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8" r:id="rId3"/>
    <p:sldId id="257" r:id="rId4"/>
    <p:sldId id="258" r:id="rId5"/>
    <p:sldId id="259" r:id="rId6"/>
    <p:sldId id="266" r:id="rId7"/>
    <p:sldId id="260" r:id="rId8"/>
    <p:sldId id="261" r:id="rId9"/>
    <p:sldId id="262" r:id="rId10"/>
    <p:sldId id="263" r:id="rId11"/>
    <p:sldId id="264" r:id="rId12"/>
    <p:sldId id="265" r:id="rId13"/>
    <p:sldId id="267"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Сред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23" autoAdjust="0"/>
    <p:restoredTop sz="94660"/>
  </p:normalViewPr>
  <p:slideViewPr>
    <p:cSldViewPr>
      <p:cViewPr varScale="1">
        <p:scale>
          <a:sx n="90" d="100"/>
          <a:sy n="90" d="100"/>
        </p:scale>
        <p:origin x="-1164" y="-96"/>
      </p:cViewPr>
      <p:guideLst>
        <p:guide orient="horz" pos="2160"/>
        <p:guide pos="2880"/>
      </p:guideLst>
    </p:cSldViewPr>
  </p:slideViewPr>
  <p:notesTextViewPr>
    <p:cViewPr>
      <p:scale>
        <a:sx n="1" d="1"/>
        <a:sy n="1" d="1"/>
      </p:scale>
      <p:origin x="0" y="0"/>
    </p:cViewPr>
  </p:notesTextViewPr>
  <p:sorterViewPr>
    <p:cViewPr>
      <p:scale>
        <a:sx n="100" d="100"/>
        <a:sy n="100" d="100"/>
      </p:scale>
      <p:origin x="0" y="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EBA339E-266C-48D9-AEFD-EDE3E273734E}" type="datetimeFigureOut">
              <a:rPr lang="ru-RU" smtClean="0"/>
              <a:t>19.03.2013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4D4E7C8-2293-4029-91F7-A2EC9629F0CD}" type="slidenum">
              <a:rPr lang="ru-RU" smtClean="0"/>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EBA339E-266C-48D9-AEFD-EDE3E273734E}" type="datetimeFigureOut">
              <a:rPr lang="ru-RU" smtClean="0"/>
              <a:t>19.03.2013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4D4E7C8-2293-4029-91F7-A2EC9629F0CD}"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9EBA339E-266C-48D9-AEFD-EDE3E273734E}" type="datetimeFigureOut">
              <a:rPr lang="ru-RU" smtClean="0"/>
              <a:t>19.03.2013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4D4E7C8-2293-4029-91F7-A2EC9629F0CD}" type="slidenum">
              <a:rPr lang="ru-RU" smtClean="0"/>
              <a:t>‹#›</a:t>
            </a:fld>
            <a:endParaRPr lang="ru-RU"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EBA339E-266C-48D9-AEFD-EDE3E273734E}" type="datetimeFigureOut">
              <a:rPr lang="ru-RU" smtClean="0"/>
              <a:t>19.03.2013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4D4E7C8-2293-4029-91F7-A2EC9629F0CD}" type="slidenum">
              <a:rPr lang="ru-RU" smtClean="0"/>
              <a:t>‹#›</a:t>
            </a:fld>
            <a:endParaRPr lang="ru-RU" dirty="0"/>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EBA339E-266C-48D9-AEFD-EDE3E273734E}" type="datetimeFigureOut">
              <a:rPr lang="ru-RU" smtClean="0"/>
              <a:t>19.03.2013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94D4E7C8-2293-4029-91F7-A2EC9629F0CD}" type="slidenum">
              <a:rPr lang="ru-RU" smtClean="0"/>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9EBA339E-266C-48D9-AEFD-EDE3E273734E}" type="datetimeFigureOut">
              <a:rPr lang="ru-RU" smtClean="0"/>
              <a:t>19.03.2013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94D4E7C8-2293-4029-91F7-A2EC9629F0CD}" type="slidenum">
              <a:rPr lang="ru-RU" smtClean="0"/>
              <a:t>‹#›</a:t>
            </a:fld>
            <a:endParaRPr lang="ru-RU" dirty="0"/>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EBA339E-266C-48D9-AEFD-EDE3E273734E}" type="datetimeFigureOut">
              <a:rPr lang="ru-RU" smtClean="0"/>
              <a:t>19.03.2013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94D4E7C8-2293-4029-91F7-A2EC9629F0CD}"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9EBA339E-266C-48D9-AEFD-EDE3E273734E}" type="datetimeFigureOut">
              <a:rPr lang="ru-RU" smtClean="0"/>
              <a:t>19.03.2013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94D4E7C8-2293-4029-91F7-A2EC9629F0CD}"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9EBA339E-266C-48D9-AEFD-EDE3E273734E}" type="datetimeFigureOut">
              <a:rPr lang="ru-RU" smtClean="0"/>
              <a:t>19.03.2013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94D4E7C8-2293-4029-91F7-A2EC9629F0CD}"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9EBA339E-266C-48D9-AEFD-EDE3E273734E}" type="datetimeFigureOut">
              <a:rPr lang="ru-RU" smtClean="0"/>
              <a:t>19.03.2013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94D4E7C8-2293-4029-91F7-A2EC9629F0CD}" type="slidenum">
              <a:rPr lang="ru-RU" smtClean="0"/>
              <a:t>‹#›</a:t>
            </a:fld>
            <a:endParaRPr lang="ru-RU"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EBA339E-266C-48D9-AEFD-EDE3E273734E}" type="datetimeFigureOut">
              <a:rPr lang="ru-RU" smtClean="0"/>
              <a:t>19.03.2013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94D4E7C8-2293-4029-91F7-A2EC9629F0CD}" type="slidenum">
              <a:rPr lang="ru-RU" smtClean="0"/>
              <a:t>‹#›</a:t>
            </a:fld>
            <a:endParaRPr lang="ru-RU"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BA339E-266C-48D9-AEFD-EDE3E273734E}" type="datetimeFigureOut">
              <a:rPr lang="ru-RU" smtClean="0"/>
              <a:t>19.03.2013</a:t>
            </a:fld>
            <a:endParaRPr lang="ru-RU"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4D4E7C8-2293-4029-91F7-A2EC9629F0CD}" type="slidenum">
              <a:rPr lang="ru-RU" smtClean="0"/>
              <a:t>‹#›</a:t>
            </a:fld>
            <a:endParaRPr lang="ru-RU"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008932"/>
            <a:ext cx="7772400" cy="1780108"/>
          </a:xfrm>
        </p:spPr>
        <p:txBody>
          <a:bodyPr>
            <a:normAutofit fontScale="90000"/>
          </a:bodyPr>
          <a:lstStyle/>
          <a:p>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b="1" dirty="0" smtClean="0">
                <a:solidFill>
                  <a:srgbClr val="002060"/>
                </a:solidFill>
              </a:rPr>
              <a:t>Ферганский Политехнический Институт</a:t>
            </a:r>
            <a:r>
              <a:rPr lang="ru-RU" b="1" dirty="0" smtClean="0">
                <a:solidFill>
                  <a:schemeClr val="tx1"/>
                </a:solidFill>
              </a:rPr>
              <a:t/>
            </a:r>
            <a:br>
              <a:rPr lang="ru-RU" b="1" dirty="0" smtClean="0">
                <a:solidFill>
                  <a:schemeClr val="tx1"/>
                </a:solidFill>
              </a:rPr>
            </a:br>
            <a:r>
              <a:rPr lang="ru-RU" b="1" dirty="0" smtClean="0">
                <a:solidFill>
                  <a:srgbClr val="C00000"/>
                </a:solidFill>
              </a:rPr>
              <a:t>кафедра «Химия технология»</a:t>
            </a:r>
            <a:r>
              <a:rPr lang="ru-RU" b="1" dirty="0">
                <a:solidFill>
                  <a:srgbClr val="C00000"/>
                </a:solidFill>
              </a:rPr>
              <a:t/>
            </a:r>
            <a:br>
              <a:rPr lang="ru-RU" b="1" dirty="0">
                <a:solidFill>
                  <a:srgbClr val="C00000"/>
                </a:solidFill>
              </a:rPr>
            </a:br>
            <a:r>
              <a:rPr lang="ru-RU" b="1" dirty="0" smtClean="0">
                <a:solidFill>
                  <a:srgbClr val="C00000"/>
                </a:solidFill>
              </a:rPr>
              <a:t>ПРЕЗЕНТАЦИЯ</a:t>
            </a:r>
            <a:br>
              <a:rPr lang="ru-RU" b="1" dirty="0" smtClean="0">
                <a:solidFill>
                  <a:srgbClr val="C00000"/>
                </a:solidFill>
              </a:rPr>
            </a:br>
            <a:r>
              <a:rPr lang="ru-RU" b="1" dirty="0" smtClean="0">
                <a:solidFill>
                  <a:srgbClr val="C00000"/>
                </a:solidFill>
              </a:rPr>
              <a:t>по дипломному проекту</a:t>
            </a:r>
            <a:endParaRPr lang="ru-RU" b="1" dirty="0">
              <a:solidFill>
                <a:srgbClr val="C00000"/>
              </a:solidFill>
            </a:endParaRPr>
          </a:p>
        </p:txBody>
      </p:sp>
      <p:sp>
        <p:nvSpPr>
          <p:cNvPr id="3" name="Подзаголовок 2"/>
          <p:cNvSpPr>
            <a:spLocks noGrp="1"/>
          </p:cNvSpPr>
          <p:nvPr>
            <p:ph type="subTitle" idx="1"/>
          </p:nvPr>
        </p:nvSpPr>
        <p:spPr>
          <a:xfrm>
            <a:off x="1331640" y="4476080"/>
            <a:ext cx="6400800" cy="1473200"/>
          </a:xfrm>
        </p:spPr>
        <p:txBody>
          <a:bodyPr>
            <a:normAutofit fontScale="85000" lnSpcReduction="10000"/>
          </a:bodyPr>
          <a:lstStyle/>
          <a:p>
            <a:r>
              <a:rPr lang="ru-RU" b="1" dirty="0" smtClean="0">
                <a:solidFill>
                  <a:srgbClr val="002060"/>
                </a:solidFill>
              </a:rPr>
              <a:t>Ст. гр. 61-08 </a:t>
            </a:r>
            <a:r>
              <a:rPr lang="ru-RU" b="1" dirty="0" err="1" smtClean="0">
                <a:solidFill>
                  <a:srgbClr val="002060"/>
                </a:solidFill>
              </a:rPr>
              <a:t>КТр</a:t>
            </a:r>
            <a:r>
              <a:rPr lang="ru-RU" b="1" dirty="0" smtClean="0">
                <a:solidFill>
                  <a:srgbClr val="002060"/>
                </a:solidFill>
              </a:rPr>
              <a:t> </a:t>
            </a:r>
            <a:r>
              <a:rPr lang="ru-RU" b="1" dirty="0" err="1" smtClean="0">
                <a:solidFill>
                  <a:srgbClr val="002060"/>
                </a:solidFill>
              </a:rPr>
              <a:t>Холматова</a:t>
            </a:r>
            <a:r>
              <a:rPr lang="ru-RU" b="1" dirty="0" smtClean="0">
                <a:solidFill>
                  <a:srgbClr val="002060"/>
                </a:solidFill>
              </a:rPr>
              <a:t> Х.А.</a:t>
            </a:r>
          </a:p>
          <a:p>
            <a:endParaRPr lang="ru-RU" b="1" dirty="0" smtClean="0">
              <a:solidFill>
                <a:srgbClr val="002060"/>
              </a:solidFill>
            </a:endParaRPr>
          </a:p>
          <a:p>
            <a:r>
              <a:rPr lang="ru-RU" b="1" dirty="0" smtClean="0">
                <a:solidFill>
                  <a:srgbClr val="002060"/>
                </a:solidFill>
              </a:rPr>
              <a:t>Руководитель доцент </a:t>
            </a:r>
            <a:r>
              <a:rPr lang="ru-RU" b="1" dirty="0" err="1" smtClean="0">
                <a:solidFill>
                  <a:srgbClr val="002060"/>
                </a:solidFill>
              </a:rPr>
              <a:t>Усмонов</a:t>
            </a:r>
            <a:r>
              <a:rPr lang="ru-RU" b="1" dirty="0" smtClean="0">
                <a:solidFill>
                  <a:srgbClr val="002060"/>
                </a:solidFill>
              </a:rPr>
              <a:t> Б.С.</a:t>
            </a:r>
          </a:p>
          <a:p>
            <a:endParaRPr lang="ru-RU" dirty="0">
              <a:solidFill>
                <a:srgbClr val="002060"/>
              </a:solidFill>
            </a:endParaRPr>
          </a:p>
          <a:p>
            <a:r>
              <a:rPr lang="ru-RU" b="1" dirty="0" smtClean="0">
                <a:solidFill>
                  <a:srgbClr val="002060"/>
                </a:solidFill>
              </a:rPr>
              <a:t>Фергана 2012</a:t>
            </a:r>
            <a:endParaRPr lang="ru-RU" b="1" dirty="0">
              <a:solidFill>
                <a:srgbClr val="002060"/>
              </a:solidFill>
            </a:endParaRPr>
          </a:p>
        </p:txBody>
      </p:sp>
    </p:spTree>
    <p:extLst>
      <p:ext uri="{BB962C8B-B14F-4D97-AF65-F5344CB8AC3E}">
        <p14:creationId xmlns:p14="http://schemas.microsoft.com/office/powerpoint/2010/main" val="5123987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lnSpcReduction="10000"/>
          </a:bodyPr>
          <a:lstStyle/>
          <a:p>
            <a:r>
              <a:rPr lang="ru-RU" dirty="0" smtClean="0"/>
              <a:t>Выпариванием называется концентрирование растворов практически нелетучих или мало летучих веществ в жидких летучих растворителях.</a:t>
            </a:r>
          </a:p>
          <a:p>
            <a:r>
              <a:rPr lang="ru-RU" dirty="0" smtClean="0"/>
              <a:t>В пленочных выпарных аппаратах выпаривание происходит при однократном прохождении выпариваемого раствора по трубам нагревательной камеры. Аппарат состоит из нагревательной камеры, представляющий собой пучок труб и сепаратора.</a:t>
            </a:r>
            <a:endParaRPr lang="ru-RU" dirty="0"/>
          </a:p>
        </p:txBody>
      </p:sp>
      <p:sp>
        <p:nvSpPr>
          <p:cNvPr id="3" name="Заголовок 2"/>
          <p:cNvSpPr>
            <a:spLocks noGrp="1"/>
          </p:cNvSpPr>
          <p:nvPr>
            <p:ph type="title"/>
          </p:nvPr>
        </p:nvSpPr>
        <p:spPr/>
        <p:txBody>
          <a:bodyPr/>
          <a:lstStyle/>
          <a:p>
            <a:r>
              <a:rPr lang="ru-RU" dirty="0" smtClean="0">
                <a:solidFill>
                  <a:srgbClr val="C00000"/>
                </a:solidFill>
              </a:rPr>
              <a:t>Описание основного аппарата.</a:t>
            </a:r>
            <a:endParaRPr lang="ru-RU" dirty="0">
              <a:solidFill>
                <a:srgbClr val="C00000"/>
              </a:solidFill>
            </a:endParaRPr>
          </a:p>
        </p:txBody>
      </p:sp>
    </p:spTree>
    <p:extLst>
      <p:ext uri="{BB962C8B-B14F-4D97-AF65-F5344CB8AC3E}">
        <p14:creationId xmlns:p14="http://schemas.microsoft.com/office/powerpoint/2010/main" val="14243021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Объект 7"/>
          <p:cNvGraphicFramePr>
            <a:graphicFrameLocks noGrp="1"/>
          </p:cNvGraphicFramePr>
          <p:nvPr>
            <p:ph idx="1"/>
            <p:extLst>
              <p:ext uri="{D42A27DB-BD31-4B8C-83A1-F6EECF244321}">
                <p14:modId xmlns:p14="http://schemas.microsoft.com/office/powerpoint/2010/main" val="1406951960"/>
              </p:ext>
            </p:extLst>
          </p:nvPr>
        </p:nvGraphicFramePr>
        <p:xfrm>
          <a:off x="871538" y="1045800"/>
          <a:ext cx="7408863" cy="5623560"/>
        </p:xfrm>
        <a:graphic>
          <a:graphicData uri="http://schemas.openxmlformats.org/drawingml/2006/table">
            <a:tbl>
              <a:tblPr firstRow="1" bandRow="1">
                <a:tableStyleId>{5C22544A-7EE6-4342-B048-85BDC9FD1C3A}</a:tableStyleId>
              </a:tblPr>
              <a:tblGrid>
                <a:gridCol w="2469621"/>
                <a:gridCol w="2469621"/>
                <a:gridCol w="2469621"/>
              </a:tblGrid>
              <a:tr h="370840">
                <a:tc>
                  <a:txBody>
                    <a:bodyPr/>
                    <a:lstStyle/>
                    <a:p>
                      <a:r>
                        <a:rPr lang="ru-RU" sz="1100" dirty="0" smtClean="0"/>
                        <a:t>СПИСОК</a:t>
                      </a:r>
                      <a:r>
                        <a:rPr lang="ru-RU" sz="1100" baseline="0" dirty="0" smtClean="0"/>
                        <a:t> ПОКАЗАТЕЛЕЙ</a:t>
                      </a:r>
                      <a:endParaRPr lang="ru-RU" sz="1100" dirty="0"/>
                    </a:p>
                  </a:txBody>
                  <a:tcPr/>
                </a:tc>
                <a:tc>
                  <a:txBody>
                    <a:bodyPr/>
                    <a:lstStyle/>
                    <a:p>
                      <a:r>
                        <a:rPr lang="ru-RU" sz="1100" dirty="0" smtClean="0"/>
                        <a:t>ЕДИНИЦЫ ИЗМЕРЕНИЯ</a:t>
                      </a:r>
                      <a:endParaRPr lang="ru-RU" sz="1100" dirty="0"/>
                    </a:p>
                  </a:txBody>
                  <a:tcPr/>
                </a:tc>
                <a:tc>
                  <a:txBody>
                    <a:bodyPr/>
                    <a:lstStyle/>
                    <a:p>
                      <a:r>
                        <a:rPr lang="ru-RU" sz="1100" dirty="0" smtClean="0"/>
                        <a:t>ПОКАЗАТЕЛИ</a:t>
                      </a:r>
                      <a:r>
                        <a:rPr lang="ru-RU" sz="1100" baseline="0" dirty="0" smtClean="0"/>
                        <a:t> ПО ПРОЕКТУ</a:t>
                      </a:r>
                      <a:endParaRPr lang="ru-RU" sz="1100" dirty="0"/>
                    </a:p>
                  </a:txBody>
                  <a:tcPr/>
                </a:tc>
              </a:tr>
              <a:tr h="370840">
                <a:tc>
                  <a:txBody>
                    <a:bodyPr/>
                    <a:lstStyle/>
                    <a:p>
                      <a:r>
                        <a:rPr lang="ru-RU" sz="1100" dirty="0" smtClean="0"/>
                        <a:t>Мощность цеха</a:t>
                      </a:r>
                      <a:endParaRPr lang="ru-RU" sz="1100" dirty="0"/>
                    </a:p>
                  </a:txBody>
                  <a:tcPr/>
                </a:tc>
                <a:tc>
                  <a:txBody>
                    <a:bodyPr/>
                    <a:lstStyle/>
                    <a:p>
                      <a:r>
                        <a:rPr lang="ru-RU" sz="1100" dirty="0" smtClean="0"/>
                        <a:t>                 </a:t>
                      </a:r>
                      <a:r>
                        <a:rPr lang="ru-RU" sz="1100" dirty="0" err="1" smtClean="0"/>
                        <a:t>т∕год</a:t>
                      </a:r>
                      <a:endParaRPr lang="ru-RU" sz="1100" dirty="0"/>
                    </a:p>
                  </a:txBody>
                  <a:tcPr/>
                </a:tc>
                <a:tc>
                  <a:txBody>
                    <a:bodyPr/>
                    <a:lstStyle/>
                    <a:p>
                      <a:r>
                        <a:rPr lang="ru-RU" sz="1100" dirty="0" smtClean="0"/>
                        <a:t>              390387</a:t>
                      </a:r>
                      <a:endParaRPr lang="ru-RU" sz="1100" dirty="0"/>
                    </a:p>
                  </a:txBody>
                  <a:tcPr/>
                </a:tc>
              </a:tr>
              <a:tr h="370840">
                <a:tc>
                  <a:txBody>
                    <a:bodyPr/>
                    <a:lstStyle/>
                    <a:p>
                      <a:r>
                        <a:rPr lang="ru-RU" sz="1100" dirty="0" smtClean="0"/>
                        <a:t>Число основных рабочих</a:t>
                      </a:r>
                      <a:endParaRPr lang="ru-RU" sz="1100" dirty="0"/>
                    </a:p>
                  </a:txBody>
                  <a:tcPr/>
                </a:tc>
                <a:tc>
                  <a:txBody>
                    <a:bodyPr/>
                    <a:lstStyle/>
                    <a:p>
                      <a:endParaRPr lang="ru-RU" sz="1100" dirty="0" smtClean="0"/>
                    </a:p>
                    <a:p>
                      <a:r>
                        <a:rPr lang="ru-RU" sz="1100" dirty="0" smtClean="0"/>
                        <a:t>                чел.</a:t>
                      </a:r>
                      <a:endParaRPr lang="ru-RU" sz="1100" dirty="0"/>
                    </a:p>
                  </a:txBody>
                  <a:tcPr/>
                </a:tc>
                <a:tc>
                  <a:txBody>
                    <a:bodyPr/>
                    <a:lstStyle/>
                    <a:p>
                      <a:endParaRPr lang="ru-RU" sz="1100" dirty="0" smtClean="0"/>
                    </a:p>
                    <a:p>
                      <a:r>
                        <a:rPr lang="ru-RU" sz="1100" dirty="0" smtClean="0"/>
                        <a:t>              83</a:t>
                      </a:r>
                      <a:endParaRPr lang="ru-RU" sz="1100" dirty="0"/>
                    </a:p>
                  </a:txBody>
                  <a:tcPr/>
                </a:tc>
              </a:tr>
              <a:tr h="370840">
                <a:tc>
                  <a:txBody>
                    <a:bodyPr/>
                    <a:lstStyle/>
                    <a:p>
                      <a:r>
                        <a:rPr lang="ru-RU" sz="1100" dirty="0" smtClean="0"/>
                        <a:t>Число вспомогательных рабочих</a:t>
                      </a:r>
                      <a:endParaRPr lang="ru-RU" sz="1100" dirty="0"/>
                    </a:p>
                  </a:txBody>
                  <a:tcPr/>
                </a:tc>
                <a:tc>
                  <a:txBody>
                    <a:bodyPr/>
                    <a:lstStyle/>
                    <a:p>
                      <a:endParaRPr lang="ru-RU" sz="1100" dirty="0" smtClean="0"/>
                    </a:p>
                    <a:p>
                      <a:endParaRPr lang="ru-RU" sz="1100" dirty="0" smtClean="0"/>
                    </a:p>
                    <a:p>
                      <a:r>
                        <a:rPr lang="ru-RU" sz="1100" dirty="0" smtClean="0"/>
                        <a:t>               чел.</a:t>
                      </a:r>
                      <a:endParaRPr lang="ru-RU" sz="1100" dirty="0"/>
                    </a:p>
                  </a:txBody>
                  <a:tcPr/>
                </a:tc>
                <a:tc>
                  <a:txBody>
                    <a:bodyPr/>
                    <a:lstStyle/>
                    <a:p>
                      <a:endParaRPr lang="ru-RU" sz="1100" dirty="0" smtClean="0"/>
                    </a:p>
                    <a:p>
                      <a:endParaRPr lang="ru-RU" sz="1100" dirty="0" smtClean="0"/>
                    </a:p>
                    <a:p>
                      <a:r>
                        <a:rPr lang="ru-RU" sz="1100" dirty="0" smtClean="0"/>
                        <a:t>               128</a:t>
                      </a:r>
                      <a:endParaRPr lang="ru-RU" sz="1100" dirty="0"/>
                    </a:p>
                  </a:txBody>
                  <a:tcPr/>
                </a:tc>
              </a:tr>
              <a:tr h="370840">
                <a:tc>
                  <a:txBody>
                    <a:bodyPr/>
                    <a:lstStyle/>
                    <a:p>
                      <a:r>
                        <a:rPr lang="ru-RU" sz="1100" dirty="0" smtClean="0"/>
                        <a:t>Число ИТР, служащих и МОП</a:t>
                      </a:r>
                      <a:endParaRPr lang="ru-RU" sz="1100" dirty="0"/>
                    </a:p>
                  </a:txBody>
                  <a:tcPr/>
                </a:tc>
                <a:tc>
                  <a:txBody>
                    <a:bodyPr/>
                    <a:lstStyle/>
                    <a:p>
                      <a:endParaRPr lang="ru-RU" sz="1100" dirty="0" smtClean="0"/>
                    </a:p>
                    <a:p>
                      <a:r>
                        <a:rPr lang="ru-RU" sz="1100" dirty="0" smtClean="0"/>
                        <a:t>               чел.</a:t>
                      </a:r>
                      <a:endParaRPr lang="ru-RU" sz="1100" dirty="0"/>
                    </a:p>
                  </a:txBody>
                  <a:tcPr/>
                </a:tc>
                <a:tc>
                  <a:txBody>
                    <a:bodyPr/>
                    <a:lstStyle/>
                    <a:p>
                      <a:endParaRPr lang="ru-RU" sz="1100" dirty="0" smtClean="0"/>
                    </a:p>
                    <a:p>
                      <a:r>
                        <a:rPr lang="ru-RU" sz="1100" dirty="0" smtClean="0"/>
                        <a:t>               31</a:t>
                      </a:r>
                      <a:endParaRPr lang="ru-RU" sz="1100" dirty="0"/>
                    </a:p>
                  </a:txBody>
                  <a:tcPr/>
                </a:tc>
              </a:tr>
              <a:tr h="370840">
                <a:tc>
                  <a:txBody>
                    <a:bodyPr/>
                    <a:lstStyle/>
                    <a:p>
                      <a:r>
                        <a:rPr lang="ru-RU" sz="1100" dirty="0" smtClean="0"/>
                        <a:t>Годовая сумма</a:t>
                      </a:r>
                      <a:r>
                        <a:rPr lang="ru-RU" sz="1100" baseline="0" dirty="0" smtClean="0"/>
                        <a:t> амортизации</a:t>
                      </a:r>
                      <a:endParaRPr lang="ru-RU" sz="1100" dirty="0"/>
                    </a:p>
                  </a:txBody>
                  <a:tcPr/>
                </a:tc>
                <a:tc>
                  <a:txBody>
                    <a:bodyPr/>
                    <a:lstStyle/>
                    <a:p>
                      <a:endParaRPr lang="ru-RU" sz="1100" dirty="0" smtClean="0"/>
                    </a:p>
                    <a:p>
                      <a:r>
                        <a:rPr lang="ru-RU" sz="1100" dirty="0" smtClean="0"/>
                        <a:t>               </a:t>
                      </a:r>
                      <a:r>
                        <a:rPr lang="ru-RU" sz="1100" dirty="0" err="1" smtClean="0"/>
                        <a:t>сум</a:t>
                      </a:r>
                      <a:endParaRPr lang="ru-RU" sz="1100" dirty="0"/>
                    </a:p>
                  </a:txBody>
                  <a:tcPr/>
                </a:tc>
                <a:tc>
                  <a:txBody>
                    <a:bodyPr/>
                    <a:lstStyle/>
                    <a:p>
                      <a:endParaRPr lang="ru-RU" sz="1100" dirty="0" smtClean="0"/>
                    </a:p>
                    <a:p>
                      <a:r>
                        <a:rPr lang="ru-RU" sz="1100" dirty="0" smtClean="0"/>
                        <a:t>         380013321,85</a:t>
                      </a:r>
                      <a:endParaRPr lang="ru-RU" sz="1100" dirty="0"/>
                    </a:p>
                  </a:txBody>
                  <a:tcPr/>
                </a:tc>
              </a:tr>
              <a:tr h="370840">
                <a:tc>
                  <a:txBody>
                    <a:bodyPr/>
                    <a:lstStyle/>
                    <a:p>
                      <a:r>
                        <a:rPr lang="ru-RU" sz="1100" dirty="0" smtClean="0"/>
                        <a:t>Годовой фонд зарплаты основных рабочих</a:t>
                      </a:r>
                      <a:endParaRPr lang="ru-RU" sz="1100" dirty="0"/>
                    </a:p>
                  </a:txBody>
                  <a:tcPr/>
                </a:tc>
                <a:tc>
                  <a:txBody>
                    <a:bodyPr/>
                    <a:lstStyle/>
                    <a:p>
                      <a:endParaRPr lang="ru-RU" sz="1100" dirty="0" smtClean="0"/>
                    </a:p>
                    <a:p>
                      <a:endParaRPr lang="ru-RU" sz="1100" dirty="0" smtClean="0"/>
                    </a:p>
                    <a:p>
                      <a:r>
                        <a:rPr lang="ru-RU" sz="1100" dirty="0" smtClean="0"/>
                        <a:t>                </a:t>
                      </a:r>
                      <a:r>
                        <a:rPr lang="ru-RU" sz="1100" dirty="0" err="1" smtClean="0"/>
                        <a:t>сум</a:t>
                      </a:r>
                      <a:endParaRPr lang="ru-RU" sz="1100" dirty="0"/>
                    </a:p>
                  </a:txBody>
                  <a:tcPr/>
                </a:tc>
                <a:tc>
                  <a:txBody>
                    <a:bodyPr/>
                    <a:lstStyle/>
                    <a:p>
                      <a:endParaRPr lang="ru-RU" sz="1100" dirty="0" smtClean="0"/>
                    </a:p>
                    <a:p>
                      <a:endParaRPr lang="ru-RU" sz="1100" dirty="0" smtClean="0"/>
                    </a:p>
                    <a:p>
                      <a:r>
                        <a:rPr lang="ru-RU" sz="1100" baseline="0" dirty="0" smtClean="0"/>
                        <a:t>         364221737,85</a:t>
                      </a:r>
                      <a:endParaRPr lang="ru-RU" sz="1100" dirty="0" smtClean="0"/>
                    </a:p>
                  </a:txBody>
                  <a:tcPr/>
                </a:tc>
              </a:tr>
              <a:tr h="370840">
                <a:tc>
                  <a:txBody>
                    <a:bodyPr/>
                    <a:lstStyle/>
                    <a:p>
                      <a:r>
                        <a:rPr lang="ru-RU" sz="1100" dirty="0" smtClean="0"/>
                        <a:t>Среднегодовая зарплата одного рабочего</a:t>
                      </a:r>
                      <a:endParaRPr lang="ru-RU" sz="1100" dirty="0"/>
                    </a:p>
                  </a:txBody>
                  <a:tcPr/>
                </a:tc>
                <a:tc>
                  <a:txBody>
                    <a:bodyPr/>
                    <a:lstStyle/>
                    <a:p>
                      <a:endParaRPr lang="ru-RU" sz="1100" dirty="0" smtClean="0"/>
                    </a:p>
                    <a:p>
                      <a:endParaRPr lang="ru-RU" sz="1100" dirty="0" smtClean="0"/>
                    </a:p>
                    <a:p>
                      <a:r>
                        <a:rPr lang="ru-RU" sz="1100" dirty="0" smtClean="0"/>
                        <a:t>                 </a:t>
                      </a:r>
                      <a:r>
                        <a:rPr lang="ru-RU" sz="1100" dirty="0" err="1" smtClean="0"/>
                        <a:t>сум</a:t>
                      </a:r>
                      <a:endParaRPr lang="ru-RU" sz="1100" dirty="0"/>
                    </a:p>
                  </a:txBody>
                  <a:tcPr/>
                </a:tc>
                <a:tc>
                  <a:txBody>
                    <a:bodyPr/>
                    <a:lstStyle/>
                    <a:p>
                      <a:endParaRPr lang="ru-RU" sz="1100" dirty="0" smtClean="0"/>
                    </a:p>
                    <a:p>
                      <a:endParaRPr lang="ru-RU" sz="1100" dirty="0" smtClean="0"/>
                    </a:p>
                    <a:p>
                      <a:r>
                        <a:rPr lang="ru-RU" sz="1100" dirty="0" smtClean="0"/>
                        <a:t>        4388213,71   </a:t>
                      </a:r>
                      <a:endParaRPr lang="ru-RU" sz="1100" dirty="0"/>
                    </a:p>
                  </a:txBody>
                  <a:tcPr/>
                </a:tc>
              </a:tr>
              <a:tr h="370840">
                <a:tc>
                  <a:txBody>
                    <a:bodyPr/>
                    <a:lstStyle/>
                    <a:p>
                      <a:r>
                        <a:rPr lang="ru-RU" sz="1100" dirty="0" smtClean="0"/>
                        <a:t>Среднегодовая</a:t>
                      </a:r>
                      <a:r>
                        <a:rPr lang="ru-RU" sz="1100" baseline="0" dirty="0" smtClean="0"/>
                        <a:t> зарплата одного работающего</a:t>
                      </a:r>
                      <a:endParaRPr lang="ru-RU" sz="1100" dirty="0"/>
                    </a:p>
                  </a:txBody>
                  <a:tcPr/>
                </a:tc>
                <a:tc>
                  <a:txBody>
                    <a:bodyPr/>
                    <a:lstStyle/>
                    <a:p>
                      <a:endParaRPr lang="ru-RU" sz="1100" dirty="0" smtClean="0"/>
                    </a:p>
                    <a:p>
                      <a:endParaRPr lang="ru-RU" sz="1100" dirty="0" smtClean="0"/>
                    </a:p>
                    <a:p>
                      <a:r>
                        <a:rPr lang="ru-RU" sz="1100" dirty="0" smtClean="0"/>
                        <a:t>                 </a:t>
                      </a:r>
                      <a:r>
                        <a:rPr lang="ru-RU" sz="1100" dirty="0" err="1" smtClean="0"/>
                        <a:t>сум</a:t>
                      </a:r>
                      <a:endParaRPr lang="ru-RU" sz="1100" dirty="0"/>
                    </a:p>
                  </a:txBody>
                  <a:tcPr/>
                </a:tc>
                <a:tc>
                  <a:txBody>
                    <a:bodyPr/>
                    <a:lstStyle/>
                    <a:p>
                      <a:endParaRPr lang="ru-RU" sz="1100" dirty="0" smtClean="0"/>
                    </a:p>
                    <a:p>
                      <a:endParaRPr lang="ru-RU" sz="1100" dirty="0" smtClean="0"/>
                    </a:p>
                    <a:p>
                      <a:r>
                        <a:rPr lang="ru-RU" sz="1100" dirty="0" smtClean="0"/>
                        <a:t>         3263700,74</a:t>
                      </a:r>
                      <a:endParaRPr lang="ru-RU" sz="1100" dirty="0"/>
                    </a:p>
                  </a:txBody>
                  <a:tcPr/>
                </a:tc>
              </a:tr>
              <a:tr h="370840">
                <a:tc>
                  <a:txBody>
                    <a:bodyPr/>
                    <a:lstStyle/>
                    <a:p>
                      <a:r>
                        <a:rPr lang="ru-RU" sz="1100" dirty="0" smtClean="0"/>
                        <a:t>Себестоимость продукции</a:t>
                      </a:r>
                      <a:endParaRPr lang="ru-RU" sz="1100" dirty="0"/>
                    </a:p>
                  </a:txBody>
                  <a:tcPr/>
                </a:tc>
                <a:tc>
                  <a:txBody>
                    <a:bodyPr/>
                    <a:lstStyle/>
                    <a:p>
                      <a:endParaRPr lang="ru-RU" sz="1100" dirty="0" smtClean="0"/>
                    </a:p>
                    <a:p>
                      <a:r>
                        <a:rPr lang="ru-RU" sz="1100" dirty="0" smtClean="0"/>
                        <a:t>                </a:t>
                      </a:r>
                      <a:r>
                        <a:rPr lang="ru-RU" sz="1100" dirty="0" err="1" smtClean="0"/>
                        <a:t>сум</a:t>
                      </a:r>
                      <a:endParaRPr lang="ru-RU" sz="1100" dirty="0"/>
                    </a:p>
                  </a:txBody>
                  <a:tcPr/>
                </a:tc>
                <a:tc>
                  <a:txBody>
                    <a:bodyPr/>
                    <a:lstStyle/>
                    <a:p>
                      <a:endParaRPr lang="ru-RU" sz="1100" dirty="0" smtClean="0"/>
                    </a:p>
                    <a:p>
                      <a:r>
                        <a:rPr lang="ru-RU" sz="1100" dirty="0" smtClean="0"/>
                        <a:t>        59623447658,8  </a:t>
                      </a:r>
                      <a:endParaRPr lang="ru-RU" sz="1100" dirty="0"/>
                    </a:p>
                  </a:txBody>
                  <a:tcPr/>
                </a:tc>
              </a:tr>
              <a:tr h="370840">
                <a:tc>
                  <a:txBody>
                    <a:bodyPr/>
                    <a:lstStyle/>
                    <a:p>
                      <a:r>
                        <a:rPr lang="ru-RU" sz="1100" dirty="0" smtClean="0"/>
                        <a:t>Производственная прибыль</a:t>
                      </a:r>
                      <a:endParaRPr lang="ru-RU" sz="1100" dirty="0"/>
                    </a:p>
                  </a:txBody>
                  <a:tcPr/>
                </a:tc>
                <a:tc>
                  <a:txBody>
                    <a:bodyPr/>
                    <a:lstStyle/>
                    <a:p>
                      <a:endParaRPr lang="ru-RU" sz="1100" dirty="0" smtClean="0"/>
                    </a:p>
                    <a:p>
                      <a:r>
                        <a:rPr lang="ru-RU" sz="1100" dirty="0" smtClean="0"/>
                        <a:t>                </a:t>
                      </a:r>
                      <a:r>
                        <a:rPr lang="ru-RU" sz="1100" dirty="0" err="1" smtClean="0"/>
                        <a:t>сум</a:t>
                      </a:r>
                      <a:endParaRPr lang="ru-RU" sz="1100" dirty="0"/>
                    </a:p>
                  </a:txBody>
                  <a:tcPr/>
                </a:tc>
                <a:tc>
                  <a:txBody>
                    <a:bodyPr/>
                    <a:lstStyle/>
                    <a:p>
                      <a:endParaRPr lang="ru-RU" sz="1100" dirty="0" smtClean="0"/>
                    </a:p>
                    <a:p>
                      <a:r>
                        <a:rPr lang="ru-RU" sz="1100" dirty="0" smtClean="0"/>
                        <a:t>         14905756434</a:t>
                      </a:r>
                      <a:endParaRPr lang="ru-RU" sz="1100" dirty="0"/>
                    </a:p>
                  </a:txBody>
                  <a:tcPr/>
                </a:tc>
              </a:tr>
              <a:tr h="370840">
                <a:tc>
                  <a:txBody>
                    <a:bodyPr/>
                    <a:lstStyle/>
                    <a:p>
                      <a:r>
                        <a:rPr lang="ru-RU" sz="1100" dirty="0" smtClean="0"/>
                        <a:t>Рентабельность</a:t>
                      </a:r>
                      <a:endParaRPr lang="ru-RU" sz="1100" dirty="0"/>
                    </a:p>
                  </a:txBody>
                  <a:tcPr/>
                </a:tc>
                <a:tc>
                  <a:txBody>
                    <a:bodyPr/>
                    <a:lstStyle/>
                    <a:p>
                      <a:r>
                        <a:rPr lang="ru-RU" sz="1100" dirty="0" smtClean="0"/>
                        <a:t>                 % </a:t>
                      </a:r>
                      <a:endParaRPr lang="ru-RU" sz="1100" dirty="0"/>
                    </a:p>
                  </a:txBody>
                  <a:tcPr/>
                </a:tc>
                <a:tc>
                  <a:txBody>
                    <a:bodyPr/>
                    <a:lstStyle/>
                    <a:p>
                      <a:r>
                        <a:rPr lang="ru-RU" sz="1100" dirty="0" smtClean="0"/>
                        <a:t>                25,0</a:t>
                      </a:r>
                      <a:endParaRPr lang="ru-RU" sz="1100" dirty="0"/>
                    </a:p>
                  </a:txBody>
                  <a:tcPr/>
                </a:tc>
              </a:tr>
            </a:tbl>
          </a:graphicData>
        </a:graphic>
      </p:graphicFrame>
      <p:sp>
        <p:nvSpPr>
          <p:cNvPr id="3" name="Заголовок 2"/>
          <p:cNvSpPr>
            <a:spLocks noGrp="1"/>
          </p:cNvSpPr>
          <p:nvPr>
            <p:ph type="title"/>
          </p:nvPr>
        </p:nvSpPr>
        <p:spPr>
          <a:xfrm>
            <a:off x="457200" y="-99392"/>
            <a:ext cx="8229600" cy="1252728"/>
          </a:xfrm>
        </p:spPr>
        <p:txBody>
          <a:bodyPr>
            <a:normAutofit/>
          </a:bodyPr>
          <a:lstStyle/>
          <a:p>
            <a:r>
              <a:rPr lang="ru-RU" sz="3600" b="1" dirty="0" smtClean="0">
                <a:solidFill>
                  <a:srgbClr val="C00000"/>
                </a:solidFill>
              </a:rPr>
              <a:t>Технико-экономические показатели.</a:t>
            </a:r>
            <a:endParaRPr lang="ru-RU" sz="3600" b="1" dirty="0">
              <a:solidFill>
                <a:srgbClr val="C00000"/>
              </a:solidFill>
            </a:endParaRPr>
          </a:p>
        </p:txBody>
      </p:sp>
    </p:spTree>
    <p:extLst>
      <p:ext uri="{BB962C8B-B14F-4D97-AF65-F5344CB8AC3E}">
        <p14:creationId xmlns:p14="http://schemas.microsoft.com/office/powerpoint/2010/main" val="17972763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20000"/>
          </a:bodyPr>
          <a:lstStyle/>
          <a:p>
            <a:r>
              <a:rPr lang="ru-RU" smtClean="0"/>
              <a:t>По заданию кафедры «Химическая технология» мною было разработан дипломный проект цеха производства аммиачной селитры.</a:t>
            </a:r>
          </a:p>
          <a:p>
            <a:r>
              <a:rPr lang="ru-RU" smtClean="0"/>
              <a:t>Произвела материальные и тепловые расчеты, рассчитала основной аппарат, а также механические и гидравлические расчеты.</a:t>
            </a:r>
          </a:p>
          <a:p>
            <a:r>
              <a:rPr lang="ru-RU" smtClean="0"/>
              <a:t>А также произвела расчет по экономической части и получило значения: -число основных рабочих 83 человек;- число вспомогательных рабочих 128 человек;  - число ИТР, служащих и МОП 31 человек;- рентабельность 25%; - срок окупаемости 3,8 год.         </a:t>
            </a:r>
            <a:endParaRPr lang="ru-RU" dirty="0" smtClean="0"/>
          </a:p>
        </p:txBody>
      </p:sp>
      <p:sp>
        <p:nvSpPr>
          <p:cNvPr id="3" name="Заголовок 2"/>
          <p:cNvSpPr>
            <a:spLocks noGrp="1"/>
          </p:cNvSpPr>
          <p:nvPr>
            <p:ph type="title"/>
          </p:nvPr>
        </p:nvSpPr>
        <p:spPr/>
        <p:txBody>
          <a:bodyPr/>
          <a:lstStyle/>
          <a:p>
            <a:r>
              <a:rPr lang="ru-RU" dirty="0" smtClean="0">
                <a:solidFill>
                  <a:srgbClr val="C00000"/>
                </a:solidFill>
              </a:rPr>
              <a:t>Вывод.</a:t>
            </a:r>
            <a:endParaRPr lang="ru-RU" dirty="0">
              <a:solidFill>
                <a:srgbClr val="C00000"/>
              </a:solidFill>
            </a:endParaRPr>
          </a:p>
        </p:txBody>
      </p:sp>
    </p:spTree>
    <p:extLst>
      <p:ext uri="{BB962C8B-B14F-4D97-AF65-F5344CB8AC3E}">
        <p14:creationId xmlns:p14="http://schemas.microsoft.com/office/powerpoint/2010/main" val="15269178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r>
              <a:rPr lang="ru-RU" sz="5400" dirty="0" smtClean="0"/>
              <a:t>Спасибо за внимание.                                                                                              </a:t>
            </a:r>
            <a:endParaRPr lang="ru-RU" sz="5400" dirty="0"/>
          </a:p>
        </p:txBody>
      </p:sp>
    </p:spTree>
    <p:extLst>
      <p:ext uri="{BB962C8B-B14F-4D97-AF65-F5344CB8AC3E}">
        <p14:creationId xmlns:p14="http://schemas.microsoft.com/office/powerpoint/2010/main" val="26932406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675467"/>
            <a:ext cx="7408333" cy="3489837"/>
          </a:xfrm>
        </p:spPr>
        <p:txBody>
          <a:bodyPr>
            <a:noAutofit/>
          </a:bodyPr>
          <a:lstStyle/>
          <a:p>
            <a:pPr marL="0" indent="0" algn="ctr">
              <a:buNone/>
            </a:pPr>
            <a:r>
              <a:rPr lang="ru-RU" sz="3600" b="1" i="1" dirty="0" smtClean="0"/>
              <a:t>«Спроектировать цех производства </a:t>
            </a:r>
            <a:r>
              <a:rPr lang="en-US" sz="3600" b="1" i="1" dirty="0" smtClean="0"/>
              <a:t>NH₄NO₃ </a:t>
            </a:r>
            <a:r>
              <a:rPr lang="ru-RU" sz="3600" b="1" i="1" dirty="0" smtClean="0"/>
              <a:t>производительностью 390387 </a:t>
            </a:r>
            <a:r>
              <a:rPr lang="ru-RU" sz="3600" b="1" i="1" dirty="0" err="1" smtClean="0"/>
              <a:t>т∕год</a:t>
            </a:r>
            <a:r>
              <a:rPr lang="ru-RU" sz="3600" b="1" i="1" dirty="0" smtClean="0"/>
              <a:t> при «</a:t>
            </a:r>
            <a:r>
              <a:rPr lang="en-US" sz="3600" b="1" i="1" dirty="0" smtClean="0"/>
              <a:t>FARG’ONAAZOT</a:t>
            </a:r>
            <a:r>
              <a:rPr lang="ru-RU" sz="3600" b="1" i="1" dirty="0" smtClean="0"/>
              <a:t>» ОАО с детальной разработкой выпарного аппарата» </a:t>
            </a:r>
            <a:endParaRPr lang="ru-RU" sz="3600" b="1" i="1" dirty="0"/>
          </a:p>
        </p:txBody>
      </p:sp>
      <p:sp>
        <p:nvSpPr>
          <p:cNvPr id="3" name="Заголовок 2"/>
          <p:cNvSpPr>
            <a:spLocks noGrp="1"/>
          </p:cNvSpPr>
          <p:nvPr>
            <p:ph type="title"/>
          </p:nvPr>
        </p:nvSpPr>
        <p:spPr>
          <a:xfrm>
            <a:off x="457200" y="770376"/>
            <a:ext cx="8229600" cy="930432"/>
          </a:xfrm>
        </p:spPr>
        <p:txBody>
          <a:bodyPr>
            <a:normAutofit/>
          </a:bodyPr>
          <a:lstStyle/>
          <a:p>
            <a:r>
              <a:rPr lang="ru-RU" sz="5400" b="1" i="1" dirty="0" smtClean="0">
                <a:solidFill>
                  <a:srgbClr val="FF0000"/>
                </a:solidFill>
              </a:rPr>
              <a:t>Задание.</a:t>
            </a:r>
            <a:endParaRPr lang="ru-RU" sz="5400" b="1" i="1" dirty="0">
              <a:solidFill>
                <a:srgbClr val="FF0000"/>
              </a:solidFill>
            </a:endParaRPr>
          </a:p>
        </p:txBody>
      </p:sp>
    </p:spTree>
    <p:extLst>
      <p:ext uri="{BB962C8B-B14F-4D97-AF65-F5344CB8AC3E}">
        <p14:creationId xmlns:p14="http://schemas.microsoft.com/office/powerpoint/2010/main" val="1169252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solidFill>
                  <a:srgbClr val="C00000"/>
                </a:solidFill>
              </a:rPr>
              <a:t>Введение.   </a:t>
            </a:r>
            <a:endParaRPr lang="ru-RU" dirty="0">
              <a:solidFill>
                <a:srgbClr val="C00000"/>
              </a:solidFill>
            </a:endParaRPr>
          </a:p>
        </p:txBody>
      </p:sp>
      <p:sp>
        <p:nvSpPr>
          <p:cNvPr id="5" name="Объект 4"/>
          <p:cNvSpPr>
            <a:spLocks noGrp="1"/>
          </p:cNvSpPr>
          <p:nvPr>
            <p:ph idx="1"/>
          </p:nvPr>
        </p:nvSpPr>
        <p:spPr>
          <a:xfrm>
            <a:off x="611561" y="1916832"/>
            <a:ext cx="7668840" cy="4209331"/>
          </a:xfrm>
        </p:spPr>
        <p:txBody>
          <a:bodyPr>
            <a:normAutofit fontScale="70000" lnSpcReduction="20000"/>
          </a:bodyPr>
          <a:lstStyle/>
          <a:p>
            <a:r>
              <a:rPr lang="ru-RU" dirty="0" smtClean="0"/>
              <a:t>Независимый Узбекистан идет по пути, избранному его народом,-пути открытых свободных рыночных отношений, по пути построения справедливого общества, поэтапного построения сильного демократического правового государства. Государство, которое мы создаем, прежде всего принадлежит всемирной цивилизации, берет за основу опыт других развитых народов в деле строительства государственности, а также присущие нам национальные традиции и особенности, общие социальные ценности.</a:t>
            </a:r>
          </a:p>
          <a:p>
            <a:r>
              <a:rPr lang="ru-RU" dirty="0" smtClean="0"/>
              <a:t>Узбекистан по праву гордится богатством своих недр-найдены практически все элементы периодической системы Менделеева.</a:t>
            </a:r>
          </a:p>
          <a:p>
            <a:r>
              <a:rPr lang="ru-RU" dirty="0" smtClean="0"/>
              <a:t>По оценкам специалистов в недрах Узбекистана находятся огромные залежи  нефти и газа.</a:t>
            </a:r>
          </a:p>
          <a:p>
            <a:r>
              <a:rPr lang="ru-RU" dirty="0" smtClean="0"/>
              <a:t>Темпы развития химической промышленности значительно опережают  темпы развития других отраслей.</a:t>
            </a:r>
          </a:p>
          <a:p>
            <a:r>
              <a:rPr lang="ru-RU" dirty="0" smtClean="0"/>
              <a:t>Аммиачная селитра-концентрированное удобрение универсального действия, так как содержит азот в аммиачной и  нитратной формах и является наиболее эффективным азотным удобрением.</a:t>
            </a:r>
          </a:p>
          <a:p>
            <a:endParaRPr lang="ru-RU" dirty="0"/>
          </a:p>
          <a:p>
            <a:endParaRPr lang="ru-RU" dirty="0" smtClean="0"/>
          </a:p>
          <a:p>
            <a:pPr marL="0" indent="0">
              <a:buNone/>
            </a:pPr>
            <a:endParaRPr lang="ru-RU" dirty="0"/>
          </a:p>
          <a:p>
            <a:endParaRPr lang="ru-RU" dirty="0" smtClean="0"/>
          </a:p>
          <a:p>
            <a:endParaRPr lang="ru-RU" dirty="0"/>
          </a:p>
        </p:txBody>
      </p:sp>
    </p:spTree>
    <p:extLst>
      <p:ext uri="{BB962C8B-B14F-4D97-AF65-F5344CB8AC3E}">
        <p14:creationId xmlns:p14="http://schemas.microsoft.com/office/powerpoint/2010/main" val="3280609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Объект 1"/>
              <p:cNvSpPr>
                <a:spLocks noGrp="1"/>
              </p:cNvSpPr>
              <p:nvPr>
                <p:ph idx="1"/>
              </p:nvPr>
            </p:nvSpPr>
            <p:spPr/>
            <p:txBody>
              <a:bodyPr>
                <a:normAutofit fontScale="92500" lnSpcReduction="20000"/>
              </a:bodyPr>
              <a:lstStyle/>
              <a:p>
                <a:r>
                  <a:rPr lang="ru-RU" dirty="0" smtClean="0"/>
                  <a:t>Аммиак(</a:t>
                </a:r>
                <a:r>
                  <a:rPr lang="en-US" dirty="0" smtClean="0"/>
                  <a:t>NH</a:t>
                </a:r>
                <a14:m>
                  <m:oMath xmlns:m="http://schemas.openxmlformats.org/officeDocument/2006/math">
                    <m:r>
                      <a:rPr lang="en-US" i="1" smtClean="0">
                        <a:latin typeface="Cambria Math"/>
                      </a:rPr>
                      <m:t>₃</m:t>
                    </m:r>
                    <m:r>
                      <a:rPr lang="en-US" b="0" i="1" smtClean="0">
                        <a:latin typeface="Cambria Math"/>
                      </a:rPr>
                      <m:t>)</m:t>
                    </m:r>
                  </m:oMath>
                </a14:m>
                <a:r>
                  <a:rPr lang="ru-RU" dirty="0" smtClean="0"/>
                  <a:t>-бесцветный газ с резким запахом, хорошо растворим в воде. При охлаждении до -33,4  ̊С аммиак под обычным давлением превращается в прозрачную жидкость, затвердевающую при температуре -77,8  ̊С. При нагревании раствора аммиака улетучивается, в чем нетрудно убедится по запаху.</a:t>
                </a:r>
                <a:endParaRPr lang="en-US" dirty="0" smtClean="0"/>
              </a:p>
              <a:p>
                <a:r>
                  <a:rPr lang="ru-RU" dirty="0" smtClean="0"/>
                  <a:t>Азотная кислота(</a:t>
                </a:r>
                <a:r>
                  <a:rPr lang="en-US" dirty="0" smtClean="0"/>
                  <a:t>HNO₃)-</a:t>
                </a:r>
                <a:r>
                  <a:rPr lang="ru-RU" dirty="0" smtClean="0"/>
                  <a:t>бесцветная жидкость плотностью 1,51 г∕см³, при -42</a:t>
                </a:r>
                <a:r>
                  <a:rPr lang="en-US" dirty="0" smtClean="0"/>
                  <a:t>º</a:t>
                </a:r>
                <a:r>
                  <a:rPr lang="ru-RU" dirty="0" smtClean="0"/>
                  <a:t>С застывающая в  кристаллическую прозрачную массу. Характерным свойством азотной кислоты является ее окислительная способность. Чем выше концентрация азотной </a:t>
                </a:r>
                <a:r>
                  <a:rPr lang="ru-RU" dirty="0" err="1" smtClean="0"/>
                  <a:t>кислты</a:t>
                </a:r>
                <a:r>
                  <a:rPr lang="ru-RU" dirty="0" smtClean="0"/>
                  <a:t>  тем  менее глубоко она восстанавливается. </a:t>
                </a:r>
              </a:p>
              <a:p>
                <a:endParaRPr lang="ru-RU" dirty="0"/>
              </a:p>
            </p:txBody>
          </p:sp>
        </mc:Choice>
        <mc:Fallback xmlns="">
          <p:sp>
            <p:nvSpPr>
              <p:cNvPr id="2" name="Объект 1"/>
              <p:cNvSpPr>
                <a:spLocks noGrp="1" noRot="1" noChangeAspect="1" noMove="1" noResize="1" noEditPoints="1" noAdjustHandles="1" noChangeArrowheads="1" noChangeShapeType="1" noTextEdit="1"/>
              </p:cNvSpPr>
              <p:nvPr>
                <p:ph idx="1"/>
              </p:nvPr>
            </p:nvSpPr>
            <p:spPr>
              <a:blipFill rotWithShape="1">
                <a:blip r:embed="rId2"/>
                <a:stretch>
                  <a:fillRect l="-1070" t="-3534" r="-1811" b="-1590"/>
                </a:stretch>
              </a:blipFill>
            </p:spPr>
            <p:txBody>
              <a:bodyPr/>
              <a:lstStyle/>
              <a:p>
                <a:r>
                  <a:rPr lang="ru-RU">
                    <a:noFill/>
                  </a:rPr>
                  <a:t> </a:t>
                </a:r>
              </a:p>
            </p:txBody>
          </p:sp>
        </mc:Fallback>
      </mc:AlternateContent>
      <p:sp>
        <p:nvSpPr>
          <p:cNvPr id="3" name="Заголовок 2"/>
          <p:cNvSpPr>
            <a:spLocks noGrp="1"/>
          </p:cNvSpPr>
          <p:nvPr>
            <p:ph type="title"/>
          </p:nvPr>
        </p:nvSpPr>
        <p:spPr/>
        <p:txBody>
          <a:bodyPr/>
          <a:lstStyle/>
          <a:p>
            <a:r>
              <a:rPr lang="ru-RU" dirty="0" smtClean="0">
                <a:solidFill>
                  <a:srgbClr val="C00000"/>
                </a:solidFill>
              </a:rPr>
              <a:t>Характеристика сырья. </a:t>
            </a:r>
            <a:endParaRPr lang="ru-RU" dirty="0">
              <a:solidFill>
                <a:srgbClr val="C00000"/>
              </a:solidFill>
            </a:endParaRPr>
          </a:p>
        </p:txBody>
      </p:sp>
    </p:spTree>
    <p:extLst>
      <p:ext uri="{BB962C8B-B14F-4D97-AF65-F5344CB8AC3E}">
        <p14:creationId xmlns:p14="http://schemas.microsoft.com/office/powerpoint/2010/main" val="521549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85000" lnSpcReduction="20000"/>
          </a:bodyPr>
          <a:lstStyle/>
          <a:p>
            <a:r>
              <a:rPr lang="ru-RU" dirty="0" smtClean="0"/>
              <a:t>Аммиачная селитра(</a:t>
            </a:r>
            <a:r>
              <a:rPr lang="en-US" dirty="0" smtClean="0"/>
              <a:t>NH₄NO₃)-</a:t>
            </a:r>
            <a:r>
              <a:rPr lang="ru-RU" dirty="0" smtClean="0"/>
              <a:t>имеет молекулярную массу 80,043; чистый продукт-бесцветное кристаллическое вещество, содержащее 60% кислорода, 5% водорода и 35% азота. </a:t>
            </a:r>
          </a:p>
          <a:p>
            <a:r>
              <a:rPr lang="ru-RU" dirty="0" smtClean="0"/>
              <a:t>Аммиачная селитра отличается большой гигроскопичностью, что является одной из причин ее </a:t>
            </a:r>
            <a:r>
              <a:rPr lang="ru-RU" dirty="0" err="1" smtClean="0"/>
              <a:t>слеживаемости</a:t>
            </a:r>
            <a:r>
              <a:rPr lang="ru-RU" dirty="0" smtClean="0"/>
              <a:t>. Гигроскопичность </a:t>
            </a:r>
            <a:r>
              <a:rPr lang="ru-RU" dirty="0" err="1" smtClean="0"/>
              <a:t>характерезует</a:t>
            </a:r>
            <a:r>
              <a:rPr lang="ru-RU" dirty="0" smtClean="0"/>
              <a:t> способность веществ поглощать влагу из воздуха. </a:t>
            </a:r>
          </a:p>
          <a:p>
            <a:r>
              <a:rPr lang="ru-RU" dirty="0" smtClean="0"/>
              <a:t>Под </a:t>
            </a:r>
            <a:r>
              <a:rPr lang="ru-RU" dirty="0" err="1" smtClean="0"/>
              <a:t>слеживаемостью</a:t>
            </a:r>
            <a:r>
              <a:rPr lang="ru-RU" dirty="0" smtClean="0"/>
              <a:t> удобрений понимают потерю их сыпучести при хранении.</a:t>
            </a:r>
          </a:p>
          <a:p>
            <a:r>
              <a:rPr lang="ru-RU" dirty="0" smtClean="0"/>
              <a:t>Аммиачная селитра является пожароопасным продуктом, ее следует предохранять от нагревания. </a:t>
            </a:r>
          </a:p>
        </p:txBody>
      </p:sp>
      <p:sp>
        <p:nvSpPr>
          <p:cNvPr id="3" name="Заголовок 2"/>
          <p:cNvSpPr>
            <a:spLocks noGrp="1"/>
          </p:cNvSpPr>
          <p:nvPr>
            <p:ph type="title"/>
          </p:nvPr>
        </p:nvSpPr>
        <p:spPr/>
        <p:txBody>
          <a:bodyPr>
            <a:normAutofit fontScale="90000"/>
          </a:bodyPr>
          <a:lstStyle/>
          <a:p>
            <a:r>
              <a:rPr lang="ru-RU" dirty="0" smtClean="0">
                <a:solidFill>
                  <a:srgbClr val="C00000"/>
                </a:solidFill>
              </a:rPr>
              <a:t>Характеристика готового продукта.</a:t>
            </a:r>
            <a:endParaRPr lang="ru-RU" dirty="0">
              <a:solidFill>
                <a:srgbClr val="C00000"/>
              </a:solidFill>
            </a:endParaRPr>
          </a:p>
        </p:txBody>
      </p:sp>
    </p:spTree>
    <p:extLst>
      <p:ext uri="{BB962C8B-B14F-4D97-AF65-F5344CB8AC3E}">
        <p14:creationId xmlns:p14="http://schemas.microsoft.com/office/powerpoint/2010/main" val="20135505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70000" lnSpcReduction="20000"/>
          </a:bodyPr>
          <a:lstStyle/>
          <a:p>
            <a:r>
              <a:rPr lang="ru-RU" dirty="0" smtClean="0"/>
              <a:t>Существуют несколько методов технологического производства из них такие как: агрегат АС-67, основными стадиями являются: -нейтрализация 58-60% азотной кислоты газообразным аммиаком в </a:t>
            </a:r>
            <a:r>
              <a:rPr lang="ru-RU" dirty="0" err="1" smtClean="0"/>
              <a:t>итн</a:t>
            </a:r>
            <a:r>
              <a:rPr lang="ru-RU" dirty="0" smtClean="0"/>
              <a:t>; -</a:t>
            </a:r>
            <a:r>
              <a:rPr lang="ru-RU" dirty="0" err="1" smtClean="0"/>
              <a:t>донейтрализация</a:t>
            </a:r>
            <a:r>
              <a:rPr lang="ru-RU" dirty="0" smtClean="0"/>
              <a:t>; -</a:t>
            </a:r>
            <a:r>
              <a:rPr lang="ru-RU" dirty="0" err="1" smtClean="0"/>
              <a:t>упарка</a:t>
            </a:r>
            <a:r>
              <a:rPr lang="ru-RU" dirty="0" smtClean="0"/>
              <a:t> растворов селитры; -гранулирование </a:t>
            </a:r>
            <a:r>
              <a:rPr lang="ru-RU" dirty="0" err="1" smtClean="0"/>
              <a:t>плава</a:t>
            </a:r>
            <a:r>
              <a:rPr lang="ru-RU" dirty="0" smtClean="0"/>
              <a:t>; -охлаждение гранул; -упаковка и хранение.</a:t>
            </a:r>
          </a:p>
          <a:p>
            <a:r>
              <a:rPr lang="ru-RU" dirty="0" smtClean="0"/>
              <a:t>Агрегат АС-72 основные его отличия от агрегата АС-67 заключается в компоновке основного технологического оборудования нейтрализации и упаривание растворов. Для повышения качества продукта в агрегате применили сульфатно-фосфатной добавки, улучшена конструкция </a:t>
            </a:r>
            <a:r>
              <a:rPr lang="ru-RU" dirty="0" err="1" smtClean="0"/>
              <a:t>грануляторов</a:t>
            </a:r>
            <a:r>
              <a:rPr lang="ru-RU" dirty="0" smtClean="0"/>
              <a:t>.</a:t>
            </a:r>
          </a:p>
          <a:p>
            <a:r>
              <a:rPr lang="ru-RU" dirty="0" smtClean="0"/>
              <a:t>Агрегат АС-72М отличается от других в том что: -для кондиционирования применена магнезиальная добавка; -установлены скруббера (нейтрализатор, с фильтрующей насадкой и для грануляционной башни) В остальном основное оборудование соответствует оборудованию агрегата АС-72.</a:t>
            </a:r>
            <a:endParaRPr lang="ru-RU" dirty="0"/>
          </a:p>
        </p:txBody>
      </p:sp>
      <p:sp>
        <p:nvSpPr>
          <p:cNvPr id="3" name="Заголовок 2"/>
          <p:cNvSpPr>
            <a:spLocks noGrp="1"/>
          </p:cNvSpPr>
          <p:nvPr>
            <p:ph type="title"/>
          </p:nvPr>
        </p:nvSpPr>
        <p:spPr/>
        <p:txBody>
          <a:bodyPr>
            <a:normAutofit fontScale="90000"/>
          </a:bodyPr>
          <a:lstStyle/>
          <a:p>
            <a:r>
              <a:rPr lang="ru-RU" dirty="0" smtClean="0">
                <a:solidFill>
                  <a:srgbClr val="C00000"/>
                </a:solidFill>
              </a:rPr>
              <a:t>Выбор методов технологического производства.</a:t>
            </a:r>
            <a:endParaRPr lang="ru-RU" dirty="0">
              <a:solidFill>
                <a:srgbClr val="C00000"/>
              </a:solidFill>
            </a:endParaRPr>
          </a:p>
        </p:txBody>
      </p:sp>
    </p:spTree>
    <p:extLst>
      <p:ext uri="{BB962C8B-B14F-4D97-AF65-F5344CB8AC3E}">
        <p14:creationId xmlns:p14="http://schemas.microsoft.com/office/powerpoint/2010/main" val="41933813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85000" lnSpcReduction="10000"/>
          </a:bodyPr>
          <a:lstStyle/>
          <a:p>
            <a:r>
              <a:rPr lang="ru-RU" dirty="0" smtClean="0"/>
              <a:t>Аммиачная селитра представляет собой окислитель способный поддерживать горение. </a:t>
            </a:r>
          </a:p>
          <a:p>
            <a:r>
              <a:rPr lang="ru-RU" dirty="0" smtClean="0"/>
              <a:t>В начальный период нагревания при 110</a:t>
            </a:r>
            <a:r>
              <a:rPr lang="en-US" dirty="0" smtClean="0"/>
              <a:t>º</a:t>
            </a:r>
            <a:r>
              <a:rPr lang="ru-RU" dirty="0" smtClean="0"/>
              <a:t>С постепенно происходит эндотермическая диссоциация селитры на аммиак и азотную кислоту:    </a:t>
            </a:r>
            <a:r>
              <a:rPr lang="en-US" dirty="0" smtClean="0"/>
              <a:t>NH₄NO₃–›NH₃+HNO₃-174,4</a:t>
            </a:r>
            <a:r>
              <a:rPr lang="ru-RU" dirty="0" err="1" smtClean="0"/>
              <a:t>кдж∕моль</a:t>
            </a:r>
            <a:r>
              <a:rPr lang="ru-RU" dirty="0" smtClean="0"/>
              <a:t>.</a:t>
            </a:r>
          </a:p>
          <a:p>
            <a:r>
              <a:rPr lang="ru-RU" dirty="0" smtClean="0"/>
              <a:t>В интервале температур 200-270</a:t>
            </a:r>
            <a:r>
              <a:rPr lang="en-US" dirty="0" smtClean="0"/>
              <a:t>º</a:t>
            </a:r>
            <a:r>
              <a:rPr lang="ru-RU" dirty="0" smtClean="0"/>
              <a:t>С протекает в основном слабо экзотермическая реакция разложения селитры на закись азота и воду:</a:t>
            </a:r>
            <a:r>
              <a:rPr lang="en-US" dirty="0" smtClean="0"/>
              <a:t>   </a:t>
            </a:r>
            <a:r>
              <a:rPr lang="ru-RU" dirty="0" smtClean="0"/>
              <a:t> </a:t>
            </a:r>
            <a:r>
              <a:rPr lang="en-US" dirty="0" smtClean="0"/>
              <a:t>NH₄NO₃–›N₂O+2H₂O+36</a:t>
            </a:r>
            <a:r>
              <a:rPr lang="ru-RU" dirty="0" smtClean="0"/>
              <a:t>,8кдж∕моль.</a:t>
            </a:r>
          </a:p>
          <a:p>
            <a:r>
              <a:rPr lang="ru-RU" dirty="0" smtClean="0"/>
              <a:t>При взаимодействии диоксида азота с селитрой образуется  азотная кислота, вода и азот:</a:t>
            </a:r>
            <a:r>
              <a:rPr lang="en-US" dirty="0" smtClean="0"/>
              <a:t>  NH₄NO₃+2NO₂–›N₂+2HNO₃+H₂O</a:t>
            </a:r>
            <a:r>
              <a:rPr lang="ru-RU" dirty="0" smtClean="0"/>
              <a:t>                                   </a:t>
            </a:r>
          </a:p>
        </p:txBody>
      </p:sp>
      <p:sp>
        <p:nvSpPr>
          <p:cNvPr id="3" name="Заголовок 2"/>
          <p:cNvSpPr>
            <a:spLocks noGrp="1"/>
          </p:cNvSpPr>
          <p:nvPr>
            <p:ph type="title"/>
          </p:nvPr>
        </p:nvSpPr>
        <p:spPr/>
        <p:txBody>
          <a:bodyPr>
            <a:normAutofit fontScale="90000"/>
          </a:bodyPr>
          <a:lstStyle/>
          <a:p>
            <a:r>
              <a:rPr lang="ru-RU" dirty="0" smtClean="0">
                <a:solidFill>
                  <a:srgbClr val="C00000"/>
                </a:solidFill>
              </a:rPr>
              <a:t>Физико-химические основы процесса.</a:t>
            </a:r>
            <a:endParaRPr lang="ru-RU" dirty="0">
              <a:solidFill>
                <a:srgbClr val="C00000"/>
              </a:solidFill>
            </a:endParaRPr>
          </a:p>
        </p:txBody>
      </p:sp>
    </p:spTree>
    <p:extLst>
      <p:ext uri="{BB962C8B-B14F-4D97-AF65-F5344CB8AC3E}">
        <p14:creationId xmlns:p14="http://schemas.microsoft.com/office/powerpoint/2010/main" val="31507497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922498803"/>
              </p:ext>
            </p:extLst>
          </p:nvPr>
        </p:nvGraphicFramePr>
        <p:xfrm>
          <a:off x="871538" y="2674938"/>
          <a:ext cx="7408860" cy="3683000"/>
        </p:xfrm>
        <a:graphic>
          <a:graphicData uri="http://schemas.openxmlformats.org/drawingml/2006/table">
            <a:tbl>
              <a:tblPr firstRow="1" bandRow="1">
                <a:tableStyleId>{FABFCF23-3B69-468F-B69F-88F6DE6A72F2}</a:tableStyleId>
              </a:tblPr>
              <a:tblGrid>
                <a:gridCol w="1234810"/>
                <a:gridCol w="1234810"/>
                <a:gridCol w="1234810"/>
                <a:gridCol w="1234810"/>
                <a:gridCol w="1234810"/>
                <a:gridCol w="1234810"/>
              </a:tblGrid>
              <a:tr h="370840">
                <a:tc gridSpan="3">
                  <a:txBody>
                    <a:bodyPr/>
                    <a:lstStyle/>
                    <a:p>
                      <a:r>
                        <a:rPr lang="ru-RU" dirty="0" smtClean="0"/>
                        <a:t>          ПРИХОД </a:t>
                      </a:r>
                    </a:p>
                  </a:txBody>
                  <a:tcPr/>
                </a:tc>
                <a:tc hMerge="1">
                  <a:txBody>
                    <a:bodyPr/>
                    <a:lstStyle/>
                    <a:p>
                      <a:endParaRPr lang="ru-RU"/>
                    </a:p>
                  </a:txBody>
                  <a:tcPr/>
                </a:tc>
                <a:tc hMerge="1">
                  <a:txBody>
                    <a:bodyPr/>
                    <a:lstStyle/>
                    <a:p>
                      <a:endParaRPr lang="ru-RU"/>
                    </a:p>
                  </a:txBody>
                  <a:tcPr/>
                </a:tc>
                <a:tc gridSpan="3">
                  <a:txBody>
                    <a:bodyPr/>
                    <a:lstStyle/>
                    <a:p>
                      <a:r>
                        <a:rPr lang="ru-RU" dirty="0" smtClean="0"/>
                        <a:t>             РАСХОД</a:t>
                      </a:r>
                      <a:endParaRPr lang="ru-RU" dirty="0"/>
                    </a:p>
                  </a:txBody>
                  <a:tcPr/>
                </a:tc>
                <a:tc hMerge="1">
                  <a:txBody>
                    <a:bodyPr/>
                    <a:lstStyle/>
                    <a:p>
                      <a:endParaRPr lang="ru-RU"/>
                    </a:p>
                  </a:txBody>
                  <a:tcPr/>
                </a:tc>
                <a:tc hMerge="1">
                  <a:txBody>
                    <a:bodyPr/>
                    <a:lstStyle/>
                    <a:p>
                      <a:endParaRPr lang="ru-RU"/>
                    </a:p>
                  </a:txBody>
                  <a:tcPr/>
                </a:tc>
              </a:tr>
              <a:tr h="370840">
                <a:tc>
                  <a:txBody>
                    <a:bodyPr/>
                    <a:lstStyle/>
                    <a:p>
                      <a:r>
                        <a:rPr lang="ru-RU" dirty="0" smtClean="0"/>
                        <a:t>статья</a:t>
                      </a:r>
                      <a:endParaRPr lang="ru-RU" dirty="0"/>
                    </a:p>
                  </a:txBody>
                  <a:tcPr/>
                </a:tc>
                <a:tc>
                  <a:txBody>
                    <a:bodyPr/>
                    <a:lstStyle/>
                    <a:p>
                      <a:r>
                        <a:rPr lang="ru-RU" dirty="0" smtClean="0"/>
                        <a:t>   </a:t>
                      </a:r>
                      <a:r>
                        <a:rPr lang="ru-RU" dirty="0" err="1" smtClean="0"/>
                        <a:t>кг∕ч</a:t>
                      </a:r>
                      <a:endParaRPr lang="ru-RU" dirty="0"/>
                    </a:p>
                  </a:txBody>
                  <a:tcPr/>
                </a:tc>
                <a:tc>
                  <a:txBody>
                    <a:bodyPr/>
                    <a:lstStyle/>
                    <a:p>
                      <a:r>
                        <a:rPr lang="ru-RU" dirty="0" smtClean="0"/>
                        <a:t>        %</a:t>
                      </a:r>
                      <a:endParaRPr lang="ru-RU" dirty="0"/>
                    </a:p>
                  </a:txBody>
                  <a:tcPr/>
                </a:tc>
                <a:tc>
                  <a:txBody>
                    <a:bodyPr/>
                    <a:lstStyle/>
                    <a:p>
                      <a:r>
                        <a:rPr lang="ru-RU" dirty="0" smtClean="0"/>
                        <a:t>Статья</a:t>
                      </a:r>
                      <a:endParaRPr lang="ru-RU" dirty="0"/>
                    </a:p>
                  </a:txBody>
                  <a:tcPr/>
                </a:tc>
                <a:tc>
                  <a:txBody>
                    <a:bodyPr/>
                    <a:lstStyle/>
                    <a:p>
                      <a:r>
                        <a:rPr lang="ru-RU" dirty="0" smtClean="0"/>
                        <a:t>      </a:t>
                      </a:r>
                      <a:r>
                        <a:rPr lang="ru-RU" dirty="0" err="1" smtClean="0"/>
                        <a:t>кг∕ч</a:t>
                      </a:r>
                      <a:endParaRPr lang="ru-RU" dirty="0"/>
                    </a:p>
                  </a:txBody>
                  <a:tcPr/>
                </a:tc>
                <a:tc>
                  <a:txBody>
                    <a:bodyPr/>
                    <a:lstStyle/>
                    <a:p>
                      <a:r>
                        <a:rPr lang="ru-RU" dirty="0" smtClean="0"/>
                        <a:t>         %</a:t>
                      </a:r>
                      <a:endParaRPr lang="ru-RU" dirty="0"/>
                    </a:p>
                  </a:txBody>
                  <a:tcPr/>
                </a:tc>
              </a:tr>
              <a:tr h="370840">
                <a:tc>
                  <a:txBody>
                    <a:bodyPr/>
                    <a:lstStyle/>
                    <a:p>
                      <a:r>
                        <a:rPr lang="ru-RU" dirty="0" smtClean="0"/>
                        <a:t>Раствор аммиачной селитры</a:t>
                      </a:r>
                      <a:r>
                        <a:rPr lang="ru-RU" baseline="0" dirty="0" smtClean="0"/>
                        <a:t> (92%)</a:t>
                      </a:r>
                      <a:endParaRPr lang="ru-RU" dirty="0"/>
                    </a:p>
                  </a:txBody>
                  <a:tcPr/>
                </a:tc>
                <a:tc>
                  <a:txBody>
                    <a:bodyPr/>
                    <a:lstStyle/>
                    <a:p>
                      <a:endParaRPr lang="ru-RU" dirty="0"/>
                    </a:p>
                  </a:txBody>
                  <a:tcPr/>
                </a:tc>
                <a:tc>
                  <a:txBody>
                    <a:bodyPr/>
                    <a:lstStyle/>
                    <a:p>
                      <a:endParaRPr lang="ru-RU" dirty="0"/>
                    </a:p>
                  </a:txBody>
                  <a:tcPr/>
                </a:tc>
                <a:tc>
                  <a:txBody>
                    <a:bodyPr/>
                    <a:lstStyle/>
                    <a:p>
                      <a:r>
                        <a:rPr lang="ru-RU" dirty="0" smtClean="0"/>
                        <a:t>Раствор аммиачной селитры (99,7%)</a:t>
                      </a:r>
                      <a:endParaRPr lang="ru-RU" dirty="0"/>
                    </a:p>
                  </a:txBody>
                  <a:tcPr/>
                </a:tc>
                <a:tc>
                  <a:txBody>
                    <a:bodyPr/>
                    <a:lstStyle/>
                    <a:p>
                      <a:endParaRPr lang="ru-RU" dirty="0" smtClean="0"/>
                    </a:p>
                    <a:p>
                      <a:endParaRPr lang="ru-RU" dirty="0" smtClean="0"/>
                    </a:p>
                    <a:p>
                      <a:endParaRPr lang="ru-RU" dirty="0" smtClean="0"/>
                    </a:p>
                    <a:p>
                      <a:r>
                        <a:rPr lang="ru-RU" dirty="0" smtClean="0"/>
                        <a:t>48702</a:t>
                      </a:r>
                      <a:endParaRPr lang="ru-RU" dirty="0"/>
                    </a:p>
                  </a:txBody>
                  <a:tcPr/>
                </a:tc>
                <a:tc>
                  <a:txBody>
                    <a:bodyPr/>
                    <a:lstStyle/>
                    <a:p>
                      <a:endParaRPr lang="ru-RU" dirty="0" smtClean="0"/>
                    </a:p>
                    <a:p>
                      <a:endParaRPr lang="ru-RU" dirty="0" smtClean="0"/>
                    </a:p>
                    <a:p>
                      <a:endParaRPr lang="ru-RU" dirty="0" smtClean="0"/>
                    </a:p>
                    <a:p>
                      <a:r>
                        <a:rPr lang="ru-RU" dirty="0" smtClean="0"/>
                        <a:t>92,2</a:t>
                      </a:r>
                      <a:endParaRPr lang="ru-RU" dirty="0"/>
                    </a:p>
                  </a:txBody>
                  <a:tcPr/>
                </a:tc>
              </a:tr>
              <a:tr h="370840">
                <a:tc>
                  <a:txBody>
                    <a:bodyPr/>
                    <a:lstStyle/>
                    <a:p>
                      <a:r>
                        <a:rPr lang="en-US" dirty="0" smtClean="0"/>
                        <a:t>NH₄NO₃</a:t>
                      </a:r>
                      <a:endParaRPr lang="ru-RU" dirty="0"/>
                    </a:p>
                  </a:txBody>
                  <a:tcPr/>
                </a:tc>
                <a:tc>
                  <a:txBody>
                    <a:bodyPr/>
                    <a:lstStyle/>
                    <a:p>
                      <a:r>
                        <a:rPr lang="en-US" dirty="0" smtClean="0"/>
                        <a:t>48556</a:t>
                      </a:r>
                      <a:endParaRPr lang="ru-RU" dirty="0"/>
                    </a:p>
                  </a:txBody>
                  <a:tcPr/>
                </a:tc>
                <a:tc>
                  <a:txBody>
                    <a:bodyPr/>
                    <a:lstStyle/>
                    <a:p>
                      <a:r>
                        <a:rPr lang="en-US" dirty="0" smtClean="0"/>
                        <a:t>92,0</a:t>
                      </a:r>
                      <a:endParaRPr lang="ru-RU" dirty="0"/>
                    </a:p>
                  </a:txBody>
                  <a:tcPr/>
                </a:tc>
                <a:tc>
                  <a:txBody>
                    <a:bodyPr/>
                    <a:lstStyle/>
                    <a:p>
                      <a:r>
                        <a:rPr lang="ru-RU" dirty="0" smtClean="0"/>
                        <a:t>Соковый</a:t>
                      </a:r>
                      <a:r>
                        <a:rPr lang="ru-RU" baseline="0" dirty="0" smtClean="0"/>
                        <a:t> пар</a:t>
                      </a:r>
                      <a:endParaRPr lang="ru-RU" dirty="0"/>
                    </a:p>
                  </a:txBody>
                  <a:tcPr/>
                </a:tc>
                <a:tc>
                  <a:txBody>
                    <a:bodyPr/>
                    <a:lstStyle/>
                    <a:p>
                      <a:endParaRPr lang="ru-RU" dirty="0" smtClean="0"/>
                    </a:p>
                    <a:p>
                      <a:r>
                        <a:rPr lang="ru-RU" dirty="0" smtClean="0"/>
                        <a:t>4076</a:t>
                      </a:r>
                      <a:endParaRPr lang="ru-RU" dirty="0"/>
                    </a:p>
                  </a:txBody>
                  <a:tcPr/>
                </a:tc>
                <a:tc>
                  <a:txBody>
                    <a:bodyPr/>
                    <a:lstStyle/>
                    <a:p>
                      <a:endParaRPr lang="ru-RU" dirty="0" smtClean="0"/>
                    </a:p>
                    <a:p>
                      <a:r>
                        <a:rPr lang="ru-RU" dirty="0" smtClean="0"/>
                        <a:t>7,8</a:t>
                      </a:r>
                      <a:endParaRPr lang="ru-RU" dirty="0"/>
                    </a:p>
                  </a:txBody>
                  <a:tcPr/>
                </a:tc>
              </a:tr>
              <a:tr h="370840">
                <a:tc>
                  <a:txBody>
                    <a:bodyPr/>
                    <a:lstStyle/>
                    <a:p>
                      <a:r>
                        <a:rPr lang="ru-RU" dirty="0" smtClean="0"/>
                        <a:t>вода</a:t>
                      </a:r>
                      <a:endParaRPr lang="ru-RU" dirty="0"/>
                    </a:p>
                  </a:txBody>
                  <a:tcPr/>
                </a:tc>
                <a:tc>
                  <a:txBody>
                    <a:bodyPr/>
                    <a:lstStyle/>
                    <a:p>
                      <a:r>
                        <a:rPr lang="en-US" dirty="0" smtClean="0"/>
                        <a:t>4222</a:t>
                      </a:r>
                      <a:endParaRPr lang="ru-RU" dirty="0"/>
                    </a:p>
                  </a:txBody>
                  <a:tcPr/>
                </a:tc>
                <a:tc>
                  <a:txBody>
                    <a:bodyPr/>
                    <a:lstStyle/>
                    <a:p>
                      <a:r>
                        <a:rPr lang="en-US" dirty="0" smtClean="0"/>
                        <a:t>8,0</a:t>
                      </a:r>
                      <a:endParaRPr lang="ru-RU" dirty="0"/>
                    </a:p>
                  </a:txBody>
                  <a:tcPr/>
                </a:tc>
                <a:tc>
                  <a:txBody>
                    <a:bodyPr/>
                    <a:lstStyle/>
                    <a:p>
                      <a:endParaRPr lang="ru-RU" dirty="0"/>
                    </a:p>
                  </a:txBody>
                  <a:tcPr/>
                </a:tc>
                <a:tc>
                  <a:txBody>
                    <a:bodyPr/>
                    <a:lstStyle/>
                    <a:p>
                      <a:endParaRPr lang="ru-RU" dirty="0"/>
                    </a:p>
                  </a:txBody>
                  <a:tcPr/>
                </a:tc>
                <a:tc>
                  <a:txBody>
                    <a:bodyPr/>
                    <a:lstStyle/>
                    <a:p>
                      <a:endParaRPr lang="ru-RU" dirty="0"/>
                    </a:p>
                  </a:txBody>
                  <a:tcPr/>
                </a:tc>
              </a:tr>
              <a:tr h="370840">
                <a:tc>
                  <a:txBody>
                    <a:bodyPr/>
                    <a:lstStyle/>
                    <a:p>
                      <a:r>
                        <a:rPr lang="ru-RU" dirty="0" smtClean="0"/>
                        <a:t>ИТОГО:</a:t>
                      </a:r>
                      <a:endParaRPr lang="ru-RU" dirty="0"/>
                    </a:p>
                  </a:txBody>
                  <a:tcPr/>
                </a:tc>
                <a:tc>
                  <a:txBody>
                    <a:bodyPr/>
                    <a:lstStyle/>
                    <a:p>
                      <a:r>
                        <a:rPr lang="en-US" dirty="0" smtClean="0"/>
                        <a:t>52778</a:t>
                      </a:r>
                      <a:endParaRPr lang="ru-RU" dirty="0"/>
                    </a:p>
                  </a:txBody>
                  <a:tcPr/>
                </a:tc>
                <a:tc>
                  <a:txBody>
                    <a:bodyPr/>
                    <a:lstStyle/>
                    <a:p>
                      <a:r>
                        <a:rPr lang="en-US" dirty="0" smtClean="0"/>
                        <a:t>100</a:t>
                      </a:r>
                      <a:endParaRPr lang="ru-RU" dirty="0"/>
                    </a:p>
                  </a:txBody>
                  <a:tcPr/>
                </a:tc>
                <a:tc>
                  <a:txBody>
                    <a:bodyPr/>
                    <a:lstStyle/>
                    <a:p>
                      <a:r>
                        <a:rPr lang="ru-RU" dirty="0" smtClean="0"/>
                        <a:t>ИТОГО:</a:t>
                      </a:r>
                      <a:endParaRPr lang="ru-RU" dirty="0"/>
                    </a:p>
                  </a:txBody>
                  <a:tcPr/>
                </a:tc>
                <a:tc>
                  <a:txBody>
                    <a:bodyPr/>
                    <a:lstStyle/>
                    <a:p>
                      <a:r>
                        <a:rPr lang="ru-RU" dirty="0" smtClean="0"/>
                        <a:t>52778</a:t>
                      </a:r>
                      <a:endParaRPr lang="ru-RU" dirty="0"/>
                    </a:p>
                  </a:txBody>
                  <a:tcPr/>
                </a:tc>
                <a:tc>
                  <a:txBody>
                    <a:bodyPr/>
                    <a:lstStyle/>
                    <a:p>
                      <a:r>
                        <a:rPr lang="ru-RU" dirty="0" smtClean="0"/>
                        <a:t>100</a:t>
                      </a:r>
                      <a:endParaRPr lang="ru-RU" dirty="0"/>
                    </a:p>
                  </a:txBody>
                  <a:tcPr/>
                </a:tc>
              </a:tr>
              <a:tr h="370840">
                <a:tc gridSpan="6">
                  <a:txBody>
                    <a:bodyPr/>
                    <a:lstStyle/>
                    <a:p>
                      <a:r>
                        <a:rPr lang="ru-RU" dirty="0" smtClean="0"/>
                        <a:t> </a:t>
                      </a:r>
                      <a:endParaRPr lang="ru-RU" dirty="0"/>
                    </a:p>
                  </a:txBody>
                  <a:tcPr>
                    <a:lnL w="12700" cmpd="sng">
                      <a:noFill/>
                    </a:lnL>
                    <a:lnR w="12700" cmpd="sng">
                      <a:noFill/>
                    </a:lnR>
                    <a:lnB w="12700" cmpd="sng">
                      <a:noFill/>
                    </a:lnB>
                  </a:tcPr>
                </a:tc>
                <a:tc hMerge="1">
                  <a:txBody>
                    <a:bodyPr/>
                    <a:lstStyle/>
                    <a:p>
                      <a:endParaRPr lang="ru-RU"/>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bl>
          </a:graphicData>
        </a:graphic>
      </p:graphicFrame>
      <p:sp>
        <p:nvSpPr>
          <p:cNvPr id="3" name="Заголовок 2"/>
          <p:cNvSpPr>
            <a:spLocks noGrp="1"/>
          </p:cNvSpPr>
          <p:nvPr>
            <p:ph type="title"/>
          </p:nvPr>
        </p:nvSpPr>
        <p:spPr/>
        <p:txBody>
          <a:bodyPr/>
          <a:lstStyle/>
          <a:p>
            <a:r>
              <a:rPr lang="ru-RU" dirty="0" smtClean="0">
                <a:solidFill>
                  <a:srgbClr val="C00000"/>
                </a:solidFill>
              </a:rPr>
              <a:t>Материальный баланс выпарки.</a:t>
            </a:r>
            <a:endParaRPr lang="ru-RU" dirty="0">
              <a:solidFill>
                <a:srgbClr val="C00000"/>
              </a:solidFill>
            </a:endParaRPr>
          </a:p>
        </p:txBody>
      </p:sp>
    </p:spTree>
    <p:extLst>
      <p:ext uri="{BB962C8B-B14F-4D97-AF65-F5344CB8AC3E}">
        <p14:creationId xmlns:p14="http://schemas.microsoft.com/office/powerpoint/2010/main" val="17986314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08694754"/>
              </p:ext>
            </p:extLst>
          </p:nvPr>
        </p:nvGraphicFramePr>
        <p:xfrm>
          <a:off x="871538" y="2674938"/>
          <a:ext cx="7408860" cy="3581400"/>
        </p:xfrm>
        <a:graphic>
          <a:graphicData uri="http://schemas.openxmlformats.org/drawingml/2006/table">
            <a:tbl>
              <a:tblPr firstRow="1" bandRow="1">
                <a:tableStyleId>{073A0DAA-6AF3-43AB-8588-CEC1D06C72B9}</a:tableStyleId>
              </a:tblPr>
              <a:tblGrid>
                <a:gridCol w="1234810"/>
                <a:gridCol w="1234810"/>
                <a:gridCol w="1234810"/>
                <a:gridCol w="1234810"/>
                <a:gridCol w="1234810"/>
                <a:gridCol w="1234810"/>
              </a:tblGrid>
              <a:tr h="370840">
                <a:tc gridSpan="3">
                  <a:txBody>
                    <a:bodyPr/>
                    <a:lstStyle/>
                    <a:p>
                      <a:r>
                        <a:rPr lang="ru-RU" dirty="0" smtClean="0"/>
                        <a:t> </a:t>
                      </a:r>
                      <a:r>
                        <a:rPr lang="ru-RU" baseline="0" dirty="0" smtClean="0"/>
                        <a:t>            ПРИХОД</a:t>
                      </a:r>
                      <a:endParaRPr lang="ru-RU" dirty="0" smtClean="0"/>
                    </a:p>
                  </a:txBody>
                  <a:tcPr/>
                </a:tc>
                <a:tc hMerge="1">
                  <a:txBody>
                    <a:bodyPr/>
                    <a:lstStyle/>
                    <a:p>
                      <a:endParaRPr lang="ru-RU"/>
                    </a:p>
                  </a:txBody>
                  <a:tcPr/>
                </a:tc>
                <a:tc hMerge="1">
                  <a:txBody>
                    <a:bodyPr/>
                    <a:lstStyle/>
                    <a:p>
                      <a:endParaRPr lang="ru-RU"/>
                    </a:p>
                  </a:txBody>
                  <a:tcPr/>
                </a:tc>
                <a:tc gridSpan="3">
                  <a:txBody>
                    <a:bodyPr/>
                    <a:lstStyle/>
                    <a:p>
                      <a:r>
                        <a:rPr lang="ru-RU" dirty="0" smtClean="0"/>
                        <a:t>               РАСХОД</a:t>
                      </a:r>
                      <a:endParaRPr lang="ru-RU" dirty="0"/>
                    </a:p>
                  </a:txBody>
                  <a:tcPr/>
                </a:tc>
                <a:tc hMerge="1">
                  <a:txBody>
                    <a:bodyPr/>
                    <a:lstStyle/>
                    <a:p>
                      <a:endParaRPr lang="ru-RU"/>
                    </a:p>
                  </a:txBody>
                  <a:tcPr/>
                </a:tc>
                <a:tc hMerge="1">
                  <a:txBody>
                    <a:bodyPr/>
                    <a:lstStyle/>
                    <a:p>
                      <a:endParaRPr lang="ru-RU"/>
                    </a:p>
                  </a:txBody>
                  <a:tcPr/>
                </a:tc>
              </a:tr>
              <a:tr h="370840">
                <a:tc>
                  <a:txBody>
                    <a:bodyPr/>
                    <a:lstStyle/>
                    <a:p>
                      <a:r>
                        <a:rPr lang="ru-RU" dirty="0" smtClean="0"/>
                        <a:t>статья</a:t>
                      </a:r>
                      <a:endParaRPr lang="ru-RU" dirty="0"/>
                    </a:p>
                  </a:txBody>
                  <a:tcPr/>
                </a:tc>
                <a:tc>
                  <a:txBody>
                    <a:bodyPr/>
                    <a:lstStyle/>
                    <a:p>
                      <a:r>
                        <a:rPr lang="ru-RU" dirty="0" smtClean="0"/>
                        <a:t>      </a:t>
                      </a:r>
                      <a:r>
                        <a:rPr lang="ru-RU" dirty="0" err="1" smtClean="0"/>
                        <a:t>кдж∕ч</a:t>
                      </a:r>
                      <a:endParaRPr lang="ru-RU" dirty="0"/>
                    </a:p>
                  </a:txBody>
                  <a:tcPr/>
                </a:tc>
                <a:tc>
                  <a:txBody>
                    <a:bodyPr/>
                    <a:lstStyle/>
                    <a:p>
                      <a:r>
                        <a:rPr lang="ru-RU" dirty="0" smtClean="0"/>
                        <a:t>           %</a:t>
                      </a:r>
                      <a:endParaRPr lang="ru-RU" dirty="0"/>
                    </a:p>
                  </a:txBody>
                  <a:tcPr/>
                </a:tc>
                <a:tc>
                  <a:txBody>
                    <a:bodyPr/>
                    <a:lstStyle/>
                    <a:p>
                      <a:r>
                        <a:rPr lang="ru-RU" dirty="0" smtClean="0"/>
                        <a:t>статья</a:t>
                      </a:r>
                      <a:endParaRPr lang="ru-RU" dirty="0"/>
                    </a:p>
                  </a:txBody>
                  <a:tcPr/>
                </a:tc>
                <a:tc>
                  <a:txBody>
                    <a:bodyPr/>
                    <a:lstStyle/>
                    <a:p>
                      <a:r>
                        <a:rPr lang="ru-RU" dirty="0" smtClean="0"/>
                        <a:t>      </a:t>
                      </a:r>
                      <a:r>
                        <a:rPr lang="ru-RU" dirty="0" err="1" smtClean="0"/>
                        <a:t>кдж∕ч</a:t>
                      </a:r>
                      <a:endParaRPr lang="ru-RU" dirty="0"/>
                    </a:p>
                  </a:txBody>
                  <a:tcPr/>
                </a:tc>
                <a:tc>
                  <a:txBody>
                    <a:bodyPr/>
                    <a:lstStyle/>
                    <a:p>
                      <a:r>
                        <a:rPr lang="ru-RU" dirty="0" smtClean="0"/>
                        <a:t>      %</a:t>
                      </a:r>
                      <a:endParaRPr lang="ru-RU" dirty="0"/>
                    </a:p>
                  </a:txBody>
                  <a:tcPr/>
                </a:tc>
              </a:tr>
              <a:tr h="370840">
                <a:tc>
                  <a:txBody>
                    <a:bodyPr/>
                    <a:lstStyle/>
                    <a:p>
                      <a:r>
                        <a:rPr lang="ru-RU" dirty="0" smtClean="0"/>
                        <a:t>С </a:t>
                      </a:r>
                      <a:r>
                        <a:rPr lang="ru-RU" dirty="0" err="1" smtClean="0"/>
                        <a:t>раств</a:t>
                      </a:r>
                      <a:r>
                        <a:rPr lang="ru-RU" dirty="0" smtClean="0"/>
                        <a:t>.</a:t>
                      </a:r>
                      <a:r>
                        <a:rPr lang="ru-RU" baseline="0" dirty="0" smtClean="0"/>
                        <a:t> Аммиачной селитры</a:t>
                      </a:r>
                      <a:endParaRPr lang="ru-RU" dirty="0"/>
                    </a:p>
                  </a:txBody>
                  <a:tcPr/>
                </a:tc>
                <a:tc>
                  <a:txBody>
                    <a:bodyPr/>
                    <a:lstStyle/>
                    <a:p>
                      <a:endParaRPr lang="ru-RU" dirty="0" smtClean="0"/>
                    </a:p>
                    <a:p>
                      <a:endParaRPr lang="ru-RU" dirty="0" smtClean="0"/>
                    </a:p>
                    <a:p>
                      <a:r>
                        <a:rPr lang="ru-RU" dirty="0" smtClean="0"/>
                        <a:t>10520680</a:t>
                      </a:r>
                      <a:endParaRPr lang="ru-RU" dirty="0"/>
                    </a:p>
                  </a:txBody>
                  <a:tcPr/>
                </a:tc>
                <a:tc>
                  <a:txBody>
                    <a:bodyPr/>
                    <a:lstStyle/>
                    <a:p>
                      <a:endParaRPr lang="ru-RU" dirty="0" smtClean="0"/>
                    </a:p>
                    <a:p>
                      <a:endParaRPr lang="ru-RU" dirty="0" smtClean="0"/>
                    </a:p>
                    <a:p>
                      <a:r>
                        <a:rPr lang="ru-RU" dirty="0" smtClean="0"/>
                        <a:t>60,4</a:t>
                      </a:r>
                      <a:endParaRPr lang="ru-RU" dirty="0"/>
                    </a:p>
                  </a:txBody>
                  <a:tcPr/>
                </a:tc>
                <a:tc>
                  <a:txBody>
                    <a:bodyPr/>
                    <a:lstStyle/>
                    <a:p>
                      <a:r>
                        <a:rPr lang="ru-RU" dirty="0" smtClean="0"/>
                        <a:t>С</a:t>
                      </a:r>
                      <a:r>
                        <a:rPr lang="ru-RU" baseline="0" dirty="0" smtClean="0"/>
                        <a:t> упарен. раствор.</a:t>
                      </a:r>
                      <a:endParaRPr lang="ru-RU" dirty="0"/>
                    </a:p>
                  </a:txBody>
                  <a:tcPr/>
                </a:tc>
                <a:tc>
                  <a:txBody>
                    <a:bodyPr/>
                    <a:lstStyle/>
                    <a:p>
                      <a:endParaRPr lang="ru-RU" dirty="0" smtClean="0"/>
                    </a:p>
                    <a:p>
                      <a:r>
                        <a:rPr lang="ru-RU" dirty="0" smtClean="0"/>
                        <a:t>7274540</a:t>
                      </a:r>
                      <a:endParaRPr lang="ru-RU" dirty="0"/>
                    </a:p>
                  </a:txBody>
                  <a:tcPr/>
                </a:tc>
                <a:tc>
                  <a:txBody>
                    <a:bodyPr/>
                    <a:lstStyle/>
                    <a:p>
                      <a:endParaRPr lang="ru-RU" dirty="0" smtClean="0"/>
                    </a:p>
                    <a:p>
                      <a:r>
                        <a:rPr lang="ru-RU" dirty="0" smtClean="0"/>
                        <a:t>41,8</a:t>
                      </a:r>
                      <a:endParaRPr lang="ru-RU" dirty="0"/>
                    </a:p>
                  </a:txBody>
                  <a:tcPr/>
                </a:tc>
              </a:tr>
              <a:tr h="370840">
                <a:tc>
                  <a:txBody>
                    <a:bodyPr/>
                    <a:lstStyle/>
                    <a:p>
                      <a:r>
                        <a:rPr lang="ru-RU" dirty="0" smtClean="0"/>
                        <a:t>С соковым паром</a:t>
                      </a:r>
                      <a:endParaRPr lang="ru-RU" dirty="0"/>
                    </a:p>
                  </a:txBody>
                  <a:tcPr/>
                </a:tc>
                <a:tc>
                  <a:txBody>
                    <a:bodyPr/>
                    <a:lstStyle/>
                    <a:p>
                      <a:endParaRPr lang="ru-RU" dirty="0" smtClean="0"/>
                    </a:p>
                    <a:p>
                      <a:endParaRPr lang="ru-RU" dirty="0" smtClean="0"/>
                    </a:p>
                    <a:p>
                      <a:r>
                        <a:rPr lang="ru-RU" dirty="0" smtClean="0"/>
                        <a:t>6896596</a:t>
                      </a:r>
                      <a:endParaRPr lang="ru-RU" dirty="0"/>
                    </a:p>
                  </a:txBody>
                  <a:tcPr/>
                </a:tc>
                <a:tc>
                  <a:txBody>
                    <a:bodyPr/>
                    <a:lstStyle/>
                    <a:p>
                      <a:endParaRPr lang="ru-RU" dirty="0" smtClean="0"/>
                    </a:p>
                    <a:p>
                      <a:endParaRPr lang="ru-RU" dirty="0" smtClean="0"/>
                    </a:p>
                    <a:p>
                      <a:r>
                        <a:rPr lang="ru-RU" dirty="0" smtClean="0"/>
                        <a:t>39,6</a:t>
                      </a:r>
                      <a:endParaRPr lang="ru-RU" dirty="0"/>
                    </a:p>
                  </a:txBody>
                  <a:tcPr/>
                </a:tc>
                <a:tc>
                  <a:txBody>
                    <a:bodyPr/>
                    <a:lstStyle/>
                    <a:p>
                      <a:r>
                        <a:rPr lang="ru-RU" dirty="0" smtClean="0"/>
                        <a:t>С соковым паром</a:t>
                      </a:r>
                      <a:endParaRPr lang="ru-RU" dirty="0"/>
                    </a:p>
                  </a:txBody>
                  <a:tcPr/>
                </a:tc>
                <a:tc>
                  <a:txBody>
                    <a:bodyPr/>
                    <a:lstStyle/>
                    <a:p>
                      <a:endParaRPr lang="ru-RU" dirty="0" smtClean="0"/>
                    </a:p>
                    <a:p>
                      <a:endParaRPr lang="ru-RU" dirty="0" smtClean="0"/>
                    </a:p>
                    <a:p>
                      <a:r>
                        <a:rPr lang="ru-RU" dirty="0" smtClean="0"/>
                        <a:t>9635436</a:t>
                      </a:r>
                      <a:endParaRPr lang="ru-RU" dirty="0"/>
                    </a:p>
                  </a:txBody>
                  <a:tcPr/>
                </a:tc>
                <a:tc>
                  <a:txBody>
                    <a:bodyPr/>
                    <a:lstStyle/>
                    <a:p>
                      <a:endParaRPr lang="ru-RU" dirty="0" smtClean="0"/>
                    </a:p>
                    <a:p>
                      <a:endParaRPr lang="ru-RU" dirty="0" smtClean="0"/>
                    </a:p>
                    <a:p>
                      <a:r>
                        <a:rPr lang="ru-RU" dirty="0" smtClean="0"/>
                        <a:t>55,2</a:t>
                      </a:r>
                      <a:endParaRPr lang="ru-RU" dirty="0"/>
                    </a:p>
                  </a:txBody>
                  <a:tcPr/>
                </a:tc>
              </a:tr>
              <a:tr h="370840">
                <a:tc>
                  <a:txBody>
                    <a:bodyPr/>
                    <a:lstStyle/>
                    <a:p>
                      <a:endParaRPr lang="ru-RU" dirty="0"/>
                    </a:p>
                  </a:txBody>
                  <a:tcPr/>
                </a:tc>
                <a:tc>
                  <a:txBody>
                    <a:bodyPr/>
                    <a:lstStyle/>
                    <a:p>
                      <a:endParaRPr lang="ru-RU" dirty="0"/>
                    </a:p>
                  </a:txBody>
                  <a:tcPr/>
                </a:tc>
                <a:tc>
                  <a:txBody>
                    <a:bodyPr/>
                    <a:lstStyle/>
                    <a:p>
                      <a:endParaRPr lang="ru-RU" dirty="0"/>
                    </a:p>
                  </a:txBody>
                  <a:tcPr/>
                </a:tc>
                <a:tc>
                  <a:txBody>
                    <a:bodyPr/>
                    <a:lstStyle/>
                    <a:p>
                      <a:r>
                        <a:rPr lang="ru-RU" dirty="0" smtClean="0"/>
                        <a:t>Потери в </a:t>
                      </a:r>
                      <a:r>
                        <a:rPr lang="ru-RU" dirty="0" err="1" smtClean="0"/>
                        <a:t>окр</a:t>
                      </a:r>
                      <a:r>
                        <a:rPr lang="ru-RU" dirty="0" smtClean="0"/>
                        <a:t>. сред.</a:t>
                      </a:r>
                      <a:endParaRPr lang="ru-RU" dirty="0"/>
                    </a:p>
                  </a:txBody>
                  <a:tcPr/>
                </a:tc>
                <a:tc>
                  <a:txBody>
                    <a:bodyPr/>
                    <a:lstStyle/>
                    <a:p>
                      <a:endParaRPr lang="ru-RU" dirty="0" smtClean="0"/>
                    </a:p>
                    <a:p>
                      <a:r>
                        <a:rPr lang="ru-RU" dirty="0" smtClean="0"/>
                        <a:t>507300</a:t>
                      </a:r>
                      <a:endParaRPr lang="ru-RU" dirty="0"/>
                    </a:p>
                  </a:txBody>
                  <a:tcPr/>
                </a:tc>
                <a:tc>
                  <a:txBody>
                    <a:bodyPr/>
                    <a:lstStyle/>
                    <a:p>
                      <a:endParaRPr lang="ru-RU" dirty="0" smtClean="0"/>
                    </a:p>
                    <a:p>
                      <a:r>
                        <a:rPr lang="ru-RU" dirty="0" smtClean="0"/>
                        <a:t>3,0</a:t>
                      </a:r>
                      <a:endParaRPr lang="ru-RU" dirty="0"/>
                    </a:p>
                  </a:txBody>
                  <a:tcPr/>
                </a:tc>
              </a:tr>
              <a:tr h="370840">
                <a:tc>
                  <a:txBody>
                    <a:bodyPr/>
                    <a:lstStyle/>
                    <a:p>
                      <a:r>
                        <a:rPr lang="ru-RU" dirty="0" smtClean="0"/>
                        <a:t>ИТОГО:</a:t>
                      </a:r>
                      <a:endParaRPr lang="ru-RU" dirty="0"/>
                    </a:p>
                  </a:txBody>
                  <a:tcPr/>
                </a:tc>
                <a:tc>
                  <a:txBody>
                    <a:bodyPr/>
                    <a:lstStyle/>
                    <a:p>
                      <a:r>
                        <a:rPr lang="ru-RU" dirty="0" smtClean="0"/>
                        <a:t>17417276</a:t>
                      </a:r>
                      <a:endParaRPr lang="ru-RU" dirty="0"/>
                    </a:p>
                  </a:txBody>
                  <a:tcPr/>
                </a:tc>
                <a:tc>
                  <a:txBody>
                    <a:bodyPr/>
                    <a:lstStyle/>
                    <a:p>
                      <a:r>
                        <a:rPr lang="ru-RU" dirty="0" smtClean="0"/>
                        <a:t>100</a:t>
                      </a:r>
                      <a:endParaRPr lang="ru-RU" dirty="0"/>
                    </a:p>
                  </a:txBody>
                  <a:tcPr/>
                </a:tc>
                <a:tc>
                  <a:txBody>
                    <a:bodyPr/>
                    <a:lstStyle/>
                    <a:p>
                      <a:r>
                        <a:rPr lang="ru-RU" dirty="0" smtClean="0"/>
                        <a:t>ИТОГО:</a:t>
                      </a:r>
                      <a:endParaRPr lang="ru-RU" dirty="0"/>
                    </a:p>
                  </a:txBody>
                  <a:tcPr/>
                </a:tc>
                <a:tc>
                  <a:txBody>
                    <a:bodyPr/>
                    <a:lstStyle/>
                    <a:p>
                      <a:r>
                        <a:rPr lang="ru-RU" dirty="0" smtClean="0"/>
                        <a:t>17417276</a:t>
                      </a:r>
                      <a:endParaRPr lang="ru-RU" dirty="0"/>
                    </a:p>
                  </a:txBody>
                  <a:tcPr/>
                </a:tc>
                <a:tc>
                  <a:txBody>
                    <a:bodyPr/>
                    <a:lstStyle/>
                    <a:p>
                      <a:r>
                        <a:rPr lang="ru-RU" dirty="0" smtClean="0"/>
                        <a:t>100</a:t>
                      </a:r>
                      <a:endParaRPr lang="ru-RU" dirty="0"/>
                    </a:p>
                  </a:txBody>
                  <a:tcPr/>
                </a:tc>
              </a:tr>
            </a:tbl>
          </a:graphicData>
        </a:graphic>
      </p:graphicFrame>
      <p:sp>
        <p:nvSpPr>
          <p:cNvPr id="3" name="Заголовок 2"/>
          <p:cNvSpPr>
            <a:spLocks noGrp="1"/>
          </p:cNvSpPr>
          <p:nvPr>
            <p:ph type="title"/>
          </p:nvPr>
        </p:nvSpPr>
        <p:spPr/>
        <p:txBody>
          <a:bodyPr/>
          <a:lstStyle/>
          <a:p>
            <a:r>
              <a:rPr lang="ru-RU" dirty="0" smtClean="0">
                <a:solidFill>
                  <a:srgbClr val="C00000"/>
                </a:solidFill>
              </a:rPr>
              <a:t>Тепловой баланс выпарки.</a:t>
            </a:r>
            <a:endParaRPr lang="ru-RU" dirty="0">
              <a:solidFill>
                <a:srgbClr val="C00000"/>
              </a:solidFill>
            </a:endParaRPr>
          </a:p>
        </p:txBody>
      </p:sp>
    </p:spTree>
    <p:extLst>
      <p:ext uri="{BB962C8B-B14F-4D97-AF65-F5344CB8AC3E}">
        <p14:creationId xmlns:p14="http://schemas.microsoft.com/office/powerpoint/2010/main" val="81429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1452</TotalTime>
  <Words>933</Words>
  <Application>Microsoft Office PowerPoint</Application>
  <PresentationFormat>Экран (4:3)</PresentationFormat>
  <Paragraphs>188</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Волна</vt:lpstr>
      <vt:lpstr>              Ферганский Политехнический Институт кафедра «Химия технология» ПРЕЗЕНТАЦИЯ по дипломному проекту</vt:lpstr>
      <vt:lpstr>Задание.</vt:lpstr>
      <vt:lpstr>Введение.   </vt:lpstr>
      <vt:lpstr>Характеристика сырья. </vt:lpstr>
      <vt:lpstr>Характеристика готового продукта.</vt:lpstr>
      <vt:lpstr>Выбор методов технологического производства.</vt:lpstr>
      <vt:lpstr>Физико-химические основы процесса.</vt:lpstr>
      <vt:lpstr>Материальный баланс выпарки.</vt:lpstr>
      <vt:lpstr>Тепловой баланс выпарки.</vt:lpstr>
      <vt:lpstr>Описание основного аппарата.</vt:lpstr>
      <vt:lpstr>Технико-экономические показатели.</vt:lpstr>
      <vt:lpstr>Вывод.</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Ферганский Политехнический Институт кафедра=-09ъэжзх.ю,ЮБДЖЭЪХЗЩ  ПРЕЗЕНТАЦИЯ по дипломному проекту</dc:title>
  <dc:creator>админ</dc:creator>
  <cp:lastModifiedBy>User</cp:lastModifiedBy>
  <cp:revision>40</cp:revision>
  <dcterms:created xsi:type="dcterms:W3CDTF">2012-06-13T20:45:14Z</dcterms:created>
  <dcterms:modified xsi:type="dcterms:W3CDTF">2013-03-19T06:36:17Z</dcterms:modified>
</cp:coreProperties>
</file>