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</p:sldMasterIdLst>
  <p:sldIdLst>
    <p:sldId id="256" r:id="rId5"/>
    <p:sldId id="270" r:id="rId6"/>
    <p:sldId id="271" r:id="rId7"/>
    <p:sldId id="257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4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5F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E1AC171-5C83-47F6-8F3A-C6C3C863A830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772617F-06B7-4D84-A77C-A75A403C97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673" y="3429000"/>
            <a:ext cx="7747248" cy="25922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z-Latn-UZ" sz="4000" b="1" i="1" dirty="0" smtClean="0"/>
              <a:t>Mavzu: O’tkir burchak sinusi, kosinusi, tangensi va kotangensi</a:t>
            </a:r>
            <a:endParaRPr lang="ru-RU" sz="4000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260648"/>
            <a:ext cx="8712968" cy="28083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Latn-UZ" sz="3600" b="1" i="1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9-sinflar uchun Geometriya fanidan 30-maktab o’qituvchisi Ochilov Zafarning bir soatlik dars ishlanmasi</a:t>
            </a:r>
            <a:endParaRPr lang="ru-RU" sz="3600" b="1" i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08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5402163" cy="490066"/>
          </a:xfrm>
        </p:spPr>
        <p:txBody>
          <a:bodyPr>
            <a:noAutofit/>
          </a:bodyPr>
          <a:lstStyle/>
          <a:p>
            <a:r>
              <a:rPr lang="uz-Latn-UZ" sz="3200" b="1" i="1" u="sng" dirty="0" smtClean="0"/>
              <a:t>IV. Mustahkamlash</a:t>
            </a:r>
            <a:endParaRPr lang="ru-RU" sz="3200" b="1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859629"/>
                <a:ext cx="8229600" cy="3384377"/>
              </a:xfrm>
            </p:spPr>
            <p:txBody>
              <a:bodyPr>
                <a:noAutofit/>
              </a:bodyPr>
              <a:lstStyle/>
              <a:p>
                <a:r>
                  <a:rPr lang="uz-Latn-UZ" sz="1800" b="1" i="1" u="sng" dirty="0" smtClean="0">
                    <a:solidFill>
                      <a:srgbClr val="FF0000"/>
                    </a:solidFill>
                  </a:rPr>
                  <a:t>Masala:</a:t>
                </a:r>
              </a:p>
              <a:p>
                <a:endParaRPr lang="uz-Latn-UZ" sz="1800" dirty="0"/>
              </a:p>
              <a:p>
                <a:endParaRPr lang="uz-Latn-UZ" sz="1800" dirty="0" smtClean="0"/>
              </a:p>
              <a:p>
                <a:endParaRPr lang="uz-Latn-UZ" sz="1800" dirty="0"/>
              </a:p>
              <a:p>
                <a:endParaRPr lang="uz-Latn-UZ" sz="1800" dirty="0" smtClean="0"/>
              </a:p>
              <a:p>
                <a:endParaRPr lang="uz-Latn-UZ" sz="1800" dirty="0" smtClean="0"/>
              </a:p>
              <a:p>
                <a:endParaRPr lang="uz-Latn-UZ" sz="1800" dirty="0" smtClean="0"/>
              </a:p>
              <a:p>
                <a:pPr>
                  <a:lnSpc>
                    <a:spcPct val="150000"/>
                  </a:lnSpc>
                </a:pPr>
                <a:r>
                  <a:rPr lang="uz-Latn-UZ" sz="2000" b="1" i="1" u="sng" dirty="0" smtClean="0">
                    <a:solidFill>
                      <a:srgbClr val="FF0000"/>
                    </a:solidFill>
                  </a:rPr>
                  <a:t>Yechilishi:</a:t>
                </a:r>
                <a:r>
                  <a:rPr lang="uz-Latn-UZ" sz="2000" b="1" dirty="0" smtClean="0"/>
                  <a:t> Pifagor formulasidan foydalanib, AB gipotenuzani topamiz</a:t>
                </a:r>
                <a:r>
                  <a:rPr lang="uz-Latn-UZ" sz="18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1800" b="1" i="0" smtClean="0">
                            <a:latin typeface="Cambria Math"/>
                          </a:rPr>
                          <m:t>𝐀𝐁</m:t>
                        </m:r>
                      </m:e>
                      <m:sup>
                        <m:r>
                          <a:rPr lang="uz-Latn-UZ" sz="18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1800" b="1" i="0" smtClean="0">
                            <a:latin typeface="Cambria Math"/>
                          </a:rPr>
                          <m:t>𝐀𝐂</m:t>
                        </m:r>
                      </m:e>
                      <m:sup>
                        <m:r>
                          <a:rPr lang="uz-Latn-UZ" sz="18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1800" b="1" i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1800" b="1" i="0" smtClean="0">
                            <a:latin typeface="Cambria Math"/>
                          </a:rPr>
                          <m:t>𝐁𝐂</m:t>
                        </m:r>
                      </m:e>
                      <m:sup>
                        <m:r>
                          <a:rPr lang="uz-Latn-UZ" sz="18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1800" b="1" i="0" smtClean="0"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uz-Latn-UZ" sz="18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1800" b="1" i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1800" b="1" i="0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uz-Latn-UZ" sz="1800" b="1" i="0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r>
                      <a:rPr lang="uz-Latn-UZ" sz="1800" b="1" i="0" smtClean="0">
                        <a:latin typeface="Cambria Math"/>
                      </a:rPr>
                      <m:t>𝟔𝟒</m:t>
                    </m:r>
                    <m:r>
                      <a:rPr lang="uz-Latn-UZ" sz="1800" b="1" i="0" smtClean="0">
                        <a:latin typeface="Cambria Math"/>
                      </a:rPr>
                      <m:t>+</m:t>
                    </m:r>
                    <m:r>
                      <a:rPr lang="uz-Latn-UZ" sz="1800" b="1" i="0" smtClean="0">
                        <a:latin typeface="Cambria Math"/>
                      </a:rPr>
                      <m:t>𝟐𝟐𝟓</m:t>
                    </m:r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r>
                      <a:rPr lang="uz-Latn-UZ" sz="1800" b="1" i="0" smtClean="0">
                        <a:latin typeface="Cambria Math"/>
                      </a:rPr>
                      <m:t>𝟐𝟖𝟗</m:t>
                    </m:r>
                  </m:oMath>
                </a14:m>
                <a:r>
                  <a:rPr lang="uz-Latn-UZ" sz="1800" b="1" dirty="0" smtClean="0"/>
                  <a:t> </a:t>
                </a:r>
                <a14:m>
                  <m:oMath xmlns:m="http://schemas.openxmlformats.org/officeDocument/2006/math">
                    <m:r>
                      <a:rPr lang="uz-Latn-UZ" sz="1800" b="1" i="0" smtClean="0">
                        <a:latin typeface="Cambria Math"/>
                      </a:rPr>
                      <m:t>                </m:t>
                    </m:r>
                    <m:r>
                      <a:rPr lang="uz-Latn-UZ" sz="1800" b="1" i="0" smtClean="0">
                        <a:latin typeface="Cambria Math"/>
                      </a:rPr>
                      <m:t>𝐀𝐁</m:t>
                    </m:r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1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uz-Latn-UZ" sz="1800" b="1" i="0" smtClean="0">
                            <a:latin typeface="Cambria Math"/>
                          </a:rPr>
                          <m:t>𝟐𝟖𝟗</m:t>
                        </m:r>
                      </m:e>
                    </m:rad>
                    <m:r>
                      <a:rPr lang="uz-Latn-UZ" sz="1800" b="1" i="0" smtClean="0">
                        <a:latin typeface="Cambria Math"/>
                      </a:rPr>
                      <m:t>=</m:t>
                    </m:r>
                    <m:r>
                      <a:rPr lang="uz-Latn-UZ" sz="1800" b="1" i="0" smtClean="0">
                        <a:latin typeface="Cambria Math"/>
                      </a:rPr>
                      <m:t>𝟏𝟕</m:t>
                    </m:r>
                    <m:r>
                      <a:rPr lang="uz-Latn-UZ" sz="1800" b="1" i="0" smtClean="0">
                        <a:latin typeface="Cambria Math"/>
                      </a:rPr>
                      <m:t>.  </m:t>
                    </m:r>
                  </m:oMath>
                </a14:m>
                <a:endParaRPr lang="uz-Latn-UZ" sz="1800" b="1" i="0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:endParaRPr lang="uz-Latn-UZ" sz="1800" b="1" i="0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1800" b="1" i="0" smtClean="0">
                          <a:latin typeface="Cambria Math"/>
                        </a:rPr>
                        <m:t>𝐒𝐢𝐧𝐮𝐬</m:t>
                      </m:r>
                      <m:r>
                        <a:rPr lang="uz-Latn-UZ" sz="1800" b="1" i="0" smtClean="0">
                          <a:latin typeface="Cambria Math"/>
                        </a:rPr>
                        <m:t>, </m:t>
                      </m:r>
                      <m:r>
                        <a:rPr lang="uz-Latn-UZ" sz="1800" b="1" i="0" smtClean="0">
                          <a:latin typeface="Cambria Math"/>
                        </a:rPr>
                        <m:t>𝐤𝐨𝐬𝐢𝐧𝐮𝐬</m:t>
                      </m:r>
                      <m:r>
                        <a:rPr lang="uz-Latn-UZ" sz="1800" b="1" i="0" smtClean="0">
                          <a:latin typeface="Cambria Math"/>
                        </a:rPr>
                        <m:t>, </m:t>
                      </m:r>
                      <m:r>
                        <a:rPr lang="uz-Latn-UZ" sz="1800" b="1" i="0" smtClean="0">
                          <a:latin typeface="Cambria Math"/>
                        </a:rPr>
                        <m:t>𝐭𝐚𝐧𝐠𝐞𝐧𝐬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𝐯𝐚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𝐤𝐨𝐭𝐚𝐧𝐠𝐞𝐧𝐬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𝐭</m:t>
                      </m:r>
                      <m:sSup>
                        <m:sSupPr>
                          <m:ctrlPr>
                            <a:rPr lang="uz-Latn-UZ" sz="1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1800" b="1" i="0" smtClean="0">
                              <a:latin typeface="Cambria Math"/>
                            </a:rPr>
                            <m:t>𝐚</m:t>
                          </m:r>
                        </m:e>
                        <m:sup>
                          <m:r>
                            <a:rPr lang="uz-Latn-UZ" sz="1800" b="1" i="0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uz-Latn-UZ" sz="1800" b="1" i="0" smtClean="0">
                          <a:latin typeface="Cambria Math"/>
                        </a:rPr>
                        <m:t>𝐫𝐢𝐟𝐥𝐚𝐫𝐢𝐝𝐚𝐧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𝐟𝐨𝐲𝐝𝐚𝐥𝐚𝐧𝐢𝐛</m:t>
                      </m:r>
                      <m:r>
                        <a:rPr lang="uz-Latn-UZ" sz="1800" b="1" i="0" smtClean="0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uz-Latn-UZ" sz="1800" b="1" i="0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1800" b="1" i="0" smtClean="0">
                          <a:latin typeface="Cambria Math"/>
                        </a:rPr>
                        <m:t>𝐪𝐮𝐲𝐢𝐝𝐚𝐠𝐢𝐥𝐚𝐫𝐧𝐢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𝐡𝐨𝐬𝐢𝐥</m:t>
                      </m:r>
                      <m:r>
                        <a:rPr lang="uz-Latn-UZ" sz="1800" b="1" i="0" smtClean="0">
                          <a:latin typeface="Cambria Math"/>
                        </a:rPr>
                        <m:t> </m:t>
                      </m:r>
                      <m:r>
                        <a:rPr lang="uz-Latn-UZ" sz="1800" b="1" i="0" smtClean="0">
                          <a:latin typeface="Cambria Math"/>
                        </a:rPr>
                        <m:t>𝐪𝐢𝐥𝐚𝐦𝐢𝐳</m:t>
                      </m:r>
                      <m:r>
                        <a:rPr lang="uz-Latn-UZ" sz="1800" b="1" i="0" smtClean="0">
                          <a:latin typeface="Cambria Math"/>
                        </a:rPr>
                        <m:t>:   </m:t>
                      </m:r>
                    </m:oMath>
                  </m:oMathPara>
                </a14:m>
                <a:endParaRPr lang="uz-Latn-UZ" sz="1800" b="1" i="0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16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uz-Latn-UZ" sz="16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16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 </m:t>
                    </m:r>
                    <m:func>
                      <m:funcPr>
                        <m:ctrlP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𝒔𝒊𝒏</m:t>
                        </m:r>
                      </m:fName>
                      <m:e>
                        <m: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  <m: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𝑨𝑪</m:t>
                            </m:r>
                          </m:num>
                          <m:den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𝑨𝑩</m:t>
                            </m:r>
                          </m:den>
                        </m:f>
                        <m: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𝟖</m:t>
                            </m:r>
                          </m:num>
                          <m:den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𝟏𝟕</m:t>
                            </m:r>
                          </m:den>
                        </m:f>
                        <m:r>
                          <a:rPr lang="uz-Latn-UZ" sz="16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;</m:t>
                        </m:r>
                        <m:func>
                          <m:funcPr>
                            <m:ctrlP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           </m:t>
                            </m:r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𝒄𝒐𝒔</m:t>
                            </m:r>
                          </m:fName>
                          <m:e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𝑩</m:t>
                            </m:r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= </m:t>
                            </m:r>
                            <m:f>
                              <m:fPr>
                                <m:ctrlP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𝑩𝑪</m:t>
                                </m:r>
                              </m:num>
                              <m:den>
                                <m: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𝑨𝑩</m:t>
                                </m:r>
                              </m:den>
                            </m:f>
                            <m:r>
                              <a:rPr lang="uz-Latn-UZ" sz="16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𝟏𝟓</m:t>
                                </m:r>
                              </m:num>
                              <m:den>
                                <m:r>
                                  <a:rPr lang="uz-Latn-UZ" sz="1600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𝟏𝟕</m:t>
                                </m:r>
                              </m:den>
                            </m:f>
                          </m:e>
                        </m:func>
                      </m:e>
                    </m:func>
                    <m:r>
                      <a:rPr lang="uz-Latn-UZ" sz="16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       </m:t>
                    </m:r>
                    <m:func>
                      <m:funcPr>
                        <m:ctrlP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𝑨𝑪</m:t>
                            </m:r>
                          </m:num>
                          <m:den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𝑩𝑪</m:t>
                            </m:r>
                          </m:den>
                        </m:f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𝟖</m:t>
                            </m:r>
                          </m:num>
                          <m:den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𝟏𝟓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18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;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1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    </m:t>
                        </m:r>
                        <m:r>
                          <a:rPr lang="uz-Latn-UZ" sz="1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𝒄𝒕𝒈</m:t>
                        </m:r>
                      </m:fName>
                      <m:e>
                        <m:r>
                          <a:rPr lang="uz-Latn-UZ" sz="1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  <m:r>
                          <a:rPr lang="uz-Latn-UZ" sz="1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uz-Latn-UZ" sz="18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𝑩</m:t>
                            </m:r>
                            <m:r>
                              <a:rPr lang="uz-Latn-UZ" sz="18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𝑪</m:t>
                            </m:r>
                          </m:num>
                          <m:den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𝑨</m:t>
                            </m:r>
                            <m:r>
                              <a:rPr lang="uz-Latn-UZ" sz="18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𝑪</m:t>
                            </m:r>
                          </m:den>
                        </m:f>
                        <m:r>
                          <a:rPr lang="uz-Latn-UZ" sz="1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uz-Latn-UZ" sz="18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𝟏𝟓</m:t>
                            </m:r>
                          </m:num>
                          <m:den>
                            <m:r>
                              <a:rPr lang="uz-Latn-UZ" sz="18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𝟖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18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sz="18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859629"/>
                <a:ext cx="8229600" cy="3384377"/>
              </a:xfrm>
              <a:blipFill rotWithShape="1">
                <a:blip r:embed="rId3"/>
                <a:stretch>
                  <a:fillRect l="-815" t="-1081" b="-62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4641" y="908720"/>
                <a:ext cx="7056784" cy="700769"/>
              </a:xfrm>
              <a:prstGeom prst="rect">
                <a:avLst/>
              </a:prstGeom>
              <a:noFill/>
            </p:spPr>
            <p:txBody>
              <a:bodyPr wrap="square" numCol="2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𝐀𝐁𝐂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𝐝𝐚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&lt;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𝐂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° ,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𝐀𝐂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𝐬𝐦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𝐁𝐂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𝐬𝐦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𝐛</m:t>
                      </m:r>
                      <m:sSup>
                        <m:sSupPr>
                          <m:ctrlPr>
                            <a:rPr lang="uz-Latn-UZ" sz="20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2000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𝐨</m:t>
                          </m:r>
                        </m:e>
                        <m:sup>
                          <m:r>
                            <a:rPr lang="uz-Latn-UZ" sz="2000" b="1" i="0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𝐥𝐬𝐚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𝐮𝐧𝐢𝐧𝐠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𝐁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𝐬𝐢𝐧𝐮𝐬𝐢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𝐤𝐨𝐬𝐢𝐧𝐮𝐬𝐢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𝐭𝐚𝐧𝐠𝐞𝐧𝐬𝐢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𝐯𝐚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𝐤𝐨𝐭𝐚𝐧𝐠𝐞𝐧𝐬𝐢𝐧𝐢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𝐭𝐨𝐩𝐢𝐧𝐠</m:t>
                      </m:r>
                      <m:r>
                        <a:rPr lang="uz-Latn-UZ" sz="2000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641" y="908720"/>
                <a:ext cx="7056784" cy="700769"/>
              </a:xfrm>
              <a:prstGeom prst="rect">
                <a:avLst/>
              </a:prstGeom>
              <a:blipFill rotWithShape="1">
                <a:blip r:embed="rId4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ый треугольник 9"/>
          <p:cNvSpPr/>
          <p:nvPr/>
        </p:nvSpPr>
        <p:spPr>
          <a:xfrm flipH="1">
            <a:off x="4385121" y="2060848"/>
            <a:ext cx="2851175" cy="981941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1" name="Дуга 10"/>
          <p:cNvSpPr/>
          <p:nvPr/>
        </p:nvSpPr>
        <p:spPr>
          <a:xfrm flipH="1" flipV="1">
            <a:off x="6984268" y="1988840"/>
            <a:ext cx="504055" cy="360039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086985" y="2937288"/>
            <a:ext cx="157732" cy="105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36565" y="2708920"/>
            <a:ext cx="3706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19046" y="2811956"/>
            <a:ext cx="3481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33607" y="1758007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ru-RU" sz="2400" b="1" cap="all" dirty="0">
              <a:ln w="9000" cmpd="sng">
                <a:solidFill>
                  <a:sysClr val="windowText" lastClr="000000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531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9552" y="692696"/>
                <a:ext cx="7992888" cy="5112568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uz-Latn-UZ" sz="2400" dirty="0" smtClean="0"/>
                  <a:t>3-masala: Rasmdagi ma’lumotlar asosida sin A, cos A, sin B, cos B ni toping.</a:t>
                </a:r>
              </a:p>
              <a:p>
                <a:endParaRPr lang="uz-Latn-UZ" sz="3200" dirty="0"/>
              </a:p>
              <a:p>
                <a:endParaRPr lang="uz-Latn-UZ" sz="3200" dirty="0" smtClean="0"/>
              </a:p>
              <a:p>
                <a:endParaRPr lang="uz-Latn-UZ" sz="3200" dirty="0" smtClean="0"/>
              </a:p>
              <a:p>
                <a:endParaRPr lang="uz-Latn-UZ" sz="3200" dirty="0" smtClean="0"/>
              </a:p>
              <a:p>
                <a:endParaRPr lang="uz-Latn-UZ" sz="3200" dirty="0" smtClean="0"/>
              </a:p>
              <a:p>
                <a:r>
                  <a:rPr lang="uz-Latn-UZ" sz="2400" b="1" i="1" dirty="0" smtClean="0">
                    <a:solidFill>
                      <a:srgbClr val="FF0000"/>
                    </a:solidFill>
                  </a:rPr>
                  <a:t>Masala yechimi: </a:t>
                </a:r>
              </a:p>
              <a:p>
                <a:r>
                  <a:rPr lang="uz-Latn-UZ" sz="2400" b="1" i="1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00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𝐴</m:t>
                        </m:r>
                        <m:r>
                          <a:rPr lang="uz-Latn-UZ" sz="2000" b="0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b="0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4</m:t>
                            </m:r>
                            <m:rad>
                              <m:radPr>
                                <m:degHide m:val="on"/>
                                <m:ctrlPr>
                                  <a:rPr lang="uz-Latn-UZ" sz="20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0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r>
                          <a:rPr lang="uz-Latn-UZ" sz="2000" b="0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 smtClean="0"/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b="0" i="1" smtClean="0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𝐴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uz-Latn-UZ" sz="20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/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i="1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uz-Latn-UZ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uz-Latn-UZ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692696"/>
                <a:ext cx="7992888" cy="5112568"/>
              </a:xfrm>
              <a:prstGeom prst="rect">
                <a:avLst/>
              </a:prstGeom>
              <a:blipFill rotWithShape="1">
                <a:blip r:embed="rId2"/>
                <a:stretch>
                  <a:fillRect l="-1142" t="-833" r="-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ый треугольник 16"/>
          <p:cNvSpPr/>
          <p:nvPr/>
        </p:nvSpPr>
        <p:spPr>
          <a:xfrm>
            <a:off x="847971" y="1948580"/>
            <a:ext cx="1728192" cy="1190545"/>
          </a:xfrm>
          <a:prstGeom prst="rt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>
            <a:off x="3419872" y="2024555"/>
            <a:ext cx="2376264" cy="1038596"/>
          </a:xfrm>
          <a:prstGeom prst="rt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flipH="1" flipV="1">
            <a:off x="6330145" y="2241154"/>
            <a:ext cx="1656184" cy="821997"/>
          </a:xfrm>
          <a:prstGeom prst="rt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228184" y="1861365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9552" y="1763914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4082" y="2282820"/>
            <a:ext cx="3209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92016" y="2798743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7292" y="2809891"/>
            <a:ext cx="3177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84524" y="1763914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96136" y="2769793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86652" y="2852186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04982" y="1871822"/>
            <a:ext cx="3177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84524" y="2745171"/>
            <a:ext cx="3177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18955" y="3063151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24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18955" y="2046031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1737" y="2359186"/>
            <a:ext cx="3209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91145" y="3129428"/>
            <a:ext cx="3209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861522" y="2632244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65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918202" y="2375839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16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929649" y="1871822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63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406887" y="2133246"/>
                <a:ext cx="610360" cy="39632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uz-Latn-UZ" b="1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smtClean="0">
                            <a:ln w="1905"/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uz-Latn-UZ" b="1" i="1" smtClean="0">
                            <a:ln w="1905"/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endParaRPr lang="ru-RU" b="1" cap="none" spc="0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887" y="2133246"/>
                <a:ext cx="610360" cy="396327"/>
              </a:xfrm>
              <a:prstGeom prst="rect">
                <a:avLst/>
              </a:prstGeom>
              <a:blipFill rotWithShape="1">
                <a:blip r:embed="rId3"/>
                <a:stretch>
                  <a:fillRect l="-9000" t="-1538" b="-2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>
            <a:off x="2927364" y="1763914"/>
            <a:ext cx="60460" cy="202512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167724" y="1754608"/>
            <a:ext cx="60460" cy="202512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73563" y="3179223"/>
            <a:ext cx="40267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a)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13188" y="3221518"/>
            <a:ext cx="41549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b)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492510" y="3258832"/>
            <a:ext cx="4171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d)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17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6" grpId="1" build="allAtOnce" animBg="1"/>
      <p:bldP spid="16" grpId="2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9552" y="692696"/>
                <a:ext cx="7992888" cy="547226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uz-Latn-UZ" sz="3200" dirty="0" smtClean="0"/>
              </a:p>
              <a:p>
                <a:endParaRPr lang="uz-Latn-UZ" sz="3200" dirty="0"/>
              </a:p>
              <a:p>
                <a:endParaRPr lang="uz-Latn-UZ" sz="3200" dirty="0" smtClean="0"/>
              </a:p>
              <a:p>
                <a:endParaRPr lang="uz-Latn-UZ" sz="3200" dirty="0" smtClean="0"/>
              </a:p>
              <a:p>
                <a:r>
                  <a:rPr lang="uz-Latn-UZ" sz="2400" b="1" i="1" dirty="0" smtClean="0">
                    <a:solidFill>
                      <a:srgbClr val="FF0000"/>
                    </a:solidFill>
                  </a:rPr>
                  <a:t>Masala yechimi: </a:t>
                </a:r>
              </a:p>
              <a:p>
                <a:pPr>
                  <a:lnSpc>
                    <a:spcPct val="150000"/>
                  </a:lnSpc>
                </a:pPr>
                <a:r>
                  <a:rPr lang="uz-Latn-UZ" sz="2000" b="1" i="1" dirty="0" smtClean="0">
                    <a:solidFill>
                      <a:schemeClr val="tx1"/>
                    </a:solidFill>
                  </a:rPr>
                  <a:t>b)</a:t>
                </a:r>
                <a:r>
                  <a:rPr lang="uz-Latn-UZ" sz="2400" b="1" i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00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𝐴</m:t>
                        </m:r>
                        <m:r>
                          <a:rPr lang="uz-Latn-UZ" sz="2000" b="0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b="0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24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 smtClean="0"/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b="0" i="1" smtClean="0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𝐴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7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 smtClean="0"/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b="0" i="0" smtClean="0">
                            <a:latin typeface="Cambria Math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7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/>
                  <a:t> </a:t>
                </a:r>
                <a:r>
                  <a:rPr lang="uz-Latn-UZ" sz="2000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b="0" i="1" smtClean="0">
                            <a:latin typeface="Cambria Math"/>
                          </a:rPr>
                          <m:t>   </m:t>
                        </m:r>
                        <m:r>
                          <a:rPr lang="uz-Latn-UZ" sz="2000" i="1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b="0" i="1" smtClean="0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𝐵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4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func>
                  </m:oMath>
                </a14:m>
                <a:endParaRPr lang="uz-Latn-UZ" sz="3200" dirty="0" smtClean="0"/>
              </a:p>
              <a:p>
                <a:pPr>
                  <a:lnSpc>
                    <a:spcPct val="150000"/>
                  </a:lnSpc>
                </a:pPr>
                <a:r>
                  <a:rPr lang="uz-Latn-UZ" sz="2000" b="1" i="1" dirty="0" smtClean="0">
                    <a:solidFill>
                      <a:schemeClr val="tx1"/>
                    </a:solidFill>
                  </a:rPr>
                  <a:t>d)</a:t>
                </a:r>
                <a:r>
                  <a:rPr lang="uz-Latn-UZ" sz="2400" b="1" i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𝐴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16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65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b="0" i="1" smtClean="0">
                            <a:latin typeface="Cambria Math"/>
                          </a:rPr>
                          <m:t> </m:t>
                        </m:r>
                        <m:r>
                          <a:rPr lang="uz-Latn-UZ" sz="2000" i="1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𝐴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𝐴𝐶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63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65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 smtClean="0"/>
                  <a:t>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𝐴𝐶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63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6</m:t>
                            </m:r>
                            <m:r>
                              <a:rPr lang="uz-Latn-UZ" sz="2000" i="1">
                                <a:latin typeface="Cambria Math"/>
                              </a:rPr>
                              <m:t>5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sz="2000" dirty="0"/>
                  <a:t>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2000" i="1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000" i="1">
                            <a:latin typeface="Cambria Math"/>
                          </a:rPr>
                          <m:t>𝑐𝑜</m:t>
                        </m:r>
                        <m:r>
                          <m:rPr>
                            <m:sty m:val="p"/>
                          </m:rPr>
                          <a:rPr lang="uz-Latn-UZ" sz="2000">
                            <a:latin typeface="Cambria Math"/>
                          </a:rPr>
                          <m:t>s</m:t>
                        </m:r>
                      </m:fName>
                      <m:e>
                        <m:r>
                          <a:rPr lang="uz-Latn-UZ" sz="2000" i="1">
                            <a:latin typeface="Cambria Math"/>
                          </a:rPr>
                          <m:t>𝐵</m:t>
                        </m:r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latin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2000" i="1">
                                <a:latin typeface="Cambria Math"/>
                              </a:rPr>
                              <m:t>𝐴𝐵</m:t>
                            </m:r>
                          </m:den>
                        </m:f>
                        <m:r>
                          <a:rPr lang="uz-Latn-UZ" sz="2000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uz-Latn-UZ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2000" b="0" i="1" smtClean="0">
                                <a:latin typeface="Cambria Math"/>
                              </a:rPr>
                              <m:t>16</m:t>
                            </m:r>
                          </m:num>
                          <m:den>
                            <m:r>
                              <a:rPr lang="uz-Latn-UZ" sz="2000" b="0" i="1" smtClean="0">
                                <a:latin typeface="Cambria Math"/>
                              </a:rPr>
                              <m:t>65</m:t>
                            </m:r>
                          </m:den>
                        </m:f>
                      </m:e>
                    </m:func>
                  </m:oMath>
                </a14:m>
                <a:endParaRPr lang="uz-Latn-UZ" sz="3200" dirty="0"/>
              </a:p>
              <a:p>
                <a:endParaRPr lang="uz-Latn-UZ" sz="2800" b="1" i="1" dirty="0" smtClean="0"/>
              </a:p>
              <a:p>
                <a:r>
                  <a:rPr lang="uz-Latn-UZ" sz="2800" b="1" i="1" dirty="0" smtClean="0"/>
                  <a:t>V</a:t>
                </a:r>
                <a:r>
                  <a:rPr lang="uz-Latn-UZ" sz="2800" b="1" i="1" dirty="0"/>
                  <a:t>. O’quvchilarni baholash. Xulosa.</a:t>
                </a:r>
                <a:br>
                  <a:rPr lang="uz-Latn-UZ" sz="2800" b="1" i="1" dirty="0"/>
                </a:br>
                <a:r>
                  <a:rPr lang="uz-Latn-UZ" sz="2800" b="1" i="1" dirty="0" smtClean="0"/>
                  <a:t>VI</a:t>
                </a:r>
                <a:r>
                  <a:rPr lang="uz-Latn-UZ" sz="2800" b="1" i="1" dirty="0"/>
                  <a:t>. Uyga vazifa: 53-betdagi 4-masala.</a:t>
                </a:r>
                <a:r>
                  <a:rPr lang="ru-RU" sz="2800" b="1" i="1" dirty="0"/>
                  <a:t/>
                </a:r>
                <a:br>
                  <a:rPr lang="ru-RU" sz="2800" b="1" i="1" dirty="0"/>
                </a:br>
                <a:endParaRPr lang="uz-Latn-UZ" sz="2800" b="1" i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692696"/>
                <a:ext cx="7992888" cy="5472267"/>
              </a:xfrm>
              <a:prstGeom prst="rect">
                <a:avLst/>
              </a:prstGeom>
              <a:blipFill rotWithShape="1">
                <a:blip r:embed="rId2"/>
                <a:stretch>
                  <a:fillRect l="-1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ый треугольник 17"/>
          <p:cNvSpPr/>
          <p:nvPr/>
        </p:nvSpPr>
        <p:spPr>
          <a:xfrm>
            <a:off x="1842691" y="909984"/>
            <a:ext cx="2376264" cy="1038596"/>
          </a:xfrm>
          <a:prstGeom prst="rt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flipH="1" flipV="1">
            <a:off x="5668837" y="1041693"/>
            <a:ext cx="1656184" cy="821997"/>
          </a:xfrm>
          <a:prstGeom prst="rt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33489" y="725318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95848" y="698846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51281" y="1948580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79612" y="1821841"/>
            <a:ext cx="3353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18698" y="660751"/>
            <a:ext cx="3177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67957" y="1948580"/>
            <a:ext cx="3177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655379" y="2006507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24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83967" y="1048710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95848" y="1244616"/>
            <a:ext cx="3209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43885" y="1494358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65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318698" y="1233376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16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68341" y="672361"/>
            <a:ext cx="45717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63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644008" y="597122"/>
            <a:ext cx="60460" cy="202512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979712" y="2282820"/>
            <a:ext cx="41549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b)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638547" y="2191173"/>
            <a:ext cx="4171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d)</a:t>
            </a:r>
            <a:endParaRPr lang="ru-RU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172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  <p:bldP spid="16" grpId="1" build="allAtOnce" animBg="1"/>
      <p:bldP spid="16" grpId="2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280" y="836712"/>
            <a:ext cx="8041440" cy="4752528"/>
          </a:xfrm>
          <a:ln>
            <a:solidFill>
              <a:srgbClr val="FF0000"/>
            </a:solidFill>
          </a:ln>
          <a:scene3d>
            <a:camera prst="isometricOffAxis2Left"/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accent3">
                <a:shade val="25000"/>
                <a:satMod val="150000"/>
              </a:schemeClr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b">
            <a:prstTxWarp prst="textInflateTop">
              <a:avLst>
                <a:gd name="adj" fmla="val 44856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uz-Latn-UZ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 UCHUN RAHMAT!!!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0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uz-Latn-UZ" sz="2800" b="1" i="1" u="sng" dirty="0" smtClean="0">
                <a:solidFill>
                  <a:srgbClr val="002060"/>
                </a:solidFill>
              </a:rPr>
              <a:t>Dars maqsadi:</a:t>
            </a:r>
            <a:r>
              <a:rPr lang="uz-Latn-UZ" sz="2800" b="1" i="1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uz-Latn-UZ" sz="2800" b="1" i="1" dirty="0" smtClean="0">
                <a:solidFill>
                  <a:srgbClr val="002060"/>
                </a:solidFill>
              </a:rPr>
              <a:t>A) Ta’limiy; O’quvchilarga oddiy trigonometrik tushunchalar haqida bilim berish;</a:t>
            </a:r>
          </a:p>
          <a:p>
            <a:pPr>
              <a:lnSpc>
                <a:spcPct val="150000"/>
              </a:lnSpc>
            </a:pPr>
            <a:r>
              <a:rPr lang="uz-Latn-UZ" sz="2800" b="1" i="1" dirty="0" smtClean="0">
                <a:solidFill>
                  <a:srgbClr val="002060"/>
                </a:solidFill>
              </a:rPr>
              <a:t>B) Tarbiyaviy: O’quvchilarni fikrlash dunyosini kengaytirish, ularni mehnatsevarlik fazilatlarini rivojlantirish</a:t>
            </a:r>
          </a:p>
          <a:p>
            <a:pPr>
              <a:lnSpc>
                <a:spcPct val="150000"/>
              </a:lnSpc>
            </a:pPr>
            <a:r>
              <a:rPr lang="uz-Latn-UZ" sz="2800" b="1" i="1" u="sng" dirty="0" smtClean="0">
                <a:solidFill>
                  <a:srgbClr val="002060"/>
                </a:solidFill>
              </a:rPr>
              <a:t>Dars turi: </a:t>
            </a:r>
            <a:r>
              <a:rPr lang="uz-Latn-UZ" sz="2800" b="1" i="1" dirty="0" smtClean="0">
                <a:solidFill>
                  <a:srgbClr val="002060"/>
                </a:solidFill>
              </a:rPr>
              <a:t>Yangi bilimni o’zlashtirish</a:t>
            </a:r>
          </a:p>
          <a:p>
            <a:pPr>
              <a:lnSpc>
                <a:spcPct val="150000"/>
              </a:lnSpc>
            </a:pPr>
            <a:r>
              <a:rPr lang="uz-Latn-UZ" sz="2800" b="1" i="1" u="sng" dirty="0" smtClean="0">
                <a:solidFill>
                  <a:srgbClr val="002060"/>
                </a:solidFill>
              </a:rPr>
              <a:t>Dars jihozi: </a:t>
            </a:r>
            <a:r>
              <a:rPr lang="uz-Latn-UZ" sz="2800" b="1" i="1" dirty="0" smtClean="0">
                <a:solidFill>
                  <a:srgbClr val="002060"/>
                </a:solidFill>
              </a:rPr>
              <a:t>Kompyuter, ko’rgazmali qurollar</a:t>
            </a:r>
          </a:p>
          <a:p>
            <a:pPr>
              <a:lnSpc>
                <a:spcPct val="150000"/>
              </a:lnSpc>
            </a:pPr>
            <a:r>
              <a:rPr lang="uz-Latn-UZ" sz="2800" b="1" i="1" u="sng" dirty="0" smtClean="0">
                <a:solidFill>
                  <a:srgbClr val="002060"/>
                </a:solidFill>
              </a:rPr>
              <a:t>Dars uslubi: </a:t>
            </a:r>
            <a:r>
              <a:rPr lang="uz-Latn-UZ" sz="2800" b="1" i="1" dirty="0" smtClean="0">
                <a:solidFill>
                  <a:srgbClr val="002060"/>
                </a:solidFill>
              </a:rPr>
              <a:t>Noan’anaviy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6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476672"/>
            <a:ext cx="5760640" cy="504056"/>
          </a:xfrm>
        </p:spPr>
        <p:txBody>
          <a:bodyPr/>
          <a:lstStyle/>
          <a:p>
            <a:pPr algn="ctr"/>
            <a:r>
              <a:rPr lang="uz-Latn-UZ" sz="3600" i="1" dirty="0">
                <a:latin typeface="Aharoni" pitchFamily="2" charset="-79"/>
                <a:cs typeface="Aharoni" pitchFamily="2" charset="-79"/>
              </a:rPr>
              <a:t>Darsning borishi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412776"/>
            <a:ext cx="7848872" cy="4320480"/>
          </a:xfrm>
        </p:spPr>
        <p:txBody>
          <a:bodyPr>
            <a:noAutofit/>
          </a:bodyPr>
          <a:lstStyle/>
          <a:p>
            <a:pPr marL="560070" indent="-514350">
              <a:buAutoNum type="romanUcPeriod"/>
            </a:pPr>
            <a:r>
              <a:rPr lang="uz-Latn-UZ" sz="2800" b="1" i="1" dirty="0" smtClean="0"/>
              <a:t>Tashkiliy qism</a:t>
            </a:r>
          </a:p>
          <a:p>
            <a:pPr marL="560070" indent="-514350">
              <a:buAutoNum type="romanUcPeriod"/>
            </a:pPr>
            <a:r>
              <a:rPr lang="uz-Latn-UZ" sz="2800" b="1" i="1" dirty="0" smtClean="0"/>
              <a:t>Uyga vazifani so’rash. Aqliy hujum</a:t>
            </a:r>
          </a:p>
          <a:p>
            <a:pPr marL="502920" indent="-457200">
              <a:buFont typeface="+mj-lt"/>
              <a:buAutoNum type="arabicParenR"/>
            </a:pPr>
            <a:r>
              <a:rPr lang="uz-Latn-UZ" sz="2800" b="1" i="1" dirty="0" smtClean="0"/>
              <a:t>Uchburchaklar burchagiga ko’ra necha xil bo’ladi?</a:t>
            </a:r>
          </a:p>
          <a:p>
            <a:pPr marL="502920" indent="-457200">
              <a:buFont typeface="+mj-lt"/>
              <a:buAutoNum type="arabicParenR"/>
            </a:pPr>
            <a:r>
              <a:rPr lang="uz-Latn-UZ" sz="2800" b="1" i="1" dirty="0" smtClean="0"/>
              <a:t>Qanday uchburchak to’g’ri burchakli uchburchak deyiladi?</a:t>
            </a:r>
          </a:p>
          <a:p>
            <a:pPr marL="502920" indent="-457200">
              <a:buFont typeface="+mj-lt"/>
              <a:buAutoNum type="arabicParenR"/>
            </a:pPr>
            <a:r>
              <a:rPr lang="uz-Latn-UZ" sz="2800" b="1" i="1" dirty="0" smtClean="0"/>
              <a:t>Pifagor teoremasini ayting.</a:t>
            </a:r>
          </a:p>
          <a:p>
            <a:pPr marL="45720" indent="0">
              <a:buNone/>
            </a:pPr>
            <a:r>
              <a:rPr lang="uz-Latn-UZ" sz="2800" b="1" i="1" dirty="0" smtClean="0">
                <a:solidFill>
                  <a:schemeClr val="accent6">
                    <a:lumMod val="75000"/>
                  </a:schemeClr>
                </a:solidFill>
              </a:rPr>
              <a:t>III. </a:t>
            </a:r>
            <a:r>
              <a:rPr lang="uz-Latn-UZ" sz="2800" b="1" i="1" dirty="0" smtClean="0"/>
              <a:t>Yangi mavzu bayoni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5050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470" y="332656"/>
            <a:ext cx="8229600" cy="57606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z-Latn-U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To’g’ri burchakli uchburchakning o’tkir burchak sinusi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229600" cy="5256584"/>
              </a:xfrm>
              <a:no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500" b="1" i="0" smtClean="0">
                            <a:ln w="10541" cmpd="sng">
                              <a:solidFill>
                                <a:schemeClr val="accent1">
                                  <a:shade val="88000"/>
                                  <a:satMod val="110000"/>
                                </a:schemeClr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1">
                                    <a:tint val="40000"/>
                                    <a:satMod val="250000"/>
                                  </a:schemeClr>
                                </a:gs>
                                <a:gs pos="9000">
                                  <a:schemeClr val="accent1">
                                    <a:tint val="52000"/>
                                    <a:satMod val="300000"/>
                                  </a:schemeClr>
                                </a:gs>
                                <a:gs pos="50000">
                                  <a:schemeClr val="accent1">
                                    <a:shade val="20000"/>
                                    <a:satMod val="300000"/>
                                  </a:schemeClr>
                                </a:gs>
                                <a:gs pos="79000">
                                  <a:schemeClr val="accent1">
                                    <a:tint val="52000"/>
                                    <a:satMod val="300000"/>
                                  </a:schemeClr>
                                </a:gs>
                                <a:gs pos="100000">
                                  <a:schemeClr val="accent1">
                                    <a:tint val="40000"/>
                                    <a:satMod val="25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∝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f>
                          <m:fPr>
                            <m:ctrlPr>
                              <a:rPr lang="uz-Latn-UZ" sz="35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35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3500" b="0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𝐴𝐵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229600" cy="525658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 flipH="1">
            <a:off x="1331640" y="1641016"/>
            <a:ext cx="4536504" cy="2160240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1907704" y="3501008"/>
            <a:ext cx="144016" cy="50405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59732" y="3281277"/>
            <a:ext cx="3600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987" y="334803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1307" y="3111999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7940" y="117935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1850" y="4221088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z-Latn-UZ" sz="2400" b="1" i="1" u="sng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Ta’rif: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To’g’ri burchakli uchburchak o’tkir (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 burchagining </a:t>
            </a:r>
            <a:r>
              <a:rPr lang="uz-Latn-UZ" sz="2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sinusi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deb, 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burchak qarshisidagi katet (BC)ning  gipotenuza (AB) ga nisbatiga aytiladi.</a:t>
            </a:r>
            <a:endParaRPr lang="ru-RU" sz="2400" b="1" i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>
            <a:stCxn id="4" idx="0"/>
            <a:endCxn id="4" idx="2"/>
          </p:cNvCxnSpPr>
          <p:nvPr/>
        </p:nvCxnSpPr>
        <p:spPr>
          <a:xfrm>
            <a:off x="5868144" y="1641016"/>
            <a:ext cx="0" cy="216024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4"/>
            <a:endCxn id="4" idx="0"/>
          </p:cNvCxnSpPr>
          <p:nvPr/>
        </p:nvCxnSpPr>
        <p:spPr>
          <a:xfrm flipV="1">
            <a:off x="1331640" y="1641016"/>
            <a:ext cx="4536504" cy="2160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75853" y="3482386"/>
            <a:ext cx="288032" cy="300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89752" y="5790748"/>
            <a:ext cx="5832648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“Sinus alfa”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2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z-Latn-U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To’g’ri burchakli </a:t>
            </a:r>
            <a:r>
              <a:rPr lang="uz-Latn-UZ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uchburchakning</a:t>
            </a:r>
            <a:r>
              <a:rPr lang="uz-Latn-U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o’tkir burchak kosinusi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229600" cy="4392488"/>
              </a:xfrm>
              <a:no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3500" b="1" i="0" smtClean="0">
                            <a:ln w="10541" cmpd="sng">
                              <a:solidFill>
                                <a:schemeClr val="accent1">
                                  <a:shade val="88000"/>
                                  <a:satMod val="110000"/>
                                </a:schemeClr>
                              </a:solidFill>
                              <a:prstDash val="solid"/>
                            </a:ln>
                            <a:gradFill>
                              <a:gsLst>
                                <a:gs pos="0">
                                  <a:schemeClr val="accent1">
                                    <a:tint val="40000"/>
                                    <a:satMod val="250000"/>
                                  </a:schemeClr>
                                </a:gs>
                                <a:gs pos="9000">
                                  <a:schemeClr val="accent1">
                                    <a:tint val="52000"/>
                                    <a:satMod val="300000"/>
                                  </a:schemeClr>
                                </a:gs>
                                <a:gs pos="50000">
                                  <a:schemeClr val="accent1">
                                    <a:shade val="20000"/>
                                    <a:satMod val="300000"/>
                                  </a:schemeClr>
                                </a:gs>
                                <a:gs pos="79000">
                                  <a:schemeClr val="accent1">
                                    <a:tint val="52000"/>
                                    <a:satMod val="300000"/>
                                  </a:schemeClr>
                                </a:gs>
                                <a:gs pos="100000">
                                  <a:schemeClr val="accent1">
                                    <a:tint val="40000"/>
                                    <a:satMod val="250000"/>
                                  </a:schemeClr>
                                </a:gs>
                              </a:gsLst>
                              <a:lin ang="5400000"/>
                            </a:gra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∝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f>
                          <m:fPr>
                            <m:ctrlPr>
                              <a:rPr lang="uz-Latn-UZ" sz="35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35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𝐴𝐶</m:t>
                            </m:r>
                          </m:num>
                          <m:den>
                            <m:r>
                              <a:rPr lang="uz-Latn-UZ" sz="3500" b="0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𝐴𝐵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229600" cy="439248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 flipH="1">
            <a:off x="1331640" y="1641016"/>
            <a:ext cx="4536504" cy="2160240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1907704" y="3501008"/>
            <a:ext cx="144016" cy="50405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59732" y="3281277"/>
            <a:ext cx="3600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987" y="334803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1307" y="3111999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7940" y="117935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2464" y="4149080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z-Latn-UZ" sz="2400" b="1" i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Ta’rif:</a:t>
            </a:r>
            <a:r>
              <a:rPr lang="uz-Latn-UZ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To’g’ri burchakli uchburchak (</a:t>
            </a:r>
            <a:r>
              <a:rPr lang="el-GR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 burchagining </a:t>
            </a:r>
            <a:r>
              <a:rPr lang="uz-Latn-UZ" sz="2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kosinusi</a:t>
            </a:r>
            <a:r>
              <a:rPr lang="uz-Latn-UZ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deb, </a:t>
            </a:r>
            <a:r>
              <a:rPr lang="el-GR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burchak qarshisidagi katet (AC)ning  gipotenuza (AB) ga nisbatiga aytiladi.</a:t>
            </a:r>
            <a:endParaRPr lang="ru-RU" sz="24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>
            <a:stCxn id="4" idx="4"/>
            <a:endCxn id="4" idx="2"/>
          </p:cNvCxnSpPr>
          <p:nvPr/>
        </p:nvCxnSpPr>
        <p:spPr>
          <a:xfrm>
            <a:off x="1331640" y="3801256"/>
            <a:ext cx="453650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4"/>
            <a:endCxn id="4" idx="0"/>
          </p:cNvCxnSpPr>
          <p:nvPr/>
        </p:nvCxnSpPr>
        <p:spPr>
          <a:xfrm flipV="1">
            <a:off x="1331640" y="1641016"/>
            <a:ext cx="4536504" cy="2160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75853" y="3482386"/>
            <a:ext cx="288032" cy="300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70415" y="5805264"/>
            <a:ext cx="5832648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“Kosinus alfa”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77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z-Latn-U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To’g’ri burchakli uchburchakning o’tkir burchak tangensi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229600" cy="4320480"/>
              </a:xfrm>
              <a:no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3500" b="1" i="0" smtClean="0">
                            <a:latin typeface="Cambria Math"/>
                          </a:rPr>
                          <m:t>𝐭𝐠</m:t>
                        </m:r>
                      </m:fName>
                      <m:e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∝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f>
                          <m:fPr>
                            <m:ctrlPr>
                              <a:rPr lang="uz-Latn-UZ" sz="35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35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𝐵𝐶</m:t>
                            </m:r>
                          </m:num>
                          <m:den>
                            <m:r>
                              <a:rPr lang="uz-Latn-UZ" sz="3500" b="0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𝐴𝐶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229600" cy="432048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 flipH="1">
            <a:off x="1331640" y="1641016"/>
            <a:ext cx="4536504" cy="2160240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1907704" y="3501008"/>
            <a:ext cx="144016" cy="50405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59732" y="3281277"/>
            <a:ext cx="3600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987" y="334803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1307" y="3111999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7940" y="117935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167" y="4149080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z-Latn-UZ" sz="2400" b="1" i="1" u="sng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Ta’rif: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To’g’ri burchakli uchburchak (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 burchagining </a:t>
            </a:r>
            <a:r>
              <a:rPr lang="uz-Latn-UZ" sz="2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tangensi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deb, 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burchak qarshisidagi katet (BC)ning yopishgan katet (AC)ga nisbatiga aytiladi.</a:t>
            </a:r>
            <a:endParaRPr lang="ru-RU" sz="2400" b="1" i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>
            <a:stCxn id="4" idx="0"/>
            <a:endCxn id="4" idx="2"/>
          </p:cNvCxnSpPr>
          <p:nvPr/>
        </p:nvCxnSpPr>
        <p:spPr>
          <a:xfrm>
            <a:off x="5868144" y="1641016"/>
            <a:ext cx="0" cy="21602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4"/>
            <a:endCxn id="4" idx="2"/>
          </p:cNvCxnSpPr>
          <p:nvPr/>
        </p:nvCxnSpPr>
        <p:spPr>
          <a:xfrm>
            <a:off x="1331640" y="3801256"/>
            <a:ext cx="453650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75853" y="3482386"/>
            <a:ext cx="288032" cy="300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70415" y="5661248"/>
            <a:ext cx="58326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“Tangens alfa”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77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z-Latn-U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To’g’ri burchakli uchburchakning o’tkir burchak kotangensi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268760"/>
                <a:ext cx="8229600" cy="4392488"/>
              </a:xfrm>
              <a:noFill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35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3500" b="1" i="0" smtClean="0">
                            <a:latin typeface="Cambria Math"/>
                          </a:rPr>
                          <m:t>𝐜𝐭𝐠</m:t>
                        </m:r>
                      </m:fName>
                      <m:e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∝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uz-Latn-UZ" sz="350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35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  <m:f>
                          <m:fPr>
                            <m:ctrlPr>
                              <a:rPr lang="uz-Latn-UZ" sz="3500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3500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𝐴𝐶</m:t>
                            </m:r>
                          </m:num>
                          <m:den>
                            <m:r>
                              <a:rPr lang="uz-Latn-UZ" sz="3500" b="0" i="1" smtClean="0">
                                <a:solidFill>
                                  <a:schemeClr val="tx2"/>
                                </a:solidFill>
                                <a:latin typeface="Cambria Math"/>
                                <a:ea typeface="Cambria Math"/>
                              </a:rPr>
                              <m:t>𝐵𝐶</m:t>
                            </m:r>
                          </m:den>
                        </m:f>
                      </m:e>
                    </m:func>
                  </m:oMath>
                </a14:m>
                <a:r>
                  <a:rPr lang="uz-Latn-UZ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268760"/>
                <a:ext cx="8229600" cy="439248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 flipH="1">
            <a:off x="1331640" y="1641016"/>
            <a:ext cx="4536504" cy="2160240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1907704" y="3501008"/>
            <a:ext cx="144016" cy="50405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59732" y="3281277"/>
            <a:ext cx="3600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α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987" y="334803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1307" y="3111999"/>
            <a:ext cx="551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7940" y="1179351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4271362"/>
            <a:ext cx="801641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z-Latn-UZ" sz="2400" b="1" i="1" u="sng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Ta’rif: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To’g’ri burchakli uchburchak (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 burchagining </a:t>
            </a:r>
            <a:r>
              <a:rPr lang="uz-Latn-UZ" sz="2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kotangensi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deb, </a:t>
            </a:r>
            <a:r>
              <a:rPr lang="el-GR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α</a:t>
            </a:r>
            <a:r>
              <a:rPr lang="uz-Latn-UZ" sz="24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burchakka yopishgan katet (AC)ning qarshisidagi katet (BC)ga nisbatiga aytiladi.</a:t>
            </a:r>
            <a:endParaRPr lang="ru-RU" sz="2400" b="1" i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>
            <a:stCxn id="4" idx="4"/>
            <a:endCxn id="4" idx="2"/>
          </p:cNvCxnSpPr>
          <p:nvPr/>
        </p:nvCxnSpPr>
        <p:spPr>
          <a:xfrm>
            <a:off x="1331640" y="3801256"/>
            <a:ext cx="45365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2"/>
            <a:endCxn id="4" idx="0"/>
          </p:cNvCxnSpPr>
          <p:nvPr/>
        </p:nvCxnSpPr>
        <p:spPr>
          <a:xfrm flipV="1">
            <a:off x="5868144" y="1641016"/>
            <a:ext cx="0" cy="216024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75853" y="3482386"/>
            <a:ext cx="288032" cy="300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83870" y="5733256"/>
            <a:ext cx="58326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Ctg </a:t>
            </a:r>
            <a:r>
              <a:rPr lang="el-G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uz-Latn-U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“Kotangens alfa”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77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z-Latn-UZ" sz="3600" b="1" dirty="0" smtClean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Yuqoridagi ta’riflardan kelib chiqadigan formulalar</a:t>
            </a:r>
            <a:endParaRPr lang="ru-RU" sz="3600" b="1" dirty="0">
              <a:ln w="1905">
                <a:solidFill>
                  <a:sysClr val="windowText" lastClr="000000"/>
                </a:solidFill>
              </a:ln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772816"/>
                <a:ext cx="8784976" cy="4248472"/>
              </a:xfr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>
                <a:normAutofit/>
              </a:bodyPr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∝ = </m:t>
                        </m:r>
                        <m:f>
                          <m:fPr>
                            <m:ctrlPr>
                              <a:rPr lang="uz-Latn-UZ" sz="28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𝒔𝒊𝒏</m:t>
                                </m:r>
                              </m:fName>
                              <m:e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∝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𝒄𝒐𝒔</m:t>
                                </m:r>
                              </m:fName>
                              <m:e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∝</m:t>
                                </m:r>
                              </m:e>
                            </m:func>
                          </m:den>
                        </m:f>
                      </m:e>
                    </m:func>
                  </m:oMath>
                </a14:m>
                <a:r>
                  <a:rPr lang="uz-Latn-UZ" sz="28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z-Latn-UZ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;  Asos: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𝒔𝒊𝒏</m:t>
                            </m:r>
                          </m:fName>
                          <m:e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∝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𝒄𝒐𝒔</m:t>
                            </m:r>
                          </m:fName>
                          <m:e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∝</m:t>
                            </m:r>
                          </m:e>
                        </m:func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:</m:t>
                    </m:r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∙ </m:t>
                    </m:r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𝑨𝑪</m:t>
                        </m:r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𝑨𝑪</m:t>
                        </m:r>
                      </m:den>
                    </m:f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 </m:t>
                    </m:r>
                    <m:func>
                      <m:funcPr>
                        <m:ctrlP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func>
                  </m:oMath>
                </a14:m>
                <a:endParaRPr lang="uz-Latn-UZ" sz="28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𝒄</m:t>
                        </m:r>
                        <m:r>
                          <a:rPr lang="uz-Latn-UZ" sz="2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sz="2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∝ = </m:t>
                        </m:r>
                        <m:f>
                          <m:fPr>
                            <m:ctrlPr>
                              <a:rPr lang="uz-Latn-UZ" sz="28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𝒄𝒐</m:t>
                                </m:r>
                                <m: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𝒔</m:t>
                                </m:r>
                              </m:fName>
                              <m:e>
                                <m: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∝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𝒔</m:t>
                                </m:r>
                                <m:r>
                                  <a:rPr lang="uz-Latn-UZ" sz="28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𝒊𝒏</m:t>
                                </m:r>
                              </m:fName>
                              <m:e>
                                <m:r>
                                  <a:rPr lang="uz-Latn-UZ" sz="28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</a:rPr>
                                  <m:t>∝</m:t>
                                </m:r>
                              </m:e>
                            </m:func>
                          </m:den>
                        </m:f>
                      </m:e>
                    </m:func>
                  </m:oMath>
                </a14:m>
                <a:r>
                  <a:rPr lang="uz-Latn-UZ" sz="28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z-Latn-UZ" b="1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uz-Latn-UZ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Asos</a:t>
                </a:r>
                <a:r>
                  <a:rPr lang="uz-Latn-UZ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</m:t>
                            </m:r>
                            <m: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</m:t>
                            </m:r>
                          </m:fName>
                          <m:e>
                            <m: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∝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</m:t>
                            </m:r>
                            <m:r>
                              <a:rPr lang="uz-Latn-UZ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𝒊𝒏</m:t>
                            </m:r>
                          </m:fName>
                          <m:e>
                            <m:r>
                              <a:rPr lang="uz-Latn-UZ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∝</m:t>
                            </m:r>
                          </m:e>
                        </m:func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𝑪</m:t>
                        </m:r>
                      </m:num>
                      <m:den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: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∙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𝑨𝑩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𝒄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func>
                  </m:oMath>
                </a14:m>
                <a:endParaRPr lang="uz-Latn-UZ" sz="28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r>
                          <a:rPr lang="uz-Latn-UZ" sz="2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𝒕𝒈</m:t>
                        </m:r>
                      </m:fName>
                      <m:e>
                        <m:r>
                          <a:rPr lang="uz-Latn-UZ" sz="2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∝ </m:t>
                        </m:r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𝒄𝒕𝒈</m:t>
                        </m:r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∝ </m:t>
                        </m:r>
                        <m:r>
                          <a:rPr lang="uz-Latn-UZ" sz="28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28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func>
                  </m:oMath>
                </a14:m>
                <a:r>
                  <a:rPr lang="uz-Latn-UZ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uz-Latn-UZ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Asos</a:t>
                </a:r>
                <a:r>
                  <a:rPr lang="uz-Latn-UZ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uz-Latn-UZ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𝒕𝒈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𝒂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∙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𝑩𝑪</m:t>
                        </m:r>
                      </m:num>
                      <m:den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</m:t>
                        </m:r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∙ </m:t>
                    </m:r>
                    <m:f>
                      <m:fPr>
                        <m:ctrlP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𝑨</m:t>
                        </m:r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r>
                          <a:rPr lang="uz-Latn-UZ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𝑩</m:t>
                        </m:r>
                        <m:r>
                          <a:rPr lang="uz-Latn-UZ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𝑪</m:t>
                        </m:r>
                      </m:den>
                    </m:f>
                    <m:r>
                      <a:rPr lang="uz-Latn-UZ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=</m:t>
                    </m:r>
                    <m:r>
                      <a:rPr lang="uz-Latn-UZ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uz-Latn-UZ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endParaRPr lang="ru-RU" b="1" i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772816"/>
                <a:ext cx="8784976" cy="4248472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19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570186"/>
          </a:xfrm>
        </p:spPr>
        <p:txBody>
          <a:bodyPr>
            <a:noAutofit/>
          </a:bodyPr>
          <a:lstStyle/>
          <a:p>
            <a:r>
              <a:rPr lang="uz-Latn-UZ" sz="3200" b="1" i="1" dirty="0" smtClean="0">
                <a:solidFill>
                  <a:srgbClr val="FF0000"/>
                </a:solidFill>
              </a:rPr>
              <a:t>To’g’ri burchakli uchburchak tomonlarining o’tkir burchakka nisbatan nomlanishi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 flipH="1">
            <a:off x="1619672" y="1916832"/>
            <a:ext cx="6048672" cy="3096344"/>
          </a:xfrm>
          <a:prstGeom prst="rtTriangle">
            <a:avLst/>
          </a:prstGeom>
          <a:ln w="762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2627784" y="4437112"/>
            <a:ext cx="360040" cy="108012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80312" y="4725144"/>
            <a:ext cx="288032" cy="25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4123247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α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5410" y="5046577"/>
            <a:ext cx="41044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z-Latn-UZ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Yopishgan katet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6684516" y="3291643"/>
            <a:ext cx="27642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z-Latn-UZ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Qarshisidagi katet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9954501">
            <a:off x="2897112" y="2519616"/>
            <a:ext cx="40108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z-Latn-UZ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gipotenuza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82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ppt/theme/theme3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918</Words>
  <Application>Microsoft Office PowerPoint</Application>
  <PresentationFormat>Экран (4:3)</PresentationFormat>
  <Paragraphs>129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1_Воздушный поток</vt:lpstr>
      <vt:lpstr>Sketchbook</vt:lpstr>
      <vt:lpstr>Tradeshow</vt:lpstr>
      <vt:lpstr>Углы</vt:lpstr>
      <vt:lpstr>Mavzu: O’tkir burchak sinusi, kosinusi, tangensi va kotangensi</vt:lpstr>
      <vt:lpstr>Презентация PowerPoint</vt:lpstr>
      <vt:lpstr>Darsning borishi </vt:lpstr>
      <vt:lpstr>To’g’ri burchakli uchburchakning o’tkir burchak sinusi</vt:lpstr>
      <vt:lpstr>To’g’ri burchakli uchburchakning o’tkir burchak kosinusi</vt:lpstr>
      <vt:lpstr>To’g’ri burchakli uchburchakning o’tkir burchak tangensi</vt:lpstr>
      <vt:lpstr>To’g’ri burchakli uchburchakning o’tkir burchak kotangensi</vt:lpstr>
      <vt:lpstr>Yuqoridagi ta’riflardan kelib chiqadigan formulalar</vt:lpstr>
      <vt:lpstr>To’g’ri burchakli uchburchak tomonlarining o’tkir burchakka nisbatan nomlanishi</vt:lpstr>
      <vt:lpstr>IV. Mustahkamlash</vt:lpstr>
      <vt:lpstr>Презентация PowerPoint</vt:lpstr>
      <vt:lpstr>Презентация PowerPoint</vt:lpstr>
      <vt:lpstr>E’TIBORINGIZ UCHUN RAHMAT!!!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O’tkir burchak sinusi, kosinusi, tangensi va kotangensi</dc:title>
  <dc:creator>Ochilov Zafar</dc:creator>
  <cp:lastModifiedBy>Ochilov Zafar</cp:lastModifiedBy>
  <cp:revision>50</cp:revision>
  <dcterms:created xsi:type="dcterms:W3CDTF">2012-11-23T12:57:04Z</dcterms:created>
  <dcterms:modified xsi:type="dcterms:W3CDTF">2012-11-23T18:19:16Z</dcterms:modified>
</cp:coreProperties>
</file>