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9" r:id="rId3"/>
    <p:sldMasterId id="2147483712" r:id="rId4"/>
    <p:sldMasterId id="2147483714" r:id="rId5"/>
  </p:sldMasterIdLst>
  <p:notesMasterIdLst>
    <p:notesMasterId r:id="rId24"/>
  </p:notesMasterIdLst>
  <p:sldIdLst>
    <p:sldId id="256" r:id="rId6"/>
    <p:sldId id="257" r:id="rId7"/>
    <p:sldId id="259" r:id="rId8"/>
    <p:sldId id="270" r:id="rId9"/>
    <p:sldId id="260" r:id="rId10"/>
    <p:sldId id="261" r:id="rId11"/>
    <p:sldId id="262" r:id="rId12"/>
    <p:sldId id="263" r:id="rId13"/>
    <p:sldId id="267" r:id="rId14"/>
    <p:sldId id="266" r:id="rId15"/>
    <p:sldId id="271" r:id="rId16"/>
    <p:sldId id="272" r:id="rId17"/>
    <p:sldId id="273" r:id="rId18"/>
    <p:sldId id="274" r:id="rId19"/>
    <p:sldId id="276" r:id="rId20"/>
    <p:sldId id="275" r:id="rId21"/>
    <p:sldId id="268" r:id="rId22"/>
    <p:sldId id="269"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66"/>
    <a:srgbClr val="00FF00"/>
    <a:srgbClr val="FF00FF"/>
    <a:srgbClr val="33CC33"/>
    <a:srgbClr val="FF99FF"/>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47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2D0DB224-5CB3-42F2-A4A0-448E9E4450DE}" type="datetimeFigureOut">
              <a:rPr lang="ru-RU"/>
              <a:pPr>
                <a:defRPr/>
              </a:pPr>
              <a:t>23.12.2015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27991935-8BD4-45E0-8565-FDB12A3BB9F0}" type="slidenum">
              <a:rPr lang="ru-RU"/>
              <a:pPr>
                <a:defRPr/>
              </a:pPr>
              <a:t>‹#›</a:t>
            </a:fld>
            <a:endParaRPr lang="ru-RU"/>
          </a:p>
        </p:txBody>
      </p:sp>
    </p:spTree>
    <p:extLst>
      <p:ext uri="{BB962C8B-B14F-4D97-AF65-F5344CB8AC3E}">
        <p14:creationId xmlns:p14="http://schemas.microsoft.com/office/powerpoint/2010/main" val="4041758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Образец текста</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Образец текста</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Образец текста</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Образец текста</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2012 ГОД</a:t>
            </a:r>
          </a:p>
        </p:txBody>
      </p:sp>
      <p:sp>
        <p:nvSpPr>
          <p:cNvPr id="6" name="Rectangle 6"/>
          <p:cNvSpPr>
            <a:spLocks noGrp="1" noChangeArrowheads="1"/>
          </p:cNvSpPr>
          <p:nvPr>
            <p:ph type="sldNum" sz="quarter" idx="12"/>
          </p:nvPr>
        </p:nvSpPr>
        <p:spPr>
          <a:ln/>
        </p:spPr>
        <p:txBody>
          <a:bodyPr/>
          <a:lstStyle>
            <a:lvl1pPr>
              <a:defRPr/>
            </a:lvl1pPr>
          </a:lstStyle>
          <a:p>
            <a:pPr>
              <a:defRPr/>
            </a:pPr>
            <a:fld id="{EC914819-98AE-4660-8C32-81E43AC22BE6}" type="slidenum">
              <a:rPr lang="ru-RU"/>
              <a:pPr>
                <a:defRPr/>
              </a:pPr>
              <a:t>‹#›</a:t>
            </a:fld>
            <a:endParaRPr lang="ru-RU"/>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2012 ГОД</a:t>
            </a:r>
          </a:p>
        </p:txBody>
      </p:sp>
      <p:sp>
        <p:nvSpPr>
          <p:cNvPr id="6" name="Rectangle 6"/>
          <p:cNvSpPr>
            <a:spLocks noGrp="1" noChangeArrowheads="1"/>
          </p:cNvSpPr>
          <p:nvPr>
            <p:ph type="sldNum" sz="quarter" idx="12"/>
          </p:nvPr>
        </p:nvSpPr>
        <p:spPr>
          <a:ln/>
        </p:spPr>
        <p:txBody>
          <a:bodyPr/>
          <a:lstStyle>
            <a:lvl1pPr>
              <a:defRPr/>
            </a:lvl1pPr>
          </a:lstStyle>
          <a:p>
            <a:pPr>
              <a:defRPr/>
            </a:pPr>
            <a:fld id="{D0443956-C76B-4060-88E0-3335960008EE}" type="slidenum">
              <a:rPr lang="ru-RU"/>
              <a:pPr>
                <a:defRPr/>
              </a:pPr>
              <a:t>‹#›</a:t>
            </a:fld>
            <a:endParaRPr lang="ru-RU"/>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2012 ГОД</a:t>
            </a:r>
          </a:p>
        </p:txBody>
      </p:sp>
      <p:sp>
        <p:nvSpPr>
          <p:cNvPr id="6" name="Rectangle 6"/>
          <p:cNvSpPr>
            <a:spLocks noGrp="1" noChangeArrowheads="1"/>
          </p:cNvSpPr>
          <p:nvPr>
            <p:ph type="sldNum" sz="quarter" idx="12"/>
          </p:nvPr>
        </p:nvSpPr>
        <p:spPr>
          <a:ln/>
        </p:spPr>
        <p:txBody>
          <a:bodyPr/>
          <a:lstStyle>
            <a:lvl1pPr>
              <a:defRPr/>
            </a:lvl1pPr>
          </a:lstStyle>
          <a:p>
            <a:pPr>
              <a:defRPr/>
            </a:pPr>
            <a:fld id="{FFA02B15-1CA9-4E7F-A29A-45B5F9FE3D5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2012 ГОД</a:t>
            </a:r>
          </a:p>
        </p:txBody>
      </p:sp>
      <p:sp>
        <p:nvSpPr>
          <p:cNvPr id="7" name="Rectangle 6"/>
          <p:cNvSpPr>
            <a:spLocks noGrp="1" noChangeArrowheads="1"/>
          </p:cNvSpPr>
          <p:nvPr>
            <p:ph type="sldNum" sz="quarter" idx="12"/>
          </p:nvPr>
        </p:nvSpPr>
        <p:spPr>
          <a:ln/>
        </p:spPr>
        <p:txBody>
          <a:bodyPr/>
          <a:lstStyle>
            <a:lvl1pPr>
              <a:defRPr/>
            </a:lvl1pPr>
          </a:lstStyle>
          <a:p>
            <a:pPr>
              <a:defRPr/>
            </a:pPr>
            <a:fld id="{A8E5CC26-F35A-49F9-B2B5-F8B13F5C1461}" type="slidenum">
              <a:rPr lang="ru-RU"/>
              <a:pPr>
                <a:defRPr/>
              </a:pPr>
              <a:t>‹#›</a:t>
            </a:fld>
            <a:endParaRPr lang="ru-RU"/>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2012 ГОД</a:t>
            </a:r>
          </a:p>
        </p:txBody>
      </p:sp>
      <p:sp>
        <p:nvSpPr>
          <p:cNvPr id="9" name="Rectangle 6"/>
          <p:cNvSpPr>
            <a:spLocks noGrp="1" noChangeArrowheads="1"/>
          </p:cNvSpPr>
          <p:nvPr>
            <p:ph type="sldNum" sz="quarter" idx="12"/>
          </p:nvPr>
        </p:nvSpPr>
        <p:spPr>
          <a:ln/>
        </p:spPr>
        <p:txBody>
          <a:bodyPr/>
          <a:lstStyle>
            <a:lvl1pPr>
              <a:defRPr/>
            </a:lvl1pPr>
          </a:lstStyle>
          <a:p>
            <a:pPr>
              <a:defRPr/>
            </a:pPr>
            <a:fld id="{975B855B-CD5F-4EF3-9892-74838AD47703}" type="slidenum">
              <a:rPr lang="ru-RU"/>
              <a:pPr>
                <a:defRPr/>
              </a:pPr>
              <a:t>‹#›</a:t>
            </a:fld>
            <a:endParaRPr lang="ru-RU"/>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2012 ГОД</a:t>
            </a:r>
          </a:p>
        </p:txBody>
      </p:sp>
      <p:sp>
        <p:nvSpPr>
          <p:cNvPr id="5" name="Rectangle 6"/>
          <p:cNvSpPr>
            <a:spLocks noGrp="1" noChangeArrowheads="1"/>
          </p:cNvSpPr>
          <p:nvPr>
            <p:ph type="sldNum" sz="quarter" idx="12"/>
          </p:nvPr>
        </p:nvSpPr>
        <p:spPr>
          <a:ln/>
        </p:spPr>
        <p:txBody>
          <a:bodyPr/>
          <a:lstStyle>
            <a:lvl1pPr>
              <a:defRPr/>
            </a:lvl1pPr>
          </a:lstStyle>
          <a:p>
            <a:pPr>
              <a:defRPr/>
            </a:pPr>
            <a:fld id="{02077191-BD8E-43C6-95EB-FB2A3AE488B3}" type="slidenum">
              <a:rPr lang="ru-RU"/>
              <a:pPr>
                <a:defRPr/>
              </a:pPr>
              <a:t>‹#›</a:t>
            </a:fld>
            <a:endParaRPr lang="ru-RU"/>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t>2012 ГОД</a:t>
            </a:r>
          </a:p>
        </p:txBody>
      </p:sp>
      <p:sp>
        <p:nvSpPr>
          <p:cNvPr id="4" name="Rectangle 6"/>
          <p:cNvSpPr>
            <a:spLocks noGrp="1" noChangeArrowheads="1"/>
          </p:cNvSpPr>
          <p:nvPr>
            <p:ph type="sldNum" sz="quarter" idx="12"/>
          </p:nvPr>
        </p:nvSpPr>
        <p:spPr>
          <a:ln/>
        </p:spPr>
        <p:txBody>
          <a:bodyPr/>
          <a:lstStyle>
            <a:lvl1pPr>
              <a:defRPr/>
            </a:lvl1pPr>
          </a:lstStyle>
          <a:p>
            <a:pPr>
              <a:defRPr/>
            </a:pPr>
            <a:fld id="{E5910B94-3DBA-4928-96E6-C3D2B4E33B07}"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2012 ГОД</a:t>
            </a:r>
          </a:p>
        </p:txBody>
      </p:sp>
      <p:sp>
        <p:nvSpPr>
          <p:cNvPr id="7" name="Rectangle 6"/>
          <p:cNvSpPr>
            <a:spLocks noGrp="1" noChangeArrowheads="1"/>
          </p:cNvSpPr>
          <p:nvPr>
            <p:ph type="sldNum" sz="quarter" idx="12"/>
          </p:nvPr>
        </p:nvSpPr>
        <p:spPr>
          <a:ln/>
        </p:spPr>
        <p:txBody>
          <a:bodyPr/>
          <a:lstStyle>
            <a:lvl1pPr>
              <a:defRPr/>
            </a:lvl1pPr>
          </a:lstStyle>
          <a:p>
            <a:pPr>
              <a:defRPr/>
            </a:pPr>
            <a:fld id="{17E258D7-F187-4D1F-B222-C451FFFF16A9}"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2012 ГОД</a:t>
            </a:r>
          </a:p>
        </p:txBody>
      </p:sp>
      <p:sp>
        <p:nvSpPr>
          <p:cNvPr id="7" name="Rectangle 6"/>
          <p:cNvSpPr>
            <a:spLocks noGrp="1" noChangeArrowheads="1"/>
          </p:cNvSpPr>
          <p:nvPr>
            <p:ph type="sldNum" sz="quarter" idx="12"/>
          </p:nvPr>
        </p:nvSpPr>
        <p:spPr>
          <a:ln/>
        </p:spPr>
        <p:txBody>
          <a:bodyPr/>
          <a:lstStyle>
            <a:lvl1pPr>
              <a:defRPr/>
            </a:lvl1pPr>
          </a:lstStyle>
          <a:p>
            <a:pPr>
              <a:defRPr/>
            </a:pPr>
            <a:fld id="{E3F44A2C-5995-4E06-B68A-A6278188925D}"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2012 ГОД</a:t>
            </a:r>
          </a:p>
        </p:txBody>
      </p:sp>
      <p:sp>
        <p:nvSpPr>
          <p:cNvPr id="6" name="Rectangle 6"/>
          <p:cNvSpPr>
            <a:spLocks noGrp="1" noChangeArrowheads="1"/>
          </p:cNvSpPr>
          <p:nvPr>
            <p:ph type="sldNum" sz="quarter" idx="12"/>
          </p:nvPr>
        </p:nvSpPr>
        <p:spPr>
          <a:ln/>
        </p:spPr>
        <p:txBody>
          <a:bodyPr/>
          <a:lstStyle>
            <a:lvl1pPr>
              <a:defRPr/>
            </a:lvl1pPr>
          </a:lstStyle>
          <a:p>
            <a:pPr>
              <a:defRPr/>
            </a:pPr>
            <a:fld id="{BB1530D3-48F7-4F0F-A52D-F134E345D68A}"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2012 ГОД</a:t>
            </a:r>
          </a:p>
        </p:txBody>
      </p:sp>
      <p:sp>
        <p:nvSpPr>
          <p:cNvPr id="6" name="Rectangle 6"/>
          <p:cNvSpPr>
            <a:spLocks noGrp="1" noChangeArrowheads="1"/>
          </p:cNvSpPr>
          <p:nvPr>
            <p:ph type="sldNum" sz="quarter" idx="12"/>
          </p:nvPr>
        </p:nvSpPr>
        <p:spPr>
          <a:ln/>
        </p:spPr>
        <p:txBody>
          <a:bodyPr/>
          <a:lstStyle>
            <a:lvl1pPr>
              <a:defRPr/>
            </a:lvl1pPr>
          </a:lstStyle>
          <a:p>
            <a:pPr>
              <a:defRPr/>
            </a:pPr>
            <a:fld id="{718020E7-EB84-411B-878A-477FC67C9AF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26.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1027" name="Текст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1" tx1="lt1" bg2="dk2" tx2="lt2" accent1="accent1" accent2="accent2" accent3="accent3" accent4="accent4" accent5="accent5" accent6="accent6" hlink="hlink" folHlink="folHlink"/>
  <p:sldLayoutIdLst>
    <p:sldLayoutId id="2147483728" r:id="rId1"/>
    <p:sldLayoutId id="2147483727" r:id="rId2"/>
    <p:sldLayoutId id="2147483726" r:id="rId3"/>
    <p:sldLayoutId id="2147483725" r:id="rId4"/>
    <p:sldLayoutId id="2147483724" r:id="rId5"/>
    <p:sldLayoutId id="2147483723" r:id="rId6"/>
    <p:sldLayoutId id="2147483722" r:id="rId7"/>
    <p:sldLayoutId id="2147483721" r:id="rId8"/>
    <p:sldLayoutId id="2147483720" r:id="rId9"/>
    <p:sldLayoutId id="2147483752" r:id="rId10"/>
    <p:sldLayoutId id="2147483753" r:id="rId11"/>
    <p:sldLayoutId id="2147483719" r:id="rId12"/>
  </p:sldLayoutIdLst>
  <p:transition>
    <p:fade/>
  </p:transition>
  <p:hf sldNum="0" hd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Рисунок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Заголовок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14340" name="Текст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729" r:id="rId1"/>
  </p:sldLayoutIdLst>
  <p:transition>
    <p:fade/>
  </p:transition>
  <p:hf sldNum="0" hd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16387" name="Текст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1" tx1="lt1" bg2="dk2" tx2="lt2" accent1="accent1" accent2="accent2" accent3="accent3" accent4="accent4" accent5="accent5" accent6="accent6" hlink="hlink" folHlink="folHlink"/>
  <p:sldLayoutIdLst>
    <p:sldLayoutId id="2147483739" r:id="rId1"/>
    <p:sldLayoutId id="2147483738" r:id="rId2"/>
    <p:sldLayoutId id="2147483737" r:id="rId3"/>
    <p:sldLayoutId id="2147483736" r:id="rId4"/>
    <p:sldLayoutId id="2147483735" r:id="rId5"/>
    <p:sldLayoutId id="2147483734" r:id="rId6"/>
    <p:sldLayoutId id="2147483733" r:id="rId7"/>
    <p:sldLayoutId id="2147483732" r:id="rId8"/>
    <p:sldLayoutId id="2147483731" r:id="rId9"/>
    <p:sldLayoutId id="2147483754" r:id="rId10"/>
    <p:sldLayoutId id="2147483755" r:id="rId11"/>
    <p:sldLayoutId id="2147483730" r:id="rId12"/>
  </p:sldLayoutIdLst>
  <p:transition>
    <p:fade/>
  </p:transition>
  <p:hf sldNum="0" hd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9698" name="Рисунок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Заголовок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29700" name="Текст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740" r:id="rId1"/>
  </p:sldLayoutIdLst>
  <p:transition>
    <p:fade/>
  </p:transition>
  <p:hf sldNum="0" hd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r>
              <a:rPr lang="ru-RU"/>
              <a:t>2012 ГОД</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9D1CBA12-5452-4DB7-9F03-64CAD156F32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1" r:id="rId1"/>
    <p:sldLayoutId id="2147483750" r:id="rId2"/>
    <p:sldLayoutId id="2147483749" r:id="rId3"/>
    <p:sldLayoutId id="2147483748" r:id="rId4"/>
    <p:sldLayoutId id="2147483747" r:id="rId5"/>
    <p:sldLayoutId id="2147483746" r:id="rId6"/>
    <p:sldLayoutId id="2147483745" r:id="rId7"/>
    <p:sldLayoutId id="2147483744" r:id="rId8"/>
    <p:sldLayoutId id="2147483743" r:id="rId9"/>
    <p:sldLayoutId id="2147483742" r:id="rId10"/>
    <p:sldLayoutId id="2147483741" r:id="rId1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3.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yandex.ru/yandsearch?ed=1&amp;text=%D0%BA%D1%80%D0%BE%D1%81%D1%81" TargetMode="External"/><Relationship Id="rId2" Type="http://schemas.openxmlformats.org/officeDocument/2006/relationships/hyperlink" Target="http://slovari.yandex.ru/"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28.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8.xml"/><Relationship Id="rId5" Type="http://schemas.openxmlformats.org/officeDocument/2006/relationships/image" Target="../media/image18.gif"/><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8.xml"/><Relationship Id="rId5" Type="http://schemas.openxmlformats.org/officeDocument/2006/relationships/image" Target="../media/image22.jpeg"/><Relationship Id="rId4" Type="http://schemas.openxmlformats.org/officeDocument/2006/relationships/image" Target="../media/image21.gi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8.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8.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ctrTitle"/>
          </p:nvPr>
        </p:nvSpPr>
        <p:spPr>
          <a:xfrm>
            <a:off x="714375" y="1071563"/>
            <a:ext cx="7772400" cy="1470025"/>
          </a:xfrm>
        </p:spPr>
        <p:txBody>
          <a:bodyPr/>
          <a:lstStyle/>
          <a:p>
            <a:pPr eaLnBrk="1" hangingPunct="1"/>
            <a:endParaRPr lang="ru-RU" smtClean="0"/>
          </a:p>
        </p:txBody>
      </p:sp>
      <p:sp>
        <p:nvSpPr>
          <p:cNvPr id="45058" name="Подзаголовок 2"/>
          <p:cNvSpPr>
            <a:spLocks noGrp="1"/>
          </p:cNvSpPr>
          <p:nvPr>
            <p:ph type="subTitle" idx="1"/>
          </p:nvPr>
        </p:nvSpPr>
        <p:spPr/>
        <p:txBody>
          <a:bodyPr/>
          <a:lstStyle/>
          <a:p>
            <a:pPr eaLnBrk="1" hangingPunct="1"/>
            <a:endParaRPr lang="ru-RU" smtClean="0"/>
          </a:p>
        </p:txBody>
      </p:sp>
      <p:pic>
        <p:nvPicPr>
          <p:cNvPr id="45059" name="Рисунок 3" descr="x_60507bc5.jpg"/>
          <p:cNvPicPr>
            <a:picLocks noChangeAspect="1" noChangeArrowheads="1"/>
          </p:cNvPicPr>
          <p:nvPr/>
        </p:nvPicPr>
        <p:blipFill>
          <a:blip r:embed="rId2">
            <a:clrChange>
              <a:clrFrom>
                <a:srgbClr val="6E6768"/>
              </a:clrFrom>
              <a:clrTo>
                <a:srgbClr val="6E6768">
                  <a:alpha val="0"/>
                </a:srgbClr>
              </a:clrTo>
            </a:clrChange>
          </a:blip>
          <a:srcRect/>
          <a:stretch>
            <a:fillRect/>
          </a:stretch>
        </p:blipFill>
        <p:spPr bwMode="auto">
          <a:xfrm>
            <a:off x="0" y="-12700"/>
            <a:ext cx="9156700" cy="6870700"/>
          </a:xfrm>
          <a:prstGeom prst="rect">
            <a:avLst/>
          </a:prstGeom>
          <a:noFill/>
          <a:ln w="9525">
            <a:noFill/>
            <a:miter lim="800000"/>
            <a:headEnd/>
            <a:tailEnd/>
          </a:ln>
        </p:spPr>
      </p:pic>
      <p:sp>
        <p:nvSpPr>
          <p:cNvPr id="5" name="Прямоугольник 4"/>
          <p:cNvSpPr/>
          <p:nvPr/>
        </p:nvSpPr>
        <p:spPr>
          <a:xfrm>
            <a:off x="322263" y="2460625"/>
            <a:ext cx="7562850" cy="1006475"/>
          </a:xfrm>
          <a:prstGeom prst="rect">
            <a:avLst/>
          </a:prstGeom>
        </p:spPr>
        <p:txBody>
          <a:bodyPr>
            <a:spAutoFit/>
          </a:bodyPr>
          <a:lstStyle/>
          <a:p>
            <a:pPr algn="ctr" fontAlgn="auto">
              <a:spcBef>
                <a:spcPts val="0"/>
              </a:spcBef>
              <a:spcAft>
                <a:spcPts val="0"/>
              </a:spcAft>
              <a:defRPr/>
            </a:pPr>
            <a:r>
              <a:rPr lang="ru-RU" sz="6000" spc="50" dirty="0">
                <a:ln w="11430"/>
                <a:solidFill>
                  <a:srgbClr val="FFFF66"/>
                </a:solidFill>
                <a:effectLst>
                  <a:outerShdw blurRad="76200" dist="50800" dir="5400000" algn="tl" rotWithShape="0">
                    <a:srgbClr val="000000">
                      <a:alpha val="65000"/>
                    </a:srgbClr>
                  </a:outerShdw>
                </a:effectLst>
                <a:latin typeface="Monotype Corsiva" pitchFamily="66" charset="0"/>
                <a:cs typeface="+mn-cs"/>
              </a:rPr>
              <a:t>«Гимнастика»</a:t>
            </a:r>
            <a:endParaRPr lang="ru-RU" sz="6000" dirty="0">
              <a:latin typeface="+mn-lt"/>
              <a:cs typeface="+mn-cs"/>
            </a:endParaRPr>
          </a:p>
        </p:txBody>
      </p:sp>
      <p:sp>
        <p:nvSpPr>
          <p:cNvPr id="45061" name="Прямоугольник 5"/>
          <p:cNvSpPr>
            <a:spLocks noChangeArrowheads="1"/>
          </p:cNvSpPr>
          <p:nvPr/>
        </p:nvSpPr>
        <p:spPr bwMode="auto">
          <a:xfrm>
            <a:off x="250825" y="188913"/>
            <a:ext cx="8569325" cy="1509712"/>
          </a:xfrm>
          <a:prstGeom prst="rect">
            <a:avLst/>
          </a:prstGeom>
          <a:noFill/>
          <a:ln w="9525">
            <a:noFill/>
            <a:miter lim="800000"/>
            <a:headEnd/>
            <a:tailEnd/>
          </a:ln>
        </p:spPr>
        <p:txBody>
          <a:bodyPr>
            <a:spAutoFit/>
          </a:bodyPr>
          <a:lstStyle/>
          <a:p>
            <a:endParaRPr lang="ru-RU" dirty="0"/>
          </a:p>
          <a:p>
            <a:pPr algn="ctr"/>
            <a:r>
              <a:rPr lang="uz-Cyrl-UZ" sz="2500" b="1" i="1" dirty="0">
                <a:solidFill>
                  <a:schemeClr val="bg1"/>
                </a:solidFill>
              </a:rPr>
              <a:t>Жисмоний маданият факультети талабаларига Гимнастика фанидан маъруза машғулоти ўтказиш учун</a:t>
            </a:r>
            <a:endParaRPr lang="ru-RU" sz="2500" b="1" dirty="0">
              <a:solidFill>
                <a:schemeClr val="bg1"/>
              </a:solidFill>
            </a:endParaRPr>
          </a:p>
        </p:txBody>
      </p:sp>
      <p:sp>
        <p:nvSpPr>
          <p:cNvPr id="7" name="Прямоугольник 6"/>
          <p:cNvSpPr/>
          <p:nvPr/>
        </p:nvSpPr>
        <p:spPr>
          <a:xfrm>
            <a:off x="1331913" y="4724400"/>
            <a:ext cx="7559675" cy="1246495"/>
          </a:xfrm>
          <a:prstGeom prst="rect">
            <a:avLst/>
          </a:prstGeom>
        </p:spPr>
        <p:txBody>
          <a:bodyPr>
            <a:spAutoFit/>
          </a:bodyPr>
          <a:lstStyle/>
          <a:p>
            <a:pPr algn="r">
              <a:defRPr/>
            </a:pPr>
            <a:r>
              <a:rPr lang="uz-Cyrl-UZ" sz="2500" b="1" dirty="0">
                <a:solidFill>
                  <a:srgbClr val="FFFF00"/>
                </a:solidFill>
                <a:effectLst>
                  <a:outerShdw blurRad="38100" dist="38100" dir="2700000" algn="tl">
                    <a:srgbClr val="000000"/>
                  </a:outerShdw>
                </a:effectLst>
              </a:rPr>
              <a:t>Тайёрловчи: </a:t>
            </a:r>
            <a:r>
              <a:rPr lang="uz-Cyrl-UZ" sz="2500" b="1" dirty="0" smtClean="0">
                <a:solidFill>
                  <a:srgbClr val="FFFF00"/>
                </a:solidFill>
                <a:effectLst>
                  <a:outerShdw blurRad="38100" dist="38100" dir="2700000" algn="tl">
                    <a:srgbClr val="000000"/>
                  </a:outerShdw>
                </a:effectLst>
              </a:rPr>
              <a:t>Факультетлараро жисмоний маданият ва спорт </a:t>
            </a:r>
            <a:r>
              <a:rPr lang="uz-Cyrl-UZ" sz="2500" b="1" dirty="0">
                <a:solidFill>
                  <a:srgbClr val="FFFF00"/>
                </a:solidFill>
                <a:effectLst>
                  <a:outerShdw blurRad="38100" dist="38100" dir="2700000" algn="tl">
                    <a:srgbClr val="000000"/>
                  </a:outerShdw>
                </a:effectLst>
              </a:rPr>
              <a:t>кафедраси </a:t>
            </a:r>
          </a:p>
          <a:p>
            <a:pPr algn="r">
              <a:defRPr/>
            </a:pPr>
            <a:r>
              <a:rPr lang="uz-Cyrl-UZ" sz="2500" b="1" dirty="0">
                <a:solidFill>
                  <a:srgbClr val="FFFF00"/>
                </a:solidFill>
                <a:effectLst>
                  <a:outerShdw blurRad="38100" dist="38100" dir="2700000" algn="tl">
                    <a:srgbClr val="000000"/>
                  </a:outerShdw>
                </a:effectLst>
              </a:rPr>
              <a:t>ассистенти Ю.Мирзакаримов </a:t>
            </a:r>
            <a:endParaRPr lang="ru-RU" sz="2500" b="1" dirty="0">
              <a:solidFill>
                <a:srgbClr val="FFFF00"/>
              </a:solidFill>
              <a:effectLst>
                <a:outerShdw blurRad="38100" dist="38100" dir="2700000" algn="tl">
                  <a:srgbClr val="000000"/>
                </a:outerShdw>
              </a:effectLst>
            </a:endParaRPr>
          </a:p>
        </p:txBody>
      </p:sp>
      <p:sp>
        <p:nvSpPr>
          <p:cNvPr id="45063" name="Нижний колонтитул 7"/>
          <p:cNvSpPr>
            <a:spLocks noGrp="1"/>
          </p:cNvSpPr>
          <p:nvPr>
            <p:ph type="ftr" sz="quarter" idx="11"/>
          </p:nvPr>
        </p:nvSpPr>
        <p:spPr>
          <a:noFill/>
        </p:spPr>
        <p:txBody>
          <a:bodyPr/>
          <a:lstStyle/>
          <a:p>
            <a:pPr fontAlgn="base">
              <a:spcBef>
                <a:spcPct val="0"/>
              </a:spcBef>
              <a:spcAft>
                <a:spcPct val="0"/>
              </a:spcAft>
            </a:pPr>
            <a:r>
              <a:rPr lang="uz-Cyrl-UZ" sz="3000" smtClean="0">
                <a:solidFill>
                  <a:schemeClr val="bg1"/>
                </a:solidFill>
                <a:latin typeface="Times New Roman" pitchFamily="18" charset="0"/>
                <a:cs typeface="Arial" charset="0"/>
              </a:rPr>
              <a:t>2014 йил</a:t>
            </a:r>
            <a:endParaRPr lang="ru-RU" sz="3000" smtClean="0">
              <a:solidFill>
                <a:schemeClr val="bg1"/>
              </a:solidFill>
              <a:latin typeface="Times New Roman" pitchFamily="18" charset="0"/>
              <a:cs typeface="Arial"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7" descr="Nodirhuja_00129a336c8679a6e590f66ea3f04410b92"/>
          <p:cNvPicPr>
            <a:picLocks noChangeAspect="1" noChangeArrowheads="1"/>
          </p:cNvPicPr>
          <p:nvPr/>
        </p:nvPicPr>
        <p:blipFill>
          <a:blip r:embed="rId2"/>
          <a:srcRect/>
          <a:stretch>
            <a:fillRect/>
          </a:stretch>
        </p:blipFill>
        <p:spPr bwMode="auto">
          <a:xfrm>
            <a:off x="0" y="981075"/>
            <a:ext cx="9144000" cy="5903913"/>
          </a:xfrm>
          <a:prstGeom prst="rect">
            <a:avLst/>
          </a:prstGeom>
          <a:noFill/>
          <a:ln w="9525">
            <a:noFill/>
            <a:miter lim="800000"/>
            <a:headEnd/>
            <a:tailEnd/>
          </a:ln>
        </p:spPr>
      </p:pic>
      <p:sp>
        <p:nvSpPr>
          <p:cNvPr id="4" name="Прямоугольник 3"/>
          <p:cNvSpPr/>
          <p:nvPr/>
        </p:nvSpPr>
        <p:spPr>
          <a:xfrm>
            <a:off x="250825" y="5786438"/>
            <a:ext cx="4214813" cy="107156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500" i="1">
                <a:solidFill>
                  <a:schemeClr val="tx1"/>
                </a:solidFill>
                <a:cs typeface="Arial" charset="0"/>
              </a:rPr>
              <a:t>Равиля Фархутдинова</a:t>
            </a:r>
            <a:endParaRPr lang="ru-RU" sz="2500" i="1">
              <a:solidFill>
                <a:schemeClr val="tx1"/>
              </a:solidFill>
              <a:cs typeface="Arial" charset="0"/>
            </a:endParaRPr>
          </a:p>
        </p:txBody>
      </p:sp>
      <p:sp>
        <p:nvSpPr>
          <p:cNvPr id="5" name="Прямоугольник 4"/>
          <p:cNvSpPr/>
          <p:nvPr/>
        </p:nvSpPr>
        <p:spPr>
          <a:xfrm>
            <a:off x="4787900" y="4868863"/>
            <a:ext cx="4176713" cy="1000125"/>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500" i="1">
                <a:solidFill>
                  <a:schemeClr val="tx1"/>
                </a:solidFill>
                <a:cs typeface="Arial" charset="0"/>
              </a:rPr>
              <a:t>Жамила Рахматова</a:t>
            </a:r>
            <a:endParaRPr lang="ru-RU" sz="2500" i="1">
              <a:solidFill>
                <a:srgbClr val="FFFFFF"/>
              </a:solidFill>
              <a:latin typeface="Monotype Corsiva" pitchFamily="66" charset="0"/>
              <a:cs typeface="Arial" charset="0"/>
            </a:endParaRPr>
          </a:p>
        </p:txBody>
      </p:sp>
      <p:sp>
        <p:nvSpPr>
          <p:cNvPr id="7" name="Прямоугольник 6"/>
          <p:cNvSpPr/>
          <p:nvPr/>
        </p:nvSpPr>
        <p:spPr>
          <a:xfrm>
            <a:off x="250825" y="4941888"/>
            <a:ext cx="4214813" cy="928687"/>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500" i="1">
                <a:solidFill>
                  <a:srgbClr val="FFFFFF"/>
                </a:solidFill>
                <a:cs typeface="Arial" charset="0"/>
              </a:rPr>
              <a:t>Анастасия Сердюкова</a:t>
            </a:r>
            <a:endParaRPr lang="ru-RU" sz="2500">
              <a:solidFill>
                <a:schemeClr val="tx1"/>
              </a:solidFill>
              <a:cs typeface="Arial" charset="0"/>
            </a:endParaRPr>
          </a:p>
        </p:txBody>
      </p:sp>
      <p:sp>
        <p:nvSpPr>
          <p:cNvPr id="8" name="Прямоугольник 7"/>
          <p:cNvSpPr/>
          <p:nvPr/>
        </p:nvSpPr>
        <p:spPr>
          <a:xfrm>
            <a:off x="4786313" y="5857875"/>
            <a:ext cx="4178300" cy="1000125"/>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500" i="1">
                <a:solidFill>
                  <a:schemeClr val="tx1"/>
                </a:solidFill>
                <a:cs typeface="Arial" charset="0"/>
              </a:rPr>
              <a:t>Валерия Давидова</a:t>
            </a:r>
            <a:endParaRPr lang="ru-RU" sz="2500" i="1">
              <a:solidFill>
                <a:schemeClr val="tx1"/>
              </a:solidFill>
              <a:cs typeface="Arial" charset="0"/>
            </a:endParaRPr>
          </a:p>
        </p:txBody>
      </p:sp>
      <p:sp>
        <p:nvSpPr>
          <p:cNvPr id="54278" name="Прямоугольник 4"/>
          <p:cNvSpPr>
            <a:spLocks noChangeArrowheads="1"/>
          </p:cNvSpPr>
          <p:nvPr/>
        </p:nvSpPr>
        <p:spPr bwMode="auto">
          <a:xfrm>
            <a:off x="566738" y="95250"/>
            <a:ext cx="8181975" cy="1006475"/>
          </a:xfrm>
          <a:prstGeom prst="rect">
            <a:avLst/>
          </a:prstGeom>
          <a:noFill/>
          <a:ln w="9525">
            <a:noFill/>
            <a:miter lim="800000"/>
            <a:headEnd/>
            <a:tailEnd/>
          </a:ln>
        </p:spPr>
        <p:txBody>
          <a:bodyPr>
            <a:spAutoFit/>
          </a:bodyPr>
          <a:lstStyle/>
          <a:p>
            <a:pPr algn="ctr"/>
            <a:r>
              <a:rPr lang="uz-Cyrl-UZ" sz="3000" b="1" i="1" u="sng">
                <a:solidFill>
                  <a:srgbClr val="FF0000"/>
                </a:solidFill>
              </a:rPr>
              <a:t>Ўзбекистонда бадиий гимнастикани ривожланиши</a:t>
            </a:r>
            <a:endParaRPr lang="ru-RU" sz="3000" b="1"/>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2500"/>
                            </p:stCondLst>
                            <p:childTnLst>
                              <p:par>
                                <p:cTn id="13" presetID="16" presetClass="entr" presetSubtype="2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Horizontal)">
                                      <p:cBhvr>
                                        <p:cTn id="15" dur="500"/>
                                        <p:tgtEl>
                                          <p:spTgt spid="7"/>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Прямоугольник 4"/>
          <p:cNvSpPr>
            <a:spLocks noChangeArrowheads="1"/>
          </p:cNvSpPr>
          <p:nvPr/>
        </p:nvSpPr>
        <p:spPr bwMode="auto">
          <a:xfrm>
            <a:off x="566738" y="406400"/>
            <a:ext cx="8181975" cy="1066800"/>
          </a:xfrm>
          <a:prstGeom prst="rect">
            <a:avLst/>
          </a:prstGeom>
          <a:noFill/>
          <a:ln w="9525">
            <a:noFill/>
            <a:miter lim="800000"/>
            <a:headEnd/>
            <a:tailEnd/>
          </a:ln>
        </p:spPr>
        <p:txBody>
          <a:bodyPr>
            <a:spAutoFit/>
          </a:bodyPr>
          <a:lstStyle/>
          <a:p>
            <a:pPr algn="ctr"/>
            <a:r>
              <a:rPr lang="uz-Cyrl-UZ" sz="3200" b="1" i="1" u="sng">
                <a:solidFill>
                  <a:srgbClr val="FF0000"/>
                </a:solidFill>
              </a:rPr>
              <a:t>21-асрда жамият тараққиётида </a:t>
            </a:r>
          </a:p>
          <a:p>
            <a:pPr algn="ctr"/>
            <a:r>
              <a:rPr lang="uz-Cyrl-UZ" sz="3200" b="1" i="1" u="sng">
                <a:solidFill>
                  <a:srgbClr val="FF0000"/>
                </a:solidFill>
              </a:rPr>
              <a:t>амалий гимнастика</a:t>
            </a:r>
            <a:endParaRPr lang="ru-RU" sz="3200" b="1"/>
          </a:p>
        </p:txBody>
      </p:sp>
      <p:sp>
        <p:nvSpPr>
          <p:cNvPr id="5" name="Содержимое 4"/>
          <p:cNvSpPr>
            <a:spLocks/>
          </p:cNvSpPr>
          <p:nvPr/>
        </p:nvSpPr>
        <p:spPr bwMode="auto">
          <a:xfrm>
            <a:off x="395288" y="1773238"/>
            <a:ext cx="8569325" cy="4525962"/>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uz-Cyrl-UZ" sz="2600" b="1">
                <a:latin typeface="Times New Roman" pitchFamily="18" charset="0"/>
              </a:rPr>
              <a:t>	</a:t>
            </a:r>
            <a:r>
              <a:rPr lang="uz-Cyrl-UZ" sz="3200" b="1">
                <a:latin typeface="Times New Roman" pitchFamily="18" charset="0"/>
              </a:rPr>
              <a:t>Гимнастиканинг бу тури амалиётга кириб борганлиги учун амалий гимнастика деб ном олган. </a:t>
            </a:r>
          </a:p>
          <a:p>
            <a:pPr marL="342900" indent="-342900" algn="just">
              <a:spcBef>
                <a:spcPct val="20000"/>
              </a:spcBef>
              <a:buFont typeface="Wingdings" pitchFamily="2" charset="2"/>
              <a:buNone/>
            </a:pPr>
            <a:r>
              <a:rPr lang="uz-Cyrl-UZ" sz="3200" b="1">
                <a:latin typeface="Times New Roman" pitchFamily="18" charset="0"/>
              </a:rPr>
              <a:t>	Амалиётнинг 5 та асосий соҳасига кириб бориб, амалиёт равнақи учун ҳам ўз хиссасини қўшган. </a:t>
            </a:r>
          </a:p>
          <a:p>
            <a:pPr marL="342900" indent="-342900" algn="just">
              <a:spcBef>
                <a:spcPct val="20000"/>
              </a:spcBef>
              <a:buFont typeface="Wingdings" pitchFamily="2" charset="2"/>
              <a:buNone/>
            </a:pPr>
            <a:r>
              <a:rPr lang="uz-Cyrl-UZ" sz="3200" b="1">
                <a:latin typeface="Times New Roman" pitchFamily="18" charset="0"/>
              </a:rPr>
              <a:t>	Булар ишлаб чиқариш, касбий амалий, спорт амалий, харбий ва даволаш гимнастикалари.</a:t>
            </a:r>
          </a:p>
          <a:p>
            <a:pPr marL="342900" indent="-342900" algn="just">
              <a:spcBef>
                <a:spcPct val="20000"/>
              </a:spcBef>
              <a:buFont typeface="Wingdings" pitchFamily="2" charset="2"/>
              <a:buNone/>
            </a:pPr>
            <a:r>
              <a:rPr lang="uz-Cyrl-UZ" sz="2600" b="1">
                <a:latin typeface="Times New Roman" pitchFamily="18" charset="0"/>
              </a:rPr>
              <a:t> </a:t>
            </a:r>
            <a:endParaRPr lang="ru-RU" sz="2600" b="1">
              <a:latin typeface="Times New Roman" pitchFamily="18" charset="0"/>
            </a:endParaRPr>
          </a:p>
          <a:p>
            <a:pPr marL="342900" indent="-342900">
              <a:spcBef>
                <a:spcPct val="20000"/>
              </a:spcBef>
              <a:buFont typeface="Wingdings" pitchFamily="2" charset="2"/>
              <a:buNone/>
            </a:pPr>
            <a:endParaRPr lang="ru-RU" sz="2600">
              <a:latin typeface="Times New Roman"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plus(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plus(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plus(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plus(i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Прямоугольник 4"/>
          <p:cNvSpPr>
            <a:spLocks noChangeArrowheads="1"/>
          </p:cNvSpPr>
          <p:nvPr/>
        </p:nvSpPr>
        <p:spPr bwMode="auto">
          <a:xfrm>
            <a:off x="566738" y="406400"/>
            <a:ext cx="8181975" cy="579438"/>
          </a:xfrm>
          <a:prstGeom prst="rect">
            <a:avLst/>
          </a:prstGeom>
          <a:noFill/>
          <a:ln w="9525">
            <a:noFill/>
            <a:miter lim="800000"/>
            <a:headEnd/>
            <a:tailEnd/>
          </a:ln>
        </p:spPr>
        <p:txBody>
          <a:bodyPr>
            <a:spAutoFit/>
          </a:bodyPr>
          <a:lstStyle/>
          <a:p>
            <a:pPr algn="ctr"/>
            <a:r>
              <a:rPr lang="uz-Cyrl-UZ" sz="3200" b="1" i="1" u="sng">
                <a:solidFill>
                  <a:srgbClr val="FF0000"/>
                </a:solidFill>
              </a:rPr>
              <a:t>Ишлаб чиқариш гимнастикаси</a:t>
            </a:r>
            <a:endParaRPr lang="ru-RU" sz="3200" b="1"/>
          </a:p>
        </p:txBody>
      </p:sp>
      <p:pic>
        <p:nvPicPr>
          <p:cNvPr id="62471" name="Picture 7" descr="1319116957_izobrazhenie-884"/>
          <p:cNvPicPr>
            <a:picLocks noChangeAspect="1" noChangeArrowheads="1"/>
          </p:cNvPicPr>
          <p:nvPr/>
        </p:nvPicPr>
        <p:blipFill>
          <a:blip r:embed="rId2"/>
          <a:srcRect/>
          <a:stretch>
            <a:fillRect/>
          </a:stretch>
        </p:blipFill>
        <p:spPr bwMode="auto">
          <a:xfrm>
            <a:off x="4465638" y="2349500"/>
            <a:ext cx="4427537" cy="3319463"/>
          </a:xfrm>
          <a:prstGeom prst="rect">
            <a:avLst/>
          </a:prstGeom>
          <a:noFill/>
        </p:spPr>
      </p:pic>
      <p:pic>
        <p:nvPicPr>
          <p:cNvPr id="62472" name="Picture 8" descr="pts%202"/>
          <p:cNvPicPr>
            <a:picLocks noChangeAspect="1" noChangeArrowheads="1"/>
          </p:cNvPicPr>
          <p:nvPr/>
        </p:nvPicPr>
        <p:blipFill>
          <a:blip r:embed="rId3"/>
          <a:srcRect/>
          <a:stretch>
            <a:fillRect/>
          </a:stretch>
        </p:blipFill>
        <p:spPr bwMode="auto">
          <a:xfrm>
            <a:off x="179388" y="1268413"/>
            <a:ext cx="4211637" cy="2808287"/>
          </a:xfrm>
          <a:prstGeom prst="rect">
            <a:avLst/>
          </a:prstGeom>
          <a:noFill/>
        </p:spPr>
      </p:pic>
      <p:sp>
        <p:nvSpPr>
          <p:cNvPr id="5" name="Содержимое 4"/>
          <p:cNvSpPr>
            <a:spLocks/>
          </p:cNvSpPr>
          <p:nvPr/>
        </p:nvSpPr>
        <p:spPr bwMode="auto">
          <a:xfrm>
            <a:off x="5364163" y="5949950"/>
            <a:ext cx="2232025" cy="576263"/>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uz-Cyrl-UZ" b="1">
                <a:latin typeface="Times New Roman" pitchFamily="18" charset="0"/>
              </a:rPr>
              <a:t>Завод, Фабрика</a:t>
            </a:r>
            <a:endParaRPr lang="ru-RU" b="1">
              <a:latin typeface="Times New Roman" pitchFamily="18" charset="0"/>
            </a:endParaRPr>
          </a:p>
        </p:txBody>
      </p:sp>
      <p:sp>
        <p:nvSpPr>
          <p:cNvPr id="2" name="Содержимое 4"/>
          <p:cNvSpPr>
            <a:spLocks/>
          </p:cNvSpPr>
          <p:nvPr/>
        </p:nvSpPr>
        <p:spPr bwMode="auto">
          <a:xfrm>
            <a:off x="755650" y="4437063"/>
            <a:ext cx="2232025" cy="576262"/>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uz-Cyrl-UZ" b="1">
                <a:latin typeface="Times New Roman" pitchFamily="18" charset="0"/>
              </a:rPr>
              <a:t>Корхона</a:t>
            </a:r>
            <a:endParaRPr lang="ru-RU" b="1">
              <a:latin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Прямоугольник 4"/>
          <p:cNvSpPr>
            <a:spLocks noChangeArrowheads="1"/>
          </p:cNvSpPr>
          <p:nvPr/>
        </p:nvSpPr>
        <p:spPr bwMode="auto">
          <a:xfrm>
            <a:off x="566738" y="406400"/>
            <a:ext cx="8181975" cy="579438"/>
          </a:xfrm>
          <a:prstGeom prst="rect">
            <a:avLst/>
          </a:prstGeom>
          <a:noFill/>
          <a:ln w="9525">
            <a:noFill/>
            <a:miter lim="800000"/>
            <a:headEnd/>
            <a:tailEnd/>
          </a:ln>
        </p:spPr>
        <p:txBody>
          <a:bodyPr>
            <a:spAutoFit/>
          </a:bodyPr>
          <a:lstStyle/>
          <a:p>
            <a:pPr algn="ctr"/>
            <a:r>
              <a:rPr lang="uz-Cyrl-UZ" sz="3200" b="1" i="1" u="sng">
                <a:solidFill>
                  <a:srgbClr val="FF0000"/>
                </a:solidFill>
              </a:rPr>
              <a:t>Касбий амалий гимнастикаси</a:t>
            </a:r>
            <a:endParaRPr lang="ru-RU" sz="3200" b="1"/>
          </a:p>
        </p:txBody>
      </p:sp>
      <p:pic>
        <p:nvPicPr>
          <p:cNvPr id="63494" name="Picture 6" descr="1351475252_proizvodstvennaya-gimnastika"/>
          <p:cNvPicPr>
            <a:picLocks noChangeAspect="1" noChangeArrowheads="1"/>
          </p:cNvPicPr>
          <p:nvPr/>
        </p:nvPicPr>
        <p:blipFill>
          <a:blip r:embed="rId2"/>
          <a:srcRect/>
          <a:stretch>
            <a:fillRect/>
          </a:stretch>
        </p:blipFill>
        <p:spPr bwMode="auto">
          <a:xfrm>
            <a:off x="0" y="908050"/>
            <a:ext cx="4038600" cy="2695575"/>
          </a:xfrm>
          <a:prstGeom prst="rect">
            <a:avLst/>
          </a:prstGeom>
          <a:noFill/>
        </p:spPr>
      </p:pic>
      <p:pic>
        <p:nvPicPr>
          <p:cNvPr id="63497" name="Picture 9" descr="zaryadka"/>
          <p:cNvPicPr>
            <a:picLocks noChangeAspect="1" noChangeArrowheads="1"/>
          </p:cNvPicPr>
          <p:nvPr/>
        </p:nvPicPr>
        <p:blipFill>
          <a:blip r:embed="rId3"/>
          <a:srcRect/>
          <a:stretch>
            <a:fillRect/>
          </a:stretch>
        </p:blipFill>
        <p:spPr bwMode="auto">
          <a:xfrm>
            <a:off x="4572000" y="3284538"/>
            <a:ext cx="4211638" cy="3159125"/>
          </a:xfrm>
          <a:prstGeom prst="rect">
            <a:avLst/>
          </a:prstGeom>
          <a:noFill/>
        </p:spPr>
      </p:pic>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Прямоугольник 4"/>
          <p:cNvSpPr>
            <a:spLocks noChangeArrowheads="1"/>
          </p:cNvSpPr>
          <p:nvPr/>
        </p:nvSpPr>
        <p:spPr bwMode="auto">
          <a:xfrm>
            <a:off x="566738" y="406400"/>
            <a:ext cx="8181975" cy="579438"/>
          </a:xfrm>
          <a:prstGeom prst="rect">
            <a:avLst/>
          </a:prstGeom>
          <a:noFill/>
          <a:ln w="9525">
            <a:noFill/>
            <a:miter lim="800000"/>
            <a:headEnd/>
            <a:tailEnd/>
          </a:ln>
        </p:spPr>
        <p:txBody>
          <a:bodyPr>
            <a:spAutoFit/>
          </a:bodyPr>
          <a:lstStyle/>
          <a:p>
            <a:pPr algn="ctr"/>
            <a:r>
              <a:rPr lang="uz-Cyrl-UZ" sz="3200" b="1" i="1" u="sng">
                <a:solidFill>
                  <a:srgbClr val="FF0000"/>
                </a:solidFill>
              </a:rPr>
              <a:t>Спорт амалий гимнастикаси</a:t>
            </a:r>
            <a:endParaRPr lang="ru-RU" sz="3200" b="1"/>
          </a:p>
        </p:txBody>
      </p:sp>
      <p:pic>
        <p:nvPicPr>
          <p:cNvPr id="64524" name="Picture 12" descr="lfk1"/>
          <p:cNvPicPr>
            <a:picLocks noChangeAspect="1" noChangeArrowheads="1"/>
          </p:cNvPicPr>
          <p:nvPr/>
        </p:nvPicPr>
        <p:blipFill>
          <a:blip r:embed="rId2"/>
          <a:srcRect/>
          <a:stretch>
            <a:fillRect/>
          </a:stretch>
        </p:blipFill>
        <p:spPr bwMode="auto">
          <a:xfrm>
            <a:off x="5219700" y="981075"/>
            <a:ext cx="3600450" cy="2554288"/>
          </a:xfrm>
          <a:prstGeom prst="rect">
            <a:avLst/>
          </a:prstGeom>
          <a:noFill/>
        </p:spPr>
      </p:pic>
      <p:pic>
        <p:nvPicPr>
          <p:cNvPr id="64526" name="Picture 14" descr="Boxing-power-workout"/>
          <p:cNvPicPr>
            <a:picLocks noChangeAspect="1" noChangeArrowheads="1"/>
          </p:cNvPicPr>
          <p:nvPr/>
        </p:nvPicPr>
        <p:blipFill>
          <a:blip r:embed="rId3"/>
          <a:srcRect/>
          <a:stretch>
            <a:fillRect/>
          </a:stretch>
        </p:blipFill>
        <p:spPr bwMode="auto">
          <a:xfrm>
            <a:off x="2555875" y="3644900"/>
            <a:ext cx="3384550" cy="2532063"/>
          </a:xfrm>
          <a:prstGeom prst="rect">
            <a:avLst/>
          </a:prstGeom>
          <a:noFill/>
        </p:spPr>
      </p:pic>
      <p:pic>
        <p:nvPicPr>
          <p:cNvPr id="64528" name="Picture 16" descr="ANd9GcSNiGPFrUy2Qk9ug_wGgjTsC97Nl2vwDHmd2CgKeeQdYEIKHXQ8"/>
          <p:cNvPicPr>
            <a:picLocks noChangeAspect="1" noChangeArrowheads="1"/>
          </p:cNvPicPr>
          <p:nvPr/>
        </p:nvPicPr>
        <p:blipFill>
          <a:blip r:embed="rId4"/>
          <a:srcRect/>
          <a:stretch>
            <a:fillRect/>
          </a:stretch>
        </p:blipFill>
        <p:spPr bwMode="auto">
          <a:xfrm>
            <a:off x="179388" y="981075"/>
            <a:ext cx="3816350" cy="2540000"/>
          </a:xfrm>
          <a:prstGeom prst="rect">
            <a:avLst/>
          </a:prstGeom>
          <a:noFill/>
        </p:spPr>
      </p:pic>
      <p:sp>
        <p:nvSpPr>
          <p:cNvPr id="5" name="Содержимое 4"/>
          <p:cNvSpPr>
            <a:spLocks/>
          </p:cNvSpPr>
          <p:nvPr/>
        </p:nvSpPr>
        <p:spPr bwMode="auto">
          <a:xfrm>
            <a:off x="395288" y="3644900"/>
            <a:ext cx="2232025" cy="576263"/>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uz-Cyrl-UZ" b="1">
                <a:latin typeface="Times New Roman" pitchFamily="18" charset="0"/>
              </a:rPr>
              <a:t>Енгил атлетикачи</a:t>
            </a:r>
            <a:endParaRPr lang="ru-RU" b="1">
              <a:latin typeface="Times New Roman" pitchFamily="18" charset="0"/>
            </a:endParaRPr>
          </a:p>
          <a:p>
            <a:pPr marL="342900" indent="-342900">
              <a:spcBef>
                <a:spcPct val="20000"/>
              </a:spcBef>
              <a:buFont typeface="Wingdings" pitchFamily="2" charset="2"/>
              <a:buNone/>
            </a:pPr>
            <a:endParaRPr lang="ru-RU">
              <a:latin typeface="Times New Roman" pitchFamily="18" charset="0"/>
            </a:endParaRPr>
          </a:p>
        </p:txBody>
      </p:sp>
      <p:sp>
        <p:nvSpPr>
          <p:cNvPr id="2" name="Содержимое 4"/>
          <p:cNvSpPr>
            <a:spLocks/>
          </p:cNvSpPr>
          <p:nvPr/>
        </p:nvSpPr>
        <p:spPr bwMode="auto">
          <a:xfrm>
            <a:off x="6084888" y="3789363"/>
            <a:ext cx="2232025" cy="576262"/>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uz-Cyrl-UZ" b="1">
                <a:latin typeface="Times New Roman" pitchFamily="18" charset="0"/>
              </a:rPr>
              <a:t>Теннисчилар</a:t>
            </a:r>
            <a:endParaRPr lang="ru-RU">
              <a:latin typeface="Times New Roman" pitchFamily="18" charset="0"/>
            </a:endParaRPr>
          </a:p>
        </p:txBody>
      </p:sp>
      <p:sp>
        <p:nvSpPr>
          <p:cNvPr id="3" name="Содержимое 4"/>
          <p:cNvSpPr>
            <a:spLocks/>
          </p:cNvSpPr>
          <p:nvPr/>
        </p:nvSpPr>
        <p:spPr bwMode="auto">
          <a:xfrm>
            <a:off x="3132138" y="6308725"/>
            <a:ext cx="2232025" cy="360363"/>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uz-Cyrl-UZ" b="1">
                <a:latin typeface="Times New Roman" pitchFamily="18" charset="0"/>
              </a:rPr>
              <a:t>Боксчи</a:t>
            </a:r>
            <a:endParaRPr lang="ru-RU">
              <a:latin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Прямоугольник 4"/>
          <p:cNvSpPr>
            <a:spLocks noChangeArrowheads="1"/>
          </p:cNvSpPr>
          <p:nvPr/>
        </p:nvSpPr>
        <p:spPr bwMode="auto">
          <a:xfrm>
            <a:off x="566738" y="406400"/>
            <a:ext cx="8181975" cy="579438"/>
          </a:xfrm>
          <a:prstGeom prst="rect">
            <a:avLst/>
          </a:prstGeom>
          <a:noFill/>
          <a:ln w="9525">
            <a:noFill/>
            <a:miter lim="800000"/>
            <a:headEnd/>
            <a:tailEnd/>
          </a:ln>
        </p:spPr>
        <p:txBody>
          <a:bodyPr>
            <a:spAutoFit/>
          </a:bodyPr>
          <a:lstStyle/>
          <a:p>
            <a:pPr algn="ctr"/>
            <a:r>
              <a:rPr lang="uz-Cyrl-UZ" sz="3200" b="1" i="1" u="sng">
                <a:solidFill>
                  <a:srgbClr val="FF0000"/>
                </a:solidFill>
              </a:rPr>
              <a:t>Харбий амалий гимнастикаси</a:t>
            </a:r>
            <a:endParaRPr lang="ru-RU" sz="3200" b="1"/>
          </a:p>
        </p:txBody>
      </p:sp>
      <p:pic>
        <p:nvPicPr>
          <p:cNvPr id="66563" name="Picture 3" descr="slide_6"/>
          <p:cNvPicPr>
            <a:picLocks noChangeAspect="1" noChangeArrowheads="1"/>
          </p:cNvPicPr>
          <p:nvPr/>
        </p:nvPicPr>
        <p:blipFill>
          <a:blip r:embed="rId2"/>
          <a:srcRect l="8434" t="37370" r="51909" b="23528"/>
          <a:stretch>
            <a:fillRect/>
          </a:stretch>
        </p:blipFill>
        <p:spPr bwMode="auto">
          <a:xfrm>
            <a:off x="250825" y="1341438"/>
            <a:ext cx="3894138" cy="2881312"/>
          </a:xfrm>
          <a:prstGeom prst="rect">
            <a:avLst/>
          </a:prstGeom>
          <a:noFill/>
        </p:spPr>
      </p:pic>
      <p:pic>
        <p:nvPicPr>
          <p:cNvPr id="66564" name="Picture 4" descr="ANd9GcTeGZ3JEiyUSKn2SU9IrXXYwZ7S9GmmaqsRvPc9wk-oLjPXW_dH"/>
          <p:cNvPicPr>
            <a:picLocks noChangeAspect="1" noChangeArrowheads="1"/>
          </p:cNvPicPr>
          <p:nvPr/>
        </p:nvPicPr>
        <p:blipFill>
          <a:blip r:embed="rId3"/>
          <a:srcRect/>
          <a:stretch>
            <a:fillRect/>
          </a:stretch>
        </p:blipFill>
        <p:spPr bwMode="auto">
          <a:xfrm>
            <a:off x="4716463" y="3357563"/>
            <a:ext cx="3843337" cy="2878137"/>
          </a:xfrm>
          <a:prstGeom prst="rect">
            <a:avLst/>
          </a:prstGeom>
          <a:noFill/>
        </p:spPr>
      </p:pic>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Прямоугольник 4"/>
          <p:cNvSpPr>
            <a:spLocks noChangeArrowheads="1"/>
          </p:cNvSpPr>
          <p:nvPr/>
        </p:nvSpPr>
        <p:spPr bwMode="auto">
          <a:xfrm>
            <a:off x="566738" y="406400"/>
            <a:ext cx="8181975" cy="579438"/>
          </a:xfrm>
          <a:prstGeom prst="rect">
            <a:avLst/>
          </a:prstGeom>
          <a:noFill/>
          <a:ln w="9525">
            <a:noFill/>
            <a:miter lim="800000"/>
            <a:headEnd/>
            <a:tailEnd/>
          </a:ln>
        </p:spPr>
        <p:txBody>
          <a:bodyPr>
            <a:spAutoFit/>
          </a:bodyPr>
          <a:lstStyle/>
          <a:p>
            <a:pPr algn="ctr"/>
            <a:r>
              <a:rPr lang="uz-Cyrl-UZ" sz="3200" b="1" i="1" u="sng">
                <a:solidFill>
                  <a:srgbClr val="FF0000"/>
                </a:solidFill>
              </a:rPr>
              <a:t>Даволаш амалий гимнастикаси</a:t>
            </a:r>
            <a:endParaRPr lang="ru-RU" sz="3200" b="1"/>
          </a:p>
        </p:txBody>
      </p:sp>
      <p:pic>
        <p:nvPicPr>
          <p:cNvPr id="65544" name="Picture 8" descr="bahchisaray"/>
          <p:cNvPicPr>
            <a:picLocks noChangeAspect="1" noChangeArrowheads="1"/>
          </p:cNvPicPr>
          <p:nvPr/>
        </p:nvPicPr>
        <p:blipFill>
          <a:blip r:embed="rId2"/>
          <a:srcRect b="7446"/>
          <a:stretch>
            <a:fillRect/>
          </a:stretch>
        </p:blipFill>
        <p:spPr bwMode="auto">
          <a:xfrm>
            <a:off x="4500563" y="3716338"/>
            <a:ext cx="4289425" cy="2808287"/>
          </a:xfrm>
          <a:prstGeom prst="rect">
            <a:avLst/>
          </a:prstGeom>
          <a:noFill/>
        </p:spPr>
      </p:pic>
      <p:pic>
        <p:nvPicPr>
          <p:cNvPr id="65545" name="Picture 9" descr="631bc0199fb7673ceb618701a2a448b8"/>
          <p:cNvPicPr>
            <a:picLocks noChangeAspect="1" noChangeArrowheads="1"/>
          </p:cNvPicPr>
          <p:nvPr/>
        </p:nvPicPr>
        <p:blipFill>
          <a:blip r:embed="rId3"/>
          <a:srcRect r="13272" b="22449"/>
          <a:stretch>
            <a:fillRect/>
          </a:stretch>
        </p:blipFill>
        <p:spPr bwMode="auto">
          <a:xfrm>
            <a:off x="179388" y="981075"/>
            <a:ext cx="4392612" cy="2617788"/>
          </a:xfrm>
          <a:prstGeom prst="rect">
            <a:avLst/>
          </a:prstGeom>
          <a:noFill/>
        </p:spPr>
      </p:pic>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Рисунок 4" descr="J0095690.GIF"/>
          <p:cNvPicPr>
            <a:picLocks noChangeAspect="1"/>
          </p:cNvPicPr>
          <p:nvPr/>
        </p:nvPicPr>
        <p:blipFill>
          <a:blip r:embed="rId2"/>
          <a:srcRect/>
          <a:stretch>
            <a:fillRect/>
          </a:stretch>
        </p:blipFill>
        <p:spPr bwMode="auto">
          <a:xfrm rot="5400000">
            <a:off x="4179094" y="1893094"/>
            <a:ext cx="785812" cy="9144000"/>
          </a:xfrm>
          <a:prstGeom prst="rect">
            <a:avLst/>
          </a:prstGeom>
          <a:noFill/>
          <a:ln w="9525">
            <a:noFill/>
            <a:miter lim="800000"/>
            <a:headEnd/>
            <a:tailEnd/>
          </a:ln>
        </p:spPr>
      </p:pic>
      <p:pic>
        <p:nvPicPr>
          <p:cNvPr id="55299" name="Рисунок 5" descr="J0095690.GIF"/>
          <p:cNvPicPr>
            <a:picLocks noChangeAspect="1"/>
          </p:cNvPicPr>
          <p:nvPr/>
        </p:nvPicPr>
        <p:blipFill>
          <a:blip r:embed="rId2"/>
          <a:srcRect/>
          <a:stretch>
            <a:fillRect/>
          </a:stretch>
        </p:blipFill>
        <p:spPr bwMode="auto">
          <a:xfrm rot="5400000">
            <a:off x="4179093" y="-4179093"/>
            <a:ext cx="785813" cy="9144000"/>
          </a:xfrm>
          <a:prstGeom prst="rect">
            <a:avLst/>
          </a:prstGeom>
          <a:noFill/>
          <a:ln w="9525">
            <a:noFill/>
            <a:miter lim="800000"/>
            <a:headEnd/>
            <a:tailEnd/>
          </a:ln>
        </p:spPr>
      </p:pic>
      <p:sp>
        <p:nvSpPr>
          <p:cNvPr id="55300" name="Прямоугольник 4"/>
          <p:cNvSpPr>
            <a:spLocks noChangeArrowheads="1"/>
          </p:cNvSpPr>
          <p:nvPr/>
        </p:nvSpPr>
        <p:spPr bwMode="auto">
          <a:xfrm>
            <a:off x="468313" y="620713"/>
            <a:ext cx="8181975" cy="701675"/>
          </a:xfrm>
          <a:prstGeom prst="rect">
            <a:avLst/>
          </a:prstGeom>
          <a:noFill/>
          <a:ln w="9525">
            <a:noFill/>
            <a:miter lim="800000"/>
            <a:headEnd/>
            <a:tailEnd/>
          </a:ln>
        </p:spPr>
        <p:txBody>
          <a:bodyPr>
            <a:spAutoFit/>
          </a:bodyPr>
          <a:lstStyle/>
          <a:p>
            <a:pPr algn="ctr"/>
            <a:r>
              <a:rPr lang="uz-Cyrl-UZ" sz="4000" b="1" i="1" u="sng">
                <a:solidFill>
                  <a:srgbClr val="FF0000"/>
                </a:solidFill>
              </a:rPr>
              <a:t>Хулоса</a:t>
            </a:r>
            <a:endParaRPr lang="ru-RU" sz="4000" b="1"/>
          </a:p>
        </p:txBody>
      </p:sp>
      <p:sp>
        <p:nvSpPr>
          <p:cNvPr id="16" name="Скругленный прямоугольник 15"/>
          <p:cNvSpPr/>
          <p:nvPr/>
        </p:nvSpPr>
        <p:spPr>
          <a:xfrm>
            <a:off x="684213" y="1700213"/>
            <a:ext cx="8208962" cy="3457575"/>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uz-Cyrl-UZ" sz="2800" b="1" i="1">
                <a:solidFill>
                  <a:schemeClr val="tx1"/>
                </a:solidFill>
                <a:latin typeface="Times New Roman" pitchFamily="18" charset="0"/>
                <a:cs typeface="Arial" charset="0"/>
              </a:rPr>
              <a:t>Гимнастиканинг тарихий ривожланиши шуни кўрсатадики бу спорт тури оммавийлиги ҳамда жозибалилиги билан баржа ёшдаги шуғулланувчилар учун бирдек фойдали ва қулай.</a:t>
            </a:r>
            <a:endParaRPr lang="ru-RU" sz="2800" b="1" i="1">
              <a:solidFill>
                <a:schemeClr val="tx1"/>
              </a:solidFill>
              <a:latin typeface="Times New Roman" pitchFamily="18" charset="0"/>
              <a:cs typeface="Arial"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Заголовок 1"/>
          <p:cNvSpPr>
            <a:spLocks noGrp="1"/>
          </p:cNvSpPr>
          <p:nvPr>
            <p:ph type="ctrTitle"/>
          </p:nvPr>
        </p:nvSpPr>
        <p:spPr>
          <a:xfrm>
            <a:off x="827088" y="836613"/>
            <a:ext cx="7273925" cy="792162"/>
          </a:xfrm>
        </p:spPr>
        <p:txBody>
          <a:bodyPr/>
          <a:lstStyle/>
          <a:p>
            <a:pPr eaLnBrk="1" hangingPunct="1"/>
            <a:r>
              <a:rPr lang="ru-RU" i="1" smtClean="0"/>
              <a:t>ИСТОЧНИКИ</a:t>
            </a:r>
          </a:p>
        </p:txBody>
      </p:sp>
      <p:sp>
        <p:nvSpPr>
          <p:cNvPr id="56322" name="Подзаголовок 2"/>
          <p:cNvSpPr>
            <a:spLocks noGrp="1"/>
          </p:cNvSpPr>
          <p:nvPr>
            <p:ph type="subTitle" idx="1"/>
          </p:nvPr>
        </p:nvSpPr>
        <p:spPr>
          <a:xfrm>
            <a:off x="1116013" y="1773238"/>
            <a:ext cx="7416800" cy="3865562"/>
          </a:xfrm>
        </p:spPr>
        <p:txBody>
          <a:bodyPr/>
          <a:lstStyle/>
          <a:p>
            <a:pPr algn="l" eaLnBrk="1" hangingPunct="1"/>
            <a:r>
              <a:rPr lang="en-US" b="1" smtClean="0">
                <a:solidFill>
                  <a:schemeClr val="tx2"/>
                </a:solidFill>
                <a:hlinkClick r:id="rId2"/>
              </a:rPr>
              <a:t>http://slovari.yandex.ru/</a:t>
            </a:r>
            <a:endParaRPr lang="ru-RU" b="1" smtClean="0">
              <a:solidFill>
                <a:schemeClr val="tx2"/>
              </a:solidFill>
            </a:endParaRPr>
          </a:p>
          <a:p>
            <a:pPr algn="l" eaLnBrk="1" hangingPunct="1"/>
            <a:r>
              <a:rPr lang="en-US" b="1" smtClean="0">
                <a:solidFill>
                  <a:schemeClr val="tx2"/>
                </a:solidFill>
                <a:hlinkClick r:id="rId3"/>
              </a:rPr>
              <a:t>http://images.yandex.ru</a:t>
            </a:r>
            <a:endParaRPr lang="ru-RU" b="1" smtClean="0">
              <a:solidFill>
                <a:schemeClr val="tx2"/>
              </a:solidFill>
              <a:hlinkClick r:id="rId3"/>
            </a:endParaRPr>
          </a:p>
          <a:p>
            <a:pPr algn="l" eaLnBrk="1" hangingPunct="1"/>
            <a:r>
              <a:rPr lang="en-US" b="1" smtClean="0">
                <a:solidFill>
                  <a:schemeClr val="tx2"/>
                </a:solidFill>
              </a:rPr>
              <a:t>http://ru.wikipedia.org/wiki</a:t>
            </a:r>
            <a:endParaRPr lang="ru-RU" b="1" smtClean="0">
              <a:solidFill>
                <a:schemeClr val="tx2"/>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tem_3885.jpg"/>
          <p:cNvPicPr>
            <a:picLocks noGrp="1" noChangeAspect="1"/>
          </p:cNvPicPr>
          <p:nvPr>
            <p:ph idx="1"/>
          </p:nvPr>
        </p:nvPicPr>
        <p:blipFill>
          <a:blip r:embed="rId2"/>
          <a:srcRect/>
          <a:stretch>
            <a:fillRect/>
          </a:stretch>
        </p:blipFill>
        <p:spPr>
          <a:xfrm>
            <a:off x="1000125" y="1285875"/>
            <a:ext cx="7643813" cy="5357813"/>
          </a:xfrm>
        </p:spPr>
      </p:pic>
      <p:sp>
        <p:nvSpPr>
          <p:cNvPr id="46082" name="Прямоугольник 4"/>
          <p:cNvSpPr>
            <a:spLocks noChangeArrowheads="1"/>
          </p:cNvSpPr>
          <p:nvPr/>
        </p:nvSpPr>
        <p:spPr bwMode="auto">
          <a:xfrm>
            <a:off x="3348038" y="2403475"/>
            <a:ext cx="5040312" cy="3186113"/>
          </a:xfrm>
          <a:prstGeom prst="rect">
            <a:avLst/>
          </a:prstGeom>
          <a:noFill/>
          <a:ln w="9525">
            <a:noFill/>
            <a:miter lim="800000"/>
            <a:headEnd/>
            <a:tailEnd/>
          </a:ln>
        </p:spPr>
        <p:txBody>
          <a:bodyPr>
            <a:spAutoFit/>
          </a:bodyPr>
          <a:lstStyle/>
          <a:p>
            <a:pPr algn="ctr"/>
            <a:r>
              <a:rPr lang="ru-RU" sz="2800" b="1" i="1" u="sng">
                <a:solidFill>
                  <a:srgbClr val="FF0000"/>
                </a:solidFill>
              </a:rPr>
              <a:t>Гимнастика</a:t>
            </a:r>
            <a:r>
              <a:rPr lang="ru-RU" sz="2800">
                <a:solidFill>
                  <a:srgbClr val="FF0000"/>
                </a:solidFill>
              </a:rPr>
              <a:t> - </a:t>
            </a:r>
            <a:r>
              <a:rPr lang="ru-RU" sz="2500" b="1"/>
              <a:t>юнонча «гимнос» с</a:t>
            </a:r>
            <a:r>
              <a:rPr lang="uz-Cyrl-UZ" sz="2500" b="1"/>
              <a:t>ў</a:t>
            </a:r>
            <a:r>
              <a:rPr lang="ru-RU" sz="2500" b="1"/>
              <a:t>зидан келиб чиққан б</a:t>
            </a:r>
            <a:r>
              <a:rPr lang="uz-Cyrl-UZ" sz="2500" b="1"/>
              <a:t>ў</a:t>
            </a:r>
            <a:r>
              <a:rPr lang="ru-RU" sz="2500" b="1"/>
              <a:t>либ «ялан</a:t>
            </a:r>
            <a:r>
              <a:rPr lang="uz-Cyrl-UZ" sz="2500" b="1"/>
              <a:t>ғо</a:t>
            </a:r>
            <a:r>
              <a:rPr lang="ru-RU" sz="2500" b="1"/>
              <a:t>ч» деган маьнони англатади. Шунингдек, Юнонча «Гимнастика»-тенер, машқ қилдираман </a:t>
            </a:r>
            <a:r>
              <a:rPr lang="uz-Cyrl-UZ" sz="2500" b="1"/>
              <a:t>деган </a:t>
            </a:r>
            <a:r>
              <a:rPr lang="ru-RU" sz="2500" b="1"/>
              <a:t>маьноси ҳам бор.</a:t>
            </a:r>
          </a:p>
        </p:txBody>
      </p:sp>
      <p:sp>
        <p:nvSpPr>
          <p:cNvPr id="46083" name="Прямоугольник 4"/>
          <p:cNvSpPr>
            <a:spLocks noChangeArrowheads="1"/>
          </p:cNvSpPr>
          <p:nvPr/>
        </p:nvSpPr>
        <p:spPr bwMode="auto">
          <a:xfrm>
            <a:off x="971550" y="260350"/>
            <a:ext cx="6840538" cy="701675"/>
          </a:xfrm>
          <a:prstGeom prst="rect">
            <a:avLst/>
          </a:prstGeom>
          <a:noFill/>
          <a:ln w="9525">
            <a:noFill/>
            <a:miter lim="800000"/>
            <a:headEnd/>
            <a:tailEnd/>
          </a:ln>
        </p:spPr>
        <p:txBody>
          <a:bodyPr>
            <a:spAutoFit/>
          </a:bodyPr>
          <a:lstStyle/>
          <a:p>
            <a:pPr algn="ctr"/>
            <a:r>
              <a:rPr lang="ru-RU" sz="4000" b="1" i="1" u="sng">
                <a:solidFill>
                  <a:srgbClr val="FF0000"/>
                </a:solidFill>
              </a:rPr>
              <a:t>Гимнастика</a:t>
            </a:r>
            <a:r>
              <a:rPr lang="uz-Cyrl-UZ" sz="4000" b="1" i="1" u="sng">
                <a:solidFill>
                  <a:srgbClr val="FF0000"/>
                </a:solidFill>
              </a:rPr>
              <a:t> таърифи</a:t>
            </a:r>
            <a:endParaRPr lang="ru-RU" sz="4000"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Рисунок 3" descr="j0254468.gif"/>
          <p:cNvPicPr>
            <a:picLocks noChangeAspect="1"/>
          </p:cNvPicPr>
          <p:nvPr/>
        </p:nvPicPr>
        <p:blipFill>
          <a:blip r:embed="rId2"/>
          <a:srcRect/>
          <a:stretch>
            <a:fillRect/>
          </a:stretch>
        </p:blipFill>
        <p:spPr bwMode="auto">
          <a:xfrm>
            <a:off x="7886700" y="0"/>
            <a:ext cx="1257300" cy="1071563"/>
          </a:xfrm>
          <a:prstGeom prst="rect">
            <a:avLst/>
          </a:prstGeom>
          <a:noFill/>
          <a:ln w="9525">
            <a:noFill/>
            <a:miter lim="800000"/>
            <a:headEnd/>
            <a:tailEnd/>
          </a:ln>
        </p:spPr>
      </p:pic>
      <p:sp>
        <p:nvSpPr>
          <p:cNvPr id="6" name="Выноска-облако 5"/>
          <p:cNvSpPr>
            <a:spLocks noChangeArrowheads="1"/>
          </p:cNvSpPr>
          <p:nvPr/>
        </p:nvSpPr>
        <p:spPr bwMode="auto">
          <a:xfrm>
            <a:off x="0" y="549275"/>
            <a:ext cx="9144000" cy="6308725"/>
          </a:xfrm>
          <a:prstGeom prst="cloudCallout">
            <a:avLst>
              <a:gd name="adj1" fmla="val -33491"/>
              <a:gd name="adj2" fmla="val 33417"/>
            </a:avLst>
          </a:prstGeom>
          <a:solidFill>
            <a:srgbClr val="00FFFF"/>
          </a:solidFill>
          <a:ln w="25400" algn="ctr">
            <a:solidFill>
              <a:srgbClr val="89A4A7"/>
            </a:solidFill>
            <a:round/>
            <a:headEnd/>
            <a:tailEnd/>
          </a:ln>
        </p:spPr>
        <p:txBody>
          <a:bodyPr anchor="ctr"/>
          <a:lstStyle/>
          <a:p>
            <a:pPr algn="just"/>
            <a:r>
              <a:rPr lang="uz-Cyrl-UZ" b="1" i="1"/>
              <a:t>      </a:t>
            </a:r>
            <a:endParaRPr lang="ru-RU"/>
          </a:p>
        </p:txBody>
      </p:sp>
      <p:pic>
        <p:nvPicPr>
          <p:cNvPr id="5" name="Рисунок 4" descr="AG00029_.GIF"/>
          <p:cNvPicPr>
            <a:picLocks noChangeAspect="1"/>
          </p:cNvPicPr>
          <p:nvPr/>
        </p:nvPicPr>
        <p:blipFill>
          <a:blip r:embed="rId3"/>
          <a:srcRect/>
          <a:stretch>
            <a:fillRect/>
          </a:stretch>
        </p:blipFill>
        <p:spPr bwMode="auto">
          <a:xfrm>
            <a:off x="0" y="5468938"/>
            <a:ext cx="1476375" cy="1389062"/>
          </a:xfrm>
          <a:prstGeom prst="rect">
            <a:avLst/>
          </a:prstGeom>
          <a:noFill/>
          <a:ln w="9525">
            <a:noFill/>
            <a:miter lim="800000"/>
            <a:headEnd/>
            <a:tailEnd/>
          </a:ln>
        </p:spPr>
      </p:pic>
      <p:sp>
        <p:nvSpPr>
          <p:cNvPr id="47108" name="Text Box 7"/>
          <p:cNvSpPr txBox="1">
            <a:spLocks noChangeArrowheads="1"/>
          </p:cNvSpPr>
          <p:nvPr/>
        </p:nvSpPr>
        <p:spPr bwMode="auto">
          <a:xfrm>
            <a:off x="1331913" y="2565400"/>
            <a:ext cx="6119812" cy="366713"/>
          </a:xfrm>
          <a:prstGeom prst="rect">
            <a:avLst/>
          </a:prstGeom>
          <a:noFill/>
          <a:ln w="9525">
            <a:noFill/>
            <a:miter lim="800000"/>
            <a:headEnd/>
            <a:tailEnd/>
          </a:ln>
        </p:spPr>
        <p:txBody>
          <a:bodyPr>
            <a:spAutoFit/>
          </a:bodyPr>
          <a:lstStyle/>
          <a:p>
            <a:pPr>
              <a:spcBef>
                <a:spcPct val="50000"/>
              </a:spcBef>
            </a:pPr>
            <a:endParaRPr lang="ru-RU"/>
          </a:p>
        </p:txBody>
      </p:sp>
      <p:sp>
        <p:nvSpPr>
          <p:cNvPr id="47109" name="Text Box 9"/>
          <p:cNvSpPr txBox="1">
            <a:spLocks noChangeArrowheads="1"/>
          </p:cNvSpPr>
          <p:nvPr/>
        </p:nvSpPr>
        <p:spPr bwMode="auto">
          <a:xfrm>
            <a:off x="1319213" y="1112838"/>
            <a:ext cx="7272337" cy="4968875"/>
          </a:xfrm>
          <a:prstGeom prst="rect">
            <a:avLst/>
          </a:prstGeom>
          <a:noFill/>
          <a:ln w="9525">
            <a:noFill/>
            <a:miter lim="800000"/>
            <a:headEnd/>
            <a:tailEnd/>
          </a:ln>
        </p:spPr>
        <p:txBody>
          <a:bodyPr>
            <a:spAutoFit/>
          </a:bodyPr>
          <a:lstStyle/>
          <a:p>
            <a:pPr algn="just"/>
            <a:r>
              <a:rPr lang="uz-Cyrl-UZ" sz="2000" b="1">
                <a:solidFill>
                  <a:srgbClr val="0066FF"/>
                </a:solidFill>
              </a:rPr>
              <a:t>      </a:t>
            </a:r>
            <a:r>
              <a:rPr lang="ru-RU" sz="2000" b="1">
                <a:solidFill>
                  <a:srgbClr val="0000FF"/>
                </a:solidFill>
              </a:rPr>
              <a:t>Жисмоний тарбия воситаси сифатида гимнастика узоқ вақт мобайнида ривожланиб келган. Унинг қарор топиши ижтимоий тузум ўзгариш билан одам хақидаги фаннинг ривожланиши билан боғлиқ бўлган. Булар гимнастиканинг мазмунан ўзгаришига, унинг ўқитиш услубияти ва машқларнинг бажариш техникасининг ўзгаришига ҳам мухим таьсир кўрсатган. </a:t>
            </a:r>
          </a:p>
          <a:p>
            <a:pPr algn="just"/>
            <a:r>
              <a:rPr lang="uz-Cyrl-UZ" sz="2000" b="1">
                <a:solidFill>
                  <a:srgbClr val="0000FF"/>
                </a:solidFill>
              </a:rPr>
              <a:t>      </a:t>
            </a:r>
            <a:r>
              <a:rPr lang="ru-RU" sz="2000" b="1">
                <a:solidFill>
                  <a:srgbClr val="0000FF"/>
                </a:solidFill>
              </a:rPr>
              <a:t>Х</a:t>
            </a:r>
            <a:r>
              <a:rPr lang="en-US" sz="2000" b="1">
                <a:solidFill>
                  <a:srgbClr val="0000FF"/>
                </a:solidFill>
              </a:rPr>
              <a:t>VI</a:t>
            </a:r>
            <a:r>
              <a:rPr lang="ru-RU" sz="2000" b="1">
                <a:solidFill>
                  <a:srgbClr val="0000FF"/>
                </a:solidFill>
              </a:rPr>
              <a:t>-Х</a:t>
            </a:r>
            <a:r>
              <a:rPr lang="en-US" sz="2000" b="1">
                <a:solidFill>
                  <a:srgbClr val="0000FF"/>
                </a:solidFill>
              </a:rPr>
              <a:t>I</a:t>
            </a:r>
            <a:r>
              <a:rPr lang="ru-RU" sz="2000" b="1">
                <a:solidFill>
                  <a:srgbClr val="0000FF"/>
                </a:solidFill>
              </a:rPr>
              <a:t>Х асрлардаги гимнастика системасига кирган айрим машқлар қадимги Римда ҳам бир қанча ғарбий Европа мамлакатларидаги ўрта асрлар давриданоқ харбий жисмоний тайёргарлик кўришда қўлланган </a:t>
            </a:r>
            <a:r>
              <a:rPr lang="uz-Cyrl-UZ" sz="2000" b="1">
                <a:solidFill>
                  <a:srgbClr val="0000FF"/>
                </a:solidFill>
              </a:rPr>
              <a:t>э</a:t>
            </a:r>
            <a:r>
              <a:rPr lang="ru-RU" sz="2000" b="1">
                <a:solidFill>
                  <a:srgbClr val="0000FF"/>
                </a:solidFill>
              </a:rPr>
              <a:t>ди. Ёғоч отда нарвон рақиб қальаларига хужум қилишни ўрганишда қўлланилган бошқа иншоотлардаги машқлар шулар жумласига киради. Акробатик машқлар ва арқон устидаги машқларни дарбадарликда юрган артистлар намойиш қилардилар. </a:t>
            </a:r>
          </a:p>
        </p:txBody>
      </p:sp>
      <p:sp>
        <p:nvSpPr>
          <p:cNvPr id="47110" name="Прямоугольник 4"/>
          <p:cNvSpPr>
            <a:spLocks noChangeArrowheads="1"/>
          </p:cNvSpPr>
          <p:nvPr/>
        </p:nvSpPr>
        <p:spPr bwMode="auto">
          <a:xfrm>
            <a:off x="971550" y="260350"/>
            <a:ext cx="6840538" cy="701675"/>
          </a:xfrm>
          <a:prstGeom prst="rect">
            <a:avLst/>
          </a:prstGeom>
          <a:noFill/>
          <a:ln w="9525">
            <a:noFill/>
            <a:miter lim="800000"/>
            <a:headEnd/>
            <a:tailEnd/>
          </a:ln>
        </p:spPr>
        <p:txBody>
          <a:bodyPr>
            <a:spAutoFit/>
          </a:bodyPr>
          <a:lstStyle/>
          <a:p>
            <a:pPr algn="ctr"/>
            <a:r>
              <a:rPr lang="ru-RU" sz="4000" b="1" i="1" u="sng">
                <a:solidFill>
                  <a:srgbClr val="FF0000"/>
                </a:solidFill>
              </a:rPr>
              <a:t>Гимнастика</a:t>
            </a:r>
            <a:r>
              <a:rPr lang="uz-Cyrl-UZ" sz="4000" b="1" i="1" u="sng">
                <a:solidFill>
                  <a:srgbClr val="FF0000"/>
                </a:solidFill>
              </a:rPr>
              <a:t> тарихи</a:t>
            </a:r>
            <a:endParaRPr lang="ru-RU" sz="4000" b="1"/>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ыноска-облако 5"/>
          <p:cNvSpPr>
            <a:spLocks noChangeArrowheads="1"/>
          </p:cNvSpPr>
          <p:nvPr/>
        </p:nvSpPr>
        <p:spPr bwMode="auto">
          <a:xfrm>
            <a:off x="0" y="549275"/>
            <a:ext cx="9144000" cy="6308725"/>
          </a:xfrm>
          <a:prstGeom prst="cloudCallout">
            <a:avLst>
              <a:gd name="adj1" fmla="val -33491"/>
              <a:gd name="adj2" fmla="val 33417"/>
            </a:avLst>
          </a:prstGeom>
          <a:solidFill>
            <a:srgbClr val="00FFFF"/>
          </a:solidFill>
          <a:ln w="25400" algn="ctr">
            <a:solidFill>
              <a:srgbClr val="89A4A7"/>
            </a:solidFill>
            <a:round/>
            <a:headEnd/>
            <a:tailEnd/>
          </a:ln>
        </p:spPr>
        <p:txBody>
          <a:bodyPr anchor="ctr"/>
          <a:lstStyle/>
          <a:p>
            <a:pPr algn="just"/>
            <a:r>
              <a:rPr lang="uz-Cyrl-UZ" b="1" i="1"/>
              <a:t>      </a:t>
            </a:r>
            <a:endParaRPr lang="ru-RU"/>
          </a:p>
        </p:txBody>
      </p:sp>
      <p:pic>
        <p:nvPicPr>
          <p:cNvPr id="48130" name="Рисунок 3" descr="j0254468.gif"/>
          <p:cNvPicPr>
            <a:picLocks noChangeAspect="1"/>
          </p:cNvPicPr>
          <p:nvPr/>
        </p:nvPicPr>
        <p:blipFill>
          <a:blip r:embed="rId2"/>
          <a:srcRect/>
          <a:stretch>
            <a:fillRect/>
          </a:stretch>
        </p:blipFill>
        <p:spPr bwMode="auto">
          <a:xfrm>
            <a:off x="7886700" y="0"/>
            <a:ext cx="1257300" cy="1071563"/>
          </a:xfrm>
          <a:prstGeom prst="rect">
            <a:avLst/>
          </a:prstGeom>
          <a:noFill/>
          <a:ln w="9525">
            <a:noFill/>
            <a:miter lim="800000"/>
            <a:headEnd/>
            <a:tailEnd/>
          </a:ln>
        </p:spPr>
      </p:pic>
      <p:pic>
        <p:nvPicPr>
          <p:cNvPr id="5" name="Рисунок 4" descr="AG00029_.GIF"/>
          <p:cNvPicPr>
            <a:picLocks noChangeAspect="1"/>
          </p:cNvPicPr>
          <p:nvPr/>
        </p:nvPicPr>
        <p:blipFill>
          <a:blip r:embed="rId3"/>
          <a:srcRect/>
          <a:stretch>
            <a:fillRect/>
          </a:stretch>
        </p:blipFill>
        <p:spPr bwMode="auto">
          <a:xfrm>
            <a:off x="0" y="5400675"/>
            <a:ext cx="1547813" cy="1457325"/>
          </a:xfrm>
          <a:prstGeom prst="rect">
            <a:avLst/>
          </a:prstGeom>
          <a:noFill/>
          <a:ln w="9525">
            <a:noFill/>
            <a:miter lim="800000"/>
            <a:headEnd/>
            <a:tailEnd/>
          </a:ln>
        </p:spPr>
      </p:pic>
      <p:sp>
        <p:nvSpPr>
          <p:cNvPr id="48132" name="Text Box 5"/>
          <p:cNvSpPr txBox="1">
            <a:spLocks noChangeArrowheads="1"/>
          </p:cNvSpPr>
          <p:nvPr/>
        </p:nvSpPr>
        <p:spPr bwMode="auto">
          <a:xfrm>
            <a:off x="1331913" y="2565400"/>
            <a:ext cx="6119812" cy="366713"/>
          </a:xfrm>
          <a:prstGeom prst="rect">
            <a:avLst/>
          </a:prstGeom>
          <a:noFill/>
          <a:ln w="9525">
            <a:noFill/>
            <a:miter lim="800000"/>
            <a:headEnd/>
            <a:tailEnd/>
          </a:ln>
        </p:spPr>
        <p:txBody>
          <a:bodyPr>
            <a:spAutoFit/>
          </a:bodyPr>
          <a:lstStyle/>
          <a:p>
            <a:pPr>
              <a:spcBef>
                <a:spcPct val="50000"/>
              </a:spcBef>
            </a:pPr>
            <a:endParaRPr lang="ru-RU"/>
          </a:p>
        </p:txBody>
      </p:sp>
      <p:sp>
        <p:nvSpPr>
          <p:cNvPr id="48133" name="Text Box 6"/>
          <p:cNvSpPr txBox="1">
            <a:spLocks noChangeArrowheads="1"/>
          </p:cNvSpPr>
          <p:nvPr/>
        </p:nvSpPr>
        <p:spPr bwMode="auto">
          <a:xfrm>
            <a:off x="611188" y="1916113"/>
            <a:ext cx="7993062" cy="3140075"/>
          </a:xfrm>
          <a:prstGeom prst="rect">
            <a:avLst/>
          </a:prstGeom>
          <a:noFill/>
          <a:ln w="9525">
            <a:noFill/>
            <a:miter lim="800000"/>
            <a:headEnd/>
            <a:tailEnd/>
          </a:ln>
        </p:spPr>
        <p:txBody>
          <a:bodyPr>
            <a:spAutoFit/>
          </a:bodyPr>
          <a:lstStyle/>
          <a:p>
            <a:pPr algn="just"/>
            <a:r>
              <a:rPr lang="uz-Cyrl-UZ">
                <a:solidFill>
                  <a:srgbClr val="0000FF"/>
                </a:solidFill>
              </a:rPr>
              <a:t>        </a:t>
            </a:r>
            <a:r>
              <a:rPr lang="ru-RU" sz="2000" b="1">
                <a:solidFill>
                  <a:srgbClr val="0000FF"/>
                </a:solidFill>
              </a:rPr>
              <a:t>Уйғониш давридаги гуманистлар ёшларни ҳар ёқлама тарбиялашга катта аҳамият бера бошладилар. </a:t>
            </a:r>
          </a:p>
          <a:p>
            <a:pPr algn="just"/>
            <a:r>
              <a:rPr lang="uz-Cyrl-UZ" sz="2000" b="1">
                <a:solidFill>
                  <a:srgbClr val="0000FF"/>
                </a:solidFill>
              </a:rPr>
              <a:t>        </a:t>
            </a:r>
            <a:r>
              <a:rPr lang="ru-RU" sz="2000" b="1">
                <a:solidFill>
                  <a:srgbClr val="0000FF"/>
                </a:solidFill>
              </a:rPr>
              <a:t>Гимнастика машғулотларини улар инсоннинг соғлигини мустаҳкамлаш ва жисмоний кучини ривожлантиришни </a:t>
            </a:r>
            <a:r>
              <a:rPr lang="uz-Cyrl-UZ" sz="2000" b="1">
                <a:solidFill>
                  <a:srgbClr val="0000FF"/>
                </a:solidFill>
              </a:rPr>
              <a:t>э</a:t>
            </a:r>
            <a:r>
              <a:rPr lang="ru-RU" sz="2000" b="1">
                <a:solidFill>
                  <a:srgbClr val="0000FF"/>
                </a:solidFill>
              </a:rPr>
              <a:t>нг яхши воситаси деб билардилар. Х</a:t>
            </a:r>
            <a:r>
              <a:rPr lang="en-US" sz="2000" b="1">
                <a:solidFill>
                  <a:srgbClr val="0000FF"/>
                </a:solidFill>
              </a:rPr>
              <a:t>VI </a:t>
            </a:r>
            <a:r>
              <a:rPr lang="ru-RU" sz="2000" b="1">
                <a:solidFill>
                  <a:srgbClr val="0000FF"/>
                </a:solidFill>
              </a:rPr>
              <a:t>асрда жисмоний тарбияга оид бир қанча асарлар пайдо бўлади. Булардан </a:t>
            </a:r>
            <a:r>
              <a:rPr lang="uz-Cyrl-UZ" sz="2000" b="1">
                <a:solidFill>
                  <a:srgbClr val="0000FF"/>
                </a:solidFill>
              </a:rPr>
              <a:t>э</a:t>
            </a:r>
            <a:r>
              <a:rPr lang="ru-RU" sz="2000" b="1">
                <a:solidFill>
                  <a:srgbClr val="0000FF"/>
                </a:solidFill>
              </a:rPr>
              <a:t>нг машҳури И.Меркуриалиснинг гимнастика саньати хақидаги асари эди. Муаллиф гимнастикани: харбий гимнастика, даволаш гимнастикаси ва атлетик гимнастикадан иборат 3 турга ажратди.</a:t>
            </a:r>
            <a:r>
              <a:rPr lang="ru-RU" sz="2000" b="1"/>
              <a:t> </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 стрелкой 4"/>
          <p:cNvCxnSpPr/>
          <p:nvPr/>
        </p:nvCxnSpPr>
        <p:spPr>
          <a:xfrm rot="16200000" flipH="1">
            <a:off x="6715125" y="928688"/>
            <a:ext cx="1500188" cy="135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6200000" flipH="1">
            <a:off x="4786313" y="1500188"/>
            <a:ext cx="1928812" cy="78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5400000">
            <a:off x="2250282" y="1464469"/>
            <a:ext cx="1928812"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5400000">
            <a:off x="785813" y="1000125"/>
            <a:ext cx="1500188" cy="1214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Скругленный прямоугольник 13"/>
          <p:cNvSpPr/>
          <p:nvPr/>
        </p:nvSpPr>
        <p:spPr>
          <a:xfrm>
            <a:off x="0" y="2357438"/>
            <a:ext cx="2411413" cy="1285875"/>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600" i="1">
                <a:solidFill>
                  <a:srgbClr val="FFFFFF"/>
                </a:solidFill>
                <a:cs typeface="Arial" charset="0"/>
                <a:hlinkClick r:id="rId2" action="ppaction://hlinksldjump"/>
              </a:rPr>
              <a:t>Снаряд</a:t>
            </a:r>
            <a:r>
              <a:rPr lang="uz-Cyrl-UZ" sz="2600" i="1">
                <a:solidFill>
                  <a:srgbClr val="FFFFFF"/>
                </a:solidFill>
                <a:cs typeface="Arial" charset="0"/>
                <a:hlinkClick r:id="rId2" action="ppaction://hlinksldjump"/>
              </a:rPr>
              <a:t>ларда</a:t>
            </a:r>
            <a:endParaRPr lang="ru-RU" sz="2600" i="1">
              <a:solidFill>
                <a:srgbClr val="FFFFFF"/>
              </a:solidFill>
              <a:cs typeface="Arial" charset="0"/>
            </a:endParaRPr>
          </a:p>
        </p:txBody>
      </p:sp>
      <p:sp>
        <p:nvSpPr>
          <p:cNvPr id="15" name="Скругленный прямоугольник 14"/>
          <p:cNvSpPr/>
          <p:nvPr/>
        </p:nvSpPr>
        <p:spPr>
          <a:xfrm>
            <a:off x="7215188" y="2357438"/>
            <a:ext cx="1928812" cy="1428750"/>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uz-Cyrl-UZ" sz="2400" i="1" u="sng">
                <a:solidFill>
                  <a:srgbClr val="FFFFFF"/>
                </a:solidFill>
                <a:cs typeface="Arial" charset="0"/>
              </a:rPr>
              <a:t>Жамоавий</a:t>
            </a:r>
            <a:endParaRPr lang="ru-RU" sz="2400" i="1" u="sng">
              <a:solidFill>
                <a:srgbClr val="FFFFFF"/>
              </a:solidFill>
              <a:cs typeface="Arial" charset="0"/>
            </a:endParaRPr>
          </a:p>
        </p:txBody>
      </p:sp>
      <p:sp>
        <p:nvSpPr>
          <p:cNvPr id="16" name="Скругленный прямоугольник 15"/>
          <p:cNvSpPr/>
          <p:nvPr/>
        </p:nvSpPr>
        <p:spPr>
          <a:xfrm>
            <a:off x="4762500" y="2928938"/>
            <a:ext cx="2520950" cy="1357312"/>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400" i="1">
                <a:solidFill>
                  <a:schemeClr val="tx1"/>
                </a:solidFill>
                <a:cs typeface="Arial" charset="0"/>
              </a:rPr>
              <a:t>Бадиий гимнастика</a:t>
            </a:r>
            <a:endParaRPr lang="ru-RU" sz="2400" i="1">
              <a:solidFill>
                <a:schemeClr val="tx1"/>
              </a:solidFill>
              <a:cs typeface="Arial" charset="0"/>
            </a:endParaRPr>
          </a:p>
        </p:txBody>
      </p:sp>
      <p:sp>
        <p:nvSpPr>
          <p:cNvPr id="17" name="Скругленный прямоугольник 16"/>
          <p:cNvSpPr/>
          <p:nvPr/>
        </p:nvSpPr>
        <p:spPr>
          <a:xfrm>
            <a:off x="2428875" y="2857500"/>
            <a:ext cx="2214563" cy="142875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400" i="1">
                <a:solidFill>
                  <a:srgbClr val="FFFFFF"/>
                </a:solidFill>
                <a:cs typeface="Arial" charset="0"/>
              </a:rPr>
              <a:t>Акробатика</a:t>
            </a:r>
            <a:endParaRPr lang="ru-RU" sz="2400" i="1">
              <a:solidFill>
                <a:srgbClr val="FFFFFF"/>
              </a:solidFill>
              <a:cs typeface="Arial" charset="0"/>
            </a:endParaRPr>
          </a:p>
        </p:txBody>
      </p:sp>
      <p:pic>
        <p:nvPicPr>
          <p:cNvPr id="49161" name="Picture 1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73988" y="0"/>
            <a:ext cx="1370012" cy="2160588"/>
          </a:xfrm>
          <a:prstGeom prst="rect">
            <a:avLst/>
          </a:prstGeom>
          <a:noFill/>
          <a:ln w="9525">
            <a:noFill/>
            <a:miter lim="800000"/>
            <a:headEnd/>
            <a:tailEnd/>
          </a:ln>
        </p:spPr>
      </p:pic>
      <p:pic>
        <p:nvPicPr>
          <p:cNvPr id="49162" name="Picture 42"/>
          <p:cNvPicPr>
            <a:picLocks noChangeAspect="1" noChangeArrowheads="1"/>
          </p:cNvPicPr>
          <p:nvPr/>
        </p:nvPicPr>
        <p:blipFill>
          <a:blip r:embed="rId4">
            <a:clrChange>
              <a:clrFrom>
                <a:srgbClr val="80D5FF"/>
              </a:clrFrom>
              <a:clrTo>
                <a:srgbClr val="80D5FF">
                  <a:alpha val="0"/>
                </a:srgbClr>
              </a:clrTo>
            </a:clrChange>
          </a:blip>
          <a:srcRect/>
          <a:stretch>
            <a:fillRect/>
          </a:stretch>
        </p:blipFill>
        <p:spPr bwMode="auto">
          <a:xfrm>
            <a:off x="0" y="4500563"/>
            <a:ext cx="2428875" cy="2159000"/>
          </a:xfrm>
          <a:prstGeom prst="rect">
            <a:avLst/>
          </a:prstGeom>
          <a:noFill/>
          <a:ln w="9525">
            <a:noFill/>
            <a:miter lim="800000"/>
            <a:headEnd/>
            <a:tailEnd/>
          </a:ln>
        </p:spPr>
      </p:pic>
      <p:pic>
        <p:nvPicPr>
          <p:cNvPr id="49163" name="Рисунок 12" descr="AG00028_.GIF"/>
          <p:cNvPicPr>
            <a:picLocks noChangeAspect="1"/>
          </p:cNvPicPr>
          <p:nvPr/>
        </p:nvPicPr>
        <p:blipFill>
          <a:blip r:embed="rId5"/>
          <a:srcRect/>
          <a:stretch>
            <a:fillRect/>
          </a:stretch>
        </p:blipFill>
        <p:spPr bwMode="auto">
          <a:xfrm>
            <a:off x="214313" y="76200"/>
            <a:ext cx="1285875" cy="1547813"/>
          </a:xfrm>
          <a:prstGeom prst="rect">
            <a:avLst/>
          </a:prstGeom>
          <a:noFill/>
          <a:ln w="9525">
            <a:noFill/>
            <a:miter lim="800000"/>
            <a:headEnd/>
            <a:tailEnd/>
          </a:ln>
        </p:spPr>
      </p:pic>
      <p:pic>
        <p:nvPicPr>
          <p:cNvPr id="49164" name="Рисунок 17" descr="j0178112.gif"/>
          <p:cNvPicPr>
            <a:picLocks noChangeAspect="1"/>
          </p:cNvPicPr>
          <p:nvPr/>
        </p:nvPicPr>
        <p:blipFill>
          <a:blip r:embed="rId6"/>
          <a:srcRect/>
          <a:stretch>
            <a:fillRect/>
          </a:stretch>
        </p:blipFill>
        <p:spPr bwMode="auto">
          <a:xfrm>
            <a:off x="5357813" y="4381500"/>
            <a:ext cx="3429000" cy="2271713"/>
          </a:xfrm>
          <a:prstGeom prst="rect">
            <a:avLst/>
          </a:prstGeom>
          <a:noFill/>
          <a:ln w="9525">
            <a:noFill/>
            <a:miter lim="800000"/>
            <a:headEnd/>
            <a:tailEnd/>
          </a:ln>
        </p:spPr>
      </p:pic>
      <p:sp>
        <p:nvSpPr>
          <p:cNvPr id="49165" name="Прямоугольник 4"/>
          <p:cNvSpPr>
            <a:spLocks noChangeArrowheads="1"/>
          </p:cNvSpPr>
          <p:nvPr/>
        </p:nvSpPr>
        <p:spPr bwMode="auto">
          <a:xfrm>
            <a:off x="1238250" y="260350"/>
            <a:ext cx="6840538" cy="1158875"/>
          </a:xfrm>
          <a:prstGeom prst="rect">
            <a:avLst/>
          </a:prstGeom>
          <a:noFill/>
          <a:ln w="9525">
            <a:noFill/>
            <a:miter lim="800000"/>
            <a:headEnd/>
            <a:tailEnd/>
          </a:ln>
        </p:spPr>
        <p:txBody>
          <a:bodyPr>
            <a:spAutoFit/>
          </a:bodyPr>
          <a:lstStyle/>
          <a:p>
            <a:pPr algn="ctr"/>
            <a:r>
              <a:rPr lang="uz-Cyrl-UZ" sz="3500" b="1" i="1" u="sng">
                <a:solidFill>
                  <a:srgbClr val="FF0000"/>
                </a:solidFill>
              </a:rPr>
              <a:t>Янги давр гимнастикасини  турларга бўлиниши</a:t>
            </a:r>
            <a:endParaRPr lang="ru-RU" sz="3500" b="1"/>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par>
                          <p:cTn id="12" fill="hold">
                            <p:stCondLst>
                              <p:cond delay="2500"/>
                            </p:stCondLst>
                            <p:childTnLst>
                              <p:par>
                                <p:cTn id="13" presetID="8"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childTnLst>
                          </p:cTn>
                        </p:par>
                        <p:par>
                          <p:cTn id="16" fill="hold">
                            <p:stCondLst>
                              <p:cond delay="4500"/>
                            </p:stCondLst>
                            <p:childTnLst>
                              <p:par>
                                <p:cTn id="17" presetID="21"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4)">
                                      <p:cBhvr>
                                        <p:cTn id="19" dur="2000"/>
                                        <p:tgtEl>
                                          <p:spTgt spid="17"/>
                                        </p:tgtEl>
                                      </p:cBhvr>
                                    </p:animEffect>
                                  </p:childTnLst>
                                </p:cTn>
                              </p:par>
                            </p:childTnLst>
                          </p:cTn>
                        </p:par>
                        <p:par>
                          <p:cTn id="20" fill="hold">
                            <p:stCondLst>
                              <p:cond delay="6500"/>
                            </p:stCondLst>
                            <p:childTnLst>
                              <p:par>
                                <p:cTn id="21" presetID="8"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par>
                          <p:cTn id="24" fill="hold">
                            <p:stCondLst>
                              <p:cond delay="85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9000"/>
                            </p:stCondLst>
                            <p:childTnLst>
                              <p:par>
                                <p:cTn id="29" presetID="8"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childTnLst>
                          </p:cTn>
                        </p:par>
                        <p:par>
                          <p:cTn id="32" fill="hold">
                            <p:stCondLst>
                              <p:cond delay="11000"/>
                            </p:stCondLst>
                            <p:childTnLst>
                              <p:par>
                                <p:cTn id="33" presetID="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нутый угол 5"/>
          <p:cNvSpPr/>
          <p:nvPr/>
        </p:nvSpPr>
        <p:spPr>
          <a:xfrm rot="21331117">
            <a:off x="357188" y="1357313"/>
            <a:ext cx="3571875" cy="2643187"/>
          </a:xfrm>
          <a:prstGeom prst="foldedCorne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200" u="sng">
                <a:solidFill>
                  <a:srgbClr val="FFFFFF"/>
                </a:solidFill>
                <a:cs typeface="Arial" charset="0"/>
              </a:rPr>
              <a:t>Спорт гимнастика</a:t>
            </a:r>
            <a:r>
              <a:rPr lang="uz-Cyrl-UZ" sz="4200" u="sng">
                <a:solidFill>
                  <a:srgbClr val="FFFFFF"/>
                </a:solidFill>
                <a:cs typeface="Arial" charset="0"/>
              </a:rPr>
              <a:t>си</a:t>
            </a:r>
            <a:endParaRPr lang="ru-RU" sz="4200" u="sng">
              <a:solidFill>
                <a:srgbClr val="FFFFFF"/>
              </a:solidFill>
              <a:cs typeface="Arial" charset="0"/>
            </a:endParaRPr>
          </a:p>
        </p:txBody>
      </p:sp>
      <p:sp>
        <p:nvSpPr>
          <p:cNvPr id="7" name="Загнутый угол 6"/>
          <p:cNvSpPr/>
          <p:nvPr/>
        </p:nvSpPr>
        <p:spPr>
          <a:xfrm rot="451468">
            <a:off x="4764088" y="3617913"/>
            <a:ext cx="4167187" cy="3000375"/>
          </a:xfrm>
          <a:prstGeom prst="foldedCorne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3400" u="sng">
                <a:solidFill>
                  <a:srgbClr val="FFFFFF"/>
                </a:solidFill>
                <a:cs typeface="Arial" charset="0"/>
              </a:rPr>
              <a:t>соғломлаштирувчи</a:t>
            </a:r>
            <a:r>
              <a:rPr lang="ru-RU" sz="3400" u="sng">
                <a:solidFill>
                  <a:srgbClr val="FFFFFF"/>
                </a:solidFill>
                <a:cs typeface="Arial" charset="0"/>
              </a:rPr>
              <a:t> гимнастика</a:t>
            </a:r>
          </a:p>
        </p:txBody>
      </p:sp>
      <p:pic>
        <p:nvPicPr>
          <p:cNvPr id="8" name="Рисунок 7" descr="RITMICA ITALIA.jpg"/>
          <p:cNvPicPr>
            <a:picLocks noChangeAspect="1"/>
          </p:cNvPicPr>
          <p:nvPr/>
        </p:nvPicPr>
        <p:blipFill>
          <a:blip r:embed="rId2" cstate="print"/>
          <a:stretch>
            <a:fillRect/>
          </a:stretch>
        </p:blipFill>
        <p:spPr>
          <a:xfrm rot="21087798">
            <a:off x="792385" y="4268564"/>
            <a:ext cx="3588042" cy="2320676"/>
          </a:xfrm>
          <a:prstGeom prst="rect">
            <a:avLst/>
          </a:prstGeom>
          <a:ln>
            <a:noFill/>
          </a:ln>
          <a:effectLst>
            <a:softEdge rad="112500"/>
          </a:effectLst>
        </p:spPr>
      </p:pic>
      <p:pic>
        <p:nvPicPr>
          <p:cNvPr id="9" name="Рисунок 8" descr="vimage1.jpeg"/>
          <p:cNvPicPr>
            <a:picLocks noChangeAspect="1"/>
          </p:cNvPicPr>
          <p:nvPr/>
        </p:nvPicPr>
        <p:blipFill>
          <a:blip r:embed="rId3" cstate="print"/>
          <a:stretch>
            <a:fillRect/>
          </a:stretch>
        </p:blipFill>
        <p:spPr>
          <a:xfrm rot="831873">
            <a:off x="5437811" y="1252157"/>
            <a:ext cx="2827546" cy="2320038"/>
          </a:xfrm>
          <a:prstGeom prst="ellipse">
            <a:avLst/>
          </a:prstGeom>
          <a:ln>
            <a:noFill/>
          </a:ln>
          <a:effectLst>
            <a:softEdge rad="112500"/>
          </a:effectLst>
        </p:spPr>
      </p:pic>
      <p:pic>
        <p:nvPicPr>
          <p:cNvPr id="50181" name="Рисунок 9" descr="j0219114.gif"/>
          <p:cNvPicPr>
            <a:picLocks noChangeAspect="1"/>
          </p:cNvPicPr>
          <p:nvPr/>
        </p:nvPicPr>
        <p:blipFill>
          <a:blip r:embed="rId4"/>
          <a:srcRect/>
          <a:stretch>
            <a:fillRect/>
          </a:stretch>
        </p:blipFill>
        <p:spPr bwMode="auto">
          <a:xfrm rot="-523638">
            <a:off x="214313" y="130175"/>
            <a:ext cx="1643062" cy="1160463"/>
          </a:xfrm>
          <a:prstGeom prst="rect">
            <a:avLst/>
          </a:prstGeom>
          <a:noFill/>
          <a:ln w="9525">
            <a:noFill/>
            <a:miter lim="800000"/>
            <a:headEnd/>
            <a:tailEnd/>
          </a:ln>
        </p:spPr>
      </p:pic>
      <p:pic>
        <p:nvPicPr>
          <p:cNvPr id="50182" name="Рисунок 10" descr="j0213501.gif"/>
          <p:cNvPicPr>
            <a:picLocks noChangeAspect="1"/>
          </p:cNvPicPr>
          <p:nvPr/>
        </p:nvPicPr>
        <p:blipFill>
          <a:blip r:embed="rId5"/>
          <a:srcRect/>
          <a:stretch>
            <a:fillRect/>
          </a:stretch>
        </p:blipFill>
        <p:spPr bwMode="auto">
          <a:xfrm>
            <a:off x="7572375" y="0"/>
            <a:ext cx="1571625" cy="1800225"/>
          </a:xfrm>
          <a:prstGeom prst="rect">
            <a:avLst/>
          </a:prstGeom>
          <a:noFill/>
          <a:ln w="9525">
            <a:noFill/>
            <a:miter lim="800000"/>
            <a:headEnd/>
            <a:tailEnd/>
          </a:ln>
        </p:spPr>
      </p:pic>
      <p:sp>
        <p:nvSpPr>
          <p:cNvPr id="50183" name="Прямоугольник 4"/>
          <p:cNvSpPr>
            <a:spLocks noChangeArrowheads="1"/>
          </p:cNvSpPr>
          <p:nvPr/>
        </p:nvSpPr>
        <p:spPr bwMode="auto">
          <a:xfrm>
            <a:off x="1238250" y="95250"/>
            <a:ext cx="6840538" cy="1158875"/>
          </a:xfrm>
          <a:prstGeom prst="rect">
            <a:avLst/>
          </a:prstGeom>
          <a:noFill/>
          <a:ln w="9525">
            <a:noFill/>
            <a:miter lim="800000"/>
            <a:headEnd/>
            <a:tailEnd/>
          </a:ln>
        </p:spPr>
        <p:txBody>
          <a:bodyPr>
            <a:spAutoFit/>
          </a:bodyPr>
          <a:lstStyle/>
          <a:p>
            <a:pPr algn="ctr"/>
            <a:r>
              <a:rPr lang="uz-Cyrl-UZ" sz="3500" b="1" i="1" u="sng">
                <a:solidFill>
                  <a:srgbClr val="FF0000"/>
                </a:solidFill>
              </a:rPr>
              <a:t>Гимнастика турларининг даражаларга бўлиниши</a:t>
            </a:r>
            <a:endParaRPr lang="ru-RU" sz="3500" b="1"/>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Bottom)">
                                      <p:cBhvr>
                                        <p:cTn id="11" dur="500"/>
                                        <p:tgtEl>
                                          <p:spTgt spid="7"/>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3000"/>
                            </p:stCondLst>
                            <p:childTnLst>
                              <p:par>
                                <p:cTn id="17" presetID="2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837377805.jpg"/>
          <p:cNvPicPr>
            <a:picLocks noChangeAspect="1"/>
          </p:cNvPicPr>
          <p:nvPr/>
        </p:nvPicPr>
        <p:blipFill>
          <a:blip r:embed="rId2" cstate="print"/>
          <a:stretch>
            <a:fillRect/>
          </a:stretch>
        </p:blipFill>
        <p:spPr>
          <a:xfrm rot="20924444">
            <a:off x="5843814" y="1407745"/>
            <a:ext cx="3068760" cy="2609385"/>
          </a:xfrm>
          <a:prstGeom prst="rect">
            <a:avLst/>
          </a:prstGeom>
          <a:ln>
            <a:noFill/>
          </a:ln>
          <a:effectLst>
            <a:softEdge rad="112500"/>
          </a:effectLst>
        </p:spPr>
      </p:pic>
      <p:pic>
        <p:nvPicPr>
          <p:cNvPr id="7" name="Рисунок 6" descr="103255.jpg"/>
          <p:cNvPicPr>
            <a:picLocks noChangeAspect="1"/>
          </p:cNvPicPr>
          <p:nvPr/>
        </p:nvPicPr>
        <p:blipFill>
          <a:blip r:embed="rId3" cstate="print"/>
          <a:stretch>
            <a:fillRect/>
          </a:stretch>
        </p:blipFill>
        <p:spPr>
          <a:xfrm rot="21116451">
            <a:off x="83412" y="4781696"/>
            <a:ext cx="2681752" cy="2043519"/>
          </a:xfrm>
          <a:prstGeom prst="rect">
            <a:avLst/>
          </a:prstGeom>
          <a:ln>
            <a:noFill/>
          </a:ln>
          <a:effectLst>
            <a:softEdge rad="112500"/>
          </a:effectLst>
        </p:spPr>
      </p:pic>
      <p:pic>
        <p:nvPicPr>
          <p:cNvPr id="51204" name="Рисунок 8" descr="j0283653.gif"/>
          <p:cNvPicPr>
            <a:picLocks noChangeAspect="1"/>
          </p:cNvPicPr>
          <p:nvPr/>
        </p:nvPicPr>
        <p:blipFill>
          <a:blip r:embed="rId4"/>
          <a:srcRect/>
          <a:stretch>
            <a:fillRect/>
          </a:stretch>
        </p:blipFill>
        <p:spPr bwMode="auto">
          <a:xfrm>
            <a:off x="6151563" y="4781550"/>
            <a:ext cx="2992437" cy="2076450"/>
          </a:xfrm>
          <a:prstGeom prst="rect">
            <a:avLst/>
          </a:prstGeom>
          <a:noFill/>
          <a:ln w="9525">
            <a:noFill/>
            <a:miter lim="800000"/>
            <a:headEnd/>
            <a:tailEnd/>
          </a:ln>
        </p:spPr>
      </p:pic>
      <p:sp>
        <p:nvSpPr>
          <p:cNvPr id="51205" name="Прямоугольник 4"/>
          <p:cNvSpPr>
            <a:spLocks noChangeArrowheads="1"/>
          </p:cNvSpPr>
          <p:nvPr/>
        </p:nvSpPr>
        <p:spPr bwMode="auto">
          <a:xfrm>
            <a:off x="1238250" y="95250"/>
            <a:ext cx="6840538" cy="1006475"/>
          </a:xfrm>
          <a:prstGeom prst="rect">
            <a:avLst/>
          </a:prstGeom>
          <a:noFill/>
          <a:ln w="9525">
            <a:noFill/>
            <a:miter lim="800000"/>
            <a:headEnd/>
            <a:tailEnd/>
          </a:ln>
        </p:spPr>
        <p:txBody>
          <a:bodyPr>
            <a:spAutoFit/>
          </a:bodyPr>
          <a:lstStyle/>
          <a:p>
            <a:pPr algn="ctr"/>
            <a:r>
              <a:rPr lang="uz-Cyrl-UZ" sz="3000" b="1" i="1" u="sng">
                <a:solidFill>
                  <a:srgbClr val="FF0000"/>
                </a:solidFill>
              </a:rPr>
              <a:t>Спорт гимнастикасини ривожланиши</a:t>
            </a:r>
            <a:endParaRPr lang="ru-RU" sz="3000" b="1"/>
          </a:p>
        </p:txBody>
      </p:sp>
      <p:sp>
        <p:nvSpPr>
          <p:cNvPr id="2" name="Прямоугольник 6" descr="Голубая тисненая бумага"/>
          <p:cNvSpPr>
            <a:spLocks noChangeArrowheads="1"/>
          </p:cNvSpPr>
          <p:nvPr/>
        </p:nvSpPr>
        <p:spPr bwMode="auto">
          <a:xfrm>
            <a:off x="179388" y="1052513"/>
            <a:ext cx="5545137" cy="3240087"/>
          </a:xfrm>
          <a:prstGeom prst="rect">
            <a:avLst/>
          </a:prstGeom>
          <a:blipFill dpi="0" rotWithShape="0">
            <a:blip r:embed="rId5"/>
            <a:srcRect/>
            <a:tile tx="0" ty="0" sx="100000" sy="100000" flip="none" algn="tl"/>
          </a:blipFill>
          <a:ln w="25400" algn="ctr">
            <a:solidFill>
              <a:srgbClr val="89A4A7"/>
            </a:solidFill>
            <a:miter lim="800000"/>
            <a:headEnd/>
            <a:tailEnd/>
          </a:ln>
        </p:spPr>
        <p:txBody>
          <a:bodyPr anchor="ctr"/>
          <a:lstStyle/>
          <a:p>
            <a:pPr algn="ctr"/>
            <a:r>
              <a:rPr lang="ru-RU" b="1" i="1">
                <a:solidFill>
                  <a:srgbClr val="FF0066"/>
                </a:solidFill>
              </a:rPr>
              <a:t>Спорт</a:t>
            </a:r>
            <a:r>
              <a:rPr lang="uz-Cyrl-UZ" b="1" i="1">
                <a:solidFill>
                  <a:srgbClr val="FF0066"/>
                </a:solidFill>
              </a:rPr>
              <a:t> гимнастикаси</a:t>
            </a:r>
            <a:r>
              <a:rPr lang="ru-RU">
                <a:solidFill>
                  <a:srgbClr val="FFFFFF"/>
                </a:solidFill>
              </a:rPr>
              <a:t> </a:t>
            </a:r>
            <a:r>
              <a:rPr lang="ru-RU">
                <a:solidFill>
                  <a:srgbClr val="000000"/>
                </a:solidFill>
              </a:rPr>
              <a:t>— Бу турига спорт гимнастикаси, бадиий гимнастика ва акробатика киради. Бу турлар спорт йўналишига эга бўлиб, спорт турлари сифатида тарғиб этилади. Булардан мақсад, машқларни ижро этиш техникасида юксак камолотга эришиш, юксак спорт махорати кўрсатиш хамда хар ёқлама юксак жисмоний тайёргарлик асосида гимнастик кўпкурашнинг мураккаб машқларини бажара билишга эришишдан иборатдир.</a:t>
            </a:r>
            <a:r>
              <a:rPr lang="ru-RU"/>
              <a:t>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2000"/>
                                        <p:tgtEl>
                                          <p:spTgt spid="7"/>
                                        </p:tgtEl>
                                      </p:cBhvr>
                                    </p:animEffect>
                                  </p:childTnLst>
                                </p:cTn>
                              </p:par>
                            </p:childTnLst>
                          </p:cTn>
                        </p:par>
                        <p:par>
                          <p:cTn id="12" fill="hold">
                            <p:stCondLst>
                              <p:cond delay="4000"/>
                            </p:stCondLst>
                            <p:childTnLst>
                              <p:par>
                                <p:cTn id="13" presetID="16" presetClass="entr" presetSubtype="2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нутый угол 3"/>
          <p:cNvSpPr>
            <a:spLocks noChangeArrowheads="1"/>
          </p:cNvSpPr>
          <p:nvPr/>
        </p:nvSpPr>
        <p:spPr bwMode="auto">
          <a:xfrm rot="-219407">
            <a:off x="185738" y="1268413"/>
            <a:ext cx="5257800" cy="3384550"/>
          </a:xfrm>
          <a:prstGeom prst="foldedCorner">
            <a:avLst>
              <a:gd name="adj" fmla="val 16667"/>
            </a:avLst>
          </a:prstGeom>
          <a:solidFill>
            <a:srgbClr val="33CC33"/>
          </a:solidFill>
          <a:ln w="25400" algn="ctr">
            <a:solidFill>
              <a:srgbClr val="89A4A7"/>
            </a:solidFill>
            <a:round/>
            <a:headEnd/>
            <a:tailEnd/>
          </a:ln>
        </p:spPr>
        <p:txBody>
          <a:bodyPr anchor="ctr"/>
          <a:lstStyle/>
          <a:p>
            <a:pPr algn="ctr"/>
            <a:endParaRPr lang="uz-Cyrl-UZ" b="1"/>
          </a:p>
          <a:p>
            <a:pPr algn="ctr"/>
            <a:r>
              <a:rPr lang="ru-RU"/>
              <a:t>Гимнастиканинг бу тури ўз навбатида  асосий, гигиеник, атлетик гимнастика турларига бўлинади.</a:t>
            </a:r>
          </a:p>
          <a:p>
            <a:pPr algn="ctr"/>
            <a:r>
              <a:rPr lang="ru-RU"/>
              <a:t>Асосий гимнастика- нисбатан мустақил турлардан бири бўлиб, турли ёшдаги кишилар жисмоний тарбиясининг энг мақсадга мувофиқ воситасидир. У мактабда ўқув предмети хисобланади, чунки ўзининг мазмуни ва йўналиши бўйича ўқувчиларнинг жисмоний тарбия вазифаларига мос келади. </a:t>
            </a:r>
          </a:p>
        </p:txBody>
      </p:sp>
      <p:pic>
        <p:nvPicPr>
          <p:cNvPr id="5" name="Рисунок 4" descr="0_566b8_1473b1ff_XL.jpeg"/>
          <p:cNvPicPr>
            <a:picLocks noChangeAspect="1"/>
          </p:cNvPicPr>
          <p:nvPr/>
        </p:nvPicPr>
        <p:blipFill>
          <a:blip r:embed="rId2" cstate="print"/>
          <a:stretch>
            <a:fillRect/>
          </a:stretch>
        </p:blipFill>
        <p:spPr>
          <a:xfrm rot="21196171">
            <a:off x="1586229" y="4761622"/>
            <a:ext cx="3016854" cy="2009107"/>
          </a:xfrm>
          <a:prstGeom prst="rect">
            <a:avLst/>
          </a:prstGeom>
          <a:ln>
            <a:noFill/>
          </a:ln>
          <a:effectLst>
            <a:softEdge rad="112500"/>
          </a:effectLst>
        </p:spPr>
      </p:pic>
      <p:pic>
        <p:nvPicPr>
          <p:cNvPr id="6" name="Рисунок 5" descr="379111660.jpg"/>
          <p:cNvPicPr>
            <a:picLocks noChangeAspect="1"/>
          </p:cNvPicPr>
          <p:nvPr/>
        </p:nvPicPr>
        <p:blipFill>
          <a:blip r:embed="rId3" cstate="print"/>
          <a:stretch>
            <a:fillRect/>
          </a:stretch>
        </p:blipFill>
        <p:spPr>
          <a:xfrm rot="20971955">
            <a:off x="5943545" y="1260887"/>
            <a:ext cx="3015862" cy="2427057"/>
          </a:xfrm>
          <a:prstGeom prst="rect">
            <a:avLst/>
          </a:prstGeom>
          <a:ln>
            <a:noFill/>
          </a:ln>
          <a:effectLst>
            <a:softEdge rad="112500"/>
          </a:effectLst>
        </p:spPr>
      </p:pic>
      <p:pic>
        <p:nvPicPr>
          <p:cNvPr id="7" name="Рисунок 6" descr="tovar-52377.jpg"/>
          <p:cNvPicPr>
            <a:picLocks noChangeAspect="1"/>
          </p:cNvPicPr>
          <p:nvPr/>
        </p:nvPicPr>
        <p:blipFill>
          <a:blip r:embed="rId4" cstate="print"/>
          <a:stretch>
            <a:fillRect/>
          </a:stretch>
        </p:blipFill>
        <p:spPr>
          <a:xfrm rot="535785">
            <a:off x="5950205" y="4457841"/>
            <a:ext cx="3040680" cy="2174481"/>
          </a:xfrm>
          <a:prstGeom prst="rect">
            <a:avLst/>
          </a:prstGeom>
          <a:ln>
            <a:noFill/>
          </a:ln>
          <a:effectLst>
            <a:softEdge rad="112500"/>
          </a:effectLst>
        </p:spPr>
      </p:pic>
      <p:sp>
        <p:nvSpPr>
          <p:cNvPr id="52229" name="Прямоугольник 4"/>
          <p:cNvSpPr>
            <a:spLocks noChangeArrowheads="1"/>
          </p:cNvSpPr>
          <p:nvPr/>
        </p:nvSpPr>
        <p:spPr bwMode="auto">
          <a:xfrm>
            <a:off x="1238250" y="95250"/>
            <a:ext cx="6840538" cy="1006475"/>
          </a:xfrm>
          <a:prstGeom prst="rect">
            <a:avLst/>
          </a:prstGeom>
          <a:noFill/>
          <a:ln w="9525">
            <a:noFill/>
            <a:miter lim="800000"/>
            <a:headEnd/>
            <a:tailEnd/>
          </a:ln>
        </p:spPr>
        <p:txBody>
          <a:bodyPr>
            <a:spAutoFit/>
          </a:bodyPr>
          <a:lstStyle/>
          <a:p>
            <a:pPr algn="ctr"/>
            <a:r>
              <a:rPr lang="uz-Cyrl-UZ" sz="3000" b="1" i="1" u="sng">
                <a:solidFill>
                  <a:srgbClr val="FF0000"/>
                </a:solidFill>
              </a:rPr>
              <a:t>Соғломлаштирувчи  гимнастикани ривожланиши</a:t>
            </a:r>
            <a:endParaRPr lang="ru-RU" sz="3000" b="1"/>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379111660.jpg"/>
          <p:cNvPicPr>
            <a:picLocks noChangeAspect="1"/>
          </p:cNvPicPr>
          <p:nvPr/>
        </p:nvPicPr>
        <p:blipFill>
          <a:blip r:embed="rId2" cstate="print"/>
          <a:stretch>
            <a:fillRect/>
          </a:stretch>
        </p:blipFill>
        <p:spPr>
          <a:xfrm rot="657377">
            <a:off x="6751850" y="3044564"/>
            <a:ext cx="2238217" cy="1767672"/>
          </a:xfrm>
          <a:prstGeom prst="rect">
            <a:avLst/>
          </a:prstGeom>
          <a:ln>
            <a:noFill/>
          </a:ln>
          <a:effectLst>
            <a:softEdge rad="112500"/>
          </a:effectLst>
        </p:spPr>
      </p:pic>
      <p:pic>
        <p:nvPicPr>
          <p:cNvPr id="9" name="Рисунок 8" descr="tovar-52377.jpg"/>
          <p:cNvPicPr>
            <a:picLocks noChangeAspect="1"/>
          </p:cNvPicPr>
          <p:nvPr/>
        </p:nvPicPr>
        <p:blipFill>
          <a:blip r:embed="rId3" cstate="print"/>
          <a:stretch>
            <a:fillRect/>
          </a:stretch>
        </p:blipFill>
        <p:spPr>
          <a:xfrm rot="566970">
            <a:off x="7109902" y="4890372"/>
            <a:ext cx="1892563" cy="1818257"/>
          </a:xfrm>
          <a:prstGeom prst="rect">
            <a:avLst/>
          </a:prstGeom>
          <a:ln>
            <a:noFill/>
          </a:ln>
          <a:effectLst>
            <a:softEdge rad="112500"/>
          </a:effectLst>
        </p:spPr>
      </p:pic>
      <p:pic>
        <p:nvPicPr>
          <p:cNvPr id="7" name="Рисунок 6" descr="cwiczenia-zeby-schudnac-105724_L.jpg"/>
          <p:cNvPicPr>
            <a:picLocks noChangeAspect="1"/>
          </p:cNvPicPr>
          <p:nvPr/>
        </p:nvPicPr>
        <p:blipFill>
          <a:blip r:embed="rId4" cstate="print"/>
          <a:stretch>
            <a:fillRect/>
          </a:stretch>
        </p:blipFill>
        <p:spPr>
          <a:xfrm rot="653273">
            <a:off x="3181177" y="5156093"/>
            <a:ext cx="2415383" cy="1481136"/>
          </a:xfrm>
          <a:prstGeom prst="rect">
            <a:avLst/>
          </a:prstGeom>
          <a:ln>
            <a:noFill/>
          </a:ln>
          <a:effectLst>
            <a:softEdge rad="112500"/>
          </a:effectLst>
        </p:spPr>
      </p:pic>
      <p:pic>
        <p:nvPicPr>
          <p:cNvPr id="8" name="Рисунок 7" descr="grupfoni-17554.jpg"/>
          <p:cNvPicPr>
            <a:picLocks noChangeAspect="1"/>
          </p:cNvPicPr>
          <p:nvPr/>
        </p:nvPicPr>
        <p:blipFill>
          <a:blip r:embed="rId5" cstate="print"/>
          <a:stretch>
            <a:fillRect/>
          </a:stretch>
        </p:blipFill>
        <p:spPr>
          <a:xfrm rot="810965">
            <a:off x="6967698" y="834238"/>
            <a:ext cx="2000264" cy="1689109"/>
          </a:xfrm>
          <a:prstGeom prst="rect">
            <a:avLst/>
          </a:prstGeom>
          <a:ln>
            <a:noFill/>
          </a:ln>
          <a:effectLst>
            <a:softEdge rad="112500"/>
          </a:effectLst>
        </p:spPr>
      </p:pic>
      <p:sp>
        <p:nvSpPr>
          <p:cNvPr id="5" name="Содержимое 4"/>
          <p:cNvSpPr>
            <a:spLocks noGrp="1"/>
          </p:cNvSpPr>
          <p:nvPr>
            <p:ph idx="1"/>
          </p:nvPr>
        </p:nvSpPr>
        <p:spPr>
          <a:xfrm>
            <a:off x="323850" y="1125538"/>
            <a:ext cx="8064500" cy="4525962"/>
          </a:xfrm>
        </p:spPr>
        <p:txBody>
          <a:bodyPr/>
          <a:lstStyle/>
          <a:p>
            <a:pPr eaLnBrk="1" hangingPunct="1">
              <a:buFont typeface="Wingdings" pitchFamily="2" charset="2"/>
              <a:buChar char="Ø"/>
            </a:pPr>
            <a:r>
              <a:rPr lang="uz-Cyrl-UZ" sz="2600" b="1" smtClean="0">
                <a:latin typeface="Times New Roman" pitchFamily="18" charset="0"/>
              </a:rPr>
              <a:t>Чидамлилик машғулотлари</a:t>
            </a:r>
            <a:endParaRPr lang="ru-RU" sz="2600" b="1" smtClean="0">
              <a:latin typeface="Times New Roman" pitchFamily="18" charset="0"/>
            </a:endParaRPr>
          </a:p>
          <a:p>
            <a:pPr eaLnBrk="1" hangingPunct="1">
              <a:buFont typeface="Wingdings" pitchFamily="2" charset="2"/>
              <a:buChar char="Ø"/>
            </a:pPr>
            <a:r>
              <a:rPr lang="uz-Cyrl-UZ" sz="2600" b="1" smtClean="0">
                <a:latin typeface="Times New Roman" pitchFamily="18" charset="0"/>
              </a:rPr>
              <a:t>Марказий нерв системасини кучайтир машғулотлари </a:t>
            </a:r>
            <a:endParaRPr lang="ru-RU" sz="2600" b="1" smtClean="0">
              <a:latin typeface="Times New Roman" pitchFamily="18" charset="0"/>
            </a:endParaRPr>
          </a:p>
          <a:p>
            <a:pPr eaLnBrk="1" hangingPunct="1">
              <a:buFont typeface="Wingdings" pitchFamily="2" charset="2"/>
              <a:buChar char="Ø"/>
            </a:pPr>
            <a:r>
              <a:rPr lang="uz-Cyrl-UZ" sz="2600" b="1" smtClean="0">
                <a:latin typeface="Times New Roman" pitchFamily="18" charset="0"/>
              </a:rPr>
              <a:t>Жараён алмашинувини фаоллаштирувчи машғулотлари</a:t>
            </a:r>
            <a:endParaRPr lang="ru-RU" sz="2600" b="1" smtClean="0">
              <a:latin typeface="Times New Roman" pitchFamily="18" charset="0"/>
            </a:endParaRPr>
          </a:p>
          <a:p>
            <a:pPr eaLnBrk="1" hangingPunct="1">
              <a:buFont typeface="Wingdings" pitchFamily="2" charset="2"/>
              <a:buChar char="Ø"/>
            </a:pPr>
            <a:r>
              <a:rPr lang="uz-Cyrl-UZ" sz="2600" b="1" smtClean="0">
                <a:latin typeface="Times New Roman" pitchFamily="18" charset="0"/>
              </a:rPr>
              <a:t>Қадди-қоматни шакллантириш </a:t>
            </a:r>
          </a:p>
          <a:p>
            <a:pPr eaLnBrk="1" hangingPunct="1">
              <a:buFont typeface="Wingdings" pitchFamily="2" charset="2"/>
              <a:buChar char="Ø"/>
            </a:pPr>
            <a:r>
              <a:rPr lang="uz-Cyrl-UZ" sz="2600" b="1" smtClean="0">
                <a:latin typeface="Times New Roman" pitchFamily="18" charset="0"/>
              </a:rPr>
              <a:t>машғулотлари</a:t>
            </a:r>
            <a:endParaRPr lang="ru-RU" sz="2600" b="1" smtClean="0">
              <a:latin typeface="Times New Roman" pitchFamily="18" charset="0"/>
            </a:endParaRPr>
          </a:p>
          <a:p>
            <a:pPr eaLnBrk="1" hangingPunct="1">
              <a:buFont typeface="Wingdings" pitchFamily="2" charset="2"/>
              <a:buChar char="Ø"/>
            </a:pPr>
            <a:r>
              <a:rPr lang="uz-Cyrl-UZ" sz="2600" b="1" smtClean="0">
                <a:latin typeface="Times New Roman" pitchFamily="18" charset="0"/>
              </a:rPr>
              <a:t>Қувватни сарфлаш ёрдам берувчи машғулотлари</a:t>
            </a:r>
            <a:endParaRPr lang="ru-RU" sz="2600" b="1" smtClean="0">
              <a:latin typeface="Times New Roman" pitchFamily="18" charset="0"/>
            </a:endParaRPr>
          </a:p>
          <a:p>
            <a:pPr eaLnBrk="1" hangingPunct="1">
              <a:buFont typeface="Wingdings" pitchFamily="2" charset="2"/>
              <a:buChar char="Ø"/>
            </a:pPr>
            <a:r>
              <a:rPr lang="ru-RU" sz="2600" b="1" smtClean="0">
                <a:latin typeface="Times New Roman" pitchFamily="18" charset="0"/>
              </a:rPr>
              <a:t> </a:t>
            </a:r>
            <a:r>
              <a:rPr lang="uz-Cyrl-UZ" sz="2600" b="1" smtClean="0">
                <a:latin typeface="Times New Roman" pitchFamily="18" charset="0"/>
              </a:rPr>
              <a:t>Суякларни мустаҳкамлаш машғулотлари</a:t>
            </a:r>
            <a:endParaRPr lang="ru-RU" sz="2600" b="1" smtClean="0">
              <a:latin typeface="Times New Roman" pitchFamily="18" charset="0"/>
            </a:endParaRPr>
          </a:p>
          <a:p>
            <a:pPr eaLnBrk="1" hangingPunct="1">
              <a:buFont typeface="Wingdings" pitchFamily="2" charset="2"/>
              <a:buChar char="Ø"/>
            </a:pPr>
            <a:endParaRPr lang="ru-RU" sz="2600" smtClean="0">
              <a:latin typeface="Times New Roman" pitchFamily="18" charset="0"/>
            </a:endParaRPr>
          </a:p>
        </p:txBody>
      </p:sp>
      <p:sp>
        <p:nvSpPr>
          <p:cNvPr id="53254" name="Прямоугольник 4"/>
          <p:cNvSpPr>
            <a:spLocks noChangeArrowheads="1"/>
          </p:cNvSpPr>
          <p:nvPr/>
        </p:nvSpPr>
        <p:spPr bwMode="auto">
          <a:xfrm>
            <a:off x="566738" y="95250"/>
            <a:ext cx="8181975" cy="1006475"/>
          </a:xfrm>
          <a:prstGeom prst="rect">
            <a:avLst/>
          </a:prstGeom>
          <a:noFill/>
          <a:ln w="9525">
            <a:noFill/>
            <a:miter lim="800000"/>
            <a:headEnd/>
            <a:tailEnd/>
          </a:ln>
        </p:spPr>
        <p:txBody>
          <a:bodyPr>
            <a:spAutoFit/>
          </a:bodyPr>
          <a:lstStyle/>
          <a:p>
            <a:pPr algn="ctr"/>
            <a:r>
              <a:rPr lang="uz-Cyrl-UZ" sz="3000" b="1" i="1" u="sng">
                <a:solidFill>
                  <a:srgbClr val="FF0000"/>
                </a:solidFill>
              </a:rPr>
              <a:t>Соғломлаштирувчи  гимнастиканинг фойдали воситалари</a:t>
            </a:r>
            <a:endParaRPr lang="ru-RU" sz="3000" b="1"/>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plus(in)">
                                      <p:cBhvr>
                                        <p:cTn id="7" dur="2000"/>
                                        <p:tgtEl>
                                          <p:spTgt spid="5">
                                            <p:txEl>
                                              <p:pRg st="0" end="0"/>
                                            </p:txEl>
                                          </p:spTgt>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plus(in)">
                                      <p:cBhvr>
                                        <p:cTn id="11" dur="2000"/>
                                        <p:tgtEl>
                                          <p:spTgt spid="5">
                                            <p:txEl>
                                              <p:pRg st="1" end="1"/>
                                            </p:txEl>
                                          </p:spTgt>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plus(in)">
                                      <p:cBhvr>
                                        <p:cTn id="15" dur="2000"/>
                                        <p:tgtEl>
                                          <p:spTgt spid="5">
                                            <p:txEl>
                                              <p:pRg st="2" end="2"/>
                                            </p:txEl>
                                          </p:spTgt>
                                        </p:tgtEl>
                                      </p:cBhvr>
                                    </p:animEffect>
                                  </p:childTnLst>
                                </p:cTn>
                              </p:par>
                            </p:childTnLst>
                          </p:cTn>
                        </p:par>
                        <p:par>
                          <p:cTn id="16" fill="hold">
                            <p:stCondLst>
                              <p:cond delay="6000"/>
                            </p:stCondLst>
                            <p:childTnLst>
                              <p:par>
                                <p:cTn id="17" presetID="13" presetClass="entr" presetSubtype="16"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plus(in)">
                                      <p:cBhvr>
                                        <p:cTn id="19" dur="2000"/>
                                        <p:tgtEl>
                                          <p:spTgt spid="5">
                                            <p:txEl>
                                              <p:pRg st="3" end="3"/>
                                            </p:txEl>
                                          </p:spTgt>
                                        </p:tgtEl>
                                      </p:cBhvr>
                                    </p:animEffect>
                                  </p:childTnLst>
                                </p:cTn>
                              </p:par>
                            </p:childTnLst>
                          </p:cTn>
                        </p:par>
                        <p:par>
                          <p:cTn id="20" fill="hold">
                            <p:stCondLst>
                              <p:cond delay="8000"/>
                            </p:stCondLst>
                            <p:childTnLst>
                              <p:par>
                                <p:cTn id="21" presetID="13" presetClass="entr" presetSubtype="16"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plus(in)">
                                      <p:cBhvr>
                                        <p:cTn id="23" dur="20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plus(in)">
                                      <p:cBhvr>
                                        <p:cTn id="28" dur="2000"/>
                                        <p:tgtEl>
                                          <p:spTgt spid="5">
                                            <p:txEl>
                                              <p:pRg st="5" end="5"/>
                                            </p:txEl>
                                          </p:spTgt>
                                        </p:tgtEl>
                                      </p:cBhvr>
                                    </p:animEffect>
                                  </p:childTnLst>
                                </p:cTn>
                              </p:par>
                            </p:childTnLst>
                          </p:cTn>
                        </p:par>
                        <p:par>
                          <p:cTn id="29" fill="hold">
                            <p:stCondLst>
                              <p:cond delay="2000"/>
                            </p:stCondLst>
                            <p:childTnLst>
                              <p:par>
                                <p:cTn id="30" presetID="13" presetClass="entr" presetSubtype="16" fill="hold" grpId="0"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plus(in)">
                                      <p:cBhvr>
                                        <p:cTn id="3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Тема6">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Тема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Тема8">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Тема6</Template>
  <TotalTime>517</TotalTime>
  <Words>478</Words>
  <Application>Microsoft Office PowerPoint</Application>
  <PresentationFormat>Экран (4:3)</PresentationFormat>
  <Paragraphs>64</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5</vt:i4>
      </vt:variant>
      <vt:variant>
        <vt:lpstr>Заголовки слайдов</vt:lpstr>
      </vt:variant>
      <vt:variant>
        <vt:i4>18</vt:i4>
      </vt:variant>
    </vt:vector>
  </HeadingPairs>
  <TitlesOfParts>
    <vt:vector size="29" baseType="lpstr">
      <vt:lpstr>Arial</vt:lpstr>
      <vt:lpstr>Calibri</vt:lpstr>
      <vt:lpstr>Courier New</vt:lpstr>
      <vt:lpstr>Monotype Corsiva</vt:lpstr>
      <vt:lpstr>Times New Roman</vt:lpstr>
      <vt:lpstr>Wingdings</vt:lpstr>
      <vt:lpstr>Тема6</vt:lpstr>
      <vt:lpstr>Белый текст и шрифт Courier для слайдов с кодом</vt:lpstr>
      <vt:lpstr>Тема1</vt:lpstr>
      <vt:lpstr>1_Белый текст и шрифт Courier для слайдов с кодом</vt:lpstr>
      <vt:lpstr>Тема8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Компьютер</dc:creator>
  <cp:lastModifiedBy>User</cp:lastModifiedBy>
  <cp:revision>59</cp:revision>
  <dcterms:created xsi:type="dcterms:W3CDTF">2012-10-11T12:29:45Z</dcterms:created>
  <dcterms:modified xsi:type="dcterms:W3CDTF">2015-12-23T09:22:01Z</dcterms:modified>
</cp:coreProperties>
</file>