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slideshow.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 id="2147483720" r:id="rId2"/>
  </p:sldMasterIdLst>
  <p:sldIdLst>
    <p:sldId id="294" r:id="rId3"/>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91" r:id="rId21"/>
    <p:sldId id="273" r:id="rId22"/>
    <p:sldId id="275" r:id="rId23"/>
    <p:sldId id="276" r:id="rId24"/>
    <p:sldId id="277" r:id="rId25"/>
    <p:sldId id="278" r:id="rId26"/>
    <p:sldId id="279" r:id="rId27"/>
    <p:sldId id="280" r:id="rId28"/>
    <p:sldId id="281" r:id="rId29"/>
    <p:sldId id="282" r:id="rId30"/>
    <p:sldId id="283" r:id="rId31"/>
    <p:sldId id="290" r:id="rId32"/>
    <p:sldId id="284" r:id="rId33"/>
    <p:sldId id="285" r:id="rId34"/>
    <p:sldId id="286" r:id="rId35"/>
    <p:sldId id="292" r:id="rId36"/>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660033"/>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4" d="100"/>
          <a:sy n="64" d="100"/>
        </p:scale>
        <p:origin x="-1470" y="-10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t>04.07.2014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04.07.2014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04.07.2014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2C157FA-81B6-4C1D-9260-A983ED81EEF3}" type="datetimeFigureOut">
              <a:rPr lang="ru-RU" smtClean="0">
                <a:solidFill>
                  <a:prstClr val="black">
                    <a:tint val="75000"/>
                  </a:prstClr>
                </a:solidFill>
              </a:rPr>
              <a:pPr/>
              <a:t>04.07.2014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F3DB464A-A1ED-4684-AA0F-DA7827DE867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9511040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2C157FA-81B6-4C1D-9260-A983ED81EEF3}" type="datetimeFigureOut">
              <a:rPr lang="ru-RU" smtClean="0">
                <a:solidFill>
                  <a:prstClr val="black">
                    <a:tint val="75000"/>
                  </a:prstClr>
                </a:solidFill>
              </a:rPr>
              <a:pPr/>
              <a:t>04.07.2014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F3DB464A-A1ED-4684-AA0F-DA7827DE867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1647348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2C157FA-81B6-4C1D-9260-A983ED81EEF3}" type="datetimeFigureOut">
              <a:rPr lang="ru-RU" smtClean="0">
                <a:solidFill>
                  <a:prstClr val="black">
                    <a:tint val="75000"/>
                  </a:prstClr>
                </a:solidFill>
              </a:rPr>
              <a:pPr/>
              <a:t>04.07.2014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F3DB464A-A1ED-4684-AA0F-DA7827DE867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9053945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2C157FA-81B6-4C1D-9260-A983ED81EEF3}" type="datetimeFigureOut">
              <a:rPr lang="ru-RU" smtClean="0">
                <a:solidFill>
                  <a:prstClr val="black">
                    <a:tint val="75000"/>
                  </a:prstClr>
                </a:solidFill>
              </a:rPr>
              <a:pPr/>
              <a:t>04.07.2014</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F3DB464A-A1ED-4684-AA0F-DA7827DE867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4996487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2C157FA-81B6-4C1D-9260-A983ED81EEF3}" type="datetimeFigureOut">
              <a:rPr lang="ru-RU" smtClean="0">
                <a:solidFill>
                  <a:prstClr val="black">
                    <a:tint val="75000"/>
                  </a:prstClr>
                </a:solidFill>
              </a:rPr>
              <a:pPr/>
              <a:t>04.07.2014</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F3DB464A-A1ED-4684-AA0F-DA7827DE867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025053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2C157FA-81B6-4C1D-9260-A983ED81EEF3}" type="datetimeFigureOut">
              <a:rPr lang="ru-RU" smtClean="0">
                <a:solidFill>
                  <a:prstClr val="black">
                    <a:tint val="75000"/>
                  </a:prstClr>
                </a:solidFill>
              </a:rPr>
              <a:pPr/>
              <a:t>04.07.2014</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F3DB464A-A1ED-4684-AA0F-DA7827DE867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5044605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2C157FA-81B6-4C1D-9260-A983ED81EEF3}" type="datetimeFigureOut">
              <a:rPr lang="ru-RU" smtClean="0">
                <a:solidFill>
                  <a:prstClr val="black">
                    <a:tint val="75000"/>
                  </a:prstClr>
                </a:solidFill>
              </a:rPr>
              <a:pPr/>
              <a:t>04.07.2014</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F3DB464A-A1ED-4684-AA0F-DA7827DE867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461218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2C157FA-81B6-4C1D-9260-A983ED81EEF3}" type="datetimeFigureOut">
              <a:rPr lang="ru-RU" smtClean="0">
                <a:solidFill>
                  <a:prstClr val="black">
                    <a:tint val="75000"/>
                  </a:prstClr>
                </a:solidFill>
              </a:rPr>
              <a:pPr/>
              <a:t>04.07.2014</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F3DB464A-A1ED-4684-AA0F-DA7827DE867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7491184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04.07.2014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
        <p:nvSpPr>
          <p:cNvPr id="7" name="Title 6"/>
          <p:cNvSpPr>
            <a:spLocks noGrp="1"/>
          </p:cNvSpPr>
          <p:nvPr>
            <p:ph type="title"/>
          </p:nvPr>
        </p:nvSpPr>
        <p:spPr/>
        <p:txBody>
          <a:bodyPr/>
          <a:lstStyle/>
          <a:p>
            <a:r>
              <a:rPr lang="ru-RU" smtClean="0"/>
              <a:t>Образец заголовка</a:t>
            </a:r>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2C157FA-81B6-4C1D-9260-A983ED81EEF3}" type="datetimeFigureOut">
              <a:rPr lang="ru-RU" smtClean="0">
                <a:solidFill>
                  <a:prstClr val="black">
                    <a:tint val="75000"/>
                  </a:prstClr>
                </a:solidFill>
              </a:rPr>
              <a:pPr/>
              <a:t>04.07.2014</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F3DB464A-A1ED-4684-AA0F-DA7827DE867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4603166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2C157FA-81B6-4C1D-9260-A983ED81EEF3}" type="datetimeFigureOut">
              <a:rPr lang="ru-RU" smtClean="0">
                <a:solidFill>
                  <a:prstClr val="black">
                    <a:tint val="75000"/>
                  </a:prstClr>
                </a:solidFill>
              </a:rPr>
              <a:pPr/>
              <a:t>04.07.2014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F3DB464A-A1ED-4684-AA0F-DA7827DE867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7063400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2C157FA-81B6-4C1D-9260-A983ED81EEF3}" type="datetimeFigureOut">
              <a:rPr lang="ru-RU" smtClean="0">
                <a:solidFill>
                  <a:prstClr val="black">
                    <a:tint val="75000"/>
                  </a:prstClr>
                </a:solidFill>
              </a:rPr>
              <a:pPr/>
              <a:t>04.07.2014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F3DB464A-A1ED-4684-AA0F-DA7827DE867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029875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t>04.07.2014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5" name="Date Placeholder 4"/>
          <p:cNvSpPr>
            <a:spLocks noGrp="1"/>
          </p:cNvSpPr>
          <p:nvPr>
            <p:ph type="dt" sz="half" idx="10"/>
          </p:nvPr>
        </p:nvSpPr>
        <p:spPr/>
        <p:txBody>
          <a:bodyPr/>
          <a:lstStyle/>
          <a:p>
            <a:fld id="{B4C71EC6-210F-42DE-9C53-41977AD35B3D}" type="datetimeFigureOut">
              <a:rPr lang="ru-RU" smtClean="0"/>
              <a:t>04.07.2014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
        <p:nvSpPr>
          <p:cNvPr id="9" name="Content Placeholder 8"/>
          <p:cNvSpPr>
            <a:spLocks noGrp="1"/>
          </p:cNvSpPr>
          <p:nvPr>
            <p:ph sz="quarter" idx="13"/>
          </p:nvPr>
        </p:nvSpPr>
        <p:spPr>
          <a:xfrm>
            <a:off x="676655" y="2679192"/>
            <a:ext cx="3822192" cy="34472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t>04.07.2014</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B4C71EC6-210F-42DE-9C53-41977AD35B3D}" type="datetimeFigureOut">
              <a:rPr lang="ru-RU" smtClean="0"/>
              <a:t>04.07.2014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B4C71EC6-210F-42DE-9C53-41977AD35B3D}" type="datetimeFigureOut">
              <a:rPr lang="ru-RU" smtClean="0"/>
              <a:t>04.07.2014</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B4C71EC6-210F-42DE-9C53-41977AD35B3D}" type="datetimeFigureOut">
              <a:rPr lang="ru-RU" smtClean="0"/>
              <a:t>04.07.2014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ru-RU" smtClean="0"/>
              <a:t>Образец заголовка</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ru-RU" smtClean="0"/>
              <a:t>Образец заголовка</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t>04.07.2014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b="-1000"/>
          </a:stretch>
        </a:blipFill>
        <a:effectLst/>
      </p:bgPr>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B4C71EC6-210F-42DE-9C53-41977AD35B3D}" type="datetimeFigureOut">
              <a:rPr lang="ru-RU" smtClean="0"/>
              <a:t>04.07.2014</a:t>
            </a:fld>
            <a:endParaRPr lang="ru-RU"/>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ru-RU"/>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B19B0651-EE4F-4900-A07F-96A6BFA9D0F0}" type="slidenum">
              <a:rPr lang="ru-RU" smtClean="0"/>
              <a:t>‹#›</a:t>
            </a:fld>
            <a:endParaRPr lang="ru-RU"/>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0" r="-10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C157FA-81B6-4C1D-9260-A983ED81EEF3}" type="datetimeFigureOut">
              <a:rPr lang="ru-RU" smtClean="0">
                <a:solidFill>
                  <a:prstClr val="black">
                    <a:tint val="75000"/>
                  </a:prstClr>
                </a:solidFill>
              </a:rPr>
              <a:pPr/>
              <a:t>04.07.2014</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DB464A-A1ED-4684-AA0F-DA7827DE867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73246647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42.jpeg"/><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7.jp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21.jp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1000"/>
            <a:lum/>
          </a:blip>
          <a:srcRect/>
          <a:stretch>
            <a:fillRect l="-10000" r="-10000"/>
          </a:stretch>
        </a:blipFill>
        <a:effectLst/>
      </p:bgPr>
    </p:bg>
    <p:spTree>
      <p:nvGrpSpPr>
        <p:cNvPr id="1" name=""/>
        <p:cNvGrpSpPr/>
        <p:nvPr/>
      </p:nvGrpSpPr>
      <p:grpSpPr>
        <a:xfrm>
          <a:off x="0" y="0"/>
          <a:ext cx="0" cy="0"/>
          <a:chOff x="0" y="0"/>
          <a:chExt cx="0" cy="0"/>
        </a:xfrm>
      </p:grpSpPr>
      <p:sp>
        <p:nvSpPr>
          <p:cNvPr id="4" name="Прямоугольник 3"/>
          <p:cNvSpPr/>
          <p:nvPr/>
        </p:nvSpPr>
        <p:spPr>
          <a:xfrm>
            <a:off x="179512" y="188640"/>
            <a:ext cx="8834990" cy="1323439"/>
          </a:xfrm>
          <a:prstGeom prst="rect">
            <a:avLst/>
          </a:prstGeom>
          <a:noFill/>
        </p:spPr>
        <p:txBody>
          <a:bodyPr wrap="square">
            <a:spAutoFit/>
          </a:bodyPr>
          <a:lstStyle/>
          <a:p>
            <a:pPr algn="ctr"/>
            <a:r>
              <a:rPr lang="uz-Cyrl-UZ" sz="4000" b="1" dirty="0" smtClean="0">
                <a:ln w="18415" cmpd="sng">
                  <a:solidFill>
                    <a:srgbClr val="FFFFFF"/>
                  </a:solidFill>
                  <a:prstDash val="solid"/>
                </a:ln>
                <a:solidFill>
                  <a:srgbClr val="FFFFFF"/>
                </a:solidFill>
                <a:effectLst>
                  <a:glow rad="139700">
                    <a:srgbClr val="C0504D">
                      <a:satMod val="175000"/>
                      <a:alpha val="40000"/>
                    </a:srgbClr>
                  </a:glow>
                  <a:outerShdw blurRad="63500" dir="3600000" algn="tl" rotWithShape="0">
                    <a:srgbClr val="000000">
                      <a:alpha val="70000"/>
                    </a:srgbClr>
                  </a:outerShdw>
                </a:effectLst>
                <a:latin typeface="Times New Roman" pitchFamily="18" charset="0"/>
                <a:cs typeface="Times New Roman" pitchFamily="18" charset="0"/>
              </a:rPr>
              <a:t>РЕСПУБЛИКА МАЪНАВИЯТ ВА МАЪРИФАТ КЕНГАШИ </a:t>
            </a:r>
            <a:endParaRPr lang="ru-RU" sz="4000" b="1" dirty="0">
              <a:ln w="18415" cmpd="sng">
                <a:solidFill>
                  <a:srgbClr val="FFFFFF"/>
                </a:solidFill>
                <a:prstDash val="solid"/>
              </a:ln>
              <a:solidFill>
                <a:srgbClr val="FFFFFF"/>
              </a:solidFill>
              <a:effectLst>
                <a:glow rad="139700">
                  <a:srgbClr val="C0504D">
                    <a:satMod val="175000"/>
                    <a:alpha val="40000"/>
                  </a:srgbClr>
                </a:glow>
                <a:outerShdw blurRad="63500" dir="3600000" algn="tl" rotWithShape="0">
                  <a:srgbClr val="000000">
                    <a:alpha val="70000"/>
                  </a:srgbClr>
                </a:outerShdw>
              </a:effectLst>
              <a:latin typeface="Times New Roman" pitchFamily="18" charset="0"/>
              <a:cs typeface="Times New Roman" pitchFamily="18" charset="0"/>
            </a:endParaRPr>
          </a:p>
        </p:txBody>
      </p:sp>
      <p:sp>
        <p:nvSpPr>
          <p:cNvPr id="5" name="Прямоугольник 4"/>
          <p:cNvSpPr/>
          <p:nvPr/>
        </p:nvSpPr>
        <p:spPr>
          <a:xfrm>
            <a:off x="179512" y="3573016"/>
            <a:ext cx="8834990" cy="2185214"/>
          </a:xfrm>
          <a:prstGeom prst="rect">
            <a:avLst/>
          </a:prstGeom>
          <a:noFill/>
        </p:spPr>
        <p:txBody>
          <a:bodyPr wrap="square">
            <a:spAutoFit/>
          </a:bodyPr>
          <a:lstStyle/>
          <a:p>
            <a:pPr algn="ctr"/>
            <a:r>
              <a:rPr lang="uz-Cyrl-UZ" sz="5400" b="1" spc="600" dirty="0" smtClean="0">
                <a:ln w="18415" cmpd="sng">
                  <a:solidFill>
                    <a:srgbClr val="FFFFFF"/>
                  </a:solidFill>
                  <a:prstDash val="solid"/>
                </a:ln>
                <a:solidFill>
                  <a:srgbClr val="FFFFFF"/>
                </a:solidFill>
                <a:effectLst>
                  <a:glow rad="228600">
                    <a:srgbClr val="C0504D">
                      <a:satMod val="175000"/>
                      <a:alpha val="40000"/>
                    </a:srgbClr>
                  </a:glow>
                  <a:outerShdw blurRad="63500" dir="3600000" algn="tl" rotWithShape="0">
                    <a:srgbClr val="000000">
                      <a:alpha val="70000"/>
                    </a:srgbClr>
                  </a:outerShdw>
                </a:effectLst>
                <a:latin typeface="Times New Roman" pitchFamily="18" charset="0"/>
                <a:cs typeface="Times New Roman" pitchFamily="18" charset="0"/>
              </a:rPr>
              <a:t>МЕДИА </a:t>
            </a:r>
          </a:p>
          <a:p>
            <a:pPr algn="ctr"/>
            <a:r>
              <a:rPr lang="ru-RU" sz="5400" b="1" spc="600" dirty="0" smtClean="0">
                <a:ln w="18415" cmpd="sng">
                  <a:solidFill>
                    <a:srgbClr val="FFFFFF"/>
                  </a:solidFill>
                  <a:prstDash val="solid"/>
                </a:ln>
                <a:solidFill>
                  <a:srgbClr val="FFFFFF"/>
                </a:solidFill>
                <a:effectLst>
                  <a:glow rad="228600">
                    <a:srgbClr val="C0504D">
                      <a:satMod val="175000"/>
                      <a:alpha val="40000"/>
                    </a:srgbClr>
                  </a:glow>
                  <a:outerShdw blurRad="63500" dir="3600000" algn="tl" rotWithShape="0">
                    <a:srgbClr val="000000">
                      <a:alpha val="70000"/>
                    </a:srgbClr>
                  </a:outerShdw>
                </a:effectLst>
                <a:latin typeface="Times New Roman" pitchFamily="18" charset="0"/>
                <a:cs typeface="Times New Roman" pitchFamily="18" charset="0"/>
              </a:rPr>
              <a:t>ТАҚДИМОТ</a:t>
            </a:r>
            <a:endParaRPr lang="en-US" sz="5400" b="1" spc="600" dirty="0" smtClean="0">
              <a:ln w="18415" cmpd="sng">
                <a:solidFill>
                  <a:srgbClr val="FFFFFF"/>
                </a:solidFill>
                <a:prstDash val="solid"/>
              </a:ln>
              <a:solidFill>
                <a:srgbClr val="FFFFFF"/>
              </a:solidFill>
              <a:effectLst>
                <a:glow rad="228600">
                  <a:srgbClr val="C0504D">
                    <a:satMod val="175000"/>
                    <a:alpha val="40000"/>
                  </a:srgbClr>
                </a:glow>
                <a:outerShdw blurRad="63500" dir="3600000" algn="tl" rotWithShape="0">
                  <a:srgbClr val="000000">
                    <a:alpha val="70000"/>
                  </a:srgbClr>
                </a:outerShdw>
              </a:effectLst>
              <a:latin typeface="Times New Roman" pitchFamily="18" charset="0"/>
              <a:cs typeface="Times New Roman" pitchFamily="18" charset="0"/>
            </a:endParaRPr>
          </a:p>
          <a:p>
            <a:pPr algn="r"/>
            <a:r>
              <a:rPr lang="uz-Cyrl-UZ" sz="28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(59) </a:t>
            </a:r>
            <a:r>
              <a:rPr lang="en-US" sz="28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2014/</a:t>
            </a:r>
            <a:r>
              <a:rPr lang="uz-Cyrl-UZ" sz="28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20</a:t>
            </a:r>
            <a:endParaRPr lang="ru-RU" sz="28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endParaRPr>
          </a:p>
        </p:txBody>
      </p:sp>
      <p:sp>
        <p:nvSpPr>
          <p:cNvPr id="6" name="Прямоугольник 5"/>
          <p:cNvSpPr/>
          <p:nvPr/>
        </p:nvSpPr>
        <p:spPr>
          <a:xfrm>
            <a:off x="1571604" y="6402814"/>
            <a:ext cx="5652120" cy="461665"/>
          </a:xfrm>
          <a:prstGeom prst="rect">
            <a:avLst/>
          </a:prstGeom>
          <a:noFill/>
        </p:spPr>
        <p:txBody>
          <a:bodyPr wrap="square">
            <a:spAutoFit/>
          </a:bodyPr>
          <a:lstStyle/>
          <a:p>
            <a:pPr algn="ctr"/>
            <a:r>
              <a:rPr lang="ru-RU" sz="24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Т О Ш К Е Н Т –  2 0 1 4</a:t>
            </a:r>
            <a:endParaRPr lang="ru-RU" sz="24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endParaRPr>
          </a:p>
        </p:txBody>
      </p:sp>
      <p:sp>
        <p:nvSpPr>
          <p:cNvPr id="2" name="Прямоугольник 1"/>
          <p:cNvSpPr/>
          <p:nvPr/>
        </p:nvSpPr>
        <p:spPr>
          <a:xfrm>
            <a:off x="179512" y="1772816"/>
            <a:ext cx="8834990" cy="1323439"/>
          </a:xfrm>
          <a:prstGeom prst="rect">
            <a:avLst/>
          </a:prstGeom>
        </p:spPr>
        <p:txBody>
          <a:bodyPr wrap="square">
            <a:spAutoFit/>
          </a:bodyPr>
          <a:lstStyle/>
          <a:p>
            <a:pPr algn="ctr" defTabSz="912813">
              <a:defRPr/>
            </a:pPr>
            <a:r>
              <a:rPr lang="ru-RU" sz="4000" b="1" dirty="0" smtClean="0">
                <a:ln w="18415" cmpd="sng">
                  <a:solidFill>
                    <a:prstClr val="white"/>
                  </a:solidFill>
                  <a:prstDash val="solid"/>
                </a:ln>
                <a:solidFill>
                  <a:srgbClr val="FFFFFF"/>
                </a:solidFill>
                <a:effectLst>
                  <a:glow rad="228600">
                    <a:srgbClr val="4BACC6">
                      <a:satMod val="175000"/>
                      <a:alpha val="40000"/>
                    </a:srgbClr>
                  </a:glow>
                  <a:outerShdw blurRad="63500" dir="3600000" algn="tl" rotWithShape="0">
                    <a:srgbClr val="000000">
                      <a:alpha val="70000"/>
                    </a:srgbClr>
                  </a:outerShdw>
                </a:effectLst>
                <a:latin typeface="Times New Roman" pitchFamily="18" charset="0"/>
                <a:cs typeface="Times New Roman" pitchFamily="18" charset="0"/>
              </a:rPr>
              <a:t>МИЛЛИЙ </a:t>
            </a:r>
            <a:r>
              <a:rPr lang="uz-Cyrl-UZ" sz="4000" b="1" dirty="0" smtClean="0">
                <a:ln w="18415" cmpd="sng">
                  <a:solidFill>
                    <a:prstClr val="white"/>
                  </a:solidFill>
                  <a:prstDash val="solid"/>
                </a:ln>
                <a:solidFill>
                  <a:srgbClr val="FFFFFF"/>
                </a:solidFill>
                <a:effectLst>
                  <a:glow rad="228600">
                    <a:srgbClr val="4BACC6">
                      <a:satMod val="175000"/>
                      <a:alpha val="40000"/>
                    </a:srgbClr>
                  </a:glow>
                  <a:outerShdw blurRad="63500" dir="3600000" algn="tl" rotWithShape="0">
                    <a:srgbClr val="000000">
                      <a:alpha val="70000"/>
                    </a:srgbClr>
                  </a:outerShdw>
                </a:effectLst>
                <a:latin typeface="Times New Roman" pitchFamily="18" charset="0"/>
                <a:cs typeface="Times New Roman" pitchFamily="18" charset="0"/>
              </a:rPr>
              <a:t>ҒОЯ ВА МАФКУРА ИЛМИЙ-АМАЛИЙ МАРКАЗИ </a:t>
            </a:r>
            <a:endParaRPr lang="uz-Cyrl-UZ" sz="4000" b="1" dirty="0">
              <a:ln w="18415" cmpd="sng">
                <a:solidFill>
                  <a:prstClr val="white"/>
                </a:solidFill>
                <a:prstDash val="solid"/>
              </a:ln>
              <a:solidFill>
                <a:srgbClr val="FFFFFF"/>
              </a:solidFill>
              <a:effectLst>
                <a:glow rad="228600">
                  <a:srgbClr val="4BACC6">
                    <a:satMod val="175000"/>
                    <a:alpha val="40000"/>
                  </a:srgbClr>
                </a:glow>
                <a:outerShdw blurRad="63500" dir="3600000" algn="tl" rotWithShape="0">
                  <a:srgbClr val="000000">
                    <a:alpha val="70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243364359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80000"/>
            <a:lum/>
          </a:blip>
          <a:srcRect/>
          <a:stretch>
            <a:fillRect l="-10000" r="-10000"/>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179512" y="1257722"/>
            <a:ext cx="8856984" cy="3539430"/>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just"/>
            <a:r>
              <a:rPr lang="uz-Cyrl-UZ" sz="2800" b="1" dirty="0" smtClean="0">
                <a:solidFill>
                  <a:srgbClr val="002060"/>
                </a:solidFill>
                <a:latin typeface="Times New Roman" pitchFamily="18" charset="0"/>
                <a:cs typeface="Times New Roman" pitchFamily="18" charset="0"/>
              </a:rPr>
              <a:t>      Давлатимиз </a:t>
            </a:r>
            <a:r>
              <a:rPr lang="uz-Cyrl-UZ" sz="2800" b="1" dirty="0">
                <a:solidFill>
                  <a:srgbClr val="002060"/>
                </a:solidFill>
                <a:latin typeface="Times New Roman" pitchFamily="18" charset="0"/>
                <a:cs typeface="Times New Roman" pitchFamily="18" charset="0"/>
              </a:rPr>
              <a:t>раҳбари халқ депутатлари Фарғона вилояти Кенгашининг 2012 йил 14 декабрь куни бўлиб ўтган навбатдан ташқари сессиясида Фарғонани том маънода гўзал ва бетакрор шаҳарга айлантириш, аҳоли учун муносиб шарт-шароитлар яратиш бўйича қатор вазифаларни белгилаб берган. Ўтган қисқа вақт мобайнида кенг кўламли қурилиш-бунёдкорлик ишлари амалга оширилди. </a:t>
            </a:r>
            <a:endParaRPr lang="ru-RU" sz="2800" b="1" dirty="0">
              <a:solidFill>
                <a:srgbClr val="002060"/>
              </a:solidFill>
              <a:latin typeface="Times New Roman" pitchFamily="18" charset="0"/>
              <a:cs typeface="Times New Roman" pitchFamily="18" charset="0"/>
            </a:endParaRPr>
          </a:p>
        </p:txBody>
      </p:sp>
      <p:sp>
        <p:nvSpPr>
          <p:cNvPr id="3" name="Прямоугольник 2"/>
          <p:cNvSpPr/>
          <p:nvPr/>
        </p:nvSpPr>
        <p:spPr>
          <a:xfrm>
            <a:off x="179512" y="44624"/>
            <a:ext cx="8856984" cy="1200329"/>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uz-Cyrl-UZ" sz="3600" b="1" dirty="0">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ФАРҒОНА – БЕТАКРОР ШАҲАР БЎЛАДИ</a:t>
            </a:r>
            <a:endParaRPr lang="ru-RU" sz="3600" b="1" dirty="0">
              <a:solidFill>
                <a:srgbClr val="7030A0"/>
              </a:solidFill>
              <a:effectLst>
                <a:outerShdw blurRad="38100" dist="38100" dir="2700000" algn="tl">
                  <a:srgbClr val="000000">
                    <a:alpha val="43137"/>
                  </a:srgbClr>
                </a:outerShdw>
              </a:effectLst>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5415"/>
          <a:stretch/>
        </p:blipFill>
        <p:spPr bwMode="auto">
          <a:xfrm>
            <a:off x="3995936" y="4797152"/>
            <a:ext cx="4762500" cy="206084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1669" t="17194" r="21991" b="17500"/>
          <a:stretch/>
        </p:blipFill>
        <p:spPr bwMode="auto">
          <a:xfrm>
            <a:off x="395536" y="4797152"/>
            <a:ext cx="3162216" cy="206084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849887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Прямоугольник 3"/>
          <p:cNvSpPr/>
          <p:nvPr/>
        </p:nvSpPr>
        <p:spPr>
          <a:xfrm>
            <a:off x="108910" y="3201938"/>
            <a:ext cx="8934758" cy="353943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indent="354013" algn="just">
              <a:spcAft>
                <a:spcPts val="0"/>
              </a:spcAft>
            </a:pPr>
            <a:r>
              <a:rPr lang="ru-RU" sz="2800" b="1" dirty="0" err="1" smtClean="0">
                <a:solidFill>
                  <a:srgbClr val="000000"/>
                </a:solidFill>
                <a:latin typeface="Times New Roman" pitchFamily="18" charset="0"/>
                <a:ea typeface="Times New Roman"/>
                <a:cs typeface="Times New Roman" pitchFamily="18" charset="0"/>
              </a:rPr>
              <a:t>Вилоят</a:t>
            </a:r>
            <a:r>
              <a:rPr lang="ru-RU" sz="2800" b="1" dirty="0" smtClean="0">
                <a:solidFill>
                  <a:srgbClr val="000000"/>
                </a:solidFill>
                <a:latin typeface="Times New Roman" pitchFamily="18" charset="0"/>
                <a:ea typeface="Times New Roman"/>
                <a:cs typeface="Times New Roman" pitchFamily="18" charset="0"/>
              </a:rPr>
              <a:t> </a:t>
            </a:r>
            <a:r>
              <a:rPr lang="ru-RU" sz="2800" b="1" dirty="0" err="1">
                <a:solidFill>
                  <a:srgbClr val="000000"/>
                </a:solidFill>
                <a:latin typeface="Times New Roman" pitchFamily="18" charset="0"/>
                <a:ea typeface="Times New Roman"/>
                <a:cs typeface="Times New Roman" pitchFamily="18" charset="0"/>
              </a:rPr>
              <a:t>марказида</a:t>
            </a:r>
            <a:r>
              <a:rPr lang="ru-RU" sz="2800" b="1" dirty="0">
                <a:solidFill>
                  <a:srgbClr val="000000"/>
                </a:solidFill>
                <a:latin typeface="Times New Roman" pitchFamily="18" charset="0"/>
                <a:ea typeface="Times New Roman"/>
                <a:cs typeface="Times New Roman" pitchFamily="18" charset="0"/>
              </a:rPr>
              <a:t> </a:t>
            </a:r>
            <a:r>
              <a:rPr lang="ru-RU" sz="2800" b="1" dirty="0" err="1">
                <a:solidFill>
                  <a:srgbClr val="000000"/>
                </a:solidFill>
                <a:latin typeface="Times New Roman" pitchFamily="18" charset="0"/>
                <a:ea typeface="Times New Roman"/>
                <a:cs typeface="Times New Roman" pitchFamily="18" charset="0"/>
              </a:rPr>
              <a:t>минг</a:t>
            </a:r>
            <a:r>
              <a:rPr lang="ru-RU" sz="2800" b="1" dirty="0">
                <a:solidFill>
                  <a:srgbClr val="000000"/>
                </a:solidFill>
                <a:latin typeface="Times New Roman" pitchFamily="18" charset="0"/>
                <a:ea typeface="Times New Roman"/>
                <a:cs typeface="Times New Roman" pitchFamily="18" charset="0"/>
              </a:rPr>
              <a:t> </a:t>
            </a:r>
            <a:r>
              <a:rPr lang="ru-RU" sz="2800" b="1" dirty="0" err="1">
                <a:solidFill>
                  <a:srgbClr val="000000"/>
                </a:solidFill>
                <a:latin typeface="Times New Roman" pitchFamily="18" charset="0"/>
                <a:ea typeface="Times New Roman"/>
                <a:cs typeface="Times New Roman" pitchFamily="18" charset="0"/>
              </a:rPr>
              <a:t>ўринли</a:t>
            </a:r>
            <a:r>
              <a:rPr lang="ru-RU" sz="2800" b="1" dirty="0">
                <a:solidFill>
                  <a:srgbClr val="000000"/>
                </a:solidFill>
                <a:latin typeface="Times New Roman" pitchFamily="18" charset="0"/>
                <a:ea typeface="Times New Roman"/>
                <a:cs typeface="Times New Roman" pitchFamily="18" charset="0"/>
              </a:rPr>
              <a:t> </a:t>
            </a:r>
            <a:r>
              <a:rPr lang="ru-RU" sz="2800" b="1" dirty="0" err="1">
                <a:solidFill>
                  <a:srgbClr val="000000"/>
                </a:solidFill>
                <a:latin typeface="Times New Roman" pitchFamily="18" charset="0"/>
                <a:ea typeface="Times New Roman"/>
                <a:cs typeface="Times New Roman" pitchFamily="18" charset="0"/>
              </a:rPr>
              <a:t>Санъат</a:t>
            </a:r>
            <a:r>
              <a:rPr lang="ru-RU" sz="2800" b="1" dirty="0">
                <a:solidFill>
                  <a:srgbClr val="000000"/>
                </a:solidFill>
                <a:latin typeface="Times New Roman" pitchFamily="18" charset="0"/>
                <a:ea typeface="Times New Roman"/>
                <a:cs typeface="Times New Roman" pitchFamily="18" charset="0"/>
              </a:rPr>
              <a:t> </a:t>
            </a:r>
            <a:r>
              <a:rPr lang="ru-RU" sz="2800" b="1" dirty="0" err="1">
                <a:solidFill>
                  <a:srgbClr val="000000"/>
                </a:solidFill>
                <a:latin typeface="Times New Roman" pitchFamily="18" charset="0"/>
                <a:ea typeface="Times New Roman"/>
                <a:cs typeface="Times New Roman" pitchFamily="18" charset="0"/>
              </a:rPr>
              <a:t>саройи</a:t>
            </a:r>
            <a:r>
              <a:rPr lang="ru-RU" sz="2800" b="1" dirty="0">
                <a:solidFill>
                  <a:srgbClr val="000000"/>
                </a:solidFill>
                <a:latin typeface="Times New Roman" pitchFamily="18" charset="0"/>
                <a:ea typeface="Times New Roman"/>
                <a:cs typeface="Times New Roman" pitchFamily="18" charset="0"/>
              </a:rPr>
              <a:t> </a:t>
            </a:r>
            <a:r>
              <a:rPr lang="ru-RU" sz="2800" b="1" dirty="0" err="1">
                <a:solidFill>
                  <a:srgbClr val="000000"/>
                </a:solidFill>
                <a:latin typeface="Times New Roman" pitchFamily="18" charset="0"/>
                <a:ea typeface="Times New Roman"/>
                <a:cs typeface="Times New Roman" pitchFamily="18" charset="0"/>
              </a:rPr>
              <a:t>қуриб</a:t>
            </a:r>
            <a:r>
              <a:rPr lang="ru-RU" sz="2800" b="1" dirty="0">
                <a:solidFill>
                  <a:srgbClr val="000000"/>
                </a:solidFill>
                <a:latin typeface="Times New Roman" pitchFamily="18" charset="0"/>
                <a:ea typeface="Times New Roman"/>
                <a:cs typeface="Times New Roman" pitchFamily="18" charset="0"/>
              </a:rPr>
              <a:t> </a:t>
            </a:r>
            <a:r>
              <a:rPr lang="ru-RU" sz="2800" b="1" dirty="0" err="1">
                <a:solidFill>
                  <a:srgbClr val="000000"/>
                </a:solidFill>
                <a:latin typeface="Times New Roman" pitchFamily="18" charset="0"/>
                <a:ea typeface="Times New Roman"/>
                <a:cs typeface="Times New Roman" pitchFamily="18" charset="0"/>
              </a:rPr>
              <a:t>битказилди</a:t>
            </a:r>
            <a:r>
              <a:rPr lang="ru-RU" sz="2800" b="1" dirty="0">
                <a:solidFill>
                  <a:srgbClr val="000000"/>
                </a:solidFill>
                <a:latin typeface="Times New Roman" pitchFamily="18" charset="0"/>
                <a:ea typeface="Times New Roman"/>
                <a:cs typeface="Times New Roman" pitchFamily="18" charset="0"/>
              </a:rPr>
              <a:t>. Сарой </a:t>
            </a:r>
            <a:r>
              <a:rPr lang="ru-RU" sz="2800" b="1" dirty="0" err="1">
                <a:solidFill>
                  <a:srgbClr val="000000"/>
                </a:solidFill>
                <a:latin typeface="Times New Roman" pitchFamily="18" charset="0"/>
                <a:ea typeface="Times New Roman"/>
                <a:cs typeface="Times New Roman" pitchFamily="18" charset="0"/>
              </a:rPr>
              <a:t>атрофидаги</a:t>
            </a:r>
            <a:r>
              <a:rPr lang="ru-RU" sz="2800" b="1" dirty="0">
                <a:solidFill>
                  <a:srgbClr val="000000"/>
                </a:solidFill>
                <a:latin typeface="Times New Roman" pitchFamily="18" charset="0"/>
                <a:ea typeface="Times New Roman"/>
                <a:cs typeface="Times New Roman" pitchFamily="18" charset="0"/>
              </a:rPr>
              <a:t> </a:t>
            </a:r>
            <a:r>
              <a:rPr lang="ru-RU" sz="2800" b="1" dirty="0">
                <a:solidFill>
                  <a:srgbClr val="FF0000"/>
                </a:solidFill>
                <a:latin typeface="Times New Roman" pitchFamily="18" charset="0"/>
                <a:ea typeface="Times New Roman"/>
                <a:cs typeface="Times New Roman" pitchFamily="18" charset="0"/>
              </a:rPr>
              <a:t>40 гектар </a:t>
            </a:r>
            <a:r>
              <a:rPr lang="ru-RU" sz="2800" b="1" dirty="0" err="1">
                <a:solidFill>
                  <a:srgbClr val="000000"/>
                </a:solidFill>
                <a:latin typeface="Times New Roman" pitchFamily="18" charset="0"/>
                <a:ea typeface="Times New Roman"/>
                <a:cs typeface="Times New Roman" pitchFamily="18" charset="0"/>
              </a:rPr>
              <a:t>майдонга</a:t>
            </a:r>
            <a:r>
              <a:rPr lang="ru-RU" sz="2800" b="1" dirty="0">
                <a:solidFill>
                  <a:srgbClr val="000000"/>
                </a:solidFill>
                <a:latin typeface="Times New Roman" pitchFamily="18" charset="0"/>
                <a:ea typeface="Times New Roman"/>
                <a:cs typeface="Times New Roman" pitchFamily="18" charset="0"/>
              </a:rPr>
              <a:t> </a:t>
            </a:r>
            <a:r>
              <a:rPr lang="ru-RU" sz="2800" b="1" dirty="0">
                <a:solidFill>
                  <a:srgbClr val="FF0000"/>
                </a:solidFill>
                <a:latin typeface="Times New Roman" pitchFamily="18" charset="0"/>
                <a:ea typeface="Times New Roman"/>
                <a:cs typeface="Times New Roman" pitchFamily="18" charset="0"/>
              </a:rPr>
              <a:t>10 </a:t>
            </a:r>
            <a:r>
              <a:rPr lang="ru-RU" sz="2800" b="1" dirty="0" err="1">
                <a:solidFill>
                  <a:srgbClr val="FF0000"/>
                </a:solidFill>
                <a:latin typeface="Times New Roman" pitchFamily="18" charset="0"/>
                <a:ea typeface="Times New Roman"/>
                <a:cs typeface="Times New Roman" pitchFamily="18" charset="0"/>
              </a:rPr>
              <a:t>минг</a:t>
            </a:r>
            <a:r>
              <a:rPr lang="ru-RU" sz="2800" b="1" dirty="0">
                <a:solidFill>
                  <a:srgbClr val="FF0000"/>
                </a:solidFill>
                <a:latin typeface="Times New Roman" pitchFamily="18" charset="0"/>
                <a:ea typeface="Times New Roman"/>
                <a:cs typeface="Times New Roman" pitchFamily="18" charset="0"/>
              </a:rPr>
              <a:t> туп </a:t>
            </a:r>
            <a:r>
              <a:rPr lang="ru-RU" sz="2800" b="1" dirty="0" err="1">
                <a:solidFill>
                  <a:srgbClr val="FF0000"/>
                </a:solidFill>
                <a:latin typeface="Times New Roman" pitchFamily="18" charset="0"/>
                <a:ea typeface="Times New Roman"/>
                <a:cs typeface="Times New Roman" pitchFamily="18" charset="0"/>
              </a:rPr>
              <a:t>манзарали</a:t>
            </a:r>
            <a:r>
              <a:rPr lang="ru-RU" sz="2800" b="1" dirty="0">
                <a:solidFill>
                  <a:srgbClr val="FF0000"/>
                </a:solidFill>
                <a:latin typeface="Times New Roman" pitchFamily="18" charset="0"/>
                <a:ea typeface="Times New Roman"/>
                <a:cs typeface="Times New Roman" pitchFamily="18" charset="0"/>
              </a:rPr>
              <a:t> </a:t>
            </a:r>
            <a:r>
              <a:rPr lang="ru-RU" sz="2800" b="1" dirty="0" err="1">
                <a:solidFill>
                  <a:srgbClr val="FF0000"/>
                </a:solidFill>
                <a:latin typeface="Times New Roman" pitchFamily="18" charset="0"/>
                <a:ea typeface="Times New Roman"/>
                <a:cs typeface="Times New Roman" pitchFamily="18" charset="0"/>
              </a:rPr>
              <a:t>дарахт</a:t>
            </a:r>
            <a:r>
              <a:rPr lang="ru-RU" sz="2800" b="1" dirty="0">
                <a:solidFill>
                  <a:srgbClr val="FF0000"/>
                </a:solidFill>
                <a:latin typeface="Times New Roman" pitchFamily="18" charset="0"/>
                <a:ea typeface="Times New Roman"/>
                <a:cs typeface="Times New Roman" pitchFamily="18" charset="0"/>
              </a:rPr>
              <a:t> </a:t>
            </a:r>
            <a:r>
              <a:rPr lang="ru-RU" sz="2800" b="1" dirty="0" err="1">
                <a:solidFill>
                  <a:srgbClr val="000000"/>
                </a:solidFill>
                <a:latin typeface="Times New Roman" pitchFamily="18" charset="0"/>
                <a:ea typeface="Times New Roman"/>
                <a:cs typeface="Times New Roman" pitchFamily="18" charset="0"/>
              </a:rPr>
              <a:t>экилиб</a:t>
            </a:r>
            <a:r>
              <a:rPr lang="ru-RU" sz="2800" b="1" dirty="0">
                <a:solidFill>
                  <a:srgbClr val="000000"/>
                </a:solidFill>
                <a:latin typeface="Times New Roman" pitchFamily="18" charset="0"/>
                <a:ea typeface="Times New Roman"/>
                <a:cs typeface="Times New Roman" pitchFamily="18" charset="0"/>
              </a:rPr>
              <a:t>, </a:t>
            </a:r>
            <a:r>
              <a:rPr lang="ru-RU" sz="2800" b="1" dirty="0" err="1">
                <a:solidFill>
                  <a:srgbClr val="000000"/>
                </a:solidFill>
                <a:latin typeface="Times New Roman" pitchFamily="18" charset="0"/>
                <a:ea typeface="Times New Roman"/>
                <a:cs typeface="Times New Roman" pitchFamily="18" charset="0"/>
              </a:rPr>
              <a:t>сўлим</a:t>
            </a:r>
            <a:r>
              <a:rPr lang="ru-RU" sz="2800" b="1" dirty="0">
                <a:solidFill>
                  <a:srgbClr val="000000"/>
                </a:solidFill>
                <a:latin typeface="Times New Roman" pitchFamily="18" charset="0"/>
                <a:ea typeface="Times New Roman"/>
                <a:cs typeface="Times New Roman" pitchFamily="18" charset="0"/>
              </a:rPr>
              <a:t> </a:t>
            </a:r>
            <a:r>
              <a:rPr lang="ru-RU" sz="2800" b="1" dirty="0" err="1">
                <a:solidFill>
                  <a:srgbClr val="000000"/>
                </a:solidFill>
                <a:latin typeface="Times New Roman" pitchFamily="18" charset="0"/>
                <a:ea typeface="Times New Roman"/>
                <a:cs typeface="Times New Roman" pitchFamily="18" charset="0"/>
              </a:rPr>
              <a:t>хиёбон</a:t>
            </a:r>
            <a:r>
              <a:rPr lang="ru-RU" sz="2800" b="1" dirty="0">
                <a:solidFill>
                  <a:srgbClr val="000000"/>
                </a:solidFill>
                <a:latin typeface="Times New Roman" pitchFamily="18" charset="0"/>
                <a:ea typeface="Times New Roman"/>
                <a:cs typeface="Times New Roman" pitchFamily="18" charset="0"/>
              </a:rPr>
              <a:t> </a:t>
            </a:r>
            <a:r>
              <a:rPr lang="ru-RU" sz="2800" b="1" dirty="0" err="1">
                <a:solidFill>
                  <a:srgbClr val="000000"/>
                </a:solidFill>
                <a:latin typeface="Times New Roman" pitchFamily="18" charset="0"/>
                <a:ea typeface="Times New Roman"/>
                <a:cs typeface="Times New Roman" pitchFamily="18" charset="0"/>
              </a:rPr>
              <a:t>барпо</a:t>
            </a:r>
            <a:r>
              <a:rPr lang="ru-RU" sz="2800" b="1" dirty="0">
                <a:solidFill>
                  <a:srgbClr val="000000"/>
                </a:solidFill>
                <a:latin typeface="Times New Roman" pitchFamily="18" charset="0"/>
                <a:ea typeface="Times New Roman"/>
                <a:cs typeface="Times New Roman" pitchFamily="18" charset="0"/>
              </a:rPr>
              <a:t> </a:t>
            </a:r>
            <a:r>
              <a:rPr lang="ru-RU" sz="2800" b="1" dirty="0" err="1">
                <a:solidFill>
                  <a:srgbClr val="000000"/>
                </a:solidFill>
                <a:latin typeface="Times New Roman" pitchFamily="18" charset="0"/>
                <a:ea typeface="Times New Roman"/>
                <a:cs typeface="Times New Roman" pitchFamily="18" charset="0"/>
              </a:rPr>
              <a:t>этилди</a:t>
            </a:r>
            <a:r>
              <a:rPr lang="ru-RU" sz="2800" b="1" dirty="0">
                <a:solidFill>
                  <a:srgbClr val="000000"/>
                </a:solidFill>
                <a:latin typeface="Times New Roman" pitchFamily="18" charset="0"/>
                <a:ea typeface="Times New Roman"/>
                <a:cs typeface="Times New Roman" pitchFamily="18" charset="0"/>
              </a:rPr>
              <a:t>. </a:t>
            </a:r>
            <a:r>
              <a:rPr lang="ru-RU" sz="2800" b="1" dirty="0" err="1">
                <a:solidFill>
                  <a:srgbClr val="000000"/>
                </a:solidFill>
                <a:latin typeface="Times New Roman" pitchFamily="18" charset="0"/>
                <a:ea typeface="Times New Roman"/>
                <a:cs typeface="Times New Roman" pitchFamily="18" charset="0"/>
              </a:rPr>
              <a:t>Мусиқали</a:t>
            </a:r>
            <a:r>
              <a:rPr lang="ru-RU" sz="2800" b="1" dirty="0">
                <a:solidFill>
                  <a:srgbClr val="000000"/>
                </a:solidFill>
                <a:latin typeface="Times New Roman" pitchFamily="18" charset="0"/>
                <a:ea typeface="Times New Roman"/>
                <a:cs typeface="Times New Roman" pitchFamily="18" charset="0"/>
              </a:rPr>
              <a:t> </a:t>
            </a:r>
            <a:r>
              <a:rPr lang="ru-RU" sz="2800" b="1" dirty="0" err="1">
                <a:solidFill>
                  <a:srgbClr val="000000"/>
                </a:solidFill>
                <a:latin typeface="Times New Roman" pitchFamily="18" charset="0"/>
                <a:ea typeface="Times New Roman"/>
                <a:cs typeface="Times New Roman" pitchFamily="18" charset="0"/>
              </a:rPr>
              <a:t>фавворалар</a:t>
            </a:r>
            <a:r>
              <a:rPr lang="ru-RU" sz="2800" b="1" dirty="0">
                <a:solidFill>
                  <a:srgbClr val="000000"/>
                </a:solidFill>
                <a:latin typeface="Times New Roman" pitchFamily="18" charset="0"/>
                <a:ea typeface="Times New Roman"/>
                <a:cs typeface="Times New Roman" pitchFamily="18" charset="0"/>
              </a:rPr>
              <a:t> </a:t>
            </a:r>
            <a:r>
              <a:rPr lang="ru-RU" sz="2800" b="1" dirty="0" err="1">
                <a:solidFill>
                  <a:srgbClr val="000000"/>
                </a:solidFill>
                <a:latin typeface="Times New Roman" pitchFamily="18" charset="0"/>
                <a:ea typeface="Times New Roman"/>
                <a:cs typeface="Times New Roman" pitchFamily="18" charset="0"/>
              </a:rPr>
              <a:t>иқлим</a:t>
            </a:r>
            <a:r>
              <a:rPr lang="ru-RU" sz="2800" b="1" dirty="0">
                <a:solidFill>
                  <a:srgbClr val="000000"/>
                </a:solidFill>
                <a:latin typeface="Times New Roman" pitchFamily="18" charset="0"/>
                <a:ea typeface="Times New Roman"/>
                <a:cs typeface="Times New Roman" pitchFamily="18" charset="0"/>
              </a:rPr>
              <a:t> </a:t>
            </a:r>
            <a:r>
              <a:rPr lang="ru-RU" sz="2800" b="1" dirty="0" err="1">
                <a:solidFill>
                  <a:srgbClr val="000000"/>
                </a:solidFill>
                <a:latin typeface="Times New Roman" pitchFamily="18" charset="0"/>
                <a:ea typeface="Times New Roman"/>
                <a:cs typeface="Times New Roman" pitchFamily="18" charset="0"/>
              </a:rPr>
              <a:t>мўътадиллигини</a:t>
            </a:r>
            <a:r>
              <a:rPr lang="ru-RU" sz="2800" b="1" dirty="0">
                <a:solidFill>
                  <a:srgbClr val="000000"/>
                </a:solidFill>
                <a:latin typeface="Times New Roman" pitchFamily="18" charset="0"/>
                <a:ea typeface="Times New Roman"/>
                <a:cs typeface="Times New Roman" pitchFamily="18" charset="0"/>
              </a:rPr>
              <a:t> </a:t>
            </a:r>
            <a:r>
              <a:rPr lang="ru-RU" sz="2800" b="1" dirty="0" err="1">
                <a:solidFill>
                  <a:srgbClr val="000000"/>
                </a:solidFill>
                <a:latin typeface="Times New Roman" pitchFamily="18" charset="0"/>
                <a:ea typeface="Times New Roman"/>
                <a:cs typeface="Times New Roman" pitchFamily="18" charset="0"/>
              </a:rPr>
              <a:t>таъминламоқда</a:t>
            </a:r>
            <a:r>
              <a:rPr lang="ru-RU" sz="2800" b="1" dirty="0">
                <a:solidFill>
                  <a:srgbClr val="000000"/>
                </a:solidFill>
                <a:latin typeface="Times New Roman" pitchFamily="18" charset="0"/>
                <a:ea typeface="Times New Roman"/>
                <a:cs typeface="Times New Roman" pitchFamily="18" charset="0"/>
              </a:rPr>
              <a:t>.</a:t>
            </a:r>
            <a:endParaRPr lang="ru-RU" sz="2800" b="1" dirty="0">
              <a:latin typeface="Times New Roman" pitchFamily="18" charset="0"/>
              <a:ea typeface="Calibri"/>
              <a:cs typeface="Times New Roman" pitchFamily="18" charset="0"/>
            </a:endParaRPr>
          </a:p>
          <a:p>
            <a:pPr indent="354013" algn="just">
              <a:spcAft>
                <a:spcPts val="0"/>
              </a:spcAft>
            </a:pPr>
            <a:r>
              <a:rPr lang="uz-Cyrl-UZ" sz="2800" b="1" dirty="0">
                <a:solidFill>
                  <a:srgbClr val="000000"/>
                </a:solidFill>
                <a:latin typeface="Times New Roman" pitchFamily="18" charset="0"/>
                <a:ea typeface="Times New Roman"/>
                <a:cs typeface="Times New Roman" pitchFamily="18" charset="0"/>
              </a:rPr>
              <a:t>Президентимиз мазкур Санъат саройида томошабинлар учун яратилган қулайликлар билан қизиқди.</a:t>
            </a:r>
            <a:endParaRPr lang="ru-RU" sz="3600" b="1" dirty="0">
              <a:effectLst/>
              <a:latin typeface="Times New Roman" pitchFamily="18" charset="0"/>
              <a:ea typeface="Calibri"/>
              <a:cs typeface="Times New Roman" pitchFamily="18" charset="0"/>
            </a:endParaRPr>
          </a:p>
        </p:txBody>
      </p:sp>
      <p:sp>
        <p:nvSpPr>
          <p:cNvPr id="5" name="Прямоугольник 4"/>
          <p:cNvSpPr/>
          <p:nvPr/>
        </p:nvSpPr>
        <p:spPr>
          <a:xfrm>
            <a:off x="117186" y="59373"/>
            <a:ext cx="8926482" cy="1200329"/>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spcAft>
                <a:spcPts val="0"/>
              </a:spcAft>
            </a:pPr>
            <a:r>
              <a:rPr lang="uz-Cyrl-UZ" sz="3600" b="1" dirty="0" smtClean="0">
                <a:solidFill>
                  <a:srgbClr val="FF0000"/>
                </a:solidFill>
                <a:latin typeface="Times New Roman"/>
                <a:ea typeface="Times New Roman"/>
                <a:cs typeface="Times New Roman"/>
              </a:rPr>
              <a:t>САНЪАТ САРОЙИ ВА УНИНГ МАЙДОНИДА</a:t>
            </a:r>
            <a:endParaRPr lang="ru-RU" sz="2800" b="1" dirty="0">
              <a:latin typeface="Calibri"/>
              <a:ea typeface="Calibri"/>
              <a:cs typeface="Times New Roman"/>
            </a:endParaRPr>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3671" y="1304672"/>
            <a:ext cx="2973139" cy="188991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184" t="24803" r="40913" b="13432"/>
          <a:stretch/>
        </p:blipFill>
        <p:spPr bwMode="auto">
          <a:xfrm>
            <a:off x="3286828" y="1271646"/>
            <a:ext cx="2707117" cy="186874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985" t="24027" r="36290" b="13883"/>
          <a:stretch/>
        </p:blipFill>
        <p:spPr bwMode="auto">
          <a:xfrm>
            <a:off x="6163009" y="1304646"/>
            <a:ext cx="2865669" cy="182799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849887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Прямоугольник 1"/>
          <p:cNvSpPr/>
          <p:nvPr/>
        </p:nvSpPr>
        <p:spPr>
          <a:xfrm>
            <a:off x="179512" y="2124139"/>
            <a:ext cx="8784976" cy="4401205"/>
          </a:xfrm>
          <a:prstGeom prst="rect">
            <a:avLst/>
          </a:prstGeom>
          <a:blipFill>
            <a:blip r:embed="rId2"/>
            <a:tile tx="0" ty="0" sx="100000" sy="100000" flip="none" algn="tl"/>
          </a:blipFill>
          <a:ln>
            <a:solidFill>
              <a:schemeClr val="accent1"/>
            </a:solidFill>
          </a:ln>
        </p:spPr>
        <p:txBody>
          <a:bodyPr wrap="square">
            <a:spAutoFit/>
          </a:bodyPr>
          <a:lstStyle/>
          <a:p>
            <a:pPr algn="just"/>
            <a:r>
              <a:rPr lang="uz-Cyrl-UZ" sz="2800" b="1" dirty="0" smtClean="0">
                <a:solidFill>
                  <a:srgbClr val="7030A0"/>
                </a:solidFill>
                <a:latin typeface="Times New Roman" pitchFamily="18" charset="0"/>
                <a:cs typeface="Times New Roman" pitchFamily="18" charset="0"/>
              </a:rPr>
              <a:t>       Кенг </a:t>
            </a:r>
            <a:r>
              <a:rPr lang="uz-Cyrl-UZ" sz="2800" b="1" dirty="0">
                <a:solidFill>
                  <a:srgbClr val="7030A0"/>
                </a:solidFill>
                <a:latin typeface="Times New Roman" pitchFamily="18" charset="0"/>
                <a:cs typeface="Times New Roman" pitchFamily="18" charset="0"/>
              </a:rPr>
              <a:t>ва ёруғ санъат кошонасининг эшик ва устунлари миллий услубда безатилган. </a:t>
            </a:r>
            <a:r>
              <a:rPr lang="ru-RU" sz="2800" b="1" dirty="0">
                <a:solidFill>
                  <a:srgbClr val="7030A0"/>
                </a:solidFill>
                <a:latin typeface="Times New Roman" pitchFamily="18" charset="0"/>
                <a:cs typeface="Times New Roman" pitchFamily="18" charset="0"/>
              </a:rPr>
              <a:t>Томоша </a:t>
            </a:r>
            <a:r>
              <a:rPr lang="uz-Cyrl-UZ" sz="2800" b="1" dirty="0" smtClean="0">
                <a:solidFill>
                  <a:srgbClr val="7030A0"/>
                </a:solidFill>
                <a:latin typeface="Times New Roman" pitchFamily="18" charset="0"/>
                <a:cs typeface="Times New Roman" pitchFamily="18" charset="0"/>
              </a:rPr>
              <a:t>залида томошабинлар учун барча зарур шароит ва қулайликлар яратилган. Саҳна атрофига замонавий ёритиш чироқлари ўрнатилган. </a:t>
            </a:r>
          </a:p>
          <a:p>
            <a:pPr algn="just"/>
            <a:r>
              <a:rPr lang="uz-Cyrl-UZ" sz="2800" b="1" dirty="0" smtClean="0">
                <a:solidFill>
                  <a:srgbClr val="7030A0"/>
                </a:solidFill>
                <a:latin typeface="Times New Roman" pitchFamily="18" charset="0"/>
                <a:cs typeface="Times New Roman" pitchFamily="18" charset="0"/>
              </a:rPr>
              <a:t>      Янги </a:t>
            </a:r>
            <a:r>
              <a:rPr lang="uz-Cyrl-UZ" sz="2800" b="1" dirty="0">
                <a:solidFill>
                  <a:srgbClr val="7030A0"/>
                </a:solidFill>
                <a:latin typeface="Times New Roman" pitchFamily="18" charset="0"/>
                <a:cs typeface="Times New Roman" pitchFamily="18" charset="0"/>
              </a:rPr>
              <a:t>иншоотлар барпо этишда ҳар бир деталга алоҳида эътибор бериш керак. Чунки биз қураётган бинолар неча ўн йиллаб келажак авлодларимизга ҳам хизмат қилиши даркор, деди давлатимиз раҳбари</a:t>
            </a:r>
            <a:r>
              <a:rPr lang="uz-Cyrl-UZ" sz="2800" b="1" dirty="0" smtClean="0">
                <a:solidFill>
                  <a:srgbClr val="7030A0"/>
                </a:solidFill>
                <a:latin typeface="Times New Roman" pitchFamily="18" charset="0"/>
                <a:cs typeface="Times New Roman" pitchFamily="18" charset="0"/>
              </a:rPr>
              <a:t>.</a:t>
            </a:r>
            <a:endParaRPr lang="ru-RU" sz="2800" b="1" dirty="0">
              <a:solidFill>
                <a:srgbClr val="7030A0"/>
              </a:solidFill>
              <a:latin typeface="Times New Roman" pitchFamily="18" charset="0"/>
              <a:cs typeface="Times New Roman" pitchFamily="18" charset="0"/>
            </a:endParaRPr>
          </a:p>
        </p:txBody>
      </p:sp>
      <p:sp>
        <p:nvSpPr>
          <p:cNvPr id="3" name="Прямоугольник 2"/>
          <p:cNvSpPr/>
          <p:nvPr/>
        </p:nvSpPr>
        <p:spPr>
          <a:xfrm>
            <a:off x="179511" y="449377"/>
            <a:ext cx="8784977" cy="1323439"/>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uz-Cyrl-UZ" sz="4000" b="1" dirty="0" smtClean="0">
                <a:solidFill>
                  <a:srgbClr val="FF0000"/>
                </a:solidFill>
                <a:latin typeface="Times New Roman" pitchFamily="18" charset="0"/>
                <a:cs typeface="Times New Roman" pitchFamily="18" charset="0"/>
              </a:rPr>
              <a:t>ҲАР БИР ДЕТАЛГА ЭЪТИБОР БЕРИШ КЕРАК</a:t>
            </a:r>
            <a:endParaRPr lang="ru-RU" sz="40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2849887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Прямоугольник 1"/>
          <p:cNvSpPr/>
          <p:nvPr/>
        </p:nvSpPr>
        <p:spPr>
          <a:xfrm>
            <a:off x="62170" y="4494599"/>
            <a:ext cx="9016354" cy="2246769"/>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just"/>
            <a:r>
              <a:rPr lang="uz-Cyrl-UZ" sz="2800" b="1" dirty="0" smtClean="0">
                <a:solidFill>
                  <a:srgbClr val="7030A0"/>
                </a:solidFill>
                <a:latin typeface="Times New Roman" pitchFamily="18" charset="0"/>
                <a:cs typeface="Times New Roman" pitchFamily="18" charset="0"/>
              </a:rPr>
              <a:t>     Санъат </a:t>
            </a:r>
            <a:r>
              <a:rPr lang="uz-Cyrl-UZ" sz="2800" b="1" dirty="0">
                <a:solidFill>
                  <a:srgbClr val="7030A0"/>
                </a:solidFill>
                <a:latin typeface="Times New Roman" pitchFamily="18" charset="0"/>
                <a:cs typeface="Times New Roman" pitchFamily="18" charset="0"/>
              </a:rPr>
              <a:t>саройига туташ ҳудудда муҳташам спорт кошонаси – Сув спорти мажмуаси бунёд этилган. Сув ҳавзаси, машғулот ва тренажёр залларига эга мазкур мажмуада болалар сузиш, синхрон сузиш, сув полоси каби спорт турлари билан шуғулланади</a:t>
            </a:r>
            <a:endParaRPr lang="ru-RU" sz="2800" b="1" dirty="0">
              <a:solidFill>
                <a:srgbClr val="7030A0"/>
              </a:solidFill>
              <a:latin typeface="Times New Roman" pitchFamily="18" charset="0"/>
              <a:cs typeface="Times New Roman" pitchFamily="18" charset="0"/>
            </a:endParaRPr>
          </a:p>
        </p:txBody>
      </p:sp>
      <p:sp>
        <p:nvSpPr>
          <p:cNvPr id="3" name="Прямоугольник 2"/>
          <p:cNvSpPr/>
          <p:nvPr/>
        </p:nvSpPr>
        <p:spPr>
          <a:xfrm>
            <a:off x="62170" y="38575"/>
            <a:ext cx="9016354" cy="769441"/>
          </a:xfrm>
          <a:prstGeom prst="rect">
            <a:avLst/>
          </a:prstGeom>
          <a:ln/>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uz-Cyrl-UZ" sz="4400" b="1" dirty="0" smtClean="0">
                <a:solidFill>
                  <a:srgbClr val="0000FF"/>
                </a:solidFill>
                <a:latin typeface="Times New Roman" pitchFamily="18" charset="0"/>
                <a:cs typeface="Times New Roman" pitchFamily="18" charset="0"/>
              </a:rPr>
              <a:t>СУВ СПОРТИ МАЖМУАСИ</a:t>
            </a:r>
            <a:endParaRPr lang="ru-RU" sz="4400" b="1" dirty="0">
              <a:solidFill>
                <a:srgbClr val="0000FF"/>
              </a:solidFill>
              <a:latin typeface="Times New Roman" pitchFamily="18" charset="0"/>
              <a:cs typeface="Times New Roman" pitchFamily="18" charset="0"/>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11241"/>
          <a:stretch/>
        </p:blipFill>
        <p:spPr bwMode="auto">
          <a:xfrm>
            <a:off x="86265" y="1063946"/>
            <a:ext cx="4178539" cy="325618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4949" t="20286" r="23615" b="18126"/>
          <a:stretch/>
        </p:blipFill>
        <p:spPr bwMode="auto">
          <a:xfrm>
            <a:off x="4264805" y="1034569"/>
            <a:ext cx="4813720" cy="324059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849887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Прямоугольник 1"/>
          <p:cNvSpPr/>
          <p:nvPr/>
        </p:nvSpPr>
        <p:spPr>
          <a:xfrm>
            <a:off x="149532" y="1936314"/>
            <a:ext cx="8856984" cy="4832092"/>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just"/>
            <a:r>
              <a:rPr lang="ru-RU" sz="2800" b="1" dirty="0" smtClean="0">
                <a:solidFill>
                  <a:srgbClr val="0000FF"/>
                </a:solidFill>
                <a:latin typeface="Times New Roman" pitchFamily="18" charset="0"/>
                <a:cs typeface="Times New Roman" pitchFamily="18" charset="0"/>
              </a:rPr>
              <a:t>    </a:t>
            </a:r>
            <a:r>
              <a:rPr lang="ru-RU" sz="2800" b="1" dirty="0" err="1" smtClean="0">
                <a:solidFill>
                  <a:srgbClr val="0000FF"/>
                </a:solidFill>
                <a:latin typeface="Times New Roman" pitchFamily="18" charset="0"/>
                <a:cs typeface="Times New Roman" pitchFamily="18" charset="0"/>
              </a:rPr>
              <a:t>Президентимиз</a:t>
            </a:r>
            <a:r>
              <a:rPr lang="ru-RU" sz="2800" b="1" dirty="0" smtClean="0">
                <a:solidFill>
                  <a:srgbClr val="0000FF"/>
                </a:solidFill>
                <a:latin typeface="Times New Roman" pitchFamily="18" charset="0"/>
                <a:cs typeface="Times New Roman" pitchFamily="18" charset="0"/>
              </a:rPr>
              <a:t> </a:t>
            </a:r>
            <a:r>
              <a:rPr lang="ru-RU" sz="2800" b="1" dirty="0" err="1">
                <a:solidFill>
                  <a:srgbClr val="0000FF"/>
                </a:solidFill>
                <a:latin typeface="Times New Roman" pitchFamily="18" charset="0"/>
                <a:cs typeface="Times New Roman" pitchFamily="18" charset="0"/>
              </a:rPr>
              <a:t>бу</a:t>
            </a:r>
            <a:r>
              <a:rPr lang="ru-RU" sz="2800" b="1" dirty="0">
                <a:solidFill>
                  <a:srgbClr val="0000FF"/>
                </a:solidFill>
                <a:latin typeface="Times New Roman" pitchFamily="18" charset="0"/>
                <a:cs typeface="Times New Roman" pitchFamily="18" charset="0"/>
              </a:rPr>
              <a:t> </a:t>
            </a:r>
            <a:r>
              <a:rPr lang="ru-RU" sz="2800" b="1" dirty="0" err="1">
                <a:solidFill>
                  <a:srgbClr val="0000FF"/>
                </a:solidFill>
                <a:latin typeface="Times New Roman" pitchFamily="18" charset="0"/>
                <a:cs typeface="Times New Roman" pitchFamily="18" charset="0"/>
              </a:rPr>
              <a:t>ерда</a:t>
            </a:r>
            <a:r>
              <a:rPr lang="ru-RU" sz="2800" b="1" dirty="0">
                <a:solidFill>
                  <a:srgbClr val="0000FF"/>
                </a:solidFill>
                <a:latin typeface="Times New Roman" pitchFamily="18" charset="0"/>
                <a:cs typeface="Times New Roman" pitchFamily="18" charset="0"/>
              </a:rPr>
              <a:t> </a:t>
            </a:r>
            <a:r>
              <a:rPr lang="ru-RU" sz="2800" b="1" dirty="0" err="1">
                <a:solidFill>
                  <a:srgbClr val="0000FF"/>
                </a:solidFill>
                <a:latin typeface="Times New Roman" pitchFamily="18" charset="0"/>
                <a:cs typeface="Times New Roman" pitchFamily="18" charset="0"/>
              </a:rPr>
              <a:t>машғулот</a:t>
            </a:r>
            <a:r>
              <a:rPr lang="ru-RU" sz="2800" b="1" dirty="0">
                <a:solidFill>
                  <a:srgbClr val="0000FF"/>
                </a:solidFill>
                <a:latin typeface="Times New Roman" pitchFamily="18" charset="0"/>
                <a:cs typeface="Times New Roman" pitchFamily="18" charset="0"/>
              </a:rPr>
              <a:t> </a:t>
            </a:r>
            <a:r>
              <a:rPr lang="ru-RU" sz="2800" b="1" dirty="0" err="1">
                <a:solidFill>
                  <a:srgbClr val="0000FF"/>
                </a:solidFill>
                <a:latin typeface="Times New Roman" pitchFamily="18" charset="0"/>
                <a:cs typeface="Times New Roman" pitchFamily="18" charset="0"/>
              </a:rPr>
              <a:t>ўтаётган</a:t>
            </a:r>
            <a:r>
              <a:rPr lang="ru-RU" sz="2800" b="1" dirty="0">
                <a:solidFill>
                  <a:srgbClr val="0000FF"/>
                </a:solidFill>
                <a:latin typeface="Times New Roman" pitchFamily="18" charset="0"/>
                <a:cs typeface="Times New Roman" pitchFamily="18" charset="0"/>
              </a:rPr>
              <a:t> </a:t>
            </a:r>
            <a:r>
              <a:rPr lang="ru-RU" sz="2800" b="1" dirty="0" err="1">
                <a:solidFill>
                  <a:srgbClr val="0000FF"/>
                </a:solidFill>
                <a:latin typeface="Times New Roman" pitchFamily="18" charset="0"/>
                <a:cs typeface="Times New Roman" pitchFamily="18" charset="0"/>
              </a:rPr>
              <a:t>болалар</a:t>
            </a:r>
            <a:r>
              <a:rPr lang="ru-RU" sz="2800" b="1" dirty="0">
                <a:solidFill>
                  <a:srgbClr val="0000FF"/>
                </a:solidFill>
                <a:latin typeface="Times New Roman" pitchFamily="18" charset="0"/>
                <a:cs typeface="Times New Roman" pitchFamily="18" charset="0"/>
              </a:rPr>
              <a:t> </a:t>
            </a:r>
            <a:r>
              <a:rPr lang="ru-RU" sz="2800" b="1" dirty="0" err="1">
                <a:solidFill>
                  <a:srgbClr val="0000FF"/>
                </a:solidFill>
                <a:latin typeface="Times New Roman" pitchFamily="18" charset="0"/>
                <a:cs typeface="Times New Roman" pitchFamily="18" charset="0"/>
              </a:rPr>
              <a:t>билан</a:t>
            </a:r>
            <a:r>
              <a:rPr lang="ru-RU" sz="2800" b="1" dirty="0">
                <a:solidFill>
                  <a:srgbClr val="0000FF"/>
                </a:solidFill>
                <a:latin typeface="Times New Roman" pitchFamily="18" charset="0"/>
                <a:cs typeface="Times New Roman" pitchFamily="18" charset="0"/>
              </a:rPr>
              <a:t> </a:t>
            </a:r>
            <a:r>
              <a:rPr lang="ru-RU" sz="2800" b="1" dirty="0" err="1">
                <a:solidFill>
                  <a:srgbClr val="0000FF"/>
                </a:solidFill>
                <a:latin typeface="Times New Roman" pitchFamily="18" charset="0"/>
                <a:cs typeface="Times New Roman" pitchFamily="18" charset="0"/>
              </a:rPr>
              <a:t>суҳбатлашди</a:t>
            </a:r>
            <a:r>
              <a:rPr lang="ru-RU" sz="2800" b="1" dirty="0">
                <a:solidFill>
                  <a:srgbClr val="0000FF"/>
                </a:solidFill>
                <a:latin typeface="Times New Roman" pitchFamily="18" charset="0"/>
                <a:cs typeface="Times New Roman" pitchFamily="18" charset="0"/>
              </a:rPr>
              <a:t>. </a:t>
            </a:r>
            <a:r>
              <a:rPr lang="ru-RU" sz="2800" b="1" dirty="0" err="1">
                <a:solidFill>
                  <a:srgbClr val="0000FF"/>
                </a:solidFill>
                <a:latin typeface="Times New Roman" pitchFamily="18" charset="0"/>
                <a:cs typeface="Times New Roman" pitchFamily="18" charset="0"/>
              </a:rPr>
              <a:t>Уларнинг</a:t>
            </a:r>
            <a:r>
              <a:rPr lang="ru-RU" sz="2800" b="1" dirty="0">
                <a:solidFill>
                  <a:srgbClr val="0000FF"/>
                </a:solidFill>
                <a:latin typeface="Times New Roman" pitchFamily="18" charset="0"/>
                <a:cs typeface="Times New Roman" pitchFamily="18" charset="0"/>
              </a:rPr>
              <a:t> </a:t>
            </a:r>
            <a:r>
              <a:rPr lang="ru-RU" sz="2800" b="1" dirty="0" err="1">
                <a:solidFill>
                  <a:srgbClr val="0000FF"/>
                </a:solidFill>
                <a:latin typeface="Times New Roman" pitchFamily="18" charset="0"/>
                <a:cs typeface="Times New Roman" pitchFamily="18" charset="0"/>
              </a:rPr>
              <a:t>ўқиши</a:t>
            </a:r>
            <a:r>
              <a:rPr lang="ru-RU" sz="2800" b="1" dirty="0">
                <a:solidFill>
                  <a:srgbClr val="0000FF"/>
                </a:solidFill>
                <a:latin typeface="Times New Roman" pitchFamily="18" charset="0"/>
                <a:cs typeface="Times New Roman" pitchFamily="18" charset="0"/>
              </a:rPr>
              <a:t>, </a:t>
            </a:r>
            <a:r>
              <a:rPr lang="ru-RU" sz="2800" b="1" dirty="0" err="1">
                <a:solidFill>
                  <a:srgbClr val="0000FF"/>
                </a:solidFill>
                <a:latin typeface="Times New Roman" pitchFamily="18" charset="0"/>
                <a:cs typeface="Times New Roman" pitchFamily="18" charset="0"/>
              </a:rPr>
              <a:t>келажакдаги</a:t>
            </a:r>
            <a:r>
              <a:rPr lang="ru-RU" sz="2800" b="1" dirty="0">
                <a:solidFill>
                  <a:srgbClr val="0000FF"/>
                </a:solidFill>
                <a:latin typeface="Times New Roman" pitchFamily="18" charset="0"/>
                <a:cs typeface="Times New Roman" pitchFamily="18" charset="0"/>
              </a:rPr>
              <a:t> </a:t>
            </a:r>
            <a:r>
              <a:rPr lang="ru-RU" sz="2800" b="1" dirty="0" err="1">
                <a:solidFill>
                  <a:srgbClr val="0000FF"/>
                </a:solidFill>
                <a:latin typeface="Times New Roman" pitchFamily="18" charset="0"/>
                <a:cs typeface="Times New Roman" pitchFamily="18" charset="0"/>
              </a:rPr>
              <a:t>режалари</a:t>
            </a:r>
            <a:r>
              <a:rPr lang="ru-RU" sz="2800" b="1" dirty="0">
                <a:solidFill>
                  <a:srgbClr val="0000FF"/>
                </a:solidFill>
                <a:latin typeface="Times New Roman" pitchFamily="18" charset="0"/>
                <a:cs typeface="Times New Roman" pitchFamily="18" charset="0"/>
              </a:rPr>
              <a:t> </a:t>
            </a:r>
            <a:r>
              <a:rPr lang="ru-RU" sz="2800" b="1" dirty="0" err="1">
                <a:solidFill>
                  <a:srgbClr val="0000FF"/>
                </a:solidFill>
                <a:latin typeface="Times New Roman" pitchFamily="18" charset="0"/>
                <a:cs typeface="Times New Roman" pitchFamily="18" charset="0"/>
              </a:rPr>
              <a:t>билан</a:t>
            </a:r>
            <a:r>
              <a:rPr lang="ru-RU" sz="2800" b="1" dirty="0">
                <a:solidFill>
                  <a:srgbClr val="0000FF"/>
                </a:solidFill>
                <a:latin typeface="Times New Roman" pitchFamily="18" charset="0"/>
                <a:cs typeface="Times New Roman" pitchFamily="18" charset="0"/>
              </a:rPr>
              <a:t> </a:t>
            </a:r>
            <a:r>
              <a:rPr lang="ru-RU" sz="2800" b="1" dirty="0" err="1">
                <a:solidFill>
                  <a:srgbClr val="0000FF"/>
                </a:solidFill>
                <a:latin typeface="Times New Roman" pitchFamily="18" charset="0"/>
                <a:cs typeface="Times New Roman" pitchFamily="18" charset="0"/>
              </a:rPr>
              <a:t>қизиқди</a:t>
            </a:r>
            <a:r>
              <a:rPr lang="ru-RU" sz="2800" b="1" dirty="0">
                <a:solidFill>
                  <a:srgbClr val="0000FF"/>
                </a:solidFill>
                <a:latin typeface="Times New Roman" pitchFamily="18" charset="0"/>
                <a:cs typeface="Times New Roman" pitchFamily="18" charset="0"/>
              </a:rPr>
              <a:t>. </a:t>
            </a:r>
          </a:p>
          <a:p>
            <a:pPr algn="just"/>
            <a:r>
              <a:rPr lang="ru-RU" sz="2800" b="1" dirty="0" smtClean="0">
                <a:solidFill>
                  <a:srgbClr val="0000FF"/>
                </a:solidFill>
                <a:latin typeface="Times New Roman" pitchFamily="18" charset="0"/>
                <a:cs typeface="Times New Roman" pitchFamily="18" charset="0"/>
              </a:rPr>
              <a:t>    – </a:t>
            </a:r>
            <a:r>
              <a:rPr lang="ru-RU" sz="2800" b="1" dirty="0">
                <a:solidFill>
                  <a:srgbClr val="0000FF"/>
                </a:solidFill>
                <a:latin typeface="Times New Roman" pitchFamily="18" charset="0"/>
                <a:cs typeface="Times New Roman" pitchFamily="18" charset="0"/>
              </a:rPr>
              <a:t>Спорт </a:t>
            </a:r>
            <a:r>
              <a:rPr lang="ru-RU" sz="2800" b="1" dirty="0" err="1">
                <a:solidFill>
                  <a:srgbClr val="0000FF"/>
                </a:solidFill>
                <a:latin typeface="Times New Roman" pitchFamily="18" charset="0"/>
                <a:cs typeface="Times New Roman" pitchFamily="18" charset="0"/>
              </a:rPr>
              <a:t>инсонни</a:t>
            </a:r>
            <a:r>
              <a:rPr lang="ru-RU" sz="2800" b="1" dirty="0">
                <a:solidFill>
                  <a:srgbClr val="0000FF"/>
                </a:solidFill>
                <a:latin typeface="Times New Roman" pitchFamily="18" charset="0"/>
                <a:cs typeface="Times New Roman" pitchFamily="18" charset="0"/>
              </a:rPr>
              <a:t> </a:t>
            </a:r>
            <a:r>
              <a:rPr lang="ru-RU" sz="2800" b="1" dirty="0" err="1">
                <a:solidFill>
                  <a:srgbClr val="0000FF"/>
                </a:solidFill>
                <a:latin typeface="Times New Roman" pitchFamily="18" charset="0"/>
                <a:cs typeface="Times New Roman" pitchFamily="18" charset="0"/>
              </a:rPr>
              <a:t>қатъиятли</a:t>
            </a:r>
            <a:r>
              <a:rPr lang="ru-RU" sz="2800" b="1" dirty="0">
                <a:solidFill>
                  <a:srgbClr val="0000FF"/>
                </a:solidFill>
                <a:latin typeface="Times New Roman" pitchFamily="18" charset="0"/>
                <a:cs typeface="Times New Roman" pitchFamily="18" charset="0"/>
              </a:rPr>
              <a:t> </a:t>
            </a:r>
            <a:r>
              <a:rPr lang="ru-RU" sz="2800" b="1" dirty="0" err="1">
                <a:solidFill>
                  <a:srgbClr val="0000FF"/>
                </a:solidFill>
                <a:latin typeface="Times New Roman" pitchFamily="18" charset="0"/>
                <a:cs typeface="Times New Roman" pitchFamily="18" charset="0"/>
              </a:rPr>
              <a:t>қилади</a:t>
            </a:r>
            <a:r>
              <a:rPr lang="ru-RU" sz="2800" b="1" dirty="0">
                <a:solidFill>
                  <a:srgbClr val="0000FF"/>
                </a:solidFill>
                <a:latin typeface="Times New Roman" pitchFamily="18" charset="0"/>
                <a:cs typeface="Times New Roman" pitchFamily="18" charset="0"/>
              </a:rPr>
              <a:t>, </a:t>
            </a:r>
            <a:r>
              <a:rPr lang="ru-RU" sz="2800" b="1" dirty="0" err="1">
                <a:solidFill>
                  <a:srgbClr val="0000FF"/>
                </a:solidFill>
                <a:latin typeface="Times New Roman" pitchFamily="18" charset="0"/>
                <a:cs typeface="Times New Roman" pitchFamily="18" charset="0"/>
              </a:rPr>
              <a:t>иродасини</a:t>
            </a:r>
            <a:r>
              <a:rPr lang="ru-RU" sz="2800" b="1" dirty="0">
                <a:solidFill>
                  <a:srgbClr val="0000FF"/>
                </a:solidFill>
                <a:latin typeface="Times New Roman" pitchFamily="18" charset="0"/>
                <a:cs typeface="Times New Roman" pitchFamily="18" charset="0"/>
              </a:rPr>
              <a:t> </a:t>
            </a:r>
            <a:r>
              <a:rPr lang="ru-RU" sz="2800" b="1" dirty="0" err="1">
                <a:solidFill>
                  <a:srgbClr val="0000FF"/>
                </a:solidFill>
                <a:latin typeface="Times New Roman" pitchFamily="18" charset="0"/>
                <a:cs typeface="Times New Roman" pitchFamily="18" charset="0"/>
              </a:rPr>
              <a:t>мустаҳкамлайди</a:t>
            </a:r>
            <a:r>
              <a:rPr lang="ru-RU" sz="2800" b="1" dirty="0">
                <a:solidFill>
                  <a:srgbClr val="0000FF"/>
                </a:solidFill>
                <a:latin typeface="Times New Roman" pitchFamily="18" charset="0"/>
                <a:cs typeface="Times New Roman" pitchFamily="18" charset="0"/>
              </a:rPr>
              <a:t>. </a:t>
            </a:r>
            <a:r>
              <a:rPr lang="ru-RU" sz="2800" b="1" dirty="0" err="1">
                <a:solidFill>
                  <a:srgbClr val="0000FF"/>
                </a:solidFill>
                <a:latin typeface="Times New Roman" pitchFamily="18" charset="0"/>
                <a:cs typeface="Times New Roman" pitchFamily="18" charset="0"/>
              </a:rPr>
              <a:t>Иродали</a:t>
            </a:r>
            <a:r>
              <a:rPr lang="ru-RU" sz="2800" b="1" dirty="0">
                <a:solidFill>
                  <a:srgbClr val="0000FF"/>
                </a:solidFill>
                <a:latin typeface="Times New Roman" pitchFamily="18" charset="0"/>
                <a:cs typeface="Times New Roman" pitchFamily="18" charset="0"/>
              </a:rPr>
              <a:t> </a:t>
            </a:r>
            <a:r>
              <a:rPr lang="ru-RU" sz="2800" b="1" dirty="0" err="1">
                <a:solidFill>
                  <a:srgbClr val="0000FF"/>
                </a:solidFill>
                <a:latin typeface="Times New Roman" pitchFamily="18" charset="0"/>
                <a:cs typeface="Times New Roman" pitchFamily="18" charset="0"/>
              </a:rPr>
              <a:t>инсон</a:t>
            </a:r>
            <a:r>
              <a:rPr lang="ru-RU" sz="2800" b="1" dirty="0">
                <a:solidFill>
                  <a:srgbClr val="0000FF"/>
                </a:solidFill>
                <a:latin typeface="Times New Roman" pitchFamily="18" charset="0"/>
                <a:cs typeface="Times New Roman" pitchFamily="18" charset="0"/>
              </a:rPr>
              <a:t> </a:t>
            </a:r>
            <a:r>
              <a:rPr lang="ru-RU" sz="2800" b="1" dirty="0" err="1">
                <a:solidFill>
                  <a:srgbClr val="0000FF"/>
                </a:solidFill>
                <a:latin typeface="Times New Roman" pitchFamily="18" charset="0"/>
                <a:cs typeface="Times New Roman" pitchFamily="18" charset="0"/>
              </a:rPr>
              <a:t>ўз</a:t>
            </a:r>
            <a:r>
              <a:rPr lang="ru-RU" sz="2800" b="1" dirty="0">
                <a:solidFill>
                  <a:srgbClr val="0000FF"/>
                </a:solidFill>
                <a:latin typeface="Times New Roman" pitchFamily="18" charset="0"/>
                <a:cs typeface="Times New Roman" pitchFamily="18" charset="0"/>
              </a:rPr>
              <a:t> </a:t>
            </a:r>
            <a:r>
              <a:rPr lang="ru-RU" sz="2800" b="1" dirty="0" err="1">
                <a:solidFill>
                  <a:srgbClr val="0000FF"/>
                </a:solidFill>
                <a:latin typeface="Times New Roman" pitchFamily="18" charset="0"/>
                <a:cs typeface="Times New Roman" pitchFamily="18" charset="0"/>
              </a:rPr>
              <a:t>олдига</a:t>
            </a:r>
            <a:r>
              <a:rPr lang="ru-RU" sz="2800" b="1" dirty="0">
                <a:solidFill>
                  <a:srgbClr val="0000FF"/>
                </a:solidFill>
                <a:latin typeface="Times New Roman" pitchFamily="18" charset="0"/>
                <a:cs typeface="Times New Roman" pitchFamily="18" charset="0"/>
              </a:rPr>
              <a:t> </a:t>
            </a:r>
            <a:r>
              <a:rPr lang="ru-RU" sz="2800" b="1" dirty="0" err="1">
                <a:solidFill>
                  <a:srgbClr val="0000FF"/>
                </a:solidFill>
                <a:latin typeface="Times New Roman" pitchFamily="18" charset="0"/>
                <a:cs typeface="Times New Roman" pitchFamily="18" charset="0"/>
              </a:rPr>
              <a:t>катта</a:t>
            </a:r>
            <a:r>
              <a:rPr lang="ru-RU" sz="2800" b="1" dirty="0">
                <a:solidFill>
                  <a:srgbClr val="0000FF"/>
                </a:solidFill>
                <a:latin typeface="Times New Roman" pitchFamily="18" charset="0"/>
                <a:cs typeface="Times New Roman" pitchFamily="18" charset="0"/>
              </a:rPr>
              <a:t> </a:t>
            </a:r>
            <a:r>
              <a:rPr lang="ru-RU" sz="2800" b="1" dirty="0" err="1">
                <a:solidFill>
                  <a:srgbClr val="0000FF"/>
                </a:solidFill>
                <a:latin typeface="Times New Roman" pitchFamily="18" charset="0"/>
                <a:cs typeface="Times New Roman" pitchFamily="18" charset="0"/>
              </a:rPr>
              <a:t>мақсадлар</a:t>
            </a:r>
            <a:r>
              <a:rPr lang="ru-RU" sz="2800" b="1" dirty="0">
                <a:solidFill>
                  <a:srgbClr val="0000FF"/>
                </a:solidFill>
                <a:latin typeface="Times New Roman" pitchFamily="18" charset="0"/>
                <a:cs typeface="Times New Roman" pitchFamily="18" charset="0"/>
              </a:rPr>
              <a:t> </a:t>
            </a:r>
            <a:r>
              <a:rPr lang="ru-RU" sz="2800" b="1" dirty="0" err="1">
                <a:solidFill>
                  <a:srgbClr val="0000FF"/>
                </a:solidFill>
                <a:latin typeface="Times New Roman" pitchFamily="18" charset="0"/>
                <a:cs typeface="Times New Roman" pitchFamily="18" charset="0"/>
              </a:rPr>
              <a:t>қўяди</a:t>
            </a:r>
            <a:r>
              <a:rPr lang="ru-RU" sz="2800" b="1" dirty="0">
                <a:solidFill>
                  <a:srgbClr val="0000FF"/>
                </a:solidFill>
                <a:latin typeface="Times New Roman" pitchFamily="18" charset="0"/>
                <a:cs typeface="Times New Roman" pitchFamily="18" charset="0"/>
              </a:rPr>
              <a:t> </a:t>
            </a:r>
            <a:r>
              <a:rPr lang="ru-RU" sz="2800" b="1" dirty="0" err="1">
                <a:solidFill>
                  <a:srgbClr val="0000FF"/>
                </a:solidFill>
                <a:latin typeface="Times New Roman" pitchFamily="18" charset="0"/>
                <a:cs typeface="Times New Roman" pitchFamily="18" charset="0"/>
              </a:rPr>
              <a:t>ва</a:t>
            </a:r>
            <a:r>
              <a:rPr lang="ru-RU" sz="2800" b="1" dirty="0">
                <a:solidFill>
                  <a:srgbClr val="0000FF"/>
                </a:solidFill>
                <a:latin typeface="Times New Roman" pitchFamily="18" charset="0"/>
                <a:cs typeface="Times New Roman" pitchFamily="18" charset="0"/>
              </a:rPr>
              <a:t> </a:t>
            </a:r>
            <a:r>
              <a:rPr lang="ru-RU" sz="2800" b="1" dirty="0" err="1">
                <a:solidFill>
                  <a:srgbClr val="0000FF"/>
                </a:solidFill>
                <a:latin typeface="Times New Roman" pitchFamily="18" charset="0"/>
                <a:cs typeface="Times New Roman" pitchFamily="18" charset="0"/>
              </a:rPr>
              <a:t>унга</a:t>
            </a:r>
            <a:r>
              <a:rPr lang="ru-RU" sz="2800" b="1" dirty="0">
                <a:solidFill>
                  <a:srgbClr val="0000FF"/>
                </a:solidFill>
                <a:latin typeface="Times New Roman" pitchFamily="18" charset="0"/>
                <a:cs typeface="Times New Roman" pitchFamily="18" charset="0"/>
              </a:rPr>
              <a:t> </a:t>
            </a:r>
            <a:r>
              <a:rPr lang="ru-RU" sz="2800" b="1" dirty="0" err="1">
                <a:solidFill>
                  <a:srgbClr val="0000FF"/>
                </a:solidFill>
                <a:latin typeface="Times New Roman" pitchFamily="18" charset="0"/>
                <a:cs typeface="Times New Roman" pitchFamily="18" charset="0"/>
              </a:rPr>
              <a:t>албатта</a:t>
            </a:r>
            <a:r>
              <a:rPr lang="ru-RU" sz="2800" b="1" dirty="0">
                <a:solidFill>
                  <a:srgbClr val="0000FF"/>
                </a:solidFill>
                <a:latin typeface="Times New Roman" pitchFamily="18" charset="0"/>
                <a:cs typeface="Times New Roman" pitchFamily="18" charset="0"/>
              </a:rPr>
              <a:t> </a:t>
            </a:r>
            <a:r>
              <a:rPr lang="ru-RU" sz="2800" b="1" dirty="0" err="1">
                <a:solidFill>
                  <a:srgbClr val="0000FF"/>
                </a:solidFill>
                <a:latin typeface="Times New Roman" pitchFamily="18" charset="0"/>
                <a:cs typeface="Times New Roman" pitchFamily="18" charset="0"/>
              </a:rPr>
              <a:t>эришади</a:t>
            </a:r>
            <a:r>
              <a:rPr lang="ru-RU" sz="2800" b="1" dirty="0">
                <a:solidFill>
                  <a:srgbClr val="0000FF"/>
                </a:solidFill>
                <a:latin typeface="Times New Roman" pitchFamily="18" charset="0"/>
                <a:cs typeface="Times New Roman" pitchFamily="18" charset="0"/>
              </a:rPr>
              <a:t>. </a:t>
            </a:r>
            <a:r>
              <a:rPr lang="ru-RU" sz="2800" b="1" dirty="0" err="1">
                <a:solidFill>
                  <a:srgbClr val="0000FF"/>
                </a:solidFill>
                <a:latin typeface="Times New Roman" pitchFamily="18" charset="0"/>
                <a:cs typeface="Times New Roman" pitchFamily="18" charset="0"/>
              </a:rPr>
              <a:t>Ўзбекистон</a:t>
            </a:r>
            <a:r>
              <a:rPr lang="ru-RU" sz="2800" b="1" dirty="0">
                <a:solidFill>
                  <a:srgbClr val="0000FF"/>
                </a:solidFill>
                <a:latin typeface="Times New Roman" pitchFamily="18" charset="0"/>
                <a:cs typeface="Times New Roman" pitchFamily="18" charset="0"/>
              </a:rPr>
              <a:t> </a:t>
            </a:r>
            <a:r>
              <a:rPr lang="ru-RU" sz="2800" b="1" dirty="0" err="1">
                <a:solidFill>
                  <a:srgbClr val="0000FF"/>
                </a:solidFill>
                <a:latin typeface="Times New Roman" pitchFamily="18" charset="0"/>
                <a:cs typeface="Times New Roman" pitchFamily="18" charset="0"/>
              </a:rPr>
              <a:t>фарзандлари</a:t>
            </a:r>
            <a:r>
              <a:rPr lang="ru-RU" sz="2800" b="1" dirty="0">
                <a:solidFill>
                  <a:srgbClr val="0000FF"/>
                </a:solidFill>
                <a:latin typeface="Times New Roman" pitchFamily="18" charset="0"/>
                <a:cs typeface="Times New Roman" pitchFamily="18" charset="0"/>
              </a:rPr>
              <a:t> </a:t>
            </a:r>
            <a:r>
              <a:rPr lang="ru-RU" sz="2800" b="1" dirty="0" err="1">
                <a:solidFill>
                  <a:srgbClr val="0000FF"/>
                </a:solidFill>
                <a:latin typeface="Times New Roman" pitchFamily="18" charset="0"/>
                <a:cs typeface="Times New Roman" pitchFamily="18" charset="0"/>
              </a:rPr>
              <a:t>нафақат</a:t>
            </a:r>
            <a:r>
              <a:rPr lang="ru-RU" sz="2800" b="1" dirty="0">
                <a:solidFill>
                  <a:srgbClr val="0000FF"/>
                </a:solidFill>
                <a:latin typeface="Times New Roman" pitchFamily="18" charset="0"/>
                <a:cs typeface="Times New Roman" pitchFamily="18" charset="0"/>
              </a:rPr>
              <a:t> </a:t>
            </a:r>
            <a:r>
              <a:rPr lang="ru-RU" sz="2800" b="1" dirty="0" err="1">
                <a:solidFill>
                  <a:srgbClr val="0000FF"/>
                </a:solidFill>
                <a:latin typeface="Times New Roman" pitchFamily="18" charset="0"/>
                <a:cs typeface="Times New Roman" pitchFamily="18" charset="0"/>
              </a:rPr>
              <a:t>спортда</a:t>
            </a:r>
            <a:r>
              <a:rPr lang="ru-RU" sz="2800" b="1" dirty="0">
                <a:solidFill>
                  <a:srgbClr val="0000FF"/>
                </a:solidFill>
                <a:latin typeface="Times New Roman" pitchFamily="18" charset="0"/>
                <a:cs typeface="Times New Roman" pitchFamily="18" charset="0"/>
              </a:rPr>
              <a:t>, балки </a:t>
            </a:r>
            <a:r>
              <a:rPr lang="ru-RU" sz="2800" b="1" dirty="0" err="1">
                <a:solidFill>
                  <a:srgbClr val="0000FF"/>
                </a:solidFill>
                <a:latin typeface="Times New Roman" pitchFamily="18" charset="0"/>
                <a:cs typeface="Times New Roman" pitchFamily="18" charset="0"/>
              </a:rPr>
              <a:t>барча</a:t>
            </a:r>
            <a:r>
              <a:rPr lang="ru-RU" sz="2800" b="1" dirty="0">
                <a:solidFill>
                  <a:srgbClr val="0000FF"/>
                </a:solidFill>
                <a:latin typeface="Times New Roman" pitchFamily="18" charset="0"/>
                <a:cs typeface="Times New Roman" pitchFamily="18" charset="0"/>
              </a:rPr>
              <a:t> </a:t>
            </a:r>
            <a:r>
              <a:rPr lang="ru-RU" sz="2800" b="1" dirty="0" err="1">
                <a:solidFill>
                  <a:srgbClr val="0000FF"/>
                </a:solidFill>
                <a:latin typeface="Times New Roman" pitchFamily="18" charset="0"/>
                <a:cs typeface="Times New Roman" pitchFamily="18" charset="0"/>
              </a:rPr>
              <a:t>соҳаларда</a:t>
            </a:r>
            <a:r>
              <a:rPr lang="ru-RU" sz="2800" b="1" dirty="0">
                <a:solidFill>
                  <a:srgbClr val="0000FF"/>
                </a:solidFill>
                <a:latin typeface="Times New Roman" pitchFamily="18" charset="0"/>
                <a:cs typeface="Times New Roman" pitchFamily="18" charset="0"/>
              </a:rPr>
              <a:t> </a:t>
            </a:r>
            <a:r>
              <a:rPr lang="ru-RU" sz="2800" b="1" dirty="0" err="1">
                <a:solidFill>
                  <a:srgbClr val="0000FF"/>
                </a:solidFill>
                <a:latin typeface="Times New Roman" pitchFamily="18" charset="0"/>
                <a:cs typeface="Times New Roman" pitchFamily="18" charset="0"/>
              </a:rPr>
              <a:t>улкан</a:t>
            </a:r>
            <a:r>
              <a:rPr lang="ru-RU" sz="2800" b="1" dirty="0">
                <a:solidFill>
                  <a:srgbClr val="0000FF"/>
                </a:solidFill>
                <a:latin typeface="Times New Roman" pitchFamily="18" charset="0"/>
                <a:cs typeface="Times New Roman" pitchFamily="18" charset="0"/>
              </a:rPr>
              <a:t> </a:t>
            </a:r>
            <a:r>
              <a:rPr lang="ru-RU" sz="2800" b="1" dirty="0" err="1">
                <a:solidFill>
                  <a:srgbClr val="0000FF"/>
                </a:solidFill>
                <a:latin typeface="Times New Roman" pitchFamily="18" charset="0"/>
                <a:cs typeface="Times New Roman" pitchFamily="18" charset="0"/>
              </a:rPr>
              <a:t>марраларни</a:t>
            </a:r>
            <a:r>
              <a:rPr lang="ru-RU" sz="2800" b="1" dirty="0">
                <a:solidFill>
                  <a:srgbClr val="0000FF"/>
                </a:solidFill>
                <a:latin typeface="Times New Roman" pitchFamily="18" charset="0"/>
                <a:cs typeface="Times New Roman" pitchFamily="18" charset="0"/>
              </a:rPr>
              <a:t> </a:t>
            </a:r>
            <a:r>
              <a:rPr lang="ru-RU" sz="2800" b="1" dirty="0" err="1">
                <a:solidFill>
                  <a:srgbClr val="0000FF"/>
                </a:solidFill>
                <a:latin typeface="Times New Roman" pitchFamily="18" charset="0"/>
                <a:cs typeface="Times New Roman" pitchFamily="18" charset="0"/>
              </a:rPr>
              <a:t>қўлга</a:t>
            </a:r>
            <a:r>
              <a:rPr lang="ru-RU" sz="2800" b="1" dirty="0">
                <a:solidFill>
                  <a:srgbClr val="0000FF"/>
                </a:solidFill>
                <a:latin typeface="Times New Roman" pitchFamily="18" charset="0"/>
                <a:cs typeface="Times New Roman" pitchFamily="18" charset="0"/>
              </a:rPr>
              <a:t> </a:t>
            </a:r>
            <a:r>
              <a:rPr lang="ru-RU" sz="2800" b="1" dirty="0" err="1">
                <a:solidFill>
                  <a:srgbClr val="0000FF"/>
                </a:solidFill>
                <a:latin typeface="Times New Roman" pitchFamily="18" charset="0"/>
                <a:cs typeface="Times New Roman" pitchFamily="18" charset="0"/>
              </a:rPr>
              <a:t>киритиши</a:t>
            </a:r>
            <a:r>
              <a:rPr lang="ru-RU" sz="2800" b="1" dirty="0">
                <a:solidFill>
                  <a:srgbClr val="0000FF"/>
                </a:solidFill>
                <a:latin typeface="Times New Roman" pitchFamily="18" charset="0"/>
                <a:cs typeface="Times New Roman" pitchFamily="18" charset="0"/>
              </a:rPr>
              <a:t> </a:t>
            </a:r>
            <a:r>
              <a:rPr lang="ru-RU" sz="2800" b="1" dirty="0" err="1">
                <a:solidFill>
                  <a:srgbClr val="0000FF"/>
                </a:solidFill>
                <a:latin typeface="Times New Roman" pitchFamily="18" charset="0"/>
                <a:cs typeface="Times New Roman" pitchFamily="18" charset="0"/>
              </a:rPr>
              <a:t>учун</a:t>
            </a:r>
            <a:r>
              <a:rPr lang="ru-RU" sz="2800" b="1" dirty="0">
                <a:solidFill>
                  <a:srgbClr val="0000FF"/>
                </a:solidFill>
                <a:latin typeface="Times New Roman" pitchFamily="18" charset="0"/>
                <a:cs typeface="Times New Roman" pitchFamily="18" charset="0"/>
              </a:rPr>
              <a:t> </a:t>
            </a:r>
            <a:r>
              <a:rPr lang="ru-RU" sz="2800" b="1" dirty="0" err="1">
                <a:solidFill>
                  <a:srgbClr val="0000FF"/>
                </a:solidFill>
                <a:latin typeface="Times New Roman" pitchFamily="18" charset="0"/>
                <a:cs typeface="Times New Roman" pitchFamily="18" charset="0"/>
              </a:rPr>
              <a:t>биз</a:t>
            </a:r>
            <a:r>
              <a:rPr lang="ru-RU" sz="2800" b="1" dirty="0">
                <a:solidFill>
                  <a:srgbClr val="0000FF"/>
                </a:solidFill>
                <a:latin typeface="Times New Roman" pitchFamily="18" charset="0"/>
                <a:cs typeface="Times New Roman" pitchFamily="18" charset="0"/>
              </a:rPr>
              <a:t> </a:t>
            </a:r>
            <a:r>
              <a:rPr lang="ru-RU" sz="2800" b="1" dirty="0" err="1">
                <a:solidFill>
                  <a:srgbClr val="0000FF"/>
                </a:solidFill>
                <a:latin typeface="Times New Roman" pitchFamily="18" charset="0"/>
                <a:cs typeface="Times New Roman" pitchFamily="18" charset="0"/>
              </a:rPr>
              <a:t>ҳеч</a:t>
            </a:r>
            <a:r>
              <a:rPr lang="ru-RU" sz="2800" b="1" dirty="0">
                <a:solidFill>
                  <a:srgbClr val="0000FF"/>
                </a:solidFill>
                <a:latin typeface="Times New Roman" pitchFamily="18" charset="0"/>
                <a:cs typeface="Times New Roman" pitchFamily="18" charset="0"/>
              </a:rPr>
              <a:t> </a:t>
            </a:r>
            <a:r>
              <a:rPr lang="ru-RU" sz="2800" b="1" dirty="0" err="1">
                <a:solidFill>
                  <a:srgbClr val="0000FF"/>
                </a:solidFill>
                <a:latin typeface="Times New Roman" pitchFamily="18" charset="0"/>
                <a:cs typeface="Times New Roman" pitchFamily="18" charset="0"/>
              </a:rPr>
              <a:t>нарсани</a:t>
            </a:r>
            <a:r>
              <a:rPr lang="ru-RU" sz="2800" b="1" dirty="0">
                <a:solidFill>
                  <a:srgbClr val="0000FF"/>
                </a:solidFill>
                <a:latin typeface="Times New Roman" pitchFamily="18" charset="0"/>
                <a:cs typeface="Times New Roman" pitchFamily="18" charset="0"/>
              </a:rPr>
              <a:t> </a:t>
            </a:r>
            <a:r>
              <a:rPr lang="ru-RU" sz="2800" b="1" dirty="0" err="1">
                <a:solidFill>
                  <a:srgbClr val="0000FF"/>
                </a:solidFill>
                <a:latin typeface="Times New Roman" pitchFamily="18" charset="0"/>
                <a:cs typeface="Times New Roman" pitchFamily="18" charset="0"/>
              </a:rPr>
              <a:t>аямаймиз</a:t>
            </a:r>
            <a:r>
              <a:rPr lang="ru-RU" sz="2800" b="1" dirty="0">
                <a:solidFill>
                  <a:srgbClr val="0000FF"/>
                </a:solidFill>
                <a:latin typeface="Times New Roman" pitchFamily="18" charset="0"/>
                <a:cs typeface="Times New Roman" pitchFamily="18" charset="0"/>
              </a:rPr>
              <a:t>. </a:t>
            </a:r>
            <a:r>
              <a:rPr lang="ru-RU" sz="2800" b="1" dirty="0" err="1">
                <a:solidFill>
                  <a:srgbClr val="0000FF"/>
                </a:solidFill>
                <a:latin typeface="Times New Roman" pitchFamily="18" charset="0"/>
                <a:cs typeface="Times New Roman" pitchFamily="18" charset="0"/>
              </a:rPr>
              <a:t>Чунки</a:t>
            </a:r>
            <a:r>
              <a:rPr lang="ru-RU" sz="2800" b="1" dirty="0">
                <a:solidFill>
                  <a:srgbClr val="0000FF"/>
                </a:solidFill>
                <a:latin typeface="Times New Roman" pitchFamily="18" charset="0"/>
                <a:cs typeface="Times New Roman" pitchFamily="18" charset="0"/>
              </a:rPr>
              <a:t> </a:t>
            </a:r>
            <a:r>
              <a:rPr lang="ru-RU" sz="2800" b="1" dirty="0" err="1">
                <a:solidFill>
                  <a:srgbClr val="0000FF"/>
                </a:solidFill>
                <a:latin typeface="Times New Roman" pitchFamily="18" charset="0"/>
                <a:cs typeface="Times New Roman" pitchFamily="18" charset="0"/>
              </a:rPr>
              <a:t>биз</a:t>
            </a:r>
            <a:r>
              <a:rPr lang="ru-RU" sz="2800" b="1" dirty="0">
                <a:solidFill>
                  <a:srgbClr val="0000FF"/>
                </a:solidFill>
                <a:latin typeface="Times New Roman" pitchFamily="18" charset="0"/>
                <a:cs typeface="Times New Roman" pitchFamily="18" charset="0"/>
              </a:rPr>
              <a:t> </a:t>
            </a:r>
            <a:r>
              <a:rPr lang="ru-RU" sz="2800" b="1" dirty="0" err="1">
                <a:solidFill>
                  <a:srgbClr val="0000FF"/>
                </a:solidFill>
                <a:latin typeface="Times New Roman" pitchFamily="18" charset="0"/>
                <a:cs typeface="Times New Roman" pitchFamily="18" charset="0"/>
              </a:rPr>
              <a:t>ҳеч</a:t>
            </a:r>
            <a:r>
              <a:rPr lang="ru-RU" sz="2800" b="1" dirty="0">
                <a:solidFill>
                  <a:srgbClr val="0000FF"/>
                </a:solidFill>
                <a:latin typeface="Times New Roman" pitchFamily="18" charset="0"/>
                <a:cs typeface="Times New Roman" pitchFamily="18" charset="0"/>
              </a:rPr>
              <a:t> </a:t>
            </a:r>
            <a:r>
              <a:rPr lang="ru-RU" sz="2800" b="1" dirty="0" err="1">
                <a:solidFill>
                  <a:srgbClr val="0000FF"/>
                </a:solidFill>
                <a:latin typeface="Times New Roman" pitchFamily="18" charset="0"/>
                <a:cs typeface="Times New Roman" pitchFamily="18" charset="0"/>
              </a:rPr>
              <a:t>кимдан</a:t>
            </a:r>
            <a:r>
              <a:rPr lang="ru-RU" sz="2800" b="1" dirty="0">
                <a:solidFill>
                  <a:srgbClr val="0000FF"/>
                </a:solidFill>
                <a:latin typeface="Times New Roman" pitchFamily="18" charset="0"/>
                <a:cs typeface="Times New Roman" pitchFamily="18" charset="0"/>
              </a:rPr>
              <a:t> </a:t>
            </a:r>
            <a:r>
              <a:rPr lang="ru-RU" sz="2800" b="1" dirty="0" err="1">
                <a:solidFill>
                  <a:srgbClr val="0000FF"/>
                </a:solidFill>
                <a:latin typeface="Times New Roman" pitchFamily="18" charset="0"/>
                <a:cs typeface="Times New Roman" pitchFamily="18" charset="0"/>
              </a:rPr>
              <a:t>кам</a:t>
            </a:r>
            <a:r>
              <a:rPr lang="ru-RU" sz="2800" b="1" dirty="0">
                <a:solidFill>
                  <a:srgbClr val="0000FF"/>
                </a:solidFill>
                <a:latin typeface="Times New Roman" pitchFamily="18" charset="0"/>
                <a:cs typeface="Times New Roman" pitchFamily="18" charset="0"/>
              </a:rPr>
              <a:t> </a:t>
            </a:r>
            <a:r>
              <a:rPr lang="ru-RU" sz="2800" b="1" dirty="0" err="1">
                <a:solidFill>
                  <a:srgbClr val="0000FF"/>
                </a:solidFill>
                <a:latin typeface="Times New Roman" pitchFamily="18" charset="0"/>
                <a:cs typeface="Times New Roman" pitchFamily="18" charset="0"/>
              </a:rPr>
              <a:t>бўлмаганмиз</a:t>
            </a:r>
            <a:r>
              <a:rPr lang="ru-RU" sz="2800" b="1" dirty="0">
                <a:solidFill>
                  <a:srgbClr val="0000FF"/>
                </a:solidFill>
                <a:latin typeface="Times New Roman" pitchFamily="18" charset="0"/>
                <a:cs typeface="Times New Roman" pitchFamily="18" charset="0"/>
              </a:rPr>
              <a:t>, </a:t>
            </a:r>
            <a:r>
              <a:rPr lang="ru-RU" sz="2800" b="1" dirty="0" err="1">
                <a:solidFill>
                  <a:srgbClr val="0000FF"/>
                </a:solidFill>
                <a:latin typeface="Times New Roman" pitchFamily="18" charset="0"/>
                <a:cs typeface="Times New Roman" pitchFamily="18" charset="0"/>
              </a:rPr>
              <a:t>ҳеч</a:t>
            </a:r>
            <a:r>
              <a:rPr lang="ru-RU" sz="2800" b="1" dirty="0">
                <a:solidFill>
                  <a:srgbClr val="0000FF"/>
                </a:solidFill>
                <a:latin typeface="Times New Roman" pitchFamily="18" charset="0"/>
                <a:cs typeface="Times New Roman" pitchFamily="18" charset="0"/>
              </a:rPr>
              <a:t> </a:t>
            </a:r>
            <a:r>
              <a:rPr lang="ru-RU" sz="2800" b="1" dirty="0" err="1">
                <a:solidFill>
                  <a:srgbClr val="0000FF"/>
                </a:solidFill>
                <a:latin typeface="Times New Roman" pitchFamily="18" charset="0"/>
                <a:cs typeface="Times New Roman" pitchFamily="18" charset="0"/>
              </a:rPr>
              <a:t>кимдан</a:t>
            </a:r>
            <a:r>
              <a:rPr lang="ru-RU" sz="2800" b="1" dirty="0">
                <a:solidFill>
                  <a:srgbClr val="0000FF"/>
                </a:solidFill>
                <a:latin typeface="Times New Roman" pitchFamily="18" charset="0"/>
                <a:cs typeface="Times New Roman" pitchFamily="18" charset="0"/>
              </a:rPr>
              <a:t> </a:t>
            </a:r>
            <a:r>
              <a:rPr lang="ru-RU" sz="2800" b="1" dirty="0" err="1">
                <a:solidFill>
                  <a:srgbClr val="0000FF"/>
                </a:solidFill>
                <a:latin typeface="Times New Roman" pitchFamily="18" charset="0"/>
                <a:cs typeface="Times New Roman" pitchFamily="18" charset="0"/>
              </a:rPr>
              <a:t>кам</a:t>
            </a:r>
            <a:r>
              <a:rPr lang="ru-RU" sz="2800" b="1" dirty="0">
                <a:solidFill>
                  <a:srgbClr val="0000FF"/>
                </a:solidFill>
                <a:latin typeface="Times New Roman" pitchFamily="18" charset="0"/>
                <a:cs typeface="Times New Roman" pitchFamily="18" charset="0"/>
              </a:rPr>
              <a:t> </a:t>
            </a:r>
            <a:r>
              <a:rPr lang="ru-RU" sz="2800" b="1" dirty="0" err="1">
                <a:solidFill>
                  <a:srgbClr val="0000FF"/>
                </a:solidFill>
                <a:latin typeface="Times New Roman" pitchFamily="18" charset="0"/>
                <a:cs typeface="Times New Roman" pitchFamily="18" charset="0"/>
              </a:rPr>
              <a:t>эмасмиз</a:t>
            </a:r>
            <a:r>
              <a:rPr lang="ru-RU" sz="2800" b="1" dirty="0">
                <a:solidFill>
                  <a:srgbClr val="0000FF"/>
                </a:solidFill>
                <a:latin typeface="Times New Roman" pitchFamily="18" charset="0"/>
                <a:cs typeface="Times New Roman" pitchFamily="18" charset="0"/>
              </a:rPr>
              <a:t>, </a:t>
            </a:r>
            <a:r>
              <a:rPr lang="ru-RU" sz="2800" b="1" dirty="0" err="1">
                <a:solidFill>
                  <a:srgbClr val="0000FF"/>
                </a:solidFill>
                <a:latin typeface="Times New Roman" pitchFamily="18" charset="0"/>
                <a:cs typeface="Times New Roman" pitchFamily="18" charset="0"/>
              </a:rPr>
              <a:t>ҳеч</a:t>
            </a:r>
            <a:r>
              <a:rPr lang="ru-RU" sz="2800" b="1" dirty="0">
                <a:solidFill>
                  <a:srgbClr val="0000FF"/>
                </a:solidFill>
                <a:latin typeface="Times New Roman" pitchFamily="18" charset="0"/>
                <a:cs typeface="Times New Roman" pitchFamily="18" charset="0"/>
              </a:rPr>
              <a:t> </a:t>
            </a:r>
            <a:r>
              <a:rPr lang="ru-RU" sz="2800" b="1" dirty="0" err="1">
                <a:solidFill>
                  <a:srgbClr val="0000FF"/>
                </a:solidFill>
                <a:latin typeface="Times New Roman" pitchFamily="18" charset="0"/>
                <a:cs typeface="Times New Roman" pitchFamily="18" charset="0"/>
              </a:rPr>
              <a:t>кимдан</a:t>
            </a:r>
            <a:r>
              <a:rPr lang="ru-RU" sz="2800" b="1" dirty="0">
                <a:solidFill>
                  <a:srgbClr val="0000FF"/>
                </a:solidFill>
                <a:latin typeface="Times New Roman" pitchFamily="18" charset="0"/>
                <a:cs typeface="Times New Roman" pitchFamily="18" charset="0"/>
              </a:rPr>
              <a:t> </a:t>
            </a:r>
            <a:r>
              <a:rPr lang="ru-RU" sz="2800" b="1" dirty="0" err="1">
                <a:solidFill>
                  <a:srgbClr val="0000FF"/>
                </a:solidFill>
                <a:latin typeface="Times New Roman" pitchFamily="18" charset="0"/>
                <a:cs typeface="Times New Roman" pitchFamily="18" charset="0"/>
              </a:rPr>
              <a:t>кам</a:t>
            </a:r>
            <a:r>
              <a:rPr lang="ru-RU" sz="2800" b="1" dirty="0">
                <a:solidFill>
                  <a:srgbClr val="0000FF"/>
                </a:solidFill>
                <a:latin typeface="Times New Roman" pitchFamily="18" charset="0"/>
                <a:cs typeface="Times New Roman" pitchFamily="18" charset="0"/>
              </a:rPr>
              <a:t> </a:t>
            </a:r>
            <a:r>
              <a:rPr lang="ru-RU" sz="2800" b="1" dirty="0" err="1">
                <a:solidFill>
                  <a:srgbClr val="0000FF"/>
                </a:solidFill>
                <a:latin typeface="Times New Roman" pitchFamily="18" charset="0"/>
                <a:cs typeface="Times New Roman" pitchFamily="18" charset="0"/>
              </a:rPr>
              <a:t>бўлмаймиз</a:t>
            </a:r>
            <a:r>
              <a:rPr lang="ru-RU" sz="2800" b="1" dirty="0">
                <a:solidFill>
                  <a:srgbClr val="0000FF"/>
                </a:solidFill>
                <a:latin typeface="Times New Roman" pitchFamily="18" charset="0"/>
                <a:cs typeface="Times New Roman" pitchFamily="18" charset="0"/>
              </a:rPr>
              <a:t>, – </a:t>
            </a:r>
            <a:r>
              <a:rPr lang="ru-RU" sz="2800" b="1" dirty="0" err="1">
                <a:solidFill>
                  <a:srgbClr val="0000FF"/>
                </a:solidFill>
                <a:latin typeface="Times New Roman" pitchFamily="18" charset="0"/>
                <a:cs typeface="Times New Roman" pitchFamily="18" charset="0"/>
              </a:rPr>
              <a:t>деди</a:t>
            </a:r>
            <a:r>
              <a:rPr lang="ru-RU" sz="2800" b="1" dirty="0">
                <a:solidFill>
                  <a:srgbClr val="0000FF"/>
                </a:solidFill>
                <a:latin typeface="Times New Roman" pitchFamily="18" charset="0"/>
                <a:cs typeface="Times New Roman" pitchFamily="18" charset="0"/>
              </a:rPr>
              <a:t> </a:t>
            </a:r>
            <a:r>
              <a:rPr lang="ru-RU" sz="2800" b="1" dirty="0" err="1">
                <a:solidFill>
                  <a:srgbClr val="0000FF"/>
                </a:solidFill>
                <a:latin typeface="Times New Roman" pitchFamily="18" charset="0"/>
                <a:cs typeface="Times New Roman" pitchFamily="18" charset="0"/>
              </a:rPr>
              <a:t>Юртбошимиз</a:t>
            </a:r>
            <a:r>
              <a:rPr lang="ru-RU" sz="2800" b="1" dirty="0">
                <a:solidFill>
                  <a:srgbClr val="0000FF"/>
                </a:solidFill>
                <a:latin typeface="Times New Roman" pitchFamily="18" charset="0"/>
                <a:cs typeface="Times New Roman" pitchFamily="18" charset="0"/>
              </a:rPr>
              <a:t>.</a:t>
            </a:r>
          </a:p>
        </p:txBody>
      </p:sp>
      <p:sp>
        <p:nvSpPr>
          <p:cNvPr id="3" name="Прямоугольник 2"/>
          <p:cNvSpPr/>
          <p:nvPr/>
        </p:nvSpPr>
        <p:spPr>
          <a:xfrm>
            <a:off x="179512" y="80660"/>
            <a:ext cx="8827004" cy="1754326"/>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uz-Cyrl-UZ" sz="3600" b="1" dirty="0" smtClean="0">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ҲЕЧ КИМДАН КАМ БЎЛМАГАНМИЗ, КАМ ЭМАСМИЗ ВА КАМ БЎЛМАЙМИЗ!!!</a:t>
            </a:r>
            <a:endParaRPr lang="ru-RU" sz="3600" b="1" dirty="0">
              <a:solidFill>
                <a:srgbClr val="7030A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22849887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Прямоугольник 1"/>
          <p:cNvSpPr/>
          <p:nvPr/>
        </p:nvSpPr>
        <p:spPr>
          <a:xfrm>
            <a:off x="149532" y="115000"/>
            <a:ext cx="8856984" cy="4401205"/>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just"/>
            <a:r>
              <a:rPr lang="uz-Cyrl-UZ" sz="2800" b="1" dirty="0" smtClean="0">
                <a:solidFill>
                  <a:srgbClr val="0000FF"/>
                </a:solidFill>
                <a:latin typeface="Times New Roman" pitchFamily="18" charset="0"/>
                <a:cs typeface="Times New Roman" pitchFamily="18" charset="0"/>
              </a:rPr>
              <a:t>     Вилоятда </a:t>
            </a:r>
            <a:r>
              <a:rPr lang="uz-Cyrl-UZ" sz="2800" b="1" dirty="0">
                <a:solidFill>
                  <a:srgbClr val="0000FF"/>
                </a:solidFill>
                <a:latin typeface="Times New Roman" pitchFamily="18" charset="0"/>
                <a:cs typeface="Times New Roman" pitchFamily="18" charset="0"/>
              </a:rPr>
              <a:t>болалар спорт мажмуалари, мусиқа ва санъат мактаблари қуриш изчил давом эттирилмоқда. Хусусан, Болалар спортини ривожлантириш жамғармаси ҳисобидан 14 спорт комплекси ва спорт заллари, мусиқа ва санъат мактаблари қурилмоқда ҳамда реконструкция қилинмоқда. Уларнинг барчаси замонавий жиҳоз ва анжомлар билан таъминланган. </a:t>
            </a:r>
            <a:endParaRPr lang="ru-RU" sz="2800" b="1" dirty="0">
              <a:solidFill>
                <a:srgbClr val="0000FF"/>
              </a:solidFill>
              <a:latin typeface="Times New Roman" pitchFamily="18" charset="0"/>
              <a:cs typeface="Times New Roman" pitchFamily="18" charset="0"/>
            </a:endParaRPr>
          </a:p>
          <a:p>
            <a:pPr algn="just"/>
            <a:r>
              <a:rPr lang="uz-Cyrl-UZ" sz="2800" b="1" dirty="0" smtClean="0">
                <a:solidFill>
                  <a:srgbClr val="0000FF"/>
                </a:solidFill>
                <a:latin typeface="Times New Roman" pitchFamily="18" charset="0"/>
                <a:cs typeface="Times New Roman" pitchFamily="18" charset="0"/>
              </a:rPr>
              <a:t>   Ислом </a:t>
            </a:r>
            <a:r>
              <a:rPr lang="uz-Cyrl-UZ" sz="2800" b="1" dirty="0">
                <a:solidFill>
                  <a:srgbClr val="0000FF"/>
                </a:solidFill>
                <a:latin typeface="Times New Roman" pitchFamily="18" charset="0"/>
                <a:cs typeface="Times New Roman" pitchFamily="18" charset="0"/>
              </a:rPr>
              <a:t>Каримов болаларга спорт анжомлари совға қилди.</a:t>
            </a:r>
            <a:endParaRPr lang="ru-RU" sz="2800" b="1" dirty="0">
              <a:solidFill>
                <a:srgbClr val="0000FF"/>
              </a:solidFill>
              <a:latin typeface="Times New Roman" pitchFamily="18" charset="0"/>
              <a:cs typeface="Times New Roman" pitchFamily="18" charset="0"/>
            </a:endParaRPr>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903" t="20287" r="21887" b="17292"/>
          <a:stretch/>
        </p:blipFill>
        <p:spPr bwMode="auto">
          <a:xfrm>
            <a:off x="5349791" y="4522240"/>
            <a:ext cx="3656725" cy="228312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2119" t="20133" r="21774" b="35193"/>
          <a:stretch/>
        </p:blipFill>
        <p:spPr bwMode="auto">
          <a:xfrm>
            <a:off x="149808" y="4532323"/>
            <a:ext cx="5100169" cy="228312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849887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Прямоугольник 3"/>
          <p:cNvSpPr/>
          <p:nvPr/>
        </p:nvSpPr>
        <p:spPr>
          <a:xfrm>
            <a:off x="179513" y="2052131"/>
            <a:ext cx="8784976" cy="4401205"/>
          </a:xfrm>
          <a:prstGeom prst="rect">
            <a:avLst/>
          </a:prstGeom>
          <a:blipFill>
            <a:blip r:embed="rId2"/>
            <a:tile tx="0" ty="0" sx="100000" sy="100000" flip="none" algn="tl"/>
          </a:blipFill>
          <a:ln>
            <a:solidFill>
              <a:schemeClr val="accent1"/>
            </a:solidFill>
          </a:ln>
        </p:spPr>
        <p:txBody>
          <a:bodyPr wrap="square">
            <a:spAutoFit/>
          </a:bodyPr>
          <a:lstStyle/>
          <a:p>
            <a:pPr algn="just"/>
            <a:r>
              <a:rPr lang="uz-Cyrl-UZ" sz="2800" b="1" dirty="0" smtClean="0">
                <a:solidFill>
                  <a:srgbClr val="0000FF"/>
                </a:solidFill>
                <a:latin typeface="Times New Roman" pitchFamily="18" charset="0"/>
                <a:cs typeface="Times New Roman" pitchFamily="18" charset="0"/>
              </a:rPr>
              <a:t>     Президентимиз </a:t>
            </a:r>
            <a:r>
              <a:rPr lang="uz-Cyrl-UZ" sz="2800" b="1" dirty="0">
                <a:solidFill>
                  <a:srgbClr val="0000FF"/>
                </a:solidFill>
                <a:latin typeface="Times New Roman" pitchFamily="18" charset="0"/>
                <a:cs typeface="Times New Roman" pitchFamily="18" charset="0"/>
              </a:rPr>
              <a:t>ташаббуси билан мамлакатимиз шаҳарлари бош режа асосида қайта қурилмоқда. Буни </a:t>
            </a:r>
            <a:r>
              <a:rPr lang="uz-Cyrl-UZ" sz="2800" b="1" dirty="0">
                <a:solidFill>
                  <a:srgbClr val="C00000"/>
                </a:solidFill>
                <a:latin typeface="Times New Roman" pitchFamily="18" charset="0"/>
                <a:cs typeface="Times New Roman" pitchFamily="18" charset="0"/>
              </a:rPr>
              <a:t>Самарқанд, Бухоро, Андижон, Наманган, Термиз, Қарши, Урганч </a:t>
            </a:r>
            <a:r>
              <a:rPr lang="uz-Cyrl-UZ" sz="2800" b="1" dirty="0">
                <a:solidFill>
                  <a:srgbClr val="0000FF"/>
                </a:solidFill>
                <a:latin typeface="Times New Roman" pitchFamily="18" charset="0"/>
                <a:cs typeface="Times New Roman" pitchFamily="18" charset="0"/>
              </a:rPr>
              <a:t>каби шаҳарларимизнинг бугунги жамоли мисолида кўриш мумкин. Шулар қатори Қўқон ва Марғилон шаҳарларида ҳам кенг кўламли қурилиш-таъмирлаш ишлари амалга оширилди. Бу мазкур шаҳарларни ривожлантириш, аҳоли турмуш даражасини янада юксалтиришда муҳим омил бўлмоқда.</a:t>
            </a:r>
            <a:endParaRPr lang="ru-RU" sz="2800" b="1" dirty="0">
              <a:solidFill>
                <a:srgbClr val="0000FF"/>
              </a:solidFill>
              <a:latin typeface="Times New Roman" pitchFamily="18" charset="0"/>
              <a:cs typeface="Times New Roman" pitchFamily="18" charset="0"/>
            </a:endParaRPr>
          </a:p>
        </p:txBody>
      </p:sp>
      <p:sp>
        <p:nvSpPr>
          <p:cNvPr id="5" name="Прямоугольник 4"/>
          <p:cNvSpPr/>
          <p:nvPr/>
        </p:nvSpPr>
        <p:spPr>
          <a:xfrm>
            <a:off x="179513" y="377369"/>
            <a:ext cx="8784976" cy="1323439"/>
          </a:xfrm>
          <a:prstGeom prst="rect">
            <a:avLst/>
          </a:prstGeom>
          <a:ln>
            <a:solidFill>
              <a:schemeClr val="accent1"/>
            </a:solidFill>
          </a:ln>
        </p:spPr>
        <p:style>
          <a:lnRef idx="3">
            <a:schemeClr val="lt1"/>
          </a:lnRef>
          <a:fillRef idx="1">
            <a:schemeClr val="accent4"/>
          </a:fillRef>
          <a:effectRef idx="1">
            <a:schemeClr val="accent4"/>
          </a:effectRef>
          <a:fontRef idx="minor">
            <a:schemeClr val="lt1"/>
          </a:fontRef>
        </p:style>
        <p:txBody>
          <a:bodyPr wrap="square">
            <a:spAutoFit/>
          </a:bodyPr>
          <a:lstStyle/>
          <a:p>
            <a:pPr algn="ctr"/>
            <a:r>
              <a:rPr lang="uz-Cyrl-UZ" sz="4000" b="1" dirty="0">
                <a:solidFill>
                  <a:srgbClr val="C00000"/>
                </a:solidFill>
                <a:latin typeface="Times New Roman" pitchFamily="18" charset="0"/>
                <a:cs typeface="Times New Roman" pitchFamily="18" charset="0"/>
              </a:rPr>
              <a:t> </a:t>
            </a:r>
            <a:r>
              <a:rPr lang="uz-Cyrl-UZ" sz="4000" b="1" dirty="0" smtClean="0">
                <a:solidFill>
                  <a:srgbClr val="C00000"/>
                </a:solidFill>
                <a:latin typeface="Times New Roman" pitchFamily="18" charset="0"/>
                <a:cs typeface="Times New Roman" pitchFamily="18" charset="0"/>
              </a:rPr>
              <a:t>МАМЛАКАТ ШАҲАРЛАРИ РАВНАҚИ</a:t>
            </a:r>
            <a:endParaRPr lang="ru-RU" sz="4000" b="1" dirty="0">
              <a:solidFill>
                <a:srgbClr val="C00000"/>
              </a:solidFill>
            </a:endParaRPr>
          </a:p>
        </p:txBody>
      </p:sp>
    </p:spTree>
    <p:extLst>
      <p:ext uri="{BB962C8B-B14F-4D97-AF65-F5344CB8AC3E}">
        <p14:creationId xmlns:p14="http://schemas.microsoft.com/office/powerpoint/2010/main" val="363364391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Прямоугольник 1"/>
          <p:cNvSpPr/>
          <p:nvPr/>
        </p:nvSpPr>
        <p:spPr>
          <a:xfrm>
            <a:off x="107504" y="2052131"/>
            <a:ext cx="8856984" cy="440120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just"/>
            <a:r>
              <a:rPr lang="uz-Cyrl-UZ" sz="2800" b="1" dirty="0" smtClean="0">
                <a:solidFill>
                  <a:schemeClr val="tx2">
                    <a:lumMod val="75000"/>
                  </a:schemeClr>
                </a:solidFill>
                <a:latin typeface="Times New Roman" pitchFamily="18" charset="0"/>
                <a:cs typeface="Times New Roman" pitchFamily="18" charset="0"/>
              </a:rPr>
              <a:t>     Давлатимиз </a:t>
            </a:r>
            <a:r>
              <a:rPr lang="uz-Cyrl-UZ" sz="2800" b="1" dirty="0">
                <a:solidFill>
                  <a:schemeClr val="tx2">
                    <a:lumMod val="75000"/>
                  </a:schemeClr>
                </a:solidFill>
                <a:latin typeface="Times New Roman" pitchFamily="18" charset="0"/>
                <a:cs typeface="Times New Roman" pitchFamily="18" charset="0"/>
              </a:rPr>
              <a:t>раҳбарининг 2011 йил 15 ноябрда қабул қилинган “Фарғона шаҳрининг бош режасини амалга ошириш, 2012-2015 йилларда ижтимоий ва транспорт-коммунал инфратузилмаси объектларини қуриш ва реконструкция қилиш чора-тадбирлари тўғрисида”ги қарори асосида вилоят марказида кенг кўламли бунёдкорлик ишлари амалга оширилмоқда. Замонавий корхоналар, таълим ва тиббиёт муассасалари, спорт мажмуалари ва стадионлар, йўллар, хиёбонлар бунёд этилаётир.</a:t>
            </a:r>
            <a:endParaRPr lang="ru-RU" sz="2800" b="1" dirty="0">
              <a:solidFill>
                <a:schemeClr val="tx2">
                  <a:lumMod val="75000"/>
                </a:schemeClr>
              </a:solidFill>
              <a:latin typeface="Times New Roman" pitchFamily="18" charset="0"/>
              <a:cs typeface="Times New Roman" pitchFamily="18" charset="0"/>
            </a:endParaRPr>
          </a:p>
        </p:txBody>
      </p:sp>
      <p:sp>
        <p:nvSpPr>
          <p:cNvPr id="3" name="Прямоугольник 2"/>
          <p:cNvSpPr/>
          <p:nvPr/>
        </p:nvSpPr>
        <p:spPr>
          <a:xfrm>
            <a:off x="107504" y="377369"/>
            <a:ext cx="8856984" cy="1323439"/>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uz-Cyrl-UZ" sz="4000" b="1" dirty="0" smtClean="0">
                <a:solidFill>
                  <a:schemeClr val="accent3">
                    <a:lumMod val="50000"/>
                  </a:schemeClr>
                </a:solidFill>
                <a:latin typeface="Times New Roman" pitchFamily="18" charset="0"/>
                <a:cs typeface="Times New Roman" pitchFamily="18" charset="0"/>
              </a:rPr>
              <a:t>2011 ЙИЛ 15 НОЯБРЬ – ТАРИХИЙ ВОҚЕА БЎЛИБ ҚОЛАДИ </a:t>
            </a:r>
            <a:endParaRPr lang="ru-RU" sz="4000" b="1" dirty="0">
              <a:solidFill>
                <a:schemeClr val="accent3">
                  <a:lumMod val="5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428053228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Прямоугольник 1"/>
          <p:cNvSpPr/>
          <p:nvPr/>
        </p:nvSpPr>
        <p:spPr>
          <a:xfrm>
            <a:off x="136932" y="2843058"/>
            <a:ext cx="8856984" cy="3970318"/>
          </a:xfrm>
          <a:prstGeom prst="rect">
            <a:avLst/>
          </a:prstGeom>
          <a:blipFill>
            <a:blip r:embed="rId2"/>
            <a:tile tx="0" ty="0" sx="100000" sy="100000" flip="none" algn="tl"/>
          </a:blipFill>
          <a:ln>
            <a:solidFill>
              <a:schemeClr val="accent1"/>
            </a:solidFill>
          </a:ln>
        </p:spPr>
        <p:txBody>
          <a:bodyPr wrap="square">
            <a:spAutoFit/>
          </a:bodyPr>
          <a:lstStyle/>
          <a:p>
            <a:pPr algn="just"/>
            <a:r>
              <a:rPr lang="uz-Cyrl-UZ" sz="2800" b="1" dirty="0" smtClean="0">
                <a:solidFill>
                  <a:srgbClr val="0000FF"/>
                </a:solidFill>
                <a:latin typeface="Times New Roman" pitchFamily="18" charset="0"/>
                <a:cs typeface="Times New Roman" pitchFamily="18" charset="0"/>
              </a:rPr>
              <a:t>     Фарғона </a:t>
            </a:r>
            <a:r>
              <a:rPr lang="uz-Cyrl-UZ" sz="2800" b="1" dirty="0">
                <a:solidFill>
                  <a:srgbClr val="0000FF"/>
                </a:solidFill>
                <a:latin typeface="Times New Roman" pitchFamily="18" charset="0"/>
                <a:cs typeface="Times New Roman" pitchFamily="18" charset="0"/>
              </a:rPr>
              <a:t>шаҳрининг қиёфаси қисқа муддатда бутунлай ўзгарибди, деди Юртбошимиз. Шаҳарнинг бош режаси устида ишлашда, бино ва йўллар қуришда узоқ истиқболни ўйлаб иш юритиш лозим. Айланма ҳалқа йўлини барпо этиш, кўп тасмали магистраль йўлларни қуриш, коммуникацияларни ривожлантириш, ободонлаштириш ва кўкаламзорлаштириш ишларини кенгайтириш, замонавий иншоотлар барпо этиш керак</a:t>
            </a:r>
            <a:r>
              <a:rPr lang="uz-Cyrl-UZ" sz="2800" b="1" dirty="0" smtClean="0">
                <a:solidFill>
                  <a:srgbClr val="0000FF"/>
                </a:solidFill>
                <a:latin typeface="Times New Roman" pitchFamily="18" charset="0"/>
                <a:cs typeface="Times New Roman" pitchFamily="18" charset="0"/>
              </a:rPr>
              <a:t>.</a:t>
            </a:r>
            <a:endParaRPr lang="ru-RU" sz="2800" b="1" dirty="0">
              <a:solidFill>
                <a:srgbClr val="0000FF"/>
              </a:solidFill>
              <a:latin typeface="Times New Roman" pitchFamily="18" charset="0"/>
              <a:cs typeface="Times New Roman" pitchFamily="18" charset="0"/>
            </a:endParaRPr>
          </a:p>
        </p:txBody>
      </p:sp>
      <p:sp>
        <p:nvSpPr>
          <p:cNvPr id="3" name="Прямоугольник 2"/>
          <p:cNvSpPr/>
          <p:nvPr/>
        </p:nvSpPr>
        <p:spPr>
          <a:xfrm>
            <a:off x="107504" y="0"/>
            <a:ext cx="8856984" cy="830997"/>
          </a:xfrm>
          <a:prstGeom prst="rect">
            <a:avLst/>
          </a:prstGeom>
        </p:spPr>
        <p:txBody>
          <a:bodyPr wrap="square">
            <a:spAutoFit/>
          </a:bodyPr>
          <a:lstStyle/>
          <a:p>
            <a:pPr algn="ctr"/>
            <a:r>
              <a:rPr lang="uz-Cyrl-UZ" sz="4800" b="1" dirty="0" smtClean="0">
                <a:solidFill>
                  <a:srgbClr val="FF0000"/>
                </a:solidFill>
                <a:latin typeface="Times New Roman" pitchFamily="18" charset="0"/>
                <a:cs typeface="Times New Roman" pitchFamily="18" charset="0"/>
              </a:rPr>
              <a:t>УЗОҚНИ ЎЙЛАШ КЕРАК...</a:t>
            </a:r>
            <a:endParaRPr lang="ru-RU" sz="4800" b="1" dirty="0">
              <a:solidFill>
                <a:srgbClr val="FF0000"/>
              </a:solidFill>
              <a:latin typeface="Times New Roman" pitchFamily="18" charset="0"/>
              <a:cs typeface="Times New Roman" pitchFamily="18" charset="0"/>
            </a:endParaRPr>
          </a:p>
        </p:txBody>
      </p:sp>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1890" t="18750" r="21523" b="18542"/>
          <a:stretch/>
        </p:blipFill>
        <p:spPr bwMode="auto">
          <a:xfrm>
            <a:off x="786140" y="764704"/>
            <a:ext cx="3281804" cy="204469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21786" t="21312" r="21874" b="20000"/>
          <a:stretch/>
        </p:blipFill>
        <p:spPr bwMode="auto">
          <a:xfrm>
            <a:off x="4860032" y="764704"/>
            <a:ext cx="3491236" cy="204469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8053228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Прямоугольник 1"/>
          <p:cNvSpPr/>
          <p:nvPr/>
        </p:nvSpPr>
        <p:spPr>
          <a:xfrm>
            <a:off x="107505" y="1268760"/>
            <a:ext cx="8856983" cy="3108543"/>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just"/>
            <a:r>
              <a:rPr lang="uz-Cyrl-UZ" sz="2800" b="1" dirty="0" smtClean="0">
                <a:solidFill>
                  <a:srgbClr val="0070C0"/>
                </a:solidFill>
                <a:latin typeface="Times New Roman" pitchFamily="18" charset="0"/>
                <a:cs typeface="Times New Roman" pitchFamily="18" charset="0"/>
              </a:rPr>
              <a:t>      Мамлакатимизда </a:t>
            </a:r>
            <a:r>
              <a:rPr lang="uz-Cyrl-UZ" sz="2800" b="1" dirty="0">
                <a:solidFill>
                  <a:srgbClr val="0070C0"/>
                </a:solidFill>
                <a:latin typeface="Times New Roman" pitchFamily="18" charset="0"/>
                <a:cs typeface="Times New Roman" pitchFamily="18" charset="0"/>
              </a:rPr>
              <a:t>спортни, хусусан, футболни ривожлантиришга алоҳида эътибор қаратилмоқда. Болалар ва ўсмирлар футболини ривожлантириш, футбол мактаблари моддий-техник базасини мустаҳкамлаш, мураббийлар ва ҳакамлар малакасини ошириш юзасидан кенг кўламли ишлар бажарилмоқда</a:t>
            </a:r>
            <a:r>
              <a:rPr lang="uz-Cyrl-UZ" sz="2800" b="1" dirty="0" smtClean="0">
                <a:solidFill>
                  <a:srgbClr val="0070C0"/>
                </a:solidFill>
                <a:latin typeface="Times New Roman" pitchFamily="18" charset="0"/>
                <a:cs typeface="Times New Roman" pitchFamily="18" charset="0"/>
              </a:rPr>
              <a:t>.</a:t>
            </a:r>
            <a:endParaRPr lang="ru-RU" sz="2800" b="1" dirty="0">
              <a:solidFill>
                <a:srgbClr val="0070C0"/>
              </a:solidFill>
              <a:latin typeface="Times New Roman" pitchFamily="18" charset="0"/>
              <a:cs typeface="Times New Roman" pitchFamily="18" charset="0"/>
            </a:endParaRPr>
          </a:p>
        </p:txBody>
      </p:sp>
      <p:sp>
        <p:nvSpPr>
          <p:cNvPr id="3" name="Прямоугольник 2"/>
          <p:cNvSpPr/>
          <p:nvPr/>
        </p:nvSpPr>
        <p:spPr>
          <a:xfrm>
            <a:off x="107504" y="127747"/>
            <a:ext cx="8856984" cy="1015663"/>
          </a:xfrm>
          <a:prstGeom prst="rect">
            <a:avLst/>
          </a:prstGeom>
        </p:spPr>
        <p:txBody>
          <a:bodyPr wrap="square">
            <a:spAutoFit/>
          </a:bodyPr>
          <a:lstStyle/>
          <a:p>
            <a:pPr algn="ctr"/>
            <a:r>
              <a:rPr lang="uz-Cyrl-UZ" sz="6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20 000 </a:t>
            </a:r>
            <a:r>
              <a:rPr lang="uz-Cyrl-UZ" sz="4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ЎРИНЛИ СТАДИОН</a:t>
            </a:r>
            <a:endParaRPr lang="ru-RU"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71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4008" y="4501446"/>
            <a:ext cx="4320480" cy="221106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588" y="4451839"/>
            <a:ext cx="4501420" cy="225071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0315949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Прямоугольник 3"/>
          <p:cNvSpPr/>
          <p:nvPr/>
        </p:nvSpPr>
        <p:spPr>
          <a:xfrm>
            <a:off x="179512" y="260648"/>
            <a:ext cx="8784976" cy="3277820"/>
          </a:xfrm>
          <a:prstGeom prst="rect">
            <a:avLst/>
          </a:prstGeom>
          <a:ln/>
        </p:spPr>
        <p:style>
          <a:lnRef idx="1">
            <a:schemeClr val="accent4"/>
          </a:lnRef>
          <a:fillRef idx="2">
            <a:schemeClr val="accent4"/>
          </a:fillRef>
          <a:effectRef idx="1">
            <a:schemeClr val="accent4"/>
          </a:effectRef>
          <a:fontRef idx="minor">
            <a:schemeClr val="dk1"/>
          </a:fontRef>
        </p:style>
        <p:txBody>
          <a:bodyPr wrap="square">
            <a:spAutoFit/>
          </a:bodyPr>
          <a:lstStyle/>
          <a:p>
            <a:pPr algn="ctr">
              <a:lnSpc>
                <a:spcPct val="115000"/>
              </a:lnSpc>
              <a:spcAft>
                <a:spcPts val="0"/>
              </a:spcAft>
            </a:pPr>
            <a:r>
              <a:rPr lang="ru-RU" sz="6000" b="1" dirty="0" smtClean="0">
                <a:solidFill>
                  <a:srgbClr val="0000FF"/>
                </a:solidFill>
                <a:latin typeface="Times New Roman"/>
                <a:ea typeface="Times New Roman"/>
                <a:cs typeface="Times New Roman"/>
              </a:rPr>
              <a:t>ГЎЗАЛ ФАРҒОНАНИНГ ЯНГИ ҚИЁФАСИ </a:t>
            </a:r>
            <a:endParaRPr lang="ru-RU" sz="4800" b="1" dirty="0">
              <a:solidFill>
                <a:srgbClr val="0000FF"/>
              </a:solidFill>
              <a:effectLst/>
              <a:latin typeface="Calibri"/>
              <a:ea typeface="Calibri"/>
              <a:cs typeface="Times New Roman"/>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3645023"/>
            <a:ext cx="4680520" cy="313169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6038"/>
          <a:stretch/>
        </p:blipFill>
        <p:spPr bwMode="auto">
          <a:xfrm>
            <a:off x="4860032" y="3645022"/>
            <a:ext cx="4180512" cy="313169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5714573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Прямоугольник 1"/>
          <p:cNvSpPr/>
          <p:nvPr/>
        </p:nvSpPr>
        <p:spPr>
          <a:xfrm>
            <a:off x="122494" y="71662"/>
            <a:ext cx="5760640" cy="3539430"/>
          </a:xfrm>
          <a:prstGeom prst="rect">
            <a:avLst/>
          </a:prstGeom>
          <a:solidFill>
            <a:schemeClr val="accent4">
              <a:alpha val="39000"/>
            </a:schemeClr>
          </a:solidFill>
        </p:spPr>
        <p:style>
          <a:lnRef idx="3">
            <a:schemeClr val="lt1"/>
          </a:lnRef>
          <a:fillRef idx="1">
            <a:schemeClr val="accent4"/>
          </a:fillRef>
          <a:effectRef idx="1">
            <a:schemeClr val="accent4"/>
          </a:effectRef>
          <a:fontRef idx="minor">
            <a:schemeClr val="lt1"/>
          </a:fontRef>
        </p:style>
        <p:txBody>
          <a:bodyPr wrap="square">
            <a:spAutoFit/>
          </a:bodyPr>
          <a:lstStyle/>
          <a:p>
            <a:pPr indent="360363" algn="just"/>
            <a:r>
              <a:rPr lang="uz-Cyrl-UZ" sz="2800" b="1" dirty="0" smtClean="0">
                <a:solidFill>
                  <a:srgbClr val="002060"/>
                </a:solidFill>
                <a:latin typeface="Times New Roman" pitchFamily="18" charset="0"/>
                <a:cs typeface="Times New Roman" pitchFamily="18" charset="0"/>
              </a:rPr>
              <a:t>Фарғона </a:t>
            </a:r>
            <a:r>
              <a:rPr lang="uz-Cyrl-UZ" sz="2800" b="1" dirty="0">
                <a:solidFill>
                  <a:srgbClr val="002060"/>
                </a:solidFill>
                <a:latin typeface="Times New Roman" pitchFamily="18" charset="0"/>
                <a:cs typeface="Times New Roman" pitchFamily="18" charset="0"/>
              </a:rPr>
              <a:t>шаҳрида бунёд этилган </a:t>
            </a:r>
            <a:r>
              <a:rPr lang="uz-Cyrl-UZ" sz="2800" b="1" dirty="0">
                <a:solidFill>
                  <a:srgbClr val="C00000"/>
                </a:solidFill>
                <a:latin typeface="Times New Roman" pitchFamily="18" charset="0"/>
                <a:cs typeface="Times New Roman" pitchFamily="18" charset="0"/>
              </a:rPr>
              <a:t>20 минг ўринли стадион </a:t>
            </a:r>
            <a:r>
              <a:rPr lang="uz-Cyrl-UZ" sz="2800" b="1" dirty="0">
                <a:solidFill>
                  <a:srgbClr val="002060"/>
                </a:solidFill>
                <a:latin typeface="Times New Roman" pitchFamily="18" charset="0"/>
                <a:cs typeface="Times New Roman" pitchFamily="18" charset="0"/>
              </a:rPr>
              <a:t>мазкур йўналишдаги ишларнинг изчил давомидир. Бу стадион ўзининг ноёб меъморий ва муҳандислик ечими, бетакрор дизайни билан Фарғона кўркига кўрк қўшмоқда. </a:t>
            </a:r>
            <a:endParaRPr lang="ru-RU" sz="2800" b="1" dirty="0">
              <a:solidFill>
                <a:srgbClr val="002060"/>
              </a:solidFill>
              <a:latin typeface="Times New Roman" pitchFamily="18" charset="0"/>
              <a:cs typeface="Times New Roman" pitchFamily="18" charset="0"/>
            </a:endParaRPr>
          </a:p>
        </p:txBody>
      </p:sp>
      <p:sp>
        <p:nvSpPr>
          <p:cNvPr id="4" name="Прямоугольник 3"/>
          <p:cNvSpPr/>
          <p:nvPr/>
        </p:nvSpPr>
        <p:spPr>
          <a:xfrm>
            <a:off x="122494" y="3689843"/>
            <a:ext cx="8856984" cy="3108543"/>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just"/>
            <a:r>
              <a:rPr lang="ru-RU" sz="2800" b="1" dirty="0" smtClean="0">
                <a:solidFill>
                  <a:srgbClr val="0000FF"/>
                </a:solidFill>
                <a:latin typeface="Times New Roman" pitchFamily="18" charset="0"/>
                <a:cs typeface="Times New Roman" pitchFamily="18" charset="0"/>
              </a:rPr>
              <a:t>       </a:t>
            </a:r>
            <a:r>
              <a:rPr lang="uz-Cyrl-UZ" sz="2800" b="1" dirty="0" smtClean="0">
                <a:solidFill>
                  <a:srgbClr val="0000FF"/>
                </a:solidFill>
                <a:latin typeface="Times New Roman" pitchFamily="18" charset="0"/>
                <a:cs typeface="Times New Roman" pitchFamily="18" charset="0"/>
              </a:rPr>
              <a:t>Давлатимиз раҳбари ушбу стадионни бориб кўрди. </a:t>
            </a:r>
          </a:p>
          <a:p>
            <a:pPr algn="just"/>
            <a:r>
              <a:rPr lang="uz-Cyrl-UZ" sz="2800" b="1" dirty="0" smtClean="0">
                <a:solidFill>
                  <a:srgbClr val="0000FF"/>
                </a:solidFill>
                <a:latin typeface="Times New Roman" pitchFamily="18" charset="0"/>
                <a:cs typeface="Times New Roman" pitchFamily="18" charset="0"/>
              </a:rPr>
              <a:t>       Президентимиз </a:t>
            </a:r>
            <a:r>
              <a:rPr lang="uz-Cyrl-UZ" sz="2800" b="1" dirty="0">
                <a:solidFill>
                  <a:srgbClr val="0000FF"/>
                </a:solidFill>
                <a:latin typeface="Times New Roman" pitchFamily="18" charset="0"/>
                <a:cs typeface="Times New Roman" pitchFamily="18" charset="0"/>
              </a:rPr>
              <a:t>стадионда спортчилар, томошабинлар учун қулай шарт-шароит яратиш, ёш спортчилар, хусусан, футболчилар тарбиялашга эътиборни янада кучайтириш зарурлигини </a:t>
            </a:r>
            <a:r>
              <a:rPr lang="uz-Cyrl-UZ" sz="2800" b="1" dirty="0" smtClean="0">
                <a:solidFill>
                  <a:srgbClr val="0000FF"/>
                </a:solidFill>
                <a:latin typeface="Times New Roman" pitchFamily="18" charset="0"/>
                <a:cs typeface="Times New Roman" pitchFamily="18" charset="0"/>
              </a:rPr>
              <a:t>таъкидлади.</a:t>
            </a:r>
            <a:endParaRPr lang="ru-RU" sz="2800" b="1" dirty="0">
              <a:solidFill>
                <a:srgbClr val="0000FF"/>
              </a:solidFill>
              <a:latin typeface="Times New Roman" pitchFamily="18" charset="0"/>
              <a:cs typeface="Times New Roman" pitchFamily="18" charset="0"/>
            </a:endParaRPr>
          </a:p>
        </p:txBody>
      </p:sp>
      <p:pic>
        <p:nvPicPr>
          <p:cNvPr id="614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41933" t="21008" r="31746" b="25833"/>
          <a:stretch/>
        </p:blipFill>
        <p:spPr bwMode="auto">
          <a:xfrm>
            <a:off x="5892332" y="71662"/>
            <a:ext cx="3087146" cy="350542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8053228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Прямоугольник 1"/>
          <p:cNvSpPr/>
          <p:nvPr/>
        </p:nvSpPr>
        <p:spPr>
          <a:xfrm>
            <a:off x="28418" y="116632"/>
            <a:ext cx="8936070" cy="3046988"/>
          </a:xfrm>
          <a:prstGeom prst="rect">
            <a:avLst/>
          </a:prstGeom>
          <a:noFill/>
        </p:spPr>
        <p:txBody>
          <a:bodyPr wrap="square">
            <a:spAutoFit/>
          </a:bodyPr>
          <a:lstStyle/>
          <a:p>
            <a:pPr algn="ctr"/>
            <a:r>
              <a:rPr lang="ru-RU" sz="4800" b="1" dirty="0">
                <a:solidFill>
                  <a:srgbClr val="FF0000"/>
                </a:solidFill>
                <a:latin typeface="Times New Roman" pitchFamily="18" charset="0"/>
                <a:cs typeface="Times New Roman" pitchFamily="18" charset="0"/>
              </a:rPr>
              <a:t>ТЎКИНЛИК ВА ФАРОВОНЛИК АСОСИ – ТИНЧЛИК ВА ОСОЙИШТАЛИКДИР</a:t>
            </a:r>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552" t="28427" r="23615" b="24769"/>
          <a:stretch/>
        </p:blipFill>
        <p:spPr bwMode="auto">
          <a:xfrm>
            <a:off x="512514" y="2996951"/>
            <a:ext cx="8064896" cy="387039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8053228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Прямоугольник 1"/>
          <p:cNvSpPr/>
          <p:nvPr/>
        </p:nvSpPr>
        <p:spPr>
          <a:xfrm>
            <a:off x="191283" y="1772816"/>
            <a:ext cx="4020677" cy="5016758"/>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uz-Cyrl-UZ" sz="3200" b="1" dirty="0" smtClean="0">
                <a:solidFill>
                  <a:srgbClr val="0000FF"/>
                </a:solidFill>
                <a:latin typeface="Times New Roman" pitchFamily="18" charset="0"/>
                <a:cs typeface="Times New Roman" pitchFamily="18" charset="0"/>
              </a:rPr>
              <a:t>   Давлатимиз </a:t>
            </a:r>
            <a:r>
              <a:rPr lang="uz-Cyrl-UZ" sz="3200" b="1" dirty="0">
                <a:solidFill>
                  <a:srgbClr val="0000FF"/>
                </a:solidFill>
                <a:latin typeface="Times New Roman" pitchFamily="18" charset="0"/>
                <a:cs typeface="Times New Roman" pitchFamily="18" charset="0"/>
              </a:rPr>
              <a:t>раҳбари Фарғона вилоятига сафарининг иккинчи куни Қува туманидаги “Роҳатой” фермер хўжалиги далаларига ташриф буюрди</a:t>
            </a:r>
            <a:r>
              <a:rPr lang="uz-Cyrl-UZ" sz="3200" b="1" dirty="0" smtClean="0">
                <a:solidFill>
                  <a:srgbClr val="0000FF"/>
                </a:solidFill>
                <a:latin typeface="Times New Roman" pitchFamily="18" charset="0"/>
                <a:cs typeface="Times New Roman" pitchFamily="18" charset="0"/>
              </a:rPr>
              <a:t>.</a:t>
            </a:r>
            <a:r>
              <a:rPr lang="uz-Cyrl-UZ" sz="3200" b="1" dirty="0">
                <a:solidFill>
                  <a:srgbClr val="0000FF"/>
                </a:solidFill>
                <a:latin typeface="Times New Roman" pitchFamily="18" charset="0"/>
                <a:cs typeface="Times New Roman" pitchFamily="18" charset="0"/>
              </a:rPr>
              <a:t> </a:t>
            </a:r>
            <a:endParaRPr lang="ru-RU" sz="3200" b="1" dirty="0">
              <a:solidFill>
                <a:srgbClr val="0000FF"/>
              </a:solidFill>
              <a:latin typeface="Times New Roman" pitchFamily="18" charset="0"/>
              <a:cs typeface="Times New Roman" pitchFamily="18" charset="0"/>
            </a:endParaRPr>
          </a:p>
        </p:txBody>
      </p:sp>
      <p:sp>
        <p:nvSpPr>
          <p:cNvPr id="3" name="Прямоугольник 2"/>
          <p:cNvSpPr/>
          <p:nvPr/>
        </p:nvSpPr>
        <p:spPr>
          <a:xfrm>
            <a:off x="191283" y="44624"/>
            <a:ext cx="4020677" cy="1754326"/>
          </a:xfrm>
          <a:prstGeom prst="rect">
            <a:avLst/>
          </a:prstGeom>
          <a:blipFill>
            <a:blip r:embed="rId2"/>
            <a:tile tx="0" ty="0" sx="100000" sy="100000" flip="none" algn="tl"/>
          </a:blipFill>
        </p:spPr>
        <p:txBody>
          <a:bodyPr wrap="square">
            <a:spAutoFit/>
          </a:bodyPr>
          <a:lstStyle/>
          <a:p>
            <a:pPr algn="ctr"/>
            <a:r>
              <a:rPr lang="uz-Cyrl-UZ" sz="5400" b="1" dirty="0" smtClean="0">
                <a:solidFill>
                  <a:srgbClr val="FF0000"/>
                </a:solidFill>
                <a:latin typeface="Times New Roman" pitchFamily="18" charset="0"/>
                <a:cs typeface="Times New Roman" pitchFamily="18" charset="0"/>
              </a:rPr>
              <a:t>ИККИНЧИ КУН</a:t>
            </a:r>
            <a:endParaRPr lang="ru-RU" sz="5400" b="1" dirty="0">
              <a:solidFill>
                <a:srgbClr val="FF0000"/>
              </a:solidFill>
              <a:latin typeface="Times New Roman" pitchFamily="18" charset="0"/>
              <a:cs typeface="Times New Roman" pitchFamily="18" charset="0"/>
            </a:endParaRPr>
          </a:p>
        </p:txBody>
      </p:sp>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1669" t="18238" r="21405" b="18750"/>
          <a:stretch/>
        </p:blipFill>
        <p:spPr bwMode="auto">
          <a:xfrm>
            <a:off x="4347423" y="233610"/>
            <a:ext cx="4627324" cy="287978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2255" t="21285" r="31022" b="19584"/>
          <a:stretch/>
        </p:blipFill>
        <p:spPr bwMode="auto">
          <a:xfrm>
            <a:off x="4347422" y="3520831"/>
            <a:ext cx="4627323" cy="329254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8053228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Прямоугольник 1"/>
          <p:cNvSpPr/>
          <p:nvPr/>
        </p:nvSpPr>
        <p:spPr>
          <a:xfrm>
            <a:off x="66674" y="2783870"/>
            <a:ext cx="8969822" cy="3970318"/>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algn="just"/>
            <a:r>
              <a:rPr lang="uz-Cyrl-UZ" sz="2800" b="1" dirty="0" smtClean="0">
                <a:solidFill>
                  <a:srgbClr val="0000FF"/>
                </a:solidFill>
                <a:latin typeface="Times New Roman" pitchFamily="18" charset="0"/>
                <a:cs typeface="Times New Roman" pitchFamily="18" charset="0"/>
              </a:rPr>
              <a:t>     Фарғоналик </a:t>
            </a:r>
            <a:r>
              <a:rPr lang="uz-Cyrl-UZ" sz="2800" b="1" dirty="0">
                <a:solidFill>
                  <a:srgbClr val="0000FF"/>
                </a:solidFill>
                <a:latin typeface="Times New Roman" pitchFamily="18" charset="0"/>
                <a:cs typeface="Times New Roman" pitchFamily="18" charset="0"/>
              </a:rPr>
              <a:t>дехқонлар бу йил </a:t>
            </a:r>
            <a:r>
              <a:rPr lang="uz-Cyrl-UZ" sz="2800" b="1" dirty="0">
                <a:solidFill>
                  <a:srgbClr val="C00000"/>
                </a:solidFill>
                <a:latin typeface="Times New Roman" pitchFamily="18" charset="0"/>
                <a:cs typeface="Times New Roman" pitchFamily="18" charset="0"/>
              </a:rPr>
              <a:t>112 минг 500 гектар </a:t>
            </a:r>
            <a:r>
              <a:rPr lang="uz-Cyrl-UZ" sz="2800" b="1" dirty="0">
                <a:solidFill>
                  <a:srgbClr val="0000FF"/>
                </a:solidFill>
                <a:latin typeface="Times New Roman" pitchFamily="18" charset="0"/>
                <a:cs typeface="Times New Roman" pitchFamily="18" charset="0"/>
              </a:rPr>
              <a:t>майдонда ғалладан мўл ҳосил </a:t>
            </a:r>
            <a:r>
              <a:rPr lang="uz-Cyrl-UZ" sz="2800" b="1" dirty="0" smtClean="0">
                <a:solidFill>
                  <a:srgbClr val="0000FF"/>
                </a:solidFill>
                <a:latin typeface="Times New Roman" pitchFamily="18" charset="0"/>
                <a:cs typeface="Times New Roman" pitchFamily="18" charset="0"/>
              </a:rPr>
              <a:t>етиштирди</a:t>
            </a:r>
            <a:r>
              <a:rPr lang="uz-Cyrl-UZ" sz="2800" b="1" dirty="0">
                <a:solidFill>
                  <a:srgbClr val="0000FF"/>
                </a:solidFill>
                <a:latin typeface="Times New Roman" pitchFamily="18" charset="0"/>
                <a:cs typeface="Times New Roman" pitchFamily="18" charset="0"/>
              </a:rPr>
              <a:t>. </a:t>
            </a:r>
            <a:r>
              <a:rPr lang="ru-RU" sz="2800" b="1" dirty="0">
                <a:solidFill>
                  <a:srgbClr val="0000FF"/>
                </a:solidFill>
                <a:latin typeface="Times New Roman" pitchFamily="18" charset="0"/>
                <a:cs typeface="Times New Roman" pitchFamily="18" charset="0"/>
              </a:rPr>
              <a:t>Шу </a:t>
            </a:r>
            <a:r>
              <a:rPr lang="ru-RU" sz="2800" b="1" dirty="0" err="1">
                <a:solidFill>
                  <a:srgbClr val="0000FF"/>
                </a:solidFill>
                <a:latin typeface="Times New Roman" pitchFamily="18" charset="0"/>
                <a:cs typeface="Times New Roman" pitchFamily="18" charset="0"/>
              </a:rPr>
              <a:t>кунларда</a:t>
            </a:r>
            <a:r>
              <a:rPr lang="ru-RU" sz="2800" b="1" dirty="0">
                <a:solidFill>
                  <a:srgbClr val="0000FF"/>
                </a:solidFill>
                <a:latin typeface="Times New Roman" pitchFamily="18" charset="0"/>
                <a:cs typeface="Times New Roman" pitchFamily="18" charset="0"/>
              </a:rPr>
              <a:t> </a:t>
            </a:r>
            <a:r>
              <a:rPr lang="ru-RU" sz="2800" b="1" dirty="0" err="1">
                <a:solidFill>
                  <a:srgbClr val="0000FF"/>
                </a:solidFill>
                <a:latin typeface="Times New Roman" pitchFamily="18" charset="0"/>
                <a:cs typeface="Times New Roman" pitchFamily="18" charset="0"/>
              </a:rPr>
              <a:t>ўрим-йиғим</a:t>
            </a:r>
            <a:r>
              <a:rPr lang="ru-RU" sz="2800" b="1" dirty="0">
                <a:solidFill>
                  <a:srgbClr val="0000FF"/>
                </a:solidFill>
                <a:latin typeface="Times New Roman" pitchFamily="18" charset="0"/>
                <a:cs typeface="Times New Roman" pitchFamily="18" charset="0"/>
              </a:rPr>
              <a:t> </a:t>
            </a:r>
            <a:r>
              <a:rPr lang="ru-RU" sz="2800" b="1" dirty="0" err="1">
                <a:solidFill>
                  <a:srgbClr val="0000FF"/>
                </a:solidFill>
                <a:latin typeface="Times New Roman" pitchFamily="18" charset="0"/>
                <a:cs typeface="Times New Roman" pitchFamily="18" charset="0"/>
              </a:rPr>
              <a:t>ишлари</a:t>
            </a:r>
            <a:r>
              <a:rPr lang="ru-RU" sz="2800" b="1" dirty="0">
                <a:solidFill>
                  <a:srgbClr val="0000FF"/>
                </a:solidFill>
                <a:latin typeface="Times New Roman" pitchFamily="18" charset="0"/>
                <a:cs typeface="Times New Roman" pitchFamily="18" charset="0"/>
              </a:rPr>
              <a:t> </a:t>
            </a:r>
            <a:r>
              <a:rPr lang="ru-RU" sz="2800" b="1" dirty="0" err="1">
                <a:solidFill>
                  <a:srgbClr val="0000FF"/>
                </a:solidFill>
                <a:latin typeface="Times New Roman" pitchFamily="18" charset="0"/>
                <a:cs typeface="Times New Roman" pitchFamily="18" charset="0"/>
              </a:rPr>
              <a:t>қизғин</a:t>
            </a:r>
            <a:r>
              <a:rPr lang="ru-RU" sz="2800" b="1" dirty="0">
                <a:solidFill>
                  <a:srgbClr val="0000FF"/>
                </a:solidFill>
                <a:latin typeface="Times New Roman" pitchFamily="18" charset="0"/>
                <a:cs typeface="Times New Roman" pitchFamily="18" charset="0"/>
              </a:rPr>
              <a:t> </a:t>
            </a:r>
            <a:r>
              <a:rPr lang="ru-RU" sz="2800" b="1" dirty="0" err="1">
                <a:solidFill>
                  <a:srgbClr val="0000FF"/>
                </a:solidFill>
                <a:latin typeface="Times New Roman" pitchFamily="18" charset="0"/>
                <a:cs typeface="Times New Roman" pitchFamily="18" charset="0"/>
              </a:rPr>
              <a:t>давом</a:t>
            </a:r>
            <a:r>
              <a:rPr lang="ru-RU" sz="2800" b="1" dirty="0">
                <a:solidFill>
                  <a:srgbClr val="0000FF"/>
                </a:solidFill>
                <a:latin typeface="Times New Roman" pitchFamily="18" charset="0"/>
                <a:cs typeface="Times New Roman" pitchFamily="18" charset="0"/>
              </a:rPr>
              <a:t> </a:t>
            </a:r>
            <a:r>
              <a:rPr lang="ru-RU" sz="2800" b="1" dirty="0" err="1">
                <a:solidFill>
                  <a:srgbClr val="0000FF"/>
                </a:solidFill>
                <a:latin typeface="Times New Roman" pitchFamily="18" charset="0"/>
                <a:cs typeface="Times New Roman" pitchFamily="18" charset="0"/>
              </a:rPr>
              <a:t>этмоқда</a:t>
            </a:r>
            <a:r>
              <a:rPr lang="ru-RU" sz="2800" b="1" dirty="0">
                <a:solidFill>
                  <a:srgbClr val="0000FF"/>
                </a:solidFill>
                <a:latin typeface="Times New Roman" pitchFamily="18" charset="0"/>
                <a:cs typeface="Times New Roman" pitchFamily="18" charset="0"/>
              </a:rPr>
              <a:t>. </a:t>
            </a:r>
            <a:r>
              <a:rPr lang="ru-RU" sz="2800" b="1" dirty="0" err="1">
                <a:solidFill>
                  <a:srgbClr val="0000FF"/>
                </a:solidFill>
                <a:latin typeface="Times New Roman" pitchFamily="18" charset="0"/>
                <a:cs typeface="Times New Roman" pitchFamily="18" charset="0"/>
              </a:rPr>
              <a:t>Олтиариқ</a:t>
            </a:r>
            <a:r>
              <a:rPr lang="ru-RU" sz="2800" b="1" dirty="0">
                <a:solidFill>
                  <a:srgbClr val="0000FF"/>
                </a:solidFill>
                <a:latin typeface="Times New Roman" pitchFamily="18" charset="0"/>
                <a:cs typeface="Times New Roman" pitchFamily="18" charset="0"/>
              </a:rPr>
              <a:t> </a:t>
            </a:r>
            <a:r>
              <a:rPr lang="ru-RU" sz="2800" b="1" dirty="0" err="1">
                <a:solidFill>
                  <a:srgbClr val="0000FF"/>
                </a:solidFill>
                <a:latin typeface="Times New Roman" pitchFamily="18" charset="0"/>
                <a:cs typeface="Times New Roman" pitchFamily="18" charset="0"/>
              </a:rPr>
              <a:t>туманидаги</a:t>
            </a:r>
            <a:r>
              <a:rPr lang="ru-RU" sz="2800" b="1" dirty="0">
                <a:solidFill>
                  <a:srgbClr val="0000FF"/>
                </a:solidFill>
                <a:latin typeface="Times New Roman" pitchFamily="18" charset="0"/>
                <a:cs typeface="Times New Roman" pitchFamily="18" charset="0"/>
              </a:rPr>
              <a:t> </a:t>
            </a:r>
            <a:r>
              <a:rPr lang="ru-RU" sz="2800" b="1" dirty="0">
                <a:solidFill>
                  <a:srgbClr val="FF0000"/>
                </a:solidFill>
                <a:latin typeface="Times New Roman" pitchFamily="18" charset="0"/>
                <a:cs typeface="Times New Roman" pitchFamily="18" charset="0"/>
              </a:rPr>
              <a:t>«</a:t>
            </a:r>
            <a:r>
              <a:rPr lang="ru-RU" sz="2800" b="1" dirty="0" err="1">
                <a:solidFill>
                  <a:srgbClr val="C00000"/>
                </a:solidFill>
                <a:latin typeface="Times New Roman" pitchFamily="18" charset="0"/>
                <a:cs typeface="Times New Roman" pitchFamily="18" charset="0"/>
              </a:rPr>
              <a:t>Нурли</a:t>
            </a:r>
            <a:r>
              <a:rPr lang="ru-RU" sz="2800" b="1" dirty="0">
                <a:solidFill>
                  <a:srgbClr val="C00000"/>
                </a:solidFill>
                <a:latin typeface="Times New Roman" pitchFamily="18" charset="0"/>
                <a:cs typeface="Times New Roman" pitchFamily="18" charset="0"/>
              </a:rPr>
              <a:t> обод»</a:t>
            </a:r>
            <a:r>
              <a:rPr lang="ru-RU" sz="2800" b="1" dirty="0">
                <a:solidFill>
                  <a:srgbClr val="0000FF"/>
                </a:solidFill>
                <a:latin typeface="Times New Roman" pitchFamily="18" charset="0"/>
                <a:cs typeface="Times New Roman" pitchFamily="18" charset="0"/>
              </a:rPr>
              <a:t>, Бувайда </a:t>
            </a:r>
            <a:r>
              <a:rPr lang="ru-RU" sz="2800" b="1" dirty="0" err="1">
                <a:solidFill>
                  <a:srgbClr val="0000FF"/>
                </a:solidFill>
                <a:latin typeface="Times New Roman" pitchFamily="18" charset="0"/>
                <a:cs typeface="Times New Roman" pitchFamily="18" charset="0"/>
              </a:rPr>
              <a:t>туманидаги</a:t>
            </a:r>
            <a:r>
              <a:rPr lang="ru-RU" sz="2800" b="1" dirty="0">
                <a:solidFill>
                  <a:srgbClr val="0000FF"/>
                </a:solidFill>
                <a:latin typeface="Times New Roman" pitchFamily="18" charset="0"/>
                <a:cs typeface="Times New Roman" pitchFamily="18" charset="0"/>
              </a:rPr>
              <a:t> </a:t>
            </a:r>
            <a:r>
              <a:rPr lang="ru-RU" sz="2800" b="1" dirty="0">
                <a:solidFill>
                  <a:srgbClr val="C00000"/>
                </a:solidFill>
                <a:latin typeface="Times New Roman" pitchFamily="18" charset="0"/>
                <a:cs typeface="Times New Roman" pitchFamily="18" charset="0"/>
              </a:rPr>
              <a:t>«</a:t>
            </a:r>
            <a:r>
              <a:rPr lang="ru-RU" sz="2800" b="1" dirty="0" err="1">
                <a:solidFill>
                  <a:srgbClr val="C00000"/>
                </a:solidFill>
                <a:latin typeface="Times New Roman" pitchFamily="18" charset="0"/>
                <a:cs typeface="Times New Roman" pitchFamily="18" charset="0"/>
              </a:rPr>
              <a:t>Патилахон</a:t>
            </a:r>
            <a:r>
              <a:rPr lang="ru-RU" sz="2800" b="1" dirty="0">
                <a:solidFill>
                  <a:srgbClr val="C00000"/>
                </a:solidFill>
                <a:latin typeface="Times New Roman" pitchFamily="18" charset="0"/>
                <a:cs typeface="Times New Roman" pitchFamily="18" charset="0"/>
              </a:rPr>
              <a:t>»</a:t>
            </a:r>
            <a:r>
              <a:rPr lang="ru-RU" sz="2800" b="1" dirty="0">
                <a:solidFill>
                  <a:srgbClr val="0000FF"/>
                </a:solidFill>
                <a:latin typeface="Times New Roman" pitchFamily="18" charset="0"/>
                <a:cs typeface="Times New Roman" pitchFamily="18" charset="0"/>
              </a:rPr>
              <a:t>, </a:t>
            </a:r>
            <a:r>
              <a:rPr lang="ru-RU" sz="2800" b="1" dirty="0" err="1">
                <a:solidFill>
                  <a:srgbClr val="0000FF"/>
                </a:solidFill>
                <a:latin typeface="Times New Roman" pitchFamily="18" charset="0"/>
                <a:cs typeface="Times New Roman" pitchFamily="18" charset="0"/>
              </a:rPr>
              <a:t>Ёзёвон</a:t>
            </a:r>
            <a:r>
              <a:rPr lang="ru-RU" sz="2800" b="1" dirty="0">
                <a:solidFill>
                  <a:srgbClr val="0000FF"/>
                </a:solidFill>
                <a:latin typeface="Times New Roman" pitchFamily="18" charset="0"/>
                <a:cs typeface="Times New Roman" pitchFamily="18" charset="0"/>
              </a:rPr>
              <a:t> </a:t>
            </a:r>
            <a:r>
              <a:rPr lang="ru-RU" sz="2800" b="1" dirty="0" err="1">
                <a:solidFill>
                  <a:srgbClr val="0000FF"/>
                </a:solidFill>
                <a:latin typeface="Times New Roman" pitchFamily="18" charset="0"/>
                <a:cs typeface="Times New Roman" pitchFamily="18" charset="0"/>
              </a:rPr>
              <a:t>туманидаги</a:t>
            </a:r>
            <a:r>
              <a:rPr lang="ru-RU" sz="2800" b="1" dirty="0">
                <a:solidFill>
                  <a:srgbClr val="0000FF"/>
                </a:solidFill>
                <a:latin typeface="Times New Roman" pitchFamily="18" charset="0"/>
                <a:cs typeface="Times New Roman" pitchFamily="18" charset="0"/>
              </a:rPr>
              <a:t> </a:t>
            </a:r>
            <a:r>
              <a:rPr lang="ru-RU" sz="2800" b="1" dirty="0">
                <a:solidFill>
                  <a:srgbClr val="C00000"/>
                </a:solidFill>
                <a:latin typeface="Times New Roman" pitchFamily="18" charset="0"/>
                <a:cs typeface="Times New Roman" pitchFamily="18" charset="0"/>
              </a:rPr>
              <a:t>«</a:t>
            </a:r>
            <a:r>
              <a:rPr lang="ru-RU" sz="2800" b="1" dirty="0" err="1">
                <a:solidFill>
                  <a:srgbClr val="C00000"/>
                </a:solidFill>
                <a:latin typeface="Times New Roman" pitchFamily="18" charset="0"/>
                <a:cs typeface="Times New Roman" pitchFamily="18" charset="0"/>
              </a:rPr>
              <a:t>Тўхтасин</a:t>
            </a:r>
            <a:r>
              <a:rPr lang="ru-RU" sz="2800" b="1" dirty="0">
                <a:solidFill>
                  <a:srgbClr val="C00000"/>
                </a:solidFill>
                <a:latin typeface="Times New Roman" pitchFamily="18" charset="0"/>
                <a:cs typeface="Times New Roman" pitchFamily="18" charset="0"/>
              </a:rPr>
              <a:t> - 2000»</a:t>
            </a:r>
            <a:r>
              <a:rPr lang="ru-RU" sz="2800" b="1" dirty="0">
                <a:solidFill>
                  <a:srgbClr val="0000FF"/>
                </a:solidFill>
                <a:latin typeface="Times New Roman" pitchFamily="18" charset="0"/>
                <a:cs typeface="Times New Roman" pitchFamily="18" charset="0"/>
              </a:rPr>
              <a:t>, </a:t>
            </a:r>
            <a:r>
              <a:rPr lang="ru-RU" sz="2800" b="1" dirty="0" err="1">
                <a:solidFill>
                  <a:srgbClr val="0000FF"/>
                </a:solidFill>
                <a:latin typeface="Times New Roman" pitchFamily="18" charset="0"/>
                <a:cs typeface="Times New Roman" pitchFamily="18" charset="0"/>
              </a:rPr>
              <a:t>Учкўприк</a:t>
            </a:r>
            <a:r>
              <a:rPr lang="ru-RU" sz="2800" b="1" dirty="0">
                <a:solidFill>
                  <a:srgbClr val="0000FF"/>
                </a:solidFill>
                <a:latin typeface="Times New Roman" pitchFamily="18" charset="0"/>
                <a:cs typeface="Times New Roman" pitchFamily="18" charset="0"/>
              </a:rPr>
              <a:t> </a:t>
            </a:r>
            <a:r>
              <a:rPr lang="ru-RU" sz="2800" b="1" dirty="0" err="1">
                <a:solidFill>
                  <a:srgbClr val="0000FF"/>
                </a:solidFill>
                <a:latin typeface="Times New Roman" pitchFamily="18" charset="0"/>
                <a:cs typeface="Times New Roman" pitchFamily="18" charset="0"/>
              </a:rPr>
              <a:t>туманидаги</a:t>
            </a:r>
            <a:r>
              <a:rPr lang="ru-RU" sz="2800" b="1" dirty="0">
                <a:solidFill>
                  <a:srgbClr val="0000FF"/>
                </a:solidFill>
                <a:latin typeface="Times New Roman" pitchFamily="18" charset="0"/>
                <a:cs typeface="Times New Roman" pitchFamily="18" charset="0"/>
              </a:rPr>
              <a:t> «</a:t>
            </a:r>
            <a:r>
              <a:rPr lang="ru-RU" sz="2800" b="1" dirty="0" err="1">
                <a:solidFill>
                  <a:srgbClr val="C00000"/>
                </a:solidFill>
                <a:latin typeface="Times New Roman" pitchFamily="18" charset="0"/>
                <a:cs typeface="Times New Roman" pitchFamily="18" charset="0"/>
              </a:rPr>
              <a:t>Марварид</a:t>
            </a:r>
            <a:r>
              <a:rPr lang="ru-RU" sz="2800" b="1" dirty="0">
                <a:solidFill>
                  <a:srgbClr val="C00000"/>
                </a:solidFill>
                <a:latin typeface="Times New Roman" pitchFamily="18" charset="0"/>
                <a:cs typeface="Times New Roman" pitchFamily="18" charset="0"/>
              </a:rPr>
              <a:t> гул </a:t>
            </a:r>
            <a:r>
              <a:rPr lang="ru-RU" sz="2800" b="1" dirty="0" err="1">
                <a:solidFill>
                  <a:srgbClr val="C00000"/>
                </a:solidFill>
                <a:latin typeface="Times New Roman" pitchFamily="18" charset="0"/>
                <a:cs typeface="Times New Roman" pitchFamily="18" charset="0"/>
              </a:rPr>
              <a:t>ифори</a:t>
            </a:r>
            <a:r>
              <a:rPr lang="ru-RU" sz="2800" b="1" dirty="0">
                <a:solidFill>
                  <a:srgbClr val="C00000"/>
                </a:solidFill>
                <a:latin typeface="Times New Roman" pitchFamily="18" charset="0"/>
                <a:cs typeface="Times New Roman" pitchFamily="18" charset="0"/>
              </a:rPr>
              <a:t>»</a:t>
            </a:r>
            <a:r>
              <a:rPr lang="ru-RU" sz="2800" b="1" dirty="0">
                <a:solidFill>
                  <a:srgbClr val="0000FF"/>
                </a:solidFill>
                <a:latin typeface="Times New Roman" pitchFamily="18" charset="0"/>
                <a:cs typeface="Times New Roman" pitchFamily="18" charset="0"/>
              </a:rPr>
              <a:t>, </a:t>
            </a:r>
            <a:r>
              <a:rPr lang="ru-RU" sz="2800" b="1" dirty="0" err="1">
                <a:solidFill>
                  <a:srgbClr val="0000FF"/>
                </a:solidFill>
                <a:latin typeface="Times New Roman" pitchFamily="18" charset="0"/>
                <a:cs typeface="Times New Roman" pitchFamily="18" charset="0"/>
              </a:rPr>
              <a:t>Тошлоқ</a:t>
            </a:r>
            <a:r>
              <a:rPr lang="ru-RU" sz="2800" b="1" dirty="0">
                <a:solidFill>
                  <a:srgbClr val="0000FF"/>
                </a:solidFill>
                <a:latin typeface="Times New Roman" pitchFamily="18" charset="0"/>
                <a:cs typeface="Times New Roman" pitchFamily="18" charset="0"/>
              </a:rPr>
              <a:t> </a:t>
            </a:r>
            <a:r>
              <a:rPr lang="ru-RU" sz="2800" b="1" dirty="0" err="1">
                <a:solidFill>
                  <a:srgbClr val="0000FF"/>
                </a:solidFill>
                <a:latin typeface="Times New Roman" pitchFamily="18" charset="0"/>
                <a:cs typeface="Times New Roman" pitchFamily="18" charset="0"/>
              </a:rPr>
              <a:t>туманидаги</a:t>
            </a:r>
            <a:r>
              <a:rPr lang="ru-RU" sz="2800" b="1" dirty="0">
                <a:solidFill>
                  <a:srgbClr val="0000FF"/>
                </a:solidFill>
                <a:latin typeface="Times New Roman" pitchFamily="18" charset="0"/>
                <a:cs typeface="Times New Roman" pitchFamily="18" charset="0"/>
              </a:rPr>
              <a:t> </a:t>
            </a:r>
            <a:r>
              <a:rPr lang="ru-RU" sz="2800" b="1" dirty="0">
                <a:solidFill>
                  <a:srgbClr val="C00000"/>
                </a:solidFill>
                <a:latin typeface="Times New Roman" pitchFamily="18" charset="0"/>
                <a:cs typeface="Times New Roman" pitchFamily="18" charset="0"/>
              </a:rPr>
              <a:t>«</a:t>
            </a:r>
            <a:r>
              <a:rPr lang="ru-RU" sz="2800" b="1" dirty="0" err="1">
                <a:solidFill>
                  <a:srgbClr val="C00000"/>
                </a:solidFill>
                <a:latin typeface="Times New Roman" pitchFamily="18" charset="0"/>
                <a:cs typeface="Times New Roman" pitchFamily="18" charset="0"/>
              </a:rPr>
              <a:t>Луқмонов</a:t>
            </a:r>
            <a:r>
              <a:rPr lang="ru-RU" sz="2800" b="1" dirty="0">
                <a:solidFill>
                  <a:srgbClr val="C00000"/>
                </a:solidFill>
                <a:latin typeface="Times New Roman" pitchFamily="18" charset="0"/>
                <a:cs typeface="Times New Roman" pitchFamily="18" charset="0"/>
              </a:rPr>
              <a:t>» </a:t>
            </a:r>
            <a:r>
              <a:rPr lang="ru-RU" sz="2800" b="1" dirty="0">
                <a:solidFill>
                  <a:srgbClr val="0000FF"/>
                </a:solidFill>
                <a:latin typeface="Times New Roman" pitchFamily="18" charset="0"/>
                <a:cs typeface="Times New Roman" pitchFamily="18" charset="0"/>
              </a:rPr>
              <a:t>фермер </a:t>
            </a:r>
            <a:r>
              <a:rPr lang="ru-RU" sz="2800" b="1" dirty="0" err="1">
                <a:solidFill>
                  <a:srgbClr val="0000FF"/>
                </a:solidFill>
                <a:latin typeface="Times New Roman" pitchFamily="18" charset="0"/>
                <a:cs typeface="Times New Roman" pitchFamily="18" charset="0"/>
              </a:rPr>
              <a:t>хўжаликлари</a:t>
            </a:r>
            <a:r>
              <a:rPr lang="ru-RU" sz="2800" b="1" dirty="0">
                <a:solidFill>
                  <a:srgbClr val="0000FF"/>
                </a:solidFill>
                <a:latin typeface="Times New Roman" pitchFamily="18" charset="0"/>
                <a:cs typeface="Times New Roman" pitchFamily="18" charset="0"/>
              </a:rPr>
              <a:t> </a:t>
            </a:r>
            <a:r>
              <a:rPr lang="ru-RU" sz="2800" b="1" dirty="0" err="1">
                <a:solidFill>
                  <a:srgbClr val="0000FF"/>
                </a:solidFill>
                <a:latin typeface="Times New Roman" pitchFamily="18" charset="0"/>
                <a:cs typeface="Times New Roman" pitchFamily="18" charset="0"/>
              </a:rPr>
              <a:t>бу</a:t>
            </a:r>
            <a:r>
              <a:rPr lang="ru-RU" sz="2800" b="1" dirty="0">
                <a:solidFill>
                  <a:srgbClr val="0000FF"/>
                </a:solidFill>
                <a:latin typeface="Times New Roman" pitchFamily="18" charset="0"/>
                <a:cs typeface="Times New Roman" pitchFamily="18" charset="0"/>
              </a:rPr>
              <a:t> </a:t>
            </a:r>
            <a:r>
              <a:rPr lang="ru-RU" sz="2800" b="1" dirty="0" err="1">
                <a:solidFill>
                  <a:srgbClr val="0000FF"/>
                </a:solidFill>
                <a:latin typeface="Times New Roman" pitchFamily="18" charset="0"/>
                <a:cs typeface="Times New Roman" pitchFamily="18" charset="0"/>
              </a:rPr>
              <a:t>борада</a:t>
            </a:r>
            <a:r>
              <a:rPr lang="ru-RU" sz="2800" b="1" dirty="0">
                <a:solidFill>
                  <a:srgbClr val="0000FF"/>
                </a:solidFill>
                <a:latin typeface="Times New Roman" pitchFamily="18" charset="0"/>
                <a:cs typeface="Times New Roman" pitchFamily="18" charset="0"/>
              </a:rPr>
              <a:t> </a:t>
            </a:r>
            <a:r>
              <a:rPr lang="ru-RU" sz="2800" b="1" dirty="0" err="1">
                <a:solidFill>
                  <a:srgbClr val="0000FF"/>
                </a:solidFill>
                <a:latin typeface="Times New Roman" pitchFamily="18" charset="0"/>
                <a:cs typeface="Times New Roman" pitchFamily="18" charset="0"/>
              </a:rPr>
              <a:t>алоҳида</a:t>
            </a:r>
            <a:r>
              <a:rPr lang="ru-RU" sz="2800" b="1" dirty="0">
                <a:solidFill>
                  <a:srgbClr val="0000FF"/>
                </a:solidFill>
                <a:latin typeface="Times New Roman" pitchFamily="18" charset="0"/>
                <a:cs typeface="Times New Roman" pitchFamily="18" charset="0"/>
              </a:rPr>
              <a:t> </a:t>
            </a:r>
            <a:r>
              <a:rPr lang="ru-RU" sz="2800" b="1" dirty="0" err="1">
                <a:solidFill>
                  <a:srgbClr val="0000FF"/>
                </a:solidFill>
                <a:latin typeface="Times New Roman" pitchFamily="18" charset="0"/>
                <a:cs typeface="Times New Roman" pitchFamily="18" charset="0"/>
              </a:rPr>
              <a:t>фаоллик</a:t>
            </a:r>
            <a:r>
              <a:rPr lang="ru-RU" sz="2800" b="1" dirty="0">
                <a:solidFill>
                  <a:srgbClr val="0000FF"/>
                </a:solidFill>
                <a:latin typeface="Times New Roman" pitchFamily="18" charset="0"/>
                <a:cs typeface="Times New Roman" pitchFamily="18" charset="0"/>
              </a:rPr>
              <a:t> </a:t>
            </a:r>
            <a:r>
              <a:rPr lang="ru-RU" sz="2800" b="1" dirty="0" err="1">
                <a:solidFill>
                  <a:srgbClr val="0000FF"/>
                </a:solidFill>
                <a:latin typeface="Times New Roman" pitchFamily="18" charset="0"/>
                <a:cs typeface="Times New Roman" pitchFamily="18" charset="0"/>
              </a:rPr>
              <a:t>кўрсатмоқда</a:t>
            </a:r>
            <a:endParaRPr lang="ru-RU" sz="2800" b="1" dirty="0">
              <a:solidFill>
                <a:srgbClr val="0000FF"/>
              </a:solidFill>
              <a:latin typeface="Times New Roman" pitchFamily="18" charset="0"/>
              <a:cs typeface="Times New Roman" pitchFamily="18" charset="0"/>
            </a:endParaRPr>
          </a:p>
        </p:txBody>
      </p:sp>
      <p:sp>
        <p:nvSpPr>
          <p:cNvPr id="3" name="Прямоугольник 2"/>
          <p:cNvSpPr/>
          <p:nvPr/>
        </p:nvSpPr>
        <p:spPr>
          <a:xfrm>
            <a:off x="65476" y="44624"/>
            <a:ext cx="8971020" cy="769441"/>
          </a:xfrm>
          <a:prstGeom prst="rect">
            <a:avLst/>
          </a:prstGeom>
          <a:blipFill>
            <a:blip r:embed="rId2"/>
            <a:tile tx="0" ty="0" sx="100000" sy="100000" flip="none" algn="tl"/>
          </a:blipFill>
          <a:ln>
            <a:solidFill>
              <a:schemeClr val="accent1"/>
            </a:solidFill>
          </a:ln>
        </p:spPr>
        <p:txBody>
          <a:bodyPr wrap="square">
            <a:spAutoFit/>
          </a:bodyPr>
          <a:lstStyle/>
          <a:p>
            <a:pPr algn="ctr"/>
            <a:r>
              <a:rPr lang="uz-Cyrl-UZ" sz="4400" b="1" dirty="0" smtClean="0">
                <a:solidFill>
                  <a:srgbClr val="0000FF"/>
                </a:solidFill>
                <a:latin typeface="Times New Roman" pitchFamily="18" charset="0"/>
                <a:cs typeface="Times New Roman" pitchFamily="18" charset="0"/>
              </a:rPr>
              <a:t>ФАОЛ ХЎЖАЛИКЛАР</a:t>
            </a:r>
            <a:endParaRPr lang="ru-RU" sz="4400" dirty="0">
              <a:solidFill>
                <a:srgbClr val="0000FF"/>
              </a:solidFill>
              <a:latin typeface="Times New Roman" pitchFamily="18" charset="0"/>
              <a:cs typeface="Times New Roman" pitchFamily="18" charset="0"/>
            </a:endParaRPr>
          </a:p>
        </p:txBody>
      </p:sp>
      <p:pic>
        <p:nvPicPr>
          <p:cNvPr id="8195" name="Picture 3" descr="C:\Documents and Settings\User\Рабочий стол\Download\2528.jpg"/>
          <p:cNvPicPr>
            <a:picLocks noChangeAspect="1" noChangeArrowheads="1"/>
          </p:cNvPicPr>
          <p:nvPr/>
        </p:nvPicPr>
        <p:blipFill rotWithShape="1">
          <a:blip r:embed="rId3">
            <a:extLst>
              <a:ext uri="{28A0092B-C50C-407E-A947-70E740481C1C}">
                <a14:useLocalDpi xmlns:a14="http://schemas.microsoft.com/office/drawing/2010/main" val="0"/>
              </a:ext>
            </a:extLst>
          </a:blip>
          <a:srcRect l="5982"/>
          <a:stretch/>
        </p:blipFill>
        <p:spPr bwMode="auto">
          <a:xfrm>
            <a:off x="7221306" y="881441"/>
            <a:ext cx="1800200" cy="18350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4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2106" r="7341"/>
          <a:stretch/>
        </p:blipFill>
        <p:spPr bwMode="auto">
          <a:xfrm>
            <a:off x="2637809" y="894522"/>
            <a:ext cx="2046968" cy="18219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8716" r="16311"/>
          <a:stretch/>
        </p:blipFill>
        <p:spPr bwMode="auto">
          <a:xfrm>
            <a:off x="4706912" y="906744"/>
            <a:ext cx="2499404" cy="18097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1669" t="19877" r="30548" b="20000"/>
          <a:stretch/>
        </p:blipFill>
        <p:spPr bwMode="auto">
          <a:xfrm>
            <a:off x="66674" y="906744"/>
            <a:ext cx="2561110" cy="1811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8053228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Прямоугольник 1"/>
          <p:cNvSpPr/>
          <p:nvPr/>
        </p:nvSpPr>
        <p:spPr>
          <a:xfrm>
            <a:off x="77524" y="1340768"/>
            <a:ext cx="5346848" cy="526297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uz-Cyrl-UZ" sz="2800" b="1" dirty="0" smtClean="0">
                <a:solidFill>
                  <a:srgbClr val="002060"/>
                </a:solidFill>
                <a:latin typeface="Times New Roman" pitchFamily="18" charset="0"/>
                <a:cs typeface="Times New Roman" pitchFamily="18" charset="0"/>
              </a:rPr>
              <a:t>     Президентимиз </a:t>
            </a:r>
            <a:r>
              <a:rPr lang="uz-Cyrl-UZ" sz="2800" b="1" dirty="0">
                <a:solidFill>
                  <a:srgbClr val="002060"/>
                </a:solidFill>
                <a:latin typeface="Times New Roman" pitchFamily="18" charset="0"/>
                <a:cs typeface="Times New Roman" pitchFamily="18" charset="0"/>
              </a:rPr>
              <a:t>Фарғона шаҳрида амалга оширилаётган қурилиш ва ободонлаштириш ишлари халқимиз манфаати йўлида олиб борилаётган кенг кўламли ислоҳотлар ва унинг самараларига ёрқин мисол эканини, бундай бунёдкорлик одамларимиз кўнглини кўтариб, эртанги кунга ишончини мустаҳкамлашини таъкидлади. </a:t>
            </a:r>
            <a:endParaRPr lang="ru-RU" sz="2800" b="1" dirty="0">
              <a:solidFill>
                <a:srgbClr val="002060"/>
              </a:solidFill>
              <a:latin typeface="Times New Roman" pitchFamily="18" charset="0"/>
              <a:cs typeface="Times New Roman" pitchFamily="18" charset="0"/>
            </a:endParaRPr>
          </a:p>
        </p:txBody>
      </p:sp>
      <p:sp>
        <p:nvSpPr>
          <p:cNvPr id="3" name="Прямоугольник 2"/>
          <p:cNvSpPr/>
          <p:nvPr/>
        </p:nvSpPr>
        <p:spPr>
          <a:xfrm>
            <a:off x="62534" y="116632"/>
            <a:ext cx="9005224" cy="1077218"/>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uz-Cyrl-UZ" sz="3200" b="1" dirty="0" smtClean="0">
                <a:solidFill>
                  <a:srgbClr val="0000FF"/>
                </a:solidFill>
                <a:latin typeface="Times New Roman" pitchFamily="18" charset="0"/>
                <a:cs typeface="Times New Roman" pitchFamily="18" charset="0"/>
              </a:rPr>
              <a:t>ҚУРИЛИШ ВА ОБОДОНЛАШТИРИШ НИМАНИНГ ЁРҚИН МИСОЛИ?!</a:t>
            </a:r>
            <a:endParaRPr lang="ru-RU" sz="3200" dirty="0">
              <a:solidFill>
                <a:srgbClr val="0000FF"/>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736" y="4293096"/>
            <a:ext cx="3581264" cy="208370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descr="http://uzbekny.tv/wp-content/uploads/2013/10/15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104" y="1433423"/>
            <a:ext cx="3612536" cy="24276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053228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Прямоугольник 2"/>
          <p:cNvSpPr/>
          <p:nvPr/>
        </p:nvSpPr>
        <p:spPr>
          <a:xfrm>
            <a:off x="143110" y="6919"/>
            <a:ext cx="4680519" cy="2123658"/>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uz-Cyrl-UZ" sz="4400" b="1" dirty="0" smtClean="0">
                <a:solidFill>
                  <a:srgbClr val="7030A0"/>
                </a:solidFill>
                <a:latin typeface="Times New Roman" pitchFamily="18" charset="0"/>
                <a:cs typeface="Times New Roman" pitchFamily="18" charset="0"/>
              </a:rPr>
              <a:t>ЭНДИ ФАРҒОНАНИНГ МАРКАЗИ БОР!</a:t>
            </a:r>
            <a:endParaRPr lang="ru-RU" sz="4400" dirty="0">
              <a:solidFill>
                <a:srgbClr val="7030A0"/>
              </a:solidFill>
              <a:latin typeface="Times New Roman" pitchFamily="18" charset="0"/>
              <a:cs typeface="Times New Roman" pitchFamily="18" charset="0"/>
            </a:endParaRPr>
          </a:p>
        </p:txBody>
      </p:sp>
      <p:pic>
        <p:nvPicPr>
          <p:cNvPr id="143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40801" b="10877"/>
          <a:stretch/>
        </p:blipFill>
        <p:spPr bwMode="auto">
          <a:xfrm>
            <a:off x="143110" y="2023569"/>
            <a:ext cx="4680519" cy="1295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143110" y="3303580"/>
            <a:ext cx="8784975" cy="3539430"/>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lgn="just"/>
            <a:r>
              <a:rPr lang="uz-Cyrl-UZ" sz="2800" b="1" dirty="0" smtClean="0">
                <a:solidFill>
                  <a:srgbClr val="0000FF"/>
                </a:solidFill>
                <a:latin typeface="Times New Roman" pitchFamily="18" charset="0"/>
                <a:cs typeface="Times New Roman" pitchFamily="18" charset="0"/>
              </a:rPr>
              <a:t>     Ислом Каримов ташаббуси билан Фарғона шаҳрининг маркази яратилди. Шаҳар атрофида кичик ҳалқа йўли барпо этилди. Йўл бўйларига ҳудуднинг табиий-иқлим шароитига мос манзарали дарахтлар экилди. Бу шаҳар ҳавоси мусаффолигини ва ҳаракат хавфсизлигини таъминлашда муҳим аҳамият касб этиб, аҳолининг мазмунли ҳордиқ чиқариши учун янада кенг қулайлик яратмоқда. </a:t>
            </a:r>
            <a:endParaRPr lang="uz-Cyrl-UZ" sz="2800" b="1" dirty="0">
              <a:solidFill>
                <a:srgbClr val="0000FF"/>
              </a:solidFill>
              <a:latin typeface="Times New Roman" pitchFamily="18" charset="0"/>
              <a:cs typeface="Times New Roman" pitchFamily="18" charset="0"/>
            </a:endParaRPr>
          </a:p>
        </p:txBody>
      </p:sp>
      <p:pic>
        <p:nvPicPr>
          <p:cNvPr id="1433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18474"/>
          <a:stretch/>
        </p:blipFill>
        <p:spPr bwMode="auto">
          <a:xfrm>
            <a:off x="4823629" y="6919"/>
            <a:ext cx="4170839" cy="331165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8053228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Прямоугольник 1"/>
          <p:cNvSpPr/>
          <p:nvPr/>
        </p:nvSpPr>
        <p:spPr>
          <a:xfrm>
            <a:off x="137484" y="1478389"/>
            <a:ext cx="8862197" cy="5262979"/>
          </a:xfrm>
          <a:prstGeom prst="rect">
            <a:avLst/>
          </a:prstGeom>
          <a:ln w="38100">
            <a:solidFill>
              <a:srgbClr val="0000FF"/>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uz-Cyrl-UZ" sz="2800" b="1" dirty="0" smtClean="0">
                <a:solidFill>
                  <a:srgbClr val="002060"/>
                </a:solidFill>
                <a:latin typeface="Times New Roman" pitchFamily="18" charset="0"/>
                <a:cs typeface="Times New Roman" pitchFamily="18" charset="0"/>
              </a:rPr>
              <a:t>    Юртбошимиз </a:t>
            </a:r>
            <a:r>
              <a:rPr lang="uz-Cyrl-UZ" sz="2800" b="1" dirty="0">
                <a:solidFill>
                  <a:srgbClr val="002060"/>
                </a:solidFill>
                <a:latin typeface="Times New Roman" pitchFamily="18" charset="0"/>
                <a:cs typeface="Times New Roman" pitchFamily="18" charset="0"/>
              </a:rPr>
              <a:t>фермерлар ва қишлоқ хўжалиги мутахассислари билан мулоқотда фермерлик ҳаракатининг самаралари, уни янада ривожлантириш истиқболлари ҳақида тўхталди. </a:t>
            </a:r>
            <a:endParaRPr lang="ru-RU" sz="2800" b="1" dirty="0">
              <a:solidFill>
                <a:srgbClr val="002060"/>
              </a:solidFill>
              <a:latin typeface="Times New Roman" pitchFamily="18" charset="0"/>
              <a:cs typeface="Times New Roman" pitchFamily="18" charset="0"/>
            </a:endParaRPr>
          </a:p>
          <a:p>
            <a:pPr algn="just"/>
            <a:r>
              <a:rPr lang="uz-Cyrl-UZ" sz="2800" b="1" dirty="0" smtClean="0">
                <a:solidFill>
                  <a:srgbClr val="002060"/>
                </a:solidFill>
                <a:latin typeface="Times New Roman" pitchFamily="18" charset="0"/>
                <a:cs typeface="Times New Roman" pitchFamily="18" charset="0"/>
              </a:rPr>
              <a:t>  – Бир </a:t>
            </a:r>
            <a:r>
              <a:rPr lang="uz-Cyrl-UZ" sz="2800" b="1" dirty="0">
                <a:solidFill>
                  <a:srgbClr val="002060"/>
                </a:solidFill>
                <a:latin typeface="Times New Roman" pitchFamily="18" charset="0"/>
                <a:cs typeface="Times New Roman" pitchFamily="18" charset="0"/>
              </a:rPr>
              <a:t>пайтлар халқимиз эҳтиёжи учун зарур бўлган ғалланинг асосий қисмини бошқа давлатлардан олиб келар эдик, – деди Президентимиз. – Фермерлик ҳаракатининг йўлга қўйилгани, уларга керакли шароит ва кенг имкониятлар яратиб берилгани туфайли Ўзбекистон қисқа вақтда ғалла мустақиллигига эришди. </a:t>
            </a:r>
            <a:endParaRPr lang="ru-RU" sz="2800" b="1" dirty="0">
              <a:solidFill>
                <a:srgbClr val="002060"/>
              </a:solidFill>
              <a:latin typeface="Times New Roman" pitchFamily="18" charset="0"/>
              <a:cs typeface="Times New Roman" pitchFamily="18" charset="0"/>
            </a:endParaRPr>
          </a:p>
          <a:p>
            <a:pPr algn="just"/>
            <a:r>
              <a:rPr lang="uz-Cyrl-UZ" sz="2800" b="1" dirty="0">
                <a:solidFill>
                  <a:srgbClr val="002060"/>
                </a:solidFill>
                <a:latin typeface="Times New Roman" pitchFamily="18" charset="0"/>
                <a:cs typeface="Times New Roman" pitchFamily="18" charset="0"/>
              </a:rPr>
              <a:t> </a:t>
            </a:r>
            <a:r>
              <a:rPr lang="uz-Cyrl-UZ" sz="2800" b="1" dirty="0" smtClean="0">
                <a:solidFill>
                  <a:srgbClr val="002060"/>
                </a:solidFill>
                <a:latin typeface="Times New Roman" pitchFamily="18" charset="0"/>
                <a:cs typeface="Times New Roman" pitchFamily="18" charset="0"/>
              </a:rPr>
              <a:t> </a:t>
            </a:r>
            <a:endParaRPr lang="ru-RU" sz="2800" b="1" dirty="0">
              <a:solidFill>
                <a:srgbClr val="002060"/>
              </a:solidFill>
              <a:latin typeface="Times New Roman" pitchFamily="18" charset="0"/>
              <a:cs typeface="Times New Roman" pitchFamily="18" charset="0"/>
            </a:endParaRPr>
          </a:p>
        </p:txBody>
      </p:sp>
      <p:sp>
        <p:nvSpPr>
          <p:cNvPr id="3" name="Прямоугольник 2"/>
          <p:cNvSpPr/>
          <p:nvPr/>
        </p:nvSpPr>
        <p:spPr>
          <a:xfrm>
            <a:off x="128143" y="187411"/>
            <a:ext cx="8871538" cy="1077218"/>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uz-Cyrl-UZ" sz="3200" b="1" dirty="0" smtClean="0">
                <a:solidFill>
                  <a:schemeClr val="tx2"/>
                </a:solidFill>
                <a:latin typeface="Times New Roman" pitchFamily="18" charset="0"/>
                <a:cs typeface="Times New Roman" pitchFamily="18" charset="0"/>
              </a:rPr>
              <a:t>ФЕРМЕРЛИК ҲАРАКАТИНИНГ САМАРАЛАРИ</a:t>
            </a:r>
            <a:endParaRPr lang="ru-RU" sz="3200" dirty="0">
              <a:solidFill>
                <a:schemeClr val="tx2"/>
              </a:solidFill>
              <a:latin typeface="Times New Roman" pitchFamily="18" charset="0"/>
              <a:cs typeface="Times New Roman" pitchFamily="18" charset="0"/>
            </a:endParaRPr>
          </a:p>
        </p:txBody>
      </p:sp>
    </p:spTree>
    <p:extLst>
      <p:ext uri="{BB962C8B-B14F-4D97-AF65-F5344CB8AC3E}">
        <p14:creationId xmlns:p14="http://schemas.microsoft.com/office/powerpoint/2010/main" val="428053228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Прямоугольник 1"/>
          <p:cNvSpPr/>
          <p:nvPr/>
        </p:nvSpPr>
        <p:spPr>
          <a:xfrm>
            <a:off x="164431" y="1412776"/>
            <a:ext cx="8820472" cy="526297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indent="360363" algn="just"/>
            <a:r>
              <a:rPr lang="uz-Cyrl-UZ" sz="2800" b="1" dirty="0" smtClean="0">
                <a:solidFill>
                  <a:srgbClr val="0000FF"/>
                </a:solidFill>
                <a:latin typeface="Times New Roman" pitchFamily="18" charset="0"/>
                <a:cs typeface="Times New Roman" pitchFamily="18" charset="0"/>
              </a:rPr>
              <a:t>Дастлабки </a:t>
            </a:r>
            <a:r>
              <a:rPr lang="uz-Cyrl-UZ" sz="2800" b="1" dirty="0">
                <a:solidFill>
                  <a:srgbClr val="0000FF"/>
                </a:solidFill>
                <a:latin typeface="Times New Roman" pitchFamily="18" charset="0"/>
                <a:cs typeface="Times New Roman" pitchFamily="18" charset="0"/>
              </a:rPr>
              <a:t>йилларда фермерларимиз хорижий давлатларга бориб, тажриба орттириб келган бўлса, энди чет элликлар келиб биздан ўрганиб кетмоқда. </a:t>
            </a:r>
            <a:r>
              <a:rPr lang="uz-Cyrl-UZ" sz="2800" b="1" dirty="0" smtClean="0">
                <a:solidFill>
                  <a:srgbClr val="0000FF"/>
                </a:solidFill>
                <a:latin typeface="Times New Roman" pitchFamily="18" charset="0"/>
                <a:cs typeface="Times New Roman" pitchFamily="18" charset="0"/>
              </a:rPr>
              <a:t>Тошкентда ўтган </a:t>
            </a:r>
            <a:r>
              <a:rPr lang="uz-Cyrl-UZ" sz="2800" b="1" dirty="0" smtClean="0">
                <a:solidFill>
                  <a:srgbClr val="FF0000"/>
                </a:solidFill>
                <a:latin typeface="Times New Roman" pitchFamily="18" charset="0"/>
                <a:cs typeface="Times New Roman" pitchFamily="18" charset="0"/>
              </a:rPr>
              <a:t>“Ўзбекистонда озиқ-овқат дастурини амалга оширишнинг муҳим захиралари” мавзусидаги халқаро конференцияда</a:t>
            </a:r>
            <a:r>
              <a:rPr lang="uz-Cyrl-UZ" sz="2800" b="1" dirty="0" smtClean="0">
                <a:solidFill>
                  <a:srgbClr val="0000FF"/>
                </a:solidFill>
                <a:latin typeface="Times New Roman" pitchFamily="18" charset="0"/>
                <a:cs typeface="Times New Roman" pitchFamily="18" charset="0"/>
              </a:rPr>
              <a:t> иштирок этган </a:t>
            </a:r>
            <a:r>
              <a:rPr lang="uz-Cyrl-UZ" sz="2800" b="1" dirty="0" smtClean="0">
                <a:solidFill>
                  <a:srgbClr val="660033"/>
                </a:solidFill>
                <a:latin typeface="Times New Roman" pitchFamily="18" charset="0"/>
                <a:cs typeface="Times New Roman" pitchFamily="18" charset="0"/>
              </a:rPr>
              <a:t>200 дан ортиқ хорижлик олимлар, мутахассислар </a:t>
            </a:r>
            <a:r>
              <a:rPr lang="uz-Cyrl-UZ" sz="2800" b="1" dirty="0" smtClean="0">
                <a:solidFill>
                  <a:srgbClr val="0000FF"/>
                </a:solidFill>
                <a:latin typeface="Times New Roman" pitchFamily="18" charset="0"/>
                <a:cs typeface="Times New Roman" pitchFamily="18" charset="0"/>
              </a:rPr>
              <a:t>мамлакатимиз қишлоқ хўжалигида эришилаётган ютуқларни ўрганиш, хусусан, фермерларимиз билан тажриба алмашиш ниятида эканини билдирди. Булар ҳаммамизни қувонтиради, ғуруримизга ғурур қўшади.</a:t>
            </a:r>
            <a:endParaRPr lang="uz-Cyrl-UZ" sz="2800" b="1" dirty="0">
              <a:solidFill>
                <a:srgbClr val="0000FF"/>
              </a:solidFill>
              <a:latin typeface="Times New Roman" pitchFamily="18" charset="0"/>
              <a:cs typeface="Times New Roman" pitchFamily="18" charset="0"/>
            </a:endParaRPr>
          </a:p>
        </p:txBody>
      </p:sp>
      <p:sp>
        <p:nvSpPr>
          <p:cNvPr id="3" name="Прямоугольник 2"/>
          <p:cNvSpPr/>
          <p:nvPr/>
        </p:nvSpPr>
        <p:spPr>
          <a:xfrm>
            <a:off x="161763" y="253097"/>
            <a:ext cx="8823139" cy="101566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uz-Cyrl-UZ" sz="6000" b="1" dirty="0" smtClean="0">
                <a:solidFill>
                  <a:srgbClr val="FF0000"/>
                </a:solidFill>
                <a:latin typeface="Times New Roman" pitchFamily="18" charset="0"/>
                <a:cs typeface="Times New Roman" pitchFamily="18" charset="0"/>
              </a:rPr>
              <a:t>ХОРИЖ ВА БИЗ</a:t>
            </a:r>
            <a:endParaRPr lang="ru-RU" sz="60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428053228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Прямоугольник 1"/>
          <p:cNvSpPr/>
          <p:nvPr/>
        </p:nvSpPr>
        <p:spPr>
          <a:xfrm>
            <a:off x="3059832" y="1334373"/>
            <a:ext cx="5976664" cy="526297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indent="360363" algn="just"/>
            <a:r>
              <a:rPr lang="uz-Cyrl-UZ" sz="2800" b="1" dirty="0" smtClean="0">
                <a:solidFill>
                  <a:srgbClr val="660033"/>
                </a:solidFill>
                <a:latin typeface="Times New Roman" pitchFamily="18" charset="0"/>
                <a:cs typeface="Times New Roman" pitchFamily="18" charset="0"/>
              </a:rPr>
              <a:t>Авазбек </a:t>
            </a:r>
            <a:r>
              <a:rPr lang="uz-Cyrl-UZ" sz="2800" b="1" dirty="0">
                <a:solidFill>
                  <a:srgbClr val="660033"/>
                </a:solidFill>
                <a:latin typeface="Times New Roman" pitchFamily="18" charset="0"/>
                <a:cs typeface="Times New Roman" pitchFamily="18" charset="0"/>
              </a:rPr>
              <a:t>Тешабоев раҳбарлик қилаётган </a:t>
            </a:r>
            <a:r>
              <a:rPr lang="uz-Cyrl-UZ" sz="2800" b="1" dirty="0">
                <a:solidFill>
                  <a:srgbClr val="0000FF"/>
                </a:solidFill>
                <a:latin typeface="Times New Roman" pitchFamily="18" charset="0"/>
                <a:cs typeface="Times New Roman" pitchFamily="18" charset="0"/>
              </a:rPr>
              <a:t>“Роҳатой” </a:t>
            </a:r>
            <a:r>
              <a:rPr lang="uz-Cyrl-UZ" sz="2800" b="1" dirty="0">
                <a:solidFill>
                  <a:srgbClr val="660033"/>
                </a:solidFill>
                <a:latin typeface="Times New Roman" pitchFamily="18" charset="0"/>
                <a:cs typeface="Times New Roman" pitchFamily="18" charset="0"/>
              </a:rPr>
              <a:t>фермер хўжалиги аъзолари </a:t>
            </a:r>
            <a:r>
              <a:rPr lang="uz-Cyrl-UZ" sz="2800" b="1" dirty="0">
                <a:solidFill>
                  <a:srgbClr val="0000FF"/>
                </a:solidFill>
                <a:latin typeface="Times New Roman" pitchFamily="18" charset="0"/>
                <a:cs typeface="Times New Roman" pitchFamily="18" charset="0"/>
              </a:rPr>
              <a:t>349 гектардан ортиқ </a:t>
            </a:r>
            <a:r>
              <a:rPr lang="uz-Cyrl-UZ" sz="2800" b="1" dirty="0">
                <a:solidFill>
                  <a:srgbClr val="660033"/>
                </a:solidFill>
                <a:latin typeface="Times New Roman" pitchFamily="18" charset="0"/>
                <a:cs typeface="Times New Roman" pitchFamily="18" charset="0"/>
              </a:rPr>
              <a:t>майдонда пахта ва ғалла етиштираётир. </a:t>
            </a:r>
            <a:r>
              <a:rPr lang="ru-RU" sz="2800" b="1" dirty="0" err="1">
                <a:solidFill>
                  <a:srgbClr val="660033"/>
                </a:solidFill>
                <a:latin typeface="Times New Roman" pitchFamily="18" charset="0"/>
                <a:cs typeface="Times New Roman" pitchFamily="18" charset="0"/>
              </a:rPr>
              <a:t>Кўп</a:t>
            </a:r>
            <a:r>
              <a:rPr lang="ru-RU" sz="2800" b="1" dirty="0">
                <a:solidFill>
                  <a:srgbClr val="660033"/>
                </a:solidFill>
                <a:latin typeface="Times New Roman" pitchFamily="18" charset="0"/>
                <a:cs typeface="Times New Roman" pitchFamily="18" charset="0"/>
              </a:rPr>
              <a:t> </a:t>
            </a:r>
            <a:r>
              <a:rPr lang="ru-RU" sz="2800" b="1" dirty="0" err="1">
                <a:solidFill>
                  <a:srgbClr val="660033"/>
                </a:solidFill>
                <a:latin typeface="Times New Roman" pitchFamily="18" charset="0"/>
                <a:cs typeface="Times New Roman" pitchFamily="18" charset="0"/>
              </a:rPr>
              <a:t>тармоқли</a:t>
            </a:r>
            <a:r>
              <a:rPr lang="ru-RU" sz="2800" b="1" dirty="0">
                <a:solidFill>
                  <a:srgbClr val="660033"/>
                </a:solidFill>
                <a:latin typeface="Times New Roman" pitchFamily="18" charset="0"/>
                <a:cs typeface="Times New Roman" pitchFamily="18" charset="0"/>
              </a:rPr>
              <a:t> фермер </a:t>
            </a:r>
            <a:r>
              <a:rPr lang="ru-RU" sz="2800" b="1" dirty="0" err="1">
                <a:solidFill>
                  <a:srgbClr val="660033"/>
                </a:solidFill>
                <a:latin typeface="Times New Roman" pitchFamily="18" charset="0"/>
                <a:cs typeface="Times New Roman" pitchFamily="18" charset="0"/>
              </a:rPr>
              <a:t>хўжаликлари</a:t>
            </a:r>
            <a:r>
              <a:rPr lang="ru-RU" sz="2800" b="1" dirty="0">
                <a:solidFill>
                  <a:srgbClr val="660033"/>
                </a:solidFill>
                <a:latin typeface="Times New Roman" pitchFamily="18" charset="0"/>
                <a:cs typeface="Times New Roman" pitchFamily="18" charset="0"/>
              </a:rPr>
              <a:t> </a:t>
            </a:r>
            <a:r>
              <a:rPr lang="ru-RU" sz="2800" b="1" dirty="0" err="1">
                <a:solidFill>
                  <a:srgbClr val="660033"/>
                </a:solidFill>
                <a:latin typeface="Times New Roman" pitchFamily="18" charset="0"/>
                <a:cs typeface="Times New Roman" pitchFamily="18" charset="0"/>
              </a:rPr>
              <a:t>учун</a:t>
            </a:r>
            <a:r>
              <a:rPr lang="ru-RU" sz="2800" b="1" dirty="0">
                <a:solidFill>
                  <a:srgbClr val="660033"/>
                </a:solidFill>
                <a:latin typeface="Times New Roman" pitchFamily="18" charset="0"/>
                <a:cs typeface="Times New Roman" pitchFamily="18" charset="0"/>
              </a:rPr>
              <a:t> </a:t>
            </a:r>
            <a:r>
              <a:rPr lang="ru-RU" sz="2800" b="1" dirty="0" err="1">
                <a:solidFill>
                  <a:srgbClr val="660033"/>
                </a:solidFill>
                <a:latin typeface="Times New Roman" pitchFamily="18" charset="0"/>
                <a:cs typeface="Times New Roman" pitchFamily="18" charset="0"/>
              </a:rPr>
              <a:t>яратилаётган</a:t>
            </a:r>
            <a:r>
              <a:rPr lang="ru-RU" sz="2800" b="1" dirty="0">
                <a:solidFill>
                  <a:srgbClr val="660033"/>
                </a:solidFill>
                <a:latin typeface="Times New Roman" pitchFamily="18" charset="0"/>
                <a:cs typeface="Times New Roman" pitchFamily="18" charset="0"/>
              </a:rPr>
              <a:t> </a:t>
            </a:r>
            <a:r>
              <a:rPr lang="ru-RU" sz="2800" b="1" dirty="0" err="1">
                <a:solidFill>
                  <a:srgbClr val="660033"/>
                </a:solidFill>
                <a:latin typeface="Times New Roman" pitchFamily="18" charset="0"/>
                <a:cs typeface="Times New Roman" pitchFamily="18" charset="0"/>
              </a:rPr>
              <a:t>имкониятлардан</a:t>
            </a:r>
            <a:r>
              <a:rPr lang="ru-RU" sz="2800" b="1" dirty="0">
                <a:solidFill>
                  <a:srgbClr val="660033"/>
                </a:solidFill>
                <a:latin typeface="Times New Roman" pitchFamily="18" charset="0"/>
                <a:cs typeface="Times New Roman" pitchFamily="18" charset="0"/>
              </a:rPr>
              <a:t> </a:t>
            </a:r>
            <a:r>
              <a:rPr lang="ru-RU" sz="2800" b="1" dirty="0" err="1">
                <a:solidFill>
                  <a:srgbClr val="660033"/>
                </a:solidFill>
                <a:latin typeface="Times New Roman" pitchFamily="18" charset="0"/>
                <a:cs typeface="Times New Roman" pitchFamily="18" charset="0"/>
              </a:rPr>
              <a:t>фойдаланиб</a:t>
            </a:r>
            <a:r>
              <a:rPr lang="ru-RU" sz="2800" b="1" dirty="0">
                <a:solidFill>
                  <a:srgbClr val="660033"/>
                </a:solidFill>
                <a:latin typeface="Times New Roman" pitchFamily="18" charset="0"/>
                <a:cs typeface="Times New Roman" pitchFamily="18" charset="0"/>
              </a:rPr>
              <a:t>, </a:t>
            </a:r>
            <a:r>
              <a:rPr lang="ru-RU" sz="2800" b="1" dirty="0" err="1">
                <a:solidFill>
                  <a:srgbClr val="660033"/>
                </a:solidFill>
                <a:latin typeface="Times New Roman" pitchFamily="18" charset="0"/>
                <a:cs typeface="Times New Roman" pitchFamily="18" charset="0"/>
              </a:rPr>
              <a:t>бу</a:t>
            </a:r>
            <a:r>
              <a:rPr lang="ru-RU" sz="2800" b="1" dirty="0">
                <a:solidFill>
                  <a:srgbClr val="660033"/>
                </a:solidFill>
                <a:latin typeface="Times New Roman" pitchFamily="18" charset="0"/>
                <a:cs typeface="Times New Roman" pitchFamily="18" charset="0"/>
              </a:rPr>
              <a:t> </a:t>
            </a:r>
            <a:r>
              <a:rPr lang="ru-RU" sz="2800" b="1" dirty="0" err="1">
                <a:solidFill>
                  <a:srgbClr val="660033"/>
                </a:solidFill>
                <a:latin typeface="Times New Roman" pitchFamily="18" charset="0"/>
                <a:cs typeface="Times New Roman" pitchFamily="18" charset="0"/>
              </a:rPr>
              <a:t>ерда</a:t>
            </a:r>
            <a:r>
              <a:rPr lang="ru-RU" sz="2800" b="1" dirty="0">
                <a:solidFill>
                  <a:srgbClr val="660033"/>
                </a:solidFill>
                <a:latin typeface="Times New Roman" pitchFamily="18" charset="0"/>
                <a:cs typeface="Times New Roman" pitchFamily="18" charset="0"/>
              </a:rPr>
              <a:t> </a:t>
            </a:r>
            <a:r>
              <a:rPr lang="ru-RU" sz="2800" b="1" dirty="0" err="1">
                <a:solidFill>
                  <a:srgbClr val="660033"/>
                </a:solidFill>
                <a:latin typeface="Times New Roman" pitchFamily="18" charset="0"/>
                <a:cs typeface="Times New Roman" pitchFamily="18" charset="0"/>
              </a:rPr>
              <a:t>балиқчилик</a:t>
            </a:r>
            <a:r>
              <a:rPr lang="ru-RU" sz="2800" b="1" dirty="0">
                <a:solidFill>
                  <a:srgbClr val="660033"/>
                </a:solidFill>
                <a:latin typeface="Times New Roman" pitchFamily="18" charset="0"/>
                <a:cs typeface="Times New Roman" pitchFamily="18" charset="0"/>
              </a:rPr>
              <a:t> </a:t>
            </a:r>
            <a:r>
              <a:rPr lang="ru-RU" sz="2800" b="1" dirty="0" err="1">
                <a:solidFill>
                  <a:srgbClr val="660033"/>
                </a:solidFill>
                <a:latin typeface="Times New Roman" pitchFamily="18" charset="0"/>
                <a:cs typeface="Times New Roman" pitchFamily="18" charset="0"/>
              </a:rPr>
              <a:t>ташкил</a:t>
            </a:r>
            <a:r>
              <a:rPr lang="ru-RU" sz="2800" b="1" dirty="0">
                <a:solidFill>
                  <a:srgbClr val="660033"/>
                </a:solidFill>
                <a:latin typeface="Times New Roman" pitchFamily="18" charset="0"/>
                <a:cs typeface="Times New Roman" pitchFamily="18" charset="0"/>
              </a:rPr>
              <a:t> </a:t>
            </a:r>
            <a:r>
              <a:rPr lang="ru-RU" sz="2800" b="1" dirty="0" err="1">
                <a:solidFill>
                  <a:srgbClr val="660033"/>
                </a:solidFill>
                <a:latin typeface="Times New Roman" pitchFamily="18" charset="0"/>
                <a:cs typeface="Times New Roman" pitchFamily="18" charset="0"/>
              </a:rPr>
              <a:t>этилган</a:t>
            </a:r>
            <a:r>
              <a:rPr lang="ru-RU" sz="2800" b="1" dirty="0">
                <a:solidFill>
                  <a:srgbClr val="660033"/>
                </a:solidFill>
                <a:latin typeface="Times New Roman" pitchFamily="18" charset="0"/>
                <a:cs typeface="Times New Roman" pitchFamily="18" charset="0"/>
              </a:rPr>
              <a:t>. </a:t>
            </a:r>
            <a:r>
              <a:rPr lang="ru-RU" sz="2800" b="1" dirty="0">
                <a:solidFill>
                  <a:srgbClr val="0000FF"/>
                </a:solidFill>
                <a:latin typeface="Times New Roman" pitchFamily="18" charset="0"/>
                <a:cs typeface="Times New Roman" pitchFamily="18" charset="0"/>
              </a:rPr>
              <a:t>200 тонна </a:t>
            </a:r>
            <a:r>
              <a:rPr lang="ru-RU" sz="2800" b="1" dirty="0" err="1">
                <a:solidFill>
                  <a:srgbClr val="0000FF"/>
                </a:solidFill>
                <a:latin typeface="Times New Roman" pitchFamily="18" charset="0"/>
                <a:cs typeface="Times New Roman" pitchFamily="18" charset="0"/>
              </a:rPr>
              <a:t>ҳажмдаги</a:t>
            </a:r>
            <a:r>
              <a:rPr lang="ru-RU" sz="2800" b="1" dirty="0">
                <a:solidFill>
                  <a:srgbClr val="0000FF"/>
                </a:solidFill>
                <a:latin typeface="Times New Roman" pitchFamily="18" charset="0"/>
                <a:cs typeface="Times New Roman" pitchFamily="18" charset="0"/>
              </a:rPr>
              <a:t> </a:t>
            </a:r>
            <a:r>
              <a:rPr lang="ru-RU" sz="2800" b="1" dirty="0" err="1">
                <a:solidFill>
                  <a:srgbClr val="0000FF"/>
                </a:solidFill>
                <a:latin typeface="Times New Roman" pitchFamily="18" charset="0"/>
                <a:cs typeface="Times New Roman" pitchFamily="18" charset="0"/>
              </a:rPr>
              <a:t>музлатгич</a:t>
            </a:r>
            <a:r>
              <a:rPr lang="ru-RU" sz="2800" b="1" dirty="0">
                <a:solidFill>
                  <a:srgbClr val="0000FF"/>
                </a:solidFill>
                <a:latin typeface="Times New Roman" pitchFamily="18" charset="0"/>
                <a:cs typeface="Times New Roman" pitchFamily="18" charset="0"/>
              </a:rPr>
              <a:t> </a:t>
            </a:r>
            <a:r>
              <a:rPr lang="ru-RU" sz="2800" b="1" dirty="0" err="1">
                <a:solidFill>
                  <a:srgbClr val="660033"/>
                </a:solidFill>
                <a:latin typeface="Times New Roman" pitchFamily="18" charset="0"/>
                <a:cs typeface="Times New Roman" pitchFamily="18" charset="0"/>
              </a:rPr>
              <a:t>омбор</a:t>
            </a:r>
            <a:r>
              <a:rPr lang="ru-RU" sz="2800" b="1" dirty="0">
                <a:solidFill>
                  <a:srgbClr val="660033"/>
                </a:solidFill>
                <a:latin typeface="Times New Roman" pitchFamily="18" charset="0"/>
                <a:cs typeface="Times New Roman" pitchFamily="18" charset="0"/>
              </a:rPr>
              <a:t> </a:t>
            </a:r>
            <a:r>
              <a:rPr lang="ru-RU" sz="2800" b="1" dirty="0" err="1">
                <a:solidFill>
                  <a:srgbClr val="660033"/>
                </a:solidFill>
                <a:latin typeface="Times New Roman" pitchFamily="18" charset="0"/>
                <a:cs typeface="Times New Roman" pitchFamily="18" charset="0"/>
              </a:rPr>
              <a:t>барпо</a:t>
            </a:r>
            <a:r>
              <a:rPr lang="ru-RU" sz="2800" b="1" dirty="0">
                <a:solidFill>
                  <a:srgbClr val="660033"/>
                </a:solidFill>
                <a:latin typeface="Times New Roman" pitchFamily="18" charset="0"/>
                <a:cs typeface="Times New Roman" pitchFamily="18" charset="0"/>
              </a:rPr>
              <a:t> </a:t>
            </a:r>
            <a:r>
              <a:rPr lang="ru-RU" sz="2800" b="1" dirty="0" err="1">
                <a:solidFill>
                  <a:srgbClr val="660033"/>
                </a:solidFill>
                <a:latin typeface="Times New Roman" pitchFamily="18" charset="0"/>
                <a:cs typeface="Times New Roman" pitchFamily="18" charset="0"/>
              </a:rPr>
              <a:t>этилиб</a:t>
            </a:r>
            <a:r>
              <a:rPr lang="ru-RU" sz="2800" b="1" dirty="0">
                <a:solidFill>
                  <a:srgbClr val="660033"/>
                </a:solidFill>
                <a:latin typeface="Times New Roman" pitchFamily="18" charset="0"/>
                <a:cs typeface="Times New Roman" pitchFamily="18" charset="0"/>
              </a:rPr>
              <a:t>, </a:t>
            </a:r>
            <a:r>
              <a:rPr lang="ru-RU" sz="2800" b="1" dirty="0" err="1">
                <a:solidFill>
                  <a:srgbClr val="660033"/>
                </a:solidFill>
                <a:latin typeface="Times New Roman" pitchFamily="18" charset="0"/>
                <a:cs typeface="Times New Roman" pitchFamily="18" charset="0"/>
              </a:rPr>
              <a:t>мева-сабзавотларни</a:t>
            </a:r>
            <a:r>
              <a:rPr lang="ru-RU" sz="2800" b="1" dirty="0">
                <a:solidFill>
                  <a:srgbClr val="660033"/>
                </a:solidFill>
                <a:latin typeface="Times New Roman" pitchFamily="18" charset="0"/>
                <a:cs typeface="Times New Roman" pitchFamily="18" charset="0"/>
              </a:rPr>
              <a:t> </a:t>
            </a:r>
            <a:r>
              <a:rPr lang="ru-RU" sz="2800" b="1" dirty="0" err="1">
                <a:solidFill>
                  <a:srgbClr val="660033"/>
                </a:solidFill>
                <a:latin typeface="Times New Roman" pitchFamily="18" charset="0"/>
                <a:cs typeface="Times New Roman" pitchFamily="18" charset="0"/>
              </a:rPr>
              <a:t>сифатли</a:t>
            </a:r>
            <a:r>
              <a:rPr lang="ru-RU" sz="2800" b="1" dirty="0">
                <a:solidFill>
                  <a:srgbClr val="660033"/>
                </a:solidFill>
                <a:latin typeface="Times New Roman" pitchFamily="18" charset="0"/>
                <a:cs typeface="Times New Roman" pitchFamily="18" charset="0"/>
              </a:rPr>
              <a:t> </a:t>
            </a:r>
            <a:r>
              <a:rPr lang="ru-RU" sz="2800" b="1" dirty="0" err="1">
                <a:solidFill>
                  <a:srgbClr val="660033"/>
                </a:solidFill>
                <a:latin typeface="Times New Roman" pitchFamily="18" charset="0"/>
                <a:cs typeface="Times New Roman" pitchFamily="18" charset="0"/>
              </a:rPr>
              <a:t>сақлаш</a:t>
            </a:r>
            <a:r>
              <a:rPr lang="ru-RU" sz="2800" b="1" dirty="0">
                <a:solidFill>
                  <a:srgbClr val="660033"/>
                </a:solidFill>
                <a:latin typeface="Times New Roman" pitchFamily="18" charset="0"/>
                <a:cs typeface="Times New Roman" pitchFamily="18" charset="0"/>
              </a:rPr>
              <a:t> </a:t>
            </a:r>
            <a:r>
              <a:rPr lang="ru-RU" sz="2800" b="1" dirty="0" err="1">
                <a:solidFill>
                  <a:srgbClr val="660033"/>
                </a:solidFill>
                <a:latin typeface="Times New Roman" pitchFamily="18" charset="0"/>
                <a:cs typeface="Times New Roman" pitchFamily="18" charset="0"/>
              </a:rPr>
              <a:t>йўлга</a:t>
            </a:r>
            <a:r>
              <a:rPr lang="ru-RU" sz="2800" b="1" dirty="0">
                <a:solidFill>
                  <a:srgbClr val="660033"/>
                </a:solidFill>
                <a:latin typeface="Times New Roman" pitchFamily="18" charset="0"/>
                <a:cs typeface="Times New Roman" pitchFamily="18" charset="0"/>
              </a:rPr>
              <a:t> </a:t>
            </a:r>
            <a:r>
              <a:rPr lang="ru-RU" sz="2800" b="1" dirty="0" err="1">
                <a:solidFill>
                  <a:srgbClr val="660033"/>
                </a:solidFill>
                <a:latin typeface="Times New Roman" pitchFamily="18" charset="0"/>
                <a:cs typeface="Times New Roman" pitchFamily="18" charset="0"/>
              </a:rPr>
              <a:t>қўйилган</a:t>
            </a:r>
            <a:r>
              <a:rPr lang="ru-RU" sz="2800" b="1" dirty="0">
                <a:solidFill>
                  <a:srgbClr val="660033"/>
                </a:solidFill>
                <a:latin typeface="Times New Roman" pitchFamily="18" charset="0"/>
                <a:cs typeface="Times New Roman" pitchFamily="18" charset="0"/>
              </a:rPr>
              <a:t>. </a:t>
            </a:r>
          </a:p>
        </p:txBody>
      </p:sp>
      <p:sp>
        <p:nvSpPr>
          <p:cNvPr id="3" name="Прямоугольник 2"/>
          <p:cNvSpPr/>
          <p:nvPr/>
        </p:nvSpPr>
        <p:spPr>
          <a:xfrm>
            <a:off x="107504" y="44624"/>
            <a:ext cx="8928992" cy="1200329"/>
          </a:xfrm>
          <a:prstGeom prst="rect">
            <a:avLst/>
          </a:prstGeom>
          <a:ln w="28575">
            <a:solidFill>
              <a:srgbClr val="0000FF"/>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uz-Cyrl-UZ" sz="3600" b="1" dirty="0" smtClean="0">
                <a:solidFill>
                  <a:srgbClr val="FF0000"/>
                </a:solidFill>
                <a:latin typeface="Times New Roman" pitchFamily="18" charset="0"/>
                <a:cs typeface="Times New Roman" pitchFamily="18" charset="0"/>
              </a:rPr>
              <a:t>АВАЗБЕК ТЕШАБОЕВНИНГ АЗМУ ШИЖОАТИ</a:t>
            </a:r>
            <a:endParaRPr lang="ru-RU" sz="3600" dirty="0">
              <a:solidFill>
                <a:srgbClr val="FF0000"/>
              </a:solidFill>
              <a:latin typeface="Times New Roman" pitchFamily="18" charset="0"/>
              <a:cs typeface="Times New Roman" pitchFamily="18" charset="0"/>
            </a:endParaRP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495" y="3075270"/>
            <a:ext cx="2808312" cy="172122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640" t="21107" r="22225" b="20833"/>
          <a:stretch/>
        </p:blipFill>
        <p:spPr bwMode="auto">
          <a:xfrm>
            <a:off x="137486" y="1334373"/>
            <a:ext cx="2808312" cy="166270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6"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1774" t="21713" r="23502" b="18596"/>
          <a:stretch/>
        </p:blipFill>
        <p:spPr bwMode="auto">
          <a:xfrm>
            <a:off x="107504" y="4853859"/>
            <a:ext cx="2838294" cy="174055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8053228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Прямоугольник 1"/>
          <p:cNvSpPr/>
          <p:nvPr/>
        </p:nvSpPr>
        <p:spPr>
          <a:xfrm>
            <a:off x="142813" y="1549236"/>
            <a:ext cx="8945405" cy="4832092"/>
          </a:xfrm>
          <a:prstGeom prst="rect">
            <a:avLst/>
          </a:prstGeom>
        </p:spPr>
        <p:style>
          <a:lnRef idx="3">
            <a:schemeClr val="lt1"/>
          </a:lnRef>
          <a:fillRef idx="1">
            <a:schemeClr val="accent4"/>
          </a:fillRef>
          <a:effectRef idx="1">
            <a:schemeClr val="accent4"/>
          </a:effectRef>
          <a:fontRef idx="minor">
            <a:schemeClr val="lt1"/>
          </a:fontRef>
        </p:style>
        <p:txBody>
          <a:bodyPr wrap="square">
            <a:spAutoFit/>
          </a:bodyPr>
          <a:lstStyle/>
          <a:p>
            <a:pPr algn="just"/>
            <a:r>
              <a:rPr lang="uz-Cyrl-UZ" sz="2800" b="1" dirty="0" smtClean="0">
                <a:solidFill>
                  <a:srgbClr val="0000FF"/>
                </a:solidFill>
                <a:latin typeface="Times New Roman" pitchFamily="18" charset="0"/>
                <a:cs typeface="Times New Roman" pitchFamily="18" charset="0"/>
              </a:rPr>
              <a:t>      Бу </a:t>
            </a:r>
            <a:r>
              <a:rPr lang="uz-Cyrl-UZ" sz="2800" b="1" dirty="0">
                <a:solidFill>
                  <a:srgbClr val="0000FF"/>
                </a:solidFill>
                <a:latin typeface="Times New Roman" pitchFamily="18" charset="0"/>
                <a:cs typeface="Times New Roman" pitchFamily="18" charset="0"/>
              </a:rPr>
              <a:t>йил мамлакатимизда ғалладан мўл ҳосил етиштирилди. </a:t>
            </a:r>
            <a:r>
              <a:rPr lang="ru-RU" sz="2800" b="1" dirty="0" err="1">
                <a:solidFill>
                  <a:srgbClr val="0000FF"/>
                </a:solidFill>
                <a:latin typeface="Times New Roman" pitchFamily="18" charset="0"/>
                <a:cs typeface="Times New Roman" pitchFamily="18" charset="0"/>
              </a:rPr>
              <a:t>Бу</a:t>
            </a:r>
            <a:r>
              <a:rPr lang="ru-RU" sz="2800" b="1" dirty="0">
                <a:solidFill>
                  <a:srgbClr val="0000FF"/>
                </a:solidFill>
                <a:latin typeface="Times New Roman" pitchFamily="18" charset="0"/>
                <a:cs typeface="Times New Roman" pitchFamily="18" charset="0"/>
              </a:rPr>
              <a:t>, </a:t>
            </a:r>
            <a:r>
              <a:rPr lang="ru-RU" sz="2800" b="1" dirty="0" err="1">
                <a:solidFill>
                  <a:srgbClr val="0000FF"/>
                </a:solidFill>
                <a:latin typeface="Times New Roman" pitchFamily="18" charset="0"/>
                <a:cs typeface="Times New Roman" pitchFamily="18" charset="0"/>
              </a:rPr>
              <a:t>авваламбор</a:t>
            </a:r>
            <a:r>
              <a:rPr lang="ru-RU" sz="2800" b="1" dirty="0">
                <a:solidFill>
                  <a:srgbClr val="0000FF"/>
                </a:solidFill>
                <a:latin typeface="Times New Roman" pitchFamily="18" charset="0"/>
                <a:cs typeface="Times New Roman" pitchFamily="18" charset="0"/>
              </a:rPr>
              <a:t>, </a:t>
            </a:r>
            <a:r>
              <a:rPr lang="ru-RU" sz="2800" b="1" dirty="0" err="1">
                <a:solidFill>
                  <a:srgbClr val="0000FF"/>
                </a:solidFill>
                <a:latin typeface="Times New Roman" pitchFamily="18" charset="0"/>
                <a:cs typeface="Times New Roman" pitchFamily="18" charset="0"/>
              </a:rPr>
              <a:t>юртимиздаги</a:t>
            </a:r>
            <a:r>
              <a:rPr lang="ru-RU" sz="2800" b="1" dirty="0">
                <a:solidFill>
                  <a:srgbClr val="0000FF"/>
                </a:solidFill>
                <a:latin typeface="Times New Roman" pitchFamily="18" charset="0"/>
                <a:cs typeface="Times New Roman" pitchFamily="18" charset="0"/>
              </a:rPr>
              <a:t> </a:t>
            </a:r>
            <a:r>
              <a:rPr lang="ru-RU" sz="2800" b="1" dirty="0" err="1">
                <a:solidFill>
                  <a:srgbClr val="0000FF"/>
                </a:solidFill>
                <a:latin typeface="Times New Roman" pitchFamily="18" charset="0"/>
                <a:cs typeface="Times New Roman" pitchFamily="18" charset="0"/>
              </a:rPr>
              <a:t>тинчлик-осойишталик</a:t>
            </a:r>
            <a:r>
              <a:rPr lang="ru-RU" sz="2800" b="1" dirty="0">
                <a:solidFill>
                  <a:srgbClr val="0000FF"/>
                </a:solidFill>
                <a:latin typeface="Times New Roman" pitchFamily="18" charset="0"/>
                <a:cs typeface="Times New Roman" pitchFamily="18" charset="0"/>
              </a:rPr>
              <a:t>, </a:t>
            </a:r>
            <a:r>
              <a:rPr lang="ru-RU" sz="2800" b="1" dirty="0" err="1">
                <a:solidFill>
                  <a:srgbClr val="0000FF"/>
                </a:solidFill>
                <a:latin typeface="Times New Roman" pitchFamily="18" charset="0"/>
                <a:cs typeface="Times New Roman" pitchFamily="18" charset="0"/>
              </a:rPr>
              <a:t>халқимизнинг</a:t>
            </a:r>
            <a:r>
              <a:rPr lang="ru-RU" sz="2800" b="1" dirty="0">
                <a:solidFill>
                  <a:srgbClr val="0000FF"/>
                </a:solidFill>
                <a:latin typeface="Times New Roman" pitchFamily="18" charset="0"/>
                <a:cs typeface="Times New Roman" pitchFamily="18" charset="0"/>
              </a:rPr>
              <a:t> </a:t>
            </a:r>
            <a:r>
              <a:rPr lang="ru-RU" sz="2800" b="1" dirty="0" err="1">
                <a:solidFill>
                  <a:srgbClr val="0000FF"/>
                </a:solidFill>
                <a:latin typeface="Times New Roman" pitchFamily="18" charset="0"/>
                <a:cs typeface="Times New Roman" pitchFamily="18" charset="0"/>
              </a:rPr>
              <a:t>ҳамжиҳатлиги</a:t>
            </a:r>
            <a:r>
              <a:rPr lang="ru-RU" sz="2800" b="1" dirty="0">
                <a:solidFill>
                  <a:srgbClr val="0000FF"/>
                </a:solidFill>
                <a:latin typeface="Times New Roman" pitchFamily="18" charset="0"/>
                <a:cs typeface="Times New Roman" pitchFamily="18" charset="0"/>
              </a:rPr>
              <a:t> </a:t>
            </a:r>
            <a:r>
              <a:rPr lang="ru-RU" sz="2800" b="1" dirty="0" err="1">
                <a:solidFill>
                  <a:srgbClr val="0000FF"/>
                </a:solidFill>
                <a:latin typeface="Times New Roman" pitchFamily="18" charset="0"/>
                <a:cs typeface="Times New Roman" pitchFamily="18" charset="0"/>
              </a:rPr>
              <a:t>туфайлидир</a:t>
            </a:r>
            <a:r>
              <a:rPr lang="ru-RU" sz="2800" b="1" dirty="0">
                <a:solidFill>
                  <a:srgbClr val="0000FF"/>
                </a:solidFill>
                <a:latin typeface="Times New Roman" pitchFamily="18" charset="0"/>
                <a:cs typeface="Times New Roman" pitchFamily="18" charset="0"/>
              </a:rPr>
              <a:t>. </a:t>
            </a:r>
            <a:r>
              <a:rPr lang="ru-RU" sz="2800" b="1" dirty="0" err="1">
                <a:solidFill>
                  <a:srgbClr val="0000FF"/>
                </a:solidFill>
                <a:latin typeface="Times New Roman" pitchFamily="18" charset="0"/>
                <a:cs typeface="Times New Roman" pitchFamily="18" charset="0"/>
              </a:rPr>
              <a:t>Тинчлик</a:t>
            </a:r>
            <a:r>
              <a:rPr lang="ru-RU" sz="2800" b="1" dirty="0">
                <a:solidFill>
                  <a:srgbClr val="0000FF"/>
                </a:solidFill>
                <a:latin typeface="Times New Roman" pitchFamily="18" charset="0"/>
                <a:cs typeface="Times New Roman" pitchFamily="18" charset="0"/>
              </a:rPr>
              <a:t> </a:t>
            </a:r>
            <a:r>
              <a:rPr lang="ru-RU" sz="2800" b="1" dirty="0" err="1">
                <a:solidFill>
                  <a:srgbClr val="0000FF"/>
                </a:solidFill>
                <a:latin typeface="Times New Roman" pitchFamily="18" charset="0"/>
                <a:cs typeface="Times New Roman" pitchFamily="18" charset="0"/>
              </a:rPr>
              <a:t>бўлган</a:t>
            </a:r>
            <a:r>
              <a:rPr lang="ru-RU" sz="2800" b="1" dirty="0">
                <a:solidFill>
                  <a:srgbClr val="0000FF"/>
                </a:solidFill>
                <a:latin typeface="Times New Roman" pitchFamily="18" charset="0"/>
                <a:cs typeface="Times New Roman" pitchFamily="18" charset="0"/>
              </a:rPr>
              <a:t> </a:t>
            </a:r>
            <a:r>
              <a:rPr lang="ru-RU" sz="2800" b="1" dirty="0" err="1">
                <a:solidFill>
                  <a:srgbClr val="0000FF"/>
                </a:solidFill>
                <a:latin typeface="Times New Roman" pitchFamily="18" charset="0"/>
                <a:cs typeface="Times New Roman" pitchFamily="18" charset="0"/>
              </a:rPr>
              <a:t>жойда</a:t>
            </a:r>
            <a:r>
              <a:rPr lang="ru-RU" sz="2800" b="1" dirty="0">
                <a:solidFill>
                  <a:srgbClr val="0000FF"/>
                </a:solidFill>
                <a:latin typeface="Times New Roman" pitchFamily="18" charset="0"/>
                <a:cs typeface="Times New Roman" pitchFamily="18" charset="0"/>
              </a:rPr>
              <a:t> </a:t>
            </a:r>
            <a:r>
              <a:rPr lang="ru-RU" sz="2800" b="1" dirty="0" err="1">
                <a:solidFill>
                  <a:srgbClr val="0000FF"/>
                </a:solidFill>
                <a:latin typeface="Times New Roman" pitchFamily="18" charset="0"/>
                <a:cs typeface="Times New Roman" pitchFamily="18" charset="0"/>
              </a:rPr>
              <a:t>мана</a:t>
            </a:r>
            <a:r>
              <a:rPr lang="ru-RU" sz="2800" b="1" dirty="0">
                <a:solidFill>
                  <a:srgbClr val="0000FF"/>
                </a:solidFill>
                <a:latin typeface="Times New Roman" pitchFamily="18" charset="0"/>
                <a:cs typeface="Times New Roman" pitchFamily="18" charset="0"/>
              </a:rPr>
              <a:t> </a:t>
            </a:r>
            <a:r>
              <a:rPr lang="ru-RU" sz="2800" b="1" dirty="0" err="1">
                <a:solidFill>
                  <a:srgbClr val="0000FF"/>
                </a:solidFill>
                <a:latin typeface="Times New Roman" pitchFamily="18" charset="0"/>
                <a:cs typeface="Times New Roman" pitchFamily="18" charset="0"/>
              </a:rPr>
              <a:t>шундай</a:t>
            </a:r>
            <a:r>
              <a:rPr lang="ru-RU" sz="2800" b="1" dirty="0">
                <a:solidFill>
                  <a:srgbClr val="0000FF"/>
                </a:solidFill>
                <a:latin typeface="Times New Roman" pitchFamily="18" charset="0"/>
                <a:cs typeface="Times New Roman" pitchFamily="18" charset="0"/>
              </a:rPr>
              <a:t> </a:t>
            </a:r>
            <a:r>
              <a:rPr lang="ru-RU" sz="2800" b="1" dirty="0" err="1">
                <a:solidFill>
                  <a:srgbClr val="0000FF"/>
                </a:solidFill>
                <a:latin typeface="Times New Roman" pitchFamily="18" charset="0"/>
                <a:cs typeface="Times New Roman" pitchFamily="18" charset="0"/>
              </a:rPr>
              <a:t>мўл-кўлчилик</a:t>
            </a:r>
            <a:r>
              <a:rPr lang="ru-RU" sz="2800" b="1" dirty="0">
                <a:solidFill>
                  <a:srgbClr val="0000FF"/>
                </a:solidFill>
                <a:latin typeface="Times New Roman" pitchFamily="18" charset="0"/>
                <a:cs typeface="Times New Roman" pitchFamily="18" charset="0"/>
              </a:rPr>
              <a:t>, </a:t>
            </a:r>
            <a:r>
              <a:rPr lang="ru-RU" sz="2800" b="1" dirty="0" err="1">
                <a:solidFill>
                  <a:srgbClr val="0000FF"/>
                </a:solidFill>
                <a:latin typeface="Times New Roman" pitchFamily="18" charset="0"/>
                <a:cs typeface="Times New Roman" pitchFamily="18" charset="0"/>
              </a:rPr>
              <a:t>фаровонлик</a:t>
            </a:r>
            <a:r>
              <a:rPr lang="ru-RU" sz="2800" b="1" dirty="0">
                <a:solidFill>
                  <a:srgbClr val="0000FF"/>
                </a:solidFill>
                <a:latin typeface="Times New Roman" pitchFamily="18" charset="0"/>
                <a:cs typeface="Times New Roman" pitchFamily="18" charset="0"/>
              </a:rPr>
              <a:t> </a:t>
            </a:r>
            <a:r>
              <a:rPr lang="ru-RU" sz="2800" b="1" dirty="0" err="1">
                <a:solidFill>
                  <a:srgbClr val="0000FF"/>
                </a:solidFill>
                <a:latin typeface="Times New Roman" pitchFamily="18" charset="0"/>
                <a:cs typeface="Times New Roman" pitchFamily="18" charset="0"/>
              </a:rPr>
              <a:t>бўлади</a:t>
            </a:r>
            <a:r>
              <a:rPr lang="ru-RU" sz="2800" b="1" dirty="0">
                <a:solidFill>
                  <a:srgbClr val="0000FF"/>
                </a:solidFill>
                <a:latin typeface="Times New Roman" pitchFamily="18" charset="0"/>
                <a:cs typeface="Times New Roman" pitchFamily="18" charset="0"/>
              </a:rPr>
              <a:t>, </a:t>
            </a:r>
            <a:r>
              <a:rPr lang="ru-RU" sz="2800" b="1" dirty="0" err="1">
                <a:solidFill>
                  <a:srgbClr val="0000FF"/>
                </a:solidFill>
                <a:latin typeface="Times New Roman" pitchFamily="18" charset="0"/>
                <a:cs typeface="Times New Roman" pitchFamily="18" charset="0"/>
              </a:rPr>
              <a:t>одамлар</a:t>
            </a:r>
            <a:r>
              <a:rPr lang="ru-RU" sz="2800" b="1" dirty="0">
                <a:solidFill>
                  <a:srgbClr val="0000FF"/>
                </a:solidFill>
                <a:latin typeface="Times New Roman" pitchFamily="18" charset="0"/>
                <a:cs typeface="Times New Roman" pitchFamily="18" charset="0"/>
              </a:rPr>
              <a:t> </a:t>
            </a:r>
            <a:r>
              <a:rPr lang="ru-RU" sz="2800" b="1" dirty="0" err="1">
                <a:solidFill>
                  <a:srgbClr val="0000FF"/>
                </a:solidFill>
                <a:latin typeface="Times New Roman" pitchFamily="18" charset="0"/>
                <a:cs typeface="Times New Roman" pitchFamily="18" charset="0"/>
              </a:rPr>
              <a:t>ўз</a:t>
            </a:r>
            <a:r>
              <a:rPr lang="ru-RU" sz="2800" b="1" dirty="0">
                <a:solidFill>
                  <a:srgbClr val="0000FF"/>
                </a:solidFill>
                <a:latin typeface="Times New Roman" pitchFamily="18" charset="0"/>
                <a:cs typeface="Times New Roman" pitchFamily="18" charset="0"/>
              </a:rPr>
              <a:t> </a:t>
            </a:r>
            <a:r>
              <a:rPr lang="ru-RU" sz="2800" b="1" dirty="0" err="1">
                <a:solidFill>
                  <a:srgbClr val="0000FF"/>
                </a:solidFill>
                <a:latin typeface="Times New Roman" pitchFamily="18" charset="0"/>
                <a:cs typeface="Times New Roman" pitchFamily="18" charset="0"/>
              </a:rPr>
              <a:t>мақсадларини</a:t>
            </a:r>
            <a:r>
              <a:rPr lang="ru-RU" sz="2800" b="1" dirty="0">
                <a:solidFill>
                  <a:srgbClr val="0000FF"/>
                </a:solidFill>
                <a:latin typeface="Times New Roman" pitchFamily="18" charset="0"/>
                <a:cs typeface="Times New Roman" pitchFamily="18" charset="0"/>
              </a:rPr>
              <a:t> </a:t>
            </a:r>
            <a:r>
              <a:rPr lang="ru-RU" sz="2800" b="1" dirty="0" err="1">
                <a:solidFill>
                  <a:srgbClr val="0000FF"/>
                </a:solidFill>
                <a:latin typeface="Times New Roman" pitchFamily="18" charset="0"/>
                <a:cs typeface="Times New Roman" pitchFamily="18" charset="0"/>
              </a:rPr>
              <a:t>рўёбга</a:t>
            </a:r>
            <a:r>
              <a:rPr lang="ru-RU" sz="2800" b="1" dirty="0">
                <a:solidFill>
                  <a:srgbClr val="0000FF"/>
                </a:solidFill>
                <a:latin typeface="Times New Roman" pitchFamily="18" charset="0"/>
                <a:cs typeface="Times New Roman" pitchFamily="18" charset="0"/>
              </a:rPr>
              <a:t> </a:t>
            </a:r>
            <a:r>
              <a:rPr lang="ru-RU" sz="2800" b="1" dirty="0" err="1">
                <a:solidFill>
                  <a:srgbClr val="0000FF"/>
                </a:solidFill>
                <a:latin typeface="Times New Roman" pitchFamily="18" charset="0"/>
                <a:cs typeface="Times New Roman" pitchFamily="18" charset="0"/>
              </a:rPr>
              <a:t>чиқаради</a:t>
            </a:r>
            <a:r>
              <a:rPr lang="ru-RU" sz="2800" b="1" dirty="0">
                <a:solidFill>
                  <a:srgbClr val="0000FF"/>
                </a:solidFill>
                <a:latin typeface="Times New Roman" pitchFamily="18" charset="0"/>
                <a:cs typeface="Times New Roman" pitchFamily="18" charset="0"/>
              </a:rPr>
              <a:t>. </a:t>
            </a:r>
            <a:r>
              <a:rPr lang="ru-RU" sz="2800" b="1" dirty="0" err="1">
                <a:solidFill>
                  <a:srgbClr val="0000FF"/>
                </a:solidFill>
                <a:latin typeface="Times New Roman" pitchFamily="18" charset="0"/>
                <a:cs typeface="Times New Roman" pitchFamily="18" charset="0"/>
              </a:rPr>
              <a:t>Бу</a:t>
            </a:r>
            <a:r>
              <a:rPr lang="ru-RU" sz="2800" b="1" dirty="0">
                <a:solidFill>
                  <a:srgbClr val="0000FF"/>
                </a:solidFill>
                <a:latin typeface="Times New Roman" pitchFamily="18" charset="0"/>
                <a:cs typeface="Times New Roman" pitchFamily="18" charset="0"/>
              </a:rPr>
              <a:t> </a:t>
            </a:r>
            <a:r>
              <a:rPr lang="ru-RU" sz="2800" b="1" dirty="0" err="1">
                <a:solidFill>
                  <a:srgbClr val="0000FF"/>
                </a:solidFill>
                <a:latin typeface="Times New Roman" pitchFamily="18" charset="0"/>
                <a:cs typeface="Times New Roman" pitchFamily="18" charset="0"/>
              </a:rPr>
              <a:t>неъматларнинг</a:t>
            </a:r>
            <a:r>
              <a:rPr lang="ru-RU" sz="2800" b="1" dirty="0">
                <a:solidFill>
                  <a:srgbClr val="0000FF"/>
                </a:solidFill>
                <a:latin typeface="Times New Roman" pitchFamily="18" charset="0"/>
                <a:cs typeface="Times New Roman" pitchFamily="18" charset="0"/>
              </a:rPr>
              <a:t> </a:t>
            </a:r>
            <a:r>
              <a:rPr lang="ru-RU" sz="2800" b="1" dirty="0" err="1">
                <a:solidFill>
                  <a:srgbClr val="0000FF"/>
                </a:solidFill>
                <a:latin typeface="Times New Roman" pitchFamily="18" charset="0"/>
                <a:cs typeface="Times New Roman" pitchFamily="18" charset="0"/>
              </a:rPr>
              <a:t>барқарорлигини</a:t>
            </a:r>
            <a:r>
              <a:rPr lang="ru-RU" sz="2800" b="1" dirty="0">
                <a:solidFill>
                  <a:srgbClr val="0000FF"/>
                </a:solidFill>
                <a:latin typeface="Times New Roman" pitchFamily="18" charset="0"/>
                <a:cs typeface="Times New Roman" pitchFamily="18" charset="0"/>
              </a:rPr>
              <a:t> </a:t>
            </a:r>
            <a:r>
              <a:rPr lang="ru-RU" sz="2800" b="1" dirty="0" err="1">
                <a:solidFill>
                  <a:srgbClr val="0000FF"/>
                </a:solidFill>
                <a:latin typeface="Times New Roman" pitchFamily="18" charset="0"/>
                <a:cs typeface="Times New Roman" pitchFamily="18" charset="0"/>
              </a:rPr>
              <a:t>таъминлаш</a:t>
            </a:r>
            <a:r>
              <a:rPr lang="ru-RU" sz="2800" b="1" dirty="0">
                <a:solidFill>
                  <a:srgbClr val="0000FF"/>
                </a:solidFill>
                <a:latin typeface="Times New Roman" pitchFamily="18" charset="0"/>
                <a:cs typeface="Times New Roman" pitchFamily="18" charset="0"/>
              </a:rPr>
              <a:t> </a:t>
            </a:r>
            <a:r>
              <a:rPr lang="ru-RU" sz="2800" b="1" dirty="0" err="1">
                <a:solidFill>
                  <a:srgbClr val="0000FF"/>
                </a:solidFill>
                <a:latin typeface="Times New Roman" pitchFamily="18" charset="0"/>
                <a:cs typeface="Times New Roman" pitchFamily="18" charset="0"/>
              </a:rPr>
              <a:t>учун</a:t>
            </a:r>
            <a:r>
              <a:rPr lang="ru-RU" sz="2800" b="1" dirty="0">
                <a:solidFill>
                  <a:srgbClr val="0000FF"/>
                </a:solidFill>
                <a:latin typeface="Times New Roman" pitchFamily="18" charset="0"/>
                <a:cs typeface="Times New Roman" pitchFamily="18" charset="0"/>
              </a:rPr>
              <a:t> </a:t>
            </a:r>
            <a:r>
              <a:rPr lang="ru-RU" sz="2800" b="1" dirty="0" err="1">
                <a:solidFill>
                  <a:srgbClr val="0000FF"/>
                </a:solidFill>
                <a:latin typeface="Times New Roman" pitchFamily="18" charset="0"/>
                <a:cs typeface="Times New Roman" pitchFamily="18" charset="0"/>
              </a:rPr>
              <a:t>танлаган</a:t>
            </a:r>
            <a:r>
              <a:rPr lang="ru-RU" sz="2800" b="1" dirty="0">
                <a:solidFill>
                  <a:srgbClr val="0000FF"/>
                </a:solidFill>
                <a:latin typeface="Times New Roman" pitchFamily="18" charset="0"/>
                <a:cs typeface="Times New Roman" pitchFamily="18" charset="0"/>
              </a:rPr>
              <a:t> </a:t>
            </a:r>
            <a:r>
              <a:rPr lang="ru-RU" sz="2800" b="1" dirty="0" err="1">
                <a:solidFill>
                  <a:srgbClr val="0000FF"/>
                </a:solidFill>
                <a:latin typeface="Times New Roman" pitchFamily="18" charset="0"/>
                <a:cs typeface="Times New Roman" pitchFamily="18" charset="0"/>
              </a:rPr>
              <a:t>йўлимизда</a:t>
            </a:r>
            <a:r>
              <a:rPr lang="ru-RU" sz="2800" b="1" dirty="0">
                <a:solidFill>
                  <a:srgbClr val="0000FF"/>
                </a:solidFill>
                <a:latin typeface="Times New Roman" pitchFamily="18" charset="0"/>
                <a:cs typeface="Times New Roman" pitchFamily="18" charset="0"/>
              </a:rPr>
              <a:t> </a:t>
            </a:r>
            <a:r>
              <a:rPr lang="ru-RU" sz="2800" b="1" dirty="0" err="1">
                <a:solidFill>
                  <a:srgbClr val="0000FF"/>
                </a:solidFill>
                <a:latin typeface="Times New Roman" pitchFamily="18" charset="0"/>
                <a:cs typeface="Times New Roman" pitchFamily="18" charset="0"/>
              </a:rPr>
              <a:t>собитқадам</a:t>
            </a:r>
            <a:r>
              <a:rPr lang="ru-RU" sz="2800" b="1" dirty="0">
                <a:solidFill>
                  <a:srgbClr val="0000FF"/>
                </a:solidFill>
                <a:latin typeface="Times New Roman" pitchFamily="18" charset="0"/>
                <a:cs typeface="Times New Roman" pitchFamily="18" charset="0"/>
              </a:rPr>
              <a:t> </a:t>
            </a:r>
            <a:r>
              <a:rPr lang="ru-RU" sz="2800" b="1" dirty="0" err="1">
                <a:solidFill>
                  <a:srgbClr val="0000FF"/>
                </a:solidFill>
                <a:latin typeface="Times New Roman" pitchFamily="18" charset="0"/>
                <a:cs typeface="Times New Roman" pitchFamily="18" charset="0"/>
              </a:rPr>
              <a:t>туриб</a:t>
            </a:r>
            <a:r>
              <a:rPr lang="ru-RU" sz="2800" b="1" dirty="0">
                <a:solidFill>
                  <a:srgbClr val="0000FF"/>
                </a:solidFill>
                <a:latin typeface="Times New Roman" pitchFamily="18" charset="0"/>
                <a:cs typeface="Times New Roman" pitchFamily="18" charset="0"/>
              </a:rPr>
              <a:t>, </a:t>
            </a:r>
            <a:r>
              <a:rPr lang="ru-RU" sz="2800" b="1" dirty="0" err="1">
                <a:solidFill>
                  <a:srgbClr val="0000FF"/>
                </a:solidFill>
                <a:latin typeface="Times New Roman" pitchFamily="18" charset="0"/>
                <a:cs typeface="Times New Roman" pitchFamily="18" charset="0"/>
              </a:rPr>
              <a:t>мамлакатимизда</a:t>
            </a:r>
            <a:r>
              <a:rPr lang="ru-RU" sz="2800" b="1" dirty="0">
                <a:solidFill>
                  <a:srgbClr val="0000FF"/>
                </a:solidFill>
                <a:latin typeface="Times New Roman" pitchFamily="18" charset="0"/>
                <a:cs typeface="Times New Roman" pitchFamily="18" charset="0"/>
              </a:rPr>
              <a:t> </a:t>
            </a:r>
            <a:r>
              <a:rPr lang="ru-RU" sz="2800" b="1" dirty="0" err="1">
                <a:solidFill>
                  <a:srgbClr val="0000FF"/>
                </a:solidFill>
                <a:latin typeface="Times New Roman" pitchFamily="18" charset="0"/>
                <a:cs typeface="Times New Roman" pitchFamily="18" charset="0"/>
              </a:rPr>
              <a:t>ҳукм</a:t>
            </a:r>
            <a:r>
              <a:rPr lang="ru-RU" sz="2800" b="1" dirty="0">
                <a:solidFill>
                  <a:srgbClr val="0000FF"/>
                </a:solidFill>
                <a:latin typeface="Times New Roman" pitchFamily="18" charset="0"/>
                <a:cs typeface="Times New Roman" pitchFamily="18" charset="0"/>
              </a:rPr>
              <a:t> </a:t>
            </a:r>
            <a:r>
              <a:rPr lang="ru-RU" sz="2800" b="1" dirty="0" err="1">
                <a:solidFill>
                  <a:srgbClr val="0000FF"/>
                </a:solidFill>
                <a:latin typeface="Times New Roman" pitchFamily="18" charset="0"/>
                <a:cs typeface="Times New Roman" pitchFamily="18" charset="0"/>
              </a:rPr>
              <a:t>сураётган</a:t>
            </a:r>
            <a:r>
              <a:rPr lang="ru-RU" sz="2800" b="1" dirty="0">
                <a:solidFill>
                  <a:srgbClr val="0000FF"/>
                </a:solidFill>
                <a:latin typeface="Times New Roman" pitchFamily="18" charset="0"/>
                <a:cs typeface="Times New Roman" pitchFamily="18" charset="0"/>
              </a:rPr>
              <a:t> </a:t>
            </a:r>
            <a:r>
              <a:rPr lang="ru-RU" sz="2800" b="1" dirty="0" err="1">
                <a:solidFill>
                  <a:srgbClr val="0000FF"/>
                </a:solidFill>
                <a:latin typeface="Times New Roman" pitchFamily="18" charset="0"/>
                <a:cs typeface="Times New Roman" pitchFamily="18" charset="0"/>
              </a:rPr>
              <a:t>тинчлик</a:t>
            </a:r>
            <a:r>
              <a:rPr lang="ru-RU" sz="2800" b="1" dirty="0">
                <a:solidFill>
                  <a:srgbClr val="0000FF"/>
                </a:solidFill>
                <a:latin typeface="Times New Roman" pitchFamily="18" charset="0"/>
                <a:cs typeface="Times New Roman" pitchFamily="18" charset="0"/>
              </a:rPr>
              <a:t> </a:t>
            </a:r>
            <a:r>
              <a:rPr lang="ru-RU" sz="2800" b="1" dirty="0" err="1">
                <a:solidFill>
                  <a:srgbClr val="0000FF"/>
                </a:solidFill>
                <a:latin typeface="Times New Roman" pitchFamily="18" charset="0"/>
                <a:cs typeface="Times New Roman" pitchFamily="18" charset="0"/>
              </a:rPr>
              <a:t>ва</a:t>
            </a:r>
            <a:r>
              <a:rPr lang="ru-RU" sz="2800" b="1" dirty="0">
                <a:solidFill>
                  <a:srgbClr val="0000FF"/>
                </a:solidFill>
                <a:latin typeface="Times New Roman" pitchFamily="18" charset="0"/>
                <a:cs typeface="Times New Roman" pitchFamily="18" charset="0"/>
              </a:rPr>
              <a:t> </a:t>
            </a:r>
            <a:r>
              <a:rPr lang="ru-RU" sz="2800" b="1" dirty="0" err="1">
                <a:solidFill>
                  <a:srgbClr val="0000FF"/>
                </a:solidFill>
                <a:latin typeface="Times New Roman" pitchFamily="18" charset="0"/>
                <a:cs typeface="Times New Roman" pitchFamily="18" charset="0"/>
              </a:rPr>
              <a:t>осойишталикни</a:t>
            </a:r>
            <a:r>
              <a:rPr lang="ru-RU" sz="2800" b="1" dirty="0">
                <a:solidFill>
                  <a:srgbClr val="0000FF"/>
                </a:solidFill>
                <a:latin typeface="Times New Roman" pitchFamily="18" charset="0"/>
                <a:cs typeface="Times New Roman" pitchFamily="18" charset="0"/>
              </a:rPr>
              <a:t> </a:t>
            </a:r>
            <a:r>
              <a:rPr lang="ru-RU" sz="2800" b="1" dirty="0" err="1">
                <a:solidFill>
                  <a:srgbClr val="0000FF"/>
                </a:solidFill>
                <a:latin typeface="Times New Roman" pitchFamily="18" charset="0"/>
                <a:cs typeface="Times New Roman" pitchFamily="18" charset="0"/>
              </a:rPr>
              <a:t>кўз</a:t>
            </a:r>
            <a:r>
              <a:rPr lang="ru-RU" sz="2800" b="1" dirty="0">
                <a:solidFill>
                  <a:srgbClr val="0000FF"/>
                </a:solidFill>
                <a:latin typeface="Times New Roman" pitchFamily="18" charset="0"/>
                <a:cs typeface="Times New Roman" pitchFamily="18" charset="0"/>
              </a:rPr>
              <a:t> </a:t>
            </a:r>
            <a:r>
              <a:rPr lang="ru-RU" sz="2800" b="1" dirty="0" err="1">
                <a:solidFill>
                  <a:srgbClr val="0000FF"/>
                </a:solidFill>
                <a:latin typeface="Times New Roman" pitchFamily="18" charset="0"/>
                <a:cs typeface="Times New Roman" pitchFamily="18" charset="0"/>
              </a:rPr>
              <a:t>қорачиғидек</a:t>
            </a:r>
            <a:r>
              <a:rPr lang="ru-RU" sz="2800" b="1" dirty="0">
                <a:solidFill>
                  <a:srgbClr val="0000FF"/>
                </a:solidFill>
                <a:latin typeface="Times New Roman" pitchFamily="18" charset="0"/>
                <a:cs typeface="Times New Roman" pitchFamily="18" charset="0"/>
              </a:rPr>
              <a:t> </a:t>
            </a:r>
            <a:r>
              <a:rPr lang="ru-RU" sz="2800" b="1" dirty="0" err="1">
                <a:solidFill>
                  <a:srgbClr val="0000FF"/>
                </a:solidFill>
                <a:latin typeface="Times New Roman" pitchFamily="18" charset="0"/>
                <a:cs typeface="Times New Roman" pitchFamily="18" charset="0"/>
              </a:rPr>
              <a:t>асрашимиз</a:t>
            </a:r>
            <a:r>
              <a:rPr lang="ru-RU" sz="2800" b="1" dirty="0">
                <a:solidFill>
                  <a:srgbClr val="0000FF"/>
                </a:solidFill>
                <a:latin typeface="Times New Roman" pitchFamily="18" charset="0"/>
                <a:cs typeface="Times New Roman" pitchFamily="18" charset="0"/>
              </a:rPr>
              <a:t>, доимо </a:t>
            </a:r>
            <a:r>
              <a:rPr lang="ru-RU" sz="2800" b="1" dirty="0" err="1">
                <a:solidFill>
                  <a:srgbClr val="0000FF"/>
                </a:solidFill>
                <a:latin typeface="Times New Roman" pitchFamily="18" charset="0"/>
                <a:cs typeface="Times New Roman" pitchFamily="18" charset="0"/>
              </a:rPr>
              <a:t>огоҳ</a:t>
            </a:r>
            <a:r>
              <a:rPr lang="ru-RU" sz="2800" b="1" dirty="0">
                <a:solidFill>
                  <a:srgbClr val="0000FF"/>
                </a:solidFill>
                <a:latin typeface="Times New Roman" pitchFamily="18" charset="0"/>
                <a:cs typeface="Times New Roman" pitchFamily="18" charset="0"/>
              </a:rPr>
              <a:t> </a:t>
            </a:r>
            <a:r>
              <a:rPr lang="ru-RU" sz="2800" b="1" dirty="0" err="1">
                <a:solidFill>
                  <a:srgbClr val="0000FF"/>
                </a:solidFill>
                <a:latin typeface="Times New Roman" pitchFamily="18" charset="0"/>
                <a:cs typeface="Times New Roman" pitchFamily="18" charset="0"/>
              </a:rPr>
              <a:t>ва</a:t>
            </a:r>
            <a:r>
              <a:rPr lang="ru-RU" sz="2800" b="1" dirty="0">
                <a:solidFill>
                  <a:srgbClr val="0000FF"/>
                </a:solidFill>
                <a:latin typeface="Times New Roman" pitchFamily="18" charset="0"/>
                <a:cs typeface="Times New Roman" pitchFamily="18" charset="0"/>
              </a:rPr>
              <a:t> </a:t>
            </a:r>
            <a:r>
              <a:rPr lang="ru-RU" sz="2800" b="1" dirty="0" err="1">
                <a:solidFill>
                  <a:srgbClr val="0000FF"/>
                </a:solidFill>
                <a:latin typeface="Times New Roman" pitchFamily="18" charset="0"/>
                <a:cs typeface="Times New Roman" pitchFamily="18" charset="0"/>
              </a:rPr>
              <a:t>ҳушёр</a:t>
            </a:r>
            <a:r>
              <a:rPr lang="ru-RU" sz="2800" b="1" dirty="0">
                <a:solidFill>
                  <a:srgbClr val="0000FF"/>
                </a:solidFill>
                <a:latin typeface="Times New Roman" pitchFamily="18" charset="0"/>
                <a:cs typeface="Times New Roman" pitchFamily="18" charset="0"/>
              </a:rPr>
              <a:t> </a:t>
            </a:r>
            <a:r>
              <a:rPr lang="ru-RU" sz="2800" b="1" dirty="0" err="1">
                <a:solidFill>
                  <a:srgbClr val="0000FF"/>
                </a:solidFill>
                <a:latin typeface="Times New Roman" pitchFamily="18" charset="0"/>
                <a:cs typeface="Times New Roman" pitchFamily="18" charset="0"/>
              </a:rPr>
              <a:t>бўлиб</a:t>
            </a:r>
            <a:r>
              <a:rPr lang="ru-RU" sz="2800" b="1" dirty="0">
                <a:solidFill>
                  <a:srgbClr val="0000FF"/>
                </a:solidFill>
                <a:latin typeface="Times New Roman" pitchFamily="18" charset="0"/>
                <a:cs typeface="Times New Roman" pitchFamily="18" charset="0"/>
              </a:rPr>
              <a:t> </a:t>
            </a:r>
            <a:r>
              <a:rPr lang="ru-RU" sz="2800" b="1" dirty="0" err="1">
                <a:solidFill>
                  <a:srgbClr val="0000FF"/>
                </a:solidFill>
                <a:latin typeface="Times New Roman" pitchFamily="18" charset="0"/>
                <a:cs typeface="Times New Roman" pitchFamily="18" charset="0"/>
              </a:rPr>
              <a:t>яшашимиз</a:t>
            </a:r>
            <a:r>
              <a:rPr lang="ru-RU" sz="2800" b="1" dirty="0">
                <a:solidFill>
                  <a:srgbClr val="0000FF"/>
                </a:solidFill>
                <a:latin typeface="Times New Roman" pitchFamily="18" charset="0"/>
                <a:cs typeface="Times New Roman" pitchFamily="18" charset="0"/>
              </a:rPr>
              <a:t> </a:t>
            </a:r>
            <a:r>
              <a:rPr lang="ru-RU" sz="2800" b="1" dirty="0" err="1">
                <a:solidFill>
                  <a:srgbClr val="0000FF"/>
                </a:solidFill>
                <a:latin typeface="Times New Roman" pitchFamily="18" charset="0"/>
                <a:cs typeface="Times New Roman" pitchFamily="18" charset="0"/>
              </a:rPr>
              <a:t>даркор</a:t>
            </a:r>
            <a:r>
              <a:rPr lang="ru-RU" sz="2800" b="1" dirty="0">
                <a:solidFill>
                  <a:srgbClr val="0000FF"/>
                </a:solidFill>
                <a:latin typeface="Times New Roman" pitchFamily="18" charset="0"/>
                <a:cs typeface="Times New Roman" pitchFamily="18" charset="0"/>
              </a:rPr>
              <a:t>, </a:t>
            </a:r>
            <a:r>
              <a:rPr lang="ru-RU" sz="2800" b="1" dirty="0" err="1">
                <a:solidFill>
                  <a:srgbClr val="0000FF"/>
                </a:solidFill>
                <a:latin typeface="Times New Roman" pitchFamily="18" charset="0"/>
                <a:cs typeface="Times New Roman" pitchFamily="18" charset="0"/>
              </a:rPr>
              <a:t>деди</a:t>
            </a:r>
            <a:r>
              <a:rPr lang="ru-RU" sz="2800" b="1" dirty="0">
                <a:solidFill>
                  <a:srgbClr val="0000FF"/>
                </a:solidFill>
                <a:latin typeface="Times New Roman" pitchFamily="18" charset="0"/>
                <a:cs typeface="Times New Roman" pitchFamily="18" charset="0"/>
              </a:rPr>
              <a:t> </a:t>
            </a:r>
            <a:r>
              <a:rPr lang="ru-RU" sz="2800" b="1" dirty="0" err="1">
                <a:solidFill>
                  <a:srgbClr val="0000FF"/>
                </a:solidFill>
                <a:latin typeface="Times New Roman" pitchFamily="18" charset="0"/>
                <a:cs typeface="Times New Roman" pitchFamily="18" charset="0"/>
              </a:rPr>
              <a:t>Президентимиз</a:t>
            </a:r>
            <a:r>
              <a:rPr lang="ru-RU" sz="2800" b="1" dirty="0" smtClean="0">
                <a:solidFill>
                  <a:srgbClr val="0000FF"/>
                </a:solidFill>
                <a:latin typeface="Times New Roman" pitchFamily="18" charset="0"/>
                <a:cs typeface="Times New Roman" pitchFamily="18" charset="0"/>
              </a:rPr>
              <a:t>.</a:t>
            </a:r>
            <a:endParaRPr lang="ru-RU" sz="2800" b="1" dirty="0">
              <a:solidFill>
                <a:srgbClr val="0000FF"/>
              </a:solidFill>
              <a:latin typeface="Times New Roman" pitchFamily="18" charset="0"/>
              <a:cs typeface="Times New Roman" pitchFamily="18" charset="0"/>
            </a:endParaRPr>
          </a:p>
        </p:txBody>
      </p:sp>
      <p:sp>
        <p:nvSpPr>
          <p:cNvPr id="3" name="Прямоугольник 2"/>
          <p:cNvSpPr/>
          <p:nvPr/>
        </p:nvSpPr>
        <p:spPr>
          <a:xfrm>
            <a:off x="142813" y="427311"/>
            <a:ext cx="8917908" cy="769441"/>
          </a:xfrm>
          <a:prstGeom prst="rect">
            <a:avLst/>
          </a:prstGeom>
          <a:blipFill>
            <a:blip r:embed="rId2"/>
            <a:tile tx="0" ty="0" sx="100000" sy="100000" flip="none" algn="tl"/>
          </a:blipFill>
        </p:spPr>
        <p:txBody>
          <a:bodyPr wrap="square">
            <a:spAutoFit/>
          </a:bodyPr>
          <a:lstStyle/>
          <a:p>
            <a:pPr algn="ctr"/>
            <a:r>
              <a:rPr lang="uz-Cyrl-UZ" sz="4400" b="1" dirty="0" smtClean="0">
                <a:solidFill>
                  <a:srgbClr val="0000FF"/>
                </a:solidFill>
                <a:latin typeface="Times New Roman" pitchFamily="18" charset="0"/>
                <a:cs typeface="Times New Roman" pitchFamily="18" charset="0"/>
              </a:rPr>
              <a:t>ТИНЧЛИК БЎЛГАН ЖОЙДА...</a:t>
            </a:r>
            <a:endParaRPr lang="ru-RU" sz="4400"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428053228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52000"/>
            <a:lum/>
          </a:blip>
          <a:srcRect/>
          <a:stretch>
            <a:fillRect t="-2000" b="-2000"/>
          </a:stretch>
        </a:blipFill>
        <a:effectLst/>
      </p:bgPr>
    </p:bg>
    <p:spTree>
      <p:nvGrpSpPr>
        <p:cNvPr id="1" name=""/>
        <p:cNvGrpSpPr/>
        <p:nvPr/>
      </p:nvGrpSpPr>
      <p:grpSpPr>
        <a:xfrm>
          <a:off x="0" y="0"/>
          <a:ext cx="0" cy="0"/>
          <a:chOff x="0" y="0"/>
          <a:chExt cx="0" cy="0"/>
        </a:xfrm>
      </p:grpSpPr>
      <p:sp>
        <p:nvSpPr>
          <p:cNvPr id="6" name="Прямоугольник 5"/>
          <p:cNvSpPr/>
          <p:nvPr/>
        </p:nvSpPr>
        <p:spPr>
          <a:xfrm>
            <a:off x="184018" y="3861048"/>
            <a:ext cx="8780470" cy="285308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lnSpc>
                <a:spcPct val="115000"/>
              </a:lnSpc>
              <a:spcAft>
                <a:spcPts val="0"/>
              </a:spcAft>
            </a:pPr>
            <a:r>
              <a:rPr lang="uz-Cyrl-UZ" sz="2600" b="1" dirty="0" smtClean="0">
                <a:solidFill>
                  <a:srgbClr val="0000FF"/>
                </a:solidFill>
                <a:latin typeface="Times New Roman"/>
                <a:ea typeface="Times New Roman"/>
                <a:cs typeface="Times New Roman"/>
              </a:rPr>
              <a:t>     Ўзбекистон </a:t>
            </a:r>
            <a:r>
              <a:rPr lang="uz-Cyrl-UZ" sz="2600" b="1" dirty="0">
                <a:solidFill>
                  <a:srgbClr val="0000FF"/>
                </a:solidFill>
                <a:latin typeface="Times New Roman"/>
                <a:ea typeface="Times New Roman"/>
                <a:cs typeface="Times New Roman"/>
              </a:rPr>
              <a:t>Республикаси Президенти Ислом Каримов жойларда ижтимоий-иқтисодий ислоҳотларнинг бориши, амалга оширилаётган бунёдкорлик ва ободонлаштириш ишлари билан танишиш мақсадида 26 июнь куни Фарғона вилоятига келди.</a:t>
            </a:r>
            <a:endParaRPr lang="ru-RU" sz="2600" b="1" dirty="0">
              <a:solidFill>
                <a:srgbClr val="0000FF"/>
              </a:solidFill>
              <a:effectLst/>
              <a:latin typeface="Calibri"/>
              <a:ea typeface="Calibri"/>
              <a:cs typeface="Times New Roman"/>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018" y="125209"/>
            <a:ext cx="4390235" cy="328844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0473" y="125207"/>
            <a:ext cx="4384588" cy="328844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8493702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Прямоугольник 4"/>
          <p:cNvSpPr/>
          <p:nvPr/>
        </p:nvSpPr>
        <p:spPr>
          <a:xfrm>
            <a:off x="169027" y="56672"/>
            <a:ext cx="8830957" cy="1323439"/>
          </a:xfrm>
          <a:prstGeom prst="rect">
            <a:avLst/>
          </a:prstGeom>
          <a:blipFill>
            <a:blip r:embed="rId2"/>
            <a:tile tx="0" ty="0" sx="100000" sy="100000" flip="none" algn="tl"/>
          </a:blipFill>
        </p:spPr>
        <p:txBody>
          <a:bodyPr wrap="square">
            <a:spAutoFit/>
          </a:bodyPr>
          <a:lstStyle/>
          <a:p>
            <a:pPr algn="ctr"/>
            <a:r>
              <a:rPr lang="uz-Cyrl-UZ" sz="4000" b="1" dirty="0" smtClean="0">
                <a:solidFill>
                  <a:srgbClr val="FF0000"/>
                </a:solidFill>
                <a:latin typeface="Times New Roman" pitchFamily="18" charset="0"/>
                <a:cs typeface="Times New Roman" pitchFamily="18" charset="0"/>
              </a:rPr>
              <a:t>ФЕРМЕР БУГУН ҚАНДАЙ БЎЛИШИ КЕРАК?</a:t>
            </a:r>
            <a:endParaRPr lang="ru-RU" sz="4000" dirty="0">
              <a:solidFill>
                <a:srgbClr val="FF0000"/>
              </a:solidFill>
              <a:latin typeface="Times New Roman" pitchFamily="18" charset="0"/>
              <a:cs typeface="Times New Roman" pitchFamily="18" charset="0"/>
            </a:endParaRPr>
          </a:p>
        </p:txBody>
      </p:sp>
      <p:pic>
        <p:nvPicPr>
          <p:cNvPr id="9218" name="Picture 2" descr="C:\Documents and Settings\User\Рабочий стол\Download\156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125" y="1431807"/>
            <a:ext cx="3609779" cy="308691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26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1785" t="33072" r="22460" b="42019"/>
          <a:stretch/>
        </p:blipFill>
        <p:spPr bwMode="auto">
          <a:xfrm>
            <a:off x="80784" y="4579466"/>
            <a:ext cx="8919200" cy="224032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68381" y="1368099"/>
            <a:ext cx="5327650" cy="330993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166293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Прямоугольник 1"/>
          <p:cNvSpPr/>
          <p:nvPr/>
        </p:nvSpPr>
        <p:spPr>
          <a:xfrm>
            <a:off x="179512" y="116632"/>
            <a:ext cx="8784976" cy="649408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indent="360363" algn="just"/>
            <a:r>
              <a:rPr lang="uz-Cyrl-UZ" sz="3200" b="1" dirty="0" smtClean="0">
                <a:solidFill>
                  <a:srgbClr val="0000FF"/>
                </a:solidFill>
                <a:latin typeface="Times New Roman" pitchFamily="18" charset="0"/>
                <a:cs typeface="Times New Roman" pitchFamily="18" charset="0"/>
              </a:rPr>
              <a:t>– </a:t>
            </a:r>
            <a:r>
              <a:rPr lang="uz-Cyrl-UZ" sz="3200" b="1" dirty="0">
                <a:solidFill>
                  <a:srgbClr val="0000FF"/>
                </a:solidFill>
                <a:latin typeface="Times New Roman" pitchFamily="18" charset="0"/>
                <a:cs typeface="Times New Roman" pitchFamily="18" charset="0"/>
              </a:rPr>
              <a:t>Фермерлик ҳаракати ҳақида гапирганда, мен илгари айтган бир фикрни яна бир бор такрорлашни ўринли деб ўйлайман. </a:t>
            </a:r>
            <a:r>
              <a:rPr lang="ru-RU" sz="3200" b="1" dirty="0">
                <a:solidFill>
                  <a:srgbClr val="0000FF"/>
                </a:solidFill>
                <a:latin typeface="Times New Roman" pitchFamily="18" charset="0"/>
                <a:cs typeface="Times New Roman" pitchFamily="18" charset="0"/>
              </a:rPr>
              <a:t>Фермер </a:t>
            </a:r>
            <a:r>
              <a:rPr lang="uz-Cyrl-UZ" sz="3200" b="1" dirty="0" smtClean="0">
                <a:solidFill>
                  <a:srgbClr val="0000FF"/>
                </a:solidFill>
                <a:latin typeface="Times New Roman" pitchFamily="18" charset="0"/>
                <a:cs typeface="Times New Roman" pitchFamily="18" charset="0"/>
              </a:rPr>
              <a:t>нафақат деҳқончилик сирларини пухта билиши, айни пайтда у иқтисодчи, ҳисобчи, менежер</a:t>
            </a:r>
            <a:r>
              <a:rPr lang="ru-RU" sz="3200" b="1" dirty="0" smtClean="0">
                <a:solidFill>
                  <a:srgbClr val="0000FF"/>
                </a:solidFill>
                <a:latin typeface="Times New Roman" pitchFamily="18" charset="0"/>
                <a:cs typeface="Times New Roman" pitchFamily="18" charset="0"/>
              </a:rPr>
              <a:t>, </a:t>
            </a:r>
            <a:r>
              <a:rPr lang="ru-RU" sz="3200" b="1" dirty="0">
                <a:solidFill>
                  <a:srgbClr val="0000FF"/>
                </a:solidFill>
                <a:latin typeface="Times New Roman" pitchFamily="18" charset="0"/>
                <a:cs typeface="Times New Roman" pitchFamily="18" charset="0"/>
              </a:rPr>
              <a:t>селекционер, бизнесмен, </a:t>
            </a:r>
            <a:r>
              <a:rPr lang="uz-Cyrl-UZ" sz="3200" b="1" dirty="0" smtClean="0">
                <a:solidFill>
                  <a:srgbClr val="0000FF"/>
                </a:solidFill>
                <a:latin typeface="Times New Roman" pitchFamily="18" charset="0"/>
                <a:cs typeface="Times New Roman" pitchFamily="18" charset="0"/>
              </a:rPr>
              <a:t>керак бўлса, </a:t>
            </a:r>
            <a:r>
              <a:rPr lang="ru-RU" sz="3200" b="1" dirty="0" smtClean="0">
                <a:solidFill>
                  <a:srgbClr val="0000FF"/>
                </a:solidFill>
                <a:latin typeface="Times New Roman" pitchFamily="18" charset="0"/>
                <a:cs typeface="Times New Roman" pitchFamily="18" charset="0"/>
              </a:rPr>
              <a:t>дипломат </a:t>
            </a:r>
            <a:r>
              <a:rPr lang="uz-Cyrl-UZ" sz="3200" b="1" dirty="0" smtClean="0">
                <a:solidFill>
                  <a:srgbClr val="0000FF"/>
                </a:solidFill>
                <a:latin typeface="Times New Roman" pitchFamily="18" charset="0"/>
                <a:cs typeface="Times New Roman" pitchFamily="18" charset="0"/>
              </a:rPr>
              <a:t>бўлмоғи зарур. Бугунги ҳаёт олдимизга қўяётган янги-янги вазифаларни яхши билиши, одамларнинг, айниқса, қишлоқ аҳлининг турмуш даражасини янада яхшилаш, юртимизни бундан-да обод қилишда фаол иштирок этиши керак, – деди Президентимиз.</a:t>
            </a:r>
            <a:endParaRPr lang="uz-Cyrl-UZ" sz="3200" b="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428053228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Прямоугольник 1"/>
          <p:cNvSpPr/>
          <p:nvPr/>
        </p:nvSpPr>
        <p:spPr>
          <a:xfrm>
            <a:off x="112103" y="1882238"/>
            <a:ext cx="8924697" cy="4832092"/>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just"/>
            <a:r>
              <a:rPr lang="uz-Cyrl-UZ" sz="2800" b="1" dirty="0" smtClean="0">
                <a:solidFill>
                  <a:srgbClr val="0000FF"/>
                </a:solidFill>
                <a:latin typeface="Times New Roman" pitchFamily="18" charset="0"/>
                <a:cs typeface="Times New Roman" pitchFamily="18" charset="0"/>
              </a:rPr>
              <a:t>     “</a:t>
            </a:r>
            <a:r>
              <a:rPr lang="uz-Cyrl-UZ" sz="2800" b="1" dirty="0">
                <a:solidFill>
                  <a:srgbClr val="0000FF"/>
                </a:solidFill>
                <a:latin typeface="Times New Roman" pitchFamily="18" charset="0"/>
                <a:cs typeface="Times New Roman" pitchFamily="18" charset="0"/>
              </a:rPr>
              <a:t>Клаас” </a:t>
            </a:r>
            <a:r>
              <a:rPr lang="uz-Cyrl-UZ" sz="2800" b="1" dirty="0">
                <a:latin typeface="Times New Roman" pitchFamily="18" charset="0"/>
                <a:cs typeface="Times New Roman" pitchFamily="18" charset="0"/>
              </a:rPr>
              <a:t>комбайни бошқарувчиси </a:t>
            </a:r>
            <a:r>
              <a:rPr lang="uz-Cyrl-UZ" sz="2800" b="1" dirty="0">
                <a:solidFill>
                  <a:srgbClr val="FF0000"/>
                </a:solidFill>
                <a:latin typeface="Times New Roman" pitchFamily="18" charset="0"/>
                <a:cs typeface="Times New Roman" pitchFamily="18" charset="0"/>
              </a:rPr>
              <a:t>Дилшод Ҳотамов </a:t>
            </a:r>
            <a:r>
              <a:rPr lang="uz-Cyrl-UZ" sz="2800" b="1" dirty="0">
                <a:latin typeface="Times New Roman" pitchFamily="18" charset="0"/>
                <a:cs typeface="Times New Roman" pitchFamily="18" charset="0"/>
              </a:rPr>
              <a:t>германияликлар билан ҳамкорликда юртимизда ишлаб чиқарилаётган ушбу комбайннинг иш унумдорлиги, ҳосилни нобуд қилмаслиги, бошқаришдаги қулайликлари ҳақида гапирди. </a:t>
            </a:r>
            <a:r>
              <a:rPr lang="ru-RU" sz="2800" b="1" dirty="0" err="1">
                <a:latin typeface="Times New Roman" pitchFamily="18" charset="0"/>
                <a:cs typeface="Times New Roman" pitchFamily="18" charset="0"/>
              </a:rPr>
              <a:t>Ўз</a:t>
            </a:r>
            <a:r>
              <a:rPr lang="ru-RU" sz="2800" b="1" dirty="0">
                <a:latin typeface="Times New Roman" pitchFamily="18" charset="0"/>
                <a:cs typeface="Times New Roman" pitchFamily="18" charset="0"/>
              </a:rPr>
              <a:t> </a:t>
            </a:r>
            <a:r>
              <a:rPr lang="ru-RU" sz="2800" b="1" dirty="0" err="1">
                <a:latin typeface="Times New Roman" pitchFamily="18" charset="0"/>
                <a:cs typeface="Times New Roman" pitchFamily="18" charset="0"/>
              </a:rPr>
              <a:t>ишидан</a:t>
            </a:r>
            <a:r>
              <a:rPr lang="ru-RU" sz="2800" b="1" dirty="0">
                <a:latin typeface="Times New Roman" pitchFamily="18" charset="0"/>
                <a:cs typeface="Times New Roman" pitchFamily="18" charset="0"/>
              </a:rPr>
              <a:t>, </a:t>
            </a:r>
            <a:r>
              <a:rPr lang="ru-RU" sz="2800" b="1" dirty="0" err="1">
                <a:latin typeface="Times New Roman" pitchFamily="18" charset="0"/>
                <a:cs typeface="Times New Roman" pitchFamily="18" charset="0"/>
              </a:rPr>
              <a:t>ҳаётидан</a:t>
            </a:r>
            <a:r>
              <a:rPr lang="ru-RU" sz="2800" b="1" dirty="0">
                <a:latin typeface="Times New Roman" pitchFamily="18" charset="0"/>
                <a:cs typeface="Times New Roman" pitchFamily="18" charset="0"/>
              </a:rPr>
              <a:t> </a:t>
            </a:r>
            <a:r>
              <a:rPr lang="ru-RU" sz="2800" b="1" dirty="0" err="1">
                <a:latin typeface="Times New Roman" pitchFamily="18" charset="0"/>
                <a:cs typeface="Times New Roman" pitchFamily="18" charset="0"/>
              </a:rPr>
              <a:t>мамнунлигини</a:t>
            </a:r>
            <a:r>
              <a:rPr lang="ru-RU" sz="2800" b="1" dirty="0">
                <a:latin typeface="Times New Roman" pitchFamily="18" charset="0"/>
                <a:cs typeface="Times New Roman" pitchFamily="18" charset="0"/>
              </a:rPr>
              <a:t>, </a:t>
            </a:r>
            <a:r>
              <a:rPr lang="ru-RU" sz="2800" b="1" dirty="0" err="1">
                <a:latin typeface="Times New Roman" pitchFamily="18" charset="0"/>
                <a:cs typeface="Times New Roman" pitchFamily="18" charset="0"/>
              </a:rPr>
              <a:t>эртанги</a:t>
            </a:r>
            <a:r>
              <a:rPr lang="ru-RU" sz="2800" b="1" dirty="0">
                <a:latin typeface="Times New Roman" pitchFamily="18" charset="0"/>
                <a:cs typeface="Times New Roman" pitchFamily="18" charset="0"/>
              </a:rPr>
              <a:t> </a:t>
            </a:r>
            <a:r>
              <a:rPr lang="ru-RU" sz="2800" b="1" dirty="0" err="1">
                <a:latin typeface="Times New Roman" pitchFamily="18" charset="0"/>
                <a:cs typeface="Times New Roman" pitchFamily="18" charset="0"/>
              </a:rPr>
              <a:t>кунидан</a:t>
            </a:r>
            <a:r>
              <a:rPr lang="ru-RU" sz="2800" b="1" dirty="0">
                <a:latin typeface="Times New Roman" pitchFamily="18" charset="0"/>
                <a:cs typeface="Times New Roman" pitchFamily="18" charset="0"/>
              </a:rPr>
              <a:t> </a:t>
            </a:r>
            <a:r>
              <a:rPr lang="ru-RU" sz="2800" b="1" dirty="0" err="1">
                <a:latin typeface="Times New Roman" pitchFamily="18" charset="0"/>
                <a:cs typeface="Times New Roman" pitchFamily="18" charset="0"/>
              </a:rPr>
              <a:t>кўнгли</a:t>
            </a:r>
            <a:r>
              <a:rPr lang="ru-RU" sz="2800" b="1" dirty="0">
                <a:latin typeface="Times New Roman" pitchFamily="18" charset="0"/>
                <a:cs typeface="Times New Roman" pitchFamily="18" charset="0"/>
              </a:rPr>
              <a:t> </a:t>
            </a:r>
            <a:r>
              <a:rPr lang="ru-RU" sz="2800" b="1" dirty="0" err="1">
                <a:latin typeface="Times New Roman" pitchFamily="18" charset="0"/>
                <a:cs typeface="Times New Roman" pitchFamily="18" charset="0"/>
              </a:rPr>
              <a:t>тўқлигини</a:t>
            </a:r>
            <a:r>
              <a:rPr lang="ru-RU" sz="2800" b="1" dirty="0">
                <a:latin typeface="Times New Roman" pitchFamily="18" charset="0"/>
                <a:cs typeface="Times New Roman" pitchFamily="18" charset="0"/>
              </a:rPr>
              <a:t> </a:t>
            </a:r>
            <a:r>
              <a:rPr lang="ru-RU" sz="2800" b="1" dirty="0" err="1">
                <a:latin typeface="Times New Roman" pitchFamily="18" charset="0"/>
                <a:cs typeface="Times New Roman" pitchFamily="18" charset="0"/>
              </a:rPr>
              <a:t>таъкидлади</a:t>
            </a:r>
            <a:r>
              <a:rPr lang="ru-RU" sz="2800" b="1" dirty="0">
                <a:latin typeface="Times New Roman" pitchFamily="18" charset="0"/>
                <a:cs typeface="Times New Roman" pitchFamily="18" charset="0"/>
              </a:rPr>
              <a:t>.</a:t>
            </a:r>
          </a:p>
          <a:p>
            <a:pPr indent="360363" algn="just"/>
            <a:r>
              <a:rPr lang="ru-RU" sz="2800" b="1" dirty="0" err="1">
                <a:latin typeface="Times New Roman" pitchFamily="18" charset="0"/>
                <a:cs typeface="Times New Roman" pitchFamily="18" charset="0"/>
              </a:rPr>
              <a:t>Ҳар</a:t>
            </a:r>
            <a:r>
              <a:rPr lang="ru-RU" sz="2800" b="1" dirty="0">
                <a:latin typeface="Times New Roman" pitchFamily="18" charset="0"/>
                <a:cs typeface="Times New Roman" pitchFamily="18" charset="0"/>
              </a:rPr>
              <a:t> </a:t>
            </a:r>
            <a:r>
              <a:rPr lang="ru-RU" sz="2800" b="1" dirty="0" err="1">
                <a:latin typeface="Times New Roman" pitchFamily="18" charset="0"/>
                <a:cs typeface="Times New Roman" pitchFamily="18" charset="0"/>
              </a:rPr>
              <a:t>бир</a:t>
            </a:r>
            <a:r>
              <a:rPr lang="ru-RU" sz="2800" b="1" dirty="0">
                <a:latin typeface="Times New Roman" pitchFamily="18" charset="0"/>
                <a:cs typeface="Times New Roman" pitchFamily="18" charset="0"/>
              </a:rPr>
              <a:t> </a:t>
            </a:r>
            <a:r>
              <a:rPr lang="ru-RU" sz="2800" b="1" dirty="0" err="1">
                <a:latin typeface="Times New Roman" pitchFamily="18" charset="0"/>
                <a:cs typeface="Times New Roman" pitchFamily="18" charset="0"/>
              </a:rPr>
              <a:t>инсон</a:t>
            </a:r>
            <a:r>
              <a:rPr lang="ru-RU" sz="2800" b="1" dirty="0">
                <a:latin typeface="Times New Roman" pitchFamily="18" charset="0"/>
                <a:cs typeface="Times New Roman" pitchFamily="18" charset="0"/>
              </a:rPr>
              <a:t> </a:t>
            </a:r>
            <a:r>
              <a:rPr lang="ru-RU" sz="2800" b="1" dirty="0" err="1">
                <a:latin typeface="Times New Roman" pitchFamily="18" charset="0"/>
                <a:cs typeface="Times New Roman" pitchFamily="18" charset="0"/>
              </a:rPr>
              <a:t>ўзига</a:t>
            </a:r>
            <a:r>
              <a:rPr lang="ru-RU" sz="2800" b="1" dirty="0">
                <a:latin typeface="Times New Roman" pitchFamily="18" charset="0"/>
                <a:cs typeface="Times New Roman" pitchFamily="18" charset="0"/>
              </a:rPr>
              <a:t> </a:t>
            </a:r>
            <a:r>
              <a:rPr lang="ru-RU" sz="2800" b="1" dirty="0" err="1">
                <a:latin typeface="Times New Roman" pitchFamily="18" charset="0"/>
                <a:cs typeface="Times New Roman" pitchFamily="18" charset="0"/>
              </a:rPr>
              <a:t>оилам</a:t>
            </a:r>
            <a:r>
              <a:rPr lang="ru-RU" sz="2800" b="1" dirty="0">
                <a:latin typeface="Times New Roman" pitchFamily="18" charset="0"/>
                <a:cs typeface="Times New Roman" pitchFamily="18" charset="0"/>
              </a:rPr>
              <a:t> </a:t>
            </a:r>
            <a:r>
              <a:rPr lang="ru-RU" sz="2800" b="1" dirty="0" err="1">
                <a:latin typeface="Times New Roman" pitchFamily="18" charset="0"/>
                <a:cs typeface="Times New Roman" pitchFamily="18" charset="0"/>
              </a:rPr>
              <a:t>мендан</a:t>
            </a:r>
            <a:r>
              <a:rPr lang="ru-RU" sz="2800" b="1" dirty="0">
                <a:latin typeface="Times New Roman" pitchFamily="18" charset="0"/>
                <a:cs typeface="Times New Roman" pitchFamily="18" charset="0"/>
              </a:rPr>
              <a:t> </a:t>
            </a:r>
            <a:r>
              <a:rPr lang="ru-RU" sz="2800" b="1" dirty="0" err="1">
                <a:latin typeface="Times New Roman" pitchFamily="18" charset="0"/>
                <a:cs typeface="Times New Roman" pitchFamily="18" charset="0"/>
              </a:rPr>
              <a:t>розими</a:t>
            </a:r>
            <a:r>
              <a:rPr lang="ru-RU" sz="2800" b="1" dirty="0">
                <a:latin typeface="Times New Roman" pitchFamily="18" charset="0"/>
                <a:cs typeface="Times New Roman" pitchFamily="18" charset="0"/>
              </a:rPr>
              <a:t>, </a:t>
            </a:r>
            <a:r>
              <a:rPr lang="ru-RU" sz="2800" b="1" dirty="0" err="1">
                <a:latin typeface="Times New Roman" pitchFamily="18" charset="0"/>
                <a:cs typeface="Times New Roman" pitchFamily="18" charset="0"/>
              </a:rPr>
              <a:t>дея</a:t>
            </a:r>
            <a:r>
              <a:rPr lang="ru-RU" sz="2800" b="1" dirty="0">
                <a:latin typeface="Times New Roman" pitchFamily="18" charset="0"/>
                <a:cs typeface="Times New Roman" pitchFamily="18" charset="0"/>
              </a:rPr>
              <a:t> </a:t>
            </a:r>
            <a:r>
              <a:rPr lang="ru-RU" sz="2800" b="1" dirty="0" err="1">
                <a:latin typeface="Times New Roman" pitchFamily="18" charset="0"/>
                <a:cs typeface="Times New Roman" pitchFamily="18" charset="0"/>
              </a:rPr>
              <a:t>савол</a:t>
            </a:r>
            <a:r>
              <a:rPr lang="ru-RU" sz="2800" b="1" dirty="0">
                <a:latin typeface="Times New Roman" pitchFamily="18" charset="0"/>
                <a:cs typeface="Times New Roman" pitchFamily="18" charset="0"/>
              </a:rPr>
              <a:t> </a:t>
            </a:r>
            <a:r>
              <a:rPr lang="ru-RU" sz="2800" b="1" dirty="0" err="1">
                <a:latin typeface="Times New Roman" pitchFamily="18" charset="0"/>
                <a:cs typeface="Times New Roman" pitchFamily="18" charset="0"/>
              </a:rPr>
              <a:t>бериб</a:t>
            </a:r>
            <a:r>
              <a:rPr lang="ru-RU" sz="2800" b="1" dirty="0">
                <a:latin typeface="Times New Roman" pitchFamily="18" charset="0"/>
                <a:cs typeface="Times New Roman" pitchFamily="18" charset="0"/>
              </a:rPr>
              <a:t> </a:t>
            </a:r>
            <a:r>
              <a:rPr lang="ru-RU" sz="2800" b="1" dirty="0" err="1">
                <a:latin typeface="Times New Roman" pitchFamily="18" charset="0"/>
                <a:cs typeface="Times New Roman" pitchFamily="18" charset="0"/>
              </a:rPr>
              <a:t>туриши</a:t>
            </a:r>
            <a:r>
              <a:rPr lang="ru-RU" sz="2800" b="1" dirty="0">
                <a:latin typeface="Times New Roman" pitchFamily="18" charset="0"/>
                <a:cs typeface="Times New Roman" pitchFamily="18" charset="0"/>
              </a:rPr>
              <a:t> </a:t>
            </a:r>
            <a:r>
              <a:rPr lang="ru-RU" sz="2800" b="1" dirty="0" err="1">
                <a:latin typeface="Times New Roman" pitchFamily="18" charset="0"/>
                <a:cs typeface="Times New Roman" pitchFamily="18" charset="0"/>
              </a:rPr>
              <a:t>керак</a:t>
            </a:r>
            <a:r>
              <a:rPr lang="ru-RU" sz="2800" b="1" dirty="0">
                <a:latin typeface="Times New Roman" pitchFamily="18" charset="0"/>
                <a:cs typeface="Times New Roman" pitchFamily="18" charset="0"/>
              </a:rPr>
              <a:t>. </a:t>
            </a:r>
            <a:r>
              <a:rPr lang="ru-RU" sz="2800" b="1" dirty="0" err="1">
                <a:latin typeface="Times New Roman" pitchFamily="18" charset="0"/>
                <a:cs typeface="Times New Roman" pitchFamily="18" charset="0"/>
              </a:rPr>
              <a:t>Чунки</a:t>
            </a:r>
            <a:r>
              <a:rPr lang="ru-RU" sz="2800" b="1" dirty="0">
                <a:latin typeface="Times New Roman" pitchFamily="18" charset="0"/>
                <a:cs typeface="Times New Roman" pitchFamily="18" charset="0"/>
              </a:rPr>
              <a:t> </a:t>
            </a:r>
            <a:r>
              <a:rPr lang="ru-RU" sz="2800" b="1" dirty="0" err="1">
                <a:latin typeface="Times New Roman" pitchFamily="18" charset="0"/>
                <a:cs typeface="Times New Roman" pitchFamily="18" charset="0"/>
              </a:rPr>
              <a:t>бахтнинг</a:t>
            </a:r>
            <a:r>
              <a:rPr lang="ru-RU" sz="2800" b="1" dirty="0">
                <a:latin typeface="Times New Roman" pitchFamily="18" charset="0"/>
                <a:cs typeface="Times New Roman" pitchFamily="18" charset="0"/>
              </a:rPr>
              <a:t> </a:t>
            </a:r>
            <a:r>
              <a:rPr lang="ru-RU" sz="2800" b="1" dirty="0" err="1">
                <a:latin typeface="Times New Roman" pitchFamily="18" charset="0"/>
                <a:cs typeface="Times New Roman" pitchFamily="18" charset="0"/>
              </a:rPr>
              <a:t>асосий</a:t>
            </a:r>
            <a:r>
              <a:rPr lang="ru-RU" sz="2800" b="1" dirty="0">
                <a:latin typeface="Times New Roman" pitchFamily="18" charset="0"/>
                <a:cs typeface="Times New Roman" pitchFamily="18" charset="0"/>
              </a:rPr>
              <a:t> </a:t>
            </a:r>
            <a:r>
              <a:rPr lang="ru-RU" sz="2800" b="1" dirty="0" err="1">
                <a:latin typeface="Times New Roman" pitchFamily="18" charset="0"/>
                <a:cs typeface="Times New Roman" pitchFamily="18" charset="0"/>
              </a:rPr>
              <a:t>омили</a:t>
            </a:r>
            <a:r>
              <a:rPr lang="ru-RU" sz="2800" b="1" dirty="0">
                <a:latin typeface="Times New Roman" pitchFamily="18" charset="0"/>
                <a:cs typeface="Times New Roman" pitchFamily="18" charset="0"/>
              </a:rPr>
              <a:t> – </a:t>
            </a:r>
            <a:r>
              <a:rPr lang="ru-RU" sz="2800" b="1" dirty="0" err="1">
                <a:latin typeface="Times New Roman" pitchFamily="18" charset="0"/>
                <a:cs typeface="Times New Roman" pitchFamily="18" charset="0"/>
              </a:rPr>
              <a:t>бу</a:t>
            </a:r>
            <a:r>
              <a:rPr lang="ru-RU" sz="2800" b="1" dirty="0">
                <a:latin typeface="Times New Roman" pitchFamily="18" charset="0"/>
                <a:cs typeface="Times New Roman" pitchFamily="18" charset="0"/>
              </a:rPr>
              <a:t> </a:t>
            </a:r>
            <a:r>
              <a:rPr lang="ru-RU" sz="2800" b="1" dirty="0" err="1">
                <a:latin typeface="Times New Roman" pitchFamily="18" charset="0"/>
                <a:cs typeface="Times New Roman" pitchFamily="18" charset="0"/>
              </a:rPr>
              <a:t>оила</a:t>
            </a:r>
            <a:r>
              <a:rPr lang="ru-RU" sz="2800" b="1" dirty="0">
                <a:latin typeface="Times New Roman" pitchFamily="18" charset="0"/>
                <a:cs typeface="Times New Roman" pitchFamily="18" charset="0"/>
              </a:rPr>
              <a:t>. </a:t>
            </a:r>
            <a:r>
              <a:rPr lang="ru-RU" sz="2800" b="1" dirty="0" err="1">
                <a:latin typeface="Times New Roman" pitchFamily="18" charset="0"/>
                <a:cs typeface="Times New Roman" pitchFamily="18" charset="0"/>
              </a:rPr>
              <a:t>Оилалар</a:t>
            </a:r>
            <a:r>
              <a:rPr lang="ru-RU" sz="2800" b="1" dirty="0">
                <a:latin typeface="Times New Roman" pitchFamily="18" charset="0"/>
                <a:cs typeface="Times New Roman" pitchFamily="18" charset="0"/>
              </a:rPr>
              <a:t> </a:t>
            </a:r>
            <a:r>
              <a:rPr lang="ru-RU" sz="2800" b="1" dirty="0" err="1">
                <a:latin typeface="Times New Roman" pitchFamily="18" charset="0"/>
                <a:cs typeface="Times New Roman" pitchFamily="18" charset="0"/>
              </a:rPr>
              <a:t>бахтли</a:t>
            </a:r>
            <a:r>
              <a:rPr lang="ru-RU" sz="2800" b="1" dirty="0">
                <a:latin typeface="Times New Roman" pitchFamily="18" charset="0"/>
                <a:cs typeface="Times New Roman" pitchFamily="18" charset="0"/>
              </a:rPr>
              <a:t> </a:t>
            </a:r>
            <a:r>
              <a:rPr lang="ru-RU" sz="2800" b="1" dirty="0" err="1">
                <a:latin typeface="Times New Roman" pitchFamily="18" charset="0"/>
                <a:cs typeface="Times New Roman" pitchFamily="18" charset="0"/>
              </a:rPr>
              <a:t>бўлса</a:t>
            </a:r>
            <a:r>
              <a:rPr lang="ru-RU" sz="2800" b="1" dirty="0">
                <a:latin typeface="Times New Roman" pitchFamily="18" charset="0"/>
                <a:cs typeface="Times New Roman" pitchFamily="18" charset="0"/>
              </a:rPr>
              <a:t>, </a:t>
            </a:r>
            <a:r>
              <a:rPr lang="ru-RU" sz="2800" b="1" dirty="0" err="1">
                <a:latin typeface="Times New Roman" pitchFamily="18" charset="0"/>
                <a:cs typeface="Times New Roman" pitchFamily="18" charset="0"/>
              </a:rPr>
              <a:t>жамият</a:t>
            </a:r>
            <a:r>
              <a:rPr lang="ru-RU" sz="2800" b="1" dirty="0">
                <a:latin typeface="Times New Roman" pitchFamily="18" charset="0"/>
                <a:cs typeface="Times New Roman" pitchFamily="18" charset="0"/>
              </a:rPr>
              <a:t> </a:t>
            </a:r>
            <a:r>
              <a:rPr lang="ru-RU" sz="2800" b="1" dirty="0" err="1">
                <a:latin typeface="Times New Roman" pitchFamily="18" charset="0"/>
                <a:cs typeface="Times New Roman" pitchFamily="18" charset="0"/>
              </a:rPr>
              <a:t>ҳам</a:t>
            </a:r>
            <a:r>
              <a:rPr lang="ru-RU" sz="2800" b="1" dirty="0">
                <a:latin typeface="Times New Roman" pitchFamily="18" charset="0"/>
                <a:cs typeface="Times New Roman" pitchFamily="18" charset="0"/>
              </a:rPr>
              <a:t> </a:t>
            </a:r>
            <a:r>
              <a:rPr lang="ru-RU" sz="2800" b="1" dirty="0" err="1">
                <a:latin typeface="Times New Roman" pitchFamily="18" charset="0"/>
                <a:cs typeface="Times New Roman" pitchFamily="18" charset="0"/>
              </a:rPr>
              <a:t>бахтли</a:t>
            </a:r>
            <a:r>
              <a:rPr lang="ru-RU" sz="2800" b="1" dirty="0">
                <a:latin typeface="Times New Roman" pitchFamily="18" charset="0"/>
                <a:cs typeface="Times New Roman" pitchFamily="18" charset="0"/>
              </a:rPr>
              <a:t> </a:t>
            </a:r>
            <a:r>
              <a:rPr lang="ru-RU" sz="2800" b="1" dirty="0" err="1">
                <a:latin typeface="Times New Roman" pitchFamily="18" charset="0"/>
                <a:cs typeface="Times New Roman" pitchFamily="18" charset="0"/>
              </a:rPr>
              <a:t>бўлади</a:t>
            </a:r>
            <a:r>
              <a:rPr lang="ru-RU" sz="2800" b="1" dirty="0">
                <a:latin typeface="Times New Roman" pitchFamily="18" charset="0"/>
                <a:cs typeface="Times New Roman" pitchFamily="18" charset="0"/>
              </a:rPr>
              <a:t>, </a:t>
            </a:r>
            <a:r>
              <a:rPr lang="ru-RU" sz="2800" b="1" dirty="0" err="1">
                <a:latin typeface="Times New Roman" pitchFamily="18" charset="0"/>
                <a:cs typeface="Times New Roman" pitchFamily="18" charset="0"/>
              </a:rPr>
              <a:t>деди</a:t>
            </a:r>
            <a:r>
              <a:rPr lang="ru-RU" sz="2800" b="1" dirty="0">
                <a:latin typeface="Times New Roman" pitchFamily="18" charset="0"/>
                <a:cs typeface="Times New Roman" pitchFamily="18" charset="0"/>
              </a:rPr>
              <a:t> </a:t>
            </a:r>
            <a:r>
              <a:rPr lang="ru-RU" sz="2800" b="1" dirty="0" err="1">
                <a:latin typeface="Times New Roman" pitchFamily="18" charset="0"/>
                <a:cs typeface="Times New Roman" pitchFamily="18" charset="0"/>
              </a:rPr>
              <a:t>Юртбошимиз</a:t>
            </a:r>
            <a:endParaRPr lang="ru-RU" sz="2800" b="1" dirty="0">
              <a:latin typeface="Times New Roman" pitchFamily="18" charset="0"/>
              <a:cs typeface="Times New Roman" pitchFamily="18" charset="0"/>
            </a:endParaRPr>
          </a:p>
        </p:txBody>
      </p:sp>
      <p:sp>
        <p:nvSpPr>
          <p:cNvPr id="3" name="Прямоугольник 2"/>
          <p:cNvSpPr/>
          <p:nvPr/>
        </p:nvSpPr>
        <p:spPr>
          <a:xfrm>
            <a:off x="97113" y="55200"/>
            <a:ext cx="5176499" cy="175432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uz-Cyrl-UZ" sz="4800" b="1" dirty="0" smtClean="0">
                <a:solidFill>
                  <a:srgbClr val="00B050"/>
                </a:solidFill>
                <a:latin typeface="Times New Roman" pitchFamily="18" charset="0"/>
                <a:cs typeface="Times New Roman" pitchFamily="18" charset="0"/>
              </a:rPr>
              <a:t>ОИЛА БАХТЛИ БЎЛСА...</a:t>
            </a:r>
          </a:p>
          <a:p>
            <a:pPr algn="ctr"/>
            <a:endParaRPr lang="ru-RU" sz="1200" dirty="0">
              <a:solidFill>
                <a:srgbClr val="00B050"/>
              </a:solidFill>
              <a:latin typeface="Times New Roman" pitchFamily="18" charset="0"/>
              <a:cs typeface="Times New Roman" pitchFamily="18" charset="0"/>
            </a:endParaRPr>
          </a:p>
        </p:txBody>
      </p:sp>
      <p:pic>
        <p:nvPicPr>
          <p:cNvPr id="122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551" t="19374" r="21992" b="31239"/>
          <a:stretch/>
        </p:blipFill>
        <p:spPr bwMode="auto">
          <a:xfrm>
            <a:off x="5457472" y="55200"/>
            <a:ext cx="3566976" cy="17543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8053228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Прямоугольник 1"/>
          <p:cNvSpPr/>
          <p:nvPr/>
        </p:nvSpPr>
        <p:spPr>
          <a:xfrm>
            <a:off x="139669" y="1484784"/>
            <a:ext cx="8896828" cy="5262979"/>
          </a:xfrm>
          <a:prstGeom prst="rect">
            <a:avLst/>
          </a:prstGeom>
          <a:blipFill>
            <a:blip r:embed="rId2"/>
            <a:tile tx="0" ty="0" sx="100000" sy="100000" flip="none" algn="tl"/>
          </a:blipFill>
          <a:ln>
            <a:solidFill>
              <a:srgbClr val="0000FF"/>
            </a:solidFill>
          </a:ln>
        </p:spPr>
        <p:txBody>
          <a:bodyPr wrap="square">
            <a:spAutoFit/>
          </a:bodyPr>
          <a:lstStyle/>
          <a:p>
            <a:pPr algn="just"/>
            <a:r>
              <a:rPr lang="uz-Cyrl-UZ" sz="2800" b="1" dirty="0" smtClean="0">
                <a:solidFill>
                  <a:srgbClr val="0000FF"/>
                </a:solidFill>
                <a:latin typeface="Times New Roman" pitchFamily="18" charset="0"/>
                <a:cs typeface="Times New Roman" pitchFamily="18" charset="0"/>
              </a:rPr>
              <a:t>    Ўзбекистон </a:t>
            </a:r>
            <a:r>
              <a:rPr lang="uz-Cyrl-UZ" sz="2800" b="1" dirty="0">
                <a:solidFill>
                  <a:srgbClr val="0000FF"/>
                </a:solidFill>
                <a:latin typeface="Times New Roman" pitchFamily="18" charset="0"/>
                <a:cs typeface="Times New Roman" pitchFamily="18" charset="0"/>
              </a:rPr>
              <a:t>Қаҳрамони, </a:t>
            </a:r>
            <a:r>
              <a:rPr lang="uz-Cyrl-UZ" sz="2800" b="1" dirty="0">
                <a:solidFill>
                  <a:srgbClr val="C00000"/>
                </a:solidFill>
                <a:latin typeface="Times New Roman" pitchFamily="18" charset="0"/>
                <a:cs typeface="Times New Roman" pitchFamily="18" charset="0"/>
              </a:rPr>
              <a:t>“Патилахон” </a:t>
            </a:r>
            <a:r>
              <a:rPr lang="uz-Cyrl-UZ" sz="2800" b="1" dirty="0">
                <a:solidFill>
                  <a:srgbClr val="0000FF"/>
                </a:solidFill>
                <a:latin typeface="Times New Roman" pitchFamily="18" charset="0"/>
                <a:cs typeface="Times New Roman" pitchFamily="18" charset="0"/>
              </a:rPr>
              <a:t>фермер хўжалиги раҳбари </a:t>
            </a:r>
            <a:r>
              <a:rPr lang="uz-Cyrl-UZ" sz="2800" b="1" dirty="0">
                <a:solidFill>
                  <a:srgbClr val="C00000"/>
                </a:solidFill>
                <a:latin typeface="Times New Roman" pitchFamily="18" charset="0"/>
                <a:cs typeface="Times New Roman" pitchFamily="18" charset="0"/>
              </a:rPr>
              <a:t>Патилахон Эргашева</a:t>
            </a:r>
            <a:r>
              <a:rPr lang="uz-Cyrl-UZ" sz="2800" b="1" dirty="0">
                <a:solidFill>
                  <a:srgbClr val="0000FF"/>
                </a:solidFill>
                <a:latin typeface="Times New Roman" pitchFamily="18" charset="0"/>
                <a:cs typeface="Times New Roman" pitchFamily="18" charset="0"/>
              </a:rPr>
              <a:t>, “</a:t>
            </a:r>
            <a:r>
              <a:rPr lang="uz-Cyrl-UZ" sz="2800" b="1" dirty="0">
                <a:solidFill>
                  <a:srgbClr val="C00000"/>
                </a:solidFill>
                <a:latin typeface="Times New Roman" pitchFamily="18" charset="0"/>
                <a:cs typeface="Times New Roman" pitchFamily="18" charset="0"/>
              </a:rPr>
              <a:t>Роҳатой” </a:t>
            </a:r>
            <a:r>
              <a:rPr lang="uz-Cyrl-UZ" sz="2800" b="1" dirty="0">
                <a:solidFill>
                  <a:srgbClr val="0000FF"/>
                </a:solidFill>
                <a:latin typeface="Times New Roman" pitchFamily="18" charset="0"/>
                <a:cs typeface="Times New Roman" pitchFamily="18" charset="0"/>
              </a:rPr>
              <a:t>фермер хўжалиги раҳбари </a:t>
            </a:r>
            <a:r>
              <a:rPr lang="uz-Cyrl-UZ" sz="2800" b="1" dirty="0">
                <a:solidFill>
                  <a:srgbClr val="C00000"/>
                </a:solidFill>
                <a:latin typeface="Times New Roman" pitchFamily="18" charset="0"/>
                <a:cs typeface="Times New Roman" pitchFamily="18" charset="0"/>
              </a:rPr>
              <a:t>Авазбек Тешабоев</a:t>
            </a:r>
            <a:r>
              <a:rPr lang="uz-Cyrl-UZ" sz="2800" b="1" dirty="0">
                <a:solidFill>
                  <a:srgbClr val="0000FF"/>
                </a:solidFill>
                <a:latin typeface="Times New Roman" pitchFamily="18" charset="0"/>
                <a:cs typeface="Times New Roman" pitchFamily="18" charset="0"/>
              </a:rPr>
              <a:t>, Фурқат туманидаги </a:t>
            </a:r>
            <a:r>
              <a:rPr lang="uz-Cyrl-UZ" sz="2800" b="1" dirty="0">
                <a:solidFill>
                  <a:srgbClr val="C00000"/>
                </a:solidFill>
                <a:latin typeface="Times New Roman" pitchFamily="18" charset="0"/>
                <a:cs typeface="Times New Roman" pitchFamily="18" charset="0"/>
              </a:rPr>
              <a:t>“Шабода-Н” </a:t>
            </a:r>
            <a:r>
              <a:rPr lang="uz-Cyrl-UZ" sz="2800" b="1" dirty="0">
                <a:solidFill>
                  <a:srgbClr val="0000FF"/>
                </a:solidFill>
                <a:latin typeface="Times New Roman" pitchFamily="18" charset="0"/>
                <a:cs typeface="Times New Roman" pitchFamily="18" charset="0"/>
              </a:rPr>
              <a:t>фермер хўжалиги раҳбари </a:t>
            </a:r>
            <a:r>
              <a:rPr lang="uz-Cyrl-UZ" sz="2800" b="1" dirty="0">
                <a:solidFill>
                  <a:srgbClr val="C00000"/>
                </a:solidFill>
                <a:latin typeface="Times New Roman" pitchFamily="18" charset="0"/>
                <a:cs typeface="Times New Roman" pitchFamily="18" charset="0"/>
              </a:rPr>
              <a:t>Нурали Ғаниев</a:t>
            </a:r>
            <a:r>
              <a:rPr lang="uz-Cyrl-UZ" sz="2800" b="1" dirty="0">
                <a:solidFill>
                  <a:srgbClr val="0000FF"/>
                </a:solidFill>
                <a:latin typeface="Times New Roman" pitchFamily="18" charset="0"/>
                <a:cs typeface="Times New Roman" pitchFamily="18" charset="0"/>
              </a:rPr>
              <a:t>, Ўзбекистон Ёзувчилар уюшмасининг Фарғона вилояти бўлими раҳбари </a:t>
            </a:r>
            <a:r>
              <a:rPr lang="uz-Cyrl-UZ" sz="2800" b="1" dirty="0">
                <a:solidFill>
                  <a:srgbClr val="C00000"/>
                </a:solidFill>
                <a:latin typeface="Times New Roman" pitchFamily="18" charset="0"/>
                <a:cs typeface="Times New Roman" pitchFamily="18" charset="0"/>
              </a:rPr>
              <a:t>Энахон Сиддиқова </a:t>
            </a:r>
            <a:r>
              <a:rPr lang="uz-Cyrl-UZ" sz="2800" b="1" dirty="0">
                <a:solidFill>
                  <a:srgbClr val="0000FF"/>
                </a:solidFill>
                <a:latin typeface="Times New Roman" pitchFamily="18" charset="0"/>
                <a:cs typeface="Times New Roman" pitchFamily="18" charset="0"/>
              </a:rPr>
              <a:t>ва бошқалар Президентимиз раҳнамолигида амалга оширилаётган кенг кўламли ислоҳотлар самараси ҳар соҳада намоён бўлаётгани, давлатимизнинг халқаро нуфузи, одамларнинг турмуш тарзи тобора юксалиб бораётганини таъкидлади</a:t>
            </a:r>
            <a:r>
              <a:rPr lang="uz-Cyrl-UZ" sz="2800" b="1" dirty="0" smtClean="0">
                <a:solidFill>
                  <a:srgbClr val="0000FF"/>
                </a:solidFill>
                <a:latin typeface="Times New Roman" pitchFamily="18" charset="0"/>
                <a:cs typeface="Times New Roman" pitchFamily="18" charset="0"/>
              </a:rPr>
              <a:t>.</a:t>
            </a:r>
            <a:endParaRPr lang="ru-RU" sz="2800" b="1" dirty="0">
              <a:solidFill>
                <a:srgbClr val="0000FF"/>
              </a:solidFill>
              <a:latin typeface="Times New Roman" pitchFamily="18" charset="0"/>
              <a:cs typeface="Times New Roman" pitchFamily="18" charset="0"/>
            </a:endParaRPr>
          </a:p>
        </p:txBody>
      </p:sp>
      <p:sp>
        <p:nvSpPr>
          <p:cNvPr id="3" name="Прямоугольник 2"/>
          <p:cNvSpPr/>
          <p:nvPr/>
        </p:nvSpPr>
        <p:spPr>
          <a:xfrm>
            <a:off x="107505" y="58454"/>
            <a:ext cx="8928992" cy="1323439"/>
          </a:xfrm>
          <a:prstGeom prst="rect">
            <a:avLst/>
          </a:prstGeom>
          <a:blipFill>
            <a:blip r:embed="rId3"/>
            <a:tile tx="0" ty="0" sx="100000" sy="100000" flip="none" algn="tl"/>
          </a:blipFill>
          <a:ln>
            <a:solidFill>
              <a:srgbClr val="0000FF"/>
            </a:solidFill>
          </a:ln>
        </p:spPr>
        <p:txBody>
          <a:bodyPr wrap="square">
            <a:spAutoFit/>
          </a:bodyPr>
          <a:lstStyle/>
          <a:p>
            <a:pPr algn="ctr"/>
            <a:r>
              <a:rPr lang="uz-Cyrl-UZ" sz="4000" b="1" dirty="0" smtClean="0">
                <a:solidFill>
                  <a:srgbClr val="FF0000"/>
                </a:solidFill>
                <a:latin typeface="Times New Roman" pitchFamily="18" charset="0"/>
                <a:cs typeface="Times New Roman" pitchFamily="18" charset="0"/>
              </a:rPr>
              <a:t>КЕНГ КЎЛАМЛИ ИСЛОҲОТЛАР САМАРАСИ</a:t>
            </a:r>
            <a:endParaRPr lang="ru-RU" sz="40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428053228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3" name="Прямоугольник 2"/>
          <p:cNvSpPr/>
          <p:nvPr/>
        </p:nvSpPr>
        <p:spPr>
          <a:xfrm>
            <a:off x="2987824" y="188640"/>
            <a:ext cx="6059063" cy="196977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uz-Cyrl-UZ" sz="5400" b="1" dirty="0" smtClean="0">
                <a:solidFill>
                  <a:srgbClr val="0000FF"/>
                </a:solidFill>
                <a:latin typeface="Times New Roman" pitchFamily="18" charset="0"/>
                <a:cs typeface="Times New Roman" pitchFamily="18" charset="0"/>
              </a:rPr>
              <a:t>ЭЪТИБОРИНГИЗ УЧУН РАҲМАТ!!!</a:t>
            </a:r>
          </a:p>
          <a:p>
            <a:pPr algn="ctr"/>
            <a:endParaRPr lang="ru-RU" sz="1400" dirty="0">
              <a:solidFill>
                <a:srgbClr val="0000FF"/>
              </a:solidFill>
              <a:latin typeface="Times New Roman" pitchFamily="18" charset="0"/>
              <a:cs typeface="Times New Roman" pitchFamily="18" charset="0"/>
            </a:endParaRPr>
          </a:p>
        </p:txBody>
      </p:sp>
      <p:sp>
        <p:nvSpPr>
          <p:cNvPr id="4" name="Прямоугольник 3"/>
          <p:cNvSpPr/>
          <p:nvPr/>
        </p:nvSpPr>
        <p:spPr>
          <a:xfrm>
            <a:off x="3995936" y="5649183"/>
            <a:ext cx="5050951" cy="130805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uz-Cyrl-UZ" sz="2400" b="1" dirty="0" smtClean="0">
                <a:solidFill>
                  <a:schemeClr val="tx1"/>
                </a:solidFill>
                <a:latin typeface="Times New Roman" pitchFamily="18" charset="0"/>
                <a:cs typeface="Times New Roman" pitchFamily="18" charset="0"/>
              </a:rPr>
              <a:t>Тузувчилар: </a:t>
            </a:r>
            <a:r>
              <a:rPr lang="uz-Cyrl-UZ" sz="2400" b="1" dirty="0" smtClean="0">
                <a:solidFill>
                  <a:srgbClr val="0000FF"/>
                </a:solidFill>
                <a:latin typeface="Times New Roman" pitchFamily="18" charset="0"/>
                <a:cs typeface="Times New Roman" pitchFamily="18" charset="0"/>
              </a:rPr>
              <a:t>М.Қуронов, Ш.Тўраев, О.Базаров, Ш.Мустафоев</a:t>
            </a:r>
          </a:p>
          <a:p>
            <a:pPr algn="ctr"/>
            <a:endParaRPr lang="ru-RU" sz="700"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222870853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Прямоугольник 1"/>
          <p:cNvSpPr/>
          <p:nvPr/>
        </p:nvSpPr>
        <p:spPr>
          <a:xfrm>
            <a:off x="107504" y="260648"/>
            <a:ext cx="4973765" cy="221599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lnSpc>
                <a:spcPct val="115000"/>
              </a:lnSpc>
              <a:spcAft>
                <a:spcPts val="0"/>
              </a:spcAft>
            </a:pPr>
            <a:r>
              <a:rPr lang="uz-Cyrl-UZ" sz="6000" b="1" dirty="0" smtClean="0">
                <a:solidFill>
                  <a:srgbClr val="0000FF"/>
                </a:solidFill>
                <a:latin typeface="Times New Roman"/>
                <a:ea typeface="Times New Roman"/>
                <a:cs typeface="Times New Roman"/>
              </a:rPr>
              <a:t>БИРИНЧИ КУН</a:t>
            </a:r>
            <a:endParaRPr lang="ru-RU" sz="4800" dirty="0">
              <a:solidFill>
                <a:srgbClr val="0000FF"/>
              </a:solidFill>
              <a:effectLst/>
              <a:latin typeface="Calibri"/>
              <a:ea typeface="Calibri"/>
              <a:cs typeface="Times New Roman"/>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0035" y="3501008"/>
            <a:ext cx="3810000" cy="2533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178" y="2813348"/>
            <a:ext cx="4844075" cy="32213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4836" y="260648"/>
            <a:ext cx="3810000" cy="2552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849887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Прямоугольник 1"/>
          <p:cNvSpPr/>
          <p:nvPr/>
        </p:nvSpPr>
        <p:spPr>
          <a:xfrm>
            <a:off x="201492" y="2340163"/>
            <a:ext cx="5594644" cy="440120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just">
              <a:spcAft>
                <a:spcPts val="0"/>
              </a:spcAft>
            </a:pPr>
            <a:r>
              <a:rPr lang="uz-Cyrl-UZ" sz="2800" b="1" dirty="0" smtClean="0">
                <a:solidFill>
                  <a:schemeClr val="tx2">
                    <a:lumMod val="75000"/>
                  </a:schemeClr>
                </a:solidFill>
                <a:latin typeface="Times New Roman"/>
                <a:ea typeface="Times New Roman"/>
                <a:cs typeface="Times New Roman"/>
              </a:rPr>
              <a:t>    Фарғона </a:t>
            </a:r>
            <a:r>
              <a:rPr lang="uz-Cyrl-UZ" sz="2800" b="1" dirty="0">
                <a:solidFill>
                  <a:schemeClr val="tx2">
                    <a:lumMod val="75000"/>
                  </a:schemeClr>
                </a:solidFill>
                <a:latin typeface="Times New Roman"/>
                <a:ea typeface="Times New Roman"/>
                <a:cs typeface="Times New Roman"/>
              </a:rPr>
              <a:t>вилояти ўзининг ер ости ва ер усти бойликлари, ривожланган саноат ва коммуникация тармоқлари билан мамлакатимиз тараққиётида алоҳида ўрин тутади. Вилоятнинг иқтисодий салоҳияти барча соҳаларни изчил ривожлантиришда муҳим омил бўлмоқда. </a:t>
            </a:r>
            <a:endParaRPr lang="ru-RU" sz="2000" b="1" dirty="0">
              <a:solidFill>
                <a:schemeClr val="tx2">
                  <a:lumMod val="75000"/>
                </a:schemeClr>
              </a:solidFill>
              <a:effectLst/>
              <a:latin typeface="Calibri"/>
              <a:ea typeface="Calibri"/>
              <a:cs typeface="Times New Roman"/>
            </a:endParaRPr>
          </a:p>
        </p:txBody>
      </p:sp>
      <p:sp>
        <p:nvSpPr>
          <p:cNvPr id="3" name="Прямоугольник 2"/>
          <p:cNvSpPr/>
          <p:nvPr/>
        </p:nvSpPr>
        <p:spPr>
          <a:xfrm>
            <a:off x="179512" y="260648"/>
            <a:ext cx="5616624" cy="1791260"/>
          </a:xfrm>
          <a:prstGeom prst="rect">
            <a:avLst/>
          </a:prstGeom>
          <a:blipFill>
            <a:blip r:embed="rId2"/>
            <a:stretch>
              <a:fillRect/>
            </a:stretch>
          </a:blipFill>
          <a:ln>
            <a:solidFill>
              <a:schemeClr val="accent1"/>
            </a:solidFill>
          </a:ln>
        </p:spPr>
        <p:txBody>
          <a:bodyPr wrap="square">
            <a:spAutoFit/>
          </a:bodyPr>
          <a:lstStyle/>
          <a:p>
            <a:pPr algn="ctr">
              <a:lnSpc>
                <a:spcPct val="115000"/>
              </a:lnSpc>
              <a:spcAft>
                <a:spcPts val="0"/>
              </a:spcAft>
            </a:pPr>
            <a:r>
              <a:rPr lang="uz-Cyrl-UZ" sz="4800" b="1" dirty="0">
                <a:solidFill>
                  <a:srgbClr val="FF0000"/>
                </a:solidFill>
                <a:latin typeface="Times New Roman"/>
                <a:ea typeface="Times New Roman"/>
                <a:cs typeface="Times New Roman"/>
              </a:rPr>
              <a:t>ФАРҒОНА САЛОҲИЯТИ</a:t>
            </a:r>
            <a:endParaRPr lang="ru-RU" sz="4800" b="1" dirty="0">
              <a:latin typeface="Calibri"/>
              <a:ea typeface="Calibri"/>
              <a:cs typeface="Times New Roman"/>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5162" y="2155784"/>
            <a:ext cx="3184073" cy="2384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7761" y="66430"/>
            <a:ext cx="3171474" cy="2020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7761" y="4653136"/>
            <a:ext cx="3171474" cy="2102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849887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20000"/>
            <a:lum/>
          </a:blip>
          <a:srcRect/>
          <a:stretch>
            <a:fillRect l="-3000" r="-3000"/>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278739" y="1013650"/>
            <a:ext cx="8568951" cy="3108543"/>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a:r>
              <a:rPr lang="uz-Cyrl-UZ" sz="2800" b="1" dirty="0" smtClean="0">
                <a:solidFill>
                  <a:schemeClr val="tx2">
                    <a:lumMod val="75000"/>
                  </a:schemeClr>
                </a:solidFill>
                <a:latin typeface="Times New Roman" pitchFamily="18" charset="0"/>
                <a:cs typeface="Times New Roman" pitchFamily="18" charset="0"/>
              </a:rPr>
              <a:t>   Жорий </a:t>
            </a:r>
            <a:r>
              <a:rPr lang="uz-Cyrl-UZ" sz="2800" b="1" dirty="0">
                <a:solidFill>
                  <a:schemeClr val="tx2">
                    <a:lumMod val="75000"/>
                  </a:schemeClr>
                </a:solidFill>
                <a:latin typeface="Times New Roman" pitchFamily="18" charset="0"/>
                <a:cs typeface="Times New Roman" pitchFamily="18" charset="0"/>
              </a:rPr>
              <a:t>йилнинг биринчи чорагида вилоятда ялпи ҳудудий маҳсулот ўсиши </a:t>
            </a:r>
            <a:r>
              <a:rPr lang="uz-Cyrl-UZ" sz="2800" b="1" dirty="0">
                <a:solidFill>
                  <a:srgbClr val="C00000"/>
                </a:solidFill>
                <a:latin typeface="Times New Roman" pitchFamily="18" charset="0"/>
                <a:cs typeface="Times New Roman" pitchFamily="18" charset="0"/>
              </a:rPr>
              <a:t>107,6 фоизни </a:t>
            </a:r>
            <a:r>
              <a:rPr lang="uz-Cyrl-UZ" sz="2800" b="1" dirty="0">
                <a:solidFill>
                  <a:schemeClr val="tx2">
                    <a:lumMod val="75000"/>
                  </a:schemeClr>
                </a:solidFill>
                <a:latin typeface="Times New Roman" pitchFamily="18" charset="0"/>
                <a:cs typeface="Times New Roman" pitchFamily="18" charset="0"/>
              </a:rPr>
              <a:t>ташкил этди. Саноат маҳсулотлари ишлаб чиқариш, қишлоқ хўжалиги маҳсулотлари етиштириш, инвестиция лойиҳаларини амалга ошириш, хизматлар кўрсатиш соҳаларида барқарор ўсиш суръатлари таъминланди.</a:t>
            </a:r>
            <a:endParaRPr lang="ru-RU" sz="2800" b="1" dirty="0">
              <a:solidFill>
                <a:schemeClr val="tx2">
                  <a:lumMod val="75000"/>
                </a:schemeClr>
              </a:solidFill>
              <a:latin typeface="Times New Roman" pitchFamily="18" charset="0"/>
              <a:cs typeface="Times New Roman" pitchFamily="18" charset="0"/>
            </a:endParaRPr>
          </a:p>
        </p:txBody>
      </p:sp>
      <p:sp>
        <p:nvSpPr>
          <p:cNvPr id="3" name="Прямоугольник 2"/>
          <p:cNvSpPr/>
          <p:nvPr/>
        </p:nvSpPr>
        <p:spPr>
          <a:xfrm>
            <a:off x="278739" y="184134"/>
            <a:ext cx="8568951" cy="707886"/>
          </a:xfrm>
          <a:prstGeom prst="rect">
            <a:avLst/>
          </a:prstGeom>
          <a:blipFill>
            <a:blip r:embed="rId3"/>
            <a:stretch>
              <a:fillRect/>
            </a:stretch>
          </a:blipFill>
          <a:ln>
            <a:solidFill>
              <a:srgbClr val="0000FF"/>
            </a:solidFill>
          </a:ln>
        </p:spPr>
        <p:txBody>
          <a:bodyPr wrap="square">
            <a:spAutoFit/>
          </a:bodyPr>
          <a:lstStyle/>
          <a:p>
            <a:pPr algn="ctr"/>
            <a:r>
              <a:rPr lang="uz-Cyrl-UZ" sz="4000" b="1" dirty="0" smtClean="0">
                <a:solidFill>
                  <a:srgbClr val="C00000"/>
                </a:solidFill>
                <a:latin typeface="Times New Roman" pitchFamily="18" charset="0"/>
                <a:cs typeface="Times New Roman" pitchFamily="18" charset="0"/>
              </a:rPr>
              <a:t>БИРИНЧИ </a:t>
            </a:r>
            <a:r>
              <a:rPr lang="uz-Cyrl-UZ" sz="4000" b="1" dirty="0">
                <a:solidFill>
                  <a:srgbClr val="C00000"/>
                </a:solidFill>
                <a:latin typeface="Times New Roman" pitchFamily="18" charset="0"/>
                <a:cs typeface="Times New Roman" pitchFamily="18" charset="0"/>
              </a:rPr>
              <a:t>ЧОРАК: ЯҲМ – 107,6%</a:t>
            </a:r>
            <a:endParaRPr lang="ru-RU" sz="4000" b="1" dirty="0">
              <a:solidFill>
                <a:srgbClr val="C00000"/>
              </a:solidFill>
            </a:endParaRP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61" y="4237568"/>
            <a:ext cx="2123728" cy="246906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23895" t="16599" r="33985" b="18333"/>
          <a:stretch/>
        </p:blipFill>
        <p:spPr bwMode="auto">
          <a:xfrm>
            <a:off x="2257178" y="4258358"/>
            <a:ext cx="2818878" cy="244827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22926" t="18904" r="23270" b="18802"/>
          <a:stretch/>
        </p:blipFill>
        <p:spPr bwMode="auto">
          <a:xfrm>
            <a:off x="5134505" y="4237568"/>
            <a:ext cx="3916981" cy="246906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849887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Прямоугольник 1"/>
          <p:cNvSpPr/>
          <p:nvPr/>
        </p:nvSpPr>
        <p:spPr>
          <a:xfrm>
            <a:off x="122494" y="1134407"/>
            <a:ext cx="8856984" cy="5262979"/>
          </a:xfrm>
          <a:prstGeom prst="rect">
            <a:avLst/>
          </a:prstGeom>
          <a:ln>
            <a:solidFill>
              <a:schemeClr val="accent1"/>
            </a:solidFill>
          </a:ln>
        </p:spPr>
        <p:style>
          <a:lnRef idx="1">
            <a:schemeClr val="accent4"/>
          </a:lnRef>
          <a:fillRef idx="2">
            <a:schemeClr val="accent4"/>
          </a:fillRef>
          <a:effectRef idx="1">
            <a:schemeClr val="accent4"/>
          </a:effectRef>
          <a:fontRef idx="minor">
            <a:schemeClr val="dk1"/>
          </a:fontRef>
        </p:style>
        <p:txBody>
          <a:bodyPr wrap="square">
            <a:spAutoFit/>
          </a:bodyPr>
          <a:lstStyle/>
          <a:p>
            <a:pPr algn="just"/>
            <a:r>
              <a:rPr lang="uz-Cyrl-UZ" sz="2800" b="1" dirty="0" smtClean="0">
                <a:solidFill>
                  <a:schemeClr val="tx2"/>
                </a:solidFill>
                <a:latin typeface="Times New Roman" pitchFamily="18" charset="0"/>
                <a:cs typeface="Times New Roman" pitchFamily="18" charset="0"/>
              </a:rPr>
              <a:t>         Замонавий </a:t>
            </a:r>
            <a:r>
              <a:rPr lang="uz-Cyrl-UZ" sz="2800" b="1" dirty="0">
                <a:solidFill>
                  <a:schemeClr val="tx2"/>
                </a:solidFill>
                <a:latin typeface="Times New Roman" pitchFamily="18" charset="0"/>
                <a:cs typeface="Times New Roman" pitchFamily="18" charset="0"/>
              </a:rPr>
              <a:t>саноат тармоқларини ривожлантириш, халқаро бозорда рақобатдош маҳсулотлар ишлаб чиқарадиган янги корхоналар барпо этиш ва мавжуд қувватларни модернизация қилиш изчил давом эттирилмоқда. Экспорт қилувчи корхоналарнинг кенг қўллаб-қувватланаётгани, кичик бизнес ва хусусий тадбиркорлик субъектлари экспорт фаолиятига жалб этилаётгани самарасида вилоятнинг бу борадаги салоҳияти муттасил ошиб бормоқда. </a:t>
            </a:r>
            <a:r>
              <a:rPr lang="ru-RU" sz="2800" b="1" dirty="0">
                <a:solidFill>
                  <a:schemeClr val="tx2"/>
                </a:solidFill>
                <a:latin typeface="Times New Roman" pitchFamily="18" charset="0"/>
                <a:cs typeface="Times New Roman" pitchFamily="18" charset="0"/>
              </a:rPr>
              <a:t>2014 </a:t>
            </a:r>
            <a:r>
              <a:rPr lang="ru-RU" sz="2800" b="1" dirty="0" err="1">
                <a:solidFill>
                  <a:schemeClr val="tx2"/>
                </a:solidFill>
                <a:latin typeface="Times New Roman" pitchFamily="18" charset="0"/>
                <a:cs typeface="Times New Roman" pitchFamily="18" charset="0"/>
              </a:rPr>
              <a:t>йилнинг</a:t>
            </a:r>
            <a:r>
              <a:rPr lang="ru-RU" sz="2800" b="1" dirty="0">
                <a:solidFill>
                  <a:schemeClr val="tx2"/>
                </a:solidFill>
                <a:latin typeface="Times New Roman" pitchFamily="18" charset="0"/>
                <a:cs typeface="Times New Roman" pitchFamily="18" charset="0"/>
              </a:rPr>
              <a:t> </a:t>
            </a:r>
            <a:r>
              <a:rPr lang="ru-RU" sz="2800" b="1" dirty="0" err="1">
                <a:solidFill>
                  <a:schemeClr val="tx2"/>
                </a:solidFill>
                <a:latin typeface="Times New Roman" pitchFamily="18" charset="0"/>
                <a:cs typeface="Times New Roman" pitchFamily="18" charset="0"/>
              </a:rPr>
              <a:t>биринчи</a:t>
            </a:r>
            <a:r>
              <a:rPr lang="ru-RU" sz="2800" b="1" dirty="0">
                <a:solidFill>
                  <a:schemeClr val="tx2"/>
                </a:solidFill>
                <a:latin typeface="Times New Roman" pitchFamily="18" charset="0"/>
                <a:cs typeface="Times New Roman" pitchFamily="18" charset="0"/>
              </a:rPr>
              <a:t> </a:t>
            </a:r>
            <a:r>
              <a:rPr lang="ru-RU" sz="2800" b="1" dirty="0" err="1">
                <a:solidFill>
                  <a:schemeClr val="tx2"/>
                </a:solidFill>
                <a:latin typeface="Times New Roman" pitchFamily="18" charset="0"/>
                <a:cs typeface="Times New Roman" pitchFamily="18" charset="0"/>
              </a:rPr>
              <a:t>чорагида</a:t>
            </a:r>
            <a:r>
              <a:rPr lang="ru-RU" sz="2800" b="1" dirty="0">
                <a:solidFill>
                  <a:schemeClr val="tx2"/>
                </a:solidFill>
                <a:latin typeface="Times New Roman" pitchFamily="18" charset="0"/>
                <a:cs typeface="Times New Roman" pitchFamily="18" charset="0"/>
              </a:rPr>
              <a:t> </a:t>
            </a:r>
            <a:r>
              <a:rPr lang="ru-RU" sz="2800" b="1" dirty="0" err="1">
                <a:solidFill>
                  <a:schemeClr val="tx2"/>
                </a:solidFill>
                <a:latin typeface="Times New Roman" pitchFamily="18" charset="0"/>
                <a:cs typeface="Times New Roman" pitchFamily="18" charset="0"/>
              </a:rPr>
              <a:t>маҳсулотлар</a:t>
            </a:r>
            <a:r>
              <a:rPr lang="ru-RU" sz="2800" b="1" dirty="0">
                <a:solidFill>
                  <a:schemeClr val="tx2"/>
                </a:solidFill>
                <a:latin typeface="Times New Roman" pitchFamily="18" charset="0"/>
                <a:cs typeface="Times New Roman" pitchFamily="18" charset="0"/>
              </a:rPr>
              <a:t> </a:t>
            </a:r>
            <a:r>
              <a:rPr lang="ru-RU" sz="2800" b="1" dirty="0" err="1">
                <a:solidFill>
                  <a:schemeClr val="tx2"/>
                </a:solidFill>
                <a:latin typeface="Times New Roman" pitchFamily="18" charset="0"/>
                <a:cs typeface="Times New Roman" pitchFamily="18" charset="0"/>
              </a:rPr>
              <a:t>экспорти</a:t>
            </a:r>
            <a:r>
              <a:rPr lang="ru-RU" sz="2800" b="1" dirty="0">
                <a:solidFill>
                  <a:schemeClr val="tx2"/>
                </a:solidFill>
                <a:latin typeface="Times New Roman" pitchFamily="18" charset="0"/>
                <a:cs typeface="Times New Roman" pitchFamily="18" charset="0"/>
              </a:rPr>
              <a:t> </a:t>
            </a:r>
            <a:r>
              <a:rPr lang="ru-RU" sz="2800" b="1" dirty="0">
                <a:solidFill>
                  <a:srgbClr val="FF0000"/>
                </a:solidFill>
                <a:latin typeface="Times New Roman" pitchFamily="18" charset="0"/>
                <a:cs typeface="Times New Roman" pitchFamily="18" charset="0"/>
              </a:rPr>
              <a:t>120,5 миллион </a:t>
            </a:r>
            <a:r>
              <a:rPr lang="ru-RU" sz="2800" b="1" dirty="0">
                <a:solidFill>
                  <a:schemeClr val="tx2"/>
                </a:solidFill>
                <a:latin typeface="Times New Roman" pitchFamily="18" charset="0"/>
                <a:cs typeface="Times New Roman" pitchFamily="18" charset="0"/>
              </a:rPr>
              <a:t>АҚШ </a:t>
            </a:r>
            <a:r>
              <a:rPr lang="ru-RU" sz="2800" b="1" dirty="0" err="1">
                <a:solidFill>
                  <a:schemeClr val="tx2"/>
                </a:solidFill>
                <a:latin typeface="Times New Roman" pitchFamily="18" charset="0"/>
                <a:cs typeface="Times New Roman" pitchFamily="18" charset="0"/>
              </a:rPr>
              <a:t>долларини</a:t>
            </a:r>
            <a:r>
              <a:rPr lang="ru-RU" sz="2800" b="1" dirty="0">
                <a:solidFill>
                  <a:schemeClr val="tx2"/>
                </a:solidFill>
                <a:latin typeface="Times New Roman" pitchFamily="18" charset="0"/>
                <a:cs typeface="Times New Roman" pitchFamily="18" charset="0"/>
              </a:rPr>
              <a:t> </a:t>
            </a:r>
            <a:r>
              <a:rPr lang="ru-RU" sz="2800" b="1" dirty="0" err="1">
                <a:solidFill>
                  <a:schemeClr val="tx2"/>
                </a:solidFill>
                <a:latin typeface="Times New Roman" pitchFamily="18" charset="0"/>
                <a:cs typeface="Times New Roman" pitchFamily="18" charset="0"/>
              </a:rPr>
              <a:t>ташкил</a:t>
            </a:r>
            <a:r>
              <a:rPr lang="ru-RU" sz="2800" b="1" dirty="0">
                <a:solidFill>
                  <a:schemeClr val="tx2"/>
                </a:solidFill>
                <a:latin typeface="Times New Roman" pitchFamily="18" charset="0"/>
                <a:cs typeface="Times New Roman" pitchFamily="18" charset="0"/>
              </a:rPr>
              <a:t> </a:t>
            </a:r>
            <a:r>
              <a:rPr lang="ru-RU" sz="2800" b="1" dirty="0" err="1">
                <a:solidFill>
                  <a:schemeClr val="tx2"/>
                </a:solidFill>
                <a:latin typeface="Times New Roman" pitchFamily="18" charset="0"/>
                <a:cs typeface="Times New Roman" pitchFamily="18" charset="0"/>
              </a:rPr>
              <a:t>этди</a:t>
            </a:r>
            <a:r>
              <a:rPr lang="ru-RU" sz="2800" b="1" dirty="0">
                <a:solidFill>
                  <a:schemeClr val="tx2"/>
                </a:solidFill>
                <a:latin typeface="Times New Roman" pitchFamily="18" charset="0"/>
                <a:cs typeface="Times New Roman" pitchFamily="18" charset="0"/>
              </a:rPr>
              <a:t>. </a:t>
            </a:r>
          </a:p>
        </p:txBody>
      </p:sp>
      <p:sp>
        <p:nvSpPr>
          <p:cNvPr id="3" name="Прямоугольник 2"/>
          <p:cNvSpPr/>
          <p:nvPr/>
        </p:nvSpPr>
        <p:spPr>
          <a:xfrm>
            <a:off x="122494" y="188640"/>
            <a:ext cx="8856984" cy="769441"/>
          </a:xfrm>
          <a:prstGeom prst="rect">
            <a:avLst/>
          </a:prstGeom>
          <a:blipFill>
            <a:blip r:embed="rId2"/>
            <a:stretch>
              <a:fillRect/>
            </a:stretch>
          </a:blipFill>
          <a:ln>
            <a:solidFill>
              <a:schemeClr val="accent1"/>
            </a:solidFill>
          </a:ln>
        </p:spPr>
        <p:txBody>
          <a:bodyPr wrap="square">
            <a:spAutoFit/>
          </a:bodyPr>
          <a:lstStyle/>
          <a:p>
            <a:pPr algn="ctr"/>
            <a:r>
              <a:rPr lang="uz-Cyrl-UZ" sz="4400" b="1" dirty="0" smtClean="0">
                <a:solidFill>
                  <a:srgbClr val="00B050"/>
                </a:solidFill>
                <a:latin typeface="Times New Roman" pitchFamily="18" charset="0"/>
                <a:cs typeface="Times New Roman" pitchFamily="18" charset="0"/>
              </a:rPr>
              <a:t>МОДЕРНИЗАЦИЯ ШАРОФАТИ</a:t>
            </a:r>
            <a:endParaRPr lang="ru-RU" sz="4400" b="1" dirty="0">
              <a:solidFill>
                <a:srgbClr val="00B050"/>
              </a:solidFill>
              <a:latin typeface="Times New Roman" pitchFamily="18" charset="0"/>
              <a:cs typeface="Times New Roman" pitchFamily="18" charset="0"/>
            </a:endParaRPr>
          </a:p>
        </p:txBody>
      </p:sp>
    </p:spTree>
    <p:extLst>
      <p:ext uri="{BB962C8B-B14F-4D97-AF65-F5344CB8AC3E}">
        <p14:creationId xmlns:p14="http://schemas.microsoft.com/office/powerpoint/2010/main" val="22849887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Прямоугольник 1"/>
          <p:cNvSpPr/>
          <p:nvPr/>
        </p:nvSpPr>
        <p:spPr>
          <a:xfrm>
            <a:off x="126018" y="1118349"/>
            <a:ext cx="5688632" cy="5262979"/>
          </a:xfrm>
          <a:prstGeom prst="rect">
            <a:avLst/>
          </a:prstGeom>
          <a:blipFill>
            <a:blip r:embed="rId2"/>
            <a:stretch>
              <a:fillRect/>
            </a:stretch>
          </a:blipFill>
        </p:spPr>
        <p:txBody>
          <a:bodyPr wrap="square">
            <a:spAutoFit/>
          </a:bodyPr>
          <a:lstStyle/>
          <a:p>
            <a:pPr algn="ctr"/>
            <a:r>
              <a:rPr lang="uz-Cyrl-UZ" sz="2800" b="1" dirty="0" smtClean="0">
                <a:solidFill>
                  <a:srgbClr val="0000FF"/>
                </a:solidFill>
                <a:latin typeface="Times New Roman" pitchFamily="18" charset="0"/>
                <a:cs typeface="Times New Roman" pitchFamily="18" charset="0"/>
              </a:rPr>
              <a:t>      Вилоятдаги </a:t>
            </a:r>
            <a:r>
              <a:rPr lang="uz-Cyrl-UZ" sz="2800" b="1" dirty="0">
                <a:solidFill>
                  <a:srgbClr val="0000FF"/>
                </a:solidFill>
                <a:latin typeface="Times New Roman" pitchFamily="18" charset="0"/>
                <a:cs typeface="Times New Roman" pitchFamily="18" charset="0"/>
              </a:rPr>
              <a:t>ўзгариш, янгиланиш шаҳар остонасиданоқ кўзга </a:t>
            </a:r>
            <a:r>
              <a:rPr lang="uz-Cyrl-UZ" sz="2800" b="1" dirty="0" smtClean="0">
                <a:solidFill>
                  <a:srgbClr val="0000FF"/>
                </a:solidFill>
                <a:latin typeface="Times New Roman" pitchFamily="18" charset="0"/>
                <a:cs typeface="Times New Roman" pitchFamily="18" charset="0"/>
              </a:rPr>
              <a:t>ташланади</a:t>
            </a:r>
            <a:r>
              <a:rPr lang="uz-Cyrl-UZ" sz="2800" b="1" dirty="0">
                <a:solidFill>
                  <a:srgbClr val="0000FF"/>
                </a:solidFill>
                <a:latin typeface="Times New Roman" pitchFamily="18" charset="0"/>
                <a:cs typeface="Times New Roman" pitchFamily="18" charset="0"/>
              </a:rPr>
              <a:t>. Фарғона халқаро аэропортида қурилган янги бино вилоятдаги кенг кўламли бунёдкорлик ишларидан дарак беради. Президентимиз ушбу бинони кўздан кечирар экан, уни янада кўркамлаштириш, йўловчиларга замонавий қулайлик яратиш бўйича кўрсатмалар берди.</a:t>
            </a:r>
            <a:endParaRPr lang="ru-RU" sz="2800" b="1" dirty="0">
              <a:solidFill>
                <a:srgbClr val="0000FF"/>
              </a:solidFill>
              <a:latin typeface="Times New Roman" pitchFamily="18" charset="0"/>
              <a:cs typeface="Times New Roman" pitchFamily="18" charset="0"/>
            </a:endParaRPr>
          </a:p>
        </p:txBody>
      </p:sp>
      <p:sp>
        <p:nvSpPr>
          <p:cNvPr id="3" name="Прямоугольник 2"/>
          <p:cNvSpPr/>
          <p:nvPr/>
        </p:nvSpPr>
        <p:spPr>
          <a:xfrm>
            <a:off x="107504" y="338860"/>
            <a:ext cx="5707145" cy="707886"/>
          </a:xfrm>
          <a:prstGeom prst="rect">
            <a:avLst/>
          </a:prstGeom>
          <a:blipFill>
            <a:blip r:embed="rId3"/>
            <a:stretch>
              <a:fillRect/>
            </a:stretch>
          </a:blipFill>
        </p:spPr>
        <p:txBody>
          <a:bodyPr wrap="square">
            <a:spAutoFit/>
          </a:bodyPr>
          <a:lstStyle/>
          <a:p>
            <a:pPr algn="ctr"/>
            <a:r>
              <a:rPr lang="uz-Cyrl-UZ" sz="4000" b="1" dirty="0" smtClean="0">
                <a:solidFill>
                  <a:srgbClr val="0070C0"/>
                </a:solidFill>
                <a:latin typeface="Times New Roman" pitchFamily="18" charset="0"/>
                <a:cs typeface="Times New Roman" pitchFamily="18" charset="0"/>
              </a:rPr>
              <a:t>АЭРОПОРТ </a:t>
            </a:r>
            <a:endParaRPr lang="ru-RU" sz="4000" b="1" dirty="0">
              <a:solidFill>
                <a:srgbClr val="0070C0"/>
              </a:solidFill>
              <a:latin typeface="Times New Roman" pitchFamily="18" charset="0"/>
              <a:cs typeface="Times New Roman" pitchFamily="18" charset="0"/>
            </a:endParaRPr>
          </a:p>
        </p:txBody>
      </p:sp>
      <p:pic>
        <p:nvPicPr>
          <p:cNvPr id="819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6076" t="20901" r="23501" b="21459"/>
          <a:stretch/>
        </p:blipFill>
        <p:spPr bwMode="auto">
          <a:xfrm>
            <a:off x="6012160" y="1817786"/>
            <a:ext cx="3096344" cy="248228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18202" t="24724" r="39484" b="15727"/>
          <a:stretch/>
        </p:blipFill>
        <p:spPr bwMode="auto">
          <a:xfrm>
            <a:off x="6012160" y="4365104"/>
            <a:ext cx="3096344" cy="244994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l="13018" t="23412" r="38931" b="28315"/>
          <a:stretch/>
        </p:blipFill>
        <p:spPr bwMode="auto">
          <a:xfrm>
            <a:off x="6012541" y="24118"/>
            <a:ext cx="3095963" cy="174869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849887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Прямоугольник 1"/>
          <p:cNvSpPr/>
          <p:nvPr/>
        </p:nvSpPr>
        <p:spPr>
          <a:xfrm>
            <a:off x="85793" y="1484784"/>
            <a:ext cx="5044061" cy="3108543"/>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just"/>
            <a:r>
              <a:rPr lang="uz-Cyrl-UZ" sz="2800" b="1" dirty="0" smtClean="0">
                <a:latin typeface="Times New Roman" pitchFamily="18" charset="0"/>
                <a:cs typeface="Times New Roman" pitchFamily="18" charset="0"/>
              </a:rPr>
              <a:t>    Фарғона </a:t>
            </a:r>
            <a:r>
              <a:rPr lang="uz-Cyrl-UZ" sz="2800" b="1" dirty="0">
                <a:latin typeface="Times New Roman" pitchFamily="18" charset="0"/>
                <a:cs typeface="Times New Roman" pitchFamily="18" charset="0"/>
              </a:rPr>
              <a:t>аҳли азалдан санъат ва маданиятни юксак қадрлайди. </a:t>
            </a:r>
            <a:r>
              <a:rPr lang="ru-RU" sz="2800" b="1" dirty="0" err="1">
                <a:latin typeface="Times New Roman" pitchFamily="18" charset="0"/>
                <a:cs typeface="Times New Roman" pitchFamily="18" charset="0"/>
              </a:rPr>
              <a:t>Вилоятда</a:t>
            </a:r>
            <a:r>
              <a:rPr lang="ru-RU" sz="2800" b="1" dirty="0">
                <a:latin typeface="Times New Roman" pitchFamily="18" charset="0"/>
                <a:cs typeface="Times New Roman" pitchFamily="18" charset="0"/>
              </a:rPr>
              <a:t> </a:t>
            </a:r>
            <a:r>
              <a:rPr lang="ru-RU" sz="2800" b="1" dirty="0">
                <a:solidFill>
                  <a:srgbClr val="0070C0"/>
                </a:solidFill>
                <a:latin typeface="Times New Roman" pitchFamily="18" charset="0"/>
                <a:cs typeface="Times New Roman" pitchFamily="18" charset="0"/>
              </a:rPr>
              <a:t>4 театр </a:t>
            </a:r>
            <a:r>
              <a:rPr lang="ru-RU" sz="2800" b="1" dirty="0" err="1">
                <a:solidFill>
                  <a:srgbClr val="0070C0"/>
                </a:solidFill>
                <a:latin typeface="Times New Roman" pitchFamily="18" charset="0"/>
                <a:cs typeface="Times New Roman" pitchFamily="18" charset="0"/>
              </a:rPr>
              <a:t>ва</a:t>
            </a:r>
            <a:r>
              <a:rPr lang="ru-RU" sz="2800" b="1" dirty="0">
                <a:solidFill>
                  <a:srgbClr val="0070C0"/>
                </a:solidFill>
                <a:latin typeface="Times New Roman" pitchFamily="18" charset="0"/>
                <a:cs typeface="Times New Roman" pitchFamily="18" charset="0"/>
              </a:rPr>
              <a:t> 14 музей, бой </a:t>
            </a:r>
            <a:r>
              <a:rPr lang="ru-RU" sz="2800" b="1" dirty="0" err="1">
                <a:solidFill>
                  <a:srgbClr val="0070C0"/>
                </a:solidFill>
                <a:latin typeface="Times New Roman" pitchFamily="18" charset="0"/>
                <a:cs typeface="Times New Roman" pitchFamily="18" charset="0"/>
              </a:rPr>
              <a:t>китоб</a:t>
            </a:r>
            <a:r>
              <a:rPr lang="ru-RU" sz="2800" b="1" dirty="0">
                <a:solidFill>
                  <a:srgbClr val="0070C0"/>
                </a:solidFill>
                <a:latin typeface="Times New Roman" pitchFamily="18" charset="0"/>
                <a:cs typeface="Times New Roman" pitchFamily="18" charset="0"/>
              </a:rPr>
              <a:t> </a:t>
            </a:r>
            <a:r>
              <a:rPr lang="ru-RU" sz="2800" b="1" dirty="0" err="1">
                <a:solidFill>
                  <a:srgbClr val="0070C0"/>
                </a:solidFill>
                <a:latin typeface="Times New Roman" pitchFamily="18" charset="0"/>
                <a:cs typeface="Times New Roman" pitchFamily="18" charset="0"/>
              </a:rPr>
              <a:t>фондига</a:t>
            </a:r>
            <a:r>
              <a:rPr lang="ru-RU" sz="2800" b="1" dirty="0">
                <a:solidFill>
                  <a:srgbClr val="0070C0"/>
                </a:solidFill>
                <a:latin typeface="Times New Roman" pitchFamily="18" charset="0"/>
                <a:cs typeface="Times New Roman" pitchFamily="18" charset="0"/>
              </a:rPr>
              <a:t> </a:t>
            </a:r>
            <a:r>
              <a:rPr lang="ru-RU" sz="2800" b="1" dirty="0" err="1">
                <a:solidFill>
                  <a:srgbClr val="0070C0"/>
                </a:solidFill>
                <a:latin typeface="Times New Roman" pitchFamily="18" charset="0"/>
                <a:cs typeface="Times New Roman" pitchFamily="18" charset="0"/>
              </a:rPr>
              <a:t>эга</a:t>
            </a:r>
            <a:r>
              <a:rPr lang="ru-RU" sz="2800" b="1" dirty="0">
                <a:solidFill>
                  <a:srgbClr val="0070C0"/>
                </a:solidFill>
                <a:latin typeface="Times New Roman" pitchFamily="18" charset="0"/>
                <a:cs typeface="Times New Roman" pitchFamily="18" charset="0"/>
              </a:rPr>
              <a:t> 1628 </a:t>
            </a:r>
            <a:r>
              <a:rPr lang="ru-RU" sz="2800" b="1" dirty="0" err="1">
                <a:solidFill>
                  <a:srgbClr val="0070C0"/>
                </a:solidFill>
                <a:latin typeface="Times New Roman" pitchFamily="18" charset="0"/>
                <a:cs typeface="Times New Roman" pitchFamily="18" charset="0"/>
              </a:rPr>
              <a:t>кутубхона</a:t>
            </a:r>
            <a:r>
              <a:rPr lang="ru-RU" sz="2800" b="1" dirty="0">
                <a:solidFill>
                  <a:srgbClr val="0070C0"/>
                </a:solidFill>
                <a:latin typeface="Times New Roman" pitchFamily="18" charset="0"/>
                <a:cs typeface="Times New Roman" pitchFamily="18" charset="0"/>
              </a:rPr>
              <a:t> </a:t>
            </a:r>
            <a:r>
              <a:rPr lang="ru-RU" sz="2800" b="1" dirty="0" err="1">
                <a:solidFill>
                  <a:srgbClr val="0070C0"/>
                </a:solidFill>
                <a:latin typeface="Times New Roman" pitchFamily="18" charset="0"/>
                <a:cs typeface="Times New Roman" pitchFamily="18" charset="0"/>
              </a:rPr>
              <a:t>ва</a:t>
            </a:r>
            <a:r>
              <a:rPr lang="ru-RU" sz="2800" b="1" dirty="0">
                <a:solidFill>
                  <a:srgbClr val="0070C0"/>
                </a:solidFill>
                <a:latin typeface="Times New Roman" pitchFamily="18" charset="0"/>
                <a:cs typeface="Times New Roman" pitchFamily="18" charset="0"/>
              </a:rPr>
              <a:t> </a:t>
            </a:r>
            <a:r>
              <a:rPr lang="ru-RU" sz="2800" b="1" dirty="0" err="1">
                <a:solidFill>
                  <a:srgbClr val="0070C0"/>
                </a:solidFill>
                <a:latin typeface="Times New Roman" pitchFamily="18" charset="0"/>
                <a:cs typeface="Times New Roman" pitchFamily="18" charset="0"/>
              </a:rPr>
              <a:t>ахборот</a:t>
            </a:r>
            <a:r>
              <a:rPr lang="ru-RU" sz="2800" b="1" dirty="0">
                <a:solidFill>
                  <a:srgbClr val="0070C0"/>
                </a:solidFill>
                <a:latin typeface="Times New Roman" pitchFamily="18" charset="0"/>
                <a:cs typeface="Times New Roman" pitchFamily="18" charset="0"/>
              </a:rPr>
              <a:t>-ресурс </a:t>
            </a:r>
            <a:r>
              <a:rPr lang="ru-RU" sz="2800" b="1" dirty="0" err="1">
                <a:solidFill>
                  <a:srgbClr val="0070C0"/>
                </a:solidFill>
                <a:latin typeface="Times New Roman" pitchFamily="18" charset="0"/>
                <a:cs typeface="Times New Roman" pitchFamily="18" charset="0"/>
              </a:rPr>
              <a:t>маркази</a:t>
            </a:r>
            <a:r>
              <a:rPr lang="ru-RU" sz="2800" b="1" dirty="0">
                <a:latin typeface="Times New Roman" pitchFamily="18" charset="0"/>
                <a:cs typeface="Times New Roman" pitchFamily="18" charset="0"/>
              </a:rPr>
              <a:t> </a:t>
            </a:r>
            <a:r>
              <a:rPr lang="ru-RU" sz="2800" b="1" dirty="0" err="1">
                <a:latin typeface="Times New Roman" pitchFamily="18" charset="0"/>
                <a:cs typeface="Times New Roman" pitchFamily="18" charset="0"/>
              </a:rPr>
              <a:t>фаолият</a:t>
            </a:r>
            <a:r>
              <a:rPr lang="ru-RU" sz="2800" b="1" dirty="0">
                <a:latin typeface="Times New Roman" pitchFamily="18" charset="0"/>
                <a:cs typeface="Times New Roman" pitchFamily="18" charset="0"/>
              </a:rPr>
              <a:t> </a:t>
            </a:r>
            <a:r>
              <a:rPr lang="ru-RU" sz="2800" b="1" dirty="0" err="1">
                <a:latin typeface="Times New Roman" pitchFamily="18" charset="0"/>
                <a:cs typeface="Times New Roman" pitchFamily="18" charset="0"/>
              </a:rPr>
              <a:t>кўрсатмоқда</a:t>
            </a:r>
            <a:r>
              <a:rPr lang="ru-RU" sz="2800" b="1" dirty="0" smtClean="0">
                <a:latin typeface="Times New Roman" pitchFamily="18" charset="0"/>
                <a:cs typeface="Times New Roman" pitchFamily="18" charset="0"/>
              </a:rPr>
              <a:t>.</a:t>
            </a:r>
            <a:endParaRPr lang="ru-RU" sz="2800" b="1" dirty="0">
              <a:latin typeface="Times New Roman" pitchFamily="18" charset="0"/>
              <a:cs typeface="Times New Roman" pitchFamily="18" charset="0"/>
            </a:endParaRPr>
          </a:p>
        </p:txBody>
      </p:sp>
      <p:sp>
        <p:nvSpPr>
          <p:cNvPr id="3" name="Прямоугольник 2"/>
          <p:cNvSpPr/>
          <p:nvPr/>
        </p:nvSpPr>
        <p:spPr>
          <a:xfrm>
            <a:off x="85793" y="89337"/>
            <a:ext cx="5044061" cy="1323439"/>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uz-Cyrl-UZ" sz="4000" b="1" dirty="0" smtClean="0">
                <a:solidFill>
                  <a:srgbClr val="0070C0"/>
                </a:solidFill>
                <a:latin typeface="Times New Roman" pitchFamily="18" charset="0"/>
                <a:cs typeface="Times New Roman" pitchFamily="18" charset="0"/>
              </a:rPr>
              <a:t>ФАРҒОНА АҲЛИ УЧУН</a:t>
            </a:r>
            <a:endParaRPr lang="ru-RU" sz="4000" b="1" dirty="0">
              <a:solidFill>
                <a:srgbClr val="0070C0"/>
              </a:solidFill>
              <a:latin typeface="Times New Roman" pitchFamily="18" charset="0"/>
              <a:cs typeface="Times New Roman" pitchFamily="18" charset="0"/>
            </a:endParaRPr>
          </a:p>
        </p:txBody>
      </p:sp>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308" t="26486" r="36750" b="15833"/>
          <a:stretch/>
        </p:blipFill>
        <p:spPr bwMode="auto">
          <a:xfrm>
            <a:off x="5292080" y="2348879"/>
            <a:ext cx="3686669" cy="225823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1"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7379" t="26639" r="37556" b="13333"/>
          <a:stretch/>
        </p:blipFill>
        <p:spPr bwMode="auto">
          <a:xfrm>
            <a:off x="5292080" y="89337"/>
            <a:ext cx="3686669" cy="225954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3721" y="4607119"/>
            <a:ext cx="3070279" cy="215377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16050" y="4633627"/>
            <a:ext cx="2840015" cy="212727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4"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773" y="4725143"/>
            <a:ext cx="3053630" cy="203575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849887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Волна">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Волна">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Волна">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524</TotalTime>
  <Words>1465</Words>
  <Application>Microsoft Office PowerPoint</Application>
  <PresentationFormat>Экран (4:3)</PresentationFormat>
  <Paragraphs>73</Paragraphs>
  <Slides>34</Slides>
  <Notes>0</Notes>
  <HiddenSlides>0</HiddenSlides>
  <MMClips>0</MMClips>
  <ScaleCrop>false</ScaleCrop>
  <HeadingPairs>
    <vt:vector size="4" baseType="variant">
      <vt:variant>
        <vt:lpstr>Тема</vt:lpstr>
      </vt:variant>
      <vt:variant>
        <vt:i4>2</vt:i4>
      </vt:variant>
      <vt:variant>
        <vt:lpstr>Заголовки слайдов</vt:lpstr>
      </vt:variant>
      <vt:variant>
        <vt:i4>34</vt:i4>
      </vt:variant>
    </vt:vector>
  </HeadingPairs>
  <TitlesOfParts>
    <vt:vector size="36" baseType="lpstr">
      <vt:lpstr>Волна</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Админ</dc:creator>
  <cp:lastModifiedBy>Админ</cp:lastModifiedBy>
  <cp:revision>41</cp:revision>
  <dcterms:modified xsi:type="dcterms:W3CDTF">2014-07-04T14:34:15Z</dcterms:modified>
</cp:coreProperties>
</file>