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6" r:id="rId3"/>
    <p:sldId id="338" r:id="rId4"/>
    <p:sldId id="337" r:id="rId5"/>
    <p:sldId id="333" r:id="rId6"/>
    <p:sldId id="334" r:id="rId7"/>
    <p:sldId id="335" r:id="rId8"/>
    <p:sldId id="330" r:id="rId9"/>
    <p:sldId id="343" r:id="rId10"/>
    <p:sldId id="332" r:id="rId11"/>
    <p:sldId id="340" r:id="rId12"/>
    <p:sldId id="327" r:id="rId13"/>
    <p:sldId id="328" r:id="rId14"/>
    <p:sldId id="329" r:id="rId15"/>
    <p:sldId id="324" r:id="rId16"/>
    <p:sldId id="341" r:id="rId17"/>
    <p:sldId id="325" r:id="rId18"/>
    <p:sldId id="326" r:id="rId19"/>
    <p:sldId id="321" r:id="rId20"/>
    <p:sldId id="322" r:id="rId21"/>
    <p:sldId id="323" r:id="rId22"/>
    <p:sldId id="319" r:id="rId23"/>
    <p:sldId id="320" r:id="rId24"/>
    <p:sldId id="315" r:id="rId25"/>
    <p:sldId id="316" r:id="rId26"/>
    <p:sldId id="317" r:id="rId27"/>
    <p:sldId id="312" r:id="rId28"/>
    <p:sldId id="313" r:id="rId29"/>
    <p:sldId id="314" r:id="rId30"/>
    <p:sldId id="309" r:id="rId31"/>
    <p:sldId id="310" r:id="rId32"/>
    <p:sldId id="311" r:id="rId33"/>
    <p:sldId id="306" r:id="rId34"/>
    <p:sldId id="307" r:id="rId35"/>
    <p:sldId id="308" r:id="rId36"/>
    <p:sldId id="303" r:id="rId37"/>
    <p:sldId id="304" r:id="rId38"/>
    <p:sldId id="305" r:id="rId39"/>
    <p:sldId id="300" r:id="rId40"/>
    <p:sldId id="301" r:id="rId41"/>
    <p:sldId id="302" r:id="rId42"/>
    <p:sldId id="297" r:id="rId43"/>
    <p:sldId id="298" r:id="rId44"/>
    <p:sldId id="299" r:id="rId45"/>
    <p:sldId id="294" r:id="rId46"/>
    <p:sldId id="295" r:id="rId47"/>
    <p:sldId id="296" r:id="rId48"/>
    <p:sldId id="291" r:id="rId49"/>
    <p:sldId id="293" r:id="rId50"/>
    <p:sldId id="288" r:id="rId51"/>
    <p:sldId id="342" r:id="rId52"/>
    <p:sldId id="290" r:id="rId53"/>
    <p:sldId id="285" r:id="rId54"/>
    <p:sldId id="286" r:id="rId55"/>
    <p:sldId id="287" r:id="rId56"/>
    <p:sldId id="282" r:id="rId57"/>
    <p:sldId id="284"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FF"/>
    <a:srgbClr val="009900"/>
    <a:srgbClr val="66FF66"/>
    <a:srgbClr val="218F3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A850966-F489-496B-A5FD-7DB153E2BE19}"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321713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850966-F489-496B-A5FD-7DB153E2BE19}"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102796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850966-F489-496B-A5FD-7DB153E2BE19}"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125870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850966-F489-496B-A5FD-7DB153E2BE19}"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305683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A850966-F489-496B-A5FD-7DB153E2BE19}"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413439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850966-F489-496B-A5FD-7DB153E2BE19}" type="datetimeFigureOut">
              <a:rPr lang="ru-RU" smtClean="0"/>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110096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A850966-F489-496B-A5FD-7DB153E2BE19}" type="datetimeFigureOut">
              <a:rPr lang="ru-RU" smtClean="0"/>
              <a:t>26.01.2014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51121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A850966-F489-496B-A5FD-7DB153E2BE19}" type="datetimeFigureOut">
              <a:rPr lang="ru-RU" smtClean="0"/>
              <a:t>26.01.2014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403142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850966-F489-496B-A5FD-7DB153E2BE19}" type="datetimeFigureOut">
              <a:rPr lang="ru-RU" smtClean="0"/>
              <a:t>26.01.2014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421004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850966-F489-496B-A5FD-7DB153E2BE19}" type="datetimeFigureOut">
              <a:rPr lang="ru-RU" smtClean="0"/>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226990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850966-F489-496B-A5FD-7DB153E2BE19}" type="datetimeFigureOut">
              <a:rPr lang="ru-RU" smtClean="0"/>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FA0908-F36D-4FF4-9B8A-985697984F60}" type="slidenum">
              <a:rPr lang="ru-RU" smtClean="0"/>
              <a:t>‹#›</a:t>
            </a:fld>
            <a:endParaRPr lang="ru-RU"/>
          </a:p>
        </p:txBody>
      </p:sp>
    </p:spTree>
    <p:extLst>
      <p:ext uri="{BB962C8B-B14F-4D97-AF65-F5344CB8AC3E}">
        <p14:creationId xmlns:p14="http://schemas.microsoft.com/office/powerpoint/2010/main" val="363817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50966-F489-496B-A5FD-7DB153E2BE19}" type="datetimeFigureOut">
              <a:rPr lang="ru-RU" smtClean="0"/>
              <a:t>26.01.2014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A0908-F36D-4FF4-9B8A-985697984F60}" type="slidenum">
              <a:rPr lang="ru-RU" smtClean="0"/>
              <a:t>‹#›</a:t>
            </a:fld>
            <a:endParaRPr lang="ru-RU"/>
          </a:p>
        </p:txBody>
      </p:sp>
    </p:spTree>
    <p:extLst>
      <p:ext uri="{BB962C8B-B14F-4D97-AF65-F5344CB8AC3E}">
        <p14:creationId xmlns:p14="http://schemas.microsoft.com/office/powerpoint/2010/main" val="169702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g"/><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g"/><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33.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g"/><Relationship Id="rId1" Type="http://schemas.openxmlformats.org/officeDocument/2006/relationships/slideLayout" Target="../slideLayouts/slideLayout1.xml"/><Relationship Id="rId5" Type="http://schemas.openxmlformats.org/officeDocument/2006/relationships/image" Target="../media/image88.jpeg"/><Relationship Id="rId4" Type="http://schemas.openxmlformats.org/officeDocument/2006/relationships/image" Target="../media/image87.jpeg"/></Relationships>
</file>

<file path=ppt/slides/_rels/slide37.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g"/><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39.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41.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jpg"/><Relationship Id="rId1" Type="http://schemas.openxmlformats.org/officeDocument/2006/relationships/slideLayout" Target="../slideLayouts/slideLayout1.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42.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7.jpeg"/><Relationship Id="rId2" Type="http://schemas.openxmlformats.org/officeDocument/2006/relationships/image" Target="../media/image97.jpg"/><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1.jpeg"/></Relationships>
</file>

<file path=ppt/slides/_rels/slide4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g"/><Relationship Id="rId1" Type="http://schemas.openxmlformats.org/officeDocument/2006/relationships/slideLayout" Target="../slideLayouts/slideLayout1.xml"/><Relationship Id="rId5" Type="http://schemas.openxmlformats.org/officeDocument/2006/relationships/image" Target="../media/image111.jpeg"/><Relationship Id="rId4" Type="http://schemas.openxmlformats.org/officeDocument/2006/relationships/image" Target="../media/image1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g"/><Relationship Id="rId1" Type="http://schemas.openxmlformats.org/officeDocument/2006/relationships/slideLayout" Target="../slideLayouts/slideLayout1.xml"/><Relationship Id="rId4" Type="http://schemas.openxmlformats.org/officeDocument/2006/relationships/image" Target="../media/image116.jpeg"/></Relationships>
</file>

<file path=ppt/slides/_rels/slide4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17.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g"/><Relationship Id="rId1" Type="http://schemas.openxmlformats.org/officeDocument/2006/relationships/slideLayout" Target="../slideLayouts/slideLayout1.xml"/><Relationship Id="rId5" Type="http://schemas.openxmlformats.org/officeDocument/2006/relationships/image" Target="../media/image122.png"/><Relationship Id="rId4" Type="http://schemas.openxmlformats.org/officeDocument/2006/relationships/image" Target="../media/image121.gif"/></Relationships>
</file>

<file path=ppt/slides/_rels/slide4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g"/><Relationship Id="rId1" Type="http://schemas.openxmlformats.org/officeDocument/2006/relationships/slideLayout" Target="../slideLayouts/slideLayout1.xml"/><Relationship Id="rId4" Type="http://schemas.openxmlformats.org/officeDocument/2006/relationships/image" Target="../media/image125.jpeg"/></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g"/><Relationship Id="rId1" Type="http://schemas.openxmlformats.org/officeDocument/2006/relationships/slideLayout" Target="../slideLayouts/slideLayout1.xml"/><Relationship Id="rId4" Type="http://schemas.openxmlformats.org/officeDocument/2006/relationships/image" Target="../media/image129.jpeg"/></Relationships>
</file>

<file path=ppt/slides/_rels/slide52.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g"/><Relationship Id="rId1" Type="http://schemas.openxmlformats.org/officeDocument/2006/relationships/slideLayout" Target="../slideLayouts/slideLayout1.xml"/><Relationship Id="rId4" Type="http://schemas.openxmlformats.org/officeDocument/2006/relationships/image" Target="../media/image135.jpeg"/></Relationships>
</file>

<file path=ppt/slides/_rels/slide5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w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3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NUL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04590" y="788859"/>
            <a:ext cx="8712968" cy="830997"/>
          </a:xfrm>
          <a:prstGeom prst="rect">
            <a:avLst/>
          </a:prstGeom>
          <a:solidFill>
            <a:schemeClr val="bg1"/>
          </a:solidFill>
        </p:spPr>
        <p:txBody>
          <a:bodyPr wrap="square">
            <a:spAutoFit/>
          </a:bodyPr>
          <a:lstStyle/>
          <a:p>
            <a:pPr algn="ctr"/>
            <a:r>
              <a:rPr lang="uz-Cyrl-UZ" sz="2400" dirty="0" smtClean="0">
                <a:ln w="38100">
                  <a:solidFill>
                    <a:srgbClr val="0000FF"/>
                  </a:solidFill>
                </a:ln>
                <a:solidFill>
                  <a:srgbClr val="0000FF"/>
                </a:solidFill>
                <a:latin typeface="Times New Roman" pitchFamily="18" charset="0"/>
                <a:cs typeface="Times New Roman" pitchFamily="18" charset="0"/>
              </a:rPr>
              <a:t>РЕСПУБЛИКА МАЪНАВИЯТ ВА МАЪРИФАТ КЕНГАШИ </a:t>
            </a:r>
            <a:br>
              <a:rPr lang="uz-Cyrl-UZ" sz="2400" dirty="0" smtClean="0">
                <a:ln w="38100">
                  <a:solidFill>
                    <a:srgbClr val="0000FF"/>
                  </a:solidFill>
                </a:ln>
                <a:solidFill>
                  <a:srgbClr val="0000FF"/>
                </a:solidFill>
                <a:latin typeface="Times New Roman" pitchFamily="18" charset="0"/>
                <a:cs typeface="Times New Roman" pitchFamily="18" charset="0"/>
              </a:rPr>
            </a:br>
            <a:r>
              <a:rPr lang="uz-Cyrl-UZ" sz="2400" dirty="0" smtClean="0">
                <a:ln w="38100">
                  <a:solidFill>
                    <a:srgbClr val="D60093"/>
                  </a:solidFill>
                </a:ln>
                <a:solidFill>
                  <a:srgbClr val="009900"/>
                </a:solidFill>
                <a:latin typeface="Times New Roman" pitchFamily="18" charset="0"/>
                <a:cs typeface="Times New Roman" pitchFamily="18" charset="0"/>
              </a:rPr>
              <a:t>МИЛЛИЙ ҒОЯ ВА МАФКУРА ИЛМИЙ-АМАЛИЙ МАРКАЗИ</a:t>
            </a:r>
            <a:endParaRPr lang="ru-RU" sz="2400" dirty="0">
              <a:ln w="38100">
                <a:solidFill>
                  <a:srgbClr val="D60093"/>
                </a:solidFill>
              </a:ln>
              <a:solidFill>
                <a:srgbClr val="009900"/>
              </a:solidFill>
              <a:latin typeface="Times New Roman" pitchFamily="18" charset="0"/>
              <a:cs typeface="Times New Roman" pitchFamily="18" charset="0"/>
            </a:endParaRPr>
          </a:p>
        </p:txBody>
      </p:sp>
      <p:sp>
        <p:nvSpPr>
          <p:cNvPr id="3" name="Прямоугольник 2"/>
          <p:cNvSpPr/>
          <p:nvPr/>
        </p:nvSpPr>
        <p:spPr>
          <a:xfrm>
            <a:off x="78830" y="2369200"/>
            <a:ext cx="8917190" cy="3016210"/>
          </a:xfrm>
          <a:prstGeom prst="rect">
            <a:avLst/>
          </a:prstGeom>
          <a:noFill/>
        </p:spPr>
        <p:txBody>
          <a:bodyPr wrap="square">
            <a:spAutoFit/>
          </a:bodyPr>
          <a:lstStyle/>
          <a:p>
            <a:pPr algn="ctr"/>
            <a:r>
              <a:rPr lang="uz-Latn-UZ" sz="5400" b="1" dirty="0" smtClean="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M</a:t>
            </a:r>
            <a:r>
              <a:rPr lang="uz-Cyrl-UZ" sz="5400" b="1" dirty="0" smtClean="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ЕДИА</a:t>
            </a:r>
          </a:p>
          <a:p>
            <a:pPr algn="ctr"/>
            <a:r>
              <a:rPr lang="uz-Cyrl-UZ" sz="5400" b="1" dirty="0" smtClean="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ТАҚДИМОТ</a:t>
            </a:r>
            <a:endParaRPr lang="en-US" sz="5400" b="1" dirty="0" smtClean="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endParaRPr lang="uz-Cyrl-UZ" sz="5400" b="1" dirty="0" smtClean="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r>
              <a:rPr lang="uz-Cyrl-UZ" sz="2800" b="1" dirty="0" smtClean="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(42) </a:t>
            </a:r>
            <a:r>
              <a:rPr lang="en-US" sz="2800" b="1" dirty="0" smtClean="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2014/0</a:t>
            </a:r>
            <a:r>
              <a:rPr lang="ru-RU" sz="2800" b="1" dirty="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3</a:t>
            </a:r>
            <a:endParaRPr lang="ru-RU" sz="8800" b="1" dirty="0">
              <a:ln w="18415" cmpd="sng">
                <a:solidFill>
                  <a:srgbClr val="D60093"/>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1656184" y="6351711"/>
            <a:ext cx="5652120" cy="461665"/>
          </a:xfrm>
          <a:prstGeom prst="rect">
            <a:avLst/>
          </a:prstGeom>
          <a:noFill/>
        </p:spPr>
        <p:txBody>
          <a:bodyPr wrap="square">
            <a:spAutoFit/>
          </a:bodyPr>
          <a:lstStyle/>
          <a:p>
            <a:pPr algn="ctr"/>
            <a:r>
              <a:rPr lang="ru-RU" sz="2400" dirty="0" smtClean="0">
                <a:ln w="38100">
                  <a:solidFill>
                    <a:srgbClr val="009900"/>
                  </a:solidFill>
                </a:ln>
                <a:latin typeface="Times New Roman" pitchFamily="18" charset="0"/>
                <a:cs typeface="Times New Roman" pitchFamily="18" charset="0"/>
              </a:rPr>
              <a:t>Тошкент-2014</a:t>
            </a:r>
            <a:endParaRPr lang="ru-RU" sz="2400" dirty="0">
              <a:ln w="38100">
                <a:solidFill>
                  <a:srgbClr val="009900"/>
                </a:solidFill>
              </a:ln>
              <a:latin typeface="Times New Roman" pitchFamily="18" charset="0"/>
              <a:cs typeface="Times New Roman" pitchFamily="18" charset="0"/>
            </a:endParaRPr>
          </a:p>
        </p:txBody>
      </p:sp>
    </p:spTree>
    <p:extLst>
      <p:ext uri="{BB962C8B-B14F-4D97-AF65-F5344CB8AC3E}">
        <p14:creationId xmlns:p14="http://schemas.microsoft.com/office/powerpoint/2010/main" val="324268481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3064" y="63064"/>
            <a:ext cx="8964488" cy="2677656"/>
          </a:xfrm>
          <a:prstGeom prst="rect">
            <a:avLst/>
          </a:prstGeom>
          <a:solidFill>
            <a:schemeClr val="bg1"/>
          </a:solidFill>
        </p:spPr>
        <p:txBody>
          <a:bodyPr wrap="square">
            <a:spAutoFit/>
          </a:bodyPr>
          <a:lstStyle/>
          <a:p>
            <a:pPr indent="361950" algn="just"/>
            <a:r>
              <a:rPr lang="uz-Cyrl-UZ" sz="2800" b="1" dirty="0" smtClean="0">
                <a:ln>
                  <a:solidFill>
                    <a:schemeClr val="tx1"/>
                  </a:solidFill>
                </a:ln>
                <a:solidFill>
                  <a:sysClr val="windowText" lastClr="000000"/>
                </a:solidFill>
                <a:latin typeface="Times New Roman" pitchFamily="18" charset="0"/>
                <a:cs typeface="Times New Roman" pitchFamily="18" charset="0"/>
              </a:rPr>
              <a:t>Аксарият давлатларнинг тарихий тажрибаси шундан далолат берадики, уй-жой қурилиши ва инфратузилма соҳасини тараққиётнинг устувор йўналиши сифатида белгилаш миллий иқтисодиётни қайта тиклашнинг ҳал қилувчи воситаси бўлиб хизмат қилади. </a:t>
            </a:r>
            <a:endParaRPr lang="ru-RU" sz="2800" b="1" dirty="0">
              <a:ln>
                <a:solidFill>
                  <a:schemeClr val="tx1"/>
                </a:solidFill>
              </a:ln>
              <a:solidFill>
                <a:sysClr val="windowText" lastClr="000000"/>
              </a:solidFill>
              <a:latin typeface="Times New Roman" pitchFamily="18" charset="0"/>
              <a:cs typeface="Times New Roman" pitchFamily="18" charset="0"/>
            </a:endParaRPr>
          </a:p>
        </p:txBody>
      </p:sp>
      <p:pic>
        <p:nvPicPr>
          <p:cNvPr id="12290" name="Picture 2" descr="C:\Users\Админ\Pictures\уй-жойга\рузвельт.jpg"/>
          <p:cNvPicPr>
            <a:picLocks noChangeAspect="1" noChangeArrowheads="1"/>
          </p:cNvPicPr>
          <p:nvPr/>
        </p:nvPicPr>
        <p:blipFill rotWithShape="1">
          <a:blip r:embed="rId3">
            <a:extLst>
              <a:ext uri="{28A0092B-C50C-407E-A947-70E740481C1C}">
                <a14:useLocalDpi xmlns:a14="http://schemas.microsoft.com/office/drawing/2010/main" val="0"/>
              </a:ext>
            </a:extLst>
          </a:blip>
          <a:srcRect l="18961" r="19485"/>
          <a:stretch/>
        </p:blipFill>
        <p:spPr bwMode="auto">
          <a:xfrm>
            <a:off x="5835549" y="2949654"/>
            <a:ext cx="3180963" cy="3672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638" y="2699042"/>
            <a:ext cx="5759029" cy="3970318"/>
          </a:xfrm>
          <a:prstGeom prst="rect">
            <a:avLst/>
          </a:prstGeom>
          <a:solidFill>
            <a:schemeClr val="bg1"/>
          </a:solidFill>
        </p:spPr>
        <p:txBody>
          <a:bodyPr wrap="square">
            <a:spAutoFit/>
          </a:bodyPr>
          <a:lstStyle/>
          <a:p>
            <a:pPr lvl="0" indent="361950" algn="just"/>
            <a:r>
              <a:rPr lang="uz-Cyrl-UZ" sz="2800" b="1" dirty="0">
                <a:ln>
                  <a:solidFill>
                    <a:schemeClr val="tx1"/>
                  </a:solidFill>
                </a:ln>
                <a:solidFill>
                  <a:sysClr val="windowText" lastClr="000000"/>
                </a:solidFill>
                <a:latin typeface="Times New Roman" pitchFamily="18" charset="0"/>
                <a:cs typeface="Times New Roman" pitchFamily="18" charset="0"/>
              </a:rPr>
              <a:t>Масалан, Буюк депрессия деб аталган 1930-йиллардаги инқироз даврида </a:t>
            </a:r>
            <a:r>
              <a:rPr lang="uz-Cyrl-UZ" sz="2800" b="1" dirty="0">
                <a:ln>
                  <a:solidFill>
                    <a:srgbClr val="FF0000"/>
                  </a:solidFill>
                </a:ln>
                <a:solidFill>
                  <a:srgbClr val="FF0000"/>
                </a:solidFill>
                <a:latin typeface="Times New Roman" pitchFamily="18" charset="0"/>
                <a:cs typeface="Times New Roman" pitchFamily="18" charset="0"/>
              </a:rPr>
              <a:t>АҚШда </a:t>
            </a:r>
            <a:r>
              <a:rPr lang="ru-RU" sz="2800" b="1" dirty="0">
                <a:ln>
                  <a:solidFill>
                    <a:srgbClr val="FF0000"/>
                  </a:solidFill>
                </a:ln>
                <a:solidFill>
                  <a:srgbClr val="FF0000"/>
                </a:solidFill>
                <a:latin typeface="Times New Roman" pitchFamily="18" charset="0"/>
                <a:cs typeface="Times New Roman" pitchFamily="18" charset="0"/>
              </a:rPr>
              <a:t>Президент Рузвельт</a:t>
            </a:r>
            <a:r>
              <a:rPr lang="ru-RU" sz="2800" b="1" dirty="0">
                <a:ln>
                  <a:solidFill>
                    <a:schemeClr val="tx1"/>
                  </a:solidFill>
                </a:ln>
                <a:solidFill>
                  <a:sysClr val="windowText" lastClr="000000"/>
                </a:solidFill>
                <a:latin typeface="Times New Roman" pitchFamily="18" charset="0"/>
                <a:cs typeface="Times New Roman" pitchFamily="18" charset="0"/>
              </a:rPr>
              <a:t> </a:t>
            </a:r>
            <a:r>
              <a:rPr lang="uz-Cyrl-UZ" sz="2800" b="1" dirty="0">
                <a:ln>
                  <a:solidFill>
                    <a:schemeClr val="tx1"/>
                  </a:solidFill>
                </a:ln>
                <a:solidFill>
                  <a:sysClr val="windowText" lastClr="000000"/>
                </a:solidFill>
                <a:latin typeface="Times New Roman" pitchFamily="18" charset="0"/>
                <a:cs typeface="Times New Roman" pitchFamily="18" charset="0"/>
              </a:rPr>
              <a:t>якка тартибдаги уй-жой қурилишини кредит билан таъминлаш тизимини жорий қилди ва бу ислоҳот иқтисодий ўсишни тиклашда ҳал қилувчи аҳамият касб этди</a:t>
            </a:r>
            <a:r>
              <a:rPr lang="ru-RU" sz="2800" b="1" dirty="0">
                <a:ln>
                  <a:solidFill>
                    <a:schemeClr val="tx1"/>
                  </a:solidFill>
                </a:ln>
                <a:solidFill>
                  <a:sysClr val="windowText" lastClr="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0016685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88640"/>
            <a:ext cx="8712968" cy="1815882"/>
          </a:xfrm>
          <a:prstGeom prst="rect">
            <a:avLst/>
          </a:prstGeom>
        </p:spPr>
        <p:txBody>
          <a:bodyPr wrap="square">
            <a:spAutoFit/>
          </a:bodyPr>
          <a:lstStyle/>
          <a:p>
            <a:pPr indent="361950" algn="just"/>
            <a:r>
              <a:rPr lang="ru-RU" sz="2800" b="1" dirty="0" err="1" smtClean="0">
                <a:latin typeface="Times New Roman" pitchFamily="18" charset="0"/>
                <a:cs typeface="Times New Roman" pitchFamily="18" charset="0"/>
              </a:rPr>
              <a:t>Ўз</a:t>
            </a:r>
            <a:r>
              <a:rPr lang="ru-RU" sz="2800" b="1" dirty="0" smtClean="0">
                <a:latin typeface="Times New Roman" pitchFamily="18" charset="0"/>
                <a:cs typeface="Times New Roman" pitchFamily="18" charset="0"/>
              </a:rPr>
              <a:t> </a:t>
            </a:r>
            <a:r>
              <a:rPr lang="ru-RU" sz="2800" b="1" dirty="0" err="1">
                <a:latin typeface="Times New Roman" pitchFamily="18" charset="0"/>
                <a:cs typeface="Times New Roman" pitchFamily="18" charset="0"/>
              </a:rPr>
              <a:t>вақтида</a:t>
            </a:r>
            <a:r>
              <a:rPr lang="ru-RU" sz="2800" b="1" dirty="0">
                <a:latin typeface="Times New Roman" pitchFamily="18" charset="0"/>
                <a:cs typeface="Times New Roman" pitchFamily="18" charset="0"/>
              </a:rPr>
              <a:t> </a:t>
            </a:r>
            <a:r>
              <a:rPr lang="ru-RU" sz="2800" b="1" dirty="0">
                <a:ln>
                  <a:solidFill>
                    <a:srgbClr val="FF0000"/>
                  </a:solidFill>
                </a:ln>
                <a:solidFill>
                  <a:srgbClr val="FF0000"/>
                </a:solidFill>
                <a:latin typeface="Times New Roman" pitchFamily="18" charset="0"/>
                <a:cs typeface="Times New Roman" pitchFamily="18" charset="0"/>
              </a:rPr>
              <a:t>Германия, </a:t>
            </a:r>
            <a:r>
              <a:rPr lang="ru-RU" sz="2800" b="1" dirty="0" err="1">
                <a:ln>
                  <a:solidFill>
                    <a:srgbClr val="FF0000"/>
                  </a:solidFill>
                </a:ln>
                <a:solidFill>
                  <a:srgbClr val="FF0000"/>
                </a:solidFill>
                <a:latin typeface="Times New Roman" pitchFamily="18" charset="0"/>
                <a:cs typeface="Times New Roman" pitchFamily="18" charset="0"/>
              </a:rPr>
              <a:t>Буюк</a:t>
            </a:r>
            <a:r>
              <a:rPr lang="ru-RU" sz="2800" b="1" dirty="0">
                <a:ln>
                  <a:solidFill>
                    <a:srgbClr val="FF0000"/>
                  </a:solidFill>
                </a:ln>
                <a:solidFill>
                  <a:srgbClr val="FF0000"/>
                </a:solidFill>
                <a:latin typeface="Times New Roman" pitchFamily="18" charset="0"/>
                <a:cs typeface="Times New Roman" pitchFamily="18" charset="0"/>
              </a:rPr>
              <a:t> Британия, Скандинавия </a:t>
            </a:r>
            <a:r>
              <a:rPr lang="ru-RU" sz="2800" b="1" dirty="0" err="1">
                <a:latin typeface="Times New Roman" pitchFamily="18" charset="0"/>
                <a:cs typeface="Times New Roman" pitchFamily="18" charset="0"/>
              </a:rPr>
              <a:t>давлатлари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ва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бошқа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мамлакатларда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иқтисодиётни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рағбатлантириш</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ҳамда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қайта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тиклаш</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мақсадида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ана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шундай</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дастурлар</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қабул</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қилинган</a:t>
            </a:r>
            <a:r>
              <a:rPr lang="ru-RU" sz="2800" b="1" dirty="0">
                <a:latin typeface="Times New Roman" pitchFamily="18" charset="0"/>
                <a:cs typeface="Times New Roman" pitchFamily="18" charset="0"/>
              </a:rPr>
              <a:t>.</a:t>
            </a:r>
          </a:p>
        </p:txBody>
      </p:sp>
      <p:pic>
        <p:nvPicPr>
          <p:cNvPr id="13314" name="Picture 2" descr="C:\Users\Админ\Pictures\уй-жойга\Б.Британ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831916"/>
            <a:ext cx="3456384" cy="25889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3" descr="C:\Users\Админ\Pictures\уй-жойга\скандинав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756" y="3764683"/>
            <a:ext cx="3372530" cy="2886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C:\Users\Админ\Pictures\уй-жойга\германия.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916832"/>
            <a:ext cx="3332186" cy="2495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084168" y="5877272"/>
            <a:ext cx="2400978" cy="523220"/>
          </a:xfrm>
          <a:prstGeom prst="rect">
            <a:avLst/>
          </a:prstGeom>
        </p:spPr>
        <p:txBody>
          <a:bodyPr wrap="none">
            <a:spAutoFit/>
          </a:bodyPr>
          <a:lstStyle/>
          <a:p>
            <a:r>
              <a:rPr lang="ru-RU" sz="2800" b="1" dirty="0">
                <a:ln>
                  <a:solidFill>
                    <a:srgbClr val="FF0000"/>
                  </a:solidFill>
                </a:ln>
                <a:solidFill>
                  <a:srgbClr val="FF0000"/>
                </a:solidFill>
                <a:latin typeface="Times New Roman" pitchFamily="18" charset="0"/>
                <a:cs typeface="Times New Roman" pitchFamily="18" charset="0"/>
              </a:rPr>
              <a:t>Скандинавия</a:t>
            </a:r>
            <a:endParaRPr lang="ru-RU" sz="2800" dirty="0"/>
          </a:p>
        </p:txBody>
      </p:sp>
      <p:sp>
        <p:nvSpPr>
          <p:cNvPr id="4" name="Прямоугольник 3"/>
          <p:cNvSpPr/>
          <p:nvPr/>
        </p:nvSpPr>
        <p:spPr>
          <a:xfrm>
            <a:off x="3635896" y="2833772"/>
            <a:ext cx="2775375" cy="523220"/>
          </a:xfrm>
          <a:prstGeom prst="rect">
            <a:avLst/>
          </a:prstGeom>
        </p:spPr>
        <p:txBody>
          <a:bodyPr wrap="none">
            <a:spAutoFit/>
          </a:bodyPr>
          <a:lstStyle/>
          <a:p>
            <a:r>
              <a:rPr lang="ru-RU" sz="2800" b="1" dirty="0" err="1">
                <a:ln>
                  <a:solidFill>
                    <a:srgbClr val="FF0000"/>
                  </a:solidFill>
                </a:ln>
                <a:solidFill>
                  <a:srgbClr val="FF0000"/>
                </a:solidFill>
                <a:latin typeface="Times New Roman" pitchFamily="18" charset="0"/>
                <a:cs typeface="Times New Roman" pitchFamily="18" charset="0"/>
              </a:rPr>
              <a:t>Буюк</a:t>
            </a:r>
            <a:r>
              <a:rPr lang="ru-RU" sz="2800" b="1" dirty="0">
                <a:ln>
                  <a:solidFill>
                    <a:srgbClr val="FF0000"/>
                  </a:solidFill>
                </a:ln>
                <a:solidFill>
                  <a:srgbClr val="FF0000"/>
                </a:solidFill>
                <a:latin typeface="Times New Roman" pitchFamily="18" charset="0"/>
                <a:cs typeface="Times New Roman" pitchFamily="18" charset="0"/>
              </a:rPr>
              <a:t> Британия</a:t>
            </a:r>
            <a:endParaRPr lang="ru-RU" sz="2800" dirty="0"/>
          </a:p>
        </p:txBody>
      </p:sp>
      <p:sp>
        <p:nvSpPr>
          <p:cNvPr id="5" name="Прямоугольник 4"/>
          <p:cNvSpPr/>
          <p:nvPr/>
        </p:nvSpPr>
        <p:spPr>
          <a:xfrm>
            <a:off x="251520" y="3780329"/>
            <a:ext cx="1997406" cy="584775"/>
          </a:xfrm>
          <a:prstGeom prst="rect">
            <a:avLst/>
          </a:prstGeom>
        </p:spPr>
        <p:txBody>
          <a:bodyPr wrap="none">
            <a:spAutoFit/>
          </a:bodyPr>
          <a:lstStyle/>
          <a:p>
            <a:r>
              <a:rPr lang="ru-RU" sz="3200" b="1" dirty="0">
                <a:ln>
                  <a:solidFill>
                    <a:srgbClr val="FF0000"/>
                  </a:solidFill>
                </a:ln>
                <a:solidFill>
                  <a:srgbClr val="FF0000"/>
                </a:solidFill>
                <a:latin typeface="Times New Roman" pitchFamily="18" charset="0"/>
                <a:cs typeface="Times New Roman" pitchFamily="18" charset="0"/>
              </a:rPr>
              <a:t>Германия</a:t>
            </a:r>
            <a:endParaRPr lang="ru-RU" sz="3200" dirty="0"/>
          </a:p>
        </p:txBody>
      </p:sp>
    </p:spTree>
    <p:extLst>
      <p:ext uri="{BB962C8B-B14F-4D97-AF65-F5344CB8AC3E}">
        <p14:creationId xmlns:p14="http://schemas.microsoft.com/office/powerpoint/2010/main" val="298488248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3052" y="1700808"/>
            <a:ext cx="8568952" cy="3785652"/>
          </a:xfrm>
          <a:prstGeom prst="rect">
            <a:avLst/>
          </a:prstGeom>
        </p:spPr>
        <p:txBody>
          <a:bodyPr wrap="square">
            <a:spAutoFit/>
          </a:bodyPr>
          <a:lstStyle/>
          <a:p>
            <a:pPr algn="ctr"/>
            <a:r>
              <a:rPr lang="uz-Cyrl-UZ" sz="8000" b="1" dirty="0" smtClean="0">
                <a:ln>
                  <a:solidFill>
                    <a:srgbClr val="00B050"/>
                  </a:solidFill>
                </a:ln>
                <a:solidFill>
                  <a:srgbClr val="0000FF"/>
                </a:solidFill>
                <a:effectLst>
                  <a:glow rad="101600">
                    <a:schemeClr val="accent3">
                      <a:satMod val="175000"/>
                      <a:alpha val="40000"/>
                    </a:schemeClr>
                  </a:glow>
                </a:effectLst>
                <a:latin typeface="Times New Roman" pitchFamily="18" charset="0"/>
                <a:cs typeface="Times New Roman" pitchFamily="18" charset="0"/>
              </a:rPr>
              <a:t>Ҳ</a:t>
            </a:r>
            <a:r>
              <a:rPr lang="ru-RU" sz="8000" b="1" dirty="0" smtClean="0">
                <a:ln>
                  <a:solidFill>
                    <a:srgbClr val="00B050"/>
                  </a:solidFill>
                </a:ln>
                <a:solidFill>
                  <a:srgbClr val="0000FF"/>
                </a:solidFill>
                <a:effectLst>
                  <a:glow rad="101600">
                    <a:schemeClr val="accent3">
                      <a:satMod val="175000"/>
                      <a:alpha val="40000"/>
                    </a:schemeClr>
                  </a:glow>
                </a:effectLst>
                <a:latin typeface="Times New Roman" pitchFamily="18" charset="0"/>
                <a:cs typeface="Times New Roman" pitchFamily="18" charset="0"/>
              </a:rPr>
              <a:t>АҚИҚИЙ АҲВОЛ ҚАНДАЙ </a:t>
            </a:r>
            <a:r>
              <a:rPr lang="uz-Cyrl-UZ" sz="8000" b="1" dirty="0" smtClean="0">
                <a:ln>
                  <a:solidFill>
                    <a:srgbClr val="00B050"/>
                  </a:solidFill>
                </a:ln>
                <a:solidFill>
                  <a:srgbClr val="0000FF"/>
                </a:solidFill>
                <a:effectLst>
                  <a:glow rad="101600">
                    <a:schemeClr val="accent3">
                      <a:satMod val="175000"/>
                      <a:alpha val="40000"/>
                    </a:schemeClr>
                  </a:glow>
                </a:effectLst>
                <a:latin typeface="Times New Roman" pitchFamily="18" charset="0"/>
                <a:cs typeface="Times New Roman" pitchFamily="18" charset="0"/>
              </a:rPr>
              <a:t>ЭДИ?</a:t>
            </a:r>
            <a:endParaRPr lang="ru-RU" sz="8000" dirty="0">
              <a:ln>
                <a:solidFill>
                  <a:srgbClr val="00B050"/>
                </a:solidFill>
              </a:ln>
              <a:solidFill>
                <a:srgbClr val="0000FF"/>
              </a:solidFill>
              <a:effectLst>
                <a:glow rad="101600">
                  <a:schemeClr val="accent3">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05931604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340163"/>
            <a:ext cx="8784976" cy="4401205"/>
          </a:xfrm>
          <a:prstGeom prst="rect">
            <a:avLst/>
          </a:prstGeom>
          <a:solidFill>
            <a:schemeClr val="bg1"/>
          </a:solidFill>
        </p:spPr>
        <p:txBody>
          <a:bodyPr wrap="square">
            <a:spAutoFit/>
          </a:bodyPr>
          <a:lstStyle/>
          <a:p>
            <a:pPr indent="361950" algn="just"/>
            <a:r>
              <a:rPr lang="ru-RU" sz="2800" b="1" dirty="0" err="1">
                <a:latin typeface="Times New Roman" pitchFamily="18" charset="0"/>
                <a:cs typeface="Times New Roman" pitchFamily="18" charset="0"/>
              </a:rPr>
              <a:t>Бу</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соҳанинг</a:t>
            </a:r>
            <a:r>
              <a:rPr lang="ru-RU" sz="2800" b="1" dirty="0">
                <a:latin typeface="Times New Roman" pitchFamily="18" charset="0"/>
                <a:cs typeface="Times New Roman" pitchFamily="18" charset="0"/>
              </a:rPr>
              <a:t> бош </a:t>
            </a:r>
            <a:r>
              <a:rPr lang="ru-RU" sz="2800" b="1" dirty="0" err="1">
                <a:latin typeface="Times New Roman" pitchFamily="18" charset="0"/>
                <a:cs typeface="Times New Roman" pitchFamily="18" charset="0"/>
              </a:rPr>
              <a:t>хусусияти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шунда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эдики</a:t>
            </a:r>
            <a:r>
              <a:rPr lang="ru-RU" sz="2800" b="1" dirty="0">
                <a:latin typeface="Times New Roman" pitchFamily="18" charset="0"/>
                <a:cs typeface="Times New Roman" pitchFamily="18" charset="0"/>
              </a:rPr>
              <a:t>, у </a:t>
            </a:r>
            <a:r>
              <a:rPr lang="ru-RU" sz="2800" b="1" dirty="0" err="1">
                <a:latin typeface="Times New Roman" pitchFamily="18" charset="0"/>
                <a:cs typeface="Times New Roman" pitchFamily="18" charset="0"/>
              </a:rPr>
              <a:t>деярли</a:t>
            </a:r>
            <a:r>
              <a:rPr lang="ru-RU" sz="2800" b="1" dirty="0">
                <a:latin typeface="Times New Roman" pitchFamily="18" charset="0"/>
                <a:cs typeface="Times New Roman" pitchFamily="18" charset="0"/>
              </a:rPr>
              <a:t> </a:t>
            </a:r>
          </a:p>
          <a:p>
            <a:pPr algn="just"/>
            <a:r>
              <a:rPr lang="uz-Cyrl-UZ" sz="2800" b="1" u="sng" dirty="0">
                <a:solidFill>
                  <a:srgbClr val="0000FF"/>
                </a:solidFill>
                <a:latin typeface="Times New Roman" pitchFamily="18" charset="0"/>
                <a:cs typeface="Times New Roman" pitchFamily="18" charset="0"/>
              </a:rPr>
              <a:t>1</a:t>
            </a:r>
            <a:r>
              <a:rPr lang="uz-Cyrl-UZ" sz="2800" b="1" u="sng" dirty="0" smtClean="0">
                <a:solidFill>
                  <a:srgbClr val="0000FF"/>
                </a:solidFill>
                <a:latin typeface="Times New Roman" pitchFamily="18" charset="0"/>
                <a:cs typeface="Times New Roman" pitchFamily="18" charset="0"/>
              </a:rPr>
              <a:t>) бошқарилмас</a:t>
            </a:r>
            <a:r>
              <a:rPr lang="uz-Cyrl-UZ" sz="2800" b="1" u="sng" dirty="0">
                <a:solidFill>
                  <a:srgbClr val="0000FF"/>
                </a:solidFill>
                <a:latin typeface="Times New Roman" pitchFamily="18" charset="0"/>
                <a:cs typeface="Times New Roman" pitchFamily="18" charset="0"/>
              </a:rPr>
              <a:t>, бошқача айтганда, ўзбошимчалик авж олган эди. </a:t>
            </a:r>
            <a:endParaRPr lang="ru-RU" sz="2800" b="1" dirty="0">
              <a:solidFill>
                <a:srgbClr val="0000FF"/>
              </a:solidFill>
              <a:latin typeface="Times New Roman" pitchFamily="18" charset="0"/>
              <a:cs typeface="Times New Roman" pitchFamily="18" charset="0"/>
            </a:endParaRPr>
          </a:p>
          <a:p>
            <a:pPr indent="361950" algn="just"/>
            <a:r>
              <a:rPr lang="uz-Cyrl-UZ" sz="2800" b="1" dirty="0">
                <a:solidFill>
                  <a:srgbClr val="0000FF"/>
                </a:solidFill>
                <a:latin typeface="Times New Roman" pitchFamily="18" charset="0"/>
                <a:cs typeface="Times New Roman" pitchFamily="18" charset="0"/>
              </a:rPr>
              <a:t>Қишлоқда уй-жойлар  бош режаларсиз қурилар, ҳудудларнинг ўзига хос табиий ва иқлим хусусиятлари, ўзбек оиласининг миллий анъаналарини ҳисобга олиб, пухта ишлаб чиқилган намунавий уй-жой лойиҳалари йўқ эди.</a:t>
            </a:r>
            <a:endParaRPr lang="ru-RU" sz="2800" b="1" dirty="0">
              <a:solidFill>
                <a:srgbClr val="0000FF"/>
              </a:solidFill>
              <a:latin typeface="Times New Roman" pitchFamily="18" charset="0"/>
              <a:cs typeface="Times New Roman" pitchFamily="18" charset="0"/>
            </a:endParaRPr>
          </a:p>
          <a:p>
            <a:pPr indent="361950" algn="just"/>
            <a:r>
              <a:rPr lang="uz-Cyrl-UZ" sz="2800" b="1" dirty="0">
                <a:ln>
                  <a:solidFill>
                    <a:srgbClr val="FF0000"/>
                  </a:solidFill>
                </a:ln>
                <a:solidFill>
                  <a:srgbClr val="FF0000"/>
                </a:solidFill>
                <a:latin typeface="Times New Roman" pitchFamily="18" charset="0"/>
                <a:cs typeface="Times New Roman" pitchFamily="18" charset="0"/>
              </a:rPr>
              <a:t>2</a:t>
            </a:r>
            <a:r>
              <a:rPr lang="uz-Cyrl-UZ" sz="2800" b="1" dirty="0" smtClean="0">
                <a:ln>
                  <a:solidFill>
                    <a:srgbClr val="FF0000"/>
                  </a:solidFill>
                </a:ln>
                <a:solidFill>
                  <a:srgbClr val="FF0000"/>
                </a:solidFill>
                <a:latin typeface="Times New Roman" pitchFamily="18" charset="0"/>
                <a:cs typeface="Times New Roman" pitchFamily="18" charset="0"/>
              </a:rPr>
              <a:t>) Ўзи </a:t>
            </a:r>
            <a:r>
              <a:rPr lang="uz-Cyrl-UZ" sz="2800" b="1" dirty="0">
                <a:ln>
                  <a:solidFill>
                    <a:srgbClr val="FF0000"/>
                  </a:solidFill>
                </a:ln>
                <a:solidFill>
                  <a:srgbClr val="FF0000"/>
                </a:solidFill>
                <a:latin typeface="Times New Roman" pitchFamily="18" charset="0"/>
                <a:cs typeface="Times New Roman" pitchFamily="18" charset="0"/>
              </a:rPr>
              <a:t>ҳам буюртмачи, ҳам қурувчи бўлган қишлоқ аҳолисининг имкониятлари чекланган,</a:t>
            </a:r>
            <a:endParaRPr lang="ru-RU" sz="2800" b="1" dirty="0">
              <a:ln>
                <a:solidFill>
                  <a:srgbClr val="FF0000"/>
                </a:solidFill>
              </a:ln>
              <a:solidFill>
                <a:srgbClr val="FF0000"/>
              </a:solidFill>
              <a:latin typeface="Times New Roman" pitchFamily="18" charset="0"/>
              <a:cs typeface="Times New Roman" pitchFamily="18" charset="0"/>
            </a:endParaRPr>
          </a:p>
        </p:txBody>
      </p:sp>
      <p:pic>
        <p:nvPicPr>
          <p:cNvPr id="14338" name="Picture 2" descr="C:\Users\Админ\Pictures\уй-жойга\эски у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76" y="0"/>
            <a:ext cx="8784812" cy="2420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38977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359360"/>
            <a:ext cx="8784976" cy="6093976"/>
          </a:xfrm>
          <a:prstGeom prst="rect">
            <a:avLst/>
          </a:prstGeom>
          <a:solidFill>
            <a:schemeClr val="bg1"/>
          </a:solidFill>
        </p:spPr>
        <p:txBody>
          <a:bodyPr wrap="square">
            <a:spAutoFit/>
          </a:bodyPr>
          <a:lstStyle/>
          <a:p>
            <a:pPr indent="361950" algn="just"/>
            <a:r>
              <a:rPr lang="uz-Cyrl-UZ" sz="3000" b="1" dirty="0">
                <a:solidFill>
                  <a:srgbClr val="7030A0"/>
                </a:solidFill>
                <a:latin typeface="Times New Roman" pitchFamily="18" charset="0"/>
                <a:cs typeface="Times New Roman" pitchFamily="18" charset="0"/>
              </a:rPr>
              <a:t>3</a:t>
            </a:r>
            <a:r>
              <a:rPr lang="uz-Cyrl-UZ" sz="3000" b="1" dirty="0" smtClean="0">
                <a:solidFill>
                  <a:srgbClr val="7030A0"/>
                </a:solidFill>
                <a:latin typeface="Times New Roman" pitchFamily="18" charset="0"/>
                <a:cs typeface="Times New Roman" pitchFamily="18" charset="0"/>
              </a:rPr>
              <a:t>) қурилиш </a:t>
            </a:r>
            <a:r>
              <a:rPr lang="uz-Cyrl-UZ" sz="3000" b="1" dirty="0">
                <a:solidFill>
                  <a:srgbClr val="7030A0"/>
                </a:solidFill>
                <a:latin typeface="Times New Roman" pitchFamily="18" charset="0"/>
                <a:cs typeface="Times New Roman" pitchFamily="18" charset="0"/>
              </a:rPr>
              <a:t>материаллари доим танқис ҳамда қишлоқда ривожланган қурилиш саноати бўлмагани учун бу борадаги ишлар ўз ҳолига ташлаб қўйилган эди. </a:t>
            </a:r>
            <a:r>
              <a:rPr lang="ru-RU" sz="3000" b="1" dirty="0" err="1">
                <a:solidFill>
                  <a:srgbClr val="7030A0"/>
                </a:solidFill>
                <a:latin typeface="Times New Roman" pitchFamily="18" charset="0"/>
                <a:cs typeface="Times New Roman" pitchFamily="18" charset="0"/>
              </a:rPr>
              <a:t>Бошқача</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айтганда</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уй-жойлар</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қўлбола</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қурилиш</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материаллари</a:t>
            </a:r>
            <a:r>
              <a:rPr lang="ru-RU" sz="3000" b="1" dirty="0">
                <a:solidFill>
                  <a:srgbClr val="7030A0"/>
                </a:solidFill>
                <a:latin typeface="Times New Roman" pitchFamily="18" charset="0"/>
                <a:cs typeface="Times New Roman" pitchFamily="18" charset="0"/>
              </a:rPr>
              <a:t> – </a:t>
            </a:r>
            <a:r>
              <a:rPr lang="ru-RU" sz="3000" b="1" dirty="0" err="1">
                <a:solidFill>
                  <a:srgbClr val="7030A0"/>
                </a:solidFill>
                <a:latin typeface="Times New Roman" pitchFamily="18" charset="0"/>
                <a:cs typeface="Times New Roman" pitchFamily="18" charset="0"/>
              </a:rPr>
              <a:t>хом</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ғиштдан</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қурилар</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хоналарига</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ёғочдан</a:t>
            </a:r>
            <a:r>
              <a:rPr lang="ru-RU" sz="3000" b="1" dirty="0">
                <a:solidFill>
                  <a:srgbClr val="7030A0"/>
                </a:solidFill>
                <a:latin typeface="Times New Roman" pitchFamily="18" charset="0"/>
                <a:cs typeface="Times New Roman" pitchFamily="18" charset="0"/>
              </a:rPr>
              <a:t> пол </a:t>
            </a:r>
            <a:r>
              <a:rPr lang="ru-RU" sz="3000" b="1" dirty="0" err="1">
                <a:solidFill>
                  <a:srgbClr val="7030A0"/>
                </a:solidFill>
                <a:latin typeface="Times New Roman" pitchFamily="18" charset="0"/>
                <a:cs typeface="Times New Roman" pitchFamily="18" charset="0"/>
              </a:rPr>
              <a:t>қилинмас</a:t>
            </a:r>
            <a:r>
              <a:rPr lang="ru-RU" sz="3000" b="1" dirty="0">
                <a:solidFill>
                  <a:srgbClr val="7030A0"/>
                </a:solidFill>
                <a:latin typeface="Times New Roman" pitchFamily="18" charset="0"/>
                <a:cs typeface="Times New Roman" pitchFamily="18" charset="0"/>
              </a:rPr>
              <a:t>, том </a:t>
            </a:r>
            <a:r>
              <a:rPr lang="ru-RU" sz="3000" b="1" dirty="0" err="1">
                <a:solidFill>
                  <a:srgbClr val="7030A0"/>
                </a:solidFill>
                <a:latin typeface="Times New Roman" pitchFamily="18" charset="0"/>
                <a:cs typeface="Times New Roman" pitchFamily="18" charset="0"/>
              </a:rPr>
              <a:t>ёпиш</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материали</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сифатида</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асосан</a:t>
            </a:r>
            <a:r>
              <a:rPr lang="ru-RU" sz="3000" b="1" dirty="0">
                <a:solidFill>
                  <a:srgbClr val="7030A0"/>
                </a:solidFill>
                <a:latin typeface="Times New Roman" pitchFamily="18" charset="0"/>
                <a:cs typeface="Times New Roman" pitchFamily="18" charset="0"/>
              </a:rPr>
              <a:t> асбест </a:t>
            </a:r>
            <a:r>
              <a:rPr lang="ru-RU" sz="3000" b="1" dirty="0" err="1">
                <a:solidFill>
                  <a:srgbClr val="7030A0"/>
                </a:solidFill>
                <a:latin typeface="Times New Roman" pitchFamily="18" charset="0"/>
                <a:cs typeface="Times New Roman" pitchFamily="18" charset="0"/>
              </a:rPr>
              <a:t>шиферлардан</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фойдаланилар</a:t>
            </a:r>
            <a:r>
              <a:rPr lang="ru-RU" sz="3000" b="1" dirty="0">
                <a:solidFill>
                  <a:srgbClr val="7030A0"/>
                </a:solidFill>
                <a:latin typeface="Times New Roman" pitchFamily="18" charset="0"/>
                <a:cs typeface="Times New Roman" pitchFamily="18" charset="0"/>
              </a:rPr>
              <a:t> </a:t>
            </a:r>
            <a:r>
              <a:rPr lang="ru-RU" sz="3000" b="1" dirty="0" err="1">
                <a:solidFill>
                  <a:srgbClr val="7030A0"/>
                </a:solidFill>
                <a:latin typeface="Times New Roman" pitchFamily="18" charset="0"/>
                <a:cs typeface="Times New Roman" pitchFamily="18" charset="0"/>
              </a:rPr>
              <a:t>эди</a:t>
            </a:r>
            <a:r>
              <a:rPr lang="ru-RU" sz="3000" b="1" dirty="0">
                <a:solidFill>
                  <a:srgbClr val="7030A0"/>
                </a:solidFill>
                <a:latin typeface="Times New Roman" pitchFamily="18" charset="0"/>
                <a:cs typeface="Times New Roman" pitchFamily="18" charset="0"/>
              </a:rPr>
              <a:t>.</a:t>
            </a:r>
          </a:p>
          <a:p>
            <a:pPr indent="361950" algn="just"/>
            <a:r>
              <a:rPr lang="uz-Cyrl-UZ" sz="3000" b="1" dirty="0">
                <a:solidFill>
                  <a:schemeClr val="accent6">
                    <a:lumMod val="50000"/>
                  </a:schemeClr>
                </a:solidFill>
                <a:latin typeface="Times New Roman" pitchFamily="18" charset="0"/>
                <a:cs typeface="Times New Roman" pitchFamily="18" charset="0"/>
              </a:rPr>
              <a:t>4</a:t>
            </a:r>
            <a:r>
              <a:rPr lang="uz-Cyrl-UZ" sz="3000" b="1" dirty="0" smtClean="0">
                <a:solidFill>
                  <a:schemeClr val="accent6">
                    <a:lumMod val="50000"/>
                  </a:schemeClr>
                </a:solidFill>
                <a:latin typeface="Times New Roman" pitchFamily="18" charset="0"/>
                <a:cs typeface="Times New Roman" pitchFamily="18" charset="0"/>
              </a:rPr>
              <a:t>) </a:t>
            </a:r>
            <a:r>
              <a:rPr lang="ru-RU" sz="3000" b="1" dirty="0" smtClean="0">
                <a:solidFill>
                  <a:schemeClr val="accent6">
                    <a:lumMod val="50000"/>
                  </a:schemeClr>
                </a:solidFill>
                <a:latin typeface="Times New Roman" pitchFamily="18" charset="0"/>
                <a:cs typeface="Times New Roman" pitchFamily="18" charset="0"/>
              </a:rPr>
              <a:t>Бош </a:t>
            </a:r>
            <a:r>
              <a:rPr lang="ru-RU" sz="3000" b="1" dirty="0" err="1">
                <a:solidFill>
                  <a:schemeClr val="accent6">
                    <a:lumMod val="50000"/>
                  </a:schemeClr>
                </a:solidFill>
                <a:latin typeface="Times New Roman" pitchFamily="18" charset="0"/>
                <a:cs typeface="Times New Roman" pitchFamily="18" charset="0"/>
              </a:rPr>
              <a:t>режасиз</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қурилган</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уй-жойларни</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коммунал</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қулайликлар</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билан</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таъминлаш</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ичимлик</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суви</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тармоғига</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электр</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энергияси</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ва</a:t>
            </a:r>
            <a:r>
              <a:rPr lang="ru-RU" sz="3000" b="1" dirty="0">
                <a:solidFill>
                  <a:schemeClr val="accent6">
                    <a:lumMod val="50000"/>
                  </a:schemeClr>
                </a:solidFill>
                <a:latin typeface="Times New Roman" pitchFamily="18" charset="0"/>
                <a:cs typeface="Times New Roman" pitchFamily="18" charset="0"/>
              </a:rPr>
              <a:t> газ </a:t>
            </a:r>
            <a:r>
              <a:rPr lang="ru-RU" sz="3000" b="1" dirty="0" err="1">
                <a:solidFill>
                  <a:schemeClr val="accent6">
                    <a:lumMod val="50000"/>
                  </a:schemeClr>
                </a:solidFill>
                <a:latin typeface="Times New Roman" pitchFamily="18" charset="0"/>
                <a:cs typeface="Times New Roman" pitchFamily="18" charset="0"/>
              </a:rPr>
              <a:t>тармоғига</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улаш</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борасида</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жиддий</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муаммолар</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пайдо</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бўлар</a:t>
            </a:r>
            <a:r>
              <a:rPr lang="ru-RU" sz="3000" b="1" dirty="0">
                <a:solidFill>
                  <a:schemeClr val="accent6">
                    <a:lumMod val="50000"/>
                  </a:schemeClr>
                </a:solidFill>
                <a:latin typeface="Times New Roman" pitchFamily="18" charset="0"/>
                <a:cs typeface="Times New Roman" pitchFamily="18" charset="0"/>
              </a:rPr>
              <a:t> </a:t>
            </a:r>
            <a:r>
              <a:rPr lang="ru-RU" sz="3000" b="1" dirty="0" err="1">
                <a:solidFill>
                  <a:schemeClr val="accent6">
                    <a:lumMod val="50000"/>
                  </a:schemeClr>
                </a:solidFill>
                <a:latin typeface="Times New Roman" pitchFamily="18" charset="0"/>
                <a:cs typeface="Times New Roman" pitchFamily="18" charset="0"/>
              </a:rPr>
              <a:t>эди</a:t>
            </a:r>
            <a:r>
              <a:rPr lang="ru-RU" sz="3000" b="1" dirty="0">
                <a:solidFill>
                  <a:schemeClr val="accent6">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7002756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5362" name="Picture 2" descr="C:\Users\Админ\Pictures\уй-жойга\images (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2"/>
            <a:ext cx="9144000" cy="4441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9987" y="3467095"/>
            <a:ext cx="8712969" cy="923330"/>
          </a:xfrm>
          <a:prstGeom prst="rect">
            <a:avLst/>
          </a:prstGeom>
        </p:spPr>
        <p:txBody>
          <a:bodyPr wrap="square">
            <a:spAutoFit/>
          </a:bodyPr>
          <a:lstStyle/>
          <a:p>
            <a:pPr algn="ctr"/>
            <a:r>
              <a:rPr lang="uz-Cyrl-UZ" sz="5400" b="1" dirty="0" smtClean="0">
                <a:ln w="38100">
                  <a:solidFill>
                    <a:srgbClr val="FF0000"/>
                  </a:solidFill>
                </a:ln>
                <a:solidFill>
                  <a:srgbClr val="002060"/>
                </a:solidFill>
                <a:latin typeface="Times New Roman" pitchFamily="18" charset="0"/>
                <a:cs typeface="Times New Roman" pitchFamily="18" charset="0"/>
              </a:rPr>
              <a:t>ИНСОН МУАММОСИ</a:t>
            </a:r>
            <a:endParaRPr lang="ru-RU" sz="5400" dirty="0">
              <a:ln w="38100">
                <a:solidFill>
                  <a:srgbClr val="FF0000"/>
                </a:solidFill>
              </a:ln>
              <a:solidFill>
                <a:srgbClr val="002060"/>
              </a:solidFill>
              <a:latin typeface="Times New Roman" pitchFamily="18" charset="0"/>
              <a:cs typeface="Times New Roman" pitchFamily="18" charset="0"/>
            </a:endParaRPr>
          </a:p>
        </p:txBody>
      </p:sp>
      <p:pic>
        <p:nvPicPr>
          <p:cNvPr id="15363" name="Picture 3" descr="C:\Users\Админ\Pictures\уй-жойга\одамлар.jpg"/>
          <p:cNvPicPr>
            <a:picLocks noChangeAspect="1" noChangeArrowheads="1"/>
          </p:cNvPicPr>
          <p:nvPr/>
        </p:nvPicPr>
        <p:blipFill rotWithShape="1">
          <a:blip r:embed="rId4">
            <a:extLst>
              <a:ext uri="{28A0092B-C50C-407E-A947-70E740481C1C}">
                <a14:useLocalDpi xmlns:a14="http://schemas.microsoft.com/office/drawing/2010/main" val="0"/>
              </a:ext>
            </a:extLst>
          </a:blip>
          <a:srcRect t="30935"/>
          <a:stretch/>
        </p:blipFill>
        <p:spPr bwMode="auto">
          <a:xfrm>
            <a:off x="17450" y="4437112"/>
            <a:ext cx="9128765" cy="2420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5347" y="0"/>
            <a:ext cx="8712969" cy="923330"/>
          </a:xfrm>
          <a:prstGeom prst="rect">
            <a:avLst/>
          </a:prstGeom>
        </p:spPr>
        <p:txBody>
          <a:bodyPr wrap="square">
            <a:spAutoFit/>
          </a:bodyPr>
          <a:lstStyle/>
          <a:p>
            <a:pPr algn="ctr"/>
            <a:r>
              <a:rPr lang="uz-Cyrl-UZ" sz="5400" b="1" dirty="0" smtClean="0">
                <a:ln w="38100">
                  <a:solidFill>
                    <a:srgbClr val="FF0000"/>
                  </a:solidFill>
                </a:ln>
                <a:solidFill>
                  <a:srgbClr val="002060"/>
                </a:solidFill>
                <a:latin typeface="Times New Roman" pitchFamily="18" charset="0"/>
                <a:cs typeface="Times New Roman" pitchFamily="18" charset="0"/>
              </a:rPr>
              <a:t>15 000 000</a:t>
            </a:r>
            <a:endParaRPr lang="ru-RU" sz="5400" dirty="0">
              <a:ln w="38100">
                <a:solidFill>
                  <a:srgbClr val="FF0000"/>
                </a:solidFill>
              </a:ln>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2522455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784976" cy="3108543"/>
          </a:xfrm>
          <a:prstGeom prst="rect">
            <a:avLst/>
          </a:prstGeom>
          <a:solidFill>
            <a:schemeClr val="bg1"/>
          </a:solidFill>
        </p:spPr>
        <p:txBody>
          <a:bodyPr wrap="square">
            <a:spAutoFit/>
          </a:bodyPr>
          <a:lstStyle/>
          <a:p>
            <a:pPr indent="361950" algn="just"/>
            <a:r>
              <a:rPr lang="uz-Cyrl-UZ" sz="2800" b="1" dirty="0">
                <a:latin typeface="Times New Roman" pitchFamily="18" charset="0"/>
                <a:cs typeface="Times New Roman" pitchFamily="18" charset="0"/>
              </a:rPr>
              <a:t>Янги қурилган уй эгаларининг тиббиёт муассасалари, мактаблар, болалар боғчалари, савдо шохобчалари, бозорлар, ҳовлисига олиб борадиган йўл, яъни оиланинг қулай шароитда яшаши учун зарур бўлган инфратузилма билан таъминланишда қандай муаммоларга дуч келгани ҳақида гапириб ўтирмаса ҳам бўлади</a:t>
            </a:r>
            <a:r>
              <a:rPr lang="uz-Cyrl-UZ"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pic>
        <p:nvPicPr>
          <p:cNvPr id="16386" name="Picture 2" descr="C:\Users\Админ\Pictures\уй-жойга\квп.jpg"/>
          <p:cNvPicPr>
            <a:picLocks noChangeAspect="1" noChangeArrowheads="1"/>
          </p:cNvPicPr>
          <p:nvPr/>
        </p:nvPicPr>
        <p:blipFill rotWithShape="1">
          <a:blip r:embed="rId3">
            <a:extLst>
              <a:ext uri="{28A0092B-C50C-407E-A947-70E740481C1C}">
                <a14:useLocalDpi xmlns:a14="http://schemas.microsoft.com/office/drawing/2010/main" val="0"/>
              </a:ext>
            </a:extLst>
          </a:blip>
          <a:srcRect l="8497"/>
          <a:stretch/>
        </p:blipFill>
        <p:spPr bwMode="auto">
          <a:xfrm>
            <a:off x="12908" y="3434761"/>
            <a:ext cx="4348717" cy="3162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87" name="Picture 3" descr="C:\Users\Админ\Pictures\уй-жойга\images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866" y="3434761"/>
            <a:ext cx="4857460" cy="3162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69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784976" cy="2677656"/>
          </a:xfrm>
          <a:prstGeom prst="rect">
            <a:avLst/>
          </a:prstGeom>
        </p:spPr>
        <p:txBody>
          <a:bodyPr wrap="square">
            <a:spAutoFit/>
          </a:bodyPr>
          <a:lstStyle/>
          <a:p>
            <a:pPr indent="361950" algn="just"/>
            <a:r>
              <a:rPr lang="uz-Cyrl-UZ" sz="2800" b="1" dirty="0" smtClean="0">
                <a:ln>
                  <a:solidFill>
                    <a:srgbClr val="002060"/>
                  </a:solidFill>
                </a:ln>
                <a:latin typeface="Times New Roman" pitchFamily="18" charset="0"/>
                <a:cs typeface="Times New Roman" pitchFamily="18" charset="0"/>
              </a:rPr>
              <a:t>Ҳозирги </a:t>
            </a:r>
            <a:r>
              <a:rPr lang="uz-Cyrl-UZ" sz="2800" b="1" dirty="0">
                <a:ln>
                  <a:solidFill>
                    <a:srgbClr val="002060"/>
                  </a:solidFill>
                </a:ln>
                <a:latin typeface="Times New Roman" pitchFamily="18" charset="0"/>
                <a:cs typeface="Times New Roman" pitchFamily="18" charset="0"/>
              </a:rPr>
              <a:t>Ўзбекистон аҳолисининг қарийб </a:t>
            </a:r>
            <a:r>
              <a:rPr lang="uz-Cyrl-UZ" sz="2800" b="1" dirty="0" smtClean="0">
                <a:ln>
                  <a:solidFill>
                    <a:srgbClr val="002060"/>
                  </a:solidFill>
                </a:ln>
                <a:latin typeface="Times New Roman" pitchFamily="18" charset="0"/>
                <a:cs typeface="Times New Roman" pitchFamily="18" charset="0"/>
              </a:rPr>
              <a:t/>
            </a:r>
            <a:br>
              <a:rPr lang="uz-Cyrl-UZ" sz="2800" b="1" dirty="0" smtClean="0">
                <a:ln>
                  <a:solidFill>
                    <a:srgbClr val="002060"/>
                  </a:solidFill>
                </a:ln>
                <a:latin typeface="Times New Roman" pitchFamily="18" charset="0"/>
                <a:cs typeface="Times New Roman" pitchFamily="18" charset="0"/>
              </a:rPr>
            </a:br>
            <a:r>
              <a:rPr lang="uz-Cyrl-UZ" sz="2800" b="1" dirty="0" smtClean="0">
                <a:ln>
                  <a:solidFill>
                    <a:srgbClr val="C00000"/>
                  </a:solidFill>
                </a:ln>
                <a:solidFill>
                  <a:srgbClr val="FF0000"/>
                </a:solidFill>
                <a:latin typeface="Times New Roman" pitchFamily="18" charset="0"/>
                <a:cs typeface="Times New Roman" pitchFamily="18" charset="0"/>
              </a:rPr>
              <a:t>50 </a:t>
            </a:r>
            <a:r>
              <a:rPr lang="uz-Cyrl-UZ" sz="2800" b="1" dirty="0">
                <a:ln>
                  <a:solidFill>
                    <a:srgbClr val="C00000"/>
                  </a:solidFill>
                </a:ln>
                <a:solidFill>
                  <a:srgbClr val="FF0000"/>
                </a:solidFill>
                <a:latin typeface="Times New Roman" pitchFamily="18" charset="0"/>
                <a:cs typeface="Times New Roman" pitchFamily="18" charset="0"/>
              </a:rPr>
              <a:t>фоизи</a:t>
            </a:r>
            <a:r>
              <a:rPr lang="uz-Cyrl-UZ" sz="2800" b="1" dirty="0">
                <a:ln>
                  <a:solidFill>
                    <a:srgbClr val="002060"/>
                  </a:solidFill>
                </a:ln>
                <a:latin typeface="Times New Roman" pitchFamily="18" charset="0"/>
                <a:cs typeface="Times New Roman" pitchFamily="18" charset="0"/>
              </a:rPr>
              <a:t>, яъни </a:t>
            </a:r>
            <a:r>
              <a:rPr lang="uz-Cyrl-UZ" sz="2800" b="1" dirty="0">
                <a:ln>
                  <a:solidFill>
                    <a:srgbClr val="C00000"/>
                  </a:solidFill>
                </a:ln>
                <a:solidFill>
                  <a:srgbClr val="FF0000"/>
                </a:solidFill>
                <a:latin typeface="Times New Roman" pitchFamily="18" charset="0"/>
                <a:cs typeface="Times New Roman" pitchFamily="18" charset="0"/>
              </a:rPr>
              <a:t>15 миллионга яқин одам </a:t>
            </a:r>
            <a:r>
              <a:rPr lang="uz-Cyrl-UZ" sz="2800" b="1" dirty="0">
                <a:ln>
                  <a:solidFill>
                    <a:srgbClr val="002060"/>
                  </a:solidFill>
                </a:ln>
                <a:latin typeface="Times New Roman" pitchFamily="18" charset="0"/>
                <a:cs typeface="Times New Roman" pitchFamily="18" charset="0"/>
              </a:rPr>
              <a:t>қишлоқда истиқомат қилаётир. Шуни ҳисобга оладиган бўлсак, бугунги кунда ушбу соҳада ҳал қилишимиз лозим бўлган мураккаб вазифаларнинг кўлами ва миқёсини тасаввур этиш қийин эмас.</a:t>
            </a:r>
            <a:endParaRPr lang="ru-RU" sz="2800" b="1" dirty="0">
              <a:ln>
                <a:solidFill>
                  <a:srgbClr val="002060"/>
                </a:solidFill>
              </a:ln>
              <a:latin typeface="Times New Roman" pitchFamily="18" charset="0"/>
              <a:cs typeface="Times New Roman" pitchFamily="18" charset="0"/>
            </a:endParaRPr>
          </a:p>
        </p:txBody>
      </p:sp>
      <p:pic>
        <p:nvPicPr>
          <p:cNvPr id="17410" name="Picture 2" descr="C:\Users\Админ\Pictures\уй-жойга\кишла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960451"/>
            <a:ext cx="4896544" cy="3667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1" name="Picture 3" descr="C:\Users\Админ\Pictures\уй-жойга\images (16).jpg"/>
          <p:cNvPicPr>
            <a:picLocks noChangeAspect="1" noChangeArrowheads="1"/>
          </p:cNvPicPr>
          <p:nvPr/>
        </p:nvPicPr>
        <p:blipFill rotWithShape="1">
          <a:blip r:embed="rId4">
            <a:extLst>
              <a:ext uri="{28A0092B-C50C-407E-A947-70E740481C1C}">
                <a14:useLocalDpi xmlns:a14="http://schemas.microsoft.com/office/drawing/2010/main" val="0"/>
              </a:ext>
            </a:extLst>
          </a:blip>
          <a:srcRect l="4234" r="10346"/>
          <a:stretch/>
        </p:blipFill>
        <p:spPr bwMode="auto">
          <a:xfrm>
            <a:off x="4716016" y="2960451"/>
            <a:ext cx="4425859" cy="3667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1434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19" y="3397056"/>
            <a:ext cx="8712969" cy="3416320"/>
          </a:xfrm>
          <a:prstGeom prst="rect">
            <a:avLst/>
          </a:prstGeom>
        </p:spPr>
        <p:txBody>
          <a:bodyPr wrap="square">
            <a:spAutoFit/>
          </a:bodyPr>
          <a:lstStyle/>
          <a:p>
            <a:pPr algn="ctr"/>
            <a:r>
              <a:rPr lang="uz-Cyrl-UZ" sz="7200" b="1" dirty="0" smtClean="0">
                <a:solidFill>
                  <a:srgbClr val="0000FF"/>
                </a:solidFill>
                <a:effectLst>
                  <a:glow rad="63500">
                    <a:schemeClr val="accent2">
                      <a:satMod val="175000"/>
                      <a:alpha val="40000"/>
                    </a:schemeClr>
                  </a:glow>
                </a:effectLst>
                <a:latin typeface="Times New Roman" pitchFamily="18" charset="0"/>
                <a:cs typeface="Times New Roman" pitchFamily="18" charset="0"/>
              </a:rPr>
              <a:t>ҲАР ЙИЛИ </a:t>
            </a:r>
            <a:br>
              <a:rPr lang="uz-Cyrl-UZ" sz="7200" b="1" dirty="0" smtClean="0">
                <a:solidFill>
                  <a:srgbClr val="0000FF"/>
                </a:solidFill>
                <a:effectLst>
                  <a:glow rad="63500">
                    <a:schemeClr val="accent2">
                      <a:satMod val="175000"/>
                      <a:alpha val="40000"/>
                    </a:schemeClr>
                  </a:glow>
                </a:effectLst>
                <a:latin typeface="Times New Roman" pitchFamily="18" charset="0"/>
                <a:cs typeface="Times New Roman" pitchFamily="18" charset="0"/>
              </a:rPr>
            </a:br>
            <a:r>
              <a:rPr lang="uz-Cyrl-UZ" sz="7200" b="1" dirty="0" smtClean="0">
                <a:solidFill>
                  <a:srgbClr val="0000FF"/>
                </a:solidFill>
                <a:effectLst>
                  <a:glow rad="63500">
                    <a:schemeClr val="accent2">
                      <a:satMod val="175000"/>
                      <a:alpha val="40000"/>
                    </a:schemeClr>
                  </a:glow>
                </a:effectLst>
                <a:latin typeface="Times New Roman" pitchFamily="18" charset="0"/>
                <a:cs typeface="Times New Roman" pitchFamily="18" charset="0"/>
              </a:rPr>
              <a:t>150 000</a:t>
            </a:r>
            <a:br>
              <a:rPr lang="uz-Cyrl-UZ" sz="7200" b="1" dirty="0" smtClean="0">
                <a:solidFill>
                  <a:srgbClr val="0000FF"/>
                </a:solidFill>
                <a:effectLst>
                  <a:glow rad="63500">
                    <a:schemeClr val="accent2">
                      <a:satMod val="175000"/>
                      <a:alpha val="40000"/>
                    </a:schemeClr>
                  </a:glow>
                </a:effectLst>
                <a:latin typeface="Times New Roman" pitchFamily="18" charset="0"/>
                <a:cs typeface="Times New Roman" pitchFamily="18" charset="0"/>
              </a:rPr>
            </a:br>
            <a:r>
              <a:rPr lang="uz-Cyrl-UZ" sz="7200" b="1" dirty="0" smtClean="0">
                <a:solidFill>
                  <a:srgbClr val="0000FF"/>
                </a:solidFill>
                <a:effectLst>
                  <a:glow rad="63500">
                    <a:schemeClr val="accent2">
                      <a:satMod val="175000"/>
                      <a:alpha val="40000"/>
                    </a:schemeClr>
                  </a:glow>
                </a:effectLst>
                <a:latin typeface="Times New Roman" pitchFamily="18" charset="0"/>
                <a:cs typeface="Times New Roman" pitchFamily="18" charset="0"/>
              </a:rPr>
              <a:t> ЯНГИ ОИЛА</a:t>
            </a:r>
            <a:endParaRPr lang="ru-RU" sz="7200" dirty="0">
              <a:solidFill>
                <a:srgbClr val="0000FF"/>
              </a:solidFill>
              <a:effectLst>
                <a:glow rad="63500">
                  <a:schemeClr val="accent2">
                    <a:satMod val="175000"/>
                    <a:alpha val="40000"/>
                  </a:schemeClr>
                </a:glow>
              </a:effectLst>
              <a:latin typeface="Times New Roman" pitchFamily="18" charset="0"/>
              <a:cs typeface="Times New Roman" pitchFamily="18" charset="0"/>
            </a:endParaRPr>
          </a:p>
        </p:txBody>
      </p:sp>
      <p:pic>
        <p:nvPicPr>
          <p:cNvPr id="18434" name="Picture 2" descr="C:\Users\Админ\Pictures\уй-жойга\янги оила3.jpg"/>
          <p:cNvPicPr>
            <a:picLocks noChangeAspect="1" noChangeArrowheads="1"/>
          </p:cNvPicPr>
          <p:nvPr/>
        </p:nvPicPr>
        <p:blipFill rotWithShape="1">
          <a:blip r:embed="rId3">
            <a:extLst>
              <a:ext uri="{28A0092B-C50C-407E-A947-70E740481C1C}">
                <a14:useLocalDpi xmlns:a14="http://schemas.microsoft.com/office/drawing/2010/main" val="0"/>
              </a:ext>
            </a:extLst>
          </a:blip>
          <a:srcRect l="9814" b="11919"/>
          <a:stretch/>
        </p:blipFill>
        <p:spPr bwMode="auto">
          <a:xfrm>
            <a:off x="5436096" y="5679"/>
            <a:ext cx="3649019" cy="3485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5" name="Picture 3" descr="C:\Users\Админ\Pictures\уй-жойга\янги оила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8" y="5679"/>
            <a:ext cx="2317684" cy="35022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6" name="Picture 4" descr="C:\Users\Админ\Pictures\уй-жойга\янги оила1.jpg"/>
          <p:cNvPicPr>
            <a:picLocks noChangeAspect="1" noChangeArrowheads="1"/>
          </p:cNvPicPr>
          <p:nvPr/>
        </p:nvPicPr>
        <p:blipFill rotWithShape="1">
          <a:blip r:embed="rId5">
            <a:extLst>
              <a:ext uri="{28A0092B-C50C-407E-A947-70E740481C1C}">
                <a14:useLocalDpi xmlns:a14="http://schemas.microsoft.com/office/drawing/2010/main" val="0"/>
              </a:ext>
            </a:extLst>
          </a:blip>
          <a:srcRect l="14297" r="21904"/>
          <a:stretch/>
        </p:blipFill>
        <p:spPr bwMode="auto">
          <a:xfrm>
            <a:off x="2256776" y="5678"/>
            <a:ext cx="3323336" cy="3485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5792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69334"/>
            <a:ext cx="8856984" cy="5262979"/>
          </a:xfrm>
          <a:prstGeom prst="rect">
            <a:avLst/>
          </a:prstGeom>
        </p:spPr>
        <p:txBody>
          <a:bodyPr wrap="square">
            <a:spAutoFit/>
          </a:bodyPr>
          <a:lstStyle/>
          <a:p>
            <a:pPr indent="361950" algn="just"/>
            <a:r>
              <a:rPr lang="uz-Cyrl-UZ"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Бу борада шуни инобатга олиш керакки, Ўзбекистонда қишлоқ жойларида ҳар йили </a:t>
            </a:r>
            <a:r>
              <a:rPr lang="uz-Cyrl-UZ" sz="2800" b="1" dirty="0" smtClean="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r>
            <a:br>
              <a:rPr lang="uz-Cyrl-UZ" sz="2800" b="1" dirty="0" smtClean="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br>
            <a:r>
              <a:rPr lang="uz-Cyrl-UZ" sz="2800" b="1" dirty="0" smtClean="0">
                <a:ln>
                  <a:solidFill>
                    <a:srgbClr val="C00000"/>
                  </a:solidFill>
                </a:ln>
                <a:solidFill>
                  <a:srgbClr val="FF000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150 </a:t>
            </a:r>
            <a:r>
              <a:rPr lang="uz-Cyrl-UZ" sz="2800" b="1" dirty="0">
                <a:ln>
                  <a:solidFill>
                    <a:srgbClr val="C00000"/>
                  </a:solidFill>
                </a:ln>
                <a:solidFill>
                  <a:srgbClr val="FF000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мингдан ортиқ </a:t>
            </a:r>
            <a:r>
              <a:rPr lang="uz-Cyrl-UZ"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янги оила вужудга келмоқда, мустақил тараққиётимиз йилларида эса қишлоқларимизда </a:t>
            </a:r>
            <a:r>
              <a:rPr lang="uz-Cyrl-UZ" sz="2800" b="1" dirty="0">
                <a:ln>
                  <a:solidFill>
                    <a:srgbClr val="C00000"/>
                  </a:solidFill>
                </a:ln>
                <a:solidFill>
                  <a:srgbClr val="FF000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 миллион 600 мингдан зиёд </a:t>
            </a:r>
            <a:r>
              <a:rPr lang="uz-Cyrl-UZ"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ёш оила пайдо бўлди ва улар ўз уйига эга бўлишга эҳтиёж сезмоқда. </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Шу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муносабат</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билан</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ҳозирги</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кунда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қишлоқ</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жойларида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якка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тартибда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уй-жой</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қуриш</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бўйича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узоқ</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йиллар</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мобайнида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шаклланган</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ёндашувлар</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усул</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ва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амалиётни</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қайта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кўриб</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чиқиш</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вақти</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келгани</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буни</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ҳаётнинг</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ўзи</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илгари</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сураётгани</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янада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яққол</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аён</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бўлмоқда</a:t>
            </a:r>
            <a:r>
              <a:rPr lang="ru-RU" sz="28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a:t>
            </a:r>
          </a:p>
        </p:txBody>
      </p:sp>
      <p:pic>
        <p:nvPicPr>
          <p:cNvPr id="19458" name="Picture 2" descr="C:\Users\Админ\Pictures\уй-жойга\янги ола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142309"/>
            <a:ext cx="2628900"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59" name="Picture 3" descr="C:\Users\Админ\Pictures\уй-жойга\янги оила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20" y="5116716"/>
            <a:ext cx="2628900"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60" name="Picture 4" descr="C:\Users\Админ\Pictures\уй-жойга\янги оила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03" y="5142309"/>
            <a:ext cx="2668520" cy="1751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0589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908720"/>
            <a:ext cx="8496944" cy="3416320"/>
          </a:xfrm>
          <a:prstGeom prst="rect">
            <a:avLst/>
          </a:prstGeom>
        </p:spPr>
        <p:txBody>
          <a:bodyPr wrap="square">
            <a:spAutoFit/>
          </a:bodyPr>
          <a:lstStyle/>
          <a:p>
            <a:pPr algn="ctr"/>
            <a:r>
              <a:rPr lang="ru-RU" sz="3600" b="1" dirty="0" smtClean="0">
                <a:ln>
                  <a:solidFill>
                    <a:srgbClr val="000066"/>
                  </a:solidFill>
                </a:ln>
                <a:solidFill>
                  <a:srgbClr val="0000FF"/>
                </a:solidFill>
                <a:effectLst>
                  <a:glow rad="101600">
                    <a:schemeClr val="accent1">
                      <a:satMod val="175000"/>
                      <a:alpha val="40000"/>
                    </a:schemeClr>
                  </a:glow>
                </a:effectLst>
                <a:latin typeface="Times New Roman" pitchFamily="18" charset="0"/>
                <a:cs typeface="Times New Roman" pitchFamily="18" charset="0"/>
              </a:rPr>
              <a:t>ЗАМОНАВИЙ УЙ-ЖОЙ ҚУРИЛИШИ – ҚИШЛОҚ ЖОЙЛАРИНИ КОМПЛЕКС РИВОЖЛАНТИРИШ ВА ҚИЁФАСИНИ ЎЗГАРТИРИШ ҲАМДА АҲОЛИ ҲАЁТИНИНГ СИФАТИНИ ЯХШИЛАШ ОМИЛИ</a:t>
            </a:r>
            <a:endParaRPr lang="ru-RU" sz="3600" dirty="0">
              <a:ln>
                <a:solidFill>
                  <a:srgbClr val="000066"/>
                </a:solidFill>
              </a:ln>
              <a:solidFill>
                <a:srgbClr val="0000FF"/>
              </a:solidFill>
              <a:effectLst>
                <a:glow rad="101600">
                  <a:schemeClr val="accent1">
                    <a:satMod val="175000"/>
                    <a:alpha val="40000"/>
                  </a:schemeClr>
                </a:glow>
              </a:effectLst>
              <a:latin typeface="Times New Roman" pitchFamily="18" charset="0"/>
              <a:cs typeface="Times New Roman" pitchFamily="18" charset="0"/>
            </a:endParaRPr>
          </a:p>
        </p:txBody>
      </p:sp>
      <p:sp>
        <p:nvSpPr>
          <p:cNvPr id="3" name="Rectangle 2"/>
          <p:cNvSpPr>
            <a:spLocks noChangeArrowheads="1"/>
          </p:cNvSpPr>
          <p:nvPr/>
        </p:nvSpPr>
        <p:spPr bwMode="auto">
          <a:xfrm>
            <a:off x="179512" y="5097958"/>
            <a:ext cx="878175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355600" algn="ctr" defTabSz="914400" rtl="0" eaLnBrk="1" fontAlgn="base" latinLnBrk="0" hangingPunct="1">
              <a:lnSpc>
                <a:spcPct val="100000"/>
              </a:lnSpc>
              <a:spcBef>
                <a:spcPct val="0"/>
              </a:spcBef>
              <a:spcAft>
                <a:spcPct val="0"/>
              </a:spcAft>
              <a:buClrTx/>
              <a:buSzTx/>
              <a:buFontTx/>
              <a:buNone/>
              <a:tabLst/>
            </a:pP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Ўзбекистон</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Республикаси</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Президенти</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Ислом</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Каримовнинг</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мавзусидаги</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халқаро</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конференциянинг</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очилиш</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маросимидаги</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нутқи</a:t>
            </a:r>
            <a:endPar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pPr marR="0" lvl="0" indent="355600" algn="ctr" defTabSz="914400" rtl="0" eaLnBrk="0" fontAlgn="base" latinLnBrk="0" hangingPunct="0">
              <a:lnSpc>
                <a:spcPct val="100000"/>
              </a:lnSpc>
              <a:spcBef>
                <a:spcPct val="0"/>
              </a:spcBef>
              <a:spcAft>
                <a:spcPct val="0"/>
              </a:spcAft>
              <a:buClrTx/>
              <a:buSzTx/>
              <a:buFontTx/>
              <a:buNone/>
              <a:tabLst/>
            </a:pP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2013 йил </a:t>
            </a:r>
            <a:r>
              <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17</a:t>
            </a:r>
            <a:r>
              <a:rPr kumimoji="0" lang="uz-Cyrl-UZ"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апрель. Тошкент шаҳри</a:t>
            </a:r>
            <a:endParaRPr kumimoji="0" lang="ru-RU" b="1" i="0" u="none" strike="noStrike" cap="none" normalizeH="0" baseline="0" dirty="0" smtClean="0">
              <a:ln>
                <a:solidFill>
                  <a:srgbClr val="000066"/>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8856012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233716" y="307946"/>
            <a:ext cx="3888432" cy="6186309"/>
          </a:xfrm>
          <a:prstGeom prst="rect">
            <a:avLst/>
          </a:prstGeom>
          <a:solidFill>
            <a:schemeClr val="bg1"/>
          </a:solidFill>
        </p:spPr>
        <p:txBody>
          <a:bodyPr wrap="square">
            <a:spAutoFit/>
          </a:bodyPr>
          <a:lstStyle/>
          <a:p>
            <a:pPr algn="ctr"/>
            <a:r>
              <a:rPr lang="uz-Cyrl-UZ" sz="3600" b="1" dirty="0" smtClean="0">
                <a:ln>
                  <a:solidFill>
                    <a:srgbClr val="C00000"/>
                  </a:solidFill>
                </a:ln>
                <a:solidFill>
                  <a:srgbClr val="FF0000"/>
                </a:solidFill>
                <a:latin typeface="Times New Roman" pitchFamily="18" charset="0"/>
                <a:cs typeface="Times New Roman" pitchFamily="18" charset="0"/>
              </a:rPr>
              <a:t>ҚИШЛОҚДА НАМУНАВИЙ ЛОЙИҲАЛАР АСОСИДА ЯККА ТАРТИБДАГИ УЙ-ЖОЙЛАР ҚУРИШ ДАСТУРИНИНГ МОҲИЯТИ НИМАДА?</a:t>
            </a:r>
            <a:endParaRPr lang="ru-RU" sz="3600" dirty="0">
              <a:ln>
                <a:solidFill>
                  <a:srgbClr val="C00000"/>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020696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700808"/>
            <a:ext cx="8784976" cy="4832092"/>
          </a:xfrm>
          <a:prstGeom prst="rect">
            <a:avLst/>
          </a:prstGeom>
        </p:spPr>
        <p:txBody>
          <a:bodyPr wrap="square">
            <a:spAutoFit/>
          </a:bodyPr>
          <a:lstStyle/>
          <a:p>
            <a:pPr marL="457200" lvl="0" indent="-457200" algn="just">
              <a:buFont typeface="Arial" pitchFamily="34" charset="0"/>
              <a:buChar char="•"/>
            </a:pPr>
            <a:r>
              <a:rPr lang="uz-Cyrl-UZ" sz="2800" b="1" dirty="0">
                <a:solidFill>
                  <a:srgbClr val="C00000"/>
                </a:solidFill>
                <a:latin typeface="Times New Roman" pitchFamily="18" charset="0"/>
                <a:cs typeface="Times New Roman" pitchFamily="18" charset="0"/>
              </a:rPr>
              <a:t>Ўзбекистон Республикаси қонунчилигида мулкдорнинг уй-жой ҳамда у барпо этилган ер участкасига муддатсиз эгалик қилиш ва уни мерос қилиб олиш ҳуқуқи мустаҳкамлаб қўйилган</a:t>
            </a:r>
            <a:r>
              <a:rPr lang="uz-Cyrl-UZ" sz="2800" b="1" dirty="0" smtClean="0">
                <a:solidFill>
                  <a:srgbClr val="C00000"/>
                </a:solidFill>
                <a:latin typeface="Times New Roman" pitchFamily="18" charset="0"/>
                <a:cs typeface="Times New Roman" pitchFamily="18" charset="0"/>
              </a:rPr>
              <a:t>.</a:t>
            </a:r>
            <a:endParaRPr lang="ru-RU" sz="2800" b="1" dirty="0">
              <a:solidFill>
                <a:srgbClr val="C00000"/>
              </a:solidFill>
              <a:latin typeface="Times New Roman" pitchFamily="18" charset="0"/>
              <a:cs typeface="Times New Roman" pitchFamily="18" charset="0"/>
            </a:endParaRPr>
          </a:p>
          <a:p>
            <a:pPr marL="457200" lvl="0" indent="-457200" algn="just">
              <a:buFont typeface="Arial" pitchFamily="34" charset="0"/>
              <a:buChar char="•"/>
            </a:pPr>
            <a:r>
              <a:rPr lang="uz-Cyrl-UZ" sz="2800" b="1" dirty="0">
                <a:solidFill>
                  <a:srgbClr val="0000FF"/>
                </a:solidFill>
                <a:latin typeface="Times New Roman" pitchFamily="18" charset="0"/>
                <a:cs typeface="Times New Roman" pitchFamily="18" charset="0"/>
              </a:rPr>
              <a:t>Қишлоқ аҳолисига якка тартибда уй-жой қуриш учун ер участкалари бир оилага 6 сотих ҳисобида умрбод мерос қилиб олиш ҳуқуқи билан бепул ажратилмоқда. Бу эса бизнинг ер ресурсларимиз чекланган шароитда ниҳоятда катта аҳамиятга эгадир.</a:t>
            </a:r>
            <a:endParaRPr lang="ru-RU" sz="2800" b="1" dirty="0">
              <a:solidFill>
                <a:srgbClr val="0000FF"/>
              </a:solidFill>
              <a:latin typeface="Times New Roman" pitchFamily="18" charset="0"/>
              <a:cs typeface="Times New Roman" pitchFamily="18" charset="0"/>
            </a:endParaRPr>
          </a:p>
        </p:txBody>
      </p:sp>
      <p:pic>
        <p:nvPicPr>
          <p:cNvPr id="20482" name="Picture 2" descr="C:\Users\Админ\Pictures\уй-жойга\лойи=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316" y="6111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Админ\Pictures\уй-жойга\images (23).jpg"/>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107503" y="61110"/>
            <a:ext cx="2931211"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Админ\Pictures\уй-жойга\images (24).jpg"/>
          <p:cNvPicPr>
            <a:picLocks noChangeAspect="1" noChangeArrowheads="1"/>
          </p:cNvPicPr>
          <p:nvPr/>
        </p:nvPicPr>
        <p:blipFill rotWithShape="1">
          <a:blip r:embed="rId5">
            <a:extLst>
              <a:ext uri="{28A0092B-C50C-407E-A947-70E740481C1C}">
                <a14:useLocalDpi xmlns:a14="http://schemas.microsoft.com/office/drawing/2010/main" val="0"/>
              </a:ext>
            </a:extLst>
          </a:blip>
          <a:srcRect t="54756"/>
          <a:stretch/>
        </p:blipFill>
        <p:spPr bwMode="auto">
          <a:xfrm>
            <a:off x="5940152" y="44624"/>
            <a:ext cx="3114314" cy="175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6667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322778"/>
            <a:ext cx="8568952" cy="3970318"/>
          </a:xfrm>
          <a:prstGeom prst="rect">
            <a:avLst/>
          </a:prstGeom>
        </p:spPr>
        <p:txBody>
          <a:bodyPr wrap="square">
            <a:spAutoFit/>
          </a:bodyPr>
          <a:lstStyle/>
          <a:p>
            <a:pPr marL="285750" lvl="0" indent="-285750" algn="just">
              <a:buFont typeface="Arial" pitchFamily="34" charset="0"/>
              <a:buChar char="•"/>
            </a:pPr>
            <a:r>
              <a:rPr lang="uz-Cyrl-UZ" sz="2800" b="1" dirty="0">
                <a:solidFill>
                  <a:srgbClr val="00B050"/>
                </a:solidFill>
                <a:latin typeface="Times New Roman" pitchFamily="18" charset="0"/>
                <a:cs typeface="Times New Roman" pitchFamily="18" charset="0"/>
              </a:rPr>
              <a:t>Қишлоқ жойларида уй-жойлар намунавий лойиҳалар асосида, муҳандислик-коммуникация, ижтимоий ва бозор инфратузилмаси объектлари билан биргаликда барпо этилмоқда. </a:t>
            </a:r>
            <a:endParaRPr lang="ru-RU" sz="2800" b="1" dirty="0">
              <a:solidFill>
                <a:srgbClr val="00B050"/>
              </a:solidFill>
              <a:latin typeface="Times New Roman" pitchFamily="18" charset="0"/>
              <a:cs typeface="Times New Roman" pitchFamily="18" charset="0"/>
            </a:endParaRPr>
          </a:p>
          <a:p>
            <a:pPr marL="285750" lvl="0" indent="-285750" algn="just">
              <a:buFont typeface="Arial" pitchFamily="34" charset="0"/>
              <a:buChar char="•"/>
            </a:pPr>
            <a:r>
              <a:rPr lang="uz-Cyrl-UZ" sz="2800" b="1" dirty="0">
                <a:solidFill>
                  <a:srgbClr val="7030A0"/>
                </a:solidFill>
                <a:latin typeface="Times New Roman" pitchFamily="18" charset="0"/>
                <a:cs typeface="Times New Roman" pitchFamily="18" charset="0"/>
              </a:rPr>
              <a:t>Автомобиль йўллари, ички коммуникация тармоқларини қуриш, сув, газ ва энергия таъминотини йўлга қўйиш Республика ва маҳаллий бюджетлар ҳисобидан амалга оширилмоқда</a:t>
            </a:r>
            <a:r>
              <a:rPr lang="uz-Cyrl-UZ" sz="2800" b="1" dirty="0" smtClean="0">
                <a:solidFill>
                  <a:srgbClr val="7030A0"/>
                </a:solidFill>
                <a:latin typeface="Times New Roman" pitchFamily="18" charset="0"/>
                <a:cs typeface="Times New Roman" pitchFamily="18" charset="0"/>
              </a:rPr>
              <a:t>.</a:t>
            </a:r>
            <a:endParaRPr lang="ru-RU" sz="2800" b="1" dirty="0">
              <a:solidFill>
                <a:srgbClr val="7030A0"/>
              </a:solidFill>
              <a:latin typeface="Times New Roman" pitchFamily="18" charset="0"/>
              <a:cs typeface="Times New Roman" pitchFamily="18" charset="0"/>
            </a:endParaRPr>
          </a:p>
        </p:txBody>
      </p:sp>
      <p:pic>
        <p:nvPicPr>
          <p:cNvPr id="21506" name="Picture 2" descr="C:\Users\Админ\Pictures\уй-жойга\газ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15279"/>
            <a:ext cx="2925705" cy="2238057"/>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Админ\Pictures\уй-жойга\га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751263"/>
            <a:ext cx="1990996" cy="129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8" name="Picture 4" descr="C:\Users\Админ\Pictures\уй-жойга\коммунал.jpg"/>
          <p:cNvPicPr>
            <a:picLocks noChangeAspect="1" noChangeArrowheads="1"/>
          </p:cNvPicPr>
          <p:nvPr/>
        </p:nvPicPr>
        <p:blipFill rotWithShape="1">
          <a:blip r:embed="rId5">
            <a:extLst>
              <a:ext uri="{28A0092B-C50C-407E-A947-70E740481C1C}">
                <a14:useLocalDpi xmlns:a14="http://schemas.microsoft.com/office/drawing/2010/main" val="0"/>
              </a:ext>
            </a:extLst>
          </a:blip>
          <a:srcRect l="13880" r="14943"/>
          <a:stretch/>
        </p:blipFill>
        <p:spPr bwMode="auto">
          <a:xfrm>
            <a:off x="4745784" y="3845692"/>
            <a:ext cx="1986456" cy="2607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9" name="Picture 5" descr="C:\Users\Админ\Pictures\уй-жойга\сув.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5313898"/>
            <a:ext cx="1461703" cy="1139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10" name="Picture 6" descr="C:\Users\Админ\Pictures\уй-жойга\сув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4126365"/>
            <a:ext cx="1461703" cy="1090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35395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188640"/>
            <a:ext cx="6192688" cy="5262979"/>
          </a:xfrm>
          <a:prstGeom prst="rect">
            <a:avLst/>
          </a:prstGeom>
        </p:spPr>
        <p:txBody>
          <a:bodyPr wrap="square">
            <a:spAutoFit/>
          </a:bodyPr>
          <a:lstStyle/>
          <a:p>
            <a:pPr marL="285750" lvl="0" indent="-285750" algn="just">
              <a:buFont typeface="Arial" pitchFamily="34" charset="0"/>
              <a:buChar char="•"/>
            </a:pPr>
            <a:r>
              <a:rPr lang="uz-Cyrl-UZ" sz="2800" b="1" dirty="0">
                <a:solidFill>
                  <a:srgbClr val="0000FF"/>
                </a:solidFill>
                <a:latin typeface="Times New Roman" pitchFamily="18" charset="0"/>
                <a:cs typeface="Times New Roman" pitchFamily="18" charset="0"/>
              </a:rPr>
              <a:t>Янги уй-жой массивларида яшайдиган аҳоли сони инобатга олиниб, мактаблар, болалар боғчалари, қишлоқ врачлик пунктлари, савдо шохобчалари ва спорт иншоотлари ҳам намунавий лойиҳалар асосида барпо этилмоқда</a:t>
            </a:r>
            <a:r>
              <a:rPr lang="uz-Cyrl-UZ" sz="2800" b="1" dirty="0" smtClean="0">
                <a:solidFill>
                  <a:srgbClr val="0000FF"/>
                </a:solidFill>
                <a:latin typeface="Times New Roman" pitchFamily="18" charset="0"/>
                <a:cs typeface="Times New Roman" pitchFamily="18" charset="0"/>
              </a:rPr>
              <a:t>.</a:t>
            </a:r>
            <a:endParaRPr lang="ru-RU" sz="2800" b="1" dirty="0">
              <a:solidFill>
                <a:srgbClr val="0000FF"/>
              </a:solidFill>
              <a:latin typeface="Times New Roman" pitchFamily="18" charset="0"/>
              <a:cs typeface="Times New Roman" pitchFamily="18" charset="0"/>
            </a:endParaRPr>
          </a:p>
          <a:p>
            <a:pPr marL="285750" lvl="0" indent="-285750" algn="just">
              <a:buFont typeface="Arial" pitchFamily="34" charset="0"/>
              <a:buChar char="•"/>
            </a:pPr>
            <a:r>
              <a:rPr lang="uz-Cyrl-UZ" sz="2800" b="1" dirty="0">
                <a:ln>
                  <a:solidFill>
                    <a:srgbClr val="7030A0"/>
                  </a:solidFill>
                </a:ln>
                <a:solidFill>
                  <a:srgbClr val="7030A0"/>
                </a:solidFill>
                <a:latin typeface="Times New Roman" pitchFamily="18" charset="0"/>
                <a:cs typeface="Times New Roman" pitchFamily="18" charset="0"/>
              </a:rPr>
              <a:t>Қишлоқларда янги турдаги сервис ва электрон хизматлар кўрсатиш объектлари барпо этилиб, ишга туширилмоқда.</a:t>
            </a:r>
            <a:endParaRPr lang="ru-RU" sz="2800" b="1" dirty="0">
              <a:ln>
                <a:solidFill>
                  <a:srgbClr val="7030A0"/>
                </a:solidFill>
              </a:ln>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13385540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4005064"/>
            <a:ext cx="8856984" cy="2862322"/>
          </a:xfrm>
          <a:prstGeom prst="rect">
            <a:avLst/>
          </a:prstGeom>
        </p:spPr>
        <p:txBody>
          <a:bodyPr wrap="square">
            <a:spAutoFit/>
          </a:bodyPr>
          <a:lstStyle/>
          <a:p>
            <a:pPr algn="ctr"/>
            <a:r>
              <a:rPr lang="ru-RU" sz="6000" b="1" dirty="0" smtClean="0">
                <a:solidFill>
                  <a:srgbClr val="800000"/>
                </a:solidFill>
                <a:latin typeface="Times New Roman" pitchFamily="18" charset="0"/>
                <a:cs typeface="Times New Roman" pitchFamily="18" charset="0"/>
              </a:rPr>
              <a:t>БУ БИЛАН МЕН НИМА ДЕМОҚЧИМАН?</a:t>
            </a:r>
            <a:endParaRPr lang="ru-RU" sz="6000" b="1"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466744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8"/>
            <a:ext cx="8496944" cy="2246769"/>
          </a:xfrm>
          <a:prstGeom prst="rect">
            <a:avLst/>
          </a:prstGeom>
        </p:spPr>
        <p:txBody>
          <a:bodyPr wrap="square">
            <a:spAutoFit/>
          </a:bodyPr>
          <a:lstStyle/>
          <a:p>
            <a:pPr indent="361950" algn="just"/>
            <a:r>
              <a:rPr lang="uz-Cyrl-UZ" sz="2800" b="1" dirty="0">
                <a:solidFill>
                  <a:schemeClr val="accent2">
                    <a:lumMod val="75000"/>
                  </a:schemeClr>
                </a:solidFill>
                <a:latin typeface="Times New Roman" pitchFamily="18" charset="0"/>
                <a:cs typeface="Times New Roman" pitchFamily="18" charset="0"/>
              </a:rPr>
              <a:t>Бу – қишлоқдаги уйлар, қишлоқдаги оилаларга энг замонавий компьютерлар, ахборот-коммуникация технологиялари, замонавий телекоммуникация тизими, интернет кириб бораётир</a:t>
            </a:r>
            <a:r>
              <a:rPr lang="uz-Cyrl-UZ" sz="2800" b="1" dirty="0" smtClean="0">
                <a:solidFill>
                  <a:schemeClr val="accent2">
                    <a:lumMod val="75000"/>
                  </a:schemeClr>
                </a:solidFill>
                <a:latin typeface="Times New Roman" pitchFamily="18" charset="0"/>
                <a:cs typeface="Times New Roman" pitchFamily="18" charset="0"/>
              </a:rPr>
              <a:t>.</a:t>
            </a:r>
            <a:endParaRPr lang="ru-RU" sz="2800" b="1" dirty="0">
              <a:solidFill>
                <a:schemeClr val="accent2">
                  <a:lumMod val="75000"/>
                </a:schemeClr>
              </a:solidFill>
              <a:latin typeface="Times New Roman" pitchFamily="18" charset="0"/>
              <a:cs typeface="Times New Roman" pitchFamily="18" charset="0"/>
            </a:endParaRPr>
          </a:p>
        </p:txBody>
      </p:sp>
      <p:sp>
        <p:nvSpPr>
          <p:cNvPr id="3" name="Прямоугольник 2"/>
          <p:cNvSpPr/>
          <p:nvPr/>
        </p:nvSpPr>
        <p:spPr>
          <a:xfrm>
            <a:off x="251520" y="3861048"/>
            <a:ext cx="8712968" cy="2677656"/>
          </a:xfrm>
          <a:prstGeom prst="rect">
            <a:avLst/>
          </a:prstGeom>
        </p:spPr>
        <p:txBody>
          <a:bodyPr wrap="square">
            <a:spAutoFit/>
          </a:bodyPr>
          <a:lstStyle/>
          <a:p>
            <a:pPr lvl="0" indent="361950" algn="just"/>
            <a:r>
              <a:rPr lang="ru-RU" sz="2800" b="1" dirty="0" err="1">
                <a:solidFill>
                  <a:srgbClr val="002060"/>
                </a:solidFill>
                <a:latin typeface="Times New Roman" pitchFamily="18" charset="0"/>
                <a:cs typeface="Times New Roman" pitchFamily="18" charset="0"/>
              </a:rPr>
              <a:t>Энг</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асосийси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қишлоқ</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аҳолиси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учун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деярли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янги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бўлган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бундай</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турдаги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хизматлар</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одамлар</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эҳтиёжини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таъминлаш</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билан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бирга</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қишлоқ</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касб-ҳунар</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коллежларида</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таълим</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олган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ва</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касб</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эгаллаган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минглаб</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ўн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минглаб</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йигит-қизларни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иш</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билан</a:t>
            </a:r>
            <a:r>
              <a:rPr lang="ru-RU" sz="2800" b="1" dirty="0">
                <a:solidFill>
                  <a:srgbClr val="002060"/>
                </a:solidFill>
                <a:latin typeface="Times New Roman" pitchFamily="18" charset="0"/>
                <a:cs typeface="Times New Roman" pitchFamily="18" charset="0"/>
              </a:rPr>
              <a:t> банд </a:t>
            </a:r>
            <a:r>
              <a:rPr lang="ru-RU" sz="2800" b="1" dirty="0" err="1">
                <a:solidFill>
                  <a:srgbClr val="002060"/>
                </a:solidFill>
                <a:latin typeface="Times New Roman" pitchFamily="18" charset="0"/>
                <a:cs typeface="Times New Roman" pitchFamily="18" charset="0"/>
              </a:rPr>
              <a:t>этиш</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имконини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бермоқда</a:t>
            </a:r>
            <a:r>
              <a:rPr lang="ru-RU" sz="2800" b="1" dirty="0">
                <a:solidFill>
                  <a:srgbClr val="002060"/>
                </a:solidFill>
                <a:latin typeface="Times New Roman" pitchFamily="18" charset="0"/>
                <a:cs typeface="Times New Roman" pitchFamily="18" charset="0"/>
              </a:rPr>
              <a:t>.</a:t>
            </a:r>
          </a:p>
        </p:txBody>
      </p:sp>
      <p:pic>
        <p:nvPicPr>
          <p:cNvPr id="1026" name="Picture 2" descr="https://encrypted-tbn2.gstatic.com/images?q=tbn:ANd9GcQbHo_nVPfD8gpNH_y_ixLpQVrtQmcbbr4UqUTgbaRq851uzz_5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988840"/>
            <a:ext cx="2952328" cy="1946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Админ\Pictures\уй-жойга\компьюте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46" y="2444617"/>
            <a:ext cx="1506958" cy="15069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Изображения\аралаш\загруженное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516" y="2021684"/>
            <a:ext cx="3744620" cy="1929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365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530" name="Picture 2" descr="C:\Users\Админ\Pictures\уй-жойга\инвест-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437112"/>
            <a:ext cx="7164289" cy="2379081"/>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Админ\Pictures\уй-жойга\натиж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 y="17681"/>
            <a:ext cx="6227820"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80" y="1678156"/>
            <a:ext cx="7776864" cy="3046988"/>
          </a:xfrm>
          <a:prstGeom prst="rect">
            <a:avLst/>
          </a:prstGeom>
          <a:solidFill>
            <a:schemeClr val="bg1"/>
          </a:solidFill>
        </p:spPr>
        <p:txBody>
          <a:bodyPr wrap="square">
            <a:spAutoFit/>
          </a:bodyPr>
          <a:lstStyle/>
          <a:p>
            <a:pPr algn="ctr"/>
            <a:r>
              <a:rPr lang="uz-Cyrl-UZ" sz="4800" b="1" dirty="0" smtClean="0">
                <a:ln>
                  <a:solidFill>
                    <a:srgbClr val="7030A0"/>
                  </a:solidFill>
                </a:ln>
                <a:solidFill>
                  <a:srgbClr val="0000FF"/>
                </a:solidFill>
                <a:latin typeface="Times New Roman" pitchFamily="18" charset="0"/>
                <a:cs typeface="Times New Roman" pitchFamily="18" charset="0"/>
              </a:rPr>
              <a:t>ЯККА ТАРТИБДА </a:t>
            </a:r>
            <a:br>
              <a:rPr lang="uz-Cyrl-UZ" sz="4800" b="1" dirty="0" smtClean="0">
                <a:ln>
                  <a:solidFill>
                    <a:srgbClr val="7030A0"/>
                  </a:solidFill>
                </a:ln>
                <a:solidFill>
                  <a:srgbClr val="0000FF"/>
                </a:solidFill>
                <a:latin typeface="Times New Roman" pitchFamily="18" charset="0"/>
                <a:cs typeface="Times New Roman" pitchFamily="18" charset="0"/>
              </a:rPr>
            </a:br>
            <a:r>
              <a:rPr lang="uz-Cyrl-UZ" sz="4800" b="1" dirty="0" smtClean="0">
                <a:ln>
                  <a:solidFill>
                    <a:srgbClr val="7030A0"/>
                  </a:solidFill>
                </a:ln>
                <a:solidFill>
                  <a:srgbClr val="0000FF"/>
                </a:solidFill>
                <a:latin typeface="Times New Roman" pitchFamily="18" charset="0"/>
                <a:cs typeface="Times New Roman" pitchFamily="18" charset="0"/>
              </a:rPr>
              <a:t>УЙ-ЖОЙ ҚУРИЛИШИГА КРЕДИТ АЖРАТИШ МЕХАНИЗМИ</a:t>
            </a:r>
            <a:endParaRPr lang="ru-RU" sz="4800" dirty="0">
              <a:ln>
                <a:solidFill>
                  <a:srgbClr val="7030A0"/>
                </a:solidFill>
              </a:ln>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61888064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83568" y="116632"/>
            <a:ext cx="8352928" cy="5262979"/>
          </a:xfrm>
          <a:prstGeom prst="rect">
            <a:avLst/>
          </a:prstGeom>
        </p:spPr>
        <p:txBody>
          <a:bodyPr wrap="square">
            <a:spAutoFit/>
          </a:bodyPr>
          <a:lstStyle/>
          <a:p>
            <a:pPr marL="285750" lvl="0" indent="-285750" algn="just">
              <a:buFont typeface="Arial" pitchFamily="34" charset="0"/>
              <a:buChar char="•"/>
            </a:pPr>
            <a:r>
              <a:rPr lang="uz-Cyrl-UZ" sz="2800" b="1" dirty="0">
                <a:solidFill>
                  <a:srgbClr val="0000FF"/>
                </a:solidFill>
                <a:latin typeface="Times New Roman" pitchFamily="18" charset="0"/>
                <a:cs typeface="Times New Roman" pitchFamily="18" charset="0"/>
              </a:rPr>
              <a:t>Қишлоқда яшайдиган одам уйнинг намунавий лойиҳасини танлайди</a:t>
            </a:r>
            <a:r>
              <a:rPr lang="uz-Cyrl-UZ" sz="2800" b="1" dirty="0" smtClean="0">
                <a:solidFill>
                  <a:srgbClr val="0000FF"/>
                </a:solidFill>
                <a:latin typeface="Times New Roman" pitchFamily="18" charset="0"/>
                <a:cs typeface="Times New Roman" pitchFamily="18" charset="0"/>
              </a:rPr>
              <a:t>.</a:t>
            </a:r>
          </a:p>
          <a:p>
            <a:pPr lvl="0" algn="just"/>
            <a:endParaRPr lang="ru-RU" sz="2800" b="1" dirty="0">
              <a:latin typeface="Times New Roman" pitchFamily="18" charset="0"/>
              <a:cs typeface="Times New Roman" pitchFamily="18" charset="0"/>
            </a:endParaRPr>
          </a:p>
          <a:p>
            <a:pPr marL="285750" lvl="0" indent="-285750" algn="just">
              <a:buFont typeface="Arial" pitchFamily="34" charset="0"/>
              <a:buChar char="•"/>
            </a:pPr>
            <a:r>
              <a:rPr lang="uz-Cyrl-UZ" sz="2800" b="1" dirty="0">
                <a:solidFill>
                  <a:srgbClr val="FF0000"/>
                </a:solidFill>
                <a:latin typeface="Times New Roman" pitchFamily="18" charset="0"/>
                <a:cs typeface="Times New Roman" pitchFamily="18" charset="0"/>
              </a:rPr>
              <a:t>Ундан сўнг дастлабки бадал сифатида уй қийматининг 25 фоизи миқдоридаги ўз маблағини тўлайди. </a:t>
            </a:r>
            <a:endParaRPr lang="uz-Cyrl-UZ" sz="2800" b="1" dirty="0" smtClean="0">
              <a:solidFill>
                <a:srgbClr val="FF0000"/>
              </a:solidFill>
              <a:latin typeface="Times New Roman" pitchFamily="18" charset="0"/>
              <a:cs typeface="Times New Roman" pitchFamily="18" charset="0"/>
            </a:endParaRPr>
          </a:p>
          <a:p>
            <a:pPr lvl="0" algn="just"/>
            <a:endParaRPr lang="ru-RU" sz="2800" b="1" dirty="0">
              <a:latin typeface="Times New Roman" pitchFamily="18" charset="0"/>
              <a:cs typeface="Times New Roman" pitchFamily="18" charset="0"/>
            </a:endParaRPr>
          </a:p>
          <a:p>
            <a:pPr marL="285750" indent="-285750" algn="just">
              <a:buFont typeface="Arial" pitchFamily="34" charset="0"/>
              <a:buChar char="•"/>
            </a:pPr>
            <a:r>
              <a:rPr lang="uz-Cyrl-UZ" sz="2800" b="1" dirty="0">
                <a:solidFill>
                  <a:srgbClr val="218F36"/>
                </a:solidFill>
                <a:latin typeface="Times New Roman" pitchFamily="18" charset="0"/>
                <a:cs typeface="Times New Roman" pitchFamily="18" charset="0"/>
              </a:rPr>
              <a:t>Унга қулай шартлар асосида узоқ муддатга – </a:t>
            </a:r>
            <a:r>
              <a:rPr lang="uz-Cyrl-UZ" sz="2800" b="1" dirty="0" smtClean="0">
                <a:solidFill>
                  <a:srgbClr val="218F36"/>
                </a:solidFill>
                <a:latin typeface="Times New Roman" pitchFamily="18" charset="0"/>
                <a:cs typeface="Times New Roman" pitchFamily="18" charset="0"/>
              </a:rPr>
              <a:t/>
            </a:r>
            <a:br>
              <a:rPr lang="uz-Cyrl-UZ" sz="2800" b="1" dirty="0" smtClean="0">
                <a:solidFill>
                  <a:srgbClr val="218F36"/>
                </a:solidFill>
                <a:latin typeface="Times New Roman" pitchFamily="18" charset="0"/>
                <a:cs typeface="Times New Roman" pitchFamily="18" charset="0"/>
              </a:rPr>
            </a:br>
            <a:r>
              <a:rPr lang="uz-Cyrl-UZ" sz="2800" b="1" dirty="0" smtClean="0">
                <a:solidFill>
                  <a:srgbClr val="218F36"/>
                </a:solidFill>
                <a:latin typeface="Times New Roman" pitchFamily="18" charset="0"/>
                <a:cs typeface="Times New Roman" pitchFamily="18" charset="0"/>
              </a:rPr>
              <a:t>15 </a:t>
            </a:r>
            <a:r>
              <a:rPr lang="uz-Cyrl-UZ" sz="2800" b="1" dirty="0">
                <a:solidFill>
                  <a:srgbClr val="218F36"/>
                </a:solidFill>
                <a:latin typeface="Times New Roman" pitchFamily="18" charset="0"/>
                <a:cs typeface="Times New Roman" pitchFamily="18" charset="0"/>
              </a:rPr>
              <a:t>йилга имтиёзли фоиз ставкаси бўйича – биринчи йил белгиланган фоизни тўламаслик шарти билан – 7 фоиз миқдоридаги ипотека кредити берилади. </a:t>
            </a:r>
            <a:endParaRPr lang="ru-RU" sz="2800" b="1" dirty="0">
              <a:solidFill>
                <a:srgbClr val="218F36"/>
              </a:solidFill>
              <a:latin typeface="Times New Roman" pitchFamily="18" charset="0"/>
              <a:cs typeface="Times New Roman" pitchFamily="18" charset="0"/>
            </a:endParaRPr>
          </a:p>
        </p:txBody>
      </p:sp>
      <p:sp>
        <p:nvSpPr>
          <p:cNvPr id="3" name="Прямоугольник 2"/>
          <p:cNvSpPr/>
          <p:nvPr/>
        </p:nvSpPr>
        <p:spPr>
          <a:xfrm>
            <a:off x="683568" y="5356373"/>
            <a:ext cx="8208912" cy="1384995"/>
          </a:xfrm>
          <a:prstGeom prst="rect">
            <a:avLst/>
          </a:prstGeom>
        </p:spPr>
        <p:txBody>
          <a:bodyPr wrap="square">
            <a:spAutoFit/>
          </a:bodyPr>
          <a:lstStyle/>
          <a:p>
            <a:pPr indent="361950" algn="just"/>
            <a:r>
              <a:rPr lang="ru-RU" sz="2800" b="1" dirty="0" err="1">
                <a:solidFill>
                  <a:srgbClr val="7030A0"/>
                </a:solidFill>
                <a:latin typeface="Times New Roman" pitchFamily="18" charset="0"/>
                <a:cs typeface="Times New Roman" pitchFamily="18" charset="0"/>
              </a:rPr>
              <a:t>Бу</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Марказий</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банкнинг</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йиллик</a:t>
            </a:r>
            <a:r>
              <a:rPr lang="ru-RU" sz="2800" b="1" dirty="0">
                <a:solidFill>
                  <a:srgbClr val="7030A0"/>
                </a:solidFill>
                <a:latin typeface="Times New Roman" pitchFamily="18" charset="0"/>
                <a:cs typeface="Times New Roman" pitchFamily="18" charset="0"/>
              </a:rPr>
              <a:t> 12 </a:t>
            </a:r>
            <a:r>
              <a:rPr lang="ru-RU" sz="2800" b="1" dirty="0" err="1">
                <a:solidFill>
                  <a:srgbClr val="7030A0"/>
                </a:solidFill>
                <a:latin typeface="Times New Roman" pitchFamily="18" charset="0"/>
                <a:cs typeface="Times New Roman" pitchFamily="18" charset="0"/>
              </a:rPr>
              <a:t>фоиз</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миқдорида</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белгиланган</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қайта</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молиялаш</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ставкасидан</a:t>
            </a:r>
            <a:r>
              <a:rPr lang="ru-RU" sz="2800" b="1" dirty="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анча</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пастдир</a:t>
            </a:r>
            <a:r>
              <a:rPr lang="ru-RU" sz="2800" b="1" dirty="0" smtClean="0">
                <a:solidFill>
                  <a:srgbClr val="7030A0"/>
                </a:solidFill>
                <a:latin typeface="Times New Roman" pitchFamily="18" charset="0"/>
                <a:cs typeface="Times New Roman" pitchFamily="18" charset="0"/>
              </a:rPr>
              <a:t>.</a:t>
            </a:r>
            <a:endParaRPr lang="ru-RU"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585628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328588"/>
            <a:ext cx="9144000" cy="2308324"/>
          </a:xfrm>
          <a:prstGeom prst="rect">
            <a:avLst/>
          </a:prstGeom>
        </p:spPr>
        <p:txBody>
          <a:bodyPr wrap="square">
            <a:spAutoFit/>
          </a:bodyPr>
          <a:lstStyle/>
          <a:p>
            <a:pPr algn="ctr"/>
            <a:r>
              <a:rPr lang="ru-RU" sz="7200" b="1" dirty="0" smtClean="0">
                <a:ln>
                  <a:solidFill>
                    <a:srgbClr val="7030A0"/>
                  </a:solidFill>
                </a:ln>
                <a:solidFill>
                  <a:srgbClr val="C00000"/>
                </a:solidFill>
                <a:latin typeface="Times New Roman" pitchFamily="18" charset="0"/>
                <a:cs typeface="Times New Roman" pitchFamily="18" charset="0"/>
              </a:rPr>
              <a:t>“ҚИШЛОҚ ҚУРИЛИШ БАНК”</a:t>
            </a:r>
            <a:endParaRPr lang="ru-RU" sz="7200" dirty="0">
              <a:ln>
                <a:solidFill>
                  <a:srgbClr val="7030A0"/>
                </a:solidFill>
              </a:ln>
              <a:solidFill>
                <a:srgbClr val="C00000"/>
              </a:solidFill>
              <a:latin typeface="Times New Roman" pitchFamily="18" charset="0"/>
              <a:cs typeface="Times New Roman" pitchFamily="18" charset="0"/>
            </a:endParaRPr>
          </a:p>
        </p:txBody>
      </p:sp>
      <p:pic>
        <p:nvPicPr>
          <p:cNvPr id="23554" name="Picture 2" descr="C:\Users\Админ\Pictures\уй-жойга\загруженное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8" y="3020122"/>
            <a:ext cx="4912750" cy="36798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7" name="Picture 5" descr="C:\Users\Админ\Pictures\уй-жойга\загруженное (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778" y="3020121"/>
            <a:ext cx="4040925" cy="36798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888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908720"/>
            <a:ext cx="8784976" cy="4832092"/>
          </a:xfrm>
          <a:prstGeom prst="rect">
            <a:avLst/>
          </a:prstGeom>
        </p:spPr>
        <p:txBody>
          <a:bodyPr wrap="square">
            <a:spAutoFit/>
          </a:bodyPr>
          <a:lstStyle/>
          <a:p>
            <a:pPr indent="361950" algn="just"/>
            <a:r>
              <a:rPr lang="ru-RU" sz="2800" b="1" dirty="0" err="1">
                <a:latin typeface="Times New Roman" pitchFamily="18" charset="0"/>
                <a:cs typeface="Times New Roman" pitchFamily="18" charset="0"/>
              </a:rPr>
              <a:t>Намунавий</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лойиҳалар</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асосида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якка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тартибдаги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уй-жойлар</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қурилишини</a:t>
            </a:r>
            <a:r>
              <a:rPr lang="ru-RU" sz="2800" b="1" dirty="0">
                <a:latin typeface="Times New Roman" pitchFamily="18" charset="0"/>
                <a:cs typeface="Times New Roman" pitchFamily="18" charset="0"/>
              </a:rPr>
              <a:t> кредит </a:t>
            </a:r>
            <a:r>
              <a:rPr lang="ru-RU" sz="2800" b="1" dirty="0" err="1">
                <a:latin typeface="Times New Roman" pitchFamily="18" charset="0"/>
                <a:cs typeface="Times New Roman" pitchFamily="18" charset="0"/>
              </a:rPr>
              <a:t>асосида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молиялашни</a:t>
            </a:r>
            <a:r>
              <a:rPr lang="ru-RU" sz="2800" b="1" dirty="0">
                <a:latin typeface="Times New Roman" pitchFamily="18" charset="0"/>
                <a:cs typeface="Times New Roman" pitchFamily="18" charset="0"/>
              </a:rPr>
              <a:t> шу </a:t>
            </a:r>
            <a:r>
              <a:rPr lang="ru-RU" sz="2800" b="1" dirty="0" err="1">
                <a:latin typeface="Times New Roman" pitchFamily="18" charset="0"/>
                <a:cs typeface="Times New Roman" pitchFamily="18" charset="0"/>
              </a:rPr>
              <a:t>мақсадда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ташкил</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этилган</a:t>
            </a:r>
            <a:r>
              <a:rPr lang="ru-RU" sz="2800" b="1" dirty="0">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a:t>
            </a:r>
            <a:r>
              <a:rPr lang="ru-RU" sz="2800" b="1" dirty="0" err="1">
                <a:solidFill>
                  <a:srgbClr val="C00000"/>
                </a:solidFill>
                <a:latin typeface="Times New Roman" pitchFamily="18" charset="0"/>
                <a:cs typeface="Times New Roman" pitchFamily="18" charset="0"/>
              </a:rPr>
              <a:t>Қишлоқ</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қурилиш</a:t>
            </a:r>
            <a:r>
              <a:rPr lang="ru-RU" sz="2800" b="1" dirty="0">
                <a:solidFill>
                  <a:srgbClr val="C00000"/>
                </a:solidFill>
                <a:latin typeface="Times New Roman" pitchFamily="18" charset="0"/>
                <a:cs typeface="Times New Roman" pitchFamily="18" charset="0"/>
              </a:rPr>
              <a:t> банк”</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акциядорлик-тижорат</a:t>
            </a:r>
            <a:r>
              <a:rPr lang="ru-RU" sz="2800" b="1" dirty="0">
                <a:latin typeface="Times New Roman" pitchFamily="18" charset="0"/>
                <a:cs typeface="Times New Roman" pitchFamily="18" charset="0"/>
              </a:rPr>
              <a:t> банки </a:t>
            </a:r>
            <a:r>
              <a:rPr lang="ru-RU" sz="2800" b="1" dirty="0" err="1">
                <a:latin typeface="Times New Roman" pitchFamily="18" charset="0"/>
                <a:cs typeface="Times New Roman" pitchFamily="18" charset="0"/>
              </a:rPr>
              <a:t>амалга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оширмоқда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Унинг</a:t>
            </a:r>
            <a:r>
              <a:rPr lang="ru-RU" sz="2800" b="1" dirty="0">
                <a:latin typeface="Times New Roman" pitchFamily="18" charset="0"/>
                <a:cs typeface="Times New Roman" pitchFamily="18" charset="0"/>
              </a:rPr>
              <a:t> низом </a:t>
            </a:r>
            <a:r>
              <a:rPr lang="ru-RU" sz="2800" b="1" dirty="0" err="1">
                <a:latin typeface="Times New Roman" pitchFamily="18" charset="0"/>
                <a:cs typeface="Times New Roman" pitchFamily="18" charset="0"/>
              </a:rPr>
              <a:t>жамғармаси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бугунги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кунда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қарийб</a:t>
            </a:r>
            <a:r>
              <a:rPr lang="ru-RU" sz="2800" b="1" dirty="0">
                <a:latin typeface="Times New Roman" pitchFamily="18" charset="0"/>
                <a:cs typeface="Times New Roman" pitchFamily="18" charset="0"/>
              </a:rPr>
              <a:t> </a:t>
            </a:r>
            <a:r>
              <a:rPr lang="ru-RU" sz="2800" b="1" u="sng" dirty="0">
                <a:solidFill>
                  <a:srgbClr val="C00000"/>
                </a:solidFill>
                <a:latin typeface="Times New Roman" pitchFamily="18" charset="0"/>
                <a:cs typeface="Times New Roman" pitchFamily="18" charset="0"/>
              </a:rPr>
              <a:t>130 миллион доллар</a:t>
            </a:r>
            <a:r>
              <a:rPr lang="ru-RU" sz="2800" b="1" dirty="0">
                <a:solidFill>
                  <a:srgbClr val="C00000"/>
                </a:solidFill>
                <a:latin typeface="Times New Roman" pitchFamily="18" charset="0"/>
                <a:cs typeface="Times New Roman" pitchFamily="18" charset="0"/>
              </a:rPr>
              <a:t> </a:t>
            </a:r>
            <a:r>
              <a:rPr lang="ru-RU" sz="2800" b="1" dirty="0" err="1">
                <a:latin typeface="Times New Roman" pitchFamily="18" charset="0"/>
                <a:cs typeface="Times New Roman" pitchFamily="18" charset="0"/>
              </a:rPr>
              <a:t>миқдоридаги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маблаққа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тенгдир</a:t>
            </a:r>
            <a:r>
              <a:rPr lang="ru-RU" sz="2800" b="1" dirty="0">
                <a:latin typeface="Times New Roman" pitchFamily="18" charset="0"/>
                <a:cs typeface="Times New Roman" pitchFamily="18" charset="0"/>
              </a:rPr>
              <a:t>.</a:t>
            </a:r>
          </a:p>
          <a:p>
            <a:pPr indent="361950" algn="just"/>
            <a:r>
              <a:rPr lang="ru-RU" sz="2800" b="1" dirty="0" err="1">
                <a:latin typeface="Times New Roman" pitchFamily="18" charset="0"/>
                <a:cs typeface="Times New Roman" pitchFamily="18" charset="0"/>
              </a:rPr>
              <a:t>Мазкур</a:t>
            </a:r>
            <a:r>
              <a:rPr lang="ru-RU" sz="2800" b="1" dirty="0">
                <a:latin typeface="Times New Roman" pitchFamily="18" charset="0"/>
                <a:cs typeface="Times New Roman" pitchFamily="18" charset="0"/>
              </a:rPr>
              <a:t> банк </a:t>
            </a:r>
            <a:r>
              <a:rPr lang="ru-RU" sz="2800" b="1" dirty="0" err="1">
                <a:latin typeface="Times New Roman" pitchFamily="18" charset="0"/>
                <a:cs typeface="Times New Roman" pitchFamily="18" charset="0"/>
              </a:rPr>
              <a:t>ташкил</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этилганидан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буён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ўтган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тўрт</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йил</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мобайнида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қишлоқда</a:t>
            </a:r>
            <a:r>
              <a:rPr lang="ru-RU" sz="2800" b="1" dirty="0">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23,6 </a:t>
            </a:r>
            <a:r>
              <a:rPr lang="ru-RU" sz="2800" b="1" dirty="0" err="1">
                <a:solidFill>
                  <a:srgbClr val="C00000"/>
                </a:solidFill>
                <a:latin typeface="Times New Roman" pitchFamily="18" charset="0"/>
                <a:cs typeface="Times New Roman" pitchFamily="18" charset="0"/>
              </a:rPr>
              <a:t>минг</a:t>
            </a:r>
            <a:r>
              <a:rPr lang="ru-RU" sz="2800" b="1" dirty="0">
                <a:solidFill>
                  <a:srgbClr val="C00000"/>
                </a:solidFill>
                <a:latin typeface="Times New Roman" pitchFamily="18" charset="0"/>
                <a:cs typeface="Times New Roman" pitchFamily="18" charset="0"/>
              </a:rPr>
              <a:t> </a:t>
            </a:r>
            <a:r>
              <a:rPr lang="ru-RU" sz="2800" b="1" dirty="0" err="1">
                <a:latin typeface="Times New Roman" pitchFamily="18" charset="0"/>
                <a:cs typeface="Times New Roman" pitchFamily="18" charset="0"/>
              </a:rPr>
              <a:t>нафар</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якка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тартибда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уй-жой</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қурувчига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қиймати</a:t>
            </a:r>
            <a:r>
              <a:rPr lang="ru-RU" sz="2800" b="1" dirty="0">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677 миллион </a:t>
            </a:r>
            <a:r>
              <a:rPr lang="ru-RU" sz="2800" b="1" dirty="0" err="1">
                <a:latin typeface="Times New Roman" pitchFamily="18" charset="0"/>
                <a:cs typeface="Times New Roman" pitchFamily="18" charset="0"/>
              </a:rPr>
              <a:t>доллардан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зиёд</a:t>
            </a:r>
            <a:r>
              <a:rPr lang="ru-RU" sz="2800" b="1" dirty="0">
                <a:latin typeface="Times New Roman" pitchFamily="18" charset="0"/>
                <a:cs typeface="Times New Roman" pitchFamily="18" charset="0"/>
              </a:rPr>
              <a:t> ипотека </a:t>
            </a:r>
            <a:r>
              <a:rPr lang="ru-RU" sz="2800" b="1" dirty="0" err="1">
                <a:latin typeface="Times New Roman" pitchFamily="18" charset="0"/>
                <a:cs typeface="Times New Roman" pitchFamily="18" charset="0"/>
              </a:rPr>
              <a:t>кредитлари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берилди</a:t>
            </a:r>
            <a:r>
              <a:rPr lang="ru-RU" sz="2800" b="1" dirty="0">
                <a:latin typeface="Times New Roman" pitchFamily="18" charset="0"/>
                <a:cs typeface="Times New Roman" pitchFamily="18" charset="0"/>
              </a:rPr>
              <a:t>.</a:t>
            </a:r>
          </a:p>
        </p:txBody>
      </p:sp>
      <p:sp>
        <p:nvSpPr>
          <p:cNvPr id="3" name="AutoShape 2" descr="data:image/jpeg;base64,/9j/4AAQSkZJRgABAQAAAQABAAD/2wBDAAkGBwgHBgkIBwgKCgkLDRYPDQwMDRsUFRAWIB0iIiAdHx8kKDQsJCYxJx8fLT0tMTU3Ojo6Iys/RD84QzQ5Ojf/2wBDAQoKCg0MDRoPDxo3JR8lNzc3Nzc3Nzc3Nzc3Nzc3Nzc3Nzc3Nzc3Nzc3Nzc3Nzc3Nzc3Nzc3Nzc3Nzc3Nzc3Nzf/wAARCAC3ARMDASIAAhEBAxEB/8QAHAAAAgEFAQAAAAAAAAAAAAAAAAECAwUGBwgE/8QASRAAAQMDAgMEBQkGAgcJAAAAAQACAwQFEQYSByExE0FRYRQiMnGBCBVikaGio7KzIyZSdbHBQmQWJFNygsPRJSc1NkNlkvDx/8QAGAEBAQEBAQAAAAAAAAAAAAAAAAECAwT/xAAdEQEBAQADAQEBAQAAAAAAAAAAARECIUExElEi/9oADAMBAAIRAxEAPwDR+E8IwmgQCE0IEnhCEAhCEAhNCBYQmhAkJoQJCaECQjCaCKMJoQLCMBNCBY8EsKSEEcIwpJHmEEUlIhIoEhNJAIQhAIQhAIQhBUQmhAkJoQCEIQCEIQCEIQCEIQCEIQCEIQCEIQCEIQJCaECQhCAQhCBIwe5NCCKWFNIoIIUuqigEIQgEIQgqoQnhAkJ4TwgihSwjCCOEKWEYQRQpYRhBFNPCMIEkpYRhBFCeEYQJCaECQhPCBIQhAIQhAJJoQJCaECQhCBJHmpJdyCKSkUkBhCEIKuFLCuOnrLWagu9Pa7a1jqmcnYHvDRyBJyT5AreGleCVsodk+o6k3CYc+wiyyIHzPtO+z3Kjn7CMLo/XfD3SlFpG8V1HZoYamnpJJIpI3PG1wGQcZwtE6Tsn+kWoqK0elMpfSnlole3cBgE9O8nGB5pBZ8IwujaDgnpaCICrkrqqTHNzpgwH3Bo5fWqF24H6fqIHfNlXWUc2PVL3iVnxBAP2psHPOEYV71Xpm46VurrfdIwH43RyM5slb/E0/wBuoVmwgjhGFm2keGWoNUUrayBkVJRO9iepJHaebQASR59FdrxwV1LQUzp6OWkuG0ZMcLi159wcMH60GssIVWaKSGV8UzHRyMcWuY8YLSOoI7ioII4RhSWRWLQ+otQW819otrqmmEhj3NlYPWGMjBIPeEGN4QrzfdL3vTzYnXm2zUjZSWxufghxHUAglWjCCKFXhpp52udBBLIG+0WMLgPfhQfE+PlIxzT9IYQUsIwq9LSz1lRHT0sMk00h2sjjaXOcfAAdVVuVsr7VUej3KjqKSbG7s54ywkePNB48JYXtp7ZX1UJnpqKqmiB2mSOFzmg+GQF5pInxSOjlY5j29WuBBHwKCnhCkRjqlhQRQpEJIEhNJAIQhAkJoQJIhNCCOEJ4QgvulLt8w6jtt1LXObSzte9rOrm9HAeZBK2jR8W7vqLWFooKGGOgt01bEyRvtySNLhkOceQ+A+K02Ar/AKA/872H+YQ/nC1YOlOIQzoS/j/ITflK5VtddNa7nS3Cmx21LM2ZmemWkHn5cl1br4Z0Pfh/7fN+QrksqcRl914n6vuNQ6UXaSkYT6sVK0Ma0eHifiVsHgzr68Xu7S2W9zGr/YOmhnc0B7dpALSR1HPr15LF+HnDGHWNhfcpLrJSObUOh2NgDwQA05zkfxLbGitBWfQ8dRWRzST1L4yJaqbA2sHMhoHQchnqeSXBYflBUME2kKasc0dvTVbWsd37Xghw+wH4LTvD3Tw1Nq2htsoPo5cZKjH+zbzI+PJvxWW8Y9e02pXw2m0Fz6GmlMkkxGO1kwQMA88DJ69SfLn7fk60offLtVEc4qVkYP8AvPyfyBPBtjWOoqTRmmpLg+EOEW2Knp2eqHOPJrR4AAE+4FYjw44qHVN2NpulHFS1UjXOp3QuJbJgZLSDzBxk+eCrV8o2pcKOyUgPqvlllI82hoH5itUaLq3UGrrLUsOCytiz7i4A/YSknQ2bx+0tFEKfUtHGGukeIKwNHtHHqPPnyLT/AMK0vhdWcUKJtdoG9xEZ2Uxmby72EPH5VysQnH4ILpLgRHs4fwu/jqpnfex/Zc34XTnBePs+HVs+m+Z34rko83Gy1tumgaioiAc+ikZVMI5+r7LvuuJ+C5pwuqtJTR6l0MaeoO5sjaiil8gHOZ/TBXL09DUQV8lA5hNTHMYS3xeHbcfWkHQnAW1egaKNa9uJLhUOkz9BvqN+0OPxUPlAQh+iIpNozHXRHPva8f3V+urmaR0Tb6GJwBidSUTSOW4uexrj9W4q38cIu14eVrv9nPC78QD+6z6jU/BC426263a65Pji7amfDBLIQA2QlpHM9MgOHxx3rNPlD1VtktFrpxJE+4ipL2NaQXNi2ndnwBO3348lqrROnDqvUMNoFUKXtY3v7Ux78bRnGMhXriFw5m0VR0tXJco6xtTMYgGwlhbhpOep8Fr1Wzfk9u/curGelwk/TjWp+MAxxFvn++w/hMW1Pk9u/dCuHhcHfpxrV3GMY4iXnzMZ/BYp6k+t+6qpaaXQt0e6nhc/5rlcHGMEg9kea0VwasFs1Bq50F4jbNDBTOmbA4+rI4OaOfiBuJx7lvi+evoOv+laZP0SuZdIw3ya+wf6Mdr85xhz4+ycAcAc+vIjHceqRI2Fx00hZ7HDbrlZ6aOjM8joZYIuTXYGQ4Du7wceIWoisx4gnWc0tLPrSOoZ7TKcSNY1g6F2A3lnpkrEMKtIYQr3BpPUVTAJ4LFcZISMh7aZ+CPLkrVUU81NK6GoifFK04cyRpa4e8FBRSUsJYz0KBIT5eISUAkU0IEhNCD04V/0EMa2sP8AMIfzhWPCvugx++ti/mEH5wtDpbXfPRN+/l8/5CuS8LrXXPPRV9/l8/5CuYdM2Gr1JeYbXQGNs8oeQ6QkNAa0u5492PipB7NOa51DpqjdR2itbDTukMhjdCx4LiACeYz3BbX4acVJr7c4rNfoYmVU2RT1EI2te4DO1ze4kA4I9y1Ld9GajtEpjrbPVjB9uOMyMPuc3IWTcKdF3mr1TQXKeinpaGilEz5ZmFm8jo1oPXJx8EuDM+NuiqSotE2o6CFkVbTYdU7BgTRk4JP0hkHPhnyVm+TpIG3G+RH2nQwuHwc8f3C2XxMqYqTQd7fMRh9I6Jue9zvVaPrIWlOCl1bbNcwxSuDY66J1Nk/xHDm/a3HxTwZP8o5h32B+OWKhv6a1JY2l16t7W9TVxAf/ADC31x4s8tx0pDXwML3W+ftH454jcMOPwO0+7K1Fw0tMt31vaoY2FzIZ21Ep7msjO45+IA+KT4Oj9alrdH3wu6fN8/6blyQQun+LlxbbtA3PLgH1LBTMHiXnB+7uPwXMRHNOIjjmuouEzOz4eWQeMTnfXI4/3XL4HNdU8PGdhoCyDwoWO+sZ/uryGFcBLr28F9tj3c4qv0lgPg/IP2tH1qzV+mQ7j3DFs/1eWVtxPLlgN3H8Rv2rHuC91+b9fU7HOxHXxvp3Z8T6zftaB8Vvx9ljfqyG+ct8dA+l8+b2uB+w/Ws3pGu+Ol37Gr05bGu5mrbVyDya4Nb/AFd9Syvi5H2vDu9DHsxsf9UjT/ZaV4uXc3HiDWvY7MdEW0zPLZzd94uW9uIUfpOgr6BzzQSPHwbn+yfwaM4J8uIlB5xTD8MrPvlEDOnbUfCuI/DcsA4LcuItu82TfpOWwvlDtzpe2nwr/wDlvV9PR8no/urch4V5/TYta8ZxjiHdvNsR/BYtj/J5P7t3QeFcP02rXnGtuOIdz844f0mqek+t71/r6EqPpWh36JWi+CBxxBo/OnmH3Ct6H9poQ/StH/JWiOChxxBt/nDMPw3JEnys3+USM2yxn/MSj7rV5eB+jaWamdqW5Qtlf2hZRMeMhu3k6THjnkPDBXt+UM3/ALHsx8KqQfcWZcM42RaDsLYwMGla4+8kk/aSnh4tOp+K9l0/e32uSCqqpISGzyQbdsZ8OZ5kd69WqtPWjiFpuOqpjG6eWLtKGtAw4HuDu/bnkQenvC5uuU8lTcaqeYkySzPe8nvJcSVvbgRVyT6Onp3kltNWvazPcHNa7H1k/WnwsxqbQELqfiFZ6eqiAeytEUsb25webSCFvbUmj7JeKygq7hT08dLQ9pJKxrGxtlyG43kY9UYJP/6tW3iBlJx2iEYAa+5wS4Hi8NJ+0lZ5xoqZqfQk4hcWiaeKJ+O9pJJH3Qhfq90DdI3+klpbfDaK2CMbXxwxsIb8AMj3rRvFHSMelb6xtFu+b6thkgDjksIOHMz34yPgQp8IauWm17b2RuIbUNkhkGeo2E/1aD8FnnH6JrrFapiPWZVuYD5FhJ/KEJ1WjMITKFWiQmhB7dquem62K1agttwna90VLVRzPaz2iGuBOPPkvAAmFrBu7UXFvT1107c6CGnuDJ6mkkhj3xN27nNIGSHdOa1tw71PDpLUHzjU0ZqY3wuhcGuw5gJBLm55E8sYWN4RhT8jpe38T9I1sQd86tpnHqyojcwj7Mfap13EvSNFEXm8RTkDkyna6Rx+oY+srmYBGE/KMz4j8QKjV8rKWnidTWuF25kTjl0ju5zscvcO7PesLgkkgmjmhe5ksbg9j2nBa4HIIUg1G1XFdFaG4i2rUlvjprpPBS3IN2TQzENZN4lpPIg/w9R7lkEMemdNQzVMDbZbY385JGbI93/X3LlUtSwp+UZ1xX1uzVdwipbcXfNlISWOcMGZ55F+O4Y5D3nxWA7VVwjarIqljC6s0630bQduGD+ztUZ/CC5X2heptyuEcfZsrqprMbdrZ3AY8MZ6JZo89rq5LdX0lfCf2tNKyZuPFpB/sutqq6U8Fkku+7NMymNSD4sDd39FyLtXpNfXejmn9NqexLdpi7Z20t8MZxhSweSsmlqp56mY5lmc6R58XOJJ+0rqy6j0zQlWOvbWp/2xFcqbfFZPFr/VUVGKNt3l9GEXZCN0bCNmMY9nwSwengzy4iWs+LZv0nrZHyhG50lQHwuDf03rSlkutZYrnDcbbI2Oqhzsc5gcBkFp5Hl0JV31Nrm+6noI6G7zwyQxyiVuyEMO4AjqPIlSzsbL+Tx/4Ddh/nGn7gWBcbW/94Vf5ww/pheLSGubvpGnqILUyldHUSCR/bxlxyBjlghWvVN+q9TXiS6XBkLJ5GNY4QtIbhowORJTO09dLUbd+g4PpWlv6K0HwY5cQrX5smH4TleaPjBdqazxWw2yhfFHTCnD8vDi0N2569cLDdIXx2mL/SXaOnbUOp9w7Jz9odlhb1wfFMM6ba+UMz937SfCtcPwz/0V04J3mO46Miot49Itr3RPbnntJLmH3YJH/CtacQeIrtZ2ulo32ttIYJ+23iffn1S3GNo8VjeldR3DS11bcLY9u7G2SN/Nkrf4XD/7hTOkzrF04iaQuFi1PVtio5pKKpmdLSyRxlwIcc7eXeCcYW4+E+n6iwaQiirYzFVVUrqiSN3VmQA0Hzw0H4q2W7jTYJqcG4UldST49ZsbBI3PkQQfrCxvW/F75xoZbfpynmp2TNLJKqbAftPUMaCcZ8SULt6Y7VXOO68ZYa2BwdC67QsjcOha1zWA/HblbK42szoKU+FVCftIWjNPVcVuv9tragkQ01VFK/aMna14JwPcFtLiXr/TmotIVFvtlTO6qfNE9rJKdzeTXZPPp0Rb9jAuF526/svnOR9xy2bx6b+6tAfCvH6b1qnQtdTWvWFprq6URU0NQHSyEEhrcEZwOfeth8X9VWC+6Ypqe03OGpnZWMkMbA4EN2PBPMDxH1oX602VFTwlhVUUJoUFxCACqm1MNXUUwpAKQap7eSopJ4Uw1PbzQQCXeqm1GxUU/JPCnsRtKYIJKptKRaUwQSVTaltUFNCmWpFqmCCFLalhMEUJlpRhMECkVPCjhTBFGE8JYUESAjCZBSwgSWE0lBFIqSSCKRUikgikUykeigSEIQXnCYCeEwF2xCDVLbyRhSwrghtTwp45IwriI7UbVLCYCuCGEYU8Ix5JghhBClt5oATBT2pbVV2lLCYqnhR2qqQkQpgpbUtqqkKJCmCBCiQqmEiOSmCntUSFUISIUwU9qW1VMJYUwUy1LCmQkUwUyOaRCqEKJCioYUSFUKiQoIEKJCqEKJCggVEqaiVAsIQhBfAApAAJ4Twu7JYTARjmpBuFQk0YTwqI4TATA5IQGFKOMvdhuOQ7zhRwpxgZ9Zhd7lUofBIwZc3l4jmqeF6Y+WTA4hw6sPeoytbIwyxjBHtNH9USVQISUlHCNEQFHHNTIUVBEhLCmlhQRwkQpJEIIEKJCmVEqUQISwpkKJCioEKJCqFRIWRAhRIVQhRIUECFEhTKi5RUCokKZUCoIlRUioqBYQvXT2+unibJBTzPjOcOa3IPNCz+o1+b/F2Y1zzhoVTsXcuhycZBTgaPWGOoVVo2Oa0M25Oc5yvXJ04XldxT7FwBIwcdcFMROIB5AHpk9VKIYmz5lNzC8NLRkBuPcrht+LhpSjiqtUWulq4myRSVUbZI3dHNJGQr/T/N+oq+ss8tmoKGfZM6jqqJrmEOYC4NeMkOBDceKs+mqmCg1HbquqO2KCeN73AElrQeZAHVXX0uy2SSsqqGvkr7hUMkZAW05ijh35DnHcck4JA96zy49p+68FHpCpnghBrKRtfUwdvT29zndrIzBIOcYBIBIBPNUqXSNfV1MEFPJC8zUHpzXcwNv8J5e1u9X3q+wXezNuFv1HPUytrqOljjdQCEntJWM2tIf0DTyJ71So9Ux0mn6FsAcbnBVNDnAcjTtk7bGfN/LHgE/wBYu9/Vot2kqyupoJxU0sLZqaWqxM4jZGx4YS445d5Hk0+SuNqsIt1bVdrJS11PPZqmemnjBLCQ0jI3DIc0j4L0Vt/t0lfd20peKM2p1DRt2HJ9k8x3ZO45Xno71QRW6kpnOkbJHaa2me3YeUkjiWAH3Hr3JlS8rXiZpSskpo3elUguD6c1TKHee2fFjOemMkAkDOcKjBZBPbqi4U1wo5jHAJailYXdpEwkDccjHIkZAPLKvcV9s7LhBqJ1RMLnBRiH0DsTtdM2Lsw7fnGzHPHVVHajtkenJ6Onr52MltTaZlubS4Yycbdz3PHtFxBwfM5wpeXJucY8tr0uKCmu77lPQS1MVomldRZLpadxaC1xBGMjyORkeKx+9WOSzxwipq6V1S8NMlLG5xkhDm7m7uWOhHQnqsnqr1YJam83htXU+mXW3yQ+iGnOIZXNAOX5wQS3lgd/PorZqC5UNTp+joxXvuVZDIDFUPpeydBCG47MuJy/1sY64x1UlutLhFp4VOmLLRW02qSuupkke+QEzEtJIaxxHqgBha7zPhzVlh0lUzPkxcbWyITCninfUYZPLgEsYcc8ZAJOBnvVys1+t9JJph00kgFvjqm1GGE7TIX7cePtBeO2VNprLFQ2+7VstE+gqXzNcyAyCaN+3c0Y6OBbyJ5c07go0WjLpVsyX0lO81MlK2KpnDHunZjMYGOZOeXd59M+K8aerbRTRVFQ+mkjfI6F3YTCTspWjJjfjo4A+ayGp1PRVlwt9Y/dEWX6SukZtJ2RExY6dThh5BWqvuVJNYa6kje4zS3g1TBtPOMscM595HJJb6LlYdJ0/pOmaqrqaWqgucjhLS9r62MkAADmcY5+B5KyVOlbrDPRQsZBUOrHujiNPO2Roe32mucDgEZyfLmr5YbvbIGaXqKmt7KW1VUgnhMTiTG95eHggYwOhHVUtMX+htVDQMqHEvjuFQ+RvZb9kUlOI9+Dydg/4e/Hmp3BjV3tNTajF27oJI52F8M1PKJI5ADg4cPA8iFk8Onre35ykmstymdDNSRR0lPVBz2iWMuLtwaQegI5cs4Ktera59S2lp23KgroYWvLPQqL0djC4jORtbknAPkshkvVJVOuzaHUDbXLMaB8VQe1bns4S2Qeo0nIOOR5HCXcGN1Gk6yW83KjtJZVU9HUGEVD5WRteSTtaC4gFxx0HgV46HTN5r+3FNQSOMMphe17msPaDqwBxBc76IyVk12r7PqFtfRwV8NtYLkKuOaeNzWTNMTY3uw0HDtzS4D6RHVV7jdrVqKtinFzitraO7S1WZ2uDpYndnh7doOX/s/Z5dR5qbRi9RYXyWW11NDBK+olhqparLuTGxSYzzxtAGM+adv0be66rpqf0QwmpidLG6Ugeq1u7mAcjILcAj/EO7msnrtQWu72Ke2OmipPT562cSEkGF3bdpEx/dsdkjyO09yhTV1tZc7JcLnW251xMjoZ6ile5zXQGAsa+YY9V4JAOOoBJ6KbRho07eXQVM7bZVGKmc5s7wzIYW+0PPHfjoqIsl0dFTytt1U6OpcGQPbESJXEEgN8TgE8lmlnkpKafTlRJd6GGOwmWOsjE4JeO0c7dEP/AFA9rtvLw58lC33mibcLC2WohMIsktKGySlscErzKAHlpy3ILQSOYBymjBK6iqaCpfTV1PLTzsxujlYWuGenIrzFZFrCeSSpoqeSmoYBS0wijbR1fpDdu5zgC/c7mMnlnkMLHiFFUyoFVCoFQQKgpOUCoJNmlaNrZHADuBQqaFF1kzXck8hCF6GEtym17QObc/FCFdwzSe/c4lQyhCaZgyptc0f4AT45QhXTNJziSSepSCEIDKEIRSQhCqBIlCFAkkIUCSKEIqJKiUIUQiolCFKqJKRQhQRJUShClECVAlCFmqpkqDihCgg4qm4oQsiKEIR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descr="C:\Users\Админ\Pictures\уй-жойга\images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4" y="44624"/>
            <a:ext cx="8656513" cy="1008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Админ\Pictures\уй-жойга\130 000 000.jpg"/>
          <p:cNvPicPr>
            <a:picLocks noChangeAspect="1" noChangeArrowheads="1"/>
          </p:cNvPicPr>
          <p:nvPr/>
        </p:nvPicPr>
        <p:blipFill rotWithShape="1">
          <a:blip r:embed="rId4">
            <a:extLst>
              <a:ext uri="{28A0092B-C50C-407E-A947-70E740481C1C}">
                <a14:useLocalDpi xmlns:a14="http://schemas.microsoft.com/office/drawing/2010/main" val="0"/>
              </a:ext>
            </a:extLst>
          </a:blip>
          <a:srcRect t="18337" b="31013"/>
          <a:stretch/>
        </p:blipFill>
        <p:spPr bwMode="auto">
          <a:xfrm>
            <a:off x="307974" y="5740812"/>
            <a:ext cx="8656513" cy="1117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17031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descr="http://uza.uz/ru/images/72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999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32849" y="-27384"/>
            <a:ext cx="6478312" cy="1862048"/>
          </a:xfrm>
          <a:prstGeom prst="rect">
            <a:avLst/>
          </a:prstGeom>
        </p:spPr>
        <p:txBody>
          <a:bodyPr wrap="none">
            <a:spAutoFit/>
          </a:bodyPr>
          <a:lstStyle/>
          <a:p>
            <a:pPr algn="ctr"/>
            <a:r>
              <a:rPr lang="uz-Cyrl-UZ" sz="11500" b="1" dirty="0" smtClean="0">
                <a:ln w="38100">
                  <a:solidFill>
                    <a:srgbClr val="0000FF"/>
                  </a:solidFill>
                </a:ln>
                <a:solidFill>
                  <a:srgbClr val="0000FF"/>
                </a:solidFill>
                <a:effectLst>
                  <a:glow rad="101600">
                    <a:schemeClr val="accent2">
                      <a:satMod val="175000"/>
                      <a:alpha val="40000"/>
                    </a:schemeClr>
                  </a:glow>
                </a:effectLst>
                <a:latin typeface="Times New Roman" pitchFamily="18" charset="0"/>
                <a:cs typeface="Times New Roman" pitchFamily="18" charset="0"/>
              </a:rPr>
              <a:t>ҚУТЛОВ</a:t>
            </a:r>
            <a:endParaRPr lang="ru-RU" sz="11500" b="1" dirty="0">
              <a:ln w="38100">
                <a:solidFill>
                  <a:srgbClr val="0000FF"/>
                </a:solidFill>
              </a:ln>
              <a:solidFill>
                <a:srgbClr val="0000FF"/>
              </a:solidFill>
              <a:effectLst>
                <a:glow rad="101600">
                  <a:schemeClr val="accent2">
                    <a:satMod val="175000"/>
                    <a:alpha val="40000"/>
                  </a:schemeClr>
                </a:glow>
              </a:effectLst>
              <a:latin typeface="Times New Roman" pitchFamily="18" charset="0"/>
              <a:cs typeface="Times New Roman" pitchFamily="18" charset="0"/>
            </a:endParaRPr>
          </a:p>
        </p:txBody>
      </p:sp>
      <p:pic>
        <p:nvPicPr>
          <p:cNvPr id="33794" name="Picture 2" descr="C:\Users\Админ\Pictures\уй-жойга\images (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487" y="4974726"/>
            <a:ext cx="2748487" cy="19106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795" name="Picture 3" descr="C:\Users\Админ\Pictures\уй-жойга\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9" y="4974726"/>
            <a:ext cx="2972135" cy="19106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796" name="Picture 4" descr="C:\Users\Админ\Pictures\уй-жойга\images (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55" y="4974726"/>
            <a:ext cx="2982749" cy="19106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3183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196752"/>
            <a:ext cx="8640959" cy="2585323"/>
          </a:xfrm>
          <a:prstGeom prst="rect">
            <a:avLst/>
          </a:prstGeom>
        </p:spPr>
        <p:txBody>
          <a:bodyPr wrap="square">
            <a:spAutoFit/>
          </a:bodyPr>
          <a:lstStyle/>
          <a:p>
            <a:pPr algn="ctr"/>
            <a:r>
              <a:rPr lang="uz-Cyrl-UZ" sz="5400" b="1" dirty="0" smtClean="0">
                <a:ln>
                  <a:solidFill>
                    <a:srgbClr val="00B050"/>
                  </a:solidFill>
                </a:ln>
                <a:solidFill>
                  <a:srgbClr val="C00000"/>
                </a:solidFill>
                <a:latin typeface="Times New Roman" pitchFamily="18" charset="0"/>
                <a:cs typeface="Times New Roman" pitchFamily="18" charset="0"/>
              </a:rPr>
              <a:t>ЯНА КИМЛАРГА КРЕДИТЛАР БЕРИЛМОҚДА? </a:t>
            </a:r>
            <a:endParaRPr lang="ru-RU" sz="5400" dirty="0">
              <a:ln>
                <a:solidFill>
                  <a:srgbClr val="00B050"/>
                </a:solidFill>
              </a:ln>
              <a:solidFill>
                <a:srgbClr val="C00000"/>
              </a:solidFill>
              <a:latin typeface="Times New Roman" pitchFamily="18" charset="0"/>
              <a:cs typeface="Times New Roman" pitchFamily="18" charset="0"/>
            </a:endParaRPr>
          </a:p>
        </p:txBody>
      </p:sp>
      <p:pic>
        <p:nvPicPr>
          <p:cNvPr id="24578" name="Picture 2" descr="D:\Изображения\аралаш\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645024"/>
            <a:ext cx="20383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D:\Изображения\аралаш\image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115" y="3702174"/>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5139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88640"/>
            <a:ext cx="8640960" cy="3108543"/>
          </a:xfrm>
          <a:prstGeom prst="rect">
            <a:avLst/>
          </a:prstGeom>
          <a:solidFill>
            <a:schemeClr val="bg1"/>
          </a:solidFill>
        </p:spPr>
        <p:txBody>
          <a:bodyPr wrap="square">
            <a:spAutoFit/>
          </a:bodyPr>
          <a:lstStyle/>
          <a:p>
            <a:pPr indent="361950" algn="just"/>
            <a:r>
              <a:rPr lang="uz-Cyrl-UZ" sz="2800" b="1" dirty="0">
                <a:latin typeface="Times New Roman" pitchFamily="18" charset="0"/>
                <a:cs typeface="Times New Roman" pitchFamily="18" charset="0"/>
              </a:rPr>
              <a:t>Банк нафақат аҳоли, балки қишлоқда уй-жой ва ишлаб чиқариш ҳамда ижтимоий инфратузилма объектларини барпо этаётган қурилиш ташкилотлари, шунингдек, қишлоқ қурилишида фойдаланиладиган замонавий материаллар ва конструкциялар ишлаб чиқарувчи корхоналарни ҳам кредит билан таъминламоқда.</a:t>
            </a:r>
            <a:endParaRPr lang="ru-RU" sz="2800" b="1" dirty="0">
              <a:latin typeface="Times New Roman" pitchFamily="18" charset="0"/>
              <a:cs typeface="Times New Roman" pitchFamily="18" charset="0"/>
            </a:endParaRPr>
          </a:p>
        </p:txBody>
      </p:sp>
      <p:pic>
        <p:nvPicPr>
          <p:cNvPr id="25602" name="Picture 2" descr="C:\Users\Админ\Pictures\уй-жойга\images (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4104456" cy="32284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3" name="Picture 3" descr="C:\Users\Админ\Pictures\уй-жойга\курувчила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284" y="3501008"/>
            <a:ext cx="4334196" cy="3160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6655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3573016"/>
            <a:ext cx="8640960" cy="3046988"/>
          </a:xfrm>
          <a:prstGeom prst="rect">
            <a:avLst/>
          </a:prstGeom>
          <a:solidFill>
            <a:schemeClr val="bg1"/>
          </a:solidFill>
        </p:spPr>
        <p:txBody>
          <a:bodyPr wrap="square">
            <a:spAutoFit/>
          </a:bodyPr>
          <a:lstStyle/>
          <a:p>
            <a:pPr indent="361950" algn="just"/>
            <a:r>
              <a:rPr lang="ru-RU" sz="3200" b="1" dirty="0" err="1">
                <a:latin typeface="Times New Roman" pitchFamily="18" charset="0"/>
                <a:cs typeface="Times New Roman" pitchFamily="18" charset="0"/>
              </a:rPr>
              <a:t>Қишлоқ</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жойларида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якка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тартибда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уй-жой</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қуриш</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дастурини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амалга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оширишда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мамлакатимизнинг</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бошқа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банклари</a:t>
            </a:r>
            <a:r>
              <a:rPr lang="ru-RU" sz="3200" b="1" dirty="0">
                <a:latin typeface="Times New Roman" pitchFamily="18" charset="0"/>
                <a:cs typeface="Times New Roman" pitchFamily="18" charset="0"/>
              </a:rPr>
              <a:t> – </a:t>
            </a:r>
            <a:r>
              <a:rPr lang="ru-RU" sz="3200" b="1" dirty="0" err="1">
                <a:latin typeface="Times New Roman" pitchFamily="18" charset="0"/>
                <a:cs typeface="Times New Roman" pitchFamily="18" charset="0"/>
              </a:rPr>
              <a:t>Ташқи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иқтисодий</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фаолият</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миллий</a:t>
            </a:r>
            <a:r>
              <a:rPr lang="ru-RU" sz="3200" b="1" dirty="0">
                <a:latin typeface="Times New Roman" pitchFamily="18" charset="0"/>
                <a:cs typeface="Times New Roman" pitchFamily="18" charset="0"/>
              </a:rPr>
              <a:t> банки </a:t>
            </a:r>
            <a:r>
              <a:rPr lang="ru-RU" sz="3200" b="1" dirty="0" err="1">
                <a:latin typeface="Times New Roman" pitchFamily="18" charset="0"/>
                <a:cs typeface="Times New Roman" pitchFamily="18" charset="0"/>
              </a:rPr>
              <a:t>ва</a:t>
            </a:r>
            <a:r>
              <a:rPr lang="ru-RU" sz="3200" b="1" dirty="0">
                <a:latin typeface="Times New Roman" pitchFamily="18" charset="0"/>
                <a:cs typeface="Times New Roman" pitchFamily="18" charset="0"/>
              </a:rPr>
              <a:t> “Ипотека банк” </a:t>
            </a:r>
            <a:r>
              <a:rPr lang="ru-RU" sz="3200" b="1" dirty="0" err="1">
                <a:latin typeface="Times New Roman" pitchFamily="18" charset="0"/>
                <a:cs typeface="Times New Roman" pitchFamily="18" charset="0"/>
              </a:rPr>
              <a:t>акциядорлик-тижорат</a:t>
            </a:r>
            <a:r>
              <a:rPr lang="ru-RU" sz="3200" b="1" dirty="0">
                <a:latin typeface="Times New Roman" pitchFamily="18" charset="0"/>
                <a:cs typeface="Times New Roman" pitchFamily="18" charset="0"/>
              </a:rPr>
              <a:t> банки </a:t>
            </a:r>
            <a:r>
              <a:rPr lang="ru-RU" sz="3200" b="1" dirty="0" err="1">
                <a:latin typeface="Times New Roman" pitchFamily="18" charset="0"/>
                <a:cs typeface="Times New Roman" pitchFamily="18" charset="0"/>
              </a:rPr>
              <a:t>ҳам</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фаол</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иштирок</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этмоқда</a:t>
            </a:r>
            <a:r>
              <a:rPr lang="ru-RU" sz="3200" b="1" dirty="0">
                <a:latin typeface="Times New Roman" pitchFamily="18" charset="0"/>
                <a:cs typeface="Times New Roman" pitchFamily="18" charset="0"/>
              </a:rPr>
              <a:t>.</a:t>
            </a:r>
          </a:p>
        </p:txBody>
      </p:sp>
      <p:sp>
        <p:nvSpPr>
          <p:cNvPr id="3" name="AutoShape 2" descr="data:image/jpeg;base64,/9j/4AAQSkZJRgABAQAAAQABAAD/2wCEAAkGBxIQEhUUEBASEg8XFhUUEBAYGBMbFBcVFRIXFhQWFRcYJCgsGBoxGxQVITEhJSorLi4uGB8zQDUtNygtOiwBCgoKDg0OGhAQGzImICQsLCwsLCwtLCwsLC8sLCwsLCw0LCwsLCwsLCwsLCwsLCwsLCwsLCwsLCwsLCwsLCwsLP/AABEIAGcA2AMBEQACEQEDEQH/xAAbAAEAAQUBAAAAAAAAAAAAAAAAAwECBAUGB//EAEQQAAEDAgMEBgQLBgYDAAAAAAEAAgMEEQUSIQYTMZEHMkFScYEiUWHBFCNCQ2KCg6Gx0dIVU5KTwsMXJGNyhOEWJVT/xAAYAQEBAQEBAAAAAAAAAAAAAAAAAQIDBP/EADQRAQABAwEGAwYGAgMBAAAAAAABAgMREgQTITFBUVJhoRQiMpGx0SNxgcHh8CRCM1NiFf/aAAwDAQACEQMRAD8A9xQEBAQEBAQEBAQEBAQEBAQEBAQEBAQEBAQEBAQEBAQEBAQEBAQEBAQEBAQEBAQEBAQEBAQEBAQEBAQEBAQEBAQEFEHP7R7Z0dDcTTAy/uWelJ5gdXzsu1rZ7lzlDFVcUuDZ0yu33pUY+DcLB/xw+lwyn/b969n/AM/h8XH0c995PQNntrqOuHxEzd52wu9GQfVPHyXiuWLlvnDrTXFXJvLrk0qgICAgICAgICAgICAgICAgICAgIKFBye0nSFRUV27zfzD5qOxN/U53Bq9NrZblzyhzquRDzPFdvMSxJxipWPjYdN1AHOfb6cgFx9y99GzWrUZqn5/Zxm5VVyX4P0VV02sxZTNOpzHO/wBvot7fEqV7bbp4RxWLUy7nBeiqhgsZs9S/6ZszyY33kryV7dcq5cHSLVMMDaDokhed5QymnkBuI3XdHf6JGrDz8Fq3t0xwrjKVWY5w1DNpMYwYhtbCaimGgkJJFvZMBofY8LrubF/jROJ/vT7M6q6Obudm9vaKusGy7qY/MyWa6/qaeDvIryXdluW+cZju603Il1IXnbVQEBAQEBAQEBAQEBAQEBAQWveGgkkADUk8APaUHH4r0gQhxjoYpMQqOGSEExg/TkAIAXpo2WrGa50x5/ZzmuOnFo6rAcaxTSqnjoqc8YGEk29Tsp9LzdZdqbmz2fhjVPdmaa6ufBtME6K6CnsZGvqXjtkIDPJjbC3jdc7m23KuXBabVMOzpKSOJuWKNsbOxrQAOQXlmqZnMy6YTqKICC17QQQQCDoQeBHtCDidpOjGiq7ujaaaU65mAZCfpRnTlYr12tsuUc+MOVVqmXNiPG8G6v8AnqRvZ6TrN8OszyuAu+dnv8/dln36PN0uzfSZRVVmyn4LNwLJCMt/UH8OdivPd2OujjHGG6bkS7ZrgRcG47D2LyuiqAgICAgICAgICAgICDHqzJb4oNv3nXsPqjj4XHirGOo0dVgImN6tstV/pucxsP8AKaQD9bMV1i5p+Hh9fmxpzzbCAviaGxUYawcGtdE0cgsTiZ4y1+ij62q+TRg+MzB7irpo7+hmWO+vr/k0ER8am39sqxTb8U/L+UzPZjyYhinycPpfOrd7olrTZ8U/L+UzV2QOrsZ7KGhHjUyH+2FrTs/in5fyZqROq8d7KXDx9rKfcFdOz95+UJmvtCB8+0B4Q4cPrSlXGzd59Ezc8kDztGeAoB/F71f8XzPxETotpD85RDwA/JXOydpT8TyQPotpD8/TDwLf0q6tl7SYuNBi/R/i9W7POaVz+1wLWk+OVuvmu9G1WaOEZZm3VPNnbO7LY7QWEEsG7HzL5C6PyFvR8rLFy9s9z4olaaa6eT0vBp6h7P8ANQMil7ckmdh9oJAI8DzXgrimJ92cw7Rnq2KwogICAgICAgICAgINfU4zBHMyB77Tyaxx5XkuA4lthqB2+rtW4t1TE1RyhMxyYbtrKMZrzgZHiOQlsgax54Ne4izTw4rW4udk1QzKnGYY37svLpcoeY2Ne9waeDnNYDYaHUrMW6pjKzMQjG0FMWNkbMHsc4saWhzjmb1mkNBIIsbgjRN1XnGE1Qiptp6SW27mz3zgEMkIJYCXtBtq4BrtOOis2a45waoVo9paWbLupc4eS1jgyTK5wvcB1rX0OnsSqzXTzgiqJX020FNIySRso3cVxM8hwDSOLSSOt7OKk2q4mImOa5hl/Dmboyl2WINLy5wc2zQLkkOsRoFnTOdPUz1SUtQyVjZI3B0b2hzHDgWuFwR5JMTE4kji19ZtFTQyOikkIla3O5mSQkM7X6Dq/S4LcWqpjMJNURwZtNWxyxiWN7XwubnbIDdpba9wViaZicTzXgspsSikhE8bw+Atzte0E3b6wBqVZoqirTPMz1R0mMwTQmeKUSQC93tubZetoNdPBJt1RVpmOJExMZRHaCnzRN3hDpheBuSS7x626erXw1V3VXHy5pqhlU+IRvkfGx2aRlt4ADZpIBDS7hmsQbXuszTMRE91zDLUUQEBAQEBAQEBAQEHF7QzNGMYcC5oO7qgRcX9JrMvOxt67L1W4ncV/nDnPxw1eC4ayumxOF02WF1Y10rG5S6RjY4zYOPVF22JA5LpXXNum3VjjhIjMzDY7JzNpquvjqHNilfM2WIvIaHwbprWFhPEDKRpwXO/GqiiaeWMfrlaOEzlLsdFefEKgAClkmDoHnRrssQbJKw90nS/bZS9Pu0UzziOPzKecoujN7HUDzdpyz1buzS8zyD7NDyK1ted5H5R9Cjk1/RzWtbS02ariyGSZopbMz5nTvyHjc97hwK1tNM654dI4/olueDT4XWvg3lSQ2fD466c1MAF3szOaGVOh9MA9hFhqfaOtdMVYp5VTEYn9mYnHHo7jHK+OqbDBA6Ods/xj25wA6Bli4X14uyi3qzLyW6Zomap4Y+rpM54Nf0b1hiE9BIQJaaRwjbmBvDJ8YwA9ts2VdNqjOLkdfqluedPZh7SOH7UkHwkU/8A6515PQ/fdX0vdqtWv+GOGfe/ZKvi/RNhNYThtHTtgZDNOMjaa5Z8S0kvd6dyMzG9ut5As10/i1VZzjr5rE+7EI9jasUj6yglLY93nnp25wQIZbuLAdOqT96t+nXFN2OvCfzhKOGaWtfA/DqdtbSgyUU9Oz4fTt1yuMIHwiMDtvo4eJXTMXat3VzieE/t9k+GNUMraTO6XC2QTMiqDDKI3usQ0mnaGki/aVm1jFyZjMZ/dZ6YdBsJjDJYzTujEFbAS2pp+3Pf0pRfV7XH0s2t78Vx2i3MVaucTyn9v0aoqzw6upXnbEBAQEBAQEBAQEFCgwaqrpmOtLJA2TQ2e6MO9h11WoprmOEJMwjjxKjabtnpgfWHxD8CrNFc9JMwTYlRv689M63C74jbmUiiuOUSZhccXpSLGpp7cLbyO1vVa6buvtJmFrcSoxcCemAPEB8WvjqmivtJmFra+iBuJqUH154vzV0XO0+pmFzMSoxe09ML6Gz4tR6jqpor7SZhRuI0YIImpQRwIfFceGvtKaK+0mYVbiVGDcT0wdrqHxX1463TRX2kzCjsToybmemJ9ZfFfndNFztJmFX4rRk3NRTEjgTJFceBumivtJmFrsSoibmelJPE54rn71Youdp9TMJGYnS2yieny90Pjtrx0upor7SZhe2emdaz4HEWtrGeHBTFULwZLAwnMMpd3ha9vFZ4iVAQEBAQEBAQEBAQaGr2yw+J7o5KyFkjTle0u1BHYV1jZ7lUZimWZrp7vPdrsOwnEap1Q7GIYyWsbkDWu6gIvcn2r3Wa79qjTFDlXFFU5y1Tdj8F7caafARD8QV13+0f9f1Y0W+6ZmyOAduLuP1oB/Qpv9p8H1+5pt92QzZbZwccScftYvcxZ321eH0n7rotd07NndmRxrA7xmPuAWd9tfh9DRa7siPBdlx8/EfGaT81nebX29F02k7MO2XHy6bzkefxKmvbPNrFtOyHZgf/AA+Zv+Kmdr81/DTsm2abw/Z/Jqzja57n4bIjxPZ5vVfh/wDCz8lmaNp6xK5oZUeOYIOrJReTWfks7q/2k1UMqPaDCvkyU3kwe4LO6vea6qWTFtBQfJkj8mO9zVJtXOq5pZceNU56rnHwjl/SsTRUuYZMdew8M/8ALl/JTTJlOyQHgD5hw/ELOFXoCAgICAgICAgsdK0cXAeJCYHm+MdHFFPPLNJXvYZHl5aHQAC/YLgr30bZcppimKeX5uM2qZnOWKOjXCW9bEZP51KP6Vr2y9P+vpP3Tc0913/gmBt61eT41MPuAU9p2if9fSV3dHdUbJ7PN41TXf8AJ/SU3+0z09DRR3VGCbNt+cYftpj+BTe7V29INNteKLZtv7o+c5U1bV/cGm2uD9m28I4j9nMfxCf5U9ZMW+yv7V2ebwp4/Knefcpo2mevquaFRtRgLeFMPKmd+SbnaJ6+pqoXjbnBm9Wld5U3/SezX56+qbynt6Kf4j4YOrSS+UDQnsl7v6m8p7H+KlE3q0dR5RsHvT2K54o+ZvY7LT0u046tFVcmD3p7DV4oN9HZE7phj7KCo8yxX2CfFBvvJE7pi9WHy+bx+lX2D/0b7yQv6Y39mHHzlP6FfYI8X9+ab6eyF/TDUdmHs85H/oWvYKPF/fmm+nshd0v1nZQwjzlPuCvsFvxfQ31XZ6JsLj0lfSieaNsby97crc1rNdYdZeHaLcW69MTl1oqmqMy6JcWxAQEBAQEFm7b3RyCCm5b3W8grmQ3Le63kEzIrum90cgmZDdN7o5BMyG7b3RyCZDdt7o5BMhum90cgpkN23ujkFcyYN03ujkEzJg3be6OQTMhum90cgpkN23ujkEyG6b3RyCuQ3be6OQTIbtvdHIJmQ3Te6OQTMhum90cgmZDdN7o5BMmFwaBwFlBVAQEBAQEBAQEBAQEBAQEBAQEBAQEBAQEBAQEBAQ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descr="C:\Users\Админ\Pictures\уй-жойга\ипот бан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174" y="176361"/>
            <a:ext cx="4246306" cy="3180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Админ\Pictures\уй-жойга\ипотека банк.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6361"/>
            <a:ext cx="4253948" cy="3180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80496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65767" y="2204864"/>
            <a:ext cx="8424936" cy="2585323"/>
          </a:xfrm>
          <a:prstGeom prst="rect">
            <a:avLst/>
          </a:prstGeom>
        </p:spPr>
        <p:txBody>
          <a:bodyPr wrap="square">
            <a:spAutoFit/>
          </a:bodyPr>
          <a:lstStyle/>
          <a:p>
            <a:pPr algn="ctr"/>
            <a:r>
              <a:rPr lang="ru-RU" sz="5400" b="1" dirty="0" smtClean="0">
                <a:ln>
                  <a:solidFill>
                    <a:srgbClr val="00B050"/>
                  </a:solidFill>
                </a:ln>
                <a:solidFill>
                  <a:srgbClr val="000066"/>
                </a:solidFill>
                <a:effectLst>
                  <a:glow rad="635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“ҚИШЛОҚ ҚУРИЛИШ ИНВЕСТ</a:t>
            </a:r>
            <a:r>
              <a:rPr lang="uz-Cyrl-UZ" sz="5400" b="1" dirty="0" smtClean="0">
                <a:ln>
                  <a:solidFill>
                    <a:srgbClr val="00B050"/>
                  </a:solidFill>
                </a:ln>
                <a:solidFill>
                  <a:srgbClr val="000066"/>
                </a:solidFill>
                <a:effectLst>
                  <a:glow rad="635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 ЯГОНА БУЮРТМАЧИ</a:t>
            </a:r>
            <a:endParaRPr lang="ru-RU" sz="5400" dirty="0">
              <a:ln>
                <a:solidFill>
                  <a:srgbClr val="00B050"/>
                </a:solidFill>
              </a:ln>
              <a:solidFill>
                <a:srgbClr val="000066"/>
              </a:solidFill>
              <a:effectLst>
                <a:glow rad="635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4897712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16632"/>
            <a:ext cx="6624736" cy="2677656"/>
          </a:xfrm>
          <a:prstGeom prst="rect">
            <a:avLst/>
          </a:prstGeom>
        </p:spPr>
        <p:txBody>
          <a:bodyPr wrap="square">
            <a:spAutoFit/>
          </a:bodyPr>
          <a:lstStyle/>
          <a:p>
            <a:pPr indent="361950" algn="just"/>
            <a:r>
              <a:rPr lang="uz-Cyrl-UZ" sz="2800" b="1" dirty="0">
                <a:latin typeface="Times New Roman" pitchFamily="18" charset="0"/>
                <a:cs typeface="Times New Roman" pitchFamily="18" charset="0"/>
              </a:rPr>
              <a:t>Уй-жойларни намунавий лойиҳалар асосида тайёр ҳолда топшириш шарти билан қуриш борасидаги ҳамма ишлар “Қишлоқ қурилиш инвест” </a:t>
            </a:r>
            <a:r>
              <a:rPr lang="uz-Cyrl-UZ" sz="2800" b="1" dirty="0" smtClean="0">
                <a:latin typeface="Times New Roman" pitchFamily="18" charset="0"/>
                <a:cs typeface="Times New Roman" pitchFamily="18" charset="0"/>
              </a:rPr>
              <a:t>ихтисос-лаштирилган </a:t>
            </a:r>
            <a:r>
              <a:rPr lang="uz-Cyrl-UZ" sz="2800" b="1" dirty="0">
                <a:latin typeface="Times New Roman" pitchFamily="18" charset="0"/>
                <a:cs typeface="Times New Roman" pitchFamily="18" charset="0"/>
              </a:rPr>
              <a:t>инжиниринг компанияси зиммасига юкланган. </a:t>
            </a:r>
            <a:endParaRPr lang="ru-RU" sz="2800" b="1" dirty="0">
              <a:latin typeface="Times New Roman" pitchFamily="18" charset="0"/>
              <a:cs typeface="Times New Roman" pitchFamily="18" charset="0"/>
            </a:endParaRPr>
          </a:p>
        </p:txBody>
      </p:sp>
      <p:sp>
        <p:nvSpPr>
          <p:cNvPr id="3" name="Прямоугольник 2"/>
          <p:cNvSpPr/>
          <p:nvPr/>
        </p:nvSpPr>
        <p:spPr>
          <a:xfrm>
            <a:off x="251884" y="4494599"/>
            <a:ext cx="8712604" cy="2246769"/>
          </a:xfrm>
          <a:prstGeom prst="rect">
            <a:avLst/>
          </a:prstGeom>
        </p:spPr>
        <p:txBody>
          <a:bodyPr wrap="square">
            <a:spAutoFit/>
          </a:bodyPr>
          <a:lstStyle/>
          <a:p>
            <a:pPr lvl="0" indent="361950" algn="just"/>
            <a:r>
              <a:rPr lang="uz-Cyrl-UZ" sz="2800" b="1" dirty="0">
                <a:solidFill>
                  <a:prstClr val="black"/>
                </a:solidFill>
                <a:latin typeface="Times New Roman" pitchFamily="18" charset="0"/>
                <a:cs typeface="Times New Roman" pitchFamily="18" charset="0"/>
              </a:rPr>
              <a:t>Ягона буюртмачи бўлган ушбу компания мамлакатимизнинг барча ҳудудларида ўз филиалларига эга бўлиб, у қишлоқ жойларида уй-жой массивларини сифатли қуриш бўйича ягона сиёсатни амалга оширмоқда.</a:t>
            </a:r>
            <a:endParaRPr lang="ru-RU" sz="2800" b="1" dirty="0">
              <a:solidFill>
                <a:prstClr val="black"/>
              </a:solidFill>
              <a:latin typeface="Times New Roman" pitchFamily="18" charset="0"/>
              <a:cs typeface="Times New Roman" pitchFamily="18" charset="0"/>
            </a:endParaRPr>
          </a:p>
        </p:txBody>
      </p:sp>
      <p:sp>
        <p:nvSpPr>
          <p:cNvPr id="4" name="AutoShape 2" descr="data:image/jpeg;base64,/9j/4AAQSkZJRgABAQAAAQABAAD/2wCEAAkGBxISEBUUEBQVFRUVFxUaFxcXFx4VGhgUFRcWFhgXFRwcHCggGBolHBUXITEhJSksLi8uFx8zODMtNygtLisBCgoKDg0OGxAQGzEmICIvLywsNCw0LCwsLCwsLCwsLCwsLCwsLCwsLCwsLCwsLCwsLCwsLCwsLCwsLCwsLCwsLP/AABEIAGQBCwMBIgACEQEDEQH/xAAbAAEAAwADAQAAAAAAAAAAAAAABAUGAQMHAv/EAEgQAAEDAgQBBwcICAQHAQAAAAEAAgMEEQUGEiExEyJBUWFxsgcjJHKBkbEUMjRCUnOhwRUzNWOCg7PRJVPC4RdikpPS8PEW/8QAGAEBAQEBAQAAAAAAAAAAAAAAAAECAwT/xAAsEQACAgEDAQYFBQAAAAAAAAAAAQIRAxIhMUETIjJRgfAEFDNx4SM0QmGx/9oADAMBAAIRAxEAPwD3FEXDjYXOwQHK+JZQ0XcQAqavzExu0XOPX0D+6pJa1zzd5uf/AHgsuSLRop8Vvsz3ld1NiIOztu3o/wBlmWTLvZMs6i0a0FcrOUtc5nA7dXQrilr2v24HqP5LaZKJaIipAiIgCIiAIiIAiIgCIiAIiIAiIgCIiAIiIAiIgCIiAIiIAsTmOpdLO6Jkl9BHmjzSdgbt6H/HsW2XkmcXenTd48IXLLKkbgrZJEtjY7EdHUu5k6rIcWJFpwZB0OvaRvcfrdx94Uox80ujdyjBxIFi3128W9+47VyUrNtE9ky72TKmZOu+OZaslFwyZSacucbNBJ6gq6XRCL1Li08RG3eQ9/2B2lUuJ5gkkaWMAijP1Gnj67uLvgjmkFGz0TBq9rnuiEge5ouQNw3e1tXSVn6jPjmvc3kAdLnC/KcbEi/zexQvJm7z8vqDxKxz5h8TIGuYxrXGTcgWJuHE3UnKejVF0ccqa4I//EB3+QP+4f8AwWzw6p5WJklra2g2ve1+i6wGRKOOWaQSsa4BlwHC++oLXZhxE0kDXRMabENDTsALHhbuUwzlp1yexiLdWy5RYmlz1zXmWMXAGgNJ5x6bk8Ao0We5tXOjYW9QuDbsNz8Fv5nH5l7SJv15/j2a6mKpljY5ga11hdoJtYFabEsdDKP5REA4HTYO24mxBt0hZg55l/yYvxWc2RbLVRJyXmaeoxGQYfy4I18mHXttc26Fm8vZqqZqqON7mFrib2aAdmuP5LVSYiRR8vpF+T1aei9r27lR5fzS+eobG6JjQb7i99hdJvvR735De63NgiyucMdmppI2xabOaSbi+4NlUnPEohtpaZSTd1rNDeiw6Styzwi2mVzSdHoCp81zyspnOgLg+7baRc2vvtYrJ4fnWdrxy2l7Omw0kDrBWuzBiLoqUyxEX5pBIuLOI/IqdrGcXQ1Joz2Uq+sfUhs5kLNLvnM0i+1t9IW3WRynmGeomLJdNg0nYW3uFFzBmiohqHxx6NLbWu253AKzDJGELbbIpJKzcLHZzrqqOZgpzIGllzobqGrUeOx6LKPV54cGNETAXaRqc7YaukNb+d19Yrmeojjp3N03kj1Ou3pv0dSZM0JRaTEpJouMl1M8kDzUFxcJCBrGk6dDD1Da5Kv1Q5fxWSajfK+2ocpawsOaLhZmkzrPraZdJZfnBrdyOzfiqssYRVvkupJI9EReb1Wdalz7x6WN6G21e8nitTlTMBqmua8ASMte3BwPSOruWoZ4SdIKabov0WSzPmwwvMUABcPnOO4B6gOkqlpc4VY5xDXtHHm2HvHBSXxEIug5pOj0dF59h2bql80THaLPkjaeb0OcAbb9RXoK3jyKfBYyT4C8czq//EJu9vhavY14pnp1sRn72+Fqmbg64+SGyRSIJnNcHMJa4cCDYhVkcikMkXlo7Gjw0iplbG4aJHmwe0bHYnns26uII7lxJjYjFqRpb1yu3kPq9EY7t+1deUX+mw+sfA5U2vYLWp0SlZ9ySbkk3J4k7knrK6HyL4fIo0kiykU3nksdeeb7tviWh8oX0Zn3g8LlmPJKfSJvu2+JWWcMeinj5NmrUyTe4sObqabb9a6zklio82Z8nz5PB5+T7v8A1BXOf/oo9dvwKy+U8XjppXuk1WLLCwvvcH8lo861AkomPbwc5hF+ogrnCS7Bo4p9wqMi4fFLJJyrA7SG2vuLkno9i+M84fHFMwxtDQ9tyALC4Nrj3j3KZ5OTz5vVZ8SvnyinzsXqO+IWdK+Xv3ySu4W+RudRgOAID3jffpv+ayWbmAVkgAAG3Db6oWtyD9E/mO/JZPOB9Mk/h8IWsv0Yll4EbCb9ln7j8lkcmD0yPud4StdN+yz9x+SyOTD6ZH3O8JTJ44eglyiy8ov62L1HfFWmQ6ZnyYu0t1F7gTbewtt3Kr8op87F6jvErjIP0T+Y/wDJaj+4ZV4zIZqp2sq5A0AC4Nh2gFafFTfCW3+xH8Qs7nQ+mydzfCFocSP+EN9SP4hYjzP1MrllVkAeku9Q/EKBm4emS948IU7yfn0l3qH4hQc3n0yXvHhCw/or7k/gbDA8ApuQjcYmuc5oJLt9yO1UGfYGsfC1gs1sZAA6BqWywP6NF6jfgsh5RT56L1D4l3zRSxbLyOkktJZ5S/Z0n83wrH4BE11TC1wBBe24PA961+Uf2dJ/N8KyWWj6XB67VynxjMPobbOlGw0jiGgFhaRYWtvbb3rO5BNqo9sbvwIWqzj9Cl/h8QWUyCfSj6jviF0yL9eJqXjRSVXPndf60jvxcV61FA2OMMYLNaLABeY5moXQVLwb2cS5p6wTfbuJVq3PEugN5Npfa2q53PD5tuPtWMM445SUjMWot2UGCD0iD72HxtXry8hwU+kwfexeNq9eW/g+GaxcBeQ5zw8S183JPBku28buaTzW/qzez+7Y9i9eXimfWf4hP3t8LV3zcHohyUBBaSCCCNiCLEHqI6Cu2ORS2YmHgNqWmUDYPBtK0djj84djveF81GFkNMkLhNGOLmizmD94zi3v3HavOdS2yg/02Hvd4HKmMmysMlv9Oh73/wBN6pOU2Tp7/odT7kkXEELpHBrGlzncGtFye4KczDQwaqlxjHEMAvK4djT8wdrvcVxNip0mOBohjIs4NN3PH7x+xd3bDsSvMG38mlCIZ5Wuka6Qxi7Gc7QA4fOcNtVzwF1o5cnUrnFxD7kknnHiTdY/yTR+kSn90B73D+y9DocSbLLNG0OBhc1ribWJcL83f4rvGMZRVo4zjb3Kr/8AF0vU/wD6yrGrwWKSFsLtWhlrWNjtsN0xHGGRSMiDXSSScGMsSG/adcgBqslpQhukjGlIrMIwOGmLjFq5wANzfh/9XGL4FDUua6XVdoIFjbY7q0Ra0Rqq2FKqKBlZSUA5Euc369jd3Hbj7FgMdrhNUSSNvZx2vxsBYL0HHcsR1Uge572uDQ3m2tYEnpHaurDMnU8Lw8l0jgbjVawI4GwHxXmyY5z7q4Ocot7dCxpaEOpGxSXsY2td0HhuFGw7LNPBIJIw7UL2u6432V0i9OiO23B0pEHEMIhnIMzA4gWF78F3UNFHCzRE3S25Nh1lSEV0q7oUVtZgVPK8vkjDnG1zc9G3WpEmHROiERaDGABp7BwUpdFdUcnGXhjn2tzWC7jvba5CmmK6CkR6DBoIXaomBpItcX4Lrq8AppXl8kYc48Tc/wB1ZNNwDwXKaI1VCkfEMQY0NaLBosB1AKJiGEQzkGVgcQLC9+CnIq0mqZaItLh8UcZjjaGsN7jv4qLT5epo3B7IgHNNwbnY+9Wij1tUYwCGPfdwFmAEi/1jcjYKOMfIlI+qulZKwskGpp4ju3UWhwWCF2qKMNda1xfgVYIrpTd0KMxmLHoI5uQqIdbNIdfY7m/QbW4cQVTz5go42O+SQWkLSA4gDTcWve5PsWqxXL1PUO1StOqwFwSDYKEzJdIPquPe8rzzhlbdUYalZkcmULpaphA5sZ1OPd80e+3uK9QXRR0ccTdMTQ1vUB+J6yu9dMOPs40ajHSgvHc8M9Om7x4QvYl5LnNvpsvePCFM3B2x8mTkjXEEz43BzHFrhwcDYhTHxqNJGvOdTR5UrIpa2IyM0S3dZ8YAa86H35RnAG1+c33Kjjr2xAfJwQbfrXW197Rwj9lz2qZk5tq+Dvf/AE3qliZsPYtXsZrc53JudyeJPSetd0ca+441IZGsmjY+S1tppvUb4lcw1joZMRkY3W5royB/Adz2Dj7FW+TNnnZj/wAjfxJ/stJgcDm1VYXNIDns0kiwcA03t1rvDeKOUuWc5WomCPl9fKyTbvk/0jqA4W7FxjVdMaiOmpyGOe0vdIRq0sBtzR0k2KhzUklFNylOx0kEh85E0XLHfbYOrs/2tIxiCVtRFVQMMgDCx7BzXaSbgtv07nbsW+lE62dU81TSPiMswnike1jrsDHMLtg4WO4XNfU1Lq4wQyBjTE113N1adzctG1ydhuV8Vb5a18TBDJFEyRr3ukAaTp3DWtvv3qS2B/6TL9J0cgBqttfVwv1qfbgEESVrKn5Ly7Ha2axK6PdrbkEBoNibjpUugmnhqxBPLyzZGF7XaQwgtNiNuK7ZYHfpNj9J0fJyNVttWtxtfrXNbA44jA4NJaI5AXW2BNrAlK/0EKJ9TUVNSxlRyTYXMAAjDrhwJ3uez8VLwitmZUPpqhweQ0PZIBp1NJsQ4df9iqugxEw1tb5qWQF8d+TGrSQ02uL9N/wVlg8E0tS+pmYYhoDI2OILtN7kutw7u1EwzpxDlBI6+Ixxb7M0N5o6A677n8EosYkkoKh5cOUi5VutnAljQ4PHvCrsJi+TtdHPRvml1uPKBjXh9zsS53BScLpJBRVrXROY575i2O3Q6Nlg22x6tupRNlO6khrqiBsoqWxlzQWtbHqB24ucTxPYNlxPjMr8LM7ToktYkdDg/Sbe5XGARltJE1wIIYAQRYg24FZyOjl/Q7mcm/Xd3N0nV+tJ4ceG6rtL0IWFbXyxT0r3PJilaGPG1hI4Xa723/BScTq5HVkEETi0AGSUi3zBs1vtN1xjlBytAW8HNja4X2s5gv7OBCjZND5WvqpfnykAeowW/E39yu90OlnbjHKcqfTmQCwswsaSNuJJdvv2L4wLF5HNqGPc2Z0Au17BYSAtJGwJ3uPxUCOHkJ5zUUr5+UfqY9rBJzfsm/zVNyxC8T1L3QGFr+TLW2AFgHcLbX7O1RN2OhCwupmnY2Q4hHG5+/Jhjeaerd1yrLHqiaGnh855zlYmvc0W1Ausdt7AqqrhDI1w/R0okcD9QNAcRx1A2G/SpFZQTNoaaNwLntki1ADVYB19+4dKm9P8lNaiIuxzCIiAIiIAsLm7K8z5Xzw88OsSzg4WAG32uC3SLMoqSplTo8NezcgixHEHYg9q6Hxr2PGsvQVI54s/oe3Y+3rHevPscyzNTXJGuP7bRw9YfV+C8ssbidlNMrcqMtWxHq1n3RvVTDHsFf5ZZ6Uzuk/puVVGzgst7F6nDI13wQuc4NY0uceAAuStLguTJpbOm80zqI55HYPq+33LeYXhMNO20TAOs8XHvK3HE5ckc0ikyVgMtPrfLYF4aA0bkWudzw6VqUReqMVFUji3bsIiKkCIiAIiICtw7CuSmnl1auXc02tbTpBHG+/FWSIolQCIioCIiAgYxhvyhgjL3MbcF4b9dv2SegFTIYg1oa0WDQAAOgBfaKV1AREVAREQBERAEREAREQBERAEKIgMzieBwxzMmjbocdYIGzTdjt7dB7lJy3gMEMbXsbd5aDqduRcdHV7ERYUVqNW6L1ERbMhERAEREAREQBERAEREAREQBERAEREAREQBERAEREAREQBER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descr="C:\Users\Админ\Pictures\уй-жойга\инжирининг компанияс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2" y="2794287"/>
            <a:ext cx="8568952" cy="17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8329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1880723"/>
            <a:ext cx="8064896" cy="3416320"/>
          </a:xfrm>
          <a:prstGeom prst="rect">
            <a:avLst/>
          </a:prstGeom>
        </p:spPr>
        <p:txBody>
          <a:bodyPr wrap="square">
            <a:spAutoFit/>
          </a:bodyPr>
          <a:lstStyle/>
          <a:p>
            <a:pPr algn="ctr"/>
            <a:r>
              <a:rPr lang="uz-Cyrl-UZ" sz="7200" b="1" dirty="0" smtClean="0">
                <a:solidFill>
                  <a:srgbClr val="000066"/>
                </a:solidFill>
                <a:effectLst>
                  <a:glow rad="101600">
                    <a:schemeClr val="accent1">
                      <a:satMod val="175000"/>
                      <a:alpha val="40000"/>
                    </a:schemeClr>
                  </a:glow>
                </a:effectLst>
                <a:latin typeface="Times New Roman" pitchFamily="18" charset="0"/>
                <a:cs typeface="Times New Roman" pitchFamily="18" charset="0"/>
              </a:rPr>
              <a:t>900 ТАШКИЛОТ </a:t>
            </a:r>
            <a:r>
              <a:rPr lang="uz-Cyrl-UZ" sz="7200" b="1" dirty="0" smtClean="0">
                <a:effectLst>
                  <a:glow rad="101600">
                    <a:schemeClr val="accent1">
                      <a:satMod val="175000"/>
                      <a:alpha val="40000"/>
                    </a:schemeClr>
                  </a:glow>
                </a:effectLst>
                <a:latin typeface="Times New Roman" pitchFamily="18" charset="0"/>
                <a:cs typeface="Times New Roman" pitchFamily="18" charset="0"/>
              </a:rPr>
              <a:t>ВА </a:t>
            </a:r>
            <a:br>
              <a:rPr lang="uz-Cyrl-UZ" sz="7200" b="1" dirty="0" smtClean="0">
                <a:effectLst>
                  <a:glow rad="101600">
                    <a:schemeClr val="accent1">
                      <a:satMod val="175000"/>
                      <a:alpha val="40000"/>
                    </a:schemeClr>
                  </a:glow>
                </a:effectLst>
                <a:latin typeface="Times New Roman" pitchFamily="18" charset="0"/>
                <a:cs typeface="Times New Roman" pitchFamily="18" charset="0"/>
              </a:rPr>
            </a:br>
            <a:r>
              <a:rPr lang="uz-Cyrl-UZ" sz="7200" b="1" dirty="0" smtClean="0">
                <a:solidFill>
                  <a:srgbClr val="218F36"/>
                </a:solidFill>
                <a:effectLst>
                  <a:glow rad="101600">
                    <a:schemeClr val="accent1">
                      <a:satMod val="175000"/>
                      <a:alpha val="40000"/>
                    </a:schemeClr>
                  </a:glow>
                </a:effectLst>
                <a:latin typeface="Times New Roman" pitchFamily="18" charset="0"/>
                <a:cs typeface="Times New Roman" pitchFamily="18" charset="0"/>
              </a:rPr>
              <a:t>20 000 ҚУРУВЧИ</a:t>
            </a:r>
            <a:endParaRPr lang="ru-RU" sz="7200" dirty="0">
              <a:solidFill>
                <a:srgbClr val="218F36"/>
              </a:solidFill>
              <a:effectLst>
                <a:glow rad="101600">
                  <a:schemeClr val="accent1">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10006941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64096" y="2484179"/>
            <a:ext cx="8244408" cy="4401205"/>
          </a:xfrm>
          <a:prstGeom prst="rect">
            <a:avLst/>
          </a:prstGeom>
        </p:spPr>
        <p:txBody>
          <a:bodyPr wrap="square">
            <a:spAutoFit/>
          </a:bodyPr>
          <a:lstStyle/>
          <a:p>
            <a:pPr indent="361950" algn="just"/>
            <a:r>
              <a:rPr lang="uz-Cyrl-UZ" sz="2800" b="1" dirty="0">
                <a:latin typeface="Times New Roman" pitchFamily="18" charset="0"/>
                <a:cs typeface="Times New Roman" pitchFamily="18" charset="0"/>
              </a:rPr>
              <a:t>Шу билан бирга, мамлакатимиз ҳудудларида ташкил этилган 900 дан ортиқ янги ихтисослаштирилган пудратчи қурилиш ташкилотларида бугунги кунда 20 минг нафарга яқин қурувчи меҳнат қилмоқда. Замонавий қурилиш материаллари, конструкциялар, ёғоч пол, дераза панжаралари, том ёпиш ва бошқа материаллар ишлаб чиқарадиган 60 дан зиёд корхона ташкил қилинди. </a:t>
            </a:r>
            <a:r>
              <a:rPr lang="ru-RU" sz="2800" b="1" dirty="0" err="1">
                <a:latin typeface="Times New Roman" pitchFamily="18" charset="0"/>
                <a:cs typeface="Times New Roman" pitchFamily="18" charset="0"/>
              </a:rPr>
              <a:t>Кенг</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кўламли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имтиёз</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ва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преференциялар</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тизими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яратилди</a:t>
            </a:r>
            <a:r>
              <a:rPr lang="ru-RU" sz="2800" b="1" dirty="0">
                <a:latin typeface="Times New Roman" pitchFamily="18" charset="0"/>
                <a:cs typeface="Times New Roman" pitchFamily="18" charset="0"/>
              </a:rPr>
              <a:t>.</a:t>
            </a:r>
          </a:p>
        </p:txBody>
      </p:sp>
      <p:pic>
        <p:nvPicPr>
          <p:cNvPr id="26626" name="Picture 2" descr="C:\Users\Админ\Pictures\уй-жойга\загруженное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672"/>
            <a:ext cx="3096669" cy="20795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27" name="Picture 3" descr="C:\Users\Админ\Pictures\уй-жойга\ыурувч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72812"/>
            <a:ext cx="3184118" cy="2092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28" name="Picture 4" descr="C:\Users\Админ\Pictures\уй-жойга\курувч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5598" y="188640"/>
            <a:ext cx="2879995" cy="20649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1180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772816"/>
            <a:ext cx="8856984" cy="2123658"/>
          </a:xfrm>
          <a:prstGeom prst="rect">
            <a:avLst/>
          </a:prstGeom>
        </p:spPr>
        <p:txBody>
          <a:bodyPr wrap="square">
            <a:spAutoFit/>
          </a:bodyPr>
          <a:lstStyle/>
          <a:p>
            <a:pPr algn="ctr"/>
            <a:r>
              <a:rPr lang="uz-Cyrl-UZ" sz="6600" b="1" dirty="0" smtClean="0">
                <a:solidFill>
                  <a:srgbClr val="00B050"/>
                </a:solidFill>
                <a:effectLst>
                  <a:glow rad="63500">
                    <a:schemeClr val="accent6">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ЯНГИ УЙ СОҲИБИ – СОЛИҚДАН ОЗОД</a:t>
            </a:r>
            <a:endParaRPr lang="ru-RU" sz="6600" dirty="0">
              <a:solidFill>
                <a:srgbClr val="00B050"/>
              </a:solidFill>
              <a:effectLst>
                <a:glow rad="63500">
                  <a:schemeClr val="accent6">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8456808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3064" y="3262914"/>
            <a:ext cx="9036496" cy="3539430"/>
          </a:xfrm>
          <a:prstGeom prst="rect">
            <a:avLst/>
          </a:prstGeom>
          <a:solidFill>
            <a:schemeClr val="bg1"/>
          </a:solidFill>
          <a:ln>
            <a:solidFill>
              <a:schemeClr val="accent1"/>
            </a:solidFill>
          </a:ln>
        </p:spPr>
        <p:txBody>
          <a:bodyPr wrap="square">
            <a:spAutoFit/>
          </a:bodyPr>
          <a:lstStyle/>
          <a:p>
            <a:pPr indent="361950" algn="just"/>
            <a:r>
              <a:rPr lang="uz-Cyrl-UZ" sz="2800" b="1" dirty="0">
                <a:latin typeface="Times New Roman" pitchFamily="18" charset="0"/>
                <a:cs typeface="Times New Roman" pitchFamily="18" charset="0"/>
              </a:rPr>
              <a:t>“Қишлоқ қурилиш банк” кредитлари ҳисобидан якка тартибда уй-жой қураётган қишлоқ аҳолиси ипотека кредитларини қайтариш ва уларнинг устама фоизларини қоплашга йўналтириладиган </a:t>
            </a:r>
            <a:r>
              <a:rPr lang="uz-Cyrl-UZ" sz="2800" b="1" dirty="0">
                <a:solidFill>
                  <a:srgbClr val="0000FF"/>
                </a:solidFill>
                <a:latin typeface="Times New Roman" pitchFamily="18" charset="0"/>
                <a:cs typeface="Times New Roman" pitchFamily="18" charset="0"/>
              </a:rPr>
              <a:t>даромад солиқларини тўлашдан озод этилган. </a:t>
            </a:r>
            <a:endParaRPr lang="ru-RU" sz="2800" b="1" dirty="0">
              <a:solidFill>
                <a:srgbClr val="0000FF"/>
              </a:solidFill>
              <a:latin typeface="Times New Roman" pitchFamily="18" charset="0"/>
              <a:cs typeface="Times New Roman" pitchFamily="18" charset="0"/>
            </a:endParaRPr>
          </a:p>
          <a:p>
            <a:pPr indent="361950" algn="just"/>
            <a:r>
              <a:rPr lang="uz-Cyrl-UZ" sz="2800" b="1" dirty="0">
                <a:latin typeface="Times New Roman" pitchFamily="18" charset="0"/>
                <a:cs typeface="Times New Roman" pitchFamily="18" charset="0"/>
              </a:rPr>
              <a:t>Бундан ташқари, улар сотиб олган уй-жойдаги мулк учун ипотека кредитини тўлиқ тўлагунга қадар </a:t>
            </a:r>
            <a:r>
              <a:rPr lang="uz-Cyrl-UZ" sz="2800" b="1" dirty="0">
                <a:solidFill>
                  <a:srgbClr val="0000FF"/>
                </a:solidFill>
                <a:latin typeface="Times New Roman" pitchFamily="18" charset="0"/>
                <a:cs typeface="Times New Roman" pitchFamily="18" charset="0"/>
              </a:rPr>
              <a:t>солиқ тўлашдан озод этилди.</a:t>
            </a:r>
            <a:endParaRPr lang="ru-RU" sz="2800" b="1" dirty="0">
              <a:solidFill>
                <a:srgbClr val="0000FF"/>
              </a:solidFill>
              <a:latin typeface="Times New Roman" pitchFamily="18" charset="0"/>
              <a:cs typeface="Times New Roman" pitchFamily="18" charset="0"/>
            </a:endParaRPr>
          </a:p>
        </p:txBody>
      </p:sp>
      <p:pic>
        <p:nvPicPr>
          <p:cNvPr id="4" name="Picture 2" descr="https://encrypted-tbn2.gstatic.com/images?q=tbn:ANd9GcS2Ax_y0YD4t79CVD1_5M0nJat6_RDjAOo-_jHHGxaszl6lz_I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853" y="116631"/>
            <a:ext cx="4379643" cy="3072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Админ\Pictures\уй-жойга\солик.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4" y="116631"/>
            <a:ext cx="4616828" cy="3072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994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47664" y="908720"/>
            <a:ext cx="6445225" cy="4154984"/>
          </a:xfrm>
          <a:prstGeom prst="rect">
            <a:avLst/>
          </a:prstGeom>
        </p:spPr>
        <p:txBody>
          <a:bodyPr wrap="square">
            <a:spAutoFit/>
          </a:bodyPr>
          <a:lstStyle/>
          <a:p>
            <a:pPr algn="ctr"/>
            <a:r>
              <a:rPr lang="uz-Cyrl-UZ" sz="6600" b="1" dirty="0" smtClean="0">
                <a:ln>
                  <a:solidFill>
                    <a:srgbClr val="0000FF"/>
                  </a:solidFill>
                </a:ln>
                <a:solidFill>
                  <a:srgbClr val="00B050"/>
                </a:solidFill>
                <a:effectLst>
                  <a:glow rad="101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КОРХОНАЛАР ҲАМ СОЛИҚДАН ОЗОД</a:t>
            </a:r>
            <a:endParaRPr lang="ru-RU" sz="6600" dirty="0">
              <a:ln>
                <a:solidFill>
                  <a:srgbClr val="0000FF"/>
                </a:solidFill>
              </a:ln>
              <a:solidFill>
                <a:srgbClr val="00B050"/>
              </a:solidFill>
              <a:effectLst>
                <a:glow rad="1016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8002804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Описание: http://uza.uz/ru/images/83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1" y="980728"/>
            <a:ext cx="3312367" cy="2475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7865" y="154195"/>
            <a:ext cx="8750857" cy="6555641"/>
          </a:xfrm>
          <a:prstGeom prst="rect">
            <a:avLst/>
          </a:prstGeom>
        </p:spPr>
        <p:txBody>
          <a:bodyPr wrap="square">
            <a:spAutoFit/>
          </a:bodyPr>
          <a:lstStyle/>
          <a:p>
            <a:r>
              <a:rPr lang="uz-Cyrl-UZ" sz="2800" b="1" dirty="0" smtClean="0">
                <a:latin typeface="Times New Roman" pitchFamily="18" charset="0"/>
                <a:cs typeface="Times New Roman" pitchFamily="18" charset="0"/>
              </a:rPr>
              <a:t>Сиз</a:t>
            </a:r>
            <a:r>
              <a:rPr lang="uz-Cyrl-UZ" sz="2800" b="1" dirty="0">
                <a:latin typeface="Times New Roman" pitchFamily="18" charset="0"/>
                <a:cs typeface="Times New Roman" pitchFamily="18" charset="0"/>
              </a:rPr>
              <a:t>, азиз меҳмонларимиз, </a:t>
            </a:r>
            <a:endParaRPr lang="ru-RU" sz="2800" b="1" dirty="0">
              <a:latin typeface="Times New Roman" pitchFamily="18" charset="0"/>
              <a:cs typeface="Times New Roman" pitchFamily="18" charset="0"/>
            </a:endParaRPr>
          </a:p>
          <a:p>
            <a:r>
              <a:rPr lang="uz-Cyrl-UZ" sz="2800" b="1" dirty="0">
                <a:solidFill>
                  <a:srgbClr val="0000FF"/>
                </a:solidFill>
                <a:latin typeface="Times New Roman" pitchFamily="18" charset="0"/>
                <a:cs typeface="Times New Roman" pitchFamily="18" charset="0"/>
              </a:rPr>
              <a:t>Бирлашган Миллатлар Ташкилоти, </a:t>
            </a:r>
            <a:endParaRPr lang="ru-RU" sz="2800" b="1" dirty="0">
              <a:solidFill>
                <a:srgbClr val="0000FF"/>
              </a:solidFill>
              <a:latin typeface="Times New Roman" pitchFamily="18" charset="0"/>
              <a:cs typeface="Times New Roman" pitchFamily="18" charset="0"/>
            </a:endParaRPr>
          </a:p>
          <a:p>
            <a:r>
              <a:rPr lang="uz-Cyrl-UZ" sz="2800" b="1" dirty="0">
                <a:solidFill>
                  <a:srgbClr val="0000FF"/>
                </a:solidFill>
                <a:latin typeface="Times New Roman" pitchFamily="18" charset="0"/>
                <a:cs typeface="Times New Roman" pitchFamily="18" charset="0"/>
              </a:rPr>
              <a:t>Халқаро валюта жамғармаси, </a:t>
            </a:r>
            <a:endParaRPr lang="ru-RU" sz="2800" b="1" dirty="0">
              <a:solidFill>
                <a:srgbClr val="0000FF"/>
              </a:solidFill>
              <a:latin typeface="Times New Roman" pitchFamily="18" charset="0"/>
              <a:cs typeface="Times New Roman" pitchFamily="18" charset="0"/>
            </a:endParaRPr>
          </a:p>
          <a:p>
            <a:r>
              <a:rPr lang="uz-Cyrl-UZ" sz="2800" b="1" dirty="0">
                <a:solidFill>
                  <a:srgbClr val="0000FF"/>
                </a:solidFill>
                <a:latin typeface="Times New Roman" pitchFamily="18" charset="0"/>
                <a:cs typeface="Times New Roman" pitchFamily="18" charset="0"/>
              </a:rPr>
              <a:t>Жаҳон банки, </a:t>
            </a:r>
            <a:endParaRPr lang="ru-RU" sz="2800" b="1" dirty="0">
              <a:solidFill>
                <a:srgbClr val="0000FF"/>
              </a:solidFill>
              <a:latin typeface="Times New Roman" pitchFamily="18" charset="0"/>
              <a:cs typeface="Times New Roman" pitchFamily="18" charset="0"/>
            </a:endParaRPr>
          </a:p>
          <a:p>
            <a:r>
              <a:rPr lang="uz-Cyrl-UZ" sz="2800" b="1" dirty="0">
                <a:solidFill>
                  <a:srgbClr val="0000FF"/>
                </a:solidFill>
                <a:latin typeface="Times New Roman" pitchFamily="18" charset="0"/>
                <a:cs typeface="Times New Roman" pitchFamily="18" charset="0"/>
              </a:rPr>
              <a:t>Осиё тараққиёт банки, </a:t>
            </a:r>
            <a:endParaRPr lang="ru-RU" sz="2800" b="1" dirty="0">
              <a:solidFill>
                <a:srgbClr val="0000FF"/>
              </a:solidFill>
              <a:latin typeface="Times New Roman" pitchFamily="18" charset="0"/>
              <a:cs typeface="Times New Roman" pitchFamily="18" charset="0"/>
            </a:endParaRPr>
          </a:p>
          <a:p>
            <a:r>
              <a:rPr lang="uz-Cyrl-UZ" sz="2800" b="1" dirty="0">
                <a:solidFill>
                  <a:srgbClr val="0000FF"/>
                </a:solidFill>
                <a:latin typeface="Times New Roman" pitchFamily="18" charset="0"/>
                <a:cs typeface="Times New Roman" pitchFamily="18" charset="0"/>
              </a:rPr>
              <a:t>Ислом тараққиёт банки, </a:t>
            </a:r>
            <a:endParaRPr lang="ru-RU" sz="2800" b="1" dirty="0">
              <a:solidFill>
                <a:srgbClr val="0000FF"/>
              </a:solidFill>
              <a:latin typeface="Times New Roman" pitchFamily="18" charset="0"/>
              <a:cs typeface="Times New Roman" pitchFamily="18" charset="0"/>
            </a:endParaRPr>
          </a:p>
          <a:p>
            <a:r>
              <a:rPr lang="uz-Cyrl-UZ" sz="2800" b="1" dirty="0">
                <a:solidFill>
                  <a:srgbClr val="0000FF"/>
                </a:solidFill>
                <a:latin typeface="Times New Roman" pitchFamily="18" charset="0"/>
                <a:cs typeface="Times New Roman" pitchFamily="18" charset="0"/>
              </a:rPr>
              <a:t>АСЕАН, </a:t>
            </a:r>
            <a:endParaRPr lang="ru-RU" sz="2800" b="1" dirty="0">
              <a:solidFill>
                <a:srgbClr val="0000FF"/>
              </a:solidFill>
              <a:latin typeface="Times New Roman" pitchFamily="18" charset="0"/>
              <a:cs typeface="Times New Roman" pitchFamily="18" charset="0"/>
            </a:endParaRPr>
          </a:p>
          <a:p>
            <a:r>
              <a:rPr lang="uz-Cyrl-UZ" sz="2800" b="1" dirty="0">
                <a:solidFill>
                  <a:srgbClr val="0000FF"/>
                </a:solidFill>
                <a:latin typeface="Times New Roman" pitchFamily="18" charset="0"/>
                <a:cs typeface="Times New Roman" pitchFamily="18" charset="0"/>
              </a:rPr>
              <a:t>ЮНЕСКО </a:t>
            </a:r>
            <a:endParaRPr lang="ru-RU" sz="2800" b="1" dirty="0">
              <a:solidFill>
                <a:srgbClr val="0000FF"/>
              </a:solidFill>
              <a:latin typeface="Times New Roman" pitchFamily="18" charset="0"/>
              <a:cs typeface="Times New Roman" pitchFamily="18" charset="0"/>
            </a:endParaRPr>
          </a:p>
          <a:p>
            <a:pPr algn="just"/>
            <a:r>
              <a:rPr lang="uz-Cyrl-UZ" sz="2800" b="1" dirty="0">
                <a:latin typeface="Times New Roman" pitchFamily="18" charset="0"/>
                <a:cs typeface="Times New Roman" pitchFamily="18" charset="0"/>
              </a:rPr>
              <a:t>каби нуфузли халқаро ташкилотлар, молия институтлари ҳамда бошқа тузилмалар </a:t>
            </a:r>
            <a:r>
              <a:rPr lang="uz-Cyrl-UZ" sz="2800" b="1" dirty="0" smtClean="0">
                <a:latin typeface="Times New Roman" pitchFamily="18" charset="0"/>
                <a:cs typeface="Times New Roman" pitchFamily="18" charset="0"/>
              </a:rPr>
              <a:t>вакил-ларини</a:t>
            </a:r>
            <a:r>
              <a:rPr lang="uz-Cyrl-UZ" sz="2800" b="1" dirty="0">
                <a:latin typeface="Times New Roman" pitchFamily="18" charset="0"/>
                <a:cs typeface="Times New Roman" pitchFamily="18" charset="0"/>
              </a:rPr>
              <a:t>, уй-жой қурилиши соҳасидаги йирик компаниялар раҳбарлари ва етакчи </a:t>
            </a:r>
            <a:r>
              <a:rPr lang="uz-Cyrl-UZ" sz="2800" b="1" dirty="0" smtClean="0">
                <a:latin typeface="Times New Roman" pitchFamily="18" charset="0"/>
                <a:cs typeface="Times New Roman" pitchFamily="18" charset="0"/>
              </a:rPr>
              <a:t>мутахассис-ларни </a:t>
            </a:r>
            <a:r>
              <a:rPr lang="uz-Cyrl-UZ" sz="2800" b="1" dirty="0">
                <a:latin typeface="Times New Roman" pitchFamily="18" charset="0"/>
                <a:cs typeface="Times New Roman" pitchFamily="18" charset="0"/>
              </a:rPr>
              <a:t>– бугунги конференциянинг барча </a:t>
            </a:r>
            <a:r>
              <a:rPr lang="uz-Cyrl-UZ" sz="2800" b="1" dirty="0" smtClean="0">
                <a:latin typeface="Times New Roman" pitchFamily="18" charset="0"/>
                <a:cs typeface="Times New Roman" pitchFamily="18" charset="0"/>
              </a:rPr>
              <a:t>қатнашчи-ларини </a:t>
            </a:r>
            <a:r>
              <a:rPr lang="uz-Cyrl-UZ" sz="2800" b="1" dirty="0">
                <a:latin typeface="Times New Roman" pitchFamily="18" charset="0"/>
                <a:cs typeface="Times New Roman" pitchFamily="18" charset="0"/>
              </a:rPr>
              <a:t>қутлаш менга катта мамнуният </a:t>
            </a:r>
            <a:r>
              <a:rPr lang="uz-Cyrl-UZ" sz="2800" b="1" dirty="0" smtClean="0">
                <a:latin typeface="Times New Roman" pitchFamily="18" charset="0"/>
                <a:cs typeface="Times New Roman" pitchFamily="18" charset="0"/>
              </a:rPr>
              <a:t>бағиш-лайди</a:t>
            </a:r>
            <a:r>
              <a:rPr lang="uz-Cyrl-UZ" sz="2800" b="1" dirty="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557740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2930832"/>
            <a:ext cx="9144000" cy="3970318"/>
          </a:xfrm>
          <a:prstGeom prst="rect">
            <a:avLst/>
          </a:prstGeom>
        </p:spPr>
        <p:txBody>
          <a:bodyPr wrap="square">
            <a:spAutoFit/>
          </a:bodyPr>
          <a:lstStyle/>
          <a:p>
            <a:pPr indent="361950" algn="just"/>
            <a:r>
              <a:rPr lang="uz-Cyrl-UZ" sz="2800" b="1" dirty="0">
                <a:solidFill>
                  <a:schemeClr val="bg1"/>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Қишлоқ жойларида уй-жой қуришда иштирок этаётган “Қишлоқ қурилиш инвест” инжиниринг компанияси, пудратчи ташкилотлар ва қурилиш материаллари ишлаб чиқарадиган </a:t>
            </a:r>
            <a:r>
              <a:rPr lang="uz-Cyrl-UZ" sz="2800" b="1" dirty="0" smtClean="0">
                <a:solidFill>
                  <a:schemeClr val="bg1"/>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ихтисос-лаштирилган </a:t>
            </a:r>
            <a:r>
              <a:rPr lang="uz-Cyrl-UZ" sz="2800" b="1" dirty="0">
                <a:solidFill>
                  <a:schemeClr val="bg1"/>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корхоналар барча турдаги солиқлар ҳамда мақсадли давлат фондларига мажбурий ажратмалар, шунингдек, олиб келинаётган қурилиш техникаси ва кичик механизация воситалари учун божхона тўловларини тўлашдан озод этилган. </a:t>
            </a:r>
            <a:endParaRPr lang="ru-RU" sz="2800" b="1" dirty="0">
              <a:solidFill>
                <a:schemeClr val="bg1"/>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3" name="AutoShape 4" descr="data:image/jpeg;base64,/9j/4AAQSkZJRgABAQAAAQABAAD/2wCEAAkGBhQSEBUUExQWFRQWGBoVFxgXGBUaHBgXFxgYFRcUFRQYHCYfFxkjGRQVHy8gJCcpLCwsFR4xNTAqNSYrLCkBCQoKDgwOGg8PGiwkHyQsLCwqKSwsLCwtLCwsLCwsLCwsLCksLCwsKSwsLCwsLCwsLCwsLCwsLCwsKSksLCwpKf/AABEIALcBEwMBIgACEQEDEQH/xAAcAAAABwEBAAAAAAAAAAAAAAAAAgMEBQYHAQj/xABKEAABAwEFBQQFCAgEBQUBAAABAgMRAAQFEiExBiJBUWETcYGRBzKhscEUI0JSU5LR8BUzQ2JygtLhk6Ky8SRjc4PCFjSjw9MX/8QAGwEAAgMBAQEAAAAAAAAAAAAAAgMAAQQFBgf/xAAxEQACAgEDAgQDCAIDAAAAAAAAAQIRAwQSITFBBRNRYSJxsRQyUoGRodHwI8FCQ/H/2gAMAwEAAhEDEQA/ANlsSt94clj2tooqP1CunaexSqSsN4tqccAUJJSYOR9UDQ58KWab+aWBlm57VKPxqwEHtdnSsoCgCJORAIMpOoNZved0pYvxnsAEBWAgbxSCZBOGchloPZWlKP6vvz+6qqPtG7F92XqEf6lijx9QMi6P3LI0Xf22DF/y8UESYMKzB6U8sevhXbYN7w+JrtjG94Vlf3hy4DOJexHCpsIyiUrJ6yQoCudk/P6xqP8Apq//AEp5XacVQxUw/wDaoH/aPxcrirK8f2wHc2PiTT6u1CUMfkTn26vBDfxSaCbAuM33D/KyP/rp9XKhKKzd92qNttUvO6NaFAmUnWERlHCKmP0Xn+ue++PgKbXcf+MtXcz/AKVVMVbBikMDdI+0e/xVj3Ggq50Ees7/AIz39VPq7VBUhgbmb49oe917+uopV0oU8WyDglR1USDgSZxEkyCZqyVDt/8AuvFX+hNUyUI2VgpCkK1Tl38lDvFC7rrbkhSQoK4KEjEnIn2mpG3s/TGoyPVP4jXz50yt9uwgEajPIcf7j30lfDKn+Qb5Q9/QzH2Lf3E/hSjd3NJ9VtA7kpHwphdV+9o2CoHFxgZa5cae/Lx9VXlTrApBLVd4UpEJSADnkMxll1pcWNH1E/dH4Un8v/cV5UPl/wC4ryqIsX+Tp+qnyFGCRypr8v8A3FeVFVeJ+zV+fCpZB7RHkyKZG9FfZn2/hXDeivsj7fwqk0QiUsD9IIy/ZOHv3gMXlT22rwrASMypMDmcaTrw0pot4/Kg5BxBsoCOhM4tJoj9qV2knI4gY7iVR7fZRbkK28EvdKfmvFXvolt1FNbNeDgQAluRmZ3uJmkbRbnCc0R4Gs81Y5cCVt4U0NHtD6jqI8DTcuHl7KS4MOw8UKSxK5ez+9cqbGSy3LsKFurxpCgUoyUAfrjlTSz3MEhzs1rb3lQEqlOYBG4uRx4VIpV88R+4n2KV+Nds5GJwclZ/dSfjW6xNIj+0eQ22dxz1cs0HNMRxHGqPtTeZ/S9kLjS2owA48BB3yZSUKIIzrRk/q0fyfCqH6QWh+k7CrqkeTg/Gjh1F5FwXA25twy2tKwJBwkGDJyMaGnFj9bwolraAVIETM9c/70ax+tWd/eHIXdvBtKsKnEJVEwVAGOcE6Umb3ZH7VH3hTuKFNK5GKr8YH7RPKk3do2EpJLggAkwFcM+VSJqG2l7ZTam2yhKVIUFLUfVkgHI5RgxnwFVJ0rJyIq23s26UupUCd6MUgQYMRqSAI61wbcWbDixEjPRKzHKThgZkD+YVTrY/dzModSolWQLWMJKUyEP4ZkKzUMpGRMU8uS9LGw58gf3lOnGCU/NjFBSjEo4zmhOZEYu6kqU264BTbJu5dpGl2q0KSFkKDQGFtxXqhQPqpJAk8Yqe/SyfqPf4Lv8ATUTcdmQ3brUhCQlIDMJAj6JJIHiKscU9XXJI2MTew+ze/wAJfxFcN7f8p4/yf3p/QqBcjH9KH7F77qfiqo1q1ntcfZrmV7u7iGSRnnHtqwVDNfrld7vuTUIOLFfPaNpUUFJIkgwYPEU1aJClTGEk4RyHCetJMZFSeRkdx/vNKk0D5CFbLbS20E4Coj6pSMuHrEUZN9k/sVjvU1/XTbEaAVV2Sh8LzWf2R/xGv6q6Lc59j/8AIj8aYFdFLlTcTaSRtjv2Q/xE/hXEWx0qALQAyk9okx4RVVv7apqyp3s1HRI+J4Cs9vfbe0PzgeLafqt5DxX6x9ndQPIkHHDKXc3qab215aQOzSlZnMKVhy74NeYHNpLW06FJtDoUkyDjUYOkwongfbWhbF+m1eNLVuAIJgPJABHLtEDIjqIjlRRlYMoNFpdaefvGFKLKg3BwK+jj4KjPUUe0pV2wSokoCsyTmcIdgqPWKkmVBNuW7mQWwmI3pxA+ry1pnbd5c56kx4L/AKvYaapIyuLLPdY+YR3U2t3reFdsl4pS0kYVmABkk0ztd5Aq9VflWafK4NKGtt9bwpsRR37RiVklXlSAf3sJSqddKRtYdoNFdpyGR9U1yi8pk3Emm/mu2zVhGD6YKc8Wm8Kc2G8G1LcwuIO8CIUD9BP4UVbM2lK88IbUk58SpBGXcD5U3RdLa3nittBScGElKc92FQYnWK12hPI9ZgstxpuR4KFUr0j5W2wq/e9y0fjU8zdQTZUxiSoqSJBWMu1A0CssqqXpOu9Tb9jUlxxQKyIWrEEwps5SJ48SdBRwfIE7o0W26jx+FFsnrCkVMrSTjcxgnd3UpjTKRrS9l9YUh/eGjsrzigs5io68bM8pwFt0oGHMBCFSZ1lVIvXfaJTFpOv2bXKnUDfsNL62kSHUsIKwoKSXFpSCltJn1iTGsdOfKqbt9t4plns8PzjgUUyUn5pRhKjBJ3gNMtJ4U422up1toFT+JKVFWGEpUQcSlOLKdQFkgA8zWTXrfS7TaVOOGYCQMvooThSkDTQDzNZre5phQVu2dTeL5V2i3VBWUGcxGmGIwxHCiC9F9rjxKKyILilEqUCMMEnPTLPkKjFulRp+yxKZNW3RojFFxuDbp6zOBZSlZICSogzGuGZynLyFbBs9tGi1pxIUUmBKDhlOeo5jrWBWZzdAjTd7+KST4VLXbe+CYUU5RkY3TqKSskovpwOeCElx1NgvXbSyWdUOWneBzSnePEQQlOWfOmt3ekixPkpDykK0HaDAD3K0Hiawa8VqQ4pAzGoPOffTVtKp1zrTv4sy+U+h6pNrbSJK0gHOSoe8mqwvaayturK7Q0M3fpg6lMadx8qwmztqcWlskAqMAmYk8KnE7EuHVxI7gT8adjxyyK41+qEZckcTqZolp9IdiSuQ9iyIOFKz1HCmNp9LNkHqpeV/Kke9VVBvYOdXT4J/GlRsI1xWs+KRzHLpTlo5t9V+oh63EvX9CTtPpobHqMKP8SwPcDUZaPTQ8fUYbHeVH2CK7/6EsoGcnoVa+R/OdOWtkbIPoDxJPEfCactBJq7/AGf8CZeI412f7fyQjvpctp+zT3In3k05sPpBtixiW5A4ADCT4Dh1qaFw2ZIkIRAEmR48qoN4WnE8vDuiYA5DgPKsup0/lxXP7NfU16PUxzN8cL3JK22gvrK3ypZP7xEdO/Sm9osaGlBTalFJjI+0VD9ocs541K3fvNlKj1T3xofKsSg13Oi8keyIW8bQCsxTELk0vbmVBR3aZhUU5KjPKTZ6B2P2lYSLOt15IUqzob3lbxWkpkczkKnLO6lSsWLLOIkzux8azf0R7LoebcedDa4UEhKhPeSBmNfZWr2WxhpCkjQadBAyk5kVNzEuCJBm92wlKZOLCMsKuA5xSBfxqUYjv7q4t0YxBmE8O8Ug25mqANeJ6DlUr1CFmDmr+L4CknHQHc4ACfiaZrdVgUQdSdPKoxklxUCSomAKvsUTxvBvn765UMLKvkNSNeRj4VyrpEJu6L7s1pYQ+04rs3CQJCgcQ1SRwIipBTqEAEuZHSZzisf9HXpDs7DDdltDcJQpRQtIkSv64OmZOY4Gtlcu5CgAW0kCYyGUkTHfQoKhsLyaAHziJOmYkycoFJKvdgmFOIMcFRkaYW3Z+ElXZp3dM9AkkiM+FVO32YoW4sgwVT4E6iihHd3E5cnlpcWaUm8WjErTJ0kgT3TXWrayRiStEDiCPfVQsKu0cs5iABh1meE03sjP/DPD95Pwq0rVk81XRe02lB0Uk9yhSi/dWc2IJSrFiwqEwMPMEa86U2k21XY2lOEndGGFpO8uN0A8c48JrLm1Kxz8vqwY5k+xBemradO5ZW1kqTKnYOQBzSkj63HoO+s+2f2ZdtTTjiCAlGQmd5UBWEcsiPMVA228FOrUpRJKlFSieJJkk95mtB9HN7oNlcZlQWhRUAmZUFwJ1gwUkZ8xRZLjGzdiSbopLVjJzjoauOzmz+NMKEg9D76n7n2bLjq1rAQkn1RBJniatV2XalkkJ8qTvsdt2sods2LeHqDIe3+9MXtm3UqmIBTJ6Eaj8861d1zI5VFWpSZzFS32CVdyiXbcAfc3oOEAGZ/M1b7JsWymFQPj51XrnvZttaypYSCtREzoTlnpVqRfreDEFBSeY/tQtNjLp8FY2j2X7Ml1kZJOOOIw5+IgU8FncIlIUoGCCkKIIOeR8acWPaH5Q7ggBKpGGUlRHEqHARw9tSd2Wbs2kNwDhATOLXCIz5V2fDNQ8KaqzleJ6SOoqTdEOiwvfZr+6aUTdjv2avI1Z22xyH36P2f7g+/+fya7H2+X4UcReGR/Eyqi6Hvs1eVLJuZ6P1avZ+NWMs5fq/8AN1/3ros+X6rr6+tC/EJ+iGLwrH+JlaVcrsH5sxx0/GqNfezZW6C3CTGR4KiTGXGIrX+wiSW8MJVninhy8T5VVrqutDzicQkoIUnpz9gpeozPNppuXavqMw4FpdTjjF2pXdmRvsONkyhXQwY8+VIM21QJ5cR0rbrTsxNpUpDqkJMSkQQCOSTImi3p6PrI5vKRC+JTuz/EBl4xXnFk9TvPH6GIWoL4E559DyNctV0utNpccbUEr9QkZHnnz6Vbb12WWxasCAS2oy3PnhnmKb7XPuM2fsXI3iFDThqqPGKvfykieXw2yc9D15lIebCt44FR+6Cr4n21pCrcuNevH8KzX0OqCUPqIkqKEgASThBJz0A3hV+vC09k2pxSUgDgIJMn6xyFHYtRVckizaVGSo9OVKWa3tpQZzVJI6yairuvFLrYcCVJPAE68M+Y1pGySpQMZDMz51LsGSSJli0Ds8JkEkk9x60tZG2rMy4sQVxCecqyAHiajbSsalQQDEz7hzNRlrtmNYHCcu4ZD20SspokUqMDdP3zXae2eyykUKsqjzzs3dK7VaW2ERicVhEmAOMnoAK9N3LczzFmaaLwWtCcJWpKjI4ZYuERXmLZlClWppKFlClLSlKgSMJUQnFIzymvTWzFyP2SzFtx82heIqC14sgQN3MkxI58TQkCW26XODyczmCk5yZMb+Xtqr3rYVuCB3A9MUweemVL2O5kJtarU4sqeBWiBJSErlcgxOWLD3U4bcmNeOvedOVK3V0JV9SVujZpSUMFSwC2cUASDxiZpraLqDLLqVvQF/SIAwxp31YXbelmzF1ZhDbZWo9EpxH2CvMm2HpCtFtdCiooQkyhCScs5xK5q08qOnSSKpGzvWZoIBNpbKk7wmEnmARPwrOPShfyLSWUJWVJaCirkVmBM8YAPnVTRtfaHAUqcmeJCcXdiAmOlMLQ7OoM/nQUnyf8m99S1CN7hu8vLpVo9H9pSH+zIG+nImZBCpyg8RzmqoczSlgtqmnELTqhQPkZj4U+UbVBRlTs9FWMwocjTfaNxTaQ4kKUJ3gnWOae7lTS574S8wlxJ1E/2pyb4K5QBKhzIHjz9lY0qNi5Iq7r0tKwpSQrsx9rkesHXzmom89tTCkoTB0BVxnkmra7eDaWFhawlSUmQcvKdRWcbRX628pKGhkJkjLEowMhqToB1NEmhihKSddiXu67Q+0kocLao3ogz5g1OXPdCBibnFIzJ561Rrut4ZVhPqj1ikndUc1DqkadD0NWZl5RgjNPBSMU9xhVD7DNjXUnbL2VnWoJbAWcpHHupylLvBxsZ6KTnnw0qpXzay21AO+oboOUJkAmBprHean7Jf7iUJBKSQAPVnTLWa7HhkW5yjFJur5OV4rtx4Y5MjaV1x60Srbb3Nk+z4UpFo+o0eGo/qpk3tCeKGz4EfjSyL+SdWk+Cv7V2Hiy/gR5+OowP/skv78hVx15KSVMIjUmTw7ldTSLG0pTkG055+sr40paL8QWlICFJxAgZgjPrNQIp2HBGafmQoVqNXKDXk5G1/fYnndqZSR2eoI9bmI5VQ9oNol2N1haFQCpSV8d0hMmOY18KsQFUT0k/sR/Gf8ATQ6rFDHp5qK6/wAk0ufJl1MHN3V/Q0aw30VALGNZ+luiI5ynKpn5ZiEnLvql7IbXMuMpawkOpQApIBM4QAVAj8508tt8b2BM4omDlA4Ek6DKvHO11PZ2pdAbTvYkmNUwocM0568NKoO2VlLjqFlUFUGCSopSdCeMD4ZVeb7SLLZu1ehTruTTZ06rUNYAPtGk1m1qtJWsrWSpSjJJ4n85RTcWN/eYjJkVbUXq6LgLdnQ22WnIQtalEqSnEop39MwEgDOKntnLnKbOQpaFEqJkHGNIEGR1yqpXLtAtLPYuAFtSSgkZLAVyMwY0qxXSGPkymAvcgznCgDJJzowX6E4q7owlTmIJBEQACSInwE+dR9htpC1pCvVRMQOWs0AXH7M2WF4BwKtVJAwgnIxOtM2bG8l8Ax2bmFJ0Pq6xxzijirdCXKuRZTjiVpLpBJOQ+qIJAjnpTV15UqUnXRPfoMuOZqw3wyOzxkZyop04bo91QVisMPtgxAlZ8P7mtG22kBupNlqZGFIClEkASYOvHShUR8pUc86FBu9i6MLuK0FNoaIyhxGcx9IZzwr1TgtBiXEJ8Z9wryk/Yi2lpzg6Cod6FlBHsHnXprZR9fydtyQe0QhQEExKZ8NazyCQ5accJc+d3goCIGeQEieUeyod+yLUsqUszxOQ06AVLOXStbhdmCDigZDTqOVVfbG9EMWR1wneKSE5q1On5FKphGb+k7b519w2Zt1QYQMCgFbrhHEgaiqGGuetGBklR1/OdcUa0pUgAja4VUg6qRqKjFa06bVNRotMKUjWfCkzSi/VNJ48qhRYtkdrjZVYVgqaJkgap5kcx0rTnb0ZdZDrbrZSBMlQEDry7jWGozrgyNLljTdjseZwLHtJtEt9cBR7IHISc+vd0pC7lkEKBzSZHf3VHPHc91K3a4Zigyw+DjsbtDm/zpS5TJ6xokZZxmY1/iHXPTrSvy1xI+bcU3OkeqehGgPUR+LJlzDmKe2dAV84RkDuo+0V+73fnmccLbtf+nd1KhCG2a47P8Pz9h5YWVBfz2aoC3CokkJEkJ19nOrHd207WKH2gpMwFplKgJylIOeUde+qtanShIaJlaoU7zB+i0egAnyohcgVb1OTBPdidP8AvBp0fh2DWYHDUxTS6fP1X0NPtllaxNdkZQ5GYM5EgZU9tGzCQJCyO9IPuiqHsdbyXko4SkjocQH57q1RLPJShXqcOuyZMMJp0+b+Z8+1vhGLT6rJiaTXDXbhogDs8SN1xBjnIpI7PvDQBX8KgasSlEGCUH+IRPjQUydezB47qiJjT3mnLW5PZmB+G4X2aKyu7XUjNtXkT7qzb0lq32R0X701u6bSTMpUmAdfgawT0jql5kfun2qFXmzvLp52vT6gQ0scGohtd3f0O7CvpbtK1rOFKW1ST/EkVpmzd72N5RfWsJVZ28bgMaKOJCj9YpECPrKA5Vj9oHZtxxVMn4Ck7CzA6n/eK4G07d10L7eNo/SD3yh7HhWstsNpIEIRmSpZBwpEySBrPKq3aUtqeKmk4Wxuo1JIH0yTxPDkIpxa73GFTLQlISGcc5BAMuBI4lapk8AYpkFRUadlYr5k/wAh8hVIWm2H6I8aR+U8BnRXlmM6pQoc52WHZrbdaFpaeILZ3QqACg8JI1T7qulkelwE6IHt9Y/CsbWJrRdl7yxWSSSVpGA9Tz6yIpuKlKzPkTa4J+8bRjUhIMgJT3aYj7TTJS95auuAdycz7TUdYL0JecBQoJQnJUHCSBKhPOT7KeMOgKSk58DPEkyffTFKm2vkRQ3cPouWGD1dp02IEZeyhTN0vYU44/cy603YF3Gy8mCpq0OpWRMpQ4EAA9MSQf562z0d36p66bMqCC2kNE8+zlEjoQBVP2S2ZCbotbay92a1QAUBJkhOgJOsCrb6P2GmbAltOMBK1JIWIMkzpyzrn3fCH9CYdfcWTGnDeH41QvSyyRd5K0fSCUnLJROuvIHOtNS2MWZjKdBzisv9Nd7hFjQyJxPOEmQPUbMnzUUeRokmirTMUJok100U0wgRw0vZTnFIxNKsmM6hBRwZU1NO1SRTVaahANriu5YtaTozYzqEHjx3I5Updzec0m7pWl7ObHh66cRwhUF1CjlEE5KPIj4cqTlfwtGvSNRzRcullMUYp/Y2SMBTrnHGCRMxwOmfSmQbKsgCScgBmTPART7tMBQCCmCRmCNctfCuar4o9nk2pScn24DO2QphZkzIJPPI68ciPKk7W0pCsKhB4g8JE+41Y9iLK1abWlCzKUy5HAlA9U9M/ZUdt0+F3k/h0Cgk/wAQSkK9oqvLclvkGtXjxz+zYlxV8dBbZRiVLVMAAAGCcyZ4aaVbWbweRGF0mTAhWL/KdKzyyXy4ySEKQBqoEkK7xGuVWW6L6W+2SUxJwhUAmTOaZgnQ9Mjyr2fhmbDDTxxt89aaPl3j8MuXWzyx4XCTT9C4I2heSJWlKh1EH2fhTyz7Xp+k2R/CQfYYqGs6CpIBM5Qfxpo8/hUUqSkx0gkcMxWrDDHmbi48+3ocmeozYUpRm69+S4jaFlSTvwYPrAj+1Y5tcmbS2T9FufEqIHu9lW9TqIOo8iPOqNtFbwt0kEEJAAIzkazPeTStZihgwNK+WuvsadHqMmpzpyr4U+V7kNal4lAfnLOlwYrtpsXZ9nPrLbDh6BZOEfdAP81ECcWXDj+FcE7yHdmIw5acO7hRLQ7lRVOwKauvQR31Ei2yTZVAzgd1FeVI1qOxlZiTVyu26bLhKVIdUUD5xTSCuN0ElSoPHF4Chk0uWSyolVWnYR84nk8AkLjqDHxFNr12aRhUuzuBYSJUg7qkgxBIJ6imuyJPbqAMS2R/mSfhV3XKBtSNJdalCEGASZMmB9Y/h41HuMKQok8MxpmTpnTW3WxSkYSJOScuWRURwJyA4U7baKwCd1MAZ5nuA4mjhFbal8yeZKLuHyosF02TEygq1Mk5cyTQp8wjClIHAAeyhSNz9Rn5Ii2UoFmUwEDCpYX5Dl4CrFc1kQmzIAMDFMAHnzms5a2pejOyLH3v6a0m5lg2VtZQQTBgnmdIil4oysCbiSGMAjCIyjUzrrXnX0rX18ovJwAyhn5lOc5pnGR/OVeQretq9oEWKzOv4YKG1YQeLhIS2PvEV5WecKiSTJJknmTmT50+n3BVdghoijXVGiJ1qyw6RlSjdFw1yI41CD0KBy401tCYrqV0VxWVUQIlANFOtBOtdVrVkHjglPgKtr+1a3LK1Z07jTaEpIH0yAM1dJ0HvqqWNIJAUrADkVRMdSONWxzZAhKSh1J3RrOZjVJE5HWkZcUsiqJ0dBqcODLuy17WMLJmrIwQCqcWE7okhJ+sQDFSdnfKsKELdKsaIQUY+BJ01GdNG7mebJBbSoEesN4pjPdE5E6TGlSWzbrgtSOzICt4GQchuySBpoaxbZQkk0ehyZYanFLJGS/vJctj7htCXlPOLWlDQMpLWALxTkOJiJ8qza3PFdodWoFJWtSoUCCMSiYIOmtayi9VpGoxHWOJ0nrlHtppaoeIK0JWU6FSQSO4kTWtabJONVRwYeKYcGRy+86rj2KJdF12hxxKXChdnBnfCVgD6qcQlJz4HLyq12G7cIAA0yECABOgHDh5DlUmhieH+3Kl2m8Ik8K6mFxwp11PM6nfqJW+jYG0pQI4/jVc9IFkcSz8oZMKb9cc0HU/ynPuKqsTYVOJWsZDl1il1JSG1FZATBJJ0A4k9KRHJlUd0nT9jRDFC9qXBk1l2jccaOIROU8xxIyqOZSlTqUqMJJTiPJMifZStvdSFkIzRJwk/VByy7qiXH4WCfHuq55smWnN3Q+GHHh4xpK/QsO2K5tzo4DAEjkkNpgd0VFqOWRol428rdK1Ek4Upk8cKEpnyFIocmljBVRpus50qTQZSCqTw076solLnaAWmc85I6DOPZWks25rs2yhYUw2N9ASRvqiFuJElW9PPXTSsyZdwqChnGo5g5EeRNW+67YyPnGnAytQwkDEpOpzhc7wyyKh45UjLjU1TKd9jm16U9mpaUYIUMBw4cYUghfAZYwkxzmovYuz7zi+gQPHM+4VH3zbVklKni7JxTmOHEHQzl4da2D0fXQlu7WJQCVgumQD65JGv7uGhUVihtQUbfUYN2dKQIAmNYnPjXezkjCd4kCTnAnOPCam71uWd5oQringe7rULYnJcgiCNfDnyot1oYuCVU4oHQGhSSnc6FCWM0Jq32C2f8MjTdj/ACmaqoTAknzqQu+90KbwoXjiThGmuuLjQ6dNvgDK0lyUP09bWY1tWRAISkB5wz6xMhCY6CT/ADDlWPlVWL0h3h2152lfAOFAHINgNgD7tV8VpYCElGjtpoxAroTVWQIqjKZymaKG86dWazKdWlCRKlEJSBxJyA86lkoZg0orPStBsfodcKh2zyEjiGwVHulUDxzqxo9FdhaSMZdM/SLkZ+AApDzwQ5YZMxpLZohGdaTfHonIQpdlf7SMwhYAUegWMie8Cs6U2QohQIUMiDkQRwIPGmQmpdAJQceoqGlKhKQSToBmT3DjV92Rs9oQgoebWGxpiSoEE/VEZp58qPsLdRRZxaBGNzEEniEglMDlJB9lSbttcP0iKU80lL4exojgjKFT5skWrBnTppspM89efnSV0KMYTKuIUeZzIqSjnW2Offyzmy03lNxXQI3Z+PCnTbFJtOAa6U/Q2NeHCinlsDHgURDsqOmOP561DX/tvZbIrApRW79RGZH8Z0T4melNP0yHSVtLbUBwn4j8KyTy1ybsWDfwT5KZzM1T/SA7aXEYG0fM6qggqX/LrhHKp5FpWsDJAEcCT7IFHfeSAMlSOJGVJnnbNcNLGPBijioEcj5cxXGbA4+sIaQVrOoHDqToB1NXvbVLanUHAjEoHEcIkwRBPPjTO6r+XZUlLSGsJMkFAMnmVet7adGblG6M08e2VWV2/wC43LKtttzDiwCSnQzJ14kerPQUzQasd+Xiq2FKnQkFIwpwDDlM586i/wBFiJCs+R/EUafqBt9BoaJ2ZJypy5ZFDUgfnnSG82ZHiDp+etFZVMVZQsaZ9KM8sDhnSqrRiTIy5imYOedWUxZgYlAKMAkAnkCYJ8K9AWXbCxBKUofbwpASBiTokQBryFeewrMd4qwXzYWi/ZkpQgBSlEwlIkATnlmKTkVhRNvRtDZ1aOpPjTW2LYWcYWkLiJ59DWSKuhlBnsWz0KcvZRbtQ1+lGQyjs0htSiATEwrPXuoFDumFZpPbGhSAcoVCzPrRfD9oVvqJB+iJjwTWgbG3SsNKWRAiATkD3c6JcGx7bMKXLqgQTOg46ce81a0mRyGcDlTIZlH7qESx7upiXpS2KdstrW8lKlMPEuBQE4VKzUhcervSROoPQ1RZr1UTkKrO2NzWBNndftFnaOBJIIGFSlaJTiRBkqIFD5vIe2kee5oYq4sZ8umdFKTTQQ+KpjZG0BFtYUdAv4ED2kVBz0o7bxBBBIIzBHDrVNWqLTp2b43es8ak2rchaChzQ5f7Vg1j2rtDaworKxxCo+GlX25tvWHWsLikNqHBcz3pUMiPbWCWGUTdHLGRKuXU/YnStgOPtKOiXASnjm2pOnVJ8Khto7A3bnQ6ttyzuRhUQ16x+sszmRzqVTtJhTKHW1J4HGjy9amNp2lk7zrcnQB5tOvWaZjm49VYM8an/wAqG9jacs1lUygl4ZlBAgt9Y+kJ5GqtY02jGkF7LEJxKUBM5zy5xVhav9tw4WEqS9ihSVqBbwg7ygvFkeOUzVpd2MDyQVFOIjjIPdPEd81risT68WY5yzwpLmit2hu1jeQ24tP1m8KhPMb0+yivbS2wDNDw6lgEVZLp2YtFnXubyeKcWRHd8aknrO4DBswJ5pWs8/8Alxw501Y4w6O0IeWc+ZKmZ9/64tKdVJ7lNKHuoz/pEtCmygLaRP0khwEc4mY76ulocKRvWd4fzp/8iKgbW+1O82roFIZV7QSadjxKXNGfJnceCh2SxNqdGNYAJ3iJJzOcAjM1fbFsGyyvGlxZI03inzwgEilLhsrb70BppGGMymFGRJwJHQHOrZaLOoTCeI4DjWfNFbqRrwZHstkIi3pRliEfxHLuBor18IOrggZxPGlbYVcUg94FQj6BObaT/KPwpX2ZMa9c4kHtJbwt4FJmEx7SajO3pW9wO2MJCRAyAimc0Sio8EU3P4vUdJOUVxDtIJcojjtQKx46sU0f3RzHLpypBx6kFO51dFOQukQJSfD4URapzFNyrrnQSrXhPD41YIZTm9PCrBZH8b1l6IXPhu/CoDBlUrsxnaUz9FC/aRQy6FotVpfCUKUrJKRJ/t1qi2q+Fqd7RJKDGEYTBCeUip3bG34UpaGqt5XcNB5+6qhQRRcmSydprSP27v31fjQqKoUVFWem7KeB8qdtmJppZhTgGsKYxob3veyLMwp10whGZ+AHWvP+0m2D9tcWpaiGyQQ2DupCZCQBz3jnxJq5+mq9ly0wJCc1nP1joJHT41lia1Yo8WLkxWgRRMddDsU4EOpImglAo6bQCJNIurnSoWBY4CiYaGOjCoUFUKUYaKlAcyBqB7TkO+uRx8queyGxy1vIU4ncBClzy1CO88eQqm6LofXfcCUAKSsJURqh0ad5b6U+NstaMm31n/uMH3pFWxVzoI/Vp5DKo207ONq0QPM/j0PlUx8rkGbafBBDaO806FSh/wBNhX+mlhtvbwM0T3sH/wAXKPaNlECYCh3E0yf2dWkbrjoj9405RXYySytdRf8A/otpHrI/yOp+Cq4jav5QpKFNhRUQmJnUxopAio9ywWhOjy/EA++lLGw+qQVJImM0QfMU13BWZ98Zyo0u49mSyVOKTBiAnIkcyM4zgDw604cTP0lic84/GpizPAISBJgAeQijG267tczJnle6R14YoxjtRUbTZlH6Z8ifcDUTaLE5wUnxH4ir066SJhI8AfhSCVnQpQf5R+FAvEIxdSVfoKnplIya8bnf7btAhtyPoqiDwzEiahV3W8mJYBAkHCVb0jUnERl0A0rcHrvKv2SYPRNR9ouNEStsDmdKN6zFLqv7+oKw5I8RZj133M8XUpU2VAkZaZHqM6j75sTjLikKGEpUUkHmOvGtkRdjGIFBEgyIUDBGek1V/SFcalNOPazhJBTBGHjPhH81BHVQlOkaFBqPxdTMylXOiFpXOjJNGBrYgBPsTz9lKJb8TSgFGjKrIJIVnBqd2Wb+fUeTfvV/aoJaamNmLVC1JmCpJCTyIzFDLoWupF37a+0tCzwnCO5OXwqPmg6CFEHUEg941os1CmHmuUWa7UIeoG0xTlDca0KFc4cyh+lvZk2hgOojE1JjSUnXU8ImsPMihQrVgdqhckEmhioUK0gBguhQoVRAwTRk5kcqFCoWWLZO5e1dC1wEhUJ6qGmgyAy4amtaux4plOJZ7NMqG5B1kidIA8ZoUK2Txx2R46r/AGY8eSTnN30dfsERbnFQRnIxRhGkwPpjpQZtrp1QkeMewE8+dChSsijFtJDcNzjbYtZrWpQktp56gkjWRl8aUDqSUjCmVEjTiBPMUKFcpaiTzKPRNM1+RHY75OfJkYkYkCFggcCDqNDxE04F2sozwxnzVrQoVvySbjH3/lmWOKCySVdH/pEn+khpl5Guptc/k12hWaUU+pp6HXcRSrsxiWEnCNJVwzPCc6QsVpeQkh0Jy1JCc+u5QoVjUIv4WjXhro0Pbmt5eCzAwpVhBBO9AzMESM8qkCjKhQrLmhGLaRJ8SpETbbxsvalpzCV5SC3Oon1sJ99L2u7WnGi2UDsyjDA+qRGXdQoVhnklGtro1ZsKjCL9TFNr/Rs5Ymy8lxLjMgTBSsYjCZTmD3g+FVBJoUK9FpMkpwe7s6OXkST4FBXaFCtYsKDR2VYVApMEUKFUyyRZuZpyz/v5qx8Z4g8xlVYoUKGJbO0KFCrK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2" descr="https://encrypted-tbn0.gstatic.com/images?q=tbn:ANd9GcSu--I_fK2q-GLTP1nudhLG88AbnCt6Gfvuewu1H5LWVFxXVs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057" y="93977"/>
            <a:ext cx="3546391" cy="2837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5" name="Picture 5" descr="C:\Users\Админ\Pictures\уй-жойга\ккиик.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07" y="111745"/>
            <a:ext cx="4272409" cy="28327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4079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1" y="188640"/>
            <a:ext cx="8640960" cy="2554545"/>
          </a:xfrm>
          <a:prstGeom prst="rect">
            <a:avLst/>
          </a:prstGeom>
        </p:spPr>
        <p:txBody>
          <a:bodyPr wrap="square">
            <a:spAutoFit/>
          </a:bodyPr>
          <a:lstStyle/>
          <a:p>
            <a:pPr algn="ctr"/>
            <a:r>
              <a:rPr lang="uz-Cyrl-UZ" sz="8000" b="1" dirty="0" smtClean="0">
                <a:ln>
                  <a:solidFill>
                    <a:srgbClr val="0000FF"/>
                  </a:solidFill>
                </a:ln>
                <a:solidFill>
                  <a:schemeClr val="bg1"/>
                </a:solidFill>
                <a:effectLst>
                  <a:glow rad="63500">
                    <a:schemeClr val="accent1">
                      <a:satMod val="175000"/>
                      <a:alpha val="40000"/>
                    </a:schemeClr>
                  </a:glow>
                </a:effectLst>
                <a:latin typeface="Times New Roman" pitchFamily="18" charset="0"/>
                <a:cs typeface="Times New Roman" pitchFamily="18" charset="0"/>
              </a:rPr>
              <a:t>БУНИНГ НАТИЖАСИДА...</a:t>
            </a:r>
            <a:endParaRPr lang="ru-RU" sz="8000" dirty="0">
              <a:ln>
                <a:solidFill>
                  <a:srgbClr val="0000FF"/>
                </a:solidFill>
              </a:ln>
              <a:solidFill>
                <a:schemeClr val="bg1"/>
              </a:solidFill>
              <a:effectLst>
                <a:glow rad="63500">
                  <a:schemeClr val="accent1">
                    <a:satMod val="175000"/>
                    <a:alpha val="40000"/>
                  </a:schemeClr>
                </a:glow>
              </a:effectLst>
              <a:latin typeface="Times New Roman" pitchFamily="18" charset="0"/>
              <a:cs typeface="Times New Roman" pitchFamily="18" charset="0"/>
            </a:endParaRPr>
          </a:p>
        </p:txBody>
      </p:sp>
      <p:pic>
        <p:nvPicPr>
          <p:cNvPr id="27650" name="Picture 2" descr="C:\Users\Админ\Pictures\уй-жойга\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743185"/>
            <a:ext cx="2238375" cy="2038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1" name="Picture 3" descr="C:\Users\Админ\Pictures\уй-жойга\images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30" y="4801884"/>
            <a:ext cx="2714625"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2" name="Picture 4" descr="C:\Users\Админ\Pictures\уй-жойга\images (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636" y="4801884"/>
            <a:ext cx="2829524"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3" name="Picture 5" descr="C:\Users\Админ\Pictures\уй-жойга\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006" y="4781535"/>
            <a:ext cx="2657475" cy="1724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4" name="Picture 6" descr="C:\Users\Админ\Pictures\уй-жойга\загруженное (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743185"/>
            <a:ext cx="3170767" cy="2038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5" name="Picture 7" descr="C:\Users\Админ\Pictures\уй-жойга\загруженное (4).jpg"/>
          <p:cNvPicPr>
            <a:picLocks noChangeAspect="1" noChangeArrowheads="1"/>
          </p:cNvPicPr>
          <p:nvPr/>
        </p:nvPicPr>
        <p:blipFill rotWithShape="1">
          <a:blip r:embed="rId8">
            <a:extLst>
              <a:ext uri="{28A0092B-C50C-407E-A947-70E740481C1C}">
                <a14:useLocalDpi xmlns:a14="http://schemas.microsoft.com/office/drawing/2010/main" val="0"/>
              </a:ext>
            </a:extLst>
          </a:blip>
          <a:srcRect l="22257"/>
          <a:stretch/>
        </p:blipFill>
        <p:spPr bwMode="auto">
          <a:xfrm>
            <a:off x="5892854" y="2743185"/>
            <a:ext cx="3159373" cy="2038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0602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1044" y="538802"/>
            <a:ext cx="8712968" cy="3970318"/>
          </a:xfrm>
          <a:prstGeom prst="rect">
            <a:avLst/>
          </a:prstGeom>
          <a:solidFill>
            <a:schemeClr val="bg1"/>
          </a:solidFill>
        </p:spPr>
        <p:txBody>
          <a:bodyPr wrap="square">
            <a:spAutoFit/>
          </a:bodyPr>
          <a:lstStyle/>
          <a:p>
            <a:pPr indent="361950" algn="just"/>
            <a:r>
              <a:rPr lang="uz-Cyrl-UZ" sz="3600" b="1" dirty="0">
                <a:latin typeface="Times New Roman" pitchFamily="18" charset="0"/>
                <a:cs typeface="Times New Roman" pitchFamily="18" charset="0"/>
              </a:rPr>
              <a:t>Бу эса қишлоқ аҳолиси учун қурилаётган уй-жойлар қийматини сезиларли равишда камайтириш имконини бермоқда. </a:t>
            </a:r>
            <a:r>
              <a:rPr lang="uz-Cyrl-UZ" sz="3600" b="1" dirty="0">
                <a:solidFill>
                  <a:srgbClr val="FF0000"/>
                </a:solidFill>
                <a:latin typeface="Times New Roman" pitchFamily="18" charset="0"/>
                <a:cs typeface="Times New Roman" pitchFamily="18" charset="0"/>
              </a:rPr>
              <a:t>Бундай уй-жойларнинг бир квадрат метри шаҳардаги уй-жой қийматидан бугунги кунда ўртача </a:t>
            </a:r>
            <a:r>
              <a:rPr lang="uz-Cyrl-UZ" sz="3600" b="1" dirty="0" smtClean="0">
                <a:solidFill>
                  <a:srgbClr val="FF0000"/>
                </a:solidFill>
                <a:latin typeface="Times New Roman" pitchFamily="18" charset="0"/>
                <a:cs typeface="Times New Roman" pitchFamily="18" charset="0"/>
              </a:rPr>
              <a:t>2 </a:t>
            </a:r>
            <a:r>
              <a:rPr lang="uz-Cyrl-UZ" sz="3600" b="1" dirty="0">
                <a:solidFill>
                  <a:srgbClr val="FF0000"/>
                </a:solidFill>
                <a:latin typeface="Times New Roman" pitchFamily="18" charset="0"/>
                <a:cs typeface="Times New Roman" pitchFamily="18" charset="0"/>
              </a:rPr>
              <a:t>баробар паст.</a:t>
            </a:r>
            <a:endParaRPr lang="ru-RU" sz="3600" b="1" dirty="0">
              <a:solidFill>
                <a:srgbClr val="FF0000"/>
              </a:solidFill>
              <a:latin typeface="Times New Roman" pitchFamily="18" charset="0"/>
              <a:cs typeface="Times New Roman" pitchFamily="18" charset="0"/>
            </a:endParaRPr>
          </a:p>
        </p:txBody>
      </p:sp>
      <p:pic>
        <p:nvPicPr>
          <p:cNvPr id="28674" name="Picture 2" descr="C:\Users\Админ\Pictures\уй-жойга\инфратузилм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68" y="5297783"/>
            <a:ext cx="1513323" cy="1052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5" name="Picture 3" descr="C:\Users\Админ\Pictures\уй-жойга\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332" y="5283886"/>
            <a:ext cx="1472753" cy="10659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6" name="Picture 4" descr="C:\Users\Админ\Pictures\уй-жойга\загруженное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5258035"/>
            <a:ext cx="1491202" cy="1141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7" name="Picture 5" descr="C:\Users\Админ\Pictures\уй-жойга\images (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514" y="5284965"/>
            <a:ext cx="1355026" cy="1074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8" name="Picture 6" descr="C:\Users\Админ\Pictures\уй-жойга\images (22).jpg"/>
          <p:cNvPicPr>
            <a:picLocks noChangeAspect="1" noChangeArrowheads="1"/>
          </p:cNvPicPr>
          <p:nvPr/>
        </p:nvPicPr>
        <p:blipFill rotWithShape="1">
          <a:blip r:embed="rId7">
            <a:extLst>
              <a:ext uri="{28A0092B-C50C-407E-A947-70E740481C1C}">
                <a14:useLocalDpi xmlns:a14="http://schemas.microsoft.com/office/drawing/2010/main" val="0"/>
              </a:ext>
            </a:extLst>
          </a:blip>
          <a:srcRect r="42470"/>
          <a:stretch/>
        </p:blipFill>
        <p:spPr bwMode="auto">
          <a:xfrm>
            <a:off x="8318539" y="5249844"/>
            <a:ext cx="951585" cy="1132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C:\Users\Админ\Pictures\уй-жойга\images (22).jpg"/>
          <p:cNvPicPr>
            <a:picLocks noChangeAspect="1" noChangeArrowheads="1"/>
          </p:cNvPicPr>
          <p:nvPr/>
        </p:nvPicPr>
        <p:blipFill rotWithShape="1">
          <a:blip r:embed="rId7">
            <a:extLst>
              <a:ext uri="{28A0092B-C50C-407E-A947-70E740481C1C}">
                <a14:useLocalDpi xmlns:a14="http://schemas.microsoft.com/office/drawing/2010/main" val="0"/>
              </a:ext>
            </a:extLst>
          </a:blip>
          <a:srcRect l="57791"/>
          <a:stretch/>
        </p:blipFill>
        <p:spPr bwMode="auto">
          <a:xfrm>
            <a:off x="-110359" y="5249844"/>
            <a:ext cx="723448" cy="1132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74175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34837" y="2012647"/>
            <a:ext cx="6321539" cy="1200329"/>
          </a:xfrm>
          <a:prstGeom prst="rect">
            <a:avLst/>
          </a:prstGeom>
        </p:spPr>
        <p:txBody>
          <a:bodyPr wrap="none">
            <a:spAutoFit/>
          </a:bodyPr>
          <a:lstStyle/>
          <a:p>
            <a:r>
              <a:rPr lang="uz-Cyrl-UZ" sz="7200" b="1" dirty="0" smtClean="0">
                <a:solidFill>
                  <a:srgbClr val="7030A0"/>
                </a:solidFill>
                <a:effectLst>
                  <a:glow rad="101600">
                    <a:schemeClr val="accent4">
                      <a:satMod val="175000"/>
                      <a:alpha val="40000"/>
                    </a:schemeClr>
                  </a:glow>
                </a:effectLst>
                <a:latin typeface="Times New Roman" pitchFamily="18" charset="0"/>
                <a:cs typeface="Times New Roman" pitchFamily="18" charset="0"/>
              </a:rPr>
              <a:t>НАТИЖАЛАР</a:t>
            </a:r>
            <a:endParaRPr lang="ru-RU" sz="7200" dirty="0">
              <a:solidFill>
                <a:srgbClr val="7030A0"/>
              </a:solidFill>
              <a:effectLst>
                <a:glow rad="101600">
                  <a:schemeClr val="accent4">
                    <a:satMod val="175000"/>
                    <a:alpha val="40000"/>
                  </a:schemeClr>
                </a:glow>
              </a:effectLst>
              <a:latin typeface="Times New Roman" pitchFamily="18" charset="0"/>
              <a:cs typeface="Times New Roman" pitchFamily="18" charset="0"/>
            </a:endParaRPr>
          </a:p>
        </p:txBody>
      </p:sp>
      <p:sp>
        <p:nvSpPr>
          <p:cNvPr id="3" name="AutoShape 2" descr="https://encrypted-tbn3.gstatic.com/images?q=tbn:ANd9GcSVTbYY75q_ji4KJu_MaMzN0_NXs_ZChfmuLA3I_hbRq70PvNB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19" name="Picture 3" descr="C:\Users\Админ\Pictures\уй-жойга\images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861048"/>
            <a:ext cx="4258759"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Users\Админ\Pictures\уй-жойга\images (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606" y="3923618"/>
            <a:ext cx="4178959" cy="2745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1" name="Picture 5" descr="D:\Изображения\аралаш\Яна\загруженное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16633"/>
            <a:ext cx="8818989" cy="1224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4252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7170" name="Picture 2" descr="https://encrypted-tbn2.gstatic.com/images?q=tbn:ANd9GcQgBiwzoCm-LlRLVxDk08AU4qlrBpr8AVW-H27GJZ-owVq3ZDW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09120"/>
            <a:ext cx="9144000" cy="2348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5575" y="251931"/>
            <a:ext cx="8880921" cy="3970318"/>
          </a:xfrm>
          <a:prstGeom prst="rect">
            <a:avLst/>
          </a:prstGeom>
        </p:spPr>
        <p:txBody>
          <a:bodyPr wrap="square">
            <a:spAutoFit/>
          </a:bodyPr>
          <a:lstStyle/>
          <a:p>
            <a:pPr indent="361950" algn="just"/>
            <a:r>
              <a:rPr lang="uz-Cyrl-UZ" sz="2800" b="1" dirty="0" smtClean="0">
                <a:solidFill>
                  <a:srgbClr val="C00000"/>
                </a:solidFill>
                <a:latin typeface="Times New Roman" pitchFamily="18" charset="0"/>
                <a:cs typeface="Times New Roman" pitchFamily="18" charset="0"/>
              </a:rPr>
              <a:t>Мамлакатимизнинг </a:t>
            </a:r>
            <a:r>
              <a:rPr lang="uz-Cyrl-UZ" sz="2800" b="1" dirty="0" smtClean="0">
                <a:latin typeface="Times New Roman" pitchFamily="18" charset="0"/>
                <a:cs typeface="Times New Roman" pitchFamily="18" charset="0"/>
              </a:rPr>
              <a:t>159 </a:t>
            </a:r>
            <a:r>
              <a:rPr lang="uz-Cyrl-UZ" sz="2800" b="1" dirty="0">
                <a:latin typeface="Times New Roman" pitchFamily="18" charset="0"/>
                <a:cs typeface="Times New Roman" pitchFamily="18" charset="0"/>
              </a:rPr>
              <a:t>та қишлоқ </a:t>
            </a:r>
            <a:r>
              <a:rPr lang="uz-Cyrl-UZ" sz="2800" b="1" dirty="0">
                <a:solidFill>
                  <a:srgbClr val="C00000"/>
                </a:solidFill>
                <a:latin typeface="Times New Roman" pitchFamily="18" charset="0"/>
                <a:cs typeface="Times New Roman" pitchFamily="18" charset="0"/>
              </a:rPr>
              <a:t>туманида </a:t>
            </a:r>
            <a:r>
              <a:rPr lang="uz-Cyrl-UZ" sz="2800" b="1" dirty="0" smtClean="0">
                <a:latin typeface="Times New Roman" pitchFamily="18" charset="0"/>
                <a:cs typeface="Times New Roman" pitchFamily="18" charset="0"/>
              </a:rPr>
              <a:t>900дан ортиқ </a:t>
            </a:r>
            <a:r>
              <a:rPr lang="uz-Cyrl-UZ" sz="2800" b="1" dirty="0">
                <a:solidFill>
                  <a:srgbClr val="C00000"/>
                </a:solidFill>
                <a:latin typeface="Times New Roman" pitchFamily="18" charset="0"/>
                <a:cs typeface="Times New Roman" pitchFamily="18" charset="0"/>
              </a:rPr>
              <a:t>янги қишлоқ уй-жой массиви барпо этилди, умумий </a:t>
            </a:r>
            <a:r>
              <a:rPr lang="uz-Cyrl-UZ" sz="2800" b="1" dirty="0" smtClean="0">
                <a:solidFill>
                  <a:srgbClr val="C00000"/>
                </a:solidFill>
                <a:latin typeface="Times New Roman" pitchFamily="18" charset="0"/>
                <a:cs typeface="Times New Roman" pitchFamily="18" charset="0"/>
              </a:rPr>
              <a:t>майдони </a:t>
            </a:r>
            <a:r>
              <a:rPr lang="uz-Cyrl-UZ" sz="2800" b="1" dirty="0" smtClean="0">
                <a:latin typeface="Times New Roman" pitchFamily="18" charset="0"/>
                <a:cs typeface="Times New Roman" pitchFamily="18" charset="0"/>
              </a:rPr>
              <a:t>4,5 </a:t>
            </a:r>
            <a:r>
              <a:rPr lang="uz-Cyrl-UZ" sz="2800" b="1" dirty="0">
                <a:latin typeface="Times New Roman" pitchFamily="18" charset="0"/>
                <a:cs typeface="Times New Roman" pitchFamily="18" charset="0"/>
              </a:rPr>
              <a:t>миллион </a:t>
            </a:r>
            <a:r>
              <a:rPr lang="uz-Cyrl-UZ" sz="2800" b="1" dirty="0">
                <a:solidFill>
                  <a:srgbClr val="C00000"/>
                </a:solidFill>
                <a:latin typeface="Times New Roman" pitchFamily="18" charset="0"/>
                <a:cs typeface="Times New Roman" pitchFamily="18" charset="0"/>
              </a:rPr>
              <a:t>квадрат метр </a:t>
            </a:r>
            <a:r>
              <a:rPr lang="uz-Cyrl-UZ" sz="2800" b="1" dirty="0" smtClean="0">
                <a:solidFill>
                  <a:srgbClr val="C00000"/>
                </a:solidFill>
                <a:latin typeface="Times New Roman" pitchFamily="18" charset="0"/>
                <a:cs typeface="Times New Roman" pitchFamily="18" charset="0"/>
              </a:rPr>
              <a:t>бўлган </a:t>
            </a:r>
            <a:r>
              <a:rPr lang="uz-Cyrl-UZ" sz="2800" b="1" dirty="0" smtClean="0">
                <a:latin typeface="Times New Roman" pitchFamily="18" charset="0"/>
                <a:cs typeface="Times New Roman" pitchFamily="18" charset="0"/>
              </a:rPr>
              <a:t>33,5 </a:t>
            </a:r>
            <a:r>
              <a:rPr lang="uz-Cyrl-UZ" sz="2800" b="1" dirty="0">
                <a:latin typeface="Times New Roman" pitchFamily="18" charset="0"/>
                <a:cs typeface="Times New Roman" pitchFamily="18" charset="0"/>
              </a:rPr>
              <a:t>мингдан ортиқ </a:t>
            </a:r>
            <a:r>
              <a:rPr lang="uz-Cyrl-UZ" sz="2800" b="1" dirty="0">
                <a:solidFill>
                  <a:srgbClr val="C00000"/>
                </a:solidFill>
                <a:latin typeface="Times New Roman" pitchFamily="18" charset="0"/>
                <a:cs typeface="Times New Roman" pitchFamily="18" charset="0"/>
              </a:rPr>
              <a:t>якка тартибдаги уй-жой қурилди. </a:t>
            </a:r>
            <a:r>
              <a:rPr lang="ru-RU" sz="2800" b="1" dirty="0">
                <a:solidFill>
                  <a:srgbClr val="C00000"/>
                </a:solidFill>
                <a:latin typeface="Times New Roman" pitchFamily="18" charset="0"/>
                <a:cs typeface="Times New Roman" pitchFamily="18" charset="0"/>
              </a:rPr>
              <a:t>Ушбу </a:t>
            </a:r>
            <a:r>
              <a:rPr lang="ru-RU" sz="2800" b="1" dirty="0" err="1">
                <a:solidFill>
                  <a:srgbClr val="C00000"/>
                </a:solidFill>
                <a:latin typeface="Times New Roman" pitchFamily="18" charset="0"/>
                <a:cs typeface="Times New Roman" pitchFamily="18" charset="0"/>
              </a:rPr>
              <a:t>мақсадларга</a:t>
            </a:r>
            <a:r>
              <a:rPr lang="ru-RU" sz="2800" b="1" dirty="0">
                <a:solidFill>
                  <a:srgbClr val="C00000"/>
                </a:solidFill>
                <a:latin typeface="Times New Roman" pitchFamily="18" charset="0"/>
                <a:cs typeface="Times New Roman" pitchFamily="18" charset="0"/>
              </a:rPr>
              <a:t> </a:t>
            </a:r>
            <a:r>
              <a:rPr lang="ru-RU" sz="2800" b="1" dirty="0" smtClean="0">
                <a:latin typeface="Times New Roman" pitchFamily="18" charset="0"/>
                <a:cs typeface="Times New Roman" pitchFamily="18" charset="0"/>
              </a:rPr>
              <a:t>2 </a:t>
            </a:r>
            <a:r>
              <a:rPr lang="ru-RU" sz="2800" b="1" dirty="0">
                <a:latin typeface="Times New Roman" pitchFamily="18" charset="0"/>
                <a:cs typeface="Times New Roman" pitchFamily="18" charset="0"/>
              </a:rPr>
              <a:t>миллиард </a:t>
            </a:r>
            <a:r>
              <a:rPr lang="ru-RU" sz="2800" b="1" dirty="0" err="1">
                <a:latin typeface="Times New Roman" pitchFamily="18" charset="0"/>
                <a:cs typeface="Times New Roman" pitchFamily="18" charset="0"/>
              </a:rPr>
              <a:t>доллардан</a:t>
            </a:r>
            <a:r>
              <a:rPr lang="ru-RU" sz="2800" b="1" dirty="0">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зиёд</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миқдордаги</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инвестициялар</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йўналтирилди</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Узунлиги</a:t>
            </a:r>
            <a:r>
              <a:rPr lang="ru-RU" sz="2800" b="1" dirty="0">
                <a:solidFill>
                  <a:srgbClr val="C00000"/>
                </a:solidFill>
                <a:latin typeface="Times New Roman" pitchFamily="18" charset="0"/>
                <a:cs typeface="Times New Roman" pitchFamily="18" charset="0"/>
              </a:rPr>
              <a:t> </a:t>
            </a:r>
            <a:r>
              <a:rPr lang="ru-RU" sz="2800" b="1" dirty="0">
                <a:latin typeface="Times New Roman" pitchFamily="18" charset="0"/>
                <a:cs typeface="Times New Roman" pitchFamily="18" charset="0"/>
              </a:rPr>
              <a:t>732 километр </a:t>
            </a:r>
            <a:r>
              <a:rPr lang="ru-RU" sz="2800" b="1" dirty="0" err="1">
                <a:solidFill>
                  <a:srgbClr val="C00000"/>
                </a:solidFill>
                <a:latin typeface="Times New Roman" pitchFamily="18" charset="0"/>
                <a:cs typeface="Times New Roman" pitchFamily="18" charset="0"/>
              </a:rPr>
              <a:t>асфальтланган</a:t>
            </a:r>
            <a:r>
              <a:rPr lang="ru-RU" sz="2800" b="1" dirty="0">
                <a:solidFill>
                  <a:srgbClr val="C00000"/>
                </a:solidFill>
                <a:latin typeface="Times New Roman" pitchFamily="18" charset="0"/>
                <a:cs typeface="Times New Roman" pitchFamily="18" charset="0"/>
              </a:rPr>
              <a:t> автомобиль </a:t>
            </a:r>
            <a:r>
              <a:rPr lang="ru-RU" sz="2800" b="1" dirty="0" err="1">
                <a:solidFill>
                  <a:srgbClr val="C00000"/>
                </a:solidFill>
                <a:latin typeface="Times New Roman" pitchFamily="18" charset="0"/>
                <a:cs typeface="Times New Roman" pitchFamily="18" charset="0"/>
              </a:rPr>
              <a:t>йўллари</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мингдан</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зиёд</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ижтимоий</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ва</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бозор</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инфратузилмаси</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объектлари</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барпо</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этилди</a:t>
            </a:r>
            <a:r>
              <a:rPr lang="ru-RU" sz="2800" b="1" dirty="0" smtClean="0">
                <a:solidFill>
                  <a:srgbClr val="C00000"/>
                </a:solidFill>
                <a:latin typeface="Times New Roman" pitchFamily="18" charset="0"/>
                <a:cs typeface="Times New Roman" pitchFamily="18" charset="0"/>
              </a:rPr>
              <a:t>.</a:t>
            </a:r>
          </a:p>
        </p:txBody>
      </p:sp>
      <p:sp>
        <p:nvSpPr>
          <p:cNvPr id="3" name="AutoShape 4" descr="https://encrypted-tbn3.gstatic.com/images?q=tbn:ANd9GcSVTbYY75q_ji4KJu_MaMzN0_NXs_ZChfmuLA3I_hbRq70PvNB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95727645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5124" name="Picture 4" descr="http://qashqadaryogz.uz/img/9420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986" y="1617339"/>
            <a:ext cx="4762500" cy="3019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476672"/>
            <a:ext cx="10153128" cy="1107996"/>
          </a:xfrm>
          <a:prstGeom prst="rect">
            <a:avLst/>
          </a:prstGeom>
          <a:scene3d>
            <a:camera prst="perspectiveHeroicExtremeRightFacing"/>
            <a:lightRig rig="threePt" dir="t"/>
          </a:scene3d>
        </p:spPr>
        <p:txBody>
          <a:bodyPr wrap="square">
            <a:spAutoFit/>
          </a:bodyPr>
          <a:lstStyle/>
          <a:p>
            <a:r>
              <a:rPr lang="uz-Cyrl-UZ" sz="6600" b="1" dirty="0" smtClean="0">
                <a:ln>
                  <a:solidFill>
                    <a:srgbClr val="0000FF"/>
                  </a:solidFill>
                </a:ln>
                <a:solidFill>
                  <a:srgbClr val="66FF66"/>
                </a:solidFill>
                <a:effectLst>
                  <a:glow rad="228600">
                    <a:schemeClr val="accent6">
                      <a:satMod val="175000"/>
                      <a:alpha val="40000"/>
                    </a:schemeClr>
                  </a:glow>
                </a:effectLst>
                <a:latin typeface="Times New Roman" pitchFamily="18" charset="0"/>
                <a:cs typeface="Times New Roman" pitchFamily="18" charset="0"/>
              </a:rPr>
              <a:t>ЭНГ МУҲИМИ – ...  </a:t>
            </a:r>
            <a:endParaRPr lang="ru-RU" sz="6600" dirty="0">
              <a:ln>
                <a:solidFill>
                  <a:srgbClr val="0000FF"/>
                </a:solidFill>
              </a:ln>
              <a:solidFill>
                <a:srgbClr val="66FF66"/>
              </a:solidFill>
              <a:effectLst>
                <a:glow rad="228600">
                  <a:schemeClr val="accent6">
                    <a:satMod val="175000"/>
                    <a:alpha val="40000"/>
                  </a:schemeClr>
                </a:glow>
              </a:effectLst>
              <a:latin typeface="Times New Roman" pitchFamily="18" charset="0"/>
              <a:cs typeface="Times New Roman" pitchFamily="18" charset="0"/>
            </a:endParaRPr>
          </a:p>
        </p:txBody>
      </p:sp>
      <p:pic>
        <p:nvPicPr>
          <p:cNvPr id="5122" name="Picture 2" descr="https://encrypted-tbn3.gstatic.com/images?q=tbn:ANd9GcQEzwXvM-WccsAdYzkLRlJE3zM8Urr3U43ufx4_3loj-6Gm6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924944"/>
            <a:ext cx="5235132" cy="3672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6821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972" y="103272"/>
            <a:ext cx="9036496" cy="2677656"/>
          </a:xfrm>
          <a:prstGeom prst="rect">
            <a:avLst/>
          </a:prstGeom>
        </p:spPr>
        <p:txBody>
          <a:bodyPr wrap="square">
            <a:spAutoFit/>
          </a:bodyPr>
          <a:lstStyle/>
          <a:p>
            <a:pPr indent="361950" algn="just"/>
            <a:r>
              <a:rPr lang="uz-Cyrl-UZ" sz="2800" b="1" dirty="0" smtClean="0">
                <a:ln>
                  <a:solidFill>
                    <a:srgbClr val="0000FF"/>
                  </a:solidFill>
                </a:ln>
                <a:latin typeface="Times New Roman" pitchFamily="18" charset="0"/>
                <a:cs typeface="Times New Roman" pitchFamily="18" charset="0"/>
              </a:rPr>
              <a:t>Биз учун айниқса янгича асосда мулкдорлар синфи шаклланаётгани, қишлоқларимиз қиёфаси кўз ўнгимизда тубдан ўзгариб бораётгани, одамларнинг маданияти юксалиб, уларнинг турмуш тарзи, онгу тафаккури ва менталитети ўзгараётгани беқиёс аҳамиятга эгадир.</a:t>
            </a:r>
            <a:endParaRPr lang="uz-Cyrl-UZ" sz="2800" b="1" dirty="0">
              <a:ln>
                <a:solidFill>
                  <a:srgbClr val="0000FF"/>
                </a:solidFill>
              </a:ln>
              <a:latin typeface="Times New Roman" pitchFamily="18" charset="0"/>
              <a:cs typeface="Times New Roman" pitchFamily="18" charset="0"/>
            </a:endParaRPr>
          </a:p>
        </p:txBody>
      </p:sp>
      <p:sp>
        <p:nvSpPr>
          <p:cNvPr id="3" name="Прямоугольник 2"/>
          <p:cNvSpPr/>
          <p:nvPr/>
        </p:nvSpPr>
        <p:spPr>
          <a:xfrm>
            <a:off x="0" y="2699042"/>
            <a:ext cx="5436096" cy="3970318"/>
          </a:xfrm>
          <a:prstGeom prst="rect">
            <a:avLst/>
          </a:prstGeom>
        </p:spPr>
        <p:txBody>
          <a:bodyPr wrap="square">
            <a:spAutoFit/>
          </a:bodyPr>
          <a:lstStyle/>
          <a:p>
            <a:pPr lvl="0" indent="361950" algn="just"/>
            <a:r>
              <a:rPr lang="uz-Cyrl-UZ" sz="2800" b="1" dirty="0" smtClean="0">
                <a:ln>
                  <a:solidFill>
                    <a:srgbClr val="0000FF"/>
                  </a:solidFill>
                </a:ln>
                <a:latin typeface="Times New Roman" pitchFamily="18" charset="0"/>
                <a:cs typeface="Times New Roman" pitchFamily="18" charset="0"/>
              </a:rPr>
              <a:t>Янги ва замонавий шароит-ларда вояга етаётган, эски тузумнинг барча асоратларидан холи бўлган, ўз келажагига қатъий ишонадиган, юксак билимли, мустақил фикрлай-диган, баркамол ўғил-қизлар ҳақли равишда бизнинг ғурури-миздир.</a:t>
            </a:r>
            <a:endParaRPr lang="uz-Cyrl-UZ" sz="2800" b="1" dirty="0">
              <a:ln>
                <a:solidFill>
                  <a:srgbClr val="0000FF"/>
                </a:solidFill>
              </a:ln>
              <a:latin typeface="Times New Roman" pitchFamily="18" charset="0"/>
              <a:cs typeface="Times New Roman" pitchFamily="18" charset="0"/>
            </a:endParaRPr>
          </a:p>
        </p:txBody>
      </p:sp>
      <p:pic>
        <p:nvPicPr>
          <p:cNvPr id="29699" name="Picture 3" descr="C:\Users\Админ\Pictures\уй-жойга\images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659" y="2780928"/>
            <a:ext cx="3588797"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8648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31640" y="1556792"/>
            <a:ext cx="6840760" cy="3046988"/>
          </a:xfrm>
          <a:prstGeom prst="rect">
            <a:avLst/>
          </a:prstGeom>
        </p:spPr>
        <p:txBody>
          <a:bodyPr wrap="square">
            <a:spAutoFit/>
          </a:bodyPr>
          <a:lstStyle/>
          <a:p>
            <a:pPr algn="ctr"/>
            <a:r>
              <a:rPr lang="uz-Cyrl-UZ" sz="4800" b="1" dirty="0" smtClean="0">
                <a:ln>
                  <a:solidFill>
                    <a:srgbClr val="0000FF"/>
                  </a:solidFill>
                </a:ln>
                <a:solidFill>
                  <a:srgbClr val="00B0F0"/>
                </a:solidFill>
                <a:effectLst>
                  <a:glow rad="63500">
                    <a:schemeClr val="accent2">
                      <a:satMod val="175000"/>
                      <a:alpha val="40000"/>
                    </a:schemeClr>
                  </a:glow>
                </a:effectLst>
                <a:latin typeface="Times New Roman" pitchFamily="18" charset="0"/>
                <a:cs typeface="Times New Roman" pitchFamily="18" charset="0"/>
              </a:rPr>
              <a:t>НУФУЗЛИ ХАЛҚАРО МОЛИЯ ИНСТИТУТЛАРИ – ҲАМКОРЛАРИМИЗ</a:t>
            </a:r>
            <a:endParaRPr lang="ru-RU" sz="4800" dirty="0">
              <a:ln>
                <a:solidFill>
                  <a:srgbClr val="0000FF"/>
                </a:solidFill>
              </a:ln>
              <a:solidFill>
                <a:srgbClr val="00B0F0"/>
              </a:solidFill>
              <a:effectLst>
                <a:glow rad="63500">
                  <a:schemeClr val="accent2">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26069168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712968" cy="2677656"/>
          </a:xfrm>
          <a:prstGeom prst="rect">
            <a:avLst/>
          </a:prstGeom>
          <a:solidFill>
            <a:schemeClr val="bg1"/>
          </a:solidFill>
        </p:spPr>
        <p:txBody>
          <a:bodyPr wrap="square">
            <a:spAutoFit/>
          </a:bodyPr>
          <a:lstStyle/>
          <a:p>
            <a:pPr indent="361950" algn="just"/>
            <a:r>
              <a:rPr lang="uz-Cyrl-UZ" sz="2800" b="1" dirty="0">
                <a:ln>
                  <a:solidFill>
                    <a:sysClr val="windowText" lastClr="000000"/>
                  </a:solidFill>
                </a:ln>
                <a:solidFill>
                  <a:sysClr val="windowText" lastClr="000000"/>
                </a:solidFill>
                <a:effectLst>
                  <a:glow rad="63500">
                    <a:schemeClr val="accent3">
                      <a:satMod val="175000"/>
                      <a:alpha val="40000"/>
                    </a:schemeClr>
                  </a:glow>
                </a:effectLst>
                <a:latin typeface="Times New Roman" pitchFamily="18" charset="0"/>
                <a:cs typeface="Times New Roman" pitchFamily="18" charset="0"/>
              </a:rPr>
              <a:t>Махсус дастурни амалга оширишда </a:t>
            </a:r>
            <a:r>
              <a:rPr lang="uz-Cyrl-UZ" sz="2800" b="1" dirty="0">
                <a:ln>
                  <a:solidFill>
                    <a:srgbClr val="FF0000"/>
                  </a:solidFill>
                </a:ln>
                <a:solidFill>
                  <a:srgbClr val="FF0000"/>
                </a:solidFill>
                <a:effectLst>
                  <a:glow rad="63500">
                    <a:schemeClr val="accent3">
                      <a:satMod val="175000"/>
                      <a:alpha val="40000"/>
                    </a:schemeClr>
                  </a:glow>
                </a:effectLst>
                <a:latin typeface="Times New Roman" pitchFamily="18" charset="0"/>
                <a:cs typeface="Times New Roman" pitchFamily="18" charset="0"/>
              </a:rPr>
              <a:t>Осиё тараққиёт банки, Ислом тараққиёт банки, Жаҳон банки</a:t>
            </a:r>
            <a:r>
              <a:rPr lang="uz-Cyrl-UZ" sz="2800" b="1" dirty="0">
                <a:ln>
                  <a:solidFill>
                    <a:sysClr val="windowText" lastClr="000000"/>
                  </a:solidFill>
                </a:ln>
                <a:solidFill>
                  <a:sysClr val="windowText" lastClr="000000"/>
                </a:solidFill>
                <a:effectLst>
                  <a:glow rad="63500">
                    <a:schemeClr val="accent3">
                      <a:satMod val="175000"/>
                      <a:alpha val="40000"/>
                    </a:schemeClr>
                  </a:glow>
                </a:effectLst>
                <a:latin typeface="Times New Roman" pitchFamily="18" charset="0"/>
                <a:cs typeface="Times New Roman" pitchFamily="18" charset="0"/>
              </a:rPr>
              <a:t> каби кўплаб нуфузли халқаро молия институтлари ва ташкилотлари ҳам фаол иштирок этаётганини алоҳида мамнуният билан таъкидлашни истардим. </a:t>
            </a:r>
            <a:endParaRPr lang="ru-RU" sz="2800" b="1" dirty="0">
              <a:ln>
                <a:solidFill>
                  <a:sysClr val="windowText" lastClr="000000"/>
                </a:solidFill>
              </a:ln>
              <a:solidFill>
                <a:sysClr val="windowText" lastClr="000000"/>
              </a:solidFill>
              <a:effectLst>
                <a:glow rad="63500">
                  <a:schemeClr val="accent3">
                    <a:satMod val="175000"/>
                    <a:alpha val="40000"/>
                  </a:schemeClr>
                </a:glow>
              </a:effectLst>
              <a:latin typeface="Times New Roman" pitchFamily="18" charset="0"/>
              <a:cs typeface="Times New Roman" pitchFamily="18" charset="0"/>
            </a:endParaRPr>
          </a:p>
        </p:txBody>
      </p:sp>
      <p:pic>
        <p:nvPicPr>
          <p:cNvPr id="2050" name="Picture 2" descr="http://www.unmultimedia.org/radio/russian/wp-content/uploads/2013/07/33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02" y="3197002"/>
            <a:ext cx="4058558" cy="34787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f/f1/Islamische-Entwicklungsb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492896"/>
            <a:ext cx="2145951" cy="233419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ggGERUUBxQUCRUUFx8UGBcMGSUeGxghIhwdIBQbGR4dICYjGxkmIRkfITsgJSc1MSwsISIxNTAsNSYrLCwBCQoKDAwMFA8PDSkYFBgpKSkpKSkpKSkpKSkpKSkpKSkpKSkpKSkpKSkpKSkpKSkpKSkpKSkpKSkpKSkpKSkpKf/AABEIAFAAUAMBIgACEQEDEQH/xAAbAAACAgMBAAAAAAAAAAAAAAAGBwABAwQFAv/EADQQAAIBAgUCBQIEBQUAAAAAAAECAwQRAAUGEiETMQciMkFRFHEjQmGBJDORocEVJlJygv/EABUBAQEAAAAAAAAAAAAAAAAAAAAB/8QAFREBAQAAAAAAAAAAAAAAAAAAABH/2gAMAwEAAhEDEQA/AHjiYrFE2wF3xCwHfHD1BqeDJrLH+PMzRoIwe3UfajOfypwxv8Kx9sAi6/zPNH35buqIhNNf6SzgBTsplKxhpGRv5rMF/wCIva+Aa29cXuGBPSOX6ghRDm81gBdlK3aRjyzFybgEn0hRb7Y1M+oNS0bo9JL9UiG7EKVO0+pCkfruOzcbSL884A33ri8KjKtdZzQHp1hWokWOTySuGby+anaVogVjdhvRr8FlUj1FQxspzqlzhd1ISeFYhhYjcoZf6g9/v8YDo4mKxMBMcbVGqst0lEsubsY0aQRjYCxJN7WA5PAJ/bGTUWoINNw9arDOvUSPyd/O6qDz7DdfCk1/q/N9Xr0cjslPKEieOZQJNzS7I9puQQ5I7Hgd7HAcHTE9fq6vnhhEmcxzOJDJVSNEURC4hdjHyCBIwCC1yew7B85Zp2joLE3qpB2lqbNJb2G8i/8AfAT4TpkemcuLyyxxyPtepaQ22lriNCT7AAgD7/OGDBmNJU8U8iSkeyMCe1xex+MBs2tiWxeKY2wA/qPSFHnaEbQpsfKxYRMT3MsaMok+57YAcuoq/S9Ypn6jBnjBaOCRIY0ijn8hdtylG6vHm4IUW+GbVZ/ldHf6ieKKwubuL+/te/sf6YC9dS5FnEKyp06rqSGkJ/EXeeRt6kd9oUhuWBHftbEBxkuZrnEEUyDp9RFfae63ANj+vON7Cj034j0Om6YtmCvNLM5kYQkbECFYCASRcKsQbgc8/OGfk9c+ZwxyyIacyIH2Mblb8gE/NsUC3iBltVnqdGZ1oYRZ+o6swZrNwWUjphTtNyPNgKrNCapIWSJos0CsJVamYEMwcudqkqF3Mb3vYH245dJFsJLxZn1FpSrWpyyqSlWUlUjpvK3AvumW1nFwRuI47e+Aw5fQ1WmaKsGdLJSl6mCVespAChwXsRcEL7kHgY04x1YYxD0pepWw0rdIedVlgiBLsCbodoAFhyO+G3p3Nq/NqWGopGSvSWNWIk8jg28w3AFSb34Kj74ldT5DOwbN4FpGB3B5kC2I7ESLwD8HdgF1AaiCmQQ7qASpT80srAuHrrO912lHZSb2+e+BqorM3qFiqIzLVmHpSu0jMVJUQPGpJNt3kc8ci9/fDZq/C7J6sBstlqKHsQYJNyeVw6WV9y2DC4sMZ6Hw/wAjySApWM9RGCHb6pwFJVAgLAbR6VAtgEjmFO6ZeYFkjSRHT8O34jWhmViPNyD6bWPJwxK7KswzmkjTL4ZZXTMJ6i7goNplmZGu1tym44F7gjjBzQvQUw/29TCS/ZolCIfglyORz3AOMGfnMYoGasn+h3WjUUQ9DOQqszv6gpIY2UcA4i0uanwsq4wn+q1FPQ2sEDguxHPVUIpG4En2Pt+uGbo6Cvo4+nVFpYo0VYnmTY577rruY2A22Jse/GBXw8p5pKt5qiP6F5E3OKh+pM1rL5Tc9OnDBiCTdy3sF5ZQFsVFkX74AfFfSNNnFK80FMcyqlTpRFDZl3MPN8Hb3sfa4uL4PseXv7YBE+FOs5NGzyZfqK9Ipfy9U/ypD6lY3I2tcEG/f74eoN8J7xI8JUdWlyCOevqJ6i7l5AQqsOQQfyA255I+wtgZyXxM1F4cSPSZmqZgsLbOnI9ivYgJIAbixHBB/wAYB8Pp+jBJpN1Ex5JpjtBPyV9LH7jHqLIqRGDTg1bjs9QdxH/W/C/+QMA2X+PWmKofxiz0B+JI9w/Yx7v72x4zPx705Sj+ASevb2CpsH7l7WH7HAMiV1hBLkKALkseB+p/TCs15qSLP/w6Mo0ZTaTJII1MUsb75dzXFlMa24PqvY4CM213qXxVmWkoOnSI9/wYn9duSJHIuRx2A5+D7H/htozNI445tQqlO8Y2LG8SmQqtxHukLN5Ob7QB98AUaEyEZPBudEiaWznpFmNgLJvkfzSMB7kD2sBgnxW3F4CYmJbEtgKIwP5vonKc2jqY+mtKasASyQKA7W9JuQeR9sENsS2AWVX4GZNJLSmCyRQqVmQr5qjjyszAixv+mPNF4FZTD9UKphKsxHQ2r5qYAsTtZidxNwO35cM+2JbAcbL9LZdl4gtGsr00fTjkkA3gHvyBwTbuMdgcYu2JbATExLYls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http://upload.wikimedia.org/wikipedia/commons/thumb/5/52/New_ADB.PNG/75px-New_AD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996" y="4870749"/>
            <a:ext cx="4356484" cy="178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4032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35754" y="2846193"/>
            <a:ext cx="8712968" cy="3970318"/>
          </a:xfrm>
          <a:prstGeom prst="rect">
            <a:avLst/>
          </a:prstGeom>
          <a:solidFill>
            <a:schemeClr val="bg1"/>
          </a:solidFill>
        </p:spPr>
        <p:txBody>
          <a:bodyPr wrap="square">
            <a:spAutoFit/>
          </a:bodyPr>
          <a:lstStyle/>
          <a:p>
            <a:pPr indent="361950" algn="just"/>
            <a:r>
              <a:rPr lang="uz-Cyrl-UZ" sz="2800" b="1" dirty="0">
                <a:solidFill>
                  <a:srgbClr val="0000FF"/>
                </a:solidFill>
                <a:latin typeface="Times New Roman" pitchFamily="18" charset="0"/>
                <a:cs typeface="Times New Roman" pitchFamily="18" charset="0"/>
              </a:rPr>
              <a:t>2011 йилда Осиё тараққиёт банки Директорлар кенгаши томонидан жами </a:t>
            </a:r>
            <a:r>
              <a:rPr lang="uz-Cyrl-UZ" sz="2800" b="1" dirty="0">
                <a:solidFill>
                  <a:srgbClr val="FF0000"/>
                </a:solidFill>
                <a:latin typeface="Times New Roman" pitchFamily="18" charset="0"/>
                <a:cs typeface="Times New Roman" pitchFamily="18" charset="0"/>
              </a:rPr>
              <a:t>500 миллион АҚШ доллари</a:t>
            </a:r>
            <a:r>
              <a:rPr lang="uz-Cyrl-UZ" sz="2800" b="1" dirty="0">
                <a:solidFill>
                  <a:srgbClr val="0000FF"/>
                </a:solidFill>
                <a:latin typeface="Times New Roman" pitchFamily="18" charset="0"/>
                <a:cs typeface="Times New Roman" pitchFamily="18" charset="0"/>
              </a:rPr>
              <a:t> миқдоридаги “Ўзбекистонда қишлоқ жойларида уй-жойлар қуришни ривожлантириш” лойиҳасини кўп траншли молиялаш дастури маъқулланди. 2012 йилда дастлабки транш доирасида </a:t>
            </a:r>
            <a:r>
              <a:rPr lang="uz-Cyrl-UZ" sz="2800" b="1" dirty="0">
                <a:solidFill>
                  <a:srgbClr val="FF0000"/>
                </a:solidFill>
                <a:latin typeface="Times New Roman" pitchFamily="18" charset="0"/>
                <a:cs typeface="Times New Roman" pitchFamily="18" charset="0"/>
              </a:rPr>
              <a:t>160 миллион доллар </a:t>
            </a:r>
            <a:r>
              <a:rPr lang="uz-Cyrl-UZ" sz="2800" b="1" dirty="0">
                <a:solidFill>
                  <a:srgbClr val="0000FF"/>
                </a:solidFill>
                <a:latin typeface="Times New Roman" pitchFamily="18" charset="0"/>
                <a:cs typeface="Times New Roman" pitchFamily="18" charset="0"/>
              </a:rPr>
              <a:t>ажратилган бўлса, жорий йилда ушбу маблағнинг 200 миллион долларлик иккинчи транши тақдим этилди.  </a:t>
            </a:r>
            <a:endParaRPr lang="ru-RU" sz="2800" b="1" dirty="0">
              <a:solidFill>
                <a:srgbClr val="0000FF"/>
              </a:solidFill>
              <a:latin typeface="Times New Roman" pitchFamily="18" charset="0"/>
              <a:cs typeface="Times New Roman" pitchFamily="18" charset="0"/>
            </a:endParaRPr>
          </a:p>
        </p:txBody>
      </p:sp>
      <p:pic>
        <p:nvPicPr>
          <p:cNvPr id="1026" name="Picture 2" descr="http://anons.uz/uz/images/articles/2013_09/4356/big_ADB-for-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386" y="116631"/>
            <a:ext cx="3512626" cy="2599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bc.co.uk/worldservice/assets/images/2010/05/01/100501172119_adbsummitharuhikokuroda_512x288_nocr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0911"/>
            <a:ext cx="4679625" cy="263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1442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320546"/>
            <a:ext cx="9144000" cy="1107996"/>
          </a:xfrm>
          <a:prstGeom prst="rect">
            <a:avLst/>
          </a:prstGeom>
        </p:spPr>
        <p:txBody>
          <a:bodyPr wrap="square">
            <a:spAutoFit/>
          </a:bodyPr>
          <a:lstStyle/>
          <a:p>
            <a:pPr algn="ctr"/>
            <a:r>
              <a:rPr lang="uz-Cyrl-UZ" sz="6600" b="1" dirty="0" smtClean="0">
                <a:solidFill>
                  <a:schemeClr val="tx2"/>
                </a:solidFill>
                <a:latin typeface="Times New Roman" pitchFamily="18" charset="0"/>
                <a:cs typeface="Times New Roman" pitchFamily="18" charset="0"/>
              </a:rPr>
              <a:t>ЭНГ МУҲИМ ОМИЛ</a:t>
            </a:r>
            <a:endParaRPr lang="ru-RU" sz="6600" dirty="0">
              <a:solidFill>
                <a:schemeClr val="tx2"/>
              </a:solidFill>
              <a:latin typeface="Times New Roman" pitchFamily="18" charset="0"/>
              <a:cs typeface="Times New Roman" pitchFamily="18" charset="0"/>
            </a:endParaRPr>
          </a:p>
        </p:txBody>
      </p:sp>
      <p:pic>
        <p:nvPicPr>
          <p:cNvPr id="1026" name="Picture 2" descr="C:\Users\Админ\AppData\Local\Microsoft\Windows\Temporary Internet Files\Content.IE5\B9BXRL4W\MC900330873[1].wmf"/>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8763" y="2204864"/>
            <a:ext cx="3129701" cy="41286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дмин\AppData\Local\Microsoft\Windows\Temporary Internet Files\Content.IE5\VO632V28\MC900428331[1].wmf"/>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3397" y="1988840"/>
            <a:ext cx="4970691" cy="432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09556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903472"/>
            <a:ext cx="8712968" cy="4524315"/>
          </a:xfrm>
          <a:prstGeom prst="rect">
            <a:avLst/>
          </a:prstGeom>
          <a:solidFill>
            <a:schemeClr val="bg1"/>
          </a:solidFill>
        </p:spPr>
        <p:txBody>
          <a:bodyPr wrap="square">
            <a:spAutoFit/>
          </a:bodyPr>
          <a:lstStyle/>
          <a:p>
            <a:pPr indent="361950" algn="just"/>
            <a:r>
              <a:rPr lang="ru-RU" sz="3600" b="1" dirty="0" err="1">
                <a:latin typeface="Times New Roman" pitchFamily="18" charset="0"/>
                <a:cs typeface="Times New Roman" pitchFamily="18" charset="0"/>
              </a:rPr>
              <a:t>Давлат</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бюджетининг</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ижтимоий</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йўналтирилгани</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унинг</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ўзига</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хос</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хусусияти</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бўлиб</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қолмоқда</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Давлат</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сарф-харажатларининг</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қарийб</a:t>
            </a:r>
            <a:r>
              <a:rPr lang="ru-RU" sz="3600" b="1" dirty="0">
                <a:latin typeface="Times New Roman" pitchFamily="18" charset="0"/>
                <a:cs typeface="Times New Roman" pitchFamily="18" charset="0"/>
              </a:rPr>
              <a:t> </a:t>
            </a:r>
            <a:r>
              <a:rPr lang="ru-RU" sz="3600" b="1" dirty="0">
                <a:solidFill>
                  <a:srgbClr val="0000FF"/>
                </a:solidFill>
                <a:latin typeface="Times New Roman" pitchFamily="18" charset="0"/>
                <a:cs typeface="Times New Roman" pitchFamily="18" charset="0"/>
              </a:rPr>
              <a:t>60 </a:t>
            </a:r>
            <a:r>
              <a:rPr lang="ru-RU" sz="3600" b="1" dirty="0" err="1">
                <a:solidFill>
                  <a:srgbClr val="0000FF"/>
                </a:solidFill>
                <a:latin typeface="Times New Roman" pitchFamily="18" charset="0"/>
                <a:cs typeface="Times New Roman" pitchFamily="18" charset="0"/>
              </a:rPr>
              <a:t>фоизи</a:t>
            </a:r>
            <a:r>
              <a:rPr lang="ru-RU" sz="3600" b="1" dirty="0">
                <a:solidFill>
                  <a:srgbClr val="0000FF"/>
                </a:solidFill>
                <a:latin typeface="Times New Roman" pitchFamily="18" charset="0"/>
                <a:cs typeface="Times New Roman" pitchFamily="18" charset="0"/>
              </a:rPr>
              <a:t> </a:t>
            </a:r>
            <a:r>
              <a:rPr lang="ru-RU" sz="3600" b="1" dirty="0" err="1">
                <a:latin typeface="Times New Roman" pitchFamily="18" charset="0"/>
                <a:cs typeface="Times New Roman" pitchFamily="18" charset="0"/>
              </a:rPr>
              <a:t>ижтимоий</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соҳаларни</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молиялашга</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жумладан</a:t>
            </a:r>
            <a:r>
              <a:rPr lang="ru-RU" sz="3600" b="1" dirty="0">
                <a:latin typeface="Times New Roman" pitchFamily="18" charset="0"/>
                <a:cs typeface="Times New Roman" pitchFamily="18" charset="0"/>
              </a:rPr>
              <a:t>, </a:t>
            </a:r>
            <a:r>
              <a:rPr lang="ru-RU" sz="3600" b="1" dirty="0">
                <a:solidFill>
                  <a:srgbClr val="0000FF"/>
                </a:solidFill>
                <a:latin typeface="Times New Roman" pitchFamily="18" charset="0"/>
                <a:cs typeface="Times New Roman" pitchFamily="18" charset="0"/>
              </a:rPr>
              <a:t>34 </a:t>
            </a:r>
            <a:r>
              <a:rPr lang="ru-RU" sz="3600" b="1" dirty="0" err="1">
                <a:solidFill>
                  <a:srgbClr val="0000FF"/>
                </a:solidFill>
                <a:latin typeface="Times New Roman" pitchFamily="18" charset="0"/>
                <a:cs typeface="Times New Roman" pitchFamily="18" charset="0"/>
              </a:rPr>
              <a:t>фоизи</a:t>
            </a:r>
            <a:r>
              <a:rPr lang="ru-RU" sz="3600" b="1" dirty="0">
                <a:solidFill>
                  <a:srgbClr val="0000FF"/>
                </a:solidFill>
                <a:latin typeface="Times New Roman" pitchFamily="18" charset="0"/>
                <a:cs typeface="Times New Roman" pitchFamily="18" charset="0"/>
              </a:rPr>
              <a:t> </a:t>
            </a:r>
            <a:r>
              <a:rPr lang="ru-RU" sz="3600" b="1" dirty="0" err="1">
                <a:latin typeface="Times New Roman" pitchFamily="18" charset="0"/>
                <a:cs typeface="Times New Roman" pitchFamily="18" charset="0"/>
              </a:rPr>
              <a:t>таълим</a:t>
            </a:r>
            <a:r>
              <a:rPr lang="ru-RU" sz="3600" b="1" dirty="0">
                <a:latin typeface="Times New Roman" pitchFamily="18" charset="0"/>
                <a:cs typeface="Times New Roman" pitchFamily="18" charset="0"/>
              </a:rPr>
              <a:t>, </a:t>
            </a:r>
            <a:r>
              <a:rPr lang="ru-RU" sz="3600" b="1" dirty="0">
                <a:solidFill>
                  <a:srgbClr val="0000FF"/>
                </a:solidFill>
                <a:latin typeface="Times New Roman" pitchFamily="18" charset="0"/>
                <a:cs typeface="Times New Roman" pitchFamily="18" charset="0"/>
              </a:rPr>
              <a:t>15 </a:t>
            </a:r>
            <a:r>
              <a:rPr lang="ru-RU" sz="3600" b="1" dirty="0" err="1">
                <a:solidFill>
                  <a:srgbClr val="0000FF"/>
                </a:solidFill>
                <a:latin typeface="Times New Roman" pitchFamily="18" charset="0"/>
                <a:cs typeface="Times New Roman" pitchFamily="18" charset="0"/>
              </a:rPr>
              <a:t>фоиздан</a:t>
            </a:r>
            <a:r>
              <a:rPr lang="ru-RU" sz="3600" b="1" dirty="0">
                <a:solidFill>
                  <a:srgbClr val="0000FF"/>
                </a:solidFill>
                <a:latin typeface="Times New Roman" pitchFamily="18" charset="0"/>
                <a:cs typeface="Times New Roman" pitchFamily="18" charset="0"/>
              </a:rPr>
              <a:t> </a:t>
            </a:r>
            <a:r>
              <a:rPr lang="ru-RU" sz="3600" b="1" dirty="0" err="1">
                <a:latin typeface="Times New Roman" pitchFamily="18" charset="0"/>
                <a:cs typeface="Times New Roman" pitchFamily="18" charset="0"/>
              </a:rPr>
              <a:t>ортиғи</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соғлиқни</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сақлаш</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соҳасига</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йўналтирилмоқда</a:t>
            </a:r>
            <a:r>
              <a:rPr lang="ru-RU" sz="3600" b="1" dirty="0" smtClean="0">
                <a:latin typeface="Times New Roman" pitchFamily="18" charset="0"/>
                <a:cs typeface="Times New Roman" pitchFamily="18" charset="0"/>
              </a:rPr>
              <a:t>.</a:t>
            </a:r>
            <a:endParaRPr lang="ru-RU" sz="3600" b="1" dirty="0">
              <a:latin typeface="Times New Roman" pitchFamily="18" charset="0"/>
              <a:cs typeface="Times New Roman" pitchFamily="18" charset="0"/>
            </a:endParaRPr>
          </a:p>
        </p:txBody>
      </p:sp>
      <p:sp>
        <p:nvSpPr>
          <p:cNvPr id="3" name="Прямоугольник 2"/>
          <p:cNvSpPr/>
          <p:nvPr/>
        </p:nvSpPr>
        <p:spPr>
          <a:xfrm>
            <a:off x="35496" y="44624"/>
            <a:ext cx="8712969" cy="1754326"/>
          </a:xfrm>
          <a:prstGeom prst="rect">
            <a:avLst/>
          </a:prstGeom>
        </p:spPr>
        <p:txBody>
          <a:bodyPr wrap="square">
            <a:spAutoFit/>
          </a:bodyPr>
          <a:lstStyle/>
          <a:p>
            <a:pPr algn="ctr"/>
            <a:r>
              <a:rPr lang="uz-Cyrl-UZ" sz="5400" b="1" dirty="0" smtClean="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ИСЛОҲОТЛАР ИНСОН УЧУН</a:t>
            </a:r>
            <a:endParaRPr lang="ru-RU" sz="5400"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1239368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5576" y="1844824"/>
            <a:ext cx="7776864" cy="5016758"/>
          </a:xfrm>
          <a:prstGeom prst="rect">
            <a:avLst/>
          </a:prstGeom>
        </p:spPr>
        <p:txBody>
          <a:bodyPr wrap="square">
            <a:spAutoFit/>
          </a:bodyPr>
          <a:lstStyle/>
          <a:p>
            <a:pPr indent="361950" algn="just"/>
            <a:r>
              <a:rPr lang="ru-RU" sz="3200" b="1" dirty="0" smtClean="0">
                <a:latin typeface="Times New Roman" pitchFamily="18" charset="0"/>
                <a:cs typeface="Times New Roman" pitchFamily="18" charset="0"/>
              </a:rPr>
              <a:t>Банк </a:t>
            </a:r>
            <a:r>
              <a:rPr lang="ru-RU" sz="3200" b="1" dirty="0" err="1">
                <a:latin typeface="Times New Roman" pitchFamily="18" charset="0"/>
                <a:cs typeface="Times New Roman" pitchFamily="18" charset="0"/>
              </a:rPr>
              <a:t>тизими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ҳам</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ишончли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ва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барқарор</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фаолият</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кўрсатмоқда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Бугунги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кунда</a:t>
            </a:r>
            <a:r>
              <a:rPr lang="ru-RU" sz="3200" b="1" dirty="0">
                <a:latin typeface="Times New Roman" pitchFamily="18" charset="0"/>
                <a:cs typeface="Times New Roman" pitchFamily="18" charset="0"/>
              </a:rPr>
              <a:t> банк </a:t>
            </a:r>
            <a:r>
              <a:rPr lang="ru-RU" sz="3200" b="1" dirty="0" err="1">
                <a:latin typeface="Times New Roman" pitchFamily="18" charset="0"/>
                <a:cs typeface="Times New Roman" pitchFamily="18" charset="0"/>
              </a:rPr>
              <a:t>капиталининг</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етарлилик</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даражаси</a:t>
            </a:r>
            <a:r>
              <a:rPr lang="ru-RU" sz="3200" b="1" dirty="0">
                <a:latin typeface="Times New Roman" pitchFamily="18" charset="0"/>
                <a:cs typeface="Times New Roman" pitchFamily="18" charset="0"/>
              </a:rPr>
              <a:t> </a:t>
            </a:r>
            <a:r>
              <a:rPr lang="ru-RU" sz="3200" b="1" dirty="0">
                <a:solidFill>
                  <a:srgbClr val="FF0000"/>
                </a:solidFill>
                <a:latin typeface="Times New Roman" pitchFamily="18" charset="0"/>
                <a:cs typeface="Times New Roman" pitchFamily="18" charset="0"/>
              </a:rPr>
              <a:t>24 </a:t>
            </a:r>
            <a:r>
              <a:rPr lang="ru-RU" sz="3200" b="1" dirty="0" err="1">
                <a:solidFill>
                  <a:srgbClr val="FF0000"/>
                </a:solidFill>
                <a:latin typeface="Times New Roman" pitchFamily="18" charset="0"/>
                <a:cs typeface="Times New Roman" pitchFamily="18" charset="0"/>
              </a:rPr>
              <a:t>фоизни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ташкил</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қилмоқда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ва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бу</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кўрсаткич</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дунёда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умумий</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қабул</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қилинган</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халқаро</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стандартлардан</a:t>
            </a:r>
            <a:r>
              <a:rPr lang="ru-RU" sz="3200" b="1" dirty="0">
                <a:latin typeface="Times New Roman" pitchFamily="18" charset="0"/>
                <a:cs typeface="Times New Roman" pitchFamily="18" charset="0"/>
              </a:rPr>
              <a:t>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3 </a:t>
            </a:r>
            <a:r>
              <a:rPr lang="ru-RU" sz="3200" b="1" dirty="0" err="1">
                <a:solidFill>
                  <a:srgbClr val="FF0000"/>
                </a:solidFill>
                <a:latin typeface="Times New Roman" pitchFamily="18" charset="0"/>
                <a:cs typeface="Times New Roman" pitchFamily="18" charset="0"/>
              </a:rPr>
              <a:t>баробар</a:t>
            </a:r>
            <a:r>
              <a:rPr lang="ru-RU" sz="3200" b="1" dirty="0">
                <a:solidFill>
                  <a:srgbClr val="FF0000"/>
                </a:solidFill>
                <a:latin typeface="Times New Roman" pitchFamily="18" charset="0"/>
                <a:cs typeface="Times New Roman" pitchFamily="18" charset="0"/>
              </a:rPr>
              <a:t> </a:t>
            </a:r>
            <a:r>
              <a:rPr lang="ru-RU" sz="3200" b="1" dirty="0" err="1">
                <a:latin typeface="Times New Roman" pitchFamily="18" charset="0"/>
                <a:cs typeface="Times New Roman" pitchFamily="18" charset="0"/>
              </a:rPr>
              <a:t>кўпдир</a:t>
            </a:r>
            <a:r>
              <a:rPr lang="ru-RU" sz="3200" b="1" dirty="0">
                <a:latin typeface="Times New Roman" pitchFamily="18" charset="0"/>
                <a:cs typeface="Times New Roman" pitchFamily="18" charset="0"/>
              </a:rPr>
              <a:t>. 2012 </a:t>
            </a:r>
            <a:r>
              <a:rPr lang="ru-RU" sz="3200" b="1" dirty="0" err="1">
                <a:latin typeface="Times New Roman" pitchFamily="18" charset="0"/>
                <a:cs typeface="Times New Roman" pitchFamily="18" charset="0"/>
              </a:rPr>
              <a:t>йил</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якуни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бўйича</a:t>
            </a:r>
            <a:r>
              <a:rPr lang="ru-RU" sz="3200" b="1" dirty="0">
                <a:latin typeface="Times New Roman" pitchFamily="18" charset="0"/>
                <a:cs typeface="Times New Roman" pitchFamily="18" charset="0"/>
              </a:rPr>
              <a:t> банк </a:t>
            </a:r>
            <a:r>
              <a:rPr lang="ru-RU" sz="3200" b="1" dirty="0" err="1">
                <a:latin typeface="Times New Roman" pitchFamily="18" charset="0"/>
                <a:cs typeface="Times New Roman" pitchFamily="18" charset="0"/>
              </a:rPr>
              <a:t>тизимининг</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ликвидлиги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талаб</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этилган</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энг</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кам</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даражадан</a:t>
            </a:r>
            <a:r>
              <a:rPr lang="ru-RU" sz="3200" b="1" dirty="0">
                <a:latin typeface="Times New Roman" pitchFamily="18" charset="0"/>
                <a:cs typeface="Times New Roman" pitchFamily="18" charset="0"/>
              </a:rPr>
              <a:t>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2 </a:t>
            </a:r>
            <a:r>
              <a:rPr lang="ru-RU" sz="3200" b="1" dirty="0" err="1">
                <a:solidFill>
                  <a:srgbClr val="FF0000"/>
                </a:solidFill>
                <a:latin typeface="Times New Roman" pitchFamily="18" charset="0"/>
                <a:cs typeface="Times New Roman" pitchFamily="18" charset="0"/>
              </a:rPr>
              <a:t>баробар</a:t>
            </a:r>
            <a:r>
              <a:rPr lang="ru-RU" sz="3200" b="1" dirty="0">
                <a:solidFill>
                  <a:srgbClr val="FF0000"/>
                </a:solidFill>
                <a:latin typeface="Times New Roman" pitchFamily="18" charset="0"/>
                <a:cs typeface="Times New Roman" pitchFamily="18" charset="0"/>
              </a:rPr>
              <a:t> </a:t>
            </a:r>
            <a:r>
              <a:rPr lang="ru-RU" sz="3200" b="1" dirty="0" err="1">
                <a:latin typeface="Times New Roman" pitchFamily="18" charset="0"/>
                <a:cs typeface="Times New Roman" pitchFamily="18" charset="0"/>
              </a:rPr>
              <a:t>юқори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бўлди</a:t>
            </a:r>
            <a:r>
              <a:rPr lang="ru-RU" sz="3200" b="1" dirty="0">
                <a:latin typeface="Times New Roman" pitchFamily="18" charset="0"/>
                <a:cs typeface="Times New Roman" pitchFamily="18" charset="0"/>
              </a:rPr>
              <a:t>.</a:t>
            </a:r>
          </a:p>
        </p:txBody>
      </p:sp>
      <p:pic>
        <p:nvPicPr>
          <p:cNvPr id="3074" name="Picture 2" descr="http://www.babyboxrf.ru/app/webroot/files/Image/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86" y="28341"/>
            <a:ext cx="1944216" cy="18193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hitobito.ru/sites/default/files/articles/kapit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8342"/>
            <a:ext cx="5688631" cy="181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7096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26810" y="1196752"/>
            <a:ext cx="8712968" cy="5509200"/>
          </a:xfrm>
          <a:prstGeom prst="rect">
            <a:avLst/>
          </a:prstGeom>
          <a:solidFill>
            <a:schemeClr val="bg1"/>
          </a:solidFill>
        </p:spPr>
        <p:txBody>
          <a:bodyPr wrap="square">
            <a:spAutoFit/>
          </a:bodyPr>
          <a:lstStyle/>
          <a:p>
            <a:pPr indent="361950" algn="just"/>
            <a:r>
              <a:rPr lang="ru-RU" sz="3200" b="1" dirty="0" err="1">
                <a:latin typeface="Times New Roman" pitchFamily="18" charset="0"/>
                <a:cs typeface="Times New Roman" pitchFamily="18" charset="0"/>
              </a:rPr>
              <a:t>Мамлакатимизда</a:t>
            </a:r>
            <a:r>
              <a:rPr lang="ru-RU" sz="3200" b="1" dirty="0">
                <a:latin typeface="Times New Roman" pitchFamily="18" charset="0"/>
                <a:cs typeface="Times New Roman" pitchFamily="18" charset="0"/>
              </a:rPr>
              <a:t> 2000 </a:t>
            </a:r>
            <a:r>
              <a:rPr lang="ru-RU" sz="3200" b="1" dirty="0" err="1">
                <a:latin typeface="Times New Roman" pitchFamily="18" charset="0"/>
                <a:cs typeface="Times New Roman" pitchFamily="18" charset="0"/>
              </a:rPr>
              <a:t>йилга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нисбатан</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инвестицияларнинг</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йиллик</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ўсиши</a:t>
            </a:r>
            <a:r>
              <a:rPr lang="ru-RU" sz="3200" b="1" dirty="0">
                <a:latin typeface="Times New Roman" pitchFamily="18" charset="0"/>
                <a:cs typeface="Times New Roman" pitchFamily="18" charset="0"/>
              </a:rPr>
              <a:t> </a:t>
            </a:r>
            <a:r>
              <a:rPr lang="ru-RU" sz="3200" b="1" dirty="0">
                <a:solidFill>
                  <a:srgbClr val="FF0000"/>
                </a:solidFill>
                <a:latin typeface="Times New Roman" pitchFamily="18" charset="0"/>
                <a:cs typeface="Times New Roman" pitchFamily="18" charset="0"/>
              </a:rPr>
              <a:t>4 </a:t>
            </a:r>
            <a:r>
              <a:rPr lang="ru-RU" sz="3200" b="1" dirty="0" err="1">
                <a:solidFill>
                  <a:srgbClr val="FF0000"/>
                </a:solidFill>
                <a:latin typeface="Times New Roman" pitchFamily="18" charset="0"/>
                <a:cs typeface="Times New Roman" pitchFamily="18" charset="0"/>
              </a:rPr>
              <a:t>баробар</a:t>
            </a:r>
            <a:r>
              <a:rPr lang="ru-RU" sz="3200" b="1" dirty="0">
                <a:solidFill>
                  <a:srgbClr val="FF0000"/>
                </a:solidFill>
                <a:latin typeface="Times New Roman" pitchFamily="18" charset="0"/>
                <a:cs typeface="Times New Roman" pitchFamily="18" charset="0"/>
              </a:rPr>
              <a:t> </a:t>
            </a:r>
            <a:r>
              <a:rPr lang="ru-RU" sz="3200" b="1" dirty="0" err="1">
                <a:latin typeface="Times New Roman" pitchFamily="18" charset="0"/>
                <a:cs typeface="Times New Roman" pitchFamily="18" charset="0"/>
              </a:rPr>
              <a:t>ошди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ва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сўнгги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йилларда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ўртача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камида</a:t>
            </a:r>
            <a:r>
              <a:rPr lang="ru-RU" sz="3200" b="1" dirty="0">
                <a:latin typeface="Times New Roman" pitchFamily="18" charset="0"/>
                <a:cs typeface="Times New Roman" pitchFamily="18" charset="0"/>
              </a:rPr>
              <a:t>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12 </a:t>
            </a:r>
            <a:r>
              <a:rPr lang="ru-RU" sz="3200" b="1" dirty="0">
                <a:solidFill>
                  <a:srgbClr val="FF0000"/>
                </a:solidFill>
                <a:latin typeface="Times New Roman" pitchFamily="18" charset="0"/>
                <a:cs typeface="Times New Roman" pitchFamily="18" charset="0"/>
              </a:rPr>
              <a:t>миллиард </a:t>
            </a:r>
            <a:r>
              <a:rPr lang="ru-RU" sz="3200" b="1" dirty="0" err="1">
                <a:latin typeface="Times New Roman" pitchFamily="18" charset="0"/>
                <a:cs typeface="Times New Roman" pitchFamily="18" charset="0"/>
              </a:rPr>
              <a:t>долларни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ташкил</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этмоқда</a:t>
            </a:r>
            <a:r>
              <a:rPr lang="ru-RU" sz="3200" b="1" dirty="0">
                <a:latin typeface="Times New Roman" pitchFamily="18" charset="0"/>
                <a:cs typeface="Times New Roman" pitchFamily="18" charset="0"/>
              </a:rPr>
              <a:t>. Инвестиция </a:t>
            </a:r>
            <a:r>
              <a:rPr lang="ru-RU" sz="3200" b="1" dirty="0" err="1">
                <a:latin typeface="Times New Roman" pitchFamily="18" charset="0"/>
                <a:cs typeface="Times New Roman" pitchFamily="18" charset="0"/>
              </a:rPr>
              <a:t>маблағларининг</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қарийб</a:t>
            </a:r>
            <a:r>
              <a:rPr lang="ru-RU" sz="3200" b="1" dirty="0">
                <a:latin typeface="Times New Roman" pitchFamily="18" charset="0"/>
                <a:cs typeface="Times New Roman" pitchFamily="18" charset="0"/>
              </a:rPr>
              <a:t>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78 </a:t>
            </a:r>
            <a:r>
              <a:rPr lang="ru-RU" sz="3200" b="1" dirty="0" err="1">
                <a:solidFill>
                  <a:srgbClr val="FF0000"/>
                </a:solidFill>
                <a:latin typeface="Times New Roman" pitchFamily="18" charset="0"/>
                <a:cs typeface="Times New Roman" pitchFamily="18" charset="0"/>
              </a:rPr>
              <a:t>фоизи</a:t>
            </a:r>
            <a:r>
              <a:rPr lang="ru-RU" sz="3200" b="1" dirty="0">
                <a:solidFill>
                  <a:srgbClr val="FF0000"/>
                </a:solidFill>
                <a:latin typeface="Times New Roman" pitchFamily="18" charset="0"/>
                <a:cs typeface="Times New Roman" pitchFamily="18" charset="0"/>
              </a:rPr>
              <a:t> </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шунга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алоҳида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эътибор</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беришингизни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сўрардим</a:t>
            </a:r>
            <a:r>
              <a:rPr lang="ru-RU" sz="3200" b="1" dirty="0">
                <a:latin typeface="Times New Roman" pitchFamily="18" charset="0"/>
                <a:cs typeface="Times New Roman" pitchFamily="18" charset="0"/>
              </a:rPr>
              <a:t> – </a:t>
            </a:r>
            <a:r>
              <a:rPr lang="ru-RU" sz="3200" b="1" dirty="0" err="1">
                <a:latin typeface="Times New Roman" pitchFamily="18" charset="0"/>
                <a:cs typeface="Times New Roman" pitchFamily="18" charset="0"/>
              </a:rPr>
              <a:t>ички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манбалар</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ҳисобидан</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шакллантирилмоқда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жумладан</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инвестициялар</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умумий</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ҳажмининг</a:t>
            </a:r>
            <a:r>
              <a:rPr lang="ru-RU" sz="3200" b="1" dirty="0">
                <a:latin typeface="Times New Roman" pitchFamily="18" charset="0"/>
                <a:cs typeface="Times New Roman" pitchFamily="18" charset="0"/>
              </a:rPr>
              <a:t>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21 </a:t>
            </a:r>
            <a:r>
              <a:rPr lang="ru-RU" sz="3200" b="1" dirty="0" err="1">
                <a:solidFill>
                  <a:srgbClr val="FF0000"/>
                </a:solidFill>
                <a:latin typeface="Times New Roman" pitchFamily="18" charset="0"/>
                <a:cs typeface="Times New Roman" pitchFamily="18" charset="0"/>
              </a:rPr>
              <a:t>фоизини</a:t>
            </a:r>
            <a:r>
              <a:rPr lang="ru-RU" sz="3200" b="1" dirty="0">
                <a:solidFill>
                  <a:srgbClr val="FF0000"/>
                </a:solidFill>
                <a:latin typeface="Times New Roman" pitchFamily="18" charset="0"/>
                <a:cs typeface="Times New Roman" pitchFamily="18" charset="0"/>
              </a:rPr>
              <a:t> </a:t>
            </a:r>
            <a:r>
              <a:rPr lang="ru-RU" sz="3200" b="1" dirty="0" err="1">
                <a:latin typeface="Times New Roman" pitchFamily="18" charset="0"/>
                <a:cs typeface="Times New Roman" pitchFamily="18" charset="0"/>
              </a:rPr>
              <a:t>аҳоли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омонатлари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ташкил</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этмоқда</a:t>
            </a:r>
            <a:r>
              <a:rPr lang="ru-RU" sz="3200" b="1" dirty="0">
                <a:latin typeface="Times New Roman" pitchFamily="18" charset="0"/>
                <a:cs typeface="Times New Roman" pitchFamily="18" charset="0"/>
              </a:rPr>
              <a:t>.</a:t>
            </a:r>
          </a:p>
        </p:txBody>
      </p:sp>
      <p:sp>
        <p:nvSpPr>
          <p:cNvPr id="3" name="Прямоугольник 2"/>
          <p:cNvSpPr/>
          <p:nvPr/>
        </p:nvSpPr>
        <p:spPr>
          <a:xfrm>
            <a:off x="179512" y="44624"/>
            <a:ext cx="8856984" cy="1200329"/>
          </a:xfrm>
          <a:prstGeom prst="rect">
            <a:avLst/>
          </a:prstGeom>
        </p:spPr>
        <p:txBody>
          <a:bodyPr wrap="square">
            <a:spAutoFit/>
          </a:bodyPr>
          <a:lstStyle/>
          <a:p>
            <a:pPr algn="ctr"/>
            <a:r>
              <a:rPr lang="uz-Cyrl-UZ" sz="7200" b="1" dirty="0" smtClean="0">
                <a:solidFill>
                  <a:srgbClr val="0000FF"/>
                </a:solidFill>
                <a:latin typeface="Times New Roman" pitchFamily="18" charset="0"/>
                <a:cs typeface="Times New Roman" pitchFamily="18" charset="0"/>
              </a:rPr>
              <a:t>ИНВЕСТИЦИЯЛАР</a:t>
            </a:r>
            <a:endParaRPr lang="ru-RU" sz="7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2286189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http://2.bp.blogspot.com/-uwc3RsKDv8Q/UiadQJR-grI/AAAAAAAAAMA/y3y2xMuCTZU/s1600/%D0%B8%D0%BD%D0%B2%D0%B5%D1%81%D1%82%D0%B8%D1%86%D0%B8%D0%B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 y="2132856"/>
            <a:ext cx="9134020" cy="474233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2132856"/>
            <a:ext cx="8640960" cy="1938992"/>
          </a:xfrm>
          <a:prstGeom prst="rect">
            <a:avLst/>
          </a:prstGeom>
        </p:spPr>
        <p:txBody>
          <a:bodyPr wrap="square">
            <a:spAutoFit/>
          </a:bodyPr>
          <a:lstStyle/>
          <a:p>
            <a:pPr algn="ctr"/>
            <a:r>
              <a:rPr lang="uz-Cyrl-UZ" sz="6000" b="1" dirty="0" smtClean="0">
                <a:solidFill>
                  <a:srgbClr val="000066"/>
                </a:solidFill>
                <a:latin typeface="Times New Roman" pitchFamily="18" charset="0"/>
                <a:cs typeface="Times New Roman" pitchFamily="18" charset="0"/>
              </a:rPr>
              <a:t>ЧЕТ ЭЛ ИНВЕСТИЦИЯЛАРИ</a:t>
            </a:r>
            <a:endParaRPr lang="ru-RU" sz="6000"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398685525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3140968"/>
            <a:ext cx="8640960" cy="3539430"/>
          </a:xfrm>
          <a:prstGeom prst="rect">
            <a:avLst/>
          </a:prstGeom>
        </p:spPr>
        <p:txBody>
          <a:bodyPr wrap="square">
            <a:spAutoFit/>
          </a:bodyPr>
          <a:lstStyle/>
          <a:p>
            <a:pPr indent="361950" algn="just"/>
            <a:r>
              <a:rPr lang="uz-Cyrl-UZ" sz="2800" b="1" dirty="0">
                <a:solidFill>
                  <a:srgbClr val="0000FF"/>
                </a:solidFill>
                <a:latin typeface="Times New Roman" pitchFamily="18" charset="0"/>
                <a:cs typeface="Times New Roman" pitchFamily="18" charset="0"/>
              </a:rPr>
              <a:t>2012 йилда жами инвестицияларнинг </a:t>
            </a:r>
            <a:r>
              <a:rPr lang="uz-Cyrl-UZ" sz="2800" b="1" dirty="0">
                <a:solidFill>
                  <a:srgbClr val="FF0000"/>
                </a:solidFill>
                <a:latin typeface="Times New Roman" pitchFamily="18" charset="0"/>
                <a:cs typeface="Times New Roman" pitchFamily="18" charset="0"/>
              </a:rPr>
              <a:t>22 фоиздан ортиғи ёки 2,5 миллиард доллардан кўпроғини </a:t>
            </a:r>
            <a:r>
              <a:rPr lang="uz-Cyrl-UZ" sz="2800" b="1" dirty="0">
                <a:solidFill>
                  <a:srgbClr val="0000FF"/>
                </a:solidFill>
                <a:latin typeface="Times New Roman" pitchFamily="18" charset="0"/>
                <a:cs typeface="Times New Roman" pitchFamily="18" charset="0"/>
              </a:rPr>
              <a:t>хорижий инвестициялар ташкил этди. </a:t>
            </a:r>
            <a:r>
              <a:rPr lang="ru-RU" sz="2800" b="1" dirty="0" err="1">
                <a:solidFill>
                  <a:srgbClr val="0000FF"/>
                </a:solidFill>
                <a:latin typeface="Times New Roman" pitchFamily="18" charset="0"/>
                <a:cs typeface="Times New Roman" pitchFamily="18" charset="0"/>
              </a:rPr>
              <a:t>Уларнинг</a:t>
            </a:r>
            <a:r>
              <a:rPr lang="ru-RU" sz="2800" b="1" dirty="0">
                <a:solidFill>
                  <a:srgbClr val="0000FF"/>
                </a:solidFill>
                <a:latin typeface="Times New Roman" pitchFamily="18" charset="0"/>
                <a:cs typeface="Times New Roman" pitchFamily="18" charset="0"/>
              </a:rPr>
              <a:t> </a:t>
            </a:r>
            <a:r>
              <a:rPr lang="ru-RU" sz="2800" b="1" dirty="0" smtClean="0">
                <a:solidFill>
                  <a:srgbClr val="0000FF"/>
                </a:solidFill>
                <a:latin typeface="Times New Roman" pitchFamily="18" charset="0"/>
                <a:cs typeface="Times New Roman" pitchFamily="18" charset="0"/>
              </a:rPr>
              <a:t/>
            </a:r>
            <a:br>
              <a:rPr lang="ru-RU" sz="2800" b="1" dirty="0" smtClean="0">
                <a:solidFill>
                  <a:srgbClr val="0000FF"/>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80 </a:t>
            </a:r>
            <a:r>
              <a:rPr lang="ru-RU" sz="2800" b="1" dirty="0" err="1">
                <a:solidFill>
                  <a:srgbClr val="FF0000"/>
                </a:solidFill>
                <a:latin typeface="Times New Roman" pitchFamily="18" charset="0"/>
                <a:cs typeface="Times New Roman" pitchFamily="18" charset="0"/>
              </a:rPr>
              <a:t>фоизга</a:t>
            </a:r>
            <a:r>
              <a:rPr lang="ru-RU" sz="2800" b="1" dirty="0">
                <a:solidFill>
                  <a:srgbClr val="FF0000"/>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яқини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тўғридан-тўғри</a:t>
            </a:r>
            <a:r>
              <a:rPr lang="ru-RU" sz="2800" b="1" dirty="0">
                <a:solidFill>
                  <a:srgbClr val="0000FF"/>
                </a:solidFill>
                <a:latin typeface="Times New Roman" pitchFamily="18" charset="0"/>
                <a:cs typeface="Times New Roman" pitchFamily="18" charset="0"/>
              </a:rPr>
              <a:t> чет эл </a:t>
            </a:r>
            <a:r>
              <a:rPr lang="ru-RU" sz="2800" b="1" dirty="0" err="1">
                <a:solidFill>
                  <a:srgbClr val="0000FF"/>
                </a:solidFill>
                <a:latin typeface="Times New Roman" pitchFamily="18" charset="0"/>
                <a:cs typeface="Times New Roman" pitchFamily="18" charset="0"/>
              </a:rPr>
              <a:t>инвестицияларидир</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Бу</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ўз</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навбатида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хорижлик</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инвесторларнинг</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Ўзбекистонга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мамлакатимизда</a:t>
            </a:r>
            <a:r>
              <a:rPr lang="ru-RU" sz="2800" b="1" dirty="0">
                <a:solidFill>
                  <a:srgbClr val="0000FF"/>
                </a:solidFill>
                <a:latin typeface="Times New Roman" pitchFamily="18" charset="0"/>
                <a:cs typeface="Times New Roman" pitchFamily="18" charset="0"/>
              </a:rPr>
              <a:t> бизнес </a:t>
            </a:r>
            <a:r>
              <a:rPr lang="ru-RU" sz="2800" b="1" dirty="0" err="1">
                <a:solidFill>
                  <a:srgbClr val="0000FF"/>
                </a:solidFill>
                <a:latin typeface="Times New Roman" pitchFamily="18" charset="0"/>
                <a:cs typeface="Times New Roman" pitchFamily="18" charset="0"/>
              </a:rPr>
              <a:t>учун</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яратилган</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шарт-шароитларга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ишончи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тобора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ортиб</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бораётганидан</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далолат</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беради</a:t>
            </a:r>
            <a:r>
              <a:rPr lang="ru-RU" sz="2800" b="1" dirty="0">
                <a:solidFill>
                  <a:srgbClr val="0000FF"/>
                </a:solidFill>
                <a:latin typeface="Times New Roman" pitchFamily="18" charset="0"/>
                <a:cs typeface="Times New Roman" pitchFamily="18" charset="0"/>
              </a:rPr>
              <a:t>.</a:t>
            </a:r>
          </a:p>
        </p:txBody>
      </p:sp>
      <p:pic>
        <p:nvPicPr>
          <p:cNvPr id="31746" name="Picture 2" descr="C:\Users\Админ\Pictures\уй-жойг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41" y="188639"/>
            <a:ext cx="4510183" cy="2963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747" name="Picture 3" descr="C:\Users\Админ\Pictures\уй-жойга\%кредит.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258" y="188639"/>
            <a:ext cx="3576206" cy="3033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957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7000" r="-2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16029" y="116632"/>
            <a:ext cx="7988419" cy="1569660"/>
          </a:xfrm>
          <a:prstGeom prst="rect">
            <a:avLst/>
          </a:prstGeom>
        </p:spPr>
        <p:txBody>
          <a:bodyPr wrap="square">
            <a:spAutoFit/>
          </a:bodyPr>
          <a:lstStyle/>
          <a:p>
            <a:pPr algn="ctr"/>
            <a:r>
              <a:rPr lang="uz-Cyrl-UZ" sz="4800" b="1" dirty="0" smtClean="0">
                <a:ln>
                  <a:solidFill>
                    <a:sysClr val="windowText" lastClr="000000"/>
                  </a:solidFill>
                </a:ln>
                <a:latin typeface="Times New Roman" pitchFamily="18" charset="0"/>
                <a:cs typeface="Times New Roman" pitchFamily="18" charset="0"/>
              </a:rPr>
              <a:t>БАНКЛАРГА ОРТАЁТГАН ИШОНЧ РАҚАМЛАРДА</a:t>
            </a:r>
            <a:endParaRPr lang="ru-RU" sz="4800" dirty="0">
              <a:ln>
                <a:solidFill>
                  <a:sysClr val="windowText" lastClr="000000"/>
                </a:solidFill>
              </a:ln>
              <a:latin typeface="Times New Roman" pitchFamily="18" charset="0"/>
              <a:cs typeface="Times New Roman" pitchFamily="18" charset="0"/>
            </a:endParaRPr>
          </a:p>
        </p:txBody>
      </p:sp>
      <p:sp>
        <p:nvSpPr>
          <p:cNvPr id="3" name="Прямоугольник 2"/>
          <p:cNvSpPr/>
          <p:nvPr/>
        </p:nvSpPr>
        <p:spPr>
          <a:xfrm>
            <a:off x="179512" y="5171708"/>
            <a:ext cx="8640960" cy="1569660"/>
          </a:xfrm>
          <a:prstGeom prst="rect">
            <a:avLst/>
          </a:prstGeom>
          <a:solidFill>
            <a:schemeClr val="bg1"/>
          </a:solidFill>
        </p:spPr>
        <p:txBody>
          <a:bodyPr wrap="square">
            <a:spAutoFit/>
          </a:bodyPr>
          <a:lstStyle/>
          <a:p>
            <a:pPr indent="361950" algn="just"/>
            <a:r>
              <a:rPr lang="ru-RU" sz="3200" b="1" dirty="0" err="1">
                <a:latin typeface="Times New Roman" pitchFamily="18" charset="0"/>
                <a:cs typeface="Times New Roman" pitchFamily="18" charset="0"/>
              </a:rPr>
              <a:t>Аҳолининг</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банклардаги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омонатлари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ҳажми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ўтган</a:t>
            </a:r>
            <a:r>
              <a:rPr lang="ru-RU" sz="3200" b="1" dirty="0">
                <a:latin typeface="Times New Roman" pitchFamily="18" charset="0"/>
                <a:cs typeface="Times New Roman" pitchFamily="18" charset="0"/>
              </a:rPr>
              <a:t> 2012 </a:t>
            </a:r>
            <a:r>
              <a:rPr lang="ru-RU" sz="3200" b="1" dirty="0" err="1">
                <a:latin typeface="Times New Roman" pitchFamily="18" charset="0"/>
                <a:cs typeface="Times New Roman" pitchFamily="18" charset="0"/>
              </a:rPr>
              <a:t>йилда</a:t>
            </a:r>
            <a:r>
              <a:rPr lang="ru-RU" sz="3200" b="1" dirty="0">
                <a:latin typeface="Times New Roman" pitchFamily="18" charset="0"/>
                <a:cs typeface="Times New Roman" pitchFamily="18" charset="0"/>
              </a:rPr>
              <a:t> 35 </a:t>
            </a:r>
            <a:r>
              <a:rPr lang="ru-RU" sz="3200" b="1" dirty="0" err="1">
                <a:latin typeface="Times New Roman" pitchFamily="18" charset="0"/>
                <a:cs typeface="Times New Roman" pitchFamily="18" charset="0"/>
              </a:rPr>
              <a:t>фоизга</a:t>
            </a:r>
            <a:r>
              <a:rPr lang="ru-RU" sz="3200" b="1" dirty="0">
                <a:latin typeface="Times New Roman" pitchFamily="18" charset="0"/>
                <a:cs typeface="Times New Roman" pitchFamily="18" charset="0"/>
              </a:rPr>
              <a:t>, 2000 </a:t>
            </a:r>
            <a:r>
              <a:rPr lang="ru-RU" sz="3200" b="1" dirty="0" err="1">
                <a:latin typeface="Times New Roman" pitchFamily="18" charset="0"/>
                <a:cs typeface="Times New Roman" pitchFamily="18" charset="0"/>
              </a:rPr>
              <a:t>йилга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нисбатан</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эса</a:t>
            </a:r>
            <a:r>
              <a:rPr lang="ru-RU" sz="3200" b="1" dirty="0">
                <a:latin typeface="Times New Roman" pitchFamily="18" charset="0"/>
                <a:cs typeface="Times New Roman" pitchFamily="18" charset="0"/>
              </a:rPr>
              <a:t> 60 </a:t>
            </a:r>
            <a:r>
              <a:rPr lang="ru-RU" sz="3200" b="1" dirty="0" err="1">
                <a:latin typeface="Times New Roman" pitchFamily="18" charset="0"/>
                <a:cs typeface="Times New Roman" pitchFamily="18" charset="0"/>
              </a:rPr>
              <a:t>баробар</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ошди</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pic>
        <p:nvPicPr>
          <p:cNvPr id="32770" name="Picture 2" descr="D:\Изображения\аралаш\Яна\загруженное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17550"/>
            <a:ext cx="8640960" cy="321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7219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rot="21371726">
            <a:off x="338501" y="290982"/>
            <a:ext cx="8244408" cy="1107996"/>
          </a:xfrm>
          <a:prstGeom prst="rect">
            <a:avLst/>
          </a:prstGeom>
          <a:solidFill>
            <a:schemeClr val="bg1"/>
          </a:solidFill>
          <a:ln>
            <a:solidFill>
              <a:srgbClr val="009900"/>
            </a:solidFill>
          </a:ln>
        </p:spPr>
        <p:txBody>
          <a:bodyPr wrap="square">
            <a:spAutoFit/>
          </a:bodyPr>
          <a:lstStyle/>
          <a:p>
            <a:pPr indent="630238"/>
            <a:r>
              <a:rPr lang="uz-Cyrl-UZ" sz="6600" b="1" dirty="0" smtClean="0">
                <a:solidFill>
                  <a:srgbClr val="0000FF"/>
                </a:solidFill>
                <a:latin typeface="Times New Roman" pitchFamily="18" charset="0"/>
                <a:cs typeface="Times New Roman" pitchFamily="18" charset="0"/>
              </a:rPr>
              <a:t>ҚАТЪИЙ ИШОНЧ</a:t>
            </a:r>
            <a:endParaRPr lang="ru-RU" sz="6600" dirty="0">
              <a:solidFill>
                <a:srgbClr val="0000FF"/>
              </a:solidFill>
              <a:latin typeface="Times New Roman" pitchFamily="18" charset="0"/>
              <a:cs typeface="Times New Roman" pitchFamily="18" charset="0"/>
            </a:endParaRPr>
          </a:p>
        </p:txBody>
      </p:sp>
      <p:sp>
        <p:nvSpPr>
          <p:cNvPr id="3" name="Прямоугольник 2"/>
          <p:cNvSpPr/>
          <p:nvPr/>
        </p:nvSpPr>
        <p:spPr>
          <a:xfrm rot="256439">
            <a:off x="180091" y="1748162"/>
            <a:ext cx="8368863" cy="4832092"/>
          </a:xfrm>
          <a:prstGeom prst="rect">
            <a:avLst/>
          </a:prstGeom>
          <a:solidFill>
            <a:schemeClr val="bg1"/>
          </a:solidFill>
          <a:ln>
            <a:solidFill>
              <a:srgbClr val="009900"/>
            </a:solidFill>
          </a:ln>
        </p:spPr>
        <p:txBody>
          <a:bodyPr wrap="square">
            <a:spAutoFit/>
          </a:bodyPr>
          <a:lstStyle/>
          <a:p>
            <a:pPr indent="361950" algn="just"/>
            <a:r>
              <a:rPr lang="uz-Cyrl-UZ" sz="2800" b="1" dirty="0" smtClean="0">
                <a:solidFill>
                  <a:srgbClr val="000066"/>
                </a:solidFill>
                <a:latin typeface="Times New Roman" pitchFamily="18" charset="0"/>
                <a:cs typeface="Times New Roman" pitchFamily="18" charset="0"/>
              </a:rPr>
              <a:t>Ўзбекистон Республикаси Тикланиш ва тараққиёт жамғармаси ташкил этилди ва айни пайтда унинг капитали 15 миллиард долларга етди.</a:t>
            </a:r>
          </a:p>
          <a:p>
            <a:pPr indent="361950" algn="just"/>
            <a:r>
              <a:rPr lang="uz-Cyrl-UZ" sz="2800" b="1" dirty="0" smtClean="0">
                <a:solidFill>
                  <a:srgbClr val="000066"/>
                </a:solidFill>
                <a:latin typeface="Times New Roman" pitchFamily="18" charset="0"/>
                <a:cs typeface="Times New Roman" pitchFamily="18" charset="0"/>
              </a:rPr>
              <a:t>Буларнинг барчаси Ўзбекистон ўзи танлаган замонавий демократик ва иқтисодиёти ривожланган давлатлар қаторига кириш, аҳоли учун муносиб турмуш шароити яратиб бериш ва жаҳон ҳамжамиятида муносиб ўрин эгаллаш йўлидан қатъий ишонч билан бораётганининг яна бир тасдиғидир.</a:t>
            </a:r>
            <a:endParaRPr lang="uz-Cyrl-UZ" sz="2800" b="1"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93074098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rot="21371726">
            <a:off x="157490" y="1954032"/>
            <a:ext cx="8782946" cy="2554545"/>
          </a:xfrm>
          <a:prstGeom prst="rect">
            <a:avLst/>
          </a:prstGeom>
          <a:solidFill>
            <a:schemeClr val="bg1"/>
          </a:solidFill>
          <a:ln>
            <a:solidFill>
              <a:srgbClr val="009900"/>
            </a:solidFill>
          </a:ln>
        </p:spPr>
        <p:txBody>
          <a:bodyPr wrap="square">
            <a:spAutoFit/>
          </a:bodyPr>
          <a:lstStyle/>
          <a:p>
            <a:pPr algn="ctr"/>
            <a:r>
              <a:rPr lang="ru-RU" sz="8000" b="1" dirty="0" smtClean="0">
                <a:solidFill>
                  <a:srgbClr val="0000FF"/>
                </a:solidFill>
                <a:latin typeface="Times New Roman" pitchFamily="18" charset="0"/>
                <a:cs typeface="Times New Roman" pitchFamily="18" charset="0"/>
              </a:rPr>
              <a:t>ЭЪТИБОРИНГИЗ УЧУН РАҲМАТ!</a:t>
            </a:r>
            <a:endParaRPr lang="ru-RU" sz="8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2570408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063442"/>
            <a:ext cx="8784976" cy="5509200"/>
          </a:xfrm>
          <a:prstGeom prst="rect">
            <a:avLst/>
          </a:prstGeom>
        </p:spPr>
        <p:txBody>
          <a:bodyPr wrap="square">
            <a:spAutoFit/>
          </a:bodyPr>
          <a:lstStyle/>
          <a:p>
            <a:pPr indent="361950" algn="just"/>
            <a:r>
              <a:rPr lang="uz-Cyrl-UZ" sz="3200" b="1" dirty="0" smtClean="0">
                <a:latin typeface="Times New Roman" pitchFamily="18" charset="0"/>
                <a:cs typeface="Times New Roman" pitchFamily="18" charset="0"/>
              </a:rPr>
              <a:t>Уй-жой қурилиши соҳаси</a:t>
            </a:r>
            <a:r>
              <a:rPr lang="ru-RU" sz="3200" b="1" dirty="0" smtClean="0">
                <a:latin typeface="Times New Roman" pitchFamily="18" charset="0"/>
                <a:cs typeface="Times New Roman" pitchFamily="18" charset="0"/>
              </a:rPr>
              <a:t> </a:t>
            </a:r>
            <a:endParaRPr lang="ru-RU" sz="3200" b="1" dirty="0">
              <a:latin typeface="Times New Roman" pitchFamily="18" charset="0"/>
              <a:cs typeface="Times New Roman" pitchFamily="18" charset="0"/>
            </a:endParaRPr>
          </a:p>
          <a:p>
            <a:pPr algn="just"/>
            <a:r>
              <a:rPr lang="uz-Cyrl-UZ" sz="3200" b="1" u="sng" dirty="0">
                <a:solidFill>
                  <a:srgbClr val="0000FF"/>
                </a:solidFill>
                <a:latin typeface="Times New Roman" pitchFamily="18" charset="0"/>
                <a:cs typeface="Times New Roman" pitchFamily="18" charset="0"/>
              </a:rPr>
              <a:t>ўткир ижтимоий муаммоларни ҳал этиш</a:t>
            </a:r>
            <a:r>
              <a:rPr lang="uz-Cyrl-UZ" sz="3200" b="1" dirty="0">
                <a:solidFill>
                  <a:srgbClr val="0000FF"/>
                </a:solidFill>
                <a:latin typeface="Times New Roman" pitchFamily="18" charset="0"/>
                <a:cs typeface="Times New Roman" pitchFamily="18" charset="0"/>
              </a:rPr>
              <a:t> </a:t>
            </a:r>
            <a:r>
              <a:rPr lang="uz-Cyrl-UZ" sz="3200" b="1" dirty="0">
                <a:latin typeface="Times New Roman" pitchFamily="18" charset="0"/>
                <a:cs typeface="Times New Roman" pitchFamily="18" charset="0"/>
              </a:rPr>
              <a:t>учун улкан аҳамиятга эга экани, қурилиш билан боғлиқ кўплаб тармоқлар ва бутун мамлакат </a:t>
            </a:r>
            <a:r>
              <a:rPr lang="uz-Cyrl-UZ" sz="3200" b="1" u="sng" dirty="0">
                <a:solidFill>
                  <a:srgbClr val="0000FF"/>
                </a:solidFill>
                <a:latin typeface="Times New Roman" pitchFamily="18" charset="0"/>
                <a:cs typeface="Times New Roman" pitchFamily="18" charset="0"/>
              </a:rPr>
              <a:t>иқтисодиётининг мутаносиб ривожланиши</a:t>
            </a:r>
            <a:r>
              <a:rPr lang="uz-Cyrl-UZ" sz="3200" b="1" dirty="0">
                <a:solidFill>
                  <a:srgbClr val="0000FF"/>
                </a:solidFill>
                <a:latin typeface="Times New Roman" pitchFamily="18" charset="0"/>
                <a:cs typeface="Times New Roman" pitchFamily="18" charset="0"/>
              </a:rPr>
              <a:t> </a:t>
            </a:r>
            <a:r>
              <a:rPr lang="uz-Cyrl-UZ" sz="3200" b="1" dirty="0">
                <a:latin typeface="Times New Roman" pitchFamily="18" charset="0"/>
                <a:cs typeface="Times New Roman" pitchFamily="18" charset="0"/>
              </a:rPr>
              <a:t>ҳамда </a:t>
            </a:r>
            <a:r>
              <a:rPr lang="uz-Cyrl-UZ" sz="3200" b="1" u="sng" dirty="0" smtClean="0">
                <a:solidFill>
                  <a:srgbClr val="0000FF"/>
                </a:solidFill>
                <a:latin typeface="Times New Roman" pitchFamily="18" charset="0"/>
                <a:cs typeface="Times New Roman" pitchFamily="18" charset="0"/>
              </a:rPr>
              <a:t>барқарор </a:t>
            </a:r>
            <a:r>
              <a:rPr lang="uz-Cyrl-UZ" sz="3200" b="1" u="sng" dirty="0">
                <a:solidFill>
                  <a:srgbClr val="0000FF"/>
                </a:solidFill>
                <a:latin typeface="Times New Roman" pitchFamily="18" charset="0"/>
                <a:cs typeface="Times New Roman" pitchFamily="18" charset="0"/>
              </a:rPr>
              <a:t>ўсиш суръатларини таъминлайдиган энг муҳим омил</a:t>
            </a:r>
            <a:r>
              <a:rPr lang="uz-Cyrl-UZ" sz="3200" b="1" u="sng" dirty="0">
                <a:latin typeface="Times New Roman" pitchFamily="18" charset="0"/>
                <a:cs typeface="Times New Roman" pitchFamily="18" charset="0"/>
              </a:rPr>
              <a:t> </a:t>
            </a:r>
            <a:endParaRPr lang="ru-RU" sz="3200" b="1" dirty="0">
              <a:latin typeface="Times New Roman" pitchFamily="18" charset="0"/>
              <a:cs typeface="Times New Roman" pitchFamily="18" charset="0"/>
            </a:endParaRPr>
          </a:p>
          <a:p>
            <a:pPr algn="just"/>
            <a:r>
              <a:rPr lang="uz-Cyrl-UZ" sz="3200" b="1" dirty="0">
                <a:latin typeface="Times New Roman" pitchFamily="18" charset="0"/>
                <a:cs typeface="Times New Roman" pitchFamily="18" charset="0"/>
              </a:rPr>
              <a:t>эканини ҳисобга оладиган бўлсак, бугунги конференция учун танланган мавзунинг долзарблиги тўғрисида гапириб ўтиришнинг ҳожати бўлмаса керак.</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73226065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6984776" cy="1938992"/>
          </a:xfrm>
          <a:prstGeom prst="rect">
            <a:avLst/>
          </a:prstGeom>
        </p:spPr>
        <p:txBody>
          <a:bodyPr wrap="square">
            <a:spAutoFit/>
          </a:bodyPr>
          <a:lstStyle/>
          <a:p>
            <a:pPr algn="ctr"/>
            <a:r>
              <a:rPr lang="uz-Cyrl-UZ" sz="4000" b="1" dirty="0" smtClean="0">
                <a:ln>
                  <a:solidFill>
                    <a:srgbClr val="00B050"/>
                  </a:solidFill>
                </a:ln>
                <a:solidFill>
                  <a:srgbClr val="00B050"/>
                </a:solidFill>
                <a:latin typeface="Times New Roman" pitchFamily="18" charset="0"/>
                <a:cs typeface="Times New Roman" pitchFamily="18" charset="0"/>
              </a:rPr>
              <a:t>ЭКСПЕРТ МАРКАЗЛАРИНИНГ МАЪЛУМОТЛАРИГА КЎРА</a:t>
            </a:r>
            <a:endParaRPr lang="ru-RU" sz="4000" dirty="0">
              <a:ln>
                <a:solidFill>
                  <a:srgbClr val="00B050"/>
                </a:solidFill>
              </a:ln>
              <a:solidFill>
                <a:srgbClr val="00B050"/>
              </a:solidFill>
              <a:latin typeface="Times New Roman" pitchFamily="18" charset="0"/>
              <a:cs typeface="Times New Roman" pitchFamily="18" charset="0"/>
            </a:endParaRPr>
          </a:p>
        </p:txBody>
      </p:sp>
      <p:pic>
        <p:nvPicPr>
          <p:cNvPr id="2050" name="Picture 2" descr="C:\Users\Админ\AppData\Local\Microsoft\Windows\Temporary Internet Files\Content.IE5\B9BXRL4W\MC90008924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9144000" cy="48691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3638138"/>
            <a:ext cx="8784976" cy="3046988"/>
          </a:xfrm>
          <a:prstGeom prst="rect">
            <a:avLst/>
          </a:prstGeom>
          <a:solidFill>
            <a:schemeClr val="bg1"/>
          </a:solidFill>
        </p:spPr>
        <p:txBody>
          <a:bodyPr wrap="square">
            <a:spAutoFit/>
          </a:bodyPr>
          <a:lstStyle/>
          <a:p>
            <a:pPr indent="441325" algn="just"/>
            <a:r>
              <a:rPr lang="uz-Cyrl-UZ" sz="3200" b="1" dirty="0">
                <a:latin typeface="Times New Roman" pitchFamily="18" charset="0"/>
                <a:cs typeface="Times New Roman" pitchFamily="18" charset="0"/>
              </a:rPr>
              <a:t>Эксперт марказларининг маълумотларига кўра, иқтисодий ривожланган давлатларда инвестициялар таркибида умумий сармоялар ҳажмининг </a:t>
            </a:r>
            <a:r>
              <a:rPr lang="uz-Cyrl-UZ" sz="3200" b="1" dirty="0" smtClean="0">
                <a:solidFill>
                  <a:srgbClr val="FF0000"/>
                </a:solidFill>
                <a:latin typeface="Times New Roman" pitchFamily="18" charset="0"/>
                <a:cs typeface="Times New Roman" pitchFamily="18" charset="0"/>
              </a:rPr>
              <a:t>20 </a:t>
            </a:r>
            <a:r>
              <a:rPr lang="uz-Cyrl-UZ" sz="3200" b="1" dirty="0">
                <a:solidFill>
                  <a:srgbClr val="FF0000"/>
                </a:solidFill>
                <a:latin typeface="Times New Roman" pitchFamily="18" charset="0"/>
                <a:cs typeface="Times New Roman" pitchFamily="18" charset="0"/>
              </a:rPr>
              <a:t>фоизидан 40 фоизигача </a:t>
            </a:r>
            <a:r>
              <a:rPr lang="uz-Cyrl-UZ" sz="3200" b="1" dirty="0">
                <a:latin typeface="Times New Roman" pitchFamily="18" charset="0"/>
                <a:cs typeface="Times New Roman" pitchFamily="18" charset="0"/>
              </a:rPr>
              <a:t>бўлган улуши айнан уй-жой қурилиши соҳасига тўғри келаётгани албатта бежиз эмас</a:t>
            </a:r>
            <a:r>
              <a:rPr lang="uz-Cyrl-UZ"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7947648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0682" y="44624"/>
            <a:ext cx="5904656" cy="4832092"/>
          </a:xfrm>
          <a:prstGeom prst="rect">
            <a:avLst/>
          </a:prstGeom>
          <a:solidFill>
            <a:schemeClr val="bg1"/>
          </a:solidFill>
        </p:spPr>
        <p:txBody>
          <a:bodyPr wrap="square">
            <a:spAutoFit/>
          </a:bodyPr>
          <a:lstStyle/>
          <a:p>
            <a:pPr indent="441325" algn="just"/>
            <a:r>
              <a:rPr lang="uz-Cyrl-UZ" sz="2800" b="1" dirty="0" smtClean="0">
                <a:solidFill>
                  <a:srgbClr val="7030A0"/>
                </a:solidFill>
                <a:latin typeface="Times New Roman" pitchFamily="18" charset="0"/>
                <a:cs typeface="Times New Roman" pitchFamily="18" charset="0"/>
              </a:rPr>
              <a:t>Бугунги кунда уй-жой қурилиши ва иқтисодиётнинг мазкур соҳа билан боғлиқ тармоқларини ривожлантириш молия тизимини шакллантириш ва барқарор ривожлантиришнинг энг муҳим бўғинларидан бири ҳамда банклар активлари ва ишончли ресурс базасининг мустаҳкам манбаи бўлиб қолмоқда</a:t>
            </a:r>
            <a:r>
              <a:rPr lang="ru-RU" sz="2800" b="1" dirty="0" smtClean="0">
                <a:solidFill>
                  <a:srgbClr val="7030A0"/>
                </a:solidFill>
                <a:latin typeface="Times New Roman" pitchFamily="18" charset="0"/>
                <a:cs typeface="Times New Roman" pitchFamily="18" charset="0"/>
              </a:rPr>
              <a:t>.</a:t>
            </a:r>
            <a:endParaRPr lang="ru-RU" sz="2800" b="1" dirty="0">
              <a:solidFill>
                <a:srgbClr val="7030A0"/>
              </a:solidFill>
              <a:latin typeface="Times New Roman" pitchFamily="18" charset="0"/>
              <a:cs typeface="Times New Roman" pitchFamily="18" charset="0"/>
            </a:endParaRPr>
          </a:p>
        </p:txBody>
      </p:sp>
      <p:sp>
        <p:nvSpPr>
          <p:cNvPr id="3" name="Прямоугольник 2"/>
          <p:cNvSpPr/>
          <p:nvPr/>
        </p:nvSpPr>
        <p:spPr>
          <a:xfrm>
            <a:off x="4180064" y="4583658"/>
            <a:ext cx="4915446" cy="2246769"/>
          </a:xfrm>
          <a:prstGeom prst="rect">
            <a:avLst/>
          </a:prstGeom>
          <a:solidFill>
            <a:schemeClr val="bg1"/>
          </a:solidFill>
        </p:spPr>
        <p:txBody>
          <a:bodyPr wrap="square">
            <a:spAutoFit/>
          </a:bodyPr>
          <a:lstStyle/>
          <a:p>
            <a:pPr lvl="0" indent="441325" algn="just"/>
            <a:r>
              <a:rPr lang="uz-Cyrl-UZ" sz="2800" b="1" dirty="0" smtClean="0">
                <a:solidFill>
                  <a:srgbClr val="0000FF"/>
                </a:solidFill>
                <a:latin typeface="Times New Roman" pitchFamily="18" charset="0"/>
                <a:cs typeface="Times New Roman" pitchFamily="18" charset="0"/>
              </a:rPr>
              <a:t>Бу ҳолат жаҳон молиявий-иқтисодий инқирози ҳамон давом этаётган ҳозирги шароитда алоҳида аҳамият касб этмоқда</a:t>
            </a:r>
            <a:r>
              <a:rPr lang="ru-RU" sz="2800" b="1" dirty="0" smtClean="0">
                <a:solidFill>
                  <a:srgbClr val="0000FF"/>
                </a:solidFill>
                <a:latin typeface="Times New Roman" pitchFamily="18" charset="0"/>
                <a:cs typeface="Times New Roman" pitchFamily="18" charset="0"/>
              </a:rPr>
              <a:t>.</a:t>
            </a:r>
            <a:endParaRPr lang="ru-RU" sz="2800" b="1" dirty="0">
              <a:solidFill>
                <a:srgbClr val="0000FF"/>
              </a:solidFill>
              <a:latin typeface="Times New Roman" pitchFamily="18" charset="0"/>
              <a:cs typeface="Times New Roman" pitchFamily="18" charset="0"/>
            </a:endParaRPr>
          </a:p>
        </p:txBody>
      </p:sp>
      <p:pic>
        <p:nvPicPr>
          <p:cNvPr id="11266" name="Picture 2" descr="C:\Users\Админ\Pictures\уй-жойга\инвес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2" y="4876716"/>
            <a:ext cx="4079382" cy="195371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Админ\Pictures\уй-жойга\images (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338" y="55379"/>
            <a:ext cx="3105231" cy="452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3504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acte.ru/wp-content/uploads/2012/1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24" y="3902284"/>
            <a:ext cx="4289404" cy="2852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www.svoiludi.ru/images/tb/6237/washington-12820796850565_w990h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1102" cy="6782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4761726"/>
            <a:ext cx="9144000" cy="2123658"/>
          </a:xfrm>
          <a:prstGeom prst="rect">
            <a:avLst/>
          </a:prstGeom>
          <a:solidFill>
            <a:srgbClr val="FFFF99"/>
          </a:solidFill>
        </p:spPr>
        <p:txBody>
          <a:bodyPr wrap="square">
            <a:spAutoFit/>
          </a:bodyPr>
          <a:lstStyle/>
          <a:p>
            <a:pPr algn="ctr"/>
            <a:r>
              <a:rPr lang="uz-Cyrl-UZ" sz="6600" b="1" dirty="0" smtClean="0">
                <a:solidFill>
                  <a:srgbClr val="0000FF"/>
                </a:solidFill>
                <a:effectLst>
                  <a:glow rad="101600">
                    <a:schemeClr val="accent2">
                      <a:satMod val="175000"/>
                      <a:alpha val="40000"/>
                    </a:schemeClr>
                  </a:glow>
                </a:effectLst>
                <a:latin typeface="Times New Roman" pitchFamily="18" charset="0"/>
                <a:cs typeface="Times New Roman" pitchFamily="18" charset="0"/>
              </a:rPr>
              <a:t>АМЕРИКАНИ ТИКЛАГАН ЧОРА</a:t>
            </a:r>
            <a:endParaRPr lang="ru-RU" sz="6600" dirty="0">
              <a:solidFill>
                <a:srgbClr val="0000FF"/>
              </a:solidFill>
              <a:effectLst>
                <a:glow rad="101600">
                  <a:schemeClr val="accent2">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6554960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1613</Words>
  <Application>Microsoft Office PowerPoint</Application>
  <PresentationFormat>Экран (4:3)</PresentationFormat>
  <Paragraphs>103</Paragraphs>
  <Slides>57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75</cp:revision>
  <dcterms:created xsi:type="dcterms:W3CDTF">2014-01-17T17:08:00Z</dcterms:created>
  <dcterms:modified xsi:type="dcterms:W3CDTF">2014-01-26T07:22:32Z</dcterms:modified>
</cp:coreProperties>
</file>