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1" r:id="rId2"/>
    <p:sldId id="29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302" r:id="rId20"/>
    <p:sldId id="273" r:id="rId21"/>
    <p:sldId id="275" r:id="rId22"/>
    <p:sldId id="296" r:id="rId23"/>
    <p:sldId id="297" r:id="rId24"/>
    <p:sldId id="274" r:id="rId25"/>
    <p:sldId id="276" r:id="rId26"/>
    <p:sldId id="277" r:id="rId27"/>
    <p:sldId id="278" r:id="rId28"/>
    <p:sldId id="279" r:id="rId29"/>
    <p:sldId id="298" r:id="rId30"/>
    <p:sldId id="280" r:id="rId31"/>
    <p:sldId id="281" r:id="rId32"/>
    <p:sldId id="282" r:id="rId33"/>
    <p:sldId id="283" r:id="rId34"/>
    <p:sldId id="284" r:id="rId35"/>
    <p:sldId id="285" r:id="rId36"/>
    <p:sldId id="300"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CCFF66"/>
    <a:srgbClr val="669900"/>
    <a:srgbClr val="003300"/>
    <a:srgbClr val="333300"/>
    <a:srgbClr val="333399"/>
    <a:srgbClr val="CC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70"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C1DDA83C-81EF-4E6B-9898-B18B25D61D1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DDA83C-81EF-4E6B-9898-B18B25D61D1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DDA83C-81EF-4E6B-9898-B18B25D61D1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C1DDA83C-81EF-4E6B-9898-B18B25D61D1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C1DDA83C-81EF-4E6B-9898-B18B25D61D1C}"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1DDA83C-81EF-4E6B-9898-B18B25D61D1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C1DDA83C-81EF-4E6B-9898-B18B25D61D1C}"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DDA83C-81EF-4E6B-9898-B18B25D61D1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DDA83C-81EF-4E6B-9898-B18B25D61D1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DDA83C-81EF-4E6B-9898-B18B25D61D1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AE67BB89-2ADB-4192-8C65-4B26FD8489D5}" type="datetimeFigureOut">
              <a:rPr lang="ru-RU" smtClean="0"/>
              <a:pPr/>
              <a:t>10.05.2014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1DDA83C-81EF-4E6B-9898-B18B25D61D1C}"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E67BB89-2ADB-4192-8C65-4B26FD8489D5}" type="datetimeFigureOut">
              <a:rPr lang="ru-RU" smtClean="0"/>
              <a:pPr/>
              <a:t>10.05.2014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1DDA83C-81EF-4E6B-9898-B18B25D61D1C}"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7384"/>
            <a:ext cx="9144000" cy="1200329"/>
          </a:xfrm>
          <a:prstGeom prst="rect">
            <a:avLst/>
          </a:prstGeom>
          <a:noFill/>
        </p:spPr>
        <p:txBody>
          <a:bodyPr wrap="square">
            <a:spAutoFit/>
          </a:bodyPr>
          <a:lstStyle/>
          <a:p>
            <a:pPr algn="ctr"/>
            <a:r>
              <a:rPr lang="uz-Cyrl-UZ" sz="3600" dirty="0" smtClean="0">
                <a:ln w="38100">
                  <a:solidFill>
                    <a:srgbClr val="0000FF"/>
                  </a:solidFill>
                </a:ln>
                <a:solidFill>
                  <a:srgbClr val="0000FF"/>
                </a:solidFill>
                <a:latin typeface="Times New Roman" pitchFamily="18" charset="0"/>
                <a:cs typeface="Times New Roman" pitchFamily="18" charset="0"/>
              </a:rPr>
              <a:t>РЕСПУБЛИКА МАЪНАВИЯТ ВА МАЪРИФАТ КЕНГАШИ </a:t>
            </a:r>
            <a:endParaRPr lang="ru-RU" sz="3600" dirty="0">
              <a:ln w="38100">
                <a:solidFill>
                  <a:srgbClr val="D60093"/>
                </a:solidFill>
              </a:ln>
              <a:solidFill>
                <a:srgbClr val="D60093"/>
              </a:solidFill>
              <a:latin typeface="Times New Roman" pitchFamily="18" charset="0"/>
              <a:cs typeface="Times New Roman" pitchFamily="18" charset="0"/>
            </a:endParaRPr>
          </a:p>
        </p:txBody>
      </p:sp>
      <p:sp>
        <p:nvSpPr>
          <p:cNvPr id="5" name="Прямоугольник 4"/>
          <p:cNvSpPr/>
          <p:nvPr/>
        </p:nvSpPr>
        <p:spPr>
          <a:xfrm>
            <a:off x="120120" y="3429000"/>
            <a:ext cx="8917190" cy="2185214"/>
          </a:xfrm>
          <a:prstGeom prst="rect">
            <a:avLst/>
          </a:prstGeom>
          <a:noFill/>
        </p:spPr>
        <p:txBody>
          <a:bodyPr wrap="square">
            <a:spAutoFit/>
          </a:bodyPr>
          <a:lstStyle/>
          <a:p>
            <a:pPr algn="ctr"/>
            <a:r>
              <a:rPr lang="uz-Cyrl-UZ" sz="5400" b="1" dirty="0" smtClean="0">
                <a:ln w="18415" cmpd="sng">
                  <a:solidFill>
                    <a:srgbClr val="D60093"/>
                  </a:solidFill>
                  <a:prstDash val="solid"/>
                </a:ln>
                <a:solidFill>
                  <a:srgbClr val="00B050"/>
                </a:solidFill>
                <a:effectLst>
                  <a:outerShdw blurRad="63500" dir="3600000" algn="tl" rotWithShape="0">
                    <a:srgbClr val="000000">
                      <a:alpha val="70000"/>
                    </a:srgbClr>
                  </a:outerShdw>
                </a:effectLst>
                <a:latin typeface="Times New Roman" pitchFamily="18" charset="0"/>
                <a:cs typeface="Times New Roman" pitchFamily="18" charset="0"/>
              </a:rPr>
              <a:t>МЕДИА </a:t>
            </a:r>
          </a:p>
          <a:p>
            <a:pPr algn="ctr"/>
            <a:r>
              <a:rPr lang="ru-RU" sz="5400" b="1" dirty="0" smtClean="0">
                <a:ln w="18415" cmpd="sng">
                  <a:solidFill>
                    <a:srgbClr val="D60093"/>
                  </a:solidFill>
                  <a:prstDash val="solid"/>
                </a:ln>
                <a:solidFill>
                  <a:srgbClr val="00B050"/>
                </a:solidFill>
                <a:effectLst>
                  <a:outerShdw blurRad="63500" dir="3600000" algn="tl" rotWithShape="0">
                    <a:srgbClr val="000000">
                      <a:alpha val="70000"/>
                    </a:srgbClr>
                  </a:outerShdw>
                </a:effectLst>
                <a:latin typeface="Times New Roman" pitchFamily="18" charset="0"/>
                <a:cs typeface="Times New Roman" pitchFamily="18" charset="0"/>
              </a:rPr>
              <a:t>ТАҚДИМОТ</a:t>
            </a:r>
            <a:endParaRPr lang="en-US" sz="5400" b="1" dirty="0" smtClean="0">
              <a:ln w="18415" cmpd="sng">
                <a:solidFill>
                  <a:srgbClr val="D60093"/>
                </a:solidFill>
                <a:prstDash val="solid"/>
              </a:ln>
              <a:solidFill>
                <a:srgbClr val="00B050"/>
              </a:solidFill>
              <a:effectLst>
                <a:outerShdw blurRad="63500" dir="3600000" algn="tl" rotWithShape="0">
                  <a:srgbClr val="000000">
                    <a:alpha val="70000"/>
                  </a:srgbClr>
                </a:outerShdw>
              </a:effectLst>
              <a:latin typeface="Times New Roman" pitchFamily="18" charset="0"/>
              <a:cs typeface="Times New Roman" pitchFamily="18" charset="0"/>
            </a:endParaRPr>
          </a:p>
          <a:p>
            <a:pPr algn="r"/>
            <a:r>
              <a:rPr lang="uz-Cyrl-UZ" sz="2800" b="1" dirty="0" smtClean="0">
                <a:ln w="18415" cmpd="sng">
                  <a:solidFill>
                    <a:srgbClr val="D60093"/>
                  </a:solidFill>
                  <a:prstDash val="solid"/>
                </a:ln>
                <a:solidFill>
                  <a:srgbClr val="00B050"/>
                </a:solidFill>
                <a:effectLst>
                  <a:outerShdw blurRad="63500" dir="3600000" algn="tl" rotWithShape="0">
                    <a:srgbClr val="000000">
                      <a:alpha val="70000"/>
                    </a:srgbClr>
                  </a:outerShdw>
                </a:effectLst>
                <a:latin typeface="Times New Roman" pitchFamily="18" charset="0"/>
                <a:cs typeface="Times New Roman" pitchFamily="18" charset="0"/>
              </a:rPr>
              <a:t>(54) </a:t>
            </a:r>
            <a:r>
              <a:rPr lang="en-US" sz="2800" b="1" dirty="0" smtClean="0">
                <a:ln w="18415" cmpd="sng">
                  <a:solidFill>
                    <a:srgbClr val="D60093"/>
                  </a:solidFill>
                  <a:prstDash val="solid"/>
                </a:ln>
                <a:solidFill>
                  <a:srgbClr val="00B050"/>
                </a:solidFill>
                <a:effectLst>
                  <a:outerShdw blurRad="63500" dir="3600000" algn="tl" rotWithShape="0">
                    <a:srgbClr val="000000">
                      <a:alpha val="70000"/>
                    </a:srgbClr>
                  </a:outerShdw>
                </a:effectLst>
                <a:latin typeface="Times New Roman" pitchFamily="18" charset="0"/>
                <a:cs typeface="Times New Roman" pitchFamily="18" charset="0"/>
              </a:rPr>
              <a:t>2014/</a:t>
            </a:r>
            <a:r>
              <a:rPr lang="ru-RU" sz="2800" b="1" dirty="0" smtClean="0">
                <a:ln w="18415" cmpd="sng">
                  <a:solidFill>
                    <a:srgbClr val="D60093"/>
                  </a:solidFill>
                  <a:prstDash val="solid"/>
                </a:ln>
                <a:solidFill>
                  <a:srgbClr val="00B050"/>
                </a:solidFill>
                <a:effectLst>
                  <a:outerShdw blurRad="63500" dir="3600000" algn="tl" rotWithShape="0">
                    <a:srgbClr val="000000">
                      <a:alpha val="70000"/>
                    </a:srgbClr>
                  </a:outerShdw>
                </a:effectLst>
                <a:latin typeface="Times New Roman" pitchFamily="18" charset="0"/>
                <a:cs typeface="Times New Roman" pitchFamily="18" charset="0"/>
              </a:rPr>
              <a:t>15</a:t>
            </a:r>
            <a:endParaRPr lang="ru-RU" sz="2800" b="1" dirty="0">
              <a:ln w="18415" cmpd="sng">
                <a:solidFill>
                  <a:srgbClr val="D60093"/>
                </a:solidFill>
                <a:prstDash val="solid"/>
              </a:ln>
              <a:solidFill>
                <a:srgbClr val="00B050"/>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6" name="Прямоугольник 5"/>
          <p:cNvSpPr/>
          <p:nvPr/>
        </p:nvSpPr>
        <p:spPr>
          <a:xfrm>
            <a:off x="2771800" y="6402814"/>
            <a:ext cx="3456384" cy="461665"/>
          </a:xfrm>
          <a:prstGeom prst="rect">
            <a:avLst/>
          </a:prstGeom>
          <a:noFill/>
        </p:spPr>
        <p:txBody>
          <a:bodyPr wrap="square">
            <a:spAutoFit/>
          </a:bodyPr>
          <a:lstStyle/>
          <a:p>
            <a:pPr algn="ctr"/>
            <a:r>
              <a:rPr lang="ru-RU" sz="2400" dirty="0" smtClean="0">
                <a:ln w="38100">
                  <a:solidFill>
                    <a:srgbClr val="009900"/>
                  </a:solidFill>
                </a:ln>
                <a:latin typeface="Times New Roman" pitchFamily="18" charset="0"/>
                <a:cs typeface="Times New Roman" pitchFamily="18" charset="0"/>
              </a:rPr>
              <a:t>Т О Ш К Е Н Т –  2 0 1 4</a:t>
            </a:r>
            <a:endParaRPr lang="ru-RU" sz="2400" dirty="0">
              <a:ln w="38100">
                <a:solidFill>
                  <a:srgbClr val="009900"/>
                </a:solidFill>
              </a:ln>
              <a:latin typeface="Times New Roman" pitchFamily="18" charset="0"/>
              <a:cs typeface="Times New Roman" pitchFamily="18" charset="0"/>
            </a:endParaRPr>
          </a:p>
        </p:txBody>
      </p:sp>
      <p:sp>
        <p:nvSpPr>
          <p:cNvPr id="2" name="Прямоугольник 1"/>
          <p:cNvSpPr/>
          <p:nvPr/>
        </p:nvSpPr>
        <p:spPr>
          <a:xfrm>
            <a:off x="317888" y="1700808"/>
            <a:ext cx="8521654" cy="1200329"/>
          </a:xfrm>
          <a:prstGeom prst="rect">
            <a:avLst/>
          </a:prstGeom>
        </p:spPr>
        <p:txBody>
          <a:bodyPr wrap="square">
            <a:spAutoFit/>
          </a:bodyPr>
          <a:lstStyle/>
          <a:p>
            <a:pPr algn="ctr" defTabSz="912813">
              <a:defRPr/>
            </a:pPr>
            <a:r>
              <a:rPr lang="ru-RU" sz="3600" b="1" dirty="0" smtClean="0">
                <a:solidFill>
                  <a:srgbClr val="0000CC"/>
                </a:solidFill>
                <a:effectLst>
                  <a:outerShdw blurRad="38100" dist="38100" dir="2700000" algn="tl">
                    <a:srgbClr val="FFFFFF"/>
                  </a:outerShdw>
                </a:effectLst>
                <a:latin typeface="Times New Roman" pitchFamily="18" charset="0"/>
                <a:cs typeface="Times New Roman" pitchFamily="18" charset="0"/>
              </a:rPr>
              <a:t>МИЛЛИЙ </a:t>
            </a:r>
            <a:r>
              <a:rPr lang="uz-Cyrl-UZ" sz="3600" b="1" dirty="0" smtClean="0">
                <a:solidFill>
                  <a:srgbClr val="0000CC"/>
                </a:solidFill>
                <a:effectLst>
                  <a:outerShdw blurRad="38100" dist="38100" dir="2700000" algn="tl">
                    <a:srgbClr val="FFFFFF"/>
                  </a:outerShdw>
                </a:effectLst>
                <a:latin typeface="Times New Roman" pitchFamily="18" charset="0"/>
                <a:cs typeface="Times New Roman" pitchFamily="18" charset="0"/>
              </a:rPr>
              <a:t>ҒОЯ ВА МАФКУРА ИЛМИЙ-АМАЛИЙ МАРКАЗИ </a:t>
            </a:r>
            <a:endParaRPr lang="uz-Cyrl-UZ" sz="3600" b="1" dirty="0">
              <a:solidFill>
                <a:srgbClr val="0000CC"/>
              </a:solidFill>
              <a:effectLst>
                <a:outerShdw blurRad="38100" dist="38100" dir="2700000" algn="tl">
                  <a:srgbClr val="FFFFFF"/>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29125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5" y="980728"/>
            <a:ext cx="8928992" cy="3539430"/>
          </a:xfrm>
          <a:prstGeom prst="rect">
            <a:avLst/>
          </a:prstGeom>
        </p:spPr>
        <p:txBody>
          <a:bodyPr wrap="square">
            <a:spAutoFit/>
          </a:bodyPr>
          <a:lstStyle/>
          <a:p>
            <a:pPr indent="360363" algn="just"/>
            <a:r>
              <a:rPr lang="uz-Cyrl-UZ" sz="2800" b="1" dirty="0" smtClean="0">
                <a:solidFill>
                  <a:srgbClr val="333399"/>
                </a:solidFill>
                <a:latin typeface="Times New Roman" pitchFamily="18" charset="0"/>
                <a:cs typeface="Times New Roman" pitchFamily="18" charset="0"/>
              </a:rPr>
              <a:t>Ҳаётимизга</a:t>
            </a:r>
            <a:r>
              <a:rPr lang="uz-Cyrl-UZ" sz="2800" b="1" dirty="0">
                <a:solidFill>
                  <a:srgbClr val="333399"/>
                </a:solidFill>
                <a:latin typeface="Times New Roman" pitchFamily="18" charset="0"/>
                <a:cs typeface="Times New Roman" pitchFamily="18" charset="0"/>
              </a:rPr>
              <a:t>, хонадонларимизга файз ва барака берадиган </a:t>
            </a:r>
            <a:r>
              <a:rPr lang="uz-Cyrl-UZ" sz="2800" b="1" dirty="0">
                <a:solidFill>
                  <a:srgbClr val="7030A0"/>
                </a:solidFill>
                <a:latin typeface="Times New Roman" pitchFamily="18" charset="0"/>
                <a:cs typeface="Times New Roman" pitchFamily="18" charset="0"/>
              </a:rPr>
              <a:t>фахрийларимизнинг кўнглини кўтариш, </a:t>
            </a:r>
            <a:endParaRPr lang="ru-RU" sz="2800" dirty="0">
              <a:solidFill>
                <a:srgbClr val="7030A0"/>
              </a:solidFill>
              <a:latin typeface="Times New Roman" pitchFamily="18" charset="0"/>
              <a:cs typeface="Times New Roman" pitchFamily="18" charset="0"/>
            </a:endParaRPr>
          </a:p>
          <a:p>
            <a:pPr indent="360363" algn="just"/>
            <a:r>
              <a:rPr lang="uz-Cyrl-UZ" sz="2800" b="1" dirty="0">
                <a:solidFill>
                  <a:srgbClr val="7030A0"/>
                </a:solidFill>
                <a:latin typeface="Times New Roman" pitchFamily="18" charset="0"/>
                <a:cs typeface="Times New Roman" pitchFamily="18" charset="0"/>
              </a:rPr>
              <a:t>уларнинг ҳаётини узайтиришга, </a:t>
            </a:r>
            <a:r>
              <a:rPr lang="uz-Cyrl-UZ" sz="2800" b="1" dirty="0" smtClean="0">
                <a:solidFill>
                  <a:srgbClr val="7030A0"/>
                </a:solidFill>
                <a:latin typeface="Times New Roman" pitchFamily="18" charset="0"/>
                <a:cs typeface="Times New Roman" pitchFamily="18" charset="0"/>
              </a:rPr>
              <a:t>умрини </a:t>
            </a:r>
            <a:r>
              <a:rPr lang="uz-Cyrl-UZ" sz="2800" b="1" dirty="0">
                <a:solidFill>
                  <a:srgbClr val="7030A0"/>
                </a:solidFill>
                <a:latin typeface="Times New Roman" pitchFamily="18" charset="0"/>
                <a:cs typeface="Times New Roman" pitchFamily="18" charset="0"/>
              </a:rPr>
              <a:t>мазмунли қилишга қўлимиздан келганча ҳисса қўшиш,</a:t>
            </a:r>
            <a:endParaRPr lang="ru-RU" sz="2800" dirty="0">
              <a:solidFill>
                <a:srgbClr val="7030A0"/>
              </a:solidFill>
              <a:latin typeface="Times New Roman" pitchFamily="18" charset="0"/>
              <a:cs typeface="Times New Roman" pitchFamily="18" charset="0"/>
            </a:endParaRPr>
          </a:p>
          <a:p>
            <a:pPr indent="360363" algn="just"/>
            <a:r>
              <a:rPr lang="uz-Cyrl-UZ" sz="2800" b="1" dirty="0">
                <a:solidFill>
                  <a:srgbClr val="7030A0"/>
                </a:solidFill>
                <a:latin typeface="Times New Roman" pitchFamily="18" charset="0"/>
                <a:cs typeface="Times New Roman" pitchFamily="18" charset="0"/>
              </a:rPr>
              <a:t> уларга ғамхўрлик ва меҳрибонлик кўрсатиш </a:t>
            </a:r>
            <a:endParaRPr lang="ru-RU" sz="2800" dirty="0">
              <a:solidFill>
                <a:srgbClr val="7030A0"/>
              </a:solidFill>
              <a:latin typeface="Times New Roman" pitchFamily="18" charset="0"/>
              <a:cs typeface="Times New Roman" pitchFamily="18" charset="0"/>
            </a:endParaRPr>
          </a:p>
          <a:p>
            <a:pPr indent="360363" algn="just"/>
            <a:r>
              <a:rPr lang="uz-Cyrl-UZ" sz="2800" b="1" dirty="0">
                <a:solidFill>
                  <a:srgbClr val="333399"/>
                </a:solidFill>
                <a:latin typeface="Times New Roman" pitchFamily="18" charset="0"/>
                <a:cs typeface="Times New Roman" pitchFamily="18" charset="0"/>
              </a:rPr>
              <a:t>бизнинг инсоний бурчимиз эканини, бу ҳаёт ғанимат эканини унутмаслигимиз зарур, десам, барчанинг фикрини ифодалаган бўламан.</a:t>
            </a:r>
            <a:endParaRPr lang="ru-RU" sz="2800" dirty="0">
              <a:solidFill>
                <a:srgbClr val="333399"/>
              </a:solidFill>
              <a:latin typeface="Times New Roman" pitchFamily="18" charset="0"/>
              <a:cs typeface="Times New Roman" pitchFamily="18" charset="0"/>
            </a:endParaRPr>
          </a:p>
        </p:txBody>
      </p:sp>
      <p:sp>
        <p:nvSpPr>
          <p:cNvPr id="3" name="Прямоугольник 2"/>
          <p:cNvSpPr/>
          <p:nvPr/>
        </p:nvSpPr>
        <p:spPr>
          <a:xfrm>
            <a:off x="-1" y="23748"/>
            <a:ext cx="9036497" cy="1107996"/>
          </a:xfrm>
          <a:prstGeom prst="rect">
            <a:avLst/>
          </a:prstGeom>
        </p:spPr>
        <p:txBody>
          <a:bodyPr wrap="square">
            <a:spAutoFit/>
          </a:bodyPr>
          <a:lstStyle/>
          <a:p>
            <a:pPr lvl="0" algn="ctr"/>
            <a:r>
              <a:rPr lang="uz-Cyrl-UZ" sz="6600" b="1" dirty="0">
                <a:ln>
                  <a:solidFill>
                    <a:srgbClr val="000099"/>
                  </a:solidFill>
                </a:ln>
                <a:solidFill>
                  <a:srgbClr val="CCFF66"/>
                </a:solidFill>
                <a:effectLst>
                  <a:glow rad="63500">
                    <a:schemeClr val="accent2">
                      <a:satMod val="175000"/>
                      <a:alpha val="40000"/>
                    </a:schemeClr>
                  </a:glow>
                </a:effectLst>
                <a:latin typeface="Times New Roman" pitchFamily="18" charset="0"/>
                <a:cs typeface="Times New Roman" pitchFamily="18" charset="0"/>
              </a:rPr>
              <a:t>БУРЧИМИЗ </a:t>
            </a:r>
            <a:endParaRPr lang="ru-RU" sz="6600" dirty="0">
              <a:ln>
                <a:solidFill>
                  <a:srgbClr val="000099"/>
                </a:solidFill>
              </a:ln>
              <a:solidFill>
                <a:srgbClr val="CCFF66"/>
              </a:solidFill>
              <a:effectLst>
                <a:glow rad="63500">
                  <a:schemeClr val="accent2">
                    <a:satMod val="175000"/>
                    <a:alpha val="40000"/>
                  </a:schemeClr>
                </a:glow>
              </a:effectLst>
              <a:latin typeface="Times New Roman" pitchFamily="18" charset="0"/>
              <a:cs typeface="Times New Roman" pitchFamily="18" charset="0"/>
            </a:endParaRPr>
          </a:p>
        </p:txBody>
      </p:sp>
      <p:pic>
        <p:nvPicPr>
          <p:cNvPr id="3074" name="Picture 2" descr="http://uza.uz/ru/images/116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2" y="4493972"/>
            <a:ext cx="3814712" cy="23179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uza.uz/ru/images/116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466126"/>
            <a:ext cx="3131840" cy="23195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turkistonpress.uz/admin/images/article/536b669981cd570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8775" y="4481117"/>
            <a:ext cx="2654419" cy="23307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3460" y="3273946"/>
            <a:ext cx="8933036" cy="3539430"/>
          </a:xfrm>
          <a:prstGeom prst="rect">
            <a:avLst/>
          </a:prstGeom>
        </p:spPr>
        <p:txBody>
          <a:bodyPr wrap="square">
            <a:spAutoFit/>
          </a:bodyPr>
          <a:lstStyle/>
          <a:p>
            <a:pPr indent="360363" algn="just"/>
            <a:r>
              <a:rPr lang="uz-Cyrl-UZ" sz="2800" b="1" dirty="0" smtClean="0">
                <a:ln>
                  <a:solidFill>
                    <a:srgbClr val="FF0000"/>
                  </a:solidFill>
                </a:ln>
                <a:solidFill>
                  <a:srgbClr val="FF0000"/>
                </a:solidFill>
                <a:effectLst/>
                <a:latin typeface="Times New Roman" pitchFamily="18" charset="0"/>
                <a:cs typeface="Times New Roman" pitchFamily="18" charset="0"/>
              </a:rPr>
              <a:t>Айтиш </a:t>
            </a:r>
            <a:r>
              <a:rPr lang="uz-Cyrl-UZ" sz="2800" b="1" dirty="0">
                <a:ln>
                  <a:solidFill>
                    <a:srgbClr val="FF0000"/>
                  </a:solidFill>
                </a:ln>
                <a:solidFill>
                  <a:srgbClr val="FF0000"/>
                </a:solidFill>
                <a:effectLst/>
                <a:latin typeface="Times New Roman" pitchFamily="18" charset="0"/>
                <a:cs typeface="Times New Roman" pitchFamily="18" charset="0"/>
              </a:rPr>
              <a:t>мумкинки, кишилик тарихидаги энг қонли, энг катта йўқотиш ва мислсиз қурбонларга, эл-юртимиз ўртасида қанча-қанча мусибат ва офатлар, ғам-аламларга, бева-бечоралар ва етимларнинг пайдо бўлишига сабаб бўлган бешафқат уруш тугаганидан буён орадан қарийб 70 йил ўтмоқда. Лекин юртимизда бирорта хонадон йўқки, бу машъум урушни эсидан, хаёлидан чиқарган бўлса</a:t>
            </a:r>
            <a:r>
              <a:rPr lang="uz-Cyrl-UZ" sz="2800" b="1" dirty="0" smtClean="0">
                <a:ln>
                  <a:solidFill>
                    <a:srgbClr val="FF0000"/>
                  </a:solidFill>
                </a:ln>
                <a:solidFill>
                  <a:srgbClr val="FF0000"/>
                </a:solidFill>
                <a:effectLst/>
                <a:latin typeface="Times New Roman" pitchFamily="18" charset="0"/>
                <a:cs typeface="Times New Roman" pitchFamily="18" charset="0"/>
              </a:rPr>
              <a:t>.</a:t>
            </a:r>
            <a:endParaRPr lang="ru-RU" sz="2800" dirty="0">
              <a:ln>
                <a:solidFill>
                  <a:srgbClr val="FF0000"/>
                </a:solidFill>
              </a:ln>
              <a:solidFill>
                <a:srgbClr val="FF0000"/>
              </a:solidFill>
              <a:effectLst/>
              <a:latin typeface="Times New Roman" pitchFamily="18" charset="0"/>
              <a:cs typeface="Times New Roman" pitchFamily="18" charset="0"/>
            </a:endParaRPr>
          </a:p>
        </p:txBody>
      </p:sp>
      <p:sp>
        <p:nvSpPr>
          <p:cNvPr id="3" name="Прямоугольник 2"/>
          <p:cNvSpPr/>
          <p:nvPr/>
        </p:nvSpPr>
        <p:spPr>
          <a:xfrm>
            <a:off x="179512" y="116632"/>
            <a:ext cx="8856984" cy="1446550"/>
          </a:xfrm>
          <a:prstGeom prst="rect">
            <a:avLst/>
          </a:prstGeom>
        </p:spPr>
        <p:txBody>
          <a:bodyPr wrap="square">
            <a:spAutoFit/>
          </a:bodyPr>
          <a:lstStyle/>
          <a:p>
            <a:pPr lvl="0" algn="ctr"/>
            <a:r>
              <a:rPr lang="uz-Cyrl-UZ" sz="4400" b="1" dirty="0" smtClean="0">
                <a:ln>
                  <a:solidFill>
                    <a:schemeClr val="tx1"/>
                  </a:solidFill>
                </a:ln>
                <a:solidFill>
                  <a:srgbClr val="FF0000"/>
                </a:solidFill>
                <a:effectLst>
                  <a:glow rad="101600">
                    <a:srgbClr val="FF0000">
                      <a:alpha val="60000"/>
                    </a:srgbClr>
                  </a:glow>
                </a:effectLst>
                <a:latin typeface="Segoe UI Semibold" pitchFamily="34" charset="0"/>
                <a:cs typeface="Times New Roman" pitchFamily="18" charset="0"/>
              </a:rPr>
              <a:t>КИШИЛИК ТАРИХИДАГИ ЭНГ ҚОНЛИ УРУШ</a:t>
            </a:r>
            <a:endParaRPr lang="ru-RU" sz="4400" dirty="0">
              <a:ln>
                <a:solidFill>
                  <a:schemeClr val="tx1"/>
                </a:solidFill>
              </a:ln>
              <a:solidFill>
                <a:srgbClr val="FF0000"/>
              </a:solidFill>
              <a:effectLst>
                <a:glow rad="101600">
                  <a:srgbClr val="FF0000">
                    <a:alpha val="60000"/>
                  </a:srgbClr>
                </a:glow>
              </a:effectLst>
              <a:latin typeface="Segoe UI Semibold" pitchFamily="34" charset="0"/>
              <a:cs typeface="Times New Roman" pitchFamily="18" charset="0"/>
            </a:endParaRPr>
          </a:p>
        </p:txBody>
      </p:sp>
      <p:pic>
        <p:nvPicPr>
          <p:cNvPr id="4" name="Picture 3" descr="D:\Изображения\яна\военны\images (1).jpg"/>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546857" y="982913"/>
            <a:ext cx="2457450" cy="243403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w.tolkuchka.dsip.net/uploads/post-5936-1138257225_thumb.jp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74085" y="982913"/>
            <a:ext cx="2525707" cy="243403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mirvkartinkah.ru/wp-content/uploads/holokost-vtoraia-mirovaia-voina-45.jp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788374" y="1484784"/>
            <a:ext cx="3628796"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313" y="4494599"/>
            <a:ext cx="8856983" cy="2246769"/>
          </a:xfrm>
          <a:prstGeom prst="rect">
            <a:avLst/>
          </a:prstGeom>
        </p:spPr>
        <p:txBody>
          <a:bodyPr wrap="square">
            <a:spAutoFit/>
          </a:bodyPr>
          <a:lstStyle/>
          <a:p>
            <a:pPr indent="360363" algn="just"/>
            <a:r>
              <a:rPr lang="uz-Cyrl-UZ" sz="2800" b="1" dirty="0" smtClean="0">
                <a:solidFill>
                  <a:srgbClr val="0070C0"/>
                </a:solidFill>
              </a:rPr>
              <a:t>Урушдан олдин мамлакатимизда </a:t>
            </a:r>
            <a:r>
              <a:rPr lang="uz-Cyrl-UZ" sz="2800" b="1" dirty="0" smtClean="0">
                <a:solidFill>
                  <a:srgbClr val="C00000"/>
                </a:solidFill>
              </a:rPr>
              <a:t>6,5 миллионга яқин </a:t>
            </a:r>
            <a:r>
              <a:rPr lang="uz-Cyrl-UZ" sz="2800" b="1" dirty="0" smtClean="0">
                <a:solidFill>
                  <a:srgbClr val="0070C0"/>
                </a:solidFill>
              </a:rPr>
              <a:t>аҳоли яшаган. Шундан </a:t>
            </a:r>
            <a:r>
              <a:rPr lang="uz-Cyrl-UZ" sz="2800" b="1" dirty="0" smtClean="0">
                <a:solidFill>
                  <a:srgbClr val="C00000"/>
                </a:solidFill>
              </a:rPr>
              <a:t>1,5 миллиондан кўпроғи</a:t>
            </a:r>
            <a:r>
              <a:rPr lang="uz-Cyrl-UZ" sz="2800" b="1" dirty="0" smtClean="0">
                <a:solidFill>
                  <a:srgbClr val="0070C0"/>
                </a:solidFill>
              </a:rPr>
              <a:t> жангларда қатнашган.  Ўша пайтдаги халқимизнинг тахминан учдан бир қисми жангларда иштирок этган, қонини тўккан.</a:t>
            </a:r>
            <a:endParaRPr lang="ru-RU" sz="2800" dirty="0">
              <a:solidFill>
                <a:srgbClr val="0070C0"/>
              </a:solidFill>
            </a:endParaRPr>
          </a:p>
        </p:txBody>
      </p:sp>
      <p:sp>
        <p:nvSpPr>
          <p:cNvPr id="3" name="Прямоугольник 2"/>
          <p:cNvSpPr/>
          <p:nvPr/>
        </p:nvSpPr>
        <p:spPr>
          <a:xfrm>
            <a:off x="1979712" y="-14484"/>
            <a:ext cx="4283968" cy="2585323"/>
          </a:xfrm>
          <a:prstGeom prst="rect">
            <a:avLst/>
          </a:prstGeom>
        </p:spPr>
        <p:txBody>
          <a:bodyPr wrap="square">
            <a:spAutoFit/>
          </a:bodyPr>
          <a:lstStyle/>
          <a:p>
            <a:pPr lvl="0" algn="ctr"/>
            <a:r>
              <a:rPr lang="uz-Cyrl-UZ" sz="5400" b="1" spc="-300" dirty="0" smtClean="0">
                <a:solidFill>
                  <a:srgbClr val="003300"/>
                </a:solidFill>
                <a:effectLst>
                  <a:outerShdw blurRad="38100" dist="38100" dir="2700000" algn="tl">
                    <a:srgbClr val="000000">
                      <a:alpha val="43137"/>
                    </a:srgbClr>
                  </a:outerShdw>
                </a:effectLst>
                <a:latin typeface="Segoe UI Semibold" pitchFamily="34" charset="0"/>
              </a:rPr>
              <a:t>ЁДДАН ЧИҚМАС РАҚАМЛАР:</a:t>
            </a:r>
            <a:endParaRPr lang="ru-RU" sz="5400" spc="-300" dirty="0">
              <a:solidFill>
                <a:srgbClr val="003300"/>
              </a:solidFill>
              <a:effectLst>
                <a:outerShdw blurRad="38100" dist="38100" dir="2700000" algn="tl">
                  <a:srgbClr val="000000">
                    <a:alpha val="43137"/>
                  </a:srgbClr>
                </a:outerShdw>
              </a:effectLst>
              <a:latin typeface="Segoe UI Semibold" pitchFamily="34" charset="0"/>
            </a:endParaRPr>
          </a:p>
        </p:txBody>
      </p:sp>
      <p:sp>
        <p:nvSpPr>
          <p:cNvPr id="4" name="Прямоугольник 3"/>
          <p:cNvSpPr/>
          <p:nvPr/>
        </p:nvSpPr>
        <p:spPr>
          <a:xfrm>
            <a:off x="179512" y="2693238"/>
            <a:ext cx="8831784" cy="1815882"/>
          </a:xfrm>
          <a:prstGeom prst="rect">
            <a:avLst/>
          </a:prstGeom>
        </p:spPr>
        <p:txBody>
          <a:bodyPr wrap="square">
            <a:spAutoFit/>
          </a:bodyPr>
          <a:lstStyle/>
          <a:p>
            <a:pPr indent="360363" algn="just"/>
            <a:r>
              <a:rPr lang="uz-Cyrl-UZ" sz="2800" b="1" dirty="0" smtClean="0">
                <a:solidFill>
                  <a:srgbClr val="7030A0"/>
                </a:solidFill>
              </a:rPr>
              <a:t>Баъзи </a:t>
            </a:r>
            <a:r>
              <a:rPr lang="uz-Cyrl-UZ" sz="2800" b="1" dirty="0">
                <a:solidFill>
                  <a:srgbClr val="7030A0"/>
                </a:solidFill>
              </a:rPr>
              <a:t>бир рақамларни такрор ва такрор эсимизга олишимиз, болаларимизга, ёш авлодимизга етказиб туриш учун уларни доимо хотирамизда сақлашимиз </a:t>
            </a:r>
            <a:r>
              <a:rPr lang="uz-Cyrl-UZ" sz="2800" b="1" dirty="0" smtClean="0">
                <a:solidFill>
                  <a:srgbClr val="7030A0"/>
                </a:solidFill>
              </a:rPr>
              <a:t>даркор</a:t>
            </a:r>
            <a:r>
              <a:rPr lang="ru-RU" sz="2800" b="1" dirty="0" smtClean="0">
                <a:solidFill>
                  <a:srgbClr val="7030A0"/>
                </a:solidFill>
              </a:rPr>
              <a:t>.</a:t>
            </a:r>
          </a:p>
        </p:txBody>
      </p:sp>
      <p:pic>
        <p:nvPicPr>
          <p:cNvPr id="8194" name="Picture 2" descr="http://news.uzreport.uz/foto/2014/05/tmb1/13995340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0" y="0"/>
            <a:ext cx="2096050" cy="1399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http://www.profi-forex.org/system/news/vetera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377834"/>
            <a:ext cx="2088232" cy="13635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747" t="24135" r="10747" b="37932"/>
          <a:stretch/>
        </p:blipFill>
        <p:spPr bwMode="auto">
          <a:xfrm>
            <a:off x="7020272" y="44624"/>
            <a:ext cx="2035994" cy="259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2528" t="17951" r="22496" b="17746"/>
          <a:stretch/>
        </p:blipFill>
        <p:spPr bwMode="auto">
          <a:xfrm>
            <a:off x="6115987" y="302561"/>
            <a:ext cx="760269" cy="229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968529"/>
            <a:ext cx="8784976" cy="3108543"/>
          </a:xfrm>
          <a:prstGeom prst="rect">
            <a:avLst/>
          </a:prstGeom>
        </p:spPr>
        <p:txBody>
          <a:bodyPr wrap="square">
            <a:spAutoFit/>
          </a:bodyPr>
          <a:lstStyle/>
          <a:p>
            <a:pPr indent="360363" algn="just"/>
            <a:r>
              <a:rPr lang="uz-Cyrl-UZ" sz="2800" b="1" dirty="0" smtClean="0">
                <a:solidFill>
                  <a:srgbClr val="333399"/>
                </a:solidFill>
              </a:rPr>
              <a:t>Ўша </a:t>
            </a:r>
            <a:r>
              <a:rPr lang="uz-Cyrl-UZ" sz="2800" b="1" dirty="0">
                <a:solidFill>
                  <a:srgbClr val="333399"/>
                </a:solidFill>
              </a:rPr>
              <a:t>ёвуз урушда </a:t>
            </a:r>
            <a:r>
              <a:rPr lang="uz-Cyrl-UZ" sz="2800" b="1" dirty="0">
                <a:solidFill>
                  <a:srgbClr val="C00000"/>
                </a:solidFill>
              </a:rPr>
              <a:t>500 мингга яқин </a:t>
            </a:r>
            <a:r>
              <a:rPr lang="uz-Cyrl-UZ" sz="2800" b="1" dirty="0">
                <a:solidFill>
                  <a:srgbClr val="333399"/>
                </a:solidFill>
              </a:rPr>
              <a:t>юртдошларимиз ҳалок бўлган, қанча одам бедарак кетган, қанча-қанча инсонлар майиб-мажруҳ бўлиб қайтган.</a:t>
            </a:r>
            <a:endParaRPr lang="ru-RU" sz="2800" dirty="0">
              <a:solidFill>
                <a:srgbClr val="333399"/>
              </a:solidFill>
            </a:endParaRPr>
          </a:p>
          <a:p>
            <a:pPr indent="360363" algn="just"/>
            <a:r>
              <a:rPr lang="uz-Cyrl-UZ" sz="2800" b="1" dirty="0">
                <a:solidFill>
                  <a:srgbClr val="333399"/>
                </a:solidFill>
              </a:rPr>
              <a:t>Бу рақамлар халқимизнинг фашизм устидан ғалаба қозонишга қандай улкан, ҳеч унутилмас ҳисса қўшганини кўрсатади ва буни бирортамиз ҳам эсимиздан чиқармаслигимиз даркор.</a:t>
            </a:r>
            <a:endParaRPr lang="ru-RU" sz="2800" dirty="0">
              <a:solidFill>
                <a:srgbClr val="333399"/>
              </a:solidFill>
            </a:endParaRPr>
          </a:p>
        </p:txBody>
      </p:sp>
      <p:sp>
        <p:nvSpPr>
          <p:cNvPr id="3" name="Прямоугольник 2"/>
          <p:cNvSpPr/>
          <p:nvPr/>
        </p:nvSpPr>
        <p:spPr>
          <a:xfrm>
            <a:off x="179512" y="44624"/>
            <a:ext cx="8784976" cy="1015663"/>
          </a:xfrm>
          <a:prstGeom prst="rect">
            <a:avLst/>
          </a:prstGeom>
        </p:spPr>
        <p:txBody>
          <a:bodyPr wrap="square">
            <a:spAutoFit/>
          </a:bodyPr>
          <a:lstStyle/>
          <a:p>
            <a:pPr algn="just"/>
            <a:r>
              <a:rPr lang="uz-Cyrl-UZ" sz="6000" b="1" dirty="0" smtClean="0">
                <a:effectLst>
                  <a:outerShdw blurRad="38100" dist="38100" dir="2700000" algn="tl">
                    <a:srgbClr val="000000">
                      <a:alpha val="43137"/>
                    </a:srgbClr>
                  </a:outerShdw>
                </a:effectLst>
                <a:latin typeface="Segoe UI Semibold" pitchFamily="34" charset="0"/>
              </a:rPr>
              <a:t>ҚАЙТМАГАНЛАР...</a:t>
            </a:r>
            <a:endParaRPr lang="ru-RU" sz="6000" dirty="0" smtClean="0">
              <a:effectLst>
                <a:outerShdw blurRad="38100" dist="38100" dir="2700000" algn="tl">
                  <a:srgbClr val="000000">
                    <a:alpha val="43137"/>
                  </a:srgbClr>
                </a:outerShdw>
              </a:effectLst>
              <a:latin typeface="Segoe UI Semibold" pitchFamily="34" charset="0"/>
            </a:endParaRPr>
          </a:p>
        </p:txBody>
      </p:sp>
      <p:pic>
        <p:nvPicPr>
          <p:cNvPr id="9218" name="Picture 2" descr="http://uza.uz/ru/images/84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77072"/>
            <a:ext cx="4104456" cy="274998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srnrem.info/wp-content/uploads/2011/08/194954.jp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427984" y="4077073"/>
            <a:ext cx="1440160" cy="133729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bm.img.com.ua/dnevnik/photo/2889329/90/72790.jp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995722" y="4077073"/>
            <a:ext cx="3148278" cy="274998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holocaust-odessa.org/wp-content/uploads/2013/05/Holocaust_38.jp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427985" y="5542994"/>
            <a:ext cx="1440160" cy="127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7484" y="1119234"/>
            <a:ext cx="8856984" cy="5693866"/>
          </a:xfrm>
          <a:prstGeom prst="rect">
            <a:avLst/>
          </a:prstGeom>
        </p:spPr>
        <p:txBody>
          <a:bodyPr wrap="square">
            <a:spAutoFit/>
          </a:bodyPr>
          <a:lstStyle/>
          <a:p>
            <a:pPr indent="360363" algn="just"/>
            <a:r>
              <a:rPr lang="uz-Cyrl-UZ" sz="2800" b="1" dirty="0" smtClean="0">
                <a:solidFill>
                  <a:srgbClr val="7030A0"/>
                </a:solidFill>
                <a:latin typeface="Segoe UI Semibold" pitchFamily="34" charset="0"/>
              </a:rPr>
              <a:t>Бу </a:t>
            </a:r>
            <a:r>
              <a:rPr lang="uz-Cyrl-UZ" sz="2800" b="1" dirty="0">
                <a:solidFill>
                  <a:srgbClr val="7030A0"/>
                </a:solidFill>
                <a:latin typeface="Segoe UI Semibold" pitchFamily="34" charset="0"/>
              </a:rPr>
              <a:t>ҳақда гапирганда, уруш йилларининг оғир қийинчиликларига мардона бардош бериб, фронт ортида меҳнат қилган, уруш туфайли</a:t>
            </a:r>
            <a:r>
              <a:rPr lang="uz-Cyrl-UZ" sz="2800" dirty="0">
                <a:solidFill>
                  <a:srgbClr val="7030A0"/>
                </a:solidFill>
                <a:latin typeface="Segoe UI Semibold" pitchFamily="34" charset="0"/>
              </a:rPr>
              <a:t> </a:t>
            </a:r>
            <a:r>
              <a:rPr lang="uz-Cyrl-UZ" sz="2800" b="1" dirty="0">
                <a:solidFill>
                  <a:srgbClr val="7030A0"/>
                </a:solidFill>
                <a:latin typeface="Segoe UI Semibold" pitchFamily="34" charset="0"/>
              </a:rPr>
              <a:t>Ўзбекистонга кўчирилган қанча-қанча одамларга, ота-онасидан айрилган минглаб етимларга бошпана берган, ҳатто охирги нонини ҳам улар билан баҳам кўрган халқимизнинг фидойилиги, бағрикенглиги ҳақида ҳар қанча фахрланиб гапирсак, арзийди. Чунки эл-юртимизнинг маънавий қудрати, унинг одамийлик фазилатлари, меҳр-оқибати, мардлиги ва олижаноблиги айни мана шундай унутилмас воқеаларда, тарихий мисолларда яққол намоён </a:t>
            </a:r>
            <a:r>
              <a:rPr lang="uz-Cyrl-UZ" sz="2800" b="1" dirty="0" smtClean="0">
                <a:solidFill>
                  <a:srgbClr val="7030A0"/>
                </a:solidFill>
                <a:latin typeface="Segoe UI Semibold" pitchFamily="34" charset="0"/>
              </a:rPr>
              <a:t>бўлади</a:t>
            </a:r>
            <a:r>
              <a:rPr lang="uz-Cyrl-UZ" sz="2800" dirty="0" smtClean="0">
                <a:solidFill>
                  <a:srgbClr val="7030A0"/>
                </a:solidFill>
                <a:latin typeface="Segoe UI Semibold" pitchFamily="34" charset="0"/>
              </a:rPr>
              <a:t>. </a:t>
            </a:r>
            <a:endParaRPr lang="ru-RU" sz="2800" dirty="0">
              <a:solidFill>
                <a:srgbClr val="7030A0"/>
              </a:solidFill>
              <a:latin typeface="Segoe UI Semibold" pitchFamily="34" charset="0"/>
            </a:endParaRPr>
          </a:p>
        </p:txBody>
      </p:sp>
      <p:sp>
        <p:nvSpPr>
          <p:cNvPr id="3" name="Прямоугольник 2"/>
          <p:cNvSpPr/>
          <p:nvPr/>
        </p:nvSpPr>
        <p:spPr>
          <a:xfrm>
            <a:off x="107504" y="31413"/>
            <a:ext cx="8856984" cy="1200329"/>
          </a:xfrm>
          <a:prstGeom prst="rect">
            <a:avLst/>
          </a:prstGeom>
        </p:spPr>
        <p:txBody>
          <a:bodyPr wrap="square">
            <a:spAutoFit/>
          </a:bodyPr>
          <a:lstStyle/>
          <a:p>
            <a:pPr lvl="0" algn="ctr"/>
            <a:r>
              <a:rPr lang="uz-Cyrl-UZ" sz="3600" b="1" dirty="0" smtClean="0">
                <a:solidFill>
                  <a:srgbClr val="0070C0"/>
                </a:solidFill>
                <a:effectLst>
                  <a:outerShdw blurRad="38100" dist="38100" dir="2700000" algn="tl">
                    <a:srgbClr val="000000">
                      <a:alpha val="43137"/>
                    </a:srgbClr>
                  </a:outerShdw>
                </a:effectLst>
                <a:latin typeface="Segoe UI Semibold" pitchFamily="34" charset="0"/>
              </a:rPr>
              <a:t>ОДАМИЙЛИКНИНГ МИСЛСИЗ НАМУНАСИ</a:t>
            </a:r>
            <a:endParaRPr lang="ru-RU" sz="3600" dirty="0">
              <a:solidFill>
                <a:srgbClr val="0070C0"/>
              </a:solidFill>
              <a:effectLst>
                <a:outerShdw blurRad="38100" dist="38100" dir="2700000" algn="tl">
                  <a:srgbClr val="000000">
                    <a:alpha val="43137"/>
                  </a:srgbClr>
                </a:outerShdw>
              </a:effectLst>
              <a:latin typeface="Segoe UI Semibold" pitchFamily="34" charset="0"/>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0564" y="3318570"/>
            <a:ext cx="8878230" cy="3539430"/>
          </a:xfrm>
          <a:prstGeom prst="rect">
            <a:avLst/>
          </a:prstGeom>
        </p:spPr>
        <p:txBody>
          <a:bodyPr wrap="square">
            <a:spAutoFit/>
          </a:bodyPr>
          <a:lstStyle/>
          <a:p>
            <a:pPr indent="360363" algn="just"/>
            <a:r>
              <a:rPr lang="uz-Cyrl-UZ" sz="2800" b="1" dirty="0" smtClean="0">
                <a:solidFill>
                  <a:schemeClr val="accent2">
                    <a:lumMod val="75000"/>
                  </a:schemeClr>
                </a:solidFill>
              </a:rPr>
              <a:t>Шунинг </a:t>
            </a:r>
            <a:r>
              <a:rPr lang="uz-Cyrl-UZ" sz="2800" b="1" dirty="0">
                <a:solidFill>
                  <a:schemeClr val="accent2">
                    <a:lumMod val="75000"/>
                  </a:schemeClr>
                </a:solidFill>
              </a:rPr>
              <a:t>учун ҳам урушда ҳалок бўлганларнинг, урушдан қайтмаганларнинг номларини азим пойтахтимизнинг марказида ва жойларда барпо этилган Хотира майдонларида</a:t>
            </a:r>
            <a:r>
              <a:rPr lang="uz-Cyrl-UZ" sz="2800" dirty="0">
                <a:solidFill>
                  <a:schemeClr val="accent2">
                    <a:lumMod val="75000"/>
                  </a:schemeClr>
                </a:solidFill>
              </a:rPr>
              <a:t> </a:t>
            </a:r>
            <a:r>
              <a:rPr lang="uz-Cyrl-UZ" sz="2800" b="1" dirty="0">
                <a:solidFill>
                  <a:schemeClr val="accent2">
                    <a:lumMod val="75000"/>
                  </a:schemeClr>
                </a:solidFill>
              </a:rPr>
              <a:t>олтин ҳарфлар билан муҳрлаб қўйиб, </a:t>
            </a:r>
            <a:r>
              <a:rPr lang="uz-Cyrl-UZ" sz="2800" b="1" dirty="0">
                <a:solidFill>
                  <a:srgbClr val="0070C0"/>
                </a:solidFill>
              </a:rPr>
              <a:t>бундан 16 йил олдин 9 май санасига Хотира ва қадрлаш куни деб ном берганимиз </a:t>
            </a:r>
            <a:r>
              <a:rPr lang="uz-Cyrl-UZ" sz="2800" b="1" dirty="0">
                <a:solidFill>
                  <a:schemeClr val="accent2">
                    <a:lumMod val="75000"/>
                  </a:schemeClr>
                </a:solidFill>
              </a:rPr>
              <a:t>нақадар тўғри бўлганини бугун ҳаётнинг ўзи яна бир бор тасдиқлаб бермоқда</a:t>
            </a:r>
            <a:r>
              <a:rPr lang="uz-Cyrl-UZ" sz="2800" b="1" dirty="0" smtClean="0">
                <a:solidFill>
                  <a:schemeClr val="accent2">
                    <a:lumMod val="75000"/>
                  </a:schemeClr>
                </a:solidFill>
              </a:rPr>
              <a:t>.</a:t>
            </a:r>
            <a:endParaRPr lang="ru-RU" sz="2800" dirty="0">
              <a:solidFill>
                <a:schemeClr val="accent2">
                  <a:lumMod val="75000"/>
                </a:schemeClr>
              </a:solidFill>
            </a:endParaRPr>
          </a:p>
        </p:txBody>
      </p:sp>
      <p:sp>
        <p:nvSpPr>
          <p:cNvPr id="3" name="Прямоугольник 2"/>
          <p:cNvSpPr/>
          <p:nvPr/>
        </p:nvSpPr>
        <p:spPr>
          <a:xfrm>
            <a:off x="153574" y="39014"/>
            <a:ext cx="3925037" cy="3416320"/>
          </a:xfrm>
          <a:prstGeom prst="rect">
            <a:avLst/>
          </a:prstGeom>
        </p:spPr>
        <p:txBody>
          <a:bodyPr wrap="square">
            <a:spAutoFit/>
          </a:bodyPr>
          <a:lstStyle/>
          <a:p>
            <a:pPr lvl="0" algn="ctr"/>
            <a:r>
              <a:rPr lang="uz-Cyrl-UZ" sz="5400" b="1" dirty="0" smtClean="0">
                <a:solidFill>
                  <a:srgbClr val="0070C0"/>
                </a:solidFill>
                <a:latin typeface="Times New Roman" pitchFamily="18" charset="0"/>
                <a:cs typeface="Times New Roman" pitchFamily="18" charset="0"/>
              </a:rPr>
              <a:t>ХОТИРА ВА </a:t>
            </a:r>
            <a:br>
              <a:rPr lang="uz-Cyrl-UZ" sz="5400" b="1" dirty="0" smtClean="0">
                <a:solidFill>
                  <a:srgbClr val="0070C0"/>
                </a:solidFill>
                <a:latin typeface="Times New Roman" pitchFamily="18" charset="0"/>
                <a:cs typeface="Times New Roman" pitchFamily="18" charset="0"/>
              </a:rPr>
            </a:br>
            <a:r>
              <a:rPr lang="uz-Cyrl-UZ" sz="5400" b="1" dirty="0" smtClean="0">
                <a:solidFill>
                  <a:srgbClr val="0070C0"/>
                </a:solidFill>
                <a:latin typeface="Times New Roman" pitchFamily="18" charset="0"/>
                <a:cs typeface="Times New Roman" pitchFamily="18" charset="0"/>
              </a:rPr>
              <a:t>ҚАДРЛАШ </a:t>
            </a:r>
            <a:br>
              <a:rPr lang="uz-Cyrl-UZ" sz="5400" b="1" dirty="0" smtClean="0">
                <a:solidFill>
                  <a:srgbClr val="0070C0"/>
                </a:solidFill>
                <a:latin typeface="Times New Roman" pitchFamily="18" charset="0"/>
                <a:cs typeface="Times New Roman" pitchFamily="18" charset="0"/>
              </a:rPr>
            </a:br>
            <a:r>
              <a:rPr lang="uz-Cyrl-UZ" sz="5400" b="1" dirty="0" smtClean="0">
                <a:solidFill>
                  <a:srgbClr val="0070C0"/>
                </a:solidFill>
                <a:latin typeface="Times New Roman" pitchFamily="18" charset="0"/>
                <a:cs typeface="Times New Roman" pitchFamily="18" charset="0"/>
              </a:rPr>
              <a:t>КУНИ</a:t>
            </a:r>
            <a:endParaRPr lang="ru-RU" sz="5400" dirty="0">
              <a:solidFill>
                <a:srgbClr val="0070C0"/>
              </a:solidFill>
              <a:latin typeface="Times New Roman" pitchFamily="18" charset="0"/>
              <a:cs typeface="Times New Roman" pitchFamily="18" charset="0"/>
            </a:endParaRPr>
          </a:p>
        </p:txBody>
      </p:sp>
      <p:pic>
        <p:nvPicPr>
          <p:cNvPr id="4098" name="Picture 2" descr="http://uza.uz/ru/images/116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727" y="28829"/>
            <a:ext cx="4926905" cy="3399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1484784"/>
            <a:ext cx="6084168" cy="5262979"/>
          </a:xfrm>
          <a:prstGeom prst="rect">
            <a:avLst/>
          </a:prstGeom>
        </p:spPr>
        <p:txBody>
          <a:bodyPr wrap="square">
            <a:spAutoFit/>
          </a:bodyPr>
          <a:lstStyle/>
          <a:p>
            <a:pPr indent="360363" algn="just"/>
            <a:r>
              <a:rPr lang="uz-Cyrl-UZ" sz="2800" b="1" dirty="0" smtClean="0">
                <a:solidFill>
                  <a:srgbClr val="333399"/>
                </a:solidFill>
                <a:latin typeface="Arial Unicode MS" pitchFamily="34" charset="-128"/>
                <a:ea typeface="Arial Unicode MS" pitchFamily="34" charset="-128"/>
                <a:cs typeface="Arial Unicode MS" pitchFamily="34" charset="-128"/>
              </a:rPr>
              <a:t>Вақт </a:t>
            </a:r>
            <a:r>
              <a:rPr lang="uz-Cyrl-UZ" sz="2800" b="1" dirty="0">
                <a:solidFill>
                  <a:srgbClr val="333399"/>
                </a:solidFill>
                <a:latin typeface="Arial Unicode MS" pitchFamily="34" charset="-128"/>
                <a:ea typeface="Arial Unicode MS" pitchFamily="34" charset="-128"/>
                <a:cs typeface="Arial Unicode MS" pitchFamily="34" charset="-128"/>
              </a:rPr>
              <a:t>ўтади, замонлар ўтади, лекин узоқни кўзлаб, ҳаётнинг ўзи ўртага қўяётган талабларни инобатга олиб, одамийлик, инсонпарварлик фазилатларини улуғлаш, умуман, Ватан учун, элу юрт учун хизмат қилган инсонларнинг номларини сақлаш, инсон хотирасини эъзозлаш йўлида қилинган бундай савобли ишлар, ўйлайманки, ҳеч қачон унутилмайди.</a:t>
            </a:r>
            <a:endParaRPr lang="ru-RU" sz="2800" dirty="0">
              <a:solidFill>
                <a:srgbClr val="333399"/>
              </a:solidFill>
              <a:latin typeface="Arial Unicode MS" pitchFamily="34" charset="-128"/>
              <a:ea typeface="Arial Unicode MS" pitchFamily="34" charset="-128"/>
              <a:cs typeface="Arial Unicode MS" pitchFamily="34" charset="-128"/>
            </a:endParaRPr>
          </a:p>
        </p:txBody>
      </p:sp>
      <p:sp>
        <p:nvSpPr>
          <p:cNvPr id="3" name="Прямоугольник 2"/>
          <p:cNvSpPr/>
          <p:nvPr/>
        </p:nvSpPr>
        <p:spPr>
          <a:xfrm>
            <a:off x="3203848" y="44624"/>
            <a:ext cx="5760640" cy="1569660"/>
          </a:xfrm>
          <a:prstGeom prst="rect">
            <a:avLst/>
          </a:prstGeom>
        </p:spPr>
        <p:txBody>
          <a:bodyPr wrap="square">
            <a:spAutoFit/>
          </a:bodyPr>
          <a:lstStyle/>
          <a:p>
            <a:pPr lvl="0" algn="ctr"/>
            <a:r>
              <a:rPr lang="uz-Cyrl-UZ" sz="4800" b="1" dirty="0" smtClean="0">
                <a:solidFill>
                  <a:srgbClr val="00B050"/>
                </a:solidFill>
                <a:effectLst>
                  <a:outerShdw blurRad="38100" dist="38100" dir="2700000" algn="tl">
                    <a:srgbClr val="000000">
                      <a:alpha val="43137"/>
                    </a:srgbClr>
                  </a:outerShdw>
                </a:effectLst>
              </a:rPr>
              <a:t>ЭЪЗОЗ УНУТИЛМАЙДИ</a:t>
            </a:r>
            <a:endParaRPr lang="ru-RU" sz="4800" dirty="0">
              <a:solidFill>
                <a:srgbClr val="00B050"/>
              </a:solidFill>
              <a:effectLst>
                <a:outerShdw blurRad="38100" dist="38100" dir="2700000" algn="tl">
                  <a:srgbClr val="000000">
                    <a:alpha val="43137"/>
                  </a:srgbClr>
                </a:outerShdw>
              </a:effectLs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16" y="97824"/>
            <a:ext cx="2879950" cy="215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03" y="2564904"/>
            <a:ext cx="2879950" cy="18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03" y="4725144"/>
            <a:ext cx="2855437" cy="190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975992"/>
            <a:ext cx="8784976" cy="4832092"/>
          </a:xfrm>
          <a:prstGeom prst="rect">
            <a:avLst/>
          </a:prstGeom>
        </p:spPr>
        <p:txBody>
          <a:bodyPr wrap="square">
            <a:spAutoFit/>
          </a:bodyPr>
          <a:lstStyle/>
          <a:p>
            <a:pPr indent="360363" algn="just"/>
            <a:r>
              <a:rPr lang="uz-Cyrl-UZ" sz="2800" b="1" dirty="0" smtClean="0">
                <a:solidFill>
                  <a:srgbClr val="333300"/>
                </a:solidFill>
                <a:latin typeface="Times New Roman" pitchFamily="18" charset="0"/>
                <a:cs typeface="Times New Roman" pitchFamily="18" charset="0"/>
              </a:rPr>
              <a:t>Афсуски</a:t>
            </a:r>
            <a:r>
              <a:rPr lang="uz-Cyrl-UZ" sz="2800" b="1" dirty="0">
                <a:solidFill>
                  <a:srgbClr val="333300"/>
                </a:solidFill>
                <a:latin typeface="Times New Roman" pitchFamily="18" charset="0"/>
                <a:cs typeface="Times New Roman" pitchFamily="18" charset="0"/>
              </a:rPr>
              <a:t>, бугунги кунда дунёнинг турли ҳудуд ва минтақаларида, олис ва яқин атрофимизда қарама-қаршилик ва зиддиятлар тобора кучайиб бораётганини кўрмоқдамиз.</a:t>
            </a:r>
            <a:endParaRPr lang="ru-RU" sz="2800" dirty="0">
              <a:solidFill>
                <a:srgbClr val="333300"/>
              </a:solidFill>
              <a:latin typeface="Times New Roman" pitchFamily="18" charset="0"/>
              <a:cs typeface="Times New Roman" pitchFamily="18" charset="0"/>
            </a:endParaRPr>
          </a:p>
          <a:p>
            <a:pPr indent="360363" algn="just"/>
            <a:r>
              <a:rPr lang="uz-Cyrl-UZ" sz="2800" b="1" dirty="0">
                <a:solidFill>
                  <a:srgbClr val="333300"/>
                </a:solidFill>
                <a:latin typeface="Times New Roman" pitchFamily="18" charset="0"/>
                <a:cs typeface="Times New Roman" pitchFamily="18" charset="0"/>
              </a:rPr>
              <a:t>Айрим жойларда қон тўкилаётгани, низо ва адоватлар авж олаётгани, фашизм деган бало яна бош кўтараётгани, миллатчилик, шовинизм каби хавфли офатлар майдонга чиқаётгани, бир сўз билан айтганда, вазият тобора кескинлашиб, хавф-хатарлар ортиб бораётгани барчамизни ташвишга солмасдан қўймайди.</a:t>
            </a:r>
            <a:endParaRPr lang="ru-RU" sz="2800" dirty="0">
              <a:solidFill>
                <a:srgbClr val="333300"/>
              </a:solidFill>
              <a:latin typeface="Times New Roman" pitchFamily="18" charset="0"/>
              <a:cs typeface="Times New Roman" pitchFamily="18" charset="0"/>
            </a:endParaRPr>
          </a:p>
        </p:txBody>
      </p:sp>
      <p:sp>
        <p:nvSpPr>
          <p:cNvPr id="3" name="Прямоугольник 2"/>
          <p:cNvSpPr/>
          <p:nvPr/>
        </p:nvSpPr>
        <p:spPr>
          <a:xfrm>
            <a:off x="179513" y="44624"/>
            <a:ext cx="3168352" cy="1754326"/>
          </a:xfrm>
          <a:prstGeom prst="rect">
            <a:avLst/>
          </a:prstGeom>
        </p:spPr>
        <p:txBody>
          <a:bodyPr wrap="square">
            <a:spAutoFit/>
          </a:bodyPr>
          <a:lstStyle/>
          <a:p>
            <a:pPr lvl="0" algn="ctr"/>
            <a:r>
              <a:rPr lang="uz-Cyrl-UZ" sz="5400" b="1" dirty="0" smtClean="0">
                <a:solidFill>
                  <a:srgbClr val="FF0000"/>
                </a:solidFill>
              </a:rPr>
              <a:t>НОТИНЧ ДУНЁ</a:t>
            </a:r>
            <a:endParaRPr lang="ru-RU" sz="5400" dirty="0">
              <a:solidFill>
                <a:srgbClr val="FF000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233" y="0"/>
            <a:ext cx="2795936" cy="209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descr="http://ic.pics.livejournal.com/vernicht/34940252/10435/10435_9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
            <a:ext cx="2987824" cy="209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046" y="692696"/>
            <a:ext cx="8937450" cy="2677656"/>
          </a:xfrm>
          <a:prstGeom prst="rect">
            <a:avLst/>
          </a:prstGeom>
        </p:spPr>
        <p:txBody>
          <a:bodyPr wrap="square">
            <a:spAutoFit/>
          </a:bodyPr>
          <a:lstStyle/>
          <a:p>
            <a:pPr indent="360363" algn="just"/>
            <a:r>
              <a:rPr lang="uz-Cyrl-UZ" sz="2800" b="1" dirty="0" smtClean="0">
                <a:solidFill>
                  <a:srgbClr val="7030A0"/>
                </a:solidFill>
                <a:latin typeface="Times New Roman" pitchFamily="18" charset="0"/>
                <a:cs typeface="Times New Roman" pitchFamily="18" charset="0"/>
              </a:rPr>
              <a:t>Бугунги </a:t>
            </a:r>
            <a:r>
              <a:rPr lang="uz-Cyrl-UZ" sz="2800" b="1" dirty="0">
                <a:solidFill>
                  <a:srgbClr val="7030A0"/>
                </a:solidFill>
                <a:latin typeface="Times New Roman" pitchFamily="18" charset="0"/>
                <a:cs typeface="Times New Roman" pitchFamily="18" charset="0"/>
              </a:rPr>
              <a:t>кунда ҳар бир инсон албатта бундай ғоят хавфли ҳолатларни, шулар қаторида собиқ иттифоқ ҳудудларида пайдо бўлаётган қарама-қаршиликларни кўриб, кеча яқин дўст бўлганлар эртага ўзаро душманга, ўта хатарли вазият юзага келиб қонли урушга айланиб кетмаслигини истайди</a:t>
            </a:r>
            <a:r>
              <a:rPr lang="uz-Cyrl-UZ" sz="2800" b="1" dirty="0" smtClean="0">
                <a:solidFill>
                  <a:srgbClr val="7030A0"/>
                </a:solidFill>
                <a:latin typeface="Times New Roman" pitchFamily="18" charset="0"/>
                <a:cs typeface="Times New Roman" pitchFamily="18" charset="0"/>
              </a:rPr>
              <a:t>.</a:t>
            </a:r>
            <a:endParaRPr lang="ru-RU" sz="2800" dirty="0">
              <a:solidFill>
                <a:srgbClr val="7030A0"/>
              </a:solidFill>
              <a:latin typeface="Times New Roman" pitchFamily="18" charset="0"/>
              <a:cs typeface="Times New Roman" pitchFamily="18" charset="0"/>
            </a:endParaRPr>
          </a:p>
        </p:txBody>
      </p:sp>
      <p:sp>
        <p:nvSpPr>
          <p:cNvPr id="3" name="Прямоугольник 2"/>
          <p:cNvSpPr/>
          <p:nvPr/>
        </p:nvSpPr>
        <p:spPr>
          <a:xfrm>
            <a:off x="0" y="44624"/>
            <a:ext cx="9144000" cy="769441"/>
          </a:xfrm>
          <a:prstGeom prst="rect">
            <a:avLst/>
          </a:prstGeom>
        </p:spPr>
        <p:txBody>
          <a:bodyPr wrap="square">
            <a:spAutoFit/>
          </a:bodyPr>
          <a:lstStyle/>
          <a:p>
            <a:pPr lvl="0" algn="ctr"/>
            <a:r>
              <a:rPr lang="uz-Cyrl-UZ" sz="4400" b="1" dirty="0" smtClean="0">
                <a:solidFill>
                  <a:srgbClr val="333399"/>
                </a:solidFill>
              </a:rPr>
              <a:t>БИЗНИНГ ЁНДАШУВИМИЗ</a:t>
            </a:r>
            <a:endParaRPr lang="ru-RU" sz="4400" dirty="0">
              <a:solidFill>
                <a:srgbClr val="333399"/>
              </a:solidFill>
            </a:endParaRPr>
          </a:p>
        </p:txBody>
      </p:sp>
      <p:pic>
        <p:nvPicPr>
          <p:cNvPr id="13314" name="Picture 2" descr="http://serovglobus.ru/wp-content/uploads/2014/01/2014-01-20_13-29-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50053"/>
            <a:ext cx="6007585" cy="348010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pikabu.ru/post_img/2013/11/25/11/1385399859_12433757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1692" y="4941167"/>
            <a:ext cx="2794804" cy="185654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gdb.voanews.com/1B15DFA6-8FFD-4909-AC00-F9C579D68632_mw1024_n_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1692" y="3350052"/>
            <a:ext cx="2794804" cy="156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4063712"/>
            <a:ext cx="8802633" cy="2677656"/>
          </a:xfrm>
          <a:prstGeom prst="rect">
            <a:avLst/>
          </a:prstGeom>
          <a:solidFill>
            <a:srgbClr val="CCFF66"/>
          </a:solidFill>
        </p:spPr>
        <p:txBody>
          <a:bodyPr wrap="square">
            <a:spAutoFit/>
          </a:bodyPr>
          <a:lstStyle/>
          <a:p>
            <a:pPr indent="360363" algn="just"/>
            <a:r>
              <a:rPr lang="uz-Cyrl-UZ" sz="2800" b="1" dirty="0" smtClean="0">
                <a:solidFill>
                  <a:srgbClr val="000000"/>
                </a:solidFill>
                <a:latin typeface="Times New Roman" pitchFamily="18" charset="0"/>
                <a:cs typeface="Times New Roman" pitchFamily="18" charset="0"/>
              </a:rPr>
              <a:t>Бундай </a:t>
            </a:r>
            <a:r>
              <a:rPr lang="uz-Cyrl-UZ" sz="2800" b="1" dirty="0">
                <a:solidFill>
                  <a:srgbClr val="000000"/>
                </a:solidFill>
                <a:latin typeface="Times New Roman" pitchFamily="18" charset="0"/>
                <a:cs typeface="Times New Roman" pitchFamily="18" charset="0"/>
              </a:rPr>
              <a:t>таҳликали вазиятда бизнинг ёндашувимиз ва қарашларимиз Бирлашган Миллатлар Ташкилотининг Низомида, халқаро ҳуқуқий нормаларда белгилаб, муҳрлаб қўйилган асосий принципларни сўзсиз бажаришдир, зўравонликка, куч ишлатишга йўл қўймасликдир.</a:t>
            </a:r>
            <a:endParaRPr lang="ru-RU" sz="2800" dirty="0">
              <a:solidFill>
                <a:srgbClr val="000000"/>
              </a:solidFill>
              <a:latin typeface="Times New Roman" pitchFamily="18" charset="0"/>
              <a:cs typeface="Times New Roman" pitchFamily="18" charset="0"/>
            </a:endParaRPr>
          </a:p>
        </p:txBody>
      </p:sp>
      <p:pic>
        <p:nvPicPr>
          <p:cNvPr id="14338" name="Picture 2" descr="http://pics.top.rbc.ru/top_pics/uniora/00/1218180045_0000.250x2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384"/>
            <a:ext cx="2952328" cy="2361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http://lenta-ua.net/uploads/posts/2013-09/1380396308_oon-edinoglasno-prinyala-rezolyuciyu-po-sir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1068" y="131150"/>
            <a:ext cx="5701078" cy="380190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m.io.ua/img_aa/medium/0280/17/02801757.jpg"/>
          <p:cNvPicPr>
            <a:picLocks noChangeAspect="1" noChangeArrowheads="1"/>
          </p:cNvPicPr>
          <p:nvPr/>
        </p:nvPicPr>
        <p:blipFill rotWithShape="1">
          <a:blip r:embed="rId4">
            <a:extLst>
              <a:ext uri="{28A0092B-C50C-407E-A947-70E740481C1C}">
                <a14:useLocalDpi xmlns:a14="http://schemas.microsoft.com/office/drawing/2010/main" val="0"/>
              </a:ext>
            </a:extLst>
          </a:blip>
          <a:srcRect t="2295" r="18042" b="33378"/>
          <a:stretch/>
        </p:blipFill>
        <p:spPr bwMode="auto">
          <a:xfrm>
            <a:off x="179512" y="2204864"/>
            <a:ext cx="2976265" cy="1752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406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496944" cy="4524315"/>
          </a:xfrm>
          <a:prstGeom prst="rect">
            <a:avLst/>
          </a:prstGeom>
        </p:spPr>
        <p:txBody>
          <a:bodyPr wrap="square">
            <a:spAutoFit/>
          </a:bodyPr>
          <a:lstStyle/>
          <a:p>
            <a:pPr algn="ctr"/>
            <a:r>
              <a:rPr lang="ru-RU" sz="4800" b="1" dirty="0">
                <a:solidFill>
                  <a:srgbClr val="0070C0"/>
                </a:solidFill>
                <a:latin typeface="Times New Roman" pitchFamily="18" charset="0"/>
                <a:cs typeface="Times New Roman" pitchFamily="18" charset="0"/>
              </a:rPr>
              <a:t>ТИНЧЛИК ВА АҲИЛЛИК – МАМЛАКАТИМИЗ ТАРАҚҚИЁТИ ВА ХАЛҚИМИЗ ФАРОВОНЛИГИНИНГ </a:t>
            </a:r>
            <a:endParaRPr lang="ru-RU" sz="4800" b="1" dirty="0" smtClean="0">
              <a:solidFill>
                <a:srgbClr val="0070C0"/>
              </a:solidFill>
              <a:latin typeface="Times New Roman" pitchFamily="18" charset="0"/>
              <a:cs typeface="Times New Roman" pitchFamily="18" charset="0"/>
            </a:endParaRPr>
          </a:p>
          <a:p>
            <a:pPr algn="ctr"/>
            <a:r>
              <a:rPr lang="ru-RU" sz="4800" b="1" dirty="0" smtClean="0">
                <a:solidFill>
                  <a:srgbClr val="0070C0"/>
                </a:solidFill>
                <a:latin typeface="Times New Roman" pitchFamily="18" charset="0"/>
                <a:cs typeface="Times New Roman" pitchFamily="18" charset="0"/>
              </a:rPr>
              <a:t>АСОСИДИР</a:t>
            </a:r>
            <a:endParaRPr lang="ru-RU" sz="4800" dirty="0">
              <a:solidFill>
                <a:srgbClr val="0070C0"/>
              </a:solidFill>
              <a:latin typeface="Times New Roman" pitchFamily="18" charset="0"/>
              <a:cs typeface="Times New Roman" pitchFamily="18" charset="0"/>
            </a:endParaRPr>
          </a:p>
        </p:txBody>
      </p:sp>
      <p:pic>
        <p:nvPicPr>
          <p:cNvPr id="2052" name="Picture 4" descr="http://uza.uz/ru/images/116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236" y="4566822"/>
            <a:ext cx="3233716" cy="22555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uza.uz/ru/images/11659.jpg"/>
          <p:cNvPicPr>
            <a:picLocks noChangeAspect="1" noChangeArrowheads="1"/>
          </p:cNvPicPr>
          <p:nvPr/>
        </p:nvPicPr>
        <p:blipFill rotWithShape="1">
          <a:blip r:embed="rId3">
            <a:extLst>
              <a:ext uri="{28A0092B-C50C-407E-A947-70E740481C1C}">
                <a14:useLocalDpi xmlns:a14="http://schemas.microsoft.com/office/drawing/2010/main" val="0"/>
              </a:ext>
            </a:extLst>
          </a:blip>
          <a:srcRect r="13714"/>
          <a:stretch/>
        </p:blipFill>
        <p:spPr bwMode="auto">
          <a:xfrm>
            <a:off x="3063603" y="4555902"/>
            <a:ext cx="2876549" cy="2228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http://uza.uz/ru/images/116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39100"/>
            <a:ext cx="3188010" cy="22555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2731" y="4005064"/>
            <a:ext cx="8784976" cy="2677656"/>
          </a:xfrm>
          <a:prstGeom prst="rect">
            <a:avLst/>
          </a:prstGeom>
        </p:spPr>
        <p:txBody>
          <a:bodyPr wrap="square">
            <a:spAutoFit/>
          </a:bodyPr>
          <a:lstStyle/>
          <a:p>
            <a:pPr indent="360363" algn="just"/>
            <a:r>
              <a:rPr lang="uz-Cyrl-UZ" sz="2800" b="1" dirty="0" smtClean="0">
                <a:solidFill>
                  <a:srgbClr val="003300"/>
                </a:solidFill>
                <a:latin typeface="Times New Roman" pitchFamily="18" charset="0"/>
                <a:cs typeface="Times New Roman" pitchFamily="18" charset="0"/>
              </a:rPr>
              <a:t>Юзага </a:t>
            </a:r>
            <a:r>
              <a:rPr lang="uz-Cyrl-UZ" sz="2800" b="1" dirty="0">
                <a:solidFill>
                  <a:srgbClr val="003300"/>
                </a:solidFill>
                <a:latin typeface="Times New Roman" pitchFamily="18" charset="0"/>
                <a:cs typeface="Times New Roman" pitchFamily="18" charset="0"/>
              </a:rPr>
              <a:t>келадиган қарама-қаршиликларни, низоларни фақат сиёсий йўл, тинч воситалар билан ҳал этиш лозим, давлатларнинг сиёсий суверенитети ва чегаралари дахлсизлигининг бузилишига йўл қўймаслик зарур.</a:t>
            </a:r>
            <a:endParaRPr lang="ru-RU" sz="2800" dirty="0">
              <a:solidFill>
                <a:srgbClr val="003300"/>
              </a:solidFill>
              <a:latin typeface="Times New Roman" pitchFamily="18" charset="0"/>
              <a:cs typeface="Times New Roman" pitchFamily="18" charset="0"/>
            </a:endParaRPr>
          </a:p>
          <a:p>
            <a:pPr indent="360363"/>
            <a:r>
              <a:rPr lang="ru-RU" sz="2800" b="1" dirty="0" err="1">
                <a:solidFill>
                  <a:srgbClr val="003300"/>
                </a:solidFill>
                <a:latin typeface="Times New Roman" pitchFamily="18" charset="0"/>
                <a:cs typeface="Times New Roman" pitchFamily="18" charset="0"/>
              </a:rPr>
              <a:t>Бу</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бизнинг</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қатъий</a:t>
            </a:r>
            <a:r>
              <a:rPr lang="ru-RU" sz="2800" b="1" dirty="0">
                <a:solidFill>
                  <a:srgbClr val="003300"/>
                </a:solidFill>
                <a:latin typeface="Times New Roman" pitchFamily="18" charset="0"/>
                <a:cs typeface="Times New Roman" pitchFamily="18" charset="0"/>
              </a:rPr>
              <a:t> </a:t>
            </a:r>
            <a:r>
              <a:rPr lang="ru-RU" sz="2800" b="1" dirty="0" err="1" smtClean="0">
                <a:solidFill>
                  <a:srgbClr val="003300"/>
                </a:solidFill>
                <a:latin typeface="Times New Roman" pitchFamily="18" charset="0"/>
                <a:cs typeface="Times New Roman" pitchFamily="18" charset="0"/>
              </a:rPr>
              <a:t>сиёсатимиздир</a:t>
            </a:r>
            <a:r>
              <a:rPr lang="ru-RU" sz="2800" b="1" dirty="0" smtClean="0">
                <a:solidFill>
                  <a:srgbClr val="003300"/>
                </a:solidFill>
                <a:latin typeface="Times New Roman" pitchFamily="18" charset="0"/>
                <a:cs typeface="Times New Roman" pitchFamily="18" charset="0"/>
              </a:rPr>
              <a:t>.</a:t>
            </a:r>
            <a:endParaRPr lang="ru-RU" sz="2800" dirty="0">
              <a:solidFill>
                <a:srgbClr val="003300"/>
              </a:solidFill>
              <a:latin typeface="Times New Roman" pitchFamily="18" charset="0"/>
              <a:cs typeface="Times New Roman" pitchFamily="18" charset="0"/>
            </a:endParaRPr>
          </a:p>
        </p:txBody>
      </p:sp>
      <p:sp>
        <p:nvSpPr>
          <p:cNvPr id="3" name="Прямоугольник 2"/>
          <p:cNvSpPr/>
          <p:nvPr/>
        </p:nvSpPr>
        <p:spPr>
          <a:xfrm>
            <a:off x="1" y="9034"/>
            <a:ext cx="9138942" cy="923330"/>
          </a:xfrm>
          <a:prstGeom prst="rect">
            <a:avLst/>
          </a:prstGeom>
        </p:spPr>
        <p:txBody>
          <a:bodyPr wrap="square">
            <a:spAutoFit/>
          </a:bodyPr>
          <a:lstStyle/>
          <a:p>
            <a:pPr lvl="0" algn="ctr"/>
            <a:r>
              <a:rPr lang="uz-Cyrl-UZ" sz="5400" b="1" dirty="0" smtClean="0">
                <a:solidFill>
                  <a:srgbClr val="002060"/>
                </a:solidFill>
                <a:latin typeface="Times New Roman" pitchFamily="18" charset="0"/>
                <a:cs typeface="Times New Roman" pitchFamily="18" charset="0"/>
              </a:rPr>
              <a:t>ҚАТЪИЙ СИЁСАТИМИЗ </a:t>
            </a:r>
            <a:endParaRPr lang="uz-Cyrl-UZ" sz="5400" b="1" dirty="0">
              <a:solidFill>
                <a:srgbClr val="002060"/>
              </a:solidFill>
              <a:latin typeface="Times New Roman" pitchFamily="18" charset="0"/>
              <a:cs typeface="Times New Roman" pitchFamily="18" charset="0"/>
            </a:endParaRPr>
          </a:p>
        </p:txBody>
      </p:sp>
      <p:pic>
        <p:nvPicPr>
          <p:cNvPr id="15362" name="Picture 2" descr="http://icdn.lenta.ru/images/0000/0004/000000049569/pic_13582663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31" y="875421"/>
            <a:ext cx="4174604" cy="313095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042" y="853947"/>
            <a:ext cx="4206903" cy="315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t="-31000" r="39000" b="-14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349426" y="476672"/>
            <a:ext cx="5794574" cy="4524315"/>
          </a:xfrm>
          <a:prstGeom prst="rect">
            <a:avLst/>
          </a:prstGeom>
        </p:spPr>
        <p:txBody>
          <a:bodyPr wrap="square">
            <a:spAutoFit/>
          </a:bodyPr>
          <a:lstStyle/>
          <a:p>
            <a:pPr lvl="0" algn="ctr"/>
            <a:r>
              <a:rPr lang="uz-Cyrl-UZ" sz="7200" b="1" dirty="0" smtClean="0">
                <a:solidFill>
                  <a:srgbClr val="0070C0"/>
                </a:solidFill>
                <a:latin typeface="Times New Roman" pitchFamily="18" charset="0"/>
                <a:cs typeface="Times New Roman" pitchFamily="18" charset="0"/>
              </a:rPr>
              <a:t>ҚАЕРДА ОРЗУЛАРГА ЕТИШ МУМКИН?</a:t>
            </a:r>
            <a:endParaRPr lang="ru-RU" sz="72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3108543"/>
          </a:xfrm>
          <a:prstGeom prst="rect">
            <a:avLst/>
          </a:prstGeom>
          <a:solidFill>
            <a:srgbClr val="003300"/>
          </a:solidFill>
          <a:ln>
            <a:solidFill>
              <a:schemeClr val="accent1"/>
            </a:solidFill>
          </a:ln>
        </p:spPr>
        <p:txBody>
          <a:bodyPr wrap="square">
            <a:spAutoFit/>
          </a:bodyPr>
          <a:lstStyle/>
          <a:p>
            <a:pPr indent="360363" algn="just"/>
            <a:r>
              <a:rPr lang="uz-Cyrl-UZ" sz="2800" b="1" dirty="0" smtClean="0">
                <a:solidFill>
                  <a:schemeClr val="bg2">
                    <a:lumMod val="75000"/>
                  </a:schemeClr>
                </a:solidFill>
                <a:latin typeface="Times New Roman" pitchFamily="18" charset="0"/>
                <a:cs typeface="Times New Roman" pitchFamily="18" charset="0"/>
              </a:rPr>
              <a:t>Шу </a:t>
            </a:r>
            <a:r>
              <a:rPr lang="uz-Cyrl-UZ" sz="2800" b="1" dirty="0">
                <a:solidFill>
                  <a:schemeClr val="bg2">
                    <a:lumMod val="75000"/>
                  </a:schemeClr>
                </a:solidFill>
                <a:latin typeface="Times New Roman" pitchFamily="18" charset="0"/>
                <a:cs typeface="Times New Roman" pitchFamily="18" charset="0"/>
              </a:rPr>
              <a:t>фикрлардан келиб чиқиб, </a:t>
            </a:r>
            <a:r>
              <a:rPr lang="uz-Cyrl-UZ" sz="2800" b="1" dirty="0" smtClean="0">
                <a:solidFill>
                  <a:schemeClr val="bg2">
                    <a:lumMod val="75000"/>
                  </a:schemeClr>
                </a:solidFill>
                <a:latin typeface="Times New Roman" pitchFamily="18" charset="0"/>
                <a:cs typeface="Times New Roman" pitchFamily="18" charset="0"/>
              </a:rPr>
              <a:t>яна бир бор таъкидламоқчиман, бизнинг </a:t>
            </a:r>
            <a:r>
              <a:rPr lang="uz-Cyrl-UZ" sz="2800" b="1" dirty="0">
                <a:solidFill>
                  <a:schemeClr val="bg2">
                    <a:lumMod val="75000"/>
                  </a:schemeClr>
                </a:solidFill>
                <a:latin typeface="Times New Roman" pitchFamily="18" charset="0"/>
                <a:cs typeface="Times New Roman" pitchFamily="18" charset="0"/>
              </a:rPr>
              <a:t>халқимизга тинчлик ва омонлик керак. Кўпни кўрган халқимиз яхши билади, фақат </a:t>
            </a:r>
            <a:r>
              <a:rPr lang="uz-Cyrl-UZ" sz="2800" b="1" dirty="0">
                <a:solidFill>
                  <a:schemeClr val="bg1"/>
                </a:solidFill>
                <a:latin typeface="Times New Roman" pitchFamily="18" charset="0"/>
                <a:cs typeface="Times New Roman" pitchFamily="18" charset="0"/>
              </a:rPr>
              <a:t>тинчлик ва осойишталик бўлган, меҳр-оқибат, ўзаро ҳурмат ҳукм сураётган давлатда, жамиятда фаровон ва бахтли ҳаёт қуриш мумкин</a:t>
            </a:r>
            <a:r>
              <a:rPr lang="uz-Cyrl-UZ" sz="2800" b="1" dirty="0">
                <a:solidFill>
                  <a:schemeClr val="bg2">
                    <a:lumMod val="75000"/>
                  </a:schemeClr>
                </a:solidFill>
                <a:latin typeface="Times New Roman" pitchFamily="18" charset="0"/>
                <a:cs typeface="Times New Roman" pitchFamily="18" charset="0"/>
              </a:rPr>
              <a:t>, энг эзгу орзу-мақсадларга етиш мумкин.</a:t>
            </a:r>
            <a:endParaRPr lang="ru-RU" sz="2800" dirty="0">
              <a:solidFill>
                <a:schemeClr val="bg2">
                  <a:lumMod val="75000"/>
                </a:schemeClr>
              </a:solidFill>
              <a:latin typeface="Times New Roman" pitchFamily="18" charset="0"/>
              <a:cs typeface="Times New Roman" pitchFamily="18" charset="0"/>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780"/>
          <a:stretch/>
        </p:blipFill>
        <p:spPr bwMode="auto">
          <a:xfrm>
            <a:off x="179513" y="3297184"/>
            <a:ext cx="2952327" cy="196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454"/>
          <a:stretch/>
        </p:blipFill>
        <p:spPr bwMode="auto">
          <a:xfrm>
            <a:off x="3203283" y="3297183"/>
            <a:ext cx="2952893" cy="196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descr="http://uza.uz/ru/images/114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807" y="3300702"/>
            <a:ext cx="2742681" cy="197473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324980"/>
            <a:ext cx="2028997" cy="153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5362226"/>
            <a:ext cx="2016224" cy="148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1984" y="5342551"/>
            <a:ext cx="2258008" cy="150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1" y="5371543"/>
            <a:ext cx="2225646" cy="1478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3805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9673" y="87347"/>
            <a:ext cx="8784976" cy="2862322"/>
          </a:xfrm>
          <a:prstGeom prst="rect">
            <a:avLst/>
          </a:prstGeom>
        </p:spPr>
        <p:txBody>
          <a:bodyPr wrap="square">
            <a:spAutoFit/>
          </a:bodyPr>
          <a:lstStyle/>
          <a:p>
            <a:pPr indent="360363" algn="ctr"/>
            <a:r>
              <a:rPr lang="uz-Cyrl-UZ" sz="6000" b="1" dirty="0" smtClean="0">
                <a:solidFill>
                  <a:srgbClr val="669900"/>
                </a:solidFill>
                <a:latin typeface="Times New Roman" pitchFamily="18" charset="0"/>
                <a:cs typeface="Times New Roman" pitchFamily="18" charset="0"/>
              </a:rPr>
              <a:t>АФҒОНИСТОН ХАЛҚИ ТИНЧЛИК ИСТАЙДИ</a:t>
            </a:r>
            <a:endParaRPr lang="ru-RU" sz="6000" dirty="0">
              <a:solidFill>
                <a:srgbClr val="669900"/>
              </a:solidFill>
              <a:latin typeface="Times New Roman" pitchFamily="18" charset="0"/>
              <a:cs typeface="Times New Roman" pitchFamily="18" charset="0"/>
            </a:endParaRPr>
          </a:p>
        </p:txBody>
      </p:sp>
      <p:pic>
        <p:nvPicPr>
          <p:cNvPr id="17410" name="Picture 2" descr="http://bigpicture.ru/wp-content/uploads/2010/03/31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9" y="3001671"/>
            <a:ext cx="6067339" cy="3842649"/>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1281" y="3001671"/>
            <a:ext cx="2683367" cy="192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descr="http://zwonok.net/img/afganictan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795" y="4922995"/>
            <a:ext cx="2705854" cy="193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2734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0"/>
            <a:ext cx="8784976" cy="3970318"/>
          </a:xfrm>
          <a:prstGeom prst="rect">
            <a:avLst/>
          </a:prstGeom>
        </p:spPr>
        <p:txBody>
          <a:bodyPr wrap="square">
            <a:spAutoFit/>
          </a:bodyPr>
          <a:lstStyle/>
          <a:p>
            <a:pPr indent="360363" algn="just"/>
            <a:r>
              <a:rPr lang="uz-Cyrl-UZ" sz="2800" b="1" dirty="0" smtClean="0">
                <a:solidFill>
                  <a:srgbClr val="002060"/>
                </a:solidFill>
                <a:latin typeface="Times New Roman" pitchFamily="18" charset="0"/>
                <a:cs typeface="Times New Roman" pitchFamily="18" charset="0"/>
              </a:rPr>
              <a:t>Бутун </a:t>
            </a:r>
            <a:r>
              <a:rPr lang="uz-Cyrl-UZ" sz="2800" b="1" dirty="0">
                <a:solidFill>
                  <a:srgbClr val="002060"/>
                </a:solidFill>
                <a:latin typeface="Times New Roman" pitchFamily="18" charset="0"/>
                <a:cs typeface="Times New Roman" pitchFamily="18" charset="0"/>
              </a:rPr>
              <a:t>дунё халқларининг эзгу орзуси, хоҳиш-иродаси битта. У ҳам бўлса, уруш ҳеч қачон, ҳеч қандай шаклда қайтарилмасин, деган талабдир. Бундай истак, бундай мақсад жаҳондаги барча халқларнинг манфаатларига тўғри келади. Чунки, ҳеч қайси халқ урушни хоҳламайди. Бизнинг ён қўшнимиз бўлган Афғонистон халқи ҳам, агар ўз ҳолига қўйса, ўзаро келишиб, тинч ҳаёт кечирган бўларди</a:t>
            </a:r>
            <a:r>
              <a:rPr lang="uz-Cyrl-UZ" sz="2800" b="1" dirty="0" smtClean="0">
                <a:solidFill>
                  <a:srgbClr val="002060"/>
                </a:solidFill>
                <a:latin typeface="Times New Roman" pitchFamily="18" charset="0"/>
                <a:cs typeface="Times New Roman" pitchFamily="18" charset="0"/>
              </a:rPr>
              <a:t>.</a:t>
            </a:r>
            <a:endParaRPr lang="ru-RU" sz="2800" dirty="0">
              <a:solidFill>
                <a:srgbClr val="002060"/>
              </a:solidFill>
              <a:latin typeface="Times New Roman" pitchFamily="18" charset="0"/>
              <a:cs typeface="Times New Roman" pitchFamily="18" charset="0"/>
            </a:endParaRPr>
          </a:p>
        </p:txBody>
      </p:sp>
      <p:sp>
        <p:nvSpPr>
          <p:cNvPr id="3" name="Прямоугольник 2"/>
          <p:cNvSpPr/>
          <p:nvPr/>
        </p:nvSpPr>
        <p:spPr>
          <a:xfrm>
            <a:off x="179512" y="3749457"/>
            <a:ext cx="5400600" cy="3108543"/>
          </a:xfrm>
          <a:prstGeom prst="rect">
            <a:avLst/>
          </a:prstGeom>
        </p:spPr>
        <p:txBody>
          <a:bodyPr wrap="square">
            <a:spAutoFit/>
          </a:bodyPr>
          <a:lstStyle/>
          <a:p>
            <a:pPr lvl="0" indent="360363" algn="ctr"/>
            <a:r>
              <a:rPr lang="ru-RU" sz="2800" b="1" dirty="0" err="1">
                <a:solidFill>
                  <a:srgbClr val="003300"/>
                </a:solidFill>
                <a:latin typeface="Times New Roman" pitchFamily="18" charset="0"/>
                <a:cs typeface="Times New Roman" pitchFamily="18" charset="0"/>
              </a:rPr>
              <a:t>Биз</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қўшни</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Афғонистонда</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тинчлик</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барқарор</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бўлишини</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истаймиз</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Афғонистон</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билан</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алоқаларимиз</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ва</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ҳамкорлигимизни</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икки</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томонлама</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асосда</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ташкил</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қилишни</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маъқул</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деб</a:t>
            </a:r>
            <a:r>
              <a:rPr lang="ru-RU" sz="2800" b="1" dirty="0">
                <a:solidFill>
                  <a:srgbClr val="003300"/>
                </a:solidFill>
                <a:latin typeface="Times New Roman" pitchFamily="18" charset="0"/>
                <a:cs typeface="Times New Roman" pitchFamily="18" charset="0"/>
              </a:rPr>
              <a:t> </a:t>
            </a:r>
            <a:r>
              <a:rPr lang="ru-RU" sz="2800" b="1" dirty="0" err="1">
                <a:solidFill>
                  <a:srgbClr val="003300"/>
                </a:solidFill>
                <a:latin typeface="Times New Roman" pitchFamily="18" charset="0"/>
                <a:cs typeface="Times New Roman" pitchFamily="18" charset="0"/>
              </a:rPr>
              <a:t>биламиз</a:t>
            </a:r>
            <a:r>
              <a:rPr lang="ru-RU" sz="2800" b="1" dirty="0">
                <a:solidFill>
                  <a:srgbClr val="003300"/>
                </a:solidFill>
                <a:latin typeface="Times New Roman" pitchFamily="18" charset="0"/>
                <a:cs typeface="Times New Roman" pitchFamily="18" charset="0"/>
              </a:rPr>
              <a:t>.</a:t>
            </a:r>
            <a:endParaRPr lang="ru-RU" sz="2800" dirty="0">
              <a:solidFill>
                <a:srgbClr val="003300"/>
              </a:solidFill>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850" y="3749457"/>
            <a:ext cx="3322637" cy="290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Горизонтальный свиток 1"/>
          <p:cNvSpPr/>
          <p:nvPr/>
        </p:nvSpPr>
        <p:spPr>
          <a:xfrm>
            <a:off x="82768" y="1238929"/>
            <a:ext cx="8953728" cy="5574447"/>
          </a:xfrm>
          <a:prstGeom prst="horizontalScroll">
            <a:avLst>
              <a:gd name="adj" fmla="val 9659"/>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269875" algn="ctr"/>
            <a:r>
              <a:rPr lang="uz-Cyrl-UZ" sz="3200" b="1" dirty="0" smtClean="0">
                <a:solidFill>
                  <a:srgbClr val="0070C0"/>
                </a:solidFill>
                <a:latin typeface="Times New Roman" pitchFamily="18" charset="0"/>
                <a:cs typeface="Times New Roman" pitchFamily="18" charset="0"/>
              </a:rPr>
              <a:t>Биз </a:t>
            </a:r>
            <a:r>
              <a:rPr lang="uz-Cyrl-UZ" sz="3200" b="1" dirty="0">
                <a:solidFill>
                  <a:srgbClr val="0070C0"/>
                </a:solidFill>
                <a:latin typeface="Times New Roman" pitchFamily="18" charset="0"/>
                <a:cs typeface="Times New Roman" pitchFamily="18" charset="0"/>
              </a:rPr>
              <a:t>бошимиздан кечираётган замон барчамиздан, ҳар биримиздан огоҳ ва сезгир бўлиб яшашимизни, бугунги ва эртанги кунимизни, тинч ҳаётимизни ўзимиз асрашимизни талаб этади. Фақатгина тинчликни ният қилишимиз, орзу қилишимиз эмас, балки тинчлик, осуда ҳаёт учун, мусаффо осмон учун албатта курашишимиз даркор.</a:t>
            </a:r>
            <a:endParaRPr lang="ru-RU" sz="3200" dirty="0">
              <a:solidFill>
                <a:srgbClr val="0070C0"/>
              </a:solidFill>
              <a:latin typeface="Times New Roman" pitchFamily="18" charset="0"/>
              <a:cs typeface="Times New Roman" pitchFamily="18" charset="0"/>
            </a:endParaRPr>
          </a:p>
        </p:txBody>
      </p:sp>
      <p:sp>
        <p:nvSpPr>
          <p:cNvPr id="3" name="Прямоугольник 2"/>
          <p:cNvSpPr/>
          <p:nvPr/>
        </p:nvSpPr>
        <p:spPr>
          <a:xfrm>
            <a:off x="179512" y="116632"/>
            <a:ext cx="8784976" cy="1569660"/>
          </a:xfrm>
          <a:prstGeom prst="rect">
            <a:avLst/>
          </a:prstGeom>
        </p:spPr>
        <p:txBody>
          <a:bodyPr wrap="square">
            <a:spAutoFit/>
          </a:bodyPr>
          <a:lstStyle/>
          <a:p>
            <a:pPr lvl="0" algn="ctr"/>
            <a:r>
              <a:rPr lang="uz-Cyrl-UZ" sz="4800" b="1" dirty="0" smtClean="0">
                <a:solidFill>
                  <a:srgbClr val="0070C0"/>
                </a:solidFill>
                <a:latin typeface="Times New Roman" pitchFamily="18" charset="0"/>
                <a:cs typeface="Times New Roman" pitchFamily="18" charset="0"/>
              </a:rPr>
              <a:t>ТИНЧЛИК УЧУН КУРАШМОҚ КЕРАК</a:t>
            </a:r>
            <a:endParaRPr lang="ru-RU" sz="4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923" y="1473746"/>
            <a:ext cx="9014058" cy="3539430"/>
          </a:xfrm>
          <a:prstGeom prst="rect">
            <a:avLst/>
          </a:prstGeom>
          <a:solidFill>
            <a:srgbClr val="CCFF66"/>
          </a:solidFill>
          <a:ln>
            <a:solidFill>
              <a:srgbClr val="333399"/>
            </a:solidFill>
          </a:ln>
        </p:spPr>
        <p:txBody>
          <a:bodyPr wrap="square">
            <a:spAutoFit/>
          </a:bodyPr>
          <a:lstStyle/>
          <a:p>
            <a:pPr indent="360363" algn="just"/>
            <a:r>
              <a:rPr lang="uz-Cyrl-UZ" sz="2800" b="1" dirty="0" smtClean="0">
                <a:solidFill>
                  <a:srgbClr val="7030A0"/>
                </a:solidFill>
                <a:latin typeface="Times New Roman" pitchFamily="18" charset="0"/>
                <a:cs typeface="Times New Roman" pitchFamily="18" charset="0"/>
              </a:rPr>
              <a:t>Менинг </a:t>
            </a:r>
            <a:r>
              <a:rPr lang="uz-Cyrl-UZ" sz="2800" b="1" dirty="0">
                <a:solidFill>
                  <a:srgbClr val="7030A0"/>
                </a:solidFill>
                <a:latin typeface="Times New Roman" pitchFamily="18" charset="0"/>
                <a:cs typeface="Times New Roman" pitchFamily="18" charset="0"/>
              </a:rPr>
              <a:t>ишончим комил: орқамизга қараб, холисона баҳо беришимиз зарур. Биз кечирган ҳаёт осон ўтгани йўқ. Биз олдин ўтмаган катта мактабни ўтдик. Бугунги одамларимиз, уларнинг дунёқараши, онгу тафаккури, сиёсий ва ижтимоий фаоллиги, ҳаётнинг маъносига қараши ён атрофимиздаги вазият ўзгариши билан яққол ўзгариб бораётгани бугун ҳар қадамда намоён </a:t>
            </a:r>
            <a:r>
              <a:rPr lang="uz-Cyrl-UZ" sz="2800" b="1" dirty="0" smtClean="0">
                <a:solidFill>
                  <a:srgbClr val="7030A0"/>
                </a:solidFill>
                <a:latin typeface="Times New Roman" pitchFamily="18" charset="0"/>
                <a:cs typeface="Times New Roman" pitchFamily="18" charset="0"/>
              </a:rPr>
              <a:t>бўлмоқда</a:t>
            </a:r>
            <a:r>
              <a:rPr lang="uz-Cyrl-UZ" sz="2800" dirty="0" smtClean="0">
                <a:solidFill>
                  <a:srgbClr val="7030A0"/>
                </a:solidFill>
                <a:latin typeface="Times New Roman" pitchFamily="18" charset="0"/>
                <a:cs typeface="Times New Roman" pitchFamily="18" charset="0"/>
              </a:rPr>
              <a:t>.</a:t>
            </a:r>
            <a:endParaRPr lang="ru-RU" sz="2800" dirty="0">
              <a:solidFill>
                <a:srgbClr val="7030A0"/>
              </a:solidFill>
              <a:latin typeface="Times New Roman" pitchFamily="18" charset="0"/>
              <a:cs typeface="Times New Roman" pitchFamily="18" charset="0"/>
            </a:endParaRPr>
          </a:p>
        </p:txBody>
      </p:sp>
      <p:sp>
        <p:nvSpPr>
          <p:cNvPr id="3" name="Прямоугольник 2"/>
          <p:cNvSpPr/>
          <p:nvPr/>
        </p:nvSpPr>
        <p:spPr>
          <a:xfrm>
            <a:off x="107504" y="15049"/>
            <a:ext cx="8936810" cy="1569660"/>
          </a:xfrm>
          <a:prstGeom prst="rect">
            <a:avLst/>
          </a:prstGeom>
        </p:spPr>
        <p:txBody>
          <a:bodyPr wrap="square">
            <a:spAutoFit/>
          </a:bodyPr>
          <a:lstStyle/>
          <a:p>
            <a:pPr lvl="0" algn="ctr"/>
            <a:r>
              <a:rPr lang="uz-Cyrl-UZ" sz="4800" b="1" dirty="0" smtClean="0">
                <a:solidFill>
                  <a:srgbClr val="000099"/>
                </a:solidFill>
              </a:rPr>
              <a:t>БИЗ – 90-ЙИЛЛАР ОДАМЛАРИ ЭМАСМИЗ</a:t>
            </a:r>
            <a:endParaRPr lang="ru-RU" sz="4800" dirty="0">
              <a:solidFill>
                <a:srgbClr val="000099"/>
              </a:solidFill>
            </a:endParaRPr>
          </a:p>
        </p:txBody>
      </p:sp>
      <p:sp>
        <p:nvSpPr>
          <p:cNvPr id="4" name="Прямоугольник 3"/>
          <p:cNvSpPr/>
          <p:nvPr/>
        </p:nvSpPr>
        <p:spPr>
          <a:xfrm>
            <a:off x="56923" y="4997494"/>
            <a:ext cx="9014057" cy="1815882"/>
          </a:xfrm>
          <a:prstGeom prst="rect">
            <a:avLst/>
          </a:prstGeom>
          <a:solidFill>
            <a:srgbClr val="CCFFCC"/>
          </a:solidFill>
          <a:ln>
            <a:solidFill>
              <a:srgbClr val="333399"/>
            </a:solidFill>
          </a:ln>
        </p:spPr>
        <p:txBody>
          <a:bodyPr wrap="square">
            <a:spAutoFit/>
          </a:bodyPr>
          <a:lstStyle/>
          <a:p>
            <a:pPr lvl="0" indent="360363" algn="just"/>
            <a:r>
              <a:rPr lang="uz-Cyrl-UZ" sz="2800" b="1" dirty="0">
                <a:solidFill>
                  <a:srgbClr val="002060"/>
                </a:solidFill>
                <a:latin typeface="Times New Roman" pitchFamily="18" charset="0"/>
                <a:cs typeface="Times New Roman" pitchFamily="18" charset="0"/>
              </a:rPr>
              <a:t>Содда қилиб айтганда, бугунги фуқароларимиз, бугунги инсонлар билан 90-йиллардаги одамлар ўртасида ер билан осмонча фарқ бор, десак, бу ҳам ҳақиқат.</a:t>
            </a:r>
            <a:endParaRPr lang="ru-RU" sz="2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922" y="1916832"/>
            <a:ext cx="8784976" cy="4832092"/>
          </a:xfrm>
          <a:prstGeom prst="rect">
            <a:avLst/>
          </a:prstGeom>
        </p:spPr>
        <p:txBody>
          <a:bodyPr wrap="square">
            <a:spAutoFit/>
          </a:bodyPr>
          <a:lstStyle/>
          <a:p>
            <a:pPr indent="360363" algn="just"/>
            <a:r>
              <a:rPr lang="uz-Cyrl-UZ" sz="2800" b="1" dirty="0" smtClean="0">
                <a:solidFill>
                  <a:srgbClr val="003300"/>
                </a:solidFill>
                <a:latin typeface="Times New Roman" pitchFamily="18" charset="0"/>
                <a:cs typeface="Times New Roman" pitchFamily="18" charset="0"/>
              </a:rPr>
              <a:t>Шу </a:t>
            </a:r>
            <a:r>
              <a:rPr lang="uz-Cyrl-UZ" sz="2800" b="1" dirty="0">
                <a:solidFill>
                  <a:srgbClr val="003300"/>
                </a:solidFill>
                <a:latin typeface="Times New Roman" pitchFamily="18" charset="0"/>
                <a:cs typeface="Times New Roman" pitchFamily="18" charset="0"/>
              </a:rPr>
              <a:t>ҳақда гапирганда, биз, авваламбор, ўтган давр мобайнида қандай қийин, қандай оғир бўлмасин, қандай машаққатли синовларни бошимиздан кечиришга тўғри келмасин, ўзимизнинг ориятли, ғурур ва ифтихор билан яшайдиган халқ эканимизни, ўз тарихимизни, кимнинг авлодлари эканимизни эсимиздан чиқармадик. Ва узоқни кўзлаб олдимизга қўйган мақсадларга эришиш учун ўзимизни аямадик, барча-барча таҳдид ва хавф-хатарлардан эл-юртимизни ҳимоя қилишга доимо тайёр бўлиб турдик.</a:t>
            </a:r>
            <a:endParaRPr lang="ru-RU" sz="2800" dirty="0">
              <a:solidFill>
                <a:srgbClr val="003300"/>
              </a:solidFill>
              <a:latin typeface="Times New Roman" pitchFamily="18" charset="0"/>
              <a:cs typeface="Times New Roman" pitchFamily="18" charset="0"/>
            </a:endParaRPr>
          </a:p>
        </p:txBody>
      </p:sp>
      <p:sp>
        <p:nvSpPr>
          <p:cNvPr id="3" name="Прямоугольник 2"/>
          <p:cNvSpPr/>
          <p:nvPr/>
        </p:nvSpPr>
        <p:spPr>
          <a:xfrm>
            <a:off x="143922" y="188640"/>
            <a:ext cx="5652214" cy="1754326"/>
          </a:xfrm>
          <a:prstGeom prst="rect">
            <a:avLst/>
          </a:prstGeom>
        </p:spPr>
        <p:txBody>
          <a:bodyPr wrap="square">
            <a:spAutoFit/>
          </a:bodyPr>
          <a:lstStyle/>
          <a:p>
            <a:pPr lvl="0"/>
            <a:r>
              <a:rPr lang="uz-Cyrl-UZ" sz="5400" b="1" dirty="0" smtClean="0">
                <a:ln>
                  <a:solidFill>
                    <a:srgbClr val="FF0000"/>
                  </a:solidFill>
                </a:ln>
                <a:solidFill>
                  <a:srgbClr val="0070C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МАШАҚҚАТЛИ СИНОВЛАРДА...</a:t>
            </a:r>
            <a:endParaRPr lang="ru-RU" sz="5400" dirty="0">
              <a:ln>
                <a:solidFill>
                  <a:srgbClr val="FF0000"/>
                </a:solidFill>
              </a:ln>
              <a:solidFill>
                <a:srgbClr val="0070C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pic>
        <p:nvPicPr>
          <p:cNvPr id="19458" name="Picture 2" descr="http://uza.uz/ru/images/107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490" y="52129"/>
            <a:ext cx="3030395" cy="200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30747"/>
            <a:ext cx="9144000" cy="2800767"/>
          </a:xfrm>
          <a:prstGeom prst="rect">
            <a:avLst/>
          </a:prstGeom>
        </p:spPr>
        <p:txBody>
          <a:bodyPr wrap="square">
            <a:spAutoFit/>
          </a:bodyPr>
          <a:lstStyle/>
          <a:p>
            <a:pPr lvl="0" algn="ctr"/>
            <a:r>
              <a:rPr lang="uz-Cyrl-UZ" sz="8800" b="1" dirty="0" smtClean="0">
                <a:ln>
                  <a:solidFill>
                    <a:srgbClr val="002060"/>
                  </a:solidFill>
                </a:ln>
                <a:gradFill>
                  <a:gsLst>
                    <a:gs pos="33000">
                      <a:srgbClr val="0070C0"/>
                    </a:gs>
                    <a:gs pos="63000">
                      <a:schemeClr val="bg1"/>
                    </a:gs>
                    <a:gs pos="38000">
                      <a:srgbClr val="FF0000"/>
                    </a:gs>
                    <a:gs pos="42000">
                      <a:schemeClr val="bg1"/>
                    </a:gs>
                    <a:gs pos="67000">
                      <a:srgbClr val="FF0000"/>
                    </a:gs>
                    <a:gs pos="72000">
                      <a:srgbClr val="00B050"/>
                    </a:gs>
                  </a:gsLst>
                  <a:lin ang="5400000" scaled="0"/>
                </a:gradFill>
                <a:effectLst>
                  <a:outerShdw blurRad="38100" dist="38100" dir="2700000" algn="tl">
                    <a:srgbClr val="000000">
                      <a:alpha val="43137"/>
                    </a:srgbClr>
                  </a:outerShdw>
                </a:effectLst>
                <a:latin typeface="Times New Roman" pitchFamily="18" charset="0"/>
                <a:cs typeface="Times New Roman" pitchFamily="18" charset="0"/>
              </a:rPr>
              <a:t>БУГУНГИ ЎЗБЕКИСТОН</a:t>
            </a:r>
            <a:endParaRPr lang="ru-RU" sz="8800" dirty="0">
              <a:ln>
                <a:solidFill>
                  <a:srgbClr val="002060"/>
                </a:solidFill>
              </a:ln>
              <a:gradFill>
                <a:gsLst>
                  <a:gs pos="33000">
                    <a:srgbClr val="0070C0"/>
                  </a:gs>
                  <a:gs pos="63000">
                    <a:schemeClr val="bg1"/>
                  </a:gs>
                  <a:gs pos="38000">
                    <a:srgbClr val="FF0000"/>
                  </a:gs>
                  <a:gs pos="42000">
                    <a:schemeClr val="bg1"/>
                  </a:gs>
                  <a:gs pos="67000">
                    <a:srgbClr val="FF0000"/>
                  </a:gs>
                  <a:gs pos="72000">
                    <a:srgbClr val="00B050"/>
                  </a:gs>
                </a:gsLst>
                <a:lin ang="5400000" scaled="0"/>
              </a:gra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571040"/>
            <a:ext cx="3095974" cy="193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828" y="2571040"/>
            <a:ext cx="2884046" cy="193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descr="http://www.pictureshack.ru/images/465ff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804" y="2571039"/>
            <a:ext cx="2858176" cy="1938079"/>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92984"/>
            <a:ext cx="3059462" cy="2076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1804" y="4693836"/>
            <a:ext cx="2902043" cy="2076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9" name="Picture 9" descr="https://encrypted-tbn3.gstatic.com/images?q=tbn:ANd9GcScVWeG9DecBghc3jliwN-wGpg9HzUefqa4uZJdOh2JIr7E70f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462" y="4693836"/>
            <a:ext cx="3232342" cy="207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67418"/>
            <a:ext cx="5832648" cy="655564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indent="360363" algn="just"/>
            <a:r>
              <a:rPr lang="uz-Cyrl-UZ" sz="2800" b="1" dirty="0" smtClean="0">
                <a:solidFill>
                  <a:srgbClr val="00B050"/>
                </a:solidFill>
                <a:latin typeface="Times New Roman" pitchFamily="18" charset="0"/>
                <a:cs typeface="Times New Roman" pitchFamily="18" charset="0"/>
              </a:rPr>
              <a:t>Айнан </a:t>
            </a:r>
            <a:r>
              <a:rPr lang="uz-Cyrl-UZ" sz="2800" b="1" dirty="0">
                <a:solidFill>
                  <a:srgbClr val="00B050"/>
                </a:solidFill>
                <a:latin typeface="Times New Roman" pitchFamily="18" charset="0"/>
                <a:cs typeface="Times New Roman" pitchFamily="18" charset="0"/>
              </a:rPr>
              <a:t>шунинг ҳисобидан, ана шундай олижаноб, ўхшаши йўқ халқимиз борлиги учун Ўзбекистонимиз бугунги кунда жаҳондаги камдан-кам давлатлар қаторида юксак, барқарор суръатлар билан ўсиб, одамларнинг кундалик турмуши, ҳаёти ҳар томонлама обод ва фаровон бўлиб бормоқда. Бир сўз билан айтадиган бўлсак, биз барчани ҳайратда қолдирадиган марраларни қўлга киритмоқдамиз ва эртанги кунга катта ишонч билан яшамоқдамиз.</a:t>
            </a:r>
            <a:endParaRPr lang="ru-RU" sz="2800" dirty="0">
              <a:solidFill>
                <a:srgbClr val="00B050"/>
              </a:solidFill>
              <a:latin typeface="Times New Roman" pitchFamily="18" charset="0"/>
              <a:cs typeface="Times New Roman" pitchFamily="18" charset="0"/>
            </a:endParaRPr>
          </a:p>
        </p:txBody>
      </p:sp>
      <p:pic>
        <p:nvPicPr>
          <p:cNvPr id="21506" name="Picture 2" descr="https://encrypted-tbn3.gstatic.com/images?q=tbn:ANd9GcTXE9R08kxdoGuyn0U9uZJBvgh2xP457IOBvIBzASqu3rPxIFCbK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9223"/>
            <a:ext cx="3059832" cy="228310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encrypted-tbn2.gstatic.com/images?q=tbn:ANd9GcQcP2aAJVy2U7YSJbXfWzUBMSzXXq59AWQrFHFWh9dA-gm2okJRQ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256022"/>
            <a:ext cx="3059832" cy="245030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737158"/>
            <a:ext cx="3059832" cy="214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6877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30000"/>
                <a:satMod val="455000"/>
              </a:schemeClr>
              <a:schemeClr val="bg2">
                <a:tint val="95000"/>
                <a:satMod val="120000"/>
              </a:schemeClr>
            </a:duotone>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51520" y="2340163"/>
            <a:ext cx="8784976" cy="4401205"/>
          </a:xfrm>
          <a:prstGeom prst="rect">
            <a:avLst/>
          </a:prstGeom>
        </p:spPr>
        <p:txBody>
          <a:bodyPr wrap="square">
            <a:spAutoFit/>
          </a:bodyPr>
          <a:lstStyle/>
          <a:p>
            <a:pPr indent="360363" algn="just"/>
            <a:r>
              <a:rPr lang="ru-RU" sz="2800" b="1" dirty="0" err="1" smtClean="0">
                <a:solidFill>
                  <a:srgbClr val="002060"/>
                </a:solidFill>
                <a:latin typeface="Times New Roman" pitchFamily="18" charset="0"/>
                <a:cs typeface="Times New Roman" pitchFamily="18" charset="0"/>
              </a:rPr>
              <a:t>Президентимиз</a:t>
            </a:r>
            <a:r>
              <a:rPr lang="ru-RU" sz="2800" b="1" dirty="0" smtClean="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Ислом</a:t>
            </a:r>
            <a:r>
              <a:rPr lang="ru-RU" sz="2800" b="1" dirty="0">
                <a:solidFill>
                  <a:srgbClr val="002060"/>
                </a:solidFill>
                <a:latin typeface="Times New Roman" pitchFamily="18" charset="0"/>
                <a:cs typeface="Times New Roman" pitchFamily="18" charset="0"/>
              </a:rPr>
              <a:t> Каримов </a:t>
            </a:r>
            <a:r>
              <a:rPr lang="ru-RU" sz="2800" b="1" dirty="0" err="1">
                <a:solidFill>
                  <a:srgbClr val="002060"/>
                </a:solidFill>
                <a:latin typeface="Times New Roman" pitchFamily="18" charset="0"/>
                <a:cs typeface="Times New Roman" pitchFamily="18" charset="0"/>
              </a:rPr>
              <a:t>ташаббуси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билан</a:t>
            </a:r>
            <a:r>
              <a:rPr lang="ru-RU" sz="2800" b="1" dirty="0">
                <a:solidFill>
                  <a:srgbClr val="002060"/>
                </a:solidFill>
                <a:latin typeface="Times New Roman" pitchFamily="18" charset="0"/>
                <a:cs typeface="Times New Roman" pitchFamily="18" charset="0"/>
              </a:rPr>
              <a:t> 9 май – </a:t>
            </a:r>
            <a:r>
              <a:rPr lang="ru-RU" sz="2800" b="1" dirty="0" err="1">
                <a:solidFill>
                  <a:srgbClr val="002060"/>
                </a:solidFill>
                <a:latin typeface="Times New Roman" pitchFamily="18" charset="0"/>
                <a:cs typeface="Times New Roman" pitchFamily="18" charset="0"/>
              </a:rPr>
              <a:t>Хотира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ва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қадрлаш</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куни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мамлакатимизда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умумхалқ</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байрами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сифатида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кенг</a:t>
            </a:r>
            <a:r>
              <a:rPr lang="ru-RU" sz="2800" b="1" dirty="0">
                <a:solidFill>
                  <a:srgbClr val="002060"/>
                </a:solidFill>
                <a:latin typeface="Times New Roman" pitchFamily="18" charset="0"/>
                <a:cs typeface="Times New Roman" pitchFamily="18" charset="0"/>
              </a:rPr>
              <a:t> </a:t>
            </a:r>
            <a:r>
              <a:rPr lang="ru-RU" sz="2800" b="1" dirty="0" err="1" smtClean="0">
                <a:solidFill>
                  <a:srgbClr val="002060"/>
                </a:solidFill>
                <a:latin typeface="Times New Roman" pitchFamily="18" charset="0"/>
                <a:cs typeface="Times New Roman" pitchFamily="18" charset="0"/>
              </a:rPr>
              <a:t>нишонланмоқда</a:t>
            </a:r>
            <a:r>
              <a:rPr lang="ru-RU" sz="2800" b="1" dirty="0" smtClean="0">
                <a:solidFill>
                  <a:srgbClr val="002060"/>
                </a:solidFill>
                <a:latin typeface="Times New Roman" pitchFamily="18" charset="0"/>
                <a:cs typeface="Times New Roman" pitchFamily="18" charset="0"/>
              </a:rPr>
              <a:t>.</a:t>
            </a:r>
            <a:endParaRPr lang="ru-RU" sz="2800" b="1" dirty="0">
              <a:solidFill>
                <a:srgbClr val="002060"/>
              </a:solidFill>
              <a:latin typeface="Times New Roman" pitchFamily="18" charset="0"/>
              <a:cs typeface="Times New Roman" pitchFamily="18" charset="0"/>
            </a:endParaRPr>
          </a:p>
          <a:p>
            <a:pPr indent="360363" algn="just"/>
            <a:r>
              <a:rPr lang="ru-RU" sz="2800" b="1" dirty="0" err="1">
                <a:solidFill>
                  <a:srgbClr val="7030A0"/>
                </a:solidFill>
                <a:latin typeface="Times New Roman" pitchFamily="18" charset="0"/>
                <a:cs typeface="Times New Roman" pitchFamily="18" charset="0"/>
              </a:rPr>
              <a:t>Инсон</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хотираси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муқаддас</a:t>
            </a:r>
            <a:r>
              <a:rPr lang="ru-RU" sz="2800" b="1" dirty="0">
                <a:solidFill>
                  <a:srgbClr val="7030A0"/>
                </a:solidFill>
                <a:latin typeface="Times New Roman" pitchFamily="18" charset="0"/>
                <a:cs typeface="Times New Roman" pitchFamily="18" charset="0"/>
              </a:rPr>
              <a:t>, </a:t>
            </a:r>
            <a:endParaRPr lang="ru-RU" sz="2800" b="1" dirty="0" smtClean="0">
              <a:solidFill>
                <a:srgbClr val="7030A0"/>
              </a:solidFill>
              <a:latin typeface="Times New Roman" pitchFamily="18" charset="0"/>
              <a:cs typeface="Times New Roman" pitchFamily="18" charset="0"/>
            </a:endParaRPr>
          </a:p>
          <a:p>
            <a:pPr indent="360363" algn="just"/>
            <a:r>
              <a:rPr lang="ru-RU" sz="2800" b="1" dirty="0" err="1" smtClean="0">
                <a:solidFill>
                  <a:srgbClr val="7030A0"/>
                </a:solidFill>
                <a:latin typeface="Times New Roman" pitchFamily="18" charset="0"/>
                <a:cs typeface="Times New Roman" pitchFamily="18" charset="0"/>
              </a:rPr>
              <a:t>қадр-қиммати</a:t>
            </a:r>
            <a:r>
              <a:rPr lang="ru-RU" sz="2800" b="1" dirty="0" smtClean="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азиз</a:t>
            </a:r>
            <a:r>
              <a:rPr lang="ru-RU" sz="2800" b="1" dirty="0">
                <a:solidFill>
                  <a:srgbClr val="7030A0"/>
                </a:solidFill>
                <a:latin typeface="Times New Roman" pitchFamily="18" charset="0"/>
                <a:cs typeface="Times New Roman" pitchFamily="18" charset="0"/>
              </a:rPr>
              <a:t> </a:t>
            </a:r>
            <a:endParaRPr lang="ru-RU" sz="2800" b="1" dirty="0" smtClean="0">
              <a:solidFill>
                <a:srgbClr val="7030A0"/>
              </a:solidFill>
              <a:latin typeface="Times New Roman" pitchFamily="18" charset="0"/>
              <a:cs typeface="Times New Roman" pitchFamily="18" charset="0"/>
            </a:endParaRPr>
          </a:p>
          <a:p>
            <a:pPr indent="360363" algn="just"/>
            <a:r>
              <a:rPr lang="ru-RU" sz="2800" b="1" dirty="0" err="1" smtClean="0">
                <a:solidFill>
                  <a:srgbClr val="7030A0"/>
                </a:solidFill>
                <a:latin typeface="Times New Roman" pitchFamily="18" charset="0"/>
                <a:cs typeface="Times New Roman" pitchFamily="18" charset="0"/>
              </a:rPr>
              <a:t>ва</a:t>
            </a:r>
            <a:r>
              <a:rPr lang="ru-RU" sz="2800" b="1" dirty="0" smtClean="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мўътабардир</a:t>
            </a:r>
            <a:r>
              <a:rPr lang="ru-RU" sz="2800" b="1" dirty="0">
                <a:solidFill>
                  <a:srgbClr val="7030A0"/>
                </a:solidFill>
                <a:latin typeface="Times New Roman" pitchFamily="18" charset="0"/>
                <a:cs typeface="Times New Roman" pitchFamily="18" charset="0"/>
              </a:rPr>
              <a:t>. </a:t>
            </a:r>
            <a:endParaRPr lang="ru-RU" sz="2800" b="1" dirty="0" smtClean="0">
              <a:solidFill>
                <a:srgbClr val="7030A0"/>
              </a:solidFill>
              <a:latin typeface="Times New Roman" pitchFamily="18" charset="0"/>
              <a:cs typeface="Times New Roman" pitchFamily="18" charset="0"/>
            </a:endParaRPr>
          </a:p>
          <a:p>
            <a:pPr indent="360363" algn="just"/>
            <a:r>
              <a:rPr lang="ru-RU" sz="2800" b="1" dirty="0" err="1" smtClean="0">
                <a:latin typeface="Times New Roman" pitchFamily="18" charset="0"/>
                <a:cs typeface="Times New Roman" pitchFamily="18" charset="0"/>
              </a:rPr>
              <a:t>Давлатимиз</a:t>
            </a:r>
            <a:r>
              <a:rPr lang="ru-RU" sz="2800" b="1" dirty="0" smtClean="0">
                <a:latin typeface="Times New Roman" pitchFamily="18" charset="0"/>
                <a:cs typeface="Times New Roman" pitchFamily="18" charset="0"/>
              </a:rPr>
              <a:t> </a:t>
            </a:r>
            <a:r>
              <a:rPr lang="ru-RU" sz="2800" b="1" dirty="0" err="1">
                <a:latin typeface="Times New Roman" pitchFamily="18" charset="0"/>
                <a:cs typeface="Times New Roman" pitchFamily="18" charset="0"/>
              </a:rPr>
              <a:t>раҳбари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ташаббуси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билан</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мамлакатимизда</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кенг</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нишонланаётган</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Хотира</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ва</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қадрлаш</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куни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мазмун-моҳиятида</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ана</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шундай</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инсонпарвар</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тамойиллар</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ўз</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ифодасини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топган</a:t>
            </a:r>
            <a:r>
              <a:rPr lang="ru-RU" sz="2800" b="1" dirty="0">
                <a:latin typeface="Times New Roman" pitchFamily="18" charset="0"/>
                <a:cs typeface="Times New Roman" pitchFamily="18" charset="0"/>
              </a:rPr>
              <a:t>.</a:t>
            </a:r>
          </a:p>
        </p:txBody>
      </p:sp>
      <p:sp>
        <p:nvSpPr>
          <p:cNvPr id="3" name="Прямоугольник 2"/>
          <p:cNvSpPr/>
          <p:nvPr/>
        </p:nvSpPr>
        <p:spPr>
          <a:xfrm>
            <a:off x="251520" y="116632"/>
            <a:ext cx="8784976" cy="2308324"/>
          </a:xfrm>
          <a:prstGeom prst="rect">
            <a:avLst/>
          </a:prstGeom>
        </p:spPr>
        <p:txBody>
          <a:bodyPr wrap="square">
            <a:spAutoFit/>
          </a:bodyPr>
          <a:lstStyle/>
          <a:p>
            <a:pPr lvl="0" algn="ctr"/>
            <a:r>
              <a:rPr lang="ru-RU" sz="4800" b="1" dirty="0" smtClean="0">
                <a:solidFill>
                  <a:schemeClr val="tx2">
                    <a:lumMod val="75000"/>
                  </a:schemeClr>
                </a:solidFill>
                <a:latin typeface="Arial Unicode MS" pitchFamily="34" charset="-128"/>
                <a:ea typeface="Arial Unicode MS" pitchFamily="34" charset="-128"/>
                <a:cs typeface="Arial Unicode MS" pitchFamily="34" charset="-128"/>
              </a:rPr>
              <a:t>УМУМ</a:t>
            </a:r>
            <a:r>
              <a:rPr lang="uz-Cyrl-UZ" sz="4800" b="1" dirty="0" smtClean="0">
                <a:solidFill>
                  <a:schemeClr val="tx2">
                    <a:lumMod val="75000"/>
                  </a:schemeClr>
                </a:solidFill>
                <a:latin typeface="Arial Unicode MS" pitchFamily="34" charset="-128"/>
                <a:ea typeface="Arial Unicode MS" pitchFamily="34" charset="-128"/>
                <a:cs typeface="Arial Unicode MS" pitchFamily="34" charset="-128"/>
              </a:rPr>
              <a:t>ХАЛҚ БАЙРАМИНИНГ ИНСОНПАРВАР УЧ ТАМОЙИЛИ</a:t>
            </a:r>
            <a:endParaRPr lang="ru-RU" sz="4800" dirty="0">
              <a:solidFill>
                <a:schemeClr val="tx2">
                  <a:lumMod val="75000"/>
                </a:schemeClr>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9532" y="4077072"/>
            <a:ext cx="8856984" cy="2677656"/>
          </a:xfrm>
          <a:prstGeom prst="rect">
            <a:avLst/>
          </a:prstGeom>
          <a:solidFill>
            <a:srgbClr val="CCFFCC"/>
          </a:solidFill>
        </p:spPr>
        <p:style>
          <a:lnRef idx="2">
            <a:schemeClr val="accent4"/>
          </a:lnRef>
          <a:fillRef idx="1">
            <a:schemeClr val="lt1"/>
          </a:fillRef>
          <a:effectRef idx="0">
            <a:schemeClr val="accent4"/>
          </a:effectRef>
          <a:fontRef idx="minor">
            <a:schemeClr val="dk1"/>
          </a:fontRef>
        </p:style>
        <p:txBody>
          <a:bodyPr wrap="square">
            <a:spAutoFit/>
          </a:bodyPr>
          <a:lstStyle/>
          <a:p>
            <a:pPr indent="360363" algn="just"/>
            <a:r>
              <a:rPr lang="uz-Cyrl-UZ" sz="2800" b="1" dirty="0" smtClean="0">
                <a:solidFill>
                  <a:srgbClr val="0070C0"/>
                </a:solidFill>
                <a:latin typeface="Times New Roman" pitchFamily="18" charset="0"/>
                <a:cs typeface="Times New Roman" pitchFamily="18" charset="0"/>
              </a:rPr>
              <a:t>Ёшларимиз, </a:t>
            </a:r>
            <a:r>
              <a:rPr lang="uz-Cyrl-UZ" sz="2800" b="1" dirty="0">
                <a:solidFill>
                  <a:srgbClr val="0070C0"/>
                </a:solidFill>
                <a:latin typeface="Times New Roman" pitchFamily="18" charset="0"/>
                <a:cs typeface="Times New Roman" pitchFamily="18" charset="0"/>
              </a:rPr>
              <a:t>фарзандларимизнинг ёниб турган кўзлари, ғайрат-шижоати, билимга интилиши, дунёда ҳеч кимдан кам бўлмайман, деган ҳаракатини ёруғ келажагимизнинг, эзгу мақсадларимизга эришишнинг асосий омили ва гарови сифатида </a:t>
            </a:r>
            <a:r>
              <a:rPr lang="uz-Cyrl-UZ" sz="2800" b="1" dirty="0" smtClean="0">
                <a:solidFill>
                  <a:srgbClr val="0070C0"/>
                </a:solidFill>
                <a:latin typeface="Times New Roman" pitchFamily="18" charset="0"/>
                <a:cs typeface="Times New Roman" pitchFamily="18" charset="0"/>
              </a:rPr>
              <a:t>кўрамиз.</a:t>
            </a:r>
            <a:endParaRPr lang="ru-RU" sz="2800" dirty="0">
              <a:solidFill>
                <a:srgbClr val="0070C0"/>
              </a:solidFill>
              <a:latin typeface="Times New Roman" pitchFamily="18" charset="0"/>
              <a:cs typeface="Times New Roman" pitchFamily="18" charset="0"/>
            </a:endParaRPr>
          </a:p>
        </p:txBody>
      </p:sp>
      <p:sp>
        <p:nvSpPr>
          <p:cNvPr id="3" name="Прямоугольник 2"/>
          <p:cNvSpPr/>
          <p:nvPr/>
        </p:nvSpPr>
        <p:spPr>
          <a:xfrm>
            <a:off x="2807007" y="44624"/>
            <a:ext cx="6336993" cy="1754326"/>
          </a:xfrm>
          <a:prstGeom prst="rect">
            <a:avLst/>
          </a:prstGeom>
        </p:spPr>
        <p:txBody>
          <a:bodyPr wrap="square">
            <a:spAutoFit/>
          </a:bodyPr>
          <a:lstStyle/>
          <a:p>
            <a:pPr lvl="0" algn="ctr"/>
            <a:r>
              <a:rPr lang="uz-Cyrl-UZ" sz="5400" b="1" dirty="0" smtClean="0">
                <a:solidFill>
                  <a:srgbClr val="0070C0"/>
                </a:solidFill>
                <a:latin typeface="Times New Roman" pitchFamily="18" charset="0"/>
                <a:cs typeface="Times New Roman" pitchFamily="18" charset="0"/>
              </a:rPr>
              <a:t>ЁШЛАРИМИЗ ФАЗИЛАТЛАРИ</a:t>
            </a:r>
            <a:endParaRPr lang="ru-RU" sz="5400" dirty="0">
              <a:solidFill>
                <a:srgbClr val="0070C0"/>
              </a:solidFill>
              <a:latin typeface="Times New Roman" pitchFamily="18" charset="0"/>
              <a:cs typeface="Times New Roman" pitchFamily="18"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32" y="74925"/>
            <a:ext cx="26574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32" y="1858910"/>
            <a:ext cx="39052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3713" y="1884592"/>
            <a:ext cx="1568367" cy="104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6205" y="2939062"/>
            <a:ext cx="1600865" cy="1067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7900" y="1853432"/>
            <a:ext cx="3208616" cy="213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01273" y="2642136"/>
            <a:ext cx="6044603" cy="1938992"/>
          </a:xfrm>
          <a:prstGeom prst="rect">
            <a:avLst/>
          </a:prstGeom>
        </p:spPr>
        <p:txBody>
          <a:bodyPr wrap="square">
            <a:spAutoFit/>
          </a:bodyPr>
          <a:lstStyle/>
          <a:p>
            <a:pPr algn="ctr"/>
            <a:r>
              <a:rPr lang="uz-Cyrl-UZ" sz="6000" b="1" dirty="0" smtClean="0">
                <a:ln>
                  <a:solidFill>
                    <a:srgbClr val="002060"/>
                  </a:solidFill>
                </a:ln>
                <a:solidFill>
                  <a:srgbClr val="00B050"/>
                </a:solidFill>
                <a:latin typeface="Times New Roman" pitchFamily="18" charset="0"/>
                <a:cs typeface="Times New Roman" pitchFamily="18" charset="0"/>
              </a:rPr>
              <a:t>“СОҒЛОМ БОЛА ЙИЛИ”</a:t>
            </a:r>
            <a:endParaRPr lang="ru-RU" sz="6000" dirty="0">
              <a:ln>
                <a:solidFill>
                  <a:srgbClr val="002060"/>
                </a:solidFill>
              </a:ln>
              <a:solidFill>
                <a:srgbClr val="00B050"/>
              </a:solidFill>
              <a:latin typeface="Times New Roman" pitchFamily="18" charset="0"/>
              <a:cs typeface="Times New Roman" pitchFamily="18" charset="0"/>
            </a:endParaRPr>
          </a:p>
        </p:txBody>
      </p:sp>
      <p:sp>
        <p:nvSpPr>
          <p:cNvPr id="3" name="Прямоугольник 2"/>
          <p:cNvSpPr/>
          <p:nvPr/>
        </p:nvSpPr>
        <p:spPr>
          <a:xfrm>
            <a:off x="179512" y="4509120"/>
            <a:ext cx="8856984" cy="2246769"/>
          </a:xfrm>
          <a:prstGeom prst="rect">
            <a:avLst/>
          </a:prstGeom>
          <a:solidFill>
            <a:srgbClr val="CCFF66"/>
          </a:solidFill>
        </p:spPr>
        <p:txBody>
          <a:bodyPr wrap="square">
            <a:spAutoFit/>
          </a:bodyPr>
          <a:lstStyle/>
          <a:p>
            <a:pPr indent="360363" algn="just"/>
            <a:r>
              <a:rPr lang="uz-Cyrl-UZ" sz="2800" b="1" dirty="0" smtClean="0">
                <a:solidFill>
                  <a:srgbClr val="7030A0"/>
                </a:solidFill>
                <a:latin typeface="Times New Roman" pitchFamily="18" charset="0"/>
                <a:cs typeface="Times New Roman" pitchFamily="18" charset="0"/>
              </a:rPr>
              <a:t>Жорий </a:t>
            </a:r>
            <a:r>
              <a:rPr lang="uz-Cyrl-UZ" sz="2800" b="1" dirty="0">
                <a:solidFill>
                  <a:srgbClr val="7030A0"/>
                </a:solidFill>
                <a:latin typeface="Times New Roman" pitchFamily="18" charset="0"/>
                <a:cs typeface="Times New Roman" pitchFamily="18" charset="0"/>
              </a:rPr>
              <a:t>йилга юртимизда </a:t>
            </a:r>
            <a:r>
              <a:rPr lang="uz-Cyrl-UZ" sz="2800" b="1" dirty="0" smtClean="0">
                <a:solidFill>
                  <a:srgbClr val="7030A0"/>
                </a:solidFill>
                <a:latin typeface="Times New Roman" pitchFamily="18" charset="0"/>
                <a:cs typeface="Times New Roman" pitchFamily="18" charset="0"/>
              </a:rPr>
              <a:t>“Соғлом </a:t>
            </a:r>
            <a:r>
              <a:rPr lang="uz-Cyrl-UZ" sz="2800" b="1" dirty="0">
                <a:solidFill>
                  <a:srgbClr val="7030A0"/>
                </a:solidFill>
                <a:latin typeface="Times New Roman" pitchFamily="18" charset="0"/>
                <a:cs typeface="Times New Roman" pitchFamily="18" charset="0"/>
              </a:rPr>
              <a:t>бола </a:t>
            </a:r>
            <a:r>
              <a:rPr lang="uz-Cyrl-UZ" sz="2800" b="1" dirty="0" smtClean="0">
                <a:solidFill>
                  <a:srgbClr val="7030A0"/>
                </a:solidFill>
                <a:latin typeface="Times New Roman" pitchFamily="18" charset="0"/>
                <a:cs typeface="Times New Roman" pitchFamily="18" charset="0"/>
              </a:rPr>
              <a:t>йили”, </a:t>
            </a:r>
            <a:r>
              <a:rPr lang="uz-Cyrl-UZ" sz="2800" b="1" dirty="0">
                <a:solidFill>
                  <a:srgbClr val="7030A0"/>
                </a:solidFill>
                <a:latin typeface="Times New Roman" pitchFamily="18" charset="0"/>
                <a:cs typeface="Times New Roman" pitchFamily="18" charset="0"/>
              </a:rPr>
              <a:t>деб ном берганимиз, ҳеч шубҳасиз, айни шу йўлда амалга ошираётган кенг кўламли ишларимизни янги юксак босқичга кўтариши ва улкан натижалар бериши муқаррар.</a:t>
            </a:r>
            <a:endParaRPr lang="ru-RU" sz="2800" dirty="0">
              <a:solidFill>
                <a:srgbClr val="7030A0"/>
              </a:solidFill>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4300"/>
            <a:ext cx="3837576" cy="261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385" y="97012"/>
            <a:ext cx="4214086" cy="263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2732880"/>
            <a:ext cx="2677747" cy="177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299" y="821840"/>
            <a:ext cx="8856983" cy="1815882"/>
          </a:xfrm>
          <a:prstGeom prst="rect">
            <a:avLst/>
          </a:prstGeom>
        </p:spPr>
        <p:txBody>
          <a:bodyPr wrap="square">
            <a:spAutoFit/>
          </a:bodyPr>
          <a:lstStyle/>
          <a:p>
            <a:pPr indent="360363" algn="just"/>
            <a:r>
              <a:rPr lang="uz-Cyrl-UZ" sz="2800" b="1" dirty="0" smtClean="0">
                <a:solidFill>
                  <a:srgbClr val="333399"/>
                </a:solidFill>
                <a:latin typeface="Times New Roman" pitchFamily="18" charset="0"/>
                <a:cs typeface="Times New Roman" pitchFamily="18" charset="0"/>
              </a:rPr>
              <a:t>Мана </a:t>
            </a:r>
            <a:r>
              <a:rPr lang="uz-Cyrl-UZ" sz="2800" b="1" dirty="0">
                <a:solidFill>
                  <a:srgbClr val="333399"/>
                </a:solidFill>
                <a:latin typeface="Times New Roman" pitchFamily="18" charset="0"/>
                <a:cs typeface="Times New Roman" pitchFamily="18" charset="0"/>
              </a:rPr>
              <a:t>шундай ниятларимиз бугун рўёбга чиқаётганига яқинда Қорақалпоғистонга борганда катта бир қурилиш – Сурғил газ-кимё комплексида бўлган суҳбатда гувоҳ бўлдим</a:t>
            </a:r>
            <a:r>
              <a:rPr lang="uz-Cyrl-UZ" sz="2800" b="1" dirty="0" smtClean="0">
                <a:solidFill>
                  <a:srgbClr val="333399"/>
                </a:solidFill>
                <a:latin typeface="Times New Roman" pitchFamily="18" charset="0"/>
                <a:cs typeface="Times New Roman" pitchFamily="18" charset="0"/>
              </a:rPr>
              <a:t>.</a:t>
            </a:r>
            <a:endParaRPr lang="ru-RU" sz="2800" dirty="0">
              <a:solidFill>
                <a:srgbClr val="333399"/>
              </a:solidFill>
              <a:latin typeface="Times New Roman" pitchFamily="18" charset="0"/>
              <a:cs typeface="Times New Roman" pitchFamily="18" charset="0"/>
            </a:endParaRPr>
          </a:p>
        </p:txBody>
      </p:sp>
      <p:sp>
        <p:nvSpPr>
          <p:cNvPr id="3" name="Прямоугольник 2"/>
          <p:cNvSpPr/>
          <p:nvPr/>
        </p:nvSpPr>
        <p:spPr>
          <a:xfrm>
            <a:off x="124747" y="1880"/>
            <a:ext cx="8856983" cy="830997"/>
          </a:xfrm>
          <a:prstGeom prst="rect">
            <a:avLst/>
          </a:prstGeom>
        </p:spPr>
        <p:txBody>
          <a:bodyPr wrap="square">
            <a:spAutoFit/>
          </a:bodyPr>
          <a:lstStyle/>
          <a:p>
            <a:pPr lvl="0" algn="ctr"/>
            <a:r>
              <a:rPr lang="uz-Cyrl-UZ" sz="4800" b="1" dirty="0" smtClean="0">
                <a:solidFill>
                  <a:srgbClr val="00B050"/>
                </a:solidFill>
                <a:latin typeface="Times New Roman" pitchFamily="18" charset="0"/>
                <a:cs typeface="Times New Roman" pitchFamily="18" charset="0"/>
              </a:rPr>
              <a:t>4 000 000 000 $ЛИК ЛОЙИҲА</a:t>
            </a:r>
            <a:endParaRPr lang="ru-RU" sz="4800" dirty="0">
              <a:solidFill>
                <a:srgbClr val="00B050"/>
              </a:solidFill>
              <a:latin typeface="Times New Roman" pitchFamily="18" charset="0"/>
              <a:cs typeface="Times New Roman" pitchFamily="18" charset="0"/>
            </a:endParaRPr>
          </a:p>
        </p:txBody>
      </p:sp>
      <p:sp>
        <p:nvSpPr>
          <p:cNvPr id="4" name="Прямоугольник 3"/>
          <p:cNvSpPr/>
          <p:nvPr/>
        </p:nvSpPr>
        <p:spPr>
          <a:xfrm>
            <a:off x="143506" y="2475498"/>
            <a:ext cx="5868653" cy="4401205"/>
          </a:xfrm>
          <a:prstGeom prst="rect">
            <a:avLst/>
          </a:prstGeom>
        </p:spPr>
        <p:txBody>
          <a:bodyPr wrap="square">
            <a:spAutoFit/>
          </a:bodyPr>
          <a:lstStyle/>
          <a:p>
            <a:pPr indent="360363" algn="just"/>
            <a:r>
              <a:rPr lang="uz-Cyrl-UZ" sz="2800" b="1" dirty="0" smtClean="0">
                <a:solidFill>
                  <a:srgbClr val="333399"/>
                </a:solidFill>
                <a:latin typeface="Times New Roman" pitchFamily="18" charset="0"/>
                <a:cs typeface="Times New Roman" pitchFamily="18" charset="0"/>
              </a:rPr>
              <a:t>Дунёда камдан-кам учрайдиган қиймати қарийб </a:t>
            </a:r>
            <a:r>
              <a:rPr lang="uz-Cyrl-UZ" sz="2800" b="1" dirty="0" smtClean="0">
                <a:solidFill>
                  <a:srgbClr val="00B050"/>
                </a:solidFill>
                <a:latin typeface="Times New Roman" pitchFamily="18" charset="0"/>
                <a:cs typeface="Times New Roman" pitchFamily="18" charset="0"/>
              </a:rPr>
              <a:t>4 миллиард долларлик </a:t>
            </a:r>
            <a:r>
              <a:rPr lang="uz-Cyrl-UZ" sz="2800" b="1" dirty="0" smtClean="0">
                <a:solidFill>
                  <a:srgbClr val="333399"/>
                </a:solidFill>
                <a:latin typeface="Times New Roman" pitchFamily="18" charset="0"/>
                <a:cs typeface="Times New Roman" pitchFamily="18" charset="0"/>
              </a:rPr>
              <a:t>ана шу комплексни қуришга Жанубий Кореядан келган, кўп мамлакатларда бўлган мутахассисларнинг ёшларимиз ҳақида ўз таассуротини яширмасдан, балки ғурурланиб гапирганини айтишни жоиз, деб биламан.</a:t>
            </a:r>
            <a:endParaRPr lang="ru-RU" sz="2800" dirty="0">
              <a:solidFill>
                <a:srgbClr val="333399"/>
              </a:solidFill>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567" y="2474969"/>
            <a:ext cx="2993195" cy="19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9" y="4641362"/>
            <a:ext cx="3015093" cy="200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983616"/>
            <a:ext cx="8784976" cy="4832092"/>
          </a:xfrm>
          <a:prstGeom prst="rect">
            <a:avLst/>
          </a:prstGeom>
        </p:spPr>
        <p:txBody>
          <a:bodyPr wrap="square">
            <a:spAutoFit/>
          </a:bodyPr>
          <a:lstStyle/>
          <a:p>
            <a:pPr indent="360363" algn="just"/>
            <a:r>
              <a:rPr lang="uz-Cyrl-UZ" sz="2800" b="1" dirty="0" smtClean="0">
                <a:solidFill>
                  <a:srgbClr val="7030A0"/>
                </a:solidFill>
                <a:latin typeface="Times New Roman" pitchFamily="18" charset="0"/>
                <a:cs typeface="Times New Roman" pitchFamily="18" charset="0"/>
              </a:rPr>
              <a:t>Айниқса</a:t>
            </a:r>
            <a:r>
              <a:rPr lang="uz-Cyrl-UZ" sz="2800" b="1" dirty="0">
                <a:solidFill>
                  <a:srgbClr val="7030A0"/>
                </a:solidFill>
                <a:latin typeface="Times New Roman" pitchFamily="18" charset="0"/>
                <a:cs typeface="Times New Roman" pitchFamily="18" charset="0"/>
              </a:rPr>
              <a:t>, кореялик иш бошқарувчи, яъни менежернинг айтган сўзлари эсимда қолди. </a:t>
            </a:r>
            <a:r>
              <a:rPr lang="ru-RU" sz="2800" b="1" dirty="0">
                <a:solidFill>
                  <a:srgbClr val="7030A0"/>
                </a:solidFill>
                <a:latin typeface="Times New Roman" pitchFamily="18" charset="0"/>
                <a:cs typeface="Times New Roman" pitchFamily="18" charset="0"/>
              </a:rPr>
              <a:t>У </a:t>
            </a:r>
            <a:r>
              <a:rPr lang="ru-RU" sz="2800" b="1" dirty="0" err="1">
                <a:solidFill>
                  <a:srgbClr val="7030A0"/>
                </a:solidFill>
                <a:latin typeface="Times New Roman" pitchFamily="18" charset="0"/>
                <a:cs typeface="Times New Roman" pitchFamily="18" charset="0"/>
              </a:rPr>
              <a:t>биз</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дунёнинг</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кўплаб</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мамлакатларида</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мана</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шундай</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объектларни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барпо</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этишда</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қатнашганмиз</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деди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Лекин</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ҳеч</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қаерда</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Ўзбекистондагидек</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ақл-заковатли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зеҳни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ўткир</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интилувчан</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ёшларни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кўрганимиз</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йўқ</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Ўзбек</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ёшларининг</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ҳар</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қандай</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мураккаб</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жараён</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ва</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технологияларни</a:t>
            </a:r>
            <a:r>
              <a:rPr lang="ru-RU" sz="2800" b="1" dirty="0">
                <a:solidFill>
                  <a:srgbClr val="7030A0"/>
                </a:solidFill>
                <a:latin typeface="Times New Roman" pitchFamily="18" charset="0"/>
                <a:cs typeface="Times New Roman" pitchFamily="18" charset="0"/>
              </a:rPr>
              <a:t> тез </a:t>
            </a:r>
            <a:r>
              <a:rPr lang="ru-RU" sz="2800" b="1" dirty="0" err="1">
                <a:solidFill>
                  <a:srgbClr val="7030A0"/>
                </a:solidFill>
                <a:latin typeface="Times New Roman" pitchFamily="18" charset="0"/>
                <a:cs typeface="Times New Roman" pitchFamily="18" charset="0"/>
              </a:rPr>
              <a:t>ўзлаштириб</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олиши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бизда</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ҳайрат</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уйғотди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деган</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гаплари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ўйлайманки</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барчамизга</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мамнуният</a:t>
            </a:r>
            <a:r>
              <a:rPr lang="ru-RU" sz="2800" b="1" dirty="0">
                <a:solidFill>
                  <a:srgbClr val="7030A0"/>
                </a:solidFill>
                <a:latin typeface="Times New Roman" pitchFamily="18" charset="0"/>
                <a:cs typeface="Times New Roman" pitchFamily="18" charset="0"/>
              </a:rPr>
              <a:t> </a:t>
            </a:r>
            <a:r>
              <a:rPr lang="ru-RU" sz="2800" b="1" dirty="0" err="1">
                <a:solidFill>
                  <a:srgbClr val="7030A0"/>
                </a:solidFill>
                <a:latin typeface="Times New Roman" pitchFamily="18" charset="0"/>
                <a:cs typeface="Times New Roman" pitchFamily="18" charset="0"/>
              </a:rPr>
              <a:t>етказмоқда</a:t>
            </a:r>
            <a:r>
              <a:rPr lang="ru-RU" sz="2800" b="1" dirty="0">
                <a:solidFill>
                  <a:srgbClr val="7030A0"/>
                </a:solidFill>
                <a:latin typeface="Times New Roman" pitchFamily="18" charset="0"/>
                <a:cs typeface="Times New Roman" pitchFamily="18" charset="0"/>
              </a:rPr>
              <a:t>.</a:t>
            </a:r>
            <a:endParaRPr lang="ru-RU" sz="2800" dirty="0">
              <a:solidFill>
                <a:srgbClr val="7030A0"/>
              </a:solidFill>
              <a:latin typeface="Times New Roman" pitchFamily="18" charset="0"/>
              <a:cs typeface="Times New Roman" pitchFamily="18"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124" y="-5934"/>
            <a:ext cx="2499956" cy="209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38"/>
            <a:ext cx="2771800" cy="207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292080" y="62763"/>
            <a:ext cx="3851920" cy="1938992"/>
          </a:xfrm>
          <a:prstGeom prst="rect">
            <a:avLst/>
          </a:prstGeom>
        </p:spPr>
        <p:txBody>
          <a:bodyPr wrap="square">
            <a:spAutoFit/>
          </a:bodyPr>
          <a:lstStyle/>
          <a:p>
            <a:pPr lvl="0" algn="ctr"/>
            <a:r>
              <a:rPr lang="uz-Cyrl-UZ" sz="4000" b="1" dirty="0" smtClean="0">
                <a:latin typeface="Times New Roman" pitchFamily="18" charset="0"/>
                <a:cs typeface="Times New Roman" pitchFamily="18" charset="0"/>
              </a:rPr>
              <a:t>КОРЕЯЛИК </a:t>
            </a:r>
            <a:r>
              <a:rPr lang="uz-Cyrl-UZ" sz="3200" b="1" dirty="0" smtClean="0">
                <a:solidFill>
                  <a:srgbClr val="C00000"/>
                </a:solidFill>
                <a:latin typeface="Times New Roman" pitchFamily="18" charset="0"/>
                <a:cs typeface="Times New Roman" pitchFamily="18" charset="0"/>
              </a:rPr>
              <a:t>МЕНЕЖЕРНИНГ</a:t>
            </a:r>
            <a:r>
              <a:rPr lang="uz-Cyrl-UZ" sz="4000" b="1" dirty="0" smtClean="0">
                <a:solidFill>
                  <a:srgbClr val="C00000"/>
                </a:solidFill>
                <a:latin typeface="Times New Roman" pitchFamily="18" charset="0"/>
                <a:cs typeface="Times New Roman" pitchFamily="18" charset="0"/>
              </a:rPr>
              <a:t> </a:t>
            </a:r>
            <a:r>
              <a:rPr lang="uz-Cyrl-UZ" sz="4000" b="1" dirty="0" smtClean="0">
                <a:latin typeface="Times New Roman" pitchFamily="18" charset="0"/>
                <a:cs typeface="Times New Roman" pitchFamily="18" charset="0"/>
              </a:rPr>
              <a:t>ЭЪТИРОФИ</a:t>
            </a:r>
            <a:endParaRPr lang="ru-RU" sz="4000" dirty="0">
              <a:latin typeface="Times New Roman" pitchFamily="18" charset="0"/>
              <a:cs typeface="Times New Roman" pitchFamily="18" charset="0"/>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28755" y="185727"/>
            <a:ext cx="5007741" cy="6555641"/>
          </a:xfrm>
          <a:prstGeom prst="rect">
            <a:avLst/>
          </a:prstGeom>
        </p:spPr>
        <p:txBody>
          <a:bodyPr wrap="square">
            <a:spAutoFit/>
          </a:bodyPr>
          <a:lstStyle/>
          <a:p>
            <a:pPr indent="449263" algn="ctr"/>
            <a:r>
              <a:rPr lang="uz-Cyrl-UZ" sz="2800" b="1" dirty="0" smtClean="0">
                <a:solidFill>
                  <a:srgbClr val="669900"/>
                </a:solidFill>
                <a:latin typeface="Arial Unicode MS" pitchFamily="34" charset="-128"/>
                <a:ea typeface="Arial Unicode MS" pitchFamily="34" charset="-128"/>
                <a:cs typeface="Arial Unicode MS" pitchFamily="34" charset="-128"/>
              </a:rPr>
              <a:t>Ҳақиқатан </a:t>
            </a:r>
            <a:r>
              <a:rPr lang="uz-Cyrl-UZ" sz="2800" b="1" dirty="0">
                <a:solidFill>
                  <a:srgbClr val="669900"/>
                </a:solidFill>
                <a:latin typeface="Arial Unicode MS" pitchFamily="34" charset="-128"/>
                <a:ea typeface="Arial Unicode MS" pitchFamily="34" charset="-128"/>
                <a:cs typeface="Arial Unicode MS" pitchFamily="34" charset="-128"/>
              </a:rPr>
              <a:t>ҳам, бундай ёшларимизни, эртанги кунимизнинг таянчи ва суянчи, давомчиси бўлган, тобора ҳал қилувчи кучга айланиб бораётган фарзандларимизни кўриб, уларнинг чеҳрасига боқиб, олдимизда турган барча-барча юксак марраларни эгаллаймиз, эзгу мақсадларимизга эришамиз, ўз муродимизга етамиз, деган ишончимиз янада мустаҳкамланади.</a:t>
            </a:r>
            <a:endParaRPr lang="ru-RU" sz="2800" dirty="0">
              <a:solidFill>
                <a:srgbClr val="669900"/>
              </a:solidFill>
              <a:latin typeface="Arial Unicode MS" pitchFamily="34" charset="-128"/>
              <a:ea typeface="Arial Unicode MS" pitchFamily="34" charset="-128"/>
              <a:cs typeface="Arial Unicode MS" pitchFamily="34" charset="-128"/>
            </a:endParaRPr>
          </a:p>
        </p:txBody>
      </p:sp>
      <p:sp>
        <p:nvSpPr>
          <p:cNvPr id="3" name="Прямоугольник 2"/>
          <p:cNvSpPr/>
          <p:nvPr/>
        </p:nvSpPr>
        <p:spPr>
          <a:xfrm>
            <a:off x="155575" y="0"/>
            <a:ext cx="3873180" cy="1200329"/>
          </a:xfrm>
          <a:prstGeom prst="rect">
            <a:avLst/>
          </a:prstGeom>
        </p:spPr>
        <p:txBody>
          <a:bodyPr wrap="square">
            <a:spAutoFit/>
          </a:bodyPr>
          <a:lstStyle/>
          <a:p>
            <a:pPr lvl="0" algn="ctr"/>
            <a:r>
              <a:rPr lang="uz-Cyrl-UZ" sz="7200" b="1" spc="-150" dirty="0" smtClean="0">
                <a:solidFill>
                  <a:srgbClr val="7030A0"/>
                </a:solidFill>
              </a:rPr>
              <a:t>ИШОНЧ</a:t>
            </a:r>
            <a:endParaRPr lang="ru-RU" sz="7200" spc="-150" dirty="0">
              <a:solidFill>
                <a:srgbClr val="7030A0"/>
              </a:solidFill>
            </a:endParaRPr>
          </a:p>
        </p:txBody>
      </p:sp>
      <p:pic>
        <p:nvPicPr>
          <p:cNvPr id="22530" name="Picture 2" descr="http://uza.uz/ru/images/33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200329"/>
            <a:ext cx="3810000" cy="2657476"/>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201667"/>
            <a:ext cx="3801172" cy="253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76070"/>
            <a:ext cx="9144000" cy="6701373"/>
          </a:xfrm>
          <a:prstGeom prst="frame">
            <a:avLst>
              <a:gd name="adj1" fmla="val 14142"/>
            </a:avLst>
          </a:prstGeom>
          <a:solidFill>
            <a:srgbClr val="CCFF66"/>
          </a:solidFill>
          <a:ln>
            <a:solidFill>
              <a:schemeClr val="accent1"/>
            </a:solidFill>
          </a:ln>
        </p:spPr>
        <p:txBody>
          <a:bodyPr wrap="square">
            <a:spAutoFit/>
          </a:bodyPr>
          <a:lstStyle/>
          <a:p>
            <a:pPr indent="360363" algn="just"/>
            <a:r>
              <a:rPr lang="uz-Cyrl-UZ" sz="2800" b="1" spc="-150" dirty="0" smtClean="0">
                <a:solidFill>
                  <a:srgbClr val="333399"/>
                </a:solidFill>
                <a:latin typeface="Times New Roman" pitchFamily="18" charset="0"/>
                <a:cs typeface="Times New Roman" pitchFamily="18" charset="0"/>
              </a:rPr>
              <a:t>ОЛЛОҲДАН ТИНЧЛИК, ОСОЙИШТАЛИК БЕРИШИНИ, ЁМОН КЎЗЛАРДАН АСРАШИНИ СЎРАЙМИЗ.</a:t>
            </a:r>
            <a:endParaRPr lang="ru-RU" sz="2800" spc="-150" dirty="0" smtClean="0">
              <a:solidFill>
                <a:srgbClr val="333399"/>
              </a:solidFill>
              <a:latin typeface="Times New Roman" pitchFamily="18" charset="0"/>
              <a:cs typeface="Times New Roman" pitchFamily="18" charset="0"/>
            </a:endParaRPr>
          </a:p>
          <a:p>
            <a:pPr indent="360363" algn="just"/>
            <a:r>
              <a:rPr lang="uz-Cyrl-UZ" sz="2800" b="1" spc="-150" dirty="0" smtClean="0">
                <a:solidFill>
                  <a:srgbClr val="333399"/>
                </a:solidFill>
                <a:latin typeface="Times New Roman" pitchFamily="18" charset="0"/>
                <a:cs typeface="Times New Roman" pitchFamily="18" charset="0"/>
              </a:rPr>
              <a:t>СЎЗИМНИНГ НИҲОЯСИДА МУҲТАРАМ ФАХРИЙЛАРИМИЗНИ, БУТУН ХАЛҚИ-МИЗНИ БУГУНГИ ҚУТЛУҒ БАЙРАМ БИЛАН ЯНА БИР БОР ТАБРИКЛАБ, БАРЧА-БАРЧАНГИЗГА УЗОҚ УМР, СИҲАТ-САЛОМАТЛИК, ХОНАДОНЛАРИНГИЗГА ФАЙЗУ БАРАКА ТИЛАЙМАН</a:t>
            </a:r>
            <a:r>
              <a:rPr lang="uz-Cyrl-UZ" sz="2800" spc="-150" dirty="0" smtClean="0">
                <a:solidFill>
                  <a:srgbClr val="333399"/>
                </a:solidFill>
                <a:latin typeface="Times New Roman" pitchFamily="18" charset="0"/>
                <a:cs typeface="Times New Roman" pitchFamily="18" charset="0"/>
              </a:rPr>
              <a:t>,  </a:t>
            </a:r>
            <a:r>
              <a:rPr lang="uz-Cyrl-UZ" sz="2800" b="1" spc="-150" dirty="0" smtClean="0">
                <a:latin typeface="Times New Roman" pitchFamily="18" charset="0"/>
                <a:cs typeface="Times New Roman" pitchFamily="18" charset="0"/>
              </a:rPr>
              <a:t>деди </a:t>
            </a:r>
            <a:r>
              <a:rPr lang="uz-Cyrl-UZ" sz="2800" b="1" spc="-150" dirty="0">
                <a:latin typeface="Times New Roman" pitchFamily="18" charset="0"/>
                <a:cs typeface="Times New Roman" pitchFamily="18" charset="0"/>
              </a:rPr>
              <a:t>Президентимиз. </a:t>
            </a:r>
            <a:endParaRPr lang="ru-RU" sz="2800" b="1" spc="-150" dirty="0">
              <a:latin typeface="Times New Roman" pitchFamily="18" charset="0"/>
              <a:cs typeface="Times New Roman" pitchFamily="18" charset="0"/>
            </a:endParaRPr>
          </a:p>
        </p:txBody>
      </p:sp>
      <p:sp>
        <p:nvSpPr>
          <p:cNvPr id="3" name="Прямоугольник 2"/>
          <p:cNvSpPr/>
          <p:nvPr/>
        </p:nvSpPr>
        <p:spPr>
          <a:xfrm>
            <a:off x="0" y="13238"/>
            <a:ext cx="9144000" cy="1200329"/>
          </a:xfrm>
          <a:prstGeom prst="rect">
            <a:avLst/>
          </a:prstGeom>
        </p:spPr>
        <p:txBody>
          <a:bodyPr wrap="square">
            <a:spAutoFit/>
          </a:bodyPr>
          <a:lstStyle/>
          <a:p>
            <a:pPr lvl="0" algn="ctr"/>
            <a:r>
              <a:rPr lang="uz-Cyrl-UZ" sz="7200" b="1" dirty="0" smtClean="0">
                <a:solidFill>
                  <a:srgbClr val="00B0F0"/>
                </a:solidFill>
                <a:latin typeface="Times New Roman" pitchFamily="18" charset="0"/>
                <a:cs typeface="Times New Roman" pitchFamily="18" charset="0"/>
              </a:rPr>
              <a:t>ТИЛАКЛАР</a:t>
            </a:r>
            <a:endParaRPr lang="ru-RU" sz="72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2204864"/>
            <a:ext cx="8712968" cy="2554545"/>
          </a:xfrm>
          <a:prstGeom prst="rect">
            <a:avLst/>
          </a:prstGeom>
        </p:spPr>
        <p:txBody>
          <a:bodyPr wrap="square">
            <a:spAutoFit/>
          </a:bodyPr>
          <a:lstStyle/>
          <a:p>
            <a:pPr indent="360363" algn="ctr"/>
            <a:r>
              <a:rPr lang="uz-Cyrl-UZ" sz="8000" b="1" spc="-300" dirty="0" smtClean="0">
                <a:solidFill>
                  <a:srgbClr val="00B050"/>
                </a:solidFill>
                <a:latin typeface="Times New Roman" pitchFamily="18" charset="0"/>
                <a:cs typeface="Times New Roman" pitchFamily="18" charset="0"/>
              </a:rPr>
              <a:t>ЭЪТИБОРИНГИЗ УЧУН РАҲМАТ!</a:t>
            </a:r>
            <a:endParaRPr lang="ru-RU" sz="8000" b="1" spc="-300" dirty="0" smtClean="0">
              <a:solidFill>
                <a:srgbClr val="00B050"/>
              </a:solidFill>
              <a:latin typeface="Times New Roman" pitchFamily="18" charset="0"/>
              <a:cs typeface="Times New Roman" pitchFamily="18" charset="0"/>
            </a:endParaRPr>
          </a:p>
        </p:txBody>
      </p:sp>
      <p:sp>
        <p:nvSpPr>
          <p:cNvPr id="4" name="Прямоугольник 3"/>
          <p:cNvSpPr/>
          <p:nvPr/>
        </p:nvSpPr>
        <p:spPr>
          <a:xfrm>
            <a:off x="0" y="6364603"/>
            <a:ext cx="9144000" cy="461665"/>
          </a:xfrm>
          <a:prstGeom prst="rect">
            <a:avLst/>
          </a:prstGeom>
        </p:spPr>
        <p:txBody>
          <a:bodyPr wrap="square">
            <a:spAutoFit/>
          </a:bodyPr>
          <a:lstStyle/>
          <a:p>
            <a:pPr indent="360363" algn="just"/>
            <a:r>
              <a:rPr lang="uz-Cyrl-UZ" sz="2400" b="1" dirty="0" smtClean="0">
                <a:solidFill>
                  <a:srgbClr val="333300"/>
                </a:solidFill>
                <a:latin typeface="Times New Roman" pitchFamily="18" charset="0"/>
                <a:cs typeface="Times New Roman" pitchFamily="18" charset="0"/>
              </a:rPr>
              <a:t>Тузувчилар: М.Қуронов, Қ.Қуронбоев, Ш.Тўраев, О.Бозоров</a:t>
            </a:r>
            <a:endParaRPr lang="ru-RU" sz="2400" b="1" dirty="0" smtClean="0">
              <a:solidFill>
                <a:srgbClr val="333300"/>
              </a:solidFill>
              <a:latin typeface="Times New Roman" pitchFamily="18" charset="0"/>
              <a:cs typeface="Times New Roman" pitchFamily="18" charset="0"/>
            </a:endParaRPr>
          </a:p>
        </p:txBody>
      </p:sp>
    </p:spTree>
    <p:extLst>
      <p:ext uri="{BB962C8B-B14F-4D97-AF65-F5344CB8AC3E}">
        <p14:creationId xmlns:p14="http://schemas.microsoft.com/office/powerpoint/2010/main" val="20060110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688109"/>
            <a:ext cx="8928992" cy="3108543"/>
          </a:xfrm>
          <a:prstGeom prst="rect">
            <a:avLst/>
          </a:prstGeom>
        </p:spPr>
        <p:txBody>
          <a:bodyPr wrap="square">
            <a:spAutoFit/>
          </a:bodyPr>
          <a:lstStyle/>
          <a:p>
            <a:pPr indent="360363" algn="just"/>
            <a:r>
              <a:rPr lang="uz-Cyrl-UZ" sz="2800" b="1" dirty="0" smtClean="0">
                <a:solidFill>
                  <a:srgbClr val="0070C0"/>
                </a:solidFill>
                <a:latin typeface="Times New Roman" pitchFamily="18" charset="0"/>
                <a:cs typeface="Times New Roman" pitchFamily="18" charset="0"/>
              </a:rPr>
              <a:t>урушларда </a:t>
            </a:r>
            <a:r>
              <a:rPr lang="uz-Cyrl-UZ" sz="2800" b="1" dirty="0">
                <a:solidFill>
                  <a:srgbClr val="0070C0"/>
                </a:solidFill>
                <a:latin typeface="Times New Roman" pitchFamily="18" charset="0"/>
                <a:cs typeface="Times New Roman" pitchFamily="18" charset="0"/>
              </a:rPr>
              <a:t>қурбон бўлган миллионлаб юртдошларимиз хотирасига таъзим қиладиган, </a:t>
            </a:r>
            <a:endParaRPr lang="ru-RU" sz="2800" b="1" dirty="0">
              <a:solidFill>
                <a:srgbClr val="0070C0"/>
              </a:solidFill>
              <a:latin typeface="Times New Roman" pitchFamily="18" charset="0"/>
              <a:cs typeface="Times New Roman" pitchFamily="18" charset="0"/>
            </a:endParaRPr>
          </a:p>
          <a:p>
            <a:pPr indent="360363" algn="just"/>
            <a:r>
              <a:rPr lang="uz-Cyrl-UZ" sz="2800" b="1" dirty="0">
                <a:solidFill>
                  <a:srgbClr val="0070C0"/>
                </a:solidFill>
                <a:latin typeface="Times New Roman" pitchFamily="18" charset="0"/>
                <a:cs typeface="Times New Roman" pitchFamily="18" charset="0"/>
              </a:rPr>
              <a:t>бугун сафларимизда юрган, </a:t>
            </a:r>
            <a:endParaRPr lang="ru-RU" sz="2800" b="1" dirty="0">
              <a:solidFill>
                <a:srgbClr val="0070C0"/>
              </a:solidFill>
              <a:latin typeface="Times New Roman" pitchFamily="18" charset="0"/>
              <a:cs typeface="Times New Roman" pitchFamily="18" charset="0"/>
            </a:endParaRPr>
          </a:p>
          <a:p>
            <a:pPr indent="360363" algn="just"/>
            <a:r>
              <a:rPr lang="uz-Cyrl-UZ" sz="2800" b="1" dirty="0">
                <a:solidFill>
                  <a:srgbClr val="0070C0"/>
                </a:solidFill>
                <a:latin typeface="Times New Roman" pitchFamily="18" charset="0"/>
                <a:cs typeface="Times New Roman" pitchFamily="18" charset="0"/>
              </a:rPr>
              <a:t>осмонимиз мусаффолиги, юртимиз равнақи йўлида хизмат қилган</a:t>
            </a:r>
            <a:endParaRPr lang="ru-RU" sz="2800" b="1" dirty="0">
              <a:solidFill>
                <a:srgbClr val="0070C0"/>
              </a:solidFill>
              <a:latin typeface="Times New Roman" pitchFamily="18" charset="0"/>
              <a:cs typeface="Times New Roman" pitchFamily="18" charset="0"/>
            </a:endParaRPr>
          </a:p>
          <a:p>
            <a:pPr indent="360363" algn="just"/>
            <a:r>
              <a:rPr lang="uz-Cyrl-UZ" sz="2800" b="1" dirty="0">
                <a:solidFill>
                  <a:srgbClr val="0070C0"/>
                </a:solidFill>
                <a:latin typeface="Times New Roman" pitchFamily="18" charset="0"/>
                <a:cs typeface="Times New Roman" pitchFamily="18" charset="0"/>
              </a:rPr>
              <a:t>нуронийларга юксак ҳурмат-эҳтиром кўрсатиладиган эзгу маросимдир.</a:t>
            </a:r>
            <a:endParaRPr lang="ru-RU" sz="2800" b="1" dirty="0">
              <a:solidFill>
                <a:srgbClr val="0070C0"/>
              </a:solidFill>
              <a:latin typeface="Times New Roman" pitchFamily="18" charset="0"/>
              <a:cs typeface="Times New Roman" pitchFamily="18" charset="0"/>
            </a:endParaRPr>
          </a:p>
        </p:txBody>
      </p:sp>
      <p:pic>
        <p:nvPicPr>
          <p:cNvPr id="1026" name="Picture 2" descr="http://uza.uz/ru/images/116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36" y="318976"/>
            <a:ext cx="3894870" cy="2826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Прямоугольник 2"/>
          <p:cNvSpPr/>
          <p:nvPr/>
        </p:nvSpPr>
        <p:spPr>
          <a:xfrm>
            <a:off x="78258" y="2996952"/>
            <a:ext cx="4030239" cy="923330"/>
          </a:xfrm>
          <a:prstGeom prst="rect">
            <a:avLst/>
          </a:prstGeom>
        </p:spPr>
        <p:txBody>
          <a:bodyPr wrap="square">
            <a:spAutoFit/>
          </a:bodyPr>
          <a:lstStyle/>
          <a:p>
            <a:pPr lvl="0"/>
            <a:r>
              <a:rPr lang="uz-Cyrl-UZ" sz="5400" b="1" dirty="0">
                <a:solidFill>
                  <a:srgbClr val="7030A0"/>
                </a:solidFill>
                <a:latin typeface="Times New Roman" pitchFamily="18" charset="0"/>
                <a:cs typeface="Times New Roman" pitchFamily="18" charset="0"/>
              </a:rPr>
              <a:t>9 МАЙ БУ - </a:t>
            </a:r>
            <a:endParaRPr lang="ru-RU" sz="5400" b="1" dirty="0">
              <a:solidFill>
                <a:srgbClr val="7030A0"/>
              </a:solidFill>
              <a:latin typeface="Times New Roman" pitchFamily="18" charset="0"/>
              <a:cs typeface="Times New Roman" pitchFamily="18" charset="0"/>
            </a:endParaRPr>
          </a:p>
        </p:txBody>
      </p:sp>
      <p:pic>
        <p:nvPicPr>
          <p:cNvPr id="5" name="Picture 2" descr="http://uza.uz/ru/images/116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329" y="-9827"/>
            <a:ext cx="5244625" cy="37911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2767568"/>
            <a:ext cx="9066476" cy="2677656"/>
          </a:xfrm>
          <a:prstGeom prst="rect">
            <a:avLst/>
          </a:prstGeom>
        </p:spPr>
        <p:txBody>
          <a:bodyPr wrap="square">
            <a:spAutoFit/>
          </a:bodyPr>
          <a:lstStyle/>
          <a:p>
            <a:pPr indent="360363" algn="just"/>
            <a:r>
              <a:rPr lang="uz-Cyrl-UZ" sz="2800" b="1" dirty="0" smtClean="0">
                <a:solidFill>
                  <a:srgbClr val="7030A0"/>
                </a:solidFill>
                <a:latin typeface="Arial Unicode MS" pitchFamily="34" charset="-128"/>
                <a:ea typeface="Arial Unicode MS" pitchFamily="34" charset="-128"/>
                <a:cs typeface="Arial Unicode MS" pitchFamily="34" charset="-128"/>
              </a:rPr>
              <a:t>Бундай </a:t>
            </a:r>
            <a:r>
              <a:rPr lang="uz-Cyrl-UZ" sz="2800" b="1" dirty="0">
                <a:solidFill>
                  <a:srgbClr val="7030A0"/>
                </a:solidFill>
                <a:latin typeface="Arial Unicode MS" pitchFamily="34" charset="-128"/>
                <a:ea typeface="Arial Unicode MS" pitchFamily="34" charset="-128"/>
                <a:cs typeface="Arial Unicode MS" pitchFamily="34" charset="-128"/>
              </a:rPr>
              <a:t>кунларда бугунги тинч ва осуда ҳаёт, мусаффо осмон, тўкинлик ва фаровонликка қандай оғир йўқотишлар, синов ва машаққатлар эвазига эришилгани хаёлимиздан ўтади. Бизга насиб этган мустақиллик, тинчлик ва осойишталикнинг аҳамиятини теранроқ англаймиз.</a:t>
            </a:r>
            <a:endParaRPr lang="ru-RU" sz="2800" b="1" dirty="0">
              <a:solidFill>
                <a:srgbClr val="7030A0"/>
              </a:solidFill>
              <a:latin typeface="Arial Unicode MS" pitchFamily="34" charset="-128"/>
              <a:ea typeface="Arial Unicode MS" pitchFamily="34" charset="-128"/>
              <a:cs typeface="Arial Unicode MS" pitchFamily="34" charset="-128"/>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811" y="5373216"/>
            <a:ext cx="1589373" cy="14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130" y="5373216"/>
            <a:ext cx="2119164" cy="14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0886" y="5373216"/>
            <a:ext cx="1883701" cy="14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24" y="5373216"/>
            <a:ext cx="3048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16632"/>
            <a:ext cx="2874004" cy="192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116632"/>
            <a:ext cx="3366304" cy="1942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116632"/>
            <a:ext cx="2376264" cy="19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131840" y="2074757"/>
            <a:ext cx="3366304" cy="1015663"/>
          </a:xfrm>
          <a:prstGeom prst="rect">
            <a:avLst/>
          </a:prstGeom>
        </p:spPr>
        <p:txBody>
          <a:bodyPr wrap="square">
            <a:spAutoFit/>
          </a:bodyPr>
          <a:lstStyle/>
          <a:p>
            <a:pPr algn="ctr"/>
            <a:r>
              <a:rPr lang="ru-RU" sz="6000" b="1" dirty="0" smtClean="0">
                <a:solidFill>
                  <a:srgbClr val="669900"/>
                </a:solidFill>
              </a:rPr>
              <a:t>ЭВАЗ</a:t>
            </a:r>
            <a:endParaRPr lang="ru-RU" sz="6000" b="1" dirty="0">
              <a:solidFill>
                <a:srgbClr val="669900"/>
              </a:solidFill>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Вертикальный свиток 1"/>
          <p:cNvSpPr/>
          <p:nvPr/>
        </p:nvSpPr>
        <p:spPr>
          <a:xfrm>
            <a:off x="0" y="35387"/>
            <a:ext cx="9143999" cy="6797576"/>
          </a:xfrm>
          <a:prstGeom prst="verticalScroll">
            <a:avLst>
              <a:gd name="adj" fmla="val 4945"/>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360363" algn="just"/>
            <a:r>
              <a:rPr lang="uz-Cyrl-UZ" sz="4000" b="1" dirty="0" smtClean="0">
                <a:solidFill>
                  <a:srgbClr val="7030A0"/>
                </a:solidFill>
                <a:latin typeface="Times New Roman" pitchFamily="18" charset="0"/>
                <a:ea typeface="Arial Unicode MS" pitchFamily="34" charset="-128"/>
                <a:cs typeface="Times New Roman" pitchFamily="18" charset="0"/>
              </a:rPr>
              <a:t>ПРЕЗИДЕНТ ФАРМОНИ</a:t>
            </a:r>
            <a:endParaRPr lang="ru-RU" sz="4000" b="1" dirty="0" smtClean="0">
              <a:solidFill>
                <a:srgbClr val="7030A0"/>
              </a:solidFill>
              <a:latin typeface="Times New Roman" pitchFamily="18" charset="0"/>
              <a:ea typeface="Arial Unicode MS" pitchFamily="34" charset="-128"/>
              <a:cs typeface="Times New Roman" pitchFamily="18" charset="0"/>
            </a:endParaRPr>
          </a:p>
          <a:p>
            <a:pPr indent="360363" algn="just"/>
            <a:r>
              <a:rPr lang="uz-Cyrl-UZ" sz="2800" b="1" i="1" dirty="0" smtClean="0">
                <a:solidFill>
                  <a:srgbClr val="0070C0"/>
                </a:solidFill>
                <a:latin typeface="Times New Roman" pitchFamily="18" charset="0"/>
                <a:ea typeface="Arial Unicode MS" pitchFamily="34" charset="-128"/>
                <a:cs typeface="Times New Roman" pitchFamily="18" charset="0"/>
              </a:rPr>
              <a:t>Президентимиз </a:t>
            </a:r>
            <a:r>
              <a:rPr lang="uz-Cyrl-UZ" sz="2800" b="1" i="1" dirty="0">
                <a:solidFill>
                  <a:srgbClr val="0070C0"/>
                </a:solidFill>
                <a:latin typeface="Times New Roman" pitchFamily="18" charset="0"/>
                <a:ea typeface="Arial Unicode MS" pitchFamily="34" charset="-128"/>
                <a:cs typeface="Times New Roman" pitchFamily="18" charset="0"/>
              </a:rPr>
              <a:t>Ислом Каримовнинг 2014 йил 18 апрелда қабул қилинган </a:t>
            </a:r>
            <a:r>
              <a:rPr lang="uz-Cyrl-UZ" sz="2800" b="1" i="1" dirty="0">
                <a:solidFill>
                  <a:srgbClr val="002060"/>
                </a:solidFill>
                <a:latin typeface="Times New Roman" pitchFamily="18" charset="0"/>
                <a:ea typeface="Arial Unicode MS" pitchFamily="34" charset="-128"/>
                <a:cs typeface="Times New Roman" pitchFamily="18" charset="0"/>
              </a:rPr>
              <a:t>«Иккинчи жаҳон уруши қатнашчиларини рағбатлантириш тўғрисида»</a:t>
            </a:r>
            <a:r>
              <a:rPr lang="uz-Cyrl-UZ" sz="2800" b="1" i="1" dirty="0">
                <a:latin typeface="Times New Roman" pitchFamily="18" charset="0"/>
                <a:ea typeface="Arial Unicode MS" pitchFamily="34" charset="-128"/>
                <a:cs typeface="Times New Roman" pitchFamily="18" charset="0"/>
              </a:rPr>
              <a:t>ги </a:t>
            </a:r>
            <a:r>
              <a:rPr lang="uz-Cyrl-UZ" sz="2800" b="1" i="1" dirty="0">
                <a:solidFill>
                  <a:srgbClr val="0070C0"/>
                </a:solidFill>
                <a:latin typeface="Times New Roman" pitchFamily="18" charset="0"/>
                <a:ea typeface="Arial Unicode MS" pitchFamily="34" charset="-128"/>
                <a:cs typeface="Times New Roman" pitchFamily="18" charset="0"/>
              </a:rPr>
              <a:t>фармони урушда ҳалок бўлган юртдошларимиз хотирасига, оловли жанггоҳлардан омон қайтган ота-боболаримизга, оғир кунларни сабр-бардош билан енгган момоларимизга кўрсатилаётган эҳтиромнинг яна бир ёрқин ифодасидир. Мазкур фармонга мувофиқ уруш қатнашчилари ва ногиронларига пул мукофотлари ва байрам совғалари тантанали равишда топширилди. Уларнинг ҳолидан хабар олиниб, моддий ва маънавий ёрдам кўрсатилди.</a:t>
            </a:r>
            <a:endParaRPr lang="ru-RU" sz="2800" b="1" i="1" dirty="0">
              <a:solidFill>
                <a:srgbClr val="0070C0"/>
              </a:solidFill>
              <a:latin typeface="Times New Roman" pitchFamily="18" charset="0"/>
              <a:ea typeface="Arial Unicode MS" pitchFamily="34" charset="-128"/>
              <a:cs typeface="Times New Roman" pitchFamily="18" charset="0"/>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960" y="2384464"/>
            <a:ext cx="8997963" cy="4401205"/>
          </a:xfrm>
          <a:prstGeom prst="rect">
            <a:avLst/>
          </a:prstGeom>
        </p:spPr>
        <p:txBody>
          <a:bodyPr wrap="square">
            <a:spAutoFit/>
          </a:bodyPr>
          <a:lstStyle/>
          <a:p>
            <a:pPr indent="360363" algn="just"/>
            <a:r>
              <a:rPr lang="ru-RU" sz="2800" b="1" dirty="0" err="1" smtClean="0">
                <a:solidFill>
                  <a:srgbClr val="002060"/>
                </a:solidFill>
                <a:latin typeface="Times New Roman" pitchFamily="18" charset="0"/>
                <a:cs typeface="Times New Roman" pitchFamily="18" charset="0"/>
              </a:rPr>
              <a:t>Пойтахтимиздаги</a:t>
            </a:r>
            <a:r>
              <a:rPr lang="ru-RU" sz="2800" b="1" dirty="0" smtClean="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Хотира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майдони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ҳар</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қачонгидан</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гавжум</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Бу</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ерга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уруш</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ва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меҳнат</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фахрийлари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сенаторлар</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ва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депутатлар</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ҳукумат</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аъзолари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ҳарбийлар</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жамоатчилик</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вакиллари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ташриф</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буюрди</a:t>
            </a:r>
            <a:r>
              <a:rPr lang="ru-RU" sz="2800" b="1" dirty="0">
                <a:solidFill>
                  <a:srgbClr val="002060"/>
                </a:solidFill>
                <a:latin typeface="Times New Roman" pitchFamily="18" charset="0"/>
                <a:cs typeface="Times New Roman" pitchFamily="18" charset="0"/>
              </a:rPr>
              <a:t>.</a:t>
            </a:r>
          </a:p>
          <a:p>
            <a:pPr indent="360363" algn="just"/>
            <a:r>
              <a:rPr lang="ru-RU" sz="2800" b="1" dirty="0" err="1">
                <a:solidFill>
                  <a:srgbClr val="002060"/>
                </a:solidFill>
                <a:latin typeface="Times New Roman" pitchFamily="18" charset="0"/>
                <a:cs typeface="Times New Roman" pitchFamily="18" charset="0"/>
              </a:rPr>
              <a:t>Майдон</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узра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маҳзун</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мусиқа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таралади</a:t>
            </a:r>
            <a:r>
              <a:rPr lang="ru-RU" sz="2800" b="1" dirty="0" smtClean="0">
                <a:solidFill>
                  <a:srgbClr val="002060"/>
                </a:solidFill>
                <a:latin typeface="Times New Roman" pitchFamily="18" charset="0"/>
                <a:cs typeface="Times New Roman" pitchFamily="18" charset="0"/>
              </a:rPr>
              <a:t>. </a:t>
            </a:r>
          </a:p>
          <a:p>
            <a:pPr indent="360363" algn="just"/>
            <a:r>
              <a:rPr lang="ru-RU" sz="2800" b="1" dirty="0" err="1" smtClean="0">
                <a:solidFill>
                  <a:srgbClr val="002060"/>
                </a:solidFill>
                <a:latin typeface="Times New Roman" pitchFamily="18" charset="0"/>
                <a:cs typeface="Times New Roman" pitchFamily="18" charset="0"/>
              </a:rPr>
              <a:t>Соат</a:t>
            </a:r>
            <a:r>
              <a:rPr lang="ru-RU" sz="2800" b="1" dirty="0" smtClean="0">
                <a:solidFill>
                  <a:srgbClr val="002060"/>
                </a:solidFill>
                <a:latin typeface="Times New Roman" pitchFamily="18" charset="0"/>
                <a:cs typeface="Times New Roman" pitchFamily="18" charset="0"/>
              </a:rPr>
              <a:t> </a:t>
            </a:r>
            <a:r>
              <a:rPr lang="ru-RU" sz="2800" b="1" dirty="0">
                <a:solidFill>
                  <a:srgbClr val="002060"/>
                </a:solidFill>
                <a:latin typeface="Times New Roman" pitchFamily="18" charset="0"/>
                <a:cs typeface="Times New Roman" pitchFamily="18" charset="0"/>
              </a:rPr>
              <a:t>9:00. </a:t>
            </a:r>
            <a:r>
              <a:rPr lang="ru-RU" sz="2800" b="1" dirty="0" err="1">
                <a:solidFill>
                  <a:srgbClr val="002060"/>
                </a:solidFill>
                <a:latin typeface="Times New Roman" pitchFamily="18" charset="0"/>
                <a:cs typeface="Times New Roman" pitchFamily="18" charset="0"/>
              </a:rPr>
              <a:t>Майдонга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Ўзбекистон</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Республикаси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Президенти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Ислом</a:t>
            </a:r>
            <a:r>
              <a:rPr lang="ru-RU" sz="2800" b="1" dirty="0">
                <a:solidFill>
                  <a:srgbClr val="002060"/>
                </a:solidFill>
                <a:latin typeface="Times New Roman" pitchFamily="18" charset="0"/>
                <a:cs typeface="Times New Roman" pitchFamily="18" charset="0"/>
              </a:rPr>
              <a:t> Каримов </a:t>
            </a:r>
            <a:r>
              <a:rPr lang="ru-RU" sz="2800" b="1" dirty="0" err="1">
                <a:solidFill>
                  <a:srgbClr val="002060"/>
                </a:solidFill>
                <a:latin typeface="Times New Roman" pitchFamily="18" charset="0"/>
                <a:cs typeface="Times New Roman" pitchFamily="18" charset="0"/>
              </a:rPr>
              <a:t>кириб</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келди</a:t>
            </a:r>
            <a:r>
              <a:rPr lang="ru-RU" sz="2800" b="1" dirty="0">
                <a:solidFill>
                  <a:srgbClr val="002060"/>
                </a:solidFill>
                <a:latin typeface="Times New Roman" pitchFamily="18" charset="0"/>
                <a:cs typeface="Times New Roman" pitchFamily="18" charset="0"/>
              </a:rPr>
              <a:t>.</a:t>
            </a:r>
          </a:p>
          <a:p>
            <a:pPr indent="360363" algn="just"/>
            <a:r>
              <a:rPr lang="ru-RU" sz="2800" b="1" dirty="0" err="1">
                <a:solidFill>
                  <a:srgbClr val="002060"/>
                </a:solidFill>
                <a:latin typeface="Times New Roman" pitchFamily="18" charset="0"/>
                <a:cs typeface="Times New Roman" pitchFamily="18" charset="0"/>
              </a:rPr>
              <a:t>Давлатимиз</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раҳбари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ҳарбий</a:t>
            </a:r>
            <a:r>
              <a:rPr lang="ru-RU" sz="2800" b="1" dirty="0">
                <a:solidFill>
                  <a:srgbClr val="002060"/>
                </a:solidFill>
                <a:latin typeface="Times New Roman" pitchFamily="18" charset="0"/>
                <a:cs typeface="Times New Roman" pitchFamily="18" charset="0"/>
              </a:rPr>
              <a:t> оркестр </a:t>
            </a:r>
            <a:r>
              <a:rPr lang="ru-RU" sz="2800" b="1" dirty="0" err="1">
                <a:solidFill>
                  <a:srgbClr val="002060"/>
                </a:solidFill>
                <a:latin typeface="Times New Roman" pitchFamily="18" charset="0"/>
                <a:cs typeface="Times New Roman" pitchFamily="18" charset="0"/>
              </a:rPr>
              <a:t>садолари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остида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Мотамсаро</a:t>
            </a:r>
            <a:r>
              <a:rPr lang="ru-RU" sz="2800" b="1" dirty="0">
                <a:solidFill>
                  <a:srgbClr val="002060"/>
                </a:solidFill>
                <a:latin typeface="Times New Roman" pitchFamily="18" charset="0"/>
                <a:cs typeface="Times New Roman" pitchFamily="18" charset="0"/>
              </a:rPr>
              <a:t> она </a:t>
            </a:r>
            <a:r>
              <a:rPr lang="ru-RU" sz="2800" b="1" dirty="0" err="1">
                <a:solidFill>
                  <a:srgbClr val="002060"/>
                </a:solidFill>
                <a:latin typeface="Times New Roman" pitchFamily="18" charset="0"/>
                <a:cs typeface="Times New Roman" pitchFamily="18" charset="0"/>
              </a:rPr>
              <a:t>ҳайкали</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пойига</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гулчамбар</a:t>
            </a:r>
            <a:r>
              <a:rPr lang="ru-RU" sz="2800" b="1" dirty="0">
                <a:solidFill>
                  <a:srgbClr val="002060"/>
                </a:solidFill>
                <a:latin typeface="Times New Roman" pitchFamily="18" charset="0"/>
                <a:cs typeface="Times New Roman" pitchFamily="18" charset="0"/>
              </a:rPr>
              <a:t> </a:t>
            </a:r>
            <a:r>
              <a:rPr lang="ru-RU" sz="2800" b="1" dirty="0" err="1">
                <a:solidFill>
                  <a:srgbClr val="002060"/>
                </a:solidFill>
                <a:latin typeface="Times New Roman" pitchFamily="18" charset="0"/>
                <a:cs typeface="Times New Roman" pitchFamily="18" charset="0"/>
              </a:rPr>
              <a:t>қўйди</a:t>
            </a:r>
            <a:r>
              <a:rPr lang="ru-RU" sz="2800" b="1" dirty="0" smtClean="0">
                <a:solidFill>
                  <a:srgbClr val="002060"/>
                </a:solidFill>
                <a:latin typeface="Times New Roman" pitchFamily="18" charset="0"/>
                <a:cs typeface="Times New Roman" pitchFamily="18" charset="0"/>
              </a:rPr>
              <a:t>.</a:t>
            </a:r>
            <a:endParaRPr lang="ru-RU" sz="2800" b="1" dirty="0">
              <a:solidFill>
                <a:srgbClr val="002060"/>
              </a:solidFill>
              <a:latin typeface="Times New Roman" pitchFamily="18" charset="0"/>
              <a:cs typeface="Times New Roman" pitchFamily="18" charset="0"/>
            </a:endParaRPr>
          </a:p>
        </p:txBody>
      </p:sp>
      <p:sp>
        <p:nvSpPr>
          <p:cNvPr id="3" name="Прямоугольник 2"/>
          <p:cNvSpPr/>
          <p:nvPr/>
        </p:nvSpPr>
        <p:spPr>
          <a:xfrm>
            <a:off x="200386" y="332656"/>
            <a:ext cx="4515629" cy="1938992"/>
          </a:xfrm>
          <a:prstGeom prst="rect">
            <a:avLst/>
          </a:prstGeom>
        </p:spPr>
        <p:txBody>
          <a:bodyPr wrap="square">
            <a:spAutoFit/>
          </a:bodyPr>
          <a:lstStyle/>
          <a:p>
            <a:pPr lvl="0" algn="ctr"/>
            <a:r>
              <a:rPr lang="uz-Cyrl-UZ" sz="4000" b="1" dirty="0">
                <a:solidFill>
                  <a:schemeClr val="tx2">
                    <a:lumMod val="75000"/>
                  </a:schemeClr>
                </a:solidFill>
                <a:latin typeface="Times New Roman" pitchFamily="18" charset="0"/>
                <a:cs typeface="Times New Roman" pitchFamily="18" charset="0"/>
              </a:rPr>
              <a:t>2014 ЙИЛ 9 МАЙ. </a:t>
            </a:r>
            <a:endParaRPr lang="uz-Cyrl-UZ" sz="4000" b="1" dirty="0" smtClean="0">
              <a:solidFill>
                <a:schemeClr val="tx2">
                  <a:lumMod val="75000"/>
                </a:schemeClr>
              </a:solidFill>
              <a:latin typeface="Times New Roman" pitchFamily="18" charset="0"/>
              <a:cs typeface="Times New Roman" pitchFamily="18" charset="0"/>
            </a:endParaRPr>
          </a:p>
          <a:p>
            <a:pPr lvl="0" indent="90488" algn="ctr"/>
            <a:r>
              <a:rPr lang="uz-Cyrl-UZ" sz="4000" b="1" dirty="0" smtClean="0">
                <a:solidFill>
                  <a:schemeClr val="tx2">
                    <a:lumMod val="75000"/>
                  </a:schemeClr>
                </a:solidFill>
                <a:latin typeface="Times New Roman" pitchFamily="18" charset="0"/>
                <a:cs typeface="Times New Roman" pitchFamily="18" charset="0"/>
              </a:rPr>
              <a:t>ХОТИРА </a:t>
            </a:r>
            <a:r>
              <a:rPr lang="uz-Cyrl-UZ" sz="4000" b="1" dirty="0">
                <a:solidFill>
                  <a:schemeClr val="tx2">
                    <a:lumMod val="75000"/>
                  </a:schemeClr>
                </a:solidFill>
                <a:latin typeface="Times New Roman" pitchFamily="18" charset="0"/>
                <a:cs typeface="Times New Roman" pitchFamily="18" charset="0"/>
              </a:rPr>
              <a:t>МАЙДОНИДА</a:t>
            </a:r>
            <a:endParaRPr lang="ru-RU" sz="4000" b="1" dirty="0">
              <a:solidFill>
                <a:schemeClr val="tx2">
                  <a:lumMod val="75000"/>
                </a:schemeClr>
              </a:solidFill>
              <a:latin typeface="Times New Roman" pitchFamily="18" charset="0"/>
              <a:cs typeface="Times New Roman" pitchFamily="18" charset="0"/>
            </a:endParaRPr>
          </a:p>
        </p:txBody>
      </p:sp>
      <p:pic>
        <p:nvPicPr>
          <p:cNvPr id="5124" name="Picture 4" descr="http://www.advantour.com/img/uzbekistan/holidays/9-may2.jpg"/>
          <p:cNvPicPr>
            <a:picLocks noChangeAspect="1" noChangeArrowheads="1"/>
          </p:cNvPicPr>
          <p:nvPr/>
        </p:nvPicPr>
        <p:blipFill rotWithShape="1">
          <a:blip r:embed="rId2">
            <a:extLst>
              <a:ext uri="{28A0092B-C50C-407E-A947-70E740481C1C}">
                <a14:useLocalDpi xmlns:a14="http://schemas.microsoft.com/office/drawing/2010/main" val="0"/>
              </a:ext>
            </a:extLst>
          </a:blip>
          <a:srcRect t="19658"/>
          <a:stretch/>
        </p:blipFill>
        <p:spPr bwMode="auto">
          <a:xfrm>
            <a:off x="4558941" y="85443"/>
            <a:ext cx="4498983" cy="24334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07503" y="1981284"/>
            <a:ext cx="7128793" cy="4832092"/>
          </a:xfrm>
          <a:prstGeom prst="rect">
            <a:avLst/>
          </a:prstGeom>
        </p:spPr>
        <p:txBody>
          <a:bodyPr wrap="square">
            <a:spAutoFit/>
          </a:bodyPr>
          <a:lstStyle/>
          <a:p>
            <a:pPr algn="just"/>
            <a:r>
              <a:rPr lang="uz-Cyrl-UZ" sz="2800" b="1" dirty="0" smtClean="0">
                <a:latin typeface="Times New Roman" pitchFamily="18" charset="0"/>
                <a:cs typeface="Times New Roman" pitchFamily="18" charset="0"/>
              </a:rPr>
              <a:t>Бугун </a:t>
            </a:r>
            <a:r>
              <a:rPr lang="uz-Cyrl-UZ" sz="2800" b="1" dirty="0">
                <a:latin typeface="Times New Roman" pitchFamily="18" charset="0"/>
                <a:cs typeface="Times New Roman" pitchFamily="18" charset="0"/>
              </a:rPr>
              <a:t>барча ватандошларимиз, бутун халқимиз Хотира ва қадрлаш куни деб ном олган улуғ айёмни, фашизм устидан қозонилган Ғалабанинг 69 йиллигини кенг </a:t>
            </a:r>
            <a:r>
              <a:rPr lang="uz-Cyrl-UZ" sz="2800" b="1" dirty="0" smtClean="0">
                <a:latin typeface="Times New Roman" pitchFamily="18" charset="0"/>
                <a:cs typeface="Times New Roman" pitchFamily="18" charset="0"/>
              </a:rPr>
              <a:t>нишонламоқда</a:t>
            </a:r>
            <a:r>
              <a:rPr lang="uz-Cyrl-UZ" sz="2800" dirty="0" smtClean="0">
                <a:latin typeface="Times New Roman" pitchFamily="18" charset="0"/>
                <a:cs typeface="Times New Roman" pitchFamily="18" charset="0"/>
              </a:rPr>
              <a:t>. </a:t>
            </a:r>
            <a:r>
              <a:rPr lang="uz-Cyrl-UZ" sz="2800" b="1" dirty="0" smtClean="0">
                <a:latin typeface="Times New Roman" pitchFamily="18" charset="0"/>
                <a:cs typeface="Times New Roman" pitchFamily="18" charset="0"/>
              </a:rPr>
              <a:t>Шу </a:t>
            </a:r>
            <a:r>
              <a:rPr lang="uz-Cyrl-UZ" sz="2800" b="1" dirty="0">
                <a:latin typeface="Times New Roman" pitchFamily="18" charset="0"/>
                <a:cs typeface="Times New Roman" pitchFamily="18" charset="0"/>
              </a:rPr>
              <a:t>кунларда барчамиз ўз инсоний бурчимизни адо этиб, бугунги тинч ҳаётимиз учун, мусаффо осмонимиз учун жанг майдонларида жон бериб урушдан қайтмаганларни эслаймиз, уларнинг арвоҳларини шод этиб, ўчмас хотираси олдида бош эгамиз.</a:t>
            </a:r>
            <a:endParaRPr lang="ru-RU" sz="2800" dirty="0">
              <a:latin typeface="Times New Roman" pitchFamily="18" charset="0"/>
              <a:cs typeface="Times New Roman" pitchFamily="18" charset="0"/>
            </a:endParaRPr>
          </a:p>
        </p:txBody>
      </p:sp>
      <p:sp>
        <p:nvSpPr>
          <p:cNvPr id="3" name="Прямоугольник 2"/>
          <p:cNvSpPr/>
          <p:nvPr/>
        </p:nvSpPr>
        <p:spPr>
          <a:xfrm>
            <a:off x="0" y="59140"/>
            <a:ext cx="6681313" cy="1938992"/>
          </a:xfrm>
          <a:prstGeom prst="rect">
            <a:avLst/>
          </a:prstGeom>
        </p:spPr>
        <p:txBody>
          <a:bodyPr wrap="square">
            <a:spAutoFit/>
          </a:bodyPr>
          <a:lstStyle/>
          <a:p>
            <a:pPr lvl="0"/>
            <a:r>
              <a:rPr lang="uz-Cyrl-UZ" sz="6000" b="1" dirty="0" smtClean="0">
                <a:ln>
                  <a:solidFill>
                    <a:srgbClr val="FF0000"/>
                  </a:solidFill>
                </a:ln>
                <a:solidFill>
                  <a:srgbClr val="CCFF66"/>
                </a:solidFill>
                <a:latin typeface="Times New Roman" pitchFamily="18" charset="0"/>
                <a:ea typeface="Arial Unicode MS" pitchFamily="34" charset="-128"/>
                <a:cs typeface="Times New Roman" pitchFamily="18" charset="0"/>
              </a:rPr>
              <a:t>ҒАЛАБАНИНГ </a:t>
            </a:r>
            <a:br>
              <a:rPr lang="uz-Cyrl-UZ" sz="6000" b="1" dirty="0" smtClean="0">
                <a:ln>
                  <a:solidFill>
                    <a:srgbClr val="FF0000"/>
                  </a:solidFill>
                </a:ln>
                <a:solidFill>
                  <a:srgbClr val="CCFF66"/>
                </a:solidFill>
                <a:latin typeface="Times New Roman" pitchFamily="18" charset="0"/>
                <a:ea typeface="Arial Unicode MS" pitchFamily="34" charset="-128"/>
                <a:cs typeface="Times New Roman" pitchFamily="18" charset="0"/>
              </a:rPr>
            </a:br>
            <a:r>
              <a:rPr lang="uz-Cyrl-UZ" sz="6000" b="1" dirty="0" smtClean="0">
                <a:ln>
                  <a:solidFill>
                    <a:srgbClr val="FF0000"/>
                  </a:solidFill>
                </a:ln>
                <a:solidFill>
                  <a:srgbClr val="CCFF66"/>
                </a:solidFill>
                <a:latin typeface="Times New Roman" pitchFamily="18" charset="0"/>
                <a:ea typeface="Arial Unicode MS" pitchFamily="34" charset="-128"/>
                <a:cs typeface="Times New Roman" pitchFamily="18" charset="0"/>
              </a:rPr>
              <a:t>69 ЙИЛЛИГИ</a:t>
            </a:r>
            <a:endParaRPr lang="ru-RU" sz="6000" dirty="0">
              <a:ln>
                <a:solidFill>
                  <a:srgbClr val="FF0000"/>
                </a:solidFill>
              </a:ln>
              <a:solidFill>
                <a:srgbClr val="CCFF66"/>
              </a:solidFill>
              <a:latin typeface="Times New Roman" pitchFamily="18" charset="0"/>
              <a:ea typeface="Arial Unicode MS" pitchFamily="34" charset="-128"/>
              <a:cs typeface="Times New Roman" pitchFamily="18" charset="0"/>
            </a:endParaRPr>
          </a:p>
        </p:txBody>
      </p:sp>
      <p:pic>
        <p:nvPicPr>
          <p:cNvPr id="7172" name="Picture 4" descr="http://i.i.ua/photo/images/pic/7/6/4657067_d1eed4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975" y="616776"/>
            <a:ext cx="1944216" cy="138239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encrypted-tbn2.gstatic.com/images?q=tbn:ANd9GcTQoT9GRybKxaJhG9NHGvMIfpFk0CXUl-73Slk1DnvyPHocT0Aq"/>
          <p:cNvPicPr>
            <a:picLocks noChangeAspect="1" noChangeArrowheads="1"/>
          </p:cNvPicPr>
          <p:nvPr/>
        </p:nvPicPr>
        <p:blipFill rotWithShape="1">
          <a:blip r:embed="rId4">
            <a:extLst>
              <a:ext uri="{28A0092B-C50C-407E-A947-70E740481C1C}">
                <a14:useLocalDpi xmlns:a14="http://schemas.microsoft.com/office/drawing/2010/main" val="0"/>
              </a:ext>
            </a:extLst>
          </a:blip>
          <a:srcRect l="17965" t="21688" r="15432" b="16503"/>
          <a:stretch/>
        </p:blipFill>
        <p:spPr bwMode="auto">
          <a:xfrm>
            <a:off x="7272256" y="18857"/>
            <a:ext cx="1871744" cy="1301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huquqburch.uz/www_data/articles/1ffb89eced72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281" y="167087"/>
            <a:ext cx="4169215" cy="259881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Прямоугольник 1"/>
          <p:cNvSpPr/>
          <p:nvPr/>
        </p:nvSpPr>
        <p:spPr>
          <a:xfrm>
            <a:off x="179512" y="2780928"/>
            <a:ext cx="8856984" cy="3970318"/>
          </a:xfrm>
          <a:prstGeom prst="rect">
            <a:avLst/>
          </a:prstGeom>
        </p:spPr>
        <p:txBody>
          <a:bodyPr wrap="square">
            <a:spAutoFit/>
          </a:bodyPr>
          <a:lstStyle/>
          <a:p>
            <a:pPr indent="360363" algn="just"/>
            <a:r>
              <a:rPr lang="uz-Cyrl-UZ" sz="2800" b="1" dirty="0" smtClean="0">
                <a:solidFill>
                  <a:schemeClr val="tx1">
                    <a:lumMod val="85000"/>
                    <a:lumOff val="15000"/>
                  </a:schemeClr>
                </a:solidFill>
                <a:latin typeface="Times New Roman" pitchFamily="18" charset="0"/>
                <a:cs typeface="Times New Roman" pitchFamily="18" charset="0"/>
              </a:rPr>
              <a:t>Бугун </a:t>
            </a:r>
            <a:r>
              <a:rPr lang="uz-Cyrl-UZ" sz="2800" b="1" dirty="0">
                <a:solidFill>
                  <a:schemeClr val="tx1">
                    <a:lumMod val="85000"/>
                    <a:lumOff val="15000"/>
                  </a:schemeClr>
                </a:solidFill>
                <a:latin typeface="Times New Roman" pitchFamily="18" charset="0"/>
                <a:cs typeface="Times New Roman" pitchFamily="18" charset="0"/>
              </a:rPr>
              <a:t>орамизда соғ-саломат ҳаёт кечираётган, барчамиз учун азиз ва муҳтарам бўлган нуроний отахон ва онахонларимизга, урушда қатнашган мардларга, шу билан бирга, фронт ортида меҳнат қилиб, Ғалаба кунини яқинлаштиришга муносиб ҳисса қўшган юртдошларимизга чин қалбимдан ҳурматимни билдираман ва уларга ўз номимдан, бутун халқимиз номидан бардамлик, узоқ умр, бахтли ҳаёт </a:t>
            </a:r>
            <a:r>
              <a:rPr lang="uz-Cyrl-UZ" sz="2800" b="1" dirty="0" smtClean="0">
                <a:solidFill>
                  <a:schemeClr val="tx1">
                    <a:lumMod val="85000"/>
                    <a:lumOff val="15000"/>
                  </a:schemeClr>
                </a:solidFill>
                <a:latin typeface="Times New Roman" pitchFamily="18" charset="0"/>
                <a:cs typeface="Times New Roman" pitchFamily="18" charset="0"/>
              </a:rPr>
              <a:t>тилайман.</a:t>
            </a:r>
            <a:endParaRPr lang="ru-RU" sz="2800" dirty="0">
              <a:solidFill>
                <a:schemeClr val="tx1">
                  <a:lumMod val="85000"/>
                  <a:lumOff val="15000"/>
                </a:schemeClr>
              </a:solidFill>
              <a:latin typeface="Times New Roman" pitchFamily="18" charset="0"/>
              <a:cs typeface="Times New Roman" pitchFamily="18" charset="0"/>
            </a:endParaRPr>
          </a:p>
        </p:txBody>
      </p:sp>
      <p:sp>
        <p:nvSpPr>
          <p:cNvPr id="3" name="Прямоугольник 2"/>
          <p:cNvSpPr/>
          <p:nvPr/>
        </p:nvSpPr>
        <p:spPr>
          <a:xfrm>
            <a:off x="107504" y="404664"/>
            <a:ext cx="5112569" cy="2123658"/>
          </a:xfrm>
          <a:prstGeom prst="rect">
            <a:avLst/>
          </a:prstGeom>
        </p:spPr>
        <p:txBody>
          <a:bodyPr wrap="square">
            <a:spAutoFit/>
          </a:bodyPr>
          <a:lstStyle/>
          <a:p>
            <a:pPr lvl="0" algn="r"/>
            <a:r>
              <a:rPr lang="uz-Cyrl-UZ" sz="6600" b="1" dirty="0" smtClean="0">
                <a:solidFill>
                  <a:schemeClr val="accent6">
                    <a:lumMod val="50000"/>
                  </a:schemeClr>
                </a:solidFill>
                <a:latin typeface="Times New Roman" pitchFamily="18" charset="0"/>
                <a:cs typeface="Times New Roman" pitchFamily="18" charset="0"/>
              </a:rPr>
              <a:t>САМИМИЙ ТИЛАКЛАР</a:t>
            </a:r>
            <a:endParaRPr lang="ru-RU" sz="66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8008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444</TotalTime>
  <Words>1634</Words>
  <Application>Microsoft Office PowerPoint</Application>
  <PresentationFormat>Экран (4:3)</PresentationFormat>
  <Paragraphs>91</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Админ</cp:lastModifiedBy>
  <cp:revision>42</cp:revision>
  <dcterms:created xsi:type="dcterms:W3CDTF">2014-05-09T22:21:28Z</dcterms:created>
  <dcterms:modified xsi:type="dcterms:W3CDTF">2014-05-10T14:36:23Z</dcterms:modified>
</cp:coreProperties>
</file>