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4" r:id="rId3"/>
    <p:sldId id="258" r:id="rId4"/>
    <p:sldId id="259" r:id="rId5"/>
    <p:sldId id="263" r:id="rId6"/>
    <p:sldId id="268" r:id="rId7"/>
    <p:sldId id="266" r:id="rId8"/>
    <p:sldId id="267" r:id="rId9"/>
    <p:sldId id="261" r:id="rId10"/>
    <p:sldId id="262" r:id="rId11"/>
    <p:sldId id="270" r:id="rId12"/>
    <p:sldId id="274" r:id="rId13"/>
    <p:sldId id="265" r:id="rId14"/>
    <p:sldId id="269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8664FE4-0011-4454-A4D9-D6DDF98F0679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4F208C0-29F6-4D9F-A510-485D4D2C328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2160239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ATMOSF</a:t>
            </a:r>
            <a:r>
              <a:rPr lang="ru-RU" sz="3200" b="1" dirty="0" smtClean="0"/>
              <a:t>Е</a:t>
            </a:r>
            <a:r>
              <a:rPr lang="en-US" sz="3200" b="1" dirty="0" smtClean="0"/>
              <a:t>RADA   TARQALAYOTGAN  O’TA  QISQA   LAZ</a:t>
            </a:r>
            <a:r>
              <a:rPr lang="ru-RU" sz="3200" b="1" dirty="0" smtClean="0"/>
              <a:t>Е</a:t>
            </a:r>
            <a:r>
              <a:rPr lang="en-US" sz="3200" b="1" dirty="0" smtClean="0"/>
              <a:t>R  IMPULSI  FAZOVIY SHAKLINING   FILAM</a:t>
            </a:r>
            <a:r>
              <a:rPr lang="ru-RU" sz="3200" b="1" dirty="0" smtClean="0"/>
              <a:t>Е</a:t>
            </a:r>
            <a:r>
              <a:rPr lang="en-US" sz="3200" b="1" dirty="0" smtClean="0"/>
              <a:t>NTATSIYA  JARAYONIGA   TA'SIRI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8496944" cy="3960440"/>
          </a:xfrm>
        </p:spPr>
        <p:txBody>
          <a:bodyPr>
            <a:normAutofit fontScale="92500" lnSpcReduction="10000"/>
          </a:bodyPr>
          <a:lstStyle/>
          <a:p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Fizika</a:t>
            </a:r>
            <a:r>
              <a:rPr lang="en-US" sz="3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fakulteti</a:t>
            </a:r>
            <a:r>
              <a:rPr lang="en-US" sz="3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“</a:t>
            </a:r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Optika</a:t>
            </a:r>
            <a:r>
              <a:rPr lang="en-US" sz="3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</a:t>
            </a:r>
            <a:r>
              <a:rPr lang="en-US" sz="3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lazerli</a:t>
            </a:r>
            <a:r>
              <a:rPr lang="en-US" sz="3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fizika</a:t>
            </a:r>
            <a:r>
              <a:rPr lang="en-US" sz="3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 </a:t>
            </a:r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kafedrasi</a:t>
            </a:r>
            <a:r>
              <a:rPr lang="en-US" sz="3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en-US" sz="3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magistranti</a:t>
            </a:r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43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MO’MINOV  BAHRIDDIN </a:t>
            </a:r>
            <a:r>
              <a:rPr lang="en-US" sz="39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SAIDUMAROVICH</a:t>
            </a:r>
            <a:endParaRPr lang="en-US" sz="39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Ilmiy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rahbar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	</a:t>
            </a:r>
          </a:p>
          <a:p>
            <a:pPr algn="r"/>
            <a:r>
              <a:rPr lang="en-US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f.m.f.n</a:t>
            </a:r>
            <a:r>
              <a:rPr lang="en-US" sz="3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Kasimov</a:t>
            </a:r>
            <a:r>
              <a:rPr lang="en-US" sz="3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A.K.</a:t>
            </a:r>
            <a:endParaRPr lang="en-US" sz="3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/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Toshkent - 2014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24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0038" y="3200923"/>
            <a:ext cx="3456384" cy="2736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37059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</a:rPr>
              <a:t>	</a:t>
            </a:r>
            <a:r>
              <a:rPr lang="en-US" sz="3600" b="1" dirty="0" err="1" smtClean="0">
                <a:solidFill>
                  <a:schemeClr val="tx1"/>
                </a:solidFill>
              </a:rPr>
              <a:t>Chegaraviy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 smtClean="0">
                <a:solidFill>
                  <a:schemeClr val="tx1"/>
                </a:solidFill>
              </a:rPr>
              <a:t>ionizatsiyaga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 smtClean="0">
                <a:solidFill>
                  <a:schemeClr val="tx1"/>
                </a:solidFill>
              </a:rPr>
              <a:t>to’g’ri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>
                <a:solidFill>
                  <a:schemeClr val="tx1"/>
                </a:solidFill>
              </a:rPr>
              <a:t>kelgan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intensivlikning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fazoviy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 smtClean="0">
                <a:solidFill>
                  <a:schemeClr val="tx1"/>
                </a:solidFill>
              </a:rPr>
              <a:t>joylashishi</a:t>
            </a: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 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       </a:t>
            </a:r>
            <a:r>
              <a:rPr lang="ru-RU" sz="2800" dirty="0" smtClean="0">
                <a:solidFill>
                  <a:schemeClr val="tx1"/>
                </a:solidFill>
              </a:rPr>
              <a:t>=7*10</a:t>
            </a:r>
            <a:r>
              <a:rPr lang="ru-RU" sz="2800" baseline="30000" dirty="0" smtClean="0">
                <a:solidFill>
                  <a:schemeClr val="tx1"/>
                </a:solidFill>
              </a:rPr>
              <a:t>-17</a:t>
            </a:r>
            <a:r>
              <a:rPr lang="ru-RU" sz="2800" dirty="0" smtClean="0">
                <a:solidFill>
                  <a:schemeClr val="tx1"/>
                </a:solidFill>
              </a:rPr>
              <a:t>см</a:t>
            </a:r>
            <a:r>
              <a:rPr lang="ru-RU" sz="2800" baseline="30000" dirty="0" smtClean="0">
                <a:solidFill>
                  <a:schemeClr val="tx1"/>
                </a:solidFill>
              </a:rPr>
              <a:t>-2/3</a:t>
            </a:r>
            <a:r>
              <a:rPr lang="en-US" sz="2800" i="1" dirty="0" smtClean="0">
                <a:solidFill>
                  <a:schemeClr val="tx1"/>
                </a:solidFill>
              </a:rPr>
              <a:t>,                                      </a:t>
            </a:r>
            <a:r>
              <a:rPr lang="en-US" sz="2800" i="1" dirty="0" err="1" smtClean="0">
                <a:solidFill>
                  <a:schemeClr val="tx1"/>
                </a:solidFill>
              </a:rPr>
              <a:t>Vt</a:t>
            </a:r>
            <a:r>
              <a:rPr lang="en-US" sz="2800" i="1" dirty="0" smtClean="0">
                <a:solidFill>
                  <a:schemeClr val="tx1"/>
                </a:solidFill>
              </a:rPr>
              <a:t>/sm</a:t>
            </a:r>
            <a:r>
              <a:rPr lang="en-US" sz="2800" i="1" baseline="30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chemeClr val="tx1"/>
                </a:solidFill>
              </a:rPr>
              <a:t/>
            </a:r>
            <a:br>
              <a:rPr lang="en-US" sz="2800" i="1" dirty="0" smtClean="0">
                <a:solidFill>
                  <a:schemeClr val="tx1"/>
                </a:solidFill>
              </a:rPr>
            </a:b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1" baseline="-25000" dirty="0">
                <a:solidFill>
                  <a:schemeClr val="tx1"/>
                </a:solidFill>
              </a:rPr>
              <a:t>0</a:t>
            </a:r>
            <a:r>
              <a:rPr lang="en-US" sz="2800" i="1" dirty="0">
                <a:solidFill>
                  <a:schemeClr val="tx1"/>
                </a:solidFill>
              </a:rPr>
              <a:t> = 9.8 10 </a:t>
            </a:r>
            <a:r>
              <a:rPr lang="en-US" sz="2800" i="1" baseline="30000" dirty="0">
                <a:solidFill>
                  <a:schemeClr val="tx1"/>
                </a:solidFill>
              </a:rPr>
              <a:t>10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Vt</a:t>
            </a:r>
            <a:r>
              <a:rPr lang="en-US" sz="2800" i="1" dirty="0" smtClean="0">
                <a:solidFill>
                  <a:schemeClr val="tx1"/>
                </a:solidFill>
              </a:rPr>
              <a:t>, 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i="1" dirty="0">
                <a:solidFill>
                  <a:schemeClr val="tx1"/>
                </a:solidFill>
              </a:rPr>
              <a:t>r </a:t>
            </a:r>
            <a:r>
              <a:rPr lang="en-US" sz="2800" i="1" baseline="-25000" dirty="0" smtClean="0">
                <a:solidFill>
                  <a:schemeClr val="tx1"/>
                </a:solidFill>
              </a:rPr>
              <a:t>0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>
                <a:solidFill>
                  <a:schemeClr val="tx1"/>
                </a:solidFill>
              </a:rPr>
              <a:t>= 0,3 </a:t>
            </a:r>
            <a:r>
              <a:rPr lang="en-US" sz="2800" i="1" dirty="0" err="1" smtClean="0">
                <a:solidFill>
                  <a:schemeClr val="tx1"/>
                </a:solidFill>
              </a:rPr>
              <a:t>sm</a:t>
            </a:r>
            <a:r>
              <a:rPr lang="en-US" sz="2800" i="1" dirty="0">
                <a:solidFill>
                  <a:schemeClr val="tx1"/>
                </a:solidFill>
              </a:rPr>
              <a:t>,</a:t>
            </a:r>
            <a:r>
              <a:rPr lang="en-US" sz="2800" i="1" dirty="0" smtClean="0">
                <a:solidFill>
                  <a:schemeClr val="tx1"/>
                </a:solidFill>
              </a:rPr>
              <a:t>  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66602" y="3140968"/>
            <a:ext cx="3581862" cy="278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71600" y="5925283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sz="3200" b="1" dirty="0" err="1" smtClean="0"/>
              <a:t>Aylana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dasta</a:t>
            </a:r>
            <a:r>
              <a:rPr lang="en-US" sz="3200" b="1" dirty="0" smtClean="0"/>
              <a:t>                      </a:t>
            </a:r>
            <a:r>
              <a:rPr lang="en-US" sz="3200" b="1" dirty="0" err="1" smtClean="0"/>
              <a:t>Ellips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dasta</a:t>
            </a:r>
            <a:endParaRPr lang="ru-RU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839897"/>
            <a:ext cx="382657" cy="425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0272" y="1839897"/>
            <a:ext cx="1498591" cy="546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61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55576" y="2060848"/>
            <a:ext cx="439248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tx1"/>
                </a:solidFill>
              </a:rPr>
              <a:t>Dasta</a:t>
            </a:r>
            <a:r>
              <a:rPr lang="en-US" sz="3600" b="1" dirty="0">
                <a:solidFill>
                  <a:schemeClr val="tx1"/>
                </a:solidFill>
              </a:rPr>
              <a:t>  </a:t>
            </a:r>
            <a:r>
              <a:rPr lang="en-US" sz="3600" b="1" dirty="0" err="1" smtClean="0">
                <a:solidFill>
                  <a:schemeClr val="tx1"/>
                </a:solidFill>
              </a:rPr>
              <a:t>ko’ndalang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kesimidagi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intensivlik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to’g’ri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chiziqlari</a:t>
            </a:r>
            <a:r>
              <a:rPr lang="en-US" sz="3600" b="1" dirty="0">
                <a:solidFill>
                  <a:schemeClr val="tx1"/>
                </a:solidFill>
              </a:rPr>
              <a:t>. </a:t>
            </a:r>
            <a:r>
              <a:rPr lang="en-US" sz="3600" b="1" i="1" dirty="0">
                <a:solidFill>
                  <a:schemeClr val="tx1"/>
                </a:solidFill>
              </a:rPr>
              <a:t>z</a:t>
            </a:r>
            <a:r>
              <a:rPr lang="en-US" sz="3600" b="1" dirty="0">
                <a:solidFill>
                  <a:schemeClr val="tx1"/>
                </a:solidFill>
              </a:rPr>
              <a:t>=8.8 </a:t>
            </a:r>
            <a:r>
              <a:rPr lang="ru-RU" sz="3600" b="1" dirty="0">
                <a:solidFill>
                  <a:schemeClr val="tx1"/>
                </a:solidFill>
              </a:rPr>
              <a:t>м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8149" y="2060848"/>
            <a:ext cx="422634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043608" y="5373216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	</a:t>
            </a:r>
            <a:r>
              <a:rPr lang="en-US" sz="4000" dirty="0" err="1" smtClean="0"/>
              <a:t>Aylana</a:t>
            </a:r>
            <a:r>
              <a:rPr lang="en-US" sz="4000" dirty="0" smtClean="0"/>
              <a:t>			   </a:t>
            </a:r>
            <a:r>
              <a:rPr lang="en-US" sz="4000" dirty="0" err="1" smtClean="0"/>
              <a:t>Ellips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0198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err="1"/>
              <a:t>Lazerning</a:t>
            </a:r>
            <a:r>
              <a:rPr lang="en-US" sz="4000" b="1" dirty="0"/>
              <a:t> </a:t>
            </a:r>
            <a:r>
              <a:rPr lang="en-US" sz="4000" b="1" dirty="0" err="1"/>
              <a:t>chiqish</a:t>
            </a:r>
            <a:r>
              <a:rPr lang="en-US" sz="4000" b="1" dirty="0"/>
              <a:t> </a:t>
            </a:r>
            <a:r>
              <a:rPr lang="en-US" sz="4000" b="1" dirty="0" err="1"/>
              <a:t>aperturasidagi</a:t>
            </a:r>
            <a:r>
              <a:rPr lang="ru-RU" sz="4000" b="1" dirty="0"/>
              <a:t/>
            </a:r>
            <a:br>
              <a:rPr lang="ru-RU" sz="4000" b="1" dirty="0"/>
            </a:br>
            <a:r>
              <a:rPr lang="en-US" sz="4000" b="1" dirty="0" err="1"/>
              <a:t>intensivlikning</a:t>
            </a:r>
            <a:r>
              <a:rPr lang="en-US" sz="4000" b="1" dirty="0"/>
              <a:t> </a:t>
            </a:r>
            <a:r>
              <a:rPr lang="en-US" sz="4000" b="1" dirty="0" err="1"/>
              <a:t>fazoviy</a:t>
            </a:r>
            <a:r>
              <a:rPr lang="en-US" sz="4000" b="1" dirty="0"/>
              <a:t> </a:t>
            </a:r>
            <a:r>
              <a:rPr lang="en-US" sz="4000" b="1" dirty="0" err="1"/>
              <a:t>taqsimoti</a:t>
            </a:r>
            <a:r>
              <a:rPr lang="en-US" sz="4000" b="1" dirty="0" smtClean="0"/>
              <a:t>.</a:t>
            </a:r>
            <a:r>
              <a:rPr lang="en-US" i="1" dirty="0"/>
              <a:t> e=1,5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60848"/>
            <a:ext cx="6084981" cy="431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413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252728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Lazer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nuri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intensivligining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fazoviy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taqsimoti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b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800" dirty="0" smtClean="0"/>
              <a:t> </a:t>
            </a:r>
            <a:r>
              <a:rPr lang="en-US" sz="2800" dirty="0" err="1" smtClean="0"/>
              <a:t>boshlan’ich</a:t>
            </a:r>
            <a:r>
              <a:rPr lang="en-US" sz="2800" dirty="0" smtClean="0"/>
              <a:t>  </a:t>
            </a:r>
            <a:r>
              <a:rPr lang="en-US" sz="2800" dirty="0" err="1"/>
              <a:t>ellipslik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darajasi</a:t>
            </a:r>
            <a:r>
              <a:rPr lang="en-US" sz="2800" dirty="0" smtClean="0"/>
              <a:t>  </a:t>
            </a:r>
            <a:r>
              <a:rPr lang="en-US" sz="2800" i="1" dirty="0"/>
              <a:t>e=1,5</a:t>
            </a:r>
            <a:r>
              <a:rPr lang="en-US" sz="2800" dirty="0"/>
              <a:t> </a:t>
            </a:r>
            <a:r>
              <a:rPr lang="en-US" sz="2800" dirty="0" smtClean="0"/>
              <a:t>,  z </a:t>
            </a:r>
            <a:r>
              <a:rPr lang="en-US" sz="2800" dirty="0"/>
              <a:t>= 6.5 m </a:t>
            </a:r>
            <a:r>
              <a:rPr lang="en-US" sz="2800" dirty="0" smtClean="0"/>
              <a:t>,  </a:t>
            </a:r>
            <a:br>
              <a:rPr lang="en-US" sz="2800" dirty="0" smtClean="0"/>
            </a:br>
            <a:r>
              <a:rPr lang="en-US" sz="2800" i="1" dirty="0" smtClean="0"/>
              <a:t>I </a:t>
            </a:r>
            <a:r>
              <a:rPr lang="en-US" sz="2800" i="1" dirty="0"/>
              <a:t>- </a:t>
            </a:r>
            <a:r>
              <a:rPr lang="en-US" sz="2800" dirty="0" err="1"/>
              <a:t>intensivlik</a:t>
            </a:r>
            <a:r>
              <a:rPr lang="en-US" sz="2800" dirty="0"/>
              <a:t>, </a:t>
            </a:r>
            <a:r>
              <a:rPr lang="en-US" sz="2800" dirty="0" smtClean="0"/>
              <a:t> </a:t>
            </a:r>
            <a:r>
              <a:rPr lang="en-US" sz="2800" i="1" dirty="0" smtClean="0"/>
              <a:t>N</a:t>
            </a:r>
            <a:r>
              <a:rPr lang="en-US" sz="2800" dirty="0" smtClean="0"/>
              <a:t>- </a:t>
            </a:r>
            <a:r>
              <a:rPr lang="en-US" sz="2800" dirty="0" err="1"/>
              <a:t>yacheykalar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soni</a:t>
            </a:r>
            <a:r>
              <a:rPr lang="en-US" sz="2800" dirty="0"/>
              <a:t>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060848"/>
            <a:ext cx="5976664" cy="4535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354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en-US" sz="4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Impuls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shaklini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o’zgartirish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bilan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filament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paydo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bo’lish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masofasini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boshqarishimiz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mumkin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en-US" sz="3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Filamеntatsiya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jarayonini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boshqarish atmosfеrani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kеng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polosali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zondlash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usullari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bilan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zararli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moddalarni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diagnostikalash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imkoniyatini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bеradi.</a:t>
            </a:r>
            <a:endParaRPr lang="en-US" sz="3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3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5"/>
            <a:ext cx="8229600" cy="933977"/>
          </a:xfrm>
        </p:spPr>
        <p:txBody>
          <a:bodyPr>
            <a:normAutofit fontScale="90000"/>
          </a:bodyPr>
          <a:lstStyle/>
          <a:p>
            <a:r>
              <a:rPr lang="en-US" sz="6600" dirty="0" err="1" smtClean="0"/>
              <a:t>Xulosa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06242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88640"/>
            <a:ext cx="8640960" cy="6408712"/>
          </a:xfrm>
        </p:spPr>
        <p:txBody>
          <a:bodyPr>
            <a:noAutofit/>
          </a:bodyPr>
          <a:lstStyle/>
          <a:p>
            <a:pPr marL="301943" lvl="1" indent="0" algn="just">
              <a:buNone/>
            </a:pPr>
            <a:r>
              <a:rPr lang="en-US" sz="3000" dirty="0" smtClean="0"/>
              <a:t>         </a:t>
            </a:r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O’tkazilgan</a:t>
            </a:r>
            <a:r>
              <a:rPr lang="en-US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sonli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eksp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rim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ntlar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asosida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boshlangich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kislikda</a:t>
            </a:r>
            <a:r>
              <a:rPr lang="en-US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laz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nurining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nsivligi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taqsimotini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ellipssimon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bo’lishi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nochiziqli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fokuslanish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masofasini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uzaytiradi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nurning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ko’ndalang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k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simida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paytda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mavjud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bo’ladigan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filam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ntlar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sonini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kamaytiradi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just"/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Ellipslik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darajasi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kattalashsa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holda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filam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ntlar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aylana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shaklidagi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taqsimotga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nisbatan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k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skin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kamayadi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chunki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ko’ndalang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k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simdagi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en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rgiya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ko’ndalang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k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simning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turli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joylarida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to’planadi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kka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qismlarda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ionizatsiya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pot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nsialiga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y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tmay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qoladi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60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60648"/>
            <a:ext cx="8568952" cy="6192688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            </a:t>
            </a:r>
            <a:r>
              <a:rPr lang="en-US" sz="3200" dirty="0" err="1" smtClean="0">
                <a:solidFill>
                  <a:schemeClr val="tx1"/>
                </a:solidFill>
              </a:rPr>
              <a:t>Bajarilgan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ishlardan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umumiy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xulosa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chiqaradigan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bo’lsak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boshlang’ich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impulsning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ko’ndalang</a:t>
            </a:r>
            <a:r>
              <a:rPr lang="en-US" sz="3200" dirty="0">
                <a:solidFill>
                  <a:schemeClr val="tx1"/>
                </a:solidFill>
              </a:rPr>
              <a:t> k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simi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ellipssimon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bo’lganda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filam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ntatsiyalanish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jarayoni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ellipslik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darajasiga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bog’liq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Nurning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ellips-simonligi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kichik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bo’lganda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filam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ntatsiya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jarayoni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qisman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stabillashadi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filam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ntatsiyalanish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masofasi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uzayadi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Ellipslik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darajasi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katta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bo’lib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k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tganda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stabillik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yomonlashadi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impuls</a:t>
            </a:r>
            <a:r>
              <a:rPr lang="en-US" sz="3200" dirty="0">
                <a:solidFill>
                  <a:schemeClr val="tx1"/>
                </a:solidFill>
              </a:rPr>
              <a:t> en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rgiyasining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bir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qismi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filam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ntatsiya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int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nsivligiga</a:t>
            </a:r>
            <a:r>
              <a:rPr lang="en-US" sz="3200" dirty="0">
                <a:solidFill>
                  <a:schemeClr val="tx1"/>
                </a:solidFill>
              </a:rPr>
              <a:t> y</a:t>
            </a:r>
            <a:r>
              <a:rPr lang="ru-RU" sz="3200" dirty="0">
                <a:solidFill>
                  <a:schemeClr val="tx1"/>
                </a:solidFill>
              </a:rPr>
              <a:t>е</a:t>
            </a:r>
            <a:r>
              <a:rPr lang="en-US" sz="3200" dirty="0" err="1">
                <a:solidFill>
                  <a:schemeClr val="tx1"/>
                </a:solidFill>
              </a:rPr>
              <a:t>tmay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yuqotiladi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40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600" y="4221088"/>
            <a:ext cx="7302447" cy="2431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3528392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FILAMENTATSIYA –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O’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–o’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zini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nochiziqli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fokuslash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jarayonida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yoruglik lazеr nurining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ndalang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kеsimining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kichik bir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q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ismiga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planib,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intеnsivligini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zgartirmasdan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uzo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masofalarga tar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alish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</a:t>
            </a:r>
            <a:r>
              <a:rPr lang="uz-Cyrl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odisasi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aytiladi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Tolqin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uzunligi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λ=800 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nm,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impuls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davomiyligi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t=700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fs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bir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impulsga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to’g’ri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kelgan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energiya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miqdori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E=1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mJ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bo’lgan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femtosekund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impulsli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lazerdan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foydalanilgan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.)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75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3" y="1628800"/>
            <a:ext cx="8280920" cy="489654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000" dirty="0"/>
              <a:t>O’</a:t>
            </a:r>
            <a:r>
              <a:rPr lang="ru-RU" sz="3000" dirty="0" err="1"/>
              <a:t>ta</a:t>
            </a:r>
            <a:r>
              <a:rPr lang="ru-RU" sz="3000" dirty="0"/>
              <a:t> </a:t>
            </a:r>
            <a:r>
              <a:rPr lang="en-US" sz="3000" dirty="0"/>
              <a:t>q</a:t>
            </a:r>
            <a:r>
              <a:rPr lang="ru-RU" sz="3000" dirty="0" err="1"/>
              <a:t>is</a:t>
            </a:r>
            <a:r>
              <a:rPr lang="en-US" sz="3000" dirty="0"/>
              <a:t>q</a:t>
            </a:r>
            <a:r>
              <a:rPr lang="ru-RU" sz="3000" dirty="0"/>
              <a:t>a </a:t>
            </a:r>
            <a:r>
              <a:rPr lang="ru-RU" sz="3000" dirty="0" err="1"/>
              <a:t>lazеr</a:t>
            </a:r>
            <a:r>
              <a:rPr lang="ru-RU" sz="3000" dirty="0"/>
              <a:t> </a:t>
            </a:r>
            <a:r>
              <a:rPr lang="ru-RU" sz="3000" dirty="0" err="1"/>
              <a:t>impulslari</a:t>
            </a:r>
            <a:r>
              <a:rPr lang="ru-RU" sz="3000" dirty="0"/>
              <a:t> </a:t>
            </a:r>
            <a:r>
              <a:rPr lang="ru-RU" sz="3000" dirty="0" err="1"/>
              <a:t>atmosfеrada</a:t>
            </a:r>
            <a:r>
              <a:rPr lang="ru-RU" sz="3000" dirty="0"/>
              <a:t> </a:t>
            </a:r>
            <a:r>
              <a:rPr lang="ru-RU" sz="3000" dirty="0" err="1"/>
              <a:t>tar</a:t>
            </a:r>
            <a:r>
              <a:rPr lang="en-US" sz="3000" dirty="0"/>
              <a:t>q</a:t>
            </a:r>
            <a:r>
              <a:rPr lang="ru-RU" sz="3000" dirty="0" err="1"/>
              <a:t>alganda</a:t>
            </a:r>
            <a:r>
              <a:rPr lang="ru-RU" sz="3000" dirty="0"/>
              <a:t>, </a:t>
            </a:r>
            <a:r>
              <a:rPr lang="ru-RU" sz="3000" dirty="0" err="1"/>
              <a:t>mu</a:t>
            </a:r>
            <a:r>
              <a:rPr lang="en-US" sz="3000" dirty="0"/>
              <a:t>h</a:t>
            </a:r>
            <a:r>
              <a:rPr lang="ru-RU" sz="3000" dirty="0" err="1"/>
              <a:t>it</a:t>
            </a:r>
            <a:r>
              <a:rPr lang="ru-RU" sz="3000" dirty="0"/>
              <a:t> </a:t>
            </a:r>
            <a:r>
              <a:rPr lang="ru-RU" sz="3000" dirty="0" err="1"/>
              <a:t>bilan</a:t>
            </a:r>
            <a:r>
              <a:rPr lang="ru-RU" sz="3000" dirty="0"/>
              <a:t> </a:t>
            </a:r>
            <a:r>
              <a:rPr lang="ru-RU" sz="3000" dirty="0" err="1"/>
              <a:t>nochizi</a:t>
            </a:r>
            <a:r>
              <a:rPr lang="en-US" sz="3000" dirty="0"/>
              <a:t>q</a:t>
            </a:r>
            <a:r>
              <a:rPr lang="ru-RU" sz="3000" dirty="0" err="1"/>
              <a:t>li</a:t>
            </a:r>
            <a:r>
              <a:rPr lang="ru-RU" sz="3000" dirty="0"/>
              <a:t> </a:t>
            </a:r>
            <a:r>
              <a:rPr lang="en-US" sz="3000" dirty="0"/>
              <a:t>o’</a:t>
            </a:r>
            <a:r>
              <a:rPr lang="ru-RU" sz="3000" dirty="0" err="1"/>
              <a:t>zaro</a:t>
            </a:r>
            <a:r>
              <a:rPr lang="ru-RU" sz="3000" dirty="0"/>
              <a:t> </a:t>
            </a:r>
            <a:r>
              <a:rPr lang="ru-RU" sz="3000" dirty="0" err="1"/>
              <a:t>tasir</a:t>
            </a:r>
            <a:r>
              <a:rPr lang="ru-RU" sz="3000" dirty="0"/>
              <a:t> </a:t>
            </a:r>
            <a:r>
              <a:rPr lang="ru-RU" sz="3000" dirty="0" err="1"/>
              <a:t>natijasida</a:t>
            </a:r>
            <a:r>
              <a:rPr lang="ru-RU" sz="3000" dirty="0"/>
              <a:t>, </a:t>
            </a:r>
            <a:r>
              <a:rPr lang="en-US" sz="3000" dirty="0"/>
              <a:t>o’</a:t>
            </a:r>
            <a:r>
              <a:rPr lang="ru-RU" sz="3000" dirty="0"/>
              <a:t>z</a:t>
            </a:r>
            <a:r>
              <a:rPr lang="en-US" sz="3000" dirty="0"/>
              <a:t>-o’</a:t>
            </a:r>
            <a:r>
              <a:rPr lang="ru-RU" sz="3000" dirty="0" err="1"/>
              <a:t>zini</a:t>
            </a:r>
            <a:r>
              <a:rPr lang="ru-RU" sz="3000" dirty="0"/>
              <a:t> </a:t>
            </a:r>
            <a:r>
              <a:rPr lang="ru-RU" sz="3000" dirty="0" err="1"/>
              <a:t>fokuslash</a:t>
            </a:r>
            <a:r>
              <a:rPr lang="ru-RU" sz="3000" dirty="0"/>
              <a:t> </a:t>
            </a:r>
            <a:r>
              <a:rPr lang="en-US" sz="3000" dirty="0"/>
              <a:t>h</a:t>
            </a:r>
            <a:r>
              <a:rPr lang="ru-RU" sz="3000" dirty="0" err="1"/>
              <a:t>odisasi</a:t>
            </a:r>
            <a:r>
              <a:rPr lang="ru-RU" sz="3000" dirty="0"/>
              <a:t> r</a:t>
            </a:r>
            <a:r>
              <a:rPr lang="en-US" sz="3000" dirty="0"/>
              <a:t>o’</a:t>
            </a:r>
            <a:r>
              <a:rPr lang="ru-RU" sz="3000" dirty="0"/>
              <a:t>y  </a:t>
            </a:r>
            <a:r>
              <a:rPr lang="ru-RU" sz="3000" dirty="0" err="1"/>
              <a:t>bеradi</a:t>
            </a:r>
            <a:r>
              <a:rPr lang="ru-RU" sz="3000" dirty="0"/>
              <a:t>. </a:t>
            </a:r>
            <a:r>
              <a:rPr lang="ru-RU" sz="3000" dirty="0" err="1"/>
              <a:t>Bu</a:t>
            </a:r>
            <a:r>
              <a:rPr lang="ru-RU" sz="3000" dirty="0"/>
              <a:t> </a:t>
            </a:r>
            <a:r>
              <a:rPr lang="ru-RU" sz="3000" dirty="0" err="1"/>
              <a:t>jarayon</a:t>
            </a:r>
            <a:r>
              <a:rPr lang="ru-RU" sz="3000" dirty="0"/>
              <a:t> </a:t>
            </a:r>
            <a:r>
              <a:rPr lang="ru-RU" sz="3000" dirty="0" err="1"/>
              <a:t>natijasida</a:t>
            </a:r>
            <a:r>
              <a:rPr lang="ru-RU" sz="3000" dirty="0"/>
              <a:t> </a:t>
            </a:r>
            <a:r>
              <a:rPr lang="en-US" sz="3000" dirty="0"/>
              <a:t>h</a:t>
            </a:r>
            <a:r>
              <a:rPr lang="ru-RU" sz="3000" dirty="0" err="1"/>
              <a:t>osil</a:t>
            </a:r>
            <a:r>
              <a:rPr lang="ru-RU" sz="3000" dirty="0"/>
              <a:t> b</a:t>
            </a:r>
            <a:r>
              <a:rPr lang="en-US" sz="3000" dirty="0"/>
              <a:t>o</a:t>
            </a:r>
            <a:r>
              <a:rPr lang="ru-RU" sz="3000" dirty="0"/>
              <a:t>’</a:t>
            </a:r>
            <a:r>
              <a:rPr lang="ru-RU" sz="3000" dirty="0" err="1"/>
              <a:t>ladigan</a:t>
            </a:r>
            <a:r>
              <a:rPr lang="ru-RU" sz="3000" dirty="0"/>
              <a:t> </a:t>
            </a:r>
            <a:r>
              <a:rPr lang="ru-RU" sz="3000" dirty="0" err="1"/>
              <a:t>filamеntlar</a:t>
            </a:r>
            <a:r>
              <a:rPr lang="ru-RU" sz="3000" dirty="0"/>
              <a:t> </a:t>
            </a:r>
            <a:r>
              <a:rPr lang="ru-RU" sz="3000" dirty="0" err="1"/>
              <a:t>lazеr</a:t>
            </a:r>
            <a:r>
              <a:rPr lang="ru-RU" sz="3000" dirty="0"/>
              <a:t> </a:t>
            </a:r>
            <a:r>
              <a:rPr lang="ru-RU" sz="3000" dirty="0" err="1"/>
              <a:t>lokatsiyasi</a:t>
            </a:r>
            <a:r>
              <a:rPr lang="ru-RU" sz="3000" dirty="0"/>
              <a:t> </a:t>
            </a:r>
            <a:r>
              <a:rPr lang="ru-RU" sz="3000" dirty="0" err="1"/>
              <a:t>va</a:t>
            </a:r>
            <a:r>
              <a:rPr lang="ru-RU" sz="3000" dirty="0"/>
              <a:t> </a:t>
            </a:r>
            <a:r>
              <a:rPr lang="ru-RU" sz="3000" dirty="0" err="1"/>
              <a:t>atmosfеrani</a:t>
            </a:r>
            <a:r>
              <a:rPr lang="ru-RU" sz="3000" dirty="0"/>
              <a:t> </a:t>
            </a:r>
            <a:r>
              <a:rPr lang="ru-RU" sz="3000" dirty="0" err="1"/>
              <a:t>masofadan</a:t>
            </a:r>
            <a:r>
              <a:rPr lang="ru-RU" sz="3000" dirty="0"/>
              <a:t> </a:t>
            </a:r>
            <a:r>
              <a:rPr lang="ru-RU" sz="3000" dirty="0" err="1"/>
              <a:t>zondlashda</a:t>
            </a:r>
            <a:r>
              <a:rPr lang="ru-RU" sz="3000" dirty="0"/>
              <a:t> </a:t>
            </a:r>
            <a:r>
              <a:rPr lang="ru-RU" sz="3000" dirty="0" err="1"/>
              <a:t>kеng</a:t>
            </a:r>
            <a:r>
              <a:rPr lang="ru-RU" sz="3000" dirty="0"/>
              <a:t> </a:t>
            </a:r>
            <a:r>
              <a:rPr lang="ru-RU" sz="3000" dirty="0" smtClean="0"/>
              <a:t>p</a:t>
            </a:r>
            <a:r>
              <a:rPr lang="en-US" sz="3000" dirty="0" smtClean="0"/>
              <a:t>a</a:t>
            </a:r>
            <a:r>
              <a:rPr lang="ru-RU" sz="3000" dirty="0" smtClean="0"/>
              <a:t>l</a:t>
            </a:r>
            <a:r>
              <a:rPr lang="en-US" sz="3000" dirty="0" smtClean="0"/>
              <a:t>a</a:t>
            </a:r>
            <a:r>
              <a:rPr lang="ru-RU" sz="3000" dirty="0" err="1" smtClean="0"/>
              <a:t>sali</a:t>
            </a:r>
            <a:r>
              <a:rPr lang="ru-RU" sz="3000" dirty="0" smtClean="0"/>
              <a:t> </a:t>
            </a:r>
            <a:r>
              <a:rPr lang="ru-RU" sz="3000" dirty="0" err="1"/>
              <a:t>kogеrеnt</a:t>
            </a:r>
            <a:r>
              <a:rPr lang="ru-RU" sz="3000" dirty="0"/>
              <a:t> </a:t>
            </a:r>
            <a:r>
              <a:rPr lang="ru-RU" sz="3000" dirty="0" err="1"/>
              <a:t>manba</a:t>
            </a:r>
            <a:r>
              <a:rPr lang="ru-RU" sz="3000" dirty="0"/>
              <a:t> </a:t>
            </a:r>
            <a:r>
              <a:rPr lang="ru-RU" sz="3000" dirty="0" err="1"/>
              <a:t>sifatida</a:t>
            </a:r>
            <a:r>
              <a:rPr lang="ru-RU" sz="3000" dirty="0"/>
              <a:t> </a:t>
            </a:r>
            <a:r>
              <a:rPr lang="ru-RU" sz="3000" dirty="0" err="1"/>
              <a:t>katta</a:t>
            </a:r>
            <a:r>
              <a:rPr lang="ru-RU" sz="3000" dirty="0"/>
              <a:t> </a:t>
            </a:r>
            <a:r>
              <a:rPr lang="ru-RU" sz="3000" dirty="0" err="1"/>
              <a:t>amaliy</a:t>
            </a:r>
            <a:r>
              <a:rPr lang="ru-RU" sz="3000" dirty="0"/>
              <a:t> a</a:t>
            </a:r>
            <a:r>
              <a:rPr lang="en-US" sz="3000" dirty="0"/>
              <a:t>h</a:t>
            </a:r>
            <a:r>
              <a:rPr lang="ru-RU" sz="3000" dirty="0" err="1"/>
              <a:t>amiyatga</a:t>
            </a:r>
            <a:r>
              <a:rPr lang="ru-RU" sz="3000" dirty="0"/>
              <a:t> </a:t>
            </a:r>
            <a:r>
              <a:rPr lang="ru-RU" sz="3000" dirty="0" err="1"/>
              <a:t>ega</a:t>
            </a:r>
            <a:r>
              <a:rPr lang="ru-RU" sz="3000" dirty="0"/>
              <a:t>. </a:t>
            </a:r>
            <a:r>
              <a:rPr lang="en-US" sz="3000" dirty="0" smtClean="0"/>
              <a:t>	</a:t>
            </a:r>
            <a:r>
              <a:rPr lang="ru-RU" sz="3000" dirty="0" err="1" smtClean="0"/>
              <a:t>Filamеntlar</a:t>
            </a:r>
            <a:r>
              <a:rPr lang="ru-RU" sz="3000" dirty="0" smtClean="0"/>
              <a:t> </a:t>
            </a:r>
            <a:r>
              <a:rPr lang="en-US" sz="3000" dirty="0"/>
              <a:t>h</a:t>
            </a:r>
            <a:r>
              <a:rPr lang="ru-RU" sz="3000" dirty="0" err="1"/>
              <a:t>osil</a:t>
            </a:r>
            <a:r>
              <a:rPr lang="ru-RU" sz="3000" dirty="0"/>
              <a:t> b</a:t>
            </a:r>
            <a:r>
              <a:rPr lang="en-US" sz="3000" dirty="0"/>
              <a:t>o</a:t>
            </a:r>
            <a:r>
              <a:rPr lang="ru-RU" sz="3000" dirty="0"/>
              <a:t>’</a:t>
            </a:r>
            <a:r>
              <a:rPr lang="ru-RU" sz="3000" dirty="0" err="1"/>
              <a:t>lish</a:t>
            </a:r>
            <a:r>
              <a:rPr lang="ru-RU" sz="3000" dirty="0"/>
              <a:t> </a:t>
            </a:r>
            <a:r>
              <a:rPr lang="ru-RU" sz="3000" dirty="0" err="1"/>
              <a:t>masofasi</a:t>
            </a:r>
            <a:r>
              <a:rPr lang="ru-RU" sz="3000" dirty="0"/>
              <a:t> </a:t>
            </a:r>
            <a:r>
              <a:rPr lang="ru-RU" sz="3000" dirty="0" err="1"/>
              <a:t>bir</a:t>
            </a:r>
            <a:r>
              <a:rPr lang="ru-RU" sz="3000" dirty="0"/>
              <a:t> </a:t>
            </a:r>
            <a:r>
              <a:rPr lang="en-US" sz="3000" dirty="0" err="1"/>
              <a:t>qa</a:t>
            </a:r>
            <a:r>
              <a:rPr lang="ru-RU" sz="3000" dirty="0" err="1"/>
              <a:t>ncha</a:t>
            </a:r>
            <a:r>
              <a:rPr lang="ru-RU" sz="3000" dirty="0"/>
              <a:t> </a:t>
            </a:r>
            <a:r>
              <a:rPr lang="ru-RU" sz="3000" dirty="0" err="1"/>
              <a:t>paramеtrlarga</a:t>
            </a:r>
            <a:r>
              <a:rPr lang="ru-RU" sz="3000" dirty="0"/>
              <a:t> </a:t>
            </a:r>
            <a:r>
              <a:rPr lang="ru-RU" sz="3000" dirty="0" err="1"/>
              <a:t>bo</a:t>
            </a:r>
            <a:r>
              <a:rPr lang="en-US" sz="3000" dirty="0"/>
              <a:t>g</a:t>
            </a:r>
            <a:r>
              <a:rPr lang="ru-RU" sz="3000" dirty="0"/>
              <a:t>’</a:t>
            </a:r>
            <a:r>
              <a:rPr lang="ru-RU" sz="3000" dirty="0" err="1"/>
              <a:t>li</a:t>
            </a:r>
            <a:r>
              <a:rPr lang="en-US" sz="3000" dirty="0"/>
              <a:t>q</a:t>
            </a:r>
            <a:r>
              <a:rPr lang="ru-RU" sz="3000" dirty="0"/>
              <a:t> b</a:t>
            </a:r>
            <a:r>
              <a:rPr lang="en-US" sz="3000" dirty="0"/>
              <a:t>o</a:t>
            </a:r>
            <a:r>
              <a:rPr lang="ru-RU" sz="3000" dirty="0"/>
              <a:t>’</a:t>
            </a:r>
            <a:r>
              <a:rPr lang="ru-RU" sz="3000" dirty="0" err="1"/>
              <a:t>ladi</a:t>
            </a:r>
            <a:r>
              <a:rPr lang="ru-RU" sz="3000" dirty="0"/>
              <a:t> </a:t>
            </a:r>
            <a:r>
              <a:rPr lang="ru-RU" sz="3000" dirty="0" err="1"/>
              <a:t>va</a:t>
            </a:r>
            <a:r>
              <a:rPr lang="ru-RU" sz="3000" dirty="0"/>
              <a:t> </a:t>
            </a:r>
            <a:r>
              <a:rPr lang="ru-RU" sz="3000" dirty="0" err="1"/>
              <a:t>ularni</a:t>
            </a:r>
            <a:r>
              <a:rPr lang="ru-RU" sz="3000" dirty="0"/>
              <a:t> </a:t>
            </a:r>
            <a:r>
              <a:rPr lang="ru-RU" sz="3000" dirty="0" err="1"/>
              <a:t>asosiylaridan</a:t>
            </a:r>
            <a:r>
              <a:rPr lang="ru-RU" sz="3000" dirty="0"/>
              <a:t> </a:t>
            </a:r>
            <a:r>
              <a:rPr lang="ru-RU" sz="3000" dirty="0" err="1"/>
              <a:t>biri</a:t>
            </a:r>
            <a:r>
              <a:rPr lang="ru-RU" sz="3000" dirty="0"/>
              <a:t> </a:t>
            </a:r>
            <a:r>
              <a:rPr lang="ru-RU" sz="3000" dirty="0" err="1"/>
              <a:t>bu</a:t>
            </a:r>
            <a:r>
              <a:rPr lang="ru-RU" sz="3000" dirty="0"/>
              <a:t> </a:t>
            </a:r>
            <a:r>
              <a:rPr lang="ru-RU" sz="3000" dirty="0" err="1"/>
              <a:t>lazеr</a:t>
            </a:r>
            <a:r>
              <a:rPr lang="ru-RU" sz="3000" dirty="0"/>
              <a:t> </a:t>
            </a:r>
            <a:r>
              <a:rPr lang="ru-RU" sz="3000" dirty="0" err="1"/>
              <a:t>nurining</a:t>
            </a:r>
            <a:r>
              <a:rPr lang="ru-RU" sz="3000" dirty="0"/>
              <a:t> </a:t>
            </a:r>
            <a:r>
              <a:rPr lang="ru-RU" sz="3000" dirty="0" err="1"/>
              <a:t>fozodagi</a:t>
            </a:r>
            <a:r>
              <a:rPr lang="ru-RU" sz="3000" dirty="0"/>
              <a:t> </a:t>
            </a:r>
            <a:r>
              <a:rPr lang="ru-RU" sz="3000" dirty="0" err="1" smtClean="0"/>
              <a:t>intеnsivlig</a:t>
            </a:r>
            <a:r>
              <a:rPr lang="en-US" sz="3000" dirty="0" smtClean="0"/>
              <a:t> </a:t>
            </a:r>
            <a:r>
              <a:rPr lang="ru-RU" sz="3000" dirty="0" smtClean="0"/>
              <a:t> </a:t>
            </a:r>
            <a:r>
              <a:rPr lang="ru-RU" sz="3000" dirty="0" err="1"/>
              <a:t>ta</a:t>
            </a:r>
            <a:r>
              <a:rPr lang="en-US" sz="3000" dirty="0"/>
              <a:t>q</a:t>
            </a:r>
            <a:r>
              <a:rPr lang="ru-RU" sz="3000" dirty="0" err="1"/>
              <a:t>simoti</a:t>
            </a:r>
            <a:r>
              <a:rPr lang="ru-RU" sz="3000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700" dirty="0" err="1" smtClean="0"/>
              <a:t>Mavzuning</a:t>
            </a:r>
            <a:r>
              <a:rPr lang="en-US" sz="6700" dirty="0" smtClean="0"/>
              <a:t>  </a:t>
            </a:r>
            <a:r>
              <a:rPr lang="en-US" sz="6700" dirty="0" err="1"/>
              <a:t>dolzarbligi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35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204864"/>
            <a:ext cx="7660373" cy="392129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600" dirty="0" err="1"/>
              <a:t>Lazеr</a:t>
            </a:r>
            <a:r>
              <a:rPr lang="en-US" sz="3600" dirty="0"/>
              <a:t> </a:t>
            </a:r>
            <a:r>
              <a:rPr lang="en-US" sz="3600" dirty="0" err="1"/>
              <a:t>nurining</a:t>
            </a:r>
            <a:r>
              <a:rPr lang="en-US" sz="3600" dirty="0"/>
              <a:t> </a:t>
            </a:r>
            <a:r>
              <a:rPr lang="en-US" sz="3600" dirty="0" err="1"/>
              <a:t>elliptiklik</a:t>
            </a:r>
            <a:r>
              <a:rPr lang="en-US" sz="3600" dirty="0"/>
              <a:t> </a:t>
            </a:r>
            <a:r>
              <a:rPr lang="en-US" sz="3600" dirty="0" err="1"/>
              <a:t>darajasi</a:t>
            </a:r>
            <a:r>
              <a:rPr lang="en-US" sz="3600" dirty="0"/>
              <a:t> </a:t>
            </a:r>
            <a:r>
              <a:rPr lang="en-US" sz="3600" dirty="0" err="1"/>
              <a:t>turlicha</a:t>
            </a:r>
            <a:r>
              <a:rPr lang="en-US" sz="3600" dirty="0"/>
              <a:t> </a:t>
            </a:r>
            <a:r>
              <a:rPr lang="en-US" sz="3600" dirty="0" err="1"/>
              <a:t>bo’lgan</a:t>
            </a:r>
            <a:r>
              <a:rPr lang="en-US" sz="3600" dirty="0"/>
              <a:t> </a:t>
            </a:r>
            <a:r>
              <a:rPr lang="en-US" sz="3600" dirty="0" err="1"/>
              <a:t>holatlarda</a:t>
            </a:r>
            <a:r>
              <a:rPr lang="en-US" sz="3600" dirty="0"/>
              <a:t> </a:t>
            </a:r>
            <a:r>
              <a:rPr lang="en-US" sz="3600" dirty="0" err="1"/>
              <a:t>lazеr</a:t>
            </a:r>
            <a:r>
              <a:rPr lang="en-US" sz="3600" dirty="0"/>
              <a:t> </a:t>
            </a:r>
            <a:r>
              <a:rPr lang="en-US" sz="3600" dirty="0" err="1"/>
              <a:t>impulslarini</a:t>
            </a:r>
            <a:r>
              <a:rPr lang="en-US" sz="3600" dirty="0"/>
              <a:t> </a:t>
            </a:r>
            <a:r>
              <a:rPr lang="en-US" sz="3600" dirty="0" err="1" smtClean="0"/>
              <a:t>o’z</a:t>
            </a:r>
            <a:r>
              <a:rPr lang="en-US" sz="3600" dirty="0" smtClean="0"/>
              <a:t>–</a:t>
            </a:r>
            <a:r>
              <a:rPr lang="en-US" sz="3600" dirty="0" err="1" smtClean="0"/>
              <a:t>o’zini</a:t>
            </a:r>
            <a:r>
              <a:rPr lang="en-US" sz="3600" dirty="0" smtClean="0"/>
              <a:t> </a:t>
            </a:r>
            <a:r>
              <a:rPr lang="en-US" sz="3600" dirty="0" err="1"/>
              <a:t>fokuslash</a:t>
            </a:r>
            <a:r>
              <a:rPr lang="en-US" sz="3600" dirty="0"/>
              <a:t> </a:t>
            </a:r>
            <a:r>
              <a:rPr lang="en-US" sz="3600" dirty="0" err="1"/>
              <a:t>jarayonini</a:t>
            </a:r>
            <a:r>
              <a:rPr lang="en-US" sz="3600" dirty="0"/>
              <a:t> </a:t>
            </a:r>
            <a:r>
              <a:rPr lang="en-US" sz="3600" dirty="0" err="1"/>
              <a:t>o’rganish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 smtClean="0"/>
              <a:t>filamеntlar</a:t>
            </a:r>
            <a:r>
              <a:rPr lang="en-US" sz="3600" dirty="0" smtClean="0"/>
              <a:t>  </a:t>
            </a:r>
            <a:r>
              <a:rPr lang="en-US" sz="3600" dirty="0" err="1"/>
              <a:t>hosil</a:t>
            </a:r>
            <a:r>
              <a:rPr lang="en-US" sz="3600" dirty="0"/>
              <a:t> </a:t>
            </a:r>
            <a:r>
              <a:rPr lang="en-US" sz="3600" dirty="0" err="1"/>
              <a:t>bo’lish</a:t>
            </a:r>
            <a:r>
              <a:rPr lang="en-US" sz="3600" dirty="0"/>
              <a:t> </a:t>
            </a:r>
            <a:r>
              <a:rPr lang="en-US" sz="3600" dirty="0" err="1"/>
              <a:t>masofasini</a:t>
            </a:r>
            <a:r>
              <a:rPr lang="en-US" sz="3600" dirty="0"/>
              <a:t> </a:t>
            </a:r>
            <a:r>
              <a:rPr lang="en-US" sz="3600" dirty="0" err="1"/>
              <a:t>elliptiklik</a:t>
            </a:r>
            <a:r>
              <a:rPr lang="en-US" sz="3600" dirty="0"/>
              <a:t> </a:t>
            </a:r>
            <a:r>
              <a:rPr lang="en-US" sz="3600" dirty="0" err="1"/>
              <a:t>darajasiga</a:t>
            </a:r>
            <a:r>
              <a:rPr lang="en-US" sz="3600" dirty="0"/>
              <a:t> </a:t>
            </a:r>
            <a:r>
              <a:rPr lang="en-US" sz="3600" dirty="0" err="1"/>
              <a:t>qay</a:t>
            </a:r>
            <a:r>
              <a:rPr lang="en-US" sz="3600" dirty="0"/>
              <a:t> </a:t>
            </a:r>
            <a:r>
              <a:rPr lang="en-US" sz="3600" dirty="0" err="1"/>
              <a:t>darajada</a:t>
            </a:r>
            <a:r>
              <a:rPr lang="en-US" sz="3600" dirty="0"/>
              <a:t> </a:t>
            </a:r>
            <a:r>
              <a:rPr lang="en-US" sz="3600" dirty="0" err="1"/>
              <a:t>bog’likligini</a:t>
            </a:r>
            <a:r>
              <a:rPr lang="en-US" sz="3600" dirty="0"/>
              <a:t> </a:t>
            </a:r>
            <a:r>
              <a:rPr lang="en-US" sz="3600" dirty="0" err="1"/>
              <a:t>aniqlash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 smtClean="0"/>
              <a:t>vazifasi</a:t>
            </a:r>
            <a:r>
              <a:rPr lang="en-US" sz="3600" dirty="0" smtClean="0"/>
              <a:t>  </a:t>
            </a:r>
            <a:r>
              <a:rPr lang="en-US" sz="3600" dirty="0" err="1"/>
              <a:t>qo’yilgan</a:t>
            </a:r>
            <a:r>
              <a:rPr lang="en-US" sz="3600" dirty="0"/>
              <a:t>.</a:t>
            </a:r>
            <a:endParaRPr lang="ru-RU" sz="36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Ishning</a:t>
            </a:r>
            <a:r>
              <a:rPr lang="en-US" sz="6000" dirty="0" smtClean="0"/>
              <a:t>  </a:t>
            </a:r>
            <a:r>
              <a:rPr lang="en-US" sz="6000" dirty="0" err="1"/>
              <a:t>maqsadi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7004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Atmosfera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turbulentligi</a:t>
            </a:r>
            <a:endParaRPr lang="en-US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Nochiziqli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Kerr  </a:t>
            </a:r>
            <a:r>
              <a:rPr lang="en-US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ffektining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ta’siri</a:t>
            </a:r>
            <a:endParaRPr lang="en-US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Dasta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ellipsligining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ta’siri</a:t>
            </a:r>
            <a:endParaRPr lang="en-US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lazmali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nochiziqlilik</a:t>
            </a:r>
            <a:endParaRPr lang="en-US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lazer</a:t>
            </a:r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nuri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dastasining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difraksiyasi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dispersiyasi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Filamentatsiya</a:t>
            </a:r>
            <a:r>
              <a:rPr lang="en-US" b="1" dirty="0"/>
              <a:t> </a:t>
            </a:r>
            <a:r>
              <a:rPr lang="en-US" b="1" dirty="0" err="1"/>
              <a:t>jarayoniga</a:t>
            </a:r>
            <a:r>
              <a:rPr lang="en-US" b="1" dirty="0"/>
              <a:t> </a:t>
            </a:r>
            <a:r>
              <a:rPr lang="en-US" b="1" dirty="0" err="1"/>
              <a:t>ta’sir</a:t>
            </a:r>
            <a:r>
              <a:rPr lang="en-US" b="1" dirty="0"/>
              <a:t> </a:t>
            </a:r>
            <a:r>
              <a:rPr lang="en-US" b="1" dirty="0" err="1"/>
              <a:t>etadigan</a:t>
            </a:r>
            <a:r>
              <a:rPr lang="en-US" b="1" dirty="0"/>
              <a:t> </a:t>
            </a:r>
            <a:r>
              <a:rPr lang="en-US" b="1" dirty="0" err="1"/>
              <a:t>omillar</a:t>
            </a:r>
            <a:r>
              <a:rPr lang="en-US" b="1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78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301943" lvl="1" indent="0" algn="just">
              <a:buNone/>
            </a:pP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Biz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sonli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eksperimentlarni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yozish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jarayonida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quyidagilarga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asoslangan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holda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tanlaganmiz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lazer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nuri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dastasining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dispersiyasini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hisobga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olmadik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plazmali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nochiziqlilikni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ham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hisobga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olamadik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impulslar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xil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–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biriga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yaqin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deb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hisobladik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Boshlang’ich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qiymatlarni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>
                <a:solidFill>
                  <a:schemeClr val="tx1"/>
                </a:solidFill>
              </a:rPr>
              <a:t>aniqlash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6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808312"/>
          </a:xfrm>
        </p:spPr>
        <p:txBody>
          <a:bodyPr>
            <a:normAutofit/>
          </a:bodyPr>
          <a:lstStyle/>
          <a:p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yerda</a:t>
            </a:r>
            <a:r>
              <a:rPr lang="en-US" dirty="0"/>
              <a:t> </a:t>
            </a:r>
            <a:r>
              <a:rPr lang="en-US" dirty="0" smtClean="0"/>
              <a:t>                                    </a:t>
            </a:r>
            <a:r>
              <a:rPr lang="en-US" dirty="0"/>
              <a:t>-</a:t>
            </a:r>
            <a:r>
              <a:rPr lang="en-US" dirty="0" err="1"/>
              <a:t>to’lqin</a:t>
            </a:r>
            <a:r>
              <a:rPr lang="en-US" dirty="0"/>
              <a:t> </a:t>
            </a:r>
            <a:r>
              <a:rPr lang="en-US" dirty="0" err="1"/>
              <a:t>soni</a:t>
            </a:r>
            <a:r>
              <a:rPr lang="en-US" dirty="0"/>
              <a:t>,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i="1" dirty="0"/>
              <a:t>n</a:t>
            </a:r>
            <a:r>
              <a:rPr lang="en-US" i="1" baseline="-25000" dirty="0"/>
              <a:t>1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atmosfera</a:t>
            </a:r>
            <a:r>
              <a:rPr lang="en-US" dirty="0"/>
              <a:t> </a:t>
            </a:r>
            <a:r>
              <a:rPr lang="en-US" dirty="0" err="1"/>
              <a:t>sindirish</a:t>
            </a:r>
            <a:r>
              <a:rPr lang="en-US" dirty="0"/>
              <a:t> </a:t>
            </a:r>
            <a:r>
              <a:rPr lang="en-US" dirty="0" err="1"/>
              <a:t>ko’rsatkichining</a:t>
            </a:r>
            <a:r>
              <a:rPr lang="en-US" dirty="0"/>
              <a:t> </a:t>
            </a:r>
            <a:r>
              <a:rPr lang="en-US" dirty="0" err="1"/>
              <a:t>fluktuatsiyasi</a:t>
            </a:r>
            <a:r>
              <a:rPr lang="en-US" dirty="0"/>
              <a:t>,  </a:t>
            </a:r>
            <a:endParaRPr lang="en-US" dirty="0" smtClean="0"/>
          </a:p>
          <a:p>
            <a:r>
              <a:rPr lang="en-US" i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yorug’lik</a:t>
            </a:r>
            <a:r>
              <a:rPr lang="en-US" dirty="0"/>
              <a:t> </a:t>
            </a:r>
            <a:r>
              <a:rPr lang="en-US" dirty="0" err="1"/>
              <a:t>tezligi</a:t>
            </a:r>
            <a:r>
              <a:rPr lang="en-US" dirty="0"/>
              <a:t>, </a:t>
            </a:r>
            <a:r>
              <a:rPr lang="en-US" i="1" dirty="0"/>
              <a:t>i</a:t>
            </a:r>
            <a:r>
              <a:rPr lang="en-US" dirty="0"/>
              <a:t> – </a:t>
            </a:r>
            <a:r>
              <a:rPr lang="en-US" dirty="0" err="1"/>
              <a:t>kichik</a:t>
            </a:r>
            <a:r>
              <a:rPr lang="en-US" dirty="0"/>
              <a:t> </a:t>
            </a:r>
            <a:r>
              <a:rPr lang="en-US" dirty="0" err="1" smtClean="0"/>
              <a:t>birlik</a:t>
            </a:r>
            <a:r>
              <a:rPr lang="en-US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E (r, z, t) </a:t>
            </a:r>
            <a:r>
              <a:rPr lang="en-US" sz="3200" b="1" dirty="0" err="1" smtClean="0">
                <a:solidFill>
                  <a:schemeClr val="tx1"/>
                </a:solidFill>
              </a:rPr>
              <a:t>elektr</a:t>
            </a:r>
            <a:r>
              <a:rPr lang="en-US" sz="3200" b="1" dirty="0" smtClean="0">
                <a:solidFill>
                  <a:schemeClr val="tx1"/>
                </a:solidFill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</a:rPr>
              <a:t>maydon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kuchlanganligining</a:t>
            </a:r>
            <a:r>
              <a:rPr lang="en-US" sz="3200" b="1" dirty="0" smtClean="0">
                <a:solidFill>
                  <a:schemeClr val="tx1"/>
                </a:solidFill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</a:rPr>
              <a:t>sekin</a:t>
            </a:r>
            <a:r>
              <a:rPr lang="en-US" sz="3200" b="1" dirty="0" smtClean="0">
                <a:solidFill>
                  <a:schemeClr val="tx1"/>
                </a:solidFill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</a:rPr>
              <a:t>o’zgaruvchan</a:t>
            </a:r>
            <a:r>
              <a:rPr lang="en-US" sz="3200" b="1" dirty="0" smtClean="0">
                <a:solidFill>
                  <a:schemeClr val="tx1"/>
                </a:solidFill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</a:rPr>
              <a:t>tashkil</a:t>
            </a:r>
            <a:r>
              <a:rPr lang="en-US" sz="3200" b="1" dirty="0" smtClean="0">
                <a:solidFill>
                  <a:schemeClr val="tx1"/>
                </a:solidFill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</a:rPr>
              <a:t>etuvchisi</a:t>
            </a:r>
            <a:r>
              <a:rPr lang="en-US" sz="3200" b="1" dirty="0" smtClean="0">
                <a:solidFill>
                  <a:schemeClr val="tx1"/>
                </a:solidFill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</a:rPr>
              <a:t>uchun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quyidagi</a:t>
            </a:r>
            <a:r>
              <a:rPr lang="en-US" sz="3200" b="1" dirty="0" smtClean="0">
                <a:solidFill>
                  <a:schemeClr val="tx1"/>
                </a:solidFill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</a:rPr>
              <a:t>tenglamani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yozamiz</a:t>
            </a:r>
            <a:r>
              <a:rPr lang="en-US" sz="3200" b="1" dirty="0" smtClean="0">
                <a:solidFill>
                  <a:schemeClr val="tx1"/>
                </a:solidFill>
              </a:rPr>
              <a:t>: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416768"/>
              </p:ext>
            </p:extLst>
          </p:nvPr>
        </p:nvGraphicFramePr>
        <p:xfrm>
          <a:off x="549389" y="2420888"/>
          <a:ext cx="8045222" cy="1046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3" imgW="3302000" imgH="431800" progId="Equation.DSMT4">
                  <p:embed/>
                </p:oleObj>
              </mc:Choice>
              <mc:Fallback>
                <p:oleObj name="Equation" r:id="rId3" imgW="3302000" imgH="431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389" y="2420888"/>
                        <a:ext cx="8045222" cy="10469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496" y="5229200"/>
            <a:ext cx="3206741" cy="496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233" y="3697797"/>
            <a:ext cx="1397309" cy="481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149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78504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Boshlang’ich</a:t>
            </a:r>
            <a:r>
              <a:rPr lang="en-US" b="1" dirty="0" smtClean="0"/>
              <a:t>  </a:t>
            </a:r>
            <a:r>
              <a:rPr lang="en-US" b="1" dirty="0" err="1" smtClean="0"/>
              <a:t>tekisligida</a:t>
            </a:r>
            <a:r>
              <a:rPr lang="en-US" b="1" dirty="0" smtClean="0"/>
              <a:t>  </a:t>
            </a:r>
            <a:r>
              <a:rPr lang="en-US" b="1" dirty="0" err="1"/>
              <a:t>maydon</a:t>
            </a:r>
            <a:r>
              <a:rPr lang="en-US" b="1" dirty="0"/>
              <a:t> </a:t>
            </a:r>
            <a:r>
              <a:rPr lang="en-US" b="1" dirty="0" err="1"/>
              <a:t>taqsimoti</a:t>
            </a:r>
            <a:r>
              <a:rPr lang="en-US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341782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/>
              <a:t>yerda</a:t>
            </a:r>
            <a:r>
              <a:rPr lang="en-US" dirty="0"/>
              <a:t>,  </a:t>
            </a:r>
            <a:r>
              <a:rPr lang="en-US" i="1" dirty="0"/>
              <a:t>a</a:t>
            </a:r>
            <a:r>
              <a:rPr lang="en-US" i="1" baseline="-25000" dirty="0"/>
              <a:t>0</a:t>
            </a:r>
            <a:r>
              <a:rPr lang="en-US" dirty="0"/>
              <a:t> – </a:t>
            </a:r>
            <a:r>
              <a:rPr lang="en-US" dirty="0" err="1"/>
              <a:t>dasta</a:t>
            </a:r>
            <a:r>
              <a:rPr lang="en-US" dirty="0"/>
              <a:t> </a:t>
            </a:r>
            <a:r>
              <a:rPr lang="en-US" dirty="0" err="1"/>
              <a:t>radiusi</a:t>
            </a:r>
            <a:r>
              <a:rPr lang="en-US" dirty="0" smtClean="0"/>
              <a:t>,        </a:t>
            </a:r>
            <a:r>
              <a:rPr lang="en-US" dirty="0"/>
              <a:t>- </a:t>
            </a:r>
            <a:r>
              <a:rPr lang="en-US" dirty="0" err="1"/>
              <a:t>impuls</a:t>
            </a:r>
            <a:r>
              <a:rPr lang="en-US" dirty="0"/>
              <a:t> </a:t>
            </a:r>
            <a:r>
              <a:rPr lang="en-US" dirty="0" err="1" smtClean="0"/>
              <a:t>davomiyligi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impulsga</a:t>
            </a:r>
            <a:r>
              <a:rPr lang="en-US" dirty="0" smtClean="0"/>
              <a:t>  </a:t>
            </a:r>
            <a:r>
              <a:rPr lang="en-US" dirty="0" err="1" smtClean="0"/>
              <a:t>to’g’ri</a:t>
            </a:r>
            <a:r>
              <a:rPr lang="en-US" dirty="0" smtClean="0"/>
              <a:t>  </a:t>
            </a:r>
            <a:r>
              <a:rPr lang="en-US" dirty="0" err="1" smtClean="0"/>
              <a:t>kelgan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i="1" baseline="-25000" dirty="0" smtClean="0"/>
              <a:t>0</a:t>
            </a:r>
            <a:r>
              <a:rPr lang="en-US" dirty="0" smtClean="0"/>
              <a:t> - </a:t>
            </a:r>
            <a:r>
              <a:rPr lang="en-US" dirty="0" err="1" smtClean="0"/>
              <a:t>quvvat</a:t>
            </a:r>
            <a:r>
              <a:rPr lang="en-US" dirty="0" smtClean="0"/>
              <a:t>  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cr</a:t>
            </a:r>
            <a:r>
              <a:rPr lang="en-US" dirty="0" smtClean="0"/>
              <a:t> - </a:t>
            </a:r>
            <a:r>
              <a:rPr lang="en-US" dirty="0" err="1"/>
              <a:t>kretik</a:t>
            </a:r>
            <a:r>
              <a:rPr lang="en-US" dirty="0"/>
              <a:t> </a:t>
            </a:r>
            <a:r>
              <a:rPr lang="en-US" dirty="0" err="1"/>
              <a:t>quvvatlan</a:t>
            </a:r>
            <a:r>
              <a:rPr lang="en-US" dirty="0"/>
              <a:t> </a:t>
            </a:r>
            <a:r>
              <a:rPr lang="en-US" dirty="0" err="1"/>
              <a:t>oshsagina</a:t>
            </a:r>
            <a:r>
              <a:rPr lang="en-US" dirty="0"/>
              <a:t>  </a:t>
            </a:r>
            <a:r>
              <a:rPr lang="en-US" dirty="0" err="1"/>
              <a:t>filamentatsiya</a:t>
            </a:r>
            <a:r>
              <a:rPr lang="en-US" dirty="0"/>
              <a:t> </a:t>
            </a:r>
            <a:r>
              <a:rPr lang="en-US" dirty="0" err="1"/>
              <a:t>paydo</a:t>
            </a:r>
            <a:r>
              <a:rPr lang="en-US" dirty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:</a:t>
            </a:r>
          </a:p>
          <a:p>
            <a:endParaRPr lang="ru-RU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00808"/>
            <a:ext cx="5626361" cy="926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657351"/>
            <a:ext cx="4562926" cy="893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5" y="3170073"/>
            <a:ext cx="313815" cy="444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56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7664" y="1844824"/>
            <a:ext cx="6634794" cy="4497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>
                <a:solidFill>
                  <a:schemeClr val="tx1"/>
                </a:solidFill>
              </a:rPr>
              <a:t>Qo’shimcha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fazalar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 smtClean="0">
                <a:solidFill>
                  <a:schemeClr val="tx1"/>
                </a:solidFill>
              </a:rPr>
              <a:t>qo’shilgan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>
                <a:solidFill>
                  <a:schemeClr val="tx1"/>
                </a:solidFill>
              </a:rPr>
              <a:t>nurlanish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maydonining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 smtClean="0">
                <a:solidFill>
                  <a:schemeClr val="tx1"/>
                </a:solidFill>
              </a:rPr>
              <a:t>fazaviy</a:t>
            </a:r>
            <a:r>
              <a:rPr lang="en-US" sz="3600" b="1" dirty="0" smtClean="0">
                <a:solidFill>
                  <a:schemeClr val="tx1"/>
                </a:solidFill>
              </a:rPr>
              <a:t>  </a:t>
            </a:r>
            <a:r>
              <a:rPr lang="en-US" sz="3600" b="1" dirty="0" err="1">
                <a:solidFill>
                  <a:schemeClr val="tx1"/>
                </a:solidFill>
              </a:rPr>
              <a:t>ekran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tasviri</a:t>
            </a:r>
            <a:r>
              <a:rPr lang="en-US" sz="3600" b="1" dirty="0">
                <a:solidFill>
                  <a:schemeClr val="tx1"/>
                </a:solidFill>
              </a:rPr>
              <a:t>.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3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1075</TotalTime>
  <Words>466</Words>
  <Application>Microsoft Office PowerPoint</Application>
  <PresentationFormat>Экран (4:3)</PresentationFormat>
  <Paragraphs>49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Волна</vt:lpstr>
      <vt:lpstr>MathType 6.0 Equation</vt:lpstr>
      <vt:lpstr>ATMOSFЕRADA   TARQALAYOTGAN  O’TA  QISQA   LAZЕR  IMPULSI  FAZOVIY SHAKLINING   FILAMЕNTATSIYA  JARAYONIGA   TA'SIRI</vt:lpstr>
      <vt:lpstr>FILAMENTATSIYA – O’z–o’zini nochiziqli fokuslash  jarayonida  yoruglik lazеr nurining  ko’ndalang  kеsimining  kichik bir  qismiga  to’planib,  intеnsivligini o’zgartirmasdan  uzoq  masofalarga tarqalish hodisasiga aytiladi.  (Tolqin uzunligi λ=800 nm, impuls davomiyligi t=700 fs,  bir impulsga to’g’ri kelgan energiya miqdori E=1 mJ bo’lgan femtosekund impulsli lazerdan foydalanilgan.)</vt:lpstr>
      <vt:lpstr>Mavzuning  dolzarbligi </vt:lpstr>
      <vt:lpstr>Ishning  maqsadi</vt:lpstr>
      <vt:lpstr>Filamentatsiya jarayoniga ta’sir etadigan omillar:</vt:lpstr>
      <vt:lpstr>Boshlang’ich  qiymatlarni  aniqlash</vt:lpstr>
      <vt:lpstr>E (r, z, t) elektr  maydon kuchlanganligining  sekin  o’zgaruvchan  tashkil  etuvchisi  uchun quyidagi  tenglamani  yozamiz:</vt:lpstr>
      <vt:lpstr>Boshlang’ich  tekisligida  maydon taqsimoti: </vt:lpstr>
      <vt:lpstr>Qo’shimcha  fazalar  qo’shilgan  nurlanish maydonining   fazaviy  ekran  tasviri.</vt:lpstr>
      <vt:lpstr> Chegaraviy  ionizatsiyaga  to’g’ri  kelgan intensivlikning  fazoviy  joylashishi          =7*10-17см-2/3,                                      Vt/sm2   P0 = 9.8 10 10 Vt,   r 0 = 0,3 sm,  </vt:lpstr>
      <vt:lpstr>Dasta  ko’ndalang kesimidagi intensivlik to’g’ri chiziqlari. z=8.8 м</vt:lpstr>
      <vt:lpstr>Lazerning chiqish aperturasidagi intensivlikning fazoviy taqsimoti. e=1,5</vt:lpstr>
      <vt:lpstr>Lazer  nuri  intensivligining  fazoviy  taqsimoti:  boshlan’ich  ellipslik  darajasi  e=1,5 ,  z = 6.5 m ,   I - intensivlik,  N- yacheykalar  soni. </vt:lpstr>
      <vt:lpstr>Xulosa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ATMOSFЕRADA  TARQALAYOTGAN  O’TA  QISQA  LAZЕR IMPULSI FAZOVIY SHAKLINING  FILAMЕNTATSIYA  JARAYONIGA TA'SIRI</dc:title>
  <dc:creator>bahriddin</dc:creator>
  <cp:lastModifiedBy>bahriddin</cp:lastModifiedBy>
  <cp:revision>47</cp:revision>
  <dcterms:created xsi:type="dcterms:W3CDTF">2014-05-18T14:28:25Z</dcterms:created>
  <dcterms:modified xsi:type="dcterms:W3CDTF">2014-06-18T01:58:23Z</dcterms:modified>
</cp:coreProperties>
</file>