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279" r:id="rId2"/>
    <p:sldId id="276" r:id="rId3"/>
    <p:sldId id="256" r:id="rId4"/>
    <p:sldId id="257" r:id="rId5"/>
    <p:sldId id="269" r:id="rId6"/>
    <p:sldId id="349" r:id="rId7"/>
    <p:sldId id="259" r:id="rId8"/>
    <p:sldId id="258" r:id="rId9"/>
    <p:sldId id="270" r:id="rId10"/>
    <p:sldId id="274" r:id="rId11"/>
    <p:sldId id="273" r:id="rId12"/>
    <p:sldId id="263" r:id="rId13"/>
    <p:sldId id="271" r:id="rId14"/>
    <p:sldId id="275" r:id="rId15"/>
    <p:sldId id="260" r:id="rId16"/>
    <p:sldId id="264" r:id="rId17"/>
    <p:sldId id="272" r:id="rId18"/>
    <p:sldId id="262" r:id="rId19"/>
    <p:sldId id="261" r:id="rId20"/>
    <p:sldId id="350" r:id="rId21"/>
    <p:sldId id="278" r:id="rId22"/>
    <p:sldId id="280" r:id="rId23"/>
    <p:sldId id="322" r:id="rId24"/>
    <p:sldId id="281" r:id="rId25"/>
    <p:sldId id="351" r:id="rId26"/>
    <p:sldId id="282" r:id="rId27"/>
    <p:sldId id="323" r:id="rId28"/>
    <p:sldId id="283" r:id="rId29"/>
    <p:sldId id="352" r:id="rId30"/>
    <p:sldId id="284" r:id="rId31"/>
    <p:sldId id="324" r:id="rId32"/>
    <p:sldId id="285" r:id="rId33"/>
    <p:sldId id="353" r:id="rId34"/>
    <p:sldId id="286" r:id="rId35"/>
    <p:sldId id="325" r:id="rId36"/>
    <p:sldId id="287" r:id="rId37"/>
    <p:sldId id="326" r:id="rId38"/>
    <p:sldId id="327" r:id="rId39"/>
    <p:sldId id="354" r:id="rId40"/>
    <p:sldId id="289" r:id="rId41"/>
    <p:sldId id="290" r:id="rId42"/>
    <p:sldId id="355" r:id="rId43"/>
    <p:sldId id="291" r:id="rId44"/>
    <p:sldId id="292" r:id="rId45"/>
    <p:sldId id="328" r:id="rId46"/>
    <p:sldId id="329" r:id="rId47"/>
    <p:sldId id="356" r:id="rId48"/>
    <p:sldId id="293" r:id="rId49"/>
    <p:sldId id="294" r:id="rId50"/>
    <p:sldId id="295" r:id="rId51"/>
    <p:sldId id="357" r:id="rId52"/>
    <p:sldId id="296" r:id="rId53"/>
    <p:sldId id="297" r:id="rId54"/>
    <p:sldId id="358" r:id="rId55"/>
    <p:sldId id="298" r:id="rId56"/>
    <p:sldId id="299" r:id="rId57"/>
    <p:sldId id="300" r:id="rId58"/>
    <p:sldId id="359" r:id="rId59"/>
    <p:sldId id="301" r:id="rId60"/>
    <p:sldId id="302" r:id="rId61"/>
    <p:sldId id="341" r:id="rId62"/>
    <p:sldId id="360" r:id="rId63"/>
    <p:sldId id="303" r:id="rId64"/>
    <p:sldId id="304" r:id="rId65"/>
    <p:sldId id="305" r:id="rId66"/>
    <p:sldId id="306" r:id="rId67"/>
    <p:sldId id="361" r:id="rId68"/>
    <p:sldId id="307" r:id="rId69"/>
    <p:sldId id="308" r:id="rId70"/>
    <p:sldId id="309" r:id="rId71"/>
    <p:sldId id="310" r:id="rId72"/>
    <p:sldId id="362" r:id="rId73"/>
    <p:sldId id="311" r:id="rId74"/>
    <p:sldId id="312" r:id="rId75"/>
    <p:sldId id="313" r:id="rId76"/>
    <p:sldId id="363" r:id="rId77"/>
    <p:sldId id="314" r:id="rId78"/>
    <p:sldId id="315" r:id="rId79"/>
    <p:sldId id="316" r:id="rId80"/>
    <p:sldId id="317" r:id="rId81"/>
    <p:sldId id="364" r:id="rId82"/>
    <p:sldId id="319" r:id="rId83"/>
    <p:sldId id="318" r:id="rId84"/>
    <p:sldId id="320" r:id="rId85"/>
    <p:sldId id="365" r:id="rId86"/>
    <p:sldId id="321" r:id="rId87"/>
    <p:sldId id="330" r:id="rId88"/>
    <p:sldId id="342" r:id="rId89"/>
    <p:sldId id="331" r:id="rId90"/>
    <p:sldId id="366" r:id="rId91"/>
    <p:sldId id="332" r:id="rId92"/>
    <p:sldId id="333" r:id="rId93"/>
    <p:sldId id="340" r:id="rId94"/>
    <p:sldId id="334" r:id="rId95"/>
    <p:sldId id="367" r:id="rId96"/>
    <p:sldId id="335" r:id="rId97"/>
    <p:sldId id="343" r:id="rId98"/>
    <p:sldId id="336" r:id="rId99"/>
    <p:sldId id="371" r:id="rId100"/>
    <p:sldId id="368" r:id="rId101"/>
    <p:sldId id="337" r:id="rId102"/>
    <p:sldId id="338" r:id="rId103"/>
    <p:sldId id="339" r:id="rId104"/>
    <p:sldId id="369" r:id="rId105"/>
    <p:sldId id="370" r:id="rId10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CCFF99"/>
    <a:srgbClr val="FFFFFF"/>
    <a:srgbClr val="0033CC"/>
    <a:srgbClr val="800080"/>
    <a:srgbClr val="003300"/>
    <a:srgbClr val="99FF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60"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DA4BA-2F62-41DF-971D-9758B4CEDE14}" type="datetimeFigureOut">
              <a:rPr lang="ru-RU" smtClean="0"/>
              <a:t>12.06.2014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F199D8-3B86-4DC4-9B10-DDF777520723}" type="slidenum">
              <a:rPr lang="ru-RU" smtClean="0"/>
              <a:t>‹#›</a:t>
            </a:fld>
            <a:endParaRPr lang="ru-RU"/>
          </a:p>
        </p:txBody>
      </p:sp>
    </p:spTree>
    <p:extLst>
      <p:ext uri="{BB962C8B-B14F-4D97-AF65-F5344CB8AC3E}">
        <p14:creationId xmlns:p14="http://schemas.microsoft.com/office/powerpoint/2010/main" val="5947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5F199D8-3B86-4DC4-9B10-DDF777520723}" type="slidenum">
              <a:rPr lang="ru-RU" smtClean="0"/>
              <a:t>3</a:t>
            </a:fld>
            <a:endParaRPr lang="ru-RU"/>
          </a:p>
        </p:txBody>
      </p:sp>
    </p:spTree>
    <p:extLst>
      <p:ext uri="{BB962C8B-B14F-4D97-AF65-F5344CB8AC3E}">
        <p14:creationId xmlns:p14="http://schemas.microsoft.com/office/powerpoint/2010/main" val="199723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FC8B789-0F5C-475F-905A-8F2CE0C1915B}" type="datetimeFigureOut">
              <a:rPr lang="ru-RU" smtClean="0"/>
              <a:t>12.06.2014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233215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C8B789-0F5C-475F-905A-8F2CE0C1915B}" type="datetimeFigureOut">
              <a:rPr lang="ru-RU" smtClean="0"/>
              <a:t>12.06.2014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294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C8B789-0F5C-475F-905A-8F2CE0C1915B}" type="datetimeFigureOut">
              <a:rPr lang="ru-RU" smtClean="0"/>
              <a:t>12.06.2014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103531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FC8B789-0F5C-475F-905A-8F2CE0C1915B}" type="datetimeFigureOut">
              <a:rPr lang="ru-RU" smtClean="0"/>
              <a:t>12.06.2014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184841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FC8B789-0F5C-475F-905A-8F2CE0C1915B}" type="datetimeFigureOut">
              <a:rPr lang="ru-RU" smtClean="0"/>
              <a:t>12.06.2014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3201146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FC8B789-0F5C-475F-905A-8F2CE0C1915B}" type="datetimeFigureOut">
              <a:rPr lang="ru-RU" smtClean="0"/>
              <a:t>12.06.2014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214954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FC8B789-0F5C-475F-905A-8F2CE0C1915B}" type="datetimeFigureOut">
              <a:rPr lang="ru-RU" smtClean="0"/>
              <a:t>12.06.2014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125827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FC8B789-0F5C-475F-905A-8F2CE0C1915B}" type="datetimeFigureOut">
              <a:rPr lang="ru-RU" smtClean="0"/>
              <a:t>12.06.2014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117862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C8B789-0F5C-475F-905A-8F2CE0C1915B}" type="datetimeFigureOut">
              <a:rPr lang="ru-RU" smtClean="0"/>
              <a:t>12.06.2014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197326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C8B789-0F5C-475F-905A-8F2CE0C1915B}" type="datetimeFigureOut">
              <a:rPr lang="ru-RU" smtClean="0"/>
              <a:t>12.06.2014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41886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FC8B789-0F5C-475F-905A-8F2CE0C1915B}" type="datetimeFigureOut">
              <a:rPr lang="ru-RU" smtClean="0"/>
              <a:t>12.06.2014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E6B939-FABE-442E-A6D3-709073CBA764}" type="slidenum">
              <a:rPr lang="ru-RU" smtClean="0"/>
              <a:t>‹#›</a:t>
            </a:fld>
            <a:endParaRPr lang="ru-RU"/>
          </a:p>
        </p:txBody>
      </p:sp>
    </p:spTree>
    <p:extLst>
      <p:ext uri="{BB962C8B-B14F-4D97-AF65-F5344CB8AC3E}">
        <p14:creationId xmlns:p14="http://schemas.microsoft.com/office/powerpoint/2010/main" val="2691664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8B789-0F5C-475F-905A-8F2CE0C1915B}" type="datetimeFigureOut">
              <a:rPr lang="ru-RU" smtClean="0"/>
              <a:t>12.06.2014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6B939-FABE-442E-A6D3-709073CBA764}" type="slidenum">
              <a:rPr lang="ru-RU" smtClean="0"/>
              <a:t>‹#›</a:t>
            </a:fld>
            <a:endParaRPr lang="ru-RU"/>
          </a:p>
        </p:txBody>
      </p:sp>
    </p:spTree>
    <p:extLst>
      <p:ext uri="{BB962C8B-B14F-4D97-AF65-F5344CB8AC3E}">
        <p14:creationId xmlns:p14="http://schemas.microsoft.com/office/powerpoint/2010/main" val="124960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0.jp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1.jp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8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9.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571604" y="-27384"/>
            <a:ext cx="7572396" cy="1200329"/>
          </a:xfrm>
          <a:prstGeom prst="rect">
            <a:avLst/>
          </a:prstGeom>
          <a:noFill/>
        </p:spPr>
        <p:txBody>
          <a:bodyPr wrap="square">
            <a:spAutoFit/>
          </a:bodyPr>
          <a:lstStyle/>
          <a:p>
            <a:pPr algn="ctr"/>
            <a:r>
              <a:rPr lang="uz-Cyrl-UZ" sz="3600" dirty="0" smtClean="0">
                <a:ln w="38100">
                  <a:solidFill>
                    <a:srgbClr val="0000FF"/>
                  </a:solidFill>
                </a:ln>
                <a:solidFill>
                  <a:srgbClr val="0000FF"/>
                </a:solidFill>
                <a:latin typeface="Times New Roman" pitchFamily="18" charset="0"/>
                <a:cs typeface="Times New Roman" pitchFamily="18" charset="0"/>
              </a:rPr>
              <a:t>РЕСПУБЛИКА МАЪНАВИЯТ ВА МАЪРИФАТ КЕНГАШИ </a:t>
            </a:r>
            <a:endParaRPr lang="ru-RU" sz="3600" dirty="0">
              <a:ln w="38100">
                <a:solidFill>
                  <a:srgbClr val="D60093"/>
                </a:solidFill>
              </a:ln>
              <a:solidFill>
                <a:srgbClr val="D60093"/>
              </a:solidFill>
              <a:latin typeface="Times New Roman" pitchFamily="18" charset="0"/>
              <a:cs typeface="Times New Roman" pitchFamily="18" charset="0"/>
            </a:endParaRPr>
          </a:p>
        </p:txBody>
      </p:sp>
      <p:sp>
        <p:nvSpPr>
          <p:cNvPr id="5" name="Прямоугольник 4"/>
          <p:cNvSpPr/>
          <p:nvPr/>
        </p:nvSpPr>
        <p:spPr>
          <a:xfrm>
            <a:off x="3491880" y="3956863"/>
            <a:ext cx="5522622" cy="1508105"/>
          </a:xfrm>
          <a:prstGeom prst="rect">
            <a:avLst/>
          </a:prstGeom>
          <a:noFill/>
        </p:spPr>
        <p:txBody>
          <a:bodyPr wrap="square">
            <a:spAutoFit/>
          </a:bodyPr>
          <a:lstStyle/>
          <a:p>
            <a:pPr algn="ctr"/>
            <a:r>
              <a:rPr lang="uz-Cyrl-UZ" sz="32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rPr>
              <a:t>МЕДИА </a:t>
            </a:r>
          </a:p>
          <a:p>
            <a:pPr algn="ctr"/>
            <a:r>
              <a:rPr lang="ru-RU" sz="32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rPr>
              <a:t>ТАҚДИМОТ</a:t>
            </a:r>
            <a:endParaRPr lang="en-US" sz="32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endParaRPr>
          </a:p>
          <a:p>
            <a:pPr algn="r"/>
            <a:r>
              <a:rPr lang="uz-Cyrl-UZ" sz="28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rPr>
              <a:t>(57) </a:t>
            </a:r>
            <a:r>
              <a:rPr lang="en-US" sz="28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rPr>
              <a:t>2014/</a:t>
            </a:r>
            <a:r>
              <a:rPr lang="uz-Cyrl-UZ" sz="28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rPr>
              <a:t>1</a:t>
            </a:r>
            <a:r>
              <a:rPr lang="ru-RU" sz="2800" b="1" dirty="0" smtClean="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rPr>
              <a:t>8</a:t>
            </a:r>
            <a:endParaRPr lang="ru-RU" sz="2800" b="1" dirty="0">
              <a:ln w="18415" cmpd="sng">
                <a:solidFill>
                  <a:srgbClr val="D60093"/>
                </a:solidFill>
                <a:prstDash val="solid"/>
              </a:ln>
              <a:solidFill>
                <a:srgbClr val="00B050"/>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6" name="Прямоугольник 5"/>
          <p:cNvSpPr/>
          <p:nvPr/>
        </p:nvSpPr>
        <p:spPr>
          <a:xfrm>
            <a:off x="1571604" y="6402814"/>
            <a:ext cx="5652120" cy="338554"/>
          </a:xfrm>
          <a:prstGeom prst="rect">
            <a:avLst/>
          </a:prstGeom>
          <a:noFill/>
        </p:spPr>
        <p:txBody>
          <a:bodyPr wrap="square">
            <a:spAutoFit/>
          </a:bodyPr>
          <a:lstStyle/>
          <a:p>
            <a:pPr algn="ctr"/>
            <a:r>
              <a:rPr lang="ru-RU" sz="1600" dirty="0" smtClean="0">
                <a:ln w="38100">
                  <a:solidFill>
                    <a:schemeClr val="tx1"/>
                  </a:solidFill>
                </a:ln>
                <a:solidFill>
                  <a:srgbClr val="008000"/>
                </a:solidFill>
                <a:latin typeface="Times New Roman" pitchFamily="18" charset="0"/>
                <a:cs typeface="Times New Roman" pitchFamily="18" charset="0"/>
              </a:rPr>
              <a:t>Т О Ш К Е Н Т –  2 0 1 4</a:t>
            </a:r>
            <a:endParaRPr lang="ru-RU" sz="1600" dirty="0">
              <a:ln w="38100">
                <a:solidFill>
                  <a:schemeClr val="tx1"/>
                </a:solidFill>
              </a:ln>
              <a:solidFill>
                <a:srgbClr val="008000"/>
              </a:solidFill>
              <a:latin typeface="Times New Roman" pitchFamily="18" charset="0"/>
              <a:cs typeface="Times New Roman" pitchFamily="18" charset="0"/>
            </a:endParaRPr>
          </a:p>
        </p:txBody>
      </p:sp>
      <p:sp>
        <p:nvSpPr>
          <p:cNvPr id="2" name="Прямоугольник 1"/>
          <p:cNvSpPr/>
          <p:nvPr/>
        </p:nvSpPr>
        <p:spPr>
          <a:xfrm>
            <a:off x="2339752" y="2012647"/>
            <a:ext cx="6804248" cy="1200329"/>
          </a:xfrm>
          <a:prstGeom prst="rect">
            <a:avLst/>
          </a:prstGeom>
        </p:spPr>
        <p:txBody>
          <a:bodyPr wrap="square">
            <a:spAutoFit/>
          </a:bodyPr>
          <a:lstStyle/>
          <a:p>
            <a:pPr algn="ctr" defTabSz="912813">
              <a:defRPr/>
            </a:pPr>
            <a:r>
              <a:rPr lang="ru-RU" sz="3600" b="1" dirty="0" smtClean="0">
                <a:solidFill>
                  <a:srgbClr val="0000CC"/>
                </a:solidFill>
                <a:effectLst>
                  <a:outerShdw blurRad="38100" dist="38100" dir="2700000" algn="tl">
                    <a:srgbClr val="FFFFFF"/>
                  </a:outerShdw>
                </a:effectLst>
                <a:latin typeface="Times New Roman" pitchFamily="18" charset="0"/>
                <a:cs typeface="Times New Roman" pitchFamily="18" charset="0"/>
              </a:rPr>
              <a:t>МИЛЛИЙ </a:t>
            </a:r>
            <a:r>
              <a:rPr lang="uz-Cyrl-UZ" sz="3600" b="1" dirty="0" smtClean="0">
                <a:solidFill>
                  <a:srgbClr val="0000CC"/>
                </a:solidFill>
                <a:effectLst>
                  <a:outerShdw blurRad="38100" dist="38100" dir="2700000" algn="tl">
                    <a:srgbClr val="FFFFFF"/>
                  </a:outerShdw>
                </a:effectLst>
                <a:latin typeface="Times New Roman" pitchFamily="18" charset="0"/>
                <a:cs typeface="Times New Roman" pitchFamily="18" charset="0"/>
              </a:rPr>
              <a:t>ҒОЯ ВА МАФКУРА ИЛМИЙ-АМАЛИЙ МАРКАЗИ </a:t>
            </a:r>
            <a:endParaRPr lang="uz-Cyrl-UZ" sz="3600" b="1" dirty="0">
              <a:solidFill>
                <a:srgbClr val="0000CC"/>
              </a:solidFill>
              <a:effectLst>
                <a:outerShdw blurRad="38100" dist="38100" dir="2700000" algn="tl">
                  <a:srgbClr val="FFFFFF"/>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164123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194502" y="158660"/>
            <a:ext cx="8712968" cy="65556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lvl="0" indent="-457200" algn="just">
              <a:buFont typeface="Arial" panose="020B0604020202020204" pitchFamily="34" charset="0"/>
              <a:buChar char="•"/>
            </a:pPr>
            <a:r>
              <a:rPr lang="uz-Cyrl-UZ" sz="2800" b="1" dirty="0" smtClean="0">
                <a:solidFill>
                  <a:srgbClr val="008000"/>
                </a:solidFill>
                <a:latin typeface="Times New Roman" panose="02020603050405020304" pitchFamily="18" charset="0"/>
                <a:cs typeface="Times New Roman" panose="02020603050405020304" pitchFamily="18" charset="0"/>
              </a:rPr>
              <a:t>Маҳаллий </a:t>
            </a:r>
            <a:r>
              <a:rPr lang="uz-Cyrl-UZ" sz="2800" b="1" dirty="0">
                <a:solidFill>
                  <a:srgbClr val="008000"/>
                </a:solidFill>
                <a:latin typeface="Times New Roman" panose="02020603050405020304" pitchFamily="18" charset="0"/>
                <a:cs typeface="Times New Roman" panose="02020603050405020304" pitchFamily="18" charset="0"/>
              </a:rPr>
              <a:t>миллат вакиллари “лаёқатсиз” деб муҳандис-техник ходимликка олинмаган даврлардан;</a:t>
            </a:r>
            <a:endParaRPr lang="ru-RU" sz="2800" b="1" dirty="0">
              <a:solidFill>
                <a:srgbClr val="008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008000"/>
                </a:solidFill>
                <a:latin typeface="Times New Roman" panose="02020603050405020304" pitchFamily="18" charset="0"/>
                <a:cs typeface="Times New Roman" panose="02020603050405020304" pitchFamily="18" charset="0"/>
              </a:rPr>
              <a:t>Тошкент метроси бошқа давлатнинг тилида “сўзлаган” йиллардан;</a:t>
            </a:r>
            <a:endParaRPr lang="ru-RU" sz="2800" b="1" dirty="0">
              <a:solidFill>
                <a:srgbClr val="008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008000"/>
                </a:solidFill>
                <a:latin typeface="Times New Roman" panose="02020603050405020304" pitchFamily="18" charset="0"/>
                <a:cs typeface="Times New Roman" panose="02020603050405020304" pitchFamily="18" charset="0"/>
              </a:rPr>
              <a:t>Бузғунчилар ёққан миллатлараро можаролар алангасидан;</a:t>
            </a:r>
            <a:endParaRPr lang="ru-RU" sz="2800" b="1" dirty="0">
              <a:solidFill>
                <a:srgbClr val="008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008000"/>
                </a:solidFill>
                <a:latin typeface="Times New Roman" panose="02020603050405020304" pitchFamily="18" charset="0"/>
                <a:cs typeface="Times New Roman" panose="02020603050405020304" pitchFamily="18" charset="0"/>
              </a:rPr>
              <a:t>Уйимизнинг томигача пахта босиб олган кунлардан;</a:t>
            </a:r>
            <a:endParaRPr lang="ru-RU" sz="2800" b="1" dirty="0">
              <a:solidFill>
                <a:srgbClr val="008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008000"/>
                </a:solidFill>
                <a:latin typeface="Times New Roman" panose="02020603050405020304" pitchFamily="18" charset="0"/>
                <a:cs typeface="Times New Roman" panose="02020603050405020304" pitchFamily="18" charset="0"/>
              </a:rPr>
              <a:t>Тошкент экологик хавфли шаҳарга айланган йиллардан;</a:t>
            </a:r>
            <a:endParaRPr lang="ru-RU" sz="2800" b="1" dirty="0">
              <a:solidFill>
                <a:srgbClr val="00800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008000"/>
                </a:solidFill>
                <a:latin typeface="Times New Roman" panose="02020603050405020304" pitchFamily="18" charset="0"/>
                <a:cs typeface="Times New Roman" panose="02020603050405020304" pitchFamily="18" charset="0"/>
              </a:rPr>
              <a:t>Соҳибқирон Амир Темур, Имом Бухорий, Баҳовуддин Нақшбандий, Марғиноний, Термизий, Насафий, Шошию Фарғонийлари унуттирилган йиллардан</a:t>
            </a:r>
            <a:r>
              <a:rPr lang="uz-Cyrl-UZ" sz="2800" b="1" dirty="0" smtClean="0">
                <a:solidFill>
                  <a:srgbClr val="008000"/>
                </a:solidFill>
                <a:latin typeface="Times New Roman" panose="02020603050405020304" pitchFamily="18" charset="0"/>
                <a:cs typeface="Times New Roman" panose="02020603050405020304" pitchFamily="18" charset="0"/>
              </a:rPr>
              <a:t>;</a:t>
            </a:r>
            <a:endParaRPr lang="ru-RU" sz="28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542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8657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7396" y="1628800"/>
            <a:ext cx="8712968" cy="3416320"/>
          </a:xfrm>
          <a:prstGeom prst="rect">
            <a:avLst/>
          </a:prstGeom>
          <a:solidFill>
            <a:schemeClr val="bg1"/>
          </a:solidFill>
        </p:spPr>
        <p:txBody>
          <a:bodyPr wrap="square">
            <a:spAutoFit/>
          </a:bodyPr>
          <a:lstStyle/>
          <a:p>
            <a:pPr algn="ctr"/>
            <a:r>
              <a:rPr lang="uz-Cyrl-UZ" sz="7200" b="1" dirty="0" smtClean="0">
                <a:solidFill>
                  <a:srgbClr val="0000FF"/>
                </a:solidFill>
                <a:latin typeface="Times New Roman" panose="02020603050405020304" pitchFamily="18" charset="0"/>
                <a:cs typeface="Times New Roman" panose="02020603050405020304" pitchFamily="18" charset="0"/>
              </a:rPr>
              <a:t>УЛУҒЛАР СЕНГА КУЧ-ҚУВВАТ, РУҲ БЕРМОҚДА</a:t>
            </a:r>
            <a:endParaRPr lang="ru-RU" sz="7200" b="1"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549236"/>
            <a:ext cx="8640960" cy="4832092"/>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Бизнинг </a:t>
            </a:r>
            <a:r>
              <a:rPr lang="uz-Cyrl-UZ" sz="2800" b="1" dirty="0">
                <a:solidFill>
                  <a:srgbClr val="0000FF"/>
                </a:solidFill>
                <a:latin typeface="Times New Roman" panose="02020603050405020304" pitchFamily="18" charset="0"/>
                <a:cs typeface="Times New Roman" panose="02020603050405020304" pitchFamily="18" charset="0"/>
              </a:rPr>
              <a:t>боболаримиз одам ва олам ҳақида илм тўплаб, тўплаган илмларини ҳаётга қўллаб, инсониятнинг мушкулларини осон қилиб келишган. Барчани ўзлари ҳақида гапиртириб қўйишган. Шу йил 15-16 май кунлари ер юзининги сайқали - Самарқандда бўлиб ўтган халқаро конференция буни қайта тасдиқлади. </a:t>
            </a:r>
            <a:endParaRPr lang="uz-Cyrl-UZ" sz="2800" b="1" dirty="0" smtClean="0">
              <a:solidFill>
                <a:srgbClr val="0000FF"/>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Бу </a:t>
            </a:r>
            <a:r>
              <a:rPr lang="uz-Cyrl-UZ" sz="2800" b="1" dirty="0">
                <a:solidFill>
                  <a:srgbClr val="0000FF"/>
                </a:solidFill>
                <a:latin typeface="Times New Roman" panose="02020603050405020304" pitchFamily="18" charset="0"/>
                <a:cs typeface="Times New Roman" panose="02020603050405020304" pitchFamily="18" charset="0"/>
              </a:rPr>
              <a:t>– ХХ1 асрнинг ёш фарғонийлари, хоразмийлари, бухорийлари, шошийлари, самарқандийлари, термизийлари, насафийларига аждодлар ёққан яна бир ибрат маёғи бўлди. </a:t>
            </a:r>
            <a:endParaRPr lang="ru-RU" sz="2800" b="1" dirty="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1560" y="97076"/>
            <a:ext cx="7920880" cy="1107996"/>
          </a:xfrm>
          <a:prstGeom prst="rect">
            <a:avLst/>
          </a:prstGeom>
        </p:spPr>
        <p:txBody>
          <a:bodyPr wrap="square">
            <a:spAutoFit/>
          </a:bodyPr>
          <a:lstStyle/>
          <a:p>
            <a:pPr lvl="0" algn="ctr"/>
            <a:r>
              <a:rPr lang="uz-Cyrl-UZ" sz="6600" b="1" dirty="0" smtClean="0">
                <a:solidFill>
                  <a:srgbClr val="CCFF99"/>
                </a:solidFill>
                <a:latin typeface="Times New Roman" panose="02020603050405020304" pitchFamily="18" charset="0"/>
                <a:cs typeface="Times New Roman" panose="02020603050405020304" pitchFamily="18" charset="0"/>
              </a:rPr>
              <a:t>ЁШ ДЎСТИМ!</a:t>
            </a:r>
            <a:endParaRPr lang="ru-RU" sz="6600" dirty="0">
              <a:solidFill>
                <a:srgbClr val="CCFF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7750" y="305618"/>
            <a:ext cx="8589740"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Буюк </a:t>
            </a:r>
            <a:r>
              <a:rPr lang="uz-Cyrl-UZ" sz="2800" b="1" dirty="0">
                <a:solidFill>
                  <a:srgbClr val="0000FF"/>
                </a:solidFill>
                <a:latin typeface="Times New Roman" panose="02020603050405020304" pitchFamily="18" charset="0"/>
                <a:cs typeface="Times New Roman" panose="02020603050405020304" pitchFamily="18" charset="0"/>
              </a:rPr>
              <a:t>алломаларимиз – ҳар биримизга аждод. Ўзбекистон заминини бир зум Амир Темурсиз, Ибн Синосиз, Алишер Навоийсиз, Имом Бухорийсиз, Берунийсиз, Мотурудийсиз, Марғинонийсиз, Бобурсиз, Хоразмий, Насафий, Фарғонийсиз тасаввур қилиб кўра оласанми? Тасаввурингда қуруқ ҳудуд, территория қолгандир. Ана шундай улуғларга ҳам, уларнинг бугунги авлодлари - ёшларга ҳам она замин – Ўзбекистон. Улуғларимиз бугун ҳам бизларга куч, руҳ, қувват бермоқдалар. Мана шундай боболари, кўзлари чақнаб турган ёшлари бор миллат юксак марраларни албатта эгаллайди. </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r>
              <a:rPr lang="uz-Cyrl-UZ" sz="2800" b="1" dirty="0">
                <a:solidFill>
                  <a:srgbClr val="0000FF"/>
                </a:solidFill>
                <a:latin typeface="Times New Roman" panose="02020603050405020304" pitchFamily="18" charset="0"/>
                <a:cs typeface="Times New Roman" panose="02020603050405020304" pitchFamily="18" charset="0"/>
              </a:rPr>
              <a:t>Кўзларинг чақнаб турсин. </a:t>
            </a:r>
            <a:r>
              <a:rPr lang="uz-Cyrl-UZ" sz="2800" b="1" dirty="0" smtClean="0">
                <a:solidFill>
                  <a:srgbClr val="0000FF"/>
                </a:solidFill>
                <a:latin typeface="Times New Roman" panose="02020603050405020304" pitchFamily="18" charset="0"/>
                <a:cs typeface="Times New Roman" panose="02020603050405020304" pitchFamily="18" charset="0"/>
              </a:rPr>
              <a:t>Чунки . . .</a:t>
            </a:r>
            <a:endParaRPr lang="ru-RU"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422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835696" y="1859340"/>
            <a:ext cx="6768752" cy="1569660"/>
          </a:xfrm>
          <a:prstGeom prst="rect">
            <a:avLst/>
          </a:prstGeom>
        </p:spPr>
        <p:txBody>
          <a:bodyPr wrap="square">
            <a:spAutoFit/>
          </a:bodyPr>
          <a:lstStyle/>
          <a:p>
            <a:pPr algn="ctr"/>
            <a:r>
              <a:rPr lang="ru-RU" sz="4800" b="1" dirty="0" smtClean="0">
                <a:solidFill>
                  <a:srgbClr val="0033CC"/>
                </a:solidFill>
                <a:latin typeface="Times New Roman" panose="02020603050405020304" pitchFamily="18" charset="0"/>
                <a:cs typeface="Times New Roman" panose="02020603050405020304" pitchFamily="18" charset="0"/>
              </a:rPr>
              <a:t>ЭЪТИБОРИНГИЗ УЧУН РАҲМАТ</a:t>
            </a:r>
            <a:r>
              <a:rPr lang="uz-Cyrl-UZ" sz="4800" b="1" dirty="0" smtClean="0">
                <a:solidFill>
                  <a:srgbClr val="0033CC"/>
                </a:solidFill>
                <a:latin typeface="Times New Roman" panose="02020603050405020304" pitchFamily="18" charset="0"/>
                <a:cs typeface="Times New Roman" panose="02020603050405020304" pitchFamily="18" charset="0"/>
              </a:rPr>
              <a:t>!!!</a:t>
            </a:r>
            <a:endParaRPr lang="ru-RU" sz="4800" b="1" dirty="0">
              <a:solidFill>
                <a:srgbClr val="0033CC"/>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5274" y="6351711"/>
            <a:ext cx="8928992" cy="461665"/>
          </a:xfrm>
          <a:prstGeom prst="rect">
            <a:avLst/>
          </a:prstGeom>
        </p:spPr>
        <p:txBody>
          <a:bodyPr wrap="square">
            <a:spAutoFit/>
          </a:bodyPr>
          <a:lstStyle/>
          <a:p>
            <a:pPr algn="ctr"/>
            <a:r>
              <a:rPr lang="uz-Cyrl-UZ" sz="2400" b="1" dirty="0" smtClean="0">
                <a:solidFill>
                  <a:srgbClr val="0033CC"/>
                </a:solidFill>
                <a:latin typeface="Times New Roman" panose="02020603050405020304" pitchFamily="18" charset="0"/>
                <a:cs typeface="Times New Roman" panose="02020603050405020304" pitchFamily="18" charset="0"/>
              </a:rPr>
              <a:t>Тузувчилар: М.Қуронов, Ш.Тўраев, О.Базаров, Ш.Мустафоев</a:t>
            </a:r>
            <a:endParaRPr lang="ru-RU"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8239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101988" y="113690"/>
            <a:ext cx="8934508" cy="667875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lvl="0" indent="-457200" algn="just">
              <a:buFont typeface="Arial" panose="020B0604020202020204" pitchFamily="34" charset="0"/>
              <a:buChar char="•"/>
            </a:pPr>
            <a:r>
              <a:rPr lang="uz-Cyrl-UZ" sz="2800" b="1" dirty="0" smtClean="0">
                <a:solidFill>
                  <a:srgbClr val="7030A0"/>
                </a:solidFill>
                <a:latin typeface="Times New Roman" panose="02020603050405020304" pitchFamily="18" charset="0"/>
                <a:cs typeface="Times New Roman" panose="02020603050405020304" pitchFamily="18" charset="0"/>
              </a:rPr>
              <a:t>Мулкдор </a:t>
            </a:r>
            <a:r>
              <a:rPr lang="uz-Cyrl-UZ" sz="2800" b="1" dirty="0">
                <a:solidFill>
                  <a:srgbClr val="7030A0"/>
                </a:solidFill>
                <a:latin typeface="Times New Roman" panose="02020603050405020304" pitchFamily="18" charset="0"/>
                <a:cs typeface="Times New Roman" panose="02020603050405020304" pitchFamily="18" charset="0"/>
              </a:rPr>
              <a:t>бўлишни ўйлашнинг ўзи қора терга туширган замонлардан;</a:t>
            </a:r>
            <a:endParaRPr lang="ru-RU" sz="2800" b="1" dirty="0">
              <a:solidFill>
                <a:srgbClr val="7030A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7030A0"/>
                </a:solidFill>
                <a:latin typeface="Times New Roman" panose="02020603050405020304" pitchFamily="18" charset="0"/>
                <a:cs typeface="Times New Roman" panose="02020603050405020304" pitchFamily="18" charset="0"/>
              </a:rPr>
              <a:t>Ҳамқишлоқ ўзбеклар мажлисда бошқа тилда сўзлашган кунлардан; </a:t>
            </a:r>
            <a:endParaRPr lang="ru-RU" sz="2800" b="1" dirty="0">
              <a:solidFill>
                <a:srgbClr val="7030A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7030A0"/>
                </a:solidFill>
                <a:latin typeface="Times New Roman" panose="02020603050405020304" pitchFamily="18" charset="0"/>
                <a:cs typeface="Times New Roman" panose="02020603050405020304" pitchFamily="18" charset="0"/>
              </a:rPr>
              <a:t>Кўчаларда ўзбекнинг Эпика, Нексия, Спарк, Орландолари эмас, Запорожец, Москвич, Жигули кезган кунлардан;</a:t>
            </a:r>
            <a:endParaRPr lang="ru-RU" sz="2800" b="1" dirty="0">
              <a:solidFill>
                <a:srgbClr val="7030A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7030A0"/>
                </a:solidFill>
                <a:latin typeface="Times New Roman" panose="02020603050405020304" pitchFamily="18" charset="0"/>
                <a:cs typeface="Times New Roman" panose="02020603050405020304" pitchFamily="18" charset="0"/>
              </a:rPr>
              <a:t>Осмонимизда оламга машҳур А320, Боинглар эмас, ТУ, АН, ЯКлар учган йиллардан;</a:t>
            </a:r>
            <a:endParaRPr lang="ru-RU" sz="2800" b="1" dirty="0">
              <a:solidFill>
                <a:srgbClr val="7030A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uz-Cyrl-UZ" sz="2800" b="1" dirty="0">
                <a:solidFill>
                  <a:srgbClr val="7030A0"/>
                </a:solidFill>
                <a:latin typeface="Times New Roman" panose="02020603050405020304" pitchFamily="18" charset="0"/>
                <a:cs typeface="Times New Roman" panose="02020603050405020304" pitchFamily="18" charset="0"/>
              </a:rPr>
              <a:t>Оналар ўлими 2 баравардан кўпроқ, болалар ўлими эса 3 баравар кўп бўлган мотамсаро туғуруқхоналардан сўзла. </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Бугунги мислсиз ютуқларимизни айтиб, қиёсла. Тенгдошларингни буюк ишларни қилишга илҳомлантир. </a:t>
            </a:r>
            <a:r>
              <a:rPr lang="uz-Cyrl-UZ" sz="3200" b="1" dirty="0">
                <a:solidFill>
                  <a:srgbClr val="7030A0"/>
                </a:solidFill>
                <a:latin typeface="Times New Roman" panose="02020603050405020304" pitchFamily="18" charset="0"/>
                <a:cs typeface="Times New Roman" panose="02020603050405020304" pitchFamily="18" charset="0"/>
              </a:rPr>
              <a:t>Чунки </a:t>
            </a:r>
            <a:r>
              <a:rPr lang="uz-Cyrl-UZ" sz="3200" b="1" dirty="0" smtClean="0">
                <a:solidFill>
                  <a:srgbClr val="7030A0"/>
                </a:solidFill>
                <a:latin typeface="Times New Roman" panose="02020603050405020304" pitchFamily="18" charset="0"/>
                <a:cs typeface="Times New Roman" panose="02020603050405020304" pitchFamily="18" charset="0"/>
              </a:rPr>
              <a:t> . . .</a:t>
            </a:r>
            <a:endParaRPr lang="ru-RU"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4242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9000" r="-3000" b="-9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827584" y="1596856"/>
            <a:ext cx="7632848" cy="3416320"/>
          </a:xfrm>
          <a:prstGeom prst="rect">
            <a:avLst/>
          </a:prstGeom>
        </p:spPr>
        <p:txBody>
          <a:bodyPr wrap="square">
            <a:spAutoFit/>
          </a:bodyPr>
          <a:lstStyle/>
          <a:p>
            <a:pPr lvl="0" algn="ctr"/>
            <a:r>
              <a:rPr lang="uz-Cyrl-UZ" sz="7200" b="1" dirty="0">
                <a:solidFill>
                  <a:srgbClr val="0033CC"/>
                </a:solidFill>
                <a:latin typeface="Times New Roman" panose="02020603050405020304" pitchFamily="18" charset="0"/>
                <a:cs typeface="Times New Roman" panose="02020603050405020304" pitchFamily="18" charset="0"/>
              </a:rPr>
              <a:t>МИЛЛАТ ДАРДЛАРИГА ДАРМОН БЎЛ</a:t>
            </a:r>
            <a:endParaRPr lang="ru-RU" sz="7200"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8949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45547" y="188640"/>
            <a:ext cx="6006773" cy="1107996"/>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z-Cyrl-UZ" sz="6600" b="1" dirty="0" smtClean="0">
                <a:solidFill>
                  <a:srgbClr val="0033CC"/>
                </a:solidFill>
                <a:latin typeface="Times New Roman" panose="02020603050405020304" pitchFamily="18" charset="0"/>
                <a:cs typeface="Times New Roman" panose="02020603050405020304" pitchFamily="18" charset="0"/>
              </a:rPr>
              <a:t>ЁШ ДЎСТИМ!</a:t>
            </a:r>
            <a:endParaRPr lang="ru-RU" sz="6600" dirty="0">
              <a:solidFill>
                <a:srgbClr val="0033CC"/>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9492" y="1621244"/>
            <a:ext cx="8712968"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latin typeface="Times New Roman" panose="02020603050405020304" pitchFamily="18" charset="0"/>
                <a:cs typeface="Times New Roman" panose="02020603050405020304" pitchFamily="18" charset="0"/>
              </a:rPr>
              <a:t>1990 </a:t>
            </a:r>
            <a:r>
              <a:rPr lang="uz-Cyrl-UZ" sz="2800" b="1" dirty="0">
                <a:latin typeface="Times New Roman" panose="02020603050405020304" pitchFamily="18" charset="0"/>
                <a:cs typeface="Times New Roman" panose="02020603050405020304" pitchFamily="18" charset="0"/>
              </a:rPr>
              <a:t>йилнинг 24 феврали. Тошкентда СССР, Ўзбекистон ССР, маҳаллий советларнинг халқ депутатлари ва жамоатчилик вакиллари иштирокида кенгаш бошланган. Президент Ислом Каримов сўзининг бошида бир ибратли ривоятни келтиради. </a:t>
            </a:r>
            <a:r>
              <a:rPr lang="uz-Cyrl-UZ" sz="2800" b="1" dirty="0">
                <a:solidFill>
                  <a:srgbClr val="0033CC"/>
                </a:solidFill>
                <a:latin typeface="Times New Roman" panose="02020603050405020304" pitchFamily="18" charset="0"/>
                <a:cs typeface="Times New Roman" panose="02020603050405020304" pitchFamily="18" charset="0"/>
              </a:rPr>
              <a:t>“Эмишки, Амир Темур ярим жаҳонни забт этиб, олис ўрмон қабилаларига бориб етибди, хуллас, уларни ҳам ўзига бўйсундирибди. Қайсар ва жангари, озод ва самимий бу қабила бошлиғи чорасизлик туфайли, Темурга қуролларини топширар экан, қуйидаги гапларни айтибди</a:t>
            </a:r>
            <a:r>
              <a:rPr lang="uz-Cyrl-UZ" sz="2800" b="1" dirty="0" smtClean="0">
                <a:solidFill>
                  <a:srgbClr val="0033CC"/>
                </a:solidFill>
                <a:latin typeface="Times New Roman" panose="02020603050405020304" pitchFamily="18" charset="0"/>
                <a:cs typeface="Times New Roman" panose="02020603050405020304" pitchFamily="18" charset="0"/>
              </a:rPr>
              <a:t>:</a:t>
            </a:r>
            <a:endParaRPr lang="ru-RU"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4291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09216" y="332656"/>
            <a:ext cx="8712968"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33CC"/>
                </a:solidFill>
                <a:latin typeface="Times New Roman" panose="02020603050405020304" pitchFamily="18" charset="0"/>
                <a:cs typeface="Times New Roman" panose="02020603050405020304" pitchFamily="18" charset="0"/>
              </a:rPr>
              <a:t>“</a:t>
            </a:r>
            <a:r>
              <a:rPr lang="uz-Cyrl-UZ" sz="2800" b="1" dirty="0">
                <a:solidFill>
                  <a:srgbClr val="0033CC"/>
                </a:solidFill>
                <a:latin typeface="Times New Roman" panose="02020603050405020304" pitchFamily="18" charset="0"/>
                <a:cs typeface="Times New Roman" panose="02020603050405020304" pitchFamily="18" charset="0"/>
              </a:rPr>
              <a:t>Эй, Амир! Сен бизни қурол кучи билан енга олдинг. Бироқ, сенга айтадиган шартларимиз бор. Агар сен қассоб бўлсанг, бизни сўйиб ташла, агар сен саввдогар бўлсанг, сотиб юбор, агар сен подшо бўлиб келган бўлсанг – бизга бахт ато эт</a:t>
            </a:r>
            <a:r>
              <a:rPr lang="uz-Cyrl-UZ" sz="2800" b="1" dirty="0" smtClean="0">
                <a:solidFill>
                  <a:srgbClr val="0033CC"/>
                </a:solidFill>
                <a:latin typeface="Times New Roman" panose="02020603050405020304" pitchFamily="18" charset="0"/>
                <a:cs typeface="Times New Roman" panose="02020603050405020304" pitchFamily="18" charset="0"/>
              </a:rPr>
              <a:t>!”. </a:t>
            </a:r>
            <a:r>
              <a:rPr lang="uz-Cyrl-UZ" sz="2800" b="1" dirty="0" smtClean="0">
                <a:latin typeface="Times New Roman" panose="02020603050405020304" pitchFamily="18" charset="0"/>
                <a:cs typeface="Times New Roman" panose="02020603050405020304" pitchFamily="18" charset="0"/>
              </a:rPr>
              <a:t> </a:t>
            </a:r>
            <a:r>
              <a:rPr lang="uz-Cyrl-UZ" sz="2800" b="1" dirty="0">
                <a:latin typeface="Times New Roman" panose="02020603050405020304" pitchFamily="18" charset="0"/>
                <a:cs typeface="Times New Roman" panose="02020603050405020304" pitchFamily="18" charset="0"/>
              </a:rPr>
              <a:t>Ана шундай кескин мафкуравий вазиятда Ислом Каримов ҳар бир халқ вакилини халқнинг посбони, раҳбари, сирдоши бўлишга чақиради. Бизнингча эса, ўшанда Президентимиз Соҳибқирон Амир Темур шахсини бежиз эслатмаган. Яъни бу билан Соҳибқироннинг </a:t>
            </a:r>
            <a:r>
              <a:rPr lang="uz-Cyrl-UZ" sz="2800" b="1" dirty="0">
                <a:solidFill>
                  <a:srgbClr val="0033CC"/>
                </a:solidFill>
                <a:latin typeface="Times New Roman" panose="02020603050405020304" pitchFamily="18" charset="0"/>
                <a:cs typeface="Times New Roman" panose="02020603050405020304" pitchFamily="18" charset="0"/>
              </a:rPr>
              <a:t>“Миллат дардларига дармон бўлиш вазифангиздир” </a:t>
            </a:r>
            <a:r>
              <a:rPr lang="uz-Cyrl-UZ" sz="2800" b="1" dirty="0">
                <a:latin typeface="Times New Roman" panose="02020603050405020304" pitchFamily="18" charset="0"/>
                <a:cs typeface="Times New Roman" panose="02020603050405020304" pitchFamily="18" charset="0"/>
              </a:rPr>
              <a:t>деган ўгитларига ишора қилган ва шунга барчамизни даъват қилган. Бу даъват сенга ҳам қаратилган. </a:t>
            </a:r>
            <a:r>
              <a:rPr lang="uz-Cyrl-UZ" sz="2800" b="1" dirty="0" smtClean="0">
                <a:latin typeface="Times New Roman" panose="02020603050405020304" pitchFamily="18" charset="0"/>
                <a:cs typeface="Times New Roman" panose="02020603050405020304" pitchFamily="18" charset="0"/>
              </a:rPr>
              <a:t>Чунки . . .</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411813" y="2204864"/>
            <a:ext cx="8496944" cy="2554545"/>
          </a:xfrm>
          <a:prstGeom prst="rect">
            <a:avLst/>
          </a:prstGeom>
        </p:spPr>
        <p:txBody>
          <a:bodyPr wrap="square">
            <a:spAutoFit/>
          </a:bodyPr>
          <a:lstStyle/>
          <a:p>
            <a:pPr algn="ctr"/>
            <a:r>
              <a:rPr lang="uz-Cyrl-UZ" sz="8000" b="1" dirty="0">
                <a:solidFill>
                  <a:srgbClr val="0033CC"/>
                </a:solidFill>
                <a:latin typeface="Times New Roman" panose="02020603050405020304" pitchFamily="18" charset="0"/>
                <a:cs typeface="Times New Roman" panose="02020603050405020304" pitchFamily="18" charset="0"/>
              </a:rPr>
              <a:t>ЎЗЛИГИНГНИ АНГЛА</a:t>
            </a:r>
            <a:endParaRPr lang="ru-RU" sz="8000"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632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75656" y="188640"/>
            <a:ext cx="6192688" cy="110799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z-Cyrl-UZ" sz="6600" b="1" dirty="0" smtClean="0">
                <a:solidFill>
                  <a:srgbClr val="0033CC"/>
                </a:solidFill>
                <a:latin typeface="Times New Roman" panose="02020603050405020304" pitchFamily="18" charset="0"/>
                <a:cs typeface="Times New Roman" panose="02020603050405020304" pitchFamily="18" charset="0"/>
              </a:rPr>
              <a:t>ЁШ ДЎСТИМ!</a:t>
            </a:r>
            <a:endParaRPr lang="ru-RU" sz="6600" dirty="0">
              <a:solidFill>
                <a:srgbClr val="0033CC"/>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1400577"/>
            <a:ext cx="8784976"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ru-RU" b="1" dirty="0">
                <a:solidFill>
                  <a:srgbClr val="7030A0"/>
                </a:solidFill>
              </a:rPr>
              <a:t> </a:t>
            </a:r>
            <a:r>
              <a:rPr lang="uz-Cyrl-UZ" sz="2800" b="1" dirty="0">
                <a:solidFill>
                  <a:srgbClr val="7030A0"/>
                </a:solidFill>
                <a:latin typeface="Times New Roman" panose="02020603050405020304" pitchFamily="18" charset="0"/>
                <a:cs typeface="Times New Roman" panose="02020603050405020304" pitchFamily="18" charset="0"/>
              </a:rPr>
              <a:t>Она тилимизга юксак эътибор  туфайли </a:t>
            </a:r>
            <a:r>
              <a:rPr lang="uz-Cyrl-UZ" sz="2800" b="1" dirty="0" smtClean="0">
                <a:solidFill>
                  <a:srgbClr val="7030A0"/>
                </a:solidFill>
                <a:latin typeface="Times New Roman" panose="02020603050405020304" pitchFamily="18" charset="0"/>
                <a:cs typeface="Times New Roman" panose="02020603050405020304" pitchFamily="18" charset="0"/>
              </a:rPr>
              <a:t/>
            </a:r>
            <a:br>
              <a:rPr lang="uz-Cyrl-UZ" sz="2800" b="1" dirty="0" smtClean="0">
                <a:solidFill>
                  <a:srgbClr val="7030A0"/>
                </a:solidFill>
                <a:latin typeface="Times New Roman" panose="02020603050405020304" pitchFamily="18" charset="0"/>
                <a:cs typeface="Times New Roman" panose="02020603050405020304" pitchFamily="18" charset="0"/>
              </a:rPr>
            </a:br>
            <a:r>
              <a:rPr lang="uz-Cyrl-UZ" sz="2800" b="1" dirty="0" smtClean="0">
                <a:solidFill>
                  <a:srgbClr val="7030A0"/>
                </a:solidFill>
                <a:latin typeface="Times New Roman" panose="02020603050405020304" pitchFamily="18" charset="0"/>
                <a:cs typeface="Times New Roman" panose="02020603050405020304" pitchFamily="18" charset="0"/>
              </a:rPr>
              <a:t>1989 </a:t>
            </a:r>
            <a:r>
              <a:rPr lang="uz-Cyrl-UZ" sz="2800" b="1" dirty="0">
                <a:solidFill>
                  <a:srgbClr val="7030A0"/>
                </a:solidFill>
                <a:latin typeface="Times New Roman" panose="02020603050405020304" pitchFamily="18" charset="0"/>
                <a:cs typeface="Times New Roman" panose="02020603050405020304" pitchFamily="18" charset="0"/>
              </a:rPr>
              <a:t>йилнинг 21 октябрь куни қизғин баҳс ва тортишувлардан сўнг сиёсий-маънавий ҳаётимиздаги унутилмас ҳодиса – ўзбек тилига давлат тили мақоми берилди. Бу воқеа халқимизнинг миллий ўзлигини тиклаш йўлидаги энг муҳим ва илк қадам бўлди</a:t>
            </a:r>
            <a:r>
              <a:rPr lang="uz-Cyrl-UZ" sz="2800" b="1" dirty="0" smtClean="0">
                <a:solidFill>
                  <a:srgbClr val="7030A0"/>
                </a:solidFill>
                <a:latin typeface="Times New Roman" panose="02020603050405020304" pitchFamily="18" charset="0"/>
                <a:cs typeface="Times New Roman" panose="02020603050405020304" pitchFamily="18" charset="0"/>
              </a:rPr>
              <a:t>.</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6" y="4565103"/>
            <a:ext cx="4068638" cy="22860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012" y="4565103"/>
            <a:ext cx="2053577" cy="22860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482" y="4565103"/>
            <a:ext cx="3481518" cy="22860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276872"/>
            <a:ext cx="8784976"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Галдаги </a:t>
            </a:r>
            <a:r>
              <a:rPr lang="uz-Cyrl-UZ" sz="2800" b="1" dirty="0">
                <a:solidFill>
                  <a:srgbClr val="7030A0"/>
                </a:solidFill>
                <a:latin typeface="Times New Roman" panose="02020603050405020304" pitchFamily="18" charset="0"/>
                <a:cs typeface="Times New Roman" panose="02020603050405020304" pitchFamily="18" charset="0"/>
              </a:rPr>
              <a:t>вазифа – халқимизга ўзлигини кўрсатишнинг энг мақбул, ҳаётий воситаларини тиклашга киришилди. Ўзбекликнинг азалий манбалари – халқ анъаналари, урф-одатларини, маросимлари тиклана бошланди. Маънавий илдизларга оби ҳаёт келди. Миллий тикланиш, юксалиш бошланди. Бунга Ислом Каримовнинг маънавият ва маърифат ишини сиёсатнинг устувор йўналиши этиб, изчил амалга оширганлигида бўлди.  Сен бу ишларни муносиб давомчиси бўл. Чунки </a:t>
            </a:r>
            <a:r>
              <a:rPr lang="uz-Cyrl-UZ" sz="2800" b="1" dirty="0" smtClean="0">
                <a:solidFill>
                  <a:srgbClr val="7030A0"/>
                </a:solidFill>
                <a:latin typeface="Times New Roman" panose="02020603050405020304" pitchFamily="18" charset="0"/>
                <a:cs typeface="Times New Roman" panose="02020603050405020304" pitchFamily="18" charset="0"/>
              </a:rPr>
              <a:t> . . .</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3469519" cy="2276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022" b="9759"/>
          <a:stretch/>
        </p:blipFill>
        <p:spPr bwMode="auto">
          <a:xfrm>
            <a:off x="5984118" y="-3930"/>
            <a:ext cx="3124386" cy="22808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13045"/>
          <a:stretch/>
        </p:blipFill>
        <p:spPr bwMode="auto">
          <a:xfrm>
            <a:off x="3240781" y="-3930"/>
            <a:ext cx="3007619" cy="22808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25530" y="1196752"/>
            <a:ext cx="8928992" cy="5509200"/>
          </a:xfrm>
          <a:prstGeom prst="rect">
            <a:avLst/>
          </a:prstGeom>
        </p:spPr>
        <p:txBody>
          <a:bodyPr wrap="square">
            <a:spAutoFit/>
          </a:bodyPr>
          <a:lstStyle/>
          <a:p>
            <a:pPr algn="ctr"/>
            <a:r>
              <a:rPr lang="uz-Cyrl-UZ" sz="8800" b="1" dirty="0" smtClean="0">
                <a:solidFill>
                  <a:srgbClr val="008000"/>
                </a:solidFill>
                <a:latin typeface="Times New Roman" panose="02020603050405020304" pitchFamily="18" charset="0"/>
                <a:cs typeface="Times New Roman" panose="02020603050405020304" pitchFamily="18" charset="0"/>
              </a:rPr>
              <a:t>“</a:t>
            </a:r>
            <a:r>
              <a:rPr lang="ru-RU" sz="8800" b="1" dirty="0" smtClean="0">
                <a:solidFill>
                  <a:srgbClr val="008000"/>
                </a:solidFill>
                <a:latin typeface="Times New Roman" panose="02020603050405020304" pitchFamily="18" charset="0"/>
                <a:cs typeface="Times New Roman" panose="02020603050405020304" pitchFamily="18" charset="0"/>
              </a:rPr>
              <a:t>ВАТАН </a:t>
            </a:r>
            <a:r>
              <a:rPr lang="uz-Cyrl-UZ" sz="8800" b="1" dirty="0">
                <a:solidFill>
                  <a:srgbClr val="008000"/>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8000"/>
                </a:solidFill>
                <a:latin typeface="Times New Roman" panose="02020603050405020304" pitchFamily="18" charset="0"/>
                <a:cs typeface="Times New Roman" panose="02020603050405020304" pitchFamily="18" charset="0"/>
              </a:rPr>
              <a:t>ҚЎЛИНГДА</a:t>
            </a:r>
            <a:r>
              <a:rPr lang="uz-Cyrl-UZ" sz="8800" b="1" dirty="0" smtClean="0">
                <a:solidFill>
                  <a:srgbClr val="008000"/>
                </a:solidFill>
                <a:latin typeface="Times New Roman" panose="02020603050405020304" pitchFamily="18" charset="0"/>
                <a:cs typeface="Times New Roman" panose="02020603050405020304" pitchFamily="18" charset="0"/>
              </a:rPr>
              <a:t>!”</a:t>
            </a:r>
            <a:endParaRPr lang="uz-Cyrl-UZ" sz="8800" b="1" dirty="0" smtClean="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8902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912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15616" y="1340768"/>
            <a:ext cx="8028384" cy="2554545"/>
          </a:xfrm>
          <a:prstGeom prst="rect">
            <a:avLst/>
          </a:prstGeom>
        </p:spPr>
        <p:txBody>
          <a:bodyPr wrap="square">
            <a:spAutoFit/>
          </a:bodyPr>
          <a:lstStyle/>
          <a:p>
            <a:pPr algn="ctr"/>
            <a:r>
              <a:rPr lang="uz-Cyrl-UZ" sz="8000" b="1" dirty="0" smtClean="0">
                <a:solidFill>
                  <a:srgbClr val="0033CC"/>
                </a:solidFill>
                <a:latin typeface="Times New Roman" panose="02020603050405020304" pitchFamily="18" charset="0"/>
                <a:cs typeface="Times New Roman" panose="02020603050405020304" pitchFamily="18" charset="0"/>
              </a:rPr>
              <a:t>КОМИЛЛИККА </a:t>
            </a:r>
            <a:r>
              <a:rPr lang="uz-Cyrl-UZ" sz="8000" b="1" dirty="0">
                <a:solidFill>
                  <a:srgbClr val="0033CC"/>
                </a:solidFill>
                <a:latin typeface="Times New Roman" panose="02020603050405020304" pitchFamily="18" charset="0"/>
                <a:cs typeface="Times New Roman" panose="02020603050405020304" pitchFamily="18" charset="0"/>
              </a:rPr>
              <a:t>ИНТИЛ</a:t>
            </a:r>
            <a:endParaRPr lang="ru-RU" sz="8000"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55572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268760"/>
            <a:ext cx="8496944"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a:solidFill>
                  <a:srgbClr val="7030A0"/>
                </a:solidFill>
                <a:latin typeface="Times New Roman" panose="02020603050405020304" pitchFamily="18" charset="0"/>
                <a:cs typeface="Times New Roman" panose="02020603050405020304" pitchFamily="18" charset="0"/>
              </a:rPr>
              <a:t>Кадрлар тайёрлаш миллий дастури ғоясини биз </a:t>
            </a:r>
            <a:r>
              <a:rPr lang="uz-Cyrl-UZ" sz="2800" b="1" dirty="0" smtClean="0">
                <a:solidFill>
                  <a:srgbClr val="7030A0"/>
                </a:solidFill>
                <a:latin typeface="Times New Roman" panose="02020603050405020304" pitchFamily="18" charset="0"/>
                <a:cs typeface="Times New Roman" panose="02020603050405020304" pitchFamily="18" charset="0"/>
              </a:rPr>
              <a:t/>
            </a:r>
            <a:br>
              <a:rPr lang="uz-Cyrl-UZ" sz="2800" b="1" dirty="0" smtClean="0">
                <a:solidFill>
                  <a:srgbClr val="7030A0"/>
                </a:solidFill>
                <a:latin typeface="Times New Roman" panose="02020603050405020304" pitchFamily="18" charset="0"/>
                <a:cs typeface="Times New Roman" panose="02020603050405020304" pitchFamily="18" charset="0"/>
              </a:rPr>
            </a:br>
            <a:r>
              <a:rPr lang="uz-Cyrl-UZ" sz="2800" b="1" dirty="0" smtClean="0">
                <a:solidFill>
                  <a:srgbClr val="7030A0"/>
                </a:solidFill>
                <a:latin typeface="Times New Roman" panose="02020603050405020304" pitchFamily="18" charset="0"/>
                <a:cs typeface="Times New Roman" panose="02020603050405020304" pitchFamily="18" charset="0"/>
              </a:rPr>
              <a:t>1997 </a:t>
            </a:r>
            <a:r>
              <a:rPr lang="uz-Cyrl-UZ" sz="2800" b="1" dirty="0">
                <a:solidFill>
                  <a:srgbClr val="7030A0"/>
                </a:solidFill>
                <a:latin typeface="Times New Roman" panose="02020603050405020304" pitchFamily="18" charset="0"/>
                <a:cs typeface="Times New Roman" panose="02020603050405020304" pitchFamily="18" charset="0"/>
              </a:rPr>
              <a:t>йилда ишлаб чиқилиб, амалга оширилди, деймиз. Аслида бу ғоя 1990 йил 4 августда кўтарилган. Ўша куни республика минбаридан: </a:t>
            </a:r>
            <a:endParaRPr lang="uz-Cyrl-UZ" sz="2800" b="1" dirty="0" smtClean="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33CC"/>
                </a:solidFill>
                <a:latin typeface="Times New Roman" panose="02020603050405020304" pitchFamily="18" charset="0"/>
                <a:cs typeface="Times New Roman" panose="02020603050405020304" pitchFamily="18" charset="0"/>
              </a:rPr>
              <a:t>“...</a:t>
            </a:r>
            <a:r>
              <a:rPr lang="uz-Cyrl-UZ" sz="2800" b="1" dirty="0">
                <a:solidFill>
                  <a:srgbClr val="0033CC"/>
                </a:solidFill>
                <a:latin typeface="Times New Roman" panose="02020603050405020304" pitchFamily="18" charset="0"/>
                <a:cs typeface="Times New Roman" panose="02020603050405020304" pitchFamily="18" charset="0"/>
              </a:rPr>
              <a:t>Бизга кадрлар тайёрлашнинг махсус миллий дастури керак. Бу дастур: </a:t>
            </a:r>
            <a:endParaRPr lang="uz-Cyrl-UZ" sz="2800" b="1" dirty="0" smtClean="0">
              <a:solidFill>
                <a:srgbClr val="0033CC"/>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33CC"/>
                </a:solidFill>
                <a:latin typeface="Times New Roman" panose="02020603050405020304" pitchFamily="18" charset="0"/>
                <a:cs typeface="Times New Roman" panose="02020603050405020304" pitchFamily="18" charset="0"/>
              </a:rPr>
              <a:t>Умумий </a:t>
            </a:r>
            <a:r>
              <a:rPr lang="uz-Cyrl-UZ" sz="2800" b="1" dirty="0">
                <a:solidFill>
                  <a:srgbClr val="0033CC"/>
                </a:solidFill>
                <a:latin typeface="Times New Roman" panose="02020603050405020304" pitchFamily="18" charset="0"/>
                <a:cs typeface="Times New Roman" panose="02020603050405020304" pitchFamily="18" charset="0"/>
              </a:rPr>
              <a:t>таълим мактабларида дарс бериш сифатини ошириш (ўқитувчиларни, методистларни қўшимча равишда моддий рағбатлантириш, махсус синфхоналар барпо этиш, олий ўқув юртларининг мактабларни оталиққа олишини йўлга қўйиш ва шу кабилар)ни; </a:t>
            </a:r>
            <a:endParaRPr lang="uz-Cyrl-UZ" sz="2800" b="1" dirty="0" smtClean="0">
              <a:solidFill>
                <a:srgbClr val="0033CC"/>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68614" y="44624"/>
            <a:ext cx="6006774" cy="1107996"/>
          </a:xfrm>
          <a:prstGeom prst="rect">
            <a:avLst/>
          </a:prstGeom>
        </p:spPr>
        <p:txBody>
          <a:bodyPr wrap="none">
            <a:spAutoFit/>
          </a:bodyPr>
          <a:lstStyle/>
          <a:p>
            <a:pPr algn="ctr"/>
            <a:r>
              <a:rPr lang="uz-Cyrl-UZ" sz="6600" b="1" dirty="0" smtClean="0">
                <a:solidFill>
                  <a:schemeClr val="bg1"/>
                </a:solidFill>
                <a:latin typeface="Times New Roman" panose="02020603050405020304" pitchFamily="18" charset="0"/>
                <a:cs typeface="Times New Roman" panose="02020603050405020304" pitchFamily="18" charset="0"/>
              </a:rPr>
              <a:t>ЁШ ДЎСТИМ!</a:t>
            </a:r>
            <a:endParaRPr lang="ru-RU" sz="6600" dirty="0">
              <a:solidFill>
                <a:schemeClr val="bg1"/>
              </a:solidFill>
            </a:endParaRPr>
          </a:p>
        </p:txBody>
      </p:sp>
    </p:spTree>
    <p:extLst>
      <p:ext uri="{BB962C8B-B14F-4D97-AF65-F5344CB8AC3E}">
        <p14:creationId xmlns:p14="http://schemas.microsoft.com/office/powerpoint/2010/main" val="1904291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07677"/>
            <a:ext cx="8496944"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33CC"/>
                </a:solidFill>
                <a:latin typeface="Times New Roman" panose="02020603050405020304" pitchFamily="18" charset="0"/>
                <a:cs typeface="Times New Roman" panose="02020603050405020304" pitchFamily="18" charset="0"/>
              </a:rPr>
              <a:t>Энг </a:t>
            </a:r>
            <a:r>
              <a:rPr lang="uz-Cyrl-UZ" sz="2800" b="1" dirty="0">
                <a:solidFill>
                  <a:srgbClr val="0033CC"/>
                </a:solidFill>
                <a:latin typeface="Times New Roman" panose="02020603050405020304" pitchFamily="18" charset="0"/>
                <a:cs typeface="Times New Roman" panose="02020603050405020304" pitchFamily="18" charset="0"/>
              </a:rPr>
              <a:t>истеъдодли болалар учун мактаблар очишни; Республиканинг юқори малакали миллий мутахассисларини тайёрлаш учун Иттифоқдаги ва чет эллардаги энг яхши марказларга ёшларни юбориш системасини ўз ичига олиши керак...”, </a:t>
            </a:r>
            <a:r>
              <a:rPr lang="uz-Cyrl-UZ" sz="2800" b="1" dirty="0">
                <a:solidFill>
                  <a:srgbClr val="7030A0"/>
                </a:solidFill>
                <a:latin typeface="Times New Roman" panose="02020603050405020304" pitchFamily="18" charset="0"/>
                <a:cs typeface="Times New Roman" panose="02020603050405020304" pitchFamily="18" charset="0"/>
              </a:rPr>
              <a:t>дейилган. Бугун Миллий дастуримиз натижаларини дунё мамлакатлари ўрганиб, ўзларига мослаштириб, фойдаланмоқда. </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 y="3847106"/>
            <a:ext cx="4419228" cy="29676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150" y="3847107"/>
            <a:ext cx="4616354" cy="29676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357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276872"/>
            <a:ext cx="864096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a:solidFill>
                  <a:srgbClr val="7030A0"/>
                </a:solidFill>
                <a:latin typeface="Times New Roman" panose="02020603050405020304" pitchFamily="18" charset="0"/>
                <a:cs typeface="Times New Roman" panose="02020603050405020304" pitchFamily="18" charset="0"/>
              </a:rPr>
              <a:t>Совет мактаби амалда ёшларни бахтли ҳаётга тайёрламас эди. Далил: </a:t>
            </a:r>
            <a:r>
              <a:rPr lang="uz-Cyrl-UZ" sz="2800" b="1" dirty="0">
                <a:solidFill>
                  <a:srgbClr val="0000FF"/>
                </a:solidFill>
                <a:latin typeface="Times New Roman" panose="02020603050405020304" pitchFamily="18" charset="0"/>
                <a:cs typeface="Times New Roman" panose="02020603050405020304" pitchFamily="18" charset="0"/>
              </a:rPr>
              <a:t>100 та </a:t>
            </a:r>
            <a:r>
              <a:rPr lang="uz-Cyrl-UZ" sz="2800" b="1" dirty="0">
                <a:solidFill>
                  <a:srgbClr val="7030A0"/>
                </a:solidFill>
                <a:latin typeface="Times New Roman" panose="02020603050405020304" pitchFamily="18" charset="0"/>
                <a:cs typeface="Times New Roman" panose="02020603050405020304" pitchFamily="18" charset="0"/>
              </a:rPr>
              <a:t>мактаб</a:t>
            </a:r>
            <a:r>
              <a:rPr lang="uz-Cyrl-UZ" sz="2800" b="1" dirty="0">
                <a:solidFill>
                  <a:srgbClr val="0000FF"/>
                </a:solidFill>
                <a:latin typeface="Times New Roman" panose="02020603050405020304" pitchFamily="18" charset="0"/>
                <a:cs typeface="Times New Roman" panose="02020603050405020304" pitchFamily="18" charset="0"/>
              </a:rPr>
              <a:t> </a:t>
            </a:r>
            <a:r>
              <a:rPr lang="uz-Cyrl-UZ" sz="2800" b="1" dirty="0">
                <a:solidFill>
                  <a:srgbClr val="7030A0"/>
                </a:solidFill>
                <a:latin typeface="Times New Roman" panose="02020603050405020304" pitchFamily="18" charset="0"/>
                <a:cs typeface="Times New Roman" panose="02020603050405020304" pitchFamily="18" charset="0"/>
              </a:rPr>
              <a:t>битирувчисидан </a:t>
            </a:r>
            <a:r>
              <a:rPr lang="uz-Cyrl-UZ" sz="2800" b="1" dirty="0">
                <a:solidFill>
                  <a:srgbClr val="0000FF"/>
                </a:solidFill>
                <a:latin typeface="Times New Roman" panose="02020603050405020304" pitchFamily="18" charset="0"/>
                <a:cs typeface="Times New Roman" panose="02020603050405020304" pitchFamily="18" charset="0"/>
              </a:rPr>
              <a:t>90 таси </a:t>
            </a:r>
            <a:r>
              <a:rPr lang="uz-Cyrl-UZ" sz="2800" b="1" dirty="0">
                <a:solidFill>
                  <a:srgbClr val="7030A0"/>
                </a:solidFill>
                <a:latin typeface="Times New Roman" panose="02020603050405020304" pitchFamily="18" charset="0"/>
                <a:cs typeface="Times New Roman" panose="02020603050405020304" pitchFamily="18" charset="0"/>
              </a:rPr>
              <a:t>мактабни тугатиб, ҳунарсиз, бекорчи  бўлиб қоларди. 1997 йилда қабул қилинган “Кадрлар тайёрлаш Миллий дастури” бунга чек қўйди. Таълимдаги ютуқларимиздан мисоллар.</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Бугун бизнинг ёшларимиз ўз ҳаётини бахтли, фаровон қилишга қодир. Сен ҳам қодир </a:t>
            </a:r>
            <a:r>
              <a:rPr lang="uz-Cyrl-UZ" sz="2800" b="1" dirty="0" smtClean="0">
                <a:solidFill>
                  <a:srgbClr val="7030A0"/>
                </a:solidFill>
                <a:latin typeface="Times New Roman" panose="02020603050405020304" pitchFamily="18" charset="0"/>
                <a:cs typeface="Times New Roman" panose="02020603050405020304" pitchFamily="18" charset="0"/>
              </a:rPr>
              <a:t>бўл!</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Чунки ...  </a:t>
            </a:r>
            <a:endParaRPr lang="ru-RU" sz="2800" b="1" dirty="0">
              <a:solidFill>
                <a:srgbClr val="00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0"/>
            <a:ext cx="3619971" cy="22768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1332"/>
            <a:ext cx="3724845" cy="22842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69251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9061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7606" y="3519006"/>
            <a:ext cx="8208912" cy="2862322"/>
          </a:xfrm>
          <a:prstGeom prst="rect">
            <a:avLst/>
          </a:prstGeom>
        </p:spPr>
        <p:txBody>
          <a:bodyPr wrap="square">
            <a:spAutoFit/>
          </a:bodyPr>
          <a:lstStyle/>
          <a:p>
            <a:pPr algn="ctr"/>
            <a:r>
              <a:rPr lang="uz-Cyrl-UZ" sz="6000" b="1" dirty="0">
                <a:solidFill>
                  <a:srgbClr val="0000FF"/>
                </a:solidFill>
                <a:latin typeface="Times New Roman" panose="02020603050405020304" pitchFamily="18" charset="0"/>
                <a:cs typeface="Times New Roman" panose="02020603050405020304" pitchFamily="18" charset="0"/>
              </a:rPr>
              <a:t>ЭЛИМ ДЕБ, ЮРТИМ ДЕБ ЁНИБ, ЁНДИРИБ ЯША</a:t>
            </a:r>
            <a:endParaRPr lang="ru-RU" sz="6000"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14644"/>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262365"/>
            <a:ext cx="8784976"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b="1" dirty="0" smtClean="0">
                <a:solidFill>
                  <a:srgbClr val="7030A0"/>
                </a:solidFill>
              </a:rPr>
              <a:t> </a:t>
            </a:r>
            <a:r>
              <a:rPr lang="uz-Cyrl-UZ" sz="2800" b="1" dirty="0">
                <a:solidFill>
                  <a:srgbClr val="7030A0"/>
                </a:solidFill>
                <a:latin typeface="Times New Roman" panose="02020603050405020304" pitchFamily="18" charset="0"/>
                <a:cs typeface="Times New Roman" panose="02020603050405020304" pitchFamily="18" charset="0"/>
              </a:rPr>
              <a:t>Халқимиз,  ундан кейин жаҳоннинг юзлаб машҳур арбобларига, олим, эксперту мутахассислари: </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 ўз ҳаётини бизларнинг, фарзандларимизнинг бахтига бағишлаган;</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 халқини ўзгалардан ва ўзимиздан чиққан, қондош “ўзгалардан” ҳимоя қилган, </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 матонати, сиёсий маҳорати, метин иродаси билан халқини бир эмас, бир неча марта қонли фожиалардан асраб қолган;</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 Соҳибқирон Амир Темур салтанатидан кейин ҳеч ким танимаган Ўзбекистонни 20 йилда дунёга машҳур қилган</a:t>
            </a:r>
            <a:r>
              <a:rPr lang="uz-Cyrl-UZ" sz="2800" b="1" dirty="0" smtClean="0">
                <a:solidFill>
                  <a:srgbClr val="7030A0"/>
                </a:solidFill>
                <a:latin typeface="Times New Roman" panose="02020603050405020304" pitchFamily="18" charset="0"/>
                <a:cs typeface="Times New Roman" panose="02020603050405020304" pitchFamily="18" charset="0"/>
              </a:rPr>
              <a:t>;</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63688" y="44624"/>
            <a:ext cx="6006773" cy="1107996"/>
          </a:xfrm>
          <a:prstGeom prst="rect">
            <a:avLst/>
          </a:prstGeom>
        </p:spPr>
        <p:txBody>
          <a:bodyPr wrap="none">
            <a:spAutoFit/>
          </a:bodyPr>
          <a:lstStyle/>
          <a:p>
            <a:pPr lvl="0"/>
            <a:r>
              <a:rPr lang="uz-Cyrl-UZ" sz="6600" b="1" dirty="0" smtClean="0">
                <a:solidFill>
                  <a:schemeClr val="bg1"/>
                </a:solidFill>
                <a:latin typeface="Times New Roman" panose="02020603050405020304" pitchFamily="18" charset="0"/>
                <a:cs typeface="Times New Roman" panose="02020603050405020304" pitchFamily="18" charset="0"/>
              </a:rPr>
              <a:t>ЁШ ДЎСТИМ!</a:t>
            </a:r>
            <a:endParaRPr lang="ru-RU"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2040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764704"/>
            <a:ext cx="8784976"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 </a:t>
            </a:r>
            <a:r>
              <a:rPr lang="uz-Cyrl-UZ" sz="2800" b="1" dirty="0">
                <a:solidFill>
                  <a:srgbClr val="7030A0"/>
                </a:solidFill>
                <a:latin typeface="Times New Roman" panose="02020603050405020304" pitchFamily="18" charset="0"/>
                <a:cs typeface="Times New Roman" panose="02020603050405020304" pitchFamily="18" charset="0"/>
              </a:rPr>
              <a:t>жаҳоннинг энг ривожланган давлатлари қаторига кираётган янги Ўзбекистоннинг  асосчиси,</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a:solidFill>
                  <a:srgbClr val="7030A0"/>
                </a:solidFill>
                <a:latin typeface="Times New Roman" panose="02020603050405020304" pitchFamily="18" charset="0"/>
                <a:cs typeface="Times New Roman" panose="02020603050405020304" pitchFamily="18" charset="0"/>
              </a:rPr>
              <a:t>-  “Ўзбекистоннинг барча ўғил-қизлари – менинг фарзандларим”, деган холислик аҳдига содиқ;</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 элим деб, юртим деб ёниб, ёндириб яшаётган  Президентимиз муҳтарам Ислом Каримовга чуқур эҳтиром туйғуларини изҳор қилишдан чарчамайдилар.   Сен бугунги эркин ва озод, тинч ва осуда ҳаётимиз қадрини, мустақиллик берган имкониятларни чуқур англа, она Ватанимизга муҳаббат ва садоқат дастурул амалинг бўлсин. </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Чунки . . .</a:t>
            </a:r>
            <a:endParaRPr lang="ru-RU"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896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504" y="44624"/>
            <a:ext cx="8856984" cy="3416320"/>
          </a:xfrm>
          <a:prstGeom prst="rect">
            <a:avLst/>
          </a:prstGeom>
        </p:spPr>
        <p:txBody>
          <a:bodyPr wrap="square">
            <a:spAutoFit/>
          </a:bodyPr>
          <a:lstStyle/>
          <a:p>
            <a:pPr algn="ctr"/>
            <a:r>
              <a:rPr lang="uz-Cyrl-UZ" sz="5400" b="1" dirty="0">
                <a:solidFill>
                  <a:srgbClr val="0033CC"/>
                </a:solidFill>
                <a:latin typeface="Times New Roman" panose="02020603050405020304" pitchFamily="18" charset="0"/>
                <a:cs typeface="Times New Roman" panose="02020603050405020304" pitchFamily="18" charset="0"/>
              </a:rPr>
              <a:t>«ЎЗБЕКИСТОН МУСТАҚИЛЛИККА ЭРИШИШ ОСТОНАСИДА»</a:t>
            </a:r>
            <a:endParaRPr lang="ru-RU" sz="5400" dirty="0">
              <a:solidFill>
                <a:srgbClr val="0033CC"/>
              </a:solidFill>
              <a:latin typeface="Times New Roman" panose="02020603050405020304" pitchFamily="18" charset="0"/>
              <a:cs typeface="Times New Roman" panose="02020603050405020304" pitchFamily="18" charset="0"/>
            </a:endParaRPr>
          </a:p>
        </p:txBody>
      </p:sp>
      <p:pic>
        <p:nvPicPr>
          <p:cNvPr id="2050" name="Picture 2" descr="http://www.beqarorlar.uz/_nw/1/48022385.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100000" l="10000" r="90000">
                        <a14:backgroundMark x1="69375" y1="96970" x2="69375" y2="96970"/>
                        <a14:backgroundMark x1="70417" y1="96364" x2="70417" y2="96364"/>
                      </a14:backgroundRemoval>
                    </a14:imgEffect>
                  </a14:imgLayer>
                </a14:imgProps>
              </a:ext>
              <a:ext uri="{28A0092B-C50C-407E-A947-70E740481C1C}">
                <a14:useLocalDpi xmlns:a14="http://schemas.microsoft.com/office/drawing/2010/main" val="0"/>
              </a:ext>
            </a:extLst>
          </a:blip>
          <a:srcRect l="28602" t="9673" r="30087" b="3531"/>
          <a:stretch/>
        </p:blipFill>
        <p:spPr bwMode="auto">
          <a:xfrm>
            <a:off x="6300192" y="3345980"/>
            <a:ext cx="2376264" cy="3432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1GZiUIrGh_wGSL9WiC_-xwlzU35ZIzJnG_uS0Q73VYYdBs4T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330989"/>
            <a:ext cx="5172075" cy="34323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fld id="{13E6B939-FABE-442E-A6D3-709073CBA764}" type="slidenum">
              <a:rPr lang="ru-RU" smtClean="0"/>
              <a:t>3</a:t>
            </a:fld>
            <a:endParaRPr lang="ru-RU"/>
          </a:p>
        </p:txBody>
      </p:sp>
      <p:sp>
        <p:nvSpPr>
          <p:cNvPr id="7" name="Овал 6"/>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10494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50541" y="722676"/>
            <a:ext cx="8025716" cy="3631763"/>
          </a:xfrm>
          <a:prstGeom prst="rect">
            <a:avLst/>
          </a:prstGeom>
        </p:spPr>
        <p:txBody>
          <a:bodyPr wrap="square">
            <a:spAutoFit/>
          </a:bodyPr>
          <a:lstStyle/>
          <a:p>
            <a:pPr algn="ctr"/>
            <a:r>
              <a:rPr lang="uz-Cyrl-UZ" sz="11500" b="1" dirty="0">
                <a:solidFill>
                  <a:srgbClr val="0000FF"/>
                </a:solidFill>
                <a:latin typeface="Times New Roman" panose="02020603050405020304" pitchFamily="18" charset="0"/>
                <a:cs typeface="Times New Roman" panose="02020603050405020304" pitchFamily="18" charset="0"/>
              </a:rPr>
              <a:t>ТАРИХНИ ЎРГАН</a:t>
            </a:r>
            <a:endParaRPr lang="ru-RU" sz="11500"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3420" y="1180361"/>
            <a:ext cx="8712968" cy="3108543"/>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Тасаввур </a:t>
            </a:r>
            <a:r>
              <a:rPr lang="uz-Cyrl-UZ" sz="2800" b="1" dirty="0">
                <a:solidFill>
                  <a:srgbClr val="0000FF"/>
                </a:solidFill>
                <a:latin typeface="Times New Roman" panose="02020603050405020304" pitchFamily="18" charset="0"/>
                <a:cs typeface="Times New Roman" panose="02020603050405020304" pitchFamily="18" charset="0"/>
              </a:rPr>
              <a:t>қил. Бир халқ ташналикдан мадори қуриб, ҳолдан тойиб, карвон бўлиб, саҳрода кетаётир. Жазирама иссиқ. Чидаб бўлмайдиган шароит. Қуёш олов пуркайди. “Сув?! Сув!?” дейди кўзу сўзлар. Йўлбошчи зилол сувли булоққа бошлайди. Одамлар қониб-қониб сув ичишади. Ям-яшил, серсув водийда фаровон ҳаёт бошланади. </a:t>
            </a:r>
            <a:endParaRPr lang="ru-RU" sz="2800" b="1" dirty="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89563" y="88756"/>
            <a:ext cx="6006773" cy="1107996"/>
          </a:xfrm>
          <a:prstGeom prst="rect">
            <a:avLst/>
          </a:prstGeom>
        </p:spPr>
        <p:txBody>
          <a:bodyPr wrap="none">
            <a:spAutoFit/>
          </a:bodyPr>
          <a:lstStyle/>
          <a:p>
            <a:pPr lvl="0" algn="ctr"/>
            <a:r>
              <a:rPr lang="uz-Cyrl-UZ" sz="6600" b="1" dirty="0" smtClean="0">
                <a:solidFill>
                  <a:schemeClr val="bg1"/>
                </a:solidFill>
                <a:latin typeface="Times New Roman" panose="02020603050405020304" pitchFamily="18" charset="0"/>
                <a:cs typeface="Times New Roman" panose="02020603050405020304" pitchFamily="18" charset="0"/>
              </a:rPr>
              <a:t>ЁШ ДЎСТИМ!</a:t>
            </a:r>
            <a:endParaRPr lang="ru-RU" sz="6600" dirty="0">
              <a:solidFill>
                <a:schemeClr val="bg1"/>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365103"/>
            <a:ext cx="3350468" cy="25096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350221"/>
            <a:ext cx="3768520" cy="25077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8231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5252" y="188640"/>
            <a:ext cx="8712968" cy="3539430"/>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Йиллар </a:t>
            </a:r>
            <a:r>
              <a:rPr lang="uz-Cyrl-UZ" sz="2800" b="1" dirty="0">
                <a:solidFill>
                  <a:srgbClr val="0000FF"/>
                </a:solidFill>
                <a:latin typeface="Times New Roman" panose="02020603050405020304" pitchFamily="18" charset="0"/>
                <a:cs typeface="Times New Roman" panose="02020603050405020304" pitchFamily="18" charset="0"/>
              </a:rPr>
              <a:t>ўтиб, одамлар ўша қақроқ, тоқатни тоқ қилган  кунларни, зилол булоқни, муздек сув нашидасини унутса, адолатдан бўладими?! Йўқ. Топдинг. Ношукурлик бўлади. Миллат яна қайта шу кўйга тушмаслик учун озодлик, деб ўтган ташна йиллар ва жазирима йўлларни унутмаслиги керак. Сен ҳам унутма. Тарихни ўрган. Хулоса чиқар. </a:t>
            </a:r>
            <a:endParaRPr lang="uz-Cyrl-UZ" sz="2800" b="1" dirty="0" smtClean="0">
              <a:solidFill>
                <a:srgbClr val="0000FF"/>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Чунки ...</a:t>
            </a:r>
            <a:endParaRPr lang="ru-RU" sz="2800" b="1" dirty="0">
              <a:solidFill>
                <a:srgbClr val="0000FF"/>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1" y="3854549"/>
            <a:ext cx="4153749" cy="28148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102" y="3854549"/>
            <a:ext cx="4857750" cy="2781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112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2132856"/>
            <a:ext cx="9144000" cy="1862048"/>
          </a:xfrm>
          <a:prstGeom prst="rect">
            <a:avLst/>
          </a:prstGeom>
        </p:spPr>
        <p:txBody>
          <a:bodyPr wrap="square">
            <a:spAutoFit/>
          </a:bodyPr>
          <a:lstStyle/>
          <a:p>
            <a:pPr algn="ctr"/>
            <a:r>
              <a:rPr lang="uz-Cyrl-UZ" sz="11500" b="1" dirty="0">
                <a:solidFill>
                  <a:schemeClr val="bg1"/>
                </a:solidFill>
                <a:latin typeface="Times New Roman" panose="02020603050405020304" pitchFamily="18" charset="0"/>
                <a:cs typeface="Times New Roman" panose="02020603050405020304" pitchFamily="18" charset="0"/>
              </a:rPr>
              <a:t>УНУТМА!</a:t>
            </a:r>
            <a:endParaRPr lang="ru-RU" sz="11500" dirty="0">
              <a:solidFill>
                <a:schemeClr val="bg1"/>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3420" y="1700808"/>
            <a:ext cx="8712968" cy="4832092"/>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 </a:t>
            </a:r>
            <a:r>
              <a:rPr lang="uz-Cyrl-UZ" sz="2800" b="1" dirty="0">
                <a:solidFill>
                  <a:srgbClr val="7030A0"/>
                </a:solidFill>
                <a:latin typeface="Times New Roman" panose="02020603050405020304" pitchFamily="18" charset="0"/>
                <a:cs typeface="Times New Roman" panose="02020603050405020304" pitchFamily="18" charset="0"/>
              </a:rPr>
              <a:t>Шўро даврида нафақат халқимиз, балки миллий анъаналаримиз, миллий либосларимиз, ҳатто миллий ҳунармандчилигимизгача қувғин қилинди. Ўша қора кунлардан Қўқонлик 97 ёшли тўқувчи Паттихон ая гувоҳлик берди: “Яшшамагур шўролар тинчгина уйида ишлаб ўтирган ҳунармандларни ҳол-жонига қўймасди. Урушдан кейинги йиллар эди. Ёз кунларидан бирида ичкари уйимизда бўз тўқиб ўтирган эдим. Бирдан ҳовлида шовқин кўтарилди. Бир пайт ичкарига тўртта комсомол бостириб кирди. </a:t>
            </a:r>
            <a:endParaRPr lang="uz-Cyrl-UZ" sz="2800" b="1" dirty="0" smtClean="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43608" y="332656"/>
            <a:ext cx="6905376" cy="1200329"/>
          </a:xfrm>
          <a:prstGeom prst="rect">
            <a:avLst/>
          </a:prstGeom>
        </p:spPr>
        <p:txBody>
          <a:bodyPr wrap="square">
            <a:spAutoFit/>
          </a:bodyPr>
          <a:lstStyle/>
          <a:p>
            <a:pPr lvl="0" indent="360363" algn="ctr"/>
            <a:r>
              <a:rPr lang="uz-Cyrl-UZ" sz="7200" b="1" dirty="0" smtClean="0">
                <a:solidFill>
                  <a:schemeClr val="bg1"/>
                </a:solidFill>
                <a:latin typeface="Times New Roman" panose="02020603050405020304" pitchFamily="18" charset="0"/>
                <a:cs typeface="Times New Roman" panose="02020603050405020304" pitchFamily="18" charset="0"/>
              </a:rPr>
              <a:t>ЁШ ДЎСТИМ!</a:t>
            </a:r>
            <a:endParaRPr lang="ru-RU" sz="7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8701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4132" y="318135"/>
            <a:ext cx="8712968" cy="2246769"/>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“Санми, эскилик сарқитини уйида сақлаётган”, деб ҳақорат қилишди. Тўқувчилик дўконимни синдириб, ҳовлига олиб чиқиб, ёқиб юборишди. Дўконимдан мана бу тоши қолган”, деб ўша тошни кўрсатди. Сен буларни унутма!</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2985914"/>
            <a:ext cx="8712968" cy="3539430"/>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a:solidFill>
                  <a:srgbClr val="7030A0"/>
                </a:solidFill>
                <a:latin typeface="Times New Roman" panose="02020603050405020304" pitchFamily="18" charset="0"/>
                <a:cs typeface="Times New Roman" panose="02020603050405020304" pitchFamily="18" charset="0"/>
              </a:rPr>
              <a:t>“Озодлик дарахти вақти-вақти билан ватанпарварлар ва босқинчиларнинг қони билан суғориб турилиши керак. Бу – унинг табиий ўғитидир,” – деган экан Томас Жефферсон. Мустақилликка ҳеч бир миллат четига гулу райҳон сочилган йўлдан кириб бормаган. Халқлар бир довюрак, қудратли ШАХС атрофида бирлашиб, курашиб озод бўлишган</a:t>
            </a:r>
            <a:r>
              <a:rPr lang="uz-Cyrl-UZ" sz="2800" b="1" dirty="0" smtClean="0">
                <a:solidFill>
                  <a:srgbClr val="7030A0"/>
                </a:solidFill>
                <a:latin typeface="Times New Roman" panose="02020603050405020304" pitchFamily="18" charset="0"/>
                <a:cs typeface="Times New Roman" panose="02020603050405020304" pitchFamily="18" charset="0"/>
              </a:rPr>
              <a:t>.</a:t>
            </a:r>
            <a:endParaRPr lang="ru-RU"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366682"/>
            <a:ext cx="8712968" cy="6124754"/>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Жефферсон </a:t>
            </a:r>
            <a:r>
              <a:rPr lang="uz-Cyrl-UZ" sz="2800" b="1" dirty="0">
                <a:solidFill>
                  <a:srgbClr val="7030A0"/>
                </a:solidFill>
                <a:latin typeface="Times New Roman" panose="02020603050405020304" pitchFamily="18" charset="0"/>
                <a:cs typeface="Times New Roman" panose="02020603050405020304" pitchFamily="18" charset="0"/>
              </a:rPr>
              <a:t>Ватан озодлиги учун тўкилган қон – муқаддас. Қон тўкиб, Ватанни озод қилиш буюк жасорат, демоқчи бўлгандир. Лекин бунда душманга қарши курашаётган дўстнинг ҳам қони тўкилади-да. Тарих миллий озодлик учун курашнинг шу йўлини биларди. Лекин минглаб одамларнинг қони, жонини сақлаб, халқини озод қилган Инсонлар дунёда бармоқ билан саналса, бир қўл бармоқлари ҳам ортиқчалик қилади. Ўзбекистоннинг озодлиги миллионлаб одамларнинг ёстиғини қуриши эвазига эмас, Йўлбошчининг Буюк салохияти мустаҳкам иродаси, сиёсий маҳорати, матонати эвазига қўлга киритилди. Бу – миллий озодлик учун курашнинг жаҳон тарихидаги энг ноёб йўли эди. </a:t>
            </a:r>
            <a:endParaRPr lang="ru-RU"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9311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0472" y="172958"/>
            <a:ext cx="8712968" cy="2677656"/>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Хорижлик </a:t>
            </a:r>
            <a:r>
              <a:rPr lang="uz-Cyrl-UZ" sz="2800" b="1" dirty="0">
                <a:solidFill>
                  <a:srgbClr val="7030A0"/>
                </a:solidFill>
                <a:latin typeface="Times New Roman" panose="02020603050405020304" pitchFamily="18" charset="0"/>
                <a:cs typeface="Times New Roman" panose="02020603050405020304" pitchFamily="18" charset="0"/>
              </a:rPr>
              <a:t>экспертлар бу ҳақда “Ўзбекистон мисоли тинч, эволюцион йўл билан мустақилликка эришиш ва ривожланиш мумкинлигини исботлади,” – дейишди. </a:t>
            </a:r>
            <a:endParaRPr lang="uz-Cyrl-UZ" sz="2800" b="1" dirty="0" smtClean="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Буни </a:t>
            </a:r>
            <a:r>
              <a:rPr lang="uz-Cyrl-UZ" sz="2800" b="1" dirty="0">
                <a:solidFill>
                  <a:srgbClr val="7030A0"/>
                </a:solidFill>
                <a:latin typeface="Times New Roman" panose="02020603050405020304" pitchFamily="18" charset="0"/>
                <a:cs typeface="Times New Roman" panose="02020603050405020304" pitchFamily="18" charset="0"/>
              </a:rPr>
              <a:t>унутма! </a:t>
            </a:r>
            <a:endParaRPr lang="uz-Cyrl-UZ" sz="2800" b="1" dirty="0" smtClean="0">
              <a:solidFill>
                <a:srgbClr val="7030A0"/>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Чунки ...</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640939"/>
            <a:ext cx="2392710" cy="30694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16" y="5127451"/>
            <a:ext cx="2743200" cy="166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5146501"/>
            <a:ext cx="2743200" cy="1666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562" y="2924944"/>
            <a:ext cx="2762250" cy="20690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2924944"/>
            <a:ext cx="3375702" cy="20583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4855962"/>
            <a:ext cx="2613248" cy="19574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388" y="5285383"/>
            <a:ext cx="8529637" cy="157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589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8968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47664" y="109081"/>
            <a:ext cx="6054863" cy="1015663"/>
          </a:xfrm>
          <a:prstGeom prst="rect">
            <a:avLst/>
          </a:prstGeom>
          <a:ln w="57150">
            <a:solidFill>
              <a:srgbClr val="C0000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uz-Cyrl-UZ" sz="6000" b="1" dirty="0" smtClean="0">
                <a:solidFill>
                  <a:srgbClr val="008000"/>
                </a:solidFill>
                <a:latin typeface="Times New Roman" panose="02020603050405020304" pitchFamily="18" charset="0"/>
                <a:cs typeface="Times New Roman" panose="02020603050405020304" pitchFamily="18" charset="0"/>
              </a:rPr>
              <a:t>1.ЁШ ДЎСТИМ!</a:t>
            </a:r>
            <a:endParaRPr lang="ru-RU" sz="6000" dirty="0">
              <a:solidFill>
                <a:srgbClr val="008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524" y="1268760"/>
            <a:ext cx="8970926" cy="5509200"/>
          </a:xfrm>
          <a:prstGeom prst="rect">
            <a:avLst/>
          </a:prstGeom>
          <a:ln w="57150">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indent="360363" algn="just"/>
            <a:r>
              <a:rPr lang="uz-Cyrl-UZ" sz="3200" b="1" dirty="0">
                <a:solidFill>
                  <a:srgbClr val="0033CC"/>
                </a:solidFill>
                <a:latin typeface="Times New Roman" panose="02020603050405020304" pitchFamily="18" charset="0"/>
                <a:cs typeface="Times New Roman" panose="02020603050405020304" pitchFamily="18" charset="0"/>
              </a:rPr>
              <a:t>Президент Ислом Каримовнинг </a:t>
            </a:r>
            <a:r>
              <a:rPr lang="uz-Cyrl-UZ" sz="3200" b="1" dirty="0">
                <a:solidFill>
                  <a:srgbClr val="C00000"/>
                </a:solidFill>
                <a:latin typeface="Times New Roman" panose="02020603050405020304" pitchFamily="18" charset="0"/>
                <a:cs typeface="Times New Roman" panose="02020603050405020304" pitchFamily="18" charset="0"/>
              </a:rPr>
              <a:t>«Ўзбекистон мустақилликка эришиш остонасида»</a:t>
            </a:r>
            <a:r>
              <a:rPr lang="uz-Cyrl-UZ" sz="3200" b="1" dirty="0">
                <a:solidFill>
                  <a:srgbClr val="0033CC"/>
                </a:solidFill>
                <a:latin typeface="Times New Roman" panose="02020603050405020304" pitchFamily="18" charset="0"/>
                <a:cs typeface="Times New Roman" panose="02020603050405020304" pitchFamily="18" charset="0"/>
              </a:rPr>
              <a:t> китоби йўлбошчимизнинг самимий сўзлари, кечинмалари битилган саҳифаларидан иборат. Китобни ўқиган киши хаёлан 1989 йилга кўчади. Фарғона, Бўкада бузғунчилар ёққан миллатлараро можаролар алангасининг аччиқ тутунини ютгандек бўлади. Жаҳолат империяси </a:t>
            </a:r>
            <a:r>
              <a:rPr lang="uz-Cyrl-UZ" sz="3200" b="1" dirty="0" smtClean="0">
                <a:solidFill>
                  <a:srgbClr val="0033CC"/>
                </a:solidFill>
                <a:latin typeface="Times New Roman" panose="02020603050405020304" pitchFamily="18" charset="0"/>
                <a:cs typeface="Times New Roman" panose="02020603050405020304" pitchFamily="18" charset="0"/>
              </a:rPr>
              <a:t>– Марказ ўкирикларидан </a:t>
            </a:r>
            <a:r>
              <a:rPr lang="uz-Cyrl-UZ" sz="3200" b="1" dirty="0">
                <a:solidFill>
                  <a:srgbClr val="0033CC"/>
                </a:solidFill>
                <a:latin typeface="Times New Roman" panose="02020603050405020304" pitchFamily="18" charset="0"/>
                <a:cs typeface="Times New Roman" panose="02020603050405020304" pitchFamily="18" charset="0"/>
              </a:rPr>
              <a:t>сесканади. Йиғлаётган оналар, гўдакларнинг кўз ёшларини кўргандек бўлади. </a:t>
            </a:r>
            <a:endParaRPr lang="ru-RU" sz="32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69790" y="2122805"/>
            <a:ext cx="7809692" cy="2554545"/>
          </a:xfrm>
          <a:prstGeom prst="rect">
            <a:avLst/>
          </a:prstGeom>
        </p:spPr>
        <p:txBody>
          <a:bodyPr wrap="square">
            <a:spAutoFit/>
          </a:bodyPr>
          <a:lstStyle/>
          <a:p>
            <a:pPr algn="ctr"/>
            <a:r>
              <a:rPr lang="uz-Cyrl-UZ" sz="8000" b="1" dirty="0" smtClean="0">
                <a:solidFill>
                  <a:srgbClr val="0033CC"/>
                </a:solidFill>
                <a:latin typeface="Times New Roman" panose="02020603050405020304" pitchFamily="18" charset="0"/>
                <a:cs typeface="Times New Roman" panose="02020603050405020304" pitchFamily="18" charset="0"/>
              </a:rPr>
              <a:t>БУЮК БАХТ </a:t>
            </a:r>
          </a:p>
          <a:p>
            <a:pPr algn="ctr"/>
            <a:r>
              <a:rPr lang="uz-Cyrl-UZ" sz="8000" b="1" dirty="0" smtClean="0">
                <a:solidFill>
                  <a:srgbClr val="0033CC"/>
                </a:solidFill>
                <a:latin typeface="Times New Roman" panose="02020603050405020304" pitchFamily="18" charset="0"/>
                <a:cs typeface="Times New Roman" panose="02020603050405020304" pitchFamily="18" charset="0"/>
              </a:rPr>
              <a:t>ҚАСРИНИ ҚУР</a:t>
            </a:r>
            <a:endParaRPr lang="ru-RU" sz="8000"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4502" y="1107462"/>
            <a:ext cx="8712968" cy="5693866"/>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Инсон </a:t>
            </a:r>
            <a:r>
              <a:rPr lang="uz-Cyrl-UZ" sz="2800" b="1" dirty="0">
                <a:solidFill>
                  <a:srgbClr val="7030A0"/>
                </a:solidFill>
                <a:latin typeface="Times New Roman" panose="02020603050405020304" pitchFamily="18" charset="0"/>
                <a:cs typeface="Times New Roman" panose="02020603050405020304" pitchFamily="18" charset="0"/>
              </a:rPr>
              <a:t>бахт учун туғилади. Бахт эса жуда қиммат туради. Тарозининг бир палласига – бахт, иккинчисига – кунлаб, ойлаб, йиллаб қилинган қаттиқ ақлий ва жисмоний меҳнат натижаси қўйилади. Меҳнат миллат билан унинг бахти орасидаги масофани қисқартиради. Бунинг учун ҳар бир фуқаронинг “Мен нима қилдим Ватаним учун?”, деган саволга дадил жавоби бўлиши </a:t>
            </a:r>
            <a:r>
              <a:rPr lang="uz-Cyrl-UZ" sz="2800" b="1" dirty="0" smtClean="0">
                <a:solidFill>
                  <a:srgbClr val="7030A0"/>
                </a:solidFill>
                <a:latin typeface="Times New Roman" panose="02020603050405020304" pitchFamily="18" charset="0"/>
                <a:cs typeface="Times New Roman" panose="02020603050405020304" pitchFamily="18" charset="0"/>
              </a:rPr>
              <a:t>керак. Шу </a:t>
            </a:r>
            <a:r>
              <a:rPr lang="uz-Cyrl-UZ" sz="2800" b="1" dirty="0">
                <a:solidFill>
                  <a:srgbClr val="7030A0"/>
                </a:solidFill>
                <a:latin typeface="Times New Roman" panose="02020603050405020304" pitchFamily="18" charset="0"/>
                <a:cs typeface="Times New Roman" panose="02020603050405020304" pitchFamily="18" charset="0"/>
              </a:rPr>
              <a:t>маънода бахт бир буюк қасрга ўхшайди. Яратилади, қурилади. Худди </a:t>
            </a:r>
            <a:r>
              <a:rPr lang="uz-Cyrl-UZ" sz="2800" b="1" dirty="0" smtClean="0">
                <a:solidFill>
                  <a:srgbClr val="7030A0"/>
                </a:solidFill>
                <a:latin typeface="Times New Roman" panose="02020603050405020304" pitchFamily="18" charset="0"/>
                <a:cs typeface="Times New Roman" panose="02020603050405020304" pitchFamily="18" charset="0"/>
              </a:rPr>
              <a:t>пойтахтимизни </a:t>
            </a:r>
            <a:r>
              <a:rPr lang="uz-Cyrl-UZ" sz="2800" b="1" dirty="0">
                <a:solidFill>
                  <a:srgbClr val="7030A0"/>
                </a:solidFill>
                <a:latin typeface="Times New Roman" panose="02020603050405020304" pitchFamily="18" charset="0"/>
                <a:cs typeface="Times New Roman" panose="02020603050405020304" pitchFamily="18" charset="0"/>
              </a:rPr>
              <a:t>безаб турган олмос қаср – “Ўзбекистон” Халқаро анжуманлар саройи каби. Сен ҳам мустақилликни </a:t>
            </a:r>
            <a:r>
              <a:rPr lang="uz-Cyrl-UZ" sz="2800" b="1" dirty="0" smtClean="0">
                <a:solidFill>
                  <a:srgbClr val="7030A0"/>
                </a:solidFill>
                <a:latin typeface="Times New Roman" panose="02020603050405020304" pitchFamily="18" charset="0"/>
                <a:cs typeface="Times New Roman" panose="02020603050405020304" pitchFamily="18" charset="0"/>
              </a:rPr>
              <a:t>мустаҳкамлашга ҳиссам </a:t>
            </a:r>
            <a:r>
              <a:rPr lang="uz-Cyrl-UZ" sz="2800" b="1" dirty="0">
                <a:solidFill>
                  <a:srgbClr val="7030A0"/>
                </a:solidFill>
                <a:latin typeface="Times New Roman" panose="02020603050405020304" pitchFamily="18" charset="0"/>
                <a:cs typeface="Times New Roman" panose="02020603050405020304" pitchFamily="18" charset="0"/>
              </a:rPr>
              <a:t>қўшилди, дея ол! </a:t>
            </a:r>
            <a:r>
              <a:rPr lang="uz-Cyrl-UZ" sz="2800" b="1" dirty="0" smtClean="0">
                <a:solidFill>
                  <a:srgbClr val="7030A0"/>
                </a:solidFill>
                <a:latin typeface="Times New Roman" panose="02020603050405020304" pitchFamily="18" charset="0"/>
                <a:cs typeface="Times New Roman" panose="02020603050405020304" pitchFamily="18" charset="0"/>
              </a:rPr>
              <a:t>Чунки ... </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19672" y="2596"/>
            <a:ext cx="6006773" cy="1107996"/>
          </a:xfrm>
          <a:prstGeom prst="rect">
            <a:avLst/>
          </a:prstGeom>
        </p:spPr>
        <p:txBody>
          <a:bodyPr wrap="none">
            <a:spAutoFit/>
          </a:bodyPr>
          <a:lstStyle/>
          <a:p>
            <a:pPr lvl="0" algn="ctr"/>
            <a:r>
              <a:rPr lang="uz-Cyrl-UZ" sz="6600" b="1" dirty="0" smtClean="0">
                <a:solidFill>
                  <a:srgbClr val="0000FF"/>
                </a:solidFill>
                <a:latin typeface="Times New Roman" panose="02020603050405020304" pitchFamily="18" charset="0"/>
                <a:cs typeface="Times New Roman" panose="02020603050405020304" pitchFamily="18" charset="0"/>
              </a:rPr>
              <a:t>ЁШ ДЎСТИМ!</a:t>
            </a:r>
            <a:endParaRPr lang="ru-RU" sz="6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89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4000" r="-12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284984"/>
            <a:ext cx="8496944" cy="2308324"/>
          </a:xfrm>
          <a:prstGeom prst="rect">
            <a:avLst/>
          </a:prstGeom>
        </p:spPr>
        <p:txBody>
          <a:bodyPr wrap="square">
            <a:spAutoFit/>
          </a:bodyPr>
          <a:lstStyle/>
          <a:p>
            <a:pPr algn="ctr"/>
            <a:r>
              <a:rPr lang="uz-Cyrl-UZ" sz="7200" b="1" dirty="0">
                <a:solidFill>
                  <a:srgbClr val="0000FF"/>
                </a:solidFill>
                <a:latin typeface="Times New Roman" panose="02020603050405020304" pitchFamily="18" charset="0"/>
                <a:cs typeface="Times New Roman" panose="02020603050405020304" pitchFamily="18" charset="0"/>
              </a:rPr>
              <a:t>ҲОЗИРЖАВОБ БЎЛ!</a:t>
            </a:r>
            <a:endParaRPr lang="ru-RU" sz="7200"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30195" y="2164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406381"/>
            <a:ext cx="8496944" cy="526297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i="1" dirty="0" smtClean="0">
                <a:solidFill>
                  <a:srgbClr val="0033CC"/>
                </a:solidFill>
                <a:latin typeface="Times New Roman" panose="02020603050405020304" pitchFamily="18" charset="0"/>
                <a:cs typeface="Times New Roman" panose="02020603050405020304" pitchFamily="18" charset="0"/>
              </a:rPr>
              <a:t>Мустабид </a:t>
            </a:r>
            <a:r>
              <a:rPr lang="uz-Cyrl-UZ" sz="2800" b="1" i="1" dirty="0">
                <a:solidFill>
                  <a:srgbClr val="0033CC"/>
                </a:solidFill>
                <a:latin typeface="Times New Roman" panose="02020603050405020304" pitchFamily="18" charset="0"/>
                <a:cs typeface="Times New Roman" panose="02020603050405020304" pitchFamily="18" charset="0"/>
              </a:rPr>
              <a:t>тузум, мустамлакачилик даврида биз ким эдик?</a:t>
            </a:r>
            <a:endParaRPr lang="ru-RU" sz="2800" b="1" dirty="0">
              <a:solidFill>
                <a:srgbClr val="0033CC"/>
              </a:solidFill>
              <a:latin typeface="Times New Roman" panose="02020603050405020304" pitchFamily="18" charset="0"/>
              <a:cs typeface="Times New Roman" panose="02020603050405020304" pitchFamily="18" charset="0"/>
            </a:endParaRPr>
          </a:p>
          <a:p>
            <a:pPr indent="360363" algn="just"/>
            <a:r>
              <a:rPr lang="uz-Cyrl-UZ" sz="2800" b="1" i="1" dirty="0">
                <a:solidFill>
                  <a:srgbClr val="0033CC"/>
                </a:solidFill>
                <a:latin typeface="Times New Roman" panose="02020603050405020304" pitchFamily="18" charset="0"/>
                <a:cs typeface="Times New Roman" panose="02020603050405020304" pitchFamily="18" charset="0"/>
              </a:rPr>
              <a:t>– Тақдиримиз, эркимиз кимларнинг қўлида эди?</a:t>
            </a:r>
            <a:endParaRPr lang="ru-RU" sz="2800" b="1" dirty="0">
              <a:solidFill>
                <a:srgbClr val="0033CC"/>
              </a:solidFill>
              <a:latin typeface="Times New Roman" panose="02020603050405020304" pitchFamily="18" charset="0"/>
              <a:cs typeface="Times New Roman" panose="02020603050405020304" pitchFamily="18" charset="0"/>
            </a:endParaRPr>
          </a:p>
          <a:p>
            <a:pPr indent="360363" algn="just"/>
            <a:r>
              <a:rPr lang="ru-RU" sz="2800" b="1" i="1" dirty="0">
                <a:solidFill>
                  <a:srgbClr val="0033CC"/>
                </a:solidFill>
                <a:latin typeface="Times New Roman" panose="02020603050405020304" pitchFamily="18" charset="0"/>
                <a:cs typeface="Times New Roman" panose="02020603050405020304" pitchFamily="18" charset="0"/>
              </a:rPr>
              <a:t>–</a:t>
            </a:r>
            <a:r>
              <a:rPr lang="uz-Cyrl-UZ" sz="2800" b="1" i="1" dirty="0">
                <a:solidFill>
                  <a:srgbClr val="0033CC"/>
                </a:solidFill>
                <a:latin typeface="Times New Roman" panose="02020603050405020304" pitchFamily="18" charset="0"/>
                <a:cs typeface="Times New Roman" panose="02020603050405020304" pitchFamily="18" charset="0"/>
              </a:rPr>
              <a:t> Каъба деб қаерга сиғинар эдик? Ҳар тонг «Ассалом!» деган мадҳия оҳанглари остида кимларга қуллуқ қилиб уйғонардик?</a:t>
            </a:r>
            <a:endParaRPr lang="ru-RU" sz="2800" b="1" dirty="0">
              <a:solidFill>
                <a:srgbClr val="0033CC"/>
              </a:solidFill>
              <a:latin typeface="Times New Roman" panose="02020603050405020304" pitchFamily="18" charset="0"/>
              <a:cs typeface="Times New Roman" panose="02020603050405020304" pitchFamily="18" charset="0"/>
            </a:endParaRPr>
          </a:p>
          <a:p>
            <a:pPr indent="360363" algn="just"/>
            <a:r>
              <a:rPr lang="ru-RU" sz="2800" b="1" i="1" dirty="0">
                <a:solidFill>
                  <a:srgbClr val="0033CC"/>
                </a:solidFill>
                <a:latin typeface="Times New Roman" panose="02020603050405020304" pitchFamily="18" charset="0"/>
                <a:cs typeface="Times New Roman" panose="02020603050405020304" pitchFamily="18" charset="0"/>
              </a:rPr>
              <a:t>– </a:t>
            </a:r>
            <a:r>
              <a:rPr lang="uz-Cyrl-UZ" sz="2800" b="1" i="1" dirty="0">
                <a:solidFill>
                  <a:srgbClr val="0033CC"/>
                </a:solidFill>
                <a:latin typeface="Times New Roman" panose="02020603050405020304" pitchFamily="18" charset="0"/>
                <a:cs typeface="Times New Roman" panose="02020603050405020304" pitchFamily="18" charset="0"/>
              </a:rPr>
              <a:t>Тилимиз, динимиз қай аҳволда эди? Имом Бухорий, Имом Термизий, Хожа Баҳоуддин Нақшбандларнинг муқаддас хокларига эътибор бормиди? Амир Темур, Бобур Мирзо ва бошқа улуғ бобокалонларимизнинг буюк номлари қайси тупроқларда қоришиб ётган эди</a:t>
            </a:r>
            <a:r>
              <a:rPr lang="uz-Cyrl-UZ" sz="2800" b="1" i="1" dirty="0" smtClean="0">
                <a:solidFill>
                  <a:srgbClr val="0033CC"/>
                </a:solidFill>
                <a:latin typeface="Times New Roman" panose="02020603050405020304" pitchFamily="18" charset="0"/>
                <a:cs typeface="Times New Roman" panose="02020603050405020304" pitchFamily="18" charset="0"/>
              </a:rPr>
              <a:t>?</a:t>
            </a:r>
            <a:endParaRPr lang="ru-RU" sz="2800" b="1" dirty="0">
              <a:solidFill>
                <a:srgbClr val="0033CC"/>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57349" y="237406"/>
            <a:ext cx="6006773" cy="1107996"/>
          </a:xfrm>
          <a:prstGeom prst="rect">
            <a:avLst/>
          </a:prstGeom>
        </p:spPr>
        <p:txBody>
          <a:bodyPr wrap="none">
            <a:spAutoFit/>
          </a:bodyPr>
          <a:lstStyle/>
          <a:p>
            <a:pPr lvl="0" algn="just"/>
            <a:r>
              <a:rPr lang="uz-Cyrl-UZ" sz="6600" b="1" dirty="0" smtClean="0">
                <a:solidFill>
                  <a:schemeClr val="bg1"/>
                </a:solidFill>
                <a:latin typeface="Times New Roman" panose="02020603050405020304" pitchFamily="18" charset="0"/>
                <a:cs typeface="Times New Roman" panose="02020603050405020304" pitchFamily="18" charset="0"/>
              </a:rPr>
              <a:t>ЁШ ДЎСТИМ!</a:t>
            </a:r>
            <a:endParaRPr lang="ru-RU"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669454"/>
            <a:ext cx="8496944" cy="5509200"/>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i="1" dirty="0" smtClean="0">
                <a:solidFill>
                  <a:srgbClr val="0033CC"/>
                </a:solidFill>
                <a:latin typeface="Times New Roman" panose="02020603050405020304" pitchFamily="18" charset="0"/>
                <a:cs typeface="Times New Roman" panose="02020603050405020304" pitchFamily="18" charset="0"/>
              </a:rPr>
              <a:t>– </a:t>
            </a:r>
            <a:r>
              <a:rPr lang="uz-Cyrl-UZ" sz="3200" b="1" i="1" dirty="0">
                <a:solidFill>
                  <a:srgbClr val="0033CC"/>
                </a:solidFill>
                <a:latin typeface="Times New Roman" panose="02020603050405020304" pitchFamily="18" charset="0"/>
                <a:cs typeface="Times New Roman" panose="02020603050405020304" pitchFamily="18" charset="0"/>
              </a:rPr>
              <a:t>Миллий ғуруримиз, инсонлик шаънимиз, урф-одатларимиз қандай тушунчаларга алмаштирилган эди?</a:t>
            </a:r>
            <a:endParaRPr lang="ru-RU" sz="3200" b="1" dirty="0">
              <a:solidFill>
                <a:srgbClr val="0033CC"/>
              </a:solidFill>
              <a:latin typeface="Times New Roman" panose="02020603050405020304" pitchFamily="18" charset="0"/>
              <a:cs typeface="Times New Roman" panose="02020603050405020304" pitchFamily="18" charset="0"/>
            </a:endParaRPr>
          </a:p>
          <a:p>
            <a:pPr indent="360363" algn="just"/>
            <a:r>
              <a:rPr lang="uz-Cyrl-UZ" sz="3200" b="1" i="1" dirty="0">
                <a:solidFill>
                  <a:srgbClr val="0033CC"/>
                </a:solidFill>
                <a:latin typeface="Times New Roman" panose="02020603050405020304" pitchFamily="18" charset="0"/>
                <a:cs typeface="Times New Roman" panose="02020603050405020304" pitchFamily="18" charset="0"/>
              </a:rPr>
              <a:t>–</a:t>
            </a:r>
            <a:r>
              <a:rPr lang="uz-Cyrl-UZ" sz="3200" b="1" i="1" dirty="0" smtClean="0">
                <a:solidFill>
                  <a:srgbClr val="0033CC"/>
                </a:solidFill>
                <a:latin typeface="Times New Roman" panose="02020603050405020304" pitchFamily="18" charset="0"/>
                <a:cs typeface="Times New Roman" panose="02020603050405020304" pitchFamily="18" charset="0"/>
              </a:rPr>
              <a:t> </a:t>
            </a:r>
            <a:r>
              <a:rPr lang="uz-Cyrl-UZ" sz="3200" b="1" i="1" dirty="0">
                <a:solidFill>
                  <a:srgbClr val="0033CC"/>
                </a:solidFill>
                <a:latin typeface="Times New Roman" panose="02020603050405020304" pitchFamily="18" charset="0"/>
                <a:cs typeface="Times New Roman" panose="02020603050405020304" pitchFamily="18" charset="0"/>
              </a:rPr>
              <a:t>Хўш, ўзимиз-чи? Ўзимиз ўзлигимизни билармидик? Қандай мўътабар замин, улуғ аждодларимизнинг ўлмас мерослари билан озикланган элнинг фарзандлари эканимизни англармидик?</a:t>
            </a:r>
            <a:endParaRPr lang="ru-RU" sz="3200" b="1" dirty="0">
              <a:solidFill>
                <a:srgbClr val="0033CC"/>
              </a:solidFill>
              <a:latin typeface="Times New Roman" panose="02020603050405020304" pitchFamily="18" charset="0"/>
              <a:cs typeface="Times New Roman" panose="02020603050405020304" pitchFamily="18" charset="0"/>
            </a:endParaRPr>
          </a:p>
          <a:p>
            <a:pPr indent="360363" algn="just"/>
            <a:r>
              <a:rPr lang="ru-RU" sz="3200" b="1" i="1" dirty="0" smtClean="0">
                <a:solidFill>
                  <a:srgbClr val="0033CC"/>
                </a:solidFill>
                <a:latin typeface="Times New Roman" panose="02020603050405020304" pitchFamily="18" charset="0"/>
                <a:cs typeface="Times New Roman" panose="02020603050405020304" pitchFamily="18" charset="0"/>
              </a:rPr>
              <a:t>– </a:t>
            </a:r>
            <a:r>
              <a:rPr lang="uz-Cyrl-UZ" sz="3200" b="1" i="1" dirty="0" smtClean="0">
                <a:solidFill>
                  <a:srgbClr val="0033CC"/>
                </a:solidFill>
                <a:latin typeface="Times New Roman" panose="02020603050405020304" pitchFamily="18" charset="0"/>
                <a:cs typeface="Times New Roman" panose="02020603050405020304" pitchFamily="18" charset="0"/>
              </a:rPr>
              <a:t>Айтинглар</a:t>
            </a:r>
            <a:r>
              <a:rPr lang="uz-Cyrl-UZ" sz="3200" b="1" i="1" dirty="0">
                <a:solidFill>
                  <a:srgbClr val="0033CC"/>
                </a:solidFill>
                <a:latin typeface="Times New Roman" panose="02020603050405020304" pitchFamily="18" charset="0"/>
                <a:cs typeface="Times New Roman" panose="02020603050405020304" pitchFamily="18" charset="0"/>
              </a:rPr>
              <a:t>, ўша кезлари Ўзбекистонни дунёда биров билармиди? Биров биз билан ҳисоблашармиди</a:t>
            </a:r>
            <a:r>
              <a:rPr lang="uz-Cyrl-UZ" sz="3200" b="1" i="1" dirty="0" smtClean="0">
                <a:solidFill>
                  <a:srgbClr val="0033CC"/>
                </a:solidFill>
                <a:latin typeface="Times New Roman" panose="02020603050405020304" pitchFamily="18" charset="0"/>
                <a:cs typeface="Times New Roman" panose="02020603050405020304" pitchFamily="18" charset="0"/>
              </a:rPr>
              <a:t>?</a:t>
            </a:r>
            <a:endParaRPr lang="ru-RU" sz="32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545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809411"/>
            <a:ext cx="8784976" cy="5139869"/>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i="1" dirty="0" smtClean="0">
                <a:solidFill>
                  <a:srgbClr val="0033CC"/>
                </a:solidFill>
                <a:latin typeface="Times New Roman" panose="02020603050405020304" pitchFamily="18" charset="0"/>
                <a:cs typeface="Times New Roman" panose="02020603050405020304" pitchFamily="18" charset="0"/>
              </a:rPr>
              <a:t>– Юртимиз </a:t>
            </a:r>
            <a:r>
              <a:rPr lang="uz-Cyrl-UZ" sz="3200" b="1" i="1" dirty="0">
                <a:solidFill>
                  <a:srgbClr val="0033CC"/>
                </a:solidFill>
                <a:latin typeface="Times New Roman" panose="02020603050405020304" pitchFamily="18" charset="0"/>
                <a:cs typeface="Times New Roman" panose="02020603050405020304" pitchFamily="18" charset="0"/>
              </a:rPr>
              <a:t>қандай ва қанча беқиёс бойликлар хазинаси эканидан қай биримиз хабардор эдик?</a:t>
            </a:r>
            <a:endParaRPr lang="ru-RU" sz="3200" b="1" dirty="0">
              <a:solidFill>
                <a:srgbClr val="0033CC"/>
              </a:solidFill>
              <a:latin typeface="Times New Roman" panose="02020603050405020304" pitchFamily="18" charset="0"/>
              <a:cs typeface="Times New Roman" panose="02020603050405020304" pitchFamily="18" charset="0"/>
            </a:endParaRPr>
          </a:p>
          <a:p>
            <a:pPr indent="360363" algn="just"/>
            <a:r>
              <a:rPr lang="uz-Cyrl-UZ" sz="3200" b="1" i="1" dirty="0" smtClean="0">
                <a:solidFill>
                  <a:srgbClr val="0033CC"/>
                </a:solidFill>
                <a:latin typeface="Times New Roman" panose="02020603050405020304" pitchFamily="18" charset="0"/>
                <a:cs typeface="Times New Roman" panose="02020603050405020304" pitchFamily="18" charset="0"/>
              </a:rPr>
              <a:t>– Гўё </a:t>
            </a:r>
            <a:r>
              <a:rPr lang="uz-Cyrl-UZ" sz="3200" b="1" i="1" dirty="0">
                <a:solidFill>
                  <a:srgbClr val="0033CC"/>
                </a:solidFill>
                <a:latin typeface="Times New Roman" panose="02020603050405020304" pitchFamily="18" charset="0"/>
                <a:cs typeface="Times New Roman" panose="02020603050405020304" pitchFamily="18" charset="0"/>
              </a:rPr>
              <a:t>миллий ифтихор бўлмиш пахта, ҳақиқатда миллий ғурур ўрнига бўйинтуруқ бўлиб, халқимизни ялангоёқ қилишдан, бошимизга азоб-уқубат, таъна-маломатдан бошқа нима келтирарди?</a:t>
            </a:r>
            <a:endParaRPr lang="ru-RU" sz="3200" b="1" dirty="0">
              <a:solidFill>
                <a:srgbClr val="0033CC"/>
              </a:solidFill>
              <a:latin typeface="Times New Roman" panose="02020603050405020304" pitchFamily="18" charset="0"/>
              <a:cs typeface="Times New Roman" panose="02020603050405020304" pitchFamily="18" charset="0"/>
            </a:endParaRPr>
          </a:p>
          <a:p>
            <a:pPr indent="360363" algn="just"/>
            <a:r>
              <a:rPr lang="uz-Cyrl-UZ" sz="3600" b="1" dirty="0">
                <a:solidFill>
                  <a:srgbClr val="0033CC"/>
                </a:solidFill>
                <a:latin typeface="Times New Roman" panose="02020603050405020304" pitchFamily="18" charset="0"/>
                <a:cs typeface="Times New Roman" panose="02020603050405020304" pitchFamily="18" charset="0"/>
              </a:rPr>
              <a:t>Сенда бу саволларнинг ҳар бирига пухта жавобинг бўлсин.  Чунки </a:t>
            </a:r>
            <a:r>
              <a:rPr lang="uz-Cyrl-UZ" sz="3600" b="1" dirty="0" smtClean="0">
                <a:solidFill>
                  <a:srgbClr val="0033CC"/>
                </a:solidFill>
                <a:latin typeface="Times New Roman" panose="02020603050405020304" pitchFamily="18" charset="0"/>
                <a:cs typeface="Times New Roman" panose="02020603050405020304" pitchFamily="18" charset="0"/>
              </a:rPr>
              <a:t>...</a:t>
            </a:r>
            <a:endParaRPr lang="ru-RU" sz="36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1299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64956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8000" r="-9000" b="-1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427984" y="951806"/>
            <a:ext cx="4799434" cy="5016758"/>
          </a:xfrm>
          <a:prstGeom prst="rect">
            <a:avLst/>
          </a:prstGeom>
        </p:spPr>
        <p:txBody>
          <a:bodyPr wrap="square">
            <a:spAutoFit/>
          </a:bodyPr>
          <a:lstStyle/>
          <a:p>
            <a:pPr algn="ctr"/>
            <a:r>
              <a:rPr lang="uz-Cyrl-UZ" sz="8000" b="1" dirty="0" smtClean="0">
                <a:solidFill>
                  <a:srgbClr val="0033CC"/>
                </a:solidFill>
                <a:latin typeface="Times New Roman" panose="02020603050405020304" pitchFamily="18" charset="0"/>
                <a:cs typeface="Times New Roman" panose="02020603050405020304" pitchFamily="18" charset="0"/>
              </a:rPr>
              <a:t>БУНИ ЯХШИ БИЛИБ ОЛ! </a:t>
            </a:r>
            <a:endParaRPr lang="ru-RU" sz="8000" b="1"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406381"/>
            <a:ext cx="8640960" cy="5262979"/>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3300"/>
                </a:solidFill>
                <a:latin typeface="Times New Roman" panose="02020603050405020304" pitchFamily="18" charset="0"/>
                <a:cs typeface="Times New Roman" panose="02020603050405020304" pitchFamily="18" charset="0"/>
              </a:rPr>
              <a:t>Тўғри </a:t>
            </a:r>
            <a:r>
              <a:rPr lang="uz-Cyrl-UZ" sz="2800" b="1" dirty="0">
                <a:solidFill>
                  <a:srgbClr val="003300"/>
                </a:solidFill>
                <a:latin typeface="Times New Roman" panose="02020603050405020304" pitchFamily="18" charset="0"/>
                <a:cs typeface="Times New Roman" panose="02020603050405020304" pitchFamily="18" charset="0"/>
              </a:rPr>
              <a:t>танланган йўл – ютуқнинг ярми. Ана шундай кескин бир шароитда Ўзбекистонни юксалтиришнинг узоқни кўзлаган, чуқур асосланган, кўп йўллар ичидан энг тўғрисини танлаб, амалга ошириш осон эмас эди.  </a:t>
            </a:r>
            <a:endParaRPr lang="ru-RU" sz="2800" b="1" dirty="0">
              <a:solidFill>
                <a:srgbClr val="003300"/>
              </a:solidFill>
              <a:latin typeface="Times New Roman" panose="02020603050405020304" pitchFamily="18" charset="0"/>
              <a:cs typeface="Times New Roman" panose="02020603050405020304" pitchFamily="18" charset="0"/>
            </a:endParaRPr>
          </a:p>
          <a:p>
            <a:pPr indent="360363" algn="just"/>
            <a:r>
              <a:rPr lang="uz-Cyrl-UZ" sz="2800" b="1" dirty="0">
                <a:solidFill>
                  <a:srgbClr val="003300"/>
                </a:solidFill>
                <a:latin typeface="Times New Roman" panose="02020603050405020304" pitchFamily="18" charset="0"/>
                <a:cs typeface="Times New Roman" panose="02020603050405020304" pitchFamily="18" charset="0"/>
              </a:rPr>
              <a:t>Баъзилар иқтисодиётига ўтиб оламиз”; “Биз давлатимизни "демократия оролчаси" қиламиз,: "шок терапияси"ни қўлласак бўлди, “хоп” деб бир сакраб, бозор келиб кўрасизлар” деган ширали ғояларни кўтаришди. Бироқ, вақт дегани одил ҳакам экан. Ўтган йиллар кимнинг кимлигини кўрсатди. Кўрсатаётир. </a:t>
            </a:r>
            <a:endParaRPr lang="uz-Cyrl-UZ" sz="2800" b="1" dirty="0" smtClean="0">
              <a:solidFill>
                <a:srgbClr val="0033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47664" y="44624"/>
            <a:ext cx="6048672" cy="1107996"/>
          </a:xfrm>
          <a:prstGeom prst="rect">
            <a:avLst/>
          </a:prstGeom>
        </p:spPr>
        <p:txBody>
          <a:bodyPr wrap="square">
            <a:spAutoFit/>
          </a:bodyPr>
          <a:lstStyle/>
          <a:p>
            <a:pPr lvl="0" algn="ctr"/>
            <a:r>
              <a:rPr lang="uz-Cyrl-UZ" sz="6600" b="1" dirty="0" smtClean="0">
                <a:solidFill>
                  <a:prstClr val="black"/>
                </a:solidFill>
                <a:latin typeface="Times New Roman" panose="02020603050405020304" pitchFamily="18" charset="0"/>
                <a:cs typeface="Times New Roman" panose="02020603050405020304" pitchFamily="18" charset="0"/>
              </a:rPr>
              <a:t>ЁШ ДЎСТИМ!</a:t>
            </a:r>
            <a:endParaRPr lang="ru-RU" sz="66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75410" y="98700"/>
            <a:ext cx="8094048" cy="4708981"/>
          </a:xfrm>
          <a:prstGeom prst="rect">
            <a:avLst/>
          </a:prstGeom>
          <a:ln w="5715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360363" algn="just"/>
            <a:r>
              <a:rPr lang="uz-Cyrl-UZ" sz="3200" b="1" dirty="0" smtClean="0">
                <a:solidFill>
                  <a:srgbClr val="0033CC"/>
                </a:solidFill>
                <a:latin typeface="Times New Roman" panose="02020603050405020304" pitchFamily="18" charset="0"/>
                <a:cs typeface="Times New Roman" panose="02020603050405020304" pitchFamily="18" charset="0"/>
              </a:rPr>
              <a:t>Миллий </a:t>
            </a:r>
            <a:r>
              <a:rPr lang="uz-Cyrl-UZ" sz="3200" b="1" dirty="0">
                <a:solidFill>
                  <a:srgbClr val="0033CC"/>
                </a:solidFill>
                <a:latin typeface="Times New Roman" panose="02020603050405020304" pitchFamily="18" charset="0"/>
                <a:cs typeface="Times New Roman" panose="02020603050405020304" pitchFamily="18" charset="0"/>
              </a:rPr>
              <a:t>боғимиздаги Мир Алишер Навоий ҳайкалининг очилишида Юртбошимизга қўшилиб аҳду паймон қилгандай бўлади. Бу китоб </a:t>
            </a:r>
            <a:r>
              <a:rPr lang="uz-Cyrl-UZ" sz="3200" b="1" dirty="0">
                <a:solidFill>
                  <a:srgbClr val="C00000"/>
                </a:solidFill>
                <a:latin typeface="Times New Roman" panose="02020603050405020304" pitchFamily="18" charset="0"/>
                <a:cs typeface="Times New Roman" panose="02020603050405020304" pitchFamily="18" charset="0"/>
              </a:rPr>
              <a:t>“Биз ким эдик?” </a:t>
            </a:r>
            <a:r>
              <a:rPr lang="uz-Cyrl-UZ" sz="3200" b="1" dirty="0">
                <a:solidFill>
                  <a:srgbClr val="0033CC"/>
                </a:solidFill>
                <a:latin typeface="Times New Roman" panose="02020603050405020304" pitchFamily="18" charset="0"/>
                <a:cs typeface="Times New Roman" panose="02020603050405020304" pitchFamily="18" charset="0"/>
              </a:rPr>
              <a:t>деган саволга берилган илмий-ҳужжатли жавоб. Шунинг учун сен ундаги ҳақиқат, тарихий хотирани ўз қалбинг ва тенгдошларинг қалбига сингдиришинг керак.  </a:t>
            </a:r>
            <a:r>
              <a:rPr lang="uz-Cyrl-UZ" sz="4400" b="1" dirty="0">
                <a:solidFill>
                  <a:srgbClr val="0033CC"/>
                </a:solidFill>
                <a:latin typeface="Times New Roman" panose="02020603050405020304" pitchFamily="18" charset="0"/>
                <a:cs typeface="Times New Roman" panose="02020603050405020304" pitchFamily="18" charset="0"/>
              </a:rPr>
              <a:t>Чунки </a:t>
            </a:r>
            <a:r>
              <a:rPr lang="uz-Cyrl-UZ" sz="4400" b="1" dirty="0" smtClean="0">
                <a:solidFill>
                  <a:srgbClr val="0033CC"/>
                </a:solidFill>
                <a:latin typeface="Times New Roman" panose="02020603050405020304" pitchFamily="18" charset="0"/>
                <a:cs typeface="Times New Roman" panose="02020603050405020304" pitchFamily="18" charset="0"/>
              </a:rPr>
              <a:t>. . .</a:t>
            </a:r>
            <a:endParaRPr lang="ru-RU" sz="4400" b="1" dirty="0">
              <a:solidFill>
                <a:srgbClr val="0033CC"/>
              </a:solidFill>
              <a:latin typeface="Times New Roman" panose="02020603050405020304" pitchFamily="18" charset="0"/>
              <a:cs typeface="Times New Roman" panose="02020603050405020304" pitchFamily="18" charset="0"/>
            </a:endParaRPr>
          </a:p>
        </p:txBody>
      </p:sp>
      <p:pic>
        <p:nvPicPr>
          <p:cNvPr id="6146" name="Picture 2" descr="https://encrypted-tbn1.gstatic.com/images?q=tbn:ANd9GcSO5RIdiENiKpckIaz2WGM5HrF-eIsErm4iZnltoTBLVSaug7z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86" y="4807681"/>
            <a:ext cx="2582408" cy="1933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encrypted-tbn0.gstatic.com/images?q=tbn:ANd9GcR2TNDtHDbVZQO-zQB2xwBXeRU_r3aNHvr2Vwj_Qdl-vK07V2XX4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450" y="4809600"/>
            <a:ext cx="1477742" cy="19728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http://s.daryo.uz/wp-content/uploads/2014/05/11668-1-150x1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089" y="4807221"/>
            <a:ext cx="1940349" cy="1940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457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88640"/>
            <a:ext cx="8640960" cy="6555641"/>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3300"/>
                </a:solidFill>
                <a:latin typeface="Times New Roman" panose="02020603050405020304" pitchFamily="18" charset="0"/>
                <a:cs typeface="Times New Roman" panose="02020603050405020304" pitchFamily="18" charset="0"/>
              </a:rPr>
              <a:t>Популист </a:t>
            </a:r>
            <a:r>
              <a:rPr lang="uz-Cyrl-UZ" sz="2800" b="1" dirty="0">
                <a:solidFill>
                  <a:srgbClr val="003300"/>
                </a:solidFill>
                <a:latin typeface="Times New Roman" panose="02020603050405020304" pitchFamily="18" charset="0"/>
                <a:cs typeface="Times New Roman" panose="02020603050405020304" pitchFamily="18" charset="0"/>
              </a:rPr>
              <a:t>сиёсатчиларнинг оҳанграбо, лекин кўпик ғояларига ишонган халқлари алданди, таланди, қийналди. Қийналаётир. Йиллар, имкониятлар, маблағлар ва энг муҳими – халқларининг ишончи елга совурилди. Айримлари “рангли инқилоб” шоуларида мустақилликларини яна бой беришгача бориб етдилар. Бу шоуларда ўша мамлакатларнинг билимли, лекин миллий руҳда тарбияланмаган, Ватан туйғусидан бегона, совуқ кўзли, бегоналар томонидан қўғирчоққа айлантирилган ёшлари иштирок этишди. Энг ёмони, олдинда – қоронғулик. Мустақилликларининг йигирма учинчи йилида ҳам. Оёқлари – лойда, қўллари – бошида. Буни яхши билиб ол! Чунки </a:t>
            </a:r>
            <a:endParaRPr lang="ru-RU" sz="2800" b="1"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0962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 y="193864"/>
            <a:ext cx="7092279" cy="1938992"/>
          </a:xfrm>
          <a:prstGeom prst="rect">
            <a:avLst/>
          </a:prstGeom>
        </p:spPr>
        <p:txBody>
          <a:bodyPr wrap="square">
            <a:spAutoFit/>
          </a:bodyPr>
          <a:lstStyle/>
          <a:p>
            <a:pPr algn="ctr"/>
            <a:r>
              <a:rPr lang="uz-Cyrl-UZ" sz="6000" b="1" dirty="0">
                <a:solidFill>
                  <a:srgbClr val="0033CC"/>
                </a:solidFill>
                <a:latin typeface="Times New Roman" panose="02020603050405020304" pitchFamily="18" charset="0"/>
                <a:cs typeface="Times New Roman" panose="02020603050405020304" pitchFamily="18" charset="0"/>
              </a:rPr>
              <a:t>КЕЛАЖАГИМИЗ ТАЯНЧИ СЕНСАН</a:t>
            </a:r>
            <a:endParaRPr lang="ru-RU" sz="6000"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AutoShape 2" descr="data:image/jpeg;base64,/9j/4AAQSkZJRgABAQAAAQABAAD/2wCEAAkGBxQTEhUUExQVFRQXGBgXFxgYGBgaHBccGRgXGBwcHRUYHCggGhomGxcXITEhJSkrLi4uFyAzODMsNygtLisBCgoKDg0OGxAQGy8kICYyLCwsLDQsLCwsLCwsLCwsLCwsLCwsLCwsLC0sLCwsLCwsLCwsLCwsLCwsLCwsLCwsLP/AABEIALcBFAMBIgACEQEDEQH/xAAcAAABBQEBAQAAAAAAAAAAAAAFAAIDBAYHAQj/xAA+EAACAQIDBQUFBwIGAgMAAAABAhEAAwQSIQUGMUFREyJhcYEykaGxwQcUI0JS0fBi4RUzcoKi8UOSJERT/8QAGgEAAgMBAQAAAAAAAAAAAAAAAgMAAQQFBv/EADARAAICAQQBAgMHBAMAAAAAAAABAhEDBBIhMUEyURMiYRQzcYGRobEjQlLwBcHh/9oADAMBAAIRAxEAPwAs2DXoKgfZqH8o91eNjLn9B94k8x6dau4TvKG0BPSuVkxyj6kboZFLpgvC7MSWGUfwmnvshDyPvNXbSw7fzpTcVi8mmUkRxBHu1PE0lR3cUNcq8lA7GXkWHrTTs1hwuv76n/xZOjj0n5GvV2ta5lh/tb9qnwmvD/cr4n1K5wd4cLzetX9kNcz5bhDDKSDEV5ax9tzlVpPSDVjBD8ZfJh8KPE5RyLllTqUHwHcINKnmoMJzqxXeh0ciXY01G1SmoiKJgja8p1NoQjw02nGm1RCA4lP1D10pLeU8GU+RFTEQOPXlNV2QEmch81ofmC4Ja8io7VkKdABI5cONNxKwC3e0B0UkTH1qWyE5ppFAztpR7QxC+agj5UUwN/OoYMWVhpKwfhRzhOHMlwBHJCTqLHstNAqRg06ARA5nxpgnoPQ0qxqR4acor1R6U8LVkGkVGRUxphFQhCRTCKlYUwihCIyKYRUhppFUWNXjUhFNUVIRVoEjilT4pVZDGLtKPlH08q1WxXmyDWGK96tpu434PkTWXWL5Ux+m7ZZP+Z6UL3juZQh8x8KKOfxB5fvQrepPwx4N8waw4HWRGnLzAAPjB1rwYrxoffIAJYgDqf5wqth8Wlz2WBjj/P24cq7NX0c7o0+792bw8jWpsCLqeo+FYHd/Eql7MzALrJMeXpW3wW0LVx7Zturd7ka52eLWZSo2YpL4dGhwfOrFVsJxPlVmupHowS7PDTCKea8NECRmmmntTDVEGmmxTjTaosYX0PmajLa8KTvofOmI3jQIbRIDr6Go8UTBAMGDB6HTWnz3h61DjeA9fpVx7Al0CRbxQ/8AsT5oDRTAl8qi4QW1kgQPdVUPVnCtrTss3JdCMUVF8N/qWw2vp9TQ/BI6vDeyJjQQZ8eJnjrVu+8fzxqAN5UmPTHt8lxOfnSpllpp80KCPKYafNNNRlkbVGakaozUIhhrw16a8NUwhLUhqMVJUQJ5XtKK9qyWYa5aEE/PwI+OtaPds/hsPGs413QjXUHh/OH7Ue3WfR/Sk61f07C0r+egld9taE75YpLWGZ3MAEQOpngBRfFGCp8fqK5J9pe2zexPZqfw7QgDqx1J+Q99YdPjcp37GzLNKNAa7eu32zMTHFVHAAfCPE0zF7UZgBPDpoPLQVUw2NYQswsz/PCrm0sCIVwQARqSQCxOpMch08q7i9FwOc++SHZ9tblxVa52atoWPAceXnFFLFx0uG07Ot60e4ylRBHAhjBI5jWiu7P2dYnF28y5LaHg7SSw8AOVEsb9k+M1LXLbkCJLNyGg1FJeRRY5Y5PpF7cj7RSLnYY0iScq3ojXQAOBp6iuqg18xbZ2Rew1zJfQq3LoR1B512f7JNrtfwOVzmay5tgkySsAr7pj0q4ST6FTjRtq8r2vDRixrVGakamGqZBtNNPNMNQsgYe15/QU1TrwpXLEmczDwBEaeBFM+7n/APR/h+1LpjVJEje0P5yqDaB7tSJhyDJdjHIxHwFLE2c4iSPKPrVq1yBLkDm7VrZ92WipDgF6n3L+1Ps4UKZBPuH0pksiaqhccbTuyTFNpVQXBzq1et5o1j0mai+6/wBXwFLUtvaGOLZNhmkVMTUFpYHGfSKfmoVyEPmvDTc1eZqssTVGacTTCaoiPDTa9Jps1RZ6KlqIVLVoh5XteUqshiLC6+Y16cwCfDXSi+6j6t5ChKNBnXQ+7gf/AG8OFFN3NLjjzHxoNWv6TA0z/qF/eDCNdt5FcpLAkrxgawPOAPWuF7YYm9czGWzEE6akaHQeVd9unNcRJ9oN9P3rmm9e7K2WuIwCXT3017t1T+ZGPBhOqnx8KDR428ffY3POpmBFbH7Od1Pv94lzFq3GbqxPACsnYsM7BFUliYAA1J4V9B7g7u/ccMF9q68Nc1gZo4T0HWjk6Cxxt2brZ2FVFCqIAAAFPxFqgOP2qyABcbhrdyY7MqGjw1uAk+lWNmYq+wPbPauf1IpT/iWPzpThwPjK2Zz7RN3ExWGYQO0WWtt0IHCeh4etYL7EcQwvYi3rlKKxHQho+Rrdbdx+a4M+OTDW9Mq5VLNrHFjw9KzH2UdnbxGOs6NcDyHH5lkiPfr603EqYnO0zpc1FicSiCXYKPExUW0cSbdtnCliOCjiSSFHxIrie08Z2r3XxN9nGcqqzExxgD2VBkU5ujLGO46w+9+DzZTiLYPiaLWrqsoZSGU8CCCD6ivnv70pkfdrTjlDEkDzHl8a2X2ZbYVHyBslskK1s6jMxhGB5a909cwoVKwnClZ1Q0w06gu8+8VnBWu0umSdEQRmc+HQdTRApBWm1ytftCx94lrGHQLxAhmPv0mj26O/LYi4bN+12dwRqsxJMaqdV1jXhrVWgtrRtjTCacTTGqAjWNRvdAMEgHpIn3Gsdvzt3EW7d1sO6W7doqjMRLs7R3VHAAAgz4+FcnW1dvvKK9x+JIDMxPUkSapsOKPoqaRNc+3IxWOslLeJRzZc5VLnvoYmddcnLXhNb0mqTT6Lap8jpqmdrWM2XtrWbmM6yPjWL+1TabpbS0lzKHPeCmGYa8eeWaxu7m6WJxRDJai1Orv3VMHUAn2vSqbotRb6O4B6WasHuLjblq9ewV183Zkm3PIA6x4EEacorbhqtclNU6YL2/vNYwgHascxEhF1Y+Mch4ms/hftLw7MA9u7bBPtEqwHmBqPSaxu+9/t8ZltqzN7MAEksSTHCTpAqa3uLfjM3cXLOoJYsOICLqBOkmKCUlHsKEHLo65avq4DKQykSCDIIPjTprJ7ibU7S01vKV7PKCIjvRDxHLMJ9TVffvel8NltWf8ANcSW/QNRoOp191WUbcTT5r57sbTvJd7Vbji5M5sxk+fUeFd22Vjxes27o0zorR0JGo981ZRemlUealVlmKWNfd8DPp1opsV4vkToY/f3a0Ft4hBzHLmP55Vb2TjUOIUqwMxz8PnQ6n7pgYPvEGt4MX2DWbx9kPlY9A4j5xUv2j4BcTs7tR7dgrdB/oMB/gc3+2lvMthsO64ggW2hZ6Enu68tY1oBd27ctMcFdAazdw7qrADuwjQMwPeEQJMGTSdHJ7LXgdnit34mV3WwIs7VtJdKmGOoMgkpmWD6ivoC1YW4sH4V81bpA3MXZzSY1meGVdPThX0JsXFEKAeVMzSTnaG4I/JyD0+z3D27puW7YzEMCGGYHNOpU6FtTr41p9j7MW2nZ8e6RrTrmP7sDjVUYu5b/Jn14yPgKVKQ2OPjgCXdzbJuO+XvOhtvPNdJEHTWBrxrDbqbMOH2ziLdsDKup8EaW+RA91dOt7SZgzMuTmBpPrFBdibINu9icRcjtb7jT9CIMqrPMmJPmKZik2J1EVFHu9e0mw9nOmrDMQDwOVTx1GgEn0rg+zdi3sW9xkyiGliSQBmJPQ13TfAxYzBC5DDQHhmBQz4Q3yrGfZvgDaF63cUgZ+MESNNdROlMytpCdPFSlTKGwdyGS3dbt7LOyZdCSLYPEnxrN3cE9m/bRSQCTrBGbJ3pEjXlXY2w9hUuCXIYRLEkmOhHCq+D3at3btq+qsRZDQDLSzZZJnXQDh40iEm5mvLBQxs0RNcn+0a0MRjbVsZ2btFTKOCpAJI6EnMf9tdXY1zTeu41naNq6iOwV1FwhTlAuEgCeZkv5z4Vpl0YIeo1+w8HhbChUjMogy4MefSsTvSn3fFri7DQtz8JwVMd7UaMBoY+FbftrSkns3MiOJI15AcAKEbwbIGKtJaUixDrcMyxMaczPD5Vni3uRvyRSgzR4G/ntq3mD5qSD8qkY15aQKoUcAABTlwly6GW0FLAT3jlUdJIB+VaTnHO9tY3Bvi8RZxCgyiZHPFbkFYAGsEZfdR/7PNmImzka3C3LnfZmEk6wOBmAOFU90dh4T7zfs4q2wx4LlxdaVdX4taA0Kx6getHbmEOHbsUcZR7OukcZ0OkCenCl5VKuDTp3HdyLHiMQi5g6kNl6jIAZOscY8ZqxNB8Lne5au27idlDC4ChzuddMzGVhuI04c6PYTCtcMDQDiamONKgc01KVowe9+ES5jMKLqTbNzITwDBl0HGT3hWzsYY20KC7CxCACMoHADXU+Aq7tDd+3dtG0UJYkN2hMFWUypHqIj31n5xA7UXramGAtEEyw4d4cjPlQZ4tcjdNNcopW9jRje2mVW3lzc3ctJ06AUczVOuzTqVnTrGvkazmL2p+JA4KYP6SQeBjrqKfjxP09GHVapY05tN/gZrYl7NtbO1sZW7S2sjutl0kcpy6V0HaN4IjFrQyIpZRlmCByHM6cqIba2Vbv4dLiKMyLntxpGkkaUB2fgnt3u0u3SbQJYB//GAjCJ58RWXPjfxFH3o34MsVicgPsS3bwtgvccBnOe4ejOZyheMiYjiaAbxBHvrdxVp0S7auC1ObMYUhDl/K2Y5gOhWtfjmQYoPZVbghbmglQdQTrw4T5miW8myLeLQK6k5ZKQSCp8xxFa54tvCOfp9R8Rvcqp9+/wCBz5tyEuLaC3ltv2Q7RSATnyyRpxluZ5cq3ezMMLNm3aWSEUKCeJjn76p7J2SiQy5pCwMxnz5cdKvzSYRkvUbMkoNraWM1KoQaVHTFnGE+nXSPPmo5njRfdl4xNs68fmDBPXw6DjQkCeMf9cCR06RxojsfS9bknR1+Jgz0Oup4UvK04NfQLHF7kzp+1bC3LNxGXMrKQQfLry1rMLu/YSySj3FJUgkuTI4R4aaTWrYyvmPpQ7DbOa9ZNtZAYFS3SfnXn1nyKSUGzqfChJPcjn+51pFxYcMMveTgdJECRy8+HxA7Nsy8PZPGs8dz7CpkyDjOYaNMcQRwqxsnA3zbguGu22K988RxUh1E6qRowOtdmU97tGaEdio1bsY7pg9YBj0OlDryXjobr+ir/wBA1Q/xa7b/AMxCI4zAP7H0NWV3pt5SYMDU6dKW5V2Pg2uuSXDoUWCSSTJkz/NBRzZ+GN1ui8zXNMJ9o2Gu3MpW4uZoViBHICdZFdV2O0IsRJ1rbixyiuTnajIpysvYjZqZcqrx0M6z7659vZstrGLtODp2bLm4llzLo/iNNfAc5rp6PmEj0rP7ZJe7bD2xlIdSDroQG+ajh1o3FzW0VGWyW45vjNtWhftWDbZrl0wCoGWfEmukbIw2RQB0E+fPyoPZ2MBiFYiUGYoeY5ceuprTYLBgGRzqYce1WxmfLvdJ8GJ+1redsFZtNbVDcdygzTEBSSdCJjujjzNZL7OUxW07l2/funs7WVUyqqrnnMJCxmyjXU/mrd/aDsrCX8Gwxd7slTvBxqVYc8oBJHLKOM1x7AfaRdw2C+54W1btCGDXgWLsW9pwDAVjy6adKJySFJOjqOO2ffstlAQBtQQZUkce6RKnw/avN3t3e2w9wbQNt5unKw7mUTCw2hV+ka+dYv7ItsFxetXblxhbParJLASpQxJ061pN6cBhsaEVsRfREJbKkAFiQZOnERpQRXzNxVjJSuCUmZne7Ym0NjOL1u897CFoBYlonglxTwnkw+ddT3U2sj4S1fHcF0AgNxk6R4+fCspsrZ9q2W/+RisQMh/DvuXtGIIJQiCRyB51PhcUXvI1x5CsCTwVQP4ONMqb8VQFR8sk+0zZD3rZvYeUxdgaFY7ySCV89JHPiOdDdz957ONtWe0hcQrEREZz3VfL1BVwY5HrVven7Q7WAxlyzdsvcGVWDIRznQho981xhdrqWuNHZM103rTJP4LFpgQeEADn7PCo5JMqmzsSbIfD4y+sk2biC6gJJyFTlYCdYgqdOorRYDF2ragO+Vjrwke8GsVult65isXh2u3EuG3adWhWGZXRSSCeLFgskgaCKObStw5dlOQaAAToKi233SJTrqzTWsWjTFxD01I+YoTidqWVYh5ZldjCa89JPDx40JwdkPluqD2cFtRExPLz0qFMAzMSWEkkgT844VM21Ll8d9BYvdI0+G23YYavlPMEfUVntqWbK9ok5leWUICYzazJ4GTUa7PusxVkVFAkMHzZj0jlUOOtW5JdtEGoGpAUdPQ0tyhOuWMjCUbSiXdlbayWxZJAtKIzMQWMnQEjQc+HSim8lywLT55yOROQ6zIPdPCOHrWWv2FvKiowtSMzKRLSRoCJ5SZ86lsWE7NbTlmK6kgaFuZ14ctPCpk1OJc2LhpsrltcflobgcRhbWaO2huqjQedT4nbGQgW5bQQXHe1HQacKoOttM7E3bhy5lQr0gd1VAJ1IFDP8Wvtl/D7F5BOZQZGug1nprFJWbHJ71+f/RphppJfDVfQL29tstxQysc0nur7I6k+fKim0MUmUMsFyJAmJ85rNk3nEggk8SaqYfZNztA9xxpyAMe+f2pP2l8qv5HvSRXLZDebGhj3rxkz+GbeUeAkzSow2EXl2fqk/HSlV/aZe0f0K+zr6gu3uXzNwDxAiDzI4xpy4UR2TulaW6hbOyhhoGC8OWY8F6+tGLGrCZUSJOnyHGjmP/BdGayVXTKrfnA6+PhU0KyZvnn17e5m1Thj+WPf8EOOwWU9oFTJIELLKvQFz7R8qMYS5ZNgPntqRoyaLl1iAP5NU8Fh2xYuNLqJmYm2PAiZHoKoXcDaNl27QC8hOhIyuJ/Iev8AOem96fFVJU/ojJHPkT3WGb1mh+HhcRcHJraN6qWU/MVHs/bdpLGRw/aKTlI1DAngZOkVEcYj3rZU+0lxfIgo8e4Gss8EoN8G7HnjOuQjebxrJ4/ZS4gXn7NQiMLbFdGllnMQviYk860eNaAKApg7zX2XDkTcOq5iJ7v5gB7PGCaRDF8W4XT8Dcsvhx3VZlNh/Z0HvKTiAttXWcy6wNfamBwrvFlVKgIysBHIHT04Cua7EuEi4pEMDBHQ6gj3zR21hltrmiDyI0+VMx6icYpT7EzwRk7iS395mt3WRgWTwMHnR7ZO1cPecHtDmClQlyJEkE6+grJ4jCo5PeAfx+tCLqubhTsyCNc6kFdI06im48uOVJPny/FgTxSVtrg6xdsqv5f71JaHSfdpXOcLtfEWUAFxpygQddSw4A84qridr4hzDXLp8A0D4UyE3ktLwBPDspt9mm2/sQPYu2na3+Irr7Q0zAxofSvly/YKOyN7SEqfMEg/EV9A4PCMXUsI15kk/Guf/aDuTe+99pZRnS+w9lScjGAc0cF5z50u9s9tjZJyimF/si2XaGHuXyWzXC1plkAALB08da3+H7BBAsz55W+JNAN29gDA4fsg7P3s5JGXUhQYHTTrzolZMmjxK4t35E5Htkl9DQLfQRlTQgHQDmAfrXj3RyQHzj9qzuFPczSdDET/AFEcJ8Ks27x6/Oq+BHuy/jyqkXsRYW4Ze3bY8JNtWPvYE0Mxu7WEue3h7fTRcvvyRNXLV9jz+f7VYW+RzB9/7U1Y4oVKcn2yhs3drC2Dms2lQ+GbpHMnl8qMW1LcJND94LxGFdhoRBkeVW7eKItqZPsg6eIpOeex1XY7Djc7dlm5s4OIeY8DHxFUxu3ZBJGfUye8TrAHHyFJMc54MfUA/WpDjHH5h/6/3oJ6aU1Ug46iMOkz1diIPzP76CPuHaLu5vXizzOoy6/08D6zR+1iiRJNR7QxLBDBjyrGorE3GPBsUnJWZq/uph7P/leY0CqgI9w7tVcPs4gQWbLP6pkcddABV5zxoBi8beLEBoAMCB9aCU9vKGKO7hhu9gkJkkCOZGvjr6D3ULxVvDCQzZjM+XhQt7TN7TMfX6UlwdDLPJqqLji2u7LR2hZtiLaMf541VubXY+ygHmfoKmxGHEKPCoOxFKc5+4ajEgbaF7+n3V5UxWlQfP7h8ewX2hjVFwdme6sZTEZo1LR4nWOlF9obdu40ovZwVmFWSSTxPX0qtu7jsKmHxPbKGusCLcidMsCD+U5tSfKq+7G2fu17tMuYZcpExxjUH0r1igoqorro8s5uTuT7LWC29fwy3cOvdZgYzgyrERIHlGh8KCbC2mHOS5IMlT/S3I+IPTzq5vhjjfuG+Bl4CAZ0A69aB7evq7WL9pSrnJZvjSCZCo4PI8JnpTYri2u+xbburNY62GwzAgjEK2h1hlJ4eED6UM2vtcrgha7PW1eF5bgMZRqGkc+6zc/lV7BNZa1eFzu3lnI0+0VOUoV4a/zhUWLxdu7hktlBnUlSwjVGBkN1MxBpe3w/cZfsUsVtO8ihbi6MJViDqvIqeYovs60+Ee3iroC57btbE6kwAAQfB5jwoVhMRexVrDYVlBuWM1lDwLRAEk8sqg09AzsFxDsbeGZQUOpg3FVlA8p91C8Ue6SYfxZ1VtokwlwqDdMRmAPWTLTHTjrWiRkugcZ8P2rLlyCrnghHlE6Dx0+VbnDnhkBb/SJ+Wlc7Ww2z3JdnQ0U90Gm+gXicLccEZPInT51V/wACvKwZbirpBBBI9IrXLs+6fy5fM/QTU+GV7cZ7AaOLJ3ifHKdayR07m76ND1Ch1yZnDbFZjJZrnD2UgaD9Rmitjd4/pC+Zk+4Vo7GLt3R3HiNCOY8CDwq2igdTWmOFRVWZpZ3J3QDw+7yjiSfIAfEyavWdlWx+SfMk1feOfzofiNr2U0zgnonePuWaZHHHwhcskn2wHvhh1XKVAEzMeFZu2Yo7vJtNbwXKCInjodfDl60BUSQBxPAdf4aOC2poGXPI3CEhT/rbTqCxI9Kh3gf8EMIDBuMeFE8RhVtsUDZiD3jyBOpURyHDzqjtFMyqvCbgH/FqanwLozgxzrEN56n963GFgopI5A8T086E38DbFrUksZg5eBAmDyKkazxEUQwlz8NfIfLzqfmRfU924JwtzyH1p2EecOh621+QpmOIOHuxqIFR7HuZsLbJ/QKxar1RZs03TRbsLUziRUSHSpk1rcjEeYZtPd8q92ge4fSmYbh/PGnYnVa5Ob71nVw/doCuKC30GY+dHcQInyoTZsNdurbT2naB4cyT4ASaTkXgdB+WVDTDWguboYme61h/K5r7oqtc3Vxg/wDBm/0un1IoXhmvBaz43/cgVi+XlVR6K4/ZOIWJw97QaxbZvis0Lugj2ldf9SsvzFLcZeUGpLwQNSppur1Hvr2goLcgzvTslcJe7NHL9xSZiQTPTyn1ontq9g/uVkWcvbCM0DvDTvZvXhQrdnY5x191a4VyrmLHvE6wOPH+1UuwC3Tbdu6r5WYdA0Ej0r19dJvlHk7rpdmg3d2tat27wupnDoQNJ66GeRnjWQ3evWxiVS+JslouDWCP+/lWy3qw2Dsm0MMwOYEOA5YRpDGToSazm+33ZUwzYdQtzLF4ieIiM3UmDr0NXjp+HyVO1z7Gg2Ju9aW1fu3bxgtcayxIyumYlSQdcx6VZwm07KYO5aNrNcaSDA1J4EtyiucC5icRfXD2Wa73RdW1mACcmiSOs/7q0OH3ktWLVzDYjC3fvaGM2ZSM2kLIMRGn96jxvzyMT/Is7Mxt5ma8qkNauLNyOEooUNIiO6R5GrlvYz3TfuOQLqMWdDoSDqSB0BnTyoZsjeQq9y2BFvFWlVcwjK1pmkajUkXOfTwo62CfJbu3Z7JiEzCCQoMfKYnpQNvnwXRDtS8lxwMPaK50/EtgTqkmV8hrWi3Z21cCi3cZbiAd3KAGRRAQt+onX3CgWIv9g2RIN+3dm3cXXMpEFT1B00/qNVcJiRhiMT2wW6S6DDlCTdiARAPdgsD0EUucd0a/QbBpO3+Z1S3dUgFSdeUfQ8Ks9oY0AHnr8Ky+F3vsMmYEltAygaq0TBjTmKnsbcuXXCW7RE825DmdKzbaHbintTYq2Atxblwu1wBmJGuYMToB1FePvF2YytdYt+lVBaPEmjm0drW7ej5MoIEtwmorW0cOxnLaJ6grS454vw696dFvG15/czlzH37vC0xHW4fpw+FNOyr7+2wUdAP3/atimItfp939qG7X2Ul+f/lYi0P022VF94UMfU0X2nH7k+FMzl7ZjIVRZYsdPP3UUfDJhEzSHvnReimNSBzgHjTN2ty7WFv3L4xN26zpkXO7Nkk6nvMZbhr+9Vt4rTLeYEysDJ4D95n1qb4y6Ze1rsFqx1OvHwM9dKr7VugW5M6Mp1kcm5jhxp+FuFmcRopEeMiabtZfwX/2/OopEoFNjw3F+UTpMEjlPPy5VpdlMptrLDRYHGTOnwisWBWp2Qg7JNBz+dXvJtsvYlvw7wykDKCDyMnkfTXzFD9iYoLhLc+I/wCZAHnOlE8VcPYXAI9k8vKge7lubNueRue/Ow/f30E4qbQcW4ph5WqZW1qFRFSzpWkQT4F0uK+QqXttluAcRpmEjrBB8abiR3TWex977rft4saAstnEdGtuYRj4o5GvRjWjx2mYeo/n841l1OJetGnTZHe1md2ndyg1a2Bizbwl3FHXKDbsg825wekmPfQXbrM7pat6vcbKo8T+3GtDj7KJcw+Hyk4awve0kF4MEjmAdSOrUvRYfi5ra4XL+tePzJ/yGojgw03TfH+/z+QEwNrD5hJuBivffvglyCxbLERm0jwHWjFm0RPZYhzCyALgJJMQuUxGvP8ApNM2rhxev21w1srxBIGWZiNOgiZ8TRTFvg8Pls3le46gF7ignKTrrHDTWOlejll3Ri1dtenhtHkViUpycWqX91tJv8TyyMWNFxJkBc0gGCRrrzUGRPhUuz9p4o4hMPca3cBAdu7qFInynh76rJawFz/LxKqeQcZfopo5u5slbTvc7RbjMAMwJOnqTWbLKEYtyj4/xrk0YMWbfFRfF9qVqifH3cMjZXt280A+wvP0r2gN/YGJv3Llx27KXML3W7ukGQfT0pVxWpXwkekqHmTObDCYnD20vQ9pbgIVwYkEcNDIkdaN7H3Tu4jDPfDqsZoB4tlGuo4ayKGbS2/fxNm1hSqnIVykTLkSqiPLTxp1naWJsI+HLPbU+0h048R1E12XufVWcpUnT6KOzcOGvWkdstt3UOx/KCeP0nxrZ70bBwCZlNwwLDvAcHvL7JnynTnFBzuniHwhxQKBMpfLrmKjnwjhyoNurhrdzF27d58qOSGnSe6TEnhMAVbqXzJ9EXHytdmRt4vJcDAHNA1UkEQIiRw9K2Nrd28MGMabatbIznvS4WfaII118Zqd9xwWxZS5bIs3HCLxJUAOJcGAcpHXUGgmB2tfuIuFtXLjW2YZbQOhPSOnPpTW9y+X/UC1XDQf3o2995wOHCpD4dhcLQJYKrKQAOBykz5CiNvH3DYWyWPZmHUERObUGSJg8aC5L2BvJ94t6qy3ApIIYA66iecU25tl8QH7NGFvDK2XmUtEl1zEaaSQPBRSXBLrobGd99hvHrbwq3luOO3s3LeQ6wQO8xA93GsxtDHG/euAo3a5+1crIVEKhypg5i0mSBA0EmqG08bcu5iHzsbam9cZv8vtmCADq+Tj0zeFXt3tkX1xN7DM/YK1s3WNzi1sGQSeJBOXSeWvCKWuxsuI2brCW1KdvbtOtte6WZ17x0BMcc5PTQe+tbggluytwKVe4NJ9pV9T/JFZDcHZ9rEK/au34cGBwI5kmOcRGnOrO/W3SqlU0d9FH6EGk+B5etZM0JZciwY/VL9l5HYnGEHmn0v58Gf3g2129/Ipm3bkD+puBPlyFS4XAu4BUAySAJ1MRMCgeysOzEwAYHPTnEec1r7WBtBQCe8OYJFd5SxadLT4v7Vz/wCnMW/K3mn5KSYa8OCv6HroOfUGkNo3kJHaOCORJ09DVnEKVE27racsx/c1UwmAa64XWSdT8zVb8U4uU0qX0GRu0os0GwcbecM9x/w101A1PnHKhu38FiWdmtXBr+VhoANNNNKIWbivcFlFPZWRowJguOMge0NffNFFsc68dqckcuZ5IKl4rjg9HgxPFjUZcvyZnZeGe2G7TiYMzM+7hU2PQNacAjgPmKMYnDNxUAnpNU3BHtWm9wYfCm4ppKmwMsHdoyg2e3GAfWtFsa3FoA9T868ItTqij3qau4a2sQhMeBmn2n0xCTXaFil/Df8A0n5UA3X/AMpx+m68eRg/WtKLIggsYIM6f3rL7uN/ngaEXSfeq0OSexJhwhvbQfFPBqtbeddIqQVqjLck0ZJR2tpgve9O0wr2x7VzLbXzYgD3cfStHtLiPBdf56UNtKvaZ31CaqP6jpPmBUl26zzAl37qjxOg9BPzrLqMvG01afFzufRW3Uw4Ny9jHHctTbteLHRiPeF9TWowW1MMSqNGduRiSYzH96C7XxVrCpbwisD2Shn14sdZI5kkk+ooJ9nOw3xGJuY67ORXOT+tgI0/oXhHAkVsxY4YsXPqZh1LWbJyrN9tnFph1zIma6/dtqBqSfpzNY7G28RYQ9qsC42YsTqWOozMk8I4aaSK1+K2Vce6t4MMy+yOIAggj3Ez50L3jwF+8AH9ka90c4jXrpWzSzjFqPFPtvv8EcHWZJJSeySr00uPq3RmLuKtXZLWlzmO8oVhOUAnKCCASJOhPIamnJg7AJZLptiFCgFg5P5nKtHIE5R1r25u44Mf2OnhTLmx7q9Y+HuNdasfUJnH+2V6l+zRocDs/E5e7i2KzocwII8CdY86VB8HYdVjKuh/T+1Ks0scr7X6I1rW4mr5/VmUbbtu3tL7wid1LhlOB4QfLUk07eLbRxeIZ1ttLCERQWaFEcuJqttfsLTXnuKM15E7NjyuW21A/wBSt/xoruLt9MHduPcRn7RAoKxKwSefI1gxTU4KaXJ6LLjcJbG+AYu2sabHYC7FoSMhEGP0k8YnlVvHbl4lcIMU5txCsUBOYBiACdI5jSnY7Pi8TcupbaXM5FBJAAjl5dKsNtfEXzbwKOXY6Lb0EBdZY9FjnTW34pe4CV3f5GNxdpmdFBYNci3lDRmMwJEwRrzqfauxb+zLlm6WVXJJRkMwREgyPH40ze3YbWnurdvITbZcmT80xMayIBJ8IqlsTZ1rF9q2Mx5tC0q5M7ZiS08Ax4DLwGpmm7uN3gKOO/LsJ7QxuNx4F91a4AeyTIuk8YVRqeEk0IXE3RbvW1Y20dGF45SSQIyo3QZhHhmNM2JvPjMIxt2bgW2W07Re6JPtwdVnQ61OLCJiVTGXlKv3rjW3kd+e8xH6W72XwFLb4fAax7ZbgrZ2Sbtpcqtat3LOWyDAFx7Kkgt4m4Tr4inbVGLu3kfEoxP4doFFmEngAojmZnnVjDbbVrFhHnJbZ+ybIcpYasA35hpPhNdE3F2vbxOG+99mVynLlOoa5APdbmBP8iudqMuTFJOPRswwjki9wQt4K3grHYW5MnNcJ4kn2V09BWaxGxmuuXf2j8ByA8IrQJjgXLMQTJ4nnzP0q0u1VHNRS9N/yOLTyc5P5n+yC1OgnnioR9K/dmUfYl+2vaYcd4Sty0xAFwToVceyazu1tn40ueztXOE5ZUQeYAzGfOa6Hi9v8lIJ5AVnztQ23DO0Zm+P/U1klqMbnLIpN33z/vRswaLIoKDql9C5sXd9rdpRcMudXPj0noK82zivu9oi2PxbndBH5BwJJ5fvVkbUDjRpHD+1Nu2wFUOubM2Yg/D3U7NrHlxfDjxErT6KOGfxJcsfulYZcOobWSSPKj6rVPDX1AAGlWO1mudRqbt2SFa8yUlenK9Qoia0D0NQPs+2eKL7oPvFWyaTGrRTKB2avIsP9x+tVk2QizkEeXE+dFVBNOFnnVy9iJmYxmyHmbbQ3X9xwNUhh8WuhII6hdfnW1NuaabFRNrpkkovtGVw6MOIYk8yP5ArQ7q2FN0u5AKiEUnUk8THgPnVk25qJsOJDQJEj31eP1WwcnMdqItsfZ7Yv3jeYsHYy/MN/tPONNKdtbGpYRbdoi3atrAy/wBPgOX1qfaaYlLSjCopLg5pJBHIQPLy4Vz7bmzMdZDm+bYtHQuBIg6BYBzcfDU12sMl65focTJGMHQS3I3suXsWTevBLKhgFdokk93jxaPdXUbNxW1VlbxUz8q5Nsbaww9+zhkFv7v2Qe92iasWZjnI/XAgDyrUK+Avo921bVWQlSAMhJiAYB4ag1WROTthQuueTSYra+HtuEZlzkgAcyTy86v9irDUD3VwTZ+Cu4naIWXKhs0gklETQkH9R4T413C1fHdUHSNNeVDkSj6WSFTu0S/cEPIClUN/aQQ5QM0c/wCelKpcyvsuH/FHH94NmjEYe4kANBZT0ZQSKrqcMMFhLtvNmuDI8yZIWSdeGvpSpUvQzd19RmsXFhfYG9y4NbiC1nuPBUyBECIY9OelVd2d1ruKu3L+YB8xZmkjvNrAA1jWlSrp5EoQco9sxxe5pMDWdl7POIdsSLxNt2Fxg0qT+hl4wNIKxw1rKbdwVo4m4+GXJZLTbUjgNOR5SDpXlKjwqySm1wgtv1fTEmxcCqtwpmvZZGZzA59AoGnWqWK2TaxN5UwuH7OLZIt58xbLLMxuNA+tKlVyitpUMkmT7Ew9/FzYz5rjOLSkxCrcyKSOGsEn0rsjYJbFq3hcOIt2lyL4niznxmTSpVytUrqJ0dP22UU2D1NLEbICiSaVKvOfYMUk5O/1OvHLLhFbD4UWwT+Y8TWeFo33e8xhEJS2vjqGY0qVbY4oqKiuh2SclFtGk2JgQdeS6evP+eJqLF4svfgcFFKlVy4jSAYRsGrtp6VKoJLKGpkNeUqEg+JpypSpVVkY/LSilSq2QdXjUqVURiqG6kSaVKrTKQrGIuN7NwzwAIGnhzBq/YxQbuXgMwIIkAg9NB40qVdOD4TOfkirop4zc7D3bjXCCHPBlIBQgQCBEaVjcf8AZpftsTYxEgiDm0YkkkksNJNKlTYZJdGbNBJWR7H2JicJeV1XMW7pJcc9PONeFb3aez1FsEs+YaCCBJPXSlSo5pcC9M21TAeK2mtpshUseJ9a8pUqzSbs6cYqk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13" y="2088232"/>
            <a:ext cx="7126447" cy="472514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008241"/>
            <a:ext cx="8784976" cy="5693866"/>
          </a:xfrm>
          <a:prstGeom prst="rect">
            <a:avLst/>
          </a:prstGeom>
          <a:ln>
            <a:solidFill>
              <a:schemeClr val="accent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latin typeface="Times New Roman" panose="02020603050405020304" pitchFamily="18" charset="0"/>
                <a:cs typeface="Times New Roman" panose="02020603050405020304" pitchFamily="18" charset="0"/>
              </a:rPr>
              <a:t>Марказий </a:t>
            </a:r>
            <a:r>
              <a:rPr lang="uz-Cyrl-UZ" sz="2800" b="1" dirty="0">
                <a:latin typeface="Times New Roman" panose="02020603050405020304" pitchFamily="18" charset="0"/>
                <a:cs typeface="Times New Roman" panose="02020603050405020304" pitchFamily="18" charset="0"/>
              </a:rPr>
              <a:t>Осиёда энг оғир касалларни даволаш, энг қиммат машиналарни таъмирлаш ҳақида гап кетганда “Буни фақат Ўзбекистонда бажарса бўлади” дейишади. “Келажакда фарзандларимиз қандай коллеж, лицейларда ўқишларини кўрсатамиз”, деб автобусларда ўқувчилари учун Ўзбекистонга “Келажакка саёҳат” экскурсияларини ташкил этишмоқда. Бундан биз ўн йиллар олдин мамнун бўлардик. Ҳозир бизнинг кўзлар ўзга маррага – дунёнинг энг ривожланган давлатлари етган марраларга тикилган. Бугунги ва эртанги кунимизга таянчларимиздан бири – сен. </a:t>
            </a:r>
            <a:endParaRPr lang="uz-Cyrl-UZ" sz="2800" b="1" dirty="0" smtClean="0">
              <a:latin typeface="Times New Roman" panose="02020603050405020304" pitchFamily="18" charset="0"/>
              <a:cs typeface="Times New Roman" panose="02020603050405020304" pitchFamily="18" charset="0"/>
            </a:endParaRPr>
          </a:p>
          <a:p>
            <a:pPr indent="360363" algn="just"/>
            <a:r>
              <a:rPr lang="uz-Cyrl-UZ" sz="2800" b="1" dirty="0" smtClean="0">
                <a:latin typeface="Times New Roman" panose="02020603050405020304" pitchFamily="18" charset="0"/>
                <a:cs typeface="Times New Roman" panose="02020603050405020304" pitchFamily="18" charset="0"/>
              </a:rPr>
              <a:t>Чунки ...</a:t>
            </a:r>
            <a:endParaRPr lang="ru-RU" sz="28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03338" y="18064"/>
            <a:ext cx="6437014" cy="1107996"/>
          </a:xfrm>
          <a:prstGeom prst="rect">
            <a:avLst/>
          </a:prstGeom>
        </p:spPr>
        <p:txBody>
          <a:bodyPr wrap="square">
            <a:spAutoFit/>
          </a:bodyPr>
          <a:lstStyle/>
          <a:p>
            <a:pPr lvl="0" indent="360363" algn="just"/>
            <a:r>
              <a:rPr lang="uz-Cyrl-UZ" sz="6600" b="1" dirty="0" smtClean="0">
                <a:solidFill>
                  <a:srgbClr val="7030A0"/>
                </a:solidFill>
                <a:latin typeface="Times New Roman" panose="02020603050405020304" pitchFamily="18" charset="0"/>
                <a:cs typeface="Times New Roman" panose="02020603050405020304" pitchFamily="18" charset="0"/>
              </a:rPr>
              <a:t>ЁШ ДЎСТИМ!</a:t>
            </a:r>
            <a:endParaRPr lang="ru-RU" sz="6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6363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2060848"/>
            <a:ext cx="8784976" cy="3139321"/>
          </a:xfrm>
          <a:prstGeom prst="rect">
            <a:avLst/>
          </a:prstGeom>
        </p:spPr>
        <p:txBody>
          <a:bodyPr wrap="square">
            <a:spAutoFit/>
          </a:bodyPr>
          <a:lstStyle/>
          <a:p>
            <a:pPr algn="ctr"/>
            <a:r>
              <a:rPr lang="uz-Cyrl-UZ" sz="6600" b="1" dirty="0" smtClean="0">
                <a:solidFill>
                  <a:srgbClr val="0000FF"/>
                </a:solidFill>
                <a:latin typeface="Times New Roman" panose="02020603050405020304" pitchFamily="18" charset="0"/>
                <a:cs typeface="Times New Roman" panose="02020603050405020304" pitchFamily="18" charset="0"/>
              </a:rPr>
              <a:t>СЕНИНГ ДАСТУРУЛ АМАЛИНГ БЎЛСИН!</a:t>
            </a:r>
            <a:endParaRPr lang="ru-RU" sz="6600" b="1"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8454" y="1052736"/>
            <a:ext cx="8964488" cy="5693866"/>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269875" algn="just"/>
            <a:r>
              <a:rPr lang="ru-RU" sz="2800" b="1" dirty="0">
                <a:solidFill>
                  <a:srgbClr val="002060"/>
                </a:solidFill>
                <a:latin typeface="Times New Roman" panose="02020603050405020304" pitchFamily="18" charset="0"/>
                <a:cs typeface="Times New Roman" panose="02020603050405020304" pitchFamily="18" charset="0"/>
              </a:rPr>
              <a:t>1989 </a:t>
            </a:r>
            <a:r>
              <a:rPr lang="ru-RU" sz="2800" b="1" dirty="0" err="1">
                <a:solidFill>
                  <a:srgbClr val="002060"/>
                </a:solidFill>
                <a:latin typeface="Times New Roman" panose="02020603050405020304" pitchFamily="18" charset="0"/>
                <a:cs typeface="Times New Roman" panose="02020603050405020304" pitchFamily="18" charset="0"/>
              </a:rPr>
              <a:t>йили</a:t>
            </a:r>
            <a:r>
              <a:rPr lang="ru-RU" sz="2800" b="1" dirty="0">
                <a:solidFill>
                  <a:srgbClr val="002060"/>
                </a:solidFill>
                <a:latin typeface="Times New Roman" panose="02020603050405020304" pitchFamily="18" charset="0"/>
                <a:cs typeface="Times New Roman" panose="02020603050405020304" pitchFamily="18" charset="0"/>
              </a:rPr>
              <a:t> БМТ </a:t>
            </a:r>
            <a:r>
              <a:rPr lang="ru-RU" sz="2800" b="1" dirty="0" err="1">
                <a:solidFill>
                  <a:srgbClr val="002060"/>
                </a:solidFill>
                <a:latin typeface="Times New Roman" panose="02020603050405020304" pitchFamily="18" charset="0"/>
                <a:cs typeface="Times New Roman" panose="02020603050405020304" pitchFamily="18" charset="0"/>
              </a:rPr>
              <a:t>томонидан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Инсоният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ўз</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инсонийлигини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сақлаб</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қола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оладими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Winning</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the</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Human</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Race</a:t>
            </a:r>
            <a:r>
              <a:rPr lang="ru-RU" sz="28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Report of the Independent </a:t>
            </a:r>
            <a:r>
              <a:rPr lang="en-US" sz="2800" b="1" dirty="0" err="1">
                <a:solidFill>
                  <a:srgbClr val="002060"/>
                </a:solidFill>
                <a:latin typeface="Times New Roman" panose="02020603050405020304" pitchFamily="18" charset="0"/>
                <a:cs typeface="Times New Roman" panose="02020603050405020304" pitchFamily="18" charset="0"/>
              </a:rPr>
              <a:t>Comission</a:t>
            </a:r>
            <a:r>
              <a:rPr lang="en-US" sz="2800" b="1" dirty="0">
                <a:solidFill>
                  <a:srgbClr val="002060"/>
                </a:solidFill>
                <a:latin typeface="Times New Roman" panose="02020603050405020304" pitchFamily="18" charset="0"/>
                <a:cs typeface="Times New Roman" panose="02020603050405020304" pitchFamily="18" charset="0"/>
              </a:rPr>
              <a:t> on international Humanitarian </a:t>
            </a:r>
            <a:r>
              <a:rPr lang="en-US" sz="2800" b="1" dirty="0" err="1">
                <a:solidFill>
                  <a:srgbClr val="002060"/>
                </a:solidFill>
                <a:latin typeface="Times New Roman" panose="02020603050405020304" pitchFamily="18" charset="0"/>
                <a:cs typeface="Times New Roman" panose="02020603050405020304" pitchFamily="18" charset="0"/>
              </a:rPr>
              <a:t>lssues</a:t>
            </a:r>
            <a:r>
              <a:rPr lang="en-US" sz="2800" b="1" dirty="0">
                <a:solidFill>
                  <a:srgbClr val="002060"/>
                </a:solidFill>
                <a:latin typeface="Times New Roman" panose="02020603050405020304" pitchFamily="18" charset="0"/>
                <a:cs typeface="Times New Roman" panose="02020603050405020304" pitchFamily="18" charset="0"/>
              </a:rPr>
              <a:t>/ London and New Jersey. 1989. –272p.</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номли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ташвишли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илмий-тадқиқот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натижаси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чоп</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этилди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китоб</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устида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жаҳоннинг</a:t>
            </a:r>
            <a:r>
              <a:rPr lang="ru-RU" sz="2800" b="1" dirty="0">
                <a:solidFill>
                  <a:srgbClr val="002060"/>
                </a:solidFill>
                <a:latin typeface="Times New Roman" panose="02020603050405020304" pitchFamily="18" charset="0"/>
                <a:cs typeface="Times New Roman" panose="02020603050405020304" pitchFamily="18" charset="0"/>
              </a:rPr>
              <a:t> 34 </a:t>
            </a:r>
            <a:r>
              <a:rPr lang="ru-RU" sz="2800" b="1" dirty="0" err="1">
                <a:solidFill>
                  <a:srgbClr val="002060"/>
                </a:solidFill>
                <a:latin typeface="Times New Roman" panose="02020603050405020304" pitchFamily="18" charset="0"/>
                <a:cs typeface="Times New Roman" panose="02020603050405020304" pitchFamily="18" charset="0"/>
              </a:rPr>
              <a:t>мамлакатидан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энг</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машҳур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олимлар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ишлашди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Бироқ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ўтган</a:t>
            </a:r>
            <a:r>
              <a:rPr lang="ru-RU" sz="2800" b="1" dirty="0">
                <a:solidFill>
                  <a:srgbClr val="002060"/>
                </a:solidFill>
                <a:latin typeface="Times New Roman" panose="02020603050405020304" pitchFamily="18" charset="0"/>
                <a:cs typeface="Times New Roman" panose="02020603050405020304" pitchFamily="18" charset="0"/>
              </a:rPr>
              <a:t> 19 </a:t>
            </a:r>
            <a:r>
              <a:rPr lang="ru-RU" sz="2800" b="1" dirty="0" err="1">
                <a:solidFill>
                  <a:srgbClr val="002060"/>
                </a:solidFill>
                <a:latin typeface="Times New Roman" panose="02020603050405020304" pitchFamily="18" charset="0"/>
                <a:cs typeface="Times New Roman" panose="02020603050405020304" pitchFamily="18" charset="0"/>
              </a:rPr>
              <a:t>йилда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гуманитар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муаммолар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камаймади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кўпайиб</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келаверди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Ниҳоят</a:t>
            </a:r>
            <a:r>
              <a:rPr lang="ru-RU" sz="2800" b="1" dirty="0">
                <a:solidFill>
                  <a:srgbClr val="002060"/>
                </a:solidFill>
                <a:latin typeface="Times New Roman" panose="02020603050405020304" pitchFamily="18" charset="0"/>
                <a:cs typeface="Times New Roman" panose="02020603050405020304" pitchFamily="18" charset="0"/>
              </a:rPr>
              <a:t>, 2008 </a:t>
            </a:r>
            <a:r>
              <a:rPr lang="ru-RU" sz="2800" b="1" dirty="0" err="1">
                <a:solidFill>
                  <a:srgbClr val="002060"/>
                </a:solidFill>
                <a:latin typeface="Times New Roman" panose="02020603050405020304" pitchFamily="18" charset="0"/>
                <a:cs typeface="Times New Roman" panose="02020603050405020304" pitchFamily="18" charset="0"/>
              </a:rPr>
              <a:t>йили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Ўзбекистон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раҳбари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ушбу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муаммо</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ечимларини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оқибатдан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эмас</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сабабдан</a:t>
            </a:r>
            <a:r>
              <a:rPr lang="ru-RU" sz="2800" b="1" dirty="0">
                <a:solidFill>
                  <a:srgbClr val="002060"/>
                </a:solidFill>
                <a:latin typeface="Times New Roman" panose="02020603050405020304" pitchFamily="18" charset="0"/>
                <a:cs typeface="Times New Roman" panose="02020603050405020304" pitchFamily="18" charset="0"/>
              </a:rPr>
              <a:t> – </a:t>
            </a:r>
            <a:r>
              <a:rPr lang="ru-RU" sz="2800" b="1" dirty="0" err="1">
                <a:solidFill>
                  <a:srgbClr val="002060"/>
                </a:solidFill>
                <a:latin typeface="Times New Roman" panose="02020603050405020304" pitchFamily="18" charset="0"/>
                <a:cs typeface="Times New Roman" panose="02020603050405020304" pitchFamily="18" charset="0"/>
              </a:rPr>
              <a:t>инсоннинг</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ўзидан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унинг</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маънавиятидан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излаш</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кераклигини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асослаб</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берди</a:t>
            </a:r>
            <a:r>
              <a:rPr lang="ru-RU" sz="2800" b="1" dirty="0">
                <a:solidFill>
                  <a:srgbClr val="002060"/>
                </a:solidFill>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1303338" y="-11916"/>
            <a:ext cx="6653038" cy="1107996"/>
          </a:xfrm>
          <a:prstGeom prst="rect">
            <a:avLst/>
          </a:prstGeom>
        </p:spPr>
        <p:txBody>
          <a:bodyPr wrap="square">
            <a:spAutoFit/>
          </a:bodyPr>
          <a:lstStyle/>
          <a:p>
            <a:pPr lvl="0" indent="360363" algn="ctr"/>
            <a:r>
              <a:rPr lang="uz-Cyrl-UZ" sz="6600" b="1" dirty="0" smtClean="0">
                <a:solidFill>
                  <a:srgbClr val="0000FF"/>
                </a:solidFill>
                <a:latin typeface="Times New Roman" panose="02020603050405020304" pitchFamily="18" charset="0"/>
                <a:cs typeface="Times New Roman" panose="02020603050405020304" pitchFamily="18" charset="0"/>
              </a:rPr>
              <a:t>ЁШ ДЎСТИМ!   </a:t>
            </a:r>
            <a:endParaRPr lang="ru-RU" sz="6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5036" y="112440"/>
            <a:ext cx="8712968" cy="4832092"/>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1950" algn="just"/>
            <a:r>
              <a:rPr lang="ru-RU" sz="2800" b="1" dirty="0" err="1" smtClean="0">
                <a:solidFill>
                  <a:srgbClr val="002060"/>
                </a:solidFill>
                <a:latin typeface="Times New Roman" panose="02020603050405020304" pitchFamily="18" charset="0"/>
                <a:cs typeface="Times New Roman" panose="02020603050405020304" pitchFamily="18" charset="0"/>
              </a:rPr>
              <a:t>Президентимиз</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давлат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раҳбарлари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орасида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биринчилардан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бўлиб</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маънавият</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тушунчасини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илмий</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сиёсий</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истеъмолга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киритди</a:t>
            </a:r>
            <a:r>
              <a:rPr lang="ru-RU" sz="2800" b="1" dirty="0">
                <a:solidFill>
                  <a:srgbClr val="002060"/>
                </a:solidFill>
                <a:latin typeface="Times New Roman" panose="02020603050405020304" pitchFamily="18" charset="0"/>
                <a:cs typeface="Times New Roman" panose="02020603050405020304" pitchFamily="18" charset="0"/>
              </a:rPr>
              <a:t>. Шу </a:t>
            </a:r>
            <a:r>
              <a:rPr lang="ru-RU" sz="2800" b="1" dirty="0" err="1">
                <a:solidFill>
                  <a:srgbClr val="002060"/>
                </a:solidFill>
                <a:latin typeface="Times New Roman" panose="02020603050405020304" pitchFamily="18" charset="0"/>
                <a:cs typeface="Times New Roman" panose="02020603050405020304" pitchFamily="18" charset="0"/>
              </a:rPr>
              <a:t>сабабли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Юксак</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маънавият</a:t>
            </a:r>
            <a:r>
              <a:rPr lang="ru-RU" sz="2800" b="1" dirty="0">
                <a:solidFill>
                  <a:srgbClr val="002060"/>
                </a:solidFill>
                <a:latin typeface="Times New Roman" panose="02020603050405020304" pitchFamily="18" charset="0"/>
                <a:cs typeface="Times New Roman" panose="02020603050405020304" pitchFamily="18" charset="0"/>
              </a:rPr>
              <a:t> – </a:t>
            </a:r>
            <a:r>
              <a:rPr lang="ru-RU" sz="2800" b="1" dirty="0" err="1">
                <a:solidFill>
                  <a:srgbClr val="002060"/>
                </a:solidFill>
                <a:latin typeface="Times New Roman" panose="02020603050405020304" pitchFamily="18" charset="0"/>
                <a:cs typeface="Times New Roman" panose="02020603050405020304" pitchFamily="18" charset="0"/>
              </a:rPr>
              <a:t>енгилмас</a:t>
            </a:r>
            <a:r>
              <a:rPr lang="ru-RU" sz="2800" b="1" dirty="0">
                <a:solidFill>
                  <a:srgbClr val="002060"/>
                </a:solidFill>
                <a:latin typeface="Times New Roman" panose="02020603050405020304" pitchFamily="18" charset="0"/>
                <a:cs typeface="Times New Roman" panose="02020603050405020304" pitchFamily="18" charset="0"/>
              </a:rPr>
              <a:t> куч” </a:t>
            </a:r>
            <a:r>
              <a:rPr lang="ru-RU" sz="2800" b="1" dirty="0" err="1">
                <a:solidFill>
                  <a:srgbClr val="002060"/>
                </a:solidFill>
                <a:latin typeface="Times New Roman" panose="02020603050405020304" pitchFamily="18" charset="0"/>
                <a:cs typeface="Times New Roman" panose="02020603050405020304" pitchFamily="18" charset="0"/>
              </a:rPr>
              <a:t>китоби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жаҳоннинг</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ўнлаб</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тилларига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таржима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қилинди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қилинаётир</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Бу</a:t>
            </a:r>
            <a:r>
              <a:rPr lang="ru-RU" sz="2800" b="1" dirty="0">
                <a:solidFill>
                  <a:srgbClr val="002060"/>
                </a:solidFill>
                <a:latin typeface="Times New Roman" panose="02020603050405020304" pitchFamily="18" charset="0"/>
                <a:cs typeface="Times New Roman" panose="02020603050405020304" pitchFamily="18" charset="0"/>
              </a:rPr>
              <a:t> – </a:t>
            </a:r>
            <a:r>
              <a:rPr lang="ru-RU" sz="2800" b="1" dirty="0" err="1">
                <a:solidFill>
                  <a:srgbClr val="002060"/>
                </a:solidFill>
                <a:latin typeface="Times New Roman" panose="02020603050405020304" pitchFamily="18" charset="0"/>
                <a:cs typeface="Times New Roman" panose="02020603050405020304" pitchFamily="18" charset="0"/>
              </a:rPr>
              <a:t>одамдаги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инсонийликни</a:t>
            </a:r>
            <a:r>
              <a:rPr lang="ru-RU" sz="2800" b="1" dirty="0">
                <a:solidFill>
                  <a:srgbClr val="002060"/>
                </a:solidFill>
                <a:latin typeface="Times New Roman" panose="02020603050405020304" pitchFamily="18" charset="0"/>
                <a:cs typeface="Times New Roman" panose="02020603050405020304" pitchFamily="18" charset="0"/>
              </a:rPr>
              <a:t>, она сути, </a:t>
            </a:r>
            <a:r>
              <a:rPr lang="ru-RU" sz="2800" b="1" dirty="0" err="1">
                <a:solidFill>
                  <a:srgbClr val="002060"/>
                </a:solidFill>
                <a:latin typeface="Times New Roman" panose="02020603050405020304" pitchFamily="18" charset="0"/>
                <a:cs typeface="Times New Roman" panose="02020603050405020304" pitchFamily="18" charset="0"/>
              </a:rPr>
              <a:t>ота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ўгити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билан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сингган</a:t>
            </a:r>
            <a:r>
              <a:rPr lang="ru-RU" sz="2800" b="1" dirty="0">
                <a:solidFill>
                  <a:srgbClr val="002060"/>
                </a:solidFill>
                <a:latin typeface="Times New Roman" panose="02020603050405020304" pitchFamily="18" charset="0"/>
                <a:cs typeface="Times New Roman" panose="02020603050405020304" pitchFamily="18" charset="0"/>
              </a:rPr>
              <a:t> м</a:t>
            </a:r>
            <a:r>
              <a:rPr lang="uz-Cyrl-UZ" sz="2800" b="1" dirty="0">
                <a:solidFill>
                  <a:srgbClr val="002060"/>
                </a:solidFill>
                <a:latin typeface="Times New Roman" panose="02020603050405020304" pitchFamily="18" charset="0"/>
                <a:cs typeface="Times New Roman" panose="02020603050405020304" pitchFamily="18" charset="0"/>
              </a:rPr>
              <a:t>аънавият</a:t>
            </a:r>
            <a:r>
              <a:rPr lang="ru-RU" sz="2800" b="1" dirty="0">
                <a:solidFill>
                  <a:srgbClr val="002060"/>
                </a:solidFill>
                <a:latin typeface="Times New Roman" panose="02020603050405020304" pitchFamily="18" charset="0"/>
                <a:cs typeface="Times New Roman" panose="02020603050405020304" pitchFamily="18" charset="0"/>
              </a:rPr>
              <a:t>ни </a:t>
            </a:r>
            <a:r>
              <a:rPr lang="ru-RU" sz="2800" b="1" dirty="0" err="1">
                <a:solidFill>
                  <a:srgbClr val="002060"/>
                </a:solidFill>
                <a:latin typeface="Times New Roman" panose="02020603050405020304" pitchFamily="18" charset="0"/>
                <a:cs typeface="Times New Roman" panose="02020603050405020304" pitchFamily="18" charset="0"/>
              </a:rPr>
              <a:t>сақлаш</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бойитиш</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ташаббусининг</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дунёдаги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эътирофини</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тасдиқламоқда</a:t>
            </a:r>
            <a:r>
              <a:rPr lang="ru-RU" sz="2800" b="1" dirty="0">
                <a:solidFill>
                  <a:srgbClr val="002060"/>
                </a:solidFill>
                <a:latin typeface="Times New Roman" panose="02020603050405020304" pitchFamily="18" charset="0"/>
                <a:cs typeface="Times New Roman" panose="02020603050405020304" pitchFamily="18" charset="0"/>
              </a:rPr>
              <a:t>.</a:t>
            </a:r>
            <a:r>
              <a:rPr lang="uz-Cyrl-UZ" sz="2800" b="1" dirty="0">
                <a:solidFill>
                  <a:srgbClr val="002060"/>
                </a:solidFill>
                <a:latin typeface="Times New Roman" panose="02020603050405020304" pitchFamily="18" charset="0"/>
                <a:cs typeface="Times New Roman" panose="02020603050405020304" pitchFamily="18" charset="0"/>
              </a:rPr>
              <a:t> “Юксак маънавият – енгилмас </a:t>
            </a:r>
            <a:r>
              <a:rPr lang="uz-Cyrl-UZ" sz="2800" b="1" dirty="0" smtClean="0">
                <a:solidFill>
                  <a:srgbClr val="002060"/>
                </a:solidFill>
                <a:latin typeface="Times New Roman" panose="02020603050405020304" pitchFamily="18" charset="0"/>
                <a:cs typeface="Times New Roman" panose="02020603050405020304" pitchFamily="18" charset="0"/>
              </a:rPr>
              <a:t>куч”. </a:t>
            </a:r>
            <a:r>
              <a:rPr lang="uz-Cyrl-UZ" sz="2800" b="1" dirty="0">
                <a:solidFill>
                  <a:srgbClr val="002060"/>
                </a:solidFill>
                <a:latin typeface="Times New Roman" panose="02020603050405020304" pitchFamily="18" charset="0"/>
                <a:cs typeface="Times New Roman" panose="02020603050405020304" pitchFamily="18" charset="0"/>
              </a:rPr>
              <a:t>У сенинг дастурул амалинг бўлсин! </a:t>
            </a:r>
            <a:endParaRPr lang="uz-Cyrl-UZ" sz="2800" b="1" dirty="0" smtClean="0">
              <a:solidFill>
                <a:srgbClr val="002060"/>
              </a:solidFill>
              <a:latin typeface="Times New Roman" panose="02020603050405020304" pitchFamily="18" charset="0"/>
              <a:cs typeface="Times New Roman" panose="02020603050405020304" pitchFamily="18" charset="0"/>
            </a:endParaRPr>
          </a:p>
          <a:p>
            <a:pPr indent="361950" algn="just"/>
            <a:r>
              <a:rPr lang="uz-Cyrl-UZ" sz="2800" b="1" dirty="0" smtClean="0">
                <a:solidFill>
                  <a:srgbClr val="002060"/>
                </a:solidFill>
                <a:latin typeface="Times New Roman" panose="02020603050405020304" pitchFamily="18" charset="0"/>
                <a:cs typeface="Times New Roman" panose="02020603050405020304" pitchFamily="18" charset="0"/>
              </a:rPr>
              <a:t>Чунки ...</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6428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4016" y="1844824"/>
            <a:ext cx="8892480" cy="2862322"/>
          </a:xfrm>
          <a:prstGeom prst="rect">
            <a:avLst/>
          </a:prstGeom>
        </p:spPr>
        <p:txBody>
          <a:bodyPr wrap="square">
            <a:spAutoFit/>
          </a:bodyPr>
          <a:lstStyle/>
          <a:p>
            <a:pPr algn="ctr"/>
            <a:r>
              <a:rPr lang="uz-Cyrl-UZ" sz="6000" b="1" dirty="0">
                <a:solidFill>
                  <a:schemeClr val="bg1"/>
                </a:solidFill>
                <a:latin typeface="Times New Roman" panose="02020603050405020304" pitchFamily="18" charset="0"/>
                <a:cs typeface="Times New Roman" panose="02020603050405020304" pitchFamily="18" charset="0"/>
              </a:rPr>
              <a:t>МАФКУРАВИЙ ИММУНИТЕТИНГНИ МУТАҲКАМ ТУТ!</a:t>
            </a:r>
            <a:endParaRPr lang="ru-RU" sz="6000" dirty="0">
              <a:solidFill>
                <a:schemeClr val="bg1"/>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260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08534" y="1912640"/>
            <a:ext cx="7560840" cy="3970318"/>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Дунёда </a:t>
            </a:r>
            <a:r>
              <a:rPr lang="uz-Cyrl-UZ" sz="2800" b="1" dirty="0">
                <a:solidFill>
                  <a:srgbClr val="0000FF"/>
                </a:solidFill>
                <a:latin typeface="Times New Roman" panose="02020603050405020304" pitchFamily="18" charset="0"/>
                <a:cs typeface="Times New Roman" panose="02020603050405020304" pitchFamily="18" charset="0"/>
              </a:rPr>
              <a:t>трансмиллий корпорациялар, айрим сиёсий-молиявий гуруҳлар ўз манфаатларини ёш мустақил мамлакатларда кўришмоқда. Мақсадлари аён ‑ ўз мавқеини ўзга минтақаларда мустаҳкамлаб, минтақаларни ўз таъсири остига олиш, ёш, суверен давлатларни ўз манфаати доирасига киритиш, уларнинг мустақиллигини заифлаштириш</a:t>
            </a:r>
            <a:r>
              <a:rPr lang="uz-Cyrl-UZ" sz="2800" b="1" dirty="0" smtClean="0">
                <a:solidFill>
                  <a:srgbClr val="0000FF"/>
                </a:solidFill>
                <a:latin typeface="Times New Roman" panose="02020603050405020304" pitchFamily="18" charset="0"/>
                <a:cs typeface="Times New Roman" panose="02020603050405020304" pitchFamily="18" charset="0"/>
              </a:rPr>
              <a:t>.</a:t>
            </a:r>
            <a:endParaRPr lang="ru-RU" sz="2800" b="1" dirty="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79768" y="692696"/>
            <a:ext cx="6218369" cy="1107996"/>
          </a:xfrm>
          <a:prstGeom prst="rect">
            <a:avLst/>
          </a:prstGeom>
        </p:spPr>
        <p:txBody>
          <a:bodyPr wrap="none">
            <a:spAutoFit/>
          </a:bodyPr>
          <a:lstStyle/>
          <a:p>
            <a:pPr lvl="0" algn="ctr"/>
            <a:r>
              <a:rPr lang="uz-Cyrl-UZ" sz="6600" b="1" dirty="0" smtClean="0">
                <a:solidFill>
                  <a:schemeClr val="bg1"/>
                </a:solidFill>
                <a:latin typeface="Times New Roman" panose="02020603050405020304" pitchFamily="18" charset="0"/>
                <a:cs typeface="Times New Roman" panose="02020603050405020304" pitchFamily="18" charset="0"/>
              </a:rPr>
              <a:t>ЁШ ДЎСТИМ!</a:t>
            </a:r>
            <a:endParaRPr lang="ru-RU" sz="6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89484" y="495722"/>
            <a:ext cx="7560840" cy="3970318"/>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smtClean="0">
                <a:solidFill>
                  <a:srgbClr val="0033CC"/>
                </a:solidFill>
                <a:latin typeface="Times New Roman" panose="02020603050405020304" pitchFamily="18" charset="0"/>
                <a:cs typeface="Times New Roman" panose="02020603050405020304" pitchFamily="18" charset="0"/>
              </a:rPr>
              <a:t>Шу </a:t>
            </a:r>
            <a:r>
              <a:rPr lang="uz-Cyrl-UZ" sz="2800" b="1" dirty="0">
                <a:solidFill>
                  <a:srgbClr val="0033CC"/>
                </a:solidFill>
                <a:latin typeface="Times New Roman" panose="02020603050405020304" pitchFamily="18" charset="0"/>
                <a:cs typeface="Times New Roman" panose="02020603050405020304" pitchFamily="18" charset="0"/>
              </a:rPr>
              <a:t>туфайли </a:t>
            </a:r>
            <a:r>
              <a:rPr lang="uz-Cyrl-UZ" sz="2800" b="1" dirty="0">
                <a:solidFill>
                  <a:srgbClr val="7030A0"/>
                </a:solidFill>
                <a:latin typeface="Times New Roman" panose="02020603050405020304" pitchFamily="18" charset="0"/>
                <a:cs typeface="Times New Roman" panose="02020603050405020304" pitchFamily="18" charset="0"/>
              </a:rPr>
              <a:t>“Минтақада шаклланган ижтимоий-иқтисодий, маданий-маърифий алоқаларни издан чиқариш дўст ва биродар давлат, халқ ва миллатлар ўртасига низо солиш, кескинлик ўчоқларни келтириб чиқариш учун турли ғоявий, диний ва мафкуравий воситалар ишга солинмоқда</a:t>
            </a:r>
            <a:r>
              <a:rPr lang="uz-Cyrl-UZ" sz="2800" b="1" dirty="0" smtClean="0">
                <a:solidFill>
                  <a:srgbClr val="7030A0"/>
                </a:solidFill>
                <a:latin typeface="Times New Roman" panose="02020603050405020304" pitchFamily="18" charset="0"/>
                <a:cs typeface="Times New Roman" panose="02020603050405020304" pitchFamily="18" charset="0"/>
              </a:rPr>
              <a:t>”. </a:t>
            </a:r>
            <a:r>
              <a:rPr lang="uz-Cyrl-UZ" sz="2800" b="1" dirty="0">
                <a:solidFill>
                  <a:srgbClr val="0033CC"/>
                </a:solidFill>
                <a:latin typeface="Times New Roman" panose="02020603050405020304" pitchFamily="18" charset="0"/>
                <a:cs typeface="Times New Roman" panose="02020603050405020304" pitchFamily="18" charset="0"/>
              </a:rPr>
              <a:t>Мафкуравий иммунитетингни мутаҳкам </a:t>
            </a:r>
            <a:r>
              <a:rPr lang="uz-Cyrl-UZ" sz="2800" b="1" dirty="0" smtClean="0">
                <a:solidFill>
                  <a:srgbClr val="0033CC"/>
                </a:solidFill>
                <a:latin typeface="Times New Roman" panose="02020603050405020304" pitchFamily="18" charset="0"/>
                <a:cs typeface="Times New Roman" panose="02020603050405020304" pitchFamily="18" charset="0"/>
              </a:rPr>
              <a:t>тут!</a:t>
            </a:r>
          </a:p>
          <a:p>
            <a:pPr indent="360363" algn="just"/>
            <a:r>
              <a:rPr lang="uz-Cyrl-UZ" sz="2800" b="1" dirty="0" smtClean="0">
                <a:solidFill>
                  <a:srgbClr val="0033CC"/>
                </a:solidFill>
                <a:latin typeface="Times New Roman" panose="02020603050405020304" pitchFamily="18" charset="0"/>
                <a:cs typeface="Times New Roman" panose="02020603050405020304" pitchFamily="18" charset="0"/>
              </a:rPr>
              <a:t>Чунки ...</a:t>
            </a:r>
            <a:endParaRPr lang="ru-RU" sz="2800" b="1" dirty="0">
              <a:solidFill>
                <a:srgbClr val="0033CC"/>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97287"/>
            <a:ext cx="3096344" cy="18908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516809"/>
            <a:ext cx="3418284" cy="18645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4874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8561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rot="19962846">
            <a:off x="270635" y="1365551"/>
            <a:ext cx="8591390" cy="4154984"/>
          </a:xfrm>
          <a:prstGeom prst="rect">
            <a:avLst/>
          </a:prstGeom>
        </p:spPr>
        <p:txBody>
          <a:bodyPr wrap="square">
            <a:spAutoFit/>
          </a:bodyPr>
          <a:lstStyle/>
          <a:p>
            <a:pPr algn="ctr"/>
            <a:r>
              <a:rPr lang="uz-Cyrl-UZ" sz="8800" b="1" dirty="0" smtClean="0">
                <a:solidFill>
                  <a:srgbClr val="0000FF"/>
                </a:solidFill>
                <a:latin typeface="Times New Roman" panose="02020603050405020304" pitchFamily="18" charset="0"/>
                <a:cs typeface="Times New Roman" panose="02020603050405020304" pitchFamily="18" charset="0"/>
              </a:rPr>
              <a:t>ЁТ ҒОЯЛАРГА УЧМА, АЛДАНМА! </a:t>
            </a:r>
            <a:endParaRPr lang="ru-RU" sz="8800" b="1"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38183" y="14644"/>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708110"/>
            <a:ext cx="8784976" cy="4832092"/>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1950" algn="just"/>
            <a:r>
              <a:rPr lang="uz-Cyrl-UZ" sz="2800" b="1" dirty="0" smtClean="0">
                <a:solidFill>
                  <a:srgbClr val="0000FF"/>
                </a:solidFill>
                <a:latin typeface="Times New Roman" panose="02020603050405020304" pitchFamily="18" charset="0"/>
                <a:cs typeface="Times New Roman" panose="02020603050405020304" pitchFamily="18" charset="0"/>
              </a:rPr>
              <a:t>“</a:t>
            </a:r>
            <a:r>
              <a:rPr lang="uz-Cyrl-UZ" sz="2800" b="1" dirty="0">
                <a:solidFill>
                  <a:srgbClr val="0000FF"/>
                </a:solidFill>
                <a:latin typeface="Times New Roman" panose="02020603050405020304" pitchFamily="18" charset="0"/>
                <a:cs typeface="Times New Roman" panose="02020603050405020304" pitchFamily="18" charset="0"/>
              </a:rPr>
              <a:t>Қийналиб, стресслар, меҳнат билан топиладиган кўп даромаддан кўра зўриқмай эришилган ҳаловат яхши. Кел бизнинг сафларга” демоқда замонавий “таркидунёчилар” – дауншифтерлар.</a:t>
            </a:r>
            <a:endParaRPr lang="ru-RU" sz="2800" b="1" dirty="0">
              <a:solidFill>
                <a:srgbClr val="0000FF"/>
              </a:solidFill>
              <a:latin typeface="Times New Roman" panose="02020603050405020304" pitchFamily="18" charset="0"/>
              <a:cs typeface="Times New Roman" panose="02020603050405020304" pitchFamily="18" charset="0"/>
            </a:endParaRPr>
          </a:p>
          <a:p>
            <a:pPr indent="361950" algn="just"/>
            <a:r>
              <a:rPr lang="uz-Cyrl-UZ" sz="2800" b="1" dirty="0" smtClean="0">
                <a:solidFill>
                  <a:srgbClr val="0000FF"/>
                </a:solidFill>
                <a:latin typeface="Times New Roman" panose="02020603050405020304" pitchFamily="18" charset="0"/>
                <a:cs typeface="Times New Roman" panose="02020603050405020304" pitchFamily="18" charset="0"/>
              </a:rPr>
              <a:t>Секталар</a:t>
            </a:r>
            <a:r>
              <a:rPr lang="uz-Cyrl-UZ" sz="2800" b="1" dirty="0">
                <a:solidFill>
                  <a:srgbClr val="0000FF"/>
                </a:solidFill>
                <a:latin typeface="Times New Roman" panose="02020603050405020304" pitchFamily="18" charset="0"/>
                <a:cs typeface="Times New Roman" panose="02020603050405020304" pitchFamily="18" charset="0"/>
              </a:rPr>
              <a:t>: ҳарбий хизматга борма, бурчларингни қўй, кел, биз билан бирга бўл” деб имлаётир. </a:t>
            </a:r>
            <a:endParaRPr lang="ru-RU" sz="2800" b="1" dirty="0">
              <a:solidFill>
                <a:srgbClr val="0000FF"/>
              </a:solidFill>
              <a:latin typeface="Times New Roman" panose="02020603050405020304" pitchFamily="18" charset="0"/>
              <a:cs typeface="Times New Roman" panose="02020603050405020304" pitchFamily="18" charset="0"/>
            </a:endParaRPr>
          </a:p>
          <a:p>
            <a:pPr indent="361950" algn="just"/>
            <a:r>
              <a:rPr lang="uz-Cyrl-UZ" sz="2800" b="1" dirty="0" smtClean="0">
                <a:solidFill>
                  <a:srgbClr val="0000FF"/>
                </a:solidFill>
                <a:latin typeface="Times New Roman" panose="02020603050405020304" pitchFamily="18" charset="0"/>
                <a:cs typeface="Times New Roman" panose="02020603050405020304" pitchFamily="18" charset="0"/>
              </a:rPr>
              <a:t>Киберлудомания (гемблинг</a:t>
            </a:r>
            <a:r>
              <a:rPr lang="uz-Cyrl-UZ" sz="2800" b="1" dirty="0">
                <a:solidFill>
                  <a:srgbClr val="0000FF"/>
                </a:solidFill>
                <a:latin typeface="Times New Roman" panose="02020603050405020304" pitchFamily="18" charset="0"/>
                <a:cs typeface="Times New Roman" panose="02020603050405020304" pitchFamily="18" charset="0"/>
              </a:rPr>
              <a:t>) болалар ва ўсмирлар орасида ўйинбозликка жалб қилиб, уларни ҳаётдан, меҳнатдан, ўқиш, спортдан ажратиб олиб, қалбларига “бир лаҳзалик омад” васвасасини солаётир</a:t>
            </a:r>
            <a:r>
              <a:rPr lang="uz-Cyrl-UZ" sz="2800" b="1" dirty="0" smtClean="0">
                <a:solidFill>
                  <a:srgbClr val="0000FF"/>
                </a:solidFill>
                <a:latin typeface="Times New Roman" panose="02020603050405020304" pitchFamily="18" charset="0"/>
                <a:cs typeface="Times New Roman" panose="02020603050405020304" pitchFamily="18" charset="0"/>
              </a:rPr>
              <a:t>.</a:t>
            </a:r>
            <a:endParaRPr lang="ru-RU" sz="2800" b="1" dirty="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28614" y="304780"/>
            <a:ext cx="6192688"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ctr"/>
            <a:r>
              <a:rPr lang="uz-Cyrl-UZ" sz="6600" b="1" dirty="0" smtClean="0">
                <a:solidFill>
                  <a:srgbClr val="008000"/>
                </a:solidFill>
                <a:latin typeface="Times New Roman" panose="02020603050405020304" pitchFamily="18" charset="0"/>
                <a:cs typeface="Times New Roman" panose="02020603050405020304" pitchFamily="18" charset="0"/>
              </a:rPr>
              <a:t>ЁШ ДЎСТИМ!</a:t>
            </a:r>
            <a:endParaRPr lang="ru-RU" sz="66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404664"/>
            <a:ext cx="8784976" cy="6001643"/>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457200" algn="just"/>
            <a:r>
              <a:rPr lang="uz-Cyrl-UZ" sz="3200" b="1" dirty="0" smtClean="0">
                <a:solidFill>
                  <a:srgbClr val="0000FF"/>
                </a:solidFill>
                <a:latin typeface="Times New Roman" panose="02020603050405020304" pitchFamily="18" charset="0"/>
                <a:cs typeface="Times New Roman" panose="02020603050405020304" pitchFamily="18" charset="0"/>
              </a:rPr>
              <a:t>“</a:t>
            </a:r>
            <a:r>
              <a:rPr lang="uz-Cyrl-UZ" sz="3200" b="1" dirty="0">
                <a:solidFill>
                  <a:srgbClr val="0000FF"/>
                </a:solidFill>
                <a:latin typeface="Times New Roman" panose="02020603050405020304" pitchFamily="18" charset="0"/>
                <a:cs typeface="Times New Roman" panose="02020603050405020304" pitchFamily="18" charset="0"/>
              </a:rPr>
              <a:t>Ватан”, “миллий давлатчилик” тушунчалари эскирди.  “Ватанингни қўй, дунё фуқароси бўл”, деб аврамоқда космополитизм. </a:t>
            </a:r>
            <a:endParaRPr lang="ru-RU" sz="3200" b="1" dirty="0" smtClean="0">
              <a:solidFill>
                <a:srgbClr val="0000FF"/>
              </a:solidFill>
              <a:latin typeface="Times New Roman" panose="02020603050405020304" pitchFamily="18" charset="0"/>
              <a:cs typeface="Times New Roman" panose="02020603050405020304" pitchFamily="18" charset="0"/>
            </a:endParaRPr>
          </a:p>
          <a:p>
            <a:pPr indent="361950" algn="just"/>
            <a:r>
              <a:rPr lang="uz-Cyrl-UZ" sz="3200" b="1" dirty="0" smtClean="0">
                <a:solidFill>
                  <a:srgbClr val="0000FF"/>
                </a:solidFill>
                <a:latin typeface="Times New Roman" panose="02020603050405020304" pitchFamily="18" charset="0"/>
                <a:cs typeface="Times New Roman" panose="02020603050405020304" pitchFamily="18" charset="0"/>
              </a:rPr>
              <a:t>Эгоцентризм </a:t>
            </a:r>
            <a:r>
              <a:rPr lang="uz-Cyrl-UZ" sz="3200" b="1" dirty="0">
                <a:solidFill>
                  <a:srgbClr val="0000FF"/>
                </a:solidFill>
                <a:latin typeface="Times New Roman" panose="02020603050405020304" pitchFamily="18" charset="0"/>
                <a:cs typeface="Times New Roman" panose="02020603050405020304" pitchFamily="18" charset="0"/>
              </a:rPr>
              <a:t>“Замонавий бўлсанг – ўзингни ўйла,” деб  сафларимизни бўлмоқчи. </a:t>
            </a:r>
            <a:endParaRPr lang="ru-RU" sz="3200" b="1" dirty="0" smtClean="0">
              <a:solidFill>
                <a:srgbClr val="0000FF"/>
              </a:solidFill>
              <a:latin typeface="Times New Roman" panose="02020603050405020304" pitchFamily="18" charset="0"/>
              <a:cs typeface="Times New Roman" panose="02020603050405020304" pitchFamily="18" charset="0"/>
            </a:endParaRPr>
          </a:p>
          <a:p>
            <a:pPr indent="361950" algn="just"/>
            <a:r>
              <a:rPr lang="uz-Cyrl-UZ" sz="3200" b="1" dirty="0" smtClean="0">
                <a:solidFill>
                  <a:srgbClr val="0000FF"/>
                </a:solidFill>
                <a:latin typeface="Times New Roman" panose="02020603050405020304" pitchFamily="18" charset="0"/>
                <a:cs typeface="Times New Roman" panose="02020603050405020304" pitchFamily="18" charset="0"/>
              </a:rPr>
              <a:t>“</a:t>
            </a:r>
            <a:r>
              <a:rPr lang="uz-Cyrl-UZ" sz="3200" b="1" dirty="0">
                <a:solidFill>
                  <a:srgbClr val="0000FF"/>
                </a:solidFill>
                <a:latin typeface="Times New Roman" panose="02020603050405020304" pitchFamily="18" charset="0"/>
                <a:cs typeface="Times New Roman" panose="02020603050405020304" pitchFamily="18" charset="0"/>
              </a:rPr>
              <a:t>Ҳаёт бу – роҳат, фароғат. Қўй, ишлаб, ўзингни қийнама. Лаззатлан,” демоқда гедонизм. </a:t>
            </a:r>
            <a:endParaRPr lang="ru-RU" sz="3200" b="1" dirty="0">
              <a:solidFill>
                <a:srgbClr val="0000FF"/>
              </a:solidFill>
              <a:latin typeface="Times New Roman" panose="02020603050405020304" pitchFamily="18" charset="0"/>
              <a:cs typeface="Times New Roman" panose="02020603050405020304" pitchFamily="18" charset="0"/>
            </a:endParaRPr>
          </a:p>
          <a:p>
            <a:pPr indent="361950" algn="just"/>
            <a:r>
              <a:rPr lang="uz-Cyrl-UZ" sz="3200" b="1" dirty="0" smtClean="0">
                <a:solidFill>
                  <a:srgbClr val="0000FF"/>
                </a:solidFill>
                <a:latin typeface="Times New Roman" panose="02020603050405020304" pitchFamily="18" charset="0"/>
                <a:cs typeface="Times New Roman" panose="02020603050405020304" pitchFamily="18" charset="0"/>
              </a:rPr>
              <a:t>Эскапизм </a:t>
            </a:r>
            <a:r>
              <a:rPr lang="uz-Cyrl-UZ" sz="3200" b="1" dirty="0">
                <a:solidFill>
                  <a:srgbClr val="0000FF"/>
                </a:solidFill>
                <a:latin typeface="Times New Roman" panose="02020603050405020304" pitchFamily="18" charset="0"/>
                <a:cs typeface="Times New Roman" panose="02020603050405020304" pitchFamily="18" charset="0"/>
              </a:rPr>
              <a:t>“Одамларни қўй.  Ўз хаёлларинг билан яша,” деб биз сингдираётган дахлдорликни ювиб юборишга интилаётир. </a:t>
            </a:r>
            <a:endParaRPr lang="ru-RU"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9444" y="908720"/>
            <a:ext cx="8352928" cy="5016758"/>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dirty="0" smtClean="0">
                <a:solidFill>
                  <a:srgbClr val="0000FF"/>
                </a:solidFill>
                <a:latin typeface="Times New Roman" panose="02020603050405020304" pitchFamily="18" charset="0"/>
                <a:cs typeface="Times New Roman" panose="02020603050405020304" pitchFamily="18" charset="0"/>
              </a:rPr>
              <a:t>Айрим </a:t>
            </a:r>
            <a:r>
              <a:rPr lang="uz-Cyrl-UZ" sz="3200" b="1" dirty="0">
                <a:solidFill>
                  <a:srgbClr val="0000FF"/>
                </a:solidFill>
                <a:latin typeface="Times New Roman" panose="02020603050405020304" pitchFamily="18" charset="0"/>
                <a:cs typeface="Times New Roman" panose="02020603050405020304" pitchFamily="18" charset="0"/>
              </a:rPr>
              <a:t>“нодавлат ташкилотлар” ўзларича дунё харитасини турли рангларга бўяб, бичиб, “демократия тақчил” мамлакатлар рўйхатларини тузиб олишган. </a:t>
            </a:r>
            <a:endParaRPr lang="ru-RU" sz="3200" b="1" dirty="0" smtClean="0">
              <a:solidFill>
                <a:srgbClr val="0000FF"/>
              </a:solidFill>
              <a:latin typeface="Times New Roman" panose="02020603050405020304" pitchFamily="18" charset="0"/>
              <a:cs typeface="Times New Roman" panose="02020603050405020304" pitchFamily="18" charset="0"/>
            </a:endParaRPr>
          </a:p>
          <a:p>
            <a:pPr indent="361950" algn="just"/>
            <a:r>
              <a:rPr lang="uz-Cyrl-UZ" sz="3200" b="1" dirty="0" smtClean="0">
                <a:solidFill>
                  <a:srgbClr val="0000FF"/>
                </a:solidFill>
                <a:latin typeface="Times New Roman" panose="02020603050405020304" pitchFamily="18" charset="0"/>
                <a:cs typeface="Times New Roman" panose="02020603050405020304" pitchFamily="18" charset="0"/>
              </a:rPr>
              <a:t>Энг </a:t>
            </a:r>
            <a:r>
              <a:rPr lang="uz-Cyrl-UZ" sz="3200" b="1" dirty="0">
                <a:solidFill>
                  <a:srgbClr val="0000FF"/>
                </a:solidFill>
                <a:latin typeface="Times New Roman" panose="02020603050405020304" pitchFamily="18" charset="0"/>
                <a:cs typeface="Times New Roman" panose="02020603050405020304" pitchFamily="18" charset="0"/>
              </a:rPr>
              <a:t>ёмони – бу бузғунчилар чиройли, ёқимли сўзлайди. Чиройли кулиб, флирт қилишади.  Сен чиройли сўзловчи ҳеч бир “авлиё”га маҳлиё  бўлма! Ёт ғояларга учма, алданма! </a:t>
            </a:r>
            <a:endParaRPr lang="uz-Cyrl-UZ" sz="3200" b="1" dirty="0" smtClean="0">
              <a:solidFill>
                <a:srgbClr val="0000FF"/>
              </a:solidFill>
              <a:latin typeface="Times New Roman" panose="02020603050405020304" pitchFamily="18" charset="0"/>
              <a:cs typeface="Times New Roman" panose="02020603050405020304" pitchFamily="18" charset="0"/>
            </a:endParaRPr>
          </a:p>
          <a:p>
            <a:pPr indent="361950" algn="just"/>
            <a:r>
              <a:rPr lang="uz-Cyrl-UZ" sz="3200" b="1" dirty="0" smtClean="0">
                <a:solidFill>
                  <a:srgbClr val="0000FF"/>
                </a:solidFill>
                <a:latin typeface="Times New Roman" panose="02020603050405020304" pitchFamily="18" charset="0"/>
                <a:cs typeface="Times New Roman" panose="02020603050405020304" pitchFamily="18" charset="0"/>
              </a:rPr>
              <a:t>Чунки ... </a:t>
            </a:r>
            <a:endParaRPr lang="ru-RU"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9373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4569" y="1412776"/>
            <a:ext cx="8784977" cy="3416320"/>
          </a:xfrm>
          <a:prstGeom prst="rect">
            <a:avLst/>
          </a:prstGeom>
        </p:spPr>
        <p:txBody>
          <a:bodyPr wrap="square">
            <a:spAutoFit/>
          </a:bodyPr>
          <a:lstStyle/>
          <a:p>
            <a:pPr algn="ctr"/>
            <a:r>
              <a:rPr lang="uz-Cyrl-UZ" sz="7200" b="1" dirty="0">
                <a:solidFill>
                  <a:srgbClr val="0033CC"/>
                </a:solidFill>
                <a:latin typeface="Times New Roman" panose="02020603050405020304" pitchFamily="18" charset="0"/>
                <a:cs typeface="Times New Roman" panose="02020603050405020304" pitchFamily="18" charset="0"/>
              </a:rPr>
              <a:t>БУЮК ҒОЯЛАРНИ ҚАЛБИНГГИ ЖО ҚИЛ!</a:t>
            </a:r>
            <a:endParaRPr lang="ru-RU" sz="7200" dirty="0">
              <a:solidFill>
                <a:srgbClr val="0033CC"/>
              </a:solidFill>
              <a:latin typeface="Times New Roman" panose="02020603050405020304" pitchFamily="18" charset="0"/>
              <a:cs typeface="Times New Roman" panose="02020603050405020304" pitchFamily="18" charset="0"/>
            </a:endParaRPr>
          </a:p>
        </p:txBody>
      </p:sp>
      <p:sp>
        <p:nvSpPr>
          <p:cNvPr id="3" name="Овал 2"/>
          <p:cNvSpPr/>
          <p:nvPr/>
        </p:nvSpPr>
        <p:spPr>
          <a:xfrm>
            <a:off x="8330195" y="2164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473746"/>
            <a:ext cx="8640960" cy="5016758"/>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Одамни </a:t>
            </a:r>
            <a:r>
              <a:rPr lang="uz-Cyrl-UZ" sz="3200" b="1" dirty="0">
                <a:solidFill>
                  <a:srgbClr val="800080"/>
                </a:solidFill>
                <a:latin typeface="Times New Roman" panose="02020603050405020304" pitchFamily="18" charset="0"/>
                <a:cs typeface="Times New Roman" panose="02020603050405020304" pitchFamily="18" charset="0"/>
              </a:rPr>
              <a:t>– фикр, оламни – иш ўзгартиради. Демак, Ўзбекистонни – иш, халқимизни – Бош ғоямиз: озод ва обод Ватан, эркин ва фаровон жамият қуриш нияти ўзгартирди. Бу ният, азму шижоатни  Президентимиз кўтарган ғоя, фикрлар берди. Улар миллатимизнинг шўролар музлатган фахр, ифтихор туйғуларини иситиб, уйғотди. Бизларни бирлаштирди. Бизга ғайрат, илҳом берди. </a:t>
            </a:r>
            <a:endParaRPr lang="ru-RU" sz="3200" b="1" dirty="0">
              <a:solidFill>
                <a:srgbClr val="80008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395264" y="88756"/>
            <a:ext cx="6480720"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uz-Cyrl-UZ" sz="6600" b="1" dirty="0" smtClean="0">
                <a:solidFill>
                  <a:srgbClr val="0033CC"/>
                </a:solidFill>
                <a:latin typeface="Times New Roman" panose="02020603050405020304" pitchFamily="18" charset="0"/>
                <a:cs typeface="Times New Roman" panose="02020603050405020304" pitchFamily="18" charset="0"/>
              </a:rPr>
              <a:t>ЁШ ДЎСТИМ!</a:t>
            </a:r>
            <a:endParaRPr lang="ru-RU" sz="66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7170" name="Picture 2" descr="https://encrypted-tbn3.gstatic.com/images?q=tbn:ANd9GcQq1zL8xRu26MGEidE5GPWps9Muw2w_pjBGo0IIVKKdPl7EJf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581128"/>
            <a:ext cx="1981200" cy="1419226"/>
          </a:xfrm>
          <a:prstGeom prst="rect">
            <a:avLst/>
          </a:prstGeom>
          <a:ln>
            <a:noFill/>
          </a:ln>
          <a:effectLst>
            <a:softEdge rad="112500"/>
          </a:effectLst>
          <a:scene3d>
            <a:camera prst="obliqueBottomLeft"/>
            <a:lightRig rig="threePt" dir="t"/>
          </a:scene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548680"/>
            <a:ext cx="7632848" cy="3631763"/>
          </a:xfrm>
          <a:prstGeom prst="rect">
            <a:avLst/>
          </a:prstGeom>
        </p:spPr>
        <p:txBody>
          <a:bodyPr wrap="square">
            <a:spAutoFit/>
          </a:bodyPr>
          <a:lstStyle/>
          <a:p>
            <a:pPr algn="ctr"/>
            <a:r>
              <a:rPr lang="uz-Cyrl-UZ" sz="11500" b="1" dirty="0" smtClean="0">
                <a:solidFill>
                  <a:srgbClr val="7030A0"/>
                </a:solidFill>
                <a:latin typeface="Times New Roman" panose="02020603050405020304" pitchFamily="18" charset="0"/>
                <a:cs typeface="Times New Roman" panose="02020603050405020304" pitchFamily="18" charset="0"/>
              </a:rPr>
              <a:t>БИЗ КИМ ЭДИК? </a:t>
            </a:r>
            <a:endParaRPr lang="ru-RU" sz="11500" dirty="0">
              <a:solidFill>
                <a:srgbClr val="7030A0"/>
              </a:solidFill>
              <a:latin typeface="Times New Roman" panose="02020603050405020304" pitchFamily="18" charset="0"/>
              <a:cs typeface="Times New Roman" panose="02020603050405020304" pitchFamily="18" charset="0"/>
            </a:endParaRPr>
          </a:p>
        </p:txBody>
      </p:sp>
      <p:sp>
        <p:nvSpPr>
          <p:cNvPr id="5" name="Овал 4"/>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61602"/>
            <a:ext cx="8784976" cy="6494085"/>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Ўзбекистон </a:t>
            </a:r>
            <a:r>
              <a:rPr lang="uz-Cyrl-UZ" sz="3200" b="1" dirty="0">
                <a:solidFill>
                  <a:srgbClr val="800080"/>
                </a:solidFill>
                <a:latin typeface="Times New Roman" panose="02020603050405020304" pitchFamily="18" charset="0"/>
                <a:cs typeface="Times New Roman" panose="02020603050405020304" pitchFamily="18" charset="0"/>
              </a:rPr>
              <a:t>– келажаги буюк давлат!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Шу </a:t>
            </a:r>
            <a:r>
              <a:rPr lang="uz-Cyrl-UZ" sz="3200" b="1" dirty="0">
                <a:solidFill>
                  <a:srgbClr val="800080"/>
                </a:solidFill>
                <a:latin typeface="Times New Roman" panose="02020603050405020304" pitchFamily="18" charset="0"/>
                <a:cs typeface="Times New Roman" panose="02020603050405020304" pitchFamily="18" charset="0"/>
              </a:rPr>
              <a:t>азиз ватан барчамизники!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Биздан </a:t>
            </a:r>
            <a:r>
              <a:rPr lang="uz-Cyrl-UZ" sz="3200" b="1" dirty="0">
                <a:solidFill>
                  <a:srgbClr val="800080"/>
                </a:solidFill>
                <a:latin typeface="Times New Roman" panose="02020603050405020304" pitchFamily="18" charset="0"/>
                <a:cs typeface="Times New Roman" panose="02020603050405020304" pitchFamily="18" charset="0"/>
              </a:rPr>
              <a:t>озод ва обод ватан қолсин!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Ватан </a:t>
            </a:r>
            <a:r>
              <a:rPr lang="uz-Cyrl-UZ" sz="3200" b="1" dirty="0">
                <a:solidFill>
                  <a:srgbClr val="800080"/>
                </a:solidFill>
                <a:latin typeface="Times New Roman" panose="02020603050405020304" pitchFamily="18" charset="0"/>
                <a:cs typeface="Times New Roman" panose="02020603050405020304" pitchFamily="18" charset="0"/>
              </a:rPr>
              <a:t>саждагоҳ каби муқаддас.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Ўзбекистон </a:t>
            </a:r>
            <a:r>
              <a:rPr lang="uz-Cyrl-UZ" sz="3200" b="1" dirty="0">
                <a:solidFill>
                  <a:srgbClr val="800080"/>
                </a:solidFill>
                <a:latin typeface="Times New Roman" panose="02020603050405020304" pitchFamily="18" charset="0"/>
                <a:cs typeface="Times New Roman" panose="02020603050405020304" pitchFamily="18" charset="0"/>
              </a:rPr>
              <a:t>– улкан имкониятлар мамлакати!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Ватан </a:t>
            </a:r>
            <a:r>
              <a:rPr lang="uz-Cyrl-UZ" sz="3200" b="1" dirty="0">
                <a:solidFill>
                  <a:srgbClr val="800080"/>
                </a:solidFill>
                <a:latin typeface="Times New Roman" panose="02020603050405020304" pitchFamily="18" charset="0"/>
                <a:cs typeface="Times New Roman" panose="02020603050405020304" pitchFamily="18" charset="0"/>
              </a:rPr>
              <a:t>туйғуси ҳар нарсадан устун!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Ватаним </a:t>
            </a:r>
            <a:r>
              <a:rPr lang="uz-Cyrl-UZ" sz="3200" b="1" dirty="0">
                <a:solidFill>
                  <a:srgbClr val="800080"/>
                </a:solidFill>
                <a:latin typeface="Times New Roman" panose="02020603050405020304" pitchFamily="18" charset="0"/>
                <a:cs typeface="Times New Roman" panose="02020603050405020304" pitchFamily="18" charset="0"/>
              </a:rPr>
              <a:t>менга нима берди, деб эмас, мен ватанимга нима бера олдим, деб яшаш керак!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Элни </a:t>
            </a:r>
            <a:r>
              <a:rPr lang="uz-Cyrl-UZ" sz="3200" b="1" dirty="0">
                <a:solidFill>
                  <a:srgbClr val="800080"/>
                </a:solidFill>
                <a:latin typeface="Times New Roman" panose="02020603050405020304" pitchFamily="18" charset="0"/>
                <a:cs typeface="Times New Roman" panose="02020603050405020304" pitchFamily="18" charset="0"/>
              </a:rPr>
              <a:t>Ватан манфаати бирлаштиради.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Халқ </a:t>
            </a:r>
            <a:r>
              <a:rPr lang="uz-Cyrl-UZ" sz="3200" b="1" dirty="0">
                <a:solidFill>
                  <a:srgbClr val="800080"/>
                </a:solidFill>
                <a:latin typeface="Times New Roman" panose="02020603050405020304" pitchFamily="18" charset="0"/>
                <a:cs typeface="Times New Roman" panose="02020603050405020304" pitchFamily="18" charset="0"/>
              </a:rPr>
              <a:t>фаровонлиги – фаолиятимиз мезони.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Биз </a:t>
            </a:r>
            <a:r>
              <a:rPr lang="uz-Cyrl-UZ" sz="3200" b="1" dirty="0">
                <a:solidFill>
                  <a:srgbClr val="800080"/>
                </a:solidFill>
                <a:latin typeface="Times New Roman" panose="02020603050405020304" pitchFamily="18" charset="0"/>
                <a:cs typeface="Times New Roman" panose="02020603050405020304" pitchFamily="18" charset="0"/>
              </a:rPr>
              <a:t>ҳеч кимдан кам бўлмаганмиз, ҳеч кимдан кам бўлмаймиз ҳам!  </a:t>
            </a:r>
            <a:endParaRPr lang="uz-Cyrl-UZ" sz="3200" b="1" dirty="0" smtClean="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1058" y="544488"/>
            <a:ext cx="8892480" cy="5755422"/>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Ватан </a:t>
            </a:r>
            <a:r>
              <a:rPr lang="uz-Cyrl-UZ" sz="3200" b="1" dirty="0">
                <a:solidFill>
                  <a:srgbClr val="800080"/>
                </a:solidFill>
                <a:latin typeface="Times New Roman" panose="02020603050405020304" pitchFamily="18" charset="0"/>
                <a:cs typeface="Times New Roman" panose="02020603050405020304" pitchFamily="18" charset="0"/>
              </a:rPr>
              <a:t>ободлиги кўнгил ободлигидан бошланади</a:t>
            </a:r>
            <a:r>
              <a:rPr lang="uz-Cyrl-UZ" sz="3200" b="1" dirty="0" smtClean="0">
                <a:solidFill>
                  <a:srgbClr val="800080"/>
                </a:solidFill>
                <a:latin typeface="Times New Roman" panose="02020603050405020304" pitchFamily="18" charset="0"/>
                <a:cs typeface="Times New Roman" panose="02020603050405020304" pitchFamily="18" charset="0"/>
              </a:rPr>
              <a:t>.</a:t>
            </a: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Бу </a:t>
            </a:r>
            <a:r>
              <a:rPr lang="uz-Cyrl-UZ" sz="3200" b="1" dirty="0">
                <a:solidFill>
                  <a:srgbClr val="800080"/>
                </a:solidFill>
                <a:latin typeface="Times New Roman" panose="02020603050405020304" pitchFamily="18" charset="0"/>
                <a:cs typeface="Times New Roman" panose="02020603050405020304" pitchFamily="18" charset="0"/>
              </a:rPr>
              <a:t>муқаддас Ватанда азиздир инсон!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Ўзбек </a:t>
            </a:r>
            <a:r>
              <a:rPr lang="uz-Cyrl-UZ" sz="3200" b="1" dirty="0">
                <a:solidFill>
                  <a:srgbClr val="800080"/>
                </a:solidFill>
                <a:latin typeface="Times New Roman" panose="02020603050405020304" pitchFamily="18" charset="0"/>
                <a:cs typeface="Times New Roman" panose="02020603050405020304" pitchFamily="18" charset="0"/>
              </a:rPr>
              <a:t>халқи ҳеч қачон, ҳеч кимга қарам бўлмайди!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Биз </a:t>
            </a:r>
            <a:r>
              <a:rPr lang="uz-Cyrl-UZ" sz="3200" b="1" dirty="0">
                <a:solidFill>
                  <a:srgbClr val="800080"/>
                </a:solidFill>
                <a:latin typeface="Times New Roman" panose="02020603050405020304" pitchFamily="18" charset="0"/>
                <a:cs typeface="Times New Roman" panose="02020603050405020304" pitchFamily="18" charset="0"/>
              </a:rPr>
              <a:t>келажагимизни ўз қўлимиз билан қурамиз</a:t>
            </a:r>
            <a:r>
              <a:rPr lang="uz-Cyrl-UZ" sz="3200" b="1" dirty="0" smtClean="0">
                <a:solidFill>
                  <a:srgbClr val="800080"/>
                </a:solidFill>
                <a:latin typeface="Times New Roman" panose="02020603050405020304" pitchFamily="18" charset="0"/>
                <a:cs typeface="Times New Roman" panose="02020603050405020304" pitchFamily="18" charset="0"/>
              </a:rPr>
              <a:t>!</a:t>
            </a: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Биз </a:t>
            </a:r>
            <a:r>
              <a:rPr lang="uz-Cyrl-UZ" sz="3200" b="1" dirty="0">
                <a:solidFill>
                  <a:srgbClr val="800080"/>
                </a:solidFill>
                <a:latin typeface="Times New Roman" panose="02020603050405020304" pitchFamily="18" charset="0"/>
                <a:cs typeface="Times New Roman" panose="02020603050405020304" pitchFamily="18" charset="0"/>
              </a:rPr>
              <a:t>қуриш, яратиш йўлидан бораверамиз!  </a:t>
            </a:r>
            <a:endParaRPr lang="uz-Cyrl-UZ" sz="32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4000" b="1" dirty="0" smtClean="0">
                <a:solidFill>
                  <a:srgbClr val="800080"/>
                </a:solidFill>
                <a:latin typeface="Times New Roman" panose="02020603050405020304" pitchFamily="18" charset="0"/>
                <a:cs typeface="Times New Roman" panose="02020603050405020304" pitchFamily="18" charset="0"/>
              </a:rPr>
              <a:t>Бу </a:t>
            </a:r>
            <a:r>
              <a:rPr lang="uz-Cyrl-UZ" sz="4000" b="1" dirty="0">
                <a:solidFill>
                  <a:srgbClr val="800080"/>
                </a:solidFill>
                <a:latin typeface="Times New Roman" panose="02020603050405020304" pitchFamily="18" charset="0"/>
                <a:cs typeface="Times New Roman" panose="02020603050405020304" pitchFamily="18" charset="0"/>
              </a:rPr>
              <a:t>ғояларни ёдлаб ол. Қалбингга жойла! Айтиб юр! </a:t>
            </a:r>
            <a:endParaRPr lang="uz-Cyrl-UZ" sz="4000" b="1" dirty="0" smtClean="0">
              <a:solidFill>
                <a:srgbClr val="800080"/>
              </a:solidFill>
              <a:latin typeface="Times New Roman" panose="02020603050405020304" pitchFamily="18" charset="0"/>
              <a:cs typeface="Times New Roman" panose="02020603050405020304" pitchFamily="18" charset="0"/>
            </a:endParaRPr>
          </a:p>
          <a:p>
            <a:pPr indent="360363" algn="just"/>
            <a:r>
              <a:rPr lang="uz-Cyrl-UZ" sz="3200" b="1" dirty="0" smtClean="0">
                <a:solidFill>
                  <a:srgbClr val="800080"/>
                </a:solidFill>
                <a:latin typeface="Times New Roman" panose="02020603050405020304" pitchFamily="18" charset="0"/>
                <a:cs typeface="Times New Roman" panose="02020603050405020304" pitchFamily="18" charset="0"/>
              </a:rPr>
              <a:t>Чунки ...</a:t>
            </a:r>
            <a:endParaRPr lang="ru-RU" sz="3200" b="1" dirty="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935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rot="21423331">
            <a:off x="926188" y="2198310"/>
            <a:ext cx="7073360" cy="3139321"/>
          </a:xfrm>
          <a:prstGeom prst="rect">
            <a:avLst/>
          </a:prstGeom>
        </p:spPr>
        <p:txBody>
          <a:bodyPr wrap="square">
            <a:spAutoFit/>
          </a:bodyPr>
          <a:lstStyle/>
          <a:p>
            <a:pPr algn="ctr"/>
            <a:r>
              <a:rPr lang="uz-Cyrl-UZ" sz="6600" b="1" dirty="0">
                <a:solidFill>
                  <a:srgbClr val="0000FF"/>
                </a:solidFill>
                <a:latin typeface="Times New Roman" panose="02020603050405020304" pitchFamily="18" charset="0"/>
                <a:cs typeface="Times New Roman" panose="02020603050405020304" pitchFamily="18" charset="0"/>
              </a:rPr>
              <a:t>АЖДОДЛАРГА СОДИҚ </a:t>
            </a:r>
            <a:r>
              <a:rPr lang="uz-Cyrl-UZ" sz="6600" b="1" dirty="0" smtClean="0">
                <a:solidFill>
                  <a:srgbClr val="0000FF"/>
                </a:solidFill>
                <a:latin typeface="Times New Roman" panose="02020603050405020304" pitchFamily="18" charset="0"/>
                <a:cs typeface="Times New Roman" panose="02020603050405020304" pitchFamily="18" charset="0"/>
              </a:rPr>
              <a:t>АВЛОД БЎЛ</a:t>
            </a:r>
            <a:r>
              <a:rPr lang="uz-Cyrl-UZ" sz="6600" b="1" dirty="0">
                <a:solidFill>
                  <a:srgbClr val="0000FF"/>
                </a:solidFill>
                <a:latin typeface="Times New Roman" panose="02020603050405020304" pitchFamily="18" charset="0"/>
                <a:cs typeface="Times New Roman" panose="02020603050405020304" pitchFamily="18" charset="0"/>
              </a:rPr>
              <a:t>!</a:t>
            </a:r>
            <a:endParaRPr lang="ru-RU" sz="6600"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r="-7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50" y="1229478"/>
            <a:ext cx="7596336" cy="5509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ctr"/>
            <a:r>
              <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rPr>
              <a:t>Мўъжиза </a:t>
            </a:r>
            <a:r>
              <a:rPr lang="uz-Cyrl-UZ" sz="3200" b="1" dirty="0">
                <a:ln>
                  <a:solidFill>
                    <a:srgbClr val="0000FF"/>
                  </a:solidFill>
                </a:ln>
                <a:solidFill>
                  <a:srgbClr val="0000FF"/>
                </a:solidFill>
                <a:latin typeface="Times New Roman" panose="02020603050405020304" pitchFamily="18" charset="0"/>
                <a:cs typeface="Times New Roman" panose="02020603050405020304" pitchFamily="18" charset="0"/>
              </a:rPr>
              <a:t>рўй берсаю, </a:t>
            </a:r>
            <a:endPar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endParaRPr>
          </a:p>
          <a:p>
            <a:pPr indent="360363" algn="ctr"/>
            <a:r>
              <a:rPr lang="uz-Cyrl-UZ" sz="3200" b="1" dirty="0" smtClean="0">
                <a:ln>
                  <a:solidFill>
                    <a:srgbClr val="008000"/>
                  </a:solidFill>
                </a:ln>
                <a:solidFill>
                  <a:srgbClr val="0000FF"/>
                </a:solidFill>
                <a:latin typeface="Times New Roman" panose="02020603050405020304" pitchFamily="18" charset="0"/>
                <a:cs typeface="Times New Roman" panose="02020603050405020304" pitchFamily="18" charset="0"/>
              </a:rPr>
              <a:t>Соҳибқирон </a:t>
            </a:r>
            <a:r>
              <a:rPr lang="uz-Cyrl-UZ" sz="3200" b="1" dirty="0">
                <a:ln>
                  <a:solidFill>
                    <a:srgbClr val="008000"/>
                  </a:solidFill>
                </a:ln>
                <a:solidFill>
                  <a:srgbClr val="0000FF"/>
                </a:solidFill>
                <a:latin typeface="Times New Roman" panose="02020603050405020304" pitchFamily="18" charset="0"/>
                <a:cs typeface="Times New Roman" panose="02020603050405020304" pitchFamily="18" charset="0"/>
              </a:rPr>
              <a:t>Амир Темур, </a:t>
            </a:r>
            <a:r>
              <a:rPr lang="uz-Cyrl-UZ" sz="3200" b="1" dirty="0">
                <a:ln>
                  <a:solidFill>
                    <a:srgbClr val="C00000"/>
                  </a:solidFill>
                </a:ln>
                <a:solidFill>
                  <a:srgbClr val="0000FF"/>
                </a:solidFill>
                <a:latin typeface="Times New Roman" panose="02020603050405020304" pitchFamily="18" charset="0"/>
                <a:cs typeface="Times New Roman" panose="02020603050405020304" pitchFamily="18" charset="0"/>
              </a:rPr>
              <a:t>Мирзо Улуғбек,</a:t>
            </a:r>
            <a:r>
              <a:rPr lang="uz-Cyrl-UZ" sz="3200" b="1"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uz-Cyrl-UZ" sz="3200" b="1" dirty="0">
                <a:ln>
                  <a:solidFill>
                    <a:srgbClr val="7030A0"/>
                  </a:solidFill>
                </a:ln>
                <a:solidFill>
                  <a:srgbClr val="0000FF"/>
                </a:solidFill>
                <a:latin typeface="Times New Roman" panose="02020603050405020304" pitchFamily="18" charset="0"/>
                <a:cs typeface="Times New Roman" panose="02020603050405020304" pitchFamily="18" charset="0"/>
              </a:rPr>
              <a:t>Баҳоуддин Нақшбанд, </a:t>
            </a:r>
            <a:r>
              <a:rPr lang="uz-Cyrl-UZ" sz="3200" b="1" dirty="0">
                <a:ln>
                  <a:solidFill>
                    <a:srgbClr val="002060"/>
                  </a:solidFill>
                </a:ln>
                <a:solidFill>
                  <a:srgbClr val="0000FF"/>
                </a:solidFill>
                <a:latin typeface="Times New Roman" panose="02020603050405020304" pitchFamily="18" charset="0"/>
                <a:cs typeface="Times New Roman" panose="02020603050405020304" pitchFamily="18" charset="0"/>
              </a:rPr>
              <a:t>Имом Бухорий, </a:t>
            </a:r>
            <a:r>
              <a:rPr lang="uz-Cyrl-UZ" sz="3200" b="1" dirty="0">
                <a:ln>
                  <a:solidFill>
                    <a:srgbClr val="00B0F0"/>
                  </a:solidFill>
                </a:ln>
                <a:solidFill>
                  <a:srgbClr val="0000FF"/>
                </a:solidFill>
                <a:latin typeface="Times New Roman" panose="02020603050405020304" pitchFamily="18" charset="0"/>
                <a:cs typeface="Times New Roman" panose="02020603050405020304" pitchFamily="18" charset="0"/>
              </a:rPr>
              <a:t>Мир Алишер Навоий, </a:t>
            </a:r>
            <a:r>
              <a:rPr lang="uz-Cyrl-UZ" sz="3200" b="1" dirty="0">
                <a:ln>
                  <a:solidFill>
                    <a:srgbClr val="00B050"/>
                  </a:solidFill>
                </a:ln>
                <a:solidFill>
                  <a:srgbClr val="0000FF"/>
                </a:solidFill>
                <a:latin typeface="Times New Roman" panose="02020603050405020304" pitchFamily="18" charset="0"/>
                <a:cs typeface="Times New Roman" panose="02020603050405020304" pitchFamily="18" charset="0"/>
              </a:rPr>
              <a:t>Жалолиддин Мангуберди, </a:t>
            </a:r>
            <a:r>
              <a:rPr lang="uz-Cyrl-UZ" sz="3200" b="1" dirty="0" smtClean="0">
                <a:ln>
                  <a:solidFill>
                    <a:srgbClr val="00B050"/>
                  </a:solidFill>
                </a:ln>
                <a:solidFill>
                  <a:srgbClr val="0000FF"/>
                </a:solidFill>
                <a:latin typeface="Times New Roman" panose="02020603050405020304" pitchFamily="18" charset="0"/>
                <a:cs typeface="Times New Roman" panose="02020603050405020304" pitchFamily="18" charset="0"/>
              </a:rPr>
              <a:t/>
            </a:r>
            <a:br>
              <a:rPr lang="uz-Cyrl-UZ" sz="3200" b="1" dirty="0" smtClean="0">
                <a:ln>
                  <a:solidFill>
                    <a:srgbClr val="00B050"/>
                  </a:solidFill>
                </a:ln>
                <a:solidFill>
                  <a:srgbClr val="0000FF"/>
                </a:solidFill>
                <a:latin typeface="Times New Roman" panose="02020603050405020304" pitchFamily="18" charset="0"/>
                <a:cs typeface="Times New Roman" panose="02020603050405020304" pitchFamily="18" charset="0"/>
              </a:rPr>
            </a:br>
            <a:r>
              <a:rPr lang="uz-Cyrl-UZ" sz="3200" b="1" dirty="0" smtClean="0">
                <a:ln>
                  <a:solidFill>
                    <a:schemeClr val="accent2">
                      <a:lumMod val="50000"/>
                    </a:schemeClr>
                  </a:solidFill>
                </a:ln>
                <a:solidFill>
                  <a:srgbClr val="0000FF"/>
                </a:solidFill>
                <a:latin typeface="Times New Roman" panose="02020603050405020304" pitchFamily="18" charset="0"/>
                <a:cs typeface="Times New Roman" panose="02020603050405020304" pitchFamily="18" charset="0"/>
              </a:rPr>
              <a:t>Ал </a:t>
            </a:r>
            <a:r>
              <a:rPr lang="uz-Cyrl-UZ" sz="3200" b="1" dirty="0">
                <a:ln>
                  <a:solidFill>
                    <a:schemeClr val="accent2">
                      <a:lumMod val="50000"/>
                    </a:schemeClr>
                  </a:solidFill>
                </a:ln>
                <a:solidFill>
                  <a:srgbClr val="0000FF"/>
                </a:solidFill>
                <a:latin typeface="Times New Roman" panose="02020603050405020304" pitchFamily="18" charset="0"/>
                <a:cs typeface="Times New Roman" panose="02020603050405020304" pitchFamily="18" charset="0"/>
              </a:rPr>
              <a:t>Фарғоний</a:t>
            </a:r>
            <a:r>
              <a:rPr lang="uz-Cyrl-UZ" sz="3200" b="1"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uz-Cyrl-UZ" sz="3200" b="1" dirty="0">
                <a:ln>
                  <a:solidFill>
                    <a:srgbClr val="7030A0"/>
                  </a:solidFill>
                </a:ln>
                <a:solidFill>
                  <a:srgbClr val="0000FF"/>
                </a:solidFill>
                <a:latin typeface="Times New Roman" panose="02020603050405020304" pitchFamily="18" charset="0"/>
                <a:cs typeface="Times New Roman" panose="02020603050405020304" pitchFamily="18" charset="0"/>
              </a:rPr>
              <a:t>Заҳириддин Муҳаммад Бобур</a:t>
            </a:r>
            <a:r>
              <a:rPr lang="uz-Cyrl-UZ" sz="3200" b="1" dirty="0">
                <a:ln>
                  <a:solidFill>
                    <a:srgbClr val="0000FF"/>
                  </a:solidFill>
                </a:ln>
                <a:solidFill>
                  <a:srgbClr val="0000FF"/>
                </a:solidFill>
                <a:latin typeface="Times New Roman" panose="02020603050405020304" pitchFamily="18" charset="0"/>
                <a:cs typeface="Times New Roman" panose="02020603050405020304" pitchFamily="18" charset="0"/>
              </a:rPr>
              <a:t>, термизийлар, шошийлар, насафийлар лоақал бир соат тирилиб, жам бўлсалар. Бугунги Ватанни, ўзларига кўрсатилган олий эҳтиромни кўриб нима деган бўлардилар!? </a:t>
            </a:r>
            <a:endParaRPr lang="ru-RU" sz="3200" b="1" dirty="0">
              <a:ln>
                <a:solidFill>
                  <a:srgbClr val="0000FF"/>
                </a:solidFill>
              </a:ln>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1545" y="54088"/>
            <a:ext cx="7580041" cy="1107996"/>
          </a:xfrm>
          <a:prstGeom prst="rect">
            <a:avLst/>
          </a:prstGeom>
        </p:spPr>
        <p:txBody>
          <a:bodyPr wrap="square">
            <a:spAutoFit/>
          </a:bodyPr>
          <a:lstStyle/>
          <a:p>
            <a:pPr lvl="0" algn="ctr"/>
            <a:r>
              <a:rPr lang="uz-Cyrl-UZ" sz="6600" b="1" dirty="0" smtClean="0">
                <a:ln>
                  <a:solidFill>
                    <a:srgbClr val="0000FF"/>
                  </a:solidFill>
                </a:ln>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ЁШ ДЎСТИМ!</a:t>
            </a:r>
            <a:endParaRPr lang="ru-RU" sz="6600" b="1" dirty="0">
              <a:ln>
                <a:solidFill>
                  <a:srgbClr val="0000FF"/>
                </a:solidFill>
              </a:ln>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587" y="-38099"/>
            <a:ext cx="1452414" cy="18465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587" y="1700808"/>
            <a:ext cx="1466850" cy="1981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0538" y="5285380"/>
            <a:ext cx="1452413" cy="16121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descr="D:\Изображения\Бухорий ва китоблар\images (2).jpg"/>
          <p:cNvPicPr>
            <a:picLocks noChangeAspect="1" noChangeArrowheads="1"/>
          </p:cNvPicPr>
          <p:nvPr/>
        </p:nvPicPr>
        <p:blipFill rotWithShape="1">
          <a:blip r:embed="rId6">
            <a:extLst>
              <a:ext uri="{28A0092B-C50C-407E-A947-70E740481C1C}">
                <a14:useLocalDpi xmlns:a14="http://schemas.microsoft.com/office/drawing/2010/main" val="0"/>
              </a:ext>
            </a:extLst>
          </a:blip>
          <a:srcRect l="28019" r="17396"/>
          <a:stretch/>
        </p:blipFill>
        <p:spPr bwMode="auto">
          <a:xfrm>
            <a:off x="7691585" y="3589930"/>
            <a:ext cx="1471365" cy="1695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r="-5000" b="-2000"/>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3717032"/>
            <a:ext cx="1835695" cy="30963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46434"/>
            <a:ext cx="7723586" cy="698652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r>
              <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rPr>
              <a:t>Соҳибқироннинг </a:t>
            </a:r>
            <a:r>
              <a:rPr lang="uz-Cyrl-UZ" sz="3200" b="1" dirty="0">
                <a:ln>
                  <a:solidFill>
                    <a:srgbClr val="0000FF"/>
                  </a:solidFill>
                </a:ln>
                <a:solidFill>
                  <a:srgbClr val="0000FF"/>
                </a:solidFill>
                <a:latin typeface="Times New Roman" panose="02020603050405020304" pitchFamily="18" charset="0"/>
                <a:cs typeface="Times New Roman" panose="02020603050405020304" pitchFamily="18" charset="0"/>
              </a:rPr>
              <a:t>харобага айланган қабри бошида тиз чўкиб, миллатнинг аҳволи зоридан, мустамлакаликнинг ситамларидан йиғлаб қақшаган Фитратчи?! Бугун Тошкентнинг Амир Темур хиёбонида, суворий Соҳибқироннинг маҳобатли ҳайкали қошида туриб нималар деган бўларди? Энди унинг кўзларидан шодлик </a:t>
            </a:r>
            <a:r>
              <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rPr>
              <a:t/>
            </a:r>
            <a:br>
              <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rPr>
            </a:br>
            <a:r>
              <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rPr>
              <a:t>ёшлари </a:t>
            </a:r>
            <a:r>
              <a:rPr lang="uz-Cyrl-UZ" sz="3200" b="1" dirty="0">
                <a:ln>
                  <a:solidFill>
                    <a:srgbClr val="0000FF"/>
                  </a:solidFill>
                </a:ln>
                <a:solidFill>
                  <a:srgbClr val="0000FF"/>
                </a:solidFill>
                <a:latin typeface="Times New Roman" panose="02020603050405020304" pitchFamily="18" charset="0"/>
                <a:cs typeface="Times New Roman" panose="02020603050405020304" pitchFamily="18" charset="0"/>
              </a:rPr>
              <a:t>шашқатор бўлмасмиди!? Ҳа. Бугун уларнинг шод руҳларидан Ўзбекистон бошига дуолар ёғилаётир! Уларнинг руҳларига содиқ бўл! </a:t>
            </a:r>
            <a:endPar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endParaRPr>
          </a:p>
          <a:p>
            <a:pPr indent="360363"/>
            <a:r>
              <a:rPr lang="uz-Cyrl-UZ" sz="3200" b="1" dirty="0" smtClean="0">
                <a:ln>
                  <a:solidFill>
                    <a:srgbClr val="0000FF"/>
                  </a:solidFill>
                </a:ln>
                <a:solidFill>
                  <a:srgbClr val="0000FF"/>
                </a:solidFill>
                <a:latin typeface="Times New Roman" panose="02020603050405020304" pitchFamily="18" charset="0"/>
                <a:cs typeface="Times New Roman" panose="02020603050405020304" pitchFamily="18" charset="0"/>
              </a:rPr>
              <a:t>Чунки ...</a:t>
            </a:r>
            <a:endParaRPr lang="ru-RU" sz="3200" b="1" dirty="0">
              <a:ln>
                <a:solidFill>
                  <a:srgbClr val="0000FF"/>
                </a:solidFill>
              </a:ln>
              <a:solidFill>
                <a:srgbClr val="0000FF"/>
              </a:solidFill>
              <a:latin typeface="Times New Roman" panose="02020603050405020304" pitchFamily="18" charset="0"/>
              <a:cs typeface="Times New Roman" panose="02020603050405020304" pitchFamily="18" charset="0"/>
            </a:endParaRPr>
          </a:p>
        </p:txBody>
      </p:sp>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772816"/>
            <a:ext cx="1490094" cy="182420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27384"/>
            <a:ext cx="1490094" cy="17721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0423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1" y="404664"/>
            <a:ext cx="7920880" cy="3416320"/>
          </a:xfrm>
          <a:prstGeom prst="rect">
            <a:avLst/>
          </a:prstGeom>
        </p:spPr>
        <p:txBody>
          <a:bodyPr wrap="square">
            <a:spAutoFit/>
          </a:bodyPr>
          <a:lstStyle/>
          <a:p>
            <a:pPr algn="ctr"/>
            <a:r>
              <a:rPr lang="uz-Cyrl-UZ" sz="7200" b="1" dirty="0" smtClean="0">
                <a:solidFill>
                  <a:srgbClr val="336600"/>
                </a:solidFill>
                <a:latin typeface="Times New Roman" panose="02020603050405020304" pitchFamily="18" charset="0"/>
                <a:cs typeface="Times New Roman" panose="02020603050405020304" pitchFamily="18" charset="0"/>
              </a:rPr>
              <a:t>ТИНЧЛИК УЧУН КУРАШМОҚ КЕРАК!</a:t>
            </a:r>
            <a:endParaRPr lang="ru-RU" sz="7200" dirty="0">
              <a:solidFill>
                <a:srgbClr val="336600"/>
              </a:solidFill>
              <a:latin typeface="Times New Roman" panose="02020603050405020304" pitchFamily="18" charset="0"/>
              <a:cs typeface="Times New Roman" panose="02020603050405020304" pitchFamily="18" charset="0"/>
            </a:endParaRPr>
          </a:p>
        </p:txBody>
      </p:sp>
      <p:sp>
        <p:nvSpPr>
          <p:cNvPr id="3" name="Овал 2"/>
          <p:cNvSpPr/>
          <p:nvPr/>
        </p:nvSpPr>
        <p:spPr>
          <a:xfrm>
            <a:off x="8311145" y="2164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489" y="3659920"/>
            <a:ext cx="4186935" cy="25194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77" y="3659919"/>
            <a:ext cx="3650749" cy="26494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268760"/>
            <a:ext cx="8784976" cy="3108543"/>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lvl="0" indent="360363" algn="just"/>
            <a:r>
              <a:rPr lang="uz-Cyrl-UZ" b="1" dirty="0" smtClean="0">
                <a:solidFill>
                  <a:srgbClr val="336600"/>
                </a:solidFill>
              </a:rPr>
              <a:t> </a:t>
            </a:r>
            <a:r>
              <a:rPr lang="uz-Cyrl-UZ" sz="2800" b="1" dirty="0">
                <a:solidFill>
                  <a:srgbClr val="336600"/>
                </a:solidFill>
                <a:latin typeface="Times New Roman" panose="02020603050405020304" pitchFamily="18" charset="0"/>
                <a:cs typeface="Times New Roman" panose="02020603050405020304" pitchFamily="18" charset="0"/>
              </a:rPr>
              <a:t>Ота-бобо, она-момоларимизнинг чеҳраларини бир эслайлик. Улар  Яратгандан бизлар учун тинч-осойишталик сўраб, дуо қилаётган сиймода гавдаланадилар. Биз ҳам авлодларга шундай гавдаланамиз. Демак, тинчлик бу – азалий ва абадий ўзбекона </a:t>
            </a:r>
            <a:r>
              <a:rPr lang="uz-Cyrl-UZ" sz="2800" b="1" dirty="0" smtClean="0">
                <a:solidFill>
                  <a:srgbClr val="336600"/>
                </a:solidFill>
                <a:latin typeface="Times New Roman" panose="02020603050405020304" pitchFamily="18" charset="0"/>
                <a:cs typeface="Times New Roman" panose="02020603050405020304" pitchFamily="18" charset="0"/>
              </a:rPr>
              <a:t>қадрият. Инсоннинг </a:t>
            </a:r>
            <a:r>
              <a:rPr lang="uz-Cyrl-UZ" sz="2800" b="1" dirty="0">
                <a:solidFill>
                  <a:srgbClr val="336600"/>
                </a:solidFill>
                <a:latin typeface="Times New Roman" panose="02020603050405020304" pitchFamily="18" charset="0"/>
                <a:cs typeface="Times New Roman" panose="02020603050405020304" pitchFamily="18" charset="0"/>
              </a:rPr>
              <a:t>энг муқаддас ҳуқуқларидан бири – тинч яшаш ҳуқуқи. </a:t>
            </a:r>
            <a:endParaRPr lang="ru-RU" sz="2800" b="1" dirty="0">
              <a:solidFill>
                <a:srgbClr val="3366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41748" y="84564"/>
            <a:ext cx="6417584" cy="1107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ctr"/>
            <a:r>
              <a:rPr lang="uz-Cyrl-UZ" sz="6600" b="1" dirty="0" smtClean="0">
                <a:solidFill>
                  <a:srgbClr val="003300"/>
                </a:solidFill>
                <a:latin typeface="Times New Roman" panose="02020603050405020304" pitchFamily="18" charset="0"/>
                <a:cs typeface="Times New Roman" panose="02020603050405020304" pitchFamily="18" charset="0"/>
              </a:rPr>
              <a:t>ЁШ ДЎСТИМ!</a:t>
            </a:r>
            <a:endParaRPr lang="ru-RU" sz="6600" b="1" dirty="0">
              <a:solidFill>
                <a:srgbClr val="003300"/>
              </a:solidFill>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377302"/>
            <a:ext cx="2724130" cy="24806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818" y="4377304"/>
            <a:ext cx="3577291" cy="2444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198" y="4377304"/>
            <a:ext cx="3263510" cy="2444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116632"/>
            <a:ext cx="4752528" cy="65556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360363" algn="just"/>
            <a:r>
              <a:rPr lang="uz-Cyrl-UZ" sz="2800" b="1" dirty="0" smtClean="0">
                <a:solidFill>
                  <a:srgbClr val="336600"/>
                </a:solidFill>
                <a:latin typeface="Times New Roman" panose="02020603050405020304" pitchFamily="18" charset="0"/>
                <a:cs typeface="Times New Roman" panose="02020603050405020304" pitchFamily="18" charset="0"/>
              </a:rPr>
              <a:t>Миллий </a:t>
            </a:r>
            <a:r>
              <a:rPr lang="uz-Cyrl-UZ" sz="2800" b="1" dirty="0">
                <a:solidFill>
                  <a:srgbClr val="336600"/>
                </a:solidFill>
                <a:latin typeface="Times New Roman" panose="02020603050405020304" pitchFamily="18" charset="0"/>
                <a:cs typeface="Times New Roman" panose="02020603050405020304" pitchFamily="18" charset="0"/>
              </a:rPr>
              <a:t>ғоямиз “Юрт тинчлиги” сўзи билан бошланади. Бу ҳақда “Юксак маънавият – енгилмас куч” китобида: “</a:t>
            </a:r>
            <a:r>
              <a:rPr lang="uz-Cyrl-UZ" sz="2800" b="1" i="1" dirty="0">
                <a:solidFill>
                  <a:srgbClr val="336600"/>
                </a:solidFill>
                <a:latin typeface="Times New Roman" panose="02020603050405020304" pitchFamily="18" charset="0"/>
                <a:cs typeface="Times New Roman" panose="02020603050405020304" pitchFamily="18" charset="0"/>
              </a:rPr>
              <a:t>Табиийки, миллий ғоямиз шу юртда яшаётган барча одамларнинг олижаноб ниятларини, ҳаётий манфаатларини мужассам этадиган Юрт тинчлиги, Ватан равнақи, Халқ фаровонлиги деган юксак тушунчаларни ўз ичига олади”, дейилган</a:t>
            </a:r>
            <a:r>
              <a:rPr lang="uz-Cyrl-UZ" sz="2800" b="1" i="1" dirty="0" smtClean="0">
                <a:solidFill>
                  <a:srgbClr val="336600"/>
                </a:solidFill>
                <a:latin typeface="Times New Roman" panose="02020603050405020304" pitchFamily="18" charset="0"/>
                <a:cs typeface="Times New Roman" panose="02020603050405020304" pitchFamily="18" charset="0"/>
              </a:rPr>
              <a:t>.</a:t>
            </a:r>
            <a:endParaRPr lang="ru-RU" sz="2800" b="1" dirty="0">
              <a:solidFill>
                <a:srgbClr val="336600"/>
              </a:solidFill>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476672"/>
            <a:ext cx="4248150" cy="29157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248" y="3628646"/>
            <a:ext cx="4244752" cy="28246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562589" y="664820"/>
            <a:ext cx="6006773" cy="1107996"/>
          </a:xfrm>
          <a:prstGeom prst="rect">
            <a:avLst/>
          </a:prstGeom>
        </p:spPr>
        <p:txBody>
          <a:bodyPr wrap="none">
            <a:spAutoFit/>
          </a:bodyPr>
          <a:lstStyle/>
          <a:p>
            <a:pPr algn="ctr"/>
            <a:r>
              <a:rPr lang="uz-Cyrl-UZ" sz="6600" b="1" dirty="0" smtClean="0">
                <a:solidFill>
                  <a:schemeClr val="bg1"/>
                </a:solidFill>
                <a:latin typeface="Times New Roman" panose="02020603050405020304" pitchFamily="18" charset="0"/>
                <a:cs typeface="Times New Roman" panose="02020603050405020304" pitchFamily="18" charset="0"/>
              </a:rPr>
              <a:t>ЁШ ДЎСТИМ!</a:t>
            </a:r>
            <a:endParaRPr lang="ru-RU" sz="6600"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09492" y="1844824"/>
            <a:ext cx="8712968" cy="48320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Тендошларингга бундан 25 йил олдин Ватанимиз Ўзбекистоннинг аҳволи зоридан сўзла. Яъни :</a:t>
            </a:r>
            <a:endParaRPr lang="ru-RU" sz="2800" b="1" dirty="0">
              <a:solidFill>
                <a:srgbClr val="0033CC"/>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1700та авария ҳолатидаги мактаблардан;</a:t>
            </a:r>
            <a:endParaRPr lang="ru-RU" sz="2800" b="1" dirty="0">
              <a:solidFill>
                <a:srgbClr val="0033CC"/>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Отасининг жанозасида қатнашгани учун қатағон қилинган фарзандлар тилидан;</a:t>
            </a:r>
            <a:endParaRPr lang="ru-RU" sz="2800" b="1" dirty="0">
              <a:solidFill>
                <a:srgbClr val="0033CC"/>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Томорқасиз ҳамқишлоқлардан;</a:t>
            </a:r>
            <a:endParaRPr lang="ru-RU" sz="2800" b="1" dirty="0">
              <a:solidFill>
                <a:srgbClr val="0033CC"/>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Жиноятчилар даврини сурган кўчалардан;</a:t>
            </a:r>
            <a:endParaRPr lang="ru-RU" sz="2800" b="1" dirty="0">
              <a:solidFill>
                <a:srgbClr val="0033CC"/>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Тақдиримизни Богуславский, Бабенколар ҳал қилган кунлардан;</a:t>
            </a:r>
            <a:endParaRPr lang="ru-RU" sz="2800" b="1" dirty="0">
              <a:solidFill>
                <a:srgbClr val="0033CC"/>
              </a:solidFill>
              <a:latin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pPr>
            <a:r>
              <a:rPr lang="uz-Cyrl-UZ" sz="2800" b="1" dirty="0">
                <a:solidFill>
                  <a:srgbClr val="0033CC"/>
                </a:solidFill>
                <a:latin typeface="Times New Roman" panose="02020603050405020304" pitchFamily="18" charset="0"/>
                <a:cs typeface="Times New Roman" panose="02020603050405020304" pitchFamily="18" charset="0"/>
              </a:rPr>
              <a:t>Халқимиз “иккинчи сорт одамлари” бўлган кунлардан</a:t>
            </a:r>
            <a:r>
              <a:rPr lang="uz-Cyrl-UZ" sz="2800" b="1" dirty="0" smtClean="0">
                <a:solidFill>
                  <a:srgbClr val="0033CC"/>
                </a:solidFill>
                <a:latin typeface="Times New Roman" panose="02020603050405020304" pitchFamily="18" charset="0"/>
                <a:cs typeface="Times New Roman" panose="02020603050405020304" pitchFamily="18" charset="0"/>
              </a:rPr>
              <a:t>;</a:t>
            </a:r>
            <a:endParaRPr lang="ru-RU"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8157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4262" y="269413"/>
            <a:ext cx="8964488" cy="62940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360363" algn="just"/>
            <a:r>
              <a:rPr lang="uz-Cyrl-UZ" sz="3100" b="1" dirty="0" smtClean="0">
                <a:solidFill>
                  <a:srgbClr val="336600"/>
                </a:solidFill>
                <a:latin typeface="Times New Roman" panose="02020603050405020304" pitchFamily="18" charset="0"/>
                <a:cs typeface="Times New Roman" panose="02020603050405020304" pitchFamily="18" charset="0"/>
              </a:rPr>
              <a:t>Тинчликнинг </a:t>
            </a:r>
            <a:r>
              <a:rPr lang="uz-Cyrl-UZ" sz="3100" b="1" dirty="0">
                <a:solidFill>
                  <a:srgbClr val="336600"/>
                </a:solidFill>
                <a:latin typeface="Times New Roman" panose="02020603050405020304" pitchFamily="18" charset="0"/>
                <a:cs typeface="Times New Roman" panose="02020603050405020304" pitchFamily="18" charset="0"/>
              </a:rPr>
              <a:t>қадрини уни йўқотганлар яхшироқ билишади. Тинчлик орзунинг эмас, балки мустаҳкам ҳимоянинг натижаси. Тинчлик бу – ҳар куни 24 соат давом этадиган аниқ, оғир иш. У ҳар бир вилоят, туман, маҳалла, оила, қолаверса, ҳар бир инсоннинг қалбидаги тинчлик, ҳаловат, хотиржамликка боғлиқ. </a:t>
            </a:r>
            <a:endParaRPr lang="uz-Cyrl-UZ" sz="3100" b="1" dirty="0" smtClean="0">
              <a:solidFill>
                <a:srgbClr val="336600"/>
              </a:solidFill>
              <a:latin typeface="Times New Roman" panose="02020603050405020304" pitchFamily="18" charset="0"/>
              <a:cs typeface="Times New Roman" panose="02020603050405020304" pitchFamily="18" charset="0"/>
            </a:endParaRPr>
          </a:p>
          <a:p>
            <a:pPr indent="360363" algn="just"/>
            <a:r>
              <a:rPr lang="uz-Cyrl-UZ" sz="3100" b="1" dirty="0" smtClean="0">
                <a:solidFill>
                  <a:srgbClr val="336600"/>
                </a:solidFill>
                <a:latin typeface="Times New Roman" panose="02020603050405020304" pitchFamily="18" charset="0"/>
                <a:cs typeface="Times New Roman" panose="02020603050405020304" pitchFamily="18" charset="0"/>
              </a:rPr>
              <a:t>Президентимиз </a:t>
            </a:r>
            <a:r>
              <a:rPr lang="uz-Cyrl-UZ" sz="3100" b="1" dirty="0">
                <a:solidFill>
                  <a:srgbClr val="336600"/>
                </a:solidFill>
                <a:latin typeface="Times New Roman" panose="02020603050405020304" pitchFamily="18" charset="0"/>
                <a:cs typeface="Times New Roman" panose="02020603050405020304" pitchFamily="18" charset="0"/>
              </a:rPr>
              <a:t>шу сабабли бу масала аҳамиятини янада юқори кўтариб “Тинчлик учун курашмоқ керак!” деган талабни қўйдилар</a:t>
            </a:r>
            <a:r>
              <a:rPr lang="uz-Cyrl-UZ" sz="3100" b="1" dirty="0" smtClean="0">
                <a:solidFill>
                  <a:srgbClr val="336600"/>
                </a:solidFill>
                <a:latin typeface="Times New Roman" panose="02020603050405020304" pitchFamily="18" charset="0"/>
                <a:cs typeface="Times New Roman" panose="02020603050405020304" pitchFamily="18" charset="0"/>
              </a:rPr>
              <a:t>.</a:t>
            </a:r>
          </a:p>
          <a:p>
            <a:pPr indent="360363" algn="just"/>
            <a:r>
              <a:rPr lang="uz-Cyrl-UZ" sz="3100" b="1" dirty="0" smtClean="0">
                <a:solidFill>
                  <a:srgbClr val="336600"/>
                </a:solidFill>
                <a:latin typeface="Times New Roman" panose="02020603050405020304" pitchFamily="18" charset="0"/>
                <a:cs typeface="Times New Roman" panose="02020603050405020304" pitchFamily="18" charset="0"/>
              </a:rPr>
              <a:t>Сен </a:t>
            </a:r>
            <a:r>
              <a:rPr lang="uz-Cyrl-UZ" sz="3100" b="1" dirty="0">
                <a:solidFill>
                  <a:srgbClr val="336600"/>
                </a:solidFill>
                <a:latin typeface="Times New Roman" panose="02020603050405020304" pitchFamily="18" charset="0"/>
                <a:cs typeface="Times New Roman" panose="02020603050405020304" pitchFamily="18" charset="0"/>
              </a:rPr>
              <a:t>ҳ</a:t>
            </a:r>
            <a:r>
              <a:rPr lang="uz-Cyrl-UZ" sz="3100" b="1" dirty="0" smtClean="0">
                <a:solidFill>
                  <a:srgbClr val="336600"/>
                </a:solidFill>
                <a:latin typeface="Times New Roman" panose="02020603050405020304" pitchFamily="18" charset="0"/>
                <a:cs typeface="Times New Roman" panose="02020603050405020304" pitchFamily="18" charset="0"/>
              </a:rPr>
              <a:t>ам тинчлик </a:t>
            </a:r>
            <a:r>
              <a:rPr lang="uz-Cyrl-UZ" sz="3100" b="1" dirty="0">
                <a:solidFill>
                  <a:srgbClr val="336600"/>
                </a:solidFill>
                <a:latin typeface="Times New Roman" panose="02020603050405020304" pitchFamily="18" charset="0"/>
                <a:cs typeface="Times New Roman" panose="02020603050405020304" pitchFamily="18" charset="0"/>
              </a:rPr>
              <a:t>учун кураш. </a:t>
            </a:r>
            <a:endParaRPr lang="uz-Cyrl-UZ" sz="3100" b="1" dirty="0" smtClean="0">
              <a:solidFill>
                <a:srgbClr val="336600"/>
              </a:solidFill>
              <a:latin typeface="Times New Roman" panose="02020603050405020304" pitchFamily="18" charset="0"/>
              <a:cs typeface="Times New Roman" panose="02020603050405020304" pitchFamily="18" charset="0"/>
            </a:endParaRPr>
          </a:p>
          <a:p>
            <a:pPr indent="360363" algn="just"/>
            <a:r>
              <a:rPr lang="uz-Cyrl-UZ" sz="3100" b="1" dirty="0" smtClean="0">
                <a:solidFill>
                  <a:srgbClr val="336600"/>
                </a:solidFill>
                <a:latin typeface="Times New Roman" panose="02020603050405020304" pitchFamily="18" charset="0"/>
                <a:cs typeface="Times New Roman" panose="02020603050405020304" pitchFamily="18" charset="0"/>
              </a:rPr>
              <a:t>Чунки . . .</a:t>
            </a:r>
            <a:endParaRPr lang="ru-RU" sz="3100" b="1" dirty="0">
              <a:solidFill>
                <a:srgbClr val="33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2546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3332" y="332656"/>
            <a:ext cx="8784976" cy="2554545"/>
          </a:xfrm>
          <a:prstGeom prst="rect">
            <a:avLst/>
          </a:prstGeom>
        </p:spPr>
        <p:txBody>
          <a:bodyPr wrap="square">
            <a:spAutoFit/>
          </a:bodyPr>
          <a:lstStyle/>
          <a:p>
            <a:pPr algn="ctr"/>
            <a:r>
              <a:rPr lang="uz-Cyrl-UZ" sz="8000" b="1" dirty="0" smtClean="0">
                <a:solidFill>
                  <a:srgbClr val="0033CC"/>
                </a:solidFill>
                <a:latin typeface="Times New Roman" panose="02020603050405020304" pitchFamily="18" charset="0"/>
                <a:cs typeface="Times New Roman" panose="02020603050405020304" pitchFamily="18" charset="0"/>
              </a:rPr>
              <a:t>ЮРТГА ХИЗМАТ ҚИЛИБ ЯША</a:t>
            </a:r>
            <a:endParaRPr lang="ru-RU" sz="8000" dirty="0">
              <a:solidFill>
                <a:srgbClr val="0033CC"/>
              </a:solidFill>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20987"/>
            <a:ext cx="4716017" cy="35370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3320987"/>
            <a:ext cx="4716017" cy="35370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047502"/>
            <a:ext cx="8640960" cy="5693866"/>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tabLst>
                <a:tab pos="449263" algn="l"/>
              </a:tabLst>
            </a:pPr>
            <a:r>
              <a:rPr lang="uz-Cyrl-UZ" sz="2800" b="1" dirty="0" smtClean="0">
                <a:solidFill>
                  <a:srgbClr val="0033CC"/>
                </a:solidFill>
                <a:latin typeface="Times New Roman" panose="02020603050405020304" pitchFamily="18" charset="0"/>
                <a:cs typeface="Times New Roman" panose="02020603050405020304" pitchFamily="18" charset="0"/>
              </a:rPr>
              <a:t>Нега </a:t>
            </a:r>
            <a:r>
              <a:rPr lang="uz-Cyrl-UZ" sz="2800" b="1" dirty="0">
                <a:solidFill>
                  <a:srgbClr val="0033CC"/>
                </a:solidFill>
                <a:latin typeface="Times New Roman" panose="02020603050405020304" pitchFamily="18" charset="0"/>
                <a:cs typeface="Times New Roman" panose="02020603050405020304" pitchFamily="18" charset="0"/>
              </a:rPr>
              <a:t>ВАТАН </a:t>
            </a:r>
            <a:r>
              <a:rPr lang="uz-Cyrl-UZ" sz="2800" b="1" dirty="0" smtClean="0">
                <a:solidFill>
                  <a:srgbClr val="0033CC"/>
                </a:solidFill>
                <a:latin typeface="Times New Roman" panose="02020603050405020304" pitchFamily="18" charset="0"/>
                <a:cs typeface="Times New Roman" panose="02020603050405020304" pitchFamily="18" charset="0"/>
              </a:rPr>
              <a:t>– инсон энг </a:t>
            </a:r>
            <a:r>
              <a:rPr lang="uz-Cyrl-UZ" sz="2800" b="1" dirty="0">
                <a:solidFill>
                  <a:srgbClr val="0033CC"/>
                </a:solidFill>
                <a:latin typeface="Times New Roman" panose="02020603050405020304" pitchFamily="18" charset="0"/>
                <a:cs typeface="Times New Roman" panose="02020603050405020304" pitchFamily="18" charset="0"/>
              </a:rPr>
              <a:t>кўп ўйлайдиган, сўйлайдиган, куйлайдиган мавзу? Нега энг юксак жасоратлар сабаби – Ватан? Нега жаҳон урушлари ўртага Ватан масаласи қўйилганда бошланган? Нега Ватан деб жондан кечадилар? Нега улар Ўзбекистонда абадий хотирланади, қадрланади? </a:t>
            </a:r>
            <a:endParaRPr lang="ru-RU" sz="2800" b="1" dirty="0">
              <a:solidFill>
                <a:srgbClr val="0033CC"/>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a:solidFill>
                  <a:srgbClr val="0033CC"/>
                </a:solidFill>
                <a:latin typeface="Times New Roman" panose="02020603050405020304" pitchFamily="18" charset="0"/>
                <a:cs typeface="Times New Roman" panose="02020603050405020304" pitchFamily="18" charset="0"/>
              </a:rPr>
              <a:t>Нега Ватан сўзининг олдига Она сўзини қўша</a:t>
            </a:r>
            <a:r>
              <a:rPr lang="ru-RU" sz="2800" b="1" dirty="0" err="1">
                <a:solidFill>
                  <a:srgbClr val="0033CC"/>
                </a:solidFill>
                <a:latin typeface="Times New Roman" panose="02020603050405020304" pitchFamily="18" charset="0"/>
                <a:cs typeface="Times New Roman" panose="02020603050405020304" pitchFamily="18" charset="0"/>
              </a:rPr>
              <a:t>миз</a:t>
            </a:r>
            <a:r>
              <a:rPr lang="uz-Cyrl-UZ" sz="2800" b="1" dirty="0">
                <a:solidFill>
                  <a:srgbClr val="0033CC"/>
                </a:solidFill>
                <a:latin typeface="Times New Roman" panose="02020603050405020304" pitchFamily="18" charset="0"/>
                <a:cs typeface="Times New Roman" panose="02020603050405020304" pitchFamily="18" charset="0"/>
              </a:rPr>
              <a:t>? </a:t>
            </a:r>
            <a:r>
              <a:rPr lang="uz-Cyrl-UZ" sz="2800" b="1" dirty="0" smtClean="0">
                <a:solidFill>
                  <a:srgbClr val="0033CC"/>
                </a:solidFill>
                <a:latin typeface="Times New Roman" panose="02020603050405020304" pitchFamily="18" charset="0"/>
                <a:cs typeface="Times New Roman" panose="02020603050405020304" pitchFamily="18" charset="0"/>
              </a:rPr>
              <a:t>Она – кўзи юмуқ </a:t>
            </a:r>
            <a:r>
              <a:rPr lang="uz-Cyrl-UZ" sz="2800" b="1" dirty="0">
                <a:solidFill>
                  <a:srgbClr val="0033CC"/>
                </a:solidFill>
                <a:latin typeface="Times New Roman" panose="02020603050405020304" pitchFamily="18" charset="0"/>
                <a:cs typeface="Times New Roman" panose="02020603050405020304" pitchFamily="18" charset="0"/>
              </a:rPr>
              <a:t>муштдек жоннинг </a:t>
            </a:r>
            <a:r>
              <a:rPr lang="uz-Cyrl-UZ" sz="2800" b="1" dirty="0" smtClean="0">
                <a:solidFill>
                  <a:srgbClr val="0033CC"/>
                </a:solidFill>
                <a:latin typeface="Times New Roman" panose="02020603050405020304" pitchFamily="18" charset="0"/>
                <a:cs typeface="Times New Roman" panose="02020603050405020304" pitchFamily="18" charset="0"/>
              </a:rPr>
              <a:t/>
            </a:r>
            <a:br>
              <a:rPr lang="uz-Cyrl-UZ" sz="2800" b="1" dirty="0" smtClean="0">
                <a:solidFill>
                  <a:srgbClr val="0033CC"/>
                </a:solidFill>
                <a:latin typeface="Times New Roman" panose="02020603050405020304" pitchFamily="18" charset="0"/>
                <a:cs typeface="Times New Roman" panose="02020603050405020304" pitchFamily="18" charset="0"/>
              </a:rPr>
            </a:br>
            <a:r>
              <a:rPr lang="uz-Cyrl-UZ" sz="2800" b="1" dirty="0" smtClean="0">
                <a:solidFill>
                  <a:srgbClr val="0033CC"/>
                </a:solidFill>
                <a:latin typeface="Times New Roman" panose="02020603050405020304" pitchFamily="18" charset="0"/>
                <a:cs typeface="Times New Roman" panose="02020603050405020304" pitchFamily="18" charset="0"/>
              </a:rPr>
              <a:t>9 </a:t>
            </a:r>
            <a:r>
              <a:rPr lang="uz-Cyrl-UZ" sz="2800" b="1" dirty="0">
                <a:solidFill>
                  <a:srgbClr val="0033CC"/>
                </a:solidFill>
                <a:latin typeface="Times New Roman" panose="02020603050405020304" pitchFamily="18" charset="0"/>
                <a:cs typeface="Times New Roman" panose="02020603050405020304" pitchFamily="18" charset="0"/>
              </a:rPr>
              <a:t>ойлик роҳатбахш, сокин ватани. Инсон туғилгач, ўзга ўлкаларда эмас, фақат киндик қони томган ўз Ватанида ана шу ҳаловатни ҳис қила олади. Ватан сўзига Она сўзининг қўшилиши балки шундандир?! </a:t>
            </a:r>
            <a:endParaRPr lang="ru-RU" sz="2800" b="1" dirty="0">
              <a:solidFill>
                <a:srgbClr val="0033CC"/>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3528" y="54303"/>
            <a:ext cx="8496943" cy="1107996"/>
          </a:xfrm>
          <a:prstGeom prst="rect">
            <a:avLst/>
          </a:prstGeom>
        </p:spPr>
        <p:txBody>
          <a:bodyPr wrap="square">
            <a:spAutoFit/>
          </a:bodyPr>
          <a:lstStyle/>
          <a:p>
            <a:pPr lvl="0" algn="ctr"/>
            <a:r>
              <a:rPr lang="uz-Cyrl-UZ" sz="6600" b="1" dirty="0" smtClean="0">
                <a:solidFill>
                  <a:srgbClr val="99FF66"/>
                </a:solidFill>
                <a:latin typeface="Times New Roman" panose="02020603050405020304" pitchFamily="18" charset="0"/>
                <a:cs typeface="Times New Roman" panose="02020603050405020304" pitchFamily="18" charset="0"/>
              </a:rPr>
              <a:t>ЁШ ДЎСТИМ!</a:t>
            </a:r>
            <a:endParaRPr lang="ru-RU" sz="6600" b="1" dirty="0">
              <a:solidFill>
                <a:srgbClr val="99FF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385614"/>
            <a:ext cx="8496944" cy="6124754"/>
          </a:xfrm>
          <a:prstGeom prst="rect">
            <a:avLst/>
          </a:prstGeom>
          <a:ln>
            <a:solidFill>
              <a:srgbClr val="0000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tabLst>
                <a:tab pos="449263" algn="l"/>
              </a:tabLst>
            </a:pPr>
            <a:r>
              <a:rPr lang="uz-Cyrl-UZ" sz="2800" b="1" dirty="0" smtClean="0">
                <a:solidFill>
                  <a:srgbClr val="0000FF"/>
                </a:solidFill>
                <a:latin typeface="Times New Roman" panose="02020603050405020304" pitchFamily="18" charset="0"/>
                <a:cs typeface="Times New Roman" panose="02020603050405020304" pitchFamily="18" charset="0"/>
              </a:rPr>
              <a:t>Ватан </a:t>
            </a:r>
            <a:r>
              <a:rPr lang="uz-Cyrl-UZ" sz="2800" b="1" dirty="0">
                <a:solidFill>
                  <a:srgbClr val="0000FF"/>
                </a:solidFill>
                <a:latin typeface="Times New Roman" panose="02020603050405020304" pitchFamily="18" charset="0"/>
                <a:cs typeface="Times New Roman" panose="02020603050405020304" pitchFamily="18" charset="0"/>
              </a:rPr>
              <a:t>равнақи ғояси барчамизни бир жону бир тан қилди. Бирлаштирди. Бу ғоя ёшларимизнинг дилида, тилида, ишида, ижодида акс садо бермоқда. Ана шундай ёшлардан бири - ёш шоира, Фарғона давлат университети талабаси Гўзалхон Эргашева. У: </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a:solidFill>
                  <a:srgbClr val="0000FF"/>
                </a:solidFill>
                <a:latin typeface="Times New Roman" panose="02020603050405020304" pitchFamily="18" charset="0"/>
                <a:cs typeface="Times New Roman" panose="02020603050405020304" pitchFamily="18" charset="0"/>
              </a:rPr>
              <a:t>Юрагим тубида муқаддас жой бор,</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a:solidFill>
                  <a:srgbClr val="0000FF"/>
                </a:solidFill>
                <a:latin typeface="Times New Roman" panose="02020603050405020304" pitchFamily="18" charset="0"/>
                <a:cs typeface="Times New Roman" panose="02020603050405020304" pitchFamily="18" charset="0"/>
              </a:rPr>
              <a:t>Унга Ватан дея ёзиб қўйганман.</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smtClean="0">
                <a:solidFill>
                  <a:srgbClr val="0000FF"/>
                </a:solidFill>
                <a:latin typeface="Times New Roman" panose="02020603050405020304" pitchFamily="18" charset="0"/>
                <a:cs typeface="Times New Roman" panose="02020603050405020304" pitchFamily="18" charset="0"/>
              </a:rPr>
              <a:t>Юртга </a:t>
            </a:r>
            <a:r>
              <a:rPr lang="uz-Cyrl-UZ" sz="2800" b="1" dirty="0">
                <a:solidFill>
                  <a:srgbClr val="0000FF"/>
                </a:solidFill>
                <a:latin typeface="Times New Roman" panose="02020603050405020304" pitchFamily="18" charset="0"/>
                <a:cs typeface="Times New Roman" panose="02020603050405020304" pitchFamily="18" charset="0"/>
              </a:rPr>
              <a:t>хизмат қилиб, яшайман ҳар дам,</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a:solidFill>
                  <a:srgbClr val="0000FF"/>
                </a:solidFill>
                <a:latin typeface="Times New Roman" panose="02020603050405020304" pitchFamily="18" charset="0"/>
                <a:cs typeface="Times New Roman" panose="02020603050405020304" pitchFamily="18" charset="0"/>
              </a:rPr>
              <a:t>Чунки тупроғини босиб қўйганман,</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a:solidFill>
                  <a:srgbClr val="0000FF"/>
                </a:solidFill>
                <a:latin typeface="Times New Roman" panose="02020603050405020304" pitchFamily="18" charset="0"/>
                <a:cs typeface="Times New Roman" panose="02020603050405020304" pitchFamily="18" charset="0"/>
              </a:rPr>
              <a:t>дейди. </a:t>
            </a:r>
            <a:endParaRPr lang="ru-RU" sz="2800" b="1" dirty="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a:solidFill>
                  <a:srgbClr val="0000FF"/>
                </a:solidFill>
                <a:latin typeface="Times New Roman" panose="02020603050405020304" pitchFamily="18" charset="0"/>
                <a:cs typeface="Times New Roman" panose="02020603050405020304" pitchFamily="18" charset="0"/>
              </a:rPr>
              <a:t>Она Ўзбекистон сендан мана шундай садоқатли меҳрни кутишга ҳақли. </a:t>
            </a:r>
            <a:endParaRPr lang="uz-Cyrl-UZ" sz="2800" b="1" dirty="0" smtClean="0">
              <a:solidFill>
                <a:srgbClr val="0000FF"/>
              </a:solidFill>
              <a:latin typeface="Times New Roman" panose="02020603050405020304" pitchFamily="18" charset="0"/>
              <a:cs typeface="Times New Roman" panose="02020603050405020304" pitchFamily="18" charset="0"/>
            </a:endParaRPr>
          </a:p>
          <a:p>
            <a:pPr indent="360363" algn="just">
              <a:tabLst>
                <a:tab pos="449263" algn="l"/>
              </a:tabLst>
            </a:pPr>
            <a:r>
              <a:rPr lang="uz-Cyrl-UZ" sz="2800" b="1" dirty="0" smtClean="0">
                <a:solidFill>
                  <a:srgbClr val="0000FF"/>
                </a:solidFill>
                <a:latin typeface="Times New Roman" panose="02020603050405020304" pitchFamily="18" charset="0"/>
                <a:cs typeface="Times New Roman" panose="02020603050405020304" pitchFamily="18" charset="0"/>
              </a:rPr>
              <a:t>Чунки . . .</a:t>
            </a:r>
            <a:endParaRPr lang="ru-RU"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1008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77466" y="2204864"/>
            <a:ext cx="7200800" cy="3416320"/>
          </a:xfrm>
          <a:prstGeom prst="rect">
            <a:avLst/>
          </a:prstGeom>
        </p:spPr>
        <p:txBody>
          <a:bodyPr wrap="square">
            <a:spAutoFit/>
          </a:bodyPr>
          <a:lstStyle/>
          <a:p>
            <a:pPr algn="ctr"/>
            <a:r>
              <a:rPr lang="uz-Cyrl-UZ" sz="7200" b="1" dirty="0">
                <a:solidFill>
                  <a:srgbClr val="0000FF"/>
                </a:solidFill>
                <a:latin typeface="Times New Roman" panose="02020603050405020304" pitchFamily="18" charset="0"/>
                <a:cs typeface="Times New Roman" panose="02020603050405020304" pitchFamily="18" charset="0"/>
              </a:rPr>
              <a:t>ДАХЛДОРЛИК ТУЙҒУСИ БИЛАН ЯША</a:t>
            </a:r>
            <a:endParaRPr lang="ru-RU" sz="7200"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7877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39552" y="1052736"/>
            <a:ext cx="8064896" cy="5078313"/>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600" b="1" dirty="0" smtClean="0">
                <a:solidFill>
                  <a:srgbClr val="0000FF"/>
                </a:solidFill>
                <a:latin typeface="Times New Roman" panose="02020603050405020304" pitchFamily="18" charset="0"/>
                <a:cs typeface="Times New Roman" panose="02020603050405020304" pitchFamily="18" charset="0"/>
              </a:rPr>
              <a:t>Табиат </a:t>
            </a:r>
            <a:r>
              <a:rPr lang="uz-Cyrl-UZ" sz="3600" b="1" dirty="0">
                <a:solidFill>
                  <a:srgbClr val="0000FF"/>
                </a:solidFill>
                <a:latin typeface="Times New Roman" panose="02020603050405020304" pitchFamily="18" charset="0"/>
                <a:cs typeface="Times New Roman" panose="02020603050405020304" pitchFamily="18" charset="0"/>
              </a:rPr>
              <a:t>баъзида инсонларга дахлдорликдан дарс беради: Асалари уясига яқин бориб турган одамнинг ҳоли нима бўлишини яхши биламиз. 100 000 асалари ўз уясининг дахлсизлиги учун ҳимояга отилади. Ўйлаб ўтирмасдан, ўзини фидо қилиб, душманларга ёпишади. Талайди. Ўлади. </a:t>
            </a:r>
            <a:endParaRPr lang="ru-RU" sz="3600" b="1" dirty="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19672" y="16144"/>
            <a:ext cx="6641562" cy="1107996"/>
          </a:xfrm>
          <a:prstGeom prst="rect">
            <a:avLst/>
          </a:prstGeom>
        </p:spPr>
        <p:txBody>
          <a:bodyPr wrap="none">
            <a:spAutoFit/>
          </a:bodyPr>
          <a:lstStyle/>
          <a:p>
            <a:pPr lvl="0"/>
            <a:r>
              <a:rPr lang="uz-Cyrl-UZ" sz="6600" b="1" dirty="0" smtClean="0">
                <a:solidFill>
                  <a:srgbClr val="0000FF"/>
                </a:solidFill>
                <a:latin typeface="Times New Roman" panose="02020603050405020304" pitchFamily="18" charset="0"/>
                <a:cs typeface="Times New Roman" panose="02020603050405020304" pitchFamily="18" charset="0"/>
              </a:rPr>
              <a:t>ЁШ ДЎСТИМ! </a:t>
            </a:r>
            <a:r>
              <a:rPr lang="uz-Cyrl-UZ" sz="6600" dirty="0" smtClean="0">
                <a:solidFill>
                  <a:srgbClr val="0000FF"/>
                </a:solidFill>
                <a:latin typeface="Times New Roman" panose="02020603050405020304" pitchFamily="18" charset="0"/>
                <a:cs typeface="Times New Roman" panose="02020603050405020304" pitchFamily="18" charset="0"/>
              </a:rPr>
              <a:t>  </a:t>
            </a:r>
            <a:endParaRPr lang="ru-RU" sz="6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6062652" cy="6494085"/>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3200" b="1" dirty="0" smtClean="0">
                <a:solidFill>
                  <a:srgbClr val="0000FF"/>
                </a:solidFill>
                <a:latin typeface="Times New Roman" panose="02020603050405020304" pitchFamily="18" charset="0"/>
                <a:cs typeface="Times New Roman" panose="02020603050405020304" pitchFamily="18" charset="0"/>
              </a:rPr>
              <a:t>Фараз </a:t>
            </a:r>
            <a:r>
              <a:rPr lang="uz-Cyrl-UZ" sz="3200" b="1" dirty="0">
                <a:solidFill>
                  <a:srgbClr val="0000FF"/>
                </a:solidFill>
                <a:latin typeface="Times New Roman" panose="02020603050405020304" pitchFamily="18" charset="0"/>
                <a:cs typeface="Times New Roman" panose="02020603050405020304" pitchFamily="18" charset="0"/>
              </a:rPr>
              <a:t>қилинг, бегоналар асалари уясини бузиб, асалдан ҳоҳлаганича олиб еяверса. Асаларилар лоқайд қараб турса нима бўлади? Табиатда асалари зоти қирилиб кетарди. Мафкуравий ғанимларимиз бизнинг лоқайд асалариларга ўхшашимизни истайди. Демак, Ватан мустақил бўлса ҳам, фарзандлари лоқайд бўлса, бундай миллатнинг келажаги бўлмас экан. </a:t>
            </a:r>
            <a:endParaRPr lang="ru-RU"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3332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198562"/>
            <a:ext cx="8640960" cy="6432530"/>
          </a:xfrm>
          <a:prstGeom prst="rect">
            <a:avLst/>
          </a:prstGeom>
          <a:ln>
            <a:solidFill>
              <a:srgbClr val="0033CC"/>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a:solidFill>
                  <a:srgbClr val="7030A0"/>
                </a:solidFill>
                <a:latin typeface="Times New Roman" panose="02020603050405020304" pitchFamily="18" charset="0"/>
                <a:cs typeface="Times New Roman" panose="02020603050405020304" pitchFamily="18" charset="0"/>
              </a:rPr>
              <a:t>Шундай экан, муҳтарам Президентимизнинг ёшларга қараб айтган мана бу дахлдорликка даъватларини унутма:  </a:t>
            </a:r>
            <a:endParaRPr lang="ru-RU" sz="2800" b="1" dirty="0">
              <a:solidFill>
                <a:srgbClr val="7030A0"/>
              </a:solidFill>
              <a:latin typeface="Times New Roman" panose="02020603050405020304" pitchFamily="18" charset="0"/>
              <a:cs typeface="Times New Roman" panose="02020603050405020304" pitchFamily="18" charset="0"/>
            </a:endParaRPr>
          </a:p>
          <a:p>
            <a:pPr indent="360363" algn="just"/>
            <a:r>
              <a:rPr lang="uz-Cyrl-UZ" sz="3000" b="1" dirty="0" smtClean="0">
                <a:solidFill>
                  <a:srgbClr val="0033CC"/>
                </a:solidFill>
                <a:latin typeface="Times New Roman" panose="02020603050405020304" pitchFamily="18" charset="0"/>
                <a:cs typeface="Times New Roman" panose="02020603050405020304" pitchFamily="18" charset="0"/>
              </a:rPr>
              <a:t>“</a:t>
            </a:r>
            <a:r>
              <a:rPr lang="ru-RU" sz="3000" b="1" dirty="0" smtClean="0">
                <a:solidFill>
                  <a:srgbClr val="0033CC"/>
                </a:solidFill>
                <a:latin typeface="Times New Roman" panose="02020603050405020304" pitchFamily="18" charset="0"/>
                <a:cs typeface="Times New Roman" panose="02020603050405020304" pitchFamily="18" charset="0"/>
              </a:rPr>
              <a:t>Эй </a:t>
            </a:r>
            <a:r>
              <a:rPr lang="uz-Cyrl-UZ" sz="3000" b="1" dirty="0" smtClean="0">
                <a:solidFill>
                  <a:srgbClr val="0033CC"/>
                </a:solidFill>
                <a:latin typeface="Times New Roman" panose="02020603050405020304" pitchFamily="18" charset="0"/>
                <a:cs typeface="Times New Roman" panose="02020603050405020304" pitchFamily="18" charset="0"/>
              </a:rPr>
              <a:t>болам, сенинг Ватанинг битта </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барчамизга азиз, бетакрор мана </a:t>
            </a:r>
            <a:r>
              <a:rPr lang="ru-RU" sz="3000" b="1" dirty="0" smtClean="0">
                <a:solidFill>
                  <a:srgbClr val="0033CC"/>
                </a:solidFill>
                <a:latin typeface="Times New Roman" panose="02020603050405020304" pitchFamily="18" charset="0"/>
                <a:cs typeface="Times New Roman" panose="02020603050405020304" pitchFamily="18" charset="0"/>
              </a:rPr>
              <a:t>шу </a:t>
            </a:r>
            <a:r>
              <a:rPr lang="uz-Cyrl-UZ" sz="3000" b="1" dirty="0" smtClean="0">
                <a:solidFill>
                  <a:srgbClr val="0033CC"/>
                </a:solidFill>
                <a:latin typeface="Times New Roman" panose="02020603050405020304" pitchFamily="18" charset="0"/>
                <a:cs typeface="Times New Roman" panose="02020603050405020304" pitchFamily="18" charset="0"/>
              </a:rPr>
              <a:t>Ўзбекистон. Ота-боболарингнинг хоки</a:t>
            </a:r>
            <a:r>
              <a:rPr lang="ru-RU" sz="3000" b="1" dirty="0" smtClean="0">
                <a:solidFill>
                  <a:srgbClr val="0033CC"/>
                </a:solidFill>
                <a:latin typeface="Times New Roman" panose="02020603050405020304" pitchFamily="18" charset="0"/>
                <a:cs typeface="Times New Roman" panose="02020603050405020304" pitchFamily="18" charset="0"/>
              </a:rPr>
              <a:t> </a:t>
            </a:r>
            <a:r>
              <a:rPr lang="ru-RU" sz="3000" b="1" dirty="0">
                <a:solidFill>
                  <a:srgbClr val="0033CC"/>
                </a:solidFill>
                <a:latin typeface="Times New Roman" panose="02020603050405020304" pitchFamily="18" charset="0"/>
                <a:cs typeface="Times New Roman" panose="02020603050405020304" pitchFamily="18" charset="0"/>
              </a:rPr>
              <a:t>шу </a:t>
            </a:r>
            <a:r>
              <a:rPr lang="uz-Cyrl-UZ" sz="3000" b="1" dirty="0" smtClean="0">
                <a:solidFill>
                  <a:srgbClr val="0033CC"/>
                </a:solidFill>
                <a:latin typeface="Times New Roman" panose="02020603050405020304" pitchFamily="18" charset="0"/>
                <a:cs typeface="Times New Roman" panose="02020603050405020304" pitchFamily="18" charset="0"/>
              </a:rPr>
              <a:t>ерда ётибди</a:t>
            </a:r>
            <a:r>
              <a:rPr lang="ru-RU" sz="3000" b="1" dirty="0" smtClean="0">
                <a:solidFill>
                  <a:srgbClr val="0033CC"/>
                </a:solidFill>
                <a:latin typeface="Times New Roman" panose="02020603050405020304" pitchFamily="18" charset="0"/>
                <a:cs typeface="Times New Roman" panose="02020603050405020304" pitchFamily="18" charset="0"/>
              </a:rPr>
              <a:t>. </a:t>
            </a:r>
            <a:r>
              <a:rPr lang="ru-RU" sz="3000" b="1" dirty="0">
                <a:solidFill>
                  <a:srgbClr val="0033CC"/>
                </a:solidFill>
                <a:latin typeface="Times New Roman" panose="02020603050405020304" pitchFamily="18" charset="0"/>
                <a:cs typeface="Times New Roman" panose="02020603050405020304" pitchFamily="18" charset="0"/>
              </a:rPr>
              <a:t>Шу </a:t>
            </a:r>
            <a:r>
              <a:rPr lang="uz-Cyrl-UZ" sz="3000" b="1" dirty="0" smtClean="0">
                <a:solidFill>
                  <a:srgbClr val="0033CC"/>
                </a:solidFill>
                <a:latin typeface="Times New Roman" panose="02020603050405020304" pitchFamily="18" charset="0"/>
                <a:cs typeface="Times New Roman" panose="02020603050405020304" pitchFamily="18" charset="0"/>
              </a:rPr>
              <a:t>муқаддас замин </a:t>
            </a:r>
            <a:r>
              <a:rPr lang="ru-RU" sz="3000" b="1" dirty="0" smtClean="0">
                <a:solidFill>
                  <a:srgbClr val="0033CC"/>
                </a:solidFill>
                <a:latin typeface="Times New Roman" panose="02020603050405020304" pitchFamily="18" charset="0"/>
                <a:cs typeface="Times New Roman" panose="02020603050405020304" pitchFamily="18" charset="0"/>
              </a:rPr>
              <a:t>сени </a:t>
            </a:r>
            <a:r>
              <a:rPr lang="uz-Cyrl-UZ" sz="3000" b="1" dirty="0" smtClean="0">
                <a:solidFill>
                  <a:srgbClr val="0033CC"/>
                </a:solidFill>
                <a:latin typeface="Times New Roman" panose="02020603050405020304" pitchFamily="18" charset="0"/>
                <a:cs typeface="Times New Roman" panose="02020603050405020304" pitchFamily="18" charset="0"/>
              </a:rPr>
              <a:t>дунёга келтирган</a:t>
            </a:r>
            <a:r>
              <a:rPr lang="ru-RU" sz="3000" b="1" dirty="0" smtClean="0">
                <a:solidFill>
                  <a:srgbClr val="0033CC"/>
                </a:solidFill>
                <a:latin typeface="Times New Roman" panose="02020603050405020304" pitchFamily="18" charset="0"/>
                <a:cs typeface="Times New Roman" panose="02020603050405020304" pitchFamily="18" charset="0"/>
              </a:rPr>
              <a:t>, </a:t>
            </a:r>
            <a:r>
              <a:rPr lang="ru-RU" sz="3000" b="1" dirty="0">
                <a:solidFill>
                  <a:srgbClr val="0033CC"/>
                </a:solidFill>
                <a:latin typeface="Times New Roman" panose="02020603050405020304" pitchFamily="18" charset="0"/>
                <a:cs typeface="Times New Roman" panose="02020603050405020304" pitchFamily="18" charset="0"/>
              </a:rPr>
              <a:t>сен </a:t>
            </a:r>
            <a:r>
              <a:rPr lang="uz-Cyrl-UZ" sz="3000" b="1" dirty="0" smtClean="0">
                <a:solidFill>
                  <a:srgbClr val="0033CC"/>
                </a:solidFill>
                <a:latin typeface="Times New Roman" panose="02020603050405020304" pitchFamily="18" charset="0"/>
                <a:cs typeface="Times New Roman" panose="02020603050405020304" pitchFamily="18" charset="0"/>
              </a:rPr>
              <a:t>уни</a:t>
            </a:r>
            <a:r>
              <a:rPr lang="ru-RU" sz="3000" b="1" dirty="0" smtClean="0">
                <a:solidFill>
                  <a:srgbClr val="0033CC"/>
                </a:solidFill>
                <a:latin typeface="Times New Roman" panose="02020603050405020304" pitchFamily="18" charset="0"/>
                <a:cs typeface="Times New Roman" panose="02020603050405020304" pitchFamily="18" charset="0"/>
              </a:rPr>
              <a:t> </a:t>
            </a:r>
            <a:r>
              <a:rPr lang="ru-RU" sz="3000" b="1" dirty="0">
                <a:solidFill>
                  <a:srgbClr val="0033CC"/>
                </a:solidFill>
                <a:latin typeface="Times New Roman" panose="02020603050405020304" pitchFamily="18" charset="0"/>
                <a:cs typeface="Times New Roman" panose="02020603050405020304" pitchFamily="18" charset="0"/>
              </a:rPr>
              <a:t>обод </a:t>
            </a:r>
            <a:r>
              <a:rPr lang="uz-Cyrl-UZ" sz="3000" b="1" dirty="0" smtClean="0">
                <a:solidFill>
                  <a:srgbClr val="0033CC"/>
                </a:solidFill>
                <a:latin typeface="Times New Roman" panose="02020603050405020304" pitchFamily="18" charset="0"/>
                <a:cs typeface="Times New Roman" panose="02020603050405020304" pitchFamily="18" charset="0"/>
              </a:rPr>
              <a:t>этишинг</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ҳимоя</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қилишинг шарт</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Нафақат</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сенинг ўз</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ҳаётинг</a:t>
            </a:r>
            <a:r>
              <a:rPr lang="ru-RU" sz="3000" b="1" dirty="0" smtClean="0">
                <a:solidFill>
                  <a:srgbClr val="0033CC"/>
                </a:solidFill>
                <a:latin typeface="Times New Roman" panose="02020603050405020304" pitchFamily="18" charset="0"/>
                <a:cs typeface="Times New Roman" panose="02020603050405020304" pitchFamily="18" charset="0"/>
              </a:rPr>
              <a:t>, </a:t>
            </a:r>
            <a:r>
              <a:rPr lang="ru-RU" sz="3000" b="1" dirty="0">
                <a:solidFill>
                  <a:srgbClr val="0033CC"/>
                </a:solidFill>
                <a:latin typeface="Times New Roman" panose="02020603050405020304" pitchFamily="18" charset="0"/>
                <a:cs typeface="Times New Roman" panose="02020603050405020304" pitchFamily="18" charset="0"/>
              </a:rPr>
              <a:t>балки </a:t>
            </a:r>
            <a:r>
              <a:rPr lang="uz-Cyrl-UZ" sz="3000" b="1" dirty="0" smtClean="0">
                <a:solidFill>
                  <a:srgbClr val="0033CC"/>
                </a:solidFill>
                <a:latin typeface="Times New Roman" panose="02020603050405020304" pitchFamily="18" charset="0"/>
                <a:cs typeface="Times New Roman" panose="02020603050405020304" pitchFamily="18" charset="0"/>
              </a:rPr>
              <a:t>сенга умид кўзини тикиб турган ота-онанг</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опа-сингилларинг</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ёш гўдаклар</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нуроний қарияларимизнинг ҳаёти</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ҳам ана </a:t>
            </a:r>
            <a:r>
              <a:rPr lang="ru-RU" sz="3000" b="1" dirty="0" smtClean="0">
                <a:solidFill>
                  <a:srgbClr val="0033CC"/>
                </a:solidFill>
                <a:latin typeface="Times New Roman" panose="02020603050405020304" pitchFamily="18" charset="0"/>
                <a:cs typeface="Times New Roman" panose="02020603050405020304" pitchFamily="18" charset="0"/>
              </a:rPr>
              <a:t>шу </a:t>
            </a:r>
            <a:r>
              <a:rPr lang="uz-Cyrl-UZ" sz="3000" b="1" dirty="0" smtClean="0">
                <a:solidFill>
                  <a:srgbClr val="0033CC"/>
                </a:solidFill>
                <a:latin typeface="Times New Roman" panose="02020603050405020304" pitchFamily="18" charset="0"/>
                <a:cs typeface="Times New Roman" panose="02020603050405020304" pitchFamily="18" charset="0"/>
              </a:rPr>
              <a:t>бурчингни нечоғ</a:t>
            </a:r>
            <a:r>
              <a:rPr lang="ru-RU" sz="3000" b="1" dirty="0">
                <a:solidFill>
                  <a:srgbClr val="0033CC"/>
                </a:solidFill>
                <a:latin typeface="Times New Roman" panose="02020603050405020304" pitchFamily="18" charset="0"/>
                <a:cs typeface="Times New Roman" panose="02020603050405020304" pitchFamily="18" charset="0"/>
              </a:rPr>
              <a:t>ли</a:t>
            </a:r>
            <a:r>
              <a:rPr lang="uz-Cyrl-UZ" sz="3000" b="1" dirty="0">
                <a:solidFill>
                  <a:srgbClr val="0033CC"/>
                </a:solidFill>
                <a:latin typeface="Times New Roman" panose="02020603050405020304" pitchFamily="18" charset="0"/>
                <a:cs typeface="Times New Roman" panose="02020603050405020304" pitchFamily="18" charset="0"/>
              </a:rPr>
              <a:t>қ</a:t>
            </a:r>
            <a:r>
              <a:rPr lang="ru-RU" sz="3000" b="1" dirty="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адо</a:t>
            </a:r>
            <a:r>
              <a:rPr lang="ru-RU" sz="3000" b="1" dirty="0" smtClean="0">
                <a:solidFill>
                  <a:srgbClr val="0033CC"/>
                </a:solidFill>
                <a:latin typeface="Times New Roman" panose="02020603050405020304" pitchFamily="18" charset="0"/>
                <a:cs typeface="Times New Roman" panose="02020603050405020304" pitchFamily="18" charset="0"/>
              </a:rPr>
              <a:t> </a:t>
            </a:r>
            <a:r>
              <a:rPr lang="uz-Cyrl-UZ" sz="3000" b="1" dirty="0" smtClean="0">
                <a:solidFill>
                  <a:srgbClr val="0033CC"/>
                </a:solidFill>
                <a:latin typeface="Times New Roman" panose="02020603050405020304" pitchFamily="18" charset="0"/>
                <a:cs typeface="Times New Roman" panose="02020603050405020304" pitchFamily="18" charset="0"/>
              </a:rPr>
              <a:t>этишингга боғ</a:t>
            </a:r>
            <a:r>
              <a:rPr lang="ru-RU" sz="3000" b="1" dirty="0">
                <a:solidFill>
                  <a:srgbClr val="0033CC"/>
                </a:solidFill>
                <a:latin typeface="Times New Roman" panose="02020603050405020304" pitchFamily="18" charset="0"/>
                <a:cs typeface="Times New Roman" panose="02020603050405020304" pitchFamily="18" charset="0"/>
              </a:rPr>
              <a:t>ли</a:t>
            </a:r>
            <a:r>
              <a:rPr lang="uz-Cyrl-UZ" sz="3000" b="1" dirty="0" smtClean="0">
                <a:solidFill>
                  <a:srgbClr val="0033CC"/>
                </a:solidFill>
                <a:latin typeface="Times New Roman" panose="02020603050405020304" pitchFamily="18" charset="0"/>
                <a:cs typeface="Times New Roman" panose="02020603050405020304" pitchFamily="18" charset="0"/>
              </a:rPr>
              <a:t>қ”</a:t>
            </a:r>
            <a:r>
              <a:rPr lang="ru-RU" sz="3000" b="1" dirty="0" smtClean="0">
                <a:solidFill>
                  <a:srgbClr val="0033CC"/>
                </a:solidFill>
                <a:latin typeface="Times New Roman" panose="02020603050405020304" pitchFamily="18" charset="0"/>
                <a:cs typeface="Times New Roman" panose="02020603050405020304" pitchFamily="18" charset="0"/>
              </a:rPr>
              <a:t>. </a:t>
            </a:r>
          </a:p>
          <a:p>
            <a:pPr indent="360363" algn="just"/>
            <a:r>
              <a:rPr lang="uz-Cyrl-UZ" sz="2800" b="1" dirty="0" smtClean="0">
                <a:solidFill>
                  <a:srgbClr val="7030A0"/>
                </a:solidFill>
                <a:latin typeface="Times New Roman" panose="02020603050405020304" pitchFamily="18" charset="0"/>
                <a:cs typeface="Times New Roman" panose="02020603050405020304" pitchFamily="18" charset="0"/>
              </a:rPr>
              <a:t>Чунки . . .</a:t>
            </a:r>
            <a:endParaRPr lang="ru-RU"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224482" y="543446"/>
            <a:ext cx="8712968" cy="5693866"/>
          </a:xfrm>
          <a:prstGeom prst="rect">
            <a:avLst/>
          </a:prstGeom>
        </p:spPr>
        <p:txBody>
          <a:bodyPr wrap="square">
            <a:spAutoFit/>
          </a:bodyPr>
          <a:lstStyle/>
          <a:p>
            <a:pPr marL="285750" lvl="0" indent="-285750" algn="just">
              <a:buFont typeface="Arial" panose="020B0604020202020204" pitchFamily="34" charset="0"/>
              <a:buChar char="•"/>
            </a:pPr>
            <a:r>
              <a:rPr lang="uz-Cyrl-UZ" sz="2800" b="1" dirty="0" smtClean="0">
                <a:solidFill>
                  <a:schemeClr val="bg1"/>
                </a:solidFill>
                <a:latin typeface="Times New Roman" panose="02020603050405020304" pitchFamily="18" charset="0"/>
                <a:cs typeface="Times New Roman" panose="02020603050405020304" pitchFamily="18" charset="0"/>
              </a:rPr>
              <a:t>Маънавий </a:t>
            </a:r>
            <a:r>
              <a:rPr lang="uz-Cyrl-UZ" sz="2800" b="1" dirty="0">
                <a:solidFill>
                  <a:schemeClr val="bg1"/>
                </a:solidFill>
                <a:latin typeface="Times New Roman" panose="02020603050405020304" pitchFamily="18" charset="0"/>
                <a:cs typeface="Times New Roman" panose="02020603050405020304" pitchFamily="18" charset="0"/>
              </a:rPr>
              <a:t>илдизларимиз қирқилган йиллардан;</a:t>
            </a:r>
            <a:endParaRPr lang="ru-RU" sz="2800" b="1"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z-Cyrl-UZ" sz="2800" b="1" dirty="0">
                <a:solidFill>
                  <a:schemeClr val="bg1"/>
                </a:solidFill>
                <a:latin typeface="Times New Roman" panose="02020603050405020304" pitchFamily="18" charset="0"/>
                <a:cs typeface="Times New Roman" panose="02020603050405020304" pitchFamily="18" charset="0"/>
              </a:rPr>
              <a:t>Бизнинг хорижда ўқишимиз 70 йил боболаримизнинг ухлаб тушларига кирмаган йиллардан;</a:t>
            </a:r>
            <a:endParaRPr lang="ru-RU" sz="2800" b="1"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z-Cyrl-UZ" sz="2800" b="1" dirty="0">
                <a:solidFill>
                  <a:schemeClr val="bg1"/>
                </a:solidFill>
                <a:latin typeface="Times New Roman" panose="02020603050405020304" pitchFamily="18" charset="0"/>
                <a:cs typeface="Times New Roman" panose="02020603050405020304" pitchFamily="18" charset="0"/>
              </a:rPr>
              <a:t>Бигиз бармоқлар ўзбекларни: “порахўр”, “ўғри”, “зўравон”, “миллатчи” деб кўрсатган кунлардан;</a:t>
            </a:r>
            <a:endParaRPr lang="ru-RU" sz="2800" b="1"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z-Cyrl-UZ" sz="2800" b="1" dirty="0">
                <a:solidFill>
                  <a:schemeClr val="bg1"/>
                </a:solidFill>
                <a:latin typeface="Times New Roman" panose="02020603050405020304" pitchFamily="18" charset="0"/>
                <a:cs typeface="Times New Roman" panose="02020603050405020304" pitchFamily="18" charset="0"/>
              </a:rPr>
              <a:t>Халқимизнинг 50 фоиздан ортиғи ичимлик сувсиз, 83 фоизи табиий газсиз ўтказган кунлардан;</a:t>
            </a:r>
            <a:endParaRPr lang="ru-RU" sz="2800" b="1"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z-Cyrl-UZ" sz="2800" b="1" dirty="0">
                <a:solidFill>
                  <a:schemeClr val="bg1"/>
                </a:solidFill>
                <a:latin typeface="Times New Roman" panose="02020603050405020304" pitchFamily="18" charset="0"/>
                <a:cs typeface="Times New Roman" panose="02020603050405020304" pitchFamily="18" charset="0"/>
              </a:rPr>
              <a:t> Гдлян-Ивановлардан қўрқиб, мижжа қоқмай ўтган тунлардан;</a:t>
            </a:r>
            <a:endParaRPr lang="ru-RU" sz="2800" b="1"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z-Cyrl-UZ" sz="2800" b="1" dirty="0">
                <a:solidFill>
                  <a:schemeClr val="bg1"/>
                </a:solidFill>
                <a:latin typeface="Times New Roman" panose="02020603050405020304" pitchFamily="18" charset="0"/>
                <a:cs typeface="Times New Roman" panose="02020603050405020304" pitchFamily="18" charset="0"/>
              </a:rPr>
              <a:t>Маҳаллий миллат вакиллари “лаёқатсиз” деб муҳандис-техник ходимликка олинмаган даврлардан</a:t>
            </a:r>
            <a:r>
              <a:rPr lang="uz-Cyrl-UZ" sz="2800" b="1" dirty="0" smtClean="0">
                <a:solidFill>
                  <a:schemeClr val="bg1"/>
                </a:solidFill>
                <a:latin typeface="Times New Roman" panose="02020603050405020304" pitchFamily="18" charset="0"/>
                <a:cs typeface="Times New Roman" panose="02020603050405020304" pitchFamily="18" charset="0"/>
              </a:rPr>
              <a:t>;</a:t>
            </a:r>
            <a:endParaRPr lang="ru-RU"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4409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273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4664" y="876528"/>
            <a:ext cx="8739824" cy="4524315"/>
          </a:xfrm>
          <a:prstGeom prst="rect">
            <a:avLst/>
          </a:prstGeom>
        </p:spPr>
        <p:txBody>
          <a:bodyPr wrap="square">
            <a:spAutoFit/>
          </a:bodyPr>
          <a:lstStyle/>
          <a:p>
            <a:pPr algn="ctr"/>
            <a:r>
              <a:rPr lang="uz-Cyrl-UZ" sz="7200" b="1" dirty="0" smtClean="0">
                <a:solidFill>
                  <a:srgbClr val="800080"/>
                </a:solidFill>
                <a:latin typeface="Times New Roman" panose="02020603050405020304" pitchFamily="18" charset="0"/>
                <a:cs typeface="Times New Roman" panose="02020603050405020304" pitchFamily="18" charset="0"/>
              </a:rPr>
              <a:t>БИРНИ </a:t>
            </a:r>
            <a:r>
              <a:rPr lang="uz-Cyrl-UZ" sz="7200" b="1" dirty="0">
                <a:solidFill>
                  <a:srgbClr val="800080"/>
                </a:solidFill>
                <a:latin typeface="Times New Roman" panose="02020603050405020304" pitchFamily="18" charset="0"/>
                <a:cs typeface="Times New Roman" panose="02020603050405020304" pitchFamily="18" charset="0"/>
              </a:rPr>
              <a:t>КЎРИБ </a:t>
            </a:r>
            <a:r>
              <a:rPr lang="uz-Cyrl-UZ" sz="7200" b="1" dirty="0" smtClean="0">
                <a:solidFill>
                  <a:srgbClr val="800080"/>
                </a:solidFill>
                <a:latin typeface="Times New Roman" panose="02020603050405020304" pitchFamily="18" charset="0"/>
                <a:cs typeface="Times New Roman" panose="02020603050405020304" pitchFamily="18" charset="0"/>
              </a:rPr>
              <a:t>ФИКР ҚИЛ, </a:t>
            </a:r>
          </a:p>
          <a:p>
            <a:pPr algn="ctr"/>
            <a:r>
              <a:rPr lang="uz-Cyrl-UZ" sz="7200" b="1" dirty="0" smtClean="0">
                <a:solidFill>
                  <a:srgbClr val="800080"/>
                </a:solidFill>
                <a:latin typeface="Times New Roman" panose="02020603050405020304" pitchFamily="18" charset="0"/>
                <a:cs typeface="Times New Roman" panose="02020603050405020304" pitchFamily="18" charset="0"/>
              </a:rPr>
              <a:t>БИРНИ </a:t>
            </a:r>
            <a:r>
              <a:rPr lang="uz-Cyrl-UZ" sz="7200" b="1" dirty="0">
                <a:solidFill>
                  <a:srgbClr val="800080"/>
                </a:solidFill>
                <a:latin typeface="Times New Roman" panose="02020603050405020304" pitchFamily="18" charset="0"/>
                <a:cs typeface="Times New Roman" panose="02020603050405020304" pitchFamily="18" charset="0"/>
              </a:rPr>
              <a:t>КЎРИБ ШУКР </a:t>
            </a:r>
            <a:r>
              <a:rPr lang="uz-Cyrl-UZ" sz="7200" b="1" dirty="0" smtClean="0">
                <a:solidFill>
                  <a:srgbClr val="800080"/>
                </a:solidFill>
                <a:latin typeface="Times New Roman" panose="02020603050405020304" pitchFamily="18" charset="0"/>
                <a:cs typeface="Times New Roman" panose="02020603050405020304" pitchFamily="18" charset="0"/>
              </a:rPr>
              <a:t>ҚИЛ</a:t>
            </a:r>
            <a:endParaRPr lang="ru-RU" sz="7200" dirty="0">
              <a:solidFill>
                <a:srgbClr val="800080"/>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7484" y="1406381"/>
            <a:ext cx="8856984" cy="5262979"/>
          </a:xfrm>
          <a:prstGeom prst="rect">
            <a:avLst/>
          </a:prstGeom>
        </p:spPr>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  </a:t>
            </a:r>
            <a:r>
              <a:rPr lang="uz-Cyrl-UZ" sz="2800" b="1" dirty="0">
                <a:solidFill>
                  <a:srgbClr val="0000FF"/>
                </a:solidFill>
                <a:latin typeface="Times New Roman" panose="02020603050405020304" pitchFamily="18" charset="0"/>
                <a:cs typeface="Times New Roman" panose="02020603050405020304" pitchFamily="18" charset="0"/>
              </a:rPr>
              <a:t>“Бирни кўриб фикр, бирни кўриб шукр қил”, дейдилар. Бу огоҳлик даъватига эътиборсиз қараган айрим мамлакатлар маънавий инқироз ҳолатига тушиб қолдилар. </a:t>
            </a:r>
            <a:endParaRPr lang="uz-Cyrl-UZ" sz="2800" b="1" dirty="0" smtClean="0">
              <a:solidFill>
                <a:srgbClr val="0000FF"/>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Уларнинг </a:t>
            </a:r>
            <a:r>
              <a:rPr lang="uz-Cyrl-UZ" sz="2800" b="1" dirty="0">
                <a:solidFill>
                  <a:srgbClr val="0000FF"/>
                </a:solidFill>
                <a:latin typeface="Times New Roman" panose="02020603050405020304" pitchFamily="18" charset="0"/>
                <a:cs typeface="Times New Roman" panose="02020603050405020304" pitchFamily="18" charset="0"/>
              </a:rPr>
              <a:t>зиёлилари маънавий инқироз туфайли ахлоқий қадриятларнинг йўқолиб кетаётганидан</a:t>
            </a:r>
            <a:r>
              <a:rPr lang="uz-Cyrl-UZ" sz="2800" b="1" dirty="0" smtClean="0">
                <a:solidFill>
                  <a:srgbClr val="0000FF"/>
                </a:solidFill>
                <a:latin typeface="Times New Roman" panose="02020603050405020304" pitchFamily="18" charset="0"/>
                <a:cs typeface="Times New Roman" panose="02020603050405020304" pitchFamily="18" charset="0"/>
              </a:rPr>
              <a:t>;</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маънавий </a:t>
            </a:r>
            <a:r>
              <a:rPr lang="uz-Cyrl-UZ" sz="2800" b="1" dirty="0">
                <a:solidFill>
                  <a:srgbClr val="0000FF"/>
                </a:solidFill>
                <a:latin typeface="Times New Roman" panose="02020603050405020304" pitchFamily="18" charset="0"/>
                <a:cs typeface="Times New Roman" panose="02020603050405020304" pitchFamily="18" charset="0"/>
              </a:rPr>
              <a:t>таҳдидларнинг сабаб ва оқибатлари эътиборсиз қолаётганидан; </a:t>
            </a:r>
            <a:endParaRPr lang="uz-Cyrl-UZ" sz="2800" b="1" dirty="0" smtClean="0">
              <a:solidFill>
                <a:srgbClr val="0000FF"/>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a:t>
            </a:r>
            <a:r>
              <a:rPr lang="uz-Cyrl-UZ" sz="2800" b="1" dirty="0">
                <a:solidFill>
                  <a:srgbClr val="0000FF"/>
                </a:solidFill>
                <a:latin typeface="Times New Roman" panose="02020603050405020304" pitchFamily="18" charset="0"/>
                <a:cs typeface="Times New Roman" panose="02020603050405020304" pitchFamily="18" charset="0"/>
              </a:rPr>
              <a:t>бошқариладиган тўқнашув ҳудудлари” кенгайиб бораётганидан; </a:t>
            </a:r>
            <a:endParaRPr lang="uz-Cyrl-UZ" sz="2800" b="1" dirty="0" smtClean="0">
              <a:solidFill>
                <a:srgbClr val="0000FF"/>
              </a:solidFill>
              <a:latin typeface="Times New Roman" panose="02020603050405020304" pitchFamily="18" charset="0"/>
              <a:cs typeface="Times New Roman" panose="02020603050405020304" pitchFamily="18" charset="0"/>
            </a:endParaRP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миллий </a:t>
            </a:r>
            <a:r>
              <a:rPr lang="uz-Cyrl-UZ" sz="2800" b="1" dirty="0">
                <a:solidFill>
                  <a:srgbClr val="0000FF"/>
                </a:solidFill>
                <a:latin typeface="Times New Roman" panose="02020603050405020304" pitchFamily="18" charset="0"/>
                <a:cs typeface="Times New Roman" panose="02020603050405020304" pitchFamily="18" charset="0"/>
              </a:rPr>
              <a:t>маданиятини глобал унификация гирдоби ютиб юбораётганидан; </a:t>
            </a:r>
            <a:endParaRPr lang="uz-Cyrl-UZ" sz="2800" b="1" dirty="0" smtClean="0">
              <a:solidFill>
                <a:srgbClr val="0000FF"/>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23528" y="160764"/>
            <a:ext cx="8424936" cy="1107996"/>
          </a:xfrm>
          <a:prstGeom prst="rect">
            <a:avLst/>
          </a:prstGeom>
        </p:spPr>
        <p:txBody>
          <a:bodyPr wrap="square">
            <a:spAutoFit/>
          </a:bodyPr>
          <a:lstStyle/>
          <a:p>
            <a:pPr lvl="0" indent="360363" algn="ctr"/>
            <a:r>
              <a:rPr lang="uz-Cyrl-UZ" sz="6600" b="1" dirty="0" smtClean="0">
                <a:solidFill>
                  <a:srgbClr val="FFFFFF"/>
                </a:solidFill>
                <a:latin typeface="Times New Roman" panose="02020603050405020304" pitchFamily="18" charset="0"/>
                <a:cs typeface="Times New Roman" panose="02020603050405020304" pitchFamily="18" charset="0"/>
              </a:rPr>
              <a:t>ЁШ ДЎСТИМ!</a:t>
            </a:r>
            <a:endParaRPr lang="ru-RU" sz="6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7494" y="188640"/>
            <a:ext cx="8754996" cy="5693866"/>
          </a:xfrm>
          <a:prstGeom prst="rect">
            <a:avLst/>
          </a:prstGeom>
        </p:spPr>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ёшлар қалби ва онгини “оммавий маданият” эгаллаб олаётганидан; </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уларга қарши туриши керак бўлган Миллий ғоя йўқлигидан; </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давлат ва жамоат ташкилотларининг маънавиятга эътиборсизлигидан; </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жамиятнинг маънавий муҳити ҳимоясиз қолганидан; </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ёшларнинг меҳнатдан қочиб, енгил елпи ҳаётга берилиб кетганидан; </a:t>
            </a:r>
          </a:p>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мамлакатни ажнабий адабиёт, санъат, кино, видео, ОАВ, паст савияли массмедиа маҳсулотлари босиб олаётганидан ташвишга тушиб, бонг уришмоқда</a:t>
            </a:r>
            <a:r>
              <a:rPr lang="uz-Cyrl-UZ" sz="2800" dirty="0" smtClean="0">
                <a:solidFill>
                  <a:srgbClr val="0000FF"/>
                </a:solidFill>
              </a:rPr>
              <a:t>.    </a:t>
            </a:r>
            <a:endParaRPr lang="ru-RU" sz="2800" dirty="0">
              <a:solidFill>
                <a:srgbClr val="0000FF"/>
              </a:solidFill>
            </a:endParaRPr>
          </a:p>
        </p:txBody>
      </p:sp>
    </p:spTree>
    <p:extLst>
      <p:ext uri="{BB962C8B-B14F-4D97-AF65-F5344CB8AC3E}">
        <p14:creationId xmlns:p14="http://schemas.microsoft.com/office/powerpoint/2010/main" val="11533500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06550" y="98370"/>
            <a:ext cx="8712968" cy="397031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indent="360363" algn="just"/>
            <a:r>
              <a:rPr lang="uz-Cyrl-UZ" sz="2800" b="1" dirty="0">
                <a:solidFill>
                  <a:srgbClr val="0000FF"/>
                </a:solidFill>
                <a:latin typeface="Times New Roman" panose="02020603050405020304" pitchFamily="18" charset="0"/>
                <a:cs typeface="Times New Roman" panose="02020603050405020304" pitchFamily="18" charset="0"/>
              </a:rPr>
              <a:t>Кўриниб турганидек, агар умуммиллий ғоя бўлмаса, якдил англанмаса, фаол тарғиб қилинмаса, ижтимоий ҳамкорлик ишига айланмаса, бу бўшлиқни ана шундай афсуслар, аянчли манзаралар тўлдираркан. Президентимизнинг огоҳлик, миллий ғоя, миллий манфаатларимиз ҳақидаги даъватлари билан қуролланган фуқаролик жамияти тўғрисидаги ғояларига содиқ бўл.  </a:t>
            </a:r>
            <a:r>
              <a:rPr lang="uz-Cyrl-UZ" sz="2800" b="1" dirty="0" smtClean="0">
                <a:solidFill>
                  <a:srgbClr val="0000FF"/>
                </a:solidFill>
                <a:latin typeface="Times New Roman" panose="02020603050405020304" pitchFamily="18" charset="0"/>
                <a:cs typeface="Times New Roman" panose="02020603050405020304" pitchFamily="18" charset="0"/>
              </a:rPr>
              <a:t>Чунки . . .</a:t>
            </a:r>
            <a:endParaRPr lang="ru-RU"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5274" y="584096"/>
            <a:ext cx="8928992" cy="5509200"/>
          </a:xfrm>
          <a:prstGeom prst="rect">
            <a:avLst/>
          </a:prstGeom>
        </p:spPr>
        <p:txBody>
          <a:bodyPr wrap="square">
            <a:spAutoFit/>
          </a:bodyPr>
          <a:lstStyle/>
          <a:p>
            <a:pPr algn="ctr"/>
            <a:r>
              <a:rPr lang="ru-RU" sz="8800" b="1" dirty="0">
                <a:solidFill>
                  <a:srgbClr val="0033CC"/>
                </a:solidFill>
                <a:latin typeface="Times New Roman" panose="02020603050405020304" pitchFamily="18" charset="0"/>
                <a:cs typeface="Times New Roman" panose="02020603050405020304" pitchFamily="18" charset="0"/>
              </a:rPr>
              <a:t>ВАТАН </a:t>
            </a:r>
            <a:r>
              <a:rPr lang="uz-Cyrl-UZ" sz="8800" b="1" dirty="0">
                <a:solidFill>
                  <a:srgbClr val="0033CC"/>
                </a:solidFill>
                <a:latin typeface="Times New Roman" panose="02020603050405020304" pitchFamily="18" charset="0"/>
                <a:cs typeface="Times New Roman" panose="02020603050405020304" pitchFamily="18" charset="0"/>
              </a:rPr>
              <a:t>КЕЛАЖАГИ СЕНИНГ </a:t>
            </a:r>
            <a:r>
              <a:rPr lang="uz-Cyrl-UZ" sz="8800" b="1" dirty="0" smtClean="0">
                <a:solidFill>
                  <a:srgbClr val="0033CC"/>
                </a:solidFill>
                <a:latin typeface="Times New Roman" panose="02020603050405020304" pitchFamily="18" charset="0"/>
                <a:cs typeface="Times New Roman" panose="02020603050405020304" pitchFamily="18" charset="0"/>
              </a:rPr>
              <a:t>ҚЎЛИНГДА!!!</a:t>
            </a:r>
            <a:endParaRPr lang="ru-RU" sz="8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801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1556792"/>
            <a:ext cx="8784976" cy="3785652"/>
          </a:xfrm>
          <a:prstGeom prst="rect">
            <a:avLst/>
          </a:prstGeom>
        </p:spPr>
        <p:txBody>
          <a:bodyPr wrap="square">
            <a:spAutoFit/>
          </a:bodyPr>
          <a:lstStyle/>
          <a:p>
            <a:pPr algn="ctr"/>
            <a:r>
              <a:rPr lang="uz-Cyrl-UZ" sz="8000" b="1" dirty="0" smtClean="0">
                <a:solidFill>
                  <a:srgbClr val="0000FF"/>
                </a:solidFill>
                <a:latin typeface="Times New Roman" panose="02020603050405020304" pitchFamily="18" charset="0"/>
                <a:cs typeface="Times New Roman" panose="02020603050405020304" pitchFamily="18" charset="0"/>
              </a:rPr>
              <a:t>СЕН УЛАРНИНГ ДОМИГА ТУШМА</a:t>
            </a:r>
            <a:endParaRPr lang="ru-RU" sz="8000" b="1" dirty="0">
              <a:solidFill>
                <a:srgbClr val="0000FF"/>
              </a:solidFill>
              <a:latin typeface="Times New Roman" panose="02020603050405020304" pitchFamily="18" charset="0"/>
              <a:cs typeface="Times New Roman" panose="02020603050405020304" pitchFamily="18" charset="0"/>
            </a:endParaRPr>
          </a:p>
        </p:txBody>
      </p:sp>
      <p:sp>
        <p:nvSpPr>
          <p:cNvPr id="3" name="Овал 2"/>
          <p:cNvSpPr/>
          <p:nvPr/>
        </p:nvSpPr>
        <p:spPr>
          <a:xfrm>
            <a:off x="8349245" y="2596"/>
            <a:ext cx="789239" cy="7200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z-Cyrl-UZ" sz="2800" b="1" dirty="0" smtClean="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a:t>
            </a:r>
            <a:endParaRPr lang="ru-RU" sz="2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1412776"/>
            <a:ext cx="8280920" cy="5262979"/>
          </a:xfrm>
          <a:prstGeom prst="rect">
            <a:avLst/>
          </a:prstGeom>
        </p:spPr>
        <p:txBody>
          <a:bodyPr wrap="square">
            <a:spAutoFit/>
          </a:bodyPr>
          <a:lstStyle/>
          <a:p>
            <a:pPr indent="360363" algn="just"/>
            <a:r>
              <a:rPr lang="uz-Cyrl-UZ" sz="2800" b="1" dirty="0" smtClean="0">
                <a:latin typeface="Times New Roman" panose="02020603050405020304" pitchFamily="18" charset="0"/>
                <a:cs typeface="Times New Roman" panose="02020603050405020304" pitchFamily="18" charset="0"/>
              </a:rPr>
              <a:t>Ўтган </a:t>
            </a:r>
            <a:r>
              <a:rPr lang="uz-Cyrl-UZ" sz="2800" b="1" dirty="0">
                <a:latin typeface="Times New Roman" panose="02020603050405020304" pitchFamily="18" charset="0"/>
                <a:cs typeface="Times New Roman" panose="02020603050405020304" pitchFamily="18" charset="0"/>
              </a:rPr>
              <a:t>23 йилда “Ўзбек модели” суронли йиллар синовидан ўтди. </a:t>
            </a:r>
            <a:r>
              <a:rPr lang="uz-Cyrl-UZ" sz="2800" b="1" dirty="0" smtClean="0">
                <a:solidFill>
                  <a:srgbClr val="0033CC"/>
                </a:solidFill>
                <a:latin typeface="Times New Roman" panose="02020603050405020304" pitchFamily="18" charset="0"/>
                <a:cs typeface="Times New Roman" panose="02020603050405020304" pitchFamily="18" charset="0"/>
              </a:rPr>
              <a:t>“</a:t>
            </a:r>
            <a:r>
              <a:rPr lang="uz-Cyrl-UZ" sz="2800" b="1" dirty="0">
                <a:solidFill>
                  <a:srgbClr val="0033CC"/>
                </a:solidFill>
                <a:latin typeface="Times New Roman" panose="02020603050405020304" pitchFamily="18" charset="0"/>
                <a:cs typeface="Times New Roman" panose="02020603050405020304" pitchFamily="18" charset="0"/>
              </a:rPr>
              <a:t>Бугун бир ҳақиқатни сира иккиланмасдан, баланд овоз билан айтиш учун барча асосларимиз бор: истиқлол йўлида қандай суронли кунларни, қийинчилик ва тўсиқларни енгишга тўғри келмасин, юртимизга нисбатан қандай хуруж, зуғум ва пўписалар бўлмасин, биз энг оғир ва машаққатли дамларда ҳам мустақиллик ғоясига содиқ қолиб, Ўзбекистон манфаатини ҳамма нарсадан устун қўйиб, ўз танлаган йўлимиздан қайтмадик ва бу йўлдан ҳеч қачон </a:t>
            </a:r>
            <a:r>
              <a:rPr lang="uz-Cyrl-UZ" sz="2800" b="1" dirty="0" smtClean="0">
                <a:solidFill>
                  <a:srgbClr val="0033CC"/>
                </a:solidFill>
                <a:latin typeface="Times New Roman" panose="02020603050405020304" pitchFamily="18" charset="0"/>
                <a:cs typeface="Times New Roman" panose="02020603050405020304" pitchFamily="18" charset="0"/>
              </a:rPr>
              <a:t>қайтмаймиз” (Ислом Каримов). </a:t>
            </a:r>
            <a:endParaRPr lang="ru-RU" sz="28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971600" y="304780"/>
            <a:ext cx="7344816" cy="1107996"/>
          </a:xfrm>
          <a:prstGeom prst="rect">
            <a:avLst/>
          </a:prstGeom>
        </p:spPr>
        <p:txBody>
          <a:bodyPr wrap="square">
            <a:spAutoFit/>
          </a:bodyPr>
          <a:lstStyle/>
          <a:p>
            <a:pPr lvl="0" algn="ctr"/>
            <a:r>
              <a:rPr lang="uz-Cyrl-UZ" sz="6600" b="1" dirty="0" smtClean="0">
                <a:solidFill>
                  <a:srgbClr val="0000FF"/>
                </a:solidFill>
                <a:latin typeface="Times New Roman" panose="02020603050405020304" pitchFamily="18" charset="0"/>
                <a:cs typeface="Times New Roman" panose="02020603050405020304" pitchFamily="18" charset="0"/>
              </a:rPr>
              <a:t>ЁШ ДЎСТИМ!</a:t>
            </a:r>
            <a:endParaRPr lang="ru-RU" sz="6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706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33636" y="492135"/>
            <a:ext cx="8280920" cy="1815882"/>
          </a:xfrm>
          <a:prstGeom prst="rect">
            <a:avLst/>
          </a:prstGeom>
        </p:spPr>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Бу </a:t>
            </a:r>
            <a:r>
              <a:rPr lang="uz-Cyrl-UZ" sz="2800" b="1" dirty="0">
                <a:solidFill>
                  <a:srgbClr val="0000FF"/>
                </a:solidFill>
                <a:latin typeface="Times New Roman" panose="02020603050405020304" pitchFamily="18" charset="0"/>
                <a:cs typeface="Times New Roman" panose="02020603050405020304" pitchFamily="18" charset="0"/>
              </a:rPr>
              <a:t>фикр миллий ғоямизнинг ҳам қаттиқ синовлардан ўтганини, рўёбга чиқаётганини, демак, </a:t>
            </a:r>
            <a:r>
              <a:rPr lang="uz-Cyrl-UZ" sz="2800" b="1" dirty="0" smtClean="0">
                <a:solidFill>
                  <a:srgbClr val="0000FF"/>
                </a:solidFill>
                <a:latin typeface="Times New Roman" panose="02020603050405020304" pitchFamily="18" charset="0"/>
                <a:cs typeface="Times New Roman" panose="02020603050405020304" pitchFamily="18" charset="0"/>
              </a:rPr>
              <a:t>бу </a:t>
            </a:r>
            <a:r>
              <a:rPr lang="uz-Cyrl-UZ" sz="2800" b="1" dirty="0">
                <a:solidFill>
                  <a:srgbClr val="0000FF"/>
                </a:solidFill>
                <a:latin typeface="Times New Roman" panose="02020603050405020304" pitchFamily="18" charset="0"/>
                <a:cs typeface="Times New Roman" panose="02020603050405020304" pitchFamily="18" charset="0"/>
              </a:rPr>
              <a:t>йўлдан оғишмаслигимиз зарурлигини англатади</a:t>
            </a:r>
            <a:r>
              <a:rPr lang="uz-Cyrl-UZ" sz="2800" b="1" dirty="0" smtClean="0">
                <a:solidFill>
                  <a:srgbClr val="0000FF"/>
                </a:solidFill>
                <a:latin typeface="Times New Roman" panose="02020603050405020304" pitchFamily="18" charset="0"/>
                <a:cs typeface="Times New Roman" panose="02020603050405020304" pitchFamily="18" charset="0"/>
              </a:rPr>
              <a:t>.</a:t>
            </a:r>
            <a:endParaRPr lang="ru-RU" sz="2800" b="1" dirty="0">
              <a:solidFill>
                <a:srgbClr val="0000FF"/>
              </a:solidFill>
              <a:latin typeface="Times New Roman" panose="02020603050405020304" pitchFamily="18" charset="0"/>
              <a:cs typeface="Times New Roman" panose="02020603050405020304" pitchFamily="18" charset="0"/>
            </a:endParaRPr>
          </a:p>
        </p:txBody>
      </p:sp>
      <p:pic>
        <p:nvPicPr>
          <p:cNvPr id="15362" name="Picture 2" descr="http://www.uzbekistonovozi.uz/upload/iblock/8c2/3007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36" y="2336592"/>
            <a:ext cx="3132354" cy="210052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2336592"/>
            <a:ext cx="3183762" cy="211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722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615454"/>
            <a:ext cx="8280920" cy="5693866"/>
          </a:xfrm>
          <a:prstGeom prst="rect">
            <a:avLst/>
          </a:prstGeom>
        </p:spPr>
        <p:txBody>
          <a:bodyPr wrap="square">
            <a:spAutoFit/>
          </a:bodyPr>
          <a:lstStyle/>
          <a:p>
            <a:pPr indent="360363" algn="just"/>
            <a:r>
              <a:rPr lang="uz-Cyrl-UZ" sz="2800" b="1" dirty="0" smtClean="0">
                <a:solidFill>
                  <a:srgbClr val="0000FF"/>
                </a:solidFill>
                <a:latin typeface="Times New Roman" panose="02020603050405020304" pitchFamily="18" charset="0"/>
                <a:cs typeface="Times New Roman" panose="02020603050405020304" pitchFamily="18" charset="0"/>
              </a:rPr>
              <a:t>Мафкуралар </a:t>
            </a:r>
            <a:r>
              <a:rPr lang="uz-Cyrl-UZ" sz="2800" b="1" dirty="0">
                <a:solidFill>
                  <a:srgbClr val="0000FF"/>
                </a:solidFill>
                <a:latin typeface="Times New Roman" panose="02020603050405020304" pitchFamily="18" charset="0"/>
                <a:cs typeface="Times New Roman" panose="02020603050405020304" pitchFamily="18" charset="0"/>
              </a:rPr>
              <a:t>назариясида “Ким қайси давлатнинг ахборот майдонини назорат қилса, уни идора ҳам қилади”, деган аксиома бор. Айрим сиёсий гуруҳлар геополитик маслакларда ахборот-мафкуравий хуружларни қўллаб, </a:t>
            </a:r>
            <a:r>
              <a:rPr lang="uz-Cyrl-UZ" sz="2800" b="1" dirty="0" smtClean="0">
                <a:solidFill>
                  <a:srgbClr val="0000FF"/>
                </a:solidFill>
                <a:latin typeface="Times New Roman" panose="02020603050405020304" pitchFamily="18" charset="0"/>
                <a:cs typeface="Times New Roman" panose="02020603050405020304" pitchFamily="18" charset="0"/>
              </a:rPr>
              <a:t>бирор давлатнинг </a:t>
            </a:r>
            <a:r>
              <a:rPr lang="uz-Cyrl-UZ" sz="2800" b="1" dirty="0">
                <a:solidFill>
                  <a:srgbClr val="0000FF"/>
                </a:solidFill>
                <a:latin typeface="Times New Roman" panose="02020603050405020304" pitchFamily="18" charset="0"/>
                <a:cs typeface="Times New Roman" panose="02020603050405020304" pitchFamily="18" charset="0"/>
              </a:rPr>
              <a:t>конституциявий тузумини, қаршилик кўрсатиш қобилиятини </a:t>
            </a:r>
            <a:r>
              <a:rPr lang="uz-Cyrl-UZ" sz="2800" b="1" dirty="0" smtClean="0">
                <a:solidFill>
                  <a:srgbClr val="0000FF"/>
                </a:solidFill>
                <a:latin typeface="Times New Roman" panose="02020603050405020304" pitchFamily="18" charset="0"/>
                <a:cs typeface="Times New Roman" panose="02020603050405020304" pitchFamily="18" charset="0"/>
              </a:rPr>
              <a:t>нотавон </a:t>
            </a:r>
            <a:r>
              <a:rPr lang="uz-Cyrl-UZ" sz="2800" b="1" dirty="0">
                <a:solidFill>
                  <a:srgbClr val="0000FF"/>
                </a:solidFill>
                <a:latin typeface="Times New Roman" panose="02020603050405020304" pitchFamily="18" charset="0"/>
                <a:cs typeface="Times New Roman" panose="02020603050405020304" pitchFamily="18" charset="0"/>
              </a:rPr>
              <a:t>қилиб, ўз иродасига бўйсундиришни истайди. Бунда </a:t>
            </a:r>
            <a:r>
              <a:rPr lang="uz-Cyrl-UZ" sz="2800" b="1" dirty="0" smtClean="0">
                <a:solidFill>
                  <a:srgbClr val="0000FF"/>
                </a:solidFill>
                <a:latin typeface="Times New Roman" panose="02020603050405020304" pitchFamily="18" charset="0"/>
                <a:cs typeface="Times New Roman" panose="02020603050405020304" pitchFamily="18" charset="0"/>
              </a:rPr>
              <a:t>қурбонликка </a:t>
            </a:r>
            <a:r>
              <a:rPr lang="uz-Cyrl-UZ" sz="2800" b="1" dirty="0">
                <a:solidFill>
                  <a:srgbClr val="0000FF"/>
                </a:solidFill>
                <a:latin typeface="Times New Roman" panose="02020603050405020304" pitchFamily="18" charset="0"/>
                <a:cs typeface="Times New Roman" panose="02020603050405020304" pitchFamily="18" charset="0"/>
              </a:rPr>
              <a:t>танланган давлатнинг </a:t>
            </a:r>
            <a:r>
              <a:rPr lang="uz-Cyrl-UZ" sz="2800" b="1" dirty="0" smtClean="0">
                <a:solidFill>
                  <a:srgbClr val="0000FF"/>
                </a:solidFill>
                <a:latin typeface="Times New Roman" panose="02020603050405020304" pitchFamily="18" charset="0"/>
                <a:cs typeface="Times New Roman" panose="02020603050405020304" pitchFamily="18" charset="0"/>
              </a:rPr>
              <a:t>аҳолисига </a:t>
            </a:r>
            <a:r>
              <a:rPr lang="uz-Cyrl-UZ" sz="2800" b="1" dirty="0">
                <a:solidFill>
                  <a:srgbClr val="0000FF"/>
                </a:solidFill>
                <a:latin typeface="Times New Roman" panose="02020603050405020304" pitchFamily="18" charset="0"/>
                <a:cs typeface="Times New Roman" panose="02020603050405020304" pitchFamily="18" charset="0"/>
              </a:rPr>
              <a:t>чанг солади. Шу йўл билан минглаб чақирим узоқда яшаётган йигит, қизларни ўз домига тортади. Сен уларнинг домига тушма, илинма! </a:t>
            </a:r>
            <a:r>
              <a:rPr lang="uz-Cyrl-UZ" sz="2800" b="1" dirty="0" smtClean="0">
                <a:solidFill>
                  <a:srgbClr val="0000FF"/>
                </a:solidFill>
                <a:latin typeface="Times New Roman" panose="02020603050405020304" pitchFamily="18" charset="0"/>
                <a:cs typeface="Times New Roman" panose="02020603050405020304" pitchFamily="18" charset="0"/>
              </a:rPr>
              <a:t>Чунки . . .</a:t>
            </a:r>
            <a:endParaRPr lang="ru-RU"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6939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3945</Words>
  <Application>Microsoft Office PowerPoint</Application>
  <PresentationFormat>Экран (4:3)</PresentationFormat>
  <Paragraphs>256</Paragraphs>
  <Slides>105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105</vt:i4>
      </vt:variant>
    </vt:vector>
  </HeadingPairs>
  <TitlesOfParts>
    <vt:vector size="10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83</cp:revision>
  <dcterms:created xsi:type="dcterms:W3CDTF">2014-06-04T22:45:15Z</dcterms:created>
  <dcterms:modified xsi:type="dcterms:W3CDTF">2014-06-12T02:09:58Z</dcterms:modified>
</cp:coreProperties>
</file>