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Historia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espanola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021288"/>
            <a:ext cx="8229600" cy="610088"/>
          </a:xfrm>
        </p:spPr>
        <p:txBody>
          <a:bodyPr/>
          <a:lstStyle/>
          <a:p>
            <a:r>
              <a:rPr lang="en-US" dirty="0" smtClean="0"/>
              <a:t>Ha </a:t>
            </a:r>
            <a:r>
              <a:rPr lang="en-US" dirty="0" err="1" smtClean="0"/>
              <a:t>cumplido</a:t>
            </a:r>
            <a:r>
              <a:rPr lang="en-US" dirty="0" smtClean="0"/>
              <a:t>: </a:t>
            </a:r>
            <a:r>
              <a:rPr lang="en-US" dirty="0" err="1" smtClean="0"/>
              <a:t>Iminova</a:t>
            </a:r>
            <a:r>
              <a:rPr lang="en-US" dirty="0" smtClean="0"/>
              <a:t> </a:t>
            </a:r>
            <a:r>
              <a:rPr lang="en-US" dirty="0" err="1" smtClean="0"/>
              <a:t>Zulhumor</a:t>
            </a:r>
            <a:r>
              <a:rPr lang="en-US" dirty="0" smtClean="0"/>
              <a:t>. 302-g.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Gramática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90104"/>
          </a:xfrm>
        </p:spPr>
        <p:txBody>
          <a:bodyPr>
            <a:noAutofit/>
          </a:bodyPr>
          <a:lstStyle/>
          <a:p>
            <a:r>
              <a:rPr lang="en-US" sz="1600" dirty="0" smtClean="0"/>
              <a:t>El </a:t>
            </a:r>
            <a:r>
              <a:rPr lang="en-US" sz="1600" dirty="0" err="1" smtClean="0"/>
              <a:t>español</a:t>
            </a:r>
            <a:r>
              <a:rPr lang="en-US" sz="1600" dirty="0" smtClean="0"/>
              <a:t> </a:t>
            </a:r>
            <a:r>
              <a:rPr lang="en-US" sz="1600" dirty="0" err="1" smtClean="0"/>
              <a:t>es</a:t>
            </a:r>
            <a:r>
              <a:rPr lang="en-US" sz="1600" dirty="0" smtClean="0"/>
              <a:t> </a:t>
            </a:r>
            <a:r>
              <a:rPr lang="en-US" sz="1600" dirty="0" err="1" smtClean="0"/>
              <a:t>una</a:t>
            </a:r>
            <a:r>
              <a:rPr lang="en-US" sz="1600" dirty="0" smtClean="0"/>
              <a:t> </a:t>
            </a:r>
            <a:r>
              <a:rPr lang="en-US" sz="1600" dirty="0" err="1" smtClean="0"/>
              <a:t>lengua</a:t>
            </a:r>
            <a:r>
              <a:rPr lang="en-US" sz="1600" dirty="0" smtClean="0"/>
              <a:t> </a:t>
            </a:r>
            <a:r>
              <a:rPr lang="en-US" sz="1600" dirty="0" err="1" smtClean="0"/>
              <a:t>flexiva</a:t>
            </a:r>
            <a:r>
              <a:rPr lang="en-US" sz="1600" dirty="0" smtClean="0"/>
              <a:t> de </a:t>
            </a:r>
            <a:r>
              <a:rPr lang="en-US" sz="1600" dirty="0" err="1" smtClean="0"/>
              <a:t>tipo</a:t>
            </a:r>
            <a:r>
              <a:rPr lang="en-US" sz="1600" dirty="0" smtClean="0"/>
              <a:t> </a:t>
            </a:r>
            <a:r>
              <a:rPr lang="en-US" sz="1600" dirty="0" err="1" smtClean="0"/>
              <a:t>fusional</a:t>
            </a:r>
            <a:r>
              <a:rPr lang="en-US" sz="1600" dirty="0" smtClean="0"/>
              <a:t>, </a:t>
            </a:r>
            <a:r>
              <a:rPr lang="en-US" sz="1600" dirty="0" err="1" smtClean="0"/>
              <a:t>es</a:t>
            </a:r>
            <a:r>
              <a:rPr lang="en-US" sz="1600" dirty="0" smtClean="0"/>
              <a:t> </a:t>
            </a:r>
            <a:r>
              <a:rPr lang="en-US" sz="1600" dirty="0" err="1" smtClean="0"/>
              <a:t>decir</a:t>
            </a:r>
            <a:r>
              <a:rPr lang="en-US" sz="1600" dirty="0" smtClean="0"/>
              <a:t>, en </a:t>
            </a:r>
            <a:r>
              <a:rPr lang="en-US" sz="1600" dirty="0" err="1" smtClean="0"/>
              <a:t>las</a:t>
            </a:r>
            <a:r>
              <a:rPr lang="en-US" sz="1600" dirty="0" smtClean="0"/>
              <a:t> </a:t>
            </a:r>
            <a:r>
              <a:rPr lang="en-US" sz="1600" dirty="0" err="1" smtClean="0"/>
              <a:t>oraciones</a:t>
            </a:r>
            <a:r>
              <a:rPr lang="en-US" sz="1600" dirty="0" smtClean="0"/>
              <a:t> se </a:t>
            </a:r>
            <a:r>
              <a:rPr lang="en-US" sz="1600" dirty="0" err="1" smtClean="0"/>
              <a:t>usa</a:t>
            </a:r>
            <a:r>
              <a:rPr lang="en-US" sz="1600" dirty="0" smtClean="0"/>
              <a:t> </a:t>
            </a:r>
            <a:r>
              <a:rPr lang="en-US" sz="1600" dirty="0" err="1" smtClean="0"/>
              <a:t>preferentemente</a:t>
            </a:r>
            <a:r>
              <a:rPr lang="en-US" sz="1600" dirty="0" smtClean="0"/>
              <a:t> la </a:t>
            </a:r>
            <a:r>
              <a:rPr lang="en-US" sz="1600" dirty="0" err="1" smtClean="0"/>
              <a:t>flexión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indicar</a:t>
            </a:r>
            <a:r>
              <a:rPr lang="en-US" sz="1600" dirty="0" smtClean="0"/>
              <a:t> </a:t>
            </a:r>
            <a:r>
              <a:rPr lang="en-US" sz="1600" dirty="0" err="1" smtClean="0"/>
              <a:t>las</a:t>
            </a:r>
            <a:r>
              <a:rPr lang="en-US" sz="1600" dirty="0" smtClean="0"/>
              <a:t> </a:t>
            </a:r>
            <a:r>
              <a:rPr lang="en-US" sz="1600" dirty="0" err="1" smtClean="0"/>
              <a:t>relaciones</a:t>
            </a:r>
            <a:r>
              <a:rPr lang="en-US" sz="1600" dirty="0" smtClean="0"/>
              <a:t> entre </a:t>
            </a:r>
            <a:r>
              <a:rPr lang="en-US" sz="1600" dirty="0" err="1" smtClean="0"/>
              <a:t>sus</a:t>
            </a:r>
            <a:r>
              <a:rPr lang="en-US" sz="1600" dirty="0" smtClean="0"/>
              <a:t> </a:t>
            </a:r>
            <a:r>
              <a:rPr lang="en-US" sz="1600" dirty="0" err="1" smtClean="0"/>
              <a:t>elementos</a:t>
            </a:r>
            <a:r>
              <a:rPr lang="en-US" sz="1600" dirty="0" smtClean="0"/>
              <a:t>. Sin embargo, </a:t>
            </a:r>
            <a:r>
              <a:rPr lang="en-US" sz="1600" dirty="0" err="1" smtClean="0"/>
              <a:t>como</a:t>
            </a:r>
            <a:r>
              <a:rPr lang="en-US" sz="1600" dirty="0" smtClean="0"/>
              <a:t> a </a:t>
            </a:r>
            <a:r>
              <a:rPr lang="en-US" sz="1600" dirty="0" err="1" smtClean="0"/>
              <a:t>pesar</a:t>
            </a:r>
            <a:r>
              <a:rPr lang="en-US" sz="1600" dirty="0" smtClean="0"/>
              <a:t> de </a:t>
            </a:r>
            <a:r>
              <a:rPr lang="en-US" sz="1600" dirty="0" err="1" smtClean="0"/>
              <a:t>su</a:t>
            </a:r>
            <a:r>
              <a:rPr lang="en-US" sz="1600" dirty="0" smtClean="0"/>
              <a:t> </a:t>
            </a:r>
            <a:r>
              <a:rPr lang="en-US" sz="1600" dirty="0" err="1" smtClean="0"/>
              <a:t>carácter</a:t>
            </a:r>
            <a:r>
              <a:rPr lang="en-US" sz="1600" dirty="0" smtClean="0"/>
              <a:t> de </a:t>
            </a:r>
            <a:r>
              <a:rPr lang="en-US" sz="1600" dirty="0" err="1" smtClean="0"/>
              <a:t>lengua</a:t>
            </a:r>
            <a:r>
              <a:rPr lang="en-US" sz="1600" dirty="0" smtClean="0"/>
              <a:t> </a:t>
            </a:r>
            <a:r>
              <a:rPr lang="en-US" sz="1600" dirty="0" err="1" smtClean="0"/>
              <a:t>fusional</a:t>
            </a:r>
            <a:r>
              <a:rPr lang="en-US" sz="1600" dirty="0" smtClean="0"/>
              <a:t>, </a:t>
            </a:r>
            <a:r>
              <a:rPr lang="en-US" sz="1600" dirty="0" err="1" smtClean="0"/>
              <a:t>también</a:t>
            </a:r>
            <a:r>
              <a:rPr lang="en-US" sz="1600" dirty="0" smtClean="0"/>
              <a:t> </a:t>
            </a:r>
            <a:r>
              <a:rPr lang="en-US" sz="1600" dirty="0" err="1" smtClean="0"/>
              <a:t>recurre</a:t>
            </a:r>
            <a:r>
              <a:rPr lang="en-US" sz="1600" dirty="0" smtClean="0"/>
              <a:t> al </a:t>
            </a:r>
            <a:r>
              <a:rPr lang="en-US" sz="1600" dirty="0" err="1" smtClean="0"/>
              <a:t>uso</a:t>
            </a:r>
            <a:r>
              <a:rPr lang="en-US" sz="1600" dirty="0" smtClean="0"/>
              <a:t> de </a:t>
            </a:r>
            <a:r>
              <a:rPr lang="en-US" sz="1600" dirty="0" err="1" smtClean="0"/>
              <a:t>preposiciones</a:t>
            </a:r>
            <a:r>
              <a:rPr lang="en-US" sz="1600" dirty="0" smtClean="0"/>
              <a:t>, </a:t>
            </a:r>
            <a:r>
              <a:rPr lang="en-US" sz="1600" dirty="0" err="1" smtClean="0"/>
              <a:t>palabras</a:t>
            </a:r>
            <a:r>
              <a:rPr lang="en-US" sz="1600" dirty="0" smtClean="0"/>
              <a:t> </a:t>
            </a:r>
            <a:r>
              <a:rPr lang="en-US" sz="1600" dirty="0" err="1" smtClean="0"/>
              <a:t>abstractas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sirven</a:t>
            </a:r>
            <a:r>
              <a:rPr lang="en-US" sz="1600" dirty="0" smtClean="0"/>
              <a:t> de </a:t>
            </a:r>
            <a:r>
              <a:rPr lang="en-US" sz="1600" dirty="0" err="1" smtClean="0"/>
              <a:t>nexo</a:t>
            </a:r>
            <a:r>
              <a:rPr lang="en-US" sz="1600" dirty="0" smtClean="0"/>
              <a:t> y son invariables. </a:t>
            </a:r>
            <a:r>
              <a:rPr lang="en-US" sz="1600" dirty="0" err="1" smtClean="0"/>
              <a:t>Por</a:t>
            </a:r>
            <a:r>
              <a:rPr lang="en-US" sz="1600" dirty="0" smtClean="0"/>
              <a:t> la forma en </a:t>
            </a:r>
            <a:r>
              <a:rPr lang="en-US" sz="1600" dirty="0" err="1" smtClean="0"/>
              <a:t>que</a:t>
            </a:r>
            <a:r>
              <a:rPr lang="en-US" sz="1600" dirty="0" smtClean="0"/>
              <a:t> se </a:t>
            </a:r>
            <a:r>
              <a:rPr lang="en-US" sz="1600" dirty="0" err="1" smtClean="0"/>
              <a:t>marcan</a:t>
            </a:r>
            <a:r>
              <a:rPr lang="en-US" sz="1600" dirty="0" smtClean="0"/>
              <a:t> los </a:t>
            </a:r>
            <a:r>
              <a:rPr lang="en-US" sz="1600" dirty="0" err="1" smtClean="0"/>
              <a:t>argumentos</a:t>
            </a:r>
            <a:r>
              <a:rPr lang="en-US" sz="1600" dirty="0" smtClean="0"/>
              <a:t> de los </a:t>
            </a:r>
            <a:r>
              <a:rPr lang="en-US" sz="1600" dirty="0" err="1" smtClean="0"/>
              <a:t>verbos</a:t>
            </a:r>
            <a:r>
              <a:rPr lang="en-US" sz="1600" dirty="0" smtClean="0"/>
              <a:t> </a:t>
            </a:r>
            <a:r>
              <a:rPr lang="en-US" sz="1600" dirty="0" err="1" smtClean="0"/>
              <a:t>transitivos</a:t>
            </a:r>
            <a:r>
              <a:rPr lang="en-US" sz="1600" dirty="0" smtClean="0"/>
              <a:t> e </a:t>
            </a:r>
            <a:r>
              <a:rPr lang="en-US" sz="1600" dirty="0" err="1" smtClean="0"/>
              <a:t>intransitivos</a:t>
            </a:r>
            <a:r>
              <a:rPr lang="en-US" sz="1600" dirty="0" smtClean="0"/>
              <a:t>, se </a:t>
            </a:r>
            <a:r>
              <a:rPr lang="en-US" sz="1600" dirty="0" err="1" smtClean="0"/>
              <a:t>agrupa</a:t>
            </a:r>
            <a:r>
              <a:rPr lang="en-US" sz="1600" dirty="0" smtClean="0"/>
              <a:t> </a:t>
            </a:r>
            <a:r>
              <a:rPr lang="en-US" sz="1600" dirty="0" err="1" smtClean="0"/>
              <a:t>dentro</a:t>
            </a:r>
            <a:r>
              <a:rPr lang="en-US" sz="1600" dirty="0" smtClean="0"/>
              <a:t> de </a:t>
            </a:r>
            <a:r>
              <a:rPr lang="en-US" sz="1600" dirty="0" err="1" smtClean="0"/>
              <a:t>las</a:t>
            </a:r>
            <a:r>
              <a:rPr lang="en-US" sz="1600" dirty="0" smtClean="0"/>
              <a:t> </a:t>
            </a:r>
            <a:r>
              <a:rPr lang="en-US" sz="1600" dirty="0" err="1" smtClean="0"/>
              <a:t>lenguas</a:t>
            </a:r>
            <a:r>
              <a:rPr lang="en-US" sz="1600" dirty="0" smtClean="0"/>
              <a:t> </a:t>
            </a:r>
            <a:r>
              <a:rPr lang="en-US" sz="1600" dirty="0" err="1" smtClean="0"/>
              <a:t>nominativo-acusativas</a:t>
            </a:r>
            <a:r>
              <a:rPr lang="en-US" sz="1600" dirty="0" smtClean="0"/>
              <a:t>.</a:t>
            </a:r>
            <a:endParaRPr lang="ru-RU" sz="1600" dirty="0" smtClean="0"/>
          </a:p>
          <a:p>
            <a:r>
              <a:rPr lang="en-US" sz="1600" dirty="0" smtClean="0"/>
              <a:t> En el </a:t>
            </a:r>
            <a:r>
              <a:rPr lang="en-US" sz="1600" dirty="0" err="1" smtClean="0"/>
              <a:t>nombre</a:t>
            </a:r>
            <a:r>
              <a:rPr lang="en-US" sz="1600" dirty="0" smtClean="0"/>
              <a:t> y el </a:t>
            </a:r>
            <a:r>
              <a:rPr lang="en-US" sz="1600" dirty="0" err="1" smtClean="0"/>
              <a:t>adjetivo</a:t>
            </a:r>
            <a:r>
              <a:rPr lang="en-US" sz="1600" dirty="0" smtClean="0"/>
              <a:t> </a:t>
            </a:r>
            <a:r>
              <a:rPr lang="en-US" sz="1600" dirty="0" err="1" smtClean="0"/>
              <a:t>las</a:t>
            </a:r>
            <a:r>
              <a:rPr lang="en-US" sz="1600" dirty="0" smtClean="0"/>
              <a:t> </a:t>
            </a:r>
            <a:r>
              <a:rPr lang="en-US" sz="1600" dirty="0" err="1" smtClean="0"/>
              <a:t>categorías</a:t>
            </a:r>
            <a:r>
              <a:rPr lang="en-US" sz="1600" dirty="0" smtClean="0"/>
              <a:t> de </a:t>
            </a:r>
            <a:r>
              <a:rPr lang="en-US" sz="1600" dirty="0" err="1" smtClean="0"/>
              <a:t>número</a:t>
            </a:r>
            <a:r>
              <a:rPr lang="en-US" sz="1600" dirty="0" smtClean="0"/>
              <a:t> y </a:t>
            </a:r>
            <a:r>
              <a:rPr lang="en-US" sz="1600" dirty="0" err="1" smtClean="0"/>
              <a:t>género</a:t>
            </a:r>
            <a:r>
              <a:rPr lang="en-US" sz="1600" dirty="0" smtClean="0"/>
              <a:t> son </a:t>
            </a:r>
            <a:r>
              <a:rPr lang="en-US" sz="1600" dirty="0" err="1" smtClean="0"/>
              <a:t>obligatorias</a:t>
            </a:r>
            <a:r>
              <a:rPr lang="en-US" sz="1600" dirty="0" smtClean="0"/>
              <a:t>, </a:t>
            </a:r>
            <a:r>
              <a:rPr lang="en-US" sz="1600" dirty="0" err="1" smtClean="0"/>
              <a:t>cosa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se </a:t>
            </a:r>
            <a:r>
              <a:rPr lang="en-US" sz="1600" dirty="0" err="1" smtClean="0"/>
              <a:t>manifiesta</a:t>
            </a:r>
            <a:r>
              <a:rPr lang="en-US" sz="1600" dirty="0" smtClean="0"/>
              <a:t> </a:t>
            </a:r>
            <a:r>
              <a:rPr lang="en-US" sz="1600" dirty="0" err="1" smtClean="0"/>
              <a:t>tanto</a:t>
            </a:r>
            <a:r>
              <a:rPr lang="en-US" sz="1600" dirty="0" smtClean="0"/>
              <a:t> en </a:t>
            </a:r>
            <a:r>
              <a:rPr lang="en-US" sz="1600" dirty="0" err="1" smtClean="0"/>
              <a:t>las</a:t>
            </a:r>
            <a:r>
              <a:rPr lang="en-US" sz="1600" dirty="0" smtClean="0"/>
              <a:t> </a:t>
            </a:r>
            <a:r>
              <a:rPr lang="en-US" sz="1600" dirty="0" err="1" smtClean="0"/>
              <a:t>terminaciones</a:t>
            </a:r>
            <a:r>
              <a:rPr lang="en-US" sz="1600" dirty="0" smtClean="0"/>
              <a:t> </a:t>
            </a:r>
            <a:r>
              <a:rPr lang="en-US" sz="1600" dirty="0" err="1" smtClean="0"/>
              <a:t>como</a:t>
            </a:r>
            <a:r>
              <a:rPr lang="en-US" sz="1600" dirty="0" smtClean="0"/>
              <a:t> la forma del </a:t>
            </a:r>
            <a:r>
              <a:rPr lang="en-US" sz="1600" dirty="0" err="1" smtClean="0"/>
              <a:t>artículo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requiere</a:t>
            </a:r>
            <a:r>
              <a:rPr lang="en-US" sz="1600" dirty="0" smtClean="0"/>
              <a:t> un </a:t>
            </a:r>
            <a:r>
              <a:rPr lang="en-US" sz="1600" dirty="0" err="1" smtClean="0"/>
              <a:t>nombre</a:t>
            </a:r>
            <a:r>
              <a:rPr lang="en-US" sz="1600" dirty="0" smtClean="0"/>
              <a:t> o </a:t>
            </a:r>
            <a:r>
              <a:rPr lang="en-US" sz="1600" dirty="0" err="1" smtClean="0"/>
              <a:t>adjetivo</a:t>
            </a:r>
            <a:r>
              <a:rPr lang="en-US" sz="1600" dirty="0" smtClean="0"/>
              <a:t> </a:t>
            </a:r>
            <a:r>
              <a:rPr lang="en-US" sz="1600" dirty="0" err="1" smtClean="0"/>
              <a:t>cuando</a:t>
            </a:r>
            <a:r>
              <a:rPr lang="en-US" sz="1600" dirty="0" smtClean="0"/>
              <a:t>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presidido</a:t>
            </a:r>
            <a:r>
              <a:rPr lang="en-US" sz="1600" dirty="0" smtClean="0"/>
              <a:t> de </a:t>
            </a:r>
            <a:r>
              <a:rPr lang="en-US" sz="1600" dirty="0" err="1" smtClean="0"/>
              <a:t>artículo</a:t>
            </a:r>
            <a:r>
              <a:rPr lang="en-US" sz="1600" dirty="0" smtClean="0"/>
              <a:t>. Los </a:t>
            </a:r>
            <a:r>
              <a:rPr lang="en-US" sz="1600" dirty="0" err="1" smtClean="0"/>
              <a:t>pronombres</a:t>
            </a:r>
            <a:r>
              <a:rPr lang="en-US" sz="1600" dirty="0" smtClean="0"/>
              <a:t> </a:t>
            </a:r>
            <a:r>
              <a:rPr lang="en-US" sz="1600" dirty="0" err="1" smtClean="0"/>
              <a:t>personales</a:t>
            </a:r>
            <a:r>
              <a:rPr lang="en-US" sz="1600" dirty="0" smtClean="0"/>
              <a:t> </a:t>
            </a:r>
            <a:r>
              <a:rPr lang="en-US" sz="1600" dirty="0" err="1" smtClean="0"/>
              <a:t>distinguen</a:t>
            </a:r>
            <a:r>
              <a:rPr lang="en-US" sz="1600" dirty="0" smtClean="0"/>
              <a:t> </a:t>
            </a:r>
            <a:r>
              <a:rPr lang="en-US" sz="1600" dirty="0" err="1" smtClean="0"/>
              <a:t>las</a:t>
            </a:r>
            <a:r>
              <a:rPr lang="en-US" sz="1600" dirty="0" smtClean="0"/>
              <a:t> </a:t>
            </a:r>
            <a:r>
              <a:rPr lang="en-US" sz="1600" dirty="0" err="1" smtClean="0"/>
              <a:t>categorías</a:t>
            </a:r>
            <a:r>
              <a:rPr lang="en-US" sz="1600" dirty="0" smtClean="0"/>
              <a:t> de </a:t>
            </a:r>
            <a:r>
              <a:rPr lang="en-US" sz="1600" dirty="0" err="1" smtClean="0"/>
              <a:t>número</a:t>
            </a:r>
            <a:r>
              <a:rPr lang="en-US" sz="1600" dirty="0" smtClean="0"/>
              <a:t> y </a:t>
            </a:r>
            <a:r>
              <a:rPr lang="en-US" sz="1600" dirty="0" err="1" smtClean="0"/>
              <a:t>caso</a:t>
            </a:r>
            <a:r>
              <a:rPr lang="en-US" sz="1600" dirty="0" smtClean="0"/>
              <a:t> y en la </a:t>
            </a:r>
            <a:r>
              <a:rPr lang="en-US" sz="1600" dirty="0" err="1" smtClean="0"/>
              <a:t>tercera</a:t>
            </a:r>
            <a:r>
              <a:rPr lang="en-US" sz="1600" dirty="0" smtClean="0"/>
              <a:t> persona </a:t>
            </a:r>
            <a:r>
              <a:rPr lang="en-US" sz="1600" dirty="0" err="1" smtClean="0"/>
              <a:t>además</a:t>
            </a:r>
            <a:r>
              <a:rPr lang="en-US" sz="1600" dirty="0" smtClean="0"/>
              <a:t> </a:t>
            </a:r>
            <a:r>
              <a:rPr lang="en-US" sz="1600" dirty="0" err="1" smtClean="0"/>
              <a:t>género</a:t>
            </a:r>
            <a:r>
              <a:rPr lang="en-US" sz="1600" dirty="0" smtClean="0"/>
              <a:t>. El </a:t>
            </a:r>
            <a:r>
              <a:rPr lang="en-US" sz="1600" dirty="0" err="1" smtClean="0"/>
              <a:t>verbo</a:t>
            </a:r>
            <a:r>
              <a:rPr lang="en-US" sz="1600" dirty="0" smtClean="0"/>
              <a:t> distingue </a:t>
            </a:r>
            <a:r>
              <a:rPr lang="en-US" sz="1600" dirty="0" err="1" smtClean="0"/>
              <a:t>sistemática</a:t>
            </a:r>
            <a:r>
              <a:rPr lang="en-US" sz="1600" dirty="0" smtClean="0"/>
              <a:t> entre </a:t>
            </a:r>
            <a:r>
              <a:rPr lang="en-US" sz="1600" dirty="0" err="1" smtClean="0"/>
              <a:t>formas</a:t>
            </a:r>
            <a:r>
              <a:rPr lang="en-US" sz="1600" dirty="0" smtClean="0"/>
              <a:t> de singular y plural, </a:t>
            </a:r>
            <a:r>
              <a:rPr lang="en-US" sz="1600" dirty="0" err="1" smtClean="0"/>
              <a:t>además</a:t>
            </a:r>
            <a:r>
              <a:rPr lang="en-US" sz="1600" dirty="0" smtClean="0"/>
              <a:t> </a:t>
            </a:r>
            <a:r>
              <a:rPr lang="en-US" sz="1600" dirty="0" err="1" smtClean="0"/>
              <a:t>tiene</a:t>
            </a:r>
            <a:r>
              <a:rPr lang="en-US" sz="1600" dirty="0" smtClean="0"/>
              <a:t> </a:t>
            </a:r>
            <a:r>
              <a:rPr lang="en-US" sz="1600" dirty="0" err="1" smtClean="0"/>
              <a:t>formas</a:t>
            </a:r>
            <a:r>
              <a:rPr lang="en-US" sz="1600" dirty="0" smtClean="0"/>
              <a:t> </a:t>
            </a:r>
            <a:r>
              <a:rPr lang="en-US" sz="1600" dirty="0" err="1" smtClean="0"/>
              <a:t>según</a:t>
            </a:r>
            <a:r>
              <a:rPr lang="en-US" sz="1600" dirty="0" smtClean="0"/>
              <a:t> </a:t>
            </a:r>
            <a:r>
              <a:rPr lang="en-US" sz="1600" dirty="0" err="1" smtClean="0"/>
              <a:t>tiempo</a:t>
            </a:r>
            <a:r>
              <a:rPr lang="en-US" sz="1600" dirty="0" smtClean="0"/>
              <a:t>, </a:t>
            </a:r>
            <a:r>
              <a:rPr lang="en-US" sz="1600" dirty="0" err="1" smtClean="0"/>
              <a:t>modo</a:t>
            </a:r>
            <a:r>
              <a:rPr lang="en-US" sz="1600" dirty="0" smtClean="0"/>
              <a:t>, </a:t>
            </a:r>
            <a:r>
              <a:rPr lang="en-US" sz="1600" dirty="0" err="1" smtClean="0"/>
              <a:t>aspecto</a:t>
            </a:r>
            <a:r>
              <a:rPr lang="en-US" sz="1600" dirty="0" smtClean="0"/>
              <a:t> y </a:t>
            </a:r>
            <a:r>
              <a:rPr lang="en-US" sz="1600" dirty="0" err="1" smtClean="0"/>
              <a:t>voz</a:t>
            </a:r>
            <a:r>
              <a:rPr lang="en-US" sz="1600" dirty="0" smtClean="0"/>
              <a:t>.</a:t>
            </a:r>
            <a:endParaRPr lang="ru-RU" sz="1600" dirty="0" smtClean="0"/>
          </a:p>
          <a:p>
            <a:r>
              <a:rPr lang="en-US" sz="1600" b="1" dirty="0" smtClean="0"/>
              <a:t> </a:t>
            </a:r>
            <a:endParaRPr lang="ru-RU" sz="1600" dirty="0" smtClean="0"/>
          </a:p>
          <a:p>
            <a:r>
              <a:rPr lang="en-US" sz="1600" b="1" dirty="0" err="1" smtClean="0"/>
              <a:t>Morfología</a:t>
            </a:r>
            <a:endParaRPr lang="ru-RU" sz="1600" dirty="0" smtClean="0"/>
          </a:p>
          <a:p>
            <a:r>
              <a:rPr lang="en-US" sz="1600" dirty="0" smtClean="0"/>
              <a:t> Las </a:t>
            </a:r>
            <a:r>
              <a:rPr lang="en-US" sz="1600" dirty="0" err="1" smtClean="0"/>
              <a:t>palabras</a:t>
            </a:r>
            <a:r>
              <a:rPr lang="en-US" sz="1600" dirty="0" smtClean="0"/>
              <a:t> del </a:t>
            </a:r>
            <a:r>
              <a:rPr lang="en-US" sz="1600" dirty="0" err="1" smtClean="0"/>
              <a:t>español</a:t>
            </a:r>
            <a:r>
              <a:rPr lang="en-US" sz="1600" dirty="0" smtClean="0"/>
              <a:t> se </a:t>
            </a:r>
            <a:r>
              <a:rPr lang="en-US" sz="1600" dirty="0" err="1" smtClean="0"/>
              <a:t>forman</a:t>
            </a:r>
            <a:r>
              <a:rPr lang="en-US" sz="1600" dirty="0" smtClean="0"/>
              <a:t> </a:t>
            </a:r>
            <a:r>
              <a:rPr lang="en-US" sz="1600" dirty="0" err="1" smtClean="0"/>
              <a:t>mediante</a:t>
            </a:r>
            <a:r>
              <a:rPr lang="en-US" sz="1600" dirty="0" smtClean="0"/>
              <a:t> </a:t>
            </a:r>
            <a:r>
              <a:rPr lang="en-US" sz="1600" dirty="0" err="1" smtClean="0"/>
              <a:t>lexemas</a:t>
            </a:r>
            <a:r>
              <a:rPr lang="en-US" sz="1600" dirty="0" smtClean="0"/>
              <a:t> o </a:t>
            </a:r>
            <a:r>
              <a:rPr lang="en-US" sz="1600" dirty="0" err="1" smtClean="0"/>
              <a:t>raíces</a:t>
            </a:r>
            <a:r>
              <a:rPr lang="en-US" sz="1600" dirty="0" smtClean="0"/>
              <a:t> a los </a:t>
            </a:r>
            <a:r>
              <a:rPr lang="en-US" sz="1600" dirty="0" err="1" smtClean="0"/>
              <a:t>que</a:t>
            </a:r>
            <a:r>
              <a:rPr lang="en-US" sz="1600" dirty="0" smtClean="0"/>
              <a:t> se </a:t>
            </a:r>
            <a:r>
              <a:rPr lang="en-US" sz="1600" dirty="0" err="1" smtClean="0"/>
              <a:t>agregan</a:t>
            </a:r>
            <a:r>
              <a:rPr lang="en-US" sz="1600" dirty="0" smtClean="0"/>
              <a:t> </a:t>
            </a:r>
            <a:r>
              <a:rPr lang="en-US" sz="1600" dirty="0" err="1" smtClean="0"/>
              <a:t>morfemas</a:t>
            </a:r>
            <a:r>
              <a:rPr lang="en-US" sz="1600" dirty="0" smtClean="0"/>
              <a:t> </a:t>
            </a:r>
            <a:r>
              <a:rPr lang="en-US" sz="1600" dirty="0" err="1" smtClean="0"/>
              <a:t>gramaticales</a:t>
            </a:r>
            <a:r>
              <a:rPr lang="en-US" sz="1600" dirty="0" smtClean="0"/>
              <a:t> o </a:t>
            </a:r>
            <a:r>
              <a:rPr lang="en-US" sz="1600" dirty="0" err="1" smtClean="0"/>
              <a:t>gramemas</a:t>
            </a:r>
            <a:r>
              <a:rPr lang="en-US" sz="1600" dirty="0" smtClean="0"/>
              <a:t> (</a:t>
            </a:r>
            <a:r>
              <a:rPr lang="en-US" sz="1600" dirty="0" err="1" smtClean="0"/>
              <a:t>como</a:t>
            </a:r>
            <a:r>
              <a:rPr lang="en-US" sz="1600" dirty="0" smtClean="0"/>
              <a:t> el </a:t>
            </a:r>
            <a:r>
              <a:rPr lang="en-US" sz="1600" dirty="0" err="1" smtClean="0"/>
              <a:t>género</a:t>
            </a:r>
            <a:r>
              <a:rPr lang="en-US" sz="1600" dirty="0" smtClean="0"/>
              <a:t> </a:t>
            </a:r>
            <a:r>
              <a:rPr lang="en-US" sz="1600" dirty="0" err="1" smtClean="0"/>
              <a:t>masculino</a:t>
            </a:r>
            <a:r>
              <a:rPr lang="en-US" sz="1600" dirty="0" smtClean="0"/>
              <a:t> o </a:t>
            </a:r>
            <a:r>
              <a:rPr lang="en-US" sz="1600" dirty="0" err="1" smtClean="0"/>
              <a:t>femenino</a:t>
            </a:r>
            <a:r>
              <a:rPr lang="en-US" sz="1600" dirty="0" smtClean="0"/>
              <a:t> y el </a:t>
            </a:r>
            <a:r>
              <a:rPr lang="en-US" sz="1600" dirty="0" err="1" smtClean="0"/>
              <a:t>número</a:t>
            </a:r>
            <a:r>
              <a:rPr lang="en-US" sz="1600" dirty="0" smtClean="0"/>
              <a:t> singular o plural </a:t>
            </a:r>
            <a:r>
              <a:rPr lang="en-US" sz="1600" dirty="0" err="1" smtClean="0"/>
              <a:t>para</a:t>
            </a:r>
            <a:r>
              <a:rPr lang="en-US" sz="1600" dirty="0" smtClean="0"/>
              <a:t> los </a:t>
            </a:r>
            <a:r>
              <a:rPr lang="en-US" sz="1600" dirty="0" err="1" smtClean="0"/>
              <a:t>sustantivos</a:t>
            </a:r>
            <a:r>
              <a:rPr lang="en-US" sz="1600" dirty="0" smtClean="0"/>
              <a:t> y </a:t>
            </a:r>
            <a:r>
              <a:rPr lang="en-US" sz="1600" dirty="0" err="1" smtClean="0"/>
              <a:t>adjetivos</a:t>
            </a:r>
            <a:r>
              <a:rPr lang="en-US" sz="1600" dirty="0" smtClean="0"/>
              <a:t>, y el </a:t>
            </a:r>
            <a:r>
              <a:rPr lang="en-US" sz="1600" dirty="0" err="1" smtClean="0"/>
              <a:t>modo</a:t>
            </a:r>
            <a:r>
              <a:rPr lang="en-US" sz="1600" dirty="0" smtClean="0"/>
              <a:t>, </a:t>
            </a:r>
            <a:r>
              <a:rPr lang="en-US" sz="1600" dirty="0" err="1" smtClean="0"/>
              <a:t>tiempo</a:t>
            </a:r>
            <a:r>
              <a:rPr lang="en-US" sz="1600" dirty="0" smtClean="0"/>
              <a:t>, </a:t>
            </a:r>
            <a:r>
              <a:rPr lang="en-US" sz="1600" dirty="0" err="1" smtClean="0"/>
              <a:t>voz</a:t>
            </a:r>
            <a:r>
              <a:rPr lang="en-US" sz="1600" dirty="0" smtClean="0"/>
              <a:t>, </a:t>
            </a:r>
            <a:r>
              <a:rPr lang="en-US" sz="1600" dirty="0" err="1" smtClean="0"/>
              <a:t>aspecto</a:t>
            </a:r>
            <a:r>
              <a:rPr lang="en-US" sz="1600" dirty="0" smtClean="0"/>
              <a:t> y persona y </a:t>
            </a:r>
            <a:r>
              <a:rPr lang="en-US" sz="1600" dirty="0" err="1" smtClean="0"/>
              <a:t>número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el </a:t>
            </a:r>
            <a:r>
              <a:rPr lang="en-US" sz="1600" dirty="0" err="1" smtClean="0"/>
              <a:t>verbo</a:t>
            </a:r>
            <a:r>
              <a:rPr lang="en-US" sz="1600" dirty="0" smtClean="0"/>
              <a:t>), </a:t>
            </a:r>
            <a:r>
              <a:rPr lang="en-US" sz="1600" dirty="0" err="1" smtClean="0"/>
              <a:t>más</a:t>
            </a:r>
            <a:r>
              <a:rPr lang="en-US" sz="1600" dirty="0" smtClean="0"/>
              <a:t> </a:t>
            </a:r>
            <a:r>
              <a:rPr lang="en-US" sz="1600" dirty="0" err="1" smtClean="0"/>
              <a:t>todo</a:t>
            </a:r>
            <a:r>
              <a:rPr lang="en-US" sz="1600" dirty="0" smtClean="0"/>
              <a:t> </a:t>
            </a:r>
            <a:r>
              <a:rPr lang="en-US" sz="1600" dirty="0" err="1" smtClean="0"/>
              <a:t>tipo</a:t>
            </a:r>
            <a:r>
              <a:rPr lang="en-US" sz="1600" dirty="0" smtClean="0"/>
              <a:t> de </a:t>
            </a:r>
            <a:r>
              <a:rPr lang="en-US" sz="1600" dirty="0" err="1" smtClean="0"/>
              <a:t>afijos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sirven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formar</a:t>
            </a:r>
            <a:r>
              <a:rPr lang="en-US" sz="1600" dirty="0" smtClean="0"/>
              <a:t> </a:t>
            </a:r>
            <a:r>
              <a:rPr lang="en-US" sz="1600" dirty="0" err="1" smtClean="0"/>
              <a:t>palabras</a:t>
            </a:r>
            <a:r>
              <a:rPr lang="en-US" sz="1600" dirty="0" smtClean="0"/>
              <a:t> </a:t>
            </a:r>
            <a:r>
              <a:rPr lang="en-US" sz="1600" dirty="0" err="1" smtClean="0"/>
              <a:t>derivadas</a:t>
            </a:r>
            <a:r>
              <a:rPr lang="en-US" sz="1600" dirty="0" smtClean="0"/>
              <a:t> o </a:t>
            </a:r>
            <a:r>
              <a:rPr lang="en-US" sz="1600" dirty="0" err="1" smtClean="0"/>
              <a:t>bien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marcar</a:t>
            </a:r>
            <a:r>
              <a:rPr lang="en-US" sz="1600" dirty="0" smtClean="0"/>
              <a:t> la </a:t>
            </a:r>
            <a:r>
              <a:rPr lang="en-US" sz="1600" dirty="0" err="1" smtClean="0"/>
              <a:t>afectividad</a:t>
            </a:r>
            <a:r>
              <a:rPr lang="en-US" sz="1600" dirty="0" smtClean="0"/>
              <a:t>,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ocurre</a:t>
            </a:r>
            <a:r>
              <a:rPr lang="en-US" sz="1600" dirty="0" smtClean="0"/>
              <a:t> con la </a:t>
            </a:r>
            <a:r>
              <a:rPr lang="en-US" sz="1600" dirty="0" err="1" smtClean="0"/>
              <a:t>especialmente</a:t>
            </a:r>
            <a:r>
              <a:rPr lang="en-US" sz="1600" dirty="0" smtClean="0"/>
              <a:t> </a:t>
            </a:r>
            <a:r>
              <a:rPr lang="en-US" sz="1600" dirty="0" err="1" smtClean="0"/>
              <a:t>abundante</a:t>
            </a:r>
            <a:r>
              <a:rPr lang="en-US" sz="1600" dirty="0" smtClean="0"/>
              <a:t> y </a:t>
            </a:r>
            <a:r>
              <a:rPr lang="en-US" sz="1600" dirty="0" err="1" smtClean="0"/>
              <a:t>característica</a:t>
            </a:r>
            <a:r>
              <a:rPr lang="en-US" sz="1600" dirty="0" smtClean="0"/>
              <a:t> </a:t>
            </a:r>
            <a:r>
              <a:rPr lang="en-US" sz="1600" dirty="0" err="1" smtClean="0"/>
              <a:t>derivación</a:t>
            </a:r>
            <a:r>
              <a:rPr lang="en-US" sz="1600" dirty="0" smtClean="0"/>
              <a:t> en </a:t>
            </a:r>
            <a:r>
              <a:rPr lang="en-US" sz="1600" dirty="0" err="1" smtClean="0"/>
              <a:t>sufijos</a:t>
            </a:r>
            <a:r>
              <a:rPr lang="en-US" sz="1600" dirty="0" smtClean="0"/>
              <a:t> </a:t>
            </a:r>
            <a:r>
              <a:rPr lang="en-US" sz="1600" dirty="0" err="1" smtClean="0"/>
              <a:t>diminutivos</a:t>
            </a:r>
            <a:r>
              <a:rPr lang="en-US" sz="1600" dirty="0" smtClean="0"/>
              <a:t>, </a:t>
            </a:r>
            <a:r>
              <a:rPr lang="en-US" sz="1600" dirty="0" err="1" smtClean="0"/>
              <a:t>muchos</a:t>
            </a:r>
            <a:r>
              <a:rPr lang="en-US" sz="1600" dirty="0" smtClean="0"/>
              <a:t> de </a:t>
            </a:r>
            <a:r>
              <a:rPr lang="en-US" sz="1600" dirty="0" err="1" smtClean="0"/>
              <a:t>ellos</a:t>
            </a:r>
            <a:r>
              <a:rPr lang="en-US" sz="1600" dirty="0" smtClean="0"/>
              <a:t> de </a:t>
            </a:r>
            <a:r>
              <a:rPr lang="en-US" sz="1600" dirty="0" err="1" smtClean="0"/>
              <a:t>uso</a:t>
            </a:r>
            <a:r>
              <a:rPr lang="en-US" sz="1600" dirty="0" smtClean="0"/>
              <a:t> </a:t>
            </a:r>
            <a:r>
              <a:rPr lang="en-US" sz="1600" dirty="0" err="1" smtClean="0"/>
              <a:t>más</a:t>
            </a:r>
            <a:r>
              <a:rPr lang="en-US" sz="1600" dirty="0" smtClean="0"/>
              <a:t> </a:t>
            </a:r>
            <a:r>
              <a:rPr lang="en-US" sz="1600" dirty="0" err="1" smtClean="0"/>
              <a:t>bien</a:t>
            </a:r>
            <a:r>
              <a:rPr lang="en-US" sz="1600" dirty="0" smtClean="0"/>
              <a:t> local.</a:t>
            </a: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9721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Sintaxis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408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sintaxis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ámbito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oraciones</a:t>
            </a:r>
            <a:r>
              <a:rPr lang="en-US" dirty="0" smtClean="0"/>
              <a:t> y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constituyentes</a:t>
            </a:r>
            <a:r>
              <a:rPr lang="en-US" dirty="0" smtClean="0"/>
              <a:t> </a:t>
            </a:r>
            <a:r>
              <a:rPr lang="en-US" dirty="0" err="1" smtClean="0"/>
              <a:t>sintácticos</a:t>
            </a:r>
            <a:r>
              <a:rPr lang="en-US" dirty="0" smtClean="0"/>
              <a:t>, y se </a:t>
            </a:r>
            <a:r>
              <a:rPr lang="en-US" dirty="0" err="1" smtClean="0"/>
              <a:t>ocupa</a:t>
            </a:r>
            <a:r>
              <a:rPr lang="en-US" dirty="0" smtClean="0"/>
              <a:t> de </a:t>
            </a:r>
            <a:r>
              <a:rPr lang="en-US" dirty="0" err="1" smtClean="0"/>
              <a:t>estudiar</a:t>
            </a:r>
            <a:r>
              <a:rPr lang="en-US" dirty="0" smtClean="0"/>
              <a:t> la </a:t>
            </a:r>
            <a:r>
              <a:rPr lang="en-US" dirty="0" err="1" smtClean="0"/>
              <a:t>manera</a:t>
            </a:r>
            <a:r>
              <a:rPr lang="en-US" dirty="0" smtClean="0"/>
              <a:t> en </a:t>
            </a:r>
            <a:r>
              <a:rPr lang="en-US" dirty="0" err="1" smtClean="0"/>
              <a:t>que</a:t>
            </a:r>
            <a:r>
              <a:rPr lang="en-US" dirty="0" smtClean="0"/>
              <a:t> los </a:t>
            </a:r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discretos</a:t>
            </a:r>
            <a:r>
              <a:rPr lang="en-US" dirty="0" smtClean="0"/>
              <a:t> del </a:t>
            </a:r>
            <a:r>
              <a:rPr lang="en-US" dirty="0" err="1" smtClean="0"/>
              <a:t>lenguaje</a:t>
            </a:r>
            <a:r>
              <a:rPr lang="en-US" dirty="0" smtClean="0"/>
              <a:t> se </a:t>
            </a:r>
            <a:r>
              <a:rPr lang="en-US" dirty="0" err="1" smtClean="0"/>
              <a:t>combinan</a:t>
            </a:r>
            <a:r>
              <a:rPr lang="en-US" dirty="0" smtClean="0"/>
              <a:t> entre </a:t>
            </a:r>
            <a:r>
              <a:rPr lang="en-US" dirty="0" err="1" smtClean="0"/>
              <a:t>sí</a:t>
            </a:r>
            <a:r>
              <a:rPr lang="en-US" dirty="0" smtClean="0"/>
              <a:t>, </a:t>
            </a:r>
            <a:r>
              <a:rPr lang="en-US" dirty="0" err="1" smtClean="0"/>
              <a:t>así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restricciones</a:t>
            </a:r>
            <a:r>
              <a:rPr lang="en-US" dirty="0" smtClean="0"/>
              <a:t> de </a:t>
            </a:r>
            <a:r>
              <a:rPr lang="en-US" dirty="0" err="1" smtClean="0"/>
              <a:t>orden</a:t>
            </a:r>
            <a:r>
              <a:rPr lang="en-US" dirty="0" smtClean="0"/>
              <a:t> </a:t>
            </a:r>
            <a:r>
              <a:rPr lang="en-US" dirty="0" err="1" smtClean="0"/>
              <a:t>sintáctico</a:t>
            </a:r>
            <a:r>
              <a:rPr lang="en-US" dirty="0" smtClean="0"/>
              <a:t>, </a:t>
            </a:r>
            <a:r>
              <a:rPr lang="en-US" dirty="0" err="1" smtClean="0"/>
              <a:t>coocurrencia</a:t>
            </a:r>
            <a:r>
              <a:rPr lang="en-US" dirty="0" smtClean="0"/>
              <a:t> y </a:t>
            </a:r>
            <a:r>
              <a:rPr lang="en-US" dirty="0" err="1" smtClean="0"/>
              <a:t>concordancia</a:t>
            </a:r>
            <a:r>
              <a:rPr lang="en-US" dirty="0" smtClean="0"/>
              <a:t>, </a:t>
            </a:r>
            <a:r>
              <a:rPr lang="en-US" dirty="0" err="1" smtClean="0"/>
              <a:t>existentes</a:t>
            </a:r>
            <a:r>
              <a:rPr lang="en-US" dirty="0" smtClean="0"/>
              <a:t> entre </a:t>
            </a:r>
            <a:r>
              <a:rPr lang="en-US" dirty="0" err="1" smtClean="0"/>
              <a:t>ellos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Las </a:t>
            </a:r>
            <a:r>
              <a:rPr lang="en-US" dirty="0" err="1" smtClean="0"/>
              <a:t>oraciones</a:t>
            </a:r>
            <a:r>
              <a:rPr lang="en-US" dirty="0" smtClean="0"/>
              <a:t> </a:t>
            </a:r>
            <a:r>
              <a:rPr lang="en-US" dirty="0" err="1" smtClean="0"/>
              <a:t>compuestas</a:t>
            </a:r>
            <a:r>
              <a:rPr lang="en-US" dirty="0" smtClean="0"/>
              <a:t> del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incluyen</a:t>
            </a:r>
            <a:r>
              <a:rPr lang="en-US" dirty="0" smtClean="0"/>
              <a:t> </a:t>
            </a:r>
            <a:r>
              <a:rPr lang="en-US" dirty="0" err="1" smtClean="0"/>
              <a:t>restricciones</a:t>
            </a:r>
            <a:r>
              <a:rPr lang="en-US" dirty="0" smtClean="0"/>
              <a:t> </a:t>
            </a:r>
            <a:r>
              <a:rPr lang="en-US" dirty="0" err="1" smtClean="0"/>
              <a:t>complejas</a:t>
            </a:r>
            <a:r>
              <a:rPr lang="en-US" dirty="0" smtClean="0"/>
              <a:t> de La </a:t>
            </a:r>
            <a:r>
              <a:rPr lang="en-US" dirty="0" err="1" smtClean="0"/>
              <a:t>consecutio</a:t>
            </a:r>
            <a:r>
              <a:rPr lang="en-US" dirty="0" smtClean="0"/>
              <a:t> </a:t>
            </a:r>
            <a:r>
              <a:rPr lang="en-US" dirty="0" err="1" smtClean="0"/>
              <a:t>temporum</a:t>
            </a:r>
            <a:r>
              <a:rPr lang="en-US" dirty="0" smtClean="0"/>
              <a:t> y </a:t>
            </a:r>
            <a:r>
              <a:rPr lang="en-US" dirty="0" err="1" smtClean="0"/>
              <a:t>restricciones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distinción</a:t>
            </a:r>
            <a:r>
              <a:rPr lang="en-US" dirty="0" smtClean="0"/>
              <a:t> entre un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indicativo</a:t>
            </a:r>
            <a:r>
              <a:rPr lang="en-US" dirty="0" smtClean="0"/>
              <a:t> y un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subjuntivo</a:t>
            </a:r>
            <a:r>
              <a:rPr lang="en-US" dirty="0" smtClean="0"/>
              <a:t>. </a:t>
            </a:r>
            <a:r>
              <a:rPr lang="en-US" dirty="0" err="1" smtClean="0"/>
              <a:t>Frecuentemente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reglas</a:t>
            </a:r>
            <a:r>
              <a:rPr lang="en-US" dirty="0" smtClean="0"/>
              <a:t> de </a:t>
            </a:r>
            <a:r>
              <a:rPr lang="en-US" dirty="0" err="1" smtClean="0"/>
              <a:t>elección</a:t>
            </a:r>
            <a:r>
              <a:rPr lang="en-US" dirty="0" smtClean="0"/>
              <a:t> del </a:t>
            </a:r>
            <a:r>
              <a:rPr lang="en-US" dirty="0" err="1" smtClean="0"/>
              <a:t>modo</a:t>
            </a:r>
            <a:r>
              <a:rPr lang="en-US" dirty="0" smtClean="0"/>
              <a:t> de la </a:t>
            </a:r>
            <a:r>
              <a:rPr lang="en-US" dirty="0" err="1" smtClean="0"/>
              <a:t>oración</a:t>
            </a:r>
            <a:r>
              <a:rPr lang="en-US" dirty="0" smtClean="0"/>
              <a:t> </a:t>
            </a:r>
            <a:r>
              <a:rPr lang="en-US" dirty="0" err="1" smtClean="0"/>
              <a:t>subordinada</a:t>
            </a:r>
            <a:r>
              <a:rPr lang="en-US" dirty="0" smtClean="0"/>
              <a:t> no </a:t>
            </a:r>
            <a:r>
              <a:rPr lang="en-US" dirty="0" err="1" smtClean="0"/>
              <a:t>resultan</a:t>
            </a:r>
            <a:r>
              <a:rPr lang="en-US" dirty="0" smtClean="0"/>
              <a:t> </a:t>
            </a:r>
            <a:r>
              <a:rPr lang="en-US" dirty="0" err="1" smtClean="0"/>
              <a:t>sencillas</a:t>
            </a:r>
            <a:r>
              <a:rPr lang="en-US" dirty="0" smtClean="0"/>
              <a:t>. De </a:t>
            </a:r>
            <a:r>
              <a:rPr lang="en-US" dirty="0" err="1" smtClean="0"/>
              <a:t>hecho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de los </a:t>
            </a:r>
            <a:r>
              <a:rPr lang="en-US" dirty="0" err="1" smtClean="0"/>
              <a:t>aspectos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difíciles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los </a:t>
            </a:r>
            <a:r>
              <a:rPr lang="en-US" dirty="0" err="1" smtClean="0"/>
              <a:t>estudiantes</a:t>
            </a:r>
            <a:r>
              <a:rPr lang="en-US" dirty="0" smtClean="0"/>
              <a:t> de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segunda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err="1" smtClean="0"/>
              <a:t>Además</a:t>
            </a:r>
            <a:r>
              <a:rPr lang="en-US" dirty="0" smtClean="0"/>
              <a:t> el </a:t>
            </a:r>
            <a:r>
              <a:rPr lang="en-US" dirty="0" err="1" smtClean="0"/>
              <a:t>español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la </a:t>
            </a:r>
            <a:r>
              <a:rPr lang="en-US" dirty="0" err="1" smtClean="0"/>
              <a:t>mayoría</a:t>
            </a:r>
            <a:r>
              <a:rPr lang="en-US" dirty="0" smtClean="0"/>
              <a:t> de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indoeuropeas</a:t>
            </a:r>
            <a:r>
              <a:rPr lang="en-US" dirty="0" smtClean="0"/>
              <a:t> y a </a:t>
            </a:r>
            <a:r>
              <a:rPr lang="en-US" dirty="0" err="1" smtClean="0"/>
              <a:t>diferencia</a:t>
            </a:r>
            <a:r>
              <a:rPr lang="en-US" dirty="0" smtClean="0"/>
              <a:t> de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el chino o el </a:t>
            </a:r>
            <a:r>
              <a:rPr lang="en-US" dirty="0" err="1" smtClean="0"/>
              <a:t>japonés</a:t>
            </a:r>
            <a:r>
              <a:rPr lang="en-US" dirty="0" smtClean="0"/>
              <a:t>,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extensivamente</a:t>
            </a:r>
            <a:r>
              <a:rPr lang="en-US" dirty="0" smtClean="0"/>
              <a:t> </a:t>
            </a:r>
            <a:r>
              <a:rPr lang="en-US" dirty="0" err="1" smtClean="0"/>
              <a:t>diversos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concordancia</a:t>
            </a:r>
            <a:r>
              <a:rPr lang="en-US" dirty="0" smtClean="0"/>
              <a:t> de </a:t>
            </a:r>
            <a:r>
              <a:rPr lang="en-US" dirty="0" err="1" smtClean="0"/>
              <a:t>número</a:t>
            </a:r>
            <a:r>
              <a:rPr lang="en-US" dirty="0" smtClean="0"/>
              <a:t>, </a:t>
            </a:r>
            <a:r>
              <a:rPr lang="en-US" dirty="0" err="1" smtClean="0"/>
              <a:t>género</a:t>
            </a:r>
            <a:r>
              <a:rPr lang="en-US" dirty="0" smtClean="0"/>
              <a:t> y </a:t>
            </a:r>
            <a:r>
              <a:rPr lang="en-US" dirty="0" err="1" smtClean="0"/>
              <a:t>polaridad</a:t>
            </a:r>
            <a:r>
              <a:rPr lang="en-US" dirty="0" smtClean="0"/>
              <a:t>. </a:t>
            </a:r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relaciones</a:t>
            </a:r>
            <a:r>
              <a:rPr lang="en-US" dirty="0" smtClean="0"/>
              <a:t> de </a:t>
            </a:r>
            <a:r>
              <a:rPr lang="en-US" dirty="0" err="1" smtClean="0"/>
              <a:t>concordancia</a:t>
            </a:r>
            <a:r>
              <a:rPr lang="en-US" dirty="0" smtClean="0"/>
              <a:t> con </a:t>
            </a:r>
            <a:r>
              <a:rPr lang="en-US" dirty="0" err="1" smtClean="0"/>
              <a:t>frecuencia</a:t>
            </a:r>
            <a:r>
              <a:rPr lang="en-US" dirty="0" smtClean="0"/>
              <a:t> se </a:t>
            </a:r>
            <a:r>
              <a:rPr lang="en-US" dirty="0" err="1" smtClean="0"/>
              <a:t>dan</a:t>
            </a:r>
            <a:r>
              <a:rPr lang="en-US" dirty="0" smtClean="0"/>
              <a:t> entre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sintagmas</a:t>
            </a:r>
            <a:r>
              <a:rPr lang="en-US" dirty="0" smtClean="0"/>
              <a:t>. </a:t>
            </a:r>
            <a:r>
              <a:rPr lang="en-US" dirty="0" err="1" smtClean="0"/>
              <a:t>Tipológicamente</a:t>
            </a:r>
            <a:r>
              <a:rPr lang="en-US" dirty="0" smtClean="0"/>
              <a:t> el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de </a:t>
            </a:r>
            <a:r>
              <a:rPr lang="en-US" dirty="0" err="1" smtClean="0"/>
              <a:t>núcleo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r>
              <a:rPr lang="en-US" dirty="0" smtClean="0"/>
              <a:t> y </a:t>
            </a:r>
            <a:r>
              <a:rPr lang="en-US" dirty="0" err="1" smtClean="0"/>
              <a:t>pocas</a:t>
            </a:r>
            <a:r>
              <a:rPr lang="en-US" dirty="0" smtClean="0"/>
              <a:t> </a:t>
            </a:r>
            <a:r>
              <a:rPr lang="en-US" dirty="0" err="1" smtClean="0"/>
              <a:t>restricciones</a:t>
            </a:r>
            <a:r>
              <a:rPr lang="en-US" dirty="0" smtClean="0"/>
              <a:t> de </a:t>
            </a:r>
            <a:r>
              <a:rPr lang="en-US" dirty="0" err="1" smtClean="0"/>
              <a:t>orden</a:t>
            </a:r>
            <a:r>
              <a:rPr lang="en-US" dirty="0" smtClean="0"/>
              <a:t> en </a:t>
            </a:r>
            <a:r>
              <a:rPr lang="en-US" dirty="0" err="1" smtClean="0"/>
              <a:t>cuanto</a:t>
            </a:r>
            <a:r>
              <a:rPr lang="en-US" dirty="0" smtClean="0"/>
              <a:t> a los </a:t>
            </a:r>
            <a:r>
              <a:rPr lang="en-US" dirty="0" err="1" smtClean="0"/>
              <a:t>argumentos</a:t>
            </a:r>
            <a:r>
              <a:rPr lang="en-US" dirty="0" smtClean="0"/>
              <a:t> </a:t>
            </a:r>
            <a:r>
              <a:rPr lang="en-US" dirty="0" err="1" smtClean="0"/>
              <a:t>verbales</a:t>
            </a:r>
            <a:r>
              <a:rPr lang="en-US" dirty="0" smtClean="0"/>
              <a:t> y </a:t>
            </a:r>
            <a:r>
              <a:rPr lang="en-US" dirty="0" err="1" smtClean="0"/>
              <a:t>adjuntos</a:t>
            </a:r>
            <a:r>
              <a:rPr lang="en-US" dirty="0" smtClean="0"/>
              <a:t> </a:t>
            </a:r>
            <a:r>
              <a:rPr lang="en-US" dirty="0" err="1" smtClean="0"/>
              <a:t>sintácticos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Voseo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>
            <a:noAutofit/>
          </a:bodyPr>
          <a:lstStyle/>
          <a:p>
            <a:r>
              <a:rPr lang="ru-RU" sz="1100" dirty="0" smtClean="0"/>
              <a:t> </a:t>
            </a:r>
            <a:r>
              <a:rPr lang="en-US" sz="1100" dirty="0" smtClean="0"/>
              <a:t>En </a:t>
            </a:r>
            <a:r>
              <a:rPr lang="en-US" sz="1100" dirty="0" err="1" smtClean="0"/>
              <a:t>algunas</a:t>
            </a:r>
            <a:r>
              <a:rPr lang="en-US" sz="1100" dirty="0" smtClean="0"/>
              <a:t> </a:t>
            </a:r>
            <a:r>
              <a:rPr lang="en-US" sz="1100" dirty="0" err="1" smtClean="0"/>
              <a:t>variantes</a:t>
            </a:r>
            <a:r>
              <a:rPr lang="en-US" sz="1100" dirty="0" smtClean="0"/>
              <a:t> del </a:t>
            </a:r>
            <a:r>
              <a:rPr lang="en-US" sz="1100" dirty="0" err="1" smtClean="0"/>
              <a:t>español</a:t>
            </a:r>
            <a:r>
              <a:rPr lang="en-US" sz="1100" dirty="0" smtClean="0"/>
              <a:t> </a:t>
            </a:r>
            <a:r>
              <a:rPr lang="en-US" sz="1100" dirty="0" err="1" smtClean="0"/>
              <a:t>americano</a:t>
            </a:r>
            <a:r>
              <a:rPr lang="en-US" sz="1100" dirty="0" smtClean="0"/>
              <a:t> se </a:t>
            </a:r>
            <a:r>
              <a:rPr lang="en-US" sz="1100" dirty="0" err="1" smtClean="0"/>
              <a:t>emplea</a:t>
            </a:r>
            <a:r>
              <a:rPr lang="en-US" sz="1100" dirty="0" smtClean="0"/>
              <a:t> la forma </a:t>
            </a:r>
            <a:r>
              <a:rPr lang="en-US" sz="1100" dirty="0" err="1" smtClean="0"/>
              <a:t>vos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el </a:t>
            </a:r>
            <a:r>
              <a:rPr lang="en-US" sz="1100" dirty="0" err="1" smtClean="0"/>
              <a:t>pronombre</a:t>
            </a:r>
            <a:r>
              <a:rPr lang="en-US" sz="1100" dirty="0" smtClean="0"/>
              <a:t> de </a:t>
            </a:r>
            <a:r>
              <a:rPr lang="en-US" sz="1100" dirty="0" err="1" smtClean="0"/>
              <a:t>segunda</a:t>
            </a:r>
            <a:r>
              <a:rPr lang="en-US" sz="1100" dirty="0" smtClean="0"/>
              <a:t> persona singular en </a:t>
            </a:r>
            <a:r>
              <a:rPr lang="en-US" sz="1100" dirty="0" err="1" smtClean="0"/>
              <a:t>lugar</a:t>
            </a:r>
            <a:r>
              <a:rPr lang="en-US" sz="1100" dirty="0" smtClean="0"/>
              <a:t> del </a:t>
            </a:r>
            <a:r>
              <a:rPr lang="en-US" sz="1100" dirty="0" err="1" smtClean="0"/>
              <a:t>tú</a:t>
            </a:r>
            <a:r>
              <a:rPr lang="en-US" sz="1100" dirty="0" smtClean="0"/>
              <a:t> </a:t>
            </a:r>
            <a:r>
              <a:rPr lang="en-US" sz="1100" dirty="0" err="1" smtClean="0"/>
              <a:t>estándar</a:t>
            </a:r>
            <a:r>
              <a:rPr lang="en-US" sz="1100" dirty="0" smtClean="0"/>
              <a:t>; </a:t>
            </a:r>
            <a:r>
              <a:rPr lang="en-US" sz="1100" dirty="0" err="1" smtClean="0"/>
              <a:t>normalmente</a:t>
            </a:r>
            <a:r>
              <a:rPr lang="en-US" sz="1100" dirty="0" smtClean="0"/>
              <a:t> </a:t>
            </a:r>
            <a:r>
              <a:rPr lang="en-US" sz="1100" dirty="0" err="1" smtClean="0"/>
              <a:t>esta</a:t>
            </a:r>
            <a:r>
              <a:rPr lang="en-US" sz="1100" dirty="0" smtClean="0"/>
              <a:t> </a:t>
            </a:r>
            <a:r>
              <a:rPr lang="en-US" sz="1100" dirty="0" err="1" smtClean="0"/>
              <a:t>variación</a:t>
            </a:r>
            <a:r>
              <a:rPr lang="en-US" sz="1100" dirty="0" smtClean="0"/>
              <a:t> </a:t>
            </a:r>
            <a:r>
              <a:rPr lang="en-US" sz="1100" dirty="0" err="1" smtClean="0"/>
              <a:t>está</a:t>
            </a:r>
            <a:r>
              <a:rPr lang="en-US" sz="1100" dirty="0" smtClean="0"/>
              <a:t> </a:t>
            </a:r>
            <a:r>
              <a:rPr lang="en-US" sz="1100" dirty="0" err="1" smtClean="0"/>
              <a:t>acompañada</a:t>
            </a:r>
            <a:r>
              <a:rPr lang="en-US" sz="1100" dirty="0" smtClean="0"/>
              <a:t> de </a:t>
            </a:r>
            <a:r>
              <a:rPr lang="en-US" sz="1100" dirty="0" err="1" smtClean="0"/>
              <a:t>una</a:t>
            </a:r>
            <a:r>
              <a:rPr lang="en-US" sz="1100" dirty="0" smtClean="0"/>
              <a:t> </a:t>
            </a:r>
            <a:r>
              <a:rPr lang="en-US" sz="1100" dirty="0" err="1" smtClean="0"/>
              <a:t>conjugación</a:t>
            </a:r>
            <a:r>
              <a:rPr lang="en-US" sz="1100" dirty="0" smtClean="0"/>
              <a:t> particular.</a:t>
            </a:r>
            <a:endParaRPr lang="ru-RU" sz="1100" dirty="0" smtClean="0"/>
          </a:p>
          <a:p>
            <a:r>
              <a:rPr lang="en-US" sz="1100" dirty="0" smtClean="0"/>
              <a:t> </a:t>
            </a:r>
            <a:endParaRPr lang="ru-RU" sz="1100" dirty="0" smtClean="0"/>
          </a:p>
          <a:p>
            <a:r>
              <a:rPr lang="en-US" sz="1100" dirty="0" smtClean="0"/>
              <a:t>En el </a:t>
            </a:r>
            <a:r>
              <a:rPr lang="en-US" sz="1100" dirty="0" err="1" smtClean="0"/>
              <a:t>español</a:t>
            </a:r>
            <a:r>
              <a:rPr lang="en-US" sz="1100" dirty="0" smtClean="0"/>
              <a:t> de la </a:t>
            </a:r>
            <a:r>
              <a:rPr lang="en-US" sz="1100" dirty="0" err="1" smtClean="0"/>
              <a:t>península</a:t>
            </a:r>
            <a:r>
              <a:rPr lang="en-US" sz="1100" dirty="0" smtClean="0"/>
              <a:t> el </a:t>
            </a:r>
            <a:r>
              <a:rPr lang="en-US" sz="1100" dirty="0" err="1" smtClean="0"/>
              <a:t>vos</a:t>
            </a:r>
            <a:r>
              <a:rPr lang="en-US" sz="1100" dirty="0" smtClean="0"/>
              <a:t> </a:t>
            </a:r>
            <a:r>
              <a:rPr lang="en-US" sz="1100" dirty="0" err="1" smtClean="0"/>
              <a:t>fue</a:t>
            </a:r>
            <a:r>
              <a:rPr lang="en-US" sz="1100" dirty="0" smtClean="0"/>
              <a:t>, en un principio, </a:t>
            </a:r>
            <a:r>
              <a:rPr lang="en-US" sz="1100" dirty="0" err="1" smtClean="0"/>
              <a:t>tratamiento</a:t>
            </a:r>
            <a:r>
              <a:rPr lang="en-US" sz="1100" dirty="0" smtClean="0"/>
              <a:t> solo </a:t>
            </a:r>
            <a:r>
              <a:rPr lang="en-US" sz="1100" dirty="0" err="1" smtClean="0"/>
              <a:t>propio</a:t>
            </a:r>
            <a:r>
              <a:rPr lang="en-US" sz="1100" dirty="0" smtClean="0"/>
              <a:t> de nobles o </a:t>
            </a:r>
            <a:r>
              <a:rPr lang="en-US" sz="1100" dirty="0" err="1" smtClean="0"/>
              <a:t>como</a:t>
            </a:r>
            <a:r>
              <a:rPr lang="en-US" sz="1100" dirty="0" smtClean="0"/>
              <a:t> forma de </a:t>
            </a:r>
            <a:r>
              <a:rPr lang="en-US" sz="1100" dirty="0" err="1" smtClean="0"/>
              <a:t>respeto</a:t>
            </a:r>
            <a:r>
              <a:rPr lang="en-US" sz="1100" dirty="0" smtClean="0"/>
              <a:t> similar al actual </a:t>
            </a:r>
            <a:r>
              <a:rPr lang="en-US" sz="1100" dirty="0" err="1" smtClean="0"/>
              <a:t>usted</a:t>
            </a:r>
            <a:r>
              <a:rPr lang="en-US" sz="1100" dirty="0" smtClean="0"/>
              <a:t> (</a:t>
            </a:r>
            <a:r>
              <a:rPr lang="en-US" sz="1100" dirty="0" err="1" smtClean="0"/>
              <a:t>vuestra</a:t>
            </a:r>
            <a:r>
              <a:rPr lang="en-US" sz="1100" dirty="0" smtClean="0"/>
              <a:t> </a:t>
            </a:r>
            <a:r>
              <a:rPr lang="en-US" sz="1100" dirty="0" err="1" smtClean="0"/>
              <a:t>merced</a:t>
            </a:r>
            <a:r>
              <a:rPr lang="en-US" sz="1100" dirty="0" smtClean="0"/>
              <a:t>). La </a:t>
            </a:r>
            <a:r>
              <a:rPr lang="en-US" sz="1100" dirty="0" err="1" smtClean="0"/>
              <a:t>irrupción</a:t>
            </a:r>
            <a:r>
              <a:rPr lang="en-US" sz="1100" dirty="0" smtClean="0"/>
              <a:t> de la forma </a:t>
            </a:r>
            <a:r>
              <a:rPr lang="en-US" sz="1100" dirty="0" err="1" smtClean="0"/>
              <a:t>vuestra</a:t>
            </a:r>
            <a:r>
              <a:rPr lang="en-US" sz="1100" dirty="0" smtClean="0"/>
              <a:t> </a:t>
            </a:r>
            <a:r>
              <a:rPr lang="en-US" sz="1100" dirty="0" err="1" smtClean="0"/>
              <a:t>merced</a:t>
            </a:r>
            <a:r>
              <a:rPr lang="en-US" sz="1100" dirty="0" smtClean="0"/>
              <a:t>, </a:t>
            </a:r>
            <a:r>
              <a:rPr lang="en-US" sz="1100" dirty="0" err="1" smtClean="0"/>
              <a:t>progresivamente</a:t>
            </a:r>
            <a:r>
              <a:rPr lang="en-US" sz="1100" dirty="0" smtClean="0"/>
              <a:t> </a:t>
            </a:r>
            <a:r>
              <a:rPr lang="en-US" sz="1100" dirty="0" err="1" smtClean="0"/>
              <a:t>contraída</a:t>
            </a:r>
            <a:r>
              <a:rPr lang="en-US" sz="1100" dirty="0" smtClean="0"/>
              <a:t> a </a:t>
            </a:r>
            <a:r>
              <a:rPr lang="en-US" sz="1100" dirty="0" err="1" smtClean="0"/>
              <a:t>usted</a:t>
            </a:r>
            <a:r>
              <a:rPr lang="en-US" sz="1100" dirty="0" smtClean="0"/>
              <a:t>, </a:t>
            </a:r>
            <a:r>
              <a:rPr lang="en-US" sz="1100" dirty="0" err="1" smtClean="0"/>
              <a:t>comienza</a:t>
            </a:r>
            <a:r>
              <a:rPr lang="en-US" sz="1100" dirty="0" smtClean="0"/>
              <a:t> a </a:t>
            </a:r>
            <a:r>
              <a:rPr lang="en-US" sz="1100" dirty="0" err="1" smtClean="0"/>
              <a:t>reestructurar</a:t>
            </a:r>
            <a:r>
              <a:rPr lang="en-US" sz="1100" dirty="0" smtClean="0"/>
              <a:t> el </a:t>
            </a:r>
            <a:r>
              <a:rPr lang="en-US" sz="1100" dirty="0" err="1" smtClean="0"/>
              <a:t>uso</a:t>
            </a:r>
            <a:r>
              <a:rPr lang="en-US" sz="1100" dirty="0" smtClean="0"/>
              <a:t> de los </a:t>
            </a:r>
            <a:r>
              <a:rPr lang="en-US" sz="1100" dirty="0" err="1" smtClean="0"/>
              <a:t>pronombres</a:t>
            </a:r>
            <a:r>
              <a:rPr lang="en-US" sz="1100" dirty="0" smtClean="0"/>
              <a:t> en </a:t>
            </a:r>
            <a:r>
              <a:rPr lang="en-US" sz="1100" dirty="0" err="1" smtClean="0"/>
              <a:t>España</a:t>
            </a:r>
            <a:r>
              <a:rPr lang="en-US" sz="1100" dirty="0" smtClean="0"/>
              <a:t>, de forma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vos</a:t>
            </a:r>
            <a:r>
              <a:rPr lang="en-US" sz="1100" dirty="0" smtClean="0"/>
              <a:t> </a:t>
            </a:r>
            <a:r>
              <a:rPr lang="en-US" sz="1100" dirty="0" err="1" smtClean="0"/>
              <a:t>comenzaba</a:t>
            </a:r>
            <a:r>
              <a:rPr lang="en-US" sz="1100" dirty="0" smtClean="0"/>
              <a:t> a </a:t>
            </a:r>
            <a:r>
              <a:rPr lang="en-US" sz="1100" dirty="0" err="1" smtClean="0"/>
              <a:t>usarse</a:t>
            </a:r>
            <a:r>
              <a:rPr lang="en-US" sz="1100" dirty="0" smtClean="0"/>
              <a:t> </a:t>
            </a:r>
            <a:r>
              <a:rPr lang="en-US" sz="1100" dirty="0" err="1" smtClean="0"/>
              <a:t>como</a:t>
            </a:r>
            <a:r>
              <a:rPr lang="en-US" sz="1100" dirty="0" smtClean="0"/>
              <a:t> </a:t>
            </a:r>
            <a:r>
              <a:rPr lang="en-US" sz="1100" dirty="0" err="1" smtClean="0"/>
              <a:t>fórmula</a:t>
            </a:r>
            <a:r>
              <a:rPr lang="en-US" sz="1100" dirty="0" smtClean="0"/>
              <a:t> de </a:t>
            </a:r>
            <a:r>
              <a:rPr lang="en-US" sz="1100" dirty="0" err="1" smtClean="0"/>
              <a:t>trato</a:t>
            </a:r>
            <a:r>
              <a:rPr lang="en-US" sz="1100" dirty="0" smtClean="0"/>
              <a:t> entre </a:t>
            </a:r>
            <a:r>
              <a:rPr lang="en-US" sz="1100" dirty="0" err="1" smtClean="0"/>
              <a:t>iguales</a:t>
            </a:r>
            <a:r>
              <a:rPr lang="en-US" sz="1100" dirty="0" smtClean="0"/>
              <a:t> y </a:t>
            </a:r>
            <a:r>
              <a:rPr lang="en-US" sz="1100" dirty="0" err="1" smtClean="0"/>
              <a:t>entraba</a:t>
            </a:r>
            <a:r>
              <a:rPr lang="en-US" sz="1100" dirty="0" smtClean="0"/>
              <a:t> en </a:t>
            </a:r>
            <a:r>
              <a:rPr lang="en-US" sz="1100" dirty="0" err="1" smtClean="0"/>
              <a:t>competencia</a:t>
            </a:r>
            <a:r>
              <a:rPr lang="en-US" sz="1100" dirty="0" smtClean="0"/>
              <a:t> con </a:t>
            </a:r>
            <a:r>
              <a:rPr lang="en-US" sz="1100" dirty="0" err="1" smtClean="0"/>
              <a:t>tú</a:t>
            </a:r>
            <a:r>
              <a:rPr lang="en-US" sz="1100" dirty="0" smtClean="0"/>
              <a:t>. Con el </a:t>
            </a:r>
            <a:r>
              <a:rPr lang="en-US" sz="1100" dirty="0" err="1" smtClean="0"/>
              <a:t>paso</a:t>
            </a:r>
            <a:r>
              <a:rPr lang="en-US" sz="1100" dirty="0" smtClean="0"/>
              <a:t> del </a:t>
            </a:r>
            <a:r>
              <a:rPr lang="en-US" sz="1100" dirty="0" err="1" smtClean="0"/>
              <a:t>tiempo</a:t>
            </a:r>
            <a:r>
              <a:rPr lang="en-US" sz="1100" dirty="0" smtClean="0"/>
              <a:t> el </a:t>
            </a:r>
            <a:r>
              <a:rPr lang="en-US" sz="1100" dirty="0" err="1" smtClean="0"/>
              <a:t>uso</a:t>
            </a:r>
            <a:r>
              <a:rPr lang="en-US" sz="1100" dirty="0" smtClean="0"/>
              <a:t> </a:t>
            </a:r>
            <a:r>
              <a:rPr lang="en-US" sz="1100" dirty="0" err="1" smtClean="0"/>
              <a:t>culto</a:t>
            </a:r>
            <a:r>
              <a:rPr lang="en-US" sz="1100" dirty="0" smtClean="0"/>
              <a:t> de </a:t>
            </a:r>
            <a:r>
              <a:rPr lang="en-US" sz="1100" dirty="0" err="1" smtClean="0"/>
              <a:t>España</a:t>
            </a:r>
            <a:r>
              <a:rPr lang="en-US" sz="1100" dirty="0" smtClean="0"/>
              <a:t> </a:t>
            </a:r>
            <a:r>
              <a:rPr lang="en-US" sz="1100" dirty="0" err="1" smtClean="0"/>
              <a:t>rechazó</a:t>
            </a:r>
            <a:r>
              <a:rPr lang="en-US" sz="1100" dirty="0" smtClean="0"/>
              <a:t> </a:t>
            </a:r>
            <a:r>
              <a:rPr lang="en-US" sz="1100" dirty="0" err="1" smtClean="0"/>
              <a:t>vos</a:t>
            </a:r>
            <a:r>
              <a:rPr lang="en-US" sz="1100" dirty="0" smtClean="0"/>
              <a:t> </a:t>
            </a:r>
            <a:r>
              <a:rPr lang="en-US" sz="1100" dirty="0" err="1" smtClean="0"/>
              <a:t>dejando</a:t>
            </a:r>
            <a:r>
              <a:rPr lang="en-US" sz="1100" dirty="0" smtClean="0"/>
              <a:t> </a:t>
            </a:r>
            <a:r>
              <a:rPr lang="en-US" sz="1100" dirty="0" err="1" smtClean="0"/>
              <a:t>usted</a:t>
            </a:r>
            <a:r>
              <a:rPr lang="en-US" sz="1100" dirty="0" smtClean="0"/>
              <a:t> </a:t>
            </a:r>
            <a:r>
              <a:rPr lang="en-US" sz="1100" dirty="0" err="1" smtClean="0"/>
              <a:t>como</a:t>
            </a:r>
            <a:r>
              <a:rPr lang="en-US" sz="1100" dirty="0" smtClean="0"/>
              <a:t> forma de </a:t>
            </a:r>
            <a:r>
              <a:rPr lang="en-US" sz="1100" dirty="0" err="1" smtClean="0"/>
              <a:t>respeto</a:t>
            </a:r>
            <a:r>
              <a:rPr lang="en-US" sz="1100" dirty="0" smtClean="0"/>
              <a:t> y </a:t>
            </a:r>
            <a:r>
              <a:rPr lang="en-US" sz="1100" dirty="0" err="1" smtClean="0"/>
              <a:t>tú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el </a:t>
            </a:r>
            <a:r>
              <a:rPr lang="en-US" sz="1100" dirty="0" err="1" smtClean="0"/>
              <a:t>uso</a:t>
            </a:r>
            <a:r>
              <a:rPr lang="en-US" sz="1100" dirty="0" smtClean="0"/>
              <a:t> familiar o entre </a:t>
            </a:r>
            <a:r>
              <a:rPr lang="en-US" sz="1100" dirty="0" err="1" smtClean="0"/>
              <a:t>iguales</a:t>
            </a:r>
            <a:r>
              <a:rPr lang="en-US" sz="1100" dirty="0" smtClean="0"/>
              <a:t>. La </a:t>
            </a:r>
            <a:r>
              <a:rPr lang="en-US" sz="1100" dirty="0" err="1" smtClean="0"/>
              <a:t>colonización</a:t>
            </a:r>
            <a:r>
              <a:rPr lang="en-US" sz="1100" dirty="0" smtClean="0"/>
              <a:t> de </a:t>
            </a:r>
            <a:r>
              <a:rPr lang="en-US" sz="1100" dirty="0" err="1" smtClean="0"/>
              <a:t>América</a:t>
            </a:r>
            <a:r>
              <a:rPr lang="en-US" sz="1100" dirty="0" smtClean="0"/>
              <a:t> a finales del </a:t>
            </a:r>
            <a:r>
              <a:rPr lang="en-US" sz="1100" dirty="0" err="1" smtClean="0"/>
              <a:t>siglo</a:t>
            </a:r>
            <a:r>
              <a:rPr lang="en-US" sz="1100" dirty="0" smtClean="0"/>
              <a:t> XVI se produce en el </a:t>
            </a:r>
            <a:r>
              <a:rPr lang="en-US" sz="1100" dirty="0" err="1" smtClean="0"/>
              <a:t>momento</a:t>
            </a:r>
            <a:r>
              <a:rPr lang="en-US" sz="1100" dirty="0" smtClean="0"/>
              <a:t> en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vos</a:t>
            </a:r>
            <a:r>
              <a:rPr lang="en-US" sz="1100" dirty="0" smtClean="0"/>
              <a:t> </a:t>
            </a:r>
            <a:r>
              <a:rPr lang="en-US" sz="1100" dirty="0" err="1" smtClean="0"/>
              <a:t>todavía</a:t>
            </a:r>
            <a:r>
              <a:rPr lang="en-US" sz="1100" dirty="0" smtClean="0"/>
              <a:t> se </a:t>
            </a:r>
            <a:r>
              <a:rPr lang="en-US" sz="1100" dirty="0" err="1" smtClean="0"/>
              <a:t>usaba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el </a:t>
            </a:r>
            <a:r>
              <a:rPr lang="en-US" sz="1100" dirty="0" err="1" smtClean="0"/>
              <a:t>trato</a:t>
            </a:r>
            <a:r>
              <a:rPr lang="en-US" sz="1100" dirty="0" smtClean="0"/>
              <a:t> entre </a:t>
            </a:r>
            <a:r>
              <a:rPr lang="en-US" sz="1100" dirty="0" err="1" smtClean="0"/>
              <a:t>iguales</a:t>
            </a:r>
            <a:r>
              <a:rPr lang="en-US" sz="1100" dirty="0" smtClean="0"/>
              <a:t> y con </a:t>
            </a:r>
            <a:r>
              <a:rPr lang="en-US" sz="1100" dirty="0" err="1" smtClean="0"/>
              <a:t>este</a:t>
            </a:r>
            <a:r>
              <a:rPr lang="en-US" sz="1100" dirty="0" smtClean="0"/>
              <a:t> valor se </a:t>
            </a:r>
            <a:r>
              <a:rPr lang="en-US" sz="1100" dirty="0" err="1" smtClean="0"/>
              <a:t>implantó</a:t>
            </a:r>
            <a:r>
              <a:rPr lang="en-US" sz="1100" dirty="0" smtClean="0"/>
              <a:t> en </a:t>
            </a:r>
            <a:r>
              <a:rPr lang="en-US" sz="1100" dirty="0" err="1" smtClean="0"/>
              <a:t>varias</a:t>
            </a:r>
            <a:r>
              <a:rPr lang="en-US" sz="1100" dirty="0" smtClean="0"/>
              <a:t> </a:t>
            </a:r>
            <a:r>
              <a:rPr lang="en-US" sz="1100" dirty="0" err="1" smtClean="0"/>
              <a:t>zonas</a:t>
            </a:r>
            <a:r>
              <a:rPr lang="en-US" sz="1100" dirty="0" smtClean="0"/>
              <a:t> </a:t>
            </a:r>
            <a:r>
              <a:rPr lang="en-US" sz="1100" dirty="0" err="1" smtClean="0"/>
              <a:t>como</a:t>
            </a:r>
            <a:r>
              <a:rPr lang="en-US" sz="1100" dirty="0" smtClean="0"/>
              <a:t> forma popular de </a:t>
            </a:r>
            <a:r>
              <a:rPr lang="en-US" sz="1100" dirty="0" err="1" smtClean="0"/>
              <a:t>tratamiento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la </a:t>
            </a:r>
            <a:r>
              <a:rPr lang="en-US" sz="1100" dirty="0" err="1" smtClean="0"/>
              <a:t>segunda</a:t>
            </a:r>
            <a:r>
              <a:rPr lang="en-US" sz="1100" dirty="0" smtClean="0"/>
              <a:t> persona del singular, </a:t>
            </a:r>
            <a:r>
              <a:rPr lang="en-US" sz="1100" dirty="0" err="1" smtClean="0"/>
              <a:t>pero</a:t>
            </a:r>
            <a:r>
              <a:rPr lang="en-US" sz="1100" dirty="0" smtClean="0"/>
              <a:t> </a:t>
            </a:r>
            <a:r>
              <a:rPr lang="en-US" sz="1100" dirty="0" err="1" smtClean="0"/>
              <a:t>perdió</a:t>
            </a:r>
            <a:r>
              <a:rPr lang="en-US" sz="1100" dirty="0" smtClean="0"/>
              <a:t> </a:t>
            </a:r>
            <a:r>
              <a:rPr lang="en-US" sz="1100" dirty="0" err="1" smtClean="0"/>
              <a:t>sus</a:t>
            </a:r>
            <a:r>
              <a:rPr lang="en-US" sz="1100" dirty="0" smtClean="0"/>
              <a:t> </a:t>
            </a:r>
            <a:r>
              <a:rPr lang="en-US" sz="1100" dirty="0" err="1" smtClean="0"/>
              <a:t>connotaciones</a:t>
            </a:r>
            <a:r>
              <a:rPr lang="en-US" sz="1100" dirty="0" smtClean="0"/>
              <a:t> de </a:t>
            </a:r>
            <a:r>
              <a:rPr lang="en-US" sz="1100" dirty="0" err="1" smtClean="0"/>
              <a:t>prestigio</a:t>
            </a:r>
            <a:r>
              <a:rPr lang="en-US" sz="1100" dirty="0" smtClean="0"/>
              <a:t>. En </a:t>
            </a:r>
            <a:r>
              <a:rPr lang="en-US" sz="1100" dirty="0" err="1" smtClean="0"/>
              <a:t>España</a:t>
            </a:r>
            <a:r>
              <a:rPr lang="en-US" sz="1100" dirty="0" smtClean="0"/>
              <a:t> no </a:t>
            </a:r>
            <a:r>
              <a:rPr lang="en-US" sz="1100" dirty="0" err="1" smtClean="0"/>
              <a:t>sobrevive</a:t>
            </a:r>
            <a:r>
              <a:rPr lang="en-US" sz="1100" dirty="0" smtClean="0"/>
              <a:t> </a:t>
            </a:r>
            <a:r>
              <a:rPr lang="en-US" sz="1100" dirty="0" err="1" smtClean="0"/>
              <a:t>actualmente</a:t>
            </a:r>
            <a:r>
              <a:rPr lang="en-US" sz="1100" dirty="0" smtClean="0"/>
              <a:t>, </a:t>
            </a:r>
            <a:r>
              <a:rPr lang="en-US" sz="1100" dirty="0" err="1" smtClean="0"/>
              <a:t>aunque</a:t>
            </a:r>
            <a:r>
              <a:rPr lang="en-US" sz="1100" dirty="0" smtClean="0"/>
              <a:t> </a:t>
            </a:r>
            <a:r>
              <a:rPr lang="en-US" sz="1100" dirty="0" err="1" smtClean="0"/>
              <a:t>sí</a:t>
            </a:r>
            <a:r>
              <a:rPr lang="en-US" sz="1100" dirty="0" smtClean="0"/>
              <a:t> la forma de </a:t>
            </a:r>
            <a:r>
              <a:rPr lang="en-US" sz="1100" dirty="0" err="1" smtClean="0"/>
              <a:t>segunda</a:t>
            </a:r>
            <a:r>
              <a:rPr lang="en-US" sz="1100" dirty="0" smtClean="0"/>
              <a:t> persona de plural </a:t>
            </a:r>
            <a:r>
              <a:rPr lang="en-US" sz="1100" dirty="0" err="1" smtClean="0"/>
              <a:t>vosotros</a:t>
            </a:r>
            <a:r>
              <a:rPr lang="en-US" sz="1100" dirty="0" smtClean="0"/>
              <a:t>,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también</a:t>
            </a:r>
            <a:r>
              <a:rPr lang="en-US" sz="1100" dirty="0" smtClean="0"/>
              <a:t> </a:t>
            </a:r>
            <a:r>
              <a:rPr lang="en-US" sz="1100" dirty="0" err="1" smtClean="0"/>
              <a:t>tiene</a:t>
            </a:r>
            <a:r>
              <a:rPr lang="en-US" sz="1100" dirty="0" smtClean="0"/>
              <a:t>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origen</a:t>
            </a:r>
            <a:r>
              <a:rPr lang="en-US" sz="1100" dirty="0" smtClean="0"/>
              <a:t> en el </a:t>
            </a:r>
            <a:r>
              <a:rPr lang="en-US" sz="1100" dirty="0" err="1" smtClean="0"/>
              <a:t>vos</a:t>
            </a:r>
            <a:r>
              <a:rPr lang="en-US" sz="1100" dirty="0" smtClean="0"/>
              <a:t> </a:t>
            </a:r>
            <a:r>
              <a:rPr lang="en-US" sz="1100" dirty="0" err="1" smtClean="0"/>
              <a:t>latino</a:t>
            </a:r>
            <a:r>
              <a:rPr lang="en-US" sz="1100" dirty="0" smtClean="0"/>
              <a:t>. Los </a:t>
            </a:r>
            <a:r>
              <a:rPr lang="en-US" sz="1100" dirty="0" err="1" smtClean="0"/>
              <a:t>núcleos</a:t>
            </a:r>
            <a:r>
              <a:rPr lang="en-US" sz="1100" dirty="0" smtClean="0"/>
              <a:t> </a:t>
            </a:r>
            <a:r>
              <a:rPr lang="en-US" sz="1100" dirty="0" err="1" smtClean="0"/>
              <a:t>urbanos</a:t>
            </a:r>
            <a:r>
              <a:rPr lang="en-US" sz="1100" dirty="0" smtClean="0"/>
              <a:t> </a:t>
            </a:r>
            <a:r>
              <a:rPr lang="en-US" sz="1100" dirty="0" err="1" smtClean="0"/>
              <a:t>cultos</a:t>
            </a:r>
            <a:r>
              <a:rPr lang="en-US" sz="1100" dirty="0" smtClean="0"/>
              <a:t> de </a:t>
            </a:r>
            <a:r>
              <a:rPr lang="en-US" sz="1100" dirty="0" err="1" smtClean="0"/>
              <a:t>América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quedaron</a:t>
            </a:r>
            <a:r>
              <a:rPr lang="en-US" sz="1100" dirty="0" smtClean="0"/>
              <a:t> </a:t>
            </a:r>
            <a:r>
              <a:rPr lang="en-US" sz="1100" dirty="0" err="1" smtClean="0"/>
              <a:t>más</a:t>
            </a:r>
            <a:r>
              <a:rPr lang="en-US" sz="1100" dirty="0" smtClean="0"/>
              <a:t> </a:t>
            </a:r>
            <a:r>
              <a:rPr lang="en-US" sz="1100" dirty="0" err="1" smtClean="0"/>
              <a:t>expuestos</a:t>
            </a:r>
            <a:r>
              <a:rPr lang="en-US" sz="1100" dirty="0" smtClean="0"/>
              <a:t> a la </a:t>
            </a:r>
            <a:r>
              <a:rPr lang="en-US" sz="1100" dirty="0" err="1" smtClean="0"/>
              <a:t>influencia</a:t>
            </a:r>
            <a:r>
              <a:rPr lang="en-US" sz="1100" dirty="0" smtClean="0"/>
              <a:t> del </a:t>
            </a:r>
            <a:r>
              <a:rPr lang="en-US" sz="1100" dirty="0" err="1" smtClean="0"/>
              <a:t>español</a:t>
            </a:r>
            <a:r>
              <a:rPr lang="en-US" sz="1100" dirty="0" smtClean="0"/>
              <a:t> </a:t>
            </a:r>
            <a:r>
              <a:rPr lang="en-US" sz="1100" dirty="0" err="1" smtClean="0"/>
              <a:t>europeo</a:t>
            </a:r>
            <a:r>
              <a:rPr lang="en-US" sz="1100" dirty="0" smtClean="0"/>
              <a:t> </a:t>
            </a:r>
            <a:r>
              <a:rPr lang="en-US" sz="1100" dirty="0" err="1" smtClean="0"/>
              <a:t>siguieron</a:t>
            </a:r>
            <a:r>
              <a:rPr lang="en-US" sz="1100" dirty="0" smtClean="0"/>
              <a:t> la </a:t>
            </a:r>
            <a:r>
              <a:rPr lang="en-US" sz="1100" dirty="0" err="1" smtClean="0"/>
              <a:t>reestructuración</a:t>
            </a:r>
            <a:r>
              <a:rPr lang="en-US" sz="1100" dirty="0" smtClean="0"/>
              <a:t> de los </a:t>
            </a:r>
            <a:r>
              <a:rPr lang="en-US" sz="1100" dirty="0" err="1" smtClean="0"/>
              <a:t>pronombres</a:t>
            </a:r>
            <a:r>
              <a:rPr lang="en-US" sz="1100" dirty="0" smtClean="0"/>
              <a:t> de la </a:t>
            </a:r>
            <a:r>
              <a:rPr lang="en-US" sz="1100" dirty="0" err="1" smtClean="0"/>
              <a:t>península</a:t>
            </a:r>
            <a:r>
              <a:rPr lang="en-US" sz="1100" dirty="0" smtClean="0"/>
              <a:t> y </a:t>
            </a:r>
            <a:r>
              <a:rPr lang="en-US" sz="1100" dirty="0" err="1" smtClean="0"/>
              <a:t>rechazan</a:t>
            </a:r>
            <a:r>
              <a:rPr lang="en-US" sz="1100" dirty="0" smtClean="0"/>
              <a:t> el </a:t>
            </a:r>
            <a:r>
              <a:rPr lang="en-US" sz="1100" dirty="0" err="1" smtClean="0"/>
              <a:t>vos</a:t>
            </a:r>
            <a:r>
              <a:rPr lang="en-US" sz="1100" dirty="0" smtClean="0"/>
              <a:t> en favor del </a:t>
            </a:r>
            <a:r>
              <a:rPr lang="en-US" sz="1100" dirty="0" err="1" smtClean="0"/>
              <a:t>tuteo</a:t>
            </a:r>
            <a:r>
              <a:rPr lang="en-US" sz="1100" dirty="0" smtClean="0"/>
              <a:t> (</a:t>
            </a:r>
            <a:r>
              <a:rPr lang="en-US" sz="1100" dirty="0" err="1" smtClean="0"/>
              <a:t>casi</a:t>
            </a:r>
            <a:r>
              <a:rPr lang="en-US" sz="1100" dirty="0" smtClean="0"/>
              <a:t> </a:t>
            </a:r>
            <a:r>
              <a:rPr lang="en-US" sz="1100" dirty="0" err="1" smtClean="0"/>
              <a:t>todo</a:t>
            </a:r>
            <a:r>
              <a:rPr lang="en-US" sz="1100" dirty="0" smtClean="0"/>
              <a:t> México, </a:t>
            </a:r>
            <a:r>
              <a:rPr lang="en-US" sz="1100" dirty="0" err="1" smtClean="0"/>
              <a:t>las</a:t>
            </a:r>
            <a:r>
              <a:rPr lang="en-US" sz="1100" dirty="0" smtClean="0"/>
              <a:t> </a:t>
            </a:r>
            <a:r>
              <a:rPr lang="en-US" sz="1100" dirty="0" err="1" smtClean="0"/>
              <a:t>Antillas</a:t>
            </a:r>
            <a:r>
              <a:rPr lang="en-US" sz="1100" dirty="0" smtClean="0"/>
              <a:t> y </a:t>
            </a:r>
            <a:r>
              <a:rPr lang="en-US" sz="1100" dirty="0" err="1" smtClean="0"/>
              <a:t>Perú</a:t>
            </a:r>
            <a:r>
              <a:rPr lang="en-US" sz="1100" dirty="0" smtClean="0"/>
              <a:t>), </a:t>
            </a:r>
            <a:r>
              <a:rPr lang="en-US" sz="1100" dirty="0" err="1" smtClean="0"/>
              <a:t>mientras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en el </a:t>
            </a:r>
            <a:r>
              <a:rPr lang="en-US" sz="1100" dirty="0" err="1" smtClean="0"/>
              <a:t>resto</a:t>
            </a:r>
            <a:r>
              <a:rPr lang="en-US" sz="1100" dirty="0" smtClean="0"/>
              <a:t> el </a:t>
            </a:r>
            <a:r>
              <a:rPr lang="en-US" sz="1100" dirty="0" err="1" smtClean="0"/>
              <a:t>voseo</a:t>
            </a:r>
            <a:r>
              <a:rPr lang="en-US" sz="1100" dirty="0" smtClean="0"/>
              <a:t> ha </a:t>
            </a:r>
            <a:r>
              <a:rPr lang="en-US" sz="1100" dirty="0" err="1" smtClean="0"/>
              <a:t>sobrevivido</a:t>
            </a:r>
            <a:r>
              <a:rPr lang="en-US" sz="1100" dirty="0" smtClean="0"/>
              <a:t>, con </a:t>
            </a:r>
            <a:r>
              <a:rPr lang="en-US" sz="1100" dirty="0" err="1" smtClean="0"/>
              <a:t>distinta</a:t>
            </a:r>
            <a:r>
              <a:rPr lang="en-US" sz="1100" dirty="0" smtClean="0"/>
              <a:t> </a:t>
            </a:r>
            <a:r>
              <a:rPr lang="en-US" sz="1100" dirty="0" err="1" smtClean="0"/>
              <a:t>consideración</a:t>
            </a:r>
            <a:r>
              <a:rPr lang="en-US" sz="1100" dirty="0" smtClean="0"/>
              <a:t>, </a:t>
            </a:r>
            <a:r>
              <a:rPr lang="en-US" sz="1100" dirty="0" err="1" smtClean="0"/>
              <a:t>hasta</a:t>
            </a:r>
            <a:r>
              <a:rPr lang="en-US" sz="1100" dirty="0" smtClean="0"/>
              <a:t> la </a:t>
            </a:r>
            <a:r>
              <a:rPr lang="en-US" sz="1100" dirty="0" err="1" smtClean="0"/>
              <a:t>actualidad</a:t>
            </a:r>
            <a:r>
              <a:rPr lang="en-US" sz="1100" dirty="0" smtClean="0"/>
              <a:t>.</a:t>
            </a:r>
            <a:endParaRPr lang="ru-RU" sz="1100" dirty="0" smtClean="0"/>
          </a:p>
          <a:p>
            <a:r>
              <a:rPr lang="en-US" sz="1100" dirty="0" smtClean="0"/>
              <a:t> </a:t>
            </a:r>
            <a:endParaRPr lang="ru-RU" sz="1100" dirty="0" smtClean="0"/>
          </a:p>
          <a:p>
            <a:r>
              <a:rPr lang="en-US" sz="1100" dirty="0" smtClean="0"/>
              <a:t>El </a:t>
            </a:r>
            <a:r>
              <a:rPr lang="en-US" sz="1100" dirty="0" err="1" smtClean="0"/>
              <a:t>voseo</a:t>
            </a:r>
            <a:r>
              <a:rPr lang="en-US" sz="1100" dirty="0" smtClean="0"/>
              <a:t> se </a:t>
            </a:r>
            <a:r>
              <a:rPr lang="en-US" sz="1100" dirty="0" err="1" smtClean="0"/>
              <a:t>presenta</a:t>
            </a:r>
            <a:r>
              <a:rPr lang="en-US" sz="1100" dirty="0" smtClean="0"/>
              <a:t> </a:t>
            </a:r>
            <a:r>
              <a:rPr lang="en-US" sz="1100" dirty="0" err="1" smtClean="0"/>
              <a:t>marcadamente</a:t>
            </a:r>
            <a:r>
              <a:rPr lang="en-US" sz="1100" dirty="0" smtClean="0"/>
              <a:t> en Argentina, Bolivia (</a:t>
            </a:r>
            <a:r>
              <a:rPr lang="en-US" sz="1100" dirty="0" err="1" smtClean="0"/>
              <a:t>este</a:t>
            </a:r>
            <a:r>
              <a:rPr lang="en-US" sz="1100" dirty="0" smtClean="0"/>
              <a:t>), Costa Rica, El Salvador, Guatemala, Honduras, Nicaragua, Paraguay y Uruguay. </a:t>
            </a:r>
            <a:r>
              <a:rPr lang="en-US" sz="1100" dirty="0" err="1" smtClean="0"/>
              <a:t>Aparece</a:t>
            </a:r>
            <a:r>
              <a:rPr lang="en-US" sz="1100" dirty="0" smtClean="0"/>
              <a:t>, de </a:t>
            </a:r>
            <a:r>
              <a:rPr lang="en-US" sz="1100" dirty="0" err="1" smtClean="0"/>
              <a:t>maneras</a:t>
            </a:r>
            <a:r>
              <a:rPr lang="en-US" sz="1100" dirty="0" smtClean="0"/>
              <a:t> </a:t>
            </a:r>
            <a:r>
              <a:rPr lang="en-US" sz="1100" dirty="0" err="1" smtClean="0"/>
              <a:t>ligeramente</a:t>
            </a:r>
            <a:r>
              <a:rPr lang="en-US" sz="1100" dirty="0" smtClean="0"/>
              <a:t> </a:t>
            </a:r>
            <a:r>
              <a:rPr lang="en-US" sz="1100" dirty="0" err="1" smtClean="0"/>
              <a:t>distintas</a:t>
            </a:r>
            <a:r>
              <a:rPr lang="en-US" sz="1100" dirty="0" smtClean="0"/>
              <a:t> en Venezuela (</a:t>
            </a:r>
            <a:r>
              <a:rPr lang="en-US" sz="1100" dirty="0" err="1" smtClean="0"/>
              <a:t>noroeste</a:t>
            </a:r>
            <a:r>
              <a:rPr lang="en-US" sz="1100" dirty="0" smtClean="0"/>
              <a:t>), Colombia (</a:t>
            </a:r>
            <a:r>
              <a:rPr lang="en-US" sz="1100" dirty="0" err="1" smtClean="0"/>
              <a:t>occidente</a:t>
            </a:r>
            <a:r>
              <a:rPr lang="en-US" sz="1100" dirty="0" smtClean="0"/>
              <a:t>), Chile y Ecuador (sierra). </a:t>
            </a:r>
            <a:r>
              <a:rPr lang="en-US" sz="1100" dirty="0" err="1" smtClean="0"/>
              <a:t>Menos</a:t>
            </a:r>
            <a:r>
              <a:rPr lang="en-US" sz="1100" dirty="0" smtClean="0"/>
              <a:t> </a:t>
            </a:r>
            <a:r>
              <a:rPr lang="en-US" sz="1100" dirty="0" err="1" smtClean="0"/>
              <a:t>frecuentemente</a:t>
            </a:r>
            <a:r>
              <a:rPr lang="en-US" sz="1100" dirty="0" smtClean="0"/>
              <a:t> y </a:t>
            </a:r>
            <a:r>
              <a:rPr lang="en-US" sz="1100" dirty="0" err="1" smtClean="0"/>
              <a:t>limitado</a:t>
            </a:r>
            <a:r>
              <a:rPr lang="en-US" sz="1100" dirty="0" smtClean="0"/>
              <a:t> a un </a:t>
            </a:r>
            <a:r>
              <a:rPr lang="en-US" sz="1100" dirty="0" err="1" smtClean="0"/>
              <a:t>ámbito</a:t>
            </a:r>
            <a:r>
              <a:rPr lang="en-US" sz="1100" dirty="0" smtClean="0"/>
              <a:t> familiar, el “</a:t>
            </a:r>
            <a:r>
              <a:rPr lang="en-US" sz="1100" dirty="0" err="1" smtClean="0"/>
              <a:t>vos</a:t>
            </a:r>
            <a:r>
              <a:rPr lang="en-US" sz="1100" dirty="0" smtClean="0"/>
              <a:t>” se </a:t>
            </a:r>
            <a:r>
              <a:rPr lang="en-US" sz="1100" dirty="0" err="1" smtClean="0"/>
              <a:t>puede</a:t>
            </a:r>
            <a:r>
              <a:rPr lang="en-US" sz="1100" dirty="0" smtClean="0"/>
              <a:t> </a:t>
            </a:r>
            <a:r>
              <a:rPr lang="en-US" sz="1100" dirty="0" err="1" smtClean="0"/>
              <a:t>encontrar</a:t>
            </a:r>
            <a:r>
              <a:rPr lang="en-US" sz="1100" dirty="0" smtClean="0"/>
              <a:t> en México (</a:t>
            </a:r>
            <a:r>
              <a:rPr lang="en-US" sz="1100" dirty="0" err="1" smtClean="0"/>
              <a:t>norte</a:t>
            </a:r>
            <a:r>
              <a:rPr lang="en-US" sz="1100" dirty="0" smtClean="0"/>
              <a:t> de Chiapas), Colombia (</a:t>
            </a:r>
            <a:r>
              <a:rPr lang="en-US" sz="1100" dirty="0" err="1" smtClean="0"/>
              <a:t>costa</a:t>
            </a:r>
            <a:r>
              <a:rPr lang="en-US" sz="1100" dirty="0" smtClean="0"/>
              <a:t> </a:t>
            </a:r>
            <a:r>
              <a:rPr lang="en-US" sz="1100" dirty="0" err="1" smtClean="0"/>
              <a:t>pacífica</a:t>
            </a:r>
            <a:r>
              <a:rPr lang="en-US" sz="1100" dirty="0" smtClean="0"/>
              <a:t>), Ecuador (sierra), Chile (</a:t>
            </a:r>
            <a:r>
              <a:rPr lang="en-US" sz="1100" dirty="0" err="1" smtClean="0"/>
              <a:t>norte</a:t>
            </a:r>
            <a:r>
              <a:rPr lang="en-US" sz="1100" dirty="0" smtClean="0"/>
              <a:t> y </a:t>
            </a:r>
            <a:r>
              <a:rPr lang="en-US" sz="1100" dirty="0" err="1" smtClean="0"/>
              <a:t>sur</a:t>
            </a:r>
            <a:r>
              <a:rPr lang="en-US" sz="1100" dirty="0" smtClean="0"/>
              <a:t>) y en </a:t>
            </a:r>
            <a:r>
              <a:rPr lang="en-US" sz="1100" dirty="0" err="1" smtClean="0"/>
              <a:t>zonas</a:t>
            </a:r>
            <a:r>
              <a:rPr lang="en-US" sz="1100" dirty="0" smtClean="0"/>
              <a:t> </a:t>
            </a:r>
            <a:r>
              <a:rPr lang="en-US" sz="1100" dirty="0" err="1" smtClean="0"/>
              <a:t>más</a:t>
            </a:r>
            <a:r>
              <a:rPr lang="en-US" sz="1100" dirty="0" smtClean="0"/>
              <a:t> </a:t>
            </a:r>
            <a:r>
              <a:rPr lang="en-US" sz="1100" dirty="0" err="1" smtClean="0"/>
              <a:t>reducidas</a:t>
            </a:r>
            <a:r>
              <a:rPr lang="en-US" sz="1100" dirty="0" smtClean="0"/>
              <a:t> del interior de México (Tabasco), Panamá (</a:t>
            </a:r>
            <a:r>
              <a:rPr lang="en-US" sz="1100" dirty="0" err="1" smtClean="0"/>
              <a:t>Península</a:t>
            </a:r>
            <a:r>
              <a:rPr lang="en-US" sz="1100" dirty="0" smtClean="0"/>
              <a:t> de </a:t>
            </a:r>
            <a:r>
              <a:rPr lang="en-US" sz="1100" dirty="0" err="1" smtClean="0"/>
              <a:t>Azuero</a:t>
            </a:r>
            <a:r>
              <a:rPr lang="en-US" sz="1100" dirty="0" smtClean="0"/>
              <a:t>), Ecuador (</a:t>
            </a:r>
            <a:r>
              <a:rPr lang="en-US" sz="1100" dirty="0" err="1" smtClean="0"/>
              <a:t>sur</a:t>
            </a:r>
            <a:r>
              <a:rPr lang="en-US" sz="1100" dirty="0" smtClean="0"/>
              <a:t>) y </a:t>
            </a:r>
            <a:r>
              <a:rPr lang="en-US" sz="1100" dirty="0" err="1" smtClean="0"/>
              <a:t>Belice</a:t>
            </a:r>
            <a:r>
              <a:rPr lang="en-US" sz="1100" dirty="0" smtClean="0"/>
              <a:t> (</a:t>
            </a:r>
            <a:r>
              <a:rPr lang="en-US" sz="1100" dirty="0" err="1" smtClean="0"/>
              <a:t>sur</a:t>
            </a:r>
            <a:r>
              <a:rPr lang="en-US" sz="1100" dirty="0" smtClean="0"/>
              <a:t>). En el </a:t>
            </a:r>
            <a:r>
              <a:rPr lang="en-US" sz="1100" dirty="0" err="1" smtClean="0"/>
              <a:t>Perú</a:t>
            </a:r>
            <a:r>
              <a:rPr lang="en-US" sz="1100" dirty="0" smtClean="0"/>
              <a:t>, Cuba, Puerto Rico y </a:t>
            </a:r>
            <a:r>
              <a:rPr lang="en-US" sz="1100" dirty="0" err="1" smtClean="0"/>
              <a:t>República</a:t>
            </a:r>
            <a:r>
              <a:rPr lang="en-US" sz="1100" dirty="0" smtClean="0"/>
              <a:t> </a:t>
            </a:r>
            <a:r>
              <a:rPr lang="en-US" sz="1100" dirty="0" err="1" smtClean="0"/>
              <a:t>Dominicana</a:t>
            </a:r>
            <a:r>
              <a:rPr lang="en-US" sz="1100" dirty="0" smtClean="0"/>
              <a:t> </a:t>
            </a:r>
            <a:r>
              <a:rPr lang="en-US" sz="1100" dirty="0" err="1" smtClean="0"/>
              <a:t>está</a:t>
            </a:r>
            <a:r>
              <a:rPr lang="en-US" sz="1100" dirty="0" smtClean="0"/>
              <a:t> </a:t>
            </a:r>
            <a:r>
              <a:rPr lang="en-US" sz="1100" dirty="0" err="1" smtClean="0"/>
              <a:t>extinto</a:t>
            </a:r>
            <a:r>
              <a:rPr lang="en-US" sz="1100" dirty="0" smtClean="0"/>
              <a:t>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uso</a:t>
            </a:r>
            <a:r>
              <a:rPr lang="en-US" sz="1100" dirty="0" smtClean="0"/>
              <a:t>.</a:t>
            </a:r>
            <a:endParaRPr lang="ru-RU" sz="1100" dirty="0" smtClean="0"/>
          </a:p>
          <a:p>
            <a:r>
              <a:rPr lang="en-US" sz="1100" dirty="0" smtClean="0"/>
              <a:t> </a:t>
            </a:r>
            <a:endParaRPr lang="ru-RU" sz="1100" dirty="0" smtClean="0"/>
          </a:p>
          <a:p>
            <a:r>
              <a:rPr lang="en-US" sz="1100" dirty="0" err="1" smtClean="0"/>
              <a:t>Sólo</a:t>
            </a:r>
            <a:r>
              <a:rPr lang="en-US" sz="1100" dirty="0" smtClean="0"/>
              <a:t> en el </a:t>
            </a:r>
            <a:r>
              <a:rPr lang="en-US" sz="1100" dirty="0" err="1" smtClean="0"/>
              <a:t>ámbito</a:t>
            </a:r>
            <a:r>
              <a:rPr lang="en-US" sz="1100" dirty="0" smtClean="0"/>
              <a:t> del </a:t>
            </a:r>
            <a:r>
              <a:rPr lang="en-US" sz="1100" dirty="0" err="1" smtClean="0"/>
              <a:t>español</a:t>
            </a:r>
            <a:r>
              <a:rPr lang="en-US" sz="1100" dirty="0" smtClean="0"/>
              <a:t> </a:t>
            </a:r>
            <a:r>
              <a:rPr lang="en-US" sz="1100" dirty="0" err="1" smtClean="0"/>
              <a:t>rioplatense</a:t>
            </a:r>
            <a:r>
              <a:rPr lang="en-US" sz="1100" dirty="0" smtClean="0"/>
              <a:t>, </a:t>
            </a:r>
            <a:r>
              <a:rPr lang="en-US" sz="1100" dirty="0" err="1" smtClean="0"/>
              <a:t>español</a:t>
            </a:r>
            <a:r>
              <a:rPr lang="en-US" sz="1100" dirty="0" smtClean="0"/>
              <a:t> </a:t>
            </a:r>
            <a:r>
              <a:rPr lang="en-US" sz="1100" dirty="0" err="1" smtClean="0"/>
              <a:t>antioqueño</a:t>
            </a:r>
            <a:r>
              <a:rPr lang="en-US" sz="1100" dirty="0" smtClean="0"/>
              <a:t>, </a:t>
            </a:r>
            <a:r>
              <a:rPr lang="en-US" sz="1100" dirty="0" err="1" smtClean="0"/>
              <a:t>español</a:t>
            </a:r>
            <a:r>
              <a:rPr lang="en-US" sz="1100" dirty="0" smtClean="0"/>
              <a:t> </a:t>
            </a:r>
            <a:r>
              <a:rPr lang="en-US" sz="1100" dirty="0" err="1" smtClean="0"/>
              <a:t>camba</a:t>
            </a:r>
            <a:r>
              <a:rPr lang="en-US" sz="1100" dirty="0" smtClean="0"/>
              <a:t> y </a:t>
            </a:r>
            <a:r>
              <a:rPr lang="en-US" sz="1100" dirty="0" err="1" smtClean="0"/>
              <a:t>centroamericano</a:t>
            </a:r>
            <a:r>
              <a:rPr lang="en-US" sz="1100" dirty="0" smtClean="0"/>
              <a:t> se </a:t>
            </a:r>
            <a:r>
              <a:rPr lang="en-US" sz="1100" dirty="0" err="1" smtClean="0"/>
              <a:t>emplea</a:t>
            </a:r>
            <a:r>
              <a:rPr lang="en-US" sz="1100" dirty="0" smtClean="0"/>
              <a:t> </a:t>
            </a:r>
            <a:r>
              <a:rPr lang="en-US" sz="1100" dirty="0" err="1" smtClean="0"/>
              <a:t>regularmente</a:t>
            </a:r>
            <a:r>
              <a:rPr lang="en-US" sz="1100" dirty="0" smtClean="0"/>
              <a:t> </a:t>
            </a:r>
            <a:r>
              <a:rPr lang="en-US" sz="1100" dirty="0" err="1" smtClean="0"/>
              <a:t>como</a:t>
            </a:r>
            <a:r>
              <a:rPr lang="en-US" sz="1100" dirty="0" smtClean="0"/>
              <a:t> forma </a:t>
            </a:r>
            <a:r>
              <a:rPr lang="en-US" sz="1100" dirty="0" err="1" smtClean="0"/>
              <a:t>prestigiosa</a:t>
            </a:r>
            <a:r>
              <a:rPr lang="en-US" sz="1100" dirty="0" smtClean="0"/>
              <a:t>; en </a:t>
            </a:r>
            <a:r>
              <a:rPr lang="en-US" sz="1100" dirty="0" err="1" smtClean="0"/>
              <a:t>otras</a:t>
            </a:r>
            <a:r>
              <a:rPr lang="en-US" sz="1100" dirty="0" smtClean="0"/>
              <a:t> </a:t>
            </a:r>
            <a:r>
              <a:rPr lang="en-US" sz="1100" dirty="0" err="1" smtClean="0"/>
              <a:t>regiones</a:t>
            </a:r>
            <a:r>
              <a:rPr lang="en-US" sz="1100" dirty="0" smtClean="0"/>
              <a:t> </a:t>
            </a:r>
            <a:r>
              <a:rPr lang="en-US" sz="1100" dirty="0" err="1" smtClean="0"/>
              <a:t>existe</a:t>
            </a:r>
            <a:r>
              <a:rPr lang="en-US" sz="1100" dirty="0" smtClean="0"/>
              <a:t> </a:t>
            </a:r>
            <a:r>
              <a:rPr lang="en-US" sz="1100" dirty="0" err="1" smtClean="0"/>
              <a:t>cierta</a:t>
            </a:r>
            <a:r>
              <a:rPr lang="en-US" sz="1100" dirty="0" smtClean="0"/>
              <a:t> </a:t>
            </a:r>
            <a:r>
              <a:rPr lang="en-US" sz="1100" dirty="0" err="1" smtClean="0"/>
              <a:t>diglosia</a:t>
            </a:r>
            <a:r>
              <a:rPr lang="en-US" sz="1100" dirty="0" smtClean="0"/>
              <a:t> entre </a:t>
            </a:r>
            <a:r>
              <a:rPr lang="en-US" sz="1100" dirty="0" err="1" smtClean="0"/>
              <a:t>ambas</a:t>
            </a:r>
            <a:r>
              <a:rPr lang="en-US" sz="1100" dirty="0" smtClean="0"/>
              <a:t> </a:t>
            </a:r>
            <a:r>
              <a:rPr lang="en-US" sz="1100" dirty="0" err="1" smtClean="0"/>
              <a:t>conjugaciones</a:t>
            </a:r>
            <a:r>
              <a:rPr lang="en-US" sz="1100" dirty="0" smtClean="0"/>
              <a:t>.</a:t>
            </a:r>
            <a:endParaRPr lang="ru-RU" sz="1100" dirty="0" smtClean="0"/>
          </a:p>
          <a:p>
            <a:r>
              <a:rPr lang="en-US" sz="1100" dirty="0" smtClean="0"/>
              <a:t> </a:t>
            </a:r>
            <a:endParaRPr lang="ru-RU" sz="1100" dirty="0" smtClean="0"/>
          </a:p>
          <a:p>
            <a:r>
              <a:rPr lang="en-US" sz="1100" dirty="0" smtClean="0"/>
              <a:t>En Argentina, Paraguay y Uruguay el “</a:t>
            </a:r>
            <a:r>
              <a:rPr lang="en-US" sz="1100" dirty="0" err="1" smtClean="0"/>
              <a:t>vos</a:t>
            </a:r>
            <a:r>
              <a:rPr lang="en-US" sz="1100" dirty="0" smtClean="0"/>
              <a:t>” ha </a:t>
            </a:r>
            <a:r>
              <a:rPr lang="en-US" sz="1100" dirty="0" err="1" smtClean="0"/>
              <a:t>incluso</a:t>
            </a:r>
            <a:r>
              <a:rPr lang="en-US" sz="1100" dirty="0" smtClean="0"/>
              <a:t> </a:t>
            </a:r>
            <a:r>
              <a:rPr lang="en-US" sz="1100" dirty="0" err="1" smtClean="0"/>
              <a:t>desplazado</a:t>
            </a:r>
            <a:r>
              <a:rPr lang="en-US" sz="1100" dirty="0" smtClean="0"/>
              <a:t> </a:t>
            </a:r>
            <a:r>
              <a:rPr lang="en-US" sz="1100" dirty="0" err="1" smtClean="0"/>
              <a:t>casi</a:t>
            </a:r>
            <a:r>
              <a:rPr lang="en-US" sz="1100" dirty="0" smtClean="0"/>
              <a:t> </a:t>
            </a:r>
            <a:r>
              <a:rPr lang="en-US" sz="1100" dirty="0" err="1" smtClean="0"/>
              <a:t>por</a:t>
            </a:r>
            <a:r>
              <a:rPr lang="en-US" sz="1100" dirty="0" smtClean="0"/>
              <a:t> </a:t>
            </a:r>
            <a:r>
              <a:rPr lang="en-US" sz="1100" dirty="0" err="1" smtClean="0"/>
              <a:t>completo</a:t>
            </a:r>
            <a:r>
              <a:rPr lang="en-US" sz="1100" dirty="0" smtClean="0"/>
              <a:t> al </a:t>
            </a:r>
            <a:r>
              <a:rPr lang="en-US" sz="1100" dirty="0" err="1" smtClean="0"/>
              <a:t>tú</a:t>
            </a:r>
            <a:r>
              <a:rPr lang="en-US" sz="1100" dirty="0" smtClean="0"/>
              <a:t> de </a:t>
            </a:r>
            <a:r>
              <a:rPr lang="en-US" sz="1100" dirty="0" err="1" smtClean="0"/>
              <a:t>las</a:t>
            </a:r>
            <a:r>
              <a:rPr lang="en-US" sz="1100" dirty="0" smtClean="0"/>
              <a:t> </a:t>
            </a:r>
            <a:r>
              <a:rPr lang="en-US" sz="1100" dirty="0" err="1" smtClean="0"/>
              <a:t>fuentes</a:t>
            </a:r>
            <a:r>
              <a:rPr lang="en-US" sz="1100" dirty="0" smtClean="0"/>
              <a:t> </a:t>
            </a:r>
            <a:r>
              <a:rPr lang="en-US" sz="1100" dirty="0" err="1" smtClean="0"/>
              <a:t>escritas</a:t>
            </a:r>
            <a:r>
              <a:rPr lang="en-US" sz="1100" dirty="0" smtClean="0"/>
              <a:t>. No obstante hay </a:t>
            </a:r>
            <a:r>
              <a:rPr lang="en-US" sz="1100" dirty="0" err="1" smtClean="0"/>
              <a:t>escritores</a:t>
            </a:r>
            <a:r>
              <a:rPr lang="en-US" sz="1100" dirty="0" smtClean="0"/>
              <a:t> </a:t>
            </a:r>
            <a:r>
              <a:rPr lang="en-US" sz="1100" dirty="0" err="1" smtClean="0"/>
              <a:t>rioplatenses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aún</a:t>
            </a:r>
            <a:r>
              <a:rPr lang="en-US" sz="1100" dirty="0" smtClean="0"/>
              <a:t> </a:t>
            </a:r>
            <a:r>
              <a:rPr lang="en-US" sz="1100" dirty="0" err="1" smtClean="0"/>
              <a:t>mantienen</a:t>
            </a:r>
            <a:r>
              <a:rPr lang="en-US" sz="1100" dirty="0" smtClean="0"/>
              <a:t> la forma </a:t>
            </a:r>
            <a:r>
              <a:rPr lang="en-US" sz="1100" dirty="0" err="1" smtClean="0"/>
              <a:t>clásica</a:t>
            </a:r>
            <a:r>
              <a:rPr lang="en-US" sz="1100" dirty="0" smtClean="0"/>
              <a:t> "</a:t>
            </a:r>
            <a:r>
              <a:rPr lang="en-US" sz="1100" dirty="0" err="1" smtClean="0"/>
              <a:t>tú</a:t>
            </a:r>
            <a:r>
              <a:rPr lang="en-US" sz="1100" dirty="0" smtClean="0"/>
              <a:t>" </a:t>
            </a:r>
            <a:r>
              <a:rPr lang="en-US" sz="1100" dirty="0" err="1" smtClean="0"/>
              <a:t>para</a:t>
            </a:r>
            <a:r>
              <a:rPr lang="en-US" sz="1100" dirty="0" smtClean="0"/>
              <a:t> </a:t>
            </a:r>
            <a:r>
              <a:rPr lang="en-US" sz="1100" dirty="0" err="1" smtClean="0"/>
              <a:t>sus</a:t>
            </a:r>
            <a:r>
              <a:rPr lang="en-US" sz="1100" dirty="0" smtClean="0"/>
              <a:t> </a:t>
            </a:r>
            <a:r>
              <a:rPr lang="en-US" sz="1100" dirty="0" err="1" smtClean="0"/>
              <a:t>obras</a:t>
            </a:r>
            <a:r>
              <a:rPr lang="en-US" sz="1100" dirty="0" smtClean="0"/>
              <a:t> de </a:t>
            </a:r>
            <a:r>
              <a:rPr lang="en-US" sz="1100" dirty="0" err="1" smtClean="0"/>
              <a:t>ficción</a:t>
            </a:r>
            <a:r>
              <a:rPr lang="en-US" sz="1100" dirty="0" smtClean="0"/>
              <a:t>, </a:t>
            </a:r>
            <a:r>
              <a:rPr lang="en-US" sz="1100" dirty="0" err="1" smtClean="0"/>
              <a:t>como</a:t>
            </a:r>
            <a:r>
              <a:rPr lang="en-US" sz="1100" dirty="0" smtClean="0"/>
              <a:t> el </a:t>
            </a:r>
            <a:r>
              <a:rPr lang="en-US" sz="1100" dirty="0" err="1" smtClean="0"/>
              <a:t>poeta</a:t>
            </a:r>
            <a:r>
              <a:rPr lang="en-US" sz="1100" dirty="0" smtClean="0"/>
              <a:t> </a:t>
            </a:r>
            <a:r>
              <a:rPr lang="en-US" sz="1100" dirty="0" err="1" smtClean="0"/>
              <a:t>uruguayo</a:t>
            </a:r>
            <a:r>
              <a:rPr lang="en-US" sz="1100" dirty="0" smtClean="0"/>
              <a:t> Mario Benedetti. </a:t>
            </a:r>
            <a:r>
              <a:rPr lang="en-US" sz="1100" dirty="0" err="1" smtClean="0"/>
              <a:t>Véase</a:t>
            </a:r>
            <a:r>
              <a:rPr lang="en-US" sz="1100" dirty="0" smtClean="0"/>
              <a:t> </a:t>
            </a:r>
            <a:r>
              <a:rPr lang="en-US" sz="1100" dirty="0" err="1" smtClean="0"/>
              <a:t>español</a:t>
            </a:r>
            <a:r>
              <a:rPr lang="en-US" sz="1100" dirty="0" smtClean="0"/>
              <a:t> </a:t>
            </a:r>
            <a:r>
              <a:rPr lang="en-US" sz="1100" dirty="0" err="1" smtClean="0"/>
              <a:t>rioplatense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</a:t>
            </a:r>
            <a:r>
              <a:rPr lang="en-US" sz="1100" dirty="0" err="1" smtClean="0"/>
              <a:t>más</a:t>
            </a:r>
            <a:r>
              <a:rPr lang="en-US" sz="1100" dirty="0" smtClean="0"/>
              <a:t> </a:t>
            </a:r>
            <a:r>
              <a:rPr lang="en-US" sz="1100" dirty="0" err="1" smtClean="0"/>
              <a:t>información</a:t>
            </a:r>
            <a:r>
              <a:rPr lang="en-US" sz="1100" dirty="0" smtClean="0"/>
              <a:t>.</a:t>
            </a:r>
            <a:endParaRPr lang="ru-RU" sz="1100" dirty="0" smtClean="0"/>
          </a:p>
          <a:p>
            <a:r>
              <a:rPr lang="en-US" sz="1100" dirty="0" smtClean="0"/>
              <a:t> </a:t>
            </a:r>
            <a:endParaRPr lang="ru-RU" sz="11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Léxico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2112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Aproximadamente</a:t>
            </a:r>
            <a:r>
              <a:rPr lang="en-US" dirty="0" smtClean="0"/>
              <a:t> un 94% del </a:t>
            </a:r>
            <a:r>
              <a:rPr lang="en-US" dirty="0" err="1" smtClean="0"/>
              <a:t>vocabulario</a:t>
            </a:r>
            <a:r>
              <a:rPr lang="en-US" dirty="0" smtClean="0"/>
              <a:t> del </a:t>
            </a:r>
            <a:r>
              <a:rPr lang="en-US" dirty="0" err="1" smtClean="0"/>
              <a:t>español</a:t>
            </a:r>
            <a:r>
              <a:rPr lang="en-US" dirty="0" smtClean="0"/>
              <a:t> de </a:t>
            </a:r>
            <a:r>
              <a:rPr lang="en-US" dirty="0" err="1" smtClean="0"/>
              <a:t>uso</a:t>
            </a:r>
            <a:r>
              <a:rPr lang="en-US" dirty="0" smtClean="0"/>
              <a:t> </a:t>
            </a:r>
            <a:r>
              <a:rPr lang="en-US" dirty="0" err="1" smtClean="0"/>
              <a:t>diario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de </a:t>
            </a:r>
            <a:r>
              <a:rPr lang="en-US" dirty="0" err="1" smtClean="0"/>
              <a:t>origen</a:t>
            </a:r>
            <a:r>
              <a:rPr lang="en-US" dirty="0" smtClean="0"/>
              <a:t> </a:t>
            </a:r>
            <a:r>
              <a:rPr lang="en-US" dirty="0" err="1" smtClean="0"/>
              <a:t>latino</a:t>
            </a:r>
            <a:r>
              <a:rPr lang="en-US" dirty="0" smtClean="0"/>
              <a:t>,[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requerida</a:t>
            </a:r>
            <a:r>
              <a:rPr lang="en-US" dirty="0" smtClean="0"/>
              <a:t>]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natural y no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sorprendente</a:t>
            </a:r>
            <a:r>
              <a:rPr lang="en-US" dirty="0" smtClean="0"/>
              <a:t> </a:t>
            </a:r>
            <a:r>
              <a:rPr lang="en-US" dirty="0" err="1" smtClean="0"/>
              <a:t>teniendo</a:t>
            </a:r>
            <a:r>
              <a:rPr lang="en-US" dirty="0" smtClean="0"/>
              <a:t> en </a:t>
            </a:r>
            <a:r>
              <a:rPr lang="en-US" dirty="0" err="1" smtClean="0"/>
              <a:t>cuenta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trata</a:t>
            </a:r>
            <a:r>
              <a:rPr lang="en-US" dirty="0" smtClean="0"/>
              <a:t> de un </a:t>
            </a:r>
            <a:r>
              <a:rPr lang="en-US" dirty="0" err="1" smtClean="0"/>
              <a:t>idioma</a:t>
            </a:r>
            <a:r>
              <a:rPr lang="en-US" dirty="0" smtClean="0"/>
              <a:t> </a:t>
            </a:r>
            <a:r>
              <a:rPr lang="en-US" dirty="0" err="1" smtClean="0"/>
              <a:t>románico</a:t>
            </a:r>
            <a:r>
              <a:rPr lang="en-US" dirty="0" smtClean="0"/>
              <a:t>. Sin embargo, </a:t>
            </a:r>
            <a:r>
              <a:rPr lang="en-US" dirty="0" err="1" smtClean="0"/>
              <a:t>como</a:t>
            </a:r>
            <a:r>
              <a:rPr lang="en-US" dirty="0" smtClean="0"/>
              <a:t> en </a:t>
            </a:r>
            <a:r>
              <a:rPr lang="en-US" dirty="0" err="1" smtClean="0"/>
              <a:t>caso</a:t>
            </a:r>
            <a:r>
              <a:rPr lang="en-US" dirty="0" smtClean="0"/>
              <a:t> de </a:t>
            </a:r>
            <a:r>
              <a:rPr lang="en-US" dirty="0" err="1" smtClean="0"/>
              <a:t>cualquier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,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préstamos</a:t>
            </a:r>
            <a:r>
              <a:rPr lang="en-US" dirty="0" smtClean="0"/>
              <a:t> de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idiomas</a:t>
            </a:r>
            <a:r>
              <a:rPr lang="en-US" dirty="0" smtClean="0"/>
              <a:t> con los </a:t>
            </a:r>
            <a:r>
              <a:rPr lang="en-US" dirty="0" err="1" smtClean="0"/>
              <a:t>cuales</a:t>
            </a:r>
            <a:r>
              <a:rPr lang="en-US" dirty="0" smtClean="0"/>
              <a:t> se </a:t>
            </a:r>
            <a:r>
              <a:rPr lang="en-US" dirty="0" err="1" smtClean="0"/>
              <a:t>haya</a:t>
            </a:r>
            <a:r>
              <a:rPr lang="en-US" dirty="0" smtClean="0"/>
              <a:t> </a:t>
            </a:r>
            <a:r>
              <a:rPr lang="en-US" dirty="0" err="1" smtClean="0"/>
              <a:t>encontrado</a:t>
            </a:r>
            <a:r>
              <a:rPr lang="en-US" dirty="0" smtClean="0"/>
              <a:t> </a:t>
            </a:r>
            <a:r>
              <a:rPr lang="en-US" dirty="0" err="1" smtClean="0"/>
              <a:t>durante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historia</a:t>
            </a:r>
            <a:r>
              <a:rPr lang="en-US" dirty="0" smtClean="0"/>
              <a:t> de </a:t>
            </a:r>
            <a:r>
              <a:rPr lang="en-US" dirty="0" err="1" smtClean="0"/>
              <a:t>más</a:t>
            </a:r>
            <a:r>
              <a:rPr lang="en-US" dirty="0" smtClean="0"/>
              <a:t> de mil </a:t>
            </a:r>
            <a:r>
              <a:rPr lang="en-US" dirty="0" err="1" smtClean="0"/>
              <a:t>años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prerromanas</a:t>
            </a:r>
            <a:r>
              <a:rPr lang="en-US" dirty="0" smtClean="0"/>
              <a:t> de la </a:t>
            </a:r>
            <a:r>
              <a:rPr lang="en-US" dirty="0" err="1" smtClean="0"/>
              <a:t>península</a:t>
            </a:r>
            <a:r>
              <a:rPr lang="en-US" dirty="0" smtClean="0"/>
              <a:t> (</a:t>
            </a:r>
            <a:r>
              <a:rPr lang="en-US" dirty="0" err="1" smtClean="0"/>
              <a:t>íbero</a:t>
            </a:r>
            <a:r>
              <a:rPr lang="en-US" dirty="0" smtClean="0"/>
              <a:t>, </a:t>
            </a:r>
            <a:r>
              <a:rPr lang="en-US" dirty="0" err="1" smtClean="0"/>
              <a:t>euskera</a:t>
            </a:r>
            <a:r>
              <a:rPr lang="en-US" dirty="0" smtClean="0"/>
              <a:t>, </a:t>
            </a:r>
            <a:r>
              <a:rPr lang="en-US" dirty="0" err="1" smtClean="0"/>
              <a:t>celta</a:t>
            </a:r>
            <a:r>
              <a:rPr lang="en-US" dirty="0" smtClean="0"/>
              <a:t> o </a:t>
            </a:r>
            <a:r>
              <a:rPr lang="en-US" dirty="0" err="1" smtClean="0"/>
              <a:t>tartesio</a:t>
            </a:r>
            <a:r>
              <a:rPr lang="en-US" dirty="0" smtClean="0"/>
              <a:t>) </a:t>
            </a:r>
            <a:r>
              <a:rPr lang="en-US" dirty="0" err="1" smtClean="0"/>
              <a:t>existen</a:t>
            </a:r>
            <a:r>
              <a:rPr lang="en-US" dirty="0" smtClean="0"/>
              <a:t> </a:t>
            </a:r>
            <a:r>
              <a:rPr lang="en-US" dirty="0" err="1" smtClean="0"/>
              <a:t>bastantes</a:t>
            </a:r>
            <a:r>
              <a:rPr lang="en-US" dirty="0" smtClean="0"/>
              <a:t> </a:t>
            </a:r>
            <a:r>
              <a:rPr lang="en-US" dirty="0" err="1" smtClean="0"/>
              <a:t>topónimos</a:t>
            </a:r>
            <a:r>
              <a:rPr lang="en-US" dirty="0" smtClean="0"/>
              <a:t>, </a:t>
            </a:r>
            <a:r>
              <a:rPr lang="en-US" dirty="0" err="1" smtClean="0"/>
              <a:t>algunas</a:t>
            </a:r>
            <a:r>
              <a:rPr lang="en-US" dirty="0" smtClean="0"/>
              <a:t> </a:t>
            </a:r>
            <a:r>
              <a:rPr lang="en-US" dirty="0" err="1" smtClean="0"/>
              <a:t>palabras</a:t>
            </a:r>
            <a:r>
              <a:rPr lang="en-US" dirty="0" smtClean="0"/>
              <a:t> (</a:t>
            </a:r>
            <a:r>
              <a:rPr lang="en-US" dirty="0" err="1" smtClean="0"/>
              <a:t>barro</a:t>
            </a:r>
            <a:r>
              <a:rPr lang="en-US" dirty="0" smtClean="0"/>
              <a:t>, </a:t>
            </a:r>
            <a:r>
              <a:rPr lang="en-US" dirty="0" err="1" smtClean="0"/>
              <a:t>perro</a:t>
            </a:r>
            <a:r>
              <a:rPr lang="en-US" dirty="0" smtClean="0"/>
              <a:t>, </a:t>
            </a:r>
            <a:r>
              <a:rPr lang="en-US" dirty="0" err="1" smtClean="0"/>
              <a:t>cama</a:t>
            </a:r>
            <a:r>
              <a:rPr lang="en-US" dirty="0" smtClean="0"/>
              <a:t>, </a:t>
            </a:r>
            <a:r>
              <a:rPr lang="en-US" dirty="0" err="1" smtClean="0"/>
              <a:t>gordo</a:t>
            </a:r>
            <a:r>
              <a:rPr lang="en-US" dirty="0" smtClean="0"/>
              <a:t>, </a:t>
            </a:r>
            <a:r>
              <a:rPr lang="en-US" dirty="0" err="1" smtClean="0"/>
              <a:t>nava</a:t>
            </a:r>
            <a:r>
              <a:rPr lang="en-US" dirty="0" smtClean="0"/>
              <a:t>) y </a:t>
            </a:r>
            <a:r>
              <a:rPr lang="en-US" dirty="0" err="1" smtClean="0"/>
              <a:t>algún</a:t>
            </a:r>
            <a:r>
              <a:rPr lang="en-US" dirty="0" smtClean="0"/>
              <a:t> </a:t>
            </a:r>
            <a:r>
              <a:rPr lang="en-US" dirty="0" err="1" smtClean="0"/>
              <a:t>antropónimo</a:t>
            </a:r>
            <a:r>
              <a:rPr lang="en-US" dirty="0" smtClean="0"/>
              <a:t> </a:t>
            </a:r>
            <a:r>
              <a:rPr lang="en-US" dirty="0" err="1" smtClean="0"/>
              <a:t>aislado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Indalecio</a:t>
            </a:r>
            <a:r>
              <a:rPr lang="en-US" dirty="0" smtClean="0"/>
              <a:t>. La </a:t>
            </a:r>
            <a:r>
              <a:rPr lang="en-US" dirty="0" err="1" smtClean="0"/>
              <a:t>invasión</a:t>
            </a:r>
            <a:r>
              <a:rPr lang="en-US" dirty="0" smtClean="0"/>
              <a:t> de los </a:t>
            </a:r>
            <a:r>
              <a:rPr lang="en-US" dirty="0" err="1" smtClean="0"/>
              <a:t>visigodos</a:t>
            </a:r>
            <a:r>
              <a:rPr lang="en-US" dirty="0" smtClean="0"/>
              <a:t> </a:t>
            </a:r>
            <a:r>
              <a:rPr lang="en-US" dirty="0" err="1" smtClean="0"/>
              <a:t>insertó</a:t>
            </a:r>
            <a:r>
              <a:rPr lang="en-US" dirty="0" smtClean="0"/>
              <a:t> </a:t>
            </a:r>
            <a:r>
              <a:rPr lang="en-US" dirty="0" err="1" smtClean="0"/>
              <a:t>bastantes</a:t>
            </a:r>
            <a:r>
              <a:rPr lang="en-US" dirty="0" smtClean="0"/>
              <a:t> </a:t>
            </a:r>
            <a:r>
              <a:rPr lang="en-US" dirty="0" err="1" smtClean="0"/>
              <a:t>nombres</a:t>
            </a:r>
            <a:r>
              <a:rPr lang="en-US" dirty="0" smtClean="0"/>
              <a:t> de </a:t>
            </a:r>
            <a:r>
              <a:rPr lang="en-US" dirty="0" err="1" smtClean="0"/>
              <a:t>pila</a:t>
            </a:r>
            <a:r>
              <a:rPr lang="en-US" dirty="0" smtClean="0"/>
              <a:t> (Enrique, Gonzalo, Rodrigo) y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respectivos</a:t>
            </a:r>
            <a:r>
              <a:rPr lang="en-US" dirty="0" smtClean="0"/>
              <a:t> </a:t>
            </a:r>
            <a:r>
              <a:rPr lang="en-US" dirty="0" err="1" smtClean="0"/>
              <a:t>apellidos</a:t>
            </a:r>
            <a:r>
              <a:rPr lang="en-US" dirty="0" smtClean="0"/>
              <a:t> (</a:t>
            </a:r>
            <a:r>
              <a:rPr lang="en-US" dirty="0" err="1" smtClean="0"/>
              <a:t>Enríquez</a:t>
            </a:r>
            <a:r>
              <a:rPr lang="en-US" dirty="0" smtClean="0"/>
              <a:t>, </a:t>
            </a:r>
            <a:r>
              <a:rPr lang="en-US" dirty="0" err="1" smtClean="0"/>
              <a:t>González</a:t>
            </a:r>
            <a:r>
              <a:rPr lang="en-US" dirty="0" smtClean="0"/>
              <a:t>, </a:t>
            </a:r>
            <a:r>
              <a:rPr lang="en-US" dirty="0" err="1" smtClean="0"/>
              <a:t>Rodríguez</a:t>
            </a:r>
            <a:r>
              <a:rPr lang="en-US" dirty="0" smtClean="0"/>
              <a:t>), el </a:t>
            </a:r>
            <a:r>
              <a:rPr lang="en-US" dirty="0" err="1" smtClean="0"/>
              <a:t>sufijo</a:t>
            </a:r>
            <a:r>
              <a:rPr lang="en-US" dirty="0" smtClean="0"/>
              <a:t> -</a:t>
            </a:r>
            <a:r>
              <a:rPr lang="en-US" dirty="0" err="1" smtClean="0"/>
              <a:t>engo</a:t>
            </a:r>
            <a:r>
              <a:rPr lang="en-US" dirty="0" smtClean="0"/>
              <a:t> en </a:t>
            </a:r>
            <a:r>
              <a:rPr lang="en-US" dirty="0" err="1" smtClean="0"/>
              <a:t>palabras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realengo</a:t>
            </a:r>
            <a:r>
              <a:rPr lang="en-US" dirty="0" smtClean="0"/>
              <a:t> y </a:t>
            </a:r>
            <a:r>
              <a:rPr lang="en-US" dirty="0" err="1" smtClean="0"/>
              <a:t>vocabulario</a:t>
            </a:r>
            <a:r>
              <a:rPr lang="en-US" dirty="0" smtClean="0"/>
              <a:t> </a:t>
            </a:r>
            <a:r>
              <a:rPr lang="en-US" dirty="0" err="1" smtClean="0"/>
              <a:t>referente</a:t>
            </a:r>
            <a:r>
              <a:rPr lang="en-US" dirty="0" smtClean="0"/>
              <a:t> a la </a:t>
            </a:r>
            <a:r>
              <a:rPr lang="en-US" dirty="0" err="1" smtClean="0"/>
              <a:t>guerra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yelmo</a:t>
            </a:r>
            <a:r>
              <a:rPr lang="en-US" dirty="0" smtClean="0"/>
              <a:t> y </a:t>
            </a:r>
            <a:r>
              <a:rPr lang="en-US" dirty="0" err="1" smtClean="0"/>
              <a:t>espía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err="1" smtClean="0"/>
              <a:t>Además</a:t>
            </a:r>
            <a:r>
              <a:rPr lang="en-US" dirty="0" smtClean="0"/>
              <a:t>, la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mencionada</a:t>
            </a:r>
            <a:r>
              <a:rPr lang="en-US" dirty="0" smtClean="0"/>
              <a:t> </a:t>
            </a:r>
            <a:r>
              <a:rPr lang="en-US" dirty="0" err="1" smtClean="0"/>
              <a:t>época</a:t>
            </a:r>
            <a:r>
              <a:rPr lang="en-US" dirty="0" smtClean="0"/>
              <a:t> </a:t>
            </a:r>
            <a:r>
              <a:rPr lang="en-US" dirty="0" err="1" smtClean="0"/>
              <a:t>musulmana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paso</a:t>
            </a:r>
            <a:r>
              <a:rPr lang="en-US" dirty="0" smtClean="0"/>
              <a:t> a la </a:t>
            </a:r>
            <a:r>
              <a:rPr lang="en-US" dirty="0" err="1" smtClean="0"/>
              <a:t>adopción</a:t>
            </a:r>
            <a:r>
              <a:rPr lang="en-US" dirty="0" smtClean="0"/>
              <a:t> de </a:t>
            </a:r>
            <a:r>
              <a:rPr lang="en-US" dirty="0" err="1" smtClean="0"/>
              <a:t>numerosos</a:t>
            </a:r>
            <a:r>
              <a:rPr lang="en-US" dirty="0" smtClean="0"/>
              <a:t> </a:t>
            </a:r>
            <a:r>
              <a:rPr lang="en-US" dirty="0" err="1" smtClean="0"/>
              <a:t>arabismos</a:t>
            </a:r>
            <a:r>
              <a:rPr lang="en-US" dirty="0" smtClean="0"/>
              <a:t>. En </a:t>
            </a:r>
            <a:r>
              <a:rPr lang="en-US" dirty="0" err="1" smtClean="0"/>
              <a:t>morfología</a:t>
            </a:r>
            <a:r>
              <a:rPr lang="en-US" dirty="0" smtClean="0"/>
              <a:t>, </a:t>
            </a:r>
            <a:r>
              <a:rPr lang="en-US" dirty="0" err="1" smtClean="0"/>
              <a:t>cabe</a:t>
            </a:r>
            <a:r>
              <a:rPr lang="en-US" dirty="0" smtClean="0"/>
              <a:t> </a:t>
            </a:r>
            <a:r>
              <a:rPr lang="en-US" dirty="0" err="1" smtClean="0"/>
              <a:t>apuntar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del </a:t>
            </a:r>
            <a:r>
              <a:rPr lang="en-US" dirty="0" err="1" smtClean="0"/>
              <a:t>árabe</a:t>
            </a:r>
            <a:r>
              <a:rPr lang="en-US" dirty="0" smtClean="0"/>
              <a:t> el </a:t>
            </a:r>
            <a:r>
              <a:rPr lang="en-US" dirty="0" err="1" smtClean="0"/>
              <a:t>sufijo</a:t>
            </a:r>
            <a:r>
              <a:rPr lang="en-US" dirty="0" smtClean="0"/>
              <a:t> -í de </a:t>
            </a:r>
            <a:r>
              <a:rPr lang="en-US" dirty="0" err="1" smtClean="0"/>
              <a:t>gentilismos</a:t>
            </a:r>
            <a:r>
              <a:rPr lang="en-US" dirty="0" smtClean="0"/>
              <a:t> tales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ceutí</a:t>
            </a:r>
            <a:r>
              <a:rPr lang="en-US" dirty="0" smtClean="0"/>
              <a:t> o </a:t>
            </a:r>
            <a:r>
              <a:rPr lang="en-US" dirty="0" err="1" smtClean="0"/>
              <a:t>israelí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smtClean="0"/>
              <a:t>En el </a:t>
            </a:r>
            <a:r>
              <a:rPr lang="en-US" dirty="0" err="1" smtClean="0"/>
              <a:t>siglo</a:t>
            </a:r>
            <a:r>
              <a:rPr lang="en-US" dirty="0" smtClean="0"/>
              <a:t> XVI se </a:t>
            </a:r>
            <a:r>
              <a:rPr lang="en-US" dirty="0" err="1" smtClean="0"/>
              <a:t>introdujeron</a:t>
            </a:r>
            <a:r>
              <a:rPr lang="en-US" dirty="0" smtClean="0"/>
              <a:t> </a:t>
            </a:r>
            <a:r>
              <a:rPr lang="en-US" dirty="0" err="1" smtClean="0"/>
              <a:t>numerosos</a:t>
            </a:r>
            <a:r>
              <a:rPr lang="en-US" dirty="0" smtClean="0"/>
              <a:t> </a:t>
            </a:r>
            <a:r>
              <a:rPr lang="en-US" dirty="0" err="1" smtClean="0"/>
              <a:t>italianismos</a:t>
            </a:r>
            <a:r>
              <a:rPr lang="en-US" dirty="0" smtClean="0"/>
              <a:t> </a:t>
            </a:r>
            <a:r>
              <a:rPr lang="en-US" dirty="0" err="1" smtClean="0"/>
              <a:t>referentes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artes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gran</a:t>
            </a:r>
            <a:r>
              <a:rPr lang="en-US" dirty="0" smtClean="0"/>
              <a:t> </a:t>
            </a:r>
            <a:r>
              <a:rPr lang="en-US" dirty="0" err="1" smtClean="0"/>
              <a:t>número</a:t>
            </a:r>
            <a:r>
              <a:rPr lang="en-US" dirty="0" smtClean="0"/>
              <a:t> de </a:t>
            </a:r>
            <a:r>
              <a:rPr lang="en-US" dirty="0" err="1" smtClean="0"/>
              <a:t>palabras</a:t>
            </a:r>
            <a:r>
              <a:rPr lang="en-US" dirty="0" smtClean="0"/>
              <a:t> </a:t>
            </a:r>
            <a:r>
              <a:rPr lang="en-US" dirty="0" err="1" smtClean="0"/>
              <a:t>indígenas</a:t>
            </a:r>
            <a:r>
              <a:rPr lang="en-US" dirty="0" smtClean="0"/>
              <a:t> o </a:t>
            </a:r>
            <a:r>
              <a:rPr lang="en-US" dirty="0" err="1" smtClean="0"/>
              <a:t>americanismos</a:t>
            </a:r>
            <a:r>
              <a:rPr lang="en-US" dirty="0" smtClean="0"/>
              <a:t>, </a:t>
            </a:r>
            <a:r>
              <a:rPr lang="en-US" dirty="0" err="1" smtClean="0"/>
              <a:t>referentes</a:t>
            </a:r>
            <a:r>
              <a:rPr lang="en-US" dirty="0" smtClean="0"/>
              <a:t> a </a:t>
            </a:r>
            <a:r>
              <a:rPr lang="en-US" dirty="0" err="1" smtClean="0"/>
              <a:t>plantas</a:t>
            </a:r>
            <a:r>
              <a:rPr lang="en-US" dirty="0" smtClean="0"/>
              <a:t>, </a:t>
            </a:r>
            <a:r>
              <a:rPr lang="en-US" dirty="0" err="1" smtClean="0"/>
              <a:t>costumbres</a:t>
            </a:r>
            <a:r>
              <a:rPr lang="en-US" dirty="0" smtClean="0"/>
              <a:t> o </a:t>
            </a:r>
            <a:r>
              <a:rPr lang="en-US" dirty="0" err="1" smtClean="0"/>
              <a:t>fenómenos</a:t>
            </a:r>
            <a:r>
              <a:rPr lang="en-US" dirty="0" smtClean="0"/>
              <a:t> </a:t>
            </a:r>
            <a:r>
              <a:rPr lang="en-US" dirty="0" err="1" smtClean="0"/>
              <a:t>naturales</a:t>
            </a:r>
            <a:r>
              <a:rPr lang="en-US" dirty="0" smtClean="0"/>
              <a:t> </a:t>
            </a:r>
            <a:r>
              <a:rPr lang="en-US" dirty="0" err="1" smtClean="0"/>
              <a:t>propios</a:t>
            </a:r>
            <a:r>
              <a:rPr lang="en-US" dirty="0" smtClean="0"/>
              <a:t> de </a:t>
            </a:r>
            <a:r>
              <a:rPr lang="en-US" dirty="0" err="1" smtClean="0"/>
              <a:t>esas</a:t>
            </a:r>
            <a:r>
              <a:rPr lang="en-US" dirty="0" smtClean="0"/>
              <a:t> </a:t>
            </a:r>
            <a:r>
              <a:rPr lang="en-US" dirty="0" err="1" smtClean="0"/>
              <a:t>tierras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batata</a:t>
            </a:r>
            <a:r>
              <a:rPr lang="en-US" dirty="0" smtClean="0"/>
              <a:t>, papa, </a:t>
            </a:r>
            <a:r>
              <a:rPr lang="en-US" dirty="0" err="1" smtClean="0"/>
              <a:t>yuca</a:t>
            </a:r>
            <a:r>
              <a:rPr lang="en-US" dirty="0" smtClean="0"/>
              <a:t>, cacique, </a:t>
            </a:r>
            <a:r>
              <a:rPr lang="en-US" dirty="0" err="1" smtClean="0"/>
              <a:t>hamaca</a:t>
            </a:r>
            <a:r>
              <a:rPr lang="en-US" dirty="0" smtClean="0"/>
              <a:t>, </a:t>
            </a:r>
            <a:r>
              <a:rPr lang="en-US" dirty="0" err="1" smtClean="0"/>
              <a:t>huracán</a:t>
            </a:r>
            <a:r>
              <a:rPr lang="en-US" dirty="0" smtClean="0"/>
              <a:t>, cacao, chocolate; </a:t>
            </a:r>
            <a:r>
              <a:rPr lang="en-US" dirty="0" err="1" smtClean="0"/>
              <a:t>básicamente</a:t>
            </a:r>
            <a:r>
              <a:rPr lang="en-US" dirty="0" smtClean="0"/>
              <a:t> </a:t>
            </a:r>
            <a:r>
              <a:rPr lang="en-US" dirty="0" err="1" smtClean="0"/>
              <a:t>procedentes</a:t>
            </a:r>
            <a:r>
              <a:rPr lang="en-US" dirty="0" smtClean="0"/>
              <a:t> del </a:t>
            </a:r>
            <a:r>
              <a:rPr lang="en-US" dirty="0" err="1" smtClean="0"/>
              <a:t>náhuatl</a:t>
            </a:r>
            <a:r>
              <a:rPr lang="en-US" dirty="0" smtClean="0"/>
              <a:t>,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mayenses</a:t>
            </a:r>
            <a:r>
              <a:rPr lang="en-US" dirty="0" smtClean="0"/>
              <a:t>,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arawak</a:t>
            </a:r>
            <a:r>
              <a:rPr lang="en-US" dirty="0" smtClean="0"/>
              <a:t> y el </a:t>
            </a:r>
            <a:r>
              <a:rPr lang="en-US" dirty="0" err="1" smtClean="0"/>
              <a:t>quechua</a:t>
            </a:r>
            <a:r>
              <a:rPr lang="en-US" dirty="0" smtClean="0"/>
              <a:t>. En el XVII </a:t>
            </a:r>
            <a:r>
              <a:rPr lang="en-US" dirty="0" err="1" smtClean="0"/>
              <a:t>entraron</a:t>
            </a:r>
            <a:r>
              <a:rPr lang="en-US" dirty="0" smtClean="0"/>
              <a:t> </a:t>
            </a:r>
            <a:r>
              <a:rPr lang="en-US" dirty="0" err="1" smtClean="0"/>
              <a:t>numerosos</a:t>
            </a:r>
            <a:r>
              <a:rPr lang="en-US" dirty="0" smtClean="0"/>
              <a:t> </a:t>
            </a:r>
            <a:r>
              <a:rPr lang="en-US" dirty="0" err="1" smtClean="0"/>
              <a:t>cultismos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influjo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gongorina</a:t>
            </a:r>
            <a:r>
              <a:rPr lang="en-US" dirty="0" smtClean="0"/>
              <a:t> o </a:t>
            </a:r>
            <a:r>
              <a:rPr lang="en-US" dirty="0" err="1" smtClean="0"/>
              <a:t>culterana</a:t>
            </a:r>
            <a:r>
              <a:rPr lang="en-US" dirty="0" smtClean="0"/>
              <a:t>. En el XVIII, </a:t>
            </a:r>
            <a:r>
              <a:rPr lang="en-US" dirty="0" err="1" smtClean="0"/>
              <a:t>galicismos</a:t>
            </a:r>
            <a:r>
              <a:rPr lang="en-US" dirty="0" smtClean="0"/>
              <a:t> o </a:t>
            </a:r>
            <a:r>
              <a:rPr lang="en-US" dirty="0" err="1" smtClean="0"/>
              <a:t>palabras</a:t>
            </a:r>
            <a:r>
              <a:rPr lang="en-US" dirty="0" smtClean="0"/>
              <a:t> </a:t>
            </a:r>
            <a:r>
              <a:rPr lang="en-US" dirty="0" err="1" smtClean="0"/>
              <a:t>tomadas</a:t>
            </a:r>
            <a:r>
              <a:rPr lang="en-US" dirty="0" smtClean="0"/>
              <a:t> del </a:t>
            </a:r>
            <a:r>
              <a:rPr lang="en-US" dirty="0" err="1" smtClean="0"/>
              <a:t>francés</a:t>
            </a:r>
            <a:r>
              <a:rPr lang="en-US" dirty="0" smtClean="0"/>
              <a:t> </a:t>
            </a:r>
            <a:r>
              <a:rPr lang="en-US" dirty="0" err="1" smtClean="0"/>
              <a:t>referentes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a la </a:t>
            </a:r>
            <a:r>
              <a:rPr lang="en-US" dirty="0" err="1" smtClean="0"/>
              <a:t>moda</a:t>
            </a:r>
            <a:r>
              <a:rPr lang="en-US" dirty="0" smtClean="0"/>
              <a:t>, la </a:t>
            </a:r>
            <a:r>
              <a:rPr lang="en-US" dirty="0" err="1" smtClean="0"/>
              <a:t>cocina</a:t>
            </a:r>
            <a:r>
              <a:rPr lang="en-US" dirty="0" smtClean="0"/>
              <a:t> y la </a:t>
            </a:r>
            <a:r>
              <a:rPr lang="en-US" dirty="0" err="1" smtClean="0"/>
              <a:t>burocracia</a:t>
            </a:r>
            <a:r>
              <a:rPr lang="en-US" dirty="0" smtClean="0"/>
              <a:t>: </a:t>
            </a:r>
            <a:r>
              <a:rPr lang="en-US" dirty="0" err="1" smtClean="0"/>
              <a:t>puré</a:t>
            </a:r>
            <a:r>
              <a:rPr lang="en-US" dirty="0" smtClean="0"/>
              <a:t>, </a:t>
            </a:r>
            <a:r>
              <a:rPr lang="en-US" dirty="0" err="1" smtClean="0"/>
              <a:t>tisú</a:t>
            </a:r>
            <a:r>
              <a:rPr lang="en-US" dirty="0" smtClean="0"/>
              <a:t>, </a:t>
            </a:r>
            <a:r>
              <a:rPr lang="en-US" dirty="0" err="1" smtClean="0"/>
              <a:t>menú</a:t>
            </a:r>
            <a:r>
              <a:rPr lang="en-US" dirty="0" smtClean="0"/>
              <a:t>, </a:t>
            </a:r>
            <a:r>
              <a:rPr lang="en-US" dirty="0" err="1" smtClean="0"/>
              <a:t>peluquín</a:t>
            </a:r>
            <a:r>
              <a:rPr lang="en-US" dirty="0" smtClean="0"/>
              <a:t>, </a:t>
            </a:r>
            <a:r>
              <a:rPr lang="en-US" dirty="0" err="1" smtClean="0"/>
              <a:t>maniquí</a:t>
            </a:r>
            <a:r>
              <a:rPr lang="en-US" dirty="0" smtClean="0"/>
              <a:t>, </a:t>
            </a:r>
            <a:r>
              <a:rPr lang="en-US" dirty="0" err="1" smtClean="0"/>
              <a:t>restorán</a:t>
            </a:r>
            <a:r>
              <a:rPr lang="en-US" dirty="0" smtClean="0"/>
              <a:t>/</a:t>
            </a:r>
            <a:r>
              <a:rPr lang="en-US" dirty="0" err="1" smtClean="0"/>
              <a:t>restaurante</a:t>
            </a:r>
            <a:r>
              <a:rPr lang="en-US" dirty="0" smtClean="0"/>
              <a:t>, </a:t>
            </a:r>
            <a:r>
              <a:rPr lang="en-US" dirty="0" err="1" smtClean="0"/>
              <a:t>buró</a:t>
            </a:r>
            <a:r>
              <a:rPr lang="en-US" dirty="0" smtClean="0"/>
              <a:t>, </a:t>
            </a:r>
            <a:r>
              <a:rPr lang="en-US" dirty="0" err="1" smtClean="0"/>
              <a:t>carné</a:t>
            </a:r>
            <a:r>
              <a:rPr lang="en-US" dirty="0" smtClean="0"/>
              <a:t>, gala, </a:t>
            </a:r>
            <a:r>
              <a:rPr lang="en-US" dirty="0" err="1" smtClean="0"/>
              <a:t>bricolaje</a:t>
            </a:r>
            <a:r>
              <a:rPr lang="en-US" dirty="0" smtClean="0"/>
              <a:t>. En el XIX, se </a:t>
            </a:r>
            <a:r>
              <a:rPr lang="en-US" dirty="0" err="1" smtClean="0"/>
              <a:t>incorporan</a:t>
            </a:r>
            <a:r>
              <a:rPr lang="en-US" dirty="0" smtClean="0"/>
              <a:t>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préstamos</a:t>
            </a:r>
            <a:r>
              <a:rPr lang="en-US" dirty="0" smtClean="0"/>
              <a:t>,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del </a:t>
            </a:r>
            <a:r>
              <a:rPr lang="en-US" dirty="0" err="1" smtClean="0"/>
              <a:t>inglés</a:t>
            </a:r>
            <a:r>
              <a:rPr lang="en-US" dirty="0" smtClean="0"/>
              <a:t> y el </a:t>
            </a:r>
            <a:r>
              <a:rPr lang="en-US" dirty="0" err="1" smtClean="0"/>
              <a:t>alemán</a:t>
            </a:r>
            <a:r>
              <a:rPr lang="en-US" dirty="0" smtClean="0"/>
              <a:t>, </a:t>
            </a:r>
            <a:r>
              <a:rPr lang="en-US" dirty="0" err="1" smtClean="0"/>
              <a:t>aunque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del </a:t>
            </a:r>
            <a:r>
              <a:rPr lang="en-US" dirty="0" err="1" smtClean="0"/>
              <a:t>italiano</a:t>
            </a:r>
            <a:r>
              <a:rPr lang="en-US" dirty="0" smtClean="0"/>
              <a:t> en </a:t>
            </a:r>
            <a:r>
              <a:rPr lang="en-US" dirty="0" err="1" smtClean="0"/>
              <a:t>ámbitos</a:t>
            </a:r>
            <a:r>
              <a:rPr lang="en-US" dirty="0" smtClean="0"/>
              <a:t> </a:t>
            </a:r>
            <a:r>
              <a:rPr lang="en-US" dirty="0" err="1" smtClean="0"/>
              <a:t>referentes</a:t>
            </a:r>
            <a:r>
              <a:rPr lang="en-US" dirty="0" smtClean="0"/>
              <a:t> a la </a:t>
            </a:r>
            <a:r>
              <a:rPr lang="en-US" dirty="0" err="1" smtClean="0"/>
              <a:t>música</a:t>
            </a:r>
            <a:r>
              <a:rPr lang="en-US" dirty="0" smtClean="0"/>
              <a:t>, en particular la </a:t>
            </a:r>
            <a:r>
              <a:rPr lang="en-US" dirty="0" err="1" smtClean="0"/>
              <a:t>ópera</a:t>
            </a:r>
            <a:r>
              <a:rPr lang="en-US" dirty="0" smtClean="0"/>
              <a:t> (</a:t>
            </a:r>
            <a:r>
              <a:rPr lang="en-US" dirty="0" err="1" smtClean="0"/>
              <a:t>batuta</a:t>
            </a:r>
            <a:r>
              <a:rPr lang="en-US" dirty="0" smtClean="0"/>
              <a:t>, soprano, piano, radio), y la </a:t>
            </a:r>
            <a:r>
              <a:rPr lang="en-US" dirty="0" err="1" smtClean="0"/>
              <a:t>cocina</a:t>
            </a:r>
            <a:r>
              <a:rPr lang="en-US" dirty="0" smtClean="0"/>
              <a:t>. En el XX se </a:t>
            </a:r>
            <a:r>
              <a:rPr lang="en-US" dirty="0" err="1" smtClean="0"/>
              <a:t>acentúa</a:t>
            </a:r>
            <a:r>
              <a:rPr lang="en-US" dirty="0" smtClean="0"/>
              <a:t> </a:t>
            </a:r>
            <a:r>
              <a:rPr lang="en-US" dirty="0" err="1" smtClean="0"/>
              <a:t>muchísimo</a:t>
            </a:r>
            <a:r>
              <a:rPr lang="en-US" dirty="0" smtClean="0"/>
              <a:t> la </a:t>
            </a:r>
            <a:r>
              <a:rPr lang="en-US" dirty="0" err="1" smtClean="0"/>
              <a:t>presión</a:t>
            </a:r>
            <a:r>
              <a:rPr lang="en-US" dirty="0" smtClean="0"/>
              <a:t> del </a:t>
            </a:r>
            <a:r>
              <a:rPr lang="en-US" dirty="0" err="1" smtClean="0"/>
              <a:t>inglés</a:t>
            </a:r>
            <a:r>
              <a:rPr lang="en-US" dirty="0" smtClean="0"/>
              <a:t> en los </a:t>
            </a:r>
            <a:r>
              <a:rPr lang="en-US" dirty="0" err="1" smtClean="0"/>
              <a:t>campos</a:t>
            </a:r>
            <a:r>
              <a:rPr lang="en-US" dirty="0" smtClean="0"/>
              <a:t> de la </a:t>
            </a:r>
            <a:r>
              <a:rPr lang="en-US" dirty="0" err="1" smtClean="0"/>
              <a:t>tecnología</a:t>
            </a:r>
            <a:r>
              <a:rPr lang="en-US" dirty="0" smtClean="0"/>
              <a:t>, la </a:t>
            </a:r>
            <a:r>
              <a:rPr lang="en-US" dirty="0" err="1" smtClean="0"/>
              <a:t>informática</a:t>
            </a:r>
            <a:r>
              <a:rPr lang="en-US" dirty="0" smtClean="0"/>
              <a:t>, la </a:t>
            </a:r>
            <a:r>
              <a:rPr lang="en-US" dirty="0" err="1" smtClean="0"/>
              <a:t>ciencia</a:t>
            </a:r>
            <a:r>
              <a:rPr lang="en-US" dirty="0" smtClean="0"/>
              <a:t> y el </a:t>
            </a:r>
            <a:r>
              <a:rPr lang="en-US" dirty="0" err="1" smtClean="0"/>
              <a:t>deporte</a:t>
            </a:r>
            <a:r>
              <a:rPr lang="en-US" dirty="0" smtClean="0"/>
              <a:t>: set, </a:t>
            </a:r>
            <a:r>
              <a:rPr lang="en-US" dirty="0" err="1" smtClean="0"/>
              <a:t>penalti</a:t>
            </a:r>
            <a:r>
              <a:rPr lang="en-US" dirty="0" smtClean="0"/>
              <a:t>, </a:t>
            </a:r>
            <a:r>
              <a:rPr lang="en-US" dirty="0" err="1" smtClean="0"/>
              <a:t>fútbol</a:t>
            </a:r>
            <a:r>
              <a:rPr lang="en-US" dirty="0" smtClean="0"/>
              <a:t>, e-mail, Internet, software.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estos</a:t>
            </a:r>
            <a:r>
              <a:rPr lang="en-US" dirty="0" smtClean="0"/>
              <a:t> son </a:t>
            </a:r>
            <a:r>
              <a:rPr lang="en-US" dirty="0" err="1" smtClean="0"/>
              <a:t>conocidos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préstamos</a:t>
            </a:r>
            <a:r>
              <a:rPr lang="en-US" dirty="0" smtClean="0"/>
              <a:t> </a:t>
            </a:r>
            <a:r>
              <a:rPr lang="en-US" dirty="0" err="1" smtClean="0"/>
              <a:t>lingüísticos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Bibliografía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90104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Cano, Rafael (</a:t>
            </a:r>
            <a:r>
              <a:rPr lang="en-US" dirty="0" err="1" smtClean="0"/>
              <a:t>coord</a:t>
            </a:r>
            <a:r>
              <a:rPr lang="en-US" dirty="0" smtClean="0"/>
              <a:t>.): </a:t>
            </a:r>
            <a:r>
              <a:rPr lang="en-US" dirty="0" err="1" smtClean="0"/>
              <a:t>Historia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castellana</a:t>
            </a:r>
            <a:r>
              <a:rPr lang="en-US" dirty="0" smtClean="0"/>
              <a:t>. Barcelona: Ariel </a:t>
            </a:r>
            <a:r>
              <a:rPr lang="en-US" dirty="0" err="1" smtClean="0"/>
              <a:t>Lingüística</a:t>
            </a:r>
            <a:r>
              <a:rPr lang="en-US" dirty="0" smtClean="0"/>
              <a:t>, 2005.</a:t>
            </a:r>
            <a:endParaRPr lang="ru-RU" dirty="0" smtClean="0"/>
          </a:p>
          <a:p>
            <a:r>
              <a:rPr lang="en-US" dirty="0" err="1" smtClean="0"/>
              <a:t>Grijelmo</a:t>
            </a:r>
            <a:r>
              <a:rPr lang="en-US" dirty="0" smtClean="0"/>
              <a:t>, A.: </a:t>
            </a:r>
            <a:r>
              <a:rPr lang="en-US" dirty="0" err="1" smtClean="0"/>
              <a:t>Defensa</a:t>
            </a:r>
            <a:r>
              <a:rPr lang="en-US" dirty="0" smtClean="0"/>
              <a:t> </a:t>
            </a:r>
            <a:r>
              <a:rPr lang="en-US" dirty="0" err="1" smtClean="0"/>
              <a:t>apasionada</a:t>
            </a:r>
            <a:r>
              <a:rPr lang="en-US" dirty="0" smtClean="0"/>
              <a:t> del </a:t>
            </a:r>
            <a:r>
              <a:rPr lang="en-US" dirty="0" err="1" smtClean="0"/>
              <a:t>idioma</a:t>
            </a:r>
            <a:r>
              <a:rPr lang="en-US" dirty="0" smtClean="0"/>
              <a:t> </a:t>
            </a:r>
            <a:r>
              <a:rPr lang="en-US" dirty="0" err="1" smtClean="0"/>
              <a:t>castellano</a:t>
            </a:r>
            <a:r>
              <a:rPr lang="en-US" dirty="0" smtClean="0"/>
              <a:t>. Madrid: 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Santillana</a:t>
            </a:r>
            <a:r>
              <a:rPr lang="en-US" dirty="0" smtClean="0"/>
              <a:t> de </a:t>
            </a:r>
            <a:r>
              <a:rPr lang="en-US" dirty="0" err="1" smtClean="0"/>
              <a:t>Ediciones</a:t>
            </a:r>
            <a:r>
              <a:rPr lang="en-US" dirty="0" smtClean="0"/>
              <a:t>, 1998. ISBN 968-19-1132-6.</a:t>
            </a:r>
            <a:endParaRPr lang="ru-RU" dirty="0" smtClean="0"/>
          </a:p>
          <a:p>
            <a:r>
              <a:rPr lang="en-US" dirty="0" err="1" smtClean="0"/>
              <a:t>López</a:t>
            </a:r>
            <a:r>
              <a:rPr lang="en-US" dirty="0" smtClean="0"/>
              <a:t> </a:t>
            </a:r>
            <a:r>
              <a:rPr lang="en-US" dirty="0" err="1" smtClean="0"/>
              <a:t>García</a:t>
            </a:r>
            <a:r>
              <a:rPr lang="en-US" dirty="0" smtClean="0"/>
              <a:t>, </a:t>
            </a:r>
            <a:r>
              <a:rPr lang="en-US" dirty="0" err="1" smtClean="0"/>
              <a:t>Ángel</a:t>
            </a:r>
            <a:r>
              <a:rPr lang="en-US" dirty="0" smtClean="0"/>
              <a:t>: El rumor de los </a:t>
            </a:r>
            <a:r>
              <a:rPr lang="en-US" dirty="0" err="1" smtClean="0"/>
              <a:t>desarraigados</a:t>
            </a:r>
            <a:r>
              <a:rPr lang="en-US" dirty="0" smtClean="0"/>
              <a:t>: </a:t>
            </a:r>
            <a:r>
              <a:rPr lang="en-US" dirty="0" err="1" smtClean="0"/>
              <a:t>conflicto</a:t>
            </a:r>
            <a:r>
              <a:rPr lang="en-US" dirty="0" smtClean="0"/>
              <a:t> de </a:t>
            </a:r>
            <a:r>
              <a:rPr lang="en-US" dirty="0" err="1" smtClean="0"/>
              <a:t>lenguas</a:t>
            </a:r>
            <a:r>
              <a:rPr lang="en-US" dirty="0" smtClean="0"/>
              <a:t> en la </a:t>
            </a:r>
            <a:r>
              <a:rPr lang="en-US" dirty="0" err="1" smtClean="0"/>
              <a:t>Península</a:t>
            </a:r>
            <a:r>
              <a:rPr lang="en-US" dirty="0" smtClean="0"/>
              <a:t> </a:t>
            </a:r>
            <a:r>
              <a:rPr lang="en-US" dirty="0" err="1" smtClean="0"/>
              <a:t>Ibérica</a:t>
            </a:r>
            <a:r>
              <a:rPr lang="en-US" dirty="0" smtClean="0"/>
              <a:t>. Barcelona: </a:t>
            </a:r>
            <a:r>
              <a:rPr lang="en-US" dirty="0" err="1" smtClean="0"/>
              <a:t>Anagrama</a:t>
            </a:r>
            <a:r>
              <a:rPr lang="en-US" dirty="0" smtClean="0"/>
              <a:t> (XIII </a:t>
            </a:r>
            <a:r>
              <a:rPr lang="en-US" dirty="0" err="1" smtClean="0"/>
              <a:t>Premio</a:t>
            </a:r>
            <a:r>
              <a:rPr lang="en-US" dirty="0" smtClean="0"/>
              <a:t> </a:t>
            </a:r>
            <a:r>
              <a:rPr lang="en-US" dirty="0" err="1" smtClean="0"/>
              <a:t>Anagrama</a:t>
            </a:r>
            <a:r>
              <a:rPr lang="en-US" dirty="0" smtClean="0"/>
              <a:t>), 1985.</a:t>
            </a:r>
            <a:endParaRPr lang="ru-RU" dirty="0" smtClean="0"/>
          </a:p>
          <a:p>
            <a:r>
              <a:rPr lang="en-US" dirty="0" err="1" smtClean="0"/>
              <a:t>Alatorre</a:t>
            </a:r>
            <a:r>
              <a:rPr lang="en-US" dirty="0" smtClean="0"/>
              <a:t>, Antonio: Los 1001 </a:t>
            </a:r>
            <a:r>
              <a:rPr lang="en-US" dirty="0" err="1" smtClean="0"/>
              <a:t>años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española</a:t>
            </a:r>
            <a:r>
              <a:rPr lang="en-US" dirty="0" smtClean="0"/>
              <a:t>. México: </a:t>
            </a:r>
            <a:r>
              <a:rPr lang="en-US" dirty="0" err="1" smtClean="0"/>
              <a:t>Fondo</a:t>
            </a:r>
            <a:r>
              <a:rPr lang="en-US" dirty="0" smtClean="0"/>
              <a:t> de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Económica</a:t>
            </a:r>
            <a:r>
              <a:rPr lang="en-US" dirty="0" smtClean="0"/>
              <a:t>. ISBN 968166678.</a:t>
            </a:r>
            <a:endParaRPr lang="ru-RU" dirty="0" smtClean="0"/>
          </a:p>
          <a:p>
            <a:r>
              <a:rPr lang="en-US" dirty="0" smtClean="0"/>
              <a:t>Wolf, Heinz-</a:t>
            </a:r>
            <a:r>
              <a:rPr lang="en-US" dirty="0" err="1" smtClean="0"/>
              <a:t>Jürgen</a:t>
            </a:r>
            <a:r>
              <a:rPr lang="en-US" dirty="0" smtClean="0"/>
              <a:t> y Stefan </a:t>
            </a:r>
            <a:r>
              <a:rPr lang="en-US" dirty="0" err="1" smtClean="0"/>
              <a:t>Ruhstaller</a:t>
            </a:r>
            <a:r>
              <a:rPr lang="en-US" dirty="0" smtClean="0"/>
              <a:t>: Las </a:t>
            </a:r>
            <a:r>
              <a:rPr lang="en-US" dirty="0" err="1" smtClean="0"/>
              <a:t>Glosas</a:t>
            </a:r>
            <a:r>
              <a:rPr lang="en-US" dirty="0" smtClean="0"/>
              <a:t> </a:t>
            </a:r>
            <a:r>
              <a:rPr lang="en-US" dirty="0" err="1" smtClean="0"/>
              <a:t>Emilianenses</a:t>
            </a:r>
            <a:r>
              <a:rPr lang="en-US" dirty="0" smtClean="0"/>
              <a:t>. </a:t>
            </a:r>
            <a:r>
              <a:rPr lang="en-US" dirty="0" err="1" smtClean="0"/>
              <a:t>Sevilla</a:t>
            </a:r>
            <a:r>
              <a:rPr lang="en-US" dirty="0" smtClean="0"/>
              <a:t>: Universidad de </a:t>
            </a:r>
            <a:r>
              <a:rPr lang="en-US" dirty="0" err="1" smtClean="0"/>
              <a:t>Sevilla</a:t>
            </a:r>
            <a:r>
              <a:rPr lang="en-US" dirty="0" smtClean="0"/>
              <a:t>, 1996.</a:t>
            </a:r>
            <a:endParaRPr lang="ru-RU" dirty="0" smtClean="0"/>
          </a:p>
          <a:p>
            <a:r>
              <a:rPr lang="en-US" dirty="0" smtClean="0"/>
              <a:t>Günter </a:t>
            </a:r>
            <a:r>
              <a:rPr lang="en-US" dirty="0" err="1" smtClean="0"/>
              <a:t>Holtus</a:t>
            </a:r>
            <a:r>
              <a:rPr lang="en-US" dirty="0" smtClean="0"/>
              <a:t>, Michael </a:t>
            </a:r>
            <a:r>
              <a:rPr lang="en-US" dirty="0" err="1" smtClean="0"/>
              <a:t>Metzeltin</a:t>
            </a:r>
            <a:r>
              <a:rPr lang="en-US" dirty="0" smtClean="0"/>
              <a:t>, Christian Schmitt (</a:t>
            </a:r>
            <a:r>
              <a:rPr lang="en-US" dirty="0" err="1" smtClean="0"/>
              <a:t>edd</a:t>
            </a:r>
            <a:r>
              <a:rPr lang="en-US" dirty="0" smtClean="0"/>
              <a:t>.): </a:t>
            </a:r>
            <a:r>
              <a:rPr lang="en-US" dirty="0" err="1" smtClean="0"/>
              <a:t>Lexikon</a:t>
            </a:r>
            <a:r>
              <a:rPr lang="en-US" dirty="0" smtClean="0"/>
              <a:t> 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Romanistischen</a:t>
            </a:r>
            <a:r>
              <a:rPr lang="en-US" dirty="0" smtClean="0"/>
              <a:t> </a:t>
            </a:r>
            <a:r>
              <a:rPr lang="en-US" dirty="0" err="1" smtClean="0"/>
              <a:t>Linguistik</a:t>
            </a:r>
            <a:r>
              <a:rPr lang="en-US" dirty="0" smtClean="0"/>
              <a:t> (LRL), </a:t>
            </a:r>
            <a:r>
              <a:rPr lang="en-US" dirty="0" err="1" smtClean="0"/>
              <a:t>Tübingen</a:t>
            </a:r>
            <a:r>
              <a:rPr lang="en-US" dirty="0" smtClean="0"/>
              <a:t>, Niemeyer, 1988-2005 (12 </a:t>
            </a:r>
            <a:r>
              <a:rPr lang="en-US" dirty="0" err="1" smtClean="0"/>
              <a:t>Bände</a:t>
            </a:r>
            <a:r>
              <a:rPr lang="en-US" dirty="0" smtClean="0"/>
              <a:t>); Band VI,1: </a:t>
            </a:r>
            <a:r>
              <a:rPr lang="en-US" dirty="0" err="1" smtClean="0"/>
              <a:t>Aragonesisch</a:t>
            </a:r>
            <a:r>
              <a:rPr lang="en-US" dirty="0" smtClean="0"/>
              <a:t>/</a:t>
            </a:r>
            <a:r>
              <a:rPr lang="en-US" dirty="0" err="1" smtClean="0"/>
              <a:t>Navarresisch</a:t>
            </a:r>
            <a:r>
              <a:rPr lang="en-US" dirty="0" smtClean="0"/>
              <a:t>, </a:t>
            </a:r>
            <a:r>
              <a:rPr lang="en-US" dirty="0" err="1" smtClean="0"/>
              <a:t>Spanisch</a:t>
            </a:r>
            <a:r>
              <a:rPr lang="en-US" dirty="0" smtClean="0"/>
              <a:t>, </a:t>
            </a:r>
            <a:r>
              <a:rPr lang="en-US" dirty="0" err="1" smtClean="0"/>
              <a:t>Asturianisch</a:t>
            </a:r>
            <a:r>
              <a:rPr lang="en-US" dirty="0" smtClean="0"/>
              <a:t>/</a:t>
            </a:r>
            <a:r>
              <a:rPr lang="en-US" dirty="0" err="1" smtClean="0"/>
              <a:t>Leonesisch</a:t>
            </a:r>
            <a:r>
              <a:rPr lang="en-US" dirty="0" smtClean="0"/>
              <a:t>. </a:t>
            </a:r>
            <a:r>
              <a:rPr lang="en-US" dirty="0" err="1" smtClean="0"/>
              <a:t>Aragonés</a:t>
            </a:r>
            <a:r>
              <a:rPr lang="en-US" dirty="0" smtClean="0"/>
              <a:t>/Navarro, </a:t>
            </a:r>
            <a:r>
              <a:rPr lang="en-US" dirty="0" err="1" smtClean="0"/>
              <a:t>Español</a:t>
            </a:r>
            <a:r>
              <a:rPr lang="en-US" dirty="0" smtClean="0"/>
              <a:t>, </a:t>
            </a:r>
            <a:r>
              <a:rPr lang="en-US" dirty="0" err="1" smtClean="0"/>
              <a:t>Asturiano</a:t>
            </a:r>
            <a:r>
              <a:rPr lang="en-US" dirty="0" smtClean="0"/>
              <a:t>/</a:t>
            </a:r>
            <a:r>
              <a:rPr lang="en-US" dirty="0" err="1" smtClean="0"/>
              <a:t>Leonés</a:t>
            </a:r>
            <a:r>
              <a:rPr lang="en-US" dirty="0" smtClean="0"/>
              <a:t>, 1992.</a:t>
            </a:r>
            <a:endParaRPr lang="ru-RU" dirty="0" smtClean="0"/>
          </a:p>
          <a:p>
            <a:r>
              <a:rPr lang="en-US" dirty="0" smtClean="0"/>
              <a:t>Michael </a:t>
            </a:r>
            <a:r>
              <a:rPr lang="en-US" dirty="0" err="1" smtClean="0"/>
              <a:t>Metzeltin</a:t>
            </a:r>
            <a:r>
              <a:rPr lang="en-US" dirty="0" smtClean="0"/>
              <a:t>: </a:t>
            </a:r>
            <a:r>
              <a:rPr lang="en-US" dirty="0" err="1" smtClean="0"/>
              <a:t>Gramática</a:t>
            </a:r>
            <a:r>
              <a:rPr lang="en-US" dirty="0" smtClean="0"/>
              <a:t> </a:t>
            </a:r>
            <a:r>
              <a:rPr lang="en-US" dirty="0" err="1" smtClean="0"/>
              <a:t>explicativa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castellana</a:t>
            </a:r>
            <a:r>
              <a:rPr lang="en-US" dirty="0" smtClean="0"/>
              <a:t>. De la </a:t>
            </a:r>
            <a:r>
              <a:rPr lang="en-US" dirty="0" err="1" smtClean="0"/>
              <a:t>sintaxis</a:t>
            </a:r>
            <a:r>
              <a:rPr lang="en-US" dirty="0" smtClean="0"/>
              <a:t> a la </a:t>
            </a:r>
            <a:r>
              <a:rPr lang="en-US" dirty="0" err="1" smtClean="0"/>
              <a:t>semántica</a:t>
            </a:r>
            <a:r>
              <a:rPr lang="en-US" dirty="0" smtClean="0"/>
              <a:t>., Wien, </a:t>
            </a:r>
            <a:r>
              <a:rPr lang="en-US" dirty="0" err="1" smtClean="0"/>
              <a:t>Praesens</a:t>
            </a:r>
            <a:r>
              <a:rPr lang="en-US" dirty="0" smtClean="0"/>
              <a:t> </a:t>
            </a:r>
            <a:r>
              <a:rPr lang="en-US" dirty="0" err="1" smtClean="0"/>
              <a:t>Verlag</a:t>
            </a:r>
            <a:r>
              <a:rPr lang="en-US" dirty="0" smtClean="0"/>
              <a:t>, 2009.</a:t>
            </a:r>
            <a:endParaRPr lang="ru-RU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Plano: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I.Primera</a:t>
            </a:r>
            <a:r>
              <a:rPr lang="en-US" b="1" dirty="0" smtClean="0"/>
              <a:t> parte:</a:t>
            </a:r>
            <a:endParaRPr lang="ru-RU" dirty="0" smtClean="0"/>
          </a:p>
          <a:p>
            <a:r>
              <a:rPr lang="en-US" dirty="0" err="1" smtClean="0"/>
              <a:t>Aspectos</a:t>
            </a:r>
            <a:r>
              <a:rPr lang="en-US" dirty="0" smtClean="0"/>
              <a:t> </a:t>
            </a:r>
            <a:r>
              <a:rPr lang="en-US" dirty="0" err="1" smtClean="0"/>
              <a:t>históricos</a:t>
            </a:r>
            <a:r>
              <a:rPr lang="en-US" dirty="0" smtClean="0"/>
              <a:t>, </a:t>
            </a:r>
            <a:r>
              <a:rPr lang="en-US" dirty="0" err="1" smtClean="0"/>
              <a:t>sociales</a:t>
            </a:r>
            <a:r>
              <a:rPr lang="en-US" dirty="0" smtClean="0"/>
              <a:t> y </a:t>
            </a:r>
            <a:r>
              <a:rPr lang="en-US" dirty="0" err="1" smtClean="0"/>
              <a:t>culturales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dirty="0" smtClean="0"/>
              <a:t>1.1 </a:t>
            </a:r>
            <a:r>
              <a:rPr lang="en-US" dirty="0" err="1" smtClean="0"/>
              <a:t>Nombre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1.1.1 </a:t>
            </a:r>
            <a:r>
              <a:rPr lang="en-US" dirty="0" err="1" smtClean="0"/>
              <a:t>Etimología</a:t>
            </a:r>
            <a:endParaRPr lang="ru-RU" dirty="0" smtClean="0"/>
          </a:p>
          <a:p>
            <a:r>
              <a:rPr lang="en-US" dirty="0" smtClean="0"/>
              <a:t>1.1.2 </a:t>
            </a:r>
            <a:r>
              <a:rPr lang="en-US" dirty="0" err="1" smtClean="0"/>
              <a:t>Polémica</a:t>
            </a:r>
            <a:r>
              <a:rPr lang="en-US" dirty="0" smtClean="0"/>
              <a:t> en </a:t>
            </a:r>
            <a:r>
              <a:rPr lang="en-US" dirty="0" err="1" smtClean="0"/>
              <a:t>torno</a:t>
            </a:r>
            <a:r>
              <a:rPr lang="en-US" dirty="0" smtClean="0"/>
              <a:t> a «</a:t>
            </a:r>
            <a:r>
              <a:rPr lang="en-US" dirty="0" err="1" smtClean="0"/>
              <a:t>español</a:t>
            </a:r>
            <a:r>
              <a:rPr lang="en-US" dirty="0" smtClean="0"/>
              <a:t>» o «</a:t>
            </a:r>
            <a:r>
              <a:rPr lang="en-US" dirty="0" err="1" smtClean="0"/>
              <a:t>castellano</a:t>
            </a:r>
            <a:r>
              <a:rPr lang="en-US" dirty="0" smtClean="0"/>
              <a:t>»</a:t>
            </a:r>
            <a:endParaRPr lang="ru-RU" dirty="0" smtClean="0"/>
          </a:p>
          <a:p>
            <a:r>
              <a:rPr lang="en-US" dirty="0" smtClean="0"/>
              <a:t>1.2 </a:t>
            </a:r>
            <a:r>
              <a:rPr lang="en-US" dirty="0" err="1" smtClean="0"/>
              <a:t>Historia</a:t>
            </a:r>
            <a:endParaRPr lang="ru-RU" dirty="0" smtClean="0"/>
          </a:p>
          <a:p>
            <a:r>
              <a:rPr lang="en-US" b="1" dirty="0" smtClean="0"/>
              <a:t>II. Parte principal </a:t>
            </a:r>
            <a:endParaRPr lang="ru-RU" dirty="0" smtClean="0"/>
          </a:p>
          <a:p>
            <a:r>
              <a:rPr lang="en-US" dirty="0" smtClean="0"/>
              <a:t>2 </a:t>
            </a:r>
            <a:r>
              <a:rPr lang="en-US" dirty="0" err="1" smtClean="0"/>
              <a:t>Descripción</a:t>
            </a:r>
            <a:r>
              <a:rPr lang="en-US" dirty="0" smtClean="0"/>
              <a:t> </a:t>
            </a:r>
            <a:r>
              <a:rPr lang="en-US" dirty="0" err="1" smtClean="0"/>
              <a:t>lingüística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2.1 </a:t>
            </a:r>
            <a:r>
              <a:rPr lang="en-US" dirty="0" err="1" smtClean="0"/>
              <a:t>Clasificación</a:t>
            </a:r>
            <a:endParaRPr lang="ru-RU" dirty="0" smtClean="0"/>
          </a:p>
          <a:p>
            <a:r>
              <a:rPr lang="en-US" dirty="0" smtClean="0"/>
              <a:t>2.3 </a:t>
            </a:r>
            <a:r>
              <a:rPr lang="en-US" dirty="0" err="1" smtClean="0"/>
              <a:t>Alfabeto</a:t>
            </a:r>
            <a:endParaRPr lang="ru-RU" dirty="0" smtClean="0"/>
          </a:p>
          <a:p>
            <a:r>
              <a:rPr lang="en-US" dirty="0" smtClean="0"/>
              <a:t>2.5 </a:t>
            </a:r>
            <a:r>
              <a:rPr lang="en-US" dirty="0" err="1" smtClean="0"/>
              <a:t>Gramática</a:t>
            </a:r>
            <a:endParaRPr lang="ru-RU" dirty="0" smtClean="0"/>
          </a:p>
          <a:p>
            <a:r>
              <a:rPr lang="en-US" b="1" dirty="0" smtClean="0"/>
              <a:t>III. </a:t>
            </a:r>
            <a:r>
              <a:rPr lang="en-US" b="1" dirty="0" err="1" smtClean="0"/>
              <a:t>Bibliografía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Autofit/>
          </a:bodyPr>
          <a:lstStyle/>
          <a:p>
            <a:r>
              <a:rPr lang="en-US" sz="1800" dirty="0" smtClean="0"/>
              <a:t>El </a:t>
            </a:r>
            <a:r>
              <a:rPr lang="en-US" sz="1800" dirty="0" err="1" smtClean="0"/>
              <a:t>idioma</a:t>
            </a:r>
            <a:r>
              <a:rPr lang="en-US" sz="1800" dirty="0" smtClean="0"/>
              <a:t> </a:t>
            </a:r>
            <a:r>
              <a:rPr lang="en-US" sz="1800" dirty="0" err="1" smtClean="0"/>
              <a:t>español</a:t>
            </a:r>
            <a:r>
              <a:rPr lang="en-US" sz="1800" dirty="0" smtClean="0"/>
              <a:t> o </a:t>
            </a:r>
            <a:r>
              <a:rPr lang="en-US" sz="1800" dirty="0" err="1" smtClean="0"/>
              <a:t>castellano</a:t>
            </a:r>
            <a:r>
              <a:rPr lang="en-US" sz="1800" dirty="0" smtClean="0"/>
              <a:t> </a:t>
            </a:r>
            <a:r>
              <a:rPr lang="en-US" sz="1800" dirty="0" err="1" smtClean="0"/>
              <a:t>es</a:t>
            </a:r>
            <a:r>
              <a:rPr lang="en-US" sz="1800" dirty="0" smtClean="0"/>
              <a:t> </a:t>
            </a:r>
            <a:r>
              <a:rPr lang="en-US" sz="1800" dirty="0" err="1" smtClean="0"/>
              <a:t>una</a:t>
            </a:r>
            <a:r>
              <a:rPr lang="en-US" sz="1800" dirty="0" smtClean="0"/>
              <a:t> </a:t>
            </a:r>
            <a:r>
              <a:rPr lang="en-US" sz="1800" dirty="0" err="1" smtClean="0"/>
              <a:t>lengua</a:t>
            </a:r>
            <a:r>
              <a:rPr lang="en-US" sz="1800" dirty="0" smtClean="0"/>
              <a:t> romance del </a:t>
            </a:r>
            <a:r>
              <a:rPr lang="en-US" sz="1800" dirty="0" err="1" smtClean="0"/>
              <a:t>grupo</a:t>
            </a:r>
            <a:r>
              <a:rPr lang="en-US" sz="1800" dirty="0" smtClean="0"/>
              <a:t> </a:t>
            </a:r>
            <a:r>
              <a:rPr lang="en-US" sz="1800" dirty="0" err="1" smtClean="0"/>
              <a:t>ibérico</a:t>
            </a:r>
            <a:r>
              <a:rPr lang="en-US" sz="1800" dirty="0" smtClean="0"/>
              <a:t>. Es </a:t>
            </a:r>
            <a:r>
              <a:rPr lang="en-US" sz="1800" dirty="0" err="1" smtClean="0"/>
              <a:t>uno</a:t>
            </a:r>
            <a:r>
              <a:rPr lang="en-US" sz="1800" dirty="0" smtClean="0"/>
              <a:t> de los </a:t>
            </a:r>
            <a:r>
              <a:rPr lang="en-US" sz="1800" dirty="0" err="1" smtClean="0"/>
              <a:t>seis</a:t>
            </a:r>
            <a:r>
              <a:rPr lang="en-US" sz="1800" dirty="0" smtClean="0"/>
              <a:t> </a:t>
            </a:r>
            <a:r>
              <a:rPr lang="en-US" sz="1800" dirty="0" err="1" smtClean="0"/>
              <a:t>idiomas</a:t>
            </a:r>
            <a:r>
              <a:rPr lang="en-US" sz="1800" dirty="0" smtClean="0"/>
              <a:t> </a:t>
            </a:r>
            <a:r>
              <a:rPr lang="en-US" sz="1800" dirty="0" err="1" smtClean="0"/>
              <a:t>oficiales</a:t>
            </a:r>
            <a:r>
              <a:rPr lang="en-US" sz="1800" dirty="0" smtClean="0"/>
              <a:t> de la ONU,22 y </a:t>
            </a:r>
            <a:r>
              <a:rPr lang="en-US" sz="1800" dirty="0" err="1" smtClean="0"/>
              <a:t>es</a:t>
            </a:r>
            <a:r>
              <a:rPr lang="en-US" sz="1800" dirty="0" smtClean="0"/>
              <a:t> la </a:t>
            </a:r>
            <a:r>
              <a:rPr lang="en-US" sz="1800" dirty="0" err="1" smtClean="0"/>
              <a:t>segunda</a:t>
            </a:r>
            <a:r>
              <a:rPr lang="en-US" sz="1800" dirty="0" smtClean="0"/>
              <a:t> </a:t>
            </a:r>
            <a:r>
              <a:rPr lang="en-US" sz="1800" dirty="0" err="1" smtClean="0"/>
              <a:t>lengua</a:t>
            </a:r>
            <a:r>
              <a:rPr lang="en-US" sz="1800" dirty="0" smtClean="0"/>
              <a:t> </a:t>
            </a:r>
            <a:r>
              <a:rPr lang="en-US" sz="1800" dirty="0" err="1" smtClean="0"/>
              <a:t>más</a:t>
            </a:r>
            <a:r>
              <a:rPr lang="en-US" sz="1800" dirty="0" smtClean="0"/>
              <a:t> </a:t>
            </a:r>
            <a:r>
              <a:rPr lang="en-US" sz="1800" dirty="0" err="1" smtClean="0"/>
              <a:t>hablada</a:t>
            </a:r>
            <a:r>
              <a:rPr lang="en-US" sz="1800" dirty="0" smtClean="0"/>
              <a:t> del </a:t>
            </a:r>
            <a:r>
              <a:rPr lang="en-US" sz="1800" dirty="0" err="1" smtClean="0"/>
              <a:t>mundo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el </a:t>
            </a:r>
            <a:r>
              <a:rPr lang="en-US" sz="1800" dirty="0" err="1" smtClean="0"/>
              <a:t>número</a:t>
            </a:r>
            <a:r>
              <a:rPr lang="en-US" sz="1800" dirty="0" smtClean="0"/>
              <a:t> de personas </a:t>
            </a:r>
            <a:r>
              <a:rPr lang="en-US" sz="1800" dirty="0" err="1" smtClean="0"/>
              <a:t>que</a:t>
            </a:r>
            <a:r>
              <a:rPr lang="en-US" sz="1800" dirty="0" smtClean="0"/>
              <a:t> la </a:t>
            </a:r>
            <a:r>
              <a:rPr lang="en-US" sz="1800" dirty="0" err="1" smtClean="0"/>
              <a:t>tienen</a:t>
            </a:r>
            <a:r>
              <a:rPr lang="en-US" sz="1800" dirty="0" smtClean="0"/>
              <a:t> </a:t>
            </a:r>
            <a:r>
              <a:rPr lang="en-US" sz="1800" dirty="0" err="1" smtClean="0"/>
              <a:t>como</a:t>
            </a:r>
            <a:r>
              <a:rPr lang="en-US" sz="1800" dirty="0" smtClean="0"/>
              <a:t> </a:t>
            </a:r>
            <a:r>
              <a:rPr lang="en-US" sz="1800" dirty="0" err="1" smtClean="0"/>
              <a:t>lengua</a:t>
            </a:r>
            <a:r>
              <a:rPr lang="en-US" sz="1800" dirty="0" smtClean="0"/>
              <a:t> </a:t>
            </a:r>
            <a:r>
              <a:rPr lang="en-US" sz="1800" dirty="0" err="1" smtClean="0"/>
              <a:t>materna</a:t>
            </a:r>
            <a:r>
              <a:rPr lang="en-US" sz="1800" dirty="0" smtClean="0"/>
              <a:t>, </a:t>
            </a:r>
            <a:r>
              <a:rPr lang="en-US" sz="1800" dirty="0" err="1" smtClean="0"/>
              <a:t>tras</a:t>
            </a:r>
            <a:r>
              <a:rPr lang="en-US" sz="1800" dirty="0" smtClean="0"/>
              <a:t> el chino mandarín.23 24 25 Es </a:t>
            </a:r>
            <a:r>
              <a:rPr lang="en-US" sz="1800" dirty="0" err="1" smtClean="0"/>
              <a:t>también</a:t>
            </a:r>
            <a:r>
              <a:rPr lang="en-US" sz="1800" dirty="0" smtClean="0"/>
              <a:t> </a:t>
            </a:r>
            <a:r>
              <a:rPr lang="en-US" sz="1800" dirty="0" err="1" smtClean="0"/>
              <a:t>idioma</a:t>
            </a:r>
            <a:r>
              <a:rPr lang="en-US" sz="1800" dirty="0" smtClean="0"/>
              <a:t> </a:t>
            </a:r>
            <a:r>
              <a:rPr lang="en-US" sz="1800" dirty="0" err="1" smtClean="0"/>
              <a:t>oficial</a:t>
            </a:r>
            <a:r>
              <a:rPr lang="en-US" sz="1800" dirty="0" smtClean="0"/>
              <a:t> en </a:t>
            </a:r>
            <a:r>
              <a:rPr lang="en-US" sz="1800" dirty="0" err="1" smtClean="0"/>
              <a:t>varias</a:t>
            </a:r>
            <a:r>
              <a:rPr lang="en-US" sz="1800" dirty="0" smtClean="0"/>
              <a:t> de </a:t>
            </a:r>
            <a:r>
              <a:rPr lang="en-US" sz="1800" dirty="0" err="1" smtClean="0"/>
              <a:t>las</a:t>
            </a:r>
            <a:r>
              <a:rPr lang="en-US" sz="1800" dirty="0" smtClean="0"/>
              <a:t> </a:t>
            </a:r>
            <a:r>
              <a:rPr lang="en-US" sz="1800" dirty="0" err="1" smtClean="0"/>
              <a:t>principales</a:t>
            </a:r>
            <a:r>
              <a:rPr lang="en-US" sz="1800" dirty="0" smtClean="0"/>
              <a:t> </a:t>
            </a:r>
            <a:r>
              <a:rPr lang="en-US" sz="1800" dirty="0" err="1" smtClean="0"/>
              <a:t>organizaciones</a:t>
            </a:r>
            <a:r>
              <a:rPr lang="en-US" sz="1800" dirty="0" smtClean="0"/>
              <a:t> </a:t>
            </a:r>
            <a:r>
              <a:rPr lang="en-US" sz="1800" dirty="0" err="1" smtClean="0"/>
              <a:t>político-económicas</a:t>
            </a:r>
            <a:r>
              <a:rPr lang="en-US" sz="1800" dirty="0" smtClean="0"/>
              <a:t> </a:t>
            </a:r>
            <a:r>
              <a:rPr lang="en-US" sz="1800" dirty="0" err="1" smtClean="0"/>
              <a:t>internacionales</a:t>
            </a:r>
            <a:r>
              <a:rPr lang="en-US" sz="1800" dirty="0" smtClean="0"/>
              <a:t> (UE,26 UA,27 OEA,28 OEI,29 TLCAN,30 Unasur,31 Caricom,32 y el </a:t>
            </a:r>
            <a:r>
              <a:rPr lang="en-US" sz="1800" dirty="0" err="1" smtClean="0"/>
              <a:t>Tratado</a:t>
            </a:r>
            <a:r>
              <a:rPr lang="en-US" sz="1800" dirty="0" smtClean="0"/>
              <a:t> Antártico,33 entre </a:t>
            </a:r>
            <a:r>
              <a:rPr lang="en-US" sz="1800" dirty="0" err="1" smtClean="0"/>
              <a:t>otras</a:t>
            </a:r>
            <a:r>
              <a:rPr lang="en-US" sz="1800" dirty="0" smtClean="0"/>
              <a:t>). Lo </a:t>
            </a:r>
            <a:r>
              <a:rPr lang="en-US" sz="1800" dirty="0" err="1" smtClean="0"/>
              <a:t>hablan</a:t>
            </a:r>
            <a:r>
              <a:rPr lang="en-US" sz="1800" dirty="0" smtClean="0"/>
              <a:t> </a:t>
            </a:r>
            <a:r>
              <a:rPr lang="en-US" sz="1800" dirty="0" err="1" smtClean="0"/>
              <a:t>como</a:t>
            </a:r>
            <a:r>
              <a:rPr lang="en-US" sz="1800" dirty="0" smtClean="0"/>
              <a:t> </a:t>
            </a:r>
            <a:r>
              <a:rPr lang="en-US" sz="1800" dirty="0" err="1" smtClean="0"/>
              <a:t>primera</a:t>
            </a:r>
            <a:r>
              <a:rPr lang="en-US" sz="1800" dirty="0" smtClean="0"/>
              <a:t> y </a:t>
            </a:r>
            <a:r>
              <a:rPr lang="en-US" sz="1800" dirty="0" err="1" smtClean="0"/>
              <a:t>segunda</a:t>
            </a:r>
            <a:r>
              <a:rPr lang="en-US" sz="1800" dirty="0" smtClean="0"/>
              <a:t> </a:t>
            </a:r>
            <a:r>
              <a:rPr lang="en-US" sz="1800" dirty="0" err="1" smtClean="0"/>
              <a:t>lengua</a:t>
            </a:r>
            <a:r>
              <a:rPr lang="en-US" sz="1800" dirty="0" smtClean="0"/>
              <a:t> </a:t>
            </a:r>
            <a:r>
              <a:rPr lang="en-US" sz="1800" dirty="0" err="1" smtClean="0"/>
              <a:t>más</a:t>
            </a:r>
            <a:r>
              <a:rPr lang="en-US" sz="1800" dirty="0" smtClean="0"/>
              <a:t> de 450 millones,34 y </a:t>
            </a:r>
            <a:r>
              <a:rPr lang="en-US" sz="1800" dirty="0" err="1" smtClean="0"/>
              <a:t>supera</a:t>
            </a:r>
            <a:r>
              <a:rPr lang="en-US" sz="1800" dirty="0" smtClean="0"/>
              <a:t> los 500 millones35 de personas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contamos</a:t>
            </a:r>
            <a:r>
              <a:rPr lang="en-US" sz="1800" dirty="0" smtClean="0"/>
              <a:t> a los </a:t>
            </a:r>
            <a:r>
              <a:rPr lang="en-US" sz="1800" dirty="0" err="1" smtClean="0"/>
              <a:t>que</a:t>
            </a:r>
            <a:r>
              <a:rPr lang="en-US" sz="1800" dirty="0" smtClean="0"/>
              <a:t> lo </a:t>
            </a:r>
            <a:r>
              <a:rPr lang="en-US" sz="1800" dirty="0" err="1" smtClean="0"/>
              <a:t>han</a:t>
            </a:r>
            <a:r>
              <a:rPr lang="en-US" sz="1800" dirty="0" smtClean="0"/>
              <a:t> </a:t>
            </a:r>
            <a:r>
              <a:rPr lang="en-US" sz="1800" dirty="0" err="1" smtClean="0"/>
              <a:t>aprendido</a:t>
            </a:r>
            <a:r>
              <a:rPr lang="en-US" sz="1800" dirty="0" smtClean="0"/>
              <a:t> </a:t>
            </a:r>
            <a:r>
              <a:rPr lang="en-US" sz="1800" dirty="0" err="1" smtClean="0"/>
              <a:t>como</a:t>
            </a:r>
            <a:r>
              <a:rPr lang="en-US" sz="1800" dirty="0" smtClean="0"/>
              <a:t> </a:t>
            </a:r>
            <a:r>
              <a:rPr lang="en-US" sz="1800" dirty="0" err="1" smtClean="0"/>
              <a:t>lengua</a:t>
            </a:r>
            <a:r>
              <a:rPr lang="en-US" sz="1800" dirty="0" smtClean="0"/>
              <a:t> </a:t>
            </a:r>
            <a:r>
              <a:rPr lang="en-US" sz="1800" dirty="0" err="1" smtClean="0"/>
              <a:t>extranjera</a:t>
            </a:r>
            <a:r>
              <a:rPr lang="en-US" sz="1800" dirty="0" smtClean="0"/>
              <a:t>, </a:t>
            </a:r>
            <a:r>
              <a:rPr lang="en-US" sz="1800" dirty="0" err="1" smtClean="0"/>
              <a:t>pudiendo</a:t>
            </a:r>
            <a:r>
              <a:rPr lang="en-US" sz="1800" dirty="0" smtClean="0"/>
              <a:t> ser la </a:t>
            </a:r>
            <a:r>
              <a:rPr lang="en-US" sz="1800" dirty="0" err="1" smtClean="0"/>
              <a:t>tercera</a:t>
            </a:r>
            <a:r>
              <a:rPr lang="en-US" sz="1800" dirty="0" smtClean="0"/>
              <a:t> </a:t>
            </a:r>
            <a:r>
              <a:rPr lang="en-US" sz="1800" dirty="0" err="1" smtClean="0"/>
              <a:t>lengua</a:t>
            </a:r>
            <a:r>
              <a:rPr lang="en-US" sz="1800" dirty="0" smtClean="0"/>
              <a:t> </a:t>
            </a:r>
            <a:r>
              <a:rPr lang="en-US" sz="1800" dirty="0" err="1" smtClean="0"/>
              <a:t>más</a:t>
            </a:r>
            <a:r>
              <a:rPr lang="en-US" sz="1800" dirty="0" smtClean="0"/>
              <a:t> </a:t>
            </a:r>
            <a:r>
              <a:rPr lang="en-US" sz="1800" dirty="0" err="1" smtClean="0"/>
              <a:t>hablada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el total de hablantes.36 </a:t>
            </a:r>
            <a:r>
              <a:rPr lang="en-US" sz="1800" dirty="0" err="1" smtClean="0"/>
              <a:t>Por</a:t>
            </a:r>
            <a:r>
              <a:rPr lang="en-US" sz="1800" dirty="0" smtClean="0"/>
              <a:t> </a:t>
            </a:r>
            <a:r>
              <a:rPr lang="en-US" sz="1800" dirty="0" err="1" smtClean="0"/>
              <a:t>otro</a:t>
            </a:r>
            <a:r>
              <a:rPr lang="en-US" sz="1800" dirty="0" smtClean="0"/>
              <a:t> </a:t>
            </a:r>
            <a:r>
              <a:rPr lang="en-US" sz="1800" dirty="0" err="1" smtClean="0"/>
              <a:t>lado</a:t>
            </a:r>
            <a:r>
              <a:rPr lang="en-US" sz="1800" dirty="0" smtClean="0"/>
              <a:t>, el </a:t>
            </a:r>
            <a:r>
              <a:rPr lang="en-US" sz="1800" dirty="0" err="1" smtClean="0"/>
              <a:t>español</a:t>
            </a:r>
            <a:r>
              <a:rPr lang="en-US" sz="1800" dirty="0" smtClean="0"/>
              <a:t> </a:t>
            </a:r>
            <a:r>
              <a:rPr lang="en-US" sz="1800" dirty="0" err="1" smtClean="0"/>
              <a:t>es</a:t>
            </a:r>
            <a:r>
              <a:rPr lang="en-US" sz="1800" dirty="0" smtClean="0"/>
              <a:t> el </a:t>
            </a:r>
            <a:r>
              <a:rPr lang="en-US" sz="1800" dirty="0" err="1" smtClean="0"/>
              <a:t>segundo</a:t>
            </a:r>
            <a:r>
              <a:rPr lang="en-US" sz="1800" dirty="0" smtClean="0"/>
              <a:t> </a:t>
            </a:r>
            <a:r>
              <a:rPr lang="en-US" sz="1800" dirty="0" err="1" smtClean="0"/>
              <a:t>idioma</a:t>
            </a:r>
            <a:r>
              <a:rPr lang="en-US" sz="1800" dirty="0" smtClean="0"/>
              <a:t> </a:t>
            </a:r>
            <a:r>
              <a:rPr lang="en-US" sz="1800" dirty="0" err="1" smtClean="0"/>
              <a:t>más</a:t>
            </a:r>
            <a:r>
              <a:rPr lang="en-US" sz="1800" dirty="0" smtClean="0"/>
              <a:t> </a:t>
            </a:r>
            <a:r>
              <a:rPr lang="en-US" sz="1800" dirty="0" err="1" smtClean="0"/>
              <a:t>estudiado</a:t>
            </a:r>
            <a:r>
              <a:rPr lang="en-US" sz="1800" dirty="0" smtClean="0"/>
              <a:t> en el </a:t>
            </a:r>
            <a:r>
              <a:rPr lang="en-US" sz="1800" dirty="0" err="1" smtClean="0"/>
              <a:t>mundo</a:t>
            </a:r>
            <a:r>
              <a:rPr lang="en-US" sz="1800" dirty="0" smtClean="0"/>
              <a:t> </a:t>
            </a:r>
            <a:r>
              <a:rPr lang="en-US" sz="1800" dirty="0" err="1" smtClean="0"/>
              <a:t>tras</a:t>
            </a:r>
            <a:r>
              <a:rPr lang="en-US" sz="1800" dirty="0" smtClean="0"/>
              <a:t> el inglés,37 con </a:t>
            </a:r>
            <a:r>
              <a:rPr lang="en-US" sz="1800" dirty="0" err="1" smtClean="0"/>
              <a:t>más</a:t>
            </a:r>
            <a:r>
              <a:rPr lang="en-US" sz="1800" dirty="0" smtClean="0"/>
              <a:t> de 20 </a:t>
            </a:r>
            <a:r>
              <a:rPr lang="en-US" sz="1800" dirty="0" err="1" smtClean="0"/>
              <a:t>millones</a:t>
            </a:r>
            <a:r>
              <a:rPr lang="en-US" sz="1800" dirty="0" smtClean="0"/>
              <a:t> de estudiantes,38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bien</a:t>
            </a:r>
            <a:r>
              <a:rPr lang="en-US" sz="1800" dirty="0" smtClean="0"/>
              <a:t> </a:t>
            </a:r>
            <a:r>
              <a:rPr lang="en-US" sz="1800" dirty="0" err="1" smtClean="0"/>
              <a:t>otras</a:t>
            </a:r>
            <a:r>
              <a:rPr lang="en-US" sz="1800" dirty="0" smtClean="0"/>
              <a:t> </a:t>
            </a:r>
            <a:r>
              <a:rPr lang="en-US" sz="1800" dirty="0" err="1" smtClean="0"/>
              <a:t>fuentes</a:t>
            </a:r>
            <a:r>
              <a:rPr lang="en-US" sz="1800" dirty="0" smtClean="0"/>
              <a:t> </a:t>
            </a:r>
            <a:r>
              <a:rPr lang="en-US" sz="1800" dirty="0" err="1" smtClean="0"/>
              <a:t>indican</a:t>
            </a:r>
            <a:r>
              <a:rPr lang="en-US" sz="1800" dirty="0" smtClean="0"/>
              <a:t> </a:t>
            </a:r>
            <a:r>
              <a:rPr lang="en-US" sz="1800" dirty="0" err="1" smtClean="0"/>
              <a:t>que</a:t>
            </a:r>
            <a:r>
              <a:rPr lang="en-US" sz="1800" dirty="0" smtClean="0"/>
              <a:t> se </a:t>
            </a:r>
            <a:r>
              <a:rPr lang="en-US" sz="1800" dirty="0" err="1" smtClean="0"/>
              <a:t>superan</a:t>
            </a:r>
            <a:r>
              <a:rPr lang="en-US" sz="1800" dirty="0" smtClean="0"/>
              <a:t> los 46 </a:t>
            </a:r>
            <a:r>
              <a:rPr lang="en-US" sz="1800" dirty="0" err="1" smtClean="0"/>
              <a:t>millones</a:t>
            </a:r>
            <a:r>
              <a:rPr lang="en-US" sz="1800" dirty="0" smtClean="0"/>
              <a:t> de </a:t>
            </a:r>
            <a:r>
              <a:rPr lang="en-US" sz="1800" dirty="0" err="1" smtClean="0"/>
              <a:t>estudiantes</a:t>
            </a:r>
            <a:r>
              <a:rPr lang="en-US" sz="1800" dirty="0" smtClean="0"/>
              <a:t> </a:t>
            </a:r>
            <a:r>
              <a:rPr lang="en-US" sz="1800" dirty="0" err="1" smtClean="0"/>
              <a:t>distribuidos</a:t>
            </a:r>
            <a:r>
              <a:rPr lang="en-US" sz="1800" dirty="0" smtClean="0"/>
              <a:t> en 90 países,39 y la </a:t>
            </a:r>
            <a:r>
              <a:rPr lang="en-US" sz="1800" dirty="0" err="1" smtClean="0"/>
              <a:t>tercera</a:t>
            </a:r>
            <a:r>
              <a:rPr lang="en-US" sz="1800" dirty="0" smtClean="0"/>
              <a:t> </a:t>
            </a:r>
            <a:r>
              <a:rPr lang="en-US" sz="1800" dirty="0" err="1" smtClean="0"/>
              <a:t>lengua</a:t>
            </a:r>
            <a:r>
              <a:rPr lang="en-US" sz="1800" dirty="0" smtClean="0"/>
              <a:t> </a:t>
            </a:r>
            <a:r>
              <a:rPr lang="en-US" sz="1800" dirty="0" err="1" smtClean="0"/>
              <a:t>más</a:t>
            </a:r>
            <a:r>
              <a:rPr lang="en-US" sz="1800" dirty="0" smtClean="0"/>
              <a:t> </a:t>
            </a:r>
            <a:r>
              <a:rPr lang="en-US" sz="1800" dirty="0" err="1" smtClean="0"/>
              <a:t>usada</a:t>
            </a:r>
            <a:r>
              <a:rPr lang="en-US" sz="1800" dirty="0" smtClean="0"/>
              <a:t> en Internet (7,8% del total).40</a:t>
            </a:r>
            <a:endParaRPr lang="ru-RU" sz="1800" dirty="0" smtClean="0"/>
          </a:p>
          <a:p>
            <a:r>
              <a:rPr lang="en-US" sz="1800" dirty="0" smtClean="0"/>
              <a:t>El </a:t>
            </a:r>
            <a:r>
              <a:rPr lang="en-US" sz="1800" dirty="0" err="1" smtClean="0"/>
              <a:t>español</a:t>
            </a:r>
            <a:r>
              <a:rPr lang="en-US" sz="1800" dirty="0" smtClean="0"/>
              <a:t>, </a:t>
            </a:r>
            <a:r>
              <a:rPr lang="en-US" sz="1800" dirty="0" err="1" smtClean="0"/>
              <a:t>como</a:t>
            </a:r>
            <a:r>
              <a:rPr lang="en-US" sz="1800" dirty="0" smtClean="0"/>
              <a:t> </a:t>
            </a:r>
            <a:r>
              <a:rPr lang="en-US" sz="1800" dirty="0" err="1" smtClean="0"/>
              <a:t>las</a:t>
            </a:r>
            <a:r>
              <a:rPr lang="en-US" sz="1800" dirty="0" smtClean="0"/>
              <a:t> </a:t>
            </a:r>
            <a:r>
              <a:rPr lang="en-US" sz="1800" dirty="0" err="1" smtClean="0"/>
              <a:t>otras</a:t>
            </a:r>
            <a:r>
              <a:rPr lang="en-US" sz="1800" dirty="0" smtClean="0"/>
              <a:t> </a:t>
            </a:r>
            <a:r>
              <a:rPr lang="en-US" sz="1800" dirty="0" err="1" smtClean="0"/>
              <a:t>lenguas</a:t>
            </a:r>
            <a:r>
              <a:rPr lang="en-US" sz="1800" dirty="0" smtClean="0"/>
              <a:t> romances, </a:t>
            </a:r>
            <a:r>
              <a:rPr lang="en-US" sz="1800" dirty="0" err="1" smtClean="0"/>
              <a:t>es</a:t>
            </a:r>
            <a:r>
              <a:rPr lang="en-US" sz="1800" dirty="0" smtClean="0"/>
              <a:t> </a:t>
            </a:r>
            <a:r>
              <a:rPr lang="en-US" sz="1800" dirty="0" err="1" smtClean="0"/>
              <a:t>una</a:t>
            </a:r>
            <a:r>
              <a:rPr lang="en-US" sz="1800" dirty="0" smtClean="0"/>
              <a:t> </a:t>
            </a:r>
            <a:r>
              <a:rPr lang="en-US" sz="1800" dirty="0" err="1" smtClean="0"/>
              <a:t>continuación</a:t>
            </a:r>
            <a:r>
              <a:rPr lang="en-US" sz="1800" dirty="0" smtClean="0"/>
              <a:t> </a:t>
            </a:r>
            <a:r>
              <a:rPr lang="en-US" sz="1800" dirty="0" err="1" smtClean="0"/>
              <a:t>moderna</a:t>
            </a:r>
            <a:r>
              <a:rPr lang="en-US" sz="1800" dirty="0" smtClean="0"/>
              <a:t> del </a:t>
            </a:r>
            <a:r>
              <a:rPr lang="en-US" sz="1800" dirty="0" err="1" smtClean="0"/>
              <a:t>latín</a:t>
            </a:r>
            <a:r>
              <a:rPr lang="en-US" sz="1800" dirty="0" smtClean="0"/>
              <a:t> </a:t>
            </a:r>
            <a:r>
              <a:rPr lang="en-US" sz="1800" dirty="0" err="1" smtClean="0"/>
              <a:t>hablado</a:t>
            </a:r>
            <a:r>
              <a:rPr lang="en-US" sz="1800" dirty="0" smtClean="0"/>
              <a:t> (</a:t>
            </a:r>
            <a:r>
              <a:rPr lang="en-US" sz="1800" dirty="0" err="1" smtClean="0"/>
              <a:t>denominado</a:t>
            </a:r>
            <a:r>
              <a:rPr lang="en-US" sz="1800" dirty="0" smtClean="0"/>
              <a:t> </a:t>
            </a:r>
            <a:r>
              <a:rPr lang="en-US" sz="1800" dirty="0" err="1" smtClean="0"/>
              <a:t>latín</a:t>
            </a:r>
            <a:r>
              <a:rPr lang="en-US" sz="1800" dirty="0" smtClean="0"/>
              <a:t> vulgar), </a:t>
            </a:r>
            <a:r>
              <a:rPr lang="en-US" sz="1800" dirty="0" err="1" smtClean="0"/>
              <a:t>desde</a:t>
            </a:r>
            <a:r>
              <a:rPr lang="en-US" sz="1800" dirty="0" smtClean="0"/>
              <a:t> el </a:t>
            </a:r>
            <a:r>
              <a:rPr lang="en-US" sz="1800" dirty="0" err="1" smtClean="0"/>
              <a:t>siglo</a:t>
            </a:r>
            <a:r>
              <a:rPr lang="en-US" sz="1800" dirty="0" smtClean="0"/>
              <a:t> III, </a:t>
            </a:r>
            <a:r>
              <a:rPr lang="en-US" sz="1800" dirty="0" err="1" smtClean="0"/>
              <a:t>que</a:t>
            </a:r>
            <a:r>
              <a:rPr lang="en-US" sz="1800" dirty="0" smtClean="0"/>
              <a:t> </a:t>
            </a:r>
            <a:r>
              <a:rPr lang="en-US" sz="1800" dirty="0" err="1" smtClean="0"/>
              <a:t>tras</a:t>
            </a:r>
            <a:r>
              <a:rPr lang="en-US" sz="1800" dirty="0" smtClean="0"/>
              <a:t> el </a:t>
            </a:r>
            <a:r>
              <a:rPr lang="en-US" sz="1800" dirty="0" err="1" smtClean="0"/>
              <a:t>desmembramiento</a:t>
            </a:r>
            <a:r>
              <a:rPr lang="en-US" sz="1800" dirty="0" smtClean="0"/>
              <a:t> del </a:t>
            </a:r>
            <a:r>
              <a:rPr lang="en-US" sz="1800" dirty="0" err="1" smtClean="0"/>
              <a:t>Imperio</a:t>
            </a:r>
            <a:r>
              <a:rPr lang="en-US" sz="1800" dirty="0" smtClean="0"/>
              <a:t> </a:t>
            </a:r>
            <a:r>
              <a:rPr lang="en-US" sz="1800" dirty="0" err="1" smtClean="0"/>
              <a:t>romano</a:t>
            </a:r>
            <a:r>
              <a:rPr lang="en-US" sz="1800" dirty="0" smtClean="0"/>
              <a:t> </a:t>
            </a:r>
            <a:r>
              <a:rPr lang="en-US" sz="1800" dirty="0" err="1" smtClean="0"/>
              <a:t>fue</a:t>
            </a:r>
            <a:r>
              <a:rPr lang="en-US" sz="1800" dirty="0" smtClean="0"/>
              <a:t> </a:t>
            </a:r>
            <a:r>
              <a:rPr lang="en-US" sz="1800" dirty="0" err="1" smtClean="0"/>
              <a:t>divergiendo</a:t>
            </a:r>
            <a:r>
              <a:rPr lang="en-US" sz="1800" dirty="0" smtClean="0"/>
              <a:t> de </a:t>
            </a:r>
            <a:r>
              <a:rPr lang="en-US" sz="1800" dirty="0" err="1" smtClean="0"/>
              <a:t>las</a:t>
            </a:r>
            <a:r>
              <a:rPr lang="en-US" sz="1800" dirty="0" smtClean="0"/>
              <a:t> </a:t>
            </a:r>
            <a:r>
              <a:rPr lang="en-US" sz="1800" dirty="0" err="1" smtClean="0"/>
              <a:t>otras</a:t>
            </a:r>
            <a:r>
              <a:rPr lang="en-US" sz="1800" dirty="0" smtClean="0"/>
              <a:t> </a:t>
            </a:r>
            <a:r>
              <a:rPr lang="en-US" sz="1800" dirty="0" err="1" smtClean="0"/>
              <a:t>variantes</a:t>
            </a:r>
            <a:r>
              <a:rPr lang="en-US" sz="1800" dirty="0" smtClean="0"/>
              <a:t> del </a:t>
            </a:r>
            <a:r>
              <a:rPr lang="en-US" sz="1800" dirty="0" err="1" smtClean="0"/>
              <a:t>latín</a:t>
            </a:r>
            <a:r>
              <a:rPr lang="en-US" sz="1800" dirty="0" smtClean="0"/>
              <a:t> </a:t>
            </a:r>
            <a:r>
              <a:rPr lang="en-US" sz="1800" dirty="0" err="1" smtClean="0"/>
              <a:t>que</a:t>
            </a:r>
            <a:r>
              <a:rPr lang="en-US" sz="1800" dirty="0" smtClean="0"/>
              <a:t> se </a:t>
            </a:r>
            <a:r>
              <a:rPr lang="en-US" sz="1800" dirty="0" err="1" smtClean="0"/>
              <a:t>hablaban</a:t>
            </a:r>
            <a:r>
              <a:rPr lang="en-US" sz="1800" dirty="0" smtClean="0"/>
              <a:t> en </a:t>
            </a:r>
            <a:r>
              <a:rPr lang="en-US" sz="1800" dirty="0" err="1" smtClean="0"/>
              <a:t>las</a:t>
            </a:r>
            <a:r>
              <a:rPr lang="en-US" sz="1800" dirty="0" smtClean="0"/>
              <a:t> </a:t>
            </a:r>
            <a:r>
              <a:rPr lang="en-US" sz="1800" dirty="0" err="1" smtClean="0"/>
              <a:t>distintas</a:t>
            </a:r>
            <a:r>
              <a:rPr lang="en-US" sz="1800" dirty="0" smtClean="0"/>
              <a:t> </a:t>
            </a:r>
            <a:r>
              <a:rPr lang="en-US" sz="1800" dirty="0" err="1" smtClean="0"/>
              <a:t>provincias</a:t>
            </a:r>
            <a:r>
              <a:rPr lang="en-US" sz="1800" dirty="0" smtClean="0"/>
              <a:t> del </a:t>
            </a:r>
            <a:r>
              <a:rPr lang="en-US" sz="1800" dirty="0" err="1" smtClean="0"/>
              <a:t>antiguo</a:t>
            </a:r>
            <a:r>
              <a:rPr lang="en-US" sz="1800" dirty="0" smtClean="0"/>
              <a:t> </a:t>
            </a:r>
            <a:r>
              <a:rPr lang="en-US" sz="1800" dirty="0" err="1" smtClean="0"/>
              <a:t>Imperio</a:t>
            </a:r>
            <a:r>
              <a:rPr lang="en-US" sz="1800" dirty="0" smtClean="0"/>
              <a:t>, </a:t>
            </a:r>
            <a:r>
              <a:rPr lang="en-US" sz="1800" dirty="0" err="1" smtClean="0"/>
              <a:t>dando</a:t>
            </a:r>
            <a:r>
              <a:rPr lang="en-US" sz="1800" dirty="0" smtClean="0"/>
              <a:t> </a:t>
            </a:r>
            <a:r>
              <a:rPr lang="en-US" sz="1800" dirty="0" err="1" smtClean="0"/>
              <a:t>lugar</a:t>
            </a:r>
            <a:r>
              <a:rPr lang="en-US" sz="1800" dirty="0" smtClean="0"/>
              <a:t> </a:t>
            </a:r>
            <a:r>
              <a:rPr lang="en-US" sz="1800" dirty="0" err="1" smtClean="0"/>
              <a:t>mediante</a:t>
            </a:r>
            <a:r>
              <a:rPr lang="en-US" sz="1800" dirty="0" smtClean="0"/>
              <a:t> </a:t>
            </a:r>
            <a:r>
              <a:rPr lang="en-US" sz="1800" dirty="0" err="1" smtClean="0"/>
              <a:t>una</a:t>
            </a:r>
            <a:r>
              <a:rPr lang="en-US" sz="1800" dirty="0" smtClean="0"/>
              <a:t> </a:t>
            </a:r>
            <a:r>
              <a:rPr lang="en-US" sz="1800" dirty="0" err="1" smtClean="0"/>
              <a:t>lenta</a:t>
            </a:r>
            <a:r>
              <a:rPr lang="en-US" sz="1800" dirty="0" smtClean="0"/>
              <a:t> </a:t>
            </a:r>
            <a:r>
              <a:rPr lang="en-US" sz="1800" dirty="0" err="1" smtClean="0"/>
              <a:t>evolución</a:t>
            </a:r>
            <a:r>
              <a:rPr lang="en-US" sz="1800" dirty="0" smtClean="0"/>
              <a:t> a </a:t>
            </a:r>
            <a:r>
              <a:rPr lang="en-US" sz="1800" dirty="0" err="1" smtClean="0"/>
              <a:t>las</a:t>
            </a:r>
            <a:r>
              <a:rPr lang="en-US" sz="1800" dirty="0" smtClean="0"/>
              <a:t> </a:t>
            </a:r>
            <a:r>
              <a:rPr lang="en-US" sz="1800" dirty="0" err="1" smtClean="0"/>
              <a:t>distintas</a:t>
            </a:r>
            <a:r>
              <a:rPr lang="en-US" sz="1800" dirty="0" smtClean="0"/>
              <a:t> </a:t>
            </a:r>
            <a:r>
              <a:rPr lang="en-US" sz="1800" dirty="0" err="1" smtClean="0"/>
              <a:t>lenguas</a:t>
            </a:r>
            <a:r>
              <a:rPr lang="en-US" sz="1800" dirty="0" smtClean="0"/>
              <a:t> romances. </a:t>
            </a: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Etimología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4120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Según</a:t>
            </a:r>
            <a:r>
              <a:rPr lang="en-US" dirty="0" smtClean="0"/>
              <a:t> la Real Academia </a:t>
            </a:r>
            <a:r>
              <a:rPr lang="en-US" dirty="0" err="1" smtClean="0"/>
              <a:t>Española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, la </a:t>
            </a:r>
            <a:r>
              <a:rPr lang="en-US" dirty="0" err="1" smtClean="0"/>
              <a:t>palabra</a:t>
            </a:r>
            <a:r>
              <a:rPr lang="en-US" dirty="0" smtClean="0"/>
              <a:t>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procede</a:t>
            </a:r>
            <a:r>
              <a:rPr lang="en-US" dirty="0" smtClean="0"/>
              <a:t> del </a:t>
            </a:r>
            <a:r>
              <a:rPr lang="en-US" dirty="0" err="1" smtClean="0"/>
              <a:t>provenzal</a:t>
            </a:r>
            <a:r>
              <a:rPr lang="en-US" dirty="0" smtClean="0"/>
              <a:t> </a:t>
            </a:r>
            <a:r>
              <a:rPr lang="en-US" dirty="0" err="1" smtClean="0"/>
              <a:t>espaignol</a:t>
            </a:r>
            <a:r>
              <a:rPr lang="en-US" dirty="0" smtClean="0"/>
              <a:t>, y </a:t>
            </a:r>
            <a:r>
              <a:rPr lang="en-US" dirty="0" err="1" smtClean="0"/>
              <a:t>éste</a:t>
            </a:r>
            <a:r>
              <a:rPr lang="en-US" dirty="0" smtClean="0"/>
              <a:t> del </a:t>
            </a:r>
            <a:r>
              <a:rPr lang="en-US" dirty="0" err="1" smtClean="0"/>
              <a:t>latín</a:t>
            </a:r>
            <a:r>
              <a:rPr lang="en-US" dirty="0" smtClean="0"/>
              <a:t> medieval </a:t>
            </a:r>
            <a:r>
              <a:rPr lang="en-US" dirty="0" err="1" smtClean="0"/>
              <a:t>Hispaniolus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r>
              <a:rPr lang="en-US" dirty="0" smtClean="0"/>
              <a:t> de Hispania, España.41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err="1" smtClean="0"/>
              <a:t>Hispaniolus</a:t>
            </a:r>
            <a:r>
              <a:rPr lang="en-US" dirty="0" smtClean="0"/>
              <a:t> </a:t>
            </a:r>
            <a:r>
              <a:rPr lang="en-US" dirty="0" err="1" smtClean="0"/>
              <a:t>procede</a:t>
            </a:r>
            <a:r>
              <a:rPr lang="en-US" dirty="0" smtClean="0"/>
              <a:t> de la </a:t>
            </a:r>
            <a:r>
              <a:rPr lang="en-US" dirty="0" err="1" smtClean="0"/>
              <a:t>denominación</a:t>
            </a:r>
            <a:r>
              <a:rPr lang="en-US" dirty="0" smtClean="0"/>
              <a:t> </a:t>
            </a:r>
            <a:r>
              <a:rPr lang="en-US" dirty="0" err="1" smtClean="0"/>
              <a:t>latina</a:t>
            </a:r>
            <a:r>
              <a:rPr lang="en-US" dirty="0" smtClean="0"/>
              <a:t> de la </a:t>
            </a:r>
            <a:r>
              <a:rPr lang="en-US" dirty="0" err="1" smtClean="0"/>
              <a:t>provincia</a:t>
            </a:r>
            <a:r>
              <a:rPr lang="en-US" dirty="0" smtClean="0"/>
              <a:t> de "Hispania"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incluía</a:t>
            </a:r>
            <a:r>
              <a:rPr lang="en-US" dirty="0" smtClean="0"/>
              <a:t> a la </a:t>
            </a:r>
            <a:r>
              <a:rPr lang="en-US" dirty="0" err="1" smtClean="0"/>
              <a:t>Península</a:t>
            </a:r>
            <a:r>
              <a:rPr lang="en-US" dirty="0" smtClean="0"/>
              <a:t> </a:t>
            </a:r>
            <a:r>
              <a:rPr lang="en-US" dirty="0" err="1" smtClean="0"/>
              <a:t>Ibérica</a:t>
            </a:r>
            <a:r>
              <a:rPr lang="en-US" dirty="0" smtClean="0"/>
              <a:t> y a </a:t>
            </a:r>
            <a:r>
              <a:rPr lang="en-US" dirty="0" err="1" smtClean="0"/>
              <a:t>las</a:t>
            </a:r>
            <a:r>
              <a:rPr lang="en-US" dirty="0" smtClean="0"/>
              <a:t> Baleares o,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, de </a:t>
            </a:r>
            <a:r>
              <a:rPr lang="en-US" dirty="0" err="1" smtClean="0"/>
              <a:t>su</a:t>
            </a:r>
            <a:r>
              <a:rPr lang="en-US" dirty="0" smtClean="0"/>
              <a:t> forma ultracorrecta.42 </a:t>
            </a:r>
            <a:r>
              <a:rPr lang="en-US" dirty="0" err="1" smtClean="0"/>
              <a:t>Cabe</a:t>
            </a:r>
            <a:r>
              <a:rPr lang="en-US" dirty="0" smtClean="0"/>
              <a:t> </a:t>
            </a:r>
            <a:r>
              <a:rPr lang="en-US" dirty="0" err="1" smtClean="0"/>
              <a:t>recordar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en </a:t>
            </a:r>
            <a:r>
              <a:rPr lang="en-US" dirty="0" err="1" smtClean="0"/>
              <a:t>latín</a:t>
            </a:r>
            <a:r>
              <a:rPr lang="en-US" dirty="0" smtClean="0"/>
              <a:t> </a:t>
            </a:r>
            <a:r>
              <a:rPr lang="en-US" dirty="0" err="1" smtClean="0"/>
              <a:t>tardío</a:t>
            </a:r>
            <a:r>
              <a:rPr lang="en-US" dirty="0" smtClean="0"/>
              <a:t> no se </a:t>
            </a:r>
            <a:r>
              <a:rPr lang="en-US" dirty="0" err="1" smtClean="0"/>
              <a:t>pronunciaba</a:t>
            </a:r>
            <a:r>
              <a:rPr lang="en-US" dirty="0" smtClean="0"/>
              <a:t> la h,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motivos</a:t>
            </a:r>
            <a:r>
              <a:rPr lang="en-US" dirty="0" smtClean="0"/>
              <a:t> </a:t>
            </a:r>
            <a:r>
              <a:rPr lang="en-US" dirty="0" err="1" smtClean="0"/>
              <a:t>eufónicos</a:t>
            </a:r>
            <a:r>
              <a:rPr lang="en-US" dirty="0" smtClean="0"/>
              <a:t>, se </a:t>
            </a:r>
            <a:r>
              <a:rPr lang="en-US" dirty="0" err="1" smtClean="0"/>
              <a:t>añadía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e-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palabras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empezaban</a:t>
            </a:r>
            <a:r>
              <a:rPr lang="en-US" dirty="0" smtClean="0"/>
              <a:t> con </a:t>
            </a:r>
            <a:r>
              <a:rPr lang="en-US" dirty="0" err="1" smtClean="0"/>
              <a:t>s+consonante</a:t>
            </a:r>
            <a:r>
              <a:rPr lang="en-US" dirty="0" smtClean="0"/>
              <a:t>. En </a:t>
            </a:r>
            <a:r>
              <a:rPr lang="en-US" dirty="0" err="1" smtClean="0"/>
              <a:t>consecuencia</a:t>
            </a:r>
            <a:r>
              <a:rPr lang="en-US" dirty="0" smtClean="0"/>
              <a:t>, se </a:t>
            </a:r>
            <a:r>
              <a:rPr lang="en-US" dirty="0" err="1" smtClean="0"/>
              <a:t>creía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forma </a:t>
            </a:r>
            <a:r>
              <a:rPr lang="en-US" dirty="0" err="1" smtClean="0"/>
              <a:t>escrita</a:t>
            </a:r>
            <a:r>
              <a:rPr lang="en-US" dirty="0" smtClean="0"/>
              <a:t> </a:t>
            </a:r>
            <a:r>
              <a:rPr lang="en-US" dirty="0" err="1" smtClean="0"/>
              <a:t>correcta</a:t>
            </a:r>
            <a:r>
              <a:rPr lang="en-US" dirty="0" smtClean="0"/>
              <a:t> de </a:t>
            </a:r>
            <a:r>
              <a:rPr lang="en-US" dirty="0" err="1" smtClean="0"/>
              <a:t>Hispaniolus</a:t>
            </a:r>
            <a:r>
              <a:rPr lang="en-US" dirty="0" smtClean="0"/>
              <a:t> era </a:t>
            </a:r>
            <a:r>
              <a:rPr lang="en-US" dirty="0" err="1" smtClean="0"/>
              <a:t>Spaniolus</a:t>
            </a:r>
            <a:r>
              <a:rPr lang="en-US" dirty="0" smtClean="0"/>
              <a:t> (Cf. </a:t>
            </a:r>
            <a:r>
              <a:rPr lang="en-US" dirty="0" err="1" smtClean="0"/>
              <a:t>italiano</a:t>
            </a:r>
            <a:r>
              <a:rPr lang="en-US" dirty="0" smtClean="0"/>
              <a:t>: </a:t>
            </a:r>
            <a:r>
              <a:rPr lang="en-US" dirty="0" err="1" smtClean="0"/>
              <a:t>storia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historia</a:t>
            </a:r>
            <a:r>
              <a:rPr lang="en-US" dirty="0" smtClean="0"/>
              <a:t>).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teoría</a:t>
            </a:r>
            <a:r>
              <a:rPr lang="en-US" dirty="0" smtClean="0"/>
              <a:t> </a:t>
            </a:r>
            <a:r>
              <a:rPr lang="en-US" dirty="0" err="1" smtClean="0"/>
              <a:t>afirma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Spaniolus</a:t>
            </a:r>
            <a:r>
              <a:rPr lang="en-US" dirty="0" smtClean="0"/>
              <a:t> (</a:t>
            </a:r>
            <a:r>
              <a:rPr lang="en-US" dirty="0" err="1" smtClean="0"/>
              <a:t>literalmente</a:t>
            </a:r>
            <a:r>
              <a:rPr lang="en-US" dirty="0" smtClean="0"/>
              <a:t> </a:t>
            </a:r>
            <a:r>
              <a:rPr lang="en-US" dirty="0" err="1" smtClean="0"/>
              <a:t>hispanito</a:t>
            </a:r>
            <a:r>
              <a:rPr lang="en-US" dirty="0" smtClean="0"/>
              <a:t>, </a:t>
            </a:r>
            <a:r>
              <a:rPr lang="en-US" dirty="0" err="1" smtClean="0"/>
              <a:t>españolito</a:t>
            </a:r>
            <a:r>
              <a:rPr lang="en-US" dirty="0" smtClean="0"/>
              <a:t>) </a:t>
            </a:r>
            <a:r>
              <a:rPr lang="en-US" dirty="0" err="1" smtClean="0"/>
              <a:t>procede</a:t>
            </a:r>
            <a:r>
              <a:rPr lang="en-US" dirty="0" smtClean="0"/>
              <a:t> del </a:t>
            </a:r>
            <a:r>
              <a:rPr lang="en-US" dirty="0" err="1" smtClean="0"/>
              <a:t>occitano</a:t>
            </a:r>
            <a:r>
              <a:rPr lang="en-US" dirty="0" smtClean="0"/>
              <a:t> </a:t>
            </a:r>
            <a:r>
              <a:rPr lang="en-US" dirty="0" err="1" smtClean="0"/>
              <a:t>espaignol</a:t>
            </a:r>
            <a:r>
              <a:rPr lang="en-US" dirty="0" smtClean="0"/>
              <a:t>.[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requerida</a:t>
            </a:r>
            <a:r>
              <a:rPr lang="en-US" dirty="0" smtClean="0"/>
              <a:t>] </a:t>
            </a:r>
            <a:r>
              <a:rPr lang="en-US" dirty="0" err="1" smtClean="0"/>
              <a:t>Menéndez</a:t>
            </a:r>
            <a:r>
              <a:rPr lang="en-US" dirty="0" smtClean="0"/>
              <a:t> </a:t>
            </a:r>
            <a:r>
              <a:rPr lang="en-US" dirty="0" err="1" smtClean="0"/>
              <a:t>Pidal</a:t>
            </a:r>
            <a:r>
              <a:rPr lang="en-US" dirty="0" smtClean="0"/>
              <a:t> </a:t>
            </a:r>
            <a:r>
              <a:rPr lang="en-US" dirty="0" err="1" smtClean="0"/>
              <a:t>ofrece</a:t>
            </a:r>
            <a:r>
              <a:rPr lang="en-US" dirty="0" smtClean="0"/>
              <a:t> </a:t>
            </a:r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explicación</a:t>
            </a:r>
            <a:r>
              <a:rPr lang="en-US" dirty="0" smtClean="0"/>
              <a:t> </a:t>
            </a:r>
            <a:r>
              <a:rPr lang="en-US" dirty="0" err="1" smtClean="0"/>
              <a:t>etimológica</a:t>
            </a:r>
            <a:r>
              <a:rPr lang="en-US" dirty="0" smtClean="0"/>
              <a:t>: el </a:t>
            </a:r>
            <a:r>
              <a:rPr lang="en-US" dirty="0" err="1" smtClean="0"/>
              <a:t>clásico</a:t>
            </a:r>
            <a:r>
              <a:rPr lang="en-US" dirty="0" smtClean="0"/>
              <a:t> </a:t>
            </a:r>
            <a:r>
              <a:rPr lang="en-US" dirty="0" err="1" smtClean="0"/>
              <a:t>hispanus</a:t>
            </a:r>
            <a:r>
              <a:rPr lang="en-US" dirty="0" smtClean="0"/>
              <a:t> o </a:t>
            </a:r>
            <a:r>
              <a:rPr lang="en-US" dirty="0" err="1" smtClean="0"/>
              <a:t>hispánicus</a:t>
            </a:r>
            <a:r>
              <a:rPr lang="en-US" dirty="0" smtClean="0"/>
              <a:t> </a:t>
            </a:r>
            <a:r>
              <a:rPr lang="en-US" dirty="0" err="1" smtClean="0"/>
              <a:t>tomó</a:t>
            </a:r>
            <a:r>
              <a:rPr lang="en-US" dirty="0" smtClean="0"/>
              <a:t> en </a:t>
            </a:r>
            <a:r>
              <a:rPr lang="en-US" dirty="0" err="1" smtClean="0"/>
              <a:t>latín</a:t>
            </a:r>
            <a:r>
              <a:rPr lang="en-US" dirty="0" smtClean="0"/>
              <a:t> vulgar el </a:t>
            </a:r>
            <a:r>
              <a:rPr lang="en-US" dirty="0" err="1" smtClean="0"/>
              <a:t>sufijo</a:t>
            </a:r>
            <a:r>
              <a:rPr lang="en-US" dirty="0" smtClean="0"/>
              <a:t> -one (</a:t>
            </a:r>
            <a:r>
              <a:rPr lang="en-US" dirty="0" err="1" smtClean="0"/>
              <a:t>como</a:t>
            </a:r>
            <a:r>
              <a:rPr lang="en-US" dirty="0" smtClean="0"/>
              <a:t> en </a:t>
            </a:r>
            <a:r>
              <a:rPr lang="en-US" dirty="0" err="1" smtClean="0"/>
              <a:t>borgoñón</a:t>
            </a:r>
            <a:r>
              <a:rPr lang="en-US" dirty="0" smtClean="0"/>
              <a:t>, </a:t>
            </a:r>
            <a:r>
              <a:rPr lang="en-US" dirty="0" err="1" smtClean="0"/>
              <a:t>bretón</a:t>
            </a:r>
            <a:r>
              <a:rPr lang="en-US" dirty="0" smtClean="0"/>
              <a:t>, </a:t>
            </a:r>
            <a:r>
              <a:rPr lang="en-US" dirty="0" err="1" smtClean="0"/>
              <a:t>frisón</a:t>
            </a:r>
            <a:r>
              <a:rPr lang="en-US" dirty="0" smtClean="0"/>
              <a:t>, </a:t>
            </a:r>
            <a:r>
              <a:rPr lang="en-US" dirty="0" err="1" smtClean="0"/>
              <a:t>lapón</a:t>
            </a:r>
            <a:r>
              <a:rPr lang="en-US" dirty="0" smtClean="0"/>
              <a:t>, </a:t>
            </a:r>
            <a:r>
              <a:rPr lang="en-US" dirty="0" err="1" smtClean="0"/>
              <a:t>sajón</a:t>
            </a:r>
            <a:r>
              <a:rPr lang="en-US" dirty="0" smtClean="0"/>
              <a:t>, etc) y de *</a:t>
            </a:r>
            <a:r>
              <a:rPr lang="en-US" dirty="0" err="1" smtClean="0"/>
              <a:t>hispanione</a:t>
            </a:r>
            <a:r>
              <a:rPr lang="en-US" dirty="0" smtClean="0"/>
              <a:t> se </a:t>
            </a:r>
            <a:r>
              <a:rPr lang="en-US" dirty="0" err="1" smtClean="0"/>
              <a:t>pasó</a:t>
            </a:r>
            <a:r>
              <a:rPr lang="en-US" dirty="0" smtClean="0"/>
              <a:t> en </a:t>
            </a:r>
            <a:r>
              <a:rPr lang="en-US" dirty="0" err="1" smtClean="0"/>
              <a:t>castellano</a:t>
            </a:r>
            <a:r>
              <a:rPr lang="en-US" dirty="0" smtClean="0"/>
              <a:t> </a:t>
            </a:r>
            <a:r>
              <a:rPr lang="en-US" dirty="0" err="1" smtClean="0"/>
              <a:t>antiguo</a:t>
            </a:r>
            <a:r>
              <a:rPr lang="en-US" dirty="0" smtClean="0"/>
              <a:t> a </a:t>
            </a:r>
            <a:r>
              <a:rPr lang="en-US" dirty="0" err="1" smtClean="0"/>
              <a:t>españón</a:t>
            </a:r>
            <a:r>
              <a:rPr lang="en-US" dirty="0" smtClean="0"/>
              <a:t>, "</a:t>
            </a:r>
            <a:r>
              <a:rPr lang="en-US" dirty="0" err="1" smtClean="0"/>
              <a:t>luego</a:t>
            </a:r>
            <a:r>
              <a:rPr lang="en-US" dirty="0" smtClean="0"/>
              <a:t> </a:t>
            </a:r>
            <a:r>
              <a:rPr lang="en-US" dirty="0" err="1" smtClean="0"/>
              <a:t>disimilando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dos </a:t>
            </a:r>
            <a:r>
              <a:rPr lang="en-US" dirty="0" err="1" smtClean="0"/>
              <a:t>nasales</a:t>
            </a:r>
            <a:r>
              <a:rPr lang="en-US" dirty="0" smtClean="0"/>
              <a:t> se </a:t>
            </a:r>
            <a:r>
              <a:rPr lang="en-US" dirty="0" err="1" smtClean="0"/>
              <a:t>llegó</a:t>
            </a:r>
            <a:r>
              <a:rPr lang="en-US" dirty="0" smtClean="0"/>
              <a:t> a </a:t>
            </a:r>
            <a:r>
              <a:rPr lang="en-US" dirty="0" err="1" smtClean="0"/>
              <a:t>español</a:t>
            </a:r>
            <a:r>
              <a:rPr lang="en-US" dirty="0" smtClean="0"/>
              <a:t>, con la </a:t>
            </a:r>
            <a:r>
              <a:rPr lang="en-US" dirty="0" err="1" smtClean="0"/>
              <a:t>terminación</a:t>
            </a:r>
            <a:r>
              <a:rPr lang="en-US" dirty="0" smtClean="0"/>
              <a:t> -</a:t>
            </a:r>
            <a:r>
              <a:rPr lang="en-US" dirty="0" err="1" smtClean="0"/>
              <a:t>ol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no se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significar</a:t>
            </a:r>
            <a:r>
              <a:rPr lang="en-US" dirty="0" smtClean="0"/>
              <a:t> naciones".43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denominación</a:t>
            </a:r>
            <a:r>
              <a:rPr lang="en-US" dirty="0" smtClean="0"/>
              <a:t>, </a:t>
            </a:r>
            <a:r>
              <a:rPr lang="en-US" dirty="0" err="1" smtClean="0"/>
              <a:t>castellano</a:t>
            </a:r>
            <a:r>
              <a:rPr lang="en-US" dirty="0" smtClean="0"/>
              <a:t>, </a:t>
            </a:r>
            <a:r>
              <a:rPr lang="en-US" dirty="0" err="1" smtClean="0"/>
              <a:t>procede</a:t>
            </a:r>
            <a:r>
              <a:rPr lang="en-US" dirty="0" smtClean="0"/>
              <a:t> del </a:t>
            </a:r>
            <a:r>
              <a:rPr lang="en-US" dirty="0" err="1" smtClean="0"/>
              <a:t>latín</a:t>
            </a:r>
            <a:r>
              <a:rPr lang="en-US" dirty="0" smtClean="0"/>
              <a:t> </a:t>
            </a:r>
            <a:r>
              <a:rPr lang="en-US" dirty="0" err="1" smtClean="0"/>
              <a:t>Castellanus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r>
              <a:rPr lang="en-US" dirty="0" smtClean="0"/>
              <a:t> de </a:t>
            </a:r>
            <a:r>
              <a:rPr lang="en-US" dirty="0" err="1" smtClean="0"/>
              <a:t>Castilla</a:t>
            </a:r>
            <a:r>
              <a:rPr lang="en-US" dirty="0" smtClean="0"/>
              <a:t>, </a:t>
            </a:r>
            <a:r>
              <a:rPr lang="en-US" dirty="0" err="1" smtClean="0"/>
              <a:t>reino</a:t>
            </a:r>
            <a:r>
              <a:rPr lang="en-US" dirty="0" smtClean="0"/>
              <a:t> medieval </a:t>
            </a:r>
            <a:r>
              <a:rPr lang="en-US" dirty="0" err="1" smtClean="0"/>
              <a:t>situado</a:t>
            </a:r>
            <a:r>
              <a:rPr lang="en-US" dirty="0" smtClean="0"/>
              <a:t> en la parte central de la </a:t>
            </a:r>
            <a:r>
              <a:rPr lang="en-US" dirty="0" err="1" smtClean="0"/>
              <a:t>península</a:t>
            </a:r>
            <a:r>
              <a:rPr lang="en-US" dirty="0" smtClean="0"/>
              <a:t> </a:t>
            </a:r>
            <a:r>
              <a:rPr lang="en-US" dirty="0" err="1" smtClean="0"/>
              <a:t>ibérica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Polémica</a:t>
            </a:r>
            <a:r>
              <a:rPr lang="en-US" b="1" dirty="0" smtClean="0"/>
              <a:t> en </a:t>
            </a:r>
            <a:r>
              <a:rPr lang="en-US" b="1" dirty="0" err="1" smtClean="0"/>
              <a:t>torno</a:t>
            </a:r>
            <a:r>
              <a:rPr lang="en-US" b="1" dirty="0" smtClean="0"/>
              <a:t> a «</a:t>
            </a:r>
            <a:r>
              <a:rPr lang="en-US" b="1" dirty="0" err="1" smtClean="0"/>
              <a:t>español</a:t>
            </a:r>
            <a:r>
              <a:rPr lang="en-US" b="1" dirty="0" smtClean="0"/>
              <a:t>» o «</a:t>
            </a:r>
            <a:r>
              <a:rPr lang="en-US" b="1" dirty="0" err="1" smtClean="0"/>
              <a:t>castellano</a:t>
            </a:r>
            <a:r>
              <a:rPr lang="en-US" b="1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polémica</a:t>
            </a:r>
            <a:r>
              <a:rPr lang="en-US" dirty="0" smtClean="0"/>
              <a:t> en </a:t>
            </a:r>
            <a:r>
              <a:rPr lang="en-US" dirty="0" err="1" smtClean="0"/>
              <a:t>torno</a:t>
            </a:r>
            <a:r>
              <a:rPr lang="en-US" dirty="0" smtClean="0"/>
              <a:t> a los </a:t>
            </a:r>
            <a:r>
              <a:rPr lang="en-US" dirty="0" err="1" smtClean="0"/>
              <a:t>términos</a:t>
            </a:r>
            <a:r>
              <a:rPr lang="en-US" dirty="0" smtClean="0"/>
              <a:t> «</a:t>
            </a:r>
            <a:r>
              <a:rPr lang="en-US" dirty="0" err="1" smtClean="0"/>
              <a:t>español</a:t>
            </a:r>
            <a:r>
              <a:rPr lang="en-US" dirty="0" smtClean="0"/>
              <a:t>» y «</a:t>
            </a:r>
            <a:r>
              <a:rPr lang="en-US" dirty="0" err="1" smtClean="0"/>
              <a:t>castellano</a:t>
            </a:r>
            <a:r>
              <a:rPr lang="en-US" dirty="0" smtClean="0"/>
              <a:t>» </a:t>
            </a:r>
            <a:r>
              <a:rPr lang="en-US" dirty="0" err="1" smtClean="0"/>
              <a:t>estriba</a:t>
            </a:r>
            <a:r>
              <a:rPr lang="en-US" dirty="0" smtClean="0"/>
              <a:t> en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resulta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apropiado</a:t>
            </a:r>
            <a:r>
              <a:rPr lang="en-US" dirty="0" smtClean="0"/>
              <a:t> </a:t>
            </a:r>
            <a:r>
              <a:rPr lang="en-US" dirty="0" err="1" smtClean="0"/>
              <a:t>denominar</a:t>
            </a:r>
            <a:r>
              <a:rPr lang="en-US" dirty="0" smtClean="0"/>
              <a:t> a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hablada</a:t>
            </a:r>
            <a:r>
              <a:rPr lang="en-US" dirty="0" smtClean="0"/>
              <a:t> en </a:t>
            </a:r>
            <a:r>
              <a:rPr lang="en-US" dirty="0" err="1" smtClean="0"/>
              <a:t>Hispanoamérica</a:t>
            </a:r>
            <a:r>
              <a:rPr lang="en-US" dirty="0" smtClean="0"/>
              <a:t>, en </a:t>
            </a:r>
            <a:r>
              <a:rPr lang="en-US" dirty="0" err="1" smtClean="0"/>
              <a:t>España</a:t>
            </a:r>
            <a:r>
              <a:rPr lang="en-US" dirty="0" smtClean="0"/>
              <a:t> y en </a:t>
            </a:r>
            <a:r>
              <a:rPr lang="en-US" dirty="0" err="1" smtClean="0"/>
              <a:t>otras</a:t>
            </a:r>
            <a:r>
              <a:rPr lang="en-US" dirty="0" smtClean="0"/>
              <a:t> </a:t>
            </a:r>
            <a:r>
              <a:rPr lang="en-US" dirty="0" err="1" smtClean="0"/>
              <a:t>zonas</a:t>
            </a:r>
            <a:r>
              <a:rPr lang="en-US" dirty="0" smtClean="0"/>
              <a:t> </a:t>
            </a:r>
            <a:r>
              <a:rPr lang="en-US" dirty="0" err="1" smtClean="0"/>
              <a:t>hispanoparlantes</a:t>
            </a:r>
            <a:r>
              <a:rPr lang="en-US" dirty="0" smtClean="0"/>
              <a:t> con </a:t>
            </a:r>
            <a:r>
              <a:rPr lang="en-US" dirty="0" err="1" smtClean="0"/>
              <a:t>uno</a:t>
            </a:r>
            <a:r>
              <a:rPr lang="en-US" dirty="0" smtClean="0"/>
              <a:t> u </a:t>
            </a:r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término</a:t>
            </a:r>
            <a:r>
              <a:rPr lang="en-US" dirty="0" smtClean="0"/>
              <a:t>, o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ambas</a:t>
            </a:r>
            <a:r>
              <a:rPr lang="en-US" dirty="0" smtClean="0"/>
              <a:t> son </a:t>
            </a:r>
            <a:r>
              <a:rPr lang="en-US" dirty="0" err="1" smtClean="0"/>
              <a:t>formas</a:t>
            </a:r>
            <a:r>
              <a:rPr lang="en-US" dirty="0" smtClean="0"/>
              <a:t> </a:t>
            </a:r>
            <a:r>
              <a:rPr lang="en-US" dirty="0" err="1" smtClean="0"/>
              <a:t>perfectamente</a:t>
            </a:r>
            <a:r>
              <a:rPr lang="en-US" dirty="0" smtClean="0"/>
              <a:t> </a:t>
            </a:r>
            <a:r>
              <a:rPr lang="en-US" dirty="0" err="1" smtClean="0"/>
              <a:t>sinónimas</a:t>
            </a:r>
            <a:r>
              <a:rPr lang="en-US" dirty="0" smtClean="0"/>
              <a:t> y </a:t>
            </a:r>
            <a:r>
              <a:rPr lang="en-US" dirty="0" err="1" smtClean="0"/>
              <a:t>aceptables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Como </a:t>
            </a:r>
            <a:r>
              <a:rPr lang="en-US" dirty="0" err="1" smtClean="0"/>
              <a:t>muchas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controversias</a:t>
            </a:r>
            <a:r>
              <a:rPr lang="en-US" dirty="0" smtClean="0"/>
              <a:t> </a:t>
            </a:r>
            <a:r>
              <a:rPr lang="en-US" dirty="0" err="1" smtClean="0"/>
              <a:t>relacionadas</a:t>
            </a:r>
            <a:r>
              <a:rPr lang="en-US" dirty="0" smtClean="0"/>
              <a:t> con la </a:t>
            </a:r>
            <a:r>
              <a:rPr lang="en-US" dirty="0" err="1" smtClean="0"/>
              <a:t>denominación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identificable</a:t>
            </a:r>
            <a:r>
              <a:rPr lang="en-US" dirty="0" smtClean="0"/>
              <a:t> con un </a:t>
            </a:r>
            <a:r>
              <a:rPr lang="en-US" dirty="0" err="1" smtClean="0"/>
              <a:t>determinado</a:t>
            </a:r>
            <a:r>
              <a:rPr lang="en-US" dirty="0" smtClean="0"/>
              <a:t> </a:t>
            </a:r>
            <a:r>
              <a:rPr lang="en-US" dirty="0" err="1" smtClean="0"/>
              <a:t>territorio</a:t>
            </a:r>
            <a:r>
              <a:rPr lang="en-US" dirty="0" smtClean="0"/>
              <a:t> (</a:t>
            </a:r>
            <a:r>
              <a:rPr lang="en-US" dirty="0" err="1" smtClean="0"/>
              <a:t>español</a:t>
            </a:r>
            <a:r>
              <a:rPr lang="en-US" dirty="0" smtClean="0"/>
              <a:t> con </a:t>
            </a:r>
            <a:r>
              <a:rPr lang="en-US" dirty="0" err="1" smtClean="0"/>
              <a:t>España</a:t>
            </a:r>
            <a:r>
              <a:rPr lang="en-US" dirty="0" smtClean="0"/>
              <a:t>, y </a:t>
            </a:r>
            <a:r>
              <a:rPr lang="en-US" dirty="0" err="1" smtClean="0"/>
              <a:t>castellano</a:t>
            </a:r>
            <a:r>
              <a:rPr lang="en-US" dirty="0" smtClean="0"/>
              <a:t> con </a:t>
            </a:r>
            <a:r>
              <a:rPr lang="en-US" dirty="0" err="1" smtClean="0"/>
              <a:t>Castilla</a:t>
            </a:r>
            <a:r>
              <a:rPr lang="en-US" dirty="0" smtClean="0"/>
              <a:t>),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lleva</a:t>
            </a:r>
            <a:r>
              <a:rPr lang="en-US" dirty="0" smtClean="0"/>
              <a:t> </a:t>
            </a:r>
            <a:r>
              <a:rPr lang="en-US" dirty="0" err="1" smtClean="0"/>
              <a:t>aparejada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ideología</a:t>
            </a:r>
            <a:r>
              <a:rPr lang="en-US" dirty="0" smtClean="0"/>
              <a:t> o un </a:t>
            </a:r>
            <a:r>
              <a:rPr lang="en-US" dirty="0" err="1" smtClean="0"/>
              <a:t>pasado</a:t>
            </a:r>
            <a:r>
              <a:rPr lang="en-US" dirty="0" smtClean="0"/>
              <a:t> </a:t>
            </a:r>
            <a:r>
              <a:rPr lang="en-US" dirty="0" err="1" smtClean="0"/>
              <a:t>histórico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provoca</a:t>
            </a:r>
            <a:r>
              <a:rPr lang="en-US" dirty="0" smtClean="0"/>
              <a:t> </a:t>
            </a:r>
            <a:r>
              <a:rPr lang="en-US" dirty="0" err="1" smtClean="0"/>
              <a:t>rechazo</a:t>
            </a:r>
            <a:r>
              <a:rPr lang="en-US" dirty="0" smtClean="0"/>
              <a:t>,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implica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lucha</a:t>
            </a:r>
            <a:r>
              <a:rPr lang="en-US" dirty="0" smtClean="0"/>
              <a:t> en favor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denominación</a:t>
            </a:r>
            <a:r>
              <a:rPr lang="en-US" dirty="0" smtClean="0"/>
              <a:t> </a:t>
            </a:r>
            <a:r>
              <a:rPr lang="en-US" dirty="0" err="1" smtClean="0"/>
              <a:t>única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facilitar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identificación</a:t>
            </a:r>
            <a:r>
              <a:rPr lang="en-US" dirty="0" smtClean="0"/>
              <a:t> </a:t>
            </a:r>
            <a:r>
              <a:rPr lang="en-US" dirty="0" err="1" smtClean="0"/>
              <a:t>internacional</a:t>
            </a:r>
            <a:r>
              <a:rPr lang="en-US" dirty="0" smtClean="0"/>
              <a:t> y la </a:t>
            </a:r>
            <a:r>
              <a:rPr lang="en-US" dirty="0" err="1" smtClean="0"/>
              <a:t>localización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producciones</a:t>
            </a:r>
            <a:r>
              <a:rPr lang="en-US" dirty="0" smtClean="0"/>
              <a:t> en </a:t>
            </a:r>
            <a:r>
              <a:rPr lang="en-US" dirty="0" err="1" smtClean="0"/>
              <a:t>dicha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(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, en </a:t>
            </a:r>
            <a:r>
              <a:rPr lang="en-US" dirty="0" err="1" smtClean="0"/>
              <a:t>redes</a:t>
            </a:r>
            <a:r>
              <a:rPr lang="en-US" dirty="0" smtClean="0"/>
              <a:t> </a:t>
            </a:r>
            <a:r>
              <a:rPr lang="en-US" dirty="0" err="1" smtClean="0"/>
              <a:t>informáticas</a:t>
            </a:r>
            <a:r>
              <a:rPr lang="en-US" dirty="0" smtClean="0"/>
              <a:t>), la </a:t>
            </a:r>
            <a:r>
              <a:rPr lang="en-US" dirty="0" err="1" smtClean="0"/>
              <a:t>controversia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de </a:t>
            </a:r>
            <a:r>
              <a:rPr lang="en-US" dirty="0" err="1" smtClean="0"/>
              <a:t>raíz</a:t>
            </a:r>
            <a:r>
              <a:rPr lang="en-US" dirty="0" smtClean="0"/>
              <a:t> </a:t>
            </a:r>
            <a:r>
              <a:rPr lang="en-US" dirty="0" err="1" smtClean="0"/>
              <a:t>ideológica</a:t>
            </a:r>
            <a:r>
              <a:rPr lang="en-US" dirty="0" smtClean="0"/>
              <a:t>, </a:t>
            </a:r>
            <a:r>
              <a:rPr lang="en-US" dirty="0" err="1" smtClean="0"/>
              <a:t>política</a:t>
            </a:r>
            <a:r>
              <a:rPr lang="en-US" dirty="0" smtClean="0"/>
              <a:t> y </a:t>
            </a:r>
            <a:r>
              <a:rPr lang="en-US" dirty="0" err="1" smtClean="0"/>
              <a:t>económica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err="1" smtClean="0"/>
              <a:t>Desde</a:t>
            </a:r>
            <a:r>
              <a:rPr lang="en-US" dirty="0" smtClean="0"/>
              <a:t> el </a:t>
            </a:r>
            <a:r>
              <a:rPr lang="en-US" dirty="0" err="1" smtClean="0"/>
              <a:t>punto</a:t>
            </a:r>
            <a:r>
              <a:rPr lang="en-US" dirty="0" smtClean="0"/>
              <a:t> de vista </a:t>
            </a:r>
            <a:r>
              <a:rPr lang="en-US" dirty="0" err="1" smtClean="0"/>
              <a:t>estrictamente</a:t>
            </a:r>
            <a:r>
              <a:rPr lang="en-US" dirty="0" smtClean="0"/>
              <a:t> </a:t>
            </a:r>
            <a:r>
              <a:rPr lang="en-US" dirty="0" err="1" smtClean="0"/>
              <a:t>lingüístico</a:t>
            </a:r>
            <a:r>
              <a:rPr lang="en-US" dirty="0" smtClean="0"/>
              <a:t>, no hay </a:t>
            </a:r>
            <a:r>
              <a:rPr lang="en-US" dirty="0" err="1" smtClean="0"/>
              <a:t>preferencias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denominación</a:t>
            </a:r>
            <a:r>
              <a:rPr lang="en-US" dirty="0" smtClean="0"/>
              <a:t> u </a:t>
            </a:r>
            <a:r>
              <a:rPr lang="en-US" dirty="0" err="1" smtClean="0"/>
              <a:t>otra</a:t>
            </a:r>
            <a:r>
              <a:rPr lang="en-US" dirty="0" smtClean="0"/>
              <a:t>. La </a:t>
            </a:r>
            <a:r>
              <a:rPr lang="en-US" dirty="0" err="1" smtClean="0"/>
              <a:t>ciencia</a:t>
            </a:r>
            <a:r>
              <a:rPr lang="en-US" dirty="0" smtClean="0"/>
              <a:t> </a:t>
            </a:r>
            <a:r>
              <a:rPr lang="en-US" dirty="0" err="1" smtClean="0"/>
              <a:t>lingüística</a:t>
            </a:r>
            <a:r>
              <a:rPr lang="en-US" dirty="0" smtClean="0"/>
              <a:t>, </a:t>
            </a:r>
            <a:r>
              <a:rPr lang="en-US" dirty="0" err="1" smtClean="0"/>
              <a:t>siempre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no </a:t>
            </a:r>
            <a:r>
              <a:rPr lang="en-US" dirty="0" err="1" smtClean="0"/>
              <a:t>actúe</a:t>
            </a:r>
            <a:r>
              <a:rPr lang="en-US" dirty="0" smtClean="0"/>
              <a:t> </a:t>
            </a:r>
            <a:r>
              <a:rPr lang="en-US" dirty="0" err="1" smtClean="0"/>
              <a:t>ideológicamente</a:t>
            </a:r>
            <a:r>
              <a:rPr lang="en-US" dirty="0" smtClean="0"/>
              <a:t>, se </a:t>
            </a:r>
            <a:r>
              <a:rPr lang="en-US" dirty="0" err="1" smtClean="0"/>
              <a:t>limita</a:t>
            </a:r>
            <a:r>
              <a:rPr lang="en-US" dirty="0" smtClean="0"/>
              <a:t> a </a:t>
            </a:r>
            <a:r>
              <a:rPr lang="en-US" dirty="0" err="1" smtClean="0"/>
              <a:t>estudiar</a:t>
            </a:r>
            <a:r>
              <a:rPr lang="en-US" dirty="0" smtClean="0"/>
              <a:t> y </a:t>
            </a:r>
            <a:r>
              <a:rPr lang="en-US" dirty="0" err="1" smtClean="0"/>
              <a:t>caracterizar</a:t>
            </a:r>
            <a:r>
              <a:rPr lang="en-US" dirty="0" smtClean="0"/>
              <a:t> la </a:t>
            </a:r>
            <a:r>
              <a:rPr lang="en-US" dirty="0" err="1" smtClean="0"/>
              <a:t>complejidad</a:t>
            </a:r>
            <a:r>
              <a:rPr lang="en-US" dirty="0" smtClean="0"/>
              <a:t> de los </a:t>
            </a:r>
            <a:r>
              <a:rPr lang="en-US" dirty="0" err="1" smtClean="0"/>
              <a:t>sistemas</a:t>
            </a:r>
            <a:r>
              <a:rPr lang="en-US" dirty="0" smtClean="0"/>
              <a:t> </a:t>
            </a:r>
            <a:r>
              <a:rPr lang="en-US" dirty="0" err="1" smtClean="0"/>
              <a:t>lingüísticos</a:t>
            </a:r>
            <a:r>
              <a:rPr lang="en-US" dirty="0" smtClean="0"/>
              <a:t> </a:t>
            </a:r>
            <a:r>
              <a:rPr lang="en-US" dirty="0" err="1" smtClean="0"/>
              <a:t>interrelacionados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componen</a:t>
            </a:r>
            <a:r>
              <a:rPr lang="en-US" dirty="0" smtClean="0"/>
              <a:t> un </a:t>
            </a:r>
            <a:r>
              <a:rPr lang="en-US" dirty="0" err="1" smtClean="0"/>
              <a:t>diasistema</a:t>
            </a:r>
            <a:r>
              <a:rPr lang="en-US" dirty="0" smtClean="0"/>
              <a:t> o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histórica</a:t>
            </a:r>
            <a:r>
              <a:rPr lang="en-US" dirty="0" smtClean="0"/>
              <a:t> (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conjunto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o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complejo</a:t>
            </a:r>
            <a:r>
              <a:rPr lang="en-US" dirty="0" smtClean="0"/>
              <a:t> de </a:t>
            </a:r>
            <a:r>
              <a:rPr lang="en-US" dirty="0" err="1" smtClean="0"/>
              <a:t>variedades</a:t>
            </a:r>
            <a:r>
              <a:rPr lang="en-US" dirty="0" smtClean="0"/>
              <a:t> </a:t>
            </a:r>
            <a:r>
              <a:rPr lang="en-US" dirty="0" err="1" smtClean="0"/>
              <a:t>geolectales</a:t>
            </a:r>
            <a:r>
              <a:rPr lang="en-US" dirty="0" smtClean="0"/>
              <a:t>, </a:t>
            </a:r>
            <a:r>
              <a:rPr lang="en-US" dirty="0" err="1" smtClean="0"/>
              <a:t>sociolectales</a:t>
            </a:r>
            <a:r>
              <a:rPr lang="en-US" dirty="0" smtClean="0"/>
              <a:t> y </a:t>
            </a:r>
            <a:r>
              <a:rPr lang="en-US" dirty="0" err="1" smtClean="0"/>
              <a:t>funcionales</a:t>
            </a:r>
            <a:r>
              <a:rPr lang="en-US" dirty="0" smtClean="0"/>
              <a:t>, variables 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en el </a:t>
            </a:r>
            <a:r>
              <a:rPr lang="en-US" dirty="0" err="1" smtClean="0"/>
              <a:t>tiempo</a:t>
            </a:r>
            <a:r>
              <a:rPr lang="en-US" dirty="0" smtClean="0"/>
              <a:t>), y, </a:t>
            </a:r>
            <a:r>
              <a:rPr lang="en-US" dirty="0" err="1" smtClean="0"/>
              <a:t>terminológicamente</a:t>
            </a:r>
            <a:r>
              <a:rPr lang="en-US" dirty="0" smtClean="0"/>
              <a:t>, a </a:t>
            </a:r>
            <a:r>
              <a:rPr lang="en-US" dirty="0" err="1" smtClean="0"/>
              <a:t>recoger</a:t>
            </a:r>
            <a:r>
              <a:rPr lang="en-US" dirty="0" smtClean="0"/>
              <a:t> los </a:t>
            </a:r>
            <a:r>
              <a:rPr lang="en-US" dirty="0" err="1" smtClean="0"/>
              <a:t>diversos</a:t>
            </a:r>
            <a:r>
              <a:rPr lang="en-US" dirty="0" smtClean="0"/>
              <a:t> </a:t>
            </a:r>
            <a:r>
              <a:rPr lang="en-US" dirty="0" err="1" smtClean="0"/>
              <a:t>usos</a:t>
            </a:r>
            <a:r>
              <a:rPr lang="en-US" dirty="0" smtClean="0"/>
              <a:t> </a:t>
            </a:r>
            <a:r>
              <a:rPr lang="en-US" dirty="0" err="1" smtClean="0"/>
              <a:t>denominativos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o </a:t>
            </a:r>
            <a:r>
              <a:rPr lang="en-US" dirty="0" err="1" smtClean="0"/>
              <a:t>familia</a:t>
            </a:r>
            <a:r>
              <a:rPr lang="en-US" dirty="0" smtClean="0"/>
              <a:t> de </a:t>
            </a:r>
            <a:r>
              <a:rPr lang="en-US" dirty="0" err="1" smtClean="0"/>
              <a:t>variedades</a:t>
            </a:r>
            <a:r>
              <a:rPr lang="en-US" dirty="0" smtClean="0"/>
              <a:t>. Para la </a:t>
            </a:r>
            <a:r>
              <a:rPr lang="en-US" dirty="0" err="1" smtClean="0"/>
              <a:t>lingüística</a:t>
            </a:r>
            <a:r>
              <a:rPr lang="en-US" dirty="0" smtClean="0"/>
              <a:t>, </a:t>
            </a:r>
            <a:r>
              <a:rPr lang="en-US" dirty="0" err="1" smtClean="0"/>
              <a:t>pues</a:t>
            </a:r>
            <a:r>
              <a:rPr lang="en-US" dirty="0" smtClean="0"/>
              <a:t>, ambos </a:t>
            </a:r>
            <a:r>
              <a:rPr lang="en-US" dirty="0" err="1" smtClean="0"/>
              <a:t>términos</a:t>
            </a:r>
            <a:r>
              <a:rPr lang="en-US" dirty="0" smtClean="0"/>
              <a:t> son </a:t>
            </a:r>
            <a:r>
              <a:rPr lang="en-US" dirty="0" err="1" smtClean="0"/>
              <a:t>válidos</a:t>
            </a:r>
            <a:r>
              <a:rPr lang="en-US" dirty="0" smtClean="0"/>
              <a:t> a la </a:t>
            </a:r>
            <a:r>
              <a:rPr lang="en-US" dirty="0" err="1" smtClean="0"/>
              <a:t>hora</a:t>
            </a:r>
            <a:r>
              <a:rPr lang="en-US" dirty="0" smtClean="0"/>
              <a:t> de </a:t>
            </a:r>
            <a:r>
              <a:rPr lang="en-US" dirty="0" err="1" smtClean="0"/>
              <a:t>designar</a:t>
            </a:r>
            <a:r>
              <a:rPr lang="en-US" dirty="0" smtClean="0"/>
              <a:t> el </a:t>
            </a:r>
            <a:r>
              <a:rPr lang="en-US" dirty="0" err="1" smtClean="0"/>
              <a:t>diasistema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histórica</a:t>
            </a:r>
            <a:r>
              <a:rPr lang="en-US" dirty="0" smtClean="0"/>
              <a:t> </a:t>
            </a:r>
            <a:r>
              <a:rPr lang="en-US" dirty="0" err="1" smtClean="0"/>
              <a:t>llamada</a:t>
            </a:r>
            <a:r>
              <a:rPr lang="en-US" dirty="0" smtClean="0"/>
              <a:t> popular y </a:t>
            </a:r>
            <a:r>
              <a:rPr lang="en-US" dirty="0" err="1" smtClean="0"/>
              <a:t>oficialmente</a:t>
            </a:r>
            <a:r>
              <a:rPr lang="en-US" dirty="0" smtClean="0"/>
              <a:t> «</a:t>
            </a:r>
            <a:r>
              <a:rPr lang="en-US" dirty="0" err="1" smtClean="0"/>
              <a:t>castellana</a:t>
            </a:r>
            <a:r>
              <a:rPr lang="en-US" dirty="0" smtClean="0"/>
              <a:t>» o «</a:t>
            </a:r>
            <a:r>
              <a:rPr lang="en-US" dirty="0" err="1" smtClean="0"/>
              <a:t>española</a:t>
            </a:r>
            <a:r>
              <a:rPr lang="en-US" dirty="0" smtClean="0"/>
              <a:t>».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smtClean="0"/>
              <a:t>En el </a:t>
            </a:r>
            <a:r>
              <a:rPr lang="en-US" dirty="0" err="1" smtClean="0"/>
              <a:t>ámbito</a:t>
            </a:r>
            <a:r>
              <a:rPr lang="en-US" dirty="0" smtClean="0"/>
              <a:t> </a:t>
            </a:r>
            <a:r>
              <a:rPr lang="en-US" dirty="0" err="1" smtClean="0"/>
              <a:t>normativo</a:t>
            </a:r>
            <a:r>
              <a:rPr lang="en-US" dirty="0" smtClean="0"/>
              <a:t> </a:t>
            </a:r>
            <a:r>
              <a:rPr lang="en-US" dirty="0" err="1" smtClean="0"/>
              <a:t>prescriptivo</a:t>
            </a:r>
            <a:r>
              <a:rPr lang="en-US" dirty="0" smtClean="0"/>
              <a:t>, </a:t>
            </a:r>
            <a:r>
              <a:rPr lang="en-US" dirty="0" err="1" smtClean="0"/>
              <a:t>según</a:t>
            </a:r>
            <a:r>
              <a:rPr lang="en-US" dirty="0" smtClean="0"/>
              <a:t> la </a:t>
            </a:r>
            <a:r>
              <a:rPr lang="en-US" dirty="0" err="1" smtClean="0"/>
              <a:t>normativa</a:t>
            </a:r>
            <a:r>
              <a:rPr lang="en-US" dirty="0" smtClean="0"/>
              <a:t> </a:t>
            </a:r>
            <a:r>
              <a:rPr lang="en-US" dirty="0" err="1" smtClean="0"/>
              <a:t>establecida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los </a:t>
            </a:r>
            <a:r>
              <a:rPr lang="en-US" dirty="0" err="1" smtClean="0"/>
              <a:t>principales</a:t>
            </a:r>
            <a:r>
              <a:rPr lang="en-US" dirty="0" smtClean="0"/>
              <a:t> </a:t>
            </a:r>
            <a:r>
              <a:rPr lang="en-US" dirty="0" err="1" smtClean="0"/>
              <a:t>organismos</a:t>
            </a:r>
            <a:r>
              <a:rPr lang="en-US" dirty="0" smtClean="0"/>
              <a:t> de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lingüística</a:t>
            </a:r>
            <a:r>
              <a:rPr lang="en-US" dirty="0" smtClean="0"/>
              <a:t> del </a:t>
            </a:r>
            <a:r>
              <a:rPr lang="en-US" dirty="0" err="1" smtClean="0"/>
              <a:t>área</a:t>
            </a:r>
            <a:r>
              <a:rPr lang="en-US" dirty="0" smtClean="0"/>
              <a:t> </a:t>
            </a:r>
            <a:r>
              <a:rPr lang="en-US" dirty="0" err="1" smtClean="0"/>
              <a:t>hispanohablante</a:t>
            </a:r>
            <a:r>
              <a:rPr lang="en-US" dirty="0" smtClean="0"/>
              <a:t> en lo </a:t>
            </a:r>
            <a:r>
              <a:rPr lang="en-US" dirty="0" err="1" smtClean="0"/>
              <a:t>relativo</a:t>
            </a:r>
            <a:r>
              <a:rPr lang="en-US" dirty="0" smtClean="0"/>
              <a:t> a la </a:t>
            </a:r>
            <a:r>
              <a:rPr lang="en-US" dirty="0" err="1" smtClean="0"/>
              <a:t>codificación</a:t>
            </a:r>
            <a:r>
              <a:rPr lang="en-US" dirty="0" smtClean="0"/>
              <a:t> del </a:t>
            </a:r>
            <a:r>
              <a:rPr lang="en-US" dirty="0" err="1" smtClean="0"/>
              <a:t>estándar</a:t>
            </a:r>
            <a:r>
              <a:rPr lang="en-US" dirty="0" smtClean="0"/>
              <a:t> </a:t>
            </a:r>
            <a:r>
              <a:rPr lang="en-US" dirty="0" err="1" smtClean="0"/>
              <a:t>idiomático</a:t>
            </a:r>
            <a:r>
              <a:rPr lang="en-US" dirty="0" smtClean="0"/>
              <a:t> (Real Academia </a:t>
            </a:r>
            <a:r>
              <a:rPr lang="en-US" dirty="0" err="1" smtClean="0"/>
              <a:t>Española</a:t>
            </a:r>
            <a:r>
              <a:rPr lang="en-US" dirty="0" smtClean="0"/>
              <a:t> y </a:t>
            </a:r>
            <a:r>
              <a:rPr lang="en-US" dirty="0" err="1" smtClean="0"/>
              <a:t>Asociación</a:t>
            </a:r>
            <a:r>
              <a:rPr lang="en-US" dirty="0" smtClean="0"/>
              <a:t> de </a:t>
            </a:r>
            <a:r>
              <a:rPr lang="en-US" dirty="0" err="1" smtClean="0"/>
              <a:t>Academias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Española</a:t>
            </a:r>
            <a:r>
              <a:rPr lang="en-US" dirty="0" smtClean="0"/>
              <a:t>), «</a:t>
            </a:r>
            <a:r>
              <a:rPr lang="en-US" dirty="0" err="1" smtClean="0"/>
              <a:t>castellano</a:t>
            </a:r>
            <a:r>
              <a:rPr lang="en-US" dirty="0" smtClean="0"/>
              <a:t>» y «</a:t>
            </a:r>
            <a:r>
              <a:rPr lang="en-US" dirty="0" err="1" smtClean="0"/>
              <a:t>español</a:t>
            </a:r>
            <a:r>
              <a:rPr lang="en-US" dirty="0" smtClean="0"/>
              <a:t>» son </a:t>
            </a:r>
            <a:r>
              <a:rPr lang="en-US" dirty="0" err="1" smtClean="0"/>
              <a:t>términos</a:t>
            </a:r>
            <a:r>
              <a:rPr lang="en-US" dirty="0" smtClean="0"/>
              <a:t> </a:t>
            </a:r>
            <a:r>
              <a:rPr lang="en-US" dirty="0" err="1" smtClean="0"/>
              <a:t>sinónimos</a:t>
            </a:r>
            <a:r>
              <a:rPr lang="en-US" dirty="0" smtClean="0"/>
              <a:t>, </a:t>
            </a:r>
            <a:r>
              <a:rPr lang="en-US" dirty="0" err="1" smtClean="0"/>
              <a:t>aunque</a:t>
            </a:r>
            <a:r>
              <a:rPr lang="en-US" dirty="0" smtClean="0"/>
              <a:t> el </a:t>
            </a:r>
            <a:r>
              <a:rPr lang="en-US" dirty="0" err="1" smtClean="0"/>
              <a:t>Diccionario</a:t>
            </a:r>
            <a:r>
              <a:rPr lang="en-US" dirty="0" smtClean="0"/>
              <a:t> </a:t>
            </a:r>
            <a:r>
              <a:rPr lang="en-US" dirty="0" err="1" smtClean="0"/>
              <a:t>panhispánico</a:t>
            </a:r>
            <a:r>
              <a:rPr lang="en-US" dirty="0" smtClean="0"/>
              <a:t> de </a:t>
            </a:r>
            <a:r>
              <a:rPr lang="en-US" dirty="0" err="1" smtClean="0"/>
              <a:t>dudas</a:t>
            </a:r>
            <a:r>
              <a:rPr lang="en-US" dirty="0" smtClean="0"/>
              <a:t>, </a:t>
            </a:r>
            <a:r>
              <a:rPr lang="en-US" dirty="0" err="1" smtClean="0"/>
              <a:t>obra</a:t>
            </a:r>
            <a:r>
              <a:rPr lang="en-US" dirty="0" smtClean="0"/>
              <a:t> de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misma</a:t>
            </a:r>
            <a:r>
              <a:rPr lang="en-US" dirty="0" smtClean="0"/>
              <a:t> </a:t>
            </a:r>
            <a:r>
              <a:rPr lang="en-US" dirty="0" err="1" smtClean="0"/>
              <a:t>institución</a:t>
            </a:r>
            <a:r>
              <a:rPr lang="en-US" dirty="0" smtClean="0"/>
              <a:t> de </a:t>
            </a:r>
            <a:r>
              <a:rPr lang="en-US" dirty="0" err="1" smtClean="0"/>
              <a:t>carácter</a:t>
            </a:r>
            <a:r>
              <a:rPr lang="en-US" dirty="0" smtClean="0"/>
              <a:t> </a:t>
            </a:r>
            <a:r>
              <a:rPr lang="en-US" dirty="0" err="1" smtClean="0"/>
              <a:t>normativo</a:t>
            </a:r>
            <a:r>
              <a:rPr lang="en-US" dirty="0" smtClean="0"/>
              <a:t>, </a:t>
            </a:r>
            <a:r>
              <a:rPr lang="en-US" dirty="0" err="1" smtClean="0"/>
              <a:t>señala</a:t>
            </a:r>
            <a:r>
              <a:rPr lang="en-US" dirty="0" smtClean="0"/>
              <a:t>: «El </a:t>
            </a:r>
            <a:r>
              <a:rPr lang="en-US" dirty="0" err="1" smtClean="0"/>
              <a:t>término</a:t>
            </a:r>
            <a:r>
              <a:rPr lang="en-US" dirty="0" smtClean="0"/>
              <a:t>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resulta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recomendable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carecer</a:t>
            </a:r>
            <a:r>
              <a:rPr lang="en-US" dirty="0" smtClean="0"/>
              <a:t> de </a:t>
            </a:r>
            <a:r>
              <a:rPr lang="en-US" dirty="0" err="1" smtClean="0"/>
              <a:t>ambigüedad</a:t>
            </a:r>
            <a:r>
              <a:rPr lang="en-US" dirty="0" smtClean="0"/>
              <a:t>,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refiere</a:t>
            </a:r>
            <a:r>
              <a:rPr lang="en-US" dirty="0" smtClean="0"/>
              <a:t> de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unívoco</a:t>
            </a:r>
            <a:r>
              <a:rPr lang="en-US" dirty="0" smtClean="0"/>
              <a:t> a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hablan</a:t>
            </a:r>
            <a:r>
              <a:rPr lang="en-US" dirty="0" smtClean="0"/>
              <a:t> </a:t>
            </a:r>
            <a:r>
              <a:rPr lang="en-US" dirty="0" err="1" smtClean="0"/>
              <a:t>hoy</a:t>
            </a:r>
            <a:r>
              <a:rPr lang="en-US" dirty="0" smtClean="0"/>
              <a:t> </a:t>
            </a:r>
            <a:r>
              <a:rPr lang="en-US" dirty="0" err="1" smtClean="0"/>
              <a:t>cerca</a:t>
            </a:r>
            <a:r>
              <a:rPr lang="en-US" dirty="0" smtClean="0"/>
              <a:t> de </a:t>
            </a:r>
            <a:r>
              <a:rPr lang="en-US" dirty="0" err="1" smtClean="0"/>
              <a:t>cuatrocientos</a:t>
            </a:r>
            <a:r>
              <a:rPr lang="en-US" dirty="0" smtClean="0"/>
              <a:t> </a:t>
            </a:r>
            <a:r>
              <a:rPr lang="en-US" dirty="0" err="1" smtClean="0"/>
              <a:t>millones</a:t>
            </a:r>
            <a:r>
              <a:rPr lang="en-US" dirty="0" smtClean="0"/>
              <a:t> de personas. </a:t>
            </a:r>
            <a:r>
              <a:rPr lang="en-US" dirty="0" err="1" smtClean="0"/>
              <a:t>Asimismo</a:t>
            </a:r>
            <a:r>
              <a:rPr lang="en-US" dirty="0" smtClean="0"/>
              <a:t>,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denominación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 smtClean="0"/>
              <a:t>internacionalmente</a:t>
            </a:r>
            <a:r>
              <a:rPr lang="en-US" dirty="0" smtClean="0"/>
              <a:t> (Spanish, </a:t>
            </a:r>
            <a:r>
              <a:rPr lang="en-US" dirty="0" err="1" smtClean="0"/>
              <a:t>espagnol</a:t>
            </a:r>
            <a:r>
              <a:rPr lang="en-US" dirty="0" smtClean="0"/>
              <a:t>, </a:t>
            </a:r>
            <a:r>
              <a:rPr lang="en-US" dirty="0" err="1" smtClean="0"/>
              <a:t>Spanisch</a:t>
            </a:r>
            <a:r>
              <a:rPr lang="en-US" dirty="0" smtClean="0"/>
              <a:t>, </a:t>
            </a:r>
            <a:r>
              <a:rPr lang="en-US" dirty="0" err="1" smtClean="0"/>
              <a:t>spagnolo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Historia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90104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historia</a:t>
            </a:r>
            <a:r>
              <a:rPr lang="en-US" dirty="0" smtClean="0"/>
              <a:t> del </a:t>
            </a:r>
            <a:r>
              <a:rPr lang="en-US" dirty="0" err="1" smtClean="0"/>
              <a:t>idioma</a:t>
            </a:r>
            <a:r>
              <a:rPr lang="en-US" dirty="0" smtClean="0"/>
              <a:t>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comienza</a:t>
            </a:r>
            <a:r>
              <a:rPr lang="en-US" dirty="0" smtClean="0"/>
              <a:t> con el </a:t>
            </a:r>
            <a:r>
              <a:rPr lang="en-US" dirty="0" err="1" smtClean="0"/>
              <a:t>latín</a:t>
            </a:r>
            <a:r>
              <a:rPr lang="en-US" dirty="0" smtClean="0"/>
              <a:t> vulgar del </a:t>
            </a:r>
            <a:r>
              <a:rPr lang="en-US" dirty="0" err="1" smtClean="0"/>
              <a:t>Imperio</a:t>
            </a:r>
            <a:r>
              <a:rPr lang="en-US" dirty="0" smtClean="0"/>
              <a:t> </a:t>
            </a:r>
            <a:r>
              <a:rPr lang="en-US" dirty="0" err="1" smtClean="0"/>
              <a:t>romano</a:t>
            </a:r>
            <a:r>
              <a:rPr lang="en-US" dirty="0" smtClean="0"/>
              <a:t>, </a:t>
            </a:r>
            <a:r>
              <a:rPr lang="en-US" dirty="0" err="1" smtClean="0"/>
              <a:t>concretamente</a:t>
            </a:r>
            <a:r>
              <a:rPr lang="en-US" dirty="0" smtClean="0"/>
              <a:t> con el de la </a:t>
            </a:r>
            <a:r>
              <a:rPr lang="en-US" dirty="0" err="1" smtClean="0"/>
              <a:t>zona</a:t>
            </a:r>
            <a:r>
              <a:rPr lang="en-US" dirty="0" smtClean="0"/>
              <a:t> central del </a:t>
            </a:r>
            <a:r>
              <a:rPr lang="en-US" dirty="0" err="1" smtClean="0"/>
              <a:t>norte</a:t>
            </a:r>
            <a:r>
              <a:rPr lang="en-US" dirty="0" smtClean="0"/>
              <a:t> de Hispania. </a:t>
            </a:r>
            <a:r>
              <a:rPr lang="en-US" dirty="0" err="1" smtClean="0"/>
              <a:t>Tras</a:t>
            </a:r>
            <a:r>
              <a:rPr lang="en-US" dirty="0" smtClean="0"/>
              <a:t> la </a:t>
            </a:r>
            <a:r>
              <a:rPr lang="en-US" dirty="0" err="1" smtClean="0"/>
              <a:t>caída</a:t>
            </a:r>
            <a:r>
              <a:rPr lang="en-US" dirty="0" smtClean="0"/>
              <a:t> del </a:t>
            </a:r>
            <a:r>
              <a:rPr lang="en-US" dirty="0" err="1" smtClean="0"/>
              <a:t>Imperio</a:t>
            </a:r>
            <a:r>
              <a:rPr lang="en-US" dirty="0" smtClean="0"/>
              <a:t> </a:t>
            </a:r>
            <a:r>
              <a:rPr lang="en-US" dirty="0" err="1" smtClean="0"/>
              <a:t>romano</a:t>
            </a:r>
            <a:r>
              <a:rPr lang="en-US" dirty="0" smtClean="0"/>
              <a:t> en el </a:t>
            </a:r>
            <a:r>
              <a:rPr lang="en-US" dirty="0" err="1" smtClean="0"/>
              <a:t>siglo</a:t>
            </a:r>
            <a:r>
              <a:rPr lang="en-US" dirty="0" smtClean="0"/>
              <a:t> V, la </a:t>
            </a:r>
            <a:r>
              <a:rPr lang="en-US" dirty="0" err="1" smtClean="0"/>
              <a:t>influencia</a:t>
            </a:r>
            <a:r>
              <a:rPr lang="en-US" dirty="0" smtClean="0"/>
              <a:t> del </a:t>
            </a:r>
            <a:r>
              <a:rPr lang="en-US" dirty="0" err="1" smtClean="0"/>
              <a:t>latín</a:t>
            </a:r>
            <a:r>
              <a:rPr lang="en-US" dirty="0" smtClean="0"/>
              <a:t> </a:t>
            </a:r>
            <a:r>
              <a:rPr lang="en-US" dirty="0" err="1" smtClean="0"/>
              <a:t>culto</a:t>
            </a:r>
            <a:r>
              <a:rPr lang="en-US" dirty="0" smtClean="0"/>
              <a:t> en la </a:t>
            </a:r>
            <a:r>
              <a:rPr lang="en-US" dirty="0" err="1" smtClean="0"/>
              <a:t>gente</a:t>
            </a:r>
            <a:r>
              <a:rPr lang="en-US" dirty="0" smtClean="0"/>
              <a:t> </a:t>
            </a:r>
            <a:r>
              <a:rPr lang="en-US" dirty="0" err="1" smtClean="0"/>
              <a:t>común</a:t>
            </a:r>
            <a:r>
              <a:rPr lang="en-US" dirty="0" smtClean="0"/>
              <a:t> </a:t>
            </a:r>
            <a:r>
              <a:rPr lang="en-US" dirty="0" err="1" smtClean="0"/>
              <a:t>fue</a:t>
            </a:r>
            <a:r>
              <a:rPr lang="en-US" dirty="0" smtClean="0"/>
              <a:t> </a:t>
            </a:r>
            <a:r>
              <a:rPr lang="en-US" dirty="0" err="1" smtClean="0"/>
              <a:t>disminuyendo</a:t>
            </a:r>
            <a:r>
              <a:rPr lang="en-US" dirty="0" smtClean="0"/>
              <a:t> </a:t>
            </a:r>
            <a:r>
              <a:rPr lang="en-US" dirty="0" err="1" smtClean="0"/>
              <a:t>paulatinamente</a:t>
            </a:r>
            <a:r>
              <a:rPr lang="en-US" dirty="0" smtClean="0"/>
              <a:t>. El </a:t>
            </a:r>
            <a:r>
              <a:rPr lang="en-US" dirty="0" err="1" smtClean="0"/>
              <a:t>latín</a:t>
            </a:r>
            <a:r>
              <a:rPr lang="en-US" dirty="0" smtClean="0"/>
              <a:t> </a:t>
            </a:r>
            <a:r>
              <a:rPr lang="en-US" dirty="0" err="1" smtClean="0"/>
              <a:t>hablado</a:t>
            </a:r>
            <a:r>
              <a:rPr lang="en-US" dirty="0" smtClean="0"/>
              <a:t> de </a:t>
            </a:r>
            <a:r>
              <a:rPr lang="en-US" dirty="0" err="1" smtClean="0"/>
              <a:t>entonces</a:t>
            </a:r>
            <a:r>
              <a:rPr lang="en-US" dirty="0" smtClean="0"/>
              <a:t> </a:t>
            </a:r>
            <a:r>
              <a:rPr lang="en-US" dirty="0" err="1" smtClean="0"/>
              <a:t>fue</a:t>
            </a:r>
            <a:r>
              <a:rPr lang="en-US" dirty="0" smtClean="0"/>
              <a:t> el </a:t>
            </a:r>
            <a:r>
              <a:rPr lang="en-US" dirty="0" err="1" smtClean="0"/>
              <a:t>fermento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variedades</a:t>
            </a:r>
            <a:r>
              <a:rPr lang="en-US" dirty="0" smtClean="0"/>
              <a:t> romances </a:t>
            </a:r>
            <a:r>
              <a:rPr lang="en-US" dirty="0" err="1" smtClean="0"/>
              <a:t>hispánicas</a:t>
            </a:r>
            <a:r>
              <a:rPr lang="en-US" dirty="0" smtClean="0"/>
              <a:t>, </a:t>
            </a:r>
            <a:r>
              <a:rPr lang="en-US" dirty="0" err="1" smtClean="0"/>
              <a:t>origen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española</a:t>
            </a:r>
            <a:r>
              <a:rPr lang="en-US" dirty="0" smtClean="0"/>
              <a:t>. En el </a:t>
            </a:r>
            <a:r>
              <a:rPr lang="en-US" dirty="0" err="1" smtClean="0"/>
              <a:t>siglo</a:t>
            </a:r>
            <a:r>
              <a:rPr lang="en-US" dirty="0" smtClean="0"/>
              <a:t> VIII, la </a:t>
            </a:r>
            <a:r>
              <a:rPr lang="en-US" dirty="0" err="1" smtClean="0"/>
              <a:t>invasión</a:t>
            </a:r>
            <a:r>
              <a:rPr lang="en-US" dirty="0" smtClean="0"/>
              <a:t> </a:t>
            </a:r>
            <a:r>
              <a:rPr lang="en-US" dirty="0" err="1" smtClean="0"/>
              <a:t>musulmana</a:t>
            </a:r>
            <a:r>
              <a:rPr lang="en-US" dirty="0" smtClean="0"/>
              <a:t> de la </a:t>
            </a:r>
            <a:r>
              <a:rPr lang="en-US" dirty="0" err="1" smtClean="0"/>
              <a:t>Península</a:t>
            </a:r>
            <a:r>
              <a:rPr lang="en-US" dirty="0" smtClean="0"/>
              <a:t> </a:t>
            </a:r>
            <a:r>
              <a:rPr lang="en-US" dirty="0" err="1" smtClean="0"/>
              <a:t>Ibérica</a:t>
            </a:r>
            <a:r>
              <a:rPr lang="en-US" dirty="0" smtClean="0"/>
              <a:t> </a:t>
            </a:r>
            <a:r>
              <a:rPr lang="en-US" dirty="0" err="1" smtClean="0"/>
              <a:t>hace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formen</a:t>
            </a:r>
            <a:r>
              <a:rPr lang="en-US" dirty="0" smtClean="0"/>
              <a:t> dos </a:t>
            </a:r>
            <a:r>
              <a:rPr lang="en-US" dirty="0" err="1" smtClean="0"/>
              <a:t>zonas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diferenciadas</a:t>
            </a:r>
            <a:r>
              <a:rPr lang="en-US" dirty="0" smtClean="0"/>
              <a:t>. En Al-</a:t>
            </a:r>
            <a:r>
              <a:rPr lang="en-US" dirty="0" err="1" smtClean="0"/>
              <a:t>Ándalus</a:t>
            </a:r>
            <a:r>
              <a:rPr lang="en-US" dirty="0" smtClean="0"/>
              <a:t>, se </a:t>
            </a:r>
            <a:r>
              <a:rPr lang="en-US" dirty="0" err="1" smtClean="0"/>
              <a:t>hablarán</a:t>
            </a:r>
            <a:r>
              <a:rPr lang="en-US" dirty="0" smtClean="0"/>
              <a:t> los </a:t>
            </a:r>
            <a:r>
              <a:rPr lang="en-US" dirty="0" err="1" smtClean="0"/>
              <a:t>dialectos</a:t>
            </a:r>
            <a:r>
              <a:rPr lang="en-US" dirty="0" smtClean="0"/>
              <a:t> romances </a:t>
            </a:r>
            <a:r>
              <a:rPr lang="en-US" dirty="0" err="1" smtClean="0"/>
              <a:t>englobados</a:t>
            </a:r>
            <a:r>
              <a:rPr lang="en-US" dirty="0" smtClean="0"/>
              <a:t> con el </a:t>
            </a:r>
            <a:r>
              <a:rPr lang="en-US" dirty="0" err="1" smtClean="0"/>
              <a:t>término</a:t>
            </a:r>
            <a:r>
              <a:rPr lang="en-US" dirty="0" smtClean="0"/>
              <a:t> </a:t>
            </a:r>
            <a:r>
              <a:rPr lang="en-US" dirty="0" err="1" smtClean="0"/>
              <a:t>mozárabe</a:t>
            </a:r>
            <a:r>
              <a:rPr lang="en-US" dirty="0" smtClean="0"/>
              <a:t> (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, </a:t>
            </a:r>
            <a:r>
              <a:rPr lang="en-US" dirty="0" err="1" smtClean="0"/>
              <a:t>influidos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árabe</a:t>
            </a:r>
            <a:r>
              <a:rPr lang="en-US" dirty="0" smtClean="0"/>
              <a:t>), </a:t>
            </a:r>
            <a:r>
              <a:rPr lang="en-US" dirty="0" err="1" smtClean="0"/>
              <a:t>además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lenguas</a:t>
            </a:r>
            <a:r>
              <a:rPr lang="en-US" dirty="0" smtClean="0"/>
              <a:t> de la </a:t>
            </a:r>
            <a:r>
              <a:rPr lang="en-US" dirty="0" err="1" smtClean="0"/>
              <a:t>minoría</a:t>
            </a:r>
            <a:r>
              <a:rPr lang="en-US" dirty="0" smtClean="0"/>
              <a:t> </a:t>
            </a:r>
            <a:r>
              <a:rPr lang="en-US" dirty="0" err="1" smtClean="0"/>
              <a:t>extranjera-invasora</a:t>
            </a:r>
            <a:r>
              <a:rPr lang="en-US" dirty="0" smtClean="0"/>
              <a:t> </a:t>
            </a:r>
            <a:r>
              <a:rPr lang="en-US" dirty="0" err="1" smtClean="0"/>
              <a:t>alóctona</a:t>
            </a:r>
            <a:r>
              <a:rPr lang="en-US" dirty="0" smtClean="0"/>
              <a:t> (</a:t>
            </a:r>
            <a:r>
              <a:rPr lang="en-US" dirty="0" err="1" smtClean="0"/>
              <a:t>árabe</a:t>
            </a:r>
            <a:r>
              <a:rPr lang="en-US" dirty="0" smtClean="0"/>
              <a:t> y </a:t>
            </a:r>
            <a:r>
              <a:rPr lang="en-US" dirty="0" err="1" smtClean="0"/>
              <a:t>bereber</a:t>
            </a:r>
            <a:r>
              <a:rPr lang="en-US" dirty="0" smtClean="0"/>
              <a:t>). </a:t>
            </a:r>
            <a:r>
              <a:rPr lang="en-US" dirty="0" err="1" smtClean="0"/>
              <a:t>Mientras</a:t>
            </a:r>
            <a:r>
              <a:rPr lang="en-US" dirty="0" smtClean="0"/>
              <a:t>, en la </a:t>
            </a:r>
            <a:r>
              <a:rPr lang="en-US" dirty="0" err="1" smtClean="0"/>
              <a:t>zona</a:t>
            </a:r>
            <a:r>
              <a:rPr lang="en-US" dirty="0" smtClean="0"/>
              <a:t> en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forman</a:t>
            </a:r>
            <a:r>
              <a:rPr lang="en-US" dirty="0" smtClean="0"/>
              <a:t> los </a:t>
            </a:r>
            <a:r>
              <a:rPr lang="en-US" dirty="0" err="1" smtClean="0"/>
              <a:t>reinos</a:t>
            </a:r>
            <a:r>
              <a:rPr lang="en-US" dirty="0" smtClean="0"/>
              <a:t> </a:t>
            </a:r>
            <a:r>
              <a:rPr lang="en-US" dirty="0" err="1" smtClean="0"/>
              <a:t>cristianos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pocos</a:t>
            </a:r>
            <a:r>
              <a:rPr lang="en-US" dirty="0" smtClean="0"/>
              <a:t> </a:t>
            </a:r>
            <a:r>
              <a:rPr lang="en-US" dirty="0" err="1" smtClean="0"/>
              <a:t>años</a:t>
            </a:r>
            <a:r>
              <a:rPr lang="en-US" dirty="0" smtClean="0"/>
              <a:t> </a:t>
            </a:r>
            <a:r>
              <a:rPr lang="en-US" dirty="0" err="1" smtClean="0"/>
              <a:t>después</a:t>
            </a:r>
            <a:r>
              <a:rPr lang="en-US" dirty="0" smtClean="0"/>
              <a:t> del </a:t>
            </a:r>
            <a:r>
              <a:rPr lang="en-US" dirty="0" err="1" smtClean="0"/>
              <a:t>inicio</a:t>
            </a:r>
            <a:r>
              <a:rPr lang="en-US" dirty="0" smtClean="0"/>
              <a:t> de la </a:t>
            </a:r>
            <a:r>
              <a:rPr lang="en-US" dirty="0" err="1" smtClean="0"/>
              <a:t>dominación</a:t>
            </a:r>
            <a:r>
              <a:rPr lang="en-US" dirty="0" smtClean="0"/>
              <a:t> </a:t>
            </a:r>
            <a:r>
              <a:rPr lang="en-US" dirty="0" err="1" smtClean="0"/>
              <a:t>musulmana</a:t>
            </a:r>
            <a:r>
              <a:rPr lang="en-US" dirty="0" smtClean="0"/>
              <a:t>, </a:t>
            </a:r>
            <a:r>
              <a:rPr lang="en-US" dirty="0" err="1" smtClean="0"/>
              <a:t>comenzará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evolución</a:t>
            </a:r>
            <a:r>
              <a:rPr lang="en-US" dirty="0" smtClean="0"/>
              <a:t> </a:t>
            </a:r>
            <a:r>
              <a:rPr lang="en-US" dirty="0" err="1" smtClean="0"/>
              <a:t>divergente</a:t>
            </a:r>
            <a:r>
              <a:rPr lang="en-US" dirty="0" smtClean="0"/>
              <a:t>, en la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surgen</a:t>
            </a:r>
            <a:r>
              <a:rPr lang="en-US" dirty="0" smtClean="0"/>
              <a:t> </a:t>
            </a:r>
            <a:r>
              <a:rPr lang="en-US" dirty="0" err="1" smtClean="0"/>
              <a:t>varias</a:t>
            </a:r>
            <a:r>
              <a:rPr lang="en-US" dirty="0" smtClean="0"/>
              <a:t> </a:t>
            </a:r>
            <a:r>
              <a:rPr lang="en-US" dirty="0" err="1" smtClean="0"/>
              <a:t>modalidades</a:t>
            </a:r>
            <a:r>
              <a:rPr lang="en-US" dirty="0" smtClean="0"/>
              <a:t> romances: la </a:t>
            </a:r>
            <a:r>
              <a:rPr lang="en-US" dirty="0" err="1" smtClean="0"/>
              <a:t>catalana</a:t>
            </a:r>
            <a:r>
              <a:rPr lang="en-US" dirty="0" smtClean="0"/>
              <a:t>, la </a:t>
            </a:r>
            <a:r>
              <a:rPr lang="en-US" dirty="0" err="1" smtClean="0"/>
              <a:t>navarro-aragonesa</a:t>
            </a:r>
            <a:r>
              <a:rPr lang="en-US" dirty="0" smtClean="0"/>
              <a:t>, la </a:t>
            </a:r>
            <a:r>
              <a:rPr lang="en-US" dirty="0" err="1" smtClean="0"/>
              <a:t>castellana</a:t>
            </a:r>
            <a:r>
              <a:rPr lang="en-US" dirty="0" smtClean="0"/>
              <a:t>, la </a:t>
            </a:r>
            <a:r>
              <a:rPr lang="en-US" dirty="0" err="1" smtClean="0"/>
              <a:t>astur-leonesa</a:t>
            </a:r>
            <a:r>
              <a:rPr lang="en-US" dirty="0" smtClean="0"/>
              <a:t> y la </a:t>
            </a:r>
            <a:r>
              <a:rPr lang="en-US" dirty="0" err="1" smtClean="0"/>
              <a:t>gallego-portuguesa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partir</a:t>
            </a:r>
            <a:r>
              <a:rPr lang="en-US" dirty="0" smtClean="0"/>
              <a:t> de finales del </a:t>
            </a:r>
            <a:r>
              <a:rPr lang="en-US" dirty="0" err="1" smtClean="0"/>
              <a:t>siglo</a:t>
            </a:r>
            <a:r>
              <a:rPr lang="en-US" dirty="0" smtClean="0"/>
              <a:t> XI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comienza</a:t>
            </a:r>
            <a:r>
              <a:rPr lang="en-US" dirty="0" smtClean="0"/>
              <a:t> un </a:t>
            </a:r>
            <a:r>
              <a:rPr lang="en-US" dirty="0" err="1" smtClean="0"/>
              <a:t>proceso</a:t>
            </a:r>
            <a:r>
              <a:rPr lang="en-US" dirty="0" smtClean="0"/>
              <a:t> de </a:t>
            </a:r>
            <a:r>
              <a:rPr lang="en-US" dirty="0" err="1" smtClean="0"/>
              <a:t>asimilación</a:t>
            </a:r>
            <a:r>
              <a:rPr lang="en-US" dirty="0" smtClean="0"/>
              <a:t> o </a:t>
            </a:r>
            <a:r>
              <a:rPr lang="en-US" dirty="0" err="1" smtClean="0"/>
              <a:t>nivelación</a:t>
            </a:r>
            <a:r>
              <a:rPr lang="en-US" dirty="0" smtClean="0"/>
              <a:t> </a:t>
            </a:r>
            <a:r>
              <a:rPr lang="en-US" dirty="0" err="1" smtClean="0"/>
              <a:t>lingüística</a:t>
            </a:r>
            <a:r>
              <a:rPr lang="en-US" dirty="0" smtClean="0"/>
              <a:t>, </a:t>
            </a:r>
            <a:r>
              <a:rPr lang="en-US" dirty="0" err="1" smtClean="0"/>
              <a:t>principalmente</a:t>
            </a:r>
            <a:r>
              <a:rPr lang="en-US" dirty="0" smtClean="0"/>
              <a:t>, entre los </a:t>
            </a:r>
            <a:r>
              <a:rPr lang="en-US" dirty="0" err="1" smtClean="0"/>
              <a:t>dialectos</a:t>
            </a:r>
            <a:r>
              <a:rPr lang="en-US" dirty="0" smtClean="0"/>
              <a:t> </a:t>
            </a:r>
            <a:r>
              <a:rPr lang="en-US" dirty="0" err="1" smtClean="0"/>
              <a:t>románicos</a:t>
            </a:r>
            <a:r>
              <a:rPr lang="en-US" dirty="0" smtClean="0"/>
              <a:t> </a:t>
            </a:r>
            <a:r>
              <a:rPr lang="en-US" dirty="0" err="1" smtClean="0"/>
              <a:t>centrales</a:t>
            </a:r>
            <a:r>
              <a:rPr lang="en-US" dirty="0" smtClean="0"/>
              <a:t> de la </a:t>
            </a:r>
            <a:r>
              <a:rPr lang="en-US" dirty="0" err="1" smtClean="0"/>
              <a:t>península</a:t>
            </a:r>
            <a:r>
              <a:rPr lang="en-US" dirty="0" smtClean="0"/>
              <a:t> </a:t>
            </a:r>
            <a:r>
              <a:rPr lang="en-US" dirty="0" err="1" smtClean="0"/>
              <a:t>ibérica</a:t>
            </a:r>
            <a:r>
              <a:rPr lang="en-US" dirty="0" smtClean="0"/>
              <a:t>: </a:t>
            </a:r>
            <a:r>
              <a:rPr lang="en-US" dirty="0" err="1" smtClean="0"/>
              <a:t>astur-leonés</a:t>
            </a:r>
            <a:r>
              <a:rPr lang="en-US" dirty="0" smtClean="0"/>
              <a:t>, </a:t>
            </a:r>
            <a:r>
              <a:rPr lang="en-US" dirty="0" err="1" smtClean="0"/>
              <a:t>castellano</a:t>
            </a:r>
            <a:r>
              <a:rPr lang="en-US" dirty="0" smtClean="0"/>
              <a:t> y </a:t>
            </a:r>
            <a:r>
              <a:rPr lang="en-US" dirty="0" err="1" smtClean="0"/>
              <a:t>navarro-aragonés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del </a:t>
            </a:r>
            <a:r>
              <a:rPr lang="en-US" dirty="0" err="1" smtClean="0"/>
              <a:t>resto</a:t>
            </a:r>
            <a:r>
              <a:rPr lang="en-US" dirty="0" smtClean="0"/>
              <a:t>. Este </a:t>
            </a:r>
            <a:r>
              <a:rPr lang="en-US" dirty="0" err="1" smtClean="0"/>
              <a:t>proceso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dará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resultado</a:t>
            </a:r>
            <a:r>
              <a:rPr lang="en-US" dirty="0" smtClean="0"/>
              <a:t> la </a:t>
            </a:r>
            <a:r>
              <a:rPr lang="en-US" dirty="0" err="1" smtClean="0"/>
              <a:t>formación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común</a:t>
            </a:r>
            <a:r>
              <a:rPr lang="en-US" dirty="0" smtClean="0"/>
              <a:t> </a:t>
            </a:r>
            <a:r>
              <a:rPr lang="en-US" dirty="0" err="1" smtClean="0"/>
              <a:t>española</a:t>
            </a:r>
            <a:r>
              <a:rPr lang="en-US" dirty="0" smtClean="0"/>
              <a:t>, el español.47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son </a:t>
            </a:r>
            <a:r>
              <a:rPr lang="en-US" dirty="0" err="1" smtClean="0"/>
              <a:t>más</a:t>
            </a:r>
            <a:r>
              <a:rPr lang="en-US" dirty="0" smtClean="0"/>
              <a:t> los </a:t>
            </a:r>
            <a:r>
              <a:rPr lang="en-US" dirty="0" err="1" smtClean="0"/>
              <a:t>filólogos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defienden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teoría</a:t>
            </a:r>
            <a:r>
              <a:rPr lang="en-US" dirty="0" smtClean="0"/>
              <a:t> (</a:t>
            </a:r>
            <a:r>
              <a:rPr lang="en-US" dirty="0" err="1" smtClean="0"/>
              <a:t>Ridruejo</a:t>
            </a:r>
            <a:r>
              <a:rPr lang="en-US" dirty="0" smtClean="0"/>
              <a:t>, Penny, </a:t>
            </a:r>
            <a:r>
              <a:rPr lang="en-US" dirty="0" err="1" smtClean="0"/>
              <a:t>Tuten</a:t>
            </a:r>
            <a:r>
              <a:rPr lang="en-US" dirty="0" smtClean="0"/>
              <a:t>, </a:t>
            </a:r>
            <a:r>
              <a:rPr lang="en-US" dirty="0" err="1" smtClean="0"/>
              <a:t>Fernández-Ordóñez</a:t>
            </a:r>
            <a:r>
              <a:rPr lang="en-US" dirty="0" smtClean="0"/>
              <a:t>). Sin embargo,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filólogos</a:t>
            </a:r>
            <a:r>
              <a:rPr lang="en-US" dirty="0" smtClean="0"/>
              <a:t> </a:t>
            </a:r>
            <a:r>
              <a:rPr lang="en-US" dirty="0" err="1" smtClean="0"/>
              <a:t>siguen</a:t>
            </a:r>
            <a:r>
              <a:rPr lang="en-US" dirty="0" smtClean="0"/>
              <a:t> </a:t>
            </a:r>
            <a:r>
              <a:rPr lang="en-US" dirty="0" err="1" smtClean="0"/>
              <a:t>defendiendo</a:t>
            </a:r>
            <a:r>
              <a:rPr lang="en-US" dirty="0" smtClean="0"/>
              <a:t> los </a:t>
            </a:r>
            <a:r>
              <a:rPr lang="en-US" dirty="0" err="1" smtClean="0"/>
              <a:t>postulados</a:t>
            </a:r>
            <a:r>
              <a:rPr lang="en-US" dirty="0" smtClean="0"/>
              <a:t> </a:t>
            </a:r>
            <a:r>
              <a:rPr lang="en-US" dirty="0" err="1" smtClean="0"/>
              <a:t>pidalianos</a:t>
            </a:r>
            <a:r>
              <a:rPr lang="en-US" dirty="0" smtClean="0"/>
              <a:t> del </a:t>
            </a:r>
            <a:r>
              <a:rPr lang="en-US" dirty="0" err="1" smtClean="0"/>
              <a:t>predominio</a:t>
            </a:r>
            <a:r>
              <a:rPr lang="en-US" dirty="0" smtClean="0"/>
              <a:t> del </a:t>
            </a:r>
            <a:r>
              <a:rPr lang="en-US" dirty="0" err="1" smtClean="0"/>
              <a:t>dialecto</a:t>
            </a:r>
            <a:r>
              <a:rPr lang="en-US" dirty="0" smtClean="0"/>
              <a:t> </a:t>
            </a:r>
            <a:r>
              <a:rPr lang="en-US" dirty="0" err="1" smtClean="0"/>
              <a:t>castellano</a:t>
            </a:r>
            <a:r>
              <a:rPr lang="en-US" dirty="0" smtClean="0"/>
              <a:t> en la </a:t>
            </a:r>
            <a:r>
              <a:rPr lang="en-US" dirty="0" err="1" smtClean="0"/>
              <a:t>formación</a:t>
            </a:r>
            <a:r>
              <a:rPr lang="en-US" dirty="0" smtClean="0"/>
              <a:t> del </a:t>
            </a:r>
            <a:r>
              <a:rPr lang="en-US" dirty="0" err="1" smtClean="0"/>
              <a:t>español</a:t>
            </a:r>
            <a:r>
              <a:rPr lang="en-US" dirty="0" smtClean="0"/>
              <a:t> y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expansión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un </a:t>
            </a:r>
            <a:r>
              <a:rPr lang="en-US" dirty="0" err="1" smtClean="0"/>
              <a:t>proceso</a:t>
            </a:r>
            <a:r>
              <a:rPr lang="en-US" dirty="0" smtClean="0"/>
              <a:t> de </a:t>
            </a:r>
            <a:r>
              <a:rPr lang="en-US" dirty="0" err="1" smtClean="0"/>
              <a:t>castellanización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resto</a:t>
            </a:r>
            <a:r>
              <a:rPr lang="en-US" dirty="0" smtClean="0"/>
              <a:t> de </a:t>
            </a:r>
            <a:r>
              <a:rPr lang="en-US" dirty="0" err="1" smtClean="0"/>
              <a:t>territorios</a:t>
            </a:r>
            <a:r>
              <a:rPr lang="en-US" dirty="0" smtClean="0"/>
              <a:t> </a:t>
            </a:r>
            <a:r>
              <a:rPr lang="en-US" dirty="0" err="1" smtClean="0"/>
              <a:t>peninsulares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dialéctico</a:t>
            </a:r>
            <a:r>
              <a:rPr lang="en-US" dirty="0" smtClean="0"/>
              <a:t> </a:t>
            </a:r>
            <a:r>
              <a:rPr lang="en-US" dirty="0" err="1" smtClean="0"/>
              <a:t>románico</a:t>
            </a:r>
            <a:r>
              <a:rPr lang="en-US" dirty="0" smtClean="0"/>
              <a:t> </a:t>
            </a:r>
            <a:r>
              <a:rPr lang="en-US" dirty="0" err="1" smtClean="0"/>
              <a:t>castellano</a:t>
            </a:r>
            <a:r>
              <a:rPr lang="en-US" dirty="0" smtClean="0"/>
              <a:t>, </a:t>
            </a:r>
            <a:r>
              <a:rPr lang="en-US" dirty="0" err="1" smtClean="0"/>
              <a:t>uno</a:t>
            </a:r>
            <a:r>
              <a:rPr lang="en-US" dirty="0" smtClean="0"/>
              <a:t> de los </a:t>
            </a:r>
            <a:r>
              <a:rPr lang="en-US" dirty="0" err="1" smtClean="0"/>
              <a:t>precursores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española</a:t>
            </a:r>
            <a:r>
              <a:rPr lang="en-US" dirty="0" smtClean="0"/>
              <a:t>, se </a:t>
            </a:r>
            <a:r>
              <a:rPr lang="en-US" dirty="0" err="1" smtClean="0"/>
              <a:t>originó</a:t>
            </a:r>
            <a:r>
              <a:rPr lang="en-US" dirty="0" smtClean="0"/>
              <a:t> en el </a:t>
            </a:r>
            <a:r>
              <a:rPr lang="en-US" dirty="0" err="1" smtClean="0"/>
              <a:t>condado</a:t>
            </a:r>
            <a:r>
              <a:rPr lang="en-US" dirty="0" smtClean="0"/>
              <a:t> medieval de </a:t>
            </a:r>
            <a:r>
              <a:rPr lang="en-US" dirty="0" err="1" smtClean="0"/>
              <a:t>Castilla</a:t>
            </a:r>
            <a:r>
              <a:rPr lang="en-US" dirty="0" smtClean="0"/>
              <a:t> (</a:t>
            </a:r>
            <a:r>
              <a:rPr lang="en-US" dirty="0" err="1" smtClean="0"/>
              <a:t>sur</a:t>
            </a:r>
            <a:r>
              <a:rPr lang="en-US" dirty="0" smtClean="0"/>
              <a:t> de Cantabria y </a:t>
            </a:r>
            <a:r>
              <a:rPr lang="en-US" dirty="0" err="1" smtClean="0"/>
              <a:t>norte</a:t>
            </a:r>
            <a:r>
              <a:rPr lang="en-US" dirty="0" smtClean="0"/>
              <a:t> de Burgos), con </a:t>
            </a:r>
            <a:r>
              <a:rPr lang="en-US" dirty="0" err="1" smtClean="0"/>
              <a:t>influencia</a:t>
            </a:r>
            <a:r>
              <a:rPr lang="en-US" dirty="0" smtClean="0"/>
              <a:t> </a:t>
            </a:r>
            <a:r>
              <a:rPr lang="en-US" dirty="0" err="1" smtClean="0"/>
              <a:t>vasca</a:t>
            </a:r>
            <a:r>
              <a:rPr lang="en-US" dirty="0" smtClean="0"/>
              <a:t> y </a:t>
            </a:r>
            <a:r>
              <a:rPr lang="en-US" dirty="0" err="1" smtClean="0"/>
              <a:t>visigótica</a:t>
            </a:r>
            <a:r>
              <a:rPr lang="en-US" dirty="0" smtClean="0"/>
              <a:t>. Los </a:t>
            </a:r>
            <a:r>
              <a:rPr lang="en-US" dirty="0" err="1" smtClean="0"/>
              <a:t>textos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antiguos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contienen</a:t>
            </a:r>
            <a:r>
              <a:rPr lang="en-US" dirty="0" smtClean="0"/>
              <a:t> </a:t>
            </a:r>
            <a:r>
              <a:rPr lang="en-US" dirty="0" err="1" smtClean="0"/>
              <a:t>rasgos</a:t>
            </a:r>
            <a:r>
              <a:rPr lang="en-US" dirty="0" smtClean="0"/>
              <a:t> y </a:t>
            </a:r>
            <a:r>
              <a:rPr lang="en-US" dirty="0" err="1" smtClean="0"/>
              <a:t>palabras</a:t>
            </a:r>
            <a:r>
              <a:rPr lang="en-US" dirty="0" smtClean="0"/>
              <a:t> de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el </a:t>
            </a:r>
            <a:r>
              <a:rPr lang="en-US" dirty="0" err="1" smtClean="0"/>
              <a:t>castellano</a:t>
            </a:r>
            <a:r>
              <a:rPr lang="en-US" dirty="0" smtClean="0"/>
              <a:t> son los </a:t>
            </a:r>
            <a:r>
              <a:rPr lang="en-US" dirty="0" err="1" smtClean="0"/>
              <a:t>documentos</a:t>
            </a:r>
            <a:r>
              <a:rPr lang="en-US" dirty="0" smtClean="0"/>
              <a:t> </a:t>
            </a:r>
            <a:r>
              <a:rPr lang="en-US" dirty="0" err="1" smtClean="0"/>
              <a:t>escritos</a:t>
            </a:r>
            <a:r>
              <a:rPr lang="en-US" dirty="0" smtClean="0"/>
              <a:t> en </a:t>
            </a:r>
            <a:r>
              <a:rPr lang="en-US" dirty="0" err="1" smtClean="0"/>
              <a:t>latín</a:t>
            </a:r>
            <a:r>
              <a:rPr lang="en-US" dirty="0" smtClean="0"/>
              <a:t> y </a:t>
            </a:r>
            <a:r>
              <a:rPr lang="en-US" dirty="0" err="1" smtClean="0"/>
              <a:t>conocidos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Cartularios</a:t>
            </a:r>
            <a:r>
              <a:rPr lang="en-US" dirty="0" smtClean="0"/>
              <a:t> de Valpuesta,48 </a:t>
            </a:r>
            <a:r>
              <a:rPr lang="en-US" dirty="0" err="1" smtClean="0"/>
              <a:t>conservados</a:t>
            </a:r>
            <a:r>
              <a:rPr lang="en-US" dirty="0" smtClean="0"/>
              <a:t> en la </a:t>
            </a:r>
            <a:r>
              <a:rPr lang="en-US" dirty="0" err="1" smtClean="0"/>
              <a:t>iglesia</a:t>
            </a:r>
            <a:r>
              <a:rPr lang="en-US" dirty="0" smtClean="0"/>
              <a:t> de Santa </a:t>
            </a:r>
            <a:r>
              <a:rPr lang="en-US" dirty="0" err="1" smtClean="0"/>
              <a:t>María</a:t>
            </a:r>
            <a:r>
              <a:rPr lang="en-US" dirty="0" smtClean="0"/>
              <a:t> de </a:t>
            </a:r>
            <a:r>
              <a:rPr lang="en-US" dirty="0" err="1" smtClean="0"/>
              <a:t>Valpuesta</a:t>
            </a:r>
            <a:r>
              <a:rPr lang="en-US" dirty="0" smtClean="0"/>
              <a:t> (Burgos),49 un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textos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constituyen</a:t>
            </a:r>
            <a:r>
              <a:rPr lang="en-US" dirty="0" smtClean="0"/>
              <a:t> </a:t>
            </a:r>
            <a:r>
              <a:rPr lang="en-US" dirty="0" err="1" smtClean="0"/>
              <a:t>copias</a:t>
            </a:r>
            <a:r>
              <a:rPr lang="en-US" dirty="0" smtClean="0"/>
              <a:t> de </a:t>
            </a:r>
            <a:r>
              <a:rPr lang="en-US" dirty="0" err="1" smtClean="0"/>
              <a:t>documentos</a:t>
            </a:r>
            <a:r>
              <a:rPr lang="en-US" dirty="0" smtClean="0"/>
              <a:t>, </a:t>
            </a:r>
            <a:r>
              <a:rPr lang="en-US" dirty="0" err="1" smtClean="0"/>
              <a:t>algunos</a:t>
            </a:r>
            <a:r>
              <a:rPr lang="en-US" dirty="0" smtClean="0"/>
              <a:t> </a:t>
            </a:r>
            <a:r>
              <a:rPr lang="en-US" dirty="0" err="1" smtClean="0"/>
              <a:t>escritos</a:t>
            </a:r>
            <a:r>
              <a:rPr lang="en-US" dirty="0" smtClean="0"/>
              <a:t> en </a:t>
            </a:r>
            <a:r>
              <a:rPr lang="en-US" dirty="0" err="1" smtClean="0"/>
              <a:t>fecha</a:t>
            </a:r>
            <a:r>
              <a:rPr lang="en-US" dirty="0" smtClean="0"/>
              <a:t> tan </a:t>
            </a:r>
            <a:r>
              <a:rPr lang="en-US" dirty="0" err="1" smtClean="0"/>
              <a:t>temprana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el </a:t>
            </a:r>
            <a:r>
              <a:rPr lang="en-US" dirty="0" err="1" smtClean="0"/>
              <a:t>siglo</a:t>
            </a:r>
            <a:r>
              <a:rPr lang="en-US" dirty="0" smtClean="0"/>
              <a:t> IX. El director del </a:t>
            </a:r>
            <a:r>
              <a:rPr lang="en-US" dirty="0" err="1" smtClean="0"/>
              <a:t>Instituto</a:t>
            </a:r>
            <a:r>
              <a:rPr lang="en-US" dirty="0" smtClean="0"/>
              <a:t> </a:t>
            </a:r>
            <a:r>
              <a:rPr lang="en-US" dirty="0" err="1" smtClean="0"/>
              <a:t>Castellano</a:t>
            </a:r>
            <a:r>
              <a:rPr lang="en-US" dirty="0" smtClean="0"/>
              <a:t> y </a:t>
            </a:r>
            <a:r>
              <a:rPr lang="en-US" dirty="0" err="1" smtClean="0"/>
              <a:t>Leonés</a:t>
            </a:r>
            <a:r>
              <a:rPr lang="en-US" dirty="0" smtClean="0"/>
              <a:t> de la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concluyó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«</a:t>
            </a:r>
            <a:r>
              <a:rPr lang="en-US" dirty="0" err="1" smtClean="0"/>
              <a:t>ese</a:t>
            </a:r>
            <a:r>
              <a:rPr lang="en-US" dirty="0" smtClean="0"/>
              <a:t> </a:t>
            </a:r>
            <a:r>
              <a:rPr lang="en-US" dirty="0" err="1" smtClean="0"/>
              <a:t>latín</a:t>
            </a:r>
            <a:r>
              <a:rPr lang="en-US" dirty="0" smtClean="0"/>
              <a:t> "</a:t>
            </a:r>
            <a:r>
              <a:rPr lang="en-US" dirty="0" err="1" smtClean="0"/>
              <a:t>estaba</a:t>
            </a:r>
            <a:r>
              <a:rPr lang="en-US" dirty="0" smtClean="0"/>
              <a:t> tan </a:t>
            </a:r>
            <a:r>
              <a:rPr lang="en-US" dirty="0" err="1" smtClean="0"/>
              <a:t>alejado</a:t>
            </a:r>
            <a:r>
              <a:rPr lang="en-US" dirty="0" smtClean="0"/>
              <a:t> de la </a:t>
            </a:r>
            <a:r>
              <a:rPr lang="en-US" dirty="0" err="1" smtClean="0"/>
              <a:t>rectitud</a:t>
            </a:r>
            <a:r>
              <a:rPr lang="en-US" dirty="0" smtClean="0"/>
              <a:t>, </a:t>
            </a:r>
            <a:r>
              <a:rPr lang="en-US" dirty="0" err="1" smtClean="0"/>
              <a:t>presentaba</a:t>
            </a:r>
            <a:r>
              <a:rPr lang="en-US" dirty="0" smtClean="0"/>
              <a:t> un </a:t>
            </a:r>
            <a:r>
              <a:rPr lang="en-US" dirty="0" err="1" smtClean="0"/>
              <a:t>estado</a:t>
            </a:r>
            <a:r>
              <a:rPr lang="en-US" dirty="0" smtClean="0"/>
              <a:t> tan </a:t>
            </a:r>
            <a:r>
              <a:rPr lang="en-US" dirty="0" err="1" smtClean="0"/>
              <a:t>evolucionado</a:t>
            </a:r>
            <a:r>
              <a:rPr lang="en-US" dirty="0" smtClean="0"/>
              <a:t> o </a:t>
            </a:r>
            <a:r>
              <a:rPr lang="en-US" dirty="0" err="1" smtClean="0"/>
              <a:t>corrompido</a:t>
            </a:r>
            <a:r>
              <a:rPr lang="en-US" dirty="0" smtClean="0"/>
              <a:t>" </a:t>
            </a:r>
            <a:r>
              <a:rPr lang="en-US" dirty="0" err="1" smtClean="0"/>
              <a:t>que</a:t>
            </a:r>
            <a:r>
              <a:rPr lang="en-US" dirty="0" smtClean="0"/>
              <a:t>, </a:t>
            </a:r>
            <a:r>
              <a:rPr lang="en-US" dirty="0" err="1" smtClean="0"/>
              <a:t>asegura</a:t>
            </a:r>
            <a:r>
              <a:rPr lang="en-US" dirty="0" smtClean="0"/>
              <a:t>, "se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concluir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lengua</a:t>
            </a:r>
            <a:r>
              <a:rPr lang="en-US" dirty="0" smtClean="0"/>
              <a:t> de los </a:t>
            </a:r>
            <a:r>
              <a:rPr lang="en-US" dirty="0" err="1" smtClean="0"/>
              <a:t>becerros</a:t>
            </a:r>
            <a:r>
              <a:rPr lang="en-US" dirty="0" smtClean="0"/>
              <a:t> de </a:t>
            </a:r>
            <a:r>
              <a:rPr lang="en-US" dirty="0" err="1" smtClean="0"/>
              <a:t>Valpuesta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latina</a:t>
            </a:r>
            <a:r>
              <a:rPr lang="en-US" dirty="0" smtClean="0"/>
              <a:t> </a:t>
            </a:r>
            <a:r>
              <a:rPr lang="en-US" dirty="0" err="1" smtClean="0"/>
              <a:t>asaltada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viva, de la </a:t>
            </a:r>
            <a:r>
              <a:rPr lang="en-US" dirty="0" err="1" smtClean="0"/>
              <a:t>calle</a:t>
            </a:r>
            <a:r>
              <a:rPr lang="en-US" dirty="0" smtClean="0"/>
              <a:t> y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cuela</a:t>
            </a:r>
            <a:r>
              <a:rPr lang="en-US" dirty="0" smtClean="0"/>
              <a:t> en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escritos</a:t>
            </a:r>
            <a:r>
              <a:rPr lang="en-US" dirty="0" smtClean="0"/>
              <a:t>"».50 Las </a:t>
            </a:r>
            <a:r>
              <a:rPr lang="en-US" dirty="0" err="1" smtClean="0"/>
              <a:t>Glosas</a:t>
            </a:r>
            <a:r>
              <a:rPr lang="en-US" dirty="0" smtClean="0"/>
              <a:t> </a:t>
            </a:r>
            <a:r>
              <a:rPr lang="en-US" dirty="0" err="1" smtClean="0"/>
              <a:t>Emilianenses</a:t>
            </a:r>
            <a:r>
              <a:rPr lang="en-US" dirty="0" smtClean="0"/>
              <a:t> de finales del </a:t>
            </a:r>
            <a:r>
              <a:rPr lang="en-US" dirty="0" err="1" smtClean="0"/>
              <a:t>siglo</a:t>
            </a:r>
            <a:r>
              <a:rPr lang="en-US" dirty="0" smtClean="0"/>
              <a:t> X o </a:t>
            </a:r>
            <a:r>
              <a:rPr lang="en-US" dirty="0" err="1" smtClean="0"/>
              <a:t>principios</a:t>
            </a:r>
            <a:r>
              <a:rPr lang="en-US" dirty="0" smtClean="0"/>
              <a:t> del XI, </a:t>
            </a:r>
            <a:r>
              <a:rPr lang="en-US" dirty="0" err="1" smtClean="0"/>
              <a:t>conservadas</a:t>
            </a:r>
            <a:r>
              <a:rPr lang="en-US" dirty="0" smtClean="0"/>
              <a:t> en el </a:t>
            </a:r>
            <a:r>
              <a:rPr lang="en-US" dirty="0" err="1" smtClean="0"/>
              <a:t>Monasterio</a:t>
            </a:r>
            <a:r>
              <a:rPr lang="en-US" dirty="0" smtClean="0"/>
              <a:t> de </a:t>
            </a:r>
            <a:r>
              <a:rPr lang="en-US" dirty="0" err="1" smtClean="0"/>
              <a:t>Yuso</a:t>
            </a:r>
            <a:r>
              <a:rPr lang="en-US" dirty="0" smtClean="0"/>
              <a:t> en San </a:t>
            </a:r>
            <a:r>
              <a:rPr lang="en-US" dirty="0" err="1" smtClean="0"/>
              <a:t>Millán</a:t>
            </a:r>
            <a:r>
              <a:rPr lang="en-US" dirty="0" smtClean="0"/>
              <a:t> de la </a:t>
            </a:r>
            <a:r>
              <a:rPr lang="en-US" dirty="0" err="1" smtClean="0"/>
              <a:t>Cogolla</a:t>
            </a:r>
            <a:r>
              <a:rPr lang="en-US" dirty="0" smtClean="0"/>
              <a:t> (La Rioja), </a:t>
            </a:r>
            <a:r>
              <a:rPr lang="en-US" dirty="0" err="1" smtClean="0"/>
              <a:t>fueron</a:t>
            </a:r>
            <a:r>
              <a:rPr lang="en-US" dirty="0" smtClean="0"/>
              <a:t> </a:t>
            </a:r>
            <a:r>
              <a:rPr lang="en-US" dirty="0" err="1" smtClean="0"/>
              <a:t>consideradas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Ramón </a:t>
            </a:r>
            <a:r>
              <a:rPr lang="en-US" dirty="0" err="1" smtClean="0"/>
              <a:t>Menéndez</a:t>
            </a:r>
            <a:r>
              <a:rPr lang="en-US" dirty="0" smtClean="0"/>
              <a:t> </a:t>
            </a:r>
            <a:r>
              <a:rPr lang="en-US" dirty="0" err="1" smtClean="0"/>
              <a:t>Pidal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el </a:t>
            </a:r>
            <a:r>
              <a:rPr lang="en-US" dirty="0" err="1" smtClean="0"/>
              <a:t>testimonio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antiguo</a:t>
            </a:r>
            <a:r>
              <a:rPr lang="en-US" dirty="0" smtClean="0"/>
              <a:t> de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española</a:t>
            </a:r>
            <a:r>
              <a:rPr lang="en-US" dirty="0" smtClean="0"/>
              <a:t>. Sin embargo, </a:t>
            </a:r>
            <a:r>
              <a:rPr lang="en-US" dirty="0" err="1" smtClean="0"/>
              <a:t>posteriormente</a:t>
            </a:r>
            <a:r>
              <a:rPr lang="en-US" dirty="0" smtClean="0"/>
              <a:t> se </a:t>
            </a:r>
            <a:r>
              <a:rPr lang="en-US" dirty="0" err="1" smtClean="0"/>
              <a:t>demostró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formas</a:t>
            </a:r>
            <a:r>
              <a:rPr lang="en-US" dirty="0" smtClean="0"/>
              <a:t> </a:t>
            </a:r>
            <a:r>
              <a:rPr lang="en-US" dirty="0" err="1" smtClean="0"/>
              <a:t>escritas</a:t>
            </a:r>
            <a:r>
              <a:rPr lang="en-US" dirty="0" smtClean="0"/>
              <a:t> en </a:t>
            </a:r>
            <a:r>
              <a:rPr lang="en-US" dirty="0" err="1" smtClean="0"/>
              <a:t>esos</a:t>
            </a:r>
            <a:r>
              <a:rPr lang="en-US" dirty="0" smtClean="0"/>
              <a:t> </a:t>
            </a:r>
            <a:r>
              <a:rPr lang="en-US" dirty="0" err="1" smtClean="0"/>
              <a:t>documentos</a:t>
            </a:r>
            <a:r>
              <a:rPr lang="en-US" dirty="0" smtClean="0"/>
              <a:t> </a:t>
            </a:r>
            <a:r>
              <a:rPr lang="en-US" dirty="0" err="1" smtClean="0"/>
              <a:t>corresponden</a:t>
            </a:r>
            <a:r>
              <a:rPr lang="en-US" dirty="0" smtClean="0"/>
              <a:t> al romance </a:t>
            </a:r>
            <a:r>
              <a:rPr lang="en-US" dirty="0" err="1" smtClean="0"/>
              <a:t>navarro-aragonés</a:t>
            </a:r>
            <a:r>
              <a:rPr lang="en-US" dirty="0" smtClean="0"/>
              <a:t>, no al romance castellano.51</a:t>
            </a:r>
            <a:endParaRPr lang="ru-RU" dirty="0" smtClean="0"/>
          </a:p>
          <a:p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6168"/>
          </a:xfrm>
        </p:spPr>
        <p:txBody>
          <a:bodyPr>
            <a:normAutofit fontScale="32500" lnSpcReduction="2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español</a:t>
            </a:r>
            <a:r>
              <a:rPr lang="en-US" dirty="0" smtClean="0"/>
              <a:t> se </a:t>
            </a:r>
            <a:r>
              <a:rPr lang="en-US" dirty="0" err="1" smtClean="0"/>
              <a:t>extendió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península</a:t>
            </a:r>
            <a:r>
              <a:rPr lang="en-US" dirty="0" smtClean="0"/>
              <a:t> </a:t>
            </a:r>
            <a:r>
              <a:rPr lang="en-US" dirty="0" err="1" smtClean="0"/>
              <a:t>durante</a:t>
            </a:r>
            <a:r>
              <a:rPr lang="en-US" dirty="0" smtClean="0"/>
              <a:t> la Baja </a:t>
            </a:r>
            <a:r>
              <a:rPr lang="en-US" dirty="0" err="1" smtClean="0"/>
              <a:t>Edad</a:t>
            </a:r>
            <a:r>
              <a:rPr lang="en-US" dirty="0" smtClean="0"/>
              <a:t> Media </a:t>
            </a:r>
            <a:r>
              <a:rPr lang="en-US" dirty="0" err="1" smtClean="0"/>
              <a:t>debido</a:t>
            </a:r>
            <a:r>
              <a:rPr lang="en-US" dirty="0" smtClean="0"/>
              <a:t> a la continua </a:t>
            </a:r>
            <a:r>
              <a:rPr lang="en-US" dirty="0" err="1" smtClean="0"/>
              <a:t>expansión</a:t>
            </a:r>
            <a:r>
              <a:rPr lang="en-US" dirty="0" smtClean="0"/>
              <a:t> de los </a:t>
            </a:r>
            <a:r>
              <a:rPr lang="en-US" dirty="0" err="1" smtClean="0"/>
              <a:t>reinos</a:t>
            </a:r>
            <a:r>
              <a:rPr lang="en-US" dirty="0" smtClean="0"/>
              <a:t> </a:t>
            </a:r>
            <a:r>
              <a:rPr lang="en-US" dirty="0" err="1" smtClean="0"/>
              <a:t>cristianos</a:t>
            </a:r>
            <a:r>
              <a:rPr lang="en-US" dirty="0" smtClean="0"/>
              <a:t> </a:t>
            </a:r>
            <a:r>
              <a:rPr lang="en-US" sz="3700" dirty="0" smtClean="0"/>
              <a:t>en </a:t>
            </a:r>
            <a:r>
              <a:rPr lang="en-US" sz="3700" dirty="0" err="1" smtClean="0"/>
              <a:t>este</a:t>
            </a:r>
            <a:r>
              <a:rPr lang="en-US" sz="3700" dirty="0" smtClean="0"/>
              <a:t> </a:t>
            </a:r>
            <a:r>
              <a:rPr lang="en-US" sz="3700" dirty="0" err="1" smtClean="0"/>
              <a:t>período,en</a:t>
            </a:r>
            <a:r>
              <a:rPr lang="en-US" sz="3700" dirty="0" smtClean="0"/>
              <a:t> la </a:t>
            </a:r>
            <a:r>
              <a:rPr lang="en-US" sz="3700" dirty="0" err="1" smtClean="0"/>
              <a:t>llamada</a:t>
            </a:r>
            <a:r>
              <a:rPr lang="en-US" sz="3700" dirty="0" smtClean="0"/>
              <a:t> </a:t>
            </a:r>
            <a:r>
              <a:rPr lang="en-US" sz="3700" dirty="0" err="1" smtClean="0"/>
              <a:t>Reconquista</a:t>
            </a:r>
            <a:r>
              <a:rPr lang="en-US" sz="3700" dirty="0" smtClean="0"/>
              <a:t>. La </a:t>
            </a:r>
            <a:r>
              <a:rPr lang="en-US" sz="3700" dirty="0" err="1" smtClean="0"/>
              <a:t>incorporación</a:t>
            </a:r>
            <a:r>
              <a:rPr lang="en-US" sz="3700" dirty="0" smtClean="0"/>
              <a:t> a la Corona de </a:t>
            </a:r>
            <a:r>
              <a:rPr lang="en-US" sz="3700" dirty="0" err="1" smtClean="0"/>
              <a:t>Castilla</a:t>
            </a:r>
            <a:r>
              <a:rPr lang="en-US" sz="3700" dirty="0" smtClean="0"/>
              <a:t> de los </a:t>
            </a:r>
            <a:r>
              <a:rPr lang="en-US" sz="3700" dirty="0" err="1" smtClean="0"/>
              <a:t>reinos</a:t>
            </a:r>
            <a:r>
              <a:rPr lang="en-US" sz="3700" dirty="0" smtClean="0"/>
              <a:t> de León y Galicia con Fernando III de </a:t>
            </a:r>
            <a:r>
              <a:rPr lang="en-US" sz="3700" dirty="0" err="1" smtClean="0"/>
              <a:t>Castilla</a:t>
            </a:r>
            <a:r>
              <a:rPr lang="en-US" sz="3700" dirty="0" smtClean="0"/>
              <a:t> y la </a:t>
            </a:r>
            <a:r>
              <a:rPr lang="en-US" sz="3700" dirty="0" err="1" smtClean="0"/>
              <a:t>introducción</a:t>
            </a:r>
            <a:r>
              <a:rPr lang="en-US" sz="3700" dirty="0" smtClean="0"/>
              <a:t> de </a:t>
            </a:r>
            <a:r>
              <a:rPr lang="en-US" sz="3700" dirty="0" err="1" smtClean="0"/>
              <a:t>una</a:t>
            </a:r>
            <a:r>
              <a:rPr lang="en-US" sz="3700" dirty="0" smtClean="0"/>
              <a:t> </a:t>
            </a:r>
            <a:r>
              <a:rPr lang="en-US" sz="3700" dirty="0" err="1" smtClean="0"/>
              <a:t>dinastía</a:t>
            </a:r>
            <a:r>
              <a:rPr lang="en-US" sz="3700" dirty="0" smtClean="0"/>
              <a:t> </a:t>
            </a:r>
            <a:r>
              <a:rPr lang="en-US" sz="3700" dirty="0" err="1" smtClean="0"/>
              <a:t>castellana</a:t>
            </a:r>
            <a:r>
              <a:rPr lang="en-US" sz="3700" dirty="0" smtClean="0"/>
              <a:t> en la Corona de Aragón con Fernando I de Aragón y </a:t>
            </a:r>
            <a:r>
              <a:rPr lang="en-US" sz="3700" dirty="0" err="1" smtClean="0"/>
              <a:t>más</a:t>
            </a:r>
            <a:r>
              <a:rPr lang="en-US" sz="3700" dirty="0" smtClean="0"/>
              <a:t> </a:t>
            </a:r>
            <a:r>
              <a:rPr lang="en-US" sz="3700" dirty="0" err="1" smtClean="0"/>
              <a:t>tarde</a:t>
            </a:r>
            <a:r>
              <a:rPr lang="en-US" sz="3700" dirty="0" smtClean="0"/>
              <a:t>, la </a:t>
            </a:r>
            <a:r>
              <a:rPr lang="en-US" sz="3700" dirty="0" err="1" smtClean="0"/>
              <a:t>unión</a:t>
            </a:r>
            <a:r>
              <a:rPr lang="en-US" sz="3700" dirty="0" smtClean="0"/>
              <a:t> final peninsular con los Reyes </a:t>
            </a:r>
            <a:r>
              <a:rPr lang="en-US" sz="3700" dirty="0" err="1" smtClean="0"/>
              <a:t>Católicos</a:t>
            </a:r>
            <a:r>
              <a:rPr lang="en-US" sz="3700" dirty="0" smtClean="0"/>
              <a:t> </a:t>
            </a:r>
            <a:r>
              <a:rPr lang="en-US" sz="3700" dirty="0" err="1" smtClean="0"/>
              <a:t>acrecentaron</a:t>
            </a:r>
            <a:r>
              <a:rPr lang="en-US" sz="3700" dirty="0" smtClean="0"/>
              <a:t> la </a:t>
            </a:r>
            <a:r>
              <a:rPr lang="en-US" sz="3700" dirty="0" err="1" smtClean="0"/>
              <a:t>asimilación</a:t>
            </a:r>
            <a:r>
              <a:rPr lang="en-US" sz="3700" dirty="0" smtClean="0"/>
              <a:t> y </a:t>
            </a:r>
            <a:r>
              <a:rPr lang="en-US" sz="3700" dirty="0" err="1" smtClean="0"/>
              <a:t>nivelación</a:t>
            </a:r>
            <a:r>
              <a:rPr lang="en-US" sz="3700" dirty="0" smtClean="0"/>
              <a:t> </a:t>
            </a:r>
            <a:r>
              <a:rPr lang="en-US" sz="3700" dirty="0" err="1" smtClean="0"/>
              <a:t>lingüística</a:t>
            </a:r>
            <a:r>
              <a:rPr lang="en-US" sz="3700" dirty="0" smtClean="0"/>
              <a:t> entre los </a:t>
            </a:r>
            <a:r>
              <a:rPr lang="en-US" sz="3700" dirty="0" err="1" smtClean="0"/>
              <a:t>dialectos</a:t>
            </a:r>
            <a:r>
              <a:rPr lang="en-US" sz="3700" dirty="0" smtClean="0"/>
              <a:t> de los </a:t>
            </a:r>
            <a:r>
              <a:rPr lang="en-US" sz="3700" dirty="0" err="1" smtClean="0"/>
              <a:t>diferentes</a:t>
            </a:r>
            <a:r>
              <a:rPr lang="en-US" sz="3700" dirty="0" smtClean="0"/>
              <a:t> </a:t>
            </a:r>
            <a:r>
              <a:rPr lang="en-US" sz="3700" dirty="0" err="1" smtClean="0"/>
              <a:t>reinos</a:t>
            </a:r>
            <a:r>
              <a:rPr lang="en-US" sz="3700" dirty="0" smtClean="0"/>
              <a:t>.</a:t>
            </a:r>
            <a:endParaRPr lang="ru-RU" sz="3700" dirty="0" smtClean="0"/>
          </a:p>
          <a:p>
            <a:r>
              <a:rPr lang="en-US" sz="3700" dirty="0" smtClean="0"/>
              <a:t> </a:t>
            </a:r>
            <a:endParaRPr lang="ru-RU" sz="3700" dirty="0" smtClean="0"/>
          </a:p>
          <a:p>
            <a:r>
              <a:rPr lang="en-US" sz="3700" dirty="0" smtClean="0"/>
              <a:t>En el </a:t>
            </a:r>
            <a:r>
              <a:rPr lang="en-US" sz="3700" dirty="0" err="1" smtClean="0"/>
              <a:t>siglo</a:t>
            </a:r>
            <a:r>
              <a:rPr lang="en-US" sz="3700" dirty="0" smtClean="0"/>
              <a:t> XV la </a:t>
            </a:r>
            <a:r>
              <a:rPr lang="en-US" sz="3700" dirty="0" err="1" smtClean="0"/>
              <a:t>lengua</a:t>
            </a:r>
            <a:r>
              <a:rPr lang="en-US" sz="3700" dirty="0" smtClean="0"/>
              <a:t> </a:t>
            </a:r>
            <a:r>
              <a:rPr lang="en-US" sz="3700" dirty="0" err="1" smtClean="0"/>
              <a:t>común</a:t>
            </a:r>
            <a:r>
              <a:rPr lang="en-US" sz="3700" dirty="0" smtClean="0"/>
              <a:t> </a:t>
            </a:r>
            <a:r>
              <a:rPr lang="en-US" sz="3700" dirty="0" err="1" smtClean="0"/>
              <a:t>española</a:t>
            </a:r>
            <a:r>
              <a:rPr lang="en-US" sz="3700" dirty="0" smtClean="0"/>
              <a:t> se </a:t>
            </a:r>
            <a:r>
              <a:rPr lang="en-US" sz="3700" dirty="0" err="1" smtClean="0"/>
              <a:t>había</a:t>
            </a:r>
            <a:r>
              <a:rPr lang="en-US" sz="3700" dirty="0" smtClean="0"/>
              <a:t> </a:t>
            </a:r>
            <a:r>
              <a:rPr lang="en-US" sz="3700" dirty="0" err="1" smtClean="0"/>
              <a:t>introducido</a:t>
            </a:r>
            <a:r>
              <a:rPr lang="en-US" sz="3700" dirty="0" smtClean="0"/>
              <a:t> en </a:t>
            </a:r>
            <a:r>
              <a:rPr lang="en-US" sz="3700" dirty="0" err="1" smtClean="0"/>
              <a:t>gran</a:t>
            </a:r>
            <a:r>
              <a:rPr lang="en-US" sz="3700" dirty="0" smtClean="0"/>
              <a:t> parte de la </a:t>
            </a:r>
            <a:r>
              <a:rPr lang="en-US" sz="3700" dirty="0" err="1" smtClean="0"/>
              <a:t>Península</a:t>
            </a:r>
            <a:r>
              <a:rPr lang="en-US" sz="3700" dirty="0" smtClean="0"/>
              <a:t> </a:t>
            </a:r>
            <a:r>
              <a:rPr lang="en-US" sz="3700" dirty="0" err="1" smtClean="0"/>
              <a:t>Ibérica</a:t>
            </a:r>
            <a:r>
              <a:rPr lang="en-US" sz="3700" dirty="0" smtClean="0"/>
              <a:t>. En 1492 el </a:t>
            </a:r>
            <a:r>
              <a:rPr lang="en-US" sz="3700" dirty="0" err="1" smtClean="0"/>
              <a:t>sevillano</a:t>
            </a:r>
            <a:r>
              <a:rPr lang="en-US" sz="3700" dirty="0" smtClean="0"/>
              <a:t> Antonio de </a:t>
            </a:r>
            <a:r>
              <a:rPr lang="en-US" sz="3700" dirty="0" err="1" smtClean="0"/>
              <a:t>Nebrija</a:t>
            </a:r>
            <a:r>
              <a:rPr lang="en-US" sz="3700" dirty="0" smtClean="0"/>
              <a:t> </a:t>
            </a:r>
            <a:r>
              <a:rPr lang="en-US" sz="3700" dirty="0" err="1" smtClean="0"/>
              <a:t>publicó</a:t>
            </a:r>
            <a:r>
              <a:rPr lang="en-US" sz="3700" dirty="0" smtClean="0"/>
              <a:t> en Salamanca </a:t>
            </a:r>
            <a:r>
              <a:rPr lang="en-US" sz="3700" dirty="0" err="1" smtClean="0"/>
              <a:t>su</a:t>
            </a:r>
            <a:r>
              <a:rPr lang="en-US" sz="3700" dirty="0" smtClean="0"/>
              <a:t> </a:t>
            </a:r>
            <a:r>
              <a:rPr lang="en-US" sz="3700" dirty="0" err="1" smtClean="0"/>
              <a:t>Grammatica</a:t>
            </a:r>
            <a:r>
              <a:rPr lang="en-US" sz="3700" dirty="0" smtClean="0"/>
              <a:t>, primer </a:t>
            </a:r>
            <a:r>
              <a:rPr lang="en-US" sz="3700" dirty="0" err="1" smtClean="0"/>
              <a:t>tratado</a:t>
            </a:r>
            <a:r>
              <a:rPr lang="en-US" sz="3700" dirty="0" smtClean="0"/>
              <a:t> de </a:t>
            </a:r>
            <a:r>
              <a:rPr lang="en-US" sz="3700" dirty="0" err="1" smtClean="0"/>
              <a:t>gramática</a:t>
            </a:r>
            <a:r>
              <a:rPr lang="en-US" sz="3700" dirty="0" smtClean="0"/>
              <a:t> de la </a:t>
            </a:r>
            <a:r>
              <a:rPr lang="en-US" sz="3700" dirty="0" err="1" smtClean="0"/>
              <a:t>lengua</a:t>
            </a:r>
            <a:r>
              <a:rPr lang="en-US" sz="3700" dirty="0" smtClean="0"/>
              <a:t> </a:t>
            </a:r>
            <a:r>
              <a:rPr lang="en-US" sz="3700" dirty="0" err="1" smtClean="0"/>
              <a:t>española</a:t>
            </a:r>
            <a:r>
              <a:rPr lang="en-US" sz="3700" dirty="0" smtClean="0"/>
              <a:t>, y </a:t>
            </a:r>
            <a:r>
              <a:rPr lang="en-US" sz="3700" dirty="0" err="1" smtClean="0"/>
              <a:t>también</a:t>
            </a:r>
            <a:r>
              <a:rPr lang="en-US" sz="3700" dirty="0" smtClean="0"/>
              <a:t> </a:t>
            </a:r>
            <a:r>
              <a:rPr lang="en-US" sz="3700" dirty="0" err="1" smtClean="0"/>
              <a:t>primero</a:t>
            </a:r>
            <a:r>
              <a:rPr lang="en-US" sz="3700" dirty="0" smtClean="0"/>
              <a:t> de </a:t>
            </a:r>
            <a:r>
              <a:rPr lang="en-US" sz="3700" dirty="0" err="1" smtClean="0"/>
              <a:t>una</a:t>
            </a:r>
            <a:r>
              <a:rPr lang="en-US" sz="3700" dirty="0" smtClean="0"/>
              <a:t> </a:t>
            </a:r>
            <a:r>
              <a:rPr lang="en-US" sz="3700" dirty="0" err="1" smtClean="0"/>
              <a:t>lengua</a:t>
            </a:r>
            <a:r>
              <a:rPr lang="en-US" sz="3700" dirty="0" smtClean="0"/>
              <a:t> </a:t>
            </a:r>
            <a:r>
              <a:rPr lang="en-US" sz="3700" dirty="0" err="1" smtClean="0"/>
              <a:t>europea</a:t>
            </a:r>
            <a:r>
              <a:rPr lang="en-US" sz="3700" dirty="0" smtClean="0"/>
              <a:t> moderna.54 El primer </a:t>
            </a:r>
            <a:r>
              <a:rPr lang="en-US" sz="3700" dirty="0" err="1" smtClean="0"/>
              <a:t>libro</a:t>
            </a:r>
            <a:r>
              <a:rPr lang="en-US" sz="3700" dirty="0" smtClean="0"/>
              <a:t> </a:t>
            </a:r>
            <a:r>
              <a:rPr lang="en-US" sz="3700" dirty="0" err="1" smtClean="0"/>
              <a:t>impreso</a:t>
            </a:r>
            <a:r>
              <a:rPr lang="en-US" sz="3700" dirty="0" smtClean="0"/>
              <a:t> en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 </a:t>
            </a:r>
            <a:r>
              <a:rPr lang="en-US" sz="3700" dirty="0" err="1" smtClean="0"/>
              <a:t>había</a:t>
            </a:r>
            <a:r>
              <a:rPr lang="en-US" sz="3700" dirty="0" smtClean="0"/>
              <a:t> </a:t>
            </a:r>
            <a:r>
              <a:rPr lang="en-US" sz="3700" dirty="0" err="1" smtClean="0"/>
              <a:t>aparecido</a:t>
            </a:r>
            <a:r>
              <a:rPr lang="en-US" sz="3700" dirty="0" smtClean="0"/>
              <a:t> </a:t>
            </a:r>
            <a:r>
              <a:rPr lang="en-US" sz="3700" dirty="0" err="1" smtClean="0"/>
              <a:t>hacia</a:t>
            </a:r>
            <a:r>
              <a:rPr lang="en-US" sz="3700" dirty="0" smtClean="0"/>
              <a:t> 1483.55</a:t>
            </a:r>
            <a:endParaRPr lang="ru-RU" sz="3700" dirty="0" smtClean="0"/>
          </a:p>
          <a:p>
            <a:r>
              <a:rPr lang="en-US" sz="3700" dirty="0" smtClean="0"/>
              <a:t> </a:t>
            </a:r>
            <a:endParaRPr lang="ru-RU" sz="3700" dirty="0" smtClean="0"/>
          </a:p>
          <a:p>
            <a:r>
              <a:rPr lang="en-US" sz="3700" dirty="0" smtClean="0"/>
              <a:t>Se </a:t>
            </a:r>
            <a:r>
              <a:rPr lang="en-US" sz="3700" dirty="0" err="1" smtClean="0"/>
              <a:t>estima</a:t>
            </a:r>
            <a:r>
              <a:rPr lang="en-US" sz="3700" dirty="0" smtClean="0"/>
              <a:t> </a:t>
            </a:r>
            <a:r>
              <a:rPr lang="en-US" sz="3700" dirty="0" err="1" smtClean="0"/>
              <a:t>que</a:t>
            </a:r>
            <a:r>
              <a:rPr lang="en-US" sz="3700" dirty="0" smtClean="0"/>
              <a:t> a </a:t>
            </a:r>
            <a:r>
              <a:rPr lang="en-US" sz="3700" dirty="0" err="1" smtClean="0"/>
              <a:t>mediados</a:t>
            </a:r>
            <a:r>
              <a:rPr lang="en-US" sz="3700" dirty="0" smtClean="0"/>
              <a:t> del </a:t>
            </a:r>
            <a:r>
              <a:rPr lang="en-US" sz="3700" dirty="0" err="1" smtClean="0"/>
              <a:t>siglo</a:t>
            </a:r>
            <a:r>
              <a:rPr lang="en-US" sz="3700" dirty="0" smtClean="0"/>
              <a:t> XVI el 80% de los </a:t>
            </a:r>
            <a:r>
              <a:rPr lang="en-US" sz="3700" dirty="0" err="1" smtClean="0"/>
              <a:t>españoles</a:t>
            </a:r>
            <a:r>
              <a:rPr lang="en-US" sz="3700" dirty="0" smtClean="0"/>
              <a:t> </a:t>
            </a:r>
            <a:r>
              <a:rPr lang="en-US" sz="3700" dirty="0" err="1" smtClean="0"/>
              <a:t>hablaba</a:t>
            </a:r>
            <a:r>
              <a:rPr lang="en-US" sz="3700" dirty="0" smtClean="0"/>
              <a:t> español.56 En </a:t>
            </a:r>
            <a:r>
              <a:rPr lang="en-US" sz="3700" dirty="0" err="1" smtClean="0"/>
              <a:t>esa</a:t>
            </a:r>
            <a:r>
              <a:rPr lang="en-US" sz="3700" dirty="0" smtClean="0"/>
              <a:t> </a:t>
            </a:r>
            <a:r>
              <a:rPr lang="en-US" sz="3700" dirty="0" err="1" smtClean="0"/>
              <a:t>época</a:t>
            </a:r>
            <a:r>
              <a:rPr lang="en-US" sz="3700" dirty="0" smtClean="0"/>
              <a:t> </a:t>
            </a:r>
            <a:r>
              <a:rPr lang="en-US" sz="3700" dirty="0" err="1" smtClean="0"/>
              <a:t>ya</a:t>
            </a:r>
            <a:r>
              <a:rPr lang="en-US" sz="3700" dirty="0" smtClean="0"/>
              <a:t> </a:t>
            </a:r>
            <a:r>
              <a:rPr lang="en-US" sz="3700" dirty="0" err="1" smtClean="0"/>
              <a:t>había</a:t>
            </a:r>
            <a:r>
              <a:rPr lang="en-US" sz="3700" dirty="0" smtClean="0"/>
              <a:t> </a:t>
            </a:r>
            <a:r>
              <a:rPr lang="en-US" sz="3700" dirty="0" err="1" smtClean="0"/>
              <a:t>comenzado</a:t>
            </a:r>
            <a:r>
              <a:rPr lang="en-US" sz="3700" dirty="0" smtClean="0"/>
              <a:t> el </a:t>
            </a:r>
            <a:r>
              <a:rPr lang="en-US" sz="3700" dirty="0" err="1" smtClean="0"/>
              <a:t>reajuste</a:t>
            </a:r>
            <a:r>
              <a:rPr lang="en-US" sz="3700" dirty="0" smtClean="0"/>
              <a:t> </a:t>
            </a:r>
            <a:r>
              <a:rPr lang="en-US" sz="3700" dirty="0" err="1" smtClean="0"/>
              <a:t>consonántico</a:t>
            </a:r>
            <a:r>
              <a:rPr lang="en-US" sz="3700" dirty="0" smtClean="0"/>
              <a:t>, </a:t>
            </a:r>
            <a:r>
              <a:rPr lang="en-US" sz="3700" dirty="0" err="1" smtClean="0"/>
              <a:t>que</a:t>
            </a:r>
            <a:r>
              <a:rPr lang="en-US" sz="3700" dirty="0" smtClean="0"/>
              <a:t> </a:t>
            </a:r>
            <a:r>
              <a:rPr lang="en-US" sz="3700" dirty="0" err="1" smtClean="0"/>
              <a:t>significó</a:t>
            </a:r>
            <a:r>
              <a:rPr lang="en-US" sz="3700" dirty="0" smtClean="0"/>
              <a:t> la </a:t>
            </a:r>
            <a:r>
              <a:rPr lang="en-US" sz="3700" dirty="0" err="1" smtClean="0"/>
              <a:t>reducción</a:t>
            </a:r>
            <a:r>
              <a:rPr lang="en-US" sz="3700" dirty="0" smtClean="0"/>
              <a:t> del </a:t>
            </a:r>
            <a:r>
              <a:rPr lang="en-US" sz="3700" dirty="0" err="1" smtClean="0"/>
              <a:t>sistema</a:t>
            </a:r>
            <a:r>
              <a:rPr lang="en-US" sz="3700" dirty="0" smtClean="0"/>
              <a:t> de </a:t>
            </a:r>
            <a:r>
              <a:rPr lang="en-US" sz="3700" dirty="0" err="1" smtClean="0"/>
              <a:t>fonémico</a:t>
            </a:r>
            <a:r>
              <a:rPr lang="en-US" sz="3700" dirty="0" smtClean="0"/>
              <a:t> al </a:t>
            </a:r>
            <a:r>
              <a:rPr lang="en-US" sz="3700" dirty="0" err="1" smtClean="0"/>
              <a:t>pasar</a:t>
            </a:r>
            <a:r>
              <a:rPr lang="en-US" sz="3700" dirty="0" smtClean="0"/>
              <a:t> de </a:t>
            </a:r>
            <a:r>
              <a:rPr lang="en-US" sz="3700" dirty="0" err="1" smtClean="0"/>
              <a:t>seis</a:t>
            </a:r>
            <a:r>
              <a:rPr lang="en-US" sz="3700" dirty="0" smtClean="0"/>
              <a:t> </a:t>
            </a:r>
            <a:r>
              <a:rPr lang="en-US" sz="3700" dirty="0" err="1" smtClean="0"/>
              <a:t>consonantes</a:t>
            </a:r>
            <a:r>
              <a:rPr lang="en-US" sz="3700" dirty="0" smtClean="0"/>
              <a:t> </a:t>
            </a:r>
            <a:r>
              <a:rPr lang="en-US" sz="3700" dirty="0" err="1" smtClean="0"/>
              <a:t>sibilantes</a:t>
            </a:r>
            <a:r>
              <a:rPr lang="en-US" sz="3700" dirty="0" smtClean="0"/>
              <a:t> a </a:t>
            </a:r>
            <a:r>
              <a:rPr lang="en-US" sz="3700" dirty="0" err="1" smtClean="0"/>
              <a:t>sólo</a:t>
            </a:r>
            <a:r>
              <a:rPr lang="en-US" sz="3700" dirty="0" smtClean="0"/>
              <a:t> </a:t>
            </a:r>
            <a:r>
              <a:rPr lang="en-US" sz="3700" dirty="0" err="1" smtClean="0"/>
              <a:t>una</a:t>
            </a:r>
            <a:r>
              <a:rPr lang="en-US" sz="3700" dirty="0" smtClean="0"/>
              <a:t> o dos </a:t>
            </a:r>
            <a:r>
              <a:rPr lang="en-US" sz="3700" dirty="0" err="1" smtClean="0"/>
              <a:t>según</a:t>
            </a:r>
            <a:r>
              <a:rPr lang="en-US" sz="3700" dirty="0" smtClean="0"/>
              <a:t> la </a:t>
            </a:r>
            <a:r>
              <a:rPr lang="en-US" sz="3700" dirty="0" err="1" smtClean="0"/>
              <a:t>variedad</a:t>
            </a:r>
            <a:r>
              <a:rPr lang="en-US" sz="3700" dirty="0" smtClean="0"/>
              <a:t>.</a:t>
            </a:r>
            <a:endParaRPr lang="ru-RU" sz="3700" dirty="0" smtClean="0"/>
          </a:p>
          <a:p>
            <a:r>
              <a:rPr lang="en-US" sz="3700" dirty="0" smtClean="0"/>
              <a:t> </a:t>
            </a:r>
            <a:endParaRPr lang="ru-RU" sz="3700" dirty="0" smtClean="0"/>
          </a:p>
          <a:p>
            <a:r>
              <a:rPr lang="en-US" sz="3700" dirty="0" smtClean="0"/>
              <a:t>La </a:t>
            </a:r>
            <a:r>
              <a:rPr lang="en-US" sz="3700" dirty="0" err="1" smtClean="0"/>
              <a:t>colonización</a:t>
            </a:r>
            <a:r>
              <a:rPr lang="en-US" sz="3700" dirty="0" smtClean="0"/>
              <a:t> de </a:t>
            </a:r>
            <a:r>
              <a:rPr lang="en-US" sz="3700" dirty="0" err="1" smtClean="0"/>
              <a:t>América</a:t>
            </a:r>
            <a:r>
              <a:rPr lang="en-US" sz="3700" dirty="0" smtClean="0"/>
              <a:t>, </a:t>
            </a:r>
            <a:r>
              <a:rPr lang="en-US" sz="3700" dirty="0" err="1" smtClean="0"/>
              <a:t>iniciada</a:t>
            </a:r>
            <a:r>
              <a:rPr lang="en-US" sz="3700" dirty="0" smtClean="0"/>
              <a:t> en el </a:t>
            </a:r>
            <a:r>
              <a:rPr lang="en-US" sz="3700" dirty="0" err="1" smtClean="0"/>
              <a:t>siglo</a:t>
            </a:r>
            <a:r>
              <a:rPr lang="en-US" sz="3700" dirty="0" smtClean="0"/>
              <a:t> XVI </a:t>
            </a:r>
            <a:r>
              <a:rPr lang="en-US" sz="3700" dirty="0" err="1" smtClean="0"/>
              <a:t>expandió</a:t>
            </a:r>
            <a:r>
              <a:rPr lang="en-US" sz="3700" dirty="0" smtClean="0"/>
              <a:t> el </a:t>
            </a:r>
            <a:r>
              <a:rPr lang="en-US" sz="3700" dirty="0" err="1" smtClean="0"/>
              <a:t>idioma</a:t>
            </a:r>
            <a:r>
              <a:rPr lang="en-US" sz="3700" dirty="0" smtClean="0"/>
              <a:t>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 </a:t>
            </a:r>
            <a:r>
              <a:rPr lang="en-US" sz="3700" dirty="0" err="1" smtClean="0"/>
              <a:t>por</a:t>
            </a:r>
            <a:r>
              <a:rPr lang="en-US" sz="3700" dirty="0" smtClean="0"/>
              <a:t> la mayor parte del </a:t>
            </a:r>
            <a:r>
              <a:rPr lang="en-US" sz="3700" dirty="0" err="1" smtClean="0"/>
              <a:t>continente</a:t>
            </a:r>
            <a:r>
              <a:rPr lang="en-US" sz="3700" dirty="0" smtClean="0"/>
              <a:t> </a:t>
            </a:r>
            <a:r>
              <a:rPr lang="en-US" sz="3700" dirty="0" err="1" smtClean="0"/>
              <a:t>americano</a:t>
            </a:r>
            <a:r>
              <a:rPr lang="en-US" sz="3700" dirty="0" smtClean="0"/>
              <a:t>. </a:t>
            </a:r>
            <a:r>
              <a:rPr lang="en-US" sz="3700" dirty="0" err="1" smtClean="0"/>
              <a:t>Tras</a:t>
            </a:r>
            <a:r>
              <a:rPr lang="en-US" sz="3700" dirty="0" smtClean="0"/>
              <a:t> </a:t>
            </a:r>
            <a:r>
              <a:rPr lang="en-US" sz="3700" dirty="0" err="1" smtClean="0"/>
              <a:t>conseguir</a:t>
            </a:r>
            <a:r>
              <a:rPr lang="en-US" sz="3700" dirty="0" smtClean="0"/>
              <a:t> la </a:t>
            </a:r>
            <a:r>
              <a:rPr lang="en-US" sz="3700" dirty="0" err="1" smtClean="0"/>
              <a:t>independencia</a:t>
            </a:r>
            <a:r>
              <a:rPr lang="en-US" sz="3700" dirty="0" smtClean="0"/>
              <a:t> los </a:t>
            </a:r>
            <a:r>
              <a:rPr lang="en-US" sz="3700" dirty="0" err="1" smtClean="0"/>
              <a:t>nuevos</a:t>
            </a:r>
            <a:r>
              <a:rPr lang="en-US" sz="3700" dirty="0" smtClean="0"/>
              <a:t> </a:t>
            </a:r>
            <a:r>
              <a:rPr lang="en-US" sz="3700" dirty="0" err="1" smtClean="0"/>
              <a:t>estados</a:t>
            </a:r>
            <a:r>
              <a:rPr lang="en-US" sz="3700" dirty="0" smtClean="0"/>
              <a:t> </a:t>
            </a:r>
            <a:r>
              <a:rPr lang="en-US" sz="3700" dirty="0" err="1" smtClean="0"/>
              <a:t>americanos</a:t>
            </a:r>
            <a:r>
              <a:rPr lang="en-US" sz="3700" dirty="0" smtClean="0"/>
              <a:t> </a:t>
            </a:r>
            <a:r>
              <a:rPr lang="en-US" sz="3700" dirty="0" err="1" smtClean="0"/>
              <a:t>iniciaron</a:t>
            </a:r>
            <a:r>
              <a:rPr lang="en-US" sz="3700" dirty="0" smtClean="0"/>
              <a:t> </a:t>
            </a:r>
            <a:r>
              <a:rPr lang="en-US" sz="3700" dirty="0" err="1" smtClean="0"/>
              <a:t>procesos</a:t>
            </a:r>
            <a:r>
              <a:rPr lang="en-US" sz="3700" dirty="0" smtClean="0"/>
              <a:t> de </a:t>
            </a:r>
            <a:r>
              <a:rPr lang="en-US" sz="3700" dirty="0" err="1" smtClean="0"/>
              <a:t>unificación</a:t>
            </a:r>
            <a:r>
              <a:rPr lang="en-US" sz="3700" dirty="0" smtClean="0"/>
              <a:t> </a:t>
            </a:r>
            <a:r>
              <a:rPr lang="en-US" sz="3700" dirty="0" err="1" smtClean="0"/>
              <a:t>lingüística</a:t>
            </a:r>
            <a:r>
              <a:rPr lang="en-US" sz="3700" dirty="0" smtClean="0"/>
              <a:t> </a:t>
            </a:r>
            <a:r>
              <a:rPr lang="en-US" sz="3700" dirty="0" err="1" smtClean="0"/>
              <a:t>que</a:t>
            </a:r>
            <a:r>
              <a:rPr lang="en-US" sz="3700" dirty="0" smtClean="0"/>
              <a:t> </a:t>
            </a:r>
            <a:r>
              <a:rPr lang="en-US" sz="3700" dirty="0" err="1" smtClean="0"/>
              <a:t>terminaron</a:t>
            </a:r>
            <a:r>
              <a:rPr lang="en-US" sz="3700" dirty="0" smtClean="0"/>
              <a:t> de extender el </a:t>
            </a:r>
            <a:r>
              <a:rPr lang="en-US" sz="3700" dirty="0" err="1" smtClean="0"/>
              <a:t>idioma</a:t>
            </a:r>
            <a:r>
              <a:rPr lang="en-US" sz="3700" dirty="0" smtClean="0"/>
              <a:t>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 a </a:t>
            </a:r>
            <a:r>
              <a:rPr lang="en-US" sz="3700" dirty="0" err="1" smtClean="0"/>
              <a:t>través</a:t>
            </a:r>
            <a:r>
              <a:rPr lang="en-US" sz="3700" dirty="0" smtClean="0"/>
              <a:t> de </a:t>
            </a:r>
            <a:r>
              <a:rPr lang="en-US" sz="3700" dirty="0" err="1" smtClean="0"/>
              <a:t>todo</a:t>
            </a:r>
            <a:r>
              <a:rPr lang="en-US" sz="3700" dirty="0" smtClean="0"/>
              <a:t> </a:t>
            </a:r>
            <a:r>
              <a:rPr lang="en-US" sz="3700" dirty="0" err="1" smtClean="0"/>
              <a:t>ese</a:t>
            </a:r>
            <a:r>
              <a:rPr lang="en-US" sz="3700" dirty="0" smtClean="0"/>
              <a:t> </a:t>
            </a:r>
            <a:r>
              <a:rPr lang="en-US" sz="3700" dirty="0" err="1" smtClean="0"/>
              <a:t>continente</a:t>
            </a:r>
            <a:r>
              <a:rPr lang="en-US" sz="3700" dirty="0" smtClean="0"/>
              <a:t>, </a:t>
            </a:r>
            <a:r>
              <a:rPr lang="en-US" sz="3700" dirty="0" err="1" smtClean="0"/>
              <a:t>desde</a:t>
            </a:r>
            <a:r>
              <a:rPr lang="en-US" sz="3700" dirty="0" smtClean="0"/>
              <a:t> California </a:t>
            </a:r>
            <a:r>
              <a:rPr lang="en-US" sz="3700" dirty="0" err="1" smtClean="0"/>
              <a:t>hasta</a:t>
            </a:r>
            <a:r>
              <a:rPr lang="en-US" sz="3700" dirty="0" smtClean="0"/>
              <a:t> Tierra del Fuego.</a:t>
            </a:r>
            <a:endParaRPr lang="ru-RU" sz="3700" dirty="0" smtClean="0"/>
          </a:p>
          <a:p>
            <a:r>
              <a:rPr lang="en-US" sz="3700" dirty="0" smtClean="0"/>
              <a:t> </a:t>
            </a:r>
            <a:endParaRPr lang="ru-RU" sz="3700" dirty="0" smtClean="0"/>
          </a:p>
          <a:p>
            <a:r>
              <a:rPr lang="en-US" sz="3700" dirty="0" smtClean="0"/>
              <a:t>En </a:t>
            </a:r>
            <a:r>
              <a:rPr lang="en-US" sz="3700" dirty="0" err="1" smtClean="0"/>
              <a:t>España</a:t>
            </a:r>
            <a:r>
              <a:rPr lang="en-US" sz="3700" dirty="0" smtClean="0"/>
              <a:t>, </a:t>
            </a:r>
            <a:r>
              <a:rPr lang="en-US" sz="3700" dirty="0" err="1" smtClean="0"/>
              <a:t>desde</a:t>
            </a:r>
            <a:r>
              <a:rPr lang="en-US" sz="3700" dirty="0" smtClean="0"/>
              <a:t> la </a:t>
            </a:r>
            <a:r>
              <a:rPr lang="en-US" sz="3700" dirty="0" err="1" smtClean="0"/>
              <a:t>época</a:t>
            </a:r>
            <a:r>
              <a:rPr lang="en-US" sz="3700" dirty="0" smtClean="0"/>
              <a:t> de los </a:t>
            </a:r>
            <a:r>
              <a:rPr lang="en-US" sz="3700" dirty="0" err="1" smtClean="0"/>
              <a:t>borbones</a:t>
            </a:r>
            <a:r>
              <a:rPr lang="en-US" sz="3700" dirty="0" smtClean="0"/>
              <a:t>, se </a:t>
            </a:r>
            <a:r>
              <a:rPr lang="en-US" sz="3700" dirty="0" err="1" smtClean="0"/>
              <a:t>produjo</a:t>
            </a:r>
            <a:r>
              <a:rPr lang="en-US" sz="3700" dirty="0" smtClean="0"/>
              <a:t> </a:t>
            </a:r>
            <a:r>
              <a:rPr lang="en-US" sz="3700" dirty="0" err="1" smtClean="0"/>
              <a:t>una</a:t>
            </a:r>
            <a:r>
              <a:rPr lang="en-US" sz="3700" dirty="0" smtClean="0"/>
              <a:t> </a:t>
            </a:r>
            <a:r>
              <a:rPr lang="en-US" sz="3700" dirty="0" err="1" smtClean="0"/>
              <a:t>política</a:t>
            </a:r>
            <a:r>
              <a:rPr lang="en-US" sz="3700" dirty="0" smtClean="0"/>
              <a:t> </a:t>
            </a:r>
            <a:r>
              <a:rPr lang="en-US" sz="3700" dirty="0" err="1" smtClean="0"/>
              <a:t>centralista</a:t>
            </a:r>
            <a:r>
              <a:rPr lang="en-US" sz="3700" dirty="0" smtClean="0"/>
              <a:t> de </a:t>
            </a:r>
            <a:r>
              <a:rPr lang="en-US" sz="3700" dirty="0" err="1" smtClean="0"/>
              <a:t>unificación</a:t>
            </a:r>
            <a:r>
              <a:rPr lang="en-US" sz="3700" dirty="0" smtClean="0"/>
              <a:t> </a:t>
            </a:r>
            <a:r>
              <a:rPr lang="en-US" sz="3700" dirty="0" err="1" smtClean="0"/>
              <a:t>lingüística</a:t>
            </a:r>
            <a:r>
              <a:rPr lang="en-US" sz="3700" dirty="0" smtClean="0"/>
              <a:t> y </a:t>
            </a:r>
            <a:r>
              <a:rPr lang="en-US" sz="3700" dirty="0" err="1" smtClean="0"/>
              <a:t>consiguiente</a:t>
            </a:r>
            <a:r>
              <a:rPr lang="en-US" sz="3700" dirty="0" smtClean="0"/>
              <a:t> </a:t>
            </a:r>
            <a:r>
              <a:rPr lang="en-US" sz="3700" dirty="0" err="1" smtClean="0"/>
              <a:t>minorización</a:t>
            </a:r>
            <a:r>
              <a:rPr lang="en-US" sz="3700" dirty="0" smtClean="0"/>
              <a:t> del </a:t>
            </a:r>
            <a:r>
              <a:rPr lang="en-US" sz="3700" dirty="0" err="1" smtClean="0"/>
              <a:t>resto</a:t>
            </a:r>
            <a:r>
              <a:rPr lang="en-US" sz="3700" dirty="0" smtClean="0"/>
              <a:t> de </a:t>
            </a:r>
            <a:r>
              <a:rPr lang="en-US" sz="3700" dirty="0" err="1" smtClean="0"/>
              <a:t>lenguas</a:t>
            </a:r>
            <a:r>
              <a:rPr lang="en-US" sz="3700" dirty="0" smtClean="0"/>
              <a:t> </a:t>
            </a:r>
            <a:r>
              <a:rPr lang="en-US" sz="3700" dirty="0" err="1" smtClean="0"/>
              <a:t>vernáculas</a:t>
            </a:r>
            <a:r>
              <a:rPr lang="en-US" sz="3700" dirty="0" smtClean="0"/>
              <a:t> en favor de la </a:t>
            </a:r>
            <a:r>
              <a:rPr lang="en-US" sz="3700" dirty="0" err="1" smtClean="0"/>
              <a:t>lengua</a:t>
            </a:r>
            <a:r>
              <a:rPr lang="en-US" sz="3700" dirty="0" smtClean="0"/>
              <a:t> </a:t>
            </a:r>
            <a:r>
              <a:rPr lang="en-US" sz="3700" dirty="0" err="1" smtClean="0"/>
              <a:t>común</a:t>
            </a:r>
            <a:r>
              <a:rPr lang="en-US" sz="3700" dirty="0" smtClean="0"/>
              <a:t> española,57 A lo largo del </a:t>
            </a:r>
            <a:r>
              <a:rPr lang="en-US" sz="3700" dirty="0" err="1" smtClean="0"/>
              <a:t>siglo</a:t>
            </a:r>
            <a:r>
              <a:rPr lang="en-US" sz="3700" dirty="0" smtClean="0"/>
              <a:t> XVII y XVIII </a:t>
            </a:r>
            <a:r>
              <a:rPr lang="en-US" sz="3700" dirty="0" err="1" smtClean="0"/>
              <a:t>surgen</a:t>
            </a:r>
            <a:r>
              <a:rPr lang="en-US" sz="3700" dirty="0" smtClean="0"/>
              <a:t> </a:t>
            </a:r>
            <a:r>
              <a:rPr lang="en-US" sz="3700" dirty="0" err="1" smtClean="0"/>
              <a:t>infinidad</a:t>
            </a:r>
            <a:r>
              <a:rPr lang="en-US" sz="3700" dirty="0" smtClean="0"/>
              <a:t> de </a:t>
            </a:r>
            <a:r>
              <a:rPr lang="en-US" sz="3700" dirty="0" err="1" smtClean="0"/>
              <a:t>publicaciones</a:t>
            </a:r>
            <a:r>
              <a:rPr lang="en-US" sz="3700" dirty="0" smtClean="0"/>
              <a:t> </a:t>
            </a:r>
            <a:r>
              <a:rPr lang="en-US" sz="3700" dirty="0" err="1" smtClean="0"/>
              <a:t>periódicas</a:t>
            </a:r>
            <a:r>
              <a:rPr lang="en-US" sz="3700" dirty="0" smtClean="0"/>
              <a:t> y </a:t>
            </a:r>
            <a:r>
              <a:rPr lang="en-US" sz="3700" dirty="0" err="1" smtClean="0"/>
              <a:t>privadas</a:t>
            </a:r>
            <a:r>
              <a:rPr lang="en-US" sz="3700" dirty="0" smtClean="0"/>
              <a:t> en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. El </a:t>
            </a:r>
            <a:r>
              <a:rPr lang="en-US" sz="3700" dirty="0" err="1" smtClean="0"/>
              <a:t>primero</a:t>
            </a:r>
            <a:r>
              <a:rPr lang="en-US" sz="3700" dirty="0" smtClean="0"/>
              <a:t> </a:t>
            </a:r>
            <a:r>
              <a:rPr lang="en-US" sz="3700" dirty="0" err="1" smtClean="0"/>
              <a:t>ve</a:t>
            </a:r>
            <a:r>
              <a:rPr lang="en-US" sz="3700" dirty="0" smtClean="0"/>
              <a:t> la </a:t>
            </a:r>
            <a:r>
              <a:rPr lang="en-US" sz="3700" dirty="0" err="1" smtClean="0"/>
              <a:t>luz</a:t>
            </a:r>
            <a:r>
              <a:rPr lang="en-US" sz="3700" dirty="0" smtClean="0"/>
              <a:t> en Madrid en 1661 de la </a:t>
            </a:r>
            <a:r>
              <a:rPr lang="en-US" sz="3700" dirty="0" err="1" smtClean="0"/>
              <a:t>mano</a:t>
            </a:r>
            <a:r>
              <a:rPr lang="en-US" sz="3700" dirty="0" smtClean="0"/>
              <a:t> de </a:t>
            </a:r>
            <a:r>
              <a:rPr lang="en-US" sz="3700" dirty="0" err="1" smtClean="0"/>
              <a:t>Julián</a:t>
            </a:r>
            <a:r>
              <a:rPr lang="en-US" sz="3700" dirty="0" smtClean="0"/>
              <a:t> </a:t>
            </a:r>
            <a:r>
              <a:rPr lang="en-US" sz="3700" dirty="0" err="1" smtClean="0"/>
              <a:t>Paredes</a:t>
            </a:r>
            <a:r>
              <a:rPr lang="en-US" sz="3700" dirty="0" smtClean="0"/>
              <a:t> ("</a:t>
            </a:r>
            <a:r>
              <a:rPr lang="en-US" sz="3700" dirty="0" err="1" smtClean="0"/>
              <a:t>Gazeta</a:t>
            </a:r>
            <a:r>
              <a:rPr lang="en-US" sz="3700" dirty="0" smtClean="0"/>
              <a:t>"), </a:t>
            </a:r>
            <a:r>
              <a:rPr lang="en-US" sz="3700" dirty="0" err="1" smtClean="0"/>
              <a:t>siguiéndole</a:t>
            </a:r>
            <a:r>
              <a:rPr lang="en-US" sz="3700" dirty="0" smtClean="0"/>
              <a:t> </a:t>
            </a:r>
            <a:r>
              <a:rPr lang="en-US" sz="3700" dirty="0" err="1" smtClean="0"/>
              <a:t>numerosas</a:t>
            </a:r>
            <a:r>
              <a:rPr lang="en-US" sz="3700" dirty="0" smtClean="0"/>
              <a:t> </a:t>
            </a:r>
            <a:r>
              <a:rPr lang="en-US" sz="3700" dirty="0" err="1" smtClean="0"/>
              <a:t>publicaciones</a:t>
            </a:r>
            <a:r>
              <a:rPr lang="en-US" sz="3700" dirty="0" smtClean="0"/>
              <a:t> en Salamanca, León, Granada, </a:t>
            </a:r>
            <a:r>
              <a:rPr lang="en-US" sz="3700" dirty="0" err="1" smtClean="0"/>
              <a:t>Sevilla</a:t>
            </a:r>
            <a:r>
              <a:rPr lang="en-US" sz="3700" dirty="0" smtClean="0"/>
              <a:t>, Zaragoza..etc. En los </a:t>
            </a:r>
            <a:r>
              <a:rPr lang="en-US" sz="3700" dirty="0" err="1" smtClean="0"/>
              <a:t>territorios</a:t>
            </a:r>
            <a:r>
              <a:rPr lang="en-US" sz="3700" dirty="0" smtClean="0"/>
              <a:t> </a:t>
            </a:r>
            <a:r>
              <a:rPr lang="en-US" sz="3700" dirty="0" err="1" smtClean="0"/>
              <a:t>bilingües</a:t>
            </a:r>
            <a:r>
              <a:rPr lang="en-US" sz="3700" dirty="0" smtClean="0"/>
              <a:t> </a:t>
            </a:r>
            <a:r>
              <a:rPr lang="en-US" sz="3700" dirty="0" err="1" smtClean="0"/>
              <a:t>también</a:t>
            </a:r>
            <a:r>
              <a:rPr lang="en-US" sz="3700" dirty="0" smtClean="0"/>
              <a:t> </a:t>
            </a:r>
            <a:r>
              <a:rPr lang="en-US" sz="3700" dirty="0" err="1" smtClean="0"/>
              <a:t>comienzan</a:t>
            </a:r>
            <a:r>
              <a:rPr lang="en-US" sz="3700" dirty="0" smtClean="0"/>
              <a:t> a </a:t>
            </a:r>
            <a:r>
              <a:rPr lang="en-US" sz="3700" dirty="0" err="1" smtClean="0"/>
              <a:t>aparecer</a:t>
            </a:r>
            <a:r>
              <a:rPr lang="en-US" sz="3700" dirty="0" smtClean="0"/>
              <a:t> </a:t>
            </a:r>
            <a:r>
              <a:rPr lang="en-US" sz="3700" dirty="0" err="1" smtClean="0"/>
              <a:t>publicaciones</a:t>
            </a:r>
            <a:r>
              <a:rPr lang="en-US" sz="3700" dirty="0" smtClean="0"/>
              <a:t> </a:t>
            </a:r>
            <a:r>
              <a:rPr lang="en-US" sz="3700" dirty="0" err="1" smtClean="0"/>
              <a:t>periódicas</a:t>
            </a:r>
            <a:r>
              <a:rPr lang="en-US" sz="3700" dirty="0" smtClean="0"/>
              <a:t> en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. El </a:t>
            </a:r>
            <a:r>
              <a:rPr lang="en-US" sz="3700" dirty="0" err="1" smtClean="0"/>
              <a:t>primero</a:t>
            </a:r>
            <a:r>
              <a:rPr lang="en-US" sz="3700" dirty="0" smtClean="0"/>
              <a:t> </a:t>
            </a:r>
            <a:r>
              <a:rPr lang="en-US" sz="3700" dirty="0" err="1" smtClean="0"/>
              <a:t>fue</a:t>
            </a:r>
            <a:r>
              <a:rPr lang="en-US" sz="3700" dirty="0" smtClean="0"/>
              <a:t> en 1792, el </a:t>
            </a:r>
            <a:r>
              <a:rPr lang="en-US" sz="3700" dirty="0" err="1" smtClean="0"/>
              <a:t>Diario</a:t>
            </a:r>
            <a:r>
              <a:rPr lang="en-US" sz="3700" dirty="0" smtClean="0"/>
              <a:t> de Barcelona, </a:t>
            </a:r>
            <a:r>
              <a:rPr lang="en-US" sz="3700" dirty="0" err="1" smtClean="0"/>
              <a:t>siendo</a:t>
            </a:r>
            <a:r>
              <a:rPr lang="en-US" sz="3700" dirty="0" smtClean="0"/>
              <a:t> </a:t>
            </a:r>
            <a:r>
              <a:rPr lang="en-US" sz="3700" dirty="0" err="1" smtClean="0"/>
              <a:t>también</a:t>
            </a:r>
            <a:r>
              <a:rPr lang="en-US" sz="3700" dirty="0" smtClean="0"/>
              <a:t> el primer </a:t>
            </a:r>
            <a:r>
              <a:rPr lang="en-US" sz="3700" dirty="0" err="1" smtClean="0"/>
              <a:t>periódico</a:t>
            </a:r>
            <a:r>
              <a:rPr lang="en-US" sz="3700" dirty="0" smtClean="0"/>
              <a:t> en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 de Cataluña. Le </a:t>
            </a:r>
            <a:r>
              <a:rPr lang="en-US" sz="3700" dirty="0" err="1" smtClean="0"/>
              <a:t>siguieron</a:t>
            </a:r>
            <a:r>
              <a:rPr lang="en-US" sz="3700" dirty="0" smtClean="0"/>
              <a:t> El </a:t>
            </a:r>
            <a:r>
              <a:rPr lang="en-US" sz="3700" dirty="0" err="1" smtClean="0"/>
              <a:t>Correo</a:t>
            </a:r>
            <a:r>
              <a:rPr lang="en-US" sz="3700" dirty="0" smtClean="0"/>
              <a:t> de Gerona (1795), </a:t>
            </a:r>
            <a:r>
              <a:rPr lang="en-US" sz="3700" dirty="0" err="1" smtClean="0"/>
              <a:t>Diario</a:t>
            </a:r>
            <a:r>
              <a:rPr lang="en-US" sz="3700" dirty="0" smtClean="0"/>
              <a:t> de Gerona (1807) y </a:t>
            </a:r>
            <a:r>
              <a:rPr lang="en-US" sz="3700" dirty="0" err="1" smtClean="0"/>
              <a:t>aún</a:t>
            </a:r>
            <a:r>
              <a:rPr lang="en-US" sz="3700" dirty="0" smtClean="0"/>
              <a:t> antes en </a:t>
            </a:r>
            <a:r>
              <a:rPr lang="en-US" sz="3700" dirty="0" err="1" smtClean="0"/>
              <a:t>ciudades</a:t>
            </a:r>
            <a:r>
              <a:rPr lang="en-US" sz="3700" dirty="0" smtClean="0"/>
              <a:t> </a:t>
            </a:r>
            <a:r>
              <a:rPr lang="en-US" sz="3700" dirty="0" err="1" smtClean="0"/>
              <a:t>también</a:t>
            </a:r>
            <a:r>
              <a:rPr lang="en-US" sz="3700" dirty="0" smtClean="0"/>
              <a:t> </a:t>
            </a:r>
            <a:r>
              <a:rPr lang="en-US" sz="3700" dirty="0" err="1" smtClean="0"/>
              <a:t>bilingües</a:t>
            </a:r>
            <a:r>
              <a:rPr lang="en-US" sz="3700" dirty="0" smtClean="0"/>
              <a:t> </a:t>
            </a:r>
            <a:r>
              <a:rPr lang="en-US" sz="3700" dirty="0" err="1" smtClean="0"/>
              <a:t>como</a:t>
            </a:r>
            <a:r>
              <a:rPr lang="en-US" sz="3700" dirty="0" smtClean="0"/>
              <a:t> Palma de Mallorca (1778), Vigo o Bilbao. En </a:t>
            </a:r>
            <a:r>
              <a:rPr lang="en-US" sz="3700" dirty="0" err="1" smtClean="0"/>
              <a:t>América</a:t>
            </a:r>
            <a:r>
              <a:rPr lang="en-US" sz="3700" dirty="0" smtClean="0"/>
              <a:t> a </a:t>
            </a:r>
            <a:r>
              <a:rPr lang="en-US" sz="3700" dirty="0" err="1" smtClean="0"/>
              <a:t>partir</a:t>
            </a:r>
            <a:r>
              <a:rPr lang="en-US" sz="3700" dirty="0" smtClean="0"/>
              <a:t> de 1770, el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 </a:t>
            </a:r>
            <a:r>
              <a:rPr lang="en-US" sz="3700" dirty="0" err="1" smtClean="0"/>
              <a:t>pasó</a:t>
            </a:r>
            <a:r>
              <a:rPr lang="en-US" sz="3700" dirty="0" smtClean="0"/>
              <a:t> a ser la </a:t>
            </a:r>
            <a:r>
              <a:rPr lang="en-US" sz="3700" dirty="0" err="1" smtClean="0"/>
              <a:t>lengua</a:t>
            </a:r>
            <a:r>
              <a:rPr lang="en-US" sz="3700" dirty="0" smtClean="0"/>
              <a:t> normal en la </a:t>
            </a:r>
            <a:r>
              <a:rPr lang="en-US" sz="3700" dirty="0" err="1" smtClean="0"/>
              <a:t>enseñanza</a:t>
            </a:r>
            <a:r>
              <a:rPr lang="en-US" sz="3700" dirty="0" smtClean="0"/>
              <a:t>, en </a:t>
            </a:r>
            <a:r>
              <a:rPr lang="en-US" sz="3700" dirty="0" err="1" smtClean="0"/>
              <a:t>detrimento</a:t>
            </a:r>
            <a:r>
              <a:rPr lang="en-US" sz="3700" dirty="0" smtClean="0"/>
              <a:t> de </a:t>
            </a:r>
            <a:r>
              <a:rPr lang="en-US" sz="3700" dirty="0" err="1" smtClean="0"/>
              <a:t>las</a:t>
            </a:r>
            <a:r>
              <a:rPr lang="en-US" sz="3700" dirty="0" smtClean="0"/>
              <a:t> "</a:t>
            </a:r>
            <a:r>
              <a:rPr lang="en-US" sz="3700" dirty="0" err="1" smtClean="0"/>
              <a:t>lenguas</a:t>
            </a:r>
            <a:r>
              <a:rPr lang="en-US" sz="3700" dirty="0" smtClean="0"/>
              <a:t> </a:t>
            </a:r>
            <a:r>
              <a:rPr lang="en-US" sz="3700" dirty="0" err="1" smtClean="0"/>
              <a:t>generales</a:t>
            </a:r>
            <a:r>
              <a:rPr lang="en-US" sz="3700" dirty="0" smtClean="0"/>
              <a:t>" </a:t>
            </a:r>
            <a:r>
              <a:rPr lang="en-US" sz="3700" dirty="0" err="1" smtClean="0"/>
              <a:t>basadas</a:t>
            </a:r>
            <a:r>
              <a:rPr lang="en-US" sz="3700" dirty="0" smtClean="0"/>
              <a:t> en </a:t>
            </a:r>
            <a:r>
              <a:rPr lang="en-US" sz="3700" dirty="0" err="1" smtClean="0"/>
              <a:t>lenguas</a:t>
            </a:r>
            <a:r>
              <a:rPr lang="en-US" sz="3700" dirty="0" smtClean="0"/>
              <a:t> </a:t>
            </a:r>
            <a:r>
              <a:rPr lang="en-US" sz="3700" dirty="0" err="1" smtClean="0"/>
              <a:t>indígenas</a:t>
            </a:r>
            <a:r>
              <a:rPr lang="en-US" sz="3700" dirty="0" smtClean="0"/>
              <a:t>.</a:t>
            </a:r>
            <a:endParaRPr lang="ru-RU" sz="3700" dirty="0" smtClean="0"/>
          </a:p>
          <a:p>
            <a:r>
              <a:rPr lang="en-US" sz="3700" dirty="0" smtClean="0"/>
              <a:t> </a:t>
            </a:r>
            <a:endParaRPr lang="ru-RU" sz="3700" dirty="0" smtClean="0"/>
          </a:p>
          <a:p>
            <a:r>
              <a:rPr lang="en-US" sz="3700" dirty="0" smtClean="0"/>
              <a:t>El </a:t>
            </a:r>
            <a:r>
              <a:rPr lang="en-US" sz="3700" dirty="0" err="1" smtClean="0"/>
              <a:t>idioma</a:t>
            </a:r>
            <a:r>
              <a:rPr lang="en-US" sz="3700" dirty="0" smtClean="0"/>
              <a:t> </a:t>
            </a:r>
            <a:r>
              <a:rPr lang="en-US" sz="3700" dirty="0" err="1" smtClean="0"/>
              <a:t>español</a:t>
            </a:r>
            <a:r>
              <a:rPr lang="en-US" sz="3700" dirty="0" smtClean="0"/>
              <a:t> </a:t>
            </a:r>
            <a:r>
              <a:rPr lang="en-US" sz="3700" dirty="0" err="1" smtClean="0"/>
              <a:t>siempre</a:t>
            </a:r>
            <a:r>
              <a:rPr lang="en-US" sz="3700" dirty="0" smtClean="0"/>
              <a:t> </a:t>
            </a:r>
            <a:r>
              <a:rPr lang="en-US" sz="3700" dirty="0" err="1" smtClean="0"/>
              <a:t>tuvo</a:t>
            </a:r>
            <a:r>
              <a:rPr lang="en-US" sz="3700" dirty="0" smtClean="0"/>
              <a:t> </a:t>
            </a:r>
            <a:r>
              <a:rPr lang="en-US" sz="3700" dirty="0" err="1" smtClean="0"/>
              <a:t>numerosas</a:t>
            </a:r>
            <a:r>
              <a:rPr lang="en-US" sz="3700" dirty="0" smtClean="0"/>
              <a:t> </a:t>
            </a:r>
            <a:r>
              <a:rPr lang="en-US" sz="3700" dirty="0" err="1" smtClean="0"/>
              <a:t>variantes</a:t>
            </a:r>
            <a:r>
              <a:rPr lang="en-US" sz="3700" dirty="0" smtClean="0"/>
              <a:t> </a:t>
            </a:r>
            <a:r>
              <a:rPr lang="en-US" sz="3700" dirty="0" err="1" smtClean="0"/>
              <a:t>que</a:t>
            </a:r>
            <a:r>
              <a:rPr lang="en-US" sz="3700" dirty="0" smtClean="0"/>
              <a:t>, </a:t>
            </a:r>
            <a:r>
              <a:rPr lang="en-US" sz="3700" dirty="0" err="1" smtClean="0"/>
              <a:t>si</a:t>
            </a:r>
            <a:r>
              <a:rPr lang="en-US" sz="3700" dirty="0" smtClean="0"/>
              <a:t> </a:t>
            </a:r>
            <a:r>
              <a:rPr lang="en-US" sz="3700" dirty="0" err="1" smtClean="0"/>
              <a:t>bien</a:t>
            </a:r>
            <a:r>
              <a:rPr lang="en-US" sz="3700" dirty="0" smtClean="0"/>
              <a:t> </a:t>
            </a:r>
            <a:r>
              <a:rPr lang="en-US" sz="3700" dirty="0" err="1" smtClean="0"/>
              <a:t>respetan</a:t>
            </a:r>
            <a:r>
              <a:rPr lang="en-US" sz="3700" dirty="0" smtClean="0"/>
              <a:t> el </a:t>
            </a:r>
            <a:r>
              <a:rPr lang="en-US" sz="3700" dirty="0" err="1" smtClean="0"/>
              <a:t>tronco</a:t>
            </a:r>
            <a:r>
              <a:rPr lang="en-US" sz="3700" dirty="0" smtClean="0"/>
              <a:t> principal </a:t>
            </a:r>
            <a:r>
              <a:rPr lang="en-US" sz="3700" dirty="0" err="1" smtClean="0"/>
              <a:t>latino</a:t>
            </a:r>
            <a:r>
              <a:rPr lang="en-US" sz="3700" dirty="0" smtClean="0"/>
              <a:t>, </a:t>
            </a:r>
            <a:r>
              <a:rPr lang="en-US" sz="3700" dirty="0" err="1" smtClean="0"/>
              <a:t>tienen</a:t>
            </a:r>
            <a:r>
              <a:rPr lang="en-US" sz="3700" dirty="0" smtClean="0"/>
              <a:t> </a:t>
            </a:r>
            <a:r>
              <a:rPr lang="en-US" sz="3700" dirty="0" err="1" smtClean="0"/>
              <a:t>diferencias</a:t>
            </a:r>
            <a:r>
              <a:rPr lang="en-US" sz="3700" dirty="0" smtClean="0"/>
              <a:t> de </a:t>
            </a:r>
            <a:r>
              <a:rPr lang="en-US" sz="3700" dirty="0" err="1" smtClean="0"/>
              <a:t>pronunciación</a:t>
            </a:r>
            <a:r>
              <a:rPr lang="en-US" sz="3700" dirty="0" smtClean="0"/>
              <a:t> y </a:t>
            </a:r>
            <a:r>
              <a:rPr lang="en-US" sz="3700" dirty="0" err="1" smtClean="0"/>
              <a:t>vocabulario</a:t>
            </a:r>
            <a:r>
              <a:rPr lang="en-US" sz="3700" dirty="0" smtClean="0"/>
              <a:t>, </a:t>
            </a:r>
            <a:r>
              <a:rPr lang="en-US" sz="3700" dirty="0" err="1" smtClean="0"/>
              <a:t>como</a:t>
            </a:r>
            <a:r>
              <a:rPr lang="en-US" sz="3700" dirty="0" smtClean="0"/>
              <a:t> </a:t>
            </a:r>
            <a:r>
              <a:rPr lang="en-US" sz="3700" dirty="0" err="1" smtClean="0"/>
              <a:t>sucede</a:t>
            </a:r>
            <a:r>
              <a:rPr lang="en-US" sz="3700" dirty="0" smtClean="0"/>
              <a:t> con </a:t>
            </a:r>
            <a:r>
              <a:rPr lang="en-US" sz="3700" dirty="0" err="1" smtClean="0"/>
              <a:t>cualquier</a:t>
            </a:r>
            <a:r>
              <a:rPr lang="en-US" sz="3700" dirty="0" smtClean="0"/>
              <a:t> </a:t>
            </a:r>
            <a:r>
              <a:rPr lang="en-US" sz="3700" dirty="0" err="1" smtClean="0"/>
              <a:t>otra</a:t>
            </a:r>
            <a:r>
              <a:rPr lang="en-US" sz="3700" dirty="0" smtClean="0"/>
              <a:t> </a:t>
            </a:r>
            <a:r>
              <a:rPr lang="en-US" sz="3700" dirty="0" err="1" smtClean="0"/>
              <a:t>lengua</a:t>
            </a:r>
            <a:r>
              <a:rPr lang="en-US" sz="3700" dirty="0" smtClean="0"/>
              <a:t>. A </a:t>
            </a:r>
            <a:r>
              <a:rPr lang="en-US" sz="3700" dirty="0" err="1" smtClean="0"/>
              <a:t>esto</a:t>
            </a:r>
            <a:r>
              <a:rPr lang="en-US" sz="3700" dirty="0" smtClean="0"/>
              <a:t> hay </a:t>
            </a:r>
            <a:r>
              <a:rPr lang="en-US" sz="3700" dirty="0" err="1" smtClean="0"/>
              <a:t>que</a:t>
            </a:r>
            <a:r>
              <a:rPr lang="en-US" sz="3700" dirty="0" smtClean="0"/>
              <a:t> </a:t>
            </a:r>
            <a:r>
              <a:rPr lang="en-US" sz="3700" dirty="0" err="1" smtClean="0"/>
              <a:t>agregar</a:t>
            </a:r>
            <a:r>
              <a:rPr lang="en-US" sz="3700" dirty="0" smtClean="0"/>
              <a:t> el </a:t>
            </a:r>
            <a:r>
              <a:rPr lang="en-US" sz="3700" dirty="0" err="1" smtClean="0"/>
              <a:t>contacto</a:t>
            </a:r>
            <a:r>
              <a:rPr lang="en-US" sz="3700" dirty="0" smtClean="0"/>
              <a:t> con los </a:t>
            </a:r>
            <a:r>
              <a:rPr lang="en-US" sz="3700" dirty="0" err="1" smtClean="0"/>
              <a:t>idiomas</a:t>
            </a:r>
            <a:r>
              <a:rPr lang="en-US" sz="3700" dirty="0" smtClean="0"/>
              <a:t> de </a:t>
            </a:r>
            <a:r>
              <a:rPr lang="en-US" sz="3700" dirty="0" err="1" smtClean="0"/>
              <a:t>las</a:t>
            </a:r>
            <a:r>
              <a:rPr lang="en-US" sz="3700" dirty="0" smtClean="0"/>
              <a:t> </a:t>
            </a:r>
            <a:r>
              <a:rPr lang="en-US" sz="3700" dirty="0" err="1" smtClean="0"/>
              <a:t>poblaciones</a:t>
            </a:r>
            <a:r>
              <a:rPr lang="en-US" sz="3700" dirty="0" smtClean="0"/>
              <a:t> </a:t>
            </a:r>
            <a:r>
              <a:rPr lang="en-US" sz="3700" dirty="0" err="1" smtClean="0"/>
              <a:t>nativas</a:t>
            </a:r>
            <a:r>
              <a:rPr lang="en-US" sz="3700" dirty="0" smtClean="0"/>
              <a:t>, </a:t>
            </a:r>
            <a:r>
              <a:rPr lang="en-US" sz="3700" dirty="0" err="1" smtClean="0"/>
              <a:t>como</a:t>
            </a:r>
            <a:r>
              <a:rPr lang="en-US" sz="3700" dirty="0" smtClean="0"/>
              <a:t> el </a:t>
            </a:r>
            <a:r>
              <a:rPr lang="en-US" sz="3700" dirty="0" err="1" smtClean="0"/>
              <a:t>aimara</a:t>
            </a:r>
            <a:r>
              <a:rPr lang="en-US" sz="3700" dirty="0" smtClean="0"/>
              <a:t>, </a:t>
            </a:r>
            <a:r>
              <a:rPr lang="en-US" sz="3700" dirty="0" err="1" smtClean="0"/>
              <a:t>chibcha</a:t>
            </a:r>
            <a:r>
              <a:rPr lang="en-US" sz="3700" dirty="0" smtClean="0"/>
              <a:t>, </a:t>
            </a:r>
            <a:r>
              <a:rPr lang="en-US" sz="3700" dirty="0" err="1" smtClean="0"/>
              <a:t>guaraní</a:t>
            </a:r>
            <a:r>
              <a:rPr lang="en-US" sz="3700" dirty="0" smtClean="0"/>
              <a:t>, </a:t>
            </a:r>
            <a:r>
              <a:rPr lang="en-US" sz="3700" dirty="0" err="1" smtClean="0"/>
              <a:t>mapudungun</a:t>
            </a:r>
            <a:r>
              <a:rPr lang="en-US" sz="3700" dirty="0" smtClean="0"/>
              <a:t>, </a:t>
            </a:r>
            <a:r>
              <a:rPr lang="en-US" sz="3700" dirty="0" err="1" smtClean="0"/>
              <a:t>maya</a:t>
            </a:r>
            <a:r>
              <a:rPr lang="en-US" sz="3700" dirty="0" smtClean="0"/>
              <a:t>, </a:t>
            </a:r>
            <a:r>
              <a:rPr lang="en-US" sz="3700" dirty="0" err="1" smtClean="0"/>
              <a:t>náhuatl</a:t>
            </a:r>
            <a:r>
              <a:rPr lang="en-US" sz="3700" dirty="0" smtClean="0"/>
              <a:t>, </a:t>
            </a:r>
            <a:r>
              <a:rPr lang="en-US" sz="3700" dirty="0" err="1" smtClean="0"/>
              <a:t>quechua</a:t>
            </a:r>
            <a:r>
              <a:rPr lang="en-US" sz="3700" dirty="0" smtClean="0"/>
              <a:t>, </a:t>
            </a:r>
            <a:r>
              <a:rPr lang="en-US" sz="3700" dirty="0" err="1" smtClean="0"/>
              <a:t>taíno</a:t>
            </a:r>
            <a:r>
              <a:rPr lang="en-US" sz="3700" dirty="0" smtClean="0"/>
              <a:t> y </a:t>
            </a:r>
            <a:r>
              <a:rPr lang="en-US" sz="3700" dirty="0" err="1" smtClean="0"/>
              <a:t>tagalo</a:t>
            </a:r>
            <a:r>
              <a:rPr lang="en-US" sz="3700" dirty="0" smtClean="0"/>
              <a:t>, entre </a:t>
            </a:r>
            <a:r>
              <a:rPr lang="en-US" sz="3700" dirty="0" err="1" smtClean="0"/>
              <a:t>otros</a:t>
            </a:r>
            <a:r>
              <a:rPr lang="en-US" sz="3700" dirty="0" smtClean="0"/>
              <a:t>, </a:t>
            </a:r>
            <a:r>
              <a:rPr lang="en-US" sz="3700" dirty="0" err="1" smtClean="0"/>
              <a:t>que</a:t>
            </a:r>
            <a:r>
              <a:rPr lang="en-US" sz="3700" dirty="0" smtClean="0"/>
              <a:t> </a:t>
            </a:r>
            <a:r>
              <a:rPr lang="en-US" sz="3700" dirty="0" err="1" smtClean="0"/>
              <a:t>hicieron</a:t>
            </a:r>
            <a:r>
              <a:rPr lang="en-US" sz="3700" dirty="0" smtClean="0"/>
              <a:t> </a:t>
            </a:r>
            <a:r>
              <a:rPr lang="en-US" sz="3700" dirty="0" err="1" smtClean="0"/>
              <a:t>también</a:t>
            </a:r>
            <a:r>
              <a:rPr lang="en-US" sz="3700" dirty="0" smtClean="0"/>
              <a:t> </a:t>
            </a:r>
            <a:r>
              <a:rPr lang="en-US" sz="3700" dirty="0" err="1" smtClean="0"/>
              <a:t>contribuciones</a:t>
            </a:r>
            <a:r>
              <a:rPr lang="en-US" sz="3700" dirty="0" smtClean="0"/>
              <a:t> al </a:t>
            </a:r>
            <a:r>
              <a:rPr lang="en-US" sz="3700" dirty="0" err="1" smtClean="0"/>
              <a:t>léxico</a:t>
            </a:r>
            <a:r>
              <a:rPr lang="en-US" sz="3700" dirty="0" smtClean="0"/>
              <a:t> del </a:t>
            </a:r>
            <a:r>
              <a:rPr lang="en-US" sz="3700" dirty="0" err="1" smtClean="0"/>
              <a:t>idioma</a:t>
            </a:r>
            <a:r>
              <a:rPr lang="en-US" sz="3700" dirty="0" smtClean="0"/>
              <a:t>, no solo en </a:t>
            </a:r>
            <a:r>
              <a:rPr lang="en-US" sz="3700" dirty="0" err="1" smtClean="0"/>
              <a:t>sus</a:t>
            </a:r>
            <a:r>
              <a:rPr lang="en-US" sz="3700" dirty="0" smtClean="0"/>
              <a:t> </a:t>
            </a:r>
            <a:r>
              <a:rPr lang="en-US" sz="3700" dirty="0" err="1" smtClean="0"/>
              <a:t>zonas</a:t>
            </a:r>
            <a:r>
              <a:rPr lang="en-US" sz="3700" dirty="0" smtClean="0"/>
              <a:t> de </a:t>
            </a:r>
            <a:r>
              <a:rPr lang="en-US" sz="3700" dirty="0" err="1" smtClean="0"/>
              <a:t>influencia</a:t>
            </a:r>
            <a:r>
              <a:rPr lang="en-US" sz="3700" dirty="0" smtClean="0"/>
              <a:t>, </a:t>
            </a:r>
            <a:r>
              <a:rPr lang="en-US" sz="3700" dirty="0" err="1" smtClean="0"/>
              <a:t>sino</a:t>
            </a:r>
            <a:r>
              <a:rPr lang="en-US" sz="3700" dirty="0" smtClean="0"/>
              <a:t> en </a:t>
            </a:r>
            <a:r>
              <a:rPr lang="en-US" sz="3700" dirty="0" err="1" smtClean="0"/>
              <a:t>algunos</a:t>
            </a:r>
            <a:r>
              <a:rPr lang="en-US" sz="3700" dirty="0" smtClean="0"/>
              <a:t> </a:t>
            </a:r>
            <a:r>
              <a:rPr lang="en-US" sz="3700" dirty="0" err="1" smtClean="0"/>
              <a:t>casos</a:t>
            </a:r>
            <a:r>
              <a:rPr lang="en-US" sz="3700" dirty="0" smtClean="0"/>
              <a:t> en el </a:t>
            </a:r>
            <a:r>
              <a:rPr lang="en-US" sz="3700" dirty="0" err="1" smtClean="0"/>
              <a:t>léxico</a:t>
            </a:r>
            <a:r>
              <a:rPr lang="en-US" sz="3700" dirty="0" smtClean="0"/>
              <a:t> global.</a:t>
            </a:r>
            <a:endParaRPr lang="ru-RU" sz="37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13234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Clasificación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90104"/>
          </a:xfrm>
        </p:spPr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indoeuropea</a:t>
            </a:r>
            <a:r>
              <a:rPr lang="en-US" dirty="0" smtClean="0"/>
              <a:t> de la </a:t>
            </a:r>
            <a:r>
              <a:rPr lang="en-US" dirty="0" err="1" smtClean="0"/>
              <a:t>subfamilia</a:t>
            </a:r>
            <a:r>
              <a:rPr lang="en-US" dirty="0" smtClean="0"/>
              <a:t> romance, </a:t>
            </a:r>
            <a:r>
              <a:rPr lang="en-US" dirty="0" err="1" smtClean="0"/>
              <a:t>concretamente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del 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iberorromance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cercanas</a:t>
            </a:r>
            <a:r>
              <a:rPr lang="en-US" dirty="0" smtClean="0"/>
              <a:t> a </a:t>
            </a:r>
            <a:r>
              <a:rPr lang="en-US" dirty="0" err="1" smtClean="0"/>
              <a:t>él</a:t>
            </a:r>
            <a:r>
              <a:rPr lang="en-US" dirty="0" smtClean="0"/>
              <a:t> son el </a:t>
            </a:r>
            <a:r>
              <a:rPr lang="en-US" dirty="0" err="1" smtClean="0"/>
              <a:t>astur-leonés</a:t>
            </a:r>
            <a:r>
              <a:rPr lang="en-US" dirty="0" smtClean="0"/>
              <a:t> y el </a:t>
            </a:r>
            <a:r>
              <a:rPr lang="en-US" dirty="0" err="1" smtClean="0"/>
              <a:t>gallego-portugués</a:t>
            </a:r>
            <a:r>
              <a:rPr lang="en-US" dirty="0" smtClean="0"/>
              <a:t>. </a:t>
            </a:r>
            <a:r>
              <a:rPr lang="en-US" dirty="0" err="1" smtClean="0"/>
              <a:t>Tipológicamente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flexiva</a:t>
            </a:r>
            <a:r>
              <a:rPr lang="en-US" dirty="0" smtClean="0"/>
              <a:t> </a:t>
            </a:r>
            <a:r>
              <a:rPr lang="en-US" dirty="0" err="1" smtClean="0"/>
              <a:t>fusionante</a:t>
            </a:r>
            <a:r>
              <a:rPr lang="en-US" dirty="0" smtClean="0"/>
              <a:t>, de </a:t>
            </a:r>
            <a:r>
              <a:rPr lang="en-US" dirty="0" err="1" smtClean="0"/>
              <a:t>núcleo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r>
              <a:rPr lang="en-US" dirty="0" smtClean="0"/>
              <a:t> y </a:t>
            </a:r>
            <a:r>
              <a:rPr lang="en-US" dirty="0" err="1" smtClean="0"/>
              <a:t>marcaje</a:t>
            </a:r>
            <a:r>
              <a:rPr lang="en-US" dirty="0" smtClean="0"/>
              <a:t> de </a:t>
            </a:r>
            <a:r>
              <a:rPr lang="en-US" dirty="0" err="1" smtClean="0"/>
              <a:t>complemento</a:t>
            </a:r>
            <a:r>
              <a:rPr lang="en-US" dirty="0" smtClean="0"/>
              <a:t> y el </a:t>
            </a:r>
            <a:r>
              <a:rPr lang="en-US" dirty="0" err="1" smtClean="0"/>
              <a:t>orden</a:t>
            </a:r>
            <a:r>
              <a:rPr lang="en-US" dirty="0" smtClean="0"/>
              <a:t> </a:t>
            </a:r>
            <a:r>
              <a:rPr lang="en-US" dirty="0" err="1" smtClean="0"/>
              <a:t>básico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SVO (</a:t>
            </a:r>
            <a:r>
              <a:rPr lang="en-US" dirty="0" err="1" smtClean="0"/>
              <a:t>oraciones</a:t>
            </a:r>
            <a:r>
              <a:rPr lang="en-US" dirty="0" smtClean="0"/>
              <a:t> </a:t>
            </a:r>
            <a:r>
              <a:rPr lang="en-US" dirty="0" err="1" smtClean="0"/>
              <a:t>enunciativas</a:t>
            </a:r>
            <a:r>
              <a:rPr lang="en-US" dirty="0" smtClean="0"/>
              <a:t> sin </a:t>
            </a:r>
            <a:r>
              <a:rPr lang="en-US" dirty="0" err="1" smtClean="0"/>
              <a:t>topicalización</a:t>
            </a:r>
            <a:r>
              <a:rPr lang="en-US" dirty="0" smtClean="0"/>
              <a:t>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Alfabeto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 </a:t>
            </a:r>
            <a:endParaRPr lang="ru-RU" dirty="0" smtClean="0"/>
          </a:p>
          <a:p>
            <a:r>
              <a:rPr lang="en-US" sz="3400" dirty="0" smtClean="0"/>
              <a:t>El </a:t>
            </a:r>
            <a:r>
              <a:rPr lang="en-US" sz="3400" dirty="0" err="1" smtClean="0"/>
              <a:t>alfabeto</a:t>
            </a:r>
            <a:r>
              <a:rPr lang="en-US" sz="3400" dirty="0" smtClean="0"/>
              <a:t> </a:t>
            </a:r>
            <a:r>
              <a:rPr lang="en-US" sz="3400" dirty="0" err="1" smtClean="0"/>
              <a:t>usado</a:t>
            </a:r>
            <a:r>
              <a:rPr lang="en-US" sz="3400" dirty="0" smtClean="0"/>
              <a:t> </a:t>
            </a:r>
            <a:r>
              <a:rPr lang="en-US" sz="3400" dirty="0" err="1" smtClean="0"/>
              <a:t>por</a:t>
            </a:r>
            <a:r>
              <a:rPr lang="en-US" sz="3400" dirty="0" smtClean="0"/>
              <a:t> el </a:t>
            </a:r>
            <a:r>
              <a:rPr lang="en-US" sz="3400" dirty="0" err="1" smtClean="0"/>
              <a:t>idioma</a:t>
            </a:r>
            <a:r>
              <a:rPr lang="en-US" sz="3400" dirty="0" smtClean="0"/>
              <a:t> </a:t>
            </a:r>
            <a:r>
              <a:rPr lang="en-US" sz="3400" dirty="0" err="1" smtClean="0"/>
              <a:t>español</a:t>
            </a:r>
            <a:r>
              <a:rPr lang="en-US" sz="3400" dirty="0" smtClean="0"/>
              <a:t> </a:t>
            </a:r>
            <a:r>
              <a:rPr lang="en-US" sz="3400" dirty="0" err="1" smtClean="0"/>
              <a:t>es</a:t>
            </a:r>
            <a:r>
              <a:rPr lang="en-US" sz="3400" dirty="0" smtClean="0"/>
              <a:t> el </a:t>
            </a:r>
            <a:r>
              <a:rPr lang="en-US" sz="3400" dirty="0" err="1" smtClean="0"/>
              <a:t>alfabeto</a:t>
            </a:r>
            <a:r>
              <a:rPr lang="en-US" sz="3400" dirty="0" smtClean="0"/>
              <a:t> </a:t>
            </a:r>
            <a:r>
              <a:rPr lang="en-US" sz="3400" dirty="0" err="1" smtClean="0"/>
              <a:t>latino</a:t>
            </a:r>
            <a:r>
              <a:rPr lang="en-US" sz="3400" dirty="0" smtClean="0"/>
              <a:t>, del </a:t>
            </a:r>
            <a:r>
              <a:rPr lang="en-US" sz="3400" dirty="0" err="1" smtClean="0"/>
              <a:t>que</a:t>
            </a:r>
            <a:r>
              <a:rPr lang="en-US" sz="3400" dirty="0" smtClean="0"/>
              <a:t> se </a:t>
            </a:r>
            <a:r>
              <a:rPr lang="en-US" sz="3400" dirty="0" err="1" smtClean="0"/>
              <a:t>emplean</a:t>
            </a:r>
            <a:r>
              <a:rPr lang="en-US" sz="3400" dirty="0" smtClean="0"/>
              <a:t> 27 </a:t>
            </a:r>
            <a:r>
              <a:rPr lang="en-US" sz="3400" dirty="0" err="1" smtClean="0"/>
              <a:t>letras</a:t>
            </a:r>
            <a:r>
              <a:rPr lang="en-US" sz="3400" dirty="0" smtClean="0"/>
              <a:t>: a, b, c, d, e, f, g, h, </a:t>
            </a:r>
            <a:r>
              <a:rPr lang="en-US" sz="3400" dirty="0" err="1" smtClean="0"/>
              <a:t>i</a:t>
            </a:r>
            <a:r>
              <a:rPr lang="en-US" sz="3400" dirty="0" smtClean="0"/>
              <a:t>, j, k, l, m, n, ñ, o, p, q, r, s, t, u, v, w, x, y, z.</a:t>
            </a:r>
            <a:endParaRPr lang="ru-RU" sz="3400" dirty="0" smtClean="0"/>
          </a:p>
          <a:p>
            <a:r>
              <a:rPr lang="en-US" sz="3400" dirty="0" smtClean="0"/>
              <a:t> </a:t>
            </a:r>
            <a:endParaRPr lang="ru-RU" sz="3400" dirty="0" smtClean="0"/>
          </a:p>
          <a:p>
            <a:r>
              <a:rPr lang="en-US" sz="3400" dirty="0" smtClean="0"/>
              <a:t>En </a:t>
            </a:r>
            <a:r>
              <a:rPr lang="en-US" sz="3400" dirty="0" err="1" smtClean="0"/>
              <a:t>español</a:t>
            </a:r>
            <a:r>
              <a:rPr lang="en-US" sz="3400" dirty="0" smtClean="0"/>
              <a:t> </a:t>
            </a:r>
            <a:r>
              <a:rPr lang="en-US" sz="3400" dirty="0" err="1" smtClean="0"/>
              <a:t>moderno</a:t>
            </a:r>
            <a:r>
              <a:rPr lang="en-US" sz="3400" dirty="0" smtClean="0"/>
              <a:t> la «h» no se </a:t>
            </a:r>
            <a:r>
              <a:rPr lang="en-US" sz="3400" dirty="0" err="1" smtClean="0"/>
              <a:t>corresponde</a:t>
            </a:r>
            <a:r>
              <a:rPr lang="en-US" sz="3400" dirty="0" smtClean="0"/>
              <a:t> con </a:t>
            </a:r>
            <a:r>
              <a:rPr lang="en-US" sz="3400" dirty="0" err="1" smtClean="0"/>
              <a:t>ningún</a:t>
            </a:r>
            <a:r>
              <a:rPr lang="en-US" sz="3400" dirty="0" smtClean="0"/>
              <a:t> </a:t>
            </a:r>
            <a:r>
              <a:rPr lang="en-US" sz="3400" dirty="0" err="1" smtClean="0"/>
              <a:t>fonema</a:t>
            </a:r>
            <a:r>
              <a:rPr lang="en-US" sz="3400" dirty="0" smtClean="0"/>
              <a:t> (</a:t>
            </a:r>
            <a:r>
              <a:rPr lang="en-US" sz="3400" dirty="0" err="1" smtClean="0"/>
              <a:t>aunque</a:t>
            </a:r>
            <a:r>
              <a:rPr lang="en-US" sz="3400" dirty="0" smtClean="0"/>
              <a:t> en </a:t>
            </a:r>
            <a:r>
              <a:rPr lang="en-US" sz="3400" dirty="0" err="1" smtClean="0"/>
              <a:t>castellano</a:t>
            </a:r>
            <a:r>
              <a:rPr lang="en-US" sz="3400" dirty="0" smtClean="0"/>
              <a:t> </a:t>
            </a:r>
            <a:r>
              <a:rPr lang="en-US" sz="3400" dirty="0" err="1" smtClean="0"/>
              <a:t>antiguo</a:t>
            </a:r>
            <a:r>
              <a:rPr lang="en-US" sz="3400" dirty="0" smtClean="0"/>
              <a:t> y </a:t>
            </a:r>
            <a:r>
              <a:rPr lang="en-US" sz="3400" dirty="0" err="1" smtClean="0"/>
              <a:t>algunos</a:t>
            </a:r>
            <a:r>
              <a:rPr lang="en-US" sz="3400" dirty="0" smtClean="0"/>
              <a:t> </a:t>
            </a:r>
            <a:r>
              <a:rPr lang="en-US" sz="3400" dirty="0" err="1" smtClean="0"/>
              <a:t>dialectos</a:t>
            </a:r>
            <a:r>
              <a:rPr lang="en-US" sz="3400" dirty="0" smtClean="0"/>
              <a:t> </a:t>
            </a:r>
            <a:r>
              <a:rPr lang="en-US" sz="3400" dirty="0" err="1" smtClean="0"/>
              <a:t>regionales</a:t>
            </a:r>
            <a:r>
              <a:rPr lang="en-US" sz="3400" dirty="0" smtClean="0"/>
              <a:t> </a:t>
            </a:r>
            <a:r>
              <a:rPr lang="en-US" sz="3400" dirty="0" err="1" smtClean="0"/>
              <a:t>modernos</a:t>
            </a:r>
            <a:r>
              <a:rPr lang="en-US" sz="3400" dirty="0" smtClean="0"/>
              <a:t> </a:t>
            </a:r>
            <a:r>
              <a:rPr lang="en-US" sz="3400" dirty="0" err="1" smtClean="0"/>
              <a:t>sigue</a:t>
            </a:r>
            <a:r>
              <a:rPr lang="en-US" sz="3400" dirty="0" smtClean="0"/>
              <a:t> </a:t>
            </a:r>
            <a:r>
              <a:rPr lang="en-US" sz="3400" dirty="0" err="1" smtClean="0"/>
              <a:t>representando</a:t>
            </a:r>
            <a:r>
              <a:rPr lang="en-US" sz="3400" dirty="0" smtClean="0"/>
              <a:t> el </a:t>
            </a:r>
            <a:r>
              <a:rPr lang="en-US" sz="3400" dirty="0" err="1" smtClean="0"/>
              <a:t>fonema</a:t>
            </a:r>
            <a:r>
              <a:rPr lang="en-US" sz="3400" dirty="0" smtClean="0"/>
              <a:t> /h/). </a:t>
            </a:r>
            <a:r>
              <a:rPr lang="en-US" sz="3400" dirty="0" err="1" smtClean="0"/>
              <a:t>Todas</a:t>
            </a:r>
            <a:r>
              <a:rPr lang="en-US" sz="3400" dirty="0" smtClean="0"/>
              <a:t> </a:t>
            </a:r>
            <a:r>
              <a:rPr lang="en-US" sz="3400" dirty="0" err="1" smtClean="0"/>
              <a:t>las</a:t>
            </a:r>
            <a:r>
              <a:rPr lang="en-US" sz="3400" dirty="0" smtClean="0"/>
              <a:t> </a:t>
            </a:r>
            <a:r>
              <a:rPr lang="en-US" sz="3400" dirty="0" err="1" smtClean="0"/>
              <a:t>variantes</a:t>
            </a:r>
            <a:r>
              <a:rPr lang="en-US" sz="3400" dirty="0" smtClean="0"/>
              <a:t> de </a:t>
            </a:r>
            <a:r>
              <a:rPr lang="en-US" sz="3400" dirty="0" err="1" smtClean="0"/>
              <a:t>español</a:t>
            </a:r>
            <a:r>
              <a:rPr lang="en-US" sz="3400" dirty="0" smtClean="0"/>
              <a:t> </a:t>
            </a:r>
            <a:r>
              <a:rPr lang="en-US" sz="3400" dirty="0" err="1" smtClean="0"/>
              <a:t>cuentan</a:t>
            </a:r>
            <a:r>
              <a:rPr lang="en-US" sz="3400" dirty="0" smtClean="0"/>
              <a:t> con al </a:t>
            </a:r>
            <a:r>
              <a:rPr lang="en-US" sz="3400" dirty="0" err="1" smtClean="0"/>
              <a:t>menos</a:t>
            </a:r>
            <a:r>
              <a:rPr lang="en-US" sz="3400" dirty="0" smtClean="0"/>
              <a:t> 22 </a:t>
            </a:r>
            <a:r>
              <a:rPr lang="en-US" sz="3400" dirty="0" err="1" smtClean="0"/>
              <a:t>fonemas</a:t>
            </a:r>
            <a:r>
              <a:rPr lang="en-US" sz="3400" dirty="0" smtClean="0"/>
              <a:t> (17 </a:t>
            </a:r>
            <a:r>
              <a:rPr lang="en-US" sz="3400" dirty="0" err="1" smtClean="0"/>
              <a:t>consonánticos</a:t>
            </a:r>
            <a:r>
              <a:rPr lang="en-US" sz="3400" dirty="0" smtClean="0"/>
              <a:t> y </a:t>
            </a:r>
            <a:r>
              <a:rPr lang="en-US" sz="3400" dirty="0" err="1" smtClean="0"/>
              <a:t>cinco</a:t>
            </a:r>
            <a:r>
              <a:rPr lang="en-US" sz="3400" dirty="0" smtClean="0"/>
              <a:t> </a:t>
            </a:r>
            <a:r>
              <a:rPr lang="en-US" sz="3400" dirty="0" err="1" smtClean="0"/>
              <a:t>vocálicos</a:t>
            </a:r>
            <a:r>
              <a:rPr lang="en-US" sz="3400" dirty="0" smtClean="0"/>
              <a:t>), </a:t>
            </a:r>
            <a:r>
              <a:rPr lang="en-US" sz="3400" dirty="0" err="1" smtClean="0"/>
              <a:t>teniendo</a:t>
            </a:r>
            <a:r>
              <a:rPr lang="en-US" sz="3400" dirty="0" smtClean="0"/>
              <a:t> </a:t>
            </a:r>
            <a:r>
              <a:rPr lang="en-US" sz="3400" dirty="0" err="1" smtClean="0"/>
              <a:t>algunas</a:t>
            </a:r>
            <a:r>
              <a:rPr lang="en-US" sz="3400" dirty="0" smtClean="0"/>
              <a:t> </a:t>
            </a:r>
            <a:r>
              <a:rPr lang="en-US" sz="3400" dirty="0" err="1" smtClean="0"/>
              <a:t>variantes</a:t>
            </a:r>
            <a:r>
              <a:rPr lang="en-US" sz="3400" dirty="0" smtClean="0"/>
              <a:t> </a:t>
            </a:r>
            <a:r>
              <a:rPr lang="en-US" sz="3400" dirty="0" err="1" smtClean="0"/>
              <a:t>hasta</a:t>
            </a:r>
            <a:r>
              <a:rPr lang="en-US" sz="3400" dirty="0" smtClean="0"/>
              <a:t> 24 </a:t>
            </a:r>
            <a:r>
              <a:rPr lang="en-US" sz="3400" dirty="0" err="1" smtClean="0"/>
              <a:t>fonemas</a:t>
            </a:r>
            <a:r>
              <a:rPr lang="en-US" sz="3400" dirty="0" smtClean="0"/>
              <a:t> (dos </a:t>
            </a:r>
            <a:r>
              <a:rPr lang="en-US" sz="3400" dirty="0" err="1" smtClean="0"/>
              <a:t>fonemas</a:t>
            </a:r>
            <a:r>
              <a:rPr lang="en-US" sz="3400" dirty="0" smtClean="0"/>
              <a:t> </a:t>
            </a:r>
            <a:r>
              <a:rPr lang="en-US" sz="3400" dirty="0" err="1" smtClean="0"/>
              <a:t>que</a:t>
            </a:r>
            <a:r>
              <a:rPr lang="en-US" sz="3400" dirty="0" smtClean="0"/>
              <a:t> </a:t>
            </a:r>
            <a:r>
              <a:rPr lang="en-US" sz="3400" dirty="0" err="1" smtClean="0"/>
              <a:t>aparecen</a:t>
            </a:r>
            <a:r>
              <a:rPr lang="en-US" sz="3400" dirty="0" smtClean="0"/>
              <a:t> en </a:t>
            </a:r>
            <a:r>
              <a:rPr lang="en-US" sz="3400" dirty="0" err="1" smtClean="0"/>
              <a:t>español</a:t>
            </a:r>
            <a:r>
              <a:rPr lang="en-US" sz="3400" dirty="0" smtClean="0"/>
              <a:t> </a:t>
            </a:r>
            <a:r>
              <a:rPr lang="en-US" sz="3400" dirty="0" err="1" smtClean="0"/>
              <a:t>ibérico</a:t>
            </a:r>
            <a:r>
              <a:rPr lang="en-US" sz="3400" dirty="0" smtClean="0"/>
              <a:t> </a:t>
            </a:r>
            <a:r>
              <a:rPr lang="en-US" sz="3400" dirty="0" err="1" smtClean="0"/>
              <a:t>septentrional</a:t>
            </a:r>
            <a:r>
              <a:rPr lang="en-US" sz="3400" dirty="0" smtClean="0"/>
              <a:t> y no </a:t>
            </a:r>
            <a:r>
              <a:rPr lang="en-US" sz="3400" dirty="0" err="1" smtClean="0"/>
              <a:t>aparecen</a:t>
            </a:r>
            <a:r>
              <a:rPr lang="en-US" sz="3400" dirty="0" smtClean="0"/>
              <a:t> en </a:t>
            </a:r>
            <a:r>
              <a:rPr lang="en-US" sz="3400" dirty="0" err="1" smtClean="0"/>
              <a:t>todas</a:t>
            </a:r>
            <a:r>
              <a:rPr lang="en-US" sz="3400" dirty="0" smtClean="0"/>
              <a:t> </a:t>
            </a:r>
            <a:r>
              <a:rPr lang="en-US" sz="3400" dirty="0" err="1" smtClean="0"/>
              <a:t>las</a:t>
            </a:r>
            <a:r>
              <a:rPr lang="en-US" sz="3400" dirty="0" smtClean="0"/>
              <a:t> </a:t>
            </a:r>
            <a:r>
              <a:rPr lang="en-US" sz="3400" dirty="0" err="1" smtClean="0"/>
              <a:t>variantes</a:t>
            </a:r>
            <a:r>
              <a:rPr lang="en-US" sz="3400" dirty="0" smtClean="0"/>
              <a:t> son /θ/ y /ʎ/). </a:t>
            </a:r>
            <a:r>
              <a:rPr lang="en-US" sz="3400" dirty="0" err="1" smtClean="0"/>
              <a:t>Además</a:t>
            </a:r>
            <a:r>
              <a:rPr lang="en-US" sz="3400" dirty="0" smtClean="0"/>
              <a:t>, no hay </a:t>
            </a:r>
            <a:r>
              <a:rPr lang="en-US" sz="3400" dirty="0" err="1" smtClean="0"/>
              <a:t>correspondencia</a:t>
            </a:r>
            <a:r>
              <a:rPr lang="en-US" sz="3400" dirty="0" smtClean="0"/>
              <a:t> exacta entre el </a:t>
            </a:r>
            <a:r>
              <a:rPr lang="en-US" sz="3400" dirty="0" err="1" smtClean="0"/>
              <a:t>resto</a:t>
            </a:r>
            <a:r>
              <a:rPr lang="en-US" sz="3400" dirty="0" smtClean="0"/>
              <a:t> de </a:t>
            </a:r>
            <a:r>
              <a:rPr lang="en-US" sz="3400" dirty="0" err="1" smtClean="0"/>
              <a:t>letras</a:t>
            </a:r>
            <a:r>
              <a:rPr lang="en-US" sz="3400" dirty="0" smtClean="0"/>
              <a:t> y </a:t>
            </a:r>
            <a:r>
              <a:rPr lang="en-US" sz="3400" dirty="0" err="1" smtClean="0"/>
              <a:t>fonemas</a:t>
            </a:r>
            <a:r>
              <a:rPr lang="en-US" sz="3400" dirty="0" smtClean="0"/>
              <a:t> (</a:t>
            </a:r>
            <a:r>
              <a:rPr lang="en-US" sz="3400" dirty="0" err="1" smtClean="0"/>
              <a:t>por</a:t>
            </a:r>
            <a:r>
              <a:rPr lang="en-US" sz="3400" dirty="0" smtClean="0"/>
              <a:t> </a:t>
            </a:r>
            <a:r>
              <a:rPr lang="en-US" sz="3400" dirty="0" err="1" smtClean="0"/>
              <a:t>ejemplo</a:t>
            </a:r>
            <a:r>
              <a:rPr lang="en-US" sz="3400" dirty="0" smtClean="0"/>
              <a:t>, «c» = /k/ ante /a, o, u/ y /θ/ ante /e, </a:t>
            </a:r>
            <a:r>
              <a:rPr lang="en-US" sz="3400" dirty="0" err="1" smtClean="0"/>
              <a:t>i</a:t>
            </a:r>
            <a:r>
              <a:rPr lang="en-US" sz="3400" dirty="0" smtClean="0"/>
              <a:t>/ en </a:t>
            </a:r>
            <a:r>
              <a:rPr lang="en-US" sz="3400" dirty="0" err="1" smtClean="0"/>
              <a:t>España</a:t>
            </a:r>
            <a:r>
              <a:rPr lang="en-US" sz="3400" dirty="0" smtClean="0"/>
              <a:t>). </a:t>
            </a:r>
            <a:r>
              <a:rPr lang="en-US" sz="3400" dirty="0" err="1" smtClean="0"/>
              <a:t>Asimismo</a:t>
            </a:r>
            <a:r>
              <a:rPr lang="en-US" sz="3400" dirty="0" smtClean="0"/>
              <a:t>, se </a:t>
            </a:r>
            <a:r>
              <a:rPr lang="en-US" sz="3400" dirty="0" err="1" smtClean="0"/>
              <a:t>emplean</a:t>
            </a:r>
            <a:r>
              <a:rPr lang="en-US" sz="3400" dirty="0" smtClean="0"/>
              <a:t> </a:t>
            </a:r>
            <a:r>
              <a:rPr lang="en-US" sz="3400" dirty="0" err="1" smtClean="0"/>
              <a:t>también</a:t>
            </a:r>
            <a:r>
              <a:rPr lang="en-US" sz="3400" dirty="0" smtClean="0"/>
              <a:t> </a:t>
            </a:r>
            <a:r>
              <a:rPr lang="en-US" sz="3400" dirty="0" err="1" smtClean="0"/>
              <a:t>cinco</a:t>
            </a:r>
            <a:r>
              <a:rPr lang="en-US" sz="3400" dirty="0" smtClean="0"/>
              <a:t> </a:t>
            </a:r>
            <a:r>
              <a:rPr lang="en-US" sz="3400" dirty="0" err="1" smtClean="0"/>
              <a:t>dígrafos</a:t>
            </a:r>
            <a:r>
              <a:rPr lang="en-US" sz="3400" dirty="0" smtClean="0"/>
              <a:t> </a:t>
            </a:r>
            <a:r>
              <a:rPr lang="en-US" sz="3400" dirty="0" err="1" smtClean="0"/>
              <a:t>para</a:t>
            </a:r>
            <a:r>
              <a:rPr lang="en-US" sz="3400" dirty="0" smtClean="0"/>
              <a:t> </a:t>
            </a:r>
            <a:r>
              <a:rPr lang="en-US" sz="3400" dirty="0" err="1" smtClean="0"/>
              <a:t>representar</a:t>
            </a:r>
            <a:r>
              <a:rPr lang="en-US" sz="3400" dirty="0" smtClean="0"/>
              <a:t> </a:t>
            </a:r>
            <a:r>
              <a:rPr lang="en-US" sz="3400" dirty="0" err="1" smtClean="0"/>
              <a:t>otros</a:t>
            </a:r>
            <a:r>
              <a:rPr lang="en-US" sz="3400" dirty="0" smtClean="0"/>
              <a:t> </a:t>
            </a:r>
            <a:r>
              <a:rPr lang="en-US" sz="3400" dirty="0" err="1" smtClean="0"/>
              <a:t>tantos</a:t>
            </a:r>
            <a:r>
              <a:rPr lang="en-US" sz="3400" dirty="0" smtClean="0"/>
              <a:t> </a:t>
            </a:r>
            <a:r>
              <a:rPr lang="en-US" sz="3400" dirty="0" err="1" smtClean="0"/>
              <a:t>fonemas</a:t>
            </a:r>
            <a:r>
              <a:rPr lang="en-US" sz="3400" dirty="0" smtClean="0"/>
              <a:t>: «</a:t>
            </a:r>
            <a:r>
              <a:rPr lang="en-US" sz="3400" dirty="0" err="1" smtClean="0"/>
              <a:t>ch</a:t>
            </a:r>
            <a:r>
              <a:rPr lang="en-US" sz="3400" dirty="0" smtClean="0"/>
              <a:t>», «</a:t>
            </a:r>
            <a:r>
              <a:rPr lang="en-US" sz="3400" dirty="0" err="1" smtClean="0"/>
              <a:t>ll</a:t>
            </a:r>
            <a:r>
              <a:rPr lang="en-US" sz="3400" dirty="0" smtClean="0"/>
              <a:t>», «</a:t>
            </a:r>
            <a:r>
              <a:rPr lang="en-US" sz="3400" dirty="0" err="1" smtClean="0"/>
              <a:t>rr</a:t>
            </a:r>
            <a:r>
              <a:rPr lang="en-US" sz="3400" dirty="0" smtClean="0"/>
              <a:t>», «</a:t>
            </a:r>
            <a:r>
              <a:rPr lang="en-US" sz="3400" dirty="0" err="1" smtClean="0"/>
              <a:t>gu</a:t>
            </a:r>
            <a:r>
              <a:rPr lang="en-US" sz="3400" dirty="0" smtClean="0"/>
              <a:t>» y «</a:t>
            </a:r>
            <a:r>
              <a:rPr lang="en-US" sz="3400" dirty="0" err="1" smtClean="0"/>
              <a:t>qu</a:t>
            </a:r>
            <a:r>
              <a:rPr lang="en-US" sz="3400" dirty="0" smtClean="0"/>
              <a:t>», </a:t>
            </a:r>
            <a:r>
              <a:rPr lang="en-US" sz="3400" dirty="0" err="1" smtClean="0"/>
              <a:t>considerados</a:t>
            </a:r>
            <a:r>
              <a:rPr lang="en-US" sz="3400" dirty="0" smtClean="0"/>
              <a:t> </a:t>
            </a:r>
            <a:r>
              <a:rPr lang="en-US" sz="3400" dirty="0" err="1" smtClean="0"/>
              <a:t>estos</a:t>
            </a:r>
            <a:r>
              <a:rPr lang="en-US" sz="3400" dirty="0" smtClean="0"/>
              <a:t> dos </a:t>
            </a:r>
            <a:r>
              <a:rPr lang="en-US" sz="3400" dirty="0" err="1" smtClean="0"/>
              <a:t>últimos</a:t>
            </a:r>
            <a:r>
              <a:rPr lang="en-US" sz="3400" dirty="0" smtClean="0"/>
              <a:t> </a:t>
            </a:r>
            <a:r>
              <a:rPr lang="en-US" sz="3400" dirty="0" err="1" smtClean="0"/>
              <a:t>como</a:t>
            </a:r>
            <a:r>
              <a:rPr lang="en-US" sz="3400" dirty="0" smtClean="0"/>
              <a:t> </a:t>
            </a:r>
            <a:r>
              <a:rPr lang="en-US" sz="3400" dirty="0" err="1" smtClean="0"/>
              <a:t>variantes</a:t>
            </a:r>
            <a:r>
              <a:rPr lang="en-US" sz="3400" dirty="0" smtClean="0"/>
              <a:t> </a:t>
            </a:r>
            <a:r>
              <a:rPr lang="en-US" sz="3400" dirty="0" err="1" smtClean="0"/>
              <a:t>posicionales</a:t>
            </a:r>
            <a:r>
              <a:rPr lang="en-US" sz="3400" dirty="0" smtClean="0"/>
              <a:t> </a:t>
            </a:r>
            <a:r>
              <a:rPr lang="en-US" sz="3400" dirty="0" err="1" smtClean="0"/>
              <a:t>para</a:t>
            </a:r>
            <a:r>
              <a:rPr lang="en-US" sz="3400" dirty="0" smtClean="0"/>
              <a:t> los </a:t>
            </a:r>
            <a:r>
              <a:rPr lang="en-US" sz="3400" dirty="0" err="1" smtClean="0"/>
              <a:t>fonemas</a:t>
            </a:r>
            <a:r>
              <a:rPr lang="en-US" sz="3400" dirty="0" smtClean="0"/>
              <a:t> /g/ y /k/.286</a:t>
            </a:r>
            <a:endParaRPr lang="ru-RU" sz="3400" dirty="0" smtClean="0"/>
          </a:p>
          <a:p>
            <a:r>
              <a:rPr lang="en-US" sz="3400" dirty="0" smtClean="0"/>
              <a:t> </a:t>
            </a:r>
            <a:endParaRPr lang="ru-RU" sz="3400" dirty="0" smtClean="0"/>
          </a:p>
          <a:p>
            <a:r>
              <a:rPr lang="en-US" sz="3400" dirty="0" smtClean="0"/>
              <a:t>La </a:t>
            </a:r>
            <a:r>
              <a:rPr lang="en-US" sz="3400" dirty="0" err="1" smtClean="0"/>
              <a:t>ch</a:t>
            </a:r>
            <a:r>
              <a:rPr lang="en-US" sz="3400" dirty="0" smtClean="0"/>
              <a:t> y la </a:t>
            </a:r>
            <a:r>
              <a:rPr lang="en-US" sz="3400" dirty="0" err="1" smtClean="0"/>
              <a:t>ll</a:t>
            </a:r>
            <a:r>
              <a:rPr lang="en-US" sz="3400" dirty="0" smtClean="0"/>
              <a:t> </a:t>
            </a:r>
            <a:r>
              <a:rPr lang="en-US" sz="3400" dirty="0" err="1" smtClean="0"/>
              <a:t>eran</a:t>
            </a:r>
            <a:r>
              <a:rPr lang="en-US" sz="3400" dirty="0" smtClean="0"/>
              <a:t> </a:t>
            </a:r>
            <a:r>
              <a:rPr lang="en-US" sz="3400" dirty="0" err="1" smtClean="0"/>
              <a:t>consideradas</a:t>
            </a:r>
            <a:r>
              <a:rPr lang="en-US" sz="3400" dirty="0" smtClean="0"/>
              <a:t> "</a:t>
            </a:r>
            <a:r>
              <a:rPr lang="en-US" sz="3400" dirty="0" err="1" smtClean="0"/>
              <a:t>letras</a:t>
            </a:r>
            <a:r>
              <a:rPr lang="en-US" sz="3400" dirty="0" smtClean="0"/>
              <a:t>" </a:t>
            </a:r>
            <a:r>
              <a:rPr lang="en-US" sz="3400" dirty="0" err="1" smtClean="0"/>
              <a:t>independientes</a:t>
            </a:r>
            <a:r>
              <a:rPr lang="en-US" sz="3400" dirty="0" smtClean="0"/>
              <a:t> </a:t>
            </a:r>
            <a:r>
              <a:rPr lang="en-US" sz="3400" dirty="0" err="1" smtClean="0"/>
              <a:t>desde</a:t>
            </a:r>
            <a:r>
              <a:rPr lang="en-US" sz="3400" dirty="0" smtClean="0"/>
              <a:t> 1803 </a:t>
            </a:r>
            <a:r>
              <a:rPr lang="en-US" sz="3400" dirty="0" err="1" smtClean="0"/>
              <a:t>hasta</a:t>
            </a:r>
            <a:r>
              <a:rPr lang="en-US" sz="3400" dirty="0" smtClean="0"/>
              <a:t> 2010, </a:t>
            </a:r>
            <a:r>
              <a:rPr lang="en-US" sz="3400" dirty="0" err="1" smtClean="0"/>
              <a:t>cuando</a:t>
            </a:r>
            <a:r>
              <a:rPr lang="en-US" sz="3400" dirty="0" smtClean="0"/>
              <a:t> </a:t>
            </a:r>
            <a:r>
              <a:rPr lang="en-US" sz="3400" dirty="0" err="1" smtClean="0"/>
              <a:t>una</a:t>
            </a:r>
            <a:r>
              <a:rPr lang="en-US" sz="3400" dirty="0" smtClean="0"/>
              <a:t> </a:t>
            </a:r>
            <a:r>
              <a:rPr lang="en-US" sz="3400" dirty="0" err="1" smtClean="0"/>
              <a:t>reforma</a:t>
            </a:r>
            <a:r>
              <a:rPr lang="en-US" sz="3400" dirty="0" smtClean="0"/>
              <a:t> </a:t>
            </a:r>
            <a:r>
              <a:rPr lang="en-US" sz="3400" dirty="0" err="1" smtClean="0"/>
              <a:t>ortográfica</a:t>
            </a:r>
            <a:r>
              <a:rPr lang="en-US" sz="3400" dirty="0" smtClean="0"/>
              <a:t> </a:t>
            </a:r>
            <a:r>
              <a:rPr lang="en-US" sz="3400" dirty="0" err="1" smtClean="0"/>
              <a:t>las</a:t>
            </a:r>
            <a:r>
              <a:rPr lang="en-US" sz="3400" dirty="0" smtClean="0"/>
              <a:t> </a:t>
            </a:r>
            <a:r>
              <a:rPr lang="en-US" sz="3400" dirty="0" err="1" smtClean="0"/>
              <a:t>catalogó</a:t>
            </a:r>
            <a:r>
              <a:rPr lang="en-US" sz="3400" dirty="0" smtClean="0"/>
              <a:t> </a:t>
            </a:r>
            <a:r>
              <a:rPr lang="en-US" sz="3400" dirty="0" err="1" smtClean="0"/>
              <a:t>como</a:t>
            </a:r>
            <a:r>
              <a:rPr lang="en-US" sz="3400" dirty="0" smtClean="0"/>
              <a:t> </a:t>
            </a:r>
            <a:r>
              <a:rPr lang="en-US" sz="3400" dirty="0" err="1" smtClean="0"/>
              <a:t>dígrafos</a:t>
            </a:r>
            <a:r>
              <a:rPr lang="en-US" sz="3400" dirty="0" smtClean="0"/>
              <a:t>, </a:t>
            </a:r>
            <a:r>
              <a:rPr lang="en-US" sz="3400" dirty="0" err="1" smtClean="0"/>
              <a:t>aunque</a:t>
            </a:r>
            <a:r>
              <a:rPr lang="en-US" sz="3400" dirty="0" smtClean="0"/>
              <a:t> </a:t>
            </a:r>
            <a:r>
              <a:rPr lang="en-US" sz="3400" dirty="0" err="1" smtClean="0"/>
              <a:t>ambas</a:t>
            </a:r>
            <a:r>
              <a:rPr lang="en-US" sz="3400" dirty="0" smtClean="0"/>
              <a:t> </a:t>
            </a:r>
            <a:r>
              <a:rPr lang="en-US" sz="3400" dirty="0" err="1" smtClean="0"/>
              <a:t>dejaron</a:t>
            </a:r>
            <a:r>
              <a:rPr lang="en-US" sz="3400" dirty="0" smtClean="0"/>
              <a:t> de </a:t>
            </a:r>
            <a:r>
              <a:rPr lang="en-US" sz="3400" dirty="0" err="1" smtClean="0"/>
              <a:t>estar</a:t>
            </a:r>
            <a:r>
              <a:rPr lang="en-US" sz="3400" dirty="0" smtClean="0"/>
              <a:t> </a:t>
            </a:r>
            <a:r>
              <a:rPr lang="en-US" sz="3400" dirty="0" err="1" smtClean="0"/>
              <a:t>listadas</a:t>
            </a:r>
            <a:r>
              <a:rPr lang="en-US" sz="3400" dirty="0" smtClean="0"/>
              <a:t> </a:t>
            </a:r>
            <a:r>
              <a:rPr lang="en-US" sz="3400" dirty="0" err="1" smtClean="0"/>
              <a:t>aparte</a:t>
            </a:r>
            <a:r>
              <a:rPr lang="en-US" sz="3400" dirty="0" smtClean="0"/>
              <a:t> en los </a:t>
            </a:r>
            <a:r>
              <a:rPr lang="en-US" sz="3400" dirty="0" err="1" smtClean="0"/>
              <a:t>diccionarios</a:t>
            </a:r>
            <a:r>
              <a:rPr lang="en-US" sz="3400" dirty="0" smtClean="0"/>
              <a:t> </a:t>
            </a:r>
            <a:r>
              <a:rPr lang="en-US" sz="3400" dirty="0" err="1" smtClean="0"/>
              <a:t>desde</a:t>
            </a:r>
            <a:r>
              <a:rPr lang="en-US" sz="3400" dirty="0" smtClean="0"/>
              <a:t> 1994, </a:t>
            </a:r>
            <a:r>
              <a:rPr lang="en-US" sz="3400" dirty="0" err="1" smtClean="0"/>
              <a:t>si</a:t>
            </a:r>
            <a:r>
              <a:rPr lang="en-US" sz="3400" dirty="0" smtClean="0"/>
              <a:t> </a:t>
            </a:r>
            <a:r>
              <a:rPr lang="en-US" sz="3400" dirty="0" err="1" smtClean="0"/>
              <a:t>bien</a:t>
            </a:r>
            <a:r>
              <a:rPr lang="en-US" sz="3400" dirty="0" smtClean="0"/>
              <a:t> </a:t>
            </a:r>
            <a:r>
              <a:rPr lang="en-US" sz="3400" dirty="0" err="1" smtClean="0"/>
              <a:t>las</a:t>
            </a:r>
            <a:r>
              <a:rPr lang="en-US" sz="3400" dirty="0" smtClean="0"/>
              <a:t> dos </a:t>
            </a:r>
            <a:r>
              <a:rPr lang="en-US" sz="3400" dirty="0" err="1" smtClean="0"/>
              <a:t>mantienen</a:t>
            </a:r>
            <a:r>
              <a:rPr lang="en-US" sz="3400" dirty="0" smtClean="0"/>
              <a:t> </a:t>
            </a:r>
            <a:r>
              <a:rPr lang="en-US" sz="3400" dirty="0" err="1" smtClean="0"/>
              <a:t>una</a:t>
            </a:r>
            <a:r>
              <a:rPr lang="en-US" sz="3400" dirty="0" smtClean="0"/>
              <a:t> </a:t>
            </a:r>
            <a:r>
              <a:rPr lang="en-US" sz="3400" dirty="0" err="1" smtClean="0"/>
              <a:t>pronunciación</a:t>
            </a:r>
            <a:r>
              <a:rPr lang="en-US" sz="3400" dirty="0" smtClean="0"/>
              <a:t> </a:t>
            </a:r>
            <a:r>
              <a:rPr lang="en-US" sz="3400" dirty="0" err="1" smtClean="0"/>
              <a:t>propia</a:t>
            </a:r>
            <a:r>
              <a:rPr lang="en-US" sz="3400" dirty="0" smtClean="0"/>
              <a:t>, </a:t>
            </a:r>
            <a:r>
              <a:rPr lang="en-US" sz="3400" dirty="0" err="1" smtClean="0"/>
              <a:t>distinta</a:t>
            </a:r>
            <a:r>
              <a:rPr lang="en-US" sz="3400" dirty="0" smtClean="0"/>
              <a:t> a la del </a:t>
            </a:r>
            <a:r>
              <a:rPr lang="en-US" sz="3400" dirty="0" err="1" smtClean="0"/>
              <a:t>resto</a:t>
            </a:r>
            <a:r>
              <a:rPr lang="en-US" sz="3400" dirty="0" smtClean="0"/>
              <a:t> de </a:t>
            </a:r>
            <a:r>
              <a:rPr lang="en-US" sz="3400" dirty="0" err="1" smtClean="0"/>
              <a:t>las</a:t>
            </a:r>
            <a:r>
              <a:rPr lang="en-US" sz="3400" dirty="0" smtClean="0"/>
              <a:t> </a:t>
            </a:r>
            <a:r>
              <a:rPr lang="en-US" sz="3400" dirty="0" err="1" smtClean="0"/>
              <a:t>letras</a:t>
            </a:r>
            <a:r>
              <a:rPr lang="en-US" sz="3400" dirty="0" smtClean="0"/>
              <a:t>, y </a:t>
            </a:r>
            <a:r>
              <a:rPr lang="en-US" sz="3400" dirty="0" err="1" smtClean="0"/>
              <a:t>distinta</a:t>
            </a:r>
            <a:r>
              <a:rPr lang="en-US" sz="3400" dirty="0" smtClean="0"/>
              <a:t> a la de la l y la c. </a:t>
            </a:r>
            <a:r>
              <a:rPr lang="en-US" sz="3400" dirty="0" err="1" smtClean="0"/>
              <a:t>Asimismo</a:t>
            </a:r>
            <a:r>
              <a:rPr lang="en-US" sz="3400" dirty="0" smtClean="0"/>
              <a:t> la </a:t>
            </a:r>
            <a:r>
              <a:rPr lang="en-US" sz="3400" dirty="0" err="1" smtClean="0"/>
              <a:t>mayoría</a:t>
            </a:r>
            <a:r>
              <a:rPr lang="en-US" sz="3400" dirty="0" smtClean="0"/>
              <a:t> de </a:t>
            </a:r>
            <a:r>
              <a:rPr lang="en-US" sz="3400" dirty="0" err="1" smtClean="0"/>
              <a:t>hablantes</a:t>
            </a:r>
            <a:r>
              <a:rPr lang="en-US" sz="3400" dirty="0" smtClean="0"/>
              <a:t> de </a:t>
            </a:r>
            <a:r>
              <a:rPr lang="en-US" sz="3400" dirty="0" err="1" smtClean="0"/>
              <a:t>español</a:t>
            </a:r>
            <a:r>
              <a:rPr lang="en-US" sz="3400" dirty="0" smtClean="0"/>
              <a:t> </a:t>
            </a:r>
            <a:r>
              <a:rPr lang="en-US" sz="3400" dirty="0" err="1" smtClean="0"/>
              <a:t>hablan</a:t>
            </a:r>
            <a:r>
              <a:rPr lang="en-US" sz="3400" dirty="0" smtClean="0"/>
              <a:t> </a:t>
            </a:r>
            <a:r>
              <a:rPr lang="en-US" sz="3400" dirty="0" err="1" smtClean="0"/>
              <a:t>variedades</a:t>
            </a:r>
            <a:r>
              <a:rPr lang="en-US" sz="3400" dirty="0" smtClean="0"/>
              <a:t> </a:t>
            </a:r>
            <a:r>
              <a:rPr lang="en-US" sz="3400" dirty="0" err="1" smtClean="0"/>
              <a:t>que</a:t>
            </a:r>
            <a:r>
              <a:rPr lang="en-US" sz="3400" dirty="0" smtClean="0"/>
              <a:t> </a:t>
            </a:r>
            <a:r>
              <a:rPr lang="en-US" sz="3400" dirty="0" err="1" smtClean="0"/>
              <a:t>presentan</a:t>
            </a:r>
            <a:r>
              <a:rPr lang="en-US" sz="3400" dirty="0" smtClean="0"/>
              <a:t> </a:t>
            </a:r>
            <a:r>
              <a:rPr lang="en-US" sz="3400" dirty="0" err="1" smtClean="0"/>
              <a:t>yeísmo</a:t>
            </a:r>
            <a:r>
              <a:rPr lang="en-US" sz="3400" dirty="0" smtClean="0"/>
              <a:t>, </a:t>
            </a:r>
            <a:r>
              <a:rPr lang="en-US" sz="3400" dirty="0" err="1" smtClean="0"/>
              <a:t>bajo</a:t>
            </a:r>
            <a:r>
              <a:rPr lang="en-US" sz="3400" dirty="0" smtClean="0"/>
              <a:t> el </a:t>
            </a:r>
            <a:r>
              <a:rPr lang="en-US" sz="3400" dirty="0" err="1" smtClean="0"/>
              <a:t>cual</a:t>
            </a:r>
            <a:r>
              <a:rPr lang="en-US" sz="3400" dirty="0" smtClean="0"/>
              <a:t> la </a:t>
            </a:r>
            <a:r>
              <a:rPr lang="en-US" sz="3400" dirty="0" err="1" smtClean="0"/>
              <a:t>pronunciación</a:t>
            </a:r>
            <a:r>
              <a:rPr lang="en-US" sz="3400" dirty="0" smtClean="0"/>
              <a:t> de la </a:t>
            </a:r>
            <a:r>
              <a:rPr lang="en-US" sz="3400" dirty="0" err="1" smtClean="0"/>
              <a:t>ll</a:t>
            </a:r>
            <a:r>
              <a:rPr lang="en-US" sz="3400" dirty="0" smtClean="0"/>
              <a:t> </a:t>
            </a:r>
            <a:r>
              <a:rPr lang="en-US" sz="3400" dirty="0" err="1" smtClean="0"/>
              <a:t>es</a:t>
            </a:r>
            <a:r>
              <a:rPr lang="en-US" sz="3400" dirty="0" smtClean="0"/>
              <a:t> </a:t>
            </a:r>
            <a:r>
              <a:rPr lang="en-US" sz="3400" dirty="0" err="1" smtClean="0"/>
              <a:t>idéntica</a:t>
            </a:r>
            <a:r>
              <a:rPr lang="en-US" sz="3400" dirty="0" smtClean="0"/>
              <a:t> a la de la y </a:t>
            </a:r>
            <a:r>
              <a:rPr lang="en-US" sz="3400" dirty="0" err="1" smtClean="0"/>
              <a:t>cuando</a:t>
            </a:r>
            <a:r>
              <a:rPr lang="en-US" sz="3400" dirty="0" smtClean="0"/>
              <a:t> </a:t>
            </a:r>
            <a:r>
              <a:rPr lang="en-US" sz="3400" dirty="0" err="1" smtClean="0"/>
              <a:t>ésta</a:t>
            </a:r>
            <a:r>
              <a:rPr lang="en-US" sz="3400" dirty="0" smtClean="0"/>
              <a:t> </a:t>
            </a:r>
            <a:r>
              <a:rPr lang="en-US" sz="3400" dirty="0" err="1" smtClean="0"/>
              <a:t>última</a:t>
            </a:r>
            <a:r>
              <a:rPr lang="en-US" sz="3400" dirty="0" smtClean="0"/>
              <a:t> se </a:t>
            </a:r>
            <a:r>
              <a:rPr lang="en-US" sz="3400" dirty="0" err="1" smtClean="0"/>
              <a:t>pronuncia</a:t>
            </a:r>
            <a:r>
              <a:rPr lang="en-US" sz="3400" dirty="0" smtClean="0"/>
              <a:t> </a:t>
            </a:r>
            <a:r>
              <a:rPr lang="en-US" sz="3400" dirty="0" err="1" smtClean="0"/>
              <a:t>como</a:t>
            </a:r>
            <a:r>
              <a:rPr lang="en-US" sz="3400" dirty="0" smtClean="0"/>
              <a:t> </a:t>
            </a:r>
            <a:r>
              <a:rPr lang="en-US" sz="3400" dirty="0" err="1" smtClean="0"/>
              <a:t>consonante</a:t>
            </a:r>
            <a:r>
              <a:rPr lang="en-US" sz="3400" dirty="0" smtClean="0"/>
              <a:t>, </a:t>
            </a:r>
            <a:r>
              <a:rPr lang="en-US" sz="3400" dirty="0" err="1" smtClean="0"/>
              <a:t>aunque</a:t>
            </a:r>
            <a:r>
              <a:rPr lang="en-US" sz="3400" dirty="0" smtClean="0"/>
              <a:t> </a:t>
            </a:r>
            <a:r>
              <a:rPr lang="en-US" sz="3400" dirty="0" err="1" smtClean="0"/>
              <a:t>su</a:t>
            </a:r>
            <a:r>
              <a:rPr lang="en-US" sz="3400" dirty="0" smtClean="0"/>
              <a:t> </a:t>
            </a:r>
            <a:r>
              <a:rPr lang="en-US" sz="3400" dirty="0" err="1" smtClean="0"/>
              <a:t>sonido</a:t>
            </a:r>
            <a:r>
              <a:rPr lang="en-US" sz="3400" dirty="0" smtClean="0"/>
              <a:t> sea </a:t>
            </a:r>
            <a:r>
              <a:rPr lang="en-US" sz="3400" dirty="0" err="1" smtClean="0"/>
              <a:t>tradicionalmente</a:t>
            </a:r>
            <a:r>
              <a:rPr lang="en-US" sz="3400" dirty="0" smtClean="0"/>
              <a:t> </a:t>
            </a:r>
            <a:r>
              <a:rPr lang="en-US" sz="3400" dirty="0" err="1" smtClean="0"/>
              <a:t>considerado</a:t>
            </a:r>
            <a:r>
              <a:rPr lang="en-US" sz="3400" dirty="0" smtClean="0"/>
              <a:t> un </a:t>
            </a:r>
            <a:r>
              <a:rPr lang="en-US" sz="3400" dirty="0" err="1" smtClean="0"/>
              <a:t>fonema</a:t>
            </a:r>
            <a:r>
              <a:rPr lang="en-US" sz="3400" dirty="0" smtClean="0"/>
              <a:t> lateral palatal.</a:t>
            </a:r>
            <a:endParaRPr lang="ru-RU" sz="3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34</TotalTime>
  <Words>1351</Words>
  <Application>Microsoft Office PowerPoint</Application>
  <PresentationFormat>Экран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Historia de la lengua espanola</vt:lpstr>
      <vt:lpstr>Plano: </vt:lpstr>
      <vt:lpstr>Слайд 3</vt:lpstr>
      <vt:lpstr>Etimología </vt:lpstr>
      <vt:lpstr>Polémica en torno a «español» o «castellano» </vt:lpstr>
      <vt:lpstr>Historia </vt:lpstr>
      <vt:lpstr>Слайд 7</vt:lpstr>
      <vt:lpstr>Clasificación </vt:lpstr>
      <vt:lpstr>Alfabeto </vt:lpstr>
      <vt:lpstr>Gramática </vt:lpstr>
      <vt:lpstr>Sintaxis</vt:lpstr>
      <vt:lpstr>Voseo </vt:lpstr>
      <vt:lpstr>Léxico </vt:lpstr>
      <vt:lpstr>Bibliografía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de la lengua espanola</dc:title>
  <dc:creator>Админ</dc:creator>
  <cp:lastModifiedBy>RWT</cp:lastModifiedBy>
  <cp:revision>6</cp:revision>
  <dcterms:created xsi:type="dcterms:W3CDTF">2012-03-02T15:39:44Z</dcterms:created>
  <dcterms:modified xsi:type="dcterms:W3CDTF">2012-03-02T16:26:31Z</dcterms:modified>
</cp:coreProperties>
</file>