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6" r:id="rId3"/>
    <p:sldId id="321" r:id="rId4"/>
    <p:sldId id="336" r:id="rId5"/>
    <p:sldId id="323" r:id="rId6"/>
    <p:sldId id="338" r:id="rId7"/>
    <p:sldId id="324" r:id="rId8"/>
    <p:sldId id="325" r:id="rId9"/>
    <p:sldId id="337" r:id="rId10"/>
    <p:sldId id="326" r:id="rId11"/>
    <p:sldId id="340" r:id="rId12"/>
    <p:sldId id="327" r:id="rId13"/>
    <p:sldId id="328" r:id="rId14"/>
    <p:sldId id="329" r:id="rId15"/>
    <p:sldId id="330" r:id="rId16"/>
    <p:sldId id="331" r:id="rId17"/>
    <p:sldId id="332" r:id="rId18"/>
    <p:sldId id="333" r:id="rId19"/>
    <p:sldId id="339" r:id="rId20"/>
    <p:sldId id="334" r:id="rId21"/>
    <p:sldId id="341"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6600"/>
    <a:srgbClr val="0000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BD6B226-8598-4A84-90A7-237D50D84B02}" type="datetimeFigureOut">
              <a:rPr lang="ru-RU" smtClean="0"/>
              <a:t>15.04.2015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61A64E-216D-45D8-82BB-44D4C21644F4}"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BD6B226-8598-4A84-90A7-237D50D84B02}" type="datetimeFigureOut">
              <a:rPr lang="ru-RU" smtClean="0"/>
              <a:t>15.04.2015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61A64E-216D-45D8-82BB-44D4C21644F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D6B226-8598-4A84-90A7-237D50D84B02}" type="datetimeFigureOut">
              <a:rPr lang="ru-RU" smtClean="0"/>
              <a:t>15.04.2015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61A64E-216D-45D8-82BB-44D4C21644F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D6B226-8598-4A84-90A7-237D50D84B02}" type="datetimeFigureOut">
              <a:rPr lang="ru-RU" smtClean="0"/>
              <a:t>15.04.2015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61A64E-216D-45D8-82BB-44D4C21644F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D6B226-8598-4A84-90A7-237D50D84B02}" type="datetimeFigureOut">
              <a:rPr lang="ru-RU" smtClean="0"/>
              <a:t>15.04.2015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61A64E-216D-45D8-82BB-44D4C21644F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BD6B226-8598-4A84-90A7-237D50D84B02}" type="datetimeFigureOut">
              <a:rPr lang="ru-RU" smtClean="0"/>
              <a:t>15.04.2015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B61A64E-216D-45D8-82BB-44D4C21644F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BD6B226-8598-4A84-90A7-237D50D84B02}" type="datetimeFigureOut">
              <a:rPr lang="ru-RU" smtClean="0"/>
              <a:t>15.04.2015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B61A64E-216D-45D8-82BB-44D4C21644F4}"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BD6B226-8598-4A84-90A7-237D50D84B02}" type="datetimeFigureOut">
              <a:rPr lang="ru-RU" smtClean="0"/>
              <a:t>15.04.2015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B61A64E-216D-45D8-82BB-44D4C21644F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6B226-8598-4A84-90A7-237D50D84B02}" type="datetimeFigureOut">
              <a:rPr lang="ru-RU" smtClean="0"/>
              <a:t>15.04.2015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B61A64E-216D-45D8-82BB-44D4C21644F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D6B226-8598-4A84-90A7-237D50D84B02}" type="datetimeFigureOut">
              <a:rPr lang="ru-RU" smtClean="0"/>
              <a:t>15.04.2015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B61A64E-216D-45D8-82BB-44D4C21644F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D6B226-8598-4A84-90A7-237D50D84B02}" type="datetimeFigureOut">
              <a:rPr lang="ru-RU" smtClean="0"/>
              <a:t>15.04.2015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B61A64E-216D-45D8-82BB-44D4C21644F4}"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BD6B226-8598-4A84-90A7-237D50D84B02}" type="datetimeFigureOut">
              <a:rPr lang="ru-RU" smtClean="0"/>
              <a:t>15.04.2015</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B61A64E-216D-45D8-82BB-44D4C21644F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40931" y="2852936"/>
            <a:ext cx="8568952" cy="95410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2800" b="1" dirty="0" smtClean="0">
                <a:ln>
                  <a:solidFill>
                    <a:srgbClr val="000066"/>
                  </a:solidFill>
                </a:ln>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2015 ЙИЛ-КЕКСАЛАРНИ </a:t>
            </a:r>
          </a:p>
          <a:p>
            <a:pPr algn="ctr"/>
            <a:r>
              <a:rPr lang="uz-Cyrl-UZ" sz="2800" b="1" dirty="0" smtClean="0">
                <a:ln>
                  <a:solidFill>
                    <a:srgbClr val="000066"/>
                  </a:solidFill>
                </a:ln>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ЭЪЗОЗЛАШ ЙИЛИ</a:t>
            </a:r>
            <a:endParaRPr lang="ru-RU" sz="2800" b="1" dirty="0">
              <a:ln>
                <a:solidFill>
                  <a:srgbClr val="000066"/>
                </a:solidFill>
              </a:ln>
              <a:solidFill>
                <a:srgbClr val="00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323528" y="260648"/>
            <a:ext cx="8568952" cy="25930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2800" b="1" dirty="0" smtClean="0">
                <a:ln>
                  <a:solidFill>
                    <a:srgbClr val="660066"/>
                  </a:solidFill>
                </a:ln>
                <a:solidFill>
                  <a:srgbClr val="660066"/>
                </a:solidFill>
                <a:effectLst>
                  <a:glow rad="63500">
                    <a:schemeClr val="accent1">
                      <a:satMod val="175000"/>
                      <a:alpha val="40000"/>
                    </a:schemeClr>
                  </a:glow>
                  <a:outerShdw blurRad="38100" dist="38100" dir="2700000" algn="tl">
                    <a:srgbClr val="000000">
                      <a:alpha val="43137"/>
                    </a:srgbClr>
                  </a:outerShdw>
                </a:effectLst>
                <a:latin typeface="Times New Roman" pitchFamily="18" charset="0"/>
                <a:cs typeface="Times New Roman" pitchFamily="18" charset="0"/>
              </a:rPr>
              <a:t>РЕСПУБЛИКА МАЪНАВИЯТ ВА МАЪРИФАТ КЕНГАШИ</a:t>
            </a:r>
          </a:p>
          <a:p>
            <a:pPr algn="ctr"/>
            <a:endParaRPr lang="uz-Cyrl-UZ" sz="1050" b="1" dirty="0">
              <a:ln>
                <a:solidFill>
                  <a:srgbClr val="660066"/>
                </a:solidFill>
              </a:ln>
              <a:solidFill>
                <a:srgbClr val="660066"/>
              </a:solidFill>
              <a:effectLst>
                <a:glow rad="63500">
                  <a:schemeClr val="accent1">
                    <a:satMod val="175000"/>
                    <a:alpha val="40000"/>
                  </a:schemeClr>
                </a:glow>
                <a:outerShdw blurRad="38100" dist="38100" dir="2700000" algn="tl">
                  <a:srgbClr val="000000">
                    <a:alpha val="43137"/>
                  </a:srgbClr>
                </a:outerShdw>
              </a:effectLst>
              <a:latin typeface="Times New Roman" pitchFamily="18" charset="0"/>
              <a:cs typeface="Times New Roman" pitchFamily="18" charset="0"/>
            </a:endParaRPr>
          </a:p>
          <a:p>
            <a:pPr algn="ctr"/>
            <a:r>
              <a:rPr lang="uz-Cyrl-UZ" sz="2400" b="1" dirty="0" smtClean="0">
                <a:ln>
                  <a:solidFill>
                    <a:srgbClr val="006600"/>
                  </a:solidFill>
                </a:ln>
                <a:solidFill>
                  <a:srgbClr val="006600"/>
                </a:solidFill>
                <a:effectLst>
                  <a:outerShdw blurRad="38100" dist="38100" dir="2700000" algn="tl">
                    <a:srgbClr val="000000">
                      <a:alpha val="43137"/>
                    </a:srgbClr>
                  </a:outerShdw>
                </a:effectLst>
                <a:latin typeface="Times New Roman"/>
                <a:ea typeface="Times New Roman"/>
              </a:rPr>
              <a:t>РЕСПУБЛИКА МАЪНАВИЯТ ТАРҒИБОТ МАРКАЗИ</a:t>
            </a:r>
          </a:p>
          <a:p>
            <a:pPr algn="ctr"/>
            <a:endParaRPr lang="en-US" sz="2400" b="1" dirty="0" smtClean="0">
              <a:ln>
                <a:solidFill>
                  <a:srgbClr val="006600"/>
                </a:solidFill>
              </a:ln>
              <a:solidFill>
                <a:srgbClr val="006600"/>
              </a:solidFill>
              <a:effectLst>
                <a:outerShdw blurRad="38100" dist="38100" dir="2700000" algn="tl">
                  <a:srgbClr val="000000">
                    <a:alpha val="43137"/>
                  </a:srgbClr>
                </a:outerShdw>
              </a:effectLst>
              <a:latin typeface="Times New Roman"/>
              <a:ea typeface="Times New Roman"/>
            </a:endParaRPr>
          </a:p>
          <a:p>
            <a:pPr algn="ctr"/>
            <a:r>
              <a:rPr lang="uz-Cyrl-UZ" sz="2400" b="1" dirty="0" smtClean="0">
                <a:ln>
                  <a:solidFill>
                    <a:srgbClr val="006600"/>
                  </a:solidFill>
                </a:ln>
                <a:solidFill>
                  <a:srgbClr val="006600"/>
                </a:solidFill>
                <a:effectLst>
                  <a:outerShdw blurRad="38100" dist="38100" dir="2700000" algn="tl">
                    <a:srgbClr val="000000">
                      <a:alpha val="43137"/>
                    </a:srgbClr>
                  </a:outerShdw>
                </a:effectLst>
                <a:latin typeface="Times New Roman"/>
                <a:ea typeface="Times New Roman"/>
              </a:rPr>
              <a:t>МИЛЛИЙ </a:t>
            </a:r>
            <a:r>
              <a:rPr lang="uz-Cyrl-UZ" sz="2400" b="1" dirty="0">
                <a:ln>
                  <a:solidFill>
                    <a:srgbClr val="006600"/>
                  </a:solidFill>
                </a:ln>
                <a:solidFill>
                  <a:srgbClr val="006600"/>
                </a:solidFill>
                <a:effectLst>
                  <a:outerShdw blurRad="38100" dist="38100" dir="2700000" algn="tl">
                    <a:srgbClr val="000000">
                      <a:alpha val="43137"/>
                    </a:srgbClr>
                  </a:outerShdw>
                </a:effectLst>
                <a:latin typeface="Times New Roman"/>
                <a:ea typeface="Times New Roman"/>
              </a:rPr>
              <a:t>ҒОЯ ВА МАФКУРА ИЛМИЙ-АМАЛИЙ </a:t>
            </a:r>
            <a:r>
              <a:rPr lang="uz-Cyrl-UZ" sz="2400" b="1" dirty="0" smtClean="0">
                <a:ln>
                  <a:solidFill>
                    <a:srgbClr val="006600"/>
                  </a:solidFill>
                </a:ln>
                <a:solidFill>
                  <a:srgbClr val="006600"/>
                </a:solidFill>
                <a:effectLst>
                  <a:outerShdw blurRad="38100" dist="38100" dir="2700000" algn="tl">
                    <a:srgbClr val="000000">
                      <a:alpha val="43137"/>
                    </a:srgbClr>
                  </a:outerShdw>
                </a:effectLst>
                <a:latin typeface="Times New Roman"/>
                <a:ea typeface="Times New Roman"/>
              </a:rPr>
              <a:t>МАРКАЗИ</a:t>
            </a:r>
            <a:endParaRPr lang="ru-RU" sz="2400" dirty="0">
              <a:ln>
                <a:solidFill>
                  <a:srgbClr val="006600"/>
                </a:solidFill>
              </a:ln>
              <a:solidFill>
                <a:srgbClr val="006600"/>
              </a:solidFill>
              <a:effectLst>
                <a:outerShdw blurRad="38100" dist="38100" dir="2700000" algn="tl">
                  <a:srgbClr val="000000">
                    <a:alpha val="43137"/>
                  </a:srgbClr>
                </a:outerShdw>
              </a:effectLst>
              <a:latin typeface="Times New Roman"/>
              <a:ea typeface="Times New Roman"/>
            </a:endParaRPr>
          </a:p>
        </p:txBody>
      </p:sp>
      <p:sp>
        <p:nvSpPr>
          <p:cNvPr id="7" name="Прямоугольник 6"/>
          <p:cNvSpPr/>
          <p:nvPr/>
        </p:nvSpPr>
        <p:spPr>
          <a:xfrm>
            <a:off x="2555776" y="6290156"/>
            <a:ext cx="4392488"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Тошкент. 2014 йил. </a:t>
            </a:r>
            <a:endParaRPr lang="ru-RU"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300573" y="5229200"/>
            <a:ext cx="8568952" cy="95410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uz-Cyrl-UZ"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algn="r"/>
            <a:r>
              <a:rPr lang="uz-Cyrl-UZ"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43(84)/2014</a:t>
            </a:r>
            <a:endParaRPr lang="ru-RU"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846931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1494" y="1493887"/>
            <a:ext cx="6736770" cy="526297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Ватанимизнинг мусаффо осмонини асрашда, ҳар қандай офатларни остонамизга йўлатмаслик, она юртимизни фашизм балосидан ҳимоя қилишда кекса авлод вакилларининг қандай жасорат кўрсатгани, фронт ортида меҳнат қилиб, ғалабага муносиб ҳисса қўшгани, мамлакатимизни тиклаш, унинг ҳам ҳарбий, ҳам иқтисодий, ҳам маданий-маънавий салоҳиятини оширишда </a:t>
            </a:r>
            <a:r>
              <a:rPr lang="uz-Cyrl-UZ" sz="2800" b="1" spc="-150" dirty="0" smtClean="0">
                <a:solidFill>
                  <a:srgbClr val="C00000"/>
                </a:solidFill>
                <a:effectLst/>
                <a:latin typeface="Times New Roman" pitchFamily="18" charset="0"/>
                <a:ea typeface="Times New Roman"/>
                <a:cs typeface="Times New Roman" pitchFamily="18" charset="0"/>
              </a:rPr>
              <a:t>нуроний кексаларимиз намоён этган фидойиликни биз ҳамиша катта миннатдорлик билан эслаймиз. </a:t>
            </a:r>
            <a:endParaRPr lang="ru-RU" sz="2800" b="1" spc="-150" dirty="0">
              <a:solidFill>
                <a:srgbClr val="C00000"/>
              </a:solidFill>
              <a:latin typeface="Times New Roman" pitchFamily="18" charset="0"/>
              <a:ea typeface="Calibri"/>
              <a:cs typeface="Times New Roman" pitchFamily="18" charset="0"/>
            </a:endParaRPr>
          </a:p>
        </p:txBody>
      </p:sp>
      <p:sp>
        <p:nvSpPr>
          <p:cNvPr id="4" name="Прямоугольник 3"/>
          <p:cNvSpPr/>
          <p:nvPr/>
        </p:nvSpPr>
        <p:spPr>
          <a:xfrm>
            <a:off x="211495" y="38234"/>
            <a:ext cx="6736770" cy="1446550"/>
          </a:xfrm>
          <a:prstGeom prst="rect">
            <a:avLst/>
          </a:prstGeom>
        </p:spPr>
        <p:txBody>
          <a:bodyPr wrap="square">
            <a:spAutoFit/>
          </a:bodyPr>
          <a:lstStyle/>
          <a:p>
            <a:pPr algn="ctr"/>
            <a:r>
              <a:rPr lang="uz-Cyrl-UZ" sz="4400" b="1" spc="-150" dirty="0" smtClean="0">
                <a:ln>
                  <a:solidFill>
                    <a:schemeClr val="bg1"/>
                  </a:solidFill>
                </a:ln>
                <a:solidFill>
                  <a:srgbClr val="C00000"/>
                </a:solidFill>
                <a:effectLst>
                  <a:glow rad="63500">
                    <a:schemeClr val="accent5">
                      <a:satMod val="175000"/>
                      <a:alpha val="40000"/>
                    </a:schemeClr>
                  </a:glow>
                  <a:outerShdw blurRad="38100" dist="38100" dir="2700000" algn="tl">
                    <a:srgbClr val="000000">
                      <a:alpha val="43137"/>
                    </a:srgbClr>
                  </a:outerShdw>
                </a:effectLst>
                <a:latin typeface="Times New Roman" pitchFamily="18" charset="0"/>
                <a:ea typeface="Times New Roman"/>
                <a:cs typeface="Times New Roman" pitchFamily="18" charset="0"/>
              </a:rPr>
              <a:t>КЕКСАЛАРГА МИННАТДОРЛИК </a:t>
            </a:r>
            <a:endParaRPr lang="ru-RU" sz="3200" dirty="0">
              <a:ln>
                <a:solidFill>
                  <a:schemeClr val="bg1"/>
                </a:solidFill>
              </a:ln>
              <a:effectLst>
                <a:glow rad="63500">
                  <a:schemeClr val="accent5">
                    <a:satMod val="175000"/>
                    <a:alpha val="40000"/>
                  </a:schemeClr>
                </a:glow>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42110"/>
            <a:ext cx="1944216" cy="14581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1484784"/>
            <a:ext cx="1944216" cy="14562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2924944"/>
            <a:ext cx="1944216" cy="13609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496" y="4293096"/>
            <a:ext cx="1905000" cy="12715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78" b="11220"/>
          <a:stretch/>
        </p:blipFill>
        <p:spPr bwMode="auto">
          <a:xfrm>
            <a:off x="7092280" y="5577129"/>
            <a:ext cx="1944216" cy="12392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p:cTn id="13" dur="1000" fill="hold"/>
                                        <p:tgtEl>
                                          <p:spTgt spid="7171"/>
                                        </p:tgtEl>
                                        <p:attrNameLst>
                                          <p:attrName>ppt_w</p:attrName>
                                        </p:attrNameLst>
                                      </p:cBhvr>
                                      <p:tavLst>
                                        <p:tav tm="0">
                                          <p:val>
                                            <p:fltVal val="0"/>
                                          </p:val>
                                        </p:tav>
                                        <p:tav tm="100000">
                                          <p:val>
                                            <p:strVal val="#ppt_w"/>
                                          </p:val>
                                        </p:tav>
                                      </p:tavLst>
                                    </p:anim>
                                    <p:anim calcmode="lin" valueType="num">
                                      <p:cBhvr>
                                        <p:cTn id="14" dur="1000" fill="hold"/>
                                        <p:tgtEl>
                                          <p:spTgt spid="7171"/>
                                        </p:tgtEl>
                                        <p:attrNameLst>
                                          <p:attrName>ppt_h</p:attrName>
                                        </p:attrNameLst>
                                      </p:cBhvr>
                                      <p:tavLst>
                                        <p:tav tm="0">
                                          <p:val>
                                            <p:fltVal val="0"/>
                                          </p:val>
                                        </p:tav>
                                        <p:tav tm="100000">
                                          <p:val>
                                            <p:strVal val="#ppt_h"/>
                                          </p:val>
                                        </p:tav>
                                      </p:tavLst>
                                    </p:anim>
                                    <p:anim calcmode="lin" valueType="num">
                                      <p:cBhvr>
                                        <p:cTn id="15" dur="1000" fill="hold"/>
                                        <p:tgtEl>
                                          <p:spTgt spid="7171"/>
                                        </p:tgtEl>
                                        <p:attrNameLst>
                                          <p:attrName>style.rotation</p:attrName>
                                        </p:attrNameLst>
                                      </p:cBhvr>
                                      <p:tavLst>
                                        <p:tav tm="0">
                                          <p:val>
                                            <p:fltVal val="90"/>
                                          </p:val>
                                        </p:tav>
                                        <p:tav tm="100000">
                                          <p:val>
                                            <p:fltVal val="0"/>
                                          </p:val>
                                        </p:tav>
                                      </p:tavLst>
                                    </p:anim>
                                    <p:animEffect transition="in" filter="fade">
                                      <p:cBhvr>
                                        <p:cTn id="16" dur="1000"/>
                                        <p:tgtEl>
                                          <p:spTgt spid="7171"/>
                                        </p:tgtEl>
                                      </p:cBhvr>
                                    </p:animEffect>
                                  </p:childTnLst>
                                </p:cTn>
                              </p:par>
                              <p:par>
                                <p:cTn id="17" presetID="31"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1000" fill="hold"/>
                                        <p:tgtEl>
                                          <p:spTgt spid="7172"/>
                                        </p:tgtEl>
                                        <p:attrNameLst>
                                          <p:attrName>ppt_w</p:attrName>
                                        </p:attrNameLst>
                                      </p:cBhvr>
                                      <p:tavLst>
                                        <p:tav tm="0">
                                          <p:val>
                                            <p:fltVal val="0"/>
                                          </p:val>
                                        </p:tav>
                                        <p:tav tm="100000">
                                          <p:val>
                                            <p:strVal val="#ppt_w"/>
                                          </p:val>
                                        </p:tav>
                                      </p:tavLst>
                                    </p:anim>
                                    <p:anim calcmode="lin" valueType="num">
                                      <p:cBhvr>
                                        <p:cTn id="20" dur="1000" fill="hold"/>
                                        <p:tgtEl>
                                          <p:spTgt spid="7172"/>
                                        </p:tgtEl>
                                        <p:attrNameLst>
                                          <p:attrName>ppt_h</p:attrName>
                                        </p:attrNameLst>
                                      </p:cBhvr>
                                      <p:tavLst>
                                        <p:tav tm="0">
                                          <p:val>
                                            <p:fltVal val="0"/>
                                          </p:val>
                                        </p:tav>
                                        <p:tav tm="100000">
                                          <p:val>
                                            <p:strVal val="#ppt_h"/>
                                          </p:val>
                                        </p:tav>
                                      </p:tavLst>
                                    </p:anim>
                                    <p:anim calcmode="lin" valueType="num">
                                      <p:cBhvr>
                                        <p:cTn id="21" dur="1000" fill="hold"/>
                                        <p:tgtEl>
                                          <p:spTgt spid="7172"/>
                                        </p:tgtEl>
                                        <p:attrNameLst>
                                          <p:attrName>style.rotation</p:attrName>
                                        </p:attrNameLst>
                                      </p:cBhvr>
                                      <p:tavLst>
                                        <p:tav tm="0">
                                          <p:val>
                                            <p:fltVal val="90"/>
                                          </p:val>
                                        </p:tav>
                                        <p:tav tm="100000">
                                          <p:val>
                                            <p:fltVal val="0"/>
                                          </p:val>
                                        </p:tav>
                                      </p:tavLst>
                                    </p:anim>
                                    <p:animEffect transition="in" filter="fade">
                                      <p:cBhvr>
                                        <p:cTn id="22" dur="1000"/>
                                        <p:tgtEl>
                                          <p:spTgt spid="7172"/>
                                        </p:tgtEl>
                                      </p:cBhvr>
                                    </p:animEffect>
                                  </p:childTnLst>
                                </p:cTn>
                              </p:par>
                              <p:par>
                                <p:cTn id="23" presetID="31" presetClass="entr" presetSubtype="0" fill="hold" nodeType="with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p:cTn id="25" dur="1000" fill="hold"/>
                                        <p:tgtEl>
                                          <p:spTgt spid="7173"/>
                                        </p:tgtEl>
                                        <p:attrNameLst>
                                          <p:attrName>ppt_w</p:attrName>
                                        </p:attrNameLst>
                                      </p:cBhvr>
                                      <p:tavLst>
                                        <p:tav tm="0">
                                          <p:val>
                                            <p:fltVal val="0"/>
                                          </p:val>
                                        </p:tav>
                                        <p:tav tm="100000">
                                          <p:val>
                                            <p:strVal val="#ppt_w"/>
                                          </p:val>
                                        </p:tav>
                                      </p:tavLst>
                                    </p:anim>
                                    <p:anim calcmode="lin" valueType="num">
                                      <p:cBhvr>
                                        <p:cTn id="26" dur="1000" fill="hold"/>
                                        <p:tgtEl>
                                          <p:spTgt spid="7173"/>
                                        </p:tgtEl>
                                        <p:attrNameLst>
                                          <p:attrName>ppt_h</p:attrName>
                                        </p:attrNameLst>
                                      </p:cBhvr>
                                      <p:tavLst>
                                        <p:tav tm="0">
                                          <p:val>
                                            <p:fltVal val="0"/>
                                          </p:val>
                                        </p:tav>
                                        <p:tav tm="100000">
                                          <p:val>
                                            <p:strVal val="#ppt_h"/>
                                          </p:val>
                                        </p:tav>
                                      </p:tavLst>
                                    </p:anim>
                                    <p:anim calcmode="lin" valueType="num">
                                      <p:cBhvr>
                                        <p:cTn id="27" dur="1000" fill="hold"/>
                                        <p:tgtEl>
                                          <p:spTgt spid="7173"/>
                                        </p:tgtEl>
                                        <p:attrNameLst>
                                          <p:attrName>style.rotation</p:attrName>
                                        </p:attrNameLst>
                                      </p:cBhvr>
                                      <p:tavLst>
                                        <p:tav tm="0">
                                          <p:val>
                                            <p:fltVal val="90"/>
                                          </p:val>
                                        </p:tav>
                                        <p:tav tm="100000">
                                          <p:val>
                                            <p:fltVal val="0"/>
                                          </p:val>
                                        </p:tav>
                                      </p:tavLst>
                                    </p:anim>
                                    <p:animEffect transition="in" filter="fade">
                                      <p:cBhvr>
                                        <p:cTn id="28" dur="1000"/>
                                        <p:tgtEl>
                                          <p:spTgt spid="7173"/>
                                        </p:tgtEl>
                                      </p:cBhvr>
                                    </p:animEffect>
                                  </p:childTnLst>
                                </p:cTn>
                              </p:par>
                              <p:par>
                                <p:cTn id="29" presetID="31" presetClass="entr" presetSubtype="0" fill="hold" nodeType="withEffect">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cBhvr>
                                        <p:cTn id="31" dur="1000" fill="hold"/>
                                        <p:tgtEl>
                                          <p:spTgt spid="7174"/>
                                        </p:tgtEl>
                                        <p:attrNameLst>
                                          <p:attrName>ppt_w</p:attrName>
                                        </p:attrNameLst>
                                      </p:cBhvr>
                                      <p:tavLst>
                                        <p:tav tm="0">
                                          <p:val>
                                            <p:fltVal val="0"/>
                                          </p:val>
                                        </p:tav>
                                        <p:tav tm="100000">
                                          <p:val>
                                            <p:strVal val="#ppt_w"/>
                                          </p:val>
                                        </p:tav>
                                      </p:tavLst>
                                    </p:anim>
                                    <p:anim calcmode="lin" valueType="num">
                                      <p:cBhvr>
                                        <p:cTn id="32" dur="1000" fill="hold"/>
                                        <p:tgtEl>
                                          <p:spTgt spid="7174"/>
                                        </p:tgtEl>
                                        <p:attrNameLst>
                                          <p:attrName>ppt_h</p:attrName>
                                        </p:attrNameLst>
                                      </p:cBhvr>
                                      <p:tavLst>
                                        <p:tav tm="0">
                                          <p:val>
                                            <p:fltVal val="0"/>
                                          </p:val>
                                        </p:tav>
                                        <p:tav tm="100000">
                                          <p:val>
                                            <p:strVal val="#ppt_h"/>
                                          </p:val>
                                        </p:tav>
                                      </p:tavLst>
                                    </p:anim>
                                    <p:anim calcmode="lin" valueType="num">
                                      <p:cBhvr>
                                        <p:cTn id="33" dur="1000" fill="hold"/>
                                        <p:tgtEl>
                                          <p:spTgt spid="7174"/>
                                        </p:tgtEl>
                                        <p:attrNameLst>
                                          <p:attrName>style.rotation</p:attrName>
                                        </p:attrNameLst>
                                      </p:cBhvr>
                                      <p:tavLst>
                                        <p:tav tm="0">
                                          <p:val>
                                            <p:fltVal val="90"/>
                                          </p:val>
                                        </p:tav>
                                        <p:tav tm="100000">
                                          <p:val>
                                            <p:fltVal val="0"/>
                                          </p:val>
                                        </p:tav>
                                      </p:tavLst>
                                    </p:anim>
                                    <p:animEffect transition="in" filter="fade">
                                      <p:cBhvr>
                                        <p:cTn id="34" dur="1000"/>
                                        <p:tgtEl>
                                          <p:spTgt spid="7174"/>
                                        </p:tgtEl>
                                      </p:cBhvr>
                                    </p:animEffect>
                                  </p:childTnLst>
                                </p:cTn>
                              </p:par>
                              <p:par>
                                <p:cTn id="35" presetID="31" presetClass="entr" presetSubtype="0" fill="hold" nodeType="withEffect">
                                  <p:stCondLst>
                                    <p:cond delay="0"/>
                                  </p:stCondLst>
                                  <p:childTnLst>
                                    <p:set>
                                      <p:cBhvr>
                                        <p:cTn id="36" dur="1" fill="hold">
                                          <p:stCondLst>
                                            <p:cond delay="0"/>
                                          </p:stCondLst>
                                        </p:cTn>
                                        <p:tgtEl>
                                          <p:spTgt spid="7170"/>
                                        </p:tgtEl>
                                        <p:attrNameLst>
                                          <p:attrName>style.visibility</p:attrName>
                                        </p:attrNameLst>
                                      </p:cBhvr>
                                      <p:to>
                                        <p:strVal val="visible"/>
                                      </p:to>
                                    </p:set>
                                    <p:anim calcmode="lin" valueType="num">
                                      <p:cBhvr>
                                        <p:cTn id="37" dur="1000" fill="hold"/>
                                        <p:tgtEl>
                                          <p:spTgt spid="7170"/>
                                        </p:tgtEl>
                                        <p:attrNameLst>
                                          <p:attrName>ppt_w</p:attrName>
                                        </p:attrNameLst>
                                      </p:cBhvr>
                                      <p:tavLst>
                                        <p:tav tm="0">
                                          <p:val>
                                            <p:fltVal val="0"/>
                                          </p:val>
                                        </p:tav>
                                        <p:tav tm="100000">
                                          <p:val>
                                            <p:strVal val="#ppt_w"/>
                                          </p:val>
                                        </p:tav>
                                      </p:tavLst>
                                    </p:anim>
                                    <p:anim calcmode="lin" valueType="num">
                                      <p:cBhvr>
                                        <p:cTn id="38" dur="1000" fill="hold"/>
                                        <p:tgtEl>
                                          <p:spTgt spid="7170"/>
                                        </p:tgtEl>
                                        <p:attrNameLst>
                                          <p:attrName>ppt_h</p:attrName>
                                        </p:attrNameLst>
                                      </p:cBhvr>
                                      <p:tavLst>
                                        <p:tav tm="0">
                                          <p:val>
                                            <p:fltVal val="0"/>
                                          </p:val>
                                        </p:tav>
                                        <p:tav tm="100000">
                                          <p:val>
                                            <p:strVal val="#ppt_h"/>
                                          </p:val>
                                        </p:tav>
                                      </p:tavLst>
                                    </p:anim>
                                    <p:anim calcmode="lin" valueType="num">
                                      <p:cBhvr>
                                        <p:cTn id="39" dur="1000" fill="hold"/>
                                        <p:tgtEl>
                                          <p:spTgt spid="7170"/>
                                        </p:tgtEl>
                                        <p:attrNameLst>
                                          <p:attrName>style.rotation</p:attrName>
                                        </p:attrNameLst>
                                      </p:cBhvr>
                                      <p:tavLst>
                                        <p:tav tm="0">
                                          <p:val>
                                            <p:fltVal val="90"/>
                                          </p:val>
                                        </p:tav>
                                        <p:tav tm="100000">
                                          <p:val>
                                            <p:fltVal val="0"/>
                                          </p:val>
                                        </p:tav>
                                      </p:tavLst>
                                    </p:anim>
                                    <p:animEffect transition="in" filter="fade">
                                      <p:cBhvr>
                                        <p:cTn id="4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524" y="1484784"/>
            <a:ext cx="8712968" cy="224676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6600"/>
                </a:solidFill>
                <a:effectLst/>
                <a:latin typeface="Times New Roman" pitchFamily="18" charset="0"/>
                <a:ea typeface="Times New Roman"/>
                <a:cs typeface="Times New Roman" pitchFamily="18" charset="0"/>
              </a:rPr>
              <a:t>Бугун фахрийларимизнинг ҳурматини жойига қўйиш, ҳар қайси кекса одамнинг юрагига етиб бориш, кўнглини кўтариш, </a:t>
            </a:r>
            <a:r>
              <a:rPr lang="uz-Cyrl-UZ" sz="2800" b="1" spc="-150" dirty="0" smtClean="0">
                <a:solidFill>
                  <a:srgbClr val="0000CC"/>
                </a:solidFill>
                <a:effectLst/>
                <a:latin typeface="Times New Roman" pitchFamily="18" charset="0"/>
                <a:ea typeface="Times New Roman"/>
                <a:cs typeface="Times New Roman" pitchFamily="18" charset="0"/>
              </a:rPr>
              <a:t>шу билан бирга, уларнинг ҳаётини мазмунли қилиш йўлида олиб бораётган ишларимизни кучайтириш, самарасини </a:t>
            </a:r>
            <a:r>
              <a:rPr lang="uz-Cyrl-UZ" sz="2800" b="1" spc="-150" smtClean="0">
                <a:solidFill>
                  <a:srgbClr val="0000CC"/>
                </a:solidFill>
                <a:effectLst/>
                <a:latin typeface="Times New Roman" pitchFamily="18" charset="0"/>
                <a:ea typeface="Times New Roman"/>
                <a:cs typeface="Times New Roman" pitchFamily="18" charset="0"/>
              </a:rPr>
              <a:t>ошириш зарур.</a:t>
            </a:r>
            <a:endParaRPr lang="ru-RU" sz="2800" b="1" spc="-150" dirty="0">
              <a:solidFill>
                <a:srgbClr val="0000CC"/>
              </a:solidFill>
              <a:latin typeface="Times New Roman" pitchFamily="18" charset="0"/>
              <a:ea typeface="Calibri"/>
              <a:cs typeface="Times New Roman" pitchFamily="18" charset="0"/>
            </a:endParaRPr>
          </a:p>
        </p:txBody>
      </p:sp>
      <p:sp>
        <p:nvSpPr>
          <p:cNvPr id="3" name="Прямоугольник 2"/>
          <p:cNvSpPr/>
          <p:nvPr/>
        </p:nvSpPr>
        <p:spPr>
          <a:xfrm>
            <a:off x="258258" y="300792"/>
            <a:ext cx="8675233" cy="1015663"/>
          </a:xfrm>
          <a:prstGeom prst="rect">
            <a:avLst/>
          </a:prstGeom>
        </p:spPr>
        <p:txBody>
          <a:bodyPr wrap="square">
            <a:spAutoFit/>
          </a:bodyPr>
          <a:lstStyle/>
          <a:p>
            <a:pPr algn="ctr"/>
            <a:r>
              <a:rPr lang="uz-Cyrl-UZ" sz="6000" b="1" dirty="0" smtClean="0">
                <a:ln w="17780" cmpd="sng">
                  <a:solidFill>
                    <a:srgbClr val="0000CC"/>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chemeClr val="accent2">
                      <a:satMod val="175000"/>
                      <a:alpha val="40000"/>
                    </a:schemeClr>
                  </a:glow>
                  <a:outerShdw blurRad="50800" algn="tl" rotWithShape="0">
                    <a:srgbClr val="000000"/>
                  </a:outerShdw>
                </a:effectLst>
                <a:latin typeface="Times New Roman" pitchFamily="18" charset="0"/>
                <a:ea typeface="Times New Roman"/>
                <a:cs typeface="Times New Roman" pitchFamily="18" charset="0"/>
              </a:rPr>
              <a:t>ЗАРУРИЙ МАСАЛА</a:t>
            </a:r>
            <a:endParaRPr lang="ru-RU" sz="4400" b="1" dirty="0">
              <a:ln w="17780" cmpd="sng">
                <a:solidFill>
                  <a:srgbClr val="0000CC"/>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chemeClr val="accent2">
                    <a:satMod val="175000"/>
                    <a:alpha val="40000"/>
                  </a:schemeClr>
                </a:glow>
                <a:outerShdw blurRad="50800" algn="tl" rotWithShape="0">
                  <a:srgbClr val="000000"/>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24" y="3933056"/>
            <a:ext cx="404812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933056"/>
            <a:ext cx="4173387" cy="279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355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500" fill="hold"/>
                                        <p:tgtEl>
                                          <p:spTgt spid="8194"/>
                                        </p:tgtEl>
                                        <p:attrNameLst>
                                          <p:attrName>ppt_w</p:attrName>
                                        </p:attrNameLst>
                                      </p:cBhvr>
                                      <p:tavLst>
                                        <p:tav tm="0">
                                          <p:val>
                                            <p:fltVal val="0"/>
                                          </p:val>
                                        </p:tav>
                                        <p:tav tm="100000">
                                          <p:val>
                                            <p:strVal val="#ppt_w"/>
                                          </p:val>
                                        </p:tav>
                                      </p:tavLst>
                                    </p:anim>
                                    <p:anim calcmode="lin" valueType="num">
                                      <p:cBhvr>
                                        <p:cTn id="13" dur="500" fill="hold"/>
                                        <p:tgtEl>
                                          <p:spTgt spid="8194"/>
                                        </p:tgtEl>
                                        <p:attrNameLst>
                                          <p:attrName>ppt_h</p:attrName>
                                        </p:attrNameLst>
                                      </p:cBhvr>
                                      <p:tavLst>
                                        <p:tav tm="0">
                                          <p:val>
                                            <p:fltVal val="0"/>
                                          </p:val>
                                        </p:tav>
                                        <p:tav tm="100000">
                                          <p:val>
                                            <p:strVal val="#ppt_h"/>
                                          </p:val>
                                        </p:tav>
                                      </p:tavLst>
                                    </p:anim>
                                    <p:animEffect transition="in" filter="fade">
                                      <p:cBhvr>
                                        <p:cTn id="14" dur="500"/>
                                        <p:tgtEl>
                                          <p:spTgt spid="8194"/>
                                        </p:tgtEl>
                                      </p:cBhvr>
                                    </p:animEffect>
                                  </p:childTnLst>
                                </p:cTn>
                              </p:par>
                              <p:par>
                                <p:cTn id="15" presetID="53" presetClass="entr" presetSubtype="16"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 calcmode="lin" valueType="num">
                                      <p:cBhvr>
                                        <p:cTn id="17" dur="500" fill="hold"/>
                                        <p:tgtEl>
                                          <p:spTgt spid="8195"/>
                                        </p:tgtEl>
                                        <p:attrNameLst>
                                          <p:attrName>ppt_w</p:attrName>
                                        </p:attrNameLst>
                                      </p:cBhvr>
                                      <p:tavLst>
                                        <p:tav tm="0">
                                          <p:val>
                                            <p:fltVal val="0"/>
                                          </p:val>
                                        </p:tav>
                                        <p:tav tm="100000">
                                          <p:val>
                                            <p:strVal val="#ppt_w"/>
                                          </p:val>
                                        </p:tav>
                                      </p:tavLst>
                                    </p:anim>
                                    <p:anim calcmode="lin" valueType="num">
                                      <p:cBhvr>
                                        <p:cTn id="18" dur="500" fill="hold"/>
                                        <p:tgtEl>
                                          <p:spTgt spid="8195"/>
                                        </p:tgtEl>
                                        <p:attrNameLst>
                                          <p:attrName>ppt_h</p:attrName>
                                        </p:attrNameLst>
                                      </p:cBhvr>
                                      <p:tavLst>
                                        <p:tav tm="0">
                                          <p:val>
                                            <p:fltVal val="0"/>
                                          </p:val>
                                        </p:tav>
                                        <p:tav tm="100000">
                                          <p:val>
                                            <p:strVal val="#ppt_h"/>
                                          </p:val>
                                        </p:tav>
                                      </p:tavLst>
                                    </p:anim>
                                    <p:animEffect transition="in" filter="fade">
                                      <p:cBhvr>
                                        <p:cTn id="19"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916832"/>
            <a:ext cx="8640960" cy="48320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a:ea typeface="Times New Roman"/>
                <a:cs typeface="Times New Roman"/>
              </a:rPr>
              <a:t>Халқимизнинг қадимий ва шонли тарихини узвий давом эттиришга, шу тарихнинг ўчмас саҳифаларини, аждодларимизнинг буюк меросини, қадрият ва урф-одатларини ёшларимизга етказиш, ҳаётимизни тобора поклаш ва файзу баракали қилишда, бир сўз билан айтганда, уни маънавий юксалтиришда, бугун Яратганнинг бизга берган ҳар бир кунини маъноли ва сермазмун ўтказишда беқиёс ҳисса қўшаётган </a:t>
            </a:r>
            <a:r>
              <a:rPr lang="uz-Cyrl-UZ" sz="2800" b="1" spc="-150" dirty="0" smtClean="0">
                <a:solidFill>
                  <a:srgbClr val="C00000"/>
                </a:solidFill>
                <a:effectLst/>
                <a:latin typeface="Times New Roman"/>
                <a:ea typeface="Times New Roman"/>
                <a:cs typeface="Times New Roman"/>
              </a:rPr>
              <a:t>ота-боболаримизга ҳар томонлама ҳурмат, эъзоз ва эҳтиром кўрсатиш барчамиз учун ҳам қарз, ҳам фарз,</a:t>
            </a:r>
            <a:r>
              <a:rPr lang="uz-Cyrl-UZ" sz="2800" b="1" spc="-150" dirty="0" smtClean="0">
                <a:solidFill>
                  <a:srgbClr val="0000CC"/>
                </a:solidFill>
                <a:effectLst/>
                <a:latin typeface="Times New Roman"/>
                <a:ea typeface="Times New Roman"/>
                <a:cs typeface="Times New Roman"/>
              </a:rPr>
              <a:t> деб ўйлайман. </a:t>
            </a:r>
            <a:endParaRPr lang="ru-RU" sz="2000" b="1" spc="-150" dirty="0">
              <a:solidFill>
                <a:srgbClr val="0000CC"/>
              </a:solidFill>
              <a:ea typeface="Calibri"/>
              <a:cs typeface="Times New Roman"/>
            </a:endParaRPr>
          </a:p>
        </p:txBody>
      </p:sp>
      <p:sp>
        <p:nvSpPr>
          <p:cNvPr id="3" name="Прямоугольник 2"/>
          <p:cNvSpPr/>
          <p:nvPr/>
        </p:nvSpPr>
        <p:spPr>
          <a:xfrm>
            <a:off x="265575" y="188640"/>
            <a:ext cx="6034617" cy="156966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uz-Cyrl-UZ" sz="4800" b="1" cap="all" dirty="0" smtClean="0">
                <a:ln w="0">
                  <a:solidFill>
                    <a:srgbClr val="0000CC"/>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a:ea typeface="Times New Roman"/>
                <a:cs typeface="Times New Roman"/>
              </a:rPr>
              <a:t>ҲУРМАТ, ЭЪЗОЗ ВА ЭҲТИРОМ</a:t>
            </a:r>
            <a:endParaRPr lang="ru-RU" sz="4000" b="1" cap="all" dirty="0">
              <a:ln w="0">
                <a:solidFill>
                  <a:srgbClr val="0000CC"/>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0508" y="216583"/>
            <a:ext cx="2371972" cy="1582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204864"/>
            <a:ext cx="8784976" cy="440120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a:ea typeface="Times New Roman"/>
                <a:cs typeface="Times New Roman"/>
              </a:rPr>
              <a:t>60 ёшдан ошганлар сони </a:t>
            </a:r>
            <a:r>
              <a:rPr lang="uz-Cyrl-UZ" sz="2800" b="1" spc="-150" dirty="0" smtClean="0">
                <a:solidFill>
                  <a:srgbClr val="C00000"/>
                </a:solidFill>
                <a:effectLst/>
                <a:latin typeface="Times New Roman"/>
                <a:ea typeface="Times New Roman"/>
                <a:cs typeface="Times New Roman"/>
              </a:rPr>
              <a:t>2 миллион 873 мингдан кўпроқ </a:t>
            </a:r>
            <a:r>
              <a:rPr lang="uz-Cyrl-UZ" sz="2800" b="1" spc="-150" dirty="0" smtClean="0">
                <a:solidFill>
                  <a:srgbClr val="0000CC"/>
                </a:solidFill>
                <a:effectLst/>
                <a:latin typeface="Times New Roman"/>
                <a:ea typeface="Times New Roman"/>
                <a:cs typeface="Times New Roman"/>
              </a:rPr>
              <a:t>кишини ташкил этади. Мустақиллик йилларида халқимизнинг ўртача ёши 1990 йилдаги </a:t>
            </a:r>
            <a:r>
              <a:rPr lang="uz-Cyrl-UZ" sz="2800" b="1" spc="-150" dirty="0" smtClean="0">
                <a:solidFill>
                  <a:srgbClr val="C00000"/>
                </a:solidFill>
                <a:effectLst/>
                <a:latin typeface="Times New Roman"/>
                <a:ea typeface="Times New Roman"/>
                <a:cs typeface="Times New Roman"/>
              </a:rPr>
              <a:t>67 ёшдан 73,5 ёшга, аёллар ўртасида эса 75,8 ёшга </a:t>
            </a:r>
            <a:r>
              <a:rPr lang="uz-Cyrl-UZ" sz="2800" b="1" spc="-150" dirty="0" smtClean="0">
                <a:solidFill>
                  <a:srgbClr val="0000CC"/>
                </a:solidFill>
                <a:effectLst/>
                <a:latin typeface="Times New Roman"/>
                <a:ea typeface="Times New Roman"/>
                <a:cs typeface="Times New Roman"/>
              </a:rPr>
              <a:t>етди. </a:t>
            </a:r>
            <a:endParaRPr lang="ru-RU" sz="2800" b="1" spc="-150" dirty="0">
              <a:solidFill>
                <a:srgbClr val="0000CC"/>
              </a:solidFill>
              <a:ea typeface="Calibri"/>
              <a:cs typeface="Times New Roman"/>
            </a:endParaRPr>
          </a:p>
          <a:p>
            <a:pPr indent="357188" algn="just">
              <a:spcAft>
                <a:spcPts val="0"/>
              </a:spcAft>
            </a:pPr>
            <a:r>
              <a:rPr lang="uz-Cyrl-UZ" sz="2800" b="1" spc="-150" dirty="0" smtClean="0">
                <a:solidFill>
                  <a:srgbClr val="0000CC"/>
                </a:solidFill>
                <a:effectLst/>
                <a:latin typeface="Times New Roman"/>
                <a:ea typeface="Times New Roman"/>
                <a:cs typeface="Times New Roman"/>
              </a:rPr>
              <a:t>Айни пайтда юртимизда </a:t>
            </a:r>
            <a:r>
              <a:rPr lang="uz-Cyrl-UZ" sz="2800" b="1" spc="-150" dirty="0" smtClean="0">
                <a:solidFill>
                  <a:srgbClr val="C00000"/>
                </a:solidFill>
                <a:effectLst/>
                <a:latin typeface="Times New Roman"/>
                <a:ea typeface="Times New Roman"/>
                <a:cs typeface="Times New Roman"/>
              </a:rPr>
              <a:t>225 минг нафар </a:t>
            </a:r>
            <a:r>
              <a:rPr lang="uz-Cyrl-UZ" sz="2800" b="1" spc="-150" dirty="0" smtClean="0">
                <a:solidFill>
                  <a:srgbClr val="0000CC"/>
                </a:solidFill>
                <a:effectLst/>
                <a:latin typeface="Times New Roman"/>
                <a:ea typeface="Times New Roman"/>
                <a:cs typeface="Times New Roman"/>
              </a:rPr>
              <a:t>80 ёшдан, </a:t>
            </a:r>
            <a:br>
              <a:rPr lang="uz-Cyrl-UZ" sz="2800" b="1" spc="-150" dirty="0" smtClean="0">
                <a:solidFill>
                  <a:srgbClr val="0000CC"/>
                </a:solidFill>
                <a:effectLst/>
                <a:latin typeface="Times New Roman"/>
                <a:ea typeface="Times New Roman"/>
                <a:cs typeface="Times New Roman"/>
              </a:rPr>
            </a:br>
            <a:r>
              <a:rPr lang="uz-Cyrl-UZ" sz="2800" b="1" spc="-150" dirty="0" smtClean="0">
                <a:solidFill>
                  <a:srgbClr val="C00000"/>
                </a:solidFill>
                <a:effectLst/>
                <a:latin typeface="Times New Roman"/>
                <a:ea typeface="Times New Roman"/>
                <a:cs typeface="Times New Roman"/>
              </a:rPr>
              <a:t>44 минг нафар </a:t>
            </a:r>
            <a:r>
              <a:rPr lang="uz-Cyrl-UZ" sz="2800" b="1" spc="-150" dirty="0" smtClean="0">
                <a:solidFill>
                  <a:srgbClr val="0000CC"/>
                </a:solidFill>
                <a:effectLst/>
                <a:latin typeface="Times New Roman"/>
                <a:ea typeface="Times New Roman"/>
                <a:cs typeface="Times New Roman"/>
              </a:rPr>
              <a:t>90 ёшдан, </a:t>
            </a:r>
            <a:r>
              <a:rPr lang="uz-Cyrl-UZ" sz="2800" b="1" spc="-150" dirty="0" smtClean="0">
                <a:solidFill>
                  <a:srgbClr val="C00000"/>
                </a:solidFill>
                <a:effectLst/>
                <a:latin typeface="Times New Roman"/>
                <a:ea typeface="Times New Roman"/>
                <a:cs typeface="Times New Roman"/>
              </a:rPr>
              <a:t>8 минг 700 нафар </a:t>
            </a:r>
            <a:r>
              <a:rPr lang="uz-Cyrl-UZ" sz="2800" b="1" spc="-150" dirty="0" smtClean="0">
                <a:solidFill>
                  <a:srgbClr val="0000CC"/>
                </a:solidFill>
                <a:effectLst/>
                <a:latin typeface="Times New Roman"/>
                <a:ea typeface="Times New Roman"/>
                <a:cs typeface="Times New Roman"/>
              </a:rPr>
              <a:t>– шунга эътибор беринг – 100 ёшдан ошган табаррук қариялар яшамоқда. Улар орасида </a:t>
            </a:r>
            <a:r>
              <a:rPr lang="uz-Cyrl-UZ" sz="2800" b="1" spc="-150" dirty="0" smtClean="0">
                <a:solidFill>
                  <a:srgbClr val="C00000"/>
                </a:solidFill>
                <a:effectLst/>
                <a:latin typeface="Times New Roman"/>
                <a:ea typeface="Times New Roman"/>
                <a:cs typeface="Times New Roman"/>
              </a:rPr>
              <a:t>3 минг 109 нафар </a:t>
            </a:r>
            <a:r>
              <a:rPr lang="uz-Cyrl-UZ" sz="2800" b="1" spc="-150" dirty="0" smtClean="0">
                <a:solidFill>
                  <a:srgbClr val="0000CC"/>
                </a:solidFill>
                <a:effectLst/>
                <a:latin typeface="Times New Roman"/>
                <a:ea typeface="Times New Roman"/>
                <a:cs typeface="Times New Roman"/>
              </a:rPr>
              <a:t>Иккинчи жаҳон уруши қатнашчиси, </a:t>
            </a:r>
            <a:r>
              <a:rPr lang="uz-Cyrl-UZ" sz="2800" b="1" spc="-150" dirty="0" smtClean="0">
                <a:solidFill>
                  <a:srgbClr val="C00000"/>
                </a:solidFill>
                <a:effectLst/>
                <a:latin typeface="Times New Roman"/>
                <a:ea typeface="Times New Roman"/>
                <a:cs typeface="Times New Roman"/>
              </a:rPr>
              <a:t>69 минг 994 нафар </a:t>
            </a:r>
            <a:r>
              <a:rPr lang="uz-Cyrl-UZ" sz="2800" b="1" spc="-150" dirty="0" smtClean="0">
                <a:solidFill>
                  <a:srgbClr val="0000CC"/>
                </a:solidFill>
                <a:effectLst/>
                <a:latin typeface="Times New Roman"/>
                <a:ea typeface="Times New Roman"/>
                <a:cs typeface="Times New Roman"/>
              </a:rPr>
              <a:t>фронт ортида меҳнат қилган инсонлар борлигини алоҳида таъкидлаш лозим. </a:t>
            </a:r>
            <a:endParaRPr lang="ru-RU" sz="2800" b="1" spc="-150" dirty="0">
              <a:solidFill>
                <a:srgbClr val="0000CC"/>
              </a:solidFill>
              <a:ea typeface="Calibri"/>
              <a:cs typeface="Times New Roman"/>
            </a:endParaRPr>
          </a:p>
        </p:txBody>
      </p:sp>
      <p:sp>
        <p:nvSpPr>
          <p:cNvPr id="3" name="Прямоугольник 2"/>
          <p:cNvSpPr/>
          <p:nvPr/>
        </p:nvSpPr>
        <p:spPr>
          <a:xfrm>
            <a:off x="2843808" y="419983"/>
            <a:ext cx="6120680" cy="1446550"/>
          </a:xfrm>
          <a:prstGeom prst="rect">
            <a:avLst/>
          </a:prstGeom>
        </p:spPr>
        <p:txBody>
          <a:bodyPr wrap="square">
            <a:spAutoFit/>
          </a:bodyPr>
          <a:lstStyle/>
          <a:p>
            <a:pPr algn="ctr"/>
            <a:r>
              <a:rPr lang="uz-Cyrl-UZ" sz="4400" b="1" dirty="0" smtClean="0">
                <a:ln w="10541" cmpd="sng">
                  <a:solidFill>
                    <a:srgbClr val="0000CC"/>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a:ea typeface="Times New Roman"/>
                <a:cs typeface="Times New Roman"/>
              </a:rPr>
              <a:t>БУГУНГИ КУНДА МАМЛАКАТИМИЗДА </a:t>
            </a:r>
            <a:endParaRPr lang="ru-RU" sz="3200" b="1" dirty="0">
              <a:ln w="10541" cmpd="sng">
                <a:solidFill>
                  <a:srgbClr val="0000CC"/>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24" y="260648"/>
            <a:ext cx="2671684" cy="176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340768"/>
            <a:ext cx="8424936" cy="526297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Бу аввало, истиқлол даврида халқимизнинг </a:t>
            </a:r>
            <a:r>
              <a:rPr lang="uz-Cyrl-UZ" sz="2800" b="1" spc="-150" dirty="0" smtClean="0">
                <a:solidFill>
                  <a:srgbClr val="C00000"/>
                </a:solidFill>
                <a:effectLst/>
                <a:latin typeface="Times New Roman" pitchFamily="18" charset="0"/>
                <a:ea typeface="Times New Roman"/>
                <a:cs typeface="Times New Roman" pitchFamily="18" charset="0"/>
              </a:rPr>
              <a:t>турмуш даражаси ва сифати тобора ортиб бораётганидан, </a:t>
            </a:r>
            <a:r>
              <a:rPr lang="uz-Cyrl-UZ" sz="2800" b="1" spc="-150" dirty="0" smtClean="0">
                <a:solidFill>
                  <a:srgbClr val="0000CC"/>
                </a:solidFill>
                <a:effectLst/>
                <a:latin typeface="Times New Roman" pitchFamily="18" charset="0"/>
                <a:ea typeface="Times New Roman"/>
                <a:cs typeface="Times New Roman" pitchFamily="18" charset="0"/>
              </a:rPr>
              <a:t>ёши улуғ одамларимиз </a:t>
            </a:r>
            <a:r>
              <a:rPr lang="uz-Cyrl-UZ" sz="2800" b="1" spc="-150" dirty="0" smtClean="0">
                <a:solidFill>
                  <a:srgbClr val="006600"/>
                </a:solidFill>
                <a:effectLst/>
                <a:latin typeface="Times New Roman" pitchFamily="18" charset="0"/>
                <a:ea typeface="Times New Roman"/>
                <a:cs typeface="Times New Roman" pitchFamily="18" charset="0"/>
              </a:rPr>
              <a:t>яхши ният, эртанги кунимизга катта умид билан яшаётганидан, </a:t>
            </a:r>
            <a:r>
              <a:rPr lang="uz-Cyrl-UZ" sz="2800" b="1" spc="-150" dirty="0" smtClean="0">
                <a:solidFill>
                  <a:srgbClr val="660066"/>
                </a:solidFill>
                <a:effectLst/>
                <a:latin typeface="Times New Roman" pitchFamily="18" charset="0"/>
                <a:ea typeface="Times New Roman"/>
                <a:cs typeface="Times New Roman" pitchFamily="18" charset="0"/>
              </a:rPr>
              <a:t>уларнинг қалби софлигидан </a:t>
            </a:r>
            <a:r>
              <a:rPr lang="uz-Cyrl-UZ" sz="2800" b="1" spc="-150" dirty="0" smtClean="0">
                <a:solidFill>
                  <a:srgbClr val="0000CC"/>
                </a:solidFill>
                <a:effectLst/>
                <a:latin typeface="Times New Roman" pitchFamily="18" charset="0"/>
                <a:ea typeface="Times New Roman"/>
                <a:cs typeface="Times New Roman" pitchFamily="18" charset="0"/>
              </a:rPr>
              <a:t>далолат беради. </a:t>
            </a:r>
            <a:endParaRPr lang="ru-RU" sz="2800" b="1" spc="-150" dirty="0">
              <a:solidFill>
                <a:srgbClr val="0000CC"/>
              </a:solidFill>
              <a:latin typeface="Times New Roman" pitchFamily="18" charset="0"/>
              <a:ea typeface="Calibri"/>
              <a:cs typeface="Times New Roman" pitchFamily="18" charset="0"/>
            </a:endParaRPr>
          </a:p>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Хонадонларимиз кўрки бўлган пири бадавлат кексаларимизни ҳар томонлама қадрлаш мақсадида мамлакатимизда катта ишлар амалга оширилмоқда. Шу йилнинг ўзида уларга давлат бюджети ҳисобидан </a:t>
            </a:r>
            <a:br>
              <a:rPr lang="uz-Cyrl-UZ" sz="2800" b="1" spc="-150" dirty="0" smtClean="0">
                <a:solidFill>
                  <a:srgbClr val="0000CC"/>
                </a:solidFill>
                <a:effectLst/>
                <a:latin typeface="Times New Roman" pitchFamily="18" charset="0"/>
                <a:ea typeface="Times New Roman"/>
                <a:cs typeface="Times New Roman" pitchFamily="18" charset="0"/>
              </a:rPr>
            </a:br>
            <a:r>
              <a:rPr lang="uz-Cyrl-UZ" sz="2800" b="1" spc="-150" dirty="0" smtClean="0">
                <a:solidFill>
                  <a:srgbClr val="C00000"/>
                </a:solidFill>
                <a:effectLst/>
                <a:latin typeface="Times New Roman" pitchFamily="18" charset="0"/>
                <a:ea typeface="Times New Roman"/>
                <a:cs typeface="Times New Roman" pitchFamily="18" charset="0"/>
              </a:rPr>
              <a:t>11 триллион 618 миллиард сўмдан ортиқ пенсия,</a:t>
            </a:r>
            <a:r>
              <a:rPr lang="uz-Cyrl-UZ" sz="2800" b="1" spc="-150" dirty="0" smtClean="0">
                <a:solidFill>
                  <a:srgbClr val="0000CC"/>
                </a:solidFill>
                <a:effectLst/>
                <a:latin typeface="Times New Roman" pitchFamily="18" charset="0"/>
                <a:ea typeface="Times New Roman"/>
                <a:cs typeface="Times New Roman" pitchFamily="18" charset="0"/>
              </a:rPr>
              <a:t> </a:t>
            </a:r>
            <a:br>
              <a:rPr lang="uz-Cyrl-UZ" sz="2800" b="1" spc="-150" dirty="0" smtClean="0">
                <a:solidFill>
                  <a:srgbClr val="0000CC"/>
                </a:solidFill>
                <a:effectLst/>
                <a:latin typeface="Times New Roman" pitchFamily="18" charset="0"/>
                <a:ea typeface="Times New Roman"/>
                <a:cs typeface="Times New Roman" pitchFamily="18" charset="0"/>
              </a:rPr>
            </a:br>
            <a:r>
              <a:rPr lang="uz-Cyrl-UZ" sz="2800" b="1" spc="-150" dirty="0" smtClean="0">
                <a:solidFill>
                  <a:srgbClr val="006600"/>
                </a:solidFill>
                <a:effectLst/>
                <a:latin typeface="Times New Roman" pitchFamily="18" charset="0"/>
                <a:ea typeface="Times New Roman"/>
                <a:cs typeface="Times New Roman" pitchFamily="18" charset="0"/>
              </a:rPr>
              <a:t>105 миллиард сўмдан зиёд нафақалар </a:t>
            </a:r>
            <a:r>
              <a:rPr lang="uz-Cyrl-UZ" sz="2800" b="1" spc="-150" dirty="0" smtClean="0">
                <a:solidFill>
                  <a:srgbClr val="0000CC"/>
                </a:solidFill>
                <a:effectLst/>
                <a:latin typeface="Times New Roman" pitchFamily="18" charset="0"/>
                <a:ea typeface="Times New Roman"/>
                <a:cs typeface="Times New Roman" pitchFamily="18" charset="0"/>
              </a:rPr>
              <a:t>тўлангани бунинг амалий тасдиғидир. </a:t>
            </a:r>
            <a:endParaRPr lang="ru-RU" sz="2800" b="1" spc="-150" dirty="0">
              <a:solidFill>
                <a:srgbClr val="0000CC"/>
              </a:solidFill>
              <a:latin typeface="Times New Roman" pitchFamily="18" charset="0"/>
              <a:ea typeface="Calibri"/>
              <a:cs typeface="Times New Roman" pitchFamily="18" charset="0"/>
            </a:endParaRPr>
          </a:p>
        </p:txBody>
      </p:sp>
      <p:sp>
        <p:nvSpPr>
          <p:cNvPr id="3" name="Прямоугольник 2"/>
          <p:cNvSpPr/>
          <p:nvPr/>
        </p:nvSpPr>
        <p:spPr>
          <a:xfrm>
            <a:off x="156266" y="188640"/>
            <a:ext cx="8880230" cy="830997"/>
          </a:xfrm>
          <a:prstGeom prst="rect">
            <a:avLst/>
          </a:prstGeom>
        </p:spPr>
        <p:txBody>
          <a:bodyPr wrap="square">
            <a:spAutoFit/>
          </a:bodyPr>
          <a:lstStyle/>
          <a:p>
            <a:pPr algn="ctr"/>
            <a:r>
              <a:rPr lang="uz-Cyrl-UZ" sz="4800" b="1" spc="300" dirty="0" smtClean="0">
                <a:ln w="11430" cmpd="sng">
                  <a:solidFill>
                    <a:srgbClr val="0000CC"/>
                  </a:solidFill>
                  <a:prstDash val="solid"/>
                  <a:miter lim="800000"/>
                </a:ln>
                <a:solidFill>
                  <a:srgbClr val="660066"/>
                </a:solidFill>
                <a:effectLst>
                  <a:glow rad="63500">
                    <a:schemeClr val="accent3">
                      <a:satMod val="175000"/>
                      <a:alpha val="40000"/>
                    </a:schemeClr>
                  </a:glow>
                </a:effectLst>
                <a:latin typeface="Times New Roman" pitchFamily="18" charset="0"/>
                <a:ea typeface="Times New Roman"/>
                <a:cs typeface="Times New Roman" pitchFamily="18" charset="0"/>
              </a:rPr>
              <a:t>БУ НИМАНИНГ ИСБОТИ? </a:t>
            </a:r>
            <a:endParaRPr lang="ru-RU" sz="4000" b="1" spc="300" dirty="0">
              <a:ln w="11430" cmpd="sng">
                <a:solidFill>
                  <a:srgbClr val="0000CC"/>
                </a:solidFill>
                <a:prstDash val="solid"/>
                <a:miter lim="800000"/>
              </a:ln>
              <a:solidFill>
                <a:srgbClr val="660066"/>
              </a:solidFill>
              <a:effectLst>
                <a:glow rad="63500">
                  <a:schemeClr val="accent3">
                    <a:satMod val="175000"/>
                    <a:alpha val="40000"/>
                  </a:schemeClr>
                </a:glow>
              </a:effectLst>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196752"/>
            <a:ext cx="8568952" cy="549381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700" b="1" spc="-150" dirty="0" smtClean="0">
                <a:solidFill>
                  <a:srgbClr val="0000CC"/>
                </a:solidFill>
                <a:effectLst/>
                <a:latin typeface="Times New Roman" pitchFamily="18" charset="0"/>
                <a:ea typeface="Times New Roman"/>
                <a:cs typeface="Times New Roman" pitchFamily="18" charset="0"/>
              </a:rPr>
              <a:t>Дунёдаги камдан-кам давлатлар қаторида бугунги кунда давлатимиз пенсияга ажратадиган маблағнинг миқдори ўртача ойликнинг </a:t>
            </a:r>
            <a:r>
              <a:rPr lang="uz-Cyrl-UZ" sz="2700" b="1" spc="-150" dirty="0" smtClean="0">
                <a:solidFill>
                  <a:srgbClr val="C00000"/>
                </a:solidFill>
                <a:effectLst/>
                <a:latin typeface="Times New Roman" pitchFamily="18" charset="0"/>
                <a:ea typeface="Times New Roman"/>
                <a:cs typeface="Times New Roman" pitchFamily="18" charset="0"/>
              </a:rPr>
              <a:t>41 фоиздан зиёдини</a:t>
            </a:r>
            <a:r>
              <a:rPr lang="uz-Cyrl-UZ" sz="2700" b="1" spc="-150" dirty="0" smtClean="0">
                <a:solidFill>
                  <a:srgbClr val="0000CC"/>
                </a:solidFill>
                <a:effectLst/>
                <a:latin typeface="Times New Roman" pitchFamily="18" charset="0"/>
                <a:ea typeface="Times New Roman"/>
                <a:cs typeface="Times New Roman" pitchFamily="18" charset="0"/>
              </a:rPr>
              <a:t> ташкил этиши ҳам шундан далолат беради.</a:t>
            </a:r>
            <a:endParaRPr lang="ru-RU" sz="2700" b="1" spc="-150" dirty="0">
              <a:solidFill>
                <a:srgbClr val="0000CC"/>
              </a:solidFill>
              <a:latin typeface="Times New Roman" pitchFamily="18" charset="0"/>
              <a:ea typeface="Calibri"/>
              <a:cs typeface="Times New Roman" pitchFamily="18" charset="0"/>
            </a:endParaRPr>
          </a:p>
          <a:p>
            <a:pPr indent="357188" algn="just">
              <a:spcAft>
                <a:spcPts val="0"/>
              </a:spcAft>
            </a:pPr>
            <a:r>
              <a:rPr lang="uz-Cyrl-UZ" sz="2700" b="1" spc="-150" dirty="0" smtClean="0">
                <a:solidFill>
                  <a:srgbClr val="0000CC"/>
                </a:solidFill>
                <a:effectLst/>
                <a:latin typeface="Times New Roman" pitchFamily="18" charset="0"/>
                <a:ea typeface="Times New Roman"/>
                <a:cs typeface="Times New Roman" pitchFamily="18" charset="0"/>
              </a:rPr>
              <a:t>Бу борада </a:t>
            </a:r>
            <a:r>
              <a:rPr lang="uz-Cyrl-UZ" sz="2700" b="1" spc="-150" dirty="0" smtClean="0">
                <a:solidFill>
                  <a:srgbClr val="C00000"/>
                </a:solidFill>
                <a:effectLst/>
                <a:latin typeface="Times New Roman" pitchFamily="18" charset="0"/>
                <a:ea typeface="Times New Roman"/>
                <a:cs typeface="Times New Roman" pitchFamily="18" charset="0"/>
              </a:rPr>
              <a:t>2014 йил 13 октябрда қабул </a:t>
            </a:r>
            <a:r>
              <a:rPr lang="uz-Cyrl-UZ" sz="2700" b="1" spc="-150" dirty="0" smtClean="0">
                <a:solidFill>
                  <a:srgbClr val="0000CC"/>
                </a:solidFill>
                <a:effectLst/>
                <a:latin typeface="Times New Roman" pitchFamily="18" charset="0"/>
                <a:ea typeface="Times New Roman"/>
                <a:cs typeface="Times New Roman" pitchFamily="18" charset="0"/>
              </a:rPr>
              <a:t>қилинган </a:t>
            </a:r>
            <a:br>
              <a:rPr lang="uz-Cyrl-UZ" sz="2700" b="1" spc="-150" dirty="0" smtClean="0">
                <a:solidFill>
                  <a:srgbClr val="0000CC"/>
                </a:solidFill>
                <a:effectLst/>
                <a:latin typeface="Times New Roman" pitchFamily="18" charset="0"/>
                <a:ea typeface="Times New Roman"/>
                <a:cs typeface="Times New Roman" pitchFamily="18" charset="0"/>
              </a:rPr>
            </a:br>
            <a:r>
              <a:rPr lang="uz-Cyrl-UZ" sz="2700" b="1" spc="-150" dirty="0" smtClean="0">
                <a:solidFill>
                  <a:srgbClr val="006600"/>
                </a:solidFill>
                <a:effectLst/>
                <a:latin typeface="Times New Roman" pitchFamily="18" charset="0"/>
                <a:ea typeface="Times New Roman"/>
                <a:cs typeface="Times New Roman" pitchFamily="18" charset="0"/>
              </a:rPr>
              <a:t>“1941-1945 йиллардаги уруш ва меҳнат фронти фахрийларини ижтимоий қўллаб-қувватлашни янада кучайтириш чора-тадбирлари тўғрисида”</a:t>
            </a:r>
            <a:r>
              <a:rPr lang="uz-Cyrl-UZ" sz="2700" b="1" spc="-150" dirty="0" smtClean="0">
                <a:solidFill>
                  <a:srgbClr val="0000CC"/>
                </a:solidFill>
                <a:effectLst/>
                <a:latin typeface="Times New Roman" pitchFamily="18" charset="0"/>
                <a:ea typeface="Times New Roman"/>
                <a:cs typeface="Times New Roman" pitchFamily="18" charset="0"/>
              </a:rPr>
              <a:t>ги Президент фармонига асосан уларни ижтимоий ҳимоялаш, хусусан, </a:t>
            </a:r>
            <a:r>
              <a:rPr lang="uz-Cyrl-UZ" sz="2700" b="1" spc="-150" dirty="0" smtClean="0">
                <a:solidFill>
                  <a:srgbClr val="7030A0"/>
                </a:solidFill>
                <a:effectLst/>
                <a:latin typeface="Times New Roman" pitchFamily="18" charset="0"/>
                <a:ea typeface="Times New Roman"/>
                <a:cs typeface="Times New Roman" pitchFamily="18" charset="0"/>
              </a:rPr>
              <a:t>йилда бир марта ўзлари учун мақбул муддатларда санаторий-соғломлаштириш муассасаларида давлат ҳисобидан даволаниш имкони яратилгани </a:t>
            </a:r>
            <a:r>
              <a:rPr lang="uz-Cyrl-UZ" sz="2700" b="1" spc="-150" dirty="0" smtClean="0">
                <a:solidFill>
                  <a:srgbClr val="0000CC"/>
                </a:solidFill>
                <a:effectLst/>
                <a:latin typeface="Times New Roman" pitchFamily="18" charset="0"/>
                <a:ea typeface="Times New Roman"/>
                <a:cs typeface="Times New Roman" pitchFamily="18" charset="0"/>
              </a:rPr>
              <a:t>сизларга яхши маълум, деб ўйлайман.</a:t>
            </a:r>
            <a:endParaRPr lang="ru-RU" sz="2700" b="1" spc="-150" dirty="0">
              <a:solidFill>
                <a:srgbClr val="0000CC"/>
              </a:solidFill>
              <a:latin typeface="Times New Roman" pitchFamily="18" charset="0"/>
              <a:ea typeface="Calibri"/>
              <a:cs typeface="Times New Roman" pitchFamily="18" charset="0"/>
            </a:endParaRPr>
          </a:p>
        </p:txBody>
      </p:sp>
      <p:sp>
        <p:nvSpPr>
          <p:cNvPr id="3" name="Прямоугольник 2"/>
          <p:cNvSpPr/>
          <p:nvPr/>
        </p:nvSpPr>
        <p:spPr>
          <a:xfrm>
            <a:off x="179512" y="116632"/>
            <a:ext cx="8712968" cy="923330"/>
          </a:xfrm>
          <a:prstGeom prst="rect">
            <a:avLst/>
          </a:prstGeom>
        </p:spPr>
        <p:txBody>
          <a:bodyPr wrap="square">
            <a:spAutoFit/>
          </a:bodyPr>
          <a:lstStyle/>
          <a:p>
            <a:pPr algn="ctr"/>
            <a:r>
              <a:rPr lang="uz-Cyrl-UZ" sz="5400" b="1" dirty="0" smtClean="0">
                <a:ln w="38100" cmpd="sng">
                  <a:solidFill>
                    <a:srgbClr val="0000CC">
                      <a:alpha val="55000"/>
                    </a:srgbClr>
                  </a:solidFill>
                  <a:prstDash val="solid"/>
                </a:ln>
                <a:solidFill>
                  <a:schemeClr val="accent1">
                    <a:satMod val="200000"/>
                    <a:tint val="3000"/>
                  </a:schemeClr>
                </a:solidFill>
                <a:effectLst>
                  <a:glow rad="228600">
                    <a:schemeClr val="accent3">
                      <a:satMod val="175000"/>
                      <a:alpha val="40000"/>
                    </a:schemeClr>
                  </a:glow>
                  <a:innerShdw blurRad="101600" dist="76200" dir="5400000">
                    <a:schemeClr val="accent1">
                      <a:satMod val="190000"/>
                      <a:tint val="100000"/>
                      <a:alpha val="74000"/>
                    </a:schemeClr>
                  </a:innerShdw>
                </a:effectLst>
                <a:latin typeface="Times New Roman" pitchFamily="18" charset="0"/>
                <a:ea typeface="Times New Roman"/>
                <a:cs typeface="Times New Roman" pitchFamily="18" charset="0"/>
              </a:rPr>
              <a:t>ПРЕЗИДЕНТ ФАРМОНИ</a:t>
            </a:r>
            <a:endParaRPr lang="ru-RU" sz="4400" b="1" dirty="0">
              <a:ln w="38100" cmpd="sng">
                <a:solidFill>
                  <a:srgbClr val="0000CC">
                    <a:alpha val="55000"/>
                  </a:srgbClr>
                </a:solidFill>
                <a:prstDash val="solid"/>
              </a:ln>
              <a:solidFill>
                <a:schemeClr val="accent1">
                  <a:satMod val="200000"/>
                  <a:tint val="3000"/>
                </a:schemeClr>
              </a:solidFill>
              <a:effectLst>
                <a:glow rad="228600">
                  <a:schemeClr val="accent3">
                    <a:satMod val="175000"/>
                    <a:alpha val="40000"/>
                  </a:schemeClr>
                </a:glow>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Scale>
                                      <p:cBhvr>
                                        <p:cTn id="7" dur="1000" decel="50000" fill="hold">
                                          <p:stCondLst>
                                            <p:cond delay="0"/>
                                          </p:stCondLst>
                                        </p:cTn>
                                        <p:tgtEl>
                                          <p:spTgt spid="2">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bg/>
                                          </p:spTgt>
                                        </p:tgtEl>
                                        <p:attrNameLst>
                                          <p:attrName>ppt_x</p:attrName>
                                          <p:attrName>ppt_y</p:attrName>
                                        </p:attrNameLst>
                                      </p:cBhvr>
                                    </p:animMotion>
                                    <p:animEffect transition="in" filter="fade">
                                      <p:cBhvr>
                                        <p:cTn id="9" dur="1000"/>
                                        <p:tgtEl>
                                          <p:spTgt spid="2">
                                            <p:bg/>
                                          </p:spTgt>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Scale>
                                      <p:cBhvr>
                                        <p:cTn id="12"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xEl>
                                              <p:pRg st="0" end="0"/>
                                            </p:txEl>
                                          </p:spTgt>
                                        </p:tgtEl>
                                        <p:attrNameLst>
                                          <p:attrName>ppt_x</p:attrName>
                                          <p:attrName>ppt_y</p:attrName>
                                        </p:attrNameLst>
                                      </p:cBhvr>
                                    </p:animMotion>
                                    <p:animEffect transition="in" filter="fade">
                                      <p:cBhvr>
                                        <p:cTn id="14" dur="1000"/>
                                        <p:tgtEl>
                                          <p:spTgt spid="2">
                                            <p:txEl>
                                              <p:pRg st="0" end="0"/>
                                            </p:txEl>
                                          </p:spTgt>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Scale>
                                      <p:cBhvr>
                                        <p:cTn id="17"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xEl>
                                              <p:pRg st="1" end="1"/>
                                            </p:txEl>
                                          </p:spTgt>
                                        </p:tgtEl>
                                        <p:attrNameLst>
                                          <p:attrName>ppt_x</p:attrName>
                                          <p:attrName>ppt_y</p:attrName>
                                        </p:attrNameLst>
                                      </p:cBhvr>
                                    </p:animMotion>
                                    <p:animEffect transition="in" filter="fade">
                                      <p:cBhvr>
                                        <p:cTn id="19"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62529"/>
            <a:ext cx="8568952" cy="46628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700" b="1" spc="-150" dirty="0" smtClean="0">
                <a:solidFill>
                  <a:srgbClr val="0000CC"/>
                </a:solidFill>
                <a:effectLst/>
                <a:latin typeface="Times New Roman"/>
                <a:ea typeface="Times New Roman"/>
                <a:cs typeface="Times New Roman"/>
              </a:rPr>
              <a:t>Айни вақтда кекса авлод вакилларига нодавлат ташкилотлар, ижтимоий тузилмалар томонидан ҳам моддий ва маънавий кўмак берилаётгани ва бундай ёрдамнинг миқёси кенгайиб бораётгани эътиборга сазовор. Хусусан, 2013 йилда </a:t>
            </a:r>
            <a:r>
              <a:rPr lang="uz-Cyrl-UZ" sz="2700" b="1" spc="-150" dirty="0" smtClean="0">
                <a:solidFill>
                  <a:srgbClr val="006600"/>
                </a:solidFill>
                <a:effectLst/>
                <a:latin typeface="Times New Roman"/>
                <a:ea typeface="Times New Roman"/>
                <a:cs typeface="Times New Roman"/>
              </a:rPr>
              <a:t>“Нуроний” жамғармаси томонидан шу мақсадда  </a:t>
            </a:r>
            <a:r>
              <a:rPr lang="uz-Cyrl-UZ" sz="2700" b="1" spc="-150" dirty="0" smtClean="0">
                <a:solidFill>
                  <a:srgbClr val="C00000"/>
                </a:solidFill>
                <a:effectLst/>
                <a:latin typeface="Times New Roman"/>
                <a:ea typeface="Times New Roman"/>
                <a:cs typeface="Times New Roman"/>
              </a:rPr>
              <a:t>610 миллион сўм, </a:t>
            </a:r>
            <a:r>
              <a:rPr lang="uz-Cyrl-UZ" sz="2700" b="1" spc="-150" dirty="0" smtClean="0">
                <a:solidFill>
                  <a:srgbClr val="0000CC"/>
                </a:solidFill>
                <a:effectLst/>
                <a:latin typeface="Times New Roman"/>
                <a:ea typeface="Times New Roman"/>
                <a:cs typeface="Times New Roman"/>
              </a:rPr>
              <a:t>2014 йилнинг 9 ойида эса </a:t>
            </a:r>
            <a:r>
              <a:rPr lang="uz-Cyrl-UZ" sz="2700" b="1" spc="-150" dirty="0">
                <a:solidFill>
                  <a:srgbClr val="0000CC"/>
                </a:solidFill>
                <a:latin typeface="Times New Roman"/>
                <a:ea typeface="Times New Roman"/>
                <a:cs typeface="Times New Roman"/>
              </a:rPr>
              <a:t/>
            </a:r>
            <a:br>
              <a:rPr lang="uz-Cyrl-UZ" sz="2700" b="1" spc="-150" dirty="0">
                <a:solidFill>
                  <a:srgbClr val="0000CC"/>
                </a:solidFill>
                <a:latin typeface="Times New Roman"/>
                <a:ea typeface="Times New Roman"/>
                <a:cs typeface="Times New Roman"/>
              </a:rPr>
            </a:br>
            <a:r>
              <a:rPr lang="uz-Cyrl-UZ" sz="2700" b="1" spc="-150" dirty="0" smtClean="0">
                <a:solidFill>
                  <a:srgbClr val="C00000"/>
                </a:solidFill>
                <a:effectLst/>
                <a:latin typeface="Times New Roman"/>
                <a:ea typeface="Times New Roman"/>
                <a:cs typeface="Times New Roman"/>
              </a:rPr>
              <a:t>553 миллион сўмдан ортиқ </a:t>
            </a:r>
            <a:r>
              <a:rPr lang="uz-Cyrl-UZ" sz="2700" b="1" spc="-150" dirty="0" smtClean="0">
                <a:solidFill>
                  <a:srgbClr val="0000CC"/>
                </a:solidFill>
                <a:effectLst/>
                <a:latin typeface="Times New Roman"/>
                <a:ea typeface="Times New Roman"/>
                <a:cs typeface="Times New Roman"/>
              </a:rPr>
              <a:t>маблағ йўналтирилгани, </a:t>
            </a:r>
            <a:r>
              <a:rPr lang="uz-Cyrl-UZ" sz="2700" b="1" spc="-150" dirty="0" smtClean="0">
                <a:solidFill>
                  <a:srgbClr val="006600"/>
                </a:solidFill>
                <a:effectLst/>
                <a:latin typeface="Times New Roman"/>
                <a:ea typeface="Times New Roman"/>
                <a:cs typeface="Times New Roman"/>
              </a:rPr>
              <a:t>“Маҳалла” хайрия жамоат фонди томонидан </a:t>
            </a:r>
            <a:r>
              <a:rPr lang="uz-Cyrl-UZ" sz="2700" b="1" spc="-150" dirty="0" smtClean="0">
                <a:solidFill>
                  <a:srgbClr val="0000CC"/>
                </a:solidFill>
                <a:effectLst/>
                <a:latin typeface="Times New Roman"/>
                <a:ea typeface="Times New Roman"/>
                <a:cs typeface="Times New Roman"/>
              </a:rPr>
              <a:t>2013 йилда </a:t>
            </a:r>
            <a:br>
              <a:rPr lang="uz-Cyrl-UZ" sz="2700" b="1" spc="-150" dirty="0" smtClean="0">
                <a:solidFill>
                  <a:srgbClr val="0000CC"/>
                </a:solidFill>
                <a:effectLst/>
                <a:latin typeface="Times New Roman"/>
                <a:ea typeface="Times New Roman"/>
                <a:cs typeface="Times New Roman"/>
              </a:rPr>
            </a:br>
            <a:r>
              <a:rPr lang="uz-Cyrl-UZ" sz="2700" b="1" spc="-150" dirty="0" smtClean="0">
                <a:solidFill>
                  <a:srgbClr val="C00000"/>
                </a:solidFill>
                <a:effectLst/>
                <a:latin typeface="Times New Roman"/>
                <a:ea typeface="Times New Roman"/>
                <a:cs typeface="Times New Roman"/>
              </a:rPr>
              <a:t>1 миллиард 597 миллион сўмдан зиёд, </a:t>
            </a:r>
            <a:r>
              <a:rPr lang="uz-Cyrl-UZ" sz="2700" b="1" spc="-150" dirty="0" smtClean="0">
                <a:solidFill>
                  <a:srgbClr val="0000CC"/>
                </a:solidFill>
                <a:effectLst/>
                <a:latin typeface="Times New Roman"/>
                <a:ea typeface="Times New Roman"/>
                <a:cs typeface="Times New Roman"/>
              </a:rPr>
              <a:t>2014 йилнинг ўтган </a:t>
            </a:r>
            <a:br>
              <a:rPr lang="uz-Cyrl-UZ" sz="2700" b="1" spc="-150" dirty="0" smtClean="0">
                <a:solidFill>
                  <a:srgbClr val="0000CC"/>
                </a:solidFill>
                <a:effectLst/>
                <a:latin typeface="Times New Roman"/>
                <a:ea typeface="Times New Roman"/>
                <a:cs typeface="Times New Roman"/>
              </a:rPr>
            </a:br>
            <a:r>
              <a:rPr lang="uz-Cyrl-UZ" sz="2700" b="1" spc="-150" dirty="0" smtClean="0">
                <a:solidFill>
                  <a:srgbClr val="0000CC"/>
                </a:solidFill>
                <a:effectLst/>
                <a:latin typeface="Times New Roman"/>
                <a:ea typeface="Times New Roman"/>
                <a:cs typeface="Times New Roman"/>
              </a:rPr>
              <a:t>9 ойида эса </a:t>
            </a:r>
            <a:r>
              <a:rPr lang="uz-Cyrl-UZ" sz="2700" b="1" spc="-150" dirty="0" smtClean="0">
                <a:solidFill>
                  <a:srgbClr val="C00000"/>
                </a:solidFill>
                <a:effectLst/>
                <a:latin typeface="Times New Roman"/>
                <a:ea typeface="Times New Roman"/>
                <a:cs typeface="Times New Roman"/>
              </a:rPr>
              <a:t>1 миллиард 614 миллион сўмлик </a:t>
            </a:r>
            <a:r>
              <a:rPr lang="uz-Cyrl-UZ" sz="2700" b="1" spc="-150" dirty="0" smtClean="0">
                <a:solidFill>
                  <a:srgbClr val="0000CC"/>
                </a:solidFill>
                <a:effectLst/>
                <a:latin typeface="Times New Roman"/>
                <a:ea typeface="Times New Roman"/>
                <a:cs typeface="Times New Roman"/>
              </a:rPr>
              <a:t>ёрдам кўрсатилгани ҳам бунга мисол бўла олади. </a:t>
            </a:r>
            <a:endParaRPr lang="ru-RU" sz="2700" b="1" spc="-150" dirty="0">
              <a:solidFill>
                <a:srgbClr val="0000CC"/>
              </a:solidFill>
              <a:ea typeface="Calibri"/>
              <a:cs typeface="Times New Roman"/>
            </a:endParaRPr>
          </a:p>
        </p:txBody>
      </p:sp>
      <p:sp>
        <p:nvSpPr>
          <p:cNvPr id="3" name="Прямоугольник 2"/>
          <p:cNvSpPr/>
          <p:nvPr/>
        </p:nvSpPr>
        <p:spPr>
          <a:xfrm>
            <a:off x="179512" y="44624"/>
            <a:ext cx="8712968" cy="1569660"/>
          </a:xfrm>
          <a:prstGeom prst="rect">
            <a:avLst/>
          </a:prstGeom>
        </p:spPr>
        <p:txBody>
          <a:bodyPr wrap="square">
            <a:spAutoFit/>
          </a:bodyPr>
          <a:lstStyle/>
          <a:p>
            <a:pPr algn="ctr"/>
            <a:r>
              <a:rPr lang="uz-Cyrl-UZ" sz="4800" b="1" spc="-150" dirty="0" smtClean="0">
                <a:solidFill>
                  <a:srgbClr val="0000CC"/>
                </a:solidFill>
                <a:effectLst>
                  <a:glow rad="63500">
                    <a:schemeClr val="accent2">
                      <a:satMod val="175000"/>
                      <a:alpha val="40000"/>
                    </a:schemeClr>
                  </a:glow>
                  <a:outerShdw blurRad="38100" dist="38100" dir="2700000" algn="tl">
                    <a:srgbClr val="000000">
                      <a:alpha val="43137"/>
                    </a:srgbClr>
                  </a:outerShdw>
                </a:effectLst>
                <a:latin typeface="Times New Roman"/>
                <a:ea typeface="Times New Roman"/>
                <a:cs typeface="Times New Roman"/>
              </a:rPr>
              <a:t>КЕКСА АВЛОД ВАКИЛЛАРИГА ЭЪТИБОР </a:t>
            </a:r>
            <a:endParaRPr lang="ru-RU" sz="4000" dirty="0">
              <a:effectLst>
                <a:glow rad="63500">
                  <a:schemeClr val="accent2">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47721"/>
            <a:ext cx="8784976" cy="48320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Табиийки, анъанага айланиб қолган тартиб бўйича, </a:t>
            </a:r>
            <a:r>
              <a:rPr lang="uz-Cyrl-UZ" sz="2800" b="1" spc="-150" dirty="0" smtClean="0">
                <a:solidFill>
                  <a:srgbClr val="C00000"/>
                </a:solidFill>
                <a:effectLst/>
                <a:latin typeface="Times New Roman" pitchFamily="18" charset="0"/>
                <a:ea typeface="Times New Roman"/>
                <a:cs typeface="Times New Roman" pitchFamily="18" charset="0"/>
              </a:rPr>
              <a:t>2015 йилга Кексаларни эъзозлаш йили деб ном беришимиз муносабати билан </a:t>
            </a:r>
            <a:r>
              <a:rPr lang="uz-Cyrl-UZ" sz="2800" b="1" spc="-150" dirty="0" smtClean="0">
                <a:solidFill>
                  <a:srgbClr val="0000CC"/>
                </a:solidFill>
                <a:effectLst/>
                <a:latin typeface="Times New Roman" pitchFamily="18" charset="0"/>
                <a:ea typeface="Times New Roman"/>
                <a:cs typeface="Times New Roman" pitchFamily="18" charset="0"/>
              </a:rPr>
              <a:t>давлат дастури қабул қилинади ва бу дастурни амалга ошириш учун махсус ҳукумат комиссияси тузилади.</a:t>
            </a:r>
            <a:endParaRPr lang="ru-RU" sz="2800" b="1" spc="-150" dirty="0">
              <a:solidFill>
                <a:srgbClr val="0000CC"/>
              </a:solidFill>
              <a:latin typeface="Times New Roman" pitchFamily="18" charset="0"/>
              <a:ea typeface="Calibri"/>
              <a:cs typeface="Times New Roman" pitchFamily="18" charset="0"/>
            </a:endParaRPr>
          </a:p>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Мазкур дастурни ишлаб чиқишда бугунги кунда кекса авлод вакилларининг ҳаётига дахлдор бўлган, </a:t>
            </a:r>
            <a:r>
              <a:rPr lang="uz-Cyrl-UZ" sz="2800" b="1" spc="-150" dirty="0" smtClean="0">
                <a:solidFill>
                  <a:srgbClr val="006600"/>
                </a:solidFill>
                <a:effectLst/>
                <a:latin typeface="Times New Roman" pitchFamily="18" charset="0"/>
                <a:ea typeface="Times New Roman"/>
                <a:cs typeface="Times New Roman" pitchFamily="18" charset="0"/>
              </a:rPr>
              <a:t>ҳали-бери ечилмаган муаммоларни ҳал қилиш, </a:t>
            </a:r>
            <a:r>
              <a:rPr lang="uz-Cyrl-UZ" sz="2800" b="1" spc="-150" dirty="0" smtClean="0">
                <a:solidFill>
                  <a:srgbClr val="0000CC"/>
                </a:solidFill>
                <a:effectLst/>
                <a:latin typeface="Times New Roman" pitchFamily="18" charset="0"/>
                <a:ea typeface="Times New Roman"/>
                <a:cs typeface="Times New Roman" pitchFamily="18" charset="0"/>
              </a:rPr>
              <a:t>бир сўз билан айтганда, </a:t>
            </a:r>
            <a:r>
              <a:rPr lang="uz-Cyrl-UZ" sz="2800" b="1" spc="-150" dirty="0" smtClean="0">
                <a:solidFill>
                  <a:srgbClr val="006600"/>
                </a:solidFill>
                <a:effectLst/>
                <a:latin typeface="Times New Roman" pitchFamily="18" charset="0"/>
                <a:ea typeface="Times New Roman"/>
                <a:cs typeface="Times New Roman" pitchFamily="18" charset="0"/>
              </a:rPr>
              <a:t>йилга шундай ном берганимиз ўзини амалда оқлашини дастурнинг асосий мақсади сифатида кўриш </a:t>
            </a:r>
            <a:r>
              <a:rPr lang="uz-Cyrl-UZ" sz="2800" b="1" spc="-150" dirty="0" smtClean="0">
                <a:solidFill>
                  <a:srgbClr val="0000CC"/>
                </a:solidFill>
                <a:effectLst/>
                <a:latin typeface="Times New Roman" pitchFamily="18" charset="0"/>
                <a:ea typeface="Times New Roman"/>
                <a:cs typeface="Times New Roman" pitchFamily="18" charset="0"/>
              </a:rPr>
              <a:t>керак. </a:t>
            </a:r>
            <a:endParaRPr lang="ru-RU" sz="2800" b="1" spc="-150" dirty="0">
              <a:solidFill>
                <a:srgbClr val="0000CC"/>
              </a:solidFill>
              <a:latin typeface="Times New Roman" pitchFamily="18" charset="0"/>
              <a:ea typeface="Calibri"/>
              <a:cs typeface="Times New Roman" pitchFamily="18" charset="0"/>
            </a:endParaRPr>
          </a:p>
        </p:txBody>
      </p:sp>
      <p:sp>
        <p:nvSpPr>
          <p:cNvPr id="3" name="Прямоугольник 2"/>
          <p:cNvSpPr/>
          <p:nvPr/>
        </p:nvSpPr>
        <p:spPr>
          <a:xfrm>
            <a:off x="179512" y="82212"/>
            <a:ext cx="8784976" cy="1569660"/>
          </a:xfrm>
          <a:prstGeom prst="rect">
            <a:avLst/>
          </a:prstGeom>
        </p:spPr>
        <p:txBody>
          <a:bodyPr wrap="square">
            <a:spAutoFit/>
          </a:bodyPr>
          <a:lstStyle/>
          <a:p>
            <a:pPr algn="ctr"/>
            <a:r>
              <a:rPr lang="uz-Cyrl-UZ" sz="4800" b="1" spc="-150" dirty="0" smtClean="0">
                <a:ln>
                  <a:solidFill>
                    <a:srgbClr val="FFFF00"/>
                  </a:solidFill>
                </a:ln>
                <a:solidFill>
                  <a:srgbClr val="006600"/>
                </a:solidFill>
                <a:effectLst>
                  <a:glow rad="63500">
                    <a:schemeClr val="accent1">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imes New Roman" pitchFamily="18" charset="0"/>
                <a:ea typeface="Times New Roman"/>
                <a:cs typeface="Times New Roman" pitchFamily="18" charset="0"/>
              </a:rPr>
              <a:t>ДАСТУРНИНГ АСОСИЙ МАҚСАДИ НИМА? </a:t>
            </a:r>
            <a:endParaRPr lang="ru-RU" sz="4000" dirty="0">
              <a:ln>
                <a:solidFill>
                  <a:srgbClr val="FFFF00"/>
                </a:solidFill>
              </a:ln>
              <a:effectLst>
                <a:glow rad="63500">
                  <a:schemeClr val="accent1">
                    <a:satMod val="175000"/>
                    <a:alpha val="40000"/>
                  </a:schemeClr>
                </a:glow>
                <a:outerShdw blurRad="38100" dist="38100" dir="2700000" algn="tl">
                  <a:srgbClr val="000000">
                    <a:alpha val="43137"/>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1000" fill="hold"/>
                                        <p:tgtEl>
                                          <p:spTgt spid="2">
                                            <p:bg/>
                                          </p:spTgt>
                                        </p:tgtEl>
                                        <p:attrNameLst>
                                          <p:attrName>ppt_w</p:attrName>
                                        </p:attrNameLst>
                                      </p:cBhvr>
                                      <p:tavLst>
                                        <p:tav tm="0">
                                          <p:val>
                                            <p:fltVal val="0"/>
                                          </p:val>
                                        </p:tav>
                                        <p:tav tm="100000">
                                          <p:val>
                                            <p:strVal val="#ppt_w"/>
                                          </p:val>
                                        </p:tav>
                                      </p:tavLst>
                                    </p:anim>
                                    <p:anim calcmode="lin" valueType="num">
                                      <p:cBhvr>
                                        <p:cTn id="8" dur="1000" fill="hold"/>
                                        <p:tgtEl>
                                          <p:spTgt spid="2">
                                            <p:bg/>
                                          </p:spTgt>
                                        </p:tgtEl>
                                        <p:attrNameLst>
                                          <p:attrName>ppt_h</p:attrName>
                                        </p:attrNameLst>
                                      </p:cBhvr>
                                      <p:tavLst>
                                        <p:tav tm="0">
                                          <p:val>
                                            <p:fltVal val="0"/>
                                          </p:val>
                                        </p:tav>
                                        <p:tav tm="100000">
                                          <p:val>
                                            <p:strVal val="#ppt_h"/>
                                          </p:val>
                                        </p:tav>
                                      </p:tavLst>
                                    </p:anim>
                                    <p:anim calcmode="lin" valueType="num">
                                      <p:cBhvr>
                                        <p:cTn id="9" dur="1000" fill="hold"/>
                                        <p:tgtEl>
                                          <p:spTgt spid="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478389"/>
            <a:ext cx="8928992" cy="526297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Барчамизни оқ ювиб, оқ тараган, она юртимизнинг оғир юкини, унинг қувонч ва ташвишини умр бўйи елкасида кўтариб келган </a:t>
            </a:r>
            <a:r>
              <a:rPr lang="uz-Cyrl-UZ" sz="2800" b="1" spc="-150" dirty="0" smtClean="0">
                <a:solidFill>
                  <a:srgbClr val="006600"/>
                </a:solidFill>
                <a:effectLst/>
                <a:latin typeface="Times New Roman" pitchFamily="18" charset="0"/>
                <a:ea typeface="Times New Roman"/>
                <a:cs typeface="Times New Roman" pitchFamily="18" charset="0"/>
              </a:rPr>
              <a:t>мўътабар боболаримиз ва момоларимизни, ота-оналаримизни рози қилиш, уларнинг дуосини олиш </a:t>
            </a:r>
            <a:r>
              <a:rPr lang="uz-Cyrl-UZ" sz="2800" b="1" spc="-150" dirty="0" smtClean="0">
                <a:solidFill>
                  <a:srgbClr val="0000CC"/>
                </a:solidFill>
                <a:effectLst/>
                <a:latin typeface="Times New Roman" pitchFamily="18" charset="0"/>
                <a:ea typeface="Times New Roman"/>
                <a:cs typeface="Times New Roman" pitchFamily="18" charset="0"/>
              </a:rPr>
              <a:t>– дунёдаги энг улуғ, энг савобли иш десам, ўйлайманки, барчангизнинг фикрингизни ифода этган бўламан. </a:t>
            </a:r>
            <a:endParaRPr lang="ru-RU" sz="2800" b="1" spc="-150" dirty="0">
              <a:solidFill>
                <a:srgbClr val="0000CC"/>
              </a:solidFill>
              <a:latin typeface="Times New Roman" pitchFamily="18" charset="0"/>
              <a:ea typeface="Calibri"/>
              <a:cs typeface="Times New Roman" pitchFamily="18" charset="0"/>
            </a:endParaRPr>
          </a:p>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Кириб келаётган янги йилга </a:t>
            </a:r>
            <a:r>
              <a:rPr lang="uz-Cyrl-UZ" sz="2800" b="1" spc="-150" dirty="0" smtClean="0">
                <a:solidFill>
                  <a:srgbClr val="006600"/>
                </a:solidFill>
                <a:effectLst/>
                <a:latin typeface="Times New Roman" pitchFamily="18" charset="0"/>
                <a:ea typeface="Times New Roman"/>
                <a:cs typeface="Times New Roman" pitchFamily="18" charset="0"/>
              </a:rPr>
              <a:t>Кексаларни эъзозлаш йили </a:t>
            </a:r>
            <a:r>
              <a:rPr lang="uz-Cyrl-UZ" sz="2800" b="1" spc="-150" dirty="0" smtClean="0">
                <a:solidFill>
                  <a:srgbClr val="0000CC"/>
                </a:solidFill>
                <a:effectLst/>
                <a:latin typeface="Times New Roman" pitchFamily="18" charset="0"/>
                <a:ea typeface="Times New Roman"/>
                <a:cs typeface="Times New Roman" pitchFamily="18" charset="0"/>
              </a:rPr>
              <a:t>деб ном бериб, уни мана шундай пок ният ва ҳаракатлар билан бошлаётганимиз </a:t>
            </a:r>
            <a:r>
              <a:rPr lang="uz-Cyrl-UZ" sz="2800" b="1" spc="-150" dirty="0" smtClean="0">
                <a:solidFill>
                  <a:srgbClr val="006600"/>
                </a:solidFill>
                <a:effectLst/>
                <a:latin typeface="Times New Roman" pitchFamily="18" charset="0"/>
                <a:ea typeface="Times New Roman"/>
                <a:cs typeface="Times New Roman" pitchFamily="18" charset="0"/>
              </a:rPr>
              <a:t>2015 йилнинг тинчлик ва осойишталик, фаровонлик ва тўкинлик йили </a:t>
            </a:r>
            <a:r>
              <a:rPr lang="uz-Cyrl-UZ" sz="2800" b="1" spc="-150" dirty="0" smtClean="0">
                <a:solidFill>
                  <a:srgbClr val="0000CC"/>
                </a:solidFill>
                <a:effectLst/>
                <a:latin typeface="Times New Roman" pitchFamily="18" charset="0"/>
                <a:ea typeface="Times New Roman"/>
                <a:cs typeface="Times New Roman" pitchFamily="18" charset="0"/>
              </a:rPr>
              <a:t>бўлишига, унинг янада мазмунли ўтишига муносиб ҳисса бўлиб қўшилади, иншоолло.</a:t>
            </a:r>
            <a:endParaRPr lang="ru-RU" sz="2800" b="1" spc="-150" dirty="0">
              <a:solidFill>
                <a:srgbClr val="0000CC"/>
              </a:solidFill>
              <a:latin typeface="Times New Roman" pitchFamily="18" charset="0"/>
              <a:ea typeface="Calibri"/>
              <a:cs typeface="Times New Roman" pitchFamily="18" charset="0"/>
            </a:endParaRPr>
          </a:p>
        </p:txBody>
      </p:sp>
      <p:sp>
        <p:nvSpPr>
          <p:cNvPr id="3" name="Прямоугольник 2"/>
          <p:cNvSpPr/>
          <p:nvPr/>
        </p:nvSpPr>
        <p:spPr>
          <a:xfrm>
            <a:off x="107504" y="44624"/>
            <a:ext cx="8928992" cy="1446550"/>
          </a:xfrm>
          <a:prstGeom prst="rect">
            <a:avLst/>
          </a:prstGeom>
        </p:spPr>
        <p:txBody>
          <a:bodyPr wrap="square">
            <a:spAutoFit/>
          </a:bodyPr>
          <a:lstStyle/>
          <a:p>
            <a:pPr algn="ctr"/>
            <a:r>
              <a:rPr lang="uz-Cyrl-UZ" sz="4400" b="1" spc="-150" dirty="0" smtClean="0">
                <a:solidFill>
                  <a:srgbClr val="660066"/>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ДУНЁДАГИ ЭНГ УЛУҒ, ЭНГ САВОБЛИ ИШ НИМА?</a:t>
            </a:r>
            <a:endParaRPr lang="ru-RU" sz="3200" dirty="0">
              <a:solidFill>
                <a:srgbClr val="6600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anim calcmode="lin" valueType="num">
                                      <p:cBhvr>
                                        <p:cTn id="9" dur="500" fill="hold"/>
                                        <p:tgtEl>
                                          <p:spTgt spid="2">
                                            <p:bg/>
                                          </p:spTgt>
                                        </p:tgtEl>
                                        <p:attrNameLst>
                                          <p:attrName>style.rotation</p:attrName>
                                        </p:attrNameLst>
                                      </p:cBhvr>
                                      <p:tavLst>
                                        <p:tav tm="0">
                                          <p:val>
                                            <p:fltVal val="360"/>
                                          </p:val>
                                        </p:tav>
                                        <p:tav tm="100000">
                                          <p:val>
                                            <p:fltVal val="0"/>
                                          </p:val>
                                        </p:tav>
                                      </p:tavLst>
                                    </p:anim>
                                    <p:animEffect transition="in" filter="fade">
                                      <p:cBhvr>
                                        <p:cTn id="10" dur="500"/>
                                        <p:tgtEl>
                                          <p:spTgt spid="2">
                                            <p:bg/>
                                          </p:spTgt>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2">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2">
                                            <p:txEl>
                                              <p:pRg st="0" end="0"/>
                                            </p:txEl>
                                          </p:spTgt>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1" dur="500" fill="hold"/>
                                        <p:tgtEl>
                                          <p:spTgt spid="2">
                                            <p:txEl>
                                              <p:pRg st="1" end="1"/>
                                            </p:txEl>
                                          </p:spTgt>
                                        </p:tgtEl>
                                        <p:attrNameLst>
                                          <p:attrName>style.rotation</p:attrName>
                                        </p:attrNameLst>
                                      </p:cBhvr>
                                      <p:tavLst>
                                        <p:tav tm="0">
                                          <p:val>
                                            <p:fltVal val="360"/>
                                          </p:val>
                                        </p:tav>
                                        <p:tav tm="100000">
                                          <p:val>
                                            <p:fltVal val="0"/>
                                          </p:val>
                                        </p:tav>
                                      </p:tavLst>
                                    </p:anim>
                                    <p:animEffect transition="in" filter="fade">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4795" y="2708920"/>
            <a:ext cx="5616624" cy="39703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Кириб келаётган янги йилга </a:t>
            </a:r>
            <a:r>
              <a:rPr lang="uz-Cyrl-UZ" sz="2800" b="1" spc="-150" dirty="0" smtClean="0">
                <a:solidFill>
                  <a:srgbClr val="006600"/>
                </a:solidFill>
                <a:effectLst/>
                <a:latin typeface="Times New Roman" pitchFamily="18" charset="0"/>
                <a:ea typeface="Times New Roman"/>
                <a:cs typeface="Times New Roman" pitchFamily="18" charset="0"/>
              </a:rPr>
              <a:t>Кексаларни эъзозлаш йили </a:t>
            </a:r>
            <a:r>
              <a:rPr lang="uz-Cyrl-UZ" sz="2800" b="1" spc="-150" dirty="0" smtClean="0">
                <a:solidFill>
                  <a:srgbClr val="0000CC"/>
                </a:solidFill>
                <a:effectLst/>
                <a:latin typeface="Times New Roman" pitchFamily="18" charset="0"/>
                <a:ea typeface="Times New Roman"/>
                <a:cs typeface="Times New Roman" pitchFamily="18" charset="0"/>
              </a:rPr>
              <a:t>деб ном бериб, уни мана шундай пок ният ва ҳаракатлар билан бошлаётганимиз </a:t>
            </a:r>
            <a:r>
              <a:rPr lang="uz-Cyrl-UZ" sz="2800" b="1" spc="-150" dirty="0" smtClean="0">
                <a:solidFill>
                  <a:srgbClr val="006600"/>
                </a:solidFill>
                <a:effectLst/>
                <a:latin typeface="Times New Roman" pitchFamily="18" charset="0"/>
                <a:ea typeface="Times New Roman"/>
                <a:cs typeface="Times New Roman" pitchFamily="18" charset="0"/>
              </a:rPr>
              <a:t>2015 йилнинг тинчлик ва осойишталик, фаровонлик ва тўкинлик йили </a:t>
            </a:r>
            <a:r>
              <a:rPr lang="uz-Cyrl-UZ" sz="2800" b="1" spc="-150" dirty="0" smtClean="0">
                <a:solidFill>
                  <a:srgbClr val="0000CC"/>
                </a:solidFill>
                <a:effectLst/>
                <a:latin typeface="Times New Roman" pitchFamily="18" charset="0"/>
                <a:ea typeface="Times New Roman"/>
                <a:cs typeface="Times New Roman" pitchFamily="18" charset="0"/>
              </a:rPr>
              <a:t>бўлишига, унинг янада мазмунли ўтишига муносиб ҳисса бўлиб қўшилади, иншоолло.</a:t>
            </a:r>
            <a:endParaRPr lang="ru-RU" sz="2800" b="1" spc="-150" dirty="0">
              <a:solidFill>
                <a:srgbClr val="0000CC"/>
              </a:solidFill>
              <a:latin typeface="Times New Roman" pitchFamily="18" charset="0"/>
              <a:ea typeface="Calibri"/>
              <a:cs typeface="Times New Roman" pitchFamily="18" charset="0"/>
            </a:endParaRPr>
          </a:p>
        </p:txBody>
      </p:sp>
      <p:sp>
        <p:nvSpPr>
          <p:cNvPr id="4" name="Прямоугольник 3"/>
          <p:cNvSpPr/>
          <p:nvPr/>
        </p:nvSpPr>
        <p:spPr>
          <a:xfrm>
            <a:off x="240799" y="210148"/>
            <a:ext cx="5544616" cy="2308324"/>
          </a:xfrm>
          <a:prstGeom prst="rect">
            <a:avLst/>
          </a:prstGeom>
        </p:spPr>
        <p:txBody>
          <a:bodyPr wrap="square">
            <a:spAutoFit/>
          </a:bodyPr>
          <a:lstStyle/>
          <a:p>
            <a:pPr algn="ctr"/>
            <a:r>
              <a:rPr lang="uz-Cyrl-UZ" sz="4800" b="1" spc="-150" dirty="0" smtClean="0">
                <a:solidFill>
                  <a:srgbClr val="006600"/>
                </a:solidFill>
                <a:latin typeface="Times New Roman" pitchFamily="18" charset="0"/>
                <a:ea typeface="Times New Roman"/>
                <a:cs typeface="Times New Roman" pitchFamily="18" charset="0"/>
              </a:rPr>
              <a:t>ФАРОВОНЛИК ВА ТЎКИНЛИК ЙИЛИ </a:t>
            </a:r>
            <a:endParaRPr lang="ru-RU" sz="3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5270"/>
            <a:ext cx="2952328" cy="1963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261" y="2524021"/>
            <a:ext cx="2952328" cy="1754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260" y="4731919"/>
            <a:ext cx="2928227" cy="1967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5934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p:cTn id="11" dur="500" fill="hold"/>
                                        <p:tgtEl>
                                          <p:spTgt spid="11266"/>
                                        </p:tgtEl>
                                        <p:attrNameLst>
                                          <p:attrName>ppt_w</p:attrName>
                                        </p:attrNameLst>
                                      </p:cBhvr>
                                      <p:tavLst>
                                        <p:tav tm="0">
                                          <p:val>
                                            <p:strVal val="4*#ppt_w"/>
                                          </p:val>
                                        </p:tav>
                                        <p:tav tm="100000">
                                          <p:val>
                                            <p:strVal val="#ppt_w"/>
                                          </p:val>
                                        </p:tav>
                                      </p:tavLst>
                                    </p:anim>
                                    <p:anim calcmode="lin" valueType="num">
                                      <p:cBhvr>
                                        <p:cTn id="12" dur="500" fill="hold"/>
                                        <p:tgtEl>
                                          <p:spTgt spid="11266"/>
                                        </p:tgtEl>
                                        <p:attrNameLst>
                                          <p:attrName>ppt_h</p:attrName>
                                        </p:attrNameLst>
                                      </p:cBhvr>
                                      <p:tavLst>
                                        <p:tav tm="0">
                                          <p:val>
                                            <p:strVal val="4*#ppt_h"/>
                                          </p:val>
                                        </p:tav>
                                        <p:tav tm="100000">
                                          <p:val>
                                            <p:strVal val="#ppt_h"/>
                                          </p:val>
                                        </p:tav>
                                      </p:tavLst>
                                    </p:anim>
                                  </p:childTnLst>
                                </p:cTn>
                              </p:par>
                              <p:par>
                                <p:cTn id="13" presetID="23" presetClass="entr" presetSubtype="32" fill="hold" nodeType="withEffect">
                                  <p:stCondLst>
                                    <p:cond delay="0"/>
                                  </p:stCondLst>
                                  <p:childTnLst>
                                    <p:set>
                                      <p:cBhvr>
                                        <p:cTn id="14" dur="1" fill="hold">
                                          <p:stCondLst>
                                            <p:cond delay="0"/>
                                          </p:stCondLst>
                                        </p:cTn>
                                        <p:tgtEl>
                                          <p:spTgt spid="11267"/>
                                        </p:tgtEl>
                                        <p:attrNameLst>
                                          <p:attrName>style.visibility</p:attrName>
                                        </p:attrNameLst>
                                      </p:cBhvr>
                                      <p:to>
                                        <p:strVal val="visible"/>
                                      </p:to>
                                    </p:set>
                                    <p:anim calcmode="lin" valueType="num">
                                      <p:cBhvr>
                                        <p:cTn id="15" dur="500" fill="hold"/>
                                        <p:tgtEl>
                                          <p:spTgt spid="11267"/>
                                        </p:tgtEl>
                                        <p:attrNameLst>
                                          <p:attrName>ppt_w</p:attrName>
                                        </p:attrNameLst>
                                      </p:cBhvr>
                                      <p:tavLst>
                                        <p:tav tm="0">
                                          <p:val>
                                            <p:strVal val="4*#ppt_w"/>
                                          </p:val>
                                        </p:tav>
                                        <p:tav tm="100000">
                                          <p:val>
                                            <p:strVal val="#ppt_w"/>
                                          </p:val>
                                        </p:tav>
                                      </p:tavLst>
                                    </p:anim>
                                    <p:anim calcmode="lin" valueType="num">
                                      <p:cBhvr>
                                        <p:cTn id="16" dur="500" fill="hold"/>
                                        <p:tgtEl>
                                          <p:spTgt spid="11267"/>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1268"/>
                                        </p:tgtEl>
                                        <p:attrNameLst>
                                          <p:attrName>style.visibility</p:attrName>
                                        </p:attrNameLst>
                                      </p:cBhvr>
                                      <p:to>
                                        <p:strVal val="visible"/>
                                      </p:to>
                                    </p:set>
                                    <p:anim calcmode="lin" valueType="num">
                                      <p:cBhvr>
                                        <p:cTn id="19" dur="500" fill="hold"/>
                                        <p:tgtEl>
                                          <p:spTgt spid="11268"/>
                                        </p:tgtEl>
                                        <p:attrNameLst>
                                          <p:attrName>ppt_w</p:attrName>
                                        </p:attrNameLst>
                                      </p:cBhvr>
                                      <p:tavLst>
                                        <p:tav tm="0">
                                          <p:val>
                                            <p:strVal val="4*#ppt_w"/>
                                          </p:val>
                                        </p:tav>
                                        <p:tav tm="100000">
                                          <p:val>
                                            <p:strVal val="#ppt_w"/>
                                          </p:val>
                                        </p:tav>
                                      </p:tavLst>
                                    </p:anim>
                                    <p:anim calcmode="lin" valueType="num">
                                      <p:cBhvr>
                                        <p:cTn id="20" dur="500" fill="hold"/>
                                        <p:tgtEl>
                                          <p:spTgt spid="1126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704833"/>
            <a:ext cx="5154336" cy="310854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uz-Cyrl-UZ" sz="2800" b="1" dirty="0" smtClean="0">
                <a:solidFill>
                  <a:srgbClr val="0000CC"/>
                </a:solidFill>
                <a:effectLst/>
                <a:latin typeface="Times New Roman"/>
                <a:ea typeface="Times New Roman"/>
                <a:cs typeface="Times New Roman"/>
              </a:rPr>
              <a:t>Президент Ислом Каримовнинг Ўзбекистон Республикаси Конституцияси қабул қилинганининг </a:t>
            </a:r>
            <a:br>
              <a:rPr lang="uz-Cyrl-UZ" sz="2800" b="1" dirty="0" smtClean="0">
                <a:solidFill>
                  <a:srgbClr val="0000CC"/>
                </a:solidFill>
                <a:effectLst/>
                <a:latin typeface="Times New Roman"/>
                <a:ea typeface="Times New Roman"/>
                <a:cs typeface="Times New Roman"/>
              </a:rPr>
            </a:br>
            <a:r>
              <a:rPr lang="uz-Cyrl-UZ" sz="2800" b="1" dirty="0" smtClean="0">
                <a:solidFill>
                  <a:srgbClr val="0000CC"/>
                </a:solidFill>
                <a:effectLst/>
                <a:latin typeface="Times New Roman"/>
                <a:ea typeface="Times New Roman"/>
                <a:cs typeface="Times New Roman"/>
              </a:rPr>
              <a:t>22 йиллигига бағишланган тантанали маросимдаги маърузаси </a:t>
            </a:r>
            <a:endParaRPr lang="ru-RU" sz="2000" dirty="0">
              <a:solidFill>
                <a:srgbClr val="0000CC"/>
              </a:solidFill>
              <a:ea typeface="Calibri"/>
              <a:cs typeface="Times New Roman"/>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839544"/>
            <a:ext cx="3944612" cy="2757808"/>
          </a:xfrm>
          <a:prstGeom prst="rect">
            <a:avLst/>
          </a:prstGeom>
          <a:ln>
            <a:noFill/>
          </a:ln>
          <a:effectLst>
            <a:glow rad="635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216" t="4832" r="4479" b="9276"/>
          <a:stretch/>
        </p:blipFill>
        <p:spPr bwMode="auto">
          <a:xfrm>
            <a:off x="-1" y="1"/>
            <a:ext cx="9144001" cy="3646138"/>
          </a:xfrm>
          <a:prstGeom prst="rect">
            <a:avLst/>
          </a:prstGeom>
          <a:ln>
            <a:noFill/>
          </a:ln>
          <a:effectLst>
            <a:glow rad="635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4478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132856"/>
            <a:ext cx="8640960"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3200" b="1" spc="-150" dirty="0" smtClean="0">
                <a:solidFill>
                  <a:srgbClr val="0000CC"/>
                </a:solidFill>
                <a:effectLst/>
                <a:latin typeface="Times New Roman"/>
                <a:ea typeface="Times New Roman"/>
                <a:cs typeface="Times New Roman"/>
              </a:rPr>
              <a:t>Сўзимни якунлар эканман, барчангизга, сизлар орқали бутун эл-юртимизга қарата айтмоқчиман: </a:t>
            </a:r>
            <a:r>
              <a:rPr lang="uz-Cyrl-UZ" sz="3200" b="1" spc="-150" dirty="0" smtClean="0">
                <a:solidFill>
                  <a:srgbClr val="006600"/>
                </a:solidFill>
                <a:effectLst/>
                <a:latin typeface="Times New Roman"/>
                <a:ea typeface="Times New Roman"/>
                <a:cs typeface="Times New Roman"/>
              </a:rPr>
              <a:t>асрлар синовидан ўтган мана шундай ўлмас қадриятларга таяниб, ўз кучи ва қудратига ишониб-инониб яшаётган халқимизни ўз танлаган йўлидан ҳеч ким, ҳеч қачон қайтара олмайди.</a:t>
            </a:r>
            <a:r>
              <a:rPr lang="uz-Cyrl-UZ" sz="3200" b="1" spc="-150" dirty="0" smtClean="0">
                <a:solidFill>
                  <a:srgbClr val="0000CC"/>
                </a:solidFill>
                <a:effectLst/>
                <a:latin typeface="Times New Roman"/>
                <a:ea typeface="Times New Roman"/>
                <a:cs typeface="Times New Roman"/>
              </a:rPr>
              <a:t> Биз ўз мақсадларимизга албатта эришамиз ва кўзлаган марраларимизга албатта етамиз. </a:t>
            </a:r>
            <a:endParaRPr lang="ru-RU" sz="2400" b="1" spc="-150" dirty="0">
              <a:solidFill>
                <a:srgbClr val="0000CC"/>
              </a:solidFill>
              <a:ea typeface="Calibri"/>
              <a:cs typeface="Times New Roman"/>
            </a:endParaRPr>
          </a:p>
        </p:txBody>
      </p:sp>
      <p:sp>
        <p:nvSpPr>
          <p:cNvPr id="3" name="Прямоугольник 2"/>
          <p:cNvSpPr/>
          <p:nvPr/>
        </p:nvSpPr>
        <p:spPr>
          <a:xfrm>
            <a:off x="251520" y="227505"/>
            <a:ext cx="8640960" cy="1446550"/>
          </a:xfrm>
          <a:prstGeom prst="rect">
            <a:avLst/>
          </a:prstGeom>
        </p:spPr>
        <p:txBody>
          <a:bodyPr wrap="square">
            <a:spAutoFit/>
          </a:bodyPr>
          <a:lstStyle/>
          <a:p>
            <a:pPr algn="ctr"/>
            <a:r>
              <a:rPr lang="uz-Cyrl-UZ" sz="8800" b="1" spc="-150" dirty="0" smtClean="0">
                <a:ln>
                  <a:solidFill>
                    <a:srgbClr val="FFFF00"/>
                  </a:solidFill>
                </a:ln>
                <a:solidFill>
                  <a:srgbClr val="0000CC"/>
                </a:solidFill>
                <a:effectLst>
                  <a:glow rad="63500">
                    <a:schemeClr val="accent3">
                      <a:satMod val="175000"/>
                      <a:alpha val="40000"/>
                    </a:schemeClr>
                  </a:glow>
                  <a:outerShdw blurRad="38100" dist="38100" dir="2700000" algn="tl">
                    <a:srgbClr val="000000">
                      <a:alpha val="43137"/>
                    </a:srgbClr>
                  </a:outerShdw>
                </a:effectLst>
                <a:latin typeface="Times New Roman"/>
                <a:ea typeface="Times New Roman"/>
                <a:cs typeface="Times New Roman"/>
              </a:rPr>
              <a:t>ЯКУНИЙ СЎЗ </a:t>
            </a:r>
            <a:endParaRPr lang="ru-RU" sz="6000" dirty="0">
              <a:ln>
                <a:solidFill>
                  <a:srgbClr val="FFFF00"/>
                </a:solidFill>
              </a:ln>
              <a:effectLst>
                <a:glow rad="635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9000" t="-14000" r="-9000" b="-13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393403" y="1628800"/>
            <a:ext cx="6264696" cy="2308324"/>
          </a:xfrm>
          <a:prstGeom prst="rect">
            <a:avLst/>
          </a:prstGeom>
        </p:spPr>
        <p:txBody>
          <a:bodyPr wrap="square">
            <a:spAutoFit/>
          </a:bodyPr>
          <a:lstStyle/>
          <a:p>
            <a:pPr algn="ctr"/>
            <a:r>
              <a:rPr lang="uz-Cyrl-UZ" sz="4800" b="1" i="1" spc="-150" dirty="0" smtClean="0">
                <a:solidFill>
                  <a:srgbClr val="0000CC"/>
                </a:solidFill>
                <a:effectLst>
                  <a:outerShdw blurRad="38100" dist="38100" dir="2700000" algn="tl">
                    <a:srgbClr val="000000">
                      <a:alpha val="43137"/>
                    </a:srgbClr>
                  </a:outerShdw>
                </a:effectLst>
                <a:latin typeface="Segoe Script" pitchFamily="34" charset="0"/>
                <a:ea typeface="Times New Roman"/>
                <a:cs typeface="Times New Roman"/>
              </a:rPr>
              <a:t>ЭЪТИБОРИНГИЗ УЧУН ТАШАККУР!</a:t>
            </a:r>
            <a:endParaRPr lang="ru-RU" sz="4000" i="1" dirty="0">
              <a:solidFill>
                <a:srgbClr val="0000CC"/>
              </a:solidFill>
              <a:effectLst>
                <a:outerShdw blurRad="38100" dist="38100" dir="2700000" algn="tl">
                  <a:srgbClr val="000000">
                    <a:alpha val="43137"/>
                  </a:srgbClr>
                </a:outerShdw>
              </a:effectLst>
              <a:latin typeface="Segoe Script" pitchFamily="34" charset="0"/>
            </a:endParaRPr>
          </a:p>
        </p:txBody>
      </p:sp>
    </p:spTree>
    <p:extLst>
      <p:ext uri="{BB962C8B-B14F-4D97-AF65-F5344CB8AC3E}">
        <p14:creationId xmlns:p14="http://schemas.microsoft.com/office/powerpoint/2010/main" val="25339518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478389"/>
            <a:ext cx="6984776" cy="526297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Энди мамлакатимизда яхши анъана ва одатга айланиб қолган тажрибамиз асосида кириб келаётган янги – </a:t>
            </a:r>
            <a:r>
              <a:rPr lang="uz-Cyrl-UZ" sz="2800" b="1" spc="-150" dirty="0" smtClean="0">
                <a:solidFill>
                  <a:srgbClr val="C00000"/>
                </a:solidFill>
                <a:effectLst/>
                <a:latin typeface="Times New Roman" pitchFamily="18" charset="0"/>
                <a:ea typeface="Times New Roman"/>
                <a:cs typeface="Times New Roman" pitchFamily="18" charset="0"/>
              </a:rPr>
              <a:t>2015 йилга ном бериш ҳақида сиз, азизлар билан маслаҳатлашиб олсак, айни муддао бўларди.</a:t>
            </a:r>
            <a:endParaRPr lang="ru-RU" sz="2800" b="1" spc="-150" dirty="0">
              <a:solidFill>
                <a:srgbClr val="C00000"/>
              </a:solidFill>
              <a:latin typeface="Times New Roman" pitchFamily="18" charset="0"/>
              <a:ea typeface="Calibri"/>
              <a:cs typeface="Times New Roman" pitchFamily="18" charset="0"/>
            </a:endParaRPr>
          </a:p>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Барчамизга яхши маълумки, ўтган давр мобайнида юртимизда йилларга қандай ном бермайлик – бу </a:t>
            </a:r>
            <a:r>
              <a:rPr lang="uz-Cyrl-UZ" sz="2800" b="1" spc="-150" dirty="0" smtClean="0">
                <a:solidFill>
                  <a:srgbClr val="C00000"/>
                </a:solidFill>
                <a:effectLst/>
                <a:latin typeface="Times New Roman" pitchFamily="18" charset="0"/>
                <a:ea typeface="Times New Roman"/>
                <a:cs typeface="Times New Roman" pitchFamily="18" charset="0"/>
              </a:rPr>
              <a:t>“Оила” </a:t>
            </a:r>
            <a:r>
              <a:rPr lang="uz-Cyrl-UZ" sz="2800" b="1" spc="-150" dirty="0" smtClean="0">
                <a:solidFill>
                  <a:srgbClr val="0000CC"/>
                </a:solidFill>
                <a:effectLst/>
                <a:latin typeface="Times New Roman" pitchFamily="18" charset="0"/>
                <a:ea typeface="Times New Roman"/>
                <a:cs typeface="Times New Roman" pitchFamily="18" charset="0"/>
              </a:rPr>
              <a:t>ёки </a:t>
            </a:r>
            <a:r>
              <a:rPr lang="uz-Cyrl-UZ" sz="2800" b="1" spc="-150" dirty="0" smtClean="0">
                <a:solidFill>
                  <a:srgbClr val="C00000"/>
                </a:solidFill>
                <a:effectLst/>
                <a:latin typeface="Times New Roman" pitchFamily="18" charset="0"/>
                <a:ea typeface="Times New Roman"/>
                <a:cs typeface="Times New Roman" pitchFamily="18" charset="0"/>
              </a:rPr>
              <a:t>“Аёллар” </a:t>
            </a:r>
            <a:r>
              <a:rPr lang="uz-Cyrl-UZ" sz="2800" b="1" spc="-150" dirty="0" smtClean="0">
                <a:solidFill>
                  <a:srgbClr val="0000CC"/>
                </a:solidFill>
                <a:effectLst/>
                <a:latin typeface="Times New Roman" pitchFamily="18" charset="0"/>
                <a:ea typeface="Times New Roman"/>
                <a:cs typeface="Times New Roman" pitchFamily="18" charset="0"/>
              </a:rPr>
              <a:t>йили бўладими, </a:t>
            </a:r>
            <a:r>
              <a:rPr lang="uz-Cyrl-UZ" sz="2800" b="1" spc="-150" dirty="0" smtClean="0">
                <a:solidFill>
                  <a:srgbClr val="C00000"/>
                </a:solidFill>
                <a:effectLst/>
                <a:latin typeface="Times New Roman" pitchFamily="18" charset="0"/>
                <a:ea typeface="Times New Roman"/>
                <a:cs typeface="Times New Roman" pitchFamily="18" charset="0"/>
              </a:rPr>
              <a:t>“Соғлом авлод”</a:t>
            </a:r>
            <a:r>
              <a:rPr lang="uz-Cyrl-UZ" sz="2800" b="1" spc="-150" dirty="0" smtClean="0">
                <a:solidFill>
                  <a:srgbClr val="0000CC"/>
                </a:solidFill>
                <a:effectLst/>
                <a:latin typeface="Times New Roman" pitchFamily="18" charset="0"/>
                <a:ea typeface="Times New Roman"/>
                <a:cs typeface="Times New Roman" pitchFamily="18" charset="0"/>
              </a:rPr>
              <a:t> ёки </a:t>
            </a:r>
            <a:r>
              <a:rPr lang="uz-Cyrl-UZ" sz="2800" b="1" spc="-150" dirty="0" smtClean="0">
                <a:solidFill>
                  <a:srgbClr val="C00000"/>
                </a:solidFill>
                <a:effectLst/>
                <a:latin typeface="Times New Roman" pitchFamily="18" charset="0"/>
                <a:ea typeface="Times New Roman"/>
                <a:cs typeface="Times New Roman" pitchFamily="18" charset="0"/>
              </a:rPr>
              <a:t>“Соғлом бола” </a:t>
            </a:r>
            <a:r>
              <a:rPr lang="uz-Cyrl-UZ" sz="2800" b="1" spc="-150" dirty="0" smtClean="0">
                <a:solidFill>
                  <a:srgbClr val="0000CC"/>
                </a:solidFill>
                <a:effectLst/>
                <a:latin typeface="Times New Roman" pitchFamily="18" charset="0"/>
                <a:ea typeface="Times New Roman"/>
                <a:cs typeface="Times New Roman" pitchFamily="18" charset="0"/>
              </a:rPr>
              <a:t>йили бўладими, </a:t>
            </a:r>
            <a:r>
              <a:rPr lang="uz-Cyrl-UZ" sz="2800" b="1" spc="-150" dirty="0" smtClean="0">
                <a:solidFill>
                  <a:srgbClr val="C00000"/>
                </a:solidFill>
                <a:effectLst/>
                <a:latin typeface="Times New Roman" pitchFamily="18" charset="0"/>
                <a:ea typeface="Times New Roman"/>
                <a:cs typeface="Times New Roman" pitchFamily="18" charset="0"/>
              </a:rPr>
              <a:t>“Обод маҳалла”</a:t>
            </a:r>
            <a:r>
              <a:rPr lang="uz-Cyrl-UZ" sz="2800" b="1" spc="-150" dirty="0" smtClean="0">
                <a:solidFill>
                  <a:srgbClr val="0000CC"/>
                </a:solidFill>
                <a:effectLst/>
                <a:latin typeface="Times New Roman" pitchFamily="18" charset="0"/>
                <a:ea typeface="Times New Roman"/>
                <a:cs typeface="Times New Roman" pitchFamily="18" charset="0"/>
              </a:rPr>
              <a:t> ёки </a:t>
            </a:r>
            <a:r>
              <a:rPr lang="uz-Cyrl-UZ" sz="2800" b="1" spc="-150" dirty="0" smtClean="0">
                <a:solidFill>
                  <a:srgbClr val="C00000"/>
                </a:solidFill>
                <a:effectLst/>
                <a:latin typeface="Times New Roman" pitchFamily="18" charset="0"/>
                <a:ea typeface="Times New Roman"/>
                <a:cs typeface="Times New Roman" pitchFamily="18" charset="0"/>
              </a:rPr>
              <a:t>“Обод турмуш” </a:t>
            </a:r>
            <a:r>
              <a:rPr lang="uz-Cyrl-UZ" sz="2800" b="1" spc="-150" dirty="0" smtClean="0">
                <a:solidFill>
                  <a:srgbClr val="0000CC"/>
                </a:solidFill>
                <a:effectLst/>
                <a:latin typeface="Times New Roman" pitchFamily="18" charset="0"/>
                <a:ea typeface="Times New Roman"/>
                <a:cs typeface="Times New Roman" pitchFamily="18" charset="0"/>
              </a:rPr>
              <a:t>йили бўладими – буларнинг барчаси, ҳеч шубҳасиз, чуқур маъно ва мазмунга эга. </a:t>
            </a:r>
            <a:endParaRPr lang="ru-RU" sz="2800" b="1" spc="-150" dirty="0">
              <a:solidFill>
                <a:srgbClr val="0000CC"/>
              </a:solidFill>
              <a:latin typeface="Times New Roman" pitchFamily="18" charset="0"/>
              <a:ea typeface="Calibri"/>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2525702"/>
            <a:ext cx="1845642"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196752"/>
            <a:ext cx="1844264" cy="12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13628"/>
            <a:ext cx="6977253" cy="1569660"/>
          </a:xfrm>
          <a:prstGeom prst="rect">
            <a:avLst/>
          </a:prstGeom>
        </p:spPr>
        <p:txBody>
          <a:bodyPr wrap="square">
            <a:spAutoFit/>
          </a:bodyPr>
          <a:lstStyle/>
          <a:p>
            <a:pPr algn="ctr"/>
            <a:r>
              <a:rPr lang="uz-Cyrl-UZ" sz="4800" b="1" spc="-150" dirty="0" smtClean="0">
                <a:solidFill>
                  <a:srgbClr val="0066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2015 ЙИЛГА НОМ БЕРИШ </a:t>
            </a:r>
            <a:endParaRPr lang="ru-RU" sz="3600" dirty="0">
              <a:solidFill>
                <a:srgbClr val="006600"/>
              </a:solidFill>
              <a:effectLst>
                <a:outerShdw blurRad="38100" dist="38100" dir="2700000" algn="tl">
                  <a:srgbClr val="000000">
                    <a:alpha val="43137"/>
                  </a:srgbClr>
                </a:outerShdw>
              </a:effectLst>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918" y="4273284"/>
            <a:ext cx="1845641" cy="124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4919" y="43968"/>
            <a:ext cx="1815070" cy="98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236295" y="5661248"/>
            <a:ext cx="1813693" cy="1080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z-Cyrl-UZ" sz="2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2015 ЙИЛ - </a:t>
            </a:r>
            <a:r>
              <a:rPr lang="uz-Cyrl-UZ" sz="3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uz-Cyrl-UZ" sz="2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24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animEffect transition="in" filter="fade">
                                      <p:cBhvr>
                                        <p:cTn id="19" dur="500"/>
                                        <p:tgtEl>
                                          <p:spTgt spid="2051"/>
                                        </p:tgtEl>
                                      </p:cBhvr>
                                    </p:animEffect>
                                  </p:childTnLst>
                                </p:cTn>
                              </p:par>
                              <p:par>
                                <p:cTn id="20" presetID="53"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2053"/>
                                        </p:tgtEl>
                                        <p:attrNameLst>
                                          <p:attrName>style.visibility</p:attrName>
                                        </p:attrNameLst>
                                      </p:cBhvr>
                                      <p:to>
                                        <p:strVal val="visible"/>
                                      </p:to>
                                    </p:set>
                                    <p:anim calcmode="lin" valueType="num">
                                      <p:cBhvr>
                                        <p:cTn id="32" dur="500" fill="hold"/>
                                        <p:tgtEl>
                                          <p:spTgt spid="2053"/>
                                        </p:tgtEl>
                                        <p:attrNameLst>
                                          <p:attrName>ppt_w</p:attrName>
                                        </p:attrNameLst>
                                      </p:cBhvr>
                                      <p:tavLst>
                                        <p:tav tm="0">
                                          <p:val>
                                            <p:fltVal val="0"/>
                                          </p:val>
                                        </p:tav>
                                        <p:tav tm="100000">
                                          <p:val>
                                            <p:strVal val="#ppt_w"/>
                                          </p:val>
                                        </p:tav>
                                      </p:tavLst>
                                    </p:anim>
                                    <p:anim calcmode="lin" valueType="num">
                                      <p:cBhvr>
                                        <p:cTn id="33" dur="500" fill="hold"/>
                                        <p:tgtEl>
                                          <p:spTgt spid="2053"/>
                                        </p:tgtEl>
                                        <p:attrNameLst>
                                          <p:attrName>ppt_h</p:attrName>
                                        </p:attrNameLst>
                                      </p:cBhvr>
                                      <p:tavLst>
                                        <p:tav tm="0">
                                          <p:val>
                                            <p:fltVal val="0"/>
                                          </p:val>
                                        </p:tav>
                                        <p:tav tm="100000">
                                          <p:val>
                                            <p:strVal val="#ppt_h"/>
                                          </p:val>
                                        </p:tav>
                                      </p:tavLst>
                                    </p:anim>
                                    <p:animEffect transition="in" filter="fade">
                                      <p:cBhvr>
                                        <p:cTn id="34"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7545" y="3573016"/>
            <a:ext cx="8856984"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r>
              <a:rPr lang="uz-Cyrl-UZ" sz="2800" b="1" spc="-150" dirty="0">
                <a:solidFill>
                  <a:srgbClr val="0000CC"/>
                </a:solidFill>
                <a:latin typeface="Times New Roman" pitchFamily="18" charset="0"/>
                <a:cs typeface="Times New Roman" pitchFamily="18" charset="0"/>
              </a:rPr>
              <a:t>Бошқача айтганда, бу каби олийжаноб мақсадларни кўзда тутиб амалга оширган тадбирларимиз аввало жамиятимизни янада эркинлаштириш, ҳаётимизни янада обод ва фаровон қилиш, тинчлик-осойишталикни мустаҳкамлашда, Ватанимизнинг обрў-эътиборини халқаро майдонда юксалтириш йўлида муҳим амалий қадам бўлганини ҳеч ким инкор этолмайди. </a:t>
            </a:r>
            <a:endParaRPr lang="ru-RU" sz="2800" b="1" spc="-150" dirty="0">
              <a:solidFill>
                <a:srgbClr val="0000CC"/>
              </a:solidFill>
              <a:latin typeface="Times New Roman" pitchFamily="18" charset="0"/>
              <a:cs typeface="Times New Roman" pitchFamily="18" charset="0"/>
            </a:endParaRPr>
          </a:p>
        </p:txBody>
      </p:sp>
      <p:sp>
        <p:nvSpPr>
          <p:cNvPr id="4" name="Прямоугольник 3"/>
          <p:cNvSpPr/>
          <p:nvPr/>
        </p:nvSpPr>
        <p:spPr>
          <a:xfrm>
            <a:off x="36004" y="149731"/>
            <a:ext cx="8999984" cy="830997"/>
          </a:xfrm>
          <a:prstGeom prst="rect">
            <a:avLst/>
          </a:prstGeom>
        </p:spPr>
        <p:txBody>
          <a:bodyPr wrap="square">
            <a:spAutoFit/>
          </a:bodyPr>
          <a:lstStyle/>
          <a:p>
            <a:pPr algn="ctr"/>
            <a:r>
              <a:rPr lang="uz-Cyrl-UZ" sz="4800" b="1" spc="300" dirty="0" smtClean="0">
                <a:ln w="38100" cmpd="sng">
                  <a:solidFill>
                    <a:srgbClr val="0000CC"/>
                  </a:solidFill>
                  <a:prstDash val="solid"/>
                  <a:miter lim="800000"/>
                </a:ln>
                <a:solidFill>
                  <a:schemeClr val="bg1"/>
                </a:solidFill>
                <a:effectLst>
                  <a:glow rad="101600">
                    <a:schemeClr val="accent4">
                      <a:satMod val="175000"/>
                      <a:alpha val="40000"/>
                    </a:schemeClr>
                  </a:glow>
                </a:effectLst>
                <a:latin typeface="Times New Roman" pitchFamily="18" charset="0"/>
                <a:cs typeface="Times New Roman" pitchFamily="18" charset="0"/>
              </a:rPr>
              <a:t>МУҲИМ АМАЛИЙ ҚАДАМ </a:t>
            </a:r>
            <a:endParaRPr lang="ru-RU" sz="4000" b="1" spc="300" dirty="0">
              <a:ln w="38100" cmpd="sng">
                <a:solidFill>
                  <a:srgbClr val="0000CC"/>
                </a:solidFill>
                <a:prstDash val="solid"/>
                <a:miter lim="800000"/>
              </a:ln>
              <a:solidFill>
                <a:schemeClr val="bg1"/>
              </a:solidFill>
              <a:effectLst>
                <a:glow rad="101600">
                  <a:schemeClr val="accent4">
                    <a:satMod val="175000"/>
                    <a:alpha val="40000"/>
                  </a:schemeClr>
                </a:glow>
              </a:effectLs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916" y="1082562"/>
            <a:ext cx="3554760" cy="23639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836" y="1087103"/>
            <a:ext cx="1727260" cy="23548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45" y="1082561"/>
            <a:ext cx="3513414" cy="23593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4590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1000" fill="hold"/>
                                        <p:tgtEl>
                                          <p:spTgt spid="3075"/>
                                        </p:tgtEl>
                                        <p:attrNameLst>
                                          <p:attrName>ppt_w</p:attrName>
                                        </p:attrNameLst>
                                      </p:cBhvr>
                                      <p:tavLst>
                                        <p:tav tm="0">
                                          <p:val>
                                            <p:fltVal val="0"/>
                                          </p:val>
                                        </p:tav>
                                        <p:tav tm="100000">
                                          <p:val>
                                            <p:strVal val="#ppt_w"/>
                                          </p:val>
                                        </p:tav>
                                      </p:tavLst>
                                    </p:anim>
                                    <p:anim calcmode="lin" valueType="num">
                                      <p:cBhvr>
                                        <p:cTn id="14" dur="1000" fill="hold"/>
                                        <p:tgtEl>
                                          <p:spTgt spid="3075"/>
                                        </p:tgtEl>
                                        <p:attrNameLst>
                                          <p:attrName>ppt_h</p:attrName>
                                        </p:attrNameLst>
                                      </p:cBhvr>
                                      <p:tavLst>
                                        <p:tav tm="0">
                                          <p:val>
                                            <p:fltVal val="0"/>
                                          </p:val>
                                        </p:tav>
                                        <p:tav tm="100000">
                                          <p:val>
                                            <p:strVal val="#ppt_h"/>
                                          </p:val>
                                        </p:tav>
                                      </p:tavLst>
                                    </p:anim>
                                    <p:anim calcmode="lin" valueType="num">
                                      <p:cBhvr>
                                        <p:cTn id="15" dur="1000" fill="hold"/>
                                        <p:tgtEl>
                                          <p:spTgt spid="3075"/>
                                        </p:tgtEl>
                                        <p:attrNameLst>
                                          <p:attrName>style.rotation</p:attrName>
                                        </p:attrNameLst>
                                      </p:cBhvr>
                                      <p:tavLst>
                                        <p:tav tm="0">
                                          <p:val>
                                            <p:fltVal val="90"/>
                                          </p:val>
                                        </p:tav>
                                        <p:tav tm="100000">
                                          <p:val>
                                            <p:fltVal val="0"/>
                                          </p:val>
                                        </p:tav>
                                      </p:tavLst>
                                    </p:anim>
                                    <p:animEffect transition="in" filter="fade">
                                      <p:cBhvr>
                                        <p:cTn id="16" dur="1000"/>
                                        <p:tgtEl>
                                          <p:spTgt spid="3075"/>
                                        </p:tgtEl>
                                      </p:cBhvr>
                                    </p:animEffect>
                                  </p:childTnLst>
                                </p:cTn>
                              </p:par>
                              <p:par>
                                <p:cTn id="17" presetID="3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1000" fill="hold"/>
                                        <p:tgtEl>
                                          <p:spTgt spid="3076"/>
                                        </p:tgtEl>
                                        <p:attrNameLst>
                                          <p:attrName>ppt_w</p:attrName>
                                        </p:attrNameLst>
                                      </p:cBhvr>
                                      <p:tavLst>
                                        <p:tav tm="0">
                                          <p:val>
                                            <p:fltVal val="0"/>
                                          </p:val>
                                        </p:tav>
                                        <p:tav tm="100000">
                                          <p:val>
                                            <p:strVal val="#ppt_w"/>
                                          </p:val>
                                        </p:tav>
                                      </p:tavLst>
                                    </p:anim>
                                    <p:anim calcmode="lin" valueType="num">
                                      <p:cBhvr>
                                        <p:cTn id="20" dur="1000" fill="hold"/>
                                        <p:tgtEl>
                                          <p:spTgt spid="3076"/>
                                        </p:tgtEl>
                                        <p:attrNameLst>
                                          <p:attrName>ppt_h</p:attrName>
                                        </p:attrNameLst>
                                      </p:cBhvr>
                                      <p:tavLst>
                                        <p:tav tm="0">
                                          <p:val>
                                            <p:fltVal val="0"/>
                                          </p:val>
                                        </p:tav>
                                        <p:tav tm="100000">
                                          <p:val>
                                            <p:strVal val="#ppt_h"/>
                                          </p:val>
                                        </p:tav>
                                      </p:tavLst>
                                    </p:anim>
                                    <p:anim calcmode="lin" valueType="num">
                                      <p:cBhvr>
                                        <p:cTn id="21" dur="1000" fill="hold"/>
                                        <p:tgtEl>
                                          <p:spTgt spid="3076"/>
                                        </p:tgtEl>
                                        <p:attrNameLst>
                                          <p:attrName>style.rotation</p:attrName>
                                        </p:attrNameLst>
                                      </p:cBhvr>
                                      <p:tavLst>
                                        <p:tav tm="0">
                                          <p:val>
                                            <p:fltVal val="90"/>
                                          </p:val>
                                        </p:tav>
                                        <p:tav tm="100000">
                                          <p:val>
                                            <p:fltVal val="0"/>
                                          </p:val>
                                        </p:tav>
                                      </p:tavLst>
                                    </p:anim>
                                    <p:animEffect transition="in" filter="fade">
                                      <p:cBhvr>
                                        <p:cTn id="22" dur="1000"/>
                                        <p:tgtEl>
                                          <p:spTgt spid="3076"/>
                                        </p:tgtEl>
                                      </p:cBhvr>
                                    </p:animEffect>
                                  </p:childTnLst>
                                </p:cTn>
                              </p:par>
                              <p:par>
                                <p:cTn id="23" presetID="31"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 calcmode="lin" valueType="num">
                                      <p:cBhvr>
                                        <p:cTn id="25" dur="1000" fill="hold"/>
                                        <p:tgtEl>
                                          <p:spTgt spid="3078"/>
                                        </p:tgtEl>
                                        <p:attrNameLst>
                                          <p:attrName>ppt_w</p:attrName>
                                        </p:attrNameLst>
                                      </p:cBhvr>
                                      <p:tavLst>
                                        <p:tav tm="0">
                                          <p:val>
                                            <p:fltVal val="0"/>
                                          </p:val>
                                        </p:tav>
                                        <p:tav tm="100000">
                                          <p:val>
                                            <p:strVal val="#ppt_w"/>
                                          </p:val>
                                        </p:tav>
                                      </p:tavLst>
                                    </p:anim>
                                    <p:anim calcmode="lin" valueType="num">
                                      <p:cBhvr>
                                        <p:cTn id="26" dur="1000" fill="hold"/>
                                        <p:tgtEl>
                                          <p:spTgt spid="3078"/>
                                        </p:tgtEl>
                                        <p:attrNameLst>
                                          <p:attrName>ppt_h</p:attrName>
                                        </p:attrNameLst>
                                      </p:cBhvr>
                                      <p:tavLst>
                                        <p:tav tm="0">
                                          <p:val>
                                            <p:fltVal val="0"/>
                                          </p:val>
                                        </p:tav>
                                        <p:tav tm="100000">
                                          <p:val>
                                            <p:strVal val="#ppt_h"/>
                                          </p:val>
                                        </p:tav>
                                      </p:tavLst>
                                    </p:anim>
                                    <p:anim calcmode="lin" valueType="num">
                                      <p:cBhvr>
                                        <p:cTn id="27" dur="1000" fill="hold"/>
                                        <p:tgtEl>
                                          <p:spTgt spid="3078"/>
                                        </p:tgtEl>
                                        <p:attrNameLst>
                                          <p:attrName>style.rotation</p:attrName>
                                        </p:attrNameLst>
                                      </p:cBhvr>
                                      <p:tavLst>
                                        <p:tav tm="0">
                                          <p:val>
                                            <p:fltVal val="90"/>
                                          </p:val>
                                        </p:tav>
                                        <p:tav tm="100000">
                                          <p:val>
                                            <p:fltVal val="0"/>
                                          </p:val>
                                        </p:tav>
                                      </p:tavLst>
                                    </p:anim>
                                    <p:animEffect transition="in" filter="fade">
                                      <p:cBhvr>
                                        <p:cTn id="28"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9123" y="2699042"/>
            <a:ext cx="8640960" cy="39703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a:ea typeface="Times New Roman"/>
                <a:cs typeface="Times New Roman"/>
              </a:rPr>
              <a:t>Шу билан бирга, мана шундай эзгу тадбирларни ўтказиш туфайли </a:t>
            </a:r>
            <a:r>
              <a:rPr lang="uz-Cyrl-UZ" sz="2800" b="1" spc="-150" dirty="0" smtClean="0">
                <a:solidFill>
                  <a:srgbClr val="C00000"/>
                </a:solidFill>
                <a:effectLst/>
                <a:latin typeface="Times New Roman"/>
                <a:ea typeface="Times New Roman"/>
                <a:cs typeface="Times New Roman"/>
              </a:rPr>
              <a:t>халқимизни янада жипслаштириш, меҳр-оқибат ва ҳамжиҳатликни, оилани янада мустаҳкамлаш, катталарга ҳурмат, кичикларга иззат, аёл зотига, авваламбор, оналарга чексиз меҳр ва эҳтиром </a:t>
            </a:r>
            <a:r>
              <a:rPr lang="uz-Cyrl-UZ" sz="2800" b="1" spc="-150" dirty="0" smtClean="0">
                <a:solidFill>
                  <a:srgbClr val="0000CC"/>
                </a:solidFill>
                <a:effectLst/>
                <a:latin typeface="Times New Roman"/>
                <a:ea typeface="Times New Roman"/>
                <a:cs typeface="Times New Roman"/>
              </a:rPr>
              <a:t>сингари қадриятлар аҳолимиз, хусусан, ёшларимизнинг қалби ва шууридан чуқур ўрин олаётганини ҳисобга оладиган бўлсак – буларнинг барчасининг аҳамияти ва моҳиятини баҳолаш ўзи қийин, деб ўйлайман. </a:t>
            </a:r>
          </a:p>
        </p:txBody>
      </p:sp>
      <p:sp>
        <p:nvSpPr>
          <p:cNvPr id="3" name="Прямоугольник 2"/>
          <p:cNvSpPr/>
          <p:nvPr/>
        </p:nvSpPr>
        <p:spPr>
          <a:xfrm>
            <a:off x="249123" y="116632"/>
            <a:ext cx="8640960" cy="258532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uz-Cyrl-UZ" sz="5400" b="1" dirty="0" smtClean="0">
                <a:ln w="11430">
                  <a:solidFill>
                    <a:srgbClr val="0000CC"/>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a:ea typeface="Times New Roman"/>
                <a:cs typeface="Times New Roman"/>
              </a:rPr>
              <a:t>ХАЛҚИМИЗНИНГ ХОҲИШИ ВА ТАЛАБИГА ЖАВОБ </a:t>
            </a:r>
            <a:endParaRPr lang="ru-RU" sz="4400" b="1" dirty="0">
              <a:ln w="11430">
                <a:solidFill>
                  <a:srgbClr val="0000CC"/>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7478" y="218544"/>
            <a:ext cx="8640960"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a:ea typeface="Times New Roman"/>
                <a:cs typeface="Times New Roman"/>
              </a:rPr>
              <a:t>Лўнда қилиб айтганда, бизнинг эътиборимиз марказида турган айни шу хусусият ва фазилатлар, бугунги замон ва ҳаётимизнинг ўзи талаб қилаётган ўткир ва долзарб масалалар </a:t>
            </a:r>
            <a:r>
              <a:rPr lang="uz-Cyrl-UZ" sz="2800" b="1" spc="-150" dirty="0" smtClean="0">
                <a:solidFill>
                  <a:srgbClr val="C00000"/>
                </a:solidFill>
                <a:effectLst/>
                <a:latin typeface="Times New Roman"/>
                <a:ea typeface="Times New Roman"/>
                <a:cs typeface="Times New Roman"/>
              </a:rPr>
              <a:t>кириб келаётган янги йилларга ном бериш </a:t>
            </a:r>
            <a:r>
              <a:rPr lang="uz-Cyrl-UZ" sz="2800" b="1" spc="-150" dirty="0" smtClean="0">
                <a:solidFill>
                  <a:srgbClr val="0000CC"/>
                </a:solidFill>
                <a:effectLst/>
                <a:latin typeface="Times New Roman"/>
                <a:ea typeface="Times New Roman"/>
                <a:cs typeface="Times New Roman"/>
              </a:rPr>
              <a:t>бўйича бизнинг рўйхатимизда турса, ҳеч шубҳасиз, </a:t>
            </a:r>
            <a:r>
              <a:rPr lang="uz-Cyrl-UZ" sz="2800" b="1" spc="-150" dirty="0" smtClean="0">
                <a:solidFill>
                  <a:srgbClr val="C00000"/>
                </a:solidFill>
                <a:effectLst/>
                <a:latin typeface="Times New Roman"/>
                <a:ea typeface="Times New Roman"/>
                <a:cs typeface="Times New Roman"/>
              </a:rPr>
              <a:t>халқимизнинг хоҳиши ва талабига жавоб берадиган иш </a:t>
            </a:r>
            <a:r>
              <a:rPr lang="uz-Cyrl-UZ" sz="2800" b="1" spc="-150" dirty="0" smtClean="0">
                <a:solidFill>
                  <a:srgbClr val="0000CC"/>
                </a:solidFill>
                <a:effectLst/>
                <a:latin typeface="Times New Roman"/>
                <a:ea typeface="Times New Roman"/>
                <a:cs typeface="Times New Roman"/>
              </a:rPr>
              <a:t>бўлар эди. </a:t>
            </a:r>
            <a:endParaRPr lang="ru-RU" sz="2000" b="1" spc="-150" dirty="0">
              <a:solidFill>
                <a:srgbClr val="0000CC"/>
              </a:solidFill>
              <a:ea typeface="Calibri"/>
              <a:cs typeface="Times New Roman"/>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73" r="6080"/>
          <a:stretch/>
        </p:blipFill>
        <p:spPr bwMode="auto">
          <a:xfrm>
            <a:off x="154983" y="3468960"/>
            <a:ext cx="4432976"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39" r="4861"/>
          <a:stretch/>
        </p:blipFill>
        <p:spPr bwMode="auto">
          <a:xfrm>
            <a:off x="4587958" y="3468960"/>
            <a:ext cx="4320480"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8266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5" y="1623146"/>
            <a:ext cx="6768751" cy="507831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700" b="1" spc="-150" dirty="0" smtClean="0">
                <a:solidFill>
                  <a:srgbClr val="0000CC"/>
                </a:solidFill>
                <a:effectLst/>
                <a:latin typeface="Times New Roman" pitchFamily="18" charset="0"/>
                <a:ea typeface="Times New Roman"/>
                <a:cs typeface="Times New Roman" pitchFamily="18" charset="0"/>
              </a:rPr>
              <a:t>Айни шу шартларни ҳисобга олган ҳолда, мен кириб келаётган </a:t>
            </a:r>
            <a:r>
              <a:rPr lang="uz-Cyrl-UZ" sz="2700" b="1" spc="-150" dirty="0" smtClean="0">
                <a:solidFill>
                  <a:srgbClr val="C00000"/>
                </a:solidFill>
                <a:effectLst/>
                <a:latin typeface="Times New Roman" pitchFamily="18" charset="0"/>
                <a:ea typeface="Times New Roman"/>
                <a:cs typeface="Times New Roman" pitchFamily="18" charset="0"/>
              </a:rPr>
              <a:t>2015 йилга мамлакатимизда </a:t>
            </a:r>
            <a:r>
              <a:rPr lang="uz-Cyrl-UZ" sz="2700" b="1" spc="-150" dirty="0" smtClean="0">
                <a:solidFill>
                  <a:srgbClr val="006600"/>
                </a:solidFill>
                <a:effectLst/>
                <a:latin typeface="Times New Roman" pitchFamily="18" charset="0"/>
                <a:ea typeface="Times New Roman"/>
                <a:cs typeface="Times New Roman" pitchFamily="18" charset="0"/>
              </a:rPr>
              <a:t>КЕКСАЛАРНИ ЭЪЗОЗЛАШ ЙИЛИ,</a:t>
            </a:r>
            <a:r>
              <a:rPr lang="uz-Cyrl-UZ" sz="2700" b="1" spc="-150" dirty="0" smtClean="0">
                <a:solidFill>
                  <a:srgbClr val="C00000"/>
                </a:solidFill>
                <a:effectLst/>
                <a:latin typeface="Times New Roman" pitchFamily="18" charset="0"/>
                <a:ea typeface="Times New Roman"/>
                <a:cs typeface="Times New Roman" pitchFamily="18" charset="0"/>
              </a:rPr>
              <a:t> </a:t>
            </a:r>
            <a:r>
              <a:rPr lang="uz-Cyrl-UZ" sz="2700" b="1" spc="-150" dirty="0" smtClean="0">
                <a:solidFill>
                  <a:srgbClr val="0000CC"/>
                </a:solidFill>
                <a:effectLst/>
                <a:latin typeface="Times New Roman" pitchFamily="18" charset="0"/>
                <a:ea typeface="Times New Roman"/>
                <a:cs typeface="Times New Roman" pitchFamily="18" charset="0"/>
              </a:rPr>
              <a:t>деб ном беришни таклиф этаман. </a:t>
            </a:r>
            <a:endParaRPr lang="ru-RU" sz="2700" b="1" spc="-150" dirty="0">
              <a:solidFill>
                <a:srgbClr val="0000CC"/>
              </a:solidFill>
              <a:latin typeface="Times New Roman" pitchFamily="18" charset="0"/>
              <a:ea typeface="Calibri"/>
              <a:cs typeface="Times New Roman" pitchFamily="18" charset="0"/>
            </a:endParaRPr>
          </a:p>
          <a:p>
            <a:pPr indent="357188" algn="just">
              <a:spcAft>
                <a:spcPts val="0"/>
              </a:spcAft>
            </a:pPr>
            <a:r>
              <a:rPr lang="uz-Cyrl-UZ" sz="2700" b="1" spc="-150" dirty="0" smtClean="0">
                <a:solidFill>
                  <a:srgbClr val="0000CC"/>
                </a:solidFill>
                <a:effectLst/>
                <a:latin typeface="Times New Roman" pitchFamily="18" charset="0"/>
                <a:ea typeface="Times New Roman"/>
                <a:cs typeface="Times New Roman" pitchFamily="18" charset="0"/>
              </a:rPr>
              <a:t>Ҳар қандай жамиятнинг ёши улуғ одамларга бўлган эътибори ва ғамхўрлиги унинг маданий даражасини белгилайди, десак, янглишмаган бўламиз. Соддагина, ўзбекона қилиб айтганда, </a:t>
            </a:r>
            <a:r>
              <a:rPr lang="uz-Cyrl-UZ" sz="2700" b="1" spc="-150" dirty="0" smtClean="0">
                <a:solidFill>
                  <a:srgbClr val="C00000"/>
                </a:solidFill>
                <a:effectLst/>
                <a:latin typeface="Times New Roman" pitchFamily="18" charset="0"/>
                <a:ea typeface="Times New Roman"/>
                <a:cs typeface="Times New Roman" pitchFamily="18" charset="0"/>
              </a:rPr>
              <a:t>кексаларга ҳурмат-эҳтиром, меҳр-оқибат кўрсатиш маънавий ҳаётимизнинг том маънода ажралмас қисмига айланган.</a:t>
            </a:r>
            <a:endParaRPr lang="ru-RU" sz="2700" b="1" spc="-150" dirty="0">
              <a:solidFill>
                <a:srgbClr val="C00000"/>
              </a:solidFill>
              <a:latin typeface="Times New Roman" pitchFamily="18" charset="0"/>
              <a:ea typeface="Calibri"/>
              <a:cs typeface="Times New Roman" pitchFamily="18" charset="0"/>
            </a:endParaRPr>
          </a:p>
        </p:txBody>
      </p:sp>
      <p:sp>
        <p:nvSpPr>
          <p:cNvPr id="3" name="Прямоугольник 2"/>
          <p:cNvSpPr/>
          <p:nvPr/>
        </p:nvSpPr>
        <p:spPr>
          <a:xfrm>
            <a:off x="235069" y="53486"/>
            <a:ext cx="6641187" cy="1569660"/>
          </a:xfrm>
          <a:prstGeom prst="rect">
            <a:avLst/>
          </a:prstGeom>
        </p:spPr>
        <p:txBody>
          <a:bodyPr wrap="square">
            <a:spAutoFit/>
          </a:bodyPr>
          <a:lstStyle/>
          <a:p>
            <a:pPr algn="ctr"/>
            <a:r>
              <a:rPr lang="uz-Cyrl-UZ" sz="4800" b="1" dirty="0" smtClean="0">
                <a:ln w="38100">
                  <a:solidFill>
                    <a:srgbClr val="0000CC"/>
                  </a:solidFill>
                  <a:prstDash val="solid"/>
                </a:ln>
                <a:solidFill>
                  <a:schemeClr val="accent3"/>
                </a:solidFill>
                <a:effectLst>
                  <a:glow rad="228600">
                    <a:schemeClr val="bg1">
                      <a:alpha val="40000"/>
                    </a:schemeClr>
                  </a:glow>
                  <a:innerShdw blurRad="114300">
                    <a:prstClr val="black"/>
                  </a:innerShdw>
                </a:effectLst>
                <a:latin typeface="Times New Roman" pitchFamily="18" charset="0"/>
                <a:ea typeface="Times New Roman"/>
                <a:cs typeface="Times New Roman" pitchFamily="18" charset="0"/>
              </a:rPr>
              <a:t>“КЕКСАЛАРНИ </a:t>
            </a:r>
            <a:r>
              <a:rPr lang="uz-Cyrl-UZ" sz="4800" b="1" dirty="0">
                <a:ln w="38100">
                  <a:solidFill>
                    <a:srgbClr val="0000CC"/>
                  </a:solidFill>
                  <a:prstDash val="solid"/>
                </a:ln>
                <a:solidFill>
                  <a:schemeClr val="accent3"/>
                </a:solidFill>
                <a:effectLst>
                  <a:glow rad="228600">
                    <a:schemeClr val="bg1">
                      <a:alpha val="40000"/>
                    </a:schemeClr>
                  </a:glow>
                  <a:innerShdw blurRad="114300">
                    <a:prstClr val="black"/>
                  </a:innerShdw>
                </a:effectLst>
                <a:latin typeface="Times New Roman" pitchFamily="18" charset="0"/>
                <a:ea typeface="Times New Roman"/>
                <a:cs typeface="Times New Roman" pitchFamily="18" charset="0"/>
              </a:rPr>
              <a:t>ЭЪЗОЗЛАШ </a:t>
            </a:r>
            <a:r>
              <a:rPr lang="uz-Cyrl-UZ" sz="4800" b="1" dirty="0" smtClean="0">
                <a:ln w="38100">
                  <a:solidFill>
                    <a:srgbClr val="0000CC"/>
                  </a:solidFill>
                  <a:prstDash val="solid"/>
                </a:ln>
                <a:solidFill>
                  <a:schemeClr val="accent3"/>
                </a:solidFill>
                <a:effectLst>
                  <a:glow rad="228600">
                    <a:schemeClr val="bg1">
                      <a:alpha val="40000"/>
                    </a:schemeClr>
                  </a:glow>
                  <a:innerShdw blurRad="114300">
                    <a:prstClr val="black"/>
                  </a:innerShdw>
                </a:effectLst>
                <a:latin typeface="Times New Roman" pitchFamily="18" charset="0"/>
                <a:ea typeface="Times New Roman"/>
                <a:cs typeface="Times New Roman" pitchFamily="18" charset="0"/>
              </a:rPr>
              <a:t>ЙИЛИ”</a:t>
            </a:r>
            <a:endParaRPr lang="ru-RU" sz="4000" b="1" dirty="0">
              <a:ln w="38100">
                <a:solidFill>
                  <a:srgbClr val="0000CC"/>
                </a:solidFill>
                <a:prstDash val="solid"/>
              </a:ln>
              <a:solidFill>
                <a:schemeClr val="accent3"/>
              </a:solidFill>
              <a:effectLst>
                <a:glow rad="228600">
                  <a:schemeClr val="bg1">
                    <a:alpha val="40000"/>
                  </a:schemeClr>
                </a:glow>
                <a:innerShdw blurRad="114300">
                  <a:prstClr val="black"/>
                </a:inn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2744" y="74041"/>
            <a:ext cx="1951913" cy="1277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880" y="1700808"/>
            <a:ext cx="1951912" cy="1557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2745" y="3614028"/>
            <a:ext cx="1951911" cy="1465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745" y="5473213"/>
            <a:ext cx="1945047" cy="1268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anim calcmode="lin" valueType="num">
                                      <p:cBhvr>
                                        <p:cTn id="14" dur="2000" fill="hold"/>
                                        <p:tgtEl>
                                          <p:spTgt spid="1026"/>
                                        </p:tgtEl>
                                        <p:attrNameLst>
                                          <p:attrName>style.rotation</p:attrName>
                                        </p:attrNameLst>
                                      </p:cBhvr>
                                      <p:tavLst>
                                        <p:tav tm="0">
                                          <p:val>
                                            <p:fltVal val="720"/>
                                          </p:val>
                                        </p:tav>
                                        <p:tav tm="100000">
                                          <p:val>
                                            <p:fltVal val="0"/>
                                          </p:val>
                                        </p:tav>
                                      </p:tavLst>
                                    </p:anim>
                                    <p:anim calcmode="lin" valueType="num">
                                      <p:cBhvr>
                                        <p:cTn id="15" dur="2000" fill="hold"/>
                                        <p:tgtEl>
                                          <p:spTgt spid="1026"/>
                                        </p:tgtEl>
                                        <p:attrNameLst>
                                          <p:attrName>ppt_h</p:attrName>
                                        </p:attrNameLst>
                                      </p:cBhvr>
                                      <p:tavLst>
                                        <p:tav tm="0">
                                          <p:val>
                                            <p:fltVal val="0"/>
                                          </p:val>
                                        </p:tav>
                                        <p:tav tm="100000">
                                          <p:val>
                                            <p:strVal val="#ppt_h"/>
                                          </p:val>
                                        </p:tav>
                                      </p:tavLst>
                                    </p:anim>
                                    <p:anim calcmode="lin" valueType="num">
                                      <p:cBhvr>
                                        <p:cTn id="16" dur="2000" fill="hold"/>
                                        <p:tgtEl>
                                          <p:spTgt spid="1026"/>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2000"/>
                                        <p:tgtEl>
                                          <p:spTgt spid="1027"/>
                                        </p:tgtEl>
                                      </p:cBhvr>
                                    </p:animEffect>
                                    <p:anim calcmode="lin" valueType="num">
                                      <p:cBhvr>
                                        <p:cTn id="20" dur="2000" fill="hold"/>
                                        <p:tgtEl>
                                          <p:spTgt spid="1027"/>
                                        </p:tgtEl>
                                        <p:attrNameLst>
                                          <p:attrName>style.rotation</p:attrName>
                                        </p:attrNameLst>
                                      </p:cBhvr>
                                      <p:tavLst>
                                        <p:tav tm="0">
                                          <p:val>
                                            <p:fltVal val="720"/>
                                          </p:val>
                                        </p:tav>
                                        <p:tav tm="100000">
                                          <p:val>
                                            <p:fltVal val="0"/>
                                          </p:val>
                                        </p:tav>
                                      </p:tavLst>
                                    </p:anim>
                                    <p:anim calcmode="lin" valueType="num">
                                      <p:cBhvr>
                                        <p:cTn id="21" dur="2000" fill="hold"/>
                                        <p:tgtEl>
                                          <p:spTgt spid="1027"/>
                                        </p:tgtEl>
                                        <p:attrNameLst>
                                          <p:attrName>ppt_h</p:attrName>
                                        </p:attrNameLst>
                                      </p:cBhvr>
                                      <p:tavLst>
                                        <p:tav tm="0">
                                          <p:val>
                                            <p:fltVal val="0"/>
                                          </p:val>
                                        </p:tav>
                                        <p:tav tm="100000">
                                          <p:val>
                                            <p:strVal val="#ppt_h"/>
                                          </p:val>
                                        </p:tav>
                                      </p:tavLst>
                                    </p:anim>
                                    <p:anim calcmode="lin" valueType="num">
                                      <p:cBhvr>
                                        <p:cTn id="22" dur="2000" fill="hold"/>
                                        <p:tgtEl>
                                          <p:spTgt spid="102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2000"/>
                                        <p:tgtEl>
                                          <p:spTgt spid="1028"/>
                                        </p:tgtEl>
                                      </p:cBhvr>
                                    </p:animEffect>
                                    <p:anim calcmode="lin" valueType="num">
                                      <p:cBhvr>
                                        <p:cTn id="26" dur="2000" fill="hold"/>
                                        <p:tgtEl>
                                          <p:spTgt spid="1028"/>
                                        </p:tgtEl>
                                        <p:attrNameLst>
                                          <p:attrName>style.rotation</p:attrName>
                                        </p:attrNameLst>
                                      </p:cBhvr>
                                      <p:tavLst>
                                        <p:tav tm="0">
                                          <p:val>
                                            <p:fltVal val="720"/>
                                          </p:val>
                                        </p:tav>
                                        <p:tav tm="100000">
                                          <p:val>
                                            <p:fltVal val="0"/>
                                          </p:val>
                                        </p:tav>
                                      </p:tavLst>
                                    </p:anim>
                                    <p:anim calcmode="lin" valueType="num">
                                      <p:cBhvr>
                                        <p:cTn id="27" dur="2000" fill="hold"/>
                                        <p:tgtEl>
                                          <p:spTgt spid="1028"/>
                                        </p:tgtEl>
                                        <p:attrNameLst>
                                          <p:attrName>ppt_h</p:attrName>
                                        </p:attrNameLst>
                                      </p:cBhvr>
                                      <p:tavLst>
                                        <p:tav tm="0">
                                          <p:val>
                                            <p:fltVal val="0"/>
                                          </p:val>
                                        </p:tav>
                                        <p:tav tm="100000">
                                          <p:val>
                                            <p:strVal val="#ppt_h"/>
                                          </p:val>
                                        </p:tav>
                                      </p:tavLst>
                                    </p:anim>
                                    <p:anim calcmode="lin" valueType="num">
                                      <p:cBhvr>
                                        <p:cTn id="28" dur="2000" fill="hold"/>
                                        <p:tgtEl>
                                          <p:spTgt spid="1028"/>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fade">
                                      <p:cBhvr>
                                        <p:cTn id="31" dur="2000"/>
                                        <p:tgtEl>
                                          <p:spTgt spid="1029"/>
                                        </p:tgtEl>
                                      </p:cBhvr>
                                    </p:animEffect>
                                    <p:anim calcmode="lin" valueType="num">
                                      <p:cBhvr>
                                        <p:cTn id="32" dur="2000" fill="hold"/>
                                        <p:tgtEl>
                                          <p:spTgt spid="1029"/>
                                        </p:tgtEl>
                                        <p:attrNameLst>
                                          <p:attrName>style.rotation</p:attrName>
                                        </p:attrNameLst>
                                      </p:cBhvr>
                                      <p:tavLst>
                                        <p:tav tm="0">
                                          <p:val>
                                            <p:fltVal val="720"/>
                                          </p:val>
                                        </p:tav>
                                        <p:tav tm="100000">
                                          <p:val>
                                            <p:fltVal val="0"/>
                                          </p:val>
                                        </p:tav>
                                      </p:tavLst>
                                    </p:anim>
                                    <p:anim calcmode="lin" valueType="num">
                                      <p:cBhvr>
                                        <p:cTn id="33" dur="2000" fill="hold"/>
                                        <p:tgtEl>
                                          <p:spTgt spid="1029"/>
                                        </p:tgtEl>
                                        <p:attrNameLst>
                                          <p:attrName>ppt_h</p:attrName>
                                        </p:attrNameLst>
                                      </p:cBhvr>
                                      <p:tavLst>
                                        <p:tav tm="0">
                                          <p:val>
                                            <p:fltVal val="0"/>
                                          </p:val>
                                        </p:tav>
                                        <p:tav tm="100000">
                                          <p:val>
                                            <p:strVal val="#ppt_h"/>
                                          </p:val>
                                        </p:tav>
                                      </p:tavLst>
                                    </p:anim>
                                    <p:anim calcmode="lin" valueType="num">
                                      <p:cBhvr>
                                        <p:cTn id="34" dur="2000" fill="hold"/>
                                        <p:tgtEl>
                                          <p:spTgt spid="10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785" y="1472585"/>
            <a:ext cx="8712968"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6600"/>
                </a:solidFill>
                <a:effectLst/>
                <a:latin typeface="Times New Roman" pitchFamily="18" charset="0"/>
                <a:ea typeface="Times New Roman"/>
                <a:cs typeface="Times New Roman" pitchFamily="18" charset="0"/>
              </a:rPr>
              <a:t>“Қариси бор уйнинг париси бор”,</a:t>
            </a:r>
            <a:r>
              <a:rPr lang="uz-Cyrl-UZ" sz="2800" b="1" spc="-150" dirty="0" smtClean="0">
                <a:solidFill>
                  <a:srgbClr val="0000CC"/>
                </a:solidFill>
                <a:effectLst/>
                <a:latin typeface="Times New Roman" pitchFamily="18" charset="0"/>
                <a:ea typeface="Times New Roman"/>
                <a:cs typeface="Times New Roman" pitchFamily="18" charset="0"/>
              </a:rPr>
              <a:t> </a:t>
            </a:r>
            <a:r>
              <a:rPr lang="uz-Cyrl-UZ" sz="2800" b="1" spc="-150" dirty="0" smtClean="0">
                <a:solidFill>
                  <a:srgbClr val="C00000"/>
                </a:solidFill>
                <a:effectLst/>
                <a:latin typeface="Times New Roman" pitchFamily="18" charset="0"/>
                <a:ea typeface="Times New Roman"/>
                <a:cs typeface="Times New Roman" pitchFamily="18" charset="0"/>
              </a:rPr>
              <a:t>“Қариялар – хонадонларимизнинг файзи ва фариштаси”</a:t>
            </a:r>
            <a:r>
              <a:rPr lang="uz-Cyrl-UZ" sz="2800" b="1" spc="-150" dirty="0" smtClean="0">
                <a:solidFill>
                  <a:srgbClr val="0000CC"/>
                </a:solidFill>
                <a:effectLst/>
                <a:latin typeface="Times New Roman" pitchFamily="18" charset="0"/>
                <a:ea typeface="Times New Roman"/>
                <a:cs typeface="Times New Roman" pitchFamily="18" charset="0"/>
              </a:rPr>
              <a:t> деган мақол ва ҳикматли сўзларимизда қандай чуқур маъно бор. </a:t>
            </a:r>
            <a:endParaRPr lang="ru-RU" sz="2800" b="1" spc="-150" dirty="0">
              <a:solidFill>
                <a:srgbClr val="0000CC"/>
              </a:solidFill>
              <a:latin typeface="Times New Roman" pitchFamily="18" charset="0"/>
              <a:ea typeface="Calibri"/>
              <a:cs typeface="Times New Roman" pitchFamily="18" charset="0"/>
            </a:endParaRPr>
          </a:p>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Ҳақиқатан ҳам, қайси хонадонда нуроний </a:t>
            </a:r>
            <a:r>
              <a:rPr lang="uz-Cyrl-UZ" sz="2800" b="1" spc="-150" dirty="0" smtClean="0">
                <a:solidFill>
                  <a:srgbClr val="C00000"/>
                </a:solidFill>
                <a:effectLst/>
                <a:latin typeface="Times New Roman" pitchFamily="18" charset="0"/>
                <a:ea typeface="Times New Roman"/>
                <a:cs typeface="Times New Roman" pitchFamily="18" charset="0"/>
              </a:rPr>
              <a:t>отахон ёки онахон </a:t>
            </a:r>
            <a:r>
              <a:rPr lang="uz-Cyrl-UZ" sz="2800" b="1" spc="-150" dirty="0" smtClean="0">
                <a:solidFill>
                  <a:srgbClr val="0000CC"/>
                </a:solidFill>
                <a:effectLst/>
                <a:latin typeface="Times New Roman" pitchFamily="18" charset="0"/>
                <a:ea typeface="Times New Roman"/>
                <a:cs typeface="Times New Roman" pitchFamily="18" charset="0"/>
              </a:rPr>
              <a:t>бўлса, бу оилада албатта </a:t>
            </a:r>
            <a:r>
              <a:rPr lang="uz-Cyrl-UZ" sz="2800" b="1" spc="-150" dirty="0" smtClean="0">
                <a:solidFill>
                  <a:srgbClr val="C00000"/>
                </a:solidFill>
                <a:effectLst/>
                <a:latin typeface="Times New Roman" pitchFamily="18" charset="0"/>
                <a:ea typeface="Times New Roman"/>
                <a:cs typeface="Times New Roman" pitchFamily="18" charset="0"/>
              </a:rPr>
              <a:t>файзу барака, фаровонлик, аҳиллик </a:t>
            </a:r>
            <a:r>
              <a:rPr lang="uz-Cyrl-UZ" sz="2800" b="1" spc="-150" dirty="0" smtClean="0">
                <a:solidFill>
                  <a:srgbClr val="0000CC"/>
                </a:solidFill>
                <a:effectLst/>
                <a:latin typeface="Times New Roman" pitchFamily="18" charset="0"/>
                <a:ea typeface="Times New Roman"/>
                <a:cs typeface="Times New Roman" pitchFamily="18" charset="0"/>
              </a:rPr>
              <a:t>бўлишини барчамиз яхши биламиз. </a:t>
            </a:r>
            <a:endParaRPr lang="ru-RU" sz="2800" b="1" spc="-150" dirty="0">
              <a:solidFill>
                <a:srgbClr val="0000CC"/>
              </a:solidFill>
              <a:latin typeface="Times New Roman" pitchFamily="18" charset="0"/>
              <a:ea typeface="Calibri"/>
              <a:cs typeface="Times New Roman" pitchFamily="18" charset="0"/>
            </a:endParaRPr>
          </a:p>
        </p:txBody>
      </p:sp>
      <p:sp>
        <p:nvSpPr>
          <p:cNvPr id="4" name="Прямоугольник 3"/>
          <p:cNvSpPr/>
          <p:nvPr/>
        </p:nvSpPr>
        <p:spPr>
          <a:xfrm>
            <a:off x="220785" y="251609"/>
            <a:ext cx="8712968"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z-Cyrl-UZ" sz="4800" b="1" spc="50" dirty="0" smtClean="0">
                <a:ln w="11430">
                  <a:solidFill>
                    <a:srgbClr val="0000CC"/>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Times New Roman"/>
                <a:cs typeface="Times New Roman" pitchFamily="18" charset="0"/>
              </a:rPr>
              <a:t>БИР ЎЙЛАБ КЎРАЙЛИК...</a:t>
            </a:r>
            <a:endParaRPr lang="ru-RU" sz="3600" b="1" spc="50" dirty="0">
              <a:ln w="11430">
                <a:solidFill>
                  <a:srgbClr val="0000CC"/>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5" y="4228037"/>
            <a:ext cx="4135191" cy="2529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860" y="4204993"/>
            <a:ext cx="3927132" cy="2610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230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1000" fill="hold"/>
                                        <p:tgtEl>
                                          <p:spTgt spid="5122"/>
                                        </p:tgtEl>
                                        <p:attrNameLst>
                                          <p:attrName>ppt_w</p:attrName>
                                        </p:attrNameLst>
                                      </p:cBhvr>
                                      <p:tavLst>
                                        <p:tav tm="0">
                                          <p:val>
                                            <p:fltVal val="0"/>
                                          </p:val>
                                        </p:tav>
                                        <p:tav tm="100000">
                                          <p:val>
                                            <p:strVal val="#ppt_w"/>
                                          </p:val>
                                        </p:tav>
                                      </p:tavLst>
                                    </p:anim>
                                    <p:anim calcmode="lin" valueType="num">
                                      <p:cBhvr>
                                        <p:cTn id="14" dur="1000" fill="hold"/>
                                        <p:tgtEl>
                                          <p:spTgt spid="5122"/>
                                        </p:tgtEl>
                                        <p:attrNameLst>
                                          <p:attrName>ppt_h</p:attrName>
                                        </p:attrNameLst>
                                      </p:cBhvr>
                                      <p:tavLst>
                                        <p:tav tm="0">
                                          <p:val>
                                            <p:fltVal val="0"/>
                                          </p:val>
                                        </p:tav>
                                        <p:tav tm="100000">
                                          <p:val>
                                            <p:strVal val="#ppt_h"/>
                                          </p:val>
                                        </p:tav>
                                      </p:tavLst>
                                    </p:anim>
                                    <p:anim calcmode="lin" valueType="num">
                                      <p:cBhvr>
                                        <p:cTn id="15" dur="1000" fill="hold"/>
                                        <p:tgtEl>
                                          <p:spTgt spid="5122"/>
                                        </p:tgtEl>
                                        <p:attrNameLst>
                                          <p:attrName>style.rotation</p:attrName>
                                        </p:attrNameLst>
                                      </p:cBhvr>
                                      <p:tavLst>
                                        <p:tav tm="0">
                                          <p:val>
                                            <p:fltVal val="90"/>
                                          </p:val>
                                        </p:tav>
                                        <p:tav tm="100000">
                                          <p:val>
                                            <p:fltVal val="0"/>
                                          </p:val>
                                        </p:tav>
                                      </p:tavLst>
                                    </p:anim>
                                    <p:animEffect transition="in" filter="fade">
                                      <p:cBhvr>
                                        <p:cTn id="16" dur="1000"/>
                                        <p:tgtEl>
                                          <p:spTgt spid="5122"/>
                                        </p:tgtEl>
                                      </p:cBhvr>
                                    </p:animEffect>
                                  </p:childTnLst>
                                </p:cTn>
                              </p:par>
                              <p:par>
                                <p:cTn id="17" presetID="31" presetClass="entr" presetSubtype="0" fill="hold" nodeType="with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p:cTn id="19" dur="1000" fill="hold"/>
                                        <p:tgtEl>
                                          <p:spTgt spid="5123"/>
                                        </p:tgtEl>
                                        <p:attrNameLst>
                                          <p:attrName>ppt_w</p:attrName>
                                        </p:attrNameLst>
                                      </p:cBhvr>
                                      <p:tavLst>
                                        <p:tav tm="0">
                                          <p:val>
                                            <p:fltVal val="0"/>
                                          </p:val>
                                        </p:tav>
                                        <p:tav tm="100000">
                                          <p:val>
                                            <p:strVal val="#ppt_w"/>
                                          </p:val>
                                        </p:tav>
                                      </p:tavLst>
                                    </p:anim>
                                    <p:anim calcmode="lin" valueType="num">
                                      <p:cBhvr>
                                        <p:cTn id="20" dur="1000" fill="hold"/>
                                        <p:tgtEl>
                                          <p:spTgt spid="5123"/>
                                        </p:tgtEl>
                                        <p:attrNameLst>
                                          <p:attrName>ppt_h</p:attrName>
                                        </p:attrNameLst>
                                      </p:cBhvr>
                                      <p:tavLst>
                                        <p:tav tm="0">
                                          <p:val>
                                            <p:fltVal val="0"/>
                                          </p:val>
                                        </p:tav>
                                        <p:tav tm="100000">
                                          <p:val>
                                            <p:strVal val="#ppt_h"/>
                                          </p:val>
                                        </p:tav>
                                      </p:tavLst>
                                    </p:anim>
                                    <p:anim calcmode="lin" valueType="num">
                                      <p:cBhvr>
                                        <p:cTn id="21" dur="1000" fill="hold"/>
                                        <p:tgtEl>
                                          <p:spTgt spid="5123"/>
                                        </p:tgtEl>
                                        <p:attrNameLst>
                                          <p:attrName>style.rotation</p:attrName>
                                        </p:attrNameLst>
                                      </p:cBhvr>
                                      <p:tavLst>
                                        <p:tav tm="0">
                                          <p:val>
                                            <p:fltVal val="90"/>
                                          </p:val>
                                        </p:tav>
                                        <p:tav tm="100000">
                                          <p:val>
                                            <p:fltVal val="0"/>
                                          </p:val>
                                        </p:tav>
                                      </p:tavLst>
                                    </p:anim>
                                    <p:animEffect transition="in" filter="fade">
                                      <p:cBhvr>
                                        <p:cTn id="22"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760617"/>
            <a:ext cx="8864864"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357188" algn="just">
              <a:spcAft>
                <a:spcPts val="0"/>
              </a:spcAft>
            </a:pPr>
            <a:r>
              <a:rPr lang="uz-Cyrl-UZ" sz="2800" b="1" spc="-150" dirty="0" smtClean="0">
                <a:solidFill>
                  <a:srgbClr val="0000CC"/>
                </a:solidFill>
                <a:effectLst/>
                <a:latin typeface="Times New Roman" pitchFamily="18" charset="0"/>
                <a:ea typeface="Times New Roman"/>
                <a:cs typeface="Times New Roman" pitchFamily="18" charset="0"/>
              </a:rPr>
              <a:t>Шу боис бугун турли соҳаларда эришаётган ютуқларимизда ота-оналаримиз, мўътабар қарияларимизнинг унутилмас ва улкан хизмати борлигини, биз </a:t>
            </a:r>
            <a:r>
              <a:rPr lang="uz-Cyrl-UZ" sz="2800" b="1" spc="-150" dirty="0" smtClean="0">
                <a:solidFill>
                  <a:srgbClr val="C00000"/>
                </a:solidFill>
                <a:effectLst/>
                <a:latin typeface="Times New Roman" pitchFamily="18" charset="0"/>
                <a:ea typeface="Times New Roman"/>
                <a:cs typeface="Times New Roman" pitchFamily="18" charset="0"/>
              </a:rPr>
              <a:t>улар олдида умрбод қарздор эканимизни унутмаслигимиз, қўлимиздан келганича уларнинг оғирини енгил, умрини узоқ қилиш</a:t>
            </a:r>
            <a:r>
              <a:rPr lang="uz-Cyrl-UZ" sz="2800" b="1" spc="-150" dirty="0" smtClean="0">
                <a:solidFill>
                  <a:srgbClr val="0000CC"/>
                </a:solidFill>
                <a:effectLst/>
                <a:latin typeface="Times New Roman" pitchFamily="18" charset="0"/>
                <a:ea typeface="Times New Roman"/>
                <a:cs typeface="Times New Roman" pitchFamily="18" charset="0"/>
              </a:rPr>
              <a:t>ни ўзимизнинг инсоний бурчимиз, деб билишимиз лозим. </a:t>
            </a:r>
            <a:endParaRPr lang="ru-RU" sz="2800" b="1" spc="-150" dirty="0">
              <a:solidFill>
                <a:srgbClr val="0000CC"/>
              </a:solidFill>
              <a:latin typeface="Times New Roman" pitchFamily="18" charset="0"/>
              <a:ea typeface="Calibri"/>
              <a:cs typeface="Times New Roman" pitchFamily="18" charset="0"/>
            </a:endParaRPr>
          </a:p>
        </p:txBody>
      </p:sp>
      <p:sp>
        <p:nvSpPr>
          <p:cNvPr id="3" name="Прямоугольник 2"/>
          <p:cNvSpPr/>
          <p:nvPr/>
        </p:nvSpPr>
        <p:spPr>
          <a:xfrm>
            <a:off x="107504" y="182250"/>
            <a:ext cx="8856984" cy="1446550"/>
          </a:xfrm>
          <a:prstGeom prst="rect">
            <a:avLst/>
          </a:prstGeom>
        </p:spPr>
        <p:txBody>
          <a:bodyPr wrap="square">
            <a:spAutoFit/>
          </a:bodyPr>
          <a:lstStyle/>
          <a:p>
            <a:pPr algn="ctr"/>
            <a:r>
              <a:rPr lang="uz-Cyrl-UZ" sz="4400" b="1" dirty="0" smtClean="0">
                <a:ln w="28575" cmpd="sng">
                  <a:solidFill>
                    <a:srgbClr val="0000CC">
                      <a:alpha val="55000"/>
                    </a:srgbClr>
                  </a:solidFill>
                  <a:prstDash val="solid"/>
                </a:ln>
                <a:solidFill>
                  <a:schemeClr val="accent1">
                    <a:satMod val="200000"/>
                    <a:tint val="3000"/>
                  </a:schemeClr>
                </a:solidFill>
                <a:effectLst>
                  <a:glow rad="63500">
                    <a:schemeClr val="accent2">
                      <a:satMod val="175000"/>
                      <a:alpha val="40000"/>
                    </a:schemeClr>
                  </a:glow>
                  <a:innerShdw blurRad="101600" dist="76200" dir="5400000">
                    <a:schemeClr val="accent1">
                      <a:satMod val="190000"/>
                      <a:tint val="100000"/>
                      <a:alpha val="74000"/>
                    </a:schemeClr>
                  </a:innerShdw>
                </a:effectLst>
                <a:latin typeface="Times New Roman" pitchFamily="18" charset="0"/>
                <a:ea typeface="Times New Roman"/>
                <a:cs typeface="Times New Roman" pitchFamily="18" charset="0"/>
              </a:rPr>
              <a:t>ЎЗИМИЗНИНГ ИНСОНИЙ БУРЧИМИЗ</a:t>
            </a:r>
            <a:endParaRPr lang="ru-RU" sz="3600" b="1" dirty="0">
              <a:ln w="28575" cmpd="sng">
                <a:solidFill>
                  <a:srgbClr val="0000CC">
                    <a:alpha val="55000"/>
                  </a:srgbClr>
                </a:solidFill>
                <a:prstDash val="solid"/>
              </a:ln>
              <a:solidFill>
                <a:schemeClr val="accent1">
                  <a:satMod val="200000"/>
                  <a:tint val="3000"/>
                </a:schemeClr>
              </a:solidFill>
              <a:effectLst>
                <a:glow rad="63500">
                  <a:schemeClr val="accent2">
                    <a:satMod val="175000"/>
                    <a:alpha val="40000"/>
                  </a:schemeClr>
                </a:glow>
                <a:innerShdw blurRad="101600" dist="76200" dir="5400000">
                  <a:schemeClr val="accent1">
                    <a:satMod val="190000"/>
                    <a:tint val="100000"/>
                    <a:alpha val="74000"/>
                  </a:schemeClr>
                </a:inn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935096"/>
            <a:ext cx="2736304" cy="181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490"/>
          <a:stretch/>
        </p:blipFill>
        <p:spPr bwMode="auto">
          <a:xfrm>
            <a:off x="3003322" y="4944330"/>
            <a:ext cx="2808312" cy="181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51"/>
          <a:stretch/>
        </p:blipFill>
        <p:spPr bwMode="auto">
          <a:xfrm>
            <a:off x="6003202" y="4944331"/>
            <a:ext cx="2961286" cy="183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8445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500" fill="hold"/>
                                        <p:tgtEl>
                                          <p:spTgt spid="6146"/>
                                        </p:tgtEl>
                                        <p:attrNameLst>
                                          <p:attrName>ppt_w</p:attrName>
                                        </p:attrNameLst>
                                      </p:cBhvr>
                                      <p:tavLst>
                                        <p:tav tm="0">
                                          <p:val>
                                            <p:fltVal val="0"/>
                                          </p:val>
                                        </p:tav>
                                        <p:tav tm="100000">
                                          <p:val>
                                            <p:strVal val="#ppt_w"/>
                                          </p:val>
                                        </p:tav>
                                      </p:tavLst>
                                    </p:anim>
                                    <p:anim calcmode="lin" valueType="num">
                                      <p:cBhvr>
                                        <p:cTn id="15" dur="500" fill="hold"/>
                                        <p:tgtEl>
                                          <p:spTgt spid="6146"/>
                                        </p:tgtEl>
                                        <p:attrNameLst>
                                          <p:attrName>ppt_h</p:attrName>
                                        </p:attrNameLst>
                                      </p:cBhvr>
                                      <p:tavLst>
                                        <p:tav tm="0">
                                          <p:val>
                                            <p:fltVal val="0"/>
                                          </p:val>
                                        </p:tav>
                                        <p:tav tm="100000">
                                          <p:val>
                                            <p:strVal val="#ppt_h"/>
                                          </p:val>
                                        </p:tav>
                                      </p:tavLst>
                                    </p:anim>
                                    <p:animEffect transition="in" filter="fade">
                                      <p:cBhvr>
                                        <p:cTn id="16" dur="500"/>
                                        <p:tgtEl>
                                          <p:spTgt spid="6146"/>
                                        </p:tgtEl>
                                      </p:cBhvr>
                                    </p:animEffect>
                                    <p:anim calcmode="lin" valueType="num">
                                      <p:cBhvr>
                                        <p:cTn id="17" dur="500" fill="hold"/>
                                        <p:tgtEl>
                                          <p:spTgt spid="6146"/>
                                        </p:tgtEl>
                                        <p:attrNameLst>
                                          <p:attrName>ppt_x</p:attrName>
                                        </p:attrNameLst>
                                      </p:cBhvr>
                                      <p:tavLst>
                                        <p:tav tm="0">
                                          <p:val>
                                            <p:fltVal val="0.5"/>
                                          </p:val>
                                        </p:tav>
                                        <p:tav tm="100000">
                                          <p:val>
                                            <p:strVal val="#ppt_x"/>
                                          </p:val>
                                        </p:tav>
                                      </p:tavLst>
                                    </p:anim>
                                    <p:anim calcmode="lin" valueType="num">
                                      <p:cBhvr>
                                        <p:cTn id="18" dur="500" fill="hold"/>
                                        <p:tgtEl>
                                          <p:spTgt spid="6146"/>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500" fill="hold"/>
                                        <p:tgtEl>
                                          <p:spTgt spid="6147"/>
                                        </p:tgtEl>
                                        <p:attrNameLst>
                                          <p:attrName>ppt_w</p:attrName>
                                        </p:attrNameLst>
                                      </p:cBhvr>
                                      <p:tavLst>
                                        <p:tav tm="0">
                                          <p:val>
                                            <p:fltVal val="0"/>
                                          </p:val>
                                        </p:tav>
                                        <p:tav tm="100000">
                                          <p:val>
                                            <p:strVal val="#ppt_w"/>
                                          </p:val>
                                        </p:tav>
                                      </p:tavLst>
                                    </p:anim>
                                    <p:anim calcmode="lin" valueType="num">
                                      <p:cBhvr>
                                        <p:cTn id="22" dur="500" fill="hold"/>
                                        <p:tgtEl>
                                          <p:spTgt spid="6147"/>
                                        </p:tgtEl>
                                        <p:attrNameLst>
                                          <p:attrName>ppt_h</p:attrName>
                                        </p:attrNameLst>
                                      </p:cBhvr>
                                      <p:tavLst>
                                        <p:tav tm="0">
                                          <p:val>
                                            <p:fltVal val="0"/>
                                          </p:val>
                                        </p:tav>
                                        <p:tav tm="100000">
                                          <p:val>
                                            <p:strVal val="#ppt_h"/>
                                          </p:val>
                                        </p:tav>
                                      </p:tavLst>
                                    </p:anim>
                                    <p:animEffect transition="in" filter="fade">
                                      <p:cBhvr>
                                        <p:cTn id="23" dur="500"/>
                                        <p:tgtEl>
                                          <p:spTgt spid="6147"/>
                                        </p:tgtEl>
                                      </p:cBhvr>
                                    </p:animEffect>
                                    <p:anim calcmode="lin" valueType="num">
                                      <p:cBhvr>
                                        <p:cTn id="24" dur="500" fill="hold"/>
                                        <p:tgtEl>
                                          <p:spTgt spid="6147"/>
                                        </p:tgtEl>
                                        <p:attrNameLst>
                                          <p:attrName>ppt_x</p:attrName>
                                        </p:attrNameLst>
                                      </p:cBhvr>
                                      <p:tavLst>
                                        <p:tav tm="0">
                                          <p:val>
                                            <p:fltVal val="0.5"/>
                                          </p:val>
                                        </p:tav>
                                        <p:tav tm="100000">
                                          <p:val>
                                            <p:strVal val="#ppt_x"/>
                                          </p:val>
                                        </p:tav>
                                      </p:tavLst>
                                    </p:anim>
                                    <p:anim calcmode="lin" valueType="num">
                                      <p:cBhvr>
                                        <p:cTn id="25" dur="500" fill="hold"/>
                                        <p:tgtEl>
                                          <p:spTgt spid="614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6148"/>
                                        </p:tgtEl>
                                        <p:attrNameLst>
                                          <p:attrName>style.visibility</p:attrName>
                                        </p:attrNameLst>
                                      </p:cBhvr>
                                      <p:to>
                                        <p:strVal val="visible"/>
                                      </p:to>
                                    </p:set>
                                    <p:anim calcmode="lin" valueType="num">
                                      <p:cBhvr>
                                        <p:cTn id="28" dur="500" fill="hold"/>
                                        <p:tgtEl>
                                          <p:spTgt spid="6148"/>
                                        </p:tgtEl>
                                        <p:attrNameLst>
                                          <p:attrName>ppt_w</p:attrName>
                                        </p:attrNameLst>
                                      </p:cBhvr>
                                      <p:tavLst>
                                        <p:tav tm="0">
                                          <p:val>
                                            <p:fltVal val="0"/>
                                          </p:val>
                                        </p:tav>
                                        <p:tav tm="100000">
                                          <p:val>
                                            <p:strVal val="#ppt_w"/>
                                          </p:val>
                                        </p:tav>
                                      </p:tavLst>
                                    </p:anim>
                                    <p:anim calcmode="lin" valueType="num">
                                      <p:cBhvr>
                                        <p:cTn id="29" dur="500" fill="hold"/>
                                        <p:tgtEl>
                                          <p:spTgt spid="6148"/>
                                        </p:tgtEl>
                                        <p:attrNameLst>
                                          <p:attrName>ppt_h</p:attrName>
                                        </p:attrNameLst>
                                      </p:cBhvr>
                                      <p:tavLst>
                                        <p:tav tm="0">
                                          <p:val>
                                            <p:fltVal val="0"/>
                                          </p:val>
                                        </p:tav>
                                        <p:tav tm="100000">
                                          <p:val>
                                            <p:strVal val="#ppt_h"/>
                                          </p:val>
                                        </p:tav>
                                      </p:tavLst>
                                    </p:anim>
                                    <p:animEffect transition="in" filter="fade">
                                      <p:cBhvr>
                                        <p:cTn id="30" dur="500"/>
                                        <p:tgtEl>
                                          <p:spTgt spid="6148"/>
                                        </p:tgtEl>
                                      </p:cBhvr>
                                    </p:animEffect>
                                    <p:anim calcmode="lin" valueType="num">
                                      <p:cBhvr>
                                        <p:cTn id="31" dur="500" fill="hold"/>
                                        <p:tgtEl>
                                          <p:spTgt spid="6148"/>
                                        </p:tgtEl>
                                        <p:attrNameLst>
                                          <p:attrName>ppt_x</p:attrName>
                                        </p:attrNameLst>
                                      </p:cBhvr>
                                      <p:tavLst>
                                        <p:tav tm="0">
                                          <p:val>
                                            <p:fltVal val="0.5"/>
                                          </p:val>
                                        </p:tav>
                                        <p:tav tm="100000">
                                          <p:val>
                                            <p:strVal val="#ppt_x"/>
                                          </p:val>
                                        </p:tav>
                                      </p:tavLst>
                                    </p:anim>
                                    <p:anim calcmode="lin" valueType="num">
                                      <p:cBhvr>
                                        <p:cTn id="32" dur="500" fill="hold"/>
                                        <p:tgtEl>
                                          <p:spTgt spid="61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1610</TotalTime>
  <Words>975</Words>
  <Application>Microsoft Office PowerPoint</Application>
  <PresentationFormat>Экран (4:3)</PresentationFormat>
  <Paragraphs>56</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Otabek</dc:creator>
  <cp:lastModifiedBy>User</cp:lastModifiedBy>
  <cp:revision>60</cp:revision>
  <dcterms:created xsi:type="dcterms:W3CDTF">2014-12-05T18:33:01Z</dcterms:created>
  <dcterms:modified xsi:type="dcterms:W3CDTF">2015-04-15T09:13:47Z</dcterms:modified>
</cp:coreProperties>
</file>