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284" r:id="rId3"/>
    <p:sldId id="257" r:id="rId4"/>
    <p:sldId id="281" r:id="rId5"/>
    <p:sldId id="262" r:id="rId6"/>
    <p:sldId id="258" r:id="rId7"/>
    <p:sldId id="264" r:id="rId8"/>
    <p:sldId id="263" r:id="rId9"/>
    <p:sldId id="260" r:id="rId10"/>
    <p:sldId id="259" r:id="rId11"/>
    <p:sldId id="282" r:id="rId12"/>
    <p:sldId id="265" r:id="rId13"/>
    <p:sldId id="266" r:id="rId14"/>
    <p:sldId id="267" r:id="rId15"/>
    <p:sldId id="268"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996600"/>
    <a:srgbClr val="006600"/>
    <a:srgbClr val="CC0066"/>
    <a:srgbClr val="6600FF"/>
    <a:srgbClr val="0000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962" autoAdjust="0"/>
    <p:restoredTop sz="94660"/>
  </p:normalViewPr>
  <p:slideViewPr>
    <p:cSldViewPr>
      <p:cViewPr varScale="1">
        <p:scale>
          <a:sx n="38" d="100"/>
          <a:sy n="38" d="100"/>
        </p:scale>
        <p:origin x="-72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 Id="rId5" Type="http://schemas.openxmlformats.org/officeDocument/2006/relationships/image" Target="../media/image46.wmf"/><Relationship Id="rId4" Type="http://schemas.openxmlformats.org/officeDocument/2006/relationships/image" Target="../media/image45.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48.wmf"/><Relationship Id="rId1" Type="http://schemas.openxmlformats.org/officeDocument/2006/relationships/image" Target="../media/image47.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7.wmf"/><Relationship Id="rId4" Type="http://schemas.openxmlformats.org/officeDocument/2006/relationships/image" Target="../media/image36.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4" Type="http://schemas.openxmlformats.org/officeDocument/2006/relationships/image" Target="../media/image4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0249638-13BF-418B-AB62-F033E5F0EF3D}"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9E05A56-7536-4C04-AC8E-207B9AC148B2}"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8F5B188-1435-4BA7-BEF7-0255FC3756B0}"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5225"/>
            <a:ext cx="2133600" cy="476250"/>
          </a:xfrm>
        </p:spPr>
        <p:txBody>
          <a:bodyPr/>
          <a:lstStyle>
            <a:lvl1pPr>
              <a:defRPr/>
            </a:lvl1pPr>
          </a:lstStyle>
          <a:p>
            <a:endParaRPr lang="ru-RU"/>
          </a:p>
        </p:txBody>
      </p:sp>
      <p:sp>
        <p:nvSpPr>
          <p:cNvPr id="6" name="Нижний колонтитул 5"/>
          <p:cNvSpPr>
            <a:spLocks noGrp="1"/>
          </p:cNvSpPr>
          <p:nvPr>
            <p:ph type="ftr" sz="quarter" idx="11"/>
          </p:nvPr>
        </p:nvSpPr>
        <p:spPr>
          <a:xfrm>
            <a:off x="3124200" y="6245225"/>
            <a:ext cx="2895600" cy="476250"/>
          </a:xfrm>
        </p:spPr>
        <p:txBody>
          <a:bodyPr/>
          <a:lstStyle>
            <a:lvl1pPr>
              <a:defRPr/>
            </a:lvl1pPr>
          </a:lstStyle>
          <a:p>
            <a:endParaRPr lang="ru-RU"/>
          </a:p>
        </p:txBody>
      </p:sp>
      <p:sp>
        <p:nvSpPr>
          <p:cNvPr id="7" name="Номер слайда 6"/>
          <p:cNvSpPr>
            <a:spLocks noGrp="1"/>
          </p:cNvSpPr>
          <p:nvPr>
            <p:ph type="sldNum" sz="quarter" idx="12"/>
          </p:nvPr>
        </p:nvSpPr>
        <p:spPr>
          <a:xfrm>
            <a:off x="6553200" y="6245225"/>
            <a:ext cx="2133600" cy="476250"/>
          </a:xfrm>
        </p:spPr>
        <p:txBody>
          <a:bodyPr/>
          <a:lstStyle>
            <a:lvl1pPr>
              <a:defRPr/>
            </a:lvl1pPr>
          </a:lstStyle>
          <a:p>
            <a:fld id="{64B85902-0C6D-4CA3-8FEF-58B811C19128}"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E411AF6-FB88-4104-97EC-C072B3133ACA}"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485C374-D059-4CA5-973E-940D23643C8F}"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9C3AB449-0038-4750-A729-B2F9254F67A1}"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ADABF4B6-2A2E-4FC0-9AB6-7655551AD9DC}"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E4057DF2-AA76-4BFE-B650-3DEF19578B02}"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CDC45677-21F2-4AF5-8E0C-825605E6051D}"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A5C33C29-E20F-4F63-B8DB-90C17745089D}"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A239DB71-8F8B-4D7C-BE11-6E17F7359005}"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0BD0DF60-237D-4FF0-BD0C-E0A242E5FF40}"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oleObject" Target="../embeddings/oleObject15.bin"/><Relationship Id="rId7" Type="http://schemas.openxmlformats.org/officeDocument/2006/relationships/oleObject" Target="../embeddings/oleObject19.bin"/><Relationship Id="rId2" Type="http://schemas.openxmlformats.org/officeDocument/2006/relationships/slideLayout" Target="../slideLayouts/slideLayout12.xml"/><Relationship Id="rId1" Type="http://schemas.openxmlformats.org/officeDocument/2006/relationships/vmlDrawing" Target="../drawings/vmlDrawing5.vml"/><Relationship Id="rId6" Type="http://schemas.openxmlformats.org/officeDocument/2006/relationships/oleObject" Target="../embeddings/oleObject18.bin"/><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22.bin"/></Relationships>
</file>

<file path=ppt/slides/_rels/slide1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8.bin"/><Relationship Id="rId3" Type="http://schemas.openxmlformats.org/officeDocument/2006/relationships/oleObject" Target="../embeddings/oleObject23.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26.bin"/><Relationship Id="rId5" Type="http://schemas.openxmlformats.org/officeDocument/2006/relationships/oleObject" Target="../embeddings/oleObject25.bin"/><Relationship Id="rId4" Type="http://schemas.openxmlformats.org/officeDocument/2006/relationships/oleObject" Target="../embeddings/oleObject24.bin"/><Relationship Id="rId9" Type="http://schemas.openxmlformats.org/officeDocument/2006/relationships/oleObject" Target="../embeddings/oleObject29.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0.bin"/><Relationship Id="rId7"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33.bin"/><Relationship Id="rId5" Type="http://schemas.openxmlformats.org/officeDocument/2006/relationships/oleObject" Target="../embeddings/oleObject32.bin"/><Relationship Id="rId4" Type="http://schemas.openxmlformats.org/officeDocument/2006/relationships/oleObject" Target="../embeddings/oleObject31.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38.bin"/><Relationship Id="rId5" Type="http://schemas.openxmlformats.org/officeDocument/2006/relationships/oleObject" Target="../embeddings/oleObject37.bin"/><Relationship Id="rId4" Type="http://schemas.openxmlformats.org/officeDocument/2006/relationships/oleObject" Target="../embeddings/oleObject36.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44.bin"/><Relationship Id="rId3" Type="http://schemas.openxmlformats.org/officeDocument/2006/relationships/oleObject" Target="../embeddings/oleObject39.bin"/><Relationship Id="rId7"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42.bin"/><Relationship Id="rId5" Type="http://schemas.openxmlformats.org/officeDocument/2006/relationships/oleObject" Target="../embeddings/oleObject41.bin"/><Relationship Id="rId4" Type="http://schemas.openxmlformats.org/officeDocument/2006/relationships/oleObject" Target="../embeddings/oleObject40.bin"/><Relationship Id="rId9" Type="http://schemas.openxmlformats.org/officeDocument/2006/relationships/oleObject" Target="../embeddings/oleObject45.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oleObject" Target="../embeddings/oleObject47.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oleObject" Target="../embeddings/oleObject49.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oleObject" Target="../embeddings/oleObject52.bin"/><Relationship Id="rId4" Type="http://schemas.openxmlformats.org/officeDocument/2006/relationships/oleObject" Target="../embeddings/oleObject51.bin"/></Relationships>
</file>

<file path=ppt/slides/_rels/slide23.xml.rels><?xml version="1.0" encoding="UTF-8" standalone="yes"?>
<Relationships xmlns="http://schemas.openxmlformats.org/package/2006/relationships"><Relationship Id="rId2" Type="http://schemas.openxmlformats.org/officeDocument/2006/relationships/image" Target="../media/image5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 Id="rId9" Type="http://schemas.openxmlformats.org/officeDocument/2006/relationships/oleObject" Target="../embeddings/oleObject7.bin"/></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2.xml"/><Relationship Id="rId1" Type="http://schemas.openxmlformats.org/officeDocument/2006/relationships/vmlDrawing" Target="../drawings/vmlDrawing2.v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3.png"/><Relationship Id="rId5" Type="http://schemas.openxmlformats.org/officeDocument/2006/relationships/oleObject" Target="../embeddings/oleObject11.bin"/><Relationship Id="rId4" Type="http://schemas.openxmlformats.org/officeDocument/2006/relationships/oleObject" Target="../embeddings/oleObject10.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4.bin"/><Relationship Id="rId5" Type="http://schemas.openxmlformats.org/officeDocument/2006/relationships/oleObject" Target="../embeddings/oleObject13.bin"/><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68313" y="476250"/>
            <a:ext cx="8229600" cy="1439863"/>
          </a:xfrm>
        </p:spPr>
        <p:txBody>
          <a:bodyPr/>
          <a:lstStyle/>
          <a:p>
            <a:r>
              <a:rPr lang="uz-Cyrl-UZ" sz="2800" b="1">
                <a:solidFill>
                  <a:srgbClr val="FF0066"/>
                </a:solidFill>
              </a:rPr>
              <a:t>Аналитик кимё</a:t>
            </a:r>
            <a:br>
              <a:rPr lang="uz-Cyrl-UZ" sz="2800" b="1">
                <a:solidFill>
                  <a:srgbClr val="FF0066"/>
                </a:solidFill>
              </a:rPr>
            </a:br>
            <a:r>
              <a:rPr lang="uz-Cyrl-UZ" sz="2800" b="1">
                <a:solidFill>
                  <a:srgbClr val="FF0066"/>
                </a:solidFill>
              </a:rPr>
              <a:t/>
            </a:r>
            <a:br>
              <a:rPr lang="uz-Cyrl-UZ" sz="2800" b="1">
                <a:solidFill>
                  <a:srgbClr val="FF0066"/>
                </a:solidFill>
              </a:rPr>
            </a:br>
            <a:r>
              <a:rPr lang="uz-Cyrl-UZ" sz="2800" b="1">
                <a:solidFill>
                  <a:srgbClr val="FF0066"/>
                </a:solidFill>
              </a:rPr>
              <a:t> </a:t>
            </a:r>
            <a:r>
              <a:rPr lang="ru-RU" sz="2800" b="1">
                <a:solidFill>
                  <a:srgbClr val="0033CC"/>
                </a:solidFill>
              </a:rPr>
              <a:t>Молекуляр  анализ  усуллари</a:t>
            </a:r>
            <a:endParaRPr lang="ru-RU" sz="2800" b="1">
              <a:solidFill>
                <a:srgbClr val="0000FF"/>
              </a:solidFill>
            </a:endParaRPr>
          </a:p>
        </p:txBody>
      </p:sp>
      <p:sp>
        <p:nvSpPr>
          <p:cNvPr id="33795" name="Rectangle 3"/>
          <p:cNvSpPr>
            <a:spLocks noGrp="1" noChangeArrowheads="1"/>
          </p:cNvSpPr>
          <p:nvPr>
            <p:ph type="body" idx="1"/>
          </p:nvPr>
        </p:nvSpPr>
        <p:spPr>
          <a:xfrm>
            <a:off x="468313" y="2852738"/>
            <a:ext cx="8229600" cy="3273425"/>
          </a:xfrm>
        </p:spPr>
        <p:txBody>
          <a:bodyPr/>
          <a:lstStyle/>
          <a:p>
            <a:pPr algn="ctr"/>
            <a:r>
              <a:rPr lang="uz-Cyrl-UZ" sz="2000" b="1"/>
              <a:t>Маърузачи: </a:t>
            </a:r>
          </a:p>
          <a:p>
            <a:pPr algn="ctr"/>
            <a:endParaRPr lang="uz-Cyrl-UZ" sz="2000" b="1"/>
          </a:p>
          <a:p>
            <a:pPr algn="ctr"/>
            <a:r>
              <a:rPr lang="uz-Cyrl-UZ" sz="2000" b="1"/>
              <a:t>Самарқанд давлат университети </a:t>
            </a:r>
            <a:endParaRPr lang="ru-RU" sz="2000" b="1"/>
          </a:p>
          <a:p>
            <a:pPr algn="ctr"/>
            <a:r>
              <a:rPr lang="uz-Cyrl-UZ" sz="2000" b="1"/>
              <a:t>аналитик кимё кафедрасининг доценти </a:t>
            </a:r>
          </a:p>
          <a:p>
            <a:pPr algn="ctr"/>
            <a:endParaRPr lang="uz-Cyrl-UZ" sz="2000" b="1"/>
          </a:p>
          <a:p>
            <a:pPr algn="ctr"/>
            <a:r>
              <a:rPr lang="uz-Cyrl-UZ" sz="2000" b="1">
                <a:solidFill>
                  <a:srgbClr val="FF0066"/>
                </a:solidFill>
              </a:rPr>
              <a:t>Абдулла Қуватов</a:t>
            </a:r>
            <a:endParaRPr lang="ru-RU" sz="2000" b="1">
              <a:solidFill>
                <a:srgbClr val="FF0066"/>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5"/>
          <p:cNvSpPr>
            <a:spLocks noGrp="1" noChangeArrowheads="1"/>
          </p:cNvSpPr>
          <p:nvPr>
            <p:ph type="title"/>
          </p:nvPr>
        </p:nvSpPr>
        <p:spPr>
          <a:xfrm>
            <a:off x="457200" y="274638"/>
            <a:ext cx="8229600" cy="993775"/>
          </a:xfrm>
        </p:spPr>
        <p:txBody>
          <a:bodyPr/>
          <a:lstStyle/>
          <a:p>
            <a:r>
              <a:rPr lang="uz-Cyrl-UZ" sz="2800" b="1">
                <a:solidFill>
                  <a:srgbClr val="FF0000"/>
                </a:solidFill>
              </a:rPr>
              <a:t>2. </a:t>
            </a:r>
            <a:r>
              <a:rPr lang="ru-RU" sz="2800" b="1">
                <a:solidFill>
                  <a:srgbClr val="FF0000"/>
                </a:solidFill>
              </a:rPr>
              <a:t>Э</a:t>
            </a:r>
            <a:r>
              <a:rPr lang="uz-Cyrl-UZ" sz="2800" b="1">
                <a:solidFill>
                  <a:srgbClr val="FF0000"/>
                </a:solidFill>
              </a:rPr>
              <a:t>лектрон</a:t>
            </a:r>
            <a:r>
              <a:rPr lang="ru-RU" sz="2800" b="1">
                <a:solidFill>
                  <a:srgbClr val="FF0000"/>
                </a:solidFill>
              </a:rPr>
              <a:t>  </a:t>
            </a:r>
            <a:r>
              <a:rPr lang="uz-Cyrl-UZ" sz="2800" b="1">
                <a:solidFill>
                  <a:srgbClr val="FF0000"/>
                </a:solidFill>
              </a:rPr>
              <a:t>ютилиш спектрларининг</a:t>
            </a:r>
            <a:r>
              <a:rPr lang="ru-RU" sz="2800" b="1">
                <a:solidFill>
                  <a:srgbClr val="FF0000"/>
                </a:solidFill>
              </a:rPr>
              <a:t>  </a:t>
            </a:r>
            <a:r>
              <a:rPr lang="uz-Cyrl-UZ" sz="2800" b="1">
                <a:solidFill>
                  <a:srgbClr val="FF0000"/>
                </a:solidFill>
              </a:rPr>
              <a:t>табиати</a:t>
            </a:r>
            <a:endParaRPr lang="ru-RU" sz="2800" b="1">
              <a:solidFill>
                <a:srgbClr val="FF0000"/>
              </a:solidFill>
            </a:endParaRPr>
          </a:p>
        </p:txBody>
      </p:sp>
      <p:sp>
        <p:nvSpPr>
          <p:cNvPr id="6147" name="Rectangle 3"/>
          <p:cNvSpPr>
            <a:spLocks noGrp="1" noChangeArrowheads="1"/>
          </p:cNvSpPr>
          <p:nvPr>
            <p:ph type="body" sz="half" idx="1"/>
          </p:nvPr>
        </p:nvSpPr>
        <p:spPr>
          <a:xfrm>
            <a:off x="468313" y="1412875"/>
            <a:ext cx="8218487" cy="5140325"/>
          </a:xfrm>
        </p:spPr>
        <p:txBody>
          <a:bodyPr/>
          <a:lstStyle/>
          <a:p>
            <a:pPr>
              <a:lnSpc>
                <a:spcPct val="90000"/>
              </a:lnSpc>
            </a:pPr>
            <a:r>
              <a:rPr lang="ru-RU" sz="1600" b="1"/>
              <a:t>Ўтиш бўлаётган сатҳ</a:t>
            </a:r>
            <a:r>
              <a:rPr lang="uz-Cyrl-UZ" sz="1600" b="1"/>
              <a:t>лар</a:t>
            </a:r>
            <a:r>
              <a:rPr lang="ru-RU" sz="1600" b="1"/>
              <a:t>нинг т</a:t>
            </a:r>
            <a:r>
              <a:rPr lang="uz-Cyrl-UZ" sz="1600" b="1"/>
              <a:t>ур</a:t>
            </a:r>
            <a:r>
              <a:rPr lang="ru-RU" sz="1600" b="1"/>
              <a:t>ини кўрсатишга асосланган</a:t>
            </a:r>
            <a:r>
              <a:rPr lang="uz-Cyrl-UZ" sz="1600" b="1"/>
              <a:t>,</a:t>
            </a:r>
            <a:r>
              <a:rPr lang="ru-RU" sz="1600" b="1"/>
              <a:t> электрон спектрларининг туркумланишини (классификациясини) келтирамиз. Ўз навбатида</a:t>
            </a:r>
            <a:r>
              <a:rPr lang="uz-Cyrl-UZ" sz="1600" b="1"/>
              <a:t>,</a:t>
            </a:r>
            <a:r>
              <a:rPr lang="ru-RU" sz="1600" b="1"/>
              <a:t> модданинг таркиби ва тузилиши сатҳларнинг типини аниқлайди.</a:t>
            </a:r>
            <a:endParaRPr lang="en-US" sz="1600" b="1"/>
          </a:p>
          <a:p>
            <a:pPr>
              <a:lnSpc>
                <a:spcPct val="90000"/>
              </a:lnSpc>
            </a:pPr>
            <a:endParaRPr lang="uz-Cyrl-UZ" sz="1600" b="1"/>
          </a:p>
          <a:p>
            <a:pPr>
              <a:lnSpc>
                <a:spcPct val="90000"/>
              </a:lnSpc>
            </a:pPr>
            <a:r>
              <a:rPr lang="ru-RU" sz="1600" b="1">
                <a:solidFill>
                  <a:srgbClr val="0000FF"/>
                </a:solidFill>
              </a:rPr>
              <a:t>1. </a:t>
            </a:r>
            <a:r>
              <a:rPr lang="uz-Cyrl-UZ" sz="1600" b="1">
                <a:solidFill>
                  <a:srgbClr val="0000FF"/>
                </a:solidFill>
              </a:rPr>
              <a:t>                </a:t>
            </a:r>
            <a:r>
              <a:rPr lang="ru-RU" sz="1600" b="1">
                <a:solidFill>
                  <a:srgbClr val="0000FF"/>
                </a:solidFill>
              </a:rPr>
              <a:t>,  </a:t>
            </a:r>
            <a:r>
              <a:rPr lang="uz-Cyrl-UZ" sz="1600" b="1">
                <a:solidFill>
                  <a:srgbClr val="0000FF"/>
                </a:solidFill>
              </a:rPr>
              <a:t>           </a:t>
            </a:r>
            <a:r>
              <a:rPr lang="ru-RU" sz="1600" b="1">
                <a:solidFill>
                  <a:srgbClr val="0000FF"/>
                </a:solidFill>
              </a:rPr>
              <a:t> спектрлари. Ўтиш  металлари </a:t>
            </a:r>
            <a:r>
              <a:rPr lang="en-US" sz="1600" b="1">
                <a:solidFill>
                  <a:srgbClr val="0000FF"/>
                </a:solidFill>
              </a:rPr>
              <a:t>Sc</a:t>
            </a:r>
            <a:r>
              <a:rPr lang="ru-RU" sz="1600" b="1">
                <a:solidFill>
                  <a:srgbClr val="0000FF"/>
                </a:solidFill>
              </a:rPr>
              <a:t>, </a:t>
            </a:r>
            <a:r>
              <a:rPr lang="en-US" sz="1600" b="1">
                <a:solidFill>
                  <a:srgbClr val="0000FF"/>
                </a:solidFill>
              </a:rPr>
              <a:t>Ti</a:t>
            </a:r>
            <a:r>
              <a:rPr lang="ru-RU" sz="1600" b="1">
                <a:solidFill>
                  <a:srgbClr val="0000FF"/>
                </a:solidFill>
              </a:rPr>
              <a:t>, </a:t>
            </a:r>
            <a:r>
              <a:rPr lang="en-US" sz="1600" b="1">
                <a:solidFill>
                  <a:srgbClr val="0000FF"/>
                </a:solidFill>
              </a:rPr>
              <a:t>V</a:t>
            </a:r>
            <a:r>
              <a:rPr lang="ru-RU" sz="1600" b="1">
                <a:solidFill>
                  <a:srgbClr val="0000FF"/>
                </a:solidFill>
              </a:rPr>
              <a:t>, </a:t>
            </a:r>
            <a:r>
              <a:rPr lang="en-US" sz="1600" b="1">
                <a:solidFill>
                  <a:srgbClr val="0000FF"/>
                </a:solidFill>
              </a:rPr>
              <a:t>Cr</a:t>
            </a:r>
            <a:r>
              <a:rPr lang="ru-RU" sz="1600" b="1">
                <a:solidFill>
                  <a:srgbClr val="0000FF"/>
                </a:solidFill>
              </a:rPr>
              <a:t>, </a:t>
            </a:r>
            <a:r>
              <a:rPr lang="en-US" sz="1600" b="1">
                <a:solidFill>
                  <a:srgbClr val="0000FF"/>
                </a:solidFill>
              </a:rPr>
              <a:t>Mn</a:t>
            </a:r>
            <a:r>
              <a:rPr lang="ru-RU" sz="1600" b="1">
                <a:solidFill>
                  <a:srgbClr val="0000FF"/>
                </a:solidFill>
              </a:rPr>
              <a:t>, </a:t>
            </a:r>
            <a:r>
              <a:rPr lang="en-US" sz="1600" b="1">
                <a:solidFill>
                  <a:srgbClr val="0000FF"/>
                </a:solidFill>
              </a:rPr>
              <a:t>Fe</a:t>
            </a:r>
            <a:r>
              <a:rPr lang="ru-RU" sz="1600" b="1">
                <a:solidFill>
                  <a:srgbClr val="0000FF"/>
                </a:solidFill>
              </a:rPr>
              <a:t>, </a:t>
            </a:r>
            <a:r>
              <a:rPr lang="en-US" sz="1600" b="1">
                <a:solidFill>
                  <a:srgbClr val="0000FF"/>
                </a:solidFill>
              </a:rPr>
              <a:t>Co</a:t>
            </a:r>
            <a:r>
              <a:rPr lang="ru-RU" sz="1600" b="1">
                <a:solidFill>
                  <a:srgbClr val="0000FF"/>
                </a:solidFill>
              </a:rPr>
              <a:t>, </a:t>
            </a:r>
            <a:r>
              <a:rPr lang="en-US" sz="1600" b="1">
                <a:solidFill>
                  <a:srgbClr val="0000FF"/>
                </a:solidFill>
              </a:rPr>
              <a:t>Ni</a:t>
            </a:r>
            <a:r>
              <a:rPr lang="ru-RU" sz="1600" b="1">
                <a:solidFill>
                  <a:srgbClr val="0000FF"/>
                </a:solidFill>
              </a:rPr>
              <a:t>, </a:t>
            </a:r>
            <a:r>
              <a:rPr lang="en-US" sz="1600" b="1">
                <a:solidFill>
                  <a:srgbClr val="0000FF"/>
                </a:solidFill>
              </a:rPr>
              <a:t>Cu Zn</a:t>
            </a:r>
            <a:r>
              <a:rPr lang="ru-RU" sz="1600" b="1">
                <a:solidFill>
                  <a:srgbClr val="0000FF"/>
                </a:solidFill>
              </a:rPr>
              <a:t>) бирикмаларининг ранги </a:t>
            </a:r>
            <a:r>
              <a:rPr lang="en-US" sz="1600" b="1" i="1">
                <a:solidFill>
                  <a:srgbClr val="0000FF"/>
                </a:solidFill>
              </a:rPr>
              <a:t>d</a:t>
            </a:r>
            <a:r>
              <a:rPr lang="uz-Cyrl-UZ" sz="1600" b="1" i="1">
                <a:solidFill>
                  <a:srgbClr val="0000FF"/>
                </a:solidFill>
              </a:rPr>
              <a:t> </a:t>
            </a:r>
            <a:r>
              <a:rPr lang="ru-RU" sz="1600" b="1">
                <a:solidFill>
                  <a:srgbClr val="0000FF"/>
                </a:solidFill>
              </a:rPr>
              <a:t> ёки </a:t>
            </a:r>
            <a:r>
              <a:rPr lang="en-US" sz="1600" b="1" i="1">
                <a:solidFill>
                  <a:srgbClr val="0000FF"/>
                </a:solidFill>
              </a:rPr>
              <a:t>f</a:t>
            </a:r>
            <a:r>
              <a:rPr lang="ru-RU" sz="1600" b="1">
                <a:solidFill>
                  <a:srgbClr val="0000FF"/>
                </a:solidFill>
              </a:rPr>
              <a:t> - орбиталлар орасидаги ўтишлар ҳисобига пайдо бўлади. Бу ўтишларга тегишли ютилиш полосаларининг интенсивлиги жуда паст. Ютишнинг моляр коэффициентини қиймати </a:t>
            </a:r>
            <a:r>
              <a:rPr lang="ru-RU" sz="1600" b="1">
                <a:solidFill>
                  <a:srgbClr val="0000FF"/>
                </a:solidFill>
                <a:sym typeface="Symbol" pitchFamily="18" charset="2"/>
              </a:rPr>
              <a:t></a:t>
            </a:r>
            <a:r>
              <a:rPr lang="ru-RU" sz="1600" b="1">
                <a:solidFill>
                  <a:srgbClr val="0000FF"/>
                </a:solidFill>
              </a:rPr>
              <a:t> одатда 10 - 1000 оралиқда бўлади.</a:t>
            </a:r>
            <a:endParaRPr lang="en-US" sz="1600" b="1">
              <a:solidFill>
                <a:srgbClr val="0000FF"/>
              </a:solidFill>
            </a:endParaRPr>
          </a:p>
          <a:p>
            <a:pPr>
              <a:lnSpc>
                <a:spcPct val="90000"/>
              </a:lnSpc>
            </a:pPr>
            <a:endParaRPr lang="uz-Cyrl-UZ" sz="1600" b="1">
              <a:solidFill>
                <a:srgbClr val="0000FF"/>
              </a:solidFill>
            </a:endParaRPr>
          </a:p>
          <a:p>
            <a:pPr>
              <a:lnSpc>
                <a:spcPct val="90000"/>
              </a:lnSpc>
            </a:pPr>
            <a:r>
              <a:rPr lang="ru-RU" sz="1600" b="1">
                <a:solidFill>
                  <a:srgbClr val="006600"/>
                </a:solidFill>
              </a:rPr>
              <a:t>2. Қўш боғли молекулалар учун   </a:t>
            </a:r>
            <a:r>
              <a:rPr lang="uz-Cyrl-UZ" sz="1600" b="1">
                <a:solidFill>
                  <a:srgbClr val="006600"/>
                </a:solidFill>
              </a:rPr>
              <a:t>              </a:t>
            </a:r>
            <a:r>
              <a:rPr lang="ru-RU" sz="1600" b="1">
                <a:solidFill>
                  <a:srgbClr val="006600"/>
                </a:solidFill>
              </a:rPr>
              <a:t>спектрларнинг пайдо бўлиши характерлидир. Бу полосаларни</a:t>
            </a:r>
            <a:r>
              <a:rPr lang="uz-Cyrl-UZ" sz="1600" b="1">
                <a:solidFill>
                  <a:srgbClr val="006600"/>
                </a:solidFill>
              </a:rPr>
              <a:t>нг</a:t>
            </a:r>
            <a:r>
              <a:rPr lang="ru-RU" sz="1600" b="1">
                <a:solidFill>
                  <a:srgbClr val="006600"/>
                </a:solidFill>
              </a:rPr>
              <a:t> интенсивлиги жуда кенг оралиқда ўзгариши мумкин ва шунинг учун,  </a:t>
            </a:r>
            <a:r>
              <a:rPr lang="en-US" sz="1600" b="1">
                <a:solidFill>
                  <a:srgbClr val="006600"/>
                </a:solidFill>
              </a:rPr>
              <a:t>     </a:t>
            </a:r>
            <a:r>
              <a:rPr lang="ru-RU" sz="1600" b="1">
                <a:solidFill>
                  <a:srgbClr val="006600"/>
                </a:solidFill>
              </a:rPr>
              <a:t>нинг қиймати 105 гача боради. Кўпчилик бўёқ моддаларнинг ранги шу ўтишлар ҳисобига пайдо бўлади.</a:t>
            </a:r>
            <a:endParaRPr lang="uz-Cyrl-UZ" sz="1600" b="1">
              <a:solidFill>
                <a:srgbClr val="006600"/>
              </a:solidFill>
            </a:endParaRPr>
          </a:p>
          <a:p>
            <a:pPr>
              <a:lnSpc>
                <a:spcPct val="90000"/>
              </a:lnSpc>
            </a:pPr>
            <a:endParaRPr lang="en-US" sz="1000" b="1">
              <a:solidFill>
                <a:srgbClr val="006600"/>
              </a:solidFill>
            </a:endParaRPr>
          </a:p>
          <a:p>
            <a:pPr>
              <a:lnSpc>
                <a:spcPct val="90000"/>
              </a:lnSpc>
            </a:pPr>
            <a:endParaRPr lang="ru-RU" sz="1000" b="1">
              <a:solidFill>
                <a:srgbClr val="006600"/>
              </a:solidFill>
            </a:endParaRPr>
          </a:p>
          <a:p>
            <a:pPr>
              <a:lnSpc>
                <a:spcPct val="90000"/>
              </a:lnSpc>
            </a:pPr>
            <a:r>
              <a:rPr lang="ru-RU" sz="1600" b="1">
                <a:solidFill>
                  <a:srgbClr val="FF0000"/>
                </a:solidFill>
              </a:rPr>
              <a:t>3. Таркибида ажралмаган электрон жуфтига эга бўлган (</a:t>
            </a:r>
            <a:r>
              <a:rPr lang="en-US" sz="1600" b="1" i="1">
                <a:solidFill>
                  <a:srgbClr val="FF0000"/>
                </a:solidFill>
              </a:rPr>
              <a:t>n</a:t>
            </a:r>
            <a:r>
              <a:rPr lang="ru-RU" sz="1600" b="1">
                <a:solidFill>
                  <a:srgbClr val="FF0000"/>
                </a:solidFill>
              </a:rPr>
              <a:t> - электронлар) гетероатомли қўш боғли молекулаларда  </a:t>
            </a:r>
            <a:r>
              <a:rPr lang="uz-Cyrl-UZ" sz="1600" b="1">
                <a:solidFill>
                  <a:srgbClr val="FF0000"/>
                </a:solidFill>
              </a:rPr>
              <a:t>                </a:t>
            </a:r>
            <a:r>
              <a:rPr lang="ru-RU" sz="1600" b="1">
                <a:solidFill>
                  <a:srgbClr val="FF0000"/>
                </a:solidFill>
              </a:rPr>
              <a:t>ўтишлар содир бўлади. Ҳосил бўлган спектрларнинг табиатини</a:t>
            </a:r>
            <a:r>
              <a:rPr lang="uz-Cyrl-UZ" sz="1600" b="1">
                <a:solidFill>
                  <a:srgbClr val="FF0000"/>
                </a:solidFill>
              </a:rPr>
              <a:t>, </a:t>
            </a:r>
            <a:r>
              <a:rPr lang="en-US" sz="1600" b="1" i="1">
                <a:solidFill>
                  <a:srgbClr val="FF0000"/>
                </a:solidFill>
              </a:rPr>
              <a:t>n</a:t>
            </a:r>
            <a:r>
              <a:rPr lang="ru-RU" sz="1600" b="1">
                <a:solidFill>
                  <a:srgbClr val="FF0000"/>
                </a:solidFill>
              </a:rPr>
              <a:t> - электронларни қўзғатиб бўш</a:t>
            </a:r>
            <a:r>
              <a:rPr lang="uz-Cyrl-UZ" sz="1600" b="1">
                <a:solidFill>
                  <a:srgbClr val="FF0000"/>
                </a:solidFill>
              </a:rPr>
              <a:t>       </a:t>
            </a:r>
            <a:r>
              <a:rPr lang="ru-RU" sz="1600" b="1">
                <a:solidFill>
                  <a:srgbClr val="FF0000"/>
                </a:solidFill>
              </a:rPr>
              <a:t> </a:t>
            </a:r>
            <a:r>
              <a:rPr lang="en-US" sz="1600" b="1">
                <a:solidFill>
                  <a:srgbClr val="FF0000"/>
                </a:solidFill>
              </a:rPr>
              <a:t>    </a:t>
            </a:r>
            <a:r>
              <a:rPr lang="ru-RU" sz="1600" b="1">
                <a:solidFill>
                  <a:srgbClr val="FF0000"/>
                </a:solidFill>
              </a:rPr>
              <a:t>- сатҳга ўтказиш характерлайди. Бундай ўтишлар, натижасида ҳосил бўлган ютилиш полосаларининг интенсивлиги паст бўлади.</a:t>
            </a:r>
          </a:p>
        </p:txBody>
      </p:sp>
      <p:sp>
        <p:nvSpPr>
          <p:cNvPr id="6152" name="Rectangle 8"/>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6151" name="Object 7"/>
          <p:cNvGraphicFramePr>
            <a:graphicFrameLocks noChangeAspect="1"/>
          </p:cNvGraphicFramePr>
          <p:nvPr/>
        </p:nvGraphicFramePr>
        <p:xfrm>
          <a:off x="1187450" y="2530475"/>
          <a:ext cx="857250" cy="346075"/>
        </p:xfrm>
        <a:graphic>
          <a:graphicData uri="http://schemas.openxmlformats.org/presentationml/2006/ole">
            <p:oleObj spid="_x0000_s6151" name="Формула" r:id="rId3" imgW="494870" imgH="203024" progId="Equation.3">
              <p:embed/>
            </p:oleObj>
          </a:graphicData>
        </a:graphic>
      </p:graphicFrame>
      <p:sp>
        <p:nvSpPr>
          <p:cNvPr id="6155" name="Rectangle 11"/>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6154" name="Object 10"/>
          <p:cNvGraphicFramePr>
            <a:graphicFrameLocks noChangeAspect="1"/>
          </p:cNvGraphicFramePr>
          <p:nvPr/>
        </p:nvGraphicFramePr>
        <p:xfrm>
          <a:off x="2111375" y="2565400"/>
          <a:ext cx="773113" cy="338138"/>
        </p:xfrm>
        <a:graphic>
          <a:graphicData uri="http://schemas.openxmlformats.org/presentationml/2006/ole">
            <p:oleObj spid="_x0000_s6154" name="Формула" r:id="rId4" imgW="520700" imgH="228600" progId="Equation.3">
              <p:embed/>
            </p:oleObj>
          </a:graphicData>
        </a:graphic>
      </p:graphicFrame>
      <p:sp>
        <p:nvSpPr>
          <p:cNvPr id="6157"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6156" name="Object 12"/>
          <p:cNvGraphicFramePr>
            <a:graphicFrameLocks noChangeAspect="1"/>
          </p:cNvGraphicFramePr>
          <p:nvPr/>
        </p:nvGraphicFramePr>
        <p:xfrm>
          <a:off x="4140200" y="3959225"/>
          <a:ext cx="871538" cy="346075"/>
        </p:xfrm>
        <a:graphic>
          <a:graphicData uri="http://schemas.openxmlformats.org/presentationml/2006/ole">
            <p:oleObj spid="_x0000_s6156" name="Формула" r:id="rId5" imgW="507780" imgH="203112" progId="Equation.3">
              <p:embed/>
            </p:oleObj>
          </a:graphicData>
        </a:graphic>
      </p:graphicFrame>
      <p:sp>
        <p:nvSpPr>
          <p:cNvPr id="6159" name="Rectangle 1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6158" name="Object 14"/>
          <p:cNvGraphicFramePr>
            <a:graphicFrameLocks noChangeAspect="1"/>
          </p:cNvGraphicFramePr>
          <p:nvPr/>
        </p:nvGraphicFramePr>
        <p:xfrm>
          <a:off x="5076825" y="5510213"/>
          <a:ext cx="838200" cy="346075"/>
        </p:xfrm>
        <a:graphic>
          <a:graphicData uri="http://schemas.openxmlformats.org/presentationml/2006/ole">
            <p:oleObj spid="_x0000_s6158" name="Формула" r:id="rId6" imgW="482391" imgH="203112" progId="Equation.3">
              <p:embed/>
            </p:oleObj>
          </a:graphicData>
        </a:graphic>
      </p:graphicFrame>
      <p:sp>
        <p:nvSpPr>
          <p:cNvPr id="6161" name="Rectangle 1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6160" name="Object 16"/>
          <p:cNvGraphicFramePr>
            <a:graphicFrameLocks noChangeAspect="1"/>
          </p:cNvGraphicFramePr>
          <p:nvPr/>
        </p:nvGraphicFramePr>
        <p:xfrm>
          <a:off x="8316913" y="5703888"/>
          <a:ext cx="327025" cy="342900"/>
        </p:xfrm>
        <a:graphic>
          <a:graphicData uri="http://schemas.openxmlformats.org/presentationml/2006/ole">
            <p:oleObj spid="_x0000_s6160" name="Формула" r:id="rId7" imgW="190417" imgH="203112" progId="Equation.3">
              <p:embed/>
            </p:oleObj>
          </a:graphicData>
        </a:graphic>
      </p:graphicFrame>
      <p:sp>
        <p:nvSpPr>
          <p:cNvPr id="6163" name="Rectangle 19"/>
          <p:cNvSpPr>
            <a:spLocks noChangeArrowheads="1"/>
          </p:cNvSpPr>
          <p:nvPr/>
        </p:nvSpPr>
        <p:spPr bwMode="auto">
          <a:xfrm>
            <a:off x="0" y="3357563"/>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6162" name="Object 18"/>
          <p:cNvGraphicFramePr>
            <a:graphicFrameLocks noChangeAspect="1"/>
          </p:cNvGraphicFramePr>
          <p:nvPr/>
        </p:nvGraphicFramePr>
        <p:xfrm>
          <a:off x="4394200" y="4473575"/>
          <a:ext cx="280988" cy="323850"/>
        </p:xfrm>
        <a:graphic>
          <a:graphicData uri="http://schemas.openxmlformats.org/presentationml/2006/ole">
            <p:oleObj spid="_x0000_s6162" name="Формула" r:id="rId8" imgW="126835" imgH="139518" progId="Equation.3">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74638"/>
            <a:ext cx="8229600" cy="777875"/>
          </a:xfrm>
        </p:spPr>
        <p:txBody>
          <a:bodyPr/>
          <a:lstStyle/>
          <a:p>
            <a:r>
              <a:rPr lang="en-US" sz="2800" b="1">
                <a:solidFill>
                  <a:srgbClr val="FF0000"/>
                </a:solidFill>
              </a:rPr>
              <a:t>2. </a:t>
            </a:r>
            <a:r>
              <a:rPr lang="ru-RU" sz="2800" b="1">
                <a:solidFill>
                  <a:srgbClr val="FF0000"/>
                </a:solidFill>
              </a:rPr>
              <a:t>Танлаш </a:t>
            </a:r>
            <a:r>
              <a:rPr lang="uz-Cyrl-UZ" sz="2800" b="1">
                <a:solidFill>
                  <a:srgbClr val="FF0000"/>
                </a:solidFill>
              </a:rPr>
              <a:t>қоидалари</a:t>
            </a:r>
            <a:endParaRPr lang="ru-RU" sz="2800" b="1">
              <a:solidFill>
                <a:srgbClr val="FF0000"/>
              </a:solidFill>
            </a:endParaRPr>
          </a:p>
        </p:txBody>
      </p:sp>
      <p:sp>
        <p:nvSpPr>
          <p:cNvPr id="32771" name="Rectangle 3"/>
          <p:cNvSpPr>
            <a:spLocks noGrp="1" noChangeArrowheads="1"/>
          </p:cNvSpPr>
          <p:nvPr>
            <p:ph type="body" idx="1"/>
          </p:nvPr>
        </p:nvSpPr>
        <p:spPr>
          <a:xfrm>
            <a:off x="468313" y="1628775"/>
            <a:ext cx="8229600" cy="4321175"/>
          </a:xfrm>
        </p:spPr>
        <p:txBody>
          <a:bodyPr/>
          <a:lstStyle/>
          <a:p>
            <a:r>
              <a:rPr lang="uz-Cyrl-UZ" sz="1800" b="1"/>
              <a:t>Танлаш қоидасига кўра биттадан ортиқ электронни қўзғатиш орқали, ҳамда турлича мультиплетликка эга бўлган (яъни электрон спинларининг йиғиндиси ҳар хил) ҳолатлар ўртасида бўладиган ўтишлар тақиқланган. </a:t>
            </a:r>
          </a:p>
          <a:p>
            <a:pPr>
              <a:lnSpc>
                <a:spcPct val="90000"/>
              </a:lnSpc>
            </a:pPr>
            <a:endParaRPr lang="uz-Cyrl-UZ" sz="1800" b="1"/>
          </a:p>
          <a:p>
            <a:pPr>
              <a:lnSpc>
                <a:spcPct val="110000"/>
              </a:lnSpc>
            </a:pPr>
            <a:r>
              <a:rPr lang="uz-Cyrl-UZ" sz="1800" b="1">
                <a:solidFill>
                  <a:srgbClr val="0000FF"/>
                </a:solidFill>
              </a:rPr>
              <a:t>Бундан ташқари орбиталларнинг симметриясига асосланган танлаш қоидалари бор. Ўтиш металларида бўладиган                    ва</a:t>
            </a:r>
          </a:p>
          <a:p>
            <a:pPr>
              <a:lnSpc>
                <a:spcPct val="110000"/>
              </a:lnSpc>
            </a:pPr>
            <a:r>
              <a:rPr lang="uz-Cyrl-UZ" sz="1800" b="1">
                <a:solidFill>
                  <a:srgbClr val="0000FF"/>
                </a:solidFill>
              </a:rPr>
              <a:t>             ўтишлар айнан шу қоидага кўра тақиқланган. Аммо ҳар хил квант-механик эффектларга кўра тақиқлаш қисман олинади ва юқорида айтилган ўтишлар кам эҳтимолият билан  амалга ошади. </a:t>
            </a:r>
          </a:p>
          <a:p>
            <a:pPr>
              <a:lnSpc>
                <a:spcPct val="90000"/>
              </a:lnSpc>
            </a:pPr>
            <a:endParaRPr lang="uz-Cyrl-UZ" sz="1800" b="1">
              <a:solidFill>
                <a:srgbClr val="0000FF"/>
              </a:solidFill>
            </a:endParaRPr>
          </a:p>
          <a:p>
            <a:pPr>
              <a:lnSpc>
                <a:spcPct val="110000"/>
              </a:lnSpc>
            </a:pPr>
            <a:r>
              <a:rPr lang="uz-Cyrl-UZ" sz="1800" b="1">
                <a:solidFill>
                  <a:srgbClr val="FF0000"/>
                </a:solidFill>
              </a:rPr>
              <a:t>Шундай қилиб электрон ютилиш спектрларини полосаларининг интенсивлиги кенг оралиқда ўзгариши мумкин.</a:t>
            </a:r>
            <a:r>
              <a:rPr lang="uz-Cyrl-UZ" sz="1800"/>
              <a:t> </a:t>
            </a:r>
            <a:endParaRPr lang="ru-RU" sz="1800"/>
          </a:p>
        </p:txBody>
      </p:sp>
      <p:sp>
        <p:nvSpPr>
          <p:cNvPr id="32774" name="Rectangle 6"/>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773" name="Object 5"/>
          <p:cNvGraphicFramePr>
            <a:graphicFrameLocks noChangeAspect="1"/>
          </p:cNvGraphicFramePr>
          <p:nvPr/>
        </p:nvGraphicFramePr>
        <p:xfrm>
          <a:off x="7164388" y="3357563"/>
          <a:ext cx="1042987" cy="412750"/>
        </p:xfrm>
        <a:graphic>
          <a:graphicData uri="http://schemas.openxmlformats.org/presentationml/2006/ole">
            <p:oleObj spid="_x0000_s32773" name="Формула" r:id="rId3" imgW="507780" imgH="203112" progId="Equation.3">
              <p:embed/>
            </p:oleObj>
          </a:graphicData>
        </a:graphic>
      </p:graphicFrame>
      <p:sp>
        <p:nvSpPr>
          <p:cNvPr id="32776" name="Rectangle 8"/>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2775" name="Object 7"/>
          <p:cNvGraphicFramePr>
            <a:graphicFrameLocks noChangeAspect="1"/>
          </p:cNvGraphicFramePr>
          <p:nvPr/>
        </p:nvGraphicFramePr>
        <p:xfrm>
          <a:off x="747713" y="3729038"/>
          <a:ext cx="971550" cy="415925"/>
        </p:xfrm>
        <a:graphic>
          <a:graphicData uri="http://schemas.openxmlformats.org/presentationml/2006/ole">
            <p:oleObj spid="_x0000_s32775" name="Формула" r:id="rId4" imgW="533169" imgH="228501" progId="Equation.3">
              <p:embed/>
            </p:oleObj>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88913"/>
            <a:ext cx="8229600" cy="993775"/>
          </a:xfrm>
        </p:spPr>
        <p:txBody>
          <a:bodyPr/>
          <a:lstStyle/>
          <a:p>
            <a:r>
              <a:rPr lang="uz-Cyrl-UZ" sz="2800" b="1">
                <a:solidFill>
                  <a:srgbClr val="FF0000"/>
                </a:solidFill>
              </a:rPr>
              <a:t>2. </a:t>
            </a:r>
            <a:r>
              <a:rPr lang="ru-RU" sz="2800" b="1">
                <a:solidFill>
                  <a:srgbClr val="FF0000"/>
                </a:solidFill>
              </a:rPr>
              <a:t>Э</a:t>
            </a:r>
            <a:r>
              <a:rPr lang="uz-Cyrl-UZ" sz="2800" b="1">
                <a:solidFill>
                  <a:srgbClr val="FF0000"/>
                </a:solidFill>
              </a:rPr>
              <a:t>лектрон</a:t>
            </a:r>
            <a:r>
              <a:rPr lang="ru-RU" sz="2800" b="1">
                <a:solidFill>
                  <a:srgbClr val="FF0000"/>
                </a:solidFill>
              </a:rPr>
              <a:t>  </a:t>
            </a:r>
            <a:r>
              <a:rPr lang="uz-Cyrl-UZ" sz="2800" b="1">
                <a:solidFill>
                  <a:srgbClr val="FF0000"/>
                </a:solidFill>
              </a:rPr>
              <a:t>ютилиш спектрларининг</a:t>
            </a:r>
            <a:r>
              <a:rPr lang="ru-RU" sz="2800" b="1">
                <a:solidFill>
                  <a:srgbClr val="FF0000"/>
                </a:solidFill>
              </a:rPr>
              <a:t>  </a:t>
            </a:r>
            <a:r>
              <a:rPr lang="uz-Cyrl-UZ" sz="2800" b="1">
                <a:solidFill>
                  <a:srgbClr val="FF0000"/>
                </a:solidFill>
              </a:rPr>
              <a:t>табиати</a:t>
            </a:r>
            <a:endParaRPr lang="ru-RU" sz="2800" b="1">
              <a:solidFill>
                <a:srgbClr val="FF0000"/>
              </a:solidFill>
            </a:endParaRPr>
          </a:p>
        </p:txBody>
      </p:sp>
      <p:sp>
        <p:nvSpPr>
          <p:cNvPr id="13315" name="Rectangle 3"/>
          <p:cNvSpPr>
            <a:spLocks noGrp="1" noChangeArrowheads="1"/>
          </p:cNvSpPr>
          <p:nvPr>
            <p:ph type="body" idx="1"/>
          </p:nvPr>
        </p:nvSpPr>
        <p:spPr>
          <a:xfrm>
            <a:off x="468313" y="1268413"/>
            <a:ext cx="8229600" cy="5400675"/>
          </a:xfrm>
        </p:spPr>
        <p:txBody>
          <a:bodyPr/>
          <a:lstStyle/>
          <a:p>
            <a:pPr>
              <a:lnSpc>
                <a:spcPct val="80000"/>
              </a:lnSpc>
            </a:pPr>
            <a:r>
              <a:rPr lang="ru-RU" sz="1600" b="1"/>
              <a:t>4. Заряд кўчиши ҳисобига ҳосил бўлган полосалар. Баъзида модда энергетик сатҳлари</a:t>
            </a:r>
            <a:r>
              <a:rPr lang="uz-Cyrl-UZ" sz="1600" b="1"/>
              <a:t>нинг</a:t>
            </a:r>
            <a:r>
              <a:rPr lang="ru-RU" sz="1600" b="1"/>
              <a:t> тузилишини</a:t>
            </a:r>
            <a:r>
              <a:rPr lang="uz-Cyrl-UZ" sz="1600" b="1"/>
              <a:t>,</a:t>
            </a:r>
            <a:r>
              <a:rPr lang="ru-RU" sz="1600" b="1"/>
              <a:t> тақрибан унинг таркибий қисмларига т</a:t>
            </a:r>
            <a:r>
              <a:rPr lang="uz-Cyrl-UZ" sz="1600" b="1"/>
              <a:t>егиш</a:t>
            </a:r>
            <a:r>
              <a:rPr lang="ru-RU" sz="1600" b="1"/>
              <a:t>ли энергетик сатҳлар</a:t>
            </a:r>
            <a:r>
              <a:rPr lang="uz-Cyrl-UZ" sz="1600" b="1"/>
              <a:t> тўплам</a:t>
            </a:r>
            <a:r>
              <a:rPr lang="ru-RU" sz="1600" b="1"/>
              <a:t>и орқали ифодалаш мумкин</a:t>
            </a:r>
            <a:r>
              <a:rPr lang="uz-Cyrl-UZ" sz="1600" b="1"/>
              <a:t>.</a:t>
            </a:r>
            <a:r>
              <a:rPr lang="ru-RU" sz="1600" b="1"/>
              <a:t> Йоднинг бензол билан ҳосил қилган комплекси</a:t>
            </a:r>
            <a:r>
              <a:rPr lang="uz-Cyrl-UZ" sz="1600" b="1"/>
              <a:t>, </a:t>
            </a:r>
            <a:r>
              <a:rPr lang="ru-RU" sz="1600" b="1"/>
              <a:t>заряд кўчиши ҳисобига </a:t>
            </a:r>
            <a:r>
              <a:rPr lang="uz-Cyrl-UZ" sz="1600" b="1"/>
              <a:t>ранг </a:t>
            </a:r>
            <a:r>
              <a:rPr lang="ru-RU" sz="1600" b="1"/>
              <a:t>ҳосил </a:t>
            </a:r>
            <a:r>
              <a:rPr lang="uz-Cyrl-UZ" sz="1600" b="1"/>
              <a:t>қилувчи</a:t>
            </a:r>
            <a:r>
              <a:rPr lang="ru-RU" sz="1600" b="1"/>
              <a:t> бирикманинг классик мисоли бўл</a:t>
            </a:r>
            <a:r>
              <a:rPr lang="uz-Cyrl-UZ" sz="1600" b="1"/>
              <a:t>а</a:t>
            </a:r>
            <a:r>
              <a:rPr lang="ru-RU" sz="1600" b="1"/>
              <a:t>ди. Бу комплекс</a:t>
            </a:r>
            <a:r>
              <a:rPr lang="uz-Cyrl-UZ" sz="1600" b="1"/>
              <a:t>нинг</a:t>
            </a:r>
            <a:r>
              <a:rPr lang="ru-RU" sz="1600" b="1"/>
              <a:t> энергетик сатҳларини</a:t>
            </a:r>
            <a:r>
              <a:rPr lang="uz-Cyrl-UZ" sz="1600" b="1"/>
              <a:t>,</a:t>
            </a:r>
            <a:r>
              <a:rPr lang="ru-RU" sz="1600" b="1"/>
              <a:t> ўзаро таъсир ҳисобига енгилгина ғалаёнланган алоҳида йод ва бензол сатҳлари группаларидан ташкил топган деб қараш мумкин. </a:t>
            </a:r>
            <a:endParaRPr lang="uz-Cyrl-UZ" sz="1600" b="1"/>
          </a:p>
          <a:p>
            <a:pPr>
              <a:lnSpc>
                <a:spcPct val="80000"/>
              </a:lnSpc>
            </a:pPr>
            <a:r>
              <a:rPr lang="ru-RU" sz="1600" b="1">
                <a:solidFill>
                  <a:srgbClr val="0000FF"/>
                </a:solidFill>
              </a:rPr>
              <a:t>Комплексни</a:t>
            </a:r>
            <a:r>
              <a:rPr lang="uz-Cyrl-UZ" sz="1600" b="1">
                <a:solidFill>
                  <a:srgbClr val="0000FF"/>
                </a:solidFill>
              </a:rPr>
              <a:t>нг</a:t>
            </a:r>
            <a:r>
              <a:rPr lang="ru-RU" sz="1600" b="1">
                <a:solidFill>
                  <a:srgbClr val="0000FF"/>
                </a:solidFill>
              </a:rPr>
              <a:t> ранги электрон донори сифатида қатнашаётган бензолни</a:t>
            </a:r>
            <a:r>
              <a:rPr lang="uz-Cyrl-UZ" sz="1600" b="1">
                <a:solidFill>
                  <a:srgbClr val="0000FF"/>
                </a:solidFill>
              </a:rPr>
              <a:t>нг</a:t>
            </a:r>
            <a:r>
              <a:rPr lang="ru-RU" sz="1600" b="1">
                <a:solidFill>
                  <a:srgbClr val="0000FF"/>
                </a:solidFill>
              </a:rPr>
              <a:t> юқори банд сатҳидан</a:t>
            </a:r>
            <a:r>
              <a:rPr lang="uz-Cyrl-UZ" sz="1600" b="1">
                <a:solidFill>
                  <a:srgbClr val="0000FF"/>
                </a:solidFill>
              </a:rPr>
              <a:t>,</a:t>
            </a:r>
            <a:r>
              <a:rPr lang="ru-RU" sz="1600" b="1">
                <a:solidFill>
                  <a:srgbClr val="0000FF"/>
                </a:solidFill>
              </a:rPr>
              <a:t> акцептор молекуласи йоднинг бўш, бўшаштирувчи сатҳига электрон кўчиши ҳисобига ҳосил бўлади. Шунинг учун, электрон бензолдан йодга кўчди дейишади ва бу ўтиш заряд кўчиши сифатида қаралади. Заряд кўчиши ҳисобига ҳосил бўлган полосалар, одатда етарли даражада </a:t>
            </a:r>
            <a:r>
              <a:rPr lang="uz-Cyrl-UZ" sz="1600" b="1">
                <a:solidFill>
                  <a:srgbClr val="0000FF"/>
                </a:solidFill>
              </a:rPr>
              <a:t>катта </a:t>
            </a:r>
            <a:r>
              <a:rPr lang="ru-RU" sz="1600" b="1">
                <a:solidFill>
                  <a:srgbClr val="0000FF"/>
                </a:solidFill>
              </a:rPr>
              <a:t>интенсив</a:t>
            </a:r>
            <a:r>
              <a:rPr lang="uz-Cyrl-UZ" sz="1600" b="1">
                <a:solidFill>
                  <a:srgbClr val="0000FF"/>
                </a:solidFill>
              </a:rPr>
              <a:t>ликка эга</a:t>
            </a:r>
            <a:r>
              <a:rPr lang="ru-RU" sz="1600" b="1">
                <a:solidFill>
                  <a:srgbClr val="0000FF"/>
                </a:solidFill>
              </a:rPr>
              <a:t>. Бу ҳолда ютишнинг моляр коэффициенти 103 - 104 атрофида бўлади.</a:t>
            </a:r>
            <a:endParaRPr lang="uz-Cyrl-UZ" sz="1600" b="1">
              <a:solidFill>
                <a:srgbClr val="0000FF"/>
              </a:solidFill>
            </a:endParaRPr>
          </a:p>
          <a:p>
            <a:pPr>
              <a:lnSpc>
                <a:spcPct val="80000"/>
              </a:lnSpc>
            </a:pPr>
            <a:endParaRPr lang="uz-Cyrl-UZ" sz="1600" b="1">
              <a:solidFill>
                <a:srgbClr val="0000FF"/>
              </a:solidFill>
            </a:endParaRPr>
          </a:p>
          <a:p>
            <a:pPr>
              <a:lnSpc>
                <a:spcPct val="80000"/>
              </a:lnSpc>
            </a:pPr>
            <a:endParaRPr lang="ru-RU" sz="1600" b="1">
              <a:solidFill>
                <a:srgbClr val="0000FF"/>
              </a:solidFill>
            </a:endParaRPr>
          </a:p>
        </p:txBody>
      </p:sp>
      <p:pic>
        <p:nvPicPr>
          <p:cNvPr id="13316" name="Picture 4"/>
          <p:cNvPicPr>
            <a:picLocks noChangeAspect="1" noChangeArrowheads="1"/>
          </p:cNvPicPr>
          <p:nvPr/>
        </p:nvPicPr>
        <p:blipFill>
          <a:blip r:embed="rId2"/>
          <a:srcRect/>
          <a:stretch>
            <a:fillRect/>
          </a:stretch>
        </p:blipFill>
        <p:spPr bwMode="auto">
          <a:xfrm>
            <a:off x="3635375" y="4221163"/>
            <a:ext cx="2786063" cy="2343150"/>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4638"/>
            <a:ext cx="8229600" cy="633412"/>
          </a:xfrm>
        </p:spPr>
        <p:txBody>
          <a:bodyPr/>
          <a:lstStyle/>
          <a:p>
            <a:r>
              <a:rPr lang="uz-Cyrl-UZ" sz="2800" b="1">
                <a:solidFill>
                  <a:srgbClr val="FF0000"/>
                </a:solidFill>
              </a:rPr>
              <a:t>3</a:t>
            </a:r>
            <a:r>
              <a:rPr lang="en-US" sz="2800" b="1">
                <a:solidFill>
                  <a:srgbClr val="FF0000"/>
                </a:solidFill>
              </a:rPr>
              <a:t>. </a:t>
            </a:r>
            <a:r>
              <a:rPr lang="ru-RU" sz="2800" b="1">
                <a:solidFill>
                  <a:srgbClr val="FF0000"/>
                </a:solidFill>
              </a:rPr>
              <a:t>Бугер-Ламберт-Бер қонуни.</a:t>
            </a:r>
          </a:p>
        </p:txBody>
      </p:sp>
      <p:sp>
        <p:nvSpPr>
          <p:cNvPr id="14339" name="Rectangle 3"/>
          <p:cNvSpPr>
            <a:spLocks noGrp="1" noChangeArrowheads="1"/>
          </p:cNvSpPr>
          <p:nvPr>
            <p:ph type="body" idx="1"/>
          </p:nvPr>
        </p:nvSpPr>
        <p:spPr>
          <a:xfrm>
            <a:off x="457200" y="1196975"/>
            <a:ext cx="8229600" cy="5472113"/>
          </a:xfrm>
        </p:spPr>
        <p:txBody>
          <a:bodyPr/>
          <a:lstStyle/>
          <a:p>
            <a:pPr>
              <a:lnSpc>
                <a:spcPct val="80000"/>
              </a:lnSpc>
            </a:pPr>
            <a:r>
              <a:rPr lang="ru-RU" sz="1600" b="1"/>
              <a:t>Аниқланувчи компонентни</a:t>
            </a:r>
            <a:r>
              <a:rPr lang="uz-Cyrl-UZ" sz="1600" b="1"/>
              <a:t>нг </a:t>
            </a:r>
            <a:r>
              <a:rPr lang="ru-RU" sz="1600" b="1"/>
              <a:t>миқдорини фотометрик усулда аниқлаш учун, нурлар оқими маълум қалинликдаги ютувчи муҳитдан ўтганда</a:t>
            </a:r>
            <a:r>
              <a:rPr lang="uz-Cyrl-UZ" sz="1600" b="1"/>
              <a:t>,</a:t>
            </a:r>
            <a:r>
              <a:rPr lang="ru-RU" sz="1600" b="1"/>
              <a:t> унинг интенсивлиги қанчага камайишини аниқлаш керак. Бошқача қилиб айтганда, эритма томонидан ютилган электромагнит нурнинг миқдорини аниқлаш керак.</a:t>
            </a:r>
            <a:endParaRPr lang="uz-Cyrl-UZ" sz="1600" b="1"/>
          </a:p>
          <a:p>
            <a:pPr>
              <a:lnSpc>
                <a:spcPct val="80000"/>
              </a:lnSpc>
            </a:pPr>
            <a:endParaRPr lang="ru-RU" sz="1000" b="1"/>
          </a:p>
          <a:p>
            <a:pPr>
              <a:lnSpc>
                <a:spcPct val="80000"/>
              </a:lnSpc>
            </a:pPr>
            <a:r>
              <a:rPr lang="ru-RU" sz="1600" b="1">
                <a:solidFill>
                  <a:srgbClr val="0000FF"/>
                </a:solidFill>
              </a:rPr>
              <a:t>Газ, суюқ ёки қаттиқ жисмнинг шаффоф қатлами орқали ўтаётган электромагнит нурнинг ютилишини қараймиз. Бундай қатлам орқали ўтаётган электромагнит нурнинг бир қисми модда томонидан танлаб ютилади. Бу ҳолда электромагнит нурнинг интенсивлиги камаяди. Шундай қилиб, монохроматик электромагнит нур дастаси кюветага қўйилган шаффоф модда (газ, эритма ёки қаттиқ жисм) қатламидан ўтаётганда унинг бир қисми қайтади, бир қисми ютилади ва яна бир қисми эса моддадан ўтади.</a:t>
            </a:r>
            <a:r>
              <a:rPr lang="ru-RU" sz="1600" b="1"/>
              <a:t> </a:t>
            </a:r>
            <a:endParaRPr lang="uz-Cyrl-UZ" sz="1600" b="1"/>
          </a:p>
          <a:p>
            <a:pPr>
              <a:lnSpc>
                <a:spcPct val="80000"/>
              </a:lnSpc>
            </a:pPr>
            <a:r>
              <a:rPr lang="ru-RU" sz="1600" b="1"/>
              <a:t>Тушаётган нур интенсивлигини </a:t>
            </a:r>
            <a:r>
              <a:rPr lang="uz-Cyrl-UZ" sz="1600" b="1"/>
              <a:t>      </a:t>
            </a:r>
            <a:r>
              <a:rPr lang="ru-RU" sz="1600" b="1"/>
              <a:t>, эритмадан ўтган нур интенсивлигини</a:t>
            </a:r>
            <a:r>
              <a:rPr lang="uz-Cyrl-UZ" sz="1600" b="1"/>
              <a:t>    </a:t>
            </a:r>
            <a:r>
              <a:rPr lang="ru-RU" sz="1600" b="1"/>
              <a:t> </a:t>
            </a:r>
            <a:endParaRPr lang="uz-Cyrl-UZ" sz="1600" b="1"/>
          </a:p>
          <a:p>
            <a:pPr>
              <a:lnSpc>
                <a:spcPct val="80000"/>
              </a:lnSpc>
            </a:pPr>
            <a:r>
              <a:rPr lang="ru-RU" sz="1600" b="1"/>
              <a:t>эритма томонидан ютилганини  </a:t>
            </a:r>
            <a:r>
              <a:rPr lang="uz-Cyrl-UZ" sz="1600" b="1"/>
              <a:t>       </a:t>
            </a:r>
            <a:r>
              <a:rPr lang="ru-RU" sz="1600" b="1"/>
              <a:t>ва қайтган (сочилган) нурни  </a:t>
            </a:r>
            <a:r>
              <a:rPr lang="uz-Cyrl-UZ" sz="1600" b="1"/>
              <a:t>        </a:t>
            </a:r>
            <a:r>
              <a:rPr lang="ru-RU" sz="1600" b="1"/>
              <a:t>деб белгилаб оламиз. Бу ҳолда моддага тушаётган нур интенсивлиги </a:t>
            </a:r>
            <a:r>
              <a:rPr lang="uz-Cyrl-UZ" sz="1600" b="1"/>
              <a:t>             </a:t>
            </a:r>
            <a:r>
              <a:rPr lang="ru-RU" sz="1600" b="1"/>
              <a:t> ва  </a:t>
            </a:r>
            <a:r>
              <a:rPr lang="uz-Cyrl-UZ" sz="1600" b="1"/>
              <a:t>         </a:t>
            </a:r>
            <a:r>
              <a:rPr lang="ru-RU" sz="1600" b="1"/>
              <a:t>ларнинг йиғиндисига тенг бўлади.</a:t>
            </a:r>
            <a:endParaRPr lang="uz-Cyrl-UZ" sz="1600" b="1"/>
          </a:p>
          <a:p>
            <a:pPr>
              <a:lnSpc>
                <a:spcPct val="80000"/>
              </a:lnSpc>
            </a:pPr>
            <a:endParaRPr lang="uz-Cyrl-UZ" sz="1600" b="1"/>
          </a:p>
          <a:p>
            <a:pPr>
              <a:lnSpc>
                <a:spcPct val="80000"/>
              </a:lnSpc>
            </a:pPr>
            <a:endParaRPr lang="uz-Cyrl-UZ" sz="1600" b="1"/>
          </a:p>
          <a:p>
            <a:pPr>
              <a:lnSpc>
                <a:spcPct val="95000"/>
              </a:lnSpc>
            </a:pPr>
            <a:r>
              <a:rPr lang="ru-RU" sz="1400" b="1">
                <a:solidFill>
                  <a:srgbClr val="6600FF"/>
                </a:solidFill>
              </a:rPr>
              <a:t>Қайтган</a:t>
            </a:r>
            <a:r>
              <a:rPr lang="en-US" sz="1400" b="1">
                <a:solidFill>
                  <a:srgbClr val="6600FF"/>
                </a:solidFill>
              </a:rPr>
              <a:t> </a:t>
            </a:r>
            <a:r>
              <a:rPr lang="ru-RU" sz="1400" b="1">
                <a:solidFill>
                  <a:srgbClr val="6600FF"/>
                </a:solidFill>
              </a:rPr>
              <a:t>нурнинг</a:t>
            </a:r>
            <a:r>
              <a:rPr lang="en-US" sz="1400" b="1">
                <a:solidFill>
                  <a:srgbClr val="6600FF"/>
                </a:solidFill>
              </a:rPr>
              <a:t> </a:t>
            </a:r>
            <a:r>
              <a:rPr lang="ru-RU" sz="1400" b="1">
                <a:solidFill>
                  <a:srgbClr val="6600FF"/>
                </a:solidFill>
              </a:rPr>
              <a:t>интенсивлиги</a:t>
            </a:r>
            <a:r>
              <a:rPr lang="en-US" sz="1400" b="1">
                <a:solidFill>
                  <a:srgbClr val="6600FF"/>
                </a:solidFill>
              </a:rPr>
              <a:t> </a:t>
            </a:r>
            <a:r>
              <a:rPr lang="ru-RU" sz="1400" b="1">
                <a:solidFill>
                  <a:srgbClr val="6600FF"/>
                </a:solidFill>
              </a:rPr>
              <a:t>моддадан</a:t>
            </a:r>
            <a:r>
              <a:rPr lang="en-US" sz="1400" b="1">
                <a:solidFill>
                  <a:srgbClr val="6600FF"/>
                </a:solidFill>
              </a:rPr>
              <a:t> </a:t>
            </a:r>
            <a:r>
              <a:rPr lang="ru-RU" sz="1400" b="1">
                <a:solidFill>
                  <a:srgbClr val="6600FF"/>
                </a:solidFill>
              </a:rPr>
              <a:t>ўтган</a:t>
            </a:r>
            <a:r>
              <a:rPr lang="en-US" sz="1400" b="1">
                <a:solidFill>
                  <a:srgbClr val="6600FF"/>
                </a:solidFill>
              </a:rPr>
              <a:t> </a:t>
            </a:r>
            <a:r>
              <a:rPr lang="ru-RU" sz="1400" b="1">
                <a:solidFill>
                  <a:srgbClr val="6600FF"/>
                </a:solidFill>
              </a:rPr>
              <a:t>ва</a:t>
            </a:r>
            <a:r>
              <a:rPr lang="en-US" sz="1400" b="1">
                <a:solidFill>
                  <a:srgbClr val="6600FF"/>
                </a:solidFill>
              </a:rPr>
              <a:t> </a:t>
            </a:r>
            <a:r>
              <a:rPr lang="ru-RU" sz="1400" b="1">
                <a:solidFill>
                  <a:srgbClr val="6600FF"/>
                </a:solidFill>
              </a:rPr>
              <a:t>ютилган</a:t>
            </a:r>
            <a:r>
              <a:rPr lang="en-US" sz="1400" b="1">
                <a:solidFill>
                  <a:srgbClr val="6600FF"/>
                </a:solidFill>
              </a:rPr>
              <a:t> </a:t>
            </a:r>
            <a:r>
              <a:rPr lang="ru-RU" sz="1400" b="1">
                <a:solidFill>
                  <a:srgbClr val="6600FF"/>
                </a:solidFill>
              </a:rPr>
              <a:t>нурлар</a:t>
            </a:r>
            <a:r>
              <a:rPr lang="en-US" sz="1400" b="1">
                <a:solidFill>
                  <a:srgbClr val="6600FF"/>
                </a:solidFill>
              </a:rPr>
              <a:t> </a:t>
            </a:r>
            <a:r>
              <a:rPr lang="ru-RU" sz="1400" b="1">
                <a:solidFill>
                  <a:srgbClr val="6600FF"/>
                </a:solidFill>
              </a:rPr>
              <a:t>интенсивлигига</a:t>
            </a:r>
            <a:r>
              <a:rPr lang="en-US" sz="1400" b="1">
                <a:solidFill>
                  <a:srgbClr val="6600FF"/>
                </a:solidFill>
              </a:rPr>
              <a:t> </a:t>
            </a:r>
            <a:r>
              <a:rPr lang="ru-RU" sz="1400" b="1">
                <a:solidFill>
                  <a:srgbClr val="6600FF"/>
                </a:solidFill>
              </a:rPr>
              <a:t>қараганда</a:t>
            </a:r>
            <a:r>
              <a:rPr lang="en-US" sz="1400" b="1">
                <a:solidFill>
                  <a:srgbClr val="6600FF"/>
                </a:solidFill>
              </a:rPr>
              <a:t> </a:t>
            </a:r>
            <a:r>
              <a:rPr lang="ru-RU" sz="1400" b="1">
                <a:solidFill>
                  <a:srgbClr val="6600FF"/>
                </a:solidFill>
              </a:rPr>
              <a:t>жуда</a:t>
            </a:r>
            <a:r>
              <a:rPr lang="en-US" sz="1400" b="1">
                <a:solidFill>
                  <a:srgbClr val="6600FF"/>
                </a:solidFill>
              </a:rPr>
              <a:t> </a:t>
            </a:r>
            <a:r>
              <a:rPr lang="ru-RU" sz="1400" b="1">
                <a:solidFill>
                  <a:srgbClr val="6600FF"/>
                </a:solidFill>
              </a:rPr>
              <a:t>кам</a:t>
            </a:r>
            <a:r>
              <a:rPr lang="uz-Cyrl-UZ" sz="1400" b="1">
                <a:solidFill>
                  <a:srgbClr val="6600FF"/>
                </a:solidFill>
              </a:rPr>
              <a:t>. </a:t>
            </a:r>
            <a:r>
              <a:rPr lang="ru-RU" sz="1400" b="1">
                <a:solidFill>
                  <a:srgbClr val="6600FF"/>
                </a:solidFill>
              </a:rPr>
              <a:t>Бундан</a:t>
            </a:r>
            <a:r>
              <a:rPr lang="en-US" sz="1400" b="1">
                <a:solidFill>
                  <a:srgbClr val="6600FF"/>
                </a:solidFill>
              </a:rPr>
              <a:t> </a:t>
            </a:r>
            <a:r>
              <a:rPr lang="ru-RU" sz="1400" b="1">
                <a:solidFill>
                  <a:srgbClr val="6600FF"/>
                </a:solidFill>
              </a:rPr>
              <a:t>ташқари</a:t>
            </a:r>
            <a:r>
              <a:rPr lang="en-US" sz="1400" b="1">
                <a:solidFill>
                  <a:srgbClr val="6600FF"/>
                </a:solidFill>
              </a:rPr>
              <a:t>, </a:t>
            </a:r>
            <a:r>
              <a:rPr lang="ru-RU" sz="1400" b="1">
                <a:solidFill>
                  <a:srgbClr val="6600FF"/>
                </a:solidFill>
              </a:rPr>
              <a:t>фотометрик</a:t>
            </a:r>
            <a:r>
              <a:rPr lang="en-US" sz="1400" b="1">
                <a:solidFill>
                  <a:srgbClr val="6600FF"/>
                </a:solidFill>
              </a:rPr>
              <a:t> </a:t>
            </a:r>
            <a:r>
              <a:rPr lang="ru-RU" sz="1400" b="1">
                <a:solidFill>
                  <a:srgbClr val="6600FF"/>
                </a:solidFill>
              </a:rPr>
              <a:t>анализда</a:t>
            </a:r>
            <a:r>
              <a:rPr lang="en-US" sz="1400" b="1">
                <a:solidFill>
                  <a:srgbClr val="6600FF"/>
                </a:solidFill>
              </a:rPr>
              <a:t> </a:t>
            </a:r>
            <a:r>
              <a:rPr lang="ru-RU" sz="1400" b="1">
                <a:solidFill>
                  <a:srgbClr val="6600FF"/>
                </a:solidFill>
              </a:rPr>
              <a:t>ўрганилаётган</a:t>
            </a:r>
            <a:r>
              <a:rPr lang="en-US" sz="1400" b="1">
                <a:solidFill>
                  <a:srgbClr val="6600FF"/>
                </a:solidFill>
              </a:rPr>
              <a:t> </a:t>
            </a:r>
            <a:r>
              <a:rPr lang="ru-RU" sz="1400" b="1">
                <a:solidFill>
                  <a:srgbClr val="6600FF"/>
                </a:solidFill>
              </a:rPr>
              <a:t>эритма</a:t>
            </a:r>
            <a:r>
              <a:rPr lang="en-US" sz="1400" b="1">
                <a:solidFill>
                  <a:srgbClr val="6600FF"/>
                </a:solidFill>
              </a:rPr>
              <a:t> </a:t>
            </a:r>
            <a:r>
              <a:rPr lang="ru-RU" sz="1400" b="1">
                <a:solidFill>
                  <a:srgbClr val="6600FF"/>
                </a:solidFill>
              </a:rPr>
              <a:t>ва</a:t>
            </a:r>
            <a:r>
              <a:rPr lang="en-US" sz="1400" b="1">
                <a:solidFill>
                  <a:srgbClr val="6600FF"/>
                </a:solidFill>
              </a:rPr>
              <a:t> </a:t>
            </a:r>
            <a:r>
              <a:rPr lang="ru-RU" sz="1400" b="1">
                <a:solidFill>
                  <a:srgbClr val="6600FF"/>
                </a:solidFill>
              </a:rPr>
              <a:t>эритувчидан</a:t>
            </a:r>
            <a:r>
              <a:rPr lang="en-US" sz="1400" b="1">
                <a:solidFill>
                  <a:srgbClr val="6600FF"/>
                </a:solidFill>
              </a:rPr>
              <a:t> </a:t>
            </a:r>
            <a:r>
              <a:rPr lang="ru-RU" sz="1400" b="1">
                <a:solidFill>
                  <a:srgbClr val="6600FF"/>
                </a:solidFill>
              </a:rPr>
              <a:t>ўтган</a:t>
            </a:r>
            <a:r>
              <a:rPr lang="en-US" sz="1400" b="1">
                <a:solidFill>
                  <a:srgbClr val="6600FF"/>
                </a:solidFill>
              </a:rPr>
              <a:t> </a:t>
            </a:r>
            <a:r>
              <a:rPr lang="ru-RU" sz="1400" b="1">
                <a:solidFill>
                  <a:srgbClr val="6600FF"/>
                </a:solidFill>
              </a:rPr>
              <a:t>ёруғлик</a:t>
            </a:r>
            <a:r>
              <a:rPr lang="en-US" sz="1400" b="1">
                <a:solidFill>
                  <a:srgbClr val="6600FF"/>
                </a:solidFill>
              </a:rPr>
              <a:t> </a:t>
            </a:r>
            <a:r>
              <a:rPr lang="ru-RU" sz="1400" b="1">
                <a:solidFill>
                  <a:srgbClr val="6600FF"/>
                </a:solidFill>
              </a:rPr>
              <a:t>нурларининг</a:t>
            </a:r>
            <a:r>
              <a:rPr lang="en-US" sz="1400" b="1">
                <a:solidFill>
                  <a:srgbClr val="6600FF"/>
                </a:solidFill>
              </a:rPr>
              <a:t> </a:t>
            </a:r>
            <a:r>
              <a:rPr lang="ru-RU" sz="1400" b="1">
                <a:solidFill>
                  <a:srgbClr val="6600FF"/>
                </a:solidFill>
              </a:rPr>
              <a:t>интенсивликлари</a:t>
            </a:r>
            <a:r>
              <a:rPr lang="en-US" sz="1400" b="1">
                <a:solidFill>
                  <a:srgbClr val="6600FF"/>
                </a:solidFill>
              </a:rPr>
              <a:t> </a:t>
            </a:r>
            <a:r>
              <a:rPr lang="ru-RU" sz="1400" b="1">
                <a:solidFill>
                  <a:srgbClr val="6600FF"/>
                </a:solidFill>
              </a:rPr>
              <a:t>солиштирилади</a:t>
            </a:r>
            <a:r>
              <a:rPr lang="en-US" sz="1400" b="1">
                <a:solidFill>
                  <a:srgbClr val="6600FF"/>
                </a:solidFill>
              </a:rPr>
              <a:t>, </a:t>
            </a:r>
            <a:r>
              <a:rPr lang="ru-RU" sz="1400" b="1">
                <a:solidFill>
                  <a:srgbClr val="6600FF"/>
                </a:solidFill>
              </a:rPr>
              <a:t>ва</a:t>
            </a:r>
            <a:r>
              <a:rPr lang="en-US" sz="1400" b="1">
                <a:solidFill>
                  <a:srgbClr val="6600FF"/>
                </a:solidFill>
              </a:rPr>
              <a:t> </a:t>
            </a:r>
            <a:r>
              <a:rPr lang="ru-RU" sz="1400" b="1">
                <a:solidFill>
                  <a:srgbClr val="6600FF"/>
                </a:solidFill>
              </a:rPr>
              <a:t>бундай</a:t>
            </a:r>
            <a:r>
              <a:rPr lang="en-US" sz="1400" b="1">
                <a:solidFill>
                  <a:srgbClr val="6600FF"/>
                </a:solidFill>
              </a:rPr>
              <a:t> </a:t>
            </a:r>
            <a:r>
              <a:rPr lang="ru-RU" sz="1400" b="1">
                <a:solidFill>
                  <a:srgbClr val="6600FF"/>
                </a:solidFill>
              </a:rPr>
              <a:t>ҳолда</a:t>
            </a:r>
            <a:r>
              <a:rPr lang="en-US" sz="1400" b="1">
                <a:solidFill>
                  <a:srgbClr val="6600FF"/>
                </a:solidFill>
              </a:rPr>
              <a:t> </a:t>
            </a:r>
            <a:r>
              <a:rPr lang="ru-RU" sz="1400" b="1">
                <a:solidFill>
                  <a:srgbClr val="6600FF"/>
                </a:solidFill>
              </a:rPr>
              <a:t>кюветалардан</a:t>
            </a:r>
            <a:r>
              <a:rPr lang="en-US" sz="1400" b="1">
                <a:solidFill>
                  <a:srgbClr val="6600FF"/>
                </a:solidFill>
              </a:rPr>
              <a:t> </a:t>
            </a:r>
            <a:r>
              <a:rPr lang="ru-RU" sz="1400" b="1">
                <a:solidFill>
                  <a:srgbClr val="6600FF"/>
                </a:solidFill>
              </a:rPr>
              <a:t>қайтган</a:t>
            </a:r>
            <a:r>
              <a:rPr lang="en-US" sz="1400" b="1">
                <a:solidFill>
                  <a:srgbClr val="6600FF"/>
                </a:solidFill>
              </a:rPr>
              <a:t> </a:t>
            </a:r>
            <a:r>
              <a:rPr lang="ru-RU" sz="1400" b="1">
                <a:solidFill>
                  <a:srgbClr val="6600FF"/>
                </a:solidFill>
              </a:rPr>
              <a:t>нурлар</a:t>
            </a:r>
            <a:r>
              <a:rPr lang="uz-Cyrl-UZ" sz="1400" b="1">
                <a:solidFill>
                  <a:srgbClr val="6600FF"/>
                </a:solidFill>
              </a:rPr>
              <a:t>нинг </a:t>
            </a:r>
            <a:r>
              <a:rPr lang="ru-RU" sz="1400" b="1">
                <a:solidFill>
                  <a:srgbClr val="6600FF"/>
                </a:solidFill>
              </a:rPr>
              <a:t>интенсивликлари</a:t>
            </a:r>
            <a:r>
              <a:rPr lang="en-US" sz="1400" b="1">
                <a:solidFill>
                  <a:srgbClr val="6600FF"/>
                </a:solidFill>
              </a:rPr>
              <a:t> </a:t>
            </a:r>
            <a:r>
              <a:rPr lang="ru-RU" sz="1400" b="1">
                <a:solidFill>
                  <a:srgbClr val="6600FF"/>
                </a:solidFill>
              </a:rPr>
              <a:t>бир</a:t>
            </a:r>
            <a:r>
              <a:rPr lang="en-US" sz="1400" b="1">
                <a:solidFill>
                  <a:srgbClr val="6600FF"/>
                </a:solidFill>
              </a:rPr>
              <a:t>-</a:t>
            </a:r>
            <a:r>
              <a:rPr lang="ru-RU" sz="1400" b="1">
                <a:solidFill>
                  <a:srgbClr val="6600FF"/>
                </a:solidFill>
              </a:rPr>
              <a:t>бирига</a:t>
            </a:r>
            <a:r>
              <a:rPr lang="en-US" sz="1400" b="1">
                <a:solidFill>
                  <a:srgbClr val="6600FF"/>
                </a:solidFill>
              </a:rPr>
              <a:t> </a:t>
            </a:r>
            <a:r>
              <a:rPr lang="ru-RU" sz="1400" b="1">
                <a:solidFill>
                  <a:srgbClr val="6600FF"/>
                </a:solidFill>
              </a:rPr>
              <a:t>тенг</a:t>
            </a:r>
            <a:r>
              <a:rPr lang="en-US" sz="1400" b="1">
                <a:solidFill>
                  <a:srgbClr val="6600FF"/>
                </a:solidFill>
              </a:rPr>
              <a:t> </a:t>
            </a:r>
            <a:r>
              <a:rPr lang="ru-RU" sz="1400" b="1">
                <a:solidFill>
                  <a:srgbClr val="6600FF"/>
                </a:solidFill>
              </a:rPr>
              <a:t>бўлади</a:t>
            </a:r>
            <a:r>
              <a:rPr lang="en-US" sz="1400" b="1">
                <a:solidFill>
                  <a:srgbClr val="6600FF"/>
                </a:solidFill>
              </a:rPr>
              <a:t>. </a:t>
            </a:r>
            <a:r>
              <a:rPr lang="ru-RU" sz="1400" b="1">
                <a:solidFill>
                  <a:srgbClr val="6600FF"/>
                </a:solidFill>
              </a:rPr>
              <a:t>Шунинг</a:t>
            </a:r>
            <a:r>
              <a:rPr lang="en-US" sz="1400" b="1">
                <a:solidFill>
                  <a:srgbClr val="6600FF"/>
                </a:solidFill>
              </a:rPr>
              <a:t> </a:t>
            </a:r>
            <a:r>
              <a:rPr lang="ru-RU" sz="1400" b="1">
                <a:solidFill>
                  <a:srgbClr val="6600FF"/>
                </a:solidFill>
              </a:rPr>
              <a:t>учун</a:t>
            </a:r>
            <a:r>
              <a:rPr lang="en-US" sz="1400" b="1">
                <a:solidFill>
                  <a:srgbClr val="6600FF"/>
                </a:solidFill>
              </a:rPr>
              <a:t>, </a:t>
            </a:r>
            <a:r>
              <a:rPr lang="ru-RU" sz="1400" b="1">
                <a:solidFill>
                  <a:srgbClr val="6600FF"/>
                </a:solidFill>
              </a:rPr>
              <a:t>қайтган</a:t>
            </a:r>
            <a:r>
              <a:rPr lang="en-US" sz="1400" b="1">
                <a:solidFill>
                  <a:srgbClr val="6600FF"/>
                </a:solidFill>
              </a:rPr>
              <a:t> </a:t>
            </a:r>
            <a:r>
              <a:rPr lang="ru-RU" sz="1400" b="1">
                <a:solidFill>
                  <a:srgbClr val="6600FF"/>
                </a:solidFill>
              </a:rPr>
              <a:t>нурлар</a:t>
            </a:r>
            <a:r>
              <a:rPr lang="en-US" sz="1400" b="1">
                <a:solidFill>
                  <a:srgbClr val="6600FF"/>
                </a:solidFill>
              </a:rPr>
              <a:t> </a:t>
            </a:r>
            <a:r>
              <a:rPr lang="ru-RU" sz="1400" b="1">
                <a:solidFill>
                  <a:srgbClr val="6600FF"/>
                </a:solidFill>
              </a:rPr>
              <a:t>интенсивлигини</a:t>
            </a:r>
            <a:r>
              <a:rPr lang="en-US" sz="1400" b="1">
                <a:solidFill>
                  <a:srgbClr val="6600FF"/>
                </a:solidFill>
              </a:rPr>
              <a:t> </a:t>
            </a:r>
            <a:r>
              <a:rPr lang="ru-RU" sz="1400" b="1">
                <a:solidFill>
                  <a:srgbClr val="6600FF"/>
                </a:solidFill>
              </a:rPr>
              <a:t>ҳисобга</a:t>
            </a:r>
            <a:r>
              <a:rPr lang="en-US" sz="1400" b="1">
                <a:solidFill>
                  <a:srgbClr val="6600FF"/>
                </a:solidFill>
              </a:rPr>
              <a:t> </a:t>
            </a:r>
            <a:r>
              <a:rPr lang="ru-RU" sz="1400" b="1">
                <a:solidFill>
                  <a:srgbClr val="6600FF"/>
                </a:solidFill>
              </a:rPr>
              <a:t>олмаса</a:t>
            </a:r>
            <a:r>
              <a:rPr lang="en-US" sz="1400" b="1">
                <a:solidFill>
                  <a:srgbClr val="6600FF"/>
                </a:solidFill>
              </a:rPr>
              <a:t> </a:t>
            </a:r>
            <a:r>
              <a:rPr lang="ru-RU" sz="1400" b="1">
                <a:solidFill>
                  <a:srgbClr val="6600FF"/>
                </a:solidFill>
              </a:rPr>
              <a:t>ҳам</a:t>
            </a:r>
            <a:r>
              <a:rPr lang="en-US" sz="1400" b="1">
                <a:solidFill>
                  <a:srgbClr val="6600FF"/>
                </a:solidFill>
              </a:rPr>
              <a:t> </a:t>
            </a:r>
            <a:r>
              <a:rPr lang="ru-RU" sz="1400" b="1">
                <a:solidFill>
                  <a:srgbClr val="6600FF"/>
                </a:solidFill>
              </a:rPr>
              <a:t>бўлади</a:t>
            </a:r>
            <a:r>
              <a:rPr lang="en-US" sz="1400" b="1">
                <a:solidFill>
                  <a:srgbClr val="6600FF"/>
                </a:solidFill>
              </a:rPr>
              <a:t>. </a:t>
            </a:r>
            <a:endParaRPr lang="ru-RU" sz="1400" b="1">
              <a:solidFill>
                <a:srgbClr val="6600FF"/>
              </a:solidFill>
            </a:endParaRPr>
          </a:p>
        </p:txBody>
      </p:sp>
      <p:sp>
        <p:nvSpPr>
          <p:cNvPr id="1434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4340" name="Object 4"/>
          <p:cNvGraphicFramePr>
            <a:graphicFrameLocks noChangeAspect="1"/>
          </p:cNvGraphicFramePr>
          <p:nvPr/>
        </p:nvGraphicFramePr>
        <p:xfrm>
          <a:off x="4140200" y="3933825"/>
          <a:ext cx="247650" cy="371475"/>
        </p:xfrm>
        <a:graphic>
          <a:graphicData uri="http://schemas.openxmlformats.org/presentationml/2006/ole">
            <p:oleObj spid="_x0000_s14340" name="Формула" r:id="rId3" imgW="152334" imgH="228501" progId="Equation.3">
              <p:embed/>
            </p:oleObj>
          </a:graphicData>
        </a:graphic>
      </p:graphicFrame>
      <p:sp>
        <p:nvSpPr>
          <p:cNvPr id="14343"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4342" name="Object 6"/>
          <p:cNvGraphicFramePr>
            <a:graphicFrameLocks noChangeAspect="1"/>
          </p:cNvGraphicFramePr>
          <p:nvPr/>
        </p:nvGraphicFramePr>
        <p:xfrm>
          <a:off x="8459788" y="3933825"/>
          <a:ext cx="261937" cy="342900"/>
        </p:xfrm>
        <a:graphic>
          <a:graphicData uri="http://schemas.openxmlformats.org/presentationml/2006/ole">
            <p:oleObj spid="_x0000_s14342" name="Формула" r:id="rId4" imgW="126780" imgH="164814" progId="Equation.3">
              <p:embed/>
            </p:oleObj>
          </a:graphicData>
        </a:graphic>
      </p:graphicFrame>
      <p:sp>
        <p:nvSpPr>
          <p:cNvPr id="14345"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4344" name="Object 8"/>
          <p:cNvGraphicFramePr>
            <a:graphicFrameLocks noChangeAspect="1"/>
          </p:cNvGraphicFramePr>
          <p:nvPr/>
        </p:nvGraphicFramePr>
        <p:xfrm>
          <a:off x="4119563" y="4200525"/>
          <a:ext cx="346075" cy="346075"/>
        </p:xfrm>
        <a:graphic>
          <a:graphicData uri="http://schemas.openxmlformats.org/presentationml/2006/ole">
            <p:oleObj spid="_x0000_s14344" name="Формула" r:id="rId5" imgW="241195" imgH="241195" progId="Equation.3">
              <p:embed/>
            </p:oleObj>
          </a:graphicData>
        </a:graphic>
      </p:graphicFrame>
      <p:sp>
        <p:nvSpPr>
          <p:cNvPr id="14347" name="Rectangle 11"/>
          <p:cNvSpPr>
            <a:spLocks noChangeArrowheads="1"/>
          </p:cNvSpPr>
          <p:nvPr/>
        </p:nvSpPr>
        <p:spPr bwMode="auto">
          <a:xfrm>
            <a:off x="0" y="33147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4346" name="Object 10"/>
          <p:cNvGraphicFramePr>
            <a:graphicFrameLocks noChangeAspect="1"/>
          </p:cNvGraphicFramePr>
          <p:nvPr/>
        </p:nvGraphicFramePr>
        <p:xfrm>
          <a:off x="7499350" y="4175125"/>
          <a:ext cx="409575" cy="339725"/>
        </p:xfrm>
        <a:graphic>
          <a:graphicData uri="http://schemas.openxmlformats.org/presentationml/2006/ole">
            <p:oleObj spid="_x0000_s14346" name="Формула" r:id="rId6" imgW="279400" imgH="228600" progId="Equation.3">
              <p:embed/>
            </p:oleObj>
          </a:graphicData>
        </a:graphic>
      </p:graphicFrame>
      <p:sp>
        <p:nvSpPr>
          <p:cNvPr id="14349"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4348" name="Object 12"/>
          <p:cNvGraphicFramePr>
            <a:graphicFrameLocks noChangeAspect="1"/>
          </p:cNvGraphicFramePr>
          <p:nvPr/>
        </p:nvGraphicFramePr>
        <p:xfrm>
          <a:off x="7664450" y="4457700"/>
          <a:ext cx="954088" cy="346075"/>
        </p:xfrm>
        <a:graphic>
          <a:graphicData uri="http://schemas.openxmlformats.org/presentationml/2006/ole">
            <p:oleObj spid="_x0000_s14348" name="Формула" r:id="rId7" imgW="660113" imgH="241195" progId="Equation.3">
              <p:embed/>
            </p:oleObj>
          </a:graphicData>
        </a:graphic>
      </p:graphicFrame>
      <p:sp>
        <p:nvSpPr>
          <p:cNvPr id="14351" name="Rectangle 1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4350" name="Object 14"/>
          <p:cNvGraphicFramePr>
            <a:graphicFrameLocks noChangeAspect="1"/>
          </p:cNvGraphicFramePr>
          <p:nvPr/>
        </p:nvGraphicFramePr>
        <p:xfrm>
          <a:off x="1246188" y="4581525"/>
          <a:ext cx="409575" cy="339725"/>
        </p:xfrm>
        <a:graphic>
          <a:graphicData uri="http://schemas.openxmlformats.org/presentationml/2006/ole">
            <p:oleObj spid="_x0000_s14350" name="Формула" r:id="rId8" imgW="279400" imgH="228600" progId="Equation.3">
              <p:embed/>
            </p:oleObj>
          </a:graphicData>
        </a:graphic>
      </p:graphicFrame>
      <p:sp>
        <p:nvSpPr>
          <p:cNvPr id="14353" name="Rectangle 1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4352" name="Object 16"/>
          <p:cNvGraphicFramePr>
            <a:graphicFrameLocks noChangeAspect="1"/>
          </p:cNvGraphicFramePr>
          <p:nvPr/>
        </p:nvGraphicFramePr>
        <p:xfrm>
          <a:off x="3059113" y="4916488"/>
          <a:ext cx="2501900" cy="525462"/>
        </p:xfrm>
        <a:graphic>
          <a:graphicData uri="http://schemas.openxmlformats.org/presentationml/2006/ole">
            <p:oleObj spid="_x0000_s14352" name="Формула" r:id="rId9" imgW="1129810" imgH="241195" progId="Equation.3">
              <p:embed/>
            </p:oleObj>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4638"/>
            <a:ext cx="8229600" cy="850900"/>
          </a:xfrm>
        </p:spPr>
        <p:txBody>
          <a:bodyPr/>
          <a:lstStyle/>
          <a:p>
            <a:r>
              <a:rPr lang="uz-Cyrl-UZ" sz="2800" b="1">
                <a:solidFill>
                  <a:srgbClr val="FF0000"/>
                </a:solidFill>
              </a:rPr>
              <a:t>3</a:t>
            </a:r>
            <a:r>
              <a:rPr lang="en-US" sz="2800" b="1">
                <a:solidFill>
                  <a:srgbClr val="FF0000"/>
                </a:solidFill>
              </a:rPr>
              <a:t>. </a:t>
            </a:r>
            <a:r>
              <a:rPr lang="ru-RU" sz="2800" b="1">
                <a:solidFill>
                  <a:srgbClr val="FF0000"/>
                </a:solidFill>
              </a:rPr>
              <a:t>Бугер-Ламберт-Бер қонуни.</a:t>
            </a:r>
          </a:p>
        </p:txBody>
      </p:sp>
      <p:sp>
        <p:nvSpPr>
          <p:cNvPr id="15363" name="Rectangle 3"/>
          <p:cNvSpPr>
            <a:spLocks noGrp="1" noChangeArrowheads="1"/>
          </p:cNvSpPr>
          <p:nvPr>
            <p:ph type="body" idx="1"/>
          </p:nvPr>
        </p:nvSpPr>
        <p:spPr>
          <a:xfrm>
            <a:off x="468313" y="1268413"/>
            <a:ext cx="8229600" cy="5329237"/>
          </a:xfrm>
        </p:spPr>
        <p:txBody>
          <a:bodyPr/>
          <a:lstStyle/>
          <a:p>
            <a:r>
              <a:rPr lang="uz-Cyrl-UZ" sz="1600" b="1"/>
              <a:t>Эритманинг нур ютиш интенсивлигини            нисбат билан характерлаш мумкин: эритма қанча кўп нур ютса             га қараганда шунча кичик  ва  нисбат эса шунча катта бўлади. Бу нисбат эритма қатламининг қалинлигига ҳам боғлиқ. </a:t>
            </a:r>
          </a:p>
          <a:p>
            <a:r>
              <a:rPr lang="uz-Cyrl-UZ" sz="1600" b="1">
                <a:solidFill>
                  <a:srgbClr val="0000FF"/>
                </a:solidFill>
              </a:rPr>
              <a:t>Эритманинг оптик зичлиги деб                 - катталикка </a:t>
            </a:r>
            <a:r>
              <a:rPr lang="ru-RU" sz="1600" b="1">
                <a:solidFill>
                  <a:srgbClr val="0000FF"/>
                </a:solidFill>
              </a:rPr>
              <a:t>айт</a:t>
            </a:r>
            <a:r>
              <a:rPr lang="uz-Cyrl-UZ" sz="1600" b="1">
                <a:solidFill>
                  <a:srgbClr val="0000FF"/>
                </a:solidFill>
              </a:rPr>
              <a:t>илади. Оптик зичлик A ҳарфи билан белгиланади.</a:t>
            </a:r>
          </a:p>
          <a:p>
            <a:endParaRPr lang="uz-Cyrl-UZ" sz="1600" b="1">
              <a:solidFill>
                <a:srgbClr val="0000FF"/>
              </a:solidFill>
            </a:endParaRPr>
          </a:p>
          <a:p>
            <a:endParaRPr lang="uz-Cyrl-UZ" sz="1600" b="1">
              <a:solidFill>
                <a:srgbClr val="0000FF"/>
              </a:solidFill>
            </a:endParaRPr>
          </a:p>
          <a:p>
            <a:r>
              <a:rPr lang="uz-Cyrl-UZ" sz="1600" b="1">
                <a:solidFill>
                  <a:srgbClr val="6600FF"/>
                </a:solidFill>
              </a:rPr>
              <a:t>Қаттиқ жисм, газ ёки эритма орқали ўтаётган ёруғлик оқими интенсивлигининг камайиши, унинг йўлида учрайдиган ёруғлик ютувчи заррачаларнинг миқдорига (сонига) боғлиқ.</a:t>
            </a:r>
          </a:p>
          <a:p>
            <a:endParaRPr lang="en-US" sz="900" b="1">
              <a:solidFill>
                <a:srgbClr val="6600FF"/>
              </a:solidFill>
            </a:endParaRPr>
          </a:p>
          <a:p>
            <a:r>
              <a:rPr lang="uz-Cyrl-UZ" sz="1600" b="1">
                <a:solidFill>
                  <a:srgbClr val="0000FF"/>
                </a:solidFill>
              </a:rPr>
              <a:t>Эриган модданинг концентрацияси ўзгариши билан унинг таркиби ва тузилиши ўзгармайдиган шароитда, эритмадан ўтаётган ёруғлик оқимининг ютилишини қараймиз. Эритманинг концентрациясини   </a:t>
            </a:r>
            <a:r>
              <a:rPr lang="uz-Cyrl-UZ" sz="1600" b="1">
                <a:solidFill>
                  <a:srgbClr val="FF0000"/>
                </a:solidFill>
              </a:rPr>
              <a:t>С</a:t>
            </a:r>
            <a:r>
              <a:rPr lang="uz-Cyrl-UZ" sz="1600" b="1">
                <a:solidFill>
                  <a:srgbClr val="0000FF"/>
                </a:solidFill>
              </a:rPr>
              <a:t>  орқали белгилаймиз. Озгина эритмани цилиндр шаклидаги кюветага қуйиб, ёруғликни шу эритма томонидан ютилишини, цилиндрнинг юқорисидан қараб кузатамиз. Агар эритмани суюлтирганимизда, шартга кўра ундаги ёруғлик ютувчи заррачаларнинг умумий миқдори ўзгармасдан қолса, улар томонидан ютилаётган ёруғлик миқдори ҳам доимий қолади.</a:t>
            </a:r>
            <a:r>
              <a:rPr lang="uz-Cyrl-UZ" sz="1600"/>
              <a:t> </a:t>
            </a:r>
            <a:r>
              <a:rPr lang="en-US" sz="1600" b="1"/>
              <a:t>	</a:t>
            </a:r>
            <a:r>
              <a:rPr lang="ru-RU" sz="1600"/>
              <a:t> </a:t>
            </a:r>
          </a:p>
        </p:txBody>
      </p:sp>
      <p:sp>
        <p:nvSpPr>
          <p:cNvPr id="1536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5364" name="Object 4"/>
          <p:cNvGraphicFramePr>
            <a:graphicFrameLocks noChangeAspect="1"/>
          </p:cNvGraphicFramePr>
          <p:nvPr/>
        </p:nvGraphicFramePr>
        <p:xfrm>
          <a:off x="4945063" y="1295400"/>
          <a:ext cx="493712" cy="338138"/>
        </p:xfrm>
        <a:graphic>
          <a:graphicData uri="http://schemas.openxmlformats.org/presentationml/2006/ole">
            <p:oleObj spid="_x0000_s15364" name="Формула" r:id="rId3" imgW="330200" imgH="228600" progId="Equation.3">
              <p:embed/>
            </p:oleObj>
          </a:graphicData>
        </a:graphic>
      </p:graphicFrame>
      <p:sp>
        <p:nvSpPr>
          <p:cNvPr id="15367"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5366" name="Object 6"/>
          <p:cNvGraphicFramePr>
            <a:graphicFrameLocks noChangeAspect="1"/>
          </p:cNvGraphicFramePr>
          <p:nvPr/>
        </p:nvGraphicFramePr>
        <p:xfrm>
          <a:off x="4572000" y="1519238"/>
          <a:ext cx="508000" cy="338137"/>
        </p:xfrm>
        <a:graphic>
          <a:graphicData uri="http://schemas.openxmlformats.org/presentationml/2006/ole">
            <p:oleObj spid="_x0000_s15366" name="Формула" r:id="rId4" imgW="342751" imgH="228501" progId="Equation.3">
              <p:embed/>
            </p:oleObj>
          </a:graphicData>
        </a:graphic>
      </p:graphicFrame>
      <p:sp>
        <p:nvSpPr>
          <p:cNvPr id="15369" name="Rectangle 9"/>
          <p:cNvSpPr>
            <a:spLocks noChangeArrowheads="1"/>
          </p:cNvSpPr>
          <p:nvPr/>
        </p:nvSpPr>
        <p:spPr bwMode="auto">
          <a:xfrm>
            <a:off x="0" y="33147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5368" name="Object 8"/>
          <p:cNvGraphicFramePr>
            <a:graphicFrameLocks noChangeAspect="1"/>
          </p:cNvGraphicFramePr>
          <p:nvPr/>
        </p:nvGraphicFramePr>
        <p:xfrm>
          <a:off x="8235950" y="1531938"/>
          <a:ext cx="493713" cy="338137"/>
        </p:xfrm>
        <a:graphic>
          <a:graphicData uri="http://schemas.openxmlformats.org/presentationml/2006/ole">
            <p:oleObj spid="_x0000_s15368" name="Формула" r:id="rId5" imgW="330200" imgH="228600" progId="Equation.3">
              <p:embed/>
            </p:oleObj>
          </a:graphicData>
        </a:graphic>
      </p:graphicFrame>
      <p:sp>
        <p:nvSpPr>
          <p:cNvPr id="15371" name="Rectangle 11"/>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5370" name="Object 10"/>
          <p:cNvGraphicFramePr>
            <a:graphicFrameLocks noChangeAspect="1"/>
          </p:cNvGraphicFramePr>
          <p:nvPr/>
        </p:nvGraphicFramePr>
        <p:xfrm>
          <a:off x="4143375" y="2276475"/>
          <a:ext cx="763588" cy="374650"/>
        </p:xfrm>
        <a:graphic>
          <a:graphicData uri="http://schemas.openxmlformats.org/presentationml/2006/ole">
            <p:oleObj spid="_x0000_s15370" name="Формула" r:id="rId6" imgW="469900" imgH="228600" progId="Equation.3">
              <p:embed/>
            </p:oleObj>
          </a:graphicData>
        </a:graphic>
      </p:graphicFrame>
      <p:sp>
        <p:nvSpPr>
          <p:cNvPr id="15373"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5372" name="Object 12"/>
          <p:cNvGraphicFramePr>
            <a:graphicFrameLocks noChangeAspect="1"/>
          </p:cNvGraphicFramePr>
          <p:nvPr/>
        </p:nvGraphicFramePr>
        <p:xfrm>
          <a:off x="3348038" y="2852738"/>
          <a:ext cx="1944687" cy="614362"/>
        </p:xfrm>
        <a:graphic>
          <a:graphicData uri="http://schemas.openxmlformats.org/presentationml/2006/ole">
            <p:oleObj spid="_x0000_s15372" name="Формула" r:id="rId7" imgW="723586" imgH="228501" progId="Equation.3">
              <p:embed/>
            </p:oleObj>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74638"/>
            <a:ext cx="8229600" cy="777875"/>
          </a:xfrm>
        </p:spPr>
        <p:txBody>
          <a:bodyPr/>
          <a:lstStyle/>
          <a:p>
            <a:r>
              <a:rPr lang="uz-Cyrl-UZ" sz="2800" b="1">
                <a:solidFill>
                  <a:srgbClr val="FF0000"/>
                </a:solidFill>
              </a:rPr>
              <a:t>3</a:t>
            </a:r>
            <a:r>
              <a:rPr lang="en-US" sz="2800" b="1">
                <a:solidFill>
                  <a:srgbClr val="FF0000"/>
                </a:solidFill>
              </a:rPr>
              <a:t>. </a:t>
            </a:r>
            <a:r>
              <a:rPr lang="ru-RU" sz="2800" b="1">
                <a:solidFill>
                  <a:srgbClr val="FF0000"/>
                </a:solidFill>
              </a:rPr>
              <a:t>Бугер-Ламберт-Бер қонуни.</a:t>
            </a:r>
          </a:p>
        </p:txBody>
      </p:sp>
      <p:sp>
        <p:nvSpPr>
          <p:cNvPr id="16387" name="Rectangle 3"/>
          <p:cNvSpPr>
            <a:spLocks noGrp="1" noChangeArrowheads="1"/>
          </p:cNvSpPr>
          <p:nvPr>
            <p:ph type="body" idx="1"/>
          </p:nvPr>
        </p:nvSpPr>
        <p:spPr>
          <a:xfrm>
            <a:off x="457200" y="1196975"/>
            <a:ext cx="8229600" cy="5400675"/>
          </a:xfrm>
        </p:spPr>
        <p:txBody>
          <a:bodyPr/>
          <a:lstStyle/>
          <a:p>
            <a:r>
              <a:rPr lang="uz-Cyrl-UZ" sz="1600" b="1"/>
              <a:t>Эритмани</a:t>
            </a:r>
            <a:r>
              <a:rPr lang="uz-Cyrl-UZ" sz="1600" b="1">
                <a:solidFill>
                  <a:srgbClr val="FF0000"/>
                </a:solidFill>
              </a:rPr>
              <a:t> </a:t>
            </a:r>
            <a:r>
              <a:rPr lang="en-US" sz="1600" b="1">
                <a:solidFill>
                  <a:srgbClr val="FF0000"/>
                </a:solidFill>
              </a:rPr>
              <a:t>n</a:t>
            </a:r>
            <a:r>
              <a:rPr lang="uz-Cyrl-UZ" sz="1600" b="1"/>
              <a:t> марта суюлтирганда унинг концентрацияси </a:t>
            </a:r>
            <a:r>
              <a:rPr lang="en-US" sz="1600" b="1">
                <a:solidFill>
                  <a:srgbClr val="FF0000"/>
                </a:solidFill>
              </a:rPr>
              <a:t>n</a:t>
            </a:r>
            <a:r>
              <a:rPr lang="uz-Cyrl-UZ" sz="1600" b="1"/>
              <a:t> марта камаяди, цилиндрдаги эритма қатламининг қалинлиги эса шунча марта кўпаяди (лекин эритмада ёруғлик ютувчи заррачалар сони ўзгармайди) ва шунинг учун заррачалар томонидан ютилган ёруғликнинг умумий миқдори ҳам ўзгармайди. Шунинг учун ҳам иккинчи томондан</a:t>
            </a:r>
            <a:endParaRPr lang="en-US" sz="1600" b="1"/>
          </a:p>
          <a:p>
            <a:endParaRPr lang="en-US" sz="1600" b="1"/>
          </a:p>
          <a:p>
            <a:endParaRPr lang="en-US" sz="1600" b="1"/>
          </a:p>
          <a:p>
            <a:r>
              <a:rPr lang="uz-Cyrl-UZ" sz="1600" b="1">
                <a:solidFill>
                  <a:srgbClr val="FF0000"/>
                </a:solidFill>
              </a:rPr>
              <a:t>деб ёзиш мумкин. Бу ерда</a:t>
            </a:r>
            <a:r>
              <a:rPr lang="en-US" sz="1600" b="1">
                <a:solidFill>
                  <a:srgbClr val="FF0000"/>
                </a:solidFill>
              </a:rPr>
              <a:t>        </a:t>
            </a:r>
            <a:r>
              <a:rPr lang="uz-Cyrl-UZ" sz="1600" b="1">
                <a:solidFill>
                  <a:srgbClr val="FF0000"/>
                </a:solidFill>
              </a:rPr>
              <a:t> - ютилишнинг моляр коэффициенти (экстинкция коэффициенти) л/моль*см,</a:t>
            </a:r>
            <a:r>
              <a:rPr lang="en-US" sz="1600" b="1">
                <a:solidFill>
                  <a:srgbClr val="FF0000"/>
                </a:solidFill>
              </a:rPr>
              <a:t>      </a:t>
            </a:r>
            <a:r>
              <a:rPr lang="uz-Cyrl-UZ" sz="1600" b="1">
                <a:solidFill>
                  <a:srgbClr val="FF0000"/>
                </a:solidFill>
              </a:rPr>
              <a:t> </a:t>
            </a:r>
            <a:r>
              <a:rPr lang="en-US" sz="1600" b="1">
                <a:solidFill>
                  <a:srgbClr val="FF0000"/>
                </a:solidFill>
              </a:rPr>
              <a:t>  </a:t>
            </a:r>
            <a:r>
              <a:rPr lang="uz-Cyrl-UZ" sz="1600" b="1">
                <a:solidFill>
                  <a:srgbClr val="FF0000"/>
                </a:solidFill>
              </a:rPr>
              <a:t>эритмадаги ёруғлик йўлининг узунлиги.  Ютилишнинг моляр коэффициенти ёруғлик нурини ютувчи модданинг хоссаларига боғлиқ ва ҳар бир модда учун доимий қийматга эга.</a:t>
            </a:r>
            <a:endParaRPr lang="en-US" sz="1600" b="1">
              <a:solidFill>
                <a:srgbClr val="FF0000"/>
              </a:solidFill>
            </a:endParaRPr>
          </a:p>
          <a:p>
            <a:r>
              <a:rPr lang="uz-Cyrl-UZ" sz="1600" b="1"/>
              <a:t>Шундай қилиб, оптик зичлик </a:t>
            </a:r>
            <a:r>
              <a:rPr lang="en-US" sz="1600" b="1"/>
              <a:t>   </a:t>
            </a:r>
            <a:r>
              <a:rPr lang="en-US" sz="1600" b="1">
                <a:solidFill>
                  <a:srgbClr val="FF0000"/>
                </a:solidFill>
              </a:rPr>
              <a:t>A</a:t>
            </a:r>
            <a:r>
              <a:rPr lang="en-US" sz="1600" b="1"/>
              <a:t> </a:t>
            </a:r>
            <a:r>
              <a:rPr lang="uz-Cyrl-UZ" sz="1600" b="1"/>
              <a:t> учун ёзилган ифода қуйидаги кўринишни олади.</a:t>
            </a:r>
            <a:endParaRPr lang="en-US" sz="1600" b="1"/>
          </a:p>
          <a:p>
            <a:r>
              <a:rPr lang="en-US" sz="1600" b="1"/>
              <a:t>	</a:t>
            </a:r>
            <a:r>
              <a:rPr lang="uz-Cyrl-UZ" sz="1600" b="1"/>
              <a:t>	</a:t>
            </a:r>
            <a:endParaRPr lang="en-US" sz="1600" b="1"/>
          </a:p>
          <a:p>
            <a:endParaRPr lang="en-US" sz="1600" b="1"/>
          </a:p>
          <a:p>
            <a:r>
              <a:rPr lang="uz-Cyrl-UZ" sz="1600" b="1">
                <a:solidFill>
                  <a:srgbClr val="0000FF"/>
                </a:solidFill>
              </a:rPr>
              <a:t>Бу боғланишга Бугер - Бер - Ламберт қонунининг математик ифодаси дейилади.</a:t>
            </a:r>
            <a:endParaRPr lang="en-US" sz="1600" b="1">
              <a:solidFill>
                <a:srgbClr val="0000FF"/>
              </a:solidFill>
            </a:endParaRPr>
          </a:p>
          <a:p>
            <a:r>
              <a:rPr lang="uz-Cyrl-UZ" sz="1400" b="1">
                <a:solidFill>
                  <a:srgbClr val="FF0000"/>
                </a:solidFill>
              </a:rPr>
              <a:t>Бугер - Бер - Ламберт қонуни рентген нурларидан бошлаб то радиотўлқинларгача бўлган электромагнит нурларнинг ҳамма қисмлари учун тўғридир.</a:t>
            </a:r>
            <a:r>
              <a:rPr lang="uz-Cyrl-UZ" sz="1600"/>
              <a:t> </a:t>
            </a:r>
            <a:r>
              <a:rPr lang="ru-RU" sz="1600"/>
              <a:t> </a:t>
            </a:r>
          </a:p>
        </p:txBody>
      </p:sp>
      <p:sp>
        <p:nvSpPr>
          <p:cNvPr id="1638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6388" name="Object 4"/>
          <p:cNvGraphicFramePr>
            <a:graphicFrameLocks noChangeAspect="1"/>
          </p:cNvGraphicFramePr>
          <p:nvPr/>
        </p:nvGraphicFramePr>
        <p:xfrm>
          <a:off x="3276600" y="2492375"/>
          <a:ext cx="1582738" cy="546100"/>
        </p:xfrm>
        <a:graphic>
          <a:graphicData uri="http://schemas.openxmlformats.org/presentationml/2006/ole">
            <p:oleObj spid="_x0000_s16388" name="Формула" r:id="rId3" imgW="520248" imgH="177646" progId="Equation.3">
              <p:embed/>
            </p:oleObj>
          </a:graphicData>
        </a:graphic>
      </p:graphicFrame>
      <p:sp>
        <p:nvSpPr>
          <p:cNvPr id="16391"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6390" name="Object 6"/>
          <p:cNvGraphicFramePr>
            <a:graphicFrameLocks noChangeAspect="1"/>
          </p:cNvGraphicFramePr>
          <p:nvPr/>
        </p:nvGraphicFramePr>
        <p:xfrm>
          <a:off x="3648075" y="3106738"/>
          <a:ext cx="247650" cy="285750"/>
        </p:xfrm>
        <a:graphic>
          <a:graphicData uri="http://schemas.openxmlformats.org/presentationml/2006/ole">
            <p:oleObj spid="_x0000_s16390" name="Формула" r:id="rId4" imgW="126835" imgH="139518" progId="Equation.3">
              <p:embed/>
            </p:oleObj>
          </a:graphicData>
        </a:graphic>
      </p:graphicFrame>
      <p:sp>
        <p:nvSpPr>
          <p:cNvPr id="16393"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6392" name="Object 8"/>
          <p:cNvGraphicFramePr>
            <a:graphicFrameLocks noChangeAspect="1"/>
          </p:cNvGraphicFramePr>
          <p:nvPr/>
        </p:nvGraphicFramePr>
        <p:xfrm>
          <a:off x="4957763" y="3276600"/>
          <a:ext cx="400050" cy="361950"/>
        </p:xfrm>
        <a:graphic>
          <a:graphicData uri="http://schemas.openxmlformats.org/presentationml/2006/ole">
            <p:oleObj spid="_x0000_s16392" name="Формула" r:id="rId5" imgW="202936" imgH="177569" progId="Equation.3">
              <p:embed/>
            </p:oleObj>
          </a:graphicData>
        </a:graphic>
      </p:graphicFrame>
      <p:sp>
        <p:nvSpPr>
          <p:cNvPr id="16395" name="Rectangle 11"/>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6394" name="Object 10"/>
          <p:cNvGraphicFramePr>
            <a:graphicFrameLocks noChangeAspect="1"/>
          </p:cNvGraphicFramePr>
          <p:nvPr/>
        </p:nvGraphicFramePr>
        <p:xfrm>
          <a:off x="2627313" y="4813300"/>
          <a:ext cx="3024187" cy="631825"/>
        </p:xfrm>
        <a:graphic>
          <a:graphicData uri="http://schemas.openxmlformats.org/presentationml/2006/ole">
            <p:oleObj spid="_x0000_s16394" name="Формула" r:id="rId6" imgW="1091726" imgH="228501" progId="Equation.3">
              <p:embed/>
            </p:oleObj>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188913"/>
            <a:ext cx="8229600" cy="503237"/>
          </a:xfrm>
        </p:spPr>
        <p:txBody>
          <a:bodyPr/>
          <a:lstStyle/>
          <a:p>
            <a:r>
              <a:rPr lang="uz-Cyrl-UZ" sz="2400" b="1">
                <a:solidFill>
                  <a:srgbClr val="FF0000"/>
                </a:solidFill>
              </a:rPr>
              <a:t>4</a:t>
            </a:r>
            <a:r>
              <a:rPr lang="en-US" sz="2400" b="1">
                <a:solidFill>
                  <a:srgbClr val="FF0000"/>
                </a:solidFill>
              </a:rPr>
              <a:t>. </a:t>
            </a:r>
            <a:r>
              <a:rPr lang="uz-Cyrl-UZ" sz="2400" b="1">
                <a:solidFill>
                  <a:srgbClr val="FF0000"/>
                </a:solidFill>
              </a:rPr>
              <a:t>Ёруғлик ютилишининг моляр коэффициенти.</a:t>
            </a:r>
            <a:endParaRPr lang="ru-RU" sz="2400" b="1">
              <a:solidFill>
                <a:srgbClr val="FF0000"/>
              </a:solidFill>
            </a:endParaRPr>
          </a:p>
        </p:txBody>
      </p:sp>
      <p:sp>
        <p:nvSpPr>
          <p:cNvPr id="21507" name="Rectangle 3"/>
          <p:cNvSpPr>
            <a:spLocks noGrp="1" noChangeArrowheads="1"/>
          </p:cNvSpPr>
          <p:nvPr>
            <p:ph type="body" idx="1"/>
          </p:nvPr>
        </p:nvSpPr>
        <p:spPr>
          <a:xfrm>
            <a:off x="468313" y="908050"/>
            <a:ext cx="8229600" cy="5761038"/>
          </a:xfrm>
        </p:spPr>
        <p:txBody>
          <a:bodyPr/>
          <a:lstStyle/>
          <a:p>
            <a:pPr>
              <a:lnSpc>
                <a:spcPct val="90000"/>
              </a:lnSpc>
            </a:pPr>
            <a:r>
              <a:rPr lang="uz-Cyrl-UZ" sz="1600" b="1"/>
              <a:t>Агар </a:t>
            </a:r>
            <a:r>
              <a:rPr lang="en-US" sz="1600" b="1"/>
              <a:t>                      </a:t>
            </a:r>
            <a:r>
              <a:rPr lang="uz-Cyrl-UZ" sz="1600" b="1"/>
              <a:t>тенгламада концентрация  ёруғлик ютувчи модданинг 1 л эритмадаги молларида, қатламнинг қалинлиги сантиметрларда ифодаланган бўлса, у, ёруғлик ютилишини моляр коэффициентини билдиради. </a:t>
            </a:r>
            <a:r>
              <a:rPr lang="ru-RU" sz="1600" b="1"/>
              <a:t>Демак бу формула</a:t>
            </a:r>
            <a:r>
              <a:rPr lang="uz-Cyrl-UZ" sz="1600" b="1"/>
              <a:t>га кўра, ютилишнинг моляр коэффициенти сон жиҳатидан, концентрацияси 1М қалинлиги 1 см бўлган эритманинг оптик зичлигига тенг.</a:t>
            </a:r>
            <a:endParaRPr lang="ru-RU" sz="1600" b="1"/>
          </a:p>
          <a:p>
            <a:pPr>
              <a:lnSpc>
                <a:spcPct val="90000"/>
              </a:lnSpc>
            </a:pPr>
            <a:endParaRPr lang="ru-RU" sz="1000" b="1"/>
          </a:p>
          <a:p>
            <a:pPr>
              <a:lnSpc>
                <a:spcPct val="90000"/>
              </a:lnSpc>
            </a:pPr>
            <a:r>
              <a:rPr lang="uz-Cyrl-UZ" sz="1600" b="1">
                <a:solidFill>
                  <a:srgbClr val="0000FF"/>
                </a:solidFill>
              </a:rPr>
              <a:t>Ютилишнинг моляр коэффициенти  </a:t>
            </a:r>
            <a:r>
              <a:rPr lang="ru-RU" sz="1600" b="1">
                <a:solidFill>
                  <a:srgbClr val="0000FF"/>
                </a:solidFill>
              </a:rPr>
              <a:t>     </a:t>
            </a:r>
            <a:r>
              <a:rPr lang="uz-Cyrl-UZ" sz="1600" b="1">
                <a:solidFill>
                  <a:srgbClr val="0000FF"/>
                </a:solidFill>
              </a:rPr>
              <a:t>модданинг ички хоссасини характерлайди ва у, эритманинг концентрациясига, ҳажмига, ёруғлик ютувчи қатламнинг қалинлигига ҳамда эритмага келиб тушаётган ёруғликнинг интенсивлигига боғлиқ эмас.</a:t>
            </a:r>
            <a:r>
              <a:rPr lang="uz-Cyrl-UZ" sz="1600" b="1"/>
              <a:t> </a:t>
            </a:r>
            <a:endParaRPr lang="ru-RU" sz="1600" b="1"/>
          </a:p>
          <a:p>
            <a:pPr>
              <a:lnSpc>
                <a:spcPct val="90000"/>
              </a:lnSpc>
            </a:pPr>
            <a:endParaRPr lang="ru-RU" sz="900" b="1"/>
          </a:p>
          <a:p>
            <a:pPr>
              <a:lnSpc>
                <a:spcPct val="90000"/>
              </a:lnSpc>
            </a:pPr>
            <a:r>
              <a:rPr lang="uz-Cyrl-UZ" sz="1600" b="1">
                <a:solidFill>
                  <a:srgbClr val="FF0000"/>
                </a:solidFill>
              </a:rPr>
              <a:t>Бу катталик фақат намунага тушаётган нурнинг тўлқин узунлигига, ёруғлик ютувчи модданинг табиатига ва эритманинг ҳароратига боғлиқ. </a:t>
            </a:r>
            <a:endParaRPr lang="ru-RU" sz="1600" b="1">
              <a:solidFill>
                <a:srgbClr val="FF0000"/>
              </a:solidFill>
            </a:endParaRPr>
          </a:p>
          <a:p>
            <a:pPr>
              <a:lnSpc>
                <a:spcPct val="90000"/>
              </a:lnSpc>
            </a:pPr>
            <a:r>
              <a:rPr lang="uz-Cyrl-UZ" sz="1600" b="1">
                <a:solidFill>
                  <a:srgbClr val="996600"/>
                </a:solidFill>
              </a:rPr>
              <a:t>Шунинг учун  </a:t>
            </a:r>
            <a:r>
              <a:rPr lang="ru-RU" sz="1600" b="1">
                <a:solidFill>
                  <a:srgbClr val="996600"/>
                </a:solidFill>
              </a:rPr>
              <a:t>       </a:t>
            </a:r>
            <a:r>
              <a:rPr lang="uz-Cyrl-UZ" sz="1600" b="1">
                <a:solidFill>
                  <a:srgbClr val="996600"/>
                </a:solidFill>
              </a:rPr>
              <a:t>катталик фотометрик аниқлашнинг (усулнинг) эришиш мумкин бўлган сезгирлигини объектив ва жуда муҳим характеристикаси ҳисобланади. Ютилиш полосасининг максимумига тўғри келган </a:t>
            </a:r>
            <a:r>
              <a:rPr lang="ru-RU" sz="1600" b="1">
                <a:solidFill>
                  <a:srgbClr val="996600"/>
                </a:solidFill>
              </a:rPr>
              <a:t>     </a:t>
            </a:r>
            <a:r>
              <a:rPr lang="uz-Cyrl-UZ" sz="1600" b="1">
                <a:solidFill>
                  <a:srgbClr val="996600"/>
                </a:solidFill>
              </a:rPr>
              <a:t> нинг қиймати, ёруғлик ютувчи турли хил бирикмалар учун кескин фарқ қилади. Масалан, мис, никель ва бошқа (аква комплекслар) «оддий» ионларнинг, спектрнинг кўринувчи қисмида жойлашган ютилиш полосалари </a:t>
            </a:r>
            <a:r>
              <a:rPr lang="ru-RU" sz="1600" b="1">
                <a:solidFill>
                  <a:srgbClr val="996600"/>
                </a:solidFill>
              </a:rPr>
              <a:t>    </a:t>
            </a:r>
            <a:r>
              <a:rPr lang="uz-Cyrl-UZ" sz="1600" b="1">
                <a:solidFill>
                  <a:srgbClr val="996600"/>
                </a:solidFill>
              </a:rPr>
              <a:t> </a:t>
            </a:r>
            <a:r>
              <a:rPr lang="ru-RU" sz="1600" b="1">
                <a:solidFill>
                  <a:srgbClr val="996600"/>
                </a:solidFill>
              </a:rPr>
              <a:t> </a:t>
            </a:r>
            <a:r>
              <a:rPr lang="uz-Cyrl-UZ" sz="1600" b="1">
                <a:solidFill>
                  <a:srgbClr val="996600"/>
                </a:solidFill>
              </a:rPr>
              <a:t>нинг кичик қийматлари билан (тақрибан 10 - 100) характерланади. </a:t>
            </a:r>
            <a:endParaRPr lang="ru-RU" sz="1600" b="1">
              <a:solidFill>
                <a:srgbClr val="996600"/>
              </a:solidFill>
            </a:endParaRPr>
          </a:p>
          <a:p>
            <a:pPr>
              <a:lnSpc>
                <a:spcPct val="90000"/>
              </a:lnSpc>
            </a:pPr>
            <a:endParaRPr lang="ru-RU" sz="1000" b="1">
              <a:solidFill>
                <a:srgbClr val="996600"/>
              </a:solidFill>
            </a:endParaRPr>
          </a:p>
          <a:p>
            <a:pPr>
              <a:lnSpc>
                <a:spcPct val="90000"/>
              </a:lnSpc>
            </a:pPr>
            <a:r>
              <a:rPr lang="uz-Cyrl-UZ" sz="1600" b="1">
                <a:solidFill>
                  <a:srgbClr val="6600FF"/>
                </a:solidFill>
              </a:rPr>
              <a:t>Рангли аммиакатлар, пероксидли ва бошқа бир хил лигандли комплекслар учун  </a:t>
            </a:r>
            <a:r>
              <a:rPr lang="en-US" sz="1600" b="1">
                <a:solidFill>
                  <a:srgbClr val="6600FF"/>
                </a:solidFill>
              </a:rPr>
              <a:t>      </a:t>
            </a:r>
            <a:r>
              <a:rPr lang="uz-Cyrl-UZ" sz="1600" b="1">
                <a:solidFill>
                  <a:srgbClr val="6600FF"/>
                </a:solidFill>
              </a:rPr>
              <a:t>нинг қиймати 102 - 103 оралиқда бўлади.</a:t>
            </a:r>
            <a:r>
              <a:rPr lang="ru-RU" sz="1600" b="1">
                <a:solidFill>
                  <a:srgbClr val="6600FF"/>
                </a:solidFill>
              </a:rPr>
              <a:t> </a:t>
            </a:r>
            <a:r>
              <a:rPr lang="uz-Cyrl-UZ" sz="1600" b="1">
                <a:solidFill>
                  <a:srgbClr val="6600FF"/>
                </a:solidFill>
              </a:rPr>
              <a:t>Ниҳоят, органик реактивларнинг (ализаринатлар, дитизонатлар ва ҳокоза)  </a:t>
            </a:r>
            <a:r>
              <a:rPr lang="ru-RU" sz="1600" b="1">
                <a:solidFill>
                  <a:srgbClr val="6600FF"/>
                </a:solidFill>
              </a:rPr>
              <a:t>      </a:t>
            </a:r>
            <a:r>
              <a:rPr lang="uz-Cyrl-UZ" sz="1600" b="1">
                <a:solidFill>
                  <a:srgbClr val="6600FF"/>
                </a:solidFill>
              </a:rPr>
              <a:t>жуда катта қийматга (104 - 105) эга.</a:t>
            </a:r>
            <a:r>
              <a:rPr lang="uz-Cyrl-UZ" sz="1600">
                <a:solidFill>
                  <a:srgbClr val="6600FF"/>
                </a:solidFill>
              </a:rPr>
              <a:t> </a:t>
            </a:r>
            <a:endParaRPr lang="ru-RU" sz="1600">
              <a:solidFill>
                <a:srgbClr val="6600FF"/>
              </a:solidFill>
            </a:endParaRPr>
          </a:p>
        </p:txBody>
      </p:sp>
      <p:sp>
        <p:nvSpPr>
          <p:cNvPr id="2150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1508" name="Object 4"/>
          <p:cNvGraphicFramePr>
            <a:graphicFrameLocks noChangeAspect="1"/>
          </p:cNvGraphicFramePr>
          <p:nvPr/>
        </p:nvGraphicFramePr>
        <p:xfrm>
          <a:off x="1489075" y="882650"/>
          <a:ext cx="1042988" cy="360363"/>
        </p:xfrm>
        <a:graphic>
          <a:graphicData uri="http://schemas.openxmlformats.org/presentationml/2006/ole">
            <p:oleObj spid="_x0000_s21508" name="Формула" r:id="rId3" imgW="520248" imgH="177646" progId="Equation.3">
              <p:embed/>
            </p:oleObj>
          </a:graphicData>
        </a:graphic>
      </p:graphicFrame>
      <p:sp>
        <p:nvSpPr>
          <p:cNvPr id="21511"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1510" name="Object 6"/>
          <p:cNvGraphicFramePr>
            <a:graphicFrameLocks noChangeAspect="1"/>
          </p:cNvGraphicFramePr>
          <p:nvPr/>
        </p:nvGraphicFramePr>
        <p:xfrm>
          <a:off x="4572000" y="2420938"/>
          <a:ext cx="312738" cy="360362"/>
        </p:xfrm>
        <a:graphic>
          <a:graphicData uri="http://schemas.openxmlformats.org/presentationml/2006/ole">
            <p:oleObj spid="_x0000_s21510" name="Формула" r:id="rId4" imgW="126835" imgH="139518" progId="Equation.3">
              <p:embed/>
            </p:oleObj>
          </a:graphicData>
        </a:graphic>
      </p:graphicFrame>
      <p:sp>
        <p:nvSpPr>
          <p:cNvPr id="21515" name="Rectangle 11"/>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1514" name="Object 10"/>
          <p:cNvGraphicFramePr>
            <a:graphicFrameLocks noChangeAspect="1"/>
          </p:cNvGraphicFramePr>
          <p:nvPr/>
        </p:nvGraphicFramePr>
        <p:xfrm>
          <a:off x="2306638" y="4017963"/>
          <a:ext cx="280987" cy="323850"/>
        </p:xfrm>
        <a:graphic>
          <a:graphicData uri="http://schemas.openxmlformats.org/presentationml/2006/ole">
            <p:oleObj spid="_x0000_s21514" name="Формула" r:id="rId5" imgW="126835" imgH="139518" progId="Equation.3">
              <p:embed/>
            </p:oleObj>
          </a:graphicData>
        </a:graphic>
      </p:graphicFrame>
      <p:sp>
        <p:nvSpPr>
          <p:cNvPr id="21517"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1516" name="Object 12"/>
          <p:cNvGraphicFramePr>
            <a:graphicFrameLocks noChangeAspect="1"/>
          </p:cNvGraphicFramePr>
          <p:nvPr/>
        </p:nvGraphicFramePr>
        <p:xfrm>
          <a:off x="7451725" y="4437063"/>
          <a:ext cx="280988" cy="323850"/>
        </p:xfrm>
        <a:graphic>
          <a:graphicData uri="http://schemas.openxmlformats.org/presentationml/2006/ole">
            <p:oleObj spid="_x0000_s21516" name="Формула" r:id="rId6" imgW="126835" imgH="139518" progId="Equation.3">
              <p:embed/>
            </p:oleObj>
          </a:graphicData>
        </a:graphic>
      </p:graphicFrame>
      <p:sp>
        <p:nvSpPr>
          <p:cNvPr id="21519" name="Rectangle 1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1518" name="Object 14"/>
          <p:cNvGraphicFramePr>
            <a:graphicFrameLocks noChangeAspect="1"/>
          </p:cNvGraphicFramePr>
          <p:nvPr/>
        </p:nvGraphicFramePr>
        <p:xfrm>
          <a:off x="7426325" y="5119688"/>
          <a:ext cx="280988" cy="323850"/>
        </p:xfrm>
        <a:graphic>
          <a:graphicData uri="http://schemas.openxmlformats.org/presentationml/2006/ole">
            <p:oleObj spid="_x0000_s21518" name="Формула" r:id="rId7" imgW="126835" imgH="139518" progId="Equation.3">
              <p:embed/>
            </p:oleObj>
          </a:graphicData>
        </a:graphic>
      </p:graphicFrame>
      <p:sp>
        <p:nvSpPr>
          <p:cNvPr id="21521" name="Rectangle 1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1520" name="Object 16"/>
          <p:cNvGraphicFramePr>
            <a:graphicFrameLocks noChangeAspect="1"/>
          </p:cNvGraphicFramePr>
          <p:nvPr/>
        </p:nvGraphicFramePr>
        <p:xfrm>
          <a:off x="6877050" y="6237288"/>
          <a:ext cx="280988" cy="323850"/>
        </p:xfrm>
        <a:graphic>
          <a:graphicData uri="http://schemas.openxmlformats.org/presentationml/2006/ole">
            <p:oleObj spid="_x0000_s21520" name="Формула" r:id="rId8" imgW="126835" imgH="139518" progId="Equation.3">
              <p:embed/>
            </p:oleObj>
          </a:graphicData>
        </a:graphic>
      </p:graphicFrame>
      <p:sp>
        <p:nvSpPr>
          <p:cNvPr id="21523" name="Rectangle 19"/>
          <p:cNvSpPr>
            <a:spLocks noChangeArrowheads="1"/>
          </p:cNvSpPr>
          <p:nvPr/>
        </p:nvSpPr>
        <p:spPr bwMode="auto">
          <a:xfrm>
            <a:off x="0" y="329565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1522" name="Object 18"/>
          <p:cNvGraphicFramePr>
            <a:graphicFrameLocks noChangeAspect="1"/>
          </p:cNvGraphicFramePr>
          <p:nvPr/>
        </p:nvGraphicFramePr>
        <p:xfrm>
          <a:off x="1403350" y="5949950"/>
          <a:ext cx="352425" cy="395288"/>
        </p:xfrm>
        <a:graphic>
          <a:graphicData uri="http://schemas.openxmlformats.org/presentationml/2006/ole">
            <p:oleObj spid="_x0000_s21522" name="Формула" r:id="rId9" imgW="126835" imgH="139518" progId="Equation.3">
              <p:embed/>
            </p:oleObj>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274638"/>
            <a:ext cx="8229600" cy="922337"/>
          </a:xfrm>
        </p:spPr>
        <p:txBody>
          <a:bodyPr/>
          <a:lstStyle/>
          <a:p>
            <a:r>
              <a:rPr lang="uz-Cyrl-UZ" sz="2800" b="1">
                <a:solidFill>
                  <a:srgbClr val="FF0000"/>
                </a:solidFill>
              </a:rPr>
              <a:t>5. Оптик зичликларнинг аддитивлик хоссаси</a:t>
            </a:r>
            <a:endParaRPr lang="ru-RU" sz="2800" b="1">
              <a:solidFill>
                <a:srgbClr val="FF0000"/>
              </a:solidFill>
            </a:endParaRPr>
          </a:p>
        </p:txBody>
      </p:sp>
      <p:sp>
        <p:nvSpPr>
          <p:cNvPr id="23555" name="Rectangle 3"/>
          <p:cNvSpPr>
            <a:spLocks noGrp="1" noChangeArrowheads="1"/>
          </p:cNvSpPr>
          <p:nvPr>
            <p:ph type="body" idx="1"/>
          </p:nvPr>
        </p:nvSpPr>
        <p:spPr/>
        <p:txBody>
          <a:bodyPr/>
          <a:lstStyle/>
          <a:p>
            <a:r>
              <a:rPr lang="uz-Cyrl-UZ" sz="1600" b="1">
                <a:solidFill>
                  <a:srgbClr val="6600FF"/>
                </a:solidFill>
              </a:rPr>
              <a:t>Ёруғлик ютувчи бир нечта бирикмалар эритилган аралашманинг оптик зичлиги, агар бу бирикмалар ўртасида ўзаро таъсир бўлмаса, аддитив хоссага эга. Яъни</a:t>
            </a:r>
            <a:endParaRPr lang="ru-RU" sz="1600" b="1">
              <a:solidFill>
                <a:srgbClr val="6600FF"/>
              </a:solidFill>
            </a:endParaRPr>
          </a:p>
          <a:p>
            <a:endParaRPr lang="ru-RU" sz="1600" b="1">
              <a:solidFill>
                <a:srgbClr val="6600FF"/>
              </a:solidFill>
            </a:endParaRPr>
          </a:p>
          <a:p>
            <a:endParaRPr lang="ru-RU" sz="1600" b="1"/>
          </a:p>
          <a:p>
            <a:endParaRPr lang="ru-RU" sz="1600" b="1"/>
          </a:p>
          <a:p>
            <a:r>
              <a:rPr lang="ru-RU" sz="1600" b="1">
                <a:solidFill>
                  <a:srgbClr val="FF0000"/>
                </a:solidFill>
              </a:rPr>
              <a:t>ё</a:t>
            </a:r>
            <a:r>
              <a:rPr lang="uz-Cyrl-UZ" sz="1600" b="1">
                <a:solidFill>
                  <a:srgbClr val="FF0000"/>
                </a:solidFill>
              </a:rPr>
              <a:t>ки</a:t>
            </a:r>
            <a:endParaRPr lang="ru-RU" sz="1600" b="1">
              <a:solidFill>
                <a:srgbClr val="FF0000"/>
              </a:solidFill>
            </a:endParaRPr>
          </a:p>
          <a:p>
            <a:endParaRPr lang="ru-RU" sz="1600" b="1"/>
          </a:p>
          <a:p>
            <a:endParaRPr lang="ru-RU" sz="1600" b="1"/>
          </a:p>
          <a:p>
            <a:endParaRPr lang="ru-RU" sz="1600" b="1"/>
          </a:p>
          <a:p>
            <a:r>
              <a:rPr lang="uz-Cyrl-UZ" sz="1600" b="1">
                <a:solidFill>
                  <a:srgbClr val="0000FF"/>
                </a:solidFill>
              </a:rPr>
              <a:t>Ютилиш полосалари спектрнинг турли қисмларида жойлашган ёруғлик ютувчи бирикмаларни ўз ичига олган аралашмани фотометрик анализ қилишда, ҳисоблаш ишлари учун </a:t>
            </a:r>
            <a:r>
              <a:rPr lang="ru-RU" sz="1600" b="1">
                <a:solidFill>
                  <a:srgbClr val="0000FF"/>
                </a:solidFill>
              </a:rPr>
              <a:t>ю</a:t>
            </a:r>
            <a:r>
              <a:rPr lang="uz-Cyrl-UZ" sz="1600" b="1">
                <a:solidFill>
                  <a:srgbClr val="0000FF"/>
                </a:solidFill>
              </a:rPr>
              <a:t>қоридаги тенглама ишлатилади. Аралашманинг оптик зичлигини бир нечта тўлқин узунликларида ўлчаб тенгламалар системаси тузилади ва у  концентрацияларга нисбатан ечилади</a:t>
            </a:r>
            <a:r>
              <a:rPr lang="uz-Cyrl-UZ" sz="1600" b="1"/>
              <a:t>.</a:t>
            </a:r>
            <a:endParaRPr lang="ru-RU" sz="1600" b="1"/>
          </a:p>
        </p:txBody>
      </p:sp>
      <p:sp>
        <p:nvSpPr>
          <p:cNvPr id="2355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3556" name="Object 4"/>
          <p:cNvGraphicFramePr>
            <a:graphicFrameLocks noChangeAspect="1"/>
          </p:cNvGraphicFramePr>
          <p:nvPr/>
        </p:nvGraphicFramePr>
        <p:xfrm>
          <a:off x="2411413" y="2468563"/>
          <a:ext cx="4968875" cy="600075"/>
        </p:xfrm>
        <a:graphic>
          <a:graphicData uri="http://schemas.openxmlformats.org/presentationml/2006/ole">
            <p:oleObj spid="_x0000_s23556" name="Формула" r:id="rId3" imgW="1968500" imgH="241300" progId="Equation.3">
              <p:embed/>
            </p:oleObj>
          </a:graphicData>
        </a:graphic>
      </p:graphicFrame>
      <p:sp>
        <p:nvSpPr>
          <p:cNvPr id="23559"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3558" name="Object 6"/>
          <p:cNvGraphicFramePr>
            <a:graphicFrameLocks noChangeAspect="1"/>
          </p:cNvGraphicFramePr>
          <p:nvPr/>
        </p:nvGraphicFramePr>
        <p:xfrm>
          <a:off x="1403350" y="3644900"/>
          <a:ext cx="6481763" cy="579438"/>
        </p:xfrm>
        <a:graphic>
          <a:graphicData uri="http://schemas.openxmlformats.org/presentationml/2006/ole">
            <p:oleObj spid="_x0000_s23558" name="Формула" r:id="rId4" imgW="2667000" imgH="241300" progId="Equation.3">
              <p:embed/>
            </p:oleObj>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274638"/>
            <a:ext cx="8229600" cy="922337"/>
          </a:xfrm>
        </p:spPr>
        <p:txBody>
          <a:bodyPr/>
          <a:lstStyle/>
          <a:p>
            <a:pPr>
              <a:lnSpc>
                <a:spcPct val="75000"/>
              </a:lnSpc>
            </a:pPr>
            <a:r>
              <a:rPr lang="uz-Cyrl-UZ" sz="2800" b="1">
                <a:solidFill>
                  <a:srgbClr val="FF0000"/>
                </a:solidFill>
              </a:rPr>
              <a:t>6</a:t>
            </a:r>
            <a:r>
              <a:rPr lang="en-US" sz="2800" b="1">
                <a:solidFill>
                  <a:srgbClr val="FF0000"/>
                </a:solidFill>
              </a:rPr>
              <a:t>. </a:t>
            </a:r>
            <a:r>
              <a:rPr lang="ru-RU" sz="2800" b="1">
                <a:solidFill>
                  <a:srgbClr val="FF0000"/>
                </a:solidFill>
              </a:rPr>
              <a:t>Бугер-Ламберт-Бер қонуни</a:t>
            </a:r>
            <a:r>
              <a:rPr lang="uz-Cyrl-UZ" sz="2800" b="1">
                <a:solidFill>
                  <a:srgbClr val="FF0000"/>
                </a:solidFill>
              </a:rPr>
              <a:t>дан четланиш ва унинг сабаблари.</a:t>
            </a:r>
            <a:r>
              <a:rPr lang="uz-Cyrl-UZ" b="1">
                <a:solidFill>
                  <a:srgbClr val="0000FF"/>
                </a:solidFill>
              </a:rPr>
              <a:t> </a:t>
            </a:r>
            <a:endParaRPr lang="ru-RU" b="1">
              <a:solidFill>
                <a:srgbClr val="0000FF"/>
              </a:solidFill>
            </a:endParaRPr>
          </a:p>
        </p:txBody>
      </p:sp>
      <p:sp>
        <p:nvSpPr>
          <p:cNvPr id="24579" name="Rectangle 3"/>
          <p:cNvSpPr>
            <a:spLocks noGrp="1" noChangeArrowheads="1"/>
          </p:cNvSpPr>
          <p:nvPr>
            <p:ph type="body" idx="1"/>
          </p:nvPr>
        </p:nvSpPr>
        <p:spPr>
          <a:xfrm>
            <a:off x="611188" y="1484313"/>
            <a:ext cx="7991475" cy="4968875"/>
          </a:xfrm>
        </p:spPr>
        <p:txBody>
          <a:bodyPr/>
          <a:lstStyle/>
          <a:p>
            <a:r>
              <a:rPr lang="uz-Cyrl-UZ" sz="1600" b="1">
                <a:solidFill>
                  <a:srgbClr val="0000FF"/>
                </a:solidFill>
              </a:rPr>
              <a:t>Ёруғлик ютилишининг асосий қонунига кўра оптик зичлик билан концентрация орасидаги боғланиш чизиқли характерга эга. Бу қонунни бажарилиши учун зарур бўлган шарт-шароитларга риоя қилмаслик, чизиқли боғланишнинг бузилишига олиб келади.</a:t>
            </a:r>
          </a:p>
          <a:p>
            <a:pPr>
              <a:lnSpc>
                <a:spcPct val="80000"/>
              </a:lnSpc>
            </a:pPr>
            <a:endParaRPr lang="ru-RU" sz="1000" b="1">
              <a:solidFill>
                <a:srgbClr val="0000FF"/>
              </a:solidFill>
            </a:endParaRPr>
          </a:p>
          <a:p>
            <a:r>
              <a:rPr lang="ru-RU" sz="1600" b="1">
                <a:solidFill>
                  <a:srgbClr val="FF0000"/>
                </a:solidFill>
              </a:rPr>
              <a:t>Бу қонун монохроматик нурлар учун чиқарилган. Агар оптик зичликни ўлчашда</a:t>
            </a:r>
            <a:r>
              <a:rPr lang="uz-Cyrl-UZ" sz="1600" b="1">
                <a:solidFill>
                  <a:srgbClr val="FF0000"/>
                </a:solidFill>
              </a:rPr>
              <a:t>,</a:t>
            </a:r>
            <a:r>
              <a:rPr lang="ru-RU" sz="1600" b="1">
                <a:solidFill>
                  <a:srgbClr val="FF0000"/>
                </a:solidFill>
              </a:rPr>
              <a:t> ёруғликни</a:t>
            </a:r>
            <a:r>
              <a:rPr lang="uz-Cyrl-UZ" sz="1600" b="1">
                <a:solidFill>
                  <a:srgbClr val="FF0000"/>
                </a:solidFill>
              </a:rPr>
              <a:t>нг</a:t>
            </a:r>
            <a:r>
              <a:rPr lang="ru-RU" sz="1600" b="1">
                <a:solidFill>
                  <a:srgbClr val="FF0000"/>
                </a:solidFill>
              </a:rPr>
              <a:t> етарли даражада кенг қисмини ўтказувчи ёруғлик фильтрларидан фойдаланилса</a:t>
            </a:r>
            <a:r>
              <a:rPr lang="uz-Cyrl-UZ" sz="1600" b="1">
                <a:solidFill>
                  <a:srgbClr val="FF0000"/>
                </a:solidFill>
              </a:rPr>
              <a:t>,</a:t>
            </a:r>
            <a:r>
              <a:rPr lang="ru-RU" sz="1600" b="1">
                <a:solidFill>
                  <a:srgbClr val="FF0000"/>
                </a:solidFill>
              </a:rPr>
              <a:t> эритманинг оптик зичлиги билан концентрацияси орасидаги тўғри пропорционалликдан четланиш кузатилади. </a:t>
            </a:r>
            <a:endParaRPr lang="uz-Cyrl-UZ" sz="1600" b="1">
              <a:solidFill>
                <a:srgbClr val="FF0000"/>
              </a:solidFill>
            </a:endParaRPr>
          </a:p>
          <a:p>
            <a:pPr>
              <a:lnSpc>
                <a:spcPct val="80000"/>
              </a:lnSpc>
            </a:pPr>
            <a:endParaRPr lang="uz-Cyrl-UZ" sz="1000" b="1">
              <a:solidFill>
                <a:srgbClr val="FF0000"/>
              </a:solidFill>
            </a:endParaRPr>
          </a:p>
          <a:p>
            <a:r>
              <a:rPr lang="ru-RU" sz="1600" b="1">
                <a:solidFill>
                  <a:srgbClr val="006600"/>
                </a:solidFill>
              </a:rPr>
              <a:t>Бундан ташқари, Бугер – Бер - Ламберт қонуни фақат шу ҳолда </a:t>
            </a:r>
            <a:r>
              <a:rPr lang="uz-Cyrl-UZ" sz="1600" b="1">
                <a:solidFill>
                  <a:srgbClr val="006600"/>
                </a:solidFill>
              </a:rPr>
              <a:t>бажар</a:t>
            </a:r>
            <a:r>
              <a:rPr lang="ru-RU" sz="1600" b="1">
                <a:solidFill>
                  <a:srgbClr val="006600"/>
                </a:solidFill>
              </a:rPr>
              <a:t>и</a:t>
            </a:r>
            <a:r>
              <a:rPr lang="uz-Cyrl-UZ" sz="1600" b="1">
                <a:solidFill>
                  <a:srgbClr val="006600"/>
                </a:solidFill>
              </a:rPr>
              <a:t>лади</a:t>
            </a:r>
            <a:r>
              <a:rPr lang="ru-RU" sz="1600" b="1">
                <a:solidFill>
                  <a:srgbClr val="006600"/>
                </a:solidFill>
              </a:rPr>
              <a:t>ки</a:t>
            </a:r>
            <a:r>
              <a:rPr lang="uz-Cyrl-UZ" sz="1600" b="1">
                <a:solidFill>
                  <a:srgbClr val="006600"/>
                </a:solidFill>
              </a:rPr>
              <a:t>,</a:t>
            </a:r>
            <a:r>
              <a:rPr lang="ru-RU" sz="1600" b="1">
                <a:solidFill>
                  <a:srgbClr val="006600"/>
                </a:solidFill>
              </a:rPr>
              <a:t> қачонки эритмада</a:t>
            </a:r>
            <a:r>
              <a:rPr lang="uz-Cyrl-UZ" sz="1600" b="1">
                <a:solidFill>
                  <a:srgbClr val="006600"/>
                </a:solidFill>
              </a:rPr>
              <a:t>,</a:t>
            </a:r>
            <a:r>
              <a:rPr lang="ru-RU" sz="1600" b="1">
                <a:solidFill>
                  <a:srgbClr val="006600"/>
                </a:solidFill>
              </a:rPr>
              <a:t> модданинг концентрацияси ўзгаргани билан ҳеч қандай кимёвий ўзгариш бўлмаса, яъни модданинг юқори концентрацияларида эриган молекулалар ўртасида ассоциация ҳосил бўлмаса, шунингдек модда ионларга диссоцияланиб кетмаса.</a:t>
            </a:r>
            <a:endParaRPr lang="uz-Cyrl-UZ" sz="1600" b="1">
              <a:solidFill>
                <a:srgbClr val="006600"/>
              </a:solidFill>
            </a:endParaRPr>
          </a:p>
          <a:p>
            <a:pPr>
              <a:lnSpc>
                <a:spcPct val="80000"/>
              </a:lnSpc>
            </a:pPr>
            <a:endParaRPr lang="uz-Cyrl-UZ" sz="1000" b="1">
              <a:solidFill>
                <a:srgbClr val="006600"/>
              </a:solidFill>
            </a:endParaRPr>
          </a:p>
          <a:p>
            <a:r>
              <a:rPr lang="ru-RU" sz="2000" b="1"/>
              <a:t>Шундай қилиб, бу қонундан четланишнинг сабаблари физикавий ва кимёвий бўлиши мумкин.</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260350"/>
            <a:ext cx="8229600" cy="993775"/>
          </a:xfrm>
        </p:spPr>
        <p:txBody>
          <a:bodyPr/>
          <a:lstStyle/>
          <a:p>
            <a:r>
              <a:rPr lang="uz-Cyrl-UZ" sz="2800" b="1">
                <a:solidFill>
                  <a:srgbClr val="FF0000"/>
                </a:solidFill>
              </a:rPr>
              <a:t>6</a:t>
            </a:r>
            <a:r>
              <a:rPr lang="en-US" sz="2800" b="1">
                <a:solidFill>
                  <a:srgbClr val="FF0000"/>
                </a:solidFill>
              </a:rPr>
              <a:t>. </a:t>
            </a:r>
            <a:r>
              <a:rPr lang="ru-RU" sz="2800" b="1">
                <a:solidFill>
                  <a:srgbClr val="FF0000"/>
                </a:solidFill>
              </a:rPr>
              <a:t>Бугер-Ламберт-Бер қонуни</a:t>
            </a:r>
            <a:r>
              <a:rPr lang="uz-Cyrl-UZ" sz="2800" b="1">
                <a:solidFill>
                  <a:srgbClr val="FF0000"/>
                </a:solidFill>
              </a:rPr>
              <a:t>дан четланиш ва унинг сабаблари.</a:t>
            </a:r>
            <a:endParaRPr lang="ru-RU" sz="2800" b="1">
              <a:solidFill>
                <a:srgbClr val="FF0000"/>
              </a:solidFill>
            </a:endParaRPr>
          </a:p>
        </p:txBody>
      </p:sp>
      <p:sp>
        <p:nvSpPr>
          <p:cNvPr id="25603" name="Rectangle 3"/>
          <p:cNvSpPr>
            <a:spLocks noGrp="1" noChangeArrowheads="1"/>
          </p:cNvSpPr>
          <p:nvPr>
            <p:ph type="body" idx="1"/>
          </p:nvPr>
        </p:nvSpPr>
        <p:spPr>
          <a:xfrm>
            <a:off x="468313" y="1773238"/>
            <a:ext cx="8229600" cy="4392612"/>
          </a:xfrm>
        </p:spPr>
        <p:txBody>
          <a:bodyPr/>
          <a:lstStyle/>
          <a:p>
            <a:pPr>
              <a:lnSpc>
                <a:spcPct val="80000"/>
              </a:lnSpc>
            </a:pPr>
            <a:r>
              <a:rPr lang="ru-RU" sz="1800" b="1">
                <a:solidFill>
                  <a:srgbClr val="0000FF"/>
                </a:solidFill>
              </a:rPr>
              <a:t>Бугер – Бер - Ламберт қонунидан четланишнинг физикавий сабаблари.</a:t>
            </a:r>
            <a:r>
              <a:rPr lang="ru-RU" sz="1800" b="1"/>
              <a:t> </a:t>
            </a:r>
            <a:r>
              <a:rPr lang="ru-RU" sz="1600" b="1"/>
              <a:t>Бугер - Бер - Ламберт қонуни эриган модданинг концентрацияси 0,01моль/л дан кам бўлган суюлтирилган эритмалар учун тўғри. Катта концентрацияларда ёруғлик ютувчи заррачалар бир-бирига жуда яқин жойлашади. Бу ҳолда ҳар бир заррача ўзига қўшни бўлган заррачадаги заряд тақсимланишига таъсир қилади, бу эса ўз навбатида, заррачани маълум тўлқин узунликдаги ёруғликни ютиш қобилиятига таъсир қилади ва қонундан четланиш кузатилади.</a:t>
            </a:r>
            <a:endParaRPr lang="uz-Cyrl-UZ" sz="1600" b="1"/>
          </a:p>
          <a:p>
            <a:pPr>
              <a:lnSpc>
                <a:spcPct val="80000"/>
              </a:lnSpc>
            </a:pPr>
            <a:endParaRPr lang="ru-RU" sz="1600" b="1"/>
          </a:p>
          <a:p>
            <a:pPr>
              <a:lnSpc>
                <a:spcPct val="80000"/>
              </a:lnSpc>
            </a:pPr>
            <a:r>
              <a:rPr lang="ru-RU" sz="1600" b="1">
                <a:solidFill>
                  <a:srgbClr val="FF0000"/>
                </a:solidFill>
              </a:rPr>
              <a:t>Бугер – Бер - Ламберт қонунидан анча четланиш</a:t>
            </a:r>
            <a:r>
              <a:rPr lang="uz-Cyrl-UZ" sz="1600" b="1">
                <a:solidFill>
                  <a:srgbClr val="FF0000"/>
                </a:solidFill>
              </a:rPr>
              <a:t>,</a:t>
            </a:r>
            <a:r>
              <a:rPr lang="ru-RU" sz="1600" b="1">
                <a:solidFill>
                  <a:srgbClr val="FF0000"/>
                </a:solidFill>
              </a:rPr>
              <a:t> ёруғлик оқимини етарли даражада монохроматик бўлмаганлиги билан боғлиқ. Эритманинг ютилиш полосасини ифодаловчи эгрилигидан иккита </a:t>
            </a:r>
            <a:r>
              <a:rPr lang="ru-RU" sz="1600" b="1">
                <a:solidFill>
                  <a:srgbClr val="0000FF"/>
                </a:solidFill>
              </a:rPr>
              <a:t>А</a:t>
            </a:r>
            <a:r>
              <a:rPr lang="ru-RU" sz="1600" b="1">
                <a:solidFill>
                  <a:srgbClr val="FF0000"/>
                </a:solidFill>
              </a:rPr>
              <a:t> ва </a:t>
            </a:r>
            <a:r>
              <a:rPr lang="ru-RU" sz="1600" b="1">
                <a:solidFill>
                  <a:srgbClr val="0000FF"/>
                </a:solidFill>
              </a:rPr>
              <a:t>Б</a:t>
            </a:r>
            <a:r>
              <a:rPr lang="ru-RU" sz="1600" b="1">
                <a:solidFill>
                  <a:srgbClr val="FF0000"/>
                </a:solidFill>
              </a:rPr>
              <a:t> қисмларни ажратамиз (4.</a:t>
            </a:r>
            <a:r>
              <a:rPr lang="uz-Cyrl-UZ" sz="1600" b="1">
                <a:solidFill>
                  <a:srgbClr val="FF0000"/>
                </a:solidFill>
              </a:rPr>
              <a:t>5</a:t>
            </a:r>
            <a:r>
              <a:rPr lang="ru-RU" sz="1600" b="1">
                <a:solidFill>
                  <a:srgbClr val="FF0000"/>
                </a:solidFill>
              </a:rPr>
              <a:t>а - расм). </a:t>
            </a:r>
            <a:endParaRPr lang="uz-Cyrl-UZ" sz="1600" b="1">
              <a:solidFill>
                <a:srgbClr val="FF0000"/>
              </a:solidFill>
            </a:endParaRPr>
          </a:p>
          <a:p>
            <a:pPr>
              <a:lnSpc>
                <a:spcPct val="80000"/>
              </a:lnSpc>
            </a:pPr>
            <a:endParaRPr lang="uz-Cyrl-UZ" sz="1000" b="1">
              <a:solidFill>
                <a:srgbClr val="FF0000"/>
              </a:solidFill>
            </a:endParaRPr>
          </a:p>
          <a:p>
            <a:pPr>
              <a:lnSpc>
                <a:spcPct val="80000"/>
              </a:lnSpc>
            </a:pPr>
            <a:r>
              <a:rPr lang="ru-RU" sz="1600" b="1">
                <a:solidFill>
                  <a:srgbClr val="6600FF"/>
                </a:solidFill>
              </a:rPr>
              <a:t>Ютилиш полосасини </a:t>
            </a:r>
            <a:r>
              <a:rPr lang="ru-RU" sz="1600" b="1">
                <a:solidFill>
                  <a:srgbClr val="0000FF"/>
                </a:solidFill>
              </a:rPr>
              <a:t>А</a:t>
            </a:r>
            <a:r>
              <a:rPr lang="ru-RU" sz="1600" b="1">
                <a:solidFill>
                  <a:srgbClr val="6600FF"/>
                </a:solidFill>
              </a:rPr>
              <a:t> қисмига тўғри келадиган тўлқин узунликлари ёрдамида оптик зичликни концентрацияга боғлиқлигини ўлчасак тўғри пропорционал бўлмайди, чунки у</a:t>
            </a:r>
            <a:r>
              <a:rPr lang="uz-Cyrl-UZ" sz="1600" b="1">
                <a:solidFill>
                  <a:srgbClr val="6600FF"/>
                </a:solidFill>
              </a:rPr>
              <a:t>,</a:t>
            </a:r>
            <a:r>
              <a:rPr lang="ru-RU" sz="1600" b="1">
                <a:solidFill>
                  <a:srgbClr val="6600FF"/>
                </a:solidFill>
              </a:rPr>
              <a:t> полосанинг </a:t>
            </a:r>
            <a:r>
              <a:rPr lang="ru-RU" sz="1600" b="1">
                <a:solidFill>
                  <a:srgbClr val="0000FF"/>
                </a:solidFill>
              </a:rPr>
              <a:t>А</a:t>
            </a:r>
            <a:r>
              <a:rPr lang="ru-RU" sz="1600" b="1">
                <a:solidFill>
                  <a:srgbClr val="6600FF"/>
                </a:solidFill>
              </a:rPr>
              <a:t> қисми ичида кўп ўзгаради.</a:t>
            </a:r>
            <a:r>
              <a:rPr lang="ru-RU" sz="1800"/>
              <a:t> </a:t>
            </a:r>
            <a:endParaRPr lang="uz-Cyrl-UZ" sz="1800"/>
          </a:p>
          <a:p>
            <a:pPr>
              <a:lnSpc>
                <a:spcPct val="80000"/>
              </a:lnSpc>
            </a:pPr>
            <a:endParaRPr lang="uz-Cyrl-UZ" sz="1000"/>
          </a:p>
          <a:p>
            <a:pPr>
              <a:lnSpc>
                <a:spcPct val="80000"/>
              </a:lnSpc>
            </a:pPr>
            <a:r>
              <a:rPr lang="ru-RU" sz="1600" b="1">
                <a:solidFill>
                  <a:srgbClr val="006600"/>
                </a:solidFill>
              </a:rPr>
              <a:t>Ютилиш полосаси</a:t>
            </a:r>
            <a:r>
              <a:rPr lang="uz-Cyrl-UZ" sz="1600" b="1">
                <a:solidFill>
                  <a:srgbClr val="006600"/>
                </a:solidFill>
              </a:rPr>
              <a:t>нинг</a:t>
            </a:r>
            <a:r>
              <a:rPr lang="ru-RU" sz="1600" b="1">
                <a:solidFill>
                  <a:srgbClr val="006600"/>
                </a:solidFill>
              </a:rPr>
              <a:t> </a:t>
            </a:r>
            <a:r>
              <a:rPr lang="ru-RU" sz="1600" b="1">
                <a:solidFill>
                  <a:srgbClr val="0000FF"/>
                </a:solidFill>
              </a:rPr>
              <a:t>Б</a:t>
            </a:r>
            <a:r>
              <a:rPr lang="ru-RU" sz="1600" b="1">
                <a:solidFill>
                  <a:srgbClr val="006600"/>
                </a:solidFill>
              </a:rPr>
              <a:t> қисмини ичида </a:t>
            </a:r>
            <a:r>
              <a:rPr lang="ru-RU" sz="1600" b="1">
                <a:solidFill>
                  <a:srgbClr val="FF0000"/>
                </a:solidFill>
                <a:sym typeface="Symbol" pitchFamily="18" charset="2"/>
              </a:rPr>
              <a:t></a:t>
            </a:r>
            <a:r>
              <a:rPr lang="ru-RU" sz="1600" b="1">
                <a:solidFill>
                  <a:srgbClr val="006600"/>
                </a:solidFill>
              </a:rPr>
              <a:t> кам ўзгаради ва оптик зичликни концентрацияга боғлиқлиги амалда тўғри чизиқдан иборат бўлади (4.</a:t>
            </a:r>
            <a:r>
              <a:rPr lang="uz-Cyrl-UZ" sz="1600" b="1">
                <a:solidFill>
                  <a:srgbClr val="006600"/>
                </a:solidFill>
              </a:rPr>
              <a:t>5</a:t>
            </a:r>
            <a:r>
              <a:rPr lang="ru-RU" sz="1600" b="1">
                <a:solidFill>
                  <a:srgbClr val="006600"/>
                </a:solidFill>
              </a:rPr>
              <a:t>б- расм).</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a:xfrm>
            <a:off x="685800" y="906463"/>
            <a:ext cx="7772400" cy="793750"/>
          </a:xfrm>
        </p:spPr>
        <p:txBody>
          <a:bodyPr/>
          <a:lstStyle/>
          <a:p>
            <a:r>
              <a:rPr lang="ru-RU" sz="2800" b="1">
                <a:solidFill>
                  <a:srgbClr val="FF0000"/>
                </a:solidFill>
              </a:rPr>
              <a:t>Режа:</a:t>
            </a:r>
          </a:p>
        </p:txBody>
      </p:sp>
      <p:sp>
        <p:nvSpPr>
          <p:cNvPr id="34819" name="Rectangle 3"/>
          <p:cNvSpPr>
            <a:spLocks noGrp="1" noChangeArrowheads="1"/>
          </p:cNvSpPr>
          <p:nvPr>
            <p:ph type="subTitle" idx="1"/>
          </p:nvPr>
        </p:nvSpPr>
        <p:spPr>
          <a:xfrm>
            <a:off x="900113" y="1700213"/>
            <a:ext cx="7416800" cy="4392612"/>
          </a:xfrm>
        </p:spPr>
        <p:txBody>
          <a:bodyPr/>
          <a:lstStyle/>
          <a:p>
            <a:pPr marL="609600" indent="-609600">
              <a:lnSpc>
                <a:spcPct val="80000"/>
              </a:lnSpc>
            </a:pPr>
            <a:endParaRPr lang="uz-Cyrl-UZ" sz="2400" b="1">
              <a:solidFill>
                <a:schemeClr val="accent2"/>
              </a:solidFill>
            </a:endParaRPr>
          </a:p>
          <a:p>
            <a:pPr marL="609600" indent="-609600">
              <a:lnSpc>
                <a:spcPct val="80000"/>
              </a:lnSpc>
            </a:pPr>
            <a:endParaRPr lang="uz-Cyrl-UZ" sz="1000" b="1">
              <a:solidFill>
                <a:schemeClr val="accent2"/>
              </a:solidFill>
            </a:endParaRPr>
          </a:p>
          <a:p>
            <a:pPr marL="609600" indent="-609600">
              <a:lnSpc>
                <a:spcPct val="80000"/>
              </a:lnSpc>
            </a:pPr>
            <a:endParaRPr lang="ru-RU" sz="1000" b="1">
              <a:solidFill>
                <a:schemeClr val="accent2"/>
              </a:solidFill>
            </a:endParaRPr>
          </a:p>
          <a:p>
            <a:pPr marL="609600" indent="-609600" algn="l">
              <a:lnSpc>
                <a:spcPct val="80000"/>
              </a:lnSpc>
            </a:pPr>
            <a:r>
              <a:rPr lang="en-US" sz="1800" b="1">
                <a:solidFill>
                  <a:srgbClr val="6600FF"/>
                </a:solidFill>
              </a:rPr>
              <a:t>1.  </a:t>
            </a:r>
            <a:r>
              <a:rPr lang="ru-RU" sz="1800" b="1">
                <a:solidFill>
                  <a:srgbClr val="6600FF"/>
                </a:solidFill>
              </a:rPr>
              <a:t>Молекуладаги </a:t>
            </a:r>
            <a:r>
              <a:rPr lang="uz-Cyrl-UZ" sz="1800" b="1">
                <a:solidFill>
                  <a:srgbClr val="6600FF"/>
                </a:solidFill>
              </a:rPr>
              <a:t>ҳаракат турлари, уларнинг энергиялари.</a:t>
            </a:r>
            <a:endParaRPr lang="en-US" sz="1800" b="1">
              <a:solidFill>
                <a:srgbClr val="6600FF"/>
              </a:solidFill>
            </a:endParaRPr>
          </a:p>
          <a:p>
            <a:pPr marL="609600" indent="-609600" algn="l">
              <a:lnSpc>
                <a:spcPct val="80000"/>
              </a:lnSpc>
              <a:buFontTx/>
              <a:buChar char="•"/>
            </a:pPr>
            <a:endParaRPr lang="uz-Cyrl-UZ" sz="1800" b="1">
              <a:solidFill>
                <a:srgbClr val="6600FF"/>
              </a:solidFill>
            </a:endParaRPr>
          </a:p>
          <a:p>
            <a:pPr marL="609600" indent="-609600" algn="l">
              <a:lnSpc>
                <a:spcPct val="80000"/>
              </a:lnSpc>
            </a:pPr>
            <a:r>
              <a:rPr lang="uz-Cyrl-UZ" sz="1800" b="1">
                <a:solidFill>
                  <a:srgbClr val="0000FF"/>
                </a:solidFill>
              </a:rPr>
              <a:t>2. Электрон ютилиш спектрларининг табиати</a:t>
            </a:r>
            <a:r>
              <a:rPr lang="ru-RU" sz="1800" b="1">
                <a:solidFill>
                  <a:srgbClr val="0000FF"/>
                </a:solidFill>
              </a:rPr>
              <a:t>. </a:t>
            </a:r>
            <a:endParaRPr lang="en-US" sz="1800" b="1">
              <a:solidFill>
                <a:srgbClr val="0000FF"/>
              </a:solidFill>
            </a:endParaRPr>
          </a:p>
          <a:p>
            <a:pPr marL="609600" indent="-609600" algn="l">
              <a:lnSpc>
                <a:spcPct val="80000"/>
              </a:lnSpc>
            </a:pPr>
            <a:endParaRPr lang="ru-RU" sz="1800" b="1">
              <a:solidFill>
                <a:srgbClr val="FF0000"/>
              </a:solidFill>
            </a:endParaRPr>
          </a:p>
          <a:p>
            <a:pPr marL="609600" indent="-609600" algn="l">
              <a:lnSpc>
                <a:spcPct val="80000"/>
              </a:lnSpc>
            </a:pPr>
            <a:r>
              <a:rPr lang="uz-Cyrl-UZ" sz="1800" b="1">
                <a:solidFill>
                  <a:srgbClr val="006600"/>
                </a:solidFill>
              </a:rPr>
              <a:t>3</a:t>
            </a:r>
            <a:r>
              <a:rPr lang="en-US" sz="1800" b="1">
                <a:solidFill>
                  <a:srgbClr val="006600"/>
                </a:solidFill>
              </a:rPr>
              <a:t>. </a:t>
            </a:r>
            <a:r>
              <a:rPr lang="ru-RU" sz="1800" b="1">
                <a:solidFill>
                  <a:srgbClr val="006600"/>
                </a:solidFill>
              </a:rPr>
              <a:t>Бугер-Ламберт-Бер қонуни.</a:t>
            </a:r>
            <a:endParaRPr lang="uz-Cyrl-UZ" sz="1800" b="1">
              <a:solidFill>
                <a:srgbClr val="006600"/>
              </a:solidFill>
            </a:endParaRPr>
          </a:p>
          <a:p>
            <a:pPr marL="609600" indent="-609600" algn="l">
              <a:lnSpc>
                <a:spcPct val="80000"/>
              </a:lnSpc>
            </a:pPr>
            <a:endParaRPr lang="uz-Cyrl-UZ" sz="1800" b="1">
              <a:solidFill>
                <a:srgbClr val="006600"/>
              </a:solidFill>
            </a:endParaRPr>
          </a:p>
          <a:p>
            <a:pPr marL="609600" indent="-609600" algn="l">
              <a:lnSpc>
                <a:spcPct val="80000"/>
              </a:lnSpc>
            </a:pPr>
            <a:r>
              <a:rPr lang="uz-Cyrl-UZ" sz="1800" b="1">
                <a:solidFill>
                  <a:srgbClr val="996600"/>
                </a:solidFill>
              </a:rPr>
              <a:t>4</a:t>
            </a:r>
            <a:r>
              <a:rPr lang="en-US" sz="1800" b="1">
                <a:solidFill>
                  <a:srgbClr val="996600"/>
                </a:solidFill>
              </a:rPr>
              <a:t>. </a:t>
            </a:r>
            <a:r>
              <a:rPr lang="uz-Cyrl-UZ" sz="1800" b="1">
                <a:solidFill>
                  <a:srgbClr val="996600"/>
                </a:solidFill>
              </a:rPr>
              <a:t>Ёруғлик ютилишининг моляр коэффициенти.</a:t>
            </a:r>
          </a:p>
          <a:p>
            <a:pPr marL="609600" indent="-609600" algn="l">
              <a:lnSpc>
                <a:spcPct val="80000"/>
              </a:lnSpc>
            </a:pPr>
            <a:endParaRPr lang="uz-Cyrl-UZ" sz="1800" b="1">
              <a:solidFill>
                <a:srgbClr val="006600"/>
              </a:solidFill>
            </a:endParaRPr>
          </a:p>
          <a:p>
            <a:pPr marL="609600" indent="-609600" algn="l">
              <a:lnSpc>
                <a:spcPct val="80000"/>
              </a:lnSpc>
            </a:pPr>
            <a:r>
              <a:rPr lang="uz-Cyrl-UZ" sz="1800" b="1">
                <a:solidFill>
                  <a:srgbClr val="FF0000"/>
                </a:solidFill>
              </a:rPr>
              <a:t>5. Оптик зичликларнинг аддитивлик хоссаси</a:t>
            </a:r>
            <a:endParaRPr lang="en-US" sz="1800" b="1">
              <a:solidFill>
                <a:srgbClr val="006600"/>
              </a:solidFill>
            </a:endParaRPr>
          </a:p>
          <a:p>
            <a:pPr marL="609600" indent="-609600" algn="l">
              <a:lnSpc>
                <a:spcPct val="80000"/>
              </a:lnSpc>
            </a:pPr>
            <a:endParaRPr lang="ru-RU" sz="1800" b="1">
              <a:solidFill>
                <a:srgbClr val="006600"/>
              </a:solidFill>
            </a:endParaRPr>
          </a:p>
          <a:p>
            <a:pPr marL="609600" indent="-609600" algn="l">
              <a:lnSpc>
                <a:spcPct val="80000"/>
              </a:lnSpc>
            </a:pPr>
            <a:r>
              <a:rPr lang="uz-Cyrl-UZ" sz="1800" b="1">
                <a:solidFill>
                  <a:srgbClr val="CC0066"/>
                </a:solidFill>
              </a:rPr>
              <a:t>6</a:t>
            </a:r>
            <a:r>
              <a:rPr lang="en-US" sz="1800" b="1">
                <a:solidFill>
                  <a:srgbClr val="CC0066"/>
                </a:solidFill>
              </a:rPr>
              <a:t>. </a:t>
            </a:r>
            <a:r>
              <a:rPr lang="ru-RU" sz="1800" b="1">
                <a:solidFill>
                  <a:srgbClr val="CC0066"/>
                </a:solidFill>
              </a:rPr>
              <a:t>Бугер-Ламберт-Бер қонуни</a:t>
            </a:r>
            <a:r>
              <a:rPr lang="uz-Cyrl-UZ" sz="1800" b="1">
                <a:solidFill>
                  <a:srgbClr val="CC0066"/>
                </a:solidFill>
              </a:rPr>
              <a:t>дан четланиш ва унинг сабаблари.</a:t>
            </a:r>
            <a:r>
              <a:rPr lang="uz-Cyrl-UZ" sz="1800" b="1">
                <a:solidFill>
                  <a:srgbClr val="0000FF"/>
                </a:solidFill>
              </a:rPr>
              <a:t> </a:t>
            </a:r>
            <a:endParaRPr lang="ru-RU" sz="1800" b="1">
              <a:solidFill>
                <a:srgbClr val="0000FF"/>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uz-Cyrl-UZ" sz="2800" b="1">
                <a:solidFill>
                  <a:srgbClr val="FF0000"/>
                </a:solidFill>
              </a:rPr>
              <a:t>6</a:t>
            </a:r>
            <a:r>
              <a:rPr lang="en-US" sz="2800" b="1">
                <a:solidFill>
                  <a:srgbClr val="FF0000"/>
                </a:solidFill>
              </a:rPr>
              <a:t>. </a:t>
            </a:r>
            <a:r>
              <a:rPr lang="ru-RU" sz="2800" b="1">
                <a:solidFill>
                  <a:srgbClr val="FF0000"/>
                </a:solidFill>
              </a:rPr>
              <a:t>Бугер-Ламберт-Бер қонуни</a:t>
            </a:r>
            <a:r>
              <a:rPr lang="uz-Cyrl-UZ" sz="2800" b="1">
                <a:solidFill>
                  <a:srgbClr val="FF0000"/>
                </a:solidFill>
              </a:rPr>
              <a:t>дан четланиш ва унинг сабаблари.</a:t>
            </a:r>
            <a:endParaRPr lang="ru-RU" sz="2800" b="1">
              <a:solidFill>
                <a:srgbClr val="FF0000"/>
              </a:solidFill>
            </a:endParaRPr>
          </a:p>
        </p:txBody>
      </p:sp>
      <p:pic>
        <p:nvPicPr>
          <p:cNvPr id="26627" name="Picture 3"/>
          <p:cNvPicPr>
            <a:picLocks noChangeAspect="1" noChangeArrowheads="1"/>
          </p:cNvPicPr>
          <p:nvPr>
            <p:ph type="body" idx="1"/>
          </p:nvPr>
        </p:nvPicPr>
        <p:blipFill>
          <a:blip r:embed="rId2"/>
          <a:srcRect/>
          <a:stretch>
            <a:fillRect/>
          </a:stretch>
        </p:blipFill>
        <p:spPr>
          <a:xfrm>
            <a:off x="1333500" y="1773238"/>
            <a:ext cx="6191250" cy="3816350"/>
          </a:xfrm>
        </p:spPr>
      </p:pic>
      <p:sp>
        <p:nvSpPr>
          <p:cNvPr id="26628" name="Rectangle 4"/>
          <p:cNvSpPr>
            <a:spLocks noChangeArrowheads="1"/>
          </p:cNvSpPr>
          <p:nvPr/>
        </p:nvSpPr>
        <p:spPr bwMode="auto">
          <a:xfrm>
            <a:off x="466725" y="5699125"/>
            <a:ext cx="8208963" cy="825500"/>
          </a:xfrm>
          <a:prstGeom prst="rect">
            <a:avLst/>
          </a:prstGeom>
          <a:noFill/>
          <a:ln w="9525">
            <a:noFill/>
            <a:miter lim="800000"/>
            <a:headEnd/>
            <a:tailEnd/>
          </a:ln>
          <a:effectLst/>
        </p:spPr>
        <p:txBody>
          <a:bodyPr anchor="ctr">
            <a:spAutoFit/>
          </a:bodyPr>
          <a:lstStyle/>
          <a:p>
            <a:r>
              <a:rPr lang="uz-Cyrl-UZ" sz="1600" b="1">
                <a:solidFill>
                  <a:srgbClr val="0000FF"/>
                </a:solidFill>
              </a:rPr>
              <a:t>Ютилишнинг моляр коэффициентини ёруғликнинг тўлқин узунлигига боғлиқлиги (а) ва оптик зичликни ютилиш полосасининг А ва Б қисмларига кирувчи тўлқин узунликлари билан ўлчагандаги даражалаш эгриликлари (б).</a:t>
            </a:r>
            <a:r>
              <a:rPr lang="ru-RU" sz="1600" b="1">
                <a:solidFill>
                  <a:srgbClr val="0000FF"/>
                </a:solidFill>
              </a:rPr>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188913"/>
            <a:ext cx="8229600" cy="1008062"/>
          </a:xfrm>
        </p:spPr>
        <p:txBody>
          <a:bodyPr/>
          <a:lstStyle/>
          <a:p>
            <a:r>
              <a:rPr lang="uz-Cyrl-UZ" sz="2800" b="1">
                <a:solidFill>
                  <a:srgbClr val="FF0000"/>
                </a:solidFill>
              </a:rPr>
              <a:t>6</a:t>
            </a:r>
            <a:r>
              <a:rPr lang="en-US" sz="2800" b="1">
                <a:solidFill>
                  <a:srgbClr val="FF0000"/>
                </a:solidFill>
              </a:rPr>
              <a:t>. </a:t>
            </a:r>
            <a:r>
              <a:rPr lang="ru-RU" sz="2800" b="1">
                <a:solidFill>
                  <a:srgbClr val="FF0000"/>
                </a:solidFill>
              </a:rPr>
              <a:t>Бугер-Ламберт-Бер қонуни</a:t>
            </a:r>
            <a:r>
              <a:rPr lang="uz-Cyrl-UZ" sz="2800" b="1">
                <a:solidFill>
                  <a:srgbClr val="FF0000"/>
                </a:solidFill>
              </a:rPr>
              <a:t>дан четланиш ва унинг сабаблари.</a:t>
            </a:r>
            <a:endParaRPr lang="ru-RU" sz="2800" b="1">
              <a:solidFill>
                <a:srgbClr val="FF0000"/>
              </a:solidFill>
            </a:endParaRPr>
          </a:p>
        </p:txBody>
      </p:sp>
      <p:sp>
        <p:nvSpPr>
          <p:cNvPr id="27651" name="Rectangle 3"/>
          <p:cNvSpPr>
            <a:spLocks noGrp="1" noChangeArrowheads="1"/>
          </p:cNvSpPr>
          <p:nvPr>
            <p:ph type="body" idx="1"/>
          </p:nvPr>
        </p:nvSpPr>
        <p:spPr>
          <a:xfrm>
            <a:off x="468313" y="2133600"/>
            <a:ext cx="8229600" cy="2232025"/>
          </a:xfrm>
        </p:spPr>
        <p:txBody>
          <a:bodyPr/>
          <a:lstStyle/>
          <a:p>
            <a:pPr>
              <a:lnSpc>
                <a:spcPct val="90000"/>
              </a:lnSpc>
            </a:pPr>
            <a:r>
              <a:rPr lang="uz-Cyrl-UZ" sz="1600" b="1">
                <a:solidFill>
                  <a:srgbClr val="0000FF"/>
                </a:solidFill>
              </a:rPr>
              <a:t>Оптик зичликни спектрофотометрлар ёрдамида ўлчаганда, яъни монохроматик ёруғлик ишлатилганда яхши натижалар олинади. </a:t>
            </a:r>
          </a:p>
          <a:p>
            <a:pPr>
              <a:lnSpc>
                <a:spcPct val="90000"/>
              </a:lnSpc>
            </a:pPr>
            <a:r>
              <a:rPr lang="ru-RU" sz="1600" b="1">
                <a:solidFill>
                  <a:srgbClr val="FF0000"/>
                </a:solidFill>
              </a:rPr>
              <a:t>Баъзида (эритманинг концентрацияси катта бўлган ҳолларда) эритманинг синдириш кўрсатгичи</a:t>
            </a:r>
            <a:r>
              <a:rPr lang="uz-Cyrl-UZ" sz="1600" b="1">
                <a:solidFill>
                  <a:srgbClr val="FF0000"/>
                </a:solidFill>
              </a:rPr>
              <a:t>   </a:t>
            </a:r>
            <a:r>
              <a:rPr lang="en-US" sz="1600" b="1">
                <a:solidFill>
                  <a:srgbClr val="FF0000"/>
                </a:solidFill>
              </a:rPr>
              <a:t>n</a:t>
            </a:r>
            <a:r>
              <a:rPr lang="uz-Cyrl-UZ" sz="1600" b="1">
                <a:solidFill>
                  <a:srgbClr val="FF0000"/>
                </a:solidFill>
              </a:rPr>
              <a:t>  </a:t>
            </a:r>
            <a:r>
              <a:rPr lang="ru-RU" sz="1600" b="1">
                <a:solidFill>
                  <a:srgbClr val="FF0000"/>
                </a:solidFill>
              </a:rPr>
              <a:t> билан боғлиқ бўлган жуда кичик хатолик бўлади.</a:t>
            </a:r>
            <a:endParaRPr lang="en-US" sz="1600" b="1">
              <a:solidFill>
                <a:srgbClr val="FF0000"/>
              </a:solidFill>
            </a:endParaRPr>
          </a:p>
          <a:p>
            <a:pPr>
              <a:lnSpc>
                <a:spcPct val="90000"/>
              </a:lnSpc>
            </a:pPr>
            <a:r>
              <a:rPr lang="ru-RU" sz="1600" b="1">
                <a:solidFill>
                  <a:srgbClr val="6600FF"/>
                </a:solidFill>
              </a:rPr>
              <a:t>Бу хатони тузатиш учун қонун ифодасидаги </a:t>
            </a:r>
            <a:r>
              <a:rPr lang="en-US" sz="1600" b="1">
                <a:solidFill>
                  <a:srgbClr val="6600FF"/>
                </a:solidFill>
              </a:rPr>
              <a:t>    </a:t>
            </a:r>
            <a:r>
              <a:rPr lang="ru-RU" sz="1600" b="1">
                <a:solidFill>
                  <a:srgbClr val="6600FF"/>
                </a:solidFill>
              </a:rPr>
              <a:t> </a:t>
            </a:r>
            <a:r>
              <a:rPr lang="en-US" sz="1600" b="1">
                <a:solidFill>
                  <a:srgbClr val="6600FF"/>
                </a:solidFill>
              </a:rPr>
              <a:t>  </a:t>
            </a:r>
            <a:r>
              <a:rPr lang="ru-RU" sz="1600" b="1">
                <a:solidFill>
                  <a:srgbClr val="6600FF"/>
                </a:solidFill>
              </a:rPr>
              <a:t>ўрнига </a:t>
            </a:r>
            <a:r>
              <a:rPr lang="uz-Cyrl-UZ" sz="1600" b="1">
                <a:solidFill>
                  <a:srgbClr val="6600FF"/>
                </a:solidFill>
              </a:rPr>
              <a:t> </a:t>
            </a:r>
            <a:r>
              <a:rPr lang="en-US" sz="1600" b="1">
                <a:solidFill>
                  <a:srgbClr val="6600FF"/>
                </a:solidFill>
              </a:rPr>
              <a:t>                 </a:t>
            </a:r>
            <a:r>
              <a:rPr lang="ru-RU" sz="1600" b="1">
                <a:solidFill>
                  <a:srgbClr val="6600FF"/>
                </a:solidFill>
              </a:rPr>
              <a:t>катталикни киритиш керак. Эритманинг концентрацияси 0,01 моль/л дан кам бўлган ҳолларда одатда, бу хатолик жуда кичик ва уни ҳисобга олмаса ҳам бўлади.</a:t>
            </a:r>
          </a:p>
        </p:txBody>
      </p:sp>
      <p:sp>
        <p:nvSpPr>
          <p:cNvPr id="2765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7652" name="Object 4"/>
          <p:cNvGraphicFramePr>
            <a:graphicFrameLocks noChangeAspect="1"/>
          </p:cNvGraphicFramePr>
          <p:nvPr/>
        </p:nvGraphicFramePr>
        <p:xfrm>
          <a:off x="5499100" y="3094038"/>
          <a:ext cx="280988" cy="323850"/>
        </p:xfrm>
        <a:graphic>
          <a:graphicData uri="http://schemas.openxmlformats.org/presentationml/2006/ole">
            <p:oleObj spid="_x0000_s27652" name="Формула" r:id="rId3" imgW="126835" imgH="139518" progId="Equation.3">
              <p:embed/>
            </p:oleObj>
          </a:graphicData>
        </a:graphic>
      </p:graphicFrame>
      <p:graphicFrame>
        <p:nvGraphicFramePr>
          <p:cNvPr id="27654" name="Object 6"/>
          <p:cNvGraphicFramePr>
            <a:graphicFrameLocks noChangeAspect="1"/>
          </p:cNvGraphicFramePr>
          <p:nvPr/>
        </p:nvGraphicFramePr>
        <p:xfrm>
          <a:off x="6702425" y="3030538"/>
          <a:ext cx="1476375" cy="438150"/>
        </p:xfrm>
        <a:graphic>
          <a:graphicData uri="http://schemas.openxmlformats.org/presentationml/2006/ole">
            <p:oleObj spid="_x0000_s27654" name="Формула" r:id="rId4" imgW="774364" imgH="228501" progId="Equation.3">
              <p:embed/>
            </p:oleObj>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88913"/>
            <a:ext cx="8229600" cy="1008062"/>
          </a:xfrm>
        </p:spPr>
        <p:txBody>
          <a:bodyPr/>
          <a:lstStyle/>
          <a:p>
            <a:r>
              <a:rPr lang="uz-Cyrl-UZ" sz="2800" b="1">
                <a:solidFill>
                  <a:srgbClr val="FF0000"/>
                </a:solidFill>
              </a:rPr>
              <a:t>6</a:t>
            </a:r>
            <a:r>
              <a:rPr lang="en-US" sz="2800" b="1">
                <a:solidFill>
                  <a:srgbClr val="FF0000"/>
                </a:solidFill>
              </a:rPr>
              <a:t>. </a:t>
            </a:r>
            <a:r>
              <a:rPr lang="ru-RU" sz="2800" b="1">
                <a:solidFill>
                  <a:srgbClr val="FF0000"/>
                </a:solidFill>
              </a:rPr>
              <a:t>Бугер-Ламберт-Бер қонуни</a:t>
            </a:r>
            <a:r>
              <a:rPr lang="uz-Cyrl-UZ" sz="2800" b="1">
                <a:solidFill>
                  <a:srgbClr val="FF0000"/>
                </a:solidFill>
              </a:rPr>
              <a:t>дан четланиш ва унинг сабаблари.</a:t>
            </a:r>
            <a:endParaRPr lang="ru-RU" sz="2800" b="1">
              <a:solidFill>
                <a:srgbClr val="FF0000"/>
              </a:solidFill>
            </a:endParaRPr>
          </a:p>
        </p:txBody>
      </p:sp>
      <p:sp>
        <p:nvSpPr>
          <p:cNvPr id="28675" name="Rectangle 3"/>
          <p:cNvSpPr>
            <a:spLocks noGrp="1" noChangeArrowheads="1"/>
          </p:cNvSpPr>
          <p:nvPr>
            <p:ph type="body" idx="1"/>
          </p:nvPr>
        </p:nvSpPr>
        <p:spPr>
          <a:xfrm>
            <a:off x="468313" y="1628775"/>
            <a:ext cx="8229600" cy="4752975"/>
          </a:xfrm>
        </p:spPr>
        <p:txBody>
          <a:bodyPr/>
          <a:lstStyle/>
          <a:p>
            <a:pPr>
              <a:lnSpc>
                <a:spcPct val="80000"/>
              </a:lnSpc>
            </a:pPr>
            <a:r>
              <a:rPr lang="ru-RU" sz="1800" b="1">
                <a:solidFill>
                  <a:srgbClr val="0000FF"/>
                </a:solidFill>
              </a:rPr>
              <a:t>Бугер-Бер-Ламберт қонунидан четланишнинг кимёвий сабаблари.</a:t>
            </a:r>
            <a:r>
              <a:rPr lang="ru-RU" sz="1800"/>
              <a:t> </a:t>
            </a:r>
            <a:r>
              <a:rPr lang="ru-RU" sz="1600" b="1"/>
              <a:t>Бу қонундан четланиш кимёвий бирикмаларнинг ассоциацияси ва диссоциацияси, эритмадаги бошқа моддаларнинг таъсири ҳамда эритмада бўлаётган бошқа кимёвий жараёнлар билан боғлиқ.</a:t>
            </a:r>
            <a:endParaRPr lang="en-US" sz="1600" b="1"/>
          </a:p>
          <a:p>
            <a:pPr>
              <a:lnSpc>
                <a:spcPct val="80000"/>
              </a:lnSpc>
            </a:pPr>
            <a:r>
              <a:rPr lang="ru-RU" sz="1600" b="1">
                <a:solidFill>
                  <a:srgbClr val="6600FF"/>
                </a:solidFill>
              </a:rPr>
              <a:t>Буларга гидроксидлар, гидроксокомплексларни ҳосил бўлишига олиб келувчи гидролиз, эритувчи билан ўзаро таъсир натижасида нордон тузларни</a:t>
            </a:r>
            <a:r>
              <a:rPr lang="uz-Cyrl-UZ" sz="1600" b="1">
                <a:solidFill>
                  <a:srgbClr val="6600FF"/>
                </a:solidFill>
              </a:rPr>
              <a:t>нг</a:t>
            </a:r>
            <a:r>
              <a:rPr lang="ru-RU" sz="1600" b="1">
                <a:solidFill>
                  <a:srgbClr val="6600FF"/>
                </a:solidFill>
              </a:rPr>
              <a:t> ҳосил бўлиши, комплекс бирикмалар ҳосил бўлишининг поғонали характери билан боғлиқ бўлган бирикма таркибини</a:t>
            </a:r>
            <a:r>
              <a:rPr lang="uz-Cyrl-UZ" sz="1600" b="1">
                <a:solidFill>
                  <a:srgbClr val="6600FF"/>
                </a:solidFill>
              </a:rPr>
              <a:t>нг</a:t>
            </a:r>
            <a:r>
              <a:rPr lang="ru-RU" sz="1600" b="1">
                <a:solidFill>
                  <a:srgbClr val="6600FF"/>
                </a:solidFill>
              </a:rPr>
              <a:t> ўзгариши ва ҳоказолар киради.</a:t>
            </a:r>
          </a:p>
          <a:p>
            <a:pPr>
              <a:lnSpc>
                <a:spcPct val="80000"/>
              </a:lnSpc>
            </a:pPr>
            <a:r>
              <a:rPr lang="ru-RU" sz="1600" b="1">
                <a:solidFill>
                  <a:srgbClr val="FF0000"/>
                </a:solidFill>
              </a:rPr>
              <a:t>Эритмадаги </a:t>
            </a:r>
            <a:r>
              <a:rPr lang="uz-Cyrl-UZ" sz="1600" b="1">
                <a:solidFill>
                  <a:srgbClr val="FF0000"/>
                </a:solidFill>
              </a:rPr>
              <a:t>б</a:t>
            </a:r>
            <a:r>
              <a:rPr lang="ru-RU" sz="1600" b="1">
                <a:solidFill>
                  <a:srgbClr val="FF0000"/>
                </a:solidFill>
              </a:rPr>
              <a:t>ихроматни</a:t>
            </a:r>
            <a:r>
              <a:rPr lang="uz-Cyrl-UZ" sz="1600" b="1">
                <a:solidFill>
                  <a:srgbClr val="FF0000"/>
                </a:solidFill>
              </a:rPr>
              <a:t>нг</a:t>
            </a:r>
            <a:r>
              <a:rPr lang="ru-RU" sz="1600" b="1">
                <a:solidFill>
                  <a:srgbClr val="FF0000"/>
                </a:solidFill>
              </a:rPr>
              <a:t> ҳолатлари бунга ёрқин мисол бўла олади.</a:t>
            </a:r>
            <a:endParaRPr lang="en-US" sz="1600" b="1">
              <a:solidFill>
                <a:srgbClr val="FF0000"/>
              </a:solidFill>
            </a:endParaRPr>
          </a:p>
          <a:p>
            <a:pPr>
              <a:lnSpc>
                <a:spcPct val="80000"/>
              </a:lnSpc>
            </a:pPr>
            <a:endParaRPr lang="en-US" sz="1600" b="1">
              <a:solidFill>
                <a:srgbClr val="FF0000"/>
              </a:solidFill>
            </a:endParaRPr>
          </a:p>
          <a:p>
            <a:pPr>
              <a:lnSpc>
                <a:spcPct val="80000"/>
              </a:lnSpc>
            </a:pPr>
            <a:endParaRPr lang="ru-RU" sz="1800"/>
          </a:p>
          <a:p>
            <a:pPr>
              <a:lnSpc>
                <a:spcPct val="80000"/>
              </a:lnSpc>
            </a:pPr>
            <a:r>
              <a:rPr lang="ru-RU" sz="1600" b="1">
                <a:solidFill>
                  <a:srgbClr val="FF0000"/>
                </a:solidFill>
              </a:rPr>
              <a:t>Хромат ва бихроматнинг ютилиш спектрлари бир-биридан кескин фарқ қилади, шунинг учун ҳам, ўлчашда катта хатоликларга йўл қўйилиши мумкин. </a:t>
            </a:r>
            <a:endParaRPr lang="en-US" sz="1600" b="1">
              <a:solidFill>
                <a:srgbClr val="FF0000"/>
              </a:solidFill>
            </a:endParaRPr>
          </a:p>
          <a:p>
            <a:pPr>
              <a:lnSpc>
                <a:spcPct val="80000"/>
              </a:lnSpc>
            </a:pPr>
            <a:r>
              <a:rPr lang="ru-RU" sz="1600" b="1"/>
              <a:t>Бу хатоликларни йўқотиш учун хромни аниқлашни кучли нордон эритмада </a:t>
            </a:r>
            <a:endParaRPr lang="en-US" sz="1600" b="1"/>
          </a:p>
          <a:p>
            <a:pPr>
              <a:lnSpc>
                <a:spcPct val="80000"/>
              </a:lnSpc>
            </a:pPr>
            <a:r>
              <a:rPr lang="ru-RU" sz="1600" b="1"/>
              <a:t>( </a:t>
            </a:r>
            <a:r>
              <a:rPr lang="en-US" sz="1600" b="1"/>
              <a:t>              </a:t>
            </a:r>
            <a:r>
              <a:rPr lang="ru-RU" sz="1600" b="1"/>
              <a:t>ни аниқлаш) ёки етарли даражада ишқорий эритмада (</a:t>
            </a:r>
            <a:r>
              <a:rPr lang="en-US" sz="1600" b="1"/>
              <a:t>            </a:t>
            </a:r>
            <a:r>
              <a:rPr lang="ru-RU" sz="1600" b="1"/>
              <a:t>) </a:t>
            </a:r>
            <a:endParaRPr lang="en-US" sz="1600" b="1"/>
          </a:p>
          <a:p>
            <a:pPr>
              <a:lnSpc>
                <a:spcPct val="80000"/>
              </a:lnSpc>
            </a:pPr>
            <a:r>
              <a:rPr lang="ru-RU" sz="1600" b="1"/>
              <a:t>олиб бориш керак. </a:t>
            </a:r>
            <a:endParaRPr lang="en-US" sz="1600" b="1"/>
          </a:p>
          <a:p>
            <a:pPr>
              <a:lnSpc>
                <a:spcPct val="80000"/>
              </a:lnSpc>
            </a:pPr>
            <a:r>
              <a:rPr lang="ru-RU" sz="1600" b="1">
                <a:solidFill>
                  <a:srgbClr val="0000FF"/>
                </a:solidFill>
              </a:rPr>
              <a:t>Иккала ҳолда ҳам, хромнинг эритмадаги концентрацияси билан оптик зичлиги орасида тўғри пропорционал боғланиш кузатилади.</a:t>
            </a:r>
          </a:p>
        </p:txBody>
      </p:sp>
      <p:sp>
        <p:nvSpPr>
          <p:cNvPr id="2867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676" name="Object 4"/>
          <p:cNvGraphicFramePr>
            <a:graphicFrameLocks noChangeAspect="1"/>
          </p:cNvGraphicFramePr>
          <p:nvPr/>
        </p:nvGraphicFramePr>
        <p:xfrm>
          <a:off x="1979613" y="3860800"/>
          <a:ext cx="5113337" cy="414338"/>
        </p:xfrm>
        <a:graphic>
          <a:graphicData uri="http://schemas.openxmlformats.org/presentationml/2006/ole">
            <p:oleObj spid="_x0000_s28676" name="Формула" r:id="rId3" imgW="2933700" imgH="241300" progId="Equation.3">
              <p:embed/>
            </p:oleObj>
          </a:graphicData>
        </a:graphic>
      </p:graphicFrame>
      <p:sp>
        <p:nvSpPr>
          <p:cNvPr id="28679"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678" name="Object 6"/>
          <p:cNvGraphicFramePr>
            <a:graphicFrameLocks noChangeAspect="1"/>
          </p:cNvGraphicFramePr>
          <p:nvPr/>
        </p:nvGraphicFramePr>
        <p:xfrm>
          <a:off x="1042988" y="5097463"/>
          <a:ext cx="755650" cy="385762"/>
        </p:xfrm>
        <a:graphic>
          <a:graphicData uri="http://schemas.openxmlformats.org/presentationml/2006/ole">
            <p:oleObj spid="_x0000_s28678" name="Формула" r:id="rId4" imgW="469696" imgH="241195" progId="Equation.3">
              <p:embed/>
            </p:oleObj>
          </a:graphicData>
        </a:graphic>
      </p:graphicFrame>
      <p:sp>
        <p:nvSpPr>
          <p:cNvPr id="28681" name="Rectangle 9"/>
          <p:cNvSpPr>
            <a:spLocks noChangeArrowheads="1"/>
          </p:cNvSpPr>
          <p:nvPr/>
        </p:nvSpPr>
        <p:spPr bwMode="auto">
          <a:xfrm>
            <a:off x="0" y="331470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28680" name="Object 8"/>
          <p:cNvGraphicFramePr>
            <a:graphicFrameLocks noChangeAspect="1"/>
          </p:cNvGraphicFramePr>
          <p:nvPr/>
        </p:nvGraphicFramePr>
        <p:xfrm>
          <a:off x="7308850" y="5122863"/>
          <a:ext cx="684213" cy="365125"/>
        </p:xfrm>
        <a:graphic>
          <a:graphicData uri="http://schemas.openxmlformats.org/presentationml/2006/ole">
            <p:oleObj spid="_x0000_s28680" name="Формула" r:id="rId5" imgW="431613" imgH="228501" progId="Equation.3">
              <p:embed/>
            </p:oleObj>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uz-Cyrl-UZ" sz="2800" b="1">
                <a:solidFill>
                  <a:srgbClr val="FF0000"/>
                </a:solidFill>
              </a:rPr>
              <a:t>6</a:t>
            </a:r>
            <a:r>
              <a:rPr lang="en-US" sz="2800" b="1">
                <a:solidFill>
                  <a:srgbClr val="FF0000"/>
                </a:solidFill>
              </a:rPr>
              <a:t>. </a:t>
            </a:r>
            <a:r>
              <a:rPr lang="ru-RU" sz="2800" b="1">
                <a:solidFill>
                  <a:srgbClr val="FF0000"/>
                </a:solidFill>
              </a:rPr>
              <a:t>Бугер-Ламберт-Бер қонуни</a:t>
            </a:r>
            <a:r>
              <a:rPr lang="uz-Cyrl-UZ" sz="2800" b="1">
                <a:solidFill>
                  <a:srgbClr val="FF0000"/>
                </a:solidFill>
              </a:rPr>
              <a:t>дан четланиш ва унинг сабаблари.</a:t>
            </a:r>
            <a:endParaRPr lang="ru-RU" sz="2800" b="1">
              <a:solidFill>
                <a:srgbClr val="FF0000"/>
              </a:solidFill>
            </a:endParaRPr>
          </a:p>
        </p:txBody>
      </p:sp>
      <p:pic>
        <p:nvPicPr>
          <p:cNvPr id="29700" name="Picture 4"/>
          <p:cNvPicPr>
            <a:picLocks noChangeAspect="1" noChangeArrowheads="1"/>
          </p:cNvPicPr>
          <p:nvPr>
            <p:ph type="body" idx="1"/>
          </p:nvPr>
        </p:nvPicPr>
        <p:blipFill>
          <a:blip r:embed="rId2"/>
          <a:srcRect/>
          <a:stretch>
            <a:fillRect/>
          </a:stretch>
        </p:blipFill>
        <p:spPr>
          <a:xfrm>
            <a:off x="2771775" y="3032125"/>
            <a:ext cx="3648075" cy="3276600"/>
          </a:xfrm>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468313" y="333375"/>
            <a:ext cx="8229600" cy="6264275"/>
          </a:xfrm>
        </p:spPr>
        <p:txBody>
          <a:bodyPr/>
          <a:lstStyle/>
          <a:p>
            <a:pPr algn="ctr">
              <a:lnSpc>
                <a:spcPct val="80000"/>
              </a:lnSpc>
            </a:pPr>
            <a:r>
              <a:rPr lang="uz-Cyrl-UZ" sz="1400" b="1"/>
              <a:t>Тезкор саволлар</a:t>
            </a:r>
          </a:p>
          <a:p>
            <a:pPr>
              <a:lnSpc>
                <a:spcPct val="80000"/>
              </a:lnSpc>
            </a:pPr>
            <a:r>
              <a:rPr lang="uz-Cyrl-UZ" sz="1200"/>
              <a:t>1.Молекулалардаги ҳаракат турлари ва уларнинг энергиялари.</a:t>
            </a:r>
          </a:p>
          <a:p>
            <a:pPr>
              <a:lnSpc>
                <a:spcPct val="80000"/>
              </a:lnSpc>
            </a:pPr>
            <a:r>
              <a:rPr lang="uz-Cyrl-UZ" sz="1200"/>
              <a:t>2. Миқдорий спектрофотометрик (фотометрик) анализ қайси спектроскопия билан боғлиқ.</a:t>
            </a:r>
          </a:p>
          <a:p>
            <a:pPr>
              <a:lnSpc>
                <a:spcPct val="80000"/>
              </a:lnSpc>
            </a:pPr>
            <a:r>
              <a:rPr lang="uz-Cyrl-UZ" sz="1200"/>
              <a:t>3.Буғ ҳолатдаги ва конденсирланган ҳолатдаги моддаларнинг электрон спектрлари ўртасидаги асосий фарқ нимадан иборат.</a:t>
            </a:r>
          </a:p>
          <a:p>
            <a:pPr>
              <a:lnSpc>
                <a:spcPct val="80000"/>
              </a:lnSpc>
            </a:pPr>
            <a:r>
              <a:rPr lang="uz-Cyrl-UZ" sz="1200"/>
              <a:t>4.Модданинг электрон спектри деб қандай спектрга айтилади.</a:t>
            </a:r>
          </a:p>
          <a:p>
            <a:pPr>
              <a:lnSpc>
                <a:spcPct val="80000"/>
              </a:lnSpc>
            </a:pPr>
            <a:r>
              <a:rPr lang="uz-Cyrl-UZ" sz="1200"/>
              <a:t>5.Модданинг электрон спектри қандай ҳосил бўлади.</a:t>
            </a:r>
          </a:p>
          <a:p>
            <a:pPr>
              <a:lnSpc>
                <a:spcPct val="80000"/>
              </a:lnSpc>
            </a:pPr>
            <a:r>
              <a:rPr lang="uz-Cyrl-UZ" sz="1200"/>
              <a:t>6.Электрон ўтишлар натижасида ҳосил бўлган спектр қандай оралиқда жойлашган.</a:t>
            </a:r>
          </a:p>
          <a:p>
            <a:pPr>
              <a:lnSpc>
                <a:spcPct val="80000"/>
              </a:lnSpc>
            </a:pPr>
            <a:r>
              <a:rPr lang="uz-Cyrl-UZ" sz="1200"/>
              <a:t>7.Электрон ютилиш спектри график кўринишда қандай ифодаланади.</a:t>
            </a:r>
          </a:p>
          <a:p>
            <a:pPr>
              <a:lnSpc>
                <a:spcPct val="80000"/>
              </a:lnSpc>
            </a:pPr>
            <a:r>
              <a:rPr lang="uz-Cyrl-UZ" sz="1200"/>
              <a:t>8.Ютилиш полосасининг яримкенглиги деб нимага айтилади.</a:t>
            </a:r>
          </a:p>
          <a:p>
            <a:pPr>
              <a:lnSpc>
                <a:spcPct val="80000"/>
              </a:lnSpc>
            </a:pPr>
            <a:r>
              <a:rPr lang="uz-Cyrl-UZ" sz="1200"/>
              <a:t>9.Фотометрик анализда полосанинг яримкенглиги қандай аҳамиятга эга.</a:t>
            </a:r>
          </a:p>
          <a:p>
            <a:pPr>
              <a:lnSpc>
                <a:spcPct val="80000"/>
              </a:lnSpc>
            </a:pPr>
            <a:r>
              <a:rPr lang="uz-Cyrl-UZ" sz="1200"/>
              <a:t>10.Молекуланинг қайси электрон сатҳлари орасида ўтишлар бўлади.</a:t>
            </a:r>
          </a:p>
          <a:p>
            <a:pPr>
              <a:lnSpc>
                <a:spcPct val="80000"/>
              </a:lnSpc>
            </a:pPr>
            <a:r>
              <a:rPr lang="uz-Cyrl-UZ" sz="1200"/>
              <a:t>11.Қайси ўтиш энг кўп, қайсиси энг кам энергия талаб қилади.</a:t>
            </a:r>
          </a:p>
          <a:p>
            <a:pPr>
              <a:lnSpc>
                <a:spcPct val="80000"/>
              </a:lnSpc>
            </a:pPr>
            <a:r>
              <a:rPr lang="uz-Cyrl-UZ" sz="1200"/>
              <a:t>12.Танлаш қоидаси ва унга кўра молекуланинг қайси сатҳлари орасида ўтишларга рухсат берилган.</a:t>
            </a:r>
          </a:p>
          <a:p>
            <a:pPr>
              <a:lnSpc>
                <a:spcPct val="80000"/>
              </a:lnSpc>
            </a:pPr>
            <a:r>
              <a:rPr lang="uz-Cyrl-UZ" sz="1200"/>
              <a:t>13.Ўтиш бўлаётган сатҳларнинг турини кўрсатишга асосланган электрон спектрларининг туркумланиши (классификацияси).</a:t>
            </a:r>
          </a:p>
          <a:p>
            <a:pPr>
              <a:lnSpc>
                <a:spcPct val="80000"/>
              </a:lnSpc>
            </a:pPr>
            <a:r>
              <a:rPr lang="uz-Cyrl-UZ" sz="1200"/>
              <a:t>14.Қўш боғли молекулалар учун қайси ўтиш характерли.</a:t>
            </a:r>
          </a:p>
          <a:p>
            <a:pPr>
              <a:lnSpc>
                <a:spcPct val="80000"/>
              </a:lnSpc>
            </a:pPr>
            <a:r>
              <a:rPr lang="uz-Cyrl-UZ" sz="1200"/>
              <a:t>15.</a:t>
            </a:r>
            <a:r>
              <a:rPr lang="ru-RU" sz="1200"/>
              <a:t>Заряд кўчиши ҳисобига ҳосил бўлган полосалар</a:t>
            </a:r>
            <a:endParaRPr lang="uz-Cyrl-UZ" sz="1200"/>
          </a:p>
          <a:p>
            <a:pPr>
              <a:lnSpc>
                <a:spcPct val="80000"/>
              </a:lnSpc>
            </a:pPr>
            <a:r>
              <a:rPr lang="uz-Cyrl-UZ" sz="1200"/>
              <a:t>16.Шаффоф моддага ёруғлик тушганда қандай ҳодисалар бўлади</a:t>
            </a:r>
          </a:p>
          <a:p>
            <a:pPr>
              <a:lnSpc>
                <a:spcPct val="80000"/>
              </a:lnSpc>
            </a:pPr>
            <a:r>
              <a:rPr lang="uz-Cyrl-UZ" sz="1200"/>
              <a:t>17.Нима учун намунадан ўтган ёруғликнинг интенсивлиги камаяди.</a:t>
            </a:r>
          </a:p>
          <a:p>
            <a:pPr>
              <a:lnSpc>
                <a:spcPct val="80000"/>
              </a:lnSpc>
            </a:pPr>
            <a:r>
              <a:rPr lang="uz-Cyrl-UZ" sz="1200"/>
              <a:t>18.Оптик зичлик деб нимага айтилади ва у нималарга боғлиқ.</a:t>
            </a:r>
          </a:p>
          <a:p>
            <a:pPr>
              <a:lnSpc>
                <a:spcPct val="80000"/>
              </a:lnSpc>
            </a:pPr>
            <a:r>
              <a:rPr lang="uz-Cyrl-UZ" sz="1200"/>
              <a:t>19.Бугер</a:t>
            </a:r>
            <a:r>
              <a:rPr lang="ru-RU" sz="1200"/>
              <a:t>-Бер-Ламберт </a:t>
            </a:r>
            <a:r>
              <a:rPr lang="uz-Cyrl-UZ" sz="1200"/>
              <a:t>қонунининг моҳияти.</a:t>
            </a:r>
          </a:p>
          <a:p>
            <a:pPr>
              <a:lnSpc>
                <a:spcPct val="80000"/>
              </a:lnSpc>
            </a:pPr>
            <a:r>
              <a:rPr lang="uz-Cyrl-UZ" sz="1200"/>
              <a:t>20.Бугер-Бер-Ламберт қонуни қайси катталиклар орасидаги боғланишни характерлайди.</a:t>
            </a:r>
          </a:p>
          <a:p>
            <a:pPr>
              <a:lnSpc>
                <a:spcPct val="80000"/>
              </a:lnSpc>
            </a:pPr>
            <a:r>
              <a:rPr lang="uz-Cyrl-UZ" sz="1200"/>
              <a:t>21.Бугер</a:t>
            </a:r>
            <a:r>
              <a:rPr lang="ru-RU" sz="1200"/>
              <a:t>-Бер-Ламберт </a:t>
            </a:r>
            <a:r>
              <a:rPr lang="uz-Cyrl-UZ" sz="1200"/>
              <a:t>қонуни бажарилди деганда нимани тушунасиз.</a:t>
            </a:r>
          </a:p>
          <a:p>
            <a:pPr>
              <a:lnSpc>
                <a:spcPct val="80000"/>
              </a:lnSpc>
            </a:pPr>
            <a:r>
              <a:rPr lang="uz-Cyrl-UZ" sz="1200"/>
              <a:t>22.Бугер</a:t>
            </a:r>
            <a:r>
              <a:rPr lang="ru-RU" sz="1200"/>
              <a:t>-Бер-Ламберт </a:t>
            </a:r>
            <a:r>
              <a:rPr lang="uz-Cyrl-UZ" sz="1200"/>
              <a:t>қонунининг миқдорий анализда ишлатилиши нимага асосланган</a:t>
            </a:r>
          </a:p>
          <a:p>
            <a:pPr>
              <a:lnSpc>
                <a:spcPct val="80000"/>
              </a:lnSpc>
            </a:pPr>
            <a:r>
              <a:rPr lang="uz-Cyrl-UZ" sz="1200"/>
              <a:t>23.Ёруғлик ютилишининг моляр коэффициентини маъноси нима.</a:t>
            </a:r>
          </a:p>
          <a:p>
            <a:pPr>
              <a:lnSpc>
                <a:spcPct val="80000"/>
              </a:lnSpc>
            </a:pPr>
            <a:r>
              <a:rPr lang="uz-Cyrl-UZ" sz="1000"/>
              <a:t>24.Ёруғлик ютилишининг моляр коэффициенти нималарга боғлиқ ва нималарга боғлиқ эмас</a:t>
            </a:r>
          </a:p>
          <a:p>
            <a:pPr>
              <a:lnSpc>
                <a:spcPct val="80000"/>
              </a:lnSpc>
            </a:pPr>
            <a:r>
              <a:rPr lang="uz-Cyrl-UZ" sz="1000"/>
              <a:t>25.Ёруғлик ютилишининг моляр коэффициентини концентрацияга боғлиқ эмаслигини сабабини тушунтиринг.</a:t>
            </a:r>
          </a:p>
          <a:p>
            <a:pPr>
              <a:lnSpc>
                <a:spcPct val="80000"/>
              </a:lnSpc>
            </a:pPr>
            <a:r>
              <a:rPr lang="uz-Cyrl-UZ" sz="1000"/>
              <a:t>26.Ёруғлик ютилишининг моляр коэффициенти фотометрик аниқлашнинг сезгирлигига қандай таъсир кўрсатади.</a:t>
            </a:r>
          </a:p>
          <a:p>
            <a:pPr>
              <a:lnSpc>
                <a:spcPct val="80000"/>
              </a:lnSpc>
            </a:pPr>
            <a:r>
              <a:rPr lang="uz-Cyrl-UZ" sz="1000"/>
              <a:t>27.Аралашма оптик зичлигининг аддитивлик хоссаси.</a:t>
            </a:r>
          </a:p>
          <a:p>
            <a:pPr>
              <a:lnSpc>
                <a:spcPct val="80000"/>
              </a:lnSpc>
            </a:pPr>
            <a:r>
              <a:rPr lang="uz-Cyrl-UZ" sz="900"/>
              <a:t>28.Бугер-Бер-Ламберт қонунидан четланишнинг физикавий (асбобга боғлиқ бўлган) сабаблари нималардан иборат.</a:t>
            </a:r>
          </a:p>
          <a:p>
            <a:pPr>
              <a:lnSpc>
                <a:spcPct val="80000"/>
              </a:lnSpc>
            </a:pPr>
            <a:r>
              <a:rPr lang="uz-Cyrl-UZ" sz="900"/>
              <a:t>29.Бугер-Бер-Ламберт қонунидан четланишнинг кимёвий сабаблари.</a:t>
            </a:r>
          </a:p>
          <a:p>
            <a:pPr>
              <a:lnSpc>
                <a:spcPct val="80000"/>
              </a:lnSpc>
            </a:pPr>
            <a:r>
              <a:rPr lang="uz-Cyrl-UZ" sz="900"/>
              <a:t>30.Диссоциация ҳодисасининг Бугер-Бер-Ламберт қонунининг бузилишига сабаб бўлишини тушунтиринг.</a:t>
            </a:r>
          </a:p>
          <a:p>
            <a:pPr>
              <a:lnSpc>
                <a:spcPct val="80000"/>
              </a:lnSpc>
            </a:pPr>
            <a:r>
              <a:rPr lang="uz-Cyrl-UZ" sz="900"/>
              <a:t>31.Бугер</a:t>
            </a:r>
            <a:r>
              <a:rPr lang="ru-RU" sz="900"/>
              <a:t>-Бер-Ламберт </a:t>
            </a:r>
            <a:r>
              <a:rPr lang="uz-Cyrl-UZ" sz="900"/>
              <a:t>қонуни қандай шароитларда бажарилади.</a:t>
            </a:r>
            <a:endParaRPr lang="ru-RU" sz="9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74638"/>
            <a:ext cx="8229600" cy="922337"/>
          </a:xfrm>
        </p:spPr>
        <p:txBody>
          <a:bodyPr/>
          <a:lstStyle/>
          <a:p>
            <a:r>
              <a:rPr lang="ru-RU" sz="2800" b="1">
                <a:solidFill>
                  <a:srgbClr val="FF0000"/>
                </a:solidFill>
              </a:rPr>
              <a:t>1. Молекуладаги </a:t>
            </a:r>
            <a:r>
              <a:rPr lang="uz-Cyrl-UZ" sz="2800" b="1">
                <a:solidFill>
                  <a:srgbClr val="FF0000"/>
                </a:solidFill>
              </a:rPr>
              <a:t>ҳаракат турлари, уларнинг энергиялари.</a:t>
            </a:r>
            <a:endParaRPr lang="ru-RU" sz="2800" b="1">
              <a:solidFill>
                <a:srgbClr val="FF0000"/>
              </a:solidFill>
            </a:endParaRPr>
          </a:p>
        </p:txBody>
      </p:sp>
      <p:sp>
        <p:nvSpPr>
          <p:cNvPr id="3075" name="Rectangle 3"/>
          <p:cNvSpPr>
            <a:spLocks noGrp="1" noChangeArrowheads="1"/>
          </p:cNvSpPr>
          <p:nvPr>
            <p:ph type="body" idx="1"/>
          </p:nvPr>
        </p:nvSpPr>
        <p:spPr>
          <a:xfrm>
            <a:off x="468313" y="1628775"/>
            <a:ext cx="8229600" cy="5040313"/>
          </a:xfrm>
        </p:spPr>
        <p:txBody>
          <a:bodyPr/>
          <a:lstStyle/>
          <a:p>
            <a:pPr>
              <a:lnSpc>
                <a:spcPct val="80000"/>
              </a:lnSpc>
            </a:pPr>
            <a:r>
              <a:rPr lang="uz-Cyrl-UZ" sz="1800" b="1">
                <a:solidFill>
                  <a:srgbClr val="0000FF"/>
                </a:solidFill>
              </a:rPr>
              <a:t>Молекуланинг</a:t>
            </a:r>
            <a:r>
              <a:rPr lang="ru-RU" sz="1800" b="1">
                <a:solidFill>
                  <a:srgbClr val="0000FF"/>
                </a:solidFill>
              </a:rPr>
              <a:t> тўлиқ энергияси  </a:t>
            </a:r>
            <a:r>
              <a:rPr lang="uz-Cyrl-UZ" sz="1800" b="1">
                <a:solidFill>
                  <a:srgbClr val="0000FF"/>
                </a:solidFill>
              </a:rPr>
              <a:t>    </a:t>
            </a:r>
            <a:r>
              <a:rPr lang="ru-RU" sz="1800" b="1">
                <a:solidFill>
                  <a:srgbClr val="0000FF"/>
                </a:solidFill>
              </a:rPr>
              <a:t>электронлар энергияси </a:t>
            </a:r>
            <a:r>
              <a:rPr lang="uz-Cyrl-UZ" sz="1800" b="1">
                <a:solidFill>
                  <a:srgbClr val="0000FF"/>
                </a:solidFill>
              </a:rPr>
              <a:t>      </a:t>
            </a:r>
            <a:r>
              <a:rPr lang="ru-RU" sz="1800" b="1">
                <a:solidFill>
                  <a:srgbClr val="0000FF"/>
                </a:solidFill>
              </a:rPr>
              <a:t>, атомлар тебраниш ҳаракатининг энергияси  </a:t>
            </a:r>
            <a:r>
              <a:rPr lang="uz-Cyrl-UZ" sz="1800" b="1">
                <a:solidFill>
                  <a:srgbClr val="0000FF"/>
                </a:solidFill>
              </a:rPr>
              <a:t>       </a:t>
            </a:r>
            <a:r>
              <a:rPr lang="ru-RU" sz="1800" b="1">
                <a:solidFill>
                  <a:srgbClr val="0000FF"/>
                </a:solidFill>
              </a:rPr>
              <a:t>ва молекула айланма ҳаракати энергияларининг </a:t>
            </a:r>
            <a:r>
              <a:rPr lang="uz-Cyrl-UZ" sz="1800" b="1">
                <a:solidFill>
                  <a:srgbClr val="0000FF"/>
                </a:solidFill>
              </a:rPr>
              <a:t>     </a:t>
            </a:r>
            <a:r>
              <a:rPr lang="ru-RU" sz="1800" b="1">
                <a:solidFill>
                  <a:srgbClr val="0000FF"/>
                </a:solidFill>
              </a:rPr>
              <a:t> </a:t>
            </a:r>
            <a:r>
              <a:rPr lang="uz-Cyrl-UZ" sz="1800" b="1">
                <a:solidFill>
                  <a:srgbClr val="0000FF"/>
                </a:solidFill>
              </a:rPr>
              <a:t>   </a:t>
            </a:r>
            <a:r>
              <a:rPr lang="ru-RU" sz="1800" b="1">
                <a:solidFill>
                  <a:srgbClr val="0000FF"/>
                </a:solidFill>
              </a:rPr>
              <a:t>йиғиндисидан иборат</a:t>
            </a:r>
            <a:r>
              <a:rPr lang="uz-Cyrl-UZ" sz="1800" b="1">
                <a:solidFill>
                  <a:srgbClr val="0000FF"/>
                </a:solidFill>
              </a:rPr>
              <a:t> бўлади</a:t>
            </a:r>
            <a:r>
              <a:rPr lang="ru-RU" sz="1800" b="1">
                <a:solidFill>
                  <a:srgbClr val="0000FF"/>
                </a:solidFill>
              </a:rPr>
              <a:t>.</a:t>
            </a:r>
            <a:endParaRPr lang="uz-Cyrl-UZ" sz="1800" b="1">
              <a:solidFill>
                <a:srgbClr val="0000FF"/>
              </a:solidFill>
            </a:endParaRPr>
          </a:p>
          <a:p>
            <a:pPr>
              <a:lnSpc>
                <a:spcPct val="80000"/>
              </a:lnSpc>
            </a:pPr>
            <a:endParaRPr lang="uz-Cyrl-UZ" sz="2000"/>
          </a:p>
          <a:p>
            <a:pPr>
              <a:lnSpc>
                <a:spcPct val="80000"/>
              </a:lnSpc>
            </a:pPr>
            <a:r>
              <a:rPr lang="uz-Cyrl-UZ" sz="1800" b="1">
                <a:solidFill>
                  <a:srgbClr val="6600FF"/>
                </a:solidFill>
              </a:rPr>
              <a:t>Бу энергияларнинг қийматлари орасида қуйидаги муносабат мавжуд</a:t>
            </a:r>
          </a:p>
          <a:p>
            <a:pPr>
              <a:lnSpc>
                <a:spcPct val="80000"/>
              </a:lnSpc>
            </a:pPr>
            <a:endParaRPr lang="uz-Cyrl-UZ" sz="1800" b="1">
              <a:solidFill>
                <a:srgbClr val="6600FF"/>
              </a:solidFill>
            </a:endParaRPr>
          </a:p>
          <a:p>
            <a:pPr>
              <a:lnSpc>
                <a:spcPct val="80000"/>
              </a:lnSpc>
            </a:pPr>
            <a:r>
              <a:rPr lang="uz-Cyrl-UZ" sz="1800" b="1">
                <a:solidFill>
                  <a:srgbClr val="CC0066"/>
                </a:solidFill>
              </a:rPr>
              <a:t>Квант механикасига кўра        ва унинг таркибий қисмлари дискрет қийматларни қабул қилади. Масалан молекула, энергияси қатъий аниқ электрон ҳолатларга эга. Унинг бу электрон ҳолатларига энергетик сатҳлар дейишади. Миқдорий спектрофотометрик (фотометрик) анализ, асосан молекуланинг электрон энергетик сатҳлари орасидаги ўтишлар ҳисобига ҳосил бўладиган электрон ютилиш спектрлари билан боғлиқ. </a:t>
            </a:r>
          </a:p>
          <a:p>
            <a:pPr>
              <a:lnSpc>
                <a:spcPct val="80000"/>
              </a:lnSpc>
            </a:pPr>
            <a:endParaRPr lang="uz-Cyrl-UZ" sz="1000" b="1">
              <a:solidFill>
                <a:srgbClr val="CC0066"/>
              </a:solidFill>
            </a:endParaRPr>
          </a:p>
          <a:p>
            <a:pPr>
              <a:lnSpc>
                <a:spcPct val="80000"/>
              </a:lnSpc>
            </a:pPr>
            <a:r>
              <a:rPr lang="uz-Cyrl-UZ" sz="1800" b="1">
                <a:solidFill>
                  <a:srgbClr val="0000FF"/>
                </a:solidFill>
              </a:rPr>
              <a:t>Модда газ ҳолатдан конденсирланган (суюқ ва қаттиқ) ҳолатга ўтганда, полосани кенглиги кескин ортади. Бунинг сабаби, қаттиқ жисм ва суюқликда молекулалар орасидаги масофа камайгани учун қўшни заррачалар ўртасидаги  ўзаро таъсирнинг кучайишидир.</a:t>
            </a:r>
            <a:endParaRPr lang="ru-RU" sz="1800" b="1">
              <a:solidFill>
                <a:srgbClr val="0000FF"/>
              </a:solidFill>
            </a:endParaRPr>
          </a:p>
        </p:txBody>
      </p:sp>
      <p:sp>
        <p:nvSpPr>
          <p:cNvPr id="307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076" name="Object 4"/>
          <p:cNvGraphicFramePr>
            <a:graphicFrameLocks noChangeAspect="1"/>
          </p:cNvGraphicFramePr>
          <p:nvPr/>
        </p:nvGraphicFramePr>
        <p:xfrm>
          <a:off x="4508500" y="1577975"/>
          <a:ext cx="287338" cy="306388"/>
        </p:xfrm>
        <a:graphic>
          <a:graphicData uri="http://schemas.openxmlformats.org/presentationml/2006/ole">
            <p:oleObj spid="_x0000_s3076" name="Формула" r:id="rId3" imgW="152268" imgH="164957" progId="Equation.3">
              <p:embed/>
            </p:oleObj>
          </a:graphicData>
        </a:graphic>
      </p:graphicFrame>
      <p:sp>
        <p:nvSpPr>
          <p:cNvPr id="3079"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078" name="Object 6"/>
          <p:cNvGraphicFramePr>
            <a:graphicFrameLocks noChangeAspect="1"/>
          </p:cNvGraphicFramePr>
          <p:nvPr/>
        </p:nvGraphicFramePr>
        <p:xfrm>
          <a:off x="7583488" y="1570038"/>
          <a:ext cx="360362" cy="376237"/>
        </p:xfrm>
        <a:graphic>
          <a:graphicData uri="http://schemas.openxmlformats.org/presentationml/2006/ole">
            <p:oleObj spid="_x0000_s3078" name="Формула" r:id="rId4" imgW="215806" imgH="228501" progId="Equation.3">
              <p:embed/>
            </p:oleObj>
          </a:graphicData>
        </a:graphic>
      </p:graphicFrame>
      <p:sp>
        <p:nvSpPr>
          <p:cNvPr id="3081"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080" name="Object 8"/>
          <p:cNvGraphicFramePr>
            <a:graphicFrameLocks noChangeAspect="1"/>
          </p:cNvGraphicFramePr>
          <p:nvPr/>
        </p:nvGraphicFramePr>
        <p:xfrm>
          <a:off x="5940425" y="1798638"/>
          <a:ext cx="420688" cy="373062"/>
        </p:xfrm>
        <a:graphic>
          <a:graphicData uri="http://schemas.openxmlformats.org/presentationml/2006/ole">
            <p:oleObj spid="_x0000_s3080" name="Формула" r:id="rId5" imgW="253890" imgH="228501" progId="Equation.3">
              <p:embed/>
            </p:oleObj>
          </a:graphicData>
        </a:graphic>
      </p:graphicFrame>
      <p:sp>
        <p:nvSpPr>
          <p:cNvPr id="3083" name="Rectangle 11"/>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082" name="Object 10"/>
          <p:cNvGraphicFramePr>
            <a:graphicFrameLocks noChangeAspect="1"/>
          </p:cNvGraphicFramePr>
          <p:nvPr/>
        </p:nvGraphicFramePr>
        <p:xfrm>
          <a:off x="5076825" y="2039938"/>
          <a:ext cx="428625" cy="382587"/>
        </p:xfrm>
        <a:graphic>
          <a:graphicData uri="http://schemas.openxmlformats.org/presentationml/2006/ole">
            <p:oleObj spid="_x0000_s3082" name="Формула" r:id="rId6" imgW="266469" imgH="241091" progId="Equation.3">
              <p:embed/>
            </p:oleObj>
          </a:graphicData>
        </a:graphic>
      </p:graphicFrame>
      <p:sp>
        <p:nvSpPr>
          <p:cNvPr id="3085"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084" name="Object 12"/>
          <p:cNvGraphicFramePr>
            <a:graphicFrameLocks noChangeAspect="1"/>
          </p:cNvGraphicFramePr>
          <p:nvPr/>
        </p:nvGraphicFramePr>
        <p:xfrm>
          <a:off x="3132138" y="2382838"/>
          <a:ext cx="2511425" cy="488950"/>
        </p:xfrm>
        <a:graphic>
          <a:graphicData uri="http://schemas.openxmlformats.org/presentationml/2006/ole">
            <p:oleObj spid="_x0000_s3084" name="Формула" r:id="rId7" imgW="1218671" imgH="241195" progId="Equation.3">
              <p:embed/>
            </p:oleObj>
          </a:graphicData>
        </a:graphic>
      </p:graphicFrame>
      <p:sp>
        <p:nvSpPr>
          <p:cNvPr id="3087" name="Rectangle 1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086" name="Object 14"/>
          <p:cNvGraphicFramePr>
            <a:graphicFrameLocks noChangeAspect="1"/>
          </p:cNvGraphicFramePr>
          <p:nvPr/>
        </p:nvGraphicFramePr>
        <p:xfrm>
          <a:off x="2987675" y="3136900"/>
          <a:ext cx="2173288" cy="488950"/>
        </p:xfrm>
        <a:graphic>
          <a:graphicData uri="http://schemas.openxmlformats.org/presentationml/2006/ole">
            <p:oleObj spid="_x0000_s3086" name="Формула" r:id="rId8" imgW="1054100" imgH="241300" progId="Equation.3">
              <p:embed/>
            </p:oleObj>
          </a:graphicData>
        </a:graphic>
      </p:graphicFrame>
      <p:sp>
        <p:nvSpPr>
          <p:cNvPr id="3089" name="Rectangle 1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3088" name="Object 16"/>
          <p:cNvGraphicFramePr>
            <a:graphicFrameLocks noChangeAspect="1"/>
          </p:cNvGraphicFramePr>
          <p:nvPr/>
        </p:nvGraphicFramePr>
        <p:xfrm>
          <a:off x="3848100" y="3598863"/>
          <a:ext cx="287338" cy="306387"/>
        </p:xfrm>
        <a:graphic>
          <a:graphicData uri="http://schemas.openxmlformats.org/presentationml/2006/ole">
            <p:oleObj spid="_x0000_s3088" name="Формула" r:id="rId9" imgW="152268" imgH="164957" progId="Equation.3">
              <p:embed/>
            </p:oleObj>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188913"/>
            <a:ext cx="8229600" cy="777875"/>
          </a:xfrm>
        </p:spPr>
        <p:txBody>
          <a:bodyPr/>
          <a:lstStyle/>
          <a:p>
            <a:r>
              <a:rPr lang="en-US" sz="2400" b="1">
                <a:solidFill>
                  <a:srgbClr val="FF0000"/>
                </a:solidFill>
              </a:rPr>
              <a:t>1. </a:t>
            </a:r>
            <a:r>
              <a:rPr lang="ru-RU" sz="2400" b="1">
                <a:solidFill>
                  <a:srgbClr val="FF0000"/>
                </a:solidFill>
              </a:rPr>
              <a:t>Молекула энергиясининг таркибий қисмлари ва молекуляр спектрларнинг турлари</a:t>
            </a:r>
          </a:p>
        </p:txBody>
      </p:sp>
      <p:pic>
        <p:nvPicPr>
          <p:cNvPr id="31747" name="Picture 3"/>
          <p:cNvPicPr>
            <a:picLocks noChangeAspect="1" noChangeArrowheads="1"/>
          </p:cNvPicPr>
          <p:nvPr>
            <p:ph type="body" idx="1"/>
          </p:nvPr>
        </p:nvPicPr>
        <p:blipFill>
          <a:blip r:embed="rId2"/>
          <a:srcRect/>
          <a:stretch>
            <a:fillRect/>
          </a:stretch>
        </p:blipFill>
        <p:spPr>
          <a:xfrm>
            <a:off x="971550" y="1125538"/>
            <a:ext cx="7488238" cy="5256212"/>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993775"/>
          </a:xfrm>
        </p:spPr>
        <p:txBody>
          <a:bodyPr/>
          <a:lstStyle/>
          <a:p>
            <a:r>
              <a:rPr lang="uz-Cyrl-UZ" sz="2800" b="1">
                <a:solidFill>
                  <a:srgbClr val="FF0000"/>
                </a:solidFill>
              </a:rPr>
              <a:t>2. </a:t>
            </a:r>
            <a:r>
              <a:rPr lang="ru-RU" sz="2800" b="1">
                <a:solidFill>
                  <a:srgbClr val="FF0000"/>
                </a:solidFill>
              </a:rPr>
              <a:t>Э</a:t>
            </a:r>
            <a:r>
              <a:rPr lang="uz-Cyrl-UZ" sz="2800" b="1">
                <a:solidFill>
                  <a:srgbClr val="FF0000"/>
                </a:solidFill>
              </a:rPr>
              <a:t>лектрон</a:t>
            </a:r>
            <a:r>
              <a:rPr lang="ru-RU" sz="2800" b="1">
                <a:solidFill>
                  <a:srgbClr val="FF0000"/>
                </a:solidFill>
              </a:rPr>
              <a:t>  </a:t>
            </a:r>
            <a:r>
              <a:rPr lang="uz-Cyrl-UZ" sz="2800" b="1">
                <a:solidFill>
                  <a:srgbClr val="FF0000"/>
                </a:solidFill>
              </a:rPr>
              <a:t>ютилиш спектрларининг</a:t>
            </a:r>
            <a:r>
              <a:rPr lang="ru-RU" sz="2800" b="1">
                <a:solidFill>
                  <a:srgbClr val="FF0000"/>
                </a:solidFill>
              </a:rPr>
              <a:t>  </a:t>
            </a:r>
            <a:r>
              <a:rPr lang="uz-Cyrl-UZ" sz="2800" b="1">
                <a:solidFill>
                  <a:srgbClr val="FF0000"/>
                </a:solidFill>
              </a:rPr>
              <a:t>табиати</a:t>
            </a:r>
            <a:endParaRPr lang="ru-RU" sz="2800" b="1">
              <a:solidFill>
                <a:srgbClr val="FF0000"/>
              </a:solidFill>
            </a:endParaRPr>
          </a:p>
        </p:txBody>
      </p:sp>
      <p:sp>
        <p:nvSpPr>
          <p:cNvPr id="10243" name="Rectangle 3"/>
          <p:cNvSpPr>
            <a:spLocks noGrp="1" noChangeArrowheads="1"/>
          </p:cNvSpPr>
          <p:nvPr>
            <p:ph type="body" idx="1"/>
          </p:nvPr>
        </p:nvSpPr>
        <p:spPr>
          <a:xfrm>
            <a:off x="457200" y="1744663"/>
            <a:ext cx="8229600" cy="4276725"/>
          </a:xfrm>
        </p:spPr>
        <p:txBody>
          <a:bodyPr/>
          <a:lstStyle/>
          <a:p>
            <a:pPr>
              <a:lnSpc>
                <a:spcPct val="80000"/>
              </a:lnSpc>
            </a:pPr>
            <a:r>
              <a:rPr lang="ru-RU" sz="1600" b="1"/>
              <a:t>Модданинг, энергияси ҳар хил бўлган электрон сатҳлари орасидаги ўтишлар натижасида ҳосил бўладиган спектрга электрон спектрлар дейилади. </a:t>
            </a:r>
            <a:endParaRPr lang="uz-Cyrl-UZ" sz="1600" b="1"/>
          </a:p>
          <a:p>
            <a:pPr>
              <a:lnSpc>
                <a:spcPct val="80000"/>
              </a:lnSpc>
            </a:pPr>
            <a:endParaRPr lang="uz-Cyrl-UZ" sz="1600" b="1"/>
          </a:p>
          <a:p>
            <a:pPr>
              <a:lnSpc>
                <a:spcPct val="80000"/>
              </a:lnSpc>
            </a:pPr>
            <a:r>
              <a:rPr lang="ru-RU" sz="1600" b="1">
                <a:solidFill>
                  <a:srgbClr val="0000FF"/>
                </a:solidFill>
              </a:rPr>
              <a:t>Агар модда ташқи манбадан келаётган электромагнит нурлар энергиясини ютиб қўзғалган ҳолатларга ўтса</a:t>
            </a:r>
            <a:r>
              <a:rPr lang="uz-Cyrl-UZ" sz="1600" b="1">
                <a:solidFill>
                  <a:srgbClr val="0000FF"/>
                </a:solidFill>
              </a:rPr>
              <a:t>,</a:t>
            </a:r>
            <a:r>
              <a:rPr lang="ru-RU" sz="1600" b="1">
                <a:solidFill>
                  <a:srgbClr val="0000FF"/>
                </a:solidFill>
              </a:rPr>
              <a:t> электрон ютилиш спектрлари ҳосил бўлади. Бундай ўтишлар натижасида модда чиқарган ёки ютган электромагнит нурларнинг частотаси</a:t>
            </a:r>
            <a:r>
              <a:rPr lang="en-US" sz="1600" b="1">
                <a:solidFill>
                  <a:srgbClr val="0000FF"/>
                </a:solidFill>
              </a:rPr>
              <a:t>,</a:t>
            </a:r>
            <a:r>
              <a:rPr lang="ru-RU" sz="1600" b="1">
                <a:solidFill>
                  <a:srgbClr val="0000FF"/>
                </a:solidFill>
              </a:rPr>
              <a:t> спектрнинг яқин ультрабинафша</a:t>
            </a:r>
            <a:r>
              <a:rPr lang="uz-Cyrl-UZ" sz="1600" b="1">
                <a:solidFill>
                  <a:srgbClr val="0000FF"/>
                </a:solidFill>
              </a:rPr>
              <a:t> (УБ)</a:t>
            </a:r>
            <a:r>
              <a:rPr lang="ru-RU" sz="1600" b="1">
                <a:solidFill>
                  <a:srgbClr val="0000FF"/>
                </a:solidFill>
              </a:rPr>
              <a:t>, кўринувчи ва яқин инфрақизил </a:t>
            </a:r>
            <a:r>
              <a:rPr lang="uz-Cyrl-UZ" sz="1600" b="1">
                <a:solidFill>
                  <a:srgbClr val="0000FF"/>
                </a:solidFill>
              </a:rPr>
              <a:t>(ИҚ) </a:t>
            </a:r>
            <a:r>
              <a:rPr lang="ru-RU" sz="1600" b="1">
                <a:solidFill>
                  <a:srgbClr val="0000FF"/>
                </a:solidFill>
              </a:rPr>
              <a:t>соҳаларига тўғри келади. </a:t>
            </a:r>
            <a:endParaRPr lang="uz-Cyrl-UZ" sz="1600" b="1">
              <a:solidFill>
                <a:srgbClr val="0000FF"/>
              </a:solidFill>
            </a:endParaRPr>
          </a:p>
          <a:p>
            <a:pPr>
              <a:lnSpc>
                <a:spcPct val="80000"/>
              </a:lnSpc>
            </a:pPr>
            <a:endParaRPr lang="uz-Cyrl-UZ" sz="1600" b="1">
              <a:solidFill>
                <a:srgbClr val="0000FF"/>
              </a:solidFill>
            </a:endParaRPr>
          </a:p>
          <a:p>
            <a:pPr>
              <a:lnSpc>
                <a:spcPct val="80000"/>
              </a:lnSpc>
            </a:pPr>
            <a:r>
              <a:rPr lang="ru-RU" sz="1600" b="1">
                <a:solidFill>
                  <a:srgbClr val="CC0066"/>
                </a:solidFill>
              </a:rPr>
              <a:t>Демак, электрон </a:t>
            </a:r>
            <a:r>
              <a:rPr lang="uz-Cyrl-UZ" sz="1600" b="1">
                <a:solidFill>
                  <a:srgbClr val="CC0066"/>
                </a:solidFill>
              </a:rPr>
              <a:t>ўтишлар натижасида ҳосил бўладиган </a:t>
            </a:r>
            <a:r>
              <a:rPr lang="ru-RU" sz="1600" b="1">
                <a:solidFill>
                  <a:srgbClr val="CC0066"/>
                </a:solidFill>
              </a:rPr>
              <a:t>чиқариш ва ютилиш полосалари спектрнинг 200-1000 нм оралиғида жойлашган. Атомлардан ташкил топган моддалар электрон чиқариш ва ютилиш спектрига, молекуляр бирикмалар эса фақат электрон ютилиш спектрларига эга. </a:t>
            </a:r>
            <a:endParaRPr lang="uz-Cyrl-UZ" sz="1600" b="1">
              <a:solidFill>
                <a:srgbClr val="CC0066"/>
              </a:solidFill>
            </a:endParaRPr>
          </a:p>
          <a:p>
            <a:pPr>
              <a:lnSpc>
                <a:spcPct val="80000"/>
              </a:lnSpc>
            </a:pPr>
            <a:endParaRPr lang="uz-Cyrl-UZ" sz="1600" b="1">
              <a:solidFill>
                <a:srgbClr val="CC0066"/>
              </a:solidFill>
            </a:endParaRPr>
          </a:p>
          <a:p>
            <a:pPr>
              <a:lnSpc>
                <a:spcPct val="80000"/>
              </a:lnSpc>
            </a:pPr>
            <a:r>
              <a:rPr lang="ru-RU" sz="1800" b="1">
                <a:solidFill>
                  <a:srgbClr val="6600FF"/>
                </a:solidFill>
              </a:rPr>
              <a:t>Атомларнинг электрон спектрлари ингичка чизиқлар тўпламидан, молекуларники эса бир қанча кенг полосалардан иборат бўлади.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188913"/>
            <a:ext cx="8229600" cy="922337"/>
          </a:xfrm>
        </p:spPr>
        <p:txBody>
          <a:bodyPr/>
          <a:lstStyle/>
          <a:p>
            <a:r>
              <a:rPr lang="uz-Cyrl-UZ" sz="2800" b="1">
                <a:solidFill>
                  <a:srgbClr val="FF0000"/>
                </a:solidFill>
              </a:rPr>
              <a:t>2. </a:t>
            </a:r>
            <a:r>
              <a:rPr lang="ru-RU" sz="2800" b="1">
                <a:solidFill>
                  <a:srgbClr val="FF0000"/>
                </a:solidFill>
              </a:rPr>
              <a:t>Э</a:t>
            </a:r>
            <a:r>
              <a:rPr lang="uz-Cyrl-UZ" sz="2800" b="1">
                <a:solidFill>
                  <a:srgbClr val="FF0000"/>
                </a:solidFill>
              </a:rPr>
              <a:t>лектрон</a:t>
            </a:r>
            <a:r>
              <a:rPr lang="ru-RU" sz="2800" b="1">
                <a:solidFill>
                  <a:srgbClr val="FF0000"/>
                </a:solidFill>
              </a:rPr>
              <a:t>  </a:t>
            </a:r>
            <a:r>
              <a:rPr lang="uz-Cyrl-UZ" sz="2800" b="1">
                <a:solidFill>
                  <a:srgbClr val="FF0000"/>
                </a:solidFill>
              </a:rPr>
              <a:t>ютилиш спектрларининг</a:t>
            </a:r>
            <a:r>
              <a:rPr lang="ru-RU" sz="2800" b="1">
                <a:solidFill>
                  <a:srgbClr val="FF0000"/>
                </a:solidFill>
              </a:rPr>
              <a:t>  </a:t>
            </a:r>
            <a:r>
              <a:rPr lang="uz-Cyrl-UZ" sz="2800" b="1">
                <a:solidFill>
                  <a:srgbClr val="FF0000"/>
                </a:solidFill>
              </a:rPr>
              <a:t>табиати </a:t>
            </a:r>
            <a:r>
              <a:rPr lang="ru-RU" sz="2800" b="1">
                <a:solidFill>
                  <a:srgbClr val="FF0000"/>
                </a:solidFill>
              </a:rPr>
              <a:t> </a:t>
            </a:r>
          </a:p>
        </p:txBody>
      </p:sp>
      <p:sp>
        <p:nvSpPr>
          <p:cNvPr id="4099" name="Rectangle 3"/>
          <p:cNvSpPr>
            <a:spLocks noGrp="1" noChangeArrowheads="1"/>
          </p:cNvSpPr>
          <p:nvPr>
            <p:ph type="body" sz="half" idx="1"/>
          </p:nvPr>
        </p:nvSpPr>
        <p:spPr>
          <a:xfrm>
            <a:off x="468313" y="1196975"/>
            <a:ext cx="8147050" cy="5472113"/>
          </a:xfrm>
        </p:spPr>
        <p:txBody>
          <a:bodyPr/>
          <a:lstStyle/>
          <a:p>
            <a:pPr>
              <a:lnSpc>
                <a:spcPct val="80000"/>
              </a:lnSpc>
            </a:pPr>
            <a:r>
              <a:rPr lang="ru-RU" sz="1600" b="1">
                <a:solidFill>
                  <a:srgbClr val="0066FF"/>
                </a:solidFill>
              </a:rPr>
              <a:t>Электрон спектрлар</a:t>
            </a:r>
            <a:r>
              <a:rPr lang="uz-Cyrl-UZ" sz="1600" b="1">
                <a:solidFill>
                  <a:srgbClr val="0066FF"/>
                </a:solidFill>
              </a:rPr>
              <a:t>нинг</a:t>
            </a:r>
            <a:r>
              <a:rPr lang="ru-RU" sz="1600" b="1">
                <a:solidFill>
                  <a:srgbClr val="0066FF"/>
                </a:solidFill>
              </a:rPr>
              <a:t> табиатини моддани турли </a:t>
            </a:r>
            <a:r>
              <a:rPr lang="uz-Cyrl-UZ" sz="1600" b="1">
                <a:solidFill>
                  <a:srgbClr val="0066FF"/>
                </a:solidFill>
              </a:rPr>
              <a:t>э</a:t>
            </a:r>
            <a:r>
              <a:rPr lang="ru-RU" sz="1600" b="1">
                <a:solidFill>
                  <a:srgbClr val="0066FF"/>
                </a:solidFill>
              </a:rPr>
              <a:t>нергетик ҳолатларга ўтиб туриши билан тушунтириш мумкин. Моддани энг турғун ҳолатига</a:t>
            </a:r>
            <a:r>
              <a:rPr lang="uz-Cyrl-UZ" sz="1600" b="1">
                <a:solidFill>
                  <a:srgbClr val="0066FF"/>
                </a:solidFill>
              </a:rPr>
              <a:t>,</a:t>
            </a:r>
            <a:r>
              <a:rPr lang="ru-RU" sz="1600" b="1">
                <a:solidFill>
                  <a:srgbClr val="0066FF"/>
                </a:solidFill>
              </a:rPr>
              <a:t> энергияси энг кам бўлган ҳолати мос келади. Бундай ҳолатга асосий, бошқа ҳолатларга эса қўзғалган ҳолатлар дейилади.</a:t>
            </a:r>
            <a:endParaRPr lang="uz-Cyrl-UZ" sz="1600" b="1">
              <a:solidFill>
                <a:srgbClr val="0066FF"/>
              </a:solidFill>
            </a:endParaRPr>
          </a:p>
          <a:p>
            <a:pPr>
              <a:lnSpc>
                <a:spcPct val="80000"/>
              </a:lnSpc>
            </a:pPr>
            <a:r>
              <a:rPr lang="ru-RU" sz="1600" b="1">
                <a:solidFill>
                  <a:srgbClr val="0066FF"/>
                </a:solidFill>
              </a:rPr>
              <a:t> </a:t>
            </a:r>
            <a:endParaRPr lang="uz-Cyrl-UZ" sz="1600" b="1">
              <a:solidFill>
                <a:srgbClr val="0066FF"/>
              </a:solidFill>
            </a:endParaRPr>
          </a:p>
          <a:p>
            <a:pPr>
              <a:lnSpc>
                <a:spcPct val="80000"/>
              </a:lnSpc>
            </a:pPr>
            <a:r>
              <a:rPr lang="ru-RU" sz="1600" b="1"/>
              <a:t>Спектрнинг ультрабинафша ва </a:t>
            </a:r>
            <a:r>
              <a:rPr lang="uz-Cyrl-UZ" sz="1600" b="1"/>
              <a:t>кўзга </a:t>
            </a:r>
            <a:r>
              <a:rPr lang="ru-RU" sz="1600" b="1"/>
              <a:t>кўринувчи қисмларида жойлашган ютилиш спектрлари, молекуланинг электрон ҳолатлари ўртасидаги ўтишлар ҳисобига ҳосил бўлади, шунинг учун ҳам уларни электрон ютилиш спектрлари дейишади. </a:t>
            </a:r>
          </a:p>
          <a:p>
            <a:pPr>
              <a:lnSpc>
                <a:spcPct val="80000"/>
              </a:lnSpc>
            </a:pPr>
            <a:endParaRPr lang="ru-RU" sz="1600" b="1"/>
          </a:p>
          <a:p>
            <a:pPr>
              <a:lnSpc>
                <a:spcPct val="80000"/>
              </a:lnSpc>
            </a:pPr>
            <a:r>
              <a:rPr lang="ru-RU" sz="1600" b="1">
                <a:solidFill>
                  <a:srgbClr val="FF0000"/>
                </a:solidFill>
              </a:rPr>
              <a:t>Молекуланинг ҳар бир электрон ҳолати энергиянинг маълум оралиқдаги қийматлари билан характерланади. Қийматларнинг бундай бўлишини сабаби, молекулани ташкил этган атом ядроларининг тебранма ҳаракатидир. </a:t>
            </a:r>
          </a:p>
          <a:p>
            <a:pPr>
              <a:lnSpc>
                <a:spcPct val="80000"/>
              </a:lnSpc>
            </a:pPr>
            <a:r>
              <a:rPr lang="ru-RU" sz="1600" b="1">
                <a:solidFill>
                  <a:srgbClr val="0000CC"/>
                </a:solidFill>
              </a:rPr>
              <a:t>Шунинг учун, электрон сатҳлар орасидаги ҳар бир ўтишга</a:t>
            </a:r>
            <a:r>
              <a:rPr lang="en-US" sz="1600" b="1">
                <a:solidFill>
                  <a:srgbClr val="0000CC"/>
                </a:solidFill>
              </a:rPr>
              <a:t>,</a:t>
            </a:r>
            <a:r>
              <a:rPr lang="ru-RU" sz="1600" b="1">
                <a:solidFill>
                  <a:srgbClr val="0000CC"/>
                </a:solidFill>
              </a:rPr>
              <a:t> спектрнинг кенг ютилиш полосаси мос келади. </a:t>
            </a:r>
          </a:p>
          <a:p>
            <a:pPr>
              <a:lnSpc>
                <a:spcPct val="80000"/>
              </a:lnSpc>
            </a:pPr>
            <a:endParaRPr lang="ru-RU" sz="1000" b="1">
              <a:solidFill>
                <a:srgbClr val="0000CC"/>
              </a:solidFill>
            </a:endParaRPr>
          </a:p>
          <a:p>
            <a:pPr>
              <a:lnSpc>
                <a:spcPct val="90000"/>
              </a:lnSpc>
            </a:pPr>
            <a:r>
              <a:rPr lang="ru-RU" sz="1600" b="1"/>
              <a:t>Электрон ютилиш спектрларини талқин қилишнинг («ўқиш»нинг) асосига молекуляр орбиталлар назарияси олинган. Бу назария, молекуланинг асосий электрон ҳолатдан қўзғалган ҳолатга ўтишини, валент электронни банд молекуляр орбиталдан бўш молекуляр орбиталга ўтиши орқали боғлайди. Бу ҳолда молекуляр орбиталларнинг учта т</a:t>
            </a:r>
            <a:r>
              <a:rPr lang="uz-Cyrl-UZ" sz="1600" b="1"/>
              <a:t>ур</a:t>
            </a:r>
            <a:r>
              <a:rPr lang="ru-RU" sz="1600" b="1"/>
              <a:t>ига яъни, </a:t>
            </a:r>
            <a:r>
              <a:rPr lang="ru-RU" sz="1600" b="1" i="1">
                <a:solidFill>
                  <a:srgbClr val="0000CC"/>
                </a:solidFill>
                <a:sym typeface="Symbol" pitchFamily="18" charset="2"/>
              </a:rPr>
              <a:t></a:t>
            </a:r>
            <a:r>
              <a:rPr lang="ru-RU" sz="1600" b="1">
                <a:solidFill>
                  <a:srgbClr val="0000CC"/>
                </a:solidFill>
              </a:rPr>
              <a:t>, </a:t>
            </a:r>
            <a:r>
              <a:rPr lang="ru-RU" sz="1600" b="1" i="1">
                <a:solidFill>
                  <a:srgbClr val="0000CC"/>
                </a:solidFill>
                <a:sym typeface="Symbol" pitchFamily="18" charset="2"/>
              </a:rPr>
              <a:t></a:t>
            </a:r>
            <a:r>
              <a:rPr lang="ru-RU" sz="1600" b="1">
                <a:solidFill>
                  <a:srgbClr val="0000CC"/>
                </a:solidFill>
              </a:rPr>
              <a:t> </a:t>
            </a:r>
            <a:r>
              <a:rPr lang="ru-RU" sz="1600" b="1"/>
              <a:t>ва</a:t>
            </a:r>
            <a:r>
              <a:rPr lang="ru-RU" sz="1600" b="1">
                <a:solidFill>
                  <a:srgbClr val="0000CC"/>
                </a:solidFill>
              </a:rPr>
              <a:t> </a:t>
            </a:r>
            <a:r>
              <a:rPr lang="en-US" sz="1600" b="1" i="1">
                <a:solidFill>
                  <a:srgbClr val="0000CC"/>
                </a:solidFill>
              </a:rPr>
              <a:t>n</a:t>
            </a:r>
            <a:r>
              <a:rPr lang="ru-RU" sz="1600" b="1"/>
              <a:t> ларга тўрт хил электрон ўтишлар мос келади:</a:t>
            </a:r>
            <a:endParaRPr lang="uz-Cyrl-UZ" sz="1600" b="1"/>
          </a:p>
          <a:p>
            <a:pPr>
              <a:lnSpc>
                <a:spcPct val="80000"/>
              </a:lnSpc>
            </a:pPr>
            <a:endParaRPr lang="ru-RU" sz="1600" b="1"/>
          </a:p>
        </p:txBody>
      </p:sp>
      <p:graphicFrame>
        <p:nvGraphicFramePr>
          <p:cNvPr id="4100" name="Object 4"/>
          <p:cNvGraphicFramePr>
            <a:graphicFrameLocks noChangeAspect="1"/>
          </p:cNvGraphicFramePr>
          <p:nvPr>
            <p:ph sz="half" idx="2"/>
          </p:nvPr>
        </p:nvGraphicFramePr>
        <p:xfrm>
          <a:off x="1692275" y="6021388"/>
          <a:ext cx="5854700" cy="554037"/>
        </p:xfrm>
        <a:graphic>
          <a:graphicData uri="http://schemas.openxmlformats.org/presentationml/2006/ole">
            <p:oleObj spid="_x0000_s4100" name="Формула" r:id="rId3" imgW="2413000" imgH="228600" progId="Equation.3">
              <p:embed/>
            </p:oleObj>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68313" y="260350"/>
            <a:ext cx="8229600" cy="647700"/>
          </a:xfrm>
        </p:spPr>
        <p:txBody>
          <a:bodyPr/>
          <a:lstStyle/>
          <a:p>
            <a:r>
              <a:rPr lang="uz-Cyrl-UZ" sz="3200" b="1">
                <a:solidFill>
                  <a:srgbClr val="FF0000"/>
                </a:solidFill>
              </a:rPr>
              <a:t>2. </a:t>
            </a:r>
            <a:r>
              <a:rPr lang="ru-RU" sz="3200" b="1">
                <a:solidFill>
                  <a:srgbClr val="FF0000"/>
                </a:solidFill>
              </a:rPr>
              <a:t>Э</a:t>
            </a:r>
            <a:r>
              <a:rPr lang="uz-Cyrl-UZ" sz="3200" b="1">
                <a:solidFill>
                  <a:srgbClr val="FF0000"/>
                </a:solidFill>
              </a:rPr>
              <a:t>лектрон</a:t>
            </a:r>
            <a:r>
              <a:rPr lang="ru-RU" sz="3200" b="1">
                <a:solidFill>
                  <a:srgbClr val="FF0000"/>
                </a:solidFill>
              </a:rPr>
              <a:t>  </a:t>
            </a:r>
            <a:r>
              <a:rPr lang="uz-Cyrl-UZ" sz="3200" b="1">
                <a:solidFill>
                  <a:srgbClr val="FF0000"/>
                </a:solidFill>
              </a:rPr>
              <a:t>ютилиш спектрларининг</a:t>
            </a:r>
            <a:r>
              <a:rPr lang="ru-RU" sz="3200" b="1">
                <a:solidFill>
                  <a:srgbClr val="FF0000"/>
                </a:solidFill>
              </a:rPr>
              <a:t>  </a:t>
            </a:r>
            <a:r>
              <a:rPr lang="uz-Cyrl-UZ" sz="3200" b="1">
                <a:solidFill>
                  <a:srgbClr val="FF0000"/>
                </a:solidFill>
              </a:rPr>
              <a:t>табиати</a:t>
            </a:r>
            <a:endParaRPr lang="ru-RU" sz="3200" b="1">
              <a:solidFill>
                <a:srgbClr val="FF0000"/>
              </a:solidFill>
            </a:endParaRPr>
          </a:p>
        </p:txBody>
      </p:sp>
      <p:sp>
        <p:nvSpPr>
          <p:cNvPr id="12291" name="Rectangle 3"/>
          <p:cNvSpPr>
            <a:spLocks noGrp="1" noChangeArrowheads="1"/>
          </p:cNvSpPr>
          <p:nvPr>
            <p:ph type="body" idx="1"/>
          </p:nvPr>
        </p:nvSpPr>
        <p:spPr>
          <a:xfrm>
            <a:off x="468313" y="1341438"/>
            <a:ext cx="8229600" cy="4813300"/>
          </a:xfrm>
        </p:spPr>
        <p:txBody>
          <a:bodyPr/>
          <a:lstStyle/>
          <a:p>
            <a:endParaRPr lang="uz-Cyrl-UZ" sz="2000" b="1"/>
          </a:p>
          <a:p>
            <a:r>
              <a:rPr lang="uz-Cyrl-UZ" sz="2000" b="1"/>
              <a:t>Э</a:t>
            </a:r>
            <a:r>
              <a:rPr lang="ru-RU" sz="2000" b="1"/>
              <a:t>лектронни         сатҳдан          сатҳга ўтказиш учун энг кўп, </a:t>
            </a:r>
            <a:endParaRPr lang="uz-Cyrl-UZ" sz="2000" b="1"/>
          </a:p>
          <a:p>
            <a:r>
              <a:rPr lang="uz-Cyrl-UZ" sz="2000" b="1"/>
              <a:t>                      </a:t>
            </a:r>
            <a:r>
              <a:rPr lang="ru-RU" sz="2000" b="1"/>
              <a:t>ўтиш учун эса энг оз энергия талаб қилинади.</a:t>
            </a:r>
          </a:p>
          <a:p>
            <a:endParaRPr lang="ru-RU" sz="2000" b="1"/>
          </a:p>
          <a:p>
            <a:endParaRPr lang="ru-RU" sz="1400" b="1"/>
          </a:p>
        </p:txBody>
      </p:sp>
      <p:sp>
        <p:nvSpPr>
          <p:cNvPr id="12292" name="Rectangle 4"/>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2293" name="Object 5"/>
          <p:cNvGraphicFramePr>
            <a:graphicFrameLocks noChangeAspect="1"/>
          </p:cNvGraphicFramePr>
          <p:nvPr/>
        </p:nvGraphicFramePr>
        <p:xfrm>
          <a:off x="2484438" y="1771650"/>
          <a:ext cx="385762" cy="361950"/>
        </p:xfrm>
        <a:graphic>
          <a:graphicData uri="http://schemas.openxmlformats.org/presentationml/2006/ole">
            <p:oleObj spid="_x0000_s12293" name="Формула" r:id="rId3" imgW="152334" imgH="139639" progId="Equation.3">
              <p:embed/>
            </p:oleObj>
          </a:graphicData>
        </a:graphic>
      </p:graphicFrame>
      <p:sp>
        <p:nvSpPr>
          <p:cNvPr id="12294" name="Rectangle 6"/>
          <p:cNvSpPr>
            <a:spLocks noChangeArrowheads="1"/>
          </p:cNvSpPr>
          <p:nvPr/>
        </p:nvSpPr>
        <p:spPr bwMode="auto">
          <a:xfrm>
            <a:off x="0" y="33289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2295" name="Object 7"/>
          <p:cNvGraphicFramePr>
            <a:graphicFrameLocks noChangeAspect="1"/>
          </p:cNvGraphicFramePr>
          <p:nvPr/>
        </p:nvGraphicFramePr>
        <p:xfrm>
          <a:off x="4140200" y="1628775"/>
          <a:ext cx="488950" cy="488950"/>
        </p:xfrm>
        <a:graphic>
          <a:graphicData uri="http://schemas.openxmlformats.org/presentationml/2006/ole">
            <p:oleObj spid="_x0000_s12295" name="Формула" r:id="rId4" imgW="203024" imgH="203024" progId="Equation.3">
              <p:embed/>
            </p:oleObj>
          </a:graphicData>
        </a:graphic>
      </p:graphicFrame>
      <p:sp>
        <p:nvSpPr>
          <p:cNvPr id="12296" name="Rectangle 8"/>
          <p:cNvSpPr>
            <a:spLocks noChangeArrowheads="1"/>
          </p:cNvSpPr>
          <p:nvPr/>
        </p:nvSpPr>
        <p:spPr bwMode="auto">
          <a:xfrm>
            <a:off x="0" y="3328988"/>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2297" name="Object 9"/>
          <p:cNvGraphicFramePr>
            <a:graphicFrameLocks noChangeAspect="1"/>
          </p:cNvGraphicFramePr>
          <p:nvPr/>
        </p:nvGraphicFramePr>
        <p:xfrm>
          <a:off x="1022350" y="2003425"/>
          <a:ext cx="1212850" cy="488950"/>
        </p:xfrm>
        <a:graphic>
          <a:graphicData uri="http://schemas.openxmlformats.org/presentationml/2006/ole">
            <p:oleObj spid="_x0000_s12297" name="Формула" r:id="rId5" imgW="494870" imgH="203024" progId="Equation.3">
              <p:embed/>
            </p:oleObj>
          </a:graphicData>
        </a:graphic>
      </p:graphicFrame>
      <p:pic>
        <p:nvPicPr>
          <p:cNvPr id="12298" name="Picture 10"/>
          <p:cNvPicPr>
            <a:picLocks noChangeAspect="1" noChangeArrowheads="1"/>
          </p:cNvPicPr>
          <p:nvPr/>
        </p:nvPicPr>
        <p:blipFill>
          <a:blip r:embed="rId6"/>
          <a:srcRect/>
          <a:stretch>
            <a:fillRect/>
          </a:stretch>
        </p:blipFill>
        <p:spPr bwMode="auto">
          <a:xfrm>
            <a:off x="2484438" y="2997200"/>
            <a:ext cx="4392612" cy="2757488"/>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188913"/>
            <a:ext cx="8229600" cy="850900"/>
          </a:xfrm>
        </p:spPr>
        <p:txBody>
          <a:bodyPr/>
          <a:lstStyle/>
          <a:p>
            <a:pPr>
              <a:lnSpc>
                <a:spcPct val="75000"/>
              </a:lnSpc>
            </a:pPr>
            <a:r>
              <a:rPr lang="uz-Cyrl-UZ" sz="3200" b="1">
                <a:solidFill>
                  <a:srgbClr val="FF0000"/>
                </a:solidFill>
              </a:rPr>
              <a:t>2. </a:t>
            </a:r>
            <a:r>
              <a:rPr lang="ru-RU" sz="3200" b="1">
                <a:solidFill>
                  <a:srgbClr val="FF0000"/>
                </a:solidFill>
              </a:rPr>
              <a:t>Э</a:t>
            </a:r>
            <a:r>
              <a:rPr lang="uz-Cyrl-UZ" sz="3200" b="1">
                <a:solidFill>
                  <a:srgbClr val="FF0000"/>
                </a:solidFill>
              </a:rPr>
              <a:t>лектрон</a:t>
            </a:r>
            <a:r>
              <a:rPr lang="ru-RU" sz="3200" b="1">
                <a:solidFill>
                  <a:srgbClr val="FF0000"/>
                </a:solidFill>
              </a:rPr>
              <a:t>  </a:t>
            </a:r>
            <a:r>
              <a:rPr lang="uz-Cyrl-UZ" sz="3200" b="1">
                <a:solidFill>
                  <a:srgbClr val="FF0000"/>
                </a:solidFill>
              </a:rPr>
              <a:t>ютилиш спектрларининг</a:t>
            </a:r>
            <a:r>
              <a:rPr lang="ru-RU" sz="3200" b="1">
                <a:solidFill>
                  <a:srgbClr val="FF0000"/>
                </a:solidFill>
              </a:rPr>
              <a:t>  </a:t>
            </a:r>
            <a:r>
              <a:rPr lang="uz-Cyrl-UZ" sz="3200" b="1">
                <a:solidFill>
                  <a:srgbClr val="FF0000"/>
                </a:solidFill>
              </a:rPr>
              <a:t>табиати</a:t>
            </a:r>
            <a:endParaRPr lang="ru-RU" sz="3200" b="1">
              <a:solidFill>
                <a:srgbClr val="FF0000"/>
              </a:solidFill>
            </a:endParaRPr>
          </a:p>
        </p:txBody>
      </p:sp>
      <p:sp>
        <p:nvSpPr>
          <p:cNvPr id="11267" name="Rectangle 3"/>
          <p:cNvSpPr>
            <a:spLocks noGrp="1" noChangeArrowheads="1"/>
          </p:cNvSpPr>
          <p:nvPr>
            <p:ph type="body" idx="1"/>
          </p:nvPr>
        </p:nvSpPr>
        <p:spPr>
          <a:xfrm>
            <a:off x="468313" y="1052513"/>
            <a:ext cx="8229600" cy="5472112"/>
          </a:xfrm>
        </p:spPr>
        <p:txBody>
          <a:bodyPr/>
          <a:lstStyle/>
          <a:p>
            <a:pPr>
              <a:lnSpc>
                <a:spcPct val="90000"/>
              </a:lnSpc>
            </a:pPr>
            <a:r>
              <a:rPr lang="ru-RU" sz="1600" b="1"/>
              <a:t>Фотометрик усуллар </a:t>
            </a:r>
            <a:r>
              <a:rPr lang="uz-Cyrl-UZ" sz="1600" b="1"/>
              <a:t>ёрдамида</a:t>
            </a:r>
            <a:r>
              <a:rPr lang="ru-RU" sz="1600" b="1"/>
              <a:t> анализ қилинаётган рангли бирикмалар, жуда кўпчилик ҳолларда кенг ютилиш полосалари билан характерланади. Электромагнит нурни ютувчи бирикманинг ютилиш спектри деб</a:t>
            </a:r>
            <a:r>
              <a:rPr lang="en-US" sz="1600" b="1"/>
              <a:t>,</a:t>
            </a:r>
            <a:r>
              <a:rPr lang="ru-RU" sz="1600" b="1"/>
              <a:t> оптик зичлик </a:t>
            </a:r>
            <a:r>
              <a:rPr lang="ru-RU" sz="1600" b="1">
                <a:solidFill>
                  <a:srgbClr val="FF0000"/>
                </a:solidFill>
              </a:rPr>
              <a:t>А</a:t>
            </a:r>
            <a:r>
              <a:rPr lang="ru-RU" sz="1600" b="1"/>
              <a:t> ёки ютилишнинг моляр коэффициенти </a:t>
            </a:r>
            <a:r>
              <a:rPr lang="ru-RU" sz="1800" b="1">
                <a:solidFill>
                  <a:srgbClr val="FF0000"/>
                </a:solidFill>
                <a:sym typeface="Symbol" pitchFamily="18" charset="2"/>
              </a:rPr>
              <a:t></a:t>
            </a:r>
            <a:r>
              <a:rPr lang="ru-RU" sz="1600" b="1"/>
              <a:t> ни</a:t>
            </a:r>
            <a:r>
              <a:rPr lang="uz-Cyrl-UZ" sz="1600" b="1"/>
              <a:t>,</a:t>
            </a:r>
            <a:r>
              <a:rPr lang="ru-RU" sz="1600" b="1"/>
              <a:t> моддага тушаётган нурни тўлқин узунлиги  </a:t>
            </a:r>
            <a:r>
              <a:rPr lang="uz-Cyrl-UZ" sz="1600" b="1"/>
              <a:t>      </a:t>
            </a:r>
            <a:r>
              <a:rPr lang="en-US" sz="1600" b="1"/>
              <a:t>  </a:t>
            </a:r>
            <a:r>
              <a:rPr lang="ru-RU" sz="1600" b="1"/>
              <a:t>га боғлиқлигини ифодалайдиган</a:t>
            </a:r>
            <a:r>
              <a:rPr lang="uz-Cyrl-UZ" sz="1600" b="1"/>
              <a:t>, хийла</a:t>
            </a:r>
            <a:r>
              <a:rPr lang="ru-RU" sz="1600" b="1"/>
              <a:t> мураккаб эгриликка айтилади. Шундай қилиб</a:t>
            </a:r>
            <a:r>
              <a:rPr lang="uz-Cyrl-UZ" sz="1600" b="1"/>
              <a:t>,</a:t>
            </a:r>
            <a:r>
              <a:rPr lang="ru-RU" sz="1600" b="1"/>
              <a:t> ютилиш спектри  кўринишида ифодаланади ва у ерда ютувчи қатлам қалинлиги ҳамда концентрация кўрсатилади (4.1 - расм).</a:t>
            </a:r>
            <a:endParaRPr lang="uz-Cyrl-UZ" sz="1600" b="1"/>
          </a:p>
          <a:p>
            <a:pPr>
              <a:lnSpc>
                <a:spcPct val="90000"/>
              </a:lnSpc>
            </a:pPr>
            <a:endParaRPr lang="uz-Cyrl-UZ" sz="1000" b="1"/>
          </a:p>
          <a:p>
            <a:pPr>
              <a:lnSpc>
                <a:spcPct val="90000"/>
              </a:lnSpc>
            </a:pPr>
            <a:r>
              <a:rPr lang="ru-RU" sz="1600" b="1">
                <a:solidFill>
                  <a:srgbClr val="0000FF"/>
                </a:solidFill>
              </a:rPr>
              <a:t>Ютилиш полосасининг ярим кенглиги деб </a:t>
            </a:r>
            <a:r>
              <a:rPr lang="uz-Cyrl-UZ" sz="1600" b="1">
                <a:solidFill>
                  <a:srgbClr val="0000FF"/>
                </a:solidFill>
              </a:rPr>
              <a:t> </a:t>
            </a:r>
            <a:r>
              <a:rPr lang="ru-RU" sz="1600" b="1">
                <a:solidFill>
                  <a:srgbClr val="0000FF"/>
                </a:solidFill>
              </a:rPr>
              <a:t> </a:t>
            </a:r>
            <a:r>
              <a:rPr lang="en-US" sz="1600" b="1">
                <a:solidFill>
                  <a:srgbClr val="0000FF"/>
                </a:solidFill>
              </a:rPr>
              <a:t>           </a:t>
            </a:r>
            <a:r>
              <a:rPr lang="ru-RU" sz="1600" b="1">
                <a:solidFill>
                  <a:srgbClr val="0000FF"/>
                </a:solidFill>
              </a:rPr>
              <a:t>масофага айтилади. Кўпчилик ҳолларда оддий молекулалар учун ютилиш полосасининг ярим кенглиги 80 - 100 нм га тенг.</a:t>
            </a:r>
            <a:r>
              <a:rPr lang="ru-RU" sz="1600"/>
              <a:t> </a:t>
            </a:r>
          </a:p>
        </p:txBody>
      </p:sp>
      <p:sp>
        <p:nvSpPr>
          <p:cNvPr id="11269" name="Rectangle 5"/>
          <p:cNvSpPr>
            <a:spLocks noChangeArrowheads="1"/>
          </p:cNvSpPr>
          <p:nvPr/>
        </p:nvSpPr>
        <p:spPr bwMode="auto">
          <a:xfrm>
            <a:off x="0" y="3338513"/>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1268" name="Object 4"/>
          <p:cNvGraphicFramePr>
            <a:graphicFrameLocks noChangeAspect="1"/>
          </p:cNvGraphicFramePr>
          <p:nvPr/>
        </p:nvGraphicFramePr>
        <p:xfrm>
          <a:off x="3351213" y="1938338"/>
          <a:ext cx="284162" cy="360362"/>
        </p:xfrm>
        <a:graphic>
          <a:graphicData uri="http://schemas.openxmlformats.org/presentationml/2006/ole">
            <p:oleObj spid="_x0000_s11268" name="Формула" r:id="rId3" imgW="139579" imgH="177646" progId="Equation.3">
              <p:embed/>
            </p:oleObj>
          </a:graphicData>
        </a:graphic>
      </p:graphicFrame>
      <p:sp>
        <p:nvSpPr>
          <p:cNvPr id="11271"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pic>
        <p:nvPicPr>
          <p:cNvPr id="11280" name="Picture 16"/>
          <p:cNvPicPr>
            <a:picLocks noChangeAspect="1" noChangeArrowheads="1"/>
          </p:cNvPicPr>
          <p:nvPr/>
        </p:nvPicPr>
        <p:blipFill>
          <a:blip r:embed="rId4"/>
          <a:srcRect/>
          <a:stretch>
            <a:fillRect/>
          </a:stretch>
        </p:blipFill>
        <p:spPr bwMode="auto">
          <a:xfrm>
            <a:off x="4606925" y="3789363"/>
            <a:ext cx="3133725" cy="2847975"/>
          </a:xfrm>
          <a:prstGeom prst="rect">
            <a:avLst/>
          </a:prstGeom>
          <a:noFill/>
          <a:ln w="9525">
            <a:noFill/>
            <a:miter lim="800000"/>
            <a:headEnd/>
            <a:tailEnd/>
          </a:ln>
          <a:effectLst/>
        </p:spPr>
      </p:pic>
      <p:sp>
        <p:nvSpPr>
          <p:cNvPr id="11282" name="Rectangle 18"/>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1281" name="Object 17"/>
          <p:cNvGraphicFramePr>
            <a:graphicFrameLocks noChangeAspect="1"/>
          </p:cNvGraphicFramePr>
          <p:nvPr/>
        </p:nvGraphicFramePr>
        <p:xfrm>
          <a:off x="5276850" y="2984500"/>
          <a:ext cx="684213" cy="444500"/>
        </p:xfrm>
        <a:graphic>
          <a:graphicData uri="http://schemas.openxmlformats.org/presentationml/2006/ole">
            <p:oleObj spid="_x0000_s11281" name="Формула" r:id="rId5" imgW="355446" imgH="228501" progId="Equation.3">
              <p:embed/>
            </p:oleObj>
          </a:graphicData>
        </a:graphic>
      </p:graphicFrame>
      <p:sp>
        <p:nvSpPr>
          <p:cNvPr id="11284" name="Rectangle 20"/>
          <p:cNvSpPr>
            <a:spLocks noChangeArrowheads="1"/>
          </p:cNvSpPr>
          <p:nvPr/>
        </p:nvSpPr>
        <p:spPr bwMode="auto">
          <a:xfrm>
            <a:off x="0" y="3328988"/>
            <a:ext cx="9144000" cy="0"/>
          </a:xfrm>
          <a:prstGeom prst="rect">
            <a:avLst/>
          </a:prstGeom>
          <a:noFill/>
          <a:ln w="9525">
            <a:noFill/>
            <a:miter lim="800000"/>
            <a:headEnd/>
            <a:tailEnd/>
          </a:ln>
          <a:effectLst/>
        </p:spPr>
        <p:txBody>
          <a:bodyPr wrap="none" anchor="ctr">
            <a:spAutoFit/>
          </a:bodyPr>
          <a:lstStyle/>
          <a:p>
            <a:endParaRPr lang="ru-RU"/>
          </a:p>
        </p:txBody>
      </p:sp>
      <p:sp>
        <p:nvSpPr>
          <p:cNvPr id="11286" name="Rectangle 22"/>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ru-RU"/>
          </a:p>
        </p:txBody>
      </p:sp>
      <p:graphicFrame>
        <p:nvGraphicFramePr>
          <p:cNvPr id="11285" name="Object 21"/>
          <p:cNvGraphicFramePr>
            <a:graphicFrameLocks noChangeAspect="1"/>
          </p:cNvGraphicFramePr>
          <p:nvPr/>
        </p:nvGraphicFramePr>
        <p:xfrm>
          <a:off x="7488238" y="2133600"/>
          <a:ext cx="1187450" cy="388938"/>
        </p:xfrm>
        <a:graphic>
          <a:graphicData uri="http://schemas.openxmlformats.org/presentationml/2006/ole">
            <p:oleObj spid="_x0000_s11285" name="Формула" r:id="rId6" imgW="609336" imgH="203112" progId="Equation.3">
              <p:embed/>
            </p:oleObj>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4638"/>
            <a:ext cx="8229600" cy="993775"/>
          </a:xfrm>
        </p:spPr>
        <p:txBody>
          <a:bodyPr/>
          <a:lstStyle/>
          <a:p>
            <a:r>
              <a:rPr lang="uz-Cyrl-UZ" sz="2800" b="1">
                <a:solidFill>
                  <a:srgbClr val="FF0000"/>
                </a:solidFill>
              </a:rPr>
              <a:t>2. </a:t>
            </a:r>
            <a:r>
              <a:rPr lang="ru-RU" sz="2800" b="1">
                <a:solidFill>
                  <a:srgbClr val="FF0000"/>
                </a:solidFill>
              </a:rPr>
              <a:t>Э</a:t>
            </a:r>
            <a:r>
              <a:rPr lang="uz-Cyrl-UZ" sz="2800" b="1">
                <a:solidFill>
                  <a:srgbClr val="FF0000"/>
                </a:solidFill>
              </a:rPr>
              <a:t>лектрон</a:t>
            </a:r>
            <a:r>
              <a:rPr lang="ru-RU" sz="2800" b="1">
                <a:solidFill>
                  <a:srgbClr val="FF0000"/>
                </a:solidFill>
              </a:rPr>
              <a:t>  </a:t>
            </a:r>
            <a:r>
              <a:rPr lang="uz-Cyrl-UZ" sz="2800" b="1">
                <a:solidFill>
                  <a:srgbClr val="FF0000"/>
                </a:solidFill>
              </a:rPr>
              <a:t>ютилиш спектрларининг</a:t>
            </a:r>
            <a:r>
              <a:rPr lang="ru-RU" sz="2800" b="1">
                <a:solidFill>
                  <a:srgbClr val="FF0000"/>
                </a:solidFill>
              </a:rPr>
              <a:t>  </a:t>
            </a:r>
            <a:r>
              <a:rPr lang="uz-Cyrl-UZ" sz="2800" b="1">
                <a:solidFill>
                  <a:srgbClr val="FF0000"/>
                </a:solidFill>
              </a:rPr>
              <a:t>табиати</a:t>
            </a:r>
            <a:endParaRPr lang="ru-RU" sz="2800" b="1">
              <a:solidFill>
                <a:srgbClr val="FF0000"/>
              </a:solidFill>
            </a:endParaRPr>
          </a:p>
        </p:txBody>
      </p:sp>
      <p:sp>
        <p:nvSpPr>
          <p:cNvPr id="8195" name="Rectangle 3"/>
          <p:cNvSpPr>
            <a:spLocks noGrp="1" noChangeArrowheads="1"/>
          </p:cNvSpPr>
          <p:nvPr>
            <p:ph type="body" idx="1"/>
          </p:nvPr>
        </p:nvSpPr>
        <p:spPr>
          <a:xfrm>
            <a:off x="457200" y="1341438"/>
            <a:ext cx="8229600" cy="5327650"/>
          </a:xfrm>
        </p:spPr>
        <p:txBody>
          <a:bodyPr/>
          <a:lstStyle/>
          <a:p>
            <a:pPr>
              <a:lnSpc>
                <a:spcPct val="80000"/>
              </a:lnSpc>
            </a:pPr>
            <a:r>
              <a:rPr lang="uz-Cyrl-UZ" sz="1600" b="1"/>
              <a:t>Ҳар бир модда фақат ўзига хос энергетик сатҳлар системасига эга бўлганлиги учун, уларнинг спектрлари ҳам полосаларининг сони ва тўлқин узунликлари шкаласидаги ўрни (жойи) билан бир-биридан фарқ қилади.</a:t>
            </a:r>
          </a:p>
          <a:p>
            <a:pPr>
              <a:lnSpc>
                <a:spcPct val="80000"/>
              </a:lnSpc>
            </a:pPr>
            <a:endParaRPr lang="uz-Cyrl-UZ" sz="1000" b="1"/>
          </a:p>
          <a:p>
            <a:pPr>
              <a:lnSpc>
                <a:spcPct val="80000"/>
              </a:lnSpc>
            </a:pPr>
            <a:r>
              <a:rPr lang="uz-Cyrl-UZ" sz="1600" b="1">
                <a:solidFill>
                  <a:srgbClr val="0066FF"/>
                </a:solidFill>
              </a:rPr>
              <a:t>Спектрнинг бошқа муҳим хоссаси, модда томонидан ютилган электромагнит нурни оз ёки кўплигини акс эттирувчи ютилиш полосасининг интенсивлигидир. Биринчи навбатда бу, молекула электрон қобиғининг қайта тузилиши, аниқроғи диполь моментининг ўзгариши билан характерланади. Қўзғатилган вақтда модданинг диполь моменти қанча кўп ўзгарса, спектр полосасининг интенсивлиги ҳам шунча катта бўлади. </a:t>
            </a:r>
            <a:endParaRPr lang="ru-RU" sz="1600" b="1">
              <a:solidFill>
                <a:srgbClr val="0066FF"/>
              </a:solidFill>
            </a:endParaRPr>
          </a:p>
          <a:p>
            <a:pPr>
              <a:lnSpc>
                <a:spcPct val="80000"/>
              </a:lnSpc>
            </a:pPr>
            <a:r>
              <a:rPr lang="ru-RU" sz="1600" b="1">
                <a:solidFill>
                  <a:srgbClr val="FF0000"/>
                </a:solidFill>
              </a:rPr>
              <a:t>Энергетик сатҳлар орасида қайси ўтишлар бўлиши мумкин</a:t>
            </a:r>
            <a:r>
              <a:rPr lang="uz-Cyrl-UZ" sz="1600" b="1">
                <a:solidFill>
                  <a:srgbClr val="FF0000"/>
                </a:solidFill>
              </a:rPr>
              <a:t>, </a:t>
            </a:r>
            <a:r>
              <a:rPr lang="ru-RU" sz="1600" b="1">
                <a:solidFill>
                  <a:srgbClr val="FF0000"/>
                </a:solidFill>
              </a:rPr>
              <a:t>қайсилари мумкин эмаслигини олдиндан аниқлаш имкониятини берувчи танлаш (тақиқлаш) қоидалари бор. Танлаш қоидасига кўра, рухсат берилмаган ўтишларга тегишли ютилиш полосалари бўлмайди. У ёки бу сабабга кўра улар орасида ўтиш бўлса</a:t>
            </a:r>
            <a:r>
              <a:rPr lang="uz-Cyrl-UZ" sz="1600" b="1">
                <a:solidFill>
                  <a:srgbClr val="FF0000"/>
                </a:solidFill>
              </a:rPr>
              <a:t>,</a:t>
            </a:r>
            <a:r>
              <a:rPr lang="ru-RU" sz="1600" b="1">
                <a:solidFill>
                  <a:srgbClr val="FF0000"/>
                </a:solidFill>
              </a:rPr>
              <a:t> унга тегишли полосанинг интенсивлиги паст бўлади.</a:t>
            </a:r>
            <a:endParaRPr lang="uz-Cyrl-UZ" sz="1600" b="1">
              <a:solidFill>
                <a:srgbClr val="FF0000"/>
              </a:solidFill>
            </a:endParaRPr>
          </a:p>
          <a:p>
            <a:pPr>
              <a:lnSpc>
                <a:spcPct val="80000"/>
              </a:lnSpc>
            </a:pPr>
            <a:endParaRPr lang="ru-RU" sz="1000" b="1">
              <a:solidFill>
                <a:srgbClr val="FF0000"/>
              </a:solidFill>
            </a:endParaRPr>
          </a:p>
          <a:p>
            <a:pPr>
              <a:lnSpc>
                <a:spcPct val="80000"/>
              </a:lnSpc>
            </a:pPr>
            <a:r>
              <a:rPr lang="ru-RU" sz="1600" b="1">
                <a:solidFill>
                  <a:srgbClr val="6600FF"/>
                </a:solidFill>
              </a:rPr>
              <a:t>1. Турли хил спин ҳолатларига </a:t>
            </a:r>
            <a:r>
              <a:rPr lang="uz-Cyrl-UZ" sz="1600" b="1">
                <a:solidFill>
                  <a:srgbClr val="6600FF"/>
                </a:solidFill>
              </a:rPr>
              <a:t>(синглет, триплет) </a:t>
            </a:r>
            <a:r>
              <a:rPr lang="ru-RU" sz="1600" b="1">
                <a:solidFill>
                  <a:srgbClr val="6600FF"/>
                </a:solidFill>
              </a:rPr>
              <a:t>эга бўлган энергетик сатҳлар орасида ўтишлар тақиқланади (спин карралигига қараб танлаш).</a:t>
            </a:r>
            <a:endParaRPr lang="uz-Cyrl-UZ" sz="1600" b="1">
              <a:solidFill>
                <a:srgbClr val="6600FF"/>
              </a:solidFill>
            </a:endParaRPr>
          </a:p>
          <a:p>
            <a:pPr>
              <a:lnSpc>
                <a:spcPct val="80000"/>
              </a:lnSpc>
            </a:pPr>
            <a:endParaRPr lang="ru-RU" sz="900" b="1">
              <a:solidFill>
                <a:srgbClr val="6600FF"/>
              </a:solidFill>
            </a:endParaRPr>
          </a:p>
          <a:p>
            <a:pPr>
              <a:lnSpc>
                <a:spcPct val="80000"/>
              </a:lnSpc>
            </a:pPr>
            <a:r>
              <a:rPr lang="ru-RU" sz="1600" b="1">
                <a:solidFill>
                  <a:srgbClr val="CC0066"/>
                </a:solidFill>
              </a:rPr>
              <a:t>2. Моддани</a:t>
            </a:r>
            <a:r>
              <a:rPr lang="uz-Cyrl-UZ" sz="1600" b="1">
                <a:solidFill>
                  <a:srgbClr val="CC0066"/>
                </a:solidFill>
              </a:rPr>
              <a:t>нг</a:t>
            </a:r>
            <a:r>
              <a:rPr lang="ru-RU" sz="1600" b="1">
                <a:solidFill>
                  <a:srgbClr val="CC0066"/>
                </a:solidFill>
              </a:rPr>
              <a:t> асосий ва қўзғалган ҳолатларини ифодаловчи тўлқин функцияларининг симметрияси маълум бўлса, қайси ҳолларда қўзғатиш, яъни ўтиш модда диполь моментини ўзгаришига олиб келмаслигини илгаридан айтиш мумкин. Бундай ҳолда ҳам спектрда ютилиш полосаси бўлмаслиги керак (симметрия бўйича тақиқлаш).</a:t>
            </a:r>
          </a:p>
        </p:txBody>
      </p:sp>
    </p:spTree>
  </p:cSld>
  <p:clrMapOvr>
    <a:masterClrMapping/>
  </p:clrMapOvr>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625</TotalTime>
  <Words>2837</Words>
  <Application>Microsoft Office PowerPoint</Application>
  <PresentationFormat>Экран (4:3)</PresentationFormat>
  <Paragraphs>196</Paragraphs>
  <Slides>24</Slides>
  <Notes>0</Notes>
  <HiddenSlides>0</HiddenSlides>
  <MMClips>0</MMClips>
  <ScaleCrop>false</ScaleCrop>
  <HeadingPairs>
    <vt:vector size="8" baseType="variant">
      <vt:variant>
        <vt:lpstr>Использованные шрифты</vt:lpstr>
      </vt:variant>
      <vt:variant>
        <vt:i4>2</vt:i4>
      </vt:variant>
      <vt:variant>
        <vt:lpstr>Тема</vt:lpstr>
      </vt:variant>
      <vt:variant>
        <vt:i4>1</vt:i4>
      </vt:variant>
      <vt:variant>
        <vt:lpstr>Внедренные серверы OLE</vt:lpstr>
      </vt:variant>
      <vt:variant>
        <vt:i4>1</vt:i4>
      </vt:variant>
      <vt:variant>
        <vt:lpstr>Заголовки слайдов</vt:lpstr>
      </vt:variant>
      <vt:variant>
        <vt:i4>24</vt:i4>
      </vt:variant>
    </vt:vector>
  </HeadingPairs>
  <TitlesOfParts>
    <vt:vector size="28" baseType="lpstr">
      <vt:lpstr>Arial</vt:lpstr>
      <vt:lpstr>Symbol</vt:lpstr>
      <vt:lpstr>Оформление по умолчанию</vt:lpstr>
      <vt:lpstr>Microsoft Equation 3.0</vt:lpstr>
      <vt:lpstr>Аналитик кимё   Молекуляр  анализ  усуллари</vt:lpstr>
      <vt:lpstr>Режа:</vt:lpstr>
      <vt:lpstr>1. Молекуладаги ҳаракат турлари, уларнинг энергиялари.</vt:lpstr>
      <vt:lpstr>1. Молекула энергиясининг таркибий қисмлари ва молекуляр спектрларнинг турлари</vt:lpstr>
      <vt:lpstr>2. Электрон  ютилиш спектрларининг  табиати</vt:lpstr>
      <vt:lpstr>2. Электрон  ютилиш спектрларининг  табиати  </vt:lpstr>
      <vt:lpstr>2. Электрон  ютилиш спектрларининг  табиати</vt:lpstr>
      <vt:lpstr>2. Электрон  ютилиш спектрларининг  табиати</vt:lpstr>
      <vt:lpstr>2. Электрон  ютилиш спектрларининг  табиати</vt:lpstr>
      <vt:lpstr>2. Электрон  ютилиш спектрларининг  табиати</vt:lpstr>
      <vt:lpstr>2. Танлаш қоидалари</vt:lpstr>
      <vt:lpstr>2. Электрон  ютилиш спектрларининг  табиати</vt:lpstr>
      <vt:lpstr>3. Бугер-Ламберт-Бер қонуни.</vt:lpstr>
      <vt:lpstr>3. Бугер-Ламберт-Бер қонуни.</vt:lpstr>
      <vt:lpstr>3. Бугер-Ламберт-Бер қонуни.</vt:lpstr>
      <vt:lpstr>4. Ёруғлик ютилишининг моляр коэффициенти.</vt:lpstr>
      <vt:lpstr>5. Оптик зичликларнинг аддитивлик хоссаси</vt:lpstr>
      <vt:lpstr>6. Бугер-Ламберт-Бер қонунидан четланиш ва унинг сабаблари. </vt:lpstr>
      <vt:lpstr>6. Бугер-Ламберт-Бер қонунидан четланиш ва унинг сабаблари.</vt:lpstr>
      <vt:lpstr>6. Бугер-Ламберт-Бер қонунидан четланиш ва унинг сабаблари.</vt:lpstr>
      <vt:lpstr>6. Бугер-Ламберт-Бер қонунидан четланиш ва унинг сабаблари.</vt:lpstr>
      <vt:lpstr>6. Бугер-Ламберт-Бер қонунидан четланиш ва унинг сабаблари.</vt:lpstr>
      <vt:lpstr>6. Бугер-Ламберт-Бер қонунидан четланиш ва унинг сабаблари.</vt:lpstr>
      <vt:lpstr>Слайд 24</vt:lpstr>
    </vt:vector>
  </TitlesOfParts>
  <Company>MoBIL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МОЛЕКУЛЯР  АНАЛИЗ  УСУЛЛАРИ</dc:title>
  <dc:creator>Dell</dc:creator>
  <cp:lastModifiedBy>Server</cp:lastModifiedBy>
  <cp:revision>61</cp:revision>
  <dcterms:created xsi:type="dcterms:W3CDTF">2013-03-31T18:05:17Z</dcterms:created>
  <dcterms:modified xsi:type="dcterms:W3CDTF">2015-02-14T04:36:15Z</dcterms:modified>
</cp:coreProperties>
</file>