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0" r:id="rId4"/>
    <p:sldId id="258" r:id="rId5"/>
    <p:sldId id="259" r:id="rId6"/>
    <p:sldId id="260" r:id="rId7"/>
    <p:sldId id="261" r:id="rId8"/>
    <p:sldId id="281" r:id="rId9"/>
    <p:sldId id="262" r:id="rId10"/>
    <p:sldId id="285" r:id="rId11"/>
    <p:sldId id="263" r:id="rId12"/>
    <p:sldId id="264" r:id="rId13"/>
    <p:sldId id="265" r:id="rId14"/>
    <p:sldId id="266" r:id="rId15"/>
    <p:sldId id="277" r:id="rId16"/>
    <p:sldId id="267" r:id="rId17"/>
    <p:sldId id="275" r:id="rId18"/>
    <p:sldId id="268" r:id="rId19"/>
    <p:sldId id="286" r:id="rId20"/>
    <p:sldId id="269" r:id="rId21"/>
    <p:sldId id="282" r:id="rId22"/>
    <p:sldId id="283" r:id="rId23"/>
    <p:sldId id="279" r:id="rId24"/>
    <p:sldId id="270" r:id="rId25"/>
    <p:sldId id="271" r:id="rId26"/>
    <p:sldId id="284" r:id="rId27"/>
    <p:sldId id="278" r:id="rId28"/>
    <p:sldId id="272" r:id="rId29"/>
    <p:sldId id="273" r:id="rId30"/>
    <p:sldId id="27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086650"/>
          </a:xfrm>
        </p:spPr>
        <p:txBody>
          <a:bodyPr anchor="ctr"/>
          <a:lstStyle/>
          <a:p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« Математика 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@</a:t>
            </a:r>
            <a:r>
              <a:rPr lang="uz-Cyrl-UZ" sz="4000" dirty="0" smtClean="0">
                <a:solidFill>
                  <a:schemeClr val="accent5">
                    <a:lumMod val="75000"/>
                  </a:schemeClr>
                </a:solidFill>
              </a:rPr>
              <a:t> информатика</a:t>
            </a:r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»</a:t>
            </a:r>
            <a:endParaRPr lang="ru-RU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2423896"/>
          </a:xfrm>
        </p:spPr>
        <p:txBody>
          <a:bodyPr anchor="ctr"/>
          <a:lstStyle/>
          <a:p>
            <a:r>
              <a:rPr lang="ru-RU" sz="9600" b="1" dirty="0" smtClean="0">
                <a:solidFill>
                  <a:schemeClr val="accent5">
                    <a:lumMod val="75000"/>
                  </a:schemeClr>
                </a:solidFill>
              </a:rPr>
              <a:t>К  В  Н</a:t>
            </a:r>
            <a:endParaRPr lang="ru-RU" sz="9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/>
          <a:lstStyle/>
          <a:p>
            <a:pPr lvl="0">
              <a:buClr>
                <a:schemeClr val="tx2">
                  <a:lumMod val="75000"/>
                </a:schemeClr>
              </a:buClr>
            </a:pP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lvl="0">
              <a:buClr>
                <a:schemeClr val="tx2">
                  <a:lumMod val="75000"/>
                </a:schemeClr>
              </a:buClr>
            </a:pP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lvl="0">
              <a:buClr>
                <a:schemeClr val="tx2">
                  <a:lumMod val="75000"/>
                </a:schemeClr>
              </a:buClr>
            </a:pPr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"Тише едешь - дальше будешь"</a:t>
            </a:r>
          </a:p>
          <a:p>
            <a:pPr lvl="0">
              <a:buClr>
                <a:schemeClr val="tx2">
                  <a:lumMod val="75000"/>
                </a:schemeClr>
              </a:buClr>
              <a:buNone/>
            </a:pPr>
            <a:endParaRPr lang="ru-RU" sz="48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lvl="0">
              <a:buClr>
                <a:schemeClr val="tx2">
                  <a:lumMod val="75000"/>
                </a:schemeClr>
              </a:buClr>
            </a:pPr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"У семи нянек - дитя без глазу"</a:t>
            </a:r>
            <a:endParaRPr lang="ru-RU" sz="48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Вопросы болельщикам 1 команды</a:t>
            </a:r>
            <a:r>
              <a:rPr lang="ru-RU" sz="21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1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21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Отрезок, соединяющий вершину треугольника с серединой противоположной стороны.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Мозг компьютера.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Угол, смежный с углом при данной вершине.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Параллелограмм с равными сторонами.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Треугольник, у которого все стороны равны.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Программа для обслуживания периферийного  устройства. 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Отрезок, соединяющий две точки окружности.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Направленный отрезок.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Наименьшая единица измерения информации.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Отношение противолежащего катета к гипотенузе.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График квадратичной функции.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Хорда, проходящая через центр окружности.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Устройство для вывода информации на бумагу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Прямоугольник с равными сторонами.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Устройство для вывода чертежей на печать. 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Угол меньше прямого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Прибор для построения окружности.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Чему равен корень уравнения х</a:t>
            </a:r>
            <a:r>
              <a:rPr lang="ru-RU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=-4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.)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Математическое предложение, требующее доказательств.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Разновидность   носителя   информации.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908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Конкурс </a:t>
            </a:r>
            <a:r>
              <a:rPr lang="ru-RU" sz="27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болельщиков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"Дальше-дальше". 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Вопросы болельщикам 2 команды.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График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обратной пропорциональности.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Какую часть суток составляют 6 часов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Программа для работы с текстовыми документами.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Угол больше прямого.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Математическое предложение, принимаемое на веру, без доказательств.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Программа  для создания финансовых документов, таблиц, расчетов. 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Сумма сторон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Самая большая хорда в круге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Отношение прилежащего катета к гипотенузе.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Величина прямого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угла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Разговорное обозначение символа, используемого в адресе электронной почты.  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Чертежный инструмент для построения прямой.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Какую часть суток составляют 8 часов.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Чему равен корень уравнения / </a:t>
            </a:r>
            <a:r>
              <a:rPr lang="ru-RU" sz="1700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/ = - 1?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Треугольник, в котором есть два равных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угла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Отрезок, соединяющий точку окружности с ее центром.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Величина, не имеющая направления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Программа для работы с растровой графикой.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Простейшее геометрическое понятие. </a:t>
            </a:r>
          </a:p>
          <a:p>
            <a:pPr lvl="0"/>
            <a:r>
              <a:rPr lang="ru-RU" sz="1700" dirty="0" smtClean="0">
                <a:latin typeface="Arial" pitchFamily="34" charset="0"/>
                <a:cs typeface="Arial" pitchFamily="34" charset="0"/>
              </a:rPr>
              <a:t>Часть прямой, ограниченная с одной стороны. </a:t>
            </a:r>
          </a:p>
          <a:p>
            <a:pPr lvl="0">
              <a:buClr>
                <a:schemeClr val="tx2">
                  <a:lumMod val="75000"/>
                </a:schemeClr>
              </a:buClr>
            </a:pPr>
            <a:endParaRPr lang="ru-RU" sz="3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/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dirty="0" smtClean="0"/>
              <a:t>«Проще простого» или "ЕГЭ по </a:t>
            </a:r>
            <a:r>
              <a:rPr lang="ru-RU" sz="3200" dirty="0" err="1" smtClean="0"/>
              <a:t>КВНовски</a:t>
            </a:r>
            <a:r>
              <a:rPr lang="ru-RU" sz="3200" dirty="0" smtClean="0"/>
              <a:t>". Задания с выбором ответов.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dirty="0" smtClean="0"/>
              <a:t>Зачитывается  толкование понятий, а капитаны на переносной доске пишут номер правильного ответа ответы . За каждый правильный ответ 0,5 балла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 anchor="ctr"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4. Конкурс 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капитанов</a:t>
            </a:r>
            <a:r>
              <a:rPr lang="ru-RU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664371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Дискриминант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dirty="0" smtClean="0"/>
              <a:t>А) криминальный элемент</a:t>
            </a:r>
          </a:p>
          <a:p>
            <a:pPr lvl="0">
              <a:buNone/>
            </a:pPr>
            <a:r>
              <a:rPr lang="ru-RU" dirty="0" smtClean="0"/>
              <a:t>Б) различитель</a:t>
            </a:r>
          </a:p>
          <a:p>
            <a:pPr lvl="0">
              <a:buNone/>
            </a:pPr>
            <a:r>
              <a:rPr lang="ru-RU" dirty="0" smtClean="0"/>
              <a:t>В) принцип, по которому кого-то чего-то лишают</a:t>
            </a:r>
          </a:p>
          <a:p>
            <a:pPr lvl="0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Архиватор</a:t>
            </a:r>
          </a:p>
          <a:p>
            <a:pPr lvl="0">
              <a:buNone/>
            </a:pPr>
            <a:r>
              <a:rPr lang="ru-RU" dirty="0" smtClean="0"/>
              <a:t>А) элемент  при составлении   </a:t>
            </a:r>
            <a:r>
              <a:rPr lang="en-US" dirty="0" smtClean="0"/>
              <a:t>Web</a:t>
            </a:r>
            <a:r>
              <a:rPr lang="ru-RU" dirty="0" smtClean="0"/>
              <a:t>-сайтов </a:t>
            </a:r>
          </a:p>
          <a:p>
            <a:pPr lvl="0">
              <a:buNone/>
            </a:pPr>
            <a:r>
              <a:rPr lang="ru-RU" dirty="0" smtClean="0"/>
              <a:t>Б) компьютерный вирус</a:t>
            </a:r>
          </a:p>
          <a:p>
            <a:pPr lvl="0">
              <a:buNone/>
            </a:pPr>
            <a:r>
              <a:rPr lang="ru-RU" dirty="0" smtClean="0"/>
              <a:t>В) сжатие файлов с целью экономии памяти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Тетрактис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dirty="0" smtClean="0"/>
              <a:t>А) мифическое число</a:t>
            </a:r>
          </a:p>
          <a:p>
            <a:pPr lvl="0">
              <a:buNone/>
            </a:pPr>
            <a:r>
              <a:rPr lang="ru-RU" dirty="0" smtClean="0"/>
              <a:t>Б) часть пищевого тракта</a:t>
            </a:r>
          </a:p>
          <a:p>
            <a:pPr lvl="0">
              <a:buNone/>
            </a:pPr>
            <a:r>
              <a:rPr lang="ru-RU" dirty="0" smtClean="0"/>
              <a:t>В) лекарственное растение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ОС</a:t>
            </a:r>
          </a:p>
          <a:p>
            <a:pPr lvl="0">
              <a:buNone/>
            </a:pPr>
            <a:r>
              <a:rPr lang="ru-RU" dirty="0" smtClean="0"/>
              <a:t>А) посредник между  зараженными компьютерами</a:t>
            </a:r>
          </a:p>
          <a:p>
            <a:pPr lvl="0">
              <a:buNone/>
            </a:pPr>
            <a:r>
              <a:rPr lang="ru-RU" dirty="0" smtClean="0"/>
              <a:t>Б) посредник между  пользователем и компьютером</a:t>
            </a:r>
          </a:p>
          <a:p>
            <a:pPr lvl="0">
              <a:buNone/>
            </a:pPr>
            <a:r>
              <a:rPr lang="ru-RU" dirty="0" smtClean="0"/>
              <a:t>В) посредник между  враждующими сторонами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  <a:p>
            <a:pPr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Фальшивые числа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dirty="0" smtClean="0"/>
              <a:t>А) числа на фальшивых купюрах</a:t>
            </a:r>
          </a:p>
          <a:p>
            <a:pPr lvl="0">
              <a:buNone/>
            </a:pPr>
            <a:r>
              <a:rPr lang="ru-RU" dirty="0" smtClean="0"/>
              <a:t>Б) иррациональные числа</a:t>
            </a:r>
          </a:p>
          <a:p>
            <a:pPr lvl="0">
              <a:buNone/>
            </a:pPr>
            <a:r>
              <a:rPr lang="ru-RU" dirty="0" smtClean="0"/>
              <a:t>В) отрицательные числа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0"/>
            <a:ext cx="8229600" cy="6715148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Ромб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sz="2400" dirty="0" smtClean="0"/>
              <a:t>А) бубен у древних греков</a:t>
            </a:r>
          </a:p>
          <a:p>
            <a:pPr lvl="0">
              <a:buNone/>
            </a:pPr>
            <a:r>
              <a:rPr lang="ru-RU" sz="2400" dirty="0" smtClean="0"/>
              <a:t>Б) прокладка в насосе</a:t>
            </a:r>
          </a:p>
          <a:p>
            <a:pPr lvl="0">
              <a:buNone/>
            </a:pPr>
            <a:r>
              <a:rPr lang="ru-RU" sz="2400" dirty="0" smtClean="0"/>
              <a:t>В</a:t>
            </a:r>
            <a:r>
              <a:rPr lang="ru-RU" sz="2400" u="sng" dirty="0" smtClean="0"/>
              <a:t>) </a:t>
            </a:r>
            <a:r>
              <a:rPr lang="ru-RU" sz="2400" dirty="0" smtClean="0"/>
              <a:t>параллелограмм с равными сторонами</a:t>
            </a:r>
          </a:p>
          <a:p>
            <a:pPr lvl="0">
              <a:buNone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WWW</a:t>
            </a:r>
          </a:p>
          <a:p>
            <a:pPr lvl="0">
              <a:buNone/>
            </a:pPr>
            <a:r>
              <a:rPr lang="ru-RU" sz="2400" dirty="0" smtClean="0"/>
              <a:t>А) паутина в доме</a:t>
            </a:r>
          </a:p>
          <a:p>
            <a:pPr lvl="0">
              <a:buNone/>
            </a:pPr>
            <a:r>
              <a:rPr lang="ru-RU" sz="2400" dirty="0" smtClean="0"/>
              <a:t>Б) всемирная паутина</a:t>
            </a:r>
          </a:p>
          <a:p>
            <a:pPr lvl="0">
              <a:buNone/>
            </a:pPr>
            <a:r>
              <a:rPr lang="ru-RU" sz="2400" dirty="0" smtClean="0"/>
              <a:t>В) размер – сетка  монитора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Гиппократовы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луночки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sz="2400" dirty="0" smtClean="0"/>
              <a:t>А) часть коленного сустава</a:t>
            </a:r>
          </a:p>
          <a:p>
            <a:pPr lvl="0">
              <a:buNone/>
            </a:pPr>
            <a:r>
              <a:rPr lang="ru-RU" sz="2400" dirty="0" smtClean="0"/>
              <a:t>Б) новый способ посадки картофеля</a:t>
            </a:r>
          </a:p>
          <a:p>
            <a:pPr lvl="0">
              <a:buNone/>
            </a:pPr>
            <a:r>
              <a:rPr lang="ru-RU" sz="2400" dirty="0" smtClean="0"/>
              <a:t>В) часть фигуры, ограниченная дугой и стороной треугольника</a:t>
            </a:r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/>
          <a:lstStyle/>
          <a:p>
            <a:pPr lvl="0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Сканер</a:t>
            </a:r>
          </a:p>
          <a:p>
            <a:pPr lvl="0">
              <a:buNone/>
            </a:pPr>
            <a:r>
              <a:rPr lang="ru-RU" sz="2800" dirty="0" smtClean="0"/>
              <a:t>А) устройство для считывания и ввода информации</a:t>
            </a:r>
          </a:p>
          <a:p>
            <a:pPr lvl="0">
              <a:buNone/>
            </a:pPr>
            <a:r>
              <a:rPr lang="ru-RU" sz="2800" dirty="0" smtClean="0"/>
              <a:t>Б) новый рентгеновый  аппарат</a:t>
            </a:r>
          </a:p>
          <a:p>
            <a:pPr lvl="0">
              <a:buNone/>
            </a:pPr>
            <a:r>
              <a:rPr lang="ru-RU" sz="2800" dirty="0" smtClean="0"/>
              <a:t>В) часть телефона для записи информации</a:t>
            </a:r>
          </a:p>
          <a:p>
            <a:pPr>
              <a:buNone/>
            </a:pPr>
            <a:endParaRPr lang="en-US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Восстановление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lvl="0">
              <a:buNone/>
            </a:pPr>
            <a:r>
              <a:rPr lang="ru-RU" sz="2800" dirty="0" smtClean="0"/>
              <a:t>А) построение чертежа стертого соседом</a:t>
            </a:r>
          </a:p>
          <a:p>
            <a:pPr lvl="0">
              <a:buNone/>
            </a:pPr>
            <a:r>
              <a:rPr lang="ru-RU" sz="2800" dirty="0" smtClean="0"/>
              <a:t>Б) ремонт мебели в классе</a:t>
            </a:r>
          </a:p>
          <a:p>
            <a:pPr lvl="0">
              <a:buNone/>
            </a:pPr>
            <a:r>
              <a:rPr lang="ru-RU" sz="2800" dirty="0" smtClean="0"/>
              <a:t>В) перенос слагаемых из одной части в другую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/>
          <a:lstStyle/>
          <a:p>
            <a:pPr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dirty="0" smtClean="0"/>
              <a:t>Все знают, что иногда бывает тяжело отвечать у доски на уроке  и поэтому сейчас объявляется конкурс пантомимы (каждой команде по 2 пантомимы). Объясните, что такое: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 anchor="t"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5. Задание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"Пантомима"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Первой команде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dirty="0" smtClean="0"/>
              <a:t> 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dirty="0" smtClean="0"/>
              <a:t> </a:t>
            </a:r>
            <a:r>
              <a:rPr lang="ru-RU" sz="3200" dirty="0" smtClean="0"/>
              <a:t>1) выпуклый многоугольник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sz="3200" dirty="0" smtClean="0"/>
              <a:t> 2) процессор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Второй команде</a:t>
            </a:r>
            <a:r>
              <a:rPr lang="ru-RU" sz="3200" dirty="0" smtClean="0"/>
              <a:t>: 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sz="3200" dirty="0" smtClean="0"/>
              <a:t> 1) угол 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sz="3200" dirty="0" smtClean="0"/>
              <a:t>2) Клавиатура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dirty="0" smtClean="0"/>
              <a:t>(На выполнение задания отводится 5 минут. Оценка - по пятибалльной шкале).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«Дорогу осилит идущий а математику с информатикой мыслящий»</a:t>
            </a:r>
            <a:endParaRPr lang="ru-RU" sz="6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Девиз нашего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КВНа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5857916"/>
          </a:xfrm>
        </p:spPr>
        <p:txBody>
          <a:bodyPr>
            <a:normAutofit/>
          </a:bodyPr>
          <a:lstStyle/>
          <a:p>
            <a:pPr marL="355600" lvl="2" indent="-177800">
              <a:buClr>
                <a:schemeClr val="tx2">
                  <a:lumMod val="75000"/>
                </a:schemeClr>
              </a:buClr>
            </a:pPr>
            <a:r>
              <a:rPr lang="ru-RU" sz="2600" dirty="0" smtClean="0"/>
              <a:t>На могиле этого великого математика был установлен памятник с изображением шара и описанного около него цилиндра. Спустя почти 200 лет по этому чертежу нашли его могилу. Кто этот математик?</a:t>
            </a:r>
            <a:endParaRPr lang="en-US" sz="2600" dirty="0" smtClean="0"/>
          </a:p>
          <a:p>
            <a:pPr marL="355600" lvl="2" indent="-177800">
              <a:buClr>
                <a:schemeClr val="tx2">
                  <a:lumMod val="75000"/>
                </a:schemeClr>
              </a:buClr>
            </a:pPr>
            <a:r>
              <a:rPr lang="ru-RU" sz="2600" dirty="0" smtClean="0"/>
              <a:t> Самым первым компьютером «_____» – калькулятор, управляемый автоматическими последовательностями – первый американский программный компьютер. Разработанный и построенный в 1941 году по контракту с  </a:t>
            </a:r>
            <a:r>
              <a:rPr lang="en-US" sz="2600" dirty="0" smtClean="0"/>
              <a:t>IBM</a:t>
            </a:r>
            <a:r>
              <a:rPr lang="ru-RU" sz="2600" dirty="0" smtClean="0"/>
              <a:t> молодым Гарвардским математиком </a:t>
            </a:r>
            <a:r>
              <a:rPr lang="ru-RU" sz="2600" dirty="0" err="1" smtClean="0"/>
              <a:t>Горвардом</a:t>
            </a:r>
            <a:r>
              <a:rPr lang="ru-RU" sz="2600" dirty="0" smtClean="0"/>
              <a:t> </a:t>
            </a:r>
            <a:r>
              <a:rPr lang="ru-RU" sz="2600" dirty="0" err="1" smtClean="0"/>
              <a:t>Эйненом</a:t>
            </a:r>
            <a:r>
              <a:rPr lang="ru-RU" sz="2600" dirty="0" smtClean="0"/>
              <a:t> и еще 4 инженерами этой компании на основе идей Чарльза Бэббиджа. Как называлась и сколько весила эта машина?</a:t>
            </a:r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sz="2600" dirty="0" smtClean="0"/>
          </a:p>
          <a:p>
            <a:pPr marL="355600" indent="-17780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 anchor="t">
            <a:normAutofit fontScale="90000"/>
          </a:bodyPr>
          <a:lstStyle/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                                   Конкурс болельщиков</a:t>
            </a:r>
            <a:b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               "Из истории математики  и информатики" </a:t>
            </a:r>
            <a:b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214290"/>
            <a:ext cx="8501122" cy="10002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2" indent="-177800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2800" dirty="0" smtClean="0"/>
              <a:t>Воины римского консула </a:t>
            </a:r>
            <a:r>
              <a:rPr lang="ru-RU" sz="2800" dirty="0" err="1" smtClean="0"/>
              <a:t>Марцелла</a:t>
            </a:r>
            <a:r>
              <a:rPr lang="ru-RU" sz="2800" dirty="0" smtClean="0"/>
              <a:t> были надолго задержаны у стен города Сиракузы мощными машинами-катапультами, которые изобрел для защиты этого города великий ученый Архимед. В черном ящике лежит еще одно изобретение Архимеда, которое и поныне используется в быту. Что в черном ящике? </a:t>
            </a:r>
          </a:p>
          <a:p>
            <a:pPr marL="355600" indent="-177800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ru-RU" sz="2800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2800" dirty="0" smtClean="0"/>
              <a:t>Этот </a:t>
            </a:r>
            <a:r>
              <a:rPr lang="ru-RU" sz="2800" dirty="0" smtClean="0"/>
              <a:t>ученый больше знаменит своими открытиями в физике. Но благодаря его занятиям математикой появилась высшая математика, элементы которой изучаются в </a:t>
            </a:r>
            <a:r>
              <a:rPr lang="ru-RU" sz="2800" dirty="0" smtClean="0"/>
              <a:t>колледжах и лицеях. </a:t>
            </a:r>
            <a:r>
              <a:rPr lang="ru-RU" sz="2800" dirty="0" smtClean="0"/>
              <a:t>Кто этот ученый?</a:t>
            </a:r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r>
              <a:rPr lang="ru-RU" sz="2800" dirty="0" smtClean="0"/>
              <a:t> </a:t>
            </a:r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  <a:p>
            <a:pPr marL="355600" indent="-177800">
              <a:buClr>
                <a:schemeClr val="tx2">
                  <a:lumMod val="75000"/>
                </a:schemeClr>
              </a:buClr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 lnSpcReduction="20000"/>
          </a:bodyPr>
          <a:lstStyle/>
          <a:p>
            <a:pPr marL="355600" lvl="2" indent="-177800">
              <a:buClr>
                <a:schemeClr val="tx2">
                  <a:lumMod val="50000"/>
                </a:schemeClr>
              </a:buClr>
            </a:pPr>
            <a:r>
              <a:rPr lang="ru-RU" sz="2800" dirty="0" smtClean="0"/>
              <a:t>В 1833 году  английский математик Чарльз Бэббидж разработал проект машины для выполнения научных и технических расчетов, где предугадал устройство современного компьютера , а также его задачи. Для ввода и вывода он предлагал использовать _____- ленты из плотной бумаги и информацией наносимой с помощью отверстий. Как назывались эти ленты?</a:t>
            </a:r>
          </a:p>
          <a:p>
            <a:pPr marL="355600" lvl="2" indent="-177800">
              <a:buClr>
                <a:schemeClr val="tx2">
                  <a:lumMod val="50000"/>
                </a:schemeClr>
              </a:buClr>
              <a:buNone/>
            </a:pPr>
            <a:endParaRPr lang="ru-RU" sz="2800" dirty="0" smtClean="0"/>
          </a:p>
          <a:p>
            <a:pPr marL="355600" lvl="2" indent="-177800">
              <a:buClr>
                <a:schemeClr val="tx2">
                  <a:lumMod val="50000"/>
                </a:schemeClr>
              </a:buClr>
            </a:pPr>
            <a:endParaRPr lang="ru-RU" sz="2800" dirty="0" smtClean="0"/>
          </a:p>
          <a:p>
            <a:pPr marL="355600" lvl="2" indent="-177800">
              <a:buClr>
                <a:schemeClr val="tx2">
                  <a:lumMod val="50000"/>
                </a:schemeClr>
              </a:buClr>
            </a:pPr>
            <a:r>
              <a:rPr lang="ru-RU" sz="2800" dirty="0" smtClean="0"/>
              <a:t>В </a:t>
            </a:r>
            <a:r>
              <a:rPr lang="ru-RU" sz="2800" dirty="0" smtClean="0"/>
              <a:t>1946 году была построена первая </a:t>
            </a:r>
            <a:r>
              <a:rPr lang="ru-RU" sz="2800" dirty="0" err="1" smtClean="0"/>
              <a:t>электронно</a:t>
            </a:r>
            <a:r>
              <a:rPr lang="ru-RU" sz="2800" dirty="0" smtClean="0"/>
              <a:t> -  вычислительная машина  </a:t>
            </a:r>
            <a:r>
              <a:rPr lang="en-US" sz="2800" dirty="0" smtClean="0"/>
              <a:t>ENIFC</a:t>
            </a:r>
            <a:r>
              <a:rPr lang="ru-RU" sz="2800" dirty="0" smtClean="0"/>
              <a:t> на основе электронных ламп . Работала она в двоичной системе и производила 5000 операций сложения и 300 операций умножения в секунду. Какова была масса и на какой площади можно было разместить эту машину?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 marL="355600" lvl="2" indent="-177800">
              <a:buClr>
                <a:schemeClr val="tx2">
                  <a:lumMod val="50000"/>
                </a:schemeClr>
              </a:buClr>
            </a:pPr>
            <a:r>
              <a:rPr lang="ru-RU" sz="2800" dirty="0" smtClean="0"/>
              <a:t>Этот ученый увлекался не только математикой, но и астрономией, геодезией, физикой. Умер он в середине 21 века, завещав начертить на своей надгробной плите правильный семнадцатиугольник, вписанный в круг. Это была первая решенная им задача, которой он гордился больше всего. О каком ученом идет речь?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3429024"/>
          </a:xfrm>
        </p:spPr>
        <p:txBody>
          <a:bodyPr anchor="ctr"/>
          <a:lstStyle/>
          <a:p>
            <a:pPr>
              <a:buNone/>
            </a:pPr>
            <a:r>
              <a:rPr lang="ru-RU" sz="3600" dirty="0" smtClean="0"/>
              <a:t>Необходимо за 5 минут создать шедевр-портрет ученика, используя как можно больше математических знаков и символов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 anchor="ctr">
            <a:noAutofit/>
          </a:bodyPr>
          <a:lstStyle/>
          <a:p>
            <a:pPr lvl="1"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     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6. Конкурс художников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"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Бесподобие"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build="p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Autofit/>
          </a:bodyPr>
          <a:lstStyle/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600" dirty="0" smtClean="0"/>
              <a:t>Данное геометрическое понятие происходит от двух латинских слов "дважды" и "секу", которые переводятся буквально как "рассекающиеся на две части". О каком понятии идет речь? </a:t>
            </a:r>
          </a:p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600" dirty="0" smtClean="0"/>
              <a:t>Индейцы называли его "</a:t>
            </a:r>
            <a:r>
              <a:rPr lang="ru-RU" sz="2600" dirty="0" err="1" smtClean="0"/>
              <a:t>сунья</a:t>
            </a:r>
            <a:r>
              <a:rPr lang="ru-RU" sz="2600" dirty="0" smtClean="0"/>
              <a:t>", арабские математики "</a:t>
            </a:r>
            <a:r>
              <a:rPr lang="ru-RU" sz="2600" dirty="0" err="1" smtClean="0"/>
              <a:t>сифр</a:t>
            </a:r>
            <a:r>
              <a:rPr lang="ru-RU" sz="2600" dirty="0" smtClean="0"/>
              <a:t>". А как мы называем его сейчас? </a:t>
            </a:r>
          </a:p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600" dirty="0" smtClean="0"/>
              <a:t>Специально написанная программа, способная самопроизвольно присоединяться к другим  программам , создавать свои копии и внедрять их в файлы, системные области компьютера и в вычислительные сети с целью нарушения работы программ, порчи файлов и каталогов, создание всевозможных помех в работе на компьютере.</a:t>
            </a:r>
          </a:p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ru-RU" sz="1800" dirty="0" smtClean="0"/>
          </a:p>
          <a:p>
            <a:pPr marL="177800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1800" dirty="0" smtClean="0"/>
              <a:t> </a:t>
            </a:r>
          </a:p>
          <a:p>
            <a:pPr marL="177800" indent="-177800">
              <a:buNone/>
            </a:pPr>
            <a:endParaRPr lang="ru-RU" sz="18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</a:t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Конкурс болельщиков </a:t>
            </a:r>
            <a:b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"Из истории математики  и информатики"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/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ru-RU" sz="2800" dirty="0" smtClean="0"/>
              <a:t>В древности не было такого термина. Его ввел в 17 веке французский математик Франсуа Виет. В переводе с латинского данный термин означает "спица колеса".Что это?</a:t>
            </a:r>
          </a:p>
          <a:p>
            <a:pPr marL="177800" lvl="2" indent="-177800">
              <a:buClr>
                <a:schemeClr val="tx2">
                  <a:lumMod val="75000"/>
                </a:schemeClr>
              </a:buClr>
            </a:pPr>
            <a:r>
              <a:rPr lang="ru-RU" sz="2800" dirty="0" smtClean="0"/>
              <a:t>Предмет, название которого произошло от греческого слова, означающего в переводе "игральная кость". Данный предмет часто используется в различных играх маленькими детьми. Что это за предмет? .</a:t>
            </a:r>
          </a:p>
          <a:p>
            <a:pPr marL="177800" lvl="2" indent="-177800">
              <a:buClr>
                <a:schemeClr val="tx2">
                  <a:lumMod val="75000"/>
                </a:schemeClr>
              </a:buClr>
            </a:pPr>
            <a:endParaRPr lang="en-US" sz="800" dirty="0" smtClean="0"/>
          </a:p>
          <a:p>
            <a:pPr marL="177800" lvl="2" indent="-177800">
              <a:buClr>
                <a:schemeClr val="tx2">
                  <a:lumMod val="75000"/>
                </a:schemeClr>
              </a:buClr>
            </a:pPr>
            <a:r>
              <a:rPr lang="ru-RU" sz="2800" dirty="0" smtClean="0"/>
              <a:t>Слово, которым обозначается эта фигура, переводится с греческого языка как "натянутая тетива". Что это? </a:t>
            </a:r>
            <a:endParaRPr lang="en-US" sz="28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92500" lnSpcReduction="10000"/>
          </a:bodyPr>
          <a:lstStyle/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ru-RU" sz="2000" dirty="0" smtClean="0"/>
          </a:p>
          <a:p>
            <a:pPr marL="177800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800" dirty="0" smtClean="0"/>
              <a:t> </a:t>
            </a:r>
            <a:r>
              <a:rPr lang="ru-RU" sz="3200" dirty="0" smtClean="0"/>
              <a:t>Когда появился первый компьютерный вирус? </a:t>
            </a:r>
            <a:endParaRPr lang="en-US" sz="3200" dirty="0" smtClean="0"/>
          </a:p>
          <a:p>
            <a:pPr marL="177800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ru-RU" sz="900" dirty="0" smtClean="0"/>
          </a:p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3200" dirty="0" smtClean="0"/>
              <a:t>Вы, наверное, многое слышали о мифических числах. Например, число 13 называют "чертовой дюжиной", число 666- "число зверя, дьявола". В то время как числа 3 и 12- считались у пифагорейцев "счастливыми" числами. А какое число у </a:t>
            </a:r>
            <a:r>
              <a:rPr lang="ru-RU" sz="3200" dirty="0" err="1" smtClean="0"/>
              <a:t>пифагорийцев</a:t>
            </a:r>
            <a:r>
              <a:rPr lang="ru-RU" sz="3200" dirty="0" smtClean="0"/>
              <a:t> олицетворяло здоровье, гармонию, разумность? </a:t>
            </a:r>
            <a:endParaRPr lang="en-US" sz="3200" dirty="0" smtClean="0"/>
          </a:p>
          <a:p>
            <a:pPr marL="177800" lvl="2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ru-RU" sz="900" dirty="0" smtClean="0"/>
          </a:p>
          <a:p>
            <a:pPr marL="177800" indent="-1778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3200" dirty="0" smtClean="0"/>
              <a:t> Точка подключения внешних устройств к шине компьютера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/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ru-RU" b="1" i="1" dirty="0" smtClean="0"/>
              <a:t>Каждая команда подготовила по две рекламы. Темы определил жребий.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dirty="0" smtClean="0"/>
              <a:t> 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/>
              <a:t>  </a:t>
            </a:r>
            <a:r>
              <a:rPr lang="ru-RU" sz="3200" dirty="0" smtClean="0"/>
              <a:t>приведение к общему знаменателю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uz-Cyrl-UZ" sz="3200" dirty="0" smtClean="0"/>
              <a:t>  пакет </a:t>
            </a:r>
            <a:r>
              <a:rPr lang="en-US" sz="3200" dirty="0" smtClean="0"/>
              <a:t>MS </a:t>
            </a:r>
            <a:r>
              <a:rPr lang="en-US" sz="3200" dirty="0" err="1" smtClean="0"/>
              <a:t>Offis</a:t>
            </a: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sz="3200" dirty="0" smtClean="0"/>
              <a:t>  теорема Пифагора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sz="3200" dirty="0" smtClean="0"/>
              <a:t>  таблицы </a:t>
            </a:r>
            <a:r>
              <a:rPr lang="ru-RU" sz="3200" dirty="0" err="1" smtClean="0"/>
              <a:t>Брадиса</a:t>
            </a: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uz-Cyrl-UZ" sz="3200" dirty="0" smtClean="0"/>
              <a:t>  архиваторы</a:t>
            </a: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sz="3200" dirty="0" smtClean="0"/>
              <a:t>  многоугольник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sz="3200" dirty="0" smtClean="0"/>
              <a:t>  перпендикуляр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 anchor="ctr">
            <a:noAutofit/>
          </a:bodyPr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/>
            </a:r>
            <a:br>
              <a:rPr lang="ru-RU" sz="2000" b="1" dirty="0" smtClean="0">
                <a:latin typeface="Arial Black" pitchFamily="34" charset="0"/>
              </a:rPr>
            </a:br>
            <a:r>
              <a:rPr lang="ru-RU" sz="2000" b="1" dirty="0" smtClean="0">
                <a:latin typeface="Arial Black" pitchFamily="34" charset="0"/>
              </a:rPr>
              <a:t/>
            </a:r>
            <a:br>
              <a:rPr lang="ru-RU" sz="2000" b="1" dirty="0" smtClean="0">
                <a:latin typeface="Arial Black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7.Домашнее задание:     Конкурс рекламы.</a:t>
            </a:r>
            <a:r>
              <a:rPr lang="ru-RU" sz="2800" dirty="0" smtClean="0">
                <a:latin typeface="Arial Black" pitchFamily="34" charset="0"/>
              </a:rPr>
              <a:t/>
            </a:r>
            <a:br>
              <a:rPr lang="ru-RU" sz="2800" dirty="0" smtClean="0">
                <a:latin typeface="Arial Black" pitchFamily="34" charset="0"/>
              </a:rPr>
            </a:b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 anchor="ctr"/>
          <a:lstStyle/>
          <a:p>
            <a:pPr>
              <a:buClr>
                <a:schemeClr val="tx2">
                  <a:lumMod val="75000"/>
                </a:schemeClr>
              </a:buClr>
            </a:pP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dirty="0" smtClean="0"/>
              <a:t>На листах ватмана, с написанными в столбик буквами алфавита ,команды напротив каждой буквы записывают  термины по математике и информатике.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sz="3200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3200" dirty="0" smtClean="0"/>
              <a:t> Время выполнения задания ограничено 3 минутами. За каждый термин 0,1 балла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47774"/>
          </a:xfrm>
        </p:spPr>
        <p:txBody>
          <a:bodyPr anchor="ctr">
            <a:noAutofit/>
          </a:bodyPr>
          <a:lstStyle/>
          <a:p>
            <a:pPr lvl="0"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8. Итоговый конкурс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"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Математический </a:t>
            </a:r>
            <a:r>
              <a:rPr sz="2800" b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@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информатический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словарь".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/>
          <a:lstStyle/>
          <a:p>
            <a:pPr>
              <a:buNone/>
            </a:pPr>
            <a:r>
              <a:rPr lang="ru-RU" sz="4000" i="1" dirty="0" smtClean="0"/>
              <a:t>Царица наук – математика.</a:t>
            </a:r>
            <a:br>
              <a:rPr lang="ru-RU" sz="4000" i="1" dirty="0" smtClean="0"/>
            </a:br>
            <a:r>
              <a:rPr lang="ru-RU" sz="4000" i="1" dirty="0" smtClean="0"/>
              <a:t>Но выросла рядом принцесса –</a:t>
            </a:r>
            <a:br>
              <a:rPr lang="ru-RU" sz="4000" i="1" dirty="0" smtClean="0"/>
            </a:br>
            <a:r>
              <a:rPr lang="ru-RU" sz="4000" i="1" dirty="0" smtClean="0"/>
              <a:t>Прекраснейшая Информатика,</a:t>
            </a:r>
            <a:br>
              <a:rPr lang="ru-RU" sz="4000" i="1" dirty="0" smtClean="0"/>
            </a:br>
            <a:r>
              <a:rPr lang="ru-RU" sz="4000" i="1" dirty="0" smtClean="0"/>
              <a:t>Дочь мысли людской и прогресса.</a:t>
            </a:r>
            <a:br>
              <a:rPr lang="ru-RU" sz="4000" i="1" dirty="0" smtClean="0"/>
            </a:br>
            <a:r>
              <a:rPr lang="ru-RU" sz="4000" i="1" dirty="0" smtClean="0"/>
              <a:t>Сегодня без этих наук</a:t>
            </a:r>
            <a:br>
              <a:rPr lang="ru-RU" sz="4000" i="1" dirty="0" smtClean="0"/>
            </a:br>
            <a:r>
              <a:rPr lang="ru-RU" sz="4000" i="1" dirty="0" smtClean="0"/>
              <a:t>Представить наш мир невозможно.</a:t>
            </a:r>
            <a:br>
              <a:rPr lang="ru-RU" sz="4000" i="1" dirty="0" smtClean="0"/>
            </a:br>
            <a:r>
              <a:rPr lang="ru-RU" sz="4000" i="1" dirty="0" smtClean="0"/>
              <a:t>Они нас спасают от скуки.</a:t>
            </a:r>
            <a:br>
              <a:rPr lang="ru-RU" sz="4000" i="1" dirty="0" smtClean="0"/>
            </a:br>
            <a:r>
              <a:rPr lang="ru-RU" sz="4000" i="1" dirty="0" smtClean="0"/>
              <a:t>Они наш помощник надежный.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Жюри подсчитывает баллы, подводит итоги, объявляет победителей.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За первое и второе место даются грамоты.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Также призами отмечаются самый внимательный игрок, самый сообразительный игрок и самый активный болельщик.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42996"/>
          </a:xfrm>
        </p:spPr>
        <p:txBody>
          <a:bodyPr anchor="ctr">
            <a:normAutofit/>
          </a:bodyPr>
          <a:lstStyle/>
          <a:p>
            <a:pPr lvl="0" algn="ctr"/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Подведение итогов игры.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>
                    <a:lumMod val="95000"/>
                  </a:schemeClr>
                </a:solidFill>
              </a:rPr>
              <a:t> «</a:t>
            </a: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Давайте познакомимся» </a:t>
            </a:r>
          </a:p>
          <a:p>
            <a:pPr>
              <a:buNone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(конкурс – презентация команд)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 Разминка команд.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« Признак – шоу»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Конкурс капитанов.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Конкурс – пантомима.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Конкурс художников.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Домашнее задание.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Итоговый конкурс.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Подведение итогов.</a:t>
            </a:r>
          </a:p>
          <a:p>
            <a:pPr>
              <a:buFont typeface="Wingdings" pitchFamily="2" charset="2"/>
              <a:buChar char="q"/>
            </a:pPr>
            <a:endParaRPr lang="ru-RU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Конкурсы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ru-RU" sz="4000" dirty="0" smtClean="0"/>
              <a:t>Это конкурс-презентация участников.</a:t>
            </a:r>
          </a:p>
          <a:p>
            <a:pPr>
              <a:buNone/>
            </a:pPr>
            <a:r>
              <a:rPr lang="ru-RU" sz="4000" dirty="0" smtClean="0"/>
              <a:t> К нему игроки готовятся заранее: придумывают название, девиз и эмблему команды. Высшая оценка за конкурс-5 баллов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1. « Давайте познакомимся»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ru-RU" sz="4000" b="1" dirty="0" smtClean="0"/>
              <a:t>"Блиц-опрос". </a:t>
            </a:r>
            <a:endParaRPr lang="ru-RU" sz="4000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sz="4000" dirty="0" smtClean="0"/>
              <a:t> 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4000" dirty="0" smtClean="0"/>
              <a:t>Выигрывает тот, кто первым дал правильный ответ. За каждый верный ответ-0,5 балла.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ru-RU" sz="4000" dirty="0" smtClean="0"/>
              <a:t> 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sz="4000" dirty="0" smtClean="0"/>
              <a:t>Ведущий зачитывает вопросы.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</a:rPr>
              <a:t>  2.   Разминка </a:t>
            </a:r>
            <a:r>
              <a:rPr lang="ru-RU" sz="4800" b="1" dirty="0">
                <a:solidFill>
                  <a:schemeClr val="tx2">
                    <a:lumMod val="75000"/>
                  </a:schemeClr>
                </a:solidFill>
              </a:rPr>
              <a:t>команд.</a:t>
            </a: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5238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 </a:t>
            </a:r>
            <a:endParaRPr lang="ru-RU" sz="3600" dirty="0" smtClean="0"/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Фрагмент оперативной памяти размером в 16 байтов.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Какие три числа, если их сложить или перемножить, дают один и тот же результат? 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Какое самое большое число можно выразить четырьмя тройками? 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Назовите число, у которого нет противоположного?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 anchor="ctr"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 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«Угадай»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/>
          <a:lstStyle/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Участок магнитного диска в виде двух концентрических окружностей, образуемый при разметке диска</a:t>
            </a:r>
          </a:p>
          <a:p>
            <a:pPr lvl="1">
              <a:buClr>
                <a:schemeClr val="tx2">
                  <a:lumMod val="75000"/>
                </a:schemeClr>
              </a:buClr>
              <a:buNone/>
            </a:pPr>
            <a:endParaRPr lang="ru-RU" sz="8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Она любит все делить.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endParaRPr lang="ru-RU" sz="8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Туда попадают элементы двух множеств.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endParaRPr lang="ru-RU" sz="8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Она выясняет все отношения.</a:t>
            </a:r>
          </a:p>
          <a:p>
            <a:pPr lvl="1">
              <a:buClr>
                <a:schemeClr val="tx2">
                  <a:lumMod val="75000"/>
                </a:schemeClr>
              </a:buClr>
            </a:pPr>
            <a:endParaRPr lang="ru-RU" sz="8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tx2">
                  <a:lumMod val="75000"/>
                </a:schemeClr>
              </a:buClr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Синоним понятия "оператор в программе".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38768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Болельщикам команд предлагается  сформулировать какую  - либо теорему, аксиому и определение и напоминается, что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аксиома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-это утверждение, не требующее доказательств,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теорема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-это утверждение, требующее доказательства,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определение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-это высказывание, описывающее главные признаки предмета.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Объявляется конкурс "Аксиома-теорема-определение".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Каждая команда получает одно утверждение, которое она должна сформулировать как: теорему, аксиому, определение. Выбор решает жребий.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3. «Признак – шоу»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460</TotalTime>
  <Words>1393</Words>
  <Application>Microsoft Office PowerPoint</Application>
  <PresentationFormat>Экран (4:3)</PresentationFormat>
  <Paragraphs>228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Бумажная</vt:lpstr>
      <vt:lpstr>К  В  Н</vt:lpstr>
      <vt:lpstr>Девиз нашего КВНа</vt:lpstr>
      <vt:lpstr>Слайд 3</vt:lpstr>
      <vt:lpstr>Конкурсы</vt:lpstr>
      <vt:lpstr>1. « Давайте познакомимся»</vt:lpstr>
      <vt:lpstr>  2.   Разминка команд. </vt:lpstr>
      <vt:lpstr>               «Угадай»</vt:lpstr>
      <vt:lpstr>Слайд 8</vt:lpstr>
      <vt:lpstr>3. «Признак – шоу»</vt:lpstr>
      <vt:lpstr>Слайд 10</vt:lpstr>
      <vt:lpstr>Конкурс болельщиков "Дальше-дальше". </vt:lpstr>
      <vt:lpstr>Слайд 12</vt:lpstr>
      <vt:lpstr>4. Конкурс капитанов. </vt:lpstr>
      <vt:lpstr>Слайд 14</vt:lpstr>
      <vt:lpstr>Слайд 15</vt:lpstr>
      <vt:lpstr>Слайд 16</vt:lpstr>
      <vt:lpstr>Слайд 17</vt:lpstr>
      <vt:lpstr> 5. Задание "Пантомима" </vt:lpstr>
      <vt:lpstr>Слайд 19</vt:lpstr>
      <vt:lpstr>                                      Конкурс болельщиков                   "Из истории математики  и информатики"   </vt:lpstr>
      <vt:lpstr>Слайд 21</vt:lpstr>
      <vt:lpstr>Слайд 22</vt:lpstr>
      <vt:lpstr>Слайд 23</vt:lpstr>
      <vt:lpstr>          6. Конкурс художников  "Бесподобие" </vt:lpstr>
      <vt:lpstr>     Конкурс болельщиков  "Из истории математики  и информатики"   </vt:lpstr>
      <vt:lpstr>Слайд 26</vt:lpstr>
      <vt:lpstr>Слайд 27</vt:lpstr>
      <vt:lpstr>  7.Домашнее задание:     Конкурс рекламы. </vt:lpstr>
      <vt:lpstr> 8. Итоговый конкурс     "Математический @ информатический  словарь". </vt:lpstr>
      <vt:lpstr>Подведение итогов игры.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 В  Н</dc:title>
  <cp:lastModifiedBy>Админ</cp:lastModifiedBy>
  <cp:revision>51</cp:revision>
  <dcterms:modified xsi:type="dcterms:W3CDTF">2014-04-10T16:26:12Z</dcterms:modified>
</cp:coreProperties>
</file>