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6" r:id="rId2"/>
    <p:sldId id="256" r:id="rId3"/>
    <p:sldId id="257" r:id="rId4"/>
    <p:sldId id="258" r:id="rId5"/>
    <p:sldId id="259" r:id="rId6"/>
    <p:sldId id="260" r:id="rId7"/>
    <p:sldId id="261" r:id="rId8"/>
    <p:sldId id="262" r:id="rId9"/>
    <p:sldId id="263" r:id="rId10"/>
    <p:sldId id="277" r:id="rId11"/>
    <p:sldId id="264" r:id="rId12"/>
    <p:sldId id="265" r:id="rId13"/>
    <p:sldId id="266" r:id="rId14"/>
    <p:sldId id="267" r:id="rId15"/>
    <p:sldId id="269" r:id="rId16"/>
    <p:sldId id="275" r:id="rId17"/>
    <p:sldId id="270" r:id="rId18"/>
    <p:sldId id="271"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75" b="1" i="0" u="none" strike="noStrike" baseline="0">
                <a:solidFill>
                  <a:srgbClr val="000000"/>
                </a:solidFill>
                <a:latin typeface="Arial"/>
                <a:ea typeface="Arial"/>
                <a:cs typeface="Arial"/>
              </a:defRPr>
            </a:pPr>
            <a:r>
              <a:rPr lang="en-US" sz="1400" dirty="0" err="1"/>
              <a:t>O`zbekiston</a:t>
            </a:r>
            <a:r>
              <a:rPr lang="en-US" sz="1400" dirty="0"/>
              <a:t> </a:t>
            </a:r>
            <a:r>
              <a:rPr lang="en-US" sz="1400" dirty="0" err="1"/>
              <a:t>Respublikasida</a:t>
            </a:r>
            <a:r>
              <a:rPr lang="en-US" sz="1400" dirty="0"/>
              <a:t> 2005-2011-yillarda </a:t>
            </a:r>
            <a:r>
              <a:rPr lang="en-US" sz="1400" dirty="0" err="1"/>
              <a:t>avtomobil</a:t>
            </a:r>
            <a:r>
              <a:rPr lang="en-US" sz="1400" dirty="0"/>
              <a:t> </a:t>
            </a:r>
            <a:r>
              <a:rPr lang="en-US" sz="1400" dirty="0" err="1"/>
              <a:t>transportida</a:t>
            </a:r>
            <a:r>
              <a:rPr lang="en-US" sz="1400" dirty="0"/>
              <a:t> </a:t>
            </a:r>
            <a:r>
              <a:rPr lang="en-US" sz="1400" dirty="0" err="1"/>
              <a:t>yo`lovchi</a:t>
            </a:r>
            <a:r>
              <a:rPr lang="en-US" sz="1400" dirty="0"/>
              <a:t> </a:t>
            </a:r>
            <a:r>
              <a:rPr lang="en-US" sz="1400" dirty="0" err="1"/>
              <a:t>tashish</a:t>
            </a:r>
            <a:r>
              <a:rPr lang="en-US" sz="1400" dirty="0"/>
              <a:t> </a:t>
            </a:r>
            <a:r>
              <a:rPr lang="en-US" sz="1400" dirty="0" err="1"/>
              <a:t>hajmi</a:t>
            </a:r>
            <a:r>
              <a:rPr lang="en-US" sz="1400" dirty="0"/>
              <a:t> </a:t>
            </a:r>
            <a:r>
              <a:rPr lang="en-US" sz="1400" dirty="0" err="1"/>
              <a:t>dinamikasi</a:t>
            </a:r>
            <a:endParaRPr lang="en-US" sz="1400" dirty="0"/>
          </a:p>
        </c:rich>
      </c:tx>
      <c:layout>
        <c:manualLayout>
          <c:xMode val="edge"/>
          <c:yMode val="edge"/>
          <c:x val="0.1263537906137184"/>
          <c:y val="2.2935779816513763E-3"/>
        </c:manualLayout>
      </c:layout>
      <c:overlay val="0"/>
      <c:spPr>
        <a:noFill/>
        <a:ln w="25399">
          <a:noFill/>
        </a:ln>
      </c:spPr>
    </c:title>
    <c:autoTitleDeleted val="0"/>
    <c:view3D>
      <c:rotX val="7"/>
      <c:hPercent val="60"/>
      <c:rotY val="11"/>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000000"/>
          </a:solidFill>
          <a:prstDash val="solid"/>
        </a:ln>
      </c:spPr>
    </c:sideWall>
    <c:backWall>
      <c:thickness val="0"/>
      <c:spPr>
        <a:solidFill>
          <a:srgbClr val="FFFFFF"/>
        </a:solidFill>
        <a:ln w="12700">
          <a:solidFill>
            <a:srgbClr val="000000"/>
          </a:solidFill>
          <a:prstDash val="solid"/>
        </a:ln>
      </c:spPr>
    </c:backWall>
    <c:plotArea>
      <c:layout>
        <c:manualLayout>
          <c:layoutTarget val="inner"/>
          <c:xMode val="edge"/>
          <c:yMode val="edge"/>
          <c:x val="9.2057761732851989E-2"/>
          <c:y val="0.19724770642201836"/>
          <c:w val="0.88808664259927794"/>
          <c:h val="0.63990825688073394"/>
        </c:manualLayout>
      </c:layout>
      <c:bar3DChart>
        <c:barDir val="col"/>
        <c:grouping val="stacked"/>
        <c:varyColors val="0"/>
        <c:ser>
          <c:idx val="0"/>
          <c:order val="0"/>
          <c:tx>
            <c:strRef>
              <c:f>Sheet1!$A$2</c:f>
              <c:strCache>
                <c:ptCount val="1"/>
                <c:pt idx="0">
                  <c:v>tashilgan yolovchilar (mln.yo`lovchi)</c:v>
                </c:pt>
              </c:strCache>
            </c:strRef>
          </c:tx>
          <c:spPr>
            <a:solidFill>
              <a:srgbClr val="00FFFF"/>
            </a:solidFill>
            <a:ln w="12700">
              <a:solidFill>
                <a:srgbClr val="000000"/>
              </a:solidFill>
              <a:prstDash val="solid"/>
            </a:ln>
          </c:spPr>
          <c:invertIfNegative val="0"/>
          <c:dLbls>
            <c:dLbl>
              <c:idx val="0"/>
              <c:layout>
                <c:manualLayout>
                  <c:x val="2.0766635774338012E-2"/>
                  <c:y val="-0.22824583221169023"/>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1"/>
              <c:layout>
                <c:manualLayout>
                  <c:x val="1.078840623069437E-2"/>
                  <c:y val="-0.25623845868363421"/>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2"/>
              <c:layout>
                <c:manualLayout>
                  <c:x val="9.8354474451735167E-3"/>
                  <c:y val="-0.28626004282274198"/>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3"/>
              <c:layout>
                <c:manualLayout>
                  <c:x val="8.8824886596526632E-3"/>
                  <c:y val="-0.30248588295369155"/>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4"/>
              <c:layout>
                <c:manualLayout>
                  <c:x val="1.3344878475949874E-2"/>
                  <c:y val="-0.33729789664513438"/>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5"/>
              <c:layout>
                <c:manualLayout>
                  <c:x val="1.9612136296927152E-2"/>
                  <c:y val="-0.35780009474172625"/>
                </c:manualLayout>
              </c:layout>
              <c:tx>
                <c:rich>
                  <a:bodyPr/>
                  <a:lstStyle/>
                  <a:p>
                    <a:pPr>
                      <a:defRPr sz="1325" b="0" i="0" u="none" strike="noStrike" baseline="0">
                        <a:solidFill>
                          <a:srgbClr val="000000"/>
                        </a:solidFill>
                        <a:latin typeface="Arial Cyr"/>
                        <a:ea typeface="Arial Cyr"/>
                        <a:cs typeface="Arial Cyr"/>
                      </a:defRPr>
                    </a:pPr>
                    <a:r>
                      <a:rPr lang="en-US"/>
                      <a:t>5935,8</a:t>
                    </a:r>
                  </a:p>
                </c:rich>
              </c:tx>
              <c:spPr>
                <a:noFill/>
                <a:ln w="25399">
                  <a:noFill/>
                </a:ln>
              </c:spPr>
              <c:showLegendKey val="0"/>
              <c:showVal val="0"/>
              <c:showCatName val="0"/>
              <c:showSerName val="0"/>
              <c:showPercent val="0"/>
              <c:showBubbleSize val="0"/>
            </c:dLbl>
            <c:dLbl>
              <c:idx val="6"/>
              <c:layout>
                <c:manualLayout>
                  <c:x val="2.1360169674619865E-2"/>
                  <c:y val="-0.39628934753789752"/>
                </c:manualLayout>
              </c:layout>
              <c:tx>
                <c:rich>
                  <a:bodyPr/>
                  <a:lstStyle/>
                  <a:p>
                    <a:pPr>
                      <a:defRPr sz="1400" b="0" i="0" u="none" strike="noStrike" baseline="0">
                        <a:solidFill>
                          <a:srgbClr val="000000"/>
                        </a:solidFill>
                        <a:latin typeface="Arial Cyr"/>
                        <a:ea typeface="Arial Cyr"/>
                        <a:cs typeface="Arial Cyr"/>
                      </a:defRPr>
                    </a:pPr>
                    <a:r>
                      <a:rPr lang="en-US"/>
                      <a:t>6244,9</a:t>
                    </a:r>
                  </a:p>
                </c:rich>
              </c:tx>
              <c:spPr>
                <a:noFill/>
                <a:ln w="25399">
                  <a:noFill/>
                </a:ln>
              </c:spPr>
              <c:showLegendKey val="0"/>
              <c:showVal val="0"/>
              <c:showCatName val="0"/>
              <c:showSerName val="0"/>
              <c:showPercent val="0"/>
              <c:showBubbleSize val="0"/>
            </c:dLbl>
            <c:spPr>
              <a:noFill/>
              <a:ln w="25399">
                <a:noFill/>
              </a:ln>
            </c:spPr>
            <c:txPr>
              <a:bodyPr/>
              <a:lstStyle/>
              <a:p>
                <a:pPr>
                  <a:defRPr sz="1600"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Sheet1!$B$2:$H$2</c:f>
              <c:numCache>
                <c:formatCode>General</c:formatCode>
                <c:ptCount val="7"/>
                <c:pt idx="0">
                  <c:v>3796.4</c:v>
                </c:pt>
                <c:pt idx="1">
                  <c:v>4045.3</c:v>
                </c:pt>
                <c:pt idx="2">
                  <c:v>4507.8</c:v>
                </c:pt>
                <c:pt idx="3">
                  <c:v>5126.8</c:v>
                </c:pt>
                <c:pt idx="4">
                  <c:v>5532.8</c:v>
                </c:pt>
                <c:pt idx="5">
                  <c:v>5899.3</c:v>
                </c:pt>
                <c:pt idx="6">
                  <c:v>6244.9</c:v>
                </c:pt>
              </c:numCache>
            </c:numRef>
          </c:val>
        </c:ser>
        <c:dLbls>
          <c:showLegendKey val="0"/>
          <c:showVal val="0"/>
          <c:showCatName val="0"/>
          <c:showSerName val="0"/>
          <c:showPercent val="0"/>
          <c:showBubbleSize val="0"/>
        </c:dLbls>
        <c:gapWidth val="110"/>
        <c:gapDepth val="0"/>
        <c:shape val="box"/>
        <c:axId val="99263232"/>
        <c:axId val="99264768"/>
        <c:axId val="0"/>
      </c:bar3DChart>
      <c:catAx>
        <c:axId val="9926323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00" b="1" i="0" u="none" strike="noStrike" baseline="0">
                <a:solidFill>
                  <a:srgbClr val="000000"/>
                </a:solidFill>
                <a:latin typeface="Arial Cyr"/>
                <a:ea typeface="Arial Cyr"/>
                <a:cs typeface="Arial Cyr"/>
              </a:defRPr>
            </a:pPr>
            <a:endParaRPr lang="ru-RU"/>
          </a:p>
        </c:txPr>
        <c:crossAx val="99264768"/>
        <c:crosses val="autoZero"/>
        <c:auto val="1"/>
        <c:lblAlgn val="ctr"/>
        <c:lblOffset val="100"/>
        <c:tickLblSkip val="1"/>
        <c:tickMarkSkip val="1"/>
        <c:noMultiLvlLbl val="0"/>
      </c:catAx>
      <c:valAx>
        <c:axId val="99264768"/>
        <c:scaling>
          <c:orientation val="minMax"/>
          <c:max val="7000"/>
          <c:min val="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Cyr"/>
                <a:ea typeface="Arial Cyr"/>
                <a:cs typeface="Arial Cyr"/>
              </a:defRPr>
            </a:pPr>
            <a:endParaRPr lang="ru-RU"/>
          </a:p>
        </c:txPr>
        <c:crossAx val="99263232"/>
        <c:crosses val="autoZero"/>
        <c:crossBetween val="between"/>
        <c:majorUnit val="1000"/>
        <c:minorUnit val="200"/>
      </c:valAx>
      <c:spPr>
        <a:noFill/>
        <a:ln w="25399">
          <a:noFill/>
        </a:ln>
      </c:spPr>
    </c:plotArea>
    <c:legend>
      <c:legendPos val="b"/>
      <c:legendEntry>
        <c:idx val="0"/>
        <c:txPr>
          <a:bodyPr/>
          <a:lstStyle/>
          <a:p>
            <a:pPr>
              <a:defRPr sz="1010" b="0" i="0" u="none" strike="noStrike" baseline="0">
                <a:solidFill>
                  <a:srgbClr val="000000"/>
                </a:solidFill>
                <a:latin typeface="Arial"/>
                <a:ea typeface="Arial"/>
                <a:cs typeface="Arial"/>
              </a:defRPr>
            </a:pPr>
            <a:endParaRPr lang="ru-RU"/>
          </a:p>
        </c:txPr>
      </c:legendEntry>
      <c:layout>
        <c:manualLayout>
          <c:xMode val="edge"/>
          <c:yMode val="edge"/>
          <c:x val="8.1998412213457758E-2"/>
          <c:y val="0.88800325003012182"/>
          <c:w val="0.87184115523465699"/>
          <c:h val="8.7155963302752298E-2"/>
        </c:manualLayout>
      </c:layout>
      <c:overlay val="0"/>
      <c:spPr>
        <a:solidFill>
          <a:srgbClr val="FFFFFF"/>
        </a:solidFill>
        <a:ln w="12700">
          <a:solidFill>
            <a:srgbClr val="FFFFFF"/>
          </a:solidFill>
          <a:prstDash val="solid"/>
        </a:ln>
      </c:spPr>
      <c:txPr>
        <a:bodyPr/>
        <a:lstStyle/>
        <a:p>
          <a:pPr>
            <a:defRPr sz="1010" b="1" i="0" u="none" strike="noStrike" baseline="0">
              <a:solidFill>
                <a:srgbClr val="000000"/>
              </a:solidFill>
              <a:latin typeface="Arial"/>
              <a:ea typeface="Arial"/>
              <a:cs typeface="Arial"/>
            </a:defRPr>
          </a:pPr>
          <a:endParaRPr lang="ru-RU"/>
        </a:p>
      </c:txPr>
    </c:legend>
    <c:plotVisOnly val="1"/>
    <c:dispBlanksAs val="gap"/>
    <c:showDLblsOverMax val="0"/>
  </c:chart>
  <c:spPr>
    <a:solidFill>
      <a:schemeClr val="accent5">
        <a:lumMod val="60000"/>
        <a:lumOff val="40000"/>
      </a:schemeClr>
    </a:solidFill>
    <a:ln>
      <a:noFill/>
    </a:ln>
  </c:spPr>
  <c:txPr>
    <a:bodyPr/>
    <a:lstStyle/>
    <a:p>
      <a:pPr>
        <a:defRPr sz="1600" b="1"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2000" dirty="0" err="1"/>
              <a:t>O`zbekiston</a:t>
            </a:r>
            <a:r>
              <a:rPr lang="en-US" sz="2000" dirty="0"/>
              <a:t> </a:t>
            </a:r>
            <a:r>
              <a:rPr lang="en-US" sz="2000" dirty="0" err="1"/>
              <a:t>Respublikasida</a:t>
            </a:r>
            <a:r>
              <a:rPr lang="en-US" sz="2000" dirty="0"/>
              <a:t> 2005-2011-yillarda </a:t>
            </a:r>
            <a:r>
              <a:rPr lang="en-US" sz="2000" dirty="0" err="1"/>
              <a:t>avtomobil</a:t>
            </a:r>
            <a:r>
              <a:rPr lang="en-US" sz="2000" dirty="0"/>
              <a:t> </a:t>
            </a:r>
            <a:r>
              <a:rPr lang="en-US" sz="2000" dirty="0" err="1"/>
              <a:t>transportida</a:t>
            </a:r>
            <a:r>
              <a:rPr lang="en-US" sz="2000" dirty="0"/>
              <a:t> </a:t>
            </a:r>
            <a:r>
              <a:rPr lang="en-US" sz="2000" dirty="0" err="1"/>
              <a:t>yo`lovchi</a:t>
            </a:r>
            <a:r>
              <a:rPr lang="en-US" sz="2000" dirty="0"/>
              <a:t> </a:t>
            </a:r>
            <a:r>
              <a:rPr lang="en-US" sz="2000" dirty="0" err="1"/>
              <a:t>aylanmasi</a:t>
            </a:r>
            <a:r>
              <a:rPr lang="en-US" sz="2000" dirty="0"/>
              <a:t> </a:t>
            </a:r>
            <a:r>
              <a:rPr lang="en-US" sz="2000" dirty="0" err="1"/>
              <a:t>hajmi</a:t>
            </a:r>
            <a:r>
              <a:rPr lang="en-US" sz="2000" dirty="0"/>
              <a:t> </a:t>
            </a:r>
            <a:r>
              <a:rPr lang="en-US" sz="2000" dirty="0" err="1"/>
              <a:t>dinamikasi</a:t>
            </a:r>
            <a:endParaRPr lang="en-US" sz="2000" dirty="0"/>
          </a:p>
        </c:rich>
      </c:tx>
      <c:layout>
        <c:manualLayout>
          <c:xMode val="edge"/>
          <c:yMode val="edge"/>
          <c:x val="0.11808118081180811"/>
          <c:y val="1.1312217194570135E-2"/>
        </c:manualLayout>
      </c:layout>
      <c:overlay val="0"/>
      <c:spPr>
        <a:noFill/>
        <a:ln w="25400">
          <a:noFill/>
        </a:ln>
      </c:spPr>
    </c:title>
    <c:autoTitleDeleted val="0"/>
    <c:view3D>
      <c:rotX val="7"/>
      <c:hPercent val="61"/>
      <c:rotY val="11"/>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000000"/>
          </a:solidFill>
          <a:prstDash val="solid"/>
        </a:ln>
      </c:spPr>
    </c:sideWall>
    <c:backWall>
      <c:thickness val="0"/>
      <c:spPr>
        <a:solidFill>
          <a:srgbClr val="FFFFFF"/>
        </a:solidFill>
        <a:ln w="12700">
          <a:solidFill>
            <a:srgbClr val="000000"/>
          </a:solidFill>
          <a:prstDash val="solid"/>
        </a:ln>
      </c:spPr>
    </c:backWall>
    <c:plotArea>
      <c:layout>
        <c:manualLayout>
          <c:layoutTarget val="inner"/>
          <c:xMode val="edge"/>
          <c:yMode val="edge"/>
          <c:x val="0.10885608856088561"/>
          <c:y val="0.21040723981900453"/>
          <c:w val="0.87084870848708484"/>
          <c:h val="0.63800904977375561"/>
        </c:manualLayout>
      </c:layout>
      <c:bar3DChart>
        <c:barDir val="col"/>
        <c:grouping val="clustered"/>
        <c:varyColors val="0"/>
        <c:ser>
          <c:idx val="0"/>
          <c:order val="0"/>
          <c:tx>
            <c:strRef>
              <c:f>Sheet1!$A$2</c:f>
              <c:strCache>
                <c:ptCount val="1"/>
                <c:pt idx="0">
                  <c:v>yo`lovchi aylanmasi (mln.yo`lovchi.km.)</c:v>
                </c:pt>
              </c:strCache>
            </c:strRef>
          </c:tx>
          <c:spPr>
            <a:solidFill>
              <a:srgbClr val="33CCCC"/>
            </a:solidFill>
            <a:ln w="12700">
              <a:solidFill>
                <a:srgbClr val="000000"/>
              </a:solidFill>
              <a:prstDash val="solid"/>
            </a:ln>
          </c:spPr>
          <c:invertIfNegative val="0"/>
          <c:dLbls>
            <c:dLbl>
              <c:idx val="0"/>
              <c:layout>
                <c:manualLayout>
                  <c:x val="7.4710712701101696E-3"/>
                  <c:y val="-3.4426855544670676E-2"/>
                </c:manualLayout>
              </c:layout>
              <c:tx>
                <c:rich>
                  <a:bodyPr/>
                  <a:lstStyle/>
                  <a:p>
                    <a:pPr>
                      <a:defRPr sz="1200" b="1" i="0" u="none" strike="noStrike" baseline="0">
                        <a:solidFill>
                          <a:srgbClr val="000000"/>
                        </a:solidFill>
                        <a:latin typeface="Arial Cyr"/>
                        <a:ea typeface="Arial Cyr"/>
                        <a:cs typeface="Arial Cyr"/>
                      </a:defRPr>
                    </a:pPr>
                    <a:r>
                      <a:rPr lang="en-US"/>
                      <a:t>38540,1</a:t>
                    </a:r>
                  </a:p>
                </c:rich>
              </c:tx>
              <c:spPr>
                <a:noFill/>
                <a:ln w="25400">
                  <a:noFill/>
                </a:ln>
              </c:spPr>
              <c:showLegendKey val="0"/>
              <c:showVal val="0"/>
              <c:showCatName val="0"/>
              <c:showSerName val="0"/>
              <c:showPercent val="0"/>
              <c:showBubbleSize val="0"/>
            </c:dLbl>
            <c:dLbl>
              <c:idx val="1"/>
              <c:layout>
                <c:manualLayout>
                  <c:x val="1.2836708322577885E-2"/>
                  <c:y val="-2.1060884337761966E-2"/>
                </c:manualLayout>
              </c:layout>
              <c:tx>
                <c:rich>
                  <a:bodyPr/>
                  <a:lstStyle/>
                  <a:p>
                    <a:pPr>
                      <a:defRPr sz="1200" b="1" i="0" u="none" strike="noStrike" baseline="0">
                        <a:solidFill>
                          <a:srgbClr val="000000"/>
                        </a:solidFill>
                        <a:latin typeface="Arial Cyr"/>
                        <a:ea typeface="Arial Cyr"/>
                        <a:cs typeface="Arial Cyr"/>
                      </a:defRPr>
                    </a:pPr>
                    <a:r>
                      <a:rPr lang="en-US"/>
                      <a:t>42186,7</a:t>
                    </a:r>
                  </a:p>
                </c:rich>
              </c:tx>
              <c:spPr>
                <a:noFill/>
                <a:ln w="25400">
                  <a:noFill/>
                </a:ln>
              </c:spPr>
              <c:showLegendKey val="0"/>
              <c:showVal val="0"/>
              <c:showCatName val="0"/>
              <c:showSerName val="0"/>
              <c:showPercent val="0"/>
              <c:showBubbleSize val="0"/>
            </c:dLbl>
            <c:dLbl>
              <c:idx val="2"/>
              <c:layout>
                <c:manualLayout>
                  <c:x val="1.2667290024492142E-2"/>
                  <c:y val="-2.3511224143071892E-2"/>
                </c:manualLayout>
              </c:layout>
              <c:tx>
                <c:rich>
                  <a:bodyPr/>
                  <a:lstStyle/>
                  <a:p>
                    <a:pPr>
                      <a:defRPr sz="1200" b="1" i="0" u="none" strike="noStrike" baseline="0">
                        <a:solidFill>
                          <a:srgbClr val="000000"/>
                        </a:solidFill>
                        <a:latin typeface="Arial Cyr"/>
                        <a:ea typeface="Arial Cyr"/>
                        <a:cs typeface="Arial Cyr"/>
                      </a:defRPr>
                    </a:pPr>
                    <a:r>
                      <a:rPr lang="en-US"/>
                      <a:t>48378,5</a:t>
                    </a:r>
                  </a:p>
                </c:rich>
              </c:tx>
              <c:spPr>
                <a:noFill/>
                <a:ln w="25400">
                  <a:noFill/>
                </a:ln>
              </c:spPr>
              <c:showLegendKey val="0"/>
              <c:showVal val="0"/>
              <c:showCatName val="0"/>
              <c:showSerName val="0"/>
              <c:showPercent val="0"/>
              <c:showBubbleSize val="0"/>
            </c:dLbl>
            <c:dLbl>
              <c:idx val="3"/>
              <c:layout>
                <c:manualLayout>
                  <c:x val="1.0652663082604819E-2"/>
                  <c:y val="-2.1888559329114828E-2"/>
                </c:manualLayout>
              </c:layout>
              <c:tx>
                <c:rich>
                  <a:bodyPr/>
                  <a:lstStyle/>
                  <a:p>
                    <a:pPr>
                      <a:defRPr sz="1200" b="1" i="0" u="none" strike="noStrike" baseline="0">
                        <a:solidFill>
                          <a:srgbClr val="000000"/>
                        </a:solidFill>
                        <a:latin typeface="Arial Cyr"/>
                        <a:ea typeface="Arial Cyr"/>
                        <a:cs typeface="Arial Cyr"/>
                      </a:defRPr>
                    </a:pPr>
                    <a:r>
                      <a:rPr lang="en-US"/>
                      <a:t>55926,4</a:t>
                    </a:r>
                  </a:p>
                </c:rich>
              </c:tx>
              <c:spPr>
                <a:noFill/>
                <a:ln w="25400">
                  <a:noFill/>
                </a:ln>
              </c:spPr>
              <c:showLegendKey val="0"/>
              <c:showVal val="0"/>
              <c:showCatName val="0"/>
              <c:showSerName val="0"/>
              <c:showPercent val="0"/>
              <c:showBubbleSize val="0"/>
            </c:dLbl>
            <c:dLbl>
              <c:idx val="4"/>
              <c:layout>
                <c:manualLayout>
                  <c:x val="1.4173281684888085E-2"/>
                  <c:y val="-2.4310097424903931E-2"/>
                </c:manualLayout>
              </c:layout>
              <c:tx>
                <c:rich>
                  <a:bodyPr/>
                  <a:lstStyle/>
                  <a:p>
                    <a:pPr>
                      <a:defRPr sz="1200" b="1" i="0" u="none" strike="noStrike" baseline="0">
                        <a:solidFill>
                          <a:srgbClr val="000000"/>
                        </a:solidFill>
                        <a:latin typeface="Arial Cyr"/>
                        <a:ea typeface="Arial Cyr"/>
                        <a:cs typeface="Arial Cyr"/>
                      </a:defRPr>
                    </a:pPr>
                    <a:r>
                      <a:rPr lang="en-US"/>
                      <a:t>62121,8</a:t>
                    </a:r>
                  </a:p>
                </c:rich>
              </c:tx>
              <c:spPr>
                <a:noFill/>
                <a:ln w="25400">
                  <a:noFill/>
                </a:ln>
              </c:spPr>
              <c:showLegendKey val="0"/>
              <c:showVal val="0"/>
              <c:showCatName val="0"/>
              <c:showSerName val="0"/>
              <c:showPercent val="0"/>
              <c:showBubbleSize val="0"/>
            </c:dLbl>
            <c:dLbl>
              <c:idx val="5"/>
              <c:layout>
                <c:manualLayout>
                  <c:x val="1.4003673193185183E-2"/>
                  <c:y val="-2.737700338412731E-2"/>
                </c:manualLayout>
              </c:layout>
              <c:tx>
                <c:rich>
                  <a:bodyPr/>
                  <a:lstStyle/>
                  <a:p>
                    <a:pPr>
                      <a:defRPr sz="1200" b="1" i="0" u="none" strike="noStrike" baseline="0">
                        <a:solidFill>
                          <a:srgbClr val="000000"/>
                        </a:solidFill>
                        <a:latin typeface="Arial Cyr"/>
                        <a:ea typeface="Arial Cyr"/>
                        <a:cs typeface="Arial Cyr"/>
                      </a:defRPr>
                    </a:pPr>
                    <a:r>
                      <a:rPr lang="en-US"/>
                      <a:t>67954,1</a:t>
                    </a:r>
                  </a:p>
                </c:rich>
              </c:tx>
              <c:spPr>
                <a:noFill/>
                <a:ln w="25400">
                  <a:noFill/>
                </a:ln>
              </c:spPr>
              <c:showLegendKey val="0"/>
              <c:showVal val="0"/>
              <c:showCatName val="0"/>
              <c:showSerName val="0"/>
              <c:showPercent val="0"/>
              <c:showBubbleSize val="0"/>
            </c:dLbl>
            <c:dLbl>
              <c:idx val="6"/>
              <c:layout>
                <c:manualLayout>
                  <c:x val="2.8594402496575421E-2"/>
                  <c:y val="-4.7169455347733563E-2"/>
                </c:manualLayout>
              </c:layout>
              <c:tx>
                <c:rich>
                  <a:bodyPr/>
                  <a:lstStyle/>
                  <a:p>
                    <a:pPr>
                      <a:defRPr sz="1200" b="1" i="0" u="none" strike="noStrike" baseline="0">
                        <a:solidFill>
                          <a:srgbClr val="000000"/>
                        </a:solidFill>
                        <a:latin typeface="Arial Cyr"/>
                        <a:ea typeface="Arial Cyr"/>
                        <a:cs typeface="Arial Cyr"/>
                      </a:defRPr>
                    </a:pPr>
                    <a:r>
                      <a:rPr lang="en-US"/>
                      <a:t>72545,4</a:t>
                    </a:r>
                  </a:p>
                </c:rich>
              </c:tx>
              <c:spPr>
                <a:noFill/>
                <a:ln w="25400">
                  <a:noFill/>
                </a:ln>
              </c:spPr>
              <c:showLegendKey val="0"/>
              <c:showVal val="0"/>
              <c:showCatName val="0"/>
              <c:showSerName val="0"/>
              <c:showPercent val="0"/>
              <c:showBubbleSize val="0"/>
            </c:dLbl>
            <c:numFmt formatCode="0.00" sourceLinked="0"/>
            <c:spPr>
              <a:noFill/>
              <a:ln w="25400">
                <a:noFill/>
              </a:ln>
            </c:spPr>
            <c:txPr>
              <a:bodyPr/>
              <a:lstStyle/>
              <a:p>
                <a:pPr>
                  <a:defRPr sz="1200"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Sheet1!$B$2:$H$2</c:f>
              <c:numCache>
                <c:formatCode>General</c:formatCode>
                <c:ptCount val="7"/>
                <c:pt idx="0">
                  <c:v>38540.1</c:v>
                </c:pt>
                <c:pt idx="1">
                  <c:v>42186.7</c:v>
                </c:pt>
                <c:pt idx="2">
                  <c:v>48378.5</c:v>
                </c:pt>
                <c:pt idx="3">
                  <c:v>55926.400000000001</c:v>
                </c:pt>
                <c:pt idx="4">
                  <c:v>62121.8</c:v>
                </c:pt>
                <c:pt idx="5">
                  <c:v>67954.100000000006</c:v>
                </c:pt>
                <c:pt idx="6" formatCode="0.0">
                  <c:v>72545.399999999994</c:v>
                </c:pt>
              </c:numCache>
            </c:numRef>
          </c:val>
        </c:ser>
        <c:dLbls>
          <c:showLegendKey val="0"/>
          <c:showVal val="0"/>
          <c:showCatName val="0"/>
          <c:showSerName val="0"/>
          <c:showPercent val="0"/>
          <c:showBubbleSize val="0"/>
        </c:dLbls>
        <c:gapWidth val="110"/>
        <c:gapDepth val="0"/>
        <c:shape val="cylinder"/>
        <c:axId val="99216768"/>
        <c:axId val="99308672"/>
        <c:axId val="0"/>
      </c:bar3DChart>
      <c:catAx>
        <c:axId val="9921676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75" b="1" i="0" u="none" strike="noStrike" baseline="0">
                <a:solidFill>
                  <a:srgbClr val="000000"/>
                </a:solidFill>
                <a:latin typeface="Arial Cyr"/>
                <a:ea typeface="Arial Cyr"/>
                <a:cs typeface="Arial Cyr"/>
              </a:defRPr>
            </a:pPr>
            <a:endParaRPr lang="ru-RU"/>
          </a:p>
        </c:txPr>
        <c:crossAx val="99308672"/>
        <c:crosses val="autoZero"/>
        <c:auto val="1"/>
        <c:lblAlgn val="ctr"/>
        <c:lblOffset val="100"/>
        <c:tickLblSkip val="1"/>
        <c:tickMarkSkip val="1"/>
        <c:noMultiLvlLbl val="0"/>
      </c:catAx>
      <c:valAx>
        <c:axId val="99308672"/>
        <c:scaling>
          <c:orientation val="minMax"/>
          <c:max val="7700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75" b="1" i="0" u="none" strike="noStrike" baseline="0">
                <a:solidFill>
                  <a:srgbClr val="000000"/>
                </a:solidFill>
                <a:latin typeface="Arial Cyr"/>
                <a:ea typeface="Arial Cyr"/>
                <a:cs typeface="Arial Cyr"/>
              </a:defRPr>
            </a:pPr>
            <a:endParaRPr lang="ru-RU"/>
          </a:p>
        </c:txPr>
        <c:crossAx val="99216768"/>
        <c:crosses val="autoZero"/>
        <c:crossBetween val="between"/>
        <c:majorUnit val="7000"/>
      </c:valAx>
      <c:spPr>
        <a:noFill/>
        <a:ln w="25400">
          <a:noFill/>
        </a:ln>
      </c:spPr>
    </c:plotArea>
    <c:legend>
      <c:legendPos val="b"/>
      <c:legendEntry>
        <c:idx val="0"/>
        <c:txPr>
          <a:bodyPr/>
          <a:lstStyle/>
          <a:p>
            <a:pPr>
              <a:defRPr sz="1010" b="0" i="0" u="none" strike="noStrike" baseline="0">
                <a:solidFill>
                  <a:srgbClr val="000000"/>
                </a:solidFill>
                <a:latin typeface="Arial"/>
                <a:ea typeface="Arial"/>
                <a:cs typeface="Arial"/>
              </a:defRPr>
            </a:pPr>
            <a:endParaRPr lang="ru-RU"/>
          </a:p>
        </c:txPr>
      </c:legendEntry>
      <c:layout>
        <c:manualLayout>
          <c:xMode val="edge"/>
          <c:yMode val="edge"/>
          <c:x val="2.7675276752767528E-2"/>
          <c:y val="0.91628959276018096"/>
          <c:w val="0.89114391143911442"/>
          <c:h val="8.5972850678733032E-2"/>
        </c:manualLayout>
      </c:layout>
      <c:overlay val="0"/>
      <c:spPr>
        <a:solidFill>
          <a:srgbClr val="FFFFFF"/>
        </a:solidFill>
        <a:ln w="12700">
          <a:solidFill>
            <a:srgbClr val="FFFFFF"/>
          </a:solidFill>
          <a:prstDash val="solid"/>
        </a:ln>
      </c:spPr>
      <c:txPr>
        <a:bodyPr/>
        <a:lstStyle/>
        <a:p>
          <a:pPr>
            <a:defRPr sz="1010" b="1" i="0" u="none" strike="noStrike" baseline="0">
              <a:solidFill>
                <a:srgbClr val="000000"/>
              </a:solidFill>
              <a:latin typeface="Arial"/>
              <a:ea typeface="Arial"/>
              <a:cs typeface="Arial"/>
            </a:defRPr>
          </a:pPr>
          <a:endParaRPr lang="ru-RU"/>
        </a:p>
      </c:txPr>
    </c:legend>
    <c:plotVisOnly val="1"/>
    <c:dispBlanksAs val="gap"/>
    <c:showDLblsOverMax val="0"/>
  </c:chart>
  <c:spPr>
    <a:noFill/>
    <a:ln>
      <a:noFill/>
    </a:ln>
  </c:spPr>
  <c:txPr>
    <a:bodyPr/>
    <a:lstStyle/>
    <a:p>
      <a:pPr>
        <a:defRPr sz="1550" b="1"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sz="2000" dirty="0" err="1"/>
              <a:t>O`zbekiston</a:t>
            </a:r>
            <a:r>
              <a:rPr lang="en-US" sz="2000" dirty="0"/>
              <a:t> </a:t>
            </a:r>
            <a:r>
              <a:rPr lang="en-US" sz="2000" dirty="0" err="1"/>
              <a:t>Respublikasida</a:t>
            </a:r>
            <a:r>
              <a:rPr lang="en-US" sz="2000" dirty="0"/>
              <a:t> 2005-2011-yillarda </a:t>
            </a:r>
            <a:r>
              <a:rPr lang="en-US" sz="2000" dirty="0" err="1"/>
              <a:t>avtomobil</a:t>
            </a:r>
            <a:r>
              <a:rPr lang="en-US" sz="2000" dirty="0"/>
              <a:t> </a:t>
            </a:r>
            <a:r>
              <a:rPr lang="en-US" sz="2000" dirty="0" err="1"/>
              <a:t>transportida</a:t>
            </a:r>
            <a:r>
              <a:rPr lang="en-US" sz="2000" dirty="0"/>
              <a:t> yuk </a:t>
            </a:r>
            <a:r>
              <a:rPr lang="en-US" sz="2000" dirty="0" err="1"/>
              <a:t>tashish</a:t>
            </a:r>
            <a:r>
              <a:rPr lang="en-US" sz="2000" dirty="0"/>
              <a:t> </a:t>
            </a:r>
            <a:r>
              <a:rPr lang="en-US" sz="2000" dirty="0" err="1"/>
              <a:t>hajmi</a:t>
            </a:r>
            <a:r>
              <a:rPr lang="en-US" sz="2000" dirty="0"/>
              <a:t> </a:t>
            </a:r>
            <a:r>
              <a:rPr lang="en-US" sz="2000" dirty="0" err="1"/>
              <a:t>dinamikasi</a:t>
            </a:r>
            <a:endParaRPr lang="en-US" sz="2000" dirty="0"/>
          </a:p>
        </c:rich>
      </c:tx>
      <c:layout>
        <c:manualLayout>
          <c:xMode val="edge"/>
          <c:yMode val="edge"/>
          <c:x val="0.11515603457539327"/>
          <c:y val="3.3314199656828254E-2"/>
        </c:manualLayout>
      </c:layout>
      <c:overlay val="0"/>
      <c:spPr>
        <a:noFill/>
        <a:ln w="25399">
          <a:noFill/>
        </a:ln>
      </c:spPr>
    </c:title>
    <c:autoTitleDeleted val="0"/>
    <c:view3D>
      <c:rotX val="7"/>
      <c:hPercent val="62"/>
      <c:rotY val="11"/>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000000"/>
          </a:solidFill>
          <a:prstDash val="solid"/>
        </a:ln>
      </c:spPr>
    </c:sideWall>
    <c:backWall>
      <c:thickness val="0"/>
      <c:spPr>
        <a:solidFill>
          <a:srgbClr val="FFFFFF"/>
        </a:solidFill>
        <a:ln w="12700">
          <a:solidFill>
            <a:srgbClr val="000000"/>
          </a:solidFill>
          <a:prstDash val="solid"/>
        </a:ln>
      </c:spPr>
    </c:backWall>
    <c:plotArea>
      <c:layout>
        <c:manualLayout>
          <c:layoutTarget val="inner"/>
          <c:xMode val="edge"/>
          <c:yMode val="edge"/>
          <c:x val="6.7481686916389977E-2"/>
          <c:y val="0.20353982300884957"/>
          <c:w val="0.91266270960785778"/>
          <c:h val="0.65701743016208081"/>
        </c:manualLayout>
      </c:layout>
      <c:bar3DChart>
        <c:barDir val="col"/>
        <c:grouping val="stacked"/>
        <c:varyColors val="0"/>
        <c:ser>
          <c:idx val="0"/>
          <c:order val="0"/>
          <c:tx>
            <c:strRef>
              <c:f>Sheet1!$A$2</c:f>
              <c:strCache>
                <c:ptCount val="1"/>
                <c:pt idx="0">
                  <c:v>tashilgan yuk (mln.tonna)</c:v>
                </c:pt>
              </c:strCache>
            </c:strRef>
          </c:tx>
          <c:spPr>
            <a:solidFill>
              <a:srgbClr val="FF99CC"/>
            </a:solidFill>
            <a:ln w="12700">
              <a:solidFill>
                <a:srgbClr val="000000"/>
              </a:solidFill>
              <a:prstDash val="solid"/>
            </a:ln>
          </c:spPr>
          <c:invertIfNegative val="0"/>
          <c:dLbls>
            <c:dLbl>
              <c:idx val="0"/>
              <c:layout>
                <c:manualLayout>
                  <c:x val="1.1213028915206173E-2"/>
                  <c:y val="-0.2151084825177223"/>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1"/>
              <c:layout>
                <c:manualLayout>
                  <c:x val="2.7245205993769936E-3"/>
                  <c:y val="-0.22843062658197491"/>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2"/>
              <c:layout>
                <c:manualLayout>
                  <c:x val="3.261283041670603E-3"/>
                  <c:y val="-0.26060713448630668"/>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3"/>
              <c:layout>
                <c:manualLayout>
                  <c:x val="4.4389366453242724E-3"/>
                  <c:y val="-0.2900508021774833"/>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4"/>
              <c:layout>
                <c:manualLayout>
                  <c:x val="2.5297537746333579E-3"/>
                  <c:y val="-0.32266317172943892"/>
                </c:manualLayout>
              </c:layout>
              <c:spPr>
                <a:noFill/>
                <a:ln w="25399">
                  <a:noFill/>
                </a:ln>
              </c:spPr>
              <c:txPr>
                <a:bodyPr/>
                <a:lstStyle/>
                <a:p>
                  <a:pPr>
                    <a:defRPr sz="1325"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dLbl>
            <c:dLbl>
              <c:idx val="5"/>
              <c:layout>
                <c:manualLayout>
                  <c:x val="6.3628446129310534E-3"/>
                  <c:y val="-0.33495007713738112"/>
                </c:manualLayout>
              </c:layout>
              <c:tx>
                <c:rich>
                  <a:bodyPr/>
                  <a:lstStyle/>
                  <a:p>
                    <a:pPr>
                      <a:defRPr sz="1325" b="0" i="0" u="none" strike="noStrike" baseline="0">
                        <a:solidFill>
                          <a:srgbClr val="000000"/>
                        </a:solidFill>
                        <a:latin typeface="Arial Cyr"/>
                        <a:ea typeface="Arial Cyr"/>
                        <a:cs typeface="Arial Cyr"/>
                      </a:defRPr>
                    </a:pPr>
                    <a:r>
                      <a:rPr lang="en-US"/>
                      <a:t>1062,6</a:t>
                    </a:r>
                  </a:p>
                </c:rich>
              </c:tx>
              <c:spPr>
                <a:noFill/>
                <a:ln w="25399">
                  <a:noFill/>
                </a:ln>
              </c:spPr>
              <c:showLegendKey val="0"/>
              <c:showVal val="0"/>
              <c:showCatName val="0"/>
              <c:showSerName val="0"/>
              <c:showPercent val="0"/>
              <c:showBubbleSize val="0"/>
            </c:dLbl>
            <c:dLbl>
              <c:idx val="6"/>
              <c:layout>
                <c:manualLayout>
                  <c:x val="2.9561223427607996E-3"/>
                  <c:y val="-0.38302869522645144"/>
                </c:manualLayout>
              </c:layout>
              <c:tx>
                <c:rich>
                  <a:bodyPr/>
                  <a:lstStyle/>
                  <a:p>
                    <a:pPr>
                      <a:defRPr sz="1400" b="0" i="0" u="none" strike="noStrike" baseline="0">
                        <a:solidFill>
                          <a:srgbClr val="000000"/>
                        </a:solidFill>
                        <a:latin typeface="Arial Cyr"/>
                        <a:ea typeface="Arial Cyr"/>
                        <a:cs typeface="Arial Cyr"/>
                      </a:defRPr>
                    </a:pPr>
                    <a:r>
                      <a:rPr lang="en-US"/>
                      <a:t>1149,4</a:t>
                    </a:r>
                  </a:p>
                </c:rich>
              </c:tx>
              <c:spPr>
                <a:noFill/>
                <a:ln w="25399">
                  <a:noFill/>
                </a:ln>
              </c:spPr>
              <c:showLegendKey val="0"/>
              <c:showVal val="0"/>
              <c:showCatName val="0"/>
              <c:showSerName val="0"/>
              <c:showPercent val="0"/>
              <c:showBubbleSize val="0"/>
            </c:dLbl>
            <c:spPr>
              <a:noFill/>
              <a:ln w="25399">
                <a:noFill/>
              </a:ln>
            </c:spPr>
            <c:txPr>
              <a:bodyPr/>
              <a:lstStyle/>
              <a:p>
                <a:pPr>
                  <a:defRPr sz="1600"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Sheet1!$B$2:$H$2</c:f>
              <c:numCache>
                <c:formatCode>General</c:formatCode>
                <c:ptCount val="7"/>
                <c:pt idx="0">
                  <c:v>638.5</c:v>
                </c:pt>
                <c:pt idx="1">
                  <c:v>689.8</c:v>
                </c:pt>
                <c:pt idx="2">
                  <c:v>745.2</c:v>
                </c:pt>
                <c:pt idx="3">
                  <c:v>811.2</c:v>
                </c:pt>
                <c:pt idx="4">
                  <c:v>959.3</c:v>
                </c:pt>
                <c:pt idx="5">
                  <c:v>1066.0999999999999</c:v>
                </c:pt>
                <c:pt idx="6">
                  <c:v>1149.4000000000001</c:v>
                </c:pt>
              </c:numCache>
            </c:numRef>
          </c:val>
        </c:ser>
        <c:dLbls>
          <c:showLegendKey val="0"/>
          <c:showVal val="0"/>
          <c:showCatName val="0"/>
          <c:showSerName val="0"/>
          <c:showPercent val="0"/>
          <c:showBubbleSize val="0"/>
        </c:dLbls>
        <c:gapWidth val="110"/>
        <c:gapDepth val="0"/>
        <c:shape val="box"/>
        <c:axId val="99354112"/>
        <c:axId val="99355648"/>
        <c:axId val="0"/>
      </c:bar3DChart>
      <c:catAx>
        <c:axId val="9935411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00" b="1" i="0" u="none" strike="noStrike" baseline="0">
                <a:solidFill>
                  <a:srgbClr val="000000"/>
                </a:solidFill>
                <a:latin typeface="Arial Cyr"/>
                <a:ea typeface="Arial Cyr"/>
                <a:cs typeface="Arial Cyr"/>
              </a:defRPr>
            </a:pPr>
            <a:endParaRPr lang="ru-RU"/>
          </a:p>
        </c:txPr>
        <c:crossAx val="99355648"/>
        <c:crosses val="autoZero"/>
        <c:auto val="1"/>
        <c:lblAlgn val="ctr"/>
        <c:lblOffset val="100"/>
        <c:tickLblSkip val="1"/>
        <c:tickMarkSkip val="1"/>
        <c:noMultiLvlLbl val="0"/>
      </c:catAx>
      <c:valAx>
        <c:axId val="99355648"/>
        <c:scaling>
          <c:orientation val="minMax"/>
          <c:max val="120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Cyr"/>
                <a:ea typeface="Arial Cyr"/>
                <a:cs typeface="Arial Cyr"/>
              </a:defRPr>
            </a:pPr>
            <a:endParaRPr lang="ru-RU"/>
          </a:p>
        </c:txPr>
        <c:crossAx val="99354112"/>
        <c:crosses val="autoZero"/>
        <c:crossBetween val="between"/>
      </c:valAx>
      <c:spPr>
        <a:noFill/>
        <a:ln w="25399">
          <a:noFill/>
        </a:ln>
      </c:spPr>
    </c:plotArea>
    <c:legend>
      <c:legendPos val="b"/>
      <c:legendEntry>
        <c:idx val="0"/>
        <c:txPr>
          <a:bodyPr/>
          <a:lstStyle/>
          <a:p>
            <a:pPr>
              <a:defRPr sz="1010" b="0" i="0" u="none" strike="noStrike" baseline="0">
                <a:solidFill>
                  <a:srgbClr val="000000"/>
                </a:solidFill>
                <a:latin typeface="Arial"/>
                <a:ea typeface="Arial"/>
                <a:cs typeface="Arial"/>
              </a:defRPr>
            </a:pPr>
            <a:endParaRPr lang="ru-RU"/>
          </a:p>
        </c:txPr>
      </c:legendEntry>
      <c:layout>
        <c:manualLayout>
          <c:xMode val="edge"/>
          <c:yMode val="edge"/>
          <c:x val="3.7906137184115521E-2"/>
          <c:y val="0.91814159292035402"/>
          <c:w val="0.87184115523465699"/>
          <c:h val="8.4070796460176997E-2"/>
        </c:manualLayout>
      </c:layout>
      <c:overlay val="0"/>
      <c:spPr>
        <a:solidFill>
          <a:srgbClr val="FFFFFF"/>
        </a:solidFill>
        <a:ln w="12700">
          <a:solidFill>
            <a:srgbClr val="FFFFFF"/>
          </a:solidFill>
          <a:prstDash val="solid"/>
        </a:ln>
      </c:spPr>
      <c:txPr>
        <a:bodyPr/>
        <a:lstStyle/>
        <a:p>
          <a:pPr>
            <a:defRPr sz="1010" b="1" i="0" u="none" strike="noStrike" baseline="0">
              <a:solidFill>
                <a:srgbClr val="000000"/>
              </a:solidFill>
              <a:latin typeface="Arial"/>
              <a:ea typeface="Arial"/>
              <a:cs typeface="Arial"/>
            </a:defRPr>
          </a:pPr>
          <a:endParaRPr lang="ru-RU"/>
        </a:p>
      </c:txPr>
    </c:legend>
    <c:plotVisOnly val="1"/>
    <c:dispBlanksAs val="gap"/>
    <c:showDLblsOverMax val="0"/>
  </c:chart>
  <c:spPr>
    <a:noFill/>
    <a:ln>
      <a:noFill/>
    </a:ln>
  </c:spPr>
  <c:txPr>
    <a:bodyPr/>
    <a:lstStyle/>
    <a:p>
      <a:pPr>
        <a:defRPr sz="1600" b="1"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2000" dirty="0" err="1"/>
              <a:t>O`zbekiston</a:t>
            </a:r>
            <a:r>
              <a:rPr lang="en-US" sz="2000" dirty="0"/>
              <a:t> </a:t>
            </a:r>
            <a:r>
              <a:rPr lang="en-US" sz="2000" dirty="0" err="1"/>
              <a:t>Respublikasida</a:t>
            </a:r>
            <a:r>
              <a:rPr lang="en-US" sz="2000" dirty="0"/>
              <a:t> 2005-2011-yillarda </a:t>
            </a:r>
            <a:r>
              <a:rPr lang="en-US" sz="2000" dirty="0" err="1"/>
              <a:t>avtomobil</a:t>
            </a:r>
            <a:r>
              <a:rPr lang="en-US" sz="2000" dirty="0"/>
              <a:t> </a:t>
            </a:r>
            <a:r>
              <a:rPr lang="en-US" sz="2000" dirty="0" err="1"/>
              <a:t>transportida</a:t>
            </a:r>
            <a:r>
              <a:rPr lang="en-US" sz="2000" dirty="0"/>
              <a:t> yuk </a:t>
            </a:r>
            <a:r>
              <a:rPr lang="en-US" sz="2000" dirty="0" err="1"/>
              <a:t>aylanmasi</a:t>
            </a:r>
            <a:r>
              <a:rPr lang="en-US" sz="2000" dirty="0"/>
              <a:t> </a:t>
            </a:r>
            <a:r>
              <a:rPr lang="en-US" sz="2000" dirty="0" err="1"/>
              <a:t>hajmi</a:t>
            </a:r>
            <a:r>
              <a:rPr lang="en-US" sz="2000" dirty="0"/>
              <a:t> </a:t>
            </a:r>
            <a:r>
              <a:rPr lang="en-US" sz="2000" dirty="0" err="1"/>
              <a:t>dinamikasi</a:t>
            </a:r>
            <a:endParaRPr lang="en-US" sz="2000" dirty="0"/>
          </a:p>
        </c:rich>
      </c:tx>
      <c:layout>
        <c:manualLayout>
          <c:xMode val="edge"/>
          <c:yMode val="edge"/>
          <c:x val="0.10796159260992857"/>
          <c:y val="4.2322220607966636E-2"/>
        </c:manualLayout>
      </c:layout>
      <c:overlay val="0"/>
      <c:spPr>
        <a:noFill/>
        <a:ln w="25400">
          <a:noFill/>
        </a:ln>
      </c:spPr>
    </c:title>
    <c:autoTitleDeleted val="0"/>
    <c:view3D>
      <c:rotX val="8"/>
      <c:hPercent val="61"/>
      <c:rotY val="16"/>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000000"/>
          </a:solidFill>
          <a:prstDash val="solid"/>
        </a:ln>
      </c:spPr>
    </c:sideWall>
    <c:backWall>
      <c:thickness val="0"/>
      <c:spPr>
        <a:solidFill>
          <a:srgbClr val="FFFFFF"/>
        </a:solidFill>
        <a:ln w="12700">
          <a:solidFill>
            <a:srgbClr val="000000"/>
          </a:solidFill>
          <a:prstDash val="solid"/>
        </a:ln>
      </c:spPr>
    </c:backWall>
    <c:plotArea>
      <c:layout>
        <c:manualLayout>
          <c:layoutTarget val="inner"/>
          <c:xMode val="edge"/>
          <c:yMode val="edge"/>
          <c:x val="7.5606125731020782E-2"/>
          <c:y val="0.1871496878857172"/>
          <c:w val="0.90409865661556732"/>
          <c:h val="0.66126657477618478"/>
        </c:manualLayout>
      </c:layout>
      <c:bar3DChart>
        <c:barDir val="col"/>
        <c:grouping val="clustered"/>
        <c:varyColors val="0"/>
        <c:ser>
          <c:idx val="0"/>
          <c:order val="0"/>
          <c:tx>
            <c:strRef>
              <c:f>Sheet1!$A$2</c:f>
              <c:strCache>
                <c:ptCount val="1"/>
                <c:pt idx="0">
                  <c:v>yuk aylanmasi (mln.tkm.)</c:v>
                </c:pt>
              </c:strCache>
            </c:strRef>
          </c:tx>
          <c:spPr>
            <a:solidFill>
              <a:srgbClr val="FF00FF"/>
            </a:solidFill>
            <a:ln w="12700">
              <a:solidFill>
                <a:srgbClr val="000000"/>
              </a:solidFill>
              <a:prstDash val="solid"/>
            </a:ln>
          </c:spPr>
          <c:invertIfNegative val="0"/>
          <c:dLbls>
            <c:dLbl>
              <c:idx val="0"/>
              <c:layout>
                <c:manualLayout>
                  <c:x val="2.1060047283115751E-2"/>
                  <c:y val="-1.4463097310449634E-2"/>
                </c:manualLayout>
              </c:layout>
              <c:tx>
                <c:rich>
                  <a:bodyPr/>
                  <a:lstStyle/>
                  <a:p>
                    <a:pPr>
                      <a:defRPr sz="1000" b="1" i="0" u="none" strike="noStrike" baseline="0">
                        <a:solidFill>
                          <a:srgbClr val="000000"/>
                        </a:solidFill>
                        <a:latin typeface="Arial Cyr"/>
                        <a:ea typeface="Arial Cyr"/>
                        <a:cs typeface="Arial Cyr"/>
                      </a:defRPr>
                    </a:pPr>
                    <a:r>
                      <a:rPr lang="en-US"/>
                      <a:t>13822,9</a:t>
                    </a:r>
                  </a:p>
                </c:rich>
              </c:tx>
              <c:spPr>
                <a:noFill/>
                <a:ln w="25400">
                  <a:noFill/>
                </a:ln>
              </c:spPr>
              <c:showLegendKey val="0"/>
              <c:showVal val="0"/>
              <c:showCatName val="0"/>
              <c:showSerName val="0"/>
              <c:showPercent val="0"/>
              <c:showBubbleSize val="0"/>
            </c:dLbl>
            <c:dLbl>
              <c:idx val="1"/>
              <c:layout>
                <c:manualLayout>
                  <c:x val="1.9308458113680732E-2"/>
                  <c:y val="-2.8787752189687713E-2"/>
                </c:manualLayout>
              </c:layout>
              <c:tx>
                <c:rich>
                  <a:bodyPr/>
                  <a:lstStyle/>
                  <a:p>
                    <a:pPr>
                      <a:defRPr sz="1000" b="1" i="0" u="none" strike="noStrike" baseline="0">
                        <a:solidFill>
                          <a:srgbClr val="000000"/>
                        </a:solidFill>
                        <a:latin typeface="Arial Cyr"/>
                        <a:ea typeface="Arial Cyr"/>
                        <a:cs typeface="Arial Cyr"/>
                      </a:defRPr>
                    </a:pPr>
                    <a:r>
                      <a:rPr lang="en-US"/>
                      <a:t>16053,9</a:t>
                    </a:r>
                  </a:p>
                </c:rich>
              </c:tx>
              <c:spPr>
                <a:noFill/>
                <a:ln w="25400">
                  <a:noFill/>
                </a:ln>
              </c:spPr>
              <c:showLegendKey val="0"/>
              <c:showVal val="0"/>
              <c:showCatName val="0"/>
              <c:showSerName val="0"/>
              <c:showPercent val="0"/>
              <c:showBubbleSize val="0"/>
            </c:dLbl>
            <c:dLbl>
              <c:idx val="2"/>
              <c:layout>
                <c:manualLayout>
                  <c:x val="1.7556868944245765E-2"/>
                  <c:y val="-7.4063095754963743E-3"/>
                </c:manualLayout>
              </c:layout>
              <c:tx>
                <c:rich>
                  <a:bodyPr/>
                  <a:lstStyle/>
                  <a:p>
                    <a:pPr>
                      <a:defRPr sz="1000" b="1" i="0" u="none" strike="noStrike" baseline="0">
                        <a:solidFill>
                          <a:srgbClr val="000000"/>
                        </a:solidFill>
                        <a:latin typeface="Arial Cyr"/>
                        <a:ea typeface="Arial Cyr"/>
                        <a:cs typeface="Arial Cyr"/>
                      </a:defRPr>
                    </a:pPr>
                    <a:r>
                      <a:rPr lang="en-US"/>
                      <a:t>18159,5</a:t>
                    </a:r>
                  </a:p>
                </c:rich>
              </c:tx>
              <c:spPr>
                <a:noFill/>
                <a:ln w="25400">
                  <a:noFill/>
                </a:ln>
              </c:spPr>
              <c:showLegendKey val="0"/>
              <c:showVal val="0"/>
              <c:showCatName val="0"/>
              <c:showSerName val="0"/>
              <c:showPercent val="0"/>
              <c:showBubbleSize val="0"/>
            </c:dLbl>
            <c:dLbl>
              <c:idx val="3"/>
              <c:layout>
                <c:manualLayout>
                  <c:x val="1.9495126481562593E-2"/>
                  <c:y val="-3.0129444787246877E-2"/>
                </c:manualLayout>
              </c:layout>
              <c:tx>
                <c:rich>
                  <a:bodyPr/>
                  <a:lstStyle/>
                  <a:p>
                    <a:pPr>
                      <a:defRPr sz="1000" b="1" i="0" u="none" strike="noStrike" baseline="0">
                        <a:solidFill>
                          <a:srgbClr val="000000"/>
                        </a:solidFill>
                        <a:latin typeface="Arial Cyr"/>
                        <a:ea typeface="Arial Cyr"/>
                        <a:cs typeface="Arial Cyr"/>
                      </a:defRPr>
                    </a:pPr>
                    <a:r>
                      <a:rPr lang="en-US"/>
                      <a:t>21037,9</a:t>
                    </a:r>
                  </a:p>
                </c:rich>
              </c:tx>
              <c:spPr>
                <a:noFill/>
                <a:ln w="25400">
                  <a:noFill/>
                </a:ln>
              </c:spPr>
              <c:showLegendKey val="0"/>
              <c:showVal val="0"/>
              <c:showCatName val="0"/>
              <c:showSerName val="0"/>
              <c:showPercent val="0"/>
              <c:showBubbleSize val="0"/>
            </c:dLbl>
            <c:dLbl>
              <c:idx val="4"/>
              <c:layout>
                <c:manualLayout>
                  <c:x val="2.1433574212496639E-2"/>
                  <c:y val="-3.7302683748842436E-2"/>
                </c:manualLayout>
              </c:layout>
              <c:tx>
                <c:rich>
                  <a:bodyPr/>
                  <a:lstStyle/>
                  <a:p>
                    <a:pPr>
                      <a:defRPr sz="1000" b="1" i="0" u="none" strike="noStrike" baseline="0">
                        <a:solidFill>
                          <a:srgbClr val="000000"/>
                        </a:solidFill>
                        <a:latin typeface="Arial Cyr"/>
                        <a:ea typeface="Arial Cyr"/>
                        <a:cs typeface="Arial Cyr"/>
                      </a:defRPr>
                    </a:pPr>
                    <a:r>
                      <a:rPr lang="en-US"/>
                      <a:t>23182,5</a:t>
                    </a:r>
                  </a:p>
                </c:rich>
              </c:tx>
              <c:spPr>
                <a:noFill/>
                <a:ln w="25400">
                  <a:noFill/>
                </a:ln>
              </c:spPr>
              <c:showLegendKey val="0"/>
              <c:showVal val="0"/>
              <c:showCatName val="0"/>
              <c:showSerName val="0"/>
              <c:showPercent val="0"/>
              <c:showBubbleSize val="0"/>
            </c:dLbl>
            <c:dLbl>
              <c:idx val="5"/>
              <c:layout>
                <c:manualLayout>
                  <c:x val="2.3371831749813578E-2"/>
                  <c:y val="-3.4025670558849232E-2"/>
                </c:manualLayout>
              </c:layout>
              <c:tx>
                <c:rich>
                  <a:bodyPr/>
                  <a:lstStyle/>
                  <a:p>
                    <a:pPr>
                      <a:defRPr sz="1000" b="1" i="0" u="none" strike="noStrike" baseline="0">
                        <a:solidFill>
                          <a:srgbClr val="000000"/>
                        </a:solidFill>
                        <a:latin typeface="Arial Cyr"/>
                        <a:ea typeface="Arial Cyr"/>
                        <a:cs typeface="Arial Cyr"/>
                      </a:defRPr>
                    </a:pPr>
                    <a:r>
                      <a:rPr lang="en-US"/>
                      <a:t>24464,2</a:t>
                    </a:r>
                  </a:p>
                </c:rich>
              </c:tx>
              <c:spPr>
                <a:noFill/>
                <a:ln w="25400">
                  <a:noFill/>
                </a:ln>
              </c:spPr>
              <c:showLegendKey val="0"/>
              <c:showVal val="0"/>
              <c:showCatName val="0"/>
              <c:showSerName val="0"/>
              <c:showPercent val="0"/>
              <c:showBubbleSize val="0"/>
            </c:dLbl>
            <c:dLbl>
              <c:idx val="6"/>
              <c:layout>
                <c:manualLayout>
                  <c:x val="1.2395150329456062E-2"/>
                  <c:y val="-4.4423774001380818E-2"/>
                </c:manualLayout>
              </c:layout>
              <c:tx>
                <c:rich>
                  <a:bodyPr/>
                  <a:lstStyle/>
                  <a:p>
                    <a:pPr>
                      <a:defRPr sz="1000" b="1" i="0" u="none" strike="noStrike" baseline="0">
                        <a:solidFill>
                          <a:srgbClr val="000000"/>
                        </a:solidFill>
                        <a:latin typeface="Arial Cyr"/>
                        <a:ea typeface="Arial Cyr"/>
                        <a:cs typeface="Arial Cyr"/>
                      </a:defRPr>
                    </a:pPr>
                    <a:r>
                      <a:rPr lang="en-US"/>
                      <a:t>26050,2</a:t>
                    </a:r>
                  </a:p>
                </c:rich>
              </c:tx>
              <c:spPr>
                <a:noFill/>
                <a:ln w="25400">
                  <a:noFill/>
                </a:ln>
              </c:spPr>
              <c:showLegendKey val="0"/>
              <c:showVal val="0"/>
              <c:showCatName val="0"/>
              <c:showSerName val="0"/>
              <c:showPercent val="0"/>
              <c:showBubbleSize val="0"/>
            </c:dLbl>
            <c:numFmt formatCode="0.00" sourceLinked="0"/>
            <c:spPr>
              <a:noFill/>
              <a:ln w="25400">
                <a:noFill/>
              </a:ln>
            </c:spPr>
            <c:txPr>
              <a:bodyPr/>
              <a:lstStyle/>
              <a:p>
                <a:pPr>
                  <a:defRPr sz="1000"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Sheet1!$B$2:$H$2</c:f>
              <c:numCache>
                <c:formatCode>General</c:formatCode>
                <c:ptCount val="7"/>
                <c:pt idx="0">
                  <c:v>13822.9</c:v>
                </c:pt>
                <c:pt idx="1">
                  <c:v>16053.9</c:v>
                </c:pt>
                <c:pt idx="2">
                  <c:v>18159.5</c:v>
                </c:pt>
                <c:pt idx="3">
                  <c:v>21037.9</c:v>
                </c:pt>
                <c:pt idx="4">
                  <c:v>23182.5</c:v>
                </c:pt>
                <c:pt idx="5">
                  <c:v>24464.2</c:v>
                </c:pt>
                <c:pt idx="6">
                  <c:v>26050.2</c:v>
                </c:pt>
              </c:numCache>
            </c:numRef>
          </c:val>
        </c:ser>
        <c:dLbls>
          <c:showLegendKey val="0"/>
          <c:showVal val="0"/>
          <c:showCatName val="0"/>
          <c:showSerName val="0"/>
          <c:showPercent val="0"/>
          <c:showBubbleSize val="0"/>
        </c:dLbls>
        <c:gapWidth val="110"/>
        <c:gapDepth val="0"/>
        <c:shape val="cylinder"/>
        <c:axId val="98139520"/>
        <c:axId val="98153600"/>
        <c:axId val="0"/>
      </c:bar3DChart>
      <c:catAx>
        <c:axId val="9813952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75" b="1" i="0" u="none" strike="noStrike" baseline="0">
                <a:solidFill>
                  <a:srgbClr val="000000"/>
                </a:solidFill>
                <a:latin typeface="Arial Cyr"/>
                <a:ea typeface="Arial Cyr"/>
                <a:cs typeface="Arial Cyr"/>
              </a:defRPr>
            </a:pPr>
            <a:endParaRPr lang="ru-RU"/>
          </a:p>
        </c:txPr>
        <c:crossAx val="98153600"/>
        <c:crosses val="autoZero"/>
        <c:auto val="1"/>
        <c:lblAlgn val="ctr"/>
        <c:lblOffset val="100"/>
        <c:tickLblSkip val="1"/>
        <c:tickMarkSkip val="1"/>
        <c:noMultiLvlLbl val="0"/>
      </c:catAx>
      <c:valAx>
        <c:axId val="98153600"/>
        <c:scaling>
          <c:orientation val="minMax"/>
          <c:max val="2800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75" b="1" i="0" u="none" strike="noStrike" baseline="0">
                <a:solidFill>
                  <a:srgbClr val="000000"/>
                </a:solidFill>
                <a:latin typeface="Arial Cyr"/>
                <a:ea typeface="Arial Cyr"/>
                <a:cs typeface="Arial Cyr"/>
              </a:defRPr>
            </a:pPr>
            <a:endParaRPr lang="ru-RU"/>
          </a:p>
        </c:txPr>
        <c:crossAx val="98139520"/>
        <c:crosses val="autoZero"/>
        <c:crossBetween val="between"/>
        <c:majorUnit val="4000"/>
      </c:valAx>
      <c:spPr>
        <a:noFill/>
        <a:ln w="25400">
          <a:noFill/>
        </a:ln>
      </c:spPr>
    </c:plotArea>
    <c:legend>
      <c:legendPos val="b"/>
      <c:legendEntry>
        <c:idx val="0"/>
        <c:txPr>
          <a:bodyPr/>
          <a:lstStyle/>
          <a:p>
            <a:pPr>
              <a:defRPr sz="1010" b="0" i="0" u="none" strike="noStrike" baseline="0">
                <a:solidFill>
                  <a:srgbClr val="000000"/>
                </a:solidFill>
                <a:latin typeface="Arial"/>
                <a:ea typeface="Arial"/>
                <a:cs typeface="Arial"/>
              </a:defRPr>
            </a:pPr>
            <a:endParaRPr lang="ru-RU"/>
          </a:p>
        </c:txPr>
      </c:legendEntry>
      <c:layout>
        <c:manualLayout>
          <c:xMode val="edge"/>
          <c:yMode val="edge"/>
          <c:x val="2.7675276752767528E-2"/>
          <c:y val="0.91628959276018096"/>
          <c:w val="0.89114391143911442"/>
          <c:h val="8.5972850678733032E-2"/>
        </c:manualLayout>
      </c:layout>
      <c:overlay val="0"/>
      <c:spPr>
        <a:solidFill>
          <a:srgbClr val="FFFFFF"/>
        </a:solidFill>
        <a:ln w="12700">
          <a:solidFill>
            <a:srgbClr val="FFFFFF"/>
          </a:solidFill>
          <a:prstDash val="solid"/>
        </a:ln>
      </c:spPr>
      <c:txPr>
        <a:bodyPr/>
        <a:lstStyle/>
        <a:p>
          <a:pPr>
            <a:defRPr sz="1010" b="1" i="0" u="none" strike="noStrike" baseline="0">
              <a:solidFill>
                <a:srgbClr val="000000"/>
              </a:solidFill>
              <a:latin typeface="Arial"/>
              <a:ea typeface="Arial"/>
              <a:cs typeface="Arial"/>
            </a:defRPr>
          </a:pPr>
          <a:endParaRPr lang="ru-RU"/>
        </a:p>
      </c:txPr>
    </c:legend>
    <c:plotVisOnly val="1"/>
    <c:dispBlanksAs val="gap"/>
    <c:showDLblsOverMax val="0"/>
  </c:chart>
  <c:spPr>
    <a:noFill/>
    <a:ln>
      <a:noFill/>
    </a:ln>
  </c:spPr>
  <c:txPr>
    <a:bodyPr/>
    <a:lstStyle/>
    <a:p>
      <a:pPr>
        <a:defRPr sz="1550" b="1" i="0" u="none" strike="noStrike" baseline="0">
          <a:solidFill>
            <a:srgbClr val="000000"/>
          </a:solidFill>
          <a:latin typeface="Arial Cyr"/>
          <a:ea typeface="Arial Cyr"/>
          <a:cs typeface="Arial Cy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t>11.04.2015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t>11.04.2015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t>11.04.2015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t>11.04.2015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2808312"/>
          </a:xfrm>
        </p:spPr>
        <p:txBody>
          <a:bodyPr>
            <a:normAutofit/>
          </a:bodyPr>
          <a:lstStyle/>
          <a:p>
            <a:r>
              <a:rPr lang="en-US" sz="5500" dirty="0" smtClean="0"/>
              <a:t>401-mehmonxona </a:t>
            </a:r>
            <a:r>
              <a:rPr lang="en-US" sz="5500" dirty="0" err="1" smtClean="0"/>
              <a:t>yo’nalishi</a:t>
            </a:r>
            <a:r>
              <a:rPr lang="en-US" sz="5500" dirty="0" smtClean="0"/>
              <a:t> </a:t>
            </a:r>
            <a:r>
              <a:rPr lang="en-US" sz="5500" dirty="0" err="1" smtClean="0"/>
              <a:t>tolibi</a:t>
            </a:r>
            <a:r>
              <a:rPr lang="en-US" sz="5500" dirty="0" smtClean="0"/>
              <a:t> </a:t>
            </a:r>
            <a:r>
              <a:rPr lang="en-US" sz="5500" dirty="0" err="1" smtClean="0"/>
              <a:t>Alimov</a:t>
            </a:r>
            <a:r>
              <a:rPr lang="en-US" sz="5500" dirty="0" smtClean="0"/>
              <a:t> </a:t>
            </a:r>
            <a:r>
              <a:rPr lang="en-US" sz="5500" dirty="0" err="1" smtClean="0"/>
              <a:t>Valijon</a:t>
            </a:r>
            <a:r>
              <a:rPr lang="en-US" sz="5500" dirty="0" smtClean="0"/>
              <a:t>	</a:t>
            </a:r>
            <a:endParaRPr lang="en-US" sz="5500" dirty="0"/>
          </a:p>
        </p:txBody>
      </p:sp>
      <p:sp>
        <p:nvSpPr>
          <p:cNvPr id="3" name="Подзаголовок 2"/>
          <p:cNvSpPr>
            <a:spLocks noGrp="1"/>
          </p:cNvSpPr>
          <p:nvPr>
            <p:ph type="subTitle" idx="1"/>
          </p:nvPr>
        </p:nvSpPr>
        <p:spPr>
          <a:xfrm>
            <a:off x="1287996" y="2852936"/>
            <a:ext cx="6400800" cy="1473200"/>
          </a:xfrm>
        </p:spPr>
        <p:txBody>
          <a:bodyPr>
            <a:normAutofit/>
          </a:bodyPr>
          <a:lstStyle/>
          <a:p>
            <a:r>
              <a:rPr lang="en-US" sz="3600" dirty="0" err="1" smtClean="0">
                <a:solidFill>
                  <a:schemeClr val="accent6">
                    <a:lumMod val="50000"/>
                  </a:schemeClr>
                </a:solidFill>
              </a:rPr>
              <a:t>Turizmda</a:t>
            </a:r>
            <a:r>
              <a:rPr lang="en-US" sz="3600" dirty="0" smtClean="0">
                <a:solidFill>
                  <a:schemeClr val="accent6">
                    <a:lumMod val="50000"/>
                  </a:schemeClr>
                </a:solidFill>
              </a:rPr>
              <a:t> transport </a:t>
            </a:r>
            <a:r>
              <a:rPr lang="en-US" sz="3600" dirty="0" err="1" smtClean="0">
                <a:solidFill>
                  <a:schemeClr val="accent6">
                    <a:lumMod val="50000"/>
                  </a:schemeClr>
                </a:solidFill>
              </a:rPr>
              <a:t>xizmatlatini</a:t>
            </a:r>
            <a:r>
              <a:rPr lang="en-US" sz="3600" dirty="0" smtClean="0">
                <a:solidFill>
                  <a:schemeClr val="accent6">
                    <a:lumMod val="50000"/>
                  </a:schemeClr>
                </a:solidFill>
              </a:rPr>
              <a:t> </a:t>
            </a:r>
            <a:r>
              <a:rPr lang="en-US" sz="3600" dirty="0" err="1" smtClean="0">
                <a:solidFill>
                  <a:schemeClr val="accent6">
                    <a:lumMod val="50000"/>
                  </a:schemeClr>
                </a:solidFill>
              </a:rPr>
              <a:t>tashkil</a:t>
            </a:r>
            <a:r>
              <a:rPr lang="en-US" sz="3600" dirty="0" smtClean="0">
                <a:solidFill>
                  <a:schemeClr val="accent6">
                    <a:lumMod val="50000"/>
                  </a:schemeClr>
                </a:solidFill>
              </a:rPr>
              <a:t> </a:t>
            </a:r>
            <a:r>
              <a:rPr lang="en-US" sz="3600" dirty="0" err="1" smtClean="0">
                <a:solidFill>
                  <a:schemeClr val="accent6">
                    <a:lumMod val="50000"/>
                  </a:schemeClr>
                </a:solidFill>
              </a:rPr>
              <a:t>etish</a:t>
            </a:r>
            <a:endParaRPr lang="en-US" sz="3600" dirty="0">
              <a:solidFill>
                <a:schemeClr val="accent6">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653136"/>
            <a:ext cx="2520280" cy="20882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5" y="4653136"/>
            <a:ext cx="2736305" cy="208823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4365104"/>
            <a:ext cx="3145160" cy="2093789"/>
          </a:xfrm>
          <a:prstGeom prst="rect">
            <a:avLst/>
          </a:prstGeom>
        </p:spPr>
      </p:pic>
    </p:spTree>
    <p:extLst>
      <p:ext uri="{BB962C8B-B14F-4D97-AF65-F5344CB8AC3E}">
        <p14:creationId xmlns:p14="http://schemas.microsoft.com/office/powerpoint/2010/main" val="31588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par>
                                <p:cTn id="13" presetID="26"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3495102216"/>
              </p:ext>
            </p:extLst>
          </p:nvPr>
        </p:nvGraphicFramePr>
        <p:xfrm>
          <a:off x="179513" y="1178489"/>
          <a:ext cx="8541970" cy="5562876"/>
        </p:xfrm>
        <a:graphic>
          <a:graphicData uri="http://schemas.openxmlformats.org/drawingml/2006/table">
            <a:tbl>
              <a:tblPr>
                <a:tableStyleId>{5C22544A-7EE6-4342-B048-85BDC9FD1C3A}</a:tableStyleId>
              </a:tblPr>
              <a:tblGrid>
                <a:gridCol w="432047"/>
                <a:gridCol w="5396905"/>
                <a:gridCol w="1460857"/>
                <a:gridCol w="1252161"/>
              </a:tblGrid>
              <a:tr h="285027">
                <a:tc>
                  <a:txBody>
                    <a:bodyPr/>
                    <a:lstStyle/>
                    <a:p>
                      <a:pPr algn="ctr" fontAlgn="b"/>
                      <a:endParaRPr lang="en-US" sz="1600" b="0" i="0" u="none" strike="noStrike" dirty="0">
                        <a:effectLst/>
                        <a:latin typeface="Bodo_uzb"/>
                      </a:endParaRPr>
                    </a:p>
                  </a:txBody>
                  <a:tcPr marL="4701" marR="4701" marT="4701" marB="0" anchor="b"/>
                </a:tc>
                <a:tc>
                  <a:txBody>
                    <a:bodyPr/>
                    <a:lstStyle/>
                    <a:p>
                      <a:pPr algn="ctr" fontAlgn="b"/>
                      <a:r>
                        <a:rPr lang="en-US" sz="1600" u="none" strike="noStrike" dirty="0">
                          <a:effectLst/>
                        </a:rPr>
                        <a:t> </a:t>
                      </a:r>
                      <a:endParaRPr lang="en-US" sz="1600" b="0" i="0" u="none" strike="noStrike" dirty="0">
                        <a:effectLst/>
                        <a:latin typeface="Bodo_uzb"/>
                      </a:endParaRPr>
                    </a:p>
                  </a:txBody>
                  <a:tcPr marL="4701" marR="4701" marT="4701" marB="0" anchor="b"/>
                </a:tc>
                <a:tc>
                  <a:txBody>
                    <a:bodyPr/>
                    <a:lstStyle/>
                    <a:p>
                      <a:pPr algn="ctr" fontAlgn="b"/>
                      <a:r>
                        <a:rPr lang="en-US" sz="1600" u="none" strike="noStrike">
                          <a:effectLst/>
                        </a:rPr>
                        <a:t>Amaldagi</a:t>
                      </a:r>
                      <a:endParaRPr lang="en-US" sz="1600" b="1" i="0" u="none" strike="noStrike">
                        <a:effectLst/>
                        <a:latin typeface="Bodo_uzb"/>
                      </a:endParaRPr>
                    </a:p>
                  </a:txBody>
                  <a:tcPr marL="4701" marR="4701" marT="4701" marB="0" anchor="b"/>
                </a:tc>
                <a:tc>
                  <a:txBody>
                    <a:bodyPr/>
                    <a:lstStyle/>
                    <a:p>
                      <a:pPr algn="ctr" fontAlgn="b"/>
                      <a:r>
                        <a:rPr lang="en-US" sz="1600" u="none" strike="noStrike">
                          <a:effectLst/>
                        </a:rPr>
                        <a:t>Yo`nalish</a:t>
                      </a:r>
                      <a:endParaRPr lang="en-US" sz="1600" b="0" i="0" u="none" strike="noStrike">
                        <a:effectLst/>
                        <a:latin typeface="Bodo_uzb"/>
                      </a:endParaRPr>
                    </a:p>
                  </a:txBody>
                  <a:tcPr marL="4701" marR="4701" marT="4701" marB="0" anchor="b"/>
                </a:tc>
              </a:tr>
              <a:tr h="432390">
                <a:tc>
                  <a:txBody>
                    <a:bodyPr/>
                    <a:lstStyle/>
                    <a:p>
                      <a:pPr algn="ctr" fontAlgn="b"/>
                      <a:endParaRPr lang="en-US" sz="1600" b="0" i="0" u="none" strike="noStrike" dirty="0">
                        <a:effectLst/>
                        <a:latin typeface="Bodo_uzb"/>
                      </a:endParaRPr>
                    </a:p>
                  </a:txBody>
                  <a:tcPr marL="4701" marR="4701" marT="4701" marB="0" anchor="b"/>
                </a:tc>
                <a:tc>
                  <a:txBody>
                    <a:bodyPr/>
                    <a:lstStyle/>
                    <a:p>
                      <a:pPr algn="ctr" fontAlgn="b"/>
                      <a:r>
                        <a:rPr lang="en-US" sz="1600" u="none" strike="noStrike" dirty="0" err="1">
                          <a:effectLst/>
                        </a:rPr>
                        <a:t>Viloyatlar</a:t>
                      </a:r>
                      <a:endParaRPr lang="en-US" sz="1600" b="0" i="0" u="none" strike="noStrike" dirty="0">
                        <a:effectLst/>
                        <a:latin typeface="Bodo_uzb"/>
                      </a:endParaRPr>
                    </a:p>
                  </a:txBody>
                  <a:tcPr marL="4701" marR="4701" marT="4701" marB="0" anchor="b"/>
                </a:tc>
                <a:tc>
                  <a:txBody>
                    <a:bodyPr/>
                    <a:lstStyle/>
                    <a:p>
                      <a:pPr algn="ctr" fontAlgn="b"/>
                      <a:r>
                        <a:rPr lang="en-US" sz="1600" u="none" strike="noStrike">
                          <a:effectLst/>
                        </a:rPr>
                        <a:t>yo`nalish</a:t>
                      </a:r>
                      <a:endParaRPr lang="en-US" sz="1600" b="1" i="0" u="none" strike="noStrike">
                        <a:effectLst/>
                        <a:latin typeface="Bodo_uzb"/>
                      </a:endParaRPr>
                    </a:p>
                  </a:txBody>
                  <a:tcPr marL="4701" marR="4701" marT="4701" marB="0" anchor="b"/>
                </a:tc>
                <a:tc>
                  <a:txBody>
                    <a:bodyPr/>
                    <a:lstStyle/>
                    <a:p>
                      <a:pPr algn="ctr" fontAlgn="b"/>
                      <a:r>
                        <a:rPr lang="en-US" sz="1600" u="none" strike="noStrike">
                          <a:effectLst/>
                        </a:rPr>
                        <a:t>uzunligi</a:t>
                      </a:r>
                      <a:endParaRPr lang="en-US" sz="1600" b="0" i="0" u="none" strike="noStrike">
                        <a:effectLst/>
                        <a:latin typeface="Bodo_uzb"/>
                      </a:endParaRPr>
                    </a:p>
                  </a:txBody>
                  <a:tcPr marL="4701" marR="4701" marT="4701" marB="0" anchor="b"/>
                </a:tc>
              </a:tr>
              <a:tr h="285027">
                <a:tc>
                  <a:txBody>
                    <a:bodyPr/>
                    <a:lstStyle/>
                    <a:p>
                      <a:pPr algn="l" fontAlgn="b"/>
                      <a:endParaRPr lang="en-US" sz="1600" b="0" i="0" u="none" strike="noStrike" dirty="0">
                        <a:effectLst/>
                        <a:latin typeface="Bodo_uzb"/>
                      </a:endParaRPr>
                    </a:p>
                  </a:txBody>
                  <a:tcPr marL="4701" marR="4701" marT="4701" marB="0" anchor="b"/>
                </a:tc>
                <a:tc>
                  <a:txBody>
                    <a:bodyPr/>
                    <a:lstStyle/>
                    <a:p>
                      <a:pPr algn="l" fontAlgn="b"/>
                      <a:r>
                        <a:rPr lang="en-US" sz="1600" u="none" strike="noStrike" dirty="0">
                          <a:effectLst/>
                        </a:rPr>
                        <a:t> </a:t>
                      </a:r>
                      <a:endParaRPr lang="en-US" sz="1600" b="0" i="0" u="none" strike="noStrike" dirty="0">
                        <a:effectLst/>
                        <a:latin typeface="Bodo_uzb"/>
                      </a:endParaRPr>
                    </a:p>
                  </a:txBody>
                  <a:tcPr marL="4701" marR="4701" marT="4701" marB="0" anchor="b"/>
                </a:tc>
                <a:tc>
                  <a:txBody>
                    <a:bodyPr/>
                    <a:lstStyle/>
                    <a:p>
                      <a:pPr algn="ctr" fontAlgn="b"/>
                      <a:r>
                        <a:rPr lang="en-US" sz="1600" u="none" strike="noStrike">
                          <a:effectLst/>
                        </a:rPr>
                        <a:t>soni</a:t>
                      </a:r>
                      <a:endParaRPr lang="en-US" sz="1600" b="1" i="0" u="none" strike="noStrike">
                        <a:effectLst/>
                        <a:latin typeface="Times New Roman"/>
                      </a:endParaRPr>
                    </a:p>
                  </a:txBody>
                  <a:tcPr marL="4701" marR="4701" marT="4701" marB="0" anchor="b"/>
                </a:tc>
                <a:tc>
                  <a:txBody>
                    <a:bodyPr/>
                    <a:lstStyle/>
                    <a:p>
                      <a:pPr algn="ctr" fontAlgn="b"/>
                      <a:r>
                        <a:rPr lang="en-US" sz="1600" u="none" strike="noStrike">
                          <a:effectLst/>
                        </a:rPr>
                        <a:t>km</a:t>
                      </a:r>
                      <a:endParaRPr lang="en-US" sz="1600" b="0" i="0" u="none" strike="noStrike">
                        <a:effectLst/>
                        <a:latin typeface="Bodo_uzb"/>
                      </a:endParaRPr>
                    </a:p>
                  </a:txBody>
                  <a:tcPr marL="4701" marR="4701" marT="4701" marB="0" anchor="b"/>
                </a:tc>
              </a:tr>
              <a:tr h="285027">
                <a:tc>
                  <a:txBody>
                    <a:bodyPr/>
                    <a:lstStyle/>
                    <a:p>
                      <a:pPr algn="l" fontAlgn="b"/>
                      <a:endParaRPr lang="en-US" sz="1600" b="0" i="0" u="none" strike="noStrike" dirty="0">
                        <a:effectLst/>
                        <a:latin typeface="Bodo_uzb"/>
                      </a:endParaRPr>
                    </a:p>
                  </a:txBody>
                  <a:tcPr marL="4701" marR="4701" marT="4701" marB="0" anchor="b"/>
                </a:tc>
                <a:tc>
                  <a:txBody>
                    <a:bodyPr/>
                    <a:lstStyle/>
                    <a:p>
                      <a:pPr algn="l" fontAlgn="b"/>
                      <a:r>
                        <a:rPr lang="en-US" sz="1600" u="none" strike="noStrike" dirty="0">
                          <a:effectLst/>
                        </a:rPr>
                        <a:t> </a:t>
                      </a:r>
                      <a:endParaRPr lang="en-US" sz="1600" b="0" i="0" u="none" strike="noStrike" dirty="0">
                        <a:effectLst/>
                        <a:latin typeface="Bodo_uzb"/>
                      </a:endParaRPr>
                    </a:p>
                  </a:txBody>
                  <a:tcPr marL="4701" marR="4701" marT="4701" marB="0" anchor="b"/>
                </a:tc>
                <a:tc>
                  <a:txBody>
                    <a:bodyPr/>
                    <a:lstStyle/>
                    <a:p>
                      <a:pPr algn="ctr" fontAlgn="b"/>
                      <a:r>
                        <a:rPr lang="en-US" sz="1600" u="none" strike="noStrike">
                          <a:effectLst/>
                        </a:rPr>
                        <a:t> </a:t>
                      </a:r>
                      <a:endParaRPr lang="en-US" sz="1600" b="1" i="0" u="none" strike="noStrike">
                        <a:effectLst/>
                        <a:latin typeface="Bodo_uzb"/>
                      </a:endParaRPr>
                    </a:p>
                  </a:txBody>
                  <a:tcPr marL="4701" marR="4701" marT="4701" marB="0" anchor="b"/>
                </a:tc>
                <a:tc>
                  <a:txBody>
                    <a:bodyPr/>
                    <a:lstStyle/>
                    <a:p>
                      <a:pPr algn="ctr" fontAlgn="b"/>
                      <a:r>
                        <a:rPr lang="en-US" sz="1600" u="none" strike="noStrike">
                          <a:effectLst/>
                        </a:rPr>
                        <a:t> </a:t>
                      </a:r>
                      <a:endParaRPr lang="en-US" sz="1600" b="0" i="0" u="none" strike="noStrike">
                        <a:effectLst/>
                        <a:latin typeface="Bodo_uzb"/>
                      </a:endParaRPr>
                    </a:p>
                  </a:txBody>
                  <a:tcPr marL="4701" marR="4701" marT="4701" marB="0" anchor="b"/>
                </a:tc>
              </a:tr>
              <a:tr h="285027">
                <a:tc>
                  <a:txBody>
                    <a:bodyPr/>
                    <a:lstStyle/>
                    <a:p>
                      <a:pPr algn="l" fontAlgn="b"/>
                      <a:r>
                        <a:rPr lang="en-US" sz="1600" b="0" i="0" u="none" strike="noStrike" dirty="0" smtClean="0">
                          <a:effectLst/>
                          <a:latin typeface="PANDA Times UZ"/>
                        </a:rPr>
                        <a:t>   1</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a:effectLst/>
                        </a:rPr>
                        <a:t>Toshkent sh.</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322</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5255,2</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2</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a:effectLst/>
                        </a:rPr>
                        <a:t>Toshkent vil.</a:t>
                      </a:r>
                      <a:endParaRPr lang="en-US" sz="1600" b="0" i="0" u="none" strike="noStrike">
                        <a:effectLst/>
                        <a:latin typeface="PANDA Times UZ"/>
                      </a:endParaRPr>
                    </a:p>
                  </a:txBody>
                  <a:tcPr marL="4701" marR="4701" marT="4701" marB="0" anchor="b"/>
                </a:tc>
                <a:tc>
                  <a:txBody>
                    <a:bodyPr/>
                    <a:lstStyle/>
                    <a:p>
                      <a:pPr algn="ctr" fontAlgn="b"/>
                      <a:r>
                        <a:rPr lang="en-US" sz="1600" u="none" strike="noStrike">
                          <a:effectLst/>
                        </a:rPr>
                        <a:t>510</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35946,9</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3</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Sirdaryo</a:t>
                      </a:r>
                      <a:r>
                        <a:rPr lang="en-US" sz="1600" u="none" strike="noStrike" dirty="0">
                          <a:effectLst/>
                        </a:rPr>
                        <a:t> vil. </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140</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5199,2</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4</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Jizzax</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176</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12389,6</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5</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a:effectLst/>
                        </a:rPr>
                        <a:t>Samarqand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364</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19583,5</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6</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Navoiy</a:t>
                      </a:r>
                      <a:r>
                        <a:rPr lang="en-US" sz="1600" u="none" strike="noStrike" dirty="0">
                          <a:effectLst/>
                        </a:rPr>
                        <a:t> </a:t>
                      </a:r>
                      <a:r>
                        <a:rPr lang="en-US" sz="1600" u="none" strike="noStrike" dirty="0" err="1">
                          <a:effectLst/>
                        </a:rPr>
                        <a:t>yil</a:t>
                      </a:r>
                      <a:r>
                        <a:rPr lang="en-US" sz="1600" u="none" strike="noStrike" dirty="0">
                          <a:effectLst/>
                        </a:rPr>
                        <a:t>.</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132</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11425,2</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7</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Buxoro</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218</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13649,0</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8</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Farg`ona</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358</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9874,8</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9</a:t>
                      </a:r>
                      <a:endParaRPr lang="en-US" sz="1600" b="0" i="0" u="none" strike="noStrike" dirty="0">
                        <a:effectLst/>
                        <a:latin typeface="PANDA Times UZ"/>
                      </a:endParaRPr>
                    </a:p>
                  </a:txBody>
                  <a:tcPr marL="4701" marR="4701" marT="4701" marB="0" anchor="b"/>
                </a:tc>
                <a:tc>
                  <a:txBody>
                    <a:bodyPr/>
                    <a:lstStyle/>
                    <a:p>
                      <a:pPr algn="l" fontAlgn="b"/>
                      <a:r>
                        <a:rPr lang="ru-RU" sz="1600" u="none" strike="noStrike" dirty="0">
                          <a:effectLst/>
                        </a:rPr>
                        <a:t>А</a:t>
                      </a:r>
                      <a:r>
                        <a:rPr lang="en-US" sz="1600" u="none" strike="noStrike" dirty="0" err="1">
                          <a:effectLst/>
                        </a:rPr>
                        <a:t>ndijon</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256</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7361,4</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10</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a:effectLst/>
                        </a:rPr>
                        <a:t>Namangan </a:t>
                      </a:r>
                      <a:r>
                        <a:rPr lang="en-US" sz="1600" u="none" strike="noStrike" dirty="0" err="1">
                          <a:effectLst/>
                        </a:rPr>
                        <a:t>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193</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5830,6</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11</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Surxondaryo</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121</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15989,7</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12</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Qashqadaryo</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271</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17609,7</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13</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Xorazm</a:t>
                      </a:r>
                      <a:r>
                        <a:rPr lang="en-US" sz="1600" u="none" strike="noStrike" dirty="0">
                          <a:effectLst/>
                        </a:rPr>
                        <a:t> vil.</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129</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14711,1</a:t>
                      </a:r>
                      <a:endParaRPr lang="en-US" sz="1600" b="0" i="0" u="none" strike="noStrike">
                        <a:effectLst/>
                        <a:latin typeface="Arial"/>
                      </a:endParaRPr>
                    </a:p>
                  </a:txBody>
                  <a:tcPr marL="4701" marR="4701" marT="4701" marB="0" anchor="b"/>
                </a:tc>
              </a:tr>
              <a:tr h="285027">
                <a:tc>
                  <a:txBody>
                    <a:bodyPr/>
                    <a:lstStyle/>
                    <a:p>
                      <a:pPr algn="l" fontAlgn="b"/>
                      <a:r>
                        <a:rPr lang="en-US" sz="1600" b="0" i="0" u="none" strike="noStrike" dirty="0" smtClean="0">
                          <a:effectLst/>
                          <a:latin typeface="PANDA Times UZ"/>
                        </a:rPr>
                        <a:t>  14</a:t>
                      </a:r>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err="1">
                          <a:effectLst/>
                        </a:rPr>
                        <a:t>Qoraqalpog`iston</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a:effectLst/>
                        </a:rPr>
                        <a:t>339</a:t>
                      </a:r>
                      <a:endParaRPr lang="en-US" sz="1600" b="0" i="0" u="none" strike="noStrike">
                        <a:effectLst/>
                        <a:latin typeface="Arial"/>
                      </a:endParaRPr>
                    </a:p>
                  </a:txBody>
                  <a:tcPr marL="4701" marR="4701" marT="4701" marB="0" anchor="b"/>
                </a:tc>
                <a:tc>
                  <a:txBody>
                    <a:bodyPr/>
                    <a:lstStyle/>
                    <a:p>
                      <a:pPr algn="ctr" fontAlgn="b"/>
                      <a:r>
                        <a:rPr lang="en-US" sz="1600" u="none" strike="noStrike">
                          <a:effectLst/>
                        </a:rPr>
                        <a:t>27709,7</a:t>
                      </a:r>
                      <a:endParaRPr lang="en-US" sz="1600" b="0" i="0" u="none" strike="noStrike">
                        <a:effectLst/>
                        <a:latin typeface="Arial"/>
                      </a:endParaRPr>
                    </a:p>
                  </a:txBody>
                  <a:tcPr marL="4701" marR="4701" marT="4701" marB="0" anchor="b"/>
                </a:tc>
              </a:tr>
              <a:tr h="285027">
                <a:tc>
                  <a:txBody>
                    <a:bodyPr/>
                    <a:lstStyle/>
                    <a:p>
                      <a:pPr algn="l" fontAlgn="b"/>
                      <a:endParaRPr lang="en-US" sz="1600" b="0" i="0" u="none" strike="noStrike" dirty="0">
                        <a:effectLst/>
                        <a:latin typeface="PANDA Times UZ"/>
                      </a:endParaRPr>
                    </a:p>
                  </a:txBody>
                  <a:tcPr marL="4701" marR="4701" marT="4701" marB="0" anchor="b"/>
                </a:tc>
                <a:tc>
                  <a:txBody>
                    <a:bodyPr/>
                    <a:lstStyle/>
                    <a:p>
                      <a:pPr algn="l" fontAlgn="b"/>
                      <a:r>
                        <a:rPr lang="en-US" sz="1600" u="none" strike="noStrike" dirty="0">
                          <a:effectLst/>
                        </a:rPr>
                        <a:t>Jami</a:t>
                      </a:r>
                      <a:endParaRPr lang="en-US" sz="1600" b="0" i="0" u="none" strike="noStrike" dirty="0">
                        <a:effectLst/>
                        <a:latin typeface="PANDA Times UZ"/>
                      </a:endParaRPr>
                    </a:p>
                  </a:txBody>
                  <a:tcPr marL="4701" marR="4701" marT="4701" marB="0" anchor="b"/>
                </a:tc>
                <a:tc>
                  <a:txBody>
                    <a:bodyPr/>
                    <a:lstStyle/>
                    <a:p>
                      <a:pPr algn="ctr" fontAlgn="b"/>
                      <a:r>
                        <a:rPr lang="en-US" sz="1600" u="none" strike="noStrike" dirty="0">
                          <a:effectLst/>
                        </a:rPr>
                        <a:t>3529</a:t>
                      </a:r>
                      <a:endParaRPr lang="en-US" sz="1600" b="0" i="0" u="none" strike="noStrike" dirty="0">
                        <a:effectLst/>
                        <a:latin typeface="Arial"/>
                      </a:endParaRPr>
                    </a:p>
                  </a:txBody>
                  <a:tcPr marL="4701" marR="4701" marT="4701" marB="0" anchor="b"/>
                </a:tc>
                <a:tc>
                  <a:txBody>
                    <a:bodyPr/>
                    <a:lstStyle/>
                    <a:p>
                      <a:pPr algn="ctr" fontAlgn="b"/>
                      <a:r>
                        <a:rPr lang="en-US" sz="1600" u="none" strike="noStrike" dirty="0">
                          <a:effectLst/>
                        </a:rPr>
                        <a:t>202535,6</a:t>
                      </a:r>
                      <a:endParaRPr lang="en-US" sz="1600" b="0" i="0" u="none" strike="noStrike" dirty="0">
                        <a:effectLst/>
                        <a:latin typeface="Arial"/>
                      </a:endParaRPr>
                    </a:p>
                  </a:txBody>
                  <a:tcPr marL="4701" marR="4701" marT="4701" marB="0" anchor="b"/>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748292978"/>
              </p:ext>
            </p:extLst>
          </p:nvPr>
        </p:nvGraphicFramePr>
        <p:xfrm>
          <a:off x="395536" y="332656"/>
          <a:ext cx="8208912" cy="617339"/>
        </p:xfrm>
        <a:graphic>
          <a:graphicData uri="http://schemas.openxmlformats.org/drawingml/2006/table">
            <a:tbl>
              <a:tblPr>
                <a:tableStyleId>{5C22544A-7EE6-4342-B048-85BDC9FD1C3A}</a:tableStyleId>
              </a:tblPr>
              <a:tblGrid>
                <a:gridCol w="8208912"/>
              </a:tblGrid>
              <a:tr h="384672">
                <a:tc>
                  <a:txBody>
                    <a:bodyPr/>
                    <a:lstStyle/>
                    <a:p>
                      <a:pPr algn="l" fontAlgn="b"/>
                      <a:r>
                        <a:rPr lang="en-US" sz="2000" b="1" u="none" strike="noStrike" dirty="0" err="1">
                          <a:effectLst/>
                        </a:rPr>
                        <a:t>O`zbekiston</a:t>
                      </a:r>
                      <a:r>
                        <a:rPr lang="en-US" sz="2000" b="1" u="none" strike="noStrike" dirty="0">
                          <a:effectLst/>
                        </a:rPr>
                        <a:t> </a:t>
                      </a:r>
                      <a:r>
                        <a:rPr lang="en-US" sz="2000" b="1" u="none" strike="noStrike" dirty="0" err="1">
                          <a:effectLst/>
                        </a:rPr>
                        <a:t>Respublikasidagi</a:t>
                      </a:r>
                      <a:r>
                        <a:rPr lang="en-US" sz="2000" b="1" u="none" strike="noStrike" dirty="0">
                          <a:effectLst/>
                        </a:rPr>
                        <a:t> </a:t>
                      </a:r>
                      <a:r>
                        <a:rPr lang="en-US" sz="2000" b="1" u="none" strike="noStrike" dirty="0" err="1">
                          <a:effectLst/>
                        </a:rPr>
                        <a:t>yo`lovchi</a:t>
                      </a:r>
                      <a:r>
                        <a:rPr lang="en-US" sz="2000" b="1" u="none" strike="noStrike" dirty="0">
                          <a:effectLst/>
                        </a:rPr>
                        <a:t> </a:t>
                      </a:r>
                      <a:r>
                        <a:rPr lang="en-US" sz="2000" b="1" u="none" strike="noStrike" dirty="0" err="1">
                          <a:effectLst/>
                        </a:rPr>
                        <a:t>tashish</a:t>
                      </a:r>
                      <a:r>
                        <a:rPr lang="en-US" sz="2000" b="1" u="none" strike="noStrike" dirty="0">
                          <a:effectLst/>
                        </a:rPr>
                        <a:t> </a:t>
                      </a:r>
                      <a:r>
                        <a:rPr lang="en-US" sz="2000" b="1" u="none" strike="noStrike" dirty="0" err="1">
                          <a:effectLst/>
                        </a:rPr>
                        <a:t>avtotransport</a:t>
                      </a:r>
                      <a:r>
                        <a:rPr lang="en-US" sz="2000" b="1" u="none" strike="noStrike" dirty="0">
                          <a:effectLst/>
                        </a:rPr>
                        <a:t> </a:t>
                      </a:r>
                      <a:r>
                        <a:rPr lang="en-US" sz="2000" b="1" u="none" strike="noStrike" dirty="0" err="1">
                          <a:effectLst/>
                        </a:rPr>
                        <a:t>yo`nalishlari</a:t>
                      </a:r>
                      <a:r>
                        <a:rPr lang="en-US" sz="2000" b="1" u="none" strike="noStrike" dirty="0">
                          <a:effectLst/>
                        </a:rPr>
                        <a:t> </a:t>
                      </a:r>
                      <a:r>
                        <a:rPr lang="en-US" sz="2000" b="1" u="none" strike="noStrike" dirty="0" smtClean="0">
                          <a:effectLst/>
                        </a:rPr>
                        <a:t>   </a:t>
                      </a:r>
                    </a:p>
                    <a:p>
                      <a:pPr algn="l" fontAlgn="b"/>
                      <a:r>
                        <a:rPr lang="en-US" sz="2000" b="1" u="none" strike="noStrike" dirty="0" smtClean="0">
                          <a:effectLst/>
                        </a:rPr>
                        <a:t>                 </a:t>
                      </a:r>
                      <a:r>
                        <a:rPr lang="en-US" sz="2000" b="1" u="none" strike="noStrike" dirty="0" err="1" smtClean="0">
                          <a:effectLst/>
                        </a:rPr>
                        <a:t>soni</a:t>
                      </a:r>
                      <a:r>
                        <a:rPr lang="en-US" sz="2000" b="1" u="none" strike="noStrike" dirty="0" smtClean="0">
                          <a:effectLst/>
                        </a:rPr>
                        <a:t> </a:t>
                      </a:r>
                      <a:r>
                        <a:rPr lang="en-US" sz="2000" b="1" u="none" strike="noStrike" dirty="0" err="1">
                          <a:effectLst/>
                        </a:rPr>
                        <a:t>va</a:t>
                      </a:r>
                      <a:r>
                        <a:rPr lang="en-US" sz="2000" b="1" u="none" strike="noStrike" dirty="0">
                          <a:effectLst/>
                        </a:rPr>
                        <a:t> </a:t>
                      </a:r>
                      <a:r>
                        <a:rPr lang="en-US" sz="2000" b="1" u="none" strike="noStrike" dirty="0" err="1">
                          <a:effectLst/>
                        </a:rPr>
                        <a:t>uzunligi</a:t>
                      </a:r>
                      <a:r>
                        <a:rPr lang="en-US" sz="2000" b="1" u="none" strike="noStrike" dirty="0">
                          <a:effectLst/>
                        </a:rPr>
                        <a:t> </a:t>
                      </a:r>
                      <a:r>
                        <a:rPr lang="en-US" sz="2000" b="1" u="none" strike="noStrike" dirty="0" err="1">
                          <a:effectLst/>
                        </a:rPr>
                        <a:t>haqidagi</a:t>
                      </a:r>
                      <a:r>
                        <a:rPr lang="en-US" sz="2000" b="1" u="none" strike="noStrike" dirty="0">
                          <a:effectLst/>
                        </a:rPr>
                        <a:t> </a:t>
                      </a:r>
                      <a:r>
                        <a:rPr lang="en-US" sz="2000" b="1" u="none" strike="noStrike" dirty="0" err="1">
                          <a:effectLst/>
                        </a:rPr>
                        <a:t>ma`lumotlar</a:t>
                      </a:r>
                      <a:r>
                        <a:rPr lang="en-US" sz="2000" b="1" u="none" strike="noStrike" dirty="0">
                          <a:effectLst/>
                        </a:rPr>
                        <a:t> </a:t>
                      </a:r>
                      <a:r>
                        <a:rPr lang="en-US" sz="2000" b="1" u="none" strike="noStrike" dirty="0" smtClean="0">
                          <a:effectLst/>
                        </a:rPr>
                        <a:t> (2009.10-OKTABR)</a:t>
                      </a:r>
                      <a:endParaRPr lang="en-US" sz="2000" b="1" i="0" u="none" strike="noStrike" dirty="0">
                        <a:effectLst/>
                        <a:latin typeface="Times New Roman"/>
                      </a:endParaRPr>
                    </a:p>
                  </a:txBody>
                  <a:tcPr marL="7739" marR="7739" marT="7739" marB="0" anchor="b"/>
                </a:tc>
              </a:tr>
            </a:tbl>
          </a:graphicData>
        </a:graphic>
      </p:graphicFrame>
    </p:spTree>
    <p:extLst>
      <p:ext uri="{BB962C8B-B14F-4D97-AF65-F5344CB8AC3E}">
        <p14:creationId xmlns:p14="http://schemas.microsoft.com/office/powerpoint/2010/main" val="330024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err="1">
                <a:solidFill>
                  <a:schemeClr val="bg2">
                    <a:lumMod val="10000"/>
                  </a:schemeClr>
                </a:solidFill>
              </a:rPr>
              <a:t>Islohotlar</a:t>
            </a:r>
            <a:r>
              <a:rPr lang="en-US" sz="2400" b="1" dirty="0">
                <a:solidFill>
                  <a:schemeClr val="bg2">
                    <a:lumMod val="10000"/>
                  </a:schemeClr>
                </a:solidFill>
              </a:rPr>
              <a:t> </a:t>
            </a:r>
            <a:r>
              <a:rPr lang="en-US" sz="2400" b="1" dirty="0" err="1">
                <a:solidFill>
                  <a:schemeClr val="bg2">
                    <a:lumMod val="10000"/>
                  </a:schemeClr>
                </a:solidFill>
              </a:rPr>
              <a:t>samaradorligini</a:t>
            </a:r>
            <a:r>
              <a:rPr lang="en-US" sz="2400" b="1" dirty="0">
                <a:solidFill>
                  <a:schemeClr val="bg2">
                    <a:lumMod val="10000"/>
                  </a:schemeClr>
                </a:solidFill>
              </a:rPr>
              <a:t> </a:t>
            </a:r>
            <a:r>
              <a:rPr lang="en-US" sz="2400" b="1" dirty="0" err="1">
                <a:solidFill>
                  <a:schemeClr val="bg2">
                    <a:lumMod val="10000"/>
                  </a:schemeClr>
                </a:solidFill>
              </a:rPr>
              <a:t>esa</a:t>
            </a:r>
            <a:r>
              <a:rPr lang="en-US" sz="2400" b="1" dirty="0">
                <a:solidFill>
                  <a:schemeClr val="bg2">
                    <a:lumMod val="10000"/>
                  </a:schemeClr>
                </a:solidFill>
              </a:rPr>
              <a:t> </a:t>
            </a:r>
            <a:r>
              <a:rPr lang="en-US" sz="2400" b="1" dirty="0" err="1">
                <a:solidFill>
                  <a:schemeClr val="bg2">
                    <a:lumMod val="10000"/>
                  </a:schemeClr>
                </a:solidFill>
              </a:rPr>
              <a:t>avtomobil</a:t>
            </a:r>
            <a:r>
              <a:rPr lang="en-US" sz="2400" b="1" dirty="0">
                <a:solidFill>
                  <a:schemeClr val="bg2">
                    <a:lumMod val="10000"/>
                  </a:schemeClr>
                </a:solidFill>
              </a:rPr>
              <a:t> </a:t>
            </a:r>
            <a:r>
              <a:rPr lang="en-US" sz="2400" b="1" dirty="0" err="1">
                <a:solidFill>
                  <a:schemeClr val="bg2">
                    <a:lumMod val="10000"/>
                  </a:schemeClr>
                </a:solidFill>
              </a:rPr>
              <a:t>transporti</a:t>
            </a:r>
            <a:r>
              <a:rPr lang="en-US" sz="2400" b="1" dirty="0">
                <a:solidFill>
                  <a:schemeClr val="bg2">
                    <a:lumMod val="10000"/>
                  </a:schemeClr>
                </a:solidFill>
              </a:rPr>
              <a:t> </a:t>
            </a:r>
            <a:r>
              <a:rPr lang="en-US" sz="2400" b="1" dirty="0" err="1">
                <a:solidFill>
                  <a:schemeClr val="bg2">
                    <a:lumMod val="10000"/>
                  </a:schemeClr>
                </a:solidFill>
              </a:rPr>
              <a:t>faoliyatining</a:t>
            </a:r>
            <a:r>
              <a:rPr lang="en-US" sz="2400" b="1" dirty="0">
                <a:solidFill>
                  <a:schemeClr val="bg2">
                    <a:lumMod val="10000"/>
                  </a:schemeClr>
                </a:solidFill>
              </a:rPr>
              <a:t> </a:t>
            </a:r>
            <a:r>
              <a:rPr lang="en-US" sz="2400" b="1" dirty="0" err="1">
                <a:solidFill>
                  <a:schemeClr val="bg2">
                    <a:lumMod val="10000"/>
                  </a:schemeClr>
                </a:solidFill>
              </a:rPr>
              <a:t>quyidagi</a:t>
            </a:r>
            <a:r>
              <a:rPr lang="en-US" sz="2400" b="1" dirty="0">
                <a:solidFill>
                  <a:schemeClr val="bg2">
                    <a:lumMod val="10000"/>
                  </a:schemeClr>
                </a:solidFill>
              </a:rPr>
              <a:t> </a:t>
            </a:r>
            <a:r>
              <a:rPr lang="en-US" sz="2400" b="1" dirty="0" err="1">
                <a:solidFill>
                  <a:schemeClr val="bg2">
                    <a:lumMod val="10000"/>
                  </a:schemeClr>
                </a:solidFill>
              </a:rPr>
              <a:t>ko‘rsatkichlariga</a:t>
            </a:r>
            <a:r>
              <a:rPr lang="en-US" sz="2400" b="1" dirty="0">
                <a:solidFill>
                  <a:schemeClr val="bg2">
                    <a:lumMod val="10000"/>
                  </a:schemeClr>
                </a:solidFill>
              </a:rPr>
              <a:t> </a:t>
            </a:r>
            <a:r>
              <a:rPr lang="en-US" sz="2400" b="1" dirty="0" err="1">
                <a:solidFill>
                  <a:schemeClr val="bg2">
                    <a:lumMod val="10000"/>
                  </a:schemeClr>
                </a:solidFill>
              </a:rPr>
              <a:t>qarab</a:t>
            </a:r>
            <a:r>
              <a:rPr lang="en-US" sz="2400" b="1" dirty="0">
                <a:solidFill>
                  <a:schemeClr val="bg2">
                    <a:lumMod val="10000"/>
                  </a:schemeClr>
                </a:solidFill>
              </a:rPr>
              <a:t> </a:t>
            </a:r>
            <a:r>
              <a:rPr lang="en-US" sz="2400" b="1" dirty="0" err="1">
                <a:solidFill>
                  <a:schemeClr val="bg2">
                    <a:lumMod val="10000"/>
                  </a:schemeClr>
                </a:solidFill>
              </a:rPr>
              <a:t>baholash</a:t>
            </a:r>
            <a:r>
              <a:rPr lang="en-US" sz="2400" b="1" dirty="0">
                <a:solidFill>
                  <a:schemeClr val="bg2">
                    <a:lumMod val="10000"/>
                  </a:schemeClr>
                </a:solidFill>
              </a:rPr>
              <a:t> </a:t>
            </a:r>
            <a:r>
              <a:rPr lang="en-US" sz="2400" b="1" dirty="0" err="1">
                <a:solidFill>
                  <a:schemeClr val="bg2">
                    <a:lumMod val="10000"/>
                  </a:schemeClr>
                </a:solidFill>
              </a:rPr>
              <a:t>mumkin</a:t>
            </a:r>
            <a:r>
              <a:rPr lang="en-US" sz="2400" b="1" dirty="0">
                <a:solidFill>
                  <a:schemeClr val="bg2">
                    <a:lumMod val="10000"/>
                  </a:schemeClr>
                </a:solidFill>
              </a:rPr>
              <a:t>: </a:t>
            </a:r>
          </a:p>
        </p:txBody>
      </p:sp>
      <p:graphicFrame>
        <p:nvGraphicFramePr>
          <p:cNvPr id="4" name="Объект 3"/>
          <p:cNvGraphicFramePr>
            <a:graphicFrameLocks noGrp="1" noChangeAspect="1"/>
          </p:cNvGraphicFramePr>
          <p:nvPr>
            <p:ph idx="1"/>
            <p:extLst>
              <p:ext uri="{D42A27DB-BD31-4B8C-83A1-F6EECF244321}">
                <p14:modId xmlns:p14="http://schemas.microsoft.com/office/powerpoint/2010/main" val="4212742138"/>
              </p:ext>
            </p:extLst>
          </p:nvPr>
        </p:nvGraphicFramePr>
        <p:xfrm>
          <a:off x="251520" y="1556792"/>
          <a:ext cx="864096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582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noChangeAspect="1"/>
          </p:cNvGraphicFramePr>
          <p:nvPr>
            <p:extLst>
              <p:ext uri="{D42A27DB-BD31-4B8C-83A1-F6EECF244321}">
                <p14:modId xmlns:p14="http://schemas.microsoft.com/office/powerpoint/2010/main" val="2415739061"/>
              </p:ext>
            </p:extLst>
          </p:nvPr>
        </p:nvGraphicFramePr>
        <p:xfrm>
          <a:off x="179512" y="188640"/>
          <a:ext cx="8784976" cy="6480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868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a:graphicFrameLocks noChangeAspect="1"/>
          </p:cNvGraphicFramePr>
          <p:nvPr>
            <p:extLst>
              <p:ext uri="{D42A27DB-BD31-4B8C-83A1-F6EECF244321}">
                <p14:modId xmlns:p14="http://schemas.microsoft.com/office/powerpoint/2010/main" val="3805332472"/>
              </p:ext>
            </p:extLst>
          </p:nvPr>
        </p:nvGraphicFramePr>
        <p:xfrm>
          <a:off x="179512" y="188640"/>
          <a:ext cx="8784976"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7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noChangeAspect="1"/>
          </p:cNvGraphicFramePr>
          <p:nvPr>
            <p:extLst>
              <p:ext uri="{D42A27DB-BD31-4B8C-83A1-F6EECF244321}">
                <p14:modId xmlns:p14="http://schemas.microsoft.com/office/powerpoint/2010/main" val="3334616719"/>
              </p:ext>
            </p:extLst>
          </p:nvPr>
        </p:nvGraphicFramePr>
        <p:xfrm>
          <a:off x="179512" y="188640"/>
          <a:ext cx="8784976"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81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62585046"/>
              </p:ext>
            </p:extLst>
          </p:nvPr>
        </p:nvGraphicFramePr>
        <p:xfrm>
          <a:off x="179512" y="1202556"/>
          <a:ext cx="8712968" cy="5661251"/>
        </p:xfrm>
        <a:graphic>
          <a:graphicData uri="http://schemas.openxmlformats.org/drawingml/2006/table">
            <a:tbl>
              <a:tblPr firstRow="1" firstCol="1" bandRow="1">
                <a:tableStyleId>{5C22544A-7EE6-4342-B048-85BDC9FD1C3A}</a:tableStyleId>
              </a:tblPr>
              <a:tblGrid>
                <a:gridCol w="1787276"/>
                <a:gridCol w="4378825"/>
                <a:gridCol w="2546867"/>
              </a:tblGrid>
              <a:tr h="744051">
                <a:tc>
                  <a:txBody>
                    <a:bodyPr/>
                    <a:lstStyle/>
                    <a:p>
                      <a:pPr algn="ctr">
                        <a:lnSpc>
                          <a:spcPts val="1500"/>
                        </a:lnSpc>
                        <a:spcBef>
                          <a:spcPts val="300"/>
                        </a:spcBef>
                        <a:spcAft>
                          <a:spcPts val="0"/>
                        </a:spcAft>
                      </a:pPr>
                      <a:r>
                        <a:rPr lang="en-US" sz="1800" dirty="0">
                          <a:effectLst/>
                        </a:rPr>
                        <a:t>№ </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err="1">
                          <a:effectLst/>
                        </a:rPr>
                        <a:t>Fuqaro</a:t>
                      </a:r>
                      <a:r>
                        <a:rPr lang="en-US" sz="1800" dirty="0">
                          <a:effectLst/>
                        </a:rPr>
                        <a:t> </a:t>
                      </a:r>
                      <a:r>
                        <a:rPr lang="en-US" sz="1800" dirty="0" err="1">
                          <a:effectLst/>
                        </a:rPr>
                        <a:t>havo</a:t>
                      </a:r>
                      <a:r>
                        <a:rPr lang="en-US" sz="1800" dirty="0">
                          <a:effectLst/>
                        </a:rPr>
                        <a:t> </a:t>
                      </a:r>
                      <a:br>
                        <a:rPr lang="en-US" sz="1800" dirty="0">
                          <a:effectLst/>
                        </a:rPr>
                      </a:br>
                      <a:r>
                        <a:rPr lang="en-US" sz="1800" dirty="0" err="1">
                          <a:effectLst/>
                        </a:rPr>
                        <a:t>kemalarining</a:t>
                      </a:r>
                      <a:r>
                        <a:rPr lang="en-US" sz="1800" dirty="0">
                          <a:effectLst/>
                        </a:rPr>
                        <a:t> </a:t>
                      </a:r>
                      <a:r>
                        <a:rPr lang="en-US" sz="1800" dirty="0" err="1">
                          <a:effectLst/>
                        </a:rPr>
                        <a:t>turlari</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Fuqaro havo </a:t>
                      </a:r>
                      <a:br>
                        <a:rPr lang="en-US" sz="1800">
                          <a:effectLst/>
                        </a:rPr>
                      </a:br>
                      <a:r>
                        <a:rPr lang="en-US" sz="1800">
                          <a:effectLst/>
                        </a:rPr>
                        <a:t>kemalarining soni</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dirty="0">
                          <a:effectLst/>
                        </a:rPr>
                        <a:t>  1</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Boeing 757-200</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2</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  2</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Boeing 767-300ER</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5</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dirty="0">
                          <a:effectLst/>
                        </a:rPr>
                        <a:t>  3</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Airbus A-300-600</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2</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dirty="0">
                          <a:effectLst/>
                        </a:rPr>
                        <a:t>  4</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Airbus A-310-324</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3</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dirty="0">
                          <a:effectLst/>
                        </a:rPr>
                        <a:t>  5</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Airbus A-320-214</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10</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  6</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AVRO 146-RJ 85</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3</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  7</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IL-76TD</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17</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  8</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IL-86</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2</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  9</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IL-114</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1</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10</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IL-114-100</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6</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11</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Tu-154</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5</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12</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Yak-40</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2</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13</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An-2</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92</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14</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An-12</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6</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15</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An-24</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7</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16</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An-26</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2</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17</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Mi-8</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16</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18</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Poisk-06SX</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a:effectLst/>
                        </a:rPr>
                        <a:t>   8</a:t>
                      </a:r>
                      <a:endParaRPr lang="en-US" sz="1800">
                        <a:effectLst/>
                        <a:latin typeface="Calibri"/>
                        <a:ea typeface="Calibri"/>
                        <a:cs typeface="Times New Roman"/>
                      </a:endParaRPr>
                    </a:p>
                  </a:txBody>
                  <a:tcPr marL="0" marR="0" marT="0" marB="0" anchor="ctr"/>
                </a:tc>
              </a:tr>
              <a:tr h="258800">
                <a:tc>
                  <a:txBody>
                    <a:bodyPr/>
                    <a:lstStyle/>
                    <a:p>
                      <a:pPr algn="ctr">
                        <a:lnSpc>
                          <a:spcPts val="1500"/>
                        </a:lnSpc>
                        <a:spcBef>
                          <a:spcPts val="300"/>
                        </a:spcBef>
                        <a:spcAft>
                          <a:spcPts val="0"/>
                        </a:spcAft>
                      </a:pPr>
                      <a:r>
                        <a:rPr lang="en-US" sz="1800">
                          <a:effectLst/>
                        </a:rPr>
                        <a:t> </a:t>
                      </a:r>
                      <a:endParaRPr lang="en-US" sz="18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Jami:</a:t>
                      </a:r>
                      <a:endParaRPr lang="en-US" sz="18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800" dirty="0">
                          <a:effectLst/>
                        </a:rPr>
                        <a:t>  189</a:t>
                      </a:r>
                      <a:endParaRPr lang="en-US" sz="1800" dirty="0">
                        <a:effectLst/>
                        <a:latin typeface="Calibri"/>
                        <a:ea typeface="Calibri"/>
                        <a:cs typeface="Times New Roman"/>
                      </a:endParaRPr>
                    </a:p>
                  </a:txBody>
                  <a:tcPr marL="0" marR="0" marT="0" marB="0" anchor="ctr"/>
                </a:tc>
              </a:tr>
            </a:tbl>
          </a:graphicData>
        </a:graphic>
      </p:graphicFrame>
      <p:sp>
        <p:nvSpPr>
          <p:cNvPr id="5" name="Заголовок 4"/>
          <p:cNvSpPr>
            <a:spLocks noGrp="1"/>
          </p:cNvSpPr>
          <p:nvPr>
            <p:ph type="title"/>
          </p:nvPr>
        </p:nvSpPr>
        <p:spPr>
          <a:xfrm>
            <a:off x="457200" y="338328"/>
            <a:ext cx="8229600" cy="1002440"/>
          </a:xfrm>
        </p:spPr>
        <p:txBody>
          <a:bodyPr>
            <a:normAutofit/>
          </a:bodyPr>
          <a:lstStyle/>
          <a:p>
            <a:r>
              <a:rPr lang="ru-RU" dirty="0" smtClean="0"/>
              <a:t>       </a:t>
            </a:r>
            <a:r>
              <a:rPr lang="en-US" dirty="0" err="1" smtClean="0"/>
              <a:t>Havo</a:t>
            </a:r>
            <a:r>
              <a:rPr lang="en-US" dirty="0" smtClean="0"/>
              <a:t> </a:t>
            </a:r>
            <a:r>
              <a:rPr lang="en-US" dirty="0" err="1" smtClean="0"/>
              <a:t>transporti</a:t>
            </a:r>
            <a:r>
              <a:rPr lang="ru-RU" dirty="0" smtClean="0"/>
              <a:t>  </a:t>
            </a:r>
            <a:r>
              <a:rPr lang="ru-RU" sz="1800" dirty="0" smtClean="0"/>
              <a:t>(</a:t>
            </a:r>
            <a:r>
              <a:rPr lang="en-US" sz="1800" dirty="0"/>
              <a:t>2012.03.16 </a:t>
            </a:r>
            <a:r>
              <a:rPr lang="en-US" sz="1800" dirty="0" err="1"/>
              <a:t>holatida</a:t>
            </a:r>
            <a:r>
              <a:rPr lang="ru-RU" sz="1800" dirty="0" smtClean="0"/>
              <a:t>)</a:t>
            </a:r>
            <a:endParaRPr lang="en-US" sz="1800" dirty="0"/>
          </a:p>
        </p:txBody>
      </p:sp>
    </p:spTree>
    <p:extLst>
      <p:ext uri="{BB962C8B-B14F-4D97-AF65-F5344CB8AC3E}">
        <p14:creationId xmlns:p14="http://schemas.microsoft.com/office/powerpoint/2010/main" val="1430205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08104" y="3260179"/>
            <a:ext cx="2808312" cy="345122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374" y="1268760"/>
            <a:ext cx="2808312" cy="339198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7" y="3140967"/>
            <a:ext cx="2920643" cy="356565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375828"/>
            <a:ext cx="3816424" cy="1656184"/>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168" y="1327457"/>
            <a:ext cx="2217440" cy="1646312"/>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0340" y="1295623"/>
            <a:ext cx="2736304" cy="1518254"/>
          </a:xfrm>
          <a:prstGeom prst="rect">
            <a:avLst/>
          </a:prstGeom>
        </p:spPr>
      </p:pic>
    </p:spTree>
    <p:extLst>
      <p:ext uri="{BB962C8B-B14F-4D97-AF65-F5344CB8AC3E}">
        <p14:creationId xmlns:p14="http://schemas.microsoft.com/office/powerpoint/2010/main" val="1544943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84203116"/>
              </p:ext>
            </p:extLst>
          </p:nvPr>
        </p:nvGraphicFramePr>
        <p:xfrm>
          <a:off x="251518" y="764708"/>
          <a:ext cx="8712970" cy="6093295"/>
        </p:xfrm>
        <a:graphic>
          <a:graphicData uri="http://schemas.openxmlformats.org/drawingml/2006/table">
            <a:tbl>
              <a:tblPr firstRow="1" firstCol="1" bandRow="1">
                <a:tableStyleId>{5C22544A-7EE6-4342-B048-85BDC9FD1C3A}</a:tableStyleId>
              </a:tblPr>
              <a:tblGrid>
                <a:gridCol w="1742594"/>
                <a:gridCol w="1742594"/>
                <a:gridCol w="1742594"/>
                <a:gridCol w="1742594"/>
                <a:gridCol w="1742594"/>
              </a:tblGrid>
              <a:tr h="482590">
                <a:tc>
                  <a:txBody>
                    <a:bodyPr/>
                    <a:lstStyle/>
                    <a:p>
                      <a:pPr algn="ctr">
                        <a:lnSpc>
                          <a:spcPts val="1500"/>
                        </a:lnSpc>
                        <a:spcBef>
                          <a:spcPts val="300"/>
                        </a:spcBef>
                        <a:spcAft>
                          <a:spcPts val="0"/>
                        </a:spcAft>
                      </a:pPr>
                      <a:r>
                        <a:rPr lang="en-US" sz="1200" dirty="0">
                          <a:effectLst/>
                        </a:rPr>
                        <a:t>№</a:t>
                      </a:r>
                      <a:endParaRPr lang="en-US" sz="12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Aerodromlarning nomlanishi</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Aerodromlarning toifasi </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Sertifikat raqami</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Sertifikatning </a:t>
                      </a:r>
                      <a:br>
                        <a:rPr lang="en-US" sz="1200">
                          <a:effectLst/>
                        </a:rPr>
                      </a:br>
                      <a:r>
                        <a:rPr lang="en-US" sz="1200">
                          <a:effectLst/>
                        </a:rPr>
                        <a:t>harakat muddati </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dirty="0">
                          <a:effectLst/>
                        </a:rPr>
                        <a:t> 1</a:t>
                      </a:r>
                      <a:endParaRPr lang="en-US" sz="12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Andijon</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15-AD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10.10.2012y.</a:t>
                      </a:r>
                      <a:endParaRPr lang="en-US" sz="1200">
                        <a:effectLst/>
                        <a:latin typeface="Calibri"/>
                        <a:ea typeface="Calibri"/>
                        <a:cs typeface="Times New Roman"/>
                      </a:endParaRPr>
                    </a:p>
                  </a:txBody>
                  <a:tcPr marL="0" marR="0" marT="0" marB="0" anchor="ctr"/>
                </a:tc>
              </a:tr>
              <a:tr h="554546">
                <a:tc>
                  <a:txBody>
                    <a:bodyPr/>
                    <a:lstStyle/>
                    <a:p>
                      <a:pPr algn="ctr">
                        <a:lnSpc>
                          <a:spcPts val="1500"/>
                        </a:lnSpc>
                        <a:spcBef>
                          <a:spcPts val="300"/>
                        </a:spcBef>
                        <a:spcAft>
                          <a:spcPts val="0"/>
                        </a:spcAft>
                      </a:pPr>
                      <a:r>
                        <a:rPr lang="en-US" sz="1200" dirty="0">
                          <a:effectLst/>
                        </a:rPr>
                        <a:t> 2</a:t>
                      </a:r>
                      <a:endParaRPr lang="en-US" sz="12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Buxoro</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MK05º bilan IKAO 1 toifa, 185º MK bilan 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5-AD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26.09.2014y.</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dirty="0">
                          <a:effectLst/>
                        </a:rPr>
                        <a:t> 3</a:t>
                      </a:r>
                      <a:endParaRPr lang="en-US" sz="12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Zarafshon</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10-AD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02.05.2013y.</a:t>
                      </a:r>
                      <a:endParaRPr lang="en-US" sz="1200">
                        <a:effectLst/>
                        <a:latin typeface="Calibri"/>
                        <a:ea typeface="Calibri"/>
                        <a:cs typeface="Times New Roman"/>
                      </a:endParaRPr>
                    </a:p>
                  </a:txBody>
                  <a:tcPr marL="0" marR="0" marT="0" marB="0" anchor="ctr"/>
                </a:tc>
              </a:tr>
              <a:tr h="554546">
                <a:tc>
                  <a:txBody>
                    <a:bodyPr/>
                    <a:lstStyle/>
                    <a:p>
                      <a:pPr algn="ctr">
                        <a:lnSpc>
                          <a:spcPts val="1500"/>
                        </a:lnSpc>
                        <a:spcBef>
                          <a:spcPts val="300"/>
                        </a:spcBef>
                        <a:spcAft>
                          <a:spcPts val="0"/>
                        </a:spcAft>
                      </a:pPr>
                      <a:r>
                        <a:rPr lang="en-US" sz="1200">
                          <a:effectLst/>
                        </a:rPr>
                        <a:t> 4</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Qarshi</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MK160º bilan IKAO 1 toifa, 340º MK bilan 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18-AD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21.10.2013y.</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a:effectLst/>
                        </a:rPr>
                        <a:t> 5</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“Namangan”</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4-AD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23.12.2013y.</a:t>
                      </a:r>
                      <a:endParaRPr lang="en-US" sz="1200">
                        <a:effectLst/>
                        <a:latin typeface="Calibri"/>
                        <a:ea typeface="Calibri"/>
                        <a:cs typeface="Times New Roman"/>
                      </a:endParaRPr>
                    </a:p>
                  </a:txBody>
                  <a:tcPr marL="0" marR="0" marT="0" marB="0" anchor="ctr"/>
                </a:tc>
              </a:tr>
              <a:tr h="554546">
                <a:tc>
                  <a:txBody>
                    <a:bodyPr/>
                    <a:lstStyle/>
                    <a:p>
                      <a:pPr algn="ctr">
                        <a:lnSpc>
                          <a:spcPts val="1500"/>
                        </a:lnSpc>
                        <a:spcBef>
                          <a:spcPts val="300"/>
                        </a:spcBef>
                        <a:spcAft>
                          <a:spcPts val="0"/>
                        </a:spcAft>
                      </a:pPr>
                      <a:r>
                        <a:rPr lang="en-US" sz="1200">
                          <a:effectLst/>
                        </a:rPr>
                        <a:t> 6</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Nukus</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МК329º bilan IKAO 1 toifa, 149º MK bilan 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12-AD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16.09.2012y.</a:t>
                      </a:r>
                      <a:endParaRPr lang="en-US" sz="1200">
                        <a:effectLst/>
                        <a:latin typeface="Calibri"/>
                        <a:ea typeface="Calibri"/>
                        <a:cs typeface="Times New Roman"/>
                      </a:endParaRPr>
                    </a:p>
                  </a:txBody>
                  <a:tcPr marL="0" marR="0" marT="0" marB="0" anchor="ctr"/>
                </a:tc>
              </a:tr>
              <a:tr h="290073">
                <a:tc>
                  <a:txBody>
                    <a:bodyPr/>
                    <a:lstStyle/>
                    <a:p>
                      <a:pPr algn="ctr">
                        <a:lnSpc>
                          <a:spcPts val="1500"/>
                        </a:lnSpc>
                        <a:spcBef>
                          <a:spcPts val="300"/>
                        </a:spcBef>
                        <a:spcAft>
                          <a:spcPts val="0"/>
                        </a:spcAft>
                      </a:pPr>
                      <a:r>
                        <a:rPr lang="en-US" sz="1200">
                          <a:effectLst/>
                        </a:rPr>
                        <a:t> 7</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Navoiy</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MK77º bilan IKAO I, II toifa </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dirty="0">
                          <a:effectLst/>
                        </a:rPr>
                        <a:t>7-AD</a:t>
                      </a:r>
                      <a:endParaRPr lang="en-US" sz="12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31.10.2014y.</a:t>
                      </a:r>
                      <a:endParaRPr lang="en-US" sz="1200">
                        <a:effectLst/>
                        <a:latin typeface="Calibri"/>
                        <a:ea typeface="Calibri"/>
                        <a:cs typeface="Times New Roman"/>
                      </a:endParaRPr>
                    </a:p>
                  </a:txBody>
                  <a:tcPr marL="0" marR="0" marT="0" marB="0" anchor="ctr"/>
                </a:tc>
              </a:tr>
              <a:tr h="554546">
                <a:tc>
                  <a:txBody>
                    <a:bodyPr/>
                    <a:lstStyle/>
                    <a:p>
                      <a:pPr algn="ctr">
                        <a:lnSpc>
                          <a:spcPts val="1500"/>
                        </a:lnSpc>
                        <a:spcBef>
                          <a:spcPts val="300"/>
                        </a:spcBef>
                        <a:spcAft>
                          <a:spcPts val="0"/>
                        </a:spcAft>
                      </a:pPr>
                      <a:r>
                        <a:rPr lang="en-US" sz="1200">
                          <a:effectLst/>
                        </a:rPr>
                        <a:t> 8</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“Samarqand”</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МК091º bilan IKAO 1 toifa, 271º MK bilan 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16-AD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05.06.2014y.</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a:effectLst/>
                        </a:rPr>
                        <a:t> 9</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Sirg‘ali</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dirty="0" err="1">
                          <a:effectLst/>
                        </a:rPr>
                        <a:t>toifalanmagan</a:t>
                      </a:r>
                      <a:endParaRPr lang="en-US" sz="11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2-AD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01.10.2013y.</a:t>
                      </a:r>
                      <a:endParaRPr lang="en-US" sz="1200">
                        <a:effectLst/>
                        <a:latin typeface="Calibri"/>
                        <a:ea typeface="Calibri"/>
                        <a:cs typeface="Times New Roman"/>
                      </a:endParaRPr>
                    </a:p>
                  </a:txBody>
                  <a:tcPr marL="0" marR="0" marT="0" marB="0" anchor="ctr"/>
                </a:tc>
              </a:tr>
              <a:tr h="1007713">
                <a:tc>
                  <a:txBody>
                    <a:bodyPr/>
                    <a:lstStyle/>
                    <a:p>
                      <a:pPr algn="ctr">
                        <a:lnSpc>
                          <a:spcPts val="1500"/>
                        </a:lnSpc>
                        <a:spcBef>
                          <a:spcPts val="300"/>
                        </a:spcBef>
                        <a:spcAft>
                          <a:spcPts val="0"/>
                        </a:spcAft>
                      </a:pPr>
                      <a:r>
                        <a:rPr lang="en-US" sz="1200">
                          <a:effectLst/>
                        </a:rPr>
                        <a:t> 10</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“Toshkent-</a:t>
                      </a:r>
                      <a:r>
                        <a:rPr lang="en-US" sz="1600" dirty="0" err="1">
                          <a:solidFill>
                            <a:srgbClr val="FF0000"/>
                          </a:solidFill>
                          <a:effectLst/>
                        </a:rPr>
                        <a:t>Janubiy</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МК77ºch, 77º o'n, 257º o'n bilan IKAO 1 toifa, </a:t>
                      </a:r>
                      <a:br>
                        <a:rPr lang="en-US" sz="1100">
                          <a:effectLst/>
                        </a:rPr>
                      </a:br>
                      <a:r>
                        <a:rPr lang="en-US" sz="1100">
                          <a:effectLst/>
                        </a:rPr>
                        <a:t>МК77ºch bilan IKAO II toifa, </a:t>
                      </a:r>
                      <a:br>
                        <a:rPr lang="en-US" sz="1100">
                          <a:effectLst/>
                        </a:rPr>
                      </a:br>
                      <a:r>
                        <a:rPr lang="en-US" sz="1100">
                          <a:effectLst/>
                        </a:rPr>
                        <a:t>МК277ºch toifalanmagan </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12-АР</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31.06.2013y.</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a:effectLst/>
                        </a:rPr>
                        <a:t> 11</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“Toshkent-</a:t>
                      </a:r>
                      <a:r>
                        <a:rPr lang="en-US" sz="1600" dirty="0" err="1">
                          <a:solidFill>
                            <a:srgbClr val="FF0000"/>
                          </a:solidFill>
                          <a:effectLst/>
                        </a:rPr>
                        <a:t>Sharqiy</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19-А</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18.10.2013y.</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a:effectLst/>
                        </a:rPr>
                        <a:t> 12</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Termez</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a:effectLst/>
                        </a:rPr>
                        <a:t>toifalanmagan</a:t>
                      </a:r>
                      <a:endParaRPr lang="en-US" sz="11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31.07.2012y.</a:t>
                      </a:r>
                      <a:endParaRPr lang="en-US" sz="1200">
                        <a:effectLst/>
                        <a:latin typeface="Calibri"/>
                        <a:ea typeface="Calibri"/>
                        <a:cs typeface="Times New Roman"/>
                      </a:endParaRPr>
                    </a:p>
                  </a:txBody>
                  <a:tcPr marL="0" marR="0" marT="0" marB="0" anchor="ctr"/>
                </a:tc>
              </a:tr>
              <a:tr h="554546">
                <a:tc>
                  <a:txBody>
                    <a:bodyPr/>
                    <a:lstStyle/>
                    <a:p>
                      <a:pPr algn="ctr">
                        <a:lnSpc>
                          <a:spcPts val="1500"/>
                        </a:lnSpc>
                        <a:spcBef>
                          <a:spcPts val="300"/>
                        </a:spcBef>
                        <a:spcAft>
                          <a:spcPts val="0"/>
                        </a:spcAft>
                      </a:pPr>
                      <a:r>
                        <a:rPr lang="en-US" sz="1200">
                          <a:effectLst/>
                        </a:rPr>
                        <a:t> 13</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Urgench</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dirty="0">
                          <a:effectLst/>
                        </a:rPr>
                        <a:t>МК314º </a:t>
                      </a:r>
                      <a:r>
                        <a:rPr lang="en-US" sz="1100" dirty="0" err="1">
                          <a:effectLst/>
                        </a:rPr>
                        <a:t>bilan</a:t>
                      </a:r>
                      <a:r>
                        <a:rPr lang="en-US" sz="1100" dirty="0">
                          <a:effectLst/>
                        </a:rPr>
                        <a:t> IKAO 1 </a:t>
                      </a:r>
                      <a:r>
                        <a:rPr lang="en-US" sz="1100" dirty="0" err="1">
                          <a:effectLst/>
                        </a:rPr>
                        <a:t>toifa</a:t>
                      </a:r>
                      <a:r>
                        <a:rPr lang="en-US" sz="1100" dirty="0">
                          <a:effectLst/>
                        </a:rPr>
                        <a:t>, 134º MK </a:t>
                      </a:r>
                      <a:r>
                        <a:rPr lang="en-US" sz="1100" dirty="0" err="1">
                          <a:effectLst/>
                        </a:rPr>
                        <a:t>bilan</a:t>
                      </a:r>
                      <a:r>
                        <a:rPr lang="en-US" sz="1100" dirty="0">
                          <a:effectLst/>
                        </a:rPr>
                        <a:t> </a:t>
                      </a:r>
                      <a:r>
                        <a:rPr lang="en-US" sz="1100" dirty="0" err="1">
                          <a:effectLst/>
                        </a:rPr>
                        <a:t>toifalanmagan</a:t>
                      </a:r>
                      <a:endParaRPr lang="en-US" sz="11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14-AD</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a:effectLst/>
                        </a:rPr>
                        <a:t>01.08.2014y.</a:t>
                      </a:r>
                      <a:endParaRPr lang="en-US" sz="1200">
                        <a:effectLst/>
                        <a:latin typeface="Calibri"/>
                        <a:ea typeface="Calibri"/>
                        <a:cs typeface="Times New Roman"/>
                      </a:endParaRPr>
                    </a:p>
                  </a:txBody>
                  <a:tcPr marL="0" marR="0" marT="0" marB="0" anchor="ctr"/>
                </a:tc>
              </a:tr>
              <a:tr h="220027">
                <a:tc>
                  <a:txBody>
                    <a:bodyPr/>
                    <a:lstStyle/>
                    <a:p>
                      <a:pPr algn="ctr">
                        <a:lnSpc>
                          <a:spcPts val="1500"/>
                        </a:lnSpc>
                        <a:spcBef>
                          <a:spcPts val="300"/>
                        </a:spcBef>
                        <a:spcAft>
                          <a:spcPts val="0"/>
                        </a:spcAft>
                      </a:pPr>
                      <a:r>
                        <a:rPr lang="en-US" sz="1200">
                          <a:effectLst/>
                        </a:rPr>
                        <a:t> 14</a:t>
                      </a:r>
                      <a:endParaRPr lang="en-US" sz="120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600" dirty="0">
                          <a:solidFill>
                            <a:srgbClr val="FF0000"/>
                          </a:solidFill>
                          <a:effectLst/>
                        </a:rPr>
                        <a:t>“</a:t>
                      </a:r>
                      <a:r>
                        <a:rPr lang="en-US" sz="1600" dirty="0" err="1">
                          <a:solidFill>
                            <a:srgbClr val="FF0000"/>
                          </a:solidFill>
                          <a:effectLst/>
                        </a:rPr>
                        <a:t>Farg‘ona</a:t>
                      </a:r>
                      <a:r>
                        <a:rPr lang="en-US" sz="1600" dirty="0">
                          <a:solidFill>
                            <a:srgbClr val="FF0000"/>
                          </a:solidFill>
                          <a:effectLst/>
                        </a:rPr>
                        <a:t>”</a:t>
                      </a:r>
                      <a:endParaRPr lang="en-US" sz="1600" dirty="0">
                        <a:solidFill>
                          <a:srgbClr val="FF0000"/>
                        </a:solidFill>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100" dirty="0" err="1">
                          <a:effectLst/>
                        </a:rPr>
                        <a:t>toifalanmagan</a:t>
                      </a:r>
                      <a:endParaRPr lang="en-US" sz="11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dirty="0">
                          <a:effectLst/>
                        </a:rPr>
                        <a:t>13-AD</a:t>
                      </a:r>
                      <a:endParaRPr lang="en-US" sz="1200" dirty="0">
                        <a:effectLst/>
                        <a:latin typeface="Calibri"/>
                        <a:ea typeface="Calibri"/>
                        <a:cs typeface="Times New Roman"/>
                      </a:endParaRPr>
                    </a:p>
                  </a:txBody>
                  <a:tcPr marL="0" marR="0" marT="0" marB="0" anchor="ctr"/>
                </a:tc>
                <a:tc>
                  <a:txBody>
                    <a:bodyPr/>
                    <a:lstStyle/>
                    <a:p>
                      <a:pPr algn="ctr">
                        <a:lnSpc>
                          <a:spcPts val="1500"/>
                        </a:lnSpc>
                        <a:spcBef>
                          <a:spcPts val="300"/>
                        </a:spcBef>
                        <a:spcAft>
                          <a:spcPts val="0"/>
                        </a:spcAft>
                      </a:pPr>
                      <a:r>
                        <a:rPr lang="en-US" sz="1200" dirty="0">
                          <a:effectLst/>
                        </a:rPr>
                        <a:t>10.04.2012y.</a:t>
                      </a:r>
                      <a:endParaRPr lang="en-US" sz="1200" dirty="0">
                        <a:effectLst/>
                        <a:latin typeface="Calibri"/>
                        <a:ea typeface="Calibri"/>
                        <a:cs typeface="Times New Roman"/>
                      </a:endParaRPr>
                    </a:p>
                  </a:txBody>
                  <a:tcPr marL="0" marR="0" marT="0" marB="0" anchor="ctr"/>
                </a:tc>
              </a:tr>
            </a:tbl>
          </a:graphicData>
        </a:graphic>
      </p:graphicFrame>
      <p:sp>
        <p:nvSpPr>
          <p:cNvPr id="5" name="Rectangle 1"/>
          <p:cNvSpPr>
            <a:spLocks noChangeArrowheads="1"/>
          </p:cNvSpPr>
          <p:nvPr/>
        </p:nvSpPr>
        <p:spPr bwMode="auto">
          <a:xfrm>
            <a:off x="899592" y="207312"/>
            <a:ext cx="7703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err="1" smtClean="0">
                <a:latin typeface="Verdana" pitchFamily="34" charset="0"/>
                <a:ea typeface="Times New Roman" pitchFamily="18" charset="0"/>
                <a:cs typeface="Times New Roman" pitchFamily="18" charset="0"/>
              </a:rPr>
              <a:t>O’zbekistondagi</a:t>
            </a:r>
            <a:r>
              <a:rPr lang="en-US" sz="2400" b="1" dirty="0" smtClean="0">
                <a:latin typeface="Verdana" pitchFamily="34"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Aerodromlarning</a:t>
            </a:r>
            <a:r>
              <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soni</a:t>
            </a:r>
            <a:r>
              <a:rPr kumimoji="0" lang="en-US" sz="2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4090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88077535"/>
              </p:ext>
            </p:extLst>
          </p:nvPr>
        </p:nvGraphicFramePr>
        <p:xfrm>
          <a:off x="1437149" y="1484784"/>
          <a:ext cx="6480720" cy="2744690"/>
        </p:xfrm>
        <a:graphic>
          <a:graphicData uri="http://schemas.openxmlformats.org/drawingml/2006/table">
            <a:tbl>
              <a:tblPr>
                <a:tableStyleId>{5C22544A-7EE6-4342-B048-85BDC9FD1C3A}</a:tableStyleId>
              </a:tblPr>
              <a:tblGrid>
                <a:gridCol w="4811360"/>
                <a:gridCol w="1669360"/>
              </a:tblGrid>
              <a:tr h="1167350">
                <a:tc>
                  <a:txBody>
                    <a:bodyPr/>
                    <a:lstStyle/>
                    <a:p>
                      <a:pPr algn="ctr">
                        <a:lnSpc>
                          <a:spcPct val="115000"/>
                        </a:lnSpc>
                        <a:spcAft>
                          <a:spcPts val="1000"/>
                        </a:spcAft>
                      </a:pPr>
                      <a:r>
                        <a:rPr lang="en-US" sz="1800" dirty="0">
                          <a:effectLst/>
                        </a:rPr>
                        <a:t> </a:t>
                      </a:r>
                    </a:p>
                    <a:p>
                      <a:pPr algn="ctr">
                        <a:lnSpc>
                          <a:spcPct val="115000"/>
                        </a:lnSpc>
                        <a:spcAft>
                          <a:spcPts val="1000"/>
                        </a:spcAft>
                      </a:pPr>
                      <a:r>
                        <a:rPr lang="en-US" sz="1800" dirty="0" err="1">
                          <a:effectLst/>
                        </a:rPr>
                        <a:t>Faoliyat</a:t>
                      </a:r>
                      <a:r>
                        <a:rPr lang="en-US" sz="1800" dirty="0">
                          <a:effectLst/>
                        </a:rPr>
                        <a:t> </a:t>
                      </a:r>
                      <a:r>
                        <a:rPr lang="en-US" sz="1800" dirty="0" err="1">
                          <a:effectLst/>
                        </a:rPr>
                        <a:t>turlari</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US" sz="1400" dirty="0" err="1">
                          <a:effectLst/>
                        </a:rPr>
                        <a:t>Boj</a:t>
                      </a:r>
                      <a:r>
                        <a:rPr lang="en-US" sz="1400" dirty="0">
                          <a:effectLst/>
                        </a:rPr>
                        <a:t> </a:t>
                      </a:r>
                      <a:r>
                        <a:rPr lang="en-US" sz="1400" dirty="0" err="1" smtClean="0">
                          <a:effectLst/>
                        </a:rPr>
                        <a:t>miqdori</a:t>
                      </a:r>
                      <a:endParaRPr lang="en-US" sz="1400" dirty="0" smtClean="0">
                        <a:effectLst/>
                      </a:endParaRPr>
                    </a:p>
                    <a:p>
                      <a:pPr algn="ctr">
                        <a:lnSpc>
                          <a:spcPct val="115000"/>
                        </a:lnSpc>
                        <a:spcAft>
                          <a:spcPts val="1000"/>
                        </a:spcAft>
                      </a:pPr>
                      <a:r>
                        <a:rPr lang="en-US" sz="1400" dirty="0" smtClean="0">
                          <a:effectLst/>
                        </a:rPr>
                        <a:t>(</a:t>
                      </a:r>
                      <a:r>
                        <a:rPr lang="en-US" sz="1400" dirty="0" err="1" smtClean="0">
                          <a:effectLst/>
                        </a:rPr>
                        <a:t>eng</a:t>
                      </a:r>
                      <a:r>
                        <a:rPr lang="en-US" sz="1400" dirty="0" smtClean="0">
                          <a:effectLst/>
                        </a:rPr>
                        <a:t> </a:t>
                      </a:r>
                      <a:r>
                        <a:rPr lang="en-US" sz="1400" dirty="0" err="1">
                          <a:effectLst/>
                        </a:rPr>
                        <a:t>kam</a:t>
                      </a:r>
                      <a:r>
                        <a:rPr lang="en-US" sz="1400" dirty="0">
                          <a:effectLst/>
                        </a:rPr>
                        <a:t> </a:t>
                      </a:r>
                      <a:r>
                        <a:rPr lang="en-US" sz="1400" dirty="0" err="1">
                          <a:effectLst/>
                        </a:rPr>
                        <a:t>oylik</a:t>
                      </a:r>
                      <a:r>
                        <a:rPr lang="en-US" sz="1400" dirty="0">
                          <a:effectLst/>
                        </a:rPr>
                        <a:t> </a:t>
                      </a:r>
                      <a:r>
                        <a:rPr lang="en-US" sz="1400" dirty="0" err="1">
                          <a:effectLst/>
                        </a:rPr>
                        <a:t>ish</a:t>
                      </a:r>
                      <a:r>
                        <a:rPr lang="en-US" sz="1400" dirty="0">
                          <a:effectLst/>
                        </a:rPr>
                        <a:t> </a:t>
                      </a:r>
                      <a:r>
                        <a:rPr lang="en-US" sz="1400" dirty="0" err="1">
                          <a:effectLst/>
                        </a:rPr>
                        <a:t>haqining</a:t>
                      </a:r>
                      <a:r>
                        <a:rPr lang="en-US" sz="1400" dirty="0">
                          <a:effectLst/>
                        </a:rPr>
                        <a:t> </a:t>
                      </a:r>
                      <a:r>
                        <a:rPr lang="en-US" sz="1400" dirty="0" err="1">
                          <a:effectLst/>
                        </a:rPr>
                        <a:t>baravari</a:t>
                      </a:r>
                      <a:r>
                        <a:rPr lang="en-US" sz="1400" dirty="0">
                          <a:effectLst/>
                        </a:rPr>
                        <a:t> </a:t>
                      </a:r>
                      <a:r>
                        <a:rPr lang="en-US" sz="1400" dirty="0" err="1">
                          <a:effectLst/>
                        </a:rPr>
                        <a:t>miqdorida</a:t>
                      </a:r>
                      <a:r>
                        <a:rPr lang="en-US" sz="1400" dirty="0">
                          <a:effectLst/>
                        </a:rPr>
                        <a:t>)</a:t>
                      </a:r>
                      <a:endParaRPr lang="en-US" sz="1400" dirty="0">
                        <a:effectLst/>
                        <a:latin typeface="Calibri"/>
                        <a:ea typeface="Calibri"/>
                        <a:cs typeface="Times New Roman"/>
                      </a:endParaRPr>
                    </a:p>
                  </a:txBody>
                  <a:tcPr marL="68580" marR="68580" marT="0" marB="0"/>
                </a:tc>
              </a:tr>
              <a:tr h="241783">
                <a:tc>
                  <a:txBody>
                    <a:bodyPr/>
                    <a:lstStyle/>
                    <a:p>
                      <a:pPr>
                        <a:lnSpc>
                          <a:spcPct val="115000"/>
                        </a:lnSpc>
                        <a:spcAft>
                          <a:spcPts val="1000"/>
                        </a:spcAft>
                      </a:pPr>
                      <a:r>
                        <a:rPr lang="en-US" sz="1800" dirty="0" err="1">
                          <a:effectLst/>
                        </a:rPr>
                        <a:t>yo`lovchilarni</a:t>
                      </a:r>
                      <a:r>
                        <a:rPr lang="en-US" sz="1800" dirty="0">
                          <a:effectLst/>
                        </a:rPr>
                        <a:t> </a:t>
                      </a:r>
                      <a:r>
                        <a:rPr lang="en-US" sz="1800" dirty="0" err="1">
                          <a:effectLst/>
                        </a:rPr>
                        <a:t>va</a:t>
                      </a:r>
                      <a:r>
                        <a:rPr lang="en-US" sz="1800" dirty="0">
                          <a:effectLst/>
                        </a:rPr>
                        <a:t> </a:t>
                      </a:r>
                      <a:r>
                        <a:rPr lang="en-US" sz="1800" dirty="0" err="1">
                          <a:effectLst/>
                        </a:rPr>
                        <a:t>yuklarni</a:t>
                      </a:r>
                      <a:r>
                        <a:rPr lang="en-US" sz="1800" dirty="0">
                          <a:effectLst/>
                        </a:rPr>
                        <a:t> </a:t>
                      </a:r>
                      <a:r>
                        <a:rPr lang="en-US" sz="1800" dirty="0" err="1">
                          <a:effectLst/>
                        </a:rPr>
                        <a:t>tashish</a:t>
                      </a:r>
                      <a:r>
                        <a:rPr lang="en-US" sz="1800" dirty="0">
                          <a:effectLst/>
                        </a:rPr>
                        <a:t> </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US" sz="1800" dirty="0">
                          <a:effectLst/>
                        </a:rPr>
                        <a:t>70</a:t>
                      </a:r>
                      <a:endParaRPr lang="en-US" sz="1800" dirty="0">
                        <a:effectLst/>
                        <a:latin typeface="Calibri"/>
                        <a:ea typeface="Calibri"/>
                        <a:cs typeface="Times New Roman"/>
                      </a:endParaRPr>
                    </a:p>
                  </a:txBody>
                  <a:tcPr marL="68580" marR="68580" marT="0" marB="0"/>
                </a:tc>
              </a:tr>
              <a:tr h="241783">
                <a:tc>
                  <a:txBody>
                    <a:bodyPr/>
                    <a:lstStyle/>
                    <a:p>
                      <a:pPr>
                        <a:lnSpc>
                          <a:spcPct val="115000"/>
                        </a:lnSpc>
                        <a:spcAft>
                          <a:spcPts val="100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n-US" sz="1800" dirty="0">
                        <a:effectLst/>
                        <a:latin typeface="Calibri"/>
                        <a:ea typeface="Calibri"/>
                        <a:cs typeface="Times New Roman"/>
                      </a:endParaRPr>
                    </a:p>
                  </a:txBody>
                  <a:tcPr marL="68580" marR="68580" marT="0" marB="0"/>
                </a:tc>
              </a:tr>
              <a:tr h="241783">
                <a:tc>
                  <a:txBody>
                    <a:bodyPr/>
                    <a:lstStyle/>
                    <a:p>
                      <a:pPr>
                        <a:lnSpc>
                          <a:spcPct val="115000"/>
                        </a:lnSpc>
                        <a:spcAft>
                          <a:spcPts val="1000"/>
                        </a:spcAft>
                      </a:pPr>
                      <a:r>
                        <a:rPr lang="en-US" sz="1800" dirty="0" err="1">
                          <a:effectLst/>
                        </a:rPr>
                        <a:t>yo`lovchilarni</a:t>
                      </a:r>
                      <a:r>
                        <a:rPr lang="en-US" sz="1800" dirty="0">
                          <a:effectLst/>
                        </a:rPr>
                        <a:t> </a:t>
                      </a:r>
                      <a:r>
                        <a:rPr lang="en-US" sz="1800" dirty="0" err="1">
                          <a:effectLst/>
                        </a:rPr>
                        <a:t>tashish</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US" sz="1800" dirty="0">
                          <a:effectLst/>
                        </a:rPr>
                        <a:t>50</a:t>
                      </a:r>
                      <a:endParaRPr lang="en-US" sz="1800" dirty="0">
                        <a:effectLst/>
                        <a:latin typeface="Calibri"/>
                        <a:ea typeface="Calibri"/>
                        <a:cs typeface="Times New Roman"/>
                      </a:endParaRPr>
                    </a:p>
                  </a:txBody>
                  <a:tcPr marL="68580" marR="68580" marT="0" marB="0"/>
                </a:tc>
              </a:tr>
              <a:tr h="241783">
                <a:tc>
                  <a:txBody>
                    <a:bodyPr/>
                    <a:lstStyle/>
                    <a:p>
                      <a:pPr>
                        <a:lnSpc>
                          <a:spcPct val="115000"/>
                        </a:lnSpc>
                        <a:spcAft>
                          <a:spcPts val="100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1800" dirty="0">
                          <a:effectLst/>
                        </a:rPr>
                        <a:t> </a:t>
                      </a:r>
                      <a:endParaRPr lang="en-US" sz="1800" dirty="0">
                        <a:effectLst/>
                        <a:latin typeface="Calibri"/>
                        <a:ea typeface="Calibri"/>
                        <a:cs typeface="Times New Roman"/>
                      </a:endParaRPr>
                    </a:p>
                  </a:txBody>
                  <a:tcPr marL="68580" marR="68580" marT="0" marB="0"/>
                </a:tc>
              </a:tr>
              <a:tr h="241783">
                <a:tc>
                  <a:txBody>
                    <a:bodyPr/>
                    <a:lstStyle/>
                    <a:p>
                      <a:pPr>
                        <a:lnSpc>
                          <a:spcPct val="115000"/>
                        </a:lnSpc>
                        <a:spcAft>
                          <a:spcPts val="1000"/>
                        </a:spcAft>
                      </a:pPr>
                      <a:r>
                        <a:rPr lang="en-US" sz="1800" dirty="0" err="1">
                          <a:effectLst/>
                        </a:rPr>
                        <a:t>yuklarni</a:t>
                      </a:r>
                      <a:r>
                        <a:rPr lang="en-US" sz="1800" dirty="0">
                          <a:effectLst/>
                        </a:rPr>
                        <a:t> </a:t>
                      </a:r>
                      <a:r>
                        <a:rPr lang="en-US" sz="1800" dirty="0" err="1">
                          <a:effectLst/>
                        </a:rPr>
                        <a:t>tashish</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US" sz="1800" dirty="0">
                          <a:effectLst/>
                        </a:rPr>
                        <a:t>25</a:t>
                      </a:r>
                      <a:endParaRPr lang="en-US" sz="1800" dirty="0">
                        <a:effectLst/>
                        <a:latin typeface="Calibri"/>
                        <a:ea typeface="Calibri"/>
                        <a:cs typeface="Times New Roman"/>
                      </a:endParaRPr>
                    </a:p>
                  </a:txBody>
                  <a:tcPr marL="68580" marR="68580" marT="0" marB="0"/>
                </a:tc>
              </a:tr>
            </a:tbl>
          </a:graphicData>
        </a:graphic>
      </p:graphicFrame>
      <p:sp>
        <p:nvSpPr>
          <p:cNvPr id="3" name="Заголовок 2"/>
          <p:cNvSpPr>
            <a:spLocks noGrp="1"/>
          </p:cNvSpPr>
          <p:nvPr>
            <p:ph type="title"/>
          </p:nvPr>
        </p:nvSpPr>
        <p:spPr>
          <a:xfrm>
            <a:off x="323528" y="4293096"/>
            <a:ext cx="8568952" cy="2376264"/>
          </a:xfrm>
          <a:solidFill>
            <a:schemeClr val="tx1"/>
          </a:solidFill>
        </p:spPr>
        <p:txBody>
          <a:bodyPr>
            <a:noAutofit/>
          </a:bodyPr>
          <a:lstStyle/>
          <a:p>
            <a:r>
              <a:rPr lang="en-US" sz="1800" b="1" dirty="0" err="1"/>
              <a:t>Izoh</a:t>
            </a:r>
            <a:r>
              <a:rPr lang="en-US" sz="1800" b="1" dirty="0"/>
              <a:t>: </a:t>
            </a:r>
            <a:r>
              <a:rPr lang="en-US" sz="1800" i="1" dirty="0" err="1"/>
              <a:t>Davlat</a:t>
            </a:r>
            <a:r>
              <a:rPr lang="en-US" sz="1800" i="1" dirty="0"/>
              <a:t> </a:t>
            </a:r>
            <a:r>
              <a:rPr lang="en-US" sz="1800" i="1" dirty="0" err="1"/>
              <a:t>bojining</a:t>
            </a:r>
            <a:r>
              <a:rPr lang="en-US" sz="1800" i="1" dirty="0"/>
              <a:t> </a:t>
            </a:r>
            <a:r>
              <a:rPr lang="en-US" sz="1800" i="1" dirty="0" err="1"/>
              <a:t>miqdori</a:t>
            </a:r>
            <a:r>
              <a:rPr lang="en-US" sz="1800" i="1" dirty="0"/>
              <a:t> </a:t>
            </a:r>
            <a:r>
              <a:rPr lang="en-US" sz="1800" i="1" dirty="0" err="1"/>
              <a:t>eng</a:t>
            </a:r>
            <a:r>
              <a:rPr lang="en-US" sz="1800" i="1" dirty="0"/>
              <a:t> </a:t>
            </a:r>
            <a:r>
              <a:rPr lang="en-US" sz="1800" i="1" dirty="0" err="1"/>
              <a:t>kam</a:t>
            </a:r>
            <a:r>
              <a:rPr lang="en-US" sz="1800" i="1" dirty="0"/>
              <a:t> </a:t>
            </a:r>
            <a:r>
              <a:rPr lang="en-US" sz="1800" i="1" dirty="0" err="1"/>
              <a:t>oylik</a:t>
            </a:r>
            <a:r>
              <a:rPr lang="en-US" sz="1800" i="1" dirty="0"/>
              <a:t> </a:t>
            </a:r>
            <a:r>
              <a:rPr lang="en-US" sz="1800" i="1" dirty="0" err="1"/>
              <a:t>ish</a:t>
            </a:r>
            <a:r>
              <a:rPr lang="en-US" sz="1800" i="1" dirty="0"/>
              <a:t> </a:t>
            </a:r>
            <a:r>
              <a:rPr lang="en-US" sz="1800" i="1" dirty="0" err="1"/>
              <a:t>haqining</a:t>
            </a:r>
            <a:r>
              <a:rPr lang="en-US" sz="1800" i="1" dirty="0"/>
              <a:t> </a:t>
            </a:r>
            <a:r>
              <a:rPr lang="en-US" sz="1800" i="1" dirty="0" err="1"/>
              <a:t>davlat</a:t>
            </a:r>
            <a:r>
              <a:rPr lang="en-US" sz="1800" i="1" dirty="0"/>
              <a:t> </a:t>
            </a:r>
            <a:r>
              <a:rPr lang="en-US" sz="1800" i="1" dirty="0" err="1"/>
              <a:t>bojini</a:t>
            </a:r>
            <a:r>
              <a:rPr lang="en-US" sz="1800" i="1" dirty="0"/>
              <a:t> </a:t>
            </a:r>
            <a:r>
              <a:rPr lang="en-US" sz="1800" i="1" dirty="0" err="1"/>
              <a:t>to`lash</a:t>
            </a:r>
            <a:r>
              <a:rPr lang="en-US" sz="1800" i="1" dirty="0"/>
              <a:t> </a:t>
            </a:r>
            <a:r>
              <a:rPr lang="en-US" sz="1800" i="1" dirty="0" err="1"/>
              <a:t>kunida</a:t>
            </a:r>
            <a:r>
              <a:rPr lang="en-US" sz="1800" i="1" dirty="0"/>
              <a:t> </a:t>
            </a:r>
            <a:r>
              <a:rPr lang="en-US" sz="1800" i="1" dirty="0" err="1"/>
              <a:t>belgilangan</a:t>
            </a:r>
            <a:r>
              <a:rPr lang="en-US" sz="1800" i="1" dirty="0"/>
              <a:t> </a:t>
            </a:r>
            <a:r>
              <a:rPr lang="en-US" sz="1800" i="1" dirty="0" err="1"/>
              <a:t>miqdoridan</a:t>
            </a:r>
            <a:r>
              <a:rPr lang="en-US" sz="1800" i="1" dirty="0"/>
              <a:t> </a:t>
            </a:r>
            <a:r>
              <a:rPr lang="en-US" sz="1800" i="1" dirty="0" err="1"/>
              <a:t>kelib</a:t>
            </a:r>
            <a:r>
              <a:rPr lang="en-US" sz="1800" i="1" dirty="0"/>
              <a:t> </a:t>
            </a:r>
            <a:r>
              <a:rPr lang="en-US" sz="1800" i="1" dirty="0" err="1"/>
              <a:t>chiqqan</a:t>
            </a:r>
            <a:r>
              <a:rPr lang="en-US" sz="1800" i="1" dirty="0"/>
              <a:t> </a:t>
            </a:r>
            <a:r>
              <a:rPr lang="en-US" sz="1800" i="1" dirty="0" err="1"/>
              <a:t>holda</a:t>
            </a:r>
            <a:r>
              <a:rPr lang="en-US" sz="1800" i="1" dirty="0"/>
              <a:t> </a:t>
            </a:r>
            <a:r>
              <a:rPr lang="en-US" sz="1800" i="1" dirty="0" err="1"/>
              <a:t>belgilangan</a:t>
            </a:r>
            <a:r>
              <a:rPr lang="en-US" sz="1800" i="1" dirty="0"/>
              <a:t>. </a:t>
            </a:r>
            <a:r>
              <a:rPr lang="en-US" sz="1800" i="1" dirty="0" err="1"/>
              <a:t>Davlat</a:t>
            </a:r>
            <a:r>
              <a:rPr lang="en-US" sz="1800" i="1" dirty="0"/>
              <a:t> </a:t>
            </a:r>
            <a:r>
              <a:rPr lang="en-US" sz="1800" i="1" dirty="0" err="1"/>
              <a:t>boji</a:t>
            </a:r>
            <a:r>
              <a:rPr lang="en-US" sz="1800" i="1" dirty="0"/>
              <a:t> </a:t>
            </a:r>
            <a:r>
              <a:rPr lang="en-US" sz="1800" i="1" dirty="0" err="1"/>
              <a:t>litsenziyaning</a:t>
            </a:r>
            <a:r>
              <a:rPr lang="en-US" sz="1800" i="1" dirty="0"/>
              <a:t> </a:t>
            </a:r>
            <a:r>
              <a:rPr lang="en-US" sz="1800" i="1" dirty="0" err="1"/>
              <a:t>amal</a:t>
            </a:r>
            <a:r>
              <a:rPr lang="en-US" sz="1800" i="1" dirty="0"/>
              <a:t> </a:t>
            </a:r>
            <a:r>
              <a:rPr lang="en-US" sz="1800" i="1" dirty="0" err="1"/>
              <a:t>qilish</a:t>
            </a:r>
            <a:r>
              <a:rPr lang="en-US" sz="1800" i="1" dirty="0"/>
              <a:t> </a:t>
            </a:r>
            <a:r>
              <a:rPr lang="en-US" sz="1800" i="1" dirty="0" err="1"/>
              <a:t>davrida</a:t>
            </a:r>
            <a:r>
              <a:rPr lang="en-US" sz="1800" i="1" dirty="0"/>
              <a:t> </a:t>
            </a:r>
            <a:r>
              <a:rPr lang="en-US" sz="1800" i="1" dirty="0" err="1"/>
              <a:t>har</a:t>
            </a:r>
            <a:r>
              <a:rPr lang="en-US" sz="1800" i="1" dirty="0"/>
              <a:t> </a:t>
            </a:r>
            <a:r>
              <a:rPr lang="en-US" sz="1800" i="1" dirty="0" err="1"/>
              <a:t>yili</a:t>
            </a:r>
            <a:r>
              <a:rPr lang="en-US" sz="1800" i="1" dirty="0"/>
              <a:t> </a:t>
            </a:r>
            <a:r>
              <a:rPr lang="en-US" sz="1800" i="1" dirty="0" err="1"/>
              <a:t>teng</a:t>
            </a:r>
            <a:r>
              <a:rPr lang="en-US" sz="1800" i="1" dirty="0"/>
              <a:t> </a:t>
            </a:r>
            <a:r>
              <a:rPr lang="en-US" sz="1800" i="1" dirty="0" err="1"/>
              <a:t>ulushlarda</a:t>
            </a:r>
            <a:r>
              <a:rPr lang="en-US" sz="1800" i="1" dirty="0"/>
              <a:t> </a:t>
            </a:r>
            <a:r>
              <a:rPr lang="en-US" sz="1800" i="1" dirty="0" err="1"/>
              <a:t>to`lanishi</a:t>
            </a:r>
            <a:r>
              <a:rPr lang="en-US" sz="1800" i="1" dirty="0"/>
              <a:t> </a:t>
            </a:r>
            <a:r>
              <a:rPr lang="en-US" sz="1800" i="1" dirty="0" err="1"/>
              <a:t>mumkin</a:t>
            </a:r>
            <a:r>
              <a:rPr lang="en-US" sz="1800" i="1" dirty="0"/>
              <a:t>, ammo </a:t>
            </a:r>
            <a:r>
              <a:rPr lang="en-US" sz="1800" i="1" dirty="0" err="1"/>
              <a:t>to`lov</a:t>
            </a:r>
            <a:r>
              <a:rPr lang="en-US" sz="1800" i="1" dirty="0"/>
              <a:t> </a:t>
            </a:r>
            <a:r>
              <a:rPr lang="en-US" sz="1800" i="1" dirty="0" err="1"/>
              <a:t>muddati</a:t>
            </a:r>
            <a:r>
              <a:rPr lang="en-US" sz="1800" i="1" dirty="0"/>
              <a:t> 5 </a:t>
            </a:r>
            <a:r>
              <a:rPr lang="en-US" sz="1800" i="1" dirty="0" err="1"/>
              <a:t>yildan</a:t>
            </a:r>
            <a:r>
              <a:rPr lang="en-US" sz="1800" i="1" dirty="0"/>
              <a:t> </a:t>
            </a:r>
            <a:r>
              <a:rPr lang="en-US" sz="1800" i="1" dirty="0" err="1"/>
              <a:t>ortiq</a:t>
            </a:r>
            <a:r>
              <a:rPr lang="en-US" sz="1800" i="1" dirty="0"/>
              <a:t> </a:t>
            </a:r>
            <a:r>
              <a:rPr lang="en-US" sz="1800" i="1" dirty="0" err="1"/>
              <a:t>bo`lishi</a:t>
            </a:r>
            <a:r>
              <a:rPr lang="en-US" sz="1800" i="1" dirty="0"/>
              <a:t> </a:t>
            </a:r>
            <a:r>
              <a:rPr lang="en-US" sz="1800" i="1" dirty="0" err="1"/>
              <a:t>mumkin</a:t>
            </a:r>
            <a:r>
              <a:rPr lang="en-US" sz="1800" i="1" dirty="0"/>
              <a:t> </a:t>
            </a:r>
            <a:r>
              <a:rPr lang="en-US" sz="1800" i="1" dirty="0" err="1"/>
              <a:t>emas</a:t>
            </a:r>
            <a:r>
              <a:rPr lang="en-US" sz="1800" i="1" dirty="0"/>
              <a:t>. </a:t>
            </a:r>
            <a:r>
              <a:rPr lang="en-US" sz="1800" i="1" dirty="0" err="1"/>
              <a:t>Bunda</a:t>
            </a:r>
            <a:r>
              <a:rPr lang="en-US" sz="1800" i="1" dirty="0"/>
              <a:t> </a:t>
            </a:r>
            <a:r>
              <a:rPr lang="en-US" sz="1800" i="1" dirty="0" err="1"/>
              <a:t>har</a:t>
            </a:r>
            <a:r>
              <a:rPr lang="en-US" sz="1800" i="1" dirty="0"/>
              <a:t> </a:t>
            </a:r>
            <a:r>
              <a:rPr lang="en-US" sz="1800" i="1" dirty="0" err="1"/>
              <a:t>yilgi</a:t>
            </a:r>
            <a:r>
              <a:rPr lang="en-US" sz="1800" i="1" dirty="0"/>
              <a:t> </a:t>
            </a:r>
            <a:r>
              <a:rPr lang="en-US" sz="1800" i="1" dirty="0" err="1"/>
              <a:t>navbatdagi</a:t>
            </a:r>
            <a:r>
              <a:rPr lang="en-US" sz="1800" i="1" dirty="0"/>
              <a:t> </a:t>
            </a:r>
            <a:r>
              <a:rPr lang="en-US" sz="1800" i="1" dirty="0" err="1"/>
              <a:t>to`lov</a:t>
            </a:r>
            <a:r>
              <a:rPr lang="en-US" sz="1800" i="1" dirty="0"/>
              <a:t> </a:t>
            </a:r>
            <a:r>
              <a:rPr lang="en-US" sz="1800" i="1" dirty="0" err="1"/>
              <a:t>litsenziyadan</a:t>
            </a:r>
            <a:r>
              <a:rPr lang="en-US" sz="1800" i="1" dirty="0"/>
              <a:t> </a:t>
            </a:r>
            <a:r>
              <a:rPr lang="en-US" sz="1800" i="1" dirty="0" err="1"/>
              <a:t>foydalanishning</a:t>
            </a:r>
            <a:r>
              <a:rPr lang="en-US" sz="1800" i="1" dirty="0"/>
              <a:t> </a:t>
            </a:r>
            <a:r>
              <a:rPr lang="en-US" sz="1800" i="1" dirty="0" err="1"/>
              <a:t>navbatdagi</a:t>
            </a:r>
            <a:r>
              <a:rPr lang="en-US" sz="1800" i="1" dirty="0"/>
              <a:t> </a:t>
            </a:r>
            <a:r>
              <a:rPr lang="en-US" sz="1800" i="1" dirty="0" err="1"/>
              <a:t>yili</a:t>
            </a:r>
            <a:r>
              <a:rPr lang="en-US" sz="1800" i="1" dirty="0"/>
              <a:t> </a:t>
            </a:r>
            <a:r>
              <a:rPr lang="en-US" sz="1800" i="1" dirty="0" err="1"/>
              <a:t>boshlanishidan</a:t>
            </a:r>
            <a:r>
              <a:rPr lang="en-US" sz="1800" i="1" dirty="0"/>
              <a:t> </a:t>
            </a:r>
            <a:r>
              <a:rPr lang="en-US" sz="1800" i="1" dirty="0" err="1"/>
              <a:t>kamida</a:t>
            </a:r>
            <a:r>
              <a:rPr lang="en-US" sz="1800" i="1" dirty="0"/>
              <a:t> 30 kun </a:t>
            </a:r>
            <a:r>
              <a:rPr lang="en-US" sz="1800" i="1" dirty="0" err="1"/>
              <a:t>oldin</a:t>
            </a:r>
            <a:r>
              <a:rPr lang="en-US" sz="1800" i="1" dirty="0"/>
              <a:t> </a:t>
            </a:r>
            <a:r>
              <a:rPr lang="en-US" sz="1800" i="1" dirty="0" err="1"/>
              <a:t>amalga</a:t>
            </a:r>
            <a:r>
              <a:rPr lang="en-US" sz="1800" i="1" dirty="0"/>
              <a:t> </a:t>
            </a:r>
            <a:r>
              <a:rPr lang="en-US" sz="1800" i="1" dirty="0" err="1"/>
              <a:t>oshiriladi</a:t>
            </a:r>
            <a:r>
              <a:rPr lang="en-US" sz="1800" i="1" dirty="0"/>
              <a:t>. </a:t>
            </a:r>
            <a:r>
              <a:rPr lang="en-US" sz="1800" i="1" dirty="0" err="1"/>
              <a:t>Navbatdagi</a:t>
            </a:r>
            <a:r>
              <a:rPr lang="en-US" sz="1800" i="1" dirty="0"/>
              <a:t> </a:t>
            </a:r>
            <a:r>
              <a:rPr lang="en-US" sz="1800" i="1" dirty="0" err="1"/>
              <a:t>to`lov</a:t>
            </a:r>
            <a:r>
              <a:rPr lang="en-US" sz="1800" i="1" dirty="0"/>
              <a:t> </a:t>
            </a:r>
            <a:r>
              <a:rPr lang="en-US" sz="1800" i="1" dirty="0" err="1"/>
              <a:t>belgilangan</a:t>
            </a:r>
            <a:r>
              <a:rPr lang="en-US" sz="1800" i="1" dirty="0"/>
              <a:t> </a:t>
            </a:r>
            <a:r>
              <a:rPr lang="en-US" sz="1800" i="1" dirty="0" err="1"/>
              <a:t>muddatda</a:t>
            </a:r>
            <a:r>
              <a:rPr lang="en-US" sz="1800" i="1" dirty="0"/>
              <a:t> </a:t>
            </a:r>
            <a:r>
              <a:rPr lang="en-US" sz="1800" i="1" dirty="0" err="1"/>
              <a:t>amalga</a:t>
            </a:r>
            <a:r>
              <a:rPr lang="en-US" sz="1800" i="1" dirty="0"/>
              <a:t> </a:t>
            </a:r>
            <a:r>
              <a:rPr lang="en-US" sz="1800" i="1" dirty="0" err="1"/>
              <a:t>oshirilmagan</a:t>
            </a:r>
            <a:r>
              <a:rPr lang="en-US" sz="1800" i="1" dirty="0"/>
              <a:t> </a:t>
            </a:r>
            <a:r>
              <a:rPr lang="en-US" sz="1800" i="1" dirty="0" err="1"/>
              <a:t>taqdirda</a:t>
            </a:r>
            <a:r>
              <a:rPr lang="en-US" sz="1800" i="1" dirty="0"/>
              <a:t> </a:t>
            </a:r>
            <a:r>
              <a:rPr lang="en-US" sz="1800" i="1" dirty="0" err="1"/>
              <a:t>litsenziyaning</a:t>
            </a:r>
            <a:r>
              <a:rPr lang="en-US" sz="1800" i="1" dirty="0"/>
              <a:t> </a:t>
            </a:r>
            <a:r>
              <a:rPr lang="en-US" sz="1800" i="1" dirty="0" err="1"/>
              <a:t>amal</a:t>
            </a:r>
            <a:r>
              <a:rPr lang="en-US" sz="1800" i="1" dirty="0"/>
              <a:t> </a:t>
            </a:r>
            <a:r>
              <a:rPr lang="en-US" sz="1800" i="1" dirty="0" err="1"/>
              <a:t>qilishi</a:t>
            </a:r>
            <a:r>
              <a:rPr lang="en-US" sz="1800" i="1" dirty="0"/>
              <a:t> </a:t>
            </a:r>
            <a:r>
              <a:rPr lang="en-US" sz="1800" i="1" dirty="0" err="1"/>
              <a:t>belgilangan</a:t>
            </a:r>
            <a:r>
              <a:rPr lang="en-US" sz="1800" i="1" dirty="0"/>
              <a:t> </a:t>
            </a:r>
            <a:r>
              <a:rPr lang="en-US" sz="1800" i="1" dirty="0" err="1"/>
              <a:t>tartibda</a:t>
            </a:r>
            <a:r>
              <a:rPr lang="en-US" sz="1800" i="1" dirty="0"/>
              <a:t> </a:t>
            </a:r>
            <a:r>
              <a:rPr lang="en-US" sz="1800" i="1" dirty="0" err="1"/>
              <a:t>to`xtatib</a:t>
            </a:r>
            <a:r>
              <a:rPr lang="en-US" sz="1800" i="1" dirty="0"/>
              <a:t> </a:t>
            </a:r>
            <a:r>
              <a:rPr lang="en-US" sz="1800" i="1" dirty="0" err="1"/>
              <a:t>qo`yiladi</a:t>
            </a:r>
            <a:r>
              <a:rPr lang="en-US" sz="1800" dirty="0"/>
              <a:t>.</a:t>
            </a:r>
            <a:r>
              <a:rPr lang="en-US" sz="1600" dirty="0"/>
              <a:t/>
            </a:r>
            <a:br>
              <a:rPr lang="en-US" sz="1600" dirty="0"/>
            </a:br>
            <a:endParaRPr lang="en-US" sz="1600" dirty="0"/>
          </a:p>
        </p:txBody>
      </p:sp>
      <p:sp>
        <p:nvSpPr>
          <p:cNvPr id="5" name="Rectangle 1"/>
          <p:cNvSpPr>
            <a:spLocks noChangeArrowheads="1"/>
          </p:cNvSpPr>
          <p:nvPr/>
        </p:nvSpPr>
        <p:spPr bwMode="auto">
          <a:xfrm>
            <a:off x="1038602" y="212447"/>
            <a:ext cx="727781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Transport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sohasida</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faoliyatni</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amalga</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oshirish</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huquqini</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beruvchi</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litsenziyalar</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berilganligi</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uchun</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davlat</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boji</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b="1" dirty="0" smtClean="0">
                <a:latin typeface="Calibri" pitchFamily="34" charset="0"/>
                <a:ea typeface="Calibri" pitchFamily="34" charset="0"/>
                <a:cs typeface="Times New Roman" pitchFamily="18" charset="0"/>
              </a:rPr>
              <a:t>                                           </a:t>
            </a:r>
            <a:r>
              <a:rPr lang="en-US" sz="2400" b="1" dirty="0" err="1" smtClean="0">
                <a:latin typeface="Calibri" pitchFamily="34" charset="0"/>
                <a:ea typeface="Calibri" pitchFamily="34" charset="0"/>
                <a:cs typeface="Times New Roman" pitchFamily="18" charset="0"/>
              </a:rPr>
              <a:t>miqdorlari</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68543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dirty="0" smtClean="0"/>
              <a:t>              </a:t>
            </a:r>
            <a:r>
              <a:rPr lang="en-US" sz="3600" b="1" dirty="0" smtClean="0"/>
              <a:t>E’TIBORINGIZ UCHUN RAXMAT!</a:t>
            </a:r>
            <a:endParaRPr lang="en-US" sz="3600" b="1" dirty="0"/>
          </a:p>
        </p:txBody>
      </p:sp>
    </p:spTree>
    <p:extLst>
      <p:ext uri="{BB962C8B-B14F-4D97-AF65-F5344CB8AC3E}">
        <p14:creationId xmlns:p14="http://schemas.microsoft.com/office/powerpoint/2010/main" val="291401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1780108"/>
          </a:xfrm>
        </p:spPr>
        <p:txBody>
          <a:bodyPr>
            <a:normAutofit fontScale="90000"/>
          </a:bodyPr>
          <a:lstStyle/>
          <a:p>
            <a:r>
              <a:rPr lang="en-US" b="1" i="1" dirty="0" err="1" smtClean="0">
                <a:solidFill>
                  <a:srgbClr val="FFC000"/>
                </a:solidFill>
              </a:rPr>
              <a:t>Mavzu</a:t>
            </a:r>
            <a:r>
              <a:rPr lang="en-US" b="1" i="1" dirty="0" smtClean="0">
                <a:solidFill>
                  <a:srgbClr val="FFC000"/>
                </a:solidFill>
              </a:rPr>
              <a:t>:  </a:t>
            </a:r>
            <a:r>
              <a:rPr lang="en-US" b="1" i="1" dirty="0" err="1" smtClean="0">
                <a:solidFill>
                  <a:srgbClr val="FFC000"/>
                </a:solidFill>
              </a:rPr>
              <a:t>Mintaqalarda</a:t>
            </a:r>
            <a:r>
              <a:rPr lang="en-US" b="1" i="1" dirty="0" smtClean="0">
                <a:solidFill>
                  <a:srgbClr val="FFC000"/>
                </a:solidFill>
              </a:rPr>
              <a:t> </a:t>
            </a:r>
            <a:r>
              <a:rPr lang="en-US" b="1" i="1" dirty="0" err="1" smtClean="0">
                <a:solidFill>
                  <a:srgbClr val="FFC000"/>
                </a:solidFill>
              </a:rPr>
              <a:t>Transporti</a:t>
            </a:r>
            <a:r>
              <a:rPr lang="en-US" b="1" i="1" dirty="0" smtClean="0">
                <a:solidFill>
                  <a:srgbClr val="FFC000"/>
                </a:solidFill>
              </a:rPr>
              <a:t>  </a:t>
            </a:r>
            <a:r>
              <a:rPr lang="en-US" dirty="0" smtClean="0"/>
              <a:t/>
            </a:r>
            <a:br>
              <a:rPr lang="en-US" dirty="0" smtClean="0"/>
            </a:br>
            <a:endParaRPr lang="en-US" dirty="0"/>
          </a:p>
        </p:txBody>
      </p:sp>
      <p:sp>
        <p:nvSpPr>
          <p:cNvPr id="3" name="Подзаголовок 2"/>
          <p:cNvSpPr>
            <a:spLocks noGrp="1"/>
          </p:cNvSpPr>
          <p:nvPr>
            <p:ph type="subTitle" idx="1"/>
          </p:nvPr>
        </p:nvSpPr>
        <p:spPr>
          <a:xfrm>
            <a:off x="1371600" y="2348880"/>
            <a:ext cx="7232848" cy="3456383"/>
          </a:xfrm>
        </p:spPr>
        <p:txBody>
          <a:bodyPr>
            <a:noAutofit/>
          </a:bodyPr>
          <a:lstStyle/>
          <a:p>
            <a:pPr algn="l"/>
            <a:r>
              <a:rPr lang="en-US" sz="2800" b="1" dirty="0" err="1" smtClean="0">
                <a:solidFill>
                  <a:srgbClr val="FF0000"/>
                </a:solidFill>
              </a:rPr>
              <a:t>Reja</a:t>
            </a:r>
            <a:r>
              <a:rPr lang="en-US" sz="2800" b="1" dirty="0" smtClean="0">
                <a:solidFill>
                  <a:srgbClr val="FF0000"/>
                </a:solidFill>
              </a:rPr>
              <a:t>:</a:t>
            </a:r>
          </a:p>
          <a:p>
            <a:pPr algn="l"/>
            <a:r>
              <a:rPr lang="en-US" sz="2800" b="1" dirty="0" smtClean="0">
                <a:solidFill>
                  <a:srgbClr val="FF0000"/>
                </a:solidFill>
              </a:rPr>
              <a:t>1.Transportning  </a:t>
            </a:r>
            <a:r>
              <a:rPr lang="en-US" sz="2800" b="1" dirty="0" err="1" smtClean="0">
                <a:solidFill>
                  <a:srgbClr val="FF0000"/>
                </a:solidFill>
              </a:rPr>
              <a:t>iqtisodiyotdagi</a:t>
            </a:r>
            <a:r>
              <a:rPr lang="en-US" sz="2800" b="1" dirty="0" smtClean="0">
                <a:solidFill>
                  <a:srgbClr val="FF0000"/>
                </a:solidFill>
              </a:rPr>
              <a:t>  </a:t>
            </a:r>
            <a:r>
              <a:rPr lang="en-US" sz="2800" b="1" dirty="0" err="1" smtClean="0">
                <a:solidFill>
                  <a:srgbClr val="FF0000"/>
                </a:solidFill>
              </a:rPr>
              <a:t>ahamiyati</a:t>
            </a:r>
            <a:endParaRPr lang="en-US" sz="2800" b="1" dirty="0" smtClean="0">
              <a:solidFill>
                <a:srgbClr val="FF0000"/>
              </a:solidFill>
            </a:endParaRPr>
          </a:p>
          <a:p>
            <a:pPr algn="l"/>
            <a:r>
              <a:rPr lang="en-US" sz="2800" b="1" dirty="0" smtClean="0">
                <a:solidFill>
                  <a:srgbClr val="FF0000"/>
                </a:solidFill>
              </a:rPr>
              <a:t>2.Temiryo’l  </a:t>
            </a:r>
            <a:r>
              <a:rPr lang="en-US" sz="2800" b="1" dirty="0" err="1" smtClean="0">
                <a:solidFill>
                  <a:srgbClr val="FF0000"/>
                </a:solidFill>
              </a:rPr>
              <a:t>transporti</a:t>
            </a:r>
            <a:endParaRPr lang="en-US" sz="2800" b="1" dirty="0" smtClean="0">
              <a:solidFill>
                <a:srgbClr val="FF0000"/>
              </a:solidFill>
            </a:endParaRPr>
          </a:p>
          <a:p>
            <a:pPr algn="l"/>
            <a:r>
              <a:rPr lang="en-US" sz="2800" b="1" dirty="0" smtClean="0">
                <a:solidFill>
                  <a:srgbClr val="FF0000"/>
                </a:solidFill>
              </a:rPr>
              <a:t>3.Avtomabil  </a:t>
            </a:r>
            <a:r>
              <a:rPr lang="en-US" sz="2800" b="1" dirty="0" err="1" smtClean="0">
                <a:solidFill>
                  <a:srgbClr val="FF0000"/>
                </a:solidFill>
              </a:rPr>
              <a:t>transporti</a:t>
            </a:r>
            <a:endParaRPr lang="en-US" sz="2800" b="1" dirty="0" smtClean="0">
              <a:solidFill>
                <a:srgbClr val="FF0000"/>
              </a:solidFill>
            </a:endParaRPr>
          </a:p>
          <a:p>
            <a:pPr algn="l"/>
            <a:r>
              <a:rPr lang="en-US" sz="2800" b="1" dirty="0" smtClean="0">
                <a:solidFill>
                  <a:srgbClr val="FF0000"/>
                </a:solidFill>
              </a:rPr>
              <a:t>4.Xavo </a:t>
            </a:r>
            <a:r>
              <a:rPr lang="en-US" sz="2800" b="1" dirty="0" err="1" smtClean="0">
                <a:solidFill>
                  <a:srgbClr val="FF0000"/>
                </a:solidFill>
              </a:rPr>
              <a:t>transporti</a:t>
            </a:r>
            <a:endParaRPr lang="en-US" sz="2800" b="1" dirty="0">
              <a:solidFill>
                <a:srgbClr val="FF0000"/>
              </a:solidFill>
            </a:endParaRPr>
          </a:p>
          <a:p>
            <a:pPr algn="l"/>
            <a:r>
              <a:rPr lang="en-US" sz="2800" b="1" dirty="0" smtClean="0">
                <a:solidFill>
                  <a:srgbClr val="FF0000"/>
                </a:solidFill>
              </a:rPr>
              <a:t>5.Suv  </a:t>
            </a:r>
            <a:r>
              <a:rPr lang="en-US" sz="2800" b="1" dirty="0" err="1" smtClean="0">
                <a:solidFill>
                  <a:srgbClr val="FF0000"/>
                </a:solidFill>
              </a:rPr>
              <a:t>transporti</a:t>
            </a:r>
            <a:endParaRPr lang="en-US" sz="2800" b="1" dirty="0">
              <a:solidFill>
                <a:srgbClr val="FF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3717">
            <a:off x="5439890" y="3688241"/>
            <a:ext cx="2831922" cy="2790056"/>
          </a:xfrm>
          <a:prstGeom prst="rect">
            <a:avLst/>
          </a:prstGeom>
        </p:spPr>
      </p:pic>
    </p:spTree>
    <p:extLst>
      <p:ext uri="{BB962C8B-B14F-4D97-AF65-F5344CB8AC3E}">
        <p14:creationId xmlns:p14="http://schemas.microsoft.com/office/powerpoint/2010/main" val="2145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55576" y="1628800"/>
            <a:ext cx="3888432" cy="4104456"/>
          </a:xfrm>
          <a:solidFill>
            <a:schemeClr val="accent5">
              <a:lumMod val="40000"/>
              <a:lumOff val="60000"/>
            </a:schemeClr>
          </a:solidFill>
        </p:spPr>
        <p:txBody>
          <a:bodyPr/>
          <a:lstStyle/>
          <a:p>
            <a:r>
              <a:rPr lang="en-US" sz="2000" b="1" dirty="0" err="1" smtClean="0"/>
              <a:t>Xar</a:t>
            </a:r>
            <a:r>
              <a:rPr lang="en-US" sz="2000" b="1" dirty="0" smtClean="0"/>
              <a:t> </a:t>
            </a:r>
            <a:r>
              <a:rPr lang="en-US" sz="2000" b="1" dirty="0" err="1" smtClean="0"/>
              <a:t>bir</a:t>
            </a:r>
            <a:r>
              <a:rPr lang="en-US" sz="2000" b="1" dirty="0" smtClean="0"/>
              <a:t> </a:t>
            </a:r>
            <a:r>
              <a:rPr lang="en-US" sz="2000" b="1" dirty="0" err="1" smtClean="0"/>
              <a:t>davlat</a:t>
            </a:r>
            <a:r>
              <a:rPr lang="en-US" sz="2000" b="1" dirty="0" smtClean="0"/>
              <a:t>  </a:t>
            </a:r>
            <a:r>
              <a:rPr lang="en-US" sz="2000" b="1" dirty="0" err="1" smtClean="0"/>
              <a:t>iqtisodiyotida</a:t>
            </a:r>
            <a:r>
              <a:rPr lang="en-US" sz="2000" b="1" dirty="0" smtClean="0"/>
              <a:t>  </a:t>
            </a:r>
            <a:r>
              <a:rPr lang="en-US" sz="2000" b="1" dirty="0" err="1" smtClean="0"/>
              <a:t>transportning</a:t>
            </a:r>
            <a:r>
              <a:rPr lang="en-US" sz="2000" b="1" dirty="0" smtClean="0"/>
              <a:t>  </a:t>
            </a:r>
            <a:r>
              <a:rPr lang="en-US" sz="2000" b="1" dirty="0" err="1" smtClean="0"/>
              <a:t>o’rni</a:t>
            </a:r>
            <a:r>
              <a:rPr lang="en-US" sz="2000" b="1" dirty="0" smtClean="0"/>
              <a:t> </a:t>
            </a:r>
            <a:r>
              <a:rPr lang="en-US" sz="2000" b="1" dirty="0" err="1" smtClean="0"/>
              <a:t>beqiyos</a:t>
            </a:r>
            <a:r>
              <a:rPr lang="en-US" sz="2000" b="1" dirty="0" smtClean="0"/>
              <a:t> </a:t>
            </a:r>
            <a:r>
              <a:rPr lang="en-US" sz="2000" b="1" dirty="0" err="1" smtClean="0"/>
              <a:t>hisoblanadi.Chunki</a:t>
            </a:r>
            <a:r>
              <a:rPr lang="en-US" sz="2000" b="1" dirty="0" smtClean="0"/>
              <a:t> </a:t>
            </a:r>
            <a:r>
              <a:rPr lang="en-US" sz="2000" b="1" dirty="0" err="1" smtClean="0"/>
              <a:t>transportlar</a:t>
            </a:r>
            <a:r>
              <a:rPr lang="en-US" sz="2000" b="1" dirty="0" smtClean="0"/>
              <a:t> </a:t>
            </a:r>
            <a:r>
              <a:rPr lang="en-US" sz="2000" b="1" dirty="0" err="1" smtClean="0"/>
              <a:t>barcha</a:t>
            </a:r>
            <a:r>
              <a:rPr lang="en-US" sz="2000" b="1" dirty="0" smtClean="0"/>
              <a:t>  </a:t>
            </a:r>
            <a:r>
              <a:rPr lang="en-US" sz="2000" b="1" dirty="0" err="1" smtClean="0"/>
              <a:t>davlatlarning</a:t>
            </a:r>
            <a:r>
              <a:rPr lang="en-US" sz="2000" b="1" dirty="0" smtClean="0"/>
              <a:t> import </a:t>
            </a:r>
            <a:r>
              <a:rPr lang="en-US" sz="2000" b="1" dirty="0" err="1" smtClean="0"/>
              <a:t>va</a:t>
            </a:r>
            <a:r>
              <a:rPr lang="en-US" sz="2000" b="1" dirty="0" smtClean="0"/>
              <a:t> </a:t>
            </a:r>
            <a:r>
              <a:rPr lang="en-US" sz="2000" b="1" dirty="0" err="1" smtClean="0"/>
              <a:t>eksport,yo’lovchi</a:t>
            </a:r>
            <a:r>
              <a:rPr lang="en-US" sz="2000" b="1" dirty="0" smtClean="0"/>
              <a:t> </a:t>
            </a:r>
            <a:r>
              <a:rPr lang="en-US" sz="2000" b="1" dirty="0" err="1" smtClean="0"/>
              <a:t>tashish</a:t>
            </a:r>
            <a:r>
              <a:rPr lang="en-US" sz="2000" b="1" dirty="0" smtClean="0"/>
              <a:t>   </a:t>
            </a:r>
            <a:r>
              <a:rPr lang="en-US" sz="2000" b="1" dirty="0" err="1" smtClean="0"/>
              <a:t>va</a:t>
            </a:r>
            <a:r>
              <a:rPr lang="en-US" sz="2000" b="1" dirty="0" smtClean="0"/>
              <a:t>  </a:t>
            </a:r>
            <a:r>
              <a:rPr lang="en-US" sz="2000" b="1" dirty="0" err="1" smtClean="0"/>
              <a:t>boshqa</a:t>
            </a:r>
            <a:r>
              <a:rPr lang="en-US" sz="2000" b="1" dirty="0" smtClean="0"/>
              <a:t>  </a:t>
            </a:r>
            <a:r>
              <a:rPr lang="en-US" sz="2000" b="1" dirty="0" err="1" smtClean="0"/>
              <a:t>aloqalarida</a:t>
            </a:r>
            <a:r>
              <a:rPr lang="en-US" sz="2000" b="1" dirty="0" smtClean="0"/>
              <a:t>  </a:t>
            </a:r>
            <a:r>
              <a:rPr lang="en-US" sz="2000" b="1" dirty="0" err="1" smtClean="0"/>
              <a:t>bevosita</a:t>
            </a:r>
            <a:r>
              <a:rPr lang="en-US" sz="2000" b="1" dirty="0" smtClean="0"/>
              <a:t> </a:t>
            </a:r>
            <a:r>
              <a:rPr lang="en-US" sz="2000" b="1" dirty="0" err="1" smtClean="0"/>
              <a:t>qatnashadi</a:t>
            </a:r>
            <a:r>
              <a:rPr lang="en-US" sz="2000" b="1" dirty="0" smtClean="0"/>
              <a:t>.    </a:t>
            </a:r>
            <a:br>
              <a:rPr lang="en-US" sz="2000" b="1" dirty="0" smtClean="0"/>
            </a:br>
            <a:r>
              <a:rPr lang="en-US" sz="2000" b="1" dirty="0"/>
              <a:t> </a:t>
            </a:r>
            <a:r>
              <a:rPr lang="en-US" sz="2000" b="1" dirty="0" smtClean="0"/>
              <a:t>  Transport  </a:t>
            </a:r>
            <a:r>
              <a:rPr lang="en-US" sz="2000" b="1" dirty="0" err="1" smtClean="0"/>
              <a:t>aloqalari</a:t>
            </a:r>
            <a:r>
              <a:rPr lang="en-US" sz="2000" b="1" dirty="0" smtClean="0"/>
              <a:t> </a:t>
            </a:r>
            <a:r>
              <a:rPr lang="en-US" sz="2000" b="1" dirty="0" err="1" smtClean="0"/>
              <a:t>rivojlanishi</a:t>
            </a:r>
            <a:r>
              <a:rPr lang="en-US" sz="2000" b="1" dirty="0" smtClean="0"/>
              <a:t> </a:t>
            </a:r>
            <a:r>
              <a:rPr lang="en-US" sz="2000" b="1" dirty="0" err="1" smtClean="0"/>
              <a:t>iqtisodiyotning</a:t>
            </a:r>
            <a:r>
              <a:rPr lang="en-US" sz="2000" b="1" dirty="0" smtClean="0"/>
              <a:t>  </a:t>
            </a:r>
            <a:r>
              <a:rPr lang="en-US" sz="2000" b="1" dirty="0" err="1" smtClean="0"/>
              <a:t>rivojlanishiga</a:t>
            </a:r>
            <a:r>
              <a:rPr lang="en-US" sz="2000" b="1" dirty="0" smtClean="0"/>
              <a:t>, </a:t>
            </a:r>
            <a:r>
              <a:rPr lang="en-US" sz="2000" b="1" dirty="0" err="1" smtClean="0"/>
              <a:t>aholining</a:t>
            </a:r>
            <a:r>
              <a:rPr lang="en-US" sz="2000" b="1" dirty="0" smtClean="0"/>
              <a:t>  </a:t>
            </a:r>
            <a:r>
              <a:rPr lang="en-US" sz="2000" b="1" dirty="0" err="1" smtClean="0"/>
              <a:t>turmush</a:t>
            </a:r>
            <a:r>
              <a:rPr lang="en-US" sz="2000" b="1" dirty="0" smtClean="0"/>
              <a:t> –</a:t>
            </a:r>
            <a:r>
              <a:rPr lang="en-US" sz="2000" b="1" dirty="0" err="1" smtClean="0"/>
              <a:t>faravonligini</a:t>
            </a:r>
            <a:r>
              <a:rPr lang="en-US" sz="2000" b="1" dirty="0" smtClean="0"/>
              <a:t> </a:t>
            </a:r>
            <a:r>
              <a:rPr lang="en-US" sz="2000" b="1" dirty="0" err="1" smtClean="0"/>
              <a:t>oshishiga</a:t>
            </a:r>
            <a:r>
              <a:rPr lang="en-US" sz="2000" b="1" dirty="0" smtClean="0"/>
              <a:t>  </a:t>
            </a:r>
            <a:r>
              <a:rPr lang="en-US" sz="2000" b="1" dirty="0" err="1" smtClean="0"/>
              <a:t>va</a:t>
            </a:r>
            <a:r>
              <a:rPr lang="en-US" sz="2000" b="1" dirty="0" smtClean="0"/>
              <a:t>  </a:t>
            </a:r>
            <a:r>
              <a:rPr lang="en-US" sz="2000" b="1" dirty="0" err="1" smtClean="0"/>
              <a:t>vaqtdan</a:t>
            </a:r>
            <a:r>
              <a:rPr lang="en-US" sz="2000" b="1" dirty="0" smtClean="0"/>
              <a:t>  </a:t>
            </a:r>
            <a:r>
              <a:rPr lang="en-US" sz="2000" b="1" dirty="0" err="1" smtClean="0"/>
              <a:t>unumli</a:t>
            </a:r>
            <a:r>
              <a:rPr lang="en-US" sz="2000" b="1" dirty="0" smtClean="0"/>
              <a:t> </a:t>
            </a:r>
            <a:r>
              <a:rPr lang="en-US" sz="2000" b="1" dirty="0" err="1" smtClean="0"/>
              <a:t>foydalanishga</a:t>
            </a:r>
            <a:r>
              <a:rPr lang="en-US" sz="2000" b="1" dirty="0" smtClean="0"/>
              <a:t> </a:t>
            </a:r>
            <a:r>
              <a:rPr lang="en-US" sz="2000" b="1" dirty="0" err="1" smtClean="0"/>
              <a:t>olib</a:t>
            </a:r>
            <a:r>
              <a:rPr lang="en-US" sz="2000" b="1" dirty="0" smtClean="0"/>
              <a:t> </a:t>
            </a:r>
            <a:r>
              <a:rPr lang="en-US" sz="2000" b="1" dirty="0" err="1" smtClean="0"/>
              <a:t>keladi</a:t>
            </a:r>
            <a:r>
              <a:rPr lang="en-US" sz="2000" b="1" dirty="0" smtClean="0"/>
              <a:t> .</a:t>
            </a:r>
            <a:endParaRPr lang="en-US" sz="20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1844824"/>
            <a:ext cx="3905250" cy="3816424"/>
          </a:xfrm>
        </p:spPr>
      </p:pic>
    </p:spTree>
    <p:extLst>
      <p:ext uri="{BB962C8B-B14F-4D97-AF65-F5344CB8AC3E}">
        <p14:creationId xmlns:p14="http://schemas.microsoft.com/office/powerpoint/2010/main" val="199981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988840"/>
            <a:ext cx="7408333" cy="4137323"/>
          </a:xfrm>
          <a:solidFill>
            <a:schemeClr val="tx2">
              <a:lumMod val="20000"/>
              <a:lumOff val="80000"/>
            </a:schemeClr>
          </a:solidFill>
        </p:spPr>
        <p:txBody>
          <a:bodyPr>
            <a:normAutofit lnSpcReduction="10000"/>
          </a:bodyPr>
          <a:lstStyle/>
          <a:p>
            <a:r>
              <a:rPr lang="ru-RU" dirty="0" err="1"/>
              <a:t>Ўзбекистон</a:t>
            </a:r>
            <a:r>
              <a:rPr lang="ru-RU" dirty="0"/>
              <a:t> </a:t>
            </a:r>
            <a:r>
              <a:rPr lang="ru-RU" dirty="0" err="1"/>
              <a:t>Шарқ</a:t>
            </a:r>
            <a:r>
              <a:rPr lang="ru-RU" dirty="0"/>
              <a:t> </a:t>
            </a:r>
            <a:r>
              <a:rPr lang="ru-RU" dirty="0" err="1"/>
              <a:t>ва</a:t>
            </a:r>
            <a:r>
              <a:rPr lang="ru-RU" dirty="0"/>
              <a:t> </a:t>
            </a:r>
            <a:r>
              <a:rPr lang="ru-RU" dirty="0" err="1"/>
              <a:t>Ғарб</a:t>
            </a:r>
            <a:r>
              <a:rPr lang="ru-RU" dirty="0"/>
              <a:t> </a:t>
            </a:r>
            <a:r>
              <a:rPr lang="ru-RU" dirty="0" err="1"/>
              <a:t>ўртасидаги</a:t>
            </a:r>
            <a:r>
              <a:rPr lang="ru-RU" dirty="0"/>
              <a:t> </a:t>
            </a:r>
            <a:r>
              <a:rPr lang="ru-RU" dirty="0" err="1"/>
              <a:t>боғловчи</a:t>
            </a:r>
            <a:r>
              <a:rPr lang="ru-RU" dirty="0"/>
              <a:t> </a:t>
            </a:r>
            <a:r>
              <a:rPr lang="ru-RU" dirty="0" err="1"/>
              <a:t>восита</a:t>
            </a:r>
            <a:r>
              <a:rPr lang="ru-RU" dirty="0"/>
              <a:t> </a:t>
            </a:r>
            <a:r>
              <a:rPr lang="ru-RU" dirty="0" err="1"/>
              <a:t>ҳисобланади</a:t>
            </a:r>
            <a:r>
              <a:rPr lang="ru-RU" dirty="0"/>
              <a:t>. Шу </a:t>
            </a:r>
            <a:r>
              <a:rPr lang="ru-RU" dirty="0" err="1"/>
              <a:t>боис</a:t>
            </a:r>
            <a:r>
              <a:rPr lang="ru-RU" dirty="0"/>
              <a:t> </a:t>
            </a:r>
            <a:r>
              <a:rPr lang="ru-RU" dirty="0" err="1"/>
              <a:t>республикада</a:t>
            </a:r>
            <a:r>
              <a:rPr lang="ru-RU" dirty="0"/>
              <a:t> </a:t>
            </a:r>
            <a:r>
              <a:rPr lang="ru-RU" dirty="0" err="1"/>
              <a:t>янги</a:t>
            </a:r>
            <a:r>
              <a:rPr lang="ru-RU" dirty="0"/>
              <a:t> транспорт </a:t>
            </a:r>
            <a:r>
              <a:rPr lang="ru-RU" dirty="0" err="1"/>
              <a:t>коммуникацияларни</a:t>
            </a:r>
            <a:r>
              <a:rPr lang="ru-RU" dirty="0"/>
              <a:t> (</a:t>
            </a:r>
            <a:r>
              <a:rPr lang="ru-RU" dirty="0" err="1"/>
              <a:t>хусусан</a:t>
            </a:r>
            <a:r>
              <a:rPr lang="ru-RU" dirty="0"/>
              <a:t> </a:t>
            </a:r>
            <a:r>
              <a:rPr lang="ru-RU" dirty="0" err="1"/>
              <a:t>темир</a:t>
            </a:r>
            <a:r>
              <a:rPr lang="ru-RU" dirty="0"/>
              <a:t> </a:t>
            </a:r>
            <a:r>
              <a:rPr lang="ru-RU" dirty="0" err="1"/>
              <a:t>йўллар</a:t>
            </a:r>
            <a:r>
              <a:rPr lang="ru-RU" dirty="0"/>
              <a:t>) </a:t>
            </a:r>
            <a:r>
              <a:rPr lang="ru-RU" dirty="0" err="1"/>
              <a:t>қуриш</a:t>
            </a:r>
            <a:r>
              <a:rPr lang="ru-RU" dirty="0"/>
              <a:t> </a:t>
            </a:r>
            <a:r>
              <a:rPr lang="ru-RU" dirty="0" err="1"/>
              <a:t>жуда</a:t>
            </a:r>
            <a:r>
              <a:rPr lang="ru-RU" dirty="0"/>
              <a:t> </a:t>
            </a:r>
            <a:r>
              <a:rPr lang="ru-RU" dirty="0" err="1"/>
              <a:t>долзарб</a:t>
            </a:r>
            <a:r>
              <a:rPr lang="ru-RU" dirty="0"/>
              <a:t> </a:t>
            </a:r>
            <a:r>
              <a:rPr lang="ru-RU" dirty="0" err="1"/>
              <a:t>ҳисобланади</a:t>
            </a:r>
            <a:r>
              <a:rPr lang="ru-RU" dirty="0"/>
              <a:t>.</a:t>
            </a:r>
            <a:endParaRPr lang="en-US" dirty="0"/>
          </a:p>
          <a:p>
            <a:r>
              <a:rPr lang="ru-RU" dirty="0" err="1"/>
              <a:t>Ўзбекистон</a:t>
            </a:r>
            <a:r>
              <a:rPr lang="ru-RU" dirty="0"/>
              <a:t> </a:t>
            </a:r>
            <a:r>
              <a:rPr lang="ru-RU" dirty="0" err="1"/>
              <a:t>худудида</a:t>
            </a:r>
            <a:r>
              <a:rPr lang="ru-RU" dirty="0"/>
              <a:t> </a:t>
            </a:r>
            <a:r>
              <a:rPr lang="ru-RU" dirty="0" err="1"/>
              <a:t>темир</a:t>
            </a:r>
            <a:r>
              <a:rPr lang="ru-RU" dirty="0"/>
              <a:t> </a:t>
            </a:r>
            <a:r>
              <a:rPr lang="ru-RU" dirty="0" err="1"/>
              <a:t>йўлларнинг</a:t>
            </a:r>
            <a:r>
              <a:rPr lang="ru-RU" dirty="0"/>
              <a:t> </a:t>
            </a:r>
            <a:r>
              <a:rPr lang="ru-RU" dirty="0" err="1"/>
              <a:t>ривожланиш</a:t>
            </a:r>
            <a:r>
              <a:rPr lang="ru-RU" dirty="0"/>
              <a:t> </a:t>
            </a:r>
            <a:r>
              <a:rPr lang="ru-RU" dirty="0" err="1"/>
              <a:t>тарихи</a:t>
            </a:r>
            <a:r>
              <a:rPr lang="ru-RU" dirty="0"/>
              <a:t> 1874 </a:t>
            </a:r>
            <a:r>
              <a:rPr lang="ru-RU" dirty="0" err="1"/>
              <a:t>йилдан</a:t>
            </a:r>
            <a:r>
              <a:rPr lang="ru-RU" dirty="0"/>
              <a:t> </a:t>
            </a:r>
            <a:r>
              <a:rPr lang="ru-RU" dirty="0" err="1"/>
              <a:t>бошланиб</a:t>
            </a:r>
            <a:r>
              <a:rPr lang="ru-RU" dirty="0"/>
              <a:t>, у </a:t>
            </a:r>
            <a:r>
              <a:rPr lang="ru-RU" dirty="0" err="1"/>
              <a:t>вақтда</a:t>
            </a:r>
            <a:r>
              <a:rPr lang="ru-RU" dirty="0"/>
              <a:t> </a:t>
            </a:r>
            <a:r>
              <a:rPr lang="ru-RU" dirty="0" err="1"/>
              <a:t>махсус</a:t>
            </a:r>
            <a:r>
              <a:rPr lang="ru-RU" dirty="0"/>
              <a:t> комиссия </a:t>
            </a:r>
            <a:r>
              <a:rPr lang="ru-RU" dirty="0" err="1"/>
              <a:t>темир</a:t>
            </a:r>
            <a:r>
              <a:rPr lang="ru-RU" dirty="0"/>
              <a:t> </a:t>
            </a:r>
            <a:r>
              <a:rPr lang="ru-RU" dirty="0" err="1"/>
              <a:t>йўлнинг</a:t>
            </a:r>
            <a:r>
              <a:rPr lang="ru-RU" dirty="0"/>
              <a:t> Оренбург-</a:t>
            </a:r>
            <a:r>
              <a:rPr lang="ru-RU" dirty="0" err="1"/>
              <a:t>Тошкент</a:t>
            </a:r>
            <a:r>
              <a:rPr lang="ru-RU" dirty="0"/>
              <a:t> </a:t>
            </a:r>
            <a:r>
              <a:rPr lang="ru-RU" dirty="0" err="1"/>
              <a:t>тармоғини</a:t>
            </a:r>
            <a:r>
              <a:rPr lang="ru-RU" dirty="0"/>
              <a:t> </a:t>
            </a:r>
            <a:r>
              <a:rPr lang="ru-RU" dirty="0" err="1"/>
              <a:t>қуриш</a:t>
            </a:r>
            <a:r>
              <a:rPr lang="ru-RU" dirty="0"/>
              <a:t> </a:t>
            </a:r>
            <a:r>
              <a:rPr lang="ru-RU" dirty="0" err="1"/>
              <a:t>зарурлигини</a:t>
            </a:r>
            <a:r>
              <a:rPr lang="ru-RU" dirty="0"/>
              <a:t> </a:t>
            </a:r>
            <a:r>
              <a:rPr lang="ru-RU" dirty="0" err="1"/>
              <a:t>тан</a:t>
            </a:r>
            <a:r>
              <a:rPr lang="ru-RU" dirty="0"/>
              <a:t> </a:t>
            </a:r>
            <a:r>
              <a:rPr lang="ru-RU" dirty="0" err="1"/>
              <a:t>олди</a:t>
            </a:r>
            <a:r>
              <a:rPr lang="ru-RU" dirty="0"/>
              <a:t>. </a:t>
            </a:r>
            <a:r>
              <a:rPr lang="ru-RU" dirty="0" err="1"/>
              <a:t>Бироқ</a:t>
            </a:r>
            <a:r>
              <a:rPr lang="ru-RU" dirty="0"/>
              <a:t> </a:t>
            </a:r>
            <a:r>
              <a:rPr lang="ru-RU" dirty="0" err="1"/>
              <a:t>кейинчалик</a:t>
            </a:r>
            <a:r>
              <a:rPr lang="ru-RU" dirty="0"/>
              <a:t> </a:t>
            </a:r>
            <a:r>
              <a:rPr lang="ru-RU" dirty="0" err="1"/>
              <a:t>қарор</a:t>
            </a:r>
            <a:r>
              <a:rPr lang="ru-RU" dirty="0"/>
              <a:t> </a:t>
            </a:r>
            <a:r>
              <a:rPr lang="ru-RU" dirty="0" err="1"/>
              <a:t>ўзгартирилди</a:t>
            </a:r>
            <a:r>
              <a:rPr lang="ru-RU" dirty="0"/>
              <a:t>  – </a:t>
            </a:r>
            <a:r>
              <a:rPr lang="ru-RU" dirty="0" err="1"/>
              <a:t>биринчи</a:t>
            </a:r>
            <a:r>
              <a:rPr lang="ru-RU" dirty="0"/>
              <a:t> </a:t>
            </a:r>
            <a:r>
              <a:rPr lang="ru-RU" dirty="0" err="1"/>
              <a:t>пўлат</a:t>
            </a:r>
            <a:r>
              <a:rPr lang="ru-RU" dirty="0"/>
              <a:t> магистраль </a:t>
            </a:r>
            <a:r>
              <a:rPr lang="ru-RU" dirty="0" err="1"/>
              <a:t>Тошкентни</a:t>
            </a:r>
            <a:r>
              <a:rPr lang="ru-RU" dirty="0"/>
              <a:t> Каспий </a:t>
            </a:r>
            <a:r>
              <a:rPr lang="ru-RU" dirty="0" err="1"/>
              <a:t>денгизининг</a:t>
            </a:r>
            <a:r>
              <a:rPr lang="ru-RU" dirty="0"/>
              <a:t> </a:t>
            </a:r>
            <a:r>
              <a:rPr lang="ru-RU" dirty="0" err="1"/>
              <a:t>шарқ</a:t>
            </a:r>
            <a:r>
              <a:rPr lang="ru-RU" dirty="0"/>
              <a:t> </a:t>
            </a:r>
            <a:r>
              <a:rPr lang="ru-RU" dirty="0" err="1"/>
              <a:t>қирғоғи</a:t>
            </a:r>
            <a:r>
              <a:rPr lang="ru-RU" dirty="0"/>
              <a:t> </a:t>
            </a:r>
            <a:r>
              <a:rPr lang="ru-RU" dirty="0" err="1"/>
              <a:t>билан</a:t>
            </a:r>
            <a:r>
              <a:rPr lang="ru-RU" dirty="0"/>
              <a:t> </a:t>
            </a:r>
            <a:r>
              <a:rPr lang="ru-RU" dirty="0" err="1"/>
              <a:t>бирлаштириши</a:t>
            </a:r>
            <a:r>
              <a:rPr lang="ru-RU" dirty="0"/>
              <a:t> </a:t>
            </a:r>
            <a:r>
              <a:rPr lang="ru-RU" dirty="0" err="1"/>
              <a:t>керак</a:t>
            </a:r>
            <a:r>
              <a:rPr lang="ru-RU" dirty="0"/>
              <a:t> </a:t>
            </a:r>
            <a:r>
              <a:rPr lang="ru-RU" dirty="0" err="1"/>
              <a:t>эди</a:t>
            </a:r>
            <a:r>
              <a:rPr lang="ru-RU" dirty="0"/>
              <a:t>.</a:t>
            </a:r>
            <a:endParaRPr lang="en-US" dirty="0"/>
          </a:p>
        </p:txBody>
      </p:sp>
      <p:sp>
        <p:nvSpPr>
          <p:cNvPr id="2" name="Заголовок 1"/>
          <p:cNvSpPr>
            <a:spLocks noGrp="1"/>
          </p:cNvSpPr>
          <p:nvPr>
            <p:ph type="title"/>
          </p:nvPr>
        </p:nvSpPr>
        <p:spPr>
          <a:xfrm>
            <a:off x="457200" y="338328"/>
            <a:ext cx="8229600" cy="1002440"/>
          </a:xfrm>
        </p:spPr>
        <p:txBody>
          <a:bodyPr/>
          <a:lstStyle/>
          <a:p>
            <a:r>
              <a:rPr lang="en-US" b="1" i="1" dirty="0" err="1" smtClean="0">
                <a:solidFill>
                  <a:srgbClr val="FFC000"/>
                </a:solidFill>
              </a:rPr>
              <a:t>Temiryo’l</a:t>
            </a:r>
            <a:r>
              <a:rPr lang="en-US" b="1" i="1" dirty="0" smtClean="0">
                <a:solidFill>
                  <a:srgbClr val="FFC000"/>
                </a:solidFill>
              </a:rPr>
              <a:t>  </a:t>
            </a:r>
            <a:r>
              <a:rPr lang="en-US" b="1" i="1" dirty="0" err="1" smtClean="0">
                <a:solidFill>
                  <a:srgbClr val="FFC000"/>
                </a:solidFill>
              </a:rPr>
              <a:t>transporti</a:t>
            </a:r>
            <a:endParaRPr lang="en-US" b="1" i="1" dirty="0">
              <a:solidFill>
                <a:srgbClr val="FFC000"/>
              </a:solidFill>
            </a:endParaRPr>
          </a:p>
        </p:txBody>
      </p:sp>
    </p:spTree>
    <p:extLst>
      <p:ext uri="{BB962C8B-B14F-4D97-AF65-F5344CB8AC3E}">
        <p14:creationId xmlns:p14="http://schemas.microsoft.com/office/powerpoint/2010/main" val="411090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764704"/>
            <a:ext cx="7804389" cy="5361459"/>
          </a:xfrm>
          <a:solidFill>
            <a:schemeClr val="accent4">
              <a:lumMod val="20000"/>
              <a:lumOff val="80000"/>
            </a:schemeClr>
          </a:solidFill>
        </p:spPr>
        <p:txBody>
          <a:bodyPr>
            <a:normAutofit/>
          </a:bodyPr>
          <a:lstStyle/>
          <a:p>
            <a:r>
              <a:rPr lang="ru-RU" dirty="0" err="1"/>
              <a:t>Каспийорти</a:t>
            </a:r>
            <a:r>
              <a:rPr lang="ru-RU" dirty="0"/>
              <a:t> </a:t>
            </a:r>
            <a:r>
              <a:rPr lang="ru-RU" dirty="0" err="1"/>
              <a:t>темир</a:t>
            </a:r>
            <a:r>
              <a:rPr lang="ru-RU" dirty="0"/>
              <a:t> </a:t>
            </a:r>
            <a:r>
              <a:rPr lang="ru-RU" dirty="0" err="1"/>
              <a:t>йўлининг</a:t>
            </a:r>
            <a:r>
              <a:rPr lang="ru-RU" dirty="0"/>
              <a:t> </a:t>
            </a:r>
            <a:r>
              <a:rPr lang="ru-RU" dirty="0" err="1"/>
              <a:t>қурилиши</a:t>
            </a:r>
            <a:r>
              <a:rPr lang="ru-RU" dirty="0"/>
              <a:t> 1880 </a:t>
            </a:r>
            <a:r>
              <a:rPr lang="ru-RU" dirty="0" err="1"/>
              <a:t>йилнинг</a:t>
            </a:r>
            <a:r>
              <a:rPr lang="ru-RU" dirty="0"/>
              <a:t> </a:t>
            </a:r>
            <a:r>
              <a:rPr lang="ru-RU" dirty="0" err="1"/>
              <a:t>октябрида</a:t>
            </a:r>
            <a:r>
              <a:rPr lang="ru-RU" dirty="0"/>
              <a:t> </a:t>
            </a:r>
            <a:r>
              <a:rPr lang="ru-RU" dirty="0" err="1"/>
              <a:t>бошланди</a:t>
            </a:r>
            <a:r>
              <a:rPr lang="ru-RU" dirty="0"/>
              <a:t>. </a:t>
            </a:r>
            <a:r>
              <a:rPr lang="ru-RU" dirty="0" err="1"/>
              <a:t>Беш</a:t>
            </a:r>
            <a:r>
              <a:rPr lang="ru-RU" dirty="0"/>
              <a:t> </a:t>
            </a:r>
            <a:r>
              <a:rPr lang="ru-RU" dirty="0" err="1"/>
              <a:t>йилдан</a:t>
            </a:r>
            <a:r>
              <a:rPr lang="ru-RU" dirty="0"/>
              <a:t> </a:t>
            </a:r>
            <a:r>
              <a:rPr lang="ru-RU" dirty="0" err="1"/>
              <a:t>сўнг</a:t>
            </a:r>
            <a:r>
              <a:rPr lang="ru-RU" dirty="0"/>
              <a:t> </a:t>
            </a:r>
            <a:r>
              <a:rPr lang="ru-RU" dirty="0" err="1"/>
              <a:t>қурувчилар</a:t>
            </a:r>
            <a:r>
              <a:rPr lang="ru-RU" dirty="0"/>
              <a:t> </a:t>
            </a:r>
            <a:r>
              <a:rPr lang="ru-RU" dirty="0" err="1"/>
              <a:t>Ашхободга</a:t>
            </a:r>
            <a:r>
              <a:rPr lang="ru-RU" dirty="0"/>
              <a:t>, 1886 </a:t>
            </a:r>
            <a:r>
              <a:rPr lang="ru-RU" dirty="0" err="1"/>
              <a:t>йилда</a:t>
            </a:r>
            <a:r>
              <a:rPr lang="ru-RU" dirty="0"/>
              <a:t> </a:t>
            </a:r>
            <a:r>
              <a:rPr lang="ru-RU" dirty="0" err="1"/>
              <a:t>эса</a:t>
            </a:r>
            <a:r>
              <a:rPr lang="ru-RU" dirty="0"/>
              <a:t> – </a:t>
            </a:r>
            <a:r>
              <a:rPr lang="ru-RU" dirty="0" err="1"/>
              <a:t>Чарджоуга</a:t>
            </a:r>
            <a:r>
              <a:rPr lang="ru-RU" dirty="0"/>
              <a:t> </a:t>
            </a:r>
            <a:r>
              <a:rPr lang="ru-RU" dirty="0" err="1"/>
              <a:t>етиб</a:t>
            </a:r>
            <a:r>
              <a:rPr lang="ru-RU" dirty="0"/>
              <a:t> </a:t>
            </a:r>
            <a:r>
              <a:rPr lang="ru-RU" dirty="0" err="1"/>
              <a:t>келдилар</a:t>
            </a:r>
            <a:r>
              <a:rPr lang="ru-RU" dirty="0"/>
              <a:t>. 1888 </a:t>
            </a:r>
            <a:r>
              <a:rPr lang="ru-RU" dirty="0" err="1"/>
              <a:t>йилнинг</a:t>
            </a:r>
            <a:r>
              <a:rPr lang="ru-RU" dirty="0"/>
              <a:t> май </a:t>
            </a:r>
            <a:r>
              <a:rPr lang="ru-RU" dirty="0" err="1"/>
              <a:t>ойида</a:t>
            </a:r>
            <a:r>
              <a:rPr lang="ru-RU" dirty="0"/>
              <a:t>, </a:t>
            </a:r>
            <a:r>
              <a:rPr lang="ru-RU" dirty="0" err="1"/>
              <a:t>Амударё</a:t>
            </a:r>
            <a:r>
              <a:rPr lang="ru-RU" dirty="0"/>
              <a:t> </a:t>
            </a:r>
            <a:r>
              <a:rPr lang="ru-RU" dirty="0" err="1"/>
              <a:t>орқали</a:t>
            </a:r>
            <a:r>
              <a:rPr lang="ru-RU" dirty="0"/>
              <a:t> </a:t>
            </a:r>
            <a:r>
              <a:rPr lang="ru-RU" dirty="0" err="1"/>
              <a:t>ёғоч</a:t>
            </a:r>
            <a:r>
              <a:rPr lang="ru-RU" dirty="0"/>
              <a:t> </a:t>
            </a:r>
            <a:r>
              <a:rPr lang="ru-RU" dirty="0" err="1"/>
              <a:t>кўприк</a:t>
            </a:r>
            <a:r>
              <a:rPr lang="ru-RU" dirty="0"/>
              <a:t> </a:t>
            </a:r>
            <a:r>
              <a:rPr lang="ru-RU" dirty="0" err="1"/>
              <a:t>қурилгандан</a:t>
            </a:r>
            <a:r>
              <a:rPr lang="ru-RU" dirty="0"/>
              <a:t> </a:t>
            </a:r>
            <a:r>
              <a:rPr lang="ru-RU" dirty="0" err="1"/>
              <a:t>сўнг</a:t>
            </a:r>
            <a:r>
              <a:rPr lang="ru-RU" dirty="0"/>
              <a:t>, </a:t>
            </a:r>
            <a:r>
              <a:rPr lang="ru-RU" dirty="0" err="1"/>
              <a:t>Самарқандгача</a:t>
            </a:r>
            <a:r>
              <a:rPr lang="ru-RU" dirty="0"/>
              <a:t> </a:t>
            </a:r>
            <a:r>
              <a:rPr lang="ru-RU" dirty="0" err="1"/>
              <a:t>ҳаракат</a:t>
            </a:r>
            <a:r>
              <a:rPr lang="ru-RU" dirty="0"/>
              <a:t> </a:t>
            </a:r>
            <a:r>
              <a:rPr lang="ru-RU" dirty="0" err="1"/>
              <a:t>очилди</a:t>
            </a:r>
            <a:r>
              <a:rPr lang="ru-RU" dirty="0"/>
              <a:t>. 1899 </a:t>
            </a:r>
            <a:r>
              <a:rPr lang="ru-RU" dirty="0" err="1"/>
              <a:t>йилда</a:t>
            </a:r>
            <a:r>
              <a:rPr lang="ru-RU" dirty="0"/>
              <a:t> </a:t>
            </a:r>
            <a:r>
              <a:rPr lang="ru-RU" dirty="0" err="1"/>
              <a:t>йўл</a:t>
            </a:r>
            <a:r>
              <a:rPr lang="ru-RU" dirty="0"/>
              <a:t> </a:t>
            </a:r>
            <a:r>
              <a:rPr lang="ru-RU" dirty="0" err="1"/>
              <a:t>Тошкентга</a:t>
            </a:r>
            <a:r>
              <a:rPr lang="ru-RU" dirty="0"/>
              <a:t> </a:t>
            </a:r>
            <a:r>
              <a:rPr lang="ru-RU" dirty="0" err="1"/>
              <a:t>етиб</a:t>
            </a:r>
            <a:r>
              <a:rPr lang="ru-RU" dirty="0"/>
              <a:t> </a:t>
            </a:r>
            <a:r>
              <a:rPr lang="ru-RU" dirty="0" err="1"/>
              <a:t>келди</a:t>
            </a:r>
            <a:r>
              <a:rPr lang="ru-RU" dirty="0" smtClean="0"/>
              <a:t>.</a:t>
            </a:r>
            <a:endParaRPr lang="en-US" dirty="0" smtClean="0"/>
          </a:p>
          <a:p>
            <a:r>
              <a:rPr lang="ru-RU" dirty="0" err="1"/>
              <a:t>Урушдан</a:t>
            </a:r>
            <a:r>
              <a:rPr lang="ru-RU" dirty="0"/>
              <a:t> </a:t>
            </a:r>
            <a:r>
              <a:rPr lang="ru-RU" dirty="0" err="1"/>
              <a:t>кейинги</a:t>
            </a:r>
            <a:r>
              <a:rPr lang="ru-RU" dirty="0"/>
              <a:t> </a:t>
            </a:r>
            <a:r>
              <a:rPr lang="ru-RU" dirty="0" err="1"/>
              <a:t>йилларда</a:t>
            </a:r>
            <a:r>
              <a:rPr lang="ru-RU" dirty="0"/>
              <a:t> </a:t>
            </a:r>
            <a:r>
              <a:rPr lang="ru-RU" dirty="0" err="1"/>
              <a:t>Ўзбекистон</a:t>
            </a:r>
            <a:r>
              <a:rPr lang="ru-RU" dirty="0"/>
              <a:t> </a:t>
            </a:r>
            <a:r>
              <a:rPr lang="ru-RU" dirty="0" err="1"/>
              <a:t>темир</a:t>
            </a:r>
            <a:r>
              <a:rPr lang="ru-RU" dirty="0"/>
              <a:t> </a:t>
            </a:r>
            <a:r>
              <a:rPr lang="ru-RU" dirty="0" err="1"/>
              <a:t>йўлчилари</a:t>
            </a:r>
            <a:r>
              <a:rPr lang="ru-RU" dirty="0"/>
              <a:t> </a:t>
            </a:r>
            <a:r>
              <a:rPr lang="ru-RU" dirty="0" err="1"/>
              <a:t>мамлакат</a:t>
            </a:r>
            <a:r>
              <a:rPr lang="ru-RU" dirty="0"/>
              <a:t> </a:t>
            </a:r>
            <a:r>
              <a:rPr lang="ru-RU" dirty="0" err="1"/>
              <a:t>хўжалигини</a:t>
            </a:r>
            <a:r>
              <a:rPr lang="ru-RU" dirty="0"/>
              <a:t> </a:t>
            </a:r>
            <a:r>
              <a:rPr lang="ru-RU" dirty="0" err="1"/>
              <a:t>тиклашда</a:t>
            </a:r>
            <a:r>
              <a:rPr lang="ru-RU" dirty="0"/>
              <a:t> </a:t>
            </a:r>
            <a:r>
              <a:rPr lang="ru-RU" dirty="0" err="1"/>
              <a:t>фаол</a:t>
            </a:r>
            <a:r>
              <a:rPr lang="ru-RU" dirty="0"/>
              <a:t> </a:t>
            </a:r>
            <a:r>
              <a:rPr lang="ru-RU" dirty="0" err="1"/>
              <a:t>иштирок</a:t>
            </a:r>
            <a:r>
              <a:rPr lang="ru-RU" dirty="0"/>
              <a:t> </a:t>
            </a:r>
            <a:r>
              <a:rPr lang="ru-RU" dirty="0" err="1"/>
              <a:t>этишди</a:t>
            </a:r>
            <a:r>
              <a:rPr lang="ru-RU" dirty="0"/>
              <a:t>. 1970 </a:t>
            </a:r>
            <a:r>
              <a:rPr lang="ru-RU" dirty="0" err="1"/>
              <a:t>йилда</a:t>
            </a:r>
            <a:r>
              <a:rPr lang="ru-RU" dirty="0"/>
              <a:t> </a:t>
            </a:r>
            <a:r>
              <a:rPr lang="ru-RU" dirty="0" err="1"/>
              <a:t>узунлиги</a:t>
            </a:r>
            <a:r>
              <a:rPr lang="ru-RU" dirty="0"/>
              <a:t> 1025 километр </a:t>
            </a:r>
            <a:r>
              <a:rPr lang="ru-RU" dirty="0" err="1"/>
              <a:t>бўлган</a:t>
            </a:r>
            <a:r>
              <a:rPr lang="ru-RU" dirty="0"/>
              <a:t> Чарджоу-</a:t>
            </a:r>
            <a:r>
              <a:rPr lang="ru-RU" dirty="0" err="1"/>
              <a:t>Қўнгрод</a:t>
            </a:r>
            <a:r>
              <a:rPr lang="ru-RU" dirty="0"/>
              <a:t>- </a:t>
            </a:r>
            <a:r>
              <a:rPr lang="ru-RU" dirty="0" err="1"/>
              <a:t>Бейнау</a:t>
            </a:r>
            <a:r>
              <a:rPr lang="ru-RU" dirty="0"/>
              <a:t> </a:t>
            </a:r>
            <a:r>
              <a:rPr lang="ru-RU" dirty="0" err="1"/>
              <a:t>темир</a:t>
            </a:r>
            <a:r>
              <a:rPr lang="ru-RU" dirty="0"/>
              <a:t> </a:t>
            </a:r>
            <a:r>
              <a:rPr lang="ru-RU" dirty="0" err="1"/>
              <a:t>йўл</a:t>
            </a:r>
            <a:r>
              <a:rPr lang="ru-RU" dirty="0"/>
              <a:t> </a:t>
            </a:r>
            <a:r>
              <a:rPr lang="ru-RU" dirty="0" err="1"/>
              <a:t>тармоғининг</a:t>
            </a:r>
            <a:r>
              <a:rPr lang="ru-RU" dirty="0"/>
              <a:t> </a:t>
            </a:r>
            <a:r>
              <a:rPr lang="ru-RU" dirty="0" err="1"/>
              <a:t>қурилиши</a:t>
            </a:r>
            <a:r>
              <a:rPr lang="ru-RU" dirty="0"/>
              <a:t> </a:t>
            </a:r>
            <a:r>
              <a:rPr lang="ru-RU" dirty="0" err="1"/>
              <a:t>муҳим</a:t>
            </a:r>
            <a:r>
              <a:rPr lang="ru-RU" dirty="0"/>
              <a:t> </a:t>
            </a:r>
            <a:r>
              <a:rPr lang="ru-RU" dirty="0" err="1"/>
              <a:t>воқеа</a:t>
            </a:r>
            <a:r>
              <a:rPr lang="ru-RU" dirty="0"/>
              <a:t> </a:t>
            </a:r>
            <a:r>
              <a:rPr lang="ru-RU" dirty="0" err="1"/>
              <a:t>бўлиб</a:t>
            </a:r>
            <a:r>
              <a:rPr lang="ru-RU" dirty="0"/>
              <a:t>, у 1972 </a:t>
            </a:r>
            <a:r>
              <a:rPr lang="ru-RU" dirty="0" err="1"/>
              <a:t>йилда</a:t>
            </a:r>
            <a:r>
              <a:rPr lang="ru-RU" dirty="0"/>
              <a:t> </a:t>
            </a:r>
            <a:r>
              <a:rPr lang="ru-RU" dirty="0" err="1"/>
              <a:t>ишга</a:t>
            </a:r>
            <a:r>
              <a:rPr lang="ru-RU" dirty="0"/>
              <a:t> </a:t>
            </a:r>
            <a:r>
              <a:rPr lang="ru-RU" dirty="0" err="1"/>
              <a:t>туширилди</a:t>
            </a:r>
            <a:r>
              <a:rPr lang="ru-RU" dirty="0"/>
              <a:t> </a:t>
            </a:r>
            <a:r>
              <a:rPr lang="ru-RU" dirty="0" err="1"/>
              <a:t>ва</a:t>
            </a:r>
            <a:r>
              <a:rPr lang="ru-RU" dirty="0"/>
              <a:t> </a:t>
            </a:r>
            <a:r>
              <a:rPr lang="ru-RU" dirty="0" err="1"/>
              <a:t>мамлакатнинг</a:t>
            </a:r>
            <a:r>
              <a:rPr lang="ru-RU" dirty="0"/>
              <a:t> Европа </a:t>
            </a:r>
            <a:r>
              <a:rPr lang="ru-RU" dirty="0" err="1"/>
              <a:t>қисмига</a:t>
            </a:r>
            <a:r>
              <a:rPr lang="ru-RU" dirty="0"/>
              <a:t> </a:t>
            </a:r>
            <a:r>
              <a:rPr lang="ru-RU" dirty="0" err="1"/>
              <a:t>иккинчи</a:t>
            </a:r>
            <a:r>
              <a:rPr lang="ru-RU" dirty="0"/>
              <a:t> </a:t>
            </a:r>
            <a:r>
              <a:rPr lang="ru-RU" dirty="0" err="1"/>
              <a:t>муҳим</a:t>
            </a:r>
            <a:r>
              <a:rPr lang="ru-RU" dirty="0"/>
              <a:t> </a:t>
            </a:r>
            <a:r>
              <a:rPr lang="ru-RU" dirty="0" err="1"/>
              <a:t>йўлни</a:t>
            </a:r>
            <a:r>
              <a:rPr lang="ru-RU" dirty="0"/>
              <a:t> </a:t>
            </a:r>
            <a:r>
              <a:rPr lang="ru-RU" dirty="0" err="1"/>
              <a:t>очиб</a:t>
            </a:r>
            <a:r>
              <a:rPr lang="ru-RU" dirty="0"/>
              <a:t> </a:t>
            </a:r>
            <a:r>
              <a:rPr lang="ru-RU" dirty="0" err="1"/>
              <a:t>берди</a:t>
            </a:r>
            <a:r>
              <a:rPr lang="ru-RU" dirty="0"/>
              <a:t>.</a:t>
            </a:r>
            <a:endParaRPr lang="en-US" dirty="0"/>
          </a:p>
          <a:p>
            <a:endParaRPr lang="en-US" b="1" dirty="0">
              <a:solidFill>
                <a:schemeClr val="tx1"/>
              </a:solidFill>
            </a:endParaRPr>
          </a:p>
        </p:txBody>
      </p:sp>
    </p:spTree>
    <p:extLst>
      <p:ext uri="{BB962C8B-B14F-4D97-AF65-F5344CB8AC3E}">
        <p14:creationId xmlns:p14="http://schemas.microsoft.com/office/powerpoint/2010/main" val="4268513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12968" cy="540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lstStyle/>
          <a:p>
            <a:r>
              <a:rPr lang="en-US" dirty="0" err="1" smtClean="0"/>
              <a:t>Temiryo’l</a:t>
            </a:r>
            <a:r>
              <a:rPr lang="en-US" dirty="0" smtClean="0"/>
              <a:t> </a:t>
            </a:r>
            <a:r>
              <a:rPr lang="en-US" dirty="0" err="1" smtClean="0"/>
              <a:t>xaritasi</a:t>
            </a:r>
            <a:endParaRPr lang="en-US" dirty="0"/>
          </a:p>
        </p:txBody>
      </p:sp>
    </p:spTree>
    <p:extLst>
      <p:ext uri="{BB962C8B-B14F-4D97-AF65-F5344CB8AC3E}">
        <p14:creationId xmlns:p14="http://schemas.microsoft.com/office/powerpoint/2010/main" val="300579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800200"/>
          </a:xfrm>
          <a:solidFill>
            <a:schemeClr val="accent2">
              <a:lumMod val="50000"/>
            </a:schemeClr>
          </a:solidFill>
        </p:spPr>
        <p:txBody>
          <a:bodyPr>
            <a:noAutofit/>
          </a:bodyPr>
          <a:lstStyle/>
          <a:p>
            <a:r>
              <a:rPr lang="en-US" sz="2400" dirty="0" err="1"/>
              <a:t>Demak</a:t>
            </a:r>
            <a:r>
              <a:rPr lang="en-US" sz="2400" dirty="0"/>
              <a:t>, 2007- </a:t>
            </a:r>
            <a:r>
              <a:rPr lang="en-US" sz="2400" dirty="0" err="1"/>
              <a:t>yilda</a:t>
            </a:r>
            <a:r>
              <a:rPr lang="en-US" sz="2400" dirty="0"/>
              <a:t> </a:t>
            </a:r>
            <a:r>
              <a:rPr lang="en-US" sz="2400" dirty="0" err="1"/>
              <a:t>O’zbekiston</a:t>
            </a:r>
            <a:r>
              <a:rPr lang="en-US" sz="2400" dirty="0"/>
              <a:t> </a:t>
            </a:r>
            <a:r>
              <a:rPr lang="en-US" sz="2400" dirty="0" err="1"/>
              <a:t>respublikasida</a:t>
            </a:r>
            <a:r>
              <a:rPr lang="en-US" sz="2400" dirty="0"/>
              <a:t>  4120 km </a:t>
            </a:r>
            <a:r>
              <a:rPr lang="en-US" sz="2400" dirty="0" err="1"/>
              <a:t>temiryo’l</a:t>
            </a:r>
            <a:r>
              <a:rPr lang="en-US" sz="2400" dirty="0"/>
              <a:t> </a:t>
            </a:r>
            <a:r>
              <a:rPr lang="en-US" sz="2400" dirty="0" err="1"/>
              <a:t>mavjud</a:t>
            </a:r>
            <a:r>
              <a:rPr lang="en-US" sz="2400" dirty="0"/>
              <a:t> </a:t>
            </a:r>
            <a:r>
              <a:rPr lang="en-US" sz="2400" dirty="0" err="1"/>
              <a:t>edi.Shundan</a:t>
            </a:r>
            <a:r>
              <a:rPr lang="en-US" sz="2400" dirty="0"/>
              <a:t> 680 km </a:t>
            </a:r>
            <a:r>
              <a:rPr lang="en-US" sz="2400" dirty="0" err="1"/>
              <a:t>elektrifikatsiya</a:t>
            </a:r>
            <a:r>
              <a:rPr lang="en-US" sz="2400" dirty="0"/>
              <a:t> </a:t>
            </a:r>
            <a:r>
              <a:rPr lang="en-US" sz="2400" dirty="0" err="1"/>
              <a:t>etilgan,lekin</a:t>
            </a:r>
            <a:r>
              <a:rPr lang="en-US" sz="2400" dirty="0"/>
              <a:t> </a:t>
            </a:r>
            <a:r>
              <a:rPr lang="en-US" sz="2400" dirty="0" err="1"/>
              <a:t>vagonlarning</a:t>
            </a:r>
            <a:r>
              <a:rPr lang="en-US" sz="2400" dirty="0"/>
              <a:t>  </a:t>
            </a:r>
            <a:r>
              <a:rPr lang="en-US" sz="2400" dirty="0" err="1"/>
              <a:t>katta</a:t>
            </a:r>
            <a:r>
              <a:rPr lang="en-US" sz="2400" dirty="0"/>
              <a:t> </a:t>
            </a:r>
            <a:r>
              <a:rPr lang="en-US" sz="2400" dirty="0" err="1"/>
              <a:t>ko’pchiligi</a:t>
            </a:r>
            <a:r>
              <a:rPr lang="en-US" sz="2400" dirty="0"/>
              <a:t>  </a:t>
            </a:r>
            <a:r>
              <a:rPr lang="en-US" sz="2400" dirty="0" err="1"/>
              <a:t>remont</a:t>
            </a:r>
            <a:r>
              <a:rPr lang="en-US" sz="2400" dirty="0"/>
              <a:t> </a:t>
            </a:r>
            <a:r>
              <a:rPr lang="en-US" sz="2400" dirty="0" err="1"/>
              <a:t>talab</a:t>
            </a:r>
            <a:r>
              <a:rPr lang="en-US" sz="2400" dirty="0"/>
              <a:t> </a:t>
            </a:r>
            <a:r>
              <a:rPr lang="en-US" sz="2400" dirty="0" err="1"/>
              <a:t>darajada</a:t>
            </a:r>
            <a:r>
              <a:rPr lang="en-US" sz="2400" dirty="0"/>
              <a:t>. </a:t>
            </a:r>
            <a:br>
              <a:rPr lang="en-US" sz="2400" dirty="0"/>
            </a:br>
            <a:endParaRPr lang="en-US"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476" y="2060848"/>
            <a:ext cx="2395895" cy="424847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 y="2060848"/>
            <a:ext cx="3054206" cy="424847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62" y="2060848"/>
            <a:ext cx="3589214" cy="4657725"/>
          </a:xfrm>
          <a:prstGeom prst="rect">
            <a:avLst/>
          </a:prstGeom>
        </p:spPr>
      </p:pic>
    </p:spTree>
    <p:extLst>
      <p:ext uri="{BB962C8B-B14F-4D97-AF65-F5344CB8AC3E}">
        <p14:creationId xmlns:p14="http://schemas.microsoft.com/office/powerpoint/2010/main" val="2947178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136903" cy="5472608"/>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buNone/>
            </a:pPr>
            <a:r>
              <a:rPr lang="en-US" dirty="0"/>
              <a:t> </a:t>
            </a:r>
          </a:p>
          <a:p>
            <a:pPr marL="0" indent="0">
              <a:buNone/>
            </a:pPr>
            <a:r>
              <a:rPr lang="en-US" dirty="0" smtClean="0"/>
              <a:t>       “</a:t>
            </a:r>
            <a:r>
              <a:rPr lang="en-US" dirty="0" err="1"/>
              <a:t>Ўзбекистон</a:t>
            </a:r>
            <a:r>
              <a:rPr lang="en-US" dirty="0"/>
              <a:t> </a:t>
            </a:r>
            <a:r>
              <a:rPr lang="en-US" dirty="0" err="1"/>
              <a:t>темир</a:t>
            </a:r>
            <a:r>
              <a:rPr lang="en-US" dirty="0"/>
              <a:t> </a:t>
            </a:r>
            <a:r>
              <a:rPr lang="en-US" dirty="0" err="1"/>
              <a:t>йўллари</a:t>
            </a:r>
            <a:r>
              <a:rPr lang="en-US" dirty="0"/>
              <a:t>” ДАТЙК </a:t>
            </a:r>
            <a:r>
              <a:rPr lang="en-US" dirty="0" err="1"/>
              <a:t>ўз</a:t>
            </a:r>
            <a:r>
              <a:rPr lang="en-US" dirty="0"/>
              <a:t> </a:t>
            </a:r>
            <a:r>
              <a:rPr lang="en-US" dirty="0" err="1"/>
              <a:t>мижозларига</a:t>
            </a:r>
            <a:r>
              <a:rPr lang="en-US" dirty="0"/>
              <a:t> </a:t>
            </a:r>
            <a:r>
              <a:rPr lang="en-US" dirty="0" err="1"/>
              <a:t>қуйидаги</a:t>
            </a:r>
            <a:r>
              <a:rPr lang="en-US" dirty="0"/>
              <a:t> </a:t>
            </a:r>
            <a:r>
              <a:rPr lang="en-US" dirty="0" err="1"/>
              <a:t>хизмат</a:t>
            </a:r>
            <a:r>
              <a:rPr lang="en-US" dirty="0"/>
              <a:t> </a:t>
            </a:r>
            <a:r>
              <a:rPr lang="en-US" dirty="0" err="1"/>
              <a:t>турларини</a:t>
            </a:r>
            <a:r>
              <a:rPr lang="en-US" dirty="0"/>
              <a:t> </a:t>
            </a:r>
            <a:r>
              <a:rPr lang="en-US" dirty="0" err="1"/>
              <a:t>таклиф</a:t>
            </a:r>
            <a:r>
              <a:rPr lang="en-US" dirty="0"/>
              <a:t> </a:t>
            </a:r>
            <a:r>
              <a:rPr lang="en-US" dirty="0" err="1"/>
              <a:t>этади</a:t>
            </a:r>
            <a:r>
              <a:rPr lang="en-US" dirty="0"/>
              <a:t>:</a:t>
            </a:r>
          </a:p>
          <a:p>
            <a:r>
              <a:rPr lang="ru-RU" dirty="0" err="1"/>
              <a:t>Барча</a:t>
            </a:r>
            <a:r>
              <a:rPr lang="ru-RU" dirty="0"/>
              <a:t> </a:t>
            </a:r>
            <a:r>
              <a:rPr lang="ru-RU" dirty="0" err="1"/>
              <a:t>халқаро</a:t>
            </a:r>
            <a:r>
              <a:rPr lang="ru-RU" dirty="0"/>
              <a:t> транспорт </a:t>
            </a:r>
            <a:r>
              <a:rPr lang="ru-RU" dirty="0" err="1"/>
              <a:t>коридорлари</a:t>
            </a:r>
            <a:r>
              <a:rPr lang="ru-RU" dirty="0"/>
              <a:t> </a:t>
            </a:r>
            <a:r>
              <a:rPr lang="ru-RU" dirty="0" err="1"/>
              <a:t>бўйлаб</a:t>
            </a:r>
            <a:r>
              <a:rPr lang="ru-RU" dirty="0"/>
              <a:t> </a:t>
            </a:r>
            <a:r>
              <a:rPr lang="ru-RU" dirty="0" err="1"/>
              <a:t>юкларни</a:t>
            </a:r>
            <a:r>
              <a:rPr lang="ru-RU" dirty="0"/>
              <a:t> </a:t>
            </a:r>
            <a:r>
              <a:rPr lang="ru-RU" dirty="0" err="1"/>
              <a:t>экспедициялаш</a:t>
            </a:r>
            <a:r>
              <a:rPr lang="ru-RU" dirty="0"/>
              <a:t> </a:t>
            </a:r>
            <a:r>
              <a:rPr lang="ru-RU" dirty="0" err="1"/>
              <a:t>ва</a:t>
            </a:r>
            <a:r>
              <a:rPr lang="ru-RU" dirty="0"/>
              <a:t> </a:t>
            </a:r>
            <a:r>
              <a:rPr lang="ru-RU" dirty="0" err="1"/>
              <a:t>етказиб</a:t>
            </a:r>
            <a:r>
              <a:rPr lang="ru-RU" dirty="0"/>
              <a:t> </a:t>
            </a:r>
            <a:r>
              <a:rPr lang="ru-RU" dirty="0" err="1"/>
              <a:t>бериш</a:t>
            </a:r>
            <a:r>
              <a:rPr lang="ru-RU" dirty="0"/>
              <a:t>; </a:t>
            </a:r>
            <a:endParaRPr lang="en-US" dirty="0"/>
          </a:p>
          <a:p>
            <a:r>
              <a:rPr lang="ru-RU" dirty="0" err="1" smtClean="0"/>
              <a:t>Йўловчиларни</a:t>
            </a:r>
            <a:r>
              <a:rPr lang="ru-RU" dirty="0" smtClean="0"/>
              <a:t> </a:t>
            </a:r>
            <a:r>
              <a:rPr lang="ru-RU" dirty="0" err="1"/>
              <a:t>ва</a:t>
            </a:r>
            <a:r>
              <a:rPr lang="ru-RU" dirty="0"/>
              <a:t> </a:t>
            </a:r>
            <a:r>
              <a:rPr lang="ru-RU" dirty="0" err="1"/>
              <a:t>юкларни</a:t>
            </a:r>
            <a:r>
              <a:rPr lang="ru-RU" dirty="0"/>
              <a:t> (багаж) </a:t>
            </a:r>
            <a:r>
              <a:rPr lang="ru-RU" dirty="0" err="1"/>
              <a:t>ташиш</a:t>
            </a:r>
            <a:r>
              <a:rPr lang="ru-RU" dirty="0"/>
              <a:t>; </a:t>
            </a:r>
            <a:endParaRPr lang="en-US" dirty="0"/>
          </a:p>
          <a:p>
            <a:r>
              <a:rPr lang="ru-RU" dirty="0" err="1" smtClean="0"/>
              <a:t>Буюк</a:t>
            </a:r>
            <a:r>
              <a:rPr lang="ru-RU" dirty="0" smtClean="0"/>
              <a:t> </a:t>
            </a:r>
            <a:r>
              <a:rPr lang="ru-RU" dirty="0" err="1"/>
              <a:t>Ипак</a:t>
            </a:r>
            <a:r>
              <a:rPr lang="ru-RU" dirty="0"/>
              <a:t> </a:t>
            </a:r>
            <a:r>
              <a:rPr lang="ru-RU" dirty="0" err="1"/>
              <a:t>Йўли</a:t>
            </a:r>
            <a:r>
              <a:rPr lang="ru-RU" dirty="0"/>
              <a:t> </a:t>
            </a:r>
            <a:r>
              <a:rPr lang="ru-RU" dirty="0" err="1"/>
              <a:t>бўйлаб</a:t>
            </a:r>
            <a:r>
              <a:rPr lang="ru-RU" dirty="0"/>
              <a:t> </a:t>
            </a:r>
            <a:r>
              <a:rPr lang="ru-RU" dirty="0" err="1"/>
              <a:t>Самарқанд</a:t>
            </a:r>
            <a:r>
              <a:rPr lang="ru-RU" dirty="0"/>
              <a:t>, </a:t>
            </a:r>
            <a:r>
              <a:rPr lang="ru-RU" dirty="0" err="1"/>
              <a:t>Бухоро</a:t>
            </a:r>
            <a:r>
              <a:rPr lang="ru-RU" dirty="0"/>
              <a:t>, </a:t>
            </a:r>
            <a:r>
              <a:rPr lang="ru-RU" dirty="0" err="1"/>
              <a:t>Ҳива</a:t>
            </a:r>
            <a:r>
              <a:rPr lang="ru-RU" dirty="0"/>
              <a:t> </a:t>
            </a:r>
            <a:r>
              <a:rPr lang="ru-RU" dirty="0" err="1"/>
              <a:t>ва</a:t>
            </a:r>
            <a:r>
              <a:rPr lang="ru-RU" dirty="0"/>
              <a:t> </a:t>
            </a:r>
            <a:r>
              <a:rPr lang="en-US" dirty="0" smtClean="0"/>
              <a:t>  </a:t>
            </a:r>
          </a:p>
          <a:p>
            <a:pPr marL="0" indent="0">
              <a:buNone/>
            </a:pPr>
            <a:r>
              <a:rPr lang="en-US" dirty="0"/>
              <a:t> </a:t>
            </a:r>
            <a:r>
              <a:rPr lang="en-US" dirty="0" smtClean="0"/>
              <a:t>       </a:t>
            </a:r>
            <a:r>
              <a:rPr lang="ru-RU" dirty="0" err="1" smtClean="0"/>
              <a:t>Тошкент</a:t>
            </a:r>
            <a:r>
              <a:rPr lang="ru-RU" dirty="0" smtClean="0"/>
              <a:t> </a:t>
            </a:r>
            <a:r>
              <a:rPr lang="ru-RU" dirty="0" err="1"/>
              <a:t>шаҳарларида</a:t>
            </a:r>
            <a:r>
              <a:rPr lang="ru-RU" dirty="0"/>
              <a:t> </a:t>
            </a:r>
            <a:r>
              <a:rPr lang="ru-RU" dirty="0" err="1"/>
              <a:t>туристик</a:t>
            </a:r>
            <a:r>
              <a:rPr lang="ru-RU" dirty="0"/>
              <a:t> </a:t>
            </a:r>
            <a:r>
              <a:rPr lang="ru-RU" dirty="0" err="1"/>
              <a:t>ташиш</a:t>
            </a:r>
            <a:r>
              <a:rPr lang="ru-RU" dirty="0"/>
              <a:t> </a:t>
            </a:r>
            <a:r>
              <a:rPr lang="ru-RU" dirty="0" err="1"/>
              <a:t>ва</a:t>
            </a:r>
            <a:r>
              <a:rPr lang="ru-RU" dirty="0"/>
              <a:t> </a:t>
            </a:r>
            <a:r>
              <a:rPr lang="ru-RU" dirty="0" err="1"/>
              <a:t>хизмат</a:t>
            </a:r>
            <a:r>
              <a:rPr lang="ru-RU" dirty="0"/>
              <a:t> </a:t>
            </a:r>
            <a:r>
              <a:rPr lang="ru-RU" dirty="0" err="1" smtClean="0"/>
              <a:t>кўрсатиш</a:t>
            </a:r>
            <a:r>
              <a:rPr lang="ru-RU" dirty="0" smtClean="0"/>
              <a:t>;</a:t>
            </a:r>
            <a:endParaRPr lang="en-US" dirty="0" smtClean="0"/>
          </a:p>
          <a:p>
            <a:r>
              <a:rPr lang="ru-RU" dirty="0" err="1" smtClean="0"/>
              <a:t>Вагонларни</a:t>
            </a:r>
            <a:r>
              <a:rPr lang="ru-RU" dirty="0" smtClean="0"/>
              <a:t> </a:t>
            </a:r>
            <a:r>
              <a:rPr lang="ru-RU" dirty="0" err="1" smtClean="0"/>
              <a:t>излаш</a:t>
            </a:r>
            <a:r>
              <a:rPr lang="ru-RU" dirty="0" smtClean="0"/>
              <a:t> </a:t>
            </a:r>
            <a:r>
              <a:rPr lang="ru-RU" dirty="0" err="1" smtClean="0"/>
              <a:t>ва</a:t>
            </a:r>
            <a:r>
              <a:rPr lang="ru-RU" dirty="0" smtClean="0"/>
              <a:t> </a:t>
            </a:r>
            <a:r>
              <a:rPr lang="ru-RU" dirty="0" err="1" smtClean="0"/>
              <a:t>кузатиб</a:t>
            </a:r>
            <a:r>
              <a:rPr lang="ru-RU" dirty="0" smtClean="0"/>
              <a:t> </a:t>
            </a:r>
            <a:r>
              <a:rPr lang="ru-RU" dirty="0" err="1" smtClean="0"/>
              <a:t>бориш</a:t>
            </a:r>
            <a:r>
              <a:rPr lang="ru-RU" dirty="0" smtClean="0"/>
              <a:t>;</a:t>
            </a:r>
            <a:endParaRPr lang="en-US" dirty="0" smtClean="0"/>
          </a:p>
          <a:p>
            <a:r>
              <a:rPr lang="ru-RU" dirty="0" err="1" smtClean="0"/>
              <a:t>Энг</a:t>
            </a:r>
            <a:r>
              <a:rPr lang="ru-RU" dirty="0" smtClean="0"/>
              <a:t> </a:t>
            </a:r>
            <a:r>
              <a:rPr lang="ru-RU" dirty="0" err="1"/>
              <a:t>янги</a:t>
            </a:r>
            <a:r>
              <a:rPr lang="ru-RU" dirty="0"/>
              <a:t> </a:t>
            </a:r>
            <a:r>
              <a:rPr lang="ru-RU" dirty="0" err="1"/>
              <a:t>асбоблар</a:t>
            </a:r>
            <a:r>
              <a:rPr lang="ru-RU" dirty="0"/>
              <a:t> </a:t>
            </a:r>
            <a:r>
              <a:rPr lang="ru-RU" dirty="0" err="1"/>
              <a:t>ёрдамида</a:t>
            </a:r>
            <a:r>
              <a:rPr lang="ru-RU" dirty="0"/>
              <a:t> пассажир </a:t>
            </a:r>
            <a:r>
              <a:rPr lang="ru-RU" dirty="0" err="1"/>
              <a:t>вагонларни</a:t>
            </a:r>
            <a:r>
              <a:rPr lang="ru-RU" dirty="0"/>
              <a:t> </a:t>
            </a:r>
            <a:r>
              <a:rPr lang="ru-RU" dirty="0" err="1"/>
              <a:t>таъмирлашнинг</a:t>
            </a:r>
            <a:r>
              <a:rPr lang="ru-RU" dirty="0"/>
              <a:t> </a:t>
            </a:r>
            <a:r>
              <a:rPr lang="en-US" dirty="0" smtClean="0"/>
              <a:t>  </a:t>
            </a:r>
            <a:r>
              <a:rPr lang="ru-RU" dirty="0" err="1" smtClean="0"/>
              <a:t>барча</a:t>
            </a:r>
            <a:r>
              <a:rPr lang="ru-RU" dirty="0" smtClean="0"/>
              <a:t> </a:t>
            </a:r>
            <a:r>
              <a:rPr lang="ru-RU" dirty="0" err="1"/>
              <a:t>турлари</a:t>
            </a:r>
            <a:r>
              <a:rPr lang="ru-RU" dirty="0"/>
              <a:t>; </a:t>
            </a:r>
            <a:endParaRPr lang="en-US" dirty="0"/>
          </a:p>
          <a:p>
            <a:r>
              <a:rPr lang="ru-RU" dirty="0" smtClean="0"/>
              <a:t>Тепловоз </a:t>
            </a:r>
            <a:r>
              <a:rPr lang="ru-RU" dirty="0" err="1"/>
              <a:t>ва</a:t>
            </a:r>
            <a:r>
              <a:rPr lang="ru-RU" dirty="0"/>
              <a:t> </a:t>
            </a:r>
            <a:r>
              <a:rPr lang="ru-RU" dirty="0" err="1"/>
              <a:t>электровозларни</a:t>
            </a:r>
            <a:r>
              <a:rPr lang="ru-RU" dirty="0"/>
              <a:t> </a:t>
            </a:r>
            <a:r>
              <a:rPr lang="ru-RU" dirty="0" err="1"/>
              <a:t>таъмирлашнинг</a:t>
            </a:r>
            <a:r>
              <a:rPr lang="ru-RU" dirty="0"/>
              <a:t> </a:t>
            </a:r>
            <a:r>
              <a:rPr lang="ru-RU" dirty="0" err="1"/>
              <a:t>барча</a:t>
            </a:r>
            <a:r>
              <a:rPr lang="ru-RU" dirty="0"/>
              <a:t> </a:t>
            </a:r>
            <a:r>
              <a:rPr lang="en-US" dirty="0" smtClean="0"/>
              <a:t>  </a:t>
            </a:r>
          </a:p>
          <a:p>
            <a:pPr marL="0" indent="0">
              <a:buNone/>
            </a:pPr>
            <a:r>
              <a:rPr lang="en-US" dirty="0"/>
              <a:t> </a:t>
            </a:r>
            <a:r>
              <a:rPr lang="en-US" dirty="0" smtClean="0"/>
              <a:t>       </a:t>
            </a:r>
            <a:r>
              <a:rPr lang="ru-RU" dirty="0" err="1" smtClean="0"/>
              <a:t>турлари</a:t>
            </a:r>
            <a:r>
              <a:rPr lang="ru-RU" dirty="0"/>
              <a:t>; </a:t>
            </a:r>
            <a:endParaRPr lang="en-US" dirty="0"/>
          </a:p>
          <a:p>
            <a:r>
              <a:rPr lang="ru-RU" dirty="0"/>
              <a:t> </a:t>
            </a:r>
            <a:r>
              <a:rPr lang="ru-RU" dirty="0" err="1" smtClean="0"/>
              <a:t>Юк</a:t>
            </a:r>
            <a:r>
              <a:rPr lang="ru-RU" dirty="0" smtClean="0"/>
              <a:t> </a:t>
            </a:r>
            <a:r>
              <a:rPr lang="ru-RU" dirty="0" err="1"/>
              <a:t>вагонларни</a:t>
            </a:r>
            <a:r>
              <a:rPr lang="ru-RU" dirty="0"/>
              <a:t>  </a:t>
            </a:r>
            <a:r>
              <a:rPr lang="ru-RU" dirty="0" err="1"/>
              <a:t>ясаш</a:t>
            </a:r>
            <a:r>
              <a:rPr lang="ru-RU" dirty="0"/>
              <a:t> </a:t>
            </a:r>
            <a:r>
              <a:rPr lang="ru-RU" dirty="0" err="1"/>
              <a:t>ва</a:t>
            </a:r>
            <a:r>
              <a:rPr lang="ru-RU" dirty="0"/>
              <a:t> </a:t>
            </a:r>
            <a:r>
              <a:rPr lang="ru-RU" dirty="0" err="1"/>
              <a:t>уларнинг</a:t>
            </a:r>
            <a:r>
              <a:rPr lang="ru-RU" dirty="0"/>
              <a:t> </a:t>
            </a:r>
            <a:r>
              <a:rPr lang="ru-RU" dirty="0" err="1"/>
              <a:t>хизмат</a:t>
            </a:r>
            <a:r>
              <a:rPr lang="ru-RU" dirty="0"/>
              <a:t> </a:t>
            </a:r>
            <a:r>
              <a:rPr lang="ru-RU" dirty="0" err="1"/>
              <a:t>қилиш</a:t>
            </a:r>
            <a:r>
              <a:rPr lang="ru-RU" dirty="0"/>
              <a:t> </a:t>
            </a:r>
            <a:r>
              <a:rPr lang="ru-RU" dirty="0" err="1"/>
              <a:t>муддатини</a:t>
            </a:r>
            <a:r>
              <a:rPr lang="ru-RU" dirty="0"/>
              <a:t> </a:t>
            </a:r>
            <a:r>
              <a:rPr lang="ru-RU" dirty="0" err="1"/>
              <a:t>узайтириш</a:t>
            </a:r>
            <a:r>
              <a:rPr lang="ru-RU" dirty="0"/>
              <a:t>. </a:t>
            </a:r>
            <a:endParaRPr lang="en-US" dirty="0"/>
          </a:p>
          <a:p>
            <a:endParaRPr lang="en-US" dirty="0"/>
          </a:p>
        </p:txBody>
      </p:sp>
      <p:sp>
        <p:nvSpPr>
          <p:cNvPr id="2" name="Заголовок 1"/>
          <p:cNvSpPr>
            <a:spLocks noGrp="1"/>
          </p:cNvSpPr>
          <p:nvPr>
            <p:ph type="title"/>
          </p:nvPr>
        </p:nvSpPr>
        <p:spPr/>
        <p:txBody>
          <a:bodyPr>
            <a:normAutofit fontScale="90000"/>
          </a:bodyPr>
          <a:lstStyle/>
          <a:p>
            <a:r>
              <a:rPr lang="en-US" b="1" dirty="0" err="1"/>
              <a:t>Хизматлар</a:t>
            </a:r>
            <a:r>
              <a:rPr lang="en-US" b="1" dirty="0"/>
              <a:t> </a:t>
            </a:r>
            <a:r>
              <a:rPr lang="en-US" b="1" dirty="0" err="1"/>
              <a:t>ва</a:t>
            </a:r>
            <a:r>
              <a:rPr lang="en-US" b="1" dirty="0"/>
              <a:t> </a:t>
            </a:r>
            <a:r>
              <a:rPr lang="en-US" b="1" dirty="0" err="1"/>
              <a:t>тарифлар</a:t>
            </a:r>
            <a:r>
              <a:rPr lang="en-US" dirty="0"/>
              <a:t/>
            </a:r>
            <a:br>
              <a:rPr lang="en-US" dirty="0"/>
            </a:br>
            <a:endParaRPr lang="en-US" dirty="0"/>
          </a:p>
        </p:txBody>
      </p:sp>
    </p:spTree>
    <p:extLst>
      <p:ext uri="{BB962C8B-B14F-4D97-AF65-F5344CB8AC3E}">
        <p14:creationId xmlns:p14="http://schemas.microsoft.com/office/powerpoint/2010/main" val="91842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052736"/>
            <a:ext cx="8712968" cy="5805264"/>
          </a:xfrm>
          <a:solidFill>
            <a:schemeClr val="tx2">
              <a:lumMod val="20000"/>
              <a:lumOff val="80000"/>
            </a:schemeClr>
          </a:solidFill>
        </p:spPr>
        <p:txBody>
          <a:bodyPr>
            <a:noAutofit/>
          </a:bodyPr>
          <a:lstStyle/>
          <a:p>
            <a:r>
              <a:rPr lang="en-US" sz="2800" dirty="0" err="1"/>
              <a:t>Keyingi</a:t>
            </a:r>
            <a:r>
              <a:rPr lang="en-US" sz="2800" dirty="0"/>
              <a:t> </a:t>
            </a:r>
            <a:r>
              <a:rPr lang="en-US" sz="2800" dirty="0" err="1"/>
              <a:t>yillarda</a:t>
            </a:r>
            <a:r>
              <a:rPr lang="en-US" sz="2800" dirty="0"/>
              <a:t> </a:t>
            </a:r>
            <a:r>
              <a:rPr lang="en-US" sz="2800" dirty="0" err="1"/>
              <a:t>avtomobil</a:t>
            </a:r>
            <a:r>
              <a:rPr lang="en-US" sz="2800" dirty="0"/>
              <a:t> </a:t>
            </a:r>
            <a:r>
              <a:rPr lang="en-US" sz="2800" dirty="0" err="1"/>
              <a:t>transporti</a:t>
            </a:r>
            <a:r>
              <a:rPr lang="en-US" sz="2800" dirty="0"/>
              <a:t> </a:t>
            </a:r>
            <a:r>
              <a:rPr lang="en-US" sz="2800" dirty="0" err="1"/>
              <a:t>sohasida</a:t>
            </a:r>
            <a:r>
              <a:rPr lang="en-US" sz="2800" dirty="0"/>
              <a:t> </a:t>
            </a:r>
            <a:r>
              <a:rPr lang="en-US" sz="2800" dirty="0" err="1"/>
              <a:t>olib</a:t>
            </a:r>
            <a:r>
              <a:rPr lang="en-US" sz="2800" dirty="0"/>
              <a:t> </a:t>
            </a:r>
            <a:r>
              <a:rPr lang="en-US" sz="2800" dirty="0" err="1"/>
              <a:t>borilayotgan</a:t>
            </a:r>
            <a:r>
              <a:rPr lang="en-US" sz="2800" dirty="0"/>
              <a:t> </a:t>
            </a:r>
            <a:r>
              <a:rPr lang="en-US" sz="2800" dirty="0" err="1"/>
              <a:t>institutsional</a:t>
            </a:r>
            <a:r>
              <a:rPr lang="en-US" sz="2800" dirty="0"/>
              <a:t> </a:t>
            </a:r>
            <a:r>
              <a:rPr lang="en-US" sz="2800" dirty="0" err="1"/>
              <a:t>va</a:t>
            </a:r>
            <a:r>
              <a:rPr lang="en-US" sz="2800" dirty="0"/>
              <a:t> </a:t>
            </a:r>
            <a:r>
              <a:rPr lang="en-US" sz="2800" dirty="0" err="1"/>
              <a:t>huquqiy</a:t>
            </a:r>
            <a:r>
              <a:rPr lang="en-US" sz="2800" dirty="0"/>
              <a:t> </a:t>
            </a:r>
            <a:r>
              <a:rPr lang="en-US" sz="2800" dirty="0" err="1"/>
              <a:t>islohotlarning</a:t>
            </a:r>
            <a:r>
              <a:rPr lang="en-US" sz="2800" dirty="0"/>
              <a:t> </a:t>
            </a:r>
            <a:r>
              <a:rPr lang="en-US" sz="2800" dirty="0" err="1"/>
              <a:t>maqsadi</a:t>
            </a:r>
            <a:r>
              <a:rPr lang="en-US" sz="2800" dirty="0"/>
              <a:t> - </a:t>
            </a:r>
            <a:r>
              <a:rPr lang="en-US" sz="2800" dirty="0" err="1"/>
              <a:t>bu</a:t>
            </a:r>
            <a:r>
              <a:rPr lang="en-US" sz="2800" dirty="0"/>
              <a:t> transport </a:t>
            </a:r>
            <a:r>
              <a:rPr lang="en-US" sz="2800" dirty="0" err="1"/>
              <a:t>xizmatlarini</a:t>
            </a:r>
            <a:r>
              <a:rPr lang="en-US" sz="2800" dirty="0"/>
              <a:t> </a:t>
            </a:r>
            <a:r>
              <a:rPr lang="en-US" sz="2800" dirty="0" err="1"/>
              <a:t>ko‘rsatish</a:t>
            </a:r>
            <a:r>
              <a:rPr lang="en-US" sz="2800" dirty="0"/>
              <a:t> </a:t>
            </a:r>
            <a:r>
              <a:rPr lang="en-US" sz="2800" dirty="0" err="1"/>
              <a:t>huquqi</a:t>
            </a:r>
            <a:r>
              <a:rPr lang="en-US" sz="2800" dirty="0"/>
              <a:t> </a:t>
            </a:r>
            <a:r>
              <a:rPr lang="en-US" sz="2800" dirty="0" err="1"/>
              <a:t>ustidan</a:t>
            </a:r>
            <a:r>
              <a:rPr lang="en-US" sz="2800" dirty="0"/>
              <a:t> </a:t>
            </a:r>
            <a:r>
              <a:rPr lang="en-US" sz="2800" dirty="0" err="1"/>
              <a:t>adolatli</a:t>
            </a:r>
            <a:r>
              <a:rPr lang="en-US" sz="2800" dirty="0"/>
              <a:t> </a:t>
            </a:r>
            <a:r>
              <a:rPr lang="en-US" sz="2800" dirty="0" err="1"/>
              <a:t>raqobatga</a:t>
            </a:r>
            <a:r>
              <a:rPr lang="en-US" sz="2800" dirty="0"/>
              <a:t> </a:t>
            </a:r>
            <a:r>
              <a:rPr lang="en-US" sz="2800" dirty="0" err="1"/>
              <a:t>asoslangan</a:t>
            </a:r>
            <a:r>
              <a:rPr lang="en-US" sz="2800" dirty="0"/>
              <a:t> </a:t>
            </a:r>
            <a:r>
              <a:rPr lang="en-US" sz="2800" dirty="0" err="1"/>
              <a:t>avtomobil</a:t>
            </a:r>
            <a:r>
              <a:rPr lang="en-US" sz="2800" dirty="0"/>
              <a:t> </a:t>
            </a:r>
            <a:r>
              <a:rPr lang="en-US" sz="2800" dirty="0" err="1"/>
              <a:t>transporti</a:t>
            </a:r>
            <a:r>
              <a:rPr lang="en-US" sz="2800" dirty="0"/>
              <a:t> </a:t>
            </a:r>
            <a:r>
              <a:rPr lang="en-US" sz="2800" dirty="0" err="1"/>
              <a:t>faoliyatini</a:t>
            </a:r>
            <a:r>
              <a:rPr lang="en-US" sz="2800" dirty="0"/>
              <a:t> </a:t>
            </a:r>
            <a:r>
              <a:rPr lang="en-US" sz="2800" dirty="0" err="1"/>
              <a:t>yaxshilash</a:t>
            </a:r>
            <a:r>
              <a:rPr lang="en-US" sz="2800" dirty="0"/>
              <a:t>, </a:t>
            </a:r>
            <a:r>
              <a:rPr lang="en-US" sz="2800" dirty="0" err="1"/>
              <a:t>ushbu</a:t>
            </a:r>
            <a:r>
              <a:rPr lang="en-US" sz="2800" dirty="0"/>
              <a:t> </a:t>
            </a:r>
            <a:r>
              <a:rPr lang="en-US" sz="2800" dirty="0" err="1"/>
              <a:t>sektorga</a:t>
            </a:r>
            <a:r>
              <a:rPr lang="en-US" sz="2800" dirty="0"/>
              <a:t> </a:t>
            </a:r>
            <a:r>
              <a:rPr lang="en-US" sz="2800" dirty="0" err="1"/>
              <a:t>turli</a:t>
            </a:r>
            <a:r>
              <a:rPr lang="en-US" sz="2800" dirty="0"/>
              <a:t> </a:t>
            </a:r>
            <a:r>
              <a:rPr lang="en-US" sz="2800" dirty="0" err="1"/>
              <a:t>mulkiy</a:t>
            </a:r>
            <a:r>
              <a:rPr lang="en-US" sz="2800" dirty="0"/>
              <a:t> </a:t>
            </a:r>
            <a:r>
              <a:rPr lang="en-US" sz="2800" dirty="0" err="1"/>
              <a:t>shakldagi</a:t>
            </a:r>
            <a:r>
              <a:rPr lang="en-US" sz="2800" dirty="0"/>
              <a:t> </a:t>
            </a:r>
            <a:r>
              <a:rPr lang="en-US" sz="2800" dirty="0" err="1"/>
              <a:t>tashuvchilarni</a:t>
            </a:r>
            <a:r>
              <a:rPr lang="en-US" sz="2800" dirty="0"/>
              <a:t> </a:t>
            </a:r>
            <a:r>
              <a:rPr lang="en-US" sz="2800" dirty="0" err="1"/>
              <a:t>jalb</a:t>
            </a:r>
            <a:r>
              <a:rPr lang="en-US" sz="2800" dirty="0"/>
              <a:t> </a:t>
            </a:r>
            <a:r>
              <a:rPr lang="en-US" sz="2800" dirty="0" err="1"/>
              <a:t>etishdir</a:t>
            </a:r>
            <a:r>
              <a:rPr lang="en-US" sz="2800" dirty="0"/>
              <a:t>. </a:t>
            </a:r>
            <a:endParaRPr lang="en-US" sz="2800" dirty="0" smtClean="0"/>
          </a:p>
          <a:p>
            <a:r>
              <a:rPr lang="en-US" sz="2800" dirty="0" err="1"/>
              <a:t>Natijada</a:t>
            </a:r>
            <a:r>
              <a:rPr lang="en-US" sz="2800" dirty="0"/>
              <a:t> </a:t>
            </a:r>
            <a:r>
              <a:rPr lang="en-US" sz="2800" dirty="0" err="1"/>
              <a:t>bugungi</a:t>
            </a:r>
            <a:r>
              <a:rPr lang="en-US" sz="2800" dirty="0"/>
              <a:t> </a:t>
            </a:r>
            <a:r>
              <a:rPr lang="en-US" sz="2800" dirty="0" err="1"/>
              <a:t>kunda</a:t>
            </a:r>
            <a:r>
              <a:rPr lang="en-US" sz="2800" dirty="0"/>
              <a:t> </a:t>
            </a:r>
            <a:r>
              <a:rPr lang="en-US" sz="2800" dirty="0" err="1"/>
              <a:t>avtomobil</a:t>
            </a:r>
            <a:r>
              <a:rPr lang="en-US" sz="2800" dirty="0"/>
              <a:t> </a:t>
            </a:r>
            <a:r>
              <a:rPr lang="en-US" sz="2800" dirty="0" err="1"/>
              <a:t>transportida</a:t>
            </a:r>
            <a:r>
              <a:rPr lang="en-US" sz="2800" dirty="0"/>
              <a:t> </a:t>
            </a:r>
            <a:r>
              <a:rPr lang="en-US" sz="2800" dirty="0" err="1"/>
              <a:t>nodavlat</a:t>
            </a:r>
            <a:r>
              <a:rPr lang="en-US" sz="2800" dirty="0"/>
              <a:t> </a:t>
            </a:r>
            <a:r>
              <a:rPr lang="en-US" sz="2800" dirty="0" err="1"/>
              <a:t>sektor</a:t>
            </a:r>
            <a:r>
              <a:rPr lang="en-US" sz="2800" dirty="0"/>
              <a:t> </a:t>
            </a:r>
            <a:r>
              <a:rPr lang="en-US" sz="2800" dirty="0" err="1"/>
              <a:t>yetakchi</a:t>
            </a:r>
            <a:r>
              <a:rPr lang="en-US" sz="2800" dirty="0"/>
              <a:t> </a:t>
            </a:r>
            <a:r>
              <a:rPr lang="en-US" sz="2800" dirty="0" err="1"/>
              <a:t>o‘rinni</a:t>
            </a:r>
            <a:r>
              <a:rPr lang="en-US" sz="2800" dirty="0"/>
              <a:t> </a:t>
            </a:r>
            <a:r>
              <a:rPr lang="en-US" sz="2800" dirty="0" err="1"/>
              <a:t>egallamoqda</a:t>
            </a:r>
            <a:r>
              <a:rPr lang="en-US" sz="2800" dirty="0"/>
              <a:t>. </a:t>
            </a:r>
            <a:r>
              <a:rPr lang="en-US" sz="2800" dirty="0" err="1"/>
              <a:t>Mulkning</a:t>
            </a:r>
            <a:r>
              <a:rPr lang="en-US" sz="2800" dirty="0"/>
              <a:t> </a:t>
            </a:r>
            <a:r>
              <a:rPr lang="en-US" sz="2800" dirty="0" err="1"/>
              <a:t>nodavlat</a:t>
            </a:r>
            <a:r>
              <a:rPr lang="en-US" sz="2800" dirty="0"/>
              <a:t> </a:t>
            </a:r>
            <a:r>
              <a:rPr lang="en-US" sz="2800" dirty="0" err="1"/>
              <a:t>turidagi</a:t>
            </a:r>
            <a:r>
              <a:rPr lang="en-US" sz="2800" dirty="0"/>
              <a:t> </a:t>
            </a:r>
            <a:r>
              <a:rPr lang="en-US" sz="2800" dirty="0" err="1"/>
              <a:t>korxonalar</a:t>
            </a:r>
            <a:r>
              <a:rPr lang="en-US" sz="2800" dirty="0"/>
              <a:t> </a:t>
            </a:r>
            <a:r>
              <a:rPr lang="en-US" sz="2800" dirty="0" err="1"/>
              <a:t>tomonidan</a:t>
            </a:r>
            <a:r>
              <a:rPr lang="en-US" sz="2800" dirty="0"/>
              <a:t> </a:t>
            </a:r>
            <a:r>
              <a:rPr lang="en-US" sz="2800" dirty="0" err="1"/>
              <a:t>avtomobil</a:t>
            </a:r>
            <a:r>
              <a:rPr lang="en-US" sz="2800" dirty="0"/>
              <a:t> </a:t>
            </a:r>
            <a:r>
              <a:rPr lang="en-US" sz="2800" dirty="0" err="1"/>
              <a:t>transportida</a:t>
            </a:r>
            <a:r>
              <a:rPr lang="en-US" sz="2800" dirty="0"/>
              <a:t> yuk </a:t>
            </a:r>
            <a:r>
              <a:rPr lang="en-US" sz="2800" dirty="0" err="1"/>
              <a:t>tashishlarning</a:t>
            </a:r>
            <a:r>
              <a:rPr lang="en-US" sz="2800" dirty="0"/>
              <a:t> </a:t>
            </a:r>
            <a:r>
              <a:rPr lang="en-US" sz="2800" dirty="0" err="1"/>
              <a:t>deyarli</a:t>
            </a:r>
            <a:r>
              <a:rPr lang="en-US" sz="2800" dirty="0"/>
              <a:t> 90 </a:t>
            </a:r>
            <a:r>
              <a:rPr lang="en-US" sz="2800" dirty="0" err="1"/>
              <a:t>foizi</a:t>
            </a:r>
            <a:r>
              <a:rPr lang="en-US" sz="2800" dirty="0"/>
              <a:t> </a:t>
            </a:r>
            <a:r>
              <a:rPr lang="en-US" sz="2800" dirty="0" err="1"/>
              <a:t>va</a:t>
            </a:r>
            <a:r>
              <a:rPr lang="en-US" sz="2800" dirty="0"/>
              <a:t> </a:t>
            </a:r>
            <a:r>
              <a:rPr lang="en-US" sz="2800" dirty="0" err="1"/>
              <a:t>yo‘lovchi</a:t>
            </a:r>
            <a:r>
              <a:rPr lang="en-US" sz="2800" dirty="0"/>
              <a:t> </a:t>
            </a:r>
            <a:r>
              <a:rPr lang="en-US" sz="2800" dirty="0" err="1"/>
              <a:t>tashishlarning</a:t>
            </a:r>
            <a:r>
              <a:rPr lang="en-US" sz="2800" dirty="0"/>
              <a:t> </a:t>
            </a:r>
            <a:r>
              <a:rPr lang="en-US" sz="2800" dirty="0" err="1"/>
              <a:t>deyarli</a:t>
            </a:r>
            <a:r>
              <a:rPr lang="en-US" sz="2800" dirty="0"/>
              <a:t> 100 </a:t>
            </a:r>
            <a:r>
              <a:rPr lang="en-US" sz="2800" dirty="0" err="1"/>
              <a:t>foizi</a:t>
            </a:r>
            <a:r>
              <a:rPr lang="en-US" sz="2800" dirty="0"/>
              <a:t> </a:t>
            </a:r>
            <a:r>
              <a:rPr lang="en-US" sz="2800" dirty="0" err="1"/>
              <a:t>amalga</a:t>
            </a:r>
            <a:r>
              <a:rPr lang="en-US" sz="2800" dirty="0"/>
              <a:t> </a:t>
            </a:r>
            <a:r>
              <a:rPr lang="en-US" sz="2800" dirty="0" err="1"/>
              <a:t>oshiriladi</a:t>
            </a:r>
            <a:r>
              <a:rPr lang="en-US" sz="2800" dirty="0"/>
              <a:t>. </a:t>
            </a:r>
          </a:p>
          <a:p>
            <a:endParaRPr lang="en-US" sz="2800" dirty="0"/>
          </a:p>
        </p:txBody>
      </p:sp>
      <p:sp>
        <p:nvSpPr>
          <p:cNvPr id="2" name="Заголовок 1"/>
          <p:cNvSpPr>
            <a:spLocks noGrp="1"/>
          </p:cNvSpPr>
          <p:nvPr>
            <p:ph type="title"/>
          </p:nvPr>
        </p:nvSpPr>
        <p:spPr/>
        <p:txBody>
          <a:bodyPr>
            <a:normAutofit fontScale="90000"/>
          </a:bodyPr>
          <a:lstStyle/>
          <a:p>
            <a:r>
              <a:rPr lang="en-US" b="1" dirty="0" err="1"/>
              <a:t>Avtotransport</a:t>
            </a:r>
            <a:r>
              <a:rPr lang="en-US" dirty="0"/>
              <a:t/>
            </a:r>
            <a:br>
              <a:rPr lang="en-US" dirty="0"/>
            </a:br>
            <a:endParaRPr lang="en-US" dirty="0"/>
          </a:p>
        </p:txBody>
      </p:sp>
    </p:spTree>
    <p:extLst>
      <p:ext uri="{BB962C8B-B14F-4D97-AF65-F5344CB8AC3E}">
        <p14:creationId xmlns:p14="http://schemas.microsoft.com/office/powerpoint/2010/main" val="4057985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206</TotalTime>
  <Words>821</Words>
  <Application>Microsoft Office PowerPoint</Application>
  <PresentationFormat>Экран (4:3)</PresentationFormat>
  <Paragraphs>296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401-mehmonxona yo’nalishi tolibi Alimov Valijon </vt:lpstr>
      <vt:lpstr>Mavzu:  Mintaqalarda Transporti   </vt:lpstr>
      <vt:lpstr>Xar bir davlat  iqtisodiyotida  transportning  o’rni beqiyos hisoblanadi.Chunki transportlar barcha  davlatlarning import va eksport,yo’lovchi tashish   va  boshqa  aloqalarida  bevosita qatnashadi.        Transport  aloqalari rivojlanishi iqtisodiyotning  rivojlanishiga, aholining  turmush –faravonligini oshishiga  va  vaqtdan  unumli foydalanishga olib keladi .</vt:lpstr>
      <vt:lpstr>Temiryo’l  transporti</vt:lpstr>
      <vt:lpstr>Презентация PowerPoint</vt:lpstr>
      <vt:lpstr>Temiryo’l xaritasi</vt:lpstr>
      <vt:lpstr>Demak, 2007- yilda O’zbekiston respublikasida  4120 km temiryo’l mavjud edi.Shundan 680 km elektrifikatsiya etilgan,lekin vagonlarning  katta ko’pchiligi  remont talab darajada.  </vt:lpstr>
      <vt:lpstr>Хизматлар ва тарифлар </vt:lpstr>
      <vt:lpstr>Avtotransport </vt:lpstr>
      <vt:lpstr>Презентация PowerPoint</vt:lpstr>
      <vt:lpstr>Islohotlar samaradorligini esa avtomobil transporti faoliyatining quyidagi ko‘rsatkichlariga qarab baholash mumkin: </vt:lpstr>
      <vt:lpstr>Презентация PowerPoint</vt:lpstr>
      <vt:lpstr>Презентация PowerPoint</vt:lpstr>
      <vt:lpstr>Презентация PowerPoint</vt:lpstr>
      <vt:lpstr>       Havo transporti  (2012.03.16 holatida)</vt:lpstr>
      <vt:lpstr>Презентация PowerPoint</vt:lpstr>
      <vt:lpstr>Презентация PowerPoint</vt:lpstr>
      <vt:lpstr>Izoh: Davlat bojining miqdori eng kam oylik ish haqining davlat bojini to`lash kunida belgilangan miqdoridan kelib chiqqan holda belgilangan. Davlat boji litsenziyaning amal qilish davrida har yili teng ulushlarda to`lanishi mumkin, ammo to`lov muddati 5 yildan ortiq bo`lishi mumkin emas. Bunda har yilgi navbatdagi to`lov litsenziyadan foydalanishning navbatdagi yili boshlanishidan kamida 30 kun oldin amalga oshiriladi. Navbatdagi to`lov belgilangan muddatda amalga oshirilmagan taqdirda litsenziyaning amal qilishi belgilangan tartibda to`xtatib qo`yiladi.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Mintaqalarda Transport</dc:title>
  <dc:creator>Valijon_uz</dc:creator>
  <cp:lastModifiedBy>Valijon_uz</cp:lastModifiedBy>
  <cp:revision>18</cp:revision>
  <dcterms:modified xsi:type="dcterms:W3CDTF">2015-04-11T05:08:21Z</dcterms:modified>
</cp:coreProperties>
</file>