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1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  <a:srgbClr val="33CC33"/>
    <a:srgbClr val="FF66FF"/>
    <a:srgbClr val="3366FF"/>
    <a:srgbClr val="2BF5F5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51" d="100"/>
          <a:sy n="51" d="100"/>
        </p:scale>
        <p:origin x="48" y="8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1076" y="275162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5504" y="2112432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503" y="3851884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02070" y="53170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25503" y="53170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0005" y="5341364"/>
            <a:ext cx="551167" cy="279400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806454" y="3749674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альтернативный процесс 7"/>
          <p:cNvSpPr/>
          <p:nvPr userDrawn="1"/>
        </p:nvSpPr>
        <p:spPr>
          <a:xfrm>
            <a:off x="8194232" y="628323"/>
            <a:ext cx="3891606" cy="5787615"/>
          </a:xfrm>
          <a:prstGeom prst="flowChartAlternateProcess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38100">
                <a:solidFill>
                  <a:srgbClr val="0070C0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134034" y="1718198"/>
            <a:ext cx="9900000" cy="0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64665"/>
            <a:ext cx="9601196" cy="61013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861597"/>
            <a:ext cx="9601196" cy="43143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677501" y="6269032"/>
            <a:ext cx="1600200" cy="279400"/>
          </a:xfrm>
        </p:spPr>
        <p:txBody>
          <a:bodyPr/>
          <a:lstStyle/>
          <a:p>
            <a:fld id="{05BFA754-D5C3-4E66-96A6-867B257F58DC}" type="datetimeFigureOut">
              <a:rPr lang="en-US" dirty="0"/>
              <a:t>6/22/2015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1" y="6269032"/>
            <a:ext cx="7305900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3901" y="6269032"/>
            <a:ext cx="542697" cy="279400"/>
          </a:xfrm>
        </p:spPr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42830" y="786051"/>
            <a:ext cx="1754182" cy="5904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4924166" cy="6910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37"/>
          <a:stretch/>
        </p:blipFill>
        <p:spPr>
          <a:xfrm>
            <a:off x="10802712" y="-481"/>
            <a:ext cx="1386113" cy="889481"/>
          </a:xfrm>
          <a:prstGeom prst="rect">
            <a:avLst/>
          </a:prstGeom>
        </p:spPr>
      </p:pic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325"/>
            <a:ext cx="12188825" cy="685621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6/22/2015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gif"/><Relationship Id="rId5" Type="http://schemas.openxmlformats.org/officeDocument/2006/relationships/image" Target="../media/image12.jpe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8.png"/><Relationship Id="rId7" Type="http://schemas.openxmlformats.org/officeDocument/2006/relationships/image" Target="../media/image19.gif"/><Relationship Id="rId12" Type="http://schemas.openxmlformats.org/officeDocument/2006/relationships/image" Target="../media/image24.png"/><Relationship Id="rId2" Type="http://schemas.openxmlformats.org/officeDocument/2006/relationships/hyperlink" Target="http://acm.tuit.uz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23.png"/><Relationship Id="rId5" Type="http://schemas.openxmlformats.org/officeDocument/2006/relationships/slide" Target="slide13.xml"/><Relationship Id="rId10" Type="http://schemas.openxmlformats.org/officeDocument/2006/relationships/image" Target="../media/image22.png"/><Relationship Id="rId4" Type="http://schemas.openxmlformats.org/officeDocument/2006/relationships/slide" Target="slide3.xml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7" Type="http://schemas.openxmlformats.org/officeDocument/2006/relationships/image" Target="../media/image13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15.gif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image" Target="../media/image14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600" b="1" dirty="0" smtClean="0">
                <a:ln w="0"/>
                <a:solidFill>
                  <a:srgbClr val="00B0F0"/>
                </a:solidFill>
                <a:effectLst>
                  <a:reflection blurRad="6350" stA="53000" endA="300" endPos="35500" dir="5400000" sy="-90000" algn="bl" rotWithShape="0"/>
                </a:effectLst>
              </a:rPr>
              <a:t>MUSTAQIL ISH</a:t>
            </a:r>
            <a:endParaRPr lang="ru-RU" sz="6600" b="1" dirty="0">
              <a:ln w="0"/>
              <a:solidFill>
                <a:srgbClr val="00B0F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ZAMONAVIY DASTURLASH TILLARI</a:t>
            </a:r>
            <a:endParaRPr lang="ru-RU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99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Massivlar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e’loni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6651" y="1861597"/>
            <a:ext cx="10411098" cy="4630643"/>
          </a:xfrm>
        </p:spPr>
        <p:txBody>
          <a:bodyPr>
            <a:normAutofit fontScale="85000" lnSpcReduction="20000"/>
          </a:bodyPr>
          <a:lstStyle/>
          <a:p>
            <a:pPr marL="0" lvl="0" indent="627063" algn="just">
              <a:lnSpc>
                <a:spcPct val="150000"/>
              </a:lnSpc>
              <a:buNone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o’lchami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ko’rsatilgan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elementlarini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to’liqmas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initsializatsiyalash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627063" algn="just">
              <a:lnSpc>
                <a:spcPct val="150000"/>
              </a:lnSpc>
              <a:buNone/>
            </a:pP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t[5]={-10,5,15};</a:t>
            </a:r>
          </a:p>
          <a:p>
            <a:pPr marL="0" lvl="0" indent="627063" algn="just">
              <a:lnSpc>
                <a:spcPct val="150000"/>
              </a:lnSpc>
              <a:buNone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yerda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boshidagi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uchta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elementga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boshlang’ich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qiymatlar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Shuni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aytib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o’tish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kerakki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massivning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boshidagi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o’rtasidagi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elementlariga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qiymatlar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bermasdan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oxiridagi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elementlariga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boshlang’ich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qiymat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Agarda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elementlariga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boshlang’ich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qiymat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berilmasa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umda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kelishuv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bo’yicha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static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extern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modifikatori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e’lon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qilingan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elementlarining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qiymati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soniga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deb automatic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massivlar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elementlarining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boshlang’ich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qiymatlari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noma’lum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Стрелка вправо 4">
            <a:hlinkClick r:id="rId2" action="ppaction://hlinksldjump"/>
          </p:cNvPr>
          <p:cNvSpPr/>
          <p:nvPr/>
        </p:nvSpPr>
        <p:spPr>
          <a:xfrm rot="5400000">
            <a:off x="10398032" y="4604659"/>
            <a:ext cx="2913017" cy="731520"/>
          </a:xfrm>
          <a:prstGeom prst="rightArrow">
            <a:avLst/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70C0"/>
                </a:solidFill>
              </a:rPr>
              <a:t>Davomi</a:t>
            </a:r>
            <a:r>
              <a:rPr lang="en-US" sz="2400" b="1" dirty="0" smtClean="0">
                <a:solidFill>
                  <a:srgbClr val="0070C0"/>
                </a:solidFill>
              </a:rPr>
              <a:t> …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6" name="Стрелка вправо 5">
            <a:hlinkClick r:id="rId3" action="ppaction://hlinksldjump"/>
          </p:cNvPr>
          <p:cNvSpPr/>
          <p:nvPr/>
        </p:nvSpPr>
        <p:spPr>
          <a:xfrm rot="16200000">
            <a:off x="-1090751" y="4487094"/>
            <a:ext cx="2913017" cy="731520"/>
          </a:xfrm>
          <a:prstGeom prst="rightArrow">
            <a:avLst/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</a:rPr>
              <a:t>Mundarijaga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o’tish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7" name="Стрелка вправо 6">
            <a:hlinkClick r:id="rId4" action="ppaction://hlinksldjump"/>
          </p:cNvPr>
          <p:cNvSpPr/>
          <p:nvPr/>
        </p:nvSpPr>
        <p:spPr>
          <a:xfrm rot="16200000">
            <a:off x="-1226918" y="1422852"/>
            <a:ext cx="3185351" cy="731520"/>
          </a:xfrm>
          <a:prstGeom prst="rightArrow">
            <a:avLst/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</a:rPr>
              <a:t>Bitta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avvalgi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slaydga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o’tish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415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Massivlar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e’loni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1518" y="1691778"/>
            <a:ext cx="10646231" cy="2227077"/>
          </a:xfrm>
        </p:spPr>
        <p:txBody>
          <a:bodyPr>
            <a:normAutofit fontScale="92500" lnSpcReduction="10000"/>
          </a:bodyPr>
          <a:lstStyle/>
          <a:p>
            <a:pPr marL="0" lvl="0" indent="627063" algn="just">
              <a:lnSpc>
                <a:spcPct val="14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o’lchami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ko’rsatilmagan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elementlarini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to’liq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initsializatsiyalash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627063" algn="just">
              <a:lnSpc>
                <a:spcPct val="140000"/>
              </a:lnSpc>
              <a:spcBef>
                <a:spcPts val="0"/>
              </a:spcBef>
              <a:buNone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t[]={-10,5,15,4,3};</a:t>
            </a:r>
          </a:p>
          <a:p>
            <a:pPr marL="0" lvl="0" indent="627063" algn="just">
              <a:lnSpc>
                <a:spcPct val="14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misolda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massivni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elementlariga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qiymatlar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uzunligi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kompilyator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boshlang’ich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qiymatlar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soniga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qarab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aniqlanadi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Agarda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uzunligi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berilmasa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boshlang’ich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qiymati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berilishi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shart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6" name="Стрелка вправо 5">
            <a:hlinkClick r:id="rId2" action="ppaction://hlinksldjump"/>
          </p:cNvPr>
          <p:cNvSpPr/>
          <p:nvPr/>
        </p:nvSpPr>
        <p:spPr>
          <a:xfrm rot="16200000">
            <a:off x="-1090751" y="4487094"/>
            <a:ext cx="2913017" cy="731520"/>
          </a:xfrm>
          <a:prstGeom prst="rightArrow">
            <a:avLst/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</a:rPr>
              <a:t>Mundarijaga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o’tish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7" name="Стрелка вправо 6">
            <a:hlinkClick r:id="rId3" action="ppaction://hlinksldjump"/>
          </p:cNvPr>
          <p:cNvSpPr/>
          <p:nvPr/>
        </p:nvSpPr>
        <p:spPr>
          <a:xfrm rot="16200000">
            <a:off x="-1226918" y="1422852"/>
            <a:ext cx="3185351" cy="731520"/>
          </a:xfrm>
          <a:prstGeom prst="rightArrow">
            <a:avLst/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</a:rPr>
              <a:t>Bitta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avvalgi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slaydga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o’tish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60" y="-20888"/>
            <a:ext cx="12077235" cy="4284000"/>
          </a:xfrm>
          <a:prstGeom prst="rect">
            <a:avLst/>
          </a:prstGeom>
        </p:spPr>
      </p:pic>
      <p:sp>
        <p:nvSpPr>
          <p:cNvPr id="10" name="Горизонтальный свиток 9"/>
          <p:cNvSpPr/>
          <p:nvPr/>
        </p:nvSpPr>
        <p:spPr>
          <a:xfrm>
            <a:off x="613954" y="3410280"/>
            <a:ext cx="10998927" cy="3434659"/>
          </a:xfrm>
          <a:prstGeom prst="horizontalScroll">
            <a:avLst>
              <a:gd name="adj" fmla="val 18307"/>
            </a:avLst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789113" algn="just"/>
            <a:endParaRPr lang="en-US" sz="1400" dirty="0" smtClean="0">
              <a:solidFill>
                <a:srgbClr val="3366FF"/>
              </a:solidFill>
            </a:endParaRPr>
          </a:p>
          <a:p>
            <a:pPr indent="1789113" algn="just"/>
            <a:r>
              <a:rPr lang="en-US" sz="2000" dirty="0" err="1" smtClean="0">
                <a:solidFill>
                  <a:srgbClr val="3366FF"/>
                </a:solidFill>
              </a:rPr>
              <a:t>Yil</a:t>
            </a:r>
            <a:r>
              <a:rPr lang="en-US" sz="2000" dirty="0" smtClean="0">
                <a:solidFill>
                  <a:srgbClr val="3366FF"/>
                </a:solidFill>
              </a:rPr>
              <a:t> </a:t>
            </a:r>
            <a:r>
              <a:rPr lang="en-US" sz="2000" dirty="0">
                <a:solidFill>
                  <a:srgbClr val="3366FF"/>
                </a:solidFill>
              </a:rPr>
              <a:t>(1 ≤ m ≤ 9999) </a:t>
            </a:r>
            <a:r>
              <a:rPr lang="en-US" sz="2000" dirty="0" err="1">
                <a:solidFill>
                  <a:srgbClr val="3366FF"/>
                </a:solidFill>
              </a:rPr>
              <a:t>va</a:t>
            </a:r>
            <a:r>
              <a:rPr lang="en-US" sz="2000" dirty="0">
                <a:solidFill>
                  <a:srgbClr val="3366FF"/>
                </a:solidFill>
              </a:rPr>
              <a:t> kun (1 ≤ n ≤ 365 ) </a:t>
            </a:r>
            <a:r>
              <a:rPr lang="en-US" sz="2000" dirty="0" err="1">
                <a:solidFill>
                  <a:srgbClr val="3366FF"/>
                </a:solidFill>
              </a:rPr>
              <a:t>raqamlari</a:t>
            </a:r>
            <a:r>
              <a:rPr lang="en-US" sz="2000" dirty="0">
                <a:solidFill>
                  <a:srgbClr val="3366FF"/>
                </a:solidFill>
              </a:rPr>
              <a:t> </a:t>
            </a:r>
            <a:r>
              <a:rPr lang="en-US" sz="2000" dirty="0" err="1">
                <a:solidFill>
                  <a:srgbClr val="3366FF"/>
                </a:solidFill>
              </a:rPr>
              <a:t>berilgan</a:t>
            </a:r>
            <a:r>
              <a:rPr lang="en-US" sz="2000" dirty="0">
                <a:solidFill>
                  <a:srgbClr val="3366FF"/>
                </a:solidFill>
              </a:rPr>
              <a:t>. </a:t>
            </a:r>
            <a:r>
              <a:rPr lang="en-US" sz="2000" dirty="0" err="1">
                <a:solidFill>
                  <a:srgbClr val="3366FF"/>
                </a:solidFill>
              </a:rPr>
              <a:t>Siz</a:t>
            </a:r>
            <a:r>
              <a:rPr lang="en-US" sz="2000" dirty="0">
                <a:solidFill>
                  <a:srgbClr val="3366FF"/>
                </a:solidFill>
              </a:rPr>
              <a:t> m-</a:t>
            </a:r>
            <a:r>
              <a:rPr lang="en-US" sz="2000" dirty="0" err="1">
                <a:solidFill>
                  <a:srgbClr val="3366FF"/>
                </a:solidFill>
              </a:rPr>
              <a:t>yildagi</a:t>
            </a:r>
            <a:r>
              <a:rPr lang="en-US" sz="2000" dirty="0">
                <a:solidFill>
                  <a:srgbClr val="3366FF"/>
                </a:solidFill>
              </a:rPr>
              <a:t> n-</a:t>
            </a:r>
            <a:r>
              <a:rPr lang="en-US" sz="2000" dirty="0" err="1">
                <a:solidFill>
                  <a:srgbClr val="3366FF"/>
                </a:solidFill>
              </a:rPr>
              <a:t>kunning</a:t>
            </a:r>
            <a:r>
              <a:rPr lang="en-US" sz="2000" dirty="0">
                <a:solidFill>
                  <a:srgbClr val="3366FF"/>
                </a:solidFill>
              </a:rPr>
              <a:t> </a:t>
            </a:r>
            <a:r>
              <a:rPr lang="en-US" sz="2000" dirty="0" err="1">
                <a:solidFill>
                  <a:srgbClr val="3366FF"/>
                </a:solidFill>
              </a:rPr>
              <a:t>qaysi</a:t>
            </a:r>
            <a:r>
              <a:rPr lang="en-US" sz="2000" dirty="0">
                <a:solidFill>
                  <a:srgbClr val="3366FF"/>
                </a:solidFill>
              </a:rPr>
              <a:t> </a:t>
            </a:r>
            <a:r>
              <a:rPr lang="en-US" sz="2000" dirty="0" err="1">
                <a:solidFill>
                  <a:srgbClr val="3366FF"/>
                </a:solidFill>
              </a:rPr>
              <a:t>oyga</a:t>
            </a:r>
            <a:r>
              <a:rPr lang="en-US" sz="2000" dirty="0">
                <a:solidFill>
                  <a:srgbClr val="3366FF"/>
                </a:solidFill>
              </a:rPr>
              <a:t> </a:t>
            </a:r>
            <a:r>
              <a:rPr lang="en-US" sz="2000" dirty="0" err="1">
                <a:solidFill>
                  <a:srgbClr val="3366FF"/>
                </a:solidFill>
              </a:rPr>
              <a:t>to’gri</a:t>
            </a:r>
            <a:r>
              <a:rPr lang="en-US" sz="2000" dirty="0">
                <a:solidFill>
                  <a:srgbClr val="3366FF"/>
                </a:solidFill>
              </a:rPr>
              <a:t> </a:t>
            </a:r>
            <a:r>
              <a:rPr lang="en-US" sz="2000" dirty="0" err="1">
                <a:solidFill>
                  <a:srgbClr val="3366FF"/>
                </a:solidFill>
              </a:rPr>
              <a:t>kelishini</a:t>
            </a:r>
            <a:r>
              <a:rPr lang="en-US" sz="2000" dirty="0">
                <a:solidFill>
                  <a:srgbClr val="3366FF"/>
                </a:solidFill>
              </a:rPr>
              <a:t> </a:t>
            </a:r>
            <a:r>
              <a:rPr lang="en-US" sz="2000" dirty="0" err="1">
                <a:solidFill>
                  <a:srgbClr val="3366FF"/>
                </a:solidFill>
              </a:rPr>
              <a:t>topishingiz</a:t>
            </a:r>
            <a:r>
              <a:rPr lang="en-US" sz="2000" dirty="0">
                <a:solidFill>
                  <a:srgbClr val="3366FF"/>
                </a:solidFill>
              </a:rPr>
              <a:t> </a:t>
            </a:r>
            <a:r>
              <a:rPr lang="en-US" sz="2000" dirty="0" err="1">
                <a:solidFill>
                  <a:srgbClr val="3366FF"/>
                </a:solidFill>
              </a:rPr>
              <a:t>kk</a:t>
            </a:r>
            <a:r>
              <a:rPr lang="en-US" sz="2000" dirty="0">
                <a:solidFill>
                  <a:srgbClr val="3366FF"/>
                </a:solidFill>
              </a:rPr>
              <a:t>. </a:t>
            </a:r>
            <a:r>
              <a:rPr lang="en-US" sz="2000" dirty="0" err="1">
                <a:solidFill>
                  <a:srgbClr val="3366FF"/>
                </a:solidFill>
              </a:rPr>
              <a:t>Masalan</a:t>
            </a:r>
            <a:r>
              <a:rPr lang="en-US" sz="2000" dirty="0">
                <a:solidFill>
                  <a:srgbClr val="3366FF"/>
                </a:solidFill>
              </a:rPr>
              <a:t>, 2013 </a:t>
            </a:r>
            <a:r>
              <a:rPr lang="en-US" sz="2000" dirty="0" err="1">
                <a:solidFill>
                  <a:srgbClr val="3366FF"/>
                </a:solidFill>
              </a:rPr>
              <a:t>yilning</a:t>
            </a:r>
            <a:r>
              <a:rPr lang="en-US" sz="2000" dirty="0">
                <a:solidFill>
                  <a:srgbClr val="3366FF"/>
                </a:solidFill>
              </a:rPr>
              <a:t> 10 </a:t>
            </a:r>
            <a:r>
              <a:rPr lang="en-US" sz="2000" dirty="0" err="1">
                <a:solidFill>
                  <a:srgbClr val="3366FF"/>
                </a:solidFill>
              </a:rPr>
              <a:t>dekabri</a:t>
            </a:r>
            <a:r>
              <a:rPr lang="en-US" sz="2000" dirty="0">
                <a:solidFill>
                  <a:srgbClr val="3366FF"/>
                </a:solidFill>
              </a:rPr>
              <a:t> 2013 </a:t>
            </a:r>
            <a:r>
              <a:rPr lang="en-US" sz="2000" dirty="0" err="1">
                <a:solidFill>
                  <a:srgbClr val="3366FF"/>
                </a:solidFill>
              </a:rPr>
              <a:t>yilning</a:t>
            </a:r>
            <a:r>
              <a:rPr lang="en-US" sz="2000" dirty="0">
                <a:solidFill>
                  <a:srgbClr val="3366FF"/>
                </a:solidFill>
              </a:rPr>
              <a:t> 344 </a:t>
            </a:r>
            <a:r>
              <a:rPr lang="en-US" sz="2000" dirty="0" err="1">
                <a:solidFill>
                  <a:srgbClr val="3366FF"/>
                </a:solidFill>
              </a:rPr>
              <a:t>kuniga</a:t>
            </a:r>
            <a:r>
              <a:rPr lang="en-US" sz="2000" dirty="0">
                <a:solidFill>
                  <a:srgbClr val="3366FF"/>
                </a:solidFill>
              </a:rPr>
              <a:t> </a:t>
            </a:r>
            <a:r>
              <a:rPr lang="en-US" sz="2000" dirty="0" err="1">
                <a:solidFill>
                  <a:srgbClr val="3366FF"/>
                </a:solidFill>
              </a:rPr>
              <a:t>to’g’ri</a:t>
            </a:r>
            <a:r>
              <a:rPr lang="en-US" sz="2000" dirty="0">
                <a:solidFill>
                  <a:srgbClr val="3366FF"/>
                </a:solidFill>
              </a:rPr>
              <a:t> </a:t>
            </a:r>
            <a:r>
              <a:rPr lang="en-US" sz="2000" dirty="0" err="1">
                <a:solidFill>
                  <a:srgbClr val="3366FF"/>
                </a:solidFill>
              </a:rPr>
              <a:t>keladi</a:t>
            </a:r>
            <a:r>
              <a:rPr lang="en-US" sz="2000" dirty="0">
                <a:solidFill>
                  <a:srgbClr val="3366FF"/>
                </a:solidFill>
              </a:rPr>
              <a:t>. </a:t>
            </a:r>
            <a:r>
              <a:rPr lang="en-US" sz="2000" dirty="0" err="1">
                <a:solidFill>
                  <a:srgbClr val="3366FF"/>
                </a:solidFill>
              </a:rPr>
              <a:t>Sizga</a:t>
            </a:r>
            <a:r>
              <a:rPr lang="en-US" sz="2000" dirty="0">
                <a:solidFill>
                  <a:srgbClr val="3366FF"/>
                </a:solidFill>
              </a:rPr>
              <a:t> 2013 344 </a:t>
            </a:r>
            <a:r>
              <a:rPr lang="en-US" sz="2000" dirty="0" err="1">
                <a:solidFill>
                  <a:srgbClr val="3366FF"/>
                </a:solidFill>
              </a:rPr>
              <a:t>sonlari</a:t>
            </a:r>
            <a:r>
              <a:rPr lang="en-US" sz="2000" dirty="0">
                <a:solidFill>
                  <a:srgbClr val="3366FF"/>
                </a:solidFill>
              </a:rPr>
              <a:t> </a:t>
            </a:r>
            <a:r>
              <a:rPr lang="en-US" sz="2000" dirty="0" err="1">
                <a:solidFill>
                  <a:srgbClr val="3366FF"/>
                </a:solidFill>
              </a:rPr>
              <a:t>berilsa</a:t>
            </a:r>
            <a:r>
              <a:rPr lang="en-US" sz="2000" dirty="0">
                <a:solidFill>
                  <a:srgbClr val="3366FF"/>
                </a:solidFill>
              </a:rPr>
              <a:t>, 10 December </a:t>
            </a:r>
            <a:r>
              <a:rPr lang="en-US" sz="2000" dirty="0" err="1">
                <a:solidFill>
                  <a:srgbClr val="3366FF"/>
                </a:solidFill>
              </a:rPr>
              <a:t>chiqarishingiz</a:t>
            </a:r>
            <a:r>
              <a:rPr lang="en-US" sz="2000" dirty="0">
                <a:solidFill>
                  <a:srgbClr val="3366FF"/>
                </a:solidFill>
              </a:rPr>
              <a:t> </a:t>
            </a:r>
            <a:r>
              <a:rPr lang="en-US" sz="2000" dirty="0" err="1">
                <a:solidFill>
                  <a:srgbClr val="3366FF"/>
                </a:solidFill>
              </a:rPr>
              <a:t>kerak</a:t>
            </a:r>
            <a:r>
              <a:rPr lang="en-US" sz="2000" dirty="0">
                <a:solidFill>
                  <a:srgbClr val="3366FF"/>
                </a:solidFill>
              </a:rPr>
              <a:t>. </a:t>
            </a:r>
            <a:br>
              <a:rPr lang="en-US" sz="2000" dirty="0">
                <a:solidFill>
                  <a:srgbClr val="3366FF"/>
                </a:solidFill>
              </a:rPr>
            </a:br>
            <a:r>
              <a:rPr lang="en-US" sz="2000" dirty="0" err="1">
                <a:solidFill>
                  <a:srgbClr val="3366FF"/>
                </a:solidFill>
              </a:rPr>
              <a:t>Oy</a:t>
            </a:r>
            <a:r>
              <a:rPr lang="en-US" sz="2000" dirty="0">
                <a:solidFill>
                  <a:srgbClr val="3366FF"/>
                </a:solidFill>
              </a:rPr>
              <a:t> </a:t>
            </a:r>
            <a:r>
              <a:rPr lang="en-US" sz="2000" dirty="0" err="1" smtClean="0">
                <a:solidFill>
                  <a:srgbClr val="3366FF"/>
                </a:solidFill>
              </a:rPr>
              <a:t>nomlari</a:t>
            </a:r>
            <a:r>
              <a:rPr lang="en-US" sz="2000" dirty="0">
                <a:solidFill>
                  <a:srgbClr val="3366FF"/>
                </a:solidFill>
              </a:rPr>
              <a:t>: January, February, March, April, May, June, July, August, September</a:t>
            </a:r>
            <a:r>
              <a:rPr lang="en-US" sz="2000" dirty="0" smtClean="0">
                <a:solidFill>
                  <a:srgbClr val="3366FF"/>
                </a:solidFill>
              </a:rPr>
              <a:t>, October</a:t>
            </a:r>
            <a:r>
              <a:rPr lang="en-US" sz="2000" dirty="0">
                <a:solidFill>
                  <a:srgbClr val="3366FF"/>
                </a:solidFill>
              </a:rPr>
              <a:t>, November </a:t>
            </a:r>
            <a:r>
              <a:rPr lang="en-US" sz="2000" dirty="0" err="1">
                <a:solidFill>
                  <a:srgbClr val="3366FF"/>
                </a:solidFill>
              </a:rPr>
              <a:t>va</a:t>
            </a:r>
            <a:r>
              <a:rPr lang="en-US" sz="2000" dirty="0">
                <a:solidFill>
                  <a:srgbClr val="3366FF"/>
                </a:solidFill>
              </a:rPr>
              <a:t> December. </a:t>
            </a:r>
            <a:r>
              <a:rPr lang="en-US" sz="2000" dirty="0" smtClean="0">
                <a:solidFill>
                  <a:srgbClr val="3366FF"/>
                </a:solidFill>
              </a:rPr>
              <a:t> </a:t>
            </a:r>
            <a:r>
              <a:rPr lang="en-US" sz="2000" dirty="0" err="1" smtClean="0">
                <a:solidFill>
                  <a:srgbClr val="3366FF"/>
                </a:solidFill>
              </a:rPr>
              <a:t>Kabisa</a:t>
            </a:r>
            <a:r>
              <a:rPr lang="en-US" sz="2000" dirty="0" smtClean="0">
                <a:solidFill>
                  <a:srgbClr val="3366FF"/>
                </a:solidFill>
              </a:rPr>
              <a:t> </a:t>
            </a:r>
            <a:r>
              <a:rPr lang="en-US" sz="2000" dirty="0" err="1">
                <a:solidFill>
                  <a:srgbClr val="3366FF"/>
                </a:solidFill>
              </a:rPr>
              <a:t>yili</a:t>
            </a:r>
            <a:r>
              <a:rPr lang="en-US" sz="2000" dirty="0">
                <a:solidFill>
                  <a:srgbClr val="3366FF"/>
                </a:solidFill>
              </a:rPr>
              <a:t> deb 400 </a:t>
            </a:r>
            <a:r>
              <a:rPr lang="en-US" sz="2000" dirty="0" err="1">
                <a:solidFill>
                  <a:srgbClr val="3366FF"/>
                </a:solidFill>
              </a:rPr>
              <a:t>ga</a:t>
            </a:r>
            <a:r>
              <a:rPr lang="en-US" sz="2000" dirty="0">
                <a:solidFill>
                  <a:srgbClr val="3366FF"/>
                </a:solidFill>
              </a:rPr>
              <a:t> </a:t>
            </a:r>
            <a:r>
              <a:rPr lang="en-US" sz="2000" dirty="0" err="1">
                <a:solidFill>
                  <a:srgbClr val="3366FF"/>
                </a:solidFill>
              </a:rPr>
              <a:t>bo'linadigan</a:t>
            </a:r>
            <a:r>
              <a:rPr lang="en-US" sz="2000" dirty="0">
                <a:solidFill>
                  <a:srgbClr val="3366FF"/>
                </a:solidFill>
              </a:rPr>
              <a:t> </a:t>
            </a:r>
            <a:r>
              <a:rPr lang="en-US" sz="2000" dirty="0" err="1">
                <a:solidFill>
                  <a:srgbClr val="3366FF"/>
                </a:solidFill>
              </a:rPr>
              <a:t>yoki</a:t>
            </a:r>
            <a:r>
              <a:rPr lang="en-US" sz="2000" dirty="0">
                <a:solidFill>
                  <a:srgbClr val="3366FF"/>
                </a:solidFill>
              </a:rPr>
              <a:t> 4 </a:t>
            </a:r>
            <a:r>
              <a:rPr lang="en-US" sz="2000" dirty="0" err="1">
                <a:solidFill>
                  <a:srgbClr val="3366FF"/>
                </a:solidFill>
              </a:rPr>
              <a:t>ga</a:t>
            </a:r>
            <a:r>
              <a:rPr lang="en-US" sz="2000" dirty="0">
                <a:solidFill>
                  <a:srgbClr val="3366FF"/>
                </a:solidFill>
              </a:rPr>
              <a:t> </a:t>
            </a:r>
            <a:r>
              <a:rPr lang="en-US" sz="2000" dirty="0" err="1">
                <a:solidFill>
                  <a:srgbClr val="3366FF"/>
                </a:solidFill>
              </a:rPr>
              <a:t>bo'linib</a:t>
            </a:r>
            <a:r>
              <a:rPr lang="en-US" sz="2000" dirty="0">
                <a:solidFill>
                  <a:srgbClr val="3366FF"/>
                </a:solidFill>
              </a:rPr>
              <a:t> 100 </a:t>
            </a:r>
            <a:r>
              <a:rPr lang="en-US" sz="2000" dirty="0" err="1">
                <a:solidFill>
                  <a:srgbClr val="3366FF"/>
                </a:solidFill>
              </a:rPr>
              <a:t>bo'linmaydigan</a:t>
            </a:r>
            <a:r>
              <a:rPr lang="en-US" sz="2000" dirty="0">
                <a:solidFill>
                  <a:srgbClr val="3366FF"/>
                </a:solidFill>
              </a:rPr>
              <a:t> </a:t>
            </a:r>
            <a:r>
              <a:rPr lang="en-US" sz="2000" dirty="0" err="1">
                <a:solidFill>
                  <a:srgbClr val="3366FF"/>
                </a:solidFill>
              </a:rPr>
              <a:t>yillar</a:t>
            </a:r>
            <a:r>
              <a:rPr lang="en-US" sz="2000" dirty="0">
                <a:solidFill>
                  <a:srgbClr val="3366FF"/>
                </a:solidFill>
              </a:rPr>
              <a:t> </a:t>
            </a:r>
            <a:r>
              <a:rPr lang="en-US" sz="2000" dirty="0" err="1">
                <a:solidFill>
                  <a:srgbClr val="3366FF"/>
                </a:solidFill>
              </a:rPr>
              <a:t>kiradi</a:t>
            </a:r>
            <a:r>
              <a:rPr lang="en-US" sz="2000" dirty="0" smtClean="0">
                <a:solidFill>
                  <a:srgbClr val="3366FF"/>
                </a:solidFill>
              </a:rPr>
              <a:t>.</a:t>
            </a:r>
            <a:endParaRPr lang="ru-RU" dirty="0">
              <a:solidFill>
                <a:srgbClr val="3366FF"/>
              </a:solidFill>
            </a:endParaRPr>
          </a:p>
        </p:txBody>
      </p:sp>
      <p:pic>
        <p:nvPicPr>
          <p:cNvPr id="11" name="Picture 2" descr="D:\rasmlar\Djv\Rasmlar.uz\Moy foto\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75" y="6192717"/>
            <a:ext cx="631384" cy="648000"/>
          </a:xfrm>
          <a:prstGeom prst="ellipse">
            <a:avLst/>
          </a:prstGeom>
          <a:ln w="1905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Выноска-облако 11"/>
          <p:cNvSpPr/>
          <p:nvPr/>
        </p:nvSpPr>
        <p:spPr>
          <a:xfrm>
            <a:off x="522515" y="5307264"/>
            <a:ext cx="838201" cy="643520"/>
          </a:xfrm>
          <a:prstGeom prst="cloudCallout">
            <a:avLst>
              <a:gd name="adj1" fmla="val -4267"/>
              <a:gd name="adj2" fmla="val 13438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err="1" smtClean="0">
                <a:solidFill>
                  <a:srgbClr val="0070C0"/>
                </a:solidFill>
              </a:rPr>
              <a:t>Dastur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2525787" y="6033107"/>
            <a:ext cx="997143" cy="643520"/>
          </a:xfrm>
          <a:prstGeom prst="cloudCallout">
            <a:avLst>
              <a:gd name="adj1" fmla="val -204276"/>
              <a:gd name="adj2" fmla="val 2215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err="1" smtClean="0">
                <a:solidFill>
                  <a:srgbClr val="0070C0"/>
                </a:solidFill>
              </a:rPr>
              <a:t>Dastur</a:t>
            </a:r>
            <a:endParaRPr lang="en-US" sz="1400" dirty="0" smtClean="0">
              <a:solidFill>
                <a:srgbClr val="0070C0"/>
              </a:solidFill>
            </a:endParaRPr>
          </a:p>
          <a:p>
            <a:pPr algn="ctr"/>
            <a:r>
              <a:rPr lang="en-US" sz="1400" dirty="0" err="1" smtClean="0">
                <a:solidFill>
                  <a:srgbClr val="0070C0"/>
                </a:solidFill>
              </a:rPr>
              <a:t>natijasi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Блок-схема: несколько документов 3"/>
          <p:cNvSpPr/>
          <p:nvPr/>
        </p:nvSpPr>
        <p:spPr>
          <a:xfrm>
            <a:off x="1380617" y="3818085"/>
            <a:ext cx="1643742" cy="675535"/>
          </a:xfrm>
          <a:prstGeom prst="flowChartMultidocument">
            <a:avLst/>
          </a:prstGeom>
          <a:solidFill>
            <a:srgbClr val="66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3366FF"/>
                </a:solidFill>
              </a:rPr>
              <a:t>2-masala.</a:t>
            </a:r>
            <a:endParaRPr lang="ru-RU" sz="2400" dirty="0">
              <a:solidFill>
                <a:srgbClr val="3366FF"/>
              </a:solidFill>
            </a:endParaRPr>
          </a:p>
        </p:txBody>
      </p:sp>
      <p:sp>
        <p:nvSpPr>
          <p:cNvPr id="17" name="Стрелка вправо 16">
            <a:hlinkClick r:id="rId2" action="ppaction://hlinksldjump"/>
          </p:cNvPr>
          <p:cNvSpPr/>
          <p:nvPr/>
        </p:nvSpPr>
        <p:spPr>
          <a:xfrm rot="16200000">
            <a:off x="10456819" y="4501029"/>
            <a:ext cx="2913017" cy="731520"/>
          </a:xfrm>
          <a:prstGeom prst="rightArrow">
            <a:avLst/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</a:rPr>
              <a:t>Mundarijaga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o’tish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" y="0"/>
            <a:ext cx="12185466" cy="682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64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6651" y="102517"/>
            <a:ext cx="9601196" cy="610135"/>
          </a:xfrm>
          <a:solidFill>
            <a:srgbClr val="2BF5F5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Massivlarga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oid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masalalar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7682" y="876352"/>
            <a:ext cx="10025747" cy="834882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50000"/>
              </a:lnSpc>
              <a:buNone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http://acm.tuit.uz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Online Judge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masalalar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9607" y="824100"/>
            <a:ext cx="8701896" cy="5856448"/>
          </a:xfrm>
          <a:prstGeom prst="rect">
            <a:avLst/>
          </a:prstGeom>
        </p:spPr>
      </p:pic>
      <p:sp>
        <p:nvSpPr>
          <p:cNvPr id="6" name="Стрелка вправо 5">
            <a:hlinkClick r:id="rId4" action="ppaction://hlinksldjump"/>
          </p:cNvPr>
          <p:cNvSpPr/>
          <p:nvPr/>
        </p:nvSpPr>
        <p:spPr>
          <a:xfrm rot="16200000">
            <a:off x="-1276368" y="4004827"/>
            <a:ext cx="3359439" cy="731520"/>
          </a:xfrm>
          <a:prstGeom prst="rightArrow">
            <a:avLst/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</a:rPr>
              <a:t>Mundarijaga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o’tish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1992785" y="1744502"/>
            <a:ext cx="1149531" cy="1003069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C1A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0" name="Блок-схема: типовой процесс 19"/>
          <p:cNvSpPr/>
          <p:nvPr/>
        </p:nvSpPr>
        <p:spPr>
          <a:xfrm>
            <a:off x="619858" y="3080632"/>
            <a:ext cx="10963629" cy="2969673"/>
          </a:xfrm>
          <a:prstGeom prst="flowChartPredefinedProcess">
            <a:avLst/>
          </a:prstGeom>
          <a:solidFill>
            <a:srgbClr val="33CC33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rgbClr val="0070C0"/>
                </a:solidFill>
              </a:rPr>
              <a:t>Mustaqil</a:t>
            </a:r>
            <a:r>
              <a:rPr lang="en-US" sz="5400" b="1" dirty="0" smtClean="0">
                <a:solidFill>
                  <a:srgbClr val="0070C0"/>
                </a:solidFill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</a:rPr>
              <a:t>ishlash</a:t>
            </a:r>
            <a:r>
              <a:rPr lang="en-US" sz="5400" b="1" dirty="0" smtClean="0">
                <a:solidFill>
                  <a:srgbClr val="0070C0"/>
                </a:solidFill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</a:rPr>
              <a:t>uchun</a:t>
            </a:r>
            <a:r>
              <a:rPr lang="en-US" sz="5400" b="1" dirty="0" smtClean="0">
                <a:solidFill>
                  <a:srgbClr val="0070C0"/>
                </a:solidFill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</a:rPr>
              <a:t>masalalar</a:t>
            </a:r>
            <a:endParaRPr lang="ru-RU" sz="5400" b="1" dirty="0">
              <a:solidFill>
                <a:srgbClr val="0070C0"/>
              </a:solidFill>
            </a:endParaRPr>
          </a:p>
        </p:txBody>
      </p:sp>
      <p:sp>
        <p:nvSpPr>
          <p:cNvPr id="5" name="Стрелка вправо 4">
            <a:hlinkClick r:id="rId5" action="ppaction://hlinksldjump"/>
          </p:cNvPr>
          <p:cNvSpPr/>
          <p:nvPr/>
        </p:nvSpPr>
        <p:spPr>
          <a:xfrm rot="5400000">
            <a:off x="10142205" y="4374959"/>
            <a:ext cx="3320168" cy="731520"/>
          </a:xfrm>
          <a:prstGeom prst="rightArrow">
            <a:avLst/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70C0"/>
                </a:solidFill>
              </a:rPr>
              <a:t>Davomi</a:t>
            </a:r>
            <a:r>
              <a:rPr lang="en-US" sz="2400" b="1" dirty="0" smtClean="0">
                <a:solidFill>
                  <a:srgbClr val="0070C0"/>
                </a:solidFill>
              </a:rPr>
              <a:t> …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68" y="3185137"/>
            <a:ext cx="1197549" cy="1680668"/>
          </a:xfrm>
          <a:prstGeom prst="rect">
            <a:avLst/>
          </a:prstGeom>
        </p:spPr>
      </p:pic>
      <p:sp>
        <p:nvSpPr>
          <p:cNvPr id="11" name="Блок-схема: узел 10"/>
          <p:cNvSpPr/>
          <p:nvPr/>
        </p:nvSpPr>
        <p:spPr>
          <a:xfrm>
            <a:off x="747781" y="4871878"/>
            <a:ext cx="1149531" cy="1084217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C1B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923" y="3185137"/>
            <a:ext cx="1197549" cy="1680668"/>
          </a:xfrm>
          <a:prstGeom prst="rect">
            <a:avLst/>
          </a:prstGeom>
        </p:spPr>
      </p:pic>
      <p:sp>
        <p:nvSpPr>
          <p:cNvPr id="19" name="Блок-схема: документ 18"/>
          <p:cNvSpPr/>
          <p:nvPr/>
        </p:nvSpPr>
        <p:spPr>
          <a:xfrm>
            <a:off x="7253393" y="5101458"/>
            <a:ext cx="2202218" cy="960731"/>
          </a:xfrm>
          <a:prstGeom prst="flowChartDocumen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2">
              <a:avLst/>
            </a:prstTxWarp>
          </a:bodyPr>
          <a:lstStyle/>
          <a:p>
            <a:pPr algn="ctr"/>
            <a:r>
              <a:rPr lang="en-US" sz="2400" b="1" dirty="0" err="1" smtClean="0">
                <a:solidFill>
                  <a:srgbClr val="3366FF"/>
                </a:solidFill>
              </a:rPr>
              <a:t>Dastur</a:t>
            </a:r>
            <a:r>
              <a:rPr lang="en-US" sz="2400" b="1" dirty="0" smtClean="0">
                <a:solidFill>
                  <a:srgbClr val="3366FF"/>
                </a:solidFill>
              </a:rPr>
              <a:t> </a:t>
            </a:r>
            <a:r>
              <a:rPr lang="en-US" sz="2400" b="1" dirty="0" err="1" smtClean="0">
                <a:solidFill>
                  <a:srgbClr val="3366FF"/>
                </a:solidFill>
              </a:rPr>
              <a:t>natijasi</a:t>
            </a:r>
            <a:endParaRPr lang="ru-RU" sz="2400" b="1" dirty="0">
              <a:solidFill>
                <a:srgbClr val="3366FF"/>
              </a:solidFill>
            </a:endParaRPr>
          </a:p>
        </p:txBody>
      </p:sp>
      <p:sp>
        <p:nvSpPr>
          <p:cNvPr id="13" name="Блок-схема: узел 12"/>
          <p:cNvSpPr/>
          <p:nvPr/>
        </p:nvSpPr>
        <p:spPr>
          <a:xfrm>
            <a:off x="10253524" y="4879971"/>
            <a:ext cx="1149531" cy="1084217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N004</a:t>
            </a:r>
            <a:endParaRPr lang="ru-RU" sz="1400" b="1" dirty="0">
              <a:solidFill>
                <a:srgbClr val="0070C0"/>
              </a:solidFill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3601268" y="4828339"/>
            <a:ext cx="1149531" cy="1084217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L2103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4" name="Блок-схема: узел 13"/>
          <p:cNvSpPr/>
          <p:nvPr/>
        </p:nvSpPr>
        <p:spPr>
          <a:xfrm>
            <a:off x="8924519" y="4846278"/>
            <a:ext cx="1149531" cy="1084217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M002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2" name="Блок-схема: узел 11"/>
          <p:cNvSpPr/>
          <p:nvPr/>
        </p:nvSpPr>
        <p:spPr>
          <a:xfrm>
            <a:off x="2188577" y="4846278"/>
            <a:ext cx="1149531" cy="1084217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L2101</a:t>
            </a:r>
            <a:endParaRPr lang="ru-RU" sz="1400" b="1" dirty="0">
              <a:solidFill>
                <a:srgbClr val="0070C0"/>
              </a:solidFill>
            </a:endParaRPr>
          </a:p>
        </p:txBody>
      </p:sp>
      <p:sp>
        <p:nvSpPr>
          <p:cNvPr id="18" name="Блок-схема: узел 17"/>
          <p:cNvSpPr/>
          <p:nvPr/>
        </p:nvSpPr>
        <p:spPr>
          <a:xfrm>
            <a:off x="7594146" y="4828339"/>
            <a:ext cx="1149531" cy="1084217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M001</a:t>
            </a:r>
            <a:endParaRPr lang="ru-RU" sz="1400" b="1" dirty="0">
              <a:solidFill>
                <a:srgbClr val="0070C0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577" y="766332"/>
            <a:ext cx="7387173" cy="427735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46395" y="702861"/>
            <a:ext cx="8315755" cy="61533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6021" y="-11537"/>
            <a:ext cx="10511556" cy="68807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3800" y="-8439"/>
            <a:ext cx="10828820" cy="685268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5934" y="-11537"/>
            <a:ext cx="11743516" cy="687988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985" y="12554"/>
            <a:ext cx="11949364" cy="685579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597" y="15679"/>
            <a:ext cx="12057736" cy="680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3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5" grpId="0" animBg="1"/>
      <p:bldP spid="11" grpId="0" animBg="1"/>
      <p:bldP spid="11" grpId="1" animBg="1"/>
      <p:bldP spid="19" grpId="0" animBg="1"/>
      <p:bldP spid="19" grpId="1" animBg="1"/>
      <p:bldP spid="13" grpId="0" animBg="1"/>
      <p:bldP spid="13" grpId="1" animBg="1"/>
      <p:bldP spid="10" grpId="0" animBg="1"/>
      <p:bldP spid="10" grpId="1" animBg="1"/>
      <p:bldP spid="14" grpId="0" animBg="1"/>
      <p:bldP spid="14" grpId="1" animBg="1"/>
      <p:bldP spid="12" grpId="0" animBg="1"/>
      <p:bldP spid="12" grpId="1" animBg="1"/>
      <p:bldP spid="18" grpId="0" animBg="1"/>
      <p:bldP spid="18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17" y="0"/>
            <a:ext cx="1148316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322" y="4426328"/>
            <a:ext cx="9601196" cy="610135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66CCFF"/>
                </a:solidFill>
              </a:rPr>
              <a:t>N004 </a:t>
            </a:r>
            <a:r>
              <a:rPr lang="en-US" sz="3600" b="1" dirty="0" err="1" smtClean="0">
                <a:solidFill>
                  <a:srgbClr val="66CCFF"/>
                </a:solidFill>
              </a:rPr>
              <a:t>Massiv</a:t>
            </a:r>
            <a:r>
              <a:rPr lang="en-US" sz="3600" b="1" dirty="0" smtClean="0">
                <a:solidFill>
                  <a:srgbClr val="66CCFF"/>
                </a:solidFill>
              </a:rPr>
              <a:t> </a:t>
            </a:r>
            <a:r>
              <a:rPr lang="en-US" sz="3600" b="1" dirty="0" err="1" smtClean="0">
                <a:solidFill>
                  <a:srgbClr val="66CCFF"/>
                </a:solidFill>
              </a:rPr>
              <a:t>elementini</a:t>
            </a:r>
            <a:r>
              <a:rPr lang="en-US" sz="3600" b="1" dirty="0" smtClean="0">
                <a:solidFill>
                  <a:srgbClr val="66CCFF"/>
                </a:solidFill>
              </a:rPr>
              <a:t> </a:t>
            </a:r>
            <a:r>
              <a:rPr lang="en-US" sz="3600" b="1" dirty="0" err="1" smtClean="0">
                <a:solidFill>
                  <a:srgbClr val="66CCFF"/>
                </a:solidFill>
              </a:rPr>
              <a:t>o’chirish</a:t>
            </a:r>
            <a:endParaRPr lang="ru-RU" sz="3600" b="1" dirty="0">
              <a:solidFill>
                <a:srgbClr val="66CCFF"/>
              </a:solidFill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307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ыноска-облако 4"/>
          <p:cNvSpPr/>
          <p:nvPr/>
        </p:nvSpPr>
        <p:spPr>
          <a:xfrm>
            <a:off x="5113180" y="2743200"/>
            <a:ext cx="6400800" cy="3657600"/>
          </a:xfrm>
          <a:prstGeom prst="cloudCallout">
            <a:avLst>
              <a:gd name="adj1" fmla="val -83163"/>
              <a:gd name="adj2" fmla="val -61990"/>
            </a:avLst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E’tiborigiz</a:t>
            </a:r>
            <a:r>
              <a:rPr lang="en-US" sz="5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50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uchun</a:t>
            </a:r>
            <a:r>
              <a:rPr lang="en-US" sz="5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sz="50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rahmat</a:t>
            </a:r>
            <a:r>
              <a:rPr lang="en-US" sz="5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!</a:t>
            </a:r>
            <a:endParaRPr lang="ru-RU" sz="50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93050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b="1" i="1" dirty="0" err="1">
                <a:solidFill>
                  <a:srgbClr val="00B050"/>
                </a:solidFill>
                <a:latin typeface="Monotype Corsiva" panose="03010101010201010101" pitchFamily="66" charset="0"/>
              </a:rPr>
              <a:t>Massivlar</a:t>
            </a:r>
            <a:r>
              <a:rPr lang="en-US" sz="6000" b="1" i="1" dirty="0">
                <a:solidFill>
                  <a:srgbClr val="00B050"/>
                </a:solidFill>
                <a:latin typeface="Monotype Corsiva" panose="03010101010201010101" pitchFamily="66" charset="0"/>
              </a:rPr>
              <a:t>. </a:t>
            </a:r>
            <a:r>
              <a:rPr lang="en-US" sz="6000" b="1" i="1" dirty="0" err="1">
                <a:solidFill>
                  <a:srgbClr val="00B050"/>
                </a:solidFill>
                <a:latin typeface="Monotype Corsiva" panose="03010101010201010101" pitchFamily="66" charset="0"/>
              </a:rPr>
              <a:t>Bir</a:t>
            </a:r>
            <a:r>
              <a:rPr lang="en-US" sz="6000" b="1" i="1" dirty="0">
                <a:solidFill>
                  <a:srgbClr val="00B050"/>
                </a:solidFill>
                <a:latin typeface="Monotype Corsiva" panose="03010101010201010101" pitchFamily="66" charset="0"/>
              </a:rPr>
              <a:t> </a:t>
            </a:r>
            <a:r>
              <a:rPr lang="en-US" sz="6000" b="1" i="1" dirty="0" err="1">
                <a:solidFill>
                  <a:srgbClr val="00B050"/>
                </a:solidFill>
                <a:latin typeface="Monotype Corsiva" panose="03010101010201010101" pitchFamily="66" charset="0"/>
              </a:rPr>
              <a:t>o’lchovli</a:t>
            </a:r>
            <a:r>
              <a:rPr lang="en-US" sz="6000" b="1" i="1" dirty="0">
                <a:solidFill>
                  <a:srgbClr val="00B050"/>
                </a:solidFill>
                <a:latin typeface="Monotype Corsiva" panose="03010101010201010101" pitchFamily="66" charset="0"/>
              </a:rPr>
              <a:t> </a:t>
            </a:r>
            <a:r>
              <a:rPr lang="en-US" sz="6000" b="1" i="1" dirty="0" err="1">
                <a:solidFill>
                  <a:srgbClr val="00B050"/>
                </a:solidFill>
                <a:latin typeface="Monotype Corsiva" panose="03010101010201010101" pitchFamily="66" charset="0"/>
              </a:rPr>
              <a:t>massivlar</a:t>
            </a:r>
            <a:endParaRPr lang="ru-RU" sz="6000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8" name="Багетная рамка 7"/>
          <p:cNvSpPr/>
          <p:nvPr/>
        </p:nvSpPr>
        <p:spPr>
          <a:xfrm>
            <a:off x="1468780" y="5196764"/>
            <a:ext cx="2714644" cy="1000108"/>
          </a:xfrm>
          <a:prstGeom prst="bevel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/>
              <a:t>BAJARDI:</a:t>
            </a:r>
            <a:endParaRPr lang="ru-RU" sz="2000" b="1" i="1" dirty="0"/>
          </a:p>
        </p:txBody>
      </p:sp>
      <p:pic>
        <p:nvPicPr>
          <p:cNvPr id="17" name="Picture 2" descr="G:\photo\9d5544d9b66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483" y="2292228"/>
            <a:ext cx="3109121" cy="285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Багетная рамка 25"/>
          <p:cNvSpPr/>
          <p:nvPr/>
        </p:nvSpPr>
        <p:spPr>
          <a:xfrm>
            <a:off x="7765675" y="5145213"/>
            <a:ext cx="2714612" cy="1042416"/>
          </a:xfrm>
          <a:prstGeom prst="bevel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smtClean="0"/>
              <a:t>TEKSHIRDI:</a:t>
            </a:r>
            <a:endParaRPr lang="ru-RU" sz="2000" b="1" i="1" dirty="0"/>
          </a:p>
        </p:txBody>
      </p:sp>
      <p:pic>
        <p:nvPicPr>
          <p:cNvPr id="28" name="Picture 12" descr="tyu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348" y="2438402"/>
            <a:ext cx="3835785" cy="2514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6895538" y="2346015"/>
            <a:ext cx="4343404" cy="4188776"/>
            <a:chOff x="6667403" y="2733116"/>
            <a:chExt cx="4343404" cy="3714766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6667403" y="2733116"/>
              <a:ext cx="4343404" cy="3714766"/>
              <a:chOff x="6538907" y="2728619"/>
              <a:chExt cx="4343404" cy="3714766"/>
            </a:xfrm>
          </p:grpSpPr>
          <p:sp>
            <p:nvSpPr>
              <p:cNvPr id="23" name="Табличка 22"/>
              <p:cNvSpPr/>
              <p:nvPr/>
            </p:nvSpPr>
            <p:spPr>
              <a:xfrm>
                <a:off x="6538907" y="2728619"/>
                <a:ext cx="4343404" cy="3714766"/>
              </a:xfrm>
              <a:prstGeom prst="plaque">
                <a:avLst>
                  <a:gd name="adj" fmla="val 8991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20" name="Рисунок 19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13875" y="2760575"/>
                <a:ext cx="3136900" cy="3646105"/>
              </a:xfrm>
              <a:prstGeom prst="rect">
                <a:avLst/>
              </a:prstGeom>
            </p:spPr>
          </p:pic>
        </p:grpSp>
        <p:sp>
          <p:nvSpPr>
            <p:cNvPr id="27" name="Прямоугольник 26"/>
            <p:cNvSpPr/>
            <p:nvPr/>
          </p:nvSpPr>
          <p:spPr>
            <a:xfrm>
              <a:off x="7526663" y="5676901"/>
              <a:ext cx="2620637" cy="50743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Wave2">
                <a:avLst/>
              </a:prstTxWarp>
              <a:spAutoFit/>
            </a:bodyPr>
            <a:lstStyle/>
            <a:p>
              <a:pPr algn="ctr"/>
              <a:r>
                <a:rPr lang="en-US" sz="5400" b="0" cap="none" spc="0" dirty="0" err="1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Jomurodov</a:t>
              </a:r>
              <a:r>
                <a:rPr lang="en-US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D.</a:t>
              </a:r>
              <a:endPara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93082" y="2366680"/>
            <a:ext cx="4371977" cy="4188776"/>
            <a:chOff x="557210" y="2571750"/>
            <a:chExt cx="4371977" cy="3714766"/>
          </a:xfrm>
        </p:grpSpPr>
        <p:sp>
          <p:nvSpPr>
            <p:cNvPr id="12" name="Табличка 11"/>
            <p:cNvSpPr/>
            <p:nvPr/>
          </p:nvSpPr>
          <p:spPr>
            <a:xfrm>
              <a:off x="571496" y="2571750"/>
              <a:ext cx="4343404" cy="3714766"/>
            </a:xfrm>
            <a:prstGeom prst="plaque">
              <a:avLst>
                <a:gd name="adj" fmla="val 8991"/>
              </a:avLst>
            </a:prstGeom>
            <a:blipFill>
              <a:blip r:embed="rId5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Picture 2" descr="D:\rasmlar\Djv\Rasmlar.uz\Moy foto\A.jpg"/>
            <p:cNvPicPr>
              <a:picLocks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400164" y="2743205"/>
              <a:ext cx="2714644" cy="3024000"/>
            </a:xfrm>
            <a:prstGeom prst="ellipse">
              <a:avLst/>
            </a:prstGeom>
            <a:ln w="12700" cap="rnd">
              <a:solidFill>
                <a:srgbClr val="00B0F0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  <a:reflection blurRad="6350" stA="50000" endA="300" endPos="38500" dist="50800" dir="5400000" sy="-100000" algn="bl" rotWithShape="0"/>
            </a:effectLst>
            <a:scene3d>
              <a:camera prst="obliqueTopLef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11" name="Лента лицом вниз 10"/>
            <p:cNvSpPr/>
            <p:nvPr/>
          </p:nvSpPr>
          <p:spPr>
            <a:xfrm>
              <a:off x="557210" y="5243545"/>
              <a:ext cx="4371977" cy="814354"/>
            </a:xfrm>
            <a:prstGeom prst="ribbon">
              <a:avLst>
                <a:gd name="adj1" fmla="val 16667"/>
                <a:gd name="adj2" fmla="val 68338"/>
              </a:avLst>
            </a:prstGeom>
            <a:blipFill>
              <a:blip r:embed="rId7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 smtClean="0">
                  <a:solidFill>
                    <a:srgbClr val="FF0000"/>
                  </a:solidFill>
                </a:rPr>
                <a:t>Xolbo’tayeva</a:t>
              </a:r>
              <a:r>
                <a:rPr lang="en-US" sz="24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</a:rPr>
                <a:t>Dilnoza</a:t>
              </a:r>
              <a:endParaRPr lang="ru-RU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448233" y="1552302"/>
            <a:ext cx="496939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0"/>
                <a:solidFill>
                  <a:srgbClr val="00B0F0"/>
                </a:solidFill>
                <a:effectLst>
                  <a:reflection blurRad="6350" stA="53000" endA="300" endPos="35500" dir="5400000" sy="-90000" algn="bl" rotWithShape="0"/>
                </a:effectLst>
              </a:rPr>
              <a:t>202-guruh </a:t>
            </a:r>
            <a:r>
              <a:rPr lang="en-US" sz="4400" b="1" dirty="0" err="1" smtClean="0">
                <a:ln w="0"/>
                <a:solidFill>
                  <a:srgbClr val="00B0F0"/>
                </a:solidFill>
                <a:effectLst>
                  <a:reflection blurRad="6350" stA="53000" endA="300" endPos="35500" dir="5400000" sy="-90000" algn="bl" rotWithShape="0"/>
                </a:effectLst>
              </a:rPr>
              <a:t>talabasi</a:t>
            </a:r>
            <a:r>
              <a:rPr lang="en-US" sz="4400" b="1" dirty="0" smtClean="0">
                <a:ln w="0"/>
                <a:solidFill>
                  <a:srgbClr val="00B0F0"/>
                </a:solidFill>
                <a:effectLst>
                  <a:reflection blurRad="6350" stA="53000" endA="300" endPos="35500" dir="5400000" sy="-90000" algn="bl" rotWithShape="0"/>
                </a:effectLst>
              </a:rPr>
              <a:t>:</a:t>
            </a:r>
            <a:endParaRPr lang="ru-RU" sz="4400" b="1" cap="none" spc="0" dirty="0">
              <a:ln w="0"/>
              <a:solidFill>
                <a:srgbClr val="00B0F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582543" y="1550876"/>
            <a:ext cx="496939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0"/>
                <a:solidFill>
                  <a:srgbClr val="00B0F0"/>
                </a:solidFill>
                <a:effectLst>
                  <a:reflection blurRad="6350" stA="53000" endA="300" endPos="35500" dir="5400000" sy="-90000" algn="bl" rotWithShape="0"/>
                </a:effectLst>
              </a:rPr>
              <a:t>Fan </a:t>
            </a:r>
            <a:r>
              <a:rPr lang="en-US" sz="4400" b="1" dirty="0" err="1" smtClean="0">
                <a:ln w="0"/>
                <a:solidFill>
                  <a:srgbClr val="00B0F0"/>
                </a:solidFill>
                <a:effectLst>
                  <a:reflection blurRad="6350" stA="53000" endA="300" endPos="35500" dir="5400000" sy="-90000" algn="bl" rotWithShape="0"/>
                </a:effectLst>
              </a:rPr>
              <a:t>o’qituvchisi</a:t>
            </a:r>
            <a:r>
              <a:rPr lang="en-US" sz="4400" b="1" dirty="0" smtClean="0">
                <a:ln w="0"/>
                <a:solidFill>
                  <a:srgbClr val="00B0F0"/>
                </a:solidFill>
                <a:effectLst>
                  <a:reflection blurRad="6350" stA="53000" endA="300" endPos="35500" dir="5400000" sy="-90000" algn="bl" rotWithShape="0"/>
                </a:effectLst>
              </a:rPr>
              <a:t>:</a:t>
            </a:r>
            <a:endParaRPr lang="ru-RU" sz="4400" b="1" cap="none" spc="0" dirty="0">
              <a:ln w="0"/>
              <a:solidFill>
                <a:srgbClr val="00B0F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2861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30" grpId="0"/>
      <p:bldP spid="30" grpId="1"/>
      <p:bldP spid="32" grpId="0"/>
      <p:bldP spid="3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i="1" dirty="0" err="1">
                <a:solidFill>
                  <a:srgbClr val="00B050"/>
                </a:solidFill>
                <a:latin typeface="Monotype Corsiva" panose="03010101010201010101" pitchFamily="66" charset="0"/>
              </a:rPr>
              <a:t>Massivlar</a:t>
            </a:r>
            <a:r>
              <a:rPr lang="en-US" sz="5400" b="1" i="1" dirty="0">
                <a:solidFill>
                  <a:srgbClr val="00B050"/>
                </a:solidFill>
                <a:latin typeface="Monotype Corsiva" panose="03010101010201010101" pitchFamily="66" charset="0"/>
              </a:rPr>
              <a:t>. </a:t>
            </a:r>
            <a:r>
              <a:rPr lang="en-US" sz="5400" b="1" i="1" dirty="0" err="1">
                <a:solidFill>
                  <a:srgbClr val="00B050"/>
                </a:solidFill>
                <a:latin typeface="Monotype Corsiva" panose="03010101010201010101" pitchFamily="66" charset="0"/>
              </a:rPr>
              <a:t>Bir</a:t>
            </a:r>
            <a:r>
              <a:rPr lang="en-US" sz="5400" b="1" i="1" dirty="0">
                <a:solidFill>
                  <a:srgbClr val="00B050"/>
                </a:solidFill>
                <a:latin typeface="Monotype Corsiva" panose="03010101010201010101" pitchFamily="66" charset="0"/>
              </a:rPr>
              <a:t> </a:t>
            </a:r>
            <a:r>
              <a:rPr lang="en-US" sz="5400" b="1" i="1" dirty="0" err="1">
                <a:solidFill>
                  <a:srgbClr val="00B050"/>
                </a:solidFill>
                <a:latin typeface="Monotype Corsiva" panose="03010101010201010101" pitchFamily="66" charset="0"/>
              </a:rPr>
              <a:t>o’lchovli</a:t>
            </a:r>
            <a:r>
              <a:rPr lang="en-US" sz="5400" b="1" i="1" dirty="0">
                <a:solidFill>
                  <a:srgbClr val="00B050"/>
                </a:solidFill>
                <a:latin typeface="Monotype Corsiva" panose="03010101010201010101" pitchFamily="66" charset="0"/>
              </a:rPr>
              <a:t> </a:t>
            </a:r>
            <a:r>
              <a:rPr lang="en-US" sz="5400" b="1" i="1" dirty="0" err="1">
                <a:solidFill>
                  <a:srgbClr val="00B050"/>
                </a:solidFill>
                <a:latin typeface="Monotype Corsiva" panose="03010101010201010101" pitchFamily="66" charset="0"/>
              </a:rPr>
              <a:t>massivlar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3200" b="1" i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Reja</a:t>
            </a:r>
            <a:r>
              <a:rPr lang="en-US" sz="32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b="1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Massivlar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haqida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tushuncha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Massivlar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e’loni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Wingdings 2"/>
              <a:buAutoNum type="arabicPeriod"/>
            </a:pP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Massivlarga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oid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masalalar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0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Massivlar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haqida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tushuncha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6651" y="1861597"/>
            <a:ext cx="10411098" cy="4630643"/>
          </a:xfrm>
        </p:spPr>
        <p:txBody>
          <a:bodyPr>
            <a:normAutofit fontScale="77500" lnSpcReduction="20000"/>
          </a:bodyPr>
          <a:lstStyle/>
          <a:p>
            <a:pPr marL="0" lvl="0" indent="0" algn="just">
              <a:buNone/>
            </a:pPr>
            <a:r>
              <a:rPr lang="en-US" sz="4000" dirty="0" err="1">
                <a:latin typeface="Edwardian Script ITC" panose="030303020407070D0804" pitchFamily="66" charset="0"/>
              </a:rPr>
              <a:t>Xotirada</a:t>
            </a:r>
            <a:r>
              <a:rPr lang="en-US" sz="4000" dirty="0">
                <a:latin typeface="Edwardian Script ITC" panose="030303020407070D0804" pitchFamily="66" charset="0"/>
              </a:rPr>
              <a:t> </a:t>
            </a:r>
            <a:r>
              <a:rPr lang="en-US" sz="4000" dirty="0" err="1">
                <a:latin typeface="Edwardian Script ITC" panose="030303020407070D0804" pitchFamily="66" charset="0"/>
              </a:rPr>
              <a:t>ketma-ket</a:t>
            </a:r>
            <a:r>
              <a:rPr lang="en-US" sz="4000" dirty="0">
                <a:latin typeface="Edwardian Script ITC" panose="030303020407070D0804" pitchFamily="66" charset="0"/>
              </a:rPr>
              <a:t> (</a:t>
            </a:r>
            <a:r>
              <a:rPr lang="en-US" sz="4000" dirty="0" err="1">
                <a:latin typeface="Edwardian Script ITC" panose="030303020407070D0804" pitchFamily="66" charset="0"/>
              </a:rPr>
              <a:t>regulyar</a:t>
            </a:r>
            <a:r>
              <a:rPr lang="en-US" sz="4000" dirty="0">
                <a:latin typeface="Edwardian Script ITC" panose="030303020407070D0804" pitchFamily="66" charset="0"/>
              </a:rPr>
              <a:t>) </a:t>
            </a:r>
            <a:r>
              <a:rPr lang="en-US" sz="4000" dirty="0" err="1">
                <a:latin typeface="Edwardian Script ITC" panose="030303020407070D0804" pitchFamily="66" charset="0"/>
              </a:rPr>
              <a:t>joylashgan</a:t>
            </a:r>
            <a:r>
              <a:rPr lang="en-US" sz="4000" dirty="0">
                <a:latin typeface="Edwardian Script ITC" panose="030303020407070D0804" pitchFamily="66" charset="0"/>
              </a:rPr>
              <a:t> </a:t>
            </a:r>
            <a:r>
              <a:rPr lang="en-US" sz="4000" dirty="0" err="1">
                <a:latin typeface="Edwardian Script ITC" panose="030303020407070D0804" pitchFamily="66" charset="0"/>
              </a:rPr>
              <a:t>bir</a:t>
            </a:r>
            <a:r>
              <a:rPr lang="en-US" sz="4000" dirty="0">
                <a:latin typeface="Edwardian Script ITC" panose="030303020407070D0804" pitchFamily="66" charset="0"/>
              </a:rPr>
              <a:t> </a:t>
            </a:r>
            <a:r>
              <a:rPr lang="en-US" sz="4000" dirty="0" err="1">
                <a:latin typeface="Edwardian Script ITC" panose="030303020407070D0804" pitchFamily="66" charset="0"/>
              </a:rPr>
              <a:t>xil</a:t>
            </a:r>
            <a:r>
              <a:rPr lang="en-US" sz="4000" dirty="0">
                <a:latin typeface="Edwardian Script ITC" panose="030303020407070D0804" pitchFamily="66" charset="0"/>
              </a:rPr>
              <a:t> </a:t>
            </a:r>
            <a:r>
              <a:rPr lang="en-US" sz="4000" dirty="0" err="1">
                <a:latin typeface="Edwardian Script ITC" panose="030303020407070D0804" pitchFamily="66" charset="0"/>
              </a:rPr>
              <a:t>turdagi</a:t>
            </a:r>
            <a:r>
              <a:rPr lang="en-US" sz="4000" dirty="0">
                <a:latin typeface="Edwardian Script ITC" panose="030303020407070D0804" pitchFamily="66" charset="0"/>
              </a:rPr>
              <a:t>  </a:t>
            </a:r>
            <a:r>
              <a:rPr lang="en-US" sz="4000" dirty="0" err="1">
                <a:latin typeface="Edwardian Script ITC" panose="030303020407070D0804" pitchFamily="66" charset="0"/>
              </a:rPr>
              <a:t>qiymatlarga</a:t>
            </a:r>
            <a:r>
              <a:rPr lang="en-US" sz="4000" dirty="0">
                <a:latin typeface="Edwardian Script ITC" panose="030303020407070D0804" pitchFamily="66" charset="0"/>
              </a:rPr>
              <a:t>  </a:t>
            </a:r>
            <a:r>
              <a:rPr lang="en-US" sz="4000" b="1" dirty="0" err="1">
                <a:solidFill>
                  <a:srgbClr val="00B050"/>
                </a:solidFill>
                <a:latin typeface="Edwardian Script ITC" panose="030303020407070D0804" pitchFamily="66" charset="0"/>
              </a:rPr>
              <a:t>massiv</a:t>
            </a:r>
            <a:r>
              <a:rPr lang="en-US" sz="4000" dirty="0">
                <a:latin typeface="Edwardian Script ITC" panose="030303020407070D0804" pitchFamily="66" charset="0"/>
              </a:rPr>
              <a:t>  </a:t>
            </a:r>
            <a:r>
              <a:rPr lang="en-US" sz="4000" dirty="0" err="1">
                <a:latin typeface="Edwardian Script ITC" panose="030303020407070D0804" pitchFamily="66" charset="0"/>
              </a:rPr>
              <a:t>deyiladi</a:t>
            </a:r>
            <a:endParaRPr lang="ru-RU" sz="4000" dirty="0"/>
          </a:p>
          <a:p>
            <a:pPr marL="0" lvl="0" indent="627063" algn="just">
              <a:lnSpc>
                <a:spcPct val="150000"/>
              </a:lnSpc>
              <a:buNone/>
            </a:pP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massivlarga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zarurat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xajmdagi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cheklangan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miqdordagi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tartiblangan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qiymatlarni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qayta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bog’liq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masalalarni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yechishda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yuzaga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Faraz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qilaylik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guruhining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reyting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ballari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masalasi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qo’yilgan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guruhning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o’rtacha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reytingini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reytinglarni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kamayishi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bo’yicha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tartiblash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konkret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talabaning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reytingi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masala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ostilarini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zarur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bo’lsin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Qayd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etilgan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masalalarni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berilganlarning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reytinglarning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tartiblangan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ketma-ketiligi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zarur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bo’ladi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yerda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tartiblanganlik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ma’nosi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shundaki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ketma-ketlikning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qiymati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o’z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o’rniga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bo’ladi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(1-talabaning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reytingi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massivda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1-o’rinda, 2-talabaniki 2-o’rinda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hokazo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Reytinglar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ketma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ketligini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reyring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nomlab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undagi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qiymatlarga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reyting</a:t>
            </a:r>
            <a:r>
              <a:rPr lang="en-US" sz="26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reyting</a:t>
            </a:r>
            <a:r>
              <a:rPr lang="en-US" sz="26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…, </a:t>
            </a:r>
            <a:r>
              <a:rPr lang="en-US" sz="2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reyting</a:t>
            </a:r>
            <a:r>
              <a:rPr lang="en-US" sz="2600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ko’rinishida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murojaat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Стрелка вправо 4">
            <a:hlinkClick r:id="rId2" action="ppaction://hlinksldjump"/>
          </p:cNvPr>
          <p:cNvSpPr/>
          <p:nvPr/>
        </p:nvSpPr>
        <p:spPr>
          <a:xfrm rot="5400000">
            <a:off x="10398032" y="4604659"/>
            <a:ext cx="2913017" cy="731520"/>
          </a:xfrm>
          <a:prstGeom prst="rightArrow">
            <a:avLst/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70C0"/>
                </a:solidFill>
              </a:rPr>
              <a:t>Davomi</a:t>
            </a:r>
            <a:r>
              <a:rPr lang="en-US" sz="2400" b="1" dirty="0" smtClean="0">
                <a:solidFill>
                  <a:srgbClr val="0070C0"/>
                </a:solidFill>
              </a:rPr>
              <a:t> …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6" name="Стрелка вправо 5">
            <a:hlinkClick r:id="rId3" action="ppaction://hlinksldjump"/>
          </p:cNvPr>
          <p:cNvSpPr/>
          <p:nvPr/>
        </p:nvSpPr>
        <p:spPr>
          <a:xfrm rot="16200000">
            <a:off x="-1090751" y="4487094"/>
            <a:ext cx="2913017" cy="731520"/>
          </a:xfrm>
          <a:prstGeom prst="rightArrow">
            <a:avLst/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</a:rPr>
              <a:t>Mundarijaga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o’tish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701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Massivlar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haqida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tushuncha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8274" y="1861597"/>
            <a:ext cx="10502537" cy="4656769"/>
          </a:xfrm>
        </p:spPr>
        <p:txBody>
          <a:bodyPr>
            <a:normAutofit fontScale="92500" lnSpcReduction="20000"/>
          </a:bodyPr>
          <a:lstStyle/>
          <a:p>
            <a:pPr marL="0" lvl="0" indent="0" algn="just">
              <a:buNone/>
            </a:pPr>
            <a:r>
              <a:rPr lang="en-US" sz="4000" dirty="0" err="1" smtClean="0">
                <a:latin typeface="Edwardian Script ITC" panose="030303020407070D0804" pitchFamily="66" charset="0"/>
              </a:rPr>
              <a:t>Odatda</a:t>
            </a:r>
            <a:r>
              <a:rPr lang="en-US" sz="4000" dirty="0" smtClean="0">
                <a:latin typeface="Edwardian Script ITC" panose="030303020407070D0804" pitchFamily="66" charset="0"/>
              </a:rPr>
              <a:t> </a:t>
            </a:r>
            <a:r>
              <a:rPr lang="en-US" sz="4000" dirty="0" err="1" smtClean="0">
                <a:latin typeface="Edwardian Script ITC" panose="030303020407070D0804" pitchFamily="66" charset="0"/>
              </a:rPr>
              <a:t>berilganlarning</a:t>
            </a:r>
            <a:r>
              <a:rPr lang="en-US" sz="4000" dirty="0" smtClean="0">
                <a:latin typeface="Edwardian Script ITC" panose="030303020407070D0804" pitchFamily="66" charset="0"/>
              </a:rPr>
              <a:t> </a:t>
            </a:r>
            <a:r>
              <a:rPr lang="en-US" sz="4000" dirty="0" err="1" smtClean="0">
                <a:latin typeface="Edwardian Script ITC" panose="030303020407070D0804" pitchFamily="66" charset="0"/>
              </a:rPr>
              <a:t>bunday</a:t>
            </a:r>
            <a:r>
              <a:rPr lang="en-US" sz="4000" dirty="0" smtClean="0">
                <a:latin typeface="Edwardian Script ITC" panose="030303020407070D0804" pitchFamily="66" charset="0"/>
              </a:rPr>
              <a:t> </a:t>
            </a:r>
            <a:r>
              <a:rPr lang="en-US" sz="4000" dirty="0" err="1" smtClean="0">
                <a:latin typeface="Edwardian Script ITC" panose="030303020407070D0804" pitchFamily="66" charset="0"/>
              </a:rPr>
              <a:t>ko’rinishiga</a:t>
            </a:r>
            <a:r>
              <a:rPr lang="en-US" sz="4000" dirty="0" smtClean="0">
                <a:latin typeface="Edwardian Script ITC" panose="030303020407070D0804" pitchFamily="66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Edwardian Script ITC" panose="030303020407070D0804" pitchFamily="66" charset="0"/>
              </a:rPr>
              <a:t>massivlar</a:t>
            </a:r>
            <a:r>
              <a:rPr lang="en-US" sz="4000" dirty="0" smtClean="0">
                <a:solidFill>
                  <a:srgbClr val="00B050"/>
                </a:solidFill>
                <a:latin typeface="Edwardian Script ITC" panose="030303020407070D0804" pitchFamily="66" charset="0"/>
              </a:rPr>
              <a:t> </a:t>
            </a:r>
            <a:r>
              <a:rPr lang="en-US" sz="4000" dirty="0" err="1" smtClean="0">
                <a:latin typeface="Edwardian Script ITC" panose="030303020407070D0804" pitchFamily="66" charset="0"/>
              </a:rPr>
              <a:t>deyiladi</a:t>
            </a:r>
            <a:r>
              <a:rPr lang="en-US" sz="4000" dirty="0" smtClean="0">
                <a:latin typeface="Edwardian Script ITC" panose="030303020407070D0804" pitchFamily="66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533400" algn="just">
              <a:buNone/>
            </a:pPr>
            <a:r>
              <a:rPr lang="en-US" dirty="0" err="1" smtClean="0"/>
              <a:t>Massivlarni</a:t>
            </a:r>
            <a:r>
              <a:rPr lang="en-US" dirty="0" smtClean="0"/>
              <a:t> </a:t>
            </a:r>
            <a:r>
              <a:rPr lang="en-US" dirty="0" err="1" smtClean="0"/>
              <a:t>matematikadagi</a:t>
            </a:r>
            <a:r>
              <a:rPr lang="en-US" dirty="0" smtClean="0"/>
              <a:t> </a:t>
            </a:r>
            <a:r>
              <a:rPr lang="en-US" dirty="0" err="1" smtClean="0"/>
              <a:t>sonlar</a:t>
            </a:r>
            <a:r>
              <a:rPr lang="en-US" dirty="0" smtClean="0"/>
              <a:t> </a:t>
            </a:r>
            <a:r>
              <a:rPr lang="en-US" dirty="0" err="1" smtClean="0"/>
              <a:t>vektoriga</a:t>
            </a:r>
            <a:r>
              <a:rPr lang="en-US" dirty="0" smtClean="0"/>
              <a:t> </a:t>
            </a:r>
            <a:r>
              <a:rPr lang="en-US" dirty="0" err="1" smtClean="0"/>
              <a:t>o’xshatish</a:t>
            </a:r>
            <a:r>
              <a:rPr lang="en-US" dirty="0" smtClean="0"/>
              <a:t> </a:t>
            </a:r>
            <a:r>
              <a:rPr lang="en-US" dirty="0" err="1" smtClean="0"/>
              <a:t>mumkin</a:t>
            </a:r>
            <a:r>
              <a:rPr lang="en-US" dirty="0" smtClean="0"/>
              <a:t>, </a:t>
            </a:r>
            <a:r>
              <a:rPr lang="en-US" dirty="0" err="1" smtClean="0"/>
              <a:t>chunki</a:t>
            </a:r>
            <a:r>
              <a:rPr lang="en-US" dirty="0" smtClean="0"/>
              <a:t> vector ham </a:t>
            </a:r>
            <a:r>
              <a:rPr lang="en-US" dirty="0" err="1" smtClean="0"/>
              <a:t>o’zining</a:t>
            </a:r>
            <a:r>
              <a:rPr lang="en-US" dirty="0" smtClean="0"/>
              <a:t> individual </a:t>
            </a:r>
            <a:r>
              <a:rPr lang="en-US" dirty="0" err="1" smtClean="0"/>
              <a:t>nomiga</a:t>
            </a:r>
            <a:r>
              <a:rPr lang="en-US" dirty="0" smtClean="0"/>
              <a:t> </a:t>
            </a:r>
            <a:r>
              <a:rPr lang="en-US" dirty="0" err="1" smtClean="0"/>
              <a:t>ega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u </a:t>
            </a:r>
            <a:r>
              <a:rPr lang="en-US" dirty="0" err="1" smtClean="0"/>
              <a:t>fiksirlangan</a:t>
            </a:r>
            <a:r>
              <a:rPr lang="en-US" dirty="0" smtClean="0"/>
              <a:t> </a:t>
            </a:r>
            <a:r>
              <a:rPr lang="en-US" dirty="0" err="1" smtClean="0"/>
              <a:t>miqdordagi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turdagi</a:t>
            </a:r>
            <a:r>
              <a:rPr lang="en-US" dirty="0" smtClean="0"/>
              <a:t> </a:t>
            </a:r>
            <a:r>
              <a:rPr lang="en-US" dirty="0" err="1" smtClean="0"/>
              <a:t>qiymatlardan</a:t>
            </a:r>
            <a:r>
              <a:rPr lang="en-US" dirty="0" smtClean="0"/>
              <a:t> – </a:t>
            </a:r>
            <a:r>
              <a:rPr lang="en-US" dirty="0" err="1" smtClean="0"/>
              <a:t>sonlardan</a:t>
            </a:r>
            <a:r>
              <a:rPr lang="en-US" dirty="0" smtClean="0"/>
              <a:t> </a:t>
            </a:r>
            <a:r>
              <a:rPr lang="en-US" dirty="0" err="1" smtClean="0"/>
              <a:t>iboratdir</a:t>
            </a:r>
            <a:r>
              <a:rPr lang="en-US" dirty="0" smtClean="0"/>
              <a:t>.</a:t>
            </a:r>
          </a:p>
          <a:p>
            <a:pPr marL="0" indent="533400" algn="just">
              <a:buNone/>
            </a:pPr>
            <a:r>
              <a:rPr lang="en-US" dirty="0" err="1" smtClean="0"/>
              <a:t>Demak</a:t>
            </a:r>
            <a:r>
              <a:rPr lang="en-US" dirty="0" smtClean="0"/>
              <a:t>, </a:t>
            </a:r>
            <a:r>
              <a:rPr lang="en-US" dirty="0" err="1" smtClean="0"/>
              <a:t>massiv</a:t>
            </a:r>
            <a:r>
              <a:rPr lang="en-US" dirty="0" smtClean="0"/>
              <a:t> –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fiksirlangan</a:t>
            </a:r>
            <a:r>
              <a:rPr lang="en-US" dirty="0" smtClean="0"/>
              <a:t> </a:t>
            </a:r>
            <a:r>
              <a:rPr lang="en-US" dirty="0" err="1" smtClean="0"/>
              <a:t>miqdordagi</a:t>
            </a:r>
            <a:r>
              <a:rPr lang="en-US" dirty="0" smtClean="0"/>
              <a:t> </a:t>
            </a:r>
            <a:r>
              <a:rPr lang="en-US" dirty="0" err="1" smtClean="0"/>
              <a:t>ayrim</a:t>
            </a:r>
            <a:r>
              <a:rPr lang="en-US" dirty="0" smtClean="0"/>
              <a:t> </a:t>
            </a:r>
            <a:r>
              <a:rPr lang="en-US" dirty="0" err="1" smtClean="0"/>
              <a:t>qiymatlarning</a:t>
            </a:r>
            <a:r>
              <a:rPr lang="en-US" dirty="0" smtClean="0"/>
              <a:t> (</a:t>
            </a:r>
            <a:r>
              <a:rPr lang="en-US" dirty="0" err="1" smtClean="0"/>
              <a:t>massiv</a:t>
            </a:r>
            <a:r>
              <a:rPr lang="en-US" dirty="0" smtClean="0"/>
              <a:t> </a:t>
            </a:r>
            <a:r>
              <a:rPr lang="en-US" dirty="0" err="1" smtClean="0"/>
              <a:t>elementlarining</a:t>
            </a:r>
            <a:r>
              <a:rPr lang="en-US" dirty="0" smtClean="0"/>
              <a:t>) </a:t>
            </a:r>
            <a:r>
              <a:rPr lang="en-US" dirty="0" err="1" smtClean="0"/>
              <a:t>tartiblangan</a:t>
            </a:r>
            <a:r>
              <a:rPr lang="en-US" dirty="0" smtClean="0"/>
              <a:t> </a:t>
            </a:r>
            <a:r>
              <a:rPr lang="en-US" dirty="0" err="1" smtClean="0"/>
              <a:t>majmuasidir</a:t>
            </a:r>
            <a:r>
              <a:rPr lang="en-US" dirty="0" smtClean="0"/>
              <a:t>. </a:t>
            </a:r>
            <a:r>
              <a:rPr lang="en-US" dirty="0" err="1" smtClean="0"/>
              <a:t>Barcha</a:t>
            </a:r>
            <a:r>
              <a:rPr lang="en-US" dirty="0" smtClean="0"/>
              <a:t> </a:t>
            </a:r>
            <a:r>
              <a:rPr lang="en-US" dirty="0" err="1" smtClean="0"/>
              <a:t>elementlar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xil</a:t>
            </a:r>
            <a:r>
              <a:rPr lang="en-US" dirty="0" smtClean="0"/>
              <a:t> </a:t>
            </a:r>
            <a:r>
              <a:rPr lang="en-US" dirty="0" err="1" smtClean="0"/>
              <a:t>turda</a:t>
            </a:r>
            <a:r>
              <a:rPr lang="en-US" dirty="0" smtClean="0"/>
              <a:t> </a:t>
            </a:r>
            <a:r>
              <a:rPr lang="en-US" dirty="0" err="1" smtClean="0"/>
              <a:t>bo’lishi</a:t>
            </a:r>
            <a:r>
              <a:rPr lang="en-US" dirty="0" smtClean="0"/>
              <a:t> </a:t>
            </a:r>
            <a:r>
              <a:rPr lang="en-US" dirty="0" err="1" smtClean="0"/>
              <a:t>kerak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tur</a:t>
            </a:r>
            <a:r>
              <a:rPr lang="en-US" dirty="0" smtClean="0"/>
              <a:t> </a:t>
            </a:r>
            <a:r>
              <a:rPr lang="en-US" i="1" dirty="0" smtClean="0"/>
              <a:t>element </a:t>
            </a:r>
            <a:r>
              <a:rPr lang="en-US" i="1" dirty="0" err="1" smtClean="0"/>
              <a:t>turi</a:t>
            </a:r>
            <a:r>
              <a:rPr lang="en-US" dirty="0" smtClean="0"/>
              <a:t> </a:t>
            </a:r>
            <a:r>
              <a:rPr lang="en-US" dirty="0" err="1" smtClean="0"/>
              <a:t>yoki</a:t>
            </a:r>
            <a:r>
              <a:rPr lang="en-US" dirty="0" smtClean="0"/>
              <a:t> </a:t>
            </a:r>
            <a:r>
              <a:rPr lang="en-US" dirty="0" err="1" smtClean="0"/>
              <a:t>massiv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i="1" dirty="0" err="1" smtClean="0"/>
              <a:t>tayanch</a:t>
            </a:r>
            <a:r>
              <a:rPr lang="en-US" i="1" dirty="0" smtClean="0"/>
              <a:t> </a:t>
            </a:r>
            <a:r>
              <a:rPr lang="en-US" i="1" dirty="0" err="1" smtClean="0"/>
              <a:t>tur</a:t>
            </a:r>
            <a:r>
              <a:rPr lang="en-US" dirty="0" smtClean="0"/>
              <a:t> </a:t>
            </a:r>
            <a:r>
              <a:rPr lang="en-US" dirty="0" err="1" smtClean="0"/>
              <a:t>nomlanadi</a:t>
            </a:r>
            <a:r>
              <a:rPr lang="en-US" dirty="0" smtClean="0"/>
              <a:t>.</a:t>
            </a:r>
          </a:p>
          <a:p>
            <a:pPr marL="0" indent="533400" algn="just">
              <a:buNone/>
            </a:pPr>
            <a:r>
              <a:rPr lang="en-US" dirty="0" err="1" smtClean="0"/>
              <a:t>Dasturda</a:t>
            </a:r>
            <a:r>
              <a:rPr lang="en-US" dirty="0" smtClean="0"/>
              <a:t> </a:t>
            </a:r>
            <a:r>
              <a:rPr lang="en-US" dirty="0" err="1" smtClean="0"/>
              <a:t>ishlatiladigan</a:t>
            </a:r>
            <a:r>
              <a:rPr lang="en-US" dirty="0" smtClean="0"/>
              <a:t> </a:t>
            </a:r>
            <a:r>
              <a:rPr lang="en-US" dirty="0" err="1" smtClean="0"/>
              <a:t>har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konkret</a:t>
            </a:r>
            <a:r>
              <a:rPr lang="en-US" dirty="0" smtClean="0"/>
              <a:t> </a:t>
            </a:r>
            <a:r>
              <a:rPr lang="en-US" dirty="0" err="1" smtClean="0"/>
              <a:t>massiv</a:t>
            </a:r>
            <a:r>
              <a:rPr lang="en-US" dirty="0" smtClean="0"/>
              <a:t> </a:t>
            </a:r>
            <a:r>
              <a:rPr lang="en-US" dirty="0" err="1" smtClean="0"/>
              <a:t>o’zining</a:t>
            </a:r>
            <a:r>
              <a:rPr lang="en-US" dirty="0" smtClean="0"/>
              <a:t> individual </a:t>
            </a:r>
            <a:r>
              <a:rPr lang="en-US" dirty="0" err="1" smtClean="0"/>
              <a:t>nomiga</a:t>
            </a:r>
            <a:r>
              <a:rPr lang="en-US" dirty="0" smtClean="0"/>
              <a:t> </a:t>
            </a:r>
            <a:r>
              <a:rPr lang="en-US" dirty="0" err="1" smtClean="0"/>
              <a:t>ega</a:t>
            </a:r>
            <a:r>
              <a:rPr lang="en-US" dirty="0" smtClean="0"/>
              <a:t> </a:t>
            </a:r>
            <a:r>
              <a:rPr lang="en-US" dirty="0" err="1" smtClean="0"/>
              <a:t>bo’lishi</a:t>
            </a:r>
            <a:r>
              <a:rPr lang="en-US" dirty="0" smtClean="0"/>
              <a:t> </a:t>
            </a:r>
            <a:r>
              <a:rPr lang="en-US" dirty="0" err="1" smtClean="0"/>
              <a:t>kerak</a:t>
            </a:r>
            <a:r>
              <a:rPr lang="en-US" dirty="0" smtClean="0"/>
              <a:t>. Bu </a:t>
            </a:r>
            <a:r>
              <a:rPr lang="en-US" dirty="0" err="1" smtClean="0"/>
              <a:t>nomni</a:t>
            </a:r>
            <a:r>
              <a:rPr lang="en-US" dirty="0" smtClean="0"/>
              <a:t> </a:t>
            </a:r>
            <a:r>
              <a:rPr lang="en-US" i="1" dirty="0" err="1" smtClean="0"/>
              <a:t>to’liq</a:t>
            </a:r>
            <a:r>
              <a:rPr lang="en-US" i="1" dirty="0" smtClean="0"/>
              <a:t> </a:t>
            </a:r>
            <a:r>
              <a:rPr lang="en-US" i="1" dirty="0" err="1" smtClean="0"/>
              <a:t>o’zgaruvchi</a:t>
            </a:r>
            <a:r>
              <a:rPr lang="en-US" dirty="0" smtClean="0"/>
              <a:t> </a:t>
            </a:r>
            <a:r>
              <a:rPr lang="en-US" dirty="0" err="1" smtClean="0"/>
              <a:t>deyiladi</a:t>
            </a:r>
            <a:r>
              <a:rPr lang="en-US" dirty="0" smtClean="0"/>
              <a:t>, </a:t>
            </a:r>
            <a:r>
              <a:rPr lang="en-US" dirty="0" err="1" smtClean="0"/>
              <a:t>chunki</a:t>
            </a:r>
            <a:r>
              <a:rPr lang="en-US" dirty="0" smtClean="0"/>
              <a:t> </a:t>
            </a:r>
            <a:r>
              <a:rPr lang="en-US" dirty="0" err="1" smtClean="0"/>
              <a:t>uning</a:t>
            </a:r>
            <a:r>
              <a:rPr lang="en-US" dirty="0" smtClean="0"/>
              <a:t> </a:t>
            </a:r>
            <a:r>
              <a:rPr lang="en-US" dirty="0" err="1" smtClean="0"/>
              <a:t>qiymati</a:t>
            </a:r>
            <a:r>
              <a:rPr lang="en-US" dirty="0" smtClean="0"/>
              <a:t> </a:t>
            </a:r>
            <a:r>
              <a:rPr lang="en-US" dirty="0" err="1" smtClean="0"/>
              <a:t>massivning</a:t>
            </a:r>
            <a:r>
              <a:rPr lang="en-US" dirty="0" smtClean="0"/>
              <a:t> </a:t>
            </a:r>
            <a:r>
              <a:rPr lang="en-US" dirty="0" err="1" smtClean="0"/>
              <a:t>o’zi</a:t>
            </a:r>
            <a:r>
              <a:rPr lang="en-US" dirty="0" smtClean="0"/>
              <a:t> </a:t>
            </a:r>
            <a:r>
              <a:rPr lang="en-US" dirty="0" err="1" smtClean="0"/>
              <a:t>bo’ladi</a:t>
            </a:r>
            <a:r>
              <a:rPr lang="en-US" dirty="0" smtClean="0"/>
              <a:t>. </a:t>
            </a:r>
            <a:r>
              <a:rPr lang="en-US" dirty="0" err="1" smtClean="0"/>
              <a:t>Murojaat</a:t>
            </a:r>
            <a:r>
              <a:rPr lang="en-US" dirty="0" smtClean="0"/>
              <a:t> </a:t>
            </a:r>
            <a:r>
              <a:rPr lang="en-US" dirty="0" err="1" smtClean="0"/>
              <a:t>sintaksisi</a:t>
            </a:r>
            <a:r>
              <a:rPr lang="en-US" dirty="0" smtClean="0"/>
              <a:t>:</a:t>
            </a:r>
          </a:p>
          <a:p>
            <a:pPr marL="0" indent="533400" algn="just">
              <a:buNone/>
            </a:pPr>
            <a:r>
              <a:rPr lang="en-US" dirty="0" smtClean="0"/>
              <a:t>&lt;</a:t>
            </a:r>
            <a:r>
              <a:rPr lang="en-US" dirty="0" err="1" smtClean="0"/>
              <a:t>massiv</a:t>
            </a:r>
            <a:r>
              <a:rPr lang="en-US" dirty="0" smtClean="0"/>
              <a:t> </a:t>
            </a:r>
            <a:r>
              <a:rPr lang="en-US" dirty="0" err="1" smtClean="0"/>
              <a:t>nomi</a:t>
            </a:r>
            <a:r>
              <a:rPr lang="en-US" dirty="0" smtClean="0"/>
              <a:t>&gt; [&lt;</a:t>
            </a:r>
            <a:r>
              <a:rPr lang="en-US" dirty="0" err="1" smtClean="0"/>
              <a:t>indeks</a:t>
            </a:r>
            <a:r>
              <a:rPr lang="en-US" dirty="0" smtClean="0"/>
              <a:t>&gt;]</a:t>
            </a:r>
          </a:p>
          <a:p>
            <a:pPr marL="0" indent="533400" algn="just">
              <a:buNone/>
            </a:pPr>
            <a:r>
              <a:rPr lang="en-US" dirty="0" smtClean="0"/>
              <a:t>Bu </a:t>
            </a:r>
            <a:r>
              <a:rPr lang="en-US" dirty="0" err="1" smtClean="0"/>
              <a:t>ko’rinishga</a:t>
            </a:r>
            <a:r>
              <a:rPr lang="en-US" dirty="0" smtClean="0"/>
              <a:t> </a:t>
            </a:r>
            <a:r>
              <a:rPr lang="en-US" i="1" dirty="0" err="1" smtClean="0"/>
              <a:t>xususiy</a:t>
            </a:r>
            <a:r>
              <a:rPr lang="en-US" i="1" dirty="0" smtClean="0"/>
              <a:t> </a:t>
            </a:r>
            <a:r>
              <a:rPr lang="en-US" i="1" dirty="0" err="1" smtClean="0"/>
              <a:t>o’zgaruvchi</a:t>
            </a:r>
            <a:r>
              <a:rPr lang="en-US" i="1" dirty="0" smtClean="0"/>
              <a:t> </a:t>
            </a:r>
            <a:r>
              <a:rPr lang="en-US" dirty="0" err="1" smtClean="0"/>
              <a:t>deyiladi</a:t>
            </a:r>
            <a:r>
              <a:rPr lang="en-US" dirty="0" smtClean="0"/>
              <a:t>, </a:t>
            </a:r>
            <a:r>
              <a:rPr lang="en-US" dirty="0" err="1" smtClean="0"/>
              <a:t>chunki</a:t>
            </a:r>
            <a:r>
              <a:rPr lang="en-US" dirty="0" smtClean="0"/>
              <a:t> </a:t>
            </a:r>
            <a:r>
              <a:rPr lang="en-US" dirty="0" err="1" smtClean="0"/>
              <a:t>uning</a:t>
            </a:r>
            <a:r>
              <a:rPr lang="en-US" dirty="0" smtClean="0"/>
              <a:t> </a:t>
            </a:r>
            <a:r>
              <a:rPr lang="en-US" dirty="0" err="1" smtClean="0"/>
              <a:t>qiymati</a:t>
            </a:r>
            <a:r>
              <a:rPr lang="en-US" dirty="0" smtClean="0"/>
              <a:t> </a:t>
            </a:r>
            <a:r>
              <a:rPr lang="en-US" dirty="0" err="1" smtClean="0"/>
              <a:t>massivning</a:t>
            </a:r>
            <a:r>
              <a:rPr lang="en-US" dirty="0" smtClean="0"/>
              <a:t> </a:t>
            </a:r>
            <a:r>
              <a:rPr lang="en-US" dirty="0" err="1" smtClean="0"/>
              <a:t>alohida</a:t>
            </a:r>
            <a:r>
              <a:rPr lang="en-US" dirty="0" smtClean="0"/>
              <a:t> </a:t>
            </a:r>
            <a:r>
              <a:rPr lang="en-US" dirty="0" err="1" smtClean="0"/>
              <a:t>elementidir</a:t>
            </a:r>
            <a:r>
              <a:rPr lang="en-US" dirty="0" smtClean="0"/>
              <a:t>. </a:t>
            </a:r>
            <a:endParaRPr lang="ru-RU" dirty="0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rot="16200000">
            <a:off x="10398032" y="4996543"/>
            <a:ext cx="2913017" cy="731520"/>
          </a:xfrm>
          <a:prstGeom prst="rightArrow">
            <a:avLst/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</a:rPr>
              <a:t>Mundarijaga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o’tish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5" name="Стрелка вправо 4">
            <a:hlinkClick r:id="rId2" action="ppaction://hlinksldjump"/>
          </p:cNvPr>
          <p:cNvSpPr/>
          <p:nvPr/>
        </p:nvSpPr>
        <p:spPr>
          <a:xfrm rot="16200000">
            <a:off x="-1090751" y="4996542"/>
            <a:ext cx="2913017" cy="731520"/>
          </a:xfrm>
          <a:prstGeom prst="rightArrow">
            <a:avLst/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</a:rPr>
              <a:t>Mundarijaga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o’tish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7" name="Стрелка вправо 6">
            <a:hlinkClick r:id="rId3" action="ppaction://hlinksldjump"/>
          </p:cNvPr>
          <p:cNvSpPr/>
          <p:nvPr/>
        </p:nvSpPr>
        <p:spPr>
          <a:xfrm rot="16200000">
            <a:off x="-1226918" y="1919246"/>
            <a:ext cx="3185351" cy="731520"/>
          </a:xfrm>
          <a:prstGeom prst="rightArrow">
            <a:avLst/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</a:rPr>
              <a:t>Bitta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avvalgi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slaydga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o’tish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75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Massivlar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e’loni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6651" y="1759999"/>
            <a:ext cx="10411098" cy="4725470"/>
          </a:xfrm>
        </p:spPr>
        <p:txBody>
          <a:bodyPr>
            <a:normAutofit fontScale="85000" lnSpcReduction="20000"/>
          </a:bodyPr>
          <a:lstStyle/>
          <a:p>
            <a:pPr marL="0" lvl="0" indent="627063" algn="just">
              <a:lnSpc>
                <a:spcPct val="150000"/>
              </a:lnSpc>
              <a:buNone/>
            </a:pP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indeksi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butun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son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qo’llaniladi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Umuman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olganda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indeks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butun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son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qiymatini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qiluvchi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ixtiyoriy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ifoda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ishlatilishi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qiymati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nomerini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aniqlaydi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Ifoda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o’zgaruvchi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olinishi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mumkinki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o’zgaruvchining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qiymati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o’zgarishi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murojaat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qilinayotgan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elementini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aniqlovchi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indeks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o’zgaradi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dasturdagi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bitta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indeksli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o’zgaruvchi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massivning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elementlarini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belgilash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bo’ladi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reyting</a:t>
            </a:r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2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o’zgaruvchisi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i-ozgaruvchining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qiymatiga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bog’liq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ravishda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reyting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massivining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ixtiyoriy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elementiga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murojaat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627063" algn="just">
              <a:lnSpc>
                <a:spcPct val="150000"/>
              </a:lnSpc>
              <a:buNone/>
            </a:pP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Haqiqy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turdagi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(float, double)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qiymatlar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to’plami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cheksiz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bo’lganligi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sababli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indeks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ishlatilmaydi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Стрелка вправо 4">
            <a:hlinkClick r:id="rId2" action="ppaction://hlinksldjump"/>
          </p:cNvPr>
          <p:cNvSpPr/>
          <p:nvPr/>
        </p:nvSpPr>
        <p:spPr>
          <a:xfrm rot="5400000">
            <a:off x="10398032" y="4604659"/>
            <a:ext cx="2913017" cy="731520"/>
          </a:xfrm>
          <a:prstGeom prst="rightArrow">
            <a:avLst/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70C0"/>
                </a:solidFill>
              </a:rPr>
              <a:t>Davomi</a:t>
            </a:r>
            <a:r>
              <a:rPr lang="en-US" sz="2400" b="1" dirty="0" smtClean="0">
                <a:solidFill>
                  <a:srgbClr val="0070C0"/>
                </a:solidFill>
              </a:rPr>
              <a:t> …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6" name="Стрелка вправо 5">
            <a:hlinkClick r:id="rId3" action="ppaction://hlinksldjump"/>
          </p:cNvPr>
          <p:cNvSpPr/>
          <p:nvPr/>
        </p:nvSpPr>
        <p:spPr>
          <a:xfrm rot="16200000">
            <a:off x="-1090751" y="4487094"/>
            <a:ext cx="2913017" cy="731520"/>
          </a:xfrm>
          <a:prstGeom prst="rightArrow">
            <a:avLst/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</a:rPr>
              <a:t>Mundarijaga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o’tish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62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Massivlar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e’loni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6651" y="1861597"/>
            <a:ext cx="10411098" cy="4630643"/>
          </a:xfrm>
        </p:spPr>
        <p:txBody>
          <a:bodyPr>
            <a:normAutofit fontScale="92500" lnSpcReduction="10000"/>
          </a:bodyPr>
          <a:lstStyle/>
          <a:p>
            <a:pPr marL="0" lvl="0" indent="627063" algn="just">
              <a:lnSpc>
                <a:spcPct val="150000"/>
              </a:lnSpc>
              <a:buNone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C++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dasturlash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tilida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indeks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doimo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boshlanadi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qiymati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e’lonidagi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uzunlikdan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bittaga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bo’ladi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627063" algn="just">
              <a:lnSpc>
                <a:spcPct val="150000"/>
              </a:lnSpc>
              <a:buNone/>
            </a:pP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e’loni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quyidagicha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bo’ladi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627063" algn="just">
              <a:lnSpc>
                <a:spcPct val="150000"/>
              </a:lnSpc>
              <a:buNone/>
            </a:pPr>
            <a:r>
              <a:rPr lang="en-US" sz="26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&lt;tip&gt;&lt;nom&gt;[&lt;</a:t>
            </a:r>
            <a:r>
              <a:rPr lang="en-US" sz="26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uzunlik</a:t>
            </a:r>
            <a:r>
              <a:rPr lang="en-US" sz="26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&gt;]={</a:t>
            </a:r>
            <a:r>
              <a:rPr lang="en-US" sz="26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boshlang’ich</a:t>
            </a:r>
            <a:r>
              <a:rPr lang="en-US" sz="26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qiymatlar</a:t>
            </a:r>
            <a:r>
              <a:rPr lang="en-US" sz="26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};</a:t>
            </a:r>
          </a:p>
          <a:p>
            <a:pPr marL="0" lvl="0" indent="627063" algn="just">
              <a:lnSpc>
                <a:spcPct val="150000"/>
              </a:lnSpc>
              <a:buNone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yerda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&lt;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uzunlik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 -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o’zgarmas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ifoda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Misollar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627063" algn="just">
              <a:lnSpc>
                <a:spcPct val="150000"/>
              </a:lnSpc>
              <a:buNone/>
            </a:pP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m[6]={1,4,-5,2,10,3};</a:t>
            </a:r>
          </a:p>
          <a:p>
            <a:pPr marL="0" lvl="0" indent="627063" algn="just">
              <a:lnSpc>
                <a:spcPct val="150000"/>
              </a:lnSpc>
              <a:buNone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float a[4] 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Стрелка вправо 4">
            <a:hlinkClick r:id="rId2" action="ppaction://hlinksldjump"/>
          </p:cNvPr>
          <p:cNvSpPr/>
          <p:nvPr/>
        </p:nvSpPr>
        <p:spPr>
          <a:xfrm rot="5400000">
            <a:off x="10398032" y="4604659"/>
            <a:ext cx="2913017" cy="731520"/>
          </a:xfrm>
          <a:prstGeom prst="rightArrow">
            <a:avLst/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70C0"/>
                </a:solidFill>
              </a:rPr>
              <a:t>Davomi</a:t>
            </a:r>
            <a:r>
              <a:rPr lang="en-US" sz="2400" b="1" dirty="0" smtClean="0">
                <a:solidFill>
                  <a:srgbClr val="0070C0"/>
                </a:solidFill>
              </a:rPr>
              <a:t> …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6" name="Стрелка вправо 5">
            <a:hlinkClick r:id="rId3" action="ppaction://hlinksldjump"/>
          </p:cNvPr>
          <p:cNvSpPr/>
          <p:nvPr/>
        </p:nvSpPr>
        <p:spPr>
          <a:xfrm rot="16200000">
            <a:off x="-1090751" y="4487094"/>
            <a:ext cx="2913017" cy="731520"/>
          </a:xfrm>
          <a:prstGeom prst="rightArrow">
            <a:avLst/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</a:rPr>
              <a:t>Mundarijaga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o’tish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7" name="Стрелка вправо 6">
            <a:hlinkClick r:id="rId4" action="ppaction://hlinksldjump"/>
          </p:cNvPr>
          <p:cNvSpPr/>
          <p:nvPr/>
        </p:nvSpPr>
        <p:spPr>
          <a:xfrm rot="16200000">
            <a:off x="-1226918" y="1422852"/>
            <a:ext cx="3185351" cy="731520"/>
          </a:xfrm>
          <a:prstGeom prst="rightArrow">
            <a:avLst/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</a:rPr>
              <a:t>Bitta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avvalgi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slaydga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o’tish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5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Massivlar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e’loni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6651" y="1861597"/>
            <a:ext cx="10411098" cy="4630643"/>
          </a:xfrm>
        </p:spPr>
        <p:txBody>
          <a:bodyPr>
            <a:normAutofit/>
          </a:bodyPr>
          <a:lstStyle/>
          <a:p>
            <a:pPr marL="0" lvl="0" indent="627063" algn="just">
              <a:lnSpc>
                <a:spcPct val="150000"/>
              </a:lnSpc>
              <a:buNone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static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dinamik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bo’lishi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Statik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massivning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uzunligi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oldindan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ma’lum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bo’lib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xotirada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ma’lum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adresdan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boshlab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ketma-ket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joylashadi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Dinamik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massivning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uzunligi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dastur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bajarilishi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jarayonida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aniqlanib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dinamik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xotiradagi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paytda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bo’sh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bo’lgan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adreslarga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joylashadi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lvl="0" indent="627063" algn="just">
              <a:lnSpc>
                <a:spcPct val="150000"/>
              </a:lnSpc>
              <a:buNone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Стрелка вправо 4">
            <a:hlinkClick r:id="rId2" action="ppaction://hlinksldjump"/>
          </p:cNvPr>
          <p:cNvSpPr/>
          <p:nvPr/>
        </p:nvSpPr>
        <p:spPr>
          <a:xfrm rot="5400000">
            <a:off x="10398032" y="4604659"/>
            <a:ext cx="2913017" cy="731520"/>
          </a:xfrm>
          <a:prstGeom prst="rightArrow">
            <a:avLst/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70C0"/>
                </a:solidFill>
              </a:rPr>
              <a:t>Davomi</a:t>
            </a:r>
            <a:r>
              <a:rPr lang="en-US" sz="2400" b="1" dirty="0" smtClean="0">
                <a:solidFill>
                  <a:srgbClr val="0070C0"/>
                </a:solidFill>
              </a:rPr>
              <a:t> …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6" name="Стрелка вправо 5">
            <a:hlinkClick r:id="rId3" action="ppaction://hlinksldjump"/>
          </p:cNvPr>
          <p:cNvSpPr/>
          <p:nvPr/>
        </p:nvSpPr>
        <p:spPr>
          <a:xfrm rot="16200000">
            <a:off x="-1090751" y="4487094"/>
            <a:ext cx="2913017" cy="731520"/>
          </a:xfrm>
          <a:prstGeom prst="rightArrow">
            <a:avLst/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</a:rPr>
              <a:t>Mundarijaga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o’tish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966651" y="3831777"/>
            <a:ext cx="10411098" cy="2821578"/>
          </a:xfrm>
          <a:prstGeom prst="horizontalScroll">
            <a:avLst>
              <a:gd name="adj" fmla="val 22203"/>
            </a:avLst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 smtClean="0">
                <a:solidFill>
                  <a:srgbClr val="0070C0"/>
                </a:solidFill>
              </a:rPr>
              <a:t>Arifmetik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progressiyaning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birinchi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hadi</a:t>
            </a:r>
            <a:r>
              <a:rPr lang="en-US" sz="2400" dirty="0" smtClean="0">
                <a:solidFill>
                  <a:srgbClr val="0070C0"/>
                </a:solidFill>
              </a:rPr>
              <a:t> a1, </a:t>
            </a:r>
            <a:r>
              <a:rPr lang="en-US" sz="2400" dirty="0" err="1" smtClean="0">
                <a:solidFill>
                  <a:srgbClr val="0070C0"/>
                </a:solidFill>
              </a:rPr>
              <a:t>ayirmasi</a:t>
            </a:r>
            <a:r>
              <a:rPr lang="en-US" sz="2400" dirty="0" smtClean="0">
                <a:solidFill>
                  <a:srgbClr val="0070C0"/>
                </a:solidFill>
              </a:rPr>
              <a:t> d </a:t>
            </a:r>
            <a:r>
              <a:rPr lang="en-US" sz="2400" dirty="0" err="1" smtClean="0">
                <a:solidFill>
                  <a:srgbClr val="0070C0"/>
                </a:solidFill>
              </a:rPr>
              <a:t>berilgan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bo’lsin</a:t>
            </a:r>
            <a:r>
              <a:rPr lang="en-US" sz="2400" dirty="0" smtClean="0">
                <a:solidFill>
                  <a:srgbClr val="0070C0"/>
                </a:solidFill>
              </a:rPr>
              <a:t>. </a:t>
            </a:r>
            <a:r>
              <a:rPr lang="en-US" sz="2400" dirty="0" err="1" smtClean="0">
                <a:solidFill>
                  <a:srgbClr val="0070C0"/>
                </a:solidFill>
              </a:rPr>
              <a:t>Shunday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dastur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tuzingki</a:t>
            </a:r>
            <a:r>
              <a:rPr lang="en-US" sz="2400" dirty="0" smtClean="0">
                <a:solidFill>
                  <a:srgbClr val="0070C0"/>
                </a:solidFill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</a:rPr>
              <a:t>arifmetik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progressiyaning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dastlabki</a:t>
            </a:r>
            <a:r>
              <a:rPr lang="en-US" sz="2400" dirty="0" smtClean="0">
                <a:solidFill>
                  <a:srgbClr val="0070C0"/>
                </a:solidFill>
              </a:rPr>
              <a:t> n ta </a:t>
            </a:r>
            <a:r>
              <a:rPr lang="en-US" sz="2400" dirty="0" err="1" smtClean="0">
                <a:solidFill>
                  <a:srgbClr val="0070C0"/>
                </a:solidFill>
              </a:rPr>
              <a:t>hadi</a:t>
            </a:r>
            <a:r>
              <a:rPr lang="en-US" sz="2400" dirty="0" smtClean="0">
                <a:solidFill>
                  <a:srgbClr val="0070C0"/>
                </a:solidFill>
              </a:rPr>
              <a:t> a </a:t>
            </a:r>
            <a:r>
              <a:rPr lang="en-US" sz="2400" dirty="0" err="1" smtClean="0">
                <a:solidFill>
                  <a:srgbClr val="0070C0"/>
                </a:solidFill>
              </a:rPr>
              <a:t>massiving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elementlariga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o’zlashtirilsin</a:t>
            </a:r>
            <a:r>
              <a:rPr lang="en-US" sz="2400" dirty="0" smtClean="0">
                <a:solidFill>
                  <a:srgbClr val="0070C0"/>
                </a:solidFill>
              </a:rPr>
              <a:t>. </a:t>
            </a:r>
            <a:r>
              <a:rPr lang="en-US" sz="2400" dirty="0" err="1" smtClean="0">
                <a:solidFill>
                  <a:srgbClr val="0070C0"/>
                </a:solidFill>
              </a:rPr>
              <a:t>Hosil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bo’lgan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massiv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elementlari</a:t>
            </a:r>
            <a:r>
              <a:rPr lang="en-US" sz="2400" dirty="0" smtClean="0">
                <a:solidFill>
                  <a:srgbClr val="0070C0"/>
                </a:solidFill>
              </a:rPr>
              <a:t> chop </a:t>
            </a:r>
            <a:r>
              <a:rPr lang="en-US" sz="2400" dirty="0" err="1" smtClean="0">
                <a:solidFill>
                  <a:srgbClr val="0070C0"/>
                </a:solidFill>
              </a:rPr>
              <a:t>etilsin</a:t>
            </a:r>
            <a:r>
              <a:rPr lang="en-US" sz="2400" dirty="0" smtClean="0">
                <a:solidFill>
                  <a:srgbClr val="0070C0"/>
                </a:solidFill>
              </a:rPr>
              <a:t> (</a:t>
            </a:r>
            <a:r>
              <a:rPr lang="en-US" sz="2400" dirty="0" err="1" smtClean="0">
                <a:solidFill>
                  <a:srgbClr val="0070C0"/>
                </a:solidFill>
              </a:rPr>
              <a:t>bu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yerda</a:t>
            </a:r>
            <a:r>
              <a:rPr lang="en-US" sz="2400" dirty="0" smtClean="0">
                <a:solidFill>
                  <a:srgbClr val="0070C0"/>
                </a:solidFill>
              </a:rPr>
              <a:t> 1 ≤ n </a:t>
            </a:r>
            <a:r>
              <a:rPr lang="en-US" sz="2400" dirty="0">
                <a:solidFill>
                  <a:srgbClr val="0070C0"/>
                </a:solidFill>
              </a:rPr>
              <a:t>≤ </a:t>
            </a:r>
            <a:r>
              <a:rPr lang="en-US" sz="2400" dirty="0" smtClean="0">
                <a:solidFill>
                  <a:srgbClr val="0070C0"/>
                </a:solidFill>
              </a:rPr>
              <a:t>100).  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7" name="Блок-схема: несколько документов 6"/>
          <p:cNvSpPr/>
          <p:nvPr/>
        </p:nvSpPr>
        <p:spPr>
          <a:xfrm>
            <a:off x="966651" y="3831777"/>
            <a:ext cx="1656806" cy="533394"/>
          </a:xfrm>
          <a:prstGeom prst="flowChartMultidocument">
            <a:avLst/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1-Masala.</a:t>
            </a:r>
            <a:endParaRPr lang="ru-RU" sz="2000" b="1" dirty="0"/>
          </a:p>
        </p:txBody>
      </p:sp>
      <p:pic>
        <p:nvPicPr>
          <p:cNvPr id="8" name="Picture 2" descr="D:\rasmlar\Djv\Rasmlar.uz\Moy foto\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2776" y="6009835"/>
            <a:ext cx="631384" cy="648000"/>
          </a:xfrm>
          <a:prstGeom prst="ellipse">
            <a:avLst/>
          </a:prstGeom>
          <a:ln w="1905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Выноска-облако 9"/>
          <p:cNvSpPr/>
          <p:nvPr/>
        </p:nvSpPr>
        <p:spPr>
          <a:xfrm>
            <a:off x="627017" y="5205200"/>
            <a:ext cx="997143" cy="643520"/>
          </a:xfrm>
          <a:prstGeom prst="cloudCallout">
            <a:avLst>
              <a:gd name="adj1" fmla="val 11317"/>
              <a:gd name="adj2" fmla="val 12423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err="1" smtClean="0">
                <a:solidFill>
                  <a:srgbClr val="0070C0"/>
                </a:solidFill>
              </a:rPr>
              <a:t>Dastur</a:t>
            </a:r>
            <a:endParaRPr lang="ru-RU" sz="1400" dirty="0">
              <a:solidFill>
                <a:srgbClr val="0070C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4487" y="9841"/>
            <a:ext cx="4985661" cy="4394520"/>
          </a:xfrm>
          <a:prstGeom prst="rect">
            <a:avLst/>
          </a:prstGeom>
          <a:ln w="285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6" name="Выноска-облако 15"/>
          <p:cNvSpPr/>
          <p:nvPr/>
        </p:nvSpPr>
        <p:spPr>
          <a:xfrm>
            <a:off x="609598" y="5200844"/>
            <a:ext cx="997143" cy="643520"/>
          </a:xfrm>
          <a:prstGeom prst="cloudCallout">
            <a:avLst>
              <a:gd name="adj1" fmla="val 11317"/>
              <a:gd name="adj2" fmla="val 12423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err="1" smtClean="0">
                <a:solidFill>
                  <a:srgbClr val="0070C0"/>
                </a:solidFill>
              </a:rPr>
              <a:t>Dastur</a:t>
            </a:r>
            <a:endParaRPr lang="en-US" sz="1400" dirty="0" smtClean="0">
              <a:solidFill>
                <a:srgbClr val="0070C0"/>
              </a:solidFill>
            </a:endParaRPr>
          </a:p>
          <a:p>
            <a:pPr algn="ctr"/>
            <a:r>
              <a:rPr lang="en-US" sz="1400" dirty="0" err="1" smtClean="0">
                <a:solidFill>
                  <a:srgbClr val="0070C0"/>
                </a:solidFill>
              </a:rPr>
              <a:t>natijasi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18" name="Стрелка вправо 17">
            <a:hlinkClick r:id="rId6" action="ppaction://hlinksldjump"/>
          </p:cNvPr>
          <p:cNvSpPr/>
          <p:nvPr/>
        </p:nvSpPr>
        <p:spPr>
          <a:xfrm rot="16200000">
            <a:off x="-1226918" y="1422852"/>
            <a:ext cx="3185351" cy="731520"/>
          </a:xfrm>
          <a:prstGeom prst="rightArrow">
            <a:avLst/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</a:rPr>
              <a:t>Bitta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avvalgi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slaydga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o’tish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-5304"/>
            <a:ext cx="12192003" cy="686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9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Massivlar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e’loni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6651" y="1861597"/>
            <a:ext cx="10411098" cy="4630643"/>
          </a:xfrm>
        </p:spPr>
        <p:txBody>
          <a:bodyPr>
            <a:normAutofit fontScale="77500" lnSpcReduction="20000"/>
          </a:bodyPr>
          <a:lstStyle/>
          <a:p>
            <a:pPr marL="0" lvl="0" indent="627063" algn="just">
              <a:lnSpc>
                <a:spcPct val="150000"/>
              </a:lnSpc>
              <a:buNone/>
            </a:pP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e’lonida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elementlariga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boshlang’ich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qiymatlar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variantlari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627063" algn="just">
              <a:lnSpc>
                <a:spcPct val="150000"/>
              </a:lnSpc>
              <a:buNone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O’lchami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ko’rsatilgan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elementlarini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to’liq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initsializatsiyalash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627063" algn="just">
              <a:lnSpc>
                <a:spcPct val="150000"/>
              </a:lnSpc>
              <a:buNone/>
            </a:pP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t[5]={-10,5,15,4,3};</a:t>
            </a:r>
          </a:p>
          <a:p>
            <a:pPr marL="0" lvl="0" indent="627063" algn="just">
              <a:lnSpc>
                <a:spcPct val="150000"/>
              </a:lnSpc>
              <a:buNone/>
            </a:pP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Bunda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 ta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elementdan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bo’lgan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nomli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butun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tipdagi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o’lchamli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massiv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e’lon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qilingan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elementlariga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boshlang’ich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qiymatlar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e’lon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ekvivalent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627063" algn="just">
              <a:lnSpc>
                <a:spcPct val="150000"/>
              </a:lnSpc>
              <a:buNone/>
            </a:pP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t[5];</a:t>
            </a:r>
          </a:p>
          <a:p>
            <a:pPr marL="0" lvl="0" indent="627063" algn="just">
              <a:lnSpc>
                <a:spcPct val="150000"/>
              </a:lnSpc>
              <a:buNone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t[0]=-10;  t[1]=5; t[2]=15; t[3]=4; t[4]=3;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Стрелка вправо 4">
            <a:hlinkClick r:id="rId2" action="ppaction://hlinksldjump"/>
          </p:cNvPr>
          <p:cNvSpPr/>
          <p:nvPr/>
        </p:nvSpPr>
        <p:spPr>
          <a:xfrm rot="5400000">
            <a:off x="10398032" y="4604659"/>
            <a:ext cx="2913017" cy="731520"/>
          </a:xfrm>
          <a:prstGeom prst="rightArrow">
            <a:avLst/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70C0"/>
                </a:solidFill>
              </a:rPr>
              <a:t>Davomi</a:t>
            </a:r>
            <a:r>
              <a:rPr lang="en-US" sz="2400" b="1" dirty="0" smtClean="0">
                <a:solidFill>
                  <a:srgbClr val="0070C0"/>
                </a:solidFill>
              </a:rPr>
              <a:t> …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6" name="Стрелка вправо 5">
            <a:hlinkClick r:id="rId3" action="ppaction://hlinksldjump"/>
          </p:cNvPr>
          <p:cNvSpPr/>
          <p:nvPr/>
        </p:nvSpPr>
        <p:spPr>
          <a:xfrm rot="16200000">
            <a:off x="-1090751" y="4487094"/>
            <a:ext cx="2913017" cy="731520"/>
          </a:xfrm>
          <a:prstGeom prst="rightArrow">
            <a:avLst/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</a:rPr>
              <a:t>Mundarijaga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o’tish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7" name="Стрелка вправо 6">
            <a:hlinkClick r:id="rId4" action="ppaction://hlinksldjump"/>
          </p:cNvPr>
          <p:cNvSpPr/>
          <p:nvPr/>
        </p:nvSpPr>
        <p:spPr>
          <a:xfrm rot="16200000">
            <a:off x="-1226918" y="1422852"/>
            <a:ext cx="3185351" cy="731520"/>
          </a:xfrm>
          <a:prstGeom prst="rightArrow">
            <a:avLst/>
          </a:prstGeom>
          <a:solidFill>
            <a:srgbClr val="2BF5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</a:rPr>
              <a:t>Bitta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avvalgi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slaydga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o’tish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78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543</TotalTime>
  <Words>901</Words>
  <Application>Microsoft Office PowerPoint</Application>
  <PresentationFormat>Широкоэкранный</PresentationFormat>
  <Paragraphs>99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Edwardian Script ITC</vt:lpstr>
      <vt:lpstr>Garamond</vt:lpstr>
      <vt:lpstr>Monotype Corsiva</vt:lpstr>
      <vt:lpstr>Times New Roman</vt:lpstr>
      <vt:lpstr>Wingdings 2</vt:lpstr>
      <vt:lpstr>Натуральные материалы</vt:lpstr>
      <vt:lpstr>MUSTAQIL ISH</vt:lpstr>
      <vt:lpstr>Massivlar. Bir o’lchovli massivlar</vt:lpstr>
      <vt:lpstr>Massivlar. Bir o’lchovli massivlar</vt:lpstr>
      <vt:lpstr>Massivlar haqida tushuncha</vt:lpstr>
      <vt:lpstr>Massivlar haqida tushuncha</vt:lpstr>
      <vt:lpstr>Massivlar e’loni</vt:lpstr>
      <vt:lpstr>Massivlar e’loni</vt:lpstr>
      <vt:lpstr>Massivlar e’loni</vt:lpstr>
      <vt:lpstr>Massivlar e’loni</vt:lpstr>
      <vt:lpstr>Massivlar e’loni</vt:lpstr>
      <vt:lpstr>Massivlar e’loni</vt:lpstr>
      <vt:lpstr>Massivlarga oid masalalar</vt:lpstr>
      <vt:lpstr>N004 Massiv elementini o’chirish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MUSTAQIL ISH</dc:title>
  <dc:creator>Дмитрий Каленюк</dc:creator>
  <cp:lastModifiedBy>Дмитрий Каленюк</cp:lastModifiedBy>
  <cp:revision>81</cp:revision>
  <dcterms:created xsi:type="dcterms:W3CDTF">2015-06-21T17:24:21Z</dcterms:created>
  <dcterms:modified xsi:type="dcterms:W3CDTF">2015-06-22T03:05:05Z</dcterms:modified>
</cp:coreProperties>
</file>