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97E7102-9AA4-4093-B1C1-6E256607AE3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0A9B20-45E4-4881-9D7D-82AF88CDB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274321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>
                <a:solidFill>
                  <a:srgbClr val="0070C0"/>
                </a:solidFill>
              </a:rPr>
              <a:t>СамМИ</a:t>
            </a:r>
            <a:r>
              <a:rPr lang="ru-RU" sz="3200" dirty="0" smtClean="0">
                <a:solidFill>
                  <a:srgbClr val="0070C0"/>
                </a:solidFill>
              </a:rPr>
              <a:t> Факультет </a:t>
            </a:r>
            <a:r>
              <a:rPr lang="ru-RU" sz="3200" dirty="0" err="1" smtClean="0">
                <a:solidFill>
                  <a:srgbClr val="0070C0"/>
                </a:solidFill>
              </a:rPr>
              <a:t>болалар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хирургияси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кафедраси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err="1" smtClean="0"/>
              <a:t>Мавзу</a:t>
            </a:r>
            <a:r>
              <a:rPr lang="en-US" sz="3200" b="1" dirty="0" smtClean="0"/>
              <a:t>:</a:t>
            </a:r>
            <a:r>
              <a:rPr lang="ru-RU" sz="3200" b="1" dirty="0" smtClean="0"/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Сийдик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ажратиш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аъзоларининг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нуксонли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ривожланишлари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ва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касалликлари</a:t>
            </a:r>
            <a:r>
              <a:rPr lang="ru-RU" sz="3200" dirty="0" smtClean="0">
                <a:solidFill>
                  <a:srgbClr val="C00000"/>
                </a:solidFill>
              </a:rPr>
              <a:t>. Крипторхизм </a:t>
            </a:r>
            <a:r>
              <a:rPr lang="ru-RU" sz="3200" dirty="0" err="1" smtClean="0">
                <a:solidFill>
                  <a:srgbClr val="C00000"/>
                </a:solidFill>
              </a:rPr>
              <a:t>ва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варикоцеле</a:t>
            </a:r>
            <a:r>
              <a:rPr lang="ru-RU" sz="3200" dirty="0" smtClean="0">
                <a:solidFill>
                  <a:srgbClr val="C00000"/>
                </a:solidFill>
              </a:rPr>
              <a:t>. </a:t>
            </a:r>
            <a:r>
              <a:rPr lang="ru-RU" sz="3200" dirty="0" err="1" smtClean="0">
                <a:solidFill>
                  <a:srgbClr val="C00000"/>
                </a:solidFill>
              </a:rPr>
              <a:t>Семиотикаси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ва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диагностикаси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err="1" smtClean="0">
                <a:solidFill>
                  <a:srgbClr val="0070C0"/>
                </a:solidFill>
              </a:rPr>
              <a:t>Маърузачи</a:t>
            </a:r>
            <a:r>
              <a:rPr lang="ru-RU" sz="2400" dirty="0" smtClean="0">
                <a:solidFill>
                  <a:srgbClr val="0070C0"/>
                </a:solidFill>
              </a:rPr>
              <a:t>:  </a:t>
            </a:r>
            <a:r>
              <a:rPr lang="ru-RU" sz="2400" dirty="0" err="1" smtClean="0">
                <a:solidFill>
                  <a:srgbClr val="0070C0"/>
                </a:solidFill>
              </a:rPr>
              <a:t>кафеда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мудири</a:t>
            </a:r>
            <a:r>
              <a:rPr lang="ru-RU" sz="2400" dirty="0" smtClean="0">
                <a:solidFill>
                  <a:srgbClr val="0070C0"/>
                </a:solidFill>
              </a:rPr>
              <a:t>, проф. И.А. </a:t>
            </a:r>
            <a:r>
              <a:rPr lang="ru-RU" sz="2400" dirty="0" err="1" smtClean="0">
                <a:solidFill>
                  <a:srgbClr val="0070C0"/>
                </a:solidFill>
              </a:rPr>
              <a:t>Ахмеджанов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7044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V. </a:t>
            </a:r>
            <a:r>
              <a:rPr lang="ru-RU" b="1" dirty="0" err="1" smtClean="0"/>
              <a:t>Катта</a:t>
            </a:r>
            <a:r>
              <a:rPr lang="ru-RU" b="1" dirty="0" smtClean="0"/>
              <a:t> </a:t>
            </a:r>
            <a:r>
              <a:rPr lang="ru-RU" b="1" dirty="0" err="1" smtClean="0"/>
              <a:t>кичиклик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аномалиялари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Гипоплазия;</a:t>
            </a:r>
          </a:p>
          <a:p>
            <a:r>
              <a:rPr lang="ru-RU" dirty="0" smtClean="0"/>
              <a:t>2. Гиперплазия;</a:t>
            </a:r>
          </a:p>
          <a:p>
            <a:r>
              <a:rPr lang="ru-RU" dirty="0" smtClean="0"/>
              <a:t>3. Аплазия.</a:t>
            </a:r>
          </a:p>
          <a:p>
            <a:r>
              <a:rPr lang="en-US" b="1" dirty="0" smtClean="0"/>
              <a:t>VI. </a:t>
            </a:r>
            <a:r>
              <a:rPr lang="ru-RU" b="1" dirty="0" smtClean="0"/>
              <a:t> Жом косача </a:t>
            </a:r>
            <a:r>
              <a:rPr lang="ru-RU" b="1" dirty="0" err="1" smtClean="0"/>
              <a:t>тизимининг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аномалиялари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Микдор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аномалияси</a:t>
            </a:r>
            <a:r>
              <a:rPr lang="ru-RU" b="1" dirty="0" smtClean="0"/>
              <a:t>;</a:t>
            </a:r>
          </a:p>
          <a:p>
            <a:r>
              <a:rPr lang="ru-RU" dirty="0" smtClean="0"/>
              <a:t>а. Жом </a:t>
            </a:r>
            <a:r>
              <a:rPr lang="ru-RU" dirty="0" err="1" smtClean="0"/>
              <a:t>аплазияси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б. Жом </a:t>
            </a:r>
            <a:r>
              <a:rPr lang="ru-RU" dirty="0" err="1" smtClean="0"/>
              <a:t>иккиланиш</a:t>
            </a:r>
            <a:r>
              <a:rPr lang="ru-RU" dirty="0" smtClean="0"/>
              <a:t>, </a:t>
            </a:r>
            <a:r>
              <a:rPr lang="ru-RU" dirty="0" err="1" smtClean="0"/>
              <a:t>учланиши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хакозо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2. Структура </a:t>
            </a:r>
            <a:r>
              <a:rPr lang="ru-RU" b="1" dirty="0" err="1" smtClean="0"/>
              <a:t>аномалияси</a:t>
            </a:r>
            <a:r>
              <a:rPr lang="ru-RU" b="1" dirty="0" smtClean="0"/>
              <a:t>;</a:t>
            </a:r>
          </a:p>
          <a:p>
            <a:r>
              <a:rPr lang="ru-RU" dirty="0" smtClean="0"/>
              <a:t>а. </a:t>
            </a:r>
            <a:r>
              <a:rPr lang="ru-RU" dirty="0" err="1" smtClean="0"/>
              <a:t>Полимегакаликис</a:t>
            </a:r>
            <a:endParaRPr lang="ru-RU" dirty="0" smtClean="0"/>
          </a:p>
          <a:p>
            <a:r>
              <a:rPr lang="ru-RU" dirty="0" smtClean="0"/>
              <a:t>б. Косача </a:t>
            </a:r>
            <a:r>
              <a:rPr lang="ru-RU" dirty="0" err="1" smtClean="0"/>
              <a:t>дивертикули</a:t>
            </a:r>
            <a:endParaRPr lang="ru-RU" dirty="0" smtClean="0"/>
          </a:p>
          <a:p>
            <a:r>
              <a:rPr lang="ru-RU" dirty="0" smtClean="0"/>
              <a:t>в. Жом </a:t>
            </a:r>
            <a:r>
              <a:rPr lang="ru-RU" dirty="0" err="1" smtClean="0"/>
              <a:t>кистаси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найининг</a:t>
            </a:r>
            <a:r>
              <a:rPr lang="ru-RU" dirty="0" smtClean="0"/>
              <a:t> </a:t>
            </a:r>
            <a:r>
              <a:rPr lang="ru-RU" dirty="0" err="1" smtClean="0"/>
              <a:t>нуксонли</a:t>
            </a:r>
            <a:r>
              <a:rPr lang="ru-RU" dirty="0" smtClean="0"/>
              <a:t> </a:t>
            </a:r>
            <a:r>
              <a:rPr lang="ru-RU" dirty="0" err="1" smtClean="0"/>
              <a:t>ривожланишлари</a:t>
            </a:r>
            <a:r>
              <a:rPr lang="ru-RU" dirty="0" smtClean="0"/>
              <a:t> </a:t>
            </a:r>
            <a:r>
              <a:rPr lang="ru-RU" dirty="0" err="1" smtClean="0"/>
              <a:t>таснифи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27570" cy="49023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100" dirty="0" err="1" smtClean="0"/>
              <a:t>Микдор</a:t>
            </a:r>
            <a:r>
              <a:rPr lang="ru-RU" sz="3100" dirty="0" smtClean="0"/>
              <a:t> </a:t>
            </a:r>
            <a:r>
              <a:rPr lang="ru-RU" sz="3100" dirty="0" err="1" smtClean="0"/>
              <a:t>аномалияси</a:t>
            </a:r>
            <a:r>
              <a:rPr lang="ru-RU" sz="3100" dirty="0" smtClean="0"/>
              <a:t>: </a:t>
            </a:r>
            <a:r>
              <a:rPr lang="ru-RU" sz="3100" dirty="0" err="1" smtClean="0"/>
              <a:t>иккиланиши</a:t>
            </a:r>
            <a:r>
              <a:rPr lang="ru-RU" sz="3100" dirty="0" smtClean="0"/>
              <a:t>, </a:t>
            </a:r>
            <a:r>
              <a:rPr lang="ru-RU" sz="3100" dirty="0" err="1" smtClean="0"/>
              <a:t>учланиши</a:t>
            </a:r>
            <a:r>
              <a:rPr lang="ru-RU" sz="3100" dirty="0" smtClean="0"/>
              <a:t> </a:t>
            </a:r>
            <a:r>
              <a:rPr lang="ru-RU" sz="3100" dirty="0" err="1" smtClean="0"/>
              <a:t>ва</a:t>
            </a:r>
            <a:r>
              <a:rPr lang="ru-RU" sz="3100" dirty="0" smtClean="0"/>
              <a:t> </a:t>
            </a:r>
            <a:r>
              <a:rPr lang="ru-RU" sz="3100" dirty="0" err="1" smtClean="0"/>
              <a:t>хак</a:t>
            </a:r>
            <a:r>
              <a:rPr lang="ru-RU" sz="3100" dirty="0" smtClean="0"/>
              <a:t>. (</a:t>
            </a:r>
            <a:r>
              <a:rPr lang="ru-RU" sz="3100" dirty="0" err="1" smtClean="0"/>
              <a:t>тулик</a:t>
            </a:r>
            <a:r>
              <a:rPr lang="ru-RU" sz="3100" dirty="0" smtClean="0"/>
              <a:t> </a:t>
            </a:r>
            <a:r>
              <a:rPr lang="ru-RU" sz="3100" dirty="0" err="1" smtClean="0"/>
              <a:t>ва</a:t>
            </a:r>
            <a:r>
              <a:rPr lang="ru-RU" sz="3100" dirty="0" smtClean="0"/>
              <a:t> </a:t>
            </a:r>
            <a:r>
              <a:rPr lang="ru-RU" sz="3100" dirty="0" err="1" smtClean="0"/>
              <a:t>нотулик</a:t>
            </a:r>
            <a:r>
              <a:rPr lang="ru-RU" sz="3100" dirty="0" smtClean="0"/>
              <a:t>);</a:t>
            </a:r>
          </a:p>
          <a:p>
            <a:pPr marL="514350" indent="-514350">
              <a:buAutoNum type="arabicPeriod"/>
            </a:pPr>
            <a:r>
              <a:rPr lang="ru-RU" sz="3100" dirty="0" err="1" smtClean="0"/>
              <a:t>Жойлашиш</a:t>
            </a:r>
            <a:r>
              <a:rPr lang="ru-RU" sz="3100" dirty="0" smtClean="0"/>
              <a:t> (</a:t>
            </a:r>
            <a:r>
              <a:rPr lang="ru-RU" sz="3100" dirty="0" err="1" smtClean="0"/>
              <a:t>йуналиш</a:t>
            </a:r>
            <a:r>
              <a:rPr lang="ru-RU" sz="3100" dirty="0" smtClean="0"/>
              <a:t>) </a:t>
            </a:r>
            <a:r>
              <a:rPr lang="ru-RU" sz="3100" dirty="0" err="1" smtClean="0"/>
              <a:t>аномалияси</a:t>
            </a:r>
            <a:r>
              <a:rPr lang="ru-RU" sz="3100" dirty="0" smtClean="0"/>
              <a:t>: </a:t>
            </a:r>
            <a:r>
              <a:rPr lang="ru-RU" sz="3100" dirty="0" err="1" smtClean="0"/>
              <a:t>ретроковал</a:t>
            </a:r>
            <a:r>
              <a:rPr lang="ru-RU" sz="3100" dirty="0" smtClean="0"/>
              <a:t>, </a:t>
            </a:r>
            <a:r>
              <a:rPr lang="ru-RU" sz="3100" dirty="0" err="1" smtClean="0"/>
              <a:t>ретроилеакал</a:t>
            </a:r>
            <a:r>
              <a:rPr lang="ru-RU" sz="3100" dirty="0" smtClean="0"/>
              <a:t> </a:t>
            </a:r>
            <a:r>
              <a:rPr lang="ru-RU" sz="3100" dirty="0" err="1" smtClean="0"/>
              <a:t>уретер</a:t>
            </a:r>
            <a:r>
              <a:rPr lang="ru-RU" sz="3100" dirty="0" smtClean="0"/>
              <a:t>, </a:t>
            </a:r>
            <a:r>
              <a:rPr lang="ru-RU" sz="3100" dirty="0" err="1" smtClean="0"/>
              <a:t>сийдик</a:t>
            </a:r>
            <a:r>
              <a:rPr lang="ru-RU" sz="3100" dirty="0" smtClean="0"/>
              <a:t> </a:t>
            </a:r>
            <a:r>
              <a:rPr lang="ru-RU" sz="3100" dirty="0" err="1" smtClean="0"/>
              <a:t>найи</a:t>
            </a:r>
            <a:r>
              <a:rPr lang="ru-RU" sz="3100" dirty="0" smtClean="0"/>
              <a:t> </a:t>
            </a:r>
            <a:r>
              <a:rPr lang="ru-RU" sz="3100" dirty="0" err="1" smtClean="0"/>
              <a:t>устьясининг</a:t>
            </a:r>
            <a:r>
              <a:rPr lang="ru-RU" sz="3100" dirty="0" smtClean="0"/>
              <a:t> </a:t>
            </a:r>
            <a:r>
              <a:rPr lang="ru-RU" sz="3100" dirty="0" err="1" smtClean="0"/>
              <a:t>эктопияси</a:t>
            </a:r>
            <a:r>
              <a:rPr lang="ru-RU" sz="31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3100" dirty="0" err="1" smtClean="0"/>
              <a:t>Шакл</a:t>
            </a:r>
            <a:r>
              <a:rPr lang="ru-RU" sz="3100" dirty="0" smtClean="0"/>
              <a:t> </a:t>
            </a:r>
            <a:r>
              <a:rPr lang="ru-RU" sz="3100" dirty="0" err="1" smtClean="0"/>
              <a:t>аномалияси</a:t>
            </a:r>
            <a:r>
              <a:rPr lang="ru-RU" sz="3100" dirty="0" smtClean="0"/>
              <a:t>: </a:t>
            </a:r>
            <a:r>
              <a:rPr lang="ru-RU" sz="3100" dirty="0" err="1" smtClean="0"/>
              <a:t>штопарсимон</a:t>
            </a:r>
            <a:r>
              <a:rPr lang="ru-RU" sz="3100" dirty="0" smtClean="0"/>
              <a:t>, </a:t>
            </a:r>
            <a:r>
              <a:rPr lang="ru-RU" sz="3100" dirty="0" err="1" smtClean="0"/>
              <a:t>халкасимон</a:t>
            </a:r>
            <a:endParaRPr lang="ru-RU" sz="3100" dirty="0" smtClean="0"/>
          </a:p>
          <a:p>
            <a:pPr marL="514350" indent="-514350">
              <a:buAutoNum type="arabicPeriod"/>
            </a:pPr>
            <a:r>
              <a:rPr lang="ru-RU" sz="3100" dirty="0" smtClean="0"/>
              <a:t>Структура </a:t>
            </a:r>
            <a:r>
              <a:rPr lang="ru-RU" sz="3100" dirty="0" err="1" smtClean="0"/>
              <a:t>аномалияси</a:t>
            </a:r>
            <a:r>
              <a:rPr lang="ru-RU" sz="3100" dirty="0" smtClean="0"/>
              <a:t>: гипоплазия; </a:t>
            </a:r>
            <a:r>
              <a:rPr lang="ru-RU" sz="3100" dirty="0" err="1" smtClean="0"/>
              <a:t>нейромушак</a:t>
            </a:r>
            <a:r>
              <a:rPr lang="ru-RU" sz="3100" dirty="0" smtClean="0"/>
              <a:t> </a:t>
            </a:r>
            <a:r>
              <a:rPr lang="ru-RU" sz="3100" dirty="0" err="1" smtClean="0"/>
              <a:t>дисплазияси</a:t>
            </a:r>
            <a:r>
              <a:rPr lang="ru-RU" sz="3100" dirty="0" smtClean="0"/>
              <a:t> (</a:t>
            </a:r>
            <a:r>
              <a:rPr lang="ru-RU" sz="3100" dirty="0" err="1" smtClean="0"/>
              <a:t>ахалазия</a:t>
            </a:r>
            <a:r>
              <a:rPr lang="ru-RU" sz="3100" dirty="0" smtClean="0"/>
              <a:t>, </a:t>
            </a:r>
            <a:r>
              <a:rPr lang="ru-RU" sz="3100" dirty="0" err="1" smtClean="0"/>
              <a:t>мегауретер</a:t>
            </a:r>
            <a:r>
              <a:rPr lang="ru-RU" sz="3100" dirty="0" smtClean="0"/>
              <a:t>, </a:t>
            </a:r>
            <a:r>
              <a:rPr lang="ru-RU" sz="3100" dirty="0" err="1" smtClean="0"/>
              <a:t>уретерогидронефроз</a:t>
            </a:r>
            <a:r>
              <a:rPr lang="ru-RU" sz="3100" dirty="0" smtClean="0"/>
              <a:t>); </a:t>
            </a:r>
            <a:r>
              <a:rPr lang="ru-RU" sz="3100" dirty="0" err="1" smtClean="0"/>
              <a:t>сийдик</a:t>
            </a:r>
            <a:r>
              <a:rPr lang="ru-RU" sz="3100" dirty="0" smtClean="0"/>
              <a:t> </a:t>
            </a:r>
            <a:r>
              <a:rPr lang="ru-RU" sz="3100" dirty="0" err="1" smtClean="0"/>
              <a:t>найи</a:t>
            </a:r>
            <a:r>
              <a:rPr lang="ru-RU" sz="3100" dirty="0" smtClean="0"/>
              <a:t> </a:t>
            </a:r>
            <a:r>
              <a:rPr lang="ru-RU" sz="3100" dirty="0" err="1" smtClean="0"/>
              <a:t>клапанлари</a:t>
            </a:r>
            <a:r>
              <a:rPr lang="ru-RU" sz="3100" dirty="0" smtClean="0"/>
              <a:t>, </a:t>
            </a:r>
            <a:r>
              <a:rPr lang="ru-RU" sz="3100" dirty="0" err="1" smtClean="0"/>
              <a:t>сийдик</a:t>
            </a:r>
            <a:r>
              <a:rPr lang="ru-RU" sz="3100" dirty="0" smtClean="0"/>
              <a:t> </a:t>
            </a:r>
            <a:r>
              <a:rPr lang="ru-RU" sz="3100" dirty="0" err="1" smtClean="0"/>
              <a:t>найи</a:t>
            </a:r>
            <a:r>
              <a:rPr lang="ru-RU" sz="3100" dirty="0" smtClean="0"/>
              <a:t> </a:t>
            </a:r>
            <a:r>
              <a:rPr lang="ru-RU" sz="3100" dirty="0" err="1" smtClean="0"/>
              <a:t>дивертикули</a:t>
            </a:r>
            <a:r>
              <a:rPr lang="ru-RU" sz="3100" dirty="0" smtClean="0"/>
              <a:t>, </a:t>
            </a:r>
            <a:r>
              <a:rPr lang="ru-RU" sz="3100" dirty="0" err="1" smtClean="0"/>
              <a:t>уретероцеле</a:t>
            </a:r>
            <a:r>
              <a:rPr lang="ru-RU" sz="3100" dirty="0" smtClean="0"/>
              <a:t>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66235" y="1643050"/>
            <a:ext cx="3234921" cy="2461867"/>
          </a:xfrm>
          <a:prstGeom prst="rect">
            <a:avLst/>
          </a:prstGeom>
        </p:spPr>
      </p:pic>
      <p:pic>
        <p:nvPicPr>
          <p:cNvPr id="5" name="Picture 6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72264" y="4143380"/>
            <a:ext cx="1722498" cy="250030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Гидронефроз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Болаларда</a:t>
            </a:r>
            <a:r>
              <a:rPr lang="ru-RU" dirty="0" smtClean="0"/>
              <a:t> </a:t>
            </a:r>
            <a:r>
              <a:rPr lang="ru-RU" dirty="0" err="1" smtClean="0"/>
              <a:t>гидронефрозни</a:t>
            </a:r>
            <a:r>
              <a:rPr lang="ru-RU" dirty="0" smtClean="0"/>
              <a:t> </a:t>
            </a:r>
            <a:r>
              <a:rPr lang="ru-RU" dirty="0" err="1" smtClean="0"/>
              <a:t>кўпинча</a:t>
            </a:r>
            <a:r>
              <a:rPr lang="ru-RU" dirty="0" smtClean="0"/>
              <a:t> </a:t>
            </a:r>
            <a:r>
              <a:rPr lang="ru-RU" dirty="0" err="1" smtClean="0"/>
              <a:t>туғма сабаблар</a:t>
            </a:r>
            <a:r>
              <a:rPr lang="ru-RU" dirty="0" smtClean="0"/>
              <a:t> </a:t>
            </a:r>
            <a:r>
              <a:rPr lang="ru-RU" dirty="0" err="1" smtClean="0"/>
              <a:t>чақиради: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найининг</a:t>
            </a:r>
            <a:r>
              <a:rPr lang="ru-RU" dirty="0" smtClean="0"/>
              <a:t> </a:t>
            </a:r>
            <a:r>
              <a:rPr lang="ru-RU" dirty="0" err="1" smtClean="0"/>
              <a:t>клапани</a:t>
            </a:r>
            <a:r>
              <a:rPr lang="ru-RU" dirty="0" smtClean="0"/>
              <a:t>, </a:t>
            </a:r>
            <a:r>
              <a:rPr lang="ru-RU" dirty="0" err="1" smtClean="0"/>
              <a:t>торайиши</a:t>
            </a:r>
            <a:r>
              <a:rPr lang="ru-RU" dirty="0" smtClean="0"/>
              <a:t>, </a:t>
            </a:r>
            <a:r>
              <a:rPr lang="ru-RU" dirty="0" err="1" smtClean="0"/>
              <a:t>букилиб</a:t>
            </a:r>
            <a:r>
              <a:rPr lang="ru-RU" dirty="0" smtClean="0"/>
              <a:t> </a:t>
            </a:r>
            <a:r>
              <a:rPr lang="ru-RU" dirty="0" err="1" smtClean="0"/>
              <a:t>қолиши, </a:t>
            </a:r>
            <a:r>
              <a:rPr lang="ru-RU" dirty="0" smtClean="0"/>
              <a:t>жом </a:t>
            </a:r>
            <a:r>
              <a:rPr lang="ru-RU" dirty="0" err="1" smtClean="0"/>
              <a:t>юқорисидан чиқиши</a:t>
            </a:r>
            <a:r>
              <a:rPr lang="ru-RU" dirty="0" smtClean="0"/>
              <a:t>, </a:t>
            </a:r>
            <a:r>
              <a:rPr lang="ru-RU" dirty="0" err="1" smtClean="0"/>
              <a:t>битишма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аберант</a:t>
            </a:r>
            <a:r>
              <a:rPr lang="ru-RU" dirty="0" smtClean="0"/>
              <a:t> </a:t>
            </a:r>
            <a:r>
              <a:rPr lang="ru-RU" dirty="0" err="1" smtClean="0"/>
              <a:t>қон томирлар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босиши</a:t>
            </a:r>
            <a:r>
              <a:rPr lang="ru-RU" dirty="0" smtClean="0"/>
              <a:t>. </a:t>
            </a:r>
            <a:r>
              <a:rPr lang="ru-RU" dirty="0" err="1" smtClean="0"/>
              <a:t>Орттирилган</a:t>
            </a:r>
            <a:r>
              <a:rPr lang="ru-RU" dirty="0" smtClean="0"/>
              <a:t> </a:t>
            </a:r>
            <a:r>
              <a:rPr lang="ru-RU" dirty="0" err="1" smtClean="0"/>
              <a:t>сабабларга</a:t>
            </a:r>
            <a:r>
              <a:rPr lang="ru-RU" dirty="0" smtClean="0"/>
              <a:t> - </a:t>
            </a:r>
            <a:r>
              <a:rPr lang="ru-RU" dirty="0" err="1" smtClean="0"/>
              <a:t>тош</a:t>
            </a:r>
            <a:r>
              <a:rPr lang="ru-RU" dirty="0" smtClean="0"/>
              <a:t>, </a:t>
            </a:r>
            <a:r>
              <a:rPr lang="ru-RU" dirty="0" err="1" smtClean="0"/>
              <a:t>ўсма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чандиқлар киради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err="1" smtClean="0"/>
              <a:t>Гидронефрознинг</a:t>
            </a:r>
            <a:r>
              <a:rPr lang="ru-RU" dirty="0" smtClean="0"/>
              <a:t> 3 </a:t>
            </a:r>
            <a:r>
              <a:rPr lang="ru-RU" dirty="0" err="1" smtClean="0"/>
              <a:t>даражаси</a:t>
            </a:r>
            <a:r>
              <a:rPr lang="ru-RU" dirty="0" smtClean="0"/>
              <a:t> </a:t>
            </a:r>
            <a:r>
              <a:rPr lang="ru-RU" dirty="0" err="1" smtClean="0"/>
              <a:t>фаркланади</a:t>
            </a:r>
            <a:r>
              <a:rPr lang="ru-RU" dirty="0" smtClean="0"/>
              <a:t>:</a:t>
            </a:r>
          </a:p>
          <a:p>
            <a:pPr marL="514350" indent="-514350" algn="just">
              <a:buAutoNum type="arabicPeriod"/>
            </a:pPr>
            <a:r>
              <a:rPr lang="ru-RU" dirty="0" err="1" smtClean="0"/>
              <a:t>Бошлангич</a:t>
            </a:r>
            <a:r>
              <a:rPr lang="ru-RU" dirty="0" smtClean="0"/>
              <a:t>;</a:t>
            </a:r>
          </a:p>
          <a:p>
            <a:pPr marL="514350" indent="-514350" algn="just">
              <a:buAutoNum type="arabicPeriod"/>
            </a:pPr>
            <a:r>
              <a:rPr lang="ru-RU" dirty="0" err="1" smtClean="0"/>
              <a:t>Якколлашган</a:t>
            </a:r>
            <a:r>
              <a:rPr lang="ru-RU" dirty="0" smtClean="0"/>
              <a:t>;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Терминал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Пиелонефрит</a:t>
            </a:r>
            <a:r>
              <a:rPr lang="ru-RU" dirty="0" smtClean="0"/>
              <a:t> </a:t>
            </a:r>
            <a:r>
              <a:rPr lang="ru-RU" dirty="0" err="1" smtClean="0"/>
              <a:t>таснифи</a:t>
            </a:r>
            <a:r>
              <a:rPr lang="ru-RU" dirty="0" smtClean="0"/>
              <a:t> (Н.А. Лопаткин, </a:t>
            </a:r>
            <a:br>
              <a:rPr lang="ru-RU" dirty="0" smtClean="0"/>
            </a:br>
            <a:r>
              <a:rPr lang="ru-RU" dirty="0" smtClean="0"/>
              <a:t>В.Е. </a:t>
            </a:r>
            <a:r>
              <a:rPr lang="ru-RU" dirty="0" err="1" smtClean="0"/>
              <a:t>Родомон</a:t>
            </a:r>
            <a:r>
              <a:rPr lang="ru-RU" dirty="0" smtClean="0"/>
              <a:t>, 1974 </a:t>
            </a:r>
            <a:r>
              <a:rPr lang="ru-RU" dirty="0" err="1" smtClean="0"/>
              <a:t>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Учраши</a:t>
            </a:r>
            <a:r>
              <a:rPr lang="ru-RU" sz="2000" dirty="0" smtClean="0"/>
              <a:t>:- </a:t>
            </a:r>
            <a:r>
              <a:rPr lang="ru-RU" sz="2000" dirty="0" err="1" smtClean="0"/>
              <a:t>бир</a:t>
            </a:r>
            <a:r>
              <a:rPr lang="ru-RU" sz="2000" dirty="0" smtClean="0"/>
              <a:t> </a:t>
            </a:r>
            <a:r>
              <a:rPr lang="ru-RU" sz="2000" dirty="0" err="1" smtClean="0"/>
              <a:t>томонлама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-</a:t>
            </a:r>
            <a:r>
              <a:rPr lang="ru-RU" sz="2000" dirty="0" err="1" smtClean="0"/>
              <a:t>икки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томонлама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Келиб</a:t>
            </a:r>
            <a:r>
              <a:rPr lang="ru-RU" sz="2000" dirty="0" smtClean="0"/>
              <a:t> </a:t>
            </a:r>
            <a:r>
              <a:rPr lang="ru-RU" sz="2000" dirty="0" err="1" smtClean="0"/>
              <a:t>чикиши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буйича</a:t>
            </a:r>
            <a:r>
              <a:rPr lang="ru-RU" sz="2000" dirty="0" smtClean="0"/>
              <a:t>: - </a:t>
            </a:r>
            <a:r>
              <a:rPr lang="ru-RU" sz="2000" dirty="0" err="1" smtClean="0"/>
              <a:t>бирламчи</a:t>
            </a:r>
            <a:r>
              <a:rPr lang="ru-RU" sz="2000" dirty="0" smtClean="0"/>
              <a:t> (</a:t>
            </a:r>
            <a:r>
              <a:rPr lang="ru-RU" sz="2000" dirty="0" err="1" smtClean="0"/>
              <a:t>обструкциясиз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- </a:t>
            </a:r>
            <a:r>
              <a:rPr lang="ru-RU" sz="2000" dirty="0" err="1" smtClean="0"/>
              <a:t>иккиламчи</a:t>
            </a:r>
            <a:r>
              <a:rPr lang="ru-RU" sz="2000" dirty="0" smtClean="0"/>
              <a:t> (</a:t>
            </a:r>
            <a:r>
              <a:rPr lang="ru-RU" sz="2000" dirty="0" err="1" smtClean="0"/>
              <a:t>обструктив</a:t>
            </a:r>
            <a:r>
              <a:rPr lang="ru-RU" sz="2000" dirty="0" smtClean="0"/>
              <a:t>)  </a:t>
            </a:r>
          </a:p>
          <a:p>
            <a:pPr>
              <a:buNone/>
            </a:pPr>
            <a:r>
              <a:rPr lang="ru-RU" sz="2000" dirty="0" err="1" smtClean="0"/>
              <a:t>Кечиши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буйича</a:t>
            </a:r>
            <a:r>
              <a:rPr lang="ru-RU" sz="2000" dirty="0" smtClean="0"/>
              <a:t>: - </a:t>
            </a:r>
            <a:r>
              <a:rPr lang="ru-RU" sz="2000" dirty="0" err="1" smtClean="0"/>
              <a:t>уткир</a:t>
            </a:r>
            <a:r>
              <a:rPr lang="ru-RU" sz="2000" dirty="0" smtClean="0"/>
              <a:t>             </a:t>
            </a:r>
            <a:r>
              <a:rPr lang="ru-RU" sz="2000" dirty="0" err="1" smtClean="0"/>
              <a:t>ва</a:t>
            </a:r>
            <a:r>
              <a:rPr lang="ru-RU" sz="2000" dirty="0" smtClean="0"/>
              <a:t>             </a:t>
            </a:r>
            <a:r>
              <a:rPr lang="ru-RU" sz="2000" dirty="0" err="1" smtClean="0"/>
              <a:t>сурункали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Яллигланиш</a:t>
            </a:r>
            <a:r>
              <a:rPr lang="ru-RU" sz="2000" dirty="0" smtClean="0"/>
              <a:t> тури: 1. </a:t>
            </a:r>
            <a:r>
              <a:rPr lang="ru-RU" sz="2000" dirty="0" err="1" smtClean="0"/>
              <a:t>серозли</a:t>
            </a:r>
            <a:r>
              <a:rPr lang="ru-RU" sz="2000" dirty="0" smtClean="0"/>
              <a:t>              1. </a:t>
            </a:r>
            <a:r>
              <a:rPr lang="ru-RU" sz="2000" dirty="0" err="1" smtClean="0"/>
              <a:t>фаол</a:t>
            </a:r>
            <a:r>
              <a:rPr lang="ru-RU" sz="2000" dirty="0" smtClean="0"/>
              <a:t> </a:t>
            </a:r>
            <a:r>
              <a:rPr lang="ru-RU" sz="2000" dirty="0" err="1" smtClean="0"/>
              <a:t>яллигланиш</a:t>
            </a:r>
            <a:r>
              <a:rPr lang="ru-RU" sz="2000" dirty="0" smtClean="0"/>
              <a:t> </a:t>
            </a:r>
            <a:r>
              <a:rPr lang="ru-RU" sz="2000" dirty="0" err="1" smtClean="0"/>
              <a:t>фазаси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2. </a:t>
            </a:r>
            <a:r>
              <a:rPr lang="ru-RU" sz="2000" dirty="0" err="1" smtClean="0"/>
              <a:t>йирингли</a:t>
            </a:r>
            <a:r>
              <a:rPr lang="ru-RU" sz="2000" dirty="0" smtClean="0"/>
              <a:t>        2. </a:t>
            </a:r>
            <a:r>
              <a:rPr lang="ru-RU" sz="2000" dirty="0" err="1" smtClean="0"/>
              <a:t>латент</a:t>
            </a:r>
            <a:r>
              <a:rPr lang="ru-RU" sz="2000" dirty="0" smtClean="0"/>
              <a:t> </a:t>
            </a:r>
            <a:r>
              <a:rPr lang="ru-RU" sz="2000" dirty="0" err="1" smtClean="0"/>
              <a:t>яллигланиш</a:t>
            </a:r>
            <a:r>
              <a:rPr lang="ru-RU" sz="2000" dirty="0" smtClean="0"/>
              <a:t> </a:t>
            </a:r>
            <a:r>
              <a:rPr lang="ru-RU" sz="2000" dirty="0" err="1" smtClean="0"/>
              <a:t>фазаси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3. </a:t>
            </a:r>
            <a:r>
              <a:rPr lang="ru-RU" sz="2000" dirty="0" err="1" smtClean="0"/>
              <a:t>апостематоз</a:t>
            </a:r>
            <a:r>
              <a:rPr lang="ru-RU" sz="2000" dirty="0" smtClean="0"/>
              <a:t>    3</a:t>
            </a:r>
            <a:r>
              <a:rPr lang="ru-RU" sz="2000" dirty="0" smtClean="0"/>
              <a:t>. Ремиссия </a:t>
            </a:r>
            <a:r>
              <a:rPr lang="ru-RU" sz="2000" dirty="0" err="1" smtClean="0"/>
              <a:t>фазаси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4. </a:t>
            </a:r>
            <a:r>
              <a:rPr lang="ru-RU" sz="2000" dirty="0" err="1" smtClean="0"/>
              <a:t>буйрак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карбонкули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5. </a:t>
            </a:r>
            <a:r>
              <a:rPr lang="ru-RU" sz="2000" dirty="0" err="1" smtClean="0"/>
              <a:t>некротик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папиллит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</a:t>
            </a:r>
            <a:r>
              <a:rPr lang="ru-RU" sz="2000" dirty="0" err="1" smtClean="0"/>
              <a:t>буйрак</a:t>
            </a:r>
            <a:r>
              <a:rPr lang="ru-RU" sz="2000" dirty="0" smtClean="0"/>
              <a:t> </a:t>
            </a:r>
            <a:r>
              <a:rPr lang="ru-RU" sz="2000" dirty="0" err="1" smtClean="0"/>
              <a:t>бужмайиши</a:t>
            </a:r>
            <a:r>
              <a:rPr lang="ru-RU" sz="2000" dirty="0" smtClean="0"/>
              <a:t> </a:t>
            </a:r>
            <a:r>
              <a:rPr lang="ru-RU" sz="2000" dirty="0" err="1" smtClean="0"/>
              <a:t>ёки</a:t>
            </a:r>
            <a:r>
              <a:rPr lang="ru-RU" sz="2000" dirty="0" smtClean="0"/>
              <a:t> пионефроз </a:t>
            </a:r>
            <a:r>
              <a:rPr lang="ru-RU" sz="2000" dirty="0" err="1" smtClean="0"/>
              <a:t>ривожланиши</a:t>
            </a: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Эмбриогенез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Эмбриогенезнинг</a:t>
            </a:r>
            <a:r>
              <a:rPr lang="ru-RU" dirty="0" smtClean="0"/>
              <a:t> 6-7 </a:t>
            </a:r>
            <a:r>
              <a:rPr lang="ru-RU" dirty="0" err="1" smtClean="0"/>
              <a:t>хфтасида</a:t>
            </a:r>
            <a:r>
              <a:rPr lang="ru-RU" dirty="0" smtClean="0"/>
              <a:t> </a:t>
            </a:r>
            <a:r>
              <a:rPr lang="ru-RU" dirty="0" err="1" smtClean="0"/>
              <a:t>нефроген</a:t>
            </a:r>
            <a:r>
              <a:rPr lang="ru-RU" dirty="0" smtClean="0"/>
              <a:t> бластома </a:t>
            </a:r>
            <a:r>
              <a:rPr lang="ru-RU" dirty="0" err="1" smtClean="0"/>
              <a:t>ва</a:t>
            </a:r>
            <a:r>
              <a:rPr lang="ru-RU" dirty="0" smtClean="0"/>
              <a:t> Вольф </a:t>
            </a:r>
            <a:r>
              <a:rPr lang="ru-RU" dirty="0" err="1" smtClean="0"/>
              <a:t>йулини</a:t>
            </a:r>
            <a:r>
              <a:rPr lang="ru-RU" dirty="0" smtClean="0"/>
              <a:t> </a:t>
            </a:r>
            <a:r>
              <a:rPr lang="ru-RU" dirty="0" err="1" smtClean="0"/>
              <a:t>усимтасидан</a:t>
            </a:r>
            <a:r>
              <a:rPr lang="ru-RU" dirty="0" smtClean="0"/>
              <a:t> </a:t>
            </a:r>
            <a:r>
              <a:rPr lang="ru-RU" dirty="0" err="1" smtClean="0"/>
              <a:t>метанефроз</a:t>
            </a:r>
            <a:r>
              <a:rPr lang="ru-RU" dirty="0" smtClean="0"/>
              <a:t> (</a:t>
            </a:r>
            <a:r>
              <a:rPr lang="ru-RU" dirty="0" err="1" smtClean="0"/>
              <a:t>батамом</a:t>
            </a:r>
            <a:r>
              <a:rPr lang="ru-RU" dirty="0" smtClean="0"/>
              <a:t> </a:t>
            </a:r>
            <a:r>
              <a:rPr lang="ru-RU" dirty="0" err="1" smtClean="0"/>
              <a:t>буйрак</a:t>
            </a:r>
            <a:r>
              <a:rPr lang="ru-RU" dirty="0" smtClean="0"/>
              <a:t>) </a:t>
            </a:r>
            <a:r>
              <a:rPr lang="ru-RU" dirty="0" err="1" smtClean="0"/>
              <a:t>шаклланади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Буйракнинг</a:t>
            </a:r>
            <a:r>
              <a:rPr lang="ru-RU" dirty="0" smtClean="0"/>
              <a:t> </a:t>
            </a:r>
            <a:r>
              <a:rPr lang="ru-RU" dirty="0" err="1" smtClean="0"/>
              <a:t>экскретор</a:t>
            </a:r>
            <a:r>
              <a:rPr lang="ru-RU" dirty="0" smtClean="0"/>
              <a:t> </a:t>
            </a:r>
            <a:r>
              <a:rPr lang="ru-RU" dirty="0" err="1" smtClean="0"/>
              <a:t>аппарати</a:t>
            </a:r>
            <a:r>
              <a:rPr lang="ru-RU" dirty="0" smtClean="0"/>
              <a:t> (</a:t>
            </a:r>
            <a:r>
              <a:rPr lang="ru-RU" dirty="0" err="1" smtClean="0"/>
              <a:t>каналчалар,косачалар</a:t>
            </a:r>
            <a:r>
              <a:rPr lang="ru-RU" dirty="0" smtClean="0"/>
              <a:t>, жом) Вольф </a:t>
            </a:r>
            <a:r>
              <a:rPr lang="ru-RU" dirty="0" err="1" smtClean="0"/>
              <a:t>йулининг</a:t>
            </a:r>
            <a:r>
              <a:rPr lang="ru-RU" dirty="0" smtClean="0"/>
              <a:t> </a:t>
            </a:r>
            <a:r>
              <a:rPr lang="ru-RU" dirty="0" err="1" smtClean="0"/>
              <a:t>усимтасидан</a:t>
            </a:r>
            <a:r>
              <a:rPr lang="ru-RU" dirty="0" smtClean="0"/>
              <a:t> </a:t>
            </a:r>
            <a:r>
              <a:rPr lang="ru-RU" dirty="0" err="1" smtClean="0"/>
              <a:t>хосил</a:t>
            </a:r>
            <a:r>
              <a:rPr lang="ru-RU" dirty="0" smtClean="0"/>
              <a:t> </a:t>
            </a:r>
            <a:r>
              <a:rPr lang="ru-RU" dirty="0" err="1" smtClean="0"/>
              <a:t>булади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Буйракнинг</a:t>
            </a:r>
            <a:r>
              <a:rPr lang="ru-RU" dirty="0" smtClean="0"/>
              <a:t> </a:t>
            </a:r>
            <a:r>
              <a:rPr lang="ru-RU" dirty="0" err="1" smtClean="0"/>
              <a:t>секретор</a:t>
            </a:r>
            <a:r>
              <a:rPr lang="ru-RU" dirty="0" smtClean="0"/>
              <a:t> </a:t>
            </a:r>
            <a:r>
              <a:rPr lang="ru-RU" dirty="0" err="1" smtClean="0"/>
              <a:t>аппарати</a:t>
            </a:r>
            <a:r>
              <a:rPr lang="ru-RU" dirty="0" smtClean="0"/>
              <a:t> </a:t>
            </a:r>
            <a:r>
              <a:rPr lang="ru-RU" dirty="0" err="1" smtClean="0"/>
              <a:t>эса</a:t>
            </a:r>
            <a:r>
              <a:rPr lang="ru-RU" dirty="0" smtClean="0"/>
              <a:t> </a:t>
            </a:r>
            <a:r>
              <a:rPr lang="ru-RU" dirty="0" err="1" smtClean="0"/>
              <a:t>нефроген</a:t>
            </a:r>
            <a:r>
              <a:rPr lang="ru-RU" dirty="0" smtClean="0"/>
              <a:t> </a:t>
            </a:r>
            <a:r>
              <a:rPr lang="ru-RU" dirty="0" err="1" smtClean="0"/>
              <a:t>бластомадан</a:t>
            </a:r>
            <a:r>
              <a:rPr lang="ru-RU" dirty="0" smtClean="0"/>
              <a:t> </a:t>
            </a:r>
            <a:r>
              <a:rPr lang="ru-RU" dirty="0" err="1" smtClean="0"/>
              <a:t>ривожланади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Уретерогидронефроз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27570" cy="4572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Халқаро таснифга</a:t>
            </a:r>
            <a:r>
              <a:rPr lang="ru-RU" dirty="0" smtClean="0"/>
              <a:t> </a:t>
            </a:r>
            <a:r>
              <a:rPr lang="ru-RU" dirty="0" err="1" smtClean="0"/>
              <a:t>биноан</a:t>
            </a:r>
            <a:r>
              <a:rPr lang="ru-RU" dirty="0" smtClean="0"/>
              <a:t> </a:t>
            </a:r>
            <a:r>
              <a:rPr lang="ru-RU" dirty="0" err="1" smtClean="0"/>
              <a:t>мегауретернинг</a:t>
            </a:r>
            <a:r>
              <a:rPr lang="ru-RU" dirty="0" smtClean="0"/>
              <a:t> 3 </a:t>
            </a:r>
            <a:r>
              <a:rPr lang="ru-RU" dirty="0" err="1" smtClean="0"/>
              <a:t>гуруҳи фарқланади</a:t>
            </a:r>
            <a:r>
              <a:rPr lang="ru-RU" dirty="0" smtClean="0"/>
              <a:t>: 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рефлюксли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обструктив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рефлюкссиз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гуруҳлар яна</a:t>
            </a:r>
            <a:r>
              <a:rPr lang="ru-RU" dirty="0" smtClean="0"/>
              <a:t> </a:t>
            </a:r>
            <a:r>
              <a:rPr lang="ru-RU" dirty="0" err="1" smtClean="0"/>
              <a:t>бирламчи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иккиламчи</a:t>
            </a:r>
            <a:r>
              <a:rPr lang="ru-RU" dirty="0" smtClean="0"/>
              <a:t> </a:t>
            </a:r>
            <a:r>
              <a:rPr lang="ru-RU" dirty="0" err="1" smtClean="0"/>
              <a:t>мегауретерга</a:t>
            </a:r>
            <a:r>
              <a:rPr lang="ru-RU" dirty="0" smtClean="0"/>
              <a:t> </a:t>
            </a:r>
            <a:r>
              <a:rPr lang="ru-RU" dirty="0" err="1" smtClean="0"/>
              <a:t>ажратилади</a:t>
            </a:r>
            <a:r>
              <a:rPr lang="ru-RU" dirty="0" smtClean="0"/>
              <a:t>. </a:t>
            </a:r>
            <a:r>
              <a:rPr lang="ru-RU" dirty="0" err="1" smtClean="0"/>
              <a:t>Мегеуретер</a:t>
            </a:r>
            <a:r>
              <a:rPr lang="ru-RU" dirty="0" smtClean="0"/>
              <a:t> </a:t>
            </a:r>
            <a:r>
              <a:rPr lang="ru-RU" dirty="0" err="1" smtClean="0"/>
              <a:t>дисплазияси</a:t>
            </a:r>
            <a:r>
              <a:rPr lang="ru-RU" dirty="0" smtClean="0"/>
              <a:t> </a:t>
            </a:r>
            <a:r>
              <a:rPr lang="ru-RU" dirty="0" err="1" smtClean="0"/>
              <a:t>кўринишидаги</a:t>
            </a:r>
            <a:r>
              <a:rPr lang="ru-RU" dirty="0" smtClean="0"/>
              <a:t> </a:t>
            </a:r>
            <a:r>
              <a:rPr lang="ru-RU" dirty="0" err="1" smtClean="0"/>
              <a:t>сифатида</a:t>
            </a:r>
            <a:r>
              <a:rPr lang="ru-RU" dirty="0" smtClean="0"/>
              <a:t> </a:t>
            </a:r>
            <a:r>
              <a:rPr lang="ru-RU" dirty="0" err="1" smtClean="0"/>
              <a:t>қаралади.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IMG_0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1428736"/>
            <a:ext cx="2090477" cy="2786082"/>
          </a:xfrm>
          <a:prstGeom prst="rect">
            <a:avLst/>
          </a:prstGeom>
          <a:noFill/>
          <a:ln/>
        </p:spPr>
      </p:pic>
      <p:pic>
        <p:nvPicPr>
          <p:cNvPr id="5" name="Picture 4" descr="IMG_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29454" y="3825431"/>
            <a:ext cx="1938332" cy="274684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Уретероцеле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841884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Уретероцелени</a:t>
            </a:r>
            <a:r>
              <a:rPr lang="ru-RU" dirty="0" smtClean="0"/>
              <a:t> </a:t>
            </a:r>
            <a:r>
              <a:rPr lang="ru-RU" dirty="0" err="1" smtClean="0"/>
              <a:t>икки</a:t>
            </a:r>
            <a:r>
              <a:rPr lang="ru-RU" dirty="0" smtClean="0"/>
              <a:t> тури </a:t>
            </a:r>
            <a:r>
              <a:rPr lang="ru-RU" dirty="0" err="1" smtClean="0"/>
              <a:t>фарқланади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err="1" smtClean="0"/>
              <a:t>Оддий</a:t>
            </a:r>
            <a:r>
              <a:rPr lang="ru-RU" dirty="0" smtClean="0"/>
              <a:t> </a:t>
            </a:r>
            <a:r>
              <a:rPr lang="ru-RU" dirty="0" err="1" smtClean="0"/>
              <a:t>ёки</a:t>
            </a:r>
            <a:r>
              <a:rPr lang="ru-RU" dirty="0" smtClean="0"/>
              <a:t> </a:t>
            </a:r>
            <a:r>
              <a:rPr lang="ru-RU" dirty="0" err="1" smtClean="0"/>
              <a:t>ортотопик-иккиланмаган</a:t>
            </a:r>
            <a:r>
              <a:rPr lang="ru-RU" dirty="0" smtClean="0"/>
              <a:t> </a:t>
            </a:r>
            <a:r>
              <a:rPr lang="ru-RU" dirty="0" err="1" smtClean="0"/>
              <a:t>ёки</a:t>
            </a:r>
            <a:r>
              <a:rPr lang="ru-RU" dirty="0" smtClean="0"/>
              <a:t> </a:t>
            </a:r>
            <a:r>
              <a:rPr lang="ru-RU" dirty="0" err="1" smtClean="0"/>
              <a:t>асосий</a:t>
            </a:r>
            <a:r>
              <a:rPr lang="ru-RU" dirty="0" smtClean="0"/>
              <a:t>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найи</a:t>
            </a:r>
            <a:r>
              <a:rPr lang="ru-RU" dirty="0" smtClean="0"/>
              <a:t> </a:t>
            </a:r>
            <a:r>
              <a:rPr lang="ru-RU" dirty="0" err="1" smtClean="0"/>
              <a:t>уретероцелеси</a:t>
            </a:r>
            <a:r>
              <a:rPr lang="ru-RU" dirty="0" smtClean="0"/>
              <a:t>;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2.Эктопик </a:t>
            </a:r>
            <a:r>
              <a:rPr lang="ru-RU" dirty="0" err="1" smtClean="0"/>
              <a:t>уретероцеле</a:t>
            </a:r>
            <a:r>
              <a:rPr lang="ru-RU" dirty="0" smtClean="0"/>
              <a:t> - </a:t>
            </a:r>
            <a:r>
              <a:rPr lang="ru-RU" dirty="0" err="1" smtClean="0"/>
              <a:t>қўшимча сийдик</a:t>
            </a:r>
            <a:r>
              <a:rPr lang="ru-RU" dirty="0" smtClean="0"/>
              <a:t> </a:t>
            </a:r>
            <a:r>
              <a:rPr lang="ru-RU" dirty="0" err="1" smtClean="0"/>
              <a:t>найини</a:t>
            </a:r>
            <a:r>
              <a:rPr lang="ru-RU" dirty="0" smtClean="0"/>
              <a:t> </a:t>
            </a:r>
            <a:r>
              <a:rPr lang="ru-RU" dirty="0" err="1" smtClean="0"/>
              <a:t>уретероцелеси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Уретероцеле</a:t>
            </a:r>
            <a:r>
              <a:rPr lang="ru-RU" dirty="0" smtClean="0"/>
              <a:t> </a:t>
            </a:r>
            <a:r>
              <a:rPr lang="ru-RU" dirty="0" err="1" smtClean="0"/>
              <a:t>кўпроқ қизларда учраб</a:t>
            </a:r>
            <a:r>
              <a:rPr lang="ru-RU" dirty="0" smtClean="0"/>
              <a:t>, клиник </a:t>
            </a:r>
            <a:r>
              <a:rPr lang="ru-RU" dirty="0" err="1" smtClean="0"/>
              <a:t>манзараси</a:t>
            </a:r>
            <a:r>
              <a:rPr lang="ru-RU" dirty="0" smtClean="0"/>
              <a:t> 3 </a:t>
            </a:r>
            <a:r>
              <a:rPr lang="ru-RU" dirty="0" err="1" smtClean="0"/>
              <a:t>ёшгача</a:t>
            </a:r>
            <a:r>
              <a:rPr lang="ru-RU" dirty="0" smtClean="0"/>
              <a:t> </a:t>
            </a:r>
            <a:r>
              <a:rPr lang="ru-RU" dirty="0" err="1" smtClean="0"/>
              <a:t>сийишга</a:t>
            </a:r>
            <a:r>
              <a:rPr lang="ru-RU" dirty="0" smtClean="0"/>
              <a:t>  </a:t>
            </a:r>
            <a:r>
              <a:rPr lang="ru-RU" dirty="0" err="1" smtClean="0"/>
              <a:t>қийналиш ва</a:t>
            </a:r>
            <a:r>
              <a:rPr lang="ru-RU" dirty="0" smtClean="0"/>
              <a:t> </a:t>
            </a:r>
            <a:r>
              <a:rPr lang="ru-RU" dirty="0" err="1" smtClean="0"/>
              <a:t>иккиламчи</a:t>
            </a:r>
            <a:r>
              <a:rPr lang="ru-RU" dirty="0" smtClean="0"/>
              <a:t> </a:t>
            </a:r>
            <a:r>
              <a:rPr lang="ru-RU" dirty="0" err="1" smtClean="0"/>
              <a:t>пиелонефрит</a:t>
            </a:r>
            <a:r>
              <a:rPr lang="ru-RU" dirty="0" smtClean="0"/>
              <a:t> </a:t>
            </a:r>
            <a:r>
              <a:rPr lang="ru-RU" dirty="0" err="1" smtClean="0"/>
              <a:t>симптомлари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намоён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r>
              <a:rPr lang="ru-RU" dirty="0" smtClean="0"/>
              <a:t>. </a:t>
            </a:r>
            <a:r>
              <a:rPr lang="ru-RU" dirty="0" err="1" smtClean="0"/>
              <a:t>Баьзан</a:t>
            </a:r>
            <a:r>
              <a:rPr lang="ru-RU" dirty="0" smtClean="0"/>
              <a:t> </a:t>
            </a:r>
            <a:r>
              <a:rPr lang="ru-RU" dirty="0" err="1" smtClean="0"/>
              <a:t>қизлар сияётганда</a:t>
            </a:r>
            <a:r>
              <a:rPr lang="ru-RU" dirty="0" smtClean="0"/>
              <a:t> </a:t>
            </a:r>
            <a:r>
              <a:rPr lang="ru-RU" dirty="0" err="1" smtClean="0"/>
              <a:t>уретероцеле</a:t>
            </a:r>
            <a:r>
              <a:rPr lang="ru-RU" dirty="0" smtClean="0"/>
              <a:t> </a:t>
            </a:r>
            <a:r>
              <a:rPr lang="ru-RU" dirty="0" err="1" smtClean="0"/>
              <a:t>қовуқдан </a:t>
            </a:r>
            <a:r>
              <a:rPr lang="ru-RU" dirty="0" smtClean="0"/>
              <a:t>уретра </a:t>
            </a:r>
            <a:r>
              <a:rPr lang="ru-RU" dirty="0" err="1" smtClean="0"/>
              <a:t>орқали ташқарига чиқади</a:t>
            </a:r>
            <a:r>
              <a:rPr lang="ru-RU" dirty="0" smtClean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Диагноз </a:t>
            </a:r>
            <a:r>
              <a:rPr lang="ru-RU" dirty="0" err="1" smtClean="0"/>
              <a:t>экскретор</a:t>
            </a:r>
            <a:r>
              <a:rPr lang="ru-RU" dirty="0" smtClean="0"/>
              <a:t> урография </a:t>
            </a:r>
            <a:r>
              <a:rPr lang="ru-RU" dirty="0" err="1" smtClean="0"/>
              <a:t>ва</a:t>
            </a:r>
            <a:r>
              <a:rPr lang="ru-RU" dirty="0" smtClean="0"/>
              <a:t> цистоскопия </a:t>
            </a:r>
            <a:r>
              <a:rPr lang="ru-RU" dirty="0" err="1" smtClean="0"/>
              <a:t>асосида</a:t>
            </a:r>
            <a:r>
              <a:rPr lang="ru-RU" dirty="0" smtClean="0"/>
              <a:t> </a:t>
            </a:r>
            <a:r>
              <a:rPr lang="ru-RU" dirty="0" err="1" smtClean="0"/>
              <a:t>қўйилади</a:t>
            </a:r>
            <a:r>
              <a:rPr lang="ru-RU" dirty="0" smtClean="0"/>
              <a:t>. </a:t>
            </a:r>
            <a:r>
              <a:rPr lang="ru-RU" dirty="0" err="1" smtClean="0"/>
              <a:t>Урограммаларда</a:t>
            </a:r>
            <a:r>
              <a:rPr lang="ru-RU" dirty="0" smtClean="0"/>
              <a:t> </a:t>
            </a:r>
            <a:r>
              <a:rPr lang="ru-RU" dirty="0" err="1" smtClean="0"/>
              <a:t>уретероцеле</a:t>
            </a:r>
            <a:r>
              <a:rPr lang="ru-RU" dirty="0" smtClean="0"/>
              <a:t> </a:t>
            </a:r>
            <a:r>
              <a:rPr lang="ru-RU" dirty="0" err="1" smtClean="0"/>
              <a:t>қовуқ пастида</a:t>
            </a:r>
            <a:r>
              <a:rPr lang="ru-RU" dirty="0" smtClean="0"/>
              <a:t> </a:t>
            </a:r>
            <a:r>
              <a:rPr lang="ru-RU" dirty="0" err="1" smtClean="0"/>
              <a:t>думалоқ тўлиш</a:t>
            </a:r>
            <a:r>
              <a:rPr lang="ru-RU" dirty="0" smtClean="0"/>
              <a:t> </a:t>
            </a:r>
            <a:r>
              <a:rPr lang="ru-RU" dirty="0" err="1" smtClean="0"/>
              <a:t>дефекти</a:t>
            </a:r>
            <a:r>
              <a:rPr lang="ru-RU" dirty="0" smtClean="0"/>
              <a:t> </a:t>
            </a:r>
            <a:r>
              <a:rPr lang="ru-RU" dirty="0" err="1" smtClean="0"/>
              <a:t>шаклида</a:t>
            </a:r>
            <a:r>
              <a:rPr lang="ru-RU" dirty="0" smtClean="0"/>
              <a:t> </a:t>
            </a:r>
            <a:r>
              <a:rPr lang="ru-RU" dirty="0" err="1" smtClean="0"/>
              <a:t>кўринади</a:t>
            </a:r>
            <a:r>
              <a:rPr lang="ru-RU" dirty="0" smtClean="0"/>
              <a:t>. Цистоскопия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диагнозни</a:t>
            </a:r>
            <a:r>
              <a:rPr lang="ru-RU" dirty="0" smtClean="0"/>
              <a:t> </a:t>
            </a:r>
            <a:r>
              <a:rPr lang="ru-RU" dirty="0" err="1" smtClean="0"/>
              <a:t>тасдиқлайди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8" descr="Уретероцел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1571612"/>
            <a:ext cx="2290763" cy="2212975"/>
          </a:xfrm>
          <a:prstGeom prst="rect">
            <a:avLst/>
          </a:prstGeom>
          <a:noFill/>
          <a:ln/>
        </p:spPr>
      </p:pic>
      <p:pic>
        <p:nvPicPr>
          <p:cNvPr id="5" name="Picture 2" descr="IMG_0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3929066"/>
            <a:ext cx="2071670" cy="240398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/>
              <a:t>Сийдик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устьясининг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эктопияси</a:t>
            </a:r>
            <a:endParaRPr lang="ru-RU" sz="2800" dirty="0"/>
          </a:p>
        </p:txBody>
      </p:sp>
      <p:pic>
        <p:nvPicPr>
          <p:cNvPr id="5" name="Содержимое 4" descr="1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43504" y="3500438"/>
            <a:ext cx="3573997" cy="2832102"/>
          </a:xfrm>
        </p:spPr>
      </p:pic>
      <p:sp>
        <p:nvSpPr>
          <p:cNvPr id="6" name="Прямоугольник 5"/>
          <p:cNvSpPr/>
          <p:nvPr/>
        </p:nvSpPr>
        <p:spPr>
          <a:xfrm>
            <a:off x="214282" y="1500174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Қиз болаларда</a:t>
            </a:r>
            <a:r>
              <a:rPr lang="ru-RU" sz="2000" dirty="0" smtClean="0"/>
              <a:t>: -</a:t>
            </a:r>
            <a:r>
              <a:rPr lang="ru-RU" sz="2000" dirty="0" err="1" smtClean="0"/>
              <a:t>бачадонга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- </a:t>
            </a:r>
            <a:r>
              <a:rPr lang="ru-RU" sz="2000" dirty="0" err="1" smtClean="0"/>
              <a:t>кинга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- </a:t>
            </a:r>
            <a:r>
              <a:rPr lang="ru-RU" sz="2000" dirty="0" err="1" smtClean="0"/>
              <a:t>кин</a:t>
            </a:r>
            <a:r>
              <a:rPr lang="ru-RU" sz="2000" dirty="0" smtClean="0"/>
              <a:t> </a:t>
            </a:r>
            <a:r>
              <a:rPr lang="ru-RU" sz="2000" dirty="0" err="1" smtClean="0"/>
              <a:t>дахлизига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                               -  </a:t>
            </a:r>
            <a:r>
              <a:rPr lang="ru-RU" sz="2000" dirty="0" err="1" smtClean="0"/>
              <a:t>уретрага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очилади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Уғил болалар</a:t>
            </a:r>
            <a:r>
              <a:rPr lang="ru-RU" sz="2000" dirty="0" smtClean="0"/>
              <a:t>:   - </a:t>
            </a:r>
            <a:r>
              <a:rPr lang="ru-RU" sz="2000" dirty="0" err="1" smtClean="0"/>
              <a:t>сийдик</a:t>
            </a:r>
            <a:r>
              <a:rPr lang="ru-RU" sz="2000" dirty="0" smtClean="0"/>
              <a:t> </a:t>
            </a:r>
            <a:r>
              <a:rPr lang="ru-RU" sz="2000" dirty="0" err="1" smtClean="0"/>
              <a:t>чиқариш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</a:t>
            </a:r>
            <a:r>
              <a:rPr lang="ru-RU" sz="2000" dirty="0" err="1" smtClean="0"/>
              <a:t>каналининг</a:t>
            </a:r>
            <a:r>
              <a:rPr lang="ru-RU" sz="2000" dirty="0" smtClean="0"/>
              <a:t> </a:t>
            </a:r>
            <a:r>
              <a:rPr lang="ru-RU" sz="2000" dirty="0" err="1" smtClean="0"/>
              <a:t>орқа </a:t>
            </a:r>
            <a:r>
              <a:rPr lang="ru-RU" sz="2000" dirty="0" err="1" smtClean="0"/>
              <a:t>қисмига;</a:t>
            </a:r>
            <a:r>
              <a:rPr lang="ru-RU" sz="2000" dirty="0" smtClean="0"/>
              <a:t>                                                    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- </a:t>
            </a:r>
            <a:r>
              <a:rPr lang="ru-RU" sz="2000" dirty="0" err="1" smtClean="0"/>
              <a:t>уруғ пуфакчасига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r>
              <a:rPr lang="ru-RU" sz="2000" dirty="0" smtClean="0"/>
              <a:t>                               </a:t>
            </a:r>
            <a:r>
              <a:rPr lang="ru-RU" sz="2000" dirty="0" err="1" smtClean="0"/>
              <a:t>-уруғ </a:t>
            </a:r>
            <a:r>
              <a:rPr lang="ru-RU" sz="2000" dirty="0" err="1" smtClean="0"/>
              <a:t>чиқариш </a:t>
            </a:r>
            <a:r>
              <a:rPr lang="ru-RU" sz="2000" dirty="0" err="1" smtClean="0"/>
              <a:t>йўлига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</a:t>
            </a:r>
            <a:r>
              <a:rPr lang="ru-RU" sz="2000" dirty="0" err="1" smtClean="0"/>
              <a:t>-тўғри </a:t>
            </a:r>
            <a:r>
              <a:rPr lang="ru-RU" sz="2000" dirty="0" err="1" smtClean="0"/>
              <a:t>ичакка</a:t>
            </a:r>
            <a:r>
              <a:rPr lang="ru-RU" sz="2000" dirty="0" smtClean="0"/>
              <a:t> </a:t>
            </a:r>
            <a:r>
              <a:rPr lang="ru-RU" sz="2000" dirty="0" err="1" smtClean="0"/>
              <a:t>очилиши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err="1" smtClean="0"/>
              <a:t>Қовуқ-сийдик найи</a:t>
            </a:r>
            <a:r>
              <a:rPr lang="ru-RU" sz="2400" b="1" cap="all" dirty="0" smtClean="0"/>
              <a:t> </a:t>
            </a:r>
            <a:r>
              <a:rPr lang="ru-RU" sz="2400" b="1" cap="all" dirty="0" err="1" smtClean="0"/>
              <a:t>рефлюкси</a:t>
            </a:r>
            <a:r>
              <a:rPr lang="ru-RU" sz="2400" b="1" cap="all" dirty="0" smtClean="0"/>
              <a:t> </a:t>
            </a:r>
            <a:endParaRPr lang="ru-RU" sz="2400" dirty="0"/>
          </a:p>
        </p:txBody>
      </p:sp>
      <p:pic>
        <p:nvPicPr>
          <p:cNvPr id="6" name="Содержимое 5" descr="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57686" y="3286124"/>
            <a:ext cx="4319164" cy="2786082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157161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err="1" smtClean="0"/>
              <a:t>Қовуқ-сийдик найи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рефлюкси</a:t>
            </a:r>
            <a:r>
              <a:rPr lang="ru-RU" sz="2400" dirty="0" smtClean="0"/>
              <a:t> 2 </a:t>
            </a:r>
            <a:r>
              <a:rPr lang="ru-RU" sz="2400" dirty="0" err="1" smtClean="0"/>
              <a:t>турга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булинади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Пассив тури</a:t>
            </a:r>
          </a:p>
          <a:p>
            <a:pPr>
              <a:buFontTx/>
              <a:buChar char="-"/>
            </a:pPr>
            <a:r>
              <a:rPr lang="ru-RU" sz="2400" dirty="0" smtClean="0"/>
              <a:t>Актив тури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Хейкел</a:t>
            </a:r>
            <a:r>
              <a:rPr lang="ru-RU" sz="2400" dirty="0" smtClean="0"/>
              <a:t> </a:t>
            </a:r>
            <a:r>
              <a:rPr lang="ru-RU" sz="2400" dirty="0" err="1" smtClean="0"/>
              <a:t>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Паркулайнен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буйича</a:t>
            </a:r>
            <a:r>
              <a:rPr lang="ru-RU" sz="2400" dirty="0" smtClean="0"/>
              <a:t> 1-5 </a:t>
            </a:r>
            <a:r>
              <a:rPr lang="ru-RU" sz="2400" dirty="0" err="1" smtClean="0"/>
              <a:t>даражалари</a:t>
            </a:r>
            <a:r>
              <a:rPr lang="ru-RU" sz="2400" dirty="0" smtClean="0"/>
              <a:t> </a:t>
            </a:r>
            <a:r>
              <a:rPr lang="ru-RU" sz="2400" dirty="0" err="1" smtClean="0"/>
              <a:t>фаркланади</a:t>
            </a:r>
            <a:r>
              <a:rPr lang="ru-RU" dirty="0" smtClean="0"/>
              <a:t>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Ковукнинг</a:t>
            </a:r>
            <a:r>
              <a:rPr lang="ru-RU" dirty="0" smtClean="0"/>
              <a:t> </a:t>
            </a:r>
            <a:r>
              <a:rPr lang="ru-RU" dirty="0" err="1" smtClean="0"/>
              <a:t>нуксонли</a:t>
            </a:r>
            <a:r>
              <a:rPr lang="ru-RU" dirty="0" smtClean="0"/>
              <a:t> </a:t>
            </a:r>
            <a:r>
              <a:rPr lang="ru-RU" dirty="0" err="1" smtClean="0"/>
              <a:t>ривожланишлари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786190"/>
            <a:ext cx="2893479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8" y="1500174"/>
            <a:ext cx="2451080" cy="27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86116" y="1714488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Қовуқ аномалияларига</a:t>
            </a:r>
            <a:r>
              <a:rPr lang="ru-RU" sz="2400" dirty="0" smtClean="0"/>
              <a:t> : </a:t>
            </a:r>
          </a:p>
          <a:p>
            <a:pPr>
              <a:buNone/>
            </a:pPr>
            <a:r>
              <a:rPr lang="ru-RU" sz="2400" dirty="0" smtClean="0"/>
              <a:t>-</a:t>
            </a:r>
            <a:r>
              <a:rPr lang="ru-RU" sz="2400" dirty="0" err="1" smtClean="0"/>
              <a:t>ковук</a:t>
            </a:r>
            <a:r>
              <a:rPr lang="ru-RU" sz="2400" dirty="0" smtClean="0"/>
              <a:t> </a:t>
            </a:r>
            <a:r>
              <a:rPr lang="ru-RU" sz="2400" dirty="0" err="1" smtClean="0"/>
              <a:t>экстрофияси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эктопияси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дивертикули</a:t>
            </a:r>
            <a:r>
              <a:rPr lang="ru-RU" sz="2400" dirty="0" smtClean="0"/>
              <a:t>  (</a:t>
            </a:r>
            <a:r>
              <a:rPr lang="ru-RU" sz="2400" dirty="0" err="1" smtClean="0"/>
              <a:t>хакикий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ва</a:t>
            </a:r>
            <a:r>
              <a:rPr lang="ru-RU" sz="2400" dirty="0" smtClean="0"/>
              <a:t> </a:t>
            </a:r>
            <a:r>
              <a:rPr lang="ru-RU" sz="2400" dirty="0" err="1" smtClean="0"/>
              <a:t>сохта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86190"/>
            <a:ext cx="2214578" cy="25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sz="3600" dirty="0" err="1" smtClean="0">
                <a:solidFill>
                  <a:srgbClr val="0070C0"/>
                </a:solidFill>
              </a:rPr>
              <a:t>Мавзунинг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долзарблиги</a:t>
            </a:r>
            <a:r>
              <a:rPr lang="en-US" sz="3600" dirty="0" smtClean="0">
                <a:solidFill>
                  <a:srgbClr val="0070C0"/>
                </a:solidFill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ru-RU" dirty="0" err="1" smtClean="0"/>
              <a:t>Х</a:t>
            </a:r>
            <a:r>
              <a:rPr lang="ru-RU" dirty="0" err="1" smtClean="0"/>
              <a:t>озирги</a:t>
            </a:r>
            <a:r>
              <a:rPr lang="ru-RU" dirty="0" smtClean="0"/>
              <a:t> </a:t>
            </a:r>
            <a:r>
              <a:rPr lang="ru-RU" dirty="0" err="1" smtClean="0"/>
              <a:t>пайтда</a:t>
            </a:r>
            <a:r>
              <a:rPr lang="ru-RU" dirty="0" smtClean="0"/>
              <a:t> </a:t>
            </a:r>
            <a:r>
              <a:rPr lang="ru-RU" dirty="0" err="1" smtClean="0"/>
              <a:t>хамма</a:t>
            </a:r>
            <a:r>
              <a:rPr lang="ru-RU" dirty="0" smtClean="0"/>
              <a:t> </a:t>
            </a:r>
            <a:r>
              <a:rPr lang="ru-RU" dirty="0" err="1" smtClean="0"/>
              <a:t>бемор</a:t>
            </a:r>
            <a:r>
              <a:rPr lang="ru-RU" dirty="0" smtClean="0"/>
              <a:t> </a:t>
            </a:r>
            <a:r>
              <a:rPr lang="ru-RU" dirty="0" err="1" smtClean="0"/>
              <a:t>болаларнинг</a:t>
            </a:r>
            <a:r>
              <a:rPr lang="ru-RU" dirty="0" smtClean="0"/>
              <a:t> 20 % </a:t>
            </a:r>
            <a:r>
              <a:rPr lang="ru-RU" dirty="0" err="1" smtClean="0"/>
              <a:t>ини</a:t>
            </a:r>
            <a:r>
              <a:rPr lang="ru-RU" dirty="0" smtClean="0"/>
              <a:t>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аъзоларининг</a:t>
            </a:r>
            <a:r>
              <a:rPr lang="ru-RU" dirty="0" smtClean="0"/>
              <a:t> </a:t>
            </a:r>
            <a:r>
              <a:rPr lang="ru-RU" dirty="0" err="1" smtClean="0"/>
              <a:t>касалликлари</a:t>
            </a:r>
            <a:r>
              <a:rPr lang="ru-RU" dirty="0" smtClean="0"/>
              <a:t>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 smtClean="0"/>
              <a:t>этади</a:t>
            </a:r>
            <a:r>
              <a:rPr lang="ru-RU" dirty="0" smtClean="0"/>
              <a:t>. 50 % </a:t>
            </a:r>
            <a:r>
              <a:rPr lang="ru-RU" dirty="0" err="1" smtClean="0"/>
              <a:t>катта</a:t>
            </a:r>
            <a:r>
              <a:rPr lang="ru-RU" dirty="0" smtClean="0"/>
              <a:t> </a:t>
            </a:r>
            <a:r>
              <a:rPr lang="ru-RU" dirty="0" err="1" smtClean="0"/>
              <a:t>ёшдаги</a:t>
            </a:r>
            <a:r>
              <a:rPr lang="ru-RU" dirty="0" smtClean="0"/>
              <a:t> </a:t>
            </a:r>
            <a:r>
              <a:rPr lang="ru-RU" dirty="0" err="1" smtClean="0"/>
              <a:t>урологик</a:t>
            </a:r>
            <a:r>
              <a:rPr lang="ru-RU" dirty="0" smtClean="0"/>
              <a:t> </a:t>
            </a:r>
            <a:r>
              <a:rPr lang="ru-RU" dirty="0" err="1" smtClean="0"/>
              <a:t>беморларнинг</a:t>
            </a:r>
            <a:r>
              <a:rPr lang="ru-RU" dirty="0" smtClean="0"/>
              <a:t> </a:t>
            </a:r>
            <a:r>
              <a:rPr lang="ru-RU" dirty="0" err="1" smtClean="0"/>
              <a:t>сурункали</a:t>
            </a:r>
            <a:r>
              <a:rPr lang="ru-RU" dirty="0" smtClean="0"/>
              <a:t> </a:t>
            </a:r>
            <a:r>
              <a:rPr lang="ru-RU" dirty="0" err="1" smtClean="0"/>
              <a:t>касалликлари</a:t>
            </a:r>
            <a:r>
              <a:rPr lang="ru-RU" dirty="0" smtClean="0"/>
              <a:t> </a:t>
            </a:r>
            <a:r>
              <a:rPr lang="ru-RU" dirty="0" err="1" smtClean="0"/>
              <a:t>болалик</a:t>
            </a:r>
            <a:r>
              <a:rPr lang="ru-RU" dirty="0" smtClean="0"/>
              <a:t> </a:t>
            </a:r>
            <a:r>
              <a:rPr lang="ru-RU" dirty="0" err="1" smtClean="0"/>
              <a:t>пайтида</a:t>
            </a:r>
            <a:r>
              <a:rPr lang="ru-RU" dirty="0" smtClean="0"/>
              <a:t> </a:t>
            </a:r>
            <a:r>
              <a:rPr lang="ru-RU" dirty="0" err="1" smtClean="0"/>
              <a:t>бошланган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чикариш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 </a:t>
            </a:r>
            <a:r>
              <a:rPr lang="ru-RU" dirty="0" err="1" smtClean="0"/>
              <a:t>нуксонли</a:t>
            </a:r>
            <a:r>
              <a:rPr lang="ru-RU" dirty="0" smtClean="0"/>
              <a:t> </a:t>
            </a:r>
            <a:r>
              <a:rPr lang="ru-RU" dirty="0" err="1" smtClean="0"/>
              <a:t>ривожланишлари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56198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гипоспадаия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эписпадия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инфравезикал</a:t>
            </a:r>
            <a:r>
              <a:rPr lang="ru-RU" dirty="0" smtClean="0"/>
              <a:t> обструкция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уретера</a:t>
            </a:r>
            <a:r>
              <a:rPr lang="ru-RU" dirty="0" smtClean="0"/>
              <a:t> </a:t>
            </a:r>
            <a:r>
              <a:rPr lang="ru-RU" dirty="0" err="1" smtClean="0"/>
              <a:t>дивертикули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Гипоспадиянинг</a:t>
            </a:r>
            <a:r>
              <a:rPr lang="ru-RU" b="1" dirty="0" smtClean="0"/>
              <a:t> </a:t>
            </a:r>
            <a:r>
              <a:rPr lang="ru-RU" b="1" dirty="0" err="1" smtClean="0"/>
              <a:t>қуйидаги турлари</a:t>
            </a:r>
            <a:r>
              <a:rPr lang="ru-RU" b="1" dirty="0" smtClean="0"/>
              <a:t> </a:t>
            </a:r>
            <a:r>
              <a:rPr lang="ru-RU" b="1" dirty="0" err="1" smtClean="0"/>
              <a:t>фарқланади: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Угил</a:t>
            </a:r>
            <a:r>
              <a:rPr lang="ru-RU" dirty="0" smtClean="0"/>
              <a:t> </a:t>
            </a:r>
            <a:r>
              <a:rPr lang="ru-RU" dirty="0" err="1" smtClean="0"/>
              <a:t>болаларда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бошча</a:t>
            </a:r>
            <a:r>
              <a:rPr lang="ru-RU" dirty="0" smtClean="0"/>
              <a:t> тури - </a:t>
            </a:r>
            <a:r>
              <a:rPr lang="ru-RU" dirty="0" err="1" smtClean="0"/>
              <a:t>тожсимон</a:t>
            </a:r>
            <a:r>
              <a:rPr lang="ru-RU" dirty="0" smtClean="0"/>
              <a:t> </a:t>
            </a:r>
            <a:r>
              <a:rPr lang="ru-RU" dirty="0" err="1" smtClean="0"/>
              <a:t>эгатда</a:t>
            </a:r>
            <a:r>
              <a:rPr lang="ru-RU" dirty="0" smtClean="0"/>
              <a:t>; </a:t>
            </a:r>
          </a:p>
          <a:p>
            <a:pPr lvl="0">
              <a:buNone/>
            </a:pPr>
            <a:r>
              <a:rPr lang="ru-RU" dirty="0" smtClean="0"/>
              <a:t>2. тана тури; </a:t>
            </a:r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ёрғоқ </a:t>
            </a:r>
            <a:r>
              <a:rPr lang="ru-RU" dirty="0" smtClean="0"/>
              <a:t>тури; </a:t>
            </a:r>
          </a:p>
          <a:p>
            <a:pPr lvl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оралиқ </a:t>
            </a:r>
            <a:r>
              <a:rPr lang="ru-RU" dirty="0" smtClean="0"/>
              <a:t>тури;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err="1" smtClean="0"/>
              <a:t>гипоспадиясиз</a:t>
            </a:r>
            <a:r>
              <a:rPr lang="ru-RU" dirty="0" smtClean="0"/>
              <a:t> </a:t>
            </a:r>
            <a:r>
              <a:rPr lang="ru-RU" dirty="0" smtClean="0"/>
              <a:t>гипоспадия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Киз</a:t>
            </a:r>
            <a:r>
              <a:rPr lang="ru-RU" dirty="0" smtClean="0"/>
              <a:t> </a:t>
            </a:r>
            <a:r>
              <a:rPr lang="ru-RU" dirty="0" err="1" smtClean="0"/>
              <a:t>болаларда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1. </a:t>
            </a:r>
            <a:r>
              <a:rPr lang="ru-RU" dirty="0" err="1" smtClean="0"/>
              <a:t>кисман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2. </a:t>
            </a:r>
            <a:r>
              <a:rPr lang="ru-RU" dirty="0" err="1" smtClean="0"/>
              <a:t>тулик</a:t>
            </a:r>
            <a:r>
              <a:rPr lang="ru-RU" dirty="0" smtClean="0"/>
              <a:t> (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тутолмаслик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тутаолиш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181" y="4214818"/>
            <a:ext cx="2570537" cy="21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2592530" cy="24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Эписпадия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Эписпадиянинг</a:t>
            </a:r>
            <a:r>
              <a:rPr lang="ru-RU" dirty="0" smtClean="0"/>
              <a:t> </a:t>
            </a:r>
            <a:r>
              <a:rPr lang="ru-RU" dirty="0" err="1" smtClean="0"/>
              <a:t>қуйидаги </a:t>
            </a:r>
            <a:r>
              <a:rPr lang="ru-RU" dirty="0" smtClean="0"/>
              <a:t>3 тури </a:t>
            </a:r>
            <a:r>
              <a:rPr lang="ru-RU" dirty="0" err="1" smtClean="0"/>
              <a:t>тафовут</a:t>
            </a:r>
            <a:r>
              <a:rPr lang="ru-RU" dirty="0" smtClean="0"/>
              <a:t> </a:t>
            </a:r>
            <a:r>
              <a:rPr lang="ru-RU" dirty="0" err="1" smtClean="0"/>
              <a:t>қилинади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ўғил болаларда</a:t>
            </a:r>
            <a:r>
              <a:rPr lang="ru-RU" dirty="0" smtClean="0"/>
              <a:t> -</a:t>
            </a:r>
            <a:r>
              <a:rPr lang="ru-RU" dirty="0" err="1" smtClean="0"/>
              <a:t>бошча</a:t>
            </a:r>
            <a:r>
              <a:rPr lang="ru-RU" dirty="0" smtClean="0"/>
              <a:t>, тана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тотал</a:t>
            </a:r>
            <a:r>
              <a:rPr lang="ru-RU" dirty="0" smtClean="0"/>
              <a:t> </a:t>
            </a:r>
            <a:r>
              <a:rPr lang="ru-RU" dirty="0" err="1" smtClean="0"/>
              <a:t>турлари</a:t>
            </a:r>
            <a:r>
              <a:rPr lang="ru-RU" dirty="0" smtClean="0"/>
              <a:t>; </a:t>
            </a:r>
            <a:r>
              <a:rPr lang="ru-RU" dirty="0" err="1" smtClean="0"/>
              <a:t>қизларда-клиторик</a:t>
            </a:r>
            <a:r>
              <a:rPr lang="ru-RU" dirty="0" smtClean="0"/>
              <a:t>, </a:t>
            </a:r>
            <a:r>
              <a:rPr lang="ru-RU" dirty="0" err="1" smtClean="0"/>
              <a:t>субсимфизар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тотал</a:t>
            </a:r>
            <a:r>
              <a:rPr lang="ru-RU" dirty="0" smtClean="0"/>
              <a:t> </a:t>
            </a:r>
            <a:r>
              <a:rPr lang="ru-RU" dirty="0" err="1" smtClean="0"/>
              <a:t>турлари</a:t>
            </a:r>
            <a:r>
              <a:rPr lang="ru-RU" dirty="0" smtClean="0"/>
              <a:t>. </a:t>
            </a:r>
            <a:r>
              <a:rPr lang="ru-RU" dirty="0" err="1" smtClean="0"/>
              <a:t>Тотал</a:t>
            </a:r>
            <a:r>
              <a:rPr lang="ru-RU" dirty="0" smtClean="0"/>
              <a:t> </a:t>
            </a:r>
            <a:r>
              <a:rPr lang="ru-RU" dirty="0" err="1" smtClean="0"/>
              <a:t>(тўлиқ</a:t>
            </a:r>
            <a:r>
              <a:rPr lang="ru-RU" dirty="0" smtClean="0"/>
              <a:t>) тури доимо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тутаолмаслиги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кечади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50_N"/>
          <p:cNvPicPr>
            <a:picLocks noChangeAspect="1" noChangeArrowheads="1"/>
          </p:cNvPicPr>
          <p:nvPr/>
        </p:nvPicPr>
        <p:blipFill>
          <a:blip r:embed="rId2">
            <a:lum bright="-6000" contrast="-24000"/>
          </a:blip>
          <a:srcRect/>
          <a:stretch>
            <a:fillRect/>
          </a:stretch>
        </p:blipFill>
        <p:spPr bwMode="auto">
          <a:xfrm>
            <a:off x="5786446" y="3924293"/>
            <a:ext cx="2673350" cy="20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Инфравезикал</a:t>
            </a:r>
            <a:r>
              <a:rPr lang="ru-RU" b="1" dirty="0" smtClean="0"/>
              <a:t> обструкция </a:t>
            </a:r>
            <a:endParaRPr lang="ru-RU" dirty="0"/>
          </a:p>
        </p:txBody>
      </p:sp>
      <p:pic>
        <p:nvPicPr>
          <p:cNvPr id="5122" name="Picture 2" descr="47_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8000" contrast="-18000"/>
          </a:blip>
          <a:srcRect/>
          <a:stretch>
            <a:fillRect/>
          </a:stretch>
        </p:blipFill>
        <p:spPr bwMode="auto">
          <a:xfrm>
            <a:off x="6051016" y="3000372"/>
            <a:ext cx="2521512" cy="30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65722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Инфравезикал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обструктура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сабаблари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-уретра </a:t>
            </a:r>
            <a:r>
              <a:rPr lang="ru-RU" sz="2000" dirty="0" err="1" smtClean="0"/>
              <a:t>стенози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-</a:t>
            </a:r>
            <a:r>
              <a:rPr lang="ru-RU" sz="2000" dirty="0" err="1" smtClean="0"/>
              <a:t>уретера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клапани</a:t>
            </a:r>
            <a:endParaRPr lang="ru-RU" sz="2000" dirty="0" smtClean="0"/>
          </a:p>
          <a:p>
            <a:r>
              <a:rPr lang="ru-RU" sz="2000" dirty="0" smtClean="0"/>
              <a:t>-</a:t>
            </a:r>
            <a:r>
              <a:rPr lang="ru-RU" sz="2000" dirty="0" err="1" smtClean="0"/>
              <a:t>уретера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дивертикули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уруғ </a:t>
            </a:r>
            <a:r>
              <a:rPr lang="ru-RU" sz="2000" dirty="0" err="1" smtClean="0"/>
              <a:t>дўмбоқчаси </a:t>
            </a:r>
            <a:r>
              <a:rPr lang="ru-RU" sz="2000" dirty="0" err="1" smtClean="0"/>
              <a:t>гипертрофияси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қовуқ бўйинчасининг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склерози</a:t>
            </a: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Инфравезикал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обструкциянинг</a:t>
            </a:r>
            <a:r>
              <a:rPr lang="ru-RU" sz="2000" dirty="0" smtClean="0"/>
              <a:t> </a:t>
            </a:r>
            <a:r>
              <a:rPr lang="ru-RU" sz="2000" dirty="0" err="1" smtClean="0"/>
              <a:t>асоратлари</a:t>
            </a:r>
            <a:r>
              <a:rPr lang="ru-RU" sz="2000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қовуқ </a:t>
            </a:r>
            <a:r>
              <a:rPr lang="ru-RU" sz="2000" dirty="0" err="1" smtClean="0"/>
              <a:t>атонияси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сохта</a:t>
            </a:r>
            <a:r>
              <a:rPr lang="ru-RU" sz="2000" dirty="0" smtClean="0"/>
              <a:t> </a:t>
            </a:r>
            <a:r>
              <a:rPr lang="ru-RU" sz="2000" dirty="0" err="1" smtClean="0"/>
              <a:t>дивертикуллари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ҚСН </a:t>
            </a:r>
            <a:r>
              <a:rPr lang="ru-RU" sz="2000" dirty="0" err="1" smtClean="0"/>
              <a:t>рефлюкслари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икки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томонлама</a:t>
            </a:r>
            <a:r>
              <a:rPr lang="ru-RU" sz="2000" dirty="0" smtClean="0"/>
              <a:t> </a:t>
            </a:r>
            <a:r>
              <a:rPr lang="ru-RU" sz="2000" dirty="0" err="1" smtClean="0"/>
              <a:t>уретерогидронефроз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сурункали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буйрак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етишмовчилиги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/>
              <a:t>Фимоз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Фимоз</a:t>
            </a:r>
            <a:r>
              <a:rPr lang="ru-RU" dirty="0" smtClean="0"/>
              <a:t>  </a:t>
            </a:r>
            <a:r>
              <a:rPr lang="ru-RU" dirty="0" err="1" smtClean="0"/>
              <a:t>деб</a:t>
            </a:r>
            <a:r>
              <a:rPr lang="ru-RU" dirty="0" smtClean="0"/>
              <a:t> </a:t>
            </a:r>
            <a:r>
              <a:rPr lang="ru-RU" dirty="0" err="1" smtClean="0"/>
              <a:t>жинсий</a:t>
            </a:r>
            <a:r>
              <a:rPr lang="ru-RU" dirty="0" smtClean="0"/>
              <a:t> </a:t>
            </a:r>
            <a:r>
              <a:rPr lang="ru-RU" dirty="0" err="1" smtClean="0"/>
              <a:t>олат</a:t>
            </a:r>
            <a:r>
              <a:rPr lang="ru-RU" dirty="0" smtClean="0"/>
              <a:t> </a:t>
            </a:r>
            <a:r>
              <a:rPr lang="ru-RU" dirty="0" err="1" smtClean="0"/>
              <a:t>чекка</a:t>
            </a:r>
            <a:r>
              <a:rPr lang="ru-RU" dirty="0" smtClean="0"/>
              <a:t> </a:t>
            </a:r>
            <a:r>
              <a:rPr lang="ru-RU" dirty="0" err="1" smtClean="0"/>
              <a:t>кертмагининг</a:t>
            </a:r>
            <a:r>
              <a:rPr lang="ru-RU" dirty="0" smtClean="0"/>
              <a:t> </a:t>
            </a:r>
            <a:r>
              <a:rPr lang="ru-RU" dirty="0" err="1" smtClean="0"/>
              <a:t>торайиши</a:t>
            </a:r>
            <a:r>
              <a:rPr lang="ru-RU" dirty="0" smtClean="0"/>
              <a:t> </a:t>
            </a:r>
            <a:r>
              <a:rPr lang="ru-RU" dirty="0" err="1" smtClean="0"/>
              <a:t>натижасида</a:t>
            </a:r>
            <a:r>
              <a:rPr lang="ru-RU" dirty="0" smtClean="0"/>
              <a:t>, </a:t>
            </a:r>
            <a:r>
              <a:rPr lang="ru-RU" dirty="0" err="1" smtClean="0"/>
              <a:t>олат</a:t>
            </a:r>
            <a:r>
              <a:rPr lang="ru-RU" dirty="0" smtClean="0"/>
              <a:t> </a:t>
            </a:r>
            <a:r>
              <a:rPr lang="ru-RU" dirty="0" err="1" smtClean="0"/>
              <a:t>бошчасининг</a:t>
            </a:r>
            <a:r>
              <a:rPr lang="ru-RU" dirty="0" smtClean="0"/>
              <a:t> </a:t>
            </a:r>
            <a:r>
              <a:rPr lang="ru-RU" dirty="0" err="1" smtClean="0"/>
              <a:t>яланғочланмаслигига айтилади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err="1" smtClean="0"/>
              <a:t>Фимознинг</a:t>
            </a:r>
            <a:r>
              <a:rPr lang="ru-RU" dirty="0" smtClean="0"/>
              <a:t> </a:t>
            </a:r>
            <a:r>
              <a:rPr lang="ru-RU" dirty="0" smtClean="0"/>
              <a:t>3 тури </a:t>
            </a:r>
            <a:r>
              <a:rPr lang="ru-RU" dirty="0" err="1" smtClean="0"/>
              <a:t>тафовут</a:t>
            </a:r>
            <a:r>
              <a:rPr lang="ru-RU" dirty="0" smtClean="0"/>
              <a:t> </a:t>
            </a:r>
            <a:r>
              <a:rPr lang="ru-RU" dirty="0" err="1" smtClean="0"/>
              <a:t>қилинади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1)</a:t>
            </a:r>
            <a:r>
              <a:rPr lang="ru-RU" dirty="0" err="1" smtClean="0"/>
              <a:t>чекка</a:t>
            </a:r>
            <a:r>
              <a:rPr lang="ru-RU" dirty="0" smtClean="0"/>
              <a:t> </a:t>
            </a:r>
            <a:r>
              <a:rPr lang="ru-RU" dirty="0" err="1" smtClean="0"/>
              <a:t>кертмаги</a:t>
            </a:r>
            <a:r>
              <a:rPr lang="ru-RU" dirty="0" smtClean="0"/>
              <a:t> </a:t>
            </a:r>
            <a:r>
              <a:rPr lang="ru-RU" dirty="0" err="1" smtClean="0"/>
              <a:t>узун</a:t>
            </a:r>
            <a:r>
              <a:rPr lang="ru-RU" dirty="0" smtClean="0"/>
              <a:t> </a:t>
            </a:r>
            <a:r>
              <a:rPr lang="ru-RU" dirty="0" err="1" smtClean="0"/>
              <a:t>бўлса</a:t>
            </a:r>
            <a:r>
              <a:rPr lang="ru-RU" dirty="0" smtClean="0"/>
              <a:t> </a:t>
            </a:r>
            <a:r>
              <a:rPr lang="ru-RU" dirty="0" err="1" smtClean="0"/>
              <a:t>гипертрофик</a:t>
            </a:r>
            <a:r>
              <a:rPr lang="ru-RU" dirty="0" smtClean="0"/>
              <a:t> фимоз; 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err="1" smtClean="0"/>
              <a:t>чекка</a:t>
            </a:r>
            <a:r>
              <a:rPr lang="ru-RU" dirty="0" smtClean="0"/>
              <a:t> </a:t>
            </a:r>
            <a:r>
              <a:rPr lang="ru-RU" dirty="0" err="1" smtClean="0"/>
              <a:t>кертмаги</a:t>
            </a:r>
            <a:r>
              <a:rPr lang="ru-RU" dirty="0" smtClean="0"/>
              <a:t> </a:t>
            </a:r>
            <a:r>
              <a:rPr lang="ru-RU" dirty="0" err="1" smtClean="0"/>
              <a:t>олат</a:t>
            </a:r>
            <a:r>
              <a:rPr lang="ru-RU" dirty="0" smtClean="0"/>
              <a:t> </a:t>
            </a:r>
            <a:r>
              <a:rPr lang="ru-RU" dirty="0" err="1" smtClean="0"/>
              <a:t>бошчасига</a:t>
            </a:r>
            <a:r>
              <a:rPr lang="ru-RU" dirty="0" smtClean="0"/>
              <a:t> </a:t>
            </a:r>
            <a:r>
              <a:rPr lang="ru-RU" dirty="0" err="1" smtClean="0"/>
              <a:t>ёпишиб</a:t>
            </a:r>
            <a:r>
              <a:rPr lang="ru-RU" dirty="0" smtClean="0"/>
              <a:t> </a:t>
            </a:r>
            <a:r>
              <a:rPr lang="ru-RU" dirty="0" err="1" smtClean="0"/>
              <a:t>торайган</a:t>
            </a:r>
            <a:r>
              <a:rPr lang="ru-RU" dirty="0" smtClean="0"/>
              <a:t> </a:t>
            </a:r>
            <a:r>
              <a:rPr lang="ru-RU" dirty="0" err="1" smtClean="0"/>
              <a:t>булса</a:t>
            </a:r>
            <a:r>
              <a:rPr lang="ru-RU" dirty="0" smtClean="0"/>
              <a:t> -</a:t>
            </a:r>
            <a:r>
              <a:rPr lang="ru-RU" dirty="0" err="1" smtClean="0"/>
              <a:t>атрофик</a:t>
            </a:r>
            <a:r>
              <a:rPr lang="ru-RU" dirty="0" smtClean="0"/>
              <a:t> фимоз; </a:t>
            </a:r>
          </a:p>
          <a:p>
            <a:pPr>
              <a:buNone/>
            </a:pPr>
            <a:r>
              <a:rPr lang="ru-RU" dirty="0" smtClean="0"/>
              <a:t>3) Уста чала </a:t>
            </a:r>
            <a:r>
              <a:rPr lang="ru-RU" dirty="0" err="1" smtClean="0"/>
              <a:t>кесгандан</a:t>
            </a:r>
            <a:r>
              <a:rPr lang="ru-RU" dirty="0" smtClean="0"/>
              <a:t> </a:t>
            </a:r>
            <a:r>
              <a:rPr lang="ru-RU" dirty="0" err="1" smtClean="0"/>
              <a:t>кейин</a:t>
            </a:r>
            <a:r>
              <a:rPr lang="ru-RU" dirty="0" smtClean="0"/>
              <a:t> –</a:t>
            </a:r>
            <a:r>
              <a:rPr lang="ru-RU" dirty="0" err="1" smtClean="0"/>
              <a:t>чандиқли </a:t>
            </a:r>
            <a:r>
              <a:rPr lang="ru-RU" dirty="0" smtClean="0"/>
              <a:t>фимоз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Фимоз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оқимига тўсиқ натижасида</a:t>
            </a:r>
            <a:r>
              <a:rPr lang="ru-RU" dirty="0" smtClean="0"/>
              <a:t>, </a:t>
            </a:r>
            <a:r>
              <a:rPr lang="ru-RU" dirty="0" err="1" smtClean="0"/>
              <a:t>баланопостит</a:t>
            </a:r>
            <a:r>
              <a:rPr lang="ru-RU" dirty="0" smtClean="0"/>
              <a:t>, цистит, </a:t>
            </a:r>
            <a:r>
              <a:rPr lang="ru-RU" dirty="0" err="1" smtClean="0"/>
              <a:t>пиелонефрит</a:t>
            </a:r>
            <a:r>
              <a:rPr lang="ru-RU" dirty="0" smtClean="0"/>
              <a:t>, </a:t>
            </a:r>
            <a:r>
              <a:rPr lang="ru-RU" dirty="0" err="1" smtClean="0"/>
              <a:t>қовуқ- сийдик</a:t>
            </a:r>
            <a:r>
              <a:rPr lang="ru-RU" dirty="0" smtClean="0"/>
              <a:t> </a:t>
            </a:r>
            <a:r>
              <a:rPr lang="ru-RU" dirty="0" err="1" smtClean="0"/>
              <a:t>найи</a:t>
            </a:r>
            <a:r>
              <a:rPr lang="ru-RU" dirty="0" smtClean="0"/>
              <a:t> </a:t>
            </a:r>
            <a:r>
              <a:rPr lang="ru-RU" dirty="0" err="1" smtClean="0"/>
              <a:t>рефлюксларига</a:t>
            </a:r>
            <a:r>
              <a:rPr lang="ru-RU" dirty="0" smtClean="0"/>
              <a:t> </a:t>
            </a:r>
            <a:r>
              <a:rPr lang="ru-RU" dirty="0" err="1" smtClean="0"/>
              <a:t>сабаб</a:t>
            </a:r>
            <a:r>
              <a:rPr lang="ru-RU" dirty="0" smtClean="0"/>
              <a:t> </a:t>
            </a:r>
            <a:r>
              <a:rPr lang="ru-RU" dirty="0" err="1" smtClean="0"/>
              <a:t>бўлиши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Операциянинг</a:t>
            </a:r>
            <a:r>
              <a:rPr lang="ru-RU" dirty="0" smtClean="0"/>
              <a:t> </a:t>
            </a:r>
            <a:r>
              <a:rPr lang="ru-RU" dirty="0" err="1" smtClean="0"/>
              <a:t>номи</a:t>
            </a:r>
            <a:r>
              <a:rPr lang="ru-RU" dirty="0" smtClean="0"/>
              <a:t> - </a:t>
            </a:r>
            <a:r>
              <a:rPr lang="ru-RU" dirty="0" err="1" smtClean="0"/>
              <a:t>циркумцизия</a:t>
            </a:r>
            <a:r>
              <a:rPr lang="ru-RU" dirty="0" smtClean="0"/>
              <a:t>. </a:t>
            </a:r>
            <a:r>
              <a:rPr lang="ru-RU" dirty="0" err="1" smtClean="0"/>
              <a:t>Чекка</a:t>
            </a:r>
            <a:r>
              <a:rPr lang="ru-RU" dirty="0" smtClean="0"/>
              <a:t> </a:t>
            </a:r>
            <a:r>
              <a:rPr lang="ru-RU" dirty="0" err="1" smtClean="0"/>
              <a:t>кертмак</a:t>
            </a:r>
            <a:r>
              <a:rPr lang="ru-RU" dirty="0" smtClean="0"/>
              <a:t> </a:t>
            </a:r>
            <a:r>
              <a:rPr lang="ru-RU" dirty="0" err="1" smtClean="0"/>
              <a:t>айланасига</a:t>
            </a:r>
            <a:r>
              <a:rPr lang="ru-RU" dirty="0" smtClean="0"/>
              <a:t> </a:t>
            </a:r>
            <a:r>
              <a:rPr lang="ru-RU" dirty="0" err="1" smtClean="0"/>
              <a:t>кесилиб</a:t>
            </a:r>
            <a:r>
              <a:rPr lang="ru-RU" dirty="0" smtClean="0"/>
              <a:t>, </a:t>
            </a:r>
            <a:r>
              <a:rPr lang="ru-RU" dirty="0" err="1" smtClean="0"/>
              <a:t>олиб</a:t>
            </a:r>
            <a:r>
              <a:rPr lang="ru-RU" dirty="0" smtClean="0"/>
              <a:t> </a:t>
            </a:r>
            <a:r>
              <a:rPr lang="ru-RU" dirty="0" err="1" smtClean="0"/>
              <a:t>ташланади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/>
              <a:t>Парафимоз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400" b="1" cap="all" dirty="0" smtClean="0"/>
              <a:t>     </a:t>
            </a:r>
            <a:r>
              <a:rPr lang="ru-RU" sz="2000" b="1" cap="all" dirty="0" smtClean="0"/>
              <a:t>Парафимоз </a:t>
            </a:r>
            <a:r>
              <a:rPr lang="ru-RU" sz="2400" dirty="0" err="1" smtClean="0"/>
              <a:t>деб</a:t>
            </a:r>
            <a:r>
              <a:rPr lang="ru-RU" sz="2400" dirty="0" smtClean="0"/>
              <a:t> </a:t>
            </a:r>
            <a:r>
              <a:rPr lang="ru-RU" sz="2400" dirty="0" err="1" smtClean="0"/>
              <a:t>жинсий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олат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бошчасининг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торайган</a:t>
            </a:r>
            <a:r>
              <a:rPr lang="ru-RU" sz="2400" dirty="0" smtClean="0"/>
              <a:t> </a:t>
            </a:r>
            <a:r>
              <a:rPr lang="ru-RU" sz="2400" dirty="0" err="1" smtClean="0"/>
              <a:t>чекка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кертмак</a:t>
            </a:r>
            <a:r>
              <a:rPr lang="ru-RU" sz="2400" dirty="0" smtClean="0"/>
              <a:t> </a:t>
            </a:r>
            <a:r>
              <a:rPr lang="ru-RU" sz="2400" dirty="0" err="1" smtClean="0"/>
              <a:t>билан</a:t>
            </a:r>
            <a:r>
              <a:rPr lang="ru-RU" sz="2400" dirty="0" smtClean="0"/>
              <a:t> </a:t>
            </a:r>
            <a:r>
              <a:rPr lang="ru-RU" sz="2400" dirty="0" err="1" smtClean="0"/>
              <a:t>қисилиб қолишига айтилади</a:t>
            </a:r>
            <a:r>
              <a:rPr lang="ru-RU" sz="2400" dirty="0" smtClean="0"/>
              <a:t>. </a:t>
            </a:r>
            <a:r>
              <a:rPr lang="ru-RU" sz="2400" dirty="0" err="1" smtClean="0"/>
              <a:t>Касаллик</a:t>
            </a:r>
            <a:r>
              <a:rPr lang="ru-RU" sz="2400" dirty="0" smtClean="0"/>
              <a:t> </a:t>
            </a:r>
            <a:r>
              <a:rPr lang="ru-RU" sz="2400" dirty="0" err="1" smtClean="0"/>
              <a:t>кўпинча</a:t>
            </a:r>
            <a:r>
              <a:rPr lang="ru-RU" sz="2400" dirty="0" smtClean="0"/>
              <a:t> </a:t>
            </a:r>
            <a:r>
              <a:rPr lang="ru-RU" sz="2400" dirty="0" err="1" smtClean="0"/>
              <a:t>фимозни</a:t>
            </a:r>
            <a:r>
              <a:rPr lang="ru-RU" sz="2400" dirty="0" smtClean="0"/>
              <a:t> </a:t>
            </a:r>
            <a:r>
              <a:rPr lang="ru-RU" sz="2400" dirty="0" err="1" smtClean="0"/>
              <a:t>тўғрилаш пайтида</a:t>
            </a:r>
            <a:r>
              <a:rPr lang="ru-RU" sz="2400" dirty="0" smtClean="0"/>
              <a:t> </a:t>
            </a:r>
            <a:r>
              <a:rPr lang="ru-RU" sz="2400" dirty="0" err="1" smtClean="0"/>
              <a:t>ёки</a:t>
            </a:r>
            <a:r>
              <a:rPr lang="ru-RU" sz="2400" dirty="0" smtClean="0"/>
              <a:t> бола мастурбация </a:t>
            </a:r>
            <a:r>
              <a:rPr lang="ru-RU" sz="2400" dirty="0" err="1" smtClean="0"/>
              <a:t>билан</a:t>
            </a:r>
            <a:r>
              <a:rPr lang="ru-RU" sz="2400" dirty="0" smtClean="0"/>
              <a:t> </a:t>
            </a:r>
            <a:r>
              <a:rPr lang="ru-RU" sz="2400" dirty="0" err="1" smtClean="0"/>
              <a:t>шуғулланганда юзага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келади</a:t>
            </a:r>
            <a:r>
              <a:rPr lang="ru-RU" sz="2400" dirty="0" smtClean="0"/>
              <a:t>. </a:t>
            </a:r>
            <a:r>
              <a:rPr lang="ru-RU" sz="2400" dirty="0" err="1" smtClean="0"/>
              <a:t>Парафимозда</a:t>
            </a:r>
            <a:r>
              <a:rPr lang="ru-RU" sz="2400" dirty="0" smtClean="0"/>
              <a:t> </a:t>
            </a:r>
            <a:r>
              <a:rPr lang="ru-RU" sz="2400" dirty="0" err="1" smtClean="0"/>
              <a:t>олат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бошчаси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сиқилиши натижасида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тезда</a:t>
            </a:r>
            <a:r>
              <a:rPr lang="ru-RU" sz="2400" dirty="0" smtClean="0"/>
              <a:t> </a:t>
            </a:r>
            <a:r>
              <a:rPr lang="ru-RU" sz="2400" dirty="0" err="1" smtClean="0"/>
              <a:t>шишади</a:t>
            </a:r>
            <a:r>
              <a:rPr lang="ru-RU" sz="2400" dirty="0" smtClean="0"/>
              <a:t>, </a:t>
            </a:r>
            <a:r>
              <a:rPr lang="ru-RU" sz="2400" dirty="0" err="1" smtClean="0"/>
              <a:t>агар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препуциал</a:t>
            </a:r>
            <a:r>
              <a:rPr lang="ru-RU" sz="2400" dirty="0" smtClean="0"/>
              <a:t> </a:t>
            </a:r>
            <a:r>
              <a:rPr lang="ru-RU" sz="2400" dirty="0" err="1" smtClean="0"/>
              <a:t>халтага</a:t>
            </a:r>
            <a:r>
              <a:rPr lang="ru-RU" sz="2400" dirty="0" smtClean="0"/>
              <a:t> </a:t>
            </a:r>
            <a:r>
              <a:rPr lang="ru-RU" sz="2400" dirty="0" err="1" smtClean="0"/>
              <a:t>қайтиб киргизиб</a:t>
            </a:r>
            <a:r>
              <a:rPr lang="ru-RU" sz="2400" dirty="0" smtClean="0"/>
              <a:t> </a:t>
            </a:r>
            <a:r>
              <a:rPr lang="ru-RU" sz="2400" dirty="0" err="1" smtClean="0"/>
              <a:t>қўйилмаса, олат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бошчаси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некрозга</a:t>
            </a:r>
            <a:r>
              <a:rPr lang="ru-RU" sz="2400" dirty="0" smtClean="0"/>
              <a:t> </a:t>
            </a:r>
            <a:r>
              <a:rPr lang="ru-RU" sz="2400" dirty="0" err="1" smtClean="0"/>
              <a:t>ҳам учраши</a:t>
            </a:r>
            <a:r>
              <a:rPr lang="ru-RU" sz="2400" dirty="0" smtClean="0"/>
              <a:t> </a:t>
            </a:r>
            <a:r>
              <a:rPr lang="ru-RU" sz="2400" dirty="0" err="1" smtClean="0"/>
              <a:t>мумкин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Даволашнинг</a:t>
            </a:r>
            <a:r>
              <a:rPr lang="ru-RU" sz="2400" dirty="0" smtClean="0"/>
              <a:t> </a:t>
            </a:r>
            <a:r>
              <a:rPr lang="ru-RU" sz="2400" dirty="0" err="1" smtClean="0"/>
              <a:t>энг</a:t>
            </a:r>
            <a:r>
              <a:rPr lang="ru-RU" sz="2400" dirty="0" smtClean="0"/>
              <a:t> </a:t>
            </a:r>
            <a:r>
              <a:rPr lang="ru-RU" sz="2400" dirty="0" err="1" smtClean="0"/>
              <a:t>яхши</a:t>
            </a:r>
            <a:r>
              <a:rPr lang="ru-RU" sz="2400" dirty="0" smtClean="0"/>
              <a:t> </a:t>
            </a:r>
            <a:r>
              <a:rPr lang="ru-RU" sz="2400" dirty="0" err="1" smtClean="0"/>
              <a:t>усули</a:t>
            </a:r>
            <a:r>
              <a:rPr lang="ru-RU" sz="2400" dirty="0" smtClean="0"/>
              <a:t>- </a:t>
            </a:r>
            <a:r>
              <a:rPr lang="ru-RU" sz="2400" dirty="0" err="1" smtClean="0"/>
              <a:t>циркумцизия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cap="all" dirty="0" err="1" smtClean="0"/>
              <a:t>Моякнинг</a:t>
            </a:r>
            <a:r>
              <a:rPr lang="ru-RU" sz="2800" b="1" cap="all" dirty="0" smtClean="0"/>
              <a:t> </a:t>
            </a:r>
            <a:r>
              <a:rPr lang="ru-RU" sz="2800" b="1" cap="all" dirty="0" err="1" smtClean="0"/>
              <a:t>нуқсонли ривожланишлари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Мояк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аномалияларининг</a:t>
            </a:r>
            <a:r>
              <a:rPr lang="ru-RU" b="1" dirty="0" smtClean="0"/>
              <a:t> 2 тури </a:t>
            </a:r>
            <a:r>
              <a:rPr lang="ru-RU" b="1" dirty="0" err="1" smtClean="0"/>
              <a:t>тафовут</a:t>
            </a:r>
            <a:r>
              <a:rPr lang="ru-RU" b="1" dirty="0" smtClean="0"/>
              <a:t> </a:t>
            </a:r>
            <a:r>
              <a:rPr lang="ru-RU" b="1" dirty="0" err="1" smtClean="0"/>
              <a:t>қилинади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1-ривожланиш </a:t>
            </a:r>
            <a:r>
              <a:rPr lang="ru-RU" dirty="0" err="1" smtClean="0"/>
              <a:t>аномалияси</a:t>
            </a:r>
            <a:r>
              <a:rPr lang="ru-RU" dirty="0" smtClean="0"/>
              <a:t> (</a:t>
            </a:r>
            <a:r>
              <a:rPr lang="ru-RU" dirty="0" err="1" smtClean="0"/>
              <a:t>мояк</a:t>
            </a:r>
            <a:r>
              <a:rPr lang="ru-RU" dirty="0" smtClean="0"/>
              <a:t> </a:t>
            </a:r>
            <a:r>
              <a:rPr lang="ru-RU" dirty="0" err="1" smtClean="0"/>
              <a:t>гипоплазияси</a:t>
            </a:r>
            <a:r>
              <a:rPr lang="ru-RU" dirty="0" smtClean="0"/>
              <a:t>, монорхизм, анорхизм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полиорхизм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2-жойлашиши </a:t>
            </a:r>
            <a:r>
              <a:rPr lang="ru-RU" dirty="0" err="1" smtClean="0"/>
              <a:t>аномалияси</a:t>
            </a:r>
            <a:r>
              <a:rPr lang="ru-RU" dirty="0" smtClean="0"/>
              <a:t> - (крипторхизм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мояк</a:t>
            </a:r>
            <a:r>
              <a:rPr lang="ru-RU" dirty="0" smtClean="0"/>
              <a:t> </a:t>
            </a:r>
            <a:r>
              <a:rPr lang="ru-RU" dirty="0" err="1" smtClean="0"/>
              <a:t>эктопияси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b="1" dirty="0" smtClean="0"/>
              <a:t>Монорхизм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моякнинг</a:t>
            </a:r>
            <a:r>
              <a:rPr lang="ru-RU" dirty="0" smtClean="0"/>
              <a:t> </a:t>
            </a:r>
            <a:r>
              <a:rPr lang="ru-RU" dirty="0" err="1" smtClean="0"/>
              <a:t>умуман</a:t>
            </a:r>
            <a:r>
              <a:rPr lang="ru-RU" dirty="0" smtClean="0"/>
              <a:t> </a:t>
            </a:r>
            <a:r>
              <a:rPr lang="ru-RU" dirty="0" err="1" smtClean="0"/>
              <a:t>бўлмаслиги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ҳолларда уруғ тизимчаси</a:t>
            </a:r>
            <a:r>
              <a:rPr lang="ru-RU" dirty="0" smtClean="0"/>
              <a:t> </a:t>
            </a:r>
            <a:r>
              <a:rPr lang="ru-RU" dirty="0" err="1" smtClean="0"/>
              <a:t>ҳам бўлмайди</a:t>
            </a:r>
            <a:r>
              <a:rPr lang="ru-RU" dirty="0" smtClean="0"/>
              <a:t>. </a:t>
            </a:r>
            <a:r>
              <a:rPr lang="ru-RU" dirty="0" err="1" smtClean="0"/>
              <a:t>Ёрғоқнинг шу</a:t>
            </a:r>
            <a:r>
              <a:rPr lang="ru-RU" dirty="0" smtClean="0"/>
              <a:t> </a:t>
            </a:r>
            <a:r>
              <a:rPr lang="ru-RU" dirty="0" err="1" smtClean="0"/>
              <a:t>томони</a:t>
            </a:r>
            <a:r>
              <a:rPr lang="ru-RU" dirty="0" smtClean="0"/>
              <a:t> </a:t>
            </a:r>
            <a:r>
              <a:rPr lang="ru-RU" dirty="0" err="1" smtClean="0"/>
              <a:t>аплазияга</a:t>
            </a:r>
            <a:r>
              <a:rPr lang="ru-RU" dirty="0" smtClean="0"/>
              <a:t> </a:t>
            </a:r>
            <a:r>
              <a:rPr lang="ru-RU" dirty="0" err="1" smtClean="0"/>
              <a:t>учраган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Якуний</a:t>
            </a:r>
            <a:r>
              <a:rPr lang="ru-RU" dirty="0" smtClean="0"/>
              <a:t> диагноз - монорхизм </a:t>
            </a:r>
            <a:r>
              <a:rPr lang="ru-RU" dirty="0" err="1" smtClean="0"/>
              <a:t>деб</a:t>
            </a:r>
            <a:r>
              <a:rPr lang="ru-RU" dirty="0" smtClean="0"/>
              <a:t>, </a:t>
            </a:r>
            <a:r>
              <a:rPr lang="ru-RU" dirty="0" err="1" smtClean="0"/>
              <a:t>фақат қорин парда</a:t>
            </a:r>
            <a:r>
              <a:rPr lang="ru-RU" dirty="0" smtClean="0"/>
              <a:t> </a:t>
            </a:r>
            <a:r>
              <a:rPr lang="ru-RU" dirty="0" err="1" smtClean="0"/>
              <a:t>ортини</a:t>
            </a:r>
            <a:r>
              <a:rPr lang="ru-RU" dirty="0" smtClean="0"/>
              <a:t> </a:t>
            </a:r>
            <a:r>
              <a:rPr lang="ru-RU" dirty="0" err="1" smtClean="0"/>
              <a:t>мувассал</a:t>
            </a:r>
            <a:r>
              <a:rPr lang="ru-RU" dirty="0" smtClean="0"/>
              <a:t> </a:t>
            </a:r>
            <a:r>
              <a:rPr lang="ru-RU" dirty="0" err="1" smtClean="0"/>
              <a:t>тафтиш</a:t>
            </a:r>
            <a:r>
              <a:rPr lang="ru-RU" dirty="0" smtClean="0"/>
              <a:t> </a:t>
            </a:r>
            <a:r>
              <a:rPr lang="ru-RU" dirty="0" err="1" smtClean="0"/>
              <a:t>қилиб</a:t>
            </a:r>
            <a:r>
              <a:rPr lang="ru-RU" dirty="0" smtClean="0"/>
              <a:t>, </a:t>
            </a:r>
            <a:r>
              <a:rPr lang="ru-RU" dirty="0" err="1" smtClean="0"/>
              <a:t>мояк</a:t>
            </a:r>
            <a:r>
              <a:rPr lang="ru-RU" dirty="0" smtClean="0"/>
              <a:t> </a:t>
            </a:r>
            <a:r>
              <a:rPr lang="ru-RU" dirty="0" err="1" smtClean="0"/>
              <a:t>топилмагандан</a:t>
            </a:r>
            <a:r>
              <a:rPr lang="ru-RU" dirty="0" smtClean="0"/>
              <a:t> </a:t>
            </a:r>
            <a:r>
              <a:rPr lang="ru-RU" dirty="0" err="1" smtClean="0"/>
              <a:t>кейингина</a:t>
            </a:r>
            <a:r>
              <a:rPr lang="ru-RU" dirty="0" smtClean="0"/>
              <a:t> </a:t>
            </a:r>
            <a:r>
              <a:rPr lang="ru-RU" dirty="0" err="1" smtClean="0"/>
              <a:t>қўйиш мумкин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Давоси</a:t>
            </a:r>
            <a:r>
              <a:rPr lang="ru-RU" dirty="0" smtClean="0"/>
              <a:t>: </a:t>
            </a:r>
            <a:r>
              <a:rPr lang="ru-RU" dirty="0" err="1" smtClean="0"/>
              <a:t>косметик</a:t>
            </a:r>
            <a:r>
              <a:rPr lang="ru-RU" dirty="0" smtClean="0"/>
              <a:t> </a:t>
            </a:r>
            <a:r>
              <a:rPr lang="ru-RU" dirty="0" err="1" smtClean="0"/>
              <a:t>мақсадда </a:t>
            </a:r>
            <a:r>
              <a:rPr lang="ru-RU" dirty="0" smtClean="0"/>
              <a:t>силикон протез, </a:t>
            </a:r>
            <a:r>
              <a:rPr lang="ru-RU" dirty="0" err="1" smtClean="0"/>
              <a:t>беморнинг</a:t>
            </a:r>
            <a:r>
              <a:rPr lang="ru-RU" dirty="0" smtClean="0"/>
              <a:t> 12-14 </a:t>
            </a:r>
            <a:r>
              <a:rPr lang="ru-RU" dirty="0" err="1" smtClean="0"/>
              <a:t>ёшлигида</a:t>
            </a:r>
            <a:r>
              <a:rPr lang="ru-RU" dirty="0" smtClean="0"/>
              <a:t> </a:t>
            </a:r>
            <a:r>
              <a:rPr lang="ru-RU" dirty="0" err="1" smtClean="0"/>
              <a:t>қўйиш мумкин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Анорхизм </a:t>
            </a:r>
            <a:r>
              <a:rPr lang="ru-RU" dirty="0" smtClean="0"/>
              <a:t>- </a:t>
            </a:r>
            <a:r>
              <a:rPr lang="ru-RU" dirty="0" err="1" smtClean="0"/>
              <a:t>иккала</a:t>
            </a:r>
            <a:r>
              <a:rPr lang="ru-RU" dirty="0" smtClean="0"/>
              <a:t> </a:t>
            </a:r>
            <a:r>
              <a:rPr lang="ru-RU" dirty="0" err="1" smtClean="0"/>
              <a:t>моякнинг</a:t>
            </a:r>
            <a:r>
              <a:rPr lang="ru-RU" dirty="0" smtClean="0"/>
              <a:t> </a:t>
            </a:r>
            <a:r>
              <a:rPr lang="ru-RU" dirty="0" err="1" smtClean="0"/>
              <a:t>бўлмаслиги</a:t>
            </a:r>
            <a:r>
              <a:rPr lang="ru-RU" dirty="0" smtClean="0"/>
              <a:t>. </a:t>
            </a:r>
            <a:r>
              <a:rPr lang="ru-RU" dirty="0" err="1" smtClean="0"/>
              <a:t>Кўпинча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аномалия </a:t>
            </a:r>
            <a:r>
              <a:rPr lang="ru-RU" dirty="0" err="1" smtClean="0"/>
              <a:t>иккала</a:t>
            </a:r>
            <a:r>
              <a:rPr lang="ru-RU" dirty="0" smtClean="0"/>
              <a:t> </a:t>
            </a:r>
            <a:r>
              <a:rPr lang="ru-RU" dirty="0" err="1" smtClean="0"/>
              <a:t>буйрак</a:t>
            </a:r>
            <a:r>
              <a:rPr lang="ru-RU" dirty="0" smtClean="0"/>
              <a:t> </a:t>
            </a:r>
            <a:r>
              <a:rPr lang="ru-RU" dirty="0" err="1" smtClean="0"/>
              <a:t>агенезияси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бирга</a:t>
            </a:r>
            <a:r>
              <a:rPr lang="ru-RU" dirty="0" smtClean="0"/>
              <a:t> </a:t>
            </a:r>
            <a:r>
              <a:rPr lang="ru-RU" dirty="0" err="1" smtClean="0"/>
              <a:t>келади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бундай</a:t>
            </a:r>
            <a:r>
              <a:rPr lang="ru-RU" dirty="0" smtClean="0"/>
              <a:t> </a:t>
            </a:r>
            <a:r>
              <a:rPr lang="ru-RU" dirty="0" err="1" smtClean="0"/>
              <a:t>беморлар</a:t>
            </a:r>
            <a:r>
              <a:rPr lang="ru-RU" dirty="0" smtClean="0"/>
              <a:t> </a:t>
            </a:r>
            <a:r>
              <a:rPr lang="ru-RU" dirty="0" err="1" smtClean="0"/>
              <a:t>яшамайди</a:t>
            </a:r>
            <a:r>
              <a:rPr lang="ru-RU" dirty="0" smtClean="0"/>
              <a:t>. </a:t>
            </a:r>
            <a:r>
              <a:rPr lang="ru-RU" dirty="0" err="1" smtClean="0"/>
              <a:t>Жуда</a:t>
            </a:r>
            <a:r>
              <a:rPr lang="ru-RU" dirty="0" smtClean="0"/>
              <a:t> </a:t>
            </a:r>
            <a:r>
              <a:rPr lang="ru-RU" dirty="0" err="1" smtClean="0"/>
              <a:t>кам</a:t>
            </a:r>
            <a:r>
              <a:rPr lang="ru-RU" dirty="0" smtClean="0"/>
              <a:t> </a:t>
            </a:r>
            <a:r>
              <a:rPr lang="ru-RU" dirty="0" err="1" smtClean="0"/>
              <a:t>ҳолларда анорхизмнинг</a:t>
            </a:r>
            <a:r>
              <a:rPr lang="ru-RU" dirty="0" smtClean="0"/>
              <a:t> </a:t>
            </a:r>
            <a:r>
              <a:rPr lang="ru-RU" dirty="0" err="1" smtClean="0"/>
              <a:t>ёлғиз ўзи</a:t>
            </a:r>
            <a:r>
              <a:rPr lang="ru-RU" dirty="0" smtClean="0"/>
              <a:t> </a:t>
            </a:r>
            <a:r>
              <a:rPr lang="ru-RU" dirty="0" err="1" smtClean="0"/>
              <a:t>учрайди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беморларда</a:t>
            </a:r>
            <a:r>
              <a:rPr lang="ru-RU" dirty="0" smtClean="0"/>
              <a:t> </a:t>
            </a:r>
            <a:r>
              <a:rPr lang="ru-RU" dirty="0" err="1" smtClean="0"/>
              <a:t>ташқи ва</a:t>
            </a:r>
            <a:r>
              <a:rPr lang="ru-RU" dirty="0" smtClean="0"/>
              <a:t> </a:t>
            </a:r>
            <a:r>
              <a:rPr lang="ru-RU" dirty="0" err="1" smtClean="0"/>
              <a:t>ички</a:t>
            </a:r>
            <a:r>
              <a:rPr lang="ru-RU" dirty="0" smtClean="0"/>
              <a:t> </a:t>
            </a:r>
            <a:r>
              <a:rPr lang="ru-RU" dirty="0" err="1" smtClean="0"/>
              <a:t>жинсий</a:t>
            </a:r>
            <a:r>
              <a:rPr lang="ru-RU" dirty="0" smtClean="0"/>
              <a:t> </a:t>
            </a:r>
            <a:r>
              <a:rPr lang="ru-RU" dirty="0" err="1" smtClean="0"/>
              <a:t>аъзолар</a:t>
            </a:r>
            <a:r>
              <a:rPr lang="ru-RU" dirty="0" smtClean="0"/>
              <a:t>, </a:t>
            </a:r>
            <a:r>
              <a:rPr lang="ru-RU" dirty="0" err="1" smtClean="0"/>
              <a:t>иккиламчи</a:t>
            </a:r>
            <a:r>
              <a:rPr lang="ru-RU" dirty="0" smtClean="0"/>
              <a:t> </a:t>
            </a:r>
            <a:r>
              <a:rPr lang="ru-RU" dirty="0" err="1" smtClean="0"/>
              <a:t>жинсий</a:t>
            </a:r>
            <a:r>
              <a:rPr lang="ru-RU" dirty="0" smtClean="0"/>
              <a:t> </a:t>
            </a:r>
            <a:r>
              <a:rPr lang="ru-RU" dirty="0" err="1" smtClean="0"/>
              <a:t>белгилар</a:t>
            </a:r>
            <a:r>
              <a:rPr lang="ru-RU" dirty="0" smtClean="0"/>
              <a:t> </a:t>
            </a:r>
            <a:r>
              <a:rPr lang="ru-RU" dirty="0" err="1" smtClean="0"/>
              <a:t>ривожланмаган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Давоси</a:t>
            </a:r>
            <a:r>
              <a:rPr lang="ru-RU" dirty="0" smtClean="0"/>
              <a:t> - гормонотерапия.</a:t>
            </a:r>
          </a:p>
          <a:p>
            <a:r>
              <a:rPr lang="ru-RU" b="1" dirty="0" err="1" smtClean="0"/>
              <a:t>Полиорхизм</a:t>
            </a:r>
            <a:r>
              <a:rPr lang="ru-RU" dirty="0" smtClean="0"/>
              <a:t> - </a:t>
            </a:r>
            <a:r>
              <a:rPr lang="ru-RU" dirty="0" err="1" smtClean="0"/>
              <a:t>қўшимча </a:t>
            </a:r>
            <a:r>
              <a:rPr lang="ru-RU" dirty="0" smtClean="0"/>
              <a:t>(</a:t>
            </a:r>
            <a:r>
              <a:rPr lang="ru-RU" dirty="0" err="1" smtClean="0"/>
              <a:t>учинчи</a:t>
            </a:r>
            <a:r>
              <a:rPr lang="ru-RU" dirty="0" smtClean="0"/>
              <a:t>) </a:t>
            </a:r>
            <a:r>
              <a:rPr lang="ru-RU" dirty="0" err="1" smtClean="0"/>
              <a:t>моякнинг</a:t>
            </a:r>
            <a:r>
              <a:rPr lang="ru-RU" dirty="0" smtClean="0"/>
              <a:t> </a:t>
            </a:r>
            <a:r>
              <a:rPr lang="ru-RU" dirty="0" err="1" smtClean="0"/>
              <a:t>бўлиши</a:t>
            </a:r>
            <a:r>
              <a:rPr lang="ru-RU" dirty="0" smtClean="0"/>
              <a:t>. </a:t>
            </a:r>
            <a:r>
              <a:rPr lang="ru-RU" dirty="0" err="1" smtClean="0"/>
              <a:t>Одатда</a:t>
            </a:r>
            <a:r>
              <a:rPr lang="ru-RU" dirty="0" smtClean="0"/>
              <a:t> </a:t>
            </a:r>
            <a:r>
              <a:rPr lang="ru-RU" dirty="0" err="1" smtClean="0"/>
              <a:t>қўшимча мояк</a:t>
            </a:r>
            <a:r>
              <a:rPr lang="ru-RU" dirty="0" smtClean="0"/>
              <a:t> </a:t>
            </a:r>
            <a:r>
              <a:rPr lang="ru-RU" dirty="0" err="1" smtClean="0"/>
              <a:t>гипоплазияга</a:t>
            </a:r>
            <a:r>
              <a:rPr lang="ru-RU" dirty="0" smtClean="0"/>
              <a:t> </a:t>
            </a:r>
            <a:r>
              <a:rPr lang="ru-RU" dirty="0" err="1" smtClean="0"/>
              <a:t>учраб</a:t>
            </a:r>
            <a:r>
              <a:rPr lang="ru-RU" dirty="0" smtClean="0"/>
              <a:t>, </a:t>
            </a:r>
            <a:r>
              <a:rPr lang="ru-RU" dirty="0" err="1" smtClean="0"/>
              <a:t>асосий</a:t>
            </a:r>
            <a:r>
              <a:rPr lang="ru-RU" dirty="0" smtClean="0"/>
              <a:t> </a:t>
            </a:r>
            <a:r>
              <a:rPr lang="ru-RU" dirty="0" err="1" smtClean="0"/>
              <a:t>моякдан</a:t>
            </a:r>
            <a:r>
              <a:rPr lang="ru-RU" dirty="0" smtClean="0"/>
              <a:t> </a:t>
            </a:r>
            <a:r>
              <a:rPr lang="ru-RU" dirty="0" err="1" smtClean="0"/>
              <a:t>юқорироқда жойлашади</a:t>
            </a:r>
            <a:r>
              <a:rPr lang="ru-RU" dirty="0" smtClean="0"/>
              <a:t>. </a:t>
            </a:r>
            <a:r>
              <a:rPr lang="ru-RU" dirty="0" err="1" smtClean="0"/>
              <a:t>Давоси</a:t>
            </a:r>
            <a:r>
              <a:rPr lang="ru-RU" dirty="0" smtClean="0"/>
              <a:t> - </a:t>
            </a:r>
            <a:r>
              <a:rPr lang="ru-RU" dirty="0" err="1" smtClean="0"/>
              <a:t>ёмон</a:t>
            </a:r>
            <a:r>
              <a:rPr lang="ru-RU" dirty="0" smtClean="0"/>
              <a:t> </a:t>
            </a:r>
            <a:r>
              <a:rPr lang="ru-RU" dirty="0" err="1" smtClean="0"/>
              <a:t>сифат</a:t>
            </a:r>
            <a:r>
              <a:rPr lang="ru-RU" dirty="0" smtClean="0"/>
              <a:t> </a:t>
            </a:r>
            <a:r>
              <a:rPr lang="ru-RU" dirty="0" err="1" smtClean="0"/>
              <a:t>ўсмага</a:t>
            </a:r>
            <a:r>
              <a:rPr lang="ru-RU" dirty="0" smtClean="0"/>
              <a:t> </a:t>
            </a:r>
            <a:r>
              <a:rPr lang="ru-RU" dirty="0" err="1" smtClean="0"/>
              <a:t>айланиш</a:t>
            </a:r>
            <a:r>
              <a:rPr lang="ru-RU" dirty="0" smtClean="0"/>
              <a:t> </a:t>
            </a:r>
            <a:r>
              <a:rPr lang="ru-RU" dirty="0" err="1" smtClean="0"/>
              <a:t>хавфи</a:t>
            </a:r>
            <a:r>
              <a:rPr lang="ru-RU" dirty="0" smtClean="0"/>
              <a:t> </a:t>
            </a:r>
            <a:r>
              <a:rPr lang="ru-RU" dirty="0" err="1" smtClean="0"/>
              <a:t>бўлгани</a:t>
            </a:r>
            <a:r>
              <a:rPr lang="ru-RU" dirty="0" smtClean="0"/>
              <a:t> </a:t>
            </a:r>
            <a:r>
              <a:rPr lang="ru-RU" dirty="0" err="1" smtClean="0"/>
              <a:t>учун</a:t>
            </a:r>
            <a:r>
              <a:rPr lang="ru-RU" dirty="0" smtClean="0"/>
              <a:t> </a:t>
            </a:r>
            <a:r>
              <a:rPr lang="ru-RU" dirty="0" err="1" smtClean="0"/>
              <a:t>моякни</a:t>
            </a:r>
            <a:r>
              <a:rPr lang="ru-RU" dirty="0" smtClean="0"/>
              <a:t> </a:t>
            </a:r>
            <a:r>
              <a:rPr lang="ru-RU" dirty="0" err="1" smtClean="0"/>
              <a:t>олиб</a:t>
            </a:r>
            <a:r>
              <a:rPr lang="ru-RU" dirty="0" smtClean="0"/>
              <a:t> </a:t>
            </a:r>
            <a:r>
              <a:rPr lang="ru-RU" dirty="0" err="1" smtClean="0"/>
              <a:t>ташлаш</a:t>
            </a:r>
            <a:r>
              <a:rPr lang="ru-RU" dirty="0" smtClean="0"/>
              <a:t> (</a:t>
            </a:r>
            <a:r>
              <a:rPr lang="ru-RU" dirty="0" err="1" smtClean="0"/>
              <a:t>орхидоэктомия</a:t>
            </a:r>
            <a:r>
              <a:rPr lang="ru-RU" dirty="0" smtClean="0"/>
              <a:t>) </a:t>
            </a:r>
            <a:r>
              <a:rPr lang="ru-RU" dirty="0" err="1" smtClean="0"/>
              <a:t>операцияси</a:t>
            </a:r>
            <a:r>
              <a:rPr lang="ru-RU" dirty="0" smtClean="0"/>
              <a:t> </a:t>
            </a:r>
            <a:r>
              <a:rPr lang="ru-RU" dirty="0" err="1" smtClean="0"/>
              <a:t>қилинади.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Жойлашиш</a:t>
            </a:r>
            <a:r>
              <a:rPr lang="ru-RU" dirty="0" smtClean="0"/>
              <a:t> </a:t>
            </a:r>
            <a:r>
              <a:rPr lang="ru-RU" dirty="0" err="1" smtClean="0"/>
              <a:t>аномалиялари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Жойлашиш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аномалиялари</a:t>
            </a:r>
            <a:r>
              <a:rPr lang="ru-RU" b="1" dirty="0" smtClean="0"/>
              <a:t> 2 </a:t>
            </a:r>
            <a:r>
              <a:rPr lang="ru-RU" b="1" dirty="0" err="1" smtClean="0"/>
              <a:t>турга</a:t>
            </a:r>
            <a:r>
              <a:rPr lang="ru-RU" b="1" dirty="0" smtClean="0"/>
              <a:t> </a:t>
            </a:r>
            <a:r>
              <a:rPr lang="ru-RU" b="1" dirty="0" err="1" smtClean="0"/>
              <a:t>булинади</a:t>
            </a:r>
            <a:r>
              <a:rPr lang="ru-RU" b="1" dirty="0" smtClean="0"/>
              <a:t>:</a:t>
            </a:r>
          </a:p>
          <a:p>
            <a:r>
              <a:rPr lang="ru-RU" b="1" dirty="0" err="1" smtClean="0"/>
              <a:t>Мояк</a:t>
            </a:r>
            <a:r>
              <a:rPr lang="ru-RU" b="1" dirty="0" smtClean="0"/>
              <a:t> </a:t>
            </a:r>
            <a:r>
              <a:rPr lang="ru-RU" b="1" dirty="0" err="1" smtClean="0"/>
              <a:t>дистопияси</a:t>
            </a:r>
            <a:r>
              <a:rPr lang="ru-RU" dirty="0" smtClean="0"/>
              <a:t> </a:t>
            </a:r>
            <a:r>
              <a:rPr lang="ru-RU" dirty="0" err="1" smtClean="0"/>
              <a:t>абдоминал</a:t>
            </a:r>
            <a:r>
              <a:rPr lang="ru-RU" dirty="0" smtClean="0"/>
              <a:t> (</a:t>
            </a:r>
            <a:r>
              <a:rPr lang="ru-RU" dirty="0" err="1" smtClean="0"/>
              <a:t>чов</a:t>
            </a:r>
            <a:r>
              <a:rPr lang="ru-RU" dirty="0" smtClean="0"/>
              <a:t> </a:t>
            </a:r>
            <a:r>
              <a:rPr lang="ru-RU" dirty="0" err="1" smtClean="0"/>
              <a:t>каналини</a:t>
            </a:r>
            <a:r>
              <a:rPr lang="ru-RU" dirty="0" smtClean="0"/>
              <a:t> </a:t>
            </a:r>
            <a:r>
              <a:rPr lang="ru-RU" dirty="0" err="1" smtClean="0"/>
              <a:t>ички</a:t>
            </a:r>
            <a:r>
              <a:rPr lang="ru-RU" dirty="0" smtClean="0"/>
              <a:t> </a:t>
            </a:r>
            <a:r>
              <a:rPr lang="ru-RU" dirty="0" err="1" smtClean="0"/>
              <a:t>тешигигача</a:t>
            </a:r>
            <a:r>
              <a:rPr lang="ru-RU" dirty="0" smtClean="0"/>
              <a:t> </a:t>
            </a:r>
            <a:r>
              <a:rPr lang="ru-RU" dirty="0" err="1" smtClean="0"/>
              <a:t>бўлган</a:t>
            </a:r>
            <a:r>
              <a:rPr lang="ru-RU" dirty="0" smtClean="0"/>
              <a:t> </a:t>
            </a:r>
            <a:r>
              <a:rPr lang="ru-RU" dirty="0" err="1" smtClean="0"/>
              <a:t>масофада</a:t>
            </a:r>
            <a:r>
              <a:rPr lang="ru-RU" dirty="0" smtClean="0"/>
              <a:t> </a:t>
            </a:r>
            <a:r>
              <a:rPr lang="ru-RU" dirty="0" err="1" smtClean="0"/>
              <a:t>тўхтаб</a:t>
            </a:r>
            <a:r>
              <a:rPr lang="ru-RU" dirty="0" smtClean="0"/>
              <a:t> </a:t>
            </a:r>
            <a:r>
              <a:rPr lang="ru-RU" dirty="0" err="1" smtClean="0"/>
              <a:t>қолса</a:t>
            </a:r>
            <a:r>
              <a:rPr lang="ru-RU" dirty="0" smtClean="0"/>
              <a:t>)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ингвинал</a:t>
            </a:r>
            <a:r>
              <a:rPr lang="ru-RU" dirty="0" smtClean="0"/>
              <a:t>   (</a:t>
            </a:r>
            <a:r>
              <a:rPr lang="ru-RU" dirty="0" err="1" smtClean="0"/>
              <a:t>чов</a:t>
            </a:r>
            <a:r>
              <a:rPr lang="ru-RU" dirty="0" smtClean="0"/>
              <a:t> </a:t>
            </a:r>
            <a:r>
              <a:rPr lang="ru-RU" dirty="0" err="1" smtClean="0"/>
              <a:t>каналида</a:t>
            </a:r>
            <a:r>
              <a:rPr lang="ru-RU" dirty="0" smtClean="0"/>
              <a:t> </a:t>
            </a:r>
            <a:r>
              <a:rPr lang="ru-RU" dirty="0" err="1" smtClean="0"/>
              <a:t>ёки</a:t>
            </a:r>
            <a:r>
              <a:rPr lang="ru-RU" dirty="0" smtClean="0"/>
              <a:t> </a:t>
            </a:r>
            <a:r>
              <a:rPr lang="ru-RU" dirty="0" err="1" smtClean="0"/>
              <a:t>пастроқда мояк</a:t>
            </a:r>
            <a:r>
              <a:rPr lang="ru-RU" dirty="0" smtClean="0"/>
              <a:t> </a:t>
            </a:r>
            <a:r>
              <a:rPr lang="ru-RU" dirty="0" err="1" smtClean="0"/>
              <a:t>тўхтаб</a:t>
            </a:r>
            <a:r>
              <a:rPr lang="ru-RU" dirty="0" smtClean="0"/>
              <a:t> </a:t>
            </a:r>
            <a:r>
              <a:rPr lang="ru-RU" dirty="0" err="1" smtClean="0"/>
              <a:t>қолса</a:t>
            </a:r>
            <a:r>
              <a:rPr lang="ru-RU" dirty="0" smtClean="0"/>
              <a:t>) </a:t>
            </a:r>
            <a:r>
              <a:rPr lang="ru-RU" dirty="0" err="1" smtClean="0"/>
              <a:t>турлари</a:t>
            </a:r>
            <a:r>
              <a:rPr lang="ru-RU" dirty="0" smtClean="0"/>
              <a:t> </a:t>
            </a:r>
            <a:r>
              <a:rPr lang="ru-RU" dirty="0" err="1" smtClean="0"/>
              <a:t>фарқланади.</a:t>
            </a:r>
            <a:endParaRPr lang="ru-RU" dirty="0" smtClean="0"/>
          </a:p>
          <a:p>
            <a:r>
              <a:rPr lang="ru-RU" b="1" dirty="0" err="1" smtClean="0"/>
              <a:t>Мояк</a:t>
            </a:r>
            <a:r>
              <a:rPr lang="ru-RU" b="1" dirty="0" smtClean="0"/>
              <a:t> </a:t>
            </a:r>
            <a:r>
              <a:rPr lang="ru-RU" b="1" dirty="0" err="1" smtClean="0"/>
              <a:t>эктопиясида</a:t>
            </a:r>
            <a:r>
              <a:rPr lang="ru-RU" b="1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одатдагидан</a:t>
            </a:r>
            <a:r>
              <a:rPr lang="ru-RU" dirty="0" smtClean="0"/>
              <a:t> </a:t>
            </a:r>
            <a:r>
              <a:rPr lang="ru-RU" dirty="0" err="1" smtClean="0"/>
              <a:t>бошқа жойда</a:t>
            </a:r>
            <a:r>
              <a:rPr lang="ru-RU" dirty="0" smtClean="0"/>
              <a:t> </a:t>
            </a:r>
            <a:r>
              <a:rPr lang="ru-RU" dirty="0" err="1" smtClean="0"/>
              <a:t>туриб</a:t>
            </a:r>
            <a:r>
              <a:rPr lang="ru-RU" dirty="0" smtClean="0"/>
              <a:t> </a:t>
            </a:r>
            <a:r>
              <a:rPr lang="ru-RU" dirty="0" err="1" smtClean="0"/>
              <a:t>қолади</a:t>
            </a:r>
            <a:r>
              <a:rPr lang="ru-RU" dirty="0" smtClean="0"/>
              <a:t>. </a:t>
            </a:r>
            <a:r>
              <a:rPr lang="ru-RU" dirty="0" err="1" smtClean="0"/>
              <a:t>Агар</a:t>
            </a:r>
            <a:r>
              <a:rPr lang="ru-RU" dirty="0" smtClean="0"/>
              <a:t> </a:t>
            </a:r>
            <a:r>
              <a:rPr lang="ru-RU" dirty="0" err="1" smtClean="0"/>
              <a:t>мояк</a:t>
            </a:r>
            <a:r>
              <a:rPr lang="ru-RU" dirty="0" smtClean="0"/>
              <a:t> </a:t>
            </a:r>
            <a:r>
              <a:rPr lang="ru-RU" dirty="0" err="1" smtClean="0"/>
              <a:t>оралиқда жойлашган</a:t>
            </a:r>
            <a:r>
              <a:rPr lang="ru-RU" dirty="0" smtClean="0"/>
              <a:t> </a:t>
            </a:r>
            <a:r>
              <a:rPr lang="ru-RU" dirty="0" err="1" smtClean="0"/>
              <a:t>бўлса</a:t>
            </a:r>
            <a:r>
              <a:rPr lang="ru-RU" dirty="0" smtClean="0"/>
              <a:t>, </a:t>
            </a:r>
            <a:r>
              <a:rPr lang="ru-RU" dirty="0" err="1" smtClean="0"/>
              <a:t>буни</a:t>
            </a:r>
            <a:r>
              <a:rPr lang="ru-RU" dirty="0" smtClean="0"/>
              <a:t> </a:t>
            </a:r>
            <a:r>
              <a:rPr lang="ru-RU" dirty="0" err="1" smtClean="0"/>
              <a:t>оралиқ эктопияси</a:t>
            </a:r>
            <a:r>
              <a:rPr lang="ru-RU" dirty="0" smtClean="0"/>
              <a:t> </a:t>
            </a:r>
            <a:r>
              <a:rPr lang="ru-RU" dirty="0" err="1" smtClean="0"/>
              <a:t>дейилади</a:t>
            </a:r>
            <a:r>
              <a:rPr lang="ru-RU" dirty="0" smtClean="0"/>
              <a:t>. </a:t>
            </a:r>
            <a:r>
              <a:rPr lang="ru-RU" dirty="0" err="1" smtClean="0"/>
              <a:t>Агар</a:t>
            </a:r>
            <a:r>
              <a:rPr lang="ru-RU" dirty="0" smtClean="0"/>
              <a:t> </a:t>
            </a:r>
            <a:r>
              <a:rPr lang="ru-RU" dirty="0" err="1" smtClean="0"/>
              <a:t>мояк</a:t>
            </a:r>
            <a:r>
              <a:rPr lang="ru-RU" dirty="0" smtClean="0"/>
              <a:t> </a:t>
            </a:r>
            <a:r>
              <a:rPr lang="ru-RU" dirty="0" err="1" smtClean="0"/>
              <a:t>соннинг</a:t>
            </a:r>
            <a:r>
              <a:rPr lang="ru-RU" dirty="0" smtClean="0"/>
              <a:t> </a:t>
            </a:r>
            <a:r>
              <a:rPr lang="ru-RU" dirty="0" err="1" smtClean="0"/>
              <a:t>ички</a:t>
            </a:r>
            <a:r>
              <a:rPr lang="ru-RU" dirty="0" smtClean="0"/>
              <a:t> </a:t>
            </a:r>
            <a:r>
              <a:rPr lang="ru-RU" dirty="0" err="1" smtClean="0"/>
              <a:t>юзасида</a:t>
            </a:r>
            <a:r>
              <a:rPr lang="ru-RU" dirty="0" smtClean="0"/>
              <a:t> </a:t>
            </a:r>
            <a:r>
              <a:rPr lang="ru-RU" dirty="0" err="1" smtClean="0"/>
              <a:t>туриб</a:t>
            </a:r>
            <a:r>
              <a:rPr lang="ru-RU" dirty="0" smtClean="0"/>
              <a:t> </a:t>
            </a:r>
            <a:r>
              <a:rPr lang="ru-RU" dirty="0" err="1" smtClean="0"/>
              <a:t>қолган бўлса</a:t>
            </a:r>
            <a:r>
              <a:rPr lang="ru-RU" dirty="0" smtClean="0"/>
              <a:t> сон </a:t>
            </a:r>
            <a:r>
              <a:rPr lang="ru-RU" dirty="0" err="1" smtClean="0"/>
              <a:t>эктопияси</a:t>
            </a:r>
            <a:r>
              <a:rPr lang="ru-RU" dirty="0" smtClean="0"/>
              <a:t>, </a:t>
            </a:r>
            <a:r>
              <a:rPr lang="ru-RU" dirty="0" err="1" smtClean="0"/>
              <a:t>қов соҳасида бўлса</a:t>
            </a:r>
            <a:r>
              <a:rPr lang="ru-RU" dirty="0" smtClean="0"/>
              <a:t> </a:t>
            </a:r>
            <a:r>
              <a:rPr lang="ru-RU" dirty="0" err="1" smtClean="0"/>
              <a:t>қов эктопияси</a:t>
            </a:r>
            <a:r>
              <a:rPr lang="ru-RU" dirty="0" smtClean="0"/>
              <a:t> </a:t>
            </a:r>
            <a:r>
              <a:rPr lang="ru-RU" dirty="0" err="1" smtClean="0"/>
              <a:t>дейилади</a:t>
            </a:r>
            <a:r>
              <a:rPr lang="ru-RU" dirty="0" smtClean="0"/>
              <a:t>. </a:t>
            </a:r>
            <a:r>
              <a:rPr lang="ru-RU" dirty="0" err="1" smtClean="0"/>
              <a:t>Бордию</a:t>
            </a:r>
            <a:r>
              <a:rPr lang="ru-RU" dirty="0" smtClean="0"/>
              <a:t>, </a:t>
            </a:r>
            <a:r>
              <a:rPr lang="ru-RU" dirty="0" err="1" smtClean="0"/>
              <a:t>мояк</a:t>
            </a:r>
            <a:r>
              <a:rPr lang="ru-RU" dirty="0" smtClean="0"/>
              <a:t> </a:t>
            </a:r>
            <a:r>
              <a:rPr lang="ru-RU" dirty="0" err="1" smtClean="0"/>
              <a:t>ёрғоқнинг иккинчи</a:t>
            </a:r>
            <a:r>
              <a:rPr lang="ru-RU" dirty="0" smtClean="0"/>
              <a:t> </a:t>
            </a:r>
            <a:r>
              <a:rPr lang="ru-RU" dirty="0" err="1" smtClean="0"/>
              <a:t>ярмида</a:t>
            </a:r>
            <a:r>
              <a:rPr lang="ru-RU" dirty="0" smtClean="0"/>
              <a:t>, </a:t>
            </a:r>
            <a:r>
              <a:rPr lang="ru-RU" dirty="0" err="1" smtClean="0"/>
              <a:t>қарама </a:t>
            </a:r>
            <a:r>
              <a:rPr lang="ru-RU" dirty="0" smtClean="0"/>
              <a:t>- </a:t>
            </a:r>
            <a:r>
              <a:rPr lang="ru-RU" dirty="0" err="1" smtClean="0"/>
              <a:t>қарши томонида</a:t>
            </a:r>
            <a:r>
              <a:rPr lang="ru-RU" dirty="0" smtClean="0"/>
              <a:t> </a:t>
            </a:r>
            <a:r>
              <a:rPr lang="ru-RU" dirty="0" err="1" smtClean="0"/>
              <a:t>жойлашиб</a:t>
            </a:r>
            <a:r>
              <a:rPr lang="ru-RU" dirty="0" smtClean="0"/>
              <a:t> </a:t>
            </a:r>
            <a:r>
              <a:rPr lang="ru-RU" dirty="0" err="1" smtClean="0"/>
              <a:t>қолса буни</a:t>
            </a:r>
            <a:r>
              <a:rPr lang="ru-RU" dirty="0" smtClean="0"/>
              <a:t> </a:t>
            </a:r>
            <a:r>
              <a:rPr lang="ru-RU" dirty="0" err="1" smtClean="0"/>
              <a:t>кесишма</a:t>
            </a:r>
            <a:r>
              <a:rPr lang="ru-RU" dirty="0" smtClean="0"/>
              <a:t> (перекрёстная) эктопия </a:t>
            </a:r>
            <a:r>
              <a:rPr lang="ru-RU" dirty="0" err="1" smtClean="0"/>
              <a:t>дейилади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err="1" smtClean="0"/>
              <a:t>Варикоцеле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indent="0" algn="just">
              <a:spcBef>
                <a:spcPts val="0"/>
              </a:spcBef>
            </a:pPr>
            <a:r>
              <a:rPr lang="ru-RU" sz="1600" b="1" cap="all" dirty="0" err="1" smtClean="0"/>
              <a:t>Варикоцеле</a:t>
            </a:r>
            <a:r>
              <a:rPr lang="ru-RU" sz="1600" dirty="0" smtClean="0"/>
              <a:t> - </a:t>
            </a:r>
            <a:r>
              <a:rPr lang="ru-RU" sz="1600" dirty="0" err="1" smtClean="0"/>
              <a:t>уруғ тизимчаси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веналарнинг</a:t>
            </a:r>
            <a:r>
              <a:rPr lang="ru-RU" sz="1600" dirty="0" smtClean="0"/>
              <a:t> </a:t>
            </a:r>
            <a:r>
              <a:rPr lang="ru-RU" sz="1600" dirty="0" err="1" smtClean="0"/>
              <a:t>варикоз</a:t>
            </a:r>
            <a:r>
              <a:rPr lang="ru-RU" sz="1600" dirty="0" smtClean="0"/>
              <a:t> </a:t>
            </a:r>
            <a:r>
              <a:rPr lang="ru-RU" sz="1600" dirty="0" err="1" smtClean="0"/>
              <a:t>кенгайиши</a:t>
            </a:r>
            <a:endParaRPr lang="ru-RU" sz="1600" dirty="0" smtClean="0"/>
          </a:p>
          <a:p>
            <a:pPr indent="0" algn="just">
              <a:spcBef>
                <a:spcPts val="0"/>
              </a:spcBef>
            </a:pPr>
            <a:r>
              <a:rPr lang="ru-RU" sz="1600" dirty="0" err="1" smtClean="0"/>
              <a:t>Бирламчи</a:t>
            </a:r>
            <a:r>
              <a:rPr lang="ru-RU" sz="1600" dirty="0" smtClean="0"/>
              <a:t> </a:t>
            </a:r>
            <a:r>
              <a:rPr lang="ru-RU" sz="1600" dirty="0" err="1" smtClean="0"/>
              <a:t>ва</a:t>
            </a:r>
            <a:r>
              <a:rPr lang="ru-RU" sz="1600" dirty="0" smtClean="0"/>
              <a:t> </a:t>
            </a:r>
            <a:r>
              <a:rPr lang="ru-RU" sz="1600" dirty="0" err="1" smtClean="0"/>
              <a:t>иккиламчи</a:t>
            </a:r>
            <a:r>
              <a:rPr lang="ru-RU" sz="1600" dirty="0" smtClean="0"/>
              <a:t> </a:t>
            </a:r>
            <a:r>
              <a:rPr lang="ru-RU" sz="1600" dirty="0" err="1" smtClean="0"/>
              <a:t>варикоцеле</a:t>
            </a:r>
            <a:r>
              <a:rPr lang="ru-RU" sz="1600" dirty="0" smtClean="0"/>
              <a:t> </a:t>
            </a:r>
            <a:r>
              <a:rPr lang="ru-RU" sz="1600" dirty="0" err="1" smtClean="0"/>
              <a:t>фарқланади.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indent="0" algn="just">
              <a:spcBef>
                <a:spcPts val="0"/>
              </a:spcBef>
            </a:pPr>
            <a:r>
              <a:rPr lang="ru-RU" sz="1600" dirty="0" err="1" smtClean="0"/>
              <a:t>Иккиламчисининг</a:t>
            </a:r>
            <a:r>
              <a:rPr lang="ru-RU" sz="1600" dirty="0" smtClean="0"/>
              <a:t> </a:t>
            </a:r>
            <a:r>
              <a:rPr lang="ru-RU" sz="1600" dirty="0" err="1" smtClean="0"/>
              <a:t>сабаби</a:t>
            </a:r>
            <a:r>
              <a:rPr lang="ru-RU" sz="1600" dirty="0" smtClean="0"/>
              <a:t> </a:t>
            </a:r>
            <a:r>
              <a:rPr lang="ru-RU" sz="1600" dirty="0" err="1" smtClean="0"/>
              <a:t>моякдан</a:t>
            </a:r>
            <a:r>
              <a:rPr lang="ru-RU" sz="1600" dirty="0" smtClean="0"/>
              <a:t> вена </a:t>
            </a:r>
            <a:r>
              <a:rPr lang="ru-RU" sz="1600" dirty="0" err="1" smtClean="0"/>
              <a:t>қонининг оқишига тўсиқнинг бўлиши</a:t>
            </a:r>
            <a:r>
              <a:rPr lang="ru-RU" sz="1600" dirty="0" smtClean="0"/>
              <a:t> </a:t>
            </a:r>
            <a:r>
              <a:rPr lang="ru-RU" sz="1600" dirty="0" err="1" smtClean="0"/>
              <a:t>ҳисобланади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 indent="0" algn="just">
              <a:spcBef>
                <a:spcPts val="0"/>
              </a:spcBef>
            </a:pPr>
            <a:r>
              <a:rPr lang="ru-RU" sz="1600" dirty="0" err="1" smtClean="0"/>
              <a:t>Бирламчи</a:t>
            </a:r>
            <a:r>
              <a:rPr lang="ru-RU" sz="1600" dirty="0" smtClean="0"/>
              <a:t> </a:t>
            </a:r>
            <a:r>
              <a:rPr lang="ru-RU" sz="1600" dirty="0" err="1" smtClean="0"/>
              <a:t>варикоцелининг</a:t>
            </a:r>
            <a:r>
              <a:rPr lang="ru-RU" sz="1600" dirty="0" smtClean="0"/>
              <a:t> </a:t>
            </a:r>
            <a:r>
              <a:rPr lang="ru-RU" sz="1600" dirty="0" err="1" smtClean="0"/>
              <a:t>сабаби</a:t>
            </a:r>
            <a:r>
              <a:rPr lang="ru-RU" sz="1600" dirty="0" smtClean="0"/>
              <a:t> </a:t>
            </a:r>
            <a:r>
              <a:rPr lang="ru-RU" sz="1600" dirty="0" err="1" smtClean="0"/>
              <a:t>охиригача</a:t>
            </a:r>
            <a:r>
              <a:rPr lang="ru-RU" sz="1600" dirty="0" smtClean="0"/>
              <a:t> </a:t>
            </a:r>
            <a:r>
              <a:rPr lang="ru-RU" sz="1600" dirty="0" err="1" smtClean="0"/>
              <a:t>аниқланган эмас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 indent="0" algn="just">
              <a:spcBef>
                <a:spcPts val="0"/>
              </a:spcBef>
            </a:pPr>
            <a:endParaRPr lang="ru-RU" sz="1600" dirty="0" smtClean="0"/>
          </a:p>
          <a:p>
            <a:pPr indent="0" algn="just">
              <a:spcBef>
                <a:spcPts val="0"/>
              </a:spcBef>
            </a:pPr>
            <a:r>
              <a:rPr lang="ru-RU" sz="1600" dirty="0" smtClean="0"/>
              <a:t>Клиник </a:t>
            </a:r>
            <a:r>
              <a:rPr lang="ru-RU" sz="1600" dirty="0" err="1" smtClean="0"/>
              <a:t>манзараси</a:t>
            </a:r>
            <a:r>
              <a:rPr lang="ru-RU" sz="1600" dirty="0" smtClean="0"/>
              <a:t> </a:t>
            </a:r>
            <a:r>
              <a:rPr lang="ru-RU" sz="1600" dirty="0" err="1" smtClean="0"/>
              <a:t>бўйича</a:t>
            </a:r>
            <a:r>
              <a:rPr lang="ru-RU" sz="1600" dirty="0" smtClean="0"/>
              <a:t> </a:t>
            </a:r>
            <a:r>
              <a:rPr lang="ru-RU" sz="1600" dirty="0" err="1" smtClean="0"/>
              <a:t>варикоцеленинг</a:t>
            </a:r>
            <a:r>
              <a:rPr lang="ru-RU" sz="1600" dirty="0" smtClean="0"/>
              <a:t> 3 </a:t>
            </a:r>
            <a:r>
              <a:rPr lang="ru-RU" sz="1600" dirty="0" err="1" smtClean="0"/>
              <a:t>даражаси</a:t>
            </a:r>
            <a:r>
              <a:rPr lang="ru-RU" sz="1600" dirty="0" smtClean="0"/>
              <a:t> </a:t>
            </a:r>
            <a:r>
              <a:rPr lang="ru-RU" sz="1600" dirty="0" err="1" smtClean="0"/>
              <a:t>фарқланади</a:t>
            </a:r>
            <a:r>
              <a:rPr lang="ru-RU" sz="1600" dirty="0" smtClean="0"/>
              <a:t>:</a:t>
            </a:r>
          </a:p>
          <a:p>
            <a:pPr indent="0" algn="just">
              <a:spcBef>
                <a:spcPts val="0"/>
              </a:spcBef>
            </a:pPr>
            <a:r>
              <a:rPr lang="ru-RU" sz="1600" dirty="0" smtClean="0"/>
              <a:t>1- </a:t>
            </a:r>
            <a:r>
              <a:rPr lang="ru-RU" sz="1600" dirty="0" err="1" smtClean="0"/>
              <a:t>даражада</a:t>
            </a:r>
            <a:r>
              <a:rPr lang="ru-RU" sz="1600" dirty="0" smtClean="0"/>
              <a:t> - </a:t>
            </a:r>
            <a:r>
              <a:rPr lang="ru-RU" sz="1600" dirty="0" err="1" smtClean="0"/>
              <a:t>бемор</a:t>
            </a:r>
            <a:r>
              <a:rPr lang="ru-RU" sz="1600" dirty="0" smtClean="0"/>
              <a:t> </a:t>
            </a:r>
            <a:r>
              <a:rPr lang="ru-RU" sz="1600" dirty="0" err="1" smtClean="0"/>
              <a:t>тикка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туриб</a:t>
            </a:r>
            <a:r>
              <a:rPr lang="ru-RU" sz="1600" dirty="0" smtClean="0"/>
              <a:t> </a:t>
            </a:r>
            <a:r>
              <a:rPr lang="ru-RU" sz="1600" dirty="0" err="1" smtClean="0"/>
              <a:t>кучанганда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мояк</a:t>
            </a:r>
            <a:r>
              <a:rPr lang="ru-RU" sz="1600" dirty="0" smtClean="0"/>
              <a:t> </a:t>
            </a:r>
            <a:r>
              <a:rPr lang="ru-RU" sz="1600" dirty="0" err="1" smtClean="0"/>
              <a:t>веналарини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кенгайганлигини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пайпаслаб</a:t>
            </a:r>
            <a:r>
              <a:rPr lang="ru-RU" sz="1600" dirty="0" smtClean="0"/>
              <a:t> </a:t>
            </a:r>
            <a:r>
              <a:rPr lang="ru-RU" sz="1600" dirty="0" err="1" smtClean="0"/>
              <a:t>сезиш</a:t>
            </a:r>
            <a:r>
              <a:rPr lang="ru-RU" sz="1600" dirty="0" smtClean="0"/>
              <a:t> </a:t>
            </a:r>
            <a:r>
              <a:rPr lang="ru-RU" sz="1600" dirty="0" err="1" smtClean="0"/>
              <a:t>мумкин</a:t>
            </a:r>
            <a:r>
              <a:rPr lang="ru-RU" sz="1600" dirty="0" smtClean="0"/>
              <a:t>. </a:t>
            </a:r>
            <a:r>
              <a:rPr lang="ru-RU" sz="1600" dirty="0" err="1" smtClean="0"/>
              <a:t>Горизонтал</a:t>
            </a:r>
            <a:r>
              <a:rPr lang="ru-RU" sz="1600" dirty="0" smtClean="0"/>
              <a:t> </a:t>
            </a:r>
            <a:r>
              <a:rPr lang="ru-RU" sz="1600" dirty="0" err="1" smtClean="0"/>
              <a:t>ҳолатда веналар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пучаяди</a:t>
            </a:r>
            <a:r>
              <a:rPr lang="ru-RU" sz="1600" dirty="0" smtClean="0"/>
              <a:t>; 	</a:t>
            </a:r>
          </a:p>
          <a:p>
            <a:pPr indent="0" algn="just">
              <a:spcBef>
                <a:spcPts val="0"/>
              </a:spcBef>
            </a:pPr>
            <a:r>
              <a:rPr lang="ru-RU" sz="1600" dirty="0" smtClean="0"/>
              <a:t>2- </a:t>
            </a:r>
            <a:r>
              <a:rPr lang="ru-RU" sz="1600" dirty="0" err="1" smtClean="0"/>
              <a:t>даражада</a:t>
            </a:r>
            <a:r>
              <a:rPr lang="ru-RU" sz="1600" dirty="0" smtClean="0"/>
              <a:t> -</a:t>
            </a:r>
            <a:r>
              <a:rPr lang="ru-RU" sz="1600" dirty="0" err="1" smtClean="0"/>
              <a:t>кенгайган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ва</a:t>
            </a:r>
            <a:r>
              <a:rPr lang="ru-RU" sz="1600" dirty="0" smtClean="0"/>
              <a:t> </a:t>
            </a:r>
            <a:r>
              <a:rPr lang="ru-RU" sz="1600" dirty="0" err="1" smtClean="0"/>
              <a:t>узайган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веналар</a:t>
            </a:r>
            <a:r>
              <a:rPr lang="ru-RU" sz="1600" dirty="0" smtClean="0"/>
              <a:t> </a:t>
            </a:r>
            <a:r>
              <a:rPr lang="ru-RU" sz="1600" dirty="0" err="1" smtClean="0"/>
              <a:t>ёрғоқ соҳасида кўриниб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туради</a:t>
            </a:r>
            <a:r>
              <a:rPr lang="ru-RU" sz="1600" dirty="0" smtClean="0"/>
              <a:t>, </a:t>
            </a:r>
            <a:r>
              <a:rPr lang="ru-RU" sz="1600" dirty="0" err="1" smtClean="0"/>
              <a:t>пайпаслаганда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лойхуракка</a:t>
            </a:r>
            <a:r>
              <a:rPr lang="ru-RU" sz="1600" dirty="0" smtClean="0"/>
              <a:t> </a:t>
            </a:r>
            <a:r>
              <a:rPr lang="ru-RU" sz="1600" dirty="0" err="1" smtClean="0"/>
              <a:t>ўхшаш</a:t>
            </a:r>
            <a:r>
              <a:rPr lang="ru-RU" sz="1600" dirty="0" smtClean="0"/>
              <a:t> </a:t>
            </a:r>
            <a:r>
              <a:rPr lang="ru-RU" sz="1600" dirty="0" err="1" smtClean="0"/>
              <a:t>бўлади</a:t>
            </a:r>
            <a:r>
              <a:rPr lang="ru-RU" sz="1600" dirty="0" smtClean="0"/>
              <a:t>, </a:t>
            </a:r>
            <a:r>
              <a:rPr lang="ru-RU" sz="1600" dirty="0" err="1" smtClean="0"/>
              <a:t>мояк</a:t>
            </a:r>
            <a:r>
              <a:rPr lang="ru-RU" sz="1600" dirty="0" smtClean="0"/>
              <a:t> </a:t>
            </a:r>
            <a:r>
              <a:rPr lang="ru-RU" sz="1600" dirty="0" err="1" smtClean="0"/>
              <a:t>ўзгармаган</a:t>
            </a:r>
            <a:r>
              <a:rPr lang="ru-RU" sz="1600" dirty="0" smtClean="0"/>
              <a:t>. </a:t>
            </a:r>
            <a:r>
              <a:rPr lang="ru-RU" sz="1600" dirty="0" err="1" smtClean="0"/>
              <a:t>Бемор</a:t>
            </a:r>
            <a:r>
              <a:rPr lang="ru-RU" sz="1600" dirty="0" smtClean="0"/>
              <a:t> </a:t>
            </a:r>
            <a:r>
              <a:rPr lang="ru-RU" sz="1600" dirty="0" err="1" smtClean="0"/>
              <a:t>юрганда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ноқулайлик сезади</a:t>
            </a:r>
            <a:r>
              <a:rPr lang="ru-RU" sz="1600" dirty="0" smtClean="0"/>
              <a:t>, </a:t>
            </a:r>
            <a:r>
              <a:rPr lang="ru-RU" sz="1600" dirty="0" err="1" smtClean="0"/>
              <a:t>жисмоний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иш</a:t>
            </a:r>
            <a:r>
              <a:rPr lang="ru-RU" sz="1600" dirty="0" smtClean="0"/>
              <a:t> </a:t>
            </a:r>
            <a:r>
              <a:rPr lang="ru-RU" sz="1600" dirty="0" err="1" smtClean="0"/>
              <a:t>қилаётганда ёрғоқнинг тегишли</a:t>
            </a:r>
            <a:r>
              <a:rPr lang="ru-RU" sz="1600" dirty="0" smtClean="0"/>
              <a:t> </a:t>
            </a:r>
            <a:r>
              <a:rPr lang="ru-RU" sz="1600" dirty="0" err="1" smtClean="0"/>
              <a:t>ярмида</a:t>
            </a:r>
            <a:r>
              <a:rPr lang="ru-RU" sz="1600" dirty="0" smtClean="0"/>
              <a:t> </a:t>
            </a:r>
            <a:r>
              <a:rPr lang="ru-RU" sz="1600" dirty="0" err="1" smtClean="0"/>
              <a:t>оғирлик ва</a:t>
            </a:r>
            <a:r>
              <a:rPr lang="ru-RU" sz="1600" dirty="0" smtClean="0"/>
              <a:t> </a:t>
            </a:r>
            <a:r>
              <a:rPr lang="ru-RU" sz="1600" dirty="0" err="1" smtClean="0"/>
              <a:t>ҳатто оғриқ ҳам сезиши</a:t>
            </a:r>
            <a:r>
              <a:rPr lang="ru-RU" sz="1600" dirty="0" smtClean="0"/>
              <a:t> </a:t>
            </a:r>
            <a:r>
              <a:rPr lang="ru-RU" sz="1600" dirty="0" err="1" smtClean="0"/>
              <a:t>мумкин</a:t>
            </a:r>
            <a:r>
              <a:rPr lang="ru-RU" sz="1600" dirty="0" smtClean="0"/>
              <a:t>. </a:t>
            </a:r>
          </a:p>
          <a:p>
            <a:pPr indent="0" algn="just">
              <a:spcBef>
                <a:spcPts val="0"/>
              </a:spcBef>
            </a:pPr>
            <a:r>
              <a:rPr lang="ru-RU" sz="1600" dirty="0" smtClean="0"/>
              <a:t>3- </a:t>
            </a:r>
            <a:r>
              <a:rPr lang="ru-RU" sz="1600" dirty="0" err="1" smtClean="0"/>
              <a:t>даражада</a:t>
            </a:r>
            <a:r>
              <a:rPr lang="ru-RU" sz="1600" dirty="0" smtClean="0"/>
              <a:t> - </a:t>
            </a:r>
            <a:r>
              <a:rPr lang="ru-RU" sz="1600" dirty="0" err="1" smtClean="0"/>
              <a:t>бемор</a:t>
            </a:r>
            <a:r>
              <a:rPr lang="ru-RU" sz="1600" dirty="0" smtClean="0"/>
              <a:t> </a:t>
            </a:r>
            <a:r>
              <a:rPr lang="ru-RU" sz="1600" dirty="0" err="1" smtClean="0"/>
              <a:t>катталашиб</a:t>
            </a:r>
            <a:r>
              <a:rPr lang="ru-RU" sz="1600" dirty="0" smtClean="0"/>
              <a:t> </a:t>
            </a:r>
            <a:r>
              <a:rPr lang="ru-RU" sz="1600" dirty="0" err="1" smtClean="0"/>
              <a:t>кетган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ёрғоқнинг ярмида</a:t>
            </a:r>
            <a:r>
              <a:rPr lang="ru-RU" sz="1600" dirty="0" smtClean="0"/>
              <a:t> </a:t>
            </a:r>
            <a:r>
              <a:rPr lang="ru-RU" sz="1600" dirty="0" err="1" smtClean="0"/>
              <a:t>фақат иш</a:t>
            </a:r>
            <a:r>
              <a:rPr lang="ru-RU" sz="1600" dirty="0" smtClean="0"/>
              <a:t> </a:t>
            </a:r>
            <a:r>
              <a:rPr lang="ru-RU" sz="1600" dirty="0" err="1" smtClean="0"/>
              <a:t>вақтида эмас</a:t>
            </a:r>
            <a:r>
              <a:rPr lang="ru-RU" sz="1600" dirty="0" smtClean="0"/>
              <a:t>, </a:t>
            </a:r>
            <a:r>
              <a:rPr lang="ru-RU" sz="1600" dirty="0" err="1" smtClean="0"/>
              <a:t>ҳатто тинч</a:t>
            </a:r>
            <a:r>
              <a:rPr lang="ru-RU" sz="1600" dirty="0" smtClean="0"/>
              <a:t> </a:t>
            </a:r>
            <a:r>
              <a:rPr lang="ru-RU" sz="1600" dirty="0" err="1" smtClean="0"/>
              <a:t>ётганда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ва</a:t>
            </a:r>
            <a:r>
              <a:rPr lang="ru-RU" sz="1600" dirty="0" smtClean="0"/>
              <a:t> </a:t>
            </a:r>
            <a:r>
              <a:rPr lang="ru-RU" sz="1600" dirty="0" err="1" smtClean="0"/>
              <a:t>кечаси</a:t>
            </a:r>
            <a:r>
              <a:rPr lang="ru-RU" sz="1600" dirty="0" smtClean="0"/>
              <a:t> </a:t>
            </a:r>
            <a:r>
              <a:rPr lang="ru-RU" sz="1600" dirty="0" err="1" smtClean="0"/>
              <a:t>ҳам оғриқ борлигига</a:t>
            </a:r>
            <a:r>
              <a:rPr lang="ru-RU" sz="1600" dirty="0" smtClean="0"/>
              <a:t> </a:t>
            </a:r>
            <a:r>
              <a:rPr lang="ru-RU" sz="1600" dirty="0" err="1" smtClean="0"/>
              <a:t>шикоят</a:t>
            </a:r>
            <a:r>
              <a:rPr lang="ru-RU" sz="1600" dirty="0" smtClean="0"/>
              <a:t> </a:t>
            </a:r>
            <a:r>
              <a:rPr lang="ru-RU" sz="1600" dirty="0" err="1" smtClean="0"/>
              <a:t>қилади.</a:t>
            </a:r>
            <a:r>
              <a:rPr lang="ru-RU" sz="1600" dirty="0" smtClean="0"/>
              <a:t> </a:t>
            </a:r>
            <a:r>
              <a:rPr lang="ru-RU" sz="1600" dirty="0" err="1" smtClean="0"/>
              <a:t>Пайпаслаганда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кенгайиб</a:t>
            </a:r>
            <a:r>
              <a:rPr lang="ru-RU" sz="1600" dirty="0" smtClean="0"/>
              <a:t> </a:t>
            </a:r>
            <a:r>
              <a:rPr lang="ru-RU" sz="1600" dirty="0" err="1" smtClean="0"/>
              <a:t>кетган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веноз</a:t>
            </a:r>
            <a:r>
              <a:rPr lang="ru-RU" sz="1600" dirty="0" smtClean="0"/>
              <a:t> </a:t>
            </a:r>
            <a:r>
              <a:rPr lang="ru-RU" sz="1600" dirty="0" err="1" smtClean="0"/>
              <a:t>тугунлари</a:t>
            </a:r>
            <a:r>
              <a:rPr lang="ru-RU" sz="1600" dirty="0" smtClean="0"/>
              <a:t> (</a:t>
            </a:r>
            <a:r>
              <a:rPr lang="ru-RU" sz="1600" dirty="0" err="1" smtClean="0"/>
              <a:t>лойхўраксимон</a:t>
            </a:r>
            <a:r>
              <a:rPr lang="ru-RU" sz="1600" dirty="0" smtClean="0"/>
              <a:t>) </a:t>
            </a:r>
            <a:r>
              <a:rPr lang="ru-RU" sz="1600" dirty="0" err="1" smtClean="0"/>
              <a:t>кўп</a:t>
            </a:r>
            <a:r>
              <a:rPr lang="ru-RU" sz="1600" dirty="0" smtClean="0"/>
              <a:t> </a:t>
            </a:r>
            <a:r>
              <a:rPr lang="ru-RU" sz="1600" dirty="0" err="1" smtClean="0"/>
              <a:t>эканлиги</a:t>
            </a:r>
            <a:r>
              <a:rPr lang="ru-RU" sz="1600" dirty="0" smtClean="0"/>
              <a:t> </a:t>
            </a:r>
            <a:r>
              <a:rPr lang="ru-RU" sz="1600" dirty="0" err="1" smtClean="0"/>
              <a:t>ва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бемор</a:t>
            </a:r>
            <a:r>
              <a:rPr lang="ru-RU" sz="1600" dirty="0" smtClean="0"/>
              <a:t> вертикал </a:t>
            </a:r>
            <a:r>
              <a:rPr lang="ru-RU" sz="1600" dirty="0" err="1" smtClean="0"/>
              <a:t>турганида</a:t>
            </a:r>
            <a:r>
              <a:rPr lang="ru-RU" sz="1600" dirty="0" smtClean="0"/>
              <a:t> </a:t>
            </a:r>
            <a:r>
              <a:rPr lang="ru-RU" sz="1600" dirty="0" err="1" smtClean="0"/>
              <a:t>мояк</a:t>
            </a:r>
            <a:r>
              <a:rPr lang="ru-RU" sz="1600" dirty="0" smtClean="0"/>
              <a:t> </a:t>
            </a:r>
            <a:r>
              <a:rPr lang="ru-RU" sz="1600" dirty="0" err="1" smtClean="0"/>
              <a:t>пастки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қутбидан анча</a:t>
            </a:r>
            <a:r>
              <a:rPr lang="ru-RU" sz="1600" dirty="0" smtClean="0"/>
              <a:t> </a:t>
            </a:r>
            <a:r>
              <a:rPr lang="ru-RU" sz="1600" dirty="0" err="1" smtClean="0"/>
              <a:t>қуйига тушиб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туриши</a:t>
            </a:r>
            <a:r>
              <a:rPr lang="ru-RU" sz="1600" dirty="0" smtClean="0"/>
              <a:t> </a:t>
            </a:r>
            <a:r>
              <a:rPr lang="ru-RU" sz="1600" dirty="0" err="1" smtClean="0"/>
              <a:t>билинади</a:t>
            </a:r>
            <a:r>
              <a:rPr lang="ru-RU" sz="1600" dirty="0" smtClean="0"/>
              <a:t>. </a:t>
            </a:r>
            <a:r>
              <a:rPr lang="ru-RU" sz="1600" dirty="0" err="1" smtClean="0"/>
              <a:t>Мояк</a:t>
            </a:r>
            <a:r>
              <a:rPr lang="ru-RU" sz="1600" dirty="0" smtClean="0"/>
              <a:t> </a:t>
            </a:r>
            <a:r>
              <a:rPr lang="ru-RU" sz="1600" dirty="0" err="1" smtClean="0"/>
              <a:t>ҳажми кичраяди</a:t>
            </a:r>
            <a:r>
              <a:rPr lang="ru-RU" sz="1600" dirty="0" smtClean="0"/>
              <a:t> </a:t>
            </a:r>
            <a:r>
              <a:rPr lang="ru-RU" sz="1600" dirty="0" err="1" smtClean="0"/>
              <a:t>ва</a:t>
            </a:r>
            <a:r>
              <a:rPr lang="ru-RU" sz="1600" dirty="0" smtClean="0"/>
              <a:t> </a:t>
            </a:r>
            <a:r>
              <a:rPr lang="ru-RU" sz="1600" dirty="0" err="1" smtClean="0"/>
              <a:t>бир</a:t>
            </a:r>
            <a:r>
              <a:rPr lang="ru-RU" sz="1600" dirty="0" smtClean="0"/>
              <a:t> </a:t>
            </a:r>
            <a:r>
              <a:rPr lang="ru-RU" sz="1600" dirty="0" err="1" smtClean="0"/>
              <a:t>оз</a:t>
            </a:r>
            <a:r>
              <a:rPr lang="ru-RU" sz="1600" dirty="0" smtClean="0"/>
              <a:t> </a:t>
            </a:r>
            <a:r>
              <a:rPr lang="ru-RU" sz="1600" dirty="0" err="1" smtClean="0"/>
              <a:t>юмшагандай</a:t>
            </a:r>
            <a:r>
              <a:rPr lang="ru-RU" sz="1600" dirty="0" smtClean="0"/>
              <a:t> (дряблый) </a:t>
            </a:r>
            <a:r>
              <a:rPr lang="ru-RU" sz="1600" dirty="0" err="1" smtClean="0"/>
              <a:t>бўлади</a:t>
            </a:r>
            <a:r>
              <a:rPr lang="ru-RU" sz="1600" dirty="0" smtClean="0"/>
              <a:t>. </a:t>
            </a:r>
            <a:r>
              <a:rPr lang="ru-RU" sz="1600" dirty="0" err="1" smtClean="0"/>
              <a:t>Кремастер</a:t>
            </a:r>
            <a:r>
              <a:rPr lang="ru-RU" sz="1600" dirty="0" smtClean="0"/>
              <a:t> </a:t>
            </a:r>
            <a:r>
              <a:rPr lang="ru-RU" sz="1600" dirty="0" err="1" smtClean="0"/>
              <a:t>рефлекси</a:t>
            </a:r>
            <a:r>
              <a:rPr lang="ru-RU" sz="1600" dirty="0" smtClean="0"/>
              <a:t> </a:t>
            </a:r>
            <a:r>
              <a:rPr lang="ru-RU" sz="1600" dirty="0" err="1" smtClean="0"/>
              <a:t>бўлмайди</a:t>
            </a:r>
            <a:r>
              <a:rPr lang="ru-RU" sz="1600" dirty="0" smtClean="0"/>
              <a:t>.  </a:t>
            </a:r>
          </a:p>
          <a:p>
            <a:pPr indent="0">
              <a:spcBef>
                <a:spcPts val="0"/>
              </a:spcBef>
            </a:pP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34400" cy="416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СИЙДИК </a:t>
            </a:r>
            <a:r>
              <a:rPr lang="ru-RU" b="1" dirty="0" smtClean="0"/>
              <a:t>ТОШ КАСАЛЛИГИ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70446" cy="468803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Сийдик-тош</a:t>
            </a:r>
            <a:r>
              <a:rPr lang="ru-RU" b="1" dirty="0" smtClean="0"/>
              <a:t> </a:t>
            </a:r>
            <a:r>
              <a:rPr lang="ru-RU" b="1" dirty="0" err="1" smtClean="0"/>
              <a:t>касаллиги</a:t>
            </a:r>
            <a:r>
              <a:rPr lang="ru-RU" b="1" dirty="0" smtClean="0"/>
              <a:t> </a:t>
            </a:r>
            <a:r>
              <a:rPr lang="ru-RU" b="1" dirty="0" err="1" smtClean="0"/>
              <a:t>сабаблари</a:t>
            </a:r>
            <a:r>
              <a:rPr lang="ru-RU" b="1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Сийдикни</a:t>
            </a:r>
            <a:r>
              <a:rPr lang="ru-RU" dirty="0" smtClean="0"/>
              <a:t> кристаллоид-коллоид </a:t>
            </a:r>
            <a:r>
              <a:rPr lang="ru-RU" dirty="0" err="1" smtClean="0"/>
              <a:t>мувозанатини</a:t>
            </a:r>
            <a:r>
              <a:rPr lang="ru-RU" dirty="0" smtClean="0"/>
              <a:t> </a:t>
            </a:r>
            <a:r>
              <a:rPr lang="ru-RU" dirty="0" err="1" smtClean="0"/>
              <a:t>бузилиши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Модда</a:t>
            </a:r>
            <a:r>
              <a:rPr lang="ru-RU" dirty="0" smtClean="0"/>
              <a:t> </a:t>
            </a:r>
            <a:r>
              <a:rPr lang="ru-RU" dirty="0" err="1" smtClean="0"/>
              <a:t>алмашинувини</a:t>
            </a:r>
            <a:r>
              <a:rPr lang="ru-RU" dirty="0" smtClean="0"/>
              <a:t> </a:t>
            </a:r>
            <a:r>
              <a:rPr lang="ru-RU" dirty="0" err="1" smtClean="0"/>
              <a:t>бузилиши</a:t>
            </a:r>
            <a:r>
              <a:rPr lang="ru-RU" dirty="0" smtClean="0"/>
              <a:t> (</a:t>
            </a:r>
            <a:r>
              <a:rPr lang="ru-RU" dirty="0" err="1" smtClean="0"/>
              <a:t>тугма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орттирилган</a:t>
            </a:r>
            <a:r>
              <a:rPr lang="ru-RU" dirty="0" smtClean="0"/>
              <a:t> </a:t>
            </a:r>
            <a:r>
              <a:rPr lang="ru-RU" dirty="0" err="1" smtClean="0"/>
              <a:t>ферментопатиялар</a:t>
            </a:r>
            <a:r>
              <a:rPr lang="ru-RU" dirty="0" smtClean="0"/>
              <a:t>, </a:t>
            </a:r>
            <a:r>
              <a:rPr lang="ru-RU" dirty="0" err="1" smtClean="0"/>
              <a:t>тубулопатиялар</a:t>
            </a:r>
            <a:r>
              <a:rPr lang="ru-RU" dirty="0" smtClean="0"/>
              <a:t>);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Экзоген</a:t>
            </a:r>
            <a:r>
              <a:rPr lang="ru-RU" dirty="0" smtClean="0"/>
              <a:t> </a:t>
            </a:r>
            <a:r>
              <a:rPr lang="ru-RU" dirty="0" err="1" smtClean="0"/>
              <a:t>омиллар</a:t>
            </a:r>
            <a:r>
              <a:rPr lang="ru-RU" dirty="0" smtClean="0"/>
              <a:t>: -</a:t>
            </a:r>
            <a:r>
              <a:rPr lang="ru-RU" dirty="0" err="1" smtClean="0"/>
              <a:t>иссик</a:t>
            </a:r>
            <a:r>
              <a:rPr lang="ru-RU" dirty="0" smtClean="0"/>
              <a:t> </a:t>
            </a:r>
            <a:r>
              <a:rPr lang="ru-RU" dirty="0" err="1" smtClean="0"/>
              <a:t>иклим</a:t>
            </a:r>
            <a:r>
              <a:rPr lang="ru-RU" dirty="0" smtClean="0"/>
              <a:t>, </a:t>
            </a:r>
            <a:r>
              <a:rPr lang="ru-RU" dirty="0" err="1" smtClean="0"/>
              <a:t>тупрок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ичимлик</a:t>
            </a:r>
            <a:r>
              <a:rPr lang="ru-RU" dirty="0" smtClean="0"/>
              <a:t> </a:t>
            </a:r>
            <a:r>
              <a:rPr lang="ru-RU" dirty="0" err="1" smtClean="0"/>
              <a:t>суви</a:t>
            </a:r>
            <a:r>
              <a:rPr lang="ru-RU" dirty="0" smtClean="0"/>
              <a:t> </a:t>
            </a:r>
            <a:r>
              <a:rPr lang="ru-RU" dirty="0" err="1" smtClean="0"/>
              <a:t>таркиби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х.к.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Эндоген</a:t>
            </a:r>
            <a:r>
              <a:rPr lang="ru-RU" dirty="0" smtClean="0"/>
              <a:t> </a:t>
            </a:r>
            <a:r>
              <a:rPr lang="ru-RU" dirty="0" err="1" smtClean="0"/>
              <a:t>омиллар</a:t>
            </a:r>
            <a:r>
              <a:rPr lang="ru-RU" dirty="0" smtClean="0"/>
              <a:t>: -</a:t>
            </a:r>
            <a:r>
              <a:rPr lang="ru-RU" dirty="0" err="1" smtClean="0"/>
              <a:t>гиперпаратериодизм</a:t>
            </a:r>
            <a:r>
              <a:rPr lang="ru-RU" dirty="0" smtClean="0"/>
              <a:t>, </a:t>
            </a:r>
            <a:r>
              <a:rPr lang="ru-RU" dirty="0" err="1" smtClean="0"/>
              <a:t>суяк</a:t>
            </a:r>
            <a:r>
              <a:rPr lang="ru-RU" dirty="0" smtClean="0"/>
              <a:t> </a:t>
            </a:r>
            <a:r>
              <a:rPr lang="ru-RU" dirty="0" err="1" smtClean="0"/>
              <a:t>шикастланиши</a:t>
            </a:r>
            <a:r>
              <a:rPr lang="ru-RU" dirty="0" smtClean="0"/>
              <a:t> </a:t>
            </a:r>
            <a:r>
              <a:rPr lang="ru-RU" dirty="0" err="1" smtClean="0"/>
              <a:t>натижасида</a:t>
            </a:r>
            <a:r>
              <a:rPr lang="ru-RU" dirty="0" smtClean="0"/>
              <a:t>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куп </a:t>
            </a:r>
            <a:r>
              <a:rPr lang="ru-RU" dirty="0" err="1" smtClean="0"/>
              <a:t>микдорда</a:t>
            </a:r>
            <a:r>
              <a:rPr lang="ru-RU" dirty="0" smtClean="0"/>
              <a:t> </a:t>
            </a:r>
            <a:r>
              <a:rPr lang="ru-RU" dirty="0" err="1" smtClean="0"/>
              <a:t>калций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фосфат </a:t>
            </a:r>
            <a:r>
              <a:rPr lang="ru-RU" dirty="0" err="1" smtClean="0"/>
              <a:t>тузларини</a:t>
            </a:r>
            <a:r>
              <a:rPr lang="ru-RU" dirty="0" smtClean="0"/>
              <a:t> </a:t>
            </a:r>
            <a:r>
              <a:rPr lang="ru-RU" dirty="0" err="1" smtClean="0"/>
              <a:t>чикиши</a:t>
            </a:r>
            <a:r>
              <a:rPr lang="ru-RU" dirty="0" smtClean="0"/>
              <a:t>, </a:t>
            </a:r>
            <a:r>
              <a:rPr lang="ru-RU" dirty="0" err="1" smtClean="0"/>
              <a:t>жигар</a:t>
            </a:r>
            <a:r>
              <a:rPr lang="ru-RU" dirty="0" smtClean="0"/>
              <a:t> </a:t>
            </a:r>
            <a:r>
              <a:rPr lang="ru-RU" dirty="0" err="1" smtClean="0"/>
              <a:t>фаолиятини</a:t>
            </a:r>
            <a:r>
              <a:rPr lang="ru-RU" dirty="0" smtClean="0"/>
              <a:t> </a:t>
            </a:r>
            <a:r>
              <a:rPr lang="ru-RU" dirty="0" err="1" smtClean="0"/>
              <a:t>бузилиши</a:t>
            </a:r>
            <a:r>
              <a:rPr lang="ru-RU" dirty="0" smtClean="0"/>
              <a:t>, </a:t>
            </a:r>
            <a:r>
              <a:rPr lang="ru-RU" dirty="0" err="1" smtClean="0"/>
              <a:t>организмни</a:t>
            </a:r>
            <a:r>
              <a:rPr lang="ru-RU" dirty="0" smtClean="0"/>
              <a:t> </a:t>
            </a:r>
            <a:r>
              <a:rPr lang="ru-RU" dirty="0" err="1" smtClean="0"/>
              <a:t>сувсизлантирувчи</a:t>
            </a:r>
            <a:r>
              <a:rPr lang="ru-RU" dirty="0" smtClean="0"/>
              <a:t> </a:t>
            </a:r>
            <a:r>
              <a:rPr lang="ru-RU" dirty="0" err="1" smtClean="0"/>
              <a:t>касалликлар</a:t>
            </a:r>
            <a:r>
              <a:rPr lang="ru-RU" dirty="0" smtClean="0"/>
              <a:t>, </a:t>
            </a:r>
            <a:r>
              <a:rPr lang="ru-RU" dirty="0" err="1" smtClean="0"/>
              <a:t>буйракдаги</a:t>
            </a:r>
            <a:r>
              <a:rPr lang="ru-RU" dirty="0" smtClean="0"/>
              <a:t> </a:t>
            </a:r>
            <a:r>
              <a:rPr lang="ru-RU" dirty="0" err="1" smtClean="0"/>
              <a:t>яллигланиш</a:t>
            </a:r>
            <a:r>
              <a:rPr lang="ru-RU" dirty="0" smtClean="0"/>
              <a:t> </a:t>
            </a:r>
            <a:r>
              <a:rPr lang="ru-RU" dirty="0" err="1" smtClean="0"/>
              <a:t>касалликлари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йулларидаги</a:t>
            </a:r>
            <a:r>
              <a:rPr lang="ru-RU" dirty="0" smtClean="0"/>
              <a:t> </a:t>
            </a:r>
            <a:r>
              <a:rPr lang="ru-RU" dirty="0" err="1" smtClean="0"/>
              <a:t>тусиклар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МКБ обеих поч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9322" y="1857364"/>
            <a:ext cx="2887185" cy="367981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cap="all" dirty="0" err="1" smtClean="0"/>
              <a:t>Сийдик</a:t>
            </a:r>
            <a:r>
              <a:rPr lang="ru-RU" sz="2800" b="1" cap="all" dirty="0" smtClean="0"/>
              <a:t>  </a:t>
            </a:r>
            <a:r>
              <a:rPr lang="ru-RU" sz="2800" b="1" cap="all" dirty="0" err="1" smtClean="0"/>
              <a:t>аъзоларини</a:t>
            </a:r>
            <a:r>
              <a:rPr lang="ru-RU" sz="2800" b="1" cap="all" dirty="0" smtClean="0"/>
              <a:t> </a:t>
            </a:r>
            <a:r>
              <a:rPr lang="ru-RU" sz="2800" b="1" cap="all" dirty="0" err="1" smtClean="0"/>
              <a:t>шикастланиши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84760" cy="497378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Буйрак</a:t>
            </a:r>
            <a:r>
              <a:rPr lang="ru-RU" dirty="0" smtClean="0"/>
              <a:t> </a:t>
            </a:r>
            <a:r>
              <a:rPr lang="ru-RU" dirty="0" err="1" smtClean="0"/>
              <a:t>шикастлари</a:t>
            </a:r>
            <a:r>
              <a:rPr lang="ru-RU" dirty="0" smtClean="0"/>
              <a:t> </a:t>
            </a:r>
            <a:r>
              <a:rPr lang="ru-RU" dirty="0" err="1" smtClean="0"/>
              <a:t>очиқ ва</a:t>
            </a:r>
            <a:r>
              <a:rPr lang="ru-RU" dirty="0" smtClean="0"/>
              <a:t> </a:t>
            </a:r>
            <a:r>
              <a:rPr lang="ru-RU" dirty="0" err="1" smtClean="0"/>
              <a:t>ёпиқ ҳамда ёлғиз ўзини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бошқа аъзолар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биргаликда</a:t>
            </a:r>
            <a:r>
              <a:rPr lang="ru-RU" dirty="0" smtClean="0"/>
              <a:t> (комбинированный) </a:t>
            </a:r>
            <a:r>
              <a:rPr lang="ru-RU" dirty="0" err="1" smtClean="0"/>
              <a:t>бўлиши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Болаларда</a:t>
            </a:r>
            <a:r>
              <a:rPr lang="ru-RU" dirty="0" smtClean="0"/>
              <a:t> </a:t>
            </a:r>
            <a:r>
              <a:rPr lang="ru-RU" dirty="0" err="1" smtClean="0"/>
              <a:t>асосан</a:t>
            </a:r>
            <a:r>
              <a:rPr lang="ru-RU" dirty="0" smtClean="0"/>
              <a:t> </a:t>
            </a:r>
            <a:r>
              <a:rPr lang="ru-RU" dirty="0" err="1" smtClean="0"/>
              <a:t>ёпиқ шикастлар</a:t>
            </a:r>
            <a:r>
              <a:rPr lang="ru-RU" dirty="0" smtClean="0"/>
              <a:t> </a:t>
            </a:r>
            <a:r>
              <a:rPr lang="ru-RU" dirty="0" err="1" smtClean="0"/>
              <a:t>учрайди</a:t>
            </a:r>
            <a:r>
              <a:rPr lang="ru-RU" dirty="0" smtClean="0"/>
              <a:t> </a:t>
            </a:r>
            <a:r>
              <a:rPr lang="ru-RU" dirty="0" err="1" smtClean="0"/>
              <a:t>амалиёт</a:t>
            </a:r>
            <a:r>
              <a:rPr lang="ru-RU" dirty="0" smtClean="0"/>
              <a:t> </a:t>
            </a:r>
            <a:r>
              <a:rPr lang="ru-RU" dirty="0" err="1" smtClean="0"/>
              <a:t>учун</a:t>
            </a:r>
            <a:r>
              <a:rPr lang="ru-RU" dirty="0" smtClean="0"/>
              <a:t> </a:t>
            </a:r>
            <a:r>
              <a:rPr lang="ru-RU" dirty="0" err="1" smtClean="0"/>
              <a:t>энг</a:t>
            </a:r>
            <a:r>
              <a:rPr lang="ru-RU" dirty="0" smtClean="0"/>
              <a:t> </a:t>
            </a:r>
            <a:r>
              <a:rPr lang="ru-RU" dirty="0" err="1" smtClean="0"/>
              <a:t>қулай Кюстер</a:t>
            </a:r>
            <a:r>
              <a:rPr lang="ru-RU" dirty="0" smtClean="0"/>
              <a:t> </a:t>
            </a:r>
            <a:r>
              <a:rPr lang="ru-RU" dirty="0" err="1" smtClean="0"/>
              <a:t>таснифи</a:t>
            </a:r>
            <a:r>
              <a:rPr lang="ru-RU" dirty="0" smtClean="0"/>
              <a:t> </a:t>
            </a:r>
            <a:r>
              <a:rPr lang="ru-RU" dirty="0" err="1" smtClean="0"/>
              <a:t>А.Я.Пытель</a:t>
            </a:r>
            <a:r>
              <a:rPr lang="ru-RU" dirty="0" smtClean="0"/>
              <a:t> </a:t>
            </a:r>
            <a:r>
              <a:rPr lang="ru-RU" dirty="0" err="1" smtClean="0"/>
              <a:t>модификациясида</a:t>
            </a:r>
            <a:r>
              <a:rPr lang="ru-RU" dirty="0" smtClean="0"/>
              <a:t> </a:t>
            </a:r>
            <a:r>
              <a:rPr lang="ru-RU" dirty="0" err="1" smtClean="0"/>
              <a:t>буйрак</a:t>
            </a:r>
            <a:r>
              <a:rPr lang="ru-RU" dirty="0" smtClean="0"/>
              <a:t> </a:t>
            </a:r>
            <a:r>
              <a:rPr lang="ru-RU" dirty="0" err="1" smtClean="0"/>
              <a:t>шикастининг</a:t>
            </a:r>
            <a:r>
              <a:rPr lang="ru-RU" dirty="0" smtClean="0"/>
              <a:t> 6 </a:t>
            </a:r>
            <a:r>
              <a:rPr lang="ru-RU" dirty="0" err="1" smtClean="0"/>
              <a:t>гуруҳи тафовут</a:t>
            </a:r>
            <a:r>
              <a:rPr lang="ru-RU" dirty="0" smtClean="0"/>
              <a:t> </a:t>
            </a:r>
            <a:r>
              <a:rPr lang="ru-RU" dirty="0" err="1" smtClean="0"/>
              <a:t>этилади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Буйракни</a:t>
            </a:r>
            <a:r>
              <a:rPr lang="ru-RU" dirty="0" smtClean="0"/>
              <a:t> лат </a:t>
            </a:r>
            <a:r>
              <a:rPr lang="ru-RU" dirty="0" err="1" smtClean="0"/>
              <a:t>ейиши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Буйракни</a:t>
            </a:r>
            <a:r>
              <a:rPr lang="ru-RU" dirty="0" smtClean="0"/>
              <a:t> </a:t>
            </a:r>
            <a:r>
              <a:rPr lang="ru-RU" dirty="0" err="1" smtClean="0"/>
              <a:t>юзаки</a:t>
            </a:r>
            <a:r>
              <a:rPr lang="ru-RU" dirty="0" smtClean="0"/>
              <a:t> – </a:t>
            </a:r>
            <a:r>
              <a:rPr lang="ru-RU" dirty="0" err="1" smtClean="0"/>
              <a:t>пўстлоқ </a:t>
            </a:r>
            <a:r>
              <a:rPr lang="ru-RU" dirty="0" smtClean="0"/>
              <a:t>(корковый) </a:t>
            </a:r>
            <a:r>
              <a:rPr lang="ru-RU" dirty="0" err="1" smtClean="0"/>
              <a:t>қаватининг ва</a:t>
            </a:r>
            <a:r>
              <a:rPr lang="ru-RU" dirty="0" smtClean="0"/>
              <a:t> </a:t>
            </a:r>
            <a:r>
              <a:rPr lang="ru-RU" dirty="0" err="1" smtClean="0"/>
              <a:t>буйрак</a:t>
            </a:r>
            <a:r>
              <a:rPr lang="ru-RU" dirty="0" smtClean="0"/>
              <a:t> фиброз </a:t>
            </a:r>
            <a:r>
              <a:rPr lang="ru-RU" dirty="0" err="1" smtClean="0"/>
              <a:t>капсуласининг</a:t>
            </a:r>
            <a:r>
              <a:rPr lang="ru-RU" dirty="0" smtClean="0"/>
              <a:t> </a:t>
            </a:r>
            <a:r>
              <a:rPr lang="ru-RU" dirty="0" err="1" smtClean="0"/>
              <a:t>йиртилиши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Буйрак</a:t>
            </a:r>
            <a:r>
              <a:rPr lang="ru-RU" dirty="0" smtClean="0"/>
              <a:t> </a:t>
            </a:r>
            <a:r>
              <a:rPr lang="ru-RU" dirty="0" err="1" smtClean="0"/>
              <a:t>паренхимасининг</a:t>
            </a:r>
            <a:r>
              <a:rPr lang="ru-RU" dirty="0" smtClean="0"/>
              <a:t> </a:t>
            </a:r>
            <a:r>
              <a:rPr lang="ru-RU" dirty="0" err="1" smtClean="0"/>
              <a:t>юзаки</a:t>
            </a:r>
            <a:r>
              <a:rPr lang="ru-RU" dirty="0" smtClean="0"/>
              <a:t> </a:t>
            </a:r>
            <a:r>
              <a:rPr lang="ru-RU" dirty="0" err="1" smtClean="0"/>
              <a:t>йиртилиши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фиброз </a:t>
            </a:r>
            <a:r>
              <a:rPr lang="ru-RU" dirty="0" err="1" smtClean="0"/>
              <a:t>капсуласининг</a:t>
            </a:r>
            <a:r>
              <a:rPr lang="ru-RU" dirty="0" smtClean="0"/>
              <a:t> </a:t>
            </a:r>
            <a:r>
              <a:rPr lang="ru-RU" dirty="0" err="1" smtClean="0"/>
              <a:t>соғ</a:t>
            </a:r>
            <a:r>
              <a:rPr lang="ru-RU" cap="small" dirty="0" err="1" smtClean="0"/>
              <a:t> қ</a:t>
            </a:r>
            <a:r>
              <a:rPr lang="ru-RU" dirty="0" err="1" smtClean="0"/>
              <a:t>олиши </a:t>
            </a:r>
            <a:r>
              <a:rPr lang="ru-RU" dirty="0" smtClean="0"/>
              <a:t>(</a:t>
            </a:r>
            <a:r>
              <a:rPr lang="ru-RU" dirty="0" err="1" smtClean="0"/>
              <a:t>подкапсульная</a:t>
            </a:r>
            <a:r>
              <a:rPr lang="ru-RU" dirty="0" smtClean="0"/>
              <a:t> гематома);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Буйракни</a:t>
            </a:r>
            <a:r>
              <a:rPr lang="ru-RU" dirty="0" smtClean="0"/>
              <a:t> </a:t>
            </a:r>
            <a:r>
              <a:rPr lang="ru-RU" dirty="0" err="1" smtClean="0"/>
              <a:t>тотал</a:t>
            </a:r>
            <a:r>
              <a:rPr lang="ru-RU" dirty="0" smtClean="0"/>
              <a:t> </a:t>
            </a:r>
            <a:r>
              <a:rPr lang="ru-RU" dirty="0" err="1" smtClean="0"/>
              <a:t>йиртилиши</a:t>
            </a:r>
            <a:r>
              <a:rPr lang="ru-RU" dirty="0" smtClean="0"/>
              <a:t> (фиброз капсула жом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косачалар</a:t>
            </a:r>
            <a:r>
              <a:rPr lang="ru-RU" dirty="0" smtClean="0"/>
              <a:t> </a:t>
            </a:r>
            <a:r>
              <a:rPr lang="ru-RU" dirty="0" err="1" smtClean="0"/>
              <a:t>билан</a:t>
            </a:r>
            <a:r>
              <a:rPr lang="ru-RU" dirty="0" smtClean="0"/>
              <a:t> </a:t>
            </a:r>
            <a:r>
              <a:rPr lang="ru-RU" dirty="0" err="1" smtClean="0"/>
              <a:t>бирга</a:t>
            </a:r>
            <a:r>
              <a:rPr lang="ru-RU" dirty="0" smtClean="0"/>
              <a:t> (</a:t>
            </a:r>
            <a:r>
              <a:rPr lang="ru-RU" dirty="0" err="1" smtClean="0"/>
              <a:t>шикастланиши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Буйракнинг</a:t>
            </a:r>
            <a:r>
              <a:rPr lang="ru-RU" dirty="0" smtClean="0"/>
              <a:t> </a:t>
            </a:r>
            <a:r>
              <a:rPr lang="ru-RU" dirty="0" err="1" smtClean="0"/>
              <a:t>мажақланиши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6) </a:t>
            </a:r>
            <a:r>
              <a:rPr lang="ru-RU" dirty="0" err="1" smtClean="0"/>
              <a:t>Буйракнинг</a:t>
            </a:r>
            <a:r>
              <a:rPr lang="ru-RU" dirty="0" smtClean="0"/>
              <a:t> </a:t>
            </a:r>
            <a:r>
              <a:rPr lang="ru-RU" dirty="0" err="1" smtClean="0"/>
              <a:t>қон томирларидан</a:t>
            </a:r>
            <a:r>
              <a:rPr lang="ru-RU" dirty="0" smtClean="0"/>
              <a:t> </a:t>
            </a:r>
            <a:r>
              <a:rPr lang="ru-RU" dirty="0" err="1" smtClean="0"/>
              <a:t>узилиши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30972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en-US" sz="4000" dirty="0" smtClean="0">
                <a:solidFill>
                  <a:srgbClr val="0070C0"/>
                </a:solidFill>
              </a:rPr>
              <a:t>. </a:t>
            </a:r>
            <a:r>
              <a:rPr lang="ru-RU" sz="4000" dirty="0" err="1" smtClean="0">
                <a:solidFill>
                  <a:srgbClr val="0070C0"/>
                </a:solidFill>
              </a:rPr>
              <a:t>Урологик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касалликларнинг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семиотикаси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Узига</a:t>
            </a:r>
            <a:r>
              <a:rPr lang="ru-RU" dirty="0" smtClean="0"/>
              <a:t> </a:t>
            </a:r>
            <a:r>
              <a:rPr lang="ru-RU" dirty="0" err="1" smtClean="0"/>
              <a:t>хос</a:t>
            </a:r>
            <a:r>
              <a:rPr lang="ru-RU" dirty="0" smtClean="0"/>
              <a:t> </a:t>
            </a:r>
            <a:r>
              <a:rPr lang="ru-RU" dirty="0" err="1" smtClean="0"/>
              <a:t>жойлашган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иррадиацияга</a:t>
            </a:r>
            <a:r>
              <a:rPr lang="ru-RU" dirty="0" smtClean="0"/>
              <a:t> </a:t>
            </a:r>
            <a:r>
              <a:rPr lang="ru-RU" dirty="0" err="1" smtClean="0"/>
              <a:t>эга</a:t>
            </a:r>
            <a:r>
              <a:rPr lang="ru-RU" dirty="0" smtClean="0"/>
              <a:t> </a:t>
            </a:r>
            <a:r>
              <a:rPr lang="ru-RU" dirty="0" err="1" smtClean="0"/>
              <a:t>булган</a:t>
            </a:r>
            <a:r>
              <a:rPr lang="ru-RU" dirty="0" smtClean="0"/>
              <a:t> </a:t>
            </a:r>
            <a:r>
              <a:rPr lang="ru-RU" dirty="0" err="1" smtClean="0"/>
              <a:t>огриклар</a:t>
            </a:r>
            <a:r>
              <a:rPr lang="en-US" dirty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Сийишнинг</a:t>
            </a:r>
            <a:r>
              <a:rPr lang="ru-RU" dirty="0" smtClean="0"/>
              <a:t> </a:t>
            </a:r>
            <a:r>
              <a:rPr lang="ru-RU" dirty="0" err="1" smtClean="0"/>
              <a:t>бузилиши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микдори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сифатининг</a:t>
            </a:r>
            <a:r>
              <a:rPr lang="ru-RU" dirty="0" smtClean="0"/>
              <a:t> </a:t>
            </a:r>
            <a:r>
              <a:rPr lang="ru-RU" dirty="0" err="1" smtClean="0"/>
              <a:t>узгариши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чикариш</a:t>
            </a:r>
            <a:r>
              <a:rPr lang="ru-RU" dirty="0" smtClean="0"/>
              <a:t> </a:t>
            </a:r>
            <a:r>
              <a:rPr lang="ru-RU" dirty="0" err="1" smtClean="0"/>
              <a:t>каналидан</a:t>
            </a:r>
            <a:r>
              <a:rPr lang="ru-RU" dirty="0" smtClean="0"/>
              <a:t> </a:t>
            </a:r>
            <a:r>
              <a:rPr lang="ru-RU" dirty="0" err="1" smtClean="0"/>
              <a:t>патологик</a:t>
            </a:r>
            <a:r>
              <a:rPr lang="ru-RU" dirty="0" smtClean="0"/>
              <a:t> </a:t>
            </a:r>
            <a:r>
              <a:rPr lang="ru-RU" dirty="0" err="1" smtClean="0"/>
              <a:t>суюклик</a:t>
            </a:r>
            <a:r>
              <a:rPr lang="ru-RU" dirty="0" smtClean="0"/>
              <a:t> </a:t>
            </a:r>
            <a:r>
              <a:rPr lang="ru-RU" dirty="0" err="1" smtClean="0"/>
              <a:t>ажралиши</a:t>
            </a:r>
            <a:r>
              <a:rPr lang="en-US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err="1" smtClean="0"/>
              <a:t>Қовуқнинг </a:t>
            </a:r>
            <a:r>
              <a:rPr lang="ru-RU" sz="3100" b="1" cap="all" dirty="0" err="1" smtClean="0"/>
              <a:t>шикастланиши</a:t>
            </a:r>
            <a:r>
              <a:rPr lang="ru-RU" b="1" cap="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84760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Қовуқнинг очиқ ва</a:t>
            </a:r>
            <a:r>
              <a:rPr lang="ru-RU" dirty="0" smtClean="0"/>
              <a:t> </a:t>
            </a:r>
            <a:r>
              <a:rPr lang="ru-RU" dirty="0" err="1" smtClean="0"/>
              <a:t>ёпиқ шикастлари</a:t>
            </a:r>
            <a:r>
              <a:rPr lang="ru-RU" dirty="0" smtClean="0"/>
              <a:t> </a:t>
            </a:r>
            <a:r>
              <a:rPr lang="ru-RU" dirty="0" err="1" smtClean="0"/>
              <a:t>фарқланади.</a:t>
            </a:r>
            <a:r>
              <a:rPr lang="ru-RU" dirty="0" smtClean="0"/>
              <a:t> </a:t>
            </a:r>
            <a:r>
              <a:rPr lang="ru-RU" dirty="0" err="1" smtClean="0"/>
              <a:t>Ёпиқ шикастланиш</a:t>
            </a:r>
            <a:r>
              <a:rPr lang="ru-RU" dirty="0" smtClean="0"/>
              <a:t> 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турда</a:t>
            </a:r>
            <a:r>
              <a:rPr lang="ru-RU" dirty="0" smtClean="0"/>
              <a:t> </a:t>
            </a:r>
            <a:r>
              <a:rPr lang="ru-RU" dirty="0" err="1" smtClean="0"/>
              <a:t>бўлиши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: </a:t>
            </a:r>
            <a:r>
              <a:rPr lang="ru-RU" dirty="0" err="1" smtClean="0"/>
              <a:t>интраперитонеал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экстраперитонеал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Қовуқнинг </a:t>
            </a:r>
            <a:r>
              <a:rPr lang="ru-RU" dirty="0" err="1" smtClean="0"/>
              <a:t>экстраперитонеал</a:t>
            </a:r>
            <a:r>
              <a:rPr lang="ru-RU" dirty="0" smtClean="0"/>
              <a:t> </a:t>
            </a:r>
            <a:r>
              <a:rPr lang="ru-RU" dirty="0" err="1" smtClean="0"/>
              <a:t>йиртилиши</a:t>
            </a:r>
            <a:r>
              <a:rPr lang="ru-RU" dirty="0" smtClean="0"/>
              <a:t> </a:t>
            </a:r>
            <a:r>
              <a:rPr lang="ru-RU" dirty="0" err="1" smtClean="0"/>
              <a:t>кўпинча</a:t>
            </a:r>
            <a:r>
              <a:rPr lang="ru-RU" dirty="0" smtClean="0"/>
              <a:t> </a:t>
            </a:r>
            <a:r>
              <a:rPr lang="ru-RU" dirty="0" err="1" smtClean="0"/>
              <a:t>чаноқ суяклари</a:t>
            </a:r>
            <a:r>
              <a:rPr lang="ru-RU" dirty="0" smtClean="0"/>
              <a:t> </a:t>
            </a:r>
            <a:r>
              <a:rPr lang="ru-RU" dirty="0" err="1" smtClean="0"/>
              <a:t>синганда</a:t>
            </a:r>
            <a:r>
              <a:rPr lang="ru-RU" dirty="0" smtClean="0"/>
              <a:t>, </a:t>
            </a:r>
            <a:r>
              <a:rPr lang="ru-RU" dirty="0" err="1" smtClean="0"/>
              <a:t>суяклар</a:t>
            </a:r>
            <a:r>
              <a:rPr lang="ru-RU" dirty="0" smtClean="0"/>
              <a:t> </a:t>
            </a:r>
            <a:r>
              <a:rPr lang="ru-RU" dirty="0" err="1" smtClean="0"/>
              <a:t>сурилиши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улардан</a:t>
            </a:r>
            <a:r>
              <a:rPr lang="ru-RU" dirty="0" smtClean="0"/>
              <a:t> </a:t>
            </a:r>
            <a:r>
              <a:rPr lang="ru-RU" dirty="0" err="1" smtClean="0"/>
              <a:t>қовуққа борадиган</a:t>
            </a:r>
            <a:r>
              <a:rPr lang="ru-RU" dirty="0" smtClean="0"/>
              <a:t> </a:t>
            </a:r>
            <a:r>
              <a:rPr lang="ru-RU" dirty="0" err="1" smtClean="0"/>
              <a:t>бойламлар</a:t>
            </a:r>
            <a:r>
              <a:rPr lang="ru-RU" dirty="0" smtClean="0"/>
              <a:t> </a:t>
            </a:r>
            <a:r>
              <a:rPr lang="ru-RU" dirty="0" err="1" smtClean="0"/>
              <a:t>таранглашиши</a:t>
            </a:r>
            <a:r>
              <a:rPr lang="ru-RU" dirty="0" smtClean="0"/>
              <a:t> </a:t>
            </a:r>
            <a:r>
              <a:rPr lang="ru-RU" dirty="0" err="1" smtClean="0"/>
              <a:t>натижасида</a:t>
            </a:r>
            <a:r>
              <a:rPr lang="ru-RU" dirty="0" smtClean="0"/>
              <a:t> </a:t>
            </a:r>
            <a:r>
              <a:rPr lang="ru-RU" dirty="0" err="1" smtClean="0"/>
              <a:t>содир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Қовуқни интраперитонеал</a:t>
            </a:r>
            <a:r>
              <a:rPr lang="ru-RU" dirty="0" smtClean="0"/>
              <a:t> </a:t>
            </a:r>
            <a:r>
              <a:rPr lang="ru-RU" dirty="0" err="1" smtClean="0"/>
              <a:t>йиртилиши</a:t>
            </a:r>
            <a:r>
              <a:rPr lang="ru-RU" dirty="0" smtClean="0"/>
              <a:t> у </a:t>
            </a:r>
            <a:r>
              <a:rPr lang="ru-RU" dirty="0" err="1" smtClean="0"/>
              <a:t>сийдикка</a:t>
            </a:r>
            <a:r>
              <a:rPr lang="ru-RU" dirty="0" smtClean="0"/>
              <a:t> </a:t>
            </a:r>
            <a:r>
              <a:rPr lang="ru-RU" dirty="0" err="1" smtClean="0"/>
              <a:t>тўлиб</a:t>
            </a:r>
            <a:r>
              <a:rPr lang="ru-RU" dirty="0" smtClean="0"/>
              <a:t> </a:t>
            </a:r>
            <a:r>
              <a:rPr lang="ru-RU" dirty="0" err="1" smtClean="0"/>
              <a:t>турган</a:t>
            </a:r>
            <a:r>
              <a:rPr lang="ru-RU" dirty="0" smtClean="0"/>
              <a:t> </a:t>
            </a:r>
            <a:r>
              <a:rPr lang="ru-RU" dirty="0" err="1" smtClean="0"/>
              <a:t>вақтдагина бўлиши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. </a:t>
            </a:r>
            <a:r>
              <a:rPr lang="ru-RU" dirty="0" err="1" smtClean="0"/>
              <a:t>Бунга</a:t>
            </a:r>
            <a:r>
              <a:rPr lang="ru-RU" dirty="0" smtClean="0"/>
              <a:t> </a:t>
            </a:r>
            <a:r>
              <a:rPr lang="ru-RU" dirty="0" err="1" smtClean="0"/>
              <a:t>қовуқ ичидаги</a:t>
            </a:r>
            <a:r>
              <a:rPr lang="ru-RU" dirty="0" smtClean="0"/>
              <a:t> </a:t>
            </a:r>
            <a:r>
              <a:rPr lang="ru-RU" dirty="0" err="1" smtClean="0"/>
              <a:t>босимнинг</a:t>
            </a:r>
            <a:r>
              <a:rPr lang="ru-RU" dirty="0" smtClean="0"/>
              <a:t> </a:t>
            </a:r>
            <a:r>
              <a:rPr lang="ru-RU" dirty="0" err="1" smtClean="0"/>
              <a:t>бирданига</a:t>
            </a:r>
            <a:r>
              <a:rPr lang="ru-RU" dirty="0" smtClean="0"/>
              <a:t> ошиб </a:t>
            </a:r>
            <a:r>
              <a:rPr lang="ru-RU" dirty="0" err="1" smtClean="0"/>
              <a:t>кетиши</a:t>
            </a:r>
            <a:r>
              <a:rPr lang="ru-RU" dirty="0" smtClean="0"/>
              <a:t> (</a:t>
            </a:r>
            <a:r>
              <a:rPr lang="ru-RU" dirty="0" err="1" smtClean="0"/>
              <a:t>қоринга уриш</a:t>
            </a:r>
            <a:r>
              <a:rPr lang="ru-RU" dirty="0" smtClean="0"/>
              <a:t>, </a:t>
            </a:r>
            <a:r>
              <a:rPr lang="ru-RU" dirty="0" err="1" smtClean="0"/>
              <a:t>тепиш</a:t>
            </a:r>
            <a:r>
              <a:rPr lang="ru-RU" dirty="0" smtClean="0"/>
              <a:t>, </a:t>
            </a:r>
            <a:r>
              <a:rPr lang="ru-RU" dirty="0" err="1" smtClean="0"/>
              <a:t>қориннинг эзилиши</a:t>
            </a:r>
            <a:r>
              <a:rPr lang="ru-RU" dirty="0" smtClean="0"/>
              <a:t>) </a:t>
            </a:r>
            <a:r>
              <a:rPr lang="ru-RU" dirty="0" err="1" smtClean="0"/>
              <a:t>сабаб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r>
              <a:rPr lang="ru-RU" dirty="0" smtClean="0"/>
              <a:t>. </a:t>
            </a:r>
            <a:r>
              <a:rPr lang="ru-RU" dirty="0" err="1" smtClean="0"/>
              <a:t>Қовуқ  бўйнининг</a:t>
            </a:r>
            <a:r>
              <a:rPr lang="ru-RU" dirty="0" smtClean="0"/>
              <a:t> </a:t>
            </a:r>
            <a:r>
              <a:rPr lang="ru-RU" dirty="0" err="1" smtClean="0"/>
              <a:t>шикасти</a:t>
            </a:r>
            <a:r>
              <a:rPr lang="ru-RU" dirty="0" smtClean="0"/>
              <a:t>, </a:t>
            </a:r>
            <a:r>
              <a:rPr lang="ru-RU" dirty="0" err="1" smtClean="0"/>
              <a:t>яъни</a:t>
            </a:r>
            <a:r>
              <a:rPr lang="ru-RU" dirty="0" smtClean="0"/>
              <a:t> </a:t>
            </a:r>
            <a:r>
              <a:rPr lang="ru-RU" dirty="0" err="1" smtClean="0"/>
              <a:t>қовуқнинг уретрадан</a:t>
            </a:r>
            <a:r>
              <a:rPr lang="ru-RU" dirty="0" smtClean="0"/>
              <a:t> </a:t>
            </a:r>
            <a:r>
              <a:rPr lang="ru-RU" dirty="0" err="1" smtClean="0"/>
              <a:t>қисман ёки</a:t>
            </a:r>
            <a:r>
              <a:rPr lang="ru-RU" dirty="0" smtClean="0"/>
              <a:t> </a:t>
            </a:r>
            <a:r>
              <a:rPr lang="ru-RU" dirty="0" err="1" smtClean="0"/>
              <a:t>тўлиқ узилиши</a:t>
            </a:r>
            <a:r>
              <a:rPr lang="ru-RU" dirty="0" smtClean="0"/>
              <a:t> симфиз </a:t>
            </a:r>
            <a:r>
              <a:rPr lang="ru-RU" dirty="0" err="1" smtClean="0"/>
              <a:t>суяклари</a:t>
            </a:r>
            <a:r>
              <a:rPr lang="ru-RU" dirty="0" smtClean="0"/>
              <a:t> </a:t>
            </a:r>
            <a:r>
              <a:rPr lang="ru-RU" dirty="0" err="1" smtClean="0"/>
              <a:t>синганда</a:t>
            </a:r>
            <a:r>
              <a:rPr lang="ru-RU" dirty="0" smtClean="0"/>
              <a:t> </a:t>
            </a:r>
            <a:r>
              <a:rPr lang="ru-RU" dirty="0" err="1" smtClean="0"/>
              <a:t>содир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endParaRPr lang="ru-RU" dirty="0"/>
          </a:p>
        </p:txBody>
      </p:sp>
      <p:pic>
        <p:nvPicPr>
          <p:cNvPr id="7170" name="Picture 2" descr="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22986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60_N"/>
          <p:cNvPicPr>
            <a:picLocks noChangeAspect="1" noChangeArrowheads="1"/>
          </p:cNvPicPr>
          <p:nvPr/>
        </p:nvPicPr>
        <p:blipFill>
          <a:blip r:embed="rId3">
            <a:lum bright="-6000" contrast="-12000"/>
          </a:blip>
          <a:srcRect/>
          <a:stretch>
            <a:fillRect/>
          </a:stretch>
        </p:blipFill>
        <p:spPr bwMode="auto">
          <a:xfrm>
            <a:off x="6500826" y="4214818"/>
            <a:ext cx="2286016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Сийдик</a:t>
            </a:r>
            <a:r>
              <a:rPr lang="ru-RU" b="1" dirty="0" smtClean="0"/>
              <a:t> </a:t>
            </a:r>
            <a:r>
              <a:rPr lang="ru-RU" b="1" dirty="0" err="1" smtClean="0"/>
              <a:t>чиқариш каналининг</a:t>
            </a:r>
            <a:r>
              <a:rPr lang="ru-RU" b="1" dirty="0" smtClean="0"/>
              <a:t> </a:t>
            </a:r>
            <a:r>
              <a:rPr lang="ru-RU" b="1" dirty="0" err="1" smtClean="0"/>
              <a:t>шикастланиши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4694" cy="49023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Уретра </a:t>
            </a:r>
            <a:r>
              <a:rPr lang="ru-RU" dirty="0" err="1" smtClean="0"/>
              <a:t>шикастларининг</a:t>
            </a:r>
            <a:r>
              <a:rPr lang="ru-RU" dirty="0" smtClean="0"/>
              <a:t> </a:t>
            </a:r>
            <a:r>
              <a:rPr lang="ru-RU" dirty="0" err="1" smtClean="0"/>
              <a:t>А.А.Русанов</a:t>
            </a:r>
            <a:r>
              <a:rPr lang="ru-RU" dirty="0" smtClean="0"/>
              <a:t> (1953) </a:t>
            </a:r>
            <a:r>
              <a:rPr lang="ru-RU" dirty="0" err="1" smtClean="0"/>
              <a:t>таклиф</a:t>
            </a:r>
            <a:r>
              <a:rPr lang="ru-RU" dirty="0" smtClean="0"/>
              <a:t> </a:t>
            </a:r>
            <a:r>
              <a:rPr lang="ru-RU" dirty="0" err="1" smtClean="0"/>
              <a:t>этган</a:t>
            </a:r>
            <a:r>
              <a:rPr lang="ru-RU" dirty="0" smtClean="0"/>
              <a:t> </a:t>
            </a:r>
            <a:r>
              <a:rPr lang="ru-RU" dirty="0" err="1" smtClean="0"/>
              <a:t>таснифи</a:t>
            </a:r>
            <a:r>
              <a:rPr lang="ru-RU" dirty="0" smtClean="0"/>
              <a:t> </a:t>
            </a:r>
            <a:r>
              <a:rPr lang="ru-RU" dirty="0" err="1" smtClean="0"/>
              <a:t>энг</a:t>
            </a:r>
            <a:r>
              <a:rPr lang="ru-RU" dirty="0" smtClean="0"/>
              <a:t> </a:t>
            </a:r>
            <a:r>
              <a:rPr lang="ru-RU" dirty="0" err="1" smtClean="0"/>
              <a:t>қулайдир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тасниф</a:t>
            </a:r>
            <a:r>
              <a:rPr lang="ru-RU" dirty="0" smtClean="0"/>
              <a:t> </a:t>
            </a:r>
            <a:r>
              <a:rPr lang="ru-RU" dirty="0" err="1" smtClean="0"/>
              <a:t>бўйича</a:t>
            </a:r>
            <a:r>
              <a:rPr lang="ru-RU" dirty="0" smtClean="0"/>
              <a:t> </a:t>
            </a:r>
            <a:r>
              <a:rPr lang="ru-RU" dirty="0" err="1" smtClean="0"/>
              <a:t>уретранинг</a:t>
            </a:r>
            <a:r>
              <a:rPr lang="ru-RU" dirty="0" smtClean="0"/>
              <a:t> 1) </a:t>
            </a:r>
            <a:r>
              <a:rPr lang="ru-RU" dirty="0" err="1" smtClean="0"/>
              <a:t>тўлиқ</a:t>
            </a:r>
            <a:r>
              <a:rPr lang="ru-RU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2)</a:t>
            </a:r>
            <a:r>
              <a:rPr lang="ru-RU" dirty="0" err="1" smtClean="0"/>
              <a:t>нотўлиқ </a:t>
            </a:r>
            <a:r>
              <a:rPr lang="ru-RU" dirty="0" err="1" smtClean="0"/>
              <a:t>йиртилишлари</a:t>
            </a:r>
            <a:r>
              <a:rPr lang="ru-RU" dirty="0" smtClean="0"/>
              <a:t> </a:t>
            </a:r>
            <a:r>
              <a:rPr lang="ru-RU" dirty="0" err="1" smtClean="0"/>
              <a:t>фарқланади</a:t>
            </a:r>
            <a:r>
              <a:rPr lang="ru-RU" dirty="0" smtClean="0"/>
              <a:t>. </a:t>
            </a:r>
            <a:r>
              <a:rPr lang="ru-RU" dirty="0" err="1" smtClean="0"/>
              <a:t>Нотўлиқ йиртилишларнинг</a:t>
            </a:r>
            <a:r>
              <a:rPr lang="ru-RU" dirty="0" smtClean="0"/>
              <a:t> 2 </a:t>
            </a:r>
            <a:r>
              <a:rPr lang="ru-RU" dirty="0" err="1" smtClean="0"/>
              <a:t>хили</a:t>
            </a:r>
            <a:r>
              <a:rPr lang="ru-RU" dirty="0" smtClean="0"/>
              <a:t> </a:t>
            </a:r>
            <a:r>
              <a:rPr lang="ru-RU" dirty="0" err="1" smtClean="0"/>
              <a:t>бўлади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а</a:t>
            </a:r>
            <a:r>
              <a:rPr lang="ru-RU" dirty="0" smtClean="0"/>
              <a:t>) </a:t>
            </a:r>
            <a:r>
              <a:rPr lang="ru-RU" dirty="0" err="1" smtClean="0"/>
              <a:t>ички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б) </a:t>
            </a:r>
            <a:r>
              <a:rPr lang="ru-RU" dirty="0" err="1" smtClean="0"/>
              <a:t>ташқи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Тўлиғи </a:t>
            </a:r>
            <a:r>
              <a:rPr lang="ru-RU" dirty="0" err="1" smtClean="0"/>
              <a:t>ҳам икки</a:t>
            </a:r>
            <a:r>
              <a:rPr lang="ru-RU" dirty="0" smtClean="0"/>
              <a:t> </a:t>
            </a:r>
            <a:r>
              <a:rPr lang="ru-RU" dirty="0" err="1" smtClean="0"/>
              <a:t>хилда</a:t>
            </a:r>
            <a:r>
              <a:rPr lang="ru-RU" dirty="0" smtClean="0"/>
              <a:t> </a:t>
            </a:r>
            <a:r>
              <a:rPr lang="ru-RU" dirty="0" err="1" smtClean="0"/>
              <a:t>учрайди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циркуляр </a:t>
            </a:r>
            <a:r>
              <a:rPr lang="ru-RU" dirty="0" err="1" smtClean="0"/>
              <a:t>йиртилиш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ноциркуляр</a:t>
            </a:r>
            <a:r>
              <a:rPr lang="ru-RU" dirty="0" smtClean="0"/>
              <a:t> (</a:t>
            </a:r>
            <a:r>
              <a:rPr lang="ru-RU" dirty="0" err="1" smtClean="0"/>
              <a:t>олдинги</a:t>
            </a:r>
            <a:r>
              <a:rPr lang="ru-RU" dirty="0" smtClean="0"/>
              <a:t>, </a:t>
            </a:r>
            <a:r>
              <a:rPr lang="ru-RU" dirty="0" err="1" smtClean="0"/>
              <a:t>орқа ва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томон</a:t>
            </a:r>
            <a:r>
              <a:rPr lang="ru-RU" dirty="0" smtClean="0"/>
              <a:t> </a:t>
            </a:r>
            <a:r>
              <a:rPr lang="ru-RU" dirty="0" err="1" smtClean="0"/>
              <a:t>деворларининг</a:t>
            </a:r>
            <a:r>
              <a:rPr lang="ru-RU" dirty="0" smtClean="0"/>
              <a:t> </a:t>
            </a:r>
            <a:r>
              <a:rPr lang="ru-RU" dirty="0" err="1" smtClean="0"/>
              <a:t>жароҳати</a:t>
            </a:r>
            <a:r>
              <a:rPr lang="ru-RU" dirty="0" smtClean="0"/>
              <a:t>) </a:t>
            </a:r>
            <a:r>
              <a:rPr lang="ru-RU" dirty="0" err="1" smtClean="0"/>
              <a:t>йиртилиши</a:t>
            </a:r>
            <a:r>
              <a:rPr lang="ru-RU" dirty="0" smtClean="0"/>
              <a:t>. </a:t>
            </a:r>
            <a:r>
              <a:rPr lang="ru-RU" dirty="0" err="1" smtClean="0"/>
              <a:t>Жароҳатни жойлашган</a:t>
            </a:r>
            <a:r>
              <a:rPr lang="ru-RU" dirty="0" smtClean="0"/>
              <a:t> </a:t>
            </a:r>
            <a:r>
              <a:rPr lang="ru-RU" dirty="0" err="1" smtClean="0"/>
              <a:t>жойи</a:t>
            </a:r>
            <a:r>
              <a:rPr lang="ru-RU" dirty="0" smtClean="0"/>
              <a:t> </a:t>
            </a:r>
            <a:r>
              <a:rPr lang="ru-RU" dirty="0" err="1" smtClean="0"/>
              <a:t>бўйича</a:t>
            </a:r>
            <a:r>
              <a:rPr lang="ru-RU" dirty="0" smtClean="0"/>
              <a:t>: </a:t>
            </a:r>
            <a:r>
              <a:rPr lang="ru-RU" dirty="0" err="1" smtClean="0"/>
              <a:t>орқа </a:t>
            </a:r>
            <a:r>
              <a:rPr lang="ru-RU" dirty="0" smtClean="0"/>
              <a:t>(</a:t>
            </a:r>
            <a:r>
              <a:rPr lang="ru-RU" dirty="0" err="1" smtClean="0"/>
              <a:t>интрамурал</a:t>
            </a:r>
            <a:r>
              <a:rPr lang="ru-RU" dirty="0" smtClean="0"/>
              <a:t>, </a:t>
            </a:r>
            <a:r>
              <a:rPr lang="ru-RU" dirty="0" err="1" smtClean="0"/>
              <a:t>простатик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мембраноз</a:t>
            </a:r>
            <a:r>
              <a:rPr lang="ru-RU" dirty="0" smtClean="0"/>
              <a:t> </a:t>
            </a:r>
            <a:r>
              <a:rPr lang="ru-RU" dirty="0" err="1" smtClean="0"/>
              <a:t>қисмлари</a:t>
            </a:r>
            <a:r>
              <a:rPr lang="ru-RU" dirty="0" smtClean="0"/>
              <a:t>)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олдинги</a:t>
            </a:r>
            <a:r>
              <a:rPr lang="ru-RU" dirty="0" smtClean="0"/>
              <a:t> </a:t>
            </a:r>
            <a:r>
              <a:rPr lang="ru-RU" dirty="0" err="1" smtClean="0"/>
              <a:t>(оралиқ, ёрғоқ ва</a:t>
            </a:r>
            <a:r>
              <a:rPr lang="ru-RU" dirty="0" smtClean="0"/>
              <a:t> </a:t>
            </a:r>
            <a:r>
              <a:rPr lang="ru-RU" dirty="0" err="1" smtClean="0"/>
              <a:t>олд</a:t>
            </a:r>
            <a:r>
              <a:rPr lang="ru-RU" dirty="0" smtClean="0"/>
              <a:t> </a:t>
            </a:r>
            <a:r>
              <a:rPr lang="ru-RU" dirty="0" err="1" smtClean="0"/>
              <a:t>қисмлари</a:t>
            </a:r>
            <a:r>
              <a:rPr lang="ru-RU" dirty="0" smtClean="0"/>
              <a:t>) уретра </a:t>
            </a:r>
            <a:r>
              <a:rPr lang="ru-RU" dirty="0" err="1" smtClean="0"/>
              <a:t>шикастлари</a:t>
            </a:r>
            <a:r>
              <a:rPr lang="ru-RU" dirty="0" smtClean="0"/>
              <a:t> </a:t>
            </a:r>
            <a:r>
              <a:rPr lang="ru-RU" dirty="0" err="1" smtClean="0"/>
              <a:t>фарқланади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19240"/>
            <a:ext cx="31654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929066"/>
            <a:ext cx="3074988" cy="23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III.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Сийишнинг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бузилиши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Дизурия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Поллакурия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Олигоурия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Ишурия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Странгурия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Энурез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тутолмаслик</a:t>
            </a:r>
            <a:r>
              <a:rPr lang="en-US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</a:t>
            </a:r>
            <a:r>
              <a:rPr lang="ru-RU" dirty="0" smtClean="0"/>
              <a:t> </a:t>
            </a:r>
            <a:r>
              <a:rPr lang="ru-RU" dirty="0" err="1" smtClean="0"/>
              <a:t>Сийдик</a:t>
            </a:r>
            <a:r>
              <a:rPr lang="ru-RU" dirty="0" smtClean="0"/>
              <a:t> </a:t>
            </a:r>
            <a:r>
              <a:rPr lang="ru-RU" dirty="0" err="1" smtClean="0"/>
              <a:t>микдорини</a:t>
            </a:r>
            <a:r>
              <a:rPr lang="ru-RU" dirty="0" smtClean="0"/>
              <a:t> </a:t>
            </a:r>
            <a:r>
              <a:rPr lang="ru-RU" dirty="0" err="1" smtClean="0"/>
              <a:t>узгариши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Д = 600 + 100 (</a:t>
            </a:r>
            <a:r>
              <a:rPr lang="en-US" dirty="0" smtClean="0"/>
              <a:t>n</a:t>
            </a:r>
            <a:r>
              <a:rPr lang="ru-RU" dirty="0" smtClean="0"/>
              <a:t> - 1)</a:t>
            </a:r>
          </a:p>
          <a:p>
            <a:pPr>
              <a:buNone/>
            </a:pPr>
            <a:r>
              <a:rPr lang="ru-RU" dirty="0" smtClean="0"/>
              <a:t>Д – </a:t>
            </a:r>
            <a:r>
              <a:rPr lang="ru-RU" dirty="0" err="1" smtClean="0"/>
              <a:t>суткалик</a:t>
            </a:r>
            <a:r>
              <a:rPr lang="ru-RU" dirty="0" smtClean="0"/>
              <a:t> диурез, </a:t>
            </a:r>
            <a:r>
              <a:rPr lang="en-US" dirty="0" smtClean="0"/>
              <a:t>n </a:t>
            </a:r>
            <a:r>
              <a:rPr lang="ru-RU" dirty="0" smtClean="0"/>
              <a:t>– </a:t>
            </a:r>
            <a:r>
              <a:rPr lang="ru-RU" dirty="0" err="1" smtClean="0"/>
              <a:t>боланинг</a:t>
            </a:r>
            <a:r>
              <a:rPr lang="ru-RU" dirty="0" smtClean="0"/>
              <a:t> </a:t>
            </a:r>
            <a:r>
              <a:rPr lang="ru-RU" dirty="0" err="1" smtClean="0"/>
              <a:t>ёши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Полиурия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Олигоурия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Олигоанурия</a:t>
            </a: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- Анурия (</a:t>
            </a:r>
            <a:r>
              <a:rPr lang="ru-RU" dirty="0" err="1" smtClean="0"/>
              <a:t>турлари</a:t>
            </a:r>
            <a:r>
              <a:rPr lang="en-US" dirty="0" smtClean="0"/>
              <a:t>: </a:t>
            </a:r>
            <a:r>
              <a:rPr lang="ru-RU" dirty="0" err="1" smtClean="0"/>
              <a:t>аренал</a:t>
            </a:r>
            <a:r>
              <a:rPr lang="ru-RU" dirty="0" smtClean="0"/>
              <a:t>, </a:t>
            </a:r>
            <a:r>
              <a:rPr lang="ru-RU" dirty="0" err="1" smtClean="0"/>
              <a:t>ренал</a:t>
            </a:r>
            <a:r>
              <a:rPr lang="ru-RU" dirty="0" smtClean="0"/>
              <a:t>, </a:t>
            </a:r>
            <a:r>
              <a:rPr lang="ru-RU" dirty="0" err="1" smtClean="0"/>
              <a:t>постренал</a:t>
            </a:r>
            <a:r>
              <a:rPr lang="ru-RU" dirty="0" smtClean="0"/>
              <a:t>,   </a:t>
            </a:r>
          </a:p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рефлектор)</a:t>
            </a:r>
          </a:p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Никтурия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V.</a:t>
            </a:r>
            <a:r>
              <a:rPr lang="ru-RU" dirty="0" smtClean="0"/>
              <a:t> </a:t>
            </a:r>
            <a:r>
              <a:rPr lang="ru-RU" dirty="0" err="1" smtClean="0"/>
              <a:t>Сийдикнинг</a:t>
            </a:r>
            <a:r>
              <a:rPr lang="ru-RU" dirty="0" smtClean="0"/>
              <a:t> </a:t>
            </a:r>
            <a:r>
              <a:rPr lang="ru-RU" dirty="0" err="1" smtClean="0"/>
              <a:t>сифат</a:t>
            </a:r>
            <a:r>
              <a:rPr lang="ru-RU" dirty="0" smtClean="0"/>
              <a:t> </a:t>
            </a:r>
            <a:r>
              <a:rPr lang="ru-RU" dirty="0" err="1" smtClean="0"/>
              <a:t>узгаришлари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/>
              <a:t>Гиперстенурия, гипостенурия, изостенурия (</a:t>
            </a:r>
            <a:r>
              <a:rPr lang="en-US" sz="2000" dirty="0" smtClean="0"/>
              <a:t>N= 1008-1025</a:t>
            </a:r>
            <a:r>
              <a:rPr lang="ru-RU" sz="2000" dirty="0" smtClean="0"/>
              <a:t>)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Протеинурия</a:t>
            </a:r>
            <a:r>
              <a:rPr lang="en-US" sz="2000" dirty="0" smtClean="0"/>
              <a:t> (N-0,033</a:t>
            </a:r>
            <a:r>
              <a:rPr lang="ru-RU" sz="2000" dirty="0" smtClean="0"/>
              <a:t>‰</a:t>
            </a:r>
            <a:r>
              <a:rPr lang="en-US" sz="2000" dirty="0" smtClean="0"/>
              <a:t>);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Гематурия (макро-, микро-, инициал, терминал)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Гемоглобинурия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Миоглобинурия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Пиурия</a:t>
            </a:r>
            <a:r>
              <a:rPr lang="en-US" sz="2000" dirty="0" smtClean="0"/>
              <a:t>;</a:t>
            </a:r>
            <a:r>
              <a:rPr lang="ru-RU" sz="2000" dirty="0" smtClean="0"/>
              <a:t> (инициал, терминал, </a:t>
            </a:r>
            <a:r>
              <a:rPr lang="ru-RU" sz="2000" dirty="0" err="1" smtClean="0"/>
              <a:t>тотал</a:t>
            </a:r>
            <a:r>
              <a:rPr lang="ru-RU" sz="2000" dirty="0" smtClean="0"/>
              <a:t>)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Лейкоцитурия</a:t>
            </a:r>
            <a:r>
              <a:rPr lang="en-US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Бактериурия</a:t>
            </a:r>
            <a:r>
              <a:rPr lang="en-US" sz="2000" dirty="0" smtClean="0"/>
              <a:t>;</a:t>
            </a:r>
            <a:r>
              <a:rPr lang="ru-RU" sz="2000" dirty="0" smtClean="0"/>
              <a:t>                                     </a:t>
            </a:r>
          </a:p>
          <a:p>
            <a:pPr>
              <a:buFontTx/>
              <a:buChar char="-"/>
            </a:pPr>
            <a:r>
              <a:rPr lang="ru-RU" sz="2000" dirty="0" err="1" smtClean="0"/>
              <a:t>Цилиндрурия</a:t>
            </a:r>
            <a:r>
              <a:rPr lang="ru-RU" sz="2000" dirty="0" smtClean="0"/>
              <a:t>     </a:t>
            </a:r>
            <a:r>
              <a:rPr lang="ru-RU" sz="2000" dirty="0" err="1" smtClean="0"/>
              <a:t>сохта</a:t>
            </a:r>
            <a:r>
              <a:rPr lang="en-US" sz="2000" dirty="0" smtClean="0"/>
              <a:t>:  </a:t>
            </a:r>
            <a:r>
              <a:rPr lang="ru-RU" sz="2000" dirty="0" smtClean="0"/>
              <a:t>1</a:t>
            </a:r>
            <a:r>
              <a:rPr lang="en-US" sz="2000" dirty="0" smtClean="0"/>
              <a:t>. </a:t>
            </a:r>
            <a:r>
              <a:rPr lang="ru-RU" sz="2000" dirty="0" smtClean="0"/>
              <a:t>урат тузидан 2. миоглобин  пигментидан   </a:t>
            </a:r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000" dirty="0" smtClean="0"/>
              <a:t>			</a:t>
            </a:r>
            <a:r>
              <a:rPr lang="ru-RU" sz="2000" dirty="0" smtClean="0"/>
              <a:t>    3. </a:t>
            </a:r>
            <a:r>
              <a:rPr lang="ru-RU" sz="2000" dirty="0" err="1" smtClean="0"/>
              <a:t>бактериялардан</a:t>
            </a:r>
            <a:endParaRPr lang="ru-RU" sz="2000" dirty="0" smtClean="0"/>
          </a:p>
          <a:p>
            <a:pPr>
              <a:buNone/>
            </a:pPr>
            <a:r>
              <a:rPr lang="ru-RU" sz="2000" dirty="0"/>
              <a:t>	</a:t>
            </a:r>
            <a:r>
              <a:rPr lang="ru-RU" sz="2000" dirty="0" smtClean="0"/>
              <a:t>		       чин</a:t>
            </a:r>
            <a:r>
              <a:rPr lang="en-US" sz="2000" dirty="0" smtClean="0"/>
              <a:t>:</a:t>
            </a:r>
            <a:r>
              <a:rPr lang="ru-RU" sz="2000" dirty="0" smtClean="0"/>
              <a:t> 1. </a:t>
            </a:r>
            <a:r>
              <a:rPr lang="ru-RU" sz="2000" dirty="0" err="1" smtClean="0"/>
              <a:t>гиалин</a:t>
            </a:r>
            <a:r>
              <a:rPr lang="ru-RU" sz="2000" dirty="0" smtClean="0"/>
              <a:t>   2. </a:t>
            </a:r>
            <a:r>
              <a:rPr lang="ru-RU" sz="2000" dirty="0" err="1" smtClean="0"/>
              <a:t>доналар</a:t>
            </a:r>
            <a:r>
              <a:rPr lang="ru-RU" sz="2000" dirty="0" smtClean="0"/>
              <a:t>  3. </a:t>
            </a:r>
            <a:r>
              <a:rPr lang="ru-RU" sz="2000" dirty="0" err="1" smtClean="0"/>
              <a:t>мумсимон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Пневматурия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Липурия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Хилурия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err="1" smtClean="0"/>
              <a:t>Гидатурия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VI.</a:t>
            </a:r>
            <a:r>
              <a:rPr lang="ru-RU" dirty="0" smtClean="0"/>
              <a:t> </a:t>
            </a:r>
            <a:r>
              <a:rPr lang="ru-RU" dirty="0" err="1" smtClean="0"/>
              <a:t>Уретрадан</a:t>
            </a:r>
            <a:r>
              <a:rPr lang="ru-RU" dirty="0" smtClean="0"/>
              <a:t> </a:t>
            </a:r>
            <a:r>
              <a:rPr lang="ru-RU" dirty="0" err="1" smtClean="0"/>
              <a:t>чикадиган</a:t>
            </a:r>
            <a:r>
              <a:rPr lang="ru-RU" dirty="0" smtClean="0"/>
              <a:t> </a:t>
            </a:r>
            <a:r>
              <a:rPr lang="ru-RU" dirty="0" err="1" smtClean="0"/>
              <a:t>патологик</a:t>
            </a:r>
            <a:r>
              <a:rPr lang="ru-RU" dirty="0" smtClean="0"/>
              <a:t> </a:t>
            </a:r>
            <a:r>
              <a:rPr lang="ru-RU" dirty="0" err="1" smtClean="0"/>
              <a:t>чикиндилар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err="1" smtClean="0"/>
              <a:t>Йиринг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Сероз</a:t>
            </a:r>
            <a:r>
              <a:rPr lang="ru-RU" dirty="0" smtClean="0"/>
              <a:t> </a:t>
            </a:r>
            <a:r>
              <a:rPr lang="ru-RU" dirty="0" err="1" smtClean="0"/>
              <a:t>суюклик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Кон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унинг</a:t>
            </a:r>
            <a:r>
              <a:rPr lang="ru-RU" dirty="0" smtClean="0"/>
              <a:t> </a:t>
            </a:r>
            <a:r>
              <a:rPr lang="ru-RU" dirty="0" err="1" smtClean="0"/>
              <a:t>лахтаси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Нажас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хаво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Тош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Уретра </a:t>
            </a:r>
            <a:r>
              <a:rPr lang="ru-RU" dirty="0" err="1" smtClean="0"/>
              <a:t>полипи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Кизларда</a:t>
            </a:r>
            <a:r>
              <a:rPr lang="ru-RU" dirty="0" smtClean="0"/>
              <a:t> - </a:t>
            </a:r>
            <a:r>
              <a:rPr lang="ru-RU" dirty="0" err="1" smtClean="0"/>
              <a:t>уретероцеле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127900" cy="485756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Умумий</a:t>
            </a:r>
            <a:r>
              <a:rPr lang="ru-RU" sz="3200" dirty="0" smtClean="0"/>
              <a:t> </a:t>
            </a:r>
            <a:r>
              <a:rPr lang="ru-RU" sz="3200" dirty="0" err="1" smtClean="0"/>
              <a:t>текшириш</a:t>
            </a:r>
            <a:r>
              <a:rPr lang="ru-RU" sz="3200" dirty="0" smtClean="0"/>
              <a:t> </a:t>
            </a:r>
            <a:r>
              <a:rPr lang="ru-RU" sz="3200" dirty="0" err="1" smtClean="0"/>
              <a:t>схемаси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503920" cy="585791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Анамнез (бола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ота-онасидан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сўров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утказиш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Сийдик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аъзоларининг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кўриги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пальпацияси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перкуссияси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Қоннинг лаборатор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таҳлили, унинг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ивиши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Қонни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биохимик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қолдиқли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азот,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мочевиналар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электролитлар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оқсил 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фракцияларининг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даражаси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эндоген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креатини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мочевинанинг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клиренслари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Сийдикнинг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таҳлили, Каковский-Аддис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Нечипоренко,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Амбюрже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усуллари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«актив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лейкоцитлар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миқдори сийдикни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экиб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кўриш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сийдикни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антибиотикларга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сезгирлигини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сийдик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қондаги ферментларни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аниқлаш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Қовуқдаги қолдиқ сийдикни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аниқлаш.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Буйракларнинг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суммар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функциясини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аниқлаш.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Сийдик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йўлларини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ультратовуш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Рентгенологик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қорин соҳасини умумий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сурати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экскретор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инфузион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урография, цистография,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уретроцистография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ретроград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уретеропиелография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аорта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Буйракларни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радио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изотопик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Урофлоуметрия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цистоманометрия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қовуқ 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бўйинчасининг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уретра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канал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тешиги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сфинктерларининг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электромиографияси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уретранинг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манометрияси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Цистоскопия,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хромоцистоскопия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сийдик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найларини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катетерлаш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Электромиография.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Буйрак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жомларининг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пункцияси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буйрак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паренхимасини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пункцион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(очиқ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биопсияси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 smtClean="0"/>
              <a:t>Буйрак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аномалиялари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таснифи</a:t>
            </a:r>
            <a:r>
              <a:rPr lang="ru-RU" sz="3200" b="1" dirty="0" smtClean="0"/>
              <a:t> (Лопаткин Н.А.,1982 </a:t>
            </a:r>
            <a:r>
              <a:rPr lang="ru-RU" sz="3200" b="1" dirty="0" err="1" smtClean="0"/>
              <a:t>й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70446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. </a:t>
            </a:r>
            <a:r>
              <a:rPr lang="ru-RU" b="1" dirty="0" err="1" smtClean="0"/>
              <a:t>Миқдор аномалиялари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1. Агенезия (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томонлама</a:t>
            </a:r>
            <a:r>
              <a:rPr lang="ru-RU" dirty="0" smtClean="0"/>
              <a:t>, 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томонлама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Буйрак</a:t>
            </a:r>
            <a:r>
              <a:rPr lang="ru-RU" dirty="0" smtClean="0"/>
              <a:t> </a:t>
            </a:r>
            <a:r>
              <a:rPr lang="ru-RU" dirty="0" err="1" smtClean="0"/>
              <a:t>иккиланиши</a:t>
            </a:r>
            <a:r>
              <a:rPr lang="ru-RU" dirty="0" smtClean="0"/>
              <a:t> </a:t>
            </a:r>
            <a:r>
              <a:rPr lang="ru-RU" dirty="0" err="1" smtClean="0"/>
              <a:t>(тўлиқ </a:t>
            </a:r>
            <a:r>
              <a:rPr lang="ru-RU" dirty="0" smtClean="0"/>
              <a:t>, </a:t>
            </a:r>
            <a:r>
              <a:rPr lang="ru-RU" dirty="0" err="1" smtClean="0"/>
              <a:t>нотўлиқ </a:t>
            </a:r>
            <a:r>
              <a:rPr lang="ru-RU" dirty="0" smtClean="0"/>
              <a:t>);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Қўшимча </a:t>
            </a:r>
            <a:r>
              <a:rPr lang="ru-RU" dirty="0" smtClean="0"/>
              <a:t>(</a:t>
            </a:r>
            <a:r>
              <a:rPr lang="ru-RU" dirty="0" err="1" smtClean="0"/>
              <a:t>учинчи</a:t>
            </a:r>
            <a:r>
              <a:rPr lang="ru-RU" dirty="0" smtClean="0"/>
              <a:t>) </a:t>
            </a:r>
            <a:r>
              <a:rPr lang="ru-RU" dirty="0" err="1" smtClean="0"/>
              <a:t>буйрак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II. </a:t>
            </a:r>
            <a:r>
              <a:rPr lang="ru-RU" b="1" dirty="0" err="1" smtClean="0"/>
              <a:t>Жойлашиш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аномалиялари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дистопиялар</a:t>
            </a:r>
            <a:r>
              <a:rPr lang="ru-RU" dirty="0" smtClean="0"/>
              <a:t> (</a:t>
            </a:r>
            <a:r>
              <a:rPr lang="ru-RU" dirty="0" err="1" smtClean="0"/>
              <a:t>гомолатерал</a:t>
            </a:r>
            <a:r>
              <a:rPr lang="ru-RU" dirty="0" smtClean="0"/>
              <a:t>: </a:t>
            </a:r>
            <a:r>
              <a:rPr lang="ru-RU" dirty="0" err="1" smtClean="0"/>
              <a:t>кўкрак</a:t>
            </a:r>
            <a:r>
              <a:rPr lang="ru-RU" dirty="0" smtClean="0"/>
              <a:t> </a:t>
            </a:r>
            <a:r>
              <a:rPr lang="ru-RU" dirty="0" err="1" smtClean="0"/>
              <a:t>қафаси; </a:t>
            </a:r>
            <a:r>
              <a:rPr lang="ru-RU" dirty="0" smtClean="0"/>
              <a:t>бел; </a:t>
            </a:r>
            <a:r>
              <a:rPr lang="ru-RU" dirty="0" err="1" smtClean="0"/>
              <a:t>ёнбош</a:t>
            </a:r>
            <a:r>
              <a:rPr lang="ru-RU" dirty="0" smtClean="0"/>
              <a:t>; </a:t>
            </a:r>
            <a:r>
              <a:rPr lang="ru-RU" dirty="0" err="1" smtClean="0"/>
              <a:t>чаноқ; гетеролатерал</a:t>
            </a:r>
            <a:r>
              <a:rPr lang="ru-RU" dirty="0" smtClean="0"/>
              <a:t>:  </a:t>
            </a:r>
            <a:r>
              <a:rPr lang="ru-RU" dirty="0" err="1" smtClean="0"/>
              <a:t>қарама-қарши соҳага ўтиши</a:t>
            </a:r>
            <a:r>
              <a:rPr lang="ru-RU" dirty="0" smtClean="0"/>
              <a:t>). </a:t>
            </a:r>
          </a:p>
          <a:p>
            <a:r>
              <a:rPr lang="ru-RU" b="1" dirty="0" err="1" smtClean="0"/>
              <a:t>III.Ўзаро</a:t>
            </a:r>
            <a:r>
              <a:rPr lang="ru-RU" b="1" dirty="0" smtClean="0"/>
              <a:t> </a:t>
            </a:r>
            <a:r>
              <a:rPr lang="ru-RU" b="1" dirty="0" err="1" smtClean="0"/>
              <a:t>муносабат</a:t>
            </a:r>
            <a:r>
              <a:rPr lang="ru-RU" b="1" dirty="0" smtClean="0"/>
              <a:t> </a:t>
            </a:r>
            <a:r>
              <a:rPr lang="ru-RU" b="1" dirty="0" err="1" smtClean="0"/>
              <a:t>аномалиялари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Симметрик</a:t>
            </a:r>
            <a:r>
              <a:rPr lang="ru-RU" dirty="0" smtClean="0"/>
              <a:t> : </a:t>
            </a:r>
            <a:r>
              <a:rPr lang="ru-RU" dirty="0" err="1" smtClean="0"/>
              <a:t>тақасимон, патирсимон</a:t>
            </a:r>
            <a:r>
              <a:rPr lang="ru-RU" dirty="0" smtClean="0"/>
              <a:t> (</a:t>
            </a:r>
            <a:r>
              <a:rPr lang="ru-RU" dirty="0" err="1" smtClean="0"/>
              <a:t>галетообразный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Асимметрик</a:t>
            </a:r>
            <a:r>
              <a:rPr lang="ru-RU" dirty="0" smtClean="0"/>
              <a:t> : S- </a:t>
            </a:r>
            <a:r>
              <a:rPr lang="ru-RU" dirty="0" err="1" smtClean="0"/>
              <a:t>симон</a:t>
            </a:r>
            <a:r>
              <a:rPr lang="ru-RU" dirty="0" smtClean="0"/>
              <a:t>, L- </a:t>
            </a:r>
            <a:r>
              <a:rPr lang="ru-RU" dirty="0" err="1" smtClean="0"/>
              <a:t>симон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- </a:t>
            </a:r>
            <a:r>
              <a:rPr lang="ru-RU" dirty="0" err="1" smtClean="0"/>
              <a:t>симон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IV. Структура </a:t>
            </a:r>
            <a:r>
              <a:rPr lang="ru-RU" b="1" dirty="0" err="1" smtClean="0"/>
              <a:t>аномалиялари</a:t>
            </a:r>
            <a:r>
              <a:rPr lang="ru-RU" dirty="0" smtClean="0"/>
              <a:t>: </a:t>
            </a:r>
            <a:r>
              <a:rPr lang="ru-RU" dirty="0" err="1" smtClean="0"/>
              <a:t>кистозли</a:t>
            </a:r>
            <a:r>
              <a:rPr lang="ru-RU" dirty="0" smtClean="0"/>
              <a:t> </a:t>
            </a:r>
            <a:r>
              <a:rPr lang="ru-RU" dirty="0" err="1" smtClean="0"/>
              <a:t>касалликлар</a:t>
            </a:r>
            <a:r>
              <a:rPr lang="ru-RU" dirty="0" smtClean="0"/>
              <a:t> (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томонлама</a:t>
            </a:r>
            <a:r>
              <a:rPr lang="ru-RU" dirty="0" smtClean="0"/>
              <a:t>: </a:t>
            </a:r>
            <a:r>
              <a:rPr lang="ru-RU" dirty="0" err="1" smtClean="0"/>
              <a:t>поликистоз</a:t>
            </a:r>
            <a:r>
              <a:rPr lang="ru-RU" dirty="0" smtClean="0"/>
              <a:t>, </a:t>
            </a:r>
            <a:r>
              <a:rPr lang="ru-RU" dirty="0" err="1" smtClean="0"/>
              <a:t>губкасимон</a:t>
            </a:r>
            <a:r>
              <a:rPr lang="ru-RU" dirty="0" smtClean="0"/>
              <a:t> </a:t>
            </a:r>
            <a:r>
              <a:rPr lang="ru-RU" dirty="0" err="1" smtClean="0"/>
              <a:t>буйрак</a:t>
            </a:r>
            <a:r>
              <a:rPr lang="ru-RU" dirty="0" smtClean="0"/>
              <a:t>;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томонлама</a:t>
            </a:r>
            <a:r>
              <a:rPr lang="ru-RU" dirty="0" smtClean="0"/>
              <a:t>: </a:t>
            </a:r>
            <a:r>
              <a:rPr lang="ru-RU" dirty="0" err="1" smtClean="0"/>
              <a:t>мультикистоз</a:t>
            </a:r>
            <a:r>
              <a:rPr lang="ru-RU" dirty="0" smtClean="0"/>
              <a:t>, </a:t>
            </a:r>
            <a:r>
              <a:rPr lang="ru-RU" dirty="0" err="1" smtClean="0"/>
              <a:t>солитар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мультилокуляр</a:t>
            </a:r>
            <a:r>
              <a:rPr lang="ru-RU" dirty="0" smtClean="0"/>
              <a:t> </a:t>
            </a:r>
            <a:r>
              <a:rPr lang="ru-RU" dirty="0" err="1" smtClean="0"/>
              <a:t>кисталар</a:t>
            </a:r>
            <a:r>
              <a:rPr lang="ru-RU" dirty="0" smtClean="0"/>
              <a:t>).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1968</Words>
  <Application>Microsoft Office PowerPoint</Application>
  <PresentationFormat>Экран (4:3)</PresentationFormat>
  <Paragraphs>244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                                                                                                                                                                        СамМИ Факультет болалар хирургияси кафедраси  Мавзу: Сийдик ажратиш аъзоларининг нуксонли ривожланишлари ва касалликлари. Крипторхизм ва варикоцеле. Семиотикаси ва диагностикаси  Маърузачи:  кафеда мудири, проф. И.А. Ахмеджанов</vt:lpstr>
      <vt:lpstr>I. Мавзунинг долзарблиги:</vt:lpstr>
      <vt:lpstr>II. Урологик касалликларнинг семиотикаси:</vt:lpstr>
      <vt:lpstr>III. Сийишнинг бузилиши:</vt:lpstr>
      <vt:lpstr>IV. Сийдик микдорини узгариши;</vt:lpstr>
      <vt:lpstr>V. Сийдикнинг сифат узгаришлари:</vt:lpstr>
      <vt:lpstr>VI. Уретрадан чикадиган патологик чикиндилар</vt:lpstr>
      <vt:lpstr>Умумий текшириш схемаси</vt:lpstr>
      <vt:lpstr>Буйрак аномалиялари таснифи (Лопаткин Н.А.,1982 й)</vt:lpstr>
      <vt:lpstr>Слайд 10</vt:lpstr>
      <vt:lpstr>Сийдик найининг нуксонли ривожланишлари таснифи</vt:lpstr>
      <vt:lpstr>Гидронефроз </vt:lpstr>
      <vt:lpstr>Пиелонефрит таснифи (Н.А. Лопаткин,  В.Е. Родомон, 1974 й)</vt:lpstr>
      <vt:lpstr>Эмбриогенез </vt:lpstr>
      <vt:lpstr>Уретерогидронефроз</vt:lpstr>
      <vt:lpstr>Уретероцеле </vt:lpstr>
      <vt:lpstr>Сийдик найи устьясининг  эктопияси</vt:lpstr>
      <vt:lpstr>Қовуқ-сийдик найи рефлюкси </vt:lpstr>
      <vt:lpstr>Ковукнинг нуксонли ривожланишлари </vt:lpstr>
      <vt:lpstr>Сийдик чикариш канали нуксонли ривожланишлари</vt:lpstr>
      <vt:lpstr>Эписпадия </vt:lpstr>
      <vt:lpstr>Инфравезикал обструкция </vt:lpstr>
      <vt:lpstr>Фимоз</vt:lpstr>
      <vt:lpstr>Парафимоз</vt:lpstr>
      <vt:lpstr>Моякнинг нуқсонли ривожланишлари</vt:lpstr>
      <vt:lpstr>Жойлашиш аномалиялари</vt:lpstr>
      <vt:lpstr>Варикоцеле</vt:lpstr>
      <vt:lpstr>     СИЙДИК ТОШ КАСАЛЛИГИ </vt:lpstr>
      <vt:lpstr>Сийдик  аъзоларини шикастланиши</vt:lpstr>
      <vt:lpstr>            Қовуқнинг шикастланиши. </vt:lpstr>
      <vt:lpstr>Сийдик чиқариш каналининг шикастланиши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Мавзу: Сийдик ажратиш аъзоларининг нуксонли ривожланишлари ва касалликлари, крипторхизм ва варикоцеле. Семиотикаси ва диагностикаси</dc:title>
  <dc:creator>ZafarXon</dc:creator>
  <cp:lastModifiedBy>ZafarXon</cp:lastModifiedBy>
  <cp:revision>26</cp:revision>
  <dcterms:created xsi:type="dcterms:W3CDTF">2011-09-17T11:36:08Z</dcterms:created>
  <dcterms:modified xsi:type="dcterms:W3CDTF">2011-09-17T18:11:49Z</dcterms:modified>
</cp:coreProperties>
</file>