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96924A06-EB72-46FA-8FEC-32678BB46D12}" type="datetimeFigureOut">
              <a:rPr lang="ru-RU"/>
              <a:pPr>
                <a:defRPr/>
              </a:pPr>
              <a:t>23.02.2015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575A78DD-93B8-4D82-8190-FC4DF26DE651}" type="slidenum">
              <a:rPr lang="ru-RU"/>
              <a:pPr>
                <a:defRPr/>
              </a:pPr>
              <a:t>‹#›</a:t>
            </a:fld>
            <a:endParaRPr lang="ru-RU"/>
          </a:p>
        </p:txBody>
      </p:sp>
    </p:spTree>
    <p:extLst>
      <p:ext uri="{BB962C8B-B14F-4D97-AF65-F5344CB8AC3E}">
        <p14:creationId xmlns:p14="http://schemas.microsoft.com/office/powerpoint/2010/main" val="323963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раз слайда 1"/>
          <p:cNvSpPr>
            <a:spLocks noGrp="1" noRot="1" noChangeAspect="1"/>
          </p:cNvSpPr>
          <p:nvPr>
            <p:ph type="sldImg"/>
          </p:nvPr>
        </p:nvSpPr>
        <p:spPr bwMode="auto">
          <a:noFill/>
          <a:ln>
            <a:solidFill>
              <a:srgbClr val="000000"/>
            </a:solidFill>
            <a:miter lim="800000"/>
            <a:headEnd/>
            <a:tailEnd/>
          </a:ln>
        </p:spPr>
      </p:sp>
      <p:sp>
        <p:nvSpPr>
          <p:cNvPr id="19458"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9459"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7C0F8E-EAE2-4701-98CA-B5D1F7E1919D}" type="slidenum">
              <a:rPr lang="ru-RU"/>
              <a:pPr fontAlgn="base">
                <a:spcBef>
                  <a:spcPct val="0"/>
                </a:spcBef>
                <a:spcAft>
                  <a:spcPct val="0"/>
                </a:spcAft>
              </a:pPr>
              <a:t>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2846A1C6-5D62-4E4A-AE24-B1BD56F8B1D6}" type="datetimeFigureOut">
              <a:rPr lang="ru-RU"/>
              <a:pPr>
                <a:defRPr/>
              </a:pPr>
              <a:t>23.02.2015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A9EE165-D8FE-4373-91B3-CCBF9F0D4392}"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54D6319-372E-4D0A-BE8B-A0D3CA55D6AD}" type="datetimeFigureOut">
              <a:rPr lang="ru-RU"/>
              <a:pPr>
                <a:defRPr/>
              </a:pPr>
              <a:t>23.02.2015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FE953D0-BEDF-4F4E-98A7-8EB11EF3A9B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185505D-F55A-4944-BD30-E57737241B8A}" type="datetimeFigureOut">
              <a:rPr lang="ru-RU"/>
              <a:pPr>
                <a:defRPr/>
              </a:pPr>
              <a:t>23.02.2015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8BF0E90-2442-46EB-9434-E17A4ED46E8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E18BE03-3E31-4ECC-82C8-4657F3846EC2}" type="datetimeFigureOut">
              <a:rPr lang="ru-RU"/>
              <a:pPr>
                <a:defRPr/>
              </a:pPr>
              <a:t>23.02.2015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15ECB46-F2D2-40D0-9CF5-BBA55605370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440EB93-7BFE-4193-B7EE-7BDEE5BE535E}" type="datetimeFigureOut">
              <a:rPr lang="ru-RU"/>
              <a:pPr>
                <a:defRPr/>
              </a:pPr>
              <a:t>23.02.2015</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2D3A483-43F8-4466-913F-D995578D8DF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62B0FCA2-26A0-47A1-AD9F-A0D60A76BC63}" type="datetimeFigureOut">
              <a:rPr lang="ru-RU"/>
              <a:pPr>
                <a:defRPr/>
              </a:pPr>
              <a:t>23.02.2015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7C493E2-17F6-4F9C-90CB-F8982989CCD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5A9CF531-9CEA-42DB-928F-72295D901A15}" type="datetimeFigureOut">
              <a:rPr lang="ru-RU"/>
              <a:pPr>
                <a:defRPr/>
              </a:pPr>
              <a:t>23.02.2015</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FF432B4-D3C2-45ED-BAFE-C3EE22CA8614}"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B561E9B2-1149-4CAB-B717-49D9B5CCE443}" type="datetimeFigureOut">
              <a:rPr lang="ru-RU"/>
              <a:pPr>
                <a:defRPr/>
              </a:pPr>
              <a:t>23.02.2015</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DED1010-5511-4789-82CC-5150948F2FB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9D3F364-95A9-4808-9DE5-557F9E54F33D}" type="datetimeFigureOut">
              <a:rPr lang="ru-RU"/>
              <a:pPr>
                <a:defRPr/>
              </a:pPr>
              <a:t>23.02.2015</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5353232-1799-4B5A-B022-2C4CBFD5444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FF61044-3002-4D62-9924-59461085AC26}" type="datetimeFigureOut">
              <a:rPr lang="ru-RU"/>
              <a:pPr>
                <a:defRPr/>
              </a:pPr>
              <a:t>23.02.2015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F549F70-29CB-40B0-A1CF-0B3B036E91D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A738B87-2D2E-435D-9182-B25663ECB245}" type="datetimeFigureOut">
              <a:rPr lang="ru-RU"/>
              <a:pPr>
                <a:defRPr/>
              </a:pPr>
              <a:t>23.02.2015</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E17659E-71A5-4B1B-83E2-A7DF6493C8A4}"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257ECED-0F30-478C-BD79-3945C20C6207}" type="datetimeFigureOut">
              <a:rPr lang="ru-RU"/>
              <a:pPr>
                <a:defRPr/>
              </a:pPr>
              <a:t>23.02.2015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18889801-6DC1-4C0E-80AF-DB697C1BF74D}"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08050"/>
            <a:ext cx="8062913" cy="2692400"/>
          </a:xfrm>
        </p:spPr>
        <p:txBody>
          <a:bodyPr rtlCol="0">
            <a:normAutofit fontScale="90000"/>
          </a:bodyPr>
          <a:lstStyle/>
          <a:p>
            <a:pPr fontAlgn="auto">
              <a:spcAft>
                <a:spcPts val="0"/>
              </a:spcAft>
              <a:defRPr/>
            </a:pPr>
            <a:r>
              <a:rPr lang="uz-Cyrl-UZ" i="1" dirty="0">
                <a:solidFill>
                  <a:srgbClr val="0070C0"/>
                </a:solidFill>
                <a:effectLst>
                  <a:outerShdw blurRad="38100" dist="38100" dir="2700000" algn="tl">
                    <a:srgbClr val="000000">
                      <a:alpha val="43137"/>
                    </a:srgbClr>
                  </a:outerShdw>
                </a:effectLst>
                <a:latin typeface="Comic Sans MS" pitchFamily="66" charset="0"/>
              </a:rPr>
              <a:t>Milliy mafkurani o’quvchi yoshlar ongi va qalbiga singdirishda maktab  pedagogining ma’suliyati</a:t>
            </a:r>
            <a:endParaRPr lang="ru-RU" i="1" dirty="0">
              <a:solidFill>
                <a:srgbClr val="0070C0"/>
              </a:solidFill>
              <a:effectLst>
                <a:outerShdw blurRad="38100" dist="38100" dir="2700000" algn="tl">
                  <a:srgbClr val="000000">
                    <a:alpha val="43137"/>
                  </a:srgbClr>
                </a:outerShdw>
              </a:effectLst>
              <a:latin typeface="Comic Sans MS" pitchFamily="66" charset="0"/>
            </a:endParaRPr>
          </a:p>
        </p:txBody>
      </p:sp>
      <p:sp>
        <p:nvSpPr>
          <p:cNvPr id="3" name="Подзаголовок 2"/>
          <p:cNvSpPr>
            <a:spLocks noGrp="1"/>
          </p:cNvSpPr>
          <p:nvPr>
            <p:ph type="subTitle" idx="1"/>
          </p:nvPr>
        </p:nvSpPr>
        <p:spPr>
          <a:xfrm>
            <a:off x="1371600" y="3886200"/>
            <a:ext cx="6729413" cy="2279650"/>
          </a:xfrm>
        </p:spPr>
        <p:txBody>
          <a:bodyPr rtlCol="0">
            <a:normAutofit fontScale="92500" lnSpcReduction="20000"/>
          </a:bodyPr>
          <a:lstStyle/>
          <a:p>
            <a:pPr algn="l" eaLnBrk="0" fontAlgn="auto" hangingPunct="0">
              <a:spcBef>
                <a:spcPts val="0"/>
              </a:spcBef>
              <a:spcAft>
                <a:spcPts val="0"/>
              </a:spcAft>
              <a:buClr>
                <a:schemeClr val="accent1"/>
              </a:buClr>
              <a:buSzPct val="80000"/>
              <a:buFont typeface="Arial" pitchFamily="34" charset="0"/>
              <a:buNone/>
              <a:defRPr/>
            </a:pPr>
            <a:endParaRPr lang="en-US" sz="4000" b="1" dirty="0" smtClean="0">
              <a:solidFill>
                <a:srgbClr val="FF0000"/>
              </a:solidFill>
            </a:endParaRPr>
          </a:p>
          <a:p>
            <a:pPr algn="l" eaLnBrk="0" fontAlgn="auto" hangingPunct="0">
              <a:spcBef>
                <a:spcPts val="0"/>
              </a:spcBef>
              <a:spcAft>
                <a:spcPts val="0"/>
              </a:spcAft>
              <a:buClr>
                <a:schemeClr val="accent1"/>
              </a:buClr>
              <a:buSzPct val="80000"/>
              <a:buFont typeface="Arial" pitchFamily="34" charset="0"/>
              <a:buNone/>
              <a:defRPr/>
            </a:pPr>
            <a:r>
              <a:rPr lang="en-US" sz="4000" b="1" dirty="0" err="1" smtClean="0">
                <a:solidFill>
                  <a:srgbClr val="FF0000"/>
                </a:solidFill>
              </a:rPr>
              <a:t>Tayyorladi</a:t>
            </a:r>
            <a:r>
              <a:rPr lang="en-US" sz="4000" b="1" dirty="0" smtClean="0">
                <a:solidFill>
                  <a:srgbClr val="FF0000"/>
                </a:solidFill>
              </a:rPr>
              <a:t>:     </a:t>
            </a:r>
            <a:r>
              <a:rPr lang="en-US" sz="5400" b="1" dirty="0" smtClean="0">
                <a:solidFill>
                  <a:srgbClr val="FF0000"/>
                </a:solidFill>
                <a:latin typeface="Blackadder ITC" pitchFamily="82" charset="0"/>
              </a:rPr>
              <a:t>Sh</a:t>
            </a:r>
            <a:r>
              <a:rPr lang="en-US" sz="5400" b="1" dirty="0">
                <a:solidFill>
                  <a:srgbClr val="FF0000"/>
                </a:solidFill>
                <a:latin typeface="Blackadder ITC" pitchFamily="82" charset="0"/>
              </a:rPr>
              <a:t>. </a:t>
            </a:r>
            <a:r>
              <a:rPr lang="en-US" sz="5400" b="1" dirty="0" err="1" smtClean="0">
                <a:solidFill>
                  <a:srgbClr val="FF0000"/>
                </a:solidFill>
                <a:latin typeface="Blackadder ITC" pitchFamily="82" charset="0"/>
              </a:rPr>
              <a:t>Boboyorov</a:t>
            </a:r>
            <a:endParaRPr lang="en-US" sz="5400" b="1" dirty="0" smtClean="0">
              <a:solidFill>
                <a:srgbClr val="FF0000"/>
              </a:solidFill>
              <a:latin typeface="Blackadder ITC" pitchFamily="82" charset="0"/>
            </a:endParaRPr>
          </a:p>
          <a:p>
            <a:pPr algn="l" eaLnBrk="0" fontAlgn="auto" hangingPunct="0">
              <a:spcBef>
                <a:spcPts val="0"/>
              </a:spcBef>
              <a:spcAft>
                <a:spcPts val="0"/>
              </a:spcAft>
              <a:buClr>
                <a:schemeClr val="accent1"/>
              </a:buClr>
              <a:buSzPct val="80000"/>
              <a:buFont typeface="Arial" pitchFamily="34" charset="0"/>
              <a:buNone/>
              <a:defRPr/>
            </a:pPr>
            <a:endParaRPr lang="ru-RU" sz="5400" b="1" dirty="0">
              <a:solidFill>
                <a:srgbClr val="FF0000"/>
              </a:solidFill>
            </a:endParaRPr>
          </a:p>
          <a:p>
            <a:pPr fontAlgn="auto">
              <a:spcAft>
                <a:spcPts val="0"/>
              </a:spcAft>
              <a:buFont typeface="Arial" pitchFamily="34" charset="0"/>
              <a:buNone/>
              <a:defRPr/>
            </a:pPr>
            <a:r>
              <a:rPr lang="en-US" dirty="0" smtClean="0">
                <a:solidFill>
                  <a:schemeClr val="tx1"/>
                </a:solidFill>
              </a:rPr>
              <a:t>NAVOIY-2015</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9275"/>
            <a:ext cx="8362950" cy="5832475"/>
          </a:xfrm>
        </p:spPr>
        <p:txBody>
          <a:bodyPr rtlCol="0">
            <a:normAutofit fontScale="92500"/>
          </a:bodyPr>
          <a:lstStyle/>
          <a:p>
            <a:pPr marL="0" indent="0" algn="ctr" fontAlgn="auto">
              <a:spcAft>
                <a:spcPts val="0"/>
              </a:spcAft>
              <a:buFont typeface="Arial" pitchFamily="34" charset="0"/>
              <a:buNone/>
              <a:defRPr/>
            </a:pPr>
            <a:r>
              <a:rPr lang="es-ES" i="1" dirty="0" smtClean="0"/>
              <a:t>O‘zbekistonda </a:t>
            </a:r>
            <a:r>
              <a:rPr lang="es-ES" i="1" dirty="0"/>
              <a:t>fuqaro tarbiyasi davlat siyosatining ustuvor sohasi bo‘lib, </a:t>
            </a:r>
            <a:r>
              <a:rPr lang="es-ES" i="1" u="sng" dirty="0"/>
              <a:t>asosan ikki yo‘nalishda:</a:t>
            </a:r>
            <a:r>
              <a:rPr lang="es-ES" i="1" dirty="0"/>
              <a:t> </a:t>
            </a:r>
            <a:endParaRPr lang="ru-RU" i="1" dirty="0"/>
          </a:p>
          <a:p>
            <a:pPr marL="514350" indent="-514350" algn="ctr" fontAlgn="auto">
              <a:spcAft>
                <a:spcPts val="0"/>
              </a:spcAft>
              <a:buFont typeface="Arial" pitchFamily="34" charset="0"/>
              <a:buAutoNum type="arabicParenR"/>
              <a:defRPr/>
            </a:pPr>
            <a:r>
              <a:rPr lang="es-ES" i="1" dirty="0" smtClean="0"/>
              <a:t>Kadrlar </a:t>
            </a:r>
            <a:r>
              <a:rPr lang="es-ES" i="1" dirty="0"/>
              <a:t>tayyorlash milliy dasturi doirasida va </a:t>
            </a:r>
            <a:endParaRPr lang="es-ES" i="1" dirty="0" smtClean="0"/>
          </a:p>
          <a:p>
            <a:pPr marL="514350" indent="-514350" algn="ctr" fontAlgn="auto">
              <a:spcAft>
                <a:spcPts val="0"/>
              </a:spcAft>
              <a:buFont typeface="Arial" pitchFamily="34" charset="0"/>
              <a:buAutoNum type="arabicParenR"/>
              <a:defRPr/>
            </a:pPr>
            <a:r>
              <a:rPr lang="es-ES" i="1" dirty="0" smtClean="0"/>
              <a:t>Milliy </a:t>
            </a:r>
            <a:r>
              <a:rPr lang="es-ES" i="1" dirty="0"/>
              <a:t>g‘oyani singdirish vositasida amalga oshirilmoqda. Ko‘rinib turibdiki, bizda ham fuqaro tarbiyasini amalga oshiruvchi maskan sifatida </a:t>
            </a:r>
            <a:r>
              <a:rPr lang="es-ES" b="1" i="1" dirty="0"/>
              <a:t>maktab</a:t>
            </a:r>
            <a:r>
              <a:rPr lang="es-ES" i="1" dirty="0"/>
              <a:t> tanlangan. Chunki maktabda bola bilim olishdan tashqari shaxs sifatida ham shakllanadi. Demak, </a:t>
            </a:r>
            <a:r>
              <a:rPr lang="es-ES" b="1" i="1" dirty="0"/>
              <a:t>maorifga</a:t>
            </a:r>
            <a:r>
              <a:rPr lang="es-ES" i="1" dirty="0"/>
              <a:t> millat fuqarosini tarbiya-lashdek mas’uliyatli vazifa yuklangan. Maorif, xalq ta’limi yo‘li bilan komil inson qiyofasini yaratish zarur.</a:t>
            </a:r>
            <a:endParaRPr lang="ru-RU" i="1" dirty="0"/>
          </a:p>
          <a:p>
            <a:pPr marL="0" indent="0" algn="ctr" fontAlgn="auto">
              <a:spcAft>
                <a:spcPts val="0"/>
              </a:spcAft>
              <a:buFont typeface="Arial" pitchFamily="34" charset="0"/>
              <a:buNone/>
              <a:defRPr/>
            </a:pPr>
            <a:endParaRPr lang="ru-RU"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115888"/>
            <a:ext cx="8291512" cy="1441450"/>
          </a:xfrm>
        </p:spPr>
        <p:txBody>
          <a:bodyPr rtlCol="0">
            <a:normAutofit fontScale="90000"/>
          </a:bodyPr>
          <a:lstStyle/>
          <a:p>
            <a:pPr fontAlgn="auto">
              <a:spcAft>
                <a:spcPts val="0"/>
              </a:spcAft>
              <a:defRPr/>
            </a:pPr>
            <a:r>
              <a:rPr lang="en-US" sz="3600" b="1" dirty="0" smtClean="0"/>
              <a:t/>
            </a:r>
            <a:br>
              <a:rPr lang="en-US" sz="3600" b="1" dirty="0" smtClean="0"/>
            </a:br>
            <a:r>
              <a:rPr lang="en-US" sz="4900" b="1" i="1" dirty="0" err="1" smtClean="0"/>
              <a:t>Milliy</a:t>
            </a:r>
            <a:r>
              <a:rPr lang="en-US" sz="4900" b="1" i="1" dirty="0" smtClean="0"/>
              <a:t> </a:t>
            </a:r>
            <a:r>
              <a:rPr lang="en-US" sz="4900" b="1" i="1" dirty="0" err="1"/>
              <a:t>g‘oyaning</a:t>
            </a:r>
            <a:r>
              <a:rPr lang="en-US" sz="4900" b="1" i="1" dirty="0"/>
              <a:t> </a:t>
            </a:r>
            <a:r>
              <a:rPr lang="en-US" sz="4900" b="1" i="1" dirty="0" smtClean="0"/>
              <a:t/>
            </a:r>
            <a:br>
              <a:rPr lang="en-US" sz="4900" b="1" i="1" dirty="0" smtClean="0"/>
            </a:br>
            <a:r>
              <a:rPr lang="en-US" sz="4900" b="1" i="1" dirty="0" err="1" smtClean="0"/>
              <a:t>umuminsoniy</a:t>
            </a:r>
            <a:r>
              <a:rPr lang="en-US" sz="4900" b="1" i="1" dirty="0" smtClean="0"/>
              <a:t> </a:t>
            </a:r>
            <a:r>
              <a:rPr lang="en-US" sz="4900" b="1" i="1" dirty="0" err="1" smtClean="0"/>
              <a:t>tamoyillari</a:t>
            </a:r>
            <a:r>
              <a:rPr lang="ru-RU" dirty="0"/>
              <a:t/>
            </a:r>
            <a:br>
              <a:rPr lang="ru-RU" dirty="0"/>
            </a:br>
            <a:endParaRPr lang="ru-RU" dirty="0"/>
          </a:p>
        </p:txBody>
      </p:sp>
      <p:sp>
        <p:nvSpPr>
          <p:cNvPr id="3" name="Объект 2"/>
          <p:cNvSpPr>
            <a:spLocks noGrp="1"/>
          </p:cNvSpPr>
          <p:nvPr>
            <p:ph idx="1"/>
          </p:nvPr>
        </p:nvSpPr>
        <p:spPr>
          <a:xfrm>
            <a:off x="179388" y="1600200"/>
            <a:ext cx="8785225" cy="5068888"/>
          </a:xfrm>
        </p:spPr>
        <p:txBody>
          <a:bodyPr rtlCol="0">
            <a:normAutofit fontScale="70000" lnSpcReduction="20000"/>
          </a:bodyPr>
          <a:lstStyle/>
          <a:p>
            <a:pPr fontAlgn="auto">
              <a:spcAft>
                <a:spcPts val="0"/>
              </a:spcAft>
              <a:buFont typeface="Wingdings" pitchFamily="2" charset="2"/>
              <a:buChar char="Ø"/>
              <a:defRPr/>
            </a:pPr>
            <a:r>
              <a:rPr lang="en-US" dirty="0"/>
              <a:t>– </a:t>
            </a:r>
            <a:r>
              <a:rPr lang="en-US" dirty="0" err="1"/>
              <a:t>milliy</a:t>
            </a:r>
            <a:r>
              <a:rPr lang="en-US" dirty="0"/>
              <a:t> </a:t>
            </a:r>
            <a:r>
              <a:rPr lang="en-US" dirty="0" err="1"/>
              <a:t>mahdudlik</a:t>
            </a:r>
            <a:r>
              <a:rPr lang="en-US" dirty="0"/>
              <a:t>, </a:t>
            </a:r>
            <a:r>
              <a:rPr lang="en-US" dirty="0" err="1"/>
              <a:t>agressiv</a:t>
            </a:r>
            <a:r>
              <a:rPr lang="en-US" dirty="0"/>
              <a:t> </a:t>
            </a:r>
            <a:r>
              <a:rPr lang="en-US" dirty="0" err="1"/>
              <a:t>millatchilik</a:t>
            </a:r>
            <a:r>
              <a:rPr lang="en-US" dirty="0"/>
              <a:t> </a:t>
            </a:r>
            <a:r>
              <a:rPr lang="en-US" dirty="0" err="1"/>
              <a:t>va</a:t>
            </a:r>
            <a:r>
              <a:rPr lang="en-US" dirty="0"/>
              <a:t> </a:t>
            </a:r>
            <a:r>
              <a:rPr lang="en-US" dirty="0" err="1"/>
              <a:t>shovinizmdan</a:t>
            </a:r>
            <a:r>
              <a:rPr lang="en-US" dirty="0"/>
              <a:t> </a:t>
            </a:r>
            <a:r>
              <a:rPr lang="en-US" dirty="0" err="1"/>
              <a:t>holi</a:t>
            </a:r>
            <a:r>
              <a:rPr lang="en-US" dirty="0"/>
              <a:t> </a:t>
            </a:r>
            <a:r>
              <a:rPr lang="en-US" dirty="0" err="1"/>
              <a:t>bo‘lish</a:t>
            </a:r>
            <a:r>
              <a:rPr lang="en-US" dirty="0"/>
              <a:t>;</a:t>
            </a:r>
            <a:endParaRPr lang="ru-RU" dirty="0"/>
          </a:p>
          <a:p>
            <a:pPr fontAlgn="auto">
              <a:spcAft>
                <a:spcPts val="0"/>
              </a:spcAft>
              <a:buFont typeface="Wingdings" pitchFamily="2" charset="2"/>
              <a:buChar char="Ø"/>
              <a:defRPr/>
            </a:pPr>
            <a:r>
              <a:rPr lang="en-US" dirty="0"/>
              <a:t>– </a:t>
            </a:r>
            <a:r>
              <a:rPr lang="en-US" dirty="0" err="1"/>
              <a:t>urush</a:t>
            </a:r>
            <a:r>
              <a:rPr lang="en-US" dirty="0"/>
              <a:t> </a:t>
            </a:r>
            <a:r>
              <a:rPr lang="en-US" dirty="0" err="1"/>
              <a:t>olovini</a:t>
            </a:r>
            <a:r>
              <a:rPr lang="en-US" dirty="0"/>
              <a:t> </a:t>
            </a:r>
            <a:r>
              <a:rPr lang="en-US" dirty="0" err="1"/>
              <a:t>yoqish</a:t>
            </a:r>
            <a:r>
              <a:rPr lang="en-US" dirty="0"/>
              <a:t>, </a:t>
            </a:r>
            <a:r>
              <a:rPr lang="en-US" dirty="0" err="1"/>
              <a:t>o‘zga</a:t>
            </a:r>
            <a:r>
              <a:rPr lang="en-US" dirty="0"/>
              <a:t> </a:t>
            </a:r>
            <a:r>
              <a:rPr lang="en-US" dirty="0" err="1"/>
              <a:t>millatlarga</a:t>
            </a:r>
            <a:r>
              <a:rPr lang="en-US" dirty="0"/>
              <a:t> </a:t>
            </a:r>
            <a:r>
              <a:rPr lang="en-US" dirty="0" err="1"/>
              <a:t>zulm</a:t>
            </a:r>
            <a:r>
              <a:rPr lang="en-US" dirty="0"/>
              <a:t> </a:t>
            </a:r>
            <a:r>
              <a:rPr lang="en-US" dirty="0" err="1"/>
              <a:t>o‘tkazishdan</a:t>
            </a:r>
            <a:r>
              <a:rPr lang="en-US" dirty="0"/>
              <a:t> </a:t>
            </a:r>
            <a:r>
              <a:rPr lang="en-US" dirty="0" err="1"/>
              <a:t>holi</a:t>
            </a:r>
            <a:r>
              <a:rPr lang="en-US" dirty="0"/>
              <a:t> </a:t>
            </a:r>
            <a:r>
              <a:rPr lang="en-US" dirty="0" err="1"/>
              <a:t>bo‘lish</a:t>
            </a:r>
            <a:r>
              <a:rPr lang="en-US" dirty="0"/>
              <a:t>;</a:t>
            </a:r>
            <a:endParaRPr lang="ru-RU" dirty="0"/>
          </a:p>
          <a:p>
            <a:pPr fontAlgn="auto">
              <a:spcAft>
                <a:spcPts val="0"/>
              </a:spcAft>
              <a:buFont typeface="Wingdings" pitchFamily="2" charset="2"/>
              <a:buChar char="Ø"/>
              <a:defRPr/>
            </a:pPr>
            <a:r>
              <a:rPr lang="en-US" dirty="0"/>
              <a:t>– </a:t>
            </a:r>
            <a:r>
              <a:rPr lang="en-US" dirty="0" err="1"/>
              <a:t>adolat</a:t>
            </a:r>
            <a:r>
              <a:rPr lang="en-US" dirty="0"/>
              <a:t>, </a:t>
            </a:r>
            <a:r>
              <a:rPr lang="en-US" dirty="0" err="1"/>
              <a:t>tenglik</a:t>
            </a:r>
            <a:r>
              <a:rPr lang="en-US" dirty="0"/>
              <a:t>, </a:t>
            </a:r>
            <a:r>
              <a:rPr lang="en-US" dirty="0" err="1"/>
              <a:t>tinchlik</a:t>
            </a:r>
            <a:r>
              <a:rPr lang="en-US" dirty="0"/>
              <a:t>, </a:t>
            </a:r>
            <a:r>
              <a:rPr lang="en-US" dirty="0" err="1"/>
              <a:t>bunyodkorlik</a:t>
            </a:r>
            <a:r>
              <a:rPr lang="en-US" dirty="0"/>
              <a:t> </a:t>
            </a:r>
            <a:r>
              <a:rPr lang="en-US" dirty="0" err="1"/>
              <a:t>va</a:t>
            </a:r>
            <a:r>
              <a:rPr lang="en-US" dirty="0"/>
              <a:t> </a:t>
            </a:r>
            <a:r>
              <a:rPr lang="en-US" dirty="0" err="1"/>
              <a:t>demokratiya</a:t>
            </a:r>
            <a:r>
              <a:rPr lang="en-US" dirty="0"/>
              <a:t> </a:t>
            </a:r>
            <a:r>
              <a:rPr lang="en-US" dirty="0" err="1"/>
              <a:t>g‘oyalarini</a:t>
            </a:r>
            <a:r>
              <a:rPr lang="en-US" dirty="0"/>
              <a:t> </a:t>
            </a:r>
            <a:r>
              <a:rPr lang="en-US" dirty="0" err="1"/>
              <a:t>o‘zida</a:t>
            </a:r>
            <a:r>
              <a:rPr lang="en-US" dirty="0"/>
              <a:t> </a:t>
            </a:r>
            <a:r>
              <a:rPr lang="en-US" dirty="0" err="1"/>
              <a:t>ifoda</a:t>
            </a:r>
            <a:r>
              <a:rPr lang="en-US" dirty="0"/>
              <a:t> </a:t>
            </a:r>
            <a:r>
              <a:rPr lang="en-US" dirty="0" err="1"/>
              <a:t>etishi</a:t>
            </a:r>
            <a:r>
              <a:rPr lang="en-US" dirty="0"/>
              <a:t>;</a:t>
            </a:r>
            <a:endParaRPr lang="ru-RU" dirty="0"/>
          </a:p>
          <a:p>
            <a:pPr fontAlgn="auto">
              <a:spcAft>
                <a:spcPts val="0"/>
              </a:spcAft>
              <a:buFont typeface="Wingdings" pitchFamily="2" charset="2"/>
              <a:buChar char="Ø"/>
              <a:defRPr/>
            </a:pPr>
            <a:r>
              <a:rPr lang="en-US" dirty="0"/>
              <a:t>– </a:t>
            </a:r>
            <a:r>
              <a:rPr lang="en-US" dirty="0" err="1"/>
              <a:t>jahon</a:t>
            </a:r>
            <a:r>
              <a:rPr lang="en-US" dirty="0"/>
              <a:t> </a:t>
            </a:r>
            <a:r>
              <a:rPr lang="en-US" dirty="0" err="1"/>
              <a:t>xalqlari</a:t>
            </a:r>
            <a:r>
              <a:rPr lang="en-US" dirty="0"/>
              <a:t> </a:t>
            </a:r>
            <a:r>
              <a:rPr lang="en-US" dirty="0" err="1"/>
              <a:t>yaratgan</a:t>
            </a:r>
            <a:r>
              <a:rPr lang="en-US" dirty="0"/>
              <a:t> </a:t>
            </a:r>
            <a:r>
              <a:rPr lang="en-US" dirty="0" err="1"/>
              <a:t>sivilizasiya</a:t>
            </a:r>
            <a:r>
              <a:rPr lang="en-US" dirty="0"/>
              <a:t> </a:t>
            </a:r>
            <a:r>
              <a:rPr lang="en-US" dirty="0" err="1"/>
              <a:t>yutuqlarini</a:t>
            </a:r>
            <a:r>
              <a:rPr lang="en-US" dirty="0"/>
              <a:t> </a:t>
            </a:r>
            <a:r>
              <a:rPr lang="en-US" dirty="0" err="1"/>
              <a:t>asrash</a:t>
            </a:r>
            <a:r>
              <a:rPr lang="en-US" dirty="0"/>
              <a:t> </a:t>
            </a:r>
            <a:r>
              <a:rPr lang="en-US" dirty="0" err="1"/>
              <a:t>va</a:t>
            </a:r>
            <a:r>
              <a:rPr lang="en-US" dirty="0"/>
              <a:t> </a:t>
            </a:r>
            <a:r>
              <a:rPr lang="en-US" dirty="0" err="1"/>
              <a:t>keyingi</a:t>
            </a:r>
            <a:r>
              <a:rPr lang="en-US" dirty="0"/>
              <a:t> </a:t>
            </a:r>
            <a:r>
              <a:rPr lang="en-US" dirty="0" err="1"/>
              <a:t>avlodga</a:t>
            </a:r>
            <a:r>
              <a:rPr lang="en-US" dirty="0"/>
              <a:t> </a:t>
            </a:r>
            <a:r>
              <a:rPr lang="en-US" dirty="0" err="1"/>
              <a:t>yetkazishda</a:t>
            </a:r>
            <a:r>
              <a:rPr lang="en-US" dirty="0"/>
              <a:t> </a:t>
            </a:r>
            <a:r>
              <a:rPr lang="en-US" dirty="0" err="1"/>
              <a:t>ma’naviy-ruhiy</a:t>
            </a:r>
            <a:r>
              <a:rPr lang="en-US" dirty="0"/>
              <a:t> </a:t>
            </a:r>
            <a:r>
              <a:rPr lang="en-US" dirty="0" err="1"/>
              <a:t>omil</a:t>
            </a:r>
            <a:r>
              <a:rPr lang="en-US" dirty="0"/>
              <a:t> </a:t>
            </a:r>
            <a:r>
              <a:rPr lang="en-US" dirty="0" err="1"/>
              <a:t>bo‘lish</a:t>
            </a:r>
            <a:r>
              <a:rPr lang="en-US" dirty="0"/>
              <a:t>;</a:t>
            </a:r>
            <a:endParaRPr lang="ru-RU" dirty="0"/>
          </a:p>
          <a:p>
            <a:pPr fontAlgn="auto">
              <a:spcAft>
                <a:spcPts val="0"/>
              </a:spcAft>
              <a:buFont typeface="Wingdings" pitchFamily="2" charset="2"/>
              <a:buChar char="Ø"/>
              <a:defRPr/>
            </a:pPr>
            <a:r>
              <a:rPr lang="en-US" dirty="0"/>
              <a:t>– </a:t>
            </a:r>
            <a:r>
              <a:rPr lang="en-US" dirty="0" err="1"/>
              <a:t>insoniyatga</a:t>
            </a:r>
            <a:r>
              <a:rPr lang="en-US" dirty="0"/>
              <a:t> </a:t>
            </a:r>
            <a:r>
              <a:rPr lang="en-US" dirty="0" err="1"/>
              <a:t>xavf</a:t>
            </a:r>
            <a:r>
              <a:rPr lang="en-US" dirty="0"/>
              <a:t> </a:t>
            </a:r>
            <a:r>
              <a:rPr lang="en-US" dirty="0" err="1"/>
              <a:t>solayotgan</a:t>
            </a:r>
            <a:r>
              <a:rPr lang="en-US" dirty="0"/>
              <a:t> global </a:t>
            </a:r>
            <a:r>
              <a:rPr lang="en-US" dirty="0" err="1"/>
              <a:t>muammolarning</a:t>
            </a:r>
            <a:r>
              <a:rPr lang="en-US" dirty="0"/>
              <a:t> </a:t>
            </a:r>
            <a:r>
              <a:rPr lang="en-US" dirty="0" err="1"/>
              <a:t>tahdidini</a:t>
            </a:r>
            <a:r>
              <a:rPr lang="en-US" dirty="0"/>
              <a:t> </a:t>
            </a:r>
            <a:r>
              <a:rPr lang="en-US" dirty="0" err="1"/>
              <a:t>keng</a:t>
            </a:r>
            <a:r>
              <a:rPr lang="en-US" dirty="0"/>
              <a:t> </a:t>
            </a:r>
            <a:r>
              <a:rPr lang="en-US" dirty="0" err="1"/>
              <a:t>tashviqot</a:t>
            </a:r>
            <a:r>
              <a:rPr lang="en-US" dirty="0"/>
              <a:t> </a:t>
            </a:r>
            <a:r>
              <a:rPr lang="en-US" dirty="0" err="1"/>
              <a:t>qilish</a:t>
            </a:r>
            <a:r>
              <a:rPr lang="en-US" dirty="0"/>
              <a:t> </a:t>
            </a:r>
            <a:r>
              <a:rPr lang="en-US" dirty="0" err="1"/>
              <a:t>vakurashish</a:t>
            </a:r>
            <a:r>
              <a:rPr lang="en-US" dirty="0"/>
              <a:t>;</a:t>
            </a:r>
            <a:endParaRPr lang="ru-RU" dirty="0"/>
          </a:p>
          <a:p>
            <a:pPr fontAlgn="auto">
              <a:spcAft>
                <a:spcPts val="0"/>
              </a:spcAft>
              <a:buFont typeface="Wingdings" pitchFamily="2" charset="2"/>
              <a:buChar char="Ø"/>
              <a:defRPr/>
            </a:pPr>
            <a:r>
              <a:rPr lang="en-US" dirty="0"/>
              <a:t>– </a:t>
            </a:r>
            <a:r>
              <a:rPr lang="en-US" dirty="0" err="1"/>
              <a:t>diniy</a:t>
            </a:r>
            <a:r>
              <a:rPr lang="en-US" dirty="0"/>
              <a:t> </a:t>
            </a:r>
            <a:r>
              <a:rPr lang="en-US" dirty="0" err="1"/>
              <a:t>bag‘rikenglik</a:t>
            </a:r>
            <a:r>
              <a:rPr lang="en-US" dirty="0"/>
              <a:t> </a:t>
            </a:r>
            <a:r>
              <a:rPr lang="en-US" dirty="0" err="1"/>
              <a:t>g‘oyalarining</a:t>
            </a:r>
            <a:r>
              <a:rPr lang="en-US" dirty="0"/>
              <a:t> </a:t>
            </a:r>
            <a:r>
              <a:rPr lang="en-US" dirty="0" err="1"/>
              <a:t>o‘zida</a:t>
            </a:r>
            <a:r>
              <a:rPr lang="en-US" dirty="0"/>
              <a:t> </a:t>
            </a:r>
            <a:r>
              <a:rPr lang="en-US" dirty="0" err="1"/>
              <a:t>ifodalash</a:t>
            </a:r>
            <a:r>
              <a:rPr lang="en-US" dirty="0"/>
              <a:t>;</a:t>
            </a:r>
            <a:endParaRPr lang="ru-RU" dirty="0"/>
          </a:p>
          <a:p>
            <a:pPr fontAlgn="auto">
              <a:spcAft>
                <a:spcPts val="0"/>
              </a:spcAft>
              <a:buFont typeface="Wingdings" pitchFamily="2" charset="2"/>
              <a:buChar char="Ø"/>
              <a:defRPr/>
            </a:pPr>
            <a:r>
              <a:rPr lang="en-US" dirty="0"/>
              <a:t>– </a:t>
            </a:r>
            <a:r>
              <a:rPr lang="en-US" dirty="0" err="1"/>
              <a:t>inson</a:t>
            </a:r>
            <a:r>
              <a:rPr lang="en-US" dirty="0"/>
              <a:t> </a:t>
            </a:r>
            <a:r>
              <a:rPr lang="en-US" dirty="0" err="1"/>
              <a:t>haq-huquqlari</a:t>
            </a:r>
            <a:r>
              <a:rPr lang="en-US" dirty="0"/>
              <a:t>, </a:t>
            </a:r>
            <a:r>
              <a:rPr lang="en-US" dirty="0" err="1"/>
              <a:t>shaxs</a:t>
            </a:r>
            <a:r>
              <a:rPr lang="en-US" dirty="0"/>
              <a:t> </a:t>
            </a:r>
            <a:r>
              <a:rPr lang="en-US" dirty="0" err="1"/>
              <a:t>erkinligi</a:t>
            </a:r>
            <a:r>
              <a:rPr lang="en-US" dirty="0"/>
              <a:t> </a:t>
            </a:r>
            <a:r>
              <a:rPr lang="en-US" dirty="0" err="1"/>
              <a:t>va</a:t>
            </a:r>
            <a:r>
              <a:rPr lang="en-US" dirty="0"/>
              <a:t> </a:t>
            </a:r>
            <a:r>
              <a:rPr lang="en-US" dirty="0" err="1"/>
              <a:t>hur</a:t>
            </a:r>
            <a:r>
              <a:rPr lang="en-US" dirty="0"/>
              <a:t> </a:t>
            </a:r>
            <a:r>
              <a:rPr lang="en-US" dirty="0" err="1"/>
              <a:t>fikrligini</a:t>
            </a:r>
            <a:r>
              <a:rPr lang="en-US" dirty="0"/>
              <a:t> </a:t>
            </a:r>
            <a:r>
              <a:rPr lang="en-US" dirty="0" err="1"/>
              <a:t>himoya</a:t>
            </a:r>
            <a:r>
              <a:rPr lang="en-US" dirty="0"/>
              <a:t> </a:t>
            </a:r>
            <a:r>
              <a:rPr lang="en-US" dirty="0" err="1"/>
              <a:t>qilish</a:t>
            </a:r>
            <a:r>
              <a:rPr lang="en-US" dirty="0"/>
              <a:t>;</a:t>
            </a:r>
            <a:endParaRPr lang="ru-RU" dirty="0"/>
          </a:p>
          <a:p>
            <a:pPr fontAlgn="auto">
              <a:spcAft>
                <a:spcPts val="0"/>
              </a:spcAft>
              <a:buFont typeface="Wingdings" pitchFamily="2" charset="2"/>
              <a:buChar char="Ø"/>
              <a:defRPr/>
            </a:pPr>
            <a:r>
              <a:rPr lang="en-US" dirty="0"/>
              <a:t>– </a:t>
            </a:r>
            <a:r>
              <a:rPr lang="en-US" dirty="0" err="1"/>
              <a:t>qonun</a:t>
            </a:r>
            <a:r>
              <a:rPr lang="en-US" dirty="0"/>
              <a:t> </a:t>
            </a:r>
            <a:r>
              <a:rPr lang="en-US" dirty="0" err="1"/>
              <a:t>ustuvorligini</a:t>
            </a:r>
            <a:r>
              <a:rPr lang="en-US" dirty="0"/>
              <a:t>, </a:t>
            </a:r>
            <a:r>
              <a:rPr lang="en-US" dirty="0" err="1"/>
              <a:t>millatlararo</a:t>
            </a:r>
            <a:r>
              <a:rPr lang="en-US" dirty="0"/>
              <a:t>  </a:t>
            </a:r>
            <a:r>
              <a:rPr lang="en-US" dirty="0" err="1"/>
              <a:t>hamjhatlikni</a:t>
            </a:r>
            <a:r>
              <a:rPr lang="en-US" dirty="0"/>
              <a:t> </a:t>
            </a:r>
            <a:r>
              <a:rPr lang="en-US" dirty="0" err="1"/>
              <a:t>va</a:t>
            </a:r>
            <a:r>
              <a:rPr lang="en-US" dirty="0"/>
              <a:t> </a:t>
            </a:r>
            <a:r>
              <a:rPr lang="en-US" dirty="0" err="1"/>
              <a:t>siyosiy</a:t>
            </a:r>
            <a:r>
              <a:rPr lang="en-US" dirty="0"/>
              <a:t> </a:t>
            </a:r>
            <a:r>
              <a:rPr lang="en-US" dirty="0" err="1"/>
              <a:t>barqarorlikni</a:t>
            </a:r>
            <a:r>
              <a:rPr lang="en-US" dirty="0"/>
              <a:t> </a:t>
            </a:r>
            <a:r>
              <a:rPr lang="en-US" dirty="0" err="1"/>
              <a:t>vujudga</a:t>
            </a:r>
            <a:r>
              <a:rPr lang="en-US" dirty="0"/>
              <a:t> </a:t>
            </a:r>
            <a:r>
              <a:rPr lang="en-US" dirty="0" err="1"/>
              <a:t>keltirish</a:t>
            </a:r>
            <a:r>
              <a:rPr lang="en-US" dirty="0"/>
              <a:t> </a:t>
            </a:r>
            <a:r>
              <a:rPr lang="en-US" dirty="0" err="1"/>
              <a:t>va</a:t>
            </a:r>
            <a:r>
              <a:rPr lang="en-US" dirty="0"/>
              <a:t> </a:t>
            </a:r>
            <a:r>
              <a:rPr lang="en-US" dirty="0" err="1"/>
              <a:t>mustahkamlashga</a:t>
            </a:r>
            <a:r>
              <a:rPr lang="en-US" dirty="0"/>
              <a:t> </a:t>
            </a:r>
            <a:r>
              <a:rPr lang="en-US" dirty="0" err="1"/>
              <a:t>asos</a:t>
            </a:r>
            <a:r>
              <a:rPr lang="en-US" dirty="0"/>
              <a:t> </a:t>
            </a:r>
            <a:r>
              <a:rPr lang="en-US" dirty="0" err="1"/>
              <a:t>bo‘lishi</a:t>
            </a:r>
            <a:r>
              <a:rPr lang="en-US" dirty="0"/>
              <a:t>;</a:t>
            </a:r>
            <a:endParaRPr lang="ru-RU" dirty="0"/>
          </a:p>
          <a:p>
            <a:pPr fontAlgn="auto">
              <a:spcAft>
                <a:spcPts val="0"/>
              </a:spcAft>
              <a:buFont typeface="Wingdings" pitchFamily="2" charset="2"/>
              <a:buChar char="Ø"/>
              <a:defRPr/>
            </a:pPr>
            <a:r>
              <a:rPr lang="en-US" dirty="0"/>
              <a:t>– </a:t>
            </a:r>
            <a:r>
              <a:rPr lang="en-US" dirty="0" err="1"/>
              <a:t>har</a:t>
            </a:r>
            <a:r>
              <a:rPr lang="en-US" dirty="0"/>
              <a:t> </a:t>
            </a:r>
            <a:r>
              <a:rPr lang="en-US" dirty="0" err="1"/>
              <a:t>millatning</a:t>
            </a:r>
            <a:r>
              <a:rPr lang="en-US" dirty="0"/>
              <a:t> </a:t>
            </a:r>
            <a:r>
              <a:rPr lang="en-US" dirty="0" err="1"/>
              <a:t>urf-odatlari</a:t>
            </a:r>
            <a:r>
              <a:rPr lang="en-US" dirty="0"/>
              <a:t> </a:t>
            </a:r>
            <a:r>
              <a:rPr lang="en-US" dirty="0" err="1"/>
              <a:t>va</a:t>
            </a:r>
            <a:r>
              <a:rPr lang="en-US" dirty="0"/>
              <a:t> </a:t>
            </a:r>
            <a:r>
              <a:rPr lang="en-US" dirty="0" err="1"/>
              <a:t>qadriyatlarini</a:t>
            </a:r>
            <a:r>
              <a:rPr lang="en-US" dirty="0"/>
              <a:t> </a:t>
            </a:r>
            <a:r>
              <a:rPr lang="en-US" dirty="0" err="1"/>
              <a:t>hurmat</a:t>
            </a:r>
            <a:r>
              <a:rPr lang="en-US" dirty="0"/>
              <a:t> </a:t>
            </a:r>
            <a:r>
              <a:rPr lang="en-US" dirty="0" err="1"/>
              <a:t>qilish</a:t>
            </a:r>
            <a:r>
              <a:rPr lang="en-US" dirty="0"/>
              <a:t>, </a:t>
            </a:r>
            <a:r>
              <a:rPr lang="en-US" dirty="0" err="1"/>
              <a:t>ilg‘or</a:t>
            </a:r>
            <a:r>
              <a:rPr lang="en-US" dirty="0"/>
              <a:t> </a:t>
            </a:r>
            <a:r>
              <a:rPr lang="en-US" dirty="0" err="1"/>
              <a:t>tajribalarini</a:t>
            </a:r>
            <a:r>
              <a:rPr lang="en-US" dirty="0"/>
              <a:t> </a:t>
            </a:r>
            <a:r>
              <a:rPr lang="en-US" dirty="0" err="1"/>
              <a:t>o‘rganish</a:t>
            </a:r>
            <a:r>
              <a:rPr lang="en-US" dirty="0"/>
              <a:t>;</a:t>
            </a:r>
            <a:endParaRPr lang="ru-RU" dirty="0"/>
          </a:p>
          <a:p>
            <a:pPr fontAlgn="auto">
              <a:spcAft>
                <a:spcPts val="0"/>
              </a:spcAft>
              <a:buFont typeface="Wingdings" pitchFamily="2" charset="2"/>
              <a:buChar char="Ø"/>
              <a:defRPr/>
            </a:pPr>
            <a:r>
              <a:rPr lang="en-US" dirty="0"/>
              <a:t>– </a:t>
            </a:r>
            <a:r>
              <a:rPr lang="en-US" dirty="0" err="1"/>
              <a:t>vayronkor</a:t>
            </a:r>
            <a:r>
              <a:rPr lang="en-US" dirty="0"/>
              <a:t> </a:t>
            </a:r>
            <a:r>
              <a:rPr lang="en-US" dirty="0" err="1"/>
              <a:t>va</a:t>
            </a:r>
            <a:r>
              <a:rPr lang="en-US" dirty="0"/>
              <a:t> </a:t>
            </a:r>
            <a:r>
              <a:rPr lang="en-US" dirty="0" err="1"/>
              <a:t>turli</a:t>
            </a:r>
            <a:r>
              <a:rPr lang="en-US" dirty="0"/>
              <a:t> </a:t>
            </a:r>
            <a:r>
              <a:rPr lang="en-US" dirty="0" err="1"/>
              <a:t>g‘arazli</a:t>
            </a:r>
            <a:r>
              <a:rPr lang="en-US" dirty="0"/>
              <a:t> </a:t>
            </a:r>
            <a:r>
              <a:rPr lang="en-US" dirty="0" err="1"/>
              <a:t>g‘oyalarga</a:t>
            </a:r>
            <a:r>
              <a:rPr lang="en-US" dirty="0"/>
              <a:t> </a:t>
            </a:r>
            <a:r>
              <a:rPr lang="en-US" dirty="0" err="1"/>
              <a:t>qarshi</a:t>
            </a:r>
            <a:r>
              <a:rPr lang="en-US" dirty="0"/>
              <a:t> </a:t>
            </a:r>
            <a:r>
              <a:rPr lang="en-US" dirty="0" err="1"/>
              <a:t>kurash</a:t>
            </a:r>
            <a:r>
              <a:rPr lang="en-US" dirty="0"/>
              <a:t> </a:t>
            </a:r>
            <a:r>
              <a:rPr lang="en-US" dirty="0" err="1"/>
              <a:t>va</a:t>
            </a:r>
            <a:r>
              <a:rPr lang="en-US" dirty="0"/>
              <a:t> </a:t>
            </a:r>
            <a:r>
              <a:rPr lang="en-US" dirty="0" err="1"/>
              <a:t>bunyodkor</a:t>
            </a:r>
            <a:r>
              <a:rPr lang="en-US" dirty="0"/>
              <a:t> </a:t>
            </a:r>
            <a:r>
              <a:rPr lang="en-US" dirty="0" err="1"/>
              <a:t>g‘oyalar</a:t>
            </a:r>
            <a:r>
              <a:rPr lang="en-US" dirty="0"/>
              <a:t> </a:t>
            </a:r>
            <a:r>
              <a:rPr lang="en-US" dirty="0" err="1"/>
              <a:t>rivojlanishining</a:t>
            </a:r>
            <a:r>
              <a:rPr lang="en-US" dirty="0"/>
              <a:t> </a:t>
            </a:r>
            <a:r>
              <a:rPr lang="en-US" dirty="0" err="1"/>
              <a:t>omili</a:t>
            </a:r>
            <a:r>
              <a:rPr lang="en-US" dirty="0"/>
              <a:t> </a:t>
            </a:r>
            <a:r>
              <a:rPr lang="en-US" dirty="0" err="1"/>
              <a:t>bo‘lish</a:t>
            </a:r>
            <a:r>
              <a:rPr lang="en-US" b="1" dirty="0"/>
              <a:t> </a:t>
            </a:r>
            <a:endParaRPr lang="ru-RU" dirty="0"/>
          </a:p>
          <a:p>
            <a:pPr fontAlgn="auto">
              <a:spcAft>
                <a:spcPts val="0"/>
              </a:spcAft>
              <a:buFont typeface="Wingdings" pitchFamily="2" charset="2"/>
              <a:buChar char="Ø"/>
              <a:defRPr/>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5888"/>
            <a:ext cx="8578850" cy="2160587"/>
          </a:xfrm>
        </p:spPr>
        <p:txBody>
          <a:bodyPr rtlCol="0">
            <a:normAutofit fontScale="90000"/>
          </a:bodyPr>
          <a:lstStyle/>
          <a:p>
            <a:pPr fontAlgn="auto">
              <a:spcAft>
                <a:spcPts val="0"/>
              </a:spcAft>
              <a:defRPr/>
            </a:pPr>
            <a:r>
              <a:rPr lang="es-ES" sz="2200" b="1" dirty="0" smtClean="0">
                <a:latin typeface="Algerian" pitchFamily="82" charset="0"/>
              </a:rPr>
              <a:t/>
            </a:r>
            <a:br>
              <a:rPr lang="es-ES" sz="2200" b="1" dirty="0" smtClean="0">
                <a:latin typeface="Algerian" pitchFamily="82" charset="0"/>
              </a:rPr>
            </a:br>
            <a:r>
              <a:rPr lang="es-ES" sz="3100" b="1" i="1" dirty="0">
                <a:solidFill>
                  <a:srgbClr val="FF0000"/>
                </a:solidFill>
                <a:latin typeface="Algerian" pitchFamily="82" charset="0"/>
              </a:rPr>
              <a:t/>
            </a:r>
            <a:br>
              <a:rPr lang="es-ES" sz="3100" b="1" i="1" dirty="0">
                <a:solidFill>
                  <a:srgbClr val="FF0000"/>
                </a:solidFill>
                <a:latin typeface="Algerian" pitchFamily="82" charset="0"/>
              </a:rPr>
            </a:br>
            <a:r>
              <a:rPr lang="es-ES" sz="3100" b="1" i="1" dirty="0" smtClean="0">
                <a:solidFill>
                  <a:srgbClr val="FF0000"/>
                </a:solidFill>
                <a:latin typeface="Algerian" pitchFamily="82" charset="0"/>
              </a:rPr>
              <a:t/>
            </a:r>
            <a:br>
              <a:rPr lang="es-ES" sz="3100" b="1" i="1" dirty="0" smtClean="0">
                <a:solidFill>
                  <a:srgbClr val="FF0000"/>
                </a:solidFill>
                <a:latin typeface="Algerian" pitchFamily="82" charset="0"/>
              </a:rPr>
            </a:br>
            <a:r>
              <a:rPr lang="es-ES" sz="3100" b="1" i="1" dirty="0">
                <a:solidFill>
                  <a:srgbClr val="FF0000"/>
                </a:solidFill>
                <a:latin typeface="Algerian" pitchFamily="82" charset="0"/>
              </a:rPr>
              <a:t/>
            </a:r>
            <a:br>
              <a:rPr lang="es-ES" sz="3100" b="1" i="1" dirty="0">
                <a:solidFill>
                  <a:srgbClr val="FF0000"/>
                </a:solidFill>
                <a:latin typeface="Algerian" pitchFamily="82" charset="0"/>
              </a:rPr>
            </a:br>
            <a:r>
              <a:rPr lang="es-ES" sz="3100" b="1" i="1" dirty="0" smtClean="0">
                <a:solidFill>
                  <a:srgbClr val="FF0000"/>
                </a:solidFill>
                <a:latin typeface="Algerian" pitchFamily="82" charset="0"/>
              </a:rPr>
              <a:t/>
            </a:r>
            <a:br>
              <a:rPr lang="es-ES" sz="3100" b="1" i="1" dirty="0" smtClean="0">
                <a:solidFill>
                  <a:srgbClr val="FF0000"/>
                </a:solidFill>
                <a:latin typeface="Algerian" pitchFamily="82" charset="0"/>
              </a:rPr>
            </a:br>
            <a:r>
              <a:rPr lang="es-ES" b="1" i="1" dirty="0" smtClean="0">
                <a:solidFill>
                  <a:srgbClr val="FF0000"/>
                </a:solidFill>
                <a:latin typeface="Algerian" pitchFamily="82" charset="0"/>
              </a:rPr>
              <a:t>milliy</a:t>
            </a:r>
            <a:r>
              <a:rPr lang="ru-RU" i="1" dirty="0">
                <a:solidFill>
                  <a:srgbClr val="FF0000"/>
                </a:solidFill>
              </a:rPr>
              <a:t/>
            </a:r>
            <a:br>
              <a:rPr lang="ru-RU" i="1" dirty="0">
                <a:solidFill>
                  <a:srgbClr val="FF0000"/>
                </a:solidFill>
              </a:rPr>
            </a:br>
            <a:r>
              <a:rPr lang="en-US" b="1" i="1" dirty="0" err="1">
                <a:solidFill>
                  <a:srgbClr val="FF0000"/>
                </a:solidFill>
                <a:latin typeface="Algerian" pitchFamily="82" charset="0"/>
              </a:rPr>
              <a:t>istiqlol</a:t>
            </a:r>
            <a:r>
              <a:rPr lang="en-US" b="1" i="1" dirty="0">
                <a:solidFill>
                  <a:srgbClr val="FF0000"/>
                </a:solidFill>
                <a:latin typeface="Algerian" pitchFamily="82" charset="0"/>
              </a:rPr>
              <a:t> </a:t>
            </a:r>
            <a:r>
              <a:rPr lang="en-US" b="1" i="1" dirty="0" err="1">
                <a:solidFill>
                  <a:srgbClr val="FF0000"/>
                </a:solidFill>
                <a:latin typeface="Algerian" pitchFamily="82" charset="0"/>
              </a:rPr>
              <a:t>mafkurasining</a:t>
            </a:r>
            <a:r>
              <a:rPr lang="en-US" b="1" i="1" dirty="0">
                <a:solidFill>
                  <a:srgbClr val="FF0000"/>
                </a:solidFill>
                <a:latin typeface="Algerian" pitchFamily="82" charset="0"/>
              </a:rPr>
              <a:t> </a:t>
            </a:r>
            <a:r>
              <a:rPr lang="en-US" b="1" i="1" dirty="0" smtClean="0">
                <a:solidFill>
                  <a:srgbClr val="FF0000"/>
                </a:solidFill>
                <a:latin typeface="Algerian" pitchFamily="82" charset="0"/>
              </a:rPr>
              <a:t/>
            </a:r>
            <a:br>
              <a:rPr lang="en-US" b="1" i="1" dirty="0" smtClean="0">
                <a:solidFill>
                  <a:srgbClr val="FF0000"/>
                </a:solidFill>
                <a:latin typeface="Algerian" pitchFamily="82" charset="0"/>
              </a:rPr>
            </a:br>
            <a:r>
              <a:rPr lang="en-US" b="1" i="1" dirty="0" smtClean="0">
                <a:solidFill>
                  <a:srgbClr val="FF0000"/>
                </a:solidFill>
                <a:latin typeface="Algerian" pitchFamily="82" charset="0"/>
              </a:rPr>
              <a:t>bosh </a:t>
            </a:r>
            <a:r>
              <a:rPr lang="en-US" b="1" i="1" dirty="0" err="1" smtClean="0">
                <a:solidFill>
                  <a:srgbClr val="FF0000"/>
                </a:solidFill>
                <a:latin typeface="Algerian" pitchFamily="82" charset="0"/>
              </a:rPr>
              <a:t>g‘oyasi</a:t>
            </a:r>
            <a:r>
              <a:rPr lang="en-US" b="1" i="1" dirty="0" smtClean="0">
                <a:solidFill>
                  <a:srgbClr val="FF0000"/>
                </a:solidFill>
                <a:latin typeface="Algerian" pitchFamily="82" charset="0"/>
              </a:rPr>
              <a:t/>
            </a:r>
            <a:br>
              <a:rPr lang="en-US" b="1" i="1" dirty="0" smtClean="0">
                <a:solidFill>
                  <a:srgbClr val="FF0000"/>
                </a:solidFill>
                <a:latin typeface="Algerian" pitchFamily="82" charset="0"/>
              </a:rPr>
            </a:br>
            <a:r>
              <a:rPr lang="en-US" b="1" i="1" dirty="0">
                <a:solidFill>
                  <a:srgbClr val="FF0000"/>
                </a:solidFill>
                <a:latin typeface="Algerian" pitchFamily="82" charset="0"/>
              </a:rPr>
              <a:t/>
            </a:r>
            <a:br>
              <a:rPr lang="en-US" b="1" i="1" dirty="0">
                <a:solidFill>
                  <a:srgbClr val="FF0000"/>
                </a:solidFill>
                <a:latin typeface="Algerian" pitchFamily="82" charset="0"/>
              </a:rPr>
            </a:br>
            <a:r>
              <a:rPr lang="ru-RU" sz="7300" i="1" dirty="0" smtClean="0">
                <a:solidFill>
                  <a:srgbClr val="FF0000"/>
                </a:solidFill>
              </a:rPr>
              <a:t/>
            </a:r>
            <a:br>
              <a:rPr lang="ru-RU" sz="7300" i="1" dirty="0" smtClean="0">
                <a:solidFill>
                  <a:srgbClr val="FF0000"/>
                </a:solidFill>
              </a:rPr>
            </a:br>
            <a:endParaRPr lang="ru-RU" sz="6000" i="1" dirty="0">
              <a:solidFill>
                <a:srgbClr val="FF0000"/>
              </a:solidFill>
            </a:endParaRPr>
          </a:p>
        </p:txBody>
      </p:sp>
      <p:sp>
        <p:nvSpPr>
          <p:cNvPr id="5" name="Пятно 2 4"/>
          <p:cNvSpPr/>
          <p:nvPr/>
        </p:nvSpPr>
        <p:spPr>
          <a:xfrm rot="20906242">
            <a:off x="250825" y="2060575"/>
            <a:ext cx="8642350" cy="4248150"/>
          </a:xfrm>
          <a:prstGeom prst="irregularSeal2">
            <a:avLst/>
          </a:prstGeom>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s-ES" sz="3600" b="1" i="1" dirty="0">
                <a:solidFill>
                  <a:srgbClr val="00B050"/>
                </a:solidFill>
              </a:rPr>
              <a:t>Ozod va obod Vatan, erkin va farovon hayot qurish</a:t>
            </a:r>
            <a:endParaRPr lang="ru-RU" sz="3600" i="1" dirty="0">
              <a:solidFill>
                <a:srgbClr val="00B05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350"/>
            <a:ext cx="8229600" cy="5865813"/>
          </a:xfrm>
        </p:spPr>
        <p:txBody>
          <a:bodyPr rtlCol="0">
            <a:noAutofit/>
          </a:bodyPr>
          <a:lstStyle/>
          <a:p>
            <a:pPr marL="0" indent="0" algn="ctr" fontAlgn="auto">
              <a:spcAft>
                <a:spcPts val="0"/>
              </a:spcAft>
              <a:buFont typeface="Arial" pitchFamily="34" charset="0"/>
              <a:buNone/>
              <a:defRPr/>
            </a:pP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g‘oya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millat</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taraqqiyotini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uning</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barqarorligini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ta’minlashning</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asosiy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manbasidir</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g‘oya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tushunchasining</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mohiyat</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mazmuni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Prezident</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I.A.Karimov</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asarlari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bo‘yicha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ishlab</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chiqilgan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istiqlol</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g‘oyasi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asosiy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tushuncha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va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tamoyillar</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konsepsiyasida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ta’riflab</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berilgan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bo‘lib</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g‘oya</a:t>
            </a:r>
            <a:r>
              <a:rPr lang="en-US" sz="2800" i="1" dirty="0">
                <a:effectLst>
                  <a:outerShdw blurRad="38100" dist="38100" dir="2700000" algn="tl">
                    <a:srgbClr val="000000">
                      <a:alpha val="43137"/>
                    </a:srgbClr>
                  </a:outerShdw>
                </a:effectLst>
              </a:rPr>
              <a:t> - </a:t>
            </a:r>
            <a:r>
              <a:rPr lang="en-US" sz="2800" i="1" dirty="0" err="1">
                <a:effectLst>
                  <a:outerShdw blurRad="38100" dist="38100" dir="2700000" algn="tl">
                    <a:srgbClr val="000000">
                      <a:alpha val="43137"/>
                    </a:srgbClr>
                  </a:outerShdw>
                </a:effectLst>
              </a:rPr>
              <a:t>inson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va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jamiyat</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hayotiga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ma’no-mazmun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baxsh</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etadigan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uni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ezgu</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maqsad</a:t>
            </a:r>
            <a:r>
              <a:rPr lang="en-US" sz="2800" i="1" dirty="0">
                <a:effectLst>
                  <a:outerShdw blurRad="38100" dist="38100" dir="2700000" algn="tl">
                    <a:srgbClr val="000000">
                      <a:alpha val="43137"/>
                    </a:srgbClr>
                  </a:outerShdw>
                </a:effectLst>
              </a:rPr>
              <a:t>  sari  </a:t>
            </a:r>
            <a:r>
              <a:rPr lang="en-US" sz="2800" i="1" dirty="0" err="1">
                <a:effectLst>
                  <a:outerShdw blurRad="38100" dist="38100" dir="2700000" algn="tl">
                    <a:srgbClr val="000000">
                      <a:alpha val="43137"/>
                    </a:srgbClr>
                  </a:outerShdw>
                </a:effectLst>
              </a:rPr>
              <a:t>yetaklaydigan</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fikrlar</a:t>
            </a:r>
            <a:r>
              <a:rPr lang="en-US" sz="2800" i="1" dirty="0">
                <a:effectLst>
                  <a:outerShdw blurRad="38100" dist="38100" dir="2700000" algn="tl">
                    <a:srgbClr val="000000">
                      <a:alpha val="43137"/>
                    </a:srgbClr>
                  </a:outerShdw>
                </a:effectLst>
              </a:rPr>
              <a:t> </a:t>
            </a:r>
            <a:r>
              <a:rPr lang="en-US" sz="2800" i="1" dirty="0" err="1" smtClean="0">
                <a:effectLst>
                  <a:outerShdw blurRad="38100" dist="38100" dir="2700000" algn="tl">
                    <a:srgbClr val="000000">
                      <a:alpha val="43137"/>
                    </a:srgbClr>
                  </a:outerShdw>
                </a:effectLst>
              </a:rPr>
              <a:t>majmuidir</a:t>
            </a:r>
            <a:r>
              <a:rPr lang="en-US" sz="2800" i="1" dirty="0" smtClean="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Boshqacha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qilib</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aytganda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g‘oya</a:t>
            </a:r>
            <a:r>
              <a:rPr lang="en-US" sz="2800" i="1" dirty="0">
                <a:effectLst>
                  <a:outerShdw blurRad="38100" dist="38100" dir="2700000" algn="tl">
                    <a:srgbClr val="000000">
                      <a:alpha val="43137"/>
                    </a:srgbClr>
                  </a:outerShdw>
                </a:effectLst>
              </a:rPr>
              <a:t>  -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ongni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uyg‘otuvchi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millatning</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o‘zligini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anglatuvchi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o‘ziga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xoslikka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mentalitetga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qiyofa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baxsh</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etuvchi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milliy</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ruhiyat</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g‘urur</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iftixor</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e’tiqod</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va</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mas’ullik</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tuyg‘ularini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shakllantiruvchi</a:t>
            </a:r>
            <a:r>
              <a:rPr lang="en-US" sz="2800" i="1" dirty="0">
                <a:effectLst>
                  <a:outerShdw blurRad="38100" dist="38100" dir="2700000" algn="tl">
                    <a:srgbClr val="000000">
                      <a:alpha val="43137"/>
                    </a:srgbClr>
                  </a:outerShdw>
                </a:effectLst>
              </a:rPr>
              <a:t>  </a:t>
            </a:r>
            <a:r>
              <a:rPr lang="en-US" sz="2800" i="1" dirty="0" err="1">
                <a:effectLst>
                  <a:outerShdw blurRad="38100" dist="38100" dir="2700000" algn="tl">
                    <a:srgbClr val="000000">
                      <a:alpha val="43137"/>
                    </a:srgbClr>
                  </a:outerShdw>
                </a:effectLst>
              </a:rPr>
              <a:t>fikrdir</a:t>
            </a:r>
            <a:r>
              <a:rPr lang="en-US" sz="2800" i="1" dirty="0">
                <a:effectLst>
                  <a:outerShdw blurRad="38100" dist="38100" dir="2700000" algn="tl">
                    <a:srgbClr val="000000">
                      <a:alpha val="43137"/>
                    </a:srgbClr>
                  </a:outerShdw>
                </a:effectLst>
              </a:rPr>
              <a:t>.</a:t>
            </a:r>
            <a:endParaRPr lang="ru-RU" sz="28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endParaRPr lang="ru-RU" sz="2800" i="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Заголовок 1"/>
          <p:cNvSpPr>
            <a:spLocks noGrp="1"/>
          </p:cNvSpPr>
          <p:nvPr>
            <p:ph type="title"/>
          </p:nvPr>
        </p:nvSpPr>
        <p:spPr>
          <a:xfrm>
            <a:off x="457200" y="274638"/>
            <a:ext cx="8229600" cy="2290762"/>
          </a:xfrm>
        </p:spPr>
        <p:txBody>
          <a:bodyPr/>
          <a:lstStyle/>
          <a:p>
            <a:r>
              <a:rPr lang="en-US" i="1" smtClean="0">
                <a:latin typeface="Algerian" pitchFamily="82" charset="0"/>
              </a:rPr>
              <a:t>bizning bosh strategik maqsadimiz </a:t>
            </a:r>
            <a:endParaRPr lang="ru-RU" i="1" smtClean="0"/>
          </a:p>
        </p:txBody>
      </p:sp>
      <p:sp>
        <p:nvSpPr>
          <p:cNvPr id="4" name="Пятно 1 3"/>
          <p:cNvSpPr/>
          <p:nvPr/>
        </p:nvSpPr>
        <p:spPr>
          <a:xfrm rot="1127890">
            <a:off x="250825" y="2205038"/>
            <a:ext cx="8569325" cy="4319587"/>
          </a:xfrm>
          <a:prstGeom prst="irregularSeal1">
            <a:avLst/>
          </a:prstGeom>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en-US" sz="4000" i="1" dirty="0" err="1">
                <a:latin typeface="Blackadder ITC" pitchFamily="82" charset="0"/>
              </a:rPr>
              <a:t>bozor</a:t>
            </a:r>
            <a:r>
              <a:rPr lang="en-US" sz="4000" i="1" dirty="0">
                <a:latin typeface="Blackadder ITC" pitchFamily="82" charset="0"/>
              </a:rPr>
              <a:t> </a:t>
            </a:r>
            <a:r>
              <a:rPr lang="en-US" sz="4000" i="1" dirty="0" err="1">
                <a:latin typeface="Blackadder ITC" pitchFamily="82" charset="0"/>
              </a:rPr>
              <a:t>iqtisodiyotiga</a:t>
            </a:r>
            <a:r>
              <a:rPr lang="en-US" sz="4000" i="1" dirty="0">
                <a:latin typeface="Blackadder ITC" pitchFamily="82" charset="0"/>
              </a:rPr>
              <a:t> </a:t>
            </a:r>
            <a:r>
              <a:rPr lang="en-US" sz="4000" i="1" dirty="0" err="1">
                <a:latin typeface="Blackadder ITC" pitchFamily="82" charset="0"/>
              </a:rPr>
              <a:t>asoslangan</a:t>
            </a:r>
            <a:r>
              <a:rPr lang="en-US" sz="4000" i="1" dirty="0">
                <a:latin typeface="Blackadder ITC" pitchFamily="82" charset="0"/>
              </a:rPr>
              <a:t> </a:t>
            </a:r>
            <a:r>
              <a:rPr lang="en-US" sz="4000" i="1" dirty="0" err="1">
                <a:latin typeface="Blackadder ITC" pitchFamily="82" charset="0"/>
              </a:rPr>
              <a:t>erkin</a:t>
            </a:r>
            <a:r>
              <a:rPr lang="en-US" sz="4000" i="1" dirty="0">
                <a:latin typeface="Blackadder ITC" pitchFamily="82" charset="0"/>
              </a:rPr>
              <a:t> </a:t>
            </a:r>
            <a:r>
              <a:rPr lang="en-US" sz="4000" i="1" dirty="0" err="1">
                <a:latin typeface="Blackadder ITC" pitchFamily="82" charset="0"/>
              </a:rPr>
              <a:t>demokratik</a:t>
            </a:r>
            <a:r>
              <a:rPr lang="en-US" sz="4000" i="1" dirty="0">
                <a:latin typeface="Blackadder ITC" pitchFamily="82" charset="0"/>
              </a:rPr>
              <a:t> </a:t>
            </a:r>
            <a:r>
              <a:rPr lang="en-US" sz="4000" i="1" dirty="0" err="1">
                <a:latin typeface="Blackadder ITC" pitchFamily="82" charset="0"/>
              </a:rPr>
              <a:t>jamiyat</a:t>
            </a:r>
            <a:r>
              <a:rPr lang="en-US" sz="4000" i="1" dirty="0">
                <a:latin typeface="Blackadder ITC" pitchFamily="82" charset="0"/>
              </a:rPr>
              <a:t> </a:t>
            </a:r>
            <a:r>
              <a:rPr lang="en-US" sz="4000" i="1" dirty="0" err="1">
                <a:latin typeface="Blackadder ITC" pitchFamily="82" charset="0"/>
              </a:rPr>
              <a:t>barpo</a:t>
            </a:r>
            <a:r>
              <a:rPr lang="en-US" sz="4000" i="1" dirty="0">
                <a:latin typeface="Blackadder ITC" pitchFamily="82" charset="0"/>
              </a:rPr>
              <a:t> </a:t>
            </a:r>
            <a:r>
              <a:rPr lang="en-US" sz="4000" i="1" dirty="0" err="1">
                <a:latin typeface="Blackadder ITC" pitchFamily="82" charset="0"/>
              </a:rPr>
              <a:t>etish</a:t>
            </a:r>
            <a:endParaRPr lang="ru-RU" sz="40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468313" y="1052513"/>
            <a:ext cx="6911975" cy="5113337"/>
          </a:xfrm>
          <a:prstGeom prst="ellipse">
            <a:avLst/>
          </a:prstGeom>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ru-RU"/>
          </a:p>
        </p:txBody>
      </p:sp>
      <p:sp>
        <p:nvSpPr>
          <p:cNvPr id="5" name="Овал 4"/>
          <p:cNvSpPr/>
          <p:nvPr/>
        </p:nvSpPr>
        <p:spPr>
          <a:xfrm>
            <a:off x="2428875" y="1412875"/>
            <a:ext cx="6551613" cy="5040313"/>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i="1" dirty="0" err="1">
                <a:solidFill>
                  <a:srgbClr val="00B0F0"/>
                </a:solidFill>
                <a:latin typeface="Comic Sans MS" pitchFamily="66" charset="0"/>
              </a:rPr>
              <a:t>Milliy</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g‘oya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hech</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qachon</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Vatandan</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tashqarida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ildiz</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otmaydi</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va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rivojlanmaydi</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Vatanning</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ravnaqiga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xizmat</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qilmaydigan</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g‘oya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hech</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qachon</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milliy</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g‘oya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bo‘la</a:t>
            </a:r>
            <a:r>
              <a:rPr lang="en-US" sz="2800" i="1" dirty="0">
                <a:solidFill>
                  <a:srgbClr val="00B0F0"/>
                </a:solidFill>
                <a:latin typeface="Comic Sans MS" pitchFamily="66" charset="0"/>
              </a:rPr>
              <a:t> </a:t>
            </a:r>
            <a:r>
              <a:rPr lang="en-US" sz="2800" i="1" dirty="0" err="1">
                <a:solidFill>
                  <a:srgbClr val="00B0F0"/>
                </a:solidFill>
                <a:latin typeface="Comic Sans MS" pitchFamily="66" charset="0"/>
              </a:rPr>
              <a:t>olmaydi</a:t>
            </a:r>
            <a:r>
              <a:rPr lang="en-US" sz="2800" i="1" dirty="0">
                <a:solidFill>
                  <a:srgbClr val="00B0F0"/>
                </a:solidFill>
                <a:latin typeface="Comic Sans MS" pitchFamily="66" charset="0"/>
              </a:rPr>
              <a:t>. </a:t>
            </a:r>
            <a:endParaRPr lang="ru-RU" sz="2800" i="1" dirty="0">
              <a:solidFill>
                <a:srgbClr val="00B0F0"/>
              </a:solidFill>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3"/>
          <p:cNvSpPr/>
          <p:nvPr/>
        </p:nvSpPr>
        <p:spPr>
          <a:xfrm>
            <a:off x="274638" y="263525"/>
            <a:ext cx="5616575" cy="2087563"/>
          </a:xfrm>
          <a:prstGeom prst="round2DiagRect">
            <a:avLst/>
          </a:prstGeom>
        </p:spPr>
        <p:style>
          <a:lnRef idx="2">
            <a:schemeClr val="accent1">
              <a:shade val="50000"/>
            </a:schemeClr>
          </a:lnRef>
          <a:fillRef idx="1001">
            <a:schemeClr val="dk2"/>
          </a:fillRef>
          <a:effectRef idx="0">
            <a:schemeClr val="accent1"/>
          </a:effectRef>
          <a:fontRef idx="minor">
            <a:schemeClr val="lt1"/>
          </a:fontRef>
        </p:style>
        <p:txBody>
          <a:bodyPr anchor="ctr"/>
          <a:lstStyle/>
          <a:p>
            <a:pPr algn="ctr" fontAlgn="auto">
              <a:spcBef>
                <a:spcPts val="0"/>
              </a:spcBef>
              <a:spcAft>
                <a:spcPts val="0"/>
              </a:spcAft>
              <a:defRPr/>
            </a:pPr>
            <a:r>
              <a:rPr lang="en-US" sz="2400" i="1" dirty="0" err="1">
                <a:solidFill>
                  <a:schemeClr val="tx1"/>
                </a:solidFill>
              </a:rPr>
              <a:t>Ozod</a:t>
            </a:r>
            <a:r>
              <a:rPr lang="en-US" sz="2400" i="1" dirty="0">
                <a:solidFill>
                  <a:schemeClr val="tx1"/>
                </a:solidFill>
              </a:rPr>
              <a:t> </a:t>
            </a:r>
            <a:r>
              <a:rPr lang="en-US" sz="2400" i="1" dirty="0" err="1">
                <a:solidFill>
                  <a:schemeClr val="tx1"/>
                </a:solidFill>
              </a:rPr>
              <a:t>Vatan</a:t>
            </a:r>
            <a:r>
              <a:rPr lang="en-US" sz="2400" i="1" dirty="0">
                <a:solidFill>
                  <a:schemeClr val="tx1"/>
                </a:solidFill>
              </a:rPr>
              <a:t> </a:t>
            </a:r>
            <a:r>
              <a:rPr lang="en-US" sz="2400" i="1" dirty="0">
                <a:solidFill>
                  <a:schemeClr val="bg2">
                    <a:lumMod val="20000"/>
                    <a:lumOff val="80000"/>
                  </a:schemeClr>
                </a:solidFill>
              </a:rPr>
              <a:t>- </a:t>
            </a:r>
            <a:r>
              <a:rPr lang="en-US" sz="2400" i="1" dirty="0" err="1">
                <a:solidFill>
                  <a:schemeClr val="bg2">
                    <a:lumMod val="20000"/>
                    <a:lumOff val="80000"/>
                  </a:schemeClr>
                </a:solidFill>
              </a:rPr>
              <a:t>o‘z</a:t>
            </a:r>
            <a:r>
              <a:rPr lang="en-US" sz="2400" i="1" dirty="0">
                <a:solidFill>
                  <a:schemeClr val="bg2">
                    <a:lumMod val="20000"/>
                    <a:lumOff val="80000"/>
                  </a:schemeClr>
                </a:solidFill>
              </a:rPr>
              <a:t> </a:t>
            </a:r>
            <a:r>
              <a:rPr lang="en-US" sz="2400" i="1" dirty="0" err="1">
                <a:solidFill>
                  <a:schemeClr val="bg2">
                    <a:lumMod val="20000"/>
                    <a:lumOff val="80000"/>
                  </a:schemeClr>
                </a:solidFill>
              </a:rPr>
              <a:t>taqdirini</a:t>
            </a:r>
            <a:r>
              <a:rPr lang="en-US" sz="2400" i="1" dirty="0">
                <a:solidFill>
                  <a:schemeClr val="bg2">
                    <a:lumMod val="20000"/>
                    <a:lumOff val="80000"/>
                  </a:schemeClr>
                </a:solidFill>
              </a:rPr>
              <a:t> </a:t>
            </a:r>
            <a:r>
              <a:rPr lang="en-US" sz="2400" i="1" dirty="0" err="1">
                <a:solidFill>
                  <a:schemeClr val="bg2">
                    <a:lumMod val="20000"/>
                    <a:lumOff val="80000"/>
                  </a:schemeClr>
                </a:solidFill>
              </a:rPr>
              <a:t>o‘zi</a:t>
            </a:r>
            <a:r>
              <a:rPr lang="en-US" sz="2400" i="1" dirty="0">
                <a:solidFill>
                  <a:schemeClr val="bg2">
                    <a:lumMod val="20000"/>
                    <a:lumOff val="80000"/>
                  </a:schemeClr>
                </a:solidFill>
              </a:rPr>
              <a:t> </a:t>
            </a:r>
            <a:r>
              <a:rPr lang="en-US" sz="2400" i="1" dirty="0" err="1">
                <a:solidFill>
                  <a:schemeClr val="bg2">
                    <a:lumMod val="20000"/>
                    <a:lumOff val="80000"/>
                  </a:schemeClr>
                </a:solidFill>
              </a:rPr>
              <a:t>mustaqil</a:t>
            </a:r>
            <a:r>
              <a:rPr lang="en-US" sz="2400" i="1" dirty="0">
                <a:solidFill>
                  <a:schemeClr val="bg2">
                    <a:lumMod val="20000"/>
                    <a:lumOff val="80000"/>
                  </a:schemeClr>
                </a:solidFill>
              </a:rPr>
              <a:t> </a:t>
            </a:r>
            <a:r>
              <a:rPr lang="en-US" sz="2400" i="1" dirty="0" err="1">
                <a:solidFill>
                  <a:schemeClr val="bg2">
                    <a:lumMod val="20000"/>
                    <a:lumOff val="80000"/>
                  </a:schemeClr>
                </a:solidFill>
              </a:rPr>
              <a:t>hal</a:t>
            </a:r>
            <a:r>
              <a:rPr lang="en-US" sz="2400" i="1" dirty="0">
                <a:solidFill>
                  <a:schemeClr val="bg2">
                    <a:lumMod val="20000"/>
                    <a:lumOff val="80000"/>
                  </a:schemeClr>
                </a:solidFill>
              </a:rPr>
              <a:t> </a:t>
            </a:r>
            <a:r>
              <a:rPr lang="en-US" sz="2400" i="1" dirty="0" err="1">
                <a:solidFill>
                  <a:schemeClr val="bg2">
                    <a:lumMod val="20000"/>
                    <a:lumOff val="80000"/>
                  </a:schemeClr>
                </a:solidFill>
              </a:rPr>
              <a:t>etish</a:t>
            </a:r>
            <a:r>
              <a:rPr lang="en-US" sz="2400" i="1" dirty="0">
                <a:solidFill>
                  <a:schemeClr val="bg2">
                    <a:lumMod val="20000"/>
                    <a:lumOff val="80000"/>
                  </a:schemeClr>
                </a:solidFill>
              </a:rPr>
              <a:t> </a:t>
            </a:r>
            <a:r>
              <a:rPr lang="en-US" sz="2400" i="1" dirty="0" err="1">
                <a:solidFill>
                  <a:schemeClr val="bg2">
                    <a:lumMod val="20000"/>
                    <a:lumOff val="80000"/>
                  </a:schemeClr>
                </a:solidFill>
              </a:rPr>
              <a:t>xuquqini</a:t>
            </a:r>
            <a:r>
              <a:rPr lang="en-US" sz="2400" i="1" dirty="0">
                <a:solidFill>
                  <a:schemeClr val="bg2">
                    <a:lumMod val="20000"/>
                    <a:lumOff val="80000"/>
                  </a:schemeClr>
                </a:solidFill>
              </a:rPr>
              <a:t> </a:t>
            </a:r>
            <a:r>
              <a:rPr lang="en-US" sz="2400" i="1" dirty="0" err="1">
                <a:solidFill>
                  <a:schemeClr val="bg2">
                    <a:lumMod val="20000"/>
                    <a:lumOff val="80000"/>
                  </a:schemeClr>
                </a:solidFill>
              </a:rPr>
              <a:t>to‘la</a:t>
            </a:r>
            <a:r>
              <a:rPr lang="en-US" sz="2400" i="1" dirty="0">
                <a:solidFill>
                  <a:schemeClr val="bg2">
                    <a:lumMod val="20000"/>
                    <a:lumOff val="80000"/>
                  </a:schemeClr>
                </a:solidFill>
              </a:rPr>
              <a:t> </a:t>
            </a:r>
            <a:r>
              <a:rPr lang="en-US" sz="2400" i="1" dirty="0" err="1">
                <a:solidFill>
                  <a:schemeClr val="bg2">
                    <a:lumMod val="20000"/>
                    <a:lumOff val="80000"/>
                  </a:schemeClr>
                </a:solidFill>
              </a:rPr>
              <a:t>ro‘yobga</a:t>
            </a:r>
            <a:r>
              <a:rPr lang="en-US" sz="2400" i="1" dirty="0">
                <a:solidFill>
                  <a:schemeClr val="bg2">
                    <a:lumMod val="20000"/>
                    <a:lumOff val="80000"/>
                  </a:schemeClr>
                </a:solidFill>
              </a:rPr>
              <a:t> </a:t>
            </a:r>
            <a:r>
              <a:rPr lang="en-US" sz="2400" i="1" dirty="0" err="1">
                <a:solidFill>
                  <a:schemeClr val="bg2">
                    <a:lumMod val="20000"/>
                    <a:lumOff val="80000"/>
                  </a:schemeClr>
                </a:solidFill>
              </a:rPr>
              <a:t>chiqara</a:t>
            </a:r>
            <a:r>
              <a:rPr lang="en-US" sz="2400" i="1" dirty="0">
                <a:solidFill>
                  <a:schemeClr val="bg2">
                    <a:lumMod val="20000"/>
                    <a:lumOff val="80000"/>
                  </a:schemeClr>
                </a:solidFill>
              </a:rPr>
              <a:t> </a:t>
            </a:r>
            <a:r>
              <a:rPr lang="en-US" sz="2400" i="1" dirty="0" err="1">
                <a:solidFill>
                  <a:schemeClr val="bg2">
                    <a:lumMod val="20000"/>
                    <a:lumOff val="80000"/>
                  </a:schemeClr>
                </a:solidFill>
              </a:rPr>
              <a:t>olgan</a:t>
            </a:r>
            <a:r>
              <a:rPr lang="en-US" sz="2400" i="1" dirty="0">
                <a:solidFill>
                  <a:schemeClr val="bg2">
                    <a:lumMod val="20000"/>
                    <a:lumOff val="80000"/>
                  </a:schemeClr>
                </a:solidFill>
              </a:rPr>
              <a:t> </a:t>
            </a:r>
            <a:r>
              <a:rPr lang="en-US" sz="2400" i="1" dirty="0" err="1">
                <a:solidFill>
                  <a:schemeClr val="bg2">
                    <a:lumMod val="20000"/>
                    <a:lumOff val="80000"/>
                  </a:schemeClr>
                </a:solidFill>
              </a:rPr>
              <a:t>millatning</a:t>
            </a:r>
            <a:r>
              <a:rPr lang="en-US" sz="2400" i="1" dirty="0">
                <a:solidFill>
                  <a:schemeClr val="bg2">
                    <a:lumMod val="20000"/>
                    <a:lumOff val="80000"/>
                  </a:schemeClr>
                </a:solidFill>
              </a:rPr>
              <a:t> </a:t>
            </a:r>
            <a:r>
              <a:rPr lang="en-US" sz="2400" i="1" dirty="0" err="1">
                <a:solidFill>
                  <a:schemeClr val="bg2">
                    <a:lumMod val="20000"/>
                    <a:lumOff val="80000"/>
                  </a:schemeClr>
                </a:solidFill>
              </a:rPr>
              <a:t>yashash</a:t>
            </a:r>
            <a:r>
              <a:rPr lang="en-US" sz="2400" i="1" dirty="0">
                <a:solidFill>
                  <a:schemeClr val="bg2">
                    <a:lumMod val="20000"/>
                    <a:lumOff val="80000"/>
                  </a:schemeClr>
                </a:solidFill>
              </a:rPr>
              <a:t> </a:t>
            </a:r>
            <a:r>
              <a:rPr lang="en-US" sz="2400" i="1" dirty="0" err="1">
                <a:solidFill>
                  <a:schemeClr val="bg2">
                    <a:lumMod val="20000"/>
                    <a:lumOff val="80000"/>
                  </a:schemeClr>
                </a:solidFill>
              </a:rPr>
              <a:t>makoni</a:t>
            </a:r>
            <a:r>
              <a:rPr lang="en-US" sz="2400" i="1" dirty="0">
                <a:solidFill>
                  <a:schemeClr val="bg2">
                    <a:lumMod val="20000"/>
                    <a:lumOff val="80000"/>
                  </a:schemeClr>
                </a:solidFill>
              </a:rPr>
              <a:t> </a:t>
            </a:r>
            <a:r>
              <a:rPr lang="en-US" sz="2400" i="1" dirty="0" err="1">
                <a:solidFill>
                  <a:schemeClr val="bg2">
                    <a:lumMod val="20000"/>
                    <a:lumOff val="80000"/>
                  </a:schemeClr>
                </a:solidFill>
              </a:rPr>
              <a:t>bo‘lib</a:t>
            </a:r>
            <a:r>
              <a:rPr lang="en-US" sz="2400" i="1" dirty="0">
                <a:solidFill>
                  <a:schemeClr val="bg2">
                    <a:lumMod val="20000"/>
                    <a:lumOff val="80000"/>
                  </a:schemeClr>
                </a:solidFill>
              </a:rPr>
              <a:t>, </a:t>
            </a:r>
            <a:r>
              <a:rPr lang="en-US" sz="2400" i="1" dirty="0" err="1">
                <a:solidFill>
                  <a:schemeClr val="bg2">
                    <a:lumMod val="20000"/>
                    <a:lumOff val="80000"/>
                  </a:schemeClr>
                </a:solidFill>
              </a:rPr>
              <a:t>jahon</a:t>
            </a:r>
            <a:r>
              <a:rPr lang="en-US" sz="2400" i="1" dirty="0">
                <a:solidFill>
                  <a:schemeClr val="bg2">
                    <a:lumMod val="20000"/>
                    <a:lumOff val="80000"/>
                  </a:schemeClr>
                </a:solidFill>
              </a:rPr>
              <a:t> </a:t>
            </a:r>
            <a:r>
              <a:rPr lang="en-US" sz="2400" i="1" dirty="0" err="1">
                <a:solidFill>
                  <a:schemeClr val="bg2">
                    <a:lumMod val="20000"/>
                    <a:lumOff val="80000"/>
                  </a:schemeClr>
                </a:solidFill>
              </a:rPr>
              <a:t>hamjamiyatida</a:t>
            </a:r>
            <a:r>
              <a:rPr lang="en-US" sz="2400" i="1" dirty="0">
                <a:solidFill>
                  <a:schemeClr val="bg2">
                    <a:lumMod val="20000"/>
                    <a:lumOff val="80000"/>
                  </a:schemeClr>
                </a:solidFill>
              </a:rPr>
              <a:t> </a:t>
            </a:r>
            <a:r>
              <a:rPr lang="en-US" sz="2400" i="1" dirty="0" err="1">
                <a:solidFill>
                  <a:schemeClr val="bg2">
                    <a:lumMod val="20000"/>
                    <a:lumOff val="80000"/>
                  </a:schemeClr>
                </a:solidFill>
              </a:rPr>
              <a:t>o‘z</a:t>
            </a:r>
            <a:r>
              <a:rPr lang="en-US" sz="2400" i="1" dirty="0">
                <a:solidFill>
                  <a:schemeClr val="bg2">
                    <a:lumMod val="20000"/>
                    <a:lumOff val="80000"/>
                  </a:schemeClr>
                </a:solidFill>
              </a:rPr>
              <a:t> </a:t>
            </a:r>
            <a:r>
              <a:rPr lang="en-US" sz="2400" i="1" dirty="0" err="1">
                <a:solidFill>
                  <a:schemeClr val="bg2">
                    <a:lumMod val="20000"/>
                    <a:lumOff val="80000"/>
                  </a:schemeClr>
                </a:solidFill>
              </a:rPr>
              <a:t>o‘rniga</a:t>
            </a:r>
            <a:r>
              <a:rPr lang="en-US" sz="2400" i="1" dirty="0">
                <a:solidFill>
                  <a:schemeClr val="bg2">
                    <a:lumMod val="20000"/>
                    <a:lumOff val="80000"/>
                  </a:schemeClr>
                </a:solidFill>
              </a:rPr>
              <a:t>, </a:t>
            </a:r>
            <a:r>
              <a:rPr lang="en-US" sz="2400" i="1" dirty="0" err="1">
                <a:solidFill>
                  <a:schemeClr val="bg2">
                    <a:lumMod val="20000"/>
                    <a:lumOff val="80000"/>
                  </a:schemeClr>
                </a:solidFill>
              </a:rPr>
              <a:t>nufuziga</a:t>
            </a:r>
            <a:r>
              <a:rPr lang="en-US" sz="2400" i="1" dirty="0">
                <a:solidFill>
                  <a:schemeClr val="bg2">
                    <a:lumMod val="20000"/>
                    <a:lumOff val="80000"/>
                  </a:schemeClr>
                </a:solidFill>
              </a:rPr>
              <a:t> </a:t>
            </a:r>
            <a:r>
              <a:rPr lang="en-US" sz="2400" i="1" dirty="0" err="1">
                <a:solidFill>
                  <a:schemeClr val="bg2">
                    <a:lumMod val="20000"/>
                    <a:lumOff val="80000"/>
                  </a:schemeClr>
                </a:solidFill>
              </a:rPr>
              <a:t>va</a:t>
            </a:r>
            <a:r>
              <a:rPr lang="en-US" sz="2400" i="1" dirty="0">
                <a:solidFill>
                  <a:schemeClr val="bg2">
                    <a:lumMod val="20000"/>
                    <a:lumOff val="80000"/>
                  </a:schemeClr>
                </a:solidFill>
              </a:rPr>
              <a:t> </a:t>
            </a:r>
            <a:r>
              <a:rPr lang="en-US" sz="2400" i="1" dirty="0" err="1">
                <a:solidFill>
                  <a:schemeClr val="bg2">
                    <a:lumMod val="20000"/>
                    <a:lumOff val="80000"/>
                  </a:schemeClr>
                </a:solidFill>
              </a:rPr>
              <a:t>mavqeyiga</a:t>
            </a:r>
            <a:r>
              <a:rPr lang="en-US" sz="2400" i="1" dirty="0">
                <a:solidFill>
                  <a:schemeClr val="bg2">
                    <a:lumMod val="20000"/>
                    <a:lumOff val="80000"/>
                  </a:schemeClr>
                </a:solidFill>
              </a:rPr>
              <a:t> </a:t>
            </a:r>
            <a:r>
              <a:rPr lang="en-US" sz="2400" i="1" dirty="0" err="1">
                <a:solidFill>
                  <a:schemeClr val="bg2">
                    <a:lumMod val="20000"/>
                    <a:lumOff val="80000"/>
                  </a:schemeClr>
                </a:solidFill>
              </a:rPr>
              <a:t>ega</a:t>
            </a:r>
            <a:r>
              <a:rPr lang="en-US" sz="2400" i="1" dirty="0">
                <a:solidFill>
                  <a:schemeClr val="bg2">
                    <a:lumMod val="20000"/>
                    <a:lumOff val="80000"/>
                  </a:schemeClr>
                </a:solidFill>
              </a:rPr>
              <a:t> </a:t>
            </a:r>
            <a:r>
              <a:rPr lang="en-US" sz="2400" i="1" dirty="0" err="1">
                <a:solidFill>
                  <a:schemeClr val="bg2">
                    <a:lumMod val="20000"/>
                    <a:lumOff val="80000"/>
                  </a:schemeClr>
                </a:solidFill>
              </a:rPr>
              <a:t>bo‘lgan</a:t>
            </a:r>
            <a:r>
              <a:rPr lang="en-US" sz="2400" i="1" dirty="0">
                <a:solidFill>
                  <a:schemeClr val="bg2">
                    <a:lumMod val="20000"/>
                    <a:lumOff val="80000"/>
                  </a:schemeClr>
                </a:solidFill>
              </a:rPr>
              <a:t> </a:t>
            </a:r>
            <a:r>
              <a:rPr lang="en-US" sz="2400" i="1" dirty="0" err="1">
                <a:solidFill>
                  <a:schemeClr val="bg2">
                    <a:lumMod val="20000"/>
                    <a:lumOff val="80000"/>
                  </a:schemeClr>
                </a:solidFill>
              </a:rPr>
              <a:t>mamlakatdir</a:t>
            </a:r>
            <a:r>
              <a:rPr lang="en-US" sz="2400" i="1" dirty="0">
                <a:solidFill>
                  <a:schemeClr val="bg2">
                    <a:lumMod val="20000"/>
                    <a:lumOff val="80000"/>
                  </a:schemeClr>
                </a:solidFill>
              </a:rPr>
              <a:t>.</a:t>
            </a:r>
            <a:endParaRPr lang="ru-RU" sz="2400" i="1" dirty="0">
              <a:solidFill>
                <a:schemeClr val="bg2">
                  <a:lumMod val="20000"/>
                  <a:lumOff val="80000"/>
                </a:schemeClr>
              </a:solidFill>
            </a:endParaRPr>
          </a:p>
        </p:txBody>
      </p:sp>
      <p:sp>
        <p:nvSpPr>
          <p:cNvPr id="5" name="Прямоугольник с двумя скругленными противолежащими углами 4"/>
          <p:cNvSpPr/>
          <p:nvPr/>
        </p:nvSpPr>
        <p:spPr>
          <a:xfrm>
            <a:off x="1835150" y="2351088"/>
            <a:ext cx="5616575" cy="2089150"/>
          </a:xfrm>
          <a:prstGeom prst="round2DiagRect">
            <a:avLst/>
          </a:prstGeom>
        </p:spPr>
        <p:style>
          <a:lnRef idx="2">
            <a:schemeClr val="accent1">
              <a:shade val="50000"/>
            </a:schemeClr>
          </a:lnRef>
          <a:fillRef idx="1001">
            <a:schemeClr val="dk2"/>
          </a:fillRef>
          <a:effectRef idx="0">
            <a:schemeClr val="accent1"/>
          </a:effectRef>
          <a:fontRef idx="minor">
            <a:schemeClr val="lt1"/>
          </a:fontRef>
        </p:style>
        <p:txBody>
          <a:bodyPr anchor="ctr"/>
          <a:lstStyle/>
          <a:p>
            <a:pPr algn="ctr" fontAlgn="auto">
              <a:spcBef>
                <a:spcPts val="0"/>
              </a:spcBef>
              <a:spcAft>
                <a:spcPts val="0"/>
              </a:spcAft>
              <a:defRPr/>
            </a:pPr>
            <a:r>
              <a:rPr lang="en-US" sz="2400" i="1" dirty="0" err="1">
                <a:solidFill>
                  <a:schemeClr val="tx1"/>
                </a:solidFill>
                <a:effectLst>
                  <a:outerShdw blurRad="38100" dist="38100" dir="2700000" algn="tl">
                    <a:srgbClr val="000000">
                      <a:alpha val="43137"/>
                    </a:srgbClr>
                  </a:outerShdw>
                </a:effectLst>
              </a:rPr>
              <a:t>Obod</a:t>
            </a:r>
            <a:r>
              <a:rPr lang="en-US" sz="2400" i="1" dirty="0">
                <a:solidFill>
                  <a:schemeClr val="tx1"/>
                </a:solidFill>
                <a:effectLst>
                  <a:outerShdw blurRad="38100" dist="38100" dir="2700000" algn="tl">
                    <a:srgbClr val="000000">
                      <a:alpha val="43137"/>
                    </a:srgbClr>
                  </a:outerShdw>
                </a:effectLst>
              </a:rPr>
              <a:t> </a:t>
            </a:r>
            <a:r>
              <a:rPr lang="en-US" sz="2400" i="1" dirty="0" err="1">
                <a:solidFill>
                  <a:schemeClr val="tx1"/>
                </a:solidFill>
                <a:effectLst>
                  <a:outerShdw blurRad="38100" dist="38100" dir="2700000" algn="tl">
                    <a:srgbClr val="000000">
                      <a:alpha val="43137"/>
                    </a:srgbClr>
                  </a:outerShdw>
                </a:effectLst>
              </a:rPr>
              <a:t>Vatan</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fuqarolari</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erkin</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va</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ozod</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yaratuvchilik</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faoliyati</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bilan</a:t>
            </a:r>
            <a:r>
              <a:rPr lang="en-US" sz="2400" i="1" dirty="0">
                <a:solidFill>
                  <a:schemeClr val="bg2">
                    <a:lumMod val="20000"/>
                    <a:lumOff val="80000"/>
                  </a:schemeClr>
                </a:solidFill>
                <a:effectLst>
                  <a:outerShdw blurRad="38100" dist="38100" dir="2700000" algn="tl">
                    <a:srgbClr val="000000">
                      <a:alpha val="43137"/>
                    </a:srgbClr>
                  </a:outerShdw>
                </a:effectLst>
              </a:rPr>
              <a:t> band </a:t>
            </a:r>
            <a:r>
              <a:rPr lang="en-US" sz="2400" i="1" dirty="0" err="1">
                <a:solidFill>
                  <a:schemeClr val="bg2">
                    <a:lumMod val="20000"/>
                    <a:lumOff val="80000"/>
                  </a:schemeClr>
                </a:solidFill>
                <a:effectLst>
                  <a:outerShdw blurRad="38100" dist="38100" dir="2700000" algn="tl">
                    <a:srgbClr val="000000">
                      <a:alpha val="43137"/>
                    </a:srgbClr>
                  </a:outerShdw>
                </a:effectLst>
              </a:rPr>
              <a:t>bo‘lgan</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to‘la</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ijtimoiy-siyosiy</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xavfsizlikda</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farovon</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hayot</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qurish</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ishtiyoqida</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yashayotgan</a:t>
            </a:r>
            <a:r>
              <a:rPr lang="en-US" sz="2400" i="1" dirty="0">
                <a:solidFill>
                  <a:schemeClr val="bg2">
                    <a:lumMod val="20000"/>
                    <a:lumOff val="80000"/>
                  </a:schemeClr>
                </a:solidFill>
                <a:effectLst>
                  <a:outerShdw blurRad="38100" dist="38100" dir="2700000" algn="tl">
                    <a:srgbClr val="000000">
                      <a:alpha val="43137"/>
                    </a:srgbClr>
                  </a:outerShdw>
                </a:effectLst>
              </a:rPr>
              <a:t> </a:t>
            </a:r>
            <a:r>
              <a:rPr lang="en-US" sz="2400" i="1" dirty="0" err="1">
                <a:solidFill>
                  <a:schemeClr val="bg2">
                    <a:lumMod val="20000"/>
                    <a:lumOff val="80000"/>
                  </a:schemeClr>
                </a:solidFill>
                <a:effectLst>
                  <a:outerShdw blurRad="38100" dist="38100" dir="2700000" algn="tl">
                    <a:srgbClr val="000000">
                      <a:alpha val="43137"/>
                    </a:srgbClr>
                  </a:outerShdw>
                </a:effectLst>
              </a:rPr>
              <a:t>hududdir</a:t>
            </a:r>
            <a:r>
              <a:rPr lang="en-US" sz="2400" i="1" dirty="0">
                <a:solidFill>
                  <a:schemeClr val="bg2">
                    <a:lumMod val="20000"/>
                    <a:lumOff val="80000"/>
                  </a:schemeClr>
                </a:solidFill>
                <a:effectLst>
                  <a:outerShdw blurRad="38100" dist="38100" dir="2700000" algn="tl">
                    <a:srgbClr val="000000">
                      <a:alpha val="43137"/>
                    </a:srgbClr>
                  </a:outerShdw>
                </a:effectLst>
              </a:rPr>
              <a:t>. </a:t>
            </a:r>
            <a:endParaRPr lang="ru-RU" sz="2400" i="1" dirty="0">
              <a:solidFill>
                <a:schemeClr val="bg2">
                  <a:lumMod val="20000"/>
                  <a:lumOff val="80000"/>
                </a:schemeClr>
              </a:solidFill>
              <a:effectLst>
                <a:outerShdw blurRad="38100" dist="38100" dir="2700000" algn="tl">
                  <a:srgbClr val="000000">
                    <a:alpha val="43137"/>
                  </a:srgbClr>
                </a:outerShdw>
              </a:effectLst>
            </a:endParaRPr>
          </a:p>
        </p:txBody>
      </p:sp>
      <p:sp>
        <p:nvSpPr>
          <p:cNvPr id="6" name="Прямоугольник с двумя скругленными противолежащими углами 5"/>
          <p:cNvSpPr/>
          <p:nvPr/>
        </p:nvSpPr>
        <p:spPr>
          <a:xfrm>
            <a:off x="3363913" y="4373563"/>
            <a:ext cx="5616575" cy="2224087"/>
          </a:xfrm>
          <a:prstGeom prst="round2DiagRect">
            <a:avLst/>
          </a:prstGeom>
        </p:spPr>
        <p:style>
          <a:lnRef idx="2">
            <a:schemeClr val="accent1">
              <a:shade val="50000"/>
            </a:schemeClr>
          </a:lnRef>
          <a:fillRef idx="1001">
            <a:schemeClr val="dk2"/>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 </a:t>
            </a:r>
            <a:r>
              <a:rPr lang="en-US" sz="2400" i="1" dirty="0" err="1">
                <a:solidFill>
                  <a:schemeClr val="tx1"/>
                </a:solidFill>
              </a:rPr>
              <a:t>Erkin</a:t>
            </a:r>
            <a:r>
              <a:rPr lang="en-US" sz="2400" i="1" dirty="0">
                <a:solidFill>
                  <a:schemeClr val="tx1"/>
                </a:solidFill>
              </a:rPr>
              <a:t> </a:t>
            </a:r>
            <a:r>
              <a:rPr lang="en-US" sz="2400" i="1" dirty="0" err="1">
                <a:solidFill>
                  <a:schemeClr val="tx1"/>
                </a:solidFill>
              </a:rPr>
              <a:t>va</a:t>
            </a:r>
            <a:r>
              <a:rPr lang="en-US" sz="2400" i="1" dirty="0">
                <a:solidFill>
                  <a:schemeClr val="tx1"/>
                </a:solidFill>
              </a:rPr>
              <a:t> </a:t>
            </a:r>
            <a:r>
              <a:rPr lang="en-US" sz="2400" i="1" dirty="0" err="1">
                <a:solidFill>
                  <a:schemeClr val="tx1"/>
                </a:solidFill>
              </a:rPr>
              <a:t>farovon</a:t>
            </a:r>
            <a:r>
              <a:rPr lang="en-US" sz="2400" i="1" dirty="0">
                <a:solidFill>
                  <a:schemeClr val="tx1"/>
                </a:solidFill>
              </a:rPr>
              <a:t> </a:t>
            </a:r>
            <a:r>
              <a:rPr lang="en-US" sz="2400" i="1" dirty="0" err="1">
                <a:solidFill>
                  <a:schemeClr val="tx1"/>
                </a:solidFill>
              </a:rPr>
              <a:t>hayot</a:t>
            </a:r>
            <a:r>
              <a:rPr lang="en-US" sz="2400" i="1" dirty="0">
                <a:solidFill>
                  <a:schemeClr val="tx1"/>
                </a:solidFill>
              </a:rPr>
              <a:t> </a:t>
            </a:r>
            <a:r>
              <a:rPr lang="en-US" sz="2400" i="1" dirty="0">
                <a:solidFill>
                  <a:schemeClr val="bg2">
                    <a:lumMod val="20000"/>
                    <a:lumOff val="80000"/>
                  </a:schemeClr>
                </a:solidFill>
              </a:rPr>
              <a:t>- </a:t>
            </a:r>
            <a:r>
              <a:rPr lang="en-US" sz="2400" i="1" dirty="0" err="1">
                <a:solidFill>
                  <a:schemeClr val="bg2">
                    <a:lumMod val="20000"/>
                    <a:lumOff val="80000"/>
                  </a:schemeClr>
                </a:solidFill>
              </a:rPr>
              <a:t>odamlarning</a:t>
            </a:r>
            <a:r>
              <a:rPr lang="en-US" sz="2400" i="1" dirty="0">
                <a:solidFill>
                  <a:schemeClr val="bg2">
                    <a:lumMod val="20000"/>
                    <a:lumOff val="80000"/>
                  </a:schemeClr>
                </a:solidFill>
              </a:rPr>
              <a:t> </a:t>
            </a:r>
            <a:r>
              <a:rPr lang="en-US" sz="2400" i="1" dirty="0" err="1">
                <a:solidFill>
                  <a:schemeClr val="bg2">
                    <a:lumMod val="20000"/>
                    <a:lumOff val="80000"/>
                  </a:schemeClr>
                </a:solidFill>
              </a:rPr>
              <a:t>yuqori</a:t>
            </a:r>
            <a:r>
              <a:rPr lang="en-US" sz="2400" i="1" dirty="0">
                <a:solidFill>
                  <a:schemeClr val="bg2">
                    <a:lumMod val="20000"/>
                    <a:lumOff val="80000"/>
                  </a:schemeClr>
                </a:solidFill>
              </a:rPr>
              <a:t> </a:t>
            </a:r>
            <a:r>
              <a:rPr lang="en-US" sz="2400" i="1" dirty="0" err="1">
                <a:solidFill>
                  <a:schemeClr val="bg2">
                    <a:lumMod val="20000"/>
                    <a:lumOff val="80000"/>
                  </a:schemeClr>
                </a:solidFill>
              </a:rPr>
              <a:t>darajadagi</a:t>
            </a:r>
            <a:r>
              <a:rPr lang="en-US" sz="2400" i="1" dirty="0">
                <a:solidFill>
                  <a:schemeClr val="bg2">
                    <a:lumMod val="20000"/>
                    <a:lumOff val="80000"/>
                  </a:schemeClr>
                </a:solidFill>
              </a:rPr>
              <a:t> </a:t>
            </a:r>
            <a:r>
              <a:rPr lang="en-US" sz="2400" i="1" dirty="0" err="1">
                <a:solidFill>
                  <a:schemeClr val="bg2">
                    <a:lumMod val="20000"/>
                    <a:lumOff val="80000"/>
                  </a:schemeClr>
                </a:solidFill>
              </a:rPr>
              <a:t>moddiy</a:t>
            </a:r>
            <a:r>
              <a:rPr lang="en-US" sz="2400" i="1" dirty="0">
                <a:solidFill>
                  <a:schemeClr val="bg2">
                    <a:lumMod val="20000"/>
                    <a:lumOff val="80000"/>
                  </a:schemeClr>
                </a:solidFill>
              </a:rPr>
              <a:t> </a:t>
            </a:r>
            <a:r>
              <a:rPr lang="en-US" sz="2400" i="1" dirty="0" err="1">
                <a:solidFill>
                  <a:schemeClr val="bg2">
                    <a:lumMod val="20000"/>
                    <a:lumOff val="80000"/>
                  </a:schemeClr>
                </a:solidFill>
              </a:rPr>
              <a:t>va</a:t>
            </a:r>
            <a:r>
              <a:rPr lang="en-US" sz="2400" i="1" dirty="0">
                <a:solidFill>
                  <a:schemeClr val="bg2">
                    <a:lumMod val="20000"/>
                    <a:lumOff val="80000"/>
                  </a:schemeClr>
                </a:solidFill>
              </a:rPr>
              <a:t> </a:t>
            </a:r>
            <a:r>
              <a:rPr lang="en-US" sz="2400" i="1" dirty="0" err="1">
                <a:solidFill>
                  <a:schemeClr val="bg2">
                    <a:lumMod val="20000"/>
                    <a:lumOff val="80000"/>
                  </a:schemeClr>
                </a:solidFill>
              </a:rPr>
              <a:t>ma’naviy</a:t>
            </a:r>
            <a:r>
              <a:rPr lang="en-US" sz="2400" i="1" dirty="0">
                <a:solidFill>
                  <a:schemeClr val="bg2">
                    <a:lumMod val="20000"/>
                    <a:lumOff val="80000"/>
                  </a:schemeClr>
                </a:solidFill>
              </a:rPr>
              <a:t> </a:t>
            </a:r>
            <a:r>
              <a:rPr lang="en-US" sz="2400" i="1" dirty="0" err="1">
                <a:solidFill>
                  <a:schemeClr val="bg2">
                    <a:lumMod val="20000"/>
                    <a:lumOff val="80000"/>
                  </a:schemeClr>
                </a:solidFill>
              </a:rPr>
              <a:t>ne’matlarga</a:t>
            </a:r>
            <a:r>
              <a:rPr lang="en-US" sz="2400" i="1" dirty="0">
                <a:solidFill>
                  <a:schemeClr val="bg2">
                    <a:lumMod val="20000"/>
                    <a:lumOff val="80000"/>
                  </a:schemeClr>
                </a:solidFill>
              </a:rPr>
              <a:t> </a:t>
            </a:r>
            <a:r>
              <a:rPr lang="en-US" sz="2400" i="1" dirty="0" err="1">
                <a:solidFill>
                  <a:schemeClr val="bg2">
                    <a:lumMod val="20000"/>
                    <a:lumOff val="80000"/>
                  </a:schemeClr>
                </a:solidFill>
              </a:rPr>
              <a:t>erkin</a:t>
            </a:r>
            <a:r>
              <a:rPr lang="en-US" sz="2400" i="1" dirty="0">
                <a:solidFill>
                  <a:schemeClr val="bg2">
                    <a:lumMod val="20000"/>
                    <a:lumOff val="80000"/>
                  </a:schemeClr>
                </a:solidFill>
              </a:rPr>
              <a:t> </a:t>
            </a:r>
            <a:r>
              <a:rPr lang="en-US" sz="2400" i="1" dirty="0" err="1">
                <a:solidFill>
                  <a:schemeClr val="bg2">
                    <a:lumMod val="20000"/>
                    <a:lumOff val="80000"/>
                  </a:schemeClr>
                </a:solidFill>
              </a:rPr>
              <a:t>tarzda</a:t>
            </a:r>
            <a:r>
              <a:rPr lang="en-US" sz="2400" i="1" dirty="0">
                <a:solidFill>
                  <a:schemeClr val="bg2">
                    <a:lumMod val="20000"/>
                    <a:lumOff val="80000"/>
                  </a:schemeClr>
                </a:solidFill>
              </a:rPr>
              <a:t>, </a:t>
            </a:r>
            <a:r>
              <a:rPr lang="en-US" sz="2400" i="1" dirty="0" err="1">
                <a:solidFill>
                  <a:schemeClr val="bg2">
                    <a:lumMod val="20000"/>
                    <a:lumOff val="80000"/>
                  </a:schemeClr>
                </a:solidFill>
              </a:rPr>
              <a:t>o‘zlarining</a:t>
            </a:r>
            <a:r>
              <a:rPr lang="en-US" sz="2400" i="1" dirty="0">
                <a:solidFill>
                  <a:schemeClr val="bg2">
                    <a:lumMod val="20000"/>
                    <a:lumOff val="80000"/>
                  </a:schemeClr>
                </a:solidFill>
              </a:rPr>
              <a:t> </a:t>
            </a:r>
            <a:r>
              <a:rPr lang="en-US" sz="2400" i="1" dirty="0" err="1">
                <a:solidFill>
                  <a:schemeClr val="bg2">
                    <a:lumMod val="20000"/>
                    <a:lumOff val="80000"/>
                  </a:schemeClr>
                </a:solidFill>
              </a:rPr>
              <a:t>bor</a:t>
            </a:r>
            <a:r>
              <a:rPr lang="en-US" sz="2400" i="1" dirty="0">
                <a:solidFill>
                  <a:schemeClr val="bg2">
                    <a:lumMod val="20000"/>
                    <a:lumOff val="80000"/>
                  </a:schemeClr>
                </a:solidFill>
              </a:rPr>
              <a:t> </a:t>
            </a:r>
            <a:r>
              <a:rPr lang="en-US" sz="2400" i="1" dirty="0" err="1">
                <a:solidFill>
                  <a:schemeClr val="bg2">
                    <a:lumMod val="20000"/>
                    <a:lumOff val="80000"/>
                  </a:schemeClr>
                </a:solidFill>
              </a:rPr>
              <a:t>qobiliyatlari</a:t>
            </a:r>
            <a:r>
              <a:rPr lang="en-US" sz="2400" i="1" dirty="0">
                <a:solidFill>
                  <a:schemeClr val="bg2">
                    <a:lumMod val="20000"/>
                    <a:lumOff val="80000"/>
                  </a:schemeClr>
                </a:solidFill>
              </a:rPr>
              <a:t> </a:t>
            </a:r>
            <a:r>
              <a:rPr lang="en-US" sz="2400" i="1" dirty="0" err="1">
                <a:solidFill>
                  <a:schemeClr val="bg2">
                    <a:lumMod val="20000"/>
                    <a:lumOff val="80000"/>
                  </a:schemeClr>
                </a:solidFill>
              </a:rPr>
              <a:t>va</a:t>
            </a:r>
            <a:r>
              <a:rPr lang="en-US" sz="2400" i="1" dirty="0">
                <a:solidFill>
                  <a:schemeClr val="bg2">
                    <a:lumMod val="20000"/>
                    <a:lumOff val="80000"/>
                  </a:schemeClr>
                </a:solidFill>
              </a:rPr>
              <a:t> </a:t>
            </a:r>
            <a:r>
              <a:rPr lang="en-US" sz="2400" i="1" dirty="0" err="1">
                <a:solidFill>
                  <a:schemeClr val="bg2">
                    <a:lumMod val="20000"/>
                    <a:lumOff val="80000"/>
                  </a:schemeClr>
                </a:solidFill>
              </a:rPr>
              <a:t>imkoniyatlari</a:t>
            </a:r>
            <a:r>
              <a:rPr lang="en-US" sz="2400" i="1" dirty="0">
                <a:solidFill>
                  <a:schemeClr val="bg2">
                    <a:lumMod val="20000"/>
                    <a:lumOff val="80000"/>
                  </a:schemeClr>
                </a:solidFill>
              </a:rPr>
              <a:t> </a:t>
            </a:r>
            <a:r>
              <a:rPr lang="en-US" sz="2400" i="1" dirty="0" err="1">
                <a:solidFill>
                  <a:schemeClr val="bg2">
                    <a:lumMod val="20000"/>
                    <a:lumOff val="80000"/>
                  </a:schemeClr>
                </a:solidFill>
              </a:rPr>
              <a:t>evaziga</a:t>
            </a:r>
            <a:r>
              <a:rPr lang="en-US" sz="2400" i="1" dirty="0">
                <a:solidFill>
                  <a:schemeClr val="bg2">
                    <a:lumMod val="20000"/>
                    <a:lumOff val="80000"/>
                  </a:schemeClr>
                </a:solidFill>
              </a:rPr>
              <a:t> </a:t>
            </a:r>
            <a:r>
              <a:rPr lang="en-US" sz="2400" i="1" dirty="0" err="1">
                <a:solidFill>
                  <a:schemeClr val="bg2">
                    <a:lumMod val="20000"/>
                    <a:lumOff val="80000"/>
                  </a:schemeClr>
                </a:solidFill>
              </a:rPr>
              <a:t>erishishlari</a:t>
            </a:r>
            <a:r>
              <a:rPr lang="en-US" sz="2400" i="1" dirty="0">
                <a:solidFill>
                  <a:schemeClr val="bg2">
                    <a:lumMod val="20000"/>
                    <a:lumOff val="80000"/>
                  </a:schemeClr>
                </a:solidFill>
              </a:rPr>
              <a:t> </a:t>
            </a:r>
            <a:r>
              <a:rPr lang="en-US" sz="2400" i="1" dirty="0" err="1">
                <a:solidFill>
                  <a:schemeClr val="bg2">
                    <a:lumMod val="20000"/>
                    <a:lumOff val="80000"/>
                  </a:schemeClr>
                </a:solidFill>
              </a:rPr>
              <a:t>jarayonini</a:t>
            </a:r>
            <a:r>
              <a:rPr lang="en-US" sz="2400" i="1" dirty="0">
                <a:solidFill>
                  <a:schemeClr val="bg2">
                    <a:lumMod val="20000"/>
                    <a:lumOff val="80000"/>
                  </a:schemeClr>
                </a:solidFill>
              </a:rPr>
              <a:t> </a:t>
            </a:r>
            <a:r>
              <a:rPr lang="en-US" sz="2400" i="1" dirty="0" err="1">
                <a:solidFill>
                  <a:schemeClr val="bg2">
                    <a:lumMod val="20000"/>
                    <a:lumOff val="80000"/>
                  </a:schemeClr>
                </a:solidFill>
              </a:rPr>
              <a:t>o‘zida</a:t>
            </a:r>
            <a:r>
              <a:rPr lang="en-US" sz="2400" i="1" dirty="0">
                <a:solidFill>
                  <a:schemeClr val="bg2">
                    <a:lumMod val="20000"/>
                    <a:lumOff val="80000"/>
                  </a:schemeClr>
                </a:solidFill>
              </a:rPr>
              <a:t> </a:t>
            </a:r>
            <a:r>
              <a:rPr lang="en-US" sz="2400" i="1" dirty="0" err="1">
                <a:solidFill>
                  <a:schemeClr val="bg2">
                    <a:lumMod val="20000"/>
                    <a:lumOff val="80000"/>
                  </a:schemeClr>
                </a:solidFill>
              </a:rPr>
              <a:t>ifodalovchi</a:t>
            </a:r>
            <a:r>
              <a:rPr lang="en-US" sz="2400" i="1" dirty="0">
                <a:solidFill>
                  <a:schemeClr val="bg2">
                    <a:lumMod val="20000"/>
                    <a:lumOff val="80000"/>
                  </a:schemeClr>
                </a:solidFill>
              </a:rPr>
              <a:t> </a:t>
            </a:r>
            <a:r>
              <a:rPr lang="en-US" sz="2400" i="1" dirty="0" err="1">
                <a:solidFill>
                  <a:schemeClr val="bg2">
                    <a:lumMod val="20000"/>
                    <a:lumOff val="80000"/>
                  </a:schemeClr>
                </a:solidFill>
              </a:rPr>
              <a:t>tushunchadir</a:t>
            </a:r>
            <a:r>
              <a:rPr lang="en-US" sz="2400" i="1" dirty="0">
                <a:solidFill>
                  <a:schemeClr val="bg2">
                    <a:lumMod val="20000"/>
                    <a:lumOff val="80000"/>
                  </a:schemeClr>
                </a:solidFill>
              </a:rPr>
              <a:t>.</a:t>
            </a:r>
            <a:endParaRPr lang="ru-RU" sz="2400" i="1" dirty="0">
              <a:solidFill>
                <a:schemeClr val="bg2">
                  <a:lumMod val="20000"/>
                  <a:lumOff val="8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spTree>
    <p:extLst>
      <p:ext uri="{BB962C8B-B14F-4D97-AF65-F5344CB8AC3E}">
        <p14:creationId xmlns:p14="http://schemas.microsoft.com/office/powerpoint/2010/main" val="40217358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1819722" y="2852936"/>
            <a:ext cx="5688632" cy="3017686"/>
          </a:xfrm>
          <a:prstGeom prst="rect">
            <a:avLst/>
          </a:prstGeom>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lnSpc>
                <a:spcPct val="150000"/>
              </a:lnSpc>
              <a:spcBef>
                <a:spcPts val="0"/>
              </a:spcBef>
              <a:spcAft>
                <a:spcPts val="0"/>
              </a:spcAft>
              <a:defRPr/>
            </a:pPr>
            <a:r>
              <a:rPr lang="en-US" sz="4400" b="1" dirty="0">
                <a:ln w="11430"/>
                <a:solidFill>
                  <a:srgbClr val="FF0000"/>
                </a:solidFill>
                <a:effectLst>
                  <a:outerShdw blurRad="80000" dist="40000" dir="5040000" algn="tl">
                    <a:srgbClr val="000000">
                      <a:alpha val="30000"/>
                    </a:srgbClr>
                  </a:outerShdw>
                </a:effectLst>
                <a:latin typeface="+mn-lt"/>
              </a:rPr>
              <a:t>E’TIBORINGIZ UCHUN RAXMAT</a:t>
            </a:r>
          </a:p>
          <a:p>
            <a:pPr algn="ctr" fontAlgn="auto">
              <a:lnSpc>
                <a:spcPct val="150000"/>
              </a:lnSpc>
              <a:spcBef>
                <a:spcPts val="0"/>
              </a:spcBef>
              <a:spcAft>
                <a:spcPts val="0"/>
              </a:spcAft>
              <a:defRPr/>
            </a:pPr>
            <a:endParaRPr lang="ru-RU" sz="4400" b="1" dirty="0">
              <a:ln w="11430"/>
              <a:solidFill>
                <a:srgbClr val="FF0000"/>
              </a:solidFill>
              <a:effectLst>
                <a:outerShdw blurRad="80000" dist="40000" dir="5040000" algn="tl">
                  <a:srgbClr val="000000">
                    <a:alpha val="30000"/>
                  </a:srgbClr>
                </a:outerShdw>
              </a:effectLst>
              <a:latin typeface="+mn-lt"/>
            </a:endParaRPr>
          </a:p>
        </p:txBody>
      </p:sp>
      <p:pic>
        <p:nvPicPr>
          <p:cNvPr id="49157" name="Picture 5" descr="uz-flag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79388" y="0"/>
            <a:ext cx="6913562"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5718769"/>
      </p:ext>
    </p:extLst>
  </p:cSld>
  <p:clrMapOvr>
    <a:masterClrMapping/>
  </p:clrMapOvr>
  <p:transition spd="slow" advClick="0" advTm="100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14"/>
                                        </p:tgtEl>
                                        <p:attrNameLst>
                                          <p:attrName>style.visibility</p:attrName>
                                        </p:attrNameLst>
                                      </p:cBhvr>
                                      <p:to>
                                        <p:strVal val="visible"/>
                                      </p:to>
                                    </p:set>
                                    <p:set>
                                      <p:cBhvr>
                                        <p:cTn id="7" dur="455" fill="hold">
                                          <p:stCondLst>
                                            <p:cond delay="0"/>
                                          </p:stCondLst>
                                        </p:cTn>
                                        <p:tgtEl>
                                          <p:spTgt spid="14"/>
                                        </p:tgtEl>
                                        <p:attrNameLst>
                                          <p:attrName>style.rotation</p:attrName>
                                        </p:attrNameLst>
                                      </p:cBhvr>
                                      <p:to>
                                        <p:strVal val="-45.0"/>
                                      </p:to>
                                    </p:set>
                                    <p:anim calcmode="lin" valueType="num">
                                      <p:cBhvr>
                                        <p:cTn id="8" dur="455" fill="hold">
                                          <p:stCondLst>
                                            <p:cond delay="455"/>
                                          </p:stCondLst>
                                        </p:cTn>
                                        <p:tgtEl>
                                          <p:spTgt spid="14"/>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4"/>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4"/>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4"/>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Autofit/>
          </a:bodyPr>
          <a:lstStyle/>
          <a:p>
            <a:pPr fontAlgn="auto">
              <a:spcAft>
                <a:spcPts val="0"/>
              </a:spcAft>
              <a:defRPr/>
            </a:pPr>
            <a:r>
              <a:rPr lang="en-US" sz="5400" b="1" i="1" dirty="0" smtClean="0">
                <a:effectLst>
                  <a:outerShdw blurRad="38100" dist="38100" dir="2700000" algn="tl">
                    <a:srgbClr val="000000">
                      <a:alpha val="43137"/>
                    </a:srgbClr>
                  </a:outerShdw>
                </a:effectLst>
                <a:latin typeface="Blackadder ITC" pitchFamily="82" charset="0"/>
              </a:rPr>
              <a:t/>
            </a:r>
            <a:br>
              <a:rPr lang="en-US" sz="5400" b="1" i="1" dirty="0" smtClean="0">
                <a:effectLst>
                  <a:outerShdw blurRad="38100" dist="38100" dir="2700000" algn="tl">
                    <a:srgbClr val="000000">
                      <a:alpha val="43137"/>
                    </a:srgbClr>
                  </a:outerShdw>
                </a:effectLst>
                <a:latin typeface="Blackadder ITC" pitchFamily="82" charset="0"/>
              </a:rPr>
            </a:br>
            <a:r>
              <a:rPr lang="en-US" sz="7200" b="1" i="1" dirty="0" err="1" smtClean="0">
                <a:solidFill>
                  <a:srgbClr val="0070C0"/>
                </a:solidFill>
                <a:effectLst>
                  <a:outerShdw blurRad="38100" dist="38100" dir="2700000" algn="tl">
                    <a:srgbClr val="000000">
                      <a:alpha val="43137"/>
                    </a:srgbClr>
                  </a:outerShdw>
                </a:effectLst>
                <a:latin typeface="Blackadder ITC" pitchFamily="82" charset="0"/>
              </a:rPr>
              <a:t>Reja</a:t>
            </a:r>
            <a:r>
              <a:rPr lang="ru-RU" sz="7200" b="1" i="1" dirty="0">
                <a:solidFill>
                  <a:srgbClr val="0070C0"/>
                </a:solidFill>
                <a:effectLst>
                  <a:outerShdw blurRad="38100" dist="38100" dir="2700000" algn="tl">
                    <a:srgbClr val="000000">
                      <a:alpha val="43137"/>
                    </a:srgbClr>
                  </a:outerShdw>
                </a:effectLst>
              </a:rPr>
              <a:t>:</a:t>
            </a:r>
            <a:r>
              <a:rPr lang="ru-RU" sz="7200" i="1" dirty="0">
                <a:solidFill>
                  <a:srgbClr val="0070C0"/>
                </a:solidFill>
                <a:effectLst>
                  <a:outerShdw blurRad="38100" dist="38100" dir="2700000" algn="tl">
                    <a:srgbClr val="000000">
                      <a:alpha val="43137"/>
                    </a:srgbClr>
                  </a:outerShdw>
                </a:effectLst>
              </a:rPr>
              <a:t/>
            </a:r>
            <a:br>
              <a:rPr lang="ru-RU" sz="7200" i="1" dirty="0">
                <a:solidFill>
                  <a:srgbClr val="0070C0"/>
                </a:solidFill>
                <a:effectLst>
                  <a:outerShdw blurRad="38100" dist="38100" dir="2700000" algn="tl">
                    <a:srgbClr val="000000">
                      <a:alpha val="43137"/>
                    </a:srgbClr>
                  </a:outerShdw>
                </a:effectLst>
              </a:rPr>
            </a:br>
            <a:endParaRPr lang="ru-RU" sz="5400" i="1" dirty="0">
              <a:solidFill>
                <a:srgbClr val="0070C0"/>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179388" y="1600200"/>
            <a:ext cx="8507412" cy="4708525"/>
          </a:xfrm>
        </p:spPr>
        <p:txBody>
          <a:bodyPr>
            <a:noAutofit/>
          </a:bodyPr>
          <a:lstStyle/>
          <a:p>
            <a:pPr marL="0" indent="0" algn="ctr">
              <a:buFont typeface="Arial" charset="0"/>
              <a:buNone/>
            </a:pPr>
            <a:r>
              <a:rPr lang="en-US" sz="2400" i="1" smtClean="0">
                <a:effectLst>
                  <a:outerShdw blurRad="38100" dist="38100" dir="2700000" algn="tl">
                    <a:srgbClr val="FFFFFF"/>
                  </a:outerShdw>
                </a:effectLst>
              </a:rPr>
              <a:t>1. Milliy istiqlol mafkurasining bosh va asosiy g‘oyasi.</a:t>
            </a:r>
            <a:endParaRPr lang="ru-RU" sz="2400" i="1" smtClean="0">
              <a:effectLst>
                <a:outerShdw blurRad="38100" dist="38100" dir="2700000" algn="tl">
                  <a:srgbClr val="FFFFFF"/>
                </a:outerShdw>
              </a:effectLst>
            </a:endParaRPr>
          </a:p>
          <a:p>
            <a:pPr marL="0" indent="0" algn="ctr">
              <a:buFont typeface="Arial" charset="0"/>
              <a:buNone/>
            </a:pPr>
            <a:r>
              <a:rPr lang="en-US" sz="2400" i="1" smtClean="0">
                <a:effectLst>
                  <a:outerShdw blurRad="38100" dist="38100" dir="2700000" algn="tl">
                    <a:srgbClr val="FFFFFF"/>
                  </a:outerShdw>
                </a:effectLst>
              </a:rPr>
              <a:t> </a:t>
            </a:r>
            <a:r>
              <a:rPr lang="es-ES" sz="2400" i="1" smtClean="0">
                <a:effectLst>
                  <a:outerShdw blurRad="38100" dist="38100" dir="2700000" algn="tl">
                    <a:srgbClr val="FFFFFF"/>
                  </a:outerShdw>
                </a:effectLst>
              </a:rPr>
              <a:t>2. Milliy g‘oya va iqtisodiy tamoyillar.</a:t>
            </a:r>
            <a:endParaRPr lang="ru-RU" sz="2400" i="1" smtClean="0">
              <a:effectLst>
                <a:outerShdw blurRad="38100" dist="38100" dir="2700000" algn="tl">
                  <a:srgbClr val="FFFFFF"/>
                </a:outerShdw>
              </a:effectLst>
            </a:endParaRPr>
          </a:p>
          <a:p>
            <a:pPr marL="0" indent="0" algn="ctr">
              <a:buFont typeface="Arial" charset="0"/>
              <a:buNone/>
            </a:pPr>
            <a:r>
              <a:rPr lang="es-ES" sz="2400" i="1" smtClean="0">
                <a:effectLst>
                  <a:outerShdw blurRad="38100" dist="38100" dir="2700000" algn="tl">
                    <a:srgbClr val="FFFFFF"/>
                  </a:outerShdw>
                </a:effectLst>
              </a:rPr>
              <a:t> 3. Millat va milliy g‘oya.</a:t>
            </a:r>
            <a:endParaRPr lang="ru-RU" sz="2400" i="1" smtClean="0">
              <a:effectLst>
                <a:outerShdw blurRad="38100" dist="38100" dir="2700000" algn="tl">
                  <a:srgbClr val="FFFFFF"/>
                </a:outerShdw>
              </a:effectLst>
            </a:endParaRPr>
          </a:p>
          <a:p>
            <a:pPr marL="0" indent="0" algn="ctr">
              <a:buFont typeface="Arial" charset="0"/>
              <a:buNone/>
            </a:pPr>
            <a:r>
              <a:rPr lang="es-ES" sz="2400" i="1" smtClean="0">
                <a:effectLst>
                  <a:outerShdw blurRad="38100" dist="38100" dir="2700000" algn="tl">
                    <a:srgbClr val="FFFFFF"/>
                  </a:outerShdw>
                </a:effectLst>
              </a:rPr>
              <a:t> 4. Milliy mafkuramizni insonlar qalbi va ongiga singdirish yo‘llari.</a:t>
            </a:r>
            <a:endParaRPr lang="ru-RU" sz="2400" i="1" smtClean="0">
              <a:effectLst>
                <a:outerShdw blurRad="38100" dist="38100" dir="2700000" algn="tl">
                  <a:srgbClr val="FFFFFF"/>
                </a:outerShdw>
              </a:effectLst>
            </a:endParaRPr>
          </a:p>
          <a:p>
            <a:pPr marL="0" indent="0" algn="ctr">
              <a:buFont typeface="Arial" charset="0"/>
              <a:buNone/>
            </a:pPr>
            <a:r>
              <a:rPr lang="es-ES" sz="2400" i="1" smtClean="0">
                <a:effectLst>
                  <a:outerShdw blurRad="38100" dist="38100" dir="2700000" algn="tl">
                    <a:srgbClr val="FFFFFF"/>
                  </a:outerShdw>
                </a:effectLst>
              </a:rPr>
              <a:t>           5. Ozod va obod Vatan, erkin va faravon hayot tushunchalarining  mohiyati – mazmuni.</a:t>
            </a:r>
            <a:endParaRPr lang="ru-RU" sz="2400" i="1" smtClean="0">
              <a:effectLst>
                <a:outerShdw blurRad="38100" dist="38100" dir="2700000" algn="tl">
                  <a:srgbClr val="FFFFFF"/>
                </a:outerShdw>
              </a:effectLst>
            </a:endParaRPr>
          </a:p>
          <a:p>
            <a:pPr marL="0" indent="0" algn="ctr">
              <a:buFont typeface="Arial" charset="0"/>
              <a:buNone/>
            </a:pPr>
            <a:r>
              <a:rPr lang="es-ES" sz="2400" i="1" smtClean="0">
                <a:effectLst>
                  <a:outerShdw blurRad="38100" dist="38100" dir="2700000" algn="tl">
                    <a:srgbClr val="FFFFFF"/>
                  </a:outerShdw>
                </a:effectLst>
              </a:rPr>
              <a:t>            6. Ozod va obod Vatan, erkin va faravon hayot qurish – milliy </a:t>
            </a:r>
            <a:endParaRPr lang="ru-RU" sz="2400" i="1" smtClean="0">
              <a:effectLst>
                <a:outerShdw blurRad="38100" dist="38100" dir="2700000" algn="tl">
                  <a:srgbClr val="FFFFFF"/>
                </a:outerShdw>
              </a:effectLst>
            </a:endParaRPr>
          </a:p>
          <a:p>
            <a:pPr marL="0" indent="0" algn="ctr">
              <a:buFont typeface="Arial" charset="0"/>
              <a:buNone/>
            </a:pPr>
            <a:r>
              <a:rPr lang="es-ES" sz="2400" i="1" smtClean="0">
                <a:effectLst>
                  <a:outerShdw blurRad="38100" dist="38100" dir="2700000" algn="tl">
                    <a:srgbClr val="FFFFFF"/>
                  </a:outerShdw>
                </a:effectLst>
              </a:rPr>
              <a:t>            </a:t>
            </a:r>
            <a:r>
              <a:rPr lang="en-US" sz="2400" i="1" smtClean="0">
                <a:effectLst>
                  <a:outerShdw blurRad="38100" dist="38100" dir="2700000" algn="tl">
                    <a:srgbClr val="FFFFFF"/>
                  </a:outerShdw>
                </a:effectLst>
              </a:rPr>
              <a:t>istiqlol mafkurasining bosh g‘oyasi. </a:t>
            </a:r>
            <a:endParaRPr lang="ru-RU" sz="2400" i="1" smtClean="0">
              <a:effectLst>
                <a:outerShdw blurRad="38100" dist="38100" dir="2700000" algn="tl">
                  <a:srgbClr val="FFFFFF"/>
                </a:outerShdw>
              </a:effectLst>
            </a:endParaRPr>
          </a:p>
          <a:p>
            <a:pPr marL="0" indent="0" algn="ctr">
              <a:buFont typeface="Arial" charset="0"/>
              <a:buNone/>
            </a:pPr>
            <a:r>
              <a:rPr lang="en-US" sz="2400" i="1" smtClean="0">
                <a:effectLst>
                  <a:outerShdw blurRad="38100" dist="38100" dir="2700000" algn="tl">
                    <a:srgbClr val="FFFFFF"/>
                  </a:outerShdw>
                </a:effectLst>
              </a:rPr>
              <a:t>  7.Yoshlarda ozod va obod Vatan, erkin va faravon hayot qurish  tuyg‘usini qaror toptirishda milliy g‘oyaning ahamiyati</a:t>
            </a:r>
            <a:endParaRPr lang="ru-RU" sz="2400" i="1" smtClean="0">
              <a:effectLst>
                <a:outerShdw blurRad="38100" dist="38100" dir="2700000" algn="tl">
                  <a:srgbClr val="FFFFFF"/>
                </a:outerShdw>
              </a:effectLst>
            </a:endParaRPr>
          </a:p>
          <a:p>
            <a:pPr marL="0" indent="0" algn="ctr">
              <a:buFont typeface="Arial" charset="0"/>
              <a:buNone/>
            </a:pPr>
            <a:endParaRPr lang="ru-RU" sz="2400" i="1" smtClean="0">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ъект 2"/>
          <p:cNvSpPr>
            <a:spLocks noGrp="1"/>
          </p:cNvSpPr>
          <p:nvPr>
            <p:ph idx="1"/>
          </p:nvPr>
        </p:nvSpPr>
        <p:spPr/>
        <p:txBody>
          <a:bodyPr/>
          <a:lstStyle/>
          <a:p>
            <a:pPr marL="0" indent="0">
              <a:buFont typeface="Arial" charset="0"/>
              <a:buNone/>
            </a:pPr>
            <a:endParaRPr lang="en-US" smtClean="0"/>
          </a:p>
          <a:p>
            <a:pPr marL="0" indent="0">
              <a:buFont typeface="Arial" charset="0"/>
              <a:buNone/>
            </a:pPr>
            <a:endParaRPr lang="en-US" smtClean="0"/>
          </a:p>
          <a:p>
            <a:pPr marL="0" indent="0">
              <a:buFont typeface="Arial" charset="0"/>
              <a:buNone/>
            </a:pPr>
            <a:endParaRPr lang="en-US" smtClean="0"/>
          </a:p>
          <a:p>
            <a:pPr marL="0" indent="0">
              <a:buFont typeface="Arial" charset="0"/>
              <a:buNone/>
            </a:pPr>
            <a:endParaRPr lang="en-US" smtClean="0"/>
          </a:p>
          <a:p>
            <a:pPr marL="0" indent="0">
              <a:buFont typeface="Arial" charset="0"/>
              <a:buNone/>
            </a:pPr>
            <a:endParaRPr lang="ru-RU" smtClean="0"/>
          </a:p>
        </p:txBody>
      </p:sp>
      <p:pic>
        <p:nvPicPr>
          <p:cNvPr id="4" name="Picture 7" descr="D:\MALAKA OSHIRISH\PECHATGA\RASMLAR\PREZIDENT\islom_karimov.jpg"/>
          <p:cNvPicPr>
            <a:picLocks noChangeAspect="1" noChangeArrowheads="1"/>
          </p:cNvPicPr>
          <p:nvPr/>
        </p:nvPicPr>
        <p:blipFill>
          <a:blip r:embed="rId2"/>
          <a:srcRect/>
          <a:stretch>
            <a:fillRect/>
          </a:stretch>
        </p:blipFill>
        <p:spPr bwMode="auto">
          <a:xfrm>
            <a:off x="251520" y="35527"/>
            <a:ext cx="4536504" cy="342902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Вертикальный свиток 5"/>
          <p:cNvSpPr/>
          <p:nvPr/>
        </p:nvSpPr>
        <p:spPr>
          <a:xfrm>
            <a:off x="3167063" y="3284538"/>
            <a:ext cx="5976937" cy="3435350"/>
          </a:xfrm>
          <a:prstGeom prst="verticalScroll">
            <a:avLst/>
          </a:prstGeom>
        </p:spPr>
        <p:style>
          <a:lnRef idx="3">
            <a:schemeClr val="lt1"/>
          </a:lnRef>
          <a:fillRef idx="1">
            <a:schemeClr val="accent4"/>
          </a:fillRef>
          <a:effectRef idx="1">
            <a:schemeClr val="accent4"/>
          </a:effectRef>
          <a:fontRef idx="minor">
            <a:schemeClr val="lt1"/>
          </a:fontRef>
        </p:style>
        <p:txBody>
          <a:bodyPr anchor="ctr"/>
          <a:lstStyle/>
          <a:p>
            <a:pPr algn="ctr" fontAlgn="auto">
              <a:spcBef>
                <a:spcPts val="0"/>
              </a:spcBef>
              <a:spcAft>
                <a:spcPts val="0"/>
              </a:spcAft>
              <a:defRPr/>
            </a:pPr>
            <a:r>
              <a:rPr lang="es-ES" sz="1400" b="1" i="1" dirty="0">
                <a:latin typeface="Times New Roman"/>
                <a:ea typeface="Times New Roman"/>
              </a:rPr>
              <a:t>“</a:t>
            </a:r>
            <a:r>
              <a:rPr lang="es-ES" sz="2400" b="1"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O‘zining hayotini, oldiga qo‘ygan maqsadlarini aniq tasavvur qiladigan, o‘z kelajagi haqida qayg‘uradigan millat hech bir davrda milliy g‘oya va milliy mafkurasiz yashamagan va yashay</a:t>
            </a:r>
            <a:r>
              <a:rPr lang="ru-RU" sz="2400" b="1"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  </a:t>
            </a:r>
            <a:r>
              <a:rPr lang="en-US" sz="2400" b="1" i="1" dirty="0" err="1">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olmaydi</a:t>
            </a:r>
            <a:r>
              <a:rPr lang="en-US" sz="2400" b="1"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 </a:t>
            </a:r>
            <a:endParaRPr lang="ru-RU" sz="2000"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endParaRPr>
          </a:p>
          <a:p>
            <a:pPr algn="ctr" fontAlgn="auto">
              <a:spcBef>
                <a:spcPts val="0"/>
              </a:spcBef>
              <a:spcAft>
                <a:spcPts val="0"/>
              </a:spcAft>
              <a:defRPr/>
            </a:pPr>
            <a:r>
              <a:rPr lang="en-US" sz="2400" b="1" i="1" dirty="0" err="1">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Islom</a:t>
            </a:r>
            <a:r>
              <a:rPr lang="en-US" sz="2400" b="1"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 </a:t>
            </a:r>
            <a:r>
              <a:rPr lang="en-US" sz="2400" b="1" i="1" dirty="0" err="1">
                <a:solidFill>
                  <a:schemeClr val="bg1">
                    <a:lumMod val="20000"/>
                    <a:lumOff val="80000"/>
                  </a:schemeClr>
                </a:solidFill>
                <a:effectLst>
                  <a:outerShdw blurRad="38100" dist="38100" dir="2700000" algn="tl">
                    <a:srgbClr val="000000">
                      <a:alpha val="43137"/>
                    </a:srgbClr>
                  </a:outerShdw>
                </a:effectLst>
                <a:latin typeface="Times New Roman"/>
                <a:ea typeface="Times New Roman"/>
              </a:rPr>
              <a:t>Karimov</a:t>
            </a:r>
            <a:endParaRPr lang="ru-RU" sz="2000" i="1" dirty="0">
              <a:solidFill>
                <a:schemeClr val="bg1">
                  <a:lumMod val="20000"/>
                  <a:lumOff val="80000"/>
                </a:schemeClr>
              </a:solidFill>
              <a:effectLst>
                <a:outerShdw blurRad="38100" dist="38100" dir="2700000" algn="tl">
                  <a:srgbClr val="000000">
                    <a:alpha val="43137"/>
                  </a:srgbClr>
                </a:outerShdw>
              </a:effectLst>
              <a:latin typeface="Times New Roman"/>
              <a:ea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813"/>
            <a:ext cx="8229600" cy="5976937"/>
          </a:xfrm>
        </p:spPr>
        <p:txBody>
          <a:bodyPr rtlCol="0">
            <a:normAutofit fontScale="85000" lnSpcReduction="10000"/>
          </a:bodyPr>
          <a:lstStyle/>
          <a:p>
            <a:pPr marL="0" indent="0" algn="just" fontAlgn="auto">
              <a:spcAft>
                <a:spcPts val="0"/>
              </a:spcAft>
              <a:buFont typeface="Arial" pitchFamily="34" charset="0"/>
              <a:buNone/>
              <a:defRPr/>
            </a:pPr>
            <a:r>
              <a:rPr lang="es-ES" dirty="0" smtClean="0"/>
              <a:t>	Inson </a:t>
            </a:r>
            <a:r>
              <a:rPr lang="es-ES" dirty="0"/>
              <a:t>qalbi va ongi uchun kurash jarayonida g‘oya va ong munosabati </a:t>
            </a:r>
            <a:r>
              <a:rPr lang="es-ES" b="1" i="1" dirty="0"/>
              <a:t>birinchidan,</a:t>
            </a:r>
            <a:r>
              <a:rPr lang="es-ES" dirty="0"/>
              <a:t> muayyan g‘oya inson tomonidan qabul qilinmasligi mumkin. </a:t>
            </a:r>
            <a:r>
              <a:rPr lang="es-ES" b="1" i="1" dirty="0"/>
              <a:t>Ikkinchidan,</a:t>
            </a:r>
            <a:r>
              <a:rPr lang="es-ES" dirty="0"/>
              <a:t> muayyan g‘oya shaxs ongida faqat axborot sifatida saqlanib qolishi, ya’ni keraksiz buyum kabi, inson ongining bir chetida «chang bosib» yotaverishi mumkin. Birinchi holatda g‘oya inson ongida hyech qanday iz qoldirmaydi, ikkinchi holatda esa, u shaxs uchun </a:t>
            </a:r>
            <a:r>
              <a:rPr lang="es-ES" dirty="0" smtClean="0"/>
              <a:t>hech </a:t>
            </a:r>
            <a:r>
              <a:rPr lang="es-ES" dirty="0"/>
              <a:t>qanday ijtimoiy </a:t>
            </a:r>
            <a:r>
              <a:rPr lang="es-ES" dirty="0" smtClean="0"/>
              <a:t>ahamiyatga </a:t>
            </a:r>
            <a:r>
              <a:rPr lang="es-ES" dirty="0"/>
              <a:t>ega bo‘lmaydi </a:t>
            </a:r>
            <a:r>
              <a:rPr lang="es-ES" dirty="0" smtClean="0"/>
              <a:t>g‘oya </a:t>
            </a:r>
            <a:r>
              <a:rPr lang="es-ES" dirty="0"/>
              <a:t>faqat inson qalbini egallagan, ma’naviy-ruhiy holatining uzviy qismiga aylangan taqdirdagina harakatga da’vat etuvchi, rag‘batlantiruvchi kuchga, faoliyat dasturiga aylanadi. Shuning uchun ham, bugungi kunda mafkuraviy kurashning bosh maqsadi inson qalbini zabt etish orqali uning ongini egallash bo‘lib </a:t>
            </a:r>
            <a:r>
              <a:rPr lang="es-ES" dirty="0" smtClean="0"/>
              <a:t>qolmoqda.</a:t>
            </a:r>
            <a:endParaRPr lang="ru-RU" dirty="0"/>
          </a:p>
          <a:p>
            <a:pPr marL="0" indent="0" algn="just" fontAlgn="auto">
              <a:spcAft>
                <a:spcPts val="0"/>
              </a:spcAft>
              <a:buFont typeface="Arial" pitchFamily="34" charset="0"/>
              <a:buNone/>
              <a:defRPr/>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5" descr="1"/>
          <p:cNvPicPr>
            <a:picLocks noChangeAspect="1" noChangeArrowheads="1"/>
          </p:cNvPicPr>
          <p:nvPr/>
        </p:nvPicPr>
        <p:blipFill>
          <a:blip r:embed="rId3"/>
          <a:srcRect/>
          <a:stretch>
            <a:fillRect/>
          </a:stretch>
        </p:blipFill>
        <p:spPr bwMode="auto">
          <a:xfrm>
            <a:off x="4356100" y="476250"/>
            <a:ext cx="4464050" cy="5184775"/>
          </a:xfrm>
          <a:prstGeom prst="rect">
            <a:avLst/>
          </a:prstGeom>
          <a:noFill/>
          <a:ln w="9525">
            <a:noFill/>
            <a:miter lim="800000"/>
            <a:headEnd/>
            <a:tailEnd/>
          </a:ln>
        </p:spPr>
      </p:pic>
      <p:sp>
        <p:nvSpPr>
          <p:cNvPr id="5" name="Прямоугольник 4"/>
          <p:cNvSpPr/>
          <p:nvPr/>
        </p:nvSpPr>
        <p:spPr>
          <a:xfrm>
            <a:off x="20638" y="476250"/>
            <a:ext cx="4356100" cy="5632450"/>
          </a:xfrm>
          <a:prstGeom prst="rect">
            <a:avLst/>
          </a:prstGeom>
        </p:spPr>
        <p:txBody>
          <a:bodyPr>
            <a:spAutoFit/>
          </a:bodyPr>
          <a:lstStyle/>
          <a:p>
            <a:pPr algn="ctr" fontAlgn="auto">
              <a:spcBef>
                <a:spcPts val="0"/>
              </a:spcBef>
              <a:spcAft>
                <a:spcPts val="0"/>
              </a:spcAft>
              <a:defRPr/>
            </a:pPr>
            <a:r>
              <a:rPr lang="es-ES" sz="2400" i="1" dirty="0">
                <a:solidFill>
                  <a:srgbClr val="002060"/>
                </a:solidFill>
                <a:effectLst>
                  <a:outerShdw blurRad="38100" dist="38100" dir="2700000" algn="tl">
                    <a:srgbClr val="000000">
                      <a:alpha val="43137"/>
                    </a:srgbClr>
                  </a:outerShdw>
                </a:effectLst>
                <a:latin typeface="+mn-lt"/>
              </a:rPr>
              <a:t>«Bugungi kunda insoniyat qo‘lida mavjud bo‘lgan qurol-yarog‘lar yer kurrasini bir necha bor yakson qilishga yetadi. Buni hammamiz yaxshi anglaymiz. Lekin hozirgi zamondagi eng katta xavf - insonlarning qalbi va ongini egallash uchun uzluksiz davom etayotgan mafkuraviy kurashdir. Endilikda yadro maydonlarida emas, mafkura maydonlarida bo‘layotgan kurashlar ko‘p narsani hal qiladi. Bu achchiq haqiqatni hech qachon unutmaslik lozim» </a:t>
            </a:r>
            <a:endParaRPr lang="ru-RU" sz="2400" i="1" dirty="0">
              <a:solidFill>
                <a:srgbClr val="002060"/>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9275"/>
            <a:ext cx="8229600" cy="5903913"/>
          </a:xfrm>
        </p:spPr>
        <p:txBody>
          <a:bodyPr rtlCol="0">
            <a:normAutofit fontScale="62500" lnSpcReduction="20000"/>
          </a:bodyPr>
          <a:lstStyle/>
          <a:p>
            <a:pPr marL="0" indent="0" algn="just" fontAlgn="auto">
              <a:spcAft>
                <a:spcPts val="0"/>
              </a:spcAft>
              <a:buFont typeface="Arial" pitchFamily="34" charset="0"/>
              <a:buNone/>
              <a:defRPr/>
            </a:pPr>
            <a:r>
              <a:rPr lang="es-ES" dirty="0"/>
              <a:t> Milliy g‘oyani yoshlar ongiga singdirishda har bir ota-ona o‘z farzandining maktabgacha tarbiyasi, uning keyingi taraqqiyot davrida qanchalik ahamiyat kasb etishi, bu davr uzluksiz ta’lim va tarbiyaning muhim bosqichi ekanini anglab yetishi nihoyatda muhim. Bunda oilaning ta’lim muassasalari tizimiga izchil uyg‘unlashuviga erishish zarur. Bu davrdagi barcha bevosita ta’lim beruvchi muassasalar (maktablar, litsey, kasb-hunar kollej-lari, oliy o‘quv yurtlari) mafkuraviy tarbiyaning asosiy o‘choqlaridir. Ularning barchasida amalga oshiriladigan mafkuraviy ta’lim jarayonida, barcha o‘quv qo‘llanmalari va darsliklar, qo‘shimcha adabiyotlarda quyidagi omillar ustuvor ahamiyat kasb etishi lozim: </a:t>
            </a:r>
            <a:endParaRPr lang="ru-RU" dirty="0"/>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Vatan tuyg‘usini shakllantirish; </a:t>
            </a:r>
            <a:endParaRPr lang="ru-RU" sz="40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ona tilimizga muhabbat uyg‘otish; </a:t>
            </a:r>
            <a:endParaRPr lang="ru-RU" sz="40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milliy qadriyatlarga hurmatni kuchaytirish; </a:t>
            </a:r>
            <a:endParaRPr lang="ru-RU" sz="40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ezgulik timsoli bo‘lgan ayolni ulug‘lash; </a:t>
            </a:r>
            <a:endParaRPr lang="ru-RU" sz="40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oilaning vatanparvarlik hissini tarbiyalashdagi rolini ko‘rsatish; </a:t>
            </a:r>
            <a:endParaRPr lang="ru-RU" sz="4000" i="1" dirty="0">
              <a:effectLst>
                <a:outerShdw blurRad="38100" dist="38100" dir="2700000" algn="tl">
                  <a:srgbClr val="000000">
                    <a:alpha val="43137"/>
                  </a:srgbClr>
                </a:outerShdw>
              </a:effectLst>
            </a:endParaRPr>
          </a:p>
          <a:p>
            <a:pPr marL="0" indent="0" algn="ctr" fontAlgn="auto">
              <a:spcAft>
                <a:spcPts val="0"/>
              </a:spcAft>
              <a:buFont typeface="Arial" pitchFamily="34" charset="0"/>
              <a:buNone/>
              <a:defRPr/>
            </a:pPr>
            <a:r>
              <a:rPr lang="es-ES" sz="4000" i="1" dirty="0">
                <a:effectLst>
                  <a:outerShdw blurRad="38100" dist="38100" dir="2700000" algn="tl">
                    <a:srgbClr val="000000">
                      <a:alpha val="43137"/>
                    </a:srgbClr>
                  </a:outerShdw>
                </a:effectLst>
              </a:rPr>
              <a:t>- mahallaning demokratiya darsxonasi va o‘z-o‘zini boshqarish maktabi ekanini tushuntirish va hokazo. </a:t>
            </a:r>
            <a:endParaRPr lang="ru-RU" sz="4000" i="1" dirty="0">
              <a:effectLst>
                <a:outerShdw blurRad="38100" dist="38100" dir="2700000" algn="tl">
                  <a:srgbClr val="000000">
                    <a:alpha val="43137"/>
                  </a:srgbClr>
                </a:outerShdw>
              </a:effectLst>
            </a:endParaRPr>
          </a:p>
          <a:p>
            <a:pPr marL="0" indent="0" fontAlgn="auto">
              <a:spcAft>
                <a:spcPts val="0"/>
              </a:spcAft>
              <a:buFont typeface="Arial" pitchFamily="34" charset="0"/>
              <a:buNone/>
              <a:defRPr/>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713"/>
            <a:ext cx="8229600" cy="5505450"/>
          </a:xfrm>
        </p:spPr>
        <p:txBody>
          <a:bodyPr rtlCol="0">
            <a:normAutofit fontScale="85000" lnSpcReduction="10000"/>
          </a:bodyPr>
          <a:lstStyle/>
          <a:p>
            <a:pPr marL="0" indent="0" algn="ctr" fontAlgn="auto">
              <a:spcAft>
                <a:spcPts val="0"/>
              </a:spcAft>
              <a:buFont typeface="Arial" pitchFamily="34" charset="0"/>
              <a:buNone/>
              <a:defRPr/>
            </a:pPr>
            <a:r>
              <a:rPr lang="es-ES" dirty="0"/>
              <a:t>Milliy g‘oyani inson ongi va qalbiga singdirish </a:t>
            </a:r>
            <a:r>
              <a:rPr lang="es-ES" b="1" dirty="0"/>
              <a:t>targ‘ibot-tashviqot</a:t>
            </a:r>
            <a:r>
              <a:rPr lang="es-ES" dirty="0"/>
              <a:t> orqali amalga oshiriladi. </a:t>
            </a:r>
            <a:r>
              <a:rPr lang="es-ES" b="1" dirty="0"/>
              <a:t>Targ‘ibot</a:t>
            </a:r>
            <a:r>
              <a:rPr lang="es-ES" dirty="0"/>
              <a:t> (uning o‘zak so‘zi, «rag‘bat») - u insonni biror harakatga rag‘batlantirishni nazarda tutadi. </a:t>
            </a:r>
            <a:r>
              <a:rPr lang="es-ES" b="1" i="1" dirty="0"/>
              <a:t>«Tashviqot»</a:t>
            </a:r>
            <a:r>
              <a:rPr lang="es-ES" dirty="0"/>
              <a:t> (tushunchasi o‘zagi «shavq» so‘zidan olingan) - u kishida biror narsaga shavq uyg‘otishga yo‘naltiriladi. </a:t>
            </a:r>
            <a:endParaRPr lang="ru-RU" dirty="0"/>
          </a:p>
          <a:p>
            <a:pPr marL="0" indent="0" algn="ctr" fontAlgn="auto">
              <a:spcAft>
                <a:spcPts val="0"/>
              </a:spcAft>
              <a:buFont typeface="Arial" pitchFamily="34" charset="0"/>
              <a:buNone/>
              <a:defRPr/>
            </a:pPr>
            <a:r>
              <a:rPr lang="es-ES" dirty="0"/>
              <a:t>Targ‘ibot («inson qalbining sozlovchilari») insonning ongi va qalbini egallashga qaratilgan. </a:t>
            </a:r>
            <a:endParaRPr lang="ru-RU" dirty="0"/>
          </a:p>
          <a:p>
            <a:pPr marL="0" indent="0" algn="ctr" fontAlgn="auto">
              <a:spcAft>
                <a:spcPts val="0"/>
              </a:spcAft>
              <a:buFont typeface="Arial" pitchFamily="34" charset="0"/>
              <a:buNone/>
              <a:defRPr/>
            </a:pPr>
            <a:r>
              <a:rPr lang="es-ES" b="1" i="1" dirty="0"/>
              <a:t>Targ‘ibot-tashviqotdan maqsad</a:t>
            </a:r>
            <a:r>
              <a:rPr lang="es-ES" dirty="0"/>
              <a:t> - bilim orttirish emas, balki kishini biror harakatga undashdan iborat. Milliy g‘oyani halq qalbi va ongiga singdirish muayyan texnologiya asosida olib borilganida tadbirlarning ketma-ketligi, miqyosi va me’yori, davomiyligi va tamoyillari singari jihatlar qamrab olinadi.</a:t>
            </a:r>
            <a:endParaRPr lang="ru-RU" dirty="0"/>
          </a:p>
          <a:p>
            <a:pPr marL="0" indent="0" algn="ctr" fontAlgn="auto">
              <a:spcAft>
                <a:spcPts val="0"/>
              </a:spcAft>
              <a:buFont typeface="Arial" pitchFamily="34" charset="0"/>
              <a:buNone/>
              <a:defRPr/>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p:txBody>
          <a:bodyPr/>
          <a:lstStyle/>
          <a:p>
            <a:r>
              <a:rPr lang="es-ES" i="1" smtClean="0">
                <a:solidFill>
                  <a:srgbClr val="00B0F0"/>
                </a:solidFill>
                <a:latin typeface="Algerian" pitchFamily="82" charset="0"/>
              </a:rPr>
              <a:t>Milliy g‘oya</a:t>
            </a:r>
            <a:endParaRPr lang="ru-RU" i="1" smtClean="0">
              <a:solidFill>
                <a:srgbClr val="00B0F0"/>
              </a:solidFill>
            </a:endParaRPr>
          </a:p>
        </p:txBody>
      </p:sp>
      <p:sp>
        <p:nvSpPr>
          <p:cNvPr id="3" name="Объект 2"/>
          <p:cNvSpPr>
            <a:spLocks noGrp="1"/>
          </p:cNvSpPr>
          <p:nvPr>
            <p:ph idx="1"/>
          </p:nvPr>
        </p:nvSpPr>
        <p:spPr/>
        <p:txBody>
          <a:bodyPr rtlCol="0">
            <a:normAutofit/>
          </a:bodyPr>
          <a:lstStyle/>
          <a:p>
            <a:pPr marL="0" indent="0" algn="ctr" fontAlgn="auto">
              <a:spcAft>
                <a:spcPts val="0"/>
              </a:spcAft>
              <a:buFont typeface="Arial" pitchFamily="34" charset="0"/>
              <a:buNone/>
              <a:defRPr/>
            </a:pPr>
            <a:r>
              <a:rPr lang="es-ES" sz="3600" i="1" dirty="0" smtClean="0">
                <a:effectLst>
                  <a:outerShdw blurRad="38100" dist="38100" dir="2700000" algn="tl">
                    <a:srgbClr val="000000">
                      <a:alpha val="43137"/>
                    </a:srgbClr>
                  </a:outerShdw>
                </a:effectLst>
              </a:rPr>
              <a:t>Jamiyatni </a:t>
            </a:r>
            <a:r>
              <a:rPr lang="es-ES" sz="3600" i="1" dirty="0">
                <a:effectLst>
                  <a:outerShdw blurRad="38100" dist="38100" dir="2700000" algn="tl">
                    <a:srgbClr val="000000">
                      <a:alpha val="43137"/>
                    </a:srgbClr>
                  </a:outerShdw>
                </a:effectLst>
              </a:rPr>
              <a:t>tashkil qilgan shaxslar, individlar va ijtimoiy guruhlarning siyosiy partiyalarga mansubligidan, qaysi dinlarga e’tiqod qilishidan, millati va irqidan, ijtimoiy maqsadidan qat’iy nazar, ularning manfaatlarini integrasiyalashtiruvchi hamda universallashtiruvchi ijtimoiy faoliyat omili</a:t>
            </a:r>
            <a:endParaRPr lang="ru-RU" sz="3600" i="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Заголовок 1"/>
          <p:cNvSpPr>
            <a:spLocks noGrp="1"/>
          </p:cNvSpPr>
          <p:nvPr>
            <p:ph type="title"/>
          </p:nvPr>
        </p:nvSpPr>
        <p:spPr/>
        <p:txBody>
          <a:bodyPr/>
          <a:lstStyle/>
          <a:p>
            <a:r>
              <a:rPr lang="es-ES" b="1" smtClean="0"/>
              <a:t> O‘zbekistonda «fuqaro tarbiyasi». </a:t>
            </a:r>
            <a:endParaRPr lang="ru-RU" smtClean="0"/>
          </a:p>
        </p:txBody>
      </p:sp>
      <p:sp>
        <p:nvSpPr>
          <p:cNvPr id="4" name="Овал 3"/>
          <p:cNvSpPr/>
          <p:nvPr/>
        </p:nvSpPr>
        <p:spPr>
          <a:xfrm>
            <a:off x="4643438" y="2978150"/>
            <a:ext cx="4321175" cy="3151188"/>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s-ES" sz="2800" i="1" dirty="0">
                <a:effectLst>
                  <a:outerShdw blurRad="38100" dist="38100" dir="2700000" algn="tl">
                    <a:srgbClr val="000000">
                      <a:alpha val="43137"/>
                    </a:srgbClr>
                  </a:outerShdw>
                </a:effectLst>
              </a:rPr>
              <a:t>Milliy g‘oyani singdirish vositasida </a:t>
            </a:r>
            <a:endParaRPr lang="ru-RU" sz="2800" i="1" dirty="0">
              <a:effectLst>
                <a:outerShdw blurRad="38100" dist="38100" dir="2700000" algn="tl">
                  <a:srgbClr val="000000">
                    <a:alpha val="43137"/>
                  </a:srgbClr>
                </a:outerShdw>
              </a:effectLst>
            </a:endParaRPr>
          </a:p>
        </p:txBody>
      </p:sp>
      <p:sp>
        <p:nvSpPr>
          <p:cNvPr id="5" name="Овал 4"/>
          <p:cNvSpPr/>
          <p:nvPr/>
        </p:nvSpPr>
        <p:spPr>
          <a:xfrm>
            <a:off x="763588" y="1812925"/>
            <a:ext cx="3736975" cy="3024188"/>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s-ES" sz="2800" i="1" dirty="0">
                <a:effectLst>
                  <a:outerShdw blurRad="38100" dist="38100" dir="2700000" algn="tl">
                    <a:srgbClr val="000000">
                      <a:alpha val="43137"/>
                    </a:srgbClr>
                  </a:outerShdw>
                </a:effectLst>
              </a:rPr>
              <a:t>Kadrlar tayyorlash milliy dasturi doirasida </a:t>
            </a:r>
            <a:endParaRPr lang="ru-RU" sz="2800" i="1" dirty="0">
              <a:effectLst>
                <a:outerShdw blurRad="38100" dist="38100" dir="2700000" algn="tl">
                  <a:srgbClr val="000000">
                    <a:alpha val="43137"/>
                  </a:srgbClr>
                </a:outerShdw>
              </a:effectLst>
            </a:endParaRPr>
          </a:p>
        </p:txBody>
      </p:sp>
      <p:cxnSp>
        <p:nvCxnSpPr>
          <p:cNvPr id="7" name="Прямая со стрелкой 6"/>
          <p:cNvCxnSpPr/>
          <p:nvPr/>
        </p:nvCxnSpPr>
        <p:spPr>
          <a:xfrm>
            <a:off x="6624638" y="1196975"/>
            <a:ext cx="0" cy="1800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H="1">
            <a:off x="4284663" y="1196975"/>
            <a:ext cx="2339975"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6">
      <a:dk1>
        <a:sysClr val="windowText" lastClr="000000"/>
      </a:dk1>
      <a:lt1>
        <a:srgbClr val="FF0000"/>
      </a:lt1>
      <a:dk2>
        <a:srgbClr val="00B0F0"/>
      </a:dk2>
      <a:lt2>
        <a:srgbClr val="00B050"/>
      </a:lt2>
      <a:accent1>
        <a:srgbClr val="629DD1"/>
      </a:accent1>
      <a:accent2>
        <a:srgbClr val="0070C0"/>
      </a:accent2>
      <a:accent3>
        <a:srgbClr val="FF0000"/>
      </a:accent3>
      <a:accent4>
        <a:srgbClr val="4A66AC"/>
      </a:accent4>
      <a:accent5>
        <a:srgbClr val="5AA2AE"/>
      </a:accent5>
      <a:accent6>
        <a:srgbClr val="9D90A0"/>
      </a:accent6>
      <a:hlink>
        <a:srgbClr val="9454C3"/>
      </a:hlink>
      <a:folHlink>
        <a:srgbClr val="3EBBF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930</Words>
  <Application>Microsoft Office PowerPoint</Application>
  <PresentationFormat>Экран (4:3)</PresentationFormat>
  <Paragraphs>61</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Milliy mafkurani o’quvchi yoshlar ongi va qalbiga singdirishda maktab  pedagogining ma’suliyati</vt:lpstr>
      <vt:lpstr> Reja: </vt:lpstr>
      <vt:lpstr>Презентация PowerPoint</vt:lpstr>
      <vt:lpstr>Презентация PowerPoint</vt:lpstr>
      <vt:lpstr>Презентация PowerPoint</vt:lpstr>
      <vt:lpstr>Презентация PowerPoint</vt:lpstr>
      <vt:lpstr>Презентация PowerPoint</vt:lpstr>
      <vt:lpstr>Milliy g‘oya</vt:lpstr>
      <vt:lpstr> O‘zbekistonda «fuqaro tarbiyasi». </vt:lpstr>
      <vt:lpstr>Презентация PowerPoint</vt:lpstr>
      <vt:lpstr> Milliy g‘oyaning  umuminsoniy tamoyillari </vt:lpstr>
      <vt:lpstr>     milliy istiqlol mafkurasining  bosh g‘oyasi   </vt:lpstr>
      <vt:lpstr>Презентация PowerPoint</vt:lpstr>
      <vt:lpstr>bizning bosh strategik maqsadimiz </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Milliy mafkurani o’quvchi yoshlar ongi va qalbiga singdirishda maktab  pedagogining ma’suliyati</dc:title>
  <dc:creator>112</dc:creator>
  <cp:lastModifiedBy>2012</cp:lastModifiedBy>
  <cp:revision>20</cp:revision>
  <dcterms:created xsi:type="dcterms:W3CDTF">2015-01-26T17:54:06Z</dcterms:created>
  <dcterms:modified xsi:type="dcterms:W3CDTF">2015-02-23T10:12:03Z</dcterms:modified>
</cp:coreProperties>
</file>