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74" r:id="rId3"/>
    <p:sldId id="257" r:id="rId4"/>
    <p:sldId id="272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3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23C14-5BA2-422F-AC4E-81766A08567D}" type="datetimeFigureOut">
              <a:rPr lang="ru-RU" smtClean="0"/>
              <a:t>20.11.2015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FDA788-88F3-4673-9A1A-AA4B4F5510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310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11BF5A1-FB40-4A2A-B07C-0B886AFC0AFA}" type="datetimeFigureOut">
              <a:rPr lang="ru-RU" smtClean="0"/>
              <a:t>20.11.2015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B1E2C2B-1F74-4558-BC77-5CDBDB0A90B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BF5A1-FB40-4A2A-B07C-0B886AFC0AFA}" type="datetimeFigureOut">
              <a:rPr lang="ru-RU" smtClean="0"/>
              <a:t>20.11.2015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2C2B-1F74-4558-BC77-5CDBDB0A90B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BF5A1-FB40-4A2A-B07C-0B886AFC0AFA}" type="datetimeFigureOut">
              <a:rPr lang="ru-RU" smtClean="0"/>
              <a:t>20.11.2015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2C2B-1F74-4558-BC77-5CDBDB0A90B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11BF5A1-FB40-4A2A-B07C-0B886AFC0AFA}" type="datetimeFigureOut">
              <a:rPr lang="ru-RU" smtClean="0"/>
              <a:t>20.11.2015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B1E2C2B-1F74-4558-BC77-5CDBDB0A90B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11BF5A1-FB40-4A2A-B07C-0B886AFC0AFA}" type="datetimeFigureOut">
              <a:rPr lang="ru-RU" smtClean="0"/>
              <a:t>20.11.2015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B1E2C2B-1F74-4558-BC77-5CDBDB0A90B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BF5A1-FB40-4A2A-B07C-0B886AFC0AFA}" type="datetimeFigureOut">
              <a:rPr lang="ru-RU" smtClean="0"/>
              <a:t>20.11.2015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2C2B-1F74-4558-BC77-5CDBDB0A90B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BF5A1-FB40-4A2A-B07C-0B886AFC0AFA}" type="datetimeFigureOut">
              <a:rPr lang="ru-RU" smtClean="0"/>
              <a:t>20.11.2015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2C2B-1F74-4558-BC77-5CDBDB0A90B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11BF5A1-FB40-4A2A-B07C-0B886AFC0AFA}" type="datetimeFigureOut">
              <a:rPr lang="ru-RU" smtClean="0"/>
              <a:t>20.11.2015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B1E2C2B-1F74-4558-BC77-5CDBDB0A90B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BF5A1-FB40-4A2A-B07C-0B886AFC0AFA}" type="datetimeFigureOut">
              <a:rPr lang="ru-RU" smtClean="0"/>
              <a:t>20.11.2015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2C2B-1F74-4558-BC77-5CDBDB0A90B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11BF5A1-FB40-4A2A-B07C-0B886AFC0AFA}" type="datetimeFigureOut">
              <a:rPr lang="ru-RU" smtClean="0"/>
              <a:t>20.11.2015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B1E2C2B-1F74-4558-BC77-5CDBDB0A90BF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11BF5A1-FB40-4A2A-B07C-0B886AFC0AFA}" type="datetimeFigureOut">
              <a:rPr lang="ru-RU" smtClean="0"/>
              <a:t>20.11.2015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B1E2C2B-1F74-4558-BC77-5CDBDB0A90BF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11BF5A1-FB40-4A2A-B07C-0B886AFC0AFA}" type="datetimeFigureOut">
              <a:rPr lang="ru-RU" smtClean="0"/>
              <a:t>20.11.2015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B1E2C2B-1F74-4558-BC77-5CDBDB0A90B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ертикальный свиток 3"/>
          <p:cNvSpPr/>
          <p:nvPr/>
        </p:nvSpPr>
        <p:spPr>
          <a:xfrm>
            <a:off x="1428728" y="714356"/>
            <a:ext cx="4286280" cy="4929222"/>
          </a:xfrm>
          <a:prstGeom prst="vertic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 smtClean="0">
              <a:latin typeface="Arial Narrow" pitchFamily="34" charset="0"/>
            </a:endParaRPr>
          </a:p>
          <a:p>
            <a:pPr algn="ctr"/>
            <a:r>
              <a:rPr lang="en-US" sz="3600" dirty="0" smtClean="0">
                <a:latin typeface="Arial Narrow" pitchFamily="34" charset="0"/>
              </a:rPr>
              <a:t>“</a:t>
            </a:r>
            <a:r>
              <a:rPr lang="en-US" sz="3600" dirty="0" err="1" smtClean="0">
                <a:latin typeface="Arial Narrow" pitchFamily="34" charset="0"/>
              </a:rPr>
              <a:t>Matematika</a:t>
            </a:r>
            <a:r>
              <a:rPr lang="en-US" sz="3600" dirty="0" smtClean="0">
                <a:latin typeface="Arial Narrow" pitchFamily="34" charset="0"/>
              </a:rPr>
              <a:t>- </a:t>
            </a:r>
            <a:r>
              <a:rPr lang="en-US" sz="3600" dirty="0" err="1" smtClean="0">
                <a:latin typeface="Arial Narrow" pitchFamily="34" charset="0"/>
              </a:rPr>
              <a:t>fanlar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ichra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shox</a:t>
            </a:r>
            <a:r>
              <a:rPr lang="en-US" sz="3600" dirty="0" smtClean="0">
                <a:latin typeface="Arial Narrow" pitchFamily="34" charset="0"/>
              </a:rPr>
              <a:t>, </a:t>
            </a:r>
            <a:r>
              <a:rPr lang="en-US" sz="3600" dirty="0" err="1" smtClean="0">
                <a:latin typeface="Arial Narrow" pitchFamily="34" charset="0"/>
              </a:rPr>
              <a:t>uning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sirlaridan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bo’lingiz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ogoh</a:t>
            </a:r>
            <a:r>
              <a:rPr lang="en-US" sz="3600" dirty="0" smtClean="0">
                <a:latin typeface="Arial Narrow" pitchFamily="34" charset="0"/>
              </a:rPr>
              <a:t>”</a:t>
            </a:r>
          </a:p>
          <a:p>
            <a:pPr algn="ctr"/>
            <a:r>
              <a:rPr lang="en-US" sz="3600" dirty="0" smtClean="0">
                <a:latin typeface="Arial Narrow" pitchFamily="34" charset="0"/>
              </a:rPr>
              <a:t>            </a:t>
            </a:r>
          </a:p>
          <a:p>
            <a:pPr algn="ctr"/>
            <a:r>
              <a:rPr lang="en-US" sz="3600" dirty="0" smtClean="0">
                <a:latin typeface="Arial Narrow" pitchFamily="34" charset="0"/>
              </a:rPr>
              <a:t> (</a:t>
            </a:r>
            <a:r>
              <a:rPr lang="en-US" sz="2800" dirty="0" err="1" smtClean="0">
                <a:latin typeface="Arial Narrow" pitchFamily="34" charset="0"/>
              </a:rPr>
              <a:t>Qori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Niyoziy</a:t>
            </a:r>
            <a:r>
              <a:rPr lang="en-US" sz="3600" dirty="0" smtClean="0">
                <a:latin typeface="Arial Narrow" pitchFamily="34" charset="0"/>
              </a:rPr>
              <a:t>)</a:t>
            </a:r>
          </a:p>
          <a:p>
            <a:pPr algn="ctr"/>
            <a:endParaRPr lang="en-US" sz="3600" dirty="0" smtClean="0">
              <a:latin typeface="Arial Narrow" pitchFamily="34" charset="0"/>
            </a:endParaRPr>
          </a:p>
        </p:txBody>
      </p:sp>
      <p:pic>
        <p:nvPicPr>
          <p:cNvPr id="1028" name="Picture 4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928670"/>
            <a:ext cx="2714644" cy="4572032"/>
          </a:xfrm>
          <a:prstGeom prst="rect">
            <a:avLst/>
          </a:prstGeom>
          <a:noFill/>
        </p:spPr>
      </p:pic>
      <p:pic>
        <p:nvPicPr>
          <p:cNvPr id="1030" name="Picture 6" descr="C:\Program Files\Microsoft Office\MEDIA\OFFICE12\Bullets\BD10267_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14850" y="3371850"/>
            <a:ext cx="114300" cy="114300"/>
          </a:xfrm>
          <a:prstGeom prst="rect">
            <a:avLst/>
          </a:prstGeom>
          <a:noFill/>
        </p:spPr>
      </p:pic>
      <p:pic>
        <p:nvPicPr>
          <p:cNvPr id="1031" name="Picture 7" descr="C:\Program Files\Microsoft Office\MEDIA\OFFICE12\Bullets\BD14530_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14850" y="3371850"/>
            <a:ext cx="114300" cy="114300"/>
          </a:xfrm>
          <a:prstGeom prst="rect">
            <a:avLst/>
          </a:prstGeom>
          <a:noFill/>
        </p:spPr>
      </p:pic>
      <p:pic>
        <p:nvPicPr>
          <p:cNvPr id="1032" name="Picture 8" descr="C:\Program Files\Microsoft Office\MEDIA\OFFICE12\Bullets\BD14530_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14850" y="3371850"/>
            <a:ext cx="114300" cy="114300"/>
          </a:xfrm>
          <a:prstGeom prst="rect">
            <a:avLst/>
          </a:prstGeom>
          <a:noFill/>
        </p:spPr>
      </p:pic>
      <p:pic>
        <p:nvPicPr>
          <p:cNvPr id="1033" name="Picture 9" descr="C:\Program Files\Microsoft Office\MEDIA\OFFICE12\Bullets\BD14530_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14850" y="3371850"/>
            <a:ext cx="114300" cy="1143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7467600" cy="5902472"/>
          </a:xfrm>
        </p:spPr>
        <p:txBody>
          <a:bodyPr>
            <a:normAutofit/>
          </a:bodyPr>
          <a:lstStyle/>
          <a:p>
            <a:r>
              <a:rPr lang="en-US" dirty="0" smtClean="0"/>
              <a:t>                             </a:t>
            </a:r>
            <a:r>
              <a:rPr lang="en-US" sz="4000" b="1" dirty="0" smtClean="0"/>
              <a:t>1- </a:t>
            </a:r>
            <a:r>
              <a:rPr lang="en-US" sz="4000" b="1" dirty="0" err="1" smtClean="0"/>
              <a:t>misol</a:t>
            </a:r>
            <a:endParaRPr lang="en-US" sz="4000" b="1" dirty="0" smtClean="0"/>
          </a:p>
          <a:p>
            <a:r>
              <a:rPr lang="en-US" sz="2800" dirty="0" smtClean="0"/>
              <a:t>a) (2 n</a:t>
            </a:r>
            <a:r>
              <a:rPr lang="en-US" sz="2800" dirty="0" smtClean="0">
                <a:latin typeface="Times New Roman"/>
                <a:cs typeface="Times New Roman"/>
              </a:rPr>
              <a:t>² - m²) – (n²-m²+3q²)=2n²-m²-n²+m²-3q²=n²-3q².</a:t>
            </a:r>
          </a:p>
          <a:p>
            <a:r>
              <a:rPr lang="en-US" sz="2800" dirty="0" smtClean="0">
                <a:latin typeface="Times New Roman"/>
                <a:cs typeface="Times New Roman"/>
              </a:rPr>
              <a:t>b) (3ab-4bc) +(</a:t>
            </a:r>
            <a:r>
              <a:rPr lang="en-US" sz="2800" dirty="0" err="1" smtClean="0">
                <a:latin typeface="Times New Roman"/>
                <a:cs typeface="Times New Roman"/>
              </a:rPr>
              <a:t>bc</a:t>
            </a:r>
            <a:r>
              <a:rPr lang="en-US" sz="2800" dirty="0" smtClean="0">
                <a:latin typeface="Times New Roman"/>
                <a:cs typeface="Times New Roman"/>
              </a:rPr>
              <a:t>-</a:t>
            </a:r>
            <a:r>
              <a:rPr lang="en-US" sz="2800" dirty="0" err="1" smtClean="0">
                <a:latin typeface="Times New Roman"/>
                <a:cs typeface="Times New Roman"/>
              </a:rPr>
              <a:t>ab</a:t>
            </a:r>
            <a:r>
              <a:rPr lang="en-US" sz="2800" dirty="0" smtClean="0">
                <a:latin typeface="Times New Roman"/>
                <a:cs typeface="Times New Roman"/>
              </a:rPr>
              <a:t>)-(ac-3bc)=3ab-4bc+bc-ab-ac+3bc=2ab-ac.</a:t>
            </a:r>
          </a:p>
          <a:p>
            <a:r>
              <a:rPr lang="en-US" b="1" dirty="0" smtClean="0">
                <a:latin typeface="Times New Roman"/>
                <a:cs typeface="Times New Roman"/>
              </a:rPr>
              <a:t>                             </a:t>
            </a:r>
            <a:r>
              <a:rPr lang="en-US" sz="4400" b="1" dirty="0" smtClean="0">
                <a:latin typeface="Times New Roman"/>
                <a:cs typeface="Times New Roman"/>
              </a:rPr>
              <a:t>2- </a:t>
            </a:r>
            <a:r>
              <a:rPr lang="en-US" sz="4400" b="1" dirty="0" err="1" smtClean="0">
                <a:latin typeface="Times New Roman"/>
                <a:cs typeface="Times New Roman"/>
              </a:rPr>
              <a:t>misol</a:t>
            </a:r>
            <a:endParaRPr lang="en-US" sz="4400" b="1" dirty="0" smtClean="0">
              <a:latin typeface="Times New Roman"/>
              <a:cs typeface="Times New Roman"/>
            </a:endParaRPr>
          </a:p>
          <a:p>
            <a:r>
              <a:rPr lang="en-US" dirty="0" smtClean="0">
                <a:latin typeface="Times New Roman"/>
                <a:cs typeface="Times New Roman"/>
              </a:rPr>
              <a:t>a)     5a-4bc+3ac                    b)          5abc-2ab+4ac-bc  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   +     3bc-7ac                            -  3abc-3ab-ac+3bc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_____________                        __________________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     5a - bc-4ac                                2abc+ab+5ac-4bc</a:t>
            </a:r>
            <a:endParaRPr lang="ru-RU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115328" cy="6188224"/>
          </a:xfrm>
        </p:spPr>
        <p:txBody>
          <a:bodyPr/>
          <a:lstStyle/>
          <a:p>
            <a:pPr algn="just"/>
            <a:r>
              <a:rPr lang="en-US" sz="2800" dirty="0" err="1" smtClean="0"/>
              <a:t>Ko’phadni</a:t>
            </a:r>
            <a:r>
              <a:rPr lang="en-US" sz="2800" dirty="0" smtClean="0"/>
              <a:t> </a:t>
            </a:r>
            <a:r>
              <a:rPr lang="en-US" sz="2800" dirty="0" err="1" smtClean="0"/>
              <a:t>ko’phadga</a:t>
            </a:r>
            <a:r>
              <a:rPr lang="en-US" sz="2800" dirty="0" smtClean="0"/>
              <a:t> </a:t>
            </a:r>
            <a:r>
              <a:rPr lang="en-US" sz="2800" dirty="0" err="1" smtClean="0"/>
              <a:t>ko’paytirish</a:t>
            </a:r>
            <a:r>
              <a:rPr lang="en-US" sz="2800" dirty="0" smtClean="0"/>
              <a:t> </a:t>
            </a:r>
            <a:r>
              <a:rPr lang="en-US" sz="2800" dirty="0" err="1" smtClean="0"/>
              <a:t>uchun</a:t>
            </a:r>
            <a:r>
              <a:rPr lang="en-US" sz="2800" dirty="0" smtClean="0"/>
              <a:t> </a:t>
            </a:r>
            <a:r>
              <a:rPr lang="en-US" sz="2800" dirty="0" err="1" smtClean="0"/>
              <a:t>ko’phadning</a:t>
            </a:r>
            <a:r>
              <a:rPr lang="en-US" sz="2800" dirty="0" smtClean="0"/>
              <a:t> </a:t>
            </a:r>
            <a:r>
              <a:rPr lang="en-US" sz="2800" dirty="0" err="1" smtClean="0"/>
              <a:t>har</a:t>
            </a:r>
            <a:r>
              <a:rPr lang="en-US" sz="2800" dirty="0" smtClean="0"/>
              <a:t> </a:t>
            </a:r>
            <a:r>
              <a:rPr lang="en-US" sz="2800" dirty="0" err="1" smtClean="0"/>
              <a:t>bir</a:t>
            </a:r>
            <a:r>
              <a:rPr lang="en-US" sz="2800" dirty="0" smtClean="0"/>
              <a:t> </a:t>
            </a:r>
            <a:r>
              <a:rPr lang="en-US" sz="2800" dirty="0" err="1" smtClean="0"/>
              <a:t>hadini</a:t>
            </a:r>
            <a:r>
              <a:rPr lang="en-US" sz="2800" dirty="0" smtClean="0"/>
              <a:t> </a:t>
            </a:r>
            <a:r>
              <a:rPr lang="en-US" sz="2800" dirty="0" err="1" smtClean="0"/>
              <a:t>shu</a:t>
            </a:r>
            <a:r>
              <a:rPr lang="en-US" sz="2800" dirty="0" smtClean="0"/>
              <a:t> </a:t>
            </a:r>
            <a:r>
              <a:rPr lang="en-US" sz="2800" dirty="0" err="1" smtClean="0"/>
              <a:t>bir</a:t>
            </a:r>
            <a:r>
              <a:rPr lang="en-US" sz="2800" dirty="0" smtClean="0"/>
              <a:t> </a:t>
            </a:r>
            <a:r>
              <a:rPr lang="en-US" sz="2800" dirty="0" err="1" smtClean="0"/>
              <a:t>hadga</a:t>
            </a:r>
            <a:r>
              <a:rPr lang="en-US" sz="2800" dirty="0" smtClean="0"/>
              <a:t> </a:t>
            </a:r>
            <a:r>
              <a:rPr lang="en-US" sz="2800" dirty="0" err="1" smtClean="0"/>
              <a:t>ko’paytirish</a:t>
            </a:r>
            <a:r>
              <a:rPr lang="en-US" sz="2800" dirty="0" smtClean="0"/>
              <a:t> </a:t>
            </a:r>
            <a:r>
              <a:rPr lang="en-US" sz="2800" dirty="0" err="1" smtClean="0"/>
              <a:t>va</a:t>
            </a:r>
            <a:r>
              <a:rPr lang="en-US" sz="2800" dirty="0" smtClean="0"/>
              <a:t> </a:t>
            </a:r>
            <a:r>
              <a:rPr lang="en-US" sz="2800" dirty="0" err="1" smtClean="0"/>
              <a:t>hosil</a:t>
            </a:r>
            <a:r>
              <a:rPr lang="en-US" sz="2800" dirty="0" smtClean="0"/>
              <a:t> </a:t>
            </a:r>
            <a:r>
              <a:rPr lang="en-US" sz="2800" dirty="0" err="1" smtClean="0"/>
              <a:t>bo’lgan</a:t>
            </a:r>
            <a:r>
              <a:rPr lang="en-US" sz="2800" dirty="0" smtClean="0"/>
              <a:t> </a:t>
            </a:r>
            <a:r>
              <a:rPr lang="en-US" sz="2800" dirty="0" err="1" smtClean="0"/>
              <a:t>ko’paytmalarni</a:t>
            </a:r>
            <a:r>
              <a:rPr lang="en-US" sz="2800" dirty="0" smtClean="0"/>
              <a:t> </a:t>
            </a:r>
            <a:r>
              <a:rPr lang="en-US" sz="2800" dirty="0" err="1" smtClean="0"/>
              <a:t>qo’shish</a:t>
            </a:r>
            <a:r>
              <a:rPr lang="en-US" sz="2800" dirty="0" smtClean="0"/>
              <a:t> </a:t>
            </a:r>
            <a:r>
              <a:rPr lang="en-US" sz="2800" dirty="0" err="1" smtClean="0"/>
              <a:t>kerak</a:t>
            </a:r>
            <a:r>
              <a:rPr lang="en-US" sz="2800" dirty="0" smtClean="0"/>
              <a:t>. </a:t>
            </a:r>
            <a:r>
              <a:rPr lang="en-US" sz="2800" dirty="0" err="1" smtClean="0"/>
              <a:t>Ko’phadni</a:t>
            </a:r>
            <a:r>
              <a:rPr lang="en-US" sz="2800" dirty="0" smtClean="0"/>
              <a:t> </a:t>
            </a:r>
            <a:r>
              <a:rPr lang="en-US" sz="2800" dirty="0" err="1" smtClean="0"/>
              <a:t>birhadga</a:t>
            </a:r>
            <a:r>
              <a:rPr lang="en-US" sz="2800" dirty="0" smtClean="0"/>
              <a:t> </a:t>
            </a:r>
            <a:r>
              <a:rPr lang="en-US" sz="2800" dirty="0" err="1" smtClean="0"/>
              <a:t>ko’paytirish</a:t>
            </a:r>
            <a:r>
              <a:rPr lang="en-US" sz="2800" dirty="0" smtClean="0"/>
              <a:t> </a:t>
            </a:r>
            <a:r>
              <a:rPr lang="en-US" sz="2800" dirty="0" err="1" smtClean="0"/>
              <a:t>natijasida</a:t>
            </a:r>
            <a:r>
              <a:rPr lang="en-US" sz="2800" dirty="0" smtClean="0"/>
              <a:t> </a:t>
            </a:r>
            <a:r>
              <a:rPr lang="en-US" sz="2800" dirty="0" err="1" smtClean="0"/>
              <a:t>yana</a:t>
            </a:r>
            <a:r>
              <a:rPr lang="en-US" sz="2800" dirty="0" smtClean="0"/>
              <a:t> </a:t>
            </a:r>
            <a:r>
              <a:rPr lang="en-US" sz="2800" dirty="0" err="1" smtClean="0"/>
              <a:t>ko’phad</a:t>
            </a:r>
            <a:r>
              <a:rPr lang="en-US" sz="2800" dirty="0" smtClean="0"/>
              <a:t> </a:t>
            </a:r>
            <a:r>
              <a:rPr lang="en-US" sz="2800" dirty="0" err="1" smtClean="0"/>
              <a:t>hosil</a:t>
            </a:r>
            <a:r>
              <a:rPr lang="en-US" sz="2800" dirty="0" smtClean="0"/>
              <a:t> </a:t>
            </a:r>
            <a:r>
              <a:rPr lang="en-US" sz="2800" dirty="0" err="1" smtClean="0"/>
              <a:t>bo’ladi</a:t>
            </a:r>
            <a:r>
              <a:rPr lang="en-US" sz="2800" dirty="0" smtClean="0"/>
              <a:t>. </a:t>
            </a:r>
            <a:r>
              <a:rPr lang="en-US" sz="2800" dirty="0" err="1" smtClean="0"/>
              <a:t>Hosil</a:t>
            </a:r>
            <a:r>
              <a:rPr lang="en-US" sz="2800" dirty="0" smtClean="0"/>
              <a:t> </a:t>
            </a:r>
            <a:r>
              <a:rPr lang="en-US" sz="2800" dirty="0" err="1" smtClean="0"/>
              <a:t>bo’lgan</a:t>
            </a:r>
            <a:r>
              <a:rPr lang="en-US" sz="2800" dirty="0" smtClean="0"/>
              <a:t> </a:t>
            </a:r>
            <a:r>
              <a:rPr lang="en-US" sz="2800" dirty="0" err="1" smtClean="0"/>
              <a:t>ko’phadni</a:t>
            </a:r>
            <a:r>
              <a:rPr lang="en-US" sz="2800" dirty="0" smtClean="0"/>
              <a:t> </a:t>
            </a:r>
            <a:r>
              <a:rPr lang="en-US" sz="2800" dirty="0" err="1" smtClean="0"/>
              <a:t>uning</a:t>
            </a:r>
            <a:r>
              <a:rPr lang="en-US" sz="2800" dirty="0" smtClean="0"/>
              <a:t> </a:t>
            </a:r>
            <a:r>
              <a:rPr lang="en-US" sz="2800" dirty="0" err="1" smtClean="0"/>
              <a:t>barcha</a:t>
            </a:r>
            <a:r>
              <a:rPr lang="en-US" sz="2800" dirty="0" smtClean="0"/>
              <a:t> </a:t>
            </a:r>
            <a:r>
              <a:rPr lang="en-US" sz="2800" dirty="0" err="1" smtClean="0"/>
              <a:t>hadlarini</a:t>
            </a:r>
            <a:r>
              <a:rPr lang="en-US" sz="2800" dirty="0" smtClean="0"/>
              <a:t> </a:t>
            </a:r>
            <a:r>
              <a:rPr lang="en-US" sz="2800" dirty="0" err="1" smtClean="0"/>
              <a:t>standart</a:t>
            </a:r>
            <a:r>
              <a:rPr lang="en-US" sz="2800" dirty="0" smtClean="0"/>
              <a:t> </a:t>
            </a:r>
            <a:r>
              <a:rPr lang="en-US" sz="2800" dirty="0" err="1" smtClean="0"/>
              <a:t>shaklda</a:t>
            </a:r>
            <a:r>
              <a:rPr lang="en-US" sz="2800" dirty="0" smtClean="0"/>
              <a:t> </a:t>
            </a:r>
            <a:r>
              <a:rPr lang="en-US" sz="2800" dirty="0" err="1" smtClean="0"/>
              <a:t>yozib</a:t>
            </a:r>
            <a:r>
              <a:rPr lang="en-US" sz="2800" dirty="0" smtClean="0"/>
              <a:t> </a:t>
            </a:r>
            <a:r>
              <a:rPr lang="en-US" sz="2800" dirty="0" err="1" smtClean="0"/>
              <a:t>soddalashtirish</a:t>
            </a:r>
            <a:r>
              <a:rPr lang="en-US" sz="2800" dirty="0" smtClean="0"/>
              <a:t> </a:t>
            </a:r>
            <a:r>
              <a:rPr lang="en-US" sz="2800" dirty="0" err="1" smtClean="0"/>
              <a:t>kerak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5400" b="1" dirty="0" smtClean="0"/>
              <a:t>        </a:t>
            </a:r>
            <a:r>
              <a:rPr lang="en-US" sz="4800" b="1" dirty="0" smtClean="0"/>
              <a:t>3-misol.</a:t>
            </a:r>
            <a:endParaRPr lang="en-US" sz="5400" b="1" dirty="0" smtClean="0"/>
          </a:p>
          <a:p>
            <a:pPr algn="just"/>
            <a:r>
              <a:rPr lang="en-US" sz="4000" dirty="0" smtClean="0"/>
              <a:t>(-3ab+2a</a:t>
            </a:r>
            <a:r>
              <a:rPr lang="en-US" sz="4000" dirty="0" smtClean="0">
                <a:latin typeface="Times New Roman"/>
                <a:cs typeface="Times New Roman"/>
              </a:rPr>
              <a:t>²-4b²)(-½ab)=3/2a²b²-a³b+2ab³</a:t>
            </a:r>
            <a:endParaRPr lang="ru-RU" sz="40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7467600" cy="6045348"/>
          </a:xfrm>
        </p:spPr>
        <p:txBody>
          <a:bodyPr>
            <a:normAutofit/>
          </a:bodyPr>
          <a:lstStyle/>
          <a:p>
            <a:pPr algn="just"/>
            <a:r>
              <a:rPr lang="en-US" sz="3200" dirty="0" err="1" smtClean="0"/>
              <a:t>Ko’phadni</a:t>
            </a:r>
            <a:r>
              <a:rPr lang="en-US" sz="3200" dirty="0" smtClean="0"/>
              <a:t> </a:t>
            </a:r>
            <a:r>
              <a:rPr lang="en-US" sz="3200" dirty="0" err="1" smtClean="0"/>
              <a:t>ko’phadga</a:t>
            </a:r>
            <a:r>
              <a:rPr lang="en-US" sz="3200" dirty="0" smtClean="0"/>
              <a:t> </a:t>
            </a:r>
            <a:r>
              <a:rPr lang="en-US" sz="3200" dirty="0" err="1" smtClean="0"/>
              <a:t>ko’paytirish</a:t>
            </a:r>
            <a:r>
              <a:rPr lang="en-US" sz="3200" dirty="0" smtClean="0"/>
              <a:t> </a:t>
            </a:r>
            <a:r>
              <a:rPr lang="en-US" sz="3200" dirty="0" err="1" smtClean="0"/>
              <a:t>uchun</a:t>
            </a:r>
            <a:r>
              <a:rPr lang="en-US" sz="3200" dirty="0" smtClean="0"/>
              <a:t> </a:t>
            </a:r>
            <a:r>
              <a:rPr lang="en-US" sz="3200" dirty="0" err="1" smtClean="0"/>
              <a:t>birinchi</a:t>
            </a:r>
            <a:r>
              <a:rPr lang="en-US" sz="3200" dirty="0" smtClean="0"/>
              <a:t> </a:t>
            </a:r>
            <a:r>
              <a:rPr lang="en-US" sz="3200" dirty="0" err="1" smtClean="0"/>
              <a:t>ko’phadning</a:t>
            </a:r>
            <a:r>
              <a:rPr lang="en-US" sz="3200" dirty="0" smtClean="0"/>
              <a:t> </a:t>
            </a:r>
            <a:r>
              <a:rPr lang="en-US" sz="3200" dirty="0" err="1" smtClean="0"/>
              <a:t>har</a:t>
            </a:r>
            <a:r>
              <a:rPr lang="en-US" sz="3200" dirty="0" smtClean="0"/>
              <a:t> </a:t>
            </a:r>
            <a:r>
              <a:rPr lang="en-US" sz="3200" dirty="0" err="1" smtClean="0"/>
              <a:t>bir</a:t>
            </a:r>
            <a:r>
              <a:rPr lang="en-US" sz="3200" dirty="0" smtClean="0"/>
              <a:t> </a:t>
            </a:r>
            <a:r>
              <a:rPr lang="en-US" sz="3200" dirty="0" err="1" smtClean="0"/>
              <a:t>hadini</a:t>
            </a:r>
            <a:r>
              <a:rPr lang="en-US" sz="3200" dirty="0" smtClean="0"/>
              <a:t> </a:t>
            </a:r>
            <a:r>
              <a:rPr lang="en-US" sz="3200" dirty="0" err="1" smtClean="0"/>
              <a:t>ikkinchi</a:t>
            </a:r>
            <a:r>
              <a:rPr lang="en-US" sz="3200" dirty="0" smtClean="0"/>
              <a:t> </a:t>
            </a:r>
            <a:r>
              <a:rPr lang="en-US" sz="3200" dirty="0" err="1" smtClean="0"/>
              <a:t>ko’phadning</a:t>
            </a:r>
            <a:r>
              <a:rPr lang="en-US" sz="3200" dirty="0" smtClean="0"/>
              <a:t> </a:t>
            </a:r>
            <a:r>
              <a:rPr lang="en-US" sz="3200" dirty="0" err="1" smtClean="0"/>
              <a:t>har</a:t>
            </a:r>
            <a:r>
              <a:rPr lang="en-US" sz="3200" dirty="0" smtClean="0"/>
              <a:t> </a:t>
            </a:r>
            <a:r>
              <a:rPr lang="en-US" sz="3200" dirty="0" err="1" smtClean="0"/>
              <a:t>bir</a:t>
            </a:r>
            <a:r>
              <a:rPr lang="en-US" sz="3200" dirty="0" smtClean="0"/>
              <a:t> </a:t>
            </a:r>
            <a:r>
              <a:rPr lang="en-US" sz="3200" dirty="0" err="1" smtClean="0"/>
              <a:t>hadiga</a:t>
            </a:r>
            <a:r>
              <a:rPr lang="en-US" sz="3200" dirty="0" smtClean="0"/>
              <a:t> </a:t>
            </a:r>
            <a:r>
              <a:rPr lang="en-US" sz="3200" dirty="0" err="1" smtClean="0"/>
              <a:t>ko’paytirish</a:t>
            </a:r>
            <a:r>
              <a:rPr lang="en-US" sz="3200" dirty="0" smtClean="0"/>
              <a:t> </a:t>
            </a:r>
            <a:r>
              <a:rPr lang="en-US" sz="3200" dirty="0" err="1" smtClean="0"/>
              <a:t>va</a:t>
            </a:r>
            <a:r>
              <a:rPr lang="en-US" sz="3200" dirty="0" smtClean="0"/>
              <a:t> </a:t>
            </a:r>
            <a:r>
              <a:rPr lang="en-US" sz="3200" dirty="0" err="1" smtClean="0"/>
              <a:t>hosil</a:t>
            </a:r>
            <a:r>
              <a:rPr lang="en-US" sz="3200" dirty="0" smtClean="0"/>
              <a:t> </a:t>
            </a:r>
            <a:r>
              <a:rPr lang="en-US" sz="3200" dirty="0" err="1" smtClean="0"/>
              <a:t>bo’lgan</a:t>
            </a:r>
            <a:r>
              <a:rPr lang="en-US" sz="3200" dirty="0" smtClean="0"/>
              <a:t> </a:t>
            </a:r>
            <a:r>
              <a:rPr lang="en-US" sz="3200" dirty="0" err="1" smtClean="0"/>
              <a:t>ko’paytmalarni</a:t>
            </a:r>
            <a:r>
              <a:rPr lang="en-US" sz="3200" dirty="0" smtClean="0"/>
              <a:t> </a:t>
            </a:r>
            <a:r>
              <a:rPr lang="en-US" sz="3200" dirty="0" err="1" smtClean="0"/>
              <a:t>qo’shish</a:t>
            </a:r>
            <a:r>
              <a:rPr lang="en-US" sz="3200" dirty="0" smtClean="0"/>
              <a:t> </a:t>
            </a:r>
            <a:r>
              <a:rPr lang="en-US" sz="3200" dirty="0" err="1" smtClean="0"/>
              <a:t>kerak</a:t>
            </a:r>
            <a:r>
              <a:rPr lang="en-US" sz="3200" dirty="0" smtClean="0"/>
              <a:t>.</a:t>
            </a:r>
          </a:p>
          <a:p>
            <a:pPr algn="just"/>
            <a:r>
              <a:rPr lang="en-US" sz="3200" dirty="0" smtClean="0"/>
              <a:t>                  </a:t>
            </a:r>
            <a:r>
              <a:rPr lang="en-US" sz="3200" b="1" dirty="0" smtClean="0"/>
              <a:t>4-misol.</a:t>
            </a:r>
          </a:p>
          <a:p>
            <a:pPr algn="just"/>
            <a:r>
              <a:rPr lang="en-US" sz="3200" dirty="0" smtClean="0"/>
              <a:t>(2a-4b+3c)(5b-c)=10ab-2ac-20b</a:t>
            </a:r>
            <a:r>
              <a:rPr lang="en-US" sz="3200" dirty="0" smtClean="0">
                <a:latin typeface="Times New Roman"/>
                <a:cs typeface="Times New Roman"/>
              </a:rPr>
              <a:t>²+4bc+15bc-3c²=10ab-2ac-20b²+19bc-3c</a:t>
            </a:r>
            <a:endParaRPr lang="ru-RU" sz="3200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00042"/>
            <a:ext cx="7758138" cy="5973910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 smtClean="0"/>
              <a:t>Ko’phadni</a:t>
            </a:r>
            <a:r>
              <a:rPr lang="en-US" sz="2800" dirty="0" smtClean="0"/>
              <a:t> </a:t>
            </a:r>
            <a:r>
              <a:rPr lang="en-US" sz="2800" dirty="0" err="1" smtClean="0"/>
              <a:t>birhadga</a:t>
            </a:r>
            <a:r>
              <a:rPr lang="en-US" sz="2800" dirty="0" smtClean="0"/>
              <a:t> </a:t>
            </a:r>
            <a:r>
              <a:rPr lang="en-US" sz="2800" dirty="0" err="1" smtClean="0"/>
              <a:t>bo’lish</a:t>
            </a:r>
            <a:r>
              <a:rPr lang="en-US" sz="2800" dirty="0" smtClean="0"/>
              <a:t> </a:t>
            </a:r>
            <a:r>
              <a:rPr lang="en-US" sz="2800" dirty="0" err="1" smtClean="0"/>
              <a:t>uchun</a:t>
            </a:r>
            <a:r>
              <a:rPr lang="en-US" sz="2800" dirty="0" smtClean="0"/>
              <a:t> </a:t>
            </a:r>
            <a:r>
              <a:rPr lang="en-US" sz="2800" dirty="0" err="1" smtClean="0"/>
              <a:t>ko’phadning</a:t>
            </a:r>
            <a:r>
              <a:rPr lang="en-US" sz="2800" dirty="0" smtClean="0"/>
              <a:t> </a:t>
            </a:r>
            <a:r>
              <a:rPr lang="en-US" sz="2800" dirty="0" err="1" smtClean="0"/>
              <a:t>har</a:t>
            </a:r>
            <a:r>
              <a:rPr lang="en-US" sz="2800" dirty="0" smtClean="0"/>
              <a:t> </a:t>
            </a:r>
            <a:r>
              <a:rPr lang="en-US" sz="2800" dirty="0" err="1" smtClean="0"/>
              <a:t>bir</a:t>
            </a:r>
            <a:r>
              <a:rPr lang="en-US" sz="2800" dirty="0" smtClean="0"/>
              <a:t> </a:t>
            </a:r>
            <a:r>
              <a:rPr lang="en-US" sz="2800" dirty="0" err="1" smtClean="0"/>
              <a:t>hadini</a:t>
            </a:r>
            <a:r>
              <a:rPr lang="en-US" sz="2800" dirty="0" smtClean="0"/>
              <a:t> </a:t>
            </a:r>
            <a:r>
              <a:rPr lang="en-US" sz="2800" dirty="0" err="1" smtClean="0"/>
              <a:t>shu</a:t>
            </a:r>
            <a:r>
              <a:rPr lang="en-US" sz="2800" dirty="0" smtClean="0"/>
              <a:t> </a:t>
            </a:r>
            <a:r>
              <a:rPr lang="en-US" sz="2800" dirty="0" err="1" smtClean="0"/>
              <a:t>birhadga</a:t>
            </a:r>
            <a:r>
              <a:rPr lang="en-US" sz="2800" dirty="0" smtClean="0"/>
              <a:t> </a:t>
            </a:r>
            <a:r>
              <a:rPr lang="en-US" sz="2800" dirty="0" err="1" smtClean="0"/>
              <a:t>bo’lish</a:t>
            </a:r>
            <a:r>
              <a:rPr lang="en-US" sz="2800" dirty="0" smtClean="0"/>
              <a:t> </a:t>
            </a:r>
            <a:r>
              <a:rPr lang="en-US" sz="2800" dirty="0" err="1" smtClean="0"/>
              <a:t>va</a:t>
            </a:r>
            <a:r>
              <a:rPr lang="en-US" sz="2800" dirty="0" smtClean="0"/>
              <a:t> </a:t>
            </a:r>
            <a:r>
              <a:rPr lang="en-US" sz="2800" dirty="0" err="1" smtClean="0"/>
              <a:t>hosil</a:t>
            </a:r>
            <a:r>
              <a:rPr lang="en-US" sz="2800" dirty="0" smtClean="0"/>
              <a:t> </a:t>
            </a:r>
            <a:r>
              <a:rPr lang="en-US" sz="2800" dirty="0" err="1" smtClean="0"/>
              <a:t>bo’lgan</a:t>
            </a:r>
            <a:r>
              <a:rPr lang="en-US" sz="2800" dirty="0" smtClean="0"/>
              <a:t> </a:t>
            </a:r>
            <a:r>
              <a:rPr lang="en-US" sz="2800" dirty="0" err="1" smtClean="0"/>
              <a:t>natijalarni</a:t>
            </a:r>
            <a:r>
              <a:rPr lang="en-US" sz="2800" dirty="0" smtClean="0"/>
              <a:t> </a:t>
            </a:r>
            <a:r>
              <a:rPr lang="en-US" sz="2800" dirty="0" err="1" smtClean="0"/>
              <a:t>qo’shish</a:t>
            </a:r>
            <a:r>
              <a:rPr lang="en-US" sz="2800" dirty="0" smtClean="0"/>
              <a:t> </a:t>
            </a:r>
            <a:r>
              <a:rPr lang="en-US" sz="2800" dirty="0" err="1" smtClean="0"/>
              <a:t>kerak</a:t>
            </a:r>
            <a:r>
              <a:rPr lang="en-US" sz="2800" dirty="0" smtClean="0"/>
              <a:t>. </a:t>
            </a:r>
            <a:r>
              <a:rPr lang="en-US" sz="2800" dirty="0" err="1" smtClean="0"/>
              <a:t>Ko’phadni</a:t>
            </a:r>
            <a:r>
              <a:rPr lang="en-US" sz="2800" dirty="0" smtClean="0"/>
              <a:t> </a:t>
            </a:r>
            <a:r>
              <a:rPr lang="en-US" sz="2800" dirty="0" err="1" smtClean="0"/>
              <a:t>birhadga</a:t>
            </a:r>
            <a:r>
              <a:rPr lang="en-US" sz="2800" dirty="0" smtClean="0"/>
              <a:t> </a:t>
            </a:r>
            <a:r>
              <a:rPr lang="en-US" sz="2800" dirty="0" err="1" smtClean="0"/>
              <a:t>bo’lishda</a:t>
            </a:r>
            <a:r>
              <a:rPr lang="en-US" sz="2800" dirty="0" smtClean="0"/>
              <a:t> </a:t>
            </a:r>
            <a:r>
              <a:rPr lang="en-US" sz="2800" dirty="0" err="1" smtClean="0"/>
              <a:t>harflar</a:t>
            </a:r>
            <a:r>
              <a:rPr lang="en-US" sz="2800" dirty="0" smtClean="0"/>
              <a:t> </a:t>
            </a:r>
            <a:r>
              <a:rPr lang="en-US" sz="2800" dirty="0" err="1" smtClean="0"/>
              <a:t>bo’luvchi</a:t>
            </a:r>
            <a:r>
              <a:rPr lang="en-US" sz="2800" dirty="0" smtClean="0"/>
              <a:t> </a:t>
            </a:r>
            <a:r>
              <a:rPr lang="en-US" sz="2800" dirty="0" err="1" smtClean="0"/>
              <a:t>nolga</a:t>
            </a:r>
            <a:r>
              <a:rPr lang="en-US" sz="2800" dirty="0" smtClean="0"/>
              <a:t> </a:t>
            </a:r>
            <a:r>
              <a:rPr lang="en-US" sz="2800" dirty="0" err="1" smtClean="0"/>
              <a:t>teng</a:t>
            </a:r>
            <a:r>
              <a:rPr lang="en-US" sz="2800" dirty="0" smtClean="0"/>
              <a:t> </a:t>
            </a:r>
            <a:r>
              <a:rPr lang="en-US" sz="2800" dirty="0" err="1" smtClean="0"/>
              <a:t>bo’lmaydigan</a:t>
            </a:r>
            <a:r>
              <a:rPr lang="en-US" sz="2800" dirty="0" smtClean="0"/>
              <a:t> </a:t>
            </a:r>
            <a:r>
              <a:rPr lang="en-US" sz="2800" dirty="0" err="1" smtClean="0"/>
              <a:t>qiymatlarni</a:t>
            </a:r>
            <a:r>
              <a:rPr lang="en-US" sz="2800" dirty="0" smtClean="0"/>
              <a:t> </a:t>
            </a:r>
            <a:r>
              <a:rPr lang="en-US" sz="2800" dirty="0" err="1" smtClean="0"/>
              <a:t>qabul</a:t>
            </a:r>
            <a:r>
              <a:rPr lang="en-US" sz="2800" dirty="0" smtClean="0"/>
              <a:t> </a:t>
            </a:r>
            <a:r>
              <a:rPr lang="en-US" sz="2800" dirty="0" err="1" smtClean="0"/>
              <a:t>qiladi</a:t>
            </a:r>
            <a:r>
              <a:rPr lang="en-US" sz="2800" dirty="0" smtClean="0"/>
              <a:t>, </a:t>
            </a:r>
            <a:r>
              <a:rPr lang="en-US" sz="2800" dirty="0" err="1" smtClean="0"/>
              <a:t>deb</a:t>
            </a:r>
            <a:r>
              <a:rPr lang="en-US" sz="2800" dirty="0" smtClean="0"/>
              <a:t> </a:t>
            </a:r>
            <a:r>
              <a:rPr lang="en-US" sz="2800" dirty="0" err="1" smtClean="0"/>
              <a:t>faraz</a:t>
            </a:r>
            <a:r>
              <a:rPr lang="en-US" sz="2800" dirty="0" smtClean="0"/>
              <a:t> </a:t>
            </a:r>
            <a:r>
              <a:rPr lang="en-US" sz="2800" dirty="0" err="1" smtClean="0"/>
              <a:t>qilinadi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                       </a:t>
            </a:r>
            <a:r>
              <a:rPr lang="en-US" sz="3200" b="1" dirty="0" smtClean="0"/>
              <a:t>5-misol.</a:t>
            </a:r>
            <a:endParaRPr lang="en-US" sz="2800" b="1" dirty="0" smtClean="0"/>
          </a:p>
          <a:p>
            <a:pPr algn="just"/>
            <a:r>
              <a:rPr lang="en-US" sz="2800" dirty="0" smtClean="0"/>
              <a:t>(9a</a:t>
            </a:r>
            <a:r>
              <a:rPr lang="en-US" sz="2800" dirty="0" smtClean="0">
                <a:latin typeface="Times New Roman"/>
                <a:cs typeface="Times New Roman"/>
              </a:rPr>
              <a:t>³b²-3a²b³+a²b²)÷(3a²b²)=(9a³b²)÷(3a²b²)+(-3a²b³)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Times New Roman"/>
                <a:cs typeface="Times New Roman"/>
              </a:rPr>
              <a:t>÷(3a²b²)+(a²b²)÷(3a²b²)=3a-b+1/3.</a:t>
            </a:r>
            <a:endParaRPr lang="ru-RU" sz="2800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Прямая соединительная линия 5"/>
          <p:cNvCxnSpPr/>
          <p:nvPr/>
        </p:nvCxnSpPr>
        <p:spPr>
          <a:xfrm>
            <a:off x="1214414" y="3071810"/>
            <a:ext cx="664373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107125" y="1964521"/>
            <a:ext cx="1214446" cy="10001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16200000" flipH="1">
            <a:off x="71406" y="3214686"/>
            <a:ext cx="1285884" cy="10001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-36545" y="3107529"/>
            <a:ext cx="2501124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1299707" y="827358"/>
            <a:ext cx="2357454" cy="221457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16200000" flipH="1">
            <a:off x="1250133" y="3107529"/>
            <a:ext cx="2500330" cy="242889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2285984" y="928670"/>
            <a:ext cx="2286016" cy="214314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16200000" flipH="1">
            <a:off x="2285984" y="3071810"/>
            <a:ext cx="2357454" cy="235745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V="1">
            <a:off x="3428992" y="1071546"/>
            <a:ext cx="2357454" cy="200026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3357554" y="3071810"/>
            <a:ext cx="2428892" cy="228601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V="1">
            <a:off x="4643438" y="1214422"/>
            <a:ext cx="2143140" cy="18573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4643438" y="3071810"/>
            <a:ext cx="2428892" cy="22145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V="1">
            <a:off x="5929322" y="1357298"/>
            <a:ext cx="2000264" cy="171451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5929322" y="3071810"/>
            <a:ext cx="2143140" cy="18573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flipV="1">
            <a:off x="7715272" y="2071678"/>
            <a:ext cx="1071570" cy="10001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7715272" y="3071810"/>
            <a:ext cx="1071570" cy="10001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rot="5400000">
            <a:off x="7822429" y="3107529"/>
            <a:ext cx="1928826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 rot="16200000">
            <a:off x="-42561" y="2555227"/>
            <a:ext cx="1857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Ko’phad</a:t>
            </a:r>
            <a:endParaRPr lang="ru-RU" sz="2400" dirty="0"/>
          </a:p>
        </p:txBody>
      </p:sp>
      <p:sp>
        <p:nvSpPr>
          <p:cNvPr id="83" name="TextBox 82"/>
          <p:cNvSpPr txBox="1"/>
          <p:nvPr/>
        </p:nvSpPr>
        <p:spPr>
          <a:xfrm rot="19008641">
            <a:off x="1674998" y="1353278"/>
            <a:ext cx="3351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8a+(-3b+5a)</a:t>
            </a:r>
            <a:endParaRPr lang="ru-RU" sz="3200" dirty="0"/>
          </a:p>
        </p:txBody>
      </p:sp>
      <p:sp>
        <p:nvSpPr>
          <p:cNvPr id="84" name="TextBox 83"/>
          <p:cNvSpPr txBox="1"/>
          <p:nvPr/>
        </p:nvSpPr>
        <p:spPr>
          <a:xfrm rot="19097438">
            <a:off x="2710479" y="1453306"/>
            <a:ext cx="31463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3x</a:t>
            </a:r>
            <a:r>
              <a:rPr lang="en-US" sz="3200" dirty="0" smtClean="0">
                <a:latin typeface="Times New Roman"/>
                <a:cs typeface="Times New Roman"/>
              </a:rPr>
              <a:t>²-(4x²+2y)</a:t>
            </a:r>
            <a:endParaRPr lang="ru-RU" sz="3200" dirty="0"/>
          </a:p>
        </p:txBody>
      </p:sp>
      <p:sp>
        <p:nvSpPr>
          <p:cNvPr id="85" name="TextBox 84"/>
          <p:cNvSpPr txBox="1"/>
          <p:nvPr/>
        </p:nvSpPr>
        <p:spPr>
          <a:xfrm rot="19152498">
            <a:off x="3950872" y="1391716"/>
            <a:ext cx="3580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(7m</a:t>
            </a:r>
            <a:r>
              <a:rPr lang="en-US" sz="2800" dirty="0" smtClean="0">
                <a:latin typeface="Times New Roman"/>
                <a:cs typeface="Times New Roman"/>
              </a:rPr>
              <a:t>²-n²)-(2m²+n²)</a:t>
            </a:r>
            <a:endParaRPr lang="ru-RU" sz="2800" dirty="0"/>
          </a:p>
        </p:txBody>
      </p:sp>
      <p:sp>
        <p:nvSpPr>
          <p:cNvPr id="86" name="TextBox 85"/>
          <p:cNvSpPr txBox="1"/>
          <p:nvPr/>
        </p:nvSpPr>
        <p:spPr>
          <a:xfrm rot="19057208">
            <a:off x="5009438" y="1453427"/>
            <a:ext cx="3757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(3a-2b)*(3a+2b)_</a:t>
            </a:r>
            <a:endParaRPr lang="ru-RU" sz="2800" dirty="0"/>
          </a:p>
        </p:txBody>
      </p:sp>
      <p:sp>
        <p:nvSpPr>
          <p:cNvPr id="87" name="TextBox 86"/>
          <p:cNvSpPr txBox="1"/>
          <p:nvPr/>
        </p:nvSpPr>
        <p:spPr>
          <a:xfrm rot="19023155">
            <a:off x="6412136" y="1501512"/>
            <a:ext cx="29730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(3a</a:t>
            </a:r>
            <a:r>
              <a:rPr lang="en-US" sz="2400" dirty="0" smtClean="0">
                <a:latin typeface="Times New Roman"/>
                <a:cs typeface="Times New Roman"/>
              </a:rPr>
              <a:t>²b-4ab³</a:t>
            </a:r>
            <a:r>
              <a:rPr lang="en-US" sz="3600" dirty="0" smtClean="0">
                <a:latin typeface="Times New Roman"/>
                <a:cs typeface="Times New Roman"/>
              </a:rPr>
              <a:t>)÷(</a:t>
            </a:r>
            <a:r>
              <a:rPr lang="en-US" sz="2400" dirty="0" smtClean="0">
                <a:latin typeface="Times New Roman"/>
                <a:cs typeface="Times New Roman"/>
              </a:rPr>
              <a:t>5ab)</a:t>
            </a:r>
            <a:endParaRPr lang="ru-RU" sz="2400" dirty="0"/>
          </a:p>
        </p:txBody>
      </p:sp>
      <p:sp>
        <p:nvSpPr>
          <p:cNvPr id="88" name="TextBox 87"/>
          <p:cNvSpPr txBox="1"/>
          <p:nvPr/>
        </p:nvSpPr>
        <p:spPr>
          <a:xfrm rot="13702823">
            <a:off x="1512273" y="3980926"/>
            <a:ext cx="28287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13a-3b</a:t>
            </a:r>
            <a:endParaRPr lang="ru-RU" sz="3200" dirty="0"/>
          </a:p>
        </p:txBody>
      </p:sp>
      <p:sp>
        <p:nvSpPr>
          <p:cNvPr id="89" name="TextBox 88"/>
          <p:cNvSpPr txBox="1"/>
          <p:nvPr/>
        </p:nvSpPr>
        <p:spPr>
          <a:xfrm rot="13475078">
            <a:off x="2541840" y="3824392"/>
            <a:ext cx="27749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-x</a:t>
            </a:r>
            <a:r>
              <a:rPr lang="en-US" sz="4000" dirty="0" smtClean="0">
                <a:latin typeface="Times New Roman"/>
                <a:cs typeface="Times New Roman"/>
              </a:rPr>
              <a:t>²-2y</a:t>
            </a:r>
            <a:endParaRPr lang="ru-RU" sz="4000" dirty="0"/>
          </a:p>
        </p:txBody>
      </p:sp>
      <p:sp>
        <p:nvSpPr>
          <p:cNvPr id="90" name="TextBox 89"/>
          <p:cNvSpPr txBox="1"/>
          <p:nvPr/>
        </p:nvSpPr>
        <p:spPr>
          <a:xfrm rot="13378647">
            <a:off x="3104141" y="3616873"/>
            <a:ext cx="3530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5m</a:t>
            </a:r>
            <a:r>
              <a:rPr lang="en-US" sz="3600" dirty="0" smtClean="0">
                <a:latin typeface="Times New Roman"/>
                <a:cs typeface="Times New Roman"/>
              </a:rPr>
              <a:t>²-2n²</a:t>
            </a:r>
            <a:endParaRPr lang="ru-RU" sz="3600" dirty="0"/>
          </a:p>
        </p:txBody>
      </p:sp>
      <p:sp>
        <p:nvSpPr>
          <p:cNvPr id="91" name="TextBox 90"/>
          <p:cNvSpPr txBox="1"/>
          <p:nvPr/>
        </p:nvSpPr>
        <p:spPr>
          <a:xfrm rot="13365067">
            <a:off x="4221310" y="3503842"/>
            <a:ext cx="34914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9a</a:t>
            </a:r>
            <a:r>
              <a:rPr lang="en-US" sz="3600" dirty="0" smtClean="0">
                <a:latin typeface="Times New Roman"/>
                <a:cs typeface="Times New Roman"/>
              </a:rPr>
              <a:t>²-4b²</a:t>
            </a:r>
            <a:endParaRPr lang="ru-RU" sz="3600" dirty="0"/>
          </a:p>
        </p:txBody>
      </p:sp>
      <p:sp>
        <p:nvSpPr>
          <p:cNvPr id="92" name="TextBox 91"/>
          <p:cNvSpPr txBox="1"/>
          <p:nvPr/>
        </p:nvSpPr>
        <p:spPr>
          <a:xfrm rot="13541598">
            <a:off x="6433645" y="3515592"/>
            <a:ext cx="24622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3/5a-4/5b</a:t>
            </a:r>
            <a:r>
              <a:rPr lang="en-US" sz="2800" dirty="0" smtClean="0">
                <a:latin typeface="Times New Roman"/>
                <a:cs typeface="Times New Roman"/>
              </a:rPr>
              <a:t>²</a:t>
            </a:r>
            <a:endParaRPr lang="ru-RU" sz="2800" dirty="0"/>
          </a:p>
        </p:txBody>
      </p:sp>
      <p:sp>
        <p:nvSpPr>
          <p:cNvPr id="93" name="TextBox 92"/>
          <p:cNvSpPr txBox="1"/>
          <p:nvPr/>
        </p:nvSpPr>
        <p:spPr>
          <a:xfrm rot="16200000">
            <a:off x="7257001" y="2728875"/>
            <a:ext cx="2286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Arifmetik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amallar</a:t>
            </a:r>
            <a:endParaRPr lang="ru-RU" sz="2000" b="1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7686700" cy="6116786"/>
          </a:xfrm>
        </p:spPr>
        <p:txBody>
          <a:bodyPr/>
          <a:lstStyle/>
          <a:p>
            <a:pPr algn="just"/>
            <a:r>
              <a:rPr lang="en-US" dirty="0" smtClean="0"/>
              <a:t>               </a:t>
            </a:r>
            <a:endParaRPr lang="en-US" sz="2400" dirty="0" smtClean="0"/>
          </a:p>
          <a:p>
            <a:pPr lvl="1" algn="just"/>
            <a:endParaRPr lang="en-US" sz="2500" dirty="0" smtClean="0"/>
          </a:p>
          <a:p>
            <a:pPr marL="457200" indent="-457200" algn="just">
              <a:buNone/>
            </a:pPr>
            <a:r>
              <a:rPr lang="en-US" dirty="0" smtClean="0"/>
              <a:t>                                </a:t>
            </a:r>
            <a:endParaRPr lang="ru-RU" dirty="0"/>
          </a:p>
        </p:txBody>
      </p:sp>
      <p:sp>
        <p:nvSpPr>
          <p:cNvPr id="4" name="Пятно 1 3"/>
          <p:cNvSpPr/>
          <p:nvPr/>
        </p:nvSpPr>
        <p:spPr>
          <a:xfrm>
            <a:off x="0" y="428604"/>
            <a:ext cx="8429652" cy="6000792"/>
          </a:xfrm>
          <a:prstGeom prst="irregularSeal1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err="1" smtClean="0"/>
              <a:t>Darsga</a:t>
            </a:r>
            <a:r>
              <a:rPr lang="en-US" sz="2800" dirty="0" smtClean="0"/>
              <a:t> </a:t>
            </a:r>
            <a:r>
              <a:rPr lang="en-US" sz="2800" dirty="0" err="1" smtClean="0"/>
              <a:t>yakun</a:t>
            </a:r>
            <a:r>
              <a:rPr lang="en-US" sz="2800" dirty="0" smtClean="0"/>
              <a:t> </a:t>
            </a:r>
            <a:r>
              <a:rPr lang="en-US" sz="2800" dirty="0" err="1" smtClean="0"/>
              <a:t>yasash</a:t>
            </a:r>
            <a:r>
              <a:rPr lang="en-US" sz="2800" dirty="0" smtClean="0"/>
              <a:t> </a:t>
            </a:r>
            <a:r>
              <a:rPr lang="en-US" sz="2800" dirty="0" err="1" smtClean="0"/>
              <a:t>va</a:t>
            </a:r>
            <a:r>
              <a:rPr lang="en-US" sz="2800" dirty="0" smtClean="0"/>
              <a:t> </a:t>
            </a:r>
            <a:r>
              <a:rPr lang="en-US" sz="2800" dirty="0" err="1" smtClean="0"/>
              <a:t>baholash</a:t>
            </a:r>
            <a:r>
              <a:rPr lang="en-US" sz="2800" dirty="0" smtClean="0"/>
              <a:t>:</a:t>
            </a:r>
          </a:p>
          <a:p>
            <a:pPr algn="just"/>
            <a:r>
              <a:rPr lang="en-US" sz="2800" dirty="0" smtClean="0"/>
              <a:t>                           </a:t>
            </a:r>
            <a:r>
              <a:rPr lang="en-US" sz="2800" dirty="0" err="1" smtClean="0"/>
              <a:t>Topshiriq</a:t>
            </a:r>
            <a:r>
              <a:rPr lang="en-US" sz="2800" dirty="0" smtClean="0"/>
              <a:t>:</a:t>
            </a:r>
          </a:p>
          <a:p>
            <a:pPr lvl="1" algn="just"/>
            <a:r>
              <a:rPr lang="en-US" sz="2400" dirty="0" err="1" smtClean="0"/>
              <a:t>Testni</a:t>
            </a:r>
            <a:r>
              <a:rPr lang="en-US" sz="2400" dirty="0" smtClean="0"/>
              <a:t> </a:t>
            </a:r>
            <a:r>
              <a:rPr lang="en-US" sz="2400" dirty="0" err="1" smtClean="0"/>
              <a:t>yeching</a:t>
            </a:r>
            <a:r>
              <a:rPr lang="en-US" sz="2400" dirty="0" smtClean="0"/>
              <a:t> </a:t>
            </a:r>
            <a:r>
              <a:rPr lang="en-US" sz="2400" dirty="0" err="1" smtClean="0"/>
              <a:t>va</a:t>
            </a:r>
            <a:r>
              <a:rPr lang="en-US" sz="2400" dirty="0" smtClean="0"/>
              <a:t> </a:t>
            </a:r>
            <a:r>
              <a:rPr lang="en-US" sz="2400" dirty="0" err="1" smtClean="0"/>
              <a:t>kalit</a:t>
            </a:r>
            <a:r>
              <a:rPr lang="en-US" sz="2400" dirty="0" smtClean="0"/>
              <a:t> </a:t>
            </a:r>
            <a:r>
              <a:rPr lang="en-US" sz="2400" dirty="0" err="1" smtClean="0"/>
              <a:t>so’zni</a:t>
            </a:r>
            <a:r>
              <a:rPr lang="en-US" sz="2400" dirty="0" smtClean="0"/>
              <a:t> toping!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329642" cy="6572272"/>
          </a:xfrm>
        </p:spPr>
        <p:txBody>
          <a:bodyPr>
            <a:normAutofit/>
          </a:bodyPr>
          <a:lstStyle/>
          <a:p>
            <a:r>
              <a:rPr lang="en-US" dirty="0" smtClean="0"/>
              <a:t>                             TEST: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Ifodani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qiymatini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toping: (3a-4b)+(2a+5b)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bunda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a=5;    b=15;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A) 10     B) 20      S) -10     D)-20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ko’paytmani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toping: 5*(4a+5b)-3*(5a+8b)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bunda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a=6;  b=-5; 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A) 16   B) 25  S)24   D)15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Ifodani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soddalashtiring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qiymatini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toping: (a+1)*(a-1)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bunda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a=4; 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A) 1   B) 16   S)15   D)-1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Bo’lishni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bajaring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qiymatini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toping: (a²-b²)÷(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a+b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bunda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a=9;  b=2;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A) 7   B)9  S)11     D)-7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Ifodani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qiymatini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toping: (2a+b)+(3b-a)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bunda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a= -15;    b=4;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A) -1     B)-30    S)1    D)16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Ko’paytirishni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bajaring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qiymatini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toping:  4a*1/16*a</a:t>
            </a:r>
            <a:r>
              <a:rPr lang="en-US" sz="2000" dirty="0" smtClean="0">
                <a:latin typeface="Times New Roman"/>
                <a:cs typeface="Times New Roman"/>
              </a:rPr>
              <a:t>²b²c </a:t>
            </a:r>
            <a:r>
              <a:rPr lang="en-US" sz="2000" dirty="0" err="1" smtClean="0">
                <a:latin typeface="Times New Roman"/>
                <a:cs typeface="Times New Roman"/>
              </a:rPr>
              <a:t>bunda</a:t>
            </a:r>
            <a:r>
              <a:rPr lang="en-US" sz="2000" dirty="0" smtClean="0">
                <a:latin typeface="Times New Roman"/>
                <a:cs typeface="Times New Roman"/>
              </a:rPr>
              <a:t> a=4;    b=1/4;    c=3;</a:t>
            </a:r>
          </a:p>
          <a:p>
            <a:r>
              <a:rPr lang="en-US" sz="2000" dirty="0" smtClean="0">
                <a:latin typeface="Times New Roman"/>
                <a:cs typeface="Times New Roman"/>
              </a:rPr>
              <a:t>A)-3      B) 3    S) 1/3    D) -1/3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00364" y="6072206"/>
            <a:ext cx="642942" cy="35719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857620" y="6072206"/>
            <a:ext cx="642942" cy="35719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643438" y="6072206"/>
            <a:ext cx="714380" cy="35719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500694" y="6072206"/>
            <a:ext cx="642942" cy="35719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286512" y="6072206"/>
            <a:ext cx="714380" cy="35719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7143768" y="6072206"/>
            <a:ext cx="642942" cy="35719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7972452" cy="4429156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 TEST: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Ifodani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qiymatini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toping: (3a-4b)+(2a+5b)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bunda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a=5;    b=15;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A) 10     B) 20      S) -10     D)-20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ko’paytmani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toping: 5*(4a+5b)-3*(5a+8b)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bunda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a=6;  b=-5;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A) 16   B) 25  S)24   D)15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Ifodani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soddalashtiring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qiymatini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toping: (a+1)*(a-1)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bunda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a=4;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A) 1   B) 16   S)15   D)-1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Bo’lishni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bajaring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qiymatini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toping: (a²-b²)÷(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a+b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bunda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a=9;  b=2;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A) 7   B)9  S)11     D)-7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Ifodani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qiymatini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toping: (2a+b)+(3b-a)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bunda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a= -15;    b=4;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A) -1     B)-30    S)1    D)16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Ko’paytirishni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bajaring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qiymatini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toping:  4a*1/16*a</a:t>
            </a:r>
            <a:r>
              <a:rPr lang="en-US" dirty="0" smtClean="0">
                <a:latin typeface="Times New Roman"/>
                <a:cs typeface="Times New Roman"/>
              </a:rPr>
              <a:t>²b²c </a:t>
            </a:r>
            <a:r>
              <a:rPr lang="en-US" dirty="0" err="1" smtClean="0">
                <a:latin typeface="Times New Roman"/>
                <a:cs typeface="Times New Roman"/>
              </a:rPr>
              <a:t>bunda</a:t>
            </a:r>
            <a:r>
              <a:rPr lang="en-US" dirty="0" smtClean="0">
                <a:latin typeface="Times New Roman"/>
                <a:cs typeface="Times New Roman"/>
              </a:rPr>
              <a:t> a=4;    b=1/4;    c=3;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A)-3      B) 3    S) 1/3    D) -1/3</a:t>
            </a:r>
            <a:endParaRPr lang="ru-RU" dirty="0"/>
          </a:p>
        </p:txBody>
      </p:sp>
      <p:sp>
        <p:nvSpPr>
          <p:cNvPr id="4" name="8-конечная звезда 3"/>
          <p:cNvSpPr/>
          <p:nvPr/>
        </p:nvSpPr>
        <p:spPr>
          <a:xfrm>
            <a:off x="2357422" y="5214950"/>
            <a:ext cx="1214446" cy="1643050"/>
          </a:xfrm>
          <a:prstGeom prst="star8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/>
              <a:t>K</a:t>
            </a:r>
            <a:endParaRPr lang="ru-RU" sz="6000" dirty="0"/>
          </a:p>
        </p:txBody>
      </p:sp>
      <p:sp>
        <p:nvSpPr>
          <p:cNvPr id="5" name="8-конечная звезда 4"/>
          <p:cNvSpPr/>
          <p:nvPr/>
        </p:nvSpPr>
        <p:spPr>
          <a:xfrm>
            <a:off x="3571868" y="5072074"/>
            <a:ext cx="857256" cy="1785926"/>
          </a:xfrm>
          <a:prstGeom prst="star8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O’</a:t>
            </a:r>
            <a:endParaRPr lang="ru-RU" sz="3200" dirty="0"/>
          </a:p>
        </p:txBody>
      </p:sp>
      <p:sp>
        <p:nvSpPr>
          <p:cNvPr id="6" name="8-конечная звезда 5"/>
          <p:cNvSpPr/>
          <p:nvPr/>
        </p:nvSpPr>
        <p:spPr>
          <a:xfrm>
            <a:off x="4357686" y="5143512"/>
            <a:ext cx="857256" cy="1714488"/>
          </a:xfrm>
          <a:prstGeom prst="star8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/>
              <a:t>P</a:t>
            </a:r>
            <a:endParaRPr lang="ru-RU" sz="6000" dirty="0"/>
          </a:p>
        </p:txBody>
      </p:sp>
      <p:sp>
        <p:nvSpPr>
          <p:cNvPr id="7" name="8-конечная звезда 6"/>
          <p:cNvSpPr/>
          <p:nvPr/>
        </p:nvSpPr>
        <p:spPr>
          <a:xfrm>
            <a:off x="5143504" y="5143512"/>
            <a:ext cx="1000132" cy="1714488"/>
          </a:xfrm>
          <a:prstGeom prst="star8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/>
              <a:t>H</a:t>
            </a:r>
            <a:endParaRPr lang="ru-RU" sz="6000" dirty="0"/>
          </a:p>
        </p:txBody>
      </p:sp>
      <p:sp>
        <p:nvSpPr>
          <p:cNvPr id="8" name="8-конечная звезда 7"/>
          <p:cNvSpPr/>
          <p:nvPr/>
        </p:nvSpPr>
        <p:spPr>
          <a:xfrm>
            <a:off x="6000760" y="5143512"/>
            <a:ext cx="857256" cy="1714488"/>
          </a:xfrm>
          <a:prstGeom prst="star8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/>
              <a:t>A</a:t>
            </a:r>
            <a:endParaRPr lang="ru-RU" sz="6000" dirty="0"/>
          </a:p>
        </p:txBody>
      </p:sp>
      <p:sp>
        <p:nvSpPr>
          <p:cNvPr id="9" name="8-конечная звезда 8"/>
          <p:cNvSpPr/>
          <p:nvPr/>
        </p:nvSpPr>
        <p:spPr>
          <a:xfrm>
            <a:off x="6715140" y="5143512"/>
            <a:ext cx="928694" cy="1714488"/>
          </a:xfrm>
          <a:prstGeom prst="star8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/>
              <a:t>D</a:t>
            </a:r>
            <a:endParaRPr lang="ru-RU" sz="6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7901014" cy="6116786"/>
          </a:xfrm>
        </p:spPr>
        <p:txBody>
          <a:bodyPr/>
          <a:lstStyle/>
          <a:p>
            <a:r>
              <a:rPr lang="en-US" dirty="0" smtClean="0"/>
              <a:t>                            </a:t>
            </a:r>
            <a:endParaRPr lang="ru-RU" dirty="0"/>
          </a:p>
        </p:txBody>
      </p:sp>
      <p:sp>
        <p:nvSpPr>
          <p:cNvPr id="5" name="Облако 4"/>
          <p:cNvSpPr/>
          <p:nvPr/>
        </p:nvSpPr>
        <p:spPr>
          <a:xfrm>
            <a:off x="571472" y="428604"/>
            <a:ext cx="8072494" cy="5643602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 dirty="0" err="1" smtClean="0">
                <a:latin typeface="Monotype Corsiva" pitchFamily="66" charset="0"/>
              </a:rPr>
              <a:t>Uyga</a:t>
            </a:r>
            <a:r>
              <a:rPr lang="en-US" sz="8000" dirty="0" smtClean="0">
                <a:latin typeface="Monotype Corsiva" pitchFamily="66" charset="0"/>
              </a:rPr>
              <a:t> </a:t>
            </a:r>
            <a:r>
              <a:rPr lang="en-US" sz="8000" dirty="0" err="1" smtClean="0">
                <a:latin typeface="Monotype Corsiva" pitchFamily="66" charset="0"/>
              </a:rPr>
              <a:t>vazifa</a:t>
            </a:r>
            <a:r>
              <a:rPr lang="en-US" sz="8000" dirty="0" smtClean="0">
                <a:latin typeface="Monotype Corsiva" pitchFamily="66" charset="0"/>
              </a:rPr>
              <a:t> : </a:t>
            </a:r>
          </a:p>
          <a:p>
            <a:pPr algn="ctr"/>
            <a:r>
              <a:rPr lang="en-US" sz="5400" dirty="0" err="1" smtClean="0">
                <a:latin typeface="Arial Narrow" pitchFamily="34" charset="0"/>
                <a:cs typeface="Microsoft Sans Serif" pitchFamily="34" charset="0"/>
              </a:rPr>
              <a:t>Mavzuga</a:t>
            </a:r>
            <a:r>
              <a:rPr lang="en-US" sz="5400" dirty="0" smtClean="0">
                <a:latin typeface="Arial Narrow" pitchFamily="34" charset="0"/>
                <a:cs typeface="Microsoft Sans Serif" pitchFamily="34" charset="0"/>
              </a:rPr>
              <a:t> </a:t>
            </a:r>
            <a:r>
              <a:rPr lang="en-US" sz="5400" dirty="0" err="1" smtClean="0">
                <a:latin typeface="Arial Narrow" pitchFamily="34" charset="0"/>
                <a:cs typeface="Microsoft Sans Serif" pitchFamily="34" charset="0"/>
              </a:rPr>
              <a:t>doir</a:t>
            </a:r>
            <a:r>
              <a:rPr lang="en-US" sz="5400" dirty="0" smtClean="0">
                <a:latin typeface="Arial Narrow" pitchFamily="34" charset="0"/>
                <a:cs typeface="Microsoft Sans Serif" pitchFamily="34" charset="0"/>
              </a:rPr>
              <a:t> </a:t>
            </a:r>
            <a:r>
              <a:rPr lang="en-US" sz="5400" dirty="0" err="1" smtClean="0">
                <a:latin typeface="Arial Narrow" pitchFamily="34" charset="0"/>
                <a:cs typeface="Microsoft Sans Serif" pitchFamily="34" charset="0"/>
              </a:rPr>
              <a:t>misollar</a:t>
            </a:r>
            <a:r>
              <a:rPr lang="en-US" sz="5400" dirty="0" smtClean="0">
                <a:latin typeface="Arial Narrow" pitchFamily="34" charset="0"/>
                <a:cs typeface="Microsoft Sans Serif" pitchFamily="34" charset="0"/>
              </a:rPr>
              <a:t> </a:t>
            </a:r>
            <a:r>
              <a:rPr lang="en-US" sz="5400" dirty="0" err="1" smtClean="0">
                <a:latin typeface="Arial Narrow" pitchFamily="34" charset="0"/>
                <a:cs typeface="Microsoft Sans Serif" pitchFamily="34" charset="0"/>
              </a:rPr>
              <a:t>yechish</a:t>
            </a:r>
            <a:r>
              <a:rPr lang="en-US" sz="5400" dirty="0" smtClean="0">
                <a:latin typeface="Arial Narrow" pitchFamily="34" charset="0"/>
                <a:cs typeface="Microsoft Sans Serif" pitchFamily="34" charset="0"/>
              </a:rPr>
              <a:t>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лнце 3"/>
          <p:cNvSpPr/>
          <p:nvPr/>
        </p:nvSpPr>
        <p:spPr>
          <a:xfrm>
            <a:off x="285720" y="285728"/>
            <a:ext cx="8143932" cy="6143668"/>
          </a:xfrm>
          <a:prstGeom prst="sun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bg2">
                    <a:lumMod val="75000"/>
                  </a:schemeClr>
                </a:solidFill>
                <a:latin typeface="Arial Narrow" pitchFamily="34" charset="0"/>
              </a:rPr>
              <a:t>E’TIBORINGIZ UCHUN RAXMAT!</a:t>
            </a:r>
            <a:endParaRPr lang="ru-RU" sz="3600" b="1" dirty="0">
              <a:solidFill>
                <a:schemeClr val="bg2">
                  <a:lumMod val="75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ая выноска 3"/>
          <p:cNvSpPr/>
          <p:nvPr/>
        </p:nvSpPr>
        <p:spPr>
          <a:xfrm>
            <a:off x="179512" y="428604"/>
            <a:ext cx="8496944" cy="5286412"/>
          </a:xfrm>
          <a:prstGeom prst="wedgeRectCallou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   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AFIDUMining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  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matematika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fani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o’qituvchisi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 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Botirova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 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Feruzaning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 </a:t>
            </a: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                    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“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Ko’phadlar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ustida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to’rt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arifmetik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amallarni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yechish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” 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mavzisida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tayyorlagan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 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bir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soatlik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dars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ishlanmasi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. </a:t>
            </a:r>
            <a:endParaRPr lang="ru-RU" sz="3200" dirty="0">
              <a:solidFill>
                <a:schemeClr val="tx1">
                  <a:lumMod val="95000"/>
                  <a:lumOff val="5000"/>
                </a:schemeClr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Лента лицом вниз 4"/>
          <p:cNvSpPr/>
          <p:nvPr/>
        </p:nvSpPr>
        <p:spPr>
          <a:xfrm>
            <a:off x="571472" y="642918"/>
            <a:ext cx="7929618" cy="5643602"/>
          </a:xfrm>
          <a:prstGeom prst="ribb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err="1" smtClean="0">
                <a:latin typeface="Monotype Corsiva" pitchFamily="66" charset="0"/>
              </a:rPr>
              <a:t>Mavzu</a:t>
            </a:r>
            <a:r>
              <a:rPr lang="en-US" sz="6000" dirty="0" smtClean="0">
                <a:latin typeface="Monotype Corsiva" pitchFamily="66" charset="0"/>
              </a:rPr>
              <a:t>:</a:t>
            </a:r>
          </a:p>
          <a:p>
            <a:pPr algn="ctr"/>
            <a:r>
              <a:rPr lang="en-US" sz="3600" dirty="0" err="1" smtClean="0">
                <a:latin typeface="Microsoft Sans Serif" pitchFamily="34" charset="0"/>
                <a:cs typeface="Microsoft Sans Serif" pitchFamily="34" charset="0"/>
              </a:rPr>
              <a:t>Ko’phadlar</a:t>
            </a:r>
            <a:r>
              <a:rPr lang="en-US" sz="3600" dirty="0" smtClean="0">
                <a:latin typeface="Microsoft Sans Serif" pitchFamily="34" charset="0"/>
                <a:cs typeface="Microsoft Sans Serif" pitchFamily="34" charset="0"/>
              </a:rPr>
              <a:t> </a:t>
            </a:r>
            <a:r>
              <a:rPr lang="en-US" sz="3600" dirty="0" err="1" smtClean="0">
                <a:latin typeface="Microsoft Sans Serif" pitchFamily="34" charset="0"/>
                <a:cs typeface="Microsoft Sans Serif" pitchFamily="34" charset="0"/>
              </a:rPr>
              <a:t>ustida</a:t>
            </a:r>
            <a:r>
              <a:rPr lang="en-US" sz="3600" dirty="0" smtClean="0">
                <a:latin typeface="Microsoft Sans Serif" pitchFamily="34" charset="0"/>
                <a:cs typeface="Microsoft Sans Serif" pitchFamily="34" charset="0"/>
              </a:rPr>
              <a:t> </a:t>
            </a:r>
            <a:r>
              <a:rPr lang="en-US" sz="3600" dirty="0" err="1" smtClean="0">
                <a:latin typeface="Microsoft Sans Serif" pitchFamily="34" charset="0"/>
                <a:cs typeface="Microsoft Sans Serif" pitchFamily="34" charset="0"/>
              </a:rPr>
              <a:t>to’rt</a:t>
            </a:r>
            <a:r>
              <a:rPr lang="en-US" sz="3600" dirty="0" smtClean="0">
                <a:latin typeface="Microsoft Sans Serif" pitchFamily="34" charset="0"/>
                <a:cs typeface="Microsoft Sans Serif" pitchFamily="34" charset="0"/>
              </a:rPr>
              <a:t> </a:t>
            </a:r>
            <a:r>
              <a:rPr lang="en-US" sz="3600" dirty="0" err="1" smtClean="0">
                <a:latin typeface="Microsoft Sans Serif" pitchFamily="34" charset="0"/>
                <a:cs typeface="Microsoft Sans Serif" pitchFamily="34" charset="0"/>
              </a:rPr>
              <a:t>amalga</a:t>
            </a:r>
            <a:r>
              <a:rPr lang="en-US" sz="3600" dirty="0" smtClean="0">
                <a:latin typeface="Microsoft Sans Serif" pitchFamily="34" charset="0"/>
                <a:cs typeface="Microsoft Sans Serif" pitchFamily="34" charset="0"/>
              </a:rPr>
              <a:t> </a:t>
            </a:r>
            <a:r>
              <a:rPr lang="en-US" sz="3600" dirty="0" err="1" smtClean="0">
                <a:latin typeface="Microsoft Sans Serif" pitchFamily="34" charset="0"/>
                <a:cs typeface="Microsoft Sans Serif" pitchFamily="34" charset="0"/>
              </a:rPr>
              <a:t>doir</a:t>
            </a:r>
            <a:r>
              <a:rPr lang="en-US" sz="3600" dirty="0" smtClean="0">
                <a:latin typeface="Microsoft Sans Serif" pitchFamily="34" charset="0"/>
                <a:cs typeface="Microsoft Sans Serif" pitchFamily="34" charset="0"/>
              </a:rPr>
              <a:t> </a:t>
            </a:r>
            <a:r>
              <a:rPr lang="en-US" sz="3600" dirty="0" err="1" smtClean="0">
                <a:latin typeface="Microsoft Sans Serif" pitchFamily="34" charset="0"/>
                <a:cs typeface="Microsoft Sans Serif" pitchFamily="34" charset="0"/>
              </a:rPr>
              <a:t>mashqlarni</a:t>
            </a:r>
            <a:r>
              <a:rPr lang="en-US" sz="3600" dirty="0" smtClean="0">
                <a:latin typeface="Microsoft Sans Serif" pitchFamily="34" charset="0"/>
                <a:cs typeface="Microsoft Sans Serif" pitchFamily="34" charset="0"/>
              </a:rPr>
              <a:t> </a:t>
            </a:r>
            <a:r>
              <a:rPr lang="en-US" sz="3600" dirty="0" err="1" smtClean="0">
                <a:latin typeface="Microsoft Sans Serif" pitchFamily="34" charset="0"/>
                <a:cs typeface="Microsoft Sans Serif" pitchFamily="34" charset="0"/>
              </a:rPr>
              <a:t>yechish</a:t>
            </a:r>
            <a:r>
              <a:rPr lang="en-US" sz="3600" dirty="0" smtClean="0">
                <a:latin typeface="Microsoft Sans Serif" pitchFamily="34" charset="0"/>
                <a:cs typeface="Microsoft Sans Serif" pitchFamily="34" charset="0"/>
              </a:rPr>
              <a:t> </a:t>
            </a:r>
            <a:endParaRPr lang="ru-RU" sz="3600" dirty="0">
              <a:latin typeface="Microsoft Sans Serif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7829576" cy="6116786"/>
          </a:xfrm>
        </p:spPr>
        <p:txBody>
          <a:bodyPr/>
          <a:lstStyle/>
          <a:p>
            <a:r>
              <a:rPr lang="en-US" dirty="0" smtClean="0"/>
              <a:t>              </a:t>
            </a:r>
            <a:r>
              <a:rPr lang="en-US" dirty="0" smtClean="0">
                <a:solidFill>
                  <a:schemeClr val="accent3"/>
                </a:solidFill>
              </a:rPr>
              <a:t>DARSNING MAQSADLARI</a:t>
            </a:r>
            <a:r>
              <a:rPr lang="en-US" dirty="0" smtClean="0"/>
              <a:t>:</a:t>
            </a:r>
            <a:endParaRPr lang="ru-RU" dirty="0"/>
          </a:p>
        </p:txBody>
      </p:sp>
      <p:sp>
        <p:nvSpPr>
          <p:cNvPr id="4" name="Блок-схема: перфолента 3"/>
          <p:cNvSpPr/>
          <p:nvPr/>
        </p:nvSpPr>
        <p:spPr>
          <a:xfrm>
            <a:off x="1214414" y="714356"/>
            <a:ext cx="6929486" cy="2000264"/>
          </a:xfrm>
          <a:prstGeom prst="flowChartPunchedTap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Talimiy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–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o’quvchilarni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ko’phadlarning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ustida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bajariladigan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to’rt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amalga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doir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mashqlarni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bajarish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metodikasi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bilan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tanishtirish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Блок-схема: перфолента 4"/>
          <p:cNvSpPr/>
          <p:nvPr/>
        </p:nvSpPr>
        <p:spPr>
          <a:xfrm>
            <a:off x="1071538" y="2714620"/>
            <a:ext cx="7000924" cy="1714512"/>
          </a:xfrm>
          <a:prstGeom prst="flowChartPunchedTap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Tarbiyaviy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–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o’quvchilarda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o’zaro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hurmatni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O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na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atanga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muhabbat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tuyg’ularini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shakllantirish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Блок-схема: перфолента 5"/>
          <p:cNvSpPr/>
          <p:nvPr/>
        </p:nvSpPr>
        <p:spPr>
          <a:xfrm>
            <a:off x="1071538" y="4714884"/>
            <a:ext cx="7000924" cy="1785950"/>
          </a:xfrm>
          <a:prstGeom prst="flowChartPunchedTap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Rivojlantiruvchi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o’quvchilarda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mustaqil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fikrlashni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matematik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dunyoqarashni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kengaytirish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Блок-схема: узел 4"/>
          <p:cNvSpPr/>
          <p:nvPr/>
        </p:nvSpPr>
        <p:spPr>
          <a:xfrm>
            <a:off x="2428860" y="1500174"/>
            <a:ext cx="3643338" cy="3929090"/>
          </a:xfrm>
          <a:prstGeom prst="flowChartConnec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Darsda</a:t>
            </a:r>
            <a:r>
              <a:rPr lang="en-US" sz="3200" dirty="0" smtClean="0"/>
              <a:t> </a:t>
            </a:r>
            <a:r>
              <a:rPr lang="en-US" sz="3200" dirty="0" err="1" smtClean="0"/>
              <a:t>o’quvchilar</a:t>
            </a:r>
            <a:r>
              <a:rPr lang="en-US" sz="3200" dirty="0" smtClean="0"/>
              <a:t> </a:t>
            </a:r>
            <a:r>
              <a:rPr lang="en-US" sz="3200" dirty="0" err="1" smtClean="0"/>
              <a:t>egallashlari</a:t>
            </a:r>
            <a:r>
              <a:rPr lang="en-US" sz="3200" dirty="0" smtClean="0"/>
              <a:t> </a:t>
            </a:r>
            <a:r>
              <a:rPr lang="en-US" sz="3200" dirty="0" err="1" smtClean="0"/>
              <a:t>lozim</a:t>
            </a:r>
            <a:r>
              <a:rPr lang="en-US" sz="3200" dirty="0" smtClean="0"/>
              <a:t> </a:t>
            </a:r>
            <a:r>
              <a:rPr lang="en-US" sz="3200" dirty="0" err="1" smtClean="0"/>
              <a:t>bo’lgan</a:t>
            </a:r>
            <a:r>
              <a:rPr lang="en-US" sz="3200" dirty="0" smtClean="0"/>
              <a:t> </a:t>
            </a:r>
            <a:r>
              <a:rPr lang="en-US" sz="3200" dirty="0" err="1" smtClean="0"/>
              <a:t>bilim</a:t>
            </a:r>
            <a:r>
              <a:rPr lang="en-US" sz="3200" dirty="0" smtClean="0"/>
              <a:t>, </a:t>
            </a:r>
            <a:r>
              <a:rPr lang="en-US" sz="3200" dirty="0" err="1" smtClean="0"/>
              <a:t>ko’nikma</a:t>
            </a:r>
            <a:r>
              <a:rPr lang="en-US" sz="3200" dirty="0" smtClean="0"/>
              <a:t> </a:t>
            </a:r>
            <a:r>
              <a:rPr lang="en-US" sz="3200" dirty="0" err="1" smtClean="0"/>
              <a:t>va</a:t>
            </a:r>
            <a:r>
              <a:rPr lang="en-US" sz="3200" dirty="0" smtClean="0"/>
              <a:t> </a:t>
            </a:r>
            <a:r>
              <a:rPr lang="en-US" sz="3200" dirty="0" err="1" smtClean="0"/>
              <a:t>malakalar</a:t>
            </a:r>
            <a:endParaRPr lang="ru-RU" sz="3200" dirty="0"/>
          </a:p>
        </p:txBody>
      </p:sp>
      <p:sp>
        <p:nvSpPr>
          <p:cNvPr id="6" name="Пятиугольник 5"/>
          <p:cNvSpPr/>
          <p:nvPr/>
        </p:nvSpPr>
        <p:spPr>
          <a:xfrm>
            <a:off x="428596" y="500042"/>
            <a:ext cx="2571768" cy="1857388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Ko’phadlarni</a:t>
            </a:r>
            <a:r>
              <a:rPr lang="en-US" sz="2400" dirty="0" smtClean="0"/>
              <a:t> </a:t>
            </a:r>
            <a:r>
              <a:rPr lang="en-US" sz="2400" dirty="0" err="1" smtClean="0"/>
              <a:t>qo’shish</a:t>
            </a:r>
            <a:r>
              <a:rPr lang="en-US" sz="2400" dirty="0" smtClean="0"/>
              <a:t> </a:t>
            </a:r>
            <a:r>
              <a:rPr lang="en-US" sz="2400" dirty="0" err="1" smtClean="0"/>
              <a:t>va</a:t>
            </a:r>
            <a:r>
              <a:rPr lang="en-US" sz="2400" dirty="0" smtClean="0"/>
              <a:t> </a:t>
            </a:r>
            <a:r>
              <a:rPr lang="en-US" sz="2400" dirty="0" err="1" smtClean="0"/>
              <a:t>ayirish</a:t>
            </a:r>
            <a:endParaRPr lang="ru-RU" sz="2400" dirty="0"/>
          </a:p>
        </p:txBody>
      </p:sp>
      <p:sp>
        <p:nvSpPr>
          <p:cNvPr id="7" name="Пятиугольник 6"/>
          <p:cNvSpPr/>
          <p:nvPr/>
        </p:nvSpPr>
        <p:spPr>
          <a:xfrm>
            <a:off x="214282" y="4214818"/>
            <a:ext cx="2571768" cy="1714512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Ko’phadni</a:t>
            </a:r>
            <a:r>
              <a:rPr lang="en-US" sz="2400" dirty="0" smtClean="0"/>
              <a:t> </a:t>
            </a:r>
            <a:r>
              <a:rPr lang="en-US" sz="2400" dirty="0" err="1" smtClean="0"/>
              <a:t>birhadga</a:t>
            </a:r>
            <a:r>
              <a:rPr lang="en-US" sz="2400" dirty="0" smtClean="0"/>
              <a:t> </a:t>
            </a:r>
            <a:r>
              <a:rPr lang="en-US" sz="2400" dirty="0" err="1" smtClean="0"/>
              <a:t>ko’paytirish</a:t>
            </a:r>
            <a:endParaRPr lang="ru-RU" sz="2400" dirty="0"/>
          </a:p>
        </p:txBody>
      </p:sp>
      <p:sp>
        <p:nvSpPr>
          <p:cNvPr id="10" name="Пятиугольник 9"/>
          <p:cNvSpPr/>
          <p:nvPr/>
        </p:nvSpPr>
        <p:spPr>
          <a:xfrm>
            <a:off x="5786446" y="571480"/>
            <a:ext cx="2786082" cy="1643074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Ko’phadni</a:t>
            </a:r>
            <a:r>
              <a:rPr lang="en-US" sz="2400" dirty="0" smtClean="0"/>
              <a:t> </a:t>
            </a:r>
            <a:r>
              <a:rPr lang="en-US" sz="2400" dirty="0" err="1" smtClean="0"/>
              <a:t>ko’phadga</a:t>
            </a:r>
            <a:r>
              <a:rPr lang="en-US" sz="2400" dirty="0" smtClean="0"/>
              <a:t> </a:t>
            </a:r>
            <a:r>
              <a:rPr lang="en-US" sz="2400" dirty="0" err="1" smtClean="0"/>
              <a:t>ko’paytirish</a:t>
            </a:r>
            <a:endParaRPr lang="ru-RU" sz="2400" dirty="0"/>
          </a:p>
        </p:txBody>
      </p:sp>
      <p:sp>
        <p:nvSpPr>
          <p:cNvPr id="13" name="Пятиугольник 12"/>
          <p:cNvSpPr/>
          <p:nvPr/>
        </p:nvSpPr>
        <p:spPr>
          <a:xfrm>
            <a:off x="6072198" y="4071942"/>
            <a:ext cx="2500330" cy="1714512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Ko’phadni</a:t>
            </a:r>
            <a:r>
              <a:rPr lang="en-US" sz="2000" dirty="0" smtClean="0"/>
              <a:t> </a:t>
            </a:r>
            <a:r>
              <a:rPr lang="en-US" sz="2000" dirty="0" err="1" smtClean="0"/>
              <a:t>birhad</a:t>
            </a:r>
            <a:r>
              <a:rPr lang="en-US" sz="2000" dirty="0" smtClean="0"/>
              <a:t> </a:t>
            </a:r>
            <a:r>
              <a:rPr lang="en-US" sz="2000" dirty="0" err="1" smtClean="0"/>
              <a:t>va</a:t>
            </a:r>
            <a:r>
              <a:rPr lang="en-US" sz="2000" dirty="0" smtClean="0"/>
              <a:t> </a:t>
            </a:r>
            <a:r>
              <a:rPr lang="en-US" sz="2000" dirty="0" err="1" smtClean="0"/>
              <a:t>ko’phadga</a:t>
            </a:r>
            <a:r>
              <a:rPr lang="en-US" sz="2000" dirty="0" smtClean="0"/>
              <a:t> </a:t>
            </a:r>
            <a:r>
              <a:rPr lang="en-US" sz="2000" dirty="0" err="1" smtClean="0"/>
              <a:t>bo’lish</a:t>
            </a:r>
            <a:endParaRPr lang="ru-RU" sz="2000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86700" cy="511156"/>
          </a:xfrm>
        </p:spPr>
        <p:txBody>
          <a:bodyPr>
            <a:noAutofit/>
          </a:bodyPr>
          <a:lstStyle/>
          <a:p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Darsning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bosqichlari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foydalanishga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tavsiya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etiladigan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usul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vaqt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taqsimoti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357158" y="928669"/>
          <a:ext cx="7786742" cy="5851017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446946"/>
                <a:gridCol w="2830659"/>
                <a:gridCol w="3277605"/>
                <a:gridCol w="1231532"/>
              </a:tblGrid>
              <a:tr h="85025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err="1" smtClean="0"/>
                        <a:t>Darsning</a:t>
                      </a:r>
                      <a:r>
                        <a:rPr lang="en-US" b="0" dirty="0" smtClean="0"/>
                        <a:t> </a:t>
                      </a:r>
                    </a:p>
                    <a:p>
                      <a:r>
                        <a:rPr lang="en-US" b="0" dirty="0" smtClean="0"/>
                        <a:t>                </a:t>
                      </a:r>
                      <a:r>
                        <a:rPr lang="en-US" b="0" dirty="0" err="1" smtClean="0"/>
                        <a:t>bosqichlari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 smtClean="0"/>
                        <a:t>Foydalanishga</a:t>
                      </a:r>
                      <a:r>
                        <a:rPr lang="en-US" sz="1800" b="0" dirty="0" smtClean="0"/>
                        <a:t> </a:t>
                      </a:r>
                      <a:r>
                        <a:rPr lang="en-US" sz="1800" b="0" dirty="0" err="1" smtClean="0"/>
                        <a:t>tavsiya</a:t>
                      </a:r>
                      <a:r>
                        <a:rPr lang="en-US" sz="1800" b="0" baseline="0" dirty="0" smtClean="0"/>
                        <a:t> </a:t>
                      </a:r>
                    </a:p>
                    <a:p>
                      <a:pPr algn="ctr"/>
                      <a:r>
                        <a:rPr lang="en-US" sz="1800" b="0" baseline="0" dirty="0" err="1" smtClean="0"/>
                        <a:t>etiladigan</a:t>
                      </a:r>
                      <a:r>
                        <a:rPr lang="en-US" sz="1800" b="0" baseline="0" dirty="0" smtClean="0"/>
                        <a:t>  </a:t>
                      </a:r>
                      <a:r>
                        <a:rPr lang="en-US" sz="1800" b="0" baseline="0" dirty="0" err="1" smtClean="0"/>
                        <a:t>usul</a:t>
                      </a:r>
                      <a:endParaRPr lang="ru-RU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err="1" smtClean="0"/>
                        <a:t>Vaqt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taqsimoti</a:t>
                      </a:r>
                      <a:endParaRPr lang="ru-RU" b="0" dirty="0"/>
                    </a:p>
                  </a:txBody>
                  <a:tcPr/>
                </a:tc>
              </a:tr>
              <a:tr h="85025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Tashkiliy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qism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85025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O’tilgan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mavzuni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mustahkamlash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</a:t>
                      </a:r>
                      <a:r>
                        <a:rPr lang="en-US" dirty="0" err="1" smtClean="0"/>
                        <a:t>Sherigini</a:t>
                      </a:r>
                      <a:r>
                        <a:rPr lang="en-US" dirty="0" smtClean="0"/>
                        <a:t> top” </a:t>
                      </a:r>
                      <a:r>
                        <a:rPr lang="en-US" dirty="0" err="1" smtClean="0"/>
                        <a:t>metodi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savol-javob</a:t>
                      </a:r>
                      <a:r>
                        <a:rPr lang="en-US" baseline="0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ru-RU" dirty="0"/>
                    </a:p>
                  </a:txBody>
                  <a:tcPr/>
                </a:tc>
              </a:tr>
              <a:tr h="85025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Yangi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mavzuning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bayoni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Ma’ruza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misollar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namunasi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ru-RU" dirty="0"/>
                    </a:p>
                  </a:txBody>
                  <a:tcPr/>
                </a:tc>
              </a:tr>
              <a:tr h="85025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Yangi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mavzuni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mustahkamlash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</a:t>
                      </a:r>
                      <a:r>
                        <a:rPr lang="en-US" dirty="0" err="1" smtClean="0"/>
                        <a:t>Baliq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skeleti</a:t>
                      </a:r>
                      <a:r>
                        <a:rPr lang="en-US" dirty="0" smtClean="0"/>
                        <a:t>” </a:t>
                      </a:r>
                      <a:r>
                        <a:rPr lang="en-US" dirty="0" err="1" smtClean="0"/>
                        <a:t>metodi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ru-RU" dirty="0"/>
                    </a:p>
                  </a:txBody>
                  <a:tcPr/>
                </a:tc>
              </a:tr>
              <a:tr h="1599767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Darsga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yakun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yasash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baholash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“Test” </a:t>
                      </a:r>
                      <a:r>
                        <a:rPr lang="en-US" dirty="0" err="1" smtClean="0"/>
                        <a:t>metodi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71475" y="6000750"/>
          <a:ext cx="7786688" cy="671513"/>
        </p:xfrm>
        <a:graphic>
          <a:graphicData uri="http://schemas.openxmlformats.org/drawingml/2006/table">
            <a:tbl>
              <a:tblPr/>
              <a:tblGrid>
                <a:gridCol w="7786688"/>
              </a:tblGrid>
              <a:tr h="671513">
                <a:tc>
                  <a:txBody>
                    <a:bodyPr/>
                    <a:lstStyle/>
                    <a:p>
                      <a:r>
                        <a:rPr lang="en-US" dirty="0" smtClean="0"/>
                        <a:t>6     </a:t>
                      </a:r>
                      <a:r>
                        <a:rPr lang="en-US" dirty="0" err="1" smtClean="0"/>
                        <a:t>Uyga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vazifa</a:t>
                      </a:r>
                      <a:r>
                        <a:rPr lang="en-US" dirty="0" smtClean="0"/>
                        <a:t>                             </a:t>
                      </a:r>
                      <a:r>
                        <a:rPr lang="en-US" dirty="0" err="1" smtClean="0"/>
                        <a:t>Mustaqil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ish</a:t>
                      </a:r>
                      <a:r>
                        <a:rPr lang="en-US" dirty="0" smtClean="0"/>
                        <a:t>                              3</a:t>
                      </a:r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857232"/>
            <a:ext cx="2571768" cy="107157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Birhad</a:t>
            </a:r>
            <a:r>
              <a:rPr lang="en-US" dirty="0" smtClean="0"/>
              <a:t> </a:t>
            </a:r>
            <a:r>
              <a:rPr lang="en-US" dirty="0" err="1" smtClean="0"/>
              <a:t>nima</a:t>
            </a:r>
            <a:r>
              <a:rPr lang="en-US" dirty="0"/>
              <a:t>?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0628" y="857232"/>
            <a:ext cx="3000396" cy="107157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Son </a:t>
            </a:r>
            <a:r>
              <a:rPr lang="en-US" sz="1600" dirty="0" err="1" smtClean="0"/>
              <a:t>va</a:t>
            </a:r>
            <a:r>
              <a:rPr lang="en-US" sz="1600" dirty="0" smtClean="0"/>
              <a:t> </a:t>
            </a:r>
            <a:r>
              <a:rPr lang="en-US" sz="1600" dirty="0" err="1" smtClean="0"/>
              <a:t>harfiy</a:t>
            </a:r>
            <a:r>
              <a:rPr lang="en-US" sz="1600" dirty="0" smtClean="0"/>
              <a:t> </a:t>
            </a:r>
            <a:r>
              <a:rPr lang="en-US" sz="1600" dirty="0" err="1" smtClean="0"/>
              <a:t>ko’paytuvchilar</a:t>
            </a:r>
            <a:r>
              <a:rPr lang="en-US" sz="1600" dirty="0" smtClean="0"/>
              <a:t> </a:t>
            </a:r>
            <a:r>
              <a:rPr lang="en-US" sz="1600" dirty="0" err="1" smtClean="0"/>
              <a:t>ko’paytmasidan</a:t>
            </a:r>
            <a:r>
              <a:rPr lang="en-US" sz="1600" dirty="0" smtClean="0"/>
              <a:t> </a:t>
            </a:r>
            <a:r>
              <a:rPr lang="en-US" sz="1600" dirty="0" err="1" smtClean="0"/>
              <a:t>iborat</a:t>
            </a:r>
            <a:r>
              <a:rPr lang="en-US" sz="1600" dirty="0" smtClean="0"/>
              <a:t>  </a:t>
            </a:r>
            <a:r>
              <a:rPr lang="en-US" sz="1600" dirty="0" err="1" smtClean="0"/>
              <a:t>algebraik</a:t>
            </a:r>
            <a:r>
              <a:rPr lang="en-US" sz="1600" dirty="0" smtClean="0"/>
              <a:t> </a:t>
            </a:r>
            <a:r>
              <a:rPr lang="en-US" sz="1600" dirty="0" err="1" smtClean="0"/>
              <a:t>ifoda</a:t>
            </a:r>
            <a:r>
              <a:rPr lang="en-US" sz="1600" dirty="0" smtClean="0"/>
              <a:t> </a:t>
            </a:r>
            <a:r>
              <a:rPr lang="en-US" sz="1600" dirty="0" err="1" smtClean="0"/>
              <a:t>birhad</a:t>
            </a:r>
            <a:r>
              <a:rPr lang="en-US" sz="1600" dirty="0" smtClean="0"/>
              <a:t> </a:t>
            </a:r>
            <a:r>
              <a:rPr lang="en-US" sz="1600" dirty="0" err="1" smtClean="0"/>
              <a:t>deyiladi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2285992"/>
            <a:ext cx="2500330" cy="10001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Ko’phadlar</a:t>
            </a:r>
            <a:r>
              <a:rPr lang="en-US" dirty="0" smtClean="0"/>
              <a:t> </a:t>
            </a:r>
            <a:r>
              <a:rPr lang="en-US" dirty="0" err="1" smtClean="0"/>
              <a:t>nima</a:t>
            </a:r>
            <a:r>
              <a:rPr lang="en-US" dirty="0" smtClean="0"/>
              <a:t>?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143504" y="2285992"/>
            <a:ext cx="2857520" cy="10001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Birhadlarni</a:t>
            </a:r>
            <a:r>
              <a:rPr lang="en-US" dirty="0" smtClean="0"/>
              <a:t> </a:t>
            </a:r>
            <a:r>
              <a:rPr lang="en-US" dirty="0" err="1" smtClean="0"/>
              <a:t>qanday</a:t>
            </a:r>
            <a:r>
              <a:rPr lang="en-US" dirty="0" smtClean="0"/>
              <a:t> </a:t>
            </a:r>
            <a:r>
              <a:rPr lang="en-US" dirty="0" err="1" smtClean="0"/>
              <a:t>ko’paytirish</a:t>
            </a:r>
            <a:r>
              <a:rPr lang="en-US" dirty="0" smtClean="0"/>
              <a:t> </a:t>
            </a:r>
            <a:r>
              <a:rPr lang="en-US" dirty="0" err="1" smtClean="0"/>
              <a:t>mumkin</a:t>
            </a:r>
            <a:r>
              <a:rPr lang="en-US" dirty="0" smtClean="0"/>
              <a:t>?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14348" y="3714752"/>
            <a:ext cx="2571768" cy="10001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Masalani</a:t>
            </a:r>
            <a:r>
              <a:rPr lang="en-US" sz="1400" dirty="0" smtClean="0"/>
              <a:t> </a:t>
            </a:r>
            <a:r>
              <a:rPr lang="en-US" sz="1400" dirty="0" err="1" smtClean="0"/>
              <a:t>yechish</a:t>
            </a:r>
            <a:r>
              <a:rPr lang="en-US" sz="1400" dirty="0" smtClean="0"/>
              <a:t> </a:t>
            </a:r>
            <a:r>
              <a:rPr lang="en-US" sz="1400" dirty="0" err="1" smtClean="0"/>
              <a:t>jarayonida</a:t>
            </a:r>
            <a:r>
              <a:rPr lang="en-US" sz="1400" dirty="0" smtClean="0"/>
              <a:t> </a:t>
            </a:r>
            <a:r>
              <a:rPr lang="en-US" sz="1400" dirty="0" err="1" smtClean="0"/>
              <a:t>o’xshash</a:t>
            </a:r>
            <a:r>
              <a:rPr lang="en-US" sz="1400" dirty="0" smtClean="0"/>
              <a:t> </a:t>
            </a:r>
            <a:r>
              <a:rPr lang="en-US" sz="1400" dirty="0" err="1" smtClean="0"/>
              <a:t>birhadlar</a:t>
            </a:r>
            <a:r>
              <a:rPr lang="en-US" sz="1400" dirty="0" smtClean="0"/>
              <a:t> </a:t>
            </a:r>
            <a:r>
              <a:rPr lang="en-US" sz="1400" dirty="0" err="1" smtClean="0"/>
              <a:t>algebraik</a:t>
            </a:r>
            <a:r>
              <a:rPr lang="en-US" sz="1400" dirty="0" smtClean="0"/>
              <a:t> </a:t>
            </a:r>
            <a:r>
              <a:rPr lang="en-US" sz="1400" dirty="0" err="1" smtClean="0"/>
              <a:t>yig’indisini</a:t>
            </a:r>
            <a:r>
              <a:rPr lang="en-US" sz="1400" dirty="0" smtClean="0"/>
              <a:t> </a:t>
            </a:r>
            <a:r>
              <a:rPr lang="en-US" sz="1400" dirty="0" err="1" smtClean="0"/>
              <a:t>bitta</a:t>
            </a:r>
            <a:r>
              <a:rPr lang="en-US" sz="1400" dirty="0" smtClean="0"/>
              <a:t> </a:t>
            </a:r>
            <a:r>
              <a:rPr lang="en-US" sz="1400" dirty="0" err="1" smtClean="0"/>
              <a:t>birhad</a:t>
            </a:r>
            <a:r>
              <a:rPr lang="en-US" sz="1400" dirty="0" smtClean="0"/>
              <a:t> </a:t>
            </a:r>
            <a:r>
              <a:rPr lang="en-US" sz="1400" dirty="0" err="1" smtClean="0"/>
              <a:t>bilan</a:t>
            </a:r>
            <a:r>
              <a:rPr lang="en-US" sz="1400" dirty="0" smtClean="0"/>
              <a:t> </a:t>
            </a:r>
            <a:r>
              <a:rPr lang="en-US" sz="1400" dirty="0" err="1" smtClean="0"/>
              <a:t>almashtirish</a:t>
            </a:r>
            <a:endParaRPr lang="ru-RU" sz="1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143504" y="3714752"/>
            <a:ext cx="2857520" cy="107157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nechta</a:t>
            </a:r>
            <a:r>
              <a:rPr lang="en-US" dirty="0" smtClean="0"/>
              <a:t> </a:t>
            </a:r>
            <a:r>
              <a:rPr lang="en-US" dirty="0" err="1" smtClean="0"/>
              <a:t>birhadlarning</a:t>
            </a:r>
            <a:r>
              <a:rPr lang="en-US" dirty="0" smtClean="0"/>
              <a:t> </a:t>
            </a:r>
            <a:r>
              <a:rPr lang="en-US" dirty="0" err="1" smtClean="0"/>
              <a:t>algebraik</a:t>
            </a:r>
            <a:r>
              <a:rPr lang="en-US" dirty="0" smtClean="0"/>
              <a:t> </a:t>
            </a:r>
            <a:r>
              <a:rPr lang="en-US" dirty="0" err="1" smtClean="0"/>
              <a:t>yig’indisi</a:t>
            </a:r>
            <a:r>
              <a:rPr lang="en-US" dirty="0" smtClean="0"/>
              <a:t> </a:t>
            </a:r>
            <a:r>
              <a:rPr lang="en-US" dirty="0" err="1" smtClean="0"/>
              <a:t>ko’phad</a:t>
            </a:r>
            <a:r>
              <a:rPr lang="en-US" dirty="0" smtClean="0"/>
              <a:t> </a:t>
            </a:r>
            <a:r>
              <a:rPr lang="en-US" dirty="0" err="1" smtClean="0"/>
              <a:t>deyiladi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85786" y="5072074"/>
            <a:ext cx="2500330" cy="10001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Birhadlarni</a:t>
            </a:r>
            <a:r>
              <a:rPr lang="en-US" dirty="0" smtClean="0"/>
              <a:t> </a:t>
            </a:r>
            <a:r>
              <a:rPr lang="en-US" dirty="0" err="1" smtClean="0"/>
              <a:t>ko’paytirish</a:t>
            </a:r>
            <a:r>
              <a:rPr lang="en-US" dirty="0" smtClean="0"/>
              <a:t> </a:t>
            </a:r>
            <a:r>
              <a:rPr lang="en-US" dirty="0" err="1" smtClean="0"/>
              <a:t>natijasida</a:t>
            </a:r>
            <a:r>
              <a:rPr lang="en-US" dirty="0" smtClean="0"/>
              <a:t> </a:t>
            </a:r>
            <a:r>
              <a:rPr lang="en-US" dirty="0" err="1" smtClean="0"/>
              <a:t>yana</a:t>
            </a:r>
            <a:r>
              <a:rPr lang="en-US" dirty="0" smtClean="0"/>
              <a:t> </a:t>
            </a:r>
            <a:r>
              <a:rPr lang="en-US" dirty="0" err="1" smtClean="0"/>
              <a:t>birhad</a:t>
            </a:r>
            <a:r>
              <a:rPr lang="en-US" dirty="0" smtClean="0"/>
              <a:t> </a:t>
            </a:r>
            <a:r>
              <a:rPr lang="en-US" dirty="0" err="1" smtClean="0"/>
              <a:t>hosil</a:t>
            </a:r>
            <a:r>
              <a:rPr lang="en-US" dirty="0" smtClean="0"/>
              <a:t> </a:t>
            </a:r>
            <a:r>
              <a:rPr lang="en-US" dirty="0" err="1" smtClean="0"/>
              <a:t>bo’ladi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214942" y="5072074"/>
            <a:ext cx="2786082" cy="107157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O’xshash</a:t>
            </a:r>
            <a:r>
              <a:rPr lang="en-US" dirty="0" smtClean="0"/>
              <a:t> </a:t>
            </a:r>
            <a:r>
              <a:rPr lang="en-US" dirty="0" err="1" smtClean="0"/>
              <a:t>hadlarni</a:t>
            </a:r>
            <a:r>
              <a:rPr lang="en-US" dirty="0" smtClean="0"/>
              <a:t> </a:t>
            </a:r>
            <a:r>
              <a:rPr lang="en-US" dirty="0" err="1" smtClean="0"/>
              <a:t>ixchamlash</a:t>
            </a:r>
            <a:r>
              <a:rPr lang="en-US" dirty="0" smtClean="0"/>
              <a:t> </a:t>
            </a:r>
            <a:r>
              <a:rPr lang="en-US" dirty="0" err="1" smtClean="0"/>
              <a:t>deganda</a:t>
            </a:r>
            <a:r>
              <a:rPr lang="en-US" dirty="0" smtClean="0"/>
              <a:t> </a:t>
            </a:r>
            <a:r>
              <a:rPr lang="en-US" dirty="0" err="1" smtClean="0"/>
              <a:t>nimani</a:t>
            </a:r>
            <a:r>
              <a:rPr lang="en-US" dirty="0" smtClean="0"/>
              <a:t> </a:t>
            </a:r>
            <a:r>
              <a:rPr lang="en-US" dirty="0" err="1" smtClean="0"/>
              <a:t>tushunasiz</a:t>
            </a:r>
            <a:r>
              <a:rPr lang="en-US" dirty="0" smtClean="0"/>
              <a:t>?</a:t>
            </a:r>
            <a:endParaRPr lang="ru-RU" dirty="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3971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                  “</a:t>
            </a:r>
            <a:r>
              <a:rPr lang="en-US" dirty="0" err="1" smtClean="0"/>
              <a:t>Sherigini</a:t>
            </a:r>
            <a:r>
              <a:rPr lang="en-US" dirty="0" smtClean="0"/>
              <a:t> top” </a:t>
            </a:r>
            <a:r>
              <a:rPr lang="en-US" dirty="0" err="1" smtClean="0"/>
              <a:t>metodi</a:t>
            </a:r>
            <a:endParaRPr lang="ru-RU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714356"/>
            <a:ext cx="3000396" cy="128588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Birhad</a:t>
            </a:r>
            <a:r>
              <a:rPr lang="en-US" dirty="0" smtClean="0"/>
              <a:t> </a:t>
            </a:r>
            <a:r>
              <a:rPr lang="en-US" dirty="0" err="1" smtClean="0"/>
              <a:t>nima</a:t>
            </a:r>
            <a:r>
              <a:rPr lang="en-US" dirty="0" smtClean="0"/>
              <a:t>?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2285992"/>
            <a:ext cx="3000396" cy="107157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Ko’phadlar</a:t>
            </a:r>
            <a:r>
              <a:rPr lang="en-US" dirty="0" smtClean="0"/>
              <a:t> </a:t>
            </a:r>
            <a:r>
              <a:rPr lang="en-US" dirty="0" err="1" smtClean="0"/>
              <a:t>nima</a:t>
            </a:r>
            <a:r>
              <a:rPr lang="en-US" dirty="0" smtClean="0"/>
              <a:t>?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85786" y="3643314"/>
            <a:ext cx="3000396" cy="135732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Masalani</a:t>
            </a:r>
            <a:r>
              <a:rPr lang="en-US" dirty="0" smtClean="0"/>
              <a:t> </a:t>
            </a:r>
            <a:r>
              <a:rPr lang="en-US" dirty="0" err="1" smtClean="0"/>
              <a:t>yechish</a:t>
            </a:r>
            <a:r>
              <a:rPr lang="en-US" dirty="0" smtClean="0"/>
              <a:t> </a:t>
            </a:r>
            <a:r>
              <a:rPr lang="en-US" dirty="0" err="1" smtClean="0"/>
              <a:t>jarayonida</a:t>
            </a:r>
            <a:r>
              <a:rPr lang="en-US" dirty="0" smtClean="0"/>
              <a:t> </a:t>
            </a:r>
            <a:r>
              <a:rPr lang="en-US" dirty="0" err="1" smtClean="0"/>
              <a:t>o’xshash</a:t>
            </a:r>
            <a:r>
              <a:rPr lang="en-US" dirty="0" smtClean="0"/>
              <a:t> </a:t>
            </a:r>
            <a:r>
              <a:rPr lang="en-US" dirty="0" err="1" smtClean="0"/>
              <a:t>birhadlar</a:t>
            </a:r>
            <a:r>
              <a:rPr lang="en-US" dirty="0" smtClean="0"/>
              <a:t> </a:t>
            </a:r>
            <a:r>
              <a:rPr lang="en-US" dirty="0" err="1" smtClean="0"/>
              <a:t>algebraik</a:t>
            </a:r>
            <a:r>
              <a:rPr lang="en-US" dirty="0" smtClean="0"/>
              <a:t> </a:t>
            </a:r>
            <a:r>
              <a:rPr lang="en-US" dirty="0" err="1" smtClean="0"/>
              <a:t>yig’indisini</a:t>
            </a:r>
            <a:r>
              <a:rPr lang="en-US" dirty="0" smtClean="0"/>
              <a:t> </a:t>
            </a:r>
            <a:r>
              <a:rPr lang="en-US" dirty="0" err="1" smtClean="0"/>
              <a:t>bitta</a:t>
            </a:r>
            <a:r>
              <a:rPr lang="en-US" dirty="0" smtClean="0"/>
              <a:t> </a:t>
            </a:r>
            <a:r>
              <a:rPr lang="en-US" dirty="0" err="1" smtClean="0"/>
              <a:t>birhad</a:t>
            </a:r>
            <a:r>
              <a:rPr lang="en-US" dirty="0" smtClean="0"/>
              <a:t> </a:t>
            </a:r>
            <a:r>
              <a:rPr lang="en-US" dirty="0" err="1" smtClean="0"/>
              <a:t>bilan</a:t>
            </a:r>
            <a:r>
              <a:rPr lang="en-US" dirty="0" smtClean="0"/>
              <a:t> </a:t>
            </a:r>
            <a:r>
              <a:rPr lang="en-US" dirty="0" err="1" smtClean="0"/>
              <a:t>almashtiriladi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14348" y="5286388"/>
            <a:ext cx="2928958" cy="135732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Birhadlarni</a:t>
            </a:r>
            <a:r>
              <a:rPr lang="en-US" dirty="0" smtClean="0"/>
              <a:t> </a:t>
            </a:r>
            <a:r>
              <a:rPr lang="en-US" dirty="0" err="1" smtClean="0"/>
              <a:t>ko’paytirish</a:t>
            </a:r>
            <a:r>
              <a:rPr lang="en-US" dirty="0" smtClean="0"/>
              <a:t> </a:t>
            </a:r>
            <a:r>
              <a:rPr lang="en-US" dirty="0" err="1" smtClean="0"/>
              <a:t>natijasida</a:t>
            </a:r>
            <a:r>
              <a:rPr lang="en-US" dirty="0" smtClean="0"/>
              <a:t> </a:t>
            </a:r>
            <a:r>
              <a:rPr lang="en-US" dirty="0" err="1" smtClean="0"/>
              <a:t>yana</a:t>
            </a:r>
            <a:r>
              <a:rPr lang="en-US" dirty="0" smtClean="0"/>
              <a:t> </a:t>
            </a:r>
            <a:r>
              <a:rPr lang="en-US" dirty="0" err="1" smtClean="0"/>
              <a:t>birhad</a:t>
            </a:r>
            <a:r>
              <a:rPr lang="en-US" dirty="0" smtClean="0"/>
              <a:t> </a:t>
            </a:r>
            <a:r>
              <a:rPr lang="en-US" dirty="0" err="1" smtClean="0"/>
              <a:t>hosil</a:t>
            </a:r>
            <a:r>
              <a:rPr lang="en-US" dirty="0" smtClean="0"/>
              <a:t> </a:t>
            </a:r>
            <a:r>
              <a:rPr lang="en-US" dirty="0" err="1" smtClean="0"/>
              <a:t>bo’ladi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643438" y="714356"/>
            <a:ext cx="3643338" cy="128588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Son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harfiy</a:t>
            </a:r>
            <a:r>
              <a:rPr lang="en-US" dirty="0" smtClean="0"/>
              <a:t> </a:t>
            </a:r>
            <a:r>
              <a:rPr lang="en-US" dirty="0" err="1" smtClean="0"/>
              <a:t>ko’paytuvchilar</a:t>
            </a:r>
            <a:r>
              <a:rPr lang="en-US" dirty="0" smtClean="0"/>
              <a:t> </a:t>
            </a:r>
            <a:r>
              <a:rPr lang="en-US" dirty="0" err="1" smtClean="0"/>
              <a:t>ko’paytmasidan</a:t>
            </a:r>
            <a:r>
              <a:rPr lang="en-US" dirty="0" smtClean="0"/>
              <a:t> </a:t>
            </a:r>
            <a:r>
              <a:rPr lang="en-US" dirty="0" err="1" smtClean="0"/>
              <a:t>iborat</a:t>
            </a:r>
            <a:r>
              <a:rPr lang="en-US" dirty="0" smtClean="0"/>
              <a:t> </a:t>
            </a:r>
            <a:r>
              <a:rPr lang="en-US" dirty="0" err="1" smtClean="0"/>
              <a:t>algebraik</a:t>
            </a:r>
            <a:r>
              <a:rPr lang="en-US" dirty="0" smtClean="0"/>
              <a:t> </a:t>
            </a:r>
            <a:r>
              <a:rPr lang="en-US" dirty="0" err="1" smtClean="0"/>
              <a:t>ifoda</a:t>
            </a:r>
            <a:r>
              <a:rPr lang="en-US" dirty="0" smtClean="0"/>
              <a:t> </a:t>
            </a:r>
            <a:r>
              <a:rPr lang="en-US" dirty="0" err="1" smtClean="0"/>
              <a:t>birhad</a:t>
            </a:r>
            <a:r>
              <a:rPr lang="en-US" dirty="0" smtClean="0"/>
              <a:t> </a:t>
            </a:r>
            <a:r>
              <a:rPr lang="en-US" dirty="0" err="1" smtClean="0"/>
              <a:t>deyiladi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786314" y="2285992"/>
            <a:ext cx="3571900" cy="107157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Birhadlarni</a:t>
            </a:r>
            <a:r>
              <a:rPr lang="en-US" dirty="0" smtClean="0"/>
              <a:t> </a:t>
            </a:r>
            <a:r>
              <a:rPr lang="en-US" dirty="0" err="1" smtClean="0"/>
              <a:t>qanday</a:t>
            </a:r>
            <a:r>
              <a:rPr lang="en-US" dirty="0" smtClean="0"/>
              <a:t> </a:t>
            </a:r>
            <a:r>
              <a:rPr lang="en-US" dirty="0" err="1" smtClean="0"/>
              <a:t>ko’paytirish</a:t>
            </a:r>
            <a:r>
              <a:rPr lang="en-US" dirty="0" smtClean="0"/>
              <a:t> </a:t>
            </a:r>
            <a:r>
              <a:rPr lang="en-US" dirty="0" err="1" smtClean="0"/>
              <a:t>mumkin</a:t>
            </a:r>
            <a:r>
              <a:rPr lang="en-US" dirty="0" smtClean="0"/>
              <a:t>?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857752" y="3571876"/>
            <a:ext cx="3357586" cy="12858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nechta</a:t>
            </a:r>
            <a:r>
              <a:rPr lang="en-US" dirty="0" smtClean="0"/>
              <a:t> </a:t>
            </a:r>
            <a:r>
              <a:rPr lang="en-US" dirty="0" err="1" smtClean="0"/>
              <a:t>birhadlarning</a:t>
            </a:r>
            <a:r>
              <a:rPr lang="en-US" dirty="0" smtClean="0"/>
              <a:t> </a:t>
            </a:r>
            <a:r>
              <a:rPr lang="en-US" dirty="0" err="1" smtClean="0"/>
              <a:t>algebraik</a:t>
            </a:r>
            <a:r>
              <a:rPr lang="en-US" dirty="0" smtClean="0"/>
              <a:t> </a:t>
            </a:r>
            <a:r>
              <a:rPr lang="en-US" dirty="0" err="1" smtClean="0"/>
              <a:t>yig’indisi</a:t>
            </a:r>
            <a:r>
              <a:rPr lang="en-US" dirty="0" smtClean="0"/>
              <a:t> </a:t>
            </a:r>
            <a:r>
              <a:rPr lang="en-US" dirty="0" err="1" smtClean="0"/>
              <a:t>ko’phad</a:t>
            </a:r>
            <a:r>
              <a:rPr lang="en-US" dirty="0" smtClean="0"/>
              <a:t> </a:t>
            </a:r>
            <a:r>
              <a:rPr lang="en-US" dirty="0" err="1" smtClean="0"/>
              <a:t>deyiladi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0628" y="5286388"/>
            <a:ext cx="3214710" cy="135732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O’xshash</a:t>
            </a:r>
            <a:r>
              <a:rPr lang="en-US" dirty="0" smtClean="0"/>
              <a:t> </a:t>
            </a:r>
            <a:r>
              <a:rPr lang="en-US" dirty="0" err="1" smtClean="0"/>
              <a:t>hadlarni</a:t>
            </a:r>
            <a:r>
              <a:rPr lang="en-US" dirty="0" smtClean="0"/>
              <a:t> </a:t>
            </a:r>
            <a:r>
              <a:rPr lang="en-US" dirty="0" err="1" smtClean="0"/>
              <a:t>ixchamlash</a:t>
            </a:r>
            <a:r>
              <a:rPr lang="en-US" dirty="0" smtClean="0"/>
              <a:t> </a:t>
            </a:r>
            <a:r>
              <a:rPr lang="en-US" dirty="0" err="1" smtClean="0"/>
              <a:t>deganda</a:t>
            </a:r>
            <a:r>
              <a:rPr lang="en-US" dirty="0" smtClean="0"/>
              <a:t> </a:t>
            </a:r>
            <a:r>
              <a:rPr lang="en-US" dirty="0" err="1" smtClean="0"/>
              <a:t>nimani</a:t>
            </a:r>
            <a:r>
              <a:rPr lang="en-US" dirty="0" smtClean="0"/>
              <a:t> </a:t>
            </a:r>
            <a:r>
              <a:rPr lang="en-US" dirty="0" err="1" smtClean="0"/>
              <a:t>tushunasiz</a:t>
            </a:r>
            <a:r>
              <a:rPr lang="en-US" dirty="0" smtClean="0"/>
              <a:t>?</a:t>
            </a:r>
            <a:endParaRPr lang="ru-RU" dirty="0"/>
          </a:p>
        </p:txBody>
      </p:sp>
      <p:cxnSp>
        <p:nvCxnSpPr>
          <p:cNvPr id="14" name="Прямая со стрелкой 13"/>
          <p:cNvCxnSpPr>
            <a:stCxn id="4" idx="3"/>
            <a:endCxn id="8" idx="1"/>
          </p:cNvCxnSpPr>
          <p:nvPr/>
        </p:nvCxnSpPr>
        <p:spPr>
          <a:xfrm>
            <a:off x="3714744" y="1357298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6200000" flipH="1">
            <a:off x="3786182" y="3000372"/>
            <a:ext cx="1071570" cy="10715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6" idx="3"/>
          </p:cNvCxnSpPr>
          <p:nvPr/>
        </p:nvCxnSpPr>
        <p:spPr>
          <a:xfrm>
            <a:off x="3786182" y="4321975"/>
            <a:ext cx="1214446" cy="132160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7" idx="3"/>
            <a:endCxn id="9" idx="1"/>
          </p:cNvCxnSpPr>
          <p:nvPr/>
        </p:nvCxnSpPr>
        <p:spPr>
          <a:xfrm flipV="1">
            <a:off x="3643306" y="2821777"/>
            <a:ext cx="1143008" cy="31432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7467600" cy="6116786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nechta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birhadning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algebraik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yig’indisi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ko’phad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deyiladi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Ko’phadni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tashkil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etuvchi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birhadlar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shu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ko’phadning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hadlari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deyiladi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nechta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ko’phadlarni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qo’shish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ayirish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natijasida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yana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ko’phad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hosil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bo’ladi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nechta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ko’phadning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algebraik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yig’indisini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standart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shakldagi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ko’phad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ko’rinishida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yozish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qavslarni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ochish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o’xshash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hadlarni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ixchamlash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Ba’zi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ko’phadlarning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yig’indisi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ayirmasini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sonlarni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qo’shish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ayirishga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ustun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usulida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topish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qulay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bo’ladi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Bunda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o’xshash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hadlar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birining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ostiga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ikkinchisi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turadigan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qilib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yoziladi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masalan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</TotalTime>
  <Words>968</Words>
  <Application>Microsoft Office PowerPoint</Application>
  <PresentationFormat>Экран (4:3)</PresentationFormat>
  <Paragraphs>133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Эркер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Darsning bosqichlari, foydalanishga tavsiya etiladigan usul va vaqt taqsimoti</vt:lpstr>
      <vt:lpstr>                       “Sherigini top” metodi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36</cp:revision>
  <dcterms:created xsi:type="dcterms:W3CDTF">2005-01-20T20:15:23Z</dcterms:created>
  <dcterms:modified xsi:type="dcterms:W3CDTF">2015-11-20T19:40:19Z</dcterms:modified>
</cp:coreProperties>
</file>