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0" r:id="rId9"/>
    <p:sldId id="281" r:id="rId10"/>
    <p:sldId id="262" r:id="rId11"/>
    <p:sldId id="263" r:id="rId12"/>
    <p:sldId id="264" r:id="rId13"/>
    <p:sldId id="276" r:id="rId14"/>
    <p:sldId id="266" r:id="rId15"/>
    <p:sldId id="267" r:id="rId16"/>
    <p:sldId id="268" r:id="rId17"/>
    <p:sldId id="269" r:id="rId18"/>
    <p:sldId id="270" r:id="rId19"/>
    <p:sldId id="285" r:id="rId20"/>
    <p:sldId id="286" r:id="rId21"/>
    <p:sldId id="272" r:id="rId22"/>
    <p:sldId id="283" r:id="rId23"/>
    <p:sldId id="273" r:id="rId24"/>
    <p:sldId id="274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61692288463947E-4"/>
          <c:y val="3.7093130231419117E-4"/>
          <c:w val="0.75592129108861394"/>
          <c:h val="0.99962906869768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S.thyphimurium</c:v>
                </c:pt>
                <c:pt idx="1">
                  <c:v>S.enteriditis</c:v>
                </c:pt>
                <c:pt idx="2">
                  <c:v>Другие виды Salmonell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5">
            <a:lumMod val="60000"/>
            <a:lumOff val="40000"/>
          </a:schemeClr>
        </a:solidFill>
      </c:spPr>
    </c:plotArea>
    <c:legend>
      <c:legendPos val="r"/>
      <c:layout>
        <c:manualLayout>
          <c:xMode val="edge"/>
          <c:yMode val="edge"/>
          <c:x val="0.76542183015263676"/>
          <c:y val="0.16763850284184026"/>
          <c:w val="0.22267334373850586"/>
          <c:h val="0.664722706549599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S. </a:t>
            </a:r>
            <a:r>
              <a:rPr lang="en-US" dirty="0" err="1"/>
              <a:t>enteritidis</a:t>
            </a:r>
            <a:r>
              <a:rPr lang="en-US" dirty="0"/>
              <a:t> (n=26)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682195975503071E-3"/>
          <c:y val="0.10541200876217396"/>
          <c:w val="0.66158573928258968"/>
          <c:h val="0.810017182029609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s. enteritidis (n=26)</c:v>
                </c:pt>
              </c:strCache>
            </c:strRef>
          </c:tx>
          <c:explosion val="25"/>
          <c:dLbls>
            <c:dLbl>
              <c:idx val="6"/>
              <c:layout>
                <c:manualLayout>
                  <c:x val="4.7187617555164436E-2"/>
                  <c:y val="-0.1506650227269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лихорадка</c:v>
                </c:pt>
                <c:pt idx="1">
                  <c:v>общяя слабость</c:v>
                </c:pt>
                <c:pt idx="2">
                  <c:v>раздражительность</c:v>
                </c:pt>
                <c:pt idx="3">
                  <c:v>головные боли</c:v>
                </c:pt>
                <c:pt idx="4">
                  <c:v>плохой сон</c:v>
                </c:pt>
                <c:pt idx="5">
                  <c:v>тошонота</c:v>
                </c:pt>
                <c:pt idx="6">
                  <c:v>рвота</c:v>
                </c:pt>
                <c:pt idx="7">
                  <c:v>вздутие </c:v>
                </c:pt>
                <c:pt idx="8">
                  <c:v>урчание</c:v>
                </c:pt>
                <c:pt idx="9">
                  <c:v>боли в животе</c:v>
                </c:pt>
                <c:pt idx="10">
                  <c:v>спазм сигмы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5.3</c:v>
                </c:pt>
                <c:pt idx="1">
                  <c:v>7.7</c:v>
                </c:pt>
                <c:pt idx="2">
                  <c:v>5.5</c:v>
                </c:pt>
                <c:pt idx="3">
                  <c:v>5.6</c:v>
                </c:pt>
                <c:pt idx="4">
                  <c:v>5.5</c:v>
                </c:pt>
                <c:pt idx="5">
                  <c:v>2.8</c:v>
                </c:pt>
                <c:pt idx="6">
                  <c:v>2.7</c:v>
                </c:pt>
                <c:pt idx="7">
                  <c:v>5.0999999999999996</c:v>
                </c:pt>
                <c:pt idx="8">
                  <c:v>7.5</c:v>
                </c:pt>
                <c:pt idx="9">
                  <c:v>4.9000000000000004</c:v>
                </c:pt>
                <c:pt idx="10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560976746463203"/>
          <c:y val="0.18144702923507694"/>
          <c:w val="0.25510771872805094"/>
          <c:h val="0.723603577058265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16272965879258E-3"/>
          <c:y val="9.5380542582094968E-2"/>
          <c:w val="0.68629855643044624"/>
          <c:h val="0.82083401006600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S. typhimurium (n=34)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лихорадка</c:v>
                </c:pt>
                <c:pt idx="1">
                  <c:v>общяя слабость</c:v>
                </c:pt>
                <c:pt idx="2">
                  <c:v>раздражительность</c:v>
                </c:pt>
                <c:pt idx="3">
                  <c:v>головные боли</c:v>
                </c:pt>
                <c:pt idx="4">
                  <c:v>плохой сон</c:v>
                </c:pt>
                <c:pt idx="5">
                  <c:v>тошнота</c:v>
                </c:pt>
                <c:pt idx="6">
                  <c:v>рвота</c:v>
                </c:pt>
                <c:pt idx="7">
                  <c:v>вздутие</c:v>
                </c:pt>
                <c:pt idx="8">
                  <c:v>урчание</c:v>
                </c:pt>
                <c:pt idx="9">
                  <c:v>боли в животе</c:v>
                </c:pt>
                <c:pt idx="10">
                  <c:v>спазм сигмы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8.9</c:v>
                </c:pt>
                <c:pt idx="1">
                  <c:v>9.9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5.9</c:v>
                </c:pt>
                <c:pt idx="6">
                  <c:v>6.1</c:v>
                </c:pt>
                <c:pt idx="7">
                  <c:v>8.8000000000000007</c:v>
                </c:pt>
                <c:pt idx="8">
                  <c:v>9.8000000000000007</c:v>
                </c:pt>
                <c:pt idx="9">
                  <c:v>7.3</c:v>
                </c:pt>
                <c:pt idx="10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383669735620771"/>
          <c:y val="0.19042035235521562"/>
          <c:w val="0.25762930462923472"/>
          <c:h val="0.703220377704511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60000"/>
            <a:lumOff val="40000"/>
          </a:schemeClr>
        </a:solidFill>
      </c:spPr>
    </c:floor>
    <c:sideWall>
      <c:thickness val="0"/>
      <c:spPr>
        <a:solidFill>
          <a:schemeClr val="accent5">
            <a:lumMod val="60000"/>
            <a:lumOff val="40000"/>
          </a:schemeClr>
        </a:solidFill>
      </c:spPr>
    </c:sideWall>
    <c:backWall>
      <c:thickness val="0"/>
      <c:spPr>
        <a:solidFill>
          <a:schemeClr val="accent5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6.1468912069811178E-2"/>
          <c:y val="4.8885257605122065E-2"/>
          <c:w val="0.9385310879301888"/>
          <c:h val="0.614291570483938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здоровые лица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СД3</c:v>
                </c:pt>
                <c:pt idx="1">
                  <c:v>СД4</c:v>
                </c:pt>
                <c:pt idx="2">
                  <c:v>СД8</c:v>
                </c:pt>
                <c:pt idx="3">
                  <c:v>В-лимфоциты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38.200000000000003</c:v>
                </c:pt>
                <c:pt idx="2">
                  <c:v>25.4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СД3</c:v>
                </c:pt>
                <c:pt idx="1">
                  <c:v>СД4</c:v>
                </c:pt>
                <c:pt idx="2">
                  <c:v>СД8</c:v>
                </c:pt>
                <c:pt idx="3">
                  <c:v>В-лимфоциты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30.3</c:v>
                </c:pt>
                <c:pt idx="1">
                  <c:v>21.2</c:v>
                </c:pt>
                <c:pt idx="2">
                  <c:v>16.3</c:v>
                </c:pt>
                <c:pt idx="3">
                  <c:v>16.399999999999999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582272"/>
        <c:axId val="70583808"/>
        <c:axId val="0"/>
      </c:bar3DChart>
      <c:catAx>
        <c:axId val="70582272"/>
        <c:scaling>
          <c:orientation val="minMax"/>
        </c:scaling>
        <c:delete val="0"/>
        <c:axPos val="b"/>
        <c:majorTickMark val="out"/>
        <c:minorTickMark val="none"/>
        <c:tickLblPos val="nextTo"/>
        <c:crossAx val="70583808"/>
        <c:crosses val="autoZero"/>
        <c:auto val="1"/>
        <c:lblAlgn val="ctr"/>
        <c:lblOffset val="100"/>
        <c:noMultiLvlLbl val="0"/>
      </c:catAx>
      <c:valAx>
        <c:axId val="7058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582272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legend>
      <c:legendPos val="r"/>
      <c:layout>
        <c:manualLayout>
          <c:xMode val="edge"/>
          <c:yMode val="edge"/>
          <c:x val="0.82991393721131201"/>
          <c:y val="0.68376507548543985"/>
          <c:w val="0.17008606278868793"/>
          <c:h val="0.298753842165685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60000"/>
            <a:lumOff val="40000"/>
          </a:schemeClr>
        </a:solidFill>
      </c:spPr>
    </c:sideWall>
    <c:backWall>
      <c:thickness val="0"/>
      <c:spPr>
        <a:solidFill>
          <a:schemeClr val="accent5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8.2775617678015334E-2"/>
          <c:y val="5.4630589097019511E-2"/>
          <c:w val="0.91722438232198467"/>
          <c:h val="0.663215959154216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СД3</c:v>
                </c:pt>
                <c:pt idx="1">
                  <c:v>СД4</c:v>
                </c:pt>
                <c:pt idx="2">
                  <c:v>СД8</c:v>
                </c:pt>
                <c:pt idx="3">
                  <c:v>В-лимфоциты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30.3</c:v>
                </c:pt>
                <c:pt idx="1">
                  <c:v>21.2</c:v>
                </c:pt>
                <c:pt idx="2">
                  <c:v>16.3</c:v>
                </c:pt>
                <c:pt idx="3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СД3</c:v>
                </c:pt>
                <c:pt idx="1">
                  <c:v>СД4</c:v>
                </c:pt>
                <c:pt idx="2">
                  <c:v>СД8</c:v>
                </c:pt>
                <c:pt idx="3">
                  <c:v>В-лимфоциты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41.4</c:v>
                </c:pt>
                <c:pt idx="1">
                  <c:v>29.2</c:v>
                </c:pt>
                <c:pt idx="2">
                  <c:v>18.8</c:v>
                </c:pt>
                <c:pt idx="3">
                  <c:v>19.600000000000001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01728"/>
        <c:axId val="70624000"/>
        <c:axId val="0"/>
      </c:bar3DChart>
      <c:catAx>
        <c:axId val="7060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70624000"/>
        <c:crosses val="autoZero"/>
        <c:auto val="1"/>
        <c:lblAlgn val="ctr"/>
        <c:lblOffset val="100"/>
        <c:noMultiLvlLbl val="0"/>
      </c:catAx>
      <c:valAx>
        <c:axId val="7062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01728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legend>
      <c:legendPos val="r"/>
      <c:layout>
        <c:manualLayout>
          <c:xMode val="edge"/>
          <c:yMode val="edge"/>
          <c:x val="0.81716164718705964"/>
          <c:y val="0.75726546544613216"/>
          <c:w val="0.17181399178917556"/>
          <c:h val="0.227351615264383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32922880010579E-2"/>
          <c:y val="2.5825472843667735E-2"/>
          <c:w val="0.70039052930883638"/>
          <c:h val="0.62922835248669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получавшие тималин +традиционную терапию (основная группа)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Лихорадка</c:v>
                </c:pt>
                <c:pt idx="1">
                  <c:v>Слабость, вялость</c:v>
                </c:pt>
                <c:pt idx="2">
                  <c:v>Снижение аппетита</c:v>
                </c:pt>
                <c:pt idx="3">
                  <c:v>Раздрожительность</c:v>
                </c:pt>
                <c:pt idx="4">
                  <c:v>Беспокойство</c:v>
                </c:pt>
                <c:pt idx="5">
                  <c:v>Головные боли</c:v>
                </c:pt>
                <c:pt idx="6">
                  <c:v>Плохой сон</c:v>
                </c:pt>
                <c:pt idx="7">
                  <c:v>Тошнота</c:v>
                </c:pt>
                <c:pt idx="8">
                  <c:v>Рвота</c:v>
                </c:pt>
                <c:pt idx="9">
                  <c:v>Вздутие живота</c:v>
                </c:pt>
                <c:pt idx="10">
                  <c:v>Урчание</c:v>
                </c:pt>
                <c:pt idx="11">
                  <c:v>Боли в животе</c:v>
                </c:pt>
                <c:pt idx="12">
                  <c:v>Спазм сигмы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</c:v>
                </c:pt>
                <c:pt idx="1">
                  <c:v>5.3</c:v>
                </c:pt>
                <c:pt idx="2">
                  <c:v>4.2</c:v>
                </c:pt>
                <c:pt idx="3">
                  <c:v>3.9</c:v>
                </c:pt>
                <c:pt idx="4">
                  <c:v>3.6</c:v>
                </c:pt>
                <c:pt idx="5">
                  <c:v>3.2</c:v>
                </c:pt>
                <c:pt idx="6">
                  <c:v>3.2</c:v>
                </c:pt>
                <c:pt idx="7">
                  <c:v>1.4</c:v>
                </c:pt>
                <c:pt idx="8">
                  <c:v>1.4</c:v>
                </c:pt>
                <c:pt idx="9">
                  <c:v>4.2</c:v>
                </c:pt>
                <c:pt idx="10">
                  <c:v>5.0999999999999996</c:v>
                </c:pt>
                <c:pt idx="11">
                  <c:v>2.6</c:v>
                </c:pt>
                <c:pt idx="12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получавшие
традиционную
терапию   (контроль
ная группа)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Лихорадка</c:v>
                </c:pt>
                <c:pt idx="1">
                  <c:v>Слабость, вялость</c:v>
                </c:pt>
                <c:pt idx="2">
                  <c:v>Снижение аппетита</c:v>
                </c:pt>
                <c:pt idx="3">
                  <c:v>Раздрожительность</c:v>
                </c:pt>
                <c:pt idx="4">
                  <c:v>Беспокойство</c:v>
                </c:pt>
                <c:pt idx="5">
                  <c:v>Головные боли</c:v>
                </c:pt>
                <c:pt idx="6">
                  <c:v>Плохой сон</c:v>
                </c:pt>
                <c:pt idx="7">
                  <c:v>Тошнота</c:v>
                </c:pt>
                <c:pt idx="8">
                  <c:v>Рвота</c:v>
                </c:pt>
                <c:pt idx="9">
                  <c:v>Вздутие живота</c:v>
                </c:pt>
                <c:pt idx="10">
                  <c:v>Урчание</c:v>
                </c:pt>
                <c:pt idx="11">
                  <c:v>Боли в животе</c:v>
                </c:pt>
                <c:pt idx="12">
                  <c:v>Спазм сигмы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6.5</c:v>
                </c:pt>
                <c:pt idx="1">
                  <c:v>8.5</c:v>
                </c:pt>
                <c:pt idx="2">
                  <c:v>6.5</c:v>
                </c:pt>
                <c:pt idx="3">
                  <c:v>6.2</c:v>
                </c:pt>
                <c:pt idx="4">
                  <c:v>5.7</c:v>
                </c:pt>
                <c:pt idx="5">
                  <c:v>5.4</c:v>
                </c:pt>
                <c:pt idx="6">
                  <c:v>5.5</c:v>
                </c:pt>
                <c:pt idx="7">
                  <c:v>3.6</c:v>
                </c:pt>
                <c:pt idx="8">
                  <c:v>3.7</c:v>
                </c:pt>
                <c:pt idx="9">
                  <c:v>6.4</c:v>
                </c:pt>
                <c:pt idx="10">
                  <c:v>7.4</c:v>
                </c:pt>
                <c:pt idx="11">
                  <c:v>4.9000000000000004</c:v>
                </c:pt>
                <c:pt idx="12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780032"/>
        <c:axId val="72790016"/>
        <c:axId val="70410240"/>
      </c:bar3DChart>
      <c:catAx>
        <c:axId val="72780032"/>
        <c:scaling>
          <c:orientation val="minMax"/>
        </c:scaling>
        <c:delete val="0"/>
        <c:axPos val="b"/>
        <c:majorTickMark val="out"/>
        <c:minorTickMark val="none"/>
        <c:tickLblPos val="nextTo"/>
        <c:crossAx val="72790016"/>
        <c:crosses val="autoZero"/>
        <c:auto val="1"/>
        <c:lblAlgn val="ctr"/>
        <c:lblOffset val="100"/>
        <c:noMultiLvlLbl val="0"/>
      </c:catAx>
      <c:valAx>
        <c:axId val="7279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780032"/>
        <c:crosses val="autoZero"/>
        <c:crossBetween val="between"/>
      </c:valAx>
      <c:serAx>
        <c:axId val="70410240"/>
        <c:scaling>
          <c:orientation val="minMax"/>
        </c:scaling>
        <c:delete val="1"/>
        <c:axPos val="b"/>
        <c:majorTickMark val="out"/>
        <c:minorTickMark val="none"/>
        <c:tickLblPos val="nextTo"/>
        <c:crossAx val="72790016"/>
        <c:crosses val="autoZero"/>
      </c:serAx>
    </c:plotArea>
    <c:legend>
      <c:legendPos val="r"/>
      <c:layout>
        <c:manualLayout>
          <c:xMode val="edge"/>
          <c:yMode val="edge"/>
          <c:x val="0.75851979440069994"/>
          <c:y val="7.8525997111432058E-2"/>
          <c:w val="0.23273458005249345"/>
          <c:h val="0.84294800577713591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90000"/>
        <a:alpha val="24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solidFill>
          <a:schemeClr val="bg1">
            <a:lumMod val="75000"/>
          </a:schemeClr>
        </a:solidFill>
      </c:spPr>
    </c:sideWall>
    <c:backWall>
      <c:thickness val="0"/>
      <c:spPr>
        <a:solidFill>
          <a:schemeClr val="bg1">
            <a:lumMod val="75000"/>
          </a:schemeClr>
        </a:solidFill>
      </c:spPr>
    </c:backWall>
    <c:plotArea>
      <c:layout>
        <c:manualLayout>
          <c:layoutTarget val="inner"/>
          <c:xMode val="edge"/>
          <c:yMode val="edge"/>
          <c:x val="5.8113727246822101E-2"/>
          <c:y val="2.7045499218035604E-2"/>
          <c:w val="0.93296139096823305"/>
          <c:h val="0.607715809354516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лихорадка</c:v>
                </c:pt>
                <c:pt idx="1">
                  <c:v>снижение аппетита</c:v>
                </c:pt>
                <c:pt idx="2">
                  <c:v>тошнота</c:v>
                </c:pt>
                <c:pt idx="3">
                  <c:v>рвота</c:v>
                </c:pt>
                <c:pt idx="4">
                  <c:v>вздутие</c:v>
                </c:pt>
                <c:pt idx="5">
                  <c:v>урчание</c:v>
                </c:pt>
                <c:pt idx="6">
                  <c:v>боли в животе</c:v>
                </c:pt>
                <c:pt idx="7">
                  <c:v>спазм сигмы</c:v>
                </c:pt>
                <c:pt idx="8">
                  <c:v>слабость</c:v>
                </c:pt>
              </c:strCache>
            </c:strRef>
          </c:cat>
          <c:val>
            <c:numRef>
              <c:f>Лист1!$B$2:$B$10</c:f>
              <c:numCache>
                <c:formatCode>d\-mmm</c:formatCode>
                <c:ptCount val="9"/>
                <c:pt idx="0" formatCode="General">
                  <c:v>4.3</c:v>
                </c:pt>
                <c:pt idx="1">
                  <c:v>3</c:v>
                </c:pt>
                <c:pt idx="2" formatCode="General">
                  <c:v>3.8</c:v>
                </c:pt>
                <c:pt idx="3" formatCode="General">
                  <c:v>3.7</c:v>
                </c:pt>
                <c:pt idx="4" formatCode="General">
                  <c:v>3.6</c:v>
                </c:pt>
                <c:pt idx="5" formatCode="General">
                  <c:v>4.5</c:v>
                </c:pt>
                <c:pt idx="6" formatCode="General">
                  <c:v>3.9</c:v>
                </c:pt>
                <c:pt idx="7" formatCode="General">
                  <c:v>5.5</c:v>
                </c:pt>
                <c:pt idx="8" formatCode="General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лихорадка</c:v>
                </c:pt>
                <c:pt idx="1">
                  <c:v>снижение аппетита</c:v>
                </c:pt>
                <c:pt idx="2">
                  <c:v>тошнота</c:v>
                </c:pt>
                <c:pt idx="3">
                  <c:v>рвота</c:v>
                </c:pt>
                <c:pt idx="4">
                  <c:v>вздутие</c:v>
                </c:pt>
                <c:pt idx="5">
                  <c:v>урчание</c:v>
                </c:pt>
                <c:pt idx="6">
                  <c:v>боли в животе</c:v>
                </c:pt>
                <c:pt idx="7">
                  <c:v>спазм сигмы</c:v>
                </c:pt>
                <c:pt idx="8">
                  <c:v>слабость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8.9</c:v>
                </c:pt>
                <c:pt idx="1">
                  <c:v>7.9</c:v>
                </c:pt>
                <c:pt idx="2">
                  <c:v>5.9</c:v>
                </c:pt>
                <c:pt idx="3">
                  <c:v>6.1</c:v>
                </c:pt>
                <c:pt idx="4">
                  <c:v>8.8000000000000007</c:v>
                </c:pt>
                <c:pt idx="5">
                  <c:v>9.8000000000000007</c:v>
                </c:pt>
                <c:pt idx="6">
                  <c:v>7.3</c:v>
                </c:pt>
                <c:pt idx="7">
                  <c:v>8.3000000000000007</c:v>
                </c:pt>
                <c:pt idx="8">
                  <c:v>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лихорадка</c:v>
                </c:pt>
                <c:pt idx="1">
                  <c:v>снижение аппетита</c:v>
                </c:pt>
                <c:pt idx="2">
                  <c:v>тошнота</c:v>
                </c:pt>
                <c:pt idx="3">
                  <c:v>рвота</c:v>
                </c:pt>
                <c:pt idx="4">
                  <c:v>вздутие</c:v>
                </c:pt>
                <c:pt idx="5">
                  <c:v>урчание</c:v>
                </c:pt>
                <c:pt idx="6">
                  <c:v>боли в животе</c:v>
                </c:pt>
                <c:pt idx="7">
                  <c:v>спазм сигмы</c:v>
                </c:pt>
                <c:pt idx="8">
                  <c:v>слабость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0872448"/>
        <c:axId val="70878336"/>
        <c:axId val="72809088"/>
      </c:bar3DChart>
      <c:catAx>
        <c:axId val="70872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70878336"/>
        <c:crosses val="autoZero"/>
        <c:auto val="1"/>
        <c:lblAlgn val="ctr"/>
        <c:lblOffset val="100"/>
        <c:noMultiLvlLbl val="0"/>
      </c:catAx>
      <c:valAx>
        <c:axId val="70878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0872448"/>
        <c:crosses val="autoZero"/>
        <c:crossBetween val="between"/>
      </c:valAx>
      <c:serAx>
        <c:axId val="72809088"/>
        <c:scaling>
          <c:orientation val="minMax"/>
        </c:scaling>
        <c:delete val="1"/>
        <c:axPos val="b"/>
        <c:majorTickMark val="out"/>
        <c:minorTickMark val="none"/>
        <c:tickLblPos val="nextTo"/>
        <c:crossAx val="70878336"/>
        <c:crosses val="autoZero"/>
      </c:serAx>
      <c:spPr>
        <a:solidFill>
          <a:schemeClr val="bg1">
            <a:lumMod val="75000"/>
          </a:schemeClr>
        </a:solidFill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9075593493729368"/>
          <c:y val="0.76965537526795746"/>
          <c:w val="0.1992285133556462"/>
          <c:h val="0.180622918036429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60791487400646E-2"/>
          <c:y val="2.3558893511612694E-2"/>
          <c:w val="0.75417221721043493"/>
          <c:h val="0.661804152634875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
гемограммы
при поступлении
(I)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Гемоглобин г/л</c:v>
                </c:pt>
                <c:pt idx="1">
                  <c:v>Эритроциты 1012/л</c:v>
                </c:pt>
                <c:pt idx="2">
                  <c:v>Лейкоциты109/л</c:v>
                </c:pt>
                <c:pt idx="3">
                  <c:v>Палочко
ядерные
нейтрофилы %</c:v>
                </c:pt>
                <c:pt idx="4">
                  <c:v>Лимфоциты %</c:v>
                </c:pt>
                <c:pt idx="5">
                  <c:v>Гематокриты %</c:v>
                </c:pt>
                <c:pt idx="6">
                  <c:v>Эозинофилы %</c:v>
                </c:pt>
                <c:pt idx="7">
                  <c:v>СОЭ мм/час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97.5</c:v>
                </c:pt>
                <c:pt idx="1">
                  <c:v>2.9</c:v>
                </c:pt>
                <c:pt idx="2">
                  <c:v>8.9</c:v>
                </c:pt>
                <c:pt idx="3">
                  <c:v>3.2</c:v>
                </c:pt>
                <c:pt idx="4">
                  <c:v>22.5</c:v>
                </c:pt>
                <c:pt idx="5">
                  <c:v>26.5</c:v>
                </c:pt>
                <c:pt idx="6">
                  <c:v>4.0999999999999996</c:v>
                </c:pt>
                <c:pt idx="7">
                  <c:v>22.1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Больные получающие тималин
(II)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Гемоглобин г/л</c:v>
                </c:pt>
                <c:pt idx="1">
                  <c:v>Эритроциты 1012/л</c:v>
                </c:pt>
                <c:pt idx="2">
                  <c:v>Лейкоциты109/л</c:v>
                </c:pt>
                <c:pt idx="3">
                  <c:v>Палочко
ядерные
нейтрофилы %</c:v>
                </c:pt>
                <c:pt idx="4">
                  <c:v>Лимфоциты %</c:v>
                </c:pt>
                <c:pt idx="5">
                  <c:v>Гематокриты %</c:v>
                </c:pt>
                <c:pt idx="6">
                  <c:v>Эозинофилы %</c:v>
                </c:pt>
                <c:pt idx="7">
                  <c:v>СОЭ мм/час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112.6</c:v>
                </c:pt>
                <c:pt idx="1">
                  <c:v>4.0999999999999996</c:v>
                </c:pt>
                <c:pt idx="2">
                  <c:v>6.9</c:v>
                </c:pt>
                <c:pt idx="3">
                  <c:v>1.5</c:v>
                </c:pt>
                <c:pt idx="4">
                  <c:v>27.7</c:v>
                </c:pt>
                <c:pt idx="5">
                  <c:v>34.700000000000003</c:v>
                </c:pt>
                <c:pt idx="6">
                  <c:v>1.2</c:v>
                </c:pt>
                <c:pt idx="7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261760"/>
        <c:axId val="70263552"/>
        <c:axId val="72809984"/>
      </c:bar3DChart>
      <c:catAx>
        <c:axId val="7026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70263552"/>
        <c:crosses val="autoZero"/>
        <c:auto val="1"/>
        <c:lblAlgn val="ctr"/>
        <c:lblOffset val="100"/>
        <c:noMultiLvlLbl val="0"/>
      </c:catAx>
      <c:valAx>
        <c:axId val="7026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261760"/>
        <c:crosses val="autoZero"/>
        <c:crossBetween val="between"/>
      </c:valAx>
      <c:serAx>
        <c:axId val="7280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70263552"/>
        <c:crosses val="autoZero"/>
      </c:serAx>
    </c:plotArea>
    <c:legend>
      <c:legendPos val="r"/>
      <c:layout>
        <c:manualLayout>
          <c:xMode val="edge"/>
          <c:yMode val="edge"/>
          <c:x val="0.77412289743251272"/>
          <c:y val="0.26739205484984319"/>
          <c:w val="0.2244882135267075"/>
          <c:h val="0.69684611540762853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90000"/>
        <a:alpha val="2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алиментарный</c:v>
                </c:pt>
                <c:pt idx="1">
                  <c:v>контакный </c:v>
                </c:pt>
                <c:pt idx="2">
                  <c:v>водный</c:v>
                </c:pt>
                <c:pt idx="3">
                  <c:v>смешанный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20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587840"/>
        <c:axId val="23589632"/>
      </c:barChart>
      <c:catAx>
        <c:axId val="2358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589632"/>
        <c:crosses val="autoZero"/>
        <c:auto val="1"/>
        <c:lblAlgn val="ctr"/>
        <c:lblOffset val="100"/>
        <c:noMultiLvlLbl val="0"/>
      </c:catAx>
      <c:valAx>
        <c:axId val="235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8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43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жен</c:v>
                </c:pt>
                <c:pt idx="1">
                  <c:v>муж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90062037927877E-2"/>
          <c:y val="4.8554710396162881E-2"/>
          <c:w val="0.59143784738372407"/>
          <c:h val="0.776312928831662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18-35</c:v>
                </c:pt>
                <c:pt idx="1">
                  <c:v>35-50</c:v>
                </c:pt>
                <c:pt idx="2">
                  <c:v>50-60</c:v>
                </c:pt>
                <c:pt idx="3">
                  <c:v>Старше 60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17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18-35</c:v>
                </c:pt>
                <c:pt idx="1">
                  <c:v>35-50</c:v>
                </c:pt>
                <c:pt idx="2">
                  <c:v>50-60</c:v>
                </c:pt>
                <c:pt idx="3">
                  <c:v>Старше 60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24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93440"/>
        <c:axId val="22499328"/>
        <c:axId val="23554240"/>
      </c:bar3DChart>
      <c:catAx>
        <c:axId val="2249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22499328"/>
        <c:crosses val="autoZero"/>
        <c:auto val="1"/>
        <c:lblAlgn val="ctr"/>
        <c:lblOffset val="100"/>
        <c:noMultiLvlLbl val="0"/>
      </c:catAx>
      <c:valAx>
        <c:axId val="2249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93440"/>
        <c:crosses val="autoZero"/>
        <c:crossBetween val="between"/>
      </c:valAx>
      <c:serAx>
        <c:axId val="2355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2499328"/>
        <c:crosses val="autoZero"/>
      </c:serAx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597791655268926E-2"/>
          <c:y val="2.6151695925828781E-2"/>
          <c:w val="0.9484022083447311"/>
          <c:h val="0.88860876187660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легкая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гастроэнтероколитическая</c:v>
                </c:pt>
                <c:pt idx="1">
                  <c:v>энтероколитическая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гастроэнтероколитическая</c:v>
                </c:pt>
                <c:pt idx="1">
                  <c:v>энтероколитическая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тяжелая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гастроэнтероколитическая</c:v>
                </c:pt>
                <c:pt idx="1">
                  <c:v>энтероколитическая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28832"/>
        <c:axId val="29530368"/>
        <c:axId val="0"/>
      </c:bar3DChart>
      <c:catAx>
        <c:axId val="2952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9530368"/>
        <c:crosses val="autoZero"/>
        <c:auto val="1"/>
        <c:lblAlgn val="ctr"/>
        <c:lblOffset val="100"/>
        <c:noMultiLvlLbl val="0"/>
      </c:catAx>
      <c:valAx>
        <c:axId val="2953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28832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7321191669646414"/>
          <c:y val="0.69870406609662716"/>
          <c:w val="0.12530598841025134"/>
          <c:h val="0.211381888843185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39768036978155E-2"/>
          <c:y val="2.6151774612562073E-2"/>
          <c:w val="0.92766023196302183"/>
          <c:h val="0.88860876187660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легкая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гастроэнтероколитическая</c:v>
                </c:pt>
                <c:pt idx="1">
                  <c:v>энтероколитическая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гастроэнтероколитическая</c:v>
                </c:pt>
                <c:pt idx="1">
                  <c:v>энтероколитическая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тяжелая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гастроэнтероколитическая</c:v>
                </c:pt>
                <c:pt idx="1">
                  <c:v>энтероколитическая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478144"/>
        <c:axId val="55479680"/>
        <c:axId val="0"/>
      </c:bar3DChart>
      <c:catAx>
        <c:axId val="5547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55479680"/>
        <c:crosses val="autoZero"/>
        <c:auto val="1"/>
        <c:lblAlgn val="ctr"/>
        <c:lblOffset val="100"/>
        <c:noMultiLvlLbl val="0"/>
      </c:catAx>
      <c:valAx>
        <c:axId val="5547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78144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821044860561712"/>
          <c:y val="0.67212794468803316"/>
          <c:w val="0.11789551394382884"/>
          <c:h val="0.300114675233954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5">
            <a:lumMod val="60000"/>
            <a:lumOff val="40000"/>
          </a:schemeClr>
        </a:solidFill>
      </c:spPr>
    </c:floor>
    <c:sideWall>
      <c:thickness val="0"/>
      <c:spPr>
        <a:solidFill>
          <a:schemeClr val="accent5">
            <a:lumMod val="60000"/>
            <a:lumOff val="40000"/>
          </a:schemeClr>
        </a:solidFill>
      </c:spPr>
    </c:sideWall>
    <c:backWall>
      <c:thickness val="0"/>
      <c:spPr>
        <a:solidFill>
          <a:schemeClr val="accent5">
            <a:lumMod val="60000"/>
            <a:lumOff val="40000"/>
          </a:schemeClr>
        </a:solid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сред.тяж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анеми</c:v>
                </c:pt>
                <c:pt idx="1">
                  <c:v>хр.холецистит</c:v>
                </c:pt>
                <c:pt idx="2">
                  <c:v>ЯБЖ</c:v>
                </c:pt>
                <c:pt idx="3">
                  <c:v>лямблиоз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тяжелое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анеми</c:v>
                </c:pt>
                <c:pt idx="1">
                  <c:v>хр.холецистит</c:v>
                </c:pt>
                <c:pt idx="2">
                  <c:v>ЯБЖ</c:v>
                </c:pt>
                <c:pt idx="3">
                  <c:v>лямблиоз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анеми</c:v>
                </c:pt>
                <c:pt idx="1">
                  <c:v>хр.холецистит</c:v>
                </c:pt>
                <c:pt idx="2">
                  <c:v>ЯБЖ</c:v>
                </c:pt>
                <c:pt idx="3">
                  <c:v>лямблиоз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716416"/>
        <c:axId val="68717952"/>
        <c:axId val="29518464"/>
      </c:bar3DChart>
      <c:catAx>
        <c:axId val="6871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68717952"/>
        <c:crosses val="autoZero"/>
        <c:auto val="1"/>
        <c:lblAlgn val="ctr"/>
        <c:lblOffset val="100"/>
        <c:noMultiLvlLbl val="0"/>
      </c:catAx>
      <c:valAx>
        <c:axId val="687179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8716416"/>
        <c:crosses val="autoZero"/>
        <c:crossBetween val="between"/>
      </c:valAx>
      <c:serAx>
        <c:axId val="29518464"/>
        <c:scaling>
          <c:orientation val="minMax"/>
        </c:scaling>
        <c:delete val="1"/>
        <c:axPos val="b"/>
        <c:majorTickMark val="out"/>
        <c:minorTickMark val="none"/>
        <c:tickLblPos val="nextTo"/>
        <c:crossAx val="68717952"/>
        <c:crosses val="autoZero"/>
      </c:ser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15790869979965"/>
          <c:y val="3.5197378958378892E-2"/>
          <c:w val="0.81527711001459613"/>
          <c:h val="0.594109248211449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обложенность языка</c:v>
                </c:pt>
                <c:pt idx="1">
                  <c:v>вздутие живота</c:v>
                </c:pt>
                <c:pt idx="2">
                  <c:v>тошнота</c:v>
                </c:pt>
                <c:pt idx="3">
                  <c:v>тенезмы</c:v>
                </c:pt>
                <c:pt idx="4">
                  <c:v>боль в области сигмы</c:v>
                </c:pt>
                <c:pt idx="5">
                  <c:v>жидкий стул со слизью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7.4</c:v>
                </c:pt>
                <c:pt idx="2">
                  <c:v>3.8</c:v>
                </c:pt>
                <c:pt idx="3">
                  <c:v>7.4</c:v>
                </c:pt>
                <c:pt idx="4">
                  <c:v>6.4</c:v>
                </c:pt>
                <c:pt idx="5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конрольная группа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обложенность языка</c:v>
                </c:pt>
                <c:pt idx="1">
                  <c:v>вздутие живота</c:v>
                </c:pt>
                <c:pt idx="2">
                  <c:v>тошнота</c:v>
                </c:pt>
                <c:pt idx="3">
                  <c:v>тенезмы</c:v>
                </c:pt>
                <c:pt idx="4">
                  <c:v>боль в области сигмы</c:v>
                </c:pt>
                <c:pt idx="5">
                  <c:v>жидкий стул со слизью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5.7</c:v>
                </c:pt>
                <c:pt idx="1">
                  <c:v>4.0999999999999996</c:v>
                </c:pt>
                <c:pt idx="2">
                  <c:v>2.2000000000000002</c:v>
                </c:pt>
                <c:pt idx="3">
                  <c:v>5.2</c:v>
                </c:pt>
                <c:pt idx="4">
                  <c:v>4.7</c:v>
                </c:pt>
                <c:pt idx="5">
                  <c:v>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627456"/>
        <c:axId val="68638976"/>
        <c:axId val="55495744"/>
      </c:bar3DChart>
      <c:catAx>
        <c:axId val="686274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68638976"/>
        <c:crosses val="autoZero"/>
        <c:auto val="1"/>
        <c:lblAlgn val="ctr"/>
        <c:lblOffset val="100"/>
        <c:noMultiLvlLbl val="0"/>
      </c:catAx>
      <c:valAx>
        <c:axId val="686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627456"/>
        <c:crosses val="autoZero"/>
        <c:crossBetween val="between"/>
      </c:valAx>
      <c:serAx>
        <c:axId val="55495744"/>
        <c:scaling>
          <c:orientation val="minMax"/>
        </c:scaling>
        <c:delete val="1"/>
        <c:axPos val="b"/>
        <c:majorTickMark val="out"/>
        <c:minorTickMark val="none"/>
        <c:tickLblPos val="nextTo"/>
        <c:crossAx val="68638976"/>
        <c:crosses val="autoZero"/>
      </c:serAx>
    </c:plotArea>
    <c:legend>
      <c:legendPos val="r"/>
      <c:layout>
        <c:manualLayout>
          <c:xMode val="edge"/>
          <c:yMode val="edge"/>
          <c:x val="0.72453467813921058"/>
          <c:y val="0.83925066858299657"/>
          <c:w val="0.24312439783557746"/>
          <c:h val="0.1210391213866753"/>
        </c:manualLayout>
      </c:layout>
      <c:overlay val="0"/>
    </c:legend>
    <c:plotVisOnly val="1"/>
    <c:dispBlanksAs val="zero"/>
    <c:showDLblsOverMax val="0"/>
  </c:chart>
  <c:spPr>
    <a:solidFill>
      <a:srgbClr val="00B0F0">
        <a:alpha val="19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5061076076292E-2"/>
          <c:y val="2.4759964072849496E-2"/>
          <c:w val="0.93997359521258461"/>
          <c:h val="0.571412644291479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гемоколит</c:v>
                </c:pt>
                <c:pt idx="1">
                  <c:v>боли в животе</c:v>
                </c:pt>
                <c:pt idx="2">
                  <c:v>слабость</c:v>
                </c:pt>
                <c:pt idx="3">
                  <c:v>повышение температуры</c:v>
                </c:pt>
                <c:pt idx="4">
                  <c:v>головная боль</c:v>
                </c:pt>
                <c:pt idx="5">
                  <c:v>голокружение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6.7</c:v>
                </c:pt>
                <c:pt idx="1">
                  <c:v>8.9</c:v>
                </c:pt>
                <c:pt idx="2">
                  <c:v>9.4</c:v>
                </c:pt>
                <c:pt idx="3">
                  <c:v>5.4</c:v>
                </c:pt>
                <c:pt idx="4">
                  <c:v>3.9</c:v>
                </c:pt>
                <c:pt idx="5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гемоколит</c:v>
                </c:pt>
                <c:pt idx="1">
                  <c:v>боли в животе</c:v>
                </c:pt>
                <c:pt idx="2">
                  <c:v>слабость</c:v>
                </c:pt>
                <c:pt idx="3">
                  <c:v>повышение температуры</c:v>
                </c:pt>
                <c:pt idx="4">
                  <c:v>головная боль</c:v>
                </c:pt>
                <c:pt idx="5">
                  <c:v>голокружение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4.2</c:v>
                </c:pt>
                <c:pt idx="1">
                  <c:v>7.2</c:v>
                </c:pt>
                <c:pt idx="2">
                  <c:v>7.9</c:v>
                </c:pt>
                <c:pt idx="3">
                  <c:v>3</c:v>
                </c:pt>
                <c:pt idx="4">
                  <c:v>2.9</c:v>
                </c:pt>
                <c:pt idx="5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545792"/>
        <c:axId val="70547328"/>
        <c:axId val="22384128"/>
      </c:bar3DChart>
      <c:catAx>
        <c:axId val="7054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70547328"/>
        <c:crosses val="autoZero"/>
        <c:auto val="1"/>
        <c:lblAlgn val="ctr"/>
        <c:lblOffset val="100"/>
        <c:noMultiLvlLbl val="0"/>
      </c:catAx>
      <c:valAx>
        <c:axId val="7054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545792"/>
        <c:crosses val="autoZero"/>
        <c:crossBetween val="between"/>
      </c:valAx>
      <c:serAx>
        <c:axId val="22384128"/>
        <c:scaling>
          <c:orientation val="minMax"/>
        </c:scaling>
        <c:delete val="1"/>
        <c:axPos val="b"/>
        <c:majorTickMark val="out"/>
        <c:minorTickMark val="none"/>
        <c:tickLblPos val="nextTo"/>
        <c:crossAx val="70547328"/>
        <c:crosses val="autoZero"/>
      </c:serAx>
      <c:spPr>
        <a:solidFill>
          <a:schemeClr val="accent4">
            <a:lumMod val="75000"/>
            <a:alpha val="26000"/>
          </a:schemeClr>
        </a:solidFill>
      </c:spPr>
    </c:plotArea>
    <c:legend>
      <c:legendPos val="r"/>
      <c:layout>
        <c:manualLayout>
          <c:xMode val="edge"/>
          <c:yMode val="edge"/>
          <c:x val="0.72160331997009752"/>
          <c:y val="0.84345909922371698"/>
          <c:w val="0.26345012983491478"/>
          <c:h val="0.127858250491729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</cdr:x>
      <cdr:y>0.19879</cdr:y>
    </cdr:from>
    <cdr:to>
      <cdr:x>1</cdr:x>
      <cdr:y>0.42379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8280" y="8078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1" y="4941168"/>
            <a:ext cx="8784975" cy="172819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Научный руководитель :</a:t>
            </a:r>
            <a:br>
              <a:rPr lang="ru-RU" sz="1600" dirty="0"/>
            </a:br>
            <a:r>
              <a:rPr lang="ru-RU" sz="1600" b="0" dirty="0"/>
              <a:t>кандидат  медицинских наук, </a:t>
            </a:r>
            <a:br>
              <a:rPr lang="ru-RU" sz="1600" b="0" dirty="0"/>
            </a:br>
            <a:r>
              <a:rPr lang="ru-RU" sz="1600" b="0" dirty="0"/>
              <a:t>		доцент НИЯЗОВА </a:t>
            </a:r>
            <a:r>
              <a:rPr lang="ru-RU" sz="1600" b="0" dirty="0" smtClean="0"/>
              <a:t>Т.А. </a:t>
            </a:r>
            <a:endParaRPr lang="ru-RU" sz="1600" b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813376" cy="45365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Министерство Здравоохранения Республики Узбекистан</a:t>
            </a:r>
            <a:br>
              <a:rPr lang="ru-RU" sz="2400" b="1" dirty="0" smtClean="0"/>
            </a:br>
            <a:r>
              <a:rPr lang="ru-RU" sz="2400" b="1" dirty="0" smtClean="0"/>
              <a:t>Ташкентская Медицинская Академия</a:t>
            </a:r>
            <a:br>
              <a:rPr lang="ru-RU" sz="2400" b="1" dirty="0" smtClean="0"/>
            </a:br>
            <a:r>
              <a:rPr lang="ru-RU" sz="2400" b="1" dirty="0" smtClean="0"/>
              <a:t>Кафедра Инфекционных и детских инфекционных болезней</a:t>
            </a:r>
            <a:r>
              <a:rPr lang="ru-RU" sz="2400" dirty="0" smtClean="0"/>
              <a:t>.</a:t>
            </a:r>
          </a:p>
          <a:p>
            <a:pPr marL="45720" indent="0" algn="ctr">
              <a:buNone/>
            </a:pPr>
            <a:r>
              <a:rPr lang="ru-RU" sz="2400" dirty="0" smtClean="0"/>
              <a:t>МИРЗАЕВА </a:t>
            </a:r>
            <a:r>
              <a:rPr lang="ru-RU" sz="2400" smtClean="0"/>
              <a:t>ШОИРА </a:t>
            </a:r>
            <a:r>
              <a:rPr lang="ru-RU" sz="2400" smtClean="0"/>
              <a:t>ТУРАКУЛОВНА</a:t>
            </a:r>
            <a:endParaRPr lang="ru-RU" sz="2400" dirty="0" smtClean="0"/>
          </a:p>
          <a:p>
            <a:pPr marL="45720" indent="0" algn="ctr">
              <a:buNone/>
            </a:pPr>
            <a:endParaRPr lang="ru-RU" sz="2400" dirty="0" smtClean="0"/>
          </a:p>
          <a:p>
            <a:pPr marL="45720" indent="0" algn="ctr">
              <a:buNone/>
            </a:pPr>
            <a:r>
              <a:rPr lang="ru-RU" sz="2400" dirty="0" smtClean="0"/>
              <a:t>КЛИНИКО-ИММУНОЛОГИЧЕСКИЕ </a:t>
            </a:r>
            <a:r>
              <a:rPr lang="ru-RU" sz="2400" dirty="0" smtClean="0"/>
              <a:t>ОСОБЕННОСТИ  САЛЬМОНЕЛЛЁЗА, ВЫЗВАННЫЙ ПОЛИРЕЗИСТЕНТНЫМИ </a:t>
            </a:r>
            <a:r>
              <a:rPr lang="ru-RU" sz="2400" dirty="0" smtClean="0"/>
              <a:t>ШТАММАМИ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6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7200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Распределение по </a:t>
            </a:r>
            <a:r>
              <a:rPr lang="ru-RU" dirty="0" smtClean="0"/>
              <a:t>полу.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15843690"/>
              </p:ext>
            </p:extLst>
          </p:nvPr>
        </p:nvGraphicFramePr>
        <p:xfrm>
          <a:off x="539552" y="1412776"/>
          <a:ext cx="7704856" cy="492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Распределение больных </a:t>
            </a:r>
            <a:r>
              <a:rPr lang="ru-RU" sz="2800" dirty="0" smtClean="0">
                <a:effectLst/>
              </a:rPr>
              <a:t>по </a:t>
            </a:r>
            <a:r>
              <a:rPr lang="ru-RU" sz="2800" dirty="0">
                <a:effectLst/>
              </a:rPr>
              <a:t>возрасту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5605041"/>
              </p:ext>
            </p:extLst>
          </p:nvPr>
        </p:nvGraphicFramePr>
        <p:xfrm>
          <a:off x="683568" y="1700808"/>
          <a:ext cx="7749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9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</a:rPr>
              <a:t>Распределение больных  сальмонеллёзом </a:t>
            </a:r>
            <a:r>
              <a:rPr lang="ru-RU" sz="1800" dirty="0" smtClean="0">
                <a:effectLst/>
              </a:rPr>
              <a:t>по  </a:t>
            </a:r>
            <a:r>
              <a:rPr lang="ru-RU" sz="1800" dirty="0">
                <a:effectLst/>
              </a:rPr>
              <a:t>клиническим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		формам и </a:t>
            </a:r>
            <a:r>
              <a:rPr lang="ru-RU" sz="1800" dirty="0" smtClean="0">
                <a:effectLst/>
              </a:rPr>
              <a:t> степени тяжести </a:t>
            </a:r>
            <a:r>
              <a:rPr lang="ru-RU" sz="1800" dirty="0">
                <a:effectLst/>
              </a:rPr>
              <a:t>течения </a:t>
            </a:r>
            <a:r>
              <a:rPr lang="ru-RU" sz="1800" dirty="0" smtClean="0">
                <a:effectLst/>
              </a:rPr>
              <a:t>заболевания в основной группе </a:t>
            </a:r>
            <a:r>
              <a:rPr lang="en-US" sz="1800" dirty="0" smtClean="0">
                <a:effectLst/>
              </a:rPr>
              <a:t>(n=50)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9641208"/>
              </p:ext>
            </p:extLst>
          </p:nvPr>
        </p:nvGraphicFramePr>
        <p:xfrm>
          <a:off x="323528" y="1268760"/>
          <a:ext cx="8568952" cy="50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4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</a:rPr>
              <a:t>Распределение больных  сальмонеллёзом </a:t>
            </a:r>
            <a:r>
              <a:rPr lang="ru-RU" sz="1800" dirty="0" smtClean="0">
                <a:effectLst/>
              </a:rPr>
              <a:t>по </a:t>
            </a:r>
            <a:r>
              <a:rPr lang="ru-RU" sz="1800" dirty="0">
                <a:effectLst/>
              </a:rPr>
              <a:t>клиническим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		формам и </a:t>
            </a:r>
            <a:r>
              <a:rPr lang="ru-RU" sz="1800" dirty="0" smtClean="0">
                <a:effectLst/>
              </a:rPr>
              <a:t> степени тяжести </a:t>
            </a:r>
            <a:r>
              <a:rPr lang="ru-RU" sz="1800" dirty="0">
                <a:effectLst/>
              </a:rPr>
              <a:t>течения </a:t>
            </a:r>
            <a:r>
              <a:rPr lang="ru-RU" sz="1800" dirty="0" smtClean="0">
                <a:effectLst/>
              </a:rPr>
              <a:t>заболевания в контрольной группе</a:t>
            </a:r>
            <a:r>
              <a:rPr lang="en-US" sz="1800" dirty="0" smtClean="0">
                <a:effectLst/>
              </a:rPr>
              <a:t> (n=30)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4163271"/>
              </p:ext>
            </p:extLst>
          </p:nvPr>
        </p:nvGraphicFramePr>
        <p:xfrm>
          <a:off x="565419" y="1340768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9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115212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effectLst/>
              </a:rPr>
              <a:t>Структура </a:t>
            </a:r>
            <a:r>
              <a:rPr lang="ru-RU" sz="1800" dirty="0">
                <a:effectLst/>
              </a:rPr>
              <a:t>сопутствующих  </a:t>
            </a:r>
            <a:r>
              <a:rPr lang="ru-RU" sz="1800" dirty="0" smtClean="0">
                <a:effectLst/>
              </a:rPr>
              <a:t>заболеваний и тяжесть </a:t>
            </a:r>
            <a:r>
              <a:rPr lang="ru-RU" sz="1800" dirty="0">
                <a:effectLst/>
              </a:rPr>
              <a:t>течения </a:t>
            </a:r>
            <a:r>
              <a:rPr lang="ru-RU" sz="1800" dirty="0" smtClean="0">
                <a:effectLst/>
              </a:rPr>
              <a:t>сальмонеллеза,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вызванный  </a:t>
            </a:r>
            <a:r>
              <a:rPr lang="ru-RU" sz="1800" dirty="0" err="1">
                <a:effectLst/>
              </a:rPr>
              <a:t>полирезистентными</a:t>
            </a:r>
            <a:r>
              <a:rPr lang="ru-RU" sz="1800" dirty="0">
                <a:effectLst/>
              </a:rPr>
              <a:t> штаммами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3218485"/>
              </p:ext>
            </p:extLst>
          </p:nvPr>
        </p:nvGraphicFramePr>
        <p:xfrm>
          <a:off x="1258888" y="1268413"/>
          <a:ext cx="7345362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6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Продолжительность основных симптомов интоксикации и поражения ЖКТ у больных </a:t>
            </a:r>
            <a:r>
              <a:rPr lang="ru-RU" sz="2000" dirty="0" smtClean="0">
                <a:effectLst/>
              </a:rPr>
              <a:t>в основной </a:t>
            </a:r>
            <a:r>
              <a:rPr lang="ru-RU" sz="2000" dirty="0">
                <a:effectLst/>
              </a:rPr>
              <a:t>и контрольной </a:t>
            </a:r>
            <a:r>
              <a:rPr lang="ru-RU" sz="2000" dirty="0" smtClean="0">
                <a:effectLst/>
              </a:rPr>
              <a:t>группе </a:t>
            </a:r>
            <a:r>
              <a:rPr lang="ru-RU" sz="2000" dirty="0">
                <a:effectLst/>
              </a:rPr>
              <a:t>(в днях</a:t>
            </a:r>
            <a:r>
              <a:rPr lang="ru-RU" sz="2000" dirty="0" smtClean="0">
                <a:effectLst/>
              </a:rPr>
              <a:t>).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5396554"/>
              </p:ext>
            </p:extLst>
          </p:nvPr>
        </p:nvGraphicFramePr>
        <p:xfrm>
          <a:off x="179512" y="1196752"/>
          <a:ext cx="8784976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5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Продолжительность основных симптомов интоксикации и поражения ЖКТ у больных </a:t>
            </a:r>
            <a:r>
              <a:rPr lang="ru-RU" sz="2000" dirty="0" smtClean="0">
                <a:effectLst/>
              </a:rPr>
              <a:t>в основной и </a:t>
            </a:r>
            <a:r>
              <a:rPr lang="ru-RU" sz="2000" dirty="0">
                <a:effectLst/>
              </a:rPr>
              <a:t>контрольной </a:t>
            </a:r>
            <a:r>
              <a:rPr lang="ru-RU" sz="2000" dirty="0" smtClean="0">
                <a:effectLst/>
              </a:rPr>
              <a:t>группе </a:t>
            </a:r>
            <a:r>
              <a:rPr lang="ru-RU" sz="2000" dirty="0">
                <a:effectLst/>
              </a:rPr>
              <a:t>(в днях).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9023831"/>
              </p:ext>
            </p:extLst>
          </p:nvPr>
        </p:nvGraphicFramePr>
        <p:xfrm>
          <a:off x="251520" y="1412776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8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Длительность  клинических   симптомов   у </a:t>
            </a:r>
            <a:r>
              <a:rPr lang="ru-RU" sz="2000" dirty="0" smtClean="0">
                <a:effectLst/>
              </a:rPr>
              <a:t>больных</a:t>
            </a:r>
            <a:r>
              <a:rPr lang="en-US" sz="20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сальмонеллезом</a:t>
            </a:r>
            <a:r>
              <a:rPr lang="uz-Cyrl-UZ" sz="2000" dirty="0" smtClean="0">
                <a:effectLst/>
              </a:rPr>
              <a:t>,</a:t>
            </a:r>
            <a:r>
              <a:rPr lang="en-US" sz="2000" dirty="0">
                <a:effectLst/>
              </a:rPr>
              <a:t> </a:t>
            </a:r>
            <a:r>
              <a:rPr lang="uz-Cyrl-UZ" sz="2000" dirty="0" smtClean="0">
                <a:effectLst/>
              </a:rPr>
              <a:t>вызванными  </a:t>
            </a:r>
            <a:r>
              <a:rPr lang="ru-RU" sz="2000" dirty="0" err="1">
                <a:effectLst/>
              </a:rPr>
              <a:t>полирезистентны</a:t>
            </a:r>
            <a:r>
              <a:rPr lang="uz-Cyrl-UZ" sz="2000" dirty="0">
                <a:effectLst/>
              </a:rPr>
              <a:t>ми</a:t>
            </a:r>
            <a:r>
              <a:rPr lang="ru-RU" sz="2000" dirty="0">
                <a:effectLst/>
              </a:rPr>
              <a:t> штамм</a:t>
            </a:r>
            <a:r>
              <a:rPr lang="uz-Cyrl-UZ" sz="2000" dirty="0">
                <a:effectLst/>
              </a:rPr>
              <a:t>ами </a:t>
            </a:r>
            <a:r>
              <a:rPr lang="en-US" sz="2000" dirty="0" smtClean="0">
                <a:effectLst/>
              </a:rPr>
              <a:t>S</a:t>
            </a:r>
            <a:r>
              <a:rPr lang="ru-RU" sz="2000" dirty="0">
                <a:effectLst/>
              </a:rPr>
              <a:t>,</a:t>
            </a:r>
            <a:r>
              <a:rPr lang="en-US" sz="2000" dirty="0" err="1" smtClean="0">
                <a:effectLst/>
              </a:rPr>
              <a:t>enteritidis</a:t>
            </a:r>
            <a:r>
              <a:rPr lang="ru-RU" sz="2000" dirty="0" smtClean="0">
                <a:effectLst/>
              </a:rPr>
              <a:t>( в днях)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2885560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34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Длительность  клинических   симптомов   у больных</a:t>
            </a:r>
            <a:r>
              <a:rPr lang="en-US" sz="2000" dirty="0">
                <a:effectLst/>
              </a:rPr>
              <a:t> </a:t>
            </a:r>
            <a:r>
              <a:rPr lang="ru-RU" sz="2000" dirty="0">
                <a:effectLst/>
              </a:rPr>
              <a:t>сальмонеллезом</a:t>
            </a:r>
            <a:r>
              <a:rPr lang="uz-Cyrl-UZ" sz="2000" dirty="0">
                <a:effectLst/>
              </a:rPr>
              <a:t>,</a:t>
            </a:r>
            <a:r>
              <a:rPr lang="en-US" sz="2000" dirty="0">
                <a:effectLst/>
              </a:rPr>
              <a:t> </a:t>
            </a:r>
            <a:r>
              <a:rPr lang="uz-Cyrl-UZ" sz="2000" dirty="0">
                <a:effectLst/>
              </a:rPr>
              <a:t>вызванными  </a:t>
            </a:r>
            <a:r>
              <a:rPr lang="uz-Cyrl-UZ" sz="2000" dirty="0" smtClean="0">
                <a:effectLst/>
              </a:rPr>
              <a:t>  </a:t>
            </a:r>
            <a:r>
              <a:rPr lang="ru-RU" sz="2000" dirty="0" err="1" smtClean="0">
                <a:effectLst/>
              </a:rPr>
              <a:t>полирезистентны</a:t>
            </a:r>
            <a:r>
              <a:rPr lang="uz-Cyrl-UZ" sz="2000" dirty="0">
                <a:effectLst/>
              </a:rPr>
              <a:t>ми</a:t>
            </a:r>
            <a:r>
              <a:rPr lang="ru-RU" sz="2000" dirty="0">
                <a:effectLst/>
              </a:rPr>
              <a:t> штамм</a:t>
            </a:r>
            <a:r>
              <a:rPr lang="uz-Cyrl-UZ" sz="2000" dirty="0">
                <a:effectLst/>
              </a:rPr>
              <a:t>ами </a:t>
            </a:r>
            <a:r>
              <a:rPr lang="en-US" sz="2000" dirty="0">
                <a:effectLst/>
              </a:rPr>
              <a:t>S</a:t>
            </a:r>
            <a:r>
              <a:rPr lang="ru-RU" sz="2000" dirty="0">
                <a:effectLst/>
              </a:rPr>
              <a:t>,</a:t>
            </a:r>
            <a:r>
              <a:rPr lang="en-US" sz="2000" dirty="0" err="1">
                <a:effectLst/>
              </a:rPr>
              <a:t>typhimurium</a:t>
            </a:r>
            <a:r>
              <a:rPr lang="en-US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    </a:t>
            </a:r>
            <a:r>
              <a:rPr lang="uz-Cyrl-UZ" sz="2000" dirty="0" smtClean="0">
                <a:effectLst/>
              </a:rPr>
              <a:t>(в днях)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0801752"/>
              </p:ext>
            </p:extLst>
          </p:nvPr>
        </p:nvGraphicFramePr>
        <p:xfrm>
          <a:off x="0" y="1556792"/>
          <a:ext cx="9144000" cy="530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0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Сравнительная иммунологическая характеристика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8094841"/>
              </p:ext>
            </p:extLst>
          </p:nvPr>
        </p:nvGraphicFramePr>
        <p:xfrm>
          <a:off x="611560" y="1844824"/>
          <a:ext cx="71928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4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19" y="1988840"/>
            <a:ext cx="5112569" cy="43204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/>
              <a:t>Сальмонеллезы принадлежат к числу инфекционных заболеваний, весьма широко распространенных на всех континентах мира. представляют серьезную проблему для практического здравоохранения, составляя обширную группу инфекционных заболеваний, имеющих повсеместное распространение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59286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Актуальность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67" y="1916832"/>
            <a:ext cx="3921334" cy="33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824" cy="9361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Сравнительная иммунологическая характеристика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8389814"/>
              </p:ext>
            </p:extLst>
          </p:nvPr>
        </p:nvGraphicFramePr>
        <p:xfrm>
          <a:off x="1116013" y="1484312"/>
          <a:ext cx="7128395" cy="47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05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24736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Продолжительность  </a:t>
            </a:r>
            <a:r>
              <a:rPr lang="ru-RU" sz="2400" dirty="0" smtClean="0">
                <a:effectLst/>
              </a:rPr>
              <a:t>клинических симптомов </a:t>
            </a:r>
            <a:r>
              <a:rPr lang="ru-RU" sz="2400" dirty="0">
                <a:effectLst/>
              </a:rPr>
              <a:t>у больных </a:t>
            </a:r>
            <a:r>
              <a:rPr lang="ru-RU" sz="2400" dirty="0" smtClean="0">
                <a:effectLst/>
              </a:rPr>
              <a:t>сальмонеллезом получавши</a:t>
            </a:r>
            <a:r>
              <a:rPr lang="uz-Cyrl-UZ" sz="2400" dirty="0">
                <a:effectLst/>
              </a:rPr>
              <a:t>х</a:t>
            </a:r>
            <a:r>
              <a:rPr lang="uz-Cyrl-UZ" sz="2400" dirty="0" smtClean="0">
                <a:effectLst/>
              </a:rPr>
              <a:t>  </a:t>
            </a:r>
            <a:r>
              <a:rPr lang="ru-RU" sz="2400" dirty="0" err="1">
                <a:effectLst/>
              </a:rPr>
              <a:t>тималин</a:t>
            </a:r>
            <a:r>
              <a:rPr lang="ru-RU" sz="2400" dirty="0">
                <a:effectLst/>
              </a:rPr>
              <a:t>  в сочетании с </a:t>
            </a:r>
            <a:r>
              <a:rPr lang="ru-RU" sz="2400" dirty="0" smtClean="0">
                <a:effectLst/>
              </a:rPr>
              <a:t>традиционной терапией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2415677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7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44285" cy="11521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Длительность клинических симптомов  у больных сальмонеллёзом получавших «</a:t>
            </a:r>
            <a:r>
              <a:rPr lang="ru-RU" sz="2000" dirty="0" err="1"/>
              <a:t>офлодекс</a:t>
            </a:r>
            <a:r>
              <a:rPr lang="ru-RU" sz="2000" dirty="0"/>
              <a:t>»   (в днях)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920880" cy="46805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57672175"/>
              </p:ext>
            </p:extLst>
          </p:nvPr>
        </p:nvGraphicFramePr>
        <p:xfrm>
          <a:off x="755576" y="1628800"/>
          <a:ext cx="76081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2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Динамика лабораторных показателей у больных  сальмонеллёзом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81040"/>
              </p:ext>
            </p:extLst>
          </p:nvPr>
        </p:nvGraphicFramePr>
        <p:xfrm>
          <a:off x="0" y="980728"/>
          <a:ext cx="9143999" cy="35283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34772"/>
                <a:gridCol w="1214212"/>
                <a:gridCol w="1214212"/>
                <a:gridCol w="1138324"/>
                <a:gridCol w="1214212"/>
                <a:gridCol w="1214212"/>
                <a:gridCol w="1214212"/>
                <a:gridCol w="922748"/>
                <a:gridCol w="177095"/>
              </a:tblGrid>
              <a:tr h="1255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ных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Показатели иммунологических исследований (М</a:t>
                      </a:r>
                      <a:r>
                        <a:rPr lang="ru-RU" sz="100">
                          <a:effectLst/>
                          <a:sym typeface="Symbol"/>
                        </a:rPr>
                        <a:t></a:t>
                      </a:r>
                      <a:r>
                        <a:rPr lang="en-US" sz="100">
                          <a:effectLst/>
                        </a:rPr>
                        <a:t>m</a:t>
                      </a:r>
                      <a:r>
                        <a:rPr lang="ru-RU" sz="10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7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Нв</a:t>
                      </a:r>
                      <a:r>
                        <a:rPr lang="ru-RU" sz="1600" dirty="0">
                          <a:effectLst/>
                        </a:rPr>
                        <a:t>  г/л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эрит.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12</a:t>
                      </a:r>
                      <a:r>
                        <a:rPr lang="ru-RU" sz="1600">
                          <a:effectLst/>
                        </a:rPr>
                        <a:t>/л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лейк. 10</a:t>
                      </a:r>
                      <a:r>
                        <a:rPr lang="ru-RU" sz="1600" baseline="30000">
                          <a:effectLst/>
                        </a:rPr>
                        <a:t>9</a:t>
                      </a:r>
                      <a:r>
                        <a:rPr lang="ru-RU" sz="1600">
                          <a:effectLst/>
                        </a:rPr>
                        <a:t>/л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CD</a:t>
                      </a:r>
                      <a:r>
                        <a:rPr lang="ru-RU" sz="1600">
                          <a:effectLst/>
                        </a:rPr>
                        <a:t>3</a:t>
                      </a:r>
                      <a:r>
                        <a:rPr lang="ru-RU" sz="1600" baseline="30000">
                          <a:effectLst/>
                        </a:rPr>
                        <a:t>+</a:t>
                      </a:r>
                      <a:r>
                        <a:rPr lang="ru-RU" sz="1600">
                          <a:effectLst/>
                        </a:rPr>
                        <a:t>  10</a:t>
                      </a:r>
                      <a:r>
                        <a:rPr lang="ru-RU" sz="1600" baseline="30000">
                          <a:effectLst/>
                        </a:rPr>
                        <a:t>6</a:t>
                      </a:r>
                      <a:r>
                        <a:rPr lang="ru-RU" sz="1600">
                          <a:effectLst/>
                        </a:rPr>
                        <a:t>/л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CD20</a:t>
                      </a:r>
                      <a:r>
                        <a:rPr lang="en-US" sz="1600" baseline="30000">
                          <a:effectLst/>
                        </a:rPr>
                        <a:t>+</a:t>
                      </a:r>
                      <a:r>
                        <a:rPr lang="ru-RU" sz="1600" baseline="30000">
                          <a:effectLst/>
                        </a:rPr>
                        <a:t>  </a:t>
                      </a:r>
                      <a:r>
                        <a:rPr lang="ru-RU" sz="1600">
                          <a:effectLst/>
                        </a:rPr>
                        <a:t>10</a:t>
                      </a:r>
                      <a:r>
                        <a:rPr lang="ru-RU" sz="1600" baseline="30000">
                          <a:effectLst/>
                        </a:rPr>
                        <a:t>6</a:t>
                      </a:r>
                      <a:r>
                        <a:rPr lang="ru-RU" sz="1600">
                          <a:effectLst/>
                        </a:rPr>
                        <a:t>/л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CD8</a:t>
                      </a:r>
                      <a:r>
                        <a:rPr lang="en-US" sz="1600" baseline="30000">
                          <a:effectLst/>
                        </a:rPr>
                        <a:t>+</a:t>
                      </a:r>
                      <a:r>
                        <a:rPr lang="ru-RU" sz="1600">
                          <a:effectLst/>
                        </a:rPr>
                        <a:t>   10</a:t>
                      </a:r>
                      <a:r>
                        <a:rPr lang="ru-RU" sz="1600" baseline="30000">
                          <a:effectLst/>
                        </a:rPr>
                        <a:t>6</a:t>
                      </a:r>
                      <a:r>
                        <a:rPr lang="ru-RU" sz="1600">
                          <a:effectLst/>
                        </a:rPr>
                        <a:t>/л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CD4</a:t>
                      </a:r>
                      <a:r>
                        <a:rPr lang="en-US" sz="1600" baseline="30000">
                          <a:effectLst/>
                        </a:rPr>
                        <a:t>+</a:t>
                      </a:r>
                      <a:r>
                        <a:rPr lang="ru-RU" sz="1600" baseline="30000">
                          <a:effectLst/>
                        </a:rPr>
                        <a:t>   </a:t>
                      </a:r>
                      <a:r>
                        <a:rPr lang="ru-RU" sz="1600">
                          <a:effectLst/>
                        </a:rPr>
                        <a:t> 10</a:t>
                      </a:r>
                      <a:r>
                        <a:rPr lang="ru-RU" sz="1600" baseline="30000">
                          <a:effectLst/>
                        </a:rPr>
                        <a:t>6</a:t>
                      </a:r>
                      <a:r>
                        <a:rPr lang="ru-RU" sz="1600">
                          <a:effectLst/>
                        </a:rPr>
                        <a:t>/л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ru-RU" sz="1600" dirty="0">
                          <a:effectLst/>
                        </a:rPr>
                        <a:t>  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102,9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1,4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118,5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1,3*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3,20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0,04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3,76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0,05*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7,4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1,1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5,5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1,4*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651,4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23,5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727,3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26,9*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321,8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17,8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394,5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21,8*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386,5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29,5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269,5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15,0*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284,9</a:t>
                      </a:r>
                      <a:r>
                        <a:rPr lang="ru-RU" sz="1600" u="sng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>
                          <a:effectLst/>
                        </a:rPr>
                        <a:t>18,7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388,9</a:t>
                      </a:r>
                      <a:r>
                        <a:rPr lang="ru-RU" sz="160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>
                          <a:effectLst/>
                        </a:rPr>
                        <a:t>17,3*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 110,0</a:t>
                      </a:r>
                      <a:r>
                        <a:rPr lang="ru-RU" sz="1600" u="sng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>
                          <a:effectLst/>
                        </a:rPr>
                        <a:t> 2,5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117,5</a:t>
                      </a:r>
                      <a:r>
                        <a:rPr lang="ru-RU" sz="160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>
                          <a:effectLst/>
                        </a:rPr>
                        <a:t>1,3*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</a:rPr>
                        <a:t>2,80</a:t>
                      </a:r>
                      <a:r>
                        <a:rPr lang="ru-RU" sz="1600" u="sng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>
                          <a:effectLst/>
                        </a:rPr>
                        <a:t>0,04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3,11</a:t>
                      </a:r>
                      <a:r>
                        <a:rPr lang="ru-RU" sz="160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>
                          <a:effectLst/>
                        </a:rPr>
                        <a:t>0,05*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6,9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1,5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6,8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1,7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597,5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17,1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576,9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21,3*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324 ,4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19,1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325,9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24,7*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366,1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21,1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359,9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18,4**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297,1</a:t>
                      </a:r>
                      <a:r>
                        <a:rPr lang="ru-RU" sz="1600" u="sng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u="sng" dirty="0">
                          <a:effectLst/>
                        </a:rPr>
                        <a:t>22,1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299,5</a:t>
                      </a:r>
                      <a:r>
                        <a:rPr lang="ru-RU" sz="1600" dirty="0">
                          <a:effectLst/>
                          <a:sym typeface="Symbol"/>
                        </a:rPr>
                        <a:t></a:t>
                      </a:r>
                      <a:r>
                        <a:rPr lang="ru-RU" sz="1600" dirty="0">
                          <a:effectLst/>
                        </a:rPr>
                        <a:t>19,5*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498" marR="174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55646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Примечание:  цифры в числителе  –  показатели до лечения;  цифры в знаменателе   – показатели после лечения.</a:t>
            </a:r>
          </a:p>
          <a:p>
            <a:r>
              <a:rPr lang="ru-RU" sz="1600" dirty="0"/>
              <a:t>         </a:t>
            </a:r>
            <a:r>
              <a:rPr lang="ru-RU" sz="1600" b="1" dirty="0" smtClean="0"/>
              <a:t>* </a:t>
            </a:r>
            <a:r>
              <a:rPr lang="ru-RU" sz="1600" dirty="0"/>
              <a:t>––  достоверность различия показателей   в процессе лечения.</a:t>
            </a:r>
          </a:p>
          <a:p>
            <a:r>
              <a:rPr lang="ru-RU" sz="1600" dirty="0"/>
              <a:t>         </a:t>
            </a:r>
            <a:r>
              <a:rPr lang="ru-RU" sz="1600" b="1" dirty="0" smtClean="0"/>
              <a:t>*</a:t>
            </a:r>
            <a:r>
              <a:rPr lang="ru-RU" sz="1600" dirty="0" smtClean="0"/>
              <a:t> </a:t>
            </a:r>
            <a:r>
              <a:rPr lang="ru-RU" sz="1600" dirty="0"/>
              <a:t>––  достоверность различия показателей  по сравнению с контрольной группой                 </a:t>
            </a:r>
          </a:p>
          <a:p>
            <a:r>
              <a:rPr lang="ru-RU" sz="1600" dirty="0"/>
              <a:t>         </a:t>
            </a:r>
            <a:r>
              <a:rPr lang="ru-RU" sz="1600" dirty="0" smtClean="0"/>
              <a:t>         </a:t>
            </a:r>
            <a:r>
              <a:rPr lang="ru-RU" sz="1600" dirty="0"/>
              <a:t>соответствующим клиническим формам болезни.</a:t>
            </a:r>
          </a:p>
          <a:p>
            <a:r>
              <a:rPr lang="uz-Cyrl-UZ" sz="1600" dirty="0"/>
              <a:t>         </a:t>
            </a:r>
            <a:r>
              <a:rPr lang="en-US" sz="1600" dirty="0" smtClean="0"/>
              <a:t>I</a:t>
            </a:r>
            <a:r>
              <a:rPr lang="ru-RU" sz="1600" dirty="0" smtClean="0"/>
              <a:t>  </a:t>
            </a:r>
            <a:r>
              <a:rPr lang="ru-RU" sz="1600" dirty="0"/>
              <a:t>–– группа больных сальмонеллёзом, </a:t>
            </a:r>
            <a:r>
              <a:rPr lang="ru-RU" sz="1600" dirty="0" smtClean="0"/>
              <a:t>получавших </a:t>
            </a:r>
            <a:r>
              <a:rPr lang="uz-Cyrl-UZ" sz="1600" dirty="0" smtClean="0"/>
              <a:t> тималин </a:t>
            </a:r>
            <a:r>
              <a:rPr lang="ru-RU" sz="1600" dirty="0" smtClean="0"/>
              <a:t>основная группа</a:t>
            </a:r>
            <a:r>
              <a:rPr lang="ru-RU" sz="1600" dirty="0"/>
              <a:t>)  </a:t>
            </a:r>
          </a:p>
          <a:p>
            <a:r>
              <a:rPr lang="ru-RU" sz="1600" dirty="0"/>
              <a:t>         </a:t>
            </a:r>
            <a:r>
              <a:rPr lang="en-US" sz="1600" dirty="0" smtClean="0"/>
              <a:t>II</a:t>
            </a:r>
            <a:r>
              <a:rPr lang="ru-RU" sz="1600" dirty="0" smtClean="0"/>
              <a:t> –– </a:t>
            </a:r>
            <a:r>
              <a:rPr lang="ru-RU" sz="1600" dirty="0"/>
              <a:t>группа больных сальмонеллёзом, </a:t>
            </a:r>
            <a:r>
              <a:rPr lang="ru-RU" sz="1600" dirty="0" smtClean="0"/>
              <a:t>получавших базисную терапию </a:t>
            </a:r>
            <a:r>
              <a:rPr lang="ru-RU" sz="1600" dirty="0"/>
              <a:t>(контрольная группа).</a:t>
            </a:r>
          </a:p>
        </p:txBody>
      </p:sp>
    </p:spTree>
    <p:extLst>
      <p:ext uri="{BB962C8B-B14F-4D97-AF65-F5344CB8AC3E}">
        <p14:creationId xmlns:p14="http://schemas.microsoft.com/office/powerpoint/2010/main" val="41312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883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Динамика </a:t>
            </a:r>
            <a:r>
              <a:rPr lang="ru-RU" sz="2400" dirty="0" smtClean="0">
                <a:effectLst/>
              </a:rPr>
              <a:t>показателей </a:t>
            </a:r>
            <a:r>
              <a:rPr lang="ru-RU" sz="2400" dirty="0">
                <a:effectLst/>
              </a:rPr>
              <a:t>гемограммы у </a:t>
            </a:r>
            <a:r>
              <a:rPr lang="ru-RU" sz="2400" dirty="0" smtClean="0">
                <a:effectLst/>
              </a:rPr>
              <a:t>больных</a:t>
            </a:r>
            <a:r>
              <a:rPr lang="en-US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сальмонеллезом в</a:t>
            </a:r>
            <a:r>
              <a:rPr lang="en-US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зависимости </a:t>
            </a:r>
            <a:r>
              <a:rPr lang="ru-RU" sz="2400" dirty="0">
                <a:effectLst/>
              </a:rPr>
              <a:t>от </a:t>
            </a:r>
            <a:r>
              <a:rPr lang="ru-RU" sz="2400" dirty="0" smtClean="0">
                <a:effectLst/>
              </a:rPr>
              <a:t>проводимой</a:t>
            </a:r>
            <a:r>
              <a:rPr lang="en-US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терапии.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5176681"/>
              </p:ext>
            </p:extLst>
          </p:nvPr>
        </p:nvGraphicFramePr>
        <p:xfrm>
          <a:off x="0" y="1484784"/>
          <a:ext cx="9143999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3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92088"/>
          </a:xfrm>
        </p:spPr>
        <p:txBody>
          <a:bodyPr/>
          <a:lstStyle/>
          <a:p>
            <a:pPr marL="0" indent="0">
              <a:buNone/>
            </a:pPr>
            <a:r>
              <a:rPr lang="uz-Cyrl-UZ" dirty="0">
                <a:effectLst/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424936" cy="54726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1.Сальмонеллёз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вызванный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полирезистентными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штаммами,  в основном   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ротекает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среднетяжелых и тяжелых формах; а тяжесть течения  зависит от вида возбудителя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сопутствующих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заболеваний.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больных сальмонеллёзом, вызванный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полирезистентыми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штаммами идет значительное снижение показателей клеточного и гуморального иммунитета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3.Установлена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клиническая эффективность препаратов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офлодекс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тималин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комплексном лечении больных сальмонеллезом, применение которых способствует более интенсивному снижению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симптомокомплексов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интоксикации желудочно-кишечного тракта, нормализации температурной реакции, показателей гемограммы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капроцитограммы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способствовало антителообразованию.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8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П р а к т и ч е с к и е   р е к о м е н д а ц и </a:t>
            </a:r>
            <a:r>
              <a:rPr lang="ru-RU" dirty="0" err="1">
                <a:effectLst/>
              </a:rPr>
              <a:t>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8136904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Сальмонеллёз, вызванный  </a:t>
            </a:r>
            <a:r>
              <a:rPr lang="ru-RU" dirty="0" err="1"/>
              <a:t>полирезистентными</a:t>
            </a:r>
            <a:r>
              <a:rPr lang="ru-RU" dirty="0"/>
              <a:t>  штаммами,  в основном   протекает  в среднетяжелых и тяжелых формах;  которые должны </a:t>
            </a:r>
            <a:r>
              <a:rPr lang="ru-RU" dirty="0" smtClean="0"/>
              <a:t>учитываться </a:t>
            </a:r>
            <a:r>
              <a:rPr lang="ru-RU" dirty="0"/>
              <a:t>при диагностировании и лечении этих больных.</a:t>
            </a:r>
          </a:p>
          <a:p>
            <a:pPr marL="45720" indent="0">
              <a:buNone/>
            </a:pPr>
            <a:r>
              <a:rPr lang="ru-RU" dirty="0"/>
              <a:t> Применение </a:t>
            </a:r>
            <a:r>
              <a:rPr lang="ru-RU" dirty="0" smtClean="0"/>
              <a:t>препаратов </a:t>
            </a:r>
            <a:r>
              <a:rPr lang="ru-RU" dirty="0" err="1" smtClean="0"/>
              <a:t>офлодекс</a:t>
            </a:r>
            <a:r>
              <a:rPr lang="ru-RU" dirty="0" smtClean="0"/>
              <a:t> и </a:t>
            </a:r>
            <a:r>
              <a:rPr lang="ru-RU" dirty="0" err="1"/>
              <a:t>тималин</a:t>
            </a:r>
            <a:r>
              <a:rPr lang="ru-RU" dirty="0"/>
              <a:t>  </a:t>
            </a:r>
            <a:r>
              <a:rPr lang="ru-RU" dirty="0" smtClean="0"/>
              <a:t>в комплексной </a:t>
            </a:r>
            <a:r>
              <a:rPr lang="ru-RU" dirty="0"/>
              <a:t>терапии      сальмонеллёза, </a:t>
            </a:r>
            <a:r>
              <a:rPr lang="ru-RU" dirty="0" smtClean="0"/>
              <a:t>улучшает  общее состояние </a:t>
            </a:r>
            <a:r>
              <a:rPr lang="ru-RU" dirty="0"/>
              <a:t>больных; а также </a:t>
            </a:r>
            <a:r>
              <a:rPr lang="ru-RU" dirty="0" smtClean="0"/>
              <a:t>способствует </a:t>
            </a:r>
            <a:r>
              <a:rPr lang="ru-RU" dirty="0"/>
              <a:t>сокращению койко-дней и </a:t>
            </a:r>
            <a:r>
              <a:rPr lang="ru-RU" dirty="0" smtClean="0"/>
              <a:t>снижает риск </a:t>
            </a:r>
            <a:r>
              <a:rPr lang="ru-RU" smtClean="0"/>
              <a:t>возникновение осложнений </a:t>
            </a:r>
            <a:r>
              <a:rPr lang="ru-RU" dirty="0"/>
              <a:t>от этих инфекций.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912768" cy="9361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416824" cy="401783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 сегодняшнему дню в значительной мере поднимаются проблемы, связанные с увеличением и нарастанием уровня   </a:t>
            </a:r>
            <a:r>
              <a:rPr lang="ru-RU" sz="2800" dirty="0" err="1"/>
              <a:t>полирезистентных</a:t>
            </a:r>
            <a:r>
              <a:rPr lang="ru-RU" sz="2800" dirty="0"/>
              <a:t> штаммов </a:t>
            </a:r>
            <a:r>
              <a:rPr lang="ru-RU" sz="2800" dirty="0" smtClean="0"/>
              <a:t>сальмонелл.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6040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740229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/>
              <a:t>Ц е л ь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59632" y="1988840"/>
            <a:ext cx="6840760" cy="4104456"/>
          </a:xfrm>
        </p:spPr>
        <p:txBody>
          <a:bodyPr/>
          <a:lstStyle/>
          <a:p>
            <a:pPr algn="ctr"/>
            <a:r>
              <a:rPr lang="ru-RU" sz="2800" dirty="0"/>
              <a:t>изучение клинико-иммунологических особенностей   </a:t>
            </a:r>
            <a:r>
              <a:rPr lang="ru-RU" sz="2800" dirty="0" err="1"/>
              <a:t>сальмонеллёзной</a:t>
            </a:r>
            <a:r>
              <a:rPr lang="ru-RU" sz="2800" dirty="0"/>
              <a:t> инфекции, вызванной </a:t>
            </a:r>
            <a:r>
              <a:rPr lang="ru-RU" sz="2800" dirty="0" err="1"/>
              <a:t>полирезистентными</a:t>
            </a:r>
            <a:r>
              <a:rPr lang="ru-RU" sz="2800" dirty="0"/>
              <a:t> штаммами сальмонелл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7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527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/>
              <a:t>З а д а ч 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488832" cy="439248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Изучить клинические особенности </a:t>
            </a:r>
            <a:r>
              <a:rPr lang="ru-RU" sz="2400" dirty="0" err="1" smtClean="0"/>
              <a:t>сальмонеллёзной</a:t>
            </a:r>
            <a:r>
              <a:rPr lang="ru-RU" sz="2400" dirty="0" smtClean="0"/>
              <a:t> инфекции,             вызванной </a:t>
            </a:r>
            <a:r>
              <a:rPr lang="ru-RU" sz="2400" dirty="0" err="1" smtClean="0"/>
              <a:t>полирезистентными</a:t>
            </a:r>
            <a:r>
              <a:rPr lang="ru-RU" sz="2400" dirty="0" smtClean="0"/>
              <a:t> штаммами.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Изучить </a:t>
            </a:r>
            <a:r>
              <a:rPr lang="ru-RU" sz="2400" dirty="0"/>
              <a:t>иммунологические особенности </a:t>
            </a:r>
            <a:r>
              <a:rPr lang="ru-RU" sz="2400" dirty="0" err="1"/>
              <a:t>сальмонеллёзной</a:t>
            </a:r>
            <a:r>
              <a:rPr lang="ru-RU" sz="2400" dirty="0"/>
              <a:t>  инфекции</a:t>
            </a:r>
            <a:r>
              <a:rPr lang="ru-RU" sz="2400" dirty="0" smtClean="0"/>
              <a:t>,     вызванной </a:t>
            </a:r>
            <a:r>
              <a:rPr lang="ru-RU" sz="2400" dirty="0" err="1"/>
              <a:t>полирезистентными</a:t>
            </a:r>
            <a:r>
              <a:rPr lang="ru-RU" sz="2400" dirty="0"/>
              <a:t> </a:t>
            </a:r>
            <a:r>
              <a:rPr lang="ru-RU" sz="2400" dirty="0" smtClean="0"/>
              <a:t>штаммами.</a:t>
            </a:r>
            <a:endParaRPr lang="ru-RU" sz="2400" dirty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Оптимизация </a:t>
            </a:r>
            <a:r>
              <a:rPr lang="ru-RU" sz="2400" dirty="0"/>
              <a:t>терапии  сальмонеллёза, вызванный </a:t>
            </a:r>
            <a:r>
              <a:rPr lang="ru-RU" sz="2400" dirty="0" err="1"/>
              <a:t>полирезистентными</a:t>
            </a:r>
            <a:r>
              <a:rPr lang="ru-RU" sz="2400" dirty="0"/>
              <a:t> штаммами   путем применения </a:t>
            </a:r>
            <a:r>
              <a:rPr lang="ru-RU" sz="2400" dirty="0" smtClean="0"/>
              <a:t>препаратов </a:t>
            </a:r>
            <a:r>
              <a:rPr lang="ru-RU" sz="2400" dirty="0" err="1" smtClean="0"/>
              <a:t>офлодекс</a:t>
            </a:r>
            <a:r>
              <a:rPr lang="ru-RU" sz="2400" dirty="0" smtClean="0"/>
              <a:t> и </a:t>
            </a:r>
            <a:r>
              <a:rPr lang="ru-RU" sz="2400" dirty="0" err="1"/>
              <a:t>тималин</a:t>
            </a:r>
            <a:r>
              <a:rPr lang="ru-RU" sz="2400" dirty="0"/>
              <a:t>.</a:t>
            </a:r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39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6084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МАТЕРИАЛ И МЕТОДЫ ИССЛЕДОВАНИЯ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488832" cy="4392488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/>
              <a:t> Под наблюдением находились 80 больных сальмонеллёзом, </a:t>
            </a:r>
            <a:r>
              <a:rPr lang="ru-RU" dirty="0" smtClean="0"/>
              <a:t>вызванный </a:t>
            </a:r>
            <a:r>
              <a:rPr lang="ru-RU" dirty="0" err="1"/>
              <a:t>полирезистентными</a:t>
            </a:r>
            <a:r>
              <a:rPr lang="ru-RU" dirty="0"/>
              <a:t>  штаммами с тяжелой и средней тяжестью течения заболевания, которые были госпитализированы в клиническую инфекционную больницу НИИЭМИЗ МЗ </a:t>
            </a:r>
            <a:r>
              <a:rPr lang="ru-RU" dirty="0" err="1"/>
              <a:t>РУз</a:t>
            </a:r>
            <a:r>
              <a:rPr lang="ru-RU" dirty="0"/>
              <a:t> за период </a:t>
            </a:r>
            <a:r>
              <a:rPr lang="ru-RU" dirty="0" smtClean="0"/>
              <a:t>2010-2012гг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/>
              <a:t>Все обследованные больные распределены на две группы. Первую – основную группу составили 50 </a:t>
            </a:r>
            <a:r>
              <a:rPr lang="ru-RU" dirty="0" smtClean="0"/>
              <a:t>(62,5</a:t>
            </a:r>
            <a:r>
              <a:rPr lang="ru-RU" dirty="0"/>
              <a:t>%) больных   сальмонеллёзом, вызванным </a:t>
            </a:r>
            <a:r>
              <a:rPr lang="ru-RU" dirty="0" err="1"/>
              <a:t>полирезистентными</a:t>
            </a:r>
            <a:r>
              <a:rPr lang="ru-RU" dirty="0"/>
              <a:t> штаммами. Вторую - контрольную группу составили 30 (37,5%) больных, у которых заболевание вызвано сальмонеллами, чувствительными к традиционно применяемым антибиотикам.</a:t>
            </a:r>
          </a:p>
        </p:txBody>
      </p:sp>
    </p:spTree>
    <p:extLst>
      <p:ext uri="{BB962C8B-B14F-4D97-AF65-F5344CB8AC3E}">
        <p14:creationId xmlns:p14="http://schemas.microsoft.com/office/powerpoint/2010/main" val="4039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МАТЕРИАЛ И МЕТОДЫ ИССЛЕДОВАНИЯ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sz="quarter" idx="13"/>
          </p:nvPr>
        </p:nvSpPr>
        <p:spPr>
          <a:xfrm>
            <a:off x="755576" y="1772815"/>
            <a:ext cx="3734127" cy="324036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smtClean="0"/>
              <a:t>Всем обследованным </a:t>
            </a:r>
            <a:r>
              <a:rPr lang="ru-RU" sz="2400" dirty="0"/>
              <a:t>больных при поступлении в клинику  был </a:t>
            </a:r>
            <a:r>
              <a:rPr lang="ru-RU" sz="2400" dirty="0" smtClean="0"/>
              <a:t>проведен   бак анализ кала  </a:t>
            </a:r>
            <a:r>
              <a:rPr lang="ru-RU" sz="2400" dirty="0"/>
              <a:t>с</a:t>
            </a:r>
            <a:r>
              <a:rPr lang="ru-RU" sz="2400" dirty="0" smtClean="0"/>
              <a:t> </a:t>
            </a:r>
            <a:r>
              <a:rPr lang="ru-RU" sz="2400" dirty="0"/>
              <a:t>определение антибиотико чувствительности.</a:t>
            </a:r>
          </a:p>
        </p:txBody>
      </p:sp>
      <p:pic>
        <p:nvPicPr>
          <p:cNvPr id="1026" name="Picture 2" descr="C:\Documents and Settings\Администратор\Рабочий стол\Staph. aureu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51216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Распределение по виду возбудителя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5024136"/>
              </p:ext>
            </p:extLst>
          </p:nvPr>
        </p:nvGraphicFramePr>
        <p:xfrm>
          <a:off x="1187624" y="1916832"/>
          <a:ext cx="74168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23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75657" y="692696"/>
            <a:ext cx="640871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Распределение больных по пути передачи инфекции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7430570"/>
              </p:ext>
            </p:extLst>
          </p:nvPr>
        </p:nvGraphicFramePr>
        <p:xfrm>
          <a:off x="1143000" y="2276475"/>
          <a:ext cx="6400800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5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1912</TotalTime>
  <Words>763</Words>
  <Application>Microsoft Office PowerPoint</Application>
  <PresentationFormat>Экран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Научный руководитель : кандидат  медицинских наук,    доцент НИЯЗОВА Т.А. </vt:lpstr>
      <vt:lpstr>Актуальность</vt:lpstr>
      <vt:lpstr>Актуальность</vt:lpstr>
      <vt:lpstr>Ц е л ь </vt:lpstr>
      <vt:lpstr>З а д а ч и</vt:lpstr>
      <vt:lpstr>МАТЕРИАЛ И МЕТОДЫ ИССЛЕДОВАНИЯ</vt:lpstr>
      <vt:lpstr>МАТЕРИАЛ И МЕТОДЫ ИССЛЕДОВАНИЯ</vt:lpstr>
      <vt:lpstr>Распределение по виду возбудителя</vt:lpstr>
      <vt:lpstr>Распределение больных по пути передачи инфекции</vt:lpstr>
      <vt:lpstr>Распределение по полу.</vt:lpstr>
      <vt:lpstr>Распределение больных по возрасту </vt:lpstr>
      <vt:lpstr>Распределение больных  сальмонеллёзом по  клиническим   формам и  степени тяжести течения заболевания в основной группе (n=50)</vt:lpstr>
      <vt:lpstr>Распределение больных  сальмонеллёзом по клиническим   формам и  степени тяжести течения заболевания в контрольной группе (n=30)</vt:lpstr>
      <vt:lpstr>Структура сопутствующих  заболеваний и тяжесть течения сальмонеллеза,  вызванный  полирезистентными штаммами  </vt:lpstr>
      <vt:lpstr>Продолжительность основных симптомов интоксикации и поражения ЖКТ у больных в основной и контрольной группе (в днях).</vt:lpstr>
      <vt:lpstr>Продолжительность основных симптомов интоксикации и поражения ЖКТ у больных в основной и контрольной группе (в днях).</vt:lpstr>
      <vt:lpstr>Длительность  клинических   симптомов   у больных сальмонеллезом, вызванными  полирезистентными штаммами S,enteritidis( в днях)</vt:lpstr>
      <vt:lpstr>Длительность  клинических   симптомов   у больных сальмонеллезом, вызванными    полирезистентными штаммами S,typhimurium      (в днях)</vt:lpstr>
      <vt:lpstr>Сравнительная иммунологическая характеристика </vt:lpstr>
      <vt:lpstr>Сравнительная иммунологическая характеристика </vt:lpstr>
      <vt:lpstr>Продолжительность  клинических симптомов у больных сальмонеллезом получавших  тималин  в сочетании с традиционной терапией </vt:lpstr>
      <vt:lpstr>Длительность клинических симптомов  у больных сальмонеллёзом получавших «офлодекс»   (в днях)</vt:lpstr>
      <vt:lpstr>Динамика лабораторных показателей у больных  сальмонеллёзом</vt:lpstr>
      <vt:lpstr>Динамика показателей гемограммы у больных сальмонеллезом в зависимости от проводимой терапии.</vt:lpstr>
      <vt:lpstr>Выводы</vt:lpstr>
      <vt:lpstr>П р а к т и ч е с к и е   р е к о м е н д а ц и 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руководитель : кандидат  медицинских наук,    доцент НИЯЗОВА Т.А. </dc:title>
  <cp:lastModifiedBy>acer</cp:lastModifiedBy>
  <cp:revision>79</cp:revision>
  <dcterms:modified xsi:type="dcterms:W3CDTF">2014-06-02T10:19:49Z</dcterms:modified>
</cp:coreProperties>
</file>