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72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Espagnol#Extension_et_usage" TargetMode="External"/><Relationship Id="rId2" Type="http://schemas.openxmlformats.org/officeDocument/2006/relationships/hyperlink" Target="http://fr.wikipedia.org/wiki/Espagnol#Caract.C3.A9ristiques" TargetMode="External"/><Relationship Id="rId1" Type="http://schemas.openxmlformats.org/officeDocument/2006/relationships/hyperlink" Target="http://fr.wikipedia.org/wiki/Espagnol#Histoire" TargetMode="External"/><Relationship Id="rId5" Type="http://schemas.openxmlformats.org/officeDocument/2006/relationships/hyperlink" Target="http://fr.wikipedia.org/wiki/Espagnol#Litt.C3.A9rature" TargetMode="External"/><Relationship Id="rId4" Type="http://schemas.openxmlformats.org/officeDocument/2006/relationships/hyperlink" Target="http://fr.wikipedia.org/wiki/Espagnol#Distinction_entre_.C2.AB_espagnol_.C2.BB_et_.C2.AB_castillan_.C2.BB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Espagnol#Extension_et_usage" TargetMode="External"/><Relationship Id="rId2" Type="http://schemas.openxmlformats.org/officeDocument/2006/relationships/hyperlink" Target="http://fr.wikipedia.org/wiki/Espagnol#Caract.C3.A9ristiques" TargetMode="External"/><Relationship Id="rId1" Type="http://schemas.openxmlformats.org/officeDocument/2006/relationships/hyperlink" Target="http://fr.wikipedia.org/wiki/Espagnol#Histoire" TargetMode="External"/><Relationship Id="rId5" Type="http://schemas.openxmlformats.org/officeDocument/2006/relationships/hyperlink" Target="http://fr.wikipedia.org/wiki/Espagnol#Distinction_entre_.C2.AB_espagnol_.C2.BB_et_.C2.AB_castillan_.C2.BB" TargetMode="External"/><Relationship Id="rId4" Type="http://schemas.openxmlformats.org/officeDocument/2006/relationships/hyperlink" Target="http://fr.wikipedia.org/wiki/Espagnol#Litt.C3.A9rature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0EDD90-C814-4200-AAD1-42A968AED8B7}" type="doc">
      <dgm:prSet loTypeId="urn:microsoft.com/office/officeart/2005/8/layout/chevron2" loCatId="list" qsTypeId="urn:microsoft.com/office/officeart/2005/8/quickstyle/3d6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D1659068-27EF-496F-9727-6DF4D41E0661}">
      <dgm:prSet phldrT="[Текст]" custT="1"/>
      <dgm:spPr/>
      <dgm:t>
        <a:bodyPr/>
        <a:lstStyle/>
        <a:p>
          <a:r>
            <a:rPr lang="en-US" sz="3200" dirty="0" smtClean="0"/>
            <a:t>1</a:t>
          </a:r>
          <a:endParaRPr lang="ru-RU" sz="3200" dirty="0"/>
        </a:p>
      </dgm:t>
    </dgm:pt>
    <dgm:pt modelId="{E35C20D5-E132-4FBD-8A6A-515BF727D169}" type="parTrans" cxnId="{36666BB3-B9D9-4BCF-AE30-1D1B63DDAF15}">
      <dgm:prSet/>
      <dgm:spPr/>
      <dgm:t>
        <a:bodyPr/>
        <a:lstStyle/>
        <a:p>
          <a:endParaRPr lang="ru-RU" sz="3200"/>
        </a:p>
      </dgm:t>
    </dgm:pt>
    <dgm:pt modelId="{2B693FD7-5000-4BED-B7BA-46560E52FB76}" type="sibTrans" cxnId="{36666BB3-B9D9-4BCF-AE30-1D1B63DDAF15}">
      <dgm:prSet/>
      <dgm:spPr/>
      <dgm:t>
        <a:bodyPr/>
        <a:lstStyle/>
        <a:p>
          <a:endParaRPr lang="ru-RU" sz="3200"/>
        </a:p>
      </dgm:t>
    </dgm:pt>
    <dgm:pt modelId="{74E9AF02-978B-41EC-AC7D-93B80B741A1F}">
      <dgm:prSet phldrT="[Текст]" custT="1"/>
      <dgm:spPr/>
      <dgm:t>
        <a:bodyPr/>
        <a:lstStyle/>
        <a:p>
          <a:r>
            <a:rPr lang="en-US" sz="2800" dirty="0" smtClean="0">
              <a:hlinkClick xmlns:r="http://schemas.openxmlformats.org/officeDocument/2006/relationships" r:id="rId1"/>
            </a:rPr>
            <a:t>Histoire</a:t>
          </a:r>
          <a:endParaRPr lang="ru-RU" sz="2800" dirty="0"/>
        </a:p>
      </dgm:t>
    </dgm:pt>
    <dgm:pt modelId="{FC071F5E-DBCD-4220-B400-8003F5EA7AD9}" type="parTrans" cxnId="{0C13734A-C70C-4B22-A99A-CBF99F857116}">
      <dgm:prSet/>
      <dgm:spPr/>
      <dgm:t>
        <a:bodyPr/>
        <a:lstStyle/>
        <a:p>
          <a:endParaRPr lang="ru-RU" sz="3200"/>
        </a:p>
      </dgm:t>
    </dgm:pt>
    <dgm:pt modelId="{61308883-13D9-4C0B-A031-7791D4EBF34E}" type="sibTrans" cxnId="{0C13734A-C70C-4B22-A99A-CBF99F857116}">
      <dgm:prSet/>
      <dgm:spPr/>
      <dgm:t>
        <a:bodyPr/>
        <a:lstStyle/>
        <a:p>
          <a:endParaRPr lang="ru-RU" sz="3200"/>
        </a:p>
      </dgm:t>
    </dgm:pt>
    <dgm:pt modelId="{ACA57BE5-021D-4879-BAC2-8E46205D3A00}">
      <dgm:prSet phldrT="[Текст]" custT="1"/>
      <dgm:spPr/>
      <dgm:t>
        <a:bodyPr/>
        <a:lstStyle/>
        <a:p>
          <a:r>
            <a:rPr lang="en-US" sz="3200" dirty="0" smtClean="0"/>
            <a:t>2</a:t>
          </a:r>
          <a:endParaRPr lang="ru-RU" sz="3200" dirty="0"/>
        </a:p>
      </dgm:t>
    </dgm:pt>
    <dgm:pt modelId="{D8AC420E-CADF-44D2-AF3C-4B238E7D65F6}" type="parTrans" cxnId="{3E7ED199-E6AC-4C22-BA6F-2491A3972D37}">
      <dgm:prSet/>
      <dgm:spPr/>
      <dgm:t>
        <a:bodyPr/>
        <a:lstStyle/>
        <a:p>
          <a:endParaRPr lang="ru-RU" sz="3200"/>
        </a:p>
      </dgm:t>
    </dgm:pt>
    <dgm:pt modelId="{1EA226A7-28A3-4D85-ADDC-754D5DB5B230}" type="sibTrans" cxnId="{3E7ED199-E6AC-4C22-BA6F-2491A3972D37}">
      <dgm:prSet/>
      <dgm:spPr/>
      <dgm:t>
        <a:bodyPr/>
        <a:lstStyle/>
        <a:p>
          <a:endParaRPr lang="ru-RU" sz="3200"/>
        </a:p>
      </dgm:t>
    </dgm:pt>
    <dgm:pt modelId="{BE256FD0-DCD1-4F4C-89B3-532978BB737F}">
      <dgm:prSet phldrT="[Текст]" custT="1"/>
      <dgm:spPr/>
      <dgm:t>
        <a:bodyPr/>
        <a:lstStyle/>
        <a:p>
          <a:r>
            <a:rPr lang="en-US" sz="2800" dirty="0" err="1" smtClean="0">
              <a:hlinkClick xmlns:r="http://schemas.openxmlformats.org/officeDocument/2006/relationships" r:id="rId2"/>
            </a:rPr>
            <a:t>Caractéristiques</a:t>
          </a:r>
          <a:endParaRPr lang="ru-RU" sz="2800" dirty="0"/>
        </a:p>
      </dgm:t>
    </dgm:pt>
    <dgm:pt modelId="{978ADCCB-CEB3-4213-B615-D73E7A22EF8D}" type="parTrans" cxnId="{80817185-36B6-4C4B-9C9D-98FB8A4A8E3C}">
      <dgm:prSet/>
      <dgm:spPr/>
      <dgm:t>
        <a:bodyPr/>
        <a:lstStyle/>
        <a:p>
          <a:endParaRPr lang="ru-RU" sz="3200"/>
        </a:p>
      </dgm:t>
    </dgm:pt>
    <dgm:pt modelId="{286282FE-02D8-4131-A5D5-CEA214AB9837}" type="sibTrans" cxnId="{80817185-36B6-4C4B-9C9D-98FB8A4A8E3C}">
      <dgm:prSet/>
      <dgm:spPr/>
      <dgm:t>
        <a:bodyPr/>
        <a:lstStyle/>
        <a:p>
          <a:endParaRPr lang="ru-RU" sz="3200"/>
        </a:p>
      </dgm:t>
    </dgm:pt>
    <dgm:pt modelId="{2F4A5F57-3590-4A8F-AB52-F41883250DC1}">
      <dgm:prSet phldrT="[Текст]" custT="1"/>
      <dgm:spPr/>
      <dgm:t>
        <a:bodyPr/>
        <a:lstStyle/>
        <a:p>
          <a:r>
            <a:rPr lang="en-US" sz="3200" dirty="0" smtClean="0"/>
            <a:t>3</a:t>
          </a:r>
          <a:endParaRPr lang="ru-RU" sz="3200" dirty="0"/>
        </a:p>
      </dgm:t>
    </dgm:pt>
    <dgm:pt modelId="{A0985EC7-E4C8-4760-8505-614E8EE1F37D}" type="parTrans" cxnId="{A5BD397C-9036-4A6E-993C-7F2BC9A68A89}">
      <dgm:prSet/>
      <dgm:spPr/>
      <dgm:t>
        <a:bodyPr/>
        <a:lstStyle/>
        <a:p>
          <a:endParaRPr lang="ru-RU" sz="3200"/>
        </a:p>
      </dgm:t>
    </dgm:pt>
    <dgm:pt modelId="{11988DF8-E53D-47A7-B869-0069B6BB7CBC}" type="sibTrans" cxnId="{A5BD397C-9036-4A6E-993C-7F2BC9A68A89}">
      <dgm:prSet/>
      <dgm:spPr/>
      <dgm:t>
        <a:bodyPr/>
        <a:lstStyle/>
        <a:p>
          <a:endParaRPr lang="ru-RU" sz="3200"/>
        </a:p>
      </dgm:t>
    </dgm:pt>
    <dgm:pt modelId="{9F27FCEC-E95C-4CCA-9562-345948A32320}">
      <dgm:prSet phldrT="[Текст]" custT="1"/>
      <dgm:spPr/>
      <dgm:t>
        <a:bodyPr/>
        <a:lstStyle/>
        <a:p>
          <a:r>
            <a:rPr lang="en-US" sz="2800" dirty="0" smtClean="0">
              <a:hlinkClick xmlns:r="http://schemas.openxmlformats.org/officeDocument/2006/relationships" r:id="rId3"/>
            </a:rPr>
            <a:t>Extension et usage</a:t>
          </a:r>
          <a:endParaRPr lang="ru-RU" sz="2800" dirty="0"/>
        </a:p>
      </dgm:t>
    </dgm:pt>
    <dgm:pt modelId="{D4C5BCE8-E061-40A3-B0CE-A6C82F171715}" type="parTrans" cxnId="{36B953D6-4F66-49C4-916F-F24025AE7831}">
      <dgm:prSet/>
      <dgm:spPr/>
      <dgm:t>
        <a:bodyPr/>
        <a:lstStyle/>
        <a:p>
          <a:endParaRPr lang="ru-RU" sz="3200"/>
        </a:p>
      </dgm:t>
    </dgm:pt>
    <dgm:pt modelId="{70245F5A-570E-412C-B37F-E4B6D0544FF1}" type="sibTrans" cxnId="{36B953D6-4F66-49C4-916F-F24025AE7831}">
      <dgm:prSet/>
      <dgm:spPr/>
      <dgm:t>
        <a:bodyPr/>
        <a:lstStyle/>
        <a:p>
          <a:endParaRPr lang="ru-RU" sz="3200"/>
        </a:p>
      </dgm:t>
    </dgm:pt>
    <dgm:pt modelId="{4AC47E1E-9974-40A1-90E7-2BBEDCE20C7D}">
      <dgm:prSet phldrT="[Текст]" custT="1"/>
      <dgm:spPr/>
      <dgm:t>
        <a:bodyPr/>
        <a:lstStyle/>
        <a:p>
          <a:r>
            <a:rPr lang="fr-FR" sz="2800" smtClean="0">
              <a:hlinkClick xmlns:r="http://schemas.openxmlformats.org/officeDocument/2006/relationships" r:id="rId4"/>
            </a:rPr>
            <a:t>Distinction entre « espagnol » et « castillan »</a:t>
          </a:r>
          <a:endParaRPr lang="ru-RU" sz="2800" dirty="0"/>
        </a:p>
      </dgm:t>
    </dgm:pt>
    <dgm:pt modelId="{B8B9E3AC-640E-41C1-8781-36044837073E}" type="parTrans" cxnId="{0F52BF4E-8D92-42AC-9538-F0FE2309545A}">
      <dgm:prSet/>
      <dgm:spPr/>
      <dgm:t>
        <a:bodyPr/>
        <a:lstStyle/>
        <a:p>
          <a:endParaRPr lang="ru-RU" sz="3200"/>
        </a:p>
      </dgm:t>
    </dgm:pt>
    <dgm:pt modelId="{464A1E89-5513-4C84-A033-91E19ECBD4E2}" type="sibTrans" cxnId="{0F52BF4E-8D92-42AC-9538-F0FE2309545A}">
      <dgm:prSet/>
      <dgm:spPr/>
      <dgm:t>
        <a:bodyPr/>
        <a:lstStyle/>
        <a:p>
          <a:endParaRPr lang="ru-RU" sz="3200"/>
        </a:p>
      </dgm:t>
    </dgm:pt>
    <dgm:pt modelId="{77BD9748-1711-4228-9FE8-0782D54C989C}">
      <dgm:prSet phldrT="[Текст]" custT="1"/>
      <dgm:spPr/>
      <dgm:t>
        <a:bodyPr/>
        <a:lstStyle/>
        <a:p>
          <a:r>
            <a:rPr lang="en-US" sz="3200" dirty="0" smtClean="0"/>
            <a:t>4</a:t>
          </a:r>
          <a:endParaRPr lang="ru-RU" sz="3200" dirty="0"/>
        </a:p>
      </dgm:t>
    </dgm:pt>
    <dgm:pt modelId="{3B275BA1-9581-4229-817E-E5C27E56FFC4}" type="parTrans" cxnId="{3FE64A08-CE1E-4904-84F9-3BD4946A23A3}">
      <dgm:prSet/>
      <dgm:spPr/>
      <dgm:t>
        <a:bodyPr/>
        <a:lstStyle/>
        <a:p>
          <a:endParaRPr lang="ru-RU" sz="3200"/>
        </a:p>
      </dgm:t>
    </dgm:pt>
    <dgm:pt modelId="{A5BB1231-28A6-4029-AAE2-E43E5C0D1245}" type="sibTrans" cxnId="{3FE64A08-CE1E-4904-84F9-3BD4946A23A3}">
      <dgm:prSet/>
      <dgm:spPr/>
      <dgm:t>
        <a:bodyPr/>
        <a:lstStyle/>
        <a:p>
          <a:endParaRPr lang="ru-RU" sz="3200"/>
        </a:p>
      </dgm:t>
    </dgm:pt>
    <dgm:pt modelId="{162C4F91-14E8-4E01-ADC3-3EFBE4488D6A}">
      <dgm:prSet phldrT="[Текст]" custT="1"/>
      <dgm:spPr/>
      <dgm:t>
        <a:bodyPr/>
        <a:lstStyle/>
        <a:p>
          <a:r>
            <a:rPr lang="en-US" sz="3200" dirty="0" smtClean="0"/>
            <a:t>5</a:t>
          </a:r>
          <a:endParaRPr lang="ru-RU" sz="3200" dirty="0"/>
        </a:p>
      </dgm:t>
    </dgm:pt>
    <dgm:pt modelId="{2366E250-E985-4684-A0D9-6929BDD7B8B6}" type="parTrans" cxnId="{F469E992-507C-4A69-8248-11B3183C15FC}">
      <dgm:prSet/>
      <dgm:spPr/>
      <dgm:t>
        <a:bodyPr/>
        <a:lstStyle/>
        <a:p>
          <a:endParaRPr lang="ru-RU" sz="3200"/>
        </a:p>
      </dgm:t>
    </dgm:pt>
    <dgm:pt modelId="{031B270D-7288-462F-8ECA-7C21AC78FED4}" type="sibTrans" cxnId="{F469E992-507C-4A69-8248-11B3183C15FC}">
      <dgm:prSet/>
      <dgm:spPr/>
      <dgm:t>
        <a:bodyPr/>
        <a:lstStyle/>
        <a:p>
          <a:endParaRPr lang="ru-RU" sz="3200"/>
        </a:p>
      </dgm:t>
    </dgm:pt>
    <dgm:pt modelId="{D677EEE1-DB82-4F37-9143-E8F5E54A8A43}">
      <dgm:prSet phldrT="[Текст]" custT="1"/>
      <dgm:spPr/>
      <dgm:t>
        <a:bodyPr/>
        <a:lstStyle/>
        <a:p>
          <a:r>
            <a:rPr lang="en-US" sz="2800" smtClean="0">
              <a:hlinkClick xmlns:r="http://schemas.openxmlformats.org/officeDocument/2006/relationships" r:id="rId5"/>
            </a:rPr>
            <a:t>Littérature</a:t>
          </a:r>
          <a:endParaRPr lang="ru-RU" sz="2800" dirty="0"/>
        </a:p>
      </dgm:t>
    </dgm:pt>
    <dgm:pt modelId="{D248CD55-3715-4960-9AA3-A941095C3CFB}" type="parTrans" cxnId="{F0CFDE77-0347-4F8D-928B-E3A3B48A3DCC}">
      <dgm:prSet/>
      <dgm:spPr/>
      <dgm:t>
        <a:bodyPr/>
        <a:lstStyle/>
        <a:p>
          <a:endParaRPr lang="ru-RU" sz="3200"/>
        </a:p>
      </dgm:t>
    </dgm:pt>
    <dgm:pt modelId="{E1744CE4-96DD-497B-BBE8-CB3D0BC011C1}" type="sibTrans" cxnId="{F0CFDE77-0347-4F8D-928B-E3A3B48A3DCC}">
      <dgm:prSet/>
      <dgm:spPr/>
      <dgm:t>
        <a:bodyPr/>
        <a:lstStyle/>
        <a:p>
          <a:endParaRPr lang="ru-RU" sz="3200"/>
        </a:p>
      </dgm:t>
    </dgm:pt>
    <dgm:pt modelId="{31DD31BE-7EDF-48B1-86AF-81E8A675DC6A}" type="pres">
      <dgm:prSet presAssocID="{050EDD90-C814-4200-AAD1-42A968AED8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0A785B-EDDA-4A26-A02D-F994FAF29600}" type="pres">
      <dgm:prSet presAssocID="{D1659068-27EF-496F-9727-6DF4D41E0661}" presName="composite" presStyleCnt="0"/>
      <dgm:spPr/>
    </dgm:pt>
    <dgm:pt modelId="{F43FF2A4-775A-44C8-BF67-0961DFB22CC1}" type="pres">
      <dgm:prSet presAssocID="{D1659068-27EF-496F-9727-6DF4D41E0661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1812BD-7A95-480B-8C66-B3D7DAF5F8C6}" type="pres">
      <dgm:prSet presAssocID="{D1659068-27EF-496F-9727-6DF4D41E0661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167E5-DE87-46C6-BC2A-582B5C7E4440}" type="pres">
      <dgm:prSet presAssocID="{2B693FD7-5000-4BED-B7BA-46560E52FB76}" presName="sp" presStyleCnt="0"/>
      <dgm:spPr/>
    </dgm:pt>
    <dgm:pt modelId="{0B396B29-1F7F-48FF-B2C3-CD1BB71EE03C}" type="pres">
      <dgm:prSet presAssocID="{ACA57BE5-021D-4879-BAC2-8E46205D3A00}" presName="composite" presStyleCnt="0"/>
      <dgm:spPr/>
    </dgm:pt>
    <dgm:pt modelId="{8E55CCDA-61F8-4D43-B791-3D012C069C0C}" type="pres">
      <dgm:prSet presAssocID="{ACA57BE5-021D-4879-BAC2-8E46205D3A00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E5F2F-EE55-4028-8B1F-2FB0A1CD9B25}" type="pres">
      <dgm:prSet presAssocID="{ACA57BE5-021D-4879-BAC2-8E46205D3A00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BD2908-4D2E-4553-AE98-B6EB8658AE33}" type="pres">
      <dgm:prSet presAssocID="{1EA226A7-28A3-4D85-ADDC-754D5DB5B230}" presName="sp" presStyleCnt="0"/>
      <dgm:spPr/>
    </dgm:pt>
    <dgm:pt modelId="{DDF5FEDD-BC84-43B6-84AE-99B09F3C2190}" type="pres">
      <dgm:prSet presAssocID="{2F4A5F57-3590-4A8F-AB52-F41883250DC1}" presName="composite" presStyleCnt="0"/>
      <dgm:spPr/>
    </dgm:pt>
    <dgm:pt modelId="{5DE30E92-499A-4196-881A-5BA9D1DF01AB}" type="pres">
      <dgm:prSet presAssocID="{2F4A5F57-3590-4A8F-AB52-F41883250DC1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AF8AA6-3A72-43D0-89FF-71B14B809EF8}" type="pres">
      <dgm:prSet presAssocID="{2F4A5F57-3590-4A8F-AB52-F41883250DC1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7A1C90-7DB9-4B31-9C5D-847610B1B9F7}" type="pres">
      <dgm:prSet presAssocID="{11988DF8-E53D-47A7-B869-0069B6BB7CBC}" presName="sp" presStyleCnt="0"/>
      <dgm:spPr/>
    </dgm:pt>
    <dgm:pt modelId="{F97007BC-C9E8-4347-A740-9166A325A413}" type="pres">
      <dgm:prSet presAssocID="{77BD9748-1711-4228-9FE8-0782D54C989C}" presName="composite" presStyleCnt="0"/>
      <dgm:spPr/>
    </dgm:pt>
    <dgm:pt modelId="{F87300D0-C86C-4516-A6C9-647CEAEE6A55}" type="pres">
      <dgm:prSet presAssocID="{77BD9748-1711-4228-9FE8-0782D54C989C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22CF62-BD00-488D-9A5C-EDEC6CE73840}" type="pres">
      <dgm:prSet presAssocID="{77BD9748-1711-4228-9FE8-0782D54C989C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AAE497-1BE7-4EE4-866D-AF2319232186}" type="pres">
      <dgm:prSet presAssocID="{A5BB1231-28A6-4029-AAE2-E43E5C0D1245}" presName="sp" presStyleCnt="0"/>
      <dgm:spPr/>
    </dgm:pt>
    <dgm:pt modelId="{1AE238F5-BF97-4A47-B7FB-8D549DCBAD2D}" type="pres">
      <dgm:prSet presAssocID="{162C4F91-14E8-4E01-ADC3-3EFBE4488D6A}" presName="composite" presStyleCnt="0"/>
      <dgm:spPr/>
    </dgm:pt>
    <dgm:pt modelId="{663FD8F7-5DD6-4A09-A571-6B36AF6E2B01}" type="pres">
      <dgm:prSet presAssocID="{162C4F91-14E8-4E01-ADC3-3EFBE4488D6A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CB2B62-82E7-4672-B316-7E549EC257FF}" type="pres">
      <dgm:prSet presAssocID="{162C4F91-14E8-4E01-ADC3-3EFBE4488D6A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E0BC10-45C8-4298-8B73-A2983A95F4D1}" type="presOf" srcId="{BE256FD0-DCD1-4F4C-89B3-532978BB737F}" destId="{38AE5F2F-EE55-4028-8B1F-2FB0A1CD9B25}" srcOrd="0" destOrd="0" presId="urn:microsoft.com/office/officeart/2005/8/layout/chevron2"/>
    <dgm:cxn modelId="{59C53542-A224-4315-ABA5-7724B7FA37C6}" type="presOf" srcId="{ACA57BE5-021D-4879-BAC2-8E46205D3A00}" destId="{8E55CCDA-61F8-4D43-B791-3D012C069C0C}" srcOrd="0" destOrd="0" presId="urn:microsoft.com/office/officeart/2005/8/layout/chevron2"/>
    <dgm:cxn modelId="{BB967A6E-E47C-4078-9871-066BF1E203D7}" type="presOf" srcId="{162C4F91-14E8-4E01-ADC3-3EFBE4488D6A}" destId="{663FD8F7-5DD6-4A09-A571-6B36AF6E2B01}" srcOrd="0" destOrd="0" presId="urn:microsoft.com/office/officeart/2005/8/layout/chevron2"/>
    <dgm:cxn modelId="{45119CF5-AA71-480E-BF8F-9CAA03F6D0F9}" type="presOf" srcId="{4AC47E1E-9974-40A1-90E7-2BBEDCE20C7D}" destId="{C0CB2B62-82E7-4672-B316-7E549EC257FF}" srcOrd="0" destOrd="0" presId="urn:microsoft.com/office/officeart/2005/8/layout/chevron2"/>
    <dgm:cxn modelId="{9EBCA654-C3D8-4166-9301-8807DC1B1333}" type="presOf" srcId="{9F27FCEC-E95C-4CCA-9562-345948A32320}" destId="{39AF8AA6-3A72-43D0-89FF-71B14B809EF8}" srcOrd="0" destOrd="0" presId="urn:microsoft.com/office/officeart/2005/8/layout/chevron2"/>
    <dgm:cxn modelId="{822AD952-C926-4F12-A430-86D23B657461}" type="presOf" srcId="{050EDD90-C814-4200-AAD1-42A968AED8B7}" destId="{31DD31BE-7EDF-48B1-86AF-81E8A675DC6A}" srcOrd="0" destOrd="0" presId="urn:microsoft.com/office/officeart/2005/8/layout/chevron2"/>
    <dgm:cxn modelId="{E895C731-2682-41FD-8451-6963380295B9}" type="presOf" srcId="{D677EEE1-DB82-4F37-9143-E8F5E54A8A43}" destId="{1422CF62-BD00-488D-9A5C-EDEC6CE73840}" srcOrd="0" destOrd="0" presId="urn:microsoft.com/office/officeart/2005/8/layout/chevron2"/>
    <dgm:cxn modelId="{F0CFDE77-0347-4F8D-928B-E3A3B48A3DCC}" srcId="{77BD9748-1711-4228-9FE8-0782D54C989C}" destId="{D677EEE1-DB82-4F37-9143-E8F5E54A8A43}" srcOrd="0" destOrd="0" parTransId="{D248CD55-3715-4960-9AA3-A941095C3CFB}" sibTransId="{E1744CE4-96DD-497B-BBE8-CB3D0BC011C1}"/>
    <dgm:cxn modelId="{0C13734A-C70C-4B22-A99A-CBF99F857116}" srcId="{D1659068-27EF-496F-9727-6DF4D41E0661}" destId="{74E9AF02-978B-41EC-AC7D-93B80B741A1F}" srcOrd="0" destOrd="0" parTransId="{FC071F5E-DBCD-4220-B400-8003F5EA7AD9}" sibTransId="{61308883-13D9-4C0B-A031-7791D4EBF34E}"/>
    <dgm:cxn modelId="{F469E992-507C-4A69-8248-11B3183C15FC}" srcId="{050EDD90-C814-4200-AAD1-42A968AED8B7}" destId="{162C4F91-14E8-4E01-ADC3-3EFBE4488D6A}" srcOrd="4" destOrd="0" parTransId="{2366E250-E985-4684-A0D9-6929BDD7B8B6}" sibTransId="{031B270D-7288-462F-8ECA-7C21AC78FED4}"/>
    <dgm:cxn modelId="{36B953D6-4F66-49C4-916F-F24025AE7831}" srcId="{2F4A5F57-3590-4A8F-AB52-F41883250DC1}" destId="{9F27FCEC-E95C-4CCA-9562-345948A32320}" srcOrd="0" destOrd="0" parTransId="{D4C5BCE8-E061-40A3-B0CE-A6C82F171715}" sibTransId="{70245F5A-570E-412C-B37F-E4B6D0544FF1}"/>
    <dgm:cxn modelId="{7BCADD55-1012-4777-AEC3-FFF1C01D6C7D}" type="presOf" srcId="{2F4A5F57-3590-4A8F-AB52-F41883250DC1}" destId="{5DE30E92-499A-4196-881A-5BA9D1DF01AB}" srcOrd="0" destOrd="0" presId="urn:microsoft.com/office/officeart/2005/8/layout/chevron2"/>
    <dgm:cxn modelId="{1D290D0E-4C66-42B6-AAB7-0C162E313E22}" type="presOf" srcId="{74E9AF02-978B-41EC-AC7D-93B80B741A1F}" destId="{ED1812BD-7A95-480B-8C66-B3D7DAF5F8C6}" srcOrd="0" destOrd="0" presId="urn:microsoft.com/office/officeart/2005/8/layout/chevron2"/>
    <dgm:cxn modelId="{36666BB3-B9D9-4BCF-AE30-1D1B63DDAF15}" srcId="{050EDD90-C814-4200-AAD1-42A968AED8B7}" destId="{D1659068-27EF-496F-9727-6DF4D41E0661}" srcOrd="0" destOrd="0" parTransId="{E35C20D5-E132-4FBD-8A6A-515BF727D169}" sibTransId="{2B693FD7-5000-4BED-B7BA-46560E52FB76}"/>
    <dgm:cxn modelId="{CD93A8DD-4519-43EA-9681-7CBCACEE77F3}" type="presOf" srcId="{D1659068-27EF-496F-9727-6DF4D41E0661}" destId="{F43FF2A4-775A-44C8-BF67-0961DFB22CC1}" srcOrd="0" destOrd="0" presId="urn:microsoft.com/office/officeart/2005/8/layout/chevron2"/>
    <dgm:cxn modelId="{80817185-36B6-4C4B-9C9D-98FB8A4A8E3C}" srcId="{ACA57BE5-021D-4879-BAC2-8E46205D3A00}" destId="{BE256FD0-DCD1-4F4C-89B3-532978BB737F}" srcOrd="0" destOrd="0" parTransId="{978ADCCB-CEB3-4213-B615-D73E7A22EF8D}" sibTransId="{286282FE-02D8-4131-A5D5-CEA214AB9837}"/>
    <dgm:cxn modelId="{A5BD397C-9036-4A6E-993C-7F2BC9A68A89}" srcId="{050EDD90-C814-4200-AAD1-42A968AED8B7}" destId="{2F4A5F57-3590-4A8F-AB52-F41883250DC1}" srcOrd="2" destOrd="0" parTransId="{A0985EC7-E4C8-4760-8505-614E8EE1F37D}" sibTransId="{11988DF8-E53D-47A7-B869-0069B6BB7CBC}"/>
    <dgm:cxn modelId="{153B3642-05B9-4792-A8B2-69DCA0094231}" type="presOf" srcId="{77BD9748-1711-4228-9FE8-0782D54C989C}" destId="{F87300D0-C86C-4516-A6C9-647CEAEE6A55}" srcOrd="0" destOrd="0" presId="urn:microsoft.com/office/officeart/2005/8/layout/chevron2"/>
    <dgm:cxn modelId="{3FE64A08-CE1E-4904-84F9-3BD4946A23A3}" srcId="{050EDD90-C814-4200-AAD1-42A968AED8B7}" destId="{77BD9748-1711-4228-9FE8-0782D54C989C}" srcOrd="3" destOrd="0" parTransId="{3B275BA1-9581-4229-817E-E5C27E56FFC4}" sibTransId="{A5BB1231-28A6-4029-AAE2-E43E5C0D1245}"/>
    <dgm:cxn modelId="{0F52BF4E-8D92-42AC-9538-F0FE2309545A}" srcId="{162C4F91-14E8-4E01-ADC3-3EFBE4488D6A}" destId="{4AC47E1E-9974-40A1-90E7-2BBEDCE20C7D}" srcOrd="0" destOrd="0" parTransId="{B8B9E3AC-640E-41C1-8781-36044837073E}" sibTransId="{464A1E89-5513-4C84-A033-91E19ECBD4E2}"/>
    <dgm:cxn modelId="{3E7ED199-E6AC-4C22-BA6F-2491A3972D37}" srcId="{050EDD90-C814-4200-AAD1-42A968AED8B7}" destId="{ACA57BE5-021D-4879-BAC2-8E46205D3A00}" srcOrd="1" destOrd="0" parTransId="{D8AC420E-CADF-44D2-AF3C-4B238E7D65F6}" sibTransId="{1EA226A7-28A3-4D85-ADDC-754D5DB5B230}"/>
    <dgm:cxn modelId="{CB854774-FB35-4860-A704-E061FF5FCC74}" type="presParOf" srcId="{31DD31BE-7EDF-48B1-86AF-81E8A675DC6A}" destId="{F70A785B-EDDA-4A26-A02D-F994FAF29600}" srcOrd="0" destOrd="0" presId="urn:microsoft.com/office/officeart/2005/8/layout/chevron2"/>
    <dgm:cxn modelId="{1AB0D763-2755-4BE4-BA36-88A26193FA05}" type="presParOf" srcId="{F70A785B-EDDA-4A26-A02D-F994FAF29600}" destId="{F43FF2A4-775A-44C8-BF67-0961DFB22CC1}" srcOrd="0" destOrd="0" presId="urn:microsoft.com/office/officeart/2005/8/layout/chevron2"/>
    <dgm:cxn modelId="{BC0C3782-E3C3-4D79-9156-5D1A4BE82644}" type="presParOf" srcId="{F70A785B-EDDA-4A26-A02D-F994FAF29600}" destId="{ED1812BD-7A95-480B-8C66-B3D7DAF5F8C6}" srcOrd="1" destOrd="0" presId="urn:microsoft.com/office/officeart/2005/8/layout/chevron2"/>
    <dgm:cxn modelId="{4409DA19-C348-44D7-BC20-2F5414665CFC}" type="presParOf" srcId="{31DD31BE-7EDF-48B1-86AF-81E8A675DC6A}" destId="{C34167E5-DE87-46C6-BC2A-582B5C7E4440}" srcOrd="1" destOrd="0" presId="urn:microsoft.com/office/officeart/2005/8/layout/chevron2"/>
    <dgm:cxn modelId="{24A607AB-FC85-4BE5-BDAE-AA2C929D79E8}" type="presParOf" srcId="{31DD31BE-7EDF-48B1-86AF-81E8A675DC6A}" destId="{0B396B29-1F7F-48FF-B2C3-CD1BB71EE03C}" srcOrd="2" destOrd="0" presId="urn:microsoft.com/office/officeart/2005/8/layout/chevron2"/>
    <dgm:cxn modelId="{10016C23-41B8-4564-9BD0-98492F0BA8E3}" type="presParOf" srcId="{0B396B29-1F7F-48FF-B2C3-CD1BB71EE03C}" destId="{8E55CCDA-61F8-4D43-B791-3D012C069C0C}" srcOrd="0" destOrd="0" presId="urn:microsoft.com/office/officeart/2005/8/layout/chevron2"/>
    <dgm:cxn modelId="{ADBC7AC7-FAE0-4BD0-B745-7871129FD7E5}" type="presParOf" srcId="{0B396B29-1F7F-48FF-B2C3-CD1BB71EE03C}" destId="{38AE5F2F-EE55-4028-8B1F-2FB0A1CD9B25}" srcOrd="1" destOrd="0" presId="urn:microsoft.com/office/officeart/2005/8/layout/chevron2"/>
    <dgm:cxn modelId="{9F1DEE43-FCA5-4346-9D47-45F67821F52B}" type="presParOf" srcId="{31DD31BE-7EDF-48B1-86AF-81E8A675DC6A}" destId="{F9BD2908-4D2E-4553-AE98-B6EB8658AE33}" srcOrd="3" destOrd="0" presId="urn:microsoft.com/office/officeart/2005/8/layout/chevron2"/>
    <dgm:cxn modelId="{D43BA3EB-A66C-4FDE-80B2-C150C18AE8B7}" type="presParOf" srcId="{31DD31BE-7EDF-48B1-86AF-81E8A675DC6A}" destId="{DDF5FEDD-BC84-43B6-84AE-99B09F3C2190}" srcOrd="4" destOrd="0" presId="urn:microsoft.com/office/officeart/2005/8/layout/chevron2"/>
    <dgm:cxn modelId="{168474EA-B5BA-4972-BAD7-E9D04AD23D19}" type="presParOf" srcId="{DDF5FEDD-BC84-43B6-84AE-99B09F3C2190}" destId="{5DE30E92-499A-4196-881A-5BA9D1DF01AB}" srcOrd="0" destOrd="0" presId="urn:microsoft.com/office/officeart/2005/8/layout/chevron2"/>
    <dgm:cxn modelId="{2B0D3D9D-9BDF-460D-B47A-276867D9983D}" type="presParOf" srcId="{DDF5FEDD-BC84-43B6-84AE-99B09F3C2190}" destId="{39AF8AA6-3A72-43D0-89FF-71B14B809EF8}" srcOrd="1" destOrd="0" presId="urn:microsoft.com/office/officeart/2005/8/layout/chevron2"/>
    <dgm:cxn modelId="{80ABE7A5-BB79-4B2F-A127-A8E5A79D53CD}" type="presParOf" srcId="{31DD31BE-7EDF-48B1-86AF-81E8A675DC6A}" destId="{BC7A1C90-7DB9-4B31-9C5D-847610B1B9F7}" srcOrd="5" destOrd="0" presId="urn:microsoft.com/office/officeart/2005/8/layout/chevron2"/>
    <dgm:cxn modelId="{125969E0-4996-4B0B-A4B9-AF0C8D628F81}" type="presParOf" srcId="{31DD31BE-7EDF-48B1-86AF-81E8A675DC6A}" destId="{F97007BC-C9E8-4347-A740-9166A325A413}" srcOrd="6" destOrd="0" presId="urn:microsoft.com/office/officeart/2005/8/layout/chevron2"/>
    <dgm:cxn modelId="{6D06D8E6-E8CC-44F6-85B1-C9F673ABA3A8}" type="presParOf" srcId="{F97007BC-C9E8-4347-A740-9166A325A413}" destId="{F87300D0-C86C-4516-A6C9-647CEAEE6A55}" srcOrd="0" destOrd="0" presId="urn:microsoft.com/office/officeart/2005/8/layout/chevron2"/>
    <dgm:cxn modelId="{394459DE-DC34-49E1-B5F7-31E04F6A06DC}" type="presParOf" srcId="{F97007BC-C9E8-4347-A740-9166A325A413}" destId="{1422CF62-BD00-488D-9A5C-EDEC6CE73840}" srcOrd="1" destOrd="0" presId="urn:microsoft.com/office/officeart/2005/8/layout/chevron2"/>
    <dgm:cxn modelId="{53D613F6-98F9-4017-B199-F3E55EE68CA6}" type="presParOf" srcId="{31DD31BE-7EDF-48B1-86AF-81E8A675DC6A}" destId="{9DAAE497-1BE7-4EE4-866D-AF2319232186}" srcOrd="7" destOrd="0" presId="urn:microsoft.com/office/officeart/2005/8/layout/chevron2"/>
    <dgm:cxn modelId="{02A35121-460D-4187-8E84-48D965816F3D}" type="presParOf" srcId="{31DD31BE-7EDF-48B1-86AF-81E8A675DC6A}" destId="{1AE238F5-BF97-4A47-B7FB-8D549DCBAD2D}" srcOrd="8" destOrd="0" presId="urn:microsoft.com/office/officeart/2005/8/layout/chevron2"/>
    <dgm:cxn modelId="{5AAA39BE-B597-4615-BC1B-209AB8241F09}" type="presParOf" srcId="{1AE238F5-BF97-4A47-B7FB-8D549DCBAD2D}" destId="{663FD8F7-5DD6-4A09-A571-6B36AF6E2B01}" srcOrd="0" destOrd="0" presId="urn:microsoft.com/office/officeart/2005/8/layout/chevron2"/>
    <dgm:cxn modelId="{A10DCF00-CEA3-4A7E-8DC3-65EA5CEB97E3}" type="presParOf" srcId="{1AE238F5-BF97-4A47-B7FB-8D549DCBAD2D}" destId="{C0CB2B62-82E7-4672-B316-7E549EC257F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3FF2A4-775A-44C8-BF67-0961DFB22CC1}">
      <dsp:nvSpPr>
        <dsp:cNvPr id="0" name=""/>
        <dsp:cNvSpPr/>
      </dsp:nvSpPr>
      <dsp:spPr>
        <a:xfrm rot="5400000">
          <a:off x="-167218" y="170140"/>
          <a:ext cx="1114788" cy="78035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1</a:t>
          </a:r>
          <a:endParaRPr lang="ru-RU" sz="3200" kern="1200" dirty="0"/>
        </a:p>
      </dsp:txBody>
      <dsp:txXfrm rot="-5400000">
        <a:off x="1" y="393098"/>
        <a:ext cx="780351" cy="334437"/>
      </dsp:txXfrm>
    </dsp:sp>
    <dsp:sp modelId="{ED1812BD-7A95-480B-8C66-B3D7DAF5F8C6}">
      <dsp:nvSpPr>
        <dsp:cNvPr id="0" name=""/>
        <dsp:cNvSpPr/>
      </dsp:nvSpPr>
      <dsp:spPr>
        <a:xfrm rot="5400000">
          <a:off x="4312155" y="-3528881"/>
          <a:ext cx="724993" cy="77886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hlinkClick xmlns:r="http://schemas.openxmlformats.org/officeDocument/2006/relationships" r:id="rId1"/>
            </a:rPr>
            <a:t>Histoire</a:t>
          </a:r>
          <a:endParaRPr lang="ru-RU" sz="2800" kern="1200" dirty="0"/>
        </a:p>
      </dsp:txBody>
      <dsp:txXfrm rot="-5400000">
        <a:off x="780352" y="38313"/>
        <a:ext cx="7753209" cy="654211"/>
      </dsp:txXfrm>
    </dsp:sp>
    <dsp:sp modelId="{8E55CCDA-61F8-4D43-B791-3D012C069C0C}">
      <dsp:nvSpPr>
        <dsp:cNvPr id="0" name=""/>
        <dsp:cNvSpPr/>
      </dsp:nvSpPr>
      <dsp:spPr>
        <a:xfrm rot="5400000">
          <a:off x="-167218" y="1168124"/>
          <a:ext cx="1114788" cy="780351"/>
        </a:xfrm>
        <a:prstGeom prst="chevron">
          <a:avLst/>
        </a:prstGeom>
        <a:solidFill>
          <a:schemeClr val="accent3">
            <a:hueOff val="-284339"/>
            <a:satOff val="-1172"/>
            <a:lumOff val="-246"/>
            <a:alphaOff val="0"/>
          </a:schemeClr>
        </a:solidFill>
        <a:ln w="9525" cap="flat" cmpd="sng" algn="ctr">
          <a:solidFill>
            <a:schemeClr val="accent3">
              <a:hueOff val="-284339"/>
              <a:satOff val="-1172"/>
              <a:lumOff val="-246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284339"/>
              <a:satOff val="-1172"/>
              <a:lumOff val="-246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2</a:t>
          </a:r>
          <a:endParaRPr lang="ru-RU" sz="3200" kern="1200" dirty="0"/>
        </a:p>
      </dsp:txBody>
      <dsp:txXfrm rot="-5400000">
        <a:off x="1" y="1391082"/>
        <a:ext cx="780351" cy="334437"/>
      </dsp:txXfrm>
    </dsp:sp>
    <dsp:sp modelId="{38AE5F2F-EE55-4028-8B1F-2FB0A1CD9B25}">
      <dsp:nvSpPr>
        <dsp:cNvPr id="0" name=""/>
        <dsp:cNvSpPr/>
      </dsp:nvSpPr>
      <dsp:spPr>
        <a:xfrm rot="5400000">
          <a:off x="4312345" y="-2531087"/>
          <a:ext cx="724612" cy="77886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284339"/>
              <a:satOff val="-1172"/>
              <a:lumOff val="-246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>
              <a:hlinkClick xmlns:r="http://schemas.openxmlformats.org/officeDocument/2006/relationships" r:id="rId2"/>
            </a:rPr>
            <a:t>Caractéristiques</a:t>
          </a:r>
          <a:endParaRPr lang="ru-RU" sz="2800" kern="1200" dirty="0"/>
        </a:p>
      </dsp:txBody>
      <dsp:txXfrm rot="-5400000">
        <a:off x="780352" y="1036279"/>
        <a:ext cx="7753227" cy="653866"/>
      </dsp:txXfrm>
    </dsp:sp>
    <dsp:sp modelId="{5DE30E92-499A-4196-881A-5BA9D1DF01AB}">
      <dsp:nvSpPr>
        <dsp:cNvPr id="0" name=""/>
        <dsp:cNvSpPr/>
      </dsp:nvSpPr>
      <dsp:spPr>
        <a:xfrm rot="5400000">
          <a:off x="-167218" y="2166108"/>
          <a:ext cx="1114788" cy="780351"/>
        </a:xfrm>
        <a:prstGeom prst="chevron">
          <a:avLst/>
        </a:prstGeom>
        <a:solidFill>
          <a:schemeClr val="accent3">
            <a:hueOff val="-568678"/>
            <a:satOff val="-2344"/>
            <a:lumOff val="-491"/>
            <a:alphaOff val="0"/>
          </a:schemeClr>
        </a:solidFill>
        <a:ln w="9525" cap="flat" cmpd="sng" algn="ctr">
          <a:solidFill>
            <a:schemeClr val="accent3">
              <a:hueOff val="-568678"/>
              <a:satOff val="-2344"/>
              <a:lumOff val="-491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568678"/>
              <a:satOff val="-2344"/>
              <a:lumOff val="-491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3</a:t>
          </a:r>
          <a:endParaRPr lang="ru-RU" sz="3200" kern="1200" dirty="0"/>
        </a:p>
      </dsp:txBody>
      <dsp:txXfrm rot="-5400000">
        <a:off x="1" y="2389066"/>
        <a:ext cx="780351" cy="334437"/>
      </dsp:txXfrm>
    </dsp:sp>
    <dsp:sp modelId="{39AF8AA6-3A72-43D0-89FF-71B14B809EF8}">
      <dsp:nvSpPr>
        <dsp:cNvPr id="0" name=""/>
        <dsp:cNvSpPr/>
      </dsp:nvSpPr>
      <dsp:spPr>
        <a:xfrm rot="5400000">
          <a:off x="4312345" y="-1533104"/>
          <a:ext cx="724612" cy="77886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568678"/>
              <a:satOff val="-2344"/>
              <a:lumOff val="-491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hlinkClick xmlns:r="http://schemas.openxmlformats.org/officeDocument/2006/relationships" r:id="rId3"/>
            </a:rPr>
            <a:t>Extension et usage</a:t>
          </a:r>
          <a:endParaRPr lang="ru-RU" sz="2800" kern="1200" dirty="0"/>
        </a:p>
      </dsp:txBody>
      <dsp:txXfrm rot="-5400000">
        <a:off x="780352" y="2034262"/>
        <a:ext cx="7753227" cy="653866"/>
      </dsp:txXfrm>
    </dsp:sp>
    <dsp:sp modelId="{F87300D0-C86C-4516-A6C9-647CEAEE6A55}">
      <dsp:nvSpPr>
        <dsp:cNvPr id="0" name=""/>
        <dsp:cNvSpPr/>
      </dsp:nvSpPr>
      <dsp:spPr>
        <a:xfrm rot="5400000">
          <a:off x="-167218" y="3164092"/>
          <a:ext cx="1114788" cy="780351"/>
        </a:xfrm>
        <a:prstGeom prst="chevron">
          <a:avLst/>
        </a:prstGeom>
        <a:solidFill>
          <a:schemeClr val="accent3">
            <a:hueOff val="-853018"/>
            <a:satOff val="-3517"/>
            <a:lumOff val="-737"/>
            <a:alphaOff val="0"/>
          </a:schemeClr>
        </a:solidFill>
        <a:ln w="9525" cap="flat" cmpd="sng" algn="ctr">
          <a:solidFill>
            <a:schemeClr val="accent3">
              <a:hueOff val="-853018"/>
              <a:satOff val="-3517"/>
              <a:lumOff val="-737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853018"/>
              <a:satOff val="-3517"/>
              <a:lumOff val="-737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4</a:t>
          </a:r>
          <a:endParaRPr lang="ru-RU" sz="3200" kern="1200" dirty="0"/>
        </a:p>
      </dsp:txBody>
      <dsp:txXfrm rot="-5400000">
        <a:off x="1" y="3387050"/>
        <a:ext cx="780351" cy="334437"/>
      </dsp:txXfrm>
    </dsp:sp>
    <dsp:sp modelId="{1422CF62-BD00-488D-9A5C-EDEC6CE73840}">
      <dsp:nvSpPr>
        <dsp:cNvPr id="0" name=""/>
        <dsp:cNvSpPr/>
      </dsp:nvSpPr>
      <dsp:spPr>
        <a:xfrm rot="5400000">
          <a:off x="4312345" y="-535120"/>
          <a:ext cx="724612" cy="77886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853018"/>
              <a:satOff val="-3517"/>
              <a:lumOff val="-737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smtClean="0">
              <a:hlinkClick xmlns:r="http://schemas.openxmlformats.org/officeDocument/2006/relationships" r:id="rId4"/>
            </a:rPr>
            <a:t>Littérature</a:t>
          </a:r>
          <a:endParaRPr lang="ru-RU" sz="2800" kern="1200" dirty="0"/>
        </a:p>
      </dsp:txBody>
      <dsp:txXfrm rot="-5400000">
        <a:off x="780352" y="3032246"/>
        <a:ext cx="7753227" cy="653866"/>
      </dsp:txXfrm>
    </dsp:sp>
    <dsp:sp modelId="{663FD8F7-5DD6-4A09-A571-6B36AF6E2B01}">
      <dsp:nvSpPr>
        <dsp:cNvPr id="0" name=""/>
        <dsp:cNvSpPr/>
      </dsp:nvSpPr>
      <dsp:spPr>
        <a:xfrm rot="5400000">
          <a:off x="-167218" y="4162075"/>
          <a:ext cx="1114788" cy="780351"/>
        </a:xfrm>
        <a:prstGeom prst="chevron">
          <a:avLst/>
        </a:prstGeom>
        <a:solidFill>
          <a:schemeClr val="accent3">
            <a:hueOff val="-1137357"/>
            <a:satOff val="-4689"/>
            <a:lumOff val="-983"/>
            <a:alphaOff val="0"/>
          </a:schemeClr>
        </a:solidFill>
        <a:ln w="9525" cap="flat" cmpd="sng" algn="ctr">
          <a:solidFill>
            <a:schemeClr val="accent3">
              <a:hueOff val="-1137357"/>
              <a:satOff val="-4689"/>
              <a:lumOff val="-983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-1137357"/>
              <a:satOff val="-4689"/>
              <a:lumOff val="-983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5</a:t>
          </a:r>
          <a:endParaRPr lang="ru-RU" sz="3200" kern="1200" dirty="0"/>
        </a:p>
      </dsp:txBody>
      <dsp:txXfrm rot="-5400000">
        <a:off x="1" y="4385033"/>
        <a:ext cx="780351" cy="334437"/>
      </dsp:txXfrm>
    </dsp:sp>
    <dsp:sp modelId="{C0CB2B62-82E7-4672-B316-7E549EC257FF}">
      <dsp:nvSpPr>
        <dsp:cNvPr id="0" name=""/>
        <dsp:cNvSpPr/>
      </dsp:nvSpPr>
      <dsp:spPr>
        <a:xfrm rot="5400000">
          <a:off x="4312345" y="462863"/>
          <a:ext cx="724612" cy="77886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1137357"/>
              <a:satOff val="-4689"/>
              <a:lumOff val="-983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800" kern="1200" smtClean="0">
              <a:hlinkClick xmlns:r="http://schemas.openxmlformats.org/officeDocument/2006/relationships" r:id="rId5"/>
            </a:rPr>
            <a:t>Distinction entre « espagnol » et « castillan »</a:t>
          </a:r>
          <a:endParaRPr lang="ru-RU" sz="2800" kern="1200" dirty="0"/>
        </a:p>
      </dsp:txBody>
      <dsp:txXfrm rot="-5400000">
        <a:off x="780352" y="4030230"/>
        <a:ext cx="7753227" cy="6538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37E8-6F89-4B4B-AA33-92DD5C7CECE0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BCD-3C84-40B5-8E1A-E2BBF59A110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37E8-6F89-4B4B-AA33-92DD5C7CECE0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BCD-3C84-40B5-8E1A-E2BBF59A1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37E8-6F89-4B4B-AA33-92DD5C7CECE0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BCD-3C84-40B5-8E1A-E2BBF59A1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37E8-6F89-4B4B-AA33-92DD5C7CECE0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BCD-3C84-40B5-8E1A-E2BBF59A1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37E8-6F89-4B4B-AA33-92DD5C7CECE0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BCD-3C84-40B5-8E1A-E2BBF59A110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37E8-6F89-4B4B-AA33-92DD5C7CECE0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BCD-3C84-40B5-8E1A-E2BBF59A1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37E8-6F89-4B4B-AA33-92DD5C7CECE0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BCD-3C84-40B5-8E1A-E2BBF59A1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37E8-6F89-4B4B-AA33-92DD5C7CECE0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BCD-3C84-40B5-8E1A-E2BBF59A1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37E8-6F89-4B4B-AA33-92DD5C7CECE0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BCD-3C84-40B5-8E1A-E2BBF59A1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37E8-6F89-4B4B-AA33-92DD5C7CECE0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ABCD-3C84-40B5-8E1A-E2BBF59A11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37E8-6F89-4B4B-AA33-92DD5C7CECE0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45DABCD-3C84-40B5-8E1A-E2BBF59A110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6337E8-6F89-4B4B-AA33-92DD5C7CECE0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5DABCD-3C84-40B5-8E1A-E2BBF59A1107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fr.wikipedia.org/wiki/Galicien" TargetMode="External"/><Relationship Id="rId13" Type="http://schemas.openxmlformats.org/officeDocument/2006/relationships/hyperlink" Target="http://fr.wikipedia.org/wiki/Am%C3%A9rique_du_Sud" TargetMode="External"/><Relationship Id="rId18" Type="http://schemas.openxmlformats.org/officeDocument/2006/relationships/hyperlink" Target="http://fr.wikipedia.org/wiki/Castillan_ancien" TargetMode="External"/><Relationship Id="rId3" Type="http://schemas.openxmlformats.org/officeDocument/2006/relationships/hyperlink" Target="http://fr.wikipedia.org/wiki/Association_des_acad%C3%A9mies_de_la_langue_espagnole" TargetMode="External"/><Relationship Id="rId21" Type="http://schemas.openxmlformats.org/officeDocument/2006/relationships/hyperlink" Target="http://fr.wikipedia.org/wiki/Madrid" TargetMode="External"/><Relationship Id="rId7" Type="http://schemas.openxmlformats.org/officeDocument/2006/relationships/hyperlink" Target="http://fr.wikipedia.org/wiki/Basque" TargetMode="External"/><Relationship Id="rId12" Type="http://schemas.openxmlformats.org/officeDocument/2006/relationships/hyperlink" Target="http://fr.wikipedia.org/wiki/Aide:R%C3%A9f%C3%A9rence_n%C3%A9cessaire" TargetMode="External"/><Relationship Id="rId17" Type="http://schemas.openxmlformats.org/officeDocument/2006/relationships/hyperlink" Target="http://fr.wikipedia.org/wiki/Royaume_de_Castille" TargetMode="External"/><Relationship Id="rId2" Type="http://schemas.openxmlformats.org/officeDocument/2006/relationships/hyperlink" Target="http://fr.wikipedia.org/wiki/Acad%C3%A9mie_royale_espagnole" TargetMode="External"/><Relationship Id="rId16" Type="http://schemas.openxmlformats.org/officeDocument/2006/relationships/hyperlink" Target="http://fr.wikipedia.org/wiki/Cantabrie" TargetMode="External"/><Relationship Id="rId20" Type="http://schemas.openxmlformats.org/officeDocument/2006/relationships/hyperlink" Target="http://fr.wikipedia.org/wiki/Castille-La_Manch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r.wikipedia.org/wiki/Catalan" TargetMode="External"/><Relationship Id="rId11" Type="http://schemas.openxmlformats.org/officeDocument/2006/relationships/hyperlink" Target="http://fr.wikipedia.org/wiki/Am%C3%A9rique_latine" TargetMode="External"/><Relationship Id="rId24" Type="http://schemas.openxmlformats.org/officeDocument/2006/relationships/hyperlink" Target="http://fr.wikipedia.org/wiki/Murcien" TargetMode="External"/><Relationship Id="rId5" Type="http://schemas.openxmlformats.org/officeDocument/2006/relationships/hyperlink" Target="http://fr.wikipedia.org/wiki/Espagne" TargetMode="External"/><Relationship Id="rId15" Type="http://schemas.openxmlformats.org/officeDocument/2006/relationships/hyperlink" Target="http://fr.wikipedia.org/wiki/Langue_romane" TargetMode="External"/><Relationship Id="rId23" Type="http://schemas.openxmlformats.org/officeDocument/2006/relationships/hyperlink" Target="http://fr.wikipedia.org/wiki/Parler_canarien" TargetMode="External"/><Relationship Id="rId10" Type="http://schemas.openxmlformats.org/officeDocument/2006/relationships/hyperlink" Target="http://fr.wikipedia.org/wiki/Espagnol#cite_note-32" TargetMode="External"/><Relationship Id="rId19" Type="http://schemas.openxmlformats.org/officeDocument/2006/relationships/hyperlink" Target="http://fr.wikipedia.org/wiki/Castille-et-Le%C3%B3n" TargetMode="External"/><Relationship Id="rId4" Type="http://schemas.openxmlformats.org/officeDocument/2006/relationships/hyperlink" Target="http://fr.wikipedia.org/wiki/Espagnol#cite_note-DPD-31" TargetMode="External"/><Relationship Id="rId9" Type="http://schemas.openxmlformats.org/officeDocument/2006/relationships/hyperlink" Target="http://fr.wikipedia.org/wiki/Transition_d%C3%A9mocratique_espagnole" TargetMode="External"/><Relationship Id="rId14" Type="http://schemas.openxmlformats.org/officeDocument/2006/relationships/hyperlink" Target="http://fr.wikipedia.org/wiki/Espagnol#cite_note-33" TargetMode="External"/><Relationship Id="rId22" Type="http://schemas.openxmlformats.org/officeDocument/2006/relationships/hyperlink" Target="http://fr.wikipedia.org/wiki/Dialecte_andalo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fr.wikipedia.org/wiki/Reconquist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fr.wikipedia.org/wiki/Latin" TargetMode="External"/><Relationship Id="rId3" Type="http://schemas.openxmlformats.org/officeDocument/2006/relationships/hyperlink" Target="http://fr.wikipedia.org/wiki/Italien_moderne" TargetMode="External"/><Relationship Id="rId7" Type="http://schemas.openxmlformats.org/officeDocument/2006/relationships/hyperlink" Target="http://fr.wikipedia.org/wiki/Fran%C3%A7ais" TargetMode="External"/><Relationship Id="rId2" Type="http://schemas.openxmlformats.org/officeDocument/2006/relationships/hyperlink" Target="http://fr.wikipedia.org/wiki/Latin_classiqu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r.wikipedia.org/wiki/Espagnol#cite_note-11" TargetMode="External"/><Relationship Id="rId5" Type="http://schemas.openxmlformats.org/officeDocument/2006/relationships/hyperlink" Target="http://fr.wikipedia.org/wiki/Portugais" TargetMode="External"/><Relationship Id="rId4" Type="http://schemas.openxmlformats.org/officeDocument/2006/relationships/hyperlink" Target="http://fr.wikipedia.org/wiki/Langues_ib%C3%A9ro-romanes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fr.wikipedia.org/wiki/Palatalisation" TargetMode="External"/><Relationship Id="rId13" Type="http://schemas.openxmlformats.org/officeDocument/2006/relationships/hyperlink" Target="http://fr.wikipedia.org/wiki/Voisement" TargetMode="External"/><Relationship Id="rId18" Type="http://schemas.openxmlformats.org/officeDocument/2006/relationships/hyperlink" Target="http://fr.wikipedia.org/wiki/Gascon" TargetMode="External"/><Relationship Id="rId26" Type="http://schemas.openxmlformats.org/officeDocument/2006/relationships/hyperlink" Target="http://fr.wikipedia.org/wiki/Consonne_fricative_dentale_sourde" TargetMode="External"/><Relationship Id="rId3" Type="http://schemas.openxmlformats.org/officeDocument/2006/relationships/hyperlink" Target="http://fr.wikipedia.org/wiki/Latin_vulgaire" TargetMode="External"/><Relationship Id="rId21" Type="http://schemas.openxmlformats.org/officeDocument/2006/relationships/hyperlink" Target="http://fr.wikipedia.org/wiki/D%C3%A9voisement" TargetMode="External"/><Relationship Id="rId7" Type="http://schemas.openxmlformats.org/officeDocument/2006/relationships/hyperlink" Target="http://fr.wikipedia.org/wiki/Diphtongaison" TargetMode="External"/><Relationship Id="rId12" Type="http://schemas.openxmlformats.org/officeDocument/2006/relationships/hyperlink" Target="http://fr.wikipedia.org/wiki/Espagnol#cite_note-ReferenceA-12" TargetMode="External"/><Relationship Id="rId17" Type="http://schemas.openxmlformats.org/officeDocument/2006/relationships/hyperlink" Target="http://fr.wikipedia.org/wiki/H_aspir%C3%A9" TargetMode="External"/><Relationship Id="rId25" Type="http://schemas.openxmlformats.org/officeDocument/2006/relationships/hyperlink" Target="http://fr.wikipedia.org/wiki/Madrid" TargetMode="External"/><Relationship Id="rId2" Type="http://schemas.openxmlformats.org/officeDocument/2006/relationships/hyperlink" Target="http://fr.wikipedia.org/wiki/Langues_romanes" TargetMode="External"/><Relationship Id="rId16" Type="http://schemas.openxmlformats.org/officeDocument/2006/relationships/hyperlink" Target="http://fr.wikipedia.org/w/index.php?title=Langues_romanes_occidentales&amp;action=edit&amp;redlink=1" TargetMode="External"/><Relationship Id="rId20" Type="http://schemas.openxmlformats.org/officeDocument/2006/relationships/hyperlink" Target="http://fr.wikipedia.org/wiki/Syst%C3%A8me_vocaliqu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r.wikipedia.org/wiki/Verbes_d%C3%A9ponents" TargetMode="External"/><Relationship Id="rId11" Type="http://schemas.openxmlformats.org/officeDocument/2006/relationships/hyperlink" Target="http://fr.wikipedia.org/wiki/Hypercorrection" TargetMode="External"/><Relationship Id="rId24" Type="http://schemas.openxmlformats.org/officeDocument/2006/relationships/hyperlink" Target="http://fr.wikipedia.org/wiki/Tol%C3%A8de" TargetMode="External"/><Relationship Id="rId5" Type="http://schemas.openxmlformats.org/officeDocument/2006/relationships/hyperlink" Target="http://fr.wikipedia.org/wiki/D%C3%A9clinaisons_latines" TargetMode="External"/><Relationship Id="rId15" Type="http://schemas.openxmlformats.org/officeDocument/2006/relationships/hyperlink" Target="http://fr.wikipedia.org/wiki/Consonne_sourde" TargetMode="External"/><Relationship Id="rId23" Type="http://schemas.openxmlformats.org/officeDocument/2006/relationships/hyperlink" Target="http://fr.wikipedia.org/wiki/Consonne_fricative_v%C3%A9laire_sourde" TargetMode="External"/><Relationship Id="rId10" Type="http://schemas.openxmlformats.org/officeDocument/2006/relationships/hyperlink" Target="http://fr.wikipedia.org/wiki/Phon%C3%A8me" TargetMode="External"/><Relationship Id="rId19" Type="http://schemas.openxmlformats.org/officeDocument/2006/relationships/hyperlink" Target="http://fr.wikipedia.org/wiki/Basco%C3%AFde" TargetMode="External"/><Relationship Id="rId4" Type="http://schemas.openxmlformats.org/officeDocument/2006/relationships/hyperlink" Target="http://fr.wikipedia.org/wiki/Quantit%C3%A9_vocalique" TargetMode="External"/><Relationship Id="rId9" Type="http://schemas.openxmlformats.org/officeDocument/2006/relationships/hyperlink" Target="http://fr.wikipedia.org/wiki/B%C3%AAtacisme" TargetMode="External"/><Relationship Id="rId14" Type="http://schemas.openxmlformats.org/officeDocument/2006/relationships/hyperlink" Target="http://fr.wikipedia.org/wiki/Consonnes_occlusives" TargetMode="External"/><Relationship Id="rId22" Type="http://schemas.openxmlformats.org/officeDocument/2006/relationships/hyperlink" Target="http://fr.wikipedia.org/wiki/Consonne_fricative" TargetMode="External"/><Relationship Id="rId27" Type="http://schemas.openxmlformats.org/officeDocument/2006/relationships/hyperlink" Target="http://fr.wikipedia.org/wiki/Anglai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Romani" TargetMode="External"/><Relationship Id="rId2" Type="http://schemas.openxmlformats.org/officeDocument/2006/relationships/hyperlink" Target="http://fr.wikipedia.org/wiki/Cal%C3%B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fr.wikipedia.org/wiki/Argot" TargetMode="External"/><Relationship Id="rId4" Type="http://schemas.openxmlformats.org/officeDocument/2006/relationships/hyperlink" Target="http://fr.wikipedia.org/wiki/Roms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fr.wikipedia.org/wiki/Venezuela" TargetMode="External"/><Relationship Id="rId13" Type="http://schemas.openxmlformats.org/officeDocument/2006/relationships/hyperlink" Target="http://fr.wikipedia.org/wiki/R%C3%A9publique_dominicaine" TargetMode="External"/><Relationship Id="rId18" Type="http://schemas.openxmlformats.org/officeDocument/2006/relationships/hyperlink" Target="http://fr.wikipedia.org/wiki/Panama" TargetMode="External"/><Relationship Id="rId26" Type="http://schemas.openxmlformats.org/officeDocument/2006/relationships/hyperlink" Target="http://fr.wikipedia.org/wiki/Californie" TargetMode="External"/><Relationship Id="rId39" Type="http://schemas.openxmlformats.org/officeDocument/2006/relationships/hyperlink" Target="http://fr.wikipedia.org/wiki/Philippines" TargetMode="External"/><Relationship Id="rId3" Type="http://schemas.openxmlformats.org/officeDocument/2006/relationships/hyperlink" Target="http://fr.wikipedia.org/wiki/Espagne" TargetMode="External"/><Relationship Id="rId21" Type="http://schemas.openxmlformats.org/officeDocument/2006/relationships/hyperlink" Target="http://fr.wikipedia.org/wiki/Salvador" TargetMode="External"/><Relationship Id="rId34" Type="http://schemas.openxmlformats.org/officeDocument/2006/relationships/hyperlink" Target="http://fr.wikipedia.org/wiki/Maroc" TargetMode="External"/><Relationship Id="rId42" Type="http://schemas.openxmlformats.org/officeDocument/2006/relationships/hyperlink" Target="http://fr.wikipedia.org/wiki/S%C3%A9farade" TargetMode="External"/><Relationship Id="rId7" Type="http://schemas.openxmlformats.org/officeDocument/2006/relationships/hyperlink" Target="http://fr.wikipedia.org/wiki/P%C3%A9rou" TargetMode="External"/><Relationship Id="rId12" Type="http://schemas.openxmlformats.org/officeDocument/2006/relationships/hyperlink" Target="http://fr.wikipedia.org/wiki/Cuba" TargetMode="External"/><Relationship Id="rId17" Type="http://schemas.openxmlformats.org/officeDocument/2006/relationships/hyperlink" Target="http://fr.wikipedia.org/wiki/Nicaragua" TargetMode="External"/><Relationship Id="rId25" Type="http://schemas.openxmlformats.org/officeDocument/2006/relationships/hyperlink" Target="http://fr.wikipedia.org/wiki/Nouveau-Mexique" TargetMode="External"/><Relationship Id="rId33" Type="http://schemas.openxmlformats.org/officeDocument/2006/relationships/hyperlink" Target="http://fr.wikipedia.org/wiki/Guin%C3%A9e_%C3%A9quatoriale" TargetMode="External"/><Relationship Id="rId38" Type="http://schemas.openxmlformats.org/officeDocument/2006/relationships/hyperlink" Target="http://fr.wikipedia.org/wiki/%C3%8Eles_Canaries" TargetMode="External"/><Relationship Id="rId2" Type="http://schemas.openxmlformats.org/officeDocument/2006/relationships/hyperlink" Target="http://fr.wikipedia.org/wiki/Langue_officielle" TargetMode="External"/><Relationship Id="rId16" Type="http://schemas.openxmlformats.org/officeDocument/2006/relationships/hyperlink" Target="http://fr.wikipedia.org/wiki/Honduras" TargetMode="External"/><Relationship Id="rId20" Type="http://schemas.openxmlformats.org/officeDocument/2006/relationships/hyperlink" Target="http://fr.wikipedia.org/wiki/Porto_Rico" TargetMode="External"/><Relationship Id="rId29" Type="http://schemas.openxmlformats.org/officeDocument/2006/relationships/hyperlink" Target="http://fr.wikipedia.org/wiki/Nevada" TargetMode="External"/><Relationship Id="rId41" Type="http://schemas.openxmlformats.org/officeDocument/2006/relationships/hyperlink" Target="http://fr.wikipedia.org/wiki/Juif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r.wikipedia.org/wiki/Argentine" TargetMode="External"/><Relationship Id="rId11" Type="http://schemas.openxmlformats.org/officeDocument/2006/relationships/hyperlink" Target="http://fr.wikipedia.org/wiki/Costa_Rica" TargetMode="External"/><Relationship Id="rId24" Type="http://schemas.openxmlformats.org/officeDocument/2006/relationships/hyperlink" Target="http://fr.wikipedia.org/wiki/Espagnol#cite_note-30" TargetMode="External"/><Relationship Id="rId32" Type="http://schemas.openxmlformats.org/officeDocument/2006/relationships/hyperlink" Target="http://fr.wikipedia.org/wiki/Br%C3%A9sil" TargetMode="External"/><Relationship Id="rId37" Type="http://schemas.openxmlformats.org/officeDocument/2006/relationships/hyperlink" Target="http://fr.wikipedia.org/wiki/Sahara_occidental" TargetMode="External"/><Relationship Id="rId40" Type="http://schemas.openxmlformats.org/officeDocument/2006/relationships/hyperlink" Target="http://fr.wikipedia.org/wiki/Jud%C3%A9o-espagnol" TargetMode="External"/><Relationship Id="rId45" Type="http://schemas.openxmlformats.org/officeDocument/2006/relationships/hyperlink" Target="http://fr.wikipedia.org/wiki/Gibraltar" TargetMode="External"/><Relationship Id="rId5" Type="http://schemas.openxmlformats.org/officeDocument/2006/relationships/hyperlink" Target="http://fr.wikipedia.org/wiki/Colombie" TargetMode="External"/><Relationship Id="rId15" Type="http://schemas.openxmlformats.org/officeDocument/2006/relationships/hyperlink" Target="http://fr.wikipedia.org/wiki/Guatemala" TargetMode="External"/><Relationship Id="rId23" Type="http://schemas.openxmlformats.org/officeDocument/2006/relationships/hyperlink" Target="http://fr.wikipedia.org/wiki/%C3%89tats-Unis" TargetMode="External"/><Relationship Id="rId28" Type="http://schemas.openxmlformats.org/officeDocument/2006/relationships/hyperlink" Target="http://fr.wikipedia.org/wiki/Arizona" TargetMode="External"/><Relationship Id="rId36" Type="http://schemas.openxmlformats.org/officeDocument/2006/relationships/hyperlink" Target="http://fr.wikipedia.org/wiki/Melilla" TargetMode="External"/><Relationship Id="rId10" Type="http://schemas.openxmlformats.org/officeDocument/2006/relationships/hyperlink" Target="http://fr.wikipedia.org/wiki/Chili" TargetMode="External"/><Relationship Id="rId19" Type="http://schemas.openxmlformats.org/officeDocument/2006/relationships/hyperlink" Target="http://fr.wikipedia.org/wiki/Paraguay" TargetMode="External"/><Relationship Id="rId31" Type="http://schemas.openxmlformats.org/officeDocument/2006/relationships/hyperlink" Target="http://fr.wikipedia.org/wiki/Floride" TargetMode="External"/><Relationship Id="rId44" Type="http://schemas.openxmlformats.org/officeDocument/2006/relationships/hyperlink" Target="http://fr.wikipedia.org/wiki/Turquie" TargetMode="External"/><Relationship Id="rId4" Type="http://schemas.openxmlformats.org/officeDocument/2006/relationships/hyperlink" Target="http://fr.wikipedia.org/wiki/Mexique" TargetMode="External"/><Relationship Id="rId9" Type="http://schemas.openxmlformats.org/officeDocument/2006/relationships/hyperlink" Target="http://fr.wikipedia.org/wiki/Bolivie" TargetMode="External"/><Relationship Id="rId14" Type="http://schemas.openxmlformats.org/officeDocument/2006/relationships/hyperlink" Target="http://fr.wikipedia.org/wiki/%C3%89quateur_(pays)" TargetMode="External"/><Relationship Id="rId22" Type="http://schemas.openxmlformats.org/officeDocument/2006/relationships/hyperlink" Target="http://fr.wikipedia.org/wiki/Uruguay" TargetMode="External"/><Relationship Id="rId27" Type="http://schemas.openxmlformats.org/officeDocument/2006/relationships/hyperlink" Target="http://fr.wikipedia.org/wiki/Texas" TargetMode="External"/><Relationship Id="rId30" Type="http://schemas.openxmlformats.org/officeDocument/2006/relationships/hyperlink" Target="http://fr.wikipedia.org/wiki/Colorado" TargetMode="External"/><Relationship Id="rId35" Type="http://schemas.openxmlformats.org/officeDocument/2006/relationships/hyperlink" Target="http://fr.wikipedia.org/wiki/Ceuta" TargetMode="External"/><Relationship Id="rId43" Type="http://schemas.openxmlformats.org/officeDocument/2006/relationships/hyperlink" Target="http://fr.wikipedia.org/wiki/Isra%C3%ABl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fr.wikipedia.org/wiki/Belgique" TargetMode="External"/><Relationship Id="rId13" Type="http://schemas.openxmlformats.org/officeDocument/2006/relationships/hyperlink" Target="http://fr.wikipedia.org/wiki/Canada" TargetMode="External"/><Relationship Id="rId18" Type="http://schemas.openxmlformats.org/officeDocument/2006/relationships/hyperlink" Target="http://fr.wikipedia.org/wiki/Costa_Rica" TargetMode="External"/><Relationship Id="rId26" Type="http://schemas.openxmlformats.org/officeDocument/2006/relationships/hyperlink" Target="http://fr.wikipedia.org/wiki/Guatemala" TargetMode="External"/><Relationship Id="rId39" Type="http://schemas.openxmlformats.org/officeDocument/2006/relationships/hyperlink" Target="http://fr.wikipedia.org/wiki/Panama" TargetMode="External"/><Relationship Id="rId3" Type="http://schemas.openxmlformats.org/officeDocument/2006/relationships/hyperlink" Target="http://fr.wikipedia.org/wiki/Andorre" TargetMode="External"/><Relationship Id="rId21" Type="http://schemas.openxmlformats.org/officeDocument/2006/relationships/hyperlink" Target="http://fr.wikipedia.org/wiki/%C3%89quateur_(pays)" TargetMode="External"/><Relationship Id="rId34" Type="http://schemas.openxmlformats.org/officeDocument/2006/relationships/hyperlink" Target="http://fr.wikipedia.org/wiki/Nicaragua" TargetMode="External"/><Relationship Id="rId42" Type="http://schemas.openxmlformats.org/officeDocument/2006/relationships/hyperlink" Target="http://fr.wikipedia.org/wiki/Russie" TargetMode="External"/><Relationship Id="rId7" Type="http://schemas.openxmlformats.org/officeDocument/2006/relationships/hyperlink" Target="http://fr.wikipedia.org/wiki/Autriche" TargetMode="External"/><Relationship Id="rId12" Type="http://schemas.openxmlformats.org/officeDocument/2006/relationships/hyperlink" Target="http://fr.wikipedia.org/wiki/Br%C3%A9sil" TargetMode="External"/><Relationship Id="rId17" Type="http://schemas.openxmlformats.org/officeDocument/2006/relationships/hyperlink" Target="http://fr.wikipedia.org/wiki/Cor%C3%A9e_du_Sud" TargetMode="External"/><Relationship Id="rId25" Type="http://schemas.openxmlformats.org/officeDocument/2006/relationships/hyperlink" Target="http://fr.wikipedia.org/wiki/France" TargetMode="External"/><Relationship Id="rId33" Type="http://schemas.openxmlformats.org/officeDocument/2006/relationships/hyperlink" Target="http://fr.wikipedia.org/wiki/Salvador" TargetMode="External"/><Relationship Id="rId38" Type="http://schemas.openxmlformats.org/officeDocument/2006/relationships/hyperlink" Target="http://fr.wikipedia.org/wiki/Uruguay" TargetMode="External"/><Relationship Id="rId2" Type="http://schemas.openxmlformats.org/officeDocument/2006/relationships/hyperlink" Target="http://fr.wikipedia.org/wiki/Allemagne" TargetMode="External"/><Relationship Id="rId16" Type="http://schemas.openxmlformats.org/officeDocument/2006/relationships/hyperlink" Target="http://fr.wikipedia.org/wiki/Colombie" TargetMode="External"/><Relationship Id="rId20" Type="http://schemas.openxmlformats.org/officeDocument/2006/relationships/hyperlink" Target="http://fr.wikipedia.org/wiki/Cura%C3%A7ao" TargetMode="External"/><Relationship Id="rId29" Type="http://schemas.openxmlformats.org/officeDocument/2006/relationships/hyperlink" Target="http://fr.wikipedia.org/wiki/P%C3%A9rou" TargetMode="External"/><Relationship Id="rId41" Type="http://schemas.openxmlformats.org/officeDocument/2006/relationships/hyperlink" Target="http://fr.wikipedia.org/wiki/Ha%C3%AFt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r.wikipedia.org/wiki/Australie" TargetMode="External"/><Relationship Id="rId11" Type="http://schemas.openxmlformats.org/officeDocument/2006/relationships/hyperlink" Target="http://fr.wikipedia.org/wiki/Bonaire" TargetMode="External"/><Relationship Id="rId24" Type="http://schemas.openxmlformats.org/officeDocument/2006/relationships/hyperlink" Target="http://fr.wikipedia.org/wiki/Finlande" TargetMode="External"/><Relationship Id="rId32" Type="http://schemas.openxmlformats.org/officeDocument/2006/relationships/hyperlink" Target="http://fr.wikipedia.org/wiki/Honduras" TargetMode="External"/><Relationship Id="rId37" Type="http://schemas.openxmlformats.org/officeDocument/2006/relationships/hyperlink" Target="http://fr.wikipedia.org/wiki/Porto_Rico" TargetMode="External"/><Relationship Id="rId40" Type="http://schemas.openxmlformats.org/officeDocument/2006/relationships/hyperlink" Target="http://fr.wikipedia.org/wiki/Portugal" TargetMode="External"/><Relationship Id="rId45" Type="http://schemas.openxmlformats.org/officeDocument/2006/relationships/hyperlink" Target="http://fr.wikipedia.org/wiki/Italie" TargetMode="External"/><Relationship Id="rId5" Type="http://schemas.openxmlformats.org/officeDocument/2006/relationships/hyperlink" Target="http://fr.wikipedia.org/wiki/Aruba" TargetMode="External"/><Relationship Id="rId15" Type="http://schemas.openxmlformats.org/officeDocument/2006/relationships/hyperlink" Target="http://fr.wikipedia.org/wiki/R%C3%A9publique_populaire_de_Chine" TargetMode="External"/><Relationship Id="rId23" Type="http://schemas.openxmlformats.org/officeDocument/2006/relationships/hyperlink" Target="http://fr.wikipedia.org/wiki/%C3%89tats-Unis" TargetMode="External"/><Relationship Id="rId28" Type="http://schemas.openxmlformats.org/officeDocument/2006/relationships/hyperlink" Target="http://fr.wikipedia.org/wiki/Mexique" TargetMode="External"/><Relationship Id="rId36" Type="http://schemas.openxmlformats.org/officeDocument/2006/relationships/hyperlink" Target="http://fr.wikipedia.org/wiki/Maroc" TargetMode="External"/><Relationship Id="rId10" Type="http://schemas.openxmlformats.org/officeDocument/2006/relationships/hyperlink" Target="http://fr.wikipedia.org/wiki/Bolivie" TargetMode="External"/><Relationship Id="rId19" Type="http://schemas.openxmlformats.org/officeDocument/2006/relationships/hyperlink" Target="http://fr.wikipedia.org/wiki/Cuba" TargetMode="External"/><Relationship Id="rId31" Type="http://schemas.openxmlformats.org/officeDocument/2006/relationships/hyperlink" Target="http://fr.wikipedia.org/wiki/R%C3%A9publique_dominicaine" TargetMode="External"/><Relationship Id="rId44" Type="http://schemas.openxmlformats.org/officeDocument/2006/relationships/hyperlink" Target="http://fr.wikipedia.org/wiki/Japon" TargetMode="External"/><Relationship Id="rId4" Type="http://schemas.openxmlformats.org/officeDocument/2006/relationships/hyperlink" Target="http://fr.wikipedia.org/wiki/Argentine" TargetMode="External"/><Relationship Id="rId9" Type="http://schemas.openxmlformats.org/officeDocument/2006/relationships/hyperlink" Target="http://fr.wikipedia.org/wiki/Belize" TargetMode="External"/><Relationship Id="rId14" Type="http://schemas.openxmlformats.org/officeDocument/2006/relationships/hyperlink" Target="http://fr.wikipedia.org/wiki/Chili" TargetMode="External"/><Relationship Id="rId22" Type="http://schemas.openxmlformats.org/officeDocument/2006/relationships/hyperlink" Target="http://fr.wikipedia.org/wiki/Espagne" TargetMode="External"/><Relationship Id="rId27" Type="http://schemas.openxmlformats.org/officeDocument/2006/relationships/hyperlink" Target="http://fr.wikipedia.org/wiki/Guin%C3%A9e_%C3%A9quatoriale" TargetMode="External"/><Relationship Id="rId30" Type="http://schemas.openxmlformats.org/officeDocument/2006/relationships/hyperlink" Target="http://fr.wikipedia.org/wiki/Venezuela" TargetMode="External"/><Relationship Id="rId35" Type="http://schemas.openxmlformats.org/officeDocument/2006/relationships/hyperlink" Target="http://fr.wikipedia.org/wiki/Paraguay" TargetMode="External"/><Relationship Id="rId43" Type="http://schemas.openxmlformats.org/officeDocument/2006/relationships/hyperlink" Target="http://fr.wikipedia.org/wiki/Royaume-Uni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fr.wikipedia.org/wiki/1922_en_litt%C3%A9rature" TargetMode="External"/><Relationship Id="rId13" Type="http://schemas.openxmlformats.org/officeDocument/2006/relationships/hyperlink" Target="http://fr.wikipedia.org/wiki/Miguel_Angel_Asturias" TargetMode="External"/><Relationship Id="rId18" Type="http://schemas.openxmlformats.org/officeDocument/2006/relationships/hyperlink" Target="http://fr.wikipedia.org/wiki/1977_en_litt%C3%A9rature" TargetMode="External"/><Relationship Id="rId26" Type="http://schemas.openxmlformats.org/officeDocument/2006/relationships/hyperlink" Target="http://fr.wikipedia.org/wiki/2010_en_litt%C3%A9rature" TargetMode="External"/><Relationship Id="rId3" Type="http://schemas.openxmlformats.org/officeDocument/2006/relationships/hyperlink" Target="http://fr.wikipedia.org/wiki/Prix_Nobel" TargetMode="External"/><Relationship Id="rId21" Type="http://schemas.openxmlformats.org/officeDocument/2006/relationships/hyperlink" Target="http://fr.wikipedia.org/wiki/Camilo_Jos%C3%A9_Cela" TargetMode="External"/><Relationship Id="rId7" Type="http://schemas.openxmlformats.org/officeDocument/2006/relationships/hyperlink" Target="http://fr.wikipedia.org/wiki/Jacinto_Benavente" TargetMode="External"/><Relationship Id="rId12" Type="http://schemas.openxmlformats.org/officeDocument/2006/relationships/hyperlink" Target="http://fr.wikipedia.org/wiki/1956_en_litt%C3%A9rature" TargetMode="External"/><Relationship Id="rId17" Type="http://schemas.openxmlformats.org/officeDocument/2006/relationships/hyperlink" Target="http://fr.wikipedia.org/wiki/Vicente_Aleixandre" TargetMode="External"/><Relationship Id="rId25" Type="http://schemas.openxmlformats.org/officeDocument/2006/relationships/hyperlink" Target="http://fr.wikipedia.org/wiki/Mario_Vargas_Llosa" TargetMode="External"/><Relationship Id="rId2" Type="http://schemas.openxmlformats.org/officeDocument/2006/relationships/hyperlink" Target="http://fr.wikipedia.org/wiki/Litt%C3%A9rature_espagnole" TargetMode="External"/><Relationship Id="rId16" Type="http://schemas.openxmlformats.org/officeDocument/2006/relationships/hyperlink" Target="http://fr.wikipedia.org/wiki/1971_en_litt%C3%A9rature" TargetMode="External"/><Relationship Id="rId20" Type="http://schemas.openxmlformats.org/officeDocument/2006/relationships/hyperlink" Target="http://fr.wikipedia.org/wiki/1982_en_litt%C3%A9ratur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r.wikipedia.org/wiki/1904_en_litt%C3%A9rature" TargetMode="External"/><Relationship Id="rId11" Type="http://schemas.openxmlformats.org/officeDocument/2006/relationships/hyperlink" Target="http://fr.wikipedia.org/wiki/Juan_Ram%C3%B3n_Jim%C3%A9nez" TargetMode="External"/><Relationship Id="rId24" Type="http://schemas.openxmlformats.org/officeDocument/2006/relationships/hyperlink" Target="http://fr.wikipedia.org/wiki/1990_en_litt%C3%A9rature" TargetMode="External"/><Relationship Id="rId5" Type="http://schemas.openxmlformats.org/officeDocument/2006/relationships/hyperlink" Target="http://fr.wikipedia.org/wiki/Jos%C3%A9_Echegaray" TargetMode="External"/><Relationship Id="rId15" Type="http://schemas.openxmlformats.org/officeDocument/2006/relationships/hyperlink" Target="http://fr.wikipedia.org/wiki/Pablo_Neruda" TargetMode="External"/><Relationship Id="rId23" Type="http://schemas.openxmlformats.org/officeDocument/2006/relationships/hyperlink" Target="http://fr.wikipedia.org/wiki/Octavio_Paz" TargetMode="External"/><Relationship Id="rId10" Type="http://schemas.openxmlformats.org/officeDocument/2006/relationships/hyperlink" Target="http://fr.wikipedia.org/wiki/1945_en_litt%C3%A9rature" TargetMode="External"/><Relationship Id="rId19" Type="http://schemas.openxmlformats.org/officeDocument/2006/relationships/hyperlink" Target="http://fr.wikipedia.org/wiki/Gabriel_Garc%C3%ADa_M%C3%A1rquez" TargetMode="External"/><Relationship Id="rId4" Type="http://schemas.openxmlformats.org/officeDocument/2006/relationships/hyperlink" Target="http://fr.wikipedia.org/wiki/Prix_Nobel_de_litt%C3%A9rature" TargetMode="External"/><Relationship Id="rId9" Type="http://schemas.openxmlformats.org/officeDocument/2006/relationships/hyperlink" Target="http://fr.wikipedia.org/wiki/Gabriela_Mistral" TargetMode="External"/><Relationship Id="rId14" Type="http://schemas.openxmlformats.org/officeDocument/2006/relationships/hyperlink" Target="http://fr.wikipedia.org/wiki/1967_en_litt%C3%A9rature" TargetMode="External"/><Relationship Id="rId22" Type="http://schemas.openxmlformats.org/officeDocument/2006/relationships/hyperlink" Target="http://fr.wikipedia.org/wiki/1989_en_litt%C3%A9ratu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fr-FR" sz="8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</a:t>
            </a:r>
            <a:r>
              <a:rPr lang="fr-FR" sz="8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résentation</a:t>
            </a:r>
            <a:endParaRPr lang="ru-RU" sz="8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3212977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Sur le </a:t>
            </a:r>
            <a:r>
              <a:rPr lang="fr-FR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thème: La langue </a:t>
            </a:r>
            <a:r>
              <a:rPr lang="fr-FR" sz="36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L'espagnol .</a:t>
            </a:r>
            <a:endParaRPr lang="ru-RU" sz="3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08104" y="4725144"/>
            <a:ext cx="3096344" cy="1080120"/>
          </a:xfrm>
          <a:prstGeom prst="roundRect">
            <a:avLst>
              <a:gd name="adj" fmla="val 242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Preparait</a:t>
            </a:r>
            <a:r>
              <a:rPr lang="en-US" dirty="0" smtClean="0"/>
              <a:t>: </a:t>
            </a:r>
            <a:r>
              <a:rPr lang="fr-FR" dirty="0" smtClean="0"/>
              <a:t>Burikhanova Niguina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61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4.Distinction entre « espagnol » et « castillan ».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 lnSpcReduction="10000"/>
          </a:bodyPr>
          <a:lstStyle/>
          <a:p>
            <a:r>
              <a:rPr lang="fr-FR" sz="1600" dirty="0" smtClean="0"/>
              <a:t>Le terme « espagnol » est recommandé par l'</a:t>
            </a:r>
            <a:r>
              <a:rPr lang="fr-FR" sz="1600" dirty="0" smtClean="0">
                <a:hlinkClick r:id="rId2" tooltip="Académie royale espagnole"/>
              </a:rPr>
              <a:t>Académie royale espagnole</a:t>
            </a:r>
            <a:r>
              <a:rPr lang="fr-FR" sz="1600" dirty="0" smtClean="0"/>
              <a:t> (</a:t>
            </a:r>
            <a:r>
              <a:rPr lang="fr-FR" sz="1600" i="1" dirty="0" smtClean="0"/>
              <a:t>Real Academia Española, RAE</a:t>
            </a:r>
            <a:r>
              <a:rPr lang="fr-FR" sz="1600" dirty="0" smtClean="0"/>
              <a:t>), et l'</a:t>
            </a:r>
            <a:r>
              <a:rPr lang="fr-FR" sz="1600" dirty="0" smtClean="0">
                <a:hlinkClick r:id="rId3" tooltip="Association des académies de la langue espagnole"/>
              </a:rPr>
              <a:t>Association des académies de la langue espagnole</a:t>
            </a:r>
            <a:r>
              <a:rPr lang="fr-FR" sz="1600" dirty="0" smtClean="0"/>
              <a:t> en tant que dénomination internationale de la langue</a:t>
            </a:r>
            <a:r>
              <a:rPr lang="fr-FR" sz="1600" baseline="30000" dirty="0" smtClean="0">
                <a:hlinkClick r:id="rId4"/>
              </a:rPr>
              <a:t>31</a:t>
            </a:r>
            <a:r>
              <a:rPr lang="fr-FR" sz="1600" dirty="0" smtClean="0"/>
              <a:t>. Toutefois, cette appellation est peu employée voire rejetée dans de nombreux pays où l'espagnol est langue officielle, et où le terme de </a:t>
            </a:r>
            <a:r>
              <a:rPr lang="fr-FR" sz="1600" i="1" dirty="0" smtClean="0"/>
              <a:t>castillan</a:t>
            </a:r>
            <a:r>
              <a:rPr lang="fr-FR" sz="1600" dirty="0" smtClean="0"/>
              <a:t> est préféré :</a:t>
            </a:r>
          </a:p>
          <a:p>
            <a:r>
              <a:rPr lang="fr-FR" sz="1600" dirty="0" smtClean="0"/>
              <a:t>en </a:t>
            </a:r>
            <a:r>
              <a:rPr lang="fr-FR" sz="1600" dirty="0" smtClean="0">
                <a:hlinkClick r:id="rId5" tooltip="Espagne"/>
              </a:rPr>
              <a:t>Espagne</a:t>
            </a:r>
            <a:r>
              <a:rPr lang="fr-FR" sz="1600" dirty="0" smtClean="0"/>
              <a:t>, le terme « castillan » est très couramment utilisé, de longue date. D'autre part, l'adjectif « espagnol » faisant référence à l'ensemble du territoire et d'autres langues étant traditionnellement parlées dans une part importante du territoire (dont le </a:t>
            </a:r>
            <a:r>
              <a:rPr lang="fr-FR" sz="1600" dirty="0" smtClean="0">
                <a:hlinkClick r:id="rId6" tooltip="Catalan"/>
              </a:rPr>
              <a:t>catalan</a:t>
            </a:r>
            <a:r>
              <a:rPr lang="fr-FR" sz="1600" dirty="0" smtClean="0"/>
              <a:t>, le </a:t>
            </a:r>
            <a:r>
              <a:rPr lang="fr-FR" sz="1600" dirty="0" smtClean="0">
                <a:hlinkClick r:id="rId7" tooltip="Basque"/>
              </a:rPr>
              <a:t>basque</a:t>
            </a:r>
            <a:r>
              <a:rPr lang="fr-FR" sz="1600" dirty="0" smtClean="0"/>
              <a:t> et le </a:t>
            </a:r>
            <a:r>
              <a:rPr lang="fr-FR" sz="1600" dirty="0" smtClean="0">
                <a:hlinkClick r:id="rId8" tooltip="Galicien"/>
              </a:rPr>
              <a:t>galicien</a:t>
            </a:r>
            <a:r>
              <a:rPr lang="fr-FR" sz="1600" dirty="0" smtClean="0"/>
              <a:t>, qui bénéficient d'un statut officiel depuis la </a:t>
            </a:r>
            <a:r>
              <a:rPr lang="fr-FR" sz="1600" dirty="0" smtClean="0">
                <a:hlinkClick r:id="rId9" tooltip="Transition démocratique espagnole"/>
              </a:rPr>
              <a:t>transition démocratique</a:t>
            </a:r>
            <a:r>
              <a:rPr lang="fr-FR" sz="1600" baseline="30000" dirty="0" smtClean="0">
                <a:hlinkClick r:id="rId4"/>
              </a:rPr>
              <a:t>31</a:t>
            </a:r>
            <a:r>
              <a:rPr lang="fr-FR" sz="1600" baseline="30000" dirty="0" smtClean="0"/>
              <a:t>,</a:t>
            </a:r>
            <a:r>
              <a:rPr lang="fr-FR" sz="1600" baseline="30000" dirty="0" smtClean="0">
                <a:hlinkClick r:id="rId10"/>
              </a:rPr>
              <a:t>32</a:t>
            </a:r>
            <a:r>
              <a:rPr lang="fr-FR" sz="1600" dirty="0" smtClean="0"/>
              <a:t>), l'appellation de « castillan » est plus proche de la réalité, s'agissant d'une langue d'Espagne parmi d'autres, provenant de Castille ;</a:t>
            </a:r>
          </a:p>
          <a:p>
            <a:r>
              <a:rPr lang="fr-FR" sz="1600" dirty="0" smtClean="0"/>
              <a:t>en </a:t>
            </a:r>
            <a:r>
              <a:rPr lang="fr-FR" sz="1600" dirty="0" smtClean="0">
                <a:hlinkClick r:id="rId11" tooltip="Amérique latine"/>
              </a:rPr>
              <a:t>Amérique latine</a:t>
            </a:r>
            <a:r>
              <a:rPr lang="fr-FR" sz="1600" dirty="0" smtClean="0"/>
              <a:t>, pour des raisons historiques </a:t>
            </a:r>
            <a:r>
              <a:rPr lang="fr-FR" sz="1600" dirty="0" smtClean="0">
                <a:effectLst/>
              </a:rPr>
              <a:t>liées au processus d'indépendance de chaque pays et de son rapport à l'Espagne</a:t>
            </a:r>
            <a:r>
              <a:rPr lang="fr-FR" sz="1600" baseline="30000" dirty="0" smtClean="0">
                <a:effectLst/>
                <a:hlinkClick r:id="rId12" tooltip="Aide:Référence nécessaire"/>
              </a:rPr>
              <a:t>[réf. nécessaire]</a:t>
            </a:r>
            <a:r>
              <a:rPr lang="fr-FR" sz="1600" dirty="0" smtClean="0"/>
              <a:t>, la dénomination « espagnol » est plus généralement acceptée du Mexique à la Colombie et la dénomination « castillan » est préférée en la République dominicaine, Cuba, Porto Rico, et certains autres pays de l'</a:t>
            </a:r>
            <a:r>
              <a:rPr lang="fr-FR" sz="1600" dirty="0" smtClean="0">
                <a:hlinkClick r:id="rId13" tooltip="Amérique du Sud"/>
              </a:rPr>
              <a:t>Amérique du Sud</a:t>
            </a:r>
            <a:r>
              <a:rPr lang="fr-FR" sz="1600" dirty="0" smtClean="0"/>
              <a:t>.</a:t>
            </a:r>
          </a:p>
          <a:p>
            <a:r>
              <a:rPr lang="fr-FR" sz="1600" dirty="0" smtClean="0"/>
              <a:t>Par ailleurs, la dénomination castillan peut désigner plus précisément :</a:t>
            </a:r>
          </a:p>
          <a:p>
            <a:r>
              <a:rPr lang="fr-FR" sz="1600" dirty="0" smtClean="0"/>
              <a:t>L'espagnol envisagé comme langue officielle de l’Espagne</a:t>
            </a:r>
            <a:r>
              <a:rPr lang="fr-FR" sz="1600" baseline="30000" dirty="0" smtClean="0">
                <a:hlinkClick r:id="rId4"/>
              </a:rPr>
              <a:t>31</a:t>
            </a:r>
            <a:r>
              <a:rPr lang="fr-FR" sz="1600" baseline="30000" dirty="0" smtClean="0"/>
              <a:t>,</a:t>
            </a:r>
            <a:r>
              <a:rPr lang="fr-FR" sz="1600" baseline="30000" dirty="0" smtClean="0">
                <a:hlinkClick r:id="rId14"/>
              </a:rPr>
              <a:t>33</a:t>
            </a:r>
            <a:r>
              <a:rPr lang="fr-FR" sz="1600" dirty="0" smtClean="0"/>
              <a:t> ;</a:t>
            </a:r>
          </a:p>
          <a:p>
            <a:r>
              <a:rPr lang="fr-FR" sz="1600" dirty="0" smtClean="0"/>
              <a:t>Le dialecte </a:t>
            </a:r>
            <a:r>
              <a:rPr lang="fr-FR" sz="1600" dirty="0" smtClean="0">
                <a:hlinkClick r:id="rId15" tooltip="Langue romane"/>
              </a:rPr>
              <a:t>roman</a:t>
            </a:r>
            <a:r>
              <a:rPr lang="fr-FR" sz="1600" dirty="0" smtClean="0"/>
              <a:t> originaire de </a:t>
            </a:r>
            <a:r>
              <a:rPr lang="fr-FR" sz="1600" dirty="0" smtClean="0">
                <a:hlinkClick r:id="rId16" tooltip="Cantabrie"/>
              </a:rPr>
              <a:t>Cantabrie</a:t>
            </a:r>
            <a:r>
              <a:rPr lang="fr-FR" sz="1600" dirty="0" smtClean="0"/>
              <a:t> et employé au </a:t>
            </a:r>
            <a:r>
              <a:rPr lang="fr-FR" sz="1600" dirty="0" smtClean="0">
                <a:hlinkClick r:id="rId17" tooltip="Royaume de Castille"/>
              </a:rPr>
              <a:t>royaume de Castille</a:t>
            </a:r>
            <a:r>
              <a:rPr lang="fr-FR" sz="1600" dirty="0" smtClean="0"/>
              <a:t> durant le Moyen Âge</a:t>
            </a:r>
            <a:r>
              <a:rPr lang="fr-FR" sz="1600" baseline="30000" dirty="0" smtClean="0">
                <a:hlinkClick r:id="rId4"/>
              </a:rPr>
              <a:t>31</a:t>
            </a:r>
            <a:r>
              <a:rPr lang="fr-FR" sz="1600" dirty="0" smtClean="0"/>
              <a:t>. Voir </a:t>
            </a:r>
            <a:r>
              <a:rPr lang="fr-FR" sz="1600" dirty="0" smtClean="0">
                <a:hlinkClick r:id="rId18" tooltip="Castillan ancien"/>
              </a:rPr>
              <a:t>Castillan ancien</a:t>
            </a:r>
            <a:r>
              <a:rPr lang="fr-FR" sz="1600" dirty="0" smtClean="0"/>
              <a:t> ;</a:t>
            </a:r>
          </a:p>
          <a:p>
            <a:r>
              <a:rPr lang="fr-FR" sz="1600" dirty="0" smtClean="0"/>
              <a:t>Le dialecte moderne parlé actuellement dans les régions centrales espagnoles de </a:t>
            </a:r>
            <a:r>
              <a:rPr lang="fr-FR" sz="1600" dirty="0" smtClean="0">
                <a:hlinkClick r:id="rId19" tooltip="Castille-et-León"/>
              </a:rPr>
              <a:t>Castille-et-León</a:t>
            </a:r>
            <a:r>
              <a:rPr lang="fr-FR" sz="1600" dirty="0" smtClean="0"/>
              <a:t>, </a:t>
            </a:r>
            <a:r>
              <a:rPr lang="fr-FR" sz="1600" dirty="0" smtClean="0">
                <a:hlinkClick r:id="rId20" tooltip="Castille-La Manche"/>
              </a:rPr>
              <a:t>Castille-La Manche</a:t>
            </a:r>
            <a:r>
              <a:rPr lang="fr-FR" sz="1600" dirty="0" smtClean="0"/>
              <a:t> et </a:t>
            </a:r>
            <a:r>
              <a:rPr lang="fr-FR" sz="1600" dirty="0" smtClean="0">
                <a:hlinkClick r:id="rId21" tooltip="Madrid"/>
              </a:rPr>
              <a:t>Madrid</a:t>
            </a:r>
            <a:r>
              <a:rPr lang="fr-FR" sz="1600" dirty="0" smtClean="0"/>
              <a:t>, en opposition aux autres dialectes de la langue, péninsulaires ou non, comme l'</a:t>
            </a:r>
            <a:r>
              <a:rPr lang="fr-FR" sz="1600" dirty="0" smtClean="0">
                <a:hlinkClick r:id="rId22" tooltip="Dialecte andalou"/>
              </a:rPr>
              <a:t>andalou</a:t>
            </a:r>
            <a:r>
              <a:rPr lang="fr-FR" sz="1600" dirty="0" smtClean="0"/>
              <a:t>, le </a:t>
            </a:r>
            <a:r>
              <a:rPr lang="fr-FR" sz="1600" dirty="0" smtClean="0">
                <a:hlinkClick r:id="rId23" tooltip="Parler canarien"/>
              </a:rPr>
              <a:t>canarien</a:t>
            </a:r>
            <a:r>
              <a:rPr lang="fr-FR" sz="1600" dirty="0" smtClean="0"/>
              <a:t> ou le </a:t>
            </a:r>
            <a:r>
              <a:rPr lang="fr-FR" sz="1600" dirty="0" smtClean="0">
                <a:hlinkClick r:id="rId24" tooltip="Murcien"/>
              </a:rPr>
              <a:t>murcien</a:t>
            </a:r>
            <a:r>
              <a:rPr lang="fr-FR" sz="1600" dirty="0" smtClean="0"/>
              <a:t>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0414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971600" y="404664"/>
            <a:ext cx="216024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Plan:</a:t>
            </a:r>
            <a:endParaRPr lang="ru-RU" sz="32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6519444"/>
              </p:ext>
            </p:extLst>
          </p:nvPr>
        </p:nvGraphicFramePr>
        <p:xfrm>
          <a:off x="251520" y="1412776"/>
          <a:ext cx="856895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829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188640"/>
            <a:ext cx="5112568" cy="792088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lvl="0"/>
            <a:r>
              <a:rPr lang="en-US" dirty="0" smtClean="0"/>
              <a:t>    1. Histoire.</a:t>
            </a:r>
            <a:endParaRPr lang="ru-RU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251520" y="1124744"/>
            <a:ext cx="4248472" cy="5328592"/>
          </a:xfrm>
          <a:prstGeom prst="round2DiagRect">
            <a:avLst>
              <a:gd name="adj1" fmla="val 13449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smtClean="0"/>
              <a:t>L'histoire externe d'une langue est celle qui se réfère à la description des conditions sociales, culturelles, politiques et historiques qui ont influencé les phénomènes linguistiques. Par la suite, de nombreux Castillans d'ascendance basque prennent part à la </a:t>
            </a:r>
            <a:r>
              <a:rPr lang="fr-FR" sz="2000" dirty="0" smtClean="0">
                <a:hlinkClick r:id="rId2" tooltip="Reconquista"/>
              </a:rPr>
              <a:t>Reconquista</a:t>
            </a:r>
            <a:r>
              <a:rPr lang="fr-FR" sz="2000" dirty="0" smtClean="0"/>
              <a:t>, comme le montrent les nombreux toponymes de cette origine dans une grande partie de l'Espagne.</a:t>
            </a:r>
            <a:endParaRPr lang="ru-RU" sz="20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124744"/>
            <a:ext cx="4325491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842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5688632" cy="1008112"/>
          </a:xfrm>
        </p:spPr>
        <p:txBody>
          <a:bodyPr>
            <a:normAutofit/>
          </a:bodyPr>
          <a:lstStyle/>
          <a:p>
            <a:r>
              <a:rPr lang="en-US" b="1" dirty="0" smtClean="0"/>
              <a:t>2.Caractéristiques</a:t>
            </a:r>
            <a:endParaRPr lang="ru-RU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251520" y="1700808"/>
            <a:ext cx="8640960" cy="4752528"/>
          </a:xfrm>
          <a:prstGeom prst="verticalScrol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smtClean="0">
                <a:solidFill>
                  <a:schemeClr val="bg1"/>
                </a:solidFill>
              </a:rPr>
              <a:t>L'espagnol est de façon générale resté nettement archaïsant et demeure ainsi relativement proche du </a:t>
            </a:r>
            <a:r>
              <a:rPr lang="fr-FR" sz="2000" dirty="0" smtClean="0">
                <a:solidFill>
                  <a:schemeClr val="bg1"/>
                </a:solidFill>
                <a:hlinkClick r:id="rId2" tooltip="Latin classique"/>
              </a:rPr>
              <a:t>latin classique</a:t>
            </a:r>
            <a:r>
              <a:rPr lang="fr-FR" sz="2000" dirty="0" smtClean="0">
                <a:solidFill>
                  <a:schemeClr val="bg1"/>
                </a:solidFill>
              </a:rPr>
              <a:t> et de l'</a:t>
            </a:r>
            <a:r>
              <a:rPr lang="fr-FR" sz="2000" dirty="0" smtClean="0">
                <a:solidFill>
                  <a:schemeClr val="bg1"/>
                </a:solidFill>
                <a:hlinkClick r:id="rId3" tooltip="Italien moderne"/>
              </a:rPr>
              <a:t>italien moderne</a:t>
            </a:r>
            <a:r>
              <a:rPr lang="fr-FR" sz="2000" dirty="0" smtClean="0">
                <a:solidFill>
                  <a:schemeClr val="bg1"/>
                </a:solidFill>
              </a:rPr>
              <a:t>, avec lequel il maintient un certain degré d'intercompréhension. Appartenant à la sous-branche </a:t>
            </a:r>
            <a:r>
              <a:rPr lang="fr-FR" sz="2000" dirty="0" smtClean="0">
                <a:solidFill>
                  <a:schemeClr val="bg1"/>
                </a:solidFill>
                <a:hlinkClick r:id="rId4" tooltip="Langues ibéro-romanes"/>
              </a:rPr>
              <a:t>ibéro-romane</a:t>
            </a:r>
            <a:r>
              <a:rPr lang="fr-FR" sz="2000" dirty="0" smtClean="0">
                <a:solidFill>
                  <a:schemeClr val="bg1"/>
                </a:solidFill>
              </a:rPr>
              <a:t> comme le </a:t>
            </a:r>
            <a:r>
              <a:rPr lang="fr-FR" sz="2000" dirty="0" smtClean="0">
                <a:solidFill>
                  <a:schemeClr val="bg1"/>
                </a:solidFill>
                <a:hlinkClick r:id="rId5" tooltip="Portugais"/>
              </a:rPr>
              <a:t>portugais</a:t>
            </a:r>
            <a:r>
              <a:rPr lang="fr-FR" sz="2000" dirty="0" smtClean="0">
                <a:solidFill>
                  <a:schemeClr val="bg1"/>
                </a:solidFill>
              </a:rPr>
              <a:t>, l’espagnol permet également une certaine intercompréhension écrite, et dans une moindre mesure orale, avec celui-ci</a:t>
            </a:r>
            <a:r>
              <a:rPr lang="fr-FR" sz="2000" baseline="30000" dirty="0" smtClean="0">
                <a:solidFill>
                  <a:schemeClr val="bg1"/>
                </a:solidFill>
                <a:hlinkClick r:id="rId6"/>
              </a:rPr>
              <a:t>11</a:t>
            </a:r>
            <a:r>
              <a:rPr lang="fr-FR" sz="2000" dirty="0" smtClean="0">
                <a:solidFill>
                  <a:schemeClr val="bg1"/>
                </a:solidFill>
              </a:rPr>
              <a:t>. L’espagnol est morphologiquement proche du </a:t>
            </a:r>
            <a:r>
              <a:rPr lang="fr-FR" sz="2000" dirty="0" smtClean="0">
                <a:solidFill>
                  <a:schemeClr val="bg1"/>
                </a:solidFill>
                <a:hlinkClick r:id="rId7" tooltip="Français"/>
              </a:rPr>
              <a:t>français</a:t>
            </a:r>
            <a:r>
              <a:rPr lang="fr-FR" sz="2000" dirty="0" smtClean="0">
                <a:solidFill>
                  <a:schemeClr val="bg1"/>
                </a:solidFill>
              </a:rPr>
              <a:t>, du fait de leur origine </a:t>
            </a:r>
            <a:r>
              <a:rPr lang="fr-FR" sz="2000" dirty="0" smtClean="0">
                <a:solidFill>
                  <a:schemeClr val="bg1"/>
                </a:solidFill>
                <a:hlinkClick r:id="rId8" tooltip="Latin"/>
              </a:rPr>
              <a:t>latine</a:t>
            </a:r>
            <a:r>
              <a:rPr lang="fr-FR" sz="2000" dirty="0" smtClean="0">
                <a:solidFill>
                  <a:schemeClr val="bg1"/>
                </a:solidFill>
              </a:rPr>
              <a:t> commune, mais l'intercompréhension reste toutefois très limitée, bien que facilitée à l'écrit par le caractère archaïsant de l'orthographe française.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96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fr-FR" sz="1600" b="1" dirty="0" smtClean="0"/>
              <a:t>Morphosyntaxe</a:t>
            </a:r>
          </a:p>
          <a:p>
            <a:r>
              <a:rPr lang="fr-FR" sz="1600" dirty="0" smtClean="0"/>
              <a:t>L'espagnol partage avec les autres </a:t>
            </a:r>
            <a:r>
              <a:rPr lang="fr-FR" sz="1600" dirty="0" smtClean="0">
                <a:hlinkClick r:id="rId2" tooltip="Langues romanes"/>
              </a:rPr>
              <a:t>langues romanes</a:t>
            </a:r>
            <a:r>
              <a:rPr lang="fr-FR" sz="1600" dirty="0" smtClean="0"/>
              <a:t> la plupart des évolutions phonologiques et grammaticales caractéristiques du </a:t>
            </a:r>
            <a:r>
              <a:rPr lang="fr-FR" sz="1600" dirty="0" smtClean="0">
                <a:hlinkClick r:id="rId3" tooltip="Latin vulgaire"/>
              </a:rPr>
              <a:t>latin vulgaire</a:t>
            </a:r>
            <a:r>
              <a:rPr lang="fr-FR" sz="1600" dirty="0" smtClean="0"/>
              <a:t>, telles que l'abandon de la </a:t>
            </a:r>
            <a:r>
              <a:rPr lang="fr-FR" sz="1600" dirty="0" smtClean="0">
                <a:hlinkClick r:id="rId4" tooltip="Quantité vocalique"/>
              </a:rPr>
              <a:t>quantité vocalique</a:t>
            </a:r>
            <a:r>
              <a:rPr lang="fr-FR" sz="1600" dirty="0" smtClean="0"/>
              <a:t>, la perte des </a:t>
            </a:r>
            <a:r>
              <a:rPr lang="fr-FR" sz="1600" dirty="0" smtClean="0">
                <a:hlinkClick r:id="rId5" tooltip="Déclinaisons latines"/>
              </a:rPr>
              <a:t>déclinaisons</a:t>
            </a:r>
            <a:r>
              <a:rPr lang="fr-FR" sz="1600" dirty="0" smtClean="0"/>
              <a:t> et la disparition des </a:t>
            </a:r>
            <a:r>
              <a:rPr lang="fr-FR" sz="1600" dirty="0" smtClean="0">
                <a:hlinkClick r:id="rId6" tooltip="Verbes déponents"/>
              </a:rPr>
              <a:t>verbes déponents</a:t>
            </a:r>
            <a:r>
              <a:rPr lang="fr-FR" sz="1600" dirty="0" smtClean="0"/>
              <a:t>.</a:t>
            </a:r>
          </a:p>
          <a:p>
            <a:r>
              <a:rPr lang="fr-FR" sz="1600" dirty="0" smtClean="0"/>
              <a:t>Les principales évolutions qui caractérisent l’espagnol sont :</a:t>
            </a:r>
          </a:p>
          <a:p>
            <a:r>
              <a:rPr lang="fr-FR" sz="1600" dirty="0" smtClean="0">
                <a:hlinkClick r:id="rId7" tooltip="Diphtongaison"/>
              </a:rPr>
              <a:t>diphtongaison</a:t>
            </a:r>
            <a:r>
              <a:rPr lang="fr-FR" sz="1600" dirty="0" smtClean="0"/>
              <a:t> spontanée des E (&gt;ie) et O (&gt;ue) brefs toniques (TEMPU(M)&gt;</a:t>
            </a:r>
            <a:r>
              <a:rPr lang="fr-FR" sz="1600" i="1" dirty="0" smtClean="0"/>
              <a:t>tiempo</a:t>
            </a:r>
            <a:r>
              <a:rPr lang="fr-FR" sz="1600" dirty="0" smtClean="0"/>
              <a:t> ; PORTA(M)&gt;</a:t>
            </a:r>
            <a:r>
              <a:rPr lang="fr-FR" sz="1600" i="1" dirty="0" smtClean="0"/>
              <a:t>puerta</a:t>
            </a:r>
            <a:r>
              <a:rPr lang="fr-FR" sz="1600" dirty="0" smtClean="0"/>
              <a:t> etc.)</a:t>
            </a:r>
          </a:p>
          <a:p>
            <a:r>
              <a:rPr lang="fr-FR" sz="1600" dirty="0" smtClean="0">
                <a:hlinkClick r:id="rId8" tooltip="Palatalisation"/>
              </a:rPr>
              <a:t>palatalisation</a:t>
            </a:r>
            <a:r>
              <a:rPr lang="fr-FR" sz="1600" dirty="0" smtClean="0"/>
              <a:t> des groupes -LL- et -NN- latins en [ʎ] et [ɲ] (ANNU(M)&gt;</a:t>
            </a:r>
            <a:r>
              <a:rPr lang="fr-FR" sz="1600" i="1" dirty="0" smtClean="0"/>
              <a:t>año</a:t>
            </a:r>
            <a:r>
              <a:rPr lang="fr-FR" sz="1600" dirty="0" smtClean="0"/>
              <a:t> etc.)</a:t>
            </a:r>
          </a:p>
          <a:p>
            <a:r>
              <a:rPr lang="fr-FR" sz="1600" dirty="0" smtClean="0">
                <a:hlinkClick r:id="rId9" tooltip="Bêtacisme"/>
              </a:rPr>
              <a:t>bêtacisme</a:t>
            </a:r>
            <a:r>
              <a:rPr lang="fr-FR" sz="1600" dirty="0" smtClean="0"/>
              <a:t>, c'est-à-dire disparition de l'opposition entre les </a:t>
            </a:r>
            <a:r>
              <a:rPr lang="fr-FR" sz="1600" dirty="0" smtClean="0">
                <a:hlinkClick r:id="rId10" tooltip="Phonème"/>
              </a:rPr>
              <a:t>phonèmes</a:t>
            </a:r>
            <a:r>
              <a:rPr lang="fr-FR" sz="1600" dirty="0" smtClean="0"/>
              <a:t> /v/ et /b/ (sauf dans certains contextes d'</a:t>
            </a:r>
            <a:r>
              <a:rPr lang="fr-FR" sz="1600" dirty="0" smtClean="0">
                <a:hlinkClick r:id="rId11" tooltip="Hypercorrection"/>
              </a:rPr>
              <a:t>hypercorrection</a:t>
            </a:r>
            <a:r>
              <a:rPr lang="fr-FR" sz="1600" dirty="0" smtClean="0"/>
              <a:t>)</a:t>
            </a:r>
            <a:r>
              <a:rPr lang="fr-FR" sz="1600" baseline="30000" dirty="0" smtClean="0">
                <a:hlinkClick r:id="rId12"/>
              </a:rPr>
              <a:t>12</a:t>
            </a:r>
            <a:r>
              <a:rPr lang="fr-FR" sz="1600" dirty="0" smtClean="0"/>
              <a:t>.</a:t>
            </a:r>
          </a:p>
          <a:p>
            <a:r>
              <a:rPr lang="fr-FR" sz="1600" dirty="0" smtClean="0">
                <a:hlinkClick r:id="rId13" tooltip="Voisement"/>
              </a:rPr>
              <a:t>sonorisation</a:t>
            </a:r>
            <a:r>
              <a:rPr lang="fr-FR" sz="1600" dirty="0" smtClean="0"/>
              <a:t> des </a:t>
            </a:r>
            <a:r>
              <a:rPr lang="fr-FR" sz="1600" dirty="0" smtClean="0">
                <a:hlinkClick r:id="rId14" tooltip="Consonnes occlusives"/>
              </a:rPr>
              <a:t>consonnes occlusives</a:t>
            </a:r>
            <a:r>
              <a:rPr lang="fr-FR" sz="1600" dirty="0" smtClean="0"/>
              <a:t> </a:t>
            </a:r>
            <a:r>
              <a:rPr lang="fr-FR" sz="1600" dirty="0" smtClean="0">
                <a:hlinkClick r:id="rId15" tooltip="Consonne sourde"/>
              </a:rPr>
              <a:t>sourdes</a:t>
            </a:r>
            <a:r>
              <a:rPr lang="fr-FR" sz="1600" dirty="0" smtClean="0"/>
              <a:t> intervocaliques (VITA&gt;</a:t>
            </a:r>
            <a:r>
              <a:rPr lang="fr-FR" sz="1600" i="1" dirty="0" smtClean="0"/>
              <a:t>vida</a:t>
            </a:r>
            <a:r>
              <a:rPr lang="fr-FR" sz="1600" dirty="0" smtClean="0"/>
              <a:t> ; LACU(M)&gt;</a:t>
            </a:r>
            <a:r>
              <a:rPr lang="fr-FR" sz="1600" i="1" dirty="0" smtClean="0"/>
              <a:t>lago</a:t>
            </a:r>
            <a:r>
              <a:rPr lang="fr-FR" sz="1600" dirty="0" smtClean="0"/>
              <a:t> etc.), trait commun aux </a:t>
            </a:r>
            <a:r>
              <a:rPr lang="fr-FR" sz="1600" dirty="0" smtClean="0">
                <a:hlinkClick r:id="rId16" tooltip="Langues romanes occidentales (page inexistante)"/>
              </a:rPr>
              <a:t>langues romanes occidentales</a:t>
            </a:r>
            <a:r>
              <a:rPr lang="fr-FR" sz="1600" dirty="0" smtClean="0"/>
              <a:t>.</a:t>
            </a:r>
          </a:p>
          <a:p>
            <a:r>
              <a:rPr lang="fr-FR" sz="1600" dirty="0" smtClean="0">
                <a:hlinkClick r:id="rId17" tooltip="H aspiré"/>
              </a:rPr>
              <a:t>aspiration</a:t>
            </a:r>
            <a:r>
              <a:rPr lang="fr-FR" sz="1600" dirty="0" smtClean="0"/>
              <a:t> puis disparition du F- initial latin, conservé sous la forme d'un « h » muet dans la graphie usuelle (FILIUM&gt;</a:t>
            </a:r>
            <a:r>
              <a:rPr lang="fr-FR" sz="1600" i="1" dirty="0" smtClean="0"/>
              <a:t>hijo</a:t>
            </a:r>
            <a:r>
              <a:rPr lang="fr-FR" sz="1600" dirty="0" smtClean="0"/>
              <a:t> ; FACERE&gt;</a:t>
            </a:r>
            <a:r>
              <a:rPr lang="fr-FR" sz="1600" i="1" dirty="0" smtClean="0"/>
              <a:t>hacer</a:t>
            </a:r>
            <a:r>
              <a:rPr lang="fr-FR" sz="1600" dirty="0" smtClean="0"/>
              <a:t>, FABULARE&gt;</a:t>
            </a:r>
            <a:r>
              <a:rPr lang="fr-FR" sz="1600" i="1" dirty="0" smtClean="0"/>
              <a:t>hablar</a:t>
            </a:r>
            <a:r>
              <a:rPr lang="fr-FR" sz="1600" dirty="0" smtClean="0"/>
              <a:t> ; FOLIA&gt;</a:t>
            </a:r>
            <a:r>
              <a:rPr lang="fr-FR" sz="1600" i="1" dirty="0" smtClean="0"/>
              <a:t>hoja</a:t>
            </a:r>
            <a:r>
              <a:rPr lang="fr-FR" sz="1600" dirty="0" smtClean="0"/>
              <a:t>). Ce trait, que l'on retrouve également en </a:t>
            </a:r>
            <a:r>
              <a:rPr lang="fr-FR" sz="1600" dirty="0" smtClean="0">
                <a:hlinkClick r:id="rId18" tooltip="Gascon"/>
              </a:rPr>
              <a:t>gascon</a:t>
            </a:r>
            <a:r>
              <a:rPr lang="fr-FR" sz="1600" dirty="0" smtClean="0"/>
              <a:t>, est sans doute une conséquence de l'influence du substrat </a:t>
            </a:r>
            <a:r>
              <a:rPr lang="fr-FR" sz="1600" dirty="0" smtClean="0">
                <a:hlinkClick r:id="rId19" tooltip="Bascoïde"/>
              </a:rPr>
              <a:t>bascoïde</a:t>
            </a:r>
            <a:r>
              <a:rPr lang="fr-FR" sz="1600" dirty="0" smtClean="0"/>
              <a:t> (le système phonologique basque ne connaît pas de F- à l'initiale). Dans certaines régions le H- initial est encore prononcé aspiré.</a:t>
            </a:r>
          </a:p>
          <a:p>
            <a:r>
              <a:rPr lang="fr-FR" sz="1600" dirty="0" smtClean="0"/>
              <a:t>adoption d'un </a:t>
            </a:r>
            <a:r>
              <a:rPr lang="fr-FR" sz="1600" dirty="0" smtClean="0">
                <a:hlinkClick r:id="rId20" tooltip="Système vocalique"/>
              </a:rPr>
              <a:t>système vocalique</a:t>
            </a:r>
            <a:r>
              <a:rPr lang="fr-FR" sz="1600" dirty="0" smtClean="0"/>
              <a:t> simplifié à 5 voyelles (a, e, i, o, u) lui aussi peut-être influencé par le basque.</a:t>
            </a:r>
          </a:p>
          <a:p>
            <a:r>
              <a:rPr lang="fr-FR" sz="1600" dirty="0" smtClean="0">
                <a:hlinkClick r:id="rId21" tooltip="Dévoisement"/>
              </a:rPr>
              <a:t>dévoisement</a:t>
            </a:r>
            <a:r>
              <a:rPr lang="fr-FR" sz="1600" dirty="0" smtClean="0"/>
              <a:t> puis évolution singulière des </a:t>
            </a:r>
            <a:r>
              <a:rPr lang="fr-FR" sz="1600" dirty="0" smtClean="0">
                <a:hlinkClick r:id="rId22" tooltip="Consonne fricative"/>
              </a:rPr>
              <a:t>fricatives</a:t>
            </a:r>
            <a:r>
              <a:rPr lang="fr-FR" sz="1600" dirty="0" smtClean="0"/>
              <a:t> de l'espagnol médiéval dans le sens d'une simplification, débouchant sur la mise en place de deux phonèmes particulier : la </a:t>
            </a:r>
            <a:r>
              <a:rPr lang="fr-FR" sz="1600" dirty="0" smtClean="0">
                <a:hlinkClick r:id="rId23" tooltip="Consonne fricative vélaire sourde"/>
              </a:rPr>
              <a:t>fricative vélaire sourde</a:t>
            </a:r>
            <a:r>
              <a:rPr lang="fr-FR" sz="1600" dirty="0" smtClean="0"/>
              <a:t> </a:t>
            </a:r>
            <a:r>
              <a:rPr lang="fr-FR" sz="1600" dirty="0"/>
              <a:t>[x]</a:t>
            </a:r>
            <a:r>
              <a:rPr lang="fr-FR" sz="1600" dirty="0" smtClean="0"/>
              <a:t> et, dans différents dialectes péninsulaires, incluant notamment les parlers prestigieux de </a:t>
            </a:r>
            <a:r>
              <a:rPr lang="fr-FR" sz="1600" dirty="0" smtClean="0">
                <a:hlinkClick r:id="rId24" tooltip="Tolède"/>
              </a:rPr>
              <a:t>Tolède</a:t>
            </a:r>
            <a:r>
              <a:rPr lang="fr-FR" sz="1600" dirty="0" smtClean="0"/>
              <a:t>, </a:t>
            </a:r>
            <a:r>
              <a:rPr lang="fr-FR" sz="1600" dirty="0" smtClean="0">
                <a:hlinkClick r:id="rId25" tooltip="Madrid"/>
              </a:rPr>
              <a:t>Madrid</a:t>
            </a:r>
            <a:r>
              <a:rPr lang="fr-FR" sz="1600" dirty="0" smtClean="0"/>
              <a:t> etc., l'</a:t>
            </a:r>
            <a:r>
              <a:rPr lang="fr-FR" sz="1600" dirty="0" smtClean="0">
                <a:hlinkClick r:id="rId26" tooltip="Consonne fricative dentale sourde"/>
              </a:rPr>
              <a:t>interdentale</a:t>
            </a:r>
            <a:r>
              <a:rPr lang="fr-FR" sz="1600" dirty="0" smtClean="0"/>
              <a:t> </a:t>
            </a:r>
            <a:r>
              <a:rPr lang="fr-FR" sz="1600" dirty="0"/>
              <a:t>[θ]</a:t>
            </a:r>
            <a:r>
              <a:rPr lang="fr-FR" sz="1600" dirty="0" smtClean="0"/>
              <a:t> (proche du </a:t>
            </a:r>
            <a:r>
              <a:rPr lang="fr-FR" sz="1600" i="1" dirty="0" smtClean="0"/>
              <a:t>th</a:t>
            </a:r>
            <a:r>
              <a:rPr lang="fr-FR" sz="1600" dirty="0" smtClean="0"/>
              <a:t> </a:t>
            </a:r>
            <a:r>
              <a:rPr lang="fr-FR" sz="1600" dirty="0" smtClean="0">
                <a:hlinkClick r:id="rId27" tooltip="Anglais"/>
              </a:rPr>
              <a:t>anglais</a:t>
            </a:r>
            <a:r>
              <a:rPr lang="fr-FR" sz="1600" dirty="0" smtClean="0"/>
              <a:t>).</a:t>
            </a:r>
          </a:p>
          <a:p>
            <a:r>
              <a:rPr lang="fr-FR" sz="1600" dirty="0" smtClean="0"/>
              <a:t>adoption d'une accentuation tonique basée sur l'intensité et non (comme en italien par exemple) sur la quantité.</a:t>
            </a:r>
          </a:p>
        </p:txBody>
      </p:sp>
    </p:spTree>
    <p:extLst>
      <p:ext uri="{BB962C8B-B14F-4D97-AF65-F5344CB8AC3E}">
        <p14:creationId xmlns:p14="http://schemas.microsoft.com/office/powerpoint/2010/main" val="58879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611560" y="260648"/>
            <a:ext cx="7776864" cy="6264696"/>
          </a:xfrm>
          <a:prstGeom prst="horizontalScroll">
            <a:avLst>
              <a:gd name="adj" fmla="val 72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Mots </a:t>
            </a:r>
            <a:r>
              <a:rPr lang="en-US" sz="2400" b="1" dirty="0" err="1" smtClean="0"/>
              <a:t>d'origine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gitane</a:t>
            </a:r>
            <a:endParaRPr lang="en-US" sz="2400" b="1" dirty="0" smtClean="0"/>
          </a:p>
          <a:p>
            <a:pPr algn="ctr"/>
            <a:r>
              <a:rPr lang="en-US" sz="2400" dirty="0" smtClean="0"/>
              <a:t>Le </a:t>
            </a:r>
            <a:r>
              <a:rPr lang="en-US" sz="2400" dirty="0" err="1" smtClean="0">
                <a:hlinkClick r:id="rId2" tooltip="Caló"/>
              </a:rPr>
              <a:t>caló</a:t>
            </a:r>
            <a:r>
              <a:rPr lang="en-US" sz="2400" dirty="0" smtClean="0"/>
              <a:t> (</a:t>
            </a:r>
            <a:r>
              <a:rPr lang="en-US" sz="2400" dirty="0" err="1" smtClean="0"/>
              <a:t>dialecte</a:t>
            </a:r>
            <a:r>
              <a:rPr lang="en-US" sz="2400" dirty="0" smtClean="0"/>
              <a:t> </a:t>
            </a:r>
            <a:r>
              <a:rPr lang="en-US" sz="2400" dirty="0" err="1" smtClean="0"/>
              <a:t>espagnol</a:t>
            </a:r>
            <a:r>
              <a:rPr lang="en-US" sz="2400" dirty="0" smtClean="0"/>
              <a:t> du </a:t>
            </a:r>
            <a:r>
              <a:rPr lang="en-US" sz="2400" dirty="0" err="1" smtClean="0">
                <a:hlinkClick r:id="rId3" tooltip="Romani"/>
              </a:rPr>
              <a:t>romaní</a:t>
            </a:r>
            <a:r>
              <a:rPr lang="en-US" sz="2400" dirty="0" smtClean="0"/>
              <a:t>, langue des </a:t>
            </a:r>
            <a:r>
              <a:rPr lang="en-US" sz="2400" dirty="0" err="1" smtClean="0">
                <a:hlinkClick r:id="rId4" tooltip="Roms"/>
              </a:rPr>
              <a:t>Roms</a:t>
            </a:r>
            <a:r>
              <a:rPr lang="en-US" sz="2400" dirty="0" smtClean="0"/>
              <a:t>) a </a:t>
            </a:r>
            <a:r>
              <a:rPr lang="en-US" sz="2400" dirty="0" err="1" smtClean="0"/>
              <a:t>apporté</a:t>
            </a:r>
            <a:r>
              <a:rPr lang="en-US" sz="2400" dirty="0" smtClean="0"/>
              <a:t> un grand </a:t>
            </a:r>
            <a:r>
              <a:rPr lang="en-US" sz="2400" dirty="0" err="1" smtClean="0"/>
              <a:t>nombre</a:t>
            </a:r>
            <a:r>
              <a:rPr lang="en-US" sz="2400" dirty="0" smtClean="0"/>
              <a:t> de </a:t>
            </a:r>
            <a:r>
              <a:rPr lang="en-US" sz="2400" dirty="0" err="1" smtClean="0"/>
              <a:t>termes</a:t>
            </a:r>
            <a:r>
              <a:rPr lang="en-US" sz="2400" dirty="0" smtClean="0"/>
              <a:t> </a:t>
            </a:r>
            <a:r>
              <a:rPr lang="en-US" sz="2400" dirty="0" err="1" smtClean="0"/>
              <a:t>d’</a:t>
            </a:r>
            <a:r>
              <a:rPr lang="en-US" sz="2400" dirty="0" err="1" smtClean="0">
                <a:hlinkClick r:id="rId5" tooltip="Argot"/>
              </a:rPr>
              <a:t>argot</a:t>
            </a:r>
            <a:r>
              <a:rPr lang="en-US" sz="2400" dirty="0" smtClean="0"/>
              <a:t> </a:t>
            </a:r>
            <a:r>
              <a:rPr lang="en-US" sz="2400" dirty="0" err="1" smtClean="0"/>
              <a:t>comme</a:t>
            </a:r>
            <a:r>
              <a:rPr lang="en-US" sz="2400" dirty="0" smtClean="0"/>
              <a:t> </a:t>
            </a:r>
            <a:r>
              <a:rPr lang="en-US" sz="2400" i="1" dirty="0" err="1" smtClean="0"/>
              <a:t>gachó</a:t>
            </a:r>
            <a:r>
              <a:rPr lang="en-US" sz="2400" dirty="0" smtClean="0"/>
              <a:t> « </a:t>
            </a:r>
            <a:r>
              <a:rPr lang="en-US" sz="2400" dirty="0" err="1" smtClean="0"/>
              <a:t>mec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bato</a:t>
            </a:r>
            <a:r>
              <a:rPr lang="en-US" sz="2400" dirty="0" smtClean="0"/>
              <a:t> « </a:t>
            </a:r>
            <a:r>
              <a:rPr lang="en-US" sz="2400" dirty="0" err="1" smtClean="0"/>
              <a:t>père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biruji</a:t>
            </a:r>
            <a:r>
              <a:rPr lang="en-US" sz="2400" dirty="0" smtClean="0"/>
              <a:t> « vent </a:t>
            </a:r>
            <a:r>
              <a:rPr lang="en-US" sz="2400" dirty="0" err="1" smtClean="0"/>
              <a:t>très</a:t>
            </a:r>
            <a:r>
              <a:rPr lang="en-US" sz="2400" dirty="0" smtClean="0"/>
              <a:t> </a:t>
            </a:r>
            <a:r>
              <a:rPr lang="en-US" sz="2400" dirty="0" err="1" smtClean="0"/>
              <a:t>froid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camelar</a:t>
            </a:r>
            <a:r>
              <a:rPr lang="en-US" sz="2400" dirty="0" smtClean="0"/>
              <a:t> « aimer », </a:t>
            </a:r>
            <a:r>
              <a:rPr lang="en-US" sz="2400" i="1" dirty="0" err="1" smtClean="0"/>
              <a:t>chaval,a</a:t>
            </a:r>
            <a:r>
              <a:rPr lang="en-US" sz="2400" dirty="0" smtClean="0"/>
              <a:t> « </a:t>
            </a:r>
            <a:r>
              <a:rPr lang="en-US" sz="2400" dirty="0" err="1" smtClean="0"/>
              <a:t>jeune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currelar</a:t>
            </a:r>
            <a:r>
              <a:rPr lang="en-US" sz="2400" dirty="0" smtClean="0"/>
              <a:t> « </a:t>
            </a:r>
            <a:r>
              <a:rPr lang="en-US" sz="2400" dirty="0" err="1" smtClean="0"/>
              <a:t>bosser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fetén</a:t>
            </a:r>
            <a:r>
              <a:rPr lang="en-US" sz="2400" dirty="0" smtClean="0"/>
              <a:t> « </a:t>
            </a:r>
            <a:r>
              <a:rPr lang="en-US" sz="2400" dirty="0" err="1" smtClean="0"/>
              <a:t>exellent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parné</a:t>
            </a:r>
            <a:r>
              <a:rPr lang="en-US" sz="2400" dirty="0" smtClean="0"/>
              <a:t> « </a:t>
            </a:r>
            <a:r>
              <a:rPr lang="en-US" sz="2400" dirty="0" err="1" smtClean="0"/>
              <a:t>fric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sobar</a:t>
            </a:r>
            <a:r>
              <a:rPr lang="en-US" sz="2400" dirty="0" smtClean="0"/>
              <a:t> « </a:t>
            </a:r>
            <a:r>
              <a:rPr lang="en-US" sz="2400" dirty="0" err="1" smtClean="0"/>
              <a:t>pioncer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pinrel</a:t>
            </a:r>
            <a:r>
              <a:rPr lang="en-US" sz="2400" dirty="0" smtClean="0"/>
              <a:t> « </a:t>
            </a:r>
            <a:r>
              <a:rPr lang="en-US" sz="2400" dirty="0" err="1" smtClean="0"/>
              <a:t>panard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pureta</a:t>
            </a:r>
            <a:r>
              <a:rPr lang="en-US" sz="2400" dirty="0" smtClean="0"/>
              <a:t> « </a:t>
            </a:r>
            <a:r>
              <a:rPr lang="en-US" sz="2400" dirty="0" err="1" smtClean="0"/>
              <a:t>vieux</a:t>
            </a:r>
            <a:r>
              <a:rPr lang="en-US" sz="2400" dirty="0" smtClean="0"/>
              <a:t>, </a:t>
            </a:r>
            <a:r>
              <a:rPr lang="en-US" sz="2400" dirty="0" err="1" smtClean="0"/>
              <a:t>ancien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chorar</a:t>
            </a:r>
            <a:r>
              <a:rPr lang="en-US" sz="2400" dirty="0" smtClean="0"/>
              <a:t> « </a:t>
            </a:r>
            <a:r>
              <a:rPr lang="en-US" sz="2400" dirty="0" err="1" smtClean="0"/>
              <a:t>chaparder</a:t>
            </a:r>
            <a:r>
              <a:rPr lang="en-US" sz="2400" dirty="0" smtClean="0"/>
              <a:t> » (</a:t>
            </a:r>
            <a:r>
              <a:rPr lang="en-US" sz="2400" i="1" dirty="0" smtClean="0"/>
              <a:t>cf</a:t>
            </a:r>
            <a:r>
              <a:rPr lang="en-US" sz="2400" dirty="0" smtClean="0"/>
              <a:t>. </a:t>
            </a:r>
            <a:r>
              <a:rPr lang="en-US" sz="2400" dirty="0" err="1" smtClean="0"/>
              <a:t>fr.</a:t>
            </a:r>
            <a:r>
              <a:rPr lang="en-US" sz="2400" dirty="0" smtClean="0"/>
              <a:t> </a:t>
            </a:r>
            <a:r>
              <a:rPr lang="en-US" sz="2400" i="1" dirty="0" err="1" smtClean="0"/>
              <a:t>chourer</a:t>
            </a:r>
            <a:r>
              <a:rPr lang="en-US" sz="2400" dirty="0" smtClean="0"/>
              <a:t>), </a:t>
            </a:r>
            <a:r>
              <a:rPr lang="en-US" sz="2400" i="1" dirty="0" err="1" smtClean="0"/>
              <a:t>terne</a:t>
            </a:r>
            <a:r>
              <a:rPr lang="en-US" sz="2400" dirty="0" smtClean="0"/>
              <a:t> « fort, </a:t>
            </a:r>
            <a:r>
              <a:rPr lang="en-US" sz="2400" dirty="0" err="1" smtClean="0"/>
              <a:t>robuste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diñar</a:t>
            </a:r>
            <a:r>
              <a:rPr lang="en-US" sz="2400" dirty="0" smtClean="0"/>
              <a:t> « </a:t>
            </a:r>
            <a:r>
              <a:rPr lang="en-US" sz="2400" dirty="0" err="1" smtClean="0"/>
              <a:t>donner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mangue</a:t>
            </a:r>
            <a:r>
              <a:rPr lang="en-US" sz="2400" dirty="0" smtClean="0"/>
              <a:t> « </a:t>
            </a:r>
            <a:r>
              <a:rPr lang="en-US" sz="2400" dirty="0" err="1" smtClean="0"/>
              <a:t>moi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pañí</a:t>
            </a:r>
            <a:r>
              <a:rPr lang="en-US" sz="2400" dirty="0" smtClean="0"/>
              <a:t> « eau », </a:t>
            </a:r>
            <a:r>
              <a:rPr lang="en-US" sz="2400" i="1" dirty="0" err="1" smtClean="0"/>
              <a:t>chingar</a:t>
            </a:r>
            <a:r>
              <a:rPr lang="en-US" sz="2400" dirty="0" smtClean="0"/>
              <a:t> « </a:t>
            </a:r>
            <a:r>
              <a:rPr lang="en-US" sz="2400" dirty="0" err="1" smtClean="0"/>
              <a:t>emmerder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lacha</a:t>
            </a:r>
            <a:r>
              <a:rPr lang="en-US" sz="2400" dirty="0" smtClean="0"/>
              <a:t> « </a:t>
            </a:r>
            <a:r>
              <a:rPr lang="en-US" sz="2400" dirty="0" err="1" smtClean="0"/>
              <a:t>honte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pirarse</a:t>
            </a:r>
            <a:r>
              <a:rPr lang="en-US" sz="2400" dirty="0" smtClean="0"/>
              <a:t> « </a:t>
            </a:r>
            <a:r>
              <a:rPr lang="en-US" sz="2400" dirty="0" err="1" smtClean="0"/>
              <a:t>s'en</a:t>
            </a:r>
            <a:r>
              <a:rPr lang="en-US" sz="2400" dirty="0" smtClean="0"/>
              <a:t> </a:t>
            </a:r>
            <a:r>
              <a:rPr lang="en-US" sz="2400" dirty="0" err="1" smtClean="0"/>
              <a:t>aller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canguelo</a:t>
            </a:r>
            <a:r>
              <a:rPr lang="en-US" sz="2400" dirty="0" smtClean="0"/>
              <a:t> « </a:t>
            </a:r>
            <a:r>
              <a:rPr lang="en-US" sz="2400" dirty="0" err="1" smtClean="0"/>
              <a:t>peur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chanchi</a:t>
            </a:r>
            <a:r>
              <a:rPr lang="en-US" sz="2400" dirty="0" smtClean="0"/>
              <a:t> « super », </a:t>
            </a:r>
            <a:r>
              <a:rPr lang="en-US" sz="2400" i="1" dirty="0" err="1" smtClean="0"/>
              <a:t>chanelar</a:t>
            </a:r>
            <a:r>
              <a:rPr lang="en-US" sz="2400" dirty="0" smtClean="0"/>
              <a:t> « </a:t>
            </a:r>
            <a:r>
              <a:rPr lang="en-US" sz="2400" dirty="0" err="1" smtClean="0"/>
              <a:t>comprendre</a:t>
            </a:r>
            <a:r>
              <a:rPr lang="en-US" sz="2400" dirty="0" smtClean="0"/>
              <a:t>, </a:t>
            </a:r>
            <a:r>
              <a:rPr lang="en-US" sz="2400" dirty="0" err="1" smtClean="0"/>
              <a:t>piger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chungo,a</a:t>
            </a:r>
            <a:r>
              <a:rPr lang="en-US" sz="2400" dirty="0" smtClean="0"/>
              <a:t> « </a:t>
            </a:r>
            <a:r>
              <a:rPr lang="en-US" sz="2400" dirty="0" err="1" smtClean="0"/>
              <a:t>merdique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jiñar</a:t>
            </a:r>
            <a:r>
              <a:rPr lang="en-US" sz="2400" dirty="0" smtClean="0"/>
              <a:t> « </a:t>
            </a:r>
            <a:r>
              <a:rPr lang="en-US" sz="2400" dirty="0" err="1" smtClean="0"/>
              <a:t>caguer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mangar</a:t>
            </a:r>
            <a:r>
              <a:rPr lang="en-US" sz="2400" dirty="0" smtClean="0"/>
              <a:t> « demander », </a:t>
            </a:r>
            <a:r>
              <a:rPr lang="en-US" sz="2400" i="1" dirty="0" err="1" smtClean="0"/>
              <a:t>clisos</a:t>
            </a:r>
            <a:r>
              <a:rPr lang="en-US" sz="2400" dirty="0" smtClean="0"/>
              <a:t> « </a:t>
            </a:r>
            <a:r>
              <a:rPr lang="en-US" sz="2400" dirty="0" err="1" smtClean="0"/>
              <a:t>yeux</a:t>
            </a:r>
            <a:r>
              <a:rPr lang="en-US" sz="2400" dirty="0" smtClean="0"/>
              <a:t> », </a:t>
            </a:r>
            <a:r>
              <a:rPr lang="en-US" sz="2400" i="1" dirty="0" err="1" smtClean="0"/>
              <a:t>jalar</a:t>
            </a:r>
            <a:r>
              <a:rPr lang="en-US" sz="2400" dirty="0" smtClean="0"/>
              <a:t> « </a:t>
            </a:r>
            <a:r>
              <a:rPr lang="en-US" sz="2400" dirty="0" err="1" smtClean="0"/>
              <a:t>bouffer</a:t>
            </a:r>
            <a:r>
              <a:rPr lang="en-US" sz="2400" dirty="0" smtClean="0"/>
              <a:t> ».</a:t>
            </a:r>
          </a:p>
        </p:txBody>
      </p:sp>
    </p:spTree>
    <p:extLst>
      <p:ext uri="{BB962C8B-B14F-4D97-AF65-F5344CB8AC3E}">
        <p14:creationId xmlns:p14="http://schemas.microsoft.com/office/powerpoint/2010/main" val="358344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6048672" cy="8640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3. Extension et usage</a:t>
            </a: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fr-FR" dirty="0" smtClean="0"/>
              <a:t>L'espagnol est </a:t>
            </a:r>
            <a:r>
              <a:rPr lang="fr-FR" dirty="0" smtClean="0">
                <a:hlinkClick r:id="rId2" tooltip="Langue officielle"/>
              </a:rPr>
              <a:t>langue officielle</a:t>
            </a:r>
            <a:r>
              <a:rPr lang="fr-FR" dirty="0" smtClean="0"/>
              <a:t> de l'</a:t>
            </a:r>
            <a:r>
              <a:rPr lang="fr-FR" dirty="0" smtClean="0">
                <a:hlinkClick r:id="rId3" tooltip="Espagne"/>
              </a:rPr>
              <a:t>Espagne</a:t>
            </a:r>
            <a:r>
              <a:rPr lang="fr-FR" dirty="0" smtClean="0"/>
              <a:t> (coofficielle suivant les régions autonomes) en Europe (45 millions). En Amérique, les pays aux plus grandes populations hispanophones sont le </a:t>
            </a:r>
            <a:r>
              <a:rPr lang="fr-FR" dirty="0" smtClean="0">
                <a:hlinkClick r:id="rId4" tooltip="Mexique"/>
              </a:rPr>
              <a:t>Mexique</a:t>
            </a:r>
            <a:r>
              <a:rPr lang="fr-FR" dirty="0" smtClean="0"/>
              <a:t> (107 millions), la </a:t>
            </a:r>
            <a:r>
              <a:rPr lang="fr-FR" dirty="0" smtClean="0">
                <a:hlinkClick r:id="rId5" tooltip="Colombie"/>
              </a:rPr>
              <a:t>Colombie</a:t>
            </a:r>
            <a:r>
              <a:rPr lang="fr-FR" dirty="0" smtClean="0"/>
              <a:t> (45 millions), l'</a:t>
            </a:r>
            <a:r>
              <a:rPr lang="fr-FR" dirty="0" smtClean="0">
                <a:hlinkClick r:id="rId6" tooltip="Argentine"/>
              </a:rPr>
              <a:t>Argentine</a:t>
            </a:r>
            <a:r>
              <a:rPr lang="fr-FR" dirty="0" smtClean="0"/>
              <a:t> (40 millions), le </a:t>
            </a:r>
            <a:r>
              <a:rPr lang="fr-FR" dirty="0" smtClean="0">
                <a:hlinkClick r:id="rId7" tooltip="Pérou"/>
              </a:rPr>
              <a:t>Pérou</a:t>
            </a:r>
            <a:r>
              <a:rPr lang="fr-FR" dirty="0" smtClean="0"/>
              <a:t> (28 millions) et le </a:t>
            </a:r>
            <a:r>
              <a:rPr lang="fr-FR" dirty="0" smtClean="0">
                <a:hlinkClick r:id="rId8" tooltip="Venezuela"/>
              </a:rPr>
              <a:t>Venezuela</a:t>
            </a:r>
            <a:r>
              <a:rPr lang="fr-FR" dirty="0" smtClean="0"/>
              <a:t> (26 millions). Elle est aussi la langue nationale de la </a:t>
            </a:r>
            <a:r>
              <a:rPr lang="fr-FR" dirty="0" smtClean="0">
                <a:hlinkClick r:id="rId9" tooltip="Bolivie"/>
              </a:rPr>
              <a:t>Bolivie</a:t>
            </a:r>
            <a:r>
              <a:rPr lang="fr-FR" dirty="0" smtClean="0"/>
              <a:t>, du </a:t>
            </a:r>
            <a:r>
              <a:rPr lang="fr-FR" dirty="0" smtClean="0">
                <a:hlinkClick r:id="rId10" tooltip="Chili"/>
              </a:rPr>
              <a:t>Chili</a:t>
            </a:r>
            <a:r>
              <a:rPr lang="fr-FR" dirty="0" smtClean="0"/>
              <a:t>, du </a:t>
            </a:r>
            <a:r>
              <a:rPr lang="fr-FR" dirty="0" smtClean="0">
                <a:hlinkClick r:id="rId11" tooltip="Costa Rica"/>
              </a:rPr>
              <a:t>Costa Rica</a:t>
            </a:r>
            <a:r>
              <a:rPr lang="fr-FR" dirty="0" smtClean="0"/>
              <a:t>, de </a:t>
            </a:r>
            <a:r>
              <a:rPr lang="fr-FR" dirty="0" smtClean="0">
                <a:hlinkClick r:id="rId12" tooltip="Cuba"/>
              </a:rPr>
              <a:t>Cuba</a:t>
            </a:r>
            <a:r>
              <a:rPr lang="fr-FR" dirty="0" smtClean="0"/>
              <a:t>, de la </a:t>
            </a:r>
            <a:r>
              <a:rPr lang="fr-FR" dirty="0" smtClean="0">
                <a:hlinkClick r:id="rId13" tooltip="République dominicaine"/>
              </a:rPr>
              <a:t>République dominicaine</a:t>
            </a:r>
            <a:r>
              <a:rPr lang="fr-FR" dirty="0" smtClean="0"/>
              <a:t>, de l'</a:t>
            </a:r>
            <a:r>
              <a:rPr lang="fr-FR" dirty="0" smtClean="0">
                <a:hlinkClick r:id="rId14" tooltip="Équateur (pays)"/>
              </a:rPr>
              <a:t>Équateur</a:t>
            </a:r>
            <a:r>
              <a:rPr lang="fr-FR" dirty="0" smtClean="0"/>
              <a:t>, du </a:t>
            </a:r>
            <a:r>
              <a:rPr lang="fr-FR" dirty="0" smtClean="0">
                <a:hlinkClick r:id="rId15" tooltip="Guatemala"/>
              </a:rPr>
              <a:t>Guatemala</a:t>
            </a:r>
            <a:r>
              <a:rPr lang="fr-FR" dirty="0" smtClean="0"/>
              <a:t>, du </a:t>
            </a:r>
            <a:r>
              <a:rPr lang="fr-FR" dirty="0" smtClean="0">
                <a:hlinkClick r:id="rId16" tooltip="Honduras"/>
              </a:rPr>
              <a:t>Honduras</a:t>
            </a:r>
            <a:r>
              <a:rPr lang="fr-FR" dirty="0" smtClean="0"/>
              <a:t>, du </a:t>
            </a:r>
            <a:r>
              <a:rPr lang="fr-FR" dirty="0" smtClean="0">
                <a:hlinkClick r:id="rId17" tooltip="Nicaragua"/>
              </a:rPr>
              <a:t>Nicaragua</a:t>
            </a:r>
            <a:r>
              <a:rPr lang="fr-FR" dirty="0" smtClean="0"/>
              <a:t>, du </a:t>
            </a:r>
            <a:r>
              <a:rPr lang="fr-FR" dirty="0" smtClean="0">
                <a:hlinkClick r:id="rId18" tooltip="Panama"/>
              </a:rPr>
              <a:t>Panama</a:t>
            </a:r>
            <a:r>
              <a:rPr lang="fr-FR" dirty="0" smtClean="0"/>
              <a:t>, du </a:t>
            </a:r>
            <a:r>
              <a:rPr lang="fr-FR" dirty="0" smtClean="0">
                <a:hlinkClick r:id="rId19" tooltip="Paraguay"/>
              </a:rPr>
              <a:t>Paraguay</a:t>
            </a:r>
            <a:r>
              <a:rPr lang="fr-FR" dirty="0" smtClean="0"/>
              <a:t>, de </a:t>
            </a:r>
            <a:r>
              <a:rPr lang="fr-FR" dirty="0" smtClean="0">
                <a:hlinkClick r:id="rId20" tooltip="Porto Rico"/>
              </a:rPr>
              <a:t>Porto Rico</a:t>
            </a:r>
            <a:r>
              <a:rPr lang="fr-FR" dirty="0" smtClean="0"/>
              <a:t>, du </a:t>
            </a:r>
            <a:r>
              <a:rPr lang="fr-FR" dirty="0" smtClean="0">
                <a:hlinkClick r:id="rId21" tooltip="Salvador"/>
              </a:rPr>
              <a:t>Salvador</a:t>
            </a:r>
            <a:r>
              <a:rPr lang="fr-FR" dirty="0" smtClean="0"/>
              <a:t> et de l'</a:t>
            </a:r>
            <a:r>
              <a:rPr lang="fr-FR" dirty="0" smtClean="0">
                <a:hlinkClick r:id="rId22" tooltip="Uruguay"/>
              </a:rPr>
              <a:t>Uruguay</a:t>
            </a:r>
            <a:r>
              <a:rPr lang="fr-FR" dirty="0" smtClean="0"/>
              <a:t>. L'espagnol est encore parlé par les communautés hispanophones des </a:t>
            </a:r>
            <a:r>
              <a:rPr lang="fr-FR" dirty="0" smtClean="0">
                <a:hlinkClick r:id="rId23" tooltip="États-Unis"/>
              </a:rPr>
              <a:t>États-Unis</a:t>
            </a:r>
            <a:r>
              <a:rPr lang="fr-FR" dirty="0" smtClean="0"/>
              <a:t> (42,69 millions</a:t>
            </a:r>
            <a:r>
              <a:rPr lang="fr-FR" baseline="30000" dirty="0" smtClean="0">
                <a:hlinkClick r:id="rId24"/>
              </a:rPr>
              <a:t>30</a:t>
            </a:r>
            <a:r>
              <a:rPr lang="fr-FR" dirty="0" smtClean="0"/>
              <a:t>), notamment dans les États du sud-ouest (</a:t>
            </a:r>
            <a:r>
              <a:rPr lang="fr-FR" dirty="0" smtClean="0">
                <a:hlinkClick r:id="rId25" tooltip="Nouveau-Mexique"/>
              </a:rPr>
              <a:t>Nouveau-Mexique</a:t>
            </a:r>
            <a:r>
              <a:rPr lang="fr-FR" dirty="0" smtClean="0"/>
              <a:t>, </a:t>
            </a:r>
            <a:r>
              <a:rPr lang="fr-FR" dirty="0" smtClean="0">
                <a:hlinkClick r:id="rId26" tooltip="Californie"/>
              </a:rPr>
              <a:t>Californie</a:t>
            </a:r>
            <a:r>
              <a:rPr lang="fr-FR" dirty="0" smtClean="0"/>
              <a:t>, </a:t>
            </a:r>
            <a:r>
              <a:rPr lang="fr-FR" dirty="0" smtClean="0">
                <a:hlinkClick r:id="rId27" tooltip="Texas"/>
              </a:rPr>
              <a:t>Texas</a:t>
            </a:r>
            <a:r>
              <a:rPr lang="fr-FR" dirty="0" smtClean="0"/>
              <a:t>, </a:t>
            </a:r>
            <a:r>
              <a:rPr lang="fr-FR" dirty="0" smtClean="0">
                <a:hlinkClick r:id="rId28" tooltip="Arizona"/>
              </a:rPr>
              <a:t>Arizona</a:t>
            </a:r>
            <a:r>
              <a:rPr lang="fr-FR" dirty="0" smtClean="0"/>
              <a:t>, </a:t>
            </a:r>
            <a:r>
              <a:rPr lang="fr-FR" dirty="0" smtClean="0">
                <a:hlinkClick r:id="rId29" tooltip="Nevada"/>
              </a:rPr>
              <a:t>Nevada</a:t>
            </a:r>
            <a:r>
              <a:rPr lang="fr-FR" dirty="0" smtClean="0"/>
              <a:t>, </a:t>
            </a:r>
            <a:r>
              <a:rPr lang="fr-FR" dirty="0" smtClean="0">
                <a:hlinkClick r:id="rId30" tooltip="Colorado"/>
              </a:rPr>
              <a:t>Colorado</a:t>
            </a:r>
            <a:r>
              <a:rPr lang="fr-FR" dirty="0" smtClean="0"/>
              <a:t>, </a:t>
            </a:r>
            <a:r>
              <a:rPr lang="fr-FR" dirty="0" smtClean="0">
                <a:hlinkClick r:id="rId31" tooltip="Floride"/>
              </a:rPr>
              <a:t>Floride</a:t>
            </a:r>
            <a:r>
              <a:rPr lang="fr-FR" dirty="0" smtClean="0"/>
              <a:t> avec en tout plus de 18 % d'hispanophones). Il y a également un grand nombre locuteurs au </a:t>
            </a:r>
            <a:r>
              <a:rPr lang="fr-FR" dirty="0" smtClean="0">
                <a:hlinkClick r:id="rId32" tooltip="Brésil"/>
              </a:rPr>
              <a:t>Brésil</a:t>
            </a:r>
            <a:r>
              <a:rPr lang="fr-FR" dirty="0" smtClean="0"/>
              <a:t> (langue obligatoire à l'école primaire depuis 2005). En Afrique, l'espagnol est parlé en </a:t>
            </a:r>
            <a:r>
              <a:rPr lang="fr-FR" dirty="0" smtClean="0">
                <a:hlinkClick r:id="rId33" tooltip="Guinée équatoriale"/>
              </a:rPr>
              <a:t>Guinée équatoriale</a:t>
            </a:r>
            <a:r>
              <a:rPr lang="fr-FR" dirty="0" smtClean="0"/>
              <a:t>, et dans les régions nord du</a:t>
            </a:r>
            <a:r>
              <a:rPr lang="fr-FR" dirty="0" smtClean="0">
                <a:hlinkClick r:id="rId34" tooltip="Maroc"/>
              </a:rPr>
              <a:t>Maroc</a:t>
            </a:r>
            <a:r>
              <a:rPr lang="fr-FR" dirty="0" smtClean="0"/>
              <a:t> comprenant aussi les deux enclaves espagnoles : </a:t>
            </a:r>
            <a:r>
              <a:rPr lang="fr-FR" dirty="0" smtClean="0">
                <a:hlinkClick r:id="rId35" tooltip="Ceuta"/>
              </a:rPr>
              <a:t>Ceutaet</a:t>
            </a:r>
            <a:r>
              <a:rPr lang="fr-FR" dirty="0" smtClean="0">
                <a:hlinkClick r:id="rId36" tooltip="Melilla"/>
              </a:rPr>
              <a:t>Melillaainsi</a:t>
            </a:r>
            <a:r>
              <a:rPr lang="fr-FR" dirty="0" smtClean="0"/>
              <a:t> que dans le sud marocain , anciennement </a:t>
            </a:r>
            <a:r>
              <a:rPr lang="fr-FR" dirty="0" smtClean="0">
                <a:hlinkClick r:id="rId37" tooltip="Sahara occidental"/>
              </a:rPr>
              <a:t>Sahara occidental</a:t>
            </a:r>
            <a:r>
              <a:rPr lang="fr-FR" dirty="0" smtClean="0"/>
              <a:t> sans oublier les </a:t>
            </a:r>
            <a:r>
              <a:rPr lang="fr-FR" dirty="0" smtClean="0">
                <a:hlinkClick r:id="rId38" tooltip="Îles Canaries"/>
              </a:rPr>
              <a:t>Îles Canaries</a:t>
            </a:r>
            <a:r>
              <a:rPr lang="fr-FR" dirty="0" smtClean="0"/>
              <a:t> se trouvant à 150 km des côtes africaines. En Asie, plus de 3 millions de locuteurs existaient aux </a:t>
            </a:r>
            <a:r>
              <a:rPr lang="fr-FR" dirty="0" smtClean="0">
                <a:hlinkClick r:id="rId39" tooltip="Philippines"/>
              </a:rPr>
              <a:t>Philippines</a:t>
            </a:r>
            <a:r>
              <a:rPr lang="fr-FR" dirty="0" smtClean="0"/>
              <a:t>, mais aujourd'hui il y en a moins de 100 000. Enfin, une variété du castillan appelée selon les auteurs </a:t>
            </a:r>
            <a:r>
              <a:rPr lang="fr-FR" i="1" dirty="0" smtClean="0"/>
              <a:t>ladino</a:t>
            </a:r>
            <a:r>
              <a:rPr lang="fr-FR" dirty="0" smtClean="0"/>
              <a:t>, </a:t>
            </a:r>
            <a:r>
              <a:rPr lang="fr-FR" i="1" dirty="0" smtClean="0"/>
              <a:t>judesmo</a:t>
            </a:r>
            <a:r>
              <a:rPr lang="fr-FR" dirty="0" smtClean="0"/>
              <a:t>, </a:t>
            </a:r>
            <a:r>
              <a:rPr lang="fr-FR" i="1" dirty="0" smtClean="0"/>
              <a:t>ispanyol</a:t>
            </a:r>
            <a:r>
              <a:rPr lang="fr-FR" dirty="0" smtClean="0"/>
              <a:t> ou </a:t>
            </a:r>
            <a:r>
              <a:rPr lang="fr-FR" i="1" dirty="0" smtClean="0">
                <a:hlinkClick r:id="rId40" tooltip="Judéo-espagnol"/>
              </a:rPr>
              <a:t>judéo-espagnol</a:t>
            </a:r>
            <a:r>
              <a:rPr lang="fr-FR" dirty="0" smtClean="0"/>
              <a:t> est parlée par la communauté </a:t>
            </a:r>
            <a:r>
              <a:rPr lang="fr-FR" dirty="0" smtClean="0">
                <a:hlinkClick r:id="rId41" tooltip="Juifs"/>
              </a:rPr>
              <a:t>juive</a:t>
            </a:r>
            <a:r>
              <a:rPr lang="fr-FR" dirty="0" smtClean="0"/>
              <a:t> </a:t>
            </a:r>
            <a:r>
              <a:rPr lang="fr-FR" dirty="0" smtClean="0">
                <a:hlinkClick r:id="rId42" tooltip="Séfarade"/>
              </a:rPr>
              <a:t>séfarade</a:t>
            </a:r>
            <a:r>
              <a:rPr lang="fr-FR" dirty="0" smtClean="0"/>
              <a:t> originaire de la Péninsule ibérique en </a:t>
            </a:r>
            <a:r>
              <a:rPr lang="fr-FR" dirty="0" smtClean="0">
                <a:hlinkClick r:id="rId43" tooltip="Israël"/>
              </a:rPr>
              <a:t>Israël</a:t>
            </a:r>
            <a:r>
              <a:rPr lang="fr-FR" dirty="0" smtClean="0"/>
              <a:t>, </a:t>
            </a:r>
            <a:r>
              <a:rPr lang="fr-FR" dirty="0" smtClean="0">
                <a:hlinkClick r:id="rId44" tooltip="Turquie"/>
              </a:rPr>
              <a:t>Turquie</a:t>
            </a:r>
            <a:r>
              <a:rPr lang="fr-FR" dirty="0" smtClean="0"/>
              <a:t>, </a:t>
            </a:r>
            <a:r>
              <a:rPr lang="fr-FR" dirty="0" smtClean="0">
                <a:hlinkClick r:id="rId34" tooltip="Maroc"/>
              </a:rPr>
              <a:t>Maroc</a:t>
            </a:r>
            <a:r>
              <a:rPr lang="fr-FR" dirty="0" smtClean="0"/>
              <a:t> ou encore </a:t>
            </a:r>
            <a:r>
              <a:rPr lang="fr-FR" dirty="0" smtClean="0">
                <a:hlinkClick r:id="rId45" tooltip="Gibraltar"/>
              </a:rPr>
              <a:t>Gibraltar</a:t>
            </a:r>
            <a:r>
              <a:rPr lang="fr-FR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93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296485"/>
              </p:ext>
            </p:extLst>
          </p:nvPr>
        </p:nvGraphicFramePr>
        <p:xfrm>
          <a:off x="539552" y="332656"/>
          <a:ext cx="3672408" cy="6060716"/>
        </p:xfrm>
        <a:graphic>
          <a:graphicData uri="http://schemas.openxmlformats.org/drawingml/2006/table">
            <a:tbl>
              <a:tblPr/>
              <a:tblGrid>
                <a:gridCol w="3672408"/>
              </a:tblGrid>
              <a:tr h="48807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Par </a:t>
                      </a:r>
                      <a:r>
                        <a:rPr lang="en-US" sz="2800" dirty="0" err="1"/>
                        <a:t>ordre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 smtClean="0"/>
                        <a:t>alphabétique</a:t>
                      </a:r>
                      <a:r>
                        <a:rPr lang="en-US" sz="2800" dirty="0" smtClean="0"/>
                        <a:t>.</a:t>
                      </a:r>
                      <a:endParaRPr lang="en-US" sz="2800" dirty="0"/>
                    </a:p>
                  </a:txBody>
                  <a:tcPr marL="25285" marR="25285" marT="12642" marB="1264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44576">
                <a:tc>
                  <a:txBody>
                    <a:bodyPr/>
                    <a:lstStyle/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2" tooltip="Allemagne"/>
                        </a:rPr>
                        <a:t>Allemagne</a:t>
                      </a:r>
                      <a:r>
                        <a:rPr lang="en-US" sz="1400" dirty="0"/>
                        <a:t> (410 000)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3" tooltip="Andorre"/>
                        </a:rPr>
                        <a:t>Andorre</a:t>
                      </a:r>
                      <a:r>
                        <a:rPr lang="en-US" sz="1400" dirty="0"/>
                        <a:t> (30 000)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>
                          <a:hlinkClick r:id="rId4" tooltip="Argentine"/>
                        </a:rPr>
                        <a:t>Argentine</a:t>
                      </a:r>
                      <a:r>
                        <a:rPr lang="en-US" sz="1400" dirty="0"/>
                        <a:t> (41 248 000)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>
                          <a:hlinkClick r:id="rId5" tooltip="Aruba"/>
                        </a:rPr>
                        <a:t>Aruba</a:t>
                      </a:r>
                      <a:r>
                        <a:rPr lang="en-US" sz="1400" dirty="0"/>
                        <a:t> (105 000)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6" tooltip="Australie"/>
                        </a:rPr>
                        <a:t>Australie</a:t>
                      </a:r>
                      <a:r>
                        <a:rPr lang="en-US" sz="1400" dirty="0"/>
                        <a:t> (150 000)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7" tooltip="Autriche"/>
                        </a:rPr>
                        <a:t>Autriche</a:t>
                      </a:r>
                      <a:r>
                        <a:rPr lang="en-US" sz="1400" dirty="0"/>
                        <a:t> (1 970)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8" tooltip="Belgique"/>
                        </a:rPr>
                        <a:t>Belgique</a:t>
                      </a:r>
                      <a:r>
                        <a:rPr lang="en-US" sz="1400" dirty="0"/>
                        <a:t> (60 000)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>
                          <a:hlinkClick r:id="rId9" tooltip="Belize"/>
                        </a:rPr>
                        <a:t>Belize</a:t>
                      </a:r>
                      <a:r>
                        <a:rPr lang="en-US" sz="1400" dirty="0"/>
                        <a:t> (130 000)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10" tooltip="Bolivie"/>
                        </a:rPr>
                        <a:t>Bolivie</a:t>
                      </a:r>
                      <a:r>
                        <a:rPr lang="en-US" sz="1400" dirty="0"/>
                        <a:t> (7 010 000)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>
                          <a:hlinkClick r:id="rId11" tooltip="Bonaire"/>
                        </a:rPr>
                        <a:t>Bonaire</a:t>
                      </a:r>
                      <a:r>
                        <a:rPr lang="en-US" sz="1400" dirty="0"/>
                        <a:t> (5 700)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12" tooltip="Brésil"/>
                        </a:rPr>
                        <a:t>Brésil</a:t>
                      </a:r>
                      <a:r>
                        <a:rPr lang="en-US" sz="1400" dirty="0"/>
                        <a:t> (1 700 000)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>
                          <a:hlinkClick r:id="rId13" tooltip="Canada"/>
                        </a:rPr>
                        <a:t>Canada</a:t>
                      </a:r>
                      <a:r>
                        <a:rPr lang="en-US" sz="1400" dirty="0"/>
                        <a:t> (272 000)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>
                          <a:hlinkClick r:id="rId14" tooltip="Chili"/>
                        </a:rPr>
                        <a:t>Chili</a:t>
                      </a:r>
                      <a:r>
                        <a:rPr lang="en-US" sz="1400" dirty="0"/>
                        <a:t> (15 795 000)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>
                          <a:hlinkClick r:id="rId15" tooltip="République populaire de Chine"/>
                        </a:rPr>
                        <a:t>Chine</a:t>
                      </a:r>
                      <a:r>
                        <a:rPr lang="en-US" sz="1400" dirty="0"/>
                        <a:t> (250 000)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16" tooltip="Colombie"/>
                        </a:rPr>
                        <a:t>Colombie</a:t>
                      </a:r>
                      <a:r>
                        <a:rPr lang="en-US" sz="1400" dirty="0"/>
                        <a:t> (45 600 000)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17" tooltip="Corée du Sud"/>
                        </a:rPr>
                        <a:t>Corée</a:t>
                      </a:r>
                      <a:r>
                        <a:rPr lang="en-US" sz="1400" dirty="0">
                          <a:hlinkClick r:id="rId17" tooltip="Corée du Sud"/>
                        </a:rPr>
                        <a:t> du </a:t>
                      </a:r>
                      <a:r>
                        <a:rPr lang="en-US" sz="1400" dirty="0" err="1">
                          <a:hlinkClick r:id="rId17" tooltip="Corée du Sud"/>
                        </a:rPr>
                        <a:t>Sud</a:t>
                      </a:r>
                      <a:r>
                        <a:rPr lang="en-US" sz="1400" dirty="0"/>
                        <a:t> (90 000)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>
                          <a:hlinkClick r:id="rId18" tooltip="Costa Rica"/>
                        </a:rPr>
                        <a:t>Costa Rica</a:t>
                      </a:r>
                      <a:r>
                        <a:rPr lang="en-US" sz="1400" dirty="0"/>
                        <a:t> (4 220 000)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>
                          <a:hlinkClick r:id="rId19" tooltip="Cuba"/>
                        </a:rPr>
                        <a:t>Cuba</a:t>
                      </a:r>
                      <a:r>
                        <a:rPr lang="en-US" sz="1400" dirty="0"/>
                        <a:t> (11 285 000)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20" tooltip="Curaçao"/>
                        </a:rPr>
                        <a:t>Curaçao</a:t>
                      </a:r>
                      <a:r>
                        <a:rPr lang="en-US" sz="1400" dirty="0"/>
                        <a:t> (112 450)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21" tooltip="Équateur (pays)"/>
                        </a:rPr>
                        <a:t>Équateur</a:t>
                      </a:r>
                      <a:r>
                        <a:rPr lang="en-US" sz="1400" dirty="0"/>
                        <a:t> (10 946 000)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22" tooltip="Espagne"/>
                        </a:rPr>
                        <a:t>Espagne</a:t>
                      </a:r>
                      <a:r>
                        <a:rPr lang="en-US" sz="1400" dirty="0"/>
                        <a:t> (44 400 000 )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23" tooltip="États-Unis"/>
                        </a:rPr>
                        <a:t>États-Unis</a:t>
                      </a:r>
                      <a:r>
                        <a:rPr lang="en-US" sz="1400" dirty="0"/>
                        <a:t> (41 000 000)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>
                          <a:hlinkClick r:id="rId24" tooltip="Finlande"/>
                        </a:rPr>
                        <a:t>Finlande</a:t>
                      </a:r>
                      <a:r>
                        <a:rPr lang="en-US" sz="1400" dirty="0"/>
                        <a:t> (17 200)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>
                          <a:hlinkClick r:id="rId25" tooltip="France"/>
                        </a:rPr>
                        <a:t>France</a:t>
                      </a:r>
                      <a:r>
                        <a:rPr lang="en-US" sz="1400" dirty="0"/>
                        <a:t> (2 100 000)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>
                          <a:hlinkClick r:id="rId26" tooltip="Guatemala"/>
                        </a:rPr>
                        <a:t>Guatemala</a:t>
                      </a:r>
                      <a:r>
                        <a:rPr lang="en-US" sz="1400" dirty="0"/>
                        <a:t> (8 163 000)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400" dirty="0" err="1" smtClean="0">
                          <a:hlinkClick r:id="rId27" tooltip="Guinée équatoriale"/>
                        </a:rPr>
                        <a:t>Guinée</a:t>
                      </a:r>
                      <a:r>
                        <a:rPr lang="en-US" sz="1400" dirty="0" smtClean="0">
                          <a:hlinkClick r:id="rId27" tooltip="Guinée équatoriale"/>
                        </a:rPr>
                        <a:t> </a:t>
                      </a:r>
                      <a:r>
                        <a:rPr lang="en-US" sz="1400" dirty="0" err="1" smtClean="0">
                          <a:hlinkClick r:id="rId27" tooltip="Guinée équatoriale"/>
                        </a:rPr>
                        <a:t>équatoriale</a:t>
                      </a:r>
                      <a:r>
                        <a:rPr lang="en-US" sz="1400" dirty="0" smtClean="0"/>
                        <a:t> (447 000) </a:t>
                      </a:r>
                      <a:endParaRPr lang="en-US" sz="1400" dirty="0"/>
                    </a:p>
                  </a:txBody>
                  <a:tcPr marL="25285" marR="25285" marT="12642" marB="1264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115024"/>
              </p:ext>
            </p:extLst>
          </p:nvPr>
        </p:nvGraphicFramePr>
        <p:xfrm>
          <a:off x="5004048" y="332656"/>
          <a:ext cx="2513608" cy="6416933"/>
        </p:xfrm>
        <a:graphic>
          <a:graphicData uri="http://schemas.openxmlformats.org/drawingml/2006/table">
            <a:tbl>
              <a:tblPr/>
              <a:tblGrid>
                <a:gridCol w="2513608"/>
              </a:tblGrid>
              <a:tr h="539489">
                <a:tc>
                  <a:txBody>
                    <a:bodyPr/>
                    <a:lstStyle/>
                    <a:p>
                      <a:r>
                        <a:rPr lang="en-US" sz="3200" dirty="0"/>
                        <a:t>P</a:t>
                      </a:r>
                      <a:r>
                        <a:rPr lang="en-US" sz="3200" dirty="0" smtClean="0"/>
                        <a:t>ar </a:t>
                      </a:r>
                      <a:r>
                        <a:rPr lang="en-US" sz="3200" dirty="0" err="1" smtClean="0"/>
                        <a:t>nombre</a:t>
                      </a:r>
                      <a:r>
                        <a:rPr lang="en-US" sz="3200" dirty="0" smtClean="0"/>
                        <a:t>.</a:t>
                      </a:r>
                      <a:endParaRPr lang="en-US" sz="3200" dirty="0"/>
                    </a:p>
                  </a:txBody>
                  <a:tcPr marL="25285" marR="25285" marT="12642" marB="1264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9831">
                <a:tc>
                  <a:txBody>
                    <a:bodyPr/>
                    <a:lstStyle/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28" tooltip="Mexique"/>
                        </a:rPr>
                        <a:t>Mexique</a:t>
                      </a:r>
                      <a:r>
                        <a:rPr lang="en-US" sz="1200" dirty="0"/>
                        <a:t> (106 255 000)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22" tooltip="Espagne"/>
                        </a:rPr>
                        <a:t>Espagne</a:t>
                      </a:r>
                      <a:r>
                        <a:rPr lang="en-US" sz="1200" dirty="0"/>
                        <a:t> (45 116 866)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16" tooltip="Colombie"/>
                        </a:rPr>
                        <a:t>Colombie</a:t>
                      </a:r>
                      <a:r>
                        <a:rPr lang="en-US" sz="1200" dirty="0"/>
                        <a:t> (44 831 434)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4" tooltip="Argentine"/>
                        </a:rPr>
                        <a:t>Argentine</a:t>
                      </a:r>
                      <a:r>
                        <a:rPr lang="en-US" sz="1200" dirty="0"/>
                        <a:t> (41 248 000)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23" tooltip="États-Unis"/>
                        </a:rPr>
                        <a:t>États-Unis</a:t>
                      </a:r>
                      <a:r>
                        <a:rPr lang="en-US" sz="1200" dirty="0"/>
                        <a:t> (37 000 000)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29" tooltip="Pérou"/>
                        </a:rPr>
                        <a:t>Pérou</a:t>
                      </a:r>
                      <a:r>
                        <a:rPr lang="en-US" sz="1200" dirty="0"/>
                        <a:t> (26 152 265)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30" tooltip="Venezuela"/>
                        </a:rPr>
                        <a:t>Venezuela</a:t>
                      </a:r>
                      <a:r>
                        <a:rPr lang="en-US" sz="1200" dirty="0"/>
                        <a:t> (26 021 000)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14" tooltip="Chili"/>
                        </a:rPr>
                        <a:t>Chili</a:t>
                      </a:r>
                      <a:r>
                        <a:rPr lang="en-US" sz="1200" dirty="0"/>
                        <a:t> (15 795 000)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19" tooltip="Cuba"/>
                        </a:rPr>
                        <a:t>Cuba</a:t>
                      </a:r>
                      <a:r>
                        <a:rPr lang="en-US" sz="1200" dirty="0"/>
                        <a:t> (11 285 000)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21" tooltip="Équateur (pays)"/>
                        </a:rPr>
                        <a:t>Équateur</a:t>
                      </a:r>
                      <a:r>
                        <a:rPr lang="en-US" sz="1200" dirty="0"/>
                        <a:t> (10 946 000)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31" tooltip="République dominicaine"/>
                        </a:rPr>
                        <a:t>République</a:t>
                      </a:r>
                      <a:r>
                        <a:rPr lang="en-US" sz="1200" dirty="0">
                          <a:hlinkClick r:id="rId31" tooltip="République dominicaine"/>
                        </a:rPr>
                        <a:t> </a:t>
                      </a:r>
                      <a:r>
                        <a:rPr lang="en-US" sz="1200" dirty="0" err="1">
                          <a:hlinkClick r:id="rId31" tooltip="République dominicaine"/>
                        </a:rPr>
                        <a:t>dominicaine</a:t>
                      </a:r>
                      <a:r>
                        <a:rPr lang="en-US" sz="1200" dirty="0"/>
                        <a:t> (8 850 000)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26" tooltip="Guatemala"/>
                        </a:rPr>
                        <a:t>Guatemala</a:t>
                      </a:r>
                      <a:r>
                        <a:rPr lang="en-US" sz="1200" dirty="0"/>
                        <a:t> (8 163 000)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32" tooltip="Honduras"/>
                        </a:rPr>
                        <a:t>Honduras</a:t>
                      </a:r>
                      <a:r>
                        <a:rPr lang="en-US" sz="1200" dirty="0"/>
                        <a:t> (7 267 000)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10" tooltip="Bolivie"/>
                        </a:rPr>
                        <a:t>Bolivie</a:t>
                      </a:r>
                      <a:r>
                        <a:rPr lang="en-US" sz="1200" dirty="0"/>
                        <a:t> (7 010 000)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33" tooltip="Salvador"/>
                        </a:rPr>
                        <a:t>Salvador</a:t>
                      </a:r>
                      <a:r>
                        <a:rPr lang="en-US" sz="1200" dirty="0"/>
                        <a:t> (6 859 000)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34" tooltip="Nicaragua"/>
                        </a:rPr>
                        <a:t>Nicaragua</a:t>
                      </a:r>
                      <a:r>
                        <a:rPr lang="en-US" sz="1200" dirty="0"/>
                        <a:t> (5 503 000)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35" tooltip="Paraguay"/>
                        </a:rPr>
                        <a:t>Paraguay</a:t>
                      </a:r>
                      <a:r>
                        <a:rPr lang="en-US" sz="1200" dirty="0"/>
                        <a:t> (4 737 000)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36" tooltip="Maroc"/>
                        </a:rPr>
                        <a:t>Maroc</a:t>
                      </a:r>
                      <a:r>
                        <a:rPr lang="en-US" sz="1200" dirty="0"/>
                        <a:t> (4 301 706)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18" tooltip="Costa Rica"/>
                        </a:rPr>
                        <a:t>Costa Rica</a:t>
                      </a:r>
                      <a:r>
                        <a:rPr lang="en-US" sz="1200" dirty="0"/>
                        <a:t> (4 220 000)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37" tooltip="Porto Rico"/>
                        </a:rPr>
                        <a:t>Porto Rico</a:t>
                      </a:r>
                      <a:r>
                        <a:rPr lang="en-US" sz="1200" dirty="0"/>
                        <a:t> (4 017 000)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38" tooltip="Uruguay"/>
                        </a:rPr>
                        <a:t>Uruguay</a:t>
                      </a:r>
                      <a:r>
                        <a:rPr lang="en-US" sz="1200" dirty="0"/>
                        <a:t> (3 442 000)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39" tooltip="Panama"/>
                        </a:rPr>
                        <a:t>Panama</a:t>
                      </a:r>
                      <a:r>
                        <a:rPr lang="en-US" sz="1200" dirty="0"/>
                        <a:t> (3 108 000)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25" tooltip="France"/>
                        </a:rPr>
                        <a:t>France</a:t>
                      </a:r>
                      <a:r>
                        <a:rPr lang="en-US" sz="1200" dirty="0"/>
                        <a:t> (2 100 000)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>
                          <a:hlinkClick r:id="rId40" tooltip="Portugal"/>
                        </a:rPr>
                        <a:t>Portugal</a:t>
                      </a:r>
                      <a:r>
                        <a:rPr lang="en-US" sz="1200" dirty="0"/>
                        <a:t> (1 750 000)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12" tooltip="Brésil"/>
                        </a:rPr>
                        <a:t>Brésil</a:t>
                      </a:r>
                      <a:r>
                        <a:rPr lang="en-US" sz="1200" dirty="0"/>
                        <a:t> (1 700 000)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41" tooltip="Haïti"/>
                        </a:rPr>
                        <a:t>Haïti</a:t>
                      </a:r>
                      <a:r>
                        <a:rPr lang="en-US" sz="1200" dirty="0"/>
                        <a:t> (1 650 000)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42" tooltip="Russie"/>
                        </a:rPr>
                        <a:t>Russie</a:t>
                      </a:r>
                      <a:r>
                        <a:rPr lang="en-US" sz="1200" dirty="0"/>
                        <a:t> (1 200 000)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43" tooltip="Royaume-Uni"/>
                        </a:rPr>
                        <a:t>Royaume-Uni</a:t>
                      </a:r>
                      <a:r>
                        <a:rPr lang="en-US" sz="1200" dirty="0"/>
                        <a:t> (900 000)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44" tooltip="Japon"/>
                        </a:rPr>
                        <a:t>Japon</a:t>
                      </a:r>
                      <a:r>
                        <a:rPr lang="en-US" sz="1200" dirty="0"/>
                        <a:t> (500 000)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45" tooltip="Italie"/>
                        </a:rPr>
                        <a:t>Italie</a:t>
                      </a:r>
                      <a:r>
                        <a:rPr lang="en-US" sz="1200" dirty="0"/>
                        <a:t> (455 000)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en-US" sz="1200" dirty="0" err="1">
                          <a:hlinkClick r:id="rId27" tooltip="Guinée équatoriale"/>
                        </a:rPr>
                        <a:t>Guinée</a:t>
                      </a:r>
                      <a:r>
                        <a:rPr lang="en-US" sz="1200" dirty="0">
                          <a:hlinkClick r:id="rId27" tooltip="Guinée équatoriale"/>
                        </a:rPr>
                        <a:t> </a:t>
                      </a:r>
                      <a:r>
                        <a:rPr lang="en-US" sz="1200" dirty="0" err="1">
                          <a:hlinkClick r:id="rId27" tooltip="Guinée équatoriale"/>
                        </a:rPr>
                        <a:t>équatoriale</a:t>
                      </a:r>
                      <a:r>
                        <a:rPr lang="en-US" sz="1200" dirty="0"/>
                        <a:t> (447 000</a:t>
                      </a:r>
                      <a:r>
                        <a:rPr lang="en-US" sz="1200" dirty="0" smtClean="0"/>
                        <a:t>)</a:t>
                      </a:r>
                      <a:endParaRPr lang="en-US" sz="1200" dirty="0"/>
                    </a:p>
                  </a:txBody>
                  <a:tcPr marL="25285" marR="25285" marT="12642" marB="1264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47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47664" y="332656"/>
            <a:ext cx="4896544" cy="1008112"/>
          </a:xfrm>
        </p:spPr>
        <p:txBody>
          <a:bodyPr>
            <a:normAutofit/>
          </a:bodyPr>
          <a:lstStyle/>
          <a:p>
            <a:r>
              <a:rPr lang="en-US" b="1" dirty="0" smtClean="0"/>
              <a:t>4.Littérature.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 smtClean="0"/>
              <a:t>Article </a:t>
            </a:r>
            <a:r>
              <a:rPr lang="en-US" dirty="0" err="1" smtClean="0"/>
              <a:t>détaillé</a:t>
            </a:r>
            <a:r>
              <a:rPr lang="en-US" dirty="0" smtClean="0"/>
              <a:t> : </a:t>
            </a:r>
            <a:r>
              <a:rPr lang="en-US" dirty="0" err="1" smtClean="0">
                <a:hlinkClick r:id="rId2" tooltip="Littérature espagnole"/>
              </a:rPr>
              <a:t>Littérature</a:t>
            </a:r>
            <a:r>
              <a:rPr lang="en-US" dirty="0" smtClean="0">
                <a:hlinkClick r:id="rId2" tooltip="Littérature espagnole"/>
              </a:rPr>
              <a:t> </a:t>
            </a:r>
            <a:r>
              <a:rPr lang="en-US" dirty="0" err="1" smtClean="0">
                <a:hlinkClick r:id="rId2" tooltip="Littérature espagnole"/>
              </a:rPr>
              <a:t>espagnole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Les </a:t>
            </a:r>
            <a:r>
              <a:rPr lang="en-US" dirty="0" smtClean="0">
                <a:hlinkClick r:id="rId3" tooltip="Prix Nobel"/>
              </a:rPr>
              <a:t>prix Nobel</a:t>
            </a:r>
            <a:r>
              <a:rPr lang="en-US" dirty="0" smtClean="0"/>
              <a:t> de </a:t>
            </a:r>
            <a:r>
              <a:rPr lang="en-US" dirty="0" err="1" smtClean="0">
                <a:hlinkClick r:id="rId4" tooltip="Prix Nobel de littérature"/>
              </a:rPr>
              <a:t>littérature</a:t>
            </a:r>
            <a:r>
              <a:rPr lang="en-US" dirty="0" smtClean="0"/>
              <a:t> en langue </a:t>
            </a:r>
            <a:r>
              <a:rPr lang="en-US" dirty="0" err="1" smtClean="0"/>
              <a:t>espagnole</a:t>
            </a:r>
            <a:r>
              <a:rPr lang="en-US" dirty="0" smtClean="0"/>
              <a:t> :</a:t>
            </a:r>
          </a:p>
          <a:p>
            <a:r>
              <a:rPr lang="en-US" dirty="0" smtClean="0">
                <a:hlinkClick r:id="rId5" tooltip="José Echegaray"/>
              </a:rPr>
              <a:t>José </a:t>
            </a:r>
            <a:r>
              <a:rPr lang="en-US" dirty="0" err="1" smtClean="0">
                <a:hlinkClick r:id="rId5" tooltip="José Echegaray"/>
              </a:rPr>
              <a:t>Echegaray</a:t>
            </a:r>
            <a:r>
              <a:rPr lang="en-US" dirty="0" smtClean="0"/>
              <a:t>, </a:t>
            </a:r>
            <a:r>
              <a:rPr lang="en-US" dirty="0" err="1" smtClean="0"/>
              <a:t>Espagne</a:t>
            </a:r>
            <a:r>
              <a:rPr lang="en-US" dirty="0" smtClean="0"/>
              <a:t> (</a:t>
            </a:r>
            <a:r>
              <a:rPr lang="en-US" dirty="0" smtClean="0">
                <a:hlinkClick r:id="rId6" tooltip="1904 en littérature"/>
              </a:rPr>
              <a:t>1904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7" tooltip="Jacinto Benavente"/>
              </a:rPr>
              <a:t>Jacinto </a:t>
            </a:r>
            <a:r>
              <a:rPr lang="en-US" dirty="0" err="1" smtClean="0">
                <a:hlinkClick r:id="rId7" tooltip="Jacinto Benavente"/>
              </a:rPr>
              <a:t>Benavente</a:t>
            </a:r>
            <a:r>
              <a:rPr lang="en-US" dirty="0" smtClean="0"/>
              <a:t>, </a:t>
            </a:r>
            <a:r>
              <a:rPr lang="en-US" dirty="0" err="1" smtClean="0"/>
              <a:t>Espagne</a:t>
            </a:r>
            <a:r>
              <a:rPr lang="en-US" dirty="0" smtClean="0"/>
              <a:t> (</a:t>
            </a:r>
            <a:r>
              <a:rPr lang="en-US" dirty="0" smtClean="0">
                <a:hlinkClick r:id="rId8" tooltip="1922 en littérature"/>
              </a:rPr>
              <a:t>1922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9" tooltip="Gabriela Mistral"/>
              </a:rPr>
              <a:t>Gabriela Mistral</a:t>
            </a:r>
            <a:r>
              <a:rPr lang="en-US" dirty="0" smtClean="0"/>
              <a:t>, Chili (</a:t>
            </a:r>
            <a:r>
              <a:rPr lang="en-US" dirty="0" smtClean="0">
                <a:hlinkClick r:id="rId10" tooltip="1945 en littérature"/>
              </a:rPr>
              <a:t>1945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11" tooltip="Juan Ramón Jiménez"/>
              </a:rPr>
              <a:t>Juan Ramón Jiménez</a:t>
            </a:r>
            <a:r>
              <a:rPr lang="en-US" dirty="0" smtClean="0"/>
              <a:t>, </a:t>
            </a:r>
            <a:r>
              <a:rPr lang="en-US" dirty="0" err="1" smtClean="0"/>
              <a:t>Espagne</a:t>
            </a:r>
            <a:r>
              <a:rPr lang="en-US" dirty="0" smtClean="0"/>
              <a:t> (</a:t>
            </a:r>
            <a:r>
              <a:rPr lang="en-US" dirty="0" smtClean="0">
                <a:hlinkClick r:id="rId12" tooltip="1956 en littérature"/>
              </a:rPr>
              <a:t>1956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13" tooltip="Miguel Angel Asturias"/>
              </a:rPr>
              <a:t>Miguel Angel Asturias</a:t>
            </a:r>
            <a:r>
              <a:rPr lang="en-US" dirty="0" smtClean="0"/>
              <a:t>, Guatemala (</a:t>
            </a:r>
            <a:r>
              <a:rPr lang="en-US" dirty="0" smtClean="0">
                <a:hlinkClick r:id="rId14" tooltip="1967 en littérature"/>
              </a:rPr>
              <a:t>1967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15" tooltip="Pablo Neruda"/>
              </a:rPr>
              <a:t>Pablo Neruda</a:t>
            </a:r>
            <a:r>
              <a:rPr lang="en-US" dirty="0" smtClean="0"/>
              <a:t>, Chili (</a:t>
            </a:r>
            <a:r>
              <a:rPr lang="en-US" dirty="0" smtClean="0">
                <a:hlinkClick r:id="rId16" tooltip="1971 en littérature"/>
              </a:rPr>
              <a:t>1971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17" tooltip="Vicente Aleixandre"/>
              </a:rPr>
              <a:t>Vicente Aleixandre</a:t>
            </a:r>
            <a:r>
              <a:rPr lang="en-US" dirty="0" smtClean="0"/>
              <a:t>, </a:t>
            </a:r>
            <a:r>
              <a:rPr lang="en-US" dirty="0" err="1" smtClean="0"/>
              <a:t>Espagne</a:t>
            </a:r>
            <a:r>
              <a:rPr lang="en-US" dirty="0" smtClean="0"/>
              <a:t> (</a:t>
            </a:r>
            <a:r>
              <a:rPr lang="en-US" dirty="0" smtClean="0">
                <a:hlinkClick r:id="rId18" tooltip="1977 en littérature"/>
              </a:rPr>
              <a:t>1977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19" tooltip="Gabriel García Márquez"/>
              </a:rPr>
              <a:t>Gabriel </a:t>
            </a:r>
            <a:r>
              <a:rPr lang="en-US" dirty="0" err="1" smtClean="0">
                <a:hlinkClick r:id="rId19" tooltip="Gabriel García Márquez"/>
              </a:rPr>
              <a:t>García</a:t>
            </a:r>
            <a:r>
              <a:rPr lang="en-US" dirty="0" smtClean="0">
                <a:hlinkClick r:id="rId19" tooltip="Gabriel García Márquez"/>
              </a:rPr>
              <a:t> </a:t>
            </a:r>
            <a:r>
              <a:rPr lang="en-US" dirty="0" err="1" smtClean="0">
                <a:hlinkClick r:id="rId19" tooltip="Gabriel García Márquez"/>
              </a:rPr>
              <a:t>Márquez</a:t>
            </a:r>
            <a:r>
              <a:rPr lang="en-US" dirty="0" smtClean="0"/>
              <a:t>, </a:t>
            </a:r>
            <a:r>
              <a:rPr lang="en-US" dirty="0" err="1" smtClean="0"/>
              <a:t>Colombie</a:t>
            </a:r>
            <a:r>
              <a:rPr lang="en-US" dirty="0" smtClean="0"/>
              <a:t> (</a:t>
            </a:r>
            <a:r>
              <a:rPr lang="en-US" dirty="0" smtClean="0">
                <a:hlinkClick r:id="rId20" tooltip="1982 en littérature"/>
              </a:rPr>
              <a:t>1982</a:t>
            </a:r>
            <a:r>
              <a:rPr lang="en-US" dirty="0" smtClean="0"/>
              <a:t>)</a:t>
            </a:r>
          </a:p>
          <a:p>
            <a:r>
              <a:rPr lang="en-US" dirty="0" err="1" smtClean="0">
                <a:hlinkClick r:id="rId21" tooltip="Camilo José Cela"/>
              </a:rPr>
              <a:t>Camilo</a:t>
            </a:r>
            <a:r>
              <a:rPr lang="en-US" dirty="0" smtClean="0">
                <a:hlinkClick r:id="rId21" tooltip="Camilo José Cela"/>
              </a:rPr>
              <a:t> José </a:t>
            </a:r>
            <a:r>
              <a:rPr lang="en-US" dirty="0" err="1" smtClean="0">
                <a:hlinkClick r:id="rId21" tooltip="Camilo José Cela"/>
              </a:rPr>
              <a:t>Cela</a:t>
            </a:r>
            <a:r>
              <a:rPr lang="en-US" dirty="0" smtClean="0"/>
              <a:t>, </a:t>
            </a:r>
            <a:r>
              <a:rPr lang="en-US" dirty="0" err="1" smtClean="0"/>
              <a:t>Espagne</a:t>
            </a:r>
            <a:r>
              <a:rPr lang="en-US" dirty="0" smtClean="0"/>
              <a:t> (</a:t>
            </a:r>
            <a:r>
              <a:rPr lang="en-US" dirty="0" smtClean="0">
                <a:hlinkClick r:id="rId22" tooltip="1989 en littérature"/>
              </a:rPr>
              <a:t>1989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23" tooltip="Octavio Paz"/>
              </a:rPr>
              <a:t>Octavio Paz</a:t>
            </a:r>
            <a:r>
              <a:rPr lang="en-US" dirty="0" smtClean="0"/>
              <a:t>, </a:t>
            </a:r>
            <a:r>
              <a:rPr lang="en-US" dirty="0" err="1" smtClean="0"/>
              <a:t>Mexique</a:t>
            </a:r>
            <a:r>
              <a:rPr lang="en-US" dirty="0" smtClean="0"/>
              <a:t> (</a:t>
            </a:r>
            <a:r>
              <a:rPr lang="en-US" dirty="0" smtClean="0">
                <a:hlinkClick r:id="rId24" tooltip="1990 en littérature"/>
              </a:rPr>
              <a:t>1990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25" tooltip="Mario Vargas Llosa"/>
              </a:rPr>
              <a:t>Mario Vargas </a:t>
            </a:r>
            <a:r>
              <a:rPr lang="en-US" dirty="0" err="1" smtClean="0">
                <a:hlinkClick r:id="rId25" tooltip="Mario Vargas Llosa"/>
              </a:rPr>
              <a:t>Llosa</a:t>
            </a:r>
            <a:r>
              <a:rPr lang="en-US" dirty="0" smtClean="0"/>
              <a:t>, </a:t>
            </a:r>
            <a:r>
              <a:rPr lang="en-US" dirty="0" err="1" smtClean="0"/>
              <a:t>Pérou</a:t>
            </a:r>
            <a:r>
              <a:rPr lang="en-US" dirty="0" smtClean="0"/>
              <a:t> (</a:t>
            </a:r>
            <a:r>
              <a:rPr lang="en-US" dirty="0" smtClean="0">
                <a:hlinkClick r:id="rId26" tooltip="2010 en littérature"/>
              </a:rPr>
              <a:t>2010</a:t>
            </a:r>
            <a:r>
              <a:rPr lang="en-US" dirty="0" smtClean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860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</TotalTime>
  <Words>441</Words>
  <Application>Microsoft Office PowerPoint</Application>
  <PresentationFormat>Экран (4:3)</PresentationFormat>
  <Paragraphs>114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Constantia</vt:lpstr>
      <vt:lpstr>Wingdings 2</vt:lpstr>
      <vt:lpstr>Поток</vt:lpstr>
      <vt:lpstr>Présentation</vt:lpstr>
      <vt:lpstr>Презентация PowerPoint</vt:lpstr>
      <vt:lpstr>    1. Histoire.</vt:lpstr>
      <vt:lpstr>2.Caractéristiques</vt:lpstr>
      <vt:lpstr>Презентация PowerPoint</vt:lpstr>
      <vt:lpstr>Презентация PowerPoint</vt:lpstr>
      <vt:lpstr> 3. Extension et usage.</vt:lpstr>
      <vt:lpstr>Презентация PowerPoint</vt:lpstr>
      <vt:lpstr>4.Littérature.</vt:lpstr>
      <vt:lpstr>4.Distinction entre « espagnol » et « castillan ».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</dc:title>
  <dc:creator>LibrarY</dc:creator>
  <cp:lastModifiedBy>XTreme.ws</cp:lastModifiedBy>
  <cp:revision>5</cp:revision>
  <dcterms:created xsi:type="dcterms:W3CDTF">2013-12-05T12:06:36Z</dcterms:created>
  <dcterms:modified xsi:type="dcterms:W3CDTF">2015-01-07T08:25:06Z</dcterms:modified>
</cp:coreProperties>
</file>