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28192"/>
          </a:xfrm>
        </p:spPr>
        <p:txBody>
          <a:bodyPr/>
          <a:lstStyle/>
          <a:p>
            <a:r>
              <a:rPr lang="ru-RU" b="1" i="1" dirty="0">
                <a:solidFill>
                  <a:srgbClr val="00B0F0"/>
                </a:solidFill>
              </a:rPr>
              <a:t>Преподаватель кафедры русского языка и литературы </a:t>
            </a:r>
          </a:p>
          <a:p>
            <a:r>
              <a:rPr lang="ru-RU" b="1" i="1" dirty="0" err="1">
                <a:solidFill>
                  <a:srgbClr val="00B0F0"/>
                </a:solidFill>
              </a:rPr>
              <a:t>Акрамова</a:t>
            </a:r>
            <a:r>
              <a:rPr lang="ru-RU" b="1" i="1" dirty="0">
                <a:solidFill>
                  <a:srgbClr val="00B0F0"/>
                </a:solidFill>
              </a:rPr>
              <a:t> Эльмира</a:t>
            </a:r>
          </a:p>
          <a:p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5688632" cy="4104456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Моя Родина –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Узбекистан.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Президент Республики Узбекистан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4546848" cy="470912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sz="3400" dirty="0" smtClean="0"/>
          </a:p>
          <a:p>
            <a:pPr marL="45720" indent="0">
              <a:buNone/>
            </a:pPr>
            <a:r>
              <a:rPr lang="ru-RU" sz="3400" dirty="0" smtClean="0"/>
              <a:t>Узбекистан </a:t>
            </a:r>
            <a:r>
              <a:rPr lang="ru-RU" sz="3400" dirty="0"/>
              <a:t>первым среди республик бывшего Союза, ввёл пост президента. 29 декабря 1991 года впервые в истории  Узбекистана   состоялись   всенародные   выборы   Президента   республики   на   альтернативной основе. На этот пост подавляющим большинством голосов был избран </a:t>
            </a:r>
            <a:r>
              <a:rPr lang="ru-RU" sz="3400" b="1" dirty="0"/>
              <a:t>Ислам </a:t>
            </a:r>
            <a:r>
              <a:rPr lang="ru-RU" sz="3400" b="1" dirty="0" err="1"/>
              <a:t>Абдуганиевич</a:t>
            </a:r>
            <a:r>
              <a:rPr lang="ru-RU" sz="3400" b="1" dirty="0"/>
              <a:t> Каримов</a:t>
            </a:r>
            <a:r>
              <a:rPr lang="ru-RU" sz="3400" dirty="0"/>
              <a:t>. 2 марта 1992 года Узбекистан был принят в ООН в качестве полноправного субъекта международного права.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06794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717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88575" cy="206084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Государственные  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символы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Республики Узбекистан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348880"/>
            <a:ext cx="6336704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/>
              <a:t>К государственным символам любой страны относятся прежде всего государственные </a:t>
            </a:r>
            <a:r>
              <a:rPr lang="ru-RU" sz="1800" b="1" i="1" dirty="0"/>
              <a:t>герб, гимн и флаг</a:t>
            </a:r>
            <a:r>
              <a:rPr lang="ru-RU" sz="1800" b="1" dirty="0"/>
              <a:t>.</a:t>
            </a:r>
          </a:p>
          <a:p>
            <a:pPr marL="45720" indent="0">
              <a:buNone/>
            </a:pPr>
            <a:r>
              <a:rPr lang="ru-RU" sz="1800" b="1" dirty="0"/>
              <a:t>Они нужны как воплощение ее истории и отражение настоящего, как выражение патриотизма ее граждан и обозначения на международной арене, как ее зрительный и музыкальный образ.</a:t>
            </a:r>
          </a:p>
          <a:p>
            <a:pPr marL="45720" indent="0">
              <a:buNone/>
            </a:pPr>
            <a:r>
              <a:rPr lang="ru-RU" sz="1800" b="1" dirty="0"/>
              <a:t>Важно не только знать, как выглядят герб, флаг и гимн родной страны, но и понимать их символику. Отношение к ним должно быть уважительным. Оскорбление же государственных символов сродни оскорблению и государства, и его народа, его истории и культуры.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9000"/>
            <a:ext cx="2345964" cy="1863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3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87208" cy="151216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 smtClean="0"/>
              <a:t>Современный </a:t>
            </a:r>
            <a:r>
              <a:rPr lang="ru-RU" sz="3600" dirty="0"/>
              <a:t>государственный герб республики Узбекистан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793" y="1126588"/>
            <a:ext cx="3695238" cy="41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9462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Государственный герб Республики Узбекистан является символом суверенитета республики. Герб нашей страны был утвержден Законом «О государственном гербе Республики Узбекистан» от 2 июля 1992 года на десятой сессии Верховного Совета Республики Узбекистан.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В центре герба изображена птица </a:t>
            </a:r>
            <a:r>
              <a:rPr lang="ru-RU" b="1" dirty="0" err="1"/>
              <a:t>Хумо</a:t>
            </a:r>
            <a:r>
              <a:rPr lang="ru-RU" b="1" dirty="0"/>
              <a:t> с раскрытыми крыльями - символ счастья и свободолюбия. Наш великий предок Алишер Навои характеризовал птицу </a:t>
            </a:r>
            <a:r>
              <a:rPr lang="ru-RU" b="1" dirty="0" err="1"/>
              <a:t>Хумо</a:t>
            </a:r>
            <a:r>
              <a:rPr lang="ru-RU" b="1" dirty="0"/>
              <a:t> как самое доброе из всех живых существ. 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В верхней части герба находится восьмигранник, символизирующий знак утверждения республики, внутри -полумесяц со звездой.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Изображение солнца - пожелание, чтобы путь нашего государства был озарен ярким светом. Одновременно оно указывает на уникальные природно-климатические условия республики.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Колосья - символ хлеба насущного, стебли с раскрывающимися коробочками хлопка - главное богатство нашей солнечной Земли, прославившее ее во всем мире. Колосья и коробочки хлопка, перевитые лентой Государственного флага, означают консолидацию народов, проживающих в республике.</a:t>
            </a:r>
          </a:p>
          <a:p>
            <a:r>
              <a:rPr lang="ru-RU" b="1" dirty="0"/>
              <a:t> </a:t>
            </a:r>
          </a:p>
          <a:p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419872" y="2852936"/>
            <a:ext cx="28083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635896" y="1412776"/>
            <a:ext cx="295232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79712" y="2492896"/>
            <a:ext cx="446449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47864" y="4221088"/>
            <a:ext cx="41764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3407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dirty="0" smtClean="0"/>
              <a:t>Государственный </a:t>
            </a:r>
            <a:r>
              <a:rPr lang="ru-RU" sz="3600" b="1" dirty="0"/>
              <a:t>флаг Республики Узбекистан</a:t>
            </a:r>
            <a:br>
              <a:rPr lang="ru-RU" sz="3600" b="1" dirty="0"/>
            </a:br>
            <a:r>
              <a:rPr lang="ru-RU" dirty="0"/>
              <a:t>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4427984" cy="525658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    </a:t>
            </a:r>
            <a:r>
              <a:rPr lang="ru-RU" sz="2600" b="1" dirty="0" smtClean="0"/>
              <a:t>Государственный флаг Республики Узбекистан утвержден Законом «О государственном флаге Республики Узбекистан» от 18 ноября 1991 года на восьмой сессии Верховного Совета Республики Узбекистан и  является символом государственного суверенитета республики.</a:t>
            </a:r>
          </a:p>
          <a:p>
            <a:endParaRPr lang="ru-RU" sz="2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5976" y="1600200"/>
            <a:ext cx="4330824" cy="52131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 smtClean="0"/>
              <a:t>   Небесно-голубой </a:t>
            </a:r>
            <a:r>
              <a:rPr lang="ru-RU" sz="1400" dirty="0"/>
              <a:t>цвет на флаге - символ голубого неба и чистой воды. Лазурный цвет почитаем на Востоке, его избрал когда-то для своего флага и великий Амир </a:t>
            </a:r>
            <a:r>
              <a:rPr lang="ru-RU" sz="1400" dirty="0" err="1"/>
              <a:t>Темур</a:t>
            </a:r>
            <a:r>
              <a:rPr lang="ru-RU" sz="1400" dirty="0"/>
              <a:t>. </a:t>
            </a:r>
          </a:p>
          <a:p>
            <a:pPr marL="45720" indent="0">
              <a:buNone/>
            </a:pPr>
            <a:r>
              <a:rPr lang="ru-RU" sz="1400" dirty="0" smtClean="0"/>
              <a:t>     Белый </a:t>
            </a:r>
            <a:r>
              <a:rPr lang="ru-RU" sz="1400" dirty="0"/>
              <a:t>цвет - символ мира и чистоты. </a:t>
            </a:r>
            <a:r>
              <a:rPr lang="ru-RU" sz="1400" dirty="0" smtClean="0"/>
              <a:t>      </a:t>
            </a:r>
          </a:p>
          <a:p>
            <a:pPr marL="45720" indent="0">
              <a:buNone/>
            </a:pPr>
            <a:r>
              <a:rPr lang="ru-RU" sz="1400" dirty="0" smtClean="0"/>
              <a:t>Молодое независимое </a:t>
            </a:r>
            <a:r>
              <a:rPr lang="ru-RU" sz="1400" dirty="0"/>
              <a:t>государство должно преодолеть на своем пути высокие перевалы. Белый цвет на флаге означает доброе пожелание, чтобы путь был чист и светел. </a:t>
            </a:r>
          </a:p>
          <a:p>
            <a:pPr marL="45720" indent="0">
              <a:buNone/>
            </a:pPr>
            <a:r>
              <a:rPr lang="ru-RU" sz="1400" dirty="0" smtClean="0"/>
              <a:t>         Зеленый </a:t>
            </a:r>
            <a:r>
              <a:rPr lang="ru-RU" sz="1400" dirty="0"/>
              <a:t>цвет - олицетворение благодатной природы. В настоящее время во всем мире ширится движение по охране окружающей среды, символом которого тоже является зеленый цвет. </a:t>
            </a:r>
          </a:p>
          <a:p>
            <a:pPr marL="45720" indent="0">
              <a:buNone/>
            </a:pPr>
            <a:r>
              <a:rPr lang="ru-RU" sz="1400" dirty="0" smtClean="0"/>
              <a:t>    Красные </a:t>
            </a:r>
            <a:r>
              <a:rPr lang="ru-RU" sz="1400" dirty="0"/>
              <a:t>полосы - это жизненные силы, пульсирующие в каждом живом существе, символ жизни. </a:t>
            </a:r>
          </a:p>
          <a:p>
            <a:pPr marL="45720" indent="0">
              <a:buNone/>
            </a:pPr>
            <a:r>
              <a:rPr lang="ru-RU" sz="1400" dirty="0" smtClean="0"/>
              <a:t>   Полумесяц </a:t>
            </a:r>
            <a:r>
              <a:rPr lang="ru-RU" sz="1400" dirty="0"/>
              <a:t>соответствует многовековой </a:t>
            </a:r>
            <a:r>
              <a:rPr lang="ru-RU" sz="1400" dirty="0" smtClean="0"/>
              <a:t>     традиции </a:t>
            </a:r>
            <a:r>
              <a:rPr lang="ru-RU" sz="1400" dirty="0"/>
              <a:t>народа Узбекистана. Полумесяц и звезды - символ безоблачного неба мира. На нашем флаге 12 звезд. Число12 считается знаком совершенства 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5" y="1337581"/>
            <a:ext cx="4032448" cy="288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flipV="1">
            <a:off x="4137196" y="1628801"/>
            <a:ext cx="5068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59192" y="3824155"/>
            <a:ext cx="772848" cy="19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78226" y="2582457"/>
            <a:ext cx="53779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892"/>
            <a:ext cx="8305800" cy="13407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Государственный </a:t>
            </a:r>
            <a:r>
              <a:rPr lang="ru-RU" sz="3600" b="1" dirty="0">
                <a:solidFill>
                  <a:srgbClr val="00B050"/>
                </a:solidFill>
              </a:rPr>
              <a:t>гимн Республики Узбекистан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924944"/>
            <a:ext cx="3168352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Государственный гимн Республики Узбекистан утвержден 10 декабря 1992 года на одиннадцатой сессии Верховного Совета Республики Узбекистан.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97085866"/>
              </p:ext>
            </p:extLst>
          </p:nvPr>
        </p:nvGraphicFramePr>
        <p:xfrm>
          <a:off x="3491880" y="1052736"/>
          <a:ext cx="5543872" cy="56166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72303"/>
                <a:gridCol w="2771569"/>
              </a:tblGrid>
              <a:tr h="5616624">
                <a:tc>
                  <a:txBody>
                    <a:bodyPr/>
                    <a:lstStyle/>
                    <a:p>
                      <a:pPr indent="163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Серқуёш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ҳур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ўлкам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элга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бахт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нажот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Сен </a:t>
                      </a:r>
                      <a:r>
                        <a:rPr lang="ru-RU" sz="1100" spc="-10" dirty="0" err="1">
                          <a:effectLst/>
                        </a:rPr>
                        <a:t>ўзинг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дўстларга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йўлдош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меҳрибон</a:t>
                      </a:r>
                      <a:r>
                        <a:rPr lang="ru-RU" sz="1100" spc="-10" dirty="0">
                          <a:effectLst/>
                        </a:rPr>
                        <a:t>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Яшнагай</a:t>
                      </a:r>
                      <a:r>
                        <a:rPr lang="ru-RU" sz="1100" spc="-10" dirty="0">
                          <a:effectLst/>
                        </a:rPr>
                        <a:t> то </a:t>
                      </a:r>
                      <a:r>
                        <a:rPr lang="ru-RU" sz="1100" spc="-10" dirty="0" err="1">
                          <a:effectLst/>
                        </a:rPr>
                        <a:t>абад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илму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фан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ижод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Шуҳратинг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порласин</a:t>
                      </a:r>
                      <a:r>
                        <a:rPr lang="ru-RU" sz="1100" spc="-10" dirty="0">
                          <a:effectLst/>
                        </a:rPr>
                        <a:t> токи бор </a:t>
                      </a:r>
                      <a:r>
                        <a:rPr lang="ru-RU" sz="1100" spc="-10" dirty="0" err="1">
                          <a:effectLst/>
                        </a:rPr>
                        <a:t>жаҳон</a:t>
                      </a:r>
                      <a:r>
                        <a:rPr lang="ru-RU" sz="1100" spc="-10" dirty="0">
                          <a:effectLst/>
                        </a:rPr>
                        <a:t>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Олтин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бу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водийлар</a:t>
                      </a:r>
                      <a:r>
                        <a:rPr lang="ru-RU" sz="1100" spc="-10" dirty="0">
                          <a:effectLst/>
                        </a:rPr>
                        <a:t> — </a:t>
                      </a:r>
                      <a:r>
                        <a:rPr lang="ru-RU" sz="1100" spc="-10" dirty="0" err="1">
                          <a:effectLst/>
                        </a:rPr>
                        <a:t>жон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Ўзбекистон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Аждодлар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мардона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руҳи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сенга</a:t>
                      </a:r>
                      <a:r>
                        <a:rPr lang="ru-RU" sz="1100" spc="-10" dirty="0">
                          <a:effectLst/>
                        </a:rPr>
                        <a:t> ёр!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Улуғ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халқ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қудрати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жўш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урган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замон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Оламни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маҳлиё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айлаган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диёр</a:t>
                      </a:r>
                      <a:r>
                        <a:rPr lang="ru-RU" sz="1100" spc="-10" dirty="0">
                          <a:effectLst/>
                        </a:rPr>
                        <a:t>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Бағри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кенг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ўзбекнинг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ўчмас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иймони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Эркин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ёш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авлодлар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сенга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зўр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қанот</a:t>
                      </a:r>
                      <a:r>
                        <a:rPr lang="ru-RU" sz="1100" spc="-10" dirty="0">
                          <a:effectLst/>
                        </a:rPr>
                        <a:t>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Истиқлол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машъали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r>
                        <a:rPr lang="ru-RU" sz="1100" spc="-10" dirty="0" err="1">
                          <a:effectLst/>
                        </a:rPr>
                        <a:t>тинчлик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посбони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Ҳақсевар</a:t>
                      </a:r>
                      <a:r>
                        <a:rPr lang="ru-RU" sz="1100" spc="-10" dirty="0">
                          <a:effectLst/>
                        </a:rPr>
                        <a:t>, она юрт, </a:t>
                      </a:r>
                      <a:r>
                        <a:rPr lang="ru-RU" sz="1100" spc="-10" dirty="0" err="1">
                          <a:effectLst/>
                        </a:rPr>
                        <a:t>мангу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бўл</a:t>
                      </a:r>
                      <a:r>
                        <a:rPr lang="ru-RU" sz="1100" spc="-10" dirty="0">
                          <a:effectLst/>
                        </a:rPr>
                        <a:t> обод!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Олтин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бу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водийлар</a:t>
                      </a:r>
                      <a:r>
                        <a:rPr lang="ru-RU" sz="1100" spc="-10" dirty="0">
                          <a:effectLst/>
                        </a:rPr>
                        <a:t> — </a:t>
                      </a:r>
                      <a:r>
                        <a:rPr lang="ru-RU" sz="1100" spc="-10" dirty="0" err="1">
                          <a:effectLst/>
                        </a:rPr>
                        <a:t>жон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Ўзбекистон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Аждодлар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мардона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руҳи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сенга</a:t>
                      </a:r>
                      <a:r>
                        <a:rPr lang="ru-RU" sz="1100" spc="-10" dirty="0">
                          <a:effectLst/>
                        </a:rPr>
                        <a:t> ёр!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Улуғ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халқ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қудрати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жўш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урган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замон</a:t>
                      </a:r>
                      <a:r>
                        <a:rPr lang="ru-RU" sz="1100" spc="-1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err="1">
                          <a:effectLst/>
                        </a:rPr>
                        <a:t>Оламни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маҳлиё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айлаган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spc="-10" dirty="0" err="1">
                          <a:effectLst/>
                        </a:rPr>
                        <a:t>диёр</a:t>
                      </a:r>
                      <a:r>
                        <a:rPr lang="ru-RU" sz="1100" spc="-10" dirty="0">
                          <a:effectLst/>
                        </a:rPr>
                        <a:t>!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Вставай, моя свободная страна, счастье народу, удача,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ты сама – друг средь друзей, о любимая моя!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Расцветай, о источник знания, науки,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пусть слава твоя сияет вечно!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Золотые эти долины - дорогой Узбекистан,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славный дух твоих предков с тобой!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Сила великого народа в тяжкие времена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создала тебя на радость всему миру!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Не угаснет вера великодушного узбека,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свободные молодые поколения – </a:t>
                      </a:r>
                      <a:r>
                        <a:rPr lang="ru-RU" sz="1100" spc="-10" dirty="0" err="1">
                          <a:effectLst/>
                        </a:rPr>
                        <a:t>твоë</a:t>
                      </a:r>
                      <a:r>
                        <a:rPr lang="ru-RU" sz="1100" spc="-10" dirty="0">
                          <a:effectLst/>
                        </a:rPr>
                        <a:t> сильное крыло!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Оплот независимости, хранитель мира,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правдолюбивая, о родина, вечно цвети!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Золотые эти долины - дорогой Узбекистан,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славный дух твоих предков с тобой!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Сила великого народа в тяжкие времена 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создала тебя на радость всему миру!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      </a:t>
                      </a:r>
                      <a:r>
                        <a:rPr lang="ru-RU" sz="1100" spc="-10" dirty="0" smtClean="0">
                          <a:effectLst/>
                        </a:rPr>
                        <a:t>  </a:t>
                      </a:r>
                      <a:r>
                        <a:rPr lang="ru-RU" sz="1600" b="1" spc="-10" dirty="0">
                          <a:effectLst/>
                        </a:rPr>
                        <a:t>Музыка - </a:t>
                      </a:r>
                      <a:r>
                        <a:rPr lang="ru-RU" sz="1600" b="1" spc="-10" dirty="0" err="1">
                          <a:effectLst/>
                        </a:rPr>
                        <a:t>Муталла</a:t>
                      </a:r>
                      <a:r>
                        <a:rPr lang="ru-RU" sz="1600" b="1" spc="-10" dirty="0">
                          <a:effectLst/>
                        </a:rPr>
                        <a:t> </a:t>
                      </a:r>
                      <a:r>
                        <a:rPr lang="ru-RU" sz="1600" b="1" spc="-10" dirty="0" err="1">
                          <a:effectLst/>
                        </a:rPr>
                        <a:t>Бурханова</a:t>
                      </a:r>
                      <a:endParaRPr lang="ru-RU" sz="1600" b="1" dirty="0">
                        <a:effectLst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   </a:t>
                      </a:r>
                      <a:r>
                        <a:rPr lang="ru-RU" sz="1600" b="1" spc="-10" baseline="0" dirty="0" smtClean="0">
                          <a:effectLst/>
                        </a:rPr>
                        <a:t>  </a:t>
                      </a:r>
                      <a:r>
                        <a:rPr lang="ru-RU" sz="1600" b="1" spc="-10" dirty="0" smtClean="0">
                          <a:effectLst/>
                        </a:rPr>
                        <a:t> </a:t>
                      </a:r>
                      <a:r>
                        <a:rPr lang="ru-RU" sz="1600" b="1" spc="-10" dirty="0">
                          <a:effectLst/>
                        </a:rPr>
                        <a:t>Слова - Абдуллы </a:t>
                      </a:r>
                      <a:r>
                        <a:rPr lang="ru-RU" sz="1600" b="1" spc="-10" dirty="0" err="1">
                          <a:effectLst/>
                        </a:rPr>
                        <a:t>Арипова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4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err="1"/>
              <a:t>Ташке́нт</a:t>
            </a:r>
            <a:r>
              <a:rPr lang="ru-RU" sz="3600" i="1" dirty="0"/>
              <a:t> (</a:t>
            </a:r>
            <a:r>
              <a:rPr lang="ru-RU" sz="3600" i="1" dirty="0" err="1"/>
              <a:t>узб</a:t>
            </a:r>
            <a:r>
              <a:rPr lang="ru-RU" sz="3600" i="1" dirty="0"/>
              <a:t>. </a:t>
            </a:r>
            <a:r>
              <a:rPr lang="ru-RU" sz="3600" i="1" dirty="0" err="1"/>
              <a:t>Toshkent</a:t>
            </a:r>
            <a:r>
              <a:rPr lang="ru-RU" sz="3600" i="1" dirty="0"/>
              <a:t>) — столица Республики Узбекистан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5544616" cy="43924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Ташкентской области. Крупнейший по численности населения город Узбекистана и Центральной Азии, важнейший авиационный, железнодорожный и автомобильный узел, а также политический, экономический, культурный и научный центр страны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 Ташкент делится на 11 районов: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Шайхантаурский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Сабир-Рахимовский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Учтепинский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Чиланзарский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Мирзо-Улугбекский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Мирабадский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Яккасарайский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Юнусабадский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Бектемирский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Сергелийский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Хамзинский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</a:rPr>
              <a:t>В сентябре 2009 года Ташкенту исполнилось 2200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924944"/>
            <a:ext cx="2305711" cy="361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42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60583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Ташкент </a:t>
            </a:r>
            <a:r>
              <a:rPr lang="ru-RU" sz="5400" b="1" dirty="0"/>
              <a:t>- город дружбы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79928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Наш </a:t>
            </a:r>
            <a:r>
              <a:rPr lang="ru-RU" dirty="0"/>
              <a:t>Ташкент, наша гордость,</a:t>
            </a:r>
          </a:p>
          <a:p>
            <a:pPr marL="45720" indent="0">
              <a:buNone/>
            </a:pPr>
            <a:r>
              <a:rPr lang="ru-RU" dirty="0"/>
              <a:t>Наша радость – Ташкент!</a:t>
            </a:r>
          </a:p>
          <a:p>
            <a:pPr marL="45720" indent="0">
              <a:buNone/>
            </a:pPr>
            <a:r>
              <a:rPr lang="ru-RU" dirty="0"/>
              <a:t>Самый лучший наш город,</a:t>
            </a:r>
          </a:p>
          <a:p>
            <a:pPr marL="45720" indent="0">
              <a:buNone/>
            </a:pPr>
            <a:r>
              <a:rPr lang="ru-RU" dirty="0"/>
              <a:t>Хлеб твой сладок </a:t>
            </a:r>
            <a:r>
              <a:rPr lang="ru-RU" dirty="0" smtClean="0"/>
              <a:t>Ташкент.</a:t>
            </a:r>
            <a:endParaRPr lang="ru-RU" dirty="0"/>
          </a:p>
          <a:p>
            <a:pPr marL="45720" indent="0">
              <a:buNone/>
            </a:pPr>
            <a:r>
              <a:rPr lang="ru-RU" b="1" i="1" dirty="0" smtClean="0"/>
              <a:t>Год </a:t>
            </a:r>
            <a:r>
              <a:rPr lang="ru-RU" b="1" i="1" dirty="0"/>
              <a:t>от года хорошеет наш город. Его ворота открыты для всех друзей. </a:t>
            </a:r>
          </a:p>
          <a:p>
            <a:pPr marL="45720" indent="0">
              <a:buNone/>
            </a:pPr>
            <a:r>
              <a:rPr lang="ru-RU" b="1" i="1" dirty="0"/>
              <a:t>Приезжайте, и вы увидите «город сильных и добрых, сильный - шумный, бойкий Ташкент» </a:t>
            </a:r>
          </a:p>
          <a:p>
            <a:pPr marL="45720" indent="0">
              <a:buNone/>
            </a:pPr>
            <a:r>
              <a:rPr lang="ru-RU" b="1" i="1" dirty="0"/>
              <a:t>(К. </a:t>
            </a:r>
            <a:r>
              <a:rPr lang="ru-RU" b="1" i="1" dirty="0" err="1"/>
              <a:t>Мухаммади</a:t>
            </a:r>
            <a:r>
              <a:rPr lang="ru-RU" b="1" i="1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8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28908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Город, в котором я </a:t>
            </a:r>
            <a:r>
              <a:rPr lang="ru-RU" b="1" dirty="0" smtClean="0"/>
              <a:t>живу</a:t>
            </a:r>
            <a:br>
              <a:rPr lang="ru-RU" b="1" dirty="0" smtClean="0"/>
            </a:br>
            <a:r>
              <a:rPr lang="ru-RU" b="1" dirty="0" smtClean="0"/>
              <a:t>Наманган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6480720" cy="4752528"/>
          </a:xfrm>
        </p:spPr>
        <p:txBody>
          <a:bodyPr>
            <a:normAutofit fontScale="25000" lnSpcReduction="20000"/>
          </a:bodyPr>
          <a:lstStyle/>
          <a:p>
            <a:endParaRPr lang="ru-RU" sz="4300" dirty="0" smtClean="0"/>
          </a:p>
          <a:p>
            <a:pPr marL="45720" indent="0">
              <a:buNone/>
            </a:pPr>
            <a:r>
              <a:rPr lang="ru-RU" sz="5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Мой </a:t>
            </a: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 любимый, до боли родимым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песню тебе напою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трель соловьи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Пусть мчится она в небеса</a:t>
            </a:r>
          </a:p>
          <a:p>
            <a:pPr marL="45720" indent="0">
              <a:buNone/>
            </a:pP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Наманган — мы в ритме времени несемся сквозь века </a:t>
            </a:r>
          </a:p>
          <a:p>
            <a:pPr marL="45720" indent="0">
              <a:buNone/>
            </a:pP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Наманган - нет города красивее тебя </a:t>
            </a:r>
          </a:p>
          <a:p>
            <a:pPr marL="45720" indent="0">
              <a:buNone/>
            </a:pP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Наманган - ты колыбель прекрасная </a:t>
            </a:r>
          </a:p>
          <a:p>
            <a:pPr marL="45720" indent="0">
              <a:buNone/>
            </a:pP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Наманган - я в вечности своей твое дети.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Лихая година не рад приходила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землю уплыло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 память хранила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Нелегкую нашу судьбу.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 радости выше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помыслов чище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Жить в месте одною мечтой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Прошу я - «Все вышний»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Пусть радостью дымит </a:t>
            </a:r>
          </a:p>
          <a:p>
            <a:pPr marL="45720" indent="0">
              <a:buNone/>
            </a:pP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Мой город любимый, родной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56784" cy="100811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/>
              <a:t>НАМАНГАН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6192688" cy="26494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Наманган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один из красивых городов нашей республики. Далеко разнеслась слава об этом удивительном городе. Его справедливо называют городом садов и цветов. Этот административный, экономический и культурный центр раскинулся на севере Ферганской долины, которая представляет собой один из красивейшим уголков Средней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Азии.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4139952" cy="280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9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97"/>
            <a:ext cx="7848872" cy="164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Древние города Узбекистана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4186808" cy="482453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100" b="1" dirty="0"/>
              <a:t>Самарканд</a:t>
            </a:r>
            <a:endParaRPr lang="ru-RU" sz="4100" dirty="0"/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dirty="0" err="1" smtClean="0"/>
              <a:t>Самарка́нд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узб</a:t>
            </a:r>
            <a:r>
              <a:rPr lang="ru-RU" dirty="0"/>
              <a:t>. </a:t>
            </a:r>
            <a:r>
              <a:rPr lang="ru-RU" dirty="0" err="1"/>
              <a:t>Samarqand</a:t>
            </a:r>
            <a:r>
              <a:rPr lang="ru-RU" dirty="0"/>
              <a:t>) — второй по величине город Узбекистана, центр Самаркандской области (</a:t>
            </a:r>
            <a:r>
              <a:rPr lang="ru-RU" dirty="0" err="1"/>
              <a:t>вилоята</a:t>
            </a:r>
            <a:r>
              <a:rPr lang="ru-RU" dirty="0"/>
              <a:t>). В античной литературе известен, как Согдиана (</a:t>
            </a:r>
            <a:r>
              <a:rPr lang="ru-RU" dirty="0" err="1"/>
              <a:t>согд</a:t>
            </a:r>
            <a:r>
              <a:rPr lang="ru-RU" dirty="0"/>
              <a:t>.), </a:t>
            </a:r>
            <a:r>
              <a:rPr lang="ru-RU" dirty="0" err="1"/>
              <a:t>Мараканд</a:t>
            </a:r>
            <a:r>
              <a:rPr lang="ru-RU" dirty="0"/>
              <a:t> (греч.). Более двух тысяч лет город являлся ключевым пунктом на Великом шёлковом пути. В 2001, Самарканд был включён ЮНЕСКО в список Всемирного наследия.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276872"/>
            <a:ext cx="399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06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z-Cyrl-UZ" b="1" dirty="0"/>
              <a:t>O’ZBEKISTON RESPUBLIKASI</a:t>
            </a:r>
            <a:endParaRPr lang="ru-RU" dirty="0"/>
          </a:p>
          <a:p>
            <a:pPr marL="45720" indent="0" algn="ctr">
              <a:buNone/>
            </a:pPr>
            <a:r>
              <a:rPr lang="uz-Cyrl-UZ" b="1" dirty="0"/>
              <a:t>OLIY VA O’RTA </a:t>
            </a:r>
            <a:r>
              <a:rPr lang="en-US" b="1" dirty="0"/>
              <a:t>MAXSUS TA’LIM VAZIRLIGI</a:t>
            </a:r>
            <a:endParaRPr lang="ru-RU" dirty="0"/>
          </a:p>
          <a:p>
            <a:pPr marL="45720" indent="0" algn="ctr">
              <a:buNone/>
            </a:pPr>
            <a:r>
              <a:rPr lang="uz-Cyrl-UZ" dirty="0"/>
              <a:t>NAMANGAN DAVLAT UNIVERSITETI</a:t>
            </a:r>
            <a:endParaRPr lang="ru-RU" dirty="0"/>
          </a:p>
          <a:p>
            <a:pPr marL="45720" indent="0" algn="ctr">
              <a:buNone/>
            </a:pPr>
            <a:r>
              <a:rPr lang="uz-Cyrl-UZ" dirty="0"/>
              <a:t>FILOLOGIYA FAKULTETI</a:t>
            </a:r>
            <a:endParaRPr lang="ru-RU" dirty="0"/>
          </a:p>
          <a:p>
            <a:pPr marL="45720" indent="0" algn="ctr">
              <a:buNone/>
            </a:pPr>
            <a:r>
              <a:rPr lang="en-US" dirty="0"/>
              <a:t>RUS </a:t>
            </a:r>
            <a:r>
              <a:rPr lang="uz-Cyrl-UZ" dirty="0"/>
              <a:t>TILI</a:t>
            </a:r>
            <a:r>
              <a:rPr lang="en-US" dirty="0"/>
              <a:t> VA ADABIYOT</a:t>
            </a:r>
            <a:r>
              <a:rPr lang="uz-Cyrl-UZ" dirty="0"/>
              <a:t> KAFEDRASI</a:t>
            </a:r>
            <a:endParaRPr lang="ru-RU" dirty="0"/>
          </a:p>
          <a:p>
            <a:pPr marL="45720" indent="0" algn="ctr">
              <a:buNone/>
            </a:pPr>
            <a:r>
              <a:rPr lang="en-US" dirty="0" err="1" smtClean="0"/>
              <a:t>o`q</a:t>
            </a:r>
            <a:r>
              <a:rPr lang="en-US" dirty="0"/>
              <a:t>. </a:t>
            </a:r>
            <a:r>
              <a:rPr lang="en-US" dirty="0" err="1"/>
              <a:t>Akramova</a:t>
            </a:r>
            <a:r>
              <a:rPr lang="en-US" dirty="0"/>
              <a:t> E.I</a:t>
            </a:r>
            <a:endParaRPr lang="ru-RU" dirty="0"/>
          </a:p>
          <a:p>
            <a:pPr algn="ctr"/>
            <a:endParaRPr lang="en-US" b="1" dirty="0"/>
          </a:p>
          <a:p>
            <a:pPr marL="45720" indent="0" algn="ctr">
              <a:buNone/>
            </a:pPr>
            <a:r>
              <a:rPr lang="en-US" b="1" dirty="0"/>
              <a:t>RUS TILI</a:t>
            </a:r>
            <a:endParaRPr lang="ru-RU" dirty="0"/>
          </a:p>
          <a:p>
            <a:pPr marL="45720" indent="0" algn="ctr">
              <a:buNone/>
            </a:pPr>
            <a:r>
              <a:rPr lang="uz-Cyrl-UZ" dirty="0"/>
              <a:t>fanidan tayyorlagan </a:t>
            </a:r>
            <a:endParaRPr lang="ru-RU" dirty="0"/>
          </a:p>
          <a:p>
            <a:pPr marL="45720" indent="0" algn="ctr">
              <a:buNone/>
            </a:pP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yo’nalish</a:t>
            </a:r>
            <a:r>
              <a:rPr lang="en-US" dirty="0"/>
              <a:t> 1-kurs </a:t>
            </a:r>
            <a:r>
              <a:rPr lang="en-US" dirty="0" err="1"/>
              <a:t>talabalari</a:t>
            </a:r>
            <a:r>
              <a:rPr lang="en-US" dirty="0"/>
              <a:t> </a:t>
            </a:r>
            <a:r>
              <a:rPr lang="en-US" dirty="0" err="1"/>
              <a:t>uchun</a:t>
            </a:r>
            <a:endParaRPr lang="ru-RU" dirty="0"/>
          </a:p>
          <a:p>
            <a:pPr marL="45720" indent="0" algn="ctr">
              <a:buNone/>
            </a:pPr>
            <a:r>
              <a:rPr lang="en-US" b="1" dirty="0" smtClean="0"/>
              <a:t>«</a:t>
            </a:r>
            <a:r>
              <a:rPr lang="ru-RU" b="1" dirty="0" smtClean="0"/>
              <a:t>Моя Родина - Узбекистан</a:t>
            </a:r>
            <a:r>
              <a:rPr lang="en-US" b="1" dirty="0" smtClean="0"/>
              <a:t>» </a:t>
            </a:r>
            <a:r>
              <a:rPr lang="en-US" b="1" dirty="0" err="1" smtClean="0"/>
              <a:t>mavzusidagi</a:t>
            </a:r>
            <a:endParaRPr lang="ru-RU" dirty="0" smtClean="0"/>
          </a:p>
          <a:p>
            <a:pPr marL="45720" indent="0" algn="ctr">
              <a:buNone/>
            </a:pPr>
            <a:r>
              <a:rPr lang="en-US" b="1" cap="all" dirty="0" err="1" smtClean="0"/>
              <a:t>TaQdimoti</a:t>
            </a:r>
            <a:r>
              <a:rPr lang="en-US" b="1" cap="all" dirty="0" smtClean="0"/>
              <a:t> </a:t>
            </a:r>
            <a:endParaRPr lang="ru-RU" dirty="0"/>
          </a:p>
          <a:p>
            <a:pPr marL="45720" indent="0" algn="ctr">
              <a:buNone/>
            </a:pPr>
            <a:r>
              <a:rPr lang="ru-RU" dirty="0" smtClean="0"/>
              <a:t>  </a:t>
            </a:r>
            <a:r>
              <a:rPr lang="en-US" dirty="0" smtClean="0"/>
              <a:t>Namangan </a:t>
            </a:r>
            <a:r>
              <a:rPr lang="en-US" dirty="0"/>
              <a:t>–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6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512511" cy="1577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Древние города Узбекистана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3744416" cy="460851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8700" b="1" dirty="0"/>
              <a:t>Бухара</a:t>
            </a:r>
            <a:endParaRPr lang="ru-RU" sz="8700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Бухара́ (</a:t>
            </a:r>
            <a:r>
              <a:rPr lang="ru-RU" sz="3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узб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Buxoro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— один из древнейших городов Узбекистана. Центр Бухарской области. В 1991 году г. Бухара  была  внесена  в список  Мирового наследия  ЮНЕСКО. А в 1997 году под руководством  ЮНЕСКО в  международном  масштабе  широко  праздновался  2500 – летний  юбилей  города.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52936"/>
            <a:ext cx="377849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6512511" cy="1577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Древние города Узбекистана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772816"/>
            <a:ext cx="3672408" cy="4608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Хива</a:t>
            </a: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Хива́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узб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Xiva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— город в Хорезмской области Узбекистана. В 1997 году Хива отпраздновала свое 2500-летие. Комплекс Ичан-кала охраняется как Всемирное наследие ЮНЕСКО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8840"/>
            <a:ext cx="33843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05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Практическая часть</a:t>
            </a:r>
            <a:br>
              <a:rPr lang="ru-RU" sz="2800" b="1" dirty="0" smtClean="0"/>
            </a:br>
            <a:r>
              <a:rPr lang="ru-RU" sz="2800" b="1" dirty="0" smtClean="0"/>
              <a:t>беседа, вопросы, ответы, дискуссия.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4022159" cy="48965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800" b="1" dirty="0"/>
              <a:t>Тема беседы: "Узбекистан и его будущее".</a:t>
            </a:r>
          </a:p>
          <a:p>
            <a:pPr marL="45720" indent="0">
              <a:buNone/>
            </a:pPr>
            <a:r>
              <a:rPr lang="ru-RU" sz="4800" i="1" dirty="0"/>
              <a:t>Что дала нашей стране независимость? </a:t>
            </a:r>
            <a:endParaRPr lang="ru-RU" sz="4800" i="1" dirty="0" smtClean="0"/>
          </a:p>
          <a:p>
            <a:pPr marL="45720" indent="0">
              <a:buNone/>
            </a:pPr>
            <a:r>
              <a:rPr lang="en-US" sz="4800" i="1" dirty="0" smtClean="0"/>
              <a:t>C</a:t>
            </a:r>
            <a:r>
              <a:rPr lang="ru-RU" sz="4800" i="1" dirty="0" smtClean="0"/>
              <a:t> </a:t>
            </a:r>
            <a:r>
              <a:rPr lang="ru-RU" sz="4800" i="1" dirty="0"/>
              <a:t>чего в первую очередь </a:t>
            </a:r>
            <a:r>
              <a:rPr lang="ru-RU" sz="4800" i="1" dirty="0" smtClean="0"/>
              <a:t>необходимо было </a:t>
            </a:r>
            <a:r>
              <a:rPr lang="ru-RU" sz="4800" i="1" dirty="0"/>
              <a:t>начать</a:t>
            </a:r>
            <a:r>
              <a:rPr lang="ru-RU" sz="4800" i="1" dirty="0" smtClean="0"/>
              <a:t>?</a:t>
            </a:r>
          </a:p>
          <a:p>
            <a:pPr marL="45720" indent="0">
              <a:buNone/>
            </a:pPr>
            <a:r>
              <a:rPr lang="ru-RU" sz="4800" i="1" dirty="0" smtClean="0"/>
              <a:t>Как развивается </a:t>
            </a:r>
            <a:r>
              <a:rPr lang="ru-RU" sz="4800" i="1" dirty="0"/>
              <a:t>экономика? </a:t>
            </a:r>
            <a:endParaRPr lang="ru-RU" sz="4800" i="1" dirty="0" smtClean="0"/>
          </a:p>
          <a:p>
            <a:pPr marL="45720" indent="0">
              <a:buNone/>
            </a:pPr>
            <a:r>
              <a:rPr lang="ru-RU" sz="4800" i="1" dirty="0" smtClean="0"/>
              <a:t>Какими </a:t>
            </a:r>
            <a:r>
              <a:rPr lang="ru-RU" sz="4800" i="1" dirty="0"/>
              <a:t>принципами руководствуется наша страна во внешней </a:t>
            </a:r>
            <a:r>
              <a:rPr lang="ru-RU" sz="4800" i="1" dirty="0" smtClean="0"/>
              <a:t>политике?</a:t>
            </a:r>
          </a:p>
          <a:p>
            <a:pPr marL="45720" indent="0">
              <a:buNone/>
            </a:pPr>
            <a:r>
              <a:rPr lang="ru-RU" sz="4800" i="1" dirty="0" smtClean="0"/>
              <a:t>Основные символы нашей страны.</a:t>
            </a:r>
          </a:p>
          <a:p>
            <a:pPr marL="45720" indent="0">
              <a:buNone/>
            </a:pPr>
            <a:r>
              <a:rPr lang="ru-RU" sz="4800" i="1" dirty="0"/>
              <a:t>Каких великих ученых и знаменитых поэтов, писателей дал миру народ Узбекистана</a:t>
            </a:r>
            <a:r>
              <a:rPr lang="ru-RU" sz="4800" i="1" dirty="0" smtClean="0"/>
              <a:t>?</a:t>
            </a:r>
          </a:p>
          <a:p>
            <a:pPr marL="45720" lvl="0" indent="0">
              <a:buNone/>
            </a:pPr>
            <a:r>
              <a:rPr lang="ru-RU" sz="4800" i="1" dirty="0"/>
              <a:t>Где расположена Республика Узбекистан?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Какой город является столицей?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Сколько человек проживают в Узбекистане?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Что есть в Узбекистане?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Какая обстановка сохраняется в Узбекистане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Какое хозяйство имеет Узбекистан?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Что производит Узбекистан?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Что добывается в недрах Узбекистана?</a:t>
            </a:r>
            <a:endParaRPr lang="ru-RU" sz="4800" b="1" i="1" dirty="0"/>
          </a:p>
          <a:p>
            <a:pPr marL="45720" lvl="0" indent="0">
              <a:buNone/>
            </a:pPr>
            <a:r>
              <a:rPr lang="ru-RU" sz="4800" i="1" dirty="0"/>
              <a:t>Что выпускают фабрики и заводы Узбекистана</a:t>
            </a:r>
            <a:r>
              <a:rPr lang="ru-RU" sz="4800" i="1" dirty="0" smtClean="0"/>
              <a:t>?</a:t>
            </a:r>
            <a:endParaRPr lang="ru-RU" sz="4800" b="1" i="1" dirty="0"/>
          </a:p>
          <a:p>
            <a:endParaRPr lang="ru-RU" sz="5600" i="1" dirty="0"/>
          </a:p>
          <a:p>
            <a:endParaRPr lang="ru-RU" sz="56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484784"/>
            <a:ext cx="4788024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Используемые лексика:</a:t>
            </a:r>
          </a:p>
          <a:p>
            <a:pPr marL="45720" indent="0">
              <a:buNone/>
            </a:pPr>
            <a:r>
              <a:rPr lang="ru-RU" sz="4400" i="1" dirty="0" smtClean="0"/>
              <a:t>провозглашена независимость</a:t>
            </a:r>
          </a:p>
          <a:p>
            <a:pPr marL="45720" indent="0">
              <a:buNone/>
            </a:pPr>
            <a:r>
              <a:rPr lang="ru-RU" sz="4400" i="1" dirty="0" smtClean="0"/>
              <a:t>процветающее государство,</a:t>
            </a:r>
          </a:p>
          <a:p>
            <a:pPr marL="45720" indent="0">
              <a:buNone/>
            </a:pPr>
            <a:r>
              <a:rPr lang="ru-RU" sz="4400" i="1" dirty="0" smtClean="0"/>
              <a:t>чаяния народа</a:t>
            </a:r>
          </a:p>
          <a:p>
            <a:pPr marL="45720" indent="0">
              <a:buNone/>
            </a:pPr>
            <a:r>
              <a:rPr lang="ru-RU" sz="4400" i="1" dirty="0" smtClean="0"/>
              <a:t>многовековая история</a:t>
            </a:r>
          </a:p>
          <a:p>
            <a:pPr marL="45720" indent="0">
              <a:buNone/>
            </a:pPr>
            <a:r>
              <a:rPr lang="ru-RU" sz="4400" i="1" dirty="0" smtClean="0"/>
              <a:t>национальная валюта</a:t>
            </a:r>
          </a:p>
          <a:p>
            <a:pPr marL="45720" indent="0">
              <a:buNone/>
            </a:pPr>
            <a:r>
              <a:rPr lang="ru-RU" sz="4400" i="1" dirty="0" smtClean="0"/>
              <a:t>Конституция, </a:t>
            </a:r>
            <a:r>
              <a:rPr lang="ru-RU" sz="4400" i="1" dirty="0"/>
              <a:t>Государственный герб, Государственный флаг, Государственный гимн, Государственный язык, </a:t>
            </a:r>
            <a:r>
              <a:rPr lang="ru-RU" sz="4400" i="1" dirty="0" smtClean="0"/>
              <a:t>самобытность</a:t>
            </a:r>
            <a:r>
              <a:rPr lang="ru-RU" sz="4400" i="1" dirty="0"/>
              <a:t>.</a:t>
            </a:r>
            <a:r>
              <a:rPr lang="ru-RU" sz="4400" i="1" dirty="0" smtClean="0"/>
              <a:t> </a:t>
            </a:r>
          </a:p>
          <a:p>
            <a:pPr marL="45720" indent="0">
              <a:buNone/>
            </a:pPr>
            <a:r>
              <a:rPr lang="ru-RU" sz="4400" i="1" dirty="0" smtClean="0"/>
              <a:t>мир </a:t>
            </a:r>
            <a:r>
              <a:rPr lang="ru-RU" sz="4400" i="1" dirty="0"/>
              <a:t>и добрососедство, приватизация, многоотраслевое хозяйство, многоукладная экономика, частный собственник, рынок ценных бумаг </a:t>
            </a:r>
            <a:endParaRPr lang="ru-RU" sz="4400" i="1" dirty="0" smtClean="0"/>
          </a:p>
          <a:p>
            <a:pPr marL="45720" indent="0">
              <a:buNone/>
            </a:pPr>
            <a:r>
              <a:rPr lang="ru-RU" sz="4400" i="1" dirty="0"/>
              <a:t>«</a:t>
            </a:r>
            <a:r>
              <a:rPr lang="ru-RU" sz="4400" i="1" dirty="0" smtClean="0"/>
              <a:t>белое золото».</a:t>
            </a:r>
          </a:p>
          <a:p>
            <a:pPr marL="45720" indent="0">
              <a:buNone/>
            </a:pPr>
            <a:r>
              <a:rPr lang="ru-RU" sz="4400" i="1" dirty="0"/>
              <a:t>человечество — люди, человеческий род.</a:t>
            </a:r>
          </a:p>
          <a:p>
            <a:pPr marL="45720" indent="0">
              <a:buNone/>
            </a:pPr>
            <a:r>
              <a:rPr lang="ru-RU" sz="4400" i="1" dirty="0"/>
              <a:t>древность — далёкое прошлое.</a:t>
            </a:r>
          </a:p>
          <a:p>
            <a:pPr marL="45720" indent="0">
              <a:buNone/>
            </a:pPr>
            <a:r>
              <a:rPr lang="ru-RU" sz="4400" i="1" dirty="0"/>
              <a:t>древний - существовавший или возникший в отдалённом прошлом, очень давний.</a:t>
            </a:r>
          </a:p>
          <a:p>
            <a:pPr marL="45720" indent="0">
              <a:buNone/>
            </a:pPr>
            <a:r>
              <a:rPr lang="ru-RU" sz="4400" i="1" dirty="0"/>
              <a:t>знание - </a:t>
            </a:r>
            <a:r>
              <a:rPr lang="ru-RU" sz="4400" i="1" dirty="0" err="1"/>
              <a:t>билим</a:t>
            </a:r>
            <a:endParaRPr lang="ru-RU" sz="4400" i="1" dirty="0"/>
          </a:p>
          <a:p>
            <a:pPr marL="45720" indent="0">
              <a:buNone/>
            </a:pPr>
            <a:r>
              <a:rPr lang="ru-RU" sz="4400" i="1" dirty="0"/>
              <a:t>признанный – признать, согласиться считать законным, существующим, действительным.</a:t>
            </a:r>
          </a:p>
          <a:p>
            <a:pPr marL="45720" indent="0">
              <a:buNone/>
            </a:pPr>
            <a:r>
              <a:rPr lang="ru-RU" sz="4400" i="1" dirty="0"/>
              <a:t>производитель - производить - изготовлять, вырабатывать (какую-нибудь продукцию, промышленность).</a:t>
            </a:r>
          </a:p>
          <a:p>
            <a:pPr marL="45720" indent="0">
              <a:buNone/>
            </a:pPr>
            <a:r>
              <a:rPr lang="ru-RU" sz="4400" i="1" dirty="0"/>
              <a:t>провозгласить - торжественно объявить, произнести.</a:t>
            </a:r>
          </a:p>
          <a:p>
            <a:pPr marL="45720" indent="0">
              <a:buNone/>
            </a:pPr>
            <a:r>
              <a:rPr lang="ru-RU" sz="4400" i="1" dirty="0"/>
              <a:t>осуществить — исполнить.</a:t>
            </a:r>
          </a:p>
          <a:p>
            <a:pPr marL="45720" indent="0">
              <a:buNone/>
            </a:pPr>
            <a:r>
              <a:rPr lang="ru-RU" sz="4400" i="1" dirty="0"/>
              <a:t>ресурсы - запасы (природные ресурсы).</a:t>
            </a:r>
          </a:p>
          <a:p>
            <a:pPr marL="45720" indent="0">
              <a:buNone/>
            </a:pPr>
            <a:r>
              <a:rPr lang="ru-RU" sz="4400" i="1" dirty="0"/>
              <a:t>преобразование - изменение, реформы. установить - наладить. </a:t>
            </a:r>
          </a:p>
          <a:p>
            <a:pPr marL="45720" indent="0">
              <a:buNone/>
            </a:pPr>
            <a:r>
              <a:rPr lang="ru-RU" sz="4400" i="1" dirty="0"/>
              <a:t>интенсивный - усиленный.</a:t>
            </a:r>
          </a:p>
          <a:p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165983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Практическая часть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100" b="1" dirty="0"/>
              <a:t>Проверьте себя, знаете ли вы значения слов и словосочетаний:</a:t>
            </a:r>
          </a:p>
          <a:p>
            <a:pPr marL="45720" indent="0">
              <a:buNone/>
            </a:pPr>
            <a:endParaRPr lang="ru-RU" sz="5900" i="1" dirty="0" smtClean="0"/>
          </a:p>
          <a:p>
            <a:pPr marL="45720" indent="0">
              <a:buNone/>
            </a:pPr>
            <a:r>
              <a:rPr lang="ru-RU" sz="5900" i="1" dirty="0" smtClean="0"/>
              <a:t>государство</a:t>
            </a:r>
            <a:r>
              <a:rPr lang="ru-RU" sz="5900" i="1" dirty="0"/>
              <a:t>, республика, независимость, суверенитет, президент, демократия, гарантия, валютный фонд, ООН, день независимости, конституция, мировой рынок, регион, экономическое сотрудничество.</a:t>
            </a:r>
          </a:p>
          <a:p>
            <a:endParaRPr lang="ru-RU" sz="59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Работа над составлением диалога.</a:t>
            </a:r>
          </a:p>
          <a:p>
            <a:pPr marL="0" indent="0">
              <a:buNone/>
            </a:pPr>
            <a:r>
              <a:rPr lang="ru-RU" sz="4000" dirty="0"/>
              <a:t>Задание: Задайте вопрос вашему соседу, прокомментируйте его ответ:</a:t>
            </a:r>
          </a:p>
          <a:p>
            <a:pPr marL="45720" indent="0">
              <a:buNone/>
            </a:pPr>
            <a:r>
              <a:rPr lang="ru-RU" sz="4000" i="1" dirty="0" smtClean="0"/>
              <a:t>а)  о </a:t>
            </a:r>
            <a:r>
              <a:rPr lang="ru-RU" sz="4000" i="1" dirty="0"/>
              <a:t>расположении Узбекистана;</a:t>
            </a:r>
          </a:p>
          <a:p>
            <a:pPr marL="45720" indent="0">
              <a:buNone/>
            </a:pPr>
            <a:r>
              <a:rPr lang="ru-RU" sz="4000" i="1" dirty="0" smtClean="0"/>
              <a:t>б) о </a:t>
            </a:r>
            <a:r>
              <a:rPr lang="ru-RU" sz="4000" i="1" dirty="0"/>
              <a:t>пустынях и степях Узбекистана;</a:t>
            </a:r>
          </a:p>
          <a:p>
            <a:pPr marL="45720" indent="0">
              <a:buNone/>
            </a:pPr>
            <a:r>
              <a:rPr lang="ru-RU" sz="4000" i="1" dirty="0" smtClean="0"/>
              <a:t>в) об </a:t>
            </a:r>
            <a:r>
              <a:rPr lang="ru-RU" sz="4000" i="1" dirty="0"/>
              <a:t>учёных, знаменитых поэтах;</a:t>
            </a:r>
          </a:p>
          <a:p>
            <a:pPr marL="45720" indent="0">
              <a:buNone/>
            </a:pPr>
            <a:r>
              <a:rPr lang="ru-RU" sz="4000" i="1" dirty="0" smtClean="0"/>
              <a:t>г)</a:t>
            </a:r>
            <a:r>
              <a:rPr lang="ru-RU" sz="4000" i="1" dirty="0"/>
              <a:t> </a:t>
            </a:r>
            <a:r>
              <a:rPr lang="ru-RU" sz="4000" i="1" dirty="0" smtClean="0"/>
              <a:t>о </a:t>
            </a:r>
            <a:r>
              <a:rPr lang="ru-RU" sz="4000" i="1" dirty="0"/>
              <a:t>внеочередной 6 сессии 31 августа 1991 года;</a:t>
            </a:r>
          </a:p>
          <a:p>
            <a:pPr marL="45720" indent="0">
              <a:buNone/>
            </a:pPr>
            <a:r>
              <a:rPr lang="ru-RU" sz="4000" i="1" dirty="0"/>
              <a:t>д</a:t>
            </a:r>
            <a:r>
              <a:rPr lang="ru-RU" sz="4000" i="1" dirty="0" smtClean="0"/>
              <a:t>)  о </a:t>
            </a:r>
            <a:r>
              <a:rPr lang="ru-RU" sz="4000" i="1" dirty="0"/>
              <a:t>всенародных выборах Президента;</a:t>
            </a:r>
            <a:br>
              <a:rPr lang="ru-RU" sz="4000" i="1" dirty="0"/>
            </a:br>
            <a:r>
              <a:rPr lang="ru-RU" sz="4000" i="1" dirty="0"/>
              <a:t>ж) о внутренней политике Узбекистана;</a:t>
            </a:r>
          </a:p>
          <a:p>
            <a:endParaRPr lang="ru-RU" sz="4000" dirty="0" smtClean="0"/>
          </a:p>
          <a:p>
            <a:pPr marL="45720" indent="0">
              <a:buNone/>
            </a:pPr>
            <a:r>
              <a:rPr lang="ru-RU" sz="4000" b="1" dirty="0" smtClean="0"/>
              <a:t>Образец</a:t>
            </a:r>
            <a:r>
              <a:rPr lang="ru-RU" sz="4000" b="1" dirty="0"/>
              <a:t>: Об ученых, знаменитых поэтах. (Вопрос соседу) Каких великих ученых и знаменитых поэтов, писателей дал миру народ Узбекистана?</a:t>
            </a:r>
          </a:p>
          <a:p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85344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23840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Практическая часть – символы.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680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Словарь</a:t>
            </a:r>
            <a:r>
              <a:rPr lang="ru-RU" b="1" dirty="0"/>
              <a:t>:</a:t>
            </a:r>
          </a:p>
          <a:p>
            <a:pPr marL="45720" indent="0">
              <a:buNone/>
            </a:pPr>
            <a:r>
              <a:rPr lang="ru-RU" dirty="0"/>
              <a:t>символ(ы) -  </a:t>
            </a:r>
            <a:r>
              <a:rPr lang="ru-RU" dirty="0" err="1"/>
              <a:t>рамз</a:t>
            </a:r>
            <a:r>
              <a:rPr lang="ru-RU" dirty="0"/>
              <a:t>(</a:t>
            </a:r>
            <a:r>
              <a:rPr lang="ru-RU" dirty="0" err="1"/>
              <a:t>лар</a:t>
            </a:r>
            <a:r>
              <a:rPr lang="ru-RU" dirty="0"/>
              <a:t>)</a:t>
            </a:r>
          </a:p>
          <a:p>
            <a:pPr marL="45720" indent="0">
              <a:buNone/>
            </a:pPr>
            <a:r>
              <a:rPr lang="ru-RU" dirty="0"/>
              <a:t>хлопок – пахта</a:t>
            </a:r>
          </a:p>
          <a:p>
            <a:pPr marL="45720" indent="0">
              <a:buNone/>
            </a:pPr>
            <a:r>
              <a:rPr lang="ru-RU" dirty="0"/>
              <a:t>колос (колосья) – </a:t>
            </a:r>
            <a:r>
              <a:rPr lang="ru-RU" dirty="0" err="1"/>
              <a:t>бошок</a:t>
            </a:r>
            <a:r>
              <a:rPr lang="ru-RU" dirty="0"/>
              <a:t>, </a:t>
            </a:r>
            <a:r>
              <a:rPr lang="ru-RU" dirty="0" err="1"/>
              <a:t>бошоклар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коробочка(и) хлопка – пахта </a:t>
            </a:r>
            <a:r>
              <a:rPr lang="ru-RU" dirty="0" err="1"/>
              <a:t>чаноглари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слева – </a:t>
            </a:r>
            <a:r>
              <a:rPr lang="ru-RU" dirty="0" err="1"/>
              <a:t>чапта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справа – </a:t>
            </a:r>
            <a:r>
              <a:rPr lang="ru-RU" dirty="0" err="1"/>
              <a:t>унда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в центре – </a:t>
            </a:r>
            <a:r>
              <a:rPr lang="ru-RU" dirty="0" err="1"/>
              <a:t>марказда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река(и) – даре(</a:t>
            </a:r>
            <a:r>
              <a:rPr lang="ru-RU" dirty="0" err="1"/>
              <a:t>лар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372" y="1628800"/>
            <a:ext cx="827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4442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dirty="0"/>
              <a:t>Практическая часть – символы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Герб.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4254624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/>
              <a:t>Слово «герб» с немецкого означает «наследство». </a:t>
            </a:r>
          </a:p>
          <a:p>
            <a:pPr marL="45720" indent="0">
              <a:buNone/>
            </a:pPr>
            <a:r>
              <a:rPr lang="ru-RU" sz="2000" b="1" dirty="0"/>
              <a:t>Гербы составляются по особым правилам и в соответствии с определенной традицией. Здесь все имеет значение – и соотношение элементов герба и их цвет.</a:t>
            </a:r>
          </a:p>
          <a:p>
            <a:pPr marL="45720" indent="0">
              <a:buNone/>
            </a:pPr>
            <a:r>
              <a:rPr lang="ru-RU" sz="2000" dirty="0"/>
              <a:t>За долгий период своей истории наука о гербах – геральдика выработала особые правила их составления и описания, своеобразный геральдический язык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2492896"/>
            <a:ext cx="4038600" cy="40324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 smtClean="0"/>
              <a:t> Ответьте </a:t>
            </a:r>
            <a:r>
              <a:rPr lang="ru-RU" sz="5600" b="1" dirty="0"/>
              <a:t>на вопросы:</a:t>
            </a:r>
          </a:p>
          <a:p>
            <a:pPr marL="45720" indent="0">
              <a:buNone/>
            </a:pPr>
            <a:r>
              <a:rPr lang="ru-RU" sz="5600" dirty="0"/>
              <a:t>1. Символом чего является герб?</a:t>
            </a:r>
          </a:p>
          <a:p>
            <a:pPr marL="45720" indent="0">
              <a:buNone/>
            </a:pPr>
            <a:r>
              <a:rPr lang="ru-RU" sz="5600" dirty="0"/>
              <a:t>2. Что изображено в центре герба </a:t>
            </a:r>
            <a:r>
              <a:rPr lang="ru-RU" sz="5600" dirty="0" err="1"/>
              <a:t>Р.Уз</a:t>
            </a:r>
            <a:r>
              <a:rPr lang="ru-RU" sz="5600" dirty="0"/>
              <a:t>.?</a:t>
            </a:r>
          </a:p>
          <a:p>
            <a:pPr marL="45720" indent="0">
              <a:buNone/>
            </a:pPr>
            <a:r>
              <a:rPr lang="ru-RU" sz="5600" dirty="0"/>
              <a:t>3. Как характеризовал птицу </a:t>
            </a:r>
            <a:r>
              <a:rPr lang="ru-RU" sz="5600" dirty="0" err="1"/>
              <a:t>Хумо</a:t>
            </a:r>
            <a:r>
              <a:rPr lang="ru-RU" sz="5600" dirty="0"/>
              <a:t> Алишер Навои?</a:t>
            </a:r>
          </a:p>
          <a:p>
            <a:pPr marL="45720" indent="0">
              <a:buNone/>
            </a:pPr>
            <a:r>
              <a:rPr lang="ru-RU" sz="5600" dirty="0"/>
              <a:t>4. Что находится в верхней части герба?</a:t>
            </a:r>
          </a:p>
          <a:p>
            <a:pPr marL="45720" indent="0">
              <a:buNone/>
            </a:pPr>
            <a:r>
              <a:rPr lang="ru-RU" sz="5600" dirty="0"/>
              <a:t>5. Что символизирует солнце на гербе </a:t>
            </a:r>
            <a:r>
              <a:rPr lang="ru-RU" sz="5600" dirty="0" err="1"/>
              <a:t>Р.Уз</a:t>
            </a:r>
            <a:r>
              <a:rPr lang="ru-RU" sz="5600" dirty="0"/>
              <a:t>.?</a:t>
            </a:r>
          </a:p>
          <a:p>
            <a:pPr marL="45720" indent="0">
              <a:buNone/>
            </a:pPr>
            <a:r>
              <a:rPr lang="ru-RU" sz="5600" dirty="0"/>
              <a:t>6. Что символизируют колосья пшеницы и коробочки хлопка, переплетенные лентой государственного флага? </a:t>
            </a:r>
          </a:p>
          <a:p>
            <a:pPr marL="45720" indent="0">
              <a:buNone/>
            </a:pPr>
            <a:r>
              <a:rPr lang="en-US" sz="5600" dirty="0"/>
              <a:t>II</a:t>
            </a:r>
            <a:r>
              <a:rPr lang="ru-RU" sz="5600" dirty="0"/>
              <a:t>. Опишите современный герб России.</a:t>
            </a:r>
          </a:p>
          <a:p>
            <a:pPr marL="45720" indent="0">
              <a:buNone/>
            </a:pPr>
            <a:r>
              <a:rPr lang="en-US" sz="5600" dirty="0"/>
              <a:t>III</a:t>
            </a:r>
            <a:r>
              <a:rPr lang="ru-RU" sz="5600" dirty="0"/>
              <a:t>. От слов единственного числа образуйте слова множественного числа.</a:t>
            </a:r>
          </a:p>
          <a:p>
            <a:pPr marL="45720" indent="0">
              <a:buNone/>
            </a:pPr>
            <a:r>
              <a:rPr lang="ru-RU" sz="5600" dirty="0"/>
              <a:t>Сила, колос, коробочка, орел, лапа, птица, герб, предок, щит, корона, река, гора, восьмигранник, традиция, народ, путь, век, цвет, вода, пожелание, символ, звезда.</a:t>
            </a:r>
          </a:p>
          <a:p>
            <a:pPr marL="45720" indent="0">
              <a:buNone/>
            </a:pPr>
            <a:r>
              <a:rPr lang="ru-RU" sz="5600" dirty="0"/>
              <a:t> </a:t>
            </a:r>
            <a:r>
              <a:rPr lang="ru-RU" sz="5600" dirty="0" smtClean="0"/>
              <a:t>    Как переводится слово наследие?</a:t>
            </a:r>
            <a:endParaRPr lang="ru-RU" sz="5600" dirty="0"/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66038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36704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Практическая часть – символы.</a:t>
            </a:r>
            <a:br>
              <a:rPr lang="ru-RU" sz="3200" dirty="0"/>
            </a:br>
            <a:r>
              <a:rPr lang="ru-RU" sz="3200" dirty="0" smtClean="0"/>
              <a:t>Флаг.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4166175" cy="4536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эпоху Великих географических открытий, мореплаватели и путешественники устанавливали флаги своих государств на новых землях, тем самым обозначая владения своих стран. Слово флаг голландского происхождения и означает «корабельное знамя». Знамя – это символ объединения. 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988840"/>
            <a:ext cx="3528392" cy="453650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Ответьте на вопросы:</a:t>
            </a:r>
          </a:p>
          <a:p>
            <a:pPr marL="45720" indent="0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1.Что символизирует небесно-голубой цвет на флаге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РУз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Что символизирует белый цвет на флаге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РУз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Что символизирует зеленый цвет на флаге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РУз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Что символизируют красные полосы на флаге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РУз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Что символизируют полумесяц и звезды на флаге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РУз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Сколько звезд изображено на флаге </a:t>
            </a:r>
            <a:r>
              <a:rPr lang="ru-RU" sz="2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РУз</a:t>
            </a: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95"/>
            <a:ext cx="6512511" cy="222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Практическая часть – символы.</a:t>
            </a:r>
            <a:br>
              <a:rPr lang="ru-RU" sz="3200" dirty="0"/>
            </a:br>
            <a:r>
              <a:rPr lang="ru-RU" sz="3200" dirty="0" smtClean="0"/>
              <a:t>Гимн.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417646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/>
              <a:t>Знаете ли вы:</a:t>
            </a:r>
          </a:p>
          <a:p>
            <a:pPr marL="45720" indent="0">
              <a:buNone/>
            </a:pPr>
            <a:r>
              <a:rPr lang="ru-RU" b="1" dirty="0" smtClean="0"/>
              <a:t>  «Гимн» - слово греческого происхождения, оно означает «торжественную, хвалебную песнь».</a:t>
            </a:r>
          </a:p>
          <a:p>
            <a:pPr marL="45720" indent="0">
              <a:buNone/>
            </a:pPr>
            <a:r>
              <a:rPr lang="ru-RU" b="1" dirty="0" smtClean="0"/>
              <a:t>  Гимны </a:t>
            </a:r>
            <a:r>
              <a:rPr lang="ru-RU" b="1" dirty="0"/>
              <a:t>зародились в античные времена в Европе. В Древней Греции их пели хором. </a:t>
            </a: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 Гимн </a:t>
            </a:r>
            <a:r>
              <a:rPr lang="ru-RU" b="1" dirty="0"/>
              <a:t>должен исполняться в точном соответствии с утвержденной музыкальной редакцией и текстом. Он звучит в особо торжественных случаях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1844824"/>
            <a:ext cx="3816424" cy="46085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Задание:</a:t>
            </a:r>
          </a:p>
          <a:p>
            <a:pPr marL="45720" indent="0">
              <a:buNone/>
            </a:pPr>
            <a:r>
              <a:rPr lang="ru-RU" dirty="0" smtClean="0"/>
              <a:t>    </a:t>
            </a:r>
            <a:r>
              <a:rPr lang="ru-RU" dirty="0"/>
              <a:t>Объясните и переведите на родной язык следующие слова и выражения:</a:t>
            </a:r>
          </a:p>
          <a:p>
            <a:pPr marL="45720" indent="0">
              <a:buNone/>
            </a:pPr>
            <a:r>
              <a:rPr lang="ru-RU" dirty="0" smtClean="0"/>
              <a:t>   Хвалебная </a:t>
            </a:r>
            <a:r>
              <a:rPr lang="ru-RU" dirty="0"/>
              <a:t>песнь, античные времена, петь хором, декламация стихов, церемония встреч, проводы глав, торжественное мероприятие, присутствующие, салютовать оружием, атрибут государства, отражение.</a:t>
            </a:r>
          </a:p>
          <a:p>
            <a:pPr marL="45720" indent="0">
              <a:buNone/>
            </a:pPr>
            <a:r>
              <a:rPr lang="ru-RU" b="1" dirty="0" smtClean="0"/>
              <a:t>   </a:t>
            </a:r>
            <a:r>
              <a:rPr lang="ru-RU" b="1" dirty="0"/>
              <a:t> </a:t>
            </a:r>
            <a:r>
              <a:rPr lang="ru-RU" b="1" dirty="0" smtClean="0"/>
              <a:t>Ответьте:</a:t>
            </a:r>
          </a:p>
          <a:p>
            <a:pPr marL="45720" indent="0">
              <a:buNone/>
            </a:pPr>
            <a:r>
              <a:rPr lang="ru-RU" i="1" dirty="0" smtClean="0"/>
              <a:t>При каких случаях исполняется гимн государства?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25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Практическая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900" b="1" dirty="0"/>
              <a:t> </a:t>
            </a:r>
            <a:r>
              <a:rPr lang="ru-RU" sz="5900" b="1" u="sng" dirty="0" smtClean="0"/>
              <a:t>Выполнение </a:t>
            </a:r>
            <a:r>
              <a:rPr lang="ru-RU" sz="5900" b="1" u="sng" dirty="0"/>
              <a:t>лексико-грамматических </a:t>
            </a:r>
            <a:r>
              <a:rPr lang="ru-RU" sz="5900" b="1" u="sng" dirty="0" smtClean="0"/>
              <a:t>заданий:</a:t>
            </a:r>
          </a:p>
          <a:p>
            <a:endParaRPr lang="ru-RU" sz="4200" b="1" i="1" dirty="0" smtClean="0"/>
          </a:p>
          <a:p>
            <a:pPr marL="45720" indent="0">
              <a:buNone/>
            </a:pPr>
            <a:r>
              <a:rPr lang="ru-RU" sz="4200" b="1" i="1" dirty="0" smtClean="0"/>
              <a:t> 1</a:t>
            </a:r>
            <a:r>
              <a:rPr lang="ru-RU" sz="4200" b="1" i="1" dirty="0"/>
              <a:t>.  Подберите определения к словам: памятник, центр, город, </a:t>
            </a:r>
            <a:r>
              <a:rPr lang="ru-RU" sz="4200" b="1" i="1" dirty="0" smtClean="0"/>
              <a:t>парк, сооружение</a:t>
            </a:r>
            <a:r>
              <a:rPr lang="ru-RU" sz="4200" b="1" i="1" dirty="0"/>
              <a:t>, библиотека, фабрика, предприятие, универсиада.</a:t>
            </a:r>
          </a:p>
          <a:p>
            <a:pPr marL="45720" indent="0">
              <a:buNone/>
            </a:pPr>
            <a:r>
              <a:rPr lang="ru-RU" sz="4200" b="1" i="1" dirty="0" smtClean="0"/>
              <a:t> 2</a:t>
            </a:r>
            <a:r>
              <a:rPr lang="ru-RU" sz="4200" b="1" i="1" dirty="0"/>
              <a:t>. подберите антонимы к следующим словам: </a:t>
            </a:r>
            <a:endParaRPr lang="ru-RU" sz="4200" b="1" i="1" dirty="0" smtClean="0"/>
          </a:p>
          <a:p>
            <a:pPr marL="45720" indent="0">
              <a:buNone/>
            </a:pPr>
            <a:r>
              <a:rPr lang="ru-RU" sz="4200" b="1" i="1" dirty="0" smtClean="0"/>
              <a:t>современный </a:t>
            </a:r>
            <a:r>
              <a:rPr lang="ru-RU" sz="4200" b="1" i="1" dirty="0"/>
              <a:t>/старинный/, удивительный    /обычный/,    широкий    /узкий/, многоэтажный /одноэтажный/.</a:t>
            </a:r>
          </a:p>
          <a:p>
            <a:pPr marL="45720" indent="0">
              <a:buNone/>
            </a:pPr>
            <a:r>
              <a:rPr lang="ru-RU" sz="4200" b="1" i="1" dirty="0" smtClean="0"/>
              <a:t> 3</a:t>
            </a:r>
            <a:r>
              <a:rPr lang="ru-RU" sz="4200" b="1" i="1" dirty="0"/>
              <a:t>.  подберите    имена    существительные    к    следующим   именам прилагательным: </a:t>
            </a:r>
          </a:p>
          <a:p>
            <a:pPr marL="45720" indent="0">
              <a:buNone/>
            </a:pPr>
            <a:r>
              <a:rPr lang="ru-RU" sz="4200" b="1" i="1" dirty="0"/>
              <a:t>удивительный..., удивительная..., удивительно...; </a:t>
            </a:r>
          </a:p>
          <a:p>
            <a:pPr marL="45720" indent="0">
              <a:buNone/>
            </a:pPr>
            <a:r>
              <a:rPr lang="ru-RU" sz="4200" b="1" i="1" dirty="0"/>
              <a:t>трудолюбивый..., трудолюбивая..., трудолюбивое...; </a:t>
            </a:r>
          </a:p>
          <a:p>
            <a:pPr marL="45720" indent="0">
              <a:buNone/>
            </a:pPr>
            <a:r>
              <a:rPr lang="ru-RU" sz="4200" b="1" i="1" dirty="0"/>
              <a:t>гостеприимный..., гостеприимная..., гостеприимное...; </a:t>
            </a:r>
          </a:p>
          <a:p>
            <a:pPr marL="45720" indent="0">
              <a:buNone/>
            </a:pPr>
            <a:r>
              <a:rPr lang="ru-RU" sz="4200" b="1" i="1" dirty="0"/>
              <a:t>красивый..., красивая..., красивое...; </a:t>
            </a:r>
          </a:p>
          <a:p>
            <a:pPr marL="45720" indent="0">
              <a:buNone/>
            </a:pPr>
            <a:r>
              <a:rPr lang="ru-RU" sz="4200" b="1" i="1" dirty="0"/>
              <a:t>спортивный..., спортивная..., спортивное...;</a:t>
            </a:r>
          </a:p>
          <a:p>
            <a:pPr marL="45720" indent="0">
              <a:buNone/>
            </a:pPr>
            <a:r>
              <a:rPr lang="ru-RU" sz="4200" b="1" i="1" dirty="0"/>
              <a:t>учебный..., учебная..., учебное... .</a:t>
            </a:r>
          </a:p>
          <a:p>
            <a:pPr marL="45720" indent="0">
              <a:buNone/>
            </a:pPr>
            <a:endParaRPr lang="ru-RU" sz="42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16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4104456" cy="648072"/>
          </a:xfrm>
        </p:spPr>
        <p:txBody>
          <a:bodyPr/>
          <a:lstStyle/>
          <a:p>
            <a:r>
              <a:rPr lang="ru-RU" dirty="0" smtClean="0"/>
              <a:t>Русские пословицы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2564904"/>
            <a:ext cx="4464496" cy="42484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Родимая </a:t>
            </a:r>
            <a:r>
              <a:rPr lang="ru-RU" i="1" dirty="0"/>
              <a:t>сторона - мать, чужая - мачеха. </a:t>
            </a:r>
            <a:endParaRPr lang="ru-RU" b="1" i="1" dirty="0"/>
          </a:p>
          <a:p>
            <a:pPr marL="45720" indent="0">
              <a:buNone/>
            </a:pPr>
            <a:r>
              <a:rPr lang="ru-RU" i="1" dirty="0"/>
              <a:t>Всякому мила своя сторона. </a:t>
            </a:r>
            <a:endParaRPr lang="ru-RU" b="1" i="1" dirty="0"/>
          </a:p>
          <a:p>
            <a:pPr marL="45720" indent="0">
              <a:buNone/>
            </a:pPr>
            <a:r>
              <a:rPr lang="ru-RU" i="1" dirty="0"/>
              <a:t>На родной стороне и камешек знаком. </a:t>
            </a:r>
            <a:endParaRPr lang="ru-RU" b="1" i="1" dirty="0"/>
          </a:p>
          <a:p>
            <a:pPr marL="45720" indent="0">
              <a:buNone/>
            </a:pPr>
            <a:r>
              <a:rPr lang="ru-RU" i="1" dirty="0"/>
              <a:t>Человек без Родины - соловей без песни</a:t>
            </a:r>
            <a:r>
              <a:rPr lang="ru-RU" i="1" dirty="0" smtClean="0"/>
              <a:t>.</a:t>
            </a:r>
          </a:p>
          <a:p>
            <a:pPr marL="45720" lvl="0" indent="0">
              <a:buNone/>
            </a:pPr>
            <a:r>
              <a:rPr lang="ru-RU" i="1" dirty="0"/>
              <a:t>Мать – символ Родины.</a:t>
            </a:r>
          </a:p>
          <a:p>
            <a:pPr marL="45720" lvl="0" indent="0">
              <a:buNone/>
            </a:pPr>
            <a:r>
              <a:rPr lang="ru-RU" i="1" dirty="0"/>
              <a:t>Любить Родину – значит любить людей, землю, природу.</a:t>
            </a:r>
          </a:p>
          <a:p>
            <a:pPr marL="45720" lvl="0" indent="0">
              <a:buNone/>
            </a:pPr>
            <a:r>
              <a:rPr lang="ru-RU" i="1" dirty="0"/>
              <a:t>Отечество славлю которое есть, но трижды которое будет.</a:t>
            </a:r>
          </a:p>
          <a:p>
            <a:pPr marL="45720" lvl="0" indent="0">
              <a:buNone/>
            </a:pPr>
            <a:r>
              <a:rPr lang="ru-RU" i="1" dirty="0"/>
              <a:t>Семью потерявшие - семь лет плачут.</a:t>
            </a:r>
          </a:p>
          <a:p>
            <a:pPr marL="45720" indent="0">
              <a:buNone/>
            </a:pPr>
            <a:r>
              <a:rPr lang="ru-RU" i="1" dirty="0"/>
              <a:t>Землю потерявшие – весь век плачут.</a:t>
            </a:r>
          </a:p>
          <a:p>
            <a:pPr marL="45720" lvl="0" indent="0">
              <a:buNone/>
            </a:pPr>
            <a:r>
              <a:rPr lang="ru-RU" i="1" dirty="0"/>
              <a:t>Родимая сторона – мать, чужая – мачеха.</a:t>
            </a:r>
          </a:p>
          <a:p>
            <a:pPr marL="45720" lvl="0" indent="0">
              <a:buNone/>
            </a:pPr>
            <a:r>
              <a:rPr lang="ru-RU" i="1" dirty="0"/>
              <a:t>Человек без Родины – соловей без песни.</a:t>
            </a:r>
          </a:p>
          <a:p>
            <a:pPr marL="45720" lvl="0" indent="0">
              <a:buNone/>
            </a:pPr>
            <a:r>
              <a:rPr lang="ru-RU" i="1" dirty="0"/>
              <a:t>Для благо Родины не жалей своей жизни.</a:t>
            </a:r>
          </a:p>
          <a:p>
            <a:pPr marL="45720" lvl="0" indent="0">
              <a:buNone/>
            </a:pPr>
            <a:r>
              <a:rPr lang="ru-RU" i="1" dirty="0"/>
              <a:t>Герб – зримый символ страны. Белый голубь – символ мира.</a:t>
            </a:r>
          </a:p>
          <a:p>
            <a:endParaRPr lang="ru-RU" b="1" i="1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860032" y="1844824"/>
            <a:ext cx="4041775" cy="648072"/>
          </a:xfrm>
        </p:spPr>
        <p:txBody>
          <a:bodyPr/>
          <a:lstStyle/>
          <a:p>
            <a:r>
              <a:rPr lang="ru-RU" dirty="0" smtClean="0"/>
              <a:t>Узбекские пословицы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4" y="2564904"/>
            <a:ext cx="4463480" cy="429309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У кого земля богата, у того страна богата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Кто отчизну потеряет, до </a:t>
            </a:r>
            <a:r>
              <a:rPr lang="ru-RU" dirty="0" smtClean="0"/>
              <a:t>скончания </a:t>
            </a:r>
            <a:r>
              <a:rPr lang="ru-RU" dirty="0"/>
              <a:t>дней рыдает.</a:t>
            </a:r>
            <a:br>
              <a:rPr lang="ru-RU" dirty="0"/>
            </a:b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Соловей </a:t>
            </a:r>
            <a:r>
              <a:rPr lang="ru-RU" dirty="0"/>
              <a:t>цветник любит, человек — родину.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родину охраняешь, сам мужаешь.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Лучше на родине быть чабаном, чем на чужбине султаном.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Чем быть человеком без родины, лучше покойником без савана.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Потерявши землю, слёзы льют семь лет, потерявшим родину — утешенья нет.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Пока народ жив, земля не иссякнет.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Чья страна обильна, тот и сам богат.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Человек родиной жив, утка — озером.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2530"/>
            <a:ext cx="9144000" cy="201137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Практическая </a:t>
            </a:r>
            <a:r>
              <a:rPr lang="ru-RU" dirty="0" smtClean="0"/>
              <a:t>часть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</a:t>
            </a:r>
            <a:r>
              <a:rPr lang="ru-RU" sz="2000" i="1" dirty="0" smtClean="0"/>
              <a:t>Прочитайте </a:t>
            </a:r>
            <a:r>
              <a:rPr lang="ru-RU" sz="2000" i="1" dirty="0"/>
              <a:t>и запомните пословицы и поговорки о Родине. Вспомните аналогичные изречения на родном языке</a:t>
            </a:r>
            <a:r>
              <a:rPr lang="ru-RU" sz="2000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358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55679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b="1" cap="all" dirty="0" smtClean="0"/>
              <a:t>              </a:t>
            </a:r>
            <a:br>
              <a:rPr lang="ru-RU" b="1" cap="all" dirty="0" smtClean="0"/>
            </a:br>
            <a:r>
              <a:rPr lang="ru-RU" b="1" cap="all" dirty="0"/>
              <a:t> </a:t>
            </a:r>
            <a:r>
              <a:rPr lang="ru-RU" b="1" cap="all" dirty="0" smtClean="0"/>
              <a:t>               Аннотация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776864" cy="5001419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     Презентация </a:t>
            </a:r>
            <a:r>
              <a:rPr lang="ru-RU" b="1" dirty="0"/>
              <a:t>«Моя Родина - Узбекистан» подготовлена для практического занятия на аналогичную тему. Презентация помогает глубже раскрыть тему, визуально практиковать на занятии новые термины, выполнять задания, повторять пройденный материал.  Презентация – это новый вид интерактивных методик и элемент педагогических технологий. В ходе занятия студенты пребывают в активном режиме и развивают речевые навыки с помощью наглядных материалов.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419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Узбекистан - страна больших возможностей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будущем, Узбекистан – великое государство.</a:t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i="1" dirty="0" err="1" smtClean="0"/>
              <a:t>И.А.Каримов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5987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15200" cy="12687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rgbClr val="00B050"/>
                </a:solidFill>
              </a:rPr>
              <a:t>Узбекистан - государство с великим будущим.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352928" cy="4695800"/>
          </a:xfrm>
        </p:spPr>
        <p:txBody>
          <a:bodyPr>
            <a:normAutofit fontScale="32500" lnSpcReduction="20000"/>
          </a:bodyPr>
          <a:lstStyle/>
          <a:p>
            <a:endParaRPr lang="ru-RU" b="1" i="1" dirty="0" smtClean="0"/>
          </a:p>
          <a:p>
            <a:pPr marL="45720" indent="0">
              <a:buNone/>
            </a:pPr>
            <a:r>
              <a:rPr lang="ru-RU" sz="5100" b="1" i="1" dirty="0" smtClean="0"/>
              <a:t>Велико </a:t>
            </a:r>
            <a:r>
              <a:rPr lang="ru-RU" sz="5100" b="1" i="1" dirty="0"/>
              <a:t>же наше счастье. </a:t>
            </a:r>
            <a:endParaRPr lang="ru-RU" sz="5100" dirty="0"/>
          </a:p>
          <a:p>
            <a:pPr marL="45720" indent="0">
              <a:buNone/>
            </a:pPr>
            <a:r>
              <a:rPr lang="ru-RU" sz="5100" b="1" i="1" dirty="0"/>
              <a:t>Мы живём с тобой в стране,</a:t>
            </a:r>
            <a:endParaRPr lang="ru-RU" sz="5100" dirty="0"/>
          </a:p>
          <a:p>
            <a:pPr marL="45720" indent="0">
              <a:buNone/>
            </a:pPr>
            <a:r>
              <a:rPr lang="ru-RU" sz="5100" b="1" i="1" dirty="0"/>
              <a:t>Где народ стоит у власти, </a:t>
            </a:r>
            <a:endParaRPr lang="ru-RU" sz="5100" dirty="0"/>
          </a:p>
          <a:p>
            <a:pPr marL="45720" indent="0">
              <a:buNone/>
            </a:pPr>
            <a:r>
              <a:rPr lang="ru-RU" sz="5100" b="1" i="1" dirty="0"/>
              <a:t>Преграждая путь </a:t>
            </a:r>
            <a:r>
              <a:rPr lang="ru-RU" sz="5100" b="1" i="1" dirty="0" smtClean="0"/>
              <a:t>войне. </a:t>
            </a:r>
            <a:r>
              <a:rPr lang="ru-RU" sz="6000" b="1" dirty="0" err="1" smtClean="0"/>
              <a:t>С.Михалков</a:t>
            </a:r>
            <a:endParaRPr lang="ru-RU" sz="6000" b="1" dirty="0"/>
          </a:p>
          <a:p>
            <a:pPr marL="0" indent="0" algn="r">
              <a:buNone/>
            </a:pPr>
            <a:endParaRPr lang="ru-RU" sz="4200" b="1" dirty="0" smtClean="0"/>
          </a:p>
          <a:p>
            <a:pPr marL="0" indent="0" algn="r">
              <a:buNone/>
            </a:pPr>
            <a:r>
              <a:rPr lang="ru-RU" sz="4200" b="1" dirty="0" smtClean="0"/>
              <a:t>Воскресни </a:t>
            </a:r>
            <a:r>
              <a:rPr lang="ru-RU" sz="4200" b="1" dirty="0"/>
              <a:t>точно небеса, </a:t>
            </a:r>
          </a:p>
          <a:p>
            <a:pPr marL="0" indent="0" algn="r">
              <a:buNone/>
            </a:pPr>
            <a:r>
              <a:rPr lang="ru-RU" sz="4200" b="1" dirty="0"/>
              <a:t>Твои поля, твои леса, </a:t>
            </a:r>
          </a:p>
          <a:p>
            <a:pPr marL="0" indent="0" algn="r">
              <a:buNone/>
            </a:pPr>
            <a:r>
              <a:rPr lang="ru-RU" sz="4200" b="1" dirty="0"/>
              <a:t>Растешь ты, как весенний сад.</a:t>
            </a:r>
          </a:p>
          <a:p>
            <a:pPr marL="0" indent="0" algn="r">
              <a:buNone/>
            </a:pPr>
            <a:r>
              <a:rPr lang="ru-RU" sz="4200" b="1" dirty="0"/>
              <a:t>Страна родная!</a:t>
            </a:r>
          </a:p>
          <a:p>
            <a:pPr marL="0" indent="0" algn="r">
              <a:buNone/>
            </a:pPr>
            <a:r>
              <a:rPr lang="ru-RU" sz="4200" b="1" dirty="0"/>
              <a:t>Вперед сыны твои идут, </a:t>
            </a:r>
          </a:p>
          <a:p>
            <a:pPr marL="0" indent="0" algn="r">
              <a:buNone/>
            </a:pPr>
            <a:r>
              <a:rPr lang="ru-RU" sz="4200" b="1" dirty="0"/>
              <a:t>Ряды друзей твоих растут,</a:t>
            </a:r>
          </a:p>
          <a:p>
            <a:pPr marL="0" indent="0" algn="r">
              <a:buNone/>
            </a:pPr>
            <a:r>
              <a:rPr lang="ru-RU" sz="4200" b="1" dirty="0"/>
              <a:t>Тебя прекрасной сделал труд,</a:t>
            </a:r>
          </a:p>
          <a:p>
            <a:pPr marL="45720" indent="0" algn="r">
              <a:buNone/>
            </a:pPr>
            <a:r>
              <a:rPr lang="ru-RU" sz="4200" b="1" dirty="0"/>
              <a:t>Страна родная!</a:t>
            </a:r>
          </a:p>
          <a:p>
            <a:pPr marL="0" indent="0" algn="r">
              <a:buNone/>
            </a:pPr>
            <a:r>
              <a:rPr lang="ru-RU" sz="4200" b="1" dirty="0"/>
              <a:t>Врагам опить нужна война, </a:t>
            </a:r>
          </a:p>
          <a:p>
            <a:pPr marL="0" indent="0" algn="r">
              <a:buNone/>
            </a:pPr>
            <a:r>
              <a:rPr lang="ru-RU" sz="4200" b="1" dirty="0"/>
              <a:t>А ты спокойна и сильна,</a:t>
            </a:r>
          </a:p>
          <a:p>
            <a:pPr marL="0" indent="0" algn="r">
              <a:buNone/>
            </a:pPr>
            <a:r>
              <a:rPr lang="ru-RU" sz="6000" b="1" dirty="0" err="1" smtClean="0"/>
              <a:t>Кудрат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Хикмат</a:t>
            </a:r>
            <a:r>
              <a:rPr lang="ru-RU" sz="6000" b="1" dirty="0" smtClean="0"/>
              <a:t> </a:t>
            </a:r>
            <a:r>
              <a:rPr lang="ru-RU" sz="4200" dirty="0"/>
              <a:t> </a:t>
            </a:r>
            <a:endParaRPr lang="ru-RU" sz="4200" b="1" dirty="0"/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4968552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281711" cy="18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20811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/>
              <a:t>Карта </a:t>
            </a:r>
            <a:r>
              <a:rPr lang="ru-RU" b="1" dirty="0"/>
              <a:t>Республики Узбекистан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0"/>
            <a:ext cx="777686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Узбекистан </a:t>
            </a:r>
            <a:r>
              <a:rPr lang="ru-RU" dirty="0"/>
              <a:t>- Родина моя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776864" cy="475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Согласно Конституции, Узбекистан — правовое демократическое государство. Глава государства — Президент.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Высшим </a:t>
            </a:r>
            <a:r>
              <a:rPr lang="ru-RU" dirty="0"/>
              <a:t>государственным представительным органом является </a:t>
            </a:r>
            <a:r>
              <a:rPr lang="ru-RU" dirty="0" err="1"/>
              <a:t>Олий</a:t>
            </a:r>
            <a:r>
              <a:rPr lang="ru-RU" dirty="0"/>
              <a:t> </a:t>
            </a:r>
            <a:r>
              <a:rPr lang="ru-RU" dirty="0" err="1"/>
              <a:t>Мажлис</a:t>
            </a:r>
            <a:r>
              <a:rPr lang="ru-RU" dirty="0"/>
              <a:t> Республики Узбекистан, осуществляющий законодательную власть. </a:t>
            </a:r>
            <a:r>
              <a:rPr lang="ru-RU" dirty="0" err="1"/>
              <a:t>Олий</a:t>
            </a:r>
            <a:r>
              <a:rPr lang="ru-RU" dirty="0"/>
              <a:t> </a:t>
            </a:r>
            <a:r>
              <a:rPr lang="ru-RU" dirty="0" err="1"/>
              <a:t>Мажлис</a:t>
            </a:r>
            <a:r>
              <a:rPr lang="ru-RU" dirty="0"/>
              <a:t> Республики Узбекистан состоит из двух палат — законодательная палата (нижняя палата) и Сенат (верхняя палата) (Конституция Республики Узбекистан, гл. 18, ст. 76)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37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В </a:t>
            </a:r>
            <a:r>
              <a:rPr lang="ru-RU" sz="3200" dirty="0"/>
              <a:t>состав Республики Узбекистан </a:t>
            </a:r>
            <a:r>
              <a:rPr lang="ru-RU" sz="3200" dirty="0" smtClean="0"/>
              <a:t>входят: </a:t>
            </a:r>
            <a:r>
              <a:rPr lang="ru-RU" sz="3200" dirty="0"/>
              <a:t>12 областей 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 </a:t>
            </a:r>
            <a:r>
              <a:rPr lang="ru-RU" sz="3200" dirty="0"/>
              <a:t>автономная республика Каракалпакстан.</a:t>
            </a:r>
            <a:br>
              <a:rPr lang="ru-RU" sz="3200" dirty="0"/>
            </a:br>
            <a:r>
              <a:rPr lang="ru-RU" sz="3200" b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996952"/>
            <a:ext cx="7164288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805" y="-63100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Узбекистан - Родина моя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91264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Площадь- </a:t>
            </a:r>
            <a:r>
              <a:rPr lang="ru-RU" b="1" dirty="0"/>
              <a:t>447, 400 кв. км.</a:t>
            </a:r>
          </a:p>
          <a:p>
            <a:pPr marL="45720" indent="0">
              <a:buNone/>
            </a:pPr>
            <a:r>
              <a:rPr lang="ru-RU" b="1" dirty="0" smtClean="0"/>
              <a:t>  Население </a:t>
            </a:r>
            <a:r>
              <a:rPr lang="ru-RU" b="1" dirty="0"/>
              <a:t>– около 27 миллионов чел.</a:t>
            </a:r>
          </a:p>
          <a:p>
            <a:pPr marL="45720" indent="0">
              <a:buNone/>
            </a:pPr>
            <a:r>
              <a:rPr lang="ru-RU" b="1" dirty="0" smtClean="0"/>
              <a:t>  Столица </a:t>
            </a:r>
            <a:r>
              <a:rPr lang="ru-RU" b="1" dirty="0"/>
              <a:t>- Ташкент (население 2,1 млн. чел.)</a:t>
            </a:r>
          </a:p>
          <a:p>
            <a:pPr marL="45720" indent="0">
              <a:buNone/>
            </a:pPr>
            <a:r>
              <a:rPr lang="ru-RU" dirty="0" smtClean="0"/>
              <a:t>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Республика </a:t>
            </a:r>
            <a:r>
              <a:rPr lang="ru-RU" dirty="0"/>
              <a:t>Узбекистан расположена в самом центре Центральной Азии и, равняясь по размерам Швеции, представляет собой однообразный ландшафт на 2/3 состоящей из степей и пустынь (Кызылкум, </a:t>
            </a:r>
            <a:r>
              <a:rPr lang="ru-RU" dirty="0" err="1"/>
              <a:t>Каракум</a:t>
            </a:r>
            <a:r>
              <a:rPr lang="ru-RU" dirty="0"/>
              <a:t>). Узбекистан с самым большим населением среди стран Центральной Азии обладает богатыми природными ресурсами, которыми не могут похвастаться многие страны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147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577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Независимый Узбекистан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024" y="2708920"/>
            <a:ext cx="8784976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На </a:t>
            </a:r>
            <a:r>
              <a:rPr lang="ru-RU" dirty="0"/>
              <a:t>пороге XXI века на карте мира появилось ещё одно независимое, полноправное, суверенное государство - Республика Узбекистан. 31 августа 1991 года на внеочередной б сессии Верховного Совета Республики провозглашается независимость Узбекистана. Соответствующими постановлениями в Республике Узбекистан устанавливается День Независимости - </a:t>
            </a:r>
            <a:r>
              <a:rPr lang="ru-RU" b="1" dirty="0"/>
              <a:t>1 сентября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3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</TotalTime>
  <Words>2166</Words>
  <Application>Microsoft Office PowerPoint</Application>
  <PresentationFormat>Экран (4:3)</PresentationFormat>
  <Paragraphs>303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  Моя Родина –                 Узбекистан.</vt:lpstr>
      <vt:lpstr>Презентация PowerPoint</vt:lpstr>
      <vt:lpstr>                               Аннотация </vt:lpstr>
      <vt:lpstr>Узбекистан - государство с великим будущим.</vt:lpstr>
      <vt:lpstr>Карта Республики Узбекистан </vt:lpstr>
      <vt:lpstr>Узбекистан - Родина моя </vt:lpstr>
      <vt:lpstr> В состав Республики Узбекистан входят: 12 областей и  1 автономная республика Каракалпакстан.   </vt:lpstr>
      <vt:lpstr>Узбекистан - Родина моя </vt:lpstr>
      <vt:lpstr>Независимый Узбекистан</vt:lpstr>
      <vt:lpstr>Президент Республики Узбекистан</vt:lpstr>
      <vt:lpstr>Государственные         символы Республики Узбекистан</vt:lpstr>
      <vt:lpstr>          Современный государственный герб республики Узбекистан </vt:lpstr>
      <vt:lpstr>Государственный флаг Республики Узбекистан  </vt:lpstr>
      <vt:lpstr>Государственный гимн Республики Узбекистан   </vt:lpstr>
      <vt:lpstr>Ташке́нт (узб. Toshkent) — столица Республики Узбекистан</vt:lpstr>
      <vt:lpstr>Ташкент - город дружбы </vt:lpstr>
      <vt:lpstr>Город, в котором я живу Наманган </vt:lpstr>
      <vt:lpstr>НАМАНГАН </vt:lpstr>
      <vt:lpstr>Древние города Узбекистана</vt:lpstr>
      <vt:lpstr>Древние города Узбекистана</vt:lpstr>
      <vt:lpstr>Древние города Узбекистана</vt:lpstr>
      <vt:lpstr>Практическая часть беседа, вопросы, ответы, дискуссия.</vt:lpstr>
      <vt:lpstr>Практическая часть </vt:lpstr>
      <vt:lpstr>Практическая часть – символы.</vt:lpstr>
      <vt:lpstr>Практическая часть – символы. Герб.</vt:lpstr>
      <vt:lpstr>Практическая часть – символы. Флаг.</vt:lpstr>
      <vt:lpstr>Практическая часть – символы. Гимн.</vt:lpstr>
      <vt:lpstr>Практическая часть</vt:lpstr>
      <vt:lpstr>Практическая часть     Прочитайте и запомните пословицы и поговорки о Родине. Вспомните аналогичные изречения на родном языке.</vt:lpstr>
      <vt:lpstr>Узбекистан - страна больших возможностей. В будущем, Узбекистан – великое государство.                                    И.А.Каримов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– Узбекистан.</dc:title>
  <dc:creator>User</dc:creator>
  <cp:lastModifiedBy>User</cp:lastModifiedBy>
  <cp:revision>28</cp:revision>
  <cp:lastPrinted>2012-12-23T17:52:06Z</cp:lastPrinted>
  <dcterms:created xsi:type="dcterms:W3CDTF">2012-12-23T12:00:16Z</dcterms:created>
  <dcterms:modified xsi:type="dcterms:W3CDTF">2012-12-23T17:53:00Z</dcterms:modified>
</cp:coreProperties>
</file>