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58" r:id="rId4"/>
    <p:sldId id="259" r:id="rId5"/>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1398" y="-12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bg>
      <p:bgRef idx="1002">
        <a:schemeClr val="bg2"/>
      </p:bgRef>
    </p:bg>
    <p:spTree>
      <p:nvGrpSpPr>
        <p:cNvPr id="1" name=""/>
        <p:cNvGrpSpPr/>
        <p:nvPr/>
      </p:nvGrpSpPr>
      <p:grpSpPr>
        <a:xfrm>
          <a:off x="0" y="0"/>
          <a:ext cx="0" cy="0"/>
          <a:chOff x="0" y="0"/>
          <a:chExt cx="0" cy="0"/>
        </a:xfrm>
      </p:grpSpPr>
      <p:sp>
        <p:nvSpPr>
          <p:cNvPr id="9" name="Заголовок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ru-RU" smtClean="0"/>
              <a:t>Образец заголовка</a:t>
            </a:r>
            <a:endParaRPr kumimoji="0" lang="en-US"/>
          </a:p>
        </p:txBody>
      </p:sp>
      <p:sp>
        <p:nvSpPr>
          <p:cNvPr id="17" name="Подзаголовок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ru-RU" smtClean="0"/>
              <a:t>Образец подзаголовка</a:t>
            </a:r>
            <a:endParaRPr kumimoji="0" lang="en-US"/>
          </a:p>
        </p:txBody>
      </p:sp>
      <p:sp>
        <p:nvSpPr>
          <p:cNvPr id="30" name="Дата 29"/>
          <p:cNvSpPr>
            <a:spLocks noGrp="1"/>
          </p:cNvSpPr>
          <p:nvPr>
            <p:ph type="dt" sz="half" idx="10"/>
          </p:nvPr>
        </p:nvSpPr>
        <p:spPr/>
        <p:txBody>
          <a:bodyPr/>
          <a:lstStyle/>
          <a:p>
            <a:fld id="{64BD47BC-9EBA-4298-B53C-38B4F0AD1C93}" type="datetimeFigureOut">
              <a:rPr lang="ru-RU" smtClean="0"/>
              <a:pPr/>
              <a:t>11.12.2013</a:t>
            </a:fld>
            <a:endParaRPr lang="ru-RU"/>
          </a:p>
        </p:txBody>
      </p:sp>
      <p:sp>
        <p:nvSpPr>
          <p:cNvPr id="19" name="Нижний колонтитул 18"/>
          <p:cNvSpPr>
            <a:spLocks noGrp="1"/>
          </p:cNvSpPr>
          <p:nvPr>
            <p:ph type="ftr" sz="quarter" idx="11"/>
          </p:nvPr>
        </p:nvSpPr>
        <p:spPr/>
        <p:txBody>
          <a:bodyPr/>
          <a:lstStyle/>
          <a:p>
            <a:endParaRPr lang="ru-RU"/>
          </a:p>
        </p:txBody>
      </p:sp>
      <p:sp>
        <p:nvSpPr>
          <p:cNvPr id="27" name="Номер слайда 26"/>
          <p:cNvSpPr>
            <a:spLocks noGrp="1"/>
          </p:cNvSpPr>
          <p:nvPr>
            <p:ph type="sldNum" sz="quarter" idx="12"/>
          </p:nvPr>
        </p:nvSpPr>
        <p:spPr/>
        <p:txBody>
          <a:bodyPr/>
          <a:lstStyle/>
          <a:p>
            <a:fld id="{543CA6A8-3002-40BA-99FA-7468EC86E261}" type="slidenum">
              <a:rPr lang="ru-RU" smtClean="0"/>
              <a:pPr/>
              <a:t>‹#›</a:t>
            </a:fld>
            <a:endParaRPr lang="ru-RU"/>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64BD47BC-9EBA-4298-B53C-38B4F0AD1C93}" type="datetimeFigureOut">
              <a:rPr lang="ru-RU" smtClean="0"/>
              <a:pPr/>
              <a:t>11.12.2013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543CA6A8-3002-40BA-99FA-7468EC86E261}"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914401"/>
            <a:ext cx="2057400" cy="5211763"/>
          </a:xfrm>
        </p:spPr>
        <p:txBody>
          <a:bodyPr vert="eaVer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914401"/>
            <a:ext cx="6019800" cy="5211763"/>
          </a:xfrm>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64BD47BC-9EBA-4298-B53C-38B4F0AD1C93}" type="datetimeFigureOut">
              <a:rPr lang="ru-RU" smtClean="0"/>
              <a:pPr/>
              <a:t>11.12.2013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543CA6A8-3002-40BA-99FA-7468EC86E261}"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Содержимое 2"/>
          <p:cNvSpPr>
            <a:spLocks noGrp="1"/>
          </p:cNvSpPr>
          <p:nvPr>
            <p:ph idx="1"/>
          </p:nvPr>
        </p:nvSpPr>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64BD47BC-9EBA-4298-B53C-38B4F0AD1C93}" type="datetimeFigureOut">
              <a:rPr lang="ru-RU" smtClean="0"/>
              <a:pPr/>
              <a:t>11.12.2013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543CA6A8-3002-40BA-99FA-7468EC86E261}"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bg>
      <p:bgRef idx="1002">
        <a:schemeClr val="bg2"/>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ru-RU" smtClean="0"/>
              <a:t>Образец заголовка</a:t>
            </a:r>
            <a:endParaRPr kumimoji="0" lang="en-US"/>
          </a:p>
        </p:txBody>
      </p:sp>
      <p:sp>
        <p:nvSpPr>
          <p:cNvPr id="3" name="Текст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ru-RU" smtClean="0"/>
              <a:t>Образец текста</a:t>
            </a:r>
          </a:p>
        </p:txBody>
      </p:sp>
      <p:sp>
        <p:nvSpPr>
          <p:cNvPr id="4" name="Дата 3"/>
          <p:cNvSpPr>
            <a:spLocks noGrp="1"/>
          </p:cNvSpPr>
          <p:nvPr>
            <p:ph type="dt" sz="half" idx="10"/>
          </p:nvPr>
        </p:nvSpPr>
        <p:spPr/>
        <p:txBody>
          <a:bodyPr/>
          <a:lstStyle/>
          <a:p>
            <a:fld id="{64BD47BC-9EBA-4298-B53C-38B4F0AD1C93}" type="datetimeFigureOut">
              <a:rPr lang="ru-RU" smtClean="0"/>
              <a:pPr/>
              <a:t>11.12.2013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543CA6A8-3002-40BA-99FA-7468EC86E261}" type="slidenum">
              <a:rPr lang="ru-RU" smtClean="0"/>
              <a:pPr/>
              <a:t>‹#›</a:t>
            </a:fld>
            <a:endParaRPr lang="ru-RU"/>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704088"/>
            <a:ext cx="8229600" cy="1143000"/>
          </a:xfrm>
        </p:spPr>
        <p:txBody>
          <a:bodyPr/>
          <a:lstStyle/>
          <a:p>
            <a:r>
              <a:rPr kumimoji="0" lang="ru-RU" smtClean="0"/>
              <a:t>Образец заголовка</a:t>
            </a:r>
            <a:endParaRPr kumimoji="0" lang="en-US"/>
          </a:p>
        </p:txBody>
      </p:sp>
      <p:sp>
        <p:nvSpPr>
          <p:cNvPr id="3" name="Содержимое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Содержимое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p>
            <a:fld id="{64BD47BC-9EBA-4298-B53C-38B4F0AD1C93}" type="datetimeFigureOut">
              <a:rPr lang="ru-RU" smtClean="0"/>
              <a:pPr/>
              <a:t>11.12.2013</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543CA6A8-3002-40BA-99FA-7468EC86E261}"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704088"/>
            <a:ext cx="8229600" cy="1143000"/>
          </a:xfrm>
        </p:spPr>
        <p:txBody>
          <a:bodyPr tIns="45720" anchor="b"/>
          <a:lstStyle>
            <a:lvl1pPr>
              <a:defRPr/>
            </a:lvl1pPr>
          </a:lstStyle>
          <a:p>
            <a:r>
              <a:rPr kumimoji="0" lang="ru-RU" smtClean="0"/>
              <a:t>Образец заголовка</a:t>
            </a:r>
            <a:endParaRPr kumimoji="0" lang="en-US"/>
          </a:p>
        </p:txBody>
      </p:sp>
      <p:sp>
        <p:nvSpPr>
          <p:cNvPr id="3" name="Текст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5" name="Содержимое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6" name="Содержимое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0"/>
          </p:nvPr>
        </p:nvSpPr>
        <p:spPr/>
        <p:txBody>
          <a:bodyPr/>
          <a:lstStyle/>
          <a:p>
            <a:fld id="{64BD47BC-9EBA-4298-B53C-38B4F0AD1C93}" type="datetimeFigureOut">
              <a:rPr lang="ru-RU" smtClean="0"/>
              <a:pPr/>
              <a:t>11.12.2013</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543CA6A8-3002-40BA-99FA-7468EC86E261}"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ru-RU" smtClean="0"/>
              <a:t>Образец заголовка</a:t>
            </a:r>
            <a:endParaRPr kumimoji="0" lang="en-US"/>
          </a:p>
        </p:txBody>
      </p:sp>
      <p:sp>
        <p:nvSpPr>
          <p:cNvPr id="3" name="Дата 2"/>
          <p:cNvSpPr>
            <a:spLocks noGrp="1"/>
          </p:cNvSpPr>
          <p:nvPr>
            <p:ph type="dt" sz="half" idx="10"/>
          </p:nvPr>
        </p:nvSpPr>
        <p:spPr/>
        <p:txBody>
          <a:bodyPr/>
          <a:lstStyle/>
          <a:p>
            <a:fld id="{64BD47BC-9EBA-4298-B53C-38B4F0AD1C93}" type="datetimeFigureOut">
              <a:rPr lang="ru-RU" smtClean="0"/>
              <a:pPr/>
              <a:t>11.12.2013</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543CA6A8-3002-40BA-99FA-7468EC86E261}"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64BD47BC-9EBA-4298-B53C-38B4F0AD1C93}" type="datetimeFigureOut">
              <a:rPr lang="ru-RU" smtClean="0"/>
              <a:pPr/>
              <a:t>11.12.2013</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543CA6A8-3002-40BA-99FA-7468EC86E261}"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ru-RU" smtClean="0"/>
              <a:t>Образец заголовка</a:t>
            </a:r>
            <a:endParaRPr kumimoji="0" lang="en-US"/>
          </a:p>
        </p:txBody>
      </p:sp>
      <p:sp>
        <p:nvSpPr>
          <p:cNvPr id="3" name="Текст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ru-RU" smtClean="0"/>
              <a:t>Образец текста</a:t>
            </a:r>
          </a:p>
        </p:txBody>
      </p:sp>
      <p:sp>
        <p:nvSpPr>
          <p:cNvPr id="4" name="Содержимое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p>
            <a:fld id="{64BD47BC-9EBA-4298-B53C-38B4F0AD1C93}" type="datetimeFigureOut">
              <a:rPr lang="ru-RU" smtClean="0"/>
              <a:pPr/>
              <a:t>11.12.2013</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543CA6A8-3002-40BA-99FA-7468EC86E261}"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9" name="Прямоугольник с одним вырезанным скругленным углом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Прямоугольный треугольник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Заголовок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ru-RU" smtClean="0"/>
              <a:t>Образец заголовка</a:t>
            </a:r>
            <a:endParaRPr kumimoji="0" lang="en-US"/>
          </a:p>
        </p:txBody>
      </p:sp>
      <p:sp>
        <p:nvSpPr>
          <p:cNvPr id="4" name="Текст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ru-RU" smtClean="0"/>
              <a:t>Образец текста</a:t>
            </a:r>
          </a:p>
        </p:txBody>
      </p:sp>
      <p:sp>
        <p:nvSpPr>
          <p:cNvPr id="5" name="Дата 4"/>
          <p:cNvSpPr>
            <a:spLocks noGrp="1"/>
          </p:cNvSpPr>
          <p:nvPr>
            <p:ph type="dt" sz="half" idx="10"/>
          </p:nvPr>
        </p:nvSpPr>
        <p:spPr/>
        <p:txBody>
          <a:bodyPr/>
          <a:lstStyle/>
          <a:p>
            <a:fld id="{64BD47BC-9EBA-4298-B53C-38B4F0AD1C93}" type="datetimeFigureOut">
              <a:rPr lang="ru-RU" smtClean="0"/>
              <a:pPr/>
              <a:t>11.12.2013</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a:xfrm>
            <a:off x="8077200" y="6356350"/>
            <a:ext cx="609600" cy="365125"/>
          </a:xfrm>
        </p:spPr>
        <p:txBody>
          <a:bodyPr/>
          <a:lstStyle/>
          <a:p>
            <a:fld id="{543CA6A8-3002-40BA-99FA-7468EC86E261}" type="slidenum">
              <a:rPr lang="ru-RU" smtClean="0"/>
              <a:pPr/>
              <a:t>‹#›</a:t>
            </a:fld>
            <a:endParaRPr lang="ru-RU"/>
          </a:p>
        </p:txBody>
      </p:sp>
      <p:sp>
        <p:nvSpPr>
          <p:cNvPr id="3" name="Рисунок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ru-RU" smtClean="0"/>
              <a:t>Вставка рисунка</a:t>
            </a:r>
            <a:endParaRPr kumimoji="0" lang="en-US" dirty="0"/>
          </a:p>
        </p:txBody>
      </p:sp>
      <p:sp>
        <p:nvSpPr>
          <p:cNvPr id="10" name="Полилиния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Полилиния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Полилиния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Полилиния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Заголовок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ru-RU" smtClean="0"/>
              <a:t>Образец заголовка</a:t>
            </a:r>
            <a:endParaRPr kumimoji="0" lang="en-US"/>
          </a:p>
        </p:txBody>
      </p:sp>
      <p:sp>
        <p:nvSpPr>
          <p:cNvPr id="30" name="Текст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10" name="Дата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64BD47BC-9EBA-4298-B53C-38B4F0AD1C93}" type="datetimeFigureOut">
              <a:rPr lang="ru-RU" smtClean="0"/>
              <a:pPr/>
              <a:t>11.12.2013</a:t>
            </a:fld>
            <a:endParaRPr lang="ru-RU"/>
          </a:p>
        </p:txBody>
      </p:sp>
      <p:sp>
        <p:nvSpPr>
          <p:cNvPr id="22" name="Нижний колонтитул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ru-RU"/>
          </a:p>
        </p:txBody>
      </p:sp>
      <p:sp>
        <p:nvSpPr>
          <p:cNvPr id="18" name="Номер слайда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543CA6A8-3002-40BA-99FA-7468EC86E261}" type="slidenum">
              <a:rPr lang="ru-RU" smtClean="0"/>
              <a:pPr/>
              <a:t>‹#›</a:t>
            </a:fld>
            <a:endParaRPr lang="ru-RU"/>
          </a:p>
        </p:txBody>
      </p:sp>
      <p:grpSp>
        <p:nvGrpSpPr>
          <p:cNvPr id="2" name="Группа 1"/>
          <p:cNvGrpSpPr/>
          <p:nvPr/>
        </p:nvGrpSpPr>
        <p:grpSpPr>
          <a:xfrm>
            <a:off x="-19017" y="202408"/>
            <a:ext cx="9180548" cy="649224"/>
            <a:chOff x="-19045" y="216550"/>
            <a:chExt cx="9180548" cy="649224"/>
          </a:xfrm>
        </p:grpSpPr>
        <p:sp>
          <p:nvSpPr>
            <p:cNvPr id="12" name="Полилиния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Полилиния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3568" y="188640"/>
            <a:ext cx="7772400" cy="2304256"/>
          </a:xfrm>
        </p:spPr>
        <p:txBody>
          <a:bodyPr>
            <a:normAutofit fontScale="90000"/>
          </a:bodyPr>
          <a:lstStyle/>
          <a:p>
            <a:r>
              <a:rPr lang="en-US" b="1" u="sng" dirty="0" smtClean="0"/>
              <a:t/>
            </a:r>
            <a:br>
              <a:rPr lang="en-US" b="1" u="sng" dirty="0" smtClean="0"/>
            </a:br>
            <a:r>
              <a:rPr lang="en-US" b="1" u="sng" dirty="0" smtClean="0"/>
              <a:t/>
            </a:r>
            <a:br>
              <a:rPr lang="en-US" b="1" u="sng" dirty="0" smtClean="0"/>
            </a:br>
            <a:r>
              <a:rPr lang="ru-RU" sz="4400" b="1" u="sng" dirty="0" smtClean="0"/>
              <a:t>Кровотечения</a:t>
            </a:r>
            <a:r>
              <a:rPr lang="ru-RU" sz="4400" b="1" u="sng" dirty="0"/>
              <a:t>, виды кровотечений, первая помощь при кровотечениях</a:t>
            </a:r>
            <a:r>
              <a:rPr lang="ru-RU" sz="4400" dirty="0"/>
              <a:t/>
            </a:r>
            <a:br>
              <a:rPr lang="ru-RU" sz="4400" dirty="0"/>
            </a:br>
            <a:endParaRPr lang="ru-RU" sz="4400" dirty="0"/>
          </a:p>
        </p:txBody>
      </p:sp>
      <p:sp>
        <p:nvSpPr>
          <p:cNvPr id="3" name="Подзаголовок 2"/>
          <p:cNvSpPr>
            <a:spLocks noGrp="1"/>
          </p:cNvSpPr>
          <p:nvPr>
            <p:ph type="subTitle" idx="1"/>
          </p:nvPr>
        </p:nvSpPr>
        <p:spPr>
          <a:xfrm>
            <a:off x="539552" y="2492896"/>
            <a:ext cx="8064896" cy="3744416"/>
          </a:xfrm>
        </p:spPr>
        <p:txBody>
          <a:bodyPr>
            <a:normAutofit/>
          </a:bodyPr>
          <a:lstStyle/>
          <a:p>
            <a:r>
              <a:rPr lang="ru-RU" b="1" dirty="0">
                <a:solidFill>
                  <a:schemeClr val="tx1"/>
                </a:solidFill>
              </a:rPr>
              <a:t>Кровотечения видно сразу:  идет кровь из носа или когда идет кровь из раны, но бывает и так, когда кровотечение не видно сразу, такие кровотечения называют внутренними, например гематома, внутреннее кровоизлияние… В этих случаях нужна медицинская помощь.</a:t>
            </a:r>
            <a:endParaRPr lang="ru-RU" dirty="0">
              <a:solidFill>
                <a:schemeClr val="tx1"/>
              </a:solidFill>
            </a:endParaRPr>
          </a:p>
          <a:p>
            <a:endParaRPr lang="ru-RU" dirty="0"/>
          </a:p>
        </p:txBody>
      </p:sp>
    </p:spTree>
  </p:cSld>
  <p:clrMapOvr>
    <a:masterClrMapping/>
  </p:clrMapOvr>
  <p:transition>
    <p:fade thruBlk="1"/>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Рисунок 1" descr="http://cs23.babysfera.ru/e/c/6/c/30549344.94918622.jpeg"/>
          <p:cNvPicPr/>
          <p:nvPr/>
        </p:nvPicPr>
        <p:blipFill>
          <a:blip r:embed="rId2" cstate="print"/>
          <a:srcRect/>
          <a:stretch>
            <a:fillRect/>
          </a:stretch>
        </p:blipFill>
        <p:spPr bwMode="auto">
          <a:xfrm>
            <a:off x="1475656" y="980728"/>
            <a:ext cx="6408712" cy="4248472"/>
          </a:xfrm>
          <a:prstGeom prst="rect">
            <a:avLst/>
          </a:prstGeom>
          <a:noFill/>
          <a:ln w="9525">
            <a:noFill/>
            <a:miter lim="800000"/>
            <a:headEnd/>
            <a:tailEnd/>
          </a:ln>
        </p:spPr>
      </p:pic>
      <p:sp>
        <p:nvSpPr>
          <p:cNvPr id="3" name="Прямоугольник 2"/>
          <p:cNvSpPr/>
          <p:nvPr/>
        </p:nvSpPr>
        <p:spPr>
          <a:xfrm>
            <a:off x="1547664" y="548681"/>
            <a:ext cx="6336704" cy="369332"/>
          </a:xfrm>
          <a:prstGeom prst="rect">
            <a:avLst/>
          </a:prstGeom>
        </p:spPr>
        <p:txBody>
          <a:bodyPr wrap="square">
            <a:spAutoFit/>
          </a:bodyPr>
          <a:lstStyle/>
          <a:p>
            <a:r>
              <a:rPr lang="ru-RU" b="1" dirty="0"/>
              <a:t>Кровотечения бывают: капиллярными, венозными(б) и </a:t>
            </a:r>
            <a:endParaRPr lang="ru-RU" dirty="0"/>
          </a:p>
        </p:txBody>
      </p:sp>
      <p:sp>
        <p:nvSpPr>
          <p:cNvPr id="4" name="Прямоугольник 3"/>
          <p:cNvSpPr/>
          <p:nvPr/>
        </p:nvSpPr>
        <p:spPr>
          <a:xfrm>
            <a:off x="1475656" y="5460326"/>
            <a:ext cx="6480720" cy="369332"/>
          </a:xfrm>
          <a:prstGeom prst="rect">
            <a:avLst/>
          </a:prstGeom>
        </p:spPr>
        <p:txBody>
          <a:bodyPr wrap="square">
            <a:spAutoFit/>
          </a:bodyPr>
          <a:lstStyle/>
          <a:p>
            <a:r>
              <a:rPr lang="ru-RU" b="1" dirty="0" smtClean="0"/>
              <a:t>Артериальными</a:t>
            </a:r>
            <a:r>
              <a:rPr lang="en-US" b="1" dirty="0" smtClean="0"/>
              <a:t> (</a:t>
            </a:r>
            <a:r>
              <a:rPr lang="ru-RU" b="1" dirty="0" smtClean="0"/>
              <a:t>а)</a:t>
            </a:r>
            <a:endParaRPr lang="ru-RU"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6" name="Rectangle 2"/>
          <p:cNvSpPr>
            <a:spLocks noChangeArrowheads="1"/>
          </p:cNvSpPr>
          <p:nvPr/>
        </p:nvSpPr>
        <p:spPr bwMode="auto">
          <a:xfrm>
            <a:off x="0" y="0"/>
            <a:ext cx="8640960" cy="2780928"/>
          </a:xfrm>
          <a:prstGeom prst="rect">
            <a:avLst/>
          </a:prstGeom>
          <a:solidFill>
            <a:srgbClr val="FFFFFF"/>
          </a:solid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1400" b="1" i="0" u="none" strike="noStrike" cap="none" normalizeH="0" baseline="0" dirty="0" smtClean="0">
                <a:ln>
                  <a:noFill/>
                </a:ln>
                <a:solidFill>
                  <a:srgbClr val="CC0000"/>
                </a:solidFill>
                <a:effectLst/>
                <a:latin typeface="Tahoma" pitchFamily="34" charset="0"/>
                <a:ea typeface="Times New Roman" pitchFamily="18" charset="0"/>
                <a:cs typeface="Tahoma" pitchFamily="34" charset="0"/>
              </a:rPr>
              <a:t>Капиллярное</a:t>
            </a:r>
            <a:r>
              <a:rPr kumimoji="0" lang="ru-RU" sz="1400" b="1" i="0" u="none" strike="noStrike" cap="none" normalizeH="0" baseline="0" dirty="0" smtClean="0">
                <a:ln>
                  <a:noFill/>
                </a:ln>
                <a:solidFill>
                  <a:srgbClr val="222222"/>
                </a:solidFill>
                <a:effectLst/>
                <a:latin typeface="Tahoma" pitchFamily="34" charset="0"/>
                <a:ea typeface="Times New Roman" pitchFamily="18" charset="0"/>
                <a:cs typeface="Tahoma" pitchFamily="34" charset="0"/>
              </a:rPr>
              <a:t>: такие раны возникают на поверхностях, выделяется небольшое количество крови, течет она медленно, цвет темно-красный т.к. в капиллярах содержаться</a:t>
            </a:r>
            <a:r>
              <a:rPr kumimoji="0" lang="ru-RU" sz="1400" b="1" i="0" u="none" strike="noStrike" cap="none" normalizeH="0" baseline="0" dirty="0" smtClean="0">
                <a:ln>
                  <a:noFill/>
                </a:ln>
                <a:solidFill>
                  <a:srgbClr val="222222"/>
                </a:solidFill>
                <a:effectLst/>
                <a:latin typeface="Calibri"/>
                <a:ea typeface="Times New Roman" pitchFamily="18" charset="0"/>
                <a:cs typeface="Tahoma" pitchFamily="34" charset="0"/>
              </a:rPr>
              <a:t> </a:t>
            </a:r>
            <a:r>
              <a:rPr kumimoji="0" lang="ru-RU" sz="1400" b="1" i="0" u="none" strike="noStrike" cap="none" normalizeH="0" baseline="0" dirty="0" smtClean="0">
                <a:ln>
                  <a:noFill/>
                </a:ln>
                <a:solidFill>
                  <a:srgbClr val="222222"/>
                </a:solidFill>
                <a:effectLst/>
                <a:latin typeface="Tahoma" pitchFamily="34" charset="0"/>
                <a:ea typeface="Times New Roman" pitchFamily="18" charset="0"/>
                <a:cs typeface="Tahoma" pitchFamily="34" charset="0"/>
              </a:rPr>
              <a:t> венозная и артериальная кровь. Помощь при таком кровотечении :</a:t>
            </a:r>
            <a:r>
              <a:rPr kumimoji="0" lang="ru-RU" sz="1400" b="1" i="0" u="none" strike="noStrike" cap="none" normalizeH="0" baseline="0" dirty="0" smtClean="0">
                <a:ln>
                  <a:noFill/>
                </a:ln>
                <a:solidFill>
                  <a:srgbClr val="222222"/>
                </a:solidFill>
                <a:effectLst/>
                <a:latin typeface="Calibri"/>
                <a:ea typeface="Times New Roman" pitchFamily="18" charset="0"/>
                <a:cs typeface="Tahoma" pitchFamily="34" charset="0"/>
              </a:rPr>
              <a:t> </a:t>
            </a:r>
            <a:r>
              <a:rPr kumimoji="0" lang="ru-RU" sz="1400" b="1" i="0" u="none" strike="noStrike" cap="none" normalizeH="0" baseline="0" dirty="0" smtClean="0">
                <a:ln>
                  <a:noFill/>
                </a:ln>
                <a:solidFill>
                  <a:srgbClr val="222222"/>
                </a:solidFill>
                <a:effectLst/>
                <a:latin typeface="Tahoma" pitchFamily="34" charset="0"/>
                <a:ea typeface="Times New Roman" pitchFamily="18" charset="0"/>
                <a:cs typeface="Tahoma" pitchFamily="34" charset="0"/>
              </a:rPr>
              <a:t> наложить марлевую повязку и придавить, но не сильно, что бы это место не посинело. Обеспечить холод и покой.</a:t>
            </a:r>
            <a:endParaRPr kumimoji="0" lang="ru-RU" sz="1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1400" b="1" i="0" u="none" strike="noStrike" cap="none" normalizeH="0" baseline="0" dirty="0" smtClean="0">
                <a:ln>
                  <a:noFill/>
                </a:ln>
                <a:solidFill>
                  <a:srgbClr val="1B703A"/>
                </a:solidFill>
                <a:effectLst/>
                <a:latin typeface="Tahoma" pitchFamily="34" charset="0"/>
                <a:ea typeface="Times New Roman" pitchFamily="18" charset="0"/>
                <a:cs typeface="Tahoma" pitchFamily="34" charset="0"/>
              </a:rPr>
              <a:t>Венозное</a:t>
            </a:r>
            <a:r>
              <a:rPr kumimoji="0" lang="ru-RU" sz="1400" b="1" i="0" u="none" strike="noStrike" cap="none" normalizeH="0" baseline="0" dirty="0" smtClean="0">
                <a:ln>
                  <a:noFill/>
                </a:ln>
                <a:solidFill>
                  <a:srgbClr val="222222"/>
                </a:solidFill>
                <a:effectLst/>
                <a:latin typeface="Tahoma" pitchFamily="34" charset="0"/>
                <a:ea typeface="Times New Roman" pitchFamily="18" charset="0"/>
                <a:cs typeface="Tahoma" pitchFamily="34" charset="0"/>
              </a:rPr>
              <a:t>: кровь темно-красного цвета, течет равномерной струей с большой скоростью, возможны сгустки. Название, говорит</a:t>
            </a:r>
            <a:r>
              <a:rPr kumimoji="0" lang="ru-RU" sz="1400" b="1" i="0" u="none" strike="noStrike" cap="none" normalizeH="0" baseline="0" dirty="0" smtClean="0">
                <a:ln>
                  <a:noFill/>
                </a:ln>
                <a:solidFill>
                  <a:srgbClr val="222222"/>
                </a:solidFill>
                <a:effectLst/>
                <a:latin typeface="Calibri"/>
                <a:ea typeface="Times New Roman" pitchFamily="18" charset="0"/>
                <a:cs typeface="Tahoma" pitchFamily="34" charset="0"/>
              </a:rPr>
              <a:t> </a:t>
            </a:r>
            <a:r>
              <a:rPr kumimoji="0" lang="ru-RU" sz="1400" b="1" i="0" u="none" strike="noStrike" cap="none" normalizeH="0" baseline="0" dirty="0" smtClean="0">
                <a:ln>
                  <a:noFill/>
                </a:ln>
                <a:solidFill>
                  <a:srgbClr val="222222"/>
                </a:solidFill>
                <a:effectLst/>
                <a:latin typeface="Tahoma" pitchFamily="34" charset="0"/>
                <a:ea typeface="Times New Roman" pitchFamily="18" charset="0"/>
                <a:cs typeface="Tahoma" pitchFamily="34" charset="0"/>
              </a:rPr>
              <a:t> само за себя, кровь идет из вены. При таком кровотечении нужно наложить давящую повязку и следить за тем, что бы кровотечении не увеличивалось, так бывает при слабом затягивании повязки. Если повреждены рука или нога, тогда нужно приподнять конечность</a:t>
            </a:r>
            <a:r>
              <a:rPr kumimoji="0" lang="ru-RU" sz="1400" b="1" i="0" u="none" strike="noStrike" cap="none" normalizeH="0" baseline="0" dirty="0" smtClean="0">
                <a:ln>
                  <a:noFill/>
                </a:ln>
                <a:solidFill>
                  <a:srgbClr val="222222"/>
                </a:solidFill>
                <a:effectLst/>
                <a:latin typeface="Calibri"/>
                <a:ea typeface="Times New Roman" pitchFamily="18" charset="0"/>
                <a:cs typeface="Tahoma" pitchFamily="34" charset="0"/>
              </a:rPr>
              <a:t> </a:t>
            </a:r>
            <a:r>
              <a:rPr kumimoji="0" lang="ru-RU" sz="1400" b="1" i="0" u="none" strike="noStrike" cap="none" normalizeH="0" baseline="0" dirty="0" smtClean="0">
                <a:ln>
                  <a:noFill/>
                </a:ln>
                <a:solidFill>
                  <a:srgbClr val="222222"/>
                </a:solidFill>
                <a:effectLst/>
                <a:latin typeface="Tahoma" pitchFamily="34" charset="0"/>
                <a:ea typeface="Times New Roman" pitchFamily="18" charset="0"/>
                <a:cs typeface="Tahoma" pitchFamily="34" charset="0"/>
              </a:rPr>
              <a:t> на уровень сердца, конечно не снимая повязки. Сверху давящей повязки нужно приложить лед или что-нибудь холодное минут на 30-40</a:t>
            </a:r>
            <a:r>
              <a:rPr kumimoji="0" lang="ru-RU" sz="1100" b="1" i="0" u="none" strike="noStrike" cap="none" normalizeH="0" baseline="0" dirty="0" smtClean="0">
                <a:ln>
                  <a:noFill/>
                </a:ln>
                <a:solidFill>
                  <a:srgbClr val="222222"/>
                </a:solidFill>
                <a:effectLst/>
                <a:latin typeface="Tahoma" pitchFamily="34" charset="0"/>
                <a:ea typeface="Times New Roman" pitchFamily="18" charset="0"/>
                <a:cs typeface="Tahoma" pitchFamily="34" charset="0"/>
              </a:rPr>
              <a:t>.</a:t>
            </a:r>
            <a:endParaRPr kumimoji="0" lang="ru-RU" sz="1800" b="0" i="0" u="none" strike="noStrike" cap="none" normalizeH="0" baseline="0" dirty="0" smtClean="0">
              <a:ln>
                <a:noFill/>
              </a:ln>
              <a:solidFill>
                <a:schemeClr val="tx1"/>
              </a:solidFill>
              <a:effectLst/>
              <a:latin typeface="Arial" pitchFamily="34" charset="0"/>
              <a:cs typeface="Arial" pitchFamily="34" charset="0"/>
            </a:endParaRPr>
          </a:p>
        </p:txBody>
      </p:sp>
      <p:pic>
        <p:nvPicPr>
          <p:cNvPr id="1025" name="Рисунок 2" descr="http://cs23.babysfera.ru/e/c/6/c/30549344.94919164.jpeg"/>
          <p:cNvPicPr>
            <a:picLocks noChangeAspect="1" noChangeArrowheads="1"/>
          </p:cNvPicPr>
          <p:nvPr/>
        </p:nvPicPr>
        <p:blipFill>
          <a:blip r:embed="rId2" cstate="print"/>
          <a:srcRect/>
          <a:stretch>
            <a:fillRect/>
          </a:stretch>
        </p:blipFill>
        <p:spPr bwMode="auto">
          <a:xfrm>
            <a:off x="683568" y="2924944"/>
            <a:ext cx="7848872" cy="3456384"/>
          </a:xfrm>
          <a:prstGeom prst="rect">
            <a:avLst/>
          </a:prstGeom>
          <a:noFill/>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Текст 2"/>
          <p:cNvSpPr>
            <a:spLocks noGrp="1"/>
          </p:cNvSpPr>
          <p:nvPr>
            <p:ph type="body" idx="1"/>
          </p:nvPr>
        </p:nvSpPr>
        <p:spPr>
          <a:xfrm>
            <a:off x="722313" y="1"/>
            <a:ext cx="7772400" cy="2780928"/>
          </a:xfrm>
        </p:spPr>
        <p:txBody>
          <a:bodyPr>
            <a:normAutofit fontScale="92500" lnSpcReduction="10000"/>
          </a:bodyPr>
          <a:lstStyle/>
          <a:p>
            <a:endParaRPr lang="ru-RU" b="1" dirty="0" smtClean="0">
              <a:solidFill>
                <a:schemeClr val="tx1"/>
              </a:solidFill>
              <a:latin typeface="Times New Roman" pitchFamily="18" charset="0"/>
              <a:cs typeface="Times New Roman" pitchFamily="18" charset="0"/>
            </a:endParaRPr>
          </a:p>
          <a:p>
            <a:r>
              <a:rPr lang="ru-RU" b="1" dirty="0" smtClean="0">
                <a:solidFill>
                  <a:schemeClr val="tx1"/>
                </a:solidFill>
                <a:latin typeface="Times New Roman" pitchFamily="18" charset="0"/>
                <a:cs typeface="Times New Roman" pitchFamily="18" charset="0"/>
              </a:rPr>
              <a:t>Артериальное</a:t>
            </a:r>
            <a:r>
              <a:rPr lang="ru-RU" b="1" dirty="0">
                <a:solidFill>
                  <a:schemeClr val="tx1"/>
                </a:solidFill>
                <a:latin typeface="Times New Roman" pitchFamily="18" charset="0"/>
                <a:cs typeface="Times New Roman" pitchFamily="18" charset="0"/>
              </a:rPr>
              <a:t>:  кровь ярко-красного цвета. Происходит и- за разрыва артерии, бывают вытекания, пульсирующие, в такт биения сердца. Нужно  поднять место повреждения и сделать тугую повязку. Если кровотечение не останавливается, тогда нужно нанести тугую повязку эластичным бинтом, чуть выше раны, пока оно не остановиться. Если дорога до больницы больше часа, тогда нужно будет ослабить жгут, для восстановления кровообращения, а потом снова затянуть.</a:t>
            </a:r>
            <a:endParaRPr lang="ru-RU" dirty="0">
              <a:solidFill>
                <a:schemeClr val="tx1"/>
              </a:solidFill>
              <a:latin typeface="Times New Roman" pitchFamily="18" charset="0"/>
              <a:cs typeface="Times New Roman" pitchFamily="18" charset="0"/>
            </a:endParaRPr>
          </a:p>
          <a:p>
            <a:endParaRPr lang="ru-RU" dirty="0"/>
          </a:p>
        </p:txBody>
      </p:sp>
      <p:pic>
        <p:nvPicPr>
          <p:cNvPr id="4" name="Рисунок 3" descr="http://cs23.babysfera.ru/e/c/6/c/30549344.94918995.jpeg"/>
          <p:cNvPicPr/>
          <p:nvPr/>
        </p:nvPicPr>
        <p:blipFill>
          <a:blip r:embed="rId2" cstate="print"/>
          <a:srcRect/>
          <a:stretch>
            <a:fillRect/>
          </a:stretch>
        </p:blipFill>
        <p:spPr bwMode="auto">
          <a:xfrm>
            <a:off x="755576" y="2564904"/>
            <a:ext cx="7488832" cy="4032448"/>
          </a:xfrm>
          <a:prstGeom prst="rect">
            <a:avLst/>
          </a:prstGeom>
          <a:noFill/>
          <a:ln w="9525">
            <a:noFill/>
            <a:miter lim="800000"/>
            <a:headEnd/>
            <a:tailEnd/>
          </a:ln>
        </p:spPr>
      </p:pic>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Поток">
  <a:themeElements>
    <a:clrScheme name="Поток">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Поток">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Поток">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17</TotalTime>
  <Words>42</Words>
  <Application>Microsoft Office PowerPoint</Application>
  <PresentationFormat>Экран (4:3)</PresentationFormat>
  <Paragraphs>8</Paragraphs>
  <Slides>4</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4</vt:i4>
      </vt:variant>
    </vt:vector>
  </HeadingPairs>
  <TitlesOfParts>
    <vt:vector size="5" baseType="lpstr">
      <vt:lpstr>Поток</vt:lpstr>
      <vt:lpstr>  Кровотечения, виды кровотечений, первая помощь при кровотечениях </vt:lpstr>
      <vt:lpstr>Слайд 2</vt:lpstr>
      <vt:lpstr>Слайд 3</vt:lpstr>
      <vt:lpstr>Слайд 4</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Кровотечения, виды кровотечений, первая помощь при кровотечениях </dc:title>
  <dc:creator>Tamara</dc:creator>
  <cp:lastModifiedBy>Tamara</cp:lastModifiedBy>
  <cp:revision>4</cp:revision>
  <dcterms:created xsi:type="dcterms:W3CDTF">2013-12-11T05:08:58Z</dcterms:created>
  <dcterms:modified xsi:type="dcterms:W3CDTF">2013-12-11T07:27:14Z</dcterms:modified>
</cp:coreProperties>
</file>