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98" y="-12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43CA6A8-3002-40BA-99FA-7468EC86E261}"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3CA6A8-3002-40BA-99FA-7468EC86E26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3CA6A8-3002-40BA-99FA-7468EC86E26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3CA6A8-3002-40BA-99FA-7468EC86E26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3CA6A8-3002-40BA-99FA-7468EC86E261}"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3CA6A8-3002-40BA-99FA-7468EC86E26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43CA6A8-3002-40BA-99FA-7468EC86E26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43CA6A8-3002-40BA-99FA-7468EC86E26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43CA6A8-3002-40BA-99FA-7468EC86E26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3CA6A8-3002-40BA-99FA-7468EC86E26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64BD47BC-9EBA-4298-B53C-38B4F0AD1C93}" type="datetimeFigureOut">
              <a:rPr lang="ru-RU" smtClean="0"/>
              <a:pPr/>
              <a:t>11.12.2013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43CA6A8-3002-40BA-99FA-7468EC86E261}"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4BD47BC-9EBA-4298-B53C-38B4F0AD1C93}" type="datetimeFigureOut">
              <a:rPr lang="ru-RU" smtClean="0"/>
              <a:pPr/>
              <a:t>11.12.2013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43CA6A8-3002-40BA-99FA-7468EC86E261}"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88640"/>
            <a:ext cx="7772400" cy="2304256"/>
          </a:xfrm>
        </p:spPr>
        <p:txBody>
          <a:bodyPr>
            <a:normAutofit fontScale="90000"/>
          </a:bodyPr>
          <a:lstStyle/>
          <a:p>
            <a:r>
              <a:rPr lang="en-US" b="1" u="sng" dirty="0" smtClean="0"/>
              <a:t/>
            </a:r>
            <a:br>
              <a:rPr lang="en-US" b="1" u="sng" dirty="0" smtClean="0"/>
            </a:br>
            <a:r>
              <a:rPr lang="en-US" b="1" u="sng" dirty="0" smtClean="0"/>
              <a:t/>
            </a:r>
            <a:br>
              <a:rPr lang="en-US" b="1" u="sng" dirty="0" smtClean="0"/>
            </a:br>
            <a:r>
              <a:rPr lang="ru-RU" sz="4400" b="1" u="sng" dirty="0" smtClean="0"/>
              <a:t>Кровотечения</a:t>
            </a:r>
            <a:r>
              <a:rPr lang="ru-RU" sz="4400" b="1" u="sng" dirty="0"/>
              <a:t>, виды кровотечений, первая помощь при кровотечениях</a:t>
            </a:r>
            <a:r>
              <a:rPr lang="ru-RU" sz="4400" dirty="0"/>
              <a:t/>
            </a:r>
            <a:br>
              <a:rPr lang="ru-RU" sz="4400" dirty="0"/>
            </a:br>
            <a:endParaRPr lang="ru-RU" sz="4400" dirty="0"/>
          </a:p>
        </p:txBody>
      </p:sp>
      <p:sp>
        <p:nvSpPr>
          <p:cNvPr id="3" name="Подзаголовок 2"/>
          <p:cNvSpPr>
            <a:spLocks noGrp="1"/>
          </p:cNvSpPr>
          <p:nvPr>
            <p:ph type="subTitle" idx="1"/>
          </p:nvPr>
        </p:nvSpPr>
        <p:spPr>
          <a:xfrm>
            <a:off x="539552" y="2492896"/>
            <a:ext cx="8064896" cy="3744416"/>
          </a:xfrm>
        </p:spPr>
        <p:txBody>
          <a:bodyPr>
            <a:normAutofit/>
          </a:bodyPr>
          <a:lstStyle/>
          <a:p>
            <a:r>
              <a:rPr lang="ru-RU" b="1" dirty="0">
                <a:solidFill>
                  <a:schemeClr val="tx1"/>
                </a:solidFill>
              </a:rPr>
              <a:t>Кровотечения видно сразу:  идет кровь из носа или когда идет кровь из раны, но бывает и так, когда кровотечение не видно сразу, такие кровотечения называют внутренними, например гематома, внутреннее кровоизлияние… В этих случаях нужна медицинская помощь.</a:t>
            </a:r>
            <a:endParaRPr lang="ru-RU" dirty="0">
              <a:solidFill>
                <a:schemeClr val="tx1"/>
              </a:solidFill>
            </a:endParaRPr>
          </a:p>
          <a:p>
            <a:endParaRPr lang="ru-RU" dirty="0"/>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cs23.babysfera.ru/e/c/6/c/30549344.94918622.jpeg"/>
          <p:cNvPicPr/>
          <p:nvPr/>
        </p:nvPicPr>
        <p:blipFill>
          <a:blip r:embed="rId2" cstate="print"/>
          <a:srcRect/>
          <a:stretch>
            <a:fillRect/>
          </a:stretch>
        </p:blipFill>
        <p:spPr bwMode="auto">
          <a:xfrm>
            <a:off x="1475656" y="980728"/>
            <a:ext cx="6408712" cy="4248472"/>
          </a:xfrm>
          <a:prstGeom prst="rect">
            <a:avLst/>
          </a:prstGeom>
          <a:noFill/>
          <a:ln w="9525">
            <a:noFill/>
            <a:miter lim="800000"/>
            <a:headEnd/>
            <a:tailEnd/>
          </a:ln>
        </p:spPr>
      </p:pic>
      <p:sp>
        <p:nvSpPr>
          <p:cNvPr id="3" name="Прямоугольник 2"/>
          <p:cNvSpPr/>
          <p:nvPr/>
        </p:nvSpPr>
        <p:spPr>
          <a:xfrm>
            <a:off x="1547664" y="548681"/>
            <a:ext cx="6336704" cy="369332"/>
          </a:xfrm>
          <a:prstGeom prst="rect">
            <a:avLst/>
          </a:prstGeom>
        </p:spPr>
        <p:txBody>
          <a:bodyPr wrap="square">
            <a:spAutoFit/>
          </a:bodyPr>
          <a:lstStyle/>
          <a:p>
            <a:r>
              <a:rPr lang="ru-RU" b="1" dirty="0"/>
              <a:t>Кровотечения бывают: капиллярными, венозными(б) и </a:t>
            </a:r>
            <a:endParaRPr lang="ru-RU" dirty="0"/>
          </a:p>
        </p:txBody>
      </p:sp>
      <p:sp>
        <p:nvSpPr>
          <p:cNvPr id="4" name="Прямоугольник 3"/>
          <p:cNvSpPr/>
          <p:nvPr/>
        </p:nvSpPr>
        <p:spPr>
          <a:xfrm>
            <a:off x="1475656" y="5460326"/>
            <a:ext cx="6480720" cy="369332"/>
          </a:xfrm>
          <a:prstGeom prst="rect">
            <a:avLst/>
          </a:prstGeom>
        </p:spPr>
        <p:txBody>
          <a:bodyPr wrap="square">
            <a:spAutoFit/>
          </a:bodyPr>
          <a:lstStyle/>
          <a:p>
            <a:r>
              <a:rPr lang="ru-RU" b="1" dirty="0" smtClean="0"/>
              <a:t>Артериальными</a:t>
            </a:r>
            <a:r>
              <a:rPr lang="en-US" b="1" dirty="0" smtClean="0"/>
              <a:t> (</a:t>
            </a:r>
            <a:r>
              <a:rPr lang="ru-RU" b="1" dirty="0" smtClean="0"/>
              <a:t>а)</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8640960" cy="278092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CC0000"/>
                </a:solidFill>
                <a:effectLst/>
                <a:latin typeface="Tahoma" pitchFamily="34" charset="0"/>
                <a:ea typeface="Times New Roman" pitchFamily="18" charset="0"/>
                <a:cs typeface="Tahoma" pitchFamily="34" charset="0"/>
              </a:rPr>
              <a:t>Капиллярное</a:t>
            </a:r>
            <a:r>
              <a:rPr kumimoji="0" lang="ru-RU" sz="1400" b="1" i="0" u="none" strike="noStrike" cap="none" normalizeH="0" baseline="0" dirty="0" smtClean="0">
                <a:ln>
                  <a:noFill/>
                </a:ln>
                <a:solidFill>
                  <a:srgbClr val="222222"/>
                </a:solidFill>
                <a:effectLst/>
                <a:latin typeface="Tahoma" pitchFamily="34" charset="0"/>
                <a:ea typeface="Times New Roman" pitchFamily="18" charset="0"/>
                <a:cs typeface="Tahoma" pitchFamily="34" charset="0"/>
              </a:rPr>
              <a:t>: такие раны возникают на поверхностях, выделяется небольшое количество крови, течет она медленно, цвет темно-красный т.к. в капиллярах содержаться</a:t>
            </a:r>
            <a:r>
              <a:rPr kumimoji="0" lang="ru-RU" sz="1400" b="1" i="0" u="none" strike="noStrike" cap="none" normalizeH="0" baseline="0" dirty="0" smtClean="0">
                <a:ln>
                  <a:noFill/>
                </a:ln>
                <a:solidFill>
                  <a:srgbClr val="222222"/>
                </a:solidFill>
                <a:effectLst/>
                <a:latin typeface="Calibri"/>
                <a:ea typeface="Times New Roman" pitchFamily="18" charset="0"/>
                <a:cs typeface="Tahoma" pitchFamily="34" charset="0"/>
              </a:rPr>
              <a:t> </a:t>
            </a:r>
            <a:r>
              <a:rPr kumimoji="0" lang="ru-RU" sz="1400" b="1" i="0" u="none" strike="noStrike" cap="none" normalizeH="0" baseline="0" dirty="0" smtClean="0">
                <a:ln>
                  <a:noFill/>
                </a:ln>
                <a:solidFill>
                  <a:srgbClr val="222222"/>
                </a:solidFill>
                <a:effectLst/>
                <a:latin typeface="Tahoma" pitchFamily="34" charset="0"/>
                <a:ea typeface="Times New Roman" pitchFamily="18" charset="0"/>
                <a:cs typeface="Tahoma" pitchFamily="34" charset="0"/>
              </a:rPr>
              <a:t> венозная и артериальная кровь. Помощь при таком кровотечении :</a:t>
            </a:r>
            <a:r>
              <a:rPr kumimoji="0" lang="ru-RU" sz="1400" b="1" i="0" u="none" strike="noStrike" cap="none" normalizeH="0" baseline="0" dirty="0" smtClean="0">
                <a:ln>
                  <a:noFill/>
                </a:ln>
                <a:solidFill>
                  <a:srgbClr val="222222"/>
                </a:solidFill>
                <a:effectLst/>
                <a:latin typeface="Calibri"/>
                <a:ea typeface="Times New Roman" pitchFamily="18" charset="0"/>
                <a:cs typeface="Tahoma" pitchFamily="34" charset="0"/>
              </a:rPr>
              <a:t> </a:t>
            </a:r>
            <a:r>
              <a:rPr kumimoji="0" lang="ru-RU" sz="1400" b="1" i="0" u="none" strike="noStrike" cap="none" normalizeH="0" baseline="0" dirty="0" smtClean="0">
                <a:ln>
                  <a:noFill/>
                </a:ln>
                <a:solidFill>
                  <a:srgbClr val="222222"/>
                </a:solidFill>
                <a:effectLst/>
                <a:latin typeface="Tahoma" pitchFamily="34" charset="0"/>
                <a:ea typeface="Times New Roman" pitchFamily="18" charset="0"/>
                <a:cs typeface="Tahoma" pitchFamily="34" charset="0"/>
              </a:rPr>
              <a:t> наложить марлевую повязку и придавить, но не сильно, что бы это место не посинело. Обеспечить холод и покой.</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1B703A"/>
                </a:solidFill>
                <a:effectLst/>
                <a:latin typeface="Tahoma" pitchFamily="34" charset="0"/>
                <a:ea typeface="Times New Roman" pitchFamily="18" charset="0"/>
                <a:cs typeface="Tahoma" pitchFamily="34" charset="0"/>
              </a:rPr>
              <a:t>Венозное</a:t>
            </a:r>
            <a:r>
              <a:rPr kumimoji="0" lang="ru-RU" sz="1400" b="1" i="0" u="none" strike="noStrike" cap="none" normalizeH="0" baseline="0" dirty="0" smtClean="0">
                <a:ln>
                  <a:noFill/>
                </a:ln>
                <a:solidFill>
                  <a:srgbClr val="222222"/>
                </a:solidFill>
                <a:effectLst/>
                <a:latin typeface="Tahoma" pitchFamily="34" charset="0"/>
                <a:ea typeface="Times New Roman" pitchFamily="18" charset="0"/>
                <a:cs typeface="Tahoma" pitchFamily="34" charset="0"/>
              </a:rPr>
              <a:t>: кровь темно-красного цвета, течет равномерной струей с большой скоростью, возможны сгустки. Название, говорит</a:t>
            </a:r>
            <a:r>
              <a:rPr kumimoji="0" lang="ru-RU" sz="1400" b="1" i="0" u="none" strike="noStrike" cap="none" normalizeH="0" baseline="0" dirty="0" smtClean="0">
                <a:ln>
                  <a:noFill/>
                </a:ln>
                <a:solidFill>
                  <a:srgbClr val="222222"/>
                </a:solidFill>
                <a:effectLst/>
                <a:latin typeface="Calibri"/>
                <a:ea typeface="Times New Roman" pitchFamily="18" charset="0"/>
                <a:cs typeface="Tahoma" pitchFamily="34" charset="0"/>
              </a:rPr>
              <a:t> </a:t>
            </a:r>
            <a:r>
              <a:rPr kumimoji="0" lang="ru-RU" sz="1400" b="1" i="0" u="none" strike="noStrike" cap="none" normalizeH="0" baseline="0" dirty="0" smtClean="0">
                <a:ln>
                  <a:noFill/>
                </a:ln>
                <a:solidFill>
                  <a:srgbClr val="222222"/>
                </a:solidFill>
                <a:effectLst/>
                <a:latin typeface="Tahoma" pitchFamily="34" charset="0"/>
                <a:ea typeface="Times New Roman" pitchFamily="18" charset="0"/>
                <a:cs typeface="Tahoma" pitchFamily="34" charset="0"/>
              </a:rPr>
              <a:t> само за себя, кровь идет из вены. При таком кровотечении нужно наложить давящую повязку и следить за тем, что бы кровотечении не увеличивалось, так бывает при слабом затягивании повязки. Если повреждены рука или нога, тогда нужно приподнять конечность</a:t>
            </a:r>
            <a:r>
              <a:rPr kumimoji="0" lang="ru-RU" sz="1400" b="1" i="0" u="none" strike="noStrike" cap="none" normalizeH="0" baseline="0" dirty="0" smtClean="0">
                <a:ln>
                  <a:noFill/>
                </a:ln>
                <a:solidFill>
                  <a:srgbClr val="222222"/>
                </a:solidFill>
                <a:effectLst/>
                <a:latin typeface="Calibri"/>
                <a:ea typeface="Times New Roman" pitchFamily="18" charset="0"/>
                <a:cs typeface="Tahoma" pitchFamily="34" charset="0"/>
              </a:rPr>
              <a:t> </a:t>
            </a:r>
            <a:r>
              <a:rPr kumimoji="0" lang="ru-RU" sz="1400" b="1" i="0" u="none" strike="noStrike" cap="none" normalizeH="0" baseline="0" dirty="0" smtClean="0">
                <a:ln>
                  <a:noFill/>
                </a:ln>
                <a:solidFill>
                  <a:srgbClr val="222222"/>
                </a:solidFill>
                <a:effectLst/>
                <a:latin typeface="Tahoma" pitchFamily="34" charset="0"/>
                <a:ea typeface="Times New Roman" pitchFamily="18" charset="0"/>
                <a:cs typeface="Tahoma" pitchFamily="34" charset="0"/>
              </a:rPr>
              <a:t> на уровень сердца, конечно не снимая повязки. Сверху давящей повязки нужно приложить лед или что-нибудь холодное минут на 30-40</a:t>
            </a:r>
            <a:r>
              <a:rPr kumimoji="0" lang="ru-RU" sz="1100" b="1" i="0" u="none" strike="noStrike" cap="none" normalizeH="0" baseline="0" dirty="0" smtClean="0">
                <a:ln>
                  <a:noFill/>
                </a:ln>
                <a:solidFill>
                  <a:srgbClr val="222222"/>
                </a:solidFill>
                <a:effectLst/>
                <a:latin typeface="Tahoma" pitchFamily="34" charset="0"/>
                <a:ea typeface="Times New Roman" pitchFamily="18" charset="0"/>
                <a:cs typeface="Tahoma"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5" name="Рисунок 2" descr="http://cs23.babysfera.ru/e/c/6/c/30549344.94919164.jpeg"/>
          <p:cNvPicPr>
            <a:picLocks noChangeAspect="1" noChangeArrowheads="1"/>
          </p:cNvPicPr>
          <p:nvPr/>
        </p:nvPicPr>
        <p:blipFill>
          <a:blip r:embed="rId2" cstate="print"/>
          <a:srcRect/>
          <a:stretch>
            <a:fillRect/>
          </a:stretch>
        </p:blipFill>
        <p:spPr bwMode="auto">
          <a:xfrm>
            <a:off x="683568" y="2924944"/>
            <a:ext cx="7848872" cy="345638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722313" y="1"/>
            <a:ext cx="7772400" cy="2780928"/>
          </a:xfrm>
        </p:spPr>
        <p:txBody>
          <a:bodyPr>
            <a:normAutofit fontScale="92500" lnSpcReduction="10000"/>
          </a:bodyPr>
          <a:lstStyle/>
          <a:p>
            <a:endParaRPr lang="ru-RU" b="1" dirty="0" smtClean="0">
              <a:solidFill>
                <a:schemeClr val="tx1"/>
              </a:solidFill>
              <a:latin typeface="Times New Roman" pitchFamily="18" charset="0"/>
              <a:cs typeface="Times New Roman" pitchFamily="18" charset="0"/>
            </a:endParaRPr>
          </a:p>
          <a:p>
            <a:r>
              <a:rPr lang="ru-RU" b="1" dirty="0" smtClean="0">
                <a:solidFill>
                  <a:schemeClr val="tx1"/>
                </a:solidFill>
                <a:latin typeface="Times New Roman" pitchFamily="18" charset="0"/>
                <a:cs typeface="Times New Roman" pitchFamily="18" charset="0"/>
              </a:rPr>
              <a:t>Артериальное</a:t>
            </a:r>
            <a:r>
              <a:rPr lang="ru-RU" b="1" dirty="0">
                <a:solidFill>
                  <a:schemeClr val="tx1"/>
                </a:solidFill>
                <a:latin typeface="Times New Roman" pitchFamily="18" charset="0"/>
                <a:cs typeface="Times New Roman" pitchFamily="18" charset="0"/>
              </a:rPr>
              <a:t>:  кровь ярко-красного цвета. Происходит и- за разрыва артерии, бывают вытекания, пульсирующие, в такт биения сердца. Нужно  поднять место повреждения и сделать тугую повязку. Если кровотечение не останавливается, тогда нужно нанести тугую повязку эластичным бинтом, чуть выше раны, пока оно не остановиться. Если дорога до больницы больше часа, тогда нужно будет ослабить жгут, для восстановления кровообращения, а потом снова затянуть.</a:t>
            </a:r>
            <a:endParaRPr lang="ru-RU" dirty="0">
              <a:solidFill>
                <a:schemeClr val="tx1"/>
              </a:solidFill>
              <a:latin typeface="Times New Roman" pitchFamily="18" charset="0"/>
              <a:cs typeface="Times New Roman" pitchFamily="18" charset="0"/>
            </a:endParaRPr>
          </a:p>
          <a:p>
            <a:endParaRPr lang="ru-RU" dirty="0"/>
          </a:p>
        </p:txBody>
      </p:sp>
      <p:pic>
        <p:nvPicPr>
          <p:cNvPr id="4" name="Рисунок 3" descr="http://cs23.babysfera.ru/e/c/6/c/30549344.94918995.jpeg"/>
          <p:cNvPicPr/>
          <p:nvPr/>
        </p:nvPicPr>
        <p:blipFill>
          <a:blip r:embed="rId2" cstate="print"/>
          <a:srcRect/>
          <a:stretch>
            <a:fillRect/>
          </a:stretch>
        </p:blipFill>
        <p:spPr bwMode="auto">
          <a:xfrm>
            <a:off x="755576" y="2564904"/>
            <a:ext cx="7488832" cy="4032448"/>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TotalTime>
  <Words>42</Words>
  <Application>Microsoft Office PowerPoint</Application>
  <PresentationFormat>Экран (4:3)</PresentationFormat>
  <Paragraphs>8</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Поток</vt:lpstr>
      <vt:lpstr>  Кровотечения, виды кровотечений, первая помощь при кровотечениях </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Кровотечения, виды кровотечений, первая помощь при кровотечениях </dc:title>
  <dc:creator>Tamara</dc:creator>
  <cp:lastModifiedBy>Tamara</cp:lastModifiedBy>
  <cp:revision>4</cp:revision>
  <dcterms:created xsi:type="dcterms:W3CDTF">2013-12-11T05:08:58Z</dcterms:created>
  <dcterms:modified xsi:type="dcterms:W3CDTF">2013-12-11T07:27:14Z</dcterms:modified>
</cp:coreProperties>
</file>