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Lst>
  <p:sldIdLst>
    <p:sldId id="256" r:id="rId3"/>
    <p:sldId id="257" r:id="rId4"/>
    <p:sldId id="258" r:id="rId5"/>
    <p:sldId id="261" r:id="rId6"/>
    <p:sldId id="259" r:id="rId7"/>
    <p:sldId id="270" r:id="rId8"/>
    <p:sldId id="271" r:id="rId9"/>
    <p:sldId id="272" r:id="rId10"/>
    <p:sldId id="273" r:id="rId11"/>
    <p:sldId id="274" r:id="rId12"/>
    <p:sldId id="265" r:id="rId13"/>
    <p:sldId id="266"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8B1032C-EA38-4F05-BA0D-38AFFFC7BED3}" styleName="Светлый стиль 3 - акцент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D083AE6-46FA-4A59-8FB0-9F97EB10719F}" styleName="Светлый стиль 3 - акцент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Светлы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250" autoAdjust="0"/>
  </p:normalViewPr>
  <p:slideViewPr>
    <p:cSldViewPr>
      <p:cViewPr varScale="1">
        <p:scale>
          <a:sx n="69" d="100"/>
          <a:sy n="69" d="100"/>
        </p:scale>
        <p:origin x="-54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88E2C46E-66CA-4701-906B-62894AFA35FC}" type="datetimeFigureOut">
              <a:rPr lang="ru-RU" smtClean="0"/>
              <a:pPr/>
              <a:t>18.05.2013</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2F4DF7D4-B081-4083-8BE4-AEE52799166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8E2C46E-66CA-4701-906B-62894AFA35FC}" type="datetimeFigureOut">
              <a:rPr lang="ru-RU" smtClean="0"/>
              <a:pPr/>
              <a:t>18.05.2013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F4DF7D4-B081-4083-8BE4-AEE52799166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8E2C46E-66CA-4701-906B-62894AFA35FC}" type="datetimeFigureOut">
              <a:rPr lang="ru-RU" smtClean="0"/>
              <a:pPr/>
              <a:t>18.05.2013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F4DF7D4-B081-4083-8BE4-AEE527991661}"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88E2C46E-66CA-4701-906B-62894AFA35FC}" type="datetimeFigureOut">
              <a:rPr lang="ru-RU" smtClean="0"/>
              <a:pPr/>
              <a:t>18.05.2013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2F4DF7D4-B081-4083-8BE4-AEE527991661}"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8E2C46E-66CA-4701-906B-62894AFA35FC}" type="datetimeFigureOut">
              <a:rPr lang="ru-RU" smtClean="0"/>
              <a:pPr/>
              <a:t>18.05.2013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4DF7D4-B081-4083-8BE4-AEE527991661}" type="slidenum">
              <a:rPr lang="ru-RU" smtClean="0"/>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88E2C46E-66CA-4701-906B-62894AFA35FC}" type="datetimeFigureOut">
              <a:rPr lang="ru-RU" smtClean="0"/>
              <a:pPr/>
              <a:t>18.05.2013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4DF7D4-B081-4083-8BE4-AEE527991661}"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8E2C46E-66CA-4701-906B-62894AFA35FC}" type="datetimeFigureOut">
              <a:rPr lang="ru-RU" smtClean="0"/>
              <a:pPr/>
              <a:t>18.05.2013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4DF7D4-B081-4083-8BE4-AEE527991661}" type="slidenum">
              <a:rPr lang="ru-RU" smtClean="0"/>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88E2C46E-66CA-4701-906B-62894AFA35FC}" type="datetimeFigureOut">
              <a:rPr lang="ru-RU" smtClean="0"/>
              <a:pPr/>
              <a:t>18.05.2013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F4DF7D4-B081-4083-8BE4-AEE527991661}" type="slidenum">
              <a:rPr lang="ru-RU" smtClean="0"/>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88E2C46E-66CA-4701-906B-62894AFA35FC}" type="datetimeFigureOut">
              <a:rPr lang="ru-RU" smtClean="0"/>
              <a:pPr/>
              <a:t>18.05.2013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F4DF7D4-B081-4083-8BE4-AEE527991661}" type="slidenum">
              <a:rPr lang="ru-RU" smtClean="0"/>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8E2C46E-66CA-4701-906B-62894AFA35FC}" type="datetimeFigureOut">
              <a:rPr lang="ru-RU" smtClean="0"/>
              <a:pPr/>
              <a:t>18.05.2013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F4DF7D4-B081-4083-8BE4-AEE527991661}" type="slidenum">
              <a:rPr lang="ru-RU" smtClean="0"/>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8E2C46E-66CA-4701-906B-62894AFA35FC}" type="datetimeFigureOut">
              <a:rPr lang="ru-RU" smtClean="0"/>
              <a:pPr/>
              <a:t>18.05.2013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4DF7D4-B081-4083-8BE4-AEE52799166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8E2C46E-66CA-4701-906B-62894AFA35FC}" type="datetimeFigureOut">
              <a:rPr lang="ru-RU" smtClean="0"/>
              <a:pPr/>
              <a:t>18.05.2013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F4DF7D4-B081-4083-8BE4-AEE527991661}"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88E2C46E-66CA-4701-906B-62894AFA35FC}" type="datetimeFigureOut">
              <a:rPr lang="ru-RU" smtClean="0"/>
              <a:pPr/>
              <a:t>18.05.2013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2F4DF7D4-B081-4083-8BE4-AEE527991661}"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8E2C46E-66CA-4701-906B-62894AFA35FC}" type="datetimeFigureOut">
              <a:rPr lang="ru-RU" smtClean="0"/>
              <a:pPr/>
              <a:t>18.05.2013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4DF7D4-B081-4083-8BE4-AEE527991661}" type="slidenum">
              <a:rPr lang="ru-RU" smtClean="0"/>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8E2C46E-66CA-4701-906B-62894AFA35FC}" type="datetimeFigureOut">
              <a:rPr lang="ru-RU" smtClean="0"/>
              <a:pPr/>
              <a:t>18.05.2013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4DF7D4-B081-4083-8BE4-AEE52799166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88E2C46E-66CA-4701-906B-62894AFA35FC}" type="datetimeFigureOut">
              <a:rPr lang="ru-RU" smtClean="0"/>
              <a:pPr/>
              <a:t>18.05.2013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F4DF7D4-B081-4083-8BE4-AEE527991661}"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88E2C46E-66CA-4701-906B-62894AFA35FC}" type="datetimeFigureOut">
              <a:rPr lang="ru-RU" smtClean="0"/>
              <a:pPr/>
              <a:t>18.05.2013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2F4DF7D4-B081-4083-8BE4-AEE527991661}"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88E2C46E-66CA-4701-906B-62894AFA35FC}" type="datetimeFigureOut">
              <a:rPr lang="ru-RU" smtClean="0"/>
              <a:pPr/>
              <a:t>18.05.2013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2F4DF7D4-B081-4083-8BE4-AEE527991661}"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88E2C46E-66CA-4701-906B-62894AFA35FC}" type="datetimeFigureOut">
              <a:rPr lang="ru-RU" smtClean="0"/>
              <a:pPr/>
              <a:t>18.05.2013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2F4DF7D4-B081-4083-8BE4-AEE527991661}"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88E2C46E-66CA-4701-906B-62894AFA35FC}" type="datetimeFigureOut">
              <a:rPr lang="ru-RU" smtClean="0"/>
              <a:pPr/>
              <a:t>18.05.2013</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2F4DF7D4-B081-4083-8BE4-AEE52799166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88E2C46E-66CA-4701-906B-62894AFA35FC}" type="datetimeFigureOut">
              <a:rPr lang="ru-RU" smtClean="0"/>
              <a:pPr/>
              <a:t>18.05.2013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2F4DF7D4-B081-4083-8BE4-AEE527991661}"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88E2C46E-66CA-4701-906B-62894AFA35FC}" type="datetimeFigureOut">
              <a:rPr lang="ru-RU" smtClean="0"/>
              <a:pPr/>
              <a:t>18.05.2013</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2F4DF7D4-B081-4083-8BE4-AEE527991661}"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8E2C46E-66CA-4701-906B-62894AFA35FC}" type="datetimeFigureOut">
              <a:rPr lang="ru-RU" smtClean="0"/>
              <a:pPr/>
              <a:t>18.05.2013</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F4DF7D4-B081-4083-8BE4-AEE52799166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8E2C46E-66CA-4701-906B-62894AFA35FC}" type="datetimeFigureOut">
              <a:rPr lang="ru-RU" smtClean="0"/>
              <a:pPr/>
              <a:t>18.05.2013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F4DF7D4-B081-4083-8BE4-AEE527991661}"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3.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4517" y="548680"/>
            <a:ext cx="7772400" cy="1656184"/>
          </a:xfrm>
        </p:spPr>
        <p:txBody>
          <a:bodyPr>
            <a:normAutofit fontScale="90000"/>
            <a:scene3d>
              <a:camera prst="orthographicFront"/>
              <a:lightRig rig="glow" dir="tl">
                <a:rot lat="0" lon="0" rev="5400000"/>
              </a:lightRig>
            </a:scene3d>
            <a:sp3d contourW="12700">
              <a:bevelT w="25400" h="25400"/>
              <a:contourClr>
                <a:schemeClr val="accent6">
                  <a:shade val="73000"/>
                </a:schemeClr>
              </a:contourClr>
            </a:sp3d>
          </a:bodyPr>
          <a:lstStyle/>
          <a:p>
            <a:pPr algn="ctr"/>
            <a:r>
              <a:rPr lang="uz-Cyrl-UZ" sz="27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МАВЗУ: </a:t>
            </a:r>
            <a:br>
              <a:rPr lang="uz-Cyrl-UZ" sz="27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br>
            <a:r>
              <a:rPr lang="uz-Cyrl-UZ" sz="3100" dirty="0">
                <a:ln w="18000">
                  <a:solidFill>
                    <a:schemeClr val="accent2">
                      <a:satMod val="140000"/>
                    </a:schemeClr>
                  </a:solidFill>
                  <a:prstDash val="solid"/>
                  <a:miter lim="800000"/>
                </a:ln>
                <a:noFill/>
                <a:effectLst>
                  <a:glow rad="63500">
                    <a:schemeClr val="accent1">
                      <a:satMod val="175000"/>
                      <a:alpha val="40000"/>
                    </a:schemeClr>
                  </a:glow>
                  <a:outerShdw blurRad="25500" dist="23000" dir="7020000" algn="tl">
                    <a:srgbClr val="000000">
                      <a:alpha val="50000"/>
                    </a:srgbClr>
                  </a:outerShdw>
                </a:effectLst>
              </a:rPr>
              <a:t>“5</a:t>
            </a:r>
            <a:r>
              <a:rPr lang="ru-RU" sz="3100" dirty="0">
                <a:ln w="18000">
                  <a:solidFill>
                    <a:schemeClr val="accent2">
                      <a:satMod val="140000"/>
                    </a:schemeClr>
                  </a:solidFill>
                  <a:prstDash val="solid"/>
                  <a:miter lim="800000"/>
                </a:ln>
                <a:noFill/>
                <a:effectLst>
                  <a:glow rad="63500">
                    <a:schemeClr val="accent1">
                      <a:satMod val="175000"/>
                      <a:alpha val="40000"/>
                    </a:schemeClr>
                  </a:glow>
                  <a:outerShdw blurRad="25500" dist="23000" dir="7020000" algn="tl">
                    <a:srgbClr val="000000">
                      <a:alpha val="50000"/>
                    </a:srgbClr>
                  </a:outerShdw>
                </a:effectLst>
              </a:rPr>
              <a:t>-</a:t>
            </a:r>
            <a:r>
              <a:rPr lang="uz-Cyrl-UZ" sz="3100" dirty="0">
                <a:ln w="18000">
                  <a:solidFill>
                    <a:schemeClr val="accent2">
                      <a:satMod val="140000"/>
                    </a:schemeClr>
                  </a:solidFill>
                  <a:prstDash val="solid"/>
                  <a:miter lim="800000"/>
                </a:ln>
                <a:noFill/>
                <a:effectLst>
                  <a:glow rad="63500">
                    <a:schemeClr val="accent1">
                      <a:satMod val="175000"/>
                      <a:alpha val="40000"/>
                    </a:schemeClr>
                  </a:glow>
                  <a:outerShdw blurRad="25500" dist="23000" dir="7020000" algn="tl">
                    <a:srgbClr val="000000">
                      <a:alpha val="50000"/>
                    </a:srgbClr>
                  </a:outerShdw>
                </a:effectLst>
              </a:rPr>
              <a:t>7 </a:t>
            </a:r>
            <a:r>
              <a:rPr lang="uz-Cyrl-UZ" sz="3100">
                <a:ln w="18000">
                  <a:solidFill>
                    <a:schemeClr val="accent2">
                      <a:satMod val="140000"/>
                    </a:schemeClr>
                  </a:solidFill>
                  <a:prstDash val="solid"/>
                  <a:miter lim="800000"/>
                </a:ln>
                <a:noFill/>
                <a:effectLst>
                  <a:glow rad="63500">
                    <a:schemeClr val="accent1">
                      <a:satMod val="175000"/>
                      <a:alpha val="40000"/>
                    </a:schemeClr>
                  </a:glow>
                  <a:outerShdw blurRad="25500" dist="23000" dir="7020000" algn="tl">
                    <a:srgbClr val="000000">
                      <a:alpha val="50000"/>
                    </a:srgbClr>
                  </a:outerShdw>
                </a:effectLst>
              </a:rPr>
              <a:t>СИНФ </a:t>
            </a:r>
            <a:r>
              <a:rPr lang="uz-Cyrl-UZ" sz="3100" smtClean="0">
                <a:ln w="18000">
                  <a:solidFill>
                    <a:schemeClr val="accent2">
                      <a:satMod val="140000"/>
                    </a:schemeClr>
                  </a:solidFill>
                  <a:prstDash val="solid"/>
                  <a:miter lim="800000"/>
                </a:ln>
                <a:noFill/>
                <a:effectLst>
                  <a:glow rad="63500">
                    <a:schemeClr val="accent1">
                      <a:satMod val="175000"/>
                      <a:alpha val="40000"/>
                    </a:schemeClr>
                  </a:glow>
                  <a:outerShdw blurRad="25500" dist="23000" dir="7020000" algn="tl">
                    <a:srgbClr val="000000">
                      <a:alpha val="50000"/>
                    </a:srgbClr>
                  </a:outerShdw>
                </a:effectLst>
              </a:rPr>
              <a:t>ЎҚУВЧИЛАРИДА ЧИДАМЛИЛИКНИ </a:t>
            </a:r>
            <a:r>
              <a:rPr lang="uz-Cyrl-UZ" sz="3100" dirty="0">
                <a:ln w="18000">
                  <a:solidFill>
                    <a:schemeClr val="accent2">
                      <a:satMod val="140000"/>
                    </a:schemeClr>
                  </a:solidFill>
                  <a:prstDash val="solid"/>
                  <a:miter lim="800000"/>
                </a:ln>
                <a:noFill/>
                <a:effectLst>
                  <a:glow rad="63500">
                    <a:schemeClr val="accent1">
                      <a:satMod val="175000"/>
                      <a:alpha val="40000"/>
                    </a:schemeClr>
                  </a:glow>
                  <a:outerShdw blurRad="25500" dist="23000" dir="7020000" algn="tl">
                    <a:srgbClr val="000000">
                      <a:alpha val="50000"/>
                    </a:srgbClr>
                  </a:outerShdw>
                </a:effectLst>
              </a:rPr>
              <a:t>РИВОЖЛАНТИРИШ МЕТОДИКАСИ”</a:t>
            </a:r>
            <a:endParaRPr lang="ru-RU" sz="2800" dirty="0">
              <a:effectLst>
                <a:glow rad="63500">
                  <a:schemeClr val="accent1">
                    <a:satMod val="175000"/>
                    <a:alpha val="40000"/>
                  </a:schemeClr>
                </a:glow>
                <a:outerShdw blurRad="25500" dist="23000" dir="7020000" algn="tl">
                  <a:srgbClr val="000000">
                    <a:alpha val="50000"/>
                  </a:srgbClr>
                </a:outerShdw>
              </a:effectLst>
            </a:endParaRPr>
          </a:p>
        </p:txBody>
      </p:sp>
      <p:sp>
        <p:nvSpPr>
          <p:cNvPr id="6" name="Прямоугольник 5"/>
          <p:cNvSpPr/>
          <p:nvPr/>
        </p:nvSpPr>
        <p:spPr>
          <a:xfrm>
            <a:off x="2739813" y="3071810"/>
            <a:ext cx="3781806" cy="1815882"/>
          </a:xfrm>
          <a:prstGeom prst="rect">
            <a:avLst/>
          </a:prstGeom>
        </p:spPr>
        <p:txBody>
          <a:bodyPr wrap="none">
            <a:spAutoFit/>
          </a:bodyPr>
          <a:lstStyle/>
          <a:p>
            <a:pPr algn="ctr"/>
            <a:r>
              <a:rPr lang="uz-Cyrl-UZ"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СОБИРОВ НОРМАТ</a:t>
            </a:r>
          </a:p>
          <a:p>
            <a:pPr algn="ctr"/>
            <a:endParaRPr lang="uz-Cyrl-UZ" sz="2800" b="1" dirty="0" smtClean="0"/>
          </a:p>
          <a:p>
            <a:pPr algn="ctr"/>
            <a:r>
              <a:rPr lang="uz-Cyrl-UZ" sz="2800" b="1" dirty="0" smtClean="0"/>
              <a:t>Илмий раҳбар:</a:t>
            </a:r>
          </a:p>
          <a:p>
            <a:pPr algn="ctr"/>
            <a:r>
              <a:rPr lang="uz-Cyrl-UZ" sz="2800" b="1" dirty="0"/>
              <a:t>п</a:t>
            </a:r>
            <a:r>
              <a:rPr lang="uz-Cyrl-UZ" sz="2800" b="1" dirty="0" smtClean="0"/>
              <a:t>.ф.н. Рахимов В.Ш.</a:t>
            </a:r>
            <a:endParaRPr lang="ru-RU" sz="2800" b="1" dirty="0"/>
          </a:p>
        </p:txBody>
      </p:sp>
    </p:spTree>
  </p:cSld>
  <p:clrMapOvr>
    <a:masterClrMapping/>
  </p:clrMapOvr>
  <p:transition spd="slow">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a:spLocks noChangeArrowheads="1"/>
          </p:cNvSpPr>
          <p:nvPr/>
        </p:nvSpPr>
        <p:spPr bwMode="auto">
          <a:xfrm>
            <a:off x="323528" y="73750"/>
            <a:ext cx="842493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tab pos="457200" algn="l"/>
              </a:tabLst>
            </a:pPr>
            <a:r>
              <a:rPr lang="uz-Cyrl-UZ" sz="1600" b="1" i="1" dirty="0">
                <a:latin typeface="Arial" pitchFamily="34" charset="0"/>
                <a:ea typeface="Times New Roman" pitchFamily="18" charset="0"/>
                <a:cs typeface="Arial" pitchFamily="34" charset="0"/>
              </a:rPr>
              <a:t>6</a:t>
            </a:r>
            <a:r>
              <a:rPr kumimoji="0" lang="uz-Cyrl-UZ" sz="16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-жадвал.</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Lst>
            </a:pPr>
            <a:r>
              <a:rPr kumimoji="0" lang="uz-Cyrl-UZ"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5-7 синф ўқувчиларнинг жисмоний ривожланганлик даражасининг якуний кўрсаткичлари</a:t>
            </a:r>
            <a:r>
              <a:rPr lang="ru-RU" sz="1200" dirty="0">
                <a:latin typeface="Arial" pitchFamily="34" charset="0"/>
                <a:cs typeface="Arial" pitchFamily="34" charset="0"/>
              </a:rPr>
              <a:t> </a:t>
            </a:r>
            <a:r>
              <a:rPr kumimoji="0" lang="ru-RU"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lang="uz-Cyrl-UZ" sz="1600" b="1" dirty="0" smtClean="0">
                <a:latin typeface="Arial" pitchFamily="34" charset="0"/>
                <a:ea typeface="Times New Roman" pitchFamily="18" charset="0"/>
                <a:cs typeface="Arial" pitchFamily="34" charset="0"/>
              </a:rPr>
              <a:t>тажриба</a:t>
            </a:r>
            <a:r>
              <a:rPr kumimoji="0" lang="ru-RU"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16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гуруҳи</a:t>
            </a:r>
            <a:r>
              <a:rPr kumimoji="0" lang="ru-RU"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176074768"/>
              </p:ext>
            </p:extLst>
          </p:nvPr>
        </p:nvGraphicFramePr>
        <p:xfrm>
          <a:off x="683567" y="1052738"/>
          <a:ext cx="7992888" cy="5256579"/>
        </p:xfrm>
        <a:graphic>
          <a:graphicData uri="http://schemas.openxmlformats.org/drawingml/2006/table">
            <a:tbl>
              <a:tblPr firstRow="1" firstCol="1" lastRow="1" lastCol="1" bandRow="1" bandCol="1">
                <a:tableStyleId>{BDBED569-4797-4DF1-A0F4-6AAB3CD982D8}</a:tableStyleId>
              </a:tblPr>
              <a:tblGrid>
                <a:gridCol w="456860"/>
                <a:gridCol w="2289503"/>
                <a:gridCol w="1404390"/>
                <a:gridCol w="1277822"/>
                <a:gridCol w="1276955"/>
                <a:gridCol w="1287358"/>
              </a:tblGrid>
              <a:tr h="2151687">
                <a:tc>
                  <a:txBody>
                    <a:bodyPr/>
                    <a:lstStyle/>
                    <a:p>
                      <a:pPr algn="ctr">
                        <a:spcAft>
                          <a:spcPts val="0"/>
                        </a:spcAft>
                      </a:pPr>
                      <a:r>
                        <a:rPr lang="ru-RU" sz="1400" dirty="0">
                          <a:effectLst/>
                          <a:latin typeface="Palatino Linotype" pitchFamily="18" charset="0"/>
                        </a:rPr>
                        <a:t>№</a:t>
                      </a:r>
                      <a:endParaRPr lang="ru-RU" sz="1400" dirty="0">
                        <a:effectLst/>
                        <a:latin typeface="Palatino Linotype" pitchFamily="18" charset="0"/>
                        <a:ea typeface="Times New Roman"/>
                      </a:endParaRPr>
                    </a:p>
                  </a:txBody>
                  <a:tcPr marL="68580" marR="68580" marT="0" marB="0" anchor="ctr"/>
                </a:tc>
                <a:tc>
                  <a:txBody>
                    <a:bodyPr/>
                    <a:lstStyle/>
                    <a:p>
                      <a:pPr algn="ctr">
                        <a:spcAft>
                          <a:spcPts val="0"/>
                        </a:spcAft>
                      </a:pPr>
                      <a:r>
                        <a:rPr lang="ru-RU" sz="1400" dirty="0">
                          <a:effectLst/>
                          <a:latin typeface="Palatino Linotype" pitchFamily="18" charset="0"/>
                        </a:rPr>
                        <a:t>Ф.И.Ш</a:t>
                      </a:r>
                      <a:endParaRPr lang="ru-RU" sz="1400" dirty="0">
                        <a:effectLst/>
                        <a:latin typeface="Palatino Linotype" pitchFamily="18" charset="0"/>
                        <a:ea typeface="Times New Roman"/>
                      </a:endParaRPr>
                    </a:p>
                  </a:txBody>
                  <a:tcPr marL="68580" marR="68580" marT="0" marB="0" anchor="ctr"/>
                </a:tc>
                <a:tc>
                  <a:txBody>
                    <a:bodyPr/>
                    <a:lstStyle/>
                    <a:p>
                      <a:pPr marR="71755" algn="ctr">
                        <a:spcAft>
                          <a:spcPts val="0"/>
                        </a:spcAft>
                      </a:pPr>
                      <a:r>
                        <a:rPr lang="ru-RU" sz="1400" dirty="0">
                          <a:effectLst/>
                          <a:latin typeface="Palatino Linotype" pitchFamily="18" charset="0"/>
                        </a:rPr>
                        <a:t>Кросс 1000 м</a:t>
                      </a:r>
                    </a:p>
                    <a:p>
                      <a:pPr marR="71755" algn="ctr">
                        <a:spcAft>
                          <a:spcPts val="0"/>
                        </a:spcAft>
                      </a:pPr>
                      <a:r>
                        <a:rPr lang="ru-RU" sz="1400" dirty="0">
                          <a:effectLst/>
                          <a:latin typeface="Palatino Linotype" pitchFamily="18" charset="0"/>
                        </a:rPr>
                        <a:t>(</a:t>
                      </a:r>
                      <a:r>
                        <a:rPr lang="ru-RU" sz="1400" dirty="0" err="1">
                          <a:effectLst/>
                          <a:latin typeface="Palatino Linotype" pitchFamily="18" charset="0"/>
                        </a:rPr>
                        <a:t>мин.сек</a:t>
                      </a:r>
                      <a:r>
                        <a:rPr lang="ru-RU" sz="1400" dirty="0">
                          <a:effectLst/>
                          <a:latin typeface="Palatino Linotype" pitchFamily="18" charset="0"/>
                        </a:rPr>
                        <a:t>)</a:t>
                      </a:r>
                      <a:endParaRPr lang="ru-RU" sz="1400" dirty="0">
                        <a:effectLst/>
                        <a:latin typeface="Palatino Linotype" pitchFamily="18" charset="0"/>
                        <a:ea typeface="Times New Roman"/>
                      </a:endParaRPr>
                    </a:p>
                  </a:txBody>
                  <a:tcPr marL="68580" marR="68580" marT="0" marB="0" vert="vert270" anchor="ctr"/>
                </a:tc>
                <a:tc>
                  <a:txBody>
                    <a:bodyPr/>
                    <a:lstStyle/>
                    <a:p>
                      <a:pPr marR="71755" algn="ctr">
                        <a:spcAft>
                          <a:spcPts val="0"/>
                        </a:spcAft>
                      </a:pPr>
                      <a:r>
                        <a:rPr lang="ru-RU" sz="1400" dirty="0">
                          <a:effectLst/>
                          <a:latin typeface="Palatino Linotype" pitchFamily="18" charset="0"/>
                        </a:rPr>
                        <a:t>Баланд турник-да </a:t>
                      </a:r>
                      <a:r>
                        <a:rPr lang="ru-RU" sz="1400" dirty="0" err="1">
                          <a:effectLst/>
                          <a:latin typeface="Palatino Linotype" pitchFamily="18" charset="0"/>
                        </a:rPr>
                        <a:t>тортилиш</a:t>
                      </a:r>
                      <a:r>
                        <a:rPr lang="ru-RU" sz="1400" dirty="0">
                          <a:effectLst/>
                          <a:latin typeface="Palatino Linotype" pitchFamily="18" charset="0"/>
                        </a:rPr>
                        <a:t> (марта)</a:t>
                      </a:r>
                      <a:endParaRPr lang="ru-RU" sz="1400" dirty="0">
                        <a:effectLst/>
                        <a:latin typeface="Palatino Linotype" pitchFamily="18" charset="0"/>
                        <a:ea typeface="Times New Roman"/>
                      </a:endParaRPr>
                    </a:p>
                  </a:txBody>
                  <a:tcPr marL="68580" marR="68580" marT="0" marB="0" vert="vert270" anchor="ctr"/>
                </a:tc>
                <a:tc>
                  <a:txBody>
                    <a:bodyPr/>
                    <a:lstStyle/>
                    <a:p>
                      <a:pPr marR="71755" algn="ctr">
                        <a:spcAft>
                          <a:spcPts val="0"/>
                        </a:spcAft>
                      </a:pPr>
                      <a:r>
                        <a:rPr lang="ru-RU" sz="1400" dirty="0" err="1">
                          <a:effectLst/>
                          <a:latin typeface="Palatino Linotype" pitchFamily="18" charset="0"/>
                        </a:rPr>
                        <a:t>Гавдани</a:t>
                      </a:r>
                      <a:r>
                        <a:rPr lang="ru-RU" sz="1400" dirty="0">
                          <a:effectLst/>
                          <a:latin typeface="Palatino Linotype" pitchFamily="18" charset="0"/>
                        </a:rPr>
                        <a:t> </a:t>
                      </a:r>
                      <a:r>
                        <a:rPr lang="ru-RU" sz="1400" dirty="0" err="1">
                          <a:effectLst/>
                          <a:latin typeface="Palatino Linotype" pitchFamily="18" charset="0"/>
                        </a:rPr>
                        <a:t>кўта-риб</a:t>
                      </a:r>
                      <a:r>
                        <a:rPr lang="ru-RU" sz="1400" dirty="0">
                          <a:effectLst/>
                          <a:latin typeface="Palatino Linotype" pitchFamily="18" charset="0"/>
                        </a:rPr>
                        <a:t> </a:t>
                      </a:r>
                      <a:r>
                        <a:rPr lang="ru-RU" sz="1400" dirty="0" err="1">
                          <a:effectLst/>
                          <a:latin typeface="Palatino Linotype" pitchFamily="18" charset="0"/>
                        </a:rPr>
                        <a:t>тушириш</a:t>
                      </a:r>
                      <a:r>
                        <a:rPr lang="ru-RU" sz="1400" dirty="0">
                          <a:effectLst/>
                          <a:latin typeface="Palatino Linotype" pitchFamily="18" charset="0"/>
                        </a:rPr>
                        <a:t> (марта)</a:t>
                      </a:r>
                      <a:endParaRPr lang="ru-RU" sz="1400" dirty="0">
                        <a:effectLst/>
                        <a:latin typeface="Palatino Linotype" pitchFamily="18" charset="0"/>
                        <a:ea typeface="Times New Roman"/>
                      </a:endParaRPr>
                    </a:p>
                  </a:txBody>
                  <a:tcPr marL="68580" marR="68580" marT="0" marB="0" vert="vert270" anchor="ctr"/>
                </a:tc>
                <a:tc>
                  <a:txBody>
                    <a:bodyPr/>
                    <a:lstStyle/>
                    <a:p>
                      <a:pPr marR="71755" algn="ctr">
                        <a:spcAft>
                          <a:spcPts val="0"/>
                        </a:spcAft>
                      </a:pPr>
                      <a:r>
                        <a:rPr lang="ru-RU" sz="1400" dirty="0" err="1">
                          <a:effectLst/>
                          <a:latin typeface="Palatino Linotype" pitchFamily="18" charset="0"/>
                        </a:rPr>
                        <a:t>Арғ</a:t>
                      </a:r>
                      <a:r>
                        <a:rPr lang="uz-Cyrl-UZ" sz="1400" dirty="0">
                          <a:effectLst/>
                          <a:latin typeface="Palatino Linotype" pitchFamily="18" charset="0"/>
                        </a:rPr>
                        <a:t>а</a:t>
                      </a:r>
                      <a:r>
                        <a:rPr lang="ru-RU" sz="1400" dirty="0" err="1">
                          <a:effectLst/>
                          <a:latin typeface="Palatino Linotype" pitchFamily="18" charset="0"/>
                        </a:rPr>
                        <a:t>мч</a:t>
                      </a:r>
                      <a:r>
                        <a:rPr lang="uz-Cyrl-UZ" sz="1400" dirty="0">
                          <a:effectLst/>
                          <a:latin typeface="Palatino Linotype" pitchFamily="18" charset="0"/>
                        </a:rPr>
                        <a:t>и</a:t>
                      </a:r>
                      <a:r>
                        <a:rPr lang="ru-RU" sz="1400" dirty="0">
                          <a:effectLst/>
                          <a:latin typeface="Palatino Linotype" pitchFamily="18" charset="0"/>
                        </a:rPr>
                        <a:t>да </a:t>
                      </a:r>
                      <a:r>
                        <a:rPr lang="ru-RU" sz="1400" dirty="0" err="1">
                          <a:effectLst/>
                          <a:latin typeface="Palatino Linotype" pitchFamily="18" charset="0"/>
                        </a:rPr>
                        <a:t>сакраш</a:t>
                      </a:r>
                      <a:endParaRPr lang="ru-RU" sz="1400" dirty="0">
                        <a:effectLst/>
                        <a:latin typeface="Palatino Linotype" pitchFamily="18" charset="0"/>
                      </a:endParaRPr>
                    </a:p>
                    <a:p>
                      <a:pPr marR="71755" algn="ctr">
                        <a:spcAft>
                          <a:spcPts val="0"/>
                        </a:spcAft>
                      </a:pPr>
                      <a:r>
                        <a:rPr lang="ru-RU" sz="1400" dirty="0">
                          <a:effectLst/>
                          <a:latin typeface="Palatino Linotype" pitchFamily="18" charset="0"/>
                        </a:rPr>
                        <a:t>(2 мин. </a:t>
                      </a:r>
                      <a:r>
                        <a:rPr lang="ru-RU" sz="1400" dirty="0" err="1">
                          <a:effectLst/>
                          <a:latin typeface="Palatino Linotype" pitchFamily="18" charset="0"/>
                        </a:rPr>
                        <a:t>ичида</a:t>
                      </a:r>
                      <a:r>
                        <a:rPr lang="ru-RU" sz="1400" dirty="0">
                          <a:effectLst/>
                          <a:latin typeface="Palatino Linotype" pitchFamily="18" charset="0"/>
                        </a:rPr>
                        <a:t>)</a:t>
                      </a:r>
                      <a:endParaRPr lang="ru-RU" sz="1400" dirty="0">
                        <a:effectLst/>
                        <a:latin typeface="Palatino Linotype" pitchFamily="18" charset="0"/>
                        <a:ea typeface="Times New Roman"/>
                      </a:endParaRPr>
                    </a:p>
                  </a:txBody>
                  <a:tcPr marL="68580" marR="68580" marT="0" marB="0" vert="vert270" anchor="ctr"/>
                </a:tc>
              </a:tr>
              <a:tr h="258741">
                <a:tc>
                  <a:txBody>
                    <a:bodyPr/>
                    <a:lstStyle/>
                    <a:p>
                      <a:pPr marL="0" lvl="0" indent="0" algn="ctr">
                        <a:spcAft>
                          <a:spcPts val="0"/>
                        </a:spcAft>
                        <a:buFont typeface="+mj-lt"/>
                        <a:buNone/>
                        <a:tabLst>
                          <a:tab pos="457200" algn="l"/>
                        </a:tabLst>
                      </a:pPr>
                      <a:r>
                        <a:rPr lang="ru-RU" sz="1200" dirty="0" smtClean="0">
                          <a:effectLst/>
                        </a:rPr>
                        <a:t>1</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Абдуллаев А.</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26</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209</a:t>
                      </a:r>
                      <a:endParaRPr lang="ru-RU" sz="1200">
                        <a:effectLst/>
                        <a:latin typeface="Times New Roman"/>
                        <a:ea typeface="Times New Roman"/>
                      </a:endParaRPr>
                    </a:p>
                  </a:txBody>
                  <a:tcPr marL="68580" marR="68580" marT="0" marB="0" anchor="ctr"/>
                </a:tc>
              </a:tr>
              <a:tr h="258741">
                <a:tc>
                  <a:txBody>
                    <a:bodyPr/>
                    <a:lstStyle/>
                    <a:p>
                      <a:pPr marL="0" lvl="0" indent="0" algn="ctr">
                        <a:spcAft>
                          <a:spcPts val="0"/>
                        </a:spcAft>
                        <a:buFont typeface="+mj-lt"/>
                        <a:buNone/>
                        <a:tabLst>
                          <a:tab pos="457200" algn="l"/>
                        </a:tabLst>
                      </a:pPr>
                      <a:r>
                        <a:rPr lang="ru-RU" sz="1200" dirty="0" smtClean="0">
                          <a:effectLst/>
                        </a:rPr>
                        <a:t>2</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Азизов Г.</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9</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24</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190</a:t>
                      </a:r>
                      <a:endParaRPr lang="ru-RU" sz="1200">
                        <a:effectLst/>
                        <a:latin typeface="Times New Roman"/>
                        <a:ea typeface="Times New Roman"/>
                      </a:endParaRPr>
                    </a:p>
                  </a:txBody>
                  <a:tcPr marL="68580" marR="68580" marT="0" marB="0" anchor="ctr"/>
                </a:tc>
              </a:tr>
              <a:tr h="258741">
                <a:tc>
                  <a:txBody>
                    <a:bodyPr/>
                    <a:lstStyle/>
                    <a:p>
                      <a:pPr marL="0" lvl="0" indent="0" algn="ctr">
                        <a:spcAft>
                          <a:spcPts val="0"/>
                        </a:spcAft>
                        <a:buFont typeface="+mj-lt"/>
                        <a:buNone/>
                        <a:tabLst>
                          <a:tab pos="457200" algn="l"/>
                        </a:tabLst>
                      </a:pPr>
                      <a:r>
                        <a:rPr lang="ru-RU" sz="1200" dirty="0" smtClean="0">
                          <a:effectLst/>
                        </a:rPr>
                        <a:t>3</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Бобоназаров Э.</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4,04</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180</a:t>
                      </a:r>
                      <a:endParaRPr lang="ru-RU" sz="1200">
                        <a:effectLst/>
                        <a:latin typeface="Times New Roman"/>
                        <a:ea typeface="Times New Roman"/>
                      </a:endParaRPr>
                    </a:p>
                  </a:txBody>
                  <a:tcPr marL="68580" marR="68580" marT="0" marB="0" anchor="ctr"/>
                </a:tc>
              </a:tr>
              <a:tr h="258741">
                <a:tc>
                  <a:txBody>
                    <a:bodyPr/>
                    <a:lstStyle/>
                    <a:p>
                      <a:pPr marL="0" lvl="0" indent="0" algn="ctr">
                        <a:spcAft>
                          <a:spcPts val="0"/>
                        </a:spcAft>
                        <a:buFont typeface="+mj-lt"/>
                        <a:buNone/>
                        <a:tabLst>
                          <a:tab pos="457200" algn="l"/>
                        </a:tabLst>
                      </a:pPr>
                      <a:r>
                        <a:rPr lang="ru-RU" sz="1200" dirty="0" smtClean="0">
                          <a:effectLst/>
                        </a:rPr>
                        <a:t>4</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Бобобеков Н.</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13</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200</a:t>
                      </a:r>
                      <a:endParaRPr lang="ru-RU" sz="1200">
                        <a:effectLst/>
                        <a:latin typeface="Times New Roman"/>
                        <a:ea typeface="Times New Roman"/>
                      </a:endParaRPr>
                    </a:p>
                  </a:txBody>
                  <a:tcPr marL="68580" marR="68580" marT="0" marB="0" anchor="ctr"/>
                </a:tc>
              </a:tr>
              <a:tr h="258741">
                <a:tc>
                  <a:txBody>
                    <a:bodyPr/>
                    <a:lstStyle/>
                    <a:p>
                      <a:pPr marL="0" lvl="0" indent="0" algn="ctr">
                        <a:spcAft>
                          <a:spcPts val="0"/>
                        </a:spcAft>
                        <a:buFont typeface="+mj-lt"/>
                        <a:buNone/>
                        <a:tabLst>
                          <a:tab pos="457200" algn="l"/>
                        </a:tabLst>
                      </a:pPr>
                      <a:r>
                        <a:rPr lang="ru-RU" sz="1200" dirty="0" smtClean="0">
                          <a:effectLst/>
                        </a:rPr>
                        <a:t>5</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dirty="0" err="1">
                          <a:effectLst/>
                        </a:rPr>
                        <a:t>Жураев</a:t>
                      </a:r>
                      <a:r>
                        <a:rPr lang="ru-RU" sz="1200" dirty="0">
                          <a:effectLst/>
                        </a:rPr>
                        <a:t> Ш.</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a:effectLst/>
                        </a:rPr>
                        <a:t>4,00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33</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170</a:t>
                      </a:r>
                      <a:endParaRPr lang="ru-RU" sz="1200">
                        <a:effectLst/>
                        <a:latin typeface="Times New Roman"/>
                        <a:ea typeface="Times New Roman"/>
                      </a:endParaRPr>
                    </a:p>
                  </a:txBody>
                  <a:tcPr marL="68580" marR="68580" marT="0" marB="0" anchor="ctr"/>
                </a:tc>
              </a:tr>
              <a:tr h="258741">
                <a:tc>
                  <a:txBody>
                    <a:bodyPr/>
                    <a:lstStyle/>
                    <a:p>
                      <a:pPr marL="0" lvl="0" indent="0" algn="ctr">
                        <a:spcAft>
                          <a:spcPts val="0"/>
                        </a:spcAft>
                        <a:buFont typeface="+mj-lt"/>
                        <a:buNone/>
                        <a:tabLst>
                          <a:tab pos="457200" algn="l"/>
                        </a:tabLst>
                      </a:pPr>
                      <a:r>
                        <a:rPr lang="ru-RU" sz="1200" dirty="0" smtClean="0">
                          <a:effectLst/>
                        </a:rPr>
                        <a:t>6</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Йўлжўраев А.</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7</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22</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150</a:t>
                      </a:r>
                      <a:endParaRPr lang="ru-RU" sz="1200">
                        <a:effectLst/>
                        <a:latin typeface="Times New Roman"/>
                        <a:ea typeface="Times New Roman"/>
                      </a:endParaRPr>
                    </a:p>
                  </a:txBody>
                  <a:tcPr marL="68580" marR="68580" marT="0" marB="0" anchor="ctr"/>
                </a:tc>
              </a:tr>
              <a:tr h="258741">
                <a:tc>
                  <a:txBody>
                    <a:bodyPr/>
                    <a:lstStyle/>
                    <a:p>
                      <a:pPr marL="0" lvl="0" indent="0" algn="ctr">
                        <a:spcAft>
                          <a:spcPts val="0"/>
                        </a:spcAft>
                        <a:buFont typeface="+mj-lt"/>
                        <a:buNone/>
                        <a:tabLst>
                          <a:tab pos="457200" algn="l"/>
                        </a:tabLst>
                      </a:pPr>
                      <a:r>
                        <a:rPr lang="ru-RU" sz="1200" dirty="0" smtClean="0">
                          <a:effectLst/>
                        </a:rPr>
                        <a:t>7</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Йўлдошев Ш.</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27</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162</a:t>
                      </a:r>
                      <a:endParaRPr lang="ru-RU" sz="1200">
                        <a:effectLst/>
                        <a:latin typeface="Times New Roman"/>
                        <a:ea typeface="Times New Roman"/>
                      </a:endParaRPr>
                    </a:p>
                  </a:txBody>
                  <a:tcPr marL="68580" marR="68580" marT="0" marB="0" anchor="ctr"/>
                </a:tc>
              </a:tr>
              <a:tr h="258741">
                <a:tc>
                  <a:txBody>
                    <a:bodyPr/>
                    <a:lstStyle/>
                    <a:p>
                      <a:pPr marL="0" lvl="0" indent="0" algn="ctr">
                        <a:spcAft>
                          <a:spcPts val="0"/>
                        </a:spcAft>
                        <a:buFont typeface="+mj-lt"/>
                        <a:buNone/>
                        <a:tabLst>
                          <a:tab pos="457200" algn="l"/>
                        </a:tabLst>
                      </a:pPr>
                      <a:r>
                        <a:rPr lang="ru-RU" sz="1200" dirty="0" smtClean="0">
                          <a:effectLst/>
                        </a:rPr>
                        <a:t>8</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Йўлчиев З.</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4,20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9</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35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200</a:t>
                      </a:r>
                      <a:endParaRPr lang="ru-RU" sz="1200">
                        <a:effectLst/>
                        <a:latin typeface="Times New Roman"/>
                        <a:ea typeface="Times New Roman"/>
                      </a:endParaRPr>
                    </a:p>
                  </a:txBody>
                  <a:tcPr marL="68580" marR="68580" marT="0" marB="0" anchor="ctr"/>
                </a:tc>
              </a:tr>
              <a:tr h="258741">
                <a:tc>
                  <a:txBody>
                    <a:bodyPr/>
                    <a:lstStyle/>
                    <a:p>
                      <a:pPr marL="0" lvl="0" indent="0" algn="ctr">
                        <a:spcAft>
                          <a:spcPts val="0"/>
                        </a:spcAft>
                        <a:buFont typeface="+mj-lt"/>
                        <a:buNone/>
                        <a:tabLst>
                          <a:tab pos="457200" algn="l"/>
                        </a:tabLst>
                      </a:pPr>
                      <a:r>
                        <a:rPr lang="ru-RU" sz="1200" dirty="0" smtClean="0">
                          <a:effectLst/>
                        </a:rPr>
                        <a:t>9</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Мамадалиев В.</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4,02</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180</a:t>
                      </a:r>
                      <a:endParaRPr lang="ru-RU" sz="1200">
                        <a:effectLst/>
                        <a:latin typeface="Times New Roman"/>
                        <a:ea typeface="Times New Roman"/>
                      </a:endParaRPr>
                    </a:p>
                  </a:txBody>
                  <a:tcPr marL="68580" marR="68580" marT="0" marB="0" anchor="ctr"/>
                </a:tc>
              </a:tr>
              <a:tr h="258741">
                <a:tc>
                  <a:txBody>
                    <a:bodyPr/>
                    <a:lstStyle/>
                    <a:p>
                      <a:pPr marL="0" lvl="0" indent="0" algn="ctr">
                        <a:spcAft>
                          <a:spcPts val="0"/>
                        </a:spcAft>
                        <a:buFont typeface="+mj-lt"/>
                        <a:buNone/>
                        <a:tabLst>
                          <a:tab pos="457200" algn="l"/>
                        </a:tabLst>
                      </a:pPr>
                      <a:r>
                        <a:rPr lang="ru-RU" sz="1200" dirty="0" smtClean="0">
                          <a:effectLst/>
                        </a:rPr>
                        <a:t>10</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Муродов Х.</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4,04</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6</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31</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192</a:t>
                      </a:r>
                      <a:endParaRPr lang="ru-RU" sz="1200">
                        <a:effectLst/>
                        <a:latin typeface="Times New Roman"/>
                        <a:ea typeface="Times New Roman"/>
                      </a:endParaRPr>
                    </a:p>
                  </a:txBody>
                  <a:tcPr marL="68580" marR="68580" marT="0" marB="0" anchor="ctr"/>
                </a:tc>
              </a:tr>
              <a:tr h="258741">
                <a:tc gridSpan="2">
                  <a:txBody>
                    <a:bodyPr/>
                    <a:lstStyle/>
                    <a:p>
                      <a:pPr algn="ctr">
                        <a:spcAft>
                          <a:spcPts val="0"/>
                        </a:spcAft>
                      </a:pPr>
                      <a:endParaRPr lang="ru-RU" sz="1200">
                        <a:effectLst/>
                        <a:latin typeface="Times New Roman"/>
                        <a:ea typeface="Times New Roman"/>
                      </a:endParaRPr>
                    </a:p>
                  </a:txBody>
                  <a:tcPr marL="68580" marR="68580" marT="0" marB="0" anchor="ctr"/>
                </a:tc>
                <a:tc hMerge="1">
                  <a:txBody>
                    <a:bodyPr/>
                    <a:lstStyle/>
                    <a:p>
                      <a:endParaRPr lang="ru-RU"/>
                    </a:p>
                  </a:txBody>
                  <a:tcPr/>
                </a:tc>
                <a:tc>
                  <a:txBody>
                    <a:bodyPr/>
                    <a:lstStyle/>
                    <a:p>
                      <a:pPr algn="ctr">
                        <a:spcAft>
                          <a:spcPts val="0"/>
                        </a:spcAft>
                      </a:pPr>
                      <a:r>
                        <a:rPr lang="ru-RU" sz="1200">
                          <a:effectLst/>
                        </a:rPr>
                        <a:t>4,04</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8,6</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27,9</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183,3</a:t>
                      </a:r>
                      <a:endParaRPr lang="ru-RU" sz="1200">
                        <a:effectLst/>
                        <a:latin typeface="Times New Roman"/>
                        <a:ea typeface="Times New Roman"/>
                      </a:endParaRPr>
                    </a:p>
                  </a:txBody>
                  <a:tcPr marL="68580" marR="68580" marT="0" marB="0" anchor="ctr"/>
                </a:tc>
              </a:tr>
              <a:tr h="258741">
                <a:tc gridSpan="2">
                  <a:txBody>
                    <a:bodyPr/>
                    <a:lstStyle/>
                    <a:p>
                      <a:pPr algn="ctr">
                        <a:spcAft>
                          <a:spcPts val="0"/>
                        </a:spcAft>
                      </a:pPr>
                      <a:r>
                        <a:rPr lang="ru-RU" sz="1200">
                          <a:effectLst/>
                        </a:rPr>
                        <a:t>Δ</a:t>
                      </a:r>
                      <a:endParaRPr lang="ru-RU" sz="1200">
                        <a:effectLst/>
                        <a:latin typeface="Times New Roman"/>
                        <a:ea typeface="Times New Roman"/>
                      </a:endParaRPr>
                    </a:p>
                  </a:txBody>
                  <a:tcPr marL="68580" marR="68580" marT="0" marB="0" anchor="ctr"/>
                </a:tc>
                <a:tc hMerge="1">
                  <a:txBody>
                    <a:bodyPr/>
                    <a:lstStyle/>
                    <a:p>
                      <a:endParaRPr lang="ru-RU"/>
                    </a:p>
                  </a:txBody>
                  <a:tcPr/>
                </a:tc>
                <a:tc>
                  <a:txBody>
                    <a:bodyPr/>
                    <a:lstStyle/>
                    <a:p>
                      <a:pPr algn="ctr">
                        <a:spcAft>
                          <a:spcPts val="0"/>
                        </a:spcAft>
                      </a:pPr>
                      <a:r>
                        <a:rPr lang="ru-RU" sz="1200">
                          <a:effectLst/>
                        </a:rPr>
                        <a:t>0,06</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2,3</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4,22</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dirty="0">
                          <a:effectLst/>
                        </a:rPr>
                        <a:t>19,15</a:t>
                      </a:r>
                      <a:endParaRPr lang="ru-RU" sz="1200" dirty="0">
                        <a:effectLst/>
                        <a:latin typeface="Times New Roman"/>
                        <a:ea typeface="Times New Roman"/>
                      </a:endParaRPr>
                    </a:p>
                  </a:txBody>
                  <a:tcPr marL="68580" marR="68580" marT="0" marB="0" anchor="ctr"/>
                </a:tc>
              </a:tr>
            </a:tbl>
          </a:graphicData>
        </a:graphic>
      </p:graphicFrame>
      <p:graphicFrame>
        <p:nvGraphicFramePr>
          <p:cNvPr id="3" name="Объект 2"/>
          <p:cNvGraphicFramePr>
            <a:graphicFrameLocks noChangeAspect="1"/>
          </p:cNvGraphicFramePr>
          <p:nvPr>
            <p:extLst>
              <p:ext uri="{D42A27DB-BD31-4B8C-83A1-F6EECF244321}">
                <p14:modId xmlns:p14="http://schemas.microsoft.com/office/powerpoint/2010/main" val="3966447161"/>
              </p:ext>
            </p:extLst>
          </p:nvPr>
        </p:nvGraphicFramePr>
        <p:xfrm>
          <a:off x="1979712" y="5805264"/>
          <a:ext cx="152400" cy="190500"/>
        </p:xfrm>
        <a:graphic>
          <a:graphicData uri="http://schemas.openxmlformats.org/presentationml/2006/ole">
            <mc:AlternateContent xmlns:mc="http://schemas.openxmlformats.org/markup-compatibility/2006">
              <mc:Choice xmlns:v="urn:schemas-microsoft-com:vml" Requires="v">
                <p:oleObj spid="_x0000_s4100" name="Формула" r:id="rId3" imgW="152334" imgH="190417" progId="Equation.3">
                  <p:embed/>
                </p:oleObj>
              </mc:Choice>
              <mc:Fallback>
                <p:oleObj name="Формула" r:id="rId3" imgW="152334" imgH="190417"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712" y="5805264"/>
                        <a:ext cx="1524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4860639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85720" y="785794"/>
            <a:ext cx="8643998" cy="6072206"/>
          </a:xfrm>
        </p:spPr>
        <p:txBody>
          <a:bodyPr>
            <a:noAutofit/>
          </a:bodyPr>
          <a:lstStyle/>
          <a:p>
            <a:pPr>
              <a:buNone/>
            </a:pPr>
            <a:endParaRPr lang="ru-RU" sz="1400" dirty="0" smtClean="0"/>
          </a:p>
          <a:p>
            <a:pPr algn="just"/>
            <a:r>
              <a:rPr lang="uz-Cyrl-UZ" sz="1600" b="1" dirty="0">
                <a:effectLst>
                  <a:glow rad="63500">
                    <a:schemeClr val="accent3">
                      <a:satMod val="175000"/>
                      <a:alpha val="40000"/>
                    </a:schemeClr>
                  </a:glow>
                </a:effectLst>
                <a:latin typeface="Palatino Linotype" pitchFamily="18" charset="0"/>
              </a:rPr>
              <a:t>1. Илмий-услубий адабиётларни таҳлил этиш ва умум таълим мактабларидаги жисмоний тарбия амалиётини умумлаштириш натижасида шу нарса аниқландики, 5-7 синф ўқувчиларнинг жисмоний тарбия дарсларида бериладиган юкламанинг таркибий қисми ва ўлчамларидан фойдаланишда машқларнинг меъёрлаб беришнинг аниқ кўрсатмалари ва тавсифномалари деярли мавжуд эмас.</a:t>
            </a:r>
            <a:endParaRPr lang="ru-RU" sz="1600" b="1" dirty="0">
              <a:effectLst>
                <a:glow rad="63500">
                  <a:schemeClr val="accent3">
                    <a:satMod val="175000"/>
                    <a:alpha val="40000"/>
                  </a:schemeClr>
                </a:glow>
              </a:effectLst>
              <a:latin typeface="Palatino Linotype" pitchFamily="18" charset="0"/>
            </a:endParaRPr>
          </a:p>
          <a:p>
            <a:pPr algn="just"/>
            <a:r>
              <a:rPr lang="uz-Cyrl-UZ" sz="1600" b="1" dirty="0">
                <a:effectLst>
                  <a:glow rad="63500">
                    <a:schemeClr val="accent3">
                      <a:satMod val="175000"/>
                      <a:alpha val="40000"/>
                    </a:schemeClr>
                  </a:glow>
                </a:effectLst>
                <a:latin typeface="Palatino Linotype" pitchFamily="18" charset="0"/>
              </a:rPr>
              <a:t>2. Мактабларидаги жисмоний тарбия дарсларида ўқувчиларнинг жисмоний тайёргарлигини оширишнинг асосий йўналишларидан бири меъёрланган машқлардан фойдаланишдир.</a:t>
            </a:r>
            <a:endParaRPr lang="ru-RU" sz="1600" b="1" dirty="0">
              <a:effectLst>
                <a:glow rad="63500">
                  <a:schemeClr val="accent3">
                    <a:satMod val="175000"/>
                    <a:alpha val="40000"/>
                  </a:schemeClr>
                </a:glow>
              </a:effectLst>
              <a:latin typeface="Palatino Linotype" pitchFamily="18" charset="0"/>
            </a:endParaRPr>
          </a:p>
          <a:p>
            <a:pPr algn="just"/>
            <a:r>
              <a:rPr lang="uz-Cyrl-UZ" sz="1600" b="1" dirty="0">
                <a:effectLst>
                  <a:glow rad="63500">
                    <a:schemeClr val="accent3">
                      <a:satMod val="175000"/>
                      <a:alpha val="40000"/>
                    </a:schemeClr>
                  </a:glow>
                </a:effectLst>
                <a:latin typeface="Palatino Linotype" pitchFamily="18" charset="0"/>
              </a:rPr>
              <a:t>-меъёрланган машқларни бажариш шиддати ўқувчи организмининг маълум даражада чарчашига олиб келади;</a:t>
            </a:r>
            <a:endParaRPr lang="ru-RU" sz="1600" b="1" dirty="0">
              <a:effectLst>
                <a:glow rad="63500">
                  <a:schemeClr val="accent3">
                    <a:satMod val="175000"/>
                    <a:alpha val="40000"/>
                  </a:schemeClr>
                </a:glow>
              </a:effectLst>
              <a:latin typeface="Palatino Linotype" pitchFamily="18" charset="0"/>
            </a:endParaRPr>
          </a:p>
          <a:p>
            <a:pPr algn="just"/>
            <a:r>
              <a:rPr lang="uz-Cyrl-UZ" sz="1600" b="1" dirty="0">
                <a:effectLst>
                  <a:glow rad="63500">
                    <a:schemeClr val="accent3">
                      <a:satMod val="175000"/>
                      <a:alpha val="40000"/>
                    </a:schemeClr>
                  </a:glow>
                </a:effectLst>
                <a:latin typeface="Palatino Linotype" pitchFamily="18" charset="0"/>
              </a:rPr>
              <a:t>-машқ ўзининг шиддатли бажарилиши билан организмнинг функционал ҳолатини кўтариши, мушак гуруҳлари ишини бошқарувчи асаб марказларини кузатиш зарур. </a:t>
            </a:r>
            <a:endParaRPr lang="ru-RU" sz="1600" b="1" dirty="0">
              <a:effectLst>
                <a:glow rad="63500">
                  <a:schemeClr val="accent3">
                    <a:satMod val="175000"/>
                    <a:alpha val="40000"/>
                  </a:schemeClr>
                </a:glow>
              </a:effectLst>
              <a:latin typeface="Palatino Linotype" pitchFamily="18" charset="0"/>
            </a:endParaRPr>
          </a:p>
          <a:p>
            <a:pPr algn="just"/>
            <a:r>
              <a:rPr lang="ru-RU" sz="1600" b="1" dirty="0">
                <a:effectLst>
                  <a:glow rad="63500">
                    <a:schemeClr val="accent3">
                      <a:satMod val="175000"/>
                      <a:alpha val="40000"/>
                    </a:schemeClr>
                  </a:glow>
                </a:effectLst>
                <a:latin typeface="Palatino Linotype" pitchFamily="18" charset="0"/>
              </a:rPr>
              <a:t>3. </a:t>
            </a:r>
            <a:r>
              <a:rPr lang="ru-RU" sz="1600" b="1" dirty="0" err="1">
                <a:effectLst>
                  <a:glow rad="63500">
                    <a:schemeClr val="accent3">
                      <a:satMod val="175000"/>
                      <a:alpha val="40000"/>
                    </a:schemeClr>
                  </a:glow>
                </a:effectLst>
                <a:latin typeface="Palatino Linotype" pitchFamily="18" charset="0"/>
              </a:rPr>
              <a:t>Чидамлилик</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имкониятларини</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ривожлантиришда</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соматик</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типларга</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ажратиш</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ва</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ўқувчилар</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чидамлиги</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типини</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баҳолаш</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кўрсаткичларига</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асосланган</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конституционал</a:t>
            </a:r>
            <a:r>
              <a:rPr lang="ru-RU" sz="1600" b="1" dirty="0">
                <a:effectLst>
                  <a:glow rad="63500">
                    <a:schemeClr val="accent3">
                      <a:satMod val="175000"/>
                      <a:alpha val="40000"/>
                    </a:schemeClr>
                  </a:glow>
                </a:effectLst>
                <a:latin typeface="Palatino Linotype" pitchFamily="18" charset="0"/>
              </a:rPr>
              <a:t> - функционал </a:t>
            </a:r>
            <a:r>
              <a:rPr lang="ru-RU" sz="1600" b="1" dirty="0" err="1">
                <a:effectLst>
                  <a:glow rad="63500">
                    <a:schemeClr val="accent3">
                      <a:satMod val="175000"/>
                      <a:alpha val="40000"/>
                    </a:schemeClr>
                  </a:glow>
                </a:effectLst>
                <a:latin typeface="Palatino Linotype" pitchFamily="18" charset="0"/>
              </a:rPr>
              <a:t>ёндошишларга</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таянган</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ҳолда</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болалар</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гуруҳини</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ташкил</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этиш</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мақсадга</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мувофиқ</a:t>
            </a:r>
            <a:r>
              <a:rPr lang="ru-RU" sz="1600" b="1" dirty="0">
                <a:effectLst>
                  <a:glow rad="63500">
                    <a:schemeClr val="accent3">
                      <a:satMod val="175000"/>
                      <a:alpha val="40000"/>
                    </a:schemeClr>
                  </a:glow>
                </a:effectLst>
                <a:latin typeface="Palatino Linotype" pitchFamily="18" charset="0"/>
              </a:rPr>
              <a:t>. Календарь </a:t>
            </a:r>
            <a:r>
              <a:rPr lang="ru-RU" sz="1600" b="1" dirty="0" err="1">
                <a:effectLst>
                  <a:glow rad="63500">
                    <a:schemeClr val="accent3">
                      <a:satMod val="175000"/>
                      <a:alpha val="40000"/>
                    </a:schemeClr>
                  </a:glow>
                </a:effectLst>
                <a:latin typeface="Palatino Linotype" pitchFamily="18" charset="0"/>
              </a:rPr>
              <a:t>ёшга</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асосланган</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ҳолда</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болалар</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гуруҳини</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ташкил</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этиш</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ҳозирда</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замонавий</a:t>
            </a:r>
            <a:r>
              <a:rPr lang="ru-RU" sz="1600" b="1" dirty="0">
                <a:effectLst>
                  <a:glow rad="63500">
                    <a:schemeClr val="accent3">
                      <a:satMod val="175000"/>
                      <a:alpha val="40000"/>
                    </a:schemeClr>
                  </a:glow>
                </a:effectLst>
                <a:latin typeface="Palatino Linotype" pitchFamily="18" charset="0"/>
              </a:rPr>
              <a:t> педагогика </a:t>
            </a:r>
            <a:r>
              <a:rPr lang="ru-RU" sz="1600" b="1" dirty="0" err="1">
                <a:effectLst>
                  <a:glow rad="63500">
                    <a:schemeClr val="accent3">
                      <a:satMod val="175000"/>
                      <a:alpha val="40000"/>
                    </a:schemeClr>
                  </a:glow>
                </a:effectLst>
                <a:latin typeface="Palatino Linotype" pitchFamily="18" charset="0"/>
              </a:rPr>
              <a:t>ва</a:t>
            </a:r>
            <a:r>
              <a:rPr lang="ru-RU" sz="1600" b="1" dirty="0">
                <a:effectLst>
                  <a:glow rad="63500">
                    <a:schemeClr val="accent3">
                      <a:satMod val="175000"/>
                      <a:alpha val="40000"/>
                    </a:schemeClr>
                  </a:glow>
                </a:effectLst>
                <a:latin typeface="Palatino Linotype" pitchFamily="18" charset="0"/>
              </a:rPr>
              <a:t> спорт </a:t>
            </a:r>
            <a:r>
              <a:rPr lang="ru-RU" sz="1600" b="1" dirty="0" err="1">
                <a:effectLst>
                  <a:glow rad="63500">
                    <a:schemeClr val="accent3">
                      <a:satMod val="175000"/>
                      <a:alpha val="40000"/>
                    </a:schemeClr>
                  </a:glow>
                </a:effectLst>
                <a:latin typeface="Palatino Linotype" pitchFamily="18" charset="0"/>
              </a:rPr>
              <a:t>талабларига</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жавоб</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бера</a:t>
            </a:r>
            <a:r>
              <a:rPr lang="ru-RU" sz="1600" b="1" dirty="0">
                <a:effectLst>
                  <a:glow rad="63500">
                    <a:schemeClr val="accent3">
                      <a:satMod val="175000"/>
                      <a:alpha val="40000"/>
                    </a:schemeClr>
                  </a:glow>
                </a:effectLst>
                <a:latin typeface="Palatino Linotype" pitchFamily="18" charset="0"/>
              </a:rPr>
              <a:t> </a:t>
            </a:r>
            <a:r>
              <a:rPr lang="ru-RU" sz="1600" b="1" dirty="0" err="1">
                <a:effectLst>
                  <a:glow rad="63500">
                    <a:schemeClr val="accent3">
                      <a:satMod val="175000"/>
                      <a:alpha val="40000"/>
                    </a:schemeClr>
                  </a:glow>
                </a:effectLst>
                <a:latin typeface="Palatino Linotype" pitchFamily="18" charset="0"/>
              </a:rPr>
              <a:t>олмайди</a:t>
            </a:r>
            <a:r>
              <a:rPr lang="ru-RU" sz="1600" b="1" dirty="0">
                <a:effectLst>
                  <a:glow rad="63500">
                    <a:schemeClr val="accent3">
                      <a:satMod val="175000"/>
                      <a:alpha val="40000"/>
                    </a:schemeClr>
                  </a:glow>
                </a:effectLst>
                <a:latin typeface="Palatino Linotype" pitchFamily="18" charset="0"/>
              </a:rPr>
              <a:t>.</a:t>
            </a:r>
            <a:endParaRPr lang="ru-RU" sz="1600" b="1" i="1" dirty="0">
              <a:effectLst>
                <a:glow rad="63500">
                  <a:schemeClr val="accent3">
                    <a:satMod val="175000"/>
                    <a:alpha val="40000"/>
                  </a:schemeClr>
                </a:glow>
              </a:effectLst>
              <a:latin typeface="Palatino Linotype" pitchFamily="18" charset="0"/>
              <a:cs typeface="Arial" pitchFamily="34" charset="0"/>
            </a:endParaRPr>
          </a:p>
        </p:txBody>
      </p:sp>
      <p:sp>
        <p:nvSpPr>
          <p:cNvPr id="3" name="Заголовок 2"/>
          <p:cNvSpPr>
            <a:spLocks noGrp="1"/>
          </p:cNvSpPr>
          <p:nvPr>
            <p:ph type="title"/>
          </p:nvPr>
        </p:nvSpPr>
        <p:spPr>
          <a:xfrm>
            <a:off x="457200" y="274638"/>
            <a:ext cx="8229600" cy="654032"/>
          </a:xfrm>
        </p:spPr>
        <p:txBody>
          <a:bodyPr>
            <a:normAutofit/>
          </a:bodyPr>
          <a:lstStyle/>
          <a:p>
            <a:pPr algn="ctr"/>
            <a:r>
              <a:rPr lang="uz-Cyrl-UZ" sz="2800" i="1" dirty="0" smtClean="0">
                <a:latin typeface="Times New Roman" pitchFamily="18" charset="0"/>
                <a:cs typeface="Times New Roman" pitchFamily="18" charset="0"/>
              </a:rPr>
              <a:t>ХУЛОСАЛАР</a:t>
            </a:r>
            <a:endParaRPr lang="ru-RU" sz="2800" i="1" dirty="0">
              <a:latin typeface="Times New Roman" pitchFamily="18" charset="0"/>
              <a:cs typeface="Times New Roman" pitchFamily="18" charset="0"/>
            </a:endParaRPr>
          </a:p>
        </p:txBody>
      </p:sp>
    </p:spTree>
  </p:cSld>
  <p:clrMapOvr>
    <a:masterClrMapping/>
  </p:clrMapOvr>
  <p:transition spd="slow">
    <p:checke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9"/>
            <a:ext cx="8229600" cy="1661920"/>
          </a:xfrm>
        </p:spPr>
        <p:style>
          <a:lnRef idx="0">
            <a:schemeClr val="accent2"/>
          </a:lnRef>
          <a:fillRef idx="3">
            <a:schemeClr val="accent2"/>
          </a:fillRef>
          <a:effectRef idx="3">
            <a:schemeClr val="accent2"/>
          </a:effectRef>
          <a:fontRef idx="minor">
            <a:schemeClr val="lt1"/>
          </a:fontRef>
        </p:style>
        <p:txBody>
          <a:bodyPr>
            <a:normAutofit/>
          </a:bodyPr>
          <a:lstStyle/>
          <a:p>
            <a:pPr algn="ctr">
              <a:buNone/>
            </a:pPr>
            <a:r>
              <a:rPr lang="uz-Cyrl-UZ" sz="4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ЭЪТИБОРИНГИЗ УЧУН РАҲМАТ!!!</a:t>
            </a:r>
            <a:endParaRPr lang="ru-RU" sz="4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Tree>
  </p:cSld>
  <p:clrMapOvr>
    <a:masterClrMapping/>
  </p:clrMapOvr>
  <p:transition spd="slow">
    <p:checke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85720" y="764704"/>
            <a:ext cx="8429684" cy="5616624"/>
          </a:xfrm>
        </p:spPr>
        <p:txBody>
          <a:bodyPr>
            <a:normAutofit fontScale="90000"/>
          </a:bodyPr>
          <a:lstStyle/>
          <a:p>
            <a:pPr algn="just"/>
            <a:r>
              <a:rPr lang="uz-Cyrl-UZ" sz="1800" i="1" dirty="0" smtClean="0">
                <a:latin typeface="Times New Roman" pitchFamily="18" charset="0"/>
                <a:cs typeface="Times New Roman" pitchFamily="18" charset="0"/>
              </a:rPr>
              <a:t>	</a:t>
            </a:r>
            <a:br>
              <a:rPr lang="uz-Cyrl-UZ" sz="1800" i="1" dirty="0" smtClean="0">
                <a:latin typeface="Times New Roman" pitchFamily="18" charset="0"/>
                <a:cs typeface="Times New Roman" pitchFamily="18" charset="0"/>
              </a:rPr>
            </a:br>
            <a:r>
              <a:rPr lang="uz-Cyrl-UZ" sz="1800" i="1" dirty="0" smtClean="0">
                <a:latin typeface="Times New Roman" pitchFamily="18" charset="0"/>
                <a:cs typeface="Times New Roman" pitchFamily="18" charset="0"/>
              </a:rPr>
              <a:t/>
            </a:r>
            <a:br>
              <a:rPr lang="uz-Cyrl-UZ" sz="1800" i="1" dirty="0" smtClean="0">
                <a:latin typeface="Times New Roman" pitchFamily="18" charset="0"/>
                <a:cs typeface="Times New Roman" pitchFamily="18" charset="0"/>
              </a:rPr>
            </a:br>
            <a:r>
              <a:rPr lang="uz-Cyrl-UZ" sz="1800" i="1" dirty="0" smtClean="0">
                <a:latin typeface="Times New Roman" pitchFamily="18" charset="0"/>
                <a:cs typeface="Times New Roman" pitchFamily="18" charset="0"/>
              </a:rPr>
              <a:t>	</a:t>
            </a:r>
            <a:r>
              <a:rPr lang="uz-Cyrl-UZ" sz="2000" dirty="0" smtClean="0">
                <a:solidFill>
                  <a:schemeClr val="tx1"/>
                </a:solidFill>
                <a:effectLst/>
              </a:rPr>
              <a:t>Ёш </a:t>
            </a:r>
            <a:r>
              <a:rPr lang="uz-Cyrl-UZ" sz="2000" dirty="0">
                <a:solidFill>
                  <a:schemeClr val="tx1"/>
                </a:solidFill>
                <a:effectLst/>
              </a:rPr>
              <a:t>авлодни ҳар томонлама ақлий ва жисмоний жиҳатдан ривожланишида жисмоний тарбия асосий ўринлардан бирини эгаллайди. Шунинг учун Ўзбекистон Республикасининг «Жисоний тарбия ва спорт тўғрисида»ги Қонунида «Мактабгача ёшдаги болалар, ўқувчи-ёшлар, ўқувчилар саломатлигини асраш ва мустаҳкамлаш, уларда жисмоний баркамоллик эҳтиёжини шакллантириш мактабгача тарбия муассасалари ва ўқув юртларининг асосий вазифаси ҳисобланади» дейилади.</a:t>
            </a:r>
            <a:r>
              <a:rPr lang="ru-RU" sz="2000" dirty="0">
                <a:solidFill>
                  <a:schemeClr val="tx1"/>
                </a:solidFill>
                <a:effectLst/>
              </a:rPr>
              <a:t/>
            </a:r>
            <a:br>
              <a:rPr lang="ru-RU" sz="2000" dirty="0">
                <a:solidFill>
                  <a:schemeClr val="tx1"/>
                </a:solidFill>
                <a:effectLst/>
              </a:rPr>
            </a:br>
            <a:r>
              <a:rPr lang="ru-RU" sz="2000" dirty="0" smtClean="0">
                <a:solidFill>
                  <a:schemeClr val="tx1"/>
                </a:solidFill>
                <a:effectLst/>
              </a:rPr>
              <a:t>	</a:t>
            </a:r>
            <a:r>
              <a:rPr lang="uz-Cyrl-UZ" sz="2000" dirty="0" smtClean="0">
                <a:solidFill>
                  <a:schemeClr val="tx1"/>
                </a:solidFill>
                <a:effectLst/>
              </a:rPr>
              <a:t>Чидамлиликни </a:t>
            </a:r>
            <a:r>
              <a:rPr lang="uz-Cyrl-UZ" sz="2000" dirty="0">
                <a:solidFill>
                  <a:schemeClr val="tx1"/>
                </a:solidFill>
                <a:effectLst/>
              </a:rPr>
              <a:t>ошириш учун бир қатор мутахассислар ўз услубиятини тавсия этишган. Энг аввало болалик давридан бошлаб спорт юкламаларини яхши тақсимлаш керак, умумий чидамлиликни ривожлантиришга катта эътибор қаратиш лозим. Инсон чидамли бўлиши учун организмдаги турли тизимларнинг яхши ривожланишига эришиш лозим.</a:t>
            </a:r>
            <a:r>
              <a:rPr lang="ru-RU" sz="2000" dirty="0">
                <a:solidFill>
                  <a:schemeClr val="tx1"/>
                </a:solidFill>
                <a:effectLst/>
              </a:rPr>
              <a:t/>
            </a:r>
            <a:br>
              <a:rPr lang="ru-RU" sz="2000" dirty="0">
                <a:solidFill>
                  <a:schemeClr val="tx1"/>
                </a:solidFill>
                <a:effectLst/>
              </a:rPr>
            </a:br>
            <a:r>
              <a:rPr lang="uz-Cyrl-UZ" sz="2000" dirty="0">
                <a:solidFill>
                  <a:schemeClr val="tx1"/>
                </a:solidFill>
                <a:effectLst/>
              </a:rPr>
              <a:t>Ўқувчилар бу мусобақаларда иштирок этишлари учун умумий тайёргарликни амалга ошириш зарур. Бу эса боланинг организмини ушбу мусобақага тайёрланган бўлиши кераклигини таъкидлайди. Лекин, ўқувчи ёшларни кўпчилиги берилган мезонларни бажара олишмайди. Шу сабабли, юқоридаги маълумотларни инобатга олган ҳолда, ўқувчиларда чидамлиликни ривожлантириш бугунги куннинг долзарб муаммосидир.</a:t>
            </a:r>
            <a:r>
              <a:rPr lang="ru-RU" sz="2000" dirty="0">
                <a:solidFill>
                  <a:schemeClr val="tx1"/>
                </a:solidFill>
                <a:effectLst/>
              </a:rPr>
              <a:t/>
            </a:r>
            <a:br>
              <a:rPr lang="ru-RU" sz="2000" dirty="0">
                <a:solidFill>
                  <a:schemeClr val="tx1"/>
                </a:solidFill>
                <a:effectLst/>
              </a:rPr>
            </a:br>
            <a:endParaRPr lang="ru-RU" sz="2000" dirty="0">
              <a:solidFill>
                <a:schemeClr val="tx1"/>
              </a:solidFill>
              <a:effectLst/>
            </a:endParaRPr>
          </a:p>
        </p:txBody>
      </p:sp>
      <p:sp>
        <p:nvSpPr>
          <p:cNvPr id="4" name="Прямоугольник 3"/>
          <p:cNvSpPr/>
          <p:nvPr/>
        </p:nvSpPr>
        <p:spPr>
          <a:xfrm>
            <a:off x="2214546" y="214290"/>
            <a:ext cx="4572032" cy="369332"/>
          </a:xfrm>
          <a:prstGeom prst="rect">
            <a:avLst/>
          </a:prstGeom>
        </p:spPr>
        <p:txBody>
          <a:bodyPr wrap="square">
            <a:spAutoFit/>
          </a:bodyPr>
          <a:lstStyle/>
          <a:p>
            <a:pPr algn="ctr"/>
            <a:r>
              <a:rPr lang="uz-Cyrl-UZ" b="1" dirty="0">
                <a:solidFill>
                  <a:srgbClr val="464646"/>
                </a:solidFill>
                <a:effectLst>
                  <a:outerShdw blurRad="31750" dist="25400" dir="5400000" algn="tl" rotWithShape="0">
                    <a:srgbClr val="000000">
                      <a:alpha val="25000"/>
                    </a:srgbClr>
                  </a:outerShdw>
                </a:effectLst>
                <a:latin typeface="Times New Roman" pitchFamily="18" charset="0"/>
                <a:ea typeface="+mj-ea"/>
                <a:cs typeface="Times New Roman" pitchFamily="18" charset="0"/>
              </a:rPr>
              <a:t>МАВЗУНИНГ </a:t>
            </a:r>
            <a:r>
              <a:rPr lang="uz-Cyrl-UZ" b="1" dirty="0" smtClean="0">
                <a:solidFill>
                  <a:srgbClr val="464646"/>
                </a:solidFill>
                <a:effectLst>
                  <a:outerShdw blurRad="31750" dist="25400" dir="5400000" algn="tl" rotWithShape="0">
                    <a:srgbClr val="000000">
                      <a:alpha val="25000"/>
                    </a:srgbClr>
                  </a:outerShdw>
                </a:effectLst>
                <a:latin typeface="Times New Roman" pitchFamily="18" charset="0"/>
                <a:ea typeface="+mj-ea"/>
                <a:cs typeface="Times New Roman" pitchFamily="18" charset="0"/>
              </a:rPr>
              <a:t>ДОЛЗАРБЛИГИ</a:t>
            </a:r>
            <a:endParaRPr lang="ru-RU" dirty="0"/>
          </a:p>
        </p:txBody>
      </p:sp>
    </p:spTree>
  </p:cSld>
  <p:clrMapOvr>
    <a:overrideClrMapping bg1="lt1" tx1="dk1" bg2="lt2" tx2="dk2" accent1="accent1" accent2="accent2" accent3="accent3" accent4="accent4" accent5="accent5" accent6="accent6" hlink="hlink" folHlink="folHlink"/>
  </p:clrMapOvr>
  <p:transition spd="slow">
    <p:checke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363272" cy="4179920"/>
          </a:xfrm>
        </p:spPr>
        <p:txBody>
          <a:bodyPr>
            <a:normAutofit/>
          </a:bodyPr>
          <a:lstStyle/>
          <a:p>
            <a:r>
              <a:rPr lang="uz-Cyrl-UZ" sz="3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Ўқувчиларнинг спорт тайёргарлигини оширишда умумий чидамлиликни воситалардан фойдаланган ҳолда уларда чидамлилик самарадорлигини оширади.</a:t>
            </a:r>
            <a:endParaRPr lang="ru-RU" sz="3600" dirty="0"/>
          </a:p>
          <a:p>
            <a:endParaRPr lang="ru-RU" dirty="0"/>
          </a:p>
        </p:txBody>
      </p:sp>
      <p:sp>
        <p:nvSpPr>
          <p:cNvPr id="3" name="Заголовок 2"/>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uz-Cyrl-UZ"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ИШНИНГ МАҚСАДИ</a:t>
            </a:r>
            <a:endParaRPr lang="ru-RU"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Tree>
  </p:cSld>
  <p:clrMapOvr>
    <a:masterClrMapping/>
  </p:clrMapOvr>
  <p:transition spd="slow">
    <p:checke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Autofit/>
          </a:bodyPr>
          <a:lstStyle/>
          <a:p>
            <a:pPr lvl="0"/>
            <a:r>
              <a:rPr lang="uz-Cyrl-UZ" sz="2800" b="1" i="1" dirty="0">
                <a:effectLst>
                  <a:glow rad="63500">
                    <a:schemeClr val="accent1">
                      <a:satMod val="175000"/>
                      <a:alpha val="40000"/>
                    </a:schemeClr>
                  </a:glow>
                </a:effectLst>
              </a:rPr>
              <a:t>Ишда чидамлилик малакавий амалиёт давомида турли ҳажмларда спорт машғулотлари билан шуғулланган ўқувчиларнинг ўзлаштиришларга таъсирини ўрганиш;</a:t>
            </a:r>
            <a:endParaRPr lang="ru-RU" sz="2800" b="1" i="1" dirty="0">
              <a:effectLst>
                <a:glow rad="63500">
                  <a:schemeClr val="accent1">
                    <a:satMod val="175000"/>
                    <a:alpha val="40000"/>
                  </a:schemeClr>
                </a:glow>
              </a:effectLst>
            </a:endParaRPr>
          </a:p>
          <a:p>
            <a:pPr lvl="0"/>
            <a:r>
              <a:rPr lang="uz-Cyrl-UZ" sz="2800" b="1" i="1" dirty="0">
                <a:effectLst>
                  <a:glow rad="63500">
                    <a:schemeClr val="accent1">
                      <a:satMod val="175000"/>
                      <a:alpha val="40000"/>
                    </a:schemeClr>
                  </a:glow>
                </a:effectLst>
              </a:rPr>
              <a:t>Ўзлаштиришнинг мусобақа юкламаларига боғлиқ ҳолда ўзгариш даражасини ўрганиш</a:t>
            </a:r>
            <a:r>
              <a:rPr lang="uz-Cyrl-UZ" sz="2800" b="1" i="1" dirty="0" smtClean="0">
                <a:effectLst>
                  <a:glow rad="63500">
                    <a:schemeClr val="accent1">
                      <a:satMod val="175000"/>
                      <a:alpha val="40000"/>
                    </a:schemeClr>
                  </a:glow>
                </a:effectLst>
              </a:rPr>
              <a:t>.</a:t>
            </a:r>
            <a:endParaRPr lang="ru-RU" sz="2800" b="1" i="1" dirty="0" smtClean="0">
              <a:effectLst>
                <a:glow rad="63500">
                  <a:schemeClr val="accent1">
                    <a:satMod val="175000"/>
                    <a:alpha val="40000"/>
                  </a:schemeClr>
                </a:glow>
              </a:effectLst>
            </a:endParaRPr>
          </a:p>
          <a:p>
            <a:pPr marL="109728" indent="0">
              <a:buNone/>
            </a:pPr>
            <a:r>
              <a:rPr lang="uz-Cyrl-UZ" sz="3600" b="1" i="1" dirty="0" smtClean="0"/>
              <a:t> </a:t>
            </a:r>
            <a:endParaRPr lang="ru-RU" sz="3600" dirty="0" smtClean="0"/>
          </a:p>
          <a:p>
            <a:pPr algn="just"/>
            <a:endParaRPr lang="ru-RU" sz="3600" b="1" i="1" dirty="0">
              <a:effectLst>
                <a:glow rad="63500">
                  <a:schemeClr val="accent1">
                    <a:satMod val="175000"/>
                    <a:alpha val="40000"/>
                  </a:schemeClr>
                </a:glow>
              </a:effectLst>
              <a:latin typeface="Times New Roman" pitchFamily="18" charset="0"/>
              <a:cs typeface="Times New Roman" pitchFamily="18" charset="0"/>
            </a:endParaRPr>
          </a:p>
        </p:txBody>
      </p:sp>
      <p:sp>
        <p:nvSpPr>
          <p:cNvPr id="3" name="Заголовок 2"/>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uz-Cyrl-UZ"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ИШНИНГ ИЛМИЙ ЯНГИЛИГИ</a:t>
            </a:r>
            <a:endParaRPr lang="ru-RU"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Tree>
  </p:cSld>
  <p:clrMapOvr>
    <a:masterClrMapping/>
  </p:clrMapOvr>
  <p:transition spd="slow">
    <p:checke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85720" y="1214422"/>
            <a:ext cx="8572560" cy="5429288"/>
          </a:xfrm>
        </p:spPr>
        <p:txBody>
          <a:bodyPr>
            <a:noAutofit/>
          </a:bodyPr>
          <a:lstStyle/>
          <a:p>
            <a:pPr lvl="0"/>
            <a:r>
              <a:rPr lang="uz-Cyrl-UZ" sz="2400" b="1" i="1" dirty="0" smtClean="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Ўқув</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адабиётлари</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ва</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республикамизнинг</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меъёрий</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ҳужжатларини</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ўрганиш</a:t>
            </a:r>
            <a:r>
              <a:rPr lang="ru-RU" sz="2800" b="1" i="1" dirty="0">
                <a:effectLst>
                  <a:glow rad="63500">
                    <a:schemeClr val="accent3">
                      <a:satMod val="175000"/>
                      <a:alpha val="40000"/>
                    </a:schemeClr>
                  </a:glow>
                </a:effectLst>
                <a:latin typeface="Palatino Linotype" pitchFamily="18" charset="0"/>
              </a:rPr>
              <a:t>;</a:t>
            </a:r>
          </a:p>
          <a:p>
            <a:pPr lvl="0"/>
            <a:r>
              <a:rPr lang="uz-Cyrl-UZ" sz="2800" b="1" i="1" dirty="0">
                <a:effectLst>
                  <a:glow rad="63500">
                    <a:schemeClr val="accent3">
                      <a:satMod val="175000"/>
                      <a:alpha val="40000"/>
                    </a:schemeClr>
                  </a:glow>
                </a:effectLst>
                <a:latin typeface="Palatino Linotype" pitchFamily="18" charset="0"/>
              </a:rPr>
              <a:t>5-7 синф ўқувчиларининг</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чидамлилигини</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аниқлаш</a:t>
            </a:r>
            <a:r>
              <a:rPr lang="ru-RU" sz="2800" b="1" i="1" dirty="0">
                <a:effectLst>
                  <a:glow rad="63500">
                    <a:schemeClr val="accent3">
                      <a:satMod val="175000"/>
                      <a:alpha val="40000"/>
                    </a:schemeClr>
                  </a:glow>
                </a:effectLst>
                <a:latin typeface="Palatino Linotype" pitchFamily="18" charset="0"/>
              </a:rPr>
              <a:t>;</a:t>
            </a:r>
          </a:p>
          <a:p>
            <a:pPr lvl="0"/>
            <a:r>
              <a:rPr lang="ru-RU" sz="2800" b="1" i="1" dirty="0" err="1">
                <a:effectLst>
                  <a:glow rad="63500">
                    <a:schemeClr val="accent3">
                      <a:satMod val="175000"/>
                      <a:alpha val="40000"/>
                    </a:schemeClr>
                  </a:glow>
                </a:effectLst>
                <a:latin typeface="Palatino Linotype" pitchFamily="18" charset="0"/>
              </a:rPr>
              <a:t>Жисмоний</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иш</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қобилияти</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ва</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чидамлилик</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ўртасидаги</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ўзаро</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боғлиқликларни</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ўрганиш</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йўлларини</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аниқлаш</a:t>
            </a:r>
            <a:r>
              <a:rPr lang="ru-RU" sz="2800" b="1" i="1" dirty="0">
                <a:effectLst>
                  <a:glow rad="63500">
                    <a:schemeClr val="accent3">
                      <a:satMod val="175000"/>
                      <a:alpha val="40000"/>
                    </a:schemeClr>
                  </a:glow>
                </a:effectLst>
                <a:latin typeface="Palatino Linotype" pitchFamily="18" charset="0"/>
              </a:rPr>
              <a:t>;</a:t>
            </a:r>
          </a:p>
          <a:p>
            <a:pPr lvl="0"/>
            <a:r>
              <a:rPr lang="ru-RU" sz="2800" b="1" i="1" dirty="0" err="1">
                <a:effectLst>
                  <a:glow rad="63500">
                    <a:schemeClr val="accent3">
                      <a:satMod val="175000"/>
                      <a:alpha val="40000"/>
                    </a:schemeClr>
                  </a:glow>
                </a:effectLst>
                <a:latin typeface="Palatino Linotype" pitchFamily="18" charset="0"/>
              </a:rPr>
              <a:t>Чидамлиликни</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ёшига</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қараб</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ривожлантириш</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воситалари</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ва</a:t>
            </a:r>
            <a:r>
              <a:rPr lang="ru-RU" sz="2800" b="1" i="1" dirty="0">
                <a:effectLst>
                  <a:glow rad="63500">
                    <a:schemeClr val="accent3">
                      <a:satMod val="175000"/>
                      <a:alpha val="40000"/>
                    </a:schemeClr>
                  </a:glow>
                </a:effectLst>
                <a:latin typeface="Palatino Linotype" pitchFamily="18" charset="0"/>
              </a:rPr>
              <a:t> </a:t>
            </a:r>
            <a:r>
              <a:rPr lang="ru-RU" sz="2800" b="1" i="1" dirty="0" err="1">
                <a:effectLst>
                  <a:glow rad="63500">
                    <a:schemeClr val="accent3">
                      <a:satMod val="175000"/>
                      <a:alpha val="40000"/>
                    </a:schemeClr>
                  </a:glow>
                </a:effectLst>
                <a:latin typeface="Palatino Linotype" pitchFamily="18" charset="0"/>
              </a:rPr>
              <a:t>услублари</a:t>
            </a:r>
            <a:r>
              <a:rPr lang="ru-RU" sz="2800" b="1" i="1" dirty="0" smtClean="0">
                <a:effectLst>
                  <a:glow rad="63500">
                    <a:schemeClr val="accent3">
                      <a:satMod val="175000"/>
                      <a:alpha val="40000"/>
                    </a:schemeClr>
                  </a:glow>
                </a:effectLst>
                <a:latin typeface="Palatino Linotype" pitchFamily="18" charset="0"/>
              </a:rPr>
              <a:t>.</a:t>
            </a:r>
            <a:endParaRPr lang="ru-RU" sz="2800" b="1" i="1" dirty="0">
              <a:effectLst>
                <a:glow rad="63500">
                  <a:schemeClr val="accent3">
                    <a:satMod val="175000"/>
                    <a:alpha val="40000"/>
                  </a:schemeClr>
                </a:glow>
              </a:effectLst>
              <a:latin typeface="Palatino Linotype" pitchFamily="18" charset="0"/>
            </a:endParaRPr>
          </a:p>
        </p:txBody>
      </p:sp>
      <p:sp>
        <p:nvSpPr>
          <p:cNvPr id="3" name="Заголовок 2"/>
          <p:cNvSpPr>
            <a:spLocks noGrp="1"/>
          </p:cNvSpPr>
          <p:nvPr>
            <p:ph type="title"/>
          </p:nvPr>
        </p:nvSpPr>
        <p:spPr>
          <a:xfrm>
            <a:off x="500034" y="285728"/>
            <a:ext cx="8229600" cy="989034"/>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uz-Cyrl-UZ" sz="36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ТАДҚИҚОТНИНГ ВАЗИФАЛАРИ</a:t>
            </a:r>
            <a:endParaRPr lang="ru-RU" sz="36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Tree>
  </p:cSld>
  <p:clrMapOvr>
    <a:masterClrMapping/>
  </p:clrMapOvr>
  <p:transition spd="slow">
    <p:checke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27584" y="612844"/>
            <a:ext cx="7560840" cy="6463308"/>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uz-Cyrl-UZ"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Тадқиқот ишини ташкил этиш</a:t>
            </a:r>
            <a:r>
              <a:rPr lang="uz-Cyrl-UZ" b="1" i="1" dirty="0"/>
              <a:t>:</a:t>
            </a:r>
            <a:endParaRPr lang="ru-RU" dirty="0"/>
          </a:p>
          <a:p>
            <a:pPr algn="ctr"/>
            <a:endParaRPr lang="uz-Cyrl-UZ" dirty="0" smtClean="0"/>
          </a:p>
          <a:p>
            <a:pPr algn="just"/>
            <a:r>
              <a:rPr lang="uz-Cyrl-UZ" dirty="0" smtClean="0">
                <a:latin typeface="Palatino Linotype" pitchFamily="18" charset="0"/>
              </a:rPr>
              <a:t>	Тадқиқот </a:t>
            </a:r>
            <a:r>
              <a:rPr lang="uz-Cyrl-UZ" dirty="0">
                <a:latin typeface="Palatino Linotype" pitchFamily="18" charset="0"/>
              </a:rPr>
              <a:t>Юнусобод туманидаги 265 мактаб базасида ташкиллаштирилди. тадқиқотда 5-7 синф ўқувчилари тажриба ва назорат гуруҳларига бўлинган ҳолда иштирок этишди. (ҳар бир гуруҳда 10 нафардан ўқувчи)</a:t>
            </a:r>
            <a:endParaRPr lang="ru-RU" dirty="0">
              <a:latin typeface="Palatino Linotype" pitchFamily="18" charset="0"/>
            </a:endParaRPr>
          </a:p>
          <a:p>
            <a:pPr algn="just"/>
            <a:r>
              <a:rPr lang="uz-Cyrl-UZ" dirty="0" smtClean="0">
                <a:latin typeface="Palatino Linotype" pitchFamily="18" charset="0"/>
              </a:rPr>
              <a:t>	Ўқувчиларнинг </a:t>
            </a:r>
            <a:r>
              <a:rPr lang="uz-Cyrl-UZ" dirty="0">
                <a:latin typeface="Palatino Linotype" pitchFamily="18" charset="0"/>
              </a:rPr>
              <a:t>чидамлилик қобилиятларини ривожлантиришда самарали усуллар қўлланилиб, унда машқлар бир маромда ёки шиддатда ўзгартирилган ҳолда бажарилади. Биз тажриба гуруҳлари деб 5-7 синф ўқувчиларни ҳисобладик.</a:t>
            </a:r>
            <a:endParaRPr lang="ru-RU" dirty="0">
              <a:latin typeface="Palatino Linotype" pitchFamily="18" charset="0"/>
            </a:endParaRPr>
          </a:p>
          <a:p>
            <a:pPr algn="just"/>
            <a:r>
              <a:rPr lang="uz-Cyrl-UZ" dirty="0">
                <a:latin typeface="Palatino Linotype" pitchFamily="18" charset="0"/>
              </a:rPr>
              <a:t>Турли шиддатларда югуришда чидамлиликни ривожлантириш: </a:t>
            </a:r>
            <a:endParaRPr lang="ru-RU" dirty="0">
              <a:latin typeface="Palatino Linotype" pitchFamily="18" charset="0"/>
            </a:endParaRPr>
          </a:p>
          <a:p>
            <a:pPr algn="just"/>
            <a:r>
              <a:rPr lang="ru-RU" dirty="0">
                <a:latin typeface="Palatino Linotype" pitchFamily="18" charset="0"/>
              </a:rPr>
              <a:t>А. </a:t>
            </a:r>
            <a:r>
              <a:rPr lang="ru-RU" dirty="0" err="1">
                <a:latin typeface="Palatino Linotype" pitchFamily="18" charset="0"/>
              </a:rPr>
              <a:t>Максималдан</a:t>
            </a:r>
            <a:r>
              <a:rPr lang="ru-RU" dirty="0">
                <a:latin typeface="Palatino Linotype" pitchFamily="18" charset="0"/>
              </a:rPr>
              <a:t> 90-95% 4-5марта </a:t>
            </a:r>
            <a:r>
              <a:rPr lang="ru-RU" dirty="0" err="1">
                <a:latin typeface="Palatino Linotype" pitchFamily="18" charset="0"/>
              </a:rPr>
              <a:t>такрорлаш</a:t>
            </a:r>
            <a:r>
              <a:rPr lang="ru-RU" dirty="0">
                <a:latin typeface="Palatino Linotype" pitchFamily="18" charset="0"/>
              </a:rPr>
              <a:t>, 10-20 </a:t>
            </a:r>
            <a:r>
              <a:rPr lang="ru-RU" dirty="0" err="1">
                <a:latin typeface="Palatino Linotype" pitchFamily="18" charset="0"/>
              </a:rPr>
              <a:t>сония</a:t>
            </a:r>
            <a:r>
              <a:rPr lang="ru-RU" dirty="0">
                <a:latin typeface="Palatino Linotype" pitchFamily="18" charset="0"/>
              </a:rPr>
              <a:t> </a:t>
            </a:r>
            <a:r>
              <a:rPr lang="ru-RU" dirty="0" err="1">
                <a:latin typeface="Palatino Linotype" pitchFamily="18" charset="0"/>
              </a:rPr>
              <a:t>давом</a:t>
            </a:r>
            <a:r>
              <a:rPr lang="ru-RU" dirty="0">
                <a:latin typeface="Palatino Linotype" pitchFamily="18" charset="0"/>
              </a:rPr>
              <a:t> </a:t>
            </a:r>
            <a:r>
              <a:rPr lang="ru-RU" dirty="0" err="1">
                <a:latin typeface="Palatino Linotype" pitchFamily="18" charset="0"/>
              </a:rPr>
              <a:t>этади</a:t>
            </a:r>
            <a:r>
              <a:rPr lang="ru-RU" dirty="0">
                <a:latin typeface="Palatino Linotype" pitchFamily="18" charset="0"/>
              </a:rPr>
              <a:t>, </a:t>
            </a:r>
            <a:r>
              <a:rPr lang="ru-RU" dirty="0" err="1">
                <a:latin typeface="Palatino Linotype" pitchFamily="18" charset="0"/>
              </a:rPr>
              <a:t>такрорлаш</a:t>
            </a:r>
            <a:r>
              <a:rPr lang="ru-RU" dirty="0">
                <a:latin typeface="Palatino Linotype" pitchFamily="18" charset="0"/>
              </a:rPr>
              <a:t> </a:t>
            </a:r>
            <a:r>
              <a:rPr lang="ru-RU" dirty="0" err="1">
                <a:latin typeface="Palatino Linotype" pitchFamily="18" charset="0"/>
              </a:rPr>
              <a:t>оралиғида</a:t>
            </a:r>
            <a:r>
              <a:rPr lang="ru-RU" dirty="0">
                <a:latin typeface="Palatino Linotype" pitchFamily="18" charset="0"/>
              </a:rPr>
              <a:t> 80-130 </a:t>
            </a:r>
            <a:r>
              <a:rPr lang="ru-RU" dirty="0" err="1">
                <a:latin typeface="Palatino Linotype" pitchFamily="18" charset="0"/>
              </a:rPr>
              <a:t>сония</a:t>
            </a:r>
            <a:r>
              <a:rPr lang="ru-RU" dirty="0">
                <a:latin typeface="Palatino Linotype" pitchFamily="18" charset="0"/>
              </a:rPr>
              <a:t> дам </a:t>
            </a:r>
            <a:r>
              <a:rPr lang="ru-RU" dirty="0" err="1">
                <a:latin typeface="Palatino Linotype" pitchFamily="18" charset="0"/>
              </a:rPr>
              <a:t>олинади</a:t>
            </a:r>
            <a:r>
              <a:rPr lang="ru-RU" dirty="0">
                <a:latin typeface="Palatino Linotype" pitchFamily="18" charset="0"/>
              </a:rPr>
              <a:t>;</a:t>
            </a:r>
          </a:p>
          <a:p>
            <a:pPr algn="just"/>
            <a:r>
              <a:rPr lang="ru-RU" dirty="0">
                <a:latin typeface="Palatino Linotype" pitchFamily="18" charset="0"/>
              </a:rPr>
              <a:t>Б. </a:t>
            </a:r>
            <a:r>
              <a:rPr lang="ru-RU" dirty="0" err="1">
                <a:latin typeface="Palatino Linotype" pitchFamily="18" charset="0"/>
              </a:rPr>
              <a:t>Максималдан</a:t>
            </a:r>
            <a:r>
              <a:rPr lang="ru-RU" dirty="0">
                <a:latin typeface="Palatino Linotype" pitchFamily="18" charset="0"/>
              </a:rPr>
              <a:t> 90% 3-4 марта </a:t>
            </a:r>
            <a:r>
              <a:rPr lang="ru-RU" dirty="0" err="1">
                <a:latin typeface="Palatino Linotype" pitchFamily="18" charset="0"/>
              </a:rPr>
              <a:t>такрорлаш</a:t>
            </a:r>
            <a:r>
              <a:rPr lang="ru-RU" dirty="0">
                <a:latin typeface="Palatino Linotype" pitchFamily="18" charset="0"/>
              </a:rPr>
              <a:t>, 60-85 </a:t>
            </a:r>
            <a:r>
              <a:rPr lang="ru-RU" dirty="0" err="1">
                <a:latin typeface="Palatino Linotype" pitchFamily="18" charset="0"/>
              </a:rPr>
              <a:t>сония</a:t>
            </a:r>
            <a:r>
              <a:rPr lang="ru-RU" dirty="0">
                <a:latin typeface="Palatino Linotype" pitchFamily="18" charset="0"/>
              </a:rPr>
              <a:t> </a:t>
            </a:r>
            <a:r>
              <a:rPr lang="ru-RU" dirty="0" err="1">
                <a:latin typeface="Palatino Linotype" pitchFamily="18" charset="0"/>
              </a:rPr>
              <a:t>давом</a:t>
            </a:r>
            <a:r>
              <a:rPr lang="ru-RU" dirty="0">
                <a:latin typeface="Palatino Linotype" pitchFamily="18" charset="0"/>
              </a:rPr>
              <a:t> </a:t>
            </a:r>
            <a:r>
              <a:rPr lang="ru-RU" dirty="0" err="1">
                <a:latin typeface="Palatino Linotype" pitchFamily="18" charset="0"/>
              </a:rPr>
              <a:t>этади</a:t>
            </a:r>
            <a:r>
              <a:rPr lang="ru-RU" dirty="0">
                <a:latin typeface="Palatino Linotype" pitchFamily="18" charset="0"/>
              </a:rPr>
              <a:t>, </a:t>
            </a:r>
            <a:r>
              <a:rPr lang="ru-RU" dirty="0" err="1">
                <a:latin typeface="Palatino Linotype" pitchFamily="18" charset="0"/>
              </a:rPr>
              <a:t>такрорлаш</a:t>
            </a:r>
            <a:r>
              <a:rPr lang="ru-RU" dirty="0">
                <a:latin typeface="Palatino Linotype" pitchFamily="18" charset="0"/>
              </a:rPr>
              <a:t> </a:t>
            </a:r>
            <a:r>
              <a:rPr lang="ru-RU" dirty="0" err="1">
                <a:latin typeface="Palatino Linotype" pitchFamily="18" charset="0"/>
              </a:rPr>
              <a:t>оралиғида</a:t>
            </a:r>
            <a:r>
              <a:rPr lang="ru-RU" dirty="0">
                <a:latin typeface="Palatino Linotype" pitchFamily="18" charset="0"/>
              </a:rPr>
              <a:t> 130-150 </a:t>
            </a:r>
            <a:r>
              <a:rPr lang="ru-RU" dirty="0" err="1">
                <a:latin typeface="Palatino Linotype" pitchFamily="18" charset="0"/>
              </a:rPr>
              <a:t>сония</a:t>
            </a:r>
            <a:r>
              <a:rPr lang="ru-RU" dirty="0">
                <a:latin typeface="Palatino Linotype" pitchFamily="18" charset="0"/>
              </a:rPr>
              <a:t> дам </a:t>
            </a:r>
            <a:r>
              <a:rPr lang="ru-RU" dirty="0" err="1">
                <a:latin typeface="Palatino Linotype" pitchFamily="18" charset="0"/>
              </a:rPr>
              <a:t>олинади</a:t>
            </a:r>
            <a:r>
              <a:rPr lang="ru-RU" dirty="0">
                <a:latin typeface="Palatino Linotype" pitchFamily="18" charset="0"/>
              </a:rPr>
              <a:t>;</a:t>
            </a:r>
          </a:p>
          <a:p>
            <a:pPr algn="just"/>
            <a:r>
              <a:rPr lang="ru-RU" dirty="0">
                <a:latin typeface="Palatino Linotype" pitchFamily="18" charset="0"/>
              </a:rPr>
              <a:t>В. </a:t>
            </a:r>
            <a:r>
              <a:rPr lang="ru-RU" dirty="0" err="1">
                <a:latin typeface="Palatino Linotype" pitchFamily="18" charset="0"/>
              </a:rPr>
              <a:t>Максималдан</a:t>
            </a:r>
            <a:r>
              <a:rPr lang="ru-RU" dirty="0">
                <a:latin typeface="Palatino Linotype" pitchFamily="18" charset="0"/>
              </a:rPr>
              <a:t> 75% 3-4 марта </a:t>
            </a:r>
            <a:r>
              <a:rPr lang="ru-RU" dirty="0" err="1">
                <a:latin typeface="Palatino Linotype" pitchFamily="18" charset="0"/>
              </a:rPr>
              <a:t>такрорлаш</a:t>
            </a:r>
            <a:r>
              <a:rPr lang="ru-RU" dirty="0">
                <a:latin typeface="Palatino Linotype" pitchFamily="18" charset="0"/>
              </a:rPr>
              <a:t> 100-140 </a:t>
            </a:r>
            <a:r>
              <a:rPr lang="ru-RU" dirty="0" err="1">
                <a:latin typeface="Palatino Linotype" pitchFamily="18" charset="0"/>
              </a:rPr>
              <a:t>сония</a:t>
            </a:r>
            <a:r>
              <a:rPr lang="ru-RU" dirty="0">
                <a:latin typeface="Palatino Linotype" pitchFamily="18" charset="0"/>
              </a:rPr>
              <a:t> </a:t>
            </a:r>
            <a:r>
              <a:rPr lang="ru-RU" dirty="0" err="1">
                <a:latin typeface="Palatino Linotype" pitchFamily="18" charset="0"/>
              </a:rPr>
              <a:t>давом</a:t>
            </a:r>
            <a:r>
              <a:rPr lang="ru-RU" dirty="0">
                <a:latin typeface="Palatino Linotype" pitchFamily="18" charset="0"/>
              </a:rPr>
              <a:t> </a:t>
            </a:r>
            <a:r>
              <a:rPr lang="ru-RU" dirty="0" err="1">
                <a:latin typeface="Palatino Linotype" pitchFamily="18" charset="0"/>
              </a:rPr>
              <a:t>этади</a:t>
            </a:r>
            <a:r>
              <a:rPr lang="ru-RU" dirty="0">
                <a:latin typeface="Palatino Linotype" pitchFamily="18" charset="0"/>
              </a:rPr>
              <a:t>, 130-160 </a:t>
            </a:r>
            <a:r>
              <a:rPr lang="ru-RU" dirty="0" err="1">
                <a:latin typeface="Palatino Linotype" pitchFamily="18" charset="0"/>
              </a:rPr>
              <a:t>сония</a:t>
            </a:r>
            <a:r>
              <a:rPr lang="ru-RU" dirty="0">
                <a:latin typeface="Palatino Linotype" pitchFamily="18" charset="0"/>
              </a:rPr>
              <a:t> дам </a:t>
            </a:r>
            <a:r>
              <a:rPr lang="ru-RU" dirty="0" err="1">
                <a:latin typeface="Palatino Linotype" pitchFamily="18" charset="0"/>
              </a:rPr>
              <a:t>олинади</a:t>
            </a:r>
            <a:r>
              <a:rPr lang="ru-RU" dirty="0">
                <a:latin typeface="Palatino Linotype" pitchFamily="18" charset="0"/>
              </a:rPr>
              <a:t>;</a:t>
            </a:r>
          </a:p>
          <a:p>
            <a:pPr algn="just"/>
            <a:r>
              <a:rPr lang="ru-RU" dirty="0">
                <a:latin typeface="Palatino Linotype" pitchFamily="18" charset="0"/>
              </a:rPr>
              <a:t>Г. </a:t>
            </a:r>
            <a:r>
              <a:rPr lang="ru-RU" dirty="0" err="1">
                <a:latin typeface="Palatino Linotype" pitchFamily="18" charset="0"/>
              </a:rPr>
              <a:t>Максималдан</a:t>
            </a:r>
            <a:r>
              <a:rPr lang="ru-RU" dirty="0">
                <a:latin typeface="Palatino Linotype" pitchFamily="18" charset="0"/>
              </a:rPr>
              <a:t> 60% 2-3 </a:t>
            </a:r>
            <a:r>
              <a:rPr lang="ru-RU" dirty="0" err="1">
                <a:latin typeface="Palatino Linotype" pitchFamily="18" charset="0"/>
              </a:rPr>
              <a:t>мартта</a:t>
            </a:r>
            <a:r>
              <a:rPr lang="ru-RU" dirty="0">
                <a:latin typeface="Palatino Linotype" pitchFamily="18" charset="0"/>
              </a:rPr>
              <a:t> </a:t>
            </a:r>
            <a:r>
              <a:rPr lang="ru-RU" dirty="0" err="1">
                <a:latin typeface="Palatino Linotype" pitchFamily="18" charset="0"/>
              </a:rPr>
              <a:t>такрорлаш</a:t>
            </a:r>
            <a:r>
              <a:rPr lang="ru-RU" dirty="0">
                <a:latin typeface="Palatino Linotype" pitchFamily="18" charset="0"/>
              </a:rPr>
              <a:t>, 160-210 </a:t>
            </a:r>
            <a:r>
              <a:rPr lang="ru-RU" dirty="0" err="1">
                <a:latin typeface="Palatino Linotype" pitchFamily="18" charset="0"/>
              </a:rPr>
              <a:t>сония</a:t>
            </a:r>
            <a:r>
              <a:rPr lang="ru-RU" dirty="0">
                <a:latin typeface="Palatino Linotype" pitchFamily="18" charset="0"/>
              </a:rPr>
              <a:t> </a:t>
            </a:r>
            <a:r>
              <a:rPr lang="ru-RU" dirty="0" err="1">
                <a:latin typeface="Palatino Linotype" pitchFamily="18" charset="0"/>
              </a:rPr>
              <a:t>давом</a:t>
            </a:r>
            <a:r>
              <a:rPr lang="ru-RU" dirty="0">
                <a:latin typeface="Palatino Linotype" pitchFamily="18" charset="0"/>
              </a:rPr>
              <a:t> </a:t>
            </a:r>
            <a:r>
              <a:rPr lang="ru-RU" dirty="0" err="1">
                <a:latin typeface="Palatino Linotype" pitchFamily="18" charset="0"/>
              </a:rPr>
              <a:t>этади</a:t>
            </a:r>
            <a:r>
              <a:rPr lang="ru-RU" dirty="0">
                <a:latin typeface="Palatino Linotype" pitchFamily="18" charset="0"/>
              </a:rPr>
              <a:t>, 160-190 </a:t>
            </a:r>
            <a:r>
              <a:rPr lang="ru-RU" dirty="0" err="1">
                <a:latin typeface="Palatino Linotype" pitchFamily="18" charset="0"/>
              </a:rPr>
              <a:t>сония</a:t>
            </a:r>
            <a:r>
              <a:rPr lang="ru-RU" dirty="0">
                <a:latin typeface="Palatino Linotype" pitchFamily="18" charset="0"/>
              </a:rPr>
              <a:t> дам </a:t>
            </a:r>
            <a:r>
              <a:rPr lang="ru-RU" dirty="0" err="1">
                <a:latin typeface="Palatino Linotype" pitchFamily="18" charset="0"/>
              </a:rPr>
              <a:t>олинишини</a:t>
            </a:r>
            <a:r>
              <a:rPr lang="ru-RU" dirty="0">
                <a:latin typeface="Palatino Linotype" pitchFamily="18" charset="0"/>
              </a:rPr>
              <a:t> </a:t>
            </a:r>
            <a:r>
              <a:rPr lang="ru-RU" dirty="0" err="1">
                <a:latin typeface="Palatino Linotype" pitchFamily="18" charset="0"/>
              </a:rPr>
              <a:t>кўрсатган</a:t>
            </a:r>
            <a:r>
              <a:rPr lang="ru-RU" dirty="0">
                <a:latin typeface="Palatino Linotype" pitchFamily="18" charset="0"/>
              </a:rPr>
              <a:t>.</a:t>
            </a:r>
          </a:p>
          <a:p>
            <a:pPr algn="just"/>
            <a:r>
              <a:rPr lang="ru-RU" dirty="0" err="1">
                <a:latin typeface="Palatino Linotype" pitchFamily="18" charset="0"/>
              </a:rPr>
              <a:t>Чидамлилик</a:t>
            </a:r>
            <a:r>
              <a:rPr lang="ru-RU" dirty="0">
                <a:latin typeface="Palatino Linotype" pitchFamily="18" charset="0"/>
              </a:rPr>
              <a:t> </a:t>
            </a:r>
            <a:r>
              <a:rPr lang="ru-RU" dirty="0" err="1">
                <a:latin typeface="Palatino Linotype" pitchFamily="18" charset="0"/>
              </a:rPr>
              <a:t>машқларини</a:t>
            </a:r>
            <a:r>
              <a:rPr lang="ru-RU" dirty="0">
                <a:latin typeface="Palatino Linotype" pitchFamily="18" charset="0"/>
              </a:rPr>
              <a:t> шу </a:t>
            </a:r>
            <a:r>
              <a:rPr lang="ru-RU" dirty="0" err="1">
                <a:latin typeface="Palatino Linotype" pitchFamily="18" charset="0"/>
              </a:rPr>
              <a:t>тариқада</a:t>
            </a:r>
            <a:r>
              <a:rPr lang="ru-RU" dirty="0">
                <a:latin typeface="Palatino Linotype" pitchFamily="18" charset="0"/>
              </a:rPr>
              <a:t> </a:t>
            </a:r>
            <a:r>
              <a:rPr lang="ru-RU" dirty="0" err="1">
                <a:latin typeface="Palatino Linotype" pitchFamily="18" charset="0"/>
              </a:rPr>
              <a:t>ўқувчиларга</a:t>
            </a:r>
            <a:r>
              <a:rPr lang="ru-RU" dirty="0">
                <a:latin typeface="Palatino Linotype" pitchFamily="18" charset="0"/>
              </a:rPr>
              <a:t> </a:t>
            </a:r>
            <a:r>
              <a:rPr lang="ru-RU" dirty="0" err="1">
                <a:latin typeface="Palatino Linotype" pitchFamily="18" charset="0"/>
              </a:rPr>
              <a:t>бериш</a:t>
            </a:r>
            <a:r>
              <a:rPr lang="ru-RU" dirty="0">
                <a:latin typeface="Palatino Linotype" pitchFamily="18" charset="0"/>
              </a:rPr>
              <a:t> </a:t>
            </a:r>
            <a:r>
              <a:rPr lang="ru-RU" dirty="0" err="1">
                <a:latin typeface="Palatino Linotype" pitchFamily="18" charset="0"/>
              </a:rPr>
              <a:t>ижобий</a:t>
            </a:r>
            <a:r>
              <a:rPr lang="ru-RU" dirty="0">
                <a:latin typeface="Palatino Linotype" pitchFamily="18" charset="0"/>
              </a:rPr>
              <a:t> </a:t>
            </a:r>
            <a:r>
              <a:rPr lang="ru-RU" dirty="0" err="1">
                <a:latin typeface="Palatino Linotype" pitchFamily="18" charset="0"/>
              </a:rPr>
              <a:t>натижалар</a:t>
            </a:r>
            <a:r>
              <a:rPr lang="ru-RU" dirty="0">
                <a:latin typeface="Palatino Linotype" pitchFamily="18" charset="0"/>
              </a:rPr>
              <a:t> </a:t>
            </a:r>
            <a:r>
              <a:rPr lang="ru-RU" dirty="0" err="1">
                <a:latin typeface="Palatino Linotype" pitchFamily="18" charset="0"/>
              </a:rPr>
              <a:t>берди</a:t>
            </a:r>
            <a:r>
              <a:rPr lang="ru-RU" dirty="0">
                <a:latin typeface="Palatino Linotype" pitchFamily="18" charset="0"/>
              </a:rPr>
              <a:t>, </a:t>
            </a:r>
            <a:r>
              <a:rPr lang="ru-RU" dirty="0" err="1">
                <a:latin typeface="Palatino Linotype" pitchFamily="18" charset="0"/>
              </a:rPr>
              <a:t>ҳамда</a:t>
            </a:r>
            <a:r>
              <a:rPr lang="ru-RU" dirty="0">
                <a:latin typeface="Palatino Linotype" pitchFamily="18" charset="0"/>
              </a:rPr>
              <a:t> </a:t>
            </a:r>
            <a:r>
              <a:rPr lang="ru-RU" dirty="0" err="1">
                <a:latin typeface="Palatino Linotype" pitchFamily="18" charset="0"/>
              </a:rPr>
              <a:t>ўқувчиларнинг</a:t>
            </a:r>
            <a:r>
              <a:rPr lang="ru-RU" dirty="0">
                <a:latin typeface="Palatino Linotype" pitchFamily="18" charset="0"/>
              </a:rPr>
              <a:t> аэроб-анаэроб </a:t>
            </a:r>
            <a:r>
              <a:rPr lang="ru-RU" dirty="0" err="1">
                <a:latin typeface="Palatino Linotype" pitchFamily="18" charset="0"/>
              </a:rPr>
              <a:t>имкониятларини</a:t>
            </a:r>
            <a:r>
              <a:rPr lang="ru-RU" dirty="0">
                <a:latin typeface="Palatino Linotype" pitchFamily="18" charset="0"/>
              </a:rPr>
              <a:t> </a:t>
            </a:r>
            <a:r>
              <a:rPr lang="ru-RU" dirty="0" err="1">
                <a:latin typeface="Palatino Linotype" pitchFamily="18" charset="0"/>
              </a:rPr>
              <a:t>оширди</a:t>
            </a:r>
            <a:r>
              <a:rPr lang="ru-RU" dirty="0">
                <a:latin typeface="Palatino Linotype" pitchFamily="18" charset="0"/>
              </a:rPr>
              <a:t>. </a:t>
            </a:r>
          </a:p>
          <a:p>
            <a:pPr algn="ctr"/>
            <a:endParaRPr lang="ru-RU" b="1" i="1" dirty="0">
              <a:ln w="11430"/>
              <a:effectLst>
                <a:outerShdw blurRad="50800" dist="39000" dir="5460000" algn="tl">
                  <a:srgbClr val="000000">
                    <a:alpha val="38000"/>
                  </a:srgbClr>
                </a:outerShdw>
              </a:effectLst>
              <a:latin typeface="Palatino Linotyp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Таблица 8"/>
          <p:cNvGraphicFramePr>
            <a:graphicFrameLocks noGrp="1"/>
          </p:cNvGraphicFramePr>
          <p:nvPr>
            <p:extLst>
              <p:ext uri="{D42A27DB-BD31-4B8C-83A1-F6EECF244321}">
                <p14:modId xmlns:p14="http://schemas.microsoft.com/office/powerpoint/2010/main" val="784024536"/>
              </p:ext>
            </p:extLst>
          </p:nvPr>
        </p:nvGraphicFramePr>
        <p:xfrm>
          <a:off x="755576" y="1196749"/>
          <a:ext cx="7848873" cy="5040558"/>
        </p:xfrm>
        <a:graphic>
          <a:graphicData uri="http://schemas.openxmlformats.org/drawingml/2006/table">
            <a:tbl>
              <a:tblPr firstRow="1" firstCol="1" lastRow="1" lastCol="1" bandRow="1" bandCol="1">
                <a:tableStyleId>{BDBED569-4797-4DF1-A0F4-6AAB3CD982D8}</a:tableStyleId>
              </a:tblPr>
              <a:tblGrid>
                <a:gridCol w="432176"/>
                <a:gridCol w="2617658"/>
                <a:gridCol w="1202220"/>
                <a:gridCol w="1196480"/>
                <a:gridCol w="1197299"/>
                <a:gridCol w="1203040"/>
              </a:tblGrid>
              <a:tr h="1841262">
                <a:tc>
                  <a:txBody>
                    <a:bodyPr/>
                    <a:lstStyle/>
                    <a:p>
                      <a:pPr algn="ctr">
                        <a:spcAft>
                          <a:spcPts val="0"/>
                        </a:spcAft>
                      </a:pPr>
                      <a:r>
                        <a:rPr lang="ru-RU" sz="1600" dirty="0">
                          <a:effectLst/>
                          <a:latin typeface="Palatino Linotype" pitchFamily="18" charset="0"/>
                        </a:rPr>
                        <a:t>№</a:t>
                      </a:r>
                      <a:endParaRPr lang="ru-RU" sz="1600" dirty="0">
                        <a:effectLst/>
                        <a:latin typeface="Palatino Linotype" pitchFamily="18" charset="0"/>
                        <a:ea typeface="Times New Roman"/>
                      </a:endParaRPr>
                    </a:p>
                  </a:txBody>
                  <a:tcPr marL="68580" marR="68580" marT="0" marB="0" anchor="ctr"/>
                </a:tc>
                <a:tc>
                  <a:txBody>
                    <a:bodyPr/>
                    <a:lstStyle/>
                    <a:p>
                      <a:pPr algn="ctr">
                        <a:spcAft>
                          <a:spcPts val="0"/>
                        </a:spcAft>
                      </a:pPr>
                      <a:r>
                        <a:rPr lang="ru-RU" sz="1600" dirty="0">
                          <a:effectLst/>
                          <a:latin typeface="Palatino Linotype" pitchFamily="18" charset="0"/>
                        </a:rPr>
                        <a:t>Ф.И.Ш</a:t>
                      </a:r>
                      <a:endParaRPr lang="ru-RU" sz="1600" dirty="0">
                        <a:effectLst/>
                        <a:latin typeface="Palatino Linotype" pitchFamily="18" charset="0"/>
                        <a:ea typeface="Times New Roman"/>
                      </a:endParaRPr>
                    </a:p>
                  </a:txBody>
                  <a:tcPr marL="68580" marR="68580" marT="0" marB="0" anchor="ctr"/>
                </a:tc>
                <a:tc>
                  <a:txBody>
                    <a:bodyPr/>
                    <a:lstStyle/>
                    <a:p>
                      <a:pPr marR="71755" algn="ctr">
                        <a:spcAft>
                          <a:spcPts val="0"/>
                        </a:spcAft>
                      </a:pPr>
                      <a:r>
                        <a:rPr lang="ru-RU" sz="1400" dirty="0">
                          <a:effectLst/>
                          <a:latin typeface="Palatino Linotype" pitchFamily="18" charset="0"/>
                        </a:rPr>
                        <a:t>Кросс 1000 м</a:t>
                      </a:r>
                      <a:endParaRPr lang="ru-RU" sz="1600" dirty="0">
                        <a:effectLst/>
                        <a:latin typeface="Palatino Linotype" pitchFamily="18" charset="0"/>
                      </a:endParaRPr>
                    </a:p>
                    <a:p>
                      <a:pPr marR="71755" algn="ctr">
                        <a:spcAft>
                          <a:spcPts val="0"/>
                        </a:spcAft>
                      </a:pPr>
                      <a:r>
                        <a:rPr lang="ru-RU" sz="1400" dirty="0">
                          <a:effectLst/>
                          <a:latin typeface="Palatino Linotype" pitchFamily="18" charset="0"/>
                        </a:rPr>
                        <a:t>(</a:t>
                      </a:r>
                      <a:r>
                        <a:rPr lang="ru-RU" sz="1400" dirty="0" err="1">
                          <a:effectLst/>
                          <a:latin typeface="Palatino Linotype" pitchFamily="18" charset="0"/>
                        </a:rPr>
                        <a:t>мин.сек</a:t>
                      </a:r>
                      <a:r>
                        <a:rPr lang="ru-RU" sz="1400" dirty="0">
                          <a:effectLst/>
                          <a:latin typeface="Palatino Linotype" pitchFamily="18" charset="0"/>
                        </a:rPr>
                        <a:t>)</a:t>
                      </a:r>
                      <a:endParaRPr lang="ru-RU" sz="1600" dirty="0">
                        <a:effectLst/>
                        <a:latin typeface="Palatino Linotype" pitchFamily="18" charset="0"/>
                        <a:ea typeface="Times New Roman"/>
                      </a:endParaRPr>
                    </a:p>
                  </a:txBody>
                  <a:tcPr marL="68580" marR="68580" marT="0" marB="0" vert="vert270" anchor="ctr"/>
                </a:tc>
                <a:tc>
                  <a:txBody>
                    <a:bodyPr/>
                    <a:lstStyle/>
                    <a:p>
                      <a:pPr marR="71755" algn="ctr">
                        <a:spcAft>
                          <a:spcPts val="0"/>
                        </a:spcAft>
                      </a:pPr>
                      <a:r>
                        <a:rPr lang="ru-RU" sz="1400" dirty="0">
                          <a:effectLst/>
                          <a:latin typeface="Palatino Linotype" pitchFamily="18" charset="0"/>
                        </a:rPr>
                        <a:t>Баланд </a:t>
                      </a:r>
                      <a:r>
                        <a:rPr lang="ru-RU" sz="1400" dirty="0" err="1">
                          <a:effectLst/>
                          <a:latin typeface="Palatino Linotype" pitchFamily="18" charset="0"/>
                        </a:rPr>
                        <a:t>турникда</a:t>
                      </a:r>
                      <a:r>
                        <a:rPr lang="ru-RU" sz="1400" dirty="0">
                          <a:effectLst/>
                          <a:latin typeface="Palatino Linotype" pitchFamily="18" charset="0"/>
                        </a:rPr>
                        <a:t> </a:t>
                      </a:r>
                      <a:r>
                        <a:rPr lang="ru-RU" sz="1400" dirty="0" err="1">
                          <a:effectLst/>
                          <a:latin typeface="Palatino Linotype" pitchFamily="18" charset="0"/>
                        </a:rPr>
                        <a:t>тортилиш</a:t>
                      </a:r>
                      <a:r>
                        <a:rPr lang="ru-RU" sz="1400" dirty="0">
                          <a:effectLst/>
                          <a:latin typeface="Palatino Linotype" pitchFamily="18" charset="0"/>
                        </a:rPr>
                        <a:t> (марта)</a:t>
                      </a:r>
                      <a:endParaRPr lang="ru-RU" sz="1600" dirty="0">
                        <a:effectLst/>
                        <a:latin typeface="Palatino Linotype" pitchFamily="18" charset="0"/>
                        <a:ea typeface="Times New Roman"/>
                      </a:endParaRPr>
                    </a:p>
                  </a:txBody>
                  <a:tcPr marL="68580" marR="68580" marT="0" marB="0" vert="vert270" anchor="ctr"/>
                </a:tc>
                <a:tc>
                  <a:txBody>
                    <a:bodyPr/>
                    <a:lstStyle/>
                    <a:p>
                      <a:pPr marR="71755" algn="ctr">
                        <a:spcAft>
                          <a:spcPts val="0"/>
                        </a:spcAft>
                      </a:pPr>
                      <a:r>
                        <a:rPr lang="ru-RU" sz="1400" dirty="0" err="1">
                          <a:effectLst/>
                          <a:latin typeface="Palatino Linotype" pitchFamily="18" charset="0"/>
                        </a:rPr>
                        <a:t>Гавдани</a:t>
                      </a:r>
                      <a:r>
                        <a:rPr lang="ru-RU" sz="1400" dirty="0">
                          <a:effectLst/>
                          <a:latin typeface="Palatino Linotype" pitchFamily="18" charset="0"/>
                        </a:rPr>
                        <a:t> </a:t>
                      </a:r>
                      <a:r>
                        <a:rPr lang="ru-RU" sz="1400" dirty="0" err="1">
                          <a:effectLst/>
                          <a:latin typeface="Palatino Linotype" pitchFamily="18" charset="0"/>
                        </a:rPr>
                        <a:t>кўтариб</a:t>
                      </a:r>
                      <a:r>
                        <a:rPr lang="ru-RU" sz="1400" dirty="0">
                          <a:effectLst/>
                          <a:latin typeface="Palatino Linotype" pitchFamily="18" charset="0"/>
                        </a:rPr>
                        <a:t> </a:t>
                      </a:r>
                      <a:r>
                        <a:rPr lang="ru-RU" sz="1400" dirty="0" err="1">
                          <a:effectLst/>
                          <a:latin typeface="Palatino Linotype" pitchFamily="18" charset="0"/>
                        </a:rPr>
                        <a:t>тушириш</a:t>
                      </a:r>
                      <a:r>
                        <a:rPr lang="ru-RU" sz="1400" dirty="0">
                          <a:effectLst/>
                          <a:latin typeface="Palatino Linotype" pitchFamily="18" charset="0"/>
                        </a:rPr>
                        <a:t> (марта)</a:t>
                      </a:r>
                      <a:endParaRPr lang="ru-RU" sz="1600" dirty="0">
                        <a:effectLst/>
                        <a:latin typeface="Palatino Linotype" pitchFamily="18" charset="0"/>
                        <a:ea typeface="Times New Roman"/>
                      </a:endParaRPr>
                    </a:p>
                  </a:txBody>
                  <a:tcPr marL="68580" marR="68580" marT="0" marB="0" vert="vert270" anchor="ctr"/>
                </a:tc>
                <a:tc>
                  <a:txBody>
                    <a:bodyPr/>
                    <a:lstStyle/>
                    <a:p>
                      <a:pPr marR="71755" algn="ctr">
                        <a:spcAft>
                          <a:spcPts val="0"/>
                        </a:spcAft>
                      </a:pPr>
                      <a:r>
                        <a:rPr lang="ru-RU" sz="1400" dirty="0" err="1">
                          <a:effectLst/>
                          <a:latin typeface="Palatino Linotype" pitchFamily="18" charset="0"/>
                        </a:rPr>
                        <a:t>Арғ</a:t>
                      </a:r>
                      <a:r>
                        <a:rPr lang="uz-Cyrl-UZ" sz="1400" dirty="0">
                          <a:effectLst/>
                          <a:latin typeface="Palatino Linotype" pitchFamily="18" charset="0"/>
                        </a:rPr>
                        <a:t>о</a:t>
                      </a:r>
                      <a:r>
                        <a:rPr lang="ru-RU" sz="1400" dirty="0" err="1">
                          <a:effectLst/>
                          <a:latin typeface="Palatino Linotype" pitchFamily="18" charset="0"/>
                        </a:rPr>
                        <a:t>мч</a:t>
                      </a:r>
                      <a:r>
                        <a:rPr lang="uz-Cyrl-UZ" sz="1400" dirty="0">
                          <a:effectLst/>
                          <a:latin typeface="Palatino Linotype" pitchFamily="18" charset="0"/>
                        </a:rPr>
                        <a:t>и</a:t>
                      </a:r>
                      <a:r>
                        <a:rPr lang="ru-RU" sz="1400" dirty="0">
                          <a:effectLst/>
                          <a:latin typeface="Palatino Linotype" pitchFamily="18" charset="0"/>
                        </a:rPr>
                        <a:t>да </a:t>
                      </a:r>
                      <a:r>
                        <a:rPr lang="ru-RU" sz="1400" dirty="0" err="1">
                          <a:effectLst/>
                          <a:latin typeface="Palatino Linotype" pitchFamily="18" charset="0"/>
                        </a:rPr>
                        <a:t>сакраш</a:t>
                      </a:r>
                      <a:r>
                        <a:rPr lang="ru-RU" sz="1400" dirty="0">
                          <a:effectLst/>
                          <a:latin typeface="Palatino Linotype" pitchFamily="18" charset="0"/>
                        </a:rPr>
                        <a:t>     </a:t>
                      </a:r>
                      <a:endParaRPr lang="ru-RU" sz="1600" dirty="0">
                        <a:effectLst/>
                        <a:latin typeface="Palatino Linotype" pitchFamily="18" charset="0"/>
                      </a:endParaRPr>
                    </a:p>
                    <a:p>
                      <a:pPr marR="71755" algn="ctr">
                        <a:spcAft>
                          <a:spcPts val="0"/>
                        </a:spcAft>
                      </a:pPr>
                      <a:r>
                        <a:rPr lang="ru-RU" sz="1400" dirty="0">
                          <a:effectLst/>
                          <a:latin typeface="Palatino Linotype" pitchFamily="18" charset="0"/>
                        </a:rPr>
                        <a:t>(2 мин. </a:t>
                      </a:r>
                      <a:r>
                        <a:rPr lang="ru-RU" sz="1400" dirty="0" err="1">
                          <a:effectLst/>
                          <a:latin typeface="Palatino Linotype" pitchFamily="18" charset="0"/>
                        </a:rPr>
                        <a:t>ичида</a:t>
                      </a:r>
                      <a:r>
                        <a:rPr lang="ru-RU" sz="1400" dirty="0">
                          <a:effectLst/>
                          <a:latin typeface="Palatino Linotype" pitchFamily="18" charset="0"/>
                        </a:rPr>
                        <a:t>)</a:t>
                      </a:r>
                      <a:endParaRPr lang="ru-RU" sz="1600" dirty="0">
                        <a:effectLst/>
                        <a:latin typeface="Palatino Linotype" pitchFamily="18" charset="0"/>
                        <a:ea typeface="Times New Roman"/>
                      </a:endParaRPr>
                    </a:p>
                  </a:txBody>
                  <a:tcPr marL="68580" marR="68580" marT="0" marB="0" vert="vert270" anchor="ctr"/>
                </a:tc>
              </a:tr>
              <a:tr h="266608">
                <a:tc>
                  <a:txBody>
                    <a:bodyPr/>
                    <a:lstStyle/>
                    <a:p>
                      <a:pPr marL="0" lvl="0" indent="0" algn="ctr">
                        <a:spcAft>
                          <a:spcPts val="0"/>
                        </a:spcAft>
                        <a:buFont typeface="+mj-lt"/>
                        <a:buNone/>
                        <a:tabLst>
                          <a:tab pos="457200" algn="l"/>
                        </a:tabLst>
                      </a:pPr>
                      <a:r>
                        <a:rPr lang="ru-RU" sz="1200" dirty="0" smtClean="0">
                          <a:effectLst/>
                        </a:rPr>
                        <a:t>1</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Бобоев Р.</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150</a:t>
                      </a:r>
                      <a:endParaRPr lang="ru-RU" sz="1200">
                        <a:effectLst/>
                        <a:latin typeface="Times New Roman"/>
                        <a:ea typeface="Times New Roman"/>
                      </a:endParaRPr>
                    </a:p>
                  </a:txBody>
                  <a:tcPr marL="68580" marR="68580" marT="0" marB="0" anchor="ctr"/>
                </a:tc>
              </a:tr>
              <a:tr h="266608">
                <a:tc>
                  <a:txBody>
                    <a:bodyPr/>
                    <a:lstStyle/>
                    <a:p>
                      <a:pPr marL="0" lvl="0" indent="0" algn="ctr">
                        <a:spcAft>
                          <a:spcPts val="0"/>
                        </a:spcAft>
                        <a:buFont typeface="+mj-lt"/>
                        <a:buNone/>
                        <a:tabLst>
                          <a:tab pos="457200" algn="l"/>
                        </a:tabLst>
                      </a:pPr>
                      <a:r>
                        <a:rPr lang="ru-RU" sz="1200" dirty="0" smtClean="0">
                          <a:effectLst/>
                        </a:rPr>
                        <a:t>2</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Болбеков Х.</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4,16</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24</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130</a:t>
                      </a:r>
                      <a:endParaRPr lang="ru-RU" sz="1200">
                        <a:effectLst/>
                        <a:latin typeface="Times New Roman"/>
                        <a:ea typeface="Times New Roman"/>
                      </a:endParaRPr>
                    </a:p>
                  </a:txBody>
                  <a:tcPr marL="68580" marR="68580" marT="0" marB="0" anchor="ctr"/>
                </a:tc>
              </a:tr>
              <a:tr h="266608">
                <a:tc>
                  <a:txBody>
                    <a:bodyPr/>
                    <a:lstStyle/>
                    <a:p>
                      <a:pPr marL="0" lvl="0" indent="0" algn="ctr">
                        <a:spcAft>
                          <a:spcPts val="0"/>
                        </a:spcAft>
                        <a:buFont typeface="+mj-lt"/>
                        <a:buNone/>
                        <a:tabLst>
                          <a:tab pos="457200" algn="l"/>
                        </a:tabLst>
                      </a:pPr>
                      <a:r>
                        <a:rPr lang="ru-RU" sz="1200" dirty="0" smtClean="0">
                          <a:effectLst/>
                        </a:rPr>
                        <a:t>3</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Вохидов М.</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4,10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6</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29</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170</a:t>
                      </a:r>
                      <a:endParaRPr lang="ru-RU" sz="1200">
                        <a:effectLst/>
                        <a:latin typeface="Times New Roman"/>
                        <a:ea typeface="Times New Roman"/>
                      </a:endParaRPr>
                    </a:p>
                  </a:txBody>
                  <a:tcPr marL="68580" marR="68580" marT="0" marB="0" anchor="ctr"/>
                </a:tc>
              </a:tr>
              <a:tr h="266608">
                <a:tc>
                  <a:txBody>
                    <a:bodyPr/>
                    <a:lstStyle/>
                    <a:p>
                      <a:pPr marL="0" lvl="0" indent="0" algn="ctr">
                        <a:spcAft>
                          <a:spcPts val="0"/>
                        </a:spcAft>
                        <a:buFont typeface="+mj-lt"/>
                        <a:buNone/>
                        <a:tabLst>
                          <a:tab pos="457200" algn="l"/>
                        </a:tabLst>
                      </a:pPr>
                      <a:r>
                        <a:rPr lang="ru-RU" sz="1200" dirty="0" smtClean="0">
                          <a:effectLst/>
                        </a:rPr>
                        <a:t>4</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Жабборов М.</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4,09</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23</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130</a:t>
                      </a:r>
                      <a:endParaRPr lang="ru-RU" sz="1200">
                        <a:effectLst/>
                        <a:latin typeface="Times New Roman"/>
                        <a:ea typeface="Times New Roman"/>
                      </a:endParaRPr>
                    </a:p>
                  </a:txBody>
                  <a:tcPr marL="68580" marR="68580" marT="0" marB="0" anchor="ctr"/>
                </a:tc>
              </a:tr>
              <a:tr h="266608">
                <a:tc>
                  <a:txBody>
                    <a:bodyPr/>
                    <a:lstStyle/>
                    <a:p>
                      <a:pPr marL="0" lvl="0" indent="0" algn="ctr">
                        <a:spcAft>
                          <a:spcPts val="0"/>
                        </a:spcAft>
                        <a:buFont typeface="+mj-lt"/>
                        <a:buNone/>
                        <a:tabLst>
                          <a:tab pos="457200" algn="l"/>
                        </a:tabLst>
                      </a:pPr>
                      <a:r>
                        <a:rPr lang="ru-RU" sz="1200" dirty="0" smtClean="0">
                          <a:effectLst/>
                        </a:rPr>
                        <a:t>5</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Жуманов У.</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4,25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14</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120</a:t>
                      </a:r>
                      <a:endParaRPr lang="ru-RU" sz="1200">
                        <a:effectLst/>
                        <a:latin typeface="Times New Roman"/>
                        <a:ea typeface="Times New Roman"/>
                      </a:endParaRPr>
                    </a:p>
                  </a:txBody>
                  <a:tcPr marL="68580" marR="68580" marT="0" marB="0" anchor="ctr"/>
                </a:tc>
              </a:tr>
              <a:tr h="266608">
                <a:tc>
                  <a:txBody>
                    <a:bodyPr/>
                    <a:lstStyle/>
                    <a:p>
                      <a:pPr marL="0" lvl="0" indent="0" algn="ctr">
                        <a:spcAft>
                          <a:spcPts val="0"/>
                        </a:spcAft>
                        <a:buFont typeface="+mj-lt"/>
                        <a:buNone/>
                        <a:tabLst>
                          <a:tab pos="457200" algn="l"/>
                        </a:tabLst>
                      </a:pPr>
                      <a:r>
                        <a:rPr lang="ru-RU" sz="1200" dirty="0" smtClean="0">
                          <a:effectLst/>
                        </a:rPr>
                        <a:t>6</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Зарипов З.</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4,21</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26</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145</a:t>
                      </a:r>
                      <a:endParaRPr lang="ru-RU" sz="1200">
                        <a:effectLst/>
                        <a:latin typeface="Times New Roman"/>
                        <a:ea typeface="Times New Roman"/>
                      </a:endParaRPr>
                    </a:p>
                  </a:txBody>
                  <a:tcPr marL="68580" marR="68580" marT="0" marB="0" anchor="ctr"/>
                </a:tc>
              </a:tr>
              <a:tr h="266608">
                <a:tc>
                  <a:txBody>
                    <a:bodyPr/>
                    <a:lstStyle/>
                    <a:p>
                      <a:pPr marL="0" lvl="0" indent="0" algn="ctr">
                        <a:spcAft>
                          <a:spcPts val="0"/>
                        </a:spcAft>
                        <a:buFont typeface="+mj-lt"/>
                        <a:buNone/>
                        <a:tabLst>
                          <a:tab pos="457200" algn="l"/>
                        </a:tabLst>
                      </a:pPr>
                      <a:r>
                        <a:rPr lang="ru-RU" sz="1200" dirty="0" smtClean="0">
                          <a:effectLst/>
                        </a:rPr>
                        <a:t>7</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Ибрагимов Х.</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7</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23</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187</a:t>
                      </a:r>
                      <a:endParaRPr lang="ru-RU" sz="1200">
                        <a:effectLst/>
                        <a:latin typeface="Times New Roman"/>
                        <a:ea typeface="Times New Roman"/>
                      </a:endParaRPr>
                    </a:p>
                  </a:txBody>
                  <a:tcPr marL="68580" marR="68580" marT="0" marB="0" anchor="ctr"/>
                </a:tc>
              </a:tr>
              <a:tr h="266608">
                <a:tc>
                  <a:txBody>
                    <a:bodyPr/>
                    <a:lstStyle/>
                    <a:p>
                      <a:pPr marL="0" lvl="0" indent="0" algn="ctr">
                        <a:spcAft>
                          <a:spcPts val="0"/>
                        </a:spcAft>
                        <a:buFont typeface="+mj-lt"/>
                        <a:buNone/>
                        <a:tabLst>
                          <a:tab pos="457200" algn="l"/>
                        </a:tabLst>
                      </a:pPr>
                      <a:r>
                        <a:rPr lang="ru-RU" sz="1200" dirty="0" smtClean="0">
                          <a:effectLst/>
                        </a:rPr>
                        <a:t>8</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Қўзибоев И.</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4,20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150</a:t>
                      </a:r>
                      <a:endParaRPr lang="ru-RU" sz="1200">
                        <a:effectLst/>
                        <a:latin typeface="Times New Roman"/>
                        <a:ea typeface="Times New Roman"/>
                      </a:endParaRPr>
                    </a:p>
                  </a:txBody>
                  <a:tcPr marL="68580" marR="68580" marT="0" marB="0" anchor="ctr"/>
                </a:tc>
              </a:tr>
              <a:tr h="266608">
                <a:tc>
                  <a:txBody>
                    <a:bodyPr/>
                    <a:lstStyle/>
                    <a:p>
                      <a:pPr marL="0" lvl="0" indent="0" algn="ctr">
                        <a:spcAft>
                          <a:spcPts val="0"/>
                        </a:spcAft>
                        <a:buFont typeface="+mj-lt"/>
                        <a:buNone/>
                        <a:tabLst>
                          <a:tab pos="457200" algn="l"/>
                        </a:tabLst>
                      </a:pPr>
                      <a:r>
                        <a:rPr lang="ru-RU" sz="1200" dirty="0" smtClean="0">
                          <a:effectLst/>
                        </a:rPr>
                        <a:t>9</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Қўзиев Б.</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4,10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130</a:t>
                      </a:r>
                      <a:endParaRPr lang="ru-RU" sz="1200">
                        <a:effectLst/>
                        <a:latin typeface="Times New Roman"/>
                        <a:ea typeface="Times New Roman"/>
                      </a:endParaRPr>
                    </a:p>
                  </a:txBody>
                  <a:tcPr marL="68580" marR="68580" marT="0" marB="0" anchor="ctr"/>
                </a:tc>
              </a:tr>
              <a:tr h="266608">
                <a:tc>
                  <a:txBody>
                    <a:bodyPr/>
                    <a:lstStyle/>
                    <a:p>
                      <a:pPr marL="0" lvl="0" indent="0" algn="ctr">
                        <a:spcAft>
                          <a:spcPts val="0"/>
                        </a:spcAft>
                        <a:buFont typeface="+mj-lt"/>
                        <a:buNone/>
                        <a:tabLst>
                          <a:tab pos="457200" algn="l"/>
                        </a:tabLst>
                      </a:pPr>
                      <a:r>
                        <a:rPr lang="ru-RU" sz="1200" dirty="0" smtClean="0">
                          <a:effectLst/>
                        </a:rPr>
                        <a:t>10</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Қўзиев Г.</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4,25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172</a:t>
                      </a:r>
                      <a:endParaRPr lang="ru-RU" sz="1200">
                        <a:effectLst/>
                        <a:latin typeface="Times New Roman"/>
                        <a:ea typeface="Times New Roman"/>
                      </a:endParaRPr>
                    </a:p>
                  </a:txBody>
                  <a:tcPr marL="68580" marR="68580" marT="0" marB="0" anchor="ctr"/>
                </a:tc>
              </a:tr>
              <a:tr h="266608">
                <a:tc gridSpan="2">
                  <a:txBody>
                    <a:bodyPr/>
                    <a:lstStyle/>
                    <a:p>
                      <a:pPr algn="ctr">
                        <a:spcAft>
                          <a:spcPts val="0"/>
                        </a:spcAft>
                      </a:pPr>
                      <a:endParaRPr lang="ru-RU" sz="1200">
                        <a:effectLst/>
                        <a:latin typeface="Times New Roman"/>
                        <a:ea typeface="Times New Roman"/>
                      </a:endParaRPr>
                    </a:p>
                  </a:txBody>
                  <a:tcPr marL="68580" marR="68580" marT="0" marB="0" anchor="ctr"/>
                </a:tc>
                <a:tc hMerge="1">
                  <a:txBody>
                    <a:bodyPr/>
                    <a:lstStyle/>
                    <a:p>
                      <a:endParaRPr lang="ru-RU"/>
                    </a:p>
                  </a:txBody>
                  <a:tcPr/>
                </a:tc>
                <a:tc>
                  <a:txBody>
                    <a:bodyPr/>
                    <a:lstStyle/>
                    <a:p>
                      <a:pPr algn="ctr">
                        <a:spcAft>
                          <a:spcPts val="0"/>
                        </a:spcAft>
                      </a:pPr>
                      <a:r>
                        <a:rPr lang="ru-RU" sz="1200">
                          <a:effectLst/>
                        </a:rPr>
                        <a:t>4,15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5,5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22,3</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148,4</a:t>
                      </a:r>
                      <a:endParaRPr lang="ru-RU" sz="1200">
                        <a:effectLst/>
                        <a:latin typeface="Times New Roman"/>
                        <a:ea typeface="Times New Roman"/>
                      </a:endParaRPr>
                    </a:p>
                  </a:txBody>
                  <a:tcPr marL="68580" marR="68580" marT="0" marB="0" anchor="ctr"/>
                </a:tc>
              </a:tr>
              <a:tr h="266608">
                <a:tc gridSpan="2">
                  <a:txBody>
                    <a:bodyPr/>
                    <a:lstStyle/>
                    <a:p>
                      <a:pPr algn="ctr">
                        <a:spcAft>
                          <a:spcPts val="0"/>
                        </a:spcAft>
                      </a:pPr>
                      <a:r>
                        <a:rPr lang="ru-RU" sz="1200" dirty="0">
                          <a:effectLst/>
                        </a:rPr>
                        <a:t>δ</a:t>
                      </a:r>
                      <a:endParaRPr lang="ru-RU" sz="1200" dirty="0">
                        <a:effectLst/>
                        <a:latin typeface="Times New Roman"/>
                        <a:ea typeface="Times New Roman"/>
                      </a:endParaRPr>
                    </a:p>
                  </a:txBody>
                  <a:tcPr marL="68580" marR="68580" marT="0" marB="0" anchor="ctr"/>
                </a:tc>
                <a:tc hMerge="1">
                  <a:txBody>
                    <a:bodyPr/>
                    <a:lstStyle/>
                    <a:p>
                      <a:endParaRPr lang="ru-RU"/>
                    </a:p>
                  </a:txBody>
                  <a:tcPr/>
                </a:tc>
                <a:tc>
                  <a:txBody>
                    <a:bodyPr/>
                    <a:lstStyle/>
                    <a:p>
                      <a:pPr algn="ctr">
                        <a:spcAft>
                          <a:spcPts val="0"/>
                        </a:spcAft>
                      </a:pPr>
                      <a:r>
                        <a:rPr lang="ru-RU" sz="1200">
                          <a:effectLst/>
                        </a:rPr>
                        <a:t>0,05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1,3</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dirty="0">
                          <a:effectLst/>
                        </a:rPr>
                        <a:t>21,7</a:t>
                      </a:r>
                      <a:endParaRPr lang="ru-RU" sz="1200" dirty="0">
                        <a:effectLst/>
                        <a:latin typeface="Times New Roman"/>
                        <a:ea typeface="Times New Roman"/>
                      </a:endParaRPr>
                    </a:p>
                  </a:txBody>
                  <a:tcPr marL="68580" marR="68580" marT="0" marB="0" anchor="ctr"/>
                </a:tc>
              </a:tr>
            </a:tbl>
          </a:graphicData>
        </a:graphic>
      </p:graphicFrame>
      <p:sp>
        <p:nvSpPr>
          <p:cNvPr id="10" name="Rectangle 6"/>
          <p:cNvSpPr>
            <a:spLocks noChangeArrowheads="1"/>
          </p:cNvSpPr>
          <p:nvPr/>
        </p:nvSpPr>
        <p:spPr bwMode="auto">
          <a:xfrm>
            <a:off x="323528" y="73750"/>
            <a:ext cx="842493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tab pos="457200" algn="l"/>
              </a:tabLst>
            </a:pPr>
            <a:r>
              <a:rPr kumimoji="0" lang="uz-Cyrl-UZ" sz="16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3-жадвал.</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Lst>
            </a:pPr>
            <a:r>
              <a:rPr kumimoji="0" lang="uz-Cyrl-UZ"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5-7 синф ўқувчиларнинг жисмоний ривожланганлик даражасининг дастлабки кўрсаткичлари</a:t>
            </a:r>
            <a:r>
              <a:rPr lang="ru-RU" sz="1200" dirty="0">
                <a:latin typeface="Arial" pitchFamily="34" charset="0"/>
                <a:cs typeface="Arial" pitchFamily="34" charset="0"/>
              </a:rPr>
              <a:t> </a:t>
            </a:r>
            <a:r>
              <a:rPr kumimoji="0" lang="ru-RU"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ru-RU" sz="16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Назорат</a:t>
            </a:r>
            <a:r>
              <a:rPr kumimoji="0" lang="ru-RU"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16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гуруҳи</a:t>
            </a:r>
            <a:r>
              <a:rPr kumimoji="0" lang="ru-RU"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1" name="Объект 10"/>
          <p:cNvGraphicFramePr>
            <a:graphicFrameLocks noChangeAspect="1"/>
          </p:cNvGraphicFramePr>
          <p:nvPr>
            <p:extLst>
              <p:ext uri="{D42A27DB-BD31-4B8C-83A1-F6EECF244321}">
                <p14:modId xmlns:p14="http://schemas.microsoft.com/office/powerpoint/2010/main" val="983381954"/>
              </p:ext>
            </p:extLst>
          </p:nvPr>
        </p:nvGraphicFramePr>
        <p:xfrm>
          <a:off x="2267744" y="5733256"/>
          <a:ext cx="152400" cy="190500"/>
        </p:xfrm>
        <a:graphic>
          <a:graphicData uri="http://schemas.openxmlformats.org/presentationml/2006/ole">
            <mc:AlternateContent xmlns:mc="http://schemas.openxmlformats.org/markup-compatibility/2006">
              <mc:Choice xmlns:v="urn:schemas-microsoft-com:vml" Requires="v">
                <p:oleObj spid="_x0000_s1037" name="Формула" r:id="rId3" imgW="152334" imgH="190417" progId="Equation.3">
                  <p:embed/>
                </p:oleObj>
              </mc:Choice>
              <mc:Fallback>
                <p:oleObj name="Формула" r:id="rId3" imgW="152334" imgH="190417"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7744" y="5733256"/>
                        <a:ext cx="1524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6736711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a:spLocks noChangeArrowheads="1"/>
          </p:cNvSpPr>
          <p:nvPr/>
        </p:nvSpPr>
        <p:spPr bwMode="auto">
          <a:xfrm>
            <a:off x="323528" y="73750"/>
            <a:ext cx="842493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tab pos="457200" algn="l"/>
              </a:tabLst>
            </a:pPr>
            <a:r>
              <a:rPr lang="uz-Cyrl-UZ" sz="1600" b="1" i="1" dirty="0">
                <a:latin typeface="Arial" pitchFamily="34" charset="0"/>
                <a:ea typeface="Times New Roman" pitchFamily="18" charset="0"/>
                <a:cs typeface="Arial" pitchFamily="34" charset="0"/>
              </a:rPr>
              <a:t>4</a:t>
            </a:r>
            <a:r>
              <a:rPr kumimoji="0" lang="uz-Cyrl-UZ" sz="16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-жадвал.</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Lst>
            </a:pPr>
            <a:r>
              <a:rPr kumimoji="0" lang="uz-Cyrl-UZ"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5-7 синф ўқувчиларнинг жисмоний ривожланганлик даражасининг дастлабки кўрсаткичлари</a:t>
            </a:r>
            <a:r>
              <a:rPr lang="ru-RU" sz="1200" dirty="0">
                <a:latin typeface="Arial" pitchFamily="34" charset="0"/>
                <a:cs typeface="Arial" pitchFamily="34" charset="0"/>
              </a:rPr>
              <a:t> </a:t>
            </a:r>
            <a:r>
              <a:rPr kumimoji="0" lang="ru-RU"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ru-RU" sz="16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Тажриба</a:t>
            </a:r>
            <a:r>
              <a:rPr kumimoji="0" lang="ru-RU"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16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гуруҳи</a:t>
            </a:r>
            <a:r>
              <a:rPr kumimoji="0" lang="ru-RU"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4151404269"/>
              </p:ext>
            </p:extLst>
          </p:nvPr>
        </p:nvGraphicFramePr>
        <p:xfrm>
          <a:off x="827586" y="1052741"/>
          <a:ext cx="7704854" cy="5184582"/>
        </p:xfrm>
        <a:graphic>
          <a:graphicData uri="http://schemas.openxmlformats.org/drawingml/2006/table">
            <a:tbl>
              <a:tblPr firstRow="1" firstCol="1" lastRow="1" lastCol="1" bandRow="1" bandCol="1">
                <a:tableStyleId>{BDBED569-4797-4DF1-A0F4-6AAB3CD982D8}</a:tableStyleId>
              </a:tblPr>
              <a:tblGrid>
                <a:gridCol w="436938"/>
                <a:gridCol w="2488138"/>
                <a:gridCol w="1194737"/>
                <a:gridCol w="1194737"/>
                <a:gridCol w="1194737"/>
                <a:gridCol w="1195567"/>
              </a:tblGrid>
              <a:tr h="1807026">
                <a:tc>
                  <a:txBody>
                    <a:bodyPr/>
                    <a:lstStyle/>
                    <a:p>
                      <a:pPr algn="ctr">
                        <a:spcAft>
                          <a:spcPts val="0"/>
                        </a:spcAft>
                      </a:pPr>
                      <a:r>
                        <a:rPr lang="ru-RU" sz="1400" dirty="0">
                          <a:effectLst/>
                          <a:latin typeface="Palatino Linotype" pitchFamily="18" charset="0"/>
                        </a:rPr>
                        <a:t>№</a:t>
                      </a:r>
                      <a:endParaRPr lang="ru-RU" sz="1400" dirty="0">
                        <a:effectLst/>
                        <a:latin typeface="Palatino Linotype" pitchFamily="18" charset="0"/>
                        <a:ea typeface="Times New Roman"/>
                      </a:endParaRPr>
                    </a:p>
                  </a:txBody>
                  <a:tcPr marL="68580" marR="68580" marT="0" marB="0" anchor="ctr"/>
                </a:tc>
                <a:tc>
                  <a:txBody>
                    <a:bodyPr/>
                    <a:lstStyle/>
                    <a:p>
                      <a:pPr algn="ctr">
                        <a:spcAft>
                          <a:spcPts val="0"/>
                        </a:spcAft>
                      </a:pPr>
                      <a:r>
                        <a:rPr lang="ru-RU" sz="1400" dirty="0">
                          <a:effectLst/>
                          <a:latin typeface="Palatino Linotype" pitchFamily="18" charset="0"/>
                        </a:rPr>
                        <a:t>Ф.И.</a:t>
                      </a:r>
                      <a:r>
                        <a:rPr lang="uz-Cyrl-UZ" sz="1400" dirty="0">
                          <a:effectLst/>
                          <a:latin typeface="Palatino Linotype" pitchFamily="18" charset="0"/>
                        </a:rPr>
                        <a:t>Ш</a:t>
                      </a:r>
                      <a:endParaRPr lang="ru-RU" sz="1400" dirty="0">
                        <a:effectLst/>
                        <a:latin typeface="Palatino Linotype" pitchFamily="18" charset="0"/>
                        <a:ea typeface="Times New Roman"/>
                      </a:endParaRPr>
                    </a:p>
                  </a:txBody>
                  <a:tcPr marL="68580" marR="68580" marT="0" marB="0" anchor="ctr"/>
                </a:tc>
                <a:tc>
                  <a:txBody>
                    <a:bodyPr/>
                    <a:lstStyle/>
                    <a:p>
                      <a:pPr algn="ctr">
                        <a:spcAft>
                          <a:spcPts val="0"/>
                        </a:spcAft>
                      </a:pPr>
                      <a:r>
                        <a:rPr lang="ru-RU" sz="1400" dirty="0">
                          <a:effectLst/>
                          <a:latin typeface="Palatino Linotype" pitchFamily="18" charset="0"/>
                        </a:rPr>
                        <a:t>Кросс 1000 м</a:t>
                      </a:r>
                    </a:p>
                    <a:p>
                      <a:pPr algn="ctr">
                        <a:spcAft>
                          <a:spcPts val="0"/>
                        </a:spcAft>
                      </a:pPr>
                      <a:r>
                        <a:rPr lang="ru-RU" sz="1400" dirty="0">
                          <a:effectLst/>
                          <a:latin typeface="Palatino Linotype" pitchFamily="18" charset="0"/>
                        </a:rPr>
                        <a:t>(</a:t>
                      </a:r>
                      <a:r>
                        <a:rPr lang="ru-RU" sz="1400" dirty="0" err="1">
                          <a:effectLst/>
                          <a:latin typeface="Palatino Linotype" pitchFamily="18" charset="0"/>
                        </a:rPr>
                        <a:t>мин.сек</a:t>
                      </a:r>
                      <a:r>
                        <a:rPr lang="ru-RU" sz="1400" dirty="0">
                          <a:effectLst/>
                          <a:latin typeface="Palatino Linotype" pitchFamily="18" charset="0"/>
                        </a:rPr>
                        <a:t>)</a:t>
                      </a:r>
                      <a:endParaRPr lang="ru-RU" sz="1400" dirty="0">
                        <a:effectLst/>
                        <a:latin typeface="Palatino Linotype" pitchFamily="18" charset="0"/>
                        <a:ea typeface="Times New Roman"/>
                      </a:endParaRPr>
                    </a:p>
                  </a:txBody>
                  <a:tcPr marL="68580" marR="68580" marT="0" marB="0" vert="vert270" anchor="ctr"/>
                </a:tc>
                <a:tc>
                  <a:txBody>
                    <a:bodyPr/>
                    <a:lstStyle/>
                    <a:p>
                      <a:pPr algn="ctr">
                        <a:spcAft>
                          <a:spcPts val="0"/>
                        </a:spcAft>
                      </a:pPr>
                      <a:r>
                        <a:rPr lang="ru-RU" sz="1400" dirty="0">
                          <a:effectLst/>
                          <a:latin typeface="Palatino Linotype" pitchFamily="18" charset="0"/>
                        </a:rPr>
                        <a:t>Баланд </a:t>
                      </a:r>
                      <a:r>
                        <a:rPr lang="ru-RU" sz="1400" dirty="0" err="1">
                          <a:effectLst/>
                          <a:latin typeface="Palatino Linotype" pitchFamily="18" charset="0"/>
                        </a:rPr>
                        <a:t>турникда</a:t>
                      </a:r>
                      <a:r>
                        <a:rPr lang="ru-RU" sz="1400" dirty="0">
                          <a:effectLst/>
                          <a:latin typeface="Palatino Linotype" pitchFamily="18" charset="0"/>
                        </a:rPr>
                        <a:t> </a:t>
                      </a:r>
                      <a:r>
                        <a:rPr lang="ru-RU" sz="1400" dirty="0" err="1">
                          <a:effectLst/>
                          <a:latin typeface="Palatino Linotype" pitchFamily="18" charset="0"/>
                        </a:rPr>
                        <a:t>тортилиш</a:t>
                      </a:r>
                      <a:r>
                        <a:rPr lang="ru-RU" sz="1400" dirty="0">
                          <a:effectLst/>
                          <a:latin typeface="Palatino Linotype" pitchFamily="18" charset="0"/>
                        </a:rPr>
                        <a:t> (марта)</a:t>
                      </a:r>
                      <a:endParaRPr lang="ru-RU" sz="1400" dirty="0">
                        <a:effectLst/>
                        <a:latin typeface="Palatino Linotype" pitchFamily="18" charset="0"/>
                        <a:ea typeface="Times New Roman"/>
                      </a:endParaRPr>
                    </a:p>
                  </a:txBody>
                  <a:tcPr marL="68580" marR="68580" marT="0" marB="0" vert="vert270" anchor="ctr"/>
                </a:tc>
                <a:tc>
                  <a:txBody>
                    <a:bodyPr/>
                    <a:lstStyle/>
                    <a:p>
                      <a:pPr algn="ctr">
                        <a:spcAft>
                          <a:spcPts val="0"/>
                        </a:spcAft>
                      </a:pPr>
                      <a:r>
                        <a:rPr lang="ru-RU" sz="1400" dirty="0" err="1">
                          <a:effectLst/>
                          <a:latin typeface="Palatino Linotype" pitchFamily="18" charset="0"/>
                        </a:rPr>
                        <a:t>Гавдани</a:t>
                      </a:r>
                      <a:r>
                        <a:rPr lang="ru-RU" sz="1400" dirty="0">
                          <a:effectLst/>
                          <a:latin typeface="Palatino Linotype" pitchFamily="18" charset="0"/>
                        </a:rPr>
                        <a:t> </a:t>
                      </a:r>
                      <a:r>
                        <a:rPr lang="ru-RU" sz="1400" dirty="0" err="1">
                          <a:effectLst/>
                          <a:latin typeface="Palatino Linotype" pitchFamily="18" charset="0"/>
                        </a:rPr>
                        <a:t>кўта-риб</a:t>
                      </a:r>
                      <a:r>
                        <a:rPr lang="ru-RU" sz="1400" dirty="0">
                          <a:effectLst/>
                          <a:latin typeface="Palatino Linotype" pitchFamily="18" charset="0"/>
                        </a:rPr>
                        <a:t> </a:t>
                      </a:r>
                      <a:r>
                        <a:rPr lang="ru-RU" sz="1400" dirty="0" err="1">
                          <a:effectLst/>
                          <a:latin typeface="Palatino Linotype" pitchFamily="18" charset="0"/>
                        </a:rPr>
                        <a:t>тушириш</a:t>
                      </a:r>
                      <a:r>
                        <a:rPr lang="ru-RU" sz="1400" dirty="0">
                          <a:effectLst/>
                          <a:latin typeface="Palatino Linotype" pitchFamily="18" charset="0"/>
                        </a:rPr>
                        <a:t> (марта)</a:t>
                      </a:r>
                      <a:endParaRPr lang="ru-RU" sz="1400" dirty="0">
                        <a:effectLst/>
                        <a:latin typeface="Palatino Linotype" pitchFamily="18" charset="0"/>
                        <a:ea typeface="Times New Roman"/>
                      </a:endParaRPr>
                    </a:p>
                  </a:txBody>
                  <a:tcPr marL="68580" marR="68580" marT="0" marB="0" vert="vert270" anchor="ctr"/>
                </a:tc>
                <a:tc>
                  <a:txBody>
                    <a:bodyPr/>
                    <a:lstStyle/>
                    <a:p>
                      <a:pPr algn="ctr">
                        <a:spcAft>
                          <a:spcPts val="0"/>
                        </a:spcAft>
                      </a:pPr>
                      <a:r>
                        <a:rPr lang="ru-RU" sz="1400" dirty="0" err="1">
                          <a:effectLst/>
                          <a:latin typeface="Palatino Linotype" pitchFamily="18" charset="0"/>
                        </a:rPr>
                        <a:t>Арғимчоқда</a:t>
                      </a:r>
                      <a:r>
                        <a:rPr lang="ru-RU" sz="1400" dirty="0">
                          <a:effectLst/>
                          <a:latin typeface="Palatino Linotype" pitchFamily="18" charset="0"/>
                        </a:rPr>
                        <a:t> </a:t>
                      </a:r>
                      <a:r>
                        <a:rPr lang="ru-RU" sz="1400" dirty="0" err="1">
                          <a:effectLst/>
                          <a:latin typeface="Palatino Linotype" pitchFamily="18" charset="0"/>
                        </a:rPr>
                        <a:t>сакраш</a:t>
                      </a:r>
                      <a:r>
                        <a:rPr lang="ru-RU" sz="1400" dirty="0">
                          <a:effectLst/>
                          <a:latin typeface="Palatino Linotype" pitchFamily="18" charset="0"/>
                        </a:rPr>
                        <a:t> </a:t>
                      </a:r>
                    </a:p>
                    <a:p>
                      <a:pPr algn="ctr">
                        <a:spcAft>
                          <a:spcPts val="0"/>
                        </a:spcAft>
                      </a:pPr>
                      <a:r>
                        <a:rPr lang="ru-RU" sz="1400" dirty="0">
                          <a:effectLst/>
                          <a:latin typeface="Palatino Linotype" pitchFamily="18" charset="0"/>
                        </a:rPr>
                        <a:t>(2 мин. </a:t>
                      </a:r>
                      <a:r>
                        <a:rPr lang="ru-RU" sz="1400" dirty="0" err="1">
                          <a:effectLst/>
                          <a:latin typeface="Palatino Linotype" pitchFamily="18" charset="0"/>
                        </a:rPr>
                        <a:t>ичида</a:t>
                      </a:r>
                      <a:r>
                        <a:rPr lang="ru-RU" sz="1400" dirty="0">
                          <a:effectLst/>
                          <a:latin typeface="Palatino Linotype" pitchFamily="18" charset="0"/>
                        </a:rPr>
                        <a:t>)</a:t>
                      </a:r>
                      <a:endParaRPr lang="ru-RU" sz="1400" dirty="0">
                        <a:effectLst/>
                        <a:latin typeface="Palatino Linotype" pitchFamily="18" charset="0"/>
                        <a:ea typeface="Times New Roman"/>
                      </a:endParaRPr>
                    </a:p>
                  </a:txBody>
                  <a:tcPr marL="68580" marR="68580" marT="0" marB="0" vert="vert270" anchor="ctr"/>
                </a:tc>
              </a:tr>
              <a:tr h="281463">
                <a:tc>
                  <a:txBody>
                    <a:bodyPr/>
                    <a:lstStyle/>
                    <a:p>
                      <a:pPr marL="0" lvl="0" indent="0" algn="ctr">
                        <a:spcAft>
                          <a:spcPts val="0"/>
                        </a:spcAft>
                        <a:buFont typeface="+mj-lt"/>
                        <a:buNone/>
                        <a:tabLst>
                          <a:tab pos="457200" algn="l"/>
                        </a:tabLst>
                      </a:pPr>
                      <a:r>
                        <a:rPr lang="ru-RU" sz="1200" dirty="0" smtClean="0">
                          <a:effectLst/>
                        </a:rPr>
                        <a:t>1</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Абдуллаев А.</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4,03</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7</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170</a:t>
                      </a:r>
                      <a:endParaRPr lang="ru-RU" sz="1200">
                        <a:effectLst/>
                        <a:latin typeface="Times New Roman"/>
                        <a:ea typeface="Times New Roman"/>
                      </a:endParaRPr>
                    </a:p>
                  </a:txBody>
                  <a:tcPr marL="68580" marR="68580" marT="0" marB="0" anchor="ctr"/>
                </a:tc>
              </a:tr>
              <a:tr h="281463">
                <a:tc>
                  <a:txBody>
                    <a:bodyPr/>
                    <a:lstStyle/>
                    <a:p>
                      <a:pPr marL="0" lvl="0" indent="0" algn="ctr">
                        <a:spcAft>
                          <a:spcPts val="0"/>
                        </a:spcAft>
                        <a:buFont typeface="+mj-lt"/>
                        <a:buNone/>
                        <a:tabLst>
                          <a:tab pos="457200" algn="l"/>
                        </a:tabLst>
                      </a:pPr>
                      <a:r>
                        <a:rPr lang="ru-RU" sz="1200" dirty="0" smtClean="0">
                          <a:effectLst/>
                        </a:rPr>
                        <a:t>2</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dirty="0">
                          <a:effectLst/>
                        </a:rPr>
                        <a:t>Азизов Г.</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a:effectLst/>
                        </a:rPr>
                        <a:t>4,05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6</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140</a:t>
                      </a:r>
                      <a:endParaRPr lang="ru-RU" sz="1200">
                        <a:effectLst/>
                        <a:latin typeface="Times New Roman"/>
                        <a:ea typeface="Times New Roman"/>
                      </a:endParaRPr>
                    </a:p>
                  </a:txBody>
                  <a:tcPr marL="68580" marR="68580" marT="0" marB="0" anchor="ctr"/>
                </a:tc>
              </a:tr>
              <a:tr h="281463">
                <a:tc>
                  <a:txBody>
                    <a:bodyPr/>
                    <a:lstStyle/>
                    <a:p>
                      <a:pPr marL="0" lvl="0" indent="0" algn="ctr">
                        <a:spcAft>
                          <a:spcPts val="0"/>
                        </a:spcAft>
                        <a:buFont typeface="+mj-lt"/>
                        <a:buNone/>
                        <a:tabLst>
                          <a:tab pos="457200" algn="l"/>
                        </a:tabLst>
                      </a:pPr>
                      <a:r>
                        <a:rPr lang="ru-RU" sz="1200" dirty="0" smtClean="0">
                          <a:effectLst/>
                        </a:rPr>
                        <a:t>3</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Бобоназаров Э.</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4,12</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162</a:t>
                      </a:r>
                      <a:endParaRPr lang="ru-RU" sz="1200">
                        <a:effectLst/>
                        <a:latin typeface="Times New Roman"/>
                        <a:ea typeface="Times New Roman"/>
                      </a:endParaRPr>
                    </a:p>
                  </a:txBody>
                  <a:tcPr marL="68580" marR="68580" marT="0" marB="0" anchor="ctr"/>
                </a:tc>
              </a:tr>
              <a:tr h="281463">
                <a:tc>
                  <a:txBody>
                    <a:bodyPr/>
                    <a:lstStyle/>
                    <a:p>
                      <a:pPr marL="0" lvl="0" indent="0" algn="ctr">
                        <a:spcAft>
                          <a:spcPts val="0"/>
                        </a:spcAft>
                        <a:buFont typeface="+mj-lt"/>
                        <a:buNone/>
                        <a:tabLst>
                          <a:tab pos="457200" algn="l"/>
                        </a:tabLst>
                      </a:pPr>
                      <a:r>
                        <a:rPr lang="ru-RU" sz="1200" dirty="0" smtClean="0">
                          <a:effectLst/>
                        </a:rPr>
                        <a:t>4</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Бобобеков Н.</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4,10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9</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183</a:t>
                      </a:r>
                      <a:endParaRPr lang="ru-RU" sz="1200">
                        <a:effectLst/>
                        <a:latin typeface="Times New Roman"/>
                        <a:ea typeface="Times New Roman"/>
                      </a:endParaRPr>
                    </a:p>
                  </a:txBody>
                  <a:tcPr marL="68580" marR="68580" marT="0" marB="0" anchor="ctr"/>
                </a:tc>
              </a:tr>
              <a:tr h="281463">
                <a:tc>
                  <a:txBody>
                    <a:bodyPr/>
                    <a:lstStyle/>
                    <a:p>
                      <a:pPr marL="0" lvl="0" indent="0" algn="ctr">
                        <a:spcAft>
                          <a:spcPts val="0"/>
                        </a:spcAft>
                        <a:buFont typeface="+mj-lt"/>
                        <a:buNone/>
                        <a:tabLst>
                          <a:tab pos="457200" algn="l"/>
                        </a:tabLst>
                      </a:pPr>
                      <a:r>
                        <a:rPr lang="ru-RU" sz="1200" dirty="0" smtClean="0">
                          <a:effectLst/>
                        </a:rPr>
                        <a:t>5</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Жураев Ш.</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4,01</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23</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156</a:t>
                      </a:r>
                      <a:endParaRPr lang="ru-RU" sz="1200">
                        <a:effectLst/>
                        <a:latin typeface="Times New Roman"/>
                        <a:ea typeface="Times New Roman"/>
                      </a:endParaRPr>
                    </a:p>
                  </a:txBody>
                  <a:tcPr marL="68580" marR="68580" marT="0" marB="0" anchor="ctr"/>
                </a:tc>
              </a:tr>
              <a:tr h="281463">
                <a:tc>
                  <a:txBody>
                    <a:bodyPr/>
                    <a:lstStyle/>
                    <a:p>
                      <a:pPr marL="0" lvl="0" indent="0" algn="ctr">
                        <a:spcAft>
                          <a:spcPts val="0"/>
                        </a:spcAft>
                        <a:buFont typeface="+mj-lt"/>
                        <a:buNone/>
                        <a:tabLst>
                          <a:tab pos="457200" algn="l"/>
                        </a:tabLst>
                      </a:pPr>
                      <a:r>
                        <a:rPr lang="ru-RU" sz="1200" dirty="0" smtClean="0">
                          <a:effectLst/>
                        </a:rPr>
                        <a:t>6</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Йўлжўраев А.</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4,20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6</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17</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140</a:t>
                      </a:r>
                      <a:endParaRPr lang="ru-RU" sz="1200">
                        <a:effectLst/>
                        <a:latin typeface="Times New Roman"/>
                        <a:ea typeface="Times New Roman"/>
                      </a:endParaRPr>
                    </a:p>
                  </a:txBody>
                  <a:tcPr marL="68580" marR="68580" marT="0" marB="0" anchor="ctr"/>
                </a:tc>
              </a:tr>
              <a:tr h="281463">
                <a:tc>
                  <a:txBody>
                    <a:bodyPr/>
                    <a:lstStyle/>
                    <a:p>
                      <a:pPr marL="0" lvl="0" indent="0" algn="ctr">
                        <a:spcAft>
                          <a:spcPts val="0"/>
                        </a:spcAft>
                        <a:buFont typeface="+mj-lt"/>
                        <a:buNone/>
                        <a:tabLst>
                          <a:tab pos="457200" algn="l"/>
                        </a:tabLst>
                      </a:pPr>
                      <a:r>
                        <a:rPr lang="ru-RU" sz="1200" dirty="0" smtClean="0">
                          <a:effectLst/>
                        </a:rPr>
                        <a:t>7</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Йўлдошев Ш.</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4,06</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7</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128</a:t>
                      </a:r>
                      <a:endParaRPr lang="ru-RU" sz="1200">
                        <a:effectLst/>
                        <a:latin typeface="Times New Roman"/>
                        <a:ea typeface="Times New Roman"/>
                      </a:endParaRPr>
                    </a:p>
                  </a:txBody>
                  <a:tcPr marL="68580" marR="68580" marT="0" marB="0" anchor="ctr"/>
                </a:tc>
              </a:tr>
              <a:tr h="281463">
                <a:tc>
                  <a:txBody>
                    <a:bodyPr/>
                    <a:lstStyle/>
                    <a:p>
                      <a:pPr marL="0" lvl="0" indent="0" algn="ctr">
                        <a:spcAft>
                          <a:spcPts val="0"/>
                        </a:spcAft>
                        <a:buFont typeface="+mj-lt"/>
                        <a:buNone/>
                        <a:tabLst>
                          <a:tab pos="457200" algn="l"/>
                        </a:tabLst>
                      </a:pPr>
                      <a:r>
                        <a:rPr lang="ru-RU" sz="1200" dirty="0" smtClean="0">
                          <a:effectLst/>
                        </a:rPr>
                        <a:t>8</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Йўлчиев З.</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4,30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29</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173</a:t>
                      </a:r>
                      <a:endParaRPr lang="ru-RU" sz="1200">
                        <a:effectLst/>
                        <a:latin typeface="Times New Roman"/>
                        <a:ea typeface="Times New Roman"/>
                      </a:endParaRPr>
                    </a:p>
                  </a:txBody>
                  <a:tcPr marL="68580" marR="68580" marT="0" marB="0" anchor="ctr"/>
                </a:tc>
              </a:tr>
              <a:tr h="281463">
                <a:tc>
                  <a:txBody>
                    <a:bodyPr/>
                    <a:lstStyle/>
                    <a:p>
                      <a:pPr marL="0" lvl="0" indent="0" algn="ctr">
                        <a:spcAft>
                          <a:spcPts val="0"/>
                        </a:spcAft>
                        <a:buFont typeface="+mj-lt"/>
                        <a:buNone/>
                        <a:tabLst>
                          <a:tab pos="457200" algn="l"/>
                        </a:tabLst>
                      </a:pPr>
                      <a:r>
                        <a:rPr lang="ru-RU" sz="1200" dirty="0" smtClean="0">
                          <a:effectLst/>
                        </a:rPr>
                        <a:t>9</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dirty="0" err="1">
                          <a:effectLst/>
                        </a:rPr>
                        <a:t>Мамадалиев</a:t>
                      </a:r>
                      <a:r>
                        <a:rPr lang="ru-RU" sz="1200" dirty="0">
                          <a:effectLst/>
                        </a:rPr>
                        <a:t> В.</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a:effectLst/>
                        </a:rPr>
                        <a:t>4,09</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23</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150</a:t>
                      </a:r>
                      <a:endParaRPr lang="ru-RU" sz="1200">
                        <a:effectLst/>
                        <a:latin typeface="Times New Roman"/>
                        <a:ea typeface="Times New Roman"/>
                      </a:endParaRPr>
                    </a:p>
                  </a:txBody>
                  <a:tcPr marL="68580" marR="68580" marT="0" marB="0" anchor="ctr"/>
                </a:tc>
              </a:tr>
              <a:tr h="281463">
                <a:tc>
                  <a:txBody>
                    <a:bodyPr/>
                    <a:lstStyle/>
                    <a:p>
                      <a:pPr marL="0" lvl="0" indent="0" algn="ctr">
                        <a:spcAft>
                          <a:spcPts val="0"/>
                        </a:spcAft>
                        <a:buFont typeface="+mj-lt"/>
                        <a:buNone/>
                        <a:tabLst>
                          <a:tab pos="457200" algn="l"/>
                        </a:tabLst>
                      </a:pPr>
                      <a:r>
                        <a:rPr lang="ru-RU" sz="1200" dirty="0" smtClean="0">
                          <a:effectLst/>
                        </a:rPr>
                        <a:t>10</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Муродов Х.</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4,16</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3</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158</a:t>
                      </a:r>
                      <a:endParaRPr lang="ru-RU" sz="1200">
                        <a:effectLst/>
                        <a:latin typeface="Times New Roman"/>
                        <a:ea typeface="Times New Roman"/>
                      </a:endParaRPr>
                    </a:p>
                  </a:txBody>
                  <a:tcPr marL="68580" marR="68580" marT="0" marB="0" anchor="ctr"/>
                </a:tc>
              </a:tr>
              <a:tr h="281463">
                <a:tc gridSpan="2">
                  <a:txBody>
                    <a:bodyPr/>
                    <a:lstStyle/>
                    <a:p>
                      <a:pPr algn="ctr">
                        <a:spcAft>
                          <a:spcPts val="0"/>
                        </a:spcAft>
                      </a:pPr>
                      <a:endParaRPr lang="ru-RU" sz="1200">
                        <a:effectLst/>
                        <a:latin typeface="Times New Roman"/>
                        <a:ea typeface="Times New Roman"/>
                      </a:endParaRPr>
                    </a:p>
                  </a:txBody>
                  <a:tcPr marL="68580" marR="68580" marT="0" marB="0" anchor="ctr"/>
                </a:tc>
                <a:tc hMerge="1">
                  <a:txBody>
                    <a:bodyPr/>
                    <a:lstStyle/>
                    <a:p>
                      <a:endParaRPr lang="ru-RU"/>
                    </a:p>
                  </a:txBody>
                  <a:tcPr/>
                </a:tc>
                <a:tc>
                  <a:txBody>
                    <a:bodyPr/>
                    <a:lstStyle/>
                    <a:p>
                      <a:pPr algn="ctr">
                        <a:spcAft>
                          <a:spcPts val="0"/>
                        </a:spcAft>
                      </a:pPr>
                      <a:r>
                        <a:rPr lang="ru-RU" sz="1200">
                          <a:effectLst/>
                        </a:rPr>
                        <a:t>4,11</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5,9</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22</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156</a:t>
                      </a:r>
                      <a:endParaRPr lang="ru-RU" sz="1200">
                        <a:effectLst/>
                        <a:latin typeface="Times New Roman"/>
                        <a:ea typeface="Times New Roman"/>
                      </a:endParaRPr>
                    </a:p>
                  </a:txBody>
                  <a:tcPr marL="68580" marR="68580" marT="0" marB="0" anchor="ctr"/>
                </a:tc>
              </a:tr>
              <a:tr h="281463">
                <a:tc gridSpan="2">
                  <a:txBody>
                    <a:bodyPr/>
                    <a:lstStyle/>
                    <a:p>
                      <a:pPr algn="ctr">
                        <a:spcAft>
                          <a:spcPts val="0"/>
                        </a:spcAft>
                      </a:pPr>
                      <a:r>
                        <a:rPr lang="ru-RU" sz="1200">
                          <a:effectLst/>
                        </a:rPr>
                        <a:t>Δ</a:t>
                      </a:r>
                      <a:endParaRPr lang="ru-RU" sz="1200">
                        <a:effectLst/>
                        <a:latin typeface="Times New Roman"/>
                        <a:ea typeface="Times New Roman"/>
                      </a:endParaRPr>
                    </a:p>
                  </a:txBody>
                  <a:tcPr marL="68580" marR="68580" marT="0" marB="0" anchor="ctr"/>
                </a:tc>
                <a:tc hMerge="1">
                  <a:txBody>
                    <a:bodyPr/>
                    <a:lstStyle/>
                    <a:p>
                      <a:endParaRPr lang="ru-RU"/>
                    </a:p>
                  </a:txBody>
                  <a:tcPr/>
                </a:tc>
                <a:tc>
                  <a:txBody>
                    <a:bodyPr/>
                    <a:lstStyle/>
                    <a:p>
                      <a:pPr algn="ctr">
                        <a:spcAft>
                          <a:spcPts val="0"/>
                        </a:spcAft>
                      </a:pPr>
                      <a:r>
                        <a:rPr lang="ru-RU" sz="1200">
                          <a:effectLst/>
                        </a:rPr>
                        <a:t>0,09</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1,9</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3,9</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dirty="0">
                          <a:effectLst/>
                        </a:rPr>
                        <a:t>18,8</a:t>
                      </a:r>
                      <a:endParaRPr lang="ru-RU" sz="1200" dirty="0">
                        <a:effectLst/>
                        <a:latin typeface="Times New Roman"/>
                        <a:ea typeface="Times New Roman"/>
                      </a:endParaRPr>
                    </a:p>
                  </a:txBody>
                  <a:tcPr marL="68580" marR="68580" marT="0" marB="0" anchor="ctr"/>
                </a:tc>
              </a:tr>
            </a:tbl>
          </a:graphicData>
        </a:graphic>
      </p:graphicFrame>
      <p:graphicFrame>
        <p:nvGraphicFramePr>
          <p:cNvPr id="3" name="Объект 2"/>
          <p:cNvGraphicFramePr>
            <a:graphicFrameLocks noChangeAspect="1"/>
          </p:cNvGraphicFramePr>
          <p:nvPr>
            <p:extLst>
              <p:ext uri="{D42A27DB-BD31-4B8C-83A1-F6EECF244321}">
                <p14:modId xmlns:p14="http://schemas.microsoft.com/office/powerpoint/2010/main" val="3261699240"/>
              </p:ext>
            </p:extLst>
          </p:nvPr>
        </p:nvGraphicFramePr>
        <p:xfrm>
          <a:off x="2195736" y="5733256"/>
          <a:ext cx="152400" cy="190500"/>
        </p:xfrm>
        <a:graphic>
          <a:graphicData uri="http://schemas.openxmlformats.org/presentationml/2006/ole">
            <mc:AlternateContent xmlns:mc="http://schemas.openxmlformats.org/markup-compatibility/2006">
              <mc:Choice xmlns:v="urn:schemas-microsoft-com:vml" Requires="v">
                <p:oleObj spid="_x0000_s2055" name="Формула" r:id="rId3" imgW="152334" imgH="190417" progId="Equation.3">
                  <p:embed/>
                </p:oleObj>
              </mc:Choice>
              <mc:Fallback>
                <p:oleObj name="Формула" r:id="rId3" imgW="152334" imgH="190417"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736" y="5733256"/>
                        <a:ext cx="1524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6102082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a:spLocks noChangeArrowheads="1"/>
          </p:cNvSpPr>
          <p:nvPr/>
        </p:nvSpPr>
        <p:spPr bwMode="auto">
          <a:xfrm>
            <a:off x="323528" y="73750"/>
            <a:ext cx="842493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tab pos="457200" algn="l"/>
              </a:tabLst>
            </a:pPr>
            <a:r>
              <a:rPr lang="uz-Cyrl-UZ" sz="1600" b="1" i="1" dirty="0" smtClean="0">
                <a:latin typeface="Arial" pitchFamily="34" charset="0"/>
                <a:ea typeface="Times New Roman" pitchFamily="18" charset="0"/>
                <a:cs typeface="Arial" pitchFamily="34" charset="0"/>
              </a:rPr>
              <a:t>5</a:t>
            </a:r>
            <a:r>
              <a:rPr kumimoji="0" lang="uz-Cyrl-UZ" sz="16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-жадвал.</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Lst>
            </a:pPr>
            <a:r>
              <a:rPr kumimoji="0" lang="uz-Cyrl-UZ"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5-7 синф ўқувчиларнинг жисмоний ривожланганлик даражасининг якуний кўрсаткичлари</a:t>
            </a:r>
            <a:r>
              <a:rPr lang="ru-RU" sz="1200" dirty="0">
                <a:latin typeface="Arial" pitchFamily="34" charset="0"/>
                <a:cs typeface="Arial" pitchFamily="34" charset="0"/>
              </a:rPr>
              <a:t> </a:t>
            </a:r>
            <a:r>
              <a:rPr kumimoji="0" lang="ru-RU"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ru-RU" sz="16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назорат</a:t>
            </a:r>
            <a:r>
              <a:rPr kumimoji="0" lang="ru-RU"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16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гуруҳи</a:t>
            </a:r>
            <a:r>
              <a:rPr kumimoji="0" lang="ru-RU"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484680154"/>
              </p:ext>
            </p:extLst>
          </p:nvPr>
        </p:nvGraphicFramePr>
        <p:xfrm>
          <a:off x="755576" y="980725"/>
          <a:ext cx="7848871" cy="5328594"/>
        </p:xfrm>
        <a:graphic>
          <a:graphicData uri="http://schemas.openxmlformats.org/drawingml/2006/table">
            <a:tbl>
              <a:tblPr firstRow="1" firstCol="1" lastRow="1" lastCol="1" bandRow="1" bandCol="1">
                <a:tableStyleId>{E8B1032C-EA38-4F05-BA0D-38AFFFC7BED3}</a:tableStyleId>
              </a:tblPr>
              <a:tblGrid>
                <a:gridCol w="432176"/>
                <a:gridCol w="2570093"/>
                <a:gridCol w="1219441"/>
                <a:gridCol w="1203860"/>
                <a:gridCol w="1203040"/>
                <a:gridCol w="1220261"/>
              </a:tblGrid>
              <a:tr h="2181162">
                <a:tc>
                  <a:txBody>
                    <a:bodyPr/>
                    <a:lstStyle/>
                    <a:p>
                      <a:pPr algn="ctr">
                        <a:spcAft>
                          <a:spcPts val="0"/>
                        </a:spcAft>
                      </a:pPr>
                      <a:r>
                        <a:rPr lang="ru-RU" sz="1400" dirty="0">
                          <a:effectLst/>
                          <a:latin typeface="Palatino Linotype" pitchFamily="18" charset="0"/>
                        </a:rPr>
                        <a:t>№</a:t>
                      </a:r>
                      <a:endParaRPr lang="ru-RU" sz="1400" dirty="0">
                        <a:effectLst/>
                        <a:latin typeface="Palatino Linotype" pitchFamily="18" charset="0"/>
                        <a:ea typeface="Times New Roman"/>
                      </a:endParaRPr>
                    </a:p>
                  </a:txBody>
                  <a:tcPr marL="68580" marR="68580" marT="0" marB="0" anchor="ctr"/>
                </a:tc>
                <a:tc>
                  <a:txBody>
                    <a:bodyPr/>
                    <a:lstStyle/>
                    <a:p>
                      <a:pPr algn="ctr">
                        <a:spcAft>
                          <a:spcPts val="0"/>
                        </a:spcAft>
                      </a:pPr>
                      <a:r>
                        <a:rPr lang="ru-RU" sz="1400" dirty="0">
                          <a:effectLst/>
                          <a:latin typeface="Palatino Linotype" pitchFamily="18" charset="0"/>
                        </a:rPr>
                        <a:t>Ф.И.</a:t>
                      </a:r>
                      <a:r>
                        <a:rPr lang="uz-Cyrl-UZ" sz="1400" dirty="0">
                          <a:effectLst/>
                          <a:latin typeface="Palatino Linotype" pitchFamily="18" charset="0"/>
                        </a:rPr>
                        <a:t>Ш</a:t>
                      </a:r>
                      <a:endParaRPr lang="ru-RU" sz="1400" dirty="0">
                        <a:effectLst/>
                        <a:latin typeface="Palatino Linotype" pitchFamily="18" charset="0"/>
                        <a:ea typeface="Times New Roman"/>
                      </a:endParaRPr>
                    </a:p>
                  </a:txBody>
                  <a:tcPr marL="68580" marR="68580" marT="0" marB="0" anchor="ctr"/>
                </a:tc>
                <a:tc>
                  <a:txBody>
                    <a:bodyPr/>
                    <a:lstStyle/>
                    <a:p>
                      <a:pPr marR="71755" algn="ctr">
                        <a:spcAft>
                          <a:spcPts val="0"/>
                        </a:spcAft>
                      </a:pPr>
                      <a:r>
                        <a:rPr lang="ru-RU" sz="1400" dirty="0">
                          <a:effectLst/>
                          <a:latin typeface="Palatino Linotype" pitchFamily="18" charset="0"/>
                        </a:rPr>
                        <a:t>Кросс 1000 м</a:t>
                      </a:r>
                    </a:p>
                    <a:p>
                      <a:pPr marR="71755" algn="ctr">
                        <a:spcAft>
                          <a:spcPts val="0"/>
                        </a:spcAft>
                      </a:pPr>
                      <a:r>
                        <a:rPr lang="ru-RU" sz="1400" dirty="0">
                          <a:effectLst/>
                          <a:latin typeface="Palatino Linotype" pitchFamily="18" charset="0"/>
                        </a:rPr>
                        <a:t>(</a:t>
                      </a:r>
                      <a:r>
                        <a:rPr lang="ru-RU" sz="1400" dirty="0" err="1">
                          <a:effectLst/>
                          <a:latin typeface="Palatino Linotype" pitchFamily="18" charset="0"/>
                        </a:rPr>
                        <a:t>мин.сек</a:t>
                      </a:r>
                      <a:r>
                        <a:rPr lang="ru-RU" sz="1400" dirty="0">
                          <a:effectLst/>
                          <a:latin typeface="Palatino Linotype" pitchFamily="18" charset="0"/>
                        </a:rPr>
                        <a:t>)</a:t>
                      </a:r>
                      <a:endParaRPr lang="ru-RU" sz="1400" dirty="0">
                        <a:effectLst/>
                        <a:latin typeface="Palatino Linotype" pitchFamily="18" charset="0"/>
                        <a:ea typeface="Times New Roman"/>
                      </a:endParaRPr>
                    </a:p>
                  </a:txBody>
                  <a:tcPr marL="68580" marR="68580" marT="0" marB="0" vert="vert270" anchor="ctr"/>
                </a:tc>
                <a:tc>
                  <a:txBody>
                    <a:bodyPr/>
                    <a:lstStyle/>
                    <a:p>
                      <a:pPr marR="71755" algn="ctr">
                        <a:spcAft>
                          <a:spcPts val="0"/>
                        </a:spcAft>
                      </a:pPr>
                      <a:r>
                        <a:rPr lang="ru-RU" sz="1400" dirty="0">
                          <a:effectLst/>
                          <a:latin typeface="Palatino Linotype" pitchFamily="18" charset="0"/>
                        </a:rPr>
                        <a:t>Баланд турник-да </a:t>
                      </a:r>
                      <a:r>
                        <a:rPr lang="ru-RU" sz="1400" dirty="0" err="1">
                          <a:effectLst/>
                          <a:latin typeface="Palatino Linotype" pitchFamily="18" charset="0"/>
                        </a:rPr>
                        <a:t>тортилиш</a:t>
                      </a:r>
                      <a:r>
                        <a:rPr lang="ru-RU" sz="1400" dirty="0">
                          <a:effectLst/>
                          <a:latin typeface="Palatino Linotype" pitchFamily="18" charset="0"/>
                        </a:rPr>
                        <a:t> (марта)</a:t>
                      </a:r>
                      <a:endParaRPr lang="ru-RU" sz="1400" dirty="0">
                        <a:effectLst/>
                        <a:latin typeface="Palatino Linotype" pitchFamily="18" charset="0"/>
                        <a:ea typeface="Times New Roman"/>
                      </a:endParaRPr>
                    </a:p>
                  </a:txBody>
                  <a:tcPr marL="68580" marR="68580" marT="0" marB="0" vert="vert270" anchor="ctr"/>
                </a:tc>
                <a:tc>
                  <a:txBody>
                    <a:bodyPr/>
                    <a:lstStyle/>
                    <a:p>
                      <a:pPr marR="71755" algn="ctr">
                        <a:spcAft>
                          <a:spcPts val="0"/>
                        </a:spcAft>
                      </a:pPr>
                      <a:r>
                        <a:rPr lang="ru-RU" sz="1400" dirty="0" err="1">
                          <a:effectLst/>
                          <a:latin typeface="Palatino Linotype" pitchFamily="18" charset="0"/>
                        </a:rPr>
                        <a:t>Гавдани</a:t>
                      </a:r>
                      <a:r>
                        <a:rPr lang="ru-RU" sz="1400" dirty="0">
                          <a:effectLst/>
                          <a:latin typeface="Palatino Linotype" pitchFamily="18" charset="0"/>
                        </a:rPr>
                        <a:t> </a:t>
                      </a:r>
                      <a:r>
                        <a:rPr lang="ru-RU" sz="1400" dirty="0" err="1">
                          <a:effectLst/>
                          <a:latin typeface="Palatino Linotype" pitchFamily="18" charset="0"/>
                        </a:rPr>
                        <a:t>кўта-риб</a:t>
                      </a:r>
                      <a:r>
                        <a:rPr lang="ru-RU" sz="1400" dirty="0">
                          <a:effectLst/>
                          <a:latin typeface="Palatino Linotype" pitchFamily="18" charset="0"/>
                        </a:rPr>
                        <a:t> </a:t>
                      </a:r>
                      <a:r>
                        <a:rPr lang="ru-RU" sz="1400" dirty="0" err="1">
                          <a:effectLst/>
                          <a:latin typeface="Palatino Linotype" pitchFamily="18" charset="0"/>
                        </a:rPr>
                        <a:t>тушириш</a:t>
                      </a:r>
                      <a:r>
                        <a:rPr lang="ru-RU" sz="1400" dirty="0">
                          <a:effectLst/>
                          <a:latin typeface="Palatino Linotype" pitchFamily="18" charset="0"/>
                        </a:rPr>
                        <a:t> (марта)</a:t>
                      </a:r>
                      <a:endParaRPr lang="ru-RU" sz="1400" dirty="0">
                        <a:effectLst/>
                        <a:latin typeface="Palatino Linotype" pitchFamily="18" charset="0"/>
                        <a:ea typeface="Times New Roman"/>
                      </a:endParaRPr>
                    </a:p>
                  </a:txBody>
                  <a:tcPr marL="68580" marR="68580" marT="0" marB="0" vert="vert270" anchor="ctr"/>
                </a:tc>
                <a:tc>
                  <a:txBody>
                    <a:bodyPr/>
                    <a:lstStyle/>
                    <a:p>
                      <a:pPr marR="71755" algn="ctr">
                        <a:spcAft>
                          <a:spcPts val="0"/>
                        </a:spcAft>
                      </a:pPr>
                      <a:r>
                        <a:rPr lang="ru-RU" sz="1400" dirty="0" err="1">
                          <a:effectLst/>
                          <a:latin typeface="Palatino Linotype" pitchFamily="18" charset="0"/>
                        </a:rPr>
                        <a:t>Арғимчоқда</a:t>
                      </a:r>
                      <a:r>
                        <a:rPr lang="ru-RU" sz="1400" dirty="0">
                          <a:effectLst/>
                          <a:latin typeface="Palatino Linotype" pitchFamily="18" charset="0"/>
                        </a:rPr>
                        <a:t> </a:t>
                      </a:r>
                      <a:r>
                        <a:rPr lang="ru-RU" sz="1400" dirty="0" err="1">
                          <a:effectLst/>
                          <a:latin typeface="Palatino Linotype" pitchFamily="18" charset="0"/>
                        </a:rPr>
                        <a:t>сакраш</a:t>
                      </a:r>
                      <a:r>
                        <a:rPr lang="ru-RU" sz="1400" dirty="0">
                          <a:effectLst/>
                          <a:latin typeface="Palatino Linotype" pitchFamily="18" charset="0"/>
                        </a:rPr>
                        <a:t> </a:t>
                      </a:r>
                    </a:p>
                    <a:p>
                      <a:pPr marR="71755" algn="ctr">
                        <a:spcAft>
                          <a:spcPts val="0"/>
                        </a:spcAft>
                      </a:pPr>
                      <a:r>
                        <a:rPr lang="ru-RU" sz="1400" dirty="0">
                          <a:effectLst/>
                          <a:latin typeface="Palatino Linotype" pitchFamily="18" charset="0"/>
                        </a:rPr>
                        <a:t>(2 мин. </a:t>
                      </a:r>
                      <a:r>
                        <a:rPr lang="ru-RU" sz="1400" dirty="0" err="1">
                          <a:effectLst/>
                          <a:latin typeface="Palatino Linotype" pitchFamily="18" charset="0"/>
                        </a:rPr>
                        <a:t>ичида</a:t>
                      </a:r>
                      <a:r>
                        <a:rPr lang="ru-RU" sz="1400" dirty="0">
                          <a:effectLst/>
                          <a:latin typeface="Palatino Linotype" pitchFamily="18" charset="0"/>
                        </a:rPr>
                        <a:t>)</a:t>
                      </a:r>
                      <a:endParaRPr lang="ru-RU" sz="1400" dirty="0">
                        <a:effectLst/>
                        <a:latin typeface="Palatino Linotype" pitchFamily="18" charset="0"/>
                        <a:ea typeface="Times New Roman"/>
                      </a:endParaRPr>
                    </a:p>
                  </a:txBody>
                  <a:tcPr marL="68580" marR="68580" marT="0" marB="0" vert="vert270" anchor="ctr"/>
                </a:tc>
              </a:tr>
              <a:tr h="262286">
                <a:tc>
                  <a:txBody>
                    <a:bodyPr/>
                    <a:lstStyle/>
                    <a:p>
                      <a:pPr marL="0" lvl="0" indent="0" algn="ctr">
                        <a:spcAft>
                          <a:spcPts val="0"/>
                        </a:spcAft>
                        <a:buFont typeface="+mj-lt"/>
                        <a:buNone/>
                        <a:tabLst>
                          <a:tab pos="457200" algn="l"/>
                        </a:tabLst>
                      </a:pPr>
                      <a:r>
                        <a:rPr lang="ru-RU" sz="1200" dirty="0" smtClean="0">
                          <a:effectLst/>
                        </a:rPr>
                        <a:t>1</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Бобоев Р.</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27</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176</a:t>
                      </a:r>
                      <a:endParaRPr lang="ru-RU" sz="1200">
                        <a:effectLst/>
                        <a:latin typeface="Times New Roman"/>
                        <a:ea typeface="Times New Roman"/>
                      </a:endParaRPr>
                    </a:p>
                  </a:txBody>
                  <a:tcPr marL="68580" marR="68580" marT="0" marB="0" anchor="ctr"/>
                </a:tc>
              </a:tr>
              <a:tr h="262286">
                <a:tc>
                  <a:txBody>
                    <a:bodyPr/>
                    <a:lstStyle/>
                    <a:p>
                      <a:pPr marL="0" lvl="0" indent="0" algn="ctr">
                        <a:spcAft>
                          <a:spcPts val="0"/>
                        </a:spcAft>
                        <a:buFont typeface="+mj-lt"/>
                        <a:buNone/>
                        <a:tabLst>
                          <a:tab pos="457200" algn="l"/>
                        </a:tabLst>
                      </a:pPr>
                      <a:r>
                        <a:rPr lang="ru-RU" sz="1200" dirty="0" smtClean="0">
                          <a:effectLst/>
                        </a:rPr>
                        <a:t>2</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Болбеков Х.</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4,10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7</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170</a:t>
                      </a:r>
                      <a:endParaRPr lang="ru-RU" sz="1200">
                        <a:effectLst/>
                        <a:latin typeface="Times New Roman"/>
                        <a:ea typeface="Times New Roman"/>
                      </a:endParaRPr>
                    </a:p>
                  </a:txBody>
                  <a:tcPr marL="68580" marR="68580" marT="0" marB="0" anchor="ctr"/>
                </a:tc>
              </a:tr>
              <a:tr h="262286">
                <a:tc>
                  <a:txBody>
                    <a:bodyPr/>
                    <a:lstStyle/>
                    <a:p>
                      <a:pPr marL="0" lvl="0" indent="0" algn="ctr">
                        <a:spcAft>
                          <a:spcPts val="0"/>
                        </a:spcAft>
                        <a:buFont typeface="+mj-lt"/>
                        <a:buNone/>
                        <a:tabLst>
                          <a:tab pos="457200" algn="l"/>
                        </a:tabLst>
                      </a:pPr>
                      <a:r>
                        <a:rPr lang="ru-RU" sz="1200" dirty="0" smtClean="0">
                          <a:effectLst/>
                        </a:rPr>
                        <a:t>3</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Вохидов М.</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32</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204</a:t>
                      </a:r>
                      <a:endParaRPr lang="ru-RU" sz="1200">
                        <a:effectLst/>
                        <a:latin typeface="Times New Roman"/>
                        <a:ea typeface="Times New Roman"/>
                      </a:endParaRPr>
                    </a:p>
                  </a:txBody>
                  <a:tcPr marL="68580" marR="68580" marT="0" marB="0" anchor="ctr"/>
                </a:tc>
              </a:tr>
              <a:tr h="262286">
                <a:tc>
                  <a:txBody>
                    <a:bodyPr/>
                    <a:lstStyle/>
                    <a:p>
                      <a:pPr marL="0" lvl="0" indent="0" algn="ctr">
                        <a:spcAft>
                          <a:spcPts val="0"/>
                        </a:spcAft>
                        <a:buFont typeface="+mj-lt"/>
                        <a:buNone/>
                        <a:tabLst>
                          <a:tab pos="457200" algn="l"/>
                        </a:tabLst>
                      </a:pPr>
                      <a:r>
                        <a:rPr lang="ru-RU" sz="1200" dirty="0" smtClean="0">
                          <a:effectLst/>
                        </a:rPr>
                        <a:t>4</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Жабборов М.</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4,01</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9</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24</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140</a:t>
                      </a:r>
                      <a:endParaRPr lang="ru-RU" sz="1200">
                        <a:effectLst/>
                        <a:latin typeface="Times New Roman"/>
                        <a:ea typeface="Times New Roman"/>
                      </a:endParaRPr>
                    </a:p>
                  </a:txBody>
                  <a:tcPr marL="68580" marR="68580" marT="0" marB="0" anchor="ctr"/>
                </a:tc>
              </a:tr>
              <a:tr h="262286">
                <a:tc>
                  <a:txBody>
                    <a:bodyPr/>
                    <a:lstStyle/>
                    <a:p>
                      <a:pPr marL="0" lvl="0" indent="0" algn="ctr">
                        <a:spcAft>
                          <a:spcPts val="0"/>
                        </a:spcAft>
                        <a:buFont typeface="+mj-lt"/>
                        <a:buNone/>
                        <a:tabLst>
                          <a:tab pos="457200" algn="l"/>
                        </a:tabLst>
                      </a:pPr>
                      <a:r>
                        <a:rPr lang="ru-RU" sz="1200" dirty="0" smtClean="0">
                          <a:effectLst/>
                        </a:rPr>
                        <a:t>5</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Жуманов У.</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4,30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138</a:t>
                      </a:r>
                      <a:endParaRPr lang="ru-RU" sz="1200">
                        <a:effectLst/>
                        <a:latin typeface="Times New Roman"/>
                        <a:ea typeface="Times New Roman"/>
                      </a:endParaRPr>
                    </a:p>
                  </a:txBody>
                  <a:tcPr marL="68580" marR="68580" marT="0" marB="0" anchor="ctr"/>
                </a:tc>
              </a:tr>
              <a:tr h="262286">
                <a:tc>
                  <a:txBody>
                    <a:bodyPr/>
                    <a:lstStyle/>
                    <a:p>
                      <a:pPr marL="0" lvl="0" indent="0" algn="ctr">
                        <a:spcAft>
                          <a:spcPts val="0"/>
                        </a:spcAft>
                        <a:buFont typeface="+mj-lt"/>
                        <a:buNone/>
                        <a:tabLst>
                          <a:tab pos="457200" algn="l"/>
                        </a:tabLst>
                      </a:pPr>
                      <a:r>
                        <a:rPr lang="ru-RU" sz="1200" dirty="0" smtClean="0">
                          <a:effectLst/>
                        </a:rPr>
                        <a:t>6</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Зарипов З.</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4,10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6</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29</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158</a:t>
                      </a:r>
                      <a:endParaRPr lang="ru-RU" sz="1200">
                        <a:effectLst/>
                        <a:latin typeface="Times New Roman"/>
                        <a:ea typeface="Times New Roman"/>
                      </a:endParaRPr>
                    </a:p>
                  </a:txBody>
                  <a:tcPr marL="68580" marR="68580" marT="0" marB="0" anchor="ctr"/>
                </a:tc>
              </a:tr>
              <a:tr h="262286">
                <a:tc>
                  <a:txBody>
                    <a:bodyPr/>
                    <a:lstStyle/>
                    <a:p>
                      <a:pPr marL="0" lvl="0" indent="0" algn="ctr">
                        <a:spcAft>
                          <a:spcPts val="0"/>
                        </a:spcAft>
                        <a:buFont typeface="+mj-lt"/>
                        <a:buNone/>
                        <a:tabLst>
                          <a:tab pos="457200" algn="l"/>
                        </a:tabLst>
                      </a:pPr>
                      <a:r>
                        <a:rPr lang="ru-RU" sz="1200" dirty="0" smtClean="0">
                          <a:effectLst/>
                        </a:rPr>
                        <a:t>7</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Ибрагимов Х.</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4,02</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9</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24</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200</a:t>
                      </a:r>
                      <a:endParaRPr lang="ru-RU" sz="1200">
                        <a:effectLst/>
                        <a:latin typeface="Times New Roman"/>
                        <a:ea typeface="Times New Roman"/>
                      </a:endParaRPr>
                    </a:p>
                  </a:txBody>
                  <a:tcPr marL="68580" marR="68580" marT="0" marB="0" anchor="ctr"/>
                </a:tc>
              </a:tr>
              <a:tr h="262286">
                <a:tc>
                  <a:txBody>
                    <a:bodyPr/>
                    <a:lstStyle/>
                    <a:p>
                      <a:pPr marL="0" lvl="0" indent="0" algn="ctr">
                        <a:spcAft>
                          <a:spcPts val="0"/>
                        </a:spcAft>
                        <a:buFont typeface="+mj-lt"/>
                        <a:buNone/>
                        <a:tabLst>
                          <a:tab pos="457200" algn="l"/>
                        </a:tabLst>
                      </a:pPr>
                      <a:r>
                        <a:rPr lang="ru-RU" sz="1200" dirty="0" smtClean="0">
                          <a:effectLst/>
                        </a:rPr>
                        <a:t>8</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Қўзибоев И.</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4,22</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22</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160</a:t>
                      </a:r>
                      <a:endParaRPr lang="ru-RU" sz="1200">
                        <a:effectLst/>
                        <a:latin typeface="Times New Roman"/>
                        <a:ea typeface="Times New Roman"/>
                      </a:endParaRPr>
                    </a:p>
                  </a:txBody>
                  <a:tcPr marL="68580" marR="68580" marT="0" marB="0" anchor="ctr"/>
                </a:tc>
              </a:tr>
              <a:tr h="262286">
                <a:tc>
                  <a:txBody>
                    <a:bodyPr/>
                    <a:lstStyle/>
                    <a:p>
                      <a:pPr marL="0" lvl="0" indent="0" algn="ctr">
                        <a:spcAft>
                          <a:spcPts val="0"/>
                        </a:spcAft>
                        <a:buFont typeface="+mj-lt"/>
                        <a:buNone/>
                        <a:tabLst>
                          <a:tab pos="457200" algn="l"/>
                        </a:tabLst>
                      </a:pPr>
                      <a:r>
                        <a:rPr lang="ru-RU" sz="1200" dirty="0" smtClean="0">
                          <a:effectLst/>
                        </a:rPr>
                        <a:t>9</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Қўзиев Б.</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4,28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6</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18</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170</a:t>
                      </a:r>
                      <a:endParaRPr lang="ru-RU" sz="1200">
                        <a:effectLst/>
                        <a:latin typeface="Times New Roman"/>
                        <a:ea typeface="Times New Roman"/>
                      </a:endParaRPr>
                    </a:p>
                  </a:txBody>
                  <a:tcPr marL="68580" marR="68580" marT="0" marB="0" anchor="ctr"/>
                </a:tc>
              </a:tr>
              <a:tr h="262286">
                <a:tc>
                  <a:txBody>
                    <a:bodyPr/>
                    <a:lstStyle/>
                    <a:p>
                      <a:pPr marL="0" lvl="0" indent="0" algn="ctr">
                        <a:spcAft>
                          <a:spcPts val="0"/>
                        </a:spcAft>
                        <a:buFont typeface="+mj-lt"/>
                        <a:buNone/>
                        <a:tabLst>
                          <a:tab pos="457200" algn="l"/>
                        </a:tabLst>
                      </a:pPr>
                      <a:r>
                        <a:rPr lang="ru-RU" sz="1200" dirty="0" smtClean="0">
                          <a:effectLst/>
                        </a:rPr>
                        <a:t>10</a:t>
                      </a:r>
                      <a:r>
                        <a:rPr lang="ru-RU" sz="1200" dirty="0">
                          <a:effectLst/>
                        </a:rPr>
                        <a:t> </a:t>
                      </a:r>
                      <a:endParaRPr lang="ru-RU" sz="1200" dirty="0">
                        <a:effectLst/>
                        <a:latin typeface="Times New Roman"/>
                        <a:ea typeface="Times New Roman"/>
                        <a:cs typeface="Times New Roman"/>
                      </a:endParaRPr>
                    </a:p>
                  </a:txBody>
                  <a:tcPr marL="68580" marR="68580" marT="0" marB="0" anchor="ctr"/>
                </a:tc>
                <a:tc>
                  <a:txBody>
                    <a:bodyPr/>
                    <a:lstStyle/>
                    <a:p>
                      <a:pPr algn="just">
                        <a:spcAft>
                          <a:spcPts val="0"/>
                        </a:spcAft>
                      </a:pPr>
                      <a:r>
                        <a:rPr lang="ru-RU" sz="1200">
                          <a:effectLst/>
                        </a:rPr>
                        <a:t>Қўзиев Г.</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4,45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6</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23</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190</a:t>
                      </a:r>
                      <a:endParaRPr lang="ru-RU" sz="1200">
                        <a:effectLst/>
                        <a:latin typeface="Times New Roman"/>
                        <a:ea typeface="Times New Roman"/>
                      </a:endParaRPr>
                    </a:p>
                  </a:txBody>
                  <a:tcPr marL="68580" marR="68580" marT="0" marB="0" anchor="ctr"/>
                </a:tc>
              </a:tr>
              <a:tr h="262286">
                <a:tc gridSpan="2">
                  <a:txBody>
                    <a:bodyPr/>
                    <a:lstStyle/>
                    <a:p>
                      <a:pPr algn="ctr">
                        <a:spcAft>
                          <a:spcPts val="0"/>
                        </a:spcAft>
                      </a:pPr>
                      <a:endParaRPr lang="ru-RU" sz="1200">
                        <a:effectLst/>
                        <a:latin typeface="Times New Roman"/>
                        <a:ea typeface="Times New Roman"/>
                      </a:endParaRPr>
                    </a:p>
                  </a:txBody>
                  <a:tcPr marL="68580" marR="68580" marT="0" marB="0" anchor="ctr"/>
                </a:tc>
                <a:tc hMerge="1">
                  <a:txBody>
                    <a:bodyPr/>
                    <a:lstStyle/>
                    <a:p>
                      <a:endParaRPr lang="ru-RU"/>
                    </a:p>
                  </a:txBody>
                  <a:tcPr/>
                </a:tc>
                <a:tc>
                  <a:txBody>
                    <a:bodyPr/>
                    <a:lstStyle/>
                    <a:p>
                      <a:pPr algn="ctr">
                        <a:spcAft>
                          <a:spcPts val="0"/>
                        </a:spcAft>
                      </a:pPr>
                      <a:r>
                        <a:rPr lang="ru-RU" sz="1200">
                          <a:effectLst/>
                        </a:rPr>
                        <a:t>4,1</a:t>
                      </a:r>
                      <a:r>
                        <a:rPr lang="uz-Cyrl-UZ" sz="1200">
                          <a:effectLst/>
                        </a:rPr>
                        <a:t>0</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7,1</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24,2</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170,6</a:t>
                      </a:r>
                      <a:endParaRPr lang="ru-RU" sz="1200">
                        <a:effectLst/>
                        <a:latin typeface="Times New Roman"/>
                        <a:ea typeface="Times New Roman"/>
                      </a:endParaRPr>
                    </a:p>
                  </a:txBody>
                  <a:tcPr marL="68580" marR="68580" marT="0" marB="0" anchor="ctr"/>
                </a:tc>
              </a:tr>
              <a:tr h="262286">
                <a:tc gridSpan="2">
                  <a:txBody>
                    <a:bodyPr/>
                    <a:lstStyle/>
                    <a:p>
                      <a:pPr algn="ctr">
                        <a:spcAft>
                          <a:spcPts val="0"/>
                        </a:spcAft>
                      </a:pPr>
                      <a:r>
                        <a:rPr lang="ru-RU" sz="1200">
                          <a:effectLst/>
                        </a:rPr>
                        <a:t>δ</a:t>
                      </a:r>
                      <a:endParaRPr lang="ru-RU" sz="1200">
                        <a:effectLst/>
                        <a:latin typeface="Times New Roman"/>
                        <a:ea typeface="Times New Roman"/>
                      </a:endParaRPr>
                    </a:p>
                  </a:txBody>
                  <a:tcPr marL="68580" marR="68580" marT="0" marB="0" anchor="ctr"/>
                </a:tc>
                <a:tc hMerge="1">
                  <a:txBody>
                    <a:bodyPr/>
                    <a:lstStyle/>
                    <a:p>
                      <a:endParaRPr lang="ru-RU"/>
                    </a:p>
                  </a:txBody>
                  <a:tcPr/>
                </a:tc>
                <a:tc>
                  <a:txBody>
                    <a:bodyPr/>
                    <a:lstStyle/>
                    <a:p>
                      <a:pPr algn="ctr">
                        <a:spcAft>
                          <a:spcPts val="0"/>
                        </a:spcAft>
                      </a:pPr>
                      <a:r>
                        <a:rPr lang="ru-RU" sz="1200" dirty="0">
                          <a:effectLst/>
                        </a:rPr>
                        <a:t>0,07</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a:effectLst/>
                        </a:rPr>
                        <a:t>1,6</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4,5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dirty="0">
                          <a:effectLst/>
                        </a:rPr>
                        <a:t>21,4</a:t>
                      </a:r>
                      <a:endParaRPr lang="ru-RU" sz="1200" dirty="0">
                        <a:effectLst/>
                        <a:latin typeface="Times New Roman"/>
                        <a:ea typeface="Times New Roman"/>
                      </a:endParaRPr>
                    </a:p>
                  </a:txBody>
                  <a:tcPr marL="68580" marR="68580" marT="0" marB="0" anchor="ctr"/>
                </a:tc>
              </a:tr>
            </a:tbl>
          </a:graphicData>
        </a:graphic>
      </p:graphicFrame>
      <p:graphicFrame>
        <p:nvGraphicFramePr>
          <p:cNvPr id="5" name="Объект 4"/>
          <p:cNvGraphicFramePr>
            <a:graphicFrameLocks noChangeAspect="1"/>
          </p:cNvGraphicFramePr>
          <p:nvPr>
            <p:extLst>
              <p:ext uri="{D42A27DB-BD31-4B8C-83A1-F6EECF244321}">
                <p14:modId xmlns:p14="http://schemas.microsoft.com/office/powerpoint/2010/main" val="2064100551"/>
              </p:ext>
            </p:extLst>
          </p:nvPr>
        </p:nvGraphicFramePr>
        <p:xfrm>
          <a:off x="2195736" y="5805264"/>
          <a:ext cx="152400" cy="190500"/>
        </p:xfrm>
        <a:graphic>
          <a:graphicData uri="http://schemas.openxmlformats.org/presentationml/2006/ole">
            <mc:AlternateContent xmlns:mc="http://schemas.openxmlformats.org/markup-compatibility/2006">
              <mc:Choice xmlns:v="urn:schemas-microsoft-com:vml" Requires="v">
                <p:oleObj spid="_x0000_s3077" name="Формула" r:id="rId3" imgW="152334" imgH="190417" progId="Equation.3">
                  <p:embed/>
                </p:oleObj>
              </mc:Choice>
              <mc:Fallback>
                <p:oleObj name="Формула" r:id="rId3" imgW="152334" imgH="190417"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736" y="5805264"/>
                        <a:ext cx="1524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1683935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255</TotalTime>
  <Words>779</Words>
  <Application>Microsoft Office PowerPoint</Application>
  <PresentationFormat>Экран (4:3)</PresentationFormat>
  <Paragraphs>352</Paragraphs>
  <Slides>12</Slides>
  <Notes>0</Notes>
  <HiddenSlides>0</HiddenSlides>
  <MMClips>0</MMClips>
  <ScaleCrop>false</ScaleCrop>
  <HeadingPairs>
    <vt:vector size="6" baseType="variant">
      <vt:variant>
        <vt:lpstr>Тема</vt:lpstr>
      </vt:variant>
      <vt:variant>
        <vt:i4>2</vt:i4>
      </vt:variant>
      <vt:variant>
        <vt:lpstr>Внедренные серверы OLE</vt:lpstr>
      </vt:variant>
      <vt:variant>
        <vt:i4>1</vt:i4>
      </vt:variant>
      <vt:variant>
        <vt:lpstr>Заголовки слайдов</vt:lpstr>
      </vt:variant>
      <vt:variant>
        <vt:i4>12</vt:i4>
      </vt:variant>
    </vt:vector>
  </HeadingPairs>
  <TitlesOfParts>
    <vt:vector size="15" baseType="lpstr">
      <vt:lpstr>Открытая</vt:lpstr>
      <vt:lpstr>Поток</vt:lpstr>
      <vt:lpstr>Формула</vt:lpstr>
      <vt:lpstr>МАВЗУ:  “5-7 СИНФ ЎҚУВЧИЛАРИДА ЧИДАМЛИЛИКНИ РИВОЖЛАНТИРИШ МЕТОДИКАСИ”</vt:lpstr>
      <vt:lpstr>    Ёш авлодни ҳар томонлама ақлий ва жисмоний жиҳатдан ривожланишида жисмоний тарбия асосий ўринлардан бирини эгаллайди. Шунинг учун Ўзбекистон Республикасининг «Жисоний тарбия ва спорт тўғрисида»ги Қонунида «Мактабгача ёшдаги болалар, ўқувчи-ёшлар, ўқувчилар саломатлигини асраш ва мустаҳкамлаш, уларда жисмоний баркамоллик эҳтиёжини шакллантириш мактабгача тарбия муассасалари ва ўқув юртларининг асосий вазифаси ҳисобланади» дейилади.  Чидамлиликни ошириш учун бир қатор мутахассислар ўз услубиятини тавсия этишган. Энг аввало болалик давридан бошлаб спорт юкламаларини яхши тақсимлаш керак, умумий чидамлиликни ривожлантиришга катта эътибор қаратиш лозим. Инсон чидамли бўлиши учун организмдаги турли тизимларнинг яхши ривожланишига эришиш лозим. Ўқувчилар бу мусобақаларда иштирок этишлари учун умумий тайёргарликни амалга ошириш зарур. Бу эса боланинг организмини ушбу мусобақага тайёрланган бўлиши кераклигини таъкидлайди. Лекин, ўқувчи ёшларни кўпчилиги берилган мезонларни бажара олишмайди. Шу сабабли, юқоридаги маълумотларни инобатга олган ҳолда, ўқувчиларда чидамлиликни ривожлантириш бугунги куннинг долзарб муаммосидир. </vt:lpstr>
      <vt:lpstr>ИШНИНГ МАҚСАДИ</vt:lpstr>
      <vt:lpstr>ИШНИНГ ИЛМИЙ ЯНГИЛИГИ</vt:lpstr>
      <vt:lpstr>ТАДҚИҚОТНИНГ ВАЗИФАЛАРИ</vt:lpstr>
      <vt:lpstr>Презентация PowerPoint</vt:lpstr>
      <vt:lpstr>Презентация PowerPoint</vt:lpstr>
      <vt:lpstr>Презентация PowerPoint</vt:lpstr>
      <vt:lpstr>Презентация PowerPoint</vt:lpstr>
      <vt:lpstr>Презентация PowerPoint</vt:lpstr>
      <vt:lpstr>ХУЛОСАЛАР</vt:lpstr>
      <vt:lpstr>Презентация PowerPoint</vt:lpstr>
    </vt:vector>
  </TitlesOfParts>
  <Company>Reanimator Extreme Edition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МАВЗУ:  “ЮНОН-РИМ КУРАШИ БИЛАН ШУҒУЛЛАНУВЧИ КОЛЛЕЖ ЎҚУВЧИЛАРИНИНГ ЧИДАМЛИЛИГИНИ РИВОЖЛАНТИРИШ”</dc:title>
  <dc:creator>User</dc:creator>
  <cp:lastModifiedBy>pc</cp:lastModifiedBy>
  <cp:revision>47</cp:revision>
  <dcterms:created xsi:type="dcterms:W3CDTF">2011-05-25T15:22:52Z</dcterms:created>
  <dcterms:modified xsi:type="dcterms:W3CDTF">2013-05-18T06:25:50Z</dcterms:modified>
</cp:coreProperties>
</file>