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8" r:id="rId9"/>
    <p:sldId id="275" r:id="rId10"/>
    <p:sldId id="276" r:id="rId11"/>
    <p:sldId id="264" r:id="rId12"/>
    <p:sldId id="265" r:id="rId13"/>
    <p:sldId id="270" r:id="rId14"/>
    <p:sldId id="280" r:id="rId15"/>
    <p:sldId id="283" r:id="rId16"/>
    <p:sldId id="282" r:id="rId17"/>
    <p:sldId id="285" r:id="rId18"/>
    <p:sldId id="287" r:id="rId19"/>
    <p:sldId id="290" r:id="rId20"/>
    <p:sldId id="292" r:id="rId21"/>
    <p:sldId id="302" r:id="rId22"/>
    <p:sldId id="294" r:id="rId23"/>
    <p:sldId id="295" r:id="rId24"/>
    <p:sldId id="299" r:id="rId25"/>
    <p:sldId id="303" r:id="rId26"/>
    <p:sldId id="300" r:id="rId27"/>
    <p:sldId id="304" r:id="rId28"/>
    <p:sldId id="301" r:id="rId29"/>
    <p:sldId id="296" r:id="rId30"/>
    <p:sldId id="297" r:id="rId31"/>
    <p:sldId id="307" r:id="rId32"/>
    <p:sldId id="308" r:id="rId33"/>
    <p:sldId id="315" r:id="rId34"/>
    <p:sldId id="316" r:id="rId35"/>
    <p:sldId id="309" r:id="rId36"/>
    <p:sldId id="314" r:id="rId37"/>
    <p:sldId id="310" r:id="rId38"/>
    <p:sldId id="311" r:id="rId39"/>
    <p:sldId id="31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C25B-25AC-48D2-B70E-0951F2FE7CA4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D5E0-0294-489B-9BD3-9CA8BB483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A947-D9AA-4FA3-85F7-A1A857F139ED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DD34-D0AB-442A-B58B-8A30A4279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DBD6-F886-4078-A49D-E04201F7DF34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9560-96D8-4850-B969-8FB3B66C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A7C1-073B-4F95-98D3-794BFCED4DF0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94C0-54CB-4D59-8D10-32AD89696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128A-0F41-45CD-8A35-47601AA7CDEE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951F-D015-4968-8B71-51A28DAE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C77F-61B1-4CFA-94E2-28DF412E9EB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E0F5-5487-407C-B6B8-EAEB05001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5F64-A3BC-4F67-A2F4-3778C1E7736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9FBE-E6D5-49C1-84AE-B4B480535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A5C9-6EB7-4BF6-A30B-BFE7A9087A50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9C1E-755B-46B9-8CBD-3F5F074BD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EF15-895B-44AC-80BD-D58625B7E69C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DF19-BA98-4FFE-B73B-8C116B92F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559E-BEAE-4BB9-BEAA-2B1DEDCA8E97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3D4-D4C3-4BB6-8C5B-2903BA279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F791-2E6C-46A6-AE7F-BBAEBE5BC273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5A4BF-97C4-4368-B9D3-B8D37754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639DF-668E-43DC-826F-33806FDFB43C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9CC5B-A605-4404-93F3-1CC0B7F59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licensedelectrician.com/Store/ID/LASERedge_Plier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censedelectrician.com/Store/ID/LE_LongNose_Pliers.htm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licensedelectrician.com/Store/ID/LE_Diagonal_Pliers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icensedelectrician.com/Store/ID/Mag-Tape-Measur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nsedelectrician.com/Store/ID/Hacksaws.htm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www.licensedelectrician.com/Store/ID/Electricians_Hammer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www.licensedelectrician.com/Store/ID/Utility-Knife.htm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icensedelectrician.com/Store/ID/Adjustable-Wrench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licensedelectrician.com/Store/RT/Bigg_Lugg.htm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nsedelectrician.com/Store/LE/Tracer-Tool.ht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Electrician%20vs%20Plumber.MP4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icensedelectrician.com/Store/OE/Insulated-Glov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hyperlink" Target="http://www.licensedelectrician.com/Store/OE/Arc-Flash-Bib-Overalls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nsedelectrician.com/Store/ID/Mini-Screwdrivers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87072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solidFill>
                  <a:schemeClr val="tx1"/>
                </a:solidFill>
              </a:rPr>
              <a:t>THEME: PLANNING FOR FUTURE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dirty="0" smtClean="0"/>
          </a:p>
        </p:txBody>
      </p:sp>
      <p:pic>
        <p:nvPicPr>
          <p:cNvPr id="5" name="Рисунок 4" descr="C:\Users\Администратор\Desktop\Х.Наргиза\Future plan Photo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55650" y="704850"/>
            <a:ext cx="7931150" cy="5676900"/>
          </a:xfrm>
        </p:spPr>
        <p:txBody>
          <a:bodyPr/>
          <a:lstStyle/>
          <a:p>
            <a:r>
              <a:rPr lang="en-US" sz="6000" b="1" dirty="0" smtClean="0"/>
              <a:t>Pliers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Diagonal </a:t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Long Nose</a:t>
            </a:r>
            <a:endParaRPr lang="ru-RU" dirty="0" smtClean="0"/>
          </a:p>
        </p:txBody>
      </p:sp>
      <p:pic>
        <p:nvPicPr>
          <p:cNvPr id="23554" name="Содержимое 3" descr="LASERedge Side Cutting Pliers (LineMan's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908050"/>
            <a:ext cx="5329237" cy="1368425"/>
          </a:xfrm>
        </p:spPr>
      </p:pic>
      <p:pic>
        <p:nvPicPr>
          <p:cNvPr id="23555" name="Рисунок 4" descr="LASERedge Diagonal Pli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565400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LASERedge Long Nose (Needle Nose) Pli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941888"/>
            <a:ext cx="331311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71550" y="704850"/>
            <a:ext cx="6840538" cy="5892800"/>
          </a:xfrm>
        </p:spPr>
        <p:txBody>
          <a:bodyPr/>
          <a:lstStyle/>
          <a:p>
            <a:r>
              <a:rPr lang="en-US" sz="4800" b="1" dirty="0" smtClean="0"/>
              <a:t>Scissors 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tape measure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electrical tape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ru-RU" sz="4800" dirty="0" smtClean="0"/>
          </a:p>
        </p:txBody>
      </p:sp>
      <p:pic>
        <p:nvPicPr>
          <p:cNvPr id="25602" name="Рисунок 6" descr="Ideal Mag-Tape 25 ft. Magnetic Tape Meas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81300"/>
            <a:ext cx="33924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149725"/>
            <a:ext cx="2808288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836613"/>
            <a:ext cx="460851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0112"/>
            <a:ext cx="8305800" cy="5749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b="1" dirty="0" smtClean="0">
                <a:solidFill>
                  <a:srgbClr val="0070C0"/>
                </a:solidFill>
                <a:hlinkClick r:id="rId2"/>
              </a:rPr>
            </a:br>
            <a:r>
              <a:rPr lang="en-US" b="1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b="1" dirty="0" smtClean="0">
                <a:solidFill>
                  <a:srgbClr val="0070C0"/>
                </a:solidFill>
                <a:hlinkClick r:id="rId2"/>
              </a:rPr>
            </a:br>
            <a:r>
              <a:rPr lang="en-US" b="1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b="1" dirty="0" smtClean="0">
                <a:solidFill>
                  <a:srgbClr val="0070C0"/>
                </a:solidFill>
                <a:hlinkClick r:id="rId2"/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Electrician’s Hammer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Knife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Hatchet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4578" name="Рисунок 3" descr="Ideal Hacksaw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724400"/>
            <a:ext cx="40322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 descr="Ideal Utility Knife w/ Quick-change retractable blade system - no disassembly required!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349500"/>
            <a:ext cx="2952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05029">
            <a:off x="6216650" y="1270000"/>
            <a:ext cx="26543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76900"/>
          </a:xfrm>
        </p:spPr>
        <p:txBody>
          <a:bodyPr/>
          <a:lstStyle/>
          <a:p>
            <a:r>
              <a:rPr lang="en-US" sz="5400" b="1" dirty="0" smtClean="0"/>
              <a:t>Adjustable wrench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Wrench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en-US" sz="6000" b="1" dirty="0" smtClean="0"/>
              <a:t>Hook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 smtClean="0"/>
          </a:p>
        </p:txBody>
      </p:sp>
      <p:pic>
        <p:nvPicPr>
          <p:cNvPr id="26626" name="Содержимое 3" descr="Ideal Adjustable Wrenches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268413"/>
            <a:ext cx="2286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08400" y="2565400"/>
            <a:ext cx="4535488" cy="1847850"/>
          </a:xfrm>
        </p:spPr>
      </p:pic>
      <p:pic>
        <p:nvPicPr>
          <p:cNvPr id="26628" name="Рисунок 10" descr="Bigg Lugg Personal Tool Holde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949" t="26375" r="44994" b="2751"/>
          <a:stretch>
            <a:fillRect/>
          </a:stretch>
        </p:blipFill>
        <p:spPr bwMode="auto">
          <a:xfrm>
            <a:off x="3203848" y="4581128"/>
            <a:ext cx="25209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7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dirty="0" err="1" smtClean="0"/>
              <a:t>Multimeter</a:t>
            </a:r>
            <a:r>
              <a:rPr lang="en-US" sz="3600" b="1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400" b="1" dirty="0" smtClean="0"/>
              <a:t>Tracer tool </a:t>
            </a:r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sz="4800" b="1" dirty="0" smtClean="0"/>
              <a:t>Tweezers </a:t>
            </a:r>
            <a:endParaRPr lang="ru-RU" sz="4800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765175"/>
            <a:ext cx="51895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 descr="The Tracer Tool Metal Old Work Box Tracer w/ built-in level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708275"/>
            <a:ext cx="34575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581525"/>
            <a:ext cx="43926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6600" b="1" dirty="0" smtClean="0"/>
              <a:t>Drill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b="1" dirty="0" smtClean="0"/>
              <a:t>(a)bit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(b)shank</a:t>
            </a:r>
            <a:endParaRPr lang="ru-RU" sz="3200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549275"/>
            <a:ext cx="56896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37"/>
          <p:cNvPicPr>
            <a:picLocks noChangeAspect="1" noChangeArrowheads="1"/>
          </p:cNvPicPr>
          <p:nvPr/>
        </p:nvPicPr>
        <p:blipFill>
          <a:blip r:embed="rId3" cstate="print"/>
          <a:srcRect l="49841" t="39334" r="28061" b="54851"/>
          <a:stretch>
            <a:fillRect/>
          </a:stretch>
        </p:blipFill>
        <p:spPr bwMode="auto">
          <a:xfrm>
            <a:off x="4140200" y="3573463"/>
            <a:ext cx="44704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r>
              <a:rPr lang="en-US" sz="3200" b="1" dirty="0" smtClean="0"/>
              <a:t>Bolt-bolt</a:t>
            </a:r>
          </a:p>
          <a:p>
            <a:r>
              <a:rPr lang="en-US" sz="3200" b="1" dirty="0" smtClean="0"/>
              <a:t>Nut-</a:t>
            </a:r>
            <a:r>
              <a:rPr lang="en-US" sz="3200" b="1" dirty="0" err="1" smtClean="0"/>
              <a:t>gayka</a:t>
            </a:r>
            <a:endParaRPr lang="en-US" sz="3200" b="1" dirty="0" smtClean="0"/>
          </a:p>
          <a:p>
            <a:r>
              <a:rPr lang="en-US" sz="3200" b="1" dirty="0" smtClean="0"/>
              <a:t>Washer-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          </a:t>
            </a:r>
            <a:r>
              <a:rPr lang="en-US" sz="3200" b="1" dirty="0" err="1" smtClean="0"/>
              <a:t>shayba</a:t>
            </a:r>
            <a:endParaRPr lang="en-US" sz="3200" b="1" dirty="0" smtClean="0"/>
          </a:p>
          <a:p>
            <a:r>
              <a:rPr lang="en-US" sz="3200" b="1" dirty="0" smtClean="0"/>
              <a:t>Nail-mix</a:t>
            </a:r>
          </a:p>
          <a:p>
            <a:r>
              <a:rPr lang="en-US" sz="3200" b="1" dirty="0" smtClean="0"/>
              <a:t>Screw -</a:t>
            </a:r>
            <a:r>
              <a:rPr lang="en-US" sz="3200" b="1" dirty="0" err="1" smtClean="0"/>
              <a:t>vint</a:t>
            </a:r>
            <a:endParaRPr lang="en-US" sz="3200" b="1" dirty="0" smtClean="0"/>
          </a:p>
          <a:p>
            <a:r>
              <a:rPr lang="en-US" sz="3200" b="1" dirty="0" smtClean="0"/>
              <a:t>(a) head-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             bosh </a:t>
            </a:r>
          </a:p>
          <a:p>
            <a:r>
              <a:rPr lang="en-US" sz="3200" b="1" dirty="0" smtClean="0"/>
              <a:t>(b) thread-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        </a:t>
            </a:r>
            <a:r>
              <a:rPr lang="en-US" b="1" dirty="0" err="1" smtClean="0"/>
              <a:t>rezba</a:t>
            </a:r>
            <a:endParaRPr lang="en-US" b="1" dirty="0" smtClean="0"/>
          </a:p>
          <a:p>
            <a:endParaRPr lang="ru-RU" dirty="0" smtClean="0"/>
          </a:p>
        </p:txBody>
      </p:sp>
      <p:pic>
        <p:nvPicPr>
          <p:cNvPr id="29698" name="Picture 2" descr="37"/>
          <p:cNvPicPr>
            <a:picLocks noChangeAspect="1" noChangeArrowheads="1"/>
          </p:cNvPicPr>
          <p:nvPr/>
        </p:nvPicPr>
        <p:blipFill>
          <a:blip r:embed="rId2" cstate="print"/>
          <a:srcRect l="38869" t="45464" r="24516" b="28642"/>
          <a:stretch>
            <a:fillRect/>
          </a:stretch>
        </p:blipFill>
        <p:spPr bwMode="auto">
          <a:xfrm>
            <a:off x="3059113" y="0"/>
            <a:ext cx="6084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403350" y="908050"/>
            <a:ext cx="7283450" cy="5416550"/>
          </a:xfrm>
        </p:spPr>
        <p:txBody>
          <a:bodyPr/>
          <a:lstStyle/>
          <a:p>
            <a:endParaRPr lang="en-US" sz="3200" b="1" dirty="0" smtClean="0"/>
          </a:p>
          <a:p>
            <a:r>
              <a:rPr lang="en-US" sz="4800" b="1" dirty="0" smtClean="0"/>
              <a:t>Switch </a:t>
            </a:r>
            <a:r>
              <a:rPr lang="en-US" sz="4000" b="1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en-US" sz="4000" b="1" dirty="0" smtClean="0"/>
          </a:p>
          <a:p>
            <a:r>
              <a:rPr lang="en-US" sz="5400" b="1" dirty="0" smtClean="0"/>
              <a:t>Outlet</a:t>
            </a:r>
            <a:r>
              <a:rPr lang="en-US" sz="4000" b="1" dirty="0" smtClean="0"/>
              <a:t>  </a:t>
            </a:r>
          </a:p>
          <a:p>
            <a:pPr>
              <a:buFont typeface="Wingdings 2" pitchFamily="18" charset="2"/>
              <a:buNone/>
            </a:pPr>
            <a:endParaRPr lang="en-US" sz="4000" b="1" dirty="0" smtClean="0"/>
          </a:p>
          <a:p>
            <a:r>
              <a:rPr lang="en-US" sz="6000" b="1" dirty="0" smtClean="0"/>
              <a:t>Plug </a:t>
            </a:r>
            <a:endParaRPr lang="ru-RU" sz="6000" b="1" dirty="0" smtClean="0"/>
          </a:p>
        </p:txBody>
      </p:sp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5175"/>
            <a:ext cx="43926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5400"/>
            <a:ext cx="4032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386263"/>
            <a:ext cx="37385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sz="5400" b="1" dirty="0" smtClean="0"/>
              <a:t>Electricity </a:t>
            </a:r>
          </a:p>
          <a:p>
            <a:endParaRPr lang="en-US" sz="5400" b="1" dirty="0" smtClean="0"/>
          </a:p>
          <a:p>
            <a:endParaRPr lang="en-US" sz="5400" b="1" dirty="0" smtClean="0"/>
          </a:p>
          <a:p>
            <a:r>
              <a:rPr lang="en-US" sz="5400" b="1" dirty="0" smtClean="0"/>
              <a:t>Flashlight </a:t>
            </a:r>
            <a:endParaRPr lang="ru-RU" sz="54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908050"/>
            <a:ext cx="3384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716338"/>
            <a:ext cx="4032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/>
            <a:r>
              <a:rPr lang="en-US" sz="4800" b="1" dirty="0" err="1" smtClean="0"/>
              <a:t>Elektriklarga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oid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fe’llar</a:t>
            </a:r>
            <a:endParaRPr lang="ru-RU" sz="4800" b="1" dirty="0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r>
              <a:rPr lang="en-US" sz="4800" b="1" dirty="0" smtClean="0"/>
              <a:t>Tighten</a:t>
            </a:r>
            <a:endParaRPr lang="en-US" sz="44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5400" b="1" dirty="0" smtClean="0"/>
              <a:t>Repair</a:t>
            </a:r>
            <a:endParaRPr lang="en-US" sz="4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5400" b="1" dirty="0" smtClean="0"/>
              <a:t>Polish </a:t>
            </a:r>
            <a:endParaRPr lang="ru-RU" sz="4800" dirty="0" smtClean="0"/>
          </a:p>
        </p:txBody>
      </p:sp>
      <p:pic>
        <p:nvPicPr>
          <p:cNvPr id="32771" name="Picture 2" descr="38"/>
          <p:cNvPicPr>
            <a:picLocks noChangeAspect="1" noChangeArrowheads="1"/>
          </p:cNvPicPr>
          <p:nvPr/>
        </p:nvPicPr>
        <p:blipFill>
          <a:blip r:embed="rId2" cstate="print"/>
          <a:srcRect l="73015" t="7822" b="74312"/>
          <a:stretch>
            <a:fillRect/>
          </a:stretch>
        </p:blipFill>
        <p:spPr bwMode="auto">
          <a:xfrm>
            <a:off x="5076825" y="1773238"/>
            <a:ext cx="3527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38"/>
          <p:cNvPicPr>
            <a:picLocks noChangeAspect="1" noChangeArrowheads="1"/>
          </p:cNvPicPr>
          <p:nvPr/>
        </p:nvPicPr>
        <p:blipFill>
          <a:blip r:embed="rId2" cstate="print"/>
          <a:srcRect l="26976" t="43977" r="49763" b="37949"/>
          <a:stretch>
            <a:fillRect/>
          </a:stretch>
        </p:blipFill>
        <p:spPr bwMode="auto">
          <a:xfrm>
            <a:off x="5076825" y="3141663"/>
            <a:ext cx="3527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38"/>
          <p:cNvPicPr>
            <a:picLocks noChangeAspect="1" noChangeArrowheads="1"/>
          </p:cNvPicPr>
          <p:nvPr/>
        </p:nvPicPr>
        <p:blipFill>
          <a:blip r:embed="rId2" cstate="print"/>
          <a:srcRect l="52815" t="10609" r="25368" b="74097"/>
          <a:stretch>
            <a:fillRect/>
          </a:stretch>
        </p:blipFill>
        <p:spPr bwMode="auto">
          <a:xfrm>
            <a:off x="5076825" y="4724400"/>
            <a:ext cx="35274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38"/>
          <p:cNvPicPr>
            <a:picLocks noChangeAspect="1" noChangeArrowheads="1"/>
          </p:cNvPicPr>
          <p:nvPr/>
        </p:nvPicPr>
        <p:blipFill>
          <a:blip r:embed="rId2" cstate="print"/>
          <a:srcRect l="73015" t="7822" b="74312"/>
          <a:stretch>
            <a:fillRect/>
          </a:stretch>
        </p:blipFill>
        <p:spPr bwMode="auto">
          <a:xfrm>
            <a:off x="5076056" y="1772816"/>
            <a:ext cx="3527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PLAN OF THE LESSON</a:t>
            </a:r>
            <a:endParaRPr lang="ru-RU" sz="6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507413" cy="43894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000" b="1" dirty="0" smtClean="0">
                <a:solidFill>
                  <a:srgbClr val="7030A0"/>
                </a:solidFill>
              </a:rPr>
              <a:t>My future planning and dreams.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000" b="1" dirty="0" smtClean="0">
                <a:solidFill>
                  <a:srgbClr val="7030A0"/>
                </a:solidFill>
              </a:rPr>
              <a:t>What is electrician doing?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000" b="1" dirty="0" smtClean="0">
                <a:solidFill>
                  <a:srgbClr val="7030A0"/>
                </a:solidFill>
              </a:rPr>
              <a:t>New words of Electricity.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000" b="1" dirty="0" smtClean="0">
                <a:solidFill>
                  <a:srgbClr val="7030A0"/>
                </a:solidFill>
              </a:rPr>
              <a:t>Modal verbs.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pPr algn="ctr"/>
            <a:r>
              <a:rPr lang="en-US" sz="4800" b="1" dirty="0" err="1" smtClean="0"/>
              <a:t>Elektriklarga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oid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fe’llar</a:t>
            </a:r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/>
              <a:t> Wipe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/>
              <a:t>             Oil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/>
              <a:t>                       Dust</a:t>
            </a:r>
            <a:endParaRPr lang="ru-RU" sz="4400" dirty="0"/>
          </a:p>
        </p:txBody>
      </p:sp>
      <p:pic>
        <p:nvPicPr>
          <p:cNvPr id="33795" name="Picture 7" descr="38"/>
          <p:cNvPicPr>
            <a:picLocks noChangeAspect="1" noChangeArrowheads="1"/>
          </p:cNvPicPr>
          <p:nvPr/>
        </p:nvPicPr>
        <p:blipFill>
          <a:blip r:embed="rId2" cstate="print"/>
          <a:srcRect l="6454" t="29073" r="70274" b="57500"/>
          <a:stretch>
            <a:fillRect/>
          </a:stretch>
        </p:blipFill>
        <p:spPr bwMode="auto">
          <a:xfrm>
            <a:off x="2916238" y="1844675"/>
            <a:ext cx="28797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38"/>
          <p:cNvPicPr>
            <a:picLocks noChangeAspect="1" noChangeArrowheads="1"/>
          </p:cNvPicPr>
          <p:nvPr/>
        </p:nvPicPr>
        <p:blipFill>
          <a:blip r:embed="rId2" cstate="print"/>
          <a:srcRect l="72197" t="46515" r="5827" b="37949"/>
          <a:stretch>
            <a:fillRect/>
          </a:stretch>
        </p:blipFill>
        <p:spPr bwMode="auto">
          <a:xfrm>
            <a:off x="4500563" y="3068638"/>
            <a:ext cx="302418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38"/>
          <p:cNvPicPr>
            <a:picLocks noChangeAspect="1" noChangeArrowheads="1"/>
          </p:cNvPicPr>
          <p:nvPr/>
        </p:nvPicPr>
        <p:blipFill>
          <a:blip r:embed="rId2" cstate="print"/>
          <a:srcRect l="53297" t="63113" r="27797" b="19873"/>
          <a:stretch>
            <a:fillRect/>
          </a:stretch>
        </p:blipFill>
        <p:spPr bwMode="auto">
          <a:xfrm>
            <a:off x="5796136" y="4653136"/>
            <a:ext cx="27368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8"/>
          <p:cNvPicPr>
            <a:picLocks noChangeAspect="1" noChangeArrowheads="1"/>
          </p:cNvPicPr>
          <p:nvPr/>
        </p:nvPicPr>
        <p:blipFill>
          <a:blip r:embed="rId2" cstate="print"/>
          <a:srcRect l="53297" t="63113" r="27797" b="19873"/>
          <a:stretch>
            <a:fillRect/>
          </a:stretch>
        </p:blipFill>
        <p:spPr bwMode="auto">
          <a:xfrm>
            <a:off x="5948536" y="4805536"/>
            <a:ext cx="27368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err="1" smtClean="0"/>
              <a:t>Elektriklarga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oid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fe’llar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 smtClean="0"/>
              <a:t>Change - </a:t>
            </a:r>
            <a:r>
              <a:rPr lang="en-US" sz="5400" b="1" dirty="0" err="1" smtClean="0"/>
              <a:t>almashtirmoq</a:t>
            </a:r>
            <a:endParaRPr lang="en-US" sz="5400" b="1" dirty="0" smtClean="0"/>
          </a:p>
          <a:p>
            <a:r>
              <a:rPr lang="en-US" sz="7200" b="1" dirty="0" smtClean="0"/>
              <a:t>Cut - </a:t>
            </a:r>
            <a:r>
              <a:rPr lang="en-US" sz="7200" b="1" dirty="0" err="1" smtClean="0"/>
              <a:t>kesmoq</a:t>
            </a:r>
            <a:endParaRPr lang="en-US" sz="7200" b="1" dirty="0" smtClean="0"/>
          </a:p>
          <a:p>
            <a:r>
              <a:rPr lang="en-US" sz="7200" b="1" dirty="0" smtClean="0"/>
              <a:t>Hit - </a:t>
            </a:r>
            <a:r>
              <a:rPr lang="en-US" sz="7200" b="1" dirty="0" err="1" smtClean="0"/>
              <a:t>urmoq</a:t>
            </a:r>
            <a:endParaRPr lang="en-US" sz="7200" b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70021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20   </a:t>
            </a:r>
            <a:r>
              <a:rPr lang="en-US" sz="1400" b="1" dirty="0" smtClean="0"/>
              <a:t>Power station-</a:t>
            </a:r>
            <a:r>
              <a:rPr lang="en-US" sz="1400" b="1" dirty="0" err="1" smtClean="0"/>
              <a:t>elektra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stansiya</a:t>
            </a:r>
            <a:endParaRPr lang="en-US" sz="1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21    </a:t>
            </a:r>
            <a:r>
              <a:rPr lang="en-US" sz="1400" b="1" dirty="0" smtClean="0"/>
              <a:t>Electrical generator-</a:t>
            </a:r>
            <a:r>
              <a:rPr lang="en-US" sz="1400" b="1" dirty="0" err="1" smtClean="0"/>
              <a:t>elektro</a:t>
            </a:r>
            <a:r>
              <a:rPr lang="en-US" sz="1400" b="1" dirty="0" smtClean="0"/>
              <a:t> generator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22    </a:t>
            </a:r>
            <a:r>
              <a:rPr lang="en-US" sz="1400" b="1" dirty="0" smtClean="0"/>
              <a:t>Smokestack</a:t>
            </a:r>
            <a:r>
              <a:rPr lang="ru-RU" sz="1400" b="1" dirty="0" smtClean="0"/>
              <a:t>- </a:t>
            </a:r>
            <a:r>
              <a:rPr lang="en-US" sz="1400" b="1" dirty="0" err="1" smtClean="0"/>
              <a:t>tutun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chiqadigan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truba</a:t>
            </a:r>
            <a:endParaRPr lang="en-US" sz="1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23    </a:t>
            </a:r>
            <a:r>
              <a:rPr lang="en-US" sz="1400" b="1" dirty="0" smtClean="0"/>
              <a:t>Transmission tower – </a:t>
            </a:r>
            <a:r>
              <a:rPr lang="en-US" sz="1400" b="1" dirty="0" err="1" smtClean="0"/>
              <a:t>tok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uzatish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minorasi</a:t>
            </a:r>
            <a:endParaRPr lang="en-US" sz="1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24    </a:t>
            </a:r>
            <a:r>
              <a:rPr lang="en-US" sz="1400" b="1" dirty="0" smtClean="0"/>
              <a:t>Power lines  -  </a:t>
            </a:r>
            <a:r>
              <a:rPr lang="en-US" sz="1400" b="1" dirty="0" err="1" smtClean="0"/>
              <a:t>yuqori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tok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utkazuvci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kabel</a:t>
            </a:r>
            <a:endParaRPr lang="en-US" sz="1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25     </a:t>
            </a:r>
            <a:r>
              <a:rPr lang="en-US" sz="1400" b="1" dirty="0" smtClean="0"/>
              <a:t>Transformer  - </a:t>
            </a:r>
            <a:r>
              <a:rPr lang="en-US" sz="1400" b="1" dirty="0" err="1" smtClean="0"/>
              <a:t>trasformator</a:t>
            </a:r>
            <a:r>
              <a:rPr lang="en-US" sz="1400" b="1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/>
              <a:t>26     </a:t>
            </a:r>
            <a:r>
              <a:rPr lang="en-US" sz="1400" b="1" dirty="0" smtClean="0"/>
              <a:t>Pole  - </a:t>
            </a:r>
            <a:r>
              <a:rPr lang="en-US" sz="1400" b="1" dirty="0" err="1" smtClean="0"/>
              <a:t>stolba</a:t>
            </a:r>
            <a:r>
              <a:rPr lang="en-US" sz="1400" b="1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4819" name="Picture 2" descr="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630" t="30449" r="2589" b="57924"/>
          <a:stretch>
            <a:fillRect/>
          </a:stretch>
        </p:blipFill>
        <p:spPr>
          <a:xfrm>
            <a:off x="0" y="0"/>
            <a:ext cx="9144000" cy="50847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72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en-US" sz="8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Modal verbs</a:t>
            </a:r>
            <a:endParaRPr lang="ru-RU" sz="6600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Can – </a:t>
            </a:r>
            <a:r>
              <a:rPr lang="en-US" sz="4400" b="1" dirty="0" err="1" smtClean="0">
                <a:solidFill>
                  <a:srgbClr val="FF0000"/>
                </a:solidFill>
              </a:rPr>
              <a:t>imkoniyatini</a:t>
            </a:r>
            <a:r>
              <a:rPr lang="en-US" sz="4400" b="1" dirty="0" smtClean="0">
                <a:solidFill>
                  <a:srgbClr val="FF0000"/>
                </a:solidFill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</a:rPr>
              <a:t>mumkinligini</a:t>
            </a:r>
            <a:r>
              <a:rPr lang="en-US" sz="4400" b="1" dirty="0" smtClean="0">
                <a:solidFill>
                  <a:srgbClr val="FF0000"/>
                </a:solidFill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</a:rPr>
              <a:t>qobiliyatini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r>
              <a:rPr lang="en-US" sz="6600" b="1" dirty="0" smtClean="0">
                <a:solidFill>
                  <a:srgbClr val="FF0000"/>
                </a:solidFill>
              </a:rPr>
              <a:t>May - </a:t>
            </a:r>
            <a:r>
              <a:rPr lang="en-US" sz="4400" b="1" dirty="0" err="1" smtClean="0">
                <a:solidFill>
                  <a:srgbClr val="FF0000"/>
                </a:solidFill>
              </a:rPr>
              <a:t>ruxsatni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6600" b="1" dirty="0" smtClean="0">
                <a:solidFill>
                  <a:srgbClr val="FF0000"/>
                </a:solidFill>
              </a:rPr>
              <a:t>Must – </a:t>
            </a:r>
            <a:r>
              <a:rPr lang="en-US" sz="4400" b="1" dirty="0" err="1" smtClean="0">
                <a:solidFill>
                  <a:srgbClr val="FF0000"/>
                </a:solidFill>
              </a:rPr>
              <a:t>shart</a:t>
            </a:r>
            <a:r>
              <a:rPr lang="en-US" sz="4400" b="1" dirty="0" smtClean="0">
                <a:solidFill>
                  <a:srgbClr val="FF0000"/>
                </a:solidFill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</a:rPr>
              <a:t>kerak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398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 verb CAN</a:t>
            </a:r>
            <a:r>
              <a:rPr 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5400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12955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4788024" y="3284984"/>
            <a:ext cx="1512168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not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99792" y="3284984"/>
            <a:ext cx="2088232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can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3356992"/>
            <a:ext cx="2088232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</a:rPr>
              <a:t>I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8064" y="5157192"/>
            <a:ext cx="2088232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swim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71800" y="5157192"/>
            <a:ext cx="2088232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</a:rPr>
              <a:t>I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5536" y="5157192"/>
            <a:ext cx="2088232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</a:rPr>
              <a:t>Can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7544" y="2060848"/>
            <a:ext cx="2088232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I 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76056" y="2060848"/>
            <a:ext cx="2088232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swim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771800" y="2060848"/>
            <a:ext cx="2088232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can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60232" y="3284984"/>
            <a:ext cx="2088232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swim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07904" y="4077072"/>
            <a:ext cx="2088232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can’t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995738" y="3860800"/>
            <a:ext cx="21590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932363" y="3860800"/>
            <a:ext cx="215900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 verb CAN</a:t>
            </a:r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163"/>
            <a:ext cx="8496944" cy="4389437"/>
          </a:xfrm>
        </p:spPr>
        <p:txBody>
          <a:bodyPr/>
          <a:lstStyle/>
          <a:p>
            <a:r>
              <a:rPr lang="en-US" sz="4800" b="1" dirty="0" smtClean="0"/>
              <a:t>I </a:t>
            </a:r>
            <a:r>
              <a:rPr lang="en-US" sz="4800" b="1" dirty="0" smtClean="0">
                <a:solidFill>
                  <a:srgbClr val="FF0000"/>
                </a:solidFill>
              </a:rPr>
              <a:t>can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70C0"/>
                </a:solidFill>
              </a:rPr>
              <a:t>repair</a:t>
            </a:r>
            <a:r>
              <a:rPr lang="en-US" sz="4800" b="1" dirty="0" smtClean="0"/>
              <a:t> an iron.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Can</a:t>
            </a:r>
            <a:r>
              <a:rPr lang="en-US" sz="4800" b="1" dirty="0" smtClean="0"/>
              <a:t> you </a:t>
            </a:r>
            <a:r>
              <a:rPr lang="en-US" sz="4800" b="1" dirty="0" smtClean="0">
                <a:solidFill>
                  <a:srgbClr val="0070C0"/>
                </a:solidFill>
              </a:rPr>
              <a:t>repair</a:t>
            </a:r>
            <a:r>
              <a:rPr lang="en-US" sz="4800" b="1" dirty="0" smtClean="0"/>
              <a:t> an iron?</a:t>
            </a:r>
          </a:p>
          <a:p>
            <a:r>
              <a:rPr lang="en-US" sz="4800" b="1" dirty="0" smtClean="0"/>
              <a:t>Yes, I </a:t>
            </a:r>
            <a:r>
              <a:rPr lang="en-US" sz="4800" b="1" dirty="0" smtClean="0">
                <a:solidFill>
                  <a:srgbClr val="FF0000"/>
                </a:solidFill>
              </a:rPr>
              <a:t>can</a:t>
            </a:r>
            <a:r>
              <a:rPr lang="en-US" sz="4800" b="1" dirty="0" smtClean="0"/>
              <a:t>.        No, I </a:t>
            </a:r>
            <a:r>
              <a:rPr lang="en-US" sz="4800" b="1" dirty="0" smtClean="0">
                <a:solidFill>
                  <a:srgbClr val="FF0000"/>
                </a:solidFill>
              </a:rPr>
              <a:t>can’t</a:t>
            </a:r>
            <a:r>
              <a:rPr lang="en-US" sz="4800" b="1" dirty="0" smtClean="0"/>
              <a:t>.</a:t>
            </a:r>
          </a:p>
          <a:p>
            <a:r>
              <a:rPr lang="en-US" sz="4800" b="1" dirty="0" smtClean="0"/>
              <a:t>I </a:t>
            </a:r>
            <a:r>
              <a:rPr lang="en-US" sz="4800" b="1" dirty="0" smtClean="0">
                <a:solidFill>
                  <a:srgbClr val="FF0000"/>
                </a:solidFill>
              </a:rPr>
              <a:t>can not </a:t>
            </a:r>
            <a:r>
              <a:rPr lang="en-US" sz="4800" b="1" dirty="0" smtClean="0"/>
              <a:t>(can’t) </a:t>
            </a:r>
            <a:r>
              <a:rPr lang="en-US" sz="4800" b="1" dirty="0" smtClean="0">
                <a:solidFill>
                  <a:srgbClr val="0070C0"/>
                </a:solidFill>
              </a:rPr>
              <a:t>repair</a:t>
            </a:r>
            <a:r>
              <a:rPr lang="en-US" sz="4800" b="1" dirty="0" smtClean="0"/>
              <a:t> an iron.   </a:t>
            </a:r>
            <a:endParaRPr lang="ru-RU" sz="4800" b="1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 verb MAY</a:t>
            </a:r>
            <a:r>
              <a:rPr 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6000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507413" cy="49228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</a:t>
            </a:r>
            <a:r>
              <a:rPr lang="en-US" sz="3200" b="1" dirty="0" smtClean="0"/>
              <a:t>.  </a:t>
            </a:r>
            <a:endParaRPr lang="en-US" b="1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                                                                                </a:t>
            </a:r>
            <a:r>
              <a:rPr lang="en-US" sz="6000" b="1" dirty="0" smtClean="0"/>
              <a:t>?</a:t>
            </a:r>
            <a:endParaRPr lang="en-US" sz="4000" b="1" dirty="0" smtClean="0"/>
          </a:p>
          <a:p>
            <a:endParaRPr lang="en-US" b="1" dirty="0" smtClean="0"/>
          </a:p>
          <a:p>
            <a:r>
              <a:rPr lang="en-US" b="1" dirty="0" smtClean="0"/>
              <a:t>                                                                         </a:t>
            </a:r>
            <a:r>
              <a:rPr lang="en-US" sz="4000" b="1" dirty="0" smtClean="0"/>
              <a:t> </a:t>
            </a:r>
            <a:r>
              <a:rPr lang="en-US" sz="4800" b="1" dirty="0" smtClean="0"/>
              <a:t>.</a:t>
            </a:r>
            <a:endParaRPr lang="en-US" sz="4000" b="1" dirty="0" smtClean="0"/>
          </a:p>
          <a:p>
            <a:pPr>
              <a:buFont typeface="Wingdings 2" pitchFamily="18" charset="2"/>
              <a:buNone/>
            </a:pPr>
            <a:r>
              <a:rPr lang="en-US" sz="4000" b="1" dirty="0" smtClean="0"/>
              <a:t>                                                   </a:t>
            </a:r>
            <a:r>
              <a:rPr lang="en-US" sz="6000" b="1" dirty="0" smtClean="0"/>
              <a:t>.</a:t>
            </a:r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5" name="Шестиугольник 4"/>
          <p:cNvSpPr/>
          <p:nvPr/>
        </p:nvSpPr>
        <p:spPr>
          <a:xfrm>
            <a:off x="179512" y="1844824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You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4139952" y="1844824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take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499992" y="4221088"/>
            <a:ext cx="1944216" cy="108012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may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364088" y="2996952"/>
            <a:ext cx="2232248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come in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275856" y="2996952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I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1187624" y="2996952"/>
            <a:ext cx="1944216" cy="108012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May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1844824"/>
            <a:ext cx="230425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my book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483768" y="4221088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you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467544" y="4221088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Yes,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195736" y="1844824"/>
            <a:ext cx="1944216" cy="108012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may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499992" y="5373216"/>
            <a:ext cx="2160240" cy="108012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may not 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467544" y="5373216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No,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5373216"/>
            <a:ext cx="1944216" cy="10801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you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 verb May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May</a:t>
            </a:r>
            <a:r>
              <a:rPr lang="en-US" sz="4800" b="1" dirty="0" smtClean="0"/>
              <a:t> I </a:t>
            </a:r>
            <a:r>
              <a:rPr lang="en-US" sz="4800" b="1" dirty="0" smtClean="0">
                <a:solidFill>
                  <a:srgbClr val="0070C0"/>
                </a:solidFill>
              </a:rPr>
              <a:t>come in</a:t>
            </a:r>
            <a:r>
              <a:rPr lang="en-US" sz="4800" b="1" dirty="0" smtClean="0"/>
              <a:t>?</a:t>
            </a:r>
          </a:p>
          <a:p>
            <a:r>
              <a:rPr lang="en-US" sz="4800" b="1" dirty="0" smtClean="0"/>
              <a:t>He </a:t>
            </a:r>
            <a:r>
              <a:rPr lang="en-US" sz="4800" b="1" dirty="0" smtClean="0">
                <a:solidFill>
                  <a:srgbClr val="FF0000"/>
                </a:solidFill>
              </a:rPr>
              <a:t>may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70C0"/>
                </a:solidFill>
              </a:rPr>
              <a:t>know</a:t>
            </a:r>
            <a:r>
              <a:rPr lang="en-US" sz="4800" b="1" dirty="0" smtClean="0"/>
              <a:t> her address.</a:t>
            </a:r>
          </a:p>
          <a:p>
            <a:r>
              <a:rPr lang="en-US" sz="4800" b="1" dirty="0" smtClean="0"/>
              <a:t>He </a:t>
            </a:r>
            <a:r>
              <a:rPr lang="en-US" sz="4800" b="1" dirty="0" smtClean="0">
                <a:solidFill>
                  <a:srgbClr val="FF0000"/>
                </a:solidFill>
              </a:rPr>
              <a:t>may not </a:t>
            </a:r>
            <a:r>
              <a:rPr lang="en-US" sz="4800" b="1" dirty="0" smtClean="0">
                <a:solidFill>
                  <a:srgbClr val="0070C0"/>
                </a:solidFill>
              </a:rPr>
              <a:t>know</a:t>
            </a:r>
            <a:r>
              <a:rPr lang="en-US" sz="4800" b="1" dirty="0" smtClean="0"/>
              <a:t> her address.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 verb MUST</a:t>
            </a:r>
            <a:endParaRPr lang="ru-RU" sz="6000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0" y="1340768"/>
            <a:ext cx="7992888" cy="1728192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</a:rPr>
              <a:t>You </a:t>
            </a:r>
            <a:r>
              <a:rPr lang="en-US" sz="4000" b="1" dirty="0">
                <a:solidFill>
                  <a:srgbClr val="FF0000"/>
                </a:solidFill>
              </a:rPr>
              <a:t>must</a:t>
            </a:r>
            <a:r>
              <a:rPr lang="en-US" sz="4000" b="1" dirty="0">
                <a:solidFill>
                  <a:srgbClr val="002060"/>
                </a:solidFill>
              </a:rPr>
              <a:t> study hard.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971600" y="2924944"/>
            <a:ext cx="7992888" cy="1728192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You </a:t>
            </a:r>
            <a:r>
              <a:rPr lang="en-US" sz="2800" b="1" dirty="0">
                <a:solidFill>
                  <a:srgbClr val="FF0000"/>
                </a:solidFill>
              </a:rPr>
              <a:t>must</a:t>
            </a:r>
            <a:r>
              <a:rPr lang="en-US" sz="2800" b="1" dirty="0">
                <a:solidFill>
                  <a:srgbClr val="002060"/>
                </a:solidFill>
              </a:rPr>
              <a:t> not (mustn’t) late for the lesson.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683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MUST- “</a:t>
            </a:r>
            <a:r>
              <a:rPr lang="en-US" sz="6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shart</a:t>
            </a:r>
            <a:r>
              <a:rPr lang="en-US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5400" dirty="0"/>
          </a:p>
        </p:txBody>
      </p:sp>
      <p:pic>
        <p:nvPicPr>
          <p:cNvPr id="39938" name="Picture 4" descr="0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6557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9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84368" y="2420888"/>
            <a:ext cx="1047750" cy="1047750"/>
          </a:xfrm>
        </p:spPr>
      </p:pic>
      <p:pic>
        <p:nvPicPr>
          <p:cNvPr id="6" name="Picture 13" descr="0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861048"/>
            <a:ext cx="10810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6"/>
          <p:cNvSpPr>
            <a:spLocks noChangeArrowheads="1"/>
          </p:cNvSpPr>
          <p:nvPr/>
        </p:nvSpPr>
        <p:spPr bwMode="auto">
          <a:xfrm>
            <a:off x="250825" y="2781300"/>
            <a:ext cx="7058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99"/>
                </a:solidFill>
                <a:latin typeface="Constantia" pitchFamily="18" charset="0"/>
              </a:rPr>
              <a:t>You </a:t>
            </a:r>
            <a:r>
              <a:rPr lang="en-US" sz="2800" b="1" i="1" dirty="0">
                <a:solidFill>
                  <a:srgbClr val="CC0000"/>
                </a:solidFill>
                <a:latin typeface="Constantia" pitchFamily="18" charset="0"/>
              </a:rPr>
              <a:t>must </a:t>
            </a:r>
            <a:r>
              <a:rPr lang="en-US" sz="2800" b="1" i="1" dirty="0">
                <a:latin typeface="Constantia" pitchFamily="18" charset="0"/>
              </a:rPr>
              <a:t>go </a:t>
            </a:r>
            <a:r>
              <a:rPr lang="en-US" sz="2800" b="1" i="1" dirty="0">
                <a:solidFill>
                  <a:srgbClr val="000099"/>
                </a:solidFill>
                <a:latin typeface="Constantia" pitchFamily="18" charset="0"/>
              </a:rPr>
              <a:t>in for sports to be healthy.</a:t>
            </a:r>
            <a:endParaRPr lang="ru-RU" sz="2800" b="1" i="1" dirty="0">
              <a:solidFill>
                <a:srgbClr val="000099"/>
              </a:solidFill>
              <a:latin typeface="Constantia" pitchFamily="18" charset="0"/>
            </a:endParaRPr>
          </a:p>
        </p:txBody>
      </p:sp>
      <p:pic>
        <p:nvPicPr>
          <p:cNvPr id="7" name="Picture 17" descr="08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229200"/>
            <a:ext cx="1066800" cy="10080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407707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99"/>
                </a:solidFill>
                <a:latin typeface="+mn-lt"/>
              </a:rPr>
              <a:t>You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dirty="0" smtClean="0">
                <a:solidFill>
                  <a:srgbClr val="CC0000"/>
                </a:solidFill>
                <a:latin typeface="+mn-lt"/>
              </a:rPr>
              <a:t>must</a:t>
            </a:r>
            <a:r>
              <a:rPr lang="en-US" sz="2800" b="1" i="1" dirty="0" smtClean="0">
                <a:latin typeface="+mn-lt"/>
              </a:rPr>
              <a:t> sleep </a:t>
            </a:r>
            <a:r>
              <a:rPr lang="en-US" sz="2800" b="1" i="1" dirty="0" smtClean="0">
                <a:solidFill>
                  <a:srgbClr val="000099"/>
                </a:solidFill>
                <a:latin typeface="+mn-lt"/>
              </a:rPr>
              <a:t>enough to be healthy.</a:t>
            </a:r>
            <a:endParaRPr lang="ru-RU" sz="2800" b="1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73325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99"/>
                </a:solidFill>
                <a:latin typeface="+mn-lt"/>
              </a:rPr>
              <a:t>You </a:t>
            </a:r>
            <a:r>
              <a:rPr lang="en-US" sz="2800" b="1" i="1" dirty="0" smtClean="0">
                <a:solidFill>
                  <a:srgbClr val="CC0000"/>
                </a:solidFill>
                <a:latin typeface="+mn-lt"/>
              </a:rPr>
              <a:t>must</a:t>
            </a:r>
            <a:r>
              <a:rPr lang="en-US" sz="2800" b="1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800" b="1" i="1" dirty="0" smtClean="0">
                <a:latin typeface="+mn-lt"/>
              </a:rPr>
              <a:t>be</a:t>
            </a:r>
            <a:r>
              <a:rPr lang="en-US" sz="2800" b="1" i="1" dirty="0" smtClean="0">
                <a:solidFill>
                  <a:srgbClr val="000099"/>
                </a:solidFill>
                <a:latin typeface="+mn-lt"/>
              </a:rPr>
              <a:t> friendly to be healthy.</a:t>
            </a:r>
            <a:endParaRPr lang="ru-RU" sz="2800" b="1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888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If you want to give somebody order, you can use “</a:t>
            </a:r>
            <a:r>
              <a:rPr lang="en-US" sz="2400" b="1" u="sng" dirty="0" smtClean="0">
                <a:solidFill>
                  <a:srgbClr val="CC0000"/>
                </a:solidFill>
              </a:rPr>
              <a:t>must</a:t>
            </a:r>
            <a:r>
              <a:rPr lang="en-US" sz="2400" b="1" dirty="0" smtClean="0"/>
              <a:t>”.</a:t>
            </a:r>
            <a:endParaRPr lang="en-US" sz="24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AIM OF THE LESSON</a:t>
            </a:r>
            <a:endParaRPr lang="ru-RU" sz="6000" b="1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8964613" cy="4551362"/>
          </a:xfrm>
        </p:spPr>
        <p:txBody>
          <a:bodyPr/>
          <a:lstStyle/>
          <a:p>
            <a:r>
              <a:rPr lang="en-US" sz="4400" b="1" dirty="0" smtClean="0"/>
              <a:t>Educational:  </a:t>
            </a:r>
            <a:r>
              <a:rPr lang="en-US" sz="4400" b="1" u="sng" dirty="0" smtClean="0"/>
              <a:t>the  student should know the rich vocabulary of the professions; they should use constructions of sentence and grammar material easily while acting out situations.</a:t>
            </a:r>
            <a:endParaRPr lang="ru-RU" sz="4400" b="1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NOT - </a:t>
            </a: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shart</a:t>
            </a: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emas</a:t>
            </a: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4800" dirty="0" smtClean="0"/>
          </a:p>
        </p:txBody>
      </p:sp>
      <p:pic>
        <p:nvPicPr>
          <p:cNvPr id="4" name="Picture 4" descr="0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49275"/>
            <a:ext cx="1550988" cy="14398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9888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If your order is negative, you can use “</a:t>
            </a:r>
            <a:r>
              <a:rPr lang="en-US" sz="2400" b="1" u="sng" dirty="0" smtClean="0">
                <a:solidFill>
                  <a:srgbClr val="CC0000"/>
                </a:solidFill>
              </a:rPr>
              <a:t>mustn’t</a:t>
            </a:r>
            <a:r>
              <a:rPr lang="en-US" sz="2400" b="1" dirty="0" smtClean="0"/>
              <a:t>”.</a:t>
            </a:r>
            <a:endParaRPr lang="ru-RU" sz="2400" b="1" dirty="0"/>
          </a:p>
        </p:txBody>
      </p:sp>
      <p:pic>
        <p:nvPicPr>
          <p:cNvPr id="7" name="Picture 6" descr="0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852738"/>
            <a:ext cx="1152525" cy="1001712"/>
          </a:xfrm>
          <a:prstGeom prst="rect">
            <a:avLst/>
          </a:prstGeom>
          <a:noFill/>
        </p:spPr>
      </p:pic>
      <p:pic>
        <p:nvPicPr>
          <p:cNvPr id="8" name="Picture 7" descr="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4149725"/>
            <a:ext cx="1120775" cy="942975"/>
          </a:xfrm>
          <a:prstGeom prst="rect">
            <a:avLst/>
          </a:prstGeom>
          <a:noFill/>
        </p:spPr>
      </p:pic>
      <p:pic>
        <p:nvPicPr>
          <p:cNvPr id="9" name="Picture 8" descr="05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5373688"/>
            <a:ext cx="1047750" cy="10080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3244334"/>
            <a:ext cx="6552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99"/>
                </a:solidFill>
              </a:rPr>
              <a:t>You </a:t>
            </a:r>
            <a:r>
              <a:rPr lang="en-US" sz="2800" b="1" i="1" dirty="0" smtClean="0">
                <a:solidFill>
                  <a:srgbClr val="CC0000"/>
                </a:solidFill>
              </a:rPr>
              <a:t>mustn’t </a:t>
            </a:r>
            <a:r>
              <a:rPr lang="en-US" sz="2800" b="1" i="1" dirty="0" smtClean="0"/>
              <a:t>smoke </a:t>
            </a:r>
            <a:r>
              <a:rPr lang="en-US" sz="2800" b="1" i="1" dirty="0" smtClean="0">
                <a:solidFill>
                  <a:srgbClr val="000099"/>
                </a:solidFill>
              </a:rPr>
              <a:t>to be healthy.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293096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99"/>
                </a:solidFill>
              </a:rPr>
              <a:t>You </a:t>
            </a:r>
            <a:r>
              <a:rPr lang="en-US" sz="2800" b="1" i="1" dirty="0" smtClean="0">
                <a:solidFill>
                  <a:srgbClr val="CC0000"/>
                </a:solidFill>
              </a:rPr>
              <a:t>mustn’t </a:t>
            </a:r>
            <a:r>
              <a:rPr lang="en-US" sz="2800" b="1" i="1" dirty="0" smtClean="0"/>
              <a:t>eat </a:t>
            </a:r>
            <a:r>
              <a:rPr lang="en-US" sz="2800" b="1" i="1" dirty="0" smtClean="0">
                <a:solidFill>
                  <a:srgbClr val="000099"/>
                </a:solidFill>
              </a:rPr>
              <a:t>unhealthy food.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44522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99"/>
                </a:solidFill>
              </a:rPr>
              <a:t>You </a:t>
            </a:r>
            <a:r>
              <a:rPr lang="en-US" sz="2800" b="1" i="1" dirty="0" smtClean="0">
                <a:solidFill>
                  <a:srgbClr val="CC0000"/>
                </a:solidFill>
              </a:rPr>
              <a:t>mustn’t </a:t>
            </a:r>
            <a:r>
              <a:rPr lang="en-US" sz="2800" b="1" i="1" dirty="0" smtClean="0"/>
              <a:t>work </a:t>
            </a:r>
            <a:r>
              <a:rPr lang="en-US" sz="2800" b="1" i="1" dirty="0" smtClean="0">
                <a:solidFill>
                  <a:srgbClr val="000099"/>
                </a:solidFill>
              </a:rPr>
              <a:t>on the computer too long to be healthy.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Fill in “can", “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may”or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“must”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5"/>
            <a:ext cx="8435280" cy="4839816"/>
          </a:xfrm>
        </p:spPr>
        <p:txBody>
          <a:bodyPr/>
          <a:lstStyle/>
          <a:p>
            <a:r>
              <a:rPr lang="en-US" b="1" dirty="0" smtClean="0"/>
              <a:t>I ______ run very fast.</a:t>
            </a:r>
          </a:p>
          <a:p>
            <a:r>
              <a:rPr lang="en-US" b="1" dirty="0" smtClean="0"/>
              <a:t>They _____ understand English.</a:t>
            </a:r>
          </a:p>
          <a:p>
            <a:r>
              <a:rPr lang="en-US" b="1" dirty="0" smtClean="0"/>
              <a:t>_____ I invite Nick to our house?</a:t>
            </a:r>
          </a:p>
          <a:p>
            <a:r>
              <a:rPr lang="en-US" b="1" dirty="0" smtClean="0"/>
              <a:t>You ____ learn the new words.</a:t>
            </a:r>
          </a:p>
          <a:p>
            <a:r>
              <a:rPr lang="en-US" b="1" dirty="0" smtClean="0"/>
              <a:t>_____ children play with scissors?</a:t>
            </a:r>
          </a:p>
          <a:p>
            <a:r>
              <a:rPr lang="en-US" b="1" dirty="0" smtClean="0"/>
              <a:t>You ____ stop smoking.</a:t>
            </a:r>
          </a:p>
          <a:p>
            <a:r>
              <a:rPr lang="en-US" b="1" dirty="0" smtClean="0"/>
              <a:t>Everybody ____ come to college in time.</a:t>
            </a:r>
          </a:p>
          <a:p>
            <a:r>
              <a:rPr lang="en-US" b="1" dirty="0" smtClean="0"/>
              <a:t>He ____ stop eating much and he _____ lose weight.</a:t>
            </a:r>
          </a:p>
          <a:p>
            <a:r>
              <a:rPr lang="en-US" b="1" dirty="0" smtClean="0"/>
              <a:t>He ____ translate this article without a dictionary.</a:t>
            </a:r>
          </a:p>
          <a:p>
            <a:r>
              <a:rPr lang="en-US" b="1" dirty="0" smtClean="0"/>
              <a:t>You ____ take your exam.</a:t>
            </a:r>
          </a:p>
          <a:p>
            <a:endParaRPr lang="ru-RU" dirty="0"/>
          </a:p>
        </p:txBody>
      </p:sp>
      <p:pic>
        <p:nvPicPr>
          <p:cNvPr id="4" name="Picture 6" descr="0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1619672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Fill in “can", “</a:t>
            </a:r>
            <a:r>
              <a:rPr lang="en-US" sz="4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may”or</a:t>
            </a:r>
            <a:r>
              <a:rPr lang="en-US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“must”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968551"/>
          </a:xfrm>
        </p:spPr>
        <p:txBody>
          <a:bodyPr/>
          <a:lstStyle/>
          <a:p>
            <a:r>
              <a:rPr lang="en-US" b="1" dirty="0" smtClean="0"/>
              <a:t>I </a:t>
            </a:r>
            <a:r>
              <a:rPr lang="en-US" b="1" u="sng" dirty="0" smtClean="0">
                <a:solidFill>
                  <a:srgbClr val="FF0000"/>
                </a:solidFill>
              </a:rPr>
              <a:t>can</a:t>
            </a:r>
            <a:r>
              <a:rPr lang="en-US" b="1" dirty="0" smtClean="0"/>
              <a:t> run very fast.</a:t>
            </a:r>
          </a:p>
          <a:p>
            <a:r>
              <a:rPr lang="en-US" b="1" dirty="0" smtClean="0"/>
              <a:t>They </a:t>
            </a:r>
            <a:r>
              <a:rPr lang="en-US" b="1" u="sng" dirty="0" smtClean="0">
                <a:solidFill>
                  <a:srgbClr val="FF0000"/>
                </a:solidFill>
              </a:rPr>
              <a:t>can </a:t>
            </a:r>
            <a:r>
              <a:rPr lang="en-US" b="1" dirty="0" smtClean="0"/>
              <a:t>understand English.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May </a:t>
            </a:r>
            <a:r>
              <a:rPr lang="en-US" b="1" dirty="0" smtClean="0"/>
              <a:t> I invite Nick to our house?</a:t>
            </a:r>
          </a:p>
          <a:p>
            <a:r>
              <a:rPr lang="en-US" b="1" dirty="0" smtClean="0"/>
              <a:t>You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learn the new words.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May</a:t>
            </a:r>
            <a:r>
              <a:rPr lang="en-US" b="1" dirty="0" smtClean="0"/>
              <a:t> children play with scissors?</a:t>
            </a:r>
          </a:p>
          <a:p>
            <a:r>
              <a:rPr lang="en-US" b="1" dirty="0" smtClean="0"/>
              <a:t>You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stop smoking.</a:t>
            </a:r>
          </a:p>
          <a:p>
            <a:r>
              <a:rPr lang="en-US" b="1" dirty="0" smtClean="0"/>
              <a:t>Everybody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come to college in time.</a:t>
            </a:r>
          </a:p>
          <a:p>
            <a:r>
              <a:rPr lang="en-US" b="1" dirty="0" smtClean="0"/>
              <a:t>He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stop eating much and he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lose weight.</a:t>
            </a:r>
          </a:p>
          <a:p>
            <a:r>
              <a:rPr lang="en-US" b="1" dirty="0" smtClean="0"/>
              <a:t>He  </a:t>
            </a:r>
            <a:r>
              <a:rPr lang="en-US" b="1" u="sng" dirty="0" smtClean="0">
                <a:solidFill>
                  <a:srgbClr val="FF0000"/>
                </a:solidFill>
              </a:rPr>
              <a:t>can</a:t>
            </a:r>
            <a:r>
              <a:rPr lang="en-US" b="1" dirty="0" smtClean="0"/>
              <a:t> translate this article without a dictionary.</a:t>
            </a:r>
          </a:p>
          <a:p>
            <a:r>
              <a:rPr lang="en-US" b="1" dirty="0" smtClean="0"/>
              <a:t>You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/>
              <a:t> take your exam.</a:t>
            </a:r>
          </a:p>
          <a:p>
            <a:endParaRPr lang="ru-RU" dirty="0"/>
          </a:p>
        </p:txBody>
      </p:sp>
      <p:pic>
        <p:nvPicPr>
          <p:cNvPr id="4" name="Picture 6" descr="0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1619672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04470"/>
          </a:xfrm>
        </p:spPr>
        <p:txBody>
          <a:bodyPr/>
          <a:lstStyle/>
          <a:p>
            <a:pPr algn="ctr"/>
            <a:r>
              <a:rPr lang="en-US" sz="7200" b="1" dirty="0" smtClean="0"/>
              <a:t>VERY GOOD!!!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Picture 40" descr="bra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4032448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5517232"/>
            <a:ext cx="4118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00"/>
                </a:solidFill>
              </a:rPr>
              <a:t>Well done!!!</a:t>
            </a:r>
            <a:endParaRPr lang="ru-RU" sz="4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460454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Make up sentences using “MODAL VERBS” and NEW WORDS.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MAKE UP “BBB” TABLE: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40324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530055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Bilardim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Bilib oldim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Bilishni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xoxlayman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7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7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7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7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37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Conclusion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of the lesson: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>
                <a:solidFill>
                  <a:srgbClr val="7030A0"/>
                </a:solidFill>
              </a:rPr>
              <a:t>My future planning and dreams.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>
                <a:solidFill>
                  <a:srgbClr val="7030A0"/>
                </a:solidFill>
              </a:rPr>
              <a:t>What is electrician doing?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>
                <a:solidFill>
                  <a:srgbClr val="7030A0"/>
                </a:solidFill>
              </a:rPr>
              <a:t>New words of Electricity.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800" b="1" dirty="0" smtClean="0">
                <a:solidFill>
                  <a:srgbClr val="7030A0"/>
                </a:solidFill>
              </a:rPr>
              <a:t>Modal verbs.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9250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en-US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Your total  score….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17-14 mark</a:t>
            </a:r>
            <a:r>
              <a:rPr lang="en-US" sz="2800" dirty="0" smtClean="0"/>
              <a:t> </a:t>
            </a:r>
            <a:r>
              <a:rPr lang="en-US" sz="2800" b="1" dirty="0" smtClean="0"/>
              <a:t>– </a:t>
            </a:r>
            <a:r>
              <a:rPr lang="en-US" sz="2800" b="1" dirty="0" smtClean="0">
                <a:solidFill>
                  <a:srgbClr val="00B050"/>
                </a:solidFill>
              </a:rPr>
              <a:t>“good”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b="1" dirty="0" smtClean="0"/>
              <a:t>21-18 mark – </a:t>
            </a:r>
            <a:r>
              <a:rPr lang="en-US" sz="2800" b="1" dirty="0" smtClean="0">
                <a:solidFill>
                  <a:srgbClr val="0070C0"/>
                </a:solidFill>
              </a:rPr>
              <a:t>“very good”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b="1" dirty="0" smtClean="0"/>
              <a:t>25-22 mark – </a:t>
            </a:r>
            <a:r>
              <a:rPr lang="en-US" sz="2800" b="1" dirty="0" smtClean="0">
                <a:solidFill>
                  <a:srgbClr val="FF0000"/>
                </a:solidFill>
              </a:rPr>
              <a:t>“excellent”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1397000"/>
          <a:ext cx="8640960" cy="368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404156"/>
                <a:gridCol w="1404156"/>
                <a:gridCol w="1404156"/>
                <a:gridCol w="1404156"/>
                <a:gridCol w="1404156"/>
              </a:tblGrid>
              <a:tr h="68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Students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 Appendix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 Appendix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0-5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 Appendix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0-5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 Appendix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0-5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7- Appendix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1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Rustamov</a:t>
                      </a:r>
                      <a:r>
                        <a:rPr lang="en-US" baseline="0" dirty="0" smtClean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1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Ochilov</a:t>
                      </a:r>
                      <a:r>
                        <a:rPr lang="en-US" dirty="0" smtClean="0"/>
                        <a:t> 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1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1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1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1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460851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HOMEWORK: </a:t>
            </a:r>
            <a:r>
              <a:rPr lang="en-US" b="1" dirty="0" smtClean="0"/>
              <a:t>To learn by hard new words.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Make up story “My future planning”.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86816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lesson is over.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GOOD BYE!!!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13" descr="0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44119"/>
            <a:ext cx="6120680" cy="263720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algn="ctr"/>
            <a:r>
              <a:rPr lang="en-US" sz="4800" b="1" dirty="0" smtClean="0"/>
              <a:t>What is your future planning?</a:t>
            </a:r>
            <a:endParaRPr lang="ru-RU" sz="4800" b="1" dirty="0" smtClean="0"/>
          </a:p>
        </p:txBody>
      </p:sp>
      <p:pic>
        <p:nvPicPr>
          <p:cNvPr id="1638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844675"/>
            <a:ext cx="9144000" cy="5013325"/>
          </a:xfrm>
        </p:spPr>
      </p:pic>
      <p:pic>
        <p:nvPicPr>
          <p:cNvPr id="16387" name="Picture 4" descr="uz-flag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628775"/>
            <a:ext cx="25304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одним скругленным углом 5">
            <a:hlinkClick r:id="rId3" action="ppaction://hlinkfile"/>
          </p:cNvPr>
          <p:cNvSpPr/>
          <p:nvPr/>
        </p:nvSpPr>
        <p:spPr>
          <a:xfrm>
            <a:off x="7020272" y="5229200"/>
            <a:ext cx="1440160" cy="64807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pPr algn="ctr"/>
            <a:r>
              <a:rPr lang="en-US" sz="6600" b="1" dirty="0" smtClean="0"/>
              <a:t>What is your dreams?</a:t>
            </a:r>
            <a:endParaRPr lang="ru-RU" sz="6600" b="1" dirty="0" smtClean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44675"/>
            <a:ext cx="9144000" cy="5013325"/>
          </a:xfr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DO YOUR KNOW…….</a:t>
            </a:r>
            <a:endParaRPr lang="ru-RU" sz="6600" b="1" dirty="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51520" y="1935163"/>
            <a:ext cx="8712968" cy="4389437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What is electrician doing?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What are their closes? 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What are their tools?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04850"/>
            <a:ext cx="8713787" cy="5892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300" b="1" dirty="0" smtClean="0"/>
              <a:t>      </a:t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    </a:t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         </a:t>
            </a:r>
            <a:r>
              <a:rPr lang="en-US" sz="6700" b="1" dirty="0" smtClean="0"/>
              <a:t>Arc flash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5300" b="1" dirty="0" smtClean="0"/>
              <a:t> </a:t>
            </a:r>
            <a:r>
              <a:rPr lang="en-US" sz="6700" b="1" dirty="0" smtClean="0"/>
              <a:t>helmet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               </a:t>
            </a:r>
            <a:r>
              <a:rPr lang="en-US" sz="6700" b="1" dirty="0" smtClean="0"/>
              <a:t>glovers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482" name="Содержимое 3" descr="Insulated Rubber Gloves - 500v, 1000v, 17,000v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4652963"/>
            <a:ext cx="2808288" cy="1871662"/>
          </a:xfrm>
        </p:spPr>
      </p:pic>
      <p:pic>
        <p:nvPicPr>
          <p:cNvPr id="20483" name="Рисунок 4" descr="Arc Flash Protection Bib Overal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692150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565400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Tools </a:t>
            </a:r>
            <a:r>
              <a:rPr lang="en-US" sz="4400" b="1" dirty="0" smtClean="0"/>
              <a:t> [</a:t>
            </a:r>
            <a:r>
              <a:rPr lang="en-US" sz="4400" b="1" dirty="0" err="1" smtClean="0"/>
              <a:t>tu:l</a:t>
            </a:r>
            <a:r>
              <a:rPr lang="en-US" sz="4400" b="1" dirty="0" smtClean="0"/>
              <a:t>]   </a:t>
            </a:r>
            <a:r>
              <a:rPr lang="en-US" sz="4400" b="1" dirty="0" err="1" smtClean="0">
                <a:solidFill>
                  <a:srgbClr val="0070C0"/>
                </a:solidFill>
              </a:rPr>
              <a:t>ish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asboblari</a:t>
            </a:r>
            <a:endParaRPr lang="ru-RU" sz="4400" b="1" dirty="0" smtClean="0">
              <a:solidFill>
                <a:srgbClr val="0070C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97441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308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5300" b="1" dirty="0" smtClean="0"/>
              <a:t>Screwdriver </a:t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 Mini screwdriver </a:t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Phillips screwdriver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476672"/>
            <a:ext cx="3959225" cy="2143125"/>
          </a:xfrm>
        </p:spPr>
      </p:pic>
      <p:pic>
        <p:nvPicPr>
          <p:cNvPr id="22531" name="Рисунок 8" descr="Ideal Mini Screwdrive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27352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37"/>
          <p:cNvPicPr>
            <a:picLocks noChangeAspect="1" noChangeArrowheads="1"/>
          </p:cNvPicPr>
          <p:nvPr/>
        </p:nvPicPr>
        <p:blipFill>
          <a:blip r:embed="rId5" cstate="print"/>
          <a:srcRect l="6612" t="22411" r="87901" b="60146"/>
          <a:stretch>
            <a:fillRect/>
          </a:stretch>
        </p:blipFill>
        <p:spPr bwMode="auto">
          <a:xfrm>
            <a:off x="6456363" y="4798590"/>
            <a:ext cx="18192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</TotalTime>
  <Words>661</Words>
  <Application>Microsoft Office PowerPoint</Application>
  <PresentationFormat>Экран (4:3)</PresentationFormat>
  <Paragraphs>213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 THEME: PLANNING FOR FUTURE</vt:lpstr>
      <vt:lpstr>PLAN OF THE LESSON</vt:lpstr>
      <vt:lpstr>AIM OF THE LESSON</vt:lpstr>
      <vt:lpstr>What is your future planning?</vt:lpstr>
      <vt:lpstr>What is your dreams?</vt:lpstr>
      <vt:lpstr>DO YOUR KNOW…….</vt:lpstr>
      <vt:lpstr>                         Arc flash           helmet                      glovers  </vt:lpstr>
      <vt:lpstr>Слайд 8</vt:lpstr>
      <vt:lpstr>       Screwdriver     Mini screwdriver    Phillips screwdriver  </vt:lpstr>
      <vt:lpstr>Pliers  Diagonal     Long Nose</vt:lpstr>
      <vt:lpstr>Scissors   tape measure    electrical tape </vt:lpstr>
      <vt:lpstr>   Electrician’s Hammer  Knife   Hatchet  </vt:lpstr>
      <vt:lpstr>Adjustable wrench  Wrench   Hook  </vt:lpstr>
      <vt:lpstr>Слайд 14</vt:lpstr>
      <vt:lpstr>Слайд 15</vt:lpstr>
      <vt:lpstr>Слайд 16</vt:lpstr>
      <vt:lpstr>Слайд 17</vt:lpstr>
      <vt:lpstr>Слайд 18</vt:lpstr>
      <vt:lpstr>Elektriklarga oid fe’llar</vt:lpstr>
      <vt:lpstr>Elektriklarga oid fe’llar</vt:lpstr>
      <vt:lpstr>Elektriklarga oid fe’llar</vt:lpstr>
      <vt:lpstr>Слайд 22</vt:lpstr>
      <vt:lpstr> Modal verbs</vt:lpstr>
      <vt:lpstr>Modal verb CAN </vt:lpstr>
      <vt:lpstr>Modal verb CAN </vt:lpstr>
      <vt:lpstr>Modal verb MAY </vt:lpstr>
      <vt:lpstr>Modal verb May </vt:lpstr>
      <vt:lpstr>Modal verb MUST</vt:lpstr>
      <vt:lpstr>MUST- “shart”</vt:lpstr>
      <vt:lpstr>MUST NOT - “shart emas”</vt:lpstr>
      <vt:lpstr>Fill in “can", “may”or “must”</vt:lpstr>
      <vt:lpstr>Fill in “can", “may”or “must”</vt:lpstr>
      <vt:lpstr>VERY GOOD!!!     </vt:lpstr>
      <vt:lpstr>Make up sentences using “MODAL VERBS” and NEW WORDS.</vt:lpstr>
      <vt:lpstr>     MAKE UP “BBB” TABLE: </vt:lpstr>
      <vt:lpstr>Conclusion of the lesson: </vt:lpstr>
      <vt:lpstr>                                Your total  score….         17-14 mark – “good” 21-18 mark – “very good” 25-22 mark – “excellent”</vt:lpstr>
      <vt:lpstr>HOMEWORK: To learn by hard new words. Make up story “My future planning”. </vt:lpstr>
      <vt:lpstr>The lesson is over. GOOD BYE!!!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ELYOR</cp:lastModifiedBy>
  <cp:revision>126</cp:revision>
  <dcterms:created xsi:type="dcterms:W3CDTF">2014-05-15T18:43:21Z</dcterms:created>
  <dcterms:modified xsi:type="dcterms:W3CDTF">2016-03-23T14:39:57Z</dcterms:modified>
</cp:coreProperties>
</file>