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309" r:id="rId2"/>
    <p:sldId id="310" r:id="rId3"/>
    <p:sldId id="259" r:id="rId4"/>
    <p:sldId id="260" r:id="rId5"/>
    <p:sldId id="261" r:id="rId6"/>
    <p:sldId id="264" r:id="rId7"/>
    <p:sldId id="265" r:id="rId8"/>
    <p:sldId id="266" r:id="rId9"/>
    <p:sldId id="267" r:id="rId10"/>
    <p:sldId id="268" r:id="rId11"/>
    <p:sldId id="269" r:id="rId12"/>
    <p:sldId id="270" r:id="rId13"/>
    <p:sldId id="271" r:id="rId14"/>
    <p:sldId id="272" r:id="rId15"/>
    <p:sldId id="273" r:id="rId16"/>
    <p:sldId id="274"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308"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2" d="100"/>
          <a:sy n="102" d="100"/>
        </p:scale>
        <p:origin x="-23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4C71EC6-210F-42DE-9C53-41977AD35B3D}" type="datetimeFigureOut">
              <a:rPr lang="ru-RU" smtClean="0"/>
              <a:pPr/>
              <a:t>05.08.2013</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05.08.2013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05.08.2013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51575"/>
            <a:ext cx="2133600" cy="476250"/>
          </a:xfrm>
        </p:spPr>
        <p:txBody>
          <a:bodyPr/>
          <a:lstStyle>
            <a:lvl1pPr>
              <a:defRPr/>
            </a:lvl1pPr>
          </a:lstStyle>
          <a:p>
            <a:endParaRPr lang="ru-RU"/>
          </a:p>
        </p:txBody>
      </p:sp>
      <p:sp>
        <p:nvSpPr>
          <p:cNvPr id="4" name="Номер слайда 3"/>
          <p:cNvSpPr>
            <a:spLocks noGrp="1"/>
          </p:cNvSpPr>
          <p:nvPr>
            <p:ph type="sldNum" sz="quarter" idx="11"/>
          </p:nvPr>
        </p:nvSpPr>
        <p:spPr>
          <a:xfrm>
            <a:off x="6553200" y="6248400"/>
            <a:ext cx="2133600" cy="476250"/>
          </a:xfrm>
        </p:spPr>
        <p:txBody>
          <a:bodyPr/>
          <a:lstStyle>
            <a:lvl1pPr>
              <a:defRPr/>
            </a:lvl1pPr>
          </a:lstStyle>
          <a:p>
            <a:fld id="{F34B687E-A47A-4977-AC5C-1EDE3A755BCF}" type="slidenum">
              <a:rPr lang="ru-RU"/>
              <a:pPr/>
              <a:t>‹#›</a:t>
            </a:fld>
            <a:endParaRPr lang="ru-RU"/>
          </a:p>
        </p:txBody>
      </p:sp>
      <p:sp>
        <p:nvSpPr>
          <p:cNvPr id="5" name="Нижний колонтитул 4"/>
          <p:cNvSpPr>
            <a:spLocks noGrp="1"/>
          </p:cNvSpPr>
          <p:nvPr>
            <p:ph type="ftr" sz="quarter" idx="12"/>
          </p:nvPr>
        </p:nvSpPr>
        <p:spPr>
          <a:xfrm>
            <a:off x="3124200" y="6248400"/>
            <a:ext cx="2895600" cy="476250"/>
          </a:xfrm>
        </p:spPr>
        <p:txBody>
          <a:bodyPr/>
          <a:lstStyle>
            <a:lvl1pPr>
              <a:defRPr/>
            </a:lvl1pPr>
          </a:lstStyle>
          <a:p>
            <a:endParaRPr lang="ru-RU"/>
          </a:p>
        </p:txBody>
      </p:sp>
    </p:spTree>
    <p:extLst>
      <p:ext uri="{BB962C8B-B14F-4D97-AF65-F5344CB8AC3E}">
        <p14:creationId xmlns:p14="http://schemas.microsoft.com/office/powerpoint/2010/main" xmlns="" val="3392485995"/>
      </p:ext>
    </p:extLst>
  </p:cSld>
  <p:clrMapOvr>
    <a:masterClrMapping/>
  </p:clrMapOvr>
  <p:transition spd="med">
    <p:cover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4C71EC6-210F-42DE-9C53-41977AD35B3D}" type="datetimeFigureOut">
              <a:rPr lang="ru-RU" smtClean="0"/>
              <a:pPr/>
              <a:t>05.08.2013</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4C71EC6-210F-42DE-9C53-41977AD35B3D}" type="datetimeFigureOut">
              <a:rPr lang="ru-RU" smtClean="0"/>
              <a:pPr/>
              <a:t>05.08.2013</a:t>
            </a:fld>
            <a:endParaRPr lang="ru-RU"/>
          </a:p>
        </p:txBody>
      </p:sp>
      <p:sp>
        <p:nvSpPr>
          <p:cNvPr id="13" name="Slide Number Placeholder 12"/>
          <p:cNvSpPr>
            <a:spLocks noGrp="1"/>
          </p:cNvSpPr>
          <p:nvPr>
            <p:ph type="sldNum" sz="quarter" idx="11"/>
          </p:nvPr>
        </p:nvSpPr>
        <p:spPr/>
        <p:txBody>
          <a:bodyPr/>
          <a:lstStyle/>
          <a:p>
            <a:fld id="{B19B0651-EE4F-4900-A07F-96A6BFA9D0F0}" type="slidenum">
              <a:rPr lang="ru-RU" smtClean="0"/>
              <a:pPr/>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4C71EC6-210F-42DE-9C53-41977AD35B3D}" type="datetimeFigureOut">
              <a:rPr lang="ru-RU" smtClean="0"/>
              <a:pPr/>
              <a:t>05.08.2013</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4C71EC6-210F-42DE-9C53-41977AD35B3D}" type="datetimeFigureOut">
              <a:rPr lang="ru-RU" smtClean="0"/>
              <a:pPr/>
              <a:t>05.08.2013</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05.08.2013</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05.08.2013</a:t>
            </a:fld>
            <a:endParaRPr lang="ru-RU"/>
          </a:p>
        </p:txBody>
      </p:sp>
      <p:sp>
        <p:nvSpPr>
          <p:cNvPr id="6" name="Slide Number Placeholder 5"/>
          <p:cNvSpPr>
            <a:spLocks noGrp="1"/>
          </p:cNvSpPr>
          <p:nvPr>
            <p:ph type="sldNum" sz="quarter" idx="11"/>
          </p:nvPr>
        </p:nvSpPr>
        <p:spPr/>
        <p:txBody>
          <a:bodyPr/>
          <a:lstStyle/>
          <a:p>
            <a:fld id="{B19B0651-EE4F-4900-A07F-96A6BFA9D0F0}" type="slidenum">
              <a:rPr lang="ru-RU" smtClean="0"/>
              <a:pPr/>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4C71EC6-210F-42DE-9C53-41977AD35B3D}" type="datetimeFigureOut">
              <a:rPr lang="ru-RU" smtClean="0"/>
              <a:pPr/>
              <a:t>05.08.2013</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4C71EC6-210F-42DE-9C53-41977AD35B3D}" type="datetimeFigureOut">
              <a:rPr lang="ru-RU" smtClean="0"/>
              <a:pPr/>
              <a:t>05.08.2013</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pPr/>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4C71EC6-210F-42DE-9C53-41977AD35B3D}" type="datetimeFigureOut">
              <a:rPr lang="ru-RU" smtClean="0"/>
              <a:pPr/>
              <a:t>05.08.2013</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19B0651-EE4F-4900-A07F-96A6BFA9D0F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_________Microsoft_Office_Word_97_-_20031.doc"/><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__________Microsoft_Office_Excel2.xls"/><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55576" y="1772816"/>
            <a:ext cx="7632848" cy="3657599"/>
          </a:xfrm>
        </p:spPr>
        <p:txBody>
          <a:bodyPr>
            <a:normAutofit/>
          </a:bodyPr>
          <a:lstStyle/>
          <a:p>
            <a:r>
              <a:rPr lang="ru-RU" sz="2800" dirty="0">
                <a:latin typeface="Arial Black" pitchFamily="34" charset="0"/>
              </a:rPr>
              <a:t>Хирургические заболевания печени (абсцессы, эхинококкоз, кисты). Механическая желтуха. Этиология, дифференциальная диагностика. Задачи ВОП.</a:t>
            </a:r>
            <a:endParaRPr lang="ru-RU" sz="2800" dirty="0"/>
          </a:p>
        </p:txBody>
      </p:sp>
      <p:sp>
        <p:nvSpPr>
          <p:cNvPr id="4" name="Прямоугольник 3"/>
          <p:cNvSpPr/>
          <p:nvPr/>
        </p:nvSpPr>
        <p:spPr>
          <a:xfrm>
            <a:off x="1331640" y="1046639"/>
            <a:ext cx="5544616" cy="707886"/>
          </a:xfrm>
          <a:prstGeom prst="rect">
            <a:avLst/>
          </a:prstGeom>
        </p:spPr>
        <p:txBody>
          <a:bodyPr wrap="square">
            <a:spAutoFit/>
          </a:bodyPr>
          <a:lstStyle/>
          <a:p>
            <a:pPr algn="ctr"/>
            <a:r>
              <a:rPr lang="ru-RU" sz="4000" dirty="0"/>
              <a:t>Лекция на тему:</a:t>
            </a:r>
          </a:p>
        </p:txBody>
      </p:sp>
      <p:sp>
        <p:nvSpPr>
          <p:cNvPr id="5" name="Прямоугольник 4"/>
          <p:cNvSpPr/>
          <p:nvPr/>
        </p:nvSpPr>
        <p:spPr>
          <a:xfrm>
            <a:off x="2571736" y="5131370"/>
            <a:ext cx="3751796" cy="369332"/>
          </a:xfrm>
          <a:prstGeom prst="rect">
            <a:avLst/>
          </a:prstGeom>
        </p:spPr>
        <p:txBody>
          <a:bodyPr wrap="none">
            <a:spAutoFit/>
          </a:bodyPr>
          <a:lstStyle/>
          <a:p>
            <a:r>
              <a:rPr lang="ru-RU" dirty="0" smtClean="0">
                <a:solidFill>
                  <a:schemeClr val="tx1"/>
                </a:solidFill>
                <a:latin typeface="Arial" pitchFamily="34" charset="0"/>
                <a:cs typeface="Arial" pitchFamily="34" charset="0"/>
              </a:rPr>
              <a:t>Лектор: профессор </a:t>
            </a:r>
            <a:r>
              <a:rPr lang="ru-RU" dirty="0" err="1" smtClean="0">
                <a:solidFill>
                  <a:schemeClr val="tx1"/>
                </a:solidFill>
                <a:latin typeface="Arial" pitchFamily="34" charset="0"/>
                <a:cs typeface="Arial" pitchFamily="34" charset="0"/>
              </a:rPr>
              <a:t>Х.К.Карабаев</a:t>
            </a:r>
            <a:endParaRPr lang="ru-RU"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1562861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020" name="Object 4"/>
          <p:cNvGraphicFramePr>
            <a:graphicFrameLocks noChangeAspect="1"/>
          </p:cNvGraphicFramePr>
          <p:nvPr/>
        </p:nvGraphicFramePr>
        <p:xfrm>
          <a:off x="0" y="41275"/>
          <a:ext cx="9144000" cy="6816725"/>
        </p:xfrm>
        <a:graphic>
          <a:graphicData uri="http://schemas.openxmlformats.org/presentationml/2006/ole">
            <p:oleObj spid="_x0000_s5128" name="Image" r:id="rId3" imgW="11174603" imgH="8330159" progId="">
              <p:embed/>
            </p:oleObj>
          </a:graphicData>
        </a:graphic>
      </p:graphicFrame>
    </p:spTree>
    <p:extLst>
      <p:ext uri="{BB962C8B-B14F-4D97-AF65-F5344CB8AC3E}">
        <p14:creationId xmlns:p14="http://schemas.microsoft.com/office/powerpoint/2010/main" xmlns="" val="33783723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3" name="Picture 3" descr="зюз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32385" y="476672"/>
            <a:ext cx="4755639" cy="355855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282" name="Rectangle 2"/>
          <p:cNvSpPr>
            <a:spLocks noGrp="1" noRot="1" noChangeArrowheads="1"/>
          </p:cNvSpPr>
          <p:nvPr>
            <p:ph type="title"/>
          </p:nvPr>
        </p:nvSpPr>
        <p:spPr/>
        <p:txBody>
          <a:bodyPr/>
          <a:lstStyle/>
          <a:p>
            <a:r>
              <a:rPr lang="ru-RU" sz="3200"/>
              <a:t>Магнитно-резонансная томография (чувствительность 96 %)</a:t>
            </a:r>
          </a:p>
        </p:txBody>
      </p:sp>
      <p:pic>
        <p:nvPicPr>
          <p:cNvPr id="225284" name="Picture 4" descr="зюз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98570" y="802432"/>
            <a:ext cx="3911600" cy="292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858638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rrowheads="1"/>
          </p:cNvSpPr>
          <p:nvPr>
            <p:ph type="title"/>
          </p:nvPr>
        </p:nvSpPr>
        <p:spPr/>
        <p:txBody>
          <a:bodyPr/>
          <a:lstStyle/>
          <a:p>
            <a:r>
              <a:rPr lang="ru-RU"/>
              <a:t>Селективная ангиография</a:t>
            </a:r>
          </a:p>
        </p:txBody>
      </p:sp>
      <p:grpSp>
        <p:nvGrpSpPr>
          <p:cNvPr id="226308" name="Group 4"/>
          <p:cNvGrpSpPr>
            <a:grpSpLocks/>
          </p:cNvGrpSpPr>
          <p:nvPr/>
        </p:nvGrpSpPr>
        <p:grpSpPr bwMode="auto">
          <a:xfrm>
            <a:off x="526570" y="-443023"/>
            <a:ext cx="8369300" cy="5256212"/>
            <a:chOff x="158" y="28"/>
            <a:chExt cx="5272" cy="3311"/>
          </a:xfrm>
        </p:grpSpPr>
        <p:pic>
          <p:nvPicPr>
            <p:cNvPr id="226309" name="Picture 5" descr="ангио артерия"/>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8" y="799"/>
              <a:ext cx="2359" cy="2177"/>
            </a:xfrm>
            <a:prstGeom prst="rect">
              <a:avLst/>
            </a:prstGeom>
            <a:noFill/>
            <a:ln w="76200" cmpd="tri">
              <a:solidFill>
                <a:schemeClr val="hlink"/>
              </a:solidFill>
              <a:miter lim="800000"/>
              <a:headEnd/>
              <a:tailEnd/>
            </a:ln>
            <a:extLst>
              <a:ext uri="{909E8E84-426E-40DD-AFC4-6F175D3DCCD1}">
                <a14:hiddenFill xmlns:a14="http://schemas.microsoft.com/office/drawing/2010/main" xmlns="">
                  <a:solidFill>
                    <a:srgbClr val="FFFFFF"/>
                  </a:solidFill>
                </a14:hiddenFill>
              </a:ext>
            </a:extLst>
          </p:spPr>
        </p:pic>
        <p:pic>
          <p:nvPicPr>
            <p:cNvPr id="226310" name="Picture 6" descr="ангио вена"/>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25" y="803"/>
              <a:ext cx="2505" cy="2173"/>
            </a:xfrm>
            <a:prstGeom prst="rect">
              <a:avLst/>
            </a:prstGeom>
            <a:noFill/>
            <a:ln w="76200" cmpd="tri">
              <a:solidFill>
                <a:schemeClr val="hlink"/>
              </a:solidFill>
              <a:miter lim="800000"/>
              <a:headEnd/>
              <a:tailEnd/>
            </a:ln>
            <a:extLst>
              <a:ext uri="{909E8E84-426E-40DD-AFC4-6F175D3DCCD1}">
                <a14:hiddenFill xmlns:a14="http://schemas.microsoft.com/office/drawing/2010/main" xmlns="">
                  <a:solidFill>
                    <a:srgbClr val="FFFFFF"/>
                  </a:solidFill>
                </a14:hiddenFill>
              </a:ext>
            </a:extLst>
          </p:spPr>
        </p:pic>
        <p:sp>
          <p:nvSpPr>
            <p:cNvPr id="226311" name="Text Box 7"/>
            <p:cNvSpPr txBox="1">
              <a:spLocks noChangeArrowheads="1"/>
            </p:cNvSpPr>
            <p:nvPr/>
          </p:nvSpPr>
          <p:spPr bwMode="auto">
            <a:xfrm>
              <a:off x="1597" y="28"/>
              <a:ext cx="116"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ru-RU" sz="4400" b="1">
                <a:solidFill>
                  <a:srgbClr val="FFFF00"/>
                </a:solidFill>
                <a:effectLst>
                  <a:outerShdw blurRad="38100" dist="38100" dir="2700000" algn="tl">
                    <a:srgbClr val="000000"/>
                  </a:outerShdw>
                </a:effectLst>
                <a:latin typeface="Garamond" pitchFamily="18" charset="0"/>
              </a:endParaRPr>
            </a:p>
          </p:txBody>
        </p:sp>
        <p:sp>
          <p:nvSpPr>
            <p:cNvPr id="226312" name="Text Box 8"/>
            <p:cNvSpPr txBox="1">
              <a:spLocks noChangeArrowheads="1"/>
            </p:cNvSpPr>
            <p:nvPr/>
          </p:nvSpPr>
          <p:spPr bwMode="auto">
            <a:xfrm>
              <a:off x="521" y="527"/>
              <a:ext cx="1479"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ru-RU" sz="2000" b="1">
                  <a:latin typeface="Garamond" pitchFamily="18" charset="0"/>
                </a:rPr>
                <a:t>артериальная фаза</a:t>
              </a:r>
            </a:p>
          </p:txBody>
        </p:sp>
        <p:sp>
          <p:nvSpPr>
            <p:cNvPr id="226313" name="Text Box 9"/>
            <p:cNvSpPr txBox="1">
              <a:spLocks noChangeArrowheads="1"/>
            </p:cNvSpPr>
            <p:nvPr/>
          </p:nvSpPr>
          <p:spPr bwMode="auto">
            <a:xfrm>
              <a:off x="3629" y="527"/>
              <a:ext cx="1156"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ru-RU" sz="2000" b="1">
                  <a:latin typeface="Garamond" pitchFamily="18" charset="0"/>
                </a:rPr>
                <a:t>венозная фаза</a:t>
              </a:r>
            </a:p>
          </p:txBody>
        </p:sp>
        <p:sp>
          <p:nvSpPr>
            <p:cNvPr id="226314" name="Line 10"/>
            <p:cNvSpPr>
              <a:spLocks noChangeShapeType="1"/>
            </p:cNvSpPr>
            <p:nvPr/>
          </p:nvSpPr>
          <p:spPr bwMode="auto">
            <a:xfrm flipH="1" flipV="1">
              <a:off x="476" y="1661"/>
              <a:ext cx="816" cy="167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26315" name="Line 11"/>
            <p:cNvSpPr>
              <a:spLocks noChangeShapeType="1"/>
            </p:cNvSpPr>
            <p:nvPr/>
          </p:nvSpPr>
          <p:spPr bwMode="auto">
            <a:xfrm flipH="1" flipV="1">
              <a:off x="794" y="1389"/>
              <a:ext cx="635" cy="190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26316" name="Line 12"/>
            <p:cNvSpPr>
              <a:spLocks noChangeShapeType="1"/>
            </p:cNvSpPr>
            <p:nvPr/>
          </p:nvSpPr>
          <p:spPr bwMode="auto">
            <a:xfrm flipH="1" flipV="1">
              <a:off x="3243" y="1888"/>
              <a:ext cx="227" cy="145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26317" name="Line 13"/>
            <p:cNvSpPr>
              <a:spLocks noChangeShapeType="1"/>
            </p:cNvSpPr>
            <p:nvPr/>
          </p:nvSpPr>
          <p:spPr bwMode="auto">
            <a:xfrm flipH="1" flipV="1">
              <a:off x="3606" y="1434"/>
              <a:ext cx="45" cy="190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spTree>
    <p:extLst>
      <p:ext uri="{BB962C8B-B14F-4D97-AF65-F5344CB8AC3E}">
        <p14:creationId xmlns:p14="http://schemas.microsoft.com/office/powerpoint/2010/main" xmlns="" val="9297506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Text Box 3"/>
          <p:cNvSpPr txBox="1">
            <a:spLocks noChangeArrowheads="1"/>
          </p:cNvSpPr>
          <p:nvPr/>
        </p:nvSpPr>
        <p:spPr bwMode="auto">
          <a:xfrm>
            <a:off x="0" y="0"/>
            <a:ext cx="9144000" cy="6677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2800" b="1" i="1"/>
              <a:t>Серологическая диагностика эхинококкоза</a:t>
            </a:r>
          </a:p>
          <a:p>
            <a:pPr algn="ctr"/>
            <a:endParaRPr lang="ru-RU" sz="2800" b="1" i="1"/>
          </a:p>
          <a:p>
            <a:pPr algn="ctr"/>
            <a:r>
              <a:rPr lang="ru-RU" sz="2800">
                <a:latin typeface="Times New Roman" pitchFamily="18" charset="0"/>
              </a:rPr>
              <a:t>Проводится  методом определения специфических антител а сыворотке крови методом иммуноферментного анализа</a:t>
            </a:r>
          </a:p>
          <a:p>
            <a:pPr algn="ctr"/>
            <a:endParaRPr lang="ru-RU" sz="2400">
              <a:latin typeface="Times New Roman" pitchFamily="18" charset="0"/>
            </a:endParaRPr>
          </a:p>
          <a:p>
            <a:pPr algn="ctr"/>
            <a:r>
              <a:rPr lang="ru-RU" sz="3200" b="1" i="1">
                <a:latin typeface="Kozuka Mincho Pro M" pitchFamily="18" charset="-128"/>
              </a:rPr>
              <a:t>полуколичественное определение  уровня антител</a:t>
            </a:r>
          </a:p>
          <a:p>
            <a:pPr algn="ctr"/>
            <a:endParaRPr lang="ru-RU" sz="3200" b="1" i="1">
              <a:latin typeface="Kozuka Mincho Pro M" pitchFamily="18" charset="-128"/>
            </a:endParaRPr>
          </a:p>
          <a:p>
            <a:pPr algn="ctr"/>
            <a:r>
              <a:rPr lang="ru-RU" sz="2800">
                <a:latin typeface="Arial Unicode MS" pitchFamily="34" charset="-128"/>
              </a:rPr>
              <a:t>Недостатком является относительно низкая чувствительность тест-системы (менее 95%) в результате чего у больных эхинококкозом в 8-12% случаев наблюдаются отрицательные результаты исследования.</a:t>
            </a:r>
            <a:r>
              <a:rPr lang="ru-RU" sz="2400">
                <a:latin typeface="Kozuka Mincho Pro M" pitchFamily="18" charset="-128"/>
              </a:rPr>
              <a:t>  </a:t>
            </a:r>
          </a:p>
        </p:txBody>
      </p:sp>
    </p:spTree>
    <p:extLst>
      <p:ext uri="{BB962C8B-B14F-4D97-AF65-F5344CB8AC3E}">
        <p14:creationId xmlns:p14="http://schemas.microsoft.com/office/powerpoint/2010/main" xmlns="" val="33946741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ext Box 2"/>
          <p:cNvSpPr txBox="1">
            <a:spLocks noChangeArrowheads="1"/>
          </p:cNvSpPr>
          <p:nvPr/>
        </p:nvSpPr>
        <p:spPr bwMode="auto">
          <a:xfrm>
            <a:off x="0" y="0"/>
            <a:ext cx="9144000" cy="6915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ru-RU" sz="3200">
                <a:latin typeface="Arial" charset="0"/>
              </a:rPr>
              <a:t>Одним из приоритетных направлений лечения эхинококкоза является химиотерапия. </a:t>
            </a:r>
            <a:r>
              <a:rPr lang="ru-RU" sz="3200">
                <a:solidFill>
                  <a:schemeClr val="accent2"/>
                </a:solidFill>
                <a:latin typeface="Arial" charset="0"/>
              </a:rPr>
              <a:t>Показанием</a:t>
            </a:r>
            <a:r>
              <a:rPr lang="ru-RU" sz="3200">
                <a:latin typeface="Arial" charset="0"/>
              </a:rPr>
              <a:t> к ее назначению служит </a:t>
            </a:r>
            <a:r>
              <a:rPr lang="ru-RU" sz="3200">
                <a:solidFill>
                  <a:srgbClr val="FF0000"/>
                </a:solidFill>
                <a:latin typeface="Arial" charset="0"/>
              </a:rPr>
              <a:t>неоперабельность, разрывы</a:t>
            </a:r>
            <a:r>
              <a:rPr lang="ru-RU" sz="3200">
                <a:latin typeface="Arial" charset="0"/>
              </a:rPr>
              <a:t> эхинококковых кист, </a:t>
            </a:r>
            <a:r>
              <a:rPr lang="ru-RU" sz="3200">
                <a:solidFill>
                  <a:srgbClr val="FF0000"/>
                </a:solidFill>
                <a:latin typeface="Arial" charset="0"/>
              </a:rPr>
              <a:t>невозможность оперативного лечения</a:t>
            </a:r>
            <a:r>
              <a:rPr lang="ru-RU" sz="3200">
                <a:latin typeface="Arial" charset="0"/>
              </a:rPr>
              <a:t> в связи с наличием интеркурентного заболевания и </a:t>
            </a:r>
            <a:r>
              <a:rPr lang="ru-RU" sz="3200">
                <a:solidFill>
                  <a:srgbClr val="FF0000"/>
                </a:solidFill>
                <a:latin typeface="Arial" charset="0"/>
              </a:rPr>
              <a:t>случаи ошибочного диагностического пунктирования</a:t>
            </a:r>
            <a:r>
              <a:rPr lang="ru-RU" sz="3200">
                <a:latin typeface="Arial" charset="0"/>
              </a:rPr>
              <a:t> эхинококковых кист. </a:t>
            </a:r>
          </a:p>
          <a:p>
            <a:pPr algn="ctr"/>
            <a:r>
              <a:rPr lang="ru-RU" sz="3200">
                <a:latin typeface="Arial" charset="0"/>
              </a:rPr>
              <a:t>По мнению  многих авторов, в начальных стадиях заболевания, когда диаметр кист  печени не превышает 30 мм, </a:t>
            </a:r>
            <a:r>
              <a:rPr lang="ru-RU" sz="3200">
                <a:solidFill>
                  <a:schemeClr val="accent2"/>
                </a:solidFill>
                <a:latin typeface="Arial" charset="0"/>
              </a:rPr>
              <a:t>химиотерапия может рассматриваться как альтернатива хирургическому лечению</a:t>
            </a:r>
            <a:r>
              <a:rPr lang="ru-RU" sz="3200">
                <a:latin typeface="Arial" charset="0"/>
              </a:rPr>
              <a:t>.</a:t>
            </a:r>
          </a:p>
        </p:txBody>
      </p:sp>
    </p:spTree>
    <p:extLst>
      <p:ext uri="{BB962C8B-B14F-4D97-AF65-F5344CB8AC3E}">
        <p14:creationId xmlns:p14="http://schemas.microsoft.com/office/powerpoint/2010/main" xmlns="" val="36649550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0" y="0"/>
            <a:ext cx="9144000" cy="6134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ru-RU" sz="3600">
                <a:latin typeface="Arial" charset="0"/>
              </a:rPr>
              <a:t>Рецидивы эхинококкоза подразделяют на истинные и ложные. </a:t>
            </a:r>
          </a:p>
          <a:p>
            <a:r>
              <a:rPr lang="ru-RU" sz="3600">
                <a:solidFill>
                  <a:schemeClr val="accent2"/>
                </a:solidFill>
                <a:latin typeface="Arial" charset="0"/>
              </a:rPr>
              <a:t>   Истинным рецидивом</a:t>
            </a:r>
            <a:r>
              <a:rPr lang="ru-RU" sz="3600">
                <a:latin typeface="Arial" charset="0"/>
              </a:rPr>
              <a:t> следует считать рост кисты после хирургического вмешательства вследствие его нерадикальности, либо как результат повторной инвазии. </a:t>
            </a:r>
          </a:p>
          <a:p>
            <a:r>
              <a:rPr lang="ru-RU" sz="3600">
                <a:latin typeface="Arial" charset="0"/>
              </a:rPr>
              <a:t>	</a:t>
            </a:r>
            <a:r>
              <a:rPr lang="ru-RU" sz="3600">
                <a:solidFill>
                  <a:schemeClr val="accent2"/>
                </a:solidFill>
                <a:latin typeface="Arial" charset="0"/>
              </a:rPr>
              <a:t>Ложные рецидивы</a:t>
            </a:r>
            <a:r>
              <a:rPr lang="ru-RU" sz="3600">
                <a:latin typeface="Arial" charset="0"/>
              </a:rPr>
              <a:t> (резидуальный эхинококкоз) - это рост кист, не диагностированных во время и (или) перед операцией.</a:t>
            </a:r>
          </a:p>
        </p:txBody>
      </p:sp>
    </p:spTree>
    <p:extLst>
      <p:ext uri="{BB962C8B-B14F-4D97-AF65-F5344CB8AC3E}">
        <p14:creationId xmlns:p14="http://schemas.microsoft.com/office/powerpoint/2010/main" xmlns="" val="25922719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0" y="0"/>
            <a:ext cx="9144000" cy="6188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endParaRPr lang="ru-RU" sz="4000">
              <a:latin typeface="Arial" charset="0"/>
            </a:endParaRPr>
          </a:p>
          <a:p>
            <a:pPr algn="ctr"/>
            <a:r>
              <a:rPr lang="ru-RU" sz="4000">
                <a:latin typeface="Arial" charset="0"/>
              </a:rPr>
              <a:t>Обнаружение множественных кист примерно одинакового размера в пределах одной полости во время повторного вмешательства является, как правило, следствием</a:t>
            </a:r>
          </a:p>
          <a:p>
            <a:pPr algn="ctr"/>
            <a:endParaRPr lang="ru-RU" sz="4000" b="1">
              <a:latin typeface="Arial" charset="0"/>
            </a:endParaRPr>
          </a:p>
          <a:p>
            <a:pPr algn="ctr"/>
            <a:r>
              <a:rPr lang="ru-RU" sz="4000" b="1">
                <a:latin typeface="Arial" charset="0"/>
              </a:rPr>
              <a:t> </a:t>
            </a:r>
            <a:r>
              <a:rPr lang="ru-RU" sz="4000" b="1">
                <a:solidFill>
                  <a:schemeClr val="accent2"/>
                </a:solidFill>
                <a:latin typeface="Arial" charset="0"/>
              </a:rPr>
              <a:t>диссеминации зародышевых элементов из первичного очага</a:t>
            </a:r>
            <a:r>
              <a:rPr lang="ru-RU" sz="4000" b="1">
                <a:latin typeface="Arial" charset="0"/>
              </a:rPr>
              <a:t>.</a:t>
            </a:r>
            <a:r>
              <a:rPr lang="ru-RU" sz="4000">
                <a:latin typeface="Arial" charset="0"/>
              </a:rPr>
              <a:t> </a:t>
            </a:r>
          </a:p>
          <a:p>
            <a:pPr algn="ctr"/>
            <a:endParaRPr lang="ru-RU" sz="4000">
              <a:latin typeface="Arial" charset="0"/>
            </a:endParaRPr>
          </a:p>
        </p:txBody>
      </p:sp>
    </p:spTree>
    <p:extLst>
      <p:ext uri="{BB962C8B-B14F-4D97-AF65-F5344CB8AC3E}">
        <p14:creationId xmlns:p14="http://schemas.microsoft.com/office/powerpoint/2010/main" xmlns="" val="27547623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0" y="0"/>
            <a:ext cx="9144000" cy="6188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endParaRPr lang="ru-RU" sz="4000">
              <a:latin typeface="Arial" charset="0"/>
            </a:endParaRPr>
          </a:p>
          <a:p>
            <a:pPr algn="ctr"/>
            <a:r>
              <a:rPr lang="ru-RU" sz="4000">
                <a:latin typeface="Arial" charset="0"/>
              </a:rPr>
              <a:t>Выявление кист в разных органах одной полости, тем более, в органах разных полостей (плевральной, брюшной), в отдаленных органах и  тканях является </a:t>
            </a:r>
            <a:r>
              <a:rPr lang="ru-RU" sz="4000">
                <a:solidFill>
                  <a:schemeClr val="accent2"/>
                </a:solidFill>
                <a:latin typeface="Arial" charset="0"/>
              </a:rPr>
              <a:t>проявлением первичного множественного заражения</a:t>
            </a:r>
            <a:r>
              <a:rPr lang="ru-RU" sz="4000">
                <a:latin typeface="Arial" charset="0"/>
              </a:rPr>
              <a:t>. При этом очень часто кисты находятся на различных стадиях развития.</a:t>
            </a:r>
          </a:p>
        </p:txBody>
      </p:sp>
    </p:spTree>
    <p:extLst>
      <p:ext uri="{BB962C8B-B14F-4D97-AF65-F5344CB8AC3E}">
        <p14:creationId xmlns:p14="http://schemas.microsoft.com/office/powerpoint/2010/main" xmlns="" val="26198908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8419" name="Object 3"/>
          <p:cNvGraphicFramePr>
            <a:graphicFrameLocks noGrp="1" noChangeAspect="1"/>
          </p:cNvGraphicFramePr>
          <p:nvPr>
            <p:ph idx="1"/>
          </p:nvPr>
        </p:nvGraphicFramePr>
        <p:xfrm>
          <a:off x="0" y="0"/>
          <a:ext cx="9144000" cy="7031038"/>
        </p:xfrm>
        <a:graphic>
          <a:graphicData uri="http://schemas.openxmlformats.org/presentationml/2006/ole">
            <p:oleObj spid="_x0000_s6152" name="Документ" r:id="rId3" imgW="3401568" imgH="2615184" progId="Word.Document.8">
              <p:embed/>
            </p:oleObj>
          </a:graphicData>
        </a:graphic>
      </p:graphicFrame>
      <p:sp>
        <p:nvSpPr>
          <p:cNvPr id="188418" name="Rectangle 2"/>
          <p:cNvSpPr>
            <a:spLocks noGrp="1" noChangeArrowheads="1"/>
          </p:cNvSpPr>
          <p:nvPr>
            <p:ph type="title"/>
          </p:nvPr>
        </p:nvSpPr>
        <p:spPr/>
        <p:txBody>
          <a:bodyPr/>
          <a:lstStyle/>
          <a:p>
            <a:endParaRPr lang="ru-RU"/>
          </a:p>
        </p:txBody>
      </p:sp>
    </p:spTree>
    <p:extLst>
      <p:ext uri="{BB962C8B-B14F-4D97-AF65-F5344CB8AC3E}">
        <p14:creationId xmlns:p14="http://schemas.microsoft.com/office/powerpoint/2010/main" xmlns="" val="35934027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2"/>
          <p:cNvSpPr txBox="1">
            <a:spLocks noChangeArrowheads="1"/>
          </p:cNvSpPr>
          <p:nvPr/>
        </p:nvSpPr>
        <p:spPr bwMode="auto">
          <a:xfrm>
            <a:off x="0" y="0"/>
            <a:ext cx="9144000" cy="674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ru-RU" sz="2800" b="1">
                <a:latin typeface="Arial" charset="0"/>
              </a:rPr>
              <a:t>Послеоперационная противорецидивная терапия эхинококкоза </a:t>
            </a:r>
            <a:r>
              <a:rPr lang="ru-RU" sz="4400" b="1">
                <a:latin typeface="Arial" charset="0"/>
              </a:rPr>
              <a:t>незаменима!</a:t>
            </a:r>
          </a:p>
          <a:p>
            <a:r>
              <a:rPr lang="ru-RU" sz="2800">
                <a:latin typeface="Arial" charset="0"/>
              </a:rPr>
              <a:t> </a:t>
            </a:r>
          </a:p>
          <a:p>
            <a:pPr algn="ctr"/>
            <a:r>
              <a:rPr lang="ru-RU" sz="2800">
                <a:latin typeface="Arial" charset="0"/>
              </a:rPr>
              <a:t>Албендазол (Зентел) по 0,4 дважды в день </a:t>
            </a:r>
          </a:p>
          <a:p>
            <a:pPr algn="ctr"/>
            <a:r>
              <a:rPr lang="ru-RU" sz="2800">
                <a:latin typeface="Arial" charset="0"/>
              </a:rPr>
              <a:t>на протяжении 28 суток.3-4 цикла с 14 дневными перерывами.</a:t>
            </a:r>
          </a:p>
          <a:p>
            <a:pPr algn="ctr"/>
            <a:endParaRPr lang="ru-RU" sz="2800">
              <a:latin typeface="Arial" charset="0"/>
            </a:endParaRPr>
          </a:p>
          <a:p>
            <a:pPr>
              <a:buFontTx/>
              <a:buChar char="•"/>
            </a:pPr>
            <a:r>
              <a:rPr lang="ru-RU" sz="2800">
                <a:latin typeface="Arial" charset="0"/>
              </a:rPr>
              <a:t>ИФА</a:t>
            </a:r>
          </a:p>
          <a:p>
            <a:pPr>
              <a:buFontTx/>
              <a:buChar char="•"/>
            </a:pPr>
            <a:r>
              <a:rPr lang="ru-RU" sz="2800">
                <a:latin typeface="Arial" charset="0"/>
              </a:rPr>
              <a:t>Общеклинический анализ крови</a:t>
            </a:r>
          </a:p>
          <a:p>
            <a:pPr>
              <a:buFontTx/>
              <a:buChar char="•"/>
            </a:pPr>
            <a:r>
              <a:rPr lang="ru-RU" sz="2800">
                <a:latin typeface="Arial" charset="0"/>
              </a:rPr>
              <a:t>Биохимические показатели функции печени</a:t>
            </a:r>
          </a:p>
          <a:p>
            <a:pPr>
              <a:buFontTx/>
              <a:buChar char="•"/>
            </a:pPr>
            <a:r>
              <a:rPr lang="ru-RU" sz="2800">
                <a:latin typeface="Arial" charset="0"/>
              </a:rPr>
              <a:t>УЗИ</a:t>
            </a:r>
          </a:p>
          <a:p>
            <a:pPr>
              <a:buFontTx/>
              <a:buChar char="•"/>
            </a:pPr>
            <a:endParaRPr lang="ru-RU" sz="2800">
              <a:latin typeface="Arial" charset="0"/>
            </a:endParaRPr>
          </a:p>
          <a:p>
            <a:r>
              <a:rPr lang="ru-RU" sz="2800" b="1">
                <a:latin typeface="Arial" charset="0"/>
              </a:rPr>
              <a:t>Каким образом мы можем оценить результаты  противорецидивной химиотерапии эхинококкоза?</a:t>
            </a:r>
            <a:endParaRPr lang="ru-RU" sz="2800">
              <a:latin typeface="Arial" charset="0"/>
            </a:endParaRPr>
          </a:p>
        </p:txBody>
      </p:sp>
    </p:spTree>
    <p:extLst>
      <p:ext uri="{BB962C8B-B14F-4D97-AF65-F5344CB8AC3E}">
        <p14:creationId xmlns:p14="http://schemas.microsoft.com/office/powerpoint/2010/main" xmlns="" val="19696099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28-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7624" y="399657"/>
            <a:ext cx="6480720" cy="5273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1403648" y="5949280"/>
            <a:ext cx="6120680" cy="707886"/>
          </a:xfrm>
          <a:prstGeom prst="rect">
            <a:avLst/>
          </a:prstGeom>
          <a:noFill/>
        </p:spPr>
        <p:txBody>
          <a:bodyPr wrap="square" rtlCol="0">
            <a:spAutoFit/>
          </a:bodyPr>
          <a:lstStyle/>
          <a:p>
            <a:pPr algn="ctr"/>
            <a:r>
              <a:rPr lang="ru-RU" sz="4000" dirty="0" smtClean="0"/>
              <a:t>Доли и сегменты печени</a:t>
            </a:r>
            <a:endParaRPr lang="ru-RU" sz="4000" dirty="0"/>
          </a:p>
        </p:txBody>
      </p:sp>
    </p:spTree>
    <p:extLst>
      <p:ext uri="{BB962C8B-B14F-4D97-AF65-F5344CB8AC3E}">
        <p14:creationId xmlns:p14="http://schemas.microsoft.com/office/powerpoint/2010/main" xmlns="" val="839467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endParaRPr lang="ru-RU" sz="3600">
              <a:latin typeface="Arial" charset="0"/>
            </a:endParaRPr>
          </a:p>
        </p:txBody>
      </p:sp>
      <p:graphicFrame>
        <p:nvGraphicFramePr>
          <p:cNvPr id="175491" name="Group 387"/>
          <p:cNvGraphicFramePr>
            <a:graphicFrameLocks noGrp="1"/>
          </p:cNvGraphicFramePr>
          <p:nvPr>
            <p:ph/>
          </p:nvPr>
        </p:nvGraphicFramePr>
        <p:xfrm>
          <a:off x="0" y="0"/>
          <a:ext cx="9144000" cy="6858002"/>
        </p:xfrm>
        <a:graphic>
          <a:graphicData uri="http://schemas.openxmlformats.org/drawingml/2006/table">
            <a:tbl>
              <a:tblPr/>
              <a:tblGrid>
                <a:gridCol w="1417638"/>
                <a:gridCol w="1631950"/>
                <a:gridCol w="1525587"/>
                <a:gridCol w="1520825"/>
                <a:gridCol w="1524000"/>
                <a:gridCol w="1524000"/>
              </a:tblGrid>
              <a:tr h="425450">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Порядковый номер больного</a:t>
                      </a:r>
                      <a:endParaRPr kumimoji="0" lang="ru-RU" sz="1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Знаменатели титров специфических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IgG</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82713">
                <a:tc vMerge="1">
                  <a:txBody>
                    <a:bodyPr/>
                    <a:lstStyle/>
                    <a:p>
                      <a:endParaRPr lang="ru-RU"/>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перед операцией</a:t>
                      </a:r>
                      <a:endParaRPr kumimoji="0" lang="ru-RU" sz="18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После 1 цикла</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(30-40 день)</a:t>
                      </a:r>
                      <a:endParaRPr kumimoji="0" lang="ru-RU" sz="18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После 2 цикла</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(69-81 день)</a:t>
                      </a:r>
                      <a:endParaRPr kumimoji="0" lang="ru-RU" sz="18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После 3 цикла</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(100-112 день)</a:t>
                      </a:r>
                      <a:endParaRPr kumimoji="0" lang="ru-RU" sz="18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После 4 цикла</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(142-165 день)</a:t>
                      </a:r>
                      <a:endParaRPr kumimoji="0" lang="ru-RU" sz="18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1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200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1600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1600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800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200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1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800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1600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1600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400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400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400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800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800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400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200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1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FF0000"/>
                          </a:solidFill>
                          <a:effectLst/>
                          <a:latin typeface="Times New Roman" pitchFamily="18" charset="0"/>
                          <a:cs typeface="Times New Roman" pitchFamily="18" charset="0"/>
                        </a:rPr>
                        <a:t>отр.</a:t>
                      </a:r>
                      <a:endParaRPr kumimoji="0" lang="ru-RU" sz="2400" b="1" i="0" u="none" strike="noStrike" cap="none" normalizeH="0" baseline="0" smtClean="0">
                        <a:ln>
                          <a:noFill/>
                        </a:ln>
                        <a:solidFill>
                          <a:srgbClr val="FF0000"/>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200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800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400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200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200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800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1600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800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400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1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rPr>
                        <a:t>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400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200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rPr>
                        <a:t>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400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400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200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1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FF0000"/>
                          </a:solidFill>
                          <a:effectLst/>
                          <a:latin typeface="Times New Roman" pitchFamily="18" charset="0"/>
                          <a:cs typeface="Times New Roman" pitchFamily="18" charset="0"/>
                        </a:rPr>
                        <a:t>отр.</a:t>
                      </a:r>
                      <a:endParaRPr kumimoji="0" lang="ru-RU" sz="2400" b="1" i="0" u="none" strike="noStrike" cap="none" normalizeH="0" baseline="0" smtClean="0">
                        <a:ln>
                          <a:noFill/>
                        </a:ln>
                        <a:solidFill>
                          <a:srgbClr val="FF0000"/>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200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0929909"/>
      </p:ext>
    </p:extLst>
  </p:cSld>
  <p:clrMapOvr>
    <a:masterClrMapping/>
  </p:clrMapOvr>
  <p:transition spd="med">
    <p:cover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066" name="Object 2"/>
          <p:cNvGraphicFramePr>
            <a:graphicFrameLocks noChangeAspect="1"/>
          </p:cNvGraphicFramePr>
          <p:nvPr/>
        </p:nvGraphicFramePr>
        <p:xfrm>
          <a:off x="0" y="814388"/>
          <a:ext cx="9144000" cy="5207000"/>
        </p:xfrm>
        <a:graphic>
          <a:graphicData uri="http://schemas.openxmlformats.org/presentationml/2006/ole">
            <p:oleObj spid="_x0000_s7176" name="Диаграмма" r:id="rId3" imgW="4777703" imgH="2720344" progId="Excel.Chart.8">
              <p:embed/>
            </p:oleObj>
          </a:graphicData>
        </a:graphic>
      </p:graphicFrame>
    </p:spTree>
    <p:extLst>
      <p:ext uri="{BB962C8B-B14F-4D97-AF65-F5344CB8AC3E}">
        <p14:creationId xmlns:p14="http://schemas.microsoft.com/office/powerpoint/2010/main" xmlns="" val="10194189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6" descr="zente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46363" y="423863"/>
            <a:ext cx="6497637" cy="6434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5588" name="Rectangle 4"/>
          <p:cNvSpPr>
            <a:spLocks noChangeArrowheads="1"/>
          </p:cNvSpPr>
          <p:nvPr/>
        </p:nvSpPr>
        <p:spPr bwMode="auto">
          <a:xfrm>
            <a:off x="0" y="1268413"/>
            <a:ext cx="3492500" cy="4789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Char char="•"/>
            </a:pPr>
            <a:r>
              <a:rPr lang="ru-RU" sz="2800" b="1"/>
              <a:t>Хорошая переносимость</a:t>
            </a:r>
          </a:p>
          <a:p>
            <a:pPr>
              <a:buFontTx/>
              <a:buChar char="•"/>
            </a:pPr>
            <a:endParaRPr lang="ru-RU" sz="2800" b="1"/>
          </a:p>
          <a:p>
            <a:pPr>
              <a:buFontTx/>
              <a:buChar char="•"/>
            </a:pPr>
            <a:r>
              <a:rPr lang="ru-RU" sz="2800" b="1"/>
              <a:t>Отсутствие значимых побочных реакций</a:t>
            </a:r>
          </a:p>
          <a:p>
            <a:pPr>
              <a:buFontTx/>
              <a:buChar char="•"/>
            </a:pPr>
            <a:endParaRPr lang="ru-RU" sz="2800" b="1"/>
          </a:p>
          <a:p>
            <a:pPr>
              <a:buFontTx/>
              <a:buChar char="•"/>
            </a:pPr>
            <a:r>
              <a:rPr lang="ru-RU" sz="2800" b="1"/>
              <a:t>Наиболее высокая эффективность</a:t>
            </a:r>
          </a:p>
        </p:txBody>
      </p:sp>
    </p:spTree>
    <p:extLst>
      <p:ext uri="{BB962C8B-B14F-4D97-AF65-F5344CB8AC3E}">
        <p14:creationId xmlns:p14="http://schemas.microsoft.com/office/powerpoint/2010/main" xmlns="" val="12621259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539750" y="115888"/>
            <a:ext cx="7918450" cy="720725"/>
          </a:xfrm>
        </p:spPr>
        <p:txBody>
          <a:bodyPr>
            <a:normAutofit fontScale="90000"/>
          </a:bodyPr>
          <a:lstStyle/>
          <a:p>
            <a:r>
              <a:rPr lang="ru-RU" sz="2800" b="1" i="1">
                <a:solidFill>
                  <a:schemeClr val="tx1"/>
                </a:solidFill>
              </a:rPr>
              <a:t>ЭХИНОКОККОЗ</a:t>
            </a:r>
            <a:br>
              <a:rPr lang="ru-RU" sz="2800" b="1" i="1">
                <a:solidFill>
                  <a:schemeClr val="tx1"/>
                </a:solidFill>
              </a:rPr>
            </a:br>
            <a:r>
              <a:rPr lang="ru-RU" sz="2800" b="1" i="1">
                <a:solidFill>
                  <a:schemeClr val="tx1"/>
                </a:solidFill>
              </a:rPr>
              <a:t>2 схемы противорецидивной терапии</a:t>
            </a:r>
          </a:p>
        </p:txBody>
      </p:sp>
      <p:sp>
        <p:nvSpPr>
          <p:cNvPr id="189443" name="Rectangle 3"/>
          <p:cNvSpPr>
            <a:spLocks noGrp="1" noChangeArrowheads="1"/>
          </p:cNvSpPr>
          <p:nvPr>
            <p:ph sz="quarter" idx="13"/>
          </p:nvPr>
        </p:nvSpPr>
        <p:spPr>
          <a:xfrm>
            <a:off x="0" y="1557338"/>
            <a:ext cx="4427538" cy="4835525"/>
          </a:xfrm>
          <a:noFill/>
          <a:ln/>
          <a:extLst>
            <a:ext uri="{909E8E84-426E-40DD-AFC4-6F175D3DCCD1}">
              <a14:hiddenFill xmlns:a14="http://schemas.microsoft.com/office/drawing/2010/main" xmlns="">
                <a:solidFill>
                  <a:schemeClr val="accent2"/>
                </a:solidFill>
              </a14:hiddenFill>
            </a:ext>
          </a:extLst>
        </p:spPr>
        <p:txBody>
          <a:bodyPr>
            <a:normAutofit lnSpcReduction="10000"/>
          </a:bodyPr>
          <a:lstStyle/>
          <a:p>
            <a:pPr>
              <a:lnSpc>
                <a:spcPct val="80000"/>
              </a:lnSpc>
            </a:pPr>
            <a:r>
              <a:rPr lang="ru-RU" sz="2400" b="1" dirty="0" err="1"/>
              <a:t>Мебендазол</a:t>
            </a:r>
            <a:r>
              <a:rPr lang="ru-RU" sz="2400" b="1" dirty="0"/>
              <a:t> </a:t>
            </a:r>
            <a:r>
              <a:rPr lang="ru-RU" sz="2400" dirty="0"/>
              <a:t>(</a:t>
            </a:r>
            <a:r>
              <a:rPr lang="ru-RU" sz="2400" dirty="0" err="1"/>
              <a:t>Вермокс</a:t>
            </a:r>
            <a:r>
              <a:rPr lang="ru-RU" sz="2400" dirty="0"/>
              <a:t>). В первые 3 дня его назначают  по 500 мг 2 раза в день, в последующие 3 дня по 500 мг 3 раза в сутки. Далее в максимальной дозировке (25-30 мг/кг/</a:t>
            </a:r>
            <a:r>
              <a:rPr lang="ru-RU" sz="2400" dirty="0" err="1"/>
              <a:t>сут</a:t>
            </a:r>
            <a:r>
              <a:rPr lang="ru-RU" sz="2400" dirty="0"/>
              <a:t>) в 3-4 приема на протяжении полутора - двух лет</a:t>
            </a:r>
            <a:r>
              <a:rPr lang="en-US" sz="2400" dirty="0"/>
              <a:t> </a:t>
            </a:r>
            <a:r>
              <a:rPr lang="en-US" sz="2400" b="1" dirty="0"/>
              <a:t>(max - 730</a:t>
            </a:r>
            <a:r>
              <a:rPr lang="ru-RU" sz="2400" b="1" dirty="0"/>
              <a:t> дней приема препарата).</a:t>
            </a:r>
            <a:endParaRPr lang="ru-RU" sz="2400" dirty="0"/>
          </a:p>
          <a:p>
            <a:pPr>
              <a:lnSpc>
                <a:spcPct val="80000"/>
              </a:lnSpc>
            </a:pPr>
            <a:r>
              <a:rPr lang="ru-RU" sz="2400" b="1" i="1" dirty="0"/>
              <a:t>Эффективность послеоперационного </a:t>
            </a:r>
            <a:r>
              <a:rPr lang="ru-RU" sz="2400" b="1" i="1" dirty="0" err="1"/>
              <a:t>противорецидивного</a:t>
            </a:r>
            <a:r>
              <a:rPr lang="ru-RU" sz="2400" b="1" i="1" dirty="0"/>
              <a:t> лечения составляет около 70-80%</a:t>
            </a:r>
            <a:endParaRPr lang="ru-RU" sz="2400" dirty="0"/>
          </a:p>
        </p:txBody>
      </p:sp>
      <p:sp>
        <p:nvSpPr>
          <p:cNvPr id="189444" name="Rectangle 4"/>
          <p:cNvSpPr>
            <a:spLocks noGrp="1" noChangeArrowheads="1"/>
          </p:cNvSpPr>
          <p:nvPr>
            <p:ph sz="quarter" idx="14"/>
          </p:nvPr>
        </p:nvSpPr>
        <p:spPr>
          <a:xfrm>
            <a:off x="4572000" y="1557338"/>
            <a:ext cx="4572000" cy="4752975"/>
          </a:xfrm>
          <a:noFill/>
          <a:ln/>
          <a:extLst>
            <a:ext uri="{909E8E84-426E-40DD-AFC4-6F175D3DCCD1}">
              <a14:hiddenFill xmlns:a14="http://schemas.microsoft.com/office/drawing/2010/main" xmlns="">
                <a:solidFill>
                  <a:schemeClr val="hlink"/>
                </a:solidFill>
              </a14:hiddenFill>
            </a:ext>
          </a:extLst>
        </p:spPr>
        <p:txBody>
          <a:bodyPr/>
          <a:lstStyle/>
          <a:p>
            <a:r>
              <a:rPr lang="ru-RU" sz="2400" b="1" dirty="0" err="1">
                <a:solidFill>
                  <a:srgbClr val="FFFF00"/>
                </a:solidFill>
              </a:rPr>
              <a:t>Албендазол</a:t>
            </a:r>
            <a:r>
              <a:rPr lang="ru-RU" sz="2400" dirty="0">
                <a:solidFill>
                  <a:srgbClr val="FFFF00"/>
                </a:solidFill>
              </a:rPr>
              <a:t> (</a:t>
            </a:r>
            <a:r>
              <a:rPr lang="ru-RU" sz="2400" dirty="0" err="1">
                <a:solidFill>
                  <a:srgbClr val="FFFF00"/>
                </a:solidFill>
              </a:rPr>
              <a:t>Зентел</a:t>
            </a:r>
            <a:r>
              <a:rPr lang="ru-RU" sz="2400" dirty="0">
                <a:solidFill>
                  <a:srgbClr val="FFFF00"/>
                </a:solidFill>
              </a:rPr>
              <a:t>) по 10 мг/кг/</a:t>
            </a:r>
            <a:r>
              <a:rPr lang="ru-RU" sz="2400" dirty="0" err="1">
                <a:solidFill>
                  <a:srgbClr val="FFFF00"/>
                </a:solidFill>
              </a:rPr>
              <a:t>сут</a:t>
            </a:r>
            <a:r>
              <a:rPr lang="ru-RU" sz="2400" dirty="0">
                <a:solidFill>
                  <a:srgbClr val="FFFF00"/>
                </a:solidFill>
              </a:rPr>
              <a:t> в  2 приема. Проводят 3-4 цикла лечения по 28 дней с 14 дневным перерывом между циклами </a:t>
            </a:r>
            <a:r>
              <a:rPr lang="ru-RU" sz="2400" b="1" dirty="0">
                <a:solidFill>
                  <a:srgbClr val="FFFF00"/>
                </a:solidFill>
              </a:rPr>
              <a:t>(</a:t>
            </a:r>
            <a:r>
              <a:rPr lang="en-US" sz="2400" b="1" dirty="0">
                <a:solidFill>
                  <a:srgbClr val="FFFF00"/>
                </a:solidFill>
              </a:rPr>
              <a:t>max - </a:t>
            </a:r>
            <a:r>
              <a:rPr lang="ru-RU" sz="2400" b="1" dirty="0">
                <a:solidFill>
                  <a:srgbClr val="FFFF00"/>
                </a:solidFill>
              </a:rPr>
              <a:t>112 дней приема препарата).</a:t>
            </a:r>
          </a:p>
          <a:p>
            <a:r>
              <a:rPr lang="ru-RU" sz="2400" b="1" i="1" dirty="0">
                <a:solidFill>
                  <a:srgbClr val="FFFF00"/>
                </a:solidFill>
              </a:rPr>
              <a:t>Эффективность послеоперационного </a:t>
            </a:r>
            <a:r>
              <a:rPr lang="ru-RU" sz="2400" b="1" i="1" dirty="0" err="1">
                <a:solidFill>
                  <a:srgbClr val="FFFF00"/>
                </a:solidFill>
              </a:rPr>
              <a:t>противорецидивного</a:t>
            </a:r>
            <a:r>
              <a:rPr lang="ru-RU" sz="2400" b="1" i="1" dirty="0">
                <a:solidFill>
                  <a:srgbClr val="FFFF00"/>
                </a:solidFill>
              </a:rPr>
              <a:t> лечения составляет более 90%</a:t>
            </a:r>
            <a:endParaRPr lang="ru-RU" sz="2400" dirty="0">
              <a:solidFill>
                <a:srgbClr val="FFFF00"/>
              </a:solidFill>
            </a:endParaRPr>
          </a:p>
        </p:txBody>
      </p:sp>
    </p:spTree>
    <p:extLst>
      <p:ext uri="{BB962C8B-B14F-4D97-AF65-F5344CB8AC3E}">
        <p14:creationId xmlns:p14="http://schemas.microsoft.com/office/powerpoint/2010/main" xmlns="" val="42262361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0" y="836613"/>
            <a:ext cx="9144000" cy="4392612"/>
          </a:xfrm>
        </p:spPr>
        <p:txBody>
          <a:bodyPr>
            <a:normAutofit/>
          </a:bodyPr>
          <a:lstStyle/>
          <a:p>
            <a:r>
              <a:rPr lang="en-US" sz="5400" b="1" dirty="0">
                <a:solidFill>
                  <a:srgbClr val="000099"/>
                </a:solidFill>
              </a:rPr>
              <a:t/>
            </a:r>
            <a:br>
              <a:rPr lang="en-US" sz="5400" b="1" dirty="0">
                <a:solidFill>
                  <a:srgbClr val="000099"/>
                </a:solidFill>
              </a:rPr>
            </a:br>
            <a:r>
              <a:rPr lang="en-US" sz="5400" b="1" dirty="0">
                <a:solidFill>
                  <a:srgbClr val="000099"/>
                </a:solidFill>
              </a:rPr>
              <a:t/>
            </a:r>
            <a:br>
              <a:rPr lang="en-US" sz="5400" b="1" dirty="0">
                <a:solidFill>
                  <a:srgbClr val="000099"/>
                </a:solidFill>
              </a:rPr>
            </a:br>
            <a:r>
              <a:rPr lang="en-US" sz="5400" b="1" dirty="0">
                <a:solidFill>
                  <a:srgbClr val="000099"/>
                </a:solidFill>
              </a:rPr>
              <a:t/>
            </a:r>
            <a:br>
              <a:rPr lang="en-US" sz="5400" b="1" dirty="0">
                <a:solidFill>
                  <a:srgbClr val="000099"/>
                </a:solidFill>
              </a:rPr>
            </a:br>
            <a:r>
              <a:rPr lang="en-US" sz="5400" b="1" dirty="0">
                <a:solidFill>
                  <a:srgbClr val="000099"/>
                </a:solidFill>
              </a:rPr>
              <a:t/>
            </a:r>
            <a:br>
              <a:rPr lang="en-US" sz="5400" b="1" dirty="0">
                <a:solidFill>
                  <a:srgbClr val="000099"/>
                </a:solidFill>
              </a:rPr>
            </a:br>
            <a:endParaRPr lang="en-US" sz="5400" b="1" dirty="0">
              <a:solidFill>
                <a:srgbClr val="000099"/>
              </a:solidFill>
            </a:endParaRPr>
          </a:p>
        </p:txBody>
      </p:sp>
      <p:sp>
        <p:nvSpPr>
          <p:cNvPr id="184323" name="Text Box 3"/>
          <p:cNvSpPr txBox="1">
            <a:spLocks noChangeArrowheads="1"/>
          </p:cNvSpPr>
          <p:nvPr/>
        </p:nvSpPr>
        <p:spPr bwMode="auto">
          <a:xfrm>
            <a:off x="2339975" y="2852738"/>
            <a:ext cx="4104233"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ru-RU" sz="4400" b="1" dirty="0" smtClean="0">
                <a:solidFill>
                  <a:srgbClr val="FFFF00"/>
                </a:solidFill>
              </a:rPr>
              <a:t>ЖЕЛТУХИ!</a:t>
            </a:r>
            <a:endParaRPr lang="ru-RU" sz="4400" b="1" dirty="0">
              <a:solidFill>
                <a:srgbClr val="FFFF00"/>
              </a:solidFill>
            </a:endParaRPr>
          </a:p>
        </p:txBody>
      </p:sp>
    </p:spTree>
    <p:extLst>
      <p:ext uri="{BB962C8B-B14F-4D97-AF65-F5344CB8AC3E}">
        <p14:creationId xmlns:p14="http://schemas.microsoft.com/office/powerpoint/2010/main" xmlns="" val="12628646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539750" y="2276475"/>
            <a:ext cx="8353425" cy="2697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sz="3000" b="1" dirty="0">
                <a:solidFill>
                  <a:srgbClr val="FFFF00"/>
                </a:solidFill>
                <a:latin typeface="Tahoma" pitchFamily="34" charset="0"/>
              </a:rPr>
              <a:t>“</a:t>
            </a:r>
            <a:r>
              <a:rPr lang="en-US" sz="3000" b="1" dirty="0">
                <a:solidFill>
                  <a:srgbClr val="FFFF00"/>
                </a:solidFill>
                <a:latin typeface="Tahoma" pitchFamily="34" charset="0"/>
              </a:rPr>
              <a:t>No man living is infallible in the diagnosis of jaundice</a:t>
            </a:r>
            <a:r>
              <a:rPr lang="ru-RU" sz="3000" b="1" dirty="0">
                <a:solidFill>
                  <a:srgbClr val="FFFF00"/>
                </a:solidFill>
                <a:latin typeface="Tahoma" pitchFamily="34" charset="0"/>
              </a:rPr>
              <a:t> ” – </a:t>
            </a:r>
          </a:p>
          <a:p>
            <a:pPr>
              <a:spcBef>
                <a:spcPct val="50000"/>
              </a:spcBef>
            </a:pPr>
            <a:r>
              <a:rPr lang="ru-RU" sz="3000" b="1" dirty="0">
                <a:solidFill>
                  <a:srgbClr val="FFFF00"/>
                </a:solidFill>
                <a:latin typeface="Tahoma" pitchFamily="34" charset="0"/>
              </a:rPr>
              <a:t>“</a:t>
            </a:r>
            <a:r>
              <a:rPr lang="uz-Cyrl-UZ" sz="3000" b="1" dirty="0">
                <a:solidFill>
                  <a:srgbClr val="FFFF00"/>
                </a:solidFill>
                <a:latin typeface="Tahoma" pitchFamily="34" charset="0"/>
              </a:rPr>
              <a:t>Нет </a:t>
            </a:r>
            <a:r>
              <a:rPr lang="ru-RU" sz="3000" b="1" dirty="0">
                <a:solidFill>
                  <a:srgbClr val="FFFF00"/>
                </a:solidFill>
                <a:latin typeface="Tahoma" pitchFamily="34" charset="0"/>
              </a:rPr>
              <a:t>человека, который не ошибался бы в диагностике желтухи”</a:t>
            </a:r>
            <a:r>
              <a:rPr lang="uz-Cyrl-UZ" sz="3000" b="1" dirty="0">
                <a:solidFill>
                  <a:srgbClr val="FFFF00"/>
                </a:solidFill>
                <a:latin typeface="Tahoma" pitchFamily="34" charset="0"/>
              </a:rPr>
              <a:t>. </a:t>
            </a:r>
            <a:endParaRPr lang="ru-RU" sz="3000" b="1" dirty="0">
              <a:solidFill>
                <a:srgbClr val="FFFF00"/>
              </a:solidFill>
              <a:latin typeface="Tahoma" pitchFamily="34" charset="0"/>
            </a:endParaRPr>
          </a:p>
          <a:p>
            <a:pPr>
              <a:spcBef>
                <a:spcPct val="50000"/>
              </a:spcBef>
            </a:pPr>
            <a:r>
              <a:rPr lang="ru-RU" sz="2400" b="1" dirty="0">
                <a:solidFill>
                  <a:srgbClr val="FFFF00"/>
                </a:solidFill>
                <a:latin typeface="Tahoma" pitchFamily="34" charset="0"/>
              </a:rPr>
              <a:t>                                                 </a:t>
            </a:r>
            <a:r>
              <a:rPr lang="en-US" sz="2400" b="1" dirty="0" err="1">
                <a:solidFill>
                  <a:srgbClr val="FFFF00"/>
                </a:solidFill>
                <a:latin typeface="Tahoma" pitchFamily="34" charset="0"/>
              </a:rPr>
              <a:t>Moyniham</a:t>
            </a:r>
            <a:r>
              <a:rPr lang="en-US" sz="2400" b="1" dirty="0">
                <a:solidFill>
                  <a:srgbClr val="FFFF00"/>
                </a:solidFill>
                <a:latin typeface="Tahoma" pitchFamily="34" charset="0"/>
              </a:rPr>
              <a:t> – </a:t>
            </a:r>
            <a:r>
              <a:rPr lang="ru-RU" sz="2400" b="1" dirty="0" err="1">
                <a:solidFill>
                  <a:srgbClr val="FFFF00"/>
                </a:solidFill>
                <a:latin typeface="Tahoma" pitchFamily="34" charset="0"/>
              </a:rPr>
              <a:t>Мойнигам</a:t>
            </a:r>
            <a:r>
              <a:rPr lang="ru-RU" sz="2400" b="1" dirty="0">
                <a:solidFill>
                  <a:srgbClr val="FFFF00"/>
                </a:solidFill>
                <a:latin typeface="Tahoma" pitchFamily="34" charset="0"/>
              </a:rPr>
              <a:t> </a:t>
            </a:r>
          </a:p>
        </p:txBody>
      </p:sp>
    </p:spTree>
    <p:extLst>
      <p:ext uri="{BB962C8B-B14F-4D97-AF65-F5344CB8AC3E}">
        <p14:creationId xmlns:p14="http://schemas.microsoft.com/office/powerpoint/2010/main" xmlns="" val="3674958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323850" y="688975"/>
            <a:ext cx="8497888" cy="545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just"/>
            <a:r>
              <a:rPr lang="ru-RU" sz="2200">
                <a:latin typeface="Tahoma" pitchFamily="34" charset="0"/>
              </a:rPr>
              <a:t>	Желтухой называется синдром, развивающийся вследствие накопления в крови избыточного количества билирубина. В клинике он диагностируется по окрашиванию кожи и слизистой в различные оттенки желтого цвета.</a:t>
            </a:r>
          </a:p>
          <a:p>
            <a:pPr algn="just"/>
            <a:r>
              <a:rPr lang="ru-RU" sz="2200">
                <a:latin typeface="Tahoma" pitchFamily="34" charset="0"/>
              </a:rPr>
              <a:t>Интенсивность желтухи зависит от кровоснабжения органа или ткани. В начале обнаруживается желтое окрашивание склер, несколько позднее - кожных покровов. Накапливаясь в коже и слизистой, билирубин в сочетании с другими пигментами прокрашивает их в светло-желтый цвет с красноватым оттенком. В дальнейшем происходит окисление билирубина в биливердин, и желтуха приобретает зеленоватый оттенок. При длительном существовании желтухи кожные покровы приобретают черновато – бронзовую окраску. Таким образом, осмотр больного позволяет решить вопрос о длительности желтухи, что имеет большое дифференциально-диагностическое значение </a:t>
            </a:r>
          </a:p>
        </p:txBody>
      </p:sp>
    </p:spTree>
    <p:extLst>
      <p:ext uri="{BB962C8B-B14F-4D97-AF65-F5344CB8AC3E}">
        <p14:creationId xmlns:p14="http://schemas.microsoft.com/office/powerpoint/2010/main" xmlns="" val="13824901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1116013" y="620713"/>
            <a:ext cx="72009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ru-RU"/>
          </a:p>
        </p:txBody>
      </p:sp>
      <p:sp>
        <p:nvSpPr>
          <p:cNvPr id="4102" name="Text Box 6"/>
          <p:cNvSpPr txBox="1">
            <a:spLocks noChangeArrowheads="1"/>
          </p:cNvSpPr>
          <p:nvPr/>
        </p:nvSpPr>
        <p:spPr bwMode="auto">
          <a:xfrm>
            <a:off x="395288" y="404813"/>
            <a:ext cx="8424862" cy="6134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r>
              <a:rPr lang="en-US">
                <a:latin typeface="Tahoma" pitchFamily="34" charset="0"/>
              </a:rPr>
              <a:t>	</a:t>
            </a:r>
            <a:r>
              <a:rPr lang="ru-RU">
                <a:latin typeface="Tahoma" pitchFamily="34" charset="0"/>
              </a:rPr>
              <a:t>Для того, чтобы классификацировать различные формы желтухи, необходимо знать основные данные физиологии билирубина.</a:t>
            </a:r>
          </a:p>
          <a:p>
            <a:pPr algn="just"/>
            <a:r>
              <a:rPr lang="en-US">
                <a:latin typeface="Tahoma" pitchFamily="34" charset="0"/>
              </a:rPr>
              <a:t>	</a:t>
            </a:r>
            <a:r>
              <a:rPr lang="ru-RU">
                <a:latin typeface="Tahoma" pitchFamily="34" charset="0"/>
              </a:rPr>
              <a:t>Эритроциты разрушаются  в селезенке или ретикуло-эндотелиальной системе. При этом гемоглобин расщепляется на глобин, железосодержащий гемосидерин и не содержащий железа гематоидин. Глобин распадается на аминокислоты и снова идет на построение белков организма. Железо подвергается окислению и снова используется организмом в виде ферритина. Гематоидин (порфириновое кольцо) превращается через стадию биливердина в билирубин. Свободный билирубин захватывается плазмой крови. Он совершенно не растворим в воде и соединяется с белками плазмы. В этом состоянии он задерживается печенью, где под влиянием фермента глюкоруноилтрансферазы переходит в билирубин - глюкуроновую кислоту. В отличие от свободного билирубина эта кислота растворима в воде. </a:t>
            </a:r>
            <a:endParaRPr lang="en-US">
              <a:latin typeface="Tahoma" pitchFamily="34" charset="0"/>
            </a:endParaRPr>
          </a:p>
          <a:p>
            <a:pPr algn="just"/>
            <a:r>
              <a:rPr lang="en-US">
                <a:latin typeface="Tahoma" pitchFamily="34" charset="0"/>
              </a:rPr>
              <a:t>	</a:t>
            </a:r>
            <a:r>
              <a:rPr lang="ru-RU">
                <a:latin typeface="Tahoma" pitchFamily="34" charset="0"/>
              </a:rPr>
              <a:t>Таким образом в печени образуется прямой билирубин, который растворим в воде и в дальнейшем выделяется с желчью в кишечник. В кишечнике часть прямого билирубина превращается в уробилиноген, который, реабсорбируясь, частично возвращается в печень, а частично выделяется с мочой в виде уробилина (около 4 мг в сутки). Другая часть прямого билирубина, попавшего в кишечник, под действием кишечной флоры, превращается в стеркобилин, который выделяется с калом (60-80 мг в сутки) </a:t>
            </a:r>
          </a:p>
        </p:txBody>
      </p:sp>
    </p:spTree>
    <p:extLst>
      <p:ext uri="{BB962C8B-B14F-4D97-AF65-F5344CB8AC3E}">
        <p14:creationId xmlns:p14="http://schemas.microsoft.com/office/powerpoint/2010/main" xmlns="" val="2763649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250825" y="433388"/>
            <a:ext cx="8496300" cy="6308725"/>
          </a:xfrm>
        </p:spPr>
        <p:txBody>
          <a:bodyPr>
            <a:normAutofit lnSpcReduction="10000"/>
          </a:bodyPr>
          <a:lstStyle/>
          <a:p>
            <a:pPr algn="just">
              <a:lnSpc>
                <a:spcPct val="90000"/>
              </a:lnSpc>
              <a:buFont typeface="Wingdings" pitchFamily="2" charset="2"/>
              <a:buNone/>
            </a:pPr>
            <a:r>
              <a:rPr lang="en-US" sz="3000">
                <a:effectLst/>
              </a:rPr>
              <a:t>     </a:t>
            </a:r>
            <a:r>
              <a:rPr lang="ru-RU" sz="3000">
                <a:effectLst/>
              </a:rPr>
              <a:t>Повышение в крови уровня непрямого билирубина может быть следствием повышенного гемолиза, при снижении способности гепатоцитов захватывать билирубин из плазмы крови, обусловленного недостаточностью трансферазной активности клеток печени (синдромы Жильбера и Криглера - Найара - наследственная недостаточность глюкуронилтрансферазы). Повышение в крови уровня прямого билирубина, как правило, обусловлено нарушением оттока желчи по внепеченочным желчным протокам (подпеченочная или механическая желтуха) или холангиолам (внутрипеченочный холестаз) </a:t>
            </a:r>
          </a:p>
        </p:txBody>
      </p:sp>
    </p:spTree>
    <p:extLst>
      <p:ext uri="{BB962C8B-B14F-4D97-AF65-F5344CB8AC3E}">
        <p14:creationId xmlns:p14="http://schemas.microsoft.com/office/powerpoint/2010/main" xmlns="" val="20159646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239635" y="938403"/>
            <a:ext cx="8847294" cy="41826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indent="342900" algn="ctr">
              <a:lnSpc>
                <a:spcPct val="110000"/>
              </a:lnSpc>
              <a:tabLst>
                <a:tab pos="228600" algn="l"/>
              </a:tabLst>
            </a:pPr>
            <a:r>
              <a:rPr lang="ru-RU" sz="3500" b="1" dirty="0">
                <a:solidFill>
                  <a:srgbClr val="FFFF00"/>
                </a:solidFill>
              </a:rPr>
              <a:t>РАЗЛИЧАЮТ ТРИ ОСНОВНЫХ </a:t>
            </a:r>
            <a:endParaRPr lang="en-US" sz="3500" b="1" dirty="0">
              <a:solidFill>
                <a:srgbClr val="FFFF00"/>
              </a:solidFill>
            </a:endParaRPr>
          </a:p>
          <a:p>
            <a:pPr indent="342900" algn="ctr">
              <a:lnSpc>
                <a:spcPct val="110000"/>
              </a:lnSpc>
              <a:tabLst>
                <a:tab pos="228600" algn="l"/>
              </a:tabLst>
            </a:pPr>
            <a:r>
              <a:rPr lang="ru-RU" sz="3500" b="1" dirty="0">
                <a:solidFill>
                  <a:srgbClr val="FFFF00"/>
                </a:solidFill>
              </a:rPr>
              <a:t>ВИДА ЖЕЛТУХ</a:t>
            </a:r>
            <a:r>
              <a:rPr lang="ru-RU" sz="3500" dirty="0">
                <a:solidFill>
                  <a:srgbClr val="FFFF00"/>
                </a:solidFill>
              </a:rPr>
              <a:t>:</a:t>
            </a:r>
            <a:endParaRPr lang="en-US" sz="3500" dirty="0">
              <a:solidFill>
                <a:srgbClr val="FFFF00"/>
              </a:solidFill>
            </a:endParaRPr>
          </a:p>
          <a:p>
            <a:pPr indent="342900" algn="ctr">
              <a:tabLst>
                <a:tab pos="228600" algn="l"/>
              </a:tabLst>
            </a:pPr>
            <a:endParaRPr lang="ru-RU" sz="3500" dirty="0">
              <a:solidFill>
                <a:srgbClr val="FFFF00"/>
              </a:solidFill>
            </a:endParaRPr>
          </a:p>
          <a:p>
            <a:pPr indent="342900">
              <a:lnSpc>
                <a:spcPct val="120000"/>
              </a:lnSpc>
              <a:buFontTx/>
              <a:buAutoNum type="arabicPeriod"/>
              <a:tabLst>
                <a:tab pos="228600" algn="l"/>
              </a:tabLst>
            </a:pPr>
            <a:r>
              <a:rPr lang="ru-RU" sz="3200" dirty="0"/>
              <a:t>Гемолитическая желтуха (</a:t>
            </a:r>
            <a:r>
              <a:rPr lang="ru-RU" sz="3200" dirty="0" err="1"/>
              <a:t>надпеченочная</a:t>
            </a:r>
            <a:r>
              <a:rPr lang="ru-RU" sz="3200" dirty="0"/>
              <a:t>).</a:t>
            </a:r>
          </a:p>
          <a:p>
            <a:pPr indent="342900">
              <a:lnSpc>
                <a:spcPct val="120000"/>
              </a:lnSpc>
              <a:buFontTx/>
              <a:buAutoNum type="arabicPeriod"/>
              <a:tabLst>
                <a:tab pos="228600" algn="l"/>
              </a:tabLst>
            </a:pPr>
            <a:r>
              <a:rPr lang="ru-RU" sz="3200" dirty="0"/>
              <a:t>Паренхиматозная желтуха.</a:t>
            </a:r>
          </a:p>
          <a:p>
            <a:pPr indent="342900">
              <a:lnSpc>
                <a:spcPct val="120000"/>
              </a:lnSpc>
              <a:buFontTx/>
              <a:buAutoNum type="arabicPeriod"/>
              <a:tabLst>
                <a:tab pos="228600" algn="l"/>
              </a:tabLst>
            </a:pPr>
            <a:r>
              <a:rPr lang="ru-RU" sz="3200" dirty="0" err="1"/>
              <a:t>Обтурационная</a:t>
            </a:r>
            <a:r>
              <a:rPr lang="ru-RU" sz="3200" dirty="0"/>
              <a:t> </a:t>
            </a:r>
            <a:r>
              <a:rPr lang="ru-RU" sz="3500" dirty="0"/>
              <a:t>(механическая желтуха).</a:t>
            </a:r>
          </a:p>
          <a:p>
            <a:pPr indent="342900" algn="ctr" eaLnBrk="0" hangingPunct="0">
              <a:tabLst>
                <a:tab pos="228600" algn="l"/>
              </a:tabLst>
            </a:pPr>
            <a:endParaRPr lang="ru-RU" sz="3500" dirty="0">
              <a:latin typeface="Arial" charset="0"/>
            </a:endParaRPr>
          </a:p>
        </p:txBody>
      </p:sp>
    </p:spTree>
    <p:extLst>
      <p:ext uri="{BB962C8B-B14F-4D97-AF65-F5344CB8AC3E}">
        <p14:creationId xmlns:p14="http://schemas.microsoft.com/office/powerpoint/2010/main" xmlns="" val="3330708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3995738" y="0"/>
            <a:ext cx="5148262" cy="5203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ru-RU" b="1">
                <a:latin typeface="Arial" charset="0"/>
              </a:rPr>
              <a:t>Цистный эхинококкоз (цистный гидатидоз) (шифр по МКБ10 - B67.0-4) – биогельминтоз, вызываемый паразитированием в тканях и органах человека личиночной стадии цестоды </a:t>
            </a:r>
            <a:r>
              <a:rPr lang="en-US" b="1" i="1">
                <a:latin typeface="Arial" charset="0"/>
              </a:rPr>
              <a:t>Echinococcus granulosus</a:t>
            </a:r>
            <a:r>
              <a:rPr lang="ru-RU" b="1" i="1">
                <a:latin typeface="Arial" charset="0"/>
              </a:rPr>
              <a:t>, </a:t>
            </a:r>
            <a:r>
              <a:rPr lang="ru-RU" b="1">
                <a:latin typeface="Arial" charset="0"/>
              </a:rPr>
              <a:t>характеризующийся хроническим течением, образованием кист и деструктивным поражением печени, легких и других органов.</a:t>
            </a:r>
          </a:p>
        </p:txBody>
      </p:sp>
      <p:pic>
        <p:nvPicPr>
          <p:cNvPr id="157700" name="Picture 4" descr="026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276475"/>
            <a:ext cx="4448175" cy="4581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788373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1438275" y="477838"/>
            <a:ext cx="601345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r>
              <a:rPr lang="ru-RU" sz="3000" b="1">
                <a:solidFill>
                  <a:srgbClr val="FFFF00"/>
                </a:solidFill>
                <a:effectLst>
                  <a:outerShdw blurRad="38100" dist="38100" dir="2700000" algn="tl">
                    <a:srgbClr val="000000"/>
                  </a:outerShdw>
                </a:effectLst>
              </a:rPr>
              <a:t>ОБТУРАЦИОННАЯ </a:t>
            </a:r>
          </a:p>
          <a:p>
            <a:pPr algn="ctr"/>
            <a:r>
              <a:rPr lang="ru-RU" sz="3000" b="1">
                <a:solidFill>
                  <a:srgbClr val="FFFF00"/>
                </a:solidFill>
                <a:effectLst>
                  <a:outerShdw blurRad="38100" dist="38100" dir="2700000" algn="tl">
                    <a:srgbClr val="000000"/>
                  </a:outerShdw>
                </a:effectLst>
              </a:rPr>
              <a:t>(МЕХАНИЧЕСКАЯ) ЖЕЛТУХА</a:t>
            </a:r>
            <a:r>
              <a:rPr lang="ru-RU" sz="3000">
                <a:solidFill>
                  <a:srgbClr val="FFFF00"/>
                </a:solidFill>
                <a:effectLst>
                  <a:outerShdw blurRad="38100" dist="38100" dir="2700000" algn="tl">
                    <a:srgbClr val="000000"/>
                  </a:outerShdw>
                </a:effectLst>
              </a:rPr>
              <a:t> </a:t>
            </a:r>
          </a:p>
        </p:txBody>
      </p:sp>
      <p:sp>
        <p:nvSpPr>
          <p:cNvPr id="7173" name="Text Box 5"/>
          <p:cNvSpPr txBox="1">
            <a:spLocks noChangeArrowheads="1"/>
          </p:cNvSpPr>
          <p:nvPr/>
        </p:nvSpPr>
        <p:spPr bwMode="auto">
          <a:xfrm>
            <a:off x="323850" y="2060575"/>
            <a:ext cx="8424863" cy="3902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50000"/>
              </a:spcBef>
            </a:pPr>
            <a:r>
              <a:rPr lang="ru-RU" sz="2500"/>
              <a:t>	При этом виде желтухи также увеличивается уровень прямого билирубина, что обусловлено нарушением оттока желчи по внепеченочным желчным протока. Таким образом обтурационная желтуха является следствием закупорки желчных протоков. Это патологическое состояние, которое не имеет однородных этиологических факторов. В патогенезе ключевым моментов является нарушение оттока желчи. Желчь не втекает в желудочно-кишечный тракт, следовательно не происходит нормального всасывания и переваривания. </a:t>
            </a:r>
          </a:p>
        </p:txBody>
      </p:sp>
    </p:spTree>
    <p:extLst>
      <p:ext uri="{BB962C8B-B14F-4D97-AF65-F5344CB8AC3E}">
        <p14:creationId xmlns:p14="http://schemas.microsoft.com/office/powerpoint/2010/main" xmlns="" val="19415415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796925" y="677863"/>
            <a:ext cx="7446963"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r>
              <a:rPr lang="ru-RU" sz="4000" b="1">
                <a:solidFill>
                  <a:srgbClr val="FFFF00"/>
                </a:solidFill>
              </a:rPr>
              <a:t>ОБТУРАЦИЯ ПРОИСХОДИТ </a:t>
            </a:r>
          </a:p>
          <a:p>
            <a:pPr algn="ctr"/>
            <a:r>
              <a:rPr lang="ru-RU" sz="4000" b="1">
                <a:solidFill>
                  <a:srgbClr val="FFFF00"/>
                </a:solidFill>
              </a:rPr>
              <a:t>ЗА СЧЕТ </a:t>
            </a:r>
          </a:p>
        </p:txBody>
      </p:sp>
      <p:sp>
        <p:nvSpPr>
          <p:cNvPr id="8197" name="Rectangle 5"/>
          <p:cNvSpPr>
            <a:spLocks noChangeArrowheads="1"/>
          </p:cNvSpPr>
          <p:nvPr/>
        </p:nvSpPr>
        <p:spPr bwMode="auto">
          <a:xfrm>
            <a:off x="900113" y="2380427"/>
            <a:ext cx="8053808" cy="2862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indent="342900">
              <a:lnSpc>
                <a:spcPct val="150000"/>
              </a:lnSpc>
              <a:buFont typeface="Wingdings" pitchFamily="2" charset="2"/>
              <a:buChar char="Ø"/>
              <a:tabLst>
                <a:tab pos="228600" algn="l"/>
              </a:tabLst>
            </a:pPr>
            <a:r>
              <a:rPr lang="ru-RU" sz="4000" dirty="0" smtClean="0"/>
              <a:t> камня</a:t>
            </a:r>
            <a:endParaRPr lang="ru-RU" sz="4000" dirty="0"/>
          </a:p>
          <a:p>
            <a:pPr indent="342900">
              <a:lnSpc>
                <a:spcPct val="150000"/>
              </a:lnSpc>
              <a:buFont typeface="Wingdings" pitchFamily="2" charset="2"/>
              <a:buChar char="Ø"/>
              <a:tabLst>
                <a:tab pos="228600" algn="l"/>
              </a:tabLst>
            </a:pPr>
            <a:r>
              <a:rPr lang="ru-RU" sz="4000" dirty="0" smtClean="0"/>
              <a:t> опухоли</a:t>
            </a:r>
            <a:endParaRPr lang="ru-RU" sz="4000" dirty="0"/>
          </a:p>
          <a:p>
            <a:pPr indent="342900">
              <a:lnSpc>
                <a:spcPct val="150000"/>
              </a:lnSpc>
              <a:buFont typeface="Wingdings" pitchFamily="2" charset="2"/>
              <a:buChar char="Ø"/>
              <a:tabLst>
                <a:tab pos="228600" algn="l"/>
              </a:tabLst>
            </a:pPr>
            <a:r>
              <a:rPr lang="ru-RU" sz="4000" dirty="0" smtClean="0"/>
              <a:t> рубцовой </a:t>
            </a:r>
            <a:r>
              <a:rPr lang="ru-RU" sz="4000" dirty="0"/>
              <a:t>стриктуры протоков</a:t>
            </a:r>
          </a:p>
        </p:txBody>
      </p:sp>
    </p:spTree>
    <p:extLst>
      <p:ext uri="{BB962C8B-B14F-4D97-AF65-F5344CB8AC3E}">
        <p14:creationId xmlns:p14="http://schemas.microsoft.com/office/powerpoint/2010/main" xmlns="" val="3880021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5"/>
          <p:cNvSpPr txBox="1">
            <a:spLocks noChangeArrowheads="1"/>
          </p:cNvSpPr>
          <p:nvPr/>
        </p:nvSpPr>
        <p:spPr bwMode="auto">
          <a:xfrm>
            <a:off x="323850" y="260350"/>
            <a:ext cx="8496300" cy="6264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lnSpc>
                <a:spcPct val="110000"/>
              </a:lnSpc>
              <a:spcBef>
                <a:spcPct val="50000"/>
              </a:spcBef>
            </a:pPr>
            <a:r>
              <a:rPr lang="ru-RU" sz="2300"/>
              <a:t> 	</a:t>
            </a:r>
            <a:r>
              <a:rPr lang="ru-RU" sz="2300" b="1"/>
              <a:t>При опухоли наблюдается</a:t>
            </a:r>
            <a:r>
              <a:rPr lang="ru-RU" sz="2300"/>
              <a:t> ахолия, холемия. При закупорке камней присоединяется инфекция (холангит), что отягощает течение обтурационной желтухи. Наблюдается синдром Шарко или, другое название триада Шарко: желтуха, сопровождающаяся увеличением печени, боли, лихорадка. Это острое состояние, связанное с закупоркой. Застой желчи, закупорка и инфекция являются ведущими моментами. В тяжелых случаях может развиться сепсис, при котором появится пентада Рейнольда: триада Шарко + гипотония и спутанное сознание. Таким образом, речь идет о билиарном септическом шоке. Чае всего камни вентильные. В крови лейкоцитоз, ускорение СОЭ, сдвиг формулы влево, анемия. В моче - желчные пигменты. Кал не окрашен, но при вентильном камне кал то окрашен, то нет. В биохимическом анализе крови щелочная фосфатаза не увеличена. Паренхиматозных поражений нет. Будут гнойная инфекция и синдром холестаза. </a:t>
            </a:r>
          </a:p>
        </p:txBody>
      </p:sp>
    </p:spTree>
    <p:extLst>
      <p:ext uri="{BB962C8B-B14F-4D97-AF65-F5344CB8AC3E}">
        <p14:creationId xmlns:p14="http://schemas.microsoft.com/office/powerpoint/2010/main" xmlns="" val="315915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287338" y="557213"/>
            <a:ext cx="8748712" cy="524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lnSpc>
                <a:spcPct val="110000"/>
              </a:lnSpc>
              <a:spcBef>
                <a:spcPct val="50000"/>
              </a:spcBef>
            </a:pPr>
            <a:r>
              <a:rPr lang="ru-RU" sz="2200"/>
              <a:t>	При закупорке опухолью клиника будет скудная, отмечается симптом Курвуазье - увеличенный, безболезненный желчный пузырь. Этот симптом связан с закупоркой дистальных отделов желчных путей. Этот симптом встречается при раке головки поджелудочной железы. Однако, если опухоль высокой локализации, то симптома Курвуазье не будет. Высокая локализация: рак желчного пузыря, пузырного протока. При высокой локализации опухоли будет синдром блокады доли печени: длительная время обтурационная желтуха, а билирубинемия не более 170 мкмоль/л (норма 17-20 мкмоль/л). Происходит закупорка одного из печеночных протоков (правого или левого). Если рак головки поджелудочной железы, то билирубинемия достигает 300-400-500 мкмоль/л. В клиническом анализе крови при опухоли может быть незначительное увеличение СОЭ. Повышен прямой билирубин. Щелочная фосфатаза не изменена. </a:t>
            </a:r>
          </a:p>
        </p:txBody>
      </p:sp>
    </p:spTree>
    <p:extLst>
      <p:ext uri="{BB962C8B-B14F-4D97-AF65-F5344CB8AC3E}">
        <p14:creationId xmlns:p14="http://schemas.microsoft.com/office/powerpoint/2010/main" xmlns="" val="800592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844550" y="579438"/>
            <a:ext cx="7688263"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r>
              <a:rPr lang="ru-RU" sz="2500" b="1">
                <a:solidFill>
                  <a:srgbClr val="FFFF00"/>
                </a:solidFill>
              </a:rPr>
              <a:t>ПОСТХОЛЕЦИСТЭКТОМИЧЕСКИЙ СИНДРОМ </a:t>
            </a:r>
          </a:p>
        </p:txBody>
      </p:sp>
      <p:sp>
        <p:nvSpPr>
          <p:cNvPr id="16389" name="Text Box 5"/>
          <p:cNvSpPr txBox="1">
            <a:spLocks noChangeArrowheads="1"/>
          </p:cNvSpPr>
          <p:nvPr/>
        </p:nvSpPr>
        <p:spPr bwMode="auto">
          <a:xfrm>
            <a:off x="395288" y="1484313"/>
            <a:ext cx="8351837" cy="4473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lnSpc>
                <a:spcPct val="120000"/>
              </a:lnSpc>
              <a:spcBef>
                <a:spcPct val="50000"/>
              </a:spcBef>
            </a:pPr>
            <a:r>
              <a:rPr lang="ru-RU" sz="2400"/>
              <a:t>	Постхолецистэктомический синдром - состояние, при котором боль, беспокоившая больного до холецистэктомии, остается и после операции. В постхолецистэкто-мическом синдроме следует различать группу заболеваний, которые непосредственно связаны с оперативным вмешательством, и заболевания, которые существовали до операции и с выполненным вмешательством не связаны. В последнюю группу можно отнести: грыжу пищеводного отверстия диафрагмы, гастрит, язвенную болезнь, панкреатит, колит, заболевания почек, корешковый синдром и многие другие. </a:t>
            </a:r>
          </a:p>
        </p:txBody>
      </p:sp>
    </p:spTree>
    <p:extLst>
      <p:ext uri="{BB962C8B-B14F-4D97-AF65-F5344CB8AC3E}">
        <p14:creationId xmlns:p14="http://schemas.microsoft.com/office/powerpoint/2010/main" xmlns="" val="15426816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250825" y="449263"/>
            <a:ext cx="8569325" cy="3444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50000"/>
              </a:spcBef>
            </a:pPr>
            <a:r>
              <a:rPr lang="ru-RU" sz="2000"/>
              <a:t>	Тяжелую группу составляют больные, страдания которых непосредственно связаны с проведенным оперативным вмешательством. Дефекты интраоперационной диагностики и техники выполнения операции могут привести к оставлению камней в желчевыводящих путях, рубцовому сужению желче-выводящих путей, длинной культе пузырного протока, стенозу большого сосочка двенадцатиперстной кишки (фатерова соска). Показанием к обследованию является болевой синдром или механическая желтуха, холангит. После тщательного исследования с использованием ультразвука, ретроградной панкреатохолангиографии, в ряде случаев - чрескожной чреспеченочной холангиографии уточняют характер патологии и определяют вид необходимого оперативного вмешательства.</a:t>
            </a:r>
          </a:p>
        </p:txBody>
      </p:sp>
      <p:sp>
        <p:nvSpPr>
          <p:cNvPr id="17413" name="Text Box 5"/>
          <p:cNvSpPr txBox="1">
            <a:spLocks noChangeArrowheads="1"/>
          </p:cNvSpPr>
          <p:nvPr/>
        </p:nvSpPr>
        <p:spPr bwMode="auto">
          <a:xfrm>
            <a:off x="395288" y="4221163"/>
            <a:ext cx="8280400" cy="1920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2000" b="1">
                <a:solidFill>
                  <a:srgbClr val="FFFF00"/>
                </a:solidFill>
              </a:rPr>
              <a:t>Прогноз в большинстве благоприятный.</a:t>
            </a:r>
          </a:p>
          <a:p>
            <a:pPr algn="ctr"/>
            <a:endParaRPr lang="ru-RU" sz="2000" b="1">
              <a:solidFill>
                <a:srgbClr val="FFFF00"/>
              </a:solidFill>
            </a:endParaRPr>
          </a:p>
          <a:p>
            <a:pPr algn="just"/>
            <a:r>
              <a:rPr lang="ru-RU" sz="2000"/>
              <a:t>	Профилактика: детальное обследование больного до холецистэктомии, адекватное интраоперационное исследование желчевыводящих путей, тщательная техника выполнения холецистэктомии. </a:t>
            </a:r>
          </a:p>
        </p:txBody>
      </p:sp>
    </p:spTree>
    <p:extLst>
      <p:ext uri="{BB962C8B-B14F-4D97-AF65-F5344CB8AC3E}">
        <p14:creationId xmlns:p14="http://schemas.microsoft.com/office/powerpoint/2010/main" xmlns="" val="35938083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3143250" y="404813"/>
            <a:ext cx="2198688"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r>
              <a:rPr lang="ru-RU" sz="2600" b="1">
                <a:solidFill>
                  <a:srgbClr val="FFFF00"/>
                </a:solidFill>
              </a:rPr>
              <a:t>ХОЛАНГИТ </a:t>
            </a:r>
          </a:p>
        </p:txBody>
      </p:sp>
      <p:sp>
        <p:nvSpPr>
          <p:cNvPr id="18437" name="Text Box 5"/>
          <p:cNvSpPr txBox="1">
            <a:spLocks noChangeArrowheads="1"/>
          </p:cNvSpPr>
          <p:nvPr/>
        </p:nvSpPr>
        <p:spPr bwMode="auto">
          <a:xfrm>
            <a:off x="250825" y="1016000"/>
            <a:ext cx="8569325" cy="529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r>
              <a:rPr lang="ru-RU" sz="1900"/>
              <a:t>	ХОЛАНГИТ - неспецифическое воспаление желчных ходов. Чаще всего сочетается с холедохолитиазом, кистами общего желчного протока, раком желчных протоков.</a:t>
            </a:r>
            <a:endParaRPr lang="ru-RU" sz="1900" b="1"/>
          </a:p>
          <a:p>
            <a:pPr algn="just"/>
            <a:r>
              <a:rPr lang="ru-RU" sz="1900" b="1"/>
              <a:t>	Симптомы, течение</a:t>
            </a:r>
            <a:r>
              <a:rPr lang="ru-RU" sz="1900"/>
              <a:t>. Клиническая картина зависит от наличия или отсутствия острого деструктивного холецистита, довольно часто осложняющегося холангитом. Заболевание обычно начинается с болевого приступа, напоминающего печеночную колику (проявление холедохолитиаза), после чего быстро проявляется механическая желтуха, повышение температуры, кожный зуд. При осмотре истеричность кожных покровов, на коже следы расчесов, язык влажный, обложен, живот не вздут. При пальпации живота некоторая ригидность мышц в правом подреберье, болезненность, при глубокой пальпации определяется увеличение размеров печени, край ее закруглен. Температура иногда гектического типа, озноб. В крови-лейкоцитоз со сдвигом влево. Гипербилиру-бинемия в основном за счет прямого билирубина, повышение щелочной фосфатазы, умеренное повышение печеночных ферментов (АЛТ, ACT) за счет токсического поражения печеночной паренхимы. Существенную помощь в установлении диагноза холангита может оказывать ультразвуковое исследование печени и желчевыводящих путей.</a:t>
            </a:r>
          </a:p>
        </p:txBody>
      </p:sp>
    </p:spTree>
    <p:extLst>
      <p:ext uri="{BB962C8B-B14F-4D97-AF65-F5344CB8AC3E}">
        <p14:creationId xmlns:p14="http://schemas.microsoft.com/office/powerpoint/2010/main" xmlns="" val="29575079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395288" y="514350"/>
            <a:ext cx="8497887" cy="557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r>
              <a:rPr lang="ru-RU" sz="2000"/>
              <a:t>	Осложнения. Формирование множественных абсцессов печени, сепсис, печеночно-почечная недостаточность.</a:t>
            </a:r>
          </a:p>
          <a:p>
            <a:pPr algn="just"/>
            <a:r>
              <a:rPr lang="ru-RU" sz="2000"/>
              <a:t>	</a:t>
            </a:r>
            <a:r>
              <a:rPr lang="ru-RU" sz="2000">
                <a:solidFill>
                  <a:srgbClr val="FFFF00"/>
                </a:solidFill>
              </a:rPr>
              <a:t>Лечение.</a:t>
            </a:r>
            <a:r>
              <a:rPr lang="ru-RU" sz="2000"/>
              <a:t> Тактика ведения больных холангитом представляет значительные трудности, они обусловлены наличием гнойного процесса, механической желтухи и острого деструктивного холецистита. Каждый из этих моментов требует скорейшего разрешения, однако больные с механической желтухой не переносят длительных и травматичных оперативных вмешательств. Поэтому целесообразно в первую очередь обеспечить адекватный отток желчи, что одновременно уменьшает клинические проявления холангита, интоксикацию. Вторым этапом выполняют радикальное вмешательство, направленное на ликвидацию причины возникновения холангита.</a:t>
            </a:r>
          </a:p>
          <a:p>
            <a:pPr algn="just"/>
            <a:r>
              <a:rPr lang="ru-RU" sz="2000"/>
              <a:t>	С целью декомпрессии желчных путей проводят эндоскопическую папиллосфинктеротомию после предварительной ретроградной холангиографии. При резидуальных камнях холедоха после папиллосфинктеротомии иногда отмечается отхождение конкрементов из желчевыводящих путей, явления холангита купируются и вопрос о необходимости повторной операции отпадает. Прогноз серьезный </a:t>
            </a:r>
          </a:p>
        </p:txBody>
      </p:sp>
    </p:spTree>
    <p:extLst>
      <p:ext uri="{BB962C8B-B14F-4D97-AF65-F5344CB8AC3E}">
        <p14:creationId xmlns:p14="http://schemas.microsoft.com/office/powerpoint/2010/main" xmlns="" val="3479337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1891159" y="327859"/>
            <a:ext cx="6112571" cy="1107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r>
              <a:rPr lang="ru-RU" sz="2200" b="1" dirty="0">
                <a:solidFill>
                  <a:srgbClr val="FFFF00"/>
                </a:solidFill>
              </a:rPr>
              <a:t>Дифференциальная диагностика </a:t>
            </a:r>
            <a:r>
              <a:rPr lang="ru-RU" sz="2200" b="1" dirty="0" err="1" smtClean="0">
                <a:solidFill>
                  <a:srgbClr val="FFFF00"/>
                </a:solidFill>
              </a:rPr>
              <a:t>желтух</a:t>
            </a:r>
            <a:r>
              <a:rPr lang="ru-RU" sz="2200" b="1" dirty="0" smtClean="0">
                <a:solidFill>
                  <a:srgbClr val="FFFF00"/>
                </a:solidFill>
              </a:rPr>
              <a:t> </a:t>
            </a:r>
            <a:endParaRPr lang="ru-RU" sz="2200" b="1" dirty="0">
              <a:solidFill>
                <a:srgbClr val="FFFF00"/>
              </a:solidFill>
            </a:endParaRPr>
          </a:p>
          <a:p>
            <a:pPr algn="ctr"/>
            <a:r>
              <a:rPr lang="ru-RU" sz="2200" b="1" dirty="0">
                <a:solidFill>
                  <a:srgbClr val="FFFF00"/>
                </a:solidFill>
              </a:rPr>
              <a:t>(лабораторные данные)</a:t>
            </a:r>
          </a:p>
          <a:p>
            <a:pPr algn="ctr" eaLnBrk="0" hangingPunct="0"/>
            <a:endParaRPr lang="ru-RU" sz="2200" b="1" dirty="0">
              <a:solidFill>
                <a:srgbClr val="FFFF00"/>
              </a:solidFill>
              <a:latin typeface="Arial" charset="0"/>
            </a:endParaRPr>
          </a:p>
        </p:txBody>
      </p:sp>
      <p:graphicFrame>
        <p:nvGraphicFramePr>
          <p:cNvPr id="20714" name="Group 234"/>
          <p:cNvGraphicFramePr>
            <a:graphicFrameLocks noGrp="1"/>
          </p:cNvGraphicFramePr>
          <p:nvPr>
            <p:ph/>
          </p:nvPr>
        </p:nvGraphicFramePr>
        <p:xfrm>
          <a:off x="179388" y="1446213"/>
          <a:ext cx="8785225" cy="4545013"/>
        </p:xfrm>
        <a:graphic>
          <a:graphicData uri="http://schemas.openxmlformats.org/drawingml/2006/table">
            <a:tbl>
              <a:tblPr/>
              <a:tblGrid>
                <a:gridCol w="2808287"/>
                <a:gridCol w="2089150"/>
                <a:gridCol w="1439863"/>
                <a:gridCol w="1368425"/>
                <a:gridCol w="1079500"/>
              </a:tblGrid>
              <a:tr h="3032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Заболевания</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Реакция на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билирубин в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сыворотке крови</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Билирубин</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в моче</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Уробилин в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моче</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Стеркоб</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или</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н в кале</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Норма </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Непрямая</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Механическая желтуха</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Прямая </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1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Паренхиматозная желтуха</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Прямая </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37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Гемолитическая желтуха</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Непрямая</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982056492"/>
      </p:ext>
    </p:extLst>
  </p:cSld>
  <p:clrMapOvr>
    <a:masterClrMapping/>
  </p:clrMapOvr>
  <p:transition spd="med">
    <p:cover dir="l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303213" y="4076700"/>
            <a:ext cx="8229600" cy="1143000"/>
          </a:xfrm>
        </p:spPr>
        <p:txBody>
          <a:bodyPr/>
          <a:lstStyle/>
          <a:p>
            <a:r>
              <a:rPr lang="ru-RU" sz="4000">
                <a:solidFill>
                  <a:srgbClr val="FFFF00"/>
                </a:solidFill>
              </a:rPr>
              <a:t>ЭЪТИБОРЛАРИНГИЗ УЧУН РАХМАТ!!!</a:t>
            </a:r>
          </a:p>
        </p:txBody>
      </p:sp>
    </p:spTree>
    <p:extLst>
      <p:ext uri="{BB962C8B-B14F-4D97-AF65-F5344CB8AC3E}">
        <p14:creationId xmlns:p14="http://schemas.microsoft.com/office/powerpoint/2010/main" xmlns="" val="3833373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 Box 2"/>
          <p:cNvSpPr txBox="1">
            <a:spLocks noChangeArrowheads="1"/>
          </p:cNvSpPr>
          <p:nvPr/>
        </p:nvSpPr>
        <p:spPr bwMode="auto">
          <a:xfrm>
            <a:off x="1116013" y="333375"/>
            <a:ext cx="7561262"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ru-RU" sz="4000"/>
          </a:p>
        </p:txBody>
      </p:sp>
      <p:sp>
        <p:nvSpPr>
          <p:cNvPr id="220163" name="Rectangle 3"/>
          <p:cNvSpPr>
            <a:spLocks noGrp="1" noRot="1" noChangeArrowheads="1"/>
          </p:cNvSpPr>
          <p:nvPr>
            <p:ph type="title" idx="4294967295"/>
          </p:nvPr>
        </p:nvSpPr>
        <p:spPr>
          <a:xfrm>
            <a:off x="250825" y="188913"/>
            <a:ext cx="8893175" cy="431800"/>
          </a:xfrm>
        </p:spPr>
        <p:txBody>
          <a:bodyPr>
            <a:normAutofit fontScale="90000"/>
          </a:bodyPr>
          <a:lstStyle/>
          <a:p>
            <a:r>
              <a:rPr lang="ru-RU" sz="3200" b="0">
                <a:solidFill>
                  <a:schemeClr val="tx1"/>
                </a:solidFill>
                <a:effectLst/>
                <a:latin typeface="Arial" charset="0"/>
              </a:rPr>
              <a:t>Схема цикла развития </a:t>
            </a:r>
            <a:r>
              <a:rPr lang="en-US" sz="2800" b="0" i="1">
                <a:latin typeface="Arial" charset="0"/>
              </a:rPr>
              <a:t>Echinococcus granulosus</a:t>
            </a:r>
            <a:r>
              <a:rPr lang="ru-RU" sz="2400" b="0">
                <a:latin typeface="Arial" charset="0"/>
              </a:rPr>
              <a:t>.</a:t>
            </a:r>
            <a:r>
              <a:rPr lang="ru-RU" sz="4000" b="0">
                <a:latin typeface="Arial" charset="0"/>
              </a:rPr>
              <a:t> </a:t>
            </a:r>
            <a:r>
              <a:rPr lang="en-US" sz="2800" b="0">
                <a:solidFill>
                  <a:schemeClr val="tx1"/>
                </a:solidFill>
                <a:effectLst/>
                <a:latin typeface="Arial" charset="0"/>
              </a:rPr>
              <a:t>.</a:t>
            </a:r>
            <a:endParaRPr lang="ru-RU" sz="2800" b="0">
              <a:solidFill>
                <a:schemeClr val="tx1"/>
              </a:solidFill>
              <a:effectLst/>
              <a:latin typeface="Arial" charset="0"/>
            </a:endParaRPr>
          </a:p>
        </p:txBody>
      </p:sp>
      <p:sp>
        <p:nvSpPr>
          <p:cNvPr id="220164" name="Oval 4"/>
          <p:cNvSpPr>
            <a:spLocks noChangeArrowheads="1"/>
          </p:cNvSpPr>
          <p:nvPr/>
        </p:nvSpPr>
        <p:spPr bwMode="auto">
          <a:xfrm>
            <a:off x="2700338" y="620713"/>
            <a:ext cx="3816350" cy="1008062"/>
          </a:xfrm>
          <a:prstGeom prst="ellipse">
            <a:avLst/>
          </a:prstGeom>
          <a:solidFill>
            <a:schemeClr val="folHlink"/>
          </a:solidFill>
          <a:ln w="57150">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ru-RU" sz="2400" b="1">
                <a:solidFill>
                  <a:schemeClr val="bg2"/>
                </a:solidFill>
              </a:rPr>
              <a:t>Собака, волк</a:t>
            </a:r>
          </a:p>
        </p:txBody>
      </p:sp>
      <p:sp>
        <p:nvSpPr>
          <p:cNvPr id="220165" name="Oval 5"/>
          <p:cNvSpPr>
            <a:spLocks noChangeArrowheads="1"/>
          </p:cNvSpPr>
          <p:nvPr/>
        </p:nvSpPr>
        <p:spPr bwMode="auto">
          <a:xfrm>
            <a:off x="7343775" y="5084763"/>
            <a:ext cx="1800225" cy="792162"/>
          </a:xfrm>
          <a:prstGeom prst="ellipse">
            <a:avLst/>
          </a:prstGeom>
          <a:solidFill>
            <a:schemeClr val="folHlink"/>
          </a:solidFill>
          <a:ln w="57150">
            <a:solidFill>
              <a:srgbClr val="33CC33"/>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ru-RU" sz="2400" b="1">
                <a:solidFill>
                  <a:schemeClr val="bg2"/>
                </a:solidFill>
              </a:rPr>
              <a:t>Сумчатые </a:t>
            </a:r>
          </a:p>
        </p:txBody>
      </p:sp>
      <p:sp>
        <p:nvSpPr>
          <p:cNvPr id="220166" name="Line 6"/>
          <p:cNvSpPr>
            <a:spLocks noChangeShapeType="1"/>
          </p:cNvSpPr>
          <p:nvPr/>
        </p:nvSpPr>
        <p:spPr bwMode="auto">
          <a:xfrm>
            <a:off x="6084888" y="1484313"/>
            <a:ext cx="1582737" cy="2952750"/>
          </a:xfrm>
          <a:prstGeom prst="line">
            <a:avLst/>
          </a:prstGeom>
          <a:noFill/>
          <a:ln w="57150">
            <a:solidFill>
              <a:srgbClr val="CCFF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20167" name="Oval 7"/>
          <p:cNvSpPr>
            <a:spLocks noChangeArrowheads="1"/>
          </p:cNvSpPr>
          <p:nvPr/>
        </p:nvSpPr>
        <p:spPr bwMode="auto">
          <a:xfrm>
            <a:off x="3419475" y="5373688"/>
            <a:ext cx="2736850" cy="1223962"/>
          </a:xfrm>
          <a:prstGeom prst="ellipse">
            <a:avLst/>
          </a:prstGeom>
          <a:solidFill>
            <a:schemeClr val="folHlink"/>
          </a:solidFill>
          <a:ln w="57150">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ru-RU" sz="2400" b="1">
                <a:solidFill>
                  <a:schemeClr val="bg2"/>
                </a:solidFill>
              </a:rPr>
              <a:t>Собака, волк </a:t>
            </a:r>
          </a:p>
        </p:txBody>
      </p:sp>
      <p:sp>
        <p:nvSpPr>
          <p:cNvPr id="220168" name="Oval 8"/>
          <p:cNvSpPr>
            <a:spLocks noChangeArrowheads="1"/>
          </p:cNvSpPr>
          <p:nvPr/>
        </p:nvSpPr>
        <p:spPr bwMode="auto">
          <a:xfrm>
            <a:off x="7164388" y="692150"/>
            <a:ext cx="1511300" cy="863600"/>
          </a:xfrm>
          <a:prstGeom prst="ellipse">
            <a:avLst/>
          </a:prstGeom>
          <a:solidFill>
            <a:schemeClr val="folHlink"/>
          </a:solidFill>
          <a:ln w="57150">
            <a:solidFill>
              <a:srgbClr val="33CC33"/>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ru-RU" sz="2400" b="1">
                <a:solidFill>
                  <a:schemeClr val="bg2"/>
                </a:solidFill>
              </a:rPr>
              <a:t> Человек  </a:t>
            </a:r>
          </a:p>
        </p:txBody>
      </p:sp>
      <p:sp>
        <p:nvSpPr>
          <p:cNvPr id="220169" name="Line 9"/>
          <p:cNvSpPr>
            <a:spLocks noChangeShapeType="1"/>
          </p:cNvSpPr>
          <p:nvPr/>
        </p:nvSpPr>
        <p:spPr bwMode="auto">
          <a:xfrm flipH="1">
            <a:off x="611188" y="1412875"/>
            <a:ext cx="2520950" cy="3671888"/>
          </a:xfrm>
          <a:prstGeom prst="line">
            <a:avLst/>
          </a:prstGeom>
          <a:noFill/>
          <a:ln w="57150">
            <a:solidFill>
              <a:srgbClr val="CCFF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20170" name="Oval 10"/>
          <p:cNvSpPr>
            <a:spLocks noChangeArrowheads="1"/>
          </p:cNvSpPr>
          <p:nvPr/>
        </p:nvSpPr>
        <p:spPr bwMode="auto">
          <a:xfrm>
            <a:off x="4067175" y="3789363"/>
            <a:ext cx="1511300" cy="720725"/>
          </a:xfrm>
          <a:prstGeom prst="ellipse">
            <a:avLst/>
          </a:prstGeom>
          <a:solidFill>
            <a:schemeClr val="folHlink"/>
          </a:solidFill>
          <a:ln w="57150">
            <a:solidFill>
              <a:srgbClr val="33CC33"/>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ru-RU" sz="2400" b="1">
                <a:solidFill>
                  <a:schemeClr val="bg2"/>
                </a:solidFill>
              </a:rPr>
              <a:t>Лошади </a:t>
            </a:r>
          </a:p>
        </p:txBody>
      </p:sp>
      <p:sp>
        <p:nvSpPr>
          <p:cNvPr id="220171" name="Oval 11"/>
          <p:cNvSpPr>
            <a:spLocks noChangeArrowheads="1"/>
          </p:cNvSpPr>
          <p:nvPr/>
        </p:nvSpPr>
        <p:spPr bwMode="auto">
          <a:xfrm>
            <a:off x="179388" y="5084763"/>
            <a:ext cx="2016125" cy="649287"/>
          </a:xfrm>
          <a:prstGeom prst="ellipse">
            <a:avLst/>
          </a:prstGeom>
          <a:solidFill>
            <a:schemeClr val="folHlink"/>
          </a:solidFill>
          <a:ln w="57150">
            <a:solidFill>
              <a:srgbClr val="33CC33"/>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ru-RU" sz="2400" b="1">
                <a:solidFill>
                  <a:schemeClr val="bg2"/>
                </a:solidFill>
              </a:rPr>
              <a:t>Верблюды </a:t>
            </a:r>
          </a:p>
        </p:txBody>
      </p:sp>
      <p:sp>
        <p:nvSpPr>
          <p:cNvPr id="220172" name="Oval 12"/>
          <p:cNvSpPr>
            <a:spLocks noChangeArrowheads="1"/>
          </p:cNvSpPr>
          <p:nvPr/>
        </p:nvSpPr>
        <p:spPr bwMode="auto">
          <a:xfrm>
            <a:off x="2268538" y="3644900"/>
            <a:ext cx="1511300" cy="720725"/>
          </a:xfrm>
          <a:prstGeom prst="ellipse">
            <a:avLst/>
          </a:prstGeom>
          <a:solidFill>
            <a:schemeClr val="folHlink"/>
          </a:solidFill>
          <a:ln w="57150">
            <a:solidFill>
              <a:srgbClr val="33CC33"/>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ru-RU" sz="2400" b="1">
                <a:solidFill>
                  <a:schemeClr val="bg2"/>
                </a:solidFill>
              </a:rPr>
              <a:t>Коровы </a:t>
            </a:r>
          </a:p>
        </p:txBody>
      </p:sp>
      <p:sp>
        <p:nvSpPr>
          <p:cNvPr id="220173" name="Oval 13"/>
          <p:cNvSpPr>
            <a:spLocks noChangeArrowheads="1"/>
          </p:cNvSpPr>
          <p:nvPr/>
        </p:nvSpPr>
        <p:spPr bwMode="auto">
          <a:xfrm>
            <a:off x="5076825" y="2852738"/>
            <a:ext cx="1152525" cy="720725"/>
          </a:xfrm>
          <a:prstGeom prst="ellipse">
            <a:avLst/>
          </a:prstGeom>
          <a:solidFill>
            <a:schemeClr val="folHlink"/>
          </a:solidFill>
          <a:ln w="57150">
            <a:solidFill>
              <a:srgbClr val="33CC33"/>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ru-RU" sz="2400" b="1">
                <a:solidFill>
                  <a:schemeClr val="bg2"/>
                </a:solidFill>
              </a:rPr>
              <a:t>Лоси  </a:t>
            </a:r>
          </a:p>
        </p:txBody>
      </p:sp>
      <p:sp>
        <p:nvSpPr>
          <p:cNvPr id="220174" name="Oval 14"/>
          <p:cNvSpPr>
            <a:spLocks noChangeArrowheads="1"/>
          </p:cNvSpPr>
          <p:nvPr/>
        </p:nvSpPr>
        <p:spPr bwMode="auto">
          <a:xfrm>
            <a:off x="1187450" y="4221163"/>
            <a:ext cx="1296988" cy="720725"/>
          </a:xfrm>
          <a:prstGeom prst="ellipse">
            <a:avLst/>
          </a:prstGeom>
          <a:solidFill>
            <a:schemeClr val="folHlink"/>
          </a:solidFill>
          <a:ln w="57150">
            <a:solidFill>
              <a:srgbClr val="33CC33"/>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ru-RU" sz="2400" b="1">
                <a:solidFill>
                  <a:schemeClr val="bg2"/>
                </a:solidFill>
              </a:rPr>
              <a:t>Свиньи </a:t>
            </a:r>
          </a:p>
        </p:txBody>
      </p:sp>
      <p:sp>
        <p:nvSpPr>
          <p:cNvPr id="220175" name="Oval 15"/>
          <p:cNvSpPr>
            <a:spLocks noChangeArrowheads="1"/>
          </p:cNvSpPr>
          <p:nvPr/>
        </p:nvSpPr>
        <p:spPr bwMode="auto">
          <a:xfrm>
            <a:off x="3492500" y="3068638"/>
            <a:ext cx="1081088" cy="720725"/>
          </a:xfrm>
          <a:prstGeom prst="ellipse">
            <a:avLst/>
          </a:prstGeom>
          <a:solidFill>
            <a:schemeClr val="folHlink"/>
          </a:solidFill>
          <a:ln w="57150">
            <a:solidFill>
              <a:srgbClr val="33CC33"/>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ru-RU" sz="2400" b="1">
                <a:solidFill>
                  <a:schemeClr val="bg2"/>
                </a:solidFill>
              </a:rPr>
              <a:t>Овцы </a:t>
            </a:r>
          </a:p>
        </p:txBody>
      </p:sp>
      <p:sp>
        <p:nvSpPr>
          <p:cNvPr id="220176" name="Oval 16"/>
          <p:cNvSpPr>
            <a:spLocks noChangeArrowheads="1"/>
          </p:cNvSpPr>
          <p:nvPr/>
        </p:nvSpPr>
        <p:spPr bwMode="auto">
          <a:xfrm>
            <a:off x="6588125" y="4437063"/>
            <a:ext cx="1655763" cy="647700"/>
          </a:xfrm>
          <a:prstGeom prst="ellipse">
            <a:avLst/>
          </a:prstGeom>
          <a:solidFill>
            <a:schemeClr val="folHlink"/>
          </a:solidFill>
          <a:ln w="57150">
            <a:solidFill>
              <a:srgbClr val="33CC33"/>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ru-RU" sz="2400" b="1">
                <a:solidFill>
                  <a:schemeClr val="bg2"/>
                </a:solidFill>
              </a:rPr>
              <a:t>Грызуны </a:t>
            </a:r>
          </a:p>
        </p:txBody>
      </p:sp>
      <p:sp>
        <p:nvSpPr>
          <p:cNvPr id="220177" name="Oval 17"/>
          <p:cNvSpPr>
            <a:spLocks noChangeArrowheads="1"/>
          </p:cNvSpPr>
          <p:nvPr/>
        </p:nvSpPr>
        <p:spPr bwMode="auto">
          <a:xfrm>
            <a:off x="6011863" y="3716338"/>
            <a:ext cx="1152525" cy="720725"/>
          </a:xfrm>
          <a:prstGeom prst="ellipse">
            <a:avLst/>
          </a:prstGeom>
          <a:solidFill>
            <a:schemeClr val="folHlink"/>
          </a:solidFill>
          <a:ln w="57150">
            <a:solidFill>
              <a:srgbClr val="33CC33"/>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ru-RU" sz="2400" b="1">
                <a:solidFill>
                  <a:schemeClr val="bg2"/>
                </a:solidFill>
              </a:rPr>
              <a:t>Зайцы</a:t>
            </a:r>
          </a:p>
        </p:txBody>
      </p:sp>
      <p:sp>
        <p:nvSpPr>
          <p:cNvPr id="220178" name="Line 18"/>
          <p:cNvSpPr>
            <a:spLocks noChangeShapeType="1"/>
          </p:cNvSpPr>
          <p:nvPr/>
        </p:nvSpPr>
        <p:spPr bwMode="auto">
          <a:xfrm flipH="1">
            <a:off x="1908175" y="1484313"/>
            <a:ext cx="1511300" cy="2665412"/>
          </a:xfrm>
          <a:prstGeom prst="line">
            <a:avLst/>
          </a:prstGeom>
          <a:noFill/>
          <a:ln w="57150">
            <a:solidFill>
              <a:srgbClr val="CCFF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20179" name="Line 19"/>
          <p:cNvSpPr>
            <a:spLocks noChangeShapeType="1"/>
          </p:cNvSpPr>
          <p:nvPr/>
        </p:nvSpPr>
        <p:spPr bwMode="auto">
          <a:xfrm>
            <a:off x="4859338" y="1700213"/>
            <a:ext cx="0" cy="2016125"/>
          </a:xfrm>
          <a:prstGeom prst="line">
            <a:avLst/>
          </a:prstGeom>
          <a:noFill/>
          <a:ln w="57150">
            <a:solidFill>
              <a:srgbClr val="CCFF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20180" name="Line 20"/>
          <p:cNvSpPr>
            <a:spLocks noChangeShapeType="1"/>
          </p:cNvSpPr>
          <p:nvPr/>
        </p:nvSpPr>
        <p:spPr bwMode="auto">
          <a:xfrm>
            <a:off x="5651500" y="1557338"/>
            <a:ext cx="1008063" cy="2159000"/>
          </a:xfrm>
          <a:prstGeom prst="line">
            <a:avLst/>
          </a:prstGeom>
          <a:noFill/>
          <a:ln w="57150">
            <a:solidFill>
              <a:srgbClr val="CCFF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20181" name="Line 21"/>
          <p:cNvSpPr>
            <a:spLocks noChangeShapeType="1"/>
          </p:cNvSpPr>
          <p:nvPr/>
        </p:nvSpPr>
        <p:spPr bwMode="auto">
          <a:xfrm>
            <a:off x="6372225" y="1341438"/>
            <a:ext cx="2232025" cy="3743325"/>
          </a:xfrm>
          <a:prstGeom prst="line">
            <a:avLst/>
          </a:prstGeom>
          <a:noFill/>
          <a:ln w="57150">
            <a:solidFill>
              <a:srgbClr val="CCFF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20182" name="Line 22"/>
          <p:cNvSpPr>
            <a:spLocks noChangeShapeType="1"/>
          </p:cNvSpPr>
          <p:nvPr/>
        </p:nvSpPr>
        <p:spPr bwMode="auto">
          <a:xfrm flipH="1">
            <a:off x="3995738" y="1628775"/>
            <a:ext cx="144462" cy="1439863"/>
          </a:xfrm>
          <a:prstGeom prst="line">
            <a:avLst/>
          </a:prstGeom>
          <a:noFill/>
          <a:ln w="57150">
            <a:solidFill>
              <a:srgbClr val="CCFF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20183" name="Line 23"/>
          <p:cNvSpPr>
            <a:spLocks noChangeShapeType="1"/>
          </p:cNvSpPr>
          <p:nvPr/>
        </p:nvSpPr>
        <p:spPr bwMode="auto">
          <a:xfrm>
            <a:off x="5292725" y="1628775"/>
            <a:ext cx="287338" cy="1152525"/>
          </a:xfrm>
          <a:prstGeom prst="line">
            <a:avLst/>
          </a:prstGeom>
          <a:noFill/>
          <a:ln w="57150">
            <a:solidFill>
              <a:srgbClr val="CCFF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20184" name="Line 24"/>
          <p:cNvSpPr>
            <a:spLocks noChangeShapeType="1"/>
          </p:cNvSpPr>
          <p:nvPr/>
        </p:nvSpPr>
        <p:spPr bwMode="auto">
          <a:xfrm flipH="1">
            <a:off x="3059113" y="1628775"/>
            <a:ext cx="576262" cy="2016125"/>
          </a:xfrm>
          <a:prstGeom prst="line">
            <a:avLst/>
          </a:prstGeom>
          <a:noFill/>
          <a:ln w="57150">
            <a:solidFill>
              <a:srgbClr val="CCFF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20185" name="Line 25"/>
          <p:cNvSpPr>
            <a:spLocks noChangeShapeType="1"/>
          </p:cNvSpPr>
          <p:nvPr/>
        </p:nvSpPr>
        <p:spPr bwMode="auto">
          <a:xfrm>
            <a:off x="2268538" y="5445125"/>
            <a:ext cx="1150937" cy="504825"/>
          </a:xfrm>
          <a:prstGeom prst="line">
            <a:avLst/>
          </a:prstGeom>
          <a:noFill/>
          <a:ln w="57150">
            <a:solidFill>
              <a:srgbClr val="CCFF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20186" name="Line 26"/>
          <p:cNvSpPr>
            <a:spLocks noChangeShapeType="1"/>
          </p:cNvSpPr>
          <p:nvPr/>
        </p:nvSpPr>
        <p:spPr bwMode="auto">
          <a:xfrm>
            <a:off x="2339975" y="4797425"/>
            <a:ext cx="1295400" cy="863600"/>
          </a:xfrm>
          <a:prstGeom prst="line">
            <a:avLst/>
          </a:prstGeom>
          <a:noFill/>
          <a:ln w="57150">
            <a:solidFill>
              <a:srgbClr val="CCFF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20187" name="Line 27"/>
          <p:cNvSpPr>
            <a:spLocks noChangeShapeType="1"/>
          </p:cNvSpPr>
          <p:nvPr/>
        </p:nvSpPr>
        <p:spPr bwMode="auto">
          <a:xfrm>
            <a:off x="3276600" y="4365625"/>
            <a:ext cx="574675" cy="1150938"/>
          </a:xfrm>
          <a:prstGeom prst="line">
            <a:avLst/>
          </a:prstGeom>
          <a:noFill/>
          <a:ln w="57150">
            <a:solidFill>
              <a:srgbClr val="CCFF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20188" name="Line 28"/>
          <p:cNvSpPr>
            <a:spLocks noChangeShapeType="1"/>
          </p:cNvSpPr>
          <p:nvPr/>
        </p:nvSpPr>
        <p:spPr bwMode="auto">
          <a:xfrm>
            <a:off x="3924300" y="3789363"/>
            <a:ext cx="215900" cy="1584325"/>
          </a:xfrm>
          <a:prstGeom prst="line">
            <a:avLst/>
          </a:prstGeom>
          <a:noFill/>
          <a:ln w="57150">
            <a:solidFill>
              <a:srgbClr val="CCFF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20189" name="Line 29"/>
          <p:cNvSpPr>
            <a:spLocks noChangeShapeType="1"/>
          </p:cNvSpPr>
          <p:nvPr/>
        </p:nvSpPr>
        <p:spPr bwMode="auto">
          <a:xfrm>
            <a:off x="4787900" y="4508500"/>
            <a:ext cx="0" cy="792163"/>
          </a:xfrm>
          <a:prstGeom prst="line">
            <a:avLst/>
          </a:prstGeom>
          <a:noFill/>
          <a:ln w="57150">
            <a:solidFill>
              <a:srgbClr val="CCFF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20190" name="Line 30"/>
          <p:cNvSpPr>
            <a:spLocks noChangeShapeType="1"/>
          </p:cNvSpPr>
          <p:nvPr/>
        </p:nvSpPr>
        <p:spPr bwMode="auto">
          <a:xfrm flipH="1">
            <a:off x="5435600" y="3573463"/>
            <a:ext cx="431800" cy="1800225"/>
          </a:xfrm>
          <a:prstGeom prst="line">
            <a:avLst/>
          </a:prstGeom>
          <a:noFill/>
          <a:ln w="57150">
            <a:solidFill>
              <a:srgbClr val="CCFF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20191" name="Line 31"/>
          <p:cNvSpPr>
            <a:spLocks noChangeShapeType="1"/>
          </p:cNvSpPr>
          <p:nvPr/>
        </p:nvSpPr>
        <p:spPr bwMode="auto">
          <a:xfrm flipH="1">
            <a:off x="6156325" y="5516563"/>
            <a:ext cx="1152525" cy="433387"/>
          </a:xfrm>
          <a:prstGeom prst="line">
            <a:avLst/>
          </a:prstGeom>
          <a:noFill/>
          <a:ln w="57150">
            <a:solidFill>
              <a:srgbClr val="CCFF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20192" name="Line 32"/>
          <p:cNvSpPr>
            <a:spLocks noChangeShapeType="1"/>
          </p:cNvSpPr>
          <p:nvPr/>
        </p:nvSpPr>
        <p:spPr bwMode="auto">
          <a:xfrm flipH="1">
            <a:off x="6011863" y="5013325"/>
            <a:ext cx="720725" cy="576263"/>
          </a:xfrm>
          <a:prstGeom prst="line">
            <a:avLst/>
          </a:prstGeom>
          <a:noFill/>
          <a:ln w="57150">
            <a:solidFill>
              <a:srgbClr val="CCFF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20193" name="Line 33"/>
          <p:cNvSpPr>
            <a:spLocks noChangeShapeType="1"/>
          </p:cNvSpPr>
          <p:nvPr/>
        </p:nvSpPr>
        <p:spPr bwMode="auto">
          <a:xfrm flipH="1">
            <a:off x="5795963" y="4365625"/>
            <a:ext cx="431800" cy="1150938"/>
          </a:xfrm>
          <a:prstGeom prst="line">
            <a:avLst/>
          </a:prstGeom>
          <a:noFill/>
          <a:ln w="57150">
            <a:solidFill>
              <a:srgbClr val="CCFF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20194" name="Line 34"/>
          <p:cNvSpPr>
            <a:spLocks noChangeShapeType="1"/>
          </p:cNvSpPr>
          <p:nvPr/>
        </p:nvSpPr>
        <p:spPr bwMode="auto">
          <a:xfrm>
            <a:off x="6588125" y="1125538"/>
            <a:ext cx="576263" cy="0"/>
          </a:xfrm>
          <a:prstGeom prst="line">
            <a:avLst/>
          </a:prstGeom>
          <a:noFill/>
          <a:ln w="57150">
            <a:solidFill>
              <a:srgbClr val="CCFF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nvGrpSpPr>
          <p:cNvPr id="220195" name="Group 35"/>
          <p:cNvGrpSpPr>
            <a:grpSpLocks/>
          </p:cNvGrpSpPr>
          <p:nvPr/>
        </p:nvGrpSpPr>
        <p:grpSpPr bwMode="auto">
          <a:xfrm>
            <a:off x="179388" y="620713"/>
            <a:ext cx="2303462" cy="1511300"/>
            <a:chOff x="4105" y="3113"/>
            <a:chExt cx="1451" cy="952"/>
          </a:xfrm>
        </p:grpSpPr>
        <p:sp>
          <p:nvSpPr>
            <p:cNvPr id="220196" name="Rectangle 36"/>
            <p:cNvSpPr>
              <a:spLocks noChangeArrowheads="1"/>
            </p:cNvSpPr>
            <p:nvPr/>
          </p:nvSpPr>
          <p:spPr bwMode="auto">
            <a:xfrm>
              <a:off x="4105" y="3113"/>
              <a:ext cx="1451" cy="95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ru-RU" i="1">
                <a:solidFill>
                  <a:schemeClr val="bg2"/>
                </a:solidFill>
                <a:latin typeface="Garamond" pitchFamily="18" charset="0"/>
              </a:endParaRPr>
            </a:p>
          </p:txBody>
        </p:sp>
        <p:sp>
          <p:nvSpPr>
            <p:cNvPr id="220197" name="Rectangle 37"/>
            <p:cNvSpPr>
              <a:spLocks noChangeArrowheads="1"/>
            </p:cNvSpPr>
            <p:nvPr/>
          </p:nvSpPr>
          <p:spPr bwMode="auto">
            <a:xfrm>
              <a:off x="4150" y="3748"/>
              <a:ext cx="1361" cy="272"/>
            </a:xfrm>
            <a:prstGeom prst="rect">
              <a:avLst/>
            </a:prstGeom>
            <a:solidFill>
              <a:schemeClr val="folHlink"/>
            </a:solidFill>
            <a:ln w="38100">
              <a:solidFill>
                <a:srgbClr val="FF7C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ru-RU" sz="1400" b="1">
                  <a:solidFill>
                    <a:schemeClr val="bg2"/>
                  </a:solidFill>
                </a:rPr>
                <a:t>Резервуарный хозяин</a:t>
              </a:r>
            </a:p>
          </p:txBody>
        </p:sp>
        <p:sp>
          <p:nvSpPr>
            <p:cNvPr id="220198" name="Rectangle 38"/>
            <p:cNvSpPr>
              <a:spLocks noChangeArrowheads="1"/>
            </p:cNvSpPr>
            <p:nvPr/>
          </p:nvSpPr>
          <p:spPr bwMode="auto">
            <a:xfrm>
              <a:off x="4150" y="3158"/>
              <a:ext cx="1361" cy="226"/>
            </a:xfrm>
            <a:prstGeom prst="rect">
              <a:avLst/>
            </a:prstGeom>
            <a:solidFill>
              <a:schemeClr val="folHlink"/>
            </a:solidFill>
            <a:ln w="38100">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ru-RU" sz="1400" b="1">
                  <a:solidFill>
                    <a:schemeClr val="bg2"/>
                  </a:solidFill>
                </a:rPr>
                <a:t>Окончательный хозяин</a:t>
              </a:r>
            </a:p>
          </p:txBody>
        </p:sp>
        <p:sp>
          <p:nvSpPr>
            <p:cNvPr id="220199" name="Rectangle 39"/>
            <p:cNvSpPr>
              <a:spLocks noChangeArrowheads="1"/>
            </p:cNvSpPr>
            <p:nvPr/>
          </p:nvSpPr>
          <p:spPr bwMode="auto">
            <a:xfrm>
              <a:off x="4150" y="3430"/>
              <a:ext cx="1361" cy="272"/>
            </a:xfrm>
            <a:prstGeom prst="rect">
              <a:avLst/>
            </a:prstGeom>
            <a:solidFill>
              <a:schemeClr val="folHlink"/>
            </a:solidFill>
            <a:ln w="38100">
              <a:solidFill>
                <a:srgbClr val="33CC33"/>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ru-RU" sz="1400" b="1">
                  <a:solidFill>
                    <a:schemeClr val="bg2"/>
                  </a:solidFill>
                </a:rPr>
                <a:t>Промежуточный хозяин</a:t>
              </a:r>
            </a:p>
          </p:txBody>
        </p:sp>
        <p:sp>
          <p:nvSpPr>
            <p:cNvPr id="220200" name="Rectangle 40"/>
            <p:cNvSpPr>
              <a:spLocks noChangeArrowheads="1"/>
            </p:cNvSpPr>
            <p:nvPr/>
          </p:nvSpPr>
          <p:spPr bwMode="auto">
            <a:xfrm>
              <a:off x="4105" y="3113"/>
              <a:ext cx="1451" cy="95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ru-RU" i="1">
                <a:solidFill>
                  <a:schemeClr val="bg2"/>
                </a:solidFill>
                <a:latin typeface="Garamond" pitchFamily="18" charset="0"/>
              </a:endParaRPr>
            </a:p>
          </p:txBody>
        </p:sp>
        <p:sp>
          <p:nvSpPr>
            <p:cNvPr id="220201" name="Rectangle 41"/>
            <p:cNvSpPr>
              <a:spLocks noChangeArrowheads="1"/>
            </p:cNvSpPr>
            <p:nvPr/>
          </p:nvSpPr>
          <p:spPr bwMode="auto">
            <a:xfrm>
              <a:off x="4150" y="3748"/>
              <a:ext cx="1361" cy="272"/>
            </a:xfrm>
            <a:prstGeom prst="rect">
              <a:avLst/>
            </a:prstGeom>
            <a:solidFill>
              <a:schemeClr val="folHlink"/>
            </a:solidFill>
            <a:ln w="38100">
              <a:solidFill>
                <a:srgbClr val="FF7C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ru-RU" sz="1400" b="1">
                  <a:solidFill>
                    <a:schemeClr val="bg2"/>
                  </a:solidFill>
                </a:rPr>
                <a:t>Резервуарный хозяин</a:t>
              </a:r>
            </a:p>
          </p:txBody>
        </p:sp>
        <p:sp>
          <p:nvSpPr>
            <p:cNvPr id="220202" name="Rectangle 42"/>
            <p:cNvSpPr>
              <a:spLocks noChangeArrowheads="1"/>
            </p:cNvSpPr>
            <p:nvPr/>
          </p:nvSpPr>
          <p:spPr bwMode="auto">
            <a:xfrm>
              <a:off x="4150" y="3158"/>
              <a:ext cx="1361" cy="226"/>
            </a:xfrm>
            <a:prstGeom prst="rect">
              <a:avLst/>
            </a:prstGeom>
            <a:solidFill>
              <a:schemeClr val="folHlink"/>
            </a:solidFill>
            <a:ln w="38100">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ru-RU" sz="1400" b="1">
                  <a:solidFill>
                    <a:schemeClr val="bg2"/>
                  </a:solidFill>
                </a:rPr>
                <a:t>Окончательный хозяин</a:t>
              </a:r>
            </a:p>
          </p:txBody>
        </p:sp>
        <p:sp>
          <p:nvSpPr>
            <p:cNvPr id="220203" name="Rectangle 43"/>
            <p:cNvSpPr>
              <a:spLocks noChangeArrowheads="1"/>
            </p:cNvSpPr>
            <p:nvPr/>
          </p:nvSpPr>
          <p:spPr bwMode="auto">
            <a:xfrm>
              <a:off x="4150" y="3430"/>
              <a:ext cx="1361" cy="272"/>
            </a:xfrm>
            <a:prstGeom prst="rect">
              <a:avLst/>
            </a:prstGeom>
            <a:solidFill>
              <a:schemeClr val="folHlink"/>
            </a:solidFill>
            <a:ln w="38100">
              <a:solidFill>
                <a:srgbClr val="33CC33"/>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ru-RU" sz="1400" b="1">
                  <a:solidFill>
                    <a:schemeClr val="bg2"/>
                  </a:solidFill>
                </a:rPr>
                <a:t>Промежуточный хозяин</a:t>
              </a:r>
            </a:p>
          </p:txBody>
        </p:sp>
        <p:sp>
          <p:nvSpPr>
            <p:cNvPr id="220204" name="Rectangle 44"/>
            <p:cNvSpPr>
              <a:spLocks noChangeArrowheads="1"/>
            </p:cNvSpPr>
            <p:nvPr/>
          </p:nvSpPr>
          <p:spPr bwMode="auto">
            <a:xfrm>
              <a:off x="4105" y="3113"/>
              <a:ext cx="1451" cy="95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ru-RU" i="1">
                <a:solidFill>
                  <a:schemeClr val="bg2"/>
                </a:solidFill>
                <a:latin typeface="Garamond" pitchFamily="18" charset="0"/>
              </a:endParaRPr>
            </a:p>
          </p:txBody>
        </p:sp>
        <p:sp>
          <p:nvSpPr>
            <p:cNvPr id="220205" name="Rectangle 45"/>
            <p:cNvSpPr>
              <a:spLocks noChangeArrowheads="1"/>
            </p:cNvSpPr>
            <p:nvPr/>
          </p:nvSpPr>
          <p:spPr bwMode="auto">
            <a:xfrm>
              <a:off x="4150" y="3748"/>
              <a:ext cx="1361" cy="272"/>
            </a:xfrm>
            <a:prstGeom prst="rect">
              <a:avLst/>
            </a:prstGeom>
            <a:solidFill>
              <a:schemeClr val="folHlink"/>
            </a:solidFill>
            <a:ln w="38100">
              <a:solidFill>
                <a:srgbClr val="FF7C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ru-RU" sz="1400" b="1">
                  <a:solidFill>
                    <a:schemeClr val="bg2"/>
                  </a:solidFill>
                </a:rPr>
                <a:t>Резервуарный хозяин</a:t>
              </a:r>
            </a:p>
          </p:txBody>
        </p:sp>
        <p:sp>
          <p:nvSpPr>
            <p:cNvPr id="220206" name="Rectangle 46"/>
            <p:cNvSpPr>
              <a:spLocks noChangeArrowheads="1"/>
            </p:cNvSpPr>
            <p:nvPr/>
          </p:nvSpPr>
          <p:spPr bwMode="auto">
            <a:xfrm>
              <a:off x="4150" y="3158"/>
              <a:ext cx="1361" cy="226"/>
            </a:xfrm>
            <a:prstGeom prst="rect">
              <a:avLst/>
            </a:prstGeom>
            <a:solidFill>
              <a:schemeClr val="folHlink"/>
            </a:solidFill>
            <a:ln w="38100">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ru-RU" sz="1400" b="1">
                  <a:solidFill>
                    <a:schemeClr val="bg2"/>
                  </a:solidFill>
                </a:rPr>
                <a:t>Окончательный хозяин</a:t>
              </a:r>
            </a:p>
          </p:txBody>
        </p:sp>
        <p:sp>
          <p:nvSpPr>
            <p:cNvPr id="220207" name="Rectangle 47"/>
            <p:cNvSpPr>
              <a:spLocks noChangeArrowheads="1"/>
            </p:cNvSpPr>
            <p:nvPr/>
          </p:nvSpPr>
          <p:spPr bwMode="auto">
            <a:xfrm>
              <a:off x="4150" y="3430"/>
              <a:ext cx="1361" cy="272"/>
            </a:xfrm>
            <a:prstGeom prst="rect">
              <a:avLst/>
            </a:prstGeom>
            <a:solidFill>
              <a:schemeClr val="folHlink"/>
            </a:solidFill>
            <a:ln w="38100">
              <a:solidFill>
                <a:srgbClr val="33CC33"/>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ru-RU" sz="1400" b="1">
                  <a:solidFill>
                    <a:schemeClr val="bg2"/>
                  </a:solidFill>
                </a:rPr>
                <a:t>Промежуточный хозяин</a:t>
              </a:r>
            </a:p>
          </p:txBody>
        </p:sp>
        <p:sp>
          <p:nvSpPr>
            <p:cNvPr id="220208" name="Rectangle 48"/>
            <p:cNvSpPr>
              <a:spLocks noChangeArrowheads="1"/>
            </p:cNvSpPr>
            <p:nvPr/>
          </p:nvSpPr>
          <p:spPr bwMode="auto">
            <a:xfrm>
              <a:off x="4105" y="3113"/>
              <a:ext cx="1451" cy="95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ru-RU" i="1">
                <a:solidFill>
                  <a:schemeClr val="bg2"/>
                </a:solidFill>
                <a:latin typeface="Garamond" pitchFamily="18" charset="0"/>
              </a:endParaRPr>
            </a:p>
          </p:txBody>
        </p:sp>
        <p:sp>
          <p:nvSpPr>
            <p:cNvPr id="220209" name="Rectangle 49"/>
            <p:cNvSpPr>
              <a:spLocks noChangeArrowheads="1"/>
            </p:cNvSpPr>
            <p:nvPr/>
          </p:nvSpPr>
          <p:spPr bwMode="auto">
            <a:xfrm>
              <a:off x="4150" y="3748"/>
              <a:ext cx="1361" cy="272"/>
            </a:xfrm>
            <a:prstGeom prst="rect">
              <a:avLst/>
            </a:prstGeom>
            <a:solidFill>
              <a:schemeClr val="folHlink"/>
            </a:solidFill>
            <a:ln w="38100">
              <a:solidFill>
                <a:srgbClr val="FF7C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ru-RU" sz="1400" b="1">
                  <a:solidFill>
                    <a:schemeClr val="bg2"/>
                  </a:solidFill>
                </a:rPr>
                <a:t>Резервуарный хозяин</a:t>
              </a:r>
            </a:p>
          </p:txBody>
        </p:sp>
        <p:sp>
          <p:nvSpPr>
            <p:cNvPr id="220210" name="Rectangle 50"/>
            <p:cNvSpPr>
              <a:spLocks noChangeArrowheads="1"/>
            </p:cNvSpPr>
            <p:nvPr/>
          </p:nvSpPr>
          <p:spPr bwMode="auto">
            <a:xfrm>
              <a:off x="4150" y="3158"/>
              <a:ext cx="1361" cy="226"/>
            </a:xfrm>
            <a:prstGeom prst="rect">
              <a:avLst/>
            </a:prstGeom>
            <a:solidFill>
              <a:schemeClr val="folHlink"/>
            </a:solidFill>
            <a:ln w="38100">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ru-RU" sz="1400" b="1">
                  <a:solidFill>
                    <a:schemeClr val="bg2"/>
                  </a:solidFill>
                </a:rPr>
                <a:t>Окончательный хозяин</a:t>
              </a:r>
            </a:p>
          </p:txBody>
        </p:sp>
        <p:sp>
          <p:nvSpPr>
            <p:cNvPr id="220211" name="Rectangle 51"/>
            <p:cNvSpPr>
              <a:spLocks noChangeArrowheads="1"/>
            </p:cNvSpPr>
            <p:nvPr/>
          </p:nvSpPr>
          <p:spPr bwMode="auto">
            <a:xfrm>
              <a:off x="4150" y="3430"/>
              <a:ext cx="1361" cy="272"/>
            </a:xfrm>
            <a:prstGeom prst="rect">
              <a:avLst/>
            </a:prstGeom>
            <a:solidFill>
              <a:schemeClr val="folHlink"/>
            </a:solidFill>
            <a:ln w="38100">
              <a:solidFill>
                <a:srgbClr val="33CC33"/>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ru-RU" sz="1400" b="1">
                  <a:solidFill>
                    <a:schemeClr val="bg2"/>
                  </a:solidFill>
                </a:rPr>
                <a:t>Промежуточный хозяин</a:t>
              </a:r>
            </a:p>
          </p:txBody>
        </p:sp>
      </p:grpSp>
    </p:spTree>
    <p:extLst>
      <p:ext uri="{BB962C8B-B14F-4D97-AF65-F5344CB8AC3E}">
        <p14:creationId xmlns:p14="http://schemas.microsoft.com/office/powerpoint/2010/main" xmlns="" val="1543815345"/>
      </p:ext>
    </p:extLst>
  </p:cSld>
  <p:clrMapOvr>
    <a:masterClrMapping/>
  </p:clrMapOvr>
  <p:transition spd="med">
    <p:cover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611188" y="260350"/>
            <a:ext cx="7772400" cy="1143000"/>
          </a:xfrm>
        </p:spPr>
        <p:txBody>
          <a:bodyPr/>
          <a:lstStyle/>
          <a:p>
            <a:r>
              <a:rPr lang="ru-RU" sz="3200">
                <a:latin typeface="Arial" charset="0"/>
              </a:rPr>
              <a:t>Половозрелые цестоды обитают в кишечнике хищных млекопитающих</a:t>
            </a:r>
          </a:p>
        </p:txBody>
      </p:sp>
      <p:graphicFrame>
        <p:nvGraphicFramePr>
          <p:cNvPr id="196613" name="Object 5"/>
          <p:cNvGraphicFramePr>
            <a:graphicFrameLocks noGrp="1" noChangeAspect="1"/>
          </p:cNvGraphicFramePr>
          <p:nvPr>
            <p:ph sz="quarter" idx="13"/>
            <p:extLst>
              <p:ext uri="{D42A27DB-BD31-4B8C-83A1-F6EECF244321}">
                <p14:modId xmlns:p14="http://schemas.microsoft.com/office/powerpoint/2010/main" xmlns="" val="553370424"/>
              </p:ext>
            </p:extLst>
          </p:nvPr>
        </p:nvGraphicFramePr>
        <p:xfrm>
          <a:off x="1043608" y="2348880"/>
          <a:ext cx="1860550" cy="3429000"/>
        </p:xfrm>
        <a:graphic>
          <a:graphicData uri="http://schemas.openxmlformats.org/presentationml/2006/ole">
            <p:oleObj spid="_x0000_s1038" name="Image" r:id="rId3" imgW="3796825" imgH="6996825" progId="">
              <p:embed/>
            </p:oleObj>
          </a:graphicData>
        </a:graphic>
      </p:graphicFrame>
      <p:graphicFrame>
        <p:nvGraphicFramePr>
          <p:cNvPr id="196615" name="Object 7"/>
          <p:cNvGraphicFramePr>
            <a:graphicFrameLocks noGrp="1" noChangeAspect="1"/>
          </p:cNvGraphicFramePr>
          <p:nvPr>
            <p:ph sz="quarter" idx="14"/>
          </p:nvPr>
        </p:nvGraphicFramePr>
        <p:xfrm>
          <a:off x="4500563" y="1773238"/>
          <a:ext cx="4167187" cy="5013325"/>
        </p:xfrm>
        <a:graphic>
          <a:graphicData uri="http://schemas.openxmlformats.org/presentationml/2006/ole">
            <p:oleObj spid="_x0000_s1039" name="Image" r:id="rId4" imgW="6260317" imgH="7530159" progId="">
              <p:embed/>
            </p:oleObj>
          </a:graphicData>
        </a:graphic>
      </p:graphicFrame>
    </p:spTree>
    <p:extLst>
      <p:ext uri="{BB962C8B-B14F-4D97-AF65-F5344CB8AC3E}">
        <p14:creationId xmlns:p14="http://schemas.microsoft.com/office/powerpoint/2010/main" xmlns="" val="32443619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endParaRPr lang="ru-RU" sz="3600">
              <a:latin typeface="Arial" charset="0"/>
            </a:endParaRPr>
          </a:p>
        </p:txBody>
      </p:sp>
      <p:sp>
        <p:nvSpPr>
          <p:cNvPr id="168963" name="Text Box 3"/>
          <p:cNvSpPr txBox="1">
            <a:spLocks noChangeArrowheads="1"/>
          </p:cNvSpPr>
          <p:nvPr/>
        </p:nvSpPr>
        <p:spPr bwMode="auto">
          <a:xfrm>
            <a:off x="0" y="188913"/>
            <a:ext cx="9144000" cy="60016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ru-RU" b="1" dirty="0">
                <a:latin typeface="Arial" charset="0"/>
              </a:rPr>
              <a:t>Основные факторы, способствующие  формированию новых очагов </a:t>
            </a:r>
            <a:r>
              <a:rPr lang="ru-RU" b="1" dirty="0" smtClean="0">
                <a:latin typeface="Arial" charset="0"/>
              </a:rPr>
              <a:t>эхинококкозов:</a:t>
            </a:r>
            <a:endParaRPr lang="ru-RU" b="1" dirty="0">
              <a:latin typeface="Arial" charset="0"/>
            </a:endParaRPr>
          </a:p>
          <a:p>
            <a:endParaRPr lang="ru-RU" b="1" dirty="0">
              <a:latin typeface="Arial" charset="0"/>
            </a:endParaRPr>
          </a:p>
          <a:p>
            <a:endParaRPr lang="ru-RU" b="1" dirty="0">
              <a:latin typeface="Arial" charset="0"/>
            </a:endParaRPr>
          </a:p>
          <a:p>
            <a:pPr lvl="1">
              <a:buFontTx/>
              <a:buAutoNum type="arabicPeriod"/>
            </a:pPr>
            <a:r>
              <a:rPr lang="ru-RU" dirty="0">
                <a:latin typeface="Arial" charset="0"/>
              </a:rPr>
              <a:t>Активное разведение овец в регионах где ранее традиционно не было развито овцеводство.</a:t>
            </a:r>
          </a:p>
          <a:p>
            <a:pPr lvl="1">
              <a:buFontTx/>
              <a:buAutoNum type="arabicPeriod"/>
            </a:pPr>
            <a:endParaRPr lang="ru-RU" dirty="0">
              <a:latin typeface="Arial" charset="0"/>
            </a:endParaRPr>
          </a:p>
          <a:p>
            <a:pPr lvl="1">
              <a:buFontTx/>
              <a:buAutoNum type="arabicPeriod"/>
            </a:pPr>
            <a:r>
              <a:rPr lang="ru-RU" dirty="0">
                <a:latin typeface="Arial" charset="0"/>
              </a:rPr>
              <a:t>Завоз мелкого рогатого скота пораженного эхинококком из </a:t>
            </a:r>
            <a:r>
              <a:rPr lang="ru-RU" dirty="0" smtClean="0">
                <a:latin typeface="Arial" charset="0"/>
              </a:rPr>
              <a:t>России, Закавказья </a:t>
            </a:r>
            <a:r>
              <a:rPr lang="ru-RU" dirty="0">
                <a:latin typeface="Arial" charset="0"/>
              </a:rPr>
              <a:t>и республик Средней Азии.</a:t>
            </a:r>
          </a:p>
          <a:p>
            <a:pPr lvl="1">
              <a:buFontTx/>
              <a:buAutoNum type="arabicPeriod"/>
            </a:pPr>
            <a:endParaRPr lang="ru-RU" dirty="0">
              <a:latin typeface="Arial" charset="0"/>
            </a:endParaRPr>
          </a:p>
          <a:p>
            <a:pPr lvl="1">
              <a:buFontTx/>
              <a:buAutoNum type="arabicPeriod"/>
            </a:pPr>
            <a:r>
              <a:rPr lang="ru-RU" dirty="0">
                <a:latin typeface="Arial" charset="0"/>
              </a:rPr>
              <a:t>Отсутствие должного ветеринарного надзора за убоем мелкого рогатого скота в результате которого пораженные органы  либо выбрасываются на помойку, либо скармливаются сторожевым собакам.</a:t>
            </a:r>
          </a:p>
          <a:p>
            <a:pPr lvl="1">
              <a:buFontTx/>
              <a:buAutoNum type="arabicPeriod"/>
            </a:pPr>
            <a:endParaRPr lang="ru-RU" dirty="0">
              <a:latin typeface="Arial" charset="0"/>
            </a:endParaRPr>
          </a:p>
          <a:p>
            <a:pPr lvl="1">
              <a:buFontTx/>
              <a:buAutoNum type="arabicPeriod"/>
            </a:pPr>
            <a:r>
              <a:rPr lang="ru-RU" dirty="0">
                <a:latin typeface="Arial" charset="0"/>
              </a:rPr>
              <a:t>Наличие большого числа  бездомных  собак.</a:t>
            </a:r>
          </a:p>
        </p:txBody>
      </p:sp>
    </p:spTree>
    <p:extLst>
      <p:ext uri="{BB962C8B-B14F-4D97-AF65-F5344CB8AC3E}">
        <p14:creationId xmlns:p14="http://schemas.microsoft.com/office/powerpoint/2010/main" xmlns="" val="42280025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3"/>
          <p:cNvSpPr>
            <a:spLocks noGrp="1" noChangeArrowheads="1"/>
          </p:cNvSpPr>
          <p:nvPr>
            <p:ph idx="1"/>
          </p:nvPr>
        </p:nvSpPr>
        <p:spPr>
          <a:xfrm>
            <a:off x="1219200" y="1412875"/>
            <a:ext cx="7391400" cy="4987925"/>
          </a:xfrm>
        </p:spPr>
        <p:txBody>
          <a:bodyPr/>
          <a:lstStyle/>
          <a:p>
            <a:pPr algn="ctr">
              <a:lnSpc>
                <a:spcPct val="80000"/>
              </a:lnSpc>
            </a:pPr>
            <a:r>
              <a:rPr lang="ru-RU" sz="1600"/>
              <a:t>одна или несколько округлых или овальной формы </a:t>
            </a:r>
          </a:p>
          <a:p>
            <a:pPr algn="ctr">
              <a:lnSpc>
                <a:spcPct val="80000"/>
              </a:lnSpc>
              <a:buFontTx/>
              <a:buNone/>
            </a:pPr>
            <a:r>
              <a:rPr lang="ru-RU" sz="1600"/>
              <a:t>гомогенных теней с ровными контурами</a:t>
            </a:r>
          </a:p>
          <a:p>
            <a:pPr>
              <a:lnSpc>
                <a:spcPct val="80000"/>
              </a:lnSpc>
            </a:pPr>
            <a:endParaRPr lang="ru-RU" sz="1600"/>
          </a:p>
          <a:p>
            <a:pPr>
              <a:lnSpc>
                <a:spcPct val="80000"/>
              </a:lnSpc>
            </a:pPr>
            <a:endParaRPr lang="ru-RU" sz="1600"/>
          </a:p>
          <a:p>
            <a:pPr>
              <a:lnSpc>
                <a:spcPct val="80000"/>
              </a:lnSpc>
            </a:pPr>
            <a:endParaRPr lang="ru-RU" sz="1600"/>
          </a:p>
          <a:p>
            <a:pPr>
              <a:lnSpc>
                <a:spcPct val="80000"/>
              </a:lnSpc>
            </a:pPr>
            <a:endParaRPr lang="ru-RU" sz="1600"/>
          </a:p>
          <a:p>
            <a:pPr>
              <a:lnSpc>
                <a:spcPct val="80000"/>
              </a:lnSpc>
            </a:pPr>
            <a:endParaRPr lang="ru-RU" sz="1600"/>
          </a:p>
          <a:p>
            <a:pPr>
              <a:lnSpc>
                <a:spcPct val="80000"/>
              </a:lnSpc>
            </a:pPr>
            <a:endParaRPr lang="ru-RU" sz="1600"/>
          </a:p>
          <a:p>
            <a:pPr>
              <a:lnSpc>
                <a:spcPct val="80000"/>
              </a:lnSpc>
            </a:pPr>
            <a:endParaRPr lang="ru-RU" sz="1600"/>
          </a:p>
          <a:p>
            <a:pPr>
              <a:lnSpc>
                <a:spcPct val="80000"/>
              </a:lnSpc>
            </a:pPr>
            <a:endParaRPr lang="ru-RU" sz="1600"/>
          </a:p>
          <a:p>
            <a:pPr>
              <a:lnSpc>
                <a:spcPct val="80000"/>
              </a:lnSpc>
            </a:pPr>
            <a:endParaRPr lang="ru-RU" sz="1600"/>
          </a:p>
          <a:p>
            <a:pPr>
              <a:lnSpc>
                <a:spcPct val="80000"/>
              </a:lnSpc>
            </a:pPr>
            <a:endParaRPr lang="ru-RU" sz="1600"/>
          </a:p>
          <a:p>
            <a:pPr>
              <a:lnSpc>
                <a:spcPct val="80000"/>
              </a:lnSpc>
            </a:pPr>
            <a:endParaRPr lang="ru-RU" sz="1600"/>
          </a:p>
          <a:p>
            <a:pPr>
              <a:lnSpc>
                <a:spcPct val="80000"/>
              </a:lnSpc>
            </a:pPr>
            <a:endParaRPr lang="ru-RU" sz="1600"/>
          </a:p>
          <a:p>
            <a:pPr>
              <a:lnSpc>
                <a:spcPct val="80000"/>
              </a:lnSpc>
            </a:pPr>
            <a:r>
              <a:rPr lang="ru-RU" sz="2000"/>
              <a:t>симптом «отслоения" </a:t>
            </a:r>
          </a:p>
          <a:p>
            <a:pPr>
              <a:lnSpc>
                <a:spcPct val="80000"/>
              </a:lnSpc>
            </a:pPr>
            <a:r>
              <a:rPr lang="ru-RU" sz="2000"/>
              <a:t>феномен субкапсулярного контрастирования</a:t>
            </a:r>
          </a:p>
          <a:p>
            <a:pPr>
              <a:lnSpc>
                <a:spcPct val="80000"/>
              </a:lnSpc>
            </a:pPr>
            <a:r>
              <a:rPr lang="ru-RU" sz="2000"/>
              <a:t>симптом Неменова - Эскудеро </a:t>
            </a:r>
          </a:p>
          <a:p>
            <a:pPr>
              <a:lnSpc>
                <a:spcPct val="80000"/>
              </a:lnSpc>
            </a:pPr>
            <a:r>
              <a:rPr lang="ru-RU" sz="2000"/>
              <a:t>полость с ровными внутренними стенками и уровнем жидкости</a:t>
            </a:r>
          </a:p>
        </p:txBody>
      </p:sp>
      <p:sp>
        <p:nvSpPr>
          <p:cNvPr id="218114" name="Rectangle 2"/>
          <p:cNvSpPr>
            <a:spLocks noGrp="1" noChangeArrowheads="1"/>
          </p:cNvSpPr>
          <p:nvPr>
            <p:ph type="title"/>
          </p:nvPr>
        </p:nvSpPr>
        <p:spPr>
          <a:xfrm>
            <a:off x="755650" y="0"/>
            <a:ext cx="7772400" cy="1143000"/>
          </a:xfrm>
        </p:spPr>
        <p:txBody>
          <a:bodyPr>
            <a:normAutofit fontScale="90000"/>
          </a:bodyPr>
          <a:lstStyle/>
          <a:p>
            <a:r>
              <a:rPr lang="ru-RU" sz="3200"/>
              <a:t>Рентгенологические методы (признаки эхинококковой кисты в легких). </a:t>
            </a:r>
            <a:r>
              <a:rPr lang="ru-RU" sz="2000"/>
              <a:t>Чувствительность метода около 50%</a:t>
            </a:r>
          </a:p>
        </p:txBody>
      </p:sp>
      <p:pic>
        <p:nvPicPr>
          <p:cNvPr id="218116" name="Picture 4" descr="image10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388" y="2060575"/>
            <a:ext cx="3036887" cy="2566988"/>
          </a:xfrm>
          <a:prstGeom prst="rect">
            <a:avLst/>
          </a:prstGeom>
          <a:noFill/>
          <a:extLst>
            <a:ext uri="{909E8E84-426E-40DD-AFC4-6F175D3DCCD1}">
              <a14:hiddenFill xmlns:a14="http://schemas.microsoft.com/office/drawing/2010/main" xmlns="">
                <a:solidFill>
                  <a:srgbClr val="FFFFFF"/>
                </a:solidFill>
              </a14:hiddenFill>
            </a:ext>
          </a:extLst>
        </p:spPr>
      </p:pic>
      <p:pic>
        <p:nvPicPr>
          <p:cNvPr id="218117"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67400" y="2133600"/>
            <a:ext cx="3101975" cy="2668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8118"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76600" y="2060575"/>
            <a:ext cx="2403475" cy="2714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8119" name="Line 7"/>
          <p:cNvSpPr>
            <a:spLocks noChangeShapeType="1"/>
          </p:cNvSpPr>
          <p:nvPr/>
        </p:nvSpPr>
        <p:spPr bwMode="auto">
          <a:xfrm flipH="1">
            <a:off x="684213" y="1989138"/>
            <a:ext cx="2087562" cy="1727200"/>
          </a:xfrm>
          <a:prstGeom prst="line">
            <a:avLst/>
          </a:prstGeom>
          <a:noFill/>
          <a:ln w="57150" cap="sq">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ru-RU"/>
          </a:p>
        </p:txBody>
      </p:sp>
      <p:sp>
        <p:nvSpPr>
          <p:cNvPr id="218120" name="Line 8"/>
          <p:cNvSpPr>
            <a:spLocks noChangeShapeType="1"/>
          </p:cNvSpPr>
          <p:nvPr/>
        </p:nvSpPr>
        <p:spPr bwMode="auto">
          <a:xfrm flipH="1">
            <a:off x="4932363" y="1989138"/>
            <a:ext cx="287337" cy="1512887"/>
          </a:xfrm>
          <a:prstGeom prst="line">
            <a:avLst/>
          </a:prstGeom>
          <a:noFill/>
          <a:ln w="57150" cap="sq">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ru-RU"/>
          </a:p>
        </p:txBody>
      </p:sp>
      <p:sp>
        <p:nvSpPr>
          <p:cNvPr id="218121" name="Line 9"/>
          <p:cNvSpPr>
            <a:spLocks noChangeShapeType="1"/>
          </p:cNvSpPr>
          <p:nvPr/>
        </p:nvSpPr>
        <p:spPr bwMode="auto">
          <a:xfrm>
            <a:off x="6011863" y="1916113"/>
            <a:ext cx="647700" cy="1800225"/>
          </a:xfrm>
          <a:prstGeom prst="line">
            <a:avLst/>
          </a:prstGeom>
          <a:noFill/>
          <a:ln w="57150" cap="sq">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ru-RU"/>
          </a:p>
        </p:txBody>
      </p:sp>
    </p:spTree>
    <p:extLst>
      <p:ext uri="{BB962C8B-B14F-4D97-AF65-F5344CB8AC3E}">
        <p14:creationId xmlns:p14="http://schemas.microsoft.com/office/powerpoint/2010/main" xmlns="" val="41104180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1972" name="Object 4"/>
          <p:cNvGraphicFramePr>
            <a:graphicFrameLocks noChangeAspect="1"/>
          </p:cNvGraphicFramePr>
          <p:nvPr/>
        </p:nvGraphicFramePr>
        <p:xfrm>
          <a:off x="719138" y="549275"/>
          <a:ext cx="7308850" cy="5792788"/>
        </p:xfrm>
        <a:graphic>
          <a:graphicData uri="http://schemas.openxmlformats.org/presentationml/2006/ole">
            <p:oleObj spid="_x0000_s3080" name="Image" r:id="rId3" imgW="9917460" imgH="7860317" progId="">
              <p:embed/>
            </p:oleObj>
          </a:graphicData>
        </a:graphic>
      </p:graphicFrame>
      <p:sp>
        <p:nvSpPr>
          <p:cNvPr id="211973" name="Rectangle 5"/>
          <p:cNvSpPr>
            <a:spLocks noChangeArrowheads="1"/>
          </p:cNvSpPr>
          <p:nvPr/>
        </p:nvSpPr>
        <p:spPr bwMode="auto">
          <a:xfrm>
            <a:off x="971550" y="0"/>
            <a:ext cx="72612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kumimoji="1" lang="ru-RU">
                <a:solidFill>
                  <a:schemeClr val="tx2"/>
                </a:solidFill>
                <a:effectLst>
                  <a:outerShdw blurRad="38100" dist="38100" dir="2700000" algn="tl">
                    <a:srgbClr val="000000"/>
                  </a:outerShdw>
                </a:effectLst>
              </a:rPr>
              <a:t>Ультразвуковое исследование</a:t>
            </a:r>
            <a:r>
              <a:rPr kumimoji="1" lang="en-US">
                <a:solidFill>
                  <a:schemeClr val="tx2"/>
                </a:solidFill>
                <a:effectLst>
                  <a:outerShdw blurRad="38100" dist="38100" dir="2700000" algn="tl">
                    <a:srgbClr val="000000"/>
                  </a:outerShdw>
                </a:effectLst>
              </a:rPr>
              <a:t> (</a:t>
            </a:r>
            <a:r>
              <a:rPr kumimoji="1" lang="ru-RU">
                <a:solidFill>
                  <a:schemeClr val="tx2"/>
                </a:solidFill>
                <a:effectLst>
                  <a:outerShdw blurRad="38100" dist="38100" dir="2700000" algn="tl">
                    <a:srgbClr val="000000"/>
                  </a:outerShdw>
                </a:effectLst>
              </a:rPr>
              <a:t>чувствительность метода 93-95%</a:t>
            </a:r>
            <a:r>
              <a:rPr kumimoji="1" lang="en-US">
                <a:solidFill>
                  <a:schemeClr val="tx2"/>
                </a:solidFill>
                <a:effectLst>
                  <a:outerShdw blurRad="38100" dist="38100" dir="2700000" algn="tl">
                    <a:srgbClr val="000000"/>
                  </a:outerShdw>
                </a:effectLst>
              </a:rPr>
              <a:t>)</a:t>
            </a:r>
            <a:endParaRPr kumimoji="1" lang="ru-RU">
              <a:solidFill>
                <a:schemeClr val="tx2"/>
              </a:solidFill>
              <a:effectLst>
                <a:outerShdw blurRad="38100" dist="38100" dir="2700000" algn="tl">
                  <a:srgbClr val="000000"/>
                </a:outerShdw>
              </a:effectLst>
            </a:endParaRPr>
          </a:p>
        </p:txBody>
      </p:sp>
    </p:spTree>
    <p:extLst>
      <p:ext uri="{BB962C8B-B14F-4D97-AF65-F5344CB8AC3E}">
        <p14:creationId xmlns:p14="http://schemas.microsoft.com/office/powerpoint/2010/main" xmlns="" val="16077128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2996" name="Object 4"/>
          <p:cNvGraphicFramePr>
            <a:graphicFrameLocks noChangeAspect="1"/>
          </p:cNvGraphicFramePr>
          <p:nvPr/>
        </p:nvGraphicFramePr>
        <p:xfrm>
          <a:off x="574675" y="9525"/>
          <a:ext cx="8101013" cy="6848475"/>
        </p:xfrm>
        <a:graphic>
          <a:graphicData uri="http://schemas.openxmlformats.org/presentationml/2006/ole">
            <p:oleObj spid="_x0000_s4104" name="Image" r:id="rId3" imgW="9853968" imgH="8330159" progId="">
              <p:embed/>
            </p:oleObj>
          </a:graphicData>
        </a:graphic>
      </p:graphicFrame>
    </p:spTree>
    <p:extLst>
      <p:ext uri="{BB962C8B-B14F-4D97-AF65-F5344CB8AC3E}">
        <p14:creationId xmlns:p14="http://schemas.microsoft.com/office/powerpoint/2010/main" xmlns="" val="34218488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20</TotalTime>
  <Words>915</Words>
  <Application>Microsoft Office PowerPoint</Application>
  <PresentationFormat>Экран (4:3)</PresentationFormat>
  <Paragraphs>236</Paragraphs>
  <Slides>39</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39</vt:i4>
      </vt:variant>
    </vt:vector>
  </HeadingPairs>
  <TitlesOfParts>
    <vt:vector size="43" baseType="lpstr">
      <vt:lpstr>Базовая</vt:lpstr>
      <vt:lpstr>Image</vt:lpstr>
      <vt:lpstr>Документ</vt:lpstr>
      <vt:lpstr>Диаграмма</vt:lpstr>
      <vt:lpstr>Слайд 1</vt:lpstr>
      <vt:lpstr>Слайд 2</vt:lpstr>
      <vt:lpstr>Слайд 3</vt:lpstr>
      <vt:lpstr>Схема цикла развития Echinococcus granulosus. .</vt:lpstr>
      <vt:lpstr>Половозрелые цестоды обитают в кишечнике хищных млекопитающих</vt:lpstr>
      <vt:lpstr>Слайд 6</vt:lpstr>
      <vt:lpstr>Рентгенологические методы (признаки эхинококковой кисты в легких). Чувствительность метода около 50%</vt:lpstr>
      <vt:lpstr>Слайд 8</vt:lpstr>
      <vt:lpstr>Слайд 9</vt:lpstr>
      <vt:lpstr>Слайд 10</vt:lpstr>
      <vt:lpstr>Магнитно-резонансная томография (чувствительность 96 %)</vt:lpstr>
      <vt:lpstr>Селективная ангиография</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ЭХИНОКОККОЗ 2 схемы противорецидивной терапии</vt:lpstr>
      <vt:lpstr>    </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ЭЪТИБОРЛАРИНГИЗ УЧУН РАХМАТ!!!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Хирургические заболевания печени (абсцессы, эхинококкоз, кисты). Механическая желтуха. Этиология, дифференциальная диагностика. Задачи ВОП.</dc:title>
  <cp:lastModifiedBy>Админ</cp:lastModifiedBy>
  <cp:revision>9</cp:revision>
  <dcterms:modified xsi:type="dcterms:W3CDTF">2013-08-05T03:45:07Z</dcterms:modified>
</cp:coreProperties>
</file>