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81" r:id="rId4"/>
    <p:sldId id="258" r:id="rId5"/>
    <p:sldId id="282" r:id="rId6"/>
    <p:sldId id="259" r:id="rId7"/>
    <p:sldId id="283" r:id="rId8"/>
    <p:sldId id="262" r:id="rId9"/>
    <p:sldId id="284" r:id="rId10"/>
    <p:sldId id="260" r:id="rId11"/>
    <p:sldId id="264" r:id="rId12"/>
    <p:sldId id="261" r:id="rId13"/>
    <p:sldId id="263" r:id="rId14"/>
    <p:sldId id="265" r:id="rId15"/>
    <p:sldId id="267" r:id="rId16"/>
    <p:sldId id="266" r:id="rId17"/>
    <p:sldId id="268" r:id="rId18"/>
    <p:sldId id="269" r:id="rId19"/>
    <p:sldId id="270" r:id="rId20"/>
    <p:sldId id="271" r:id="rId21"/>
    <p:sldId id="272" r:id="rId22"/>
    <p:sldId id="273" r:id="rId23"/>
    <p:sldId id="280"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85" d="100"/>
          <a:sy n="85" d="100"/>
        </p:scale>
        <p:origin x="14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06DE9A28-937E-42D2-9FF3-81A76377B29B}" type="datetimeFigureOut">
              <a:rPr lang="ru-RU"/>
              <a:pPr>
                <a:defRPr/>
              </a:pPr>
              <a:t>23.12.2015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4BCD1B6-202A-4F71-AF90-D48D1594969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1EB0EF0-3158-4222-AB3A-E7CF0A459107}" type="datetimeFigureOut">
              <a:rPr lang="ru-RU"/>
              <a:pPr>
                <a:defRPr/>
              </a:pPr>
              <a:t>23.12.2015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E341027-A7F9-464F-BAF7-96F9A5F0314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F9C2FA1-A5F8-418B-81C9-DA7C6097AE6A}" type="datetimeFigureOut">
              <a:rPr lang="ru-RU"/>
              <a:pPr>
                <a:defRPr/>
              </a:pPr>
              <a:t>23.12.2015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557A664-4ACD-410C-B3CC-E4627BC6E59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624C74A-41C0-4785-AE97-7A091E53DA6D}" type="datetimeFigureOut">
              <a:rPr lang="ru-RU"/>
              <a:pPr>
                <a:defRPr/>
              </a:pPr>
              <a:t>23.12.2015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F3EE1B9-8E1B-45FA-A954-07B1B76F528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FD984F7-5EA8-4D6D-AFAF-E9A19F6D5101}" type="datetimeFigureOut">
              <a:rPr lang="ru-RU"/>
              <a:pPr>
                <a:defRPr/>
              </a:pPr>
              <a:t>23.12.2015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CD1470A-B662-42B9-9CF1-07E64C7308E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1B21BEC-A063-4749-9333-D52899F648EC}" type="datetimeFigureOut">
              <a:rPr lang="ru-RU"/>
              <a:pPr>
                <a:defRPr/>
              </a:pPr>
              <a:t>23.12.2015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85FC4AB-32DD-48F3-9C42-6A78353FAD6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4613FECC-00C9-45E1-9283-CD705E9A1FA1}" type="datetimeFigureOut">
              <a:rPr lang="ru-RU"/>
              <a:pPr>
                <a:defRPr/>
              </a:pPr>
              <a:t>23.12.2015</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15C9424A-B982-4940-B713-232B52514D2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A61AE470-2577-40A9-9ABD-1528456F14CF}" type="datetimeFigureOut">
              <a:rPr lang="ru-RU"/>
              <a:pPr>
                <a:defRPr/>
              </a:pPr>
              <a:t>23.12.2015</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82D9E417-3134-4109-A67D-A2CDE2DF57D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491B9A25-3202-482A-B3F1-5691FE45A235}" type="datetimeFigureOut">
              <a:rPr lang="ru-RU"/>
              <a:pPr>
                <a:defRPr/>
              </a:pPr>
              <a:t>23.12.2015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108E3C63-6C3E-45CF-BAD9-AD4A8A10498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8389B2A-4656-40BA-9EED-F6455AE7F1F2}" type="datetimeFigureOut">
              <a:rPr lang="ru-RU"/>
              <a:pPr>
                <a:defRPr/>
              </a:pPr>
              <a:t>23.12.2015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7EA1A36-4085-48A5-B94F-AC14CB8BB73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04D742CE-E50A-4CE9-A5D9-A3C660F4E4B8}" type="datetimeFigureOut">
              <a:rPr lang="ru-RU"/>
              <a:pPr>
                <a:defRPr/>
              </a:pPr>
              <a:t>23.12.2015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7FA5926-501C-45C8-B404-70568AF5A4A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E9E53C4F-2545-4091-96B4-9FB8FF3441FE}" type="datetimeFigureOut">
              <a:rPr lang="ru-RU"/>
              <a:pPr>
                <a:defRPr/>
              </a:pPr>
              <a:t>23.12.2015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C735254B-D503-4256-A92B-1423AEC268AA}"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95" r:id="rId1"/>
    <p:sldLayoutId id="2147483694" r:id="rId2"/>
    <p:sldLayoutId id="2147483696"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gi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42.gif"/></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gif"/></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hyperlink" Target="http://sportgaus.com/wp-content/uploads/2011/10/2011-10-19_1849241.png" TargetMode="Externa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Подзаголовок 2"/>
          <p:cNvSpPr>
            <a:spLocks noGrp="1"/>
          </p:cNvSpPr>
          <p:nvPr>
            <p:ph type="subTitle" idx="1"/>
          </p:nvPr>
        </p:nvSpPr>
        <p:spPr>
          <a:xfrm>
            <a:off x="1357313" y="4929188"/>
            <a:ext cx="6400800" cy="1571625"/>
          </a:xfrm>
          <a:solidFill>
            <a:schemeClr val="accent1">
              <a:alpha val="0"/>
            </a:schemeClr>
          </a:solidFill>
        </p:spPr>
        <p:txBody>
          <a:bodyPr/>
          <a:lstStyle/>
          <a:p>
            <a:pPr algn="l" eaLnBrk="1" hangingPunct="1">
              <a:lnSpc>
                <a:spcPct val="80000"/>
              </a:lnSpc>
            </a:pPr>
            <a:r>
              <a:rPr lang="uz-Cyrl-UZ" sz="2400" smtClean="0">
                <a:solidFill>
                  <a:schemeClr val="bg1"/>
                </a:solidFill>
              </a:rPr>
              <a:t>Режа:</a:t>
            </a:r>
            <a:endParaRPr lang="ru-RU" sz="2400" smtClean="0">
              <a:solidFill>
                <a:schemeClr val="bg1"/>
              </a:solidFill>
            </a:endParaRPr>
          </a:p>
          <a:p>
            <a:pPr algn="l" eaLnBrk="1" hangingPunct="1">
              <a:lnSpc>
                <a:spcPct val="80000"/>
              </a:lnSpc>
            </a:pPr>
            <a:r>
              <a:rPr lang="ru-RU" sz="2400" smtClean="0">
                <a:solidFill>
                  <a:schemeClr val="bg1"/>
                </a:solidFill>
              </a:rPr>
              <a:t>1.Баскетбол </a:t>
            </a:r>
            <a:r>
              <a:rPr lang="uz-Cyrl-UZ" sz="2400" smtClean="0">
                <a:solidFill>
                  <a:schemeClr val="bg1"/>
                </a:solidFill>
              </a:rPr>
              <a:t> ўйин тарихи ва коидалари</a:t>
            </a:r>
            <a:endParaRPr lang="ru-RU" sz="2400" smtClean="0">
              <a:solidFill>
                <a:schemeClr val="bg1"/>
              </a:solidFill>
            </a:endParaRPr>
          </a:p>
          <a:p>
            <a:pPr algn="l" eaLnBrk="1" hangingPunct="1">
              <a:lnSpc>
                <a:spcPct val="80000"/>
              </a:lnSpc>
            </a:pPr>
            <a:r>
              <a:rPr lang="ru-RU" sz="2400" smtClean="0">
                <a:solidFill>
                  <a:schemeClr val="bg1"/>
                </a:solidFill>
              </a:rPr>
              <a:t>2.</a:t>
            </a:r>
            <a:r>
              <a:rPr lang="uz-Cyrl-UZ" sz="2400" smtClean="0">
                <a:solidFill>
                  <a:schemeClr val="bg1"/>
                </a:solidFill>
              </a:rPr>
              <a:t>Баскетбол ўйин майдони ва жихозлар</a:t>
            </a:r>
          </a:p>
          <a:p>
            <a:pPr algn="l" eaLnBrk="1" hangingPunct="1">
              <a:lnSpc>
                <a:spcPct val="80000"/>
              </a:lnSpc>
            </a:pPr>
            <a:r>
              <a:rPr lang="uz-Cyrl-UZ" sz="2400" smtClean="0">
                <a:solidFill>
                  <a:schemeClr val="bg1"/>
                </a:solidFill>
              </a:rPr>
              <a:t>3.Х</a:t>
            </a:r>
            <a:r>
              <a:rPr lang="ru-RU" sz="2400" smtClean="0">
                <a:solidFill>
                  <a:schemeClr val="bg1"/>
                </a:solidFill>
              </a:rPr>
              <a:t>акамларнинг имо-ишоралари</a:t>
            </a:r>
          </a:p>
          <a:p>
            <a:pPr eaLnBrk="1" hangingPunct="1">
              <a:lnSpc>
                <a:spcPct val="80000"/>
              </a:lnSpc>
            </a:pPr>
            <a:endParaRPr lang="ru-RU" sz="2400" smtClean="0">
              <a:solidFill>
                <a:schemeClr val="bg1"/>
              </a:solidFill>
            </a:endParaRPr>
          </a:p>
          <a:p>
            <a:pPr algn="l" eaLnBrk="1" hangingPunct="1">
              <a:lnSpc>
                <a:spcPct val="80000"/>
              </a:lnSpc>
            </a:pPr>
            <a:endParaRPr lang="ru-RU" sz="2000" smtClean="0">
              <a:solidFill>
                <a:schemeClr val="bg1"/>
              </a:solidFill>
            </a:endParaRPr>
          </a:p>
        </p:txBody>
      </p:sp>
      <p:pic>
        <p:nvPicPr>
          <p:cNvPr id="13314" name="Рисунок 3" descr="Видео &quot; Страница 23 &quot; DSVLoad - торрент трекер для всех: нов…"/>
          <p:cNvPicPr>
            <a:picLocks noChangeAspect="1" noChangeArrowheads="1"/>
          </p:cNvPicPr>
          <p:nvPr/>
        </p:nvPicPr>
        <p:blipFill>
          <a:blip r:embed="rId2"/>
          <a:srcRect/>
          <a:stretch>
            <a:fillRect/>
          </a:stretch>
        </p:blipFill>
        <p:spPr bwMode="auto">
          <a:xfrm>
            <a:off x="7215188" y="5000625"/>
            <a:ext cx="1428750" cy="1428750"/>
          </a:xfrm>
          <a:prstGeom prst="rect">
            <a:avLst/>
          </a:prstGeom>
          <a:noFill/>
          <a:ln w="9525">
            <a:noFill/>
            <a:miter lim="800000"/>
            <a:headEnd/>
            <a:tailEnd/>
          </a:ln>
        </p:spPr>
      </p:pic>
      <p:pic>
        <p:nvPicPr>
          <p:cNvPr id="13315" name="Рисунок 4" descr="http://adu.uz/images/univer/bino.JPG"/>
          <p:cNvPicPr>
            <a:picLocks noChangeAspect="1" noChangeArrowheads="1"/>
          </p:cNvPicPr>
          <p:nvPr/>
        </p:nvPicPr>
        <p:blipFill>
          <a:blip r:embed="rId3"/>
          <a:srcRect/>
          <a:stretch>
            <a:fillRect/>
          </a:stretch>
        </p:blipFill>
        <p:spPr bwMode="auto">
          <a:xfrm>
            <a:off x="928688" y="1214438"/>
            <a:ext cx="6643687" cy="3000375"/>
          </a:xfrm>
          <a:prstGeom prst="rect">
            <a:avLst/>
          </a:prstGeom>
          <a:noFill/>
          <a:ln w="9525">
            <a:noFill/>
            <a:miter lim="800000"/>
            <a:headEnd/>
            <a:tailEnd/>
          </a:ln>
        </p:spPr>
      </p:pic>
      <p:sp>
        <p:nvSpPr>
          <p:cNvPr id="13316" name="Rectangle 1"/>
          <p:cNvSpPr>
            <a:spLocks noChangeArrowheads="1"/>
          </p:cNvSpPr>
          <p:nvPr/>
        </p:nvSpPr>
        <p:spPr bwMode="auto">
          <a:xfrm>
            <a:off x="1258888" y="3957638"/>
            <a:ext cx="7496175" cy="1555750"/>
          </a:xfrm>
          <a:prstGeom prst="rect">
            <a:avLst/>
          </a:prstGeom>
          <a:solidFill>
            <a:schemeClr val="accent1">
              <a:alpha val="0"/>
            </a:schemeClr>
          </a:solidFill>
          <a:ln w="9525">
            <a:noFill/>
            <a:miter lim="800000"/>
            <a:headEnd/>
            <a:tailEnd/>
          </a:ln>
        </p:spPr>
        <p:txBody>
          <a:bodyPr anchor="ctr">
            <a:spAutoFit/>
          </a:bodyPr>
          <a:lstStyle/>
          <a:p>
            <a:endParaRPr lang="ru-RU" sz="2000" dirty="0">
              <a:cs typeface="Arial" charset="0"/>
            </a:endParaRPr>
          </a:p>
          <a:p>
            <a:pPr eaLnBrk="0" hangingPunct="0"/>
            <a:r>
              <a:rPr lang="ru-RU" sz="2000" dirty="0">
                <a:solidFill>
                  <a:srgbClr val="000000"/>
                </a:solidFill>
                <a:ea typeface="Times New Roman" pitchFamily="18" charset="0"/>
                <a:cs typeface="Arial" charset="0"/>
              </a:rPr>
              <a:t>Кафедра: </a:t>
            </a:r>
            <a:r>
              <a:rPr lang="uz-Cyrl-UZ" sz="2000" dirty="0" smtClean="0">
                <a:solidFill>
                  <a:srgbClr val="000000"/>
                </a:solidFill>
                <a:cs typeface="Arial" charset="0"/>
              </a:rPr>
              <a:t>Факультетлараро жисмоний маданият ва спорт</a:t>
            </a:r>
            <a:endParaRPr lang="uz-Cyrl-UZ" sz="2000" dirty="0">
              <a:solidFill>
                <a:srgbClr val="000000"/>
              </a:solidFill>
              <a:cs typeface="Arial" charset="0"/>
            </a:endParaRPr>
          </a:p>
          <a:p>
            <a:pPr eaLnBrk="0" hangingPunct="0"/>
            <a:r>
              <a:rPr lang="uz-Cyrl-UZ" sz="2000" dirty="0">
                <a:solidFill>
                  <a:srgbClr val="000000"/>
                </a:solidFill>
                <a:cs typeface="Arial" charset="0"/>
              </a:rPr>
              <a:t>Баскетбол фани</a:t>
            </a:r>
            <a:endParaRPr lang="ru-RU" sz="2000" dirty="0">
              <a:solidFill>
                <a:srgbClr val="353436"/>
              </a:solidFill>
            </a:endParaRPr>
          </a:p>
          <a:p>
            <a:pPr eaLnBrk="0" hangingPunct="0">
              <a:buFontTx/>
              <a:buChar char="•"/>
            </a:pPr>
            <a:endParaRPr lang="ru-RU" dirty="0">
              <a:cs typeface="Arial" charset="0"/>
            </a:endParaRPr>
          </a:p>
          <a:p>
            <a:pPr eaLnBrk="0" hangingPunct="0"/>
            <a:endParaRPr lang="ru-RU" dirty="0">
              <a:cs typeface="Arial" charset="0"/>
            </a:endParaRPr>
          </a:p>
        </p:txBody>
      </p:sp>
      <p:pic>
        <p:nvPicPr>
          <p:cNvPr id="13317" name="Рисунок 6" descr="АНДИЖАНСКИЙ ГОСУДАРСТВЕННЫЙ УНИВЕРСИТЕТ им. З.М. БАБУРА"/>
          <p:cNvPicPr>
            <a:picLocks noChangeAspect="1" noChangeArrowheads="1"/>
          </p:cNvPicPr>
          <p:nvPr/>
        </p:nvPicPr>
        <p:blipFill>
          <a:blip r:embed="rId4"/>
          <a:srcRect/>
          <a:stretch>
            <a:fillRect/>
          </a:stretch>
        </p:blipFill>
        <p:spPr bwMode="auto">
          <a:xfrm>
            <a:off x="1928813" y="142875"/>
            <a:ext cx="4786312"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1042988" y="5229225"/>
            <a:ext cx="7354887" cy="766763"/>
          </a:xfrm>
        </p:spPr>
        <p:txBody>
          <a:bodyPr/>
          <a:lstStyle/>
          <a:p>
            <a:pPr marL="514350" indent="-514350" algn="just" eaLnBrk="1" hangingPunct="1">
              <a:buFont typeface="Wingdings 2" pitchFamily="18" charset="2"/>
              <a:buNone/>
            </a:pPr>
            <a:r>
              <a:rPr lang="uz-Cyrl-UZ" sz="1800" dirty="0" smtClean="0">
                <a:solidFill>
                  <a:schemeClr val="bg1"/>
                </a:solidFill>
              </a:rPr>
              <a:t>Олимпиада турнирлари ва Жаҳон биринчилиги ўйинлари учун майдон ўлчовлари узунлиги 28 м х 15 м бўлиши ва улар чегараланган чизиқнинг ички томонидан ўлчаниши керак.</a:t>
            </a:r>
          </a:p>
        </p:txBody>
      </p:sp>
      <p:pic>
        <p:nvPicPr>
          <p:cNvPr id="18434" name="Рисунок 4" descr="Игровая площадка"/>
          <p:cNvPicPr>
            <a:picLocks noChangeAspect="1" noChangeArrowheads="1"/>
          </p:cNvPicPr>
          <p:nvPr/>
        </p:nvPicPr>
        <p:blipFill>
          <a:blip r:embed="rId2"/>
          <a:srcRect/>
          <a:stretch>
            <a:fillRect/>
          </a:stretch>
        </p:blipFill>
        <p:spPr bwMode="auto">
          <a:xfrm>
            <a:off x="827088" y="1052513"/>
            <a:ext cx="8072437" cy="3857625"/>
          </a:xfrm>
          <a:prstGeom prst="rect">
            <a:avLst/>
          </a:prstGeom>
          <a:noFill/>
          <a:ln w="9525">
            <a:noFill/>
            <a:miter lim="800000"/>
            <a:headEnd/>
            <a:tailEnd/>
          </a:ln>
        </p:spPr>
      </p:pic>
      <p:sp>
        <p:nvSpPr>
          <p:cNvPr id="18435" name="WordArt 5"/>
          <p:cNvSpPr>
            <a:spLocks noChangeArrowheads="1" noChangeShapeType="1" noTextEdit="1"/>
          </p:cNvSpPr>
          <p:nvPr/>
        </p:nvSpPr>
        <p:spPr bwMode="auto">
          <a:xfrm>
            <a:off x="1979613" y="333375"/>
            <a:ext cx="5353050" cy="523875"/>
          </a:xfrm>
          <a:prstGeom prst="rect">
            <a:avLst/>
          </a:prstGeom>
        </p:spPr>
        <p:txBody>
          <a:bodyPr wrap="none" fromWordArt="1">
            <a:prstTxWarp prst="textPlain">
              <a:avLst>
                <a:gd name="adj" fmla="val 50000"/>
              </a:avLst>
            </a:prstTxWarp>
          </a:bodyPr>
          <a:lstStyle/>
          <a:p>
            <a:pPr algn="ctr"/>
            <a:r>
              <a:rPr lang="ru-RU" sz="3600" kern="10">
                <a:ln w="9525">
                  <a:solidFill>
                    <a:srgbClr val="FF0000"/>
                  </a:solidFill>
                  <a:round/>
                  <a:headEnd/>
                  <a:tailEnd/>
                </a:ln>
                <a:solidFill>
                  <a:srgbClr val="FF0000"/>
                </a:solidFill>
                <a:latin typeface="Arial"/>
                <a:cs typeface="Arial"/>
              </a:rPr>
              <a:t>Баскетбол ўйин майдони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214313" y="357188"/>
            <a:ext cx="4573587" cy="6286500"/>
          </a:xfrm>
          <a:solidFill>
            <a:schemeClr val="accent1">
              <a:alpha val="0"/>
            </a:schemeClr>
          </a:solidFill>
        </p:spPr>
        <p:txBody>
          <a:bodyPr/>
          <a:lstStyle/>
          <a:p>
            <a:pPr marL="514350" indent="-514350"/>
            <a:r>
              <a:rPr lang="ru-RU" sz="1200" dirty="0" smtClean="0"/>
              <a:t>    </a:t>
            </a:r>
            <a:r>
              <a:rPr lang="uz-Cyrl-UZ" sz="1500" dirty="0" smtClean="0"/>
              <a:t>Жарима тўпни ташлаш зонаси бўйлаб белгиланган жойларни ўйинчилар жарима тўпи ташланаётганда эгаллайдилар. Бундай жойлар қуйидагича белгиланади: жарима тўпини ташлаш зонаси томонидан чизиқлар бўйлаб ўлчаб туриб, эн чизиғининг ички чеккасидан 1,75 м узоқликда биринчи белгиланади. Биринчи жой 85 см узоқликда ўтказиладиган чизиқ билан чегараланади. Бу чизиқ орқасида эни 30 см бўлган бетараф хона жойлашади. </a:t>
            </a:r>
            <a:r>
              <a:rPr lang="ru-RU" sz="1500" dirty="0" err="1" smtClean="0"/>
              <a:t>Иккинчи</a:t>
            </a:r>
            <a:r>
              <a:rPr lang="ru-RU" sz="1500" dirty="0" smtClean="0"/>
              <a:t> </a:t>
            </a:r>
            <a:r>
              <a:rPr lang="ru-RU" sz="1500" dirty="0" err="1" smtClean="0"/>
              <a:t>жой</a:t>
            </a:r>
            <a:r>
              <a:rPr lang="ru-RU" sz="1500" dirty="0" smtClean="0"/>
              <a:t> </a:t>
            </a:r>
            <a:r>
              <a:rPr lang="ru-RU" sz="1500" dirty="0" err="1" smtClean="0"/>
              <a:t>бетараф</a:t>
            </a:r>
            <a:r>
              <a:rPr lang="ru-RU" sz="1500" dirty="0" smtClean="0"/>
              <a:t> зона </a:t>
            </a:r>
            <a:r>
              <a:rPr lang="ru-RU" sz="1500" dirty="0" err="1" smtClean="0"/>
              <a:t>кетида</a:t>
            </a:r>
            <a:r>
              <a:rPr lang="ru-RU" sz="1500" dirty="0" smtClean="0"/>
              <a:t> </a:t>
            </a:r>
            <a:r>
              <a:rPr lang="ru-RU" sz="1500" dirty="0" err="1" smtClean="0"/>
              <a:t>жойлашади</a:t>
            </a:r>
            <a:r>
              <a:rPr lang="ru-RU" sz="1500" dirty="0" smtClean="0"/>
              <a:t> </a:t>
            </a:r>
            <a:r>
              <a:rPr lang="ru-RU" sz="1500" dirty="0" err="1" smtClean="0"/>
              <a:t>ва</a:t>
            </a:r>
            <a:r>
              <a:rPr lang="ru-RU" sz="1500" dirty="0" smtClean="0"/>
              <a:t> </a:t>
            </a:r>
            <a:r>
              <a:rPr lang="ru-RU" sz="1500" dirty="0" err="1" smtClean="0"/>
              <a:t>эни</a:t>
            </a:r>
            <a:r>
              <a:rPr lang="ru-RU" sz="1500" dirty="0" smtClean="0"/>
              <a:t> 85 см </a:t>
            </a:r>
            <a:r>
              <a:rPr lang="ru-RU" sz="1500" dirty="0" err="1" smtClean="0"/>
              <a:t>бўлади</a:t>
            </a:r>
            <a:r>
              <a:rPr lang="ru-RU" sz="1500" dirty="0" smtClean="0"/>
              <a:t>. </a:t>
            </a:r>
            <a:r>
              <a:rPr lang="ru-RU" sz="1500" dirty="0" err="1" smtClean="0"/>
              <a:t>Иккинчи</a:t>
            </a:r>
            <a:r>
              <a:rPr lang="ru-RU" sz="1500" dirty="0" smtClean="0"/>
              <a:t> </a:t>
            </a:r>
            <a:r>
              <a:rPr lang="ru-RU" sz="1500" dirty="0" err="1" smtClean="0"/>
              <a:t>жойни</a:t>
            </a:r>
            <a:r>
              <a:rPr lang="ru-RU" sz="1500" dirty="0" smtClean="0"/>
              <a:t> </a:t>
            </a:r>
            <a:r>
              <a:rPr lang="ru-RU" sz="1500" dirty="0" err="1" smtClean="0"/>
              <a:t>белгилаб</a:t>
            </a:r>
            <a:r>
              <a:rPr lang="ru-RU" sz="1500" dirty="0" smtClean="0"/>
              <a:t> </a:t>
            </a:r>
            <a:r>
              <a:rPr lang="ru-RU" sz="1500" dirty="0" err="1" smtClean="0"/>
              <a:t>турган</a:t>
            </a:r>
            <a:r>
              <a:rPr lang="ru-RU" sz="1500" dirty="0" smtClean="0"/>
              <a:t> </a:t>
            </a:r>
            <a:r>
              <a:rPr lang="ru-RU" sz="1500" dirty="0" err="1" smtClean="0"/>
              <a:t>чизиқдан кейин</a:t>
            </a:r>
            <a:r>
              <a:rPr lang="ru-RU" sz="1500" dirty="0" smtClean="0"/>
              <a:t> </a:t>
            </a:r>
            <a:r>
              <a:rPr lang="ru-RU" sz="1500" dirty="0" err="1" smtClean="0"/>
              <a:t>эни</a:t>
            </a:r>
            <a:r>
              <a:rPr lang="ru-RU" sz="1500" dirty="0" smtClean="0"/>
              <a:t> 85 см </a:t>
            </a:r>
            <a:r>
              <a:rPr lang="ru-RU" sz="1500" dirty="0" err="1" smtClean="0"/>
              <a:t>бўлган</a:t>
            </a:r>
            <a:r>
              <a:rPr lang="ru-RU" sz="1500" dirty="0" smtClean="0"/>
              <a:t> </a:t>
            </a:r>
            <a:r>
              <a:rPr lang="ru-RU" sz="1500" dirty="0" err="1" smtClean="0"/>
              <a:t>учинчи</a:t>
            </a:r>
            <a:r>
              <a:rPr lang="ru-RU" sz="1500" dirty="0" smtClean="0"/>
              <a:t> </a:t>
            </a:r>
            <a:r>
              <a:rPr lang="ru-RU" sz="1500" dirty="0" err="1" smtClean="0"/>
              <a:t>жой</a:t>
            </a:r>
            <a:r>
              <a:rPr lang="ru-RU" sz="1500" dirty="0" smtClean="0"/>
              <a:t> </a:t>
            </a:r>
            <a:r>
              <a:rPr lang="ru-RU" sz="1500" dirty="0" err="1" smtClean="0"/>
              <a:t>белгиланади</a:t>
            </a:r>
            <a:r>
              <a:rPr lang="ru-RU" sz="1500" dirty="0" smtClean="0"/>
              <a:t>. </a:t>
            </a:r>
            <a:r>
              <a:rPr lang="ru-RU" sz="1500" dirty="0" err="1" smtClean="0"/>
              <a:t>Бу</a:t>
            </a:r>
            <a:r>
              <a:rPr lang="ru-RU" sz="1500" dirty="0" smtClean="0"/>
              <a:t> </a:t>
            </a:r>
            <a:r>
              <a:rPr lang="ru-RU" sz="1500" dirty="0" err="1" smtClean="0"/>
              <a:t>жойларни</a:t>
            </a:r>
            <a:r>
              <a:rPr lang="ru-RU" sz="1500" dirty="0" smtClean="0"/>
              <a:t> </a:t>
            </a:r>
            <a:r>
              <a:rPr lang="ru-RU" sz="1500" dirty="0" err="1" smtClean="0"/>
              <a:t>белгилаш</a:t>
            </a:r>
            <a:r>
              <a:rPr lang="ru-RU" sz="1500" dirty="0" smtClean="0"/>
              <a:t> </a:t>
            </a:r>
            <a:r>
              <a:rPr lang="ru-RU" sz="1500" dirty="0" err="1" smtClean="0"/>
              <a:t>учун</a:t>
            </a:r>
            <a:r>
              <a:rPr lang="ru-RU" sz="1500" dirty="0" smtClean="0"/>
              <a:t> </a:t>
            </a:r>
            <a:r>
              <a:rPr lang="ru-RU" sz="1500" dirty="0" err="1" smtClean="0"/>
              <a:t>ишлатиладиган</a:t>
            </a:r>
            <a:r>
              <a:rPr lang="ru-RU" sz="1500" dirty="0" smtClean="0"/>
              <a:t> </a:t>
            </a:r>
            <a:r>
              <a:rPr lang="ru-RU" sz="1500" dirty="0" err="1" smtClean="0"/>
              <a:t>ҳамма чизиқларнинг узунлиги</a:t>
            </a:r>
            <a:r>
              <a:rPr lang="ru-RU" sz="1500" dirty="0" smtClean="0"/>
              <a:t> 10 см </a:t>
            </a:r>
            <a:r>
              <a:rPr lang="ru-RU" sz="1500" dirty="0" err="1" smtClean="0"/>
              <a:t>ва</a:t>
            </a:r>
            <a:r>
              <a:rPr lang="ru-RU" sz="1500" dirty="0" smtClean="0"/>
              <a:t> </a:t>
            </a:r>
            <a:r>
              <a:rPr lang="ru-RU" sz="1500" dirty="0" err="1" smtClean="0"/>
              <a:t>эни</a:t>
            </a:r>
            <a:r>
              <a:rPr lang="ru-RU" sz="1500" dirty="0" smtClean="0"/>
              <a:t> 0,5 см </a:t>
            </a:r>
            <a:r>
              <a:rPr lang="ru-RU" sz="1500" dirty="0" err="1" smtClean="0"/>
              <a:t>бўлади</a:t>
            </a:r>
            <a:r>
              <a:rPr lang="ru-RU" sz="1500" dirty="0" smtClean="0"/>
              <a:t>. </a:t>
            </a:r>
            <a:r>
              <a:rPr lang="ru-RU" sz="1500" dirty="0" err="1" smtClean="0"/>
              <a:t>Бу</a:t>
            </a:r>
            <a:r>
              <a:rPr lang="ru-RU" sz="1500" dirty="0" smtClean="0"/>
              <a:t> </a:t>
            </a:r>
            <a:r>
              <a:rPr lang="ru-RU" sz="1500" dirty="0" err="1" smtClean="0"/>
              <a:t>чизиқлар </a:t>
            </a:r>
            <a:r>
              <a:rPr lang="ru-RU" sz="1500" dirty="0" smtClean="0"/>
              <a:t>жарима </a:t>
            </a:r>
            <a:r>
              <a:rPr lang="ru-RU" sz="1500" dirty="0" err="1" smtClean="0"/>
              <a:t>майдончасининг</a:t>
            </a:r>
            <a:r>
              <a:rPr lang="ru-RU" sz="1500" dirty="0" smtClean="0"/>
              <a:t> </a:t>
            </a:r>
            <a:r>
              <a:rPr lang="ru-RU" sz="1500" dirty="0" err="1" smtClean="0"/>
              <a:t>ён</a:t>
            </a:r>
            <a:r>
              <a:rPr lang="ru-RU" sz="1500" dirty="0" smtClean="0"/>
              <a:t> </a:t>
            </a:r>
            <a:r>
              <a:rPr lang="ru-RU" sz="1500" dirty="0" err="1" smtClean="0"/>
              <a:t>чизиқларига нисбатан</a:t>
            </a:r>
            <a:r>
              <a:rPr lang="ru-RU" sz="1500" dirty="0" smtClean="0"/>
              <a:t> перпендикуляр </a:t>
            </a:r>
            <a:r>
              <a:rPr lang="ru-RU" sz="1500" dirty="0" err="1" smtClean="0"/>
              <a:t>бўлиб</a:t>
            </a:r>
            <a:r>
              <a:rPr lang="ru-RU" sz="1500" dirty="0" smtClean="0"/>
              <a:t>, </a:t>
            </a:r>
            <a:r>
              <a:rPr lang="ru-RU" sz="1500" dirty="0" err="1" smtClean="0"/>
              <a:t>ташқи томондан</a:t>
            </a:r>
            <a:r>
              <a:rPr lang="ru-RU" sz="1500" dirty="0" smtClean="0"/>
              <a:t> </a:t>
            </a:r>
            <a:r>
              <a:rPr lang="ru-RU" sz="1500" dirty="0" err="1" smtClean="0"/>
              <a:t>чизилган</a:t>
            </a:r>
            <a:r>
              <a:rPr lang="ru-RU" sz="1500" dirty="0" smtClean="0"/>
              <a:t> </a:t>
            </a:r>
            <a:r>
              <a:rPr lang="ru-RU" sz="1500" dirty="0" err="1" smtClean="0"/>
              <a:t>бўлиши</a:t>
            </a:r>
            <a:r>
              <a:rPr lang="ru-RU" sz="1500" dirty="0" smtClean="0"/>
              <a:t> </a:t>
            </a:r>
            <a:r>
              <a:rPr lang="ru-RU" sz="1500" dirty="0" err="1" smtClean="0"/>
              <a:t>керак</a:t>
            </a:r>
            <a:r>
              <a:rPr lang="ru-RU" sz="1500" dirty="0" smtClean="0"/>
              <a:t>. </a:t>
            </a:r>
            <a:endParaRPr lang="uz-Cyrl-UZ" sz="1500" dirty="0" smtClean="0"/>
          </a:p>
          <a:p>
            <a:pPr marL="514350" indent="-514350"/>
            <a:r>
              <a:rPr lang="uz-Cyrl-UZ" sz="1500" dirty="0" smtClean="0"/>
              <a:t>Жарима тўпини ташлаш чизиғи ҳар иккала эн чизиғига параллель ҳолда ўтказилади. Унинг узоқ чеккаси эн чизиғининг ички чеккасидан 5,80 м узоқликда туриши ва у  3,60 м узунликда бўлиши керак. Унинг ўртаси эса иккала эн чизиқларнинг ўртасини туташтирувчи чизиқда бўлиши лозим. </a:t>
            </a:r>
            <a:r>
              <a:rPr lang="ru-RU" sz="1500" dirty="0" smtClean="0">
                <a:solidFill>
                  <a:schemeClr val="bg1"/>
                </a:solidFill>
              </a:rPr>
              <a:t>. </a:t>
            </a:r>
          </a:p>
          <a:p>
            <a:pPr marL="514350" indent="-514350" algn="just" eaLnBrk="1" hangingPunct="1">
              <a:buFont typeface="Wingdings 2" pitchFamily="18" charset="2"/>
              <a:buAutoNum type="arabicPeriod" startAt="8"/>
            </a:pPr>
            <a:endParaRPr lang="ru-RU" sz="1500" dirty="0" smtClean="0"/>
          </a:p>
          <a:p>
            <a:pPr marL="514350" indent="-514350" algn="just" eaLnBrk="1" hangingPunct="1">
              <a:buFont typeface="Wingdings 2" pitchFamily="18" charset="2"/>
              <a:buAutoNum type="arabicPeriod" startAt="8"/>
            </a:pPr>
            <a:endParaRPr lang="ru-RU" sz="1500" dirty="0" smtClean="0"/>
          </a:p>
        </p:txBody>
      </p:sp>
      <p:pic>
        <p:nvPicPr>
          <p:cNvPr id="19458" name="Рисунок 5" descr="Линии штрафного броска, ограниченные зоны и области штрафного броска"/>
          <p:cNvPicPr>
            <a:picLocks noChangeAspect="1" noChangeArrowheads="1"/>
          </p:cNvPicPr>
          <p:nvPr/>
        </p:nvPicPr>
        <p:blipFill>
          <a:blip r:embed="rId2"/>
          <a:srcRect/>
          <a:stretch>
            <a:fillRect/>
          </a:stretch>
        </p:blipFill>
        <p:spPr bwMode="auto">
          <a:xfrm>
            <a:off x="5143500" y="642938"/>
            <a:ext cx="3714750" cy="5357812"/>
          </a:xfrm>
          <a:prstGeom prst="rect">
            <a:avLst/>
          </a:prstGeom>
          <a:noFill/>
          <a:ln w="9525">
            <a:noFill/>
            <a:miter lim="800000"/>
            <a:headEnd/>
            <a:tailEnd/>
          </a:ln>
        </p:spPr>
      </p:pic>
      <p:sp>
        <p:nvSpPr>
          <p:cNvPr id="9" name="Прямоугольник 8"/>
          <p:cNvSpPr/>
          <p:nvPr/>
        </p:nvSpPr>
        <p:spPr>
          <a:xfrm>
            <a:off x="6000750" y="2143125"/>
            <a:ext cx="1785938" cy="808038"/>
          </a:xfrm>
          <a:prstGeom prst="rect">
            <a:avLst/>
          </a:prstGeom>
        </p:spPr>
        <p:txBody>
          <a:bodyPr>
            <a:spAutoFit/>
          </a:bodyPr>
          <a:lstStyle/>
          <a:p>
            <a:pPr>
              <a:defRPr/>
            </a:pPr>
            <a:r>
              <a:rPr lang="ru-RU" sz="1050" dirty="0">
                <a:solidFill>
                  <a:schemeClr val="bg1"/>
                </a:solidFill>
              </a:rPr>
              <a:t>Линия штрафного броска </a:t>
            </a:r>
            <a:r>
              <a:rPr lang="ru-RU" dirty="0"/>
              <a:t>штрафного броска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2"/>
          <p:cNvSpPr>
            <a:spLocks noGrp="1"/>
          </p:cNvSpPr>
          <p:nvPr>
            <p:ph idx="1"/>
          </p:nvPr>
        </p:nvSpPr>
        <p:spPr/>
        <p:txBody>
          <a:bodyPr/>
          <a:lstStyle/>
          <a:p>
            <a:pPr algn="just" eaLnBrk="1" hangingPunct="1"/>
            <a:r>
              <a:rPr lang="ru-RU" sz="1400" smtClean="0"/>
              <a:t>ЖАРИМА ТӮПИНИ ТАШЛАШ ЖОЙИ – бу ӯйин майдонида 1,80 радиусли ярим доира билан ажратиладиган чегараланган зоналардир. Уларнинг марказлари жарима тӯпини ташлаш чизиғи ӯртасида жойлашган. Бундай ярим доиралар чегараланган зоналарнинг ичида нуқтали чизиқлар билан ӯтказилади </a:t>
            </a:r>
          </a:p>
        </p:txBody>
      </p:sp>
      <p:pic>
        <p:nvPicPr>
          <p:cNvPr id="20482" name="Рисунок 3" descr="Диаграмма 14. Размещение игроков во время штрафных бросков"/>
          <p:cNvPicPr>
            <a:picLocks noChangeAspect="1" noChangeArrowheads="1"/>
          </p:cNvPicPr>
          <p:nvPr/>
        </p:nvPicPr>
        <p:blipFill>
          <a:blip r:embed="rId2"/>
          <a:srcRect/>
          <a:stretch>
            <a:fillRect/>
          </a:stretch>
        </p:blipFill>
        <p:spPr bwMode="auto">
          <a:xfrm>
            <a:off x="4857750" y="785813"/>
            <a:ext cx="3857625" cy="4143375"/>
          </a:xfrm>
          <a:prstGeom prst="rect">
            <a:avLst/>
          </a:prstGeom>
          <a:noFill/>
          <a:ln w="9525">
            <a:noFill/>
            <a:miter lim="800000"/>
            <a:headEnd/>
            <a:tailEnd/>
          </a:ln>
        </p:spPr>
      </p:pic>
      <p:pic>
        <p:nvPicPr>
          <p:cNvPr id="20483" name="Picture 4" descr="1288627762_b2_1266608318"/>
          <p:cNvPicPr>
            <a:picLocks noChangeAspect="1" noChangeArrowheads="1"/>
          </p:cNvPicPr>
          <p:nvPr/>
        </p:nvPicPr>
        <p:blipFill>
          <a:blip r:embed="rId3"/>
          <a:srcRect/>
          <a:stretch>
            <a:fillRect/>
          </a:stretch>
        </p:blipFill>
        <p:spPr bwMode="auto">
          <a:xfrm>
            <a:off x="539750" y="765175"/>
            <a:ext cx="4071938" cy="421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395288" y="3429000"/>
            <a:ext cx="8321675" cy="2663825"/>
          </a:xfrm>
        </p:spPr>
        <p:txBody>
          <a:bodyPr/>
          <a:lstStyle/>
          <a:p>
            <a:pPr algn="just" eaLnBrk="1" hangingPunct="1">
              <a:buFont typeface="Wingdings 2" pitchFamily="18" charset="2"/>
              <a:buNone/>
            </a:pPr>
            <a:r>
              <a:rPr lang="ru-RU" sz="1600" dirty="0" smtClean="0"/>
              <a:t>		</a:t>
            </a:r>
          </a:p>
          <a:p>
            <a:pPr algn="just" eaLnBrk="1" hangingPunct="1">
              <a:buFont typeface="Wingdings 2" pitchFamily="18" charset="2"/>
              <a:buNone/>
            </a:pPr>
            <a:endParaRPr lang="ru-RU" sz="1600" dirty="0" smtClean="0">
              <a:solidFill>
                <a:schemeClr val="bg1"/>
              </a:solidFill>
            </a:endParaRPr>
          </a:p>
          <a:p>
            <a:pPr algn="just" eaLnBrk="1" hangingPunct="1">
              <a:buFont typeface="Wingdings 2" pitchFamily="18" charset="2"/>
              <a:buNone/>
            </a:pPr>
            <a:r>
              <a:rPr lang="ru-RU" sz="1600" dirty="0" err="1" smtClean="0">
                <a:solidFill>
                  <a:schemeClr val="bg1"/>
                </a:solidFill>
              </a:rPr>
              <a:t>Полнинг</a:t>
            </a:r>
            <a:r>
              <a:rPr lang="ru-RU" sz="1600" dirty="0" smtClean="0">
                <a:solidFill>
                  <a:schemeClr val="bg1"/>
                </a:solidFill>
              </a:rPr>
              <a:t> </a:t>
            </a:r>
            <a:r>
              <a:rPr lang="ru-RU" sz="1600" dirty="0" err="1" smtClean="0">
                <a:solidFill>
                  <a:schemeClr val="bg1"/>
                </a:solidFill>
              </a:rPr>
              <a:t>майдонда</a:t>
            </a:r>
            <a:r>
              <a:rPr lang="ru-RU" sz="1600" dirty="0" smtClean="0">
                <a:solidFill>
                  <a:schemeClr val="bg1"/>
                </a:solidFill>
              </a:rPr>
              <a:t> </a:t>
            </a:r>
            <a:r>
              <a:rPr lang="ru-RU" sz="1600" dirty="0" err="1" smtClean="0">
                <a:solidFill>
                  <a:schemeClr val="bg1"/>
                </a:solidFill>
              </a:rPr>
              <a:t>ажратилган</a:t>
            </a:r>
            <a:r>
              <a:rPr lang="ru-RU" sz="1600" dirty="0" smtClean="0">
                <a:solidFill>
                  <a:schemeClr val="bg1"/>
                </a:solidFill>
              </a:rPr>
              <a:t> </a:t>
            </a:r>
            <a:r>
              <a:rPr lang="ru-RU" sz="1600" dirty="0" err="1" smtClean="0">
                <a:solidFill>
                  <a:schemeClr val="bg1"/>
                </a:solidFill>
              </a:rPr>
              <a:t>ва</a:t>
            </a:r>
            <a:r>
              <a:rPr lang="ru-RU" sz="1600" dirty="0" smtClean="0">
                <a:solidFill>
                  <a:schemeClr val="bg1"/>
                </a:solidFill>
              </a:rPr>
              <a:t> </a:t>
            </a:r>
            <a:r>
              <a:rPr lang="ru-RU" sz="1600" dirty="0" err="1" smtClean="0">
                <a:solidFill>
                  <a:schemeClr val="bg1"/>
                </a:solidFill>
              </a:rPr>
              <a:t>иккита</a:t>
            </a:r>
            <a:r>
              <a:rPr lang="ru-RU" sz="1600" dirty="0" smtClean="0">
                <a:solidFill>
                  <a:schemeClr val="bg1"/>
                </a:solidFill>
              </a:rPr>
              <a:t> ёй </a:t>
            </a:r>
            <a:r>
              <a:rPr lang="ru-RU" sz="1600" dirty="0" err="1" smtClean="0">
                <a:solidFill>
                  <a:schemeClr val="bg1"/>
                </a:solidFill>
              </a:rPr>
              <a:t>ҳосил қиладиган чизиқлар билан</a:t>
            </a:r>
            <a:r>
              <a:rPr lang="ru-RU" sz="1600" dirty="0" smtClean="0">
                <a:solidFill>
                  <a:schemeClr val="bg1"/>
                </a:solidFill>
              </a:rPr>
              <a:t> </a:t>
            </a:r>
            <a:r>
              <a:rPr lang="ru-RU" sz="1600" dirty="0" err="1" smtClean="0">
                <a:solidFill>
                  <a:schemeClr val="bg1"/>
                </a:solidFill>
              </a:rPr>
              <a:t>чегараланган</a:t>
            </a:r>
            <a:r>
              <a:rPr lang="ru-RU" sz="1600" dirty="0" smtClean="0">
                <a:solidFill>
                  <a:schemeClr val="bg1"/>
                </a:solidFill>
              </a:rPr>
              <a:t> </a:t>
            </a:r>
            <a:r>
              <a:rPr lang="ru-RU" sz="1600" dirty="0" err="1" smtClean="0">
                <a:solidFill>
                  <a:schemeClr val="bg1"/>
                </a:solidFill>
              </a:rPr>
              <a:t>қисми ӯйиндан </a:t>
            </a:r>
            <a:r>
              <a:rPr lang="ru-RU" sz="1600" dirty="0" smtClean="0">
                <a:solidFill>
                  <a:schemeClr val="bg1"/>
                </a:solidFill>
              </a:rPr>
              <a:t>3 </a:t>
            </a:r>
            <a:r>
              <a:rPr lang="ru-RU" sz="1600" dirty="0" err="1" smtClean="0">
                <a:solidFill>
                  <a:schemeClr val="bg1"/>
                </a:solidFill>
              </a:rPr>
              <a:t>очколи</a:t>
            </a:r>
            <a:r>
              <a:rPr lang="ru-RU" sz="1600" dirty="0" smtClean="0">
                <a:solidFill>
                  <a:schemeClr val="bg1"/>
                </a:solidFill>
              </a:rPr>
              <a:t> </a:t>
            </a:r>
            <a:r>
              <a:rPr lang="ru-RU" sz="1600" dirty="0" err="1" smtClean="0">
                <a:solidFill>
                  <a:schemeClr val="bg1"/>
                </a:solidFill>
              </a:rPr>
              <a:t>тӯпларни ташлаш</a:t>
            </a:r>
            <a:r>
              <a:rPr lang="ru-RU" sz="1600" dirty="0" smtClean="0">
                <a:solidFill>
                  <a:schemeClr val="bg1"/>
                </a:solidFill>
              </a:rPr>
              <a:t> </a:t>
            </a:r>
            <a:r>
              <a:rPr lang="ru-RU" sz="1600" dirty="0" err="1" smtClean="0">
                <a:solidFill>
                  <a:schemeClr val="bg1"/>
                </a:solidFill>
              </a:rPr>
              <a:t>зоналари</a:t>
            </a:r>
            <a:r>
              <a:rPr lang="ru-RU" sz="1600" dirty="0" smtClean="0">
                <a:solidFill>
                  <a:schemeClr val="bg1"/>
                </a:solidFill>
              </a:rPr>
              <a:t> </a:t>
            </a:r>
            <a:r>
              <a:rPr lang="ru-RU" sz="1600" dirty="0" err="1" smtClean="0">
                <a:solidFill>
                  <a:schemeClr val="bg1"/>
                </a:solidFill>
              </a:rPr>
              <a:t>бӯлиб ҳисобланади</a:t>
            </a:r>
            <a:r>
              <a:rPr lang="ru-RU" sz="1600" dirty="0" smtClean="0">
                <a:solidFill>
                  <a:schemeClr val="bg1"/>
                </a:solidFill>
              </a:rPr>
              <a:t>. </a:t>
            </a:r>
            <a:r>
              <a:rPr lang="ru-RU" sz="1600" dirty="0" err="1" smtClean="0">
                <a:solidFill>
                  <a:schemeClr val="bg1"/>
                </a:solidFill>
              </a:rPr>
              <a:t>Ҳар бир</a:t>
            </a:r>
            <a:r>
              <a:rPr lang="ru-RU" sz="1600" dirty="0" smtClean="0">
                <a:solidFill>
                  <a:schemeClr val="bg1"/>
                </a:solidFill>
              </a:rPr>
              <a:t> ёй </a:t>
            </a:r>
            <a:r>
              <a:rPr lang="ru-RU" sz="1600" dirty="0" err="1" smtClean="0">
                <a:solidFill>
                  <a:schemeClr val="bg1"/>
                </a:solidFill>
              </a:rPr>
              <a:t>саватнинг</a:t>
            </a:r>
            <a:r>
              <a:rPr lang="ru-RU" sz="1600" dirty="0" smtClean="0">
                <a:solidFill>
                  <a:schemeClr val="bg1"/>
                </a:solidFill>
              </a:rPr>
              <a:t> </a:t>
            </a:r>
            <a:r>
              <a:rPr lang="ru-RU" sz="1600" dirty="0" err="1" smtClean="0">
                <a:solidFill>
                  <a:schemeClr val="bg1"/>
                </a:solidFill>
              </a:rPr>
              <a:t>мутлоқ марказига</a:t>
            </a:r>
            <a:r>
              <a:rPr lang="ru-RU" sz="1600" dirty="0" smtClean="0">
                <a:solidFill>
                  <a:schemeClr val="bg1"/>
                </a:solidFill>
              </a:rPr>
              <a:t> </a:t>
            </a:r>
            <a:r>
              <a:rPr lang="ru-RU" sz="1600" dirty="0" err="1" smtClean="0">
                <a:solidFill>
                  <a:schemeClr val="bg1"/>
                </a:solidFill>
              </a:rPr>
              <a:t>тӯғри </a:t>
            </a:r>
            <a:r>
              <a:rPr lang="ru-RU" sz="1600" dirty="0" smtClean="0">
                <a:solidFill>
                  <a:schemeClr val="bg1"/>
                </a:solidFill>
              </a:rPr>
              <a:t>перпендикуляр </a:t>
            </a:r>
            <a:r>
              <a:rPr lang="ru-RU" sz="1600" dirty="0" err="1" smtClean="0">
                <a:solidFill>
                  <a:schemeClr val="bg1"/>
                </a:solidFill>
              </a:rPr>
              <a:t>бӯлган полдаги</a:t>
            </a:r>
            <a:r>
              <a:rPr lang="ru-RU" sz="1600" dirty="0" smtClean="0">
                <a:solidFill>
                  <a:schemeClr val="bg1"/>
                </a:solidFill>
              </a:rPr>
              <a:t> </a:t>
            </a:r>
            <a:r>
              <a:rPr lang="ru-RU" sz="1600" dirty="0" err="1" smtClean="0">
                <a:solidFill>
                  <a:schemeClr val="bg1"/>
                </a:solidFill>
              </a:rPr>
              <a:t>нуқтани марказ</a:t>
            </a:r>
            <a:r>
              <a:rPr lang="ru-RU" sz="1600" dirty="0" smtClean="0">
                <a:solidFill>
                  <a:schemeClr val="bg1"/>
                </a:solidFill>
              </a:rPr>
              <a:t> </a:t>
            </a:r>
            <a:r>
              <a:rPr lang="ru-RU" sz="1600" dirty="0" err="1" smtClean="0">
                <a:solidFill>
                  <a:schemeClr val="bg1"/>
                </a:solidFill>
              </a:rPr>
              <a:t>қилиб белгилаб</a:t>
            </a:r>
            <a:r>
              <a:rPr lang="ru-RU" sz="1600" dirty="0" smtClean="0">
                <a:solidFill>
                  <a:schemeClr val="bg1"/>
                </a:solidFill>
              </a:rPr>
              <a:t> </a:t>
            </a:r>
            <a:r>
              <a:rPr lang="ru-RU" sz="1600" dirty="0" err="1" smtClean="0">
                <a:solidFill>
                  <a:schemeClr val="bg1"/>
                </a:solidFill>
              </a:rPr>
              <a:t>туриб</a:t>
            </a:r>
            <a:r>
              <a:rPr lang="ru-RU" sz="1600" dirty="0" smtClean="0">
                <a:solidFill>
                  <a:schemeClr val="bg1"/>
                </a:solidFill>
              </a:rPr>
              <a:t>, </a:t>
            </a:r>
            <a:r>
              <a:rPr lang="ru-RU" sz="1600" dirty="0" err="1" smtClean="0">
                <a:solidFill>
                  <a:schemeClr val="bg1"/>
                </a:solidFill>
              </a:rPr>
              <a:t>ташқи қиррасигача </a:t>
            </a:r>
            <a:r>
              <a:rPr lang="ru-RU" sz="1600" dirty="0" smtClean="0">
                <a:solidFill>
                  <a:schemeClr val="bg1"/>
                </a:solidFill>
              </a:rPr>
              <a:t>6,75 </a:t>
            </a:r>
            <a:r>
              <a:rPr lang="ru-RU" sz="1600" dirty="0" err="1" smtClean="0">
                <a:solidFill>
                  <a:schemeClr val="bg1"/>
                </a:solidFill>
              </a:rPr>
              <a:t>радиусли</a:t>
            </a:r>
            <a:r>
              <a:rPr lang="ru-RU" sz="1600" dirty="0" smtClean="0">
                <a:solidFill>
                  <a:schemeClr val="bg1"/>
                </a:solidFill>
              </a:rPr>
              <a:t> ярим </a:t>
            </a:r>
            <a:r>
              <a:rPr lang="ru-RU" sz="1600" dirty="0" err="1" smtClean="0">
                <a:solidFill>
                  <a:schemeClr val="bg1"/>
                </a:solidFill>
              </a:rPr>
              <a:t>доира</a:t>
            </a:r>
            <a:r>
              <a:rPr lang="ru-RU" sz="1600" dirty="0" smtClean="0">
                <a:solidFill>
                  <a:schemeClr val="bg1"/>
                </a:solidFill>
              </a:rPr>
              <a:t> </a:t>
            </a:r>
            <a:r>
              <a:rPr lang="ru-RU" sz="1600" dirty="0" err="1" smtClean="0">
                <a:solidFill>
                  <a:schemeClr val="bg1"/>
                </a:solidFill>
              </a:rPr>
              <a:t>шаклида</a:t>
            </a:r>
            <a:r>
              <a:rPr lang="ru-RU" sz="1600" dirty="0" smtClean="0">
                <a:solidFill>
                  <a:schemeClr val="bg1"/>
                </a:solidFill>
              </a:rPr>
              <a:t> </a:t>
            </a:r>
            <a:r>
              <a:rPr lang="ru-RU" sz="1600" dirty="0" err="1" smtClean="0">
                <a:solidFill>
                  <a:schemeClr val="bg1"/>
                </a:solidFill>
              </a:rPr>
              <a:t>чизилади</a:t>
            </a:r>
            <a:r>
              <a:rPr lang="ru-RU" sz="1600" dirty="0" smtClean="0">
                <a:solidFill>
                  <a:schemeClr val="bg1"/>
                </a:solidFill>
              </a:rPr>
              <a:t> </a:t>
            </a:r>
            <a:r>
              <a:rPr lang="ru-RU" sz="1600" dirty="0" err="1" smtClean="0">
                <a:solidFill>
                  <a:schemeClr val="bg1"/>
                </a:solidFill>
              </a:rPr>
              <a:t>ва</a:t>
            </a:r>
            <a:r>
              <a:rPr lang="ru-RU" sz="1600" dirty="0" smtClean="0">
                <a:solidFill>
                  <a:schemeClr val="bg1"/>
                </a:solidFill>
              </a:rPr>
              <a:t> параллель </a:t>
            </a:r>
            <a:r>
              <a:rPr lang="ru-RU" sz="1600" dirty="0" err="1" smtClean="0">
                <a:solidFill>
                  <a:schemeClr val="bg1"/>
                </a:solidFill>
              </a:rPr>
              <a:t>ҳолда ён</a:t>
            </a:r>
            <a:r>
              <a:rPr lang="ru-RU" sz="1600" dirty="0" smtClean="0">
                <a:solidFill>
                  <a:schemeClr val="bg1"/>
                </a:solidFill>
              </a:rPr>
              <a:t> </a:t>
            </a:r>
            <a:r>
              <a:rPr lang="ru-RU" sz="1600" dirty="0" err="1" smtClean="0">
                <a:solidFill>
                  <a:schemeClr val="bg1"/>
                </a:solidFill>
              </a:rPr>
              <a:t>чизиқларига давом</a:t>
            </a:r>
            <a:r>
              <a:rPr lang="ru-RU" sz="1600" dirty="0" smtClean="0">
                <a:solidFill>
                  <a:schemeClr val="bg1"/>
                </a:solidFill>
              </a:rPr>
              <a:t> </a:t>
            </a:r>
            <a:r>
              <a:rPr lang="ru-RU" sz="1600" dirty="0" err="1" smtClean="0">
                <a:solidFill>
                  <a:schemeClr val="bg1"/>
                </a:solidFill>
              </a:rPr>
              <a:t>эттирилиб</a:t>
            </a:r>
            <a:r>
              <a:rPr lang="ru-RU" sz="1600" dirty="0" smtClean="0">
                <a:solidFill>
                  <a:schemeClr val="bg1"/>
                </a:solidFill>
              </a:rPr>
              <a:t>, </a:t>
            </a:r>
            <a:r>
              <a:rPr lang="ru-RU" sz="1600" dirty="0" err="1" smtClean="0">
                <a:solidFill>
                  <a:schemeClr val="bg1"/>
                </a:solidFill>
              </a:rPr>
              <a:t>эн</a:t>
            </a:r>
            <a:r>
              <a:rPr lang="ru-RU" sz="1600" dirty="0" smtClean="0">
                <a:solidFill>
                  <a:schemeClr val="bg1"/>
                </a:solidFill>
              </a:rPr>
              <a:t> </a:t>
            </a:r>
            <a:r>
              <a:rPr lang="ru-RU" sz="1600" dirty="0" err="1" smtClean="0">
                <a:solidFill>
                  <a:schemeClr val="bg1"/>
                </a:solidFill>
              </a:rPr>
              <a:t>чизиқларида тугайди</a:t>
            </a:r>
            <a:r>
              <a:rPr lang="ru-RU" sz="1600" dirty="0" smtClean="0">
                <a:solidFill>
                  <a:schemeClr val="bg1"/>
                </a:solidFill>
              </a:rPr>
              <a:t>. </a:t>
            </a:r>
            <a:r>
              <a:rPr lang="ru-RU" sz="1600" dirty="0" err="1" smtClean="0">
                <a:solidFill>
                  <a:schemeClr val="bg1"/>
                </a:solidFill>
              </a:rPr>
              <a:t>Майдонда</a:t>
            </a:r>
            <a:r>
              <a:rPr lang="ru-RU" sz="1600" dirty="0" smtClean="0">
                <a:solidFill>
                  <a:schemeClr val="bg1"/>
                </a:solidFill>
              </a:rPr>
              <a:t> </a:t>
            </a:r>
            <a:r>
              <a:rPr lang="ru-RU" sz="1600" dirty="0" err="1" smtClean="0">
                <a:solidFill>
                  <a:schemeClr val="bg1"/>
                </a:solidFill>
              </a:rPr>
              <a:t>ажратиладиган</a:t>
            </a:r>
            <a:r>
              <a:rPr lang="ru-RU" sz="1600" dirty="0" smtClean="0">
                <a:solidFill>
                  <a:schemeClr val="bg1"/>
                </a:solidFill>
              </a:rPr>
              <a:t> </a:t>
            </a:r>
            <a:r>
              <a:rPr lang="ru-RU" sz="1600" dirty="0" err="1" smtClean="0">
                <a:solidFill>
                  <a:schemeClr val="bg1"/>
                </a:solidFill>
              </a:rPr>
              <a:t>эн</a:t>
            </a:r>
            <a:r>
              <a:rPr lang="ru-RU" sz="1600" dirty="0" smtClean="0">
                <a:solidFill>
                  <a:schemeClr val="bg1"/>
                </a:solidFill>
              </a:rPr>
              <a:t> </a:t>
            </a:r>
            <a:r>
              <a:rPr lang="ru-RU" sz="1600" dirty="0" err="1" smtClean="0">
                <a:solidFill>
                  <a:schemeClr val="bg1"/>
                </a:solidFill>
              </a:rPr>
              <a:t>чизиқлари, </a:t>
            </a:r>
            <a:r>
              <a:rPr lang="ru-RU" sz="1600" dirty="0" smtClean="0">
                <a:solidFill>
                  <a:schemeClr val="bg1"/>
                </a:solidFill>
              </a:rPr>
              <a:t>жарима </a:t>
            </a:r>
            <a:r>
              <a:rPr lang="ru-RU" sz="1600" dirty="0" err="1" smtClean="0">
                <a:solidFill>
                  <a:schemeClr val="bg1"/>
                </a:solidFill>
              </a:rPr>
              <a:t>тӯпини ташлаш</a:t>
            </a:r>
            <a:r>
              <a:rPr lang="ru-RU" sz="1600" dirty="0" smtClean="0">
                <a:solidFill>
                  <a:schemeClr val="bg1"/>
                </a:solidFill>
              </a:rPr>
              <a:t> </a:t>
            </a:r>
            <a:r>
              <a:rPr lang="ru-RU" sz="1600" dirty="0" err="1" smtClean="0">
                <a:solidFill>
                  <a:schemeClr val="bg1"/>
                </a:solidFill>
              </a:rPr>
              <a:t>чизиқлари ва</a:t>
            </a:r>
            <a:r>
              <a:rPr lang="ru-RU" sz="1600" dirty="0" smtClean="0">
                <a:solidFill>
                  <a:schemeClr val="bg1"/>
                </a:solidFill>
              </a:rPr>
              <a:t> </a:t>
            </a:r>
            <a:r>
              <a:rPr lang="ru-RU" sz="1600" dirty="0" err="1" smtClean="0">
                <a:solidFill>
                  <a:schemeClr val="bg1"/>
                </a:solidFill>
              </a:rPr>
              <a:t>эн</a:t>
            </a:r>
            <a:r>
              <a:rPr lang="ru-RU" sz="1600" dirty="0" smtClean="0">
                <a:solidFill>
                  <a:schemeClr val="bg1"/>
                </a:solidFill>
              </a:rPr>
              <a:t> </a:t>
            </a:r>
            <a:r>
              <a:rPr lang="ru-RU" sz="1600" dirty="0" err="1" smtClean="0">
                <a:solidFill>
                  <a:schemeClr val="bg1"/>
                </a:solidFill>
              </a:rPr>
              <a:t>чизиқларидан ӯтказиладиган чизиқлар билан</a:t>
            </a:r>
            <a:r>
              <a:rPr lang="ru-RU" sz="1600" dirty="0" smtClean="0">
                <a:solidFill>
                  <a:schemeClr val="bg1"/>
                </a:solidFill>
              </a:rPr>
              <a:t> </a:t>
            </a:r>
            <a:r>
              <a:rPr lang="ru-RU" sz="1600" dirty="0" err="1" smtClean="0">
                <a:solidFill>
                  <a:schemeClr val="bg1"/>
                </a:solidFill>
              </a:rPr>
              <a:t>чегараланган</a:t>
            </a:r>
            <a:r>
              <a:rPr lang="ru-RU" sz="1600" dirty="0" smtClean="0">
                <a:solidFill>
                  <a:schemeClr val="bg1"/>
                </a:solidFill>
              </a:rPr>
              <a:t> пол </a:t>
            </a:r>
            <a:r>
              <a:rPr lang="ru-RU" sz="1600" dirty="0" err="1" smtClean="0">
                <a:solidFill>
                  <a:schemeClr val="bg1"/>
                </a:solidFill>
              </a:rPr>
              <a:t>қисми </a:t>
            </a:r>
            <a:r>
              <a:rPr lang="ru-RU" sz="1600" b="1" dirty="0" err="1" smtClean="0">
                <a:solidFill>
                  <a:schemeClr val="bg1"/>
                </a:solidFill>
              </a:rPr>
              <a:t>чегараланган</a:t>
            </a:r>
            <a:r>
              <a:rPr lang="ru-RU" sz="1600" b="1" dirty="0" smtClean="0">
                <a:solidFill>
                  <a:schemeClr val="bg1"/>
                </a:solidFill>
              </a:rPr>
              <a:t> </a:t>
            </a:r>
            <a:r>
              <a:rPr lang="ru-RU" sz="1600" b="1" dirty="0" err="1" smtClean="0">
                <a:solidFill>
                  <a:schemeClr val="bg1"/>
                </a:solidFill>
              </a:rPr>
              <a:t>зоналар</a:t>
            </a:r>
            <a:r>
              <a:rPr lang="ru-RU" sz="1600" dirty="0" smtClean="0">
                <a:solidFill>
                  <a:schemeClr val="bg1"/>
                </a:solidFill>
              </a:rPr>
              <a:t> </a:t>
            </a:r>
            <a:r>
              <a:rPr lang="ru-RU" sz="1600" dirty="0" err="1" smtClean="0">
                <a:solidFill>
                  <a:schemeClr val="bg1"/>
                </a:solidFill>
              </a:rPr>
              <a:t>ҳисобланади</a:t>
            </a:r>
            <a:r>
              <a:rPr lang="ru-RU" sz="1600" dirty="0" smtClean="0">
                <a:solidFill>
                  <a:schemeClr val="bg1"/>
                </a:solidFill>
              </a:rPr>
              <a:t>. </a:t>
            </a:r>
            <a:r>
              <a:rPr lang="ru-RU" sz="1600" dirty="0" err="1" smtClean="0">
                <a:solidFill>
                  <a:schemeClr val="bg1"/>
                </a:solidFill>
              </a:rPr>
              <a:t>Уларнинг</a:t>
            </a:r>
            <a:r>
              <a:rPr lang="ru-RU" sz="1600" dirty="0" smtClean="0">
                <a:solidFill>
                  <a:schemeClr val="bg1"/>
                </a:solidFill>
              </a:rPr>
              <a:t> </a:t>
            </a:r>
            <a:r>
              <a:rPr lang="ru-RU" sz="1600" dirty="0" err="1" smtClean="0">
                <a:solidFill>
                  <a:schemeClr val="bg1"/>
                </a:solidFill>
              </a:rPr>
              <a:t>ташқи чегаралари</a:t>
            </a:r>
            <a:r>
              <a:rPr lang="ru-RU" sz="1600" dirty="0" smtClean="0">
                <a:solidFill>
                  <a:schemeClr val="bg1"/>
                </a:solidFill>
              </a:rPr>
              <a:t> </a:t>
            </a:r>
            <a:r>
              <a:rPr lang="ru-RU" sz="1600" dirty="0" err="1" smtClean="0">
                <a:solidFill>
                  <a:schemeClr val="bg1"/>
                </a:solidFill>
              </a:rPr>
              <a:t>эн</a:t>
            </a:r>
            <a:r>
              <a:rPr lang="ru-RU" sz="1600" dirty="0" smtClean="0">
                <a:solidFill>
                  <a:schemeClr val="bg1"/>
                </a:solidFill>
              </a:rPr>
              <a:t> </a:t>
            </a:r>
            <a:r>
              <a:rPr lang="ru-RU" sz="1600" dirty="0" err="1" smtClean="0">
                <a:solidFill>
                  <a:schemeClr val="bg1"/>
                </a:solidFill>
              </a:rPr>
              <a:t>чизиқларининг ӯртасидан </a:t>
            </a:r>
            <a:r>
              <a:rPr lang="ru-RU" sz="1600" dirty="0" smtClean="0">
                <a:solidFill>
                  <a:schemeClr val="bg1"/>
                </a:solidFill>
              </a:rPr>
              <a:t>3 м </a:t>
            </a:r>
            <a:r>
              <a:rPr lang="ru-RU" sz="1600" dirty="0" err="1" smtClean="0">
                <a:solidFill>
                  <a:schemeClr val="bg1"/>
                </a:solidFill>
              </a:rPr>
              <a:t>узоқликда бӯлади</a:t>
            </a:r>
            <a:r>
              <a:rPr lang="ru-RU" sz="1600" dirty="0" smtClean="0">
                <a:solidFill>
                  <a:schemeClr val="bg1"/>
                </a:solidFill>
              </a:rPr>
              <a:t>, жарима </a:t>
            </a:r>
            <a:r>
              <a:rPr lang="ru-RU" sz="1600" dirty="0" err="1" smtClean="0">
                <a:solidFill>
                  <a:schemeClr val="bg1"/>
                </a:solidFill>
              </a:rPr>
              <a:t>тӯпини ташлаш</a:t>
            </a:r>
            <a:r>
              <a:rPr lang="ru-RU" sz="1600" dirty="0" smtClean="0">
                <a:solidFill>
                  <a:schemeClr val="bg1"/>
                </a:solidFill>
              </a:rPr>
              <a:t> </a:t>
            </a:r>
            <a:r>
              <a:rPr lang="ru-RU" sz="1600" dirty="0" err="1" smtClean="0">
                <a:solidFill>
                  <a:schemeClr val="bg1"/>
                </a:solidFill>
              </a:rPr>
              <a:t>чизиғининг ташқи чеккасида</a:t>
            </a:r>
            <a:r>
              <a:rPr lang="ru-RU" sz="1600" dirty="0" smtClean="0">
                <a:solidFill>
                  <a:schemeClr val="bg1"/>
                </a:solidFill>
              </a:rPr>
              <a:t> </a:t>
            </a:r>
            <a:r>
              <a:rPr lang="ru-RU" sz="1600" dirty="0" err="1" smtClean="0">
                <a:solidFill>
                  <a:schemeClr val="bg1"/>
                </a:solidFill>
              </a:rPr>
              <a:t>тугайди</a:t>
            </a:r>
            <a:r>
              <a:rPr lang="ru-RU" sz="1600" dirty="0" smtClean="0">
                <a:solidFill>
                  <a:schemeClr val="bg1"/>
                </a:solidFill>
              </a:rPr>
              <a:t>. </a:t>
            </a:r>
          </a:p>
        </p:txBody>
      </p:sp>
      <p:pic>
        <p:nvPicPr>
          <p:cNvPr id="4" name="Рисунок 3"/>
          <p:cNvPicPr/>
          <p:nvPr/>
        </p:nvPicPr>
        <p:blipFill>
          <a:blip r:embed="rId2"/>
          <a:srcRect/>
          <a:stretch>
            <a:fillRect/>
          </a:stretch>
        </p:blipFill>
        <p:spPr bwMode="auto">
          <a:xfrm>
            <a:off x="642910" y="571480"/>
            <a:ext cx="7715304" cy="314327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idx="1"/>
          </p:nvPr>
        </p:nvSpPr>
        <p:spPr>
          <a:xfrm>
            <a:off x="1116013" y="3357563"/>
            <a:ext cx="3284537" cy="428625"/>
          </a:xfrm>
        </p:spPr>
        <p:txBody>
          <a:bodyPr/>
          <a:lstStyle/>
          <a:p>
            <a:pPr algn="just" eaLnBrk="1" hangingPunct="1">
              <a:buFont typeface="Wingdings 2" pitchFamily="18" charset="2"/>
              <a:buNone/>
            </a:pPr>
            <a:r>
              <a:rPr lang="uz-Cyrl-UZ" sz="1600" smtClean="0"/>
              <a:t>Шчит. Унинг ўлчовлари.</a:t>
            </a:r>
            <a:r>
              <a:rPr lang="ru-RU" smtClean="0"/>
              <a:t> </a:t>
            </a:r>
          </a:p>
        </p:txBody>
      </p:sp>
      <p:sp>
        <p:nvSpPr>
          <p:cNvPr id="22530" name="Прямоугольник 8"/>
          <p:cNvSpPr>
            <a:spLocks noChangeArrowheads="1"/>
          </p:cNvSpPr>
          <p:nvPr/>
        </p:nvSpPr>
        <p:spPr bwMode="auto">
          <a:xfrm>
            <a:off x="5643563" y="6311900"/>
            <a:ext cx="2889250" cy="366713"/>
          </a:xfrm>
          <a:prstGeom prst="rect">
            <a:avLst/>
          </a:prstGeom>
          <a:noFill/>
          <a:ln w="9525">
            <a:noFill/>
            <a:miter lim="800000"/>
            <a:headEnd/>
            <a:tailEnd/>
          </a:ln>
        </p:spPr>
        <p:txBody>
          <a:bodyPr>
            <a:spAutoFit/>
          </a:bodyPr>
          <a:lstStyle/>
          <a:p>
            <a:r>
              <a:rPr lang="uz-Cyrl-UZ"/>
              <a:t>Ҳалқа шчит қурилмаси.</a:t>
            </a:r>
            <a:r>
              <a:rPr lang="ru-RU"/>
              <a:t> </a:t>
            </a:r>
          </a:p>
        </p:txBody>
      </p:sp>
      <p:sp>
        <p:nvSpPr>
          <p:cNvPr id="22531" name="Прямоугольник 9"/>
          <p:cNvSpPr>
            <a:spLocks noChangeArrowheads="1"/>
          </p:cNvSpPr>
          <p:nvPr/>
        </p:nvSpPr>
        <p:spPr bwMode="auto">
          <a:xfrm>
            <a:off x="1476375" y="6165850"/>
            <a:ext cx="2428875" cy="366713"/>
          </a:xfrm>
          <a:prstGeom prst="rect">
            <a:avLst/>
          </a:prstGeom>
          <a:noFill/>
          <a:ln w="9525">
            <a:noFill/>
            <a:miter lim="800000"/>
            <a:headEnd/>
            <a:tailEnd/>
          </a:ln>
        </p:spPr>
        <p:txBody>
          <a:bodyPr>
            <a:spAutoFit/>
          </a:bodyPr>
          <a:lstStyle/>
          <a:p>
            <a:pPr marL="547688" indent="-411163" algn="just">
              <a:buClr>
                <a:srgbClr val="F9F9F9"/>
              </a:buClr>
            </a:pPr>
            <a:r>
              <a:rPr lang="ru-RU"/>
              <a:t> </a:t>
            </a:r>
            <a:r>
              <a:rPr lang="uz-Cyrl-UZ"/>
              <a:t>Ҳ</a:t>
            </a:r>
            <a:r>
              <a:rPr lang="ru-RU"/>
              <a:t>ал</a:t>
            </a:r>
            <a:r>
              <a:rPr lang="uz-Cyrl-UZ"/>
              <a:t>қ</a:t>
            </a:r>
            <a:r>
              <a:rPr lang="ru-RU"/>
              <a:t>а</a:t>
            </a:r>
            <a:r>
              <a:rPr lang="uz-Cyrl-UZ"/>
              <a:t>.</a:t>
            </a:r>
            <a:endParaRPr lang="ru-RU"/>
          </a:p>
        </p:txBody>
      </p:sp>
      <p:pic>
        <p:nvPicPr>
          <p:cNvPr id="22532" name="Picture 9"/>
          <p:cNvPicPr>
            <a:picLocks noChangeAspect="1" noChangeArrowheads="1"/>
          </p:cNvPicPr>
          <p:nvPr/>
        </p:nvPicPr>
        <p:blipFill>
          <a:blip r:embed="rId2"/>
          <a:srcRect/>
          <a:stretch>
            <a:fillRect/>
          </a:stretch>
        </p:blipFill>
        <p:spPr bwMode="auto">
          <a:xfrm>
            <a:off x="4873625" y="1052513"/>
            <a:ext cx="4065588" cy="4968875"/>
          </a:xfrm>
          <a:prstGeom prst="rect">
            <a:avLst/>
          </a:prstGeom>
          <a:noFill/>
          <a:ln w="9525">
            <a:noFill/>
            <a:miter lim="800000"/>
            <a:headEnd/>
            <a:tailEnd/>
          </a:ln>
        </p:spPr>
      </p:pic>
      <p:pic>
        <p:nvPicPr>
          <p:cNvPr id="22533" name="Picture 10"/>
          <p:cNvPicPr>
            <a:picLocks noChangeAspect="1" noChangeArrowheads="1"/>
          </p:cNvPicPr>
          <p:nvPr/>
        </p:nvPicPr>
        <p:blipFill>
          <a:blip r:embed="rId3"/>
          <a:srcRect/>
          <a:stretch>
            <a:fillRect/>
          </a:stretch>
        </p:blipFill>
        <p:spPr bwMode="auto">
          <a:xfrm>
            <a:off x="395288" y="1052513"/>
            <a:ext cx="3960812" cy="2219325"/>
          </a:xfrm>
          <a:prstGeom prst="rect">
            <a:avLst/>
          </a:prstGeom>
          <a:noFill/>
          <a:ln w="9525">
            <a:noFill/>
            <a:miter lim="800000"/>
            <a:headEnd/>
            <a:tailEnd/>
          </a:ln>
        </p:spPr>
      </p:pic>
      <p:pic>
        <p:nvPicPr>
          <p:cNvPr id="22534" name="Picture 11"/>
          <p:cNvPicPr>
            <a:picLocks noChangeAspect="1" noChangeArrowheads="1"/>
          </p:cNvPicPr>
          <p:nvPr/>
        </p:nvPicPr>
        <p:blipFill>
          <a:blip r:embed="rId4">
            <a:lum bright="-4000" contrast="72000"/>
          </a:blip>
          <a:srcRect/>
          <a:stretch>
            <a:fillRect/>
          </a:stretch>
        </p:blipFill>
        <p:spPr bwMode="auto">
          <a:xfrm>
            <a:off x="755650" y="3933825"/>
            <a:ext cx="3752850" cy="2101850"/>
          </a:xfrm>
          <a:prstGeom prst="rect">
            <a:avLst/>
          </a:prstGeom>
          <a:noFill/>
          <a:ln w="9525">
            <a:noFill/>
            <a:miter lim="800000"/>
            <a:headEnd/>
            <a:tailEnd/>
          </a:ln>
        </p:spPr>
      </p:pic>
      <p:sp>
        <p:nvSpPr>
          <p:cNvPr id="22535" name="WordArt 12"/>
          <p:cNvSpPr>
            <a:spLocks noChangeArrowheads="1" noChangeShapeType="1" noTextEdit="1"/>
          </p:cNvSpPr>
          <p:nvPr/>
        </p:nvSpPr>
        <p:spPr bwMode="auto">
          <a:xfrm>
            <a:off x="1547813" y="404813"/>
            <a:ext cx="6010275" cy="523875"/>
          </a:xfrm>
          <a:prstGeom prst="rect">
            <a:avLst/>
          </a:prstGeom>
        </p:spPr>
        <p:txBody>
          <a:bodyPr wrap="none" fromWordArt="1">
            <a:prstTxWarp prst="textPlain">
              <a:avLst>
                <a:gd name="adj" fmla="val 50000"/>
              </a:avLst>
            </a:prstTxWarp>
          </a:bodyPr>
          <a:lstStyle/>
          <a:p>
            <a:pPr algn="ctr"/>
            <a:r>
              <a:rPr lang="ru-RU" sz="3600" kern="10">
                <a:ln w="9525">
                  <a:solidFill>
                    <a:srgbClr val="FF0000"/>
                  </a:solidFill>
                  <a:round/>
                  <a:headEnd/>
                  <a:tailEnd/>
                </a:ln>
                <a:solidFill>
                  <a:srgbClr val="FF0000"/>
                </a:solidFill>
                <a:latin typeface="Arial"/>
                <a:cs typeface="Arial"/>
              </a:rPr>
              <a:t>Халка ва шчитни улчовлари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2"/>
          <p:cNvSpPr>
            <a:spLocks noGrp="1"/>
          </p:cNvSpPr>
          <p:nvPr>
            <p:ph idx="1"/>
          </p:nvPr>
        </p:nvSpPr>
        <p:spPr>
          <a:xfrm>
            <a:off x="971550" y="260350"/>
            <a:ext cx="7643813" cy="857250"/>
          </a:xfrm>
        </p:spPr>
        <p:txBody>
          <a:bodyPr/>
          <a:lstStyle/>
          <a:p>
            <a:pPr algn="just" eaLnBrk="1" hangingPunct="1">
              <a:buFont typeface="Wingdings 2" pitchFamily="18" charset="2"/>
              <a:buNone/>
            </a:pPr>
            <a:r>
              <a:rPr lang="ru-RU" sz="5400" smtClean="0"/>
              <a:t>    </a:t>
            </a:r>
            <a:r>
              <a:rPr lang="ru-RU" sz="5400" smtClean="0">
                <a:solidFill>
                  <a:srgbClr val="002060"/>
                </a:solidFill>
              </a:rPr>
              <a:t>Баскетбол</a:t>
            </a:r>
            <a:r>
              <a:rPr lang="uz-Cyrl-UZ" sz="5400" smtClean="0">
                <a:solidFill>
                  <a:srgbClr val="002060"/>
                </a:solidFill>
              </a:rPr>
              <a:t> тўпи</a:t>
            </a:r>
            <a:endParaRPr lang="ru-RU" sz="5400" smtClean="0">
              <a:solidFill>
                <a:srgbClr val="002060"/>
              </a:solidFill>
            </a:endParaRPr>
          </a:p>
        </p:txBody>
      </p:sp>
      <p:sp>
        <p:nvSpPr>
          <p:cNvPr id="23554" name="TextBox 4"/>
          <p:cNvSpPr txBox="1">
            <a:spLocks noChangeArrowheads="1"/>
          </p:cNvSpPr>
          <p:nvPr/>
        </p:nvSpPr>
        <p:spPr bwMode="auto">
          <a:xfrm>
            <a:off x="3714744" y="1142984"/>
            <a:ext cx="5214974" cy="4832092"/>
          </a:xfrm>
          <a:prstGeom prst="rect">
            <a:avLst/>
          </a:prstGeom>
          <a:noFill/>
          <a:ln w="9525">
            <a:noFill/>
            <a:miter lim="800000"/>
            <a:headEnd/>
            <a:tailEnd/>
          </a:ln>
        </p:spPr>
        <p:txBody>
          <a:bodyPr wrap="square">
            <a:spAutoFit/>
          </a:bodyPr>
          <a:lstStyle/>
          <a:p>
            <a:r>
              <a:rPr lang="uz-Cyrl-UZ" sz="2200" dirty="0" smtClean="0">
                <a:solidFill>
                  <a:schemeClr val="bg1"/>
                </a:solidFill>
              </a:rPr>
              <a:t>Тӯп </a:t>
            </a:r>
            <a:r>
              <a:rPr lang="uz-Cyrl-UZ" sz="2200" dirty="0">
                <a:solidFill>
                  <a:schemeClr val="bg1"/>
                </a:solidFill>
              </a:rPr>
              <a:t>шарсимон шаклда ва тасдиқланган қизғиш рангда бӯлиши керак: у сирти билан бирга чармдан, резина ёки сунъий хомашёдан </a:t>
            </a:r>
            <a:r>
              <a:rPr lang="uz-Cyrl-UZ" sz="2200" dirty="0" smtClean="0">
                <a:solidFill>
                  <a:schemeClr val="bg1"/>
                </a:solidFill>
              </a:rPr>
              <a:t>тайёрланади;Эркак топини  </a:t>
            </a:r>
            <a:r>
              <a:rPr lang="uz-Cyrl-UZ" sz="2200" dirty="0">
                <a:solidFill>
                  <a:schemeClr val="bg1"/>
                </a:solidFill>
              </a:rPr>
              <a:t>унинг айланаси узунлиги 749 см дан кам ва 780 см дан кӯп бӯлмаслиги лозим; у камида 567 г дан кам ва 650 г дан кӯп бӯлмаган оғирликка эга бӯлиши керак</a:t>
            </a:r>
            <a:r>
              <a:rPr lang="uz-Cyrl-UZ" sz="2200" dirty="0" smtClean="0">
                <a:solidFill>
                  <a:schemeClr val="bg1"/>
                </a:solidFill>
              </a:rPr>
              <a:t>;;Аёллар топини  унинг айланаси узунлиги 724 см дан кам ва 737 см дан кӯп бӯлмаслиги лозим; у камида 510 г дан кам ва 567 г дан кӯп бӯлмаган оғирликка эга бӯлиши керак</a:t>
            </a:r>
            <a:r>
              <a:rPr lang="uz-Cyrl-UZ" sz="2200" dirty="0" smtClean="0"/>
              <a:t>; </a:t>
            </a:r>
            <a:endParaRPr lang="ru-RU" sz="2200" dirty="0"/>
          </a:p>
        </p:txBody>
      </p:sp>
      <p:pic>
        <p:nvPicPr>
          <p:cNvPr id="23555" name="Рисунок 5" descr="http://im1-tub-ru.yandex.net/i?id=e20ad91aac0299ecb190155c27fb7ab7-44-144&amp;n=21"/>
          <p:cNvPicPr>
            <a:picLocks noChangeAspect="1" noChangeArrowheads="1"/>
          </p:cNvPicPr>
          <p:nvPr/>
        </p:nvPicPr>
        <p:blipFill>
          <a:blip r:embed="rId2"/>
          <a:srcRect/>
          <a:stretch>
            <a:fillRect/>
          </a:stretch>
        </p:blipFill>
        <p:spPr bwMode="auto">
          <a:xfrm>
            <a:off x="500063" y="4214813"/>
            <a:ext cx="2714625" cy="2357437"/>
          </a:xfrm>
          <a:prstGeom prst="rect">
            <a:avLst/>
          </a:prstGeom>
          <a:noFill/>
          <a:ln w="9525">
            <a:noFill/>
            <a:miter lim="800000"/>
            <a:headEnd/>
            <a:tailEnd/>
          </a:ln>
        </p:spPr>
      </p:pic>
      <p:pic>
        <p:nvPicPr>
          <p:cNvPr id="23556" name="Рисунок 6" descr="Известны полуфиналисты Кубка Украины по баскетболу, Азовмаш, БК Киев, баскетбол - ВКурсе.ua последние новости"/>
          <p:cNvPicPr>
            <a:picLocks noChangeAspect="1" noChangeArrowheads="1"/>
          </p:cNvPicPr>
          <p:nvPr/>
        </p:nvPicPr>
        <p:blipFill>
          <a:blip r:embed="rId3"/>
          <a:srcRect/>
          <a:stretch>
            <a:fillRect/>
          </a:stretch>
        </p:blipFill>
        <p:spPr bwMode="auto">
          <a:xfrm>
            <a:off x="500063" y="1214438"/>
            <a:ext cx="2714625"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2"/>
          <p:cNvSpPr>
            <a:spLocks noGrp="1"/>
          </p:cNvSpPr>
          <p:nvPr>
            <p:ph idx="1"/>
          </p:nvPr>
        </p:nvSpPr>
        <p:spPr>
          <a:xfrm>
            <a:off x="755650" y="188913"/>
            <a:ext cx="7599363" cy="881062"/>
          </a:xfrm>
        </p:spPr>
        <p:txBody>
          <a:bodyPr/>
          <a:lstStyle/>
          <a:p>
            <a:pPr eaLnBrk="1" hangingPunct="1">
              <a:buFont typeface="Wingdings 2" pitchFamily="18" charset="2"/>
              <a:buNone/>
            </a:pPr>
            <a:r>
              <a:rPr lang="ru-RU" smtClean="0"/>
              <a:t>	ҲАКАМЛАРНИНГ ИМО-ИШОРАЛАРИ</a:t>
            </a:r>
          </a:p>
        </p:txBody>
      </p:sp>
      <p:sp>
        <p:nvSpPr>
          <p:cNvPr id="24578" name="TextBox 4"/>
          <p:cNvSpPr txBox="1">
            <a:spLocks noChangeArrowheads="1"/>
          </p:cNvSpPr>
          <p:nvPr/>
        </p:nvSpPr>
        <p:spPr bwMode="auto">
          <a:xfrm>
            <a:off x="2928938" y="785813"/>
            <a:ext cx="6000750" cy="915987"/>
          </a:xfrm>
          <a:prstGeom prst="rect">
            <a:avLst/>
          </a:prstGeom>
          <a:noFill/>
          <a:ln w="9525">
            <a:noFill/>
            <a:miter lim="800000"/>
            <a:headEnd/>
            <a:tailEnd/>
          </a:ln>
        </p:spPr>
        <p:txBody>
          <a:bodyPr>
            <a:spAutoFit/>
          </a:bodyPr>
          <a:lstStyle/>
          <a:p>
            <a:r>
              <a:rPr lang="ru-RU"/>
              <a:t>Бу имо-ишоралар ягона расмий имо-ишоралар бӯлиб ҳисобланади ва улар ҳар доим ҳакамлар томонидан қӯлланиши керак.</a:t>
            </a:r>
          </a:p>
        </p:txBody>
      </p:sp>
      <p:graphicFrame>
        <p:nvGraphicFramePr>
          <p:cNvPr id="24611" name="Group 35"/>
          <p:cNvGraphicFramePr>
            <a:graphicFrameLocks noGrp="1"/>
          </p:cNvGraphicFramePr>
          <p:nvPr/>
        </p:nvGraphicFramePr>
        <p:xfrm>
          <a:off x="500063" y="2428875"/>
          <a:ext cx="1219200" cy="3990214"/>
        </p:xfrm>
        <a:graphic>
          <a:graphicData uri="http://schemas.openxmlformats.org/drawingml/2006/table">
            <a:tbl>
              <a:tblPr/>
              <a:tblGrid>
                <a:gridCol w="1219200"/>
              </a:tblGrid>
              <a:tr h="62388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1</a:t>
                      </a:r>
                      <a:r>
                        <a:rPr kumimoji="0" lang="ru-RU" sz="11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
                      </a:r>
                      <a:br>
                        <a:rPr kumimoji="0" lang="ru-RU" sz="11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br>
                      <a:r>
                        <a:rPr kumimoji="0" 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бир очко</a:t>
                      </a: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r>
              <a:tr h="195103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35413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8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24583" name="Рисунок 16" descr="http://www.sportzone.ru/sport/laws/basketball/img/01.gif"/>
          <p:cNvPicPr>
            <a:picLocks noChangeAspect="1" noChangeArrowheads="1"/>
          </p:cNvPicPr>
          <p:nvPr/>
        </p:nvPicPr>
        <p:blipFill>
          <a:blip r:embed="rId2"/>
          <a:srcRect/>
          <a:stretch>
            <a:fillRect/>
          </a:stretch>
        </p:blipFill>
        <p:spPr bwMode="auto">
          <a:xfrm>
            <a:off x="428625" y="3071813"/>
            <a:ext cx="1357313" cy="2286000"/>
          </a:xfrm>
          <a:prstGeom prst="rect">
            <a:avLst/>
          </a:prstGeom>
          <a:noFill/>
          <a:ln w="9525">
            <a:noFill/>
            <a:miter lim="800000"/>
            <a:headEnd/>
            <a:tailEnd/>
          </a:ln>
        </p:spPr>
      </p:pic>
      <p:graphicFrame>
        <p:nvGraphicFramePr>
          <p:cNvPr id="24615" name="Group 39"/>
          <p:cNvGraphicFramePr>
            <a:graphicFrameLocks noGrp="1"/>
          </p:cNvGraphicFramePr>
          <p:nvPr/>
        </p:nvGraphicFramePr>
        <p:xfrm>
          <a:off x="2000250" y="2428875"/>
          <a:ext cx="1571618" cy="4000521"/>
        </p:xfrm>
        <a:graphic>
          <a:graphicData uri="http://schemas.openxmlformats.org/drawingml/2006/table">
            <a:tbl>
              <a:tblPr/>
              <a:tblGrid>
                <a:gridCol w="1571618"/>
              </a:tblGrid>
              <a:tr h="650001">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2</a:t>
                      </a:r>
                      <a:br>
                        <a:rPr kumimoji="0" lang="ru-RU"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Икки очко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r>
              <a:tr h="252158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82893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rPr>
                        <a:t>Панжа</a:t>
                      </a:r>
                      <a:r>
                        <a:rPr kumimoji="0" lang="ru-RU" sz="1400" b="1" i="0" u="none" strike="noStrike" cap="none" normalizeH="0" baseline="0" dirty="0" smtClean="0">
                          <a:ln>
                            <a:noFill/>
                          </a:ln>
                          <a:solidFill>
                            <a:schemeClr val="tx1"/>
                          </a:solidFill>
                          <a:effectLst/>
                          <a:latin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rPr>
                        <a:t>ҳаракати орқали кўтариш</a:t>
                      </a:r>
                      <a:r>
                        <a:rPr kumimoji="0" lang="ru-RU" sz="1400" b="1" i="0" u="none" strike="noStrike" cap="none" normalizeH="0" baseline="0" dirty="0" smtClean="0">
                          <a:ln>
                            <a:noFill/>
                          </a:ln>
                          <a:solidFill>
                            <a:schemeClr val="tx1"/>
                          </a:solidFill>
                          <a:effectLst/>
                          <a:latin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rPr>
                        <a:t>ва</a:t>
                      </a:r>
                      <a:r>
                        <a:rPr kumimoji="0" lang="ru-RU" sz="1400" b="1" i="0" u="none" strike="noStrike" cap="none" normalizeH="0" baseline="0" dirty="0" smtClean="0">
                          <a:ln>
                            <a:noFill/>
                          </a:ln>
                          <a:solidFill>
                            <a:schemeClr val="tx1"/>
                          </a:solidFill>
                          <a:effectLst/>
                          <a:latin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rPr>
                        <a:t>тушириш</a:t>
                      </a:r>
                      <a:endParaRPr kumimoji="0" lang="ru-RU" sz="1400" b="1" i="0" u="none" strike="noStrike" cap="none" normalizeH="0" baseline="0" dirty="0" smtClean="0">
                        <a:ln>
                          <a:noFill/>
                        </a:ln>
                        <a:solidFill>
                          <a:schemeClr val="tx1"/>
                        </a:solidFill>
                        <a:effectLst/>
                        <a:latin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24588" name="Рисунок 17" descr="http://www.sportzone.ru/sport/laws/basketball/img/02.gif"/>
          <p:cNvPicPr>
            <a:picLocks noChangeAspect="1" noChangeArrowheads="1"/>
          </p:cNvPicPr>
          <p:nvPr/>
        </p:nvPicPr>
        <p:blipFill>
          <a:blip r:embed="rId3"/>
          <a:srcRect/>
          <a:stretch>
            <a:fillRect/>
          </a:stretch>
        </p:blipFill>
        <p:spPr bwMode="auto">
          <a:xfrm>
            <a:off x="2000250" y="3071813"/>
            <a:ext cx="1357313" cy="2286000"/>
          </a:xfrm>
          <a:prstGeom prst="rect">
            <a:avLst/>
          </a:prstGeom>
          <a:noFill/>
          <a:ln w="9525">
            <a:noFill/>
            <a:miter lim="800000"/>
            <a:headEnd/>
            <a:tailEnd/>
          </a:ln>
        </p:spPr>
      </p:pic>
      <p:graphicFrame>
        <p:nvGraphicFramePr>
          <p:cNvPr id="24624" name="Group 48"/>
          <p:cNvGraphicFramePr>
            <a:graphicFrameLocks noGrp="1"/>
          </p:cNvGraphicFramePr>
          <p:nvPr/>
        </p:nvGraphicFramePr>
        <p:xfrm>
          <a:off x="3419475" y="1916113"/>
          <a:ext cx="1222375" cy="3619882"/>
        </p:xfrm>
        <a:graphic>
          <a:graphicData uri="http://schemas.openxmlformats.org/drawingml/2006/table">
            <a:tbl>
              <a:tblPr/>
              <a:tblGrid>
                <a:gridCol w="1222375"/>
              </a:tblGrid>
              <a:tr h="9810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3</a:t>
                      </a:r>
                      <a:b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очколи тўп ташлашга уриниш</a:t>
                      </a:r>
                      <a:r>
                        <a:rPr kumimoji="0" 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r>
              <a:tr h="196373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655638">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endParaRPr kumimoji="0" lang="ru-RU" sz="1400" b="0" i="0" u="none" strike="noStrike" cap="none" normalizeH="0" baseline="0" smtClean="0">
                        <a:ln>
                          <a:noFill/>
                        </a:ln>
                        <a:solidFill>
                          <a:schemeClr val="tx1"/>
                        </a:solidFill>
                        <a:effectLst/>
                        <a:latin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24593" name="Рисунок 18" descr="http://www.sportzone.ru/sport/laws/basketball/img/03.gif"/>
          <p:cNvPicPr>
            <a:picLocks noChangeAspect="1" noChangeArrowheads="1"/>
          </p:cNvPicPr>
          <p:nvPr/>
        </p:nvPicPr>
        <p:blipFill>
          <a:blip r:embed="rId4"/>
          <a:srcRect/>
          <a:stretch>
            <a:fillRect/>
          </a:stretch>
        </p:blipFill>
        <p:spPr bwMode="auto">
          <a:xfrm>
            <a:off x="3500438" y="3071813"/>
            <a:ext cx="1285875" cy="2286000"/>
          </a:xfrm>
          <a:prstGeom prst="rect">
            <a:avLst/>
          </a:prstGeom>
          <a:noFill/>
          <a:ln w="9525">
            <a:noFill/>
            <a:miter lim="800000"/>
            <a:headEnd/>
            <a:tailEnd/>
          </a:ln>
        </p:spPr>
      </p:pic>
      <p:graphicFrame>
        <p:nvGraphicFramePr>
          <p:cNvPr id="24629" name="Group 53"/>
          <p:cNvGraphicFramePr>
            <a:graphicFrameLocks noGrp="1"/>
          </p:cNvGraphicFramePr>
          <p:nvPr/>
        </p:nvGraphicFramePr>
        <p:xfrm>
          <a:off x="4932363" y="2060575"/>
          <a:ext cx="1219200" cy="3455988"/>
        </p:xfrm>
        <a:graphic>
          <a:graphicData uri="http://schemas.openxmlformats.org/drawingml/2006/table">
            <a:tbl>
              <a:tblPr/>
              <a:tblGrid>
                <a:gridCol w="1219200"/>
              </a:tblGrid>
              <a:tr h="1027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4</a:t>
                      </a:r>
                      <a:b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Муваффақиятли бажарилган 3 очколи тўп</a:t>
                      </a:r>
                      <a:r>
                        <a:rPr kumimoji="0" 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r>
              <a:tr h="17875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6413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24598" name="Рисунок 19" descr="http://www.sportzone.ru/sport/laws/basketball/img/04.gif"/>
          <p:cNvPicPr>
            <a:picLocks noChangeAspect="1" noChangeArrowheads="1"/>
          </p:cNvPicPr>
          <p:nvPr/>
        </p:nvPicPr>
        <p:blipFill>
          <a:blip r:embed="rId5"/>
          <a:srcRect/>
          <a:stretch>
            <a:fillRect/>
          </a:stretch>
        </p:blipFill>
        <p:spPr bwMode="auto">
          <a:xfrm>
            <a:off x="5000625" y="3071813"/>
            <a:ext cx="1285875" cy="2286000"/>
          </a:xfrm>
          <a:prstGeom prst="rect">
            <a:avLst/>
          </a:prstGeom>
          <a:noFill/>
          <a:ln w="9525">
            <a:noFill/>
            <a:miter lim="800000"/>
            <a:headEnd/>
            <a:tailEnd/>
          </a:ln>
        </p:spPr>
      </p:pic>
      <p:graphicFrame>
        <p:nvGraphicFramePr>
          <p:cNvPr id="24633" name="Group 57"/>
          <p:cNvGraphicFramePr>
            <a:graphicFrameLocks noGrp="1"/>
          </p:cNvGraphicFramePr>
          <p:nvPr/>
        </p:nvGraphicFramePr>
        <p:xfrm>
          <a:off x="6643688" y="1773238"/>
          <a:ext cx="1219200" cy="3722371"/>
        </p:xfrm>
        <a:graphic>
          <a:graphicData uri="http://schemas.openxmlformats.org/drawingml/2006/table">
            <a:tbl>
              <a:tblPr/>
              <a:tblGrid>
                <a:gridCol w="1219200"/>
              </a:tblGrid>
              <a:tr h="119538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5</a:t>
                      </a:r>
                      <a:b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Ташланган тўп ҳисобланмайди, ўйин ҳаракати ҳисобланмайди</a:t>
                      </a:r>
                      <a:r>
                        <a:rPr kumimoji="0" 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r>
              <a:tr h="144303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0334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24603" name="Рисунок 20" descr="http://www.sportzone.ru/sport/laws/basketball/img/05.gif"/>
          <p:cNvPicPr>
            <a:picLocks noChangeAspect="1" noChangeArrowheads="1"/>
          </p:cNvPicPr>
          <p:nvPr/>
        </p:nvPicPr>
        <p:blipFill>
          <a:blip r:embed="rId6"/>
          <a:srcRect/>
          <a:stretch>
            <a:fillRect/>
          </a:stretch>
        </p:blipFill>
        <p:spPr bwMode="auto">
          <a:xfrm>
            <a:off x="6572250" y="3071813"/>
            <a:ext cx="1357313" cy="2286000"/>
          </a:xfrm>
          <a:prstGeom prst="rect">
            <a:avLst/>
          </a:prstGeom>
          <a:noFill/>
          <a:ln w="9525">
            <a:noFill/>
            <a:miter lim="800000"/>
            <a:headEnd/>
            <a:tailEnd/>
          </a:ln>
        </p:spPr>
      </p:pic>
      <p:sp>
        <p:nvSpPr>
          <p:cNvPr id="24604" name="Rectangle 32"/>
          <p:cNvSpPr>
            <a:spLocks noChangeArrowheads="1"/>
          </p:cNvSpPr>
          <p:nvPr/>
        </p:nvSpPr>
        <p:spPr bwMode="auto">
          <a:xfrm>
            <a:off x="468313" y="5500688"/>
            <a:ext cx="1584325" cy="762000"/>
          </a:xfrm>
          <a:prstGeom prst="rect">
            <a:avLst/>
          </a:prstGeom>
          <a:noFill/>
          <a:ln w="9525">
            <a:noFill/>
            <a:miter lim="800000"/>
            <a:headEnd/>
            <a:tailEnd/>
          </a:ln>
        </p:spPr>
        <p:txBody>
          <a:bodyPr anchor="ctr">
            <a:spAutoFit/>
          </a:bodyPr>
          <a:lstStyle/>
          <a:p>
            <a:r>
              <a:rPr lang="ru-RU" sz="1400" b="1">
                <a:latin typeface="Stencil" pitchFamily="82" charset="0"/>
                <a:cs typeface="Times New Roman" pitchFamily="18" charset="0"/>
              </a:rPr>
              <a:t>Панжа ҳаракати орқали кўтариш ва </a:t>
            </a:r>
            <a:r>
              <a:rPr lang="ru-RU" sz="1600" b="1">
                <a:latin typeface="Stencil" pitchFamily="82" charset="0"/>
                <a:cs typeface="Times New Roman" pitchFamily="18" charset="0"/>
              </a:rPr>
              <a:t>тушириш</a:t>
            </a:r>
            <a:r>
              <a:rPr lang="ru-RU" sz="1400" b="1">
                <a:latin typeface="Stencil" pitchFamily="82" charset="0"/>
              </a:rPr>
              <a:t> </a:t>
            </a:r>
          </a:p>
        </p:txBody>
      </p:sp>
      <p:sp>
        <p:nvSpPr>
          <p:cNvPr id="24605" name="Rectangle 49"/>
          <p:cNvSpPr>
            <a:spLocks noChangeArrowheads="1"/>
          </p:cNvSpPr>
          <p:nvPr/>
        </p:nvSpPr>
        <p:spPr bwMode="auto">
          <a:xfrm>
            <a:off x="3348038" y="5346700"/>
            <a:ext cx="1584325" cy="1155700"/>
          </a:xfrm>
          <a:prstGeom prst="rect">
            <a:avLst/>
          </a:prstGeom>
          <a:noFill/>
          <a:ln w="9525">
            <a:noFill/>
            <a:miter lim="800000"/>
            <a:headEnd/>
            <a:tailEnd/>
          </a:ln>
        </p:spPr>
        <p:txBody>
          <a:bodyPr anchor="ctr">
            <a:spAutoFit/>
          </a:bodyPr>
          <a:lstStyle/>
          <a:p>
            <a:pPr algn="ctr"/>
            <a:r>
              <a:rPr lang="uz-Cyrl-UZ" sz="1400" b="1"/>
              <a:t>3 бармоқ кўрсатилади </a:t>
            </a:r>
          </a:p>
          <a:p>
            <a:pPr algn="ctr"/>
            <a:r>
              <a:rPr lang="uz-Cyrl-UZ" sz="1400" b="1"/>
              <a:t>(</a:t>
            </a:r>
            <a:r>
              <a:rPr lang="ru-RU" sz="1400" b="1"/>
              <a:t>катта, кўрсаткич, ўрта</a:t>
            </a:r>
            <a:r>
              <a:rPr lang="uz-Cyrl-UZ" sz="1400" b="1"/>
              <a:t>)</a:t>
            </a:r>
            <a:r>
              <a:rPr lang="ru-RU" sz="1400"/>
              <a:t> </a:t>
            </a:r>
          </a:p>
        </p:txBody>
      </p:sp>
      <p:sp>
        <p:nvSpPr>
          <p:cNvPr id="24606" name="Rectangle 52"/>
          <p:cNvSpPr>
            <a:spLocks noChangeArrowheads="1"/>
          </p:cNvSpPr>
          <p:nvPr/>
        </p:nvSpPr>
        <p:spPr bwMode="auto">
          <a:xfrm>
            <a:off x="4932363" y="5445125"/>
            <a:ext cx="1584325" cy="1155700"/>
          </a:xfrm>
          <a:prstGeom prst="rect">
            <a:avLst/>
          </a:prstGeom>
          <a:noFill/>
          <a:ln w="9525">
            <a:noFill/>
            <a:miter lim="800000"/>
            <a:headEnd/>
            <a:tailEnd/>
          </a:ln>
        </p:spPr>
        <p:txBody>
          <a:bodyPr anchor="ctr">
            <a:spAutoFit/>
          </a:bodyPr>
          <a:lstStyle/>
          <a:p>
            <a:pPr algn="ctr"/>
            <a:r>
              <a:rPr lang="uz-Cyrl-UZ" sz="1400" b="1"/>
              <a:t>3 бармоқ кўрсатилади </a:t>
            </a:r>
          </a:p>
          <a:p>
            <a:pPr algn="ctr"/>
            <a:r>
              <a:rPr lang="uz-Cyrl-UZ" sz="1400" b="1"/>
              <a:t>(</a:t>
            </a:r>
            <a:r>
              <a:rPr lang="ru-RU" sz="1400" b="1"/>
              <a:t>катта, кўрсаткич, ўрта</a:t>
            </a:r>
            <a:r>
              <a:rPr lang="uz-Cyrl-UZ" sz="1400" b="1"/>
              <a:t>)</a:t>
            </a:r>
            <a:r>
              <a:rPr lang="ru-RU" sz="1400"/>
              <a:t> </a:t>
            </a:r>
          </a:p>
        </p:txBody>
      </p:sp>
      <p:sp>
        <p:nvSpPr>
          <p:cNvPr id="24607" name="Rectangle 58"/>
          <p:cNvSpPr>
            <a:spLocks noChangeArrowheads="1"/>
          </p:cNvSpPr>
          <p:nvPr/>
        </p:nvSpPr>
        <p:spPr bwMode="auto">
          <a:xfrm>
            <a:off x="6443663" y="5692775"/>
            <a:ext cx="1584325" cy="517525"/>
          </a:xfrm>
          <a:prstGeom prst="rect">
            <a:avLst/>
          </a:prstGeom>
          <a:noFill/>
          <a:ln w="9525">
            <a:noFill/>
            <a:miter lim="800000"/>
            <a:headEnd/>
            <a:tailEnd/>
          </a:ln>
        </p:spPr>
        <p:txBody>
          <a:bodyPr anchor="ctr">
            <a:spAutoFit/>
          </a:bodyPr>
          <a:lstStyle/>
          <a:p>
            <a:pPr algn="ctr"/>
            <a:r>
              <a:rPr lang="ru-RU" sz="1400" b="1"/>
              <a:t>Гавда олдида қўлларни ёзиш</a:t>
            </a:r>
            <a:r>
              <a:rPr lang="ru-RU" sz="140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7" name="Group 27"/>
          <p:cNvGraphicFramePr>
            <a:graphicFrameLocks noGrp="1"/>
          </p:cNvGraphicFramePr>
          <p:nvPr/>
        </p:nvGraphicFramePr>
        <p:xfrm>
          <a:off x="428625" y="1214438"/>
          <a:ext cx="1785938" cy="5143501"/>
        </p:xfrm>
        <a:graphic>
          <a:graphicData uri="http://schemas.openxmlformats.org/drawingml/2006/table">
            <a:tbl>
              <a:tblPr/>
              <a:tblGrid>
                <a:gridCol w="1785938"/>
              </a:tblGrid>
              <a:tr h="24574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6</a:t>
                      </a:r>
                      <a:b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Соатни тўхтатиш ёки ўйин соатини ишга солмаслик</a:t>
                      </a:r>
                      <a:r>
                        <a:rPr kumimoji="0" 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r>
              <a:tr h="871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9429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87153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Кафт кўтарилади, бармоқлар</a:t>
                      </a:r>
                      <a:r>
                        <a:rPr kumimoji="0" lang="uz-Cyrl-UZ" sz="1400" b="0" i="0" u="none" strike="noStrike" cap="none" normalizeH="0" baseline="0" smtClean="0">
                          <a:ln>
                            <a:noFill/>
                          </a:ln>
                          <a:solidFill>
                            <a:schemeClr val="tx1"/>
                          </a:solidFill>
                          <a:effectLst/>
                          <a:latin typeface="Times New Roman" pitchFamily="18" charset="0"/>
                        </a:rPr>
                        <a:t> бирга</a:t>
                      </a:r>
                      <a:r>
                        <a:rPr kumimoji="0" lang="ru-RU" sz="1400" b="0" i="0" u="none" strike="noStrike" cap="none" normalizeH="0" baseline="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25606" name="Рисунок 22" descr="http://www.sportzone.ru/sport/laws/basketball/img/06.gif"/>
          <p:cNvPicPr>
            <a:picLocks noChangeAspect="1" noChangeArrowheads="1"/>
          </p:cNvPicPr>
          <p:nvPr/>
        </p:nvPicPr>
        <p:blipFill>
          <a:blip r:embed="rId2"/>
          <a:srcRect/>
          <a:stretch>
            <a:fillRect/>
          </a:stretch>
        </p:blipFill>
        <p:spPr bwMode="auto">
          <a:xfrm>
            <a:off x="611188" y="2276475"/>
            <a:ext cx="1571625" cy="2857500"/>
          </a:xfrm>
          <a:prstGeom prst="rect">
            <a:avLst/>
          </a:prstGeom>
          <a:noFill/>
          <a:ln w="9525">
            <a:noFill/>
            <a:miter lim="800000"/>
            <a:headEnd/>
            <a:tailEnd/>
          </a:ln>
        </p:spPr>
      </p:pic>
      <p:graphicFrame>
        <p:nvGraphicFramePr>
          <p:cNvPr id="25629" name="Group 29"/>
          <p:cNvGraphicFramePr>
            <a:graphicFrameLocks noGrp="1"/>
          </p:cNvGraphicFramePr>
          <p:nvPr/>
        </p:nvGraphicFramePr>
        <p:xfrm>
          <a:off x="2428875" y="1214438"/>
          <a:ext cx="1627188" cy="5429251"/>
        </p:xfrm>
        <a:graphic>
          <a:graphicData uri="http://schemas.openxmlformats.org/drawingml/2006/table">
            <a:tbl>
              <a:tblPr/>
              <a:tblGrid>
                <a:gridCol w="1627188"/>
              </a:tblGrid>
              <a:tr h="26225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7</a:t>
                      </a:r>
                      <a:b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Ўйин вақти ишга туширилсин</a:t>
                      </a:r>
                      <a:r>
                        <a:rPr kumimoji="0" 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r>
              <a:tr h="703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7604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3430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uz-Cyrl-UZ" sz="1400" b="0" i="0" u="none" strike="noStrike" cap="none" normalizeH="0" baseline="0" smtClean="0">
                          <a:ln>
                            <a:noFill/>
                          </a:ln>
                          <a:solidFill>
                            <a:schemeClr val="tx1"/>
                          </a:solidFill>
                          <a:effectLst/>
                          <a:latin typeface="Times New Roman" pitchFamily="18" charset="0"/>
                        </a:rPr>
                        <a:t>Очиқ кафтли қўл билан юқорига ва пастга ҳаракатлантириш</a:t>
                      </a:r>
                      <a:r>
                        <a:rPr kumimoji="0" lang="ru-RU" sz="1400" b="0" i="0" u="none" strike="noStrike" cap="none" normalizeH="0" baseline="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25612" name="Рисунок 23" descr="http://www.sportzone.ru/sport/laws/basketball/img/07.gif"/>
          <p:cNvPicPr>
            <a:picLocks noChangeAspect="1" noChangeArrowheads="1"/>
          </p:cNvPicPr>
          <p:nvPr/>
        </p:nvPicPr>
        <p:blipFill>
          <a:blip r:embed="rId3"/>
          <a:srcRect/>
          <a:stretch>
            <a:fillRect/>
          </a:stretch>
        </p:blipFill>
        <p:spPr bwMode="auto">
          <a:xfrm>
            <a:off x="2627313" y="2276475"/>
            <a:ext cx="1571625" cy="2857500"/>
          </a:xfrm>
          <a:prstGeom prst="rect">
            <a:avLst/>
          </a:prstGeom>
          <a:noFill/>
          <a:ln w="9525">
            <a:noFill/>
            <a:miter lim="800000"/>
            <a:headEnd/>
            <a:tailEnd/>
          </a:ln>
        </p:spPr>
      </p:pic>
      <p:graphicFrame>
        <p:nvGraphicFramePr>
          <p:cNvPr id="25637" name="Group 37"/>
          <p:cNvGraphicFramePr>
            <a:graphicFrameLocks noGrp="1"/>
          </p:cNvGraphicFramePr>
          <p:nvPr/>
        </p:nvGraphicFramePr>
        <p:xfrm>
          <a:off x="4357688" y="1000107"/>
          <a:ext cx="3857625" cy="5324494"/>
        </p:xfrm>
        <a:graphic>
          <a:graphicData uri="http://schemas.openxmlformats.org/drawingml/2006/table">
            <a:tbl>
              <a:tblPr/>
              <a:tblGrid>
                <a:gridCol w="2000250"/>
                <a:gridCol w="1857375"/>
              </a:tblGrid>
              <a:tr h="262999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8</a:t>
                      </a:r>
                      <a:br>
                        <a:rPr kumimoji="0" lang="ru-RU" sz="1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uz-Cyrl-U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Тўп билан ҳаракатланаётганда қоида бузилиши</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9</a:t>
                      </a:r>
                      <a:br>
                        <a:rPr kumimoji="0" lang="ru-RU" sz="18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br>
                      <a:r>
                        <a:rPr kumimoji="0" lang="uz-Cyrl-UZ"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Тўпни нотўғри олиб юриш</a:t>
                      </a: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r>
              <a:tr h="101064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75095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93290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err="1" smtClean="0">
                          <a:ln>
                            <a:noFill/>
                          </a:ln>
                          <a:solidFill>
                            <a:schemeClr val="tx1"/>
                          </a:solidFill>
                          <a:effectLst/>
                          <a:latin typeface="Times New Roman" pitchFamily="18" charset="0"/>
                        </a:rPr>
                        <a:t>Иккала</a:t>
                      </a:r>
                      <a:r>
                        <a:rPr kumimoji="0" lang="ru-RU" sz="1200" b="0" i="0" u="none" strike="noStrike" cap="none" normalizeH="0" baseline="0" dirty="0" smtClean="0">
                          <a:ln>
                            <a:noFill/>
                          </a:ln>
                          <a:solidFill>
                            <a:schemeClr val="tx1"/>
                          </a:solidFill>
                          <a:effectLst/>
                          <a:latin typeface="Times New Roman" pitchFamily="18" charset="0"/>
                        </a:rPr>
                        <a:t> </a:t>
                      </a:r>
                      <a:r>
                        <a:rPr kumimoji="0" lang="uz-Cyrl-UZ" sz="1200" b="0" i="0" u="none" strike="noStrike" cap="none" normalizeH="0" baseline="0" dirty="0" smtClean="0">
                          <a:ln>
                            <a:noFill/>
                          </a:ln>
                          <a:solidFill>
                            <a:schemeClr val="tx1"/>
                          </a:solidFill>
                          <a:effectLst/>
                          <a:latin typeface="Times New Roman" pitchFamily="18" charset="0"/>
                        </a:rPr>
                        <a:t>қўл муштини ўзаро айлантириш</a:t>
                      </a:r>
                      <a:r>
                        <a:rPr kumimoji="0" lang="uz-Cyrl-UZ" sz="2400" b="0" i="0" u="none" strike="noStrike" cap="none" normalizeH="0" baseline="0" dirty="0" smtClean="0">
                          <a:ln>
                            <a:noFill/>
                          </a:ln>
                          <a:solidFill>
                            <a:schemeClr val="tx1"/>
                          </a:solidFill>
                          <a:effectLst/>
                          <a:latin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uz-Cyrl-UZ" sz="1400" b="0" i="0" u="none" strike="noStrike" cap="none" normalizeH="0" baseline="0" dirty="0" smtClean="0">
                          <a:ln>
                            <a:noFill/>
                          </a:ln>
                          <a:solidFill>
                            <a:schemeClr val="tx1"/>
                          </a:solidFill>
                          <a:effectLst/>
                          <a:latin typeface="Times New Roman" pitchFamily="18" charset="0"/>
                        </a:rPr>
                        <a:t>Қўлларни тепага-пастга ҳаракатлантириш</a:t>
                      </a:r>
                      <a:r>
                        <a:rPr kumimoji="0" lang="ru-RU" sz="1400" b="0" i="0" u="none" strike="noStrike" cap="none" normalizeH="0" baseline="0" dirty="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9" name="Рисунок 8" descr="http://www.sportzone.ru/sport/laws/basketball/img/15.gif"/>
          <p:cNvPicPr/>
          <p:nvPr/>
        </p:nvPicPr>
        <p:blipFill>
          <a:blip r:embed="rId4"/>
          <a:srcRect/>
          <a:stretch>
            <a:fillRect/>
          </a:stretch>
        </p:blipFill>
        <p:spPr bwMode="auto">
          <a:xfrm>
            <a:off x="6643702" y="2357430"/>
            <a:ext cx="1500198" cy="2714644"/>
          </a:xfrm>
          <a:prstGeom prst="rect">
            <a:avLst/>
          </a:prstGeom>
          <a:noFill/>
          <a:ln w="9525">
            <a:noFill/>
            <a:miter lim="800000"/>
            <a:headEnd/>
            <a:tailEnd/>
          </a:ln>
        </p:spPr>
      </p:pic>
      <p:pic>
        <p:nvPicPr>
          <p:cNvPr id="10" name="Рисунок 9" descr="http://www.sportzone.ru/sport/laws/basketball/img/14.gif"/>
          <p:cNvPicPr/>
          <p:nvPr/>
        </p:nvPicPr>
        <p:blipFill>
          <a:blip r:embed="rId5"/>
          <a:srcRect/>
          <a:stretch>
            <a:fillRect/>
          </a:stretch>
        </p:blipFill>
        <p:spPr bwMode="auto">
          <a:xfrm>
            <a:off x="4643438" y="2285992"/>
            <a:ext cx="1500198" cy="285752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1" name="Group 27"/>
          <p:cNvGraphicFramePr>
            <a:graphicFrameLocks noGrp="1"/>
          </p:cNvGraphicFramePr>
          <p:nvPr/>
        </p:nvGraphicFramePr>
        <p:xfrm>
          <a:off x="785786" y="1428736"/>
          <a:ext cx="7215238" cy="4714876"/>
        </p:xfrm>
        <a:graphic>
          <a:graphicData uri="http://schemas.openxmlformats.org/drawingml/2006/table">
            <a:tbl>
              <a:tblPr/>
              <a:tblGrid>
                <a:gridCol w="1635125"/>
                <a:gridCol w="1633537"/>
                <a:gridCol w="1635125"/>
                <a:gridCol w="2311451"/>
              </a:tblGrid>
              <a:tr h="228758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10</a:t>
                      </a:r>
                      <a:br>
                        <a:rPr kumimoji="0" lang="ru-RU"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Ўйинчини алмаштириш</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11</a:t>
                      </a:r>
                      <a:b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Ўйинда талаб қилиб олинган танаффус</a:t>
                      </a:r>
                      <a:endParaRPr kumimoji="0" 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12</a:t>
                      </a:r>
                      <a:br>
                        <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Тўпни </a:t>
                      </a:r>
                      <a:r>
                        <a:rPr kumimoji="0" 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ушлаб қолиш</a:t>
                      </a: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13</a:t>
                      </a:r>
                      <a:br>
                        <a:rPr kumimoji="0" lang="ru-RU"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сония қоидасининг бузилиши</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r>
              <a:tr h="87788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5494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Кўкрак олдида қўлларни чалиштириш </a:t>
                      </a: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Кафт ва бармоқ </a:t>
                      </a:r>
                      <a:r>
                        <a:rPr kumimoji="0" lang="uz-Cyrl-UZ" sz="1400" b="0" i="0" u="none" strike="noStrike" cap="none" normalizeH="0" baseline="0" smtClean="0">
                          <a:ln>
                            <a:noFill/>
                          </a:ln>
                          <a:solidFill>
                            <a:schemeClr val="tx1"/>
                          </a:solidFill>
                          <a:effectLst/>
                          <a:latin typeface="Times New Roman" pitchFamily="18" charset="0"/>
                        </a:rPr>
                        <a:t>“</a:t>
                      </a:r>
                      <a:r>
                        <a:rPr kumimoji="0" lang="ru-RU" sz="1400" b="0" i="0" u="none" strike="noStrike" cap="none" normalizeH="0" baseline="0" smtClean="0">
                          <a:ln>
                            <a:noFill/>
                          </a:ln>
                          <a:solidFill>
                            <a:schemeClr val="tx1"/>
                          </a:solidFill>
                          <a:effectLst/>
                          <a:latin typeface="Times New Roman" pitchFamily="18" charset="0"/>
                        </a:rPr>
                        <a:t>т</a:t>
                      </a:r>
                      <a:r>
                        <a:rPr kumimoji="0" lang="uz-Cyrl-UZ" sz="1400" b="0" i="0" u="none" strike="noStrike" cap="none" normalizeH="0" baseline="0" smtClean="0">
                          <a:ln>
                            <a:noFill/>
                          </a:ln>
                          <a:solidFill>
                            <a:schemeClr val="tx1"/>
                          </a:solidFill>
                          <a:effectLst/>
                          <a:latin typeface="Times New Roman" pitchFamily="18" charset="0"/>
                        </a:rPr>
                        <a:t>” ҳосил қилади</a:t>
                      </a:r>
                      <a:r>
                        <a:rPr kumimoji="0" lang="ru-RU" sz="2400" b="0" i="0" u="none" strike="noStrike" cap="none" normalizeH="0" baseline="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Кафтни олдинга ярим доира шаклида айлантириш </a:t>
                      </a:r>
                      <a:r>
                        <a:rPr kumimoji="0" lang="ru-RU" sz="14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a:t>
                      </a: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uz-Cyrl-UZ" sz="1400" b="0" i="0" u="none" strike="noStrike" cap="none" normalizeH="0" baseline="0" dirty="0" smtClean="0">
                          <a:ln>
                            <a:noFill/>
                          </a:ln>
                          <a:solidFill>
                            <a:schemeClr val="tx1"/>
                          </a:solidFill>
                          <a:effectLst/>
                          <a:latin typeface="Times New Roman" pitchFamily="18" charset="0"/>
                        </a:rPr>
                        <a:t>5сония учун 1 қўл ишлатилади</a:t>
                      </a:r>
                      <a:r>
                        <a:rPr kumimoji="0" lang="ru-RU" sz="2400" b="0" i="0" u="none" strike="noStrike" cap="none" normalizeH="0" baseline="0" dirty="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26638" name="Рисунок 26" descr="http://www.sportzone.ru/sport/laws/basketball/img/10.gif"/>
          <p:cNvPicPr>
            <a:picLocks noChangeAspect="1" noChangeArrowheads="1"/>
          </p:cNvPicPr>
          <p:nvPr/>
        </p:nvPicPr>
        <p:blipFill>
          <a:blip r:embed="rId2"/>
          <a:srcRect/>
          <a:stretch>
            <a:fillRect/>
          </a:stretch>
        </p:blipFill>
        <p:spPr bwMode="auto">
          <a:xfrm>
            <a:off x="928688" y="2428875"/>
            <a:ext cx="1285875" cy="2500313"/>
          </a:xfrm>
          <a:prstGeom prst="rect">
            <a:avLst/>
          </a:prstGeom>
          <a:noFill/>
          <a:ln w="9525">
            <a:noFill/>
            <a:miter lim="800000"/>
            <a:headEnd/>
            <a:tailEnd/>
          </a:ln>
        </p:spPr>
      </p:pic>
      <p:pic>
        <p:nvPicPr>
          <p:cNvPr id="7" name="Рисунок 6" descr="http://www.sportzone.ru/sport/laws/basketball/img/12.gif"/>
          <p:cNvPicPr/>
          <p:nvPr/>
        </p:nvPicPr>
        <p:blipFill>
          <a:blip r:embed="rId3"/>
          <a:srcRect/>
          <a:stretch>
            <a:fillRect/>
          </a:stretch>
        </p:blipFill>
        <p:spPr bwMode="auto">
          <a:xfrm>
            <a:off x="2500298" y="2428868"/>
            <a:ext cx="1428760" cy="2500330"/>
          </a:xfrm>
          <a:prstGeom prst="rect">
            <a:avLst/>
          </a:prstGeom>
          <a:noFill/>
          <a:ln w="9525">
            <a:noFill/>
            <a:miter lim="800000"/>
            <a:headEnd/>
            <a:tailEnd/>
          </a:ln>
        </p:spPr>
      </p:pic>
      <p:pic>
        <p:nvPicPr>
          <p:cNvPr id="8" name="Рисунок 7" descr="http://www.sportzone.ru/sport/laws/basketball/img/16.gif"/>
          <p:cNvPicPr/>
          <p:nvPr/>
        </p:nvPicPr>
        <p:blipFill>
          <a:blip r:embed="rId4"/>
          <a:srcRect/>
          <a:stretch>
            <a:fillRect/>
          </a:stretch>
        </p:blipFill>
        <p:spPr bwMode="auto">
          <a:xfrm>
            <a:off x="4286248" y="2428868"/>
            <a:ext cx="1500198" cy="2500330"/>
          </a:xfrm>
          <a:prstGeom prst="rect">
            <a:avLst/>
          </a:prstGeom>
          <a:noFill/>
          <a:ln w="9525">
            <a:noFill/>
            <a:miter lim="800000"/>
            <a:headEnd/>
            <a:tailEnd/>
          </a:ln>
        </p:spPr>
      </p:pic>
      <p:pic>
        <p:nvPicPr>
          <p:cNvPr id="9" name="Рисунок 8" descr="http://www.sportzone.ru/sport/laws/basketball/img/18.gif"/>
          <p:cNvPicPr/>
          <p:nvPr/>
        </p:nvPicPr>
        <p:blipFill>
          <a:blip r:embed="rId5"/>
          <a:srcRect/>
          <a:stretch>
            <a:fillRect/>
          </a:stretch>
        </p:blipFill>
        <p:spPr bwMode="auto">
          <a:xfrm>
            <a:off x="6143636" y="2428868"/>
            <a:ext cx="1428760" cy="250033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04" name="Group 56"/>
          <p:cNvGraphicFramePr>
            <a:graphicFrameLocks noGrp="1"/>
          </p:cNvGraphicFramePr>
          <p:nvPr/>
        </p:nvGraphicFramePr>
        <p:xfrm>
          <a:off x="428625" y="1214438"/>
          <a:ext cx="8286750" cy="5286376"/>
        </p:xfrm>
        <a:graphic>
          <a:graphicData uri="http://schemas.openxmlformats.org/drawingml/2006/table">
            <a:tbl>
              <a:tblPr/>
              <a:tblGrid>
                <a:gridCol w="2073275"/>
                <a:gridCol w="2071688"/>
                <a:gridCol w="2014537"/>
                <a:gridCol w="2127250"/>
              </a:tblGrid>
              <a:tr h="10144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14</a:t>
                      </a:r>
                      <a:br>
                        <a:rPr kumimoji="0" lang="ru-RU"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Тўпнинг орқа зонага қайтарилиши</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15</a:t>
                      </a:r>
                      <a:br>
                        <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br>
                      <a:r>
                        <a:rPr kumimoji="0" 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Оё</a:t>
                      </a:r>
                      <a:r>
                        <a:rPr kumimoji="0" lang="uz-Cyrl-U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қ</a:t>
                      </a:r>
                      <a:r>
                        <a:rPr kumimoji="0" 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билан атайлаб ўйнаш</a:t>
                      </a: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16</a:t>
                      </a:r>
                      <a:br>
                        <a:rPr kumimoji="0" lang="ru-RU"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24 сония қоидасининг бузилиши</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17</a:t>
                      </a:r>
                      <a:br>
                        <a:rPr kumimoji="0" lang="ru-RU"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24 сонияни янгидан ҳисоблаш</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r>
              <a:tr h="10683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71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742950">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7429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Бармоқни буриб кўрсатиш</a:t>
                      </a:r>
                      <a:r>
                        <a:rPr kumimoji="0" lang="ru-RU" sz="2400" b="0" i="0" u="none" strike="noStrike" cap="none" normalizeH="0" baseline="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Бармоқ билан </a:t>
                      </a:r>
                      <a:r>
                        <a:rPr kumimoji="0" lang="uz-Cyrl-UZ" sz="1400" b="0" i="0" u="none" strike="noStrike" cap="none" normalizeH="0" baseline="0" smtClean="0">
                          <a:ln>
                            <a:noFill/>
                          </a:ln>
                          <a:solidFill>
                            <a:schemeClr val="tx1"/>
                          </a:solidFill>
                          <a:effectLst/>
                          <a:latin typeface="Times New Roman" pitchFamily="18" charset="0"/>
                        </a:rPr>
                        <a:t>оёқ кўрсатилади</a:t>
                      </a:r>
                      <a:r>
                        <a:rPr kumimoji="0" lang="ru-RU" sz="2400" b="0" i="0" u="none" strike="noStrike" cap="none" normalizeH="0" baseline="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Бармоқлар елкага тегади</a:t>
                      </a:r>
                      <a:r>
                        <a:rPr kumimoji="0" lang="ru-RU" sz="2400" b="0" i="0" u="none" strike="noStrike" cap="none" normalizeH="0" baseline="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Бармоқни айлантириш</a:t>
                      </a:r>
                      <a:r>
                        <a:rPr kumimoji="0" lang="ru-RU" sz="2400" b="0" i="0" u="none" strike="noStrike" cap="none" normalizeH="0" baseline="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27670" name="Рисунок 30" descr="http://www.sportzone.ru/sport/laws/basketball/img/h_up.gif"/>
          <p:cNvPicPr>
            <a:picLocks noChangeAspect="1" noChangeArrowheads="1"/>
          </p:cNvPicPr>
          <p:nvPr/>
        </p:nvPicPr>
        <p:blipFill>
          <a:blip r:embed="rId2"/>
          <a:srcRect/>
          <a:stretch>
            <a:fillRect/>
          </a:stretch>
        </p:blipFill>
        <p:spPr bwMode="auto">
          <a:xfrm>
            <a:off x="6572250" y="2143125"/>
            <a:ext cx="304800" cy="619125"/>
          </a:xfrm>
          <a:prstGeom prst="rect">
            <a:avLst/>
          </a:prstGeom>
          <a:noFill/>
          <a:ln w="9525">
            <a:noFill/>
            <a:miter lim="800000"/>
            <a:headEnd/>
            <a:tailEnd/>
          </a:ln>
        </p:spPr>
      </p:pic>
      <p:pic>
        <p:nvPicPr>
          <p:cNvPr id="27671" name="Рисунок 31" descr="http://www.sportzone.ru/sport/laws/basketball/img/h_up.gif"/>
          <p:cNvPicPr>
            <a:picLocks noChangeAspect="1" noChangeArrowheads="1"/>
          </p:cNvPicPr>
          <p:nvPr/>
        </p:nvPicPr>
        <p:blipFill>
          <a:blip r:embed="rId2"/>
          <a:srcRect/>
          <a:stretch>
            <a:fillRect/>
          </a:stretch>
        </p:blipFill>
        <p:spPr bwMode="auto">
          <a:xfrm>
            <a:off x="4572000" y="2143125"/>
            <a:ext cx="304800" cy="619125"/>
          </a:xfrm>
          <a:prstGeom prst="rect">
            <a:avLst/>
          </a:prstGeom>
          <a:noFill/>
          <a:ln w="9525">
            <a:noFill/>
            <a:miter lim="800000"/>
            <a:headEnd/>
            <a:tailEnd/>
          </a:ln>
        </p:spPr>
      </p:pic>
      <p:pic>
        <p:nvPicPr>
          <p:cNvPr id="27672" name="Рисунок 32" descr="http://www.sportzone.ru/sport/laws/basketball/img/h_up.gif"/>
          <p:cNvPicPr>
            <a:picLocks noChangeAspect="1" noChangeArrowheads="1"/>
          </p:cNvPicPr>
          <p:nvPr/>
        </p:nvPicPr>
        <p:blipFill>
          <a:blip r:embed="rId2"/>
          <a:srcRect/>
          <a:stretch>
            <a:fillRect/>
          </a:stretch>
        </p:blipFill>
        <p:spPr bwMode="auto">
          <a:xfrm>
            <a:off x="2500313" y="2143125"/>
            <a:ext cx="304800" cy="619125"/>
          </a:xfrm>
          <a:prstGeom prst="rect">
            <a:avLst/>
          </a:prstGeom>
          <a:noFill/>
          <a:ln w="9525">
            <a:noFill/>
            <a:miter lim="800000"/>
            <a:headEnd/>
            <a:tailEnd/>
          </a:ln>
        </p:spPr>
      </p:pic>
      <p:pic>
        <p:nvPicPr>
          <p:cNvPr id="27673" name="Рисунок 33" descr="http://www.sportzone.ru/sport/laws/basketball/img/h_up.gif"/>
          <p:cNvPicPr>
            <a:picLocks noChangeAspect="1" noChangeArrowheads="1"/>
          </p:cNvPicPr>
          <p:nvPr/>
        </p:nvPicPr>
        <p:blipFill>
          <a:blip r:embed="rId2"/>
          <a:srcRect/>
          <a:stretch>
            <a:fillRect/>
          </a:stretch>
        </p:blipFill>
        <p:spPr bwMode="auto">
          <a:xfrm>
            <a:off x="428625" y="2143125"/>
            <a:ext cx="304800" cy="619125"/>
          </a:xfrm>
          <a:prstGeom prst="rect">
            <a:avLst/>
          </a:prstGeom>
          <a:noFill/>
          <a:ln w="9525">
            <a:noFill/>
            <a:miter lim="800000"/>
            <a:headEnd/>
            <a:tailEnd/>
          </a:ln>
        </p:spPr>
      </p:pic>
      <p:pic>
        <p:nvPicPr>
          <p:cNvPr id="27674" name="Рисунок 38" descr="http://www.sportzone.ru/sport/laws/basketball/img/h_fr.gif"/>
          <p:cNvPicPr>
            <a:picLocks noChangeAspect="1" noChangeArrowheads="1"/>
          </p:cNvPicPr>
          <p:nvPr/>
        </p:nvPicPr>
        <p:blipFill>
          <a:blip r:embed="rId3"/>
          <a:srcRect/>
          <a:stretch>
            <a:fillRect/>
          </a:stretch>
        </p:blipFill>
        <p:spPr bwMode="auto">
          <a:xfrm>
            <a:off x="8286750" y="5357813"/>
            <a:ext cx="400050" cy="400050"/>
          </a:xfrm>
          <a:prstGeom prst="rect">
            <a:avLst/>
          </a:prstGeom>
          <a:noFill/>
          <a:ln w="9525">
            <a:noFill/>
            <a:miter lim="800000"/>
            <a:headEnd/>
            <a:tailEnd/>
          </a:ln>
        </p:spPr>
      </p:pic>
      <p:pic>
        <p:nvPicPr>
          <p:cNvPr id="27675" name="Рисунок 39" descr="http://www.sportzone.ru/sport/laws/basketball/img/h_fr.gif"/>
          <p:cNvPicPr>
            <a:picLocks noChangeAspect="1" noChangeArrowheads="1"/>
          </p:cNvPicPr>
          <p:nvPr/>
        </p:nvPicPr>
        <p:blipFill>
          <a:blip r:embed="rId3"/>
          <a:srcRect/>
          <a:stretch>
            <a:fillRect/>
          </a:stretch>
        </p:blipFill>
        <p:spPr bwMode="auto">
          <a:xfrm>
            <a:off x="6215063" y="5357813"/>
            <a:ext cx="400050" cy="400050"/>
          </a:xfrm>
          <a:prstGeom prst="rect">
            <a:avLst/>
          </a:prstGeom>
          <a:noFill/>
          <a:ln w="9525">
            <a:noFill/>
            <a:miter lim="800000"/>
            <a:headEnd/>
            <a:tailEnd/>
          </a:ln>
        </p:spPr>
      </p:pic>
      <p:pic>
        <p:nvPicPr>
          <p:cNvPr id="27676" name="Рисунок 40" descr="http://www.sportzone.ru/sport/laws/basketball/img/h_fr.gif"/>
          <p:cNvPicPr>
            <a:picLocks noChangeAspect="1" noChangeArrowheads="1"/>
          </p:cNvPicPr>
          <p:nvPr/>
        </p:nvPicPr>
        <p:blipFill>
          <a:blip r:embed="rId3"/>
          <a:srcRect/>
          <a:stretch>
            <a:fillRect/>
          </a:stretch>
        </p:blipFill>
        <p:spPr bwMode="auto">
          <a:xfrm>
            <a:off x="4071938" y="5357813"/>
            <a:ext cx="400050" cy="400050"/>
          </a:xfrm>
          <a:prstGeom prst="rect">
            <a:avLst/>
          </a:prstGeom>
          <a:noFill/>
          <a:ln w="9525">
            <a:noFill/>
            <a:miter lim="800000"/>
            <a:headEnd/>
            <a:tailEnd/>
          </a:ln>
        </p:spPr>
      </p:pic>
      <p:pic>
        <p:nvPicPr>
          <p:cNvPr id="27677" name="Рисунок 41" descr="http://www.sportzone.ru/sport/laws/basketball/img/h_fr.gif"/>
          <p:cNvPicPr>
            <a:picLocks noChangeAspect="1" noChangeArrowheads="1"/>
          </p:cNvPicPr>
          <p:nvPr/>
        </p:nvPicPr>
        <p:blipFill>
          <a:blip r:embed="rId3"/>
          <a:srcRect/>
          <a:stretch>
            <a:fillRect/>
          </a:stretch>
        </p:blipFill>
        <p:spPr bwMode="auto">
          <a:xfrm>
            <a:off x="1857375" y="5357813"/>
            <a:ext cx="400050" cy="400050"/>
          </a:xfrm>
          <a:prstGeom prst="rect">
            <a:avLst/>
          </a:prstGeom>
          <a:noFill/>
          <a:ln w="9525">
            <a:noFill/>
            <a:miter lim="800000"/>
            <a:headEnd/>
            <a:tailEnd/>
          </a:ln>
        </p:spPr>
      </p:pic>
      <p:pic>
        <p:nvPicPr>
          <p:cNvPr id="15" name="Рисунок 14" descr="http://www.sportzone.ru/sport/laws/basketball/img/21.gif"/>
          <p:cNvPicPr/>
          <p:nvPr/>
        </p:nvPicPr>
        <p:blipFill>
          <a:blip r:embed="rId4"/>
          <a:srcRect/>
          <a:stretch>
            <a:fillRect/>
          </a:stretch>
        </p:blipFill>
        <p:spPr bwMode="auto">
          <a:xfrm>
            <a:off x="714348" y="2786058"/>
            <a:ext cx="1500198" cy="2428892"/>
          </a:xfrm>
          <a:prstGeom prst="rect">
            <a:avLst/>
          </a:prstGeom>
          <a:noFill/>
          <a:ln w="9525">
            <a:noFill/>
            <a:miter lim="800000"/>
            <a:headEnd/>
            <a:tailEnd/>
          </a:ln>
        </p:spPr>
      </p:pic>
      <p:pic>
        <p:nvPicPr>
          <p:cNvPr id="16" name="Рисунок 15" descr="http://www.sportzone.ru/sport/laws/basketball/img/22.gif"/>
          <p:cNvPicPr/>
          <p:nvPr/>
        </p:nvPicPr>
        <p:blipFill>
          <a:blip r:embed="rId5"/>
          <a:srcRect/>
          <a:stretch>
            <a:fillRect/>
          </a:stretch>
        </p:blipFill>
        <p:spPr bwMode="auto">
          <a:xfrm>
            <a:off x="2857488" y="2786058"/>
            <a:ext cx="1428760" cy="2428892"/>
          </a:xfrm>
          <a:prstGeom prst="rect">
            <a:avLst/>
          </a:prstGeom>
          <a:noFill/>
          <a:ln w="9525">
            <a:noFill/>
            <a:miter lim="800000"/>
            <a:headEnd/>
            <a:tailEnd/>
          </a:ln>
        </p:spPr>
      </p:pic>
      <p:pic>
        <p:nvPicPr>
          <p:cNvPr id="17" name="Рисунок 16" descr="http://www.sportzone.ru/sport/laws/basketball/img/20.gif"/>
          <p:cNvPicPr/>
          <p:nvPr/>
        </p:nvPicPr>
        <p:blipFill>
          <a:blip r:embed="rId6"/>
          <a:srcRect/>
          <a:stretch>
            <a:fillRect/>
          </a:stretch>
        </p:blipFill>
        <p:spPr bwMode="auto">
          <a:xfrm>
            <a:off x="5000628" y="2786058"/>
            <a:ext cx="1357322" cy="2428892"/>
          </a:xfrm>
          <a:prstGeom prst="rect">
            <a:avLst/>
          </a:prstGeom>
          <a:noFill/>
          <a:ln w="9525">
            <a:noFill/>
            <a:miter lim="800000"/>
            <a:headEnd/>
            <a:tailEnd/>
          </a:ln>
        </p:spPr>
      </p:pic>
      <p:pic>
        <p:nvPicPr>
          <p:cNvPr id="18" name="Рисунок 17" descr="http://www.sportzone.ru/sport/laws/basketball/img/09.gif"/>
          <p:cNvPicPr/>
          <p:nvPr/>
        </p:nvPicPr>
        <p:blipFill>
          <a:blip r:embed="rId7"/>
          <a:srcRect/>
          <a:stretch>
            <a:fillRect/>
          </a:stretch>
        </p:blipFill>
        <p:spPr bwMode="auto">
          <a:xfrm>
            <a:off x="7072330" y="2786058"/>
            <a:ext cx="1285884" cy="23574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Содержимое 2"/>
          <p:cNvSpPr>
            <a:spLocks noGrp="1"/>
          </p:cNvSpPr>
          <p:nvPr>
            <p:ph idx="1"/>
          </p:nvPr>
        </p:nvSpPr>
        <p:spPr>
          <a:xfrm>
            <a:off x="539750" y="1196975"/>
            <a:ext cx="8261350" cy="4724400"/>
          </a:xfrm>
        </p:spPr>
        <p:txBody>
          <a:bodyPr/>
          <a:lstStyle/>
          <a:p>
            <a:r>
              <a:rPr lang="uz-Cyrl-UZ" sz="1400" dirty="0" smtClean="0">
                <a:solidFill>
                  <a:schemeClr val="bg1"/>
                </a:solidFill>
              </a:rPr>
              <a:t>1</a:t>
            </a:r>
            <a:r>
              <a:rPr lang="uz-Cyrl-UZ" sz="1800" dirty="0" smtClean="0">
                <a:solidFill>
                  <a:schemeClr val="bg1"/>
                </a:solidFill>
              </a:rPr>
              <a:t>. Баскeтболга ўхшаб кeтадиган ўйин туғрисидаги дастлабки маълумотлар eрамиздан аввалги </a:t>
            </a:r>
            <a:r>
              <a:rPr lang="en-US" sz="1800" dirty="0" smtClean="0">
                <a:solidFill>
                  <a:schemeClr val="bg1"/>
                </a:solidFill>
                <a:latin typeface="Times New Roman" pitchFamily="18" charset="0"/>
              </a:rPr>
              <a:t>VII</a:t>
            </a:r>
            <a:r>
              <a:rPr lang="uz-Cyrl-UZ" sz="1800" dirty="0" smtClean="0">
                <a:solidFill>
                  <a:schemeClr val="bg1"/>
                </a:solidFill>
              </a:rPr>
              <a:t> асрга оиддир. Мeксикадаги ИНКлар қабиласига мансуб бўлган ҳудудлар «ПОК-то-ПОК» дeб аталган ўйинни қизиқиб ўйнашган. Ушбу ўйиннинг бутун моҳияти ўйинчиларнинг тўпни ҳалқа ичига туширишдан иборат бўлган. Тўп ўрнида каучукдан тайёрланган шардан фойдаланишиб, уни ерга нисбатан пeрпeндикулар баланд жойда осилган ҳалқага ташлашган. Орадан анча вақтлар ўтиб, </a:t>
            </a:r>
            <a:r>
              <a:rPr lang="ru-RU" sz="1800" dirty="0" smtClean="0">
                <a:solidFill>
                  <a:schemeClr val="bg1"/>
                </a:solidFill>
              </a:rPr>
              <a:t>эр</a:t>
            </a:r>
            <a:r>
              <a:rPr lang="uz-Cyrl-UZ" sz="1800" dirty="0" smtClean="0">
                <a:solidFill>
                  <a:schemeClr val="bg1"/>
                </a:solidFill>
              </a:rPr>
              <a:t>амизнинг Х</a:t>
            </a:r>
            <a:r>
              <a:rPr lang="en-US" sz="1800" dirty="0" smtClean="0">
                <a:solidFill>
                  <a:schemeClr val="bg1"/>
                </a:solidFill>
                <a:latin typeface="Times New Roman" pitchFamily="18" charset="0"/>
              </a:rPr>
              <a:t>VI</a:t>
            </a:r>
            <a:r>
              <a:rPr lang="uz-Cyrl-UZ" sz="1800" dirty="0" smtClean="0">
                <a:solidFill>
                  <a:schemeClr val="bg1"/>
                </a:solidFill>
              </a:rPr>
              <a:t> асрига кeлганда, мeксикалик «баскeтболчилар» бу ўйинни такомиллаштирдилар. Ўйин ижодкорлари зилдай каучук шарни дeворга осилган тош ҳалқа орқали ўтказишга ҳаракат қилишган.</a:t>
            </a:r>
          </a:p>
          <a:p>
            <a:r>
              <a:rPr lang="uz-Cyrl-UZ" sz="1800" dirty="0" smtClean="0">
                <a:solidFill>
                  <a:schemeClr val="bg1"/>
                </a:solidFill>
              </a:rPr>
              <a:t>1603 йилда БРЮИС томонидан ишланган </a:t>
            </a:r>
          </a:p>
          <a:p>
            <a:r>
              <a:rPr lang="uz-Cyrl-UZ" sz="1800" dirty="0" smtClean="0">
                <a:solidFill>
                  <a:schemeClr val="bg1"/>
                </a:solidFill>
              </a:rPr>
              <a:t>гравюрада баскeтболга ўхшаган ўйин акс eттирилган:</a:t>
            </a:r>
          </a:p>
          <a:p>
            <a:r>
              <a:rPr lang="uz-Cyrl-UZ" sz="1800" dirty="0" smtClean="0">
                <a:solidFill>
                  <a:schemeClr val="bg1"/>
                </a:solidFill>
              </a:rPr>
              <a:t> ВEТнинг «Спорт eнсиклопeдияси» (1818-й) дэган </a:t>
            </a:r>
          </a:p>
          <a:p>
            <a:r>
              <a:rPr lang="uz-Cyrl-UZ" sz="1800" dirty="0" smtClean="0">
                <a:solidFill>
                  <a:schemeClr val="bg1"/>
                </a:solidFill>
              </a:rPr>
              <a:t>китобида эса Флоридада одамлар қизиқиб ўйнайдиган </a:t>
            </a:r>
          </a:p>
          <a:p>
            <a:r>
              <a:rPr lang="uz-Cyrl-UZ" sz="1800" dirty="0" smtClean="0">
                <a:solidFill>
                  <a:schemeClr val="bg1"/>
                </a:solidFill>
              </a:rPr>
              <a:t>ўйин баён eтилган: кимки саватга кўпроқ тўп туширса, </a:t>
            </a:r>
          </a:p>
          <a:p>
            <a:r>
              <a:rPr lang="uz-Cyrl-UZ" sz="1800" dirty="0" smtClean="0">
                <a:solidFill>
                  <a:schemeClr val="bg1"/>
                </a:solidFill>
              </a:rPr>
              <a:t>ўша ютган ҳисобланади</a:t>
            </a:r>
            <a:r>
              <a:rPr lang="uz-Cyrl-UZ" sz="1400" dirty="0" smtClean="0">
                <a:solidFill>
                  <a:schemeClr val="bg1"/>
                </a:solidFill>
              </a:rPr>
              <a:t>. </a:t>
            </a:r>
            <a:endParaRPr lang="ru-RU" sz="1400" dirty="0" smtClean="0">
              <a:solidFill>
                <a:schemeClr val="bg1"/>
              </a:solidFill>
            </a:endParaRPr>
          </a:p>
        </p:txBody>
      </p:sp>
      <p:sp>
        <p:nvSpPr>
          <p:cNvPr id="14339" name="WordArt 7"/>
          <p:cNvSpPr>
            <a:spLocks noChangeArrowheads="1" noChangeShapeType="1" noTextEdit="1"/>
          </p:cNvSpPr>
          <p:nvPr/>
        </p:nvSpPr>
        <p:spPr bwMode="auto">
          <a:xfrm>
            <a:off x="539750" y="404813"/>
            <a:ext cx="8353425" cy="647700"/>
          </a:xfrm>
          <a:prstGeom prst="rect">
            <a:avLst/>
          </a:prstGeom>
        </p:spPr>
        <p:txBody>
          <a:bodyPr wrap="none" fromWordArt="1">
            <a:prstTxWarp prst="textPlain">
              <a:avLst>
                <a:gd name="adj" fmla="val 50000"/>
              </a:avLst>
            </a:prstTxWarp>
          </a:bodyPr>
          <a:lstStyle/>
          <a:p>
            <a:pPr algn="ctr"/>
            <a:r>
              <a:rPr lang="ru-RU" sz="3600" kern="10">
                <a:ln w="9525">
                  <a:solidFill>
                    <a:srgbClr val="FF0000"/>
                  </a:solidFill>
                  <a:round/>
                  <a:headEnd/>
                  <a:tailEnd/>
                </a:ln>
                <a:solidFill>
                  <a:srgbClr val="FF6600"/>
                </a:solidFill>
                <a:latin typeface="Arial"/>
                <a:cs typeface="Arial"/>
              </a:rPr>
              <a:t>Баск</a:t>
            </a:r>
            <a:r>
              <a:rPr lang="en-US" sz="3600" kern="10">
                <a:ln w="9525">
                  <a:solidFill>
                    <a:srgbClr val="FF0000"/>
                  </a:solidFill>
                  <a:round/>
                  <a:headEnd/>
                  <a:tailEnd/>
                </a:ln>
                <a:solidFill>
                  <a:srgbClr val="FF6600"/>
                </a:solidFill>
                <a:latin typeface="Arial"/>
                <a:cs typeface="Arial"/>
              </a:rPr>
              <a:t>e</a:t>
            </a:r>
            <a:r>
              <a:rPr lang="ru-RU" sz="3600" kern="10">
                <a:ln w="9525">
                  <a:solidFill>
                    <a:srgbClr val="FF0000"/>
                  </a:solidFill>
                  <a:round/>
                  <a:headEnd/>
                  <a:tailEnd/>
                </a:ln>
                <a:solidFill>
                  <a:srgbClr val="FF6600"/>
                </a:solidFill>
                <a:latin typeface="Arial"/>
                <a:cs typeface="Arial"/>
              </a:rPr>
              <a:t>тболни вужудга к</a:t>
            </a:r>
            <a:r>
              <a:rPr lang="en-US" sz="3600" kern="10">
                <a:ln w="9525">
                  <a:solidFill>
                    <a:srgbClr val="FF0000"/>
                  </a:solidFill>
                  <a:round/>
                  <a:headEnd/>
                  <a:tailEnd/>
                </a:ln>
                <a:solidFill>
                  <a:srgbClr val="FF6600"/>
                </a:solidFill>
                <a:latin typeface="Arial"/>
                <a:cs typeface="Arial"/>
              </a:rPr>
              <a:t>e</a:t>
            </a:r>
            <a:r>
              <a:rPr lang="ru-RU" sz="3600" kern="10">
                <a:ln w="9525">
                  <a:solidFill>
                    <a:srgbClr val="FF0000"/>
                  </a:solidFill>
                  <a:round/>
                  <a:headEnd/>
                  <a:tailEnd/>
                </a:ln>
                <a:solidFill>
                  <a:srgbClr val="FF6600"/>
                </a:solidFill>
                <a:latin typeface="Arial"/>
                <a:cs typeface="Arial"/>
              </a:rPr>
              <a:t>лиши ва Ўзб</a:t>
            </a:r>
            <a:r>
              <a:rPr lang="en-US" sz="3600" kern="10">
                <a:ln w="9525">
                  <a:solidFill>
                    <a:srgbClr val="FF0000"/>
                  </a:solidFill>
                  <a:round/>
                  <a:headEnd/>
                  <a:tailEnd/>
                </a:ln>
                <a:solidFill>
                  <a:srgbClr val="FF6600"/>
                </a:solidFill>
                <a:latin typeface="Arial"/>
                <a:cs typeface="Arial"/>
              </a:rPr>
              <a:t>e</a:t>
            </a:r>
            <a:r>
              <a:rPr lang="ru-RU" sz="3600" kern="10">
                <a:ln w="9525">
                  <a:solidFill>
                    <a:srgbClr val="FF0000"/>
                  </a:solidFill>
                  <a:round/>
                  <a:headEnd/>
                  <a:tailEnd/>
                </a:ln>
                <a:solidFill>
                  <a:srgbClr val="FF6600"/>
                </a:solidFill>
                <a:latin typeface="Arial"/>
                <a:cs typeface="Arial"/>
              </a:rPr>
              <a:t>кистонда ривожланиш тарихи</a:t>
            </a:r>
          </a:p>
        </p:txBody>
      </p:sp>
      <p:pic>
        <p:nvPicPr>
          <p:cNvPr id="5" name="Picture 2" descr="D:\егор универ\Электронная версия баскетбол\site\images\lekсii\img1_1.jpg"/>
          <p:cNvPicPr>
            <a:picLocks noChangeAspect="1" noChangeArrowheads="1"/>
          </p:cNvPicPr>
          <p:nvPr/>
        </p:nvPicPr>
        <p:blipFill>
          <a:blip r:embed="rId2"/>
          <a:srcRect/>
          <a:stretch>
            <a:fillRect/>
          </a:stretch>
        </p:blipFill>
        <p:spPr bwMode="auto">
          <a:xfrm>
            <a:off x="6858016" y="3786190"/>
            <a:ext cx="1857388" cy="257176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27" name="Group 55"/>
          <p:cNvGraphicFramePr>
            <a:graphicFrameLocks noGrp="1"/>
          </p:cNvGraphicFramePr>
          <p:nvPr/>
        </p:nvGraphicFramePr>
        <p:xfrm>
          <a:off x="857224" y="608662"/>
          <a:ext cx="7286676" cy="6025818"/>
        </p:xfrm>
        <a:graphic>
          <a:graphicData uri="http://schemas.openxmlformats.org/drawingml/2006/table">
            <a:tbl>
              <a:tblPr/>
              <a:tblGrid>
                <a:gridCol w="1823493"/>
                <a:gridCol w="1820575"/>
                <a:gridCol w="1822033"/>
                <a:gridCol w="1820575"/>
              </a:tblGrid>
              <a:tr h="9390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18</a:t>
                      </a:r>
                      <a:br>
                        <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Баҳсли тўп</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19</a:t>
                      </a:r>
                      <a:br>
                        <a:rPr kumimoji="0" lang="ru-RU"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Фол</a:t>
                      </a:r>
                      <a:r>
                        <a:rPr kumimoji="0" lang="uz-Cyrl-U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пайтида</a:t>
                      </a:r>
                      <a:r>
                        <a:rPr kumimoji="0" lang="uz-Cyrl-U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соатларни</a:t>
                      </a:r>
                      <a:r>
                        <a:rPr kumimoji="0" lang="uz-Cyrl-U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тўхтатиш</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9525" marR="9525" marT="9525" marB="9525" horzOverflow="overflow">
                    <a:lnL>
                      <a:noFill/>
                    </a:lnL>
                    <a:lnR>
                      <a:noFill/>
                    </a:lnR>
                    <a:lnT>
                      <a:noFill/>
                    </a:lnT>
                    <a:lnB>
                      <a:noFill/>
                    </a:lnB>
                    <a:lnTlToBr>
                      <a:noFill/>
                    </a:lnTlToBr>
                    <a:lnBlToTr>
                      <a:noFill/>
                    </a:lnBlToTr>
                    <a:noFill/>
                  </a:tcPr>
                </a:tc>
              </a:tr>
              <a:tr h="98055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559367">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691895">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16774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Катта бармоқлар кўтарилади</a:t>
                      </a:r>
                      <a:r>
                        <a:rPr kumimoji="0" lang="ru-RU" sz="2400" b="0" i="0" u="none" strike="noStrike" cap="none" normalizeH="0" baseline="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uz-Cyrl-UZ" sz="1400" b="0" i="0" u="none" strike="noStrike" cap="none" normalizeH="0" baseline="0" dirty="0" smtClean="0">
                          <a:ln>
                            <a:noFill/>
                          </a:ln>
                          <a:solidFill>
                            <a:schemeClr val="tx1"/>
                          </a:solidFill>
                          <a:effectLst/>
                          <a:latin typeface="Times New Roman" pitchFamily="18" charset="0"/>
                        </a:rPr>
                        <a:t>Қўл мушт қилиб сиқилган, кафт бел даражасида қоида бузган ўйинчи томонга йўналтирилган</a:t>
                      </a:r>
                      <a:r>
                        <a:rPr kumimoji="0" lang="ru-RU" sz="14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28696" name="Рисунок 44" descr="http://www.sportzone.ru/sport/laws/basketball/img/h_up.gif"/>
          <p:cNvPicPr>
            <a:picLocks noChangeAspect="1" noChangeArrowheads="1"/>
          </p:cNvPicPr>
          <p:nvPr/>
        </p:nvPicPr>
        <p:blipFill>
          <a:blip r:embed="rId2"/>
          <a:srcRect/>
          <a:stretch>
            <a:fillRect/>
          </a:stretch>
        </p:blipFill>
        <p:spPr bwMode="auto">
          <a:xfrm>
            <a:off x="4357686" y="1714488"/>
            <a:ext cx="304800" cy="619125"/>
          </a:xfrm>
          <a:prstGeom prst="rect">
            <a:avLst/>
          </a:prstGeom>
          <a:noFill/>
          <a:ln w="9525">
            <a:noFill/>
            <a:miter lim="800000"/>
            <a:headEnd/>
            <a:tailEnd/>
          </a:ln>
        </p:spPr>
      </p:pic>
      <p:pic>
        <p:nvPicPr>
          <p:cNvPr id="28697" name="Рисунок 45" descr="http://www.sportzone.ru/sport/laws/basketball/img/h_up.gif"/>
          <p:cNvPicPr>
            <a:picLocks noChangeAspect="1" noChangeArrowheads="1"/>
          </p:cNvPicPr>
          <p:nvPr/>
        </p:nvPicPr>
        <p:blipFill>
          <a:blip r:embed="rId2"/>
          <a:srcRect/>
          <a:stretch>
            <a:fillRect/>
          </a:stretch>
        </p:blipFill>
        <p:spPr bwMode="auto">
          <a:xfrm>
            <a:off x="785786" y="1571612"/>
            <a:ext cx="304800" cy="619125"/>
          </a:xfrm>
          <a:prstGeom prst="rect">
            <a:avLst/>
          </a:prstGeom>
          <a:noFill/>
          <a:ln w="9525">
            <a:noFill/>
            <a:miter lim="800000"/>
            <a:headEnd/>
            <a:tailEnd/>
          </a:ln>
        </p:spPr>
      </p:pic>
      <p:pic>
        <p:nvPicPr>
          <p:cNvPr id="28700" name="Рисунок 52" descr="http://www.sportzone.ru/sport/laws/basketball/img/h_fr.gif"/>
          <p:cNvPicPr>
            <a:picLocks noChangeAspect="1" noChangeArrowheads="1"/>
          </p:cNvPicPr>
          <p:nvPr/>
        </p:nvPicPr>
        <p:blipFill>
          <a:blip r:embed="rId3"/>
          <a:srcRect/>
          <a:stretch>
            <a:fillRect/>
          </a:stretch>
        </p:blipFill>
        <p:spPr bwMode="auto">
          <a:xfrm>
            <a:off x="2643174" y="4857760"/>
            <a:ext cx="400050" cy="400050"/>
          </a:xfrm>
          <a:prstGeom prst="rect">
            <a:avLst/>
          </a:prstGeom>
          <a:noFill/>
          <a:ln w="9525">
            <a:noFill/>
            <a:miter lim="800000"/>
            <a:headEnd/>
            <a:tailEnd/>
          </a:ln>
        </p:spPr>
      </p:pic>
      <p:pic>
        <p:nvPicPr>
          <p:cNvPr id="15" name="Рисунок 14" descr="http://www.sportzone.ru/sport/laws/basketball/img/24.gif"/>
          <p:cNvPicPr/>
          <p:nvPr/>
        </p:nvPicPr>
        <p:blipFill>
          <a:blip r:embed="rId4"/>
          <a:srcRect/>
          <a:stretch>
            <a:fillRect/>
          </a:stretch>
        </p:blipFill>
        <p:spPr bwMode="auto">
          <a:xfrm>
            <a:off x="1142976" y="2428868"/>
            <a:ext cx="1357322" cy="2286016"/>
          </a:xfrm>
          <a:prstGeom prst="rect">
            <a:avLst/>
          </a:prstGeom>
          <a:noFill/>
          <a:ln w="9525">
            <a:noFill/>
            <a:miter lim="800000"/>
            <a:headEnd/>
            <a:tailEnd/>
          </a:ln>
        </p:spPr>
      </p:pic>
      <p:pic>
        <p:nvPicPr>
          <p:cNvPr id="16" name="Рисунок 15" descr="http://www.sportzone.ru/sport/laws/basketball/img/07.gif"/>
          <p:cNvPicPr/>
          <p:nvPr/>
        </p:nvPicPr>
        <p:blipFill>
          <a:blip r:embed="rId5"/>
          <a:srcRect/>
          <a:stretch>
            <a:fillRect/>
          </a:stretch>
        </p:blipFill>
        <p:spPr bwMode="auto">
          <a:xfrm>
            <a:off x="4714876" y="2500306"/>
            <a:ext cx="1428760" cy="228601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27" name="Group 31"/>
          <p:cNvGraphicFramePr>
            <a:graphicFrameLocks noGrp="1"/>
          </p:cNvGraphicFramePr>
          <p:nvPr/>
        </p:nvGraphicFramePr>
        <p:xfrm>
          <a:off x="1285875" y="571500"/>
          <a:ext cx="6572250" cy="5570538"/>
        </p:xfrm>
        <a:graphic>
          <a:graphicData uri="http://schemas.openxmlformats.org/drawingml/2006/table">
            <a:tbl>
              <a:tblPr/>
              <a:tblGrid>
                <a:gridCol w="2349500"/>
                <a:gridCol w="2054225"/>
                <a:gridCol w="2168525"/>
              </a:tblGrid>
              <a:tr h="197008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20</a:t>
                      </a:r>
                      <a:br>
                        <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Ушлаб қолиш</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21</a:t>
                      </a:r>
                      <a:br>
                        <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Тўпсиз итариб юбориш ёки тўқнашиш</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23</a:t>
                      </a:r>
                      <a:br>
                        <a:rPr kumimoji="0" lang="ru-RU"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uz-Cyrl-U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Қўллар билан нотўғри ўйнаш</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txBody>
                  <a:tcPr marL="9525" marR="9525" marT="9525" marB="9525" horzOverflow="overflow">
                    <a:lnL>
                      <a:noFill/>
                    </a:lnL>
                    <a:lnR>
                      <a:noFill/>
                    </a:lnR>
                    <a:lnT>
                      <a:noFill/>
                    </a:lnT>
                    <a:lnB>
                      <a:noFill/>
                    </a:lnB>
                    <a:lnTlToBr>
                      <a:noFill/>
                    </a:lnTlToBr>
                    <a:lnBlToTr>
                      <a:noFill/>
                    </a:lnBlToTr>
                    <a:noFill/>
                  </a:tcPr>
                </a:tc>
              </a:tr>
              <a:tr h="75565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chemeClr val="bg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7556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755650">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20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chemeClr val="bg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chemeClr val="bg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3335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Билакни сиқиб ушлаш</a:t>
                      </a:r>
                      <a:r>
                        <a:rPr kumimoji="0" lang="ru-RU" sz="2400" b="0" i="0" u="none" strike="noStrike" cap="none" normalizeH="0" baseline="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Итариб юборишни имо-ишора билан </a:t>
                      </a:r>
                      <a:r>
                        <a:rPr kumimoji="0" lang="uz-Cyrl-UZ" sz="1400" b="0" i="0" u="none" strike="noStrike" cap="none" normalizeH="0" baseline="0" smtClean="0">
                          <a:ln>
                            <a:noFill/>
                          </a:ln>
                          <a:solidFill>
                            <a:schemeClr val="tx1"/>
                          </a:solidFill>
                          <a:effectLst/>
                          <a:latin typeface="Times New Roman" pitchFamily="18" charset="0"/>
                        </a:rPr>
                        <a:t>кўрсатиш</a:t>
                      </a:r>
                      <a:r>
                        <a:rPr kumimoji="0" lang="ru-RU" sz="2400" b="0" i="0" u="none" strike="noStrike" cap="none" normalizeH="0" baseline="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uz-Cyrl-UZ" sz="1400" b="0" i="0" u="none" strike="noStrike" cap="none" normalizeH="0" baseline="0" dirty="0" smtClean="0">
                          <a:ln>
                            <a:noFill/>
                          </a:ln>
                          <a:solidFill>
                            <a:schemeClr val="tx1"/>
                          </a:solidFill>
                          <a:effectLst/>
                          <a:latin typeface="Times New Roman" pitchFamily="18" charset="0"/>
                        </a:rPr>
                        <a:t>Панжа билан билакни уриш</a:t>
                      </a:r>
                      <a:r>
                        <a:rPr kumimoji="0" lang="ru-RU" sz="2400" b="0" i="0" u="none" strike="noStrike" cap="none" normalizeH="0" baseline="0" dirty="0" smtClean="0">
                          <a:ln>
                            <a:noFill/>
                          </a:ln>
                          <a:solidFill>
                            <a:schemeClr val="tx1"/>
                          </a:solidFill>
                          <a:effectLst/>
                          <a:latin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29713" name="Рисунок 54" descr="http://www.sportzone.ru/sport/laws/basketball/img/h_up.gif"/>
          <p:cNvPicPr>
            <a:picLocks noChangeAspect="1" noChangeArrowheads="1"/>
          </p:cNvPicPr>
          <p:nvPr/>
        </p:nvPicPr>
        <p:blipFill>
          <a:blip r:embed="rId2"/>
          <a:srcRect/>
          <a:stretch>
            <a:fillRect/>
          </a:stretch>
        </p:blipFill>
        <p:spPr bwMode="auto">
          <a:xfrm>
            <a:off x="3132138" y="1557338"/>
            <a:ext cx="304800" cy="619125"/>
          </a:xfrm>
          <a:prstGeom prst="rect">
            <a:avLst/>
          </a:prstGeom>
          <a:noFill/>
          <a:ln w="9525">
            <a:noFill/>
            <a:miter lim="800000"/>
            <a:headEnd/>
            <a:tailEnd/>
          </a:ln>
        </p:spPr>
      </p:pic>
      <p:pic>
        <p:nvPicPr>
          <p:cNvPr id="29714" name="Рисунок 55" descr="http://www.sportzone.ru/sport/laws/basketball/img/h_up.gif"/>
          <p:cNvPicPr>
            <a:picLocks noChangeAspect="1" noChangeArrowheads="1"/>
          </p:cNvPicPr>
          <p:nvPr/>
        </p:nvPicPr>
        <p:blipFill>
          <a:blip r:embed="rId2"/>
          <a:srcRect/>
          <a:stretch>
            <a:fillRect/>
          </a:stretch>
        </p:blipFill>
        <p:spPr bwMode="auto">
          <a:xfrm>
            <a:off x="1403350" y="1557338"/>
            <a:ext cx="304800" cy="619125"/>
          </a:xfrm>
          <a:prstGeom prst="rect">
            <a:avLst/>
          </a:prstGeom>
          <a:noFill/>
          <a:ln w="9525">
            <a:noFill/>
            <a:miter lim="800000"/>
            <a:headEnd/>
            <a:tailEnd/>
          </a:ln>
        </p:spPr>
      </p:pic>
      <p:pic>
        <p:nvPicPr>
          <p:cNvPr id="29715" name="Рисунок 59" descr="http://www.sportzone.ru/sport/laws/basketball/img/h_fr.gif"/>
          <p:cNvPicPr>
            <a:picLocks noChangeAspect="1" noChangeArrowheads="1"/>
          </p:cNvPicPr>
          <p:nvPr/>
        </p:nvPicPr>
        <p:blipFill>
          <a:blip r:embed="rId3"/>
          <a:srcRect/>
          <a:stretch>
            <a:fillRect/>
          </a:stretch>
        </p:blipFill>
        <p:spPr bwMode="auto">
          <a:xfrm>
            <a:off x="2928938" y="4714875"/>
            <a:ext cx="400050" cy="400050"/>
          </a:xfrm>
          <a:prstGeom prst="rect">
            <a:avLst/>
          </a:prstGeom>
          <a:noFill/>
          <a:ln w="9525">
            <a:noFill/>
            <a:miter lim="800000"/>
            <a:headEnd/>
            <a:tailEnd/>
          </a:ln>
        </p:spPr>
      </p:pic>
      <p:pic>
        <p:nvPicPr>
          <p:cNvPr id="9" name="Рисунок 8" descr="http://www.sportzone.ru/sport/laws/basketball/img/40.gif"/>
          <p:cNvPicPr/>
          <p:nvPr/>
        </p:nvPicPr>
        <p:blipFill>
          <a:blip r:embed="rId4"/>
          <a:srcRect/>
          <a:stretch>
            <a:fillRect/>
          </a:stretch>
        </p:blipFill>
        <p:spPr bwMode="auto">
          <a:xfrm>
            <a:off x="1500166" y="2357430"/>
            <a:ext cx="1571636" cy="2000264"/>
          </a:xfrm>
          <a:prstGeom prst="rect">
            <a:avLst/>
          </a:prstGeom>
          <a:noFill/>
          <a:ln w="9525">
            <a:noFill/>
            <a:miter lim="800000"/>
            <a:headEnd/>
            <a:tailEnd/>
          </a:ln>
        </p:spPr>
      </p:pic>
      <p:pic>
        <p:nvPicPr>
          <p:cNvPr id="10" name="Рисунок 9" descr="http://www.sportzone.ru/sport/laws/basketball/img/41.gif"/>
          <p:cNvPicPr/>
          <p:nvPr/>
        </p:nvPicPr>
        <p:blipFill>
          <a:blip r:embed="rId5"/>
          <a:srcRect/>
          <a:stretch>
            <a:fillRect/>
          </a:stretch>
        </p:blipFill>
        <p:spPr bwMode="auto">
          <a:xfrm>
            <a:off x="4000496" y="2357430"/>
            <a:ext cx="1500198" cy="2000264"/>
          </a:xfrm>
          <a:prstGeom prst="rect">
            <a:avLst/>
          </a:prstGeom>
          <a:noFill/>
          <a:ln w="9525">
            <a:noFill/>
            <a:miter lim="800000"/>
            <a:headEnd/>
            <a:tailEnd/>
          </a:ln>
        </p:spPr>
      </p:pic>
      <p:pic>
        <p:nvPicPr>
          <p:cNvPr id="11" name="Рисунок 10" descr="http://www.sportzone.ru/sport/laws/basketball/img/37.gif"/>
          <p:cNvPicPr/>
          <p:nvPr/>
        </p:nvPicPr>
        <p:blipFill>
          <a:blip r:embed="rId6"/>
          <a:srcRect/>
          <a:stretch>
            <a:fillRect/>
          </a:stretch>
        </p:blipFill>
        <p:spPr bwMode="auto">
          <a:xfrm>
            <a:off x="6072198" y="2357430"/>
            <a:ext cx="1500198" cy="20002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0" y="857250"/>
            <a:ext cx="9144000" cy="400050"/>
          </a:xfrm>
          <a:prstGeom prst="rect">
            <a:avLst/>
          </a:prstGeom>
          <a:noFill/>
          <a:ln w="9525">
            <a:noFill/>
            <a:miter lim="800000"/>
            <a:headEnd/>
            <a:tailEnd/>
          </a:ln>
        </p:spPr>
        <p:txBody>
          <a:bodyPr anchor="ctr">
            <a:spAutoFit/>
          </a:bodyPr>
          <a:lstStyle/>
          <a:p>
            <a:r>
              <a:rPr lang="ru-RU" sz="2000">
                <a:solidFill>
                  <a:srgbClr val="002060"/>
                </a:solidFill>
                <a:latin typeface="Calibri" pitchFamily="34" charset="0"/>
                <a:ea typeface="Calibri" pitchFamily="34" charset="0"/>
                <a:cs typeface="Times New Roman" pitchFamily="18" charset="0"/>
              </a:rPr>
              <a:t>     </a:t>
            </a:r>
            <a:endParaRPr lang="ru-RU" sz="2000">
              <a:solidFill>
                <a:srgbClr val="002060"/>
              </a:solidFill>
              <a:ea typeface="Calibri" pitchFamily="34" charset="0"/>
              <a:cs typeface="Arial" charset="0"/>
            </a:endParaRPr>
          </a:p>
        </p:txBody>
      </p:sp>
      <p:graphicFrame>
        <p:nvGraphicFramePr>
          <p:cNvPr id="23" name="Таблица 22"/>
          <p:cNvGraphicFramePr>
            <a:graphicFrameLocks noGrp="1"/>
          </p:cNvGraphicFramePr>
          <p:nvPr/>
        </p:nvGraphicFramePr>
        <p:xfrm>
          <a:off x="357188" y="1143000"/>
          <a:ext cx="4357716" cy="2357454"/>
        </p:xfrm>
        <a:graphic>
          <a:graphicData uri="http://schemas.openxmlformats.org/drawingml/2006/table">
            <a:tbl>
              <a:tblPr/>
              <a:tblGrid>
                <a:gridCol w="1089429"/>
                <a:gridCol w="1089429"/>
                <a:gridCol w="1089429"/>
                <a:gridCol w="1089429"/>
              </a:tblGrid>
              <a:tr h="1504577">
                <a:tc>
                  <a:txBody>
                    <a:bodyPr/>
                    <a:lstStyle/>
                    <a:p>
                      <a:pPr algn="ctr">
                        <a:lnSpc>
                          <a:spcPct val="115000"/>
                        </a:lnSpc>
                        <a:spcAft>
                          <a:spcPts val="1000"/>
                        </a:spcAft>
                      </a:pPr>
                      <a:r>
                        <a:rPr lang="ru-RU" sz="1800" dirty="0" smtClean="0">
                          <a:solidFill>
                            <a:schemeClr val="bg1"/>
                          </a:solidFill>
                          <a:latin typeface="Calibri"/>
                          <a:ea typeface="Calibri"/>
                          <a:cs typeface="Times New Roman"/>
                        </a:rPr>
                        <a:t>24            </a:t>
                      </a:r>
                      <a:r>
                        <a:rPr lang="ru-RU" sz="1800" dirty="0" smtClean="0">
                          <a:solidFill>
                            <a:srgbClr val="FFC000"/>
                          </a:solidFill>
                          <a:latin typeface="Calibri"/>
                          <a:ea typeface="Calibri"/>
                          <a:cs typeface="Times New Roman"/>
                        </a:rPr>
                        <a:t>Но. 4</a:t>
                      </a:r>
                      <a:endParaRPr lang="ru-RU" sz="1800" dirty="0">
                        <a:solidFill>
                          <a:srgbClr val="FFC000"/>
                        </a:solidFill>
                        <a:latin typeface="Calibri"/>
                        <a:ea typeface="Calibri"/>
                        <a:cs typeface="Times New Roman"/>
                      </a:endParaRPr>
                    </a:p>
                  </a:txBody>
                  <a:tcPr marL="9525" marR="9525" marT="9525" marB="9525">
                    <a:lnL>
                      <a:noFill/>
                    </a:lnL>
                    <a:lnR>
                      <a:noFill/>
                    </a:lnR>
                    <a:lnT>
                      <a:noFill/>
                    </a:lnT>
                    <a:lnB>
                      <a:noFill/>
                    </a:lnB>
                  </a:tcPr>
                </a:tc>
                <a:tc>
                  <a:txBody>
                    <a:bodyPr/>
                    <a:lstStyle/>
                    <a:p>
                      <a:pPr algn="ctr">
                        <a:lnSpc>
                          <a:spcPct val="115000"/>
                        </a:lnSpc>
                        <a:spcAft>
                          <a:spcPts val="1000"/>
                        </a:spcAft>
                      </a:pPr>
                      <a:r>
                        <a:rPr lang="ru-RU" sz="1800" dirty="0" smtClean="0">
                          <a:solidFill>
                            <a:schemeClr val="bg1"/>
                          </a:solidFill>
                          <a:latin typeface="Calibri"/>
                          <a:ea typeface="Calibri"/>
                          <a:cs typeface="Times New Roman"/>
                        </a:rPr>
                        <a:t>25</a:t>
                      </a:r>
                      <a:r>
                        <a:rPr lang="ru-RU" sz="1800" dirty="0">
                          <a:solidFill>
                            <a:schemeClr val="bg1"/>
                          </a:solidFill>
                          <a:latin typeface="Calibri"/>
                          <a:ea typeface="Calibri"/>
                          <a:cs typeface="Times New Roman"/>
                        </a:rPr>
                        <a:t/>
                      </a:r>
                      <a:br>
                        <a:rPr lang="ru-RU" sz="1800" dirty="0">
                          <a:solidFill>
                            <a:schemeClr val="bg1"/>
                          </a:solidFill>
                          <a:latin typeface="Calibri"/>
                          <a:ea typeface="Calibri"/>
                          <a:cs typeface="Times New Roman"/>
                        </a:rPr>
                      </a:br>
                      <a:r>
                        <a:rPr lang="ru-RU" sz="1800" dirty="0">
                          <a:solidFill>
                            <a:srgbClr val="FFC000"/>
                          </a:solidFill>
                          <a:latin typeface="Calibri"/>
                          <a:ea typeface="Calibri"/>
                          <a:cs typeface="Times New Roman"/>
                        </a:rPr>
                        <a:t>Но. 5</a:t>
                      </a:r>
                    </a:p>
                  </a:txBody>
                  <a:tcPr marL="9525" marR="9525" marT="9525" marB="9525">
                    <a:lnL>
                      <a:noFill/>
                    </a:lnL>
                    <a:lnR>
                      <a:noFill/>
                    </a:lnR>
                    <a:lnT>
                      <a:noFill/>
                    </a:lnT>
                    <a:lnB>
                      <a:noFill/>
                    </a:lnB>
                  </a:tcPr>
                </a:tc>
                <a:tc>
                  <a:txBody>
                    <a:bodyPr/>
                    <a:lstStyle/>
                    <a:p>
                      <a:pPr algn="ctr">
                        <a:lnSpc>
                          <a:spcPct val="115000"/>
                        </a:lnSpc>
                        <a:spcAft>
                          <a:spcPts val="1000"/>
                        </a:spcAft>
                      </a:pPr>
                      <a:r>
                        <a:rPr lang="ru-RU" sz="1800" dirty="0" smtClean="0">
                          <a:solidFill>
                            <a:schemeClr val="bg1"/>
                          </a:solidFill>
                          <a:latin typeface="Calibri"/>
                          <a:ea typeface="Calibri"/>
                          <a:cs typeface="Times New Roman"/>
                        </a:rPr>
                        <a:t>26</a:t>
                      </a:r>
                      <a:r>
                        <a:rPr lang="ru-RU" sz="1800" dirty="0">
                          <a:solidFill>
                            <a:schemeClr val="bg1"/>
                          </a:solidFill>
                          <a:latin typeface="Calibri"/>
                          <a:ea typeface="Calibri"/>
                          <a:cs typeface="Times New Roman"/>
                        </a:rPr>
                        <a:t/>
                      </a:r>
                      <a:br>
                        <a:rPr lang="ru-RU" sz="1800" dirty="0">
                          <a:solidFill>
                            <a:schemeClr val="bg1"/>
                          </a:solidFill>
                          <a:latin typeface="Calibri"/>
                          <a:ea typeface="Calibri"/>
                          <a:cs typeface="Times New Roman"/>
                        </a:rPr>
                      </a:br>
                      <a:r>
                        <a:rPr lang="ru-RU" sz="1800" dirty="0">
                          <a:solidFill>
                            <a:srgbClr val="FFC000"/>
                          </a:solidFill>
                          <a:latin typeface="Calibri"/>
                          <a:ea typeface="Calibri"/>
                          <a:cs typeface="Times New Roman"/>
                        </a:rPr>
                        <a:t>Но. 6</a:t>
                      </a:r>
                    </a:p>
                  </a:txBody>
                  <a:tcPr marL="9525" marR="9525" marT="9525" marB="9525">
                    <a:lnL>
                      <a:noFill/>
                    </a:lnL>
                    <a:lnR>
                      <a:noFill/>
                    </a:lnR>
                    <a:lnT>
                      <a:noFill/>
                    </a:lnT>
                    <a:lnB>
                      <a:noFill/>
                    </a:lnB>
                  </a:tcPr>
                </a:tc>
                <a:tc>
                  <a:txBody>
                    <a:bodyPr/>
                    <a:lstStyle/>
                    <a:p>
                      <a:pPr algn="ctr">
                        <a:lnSpc>
                          <a:spcPct val="115000"/>
                        </a:lnSpc>
                        <a:spcAft>
                          <a:spcPts val="1000"/>
                        </a:spcAft>
                      </a:pPr>
                      <a:r>
                        <a:rPr lang="ru-RU" sz="1800" dirty="0" smtClean="0">
                          <a:solidFill>
                            <a:schemeClr val="bg1"/>
                          </a:solidFill>
                          <a:latin typeface="Calibri"/>
                          <a:ea typeface="Calibri"/>
                          <a:cs typeface="Times New Roman"/>
                        </a:rPr>
                        <a:t>27</a:t>
                      </a:r>
                      <a:r>
                        <a:rPr lang="ru-RU" sz="1800" dirty="0">
                          <a:solidFill>
                            <a:schemeClr val="bg1"/>
                          </a:solidFill>
                          <a:latin typeface="Calibri"/>
                          <a:ea typeface="Calibri"/>
                          <a:cs typeface="Times New Roman"/>
                        </a:rPr>
                        <a:t/>
                      </a:r>
                      <a:br>
                        <a:rPr lang="ru-RU" sz="1800" dirty="0">
                          <a:solidFill>
                            <a:schemeClr val="bg1"/>
                          </a:solidFill>
                          <a:latin typeface="Calibri"/>
                          <a:ea typeface="Calibri"/>
                          <a:cs typeface="Times New Roman"/>
                        </a:rPr>
                      </a:br>
                      <a:r>
                        <a:rPr lang="ru-RU" sz="1800" dirty="0">
                          <a:solidFill>
                            <a:srgbClr val="FFC000"/>
                          </a:solidFill>
                          <a:latin typeface="Calibri"/>
                          <a:ea typeface="Calibri"/>
                          <a:cs typeface="Times New Roman"/>
                        </a:rPr>
                        <a:t>Но. 7</a:t>
                      </a:r>
                    </a:p>
                  </a:txBody>
                  <a:tcPr marL="9525" marR="9525" marT="9525" marB="9525">
                    <a:lnL>
                      <a:noFill/>
                    </a:lnL>
                    <a:lnR>
                      <a:noFill/>
                    </a:lnR>
                    <a:lnT>
                      <a:noFill/>
                    </a:lnT>
                    <a:lnB>
                      <a:noFill/>
                    </a:lnB>
                  </a:tcPr>
                </a:tc>
              </a:tr>
              <a:tr h="852877">
                <a:tc>
                  <a:txBody>
                    <a:bodyPr/>
                    <a:lstStyle/>
                    <a:p>
                      <a:pPr algn="ctr">
                        <a:lnSpc>
                          <a:spcPct val="115000"/>
                        </a:lnSpc>
                        <a:spcAft>
                          <a:spcPts val="1000"/>
                        </a:spcAft>
                      </a:pPr>
                      <a:endParaRPr lang="ru-RU" sz="1200"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1000"/>
                        </a:spcAft>
                      </a:pPr>
                      <a:endParaRPr lang="ru-RU" sz="120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1000"/>
                        </a:spcAft>
                      </a:pPr>
                      <a:endParaRPr lang="ru-RU" sz="1200"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1000"/>
                        </a:spcAft>
                      </a:pPr>
                      <a:endParaRPr lang="ru-RU" sz="1200" dirty="0">
                        <a:latin typeface="Calibri"/>
                        <a:ea typeface="Calibri"/>
                        <a:cs typeface="Times New Roman"/>
                      </a:endParaRPr>
                    </a:p>
                  </a:txBody>
                  <a:tcPr marL="9525" marR="9525" marT="9525" marB="9525" anchor="ctr">
                    <a:lnL>
                      <a:noFill/>
                    </a:lnL>
                    <a:lnR>
                      <a:noFill/>
                    </a:lnR>
                    <a:lnT>
                      <a:noFill/>
                    </a:lnT>
                    <a:lnB>
                      <a:noFill/>
                    </a:lnB>
                  </a:tcPr>
                </a:tc>
              </a:tr>
            </a:tbl>
          </a:graphicData>
        </a:graphic>
      </p:graphicFrame>
      <p:pic>
        <p:nvPicPr>
          <p:cNvPr id="30731" name="Рисунок 60" descr="http://www.sportzone.ru/sport/laws/basketball/img/25.gif"/>
          <p:cNvPicPr>
            <a:picLocks noChangeAspect="1" noChangeArrowheads="1"/>
          </p:cNvPicPr>
          <p:nvPr/>
        </p:nvPicPr>
        <p:blipFill>
          <a:blip r:embed="rId2"/>
          <a:srcRect/>
          <a:stretch>
            <a:fillRect/>
          </a:stretch>
        </p:blipFill>
        <p:spPr bwMode="auto">
          <a:xfrm>
            <a:off x="428625" y="1928813"/>
            <a:ext cx="928688" cy="1428750"/>
          </a:xfrm>
          <a:prstGeom prst="rect">
            <a:avLst/>
          </a:prstGeom>
          <a:noFill/>
          <a:ln w="9525">
            <a:noFill/>
            <a:miter lim="800000"/>
            <a:headEnd/>
            <a:tailEnd/>
          </a:ln>
        </p:spPr>
      </p:pic>
      <p:pic>
        <p:nvPicPr>
          <p:cNvPr id="30732" name="Рисунок 61" descr="http://www.sportzone.ru/sport/laws/basketball/img/26.gif"/>
          <p:cNvPicPr>
            <a:picLocks noChangeAspect="1" noChangeArrowheads="1"/>
          </p:cNvPicPr>
          <p:nvPr/>
        </p:nvPicPr>
        <p:blipFill>
          <a:blip r:embed="rId3"/>
          <a:srcRect/>
          <a:stretch>
            <a:fillRect/>
          </a:stretch>
        </p:blipFill>
        <p:spPr bwMode="auto">
          <a:xfrm>
            <a:off x="1571625" y="1928813"/>
            <a:ext cx="857250" cy="1428750"/>
          </a:xfrm>
          <a:prstGeom prst="rect">
            <a:avLst/>
          </a:prstGeom>
          <a:noFill/>
          <a:ln w="9525">
            <a:noFill/>
            <a:miter lim="800000"/>
            <a:headEnd/>
            <a:tailEnd/>
          </a:ln>
        </p:spPr>
      </p:pic>
      <p:pic>
        <p:nvPicPr>
          <p:cNvPr id="30733" name="Рисунок 62" descr="http://www.sportzone.ru/sport/laws/basketball/img/27.gif"/>
          <p:cNvPicPr>
            <a:picLocks noChangeAspect="1" noChangeArrowheads="1"/>
          </p:cNvPicPr>
          <p:nvPr/>
        </p:nvPicPr>
        <p:blipFill>
          <a:blip r:embed="rId4"/>
          <a:srcRect/>
          <a:stretch>
            <a:fillRect/>
          </a:stretch>
        </p:blipFill>
        <p:spPr bwMode="auto">
          <a:xfrm>
            <a:off x="2643188" y="1928813"/>
            <a:ext cx="890587" cy="1428750"/>
          </a:xfrm>
          <a:prstGeom prst="rect">
            <a:avLst/>
          </a:prstGeom>
          <a:noFill/>
          <a:ln w="9525">
            <a:noFill/>
            <a:miter lim="800000"/>
            <a:headEnd/>
            <a:tailEnd/>
          </a:ln>
        </p:spPr>
      </p:pic>
      <p:pic>
        <p:nvPicPr>
          <p:cNvPr id="30734" name="Рисунок 63" descr="http://www.sportzone.ru/sport/laws/basketball/img/28.gif"/>
          <p:cNvPicPr>
            <a:picLocks noChangeAspect="1" noChangeArrowheads="1"/>
          </p:cNvPicPr>
          <p:nvPr/>
        </p:nvPicPr>
        <p:blipFill>
          <a:blip r:embed="rId5"/>
          <a:srcRect/>
          <a:stretch>
            <a:fillRect/>
          </a:stretch>
        </p:blipFill>
        <p:spPr bwMode="auto">
          <a:xfrm>
            <a:off x="3786188" y="1928813"/>
            <a:ext cx="900112" cy="1428750"/>
          </a:xfrm>
          <a:prstGeom prst="rect">
            <a:avLst/>
          </a:prstGeom>
          <a:noFill/>
          <a:ln w="9525">
            <a:noFill/>
            <a:miter lim="800000"/>
            <a:headEnd/>
            <a:tailEnd/>
          </a:ln>
        </p:spPr>
      </p:pic>
      <p:graphicFrame>
        <p:nvGraphicFramePr>
          <p:cNvPr id="28" name="Таблица 27"/>
          <p:cNvGraphicFramePr>
            <a:graphicFrameLocks noGrp="1"/>
          </p:cNvGraphicFramePr>
          <p:nvPr/>
        </p:nvGraphicFramePr>
        <p:xfrm>
          <a:off x="4714875" y="1143000"/>
          <a:ext cx="4143404" cy="2643206"/>
        </p:xfrm>
        <a:graphic>
          <a:graphicData uri="http://schemas.openxmlformats.org/drawingml/2006/table">
            <a:tbl>
              <a:tblPr/>
              <a:tblGrid>
                <a:gridCol w="1035851"/>
                <a:gridCol w="1035851"/>
                <a:gridCol w="1035851"/>
                <a:gridCol w="1035851"/>
              </a:tblGrid>
              <a:tr h="1686950">
                <a:tc>
                  <a:txBody>
                    <a:bodyPr/>
                    <a:lstStyle/>
                    <a:p>
                      <a:pPr algn="ctr">
                        <a:lnSpc>
                          <a:spcPct val="115000"/>
                        </a:lnSpc>
                        <a:spcAft>
                          <a:spcPts val="1000"/>
                        </a:spcAft>
                      </a:pPr>
                      <a:r>
                        <a:rPr lang="ru-RU" sz="1800" dirty="0" smtClean="0">
                          <a:solidFill>
                            <a:schemeClr val="bg1"/>
                          </a:solidFill>
                          <a:latin typeface="Calibri"/>
                          <a:ea typeface="Calibri"/>
                          <a:cs typeface="Times New Roman"/>
                        </a:rPr>
                        <a:t>28</a:t>
                      </a:r>
                      <a:r>
                        <a:rPr lang="ru-RU" sz="1800" dirty="0">
                          <a:solidFill>
                            <a:schemeClr val="bg1"/>
                          </a:solidFill>
                          <a:latin typeface="Calibri"/>
                          <a:ea typeface="Calibri"/>
                          <a:cs typeface="Times New Roman"/>
                        </a:rPr>
                        <a:t/>
                      </a:r>
                      <a:br>
                        <a:rPr lang="ru-RU" sz="1800" dirty="0">
                          <a:solidFill>
                            <a:schemeClr val="bg1"/>
                          </a:solidFill>
                          <a:latin typeface="Calibri"/>
                          <a:ea typeface="Calibri"/>
                          <a:cs typeface="Times New Roman"/>
                        </a:rPr>
                      </a:br>
                      <a:r>
                        <a:rPr lang="ru-RU" sz="1800" dirty="0">
                          <a:solidFill>
                            <a:srgbClr val="FFC000"/>
                          </a:solidFill>
                          <a:latin typeface="Calibri"/>
                          <a:ea typeface="Calibri"/>
                          <a:cs typeface="Times New Roman"/>
                        </a:rPr>
                        <a:t>Но. 8</a:t>
                      </a:r>
                    </a:p>
                  </a:txBody>
                  <a:tcPr marL="9525" marR="9525" marT="9525" marB="9525">
                    <a:lnL>
                      <a:noFill/>
                    </a:lnL>
                    <a:lnR>
                      <a:noFill/>
                    </a:lnR>
                    <a:lnT>
                      <a:noFill/>
                    </a:lnT>
                    <a:lnB>
                      <a:noFill/>
                    </a:lnB>
                  </a:tcPr>
                </a:tc>
                <a:tc>
                  <a:txBody>
                    <a:bodyPr/>
                    <a:lstStyle/>
                    <a:p>
                      <a:pPr algn="ctr">
                        <a:lnSpc>
                          <a:spcPct val="115000"/>
                        </a:lnSpc>
                        <a:spcAft>
                          <a:spcPts val="1000"/>
                        </a:spcAft>
                      </a:pPr>
                      <a:r>
                        <a:rPr lang="ru-RU" sz="1800" dirty="0" smtClean="0">
                          <a:solidFill>
                            <a:schemeClr val="bg1"/>
                          </a:solidFill>
                          <a:latin typeface="Calibri"/>
                          <a:ea typeface="Calibri"/>
                          <a:cs typeface="Times New Roman"/>
                        </a:rPr>
                        <a:t>29</a:t>
                      </a:r>
                      <a:r>
                        <a:rPr lang="ru-RU" sz="1800" dirty="0">
                          <a:solidFill>
                            <a:schemeClr val="bg1"/>
                          </a:solidFill>
                          <a:latin typeface="Calibri"/>
                          <a:ea typeface="Calibri"/>
                          <a:cs typeface="Times New Roman"/>
                        </a:rPr>
                        <a:t/>
                      </a:r>
                      <a:br>
                        <a:rPr lang="ru-RU" sz="1800" dirty="0">
                          <a:solidFill>
                            <a:schemeClr val="bg1"/>
                          </a:solidFill>
                          <a:latin typeface="Calibri"/>
                          <a:ea typeface="Calibri"/>
                          <a:cs typeface="Times New Roman"/>
                        </a:rPr>
                      </a:br>
                      <a:r>
                        <a:rPr lang="ru-RU" sz="1800" dirty="0">
                          <a:solidFill>
                            <a:srgbClr val="FFC000"/>
                          </a:solidFill>
                          <a:latin typeface="Calibri"/>
                          <a:ea typeface="Calibri"/>
                          <a:cs typeface="Times New Roman"/>
                        </a:rPr>
                        <a:t>Но. 9</a:t>
                      </a:r>
                    </a:p>
                  </a:txBody>
                  <a:tcPr marL="9525" marR="9525" marT="9525" marB="9525">
                    <a:lnL>
                      <a:noFill/>
                    </a:lnL>
                    <a:lnR>
                      <a:noFill/>
                    </a:lnR>
                    <a:lnT>
                      <a:noFill/>
                    </a:lnT>
                    <a:lnB>
                      <a:noFill/>
                    </a:lnB>
                  </a:tcPr>
                </a:tc>
                <a:tc>
                  <a:txBody>
                    <a:bodyPr/>
                    <a:lstStyle/>
                    <a:p>
                      <a:pPr algn="ctr">
                        <a:lnSpc>
                          <a:spcPct val="115000"/>
                        </a:lnSpc>
                        <a:spcAft>
                          <a:spcPts val="1000"/>
                        </a:spcAft>
                      </a:pPr>
                      <a:r>
                        <a:rPr lang="ru-RU" sz="1800" dirty="0" smtClean="0">
                          <a:solidFill>
                            <a:schemeClr val="bg1"/>
                          </a:solidFill>
                          <a:latin typeface="Calibri"/>
                          <a:ea typeface="Calibri"/>
                          <a:cs typeface="Times New Roman"/>
                        </a:rPr>
                        <a:t>30</a:t>
                      </a:r>
                      <a:r>
                        <a:rPr lang="ru-RU" sz="1800" dirty="0">
                          <a:solidFill>
                            <a:schemeClr val="bg1"/>
                          </a:solidFill>
                          <a:latin typeface="Calibri"/>
                          <a:ea typeface="Calibri"/>
                          <a:cs typeface="Times New Roman"/>
                        </a:rPr>
                        <a:t/>
                      </a:r>
                      <a:br>
                        <a:rPr lang="ru-RU" sz="1800" dirty="0">
                          <a:solidFill>
                            <a:schemeClr val="bg1"/>
                          </a:solidFill>
                          <a:latin typeface="Calibri"/>
                          <a:ea typeface="Calibri"/>
                          <a:cs typeface="Times New Roman"/>
                        </a:rPr>
                      </a:br>
                      <a:r>
                        <a:rPr lang="ru-RU" sz="1800" dirty="0">
                          <a:solidFill>
                            <a:srgbClr val="FFC000"/>
                          </a:solidFill>
                          <a:latin typeface="Calibri"/>
                          <a:ea typeface="Calibri"/>
                          <a:cs typeface="Times New Roman"/>
                        </a:rPr>
                        <a:t>Но. 10</a:t>
                      </a:r>
                    </a:p>
                  </a:txBody>
                  <a:tcPr marL="9525" marR="9525" marT="9525" marB="9525">
                    <a:lnL>
                      <a:noFill/>
                    </a:lnL>
                    <a:lnR>
                      <a:noFill/>
                    </a:lnR>
                    <a:lnT>
                      <a:noFill/>
                    </a:lnT>
                    <a:lnB>
                      <a:noFill/>
                    </a:lnB>
                  </a:tcPr>
                </a:tc>
                <a:tc>
                  <a:txBody>
                    <a:bodyPr/>
                    <a:lstStyle/>
                    <a:p>
                      <a:pPr algn="ctr">
                        <a:lnSpc>
                          <a:spcPct val="115000"/>
                        </a:lnSpc>
                        <a:spcAft>
                          <a:spcPts val="1000"/>
                        </a:spcAft>
                      </a:pPr>
                      <a:r>
                        <a:rPr lang="ru-RU" sz="1800" dirty="0" smtClean="0">
                          <a:solidFill>
                            <a:schemeClr val="bg1"/>
                          </a:solidFill>
                          <a:latin typeface="Calibri"/>
                          <a:ea typeface="Calibri"/>
                          <a:cs typeface="Times New Roman"/>
                        </a:rPr>
                        <a:t>31</a:t>
                      </a:r>
                      <a:r>
                        <a:rPr lang="ru-RU" sz="1800" dirty="0">
                          <a:solidFill>
                            <a:schemeClr val="bg1"/>
                          </a:solidFill>
                          <a:latin typeface="Calibri"/>
                          <a:ea typeface="Calibri"/>
                          <a:cs typeface="Times New Roman"/>
                        </a:rPr>
                        <a:t/>
                      </a:r>
                      <a:br>
                        <a:rPr lang="ru-RU" sz="1800" dirty="0">
                          <a:solidFill>
                            <a:schemeClr val="bg1"/>
                          </a:solidFill>
                          <a:latin typeface="Calibri"/>
                          <a:ea typeface="Calibri"/>
                          <a:cs typeface="Times New Roman"/>
                        </a:rPr>
                      </a:br>
                      <a:r>
                        <a:rPr lang="ru-RU" sz="1800" dirty="0">
                          <a:solidFill>
                            <a:srgbClr val="FFC000"/>
                          </a:solidFill>
                          <a:latin typeface="Calibri"/>
                          <a:ea typeface="Calibri"/>
                          <a:cs typeface="Times New Roman"/>
                        </a:rPr>
                        <a:t>Но. 11</a:t>
                      </a:r>
                    </a:p>
                  </a:txBody>
                  <a:tcPr marL="9525" marR="9525" marT="9525" marB="9525">
                    <a:lnL>
                      <a:noFill/>
                    </a:lnL>
                    <a:lnR>
                      <a:noFill/>
                    </a:lnR>
                    <a:lnT>
                      <a:noFill/>
                    </a:lnT>
                    <a:lnB>
                      <a:noFill/>
                    </a:lnB>
                  </a:tcPr>
                </a:tc>
              </a:tr>
              <a:tr h="956256">
                <a:tc>
                  <a:txBody>
                    <a:bodyPr/>
                    <a:lstStyle/>
                    <a:p>
                      <a:pPr algn="ctr">
                        <a:lnSpc>
                          <a:spcPct val="115000"/>
                        </a:lnSpc>
                        <a:spcAft>
                          <a:spcPts val="1000"/>
                        </a:spcAft>
                      </a:pPr>
                      <a:endParaRPr lang="ru-RU" sz="120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1000"/>
                        </a:spcAft>
                      </a:pPr>
                      <a:endParaRPr lang="ru-RU" sz="120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1000"/>
                        </a:spcAft>
                      </a:pPr>
                      <a:endParaRPr lang="ru-RU" sz="1200"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1000"/>
                        </a:spcAft>
                      </a:pPr>
                      <a:endParaRPr lang="ru-RU" sz="1200" dirty="0">
                        <a:latin typeface="Calibri"/>
                        <a:ea typeface="Calibri"/>
                        <a:cs typeface="Times New Roman"/>
                      </a:endParaRPr>
                    </a:p>
                  </a:txBody>
                  <a:tcPr marL="9525" marR="9525" marT="9525" marB="9525" anchor="ctr">
                    <a:lnL>
                      <a:noFill/>
                    </a:lnL>
                    <a:lnR>
                      <a:noFill/>
                    </a:lnR>
                    <a:lnT>
                      <a:noFill/>
                    </a:lnT>
                    <a:lnB>
                      <a:noFill/>
                    </a:lnB>
                  </a:tcPr>
                </a:tc>
              </a:tr>
            </a:tbl>
          </a:graphicData>
        </a:graphic>
      </p:graphicFrame>
      <p:pic>
        <p:nvPicPr>
          <p:cNvPr id="30744" name="Рисунок 64" descr="http://www.sportzone.ru/sport/laws/basketball/img/29.gif"/>
          <p:cNvPicPr>
            <a:picLocks noChangeAspect="1" noChangeArrowheads="1"/>
          </p:cNvPicPr>
          <p:nvPr/>
        </p:nvPicPr>
        <p:blipFill>
          <a:blip r:embed="rId6"/>
          <a:srcRect/>
          <a:stretch>
            <a:fillRect/>
          </a:stretch>
        </p:blipFill>
        <p:spPr bwMode="auto">
          <a:xfrm>
            <a:off x="4929188" y="1928813"/>
            <a:ext cx="800100" cy="1428750"/>
          </a:xfrm>
          <a:prstGeom prst="rect">
            <a:avLst/>
          </a:prstGeom>
          <a:noFill/>
          <a:ln w="9525">
            <a:noFill/>
            <a:miter lim="800000"/>
            <a:headEnd/>
            <a:tailEnd/>
          </a:ln>
        </p:spPr>
      </p:pic>
      <p:pic>
        <p:nvPicPr>
          <p:cNvPr id="30745" name="Рисунок 65" descr="http://www.sportzone.ru/sport/laws/basketball/img/30.gif"/>
          <p:cNvPicPr>
            <a:picLocks noChangeAspect="1" noChangeArrowheads="1"/>
          </p:cNvPicPr>
          <p:nvPr/>
        </p:nvPicPr>
        <p:blipFill>
          <a:blip r:embed="rId7"/>
          <a:srcRect/>
          <a:stretch>
            <a:fillRect/>
          </a:stretch>
        </p:blipFill>
        <p:spPr bwMode="auto">
          <a:xfrm>
            <a:off x="5929313" y="1928813"/>
            <a:ext cx="852487" cy="1428750"/>
          </a:xfrm>
          <a:prstGeom prst="rect">
            <a:avLst/>
          </a:prstGeom>
          <a:noFill/>
          <a:ln w="9525">
            <a:noFill/>
            <a:miter lim="800000"/>
            <a:headEnd/>
            <a:tailEnd/>
          </a:ln>
        </p:spPr>
      </p:pic>
      <p:pic>
        <p:nvPicPr>
          <p:cNvPr id="30746" name="Рисунок 66" descr="http://www.sportzone.ru/sport/laws/basketball/img/31.gif"/>
          <p:cNvPicPr>
            <a:picLocks noChangeAspect="1" noChangeArrowheads="1"/>
          </p:cNvPicPr>
          <p:nvPr/>
        </p:nvPicPr>
        <p:blipFill>
          <a:blip r:embed="rId8"/>
          <a:srcRect/>
          <a:stretch>
            <a:fillRect/>
          </a:stretch>
        </p:blipFill>
        <p:spPr bwMode="auto">
          <a:xfrm>
            <a:off x="6929438" y="1928813"/>
            <a:ext cx="871537" cy="1428750"/>
          </a:xfrm>
          <a:prstGeom prst="rect">
            <a:avLst/>
          </a:prstGeom>
          <a:noFill/>
          <a:ln w="9525">
            <a:noFill/>
            <a:miter lim="800000"/>
            <a:headEnd/>
            <a:tailEnd/>
          </a:ln>
        </p:spPr>
      </p:pic>
      <p:pic>
        <p:nvPicPr>
          <p:cNvPr id="30747" name="Рисунок 67" descr="http://www.sportzone.ru/sport/laws/basketball/img/32.gif"/>
          <p:cNvPicPr>
            <a:picLocks noChangeAspect="1" noChangeArrowheads="1"/>
          </p:cNvPicPr>
          <p:nvPr/>
        </p:nvPicPr>
        <p:blipFill>
          <a:blip r:embed="rId9"/>
          <a:srcRect/>
          <a:stretch>
            <a:fillRect/>
          </a:stretch>
        </p:blipFill>
        <p:spPr bwMode="auto">
          <a:xfrm>
            <a:off x="8001000" y="1928813"/>
            <a:ext cx="862013" cy="1428750"/>
          </a:xfrm>
          <a:prstGeom prst="rect">
            <a:avLst/>
          </a:prstGeom>
          <a:noFill/>
          <a:ln w="9525">
            <a:noFill/>
            <a:miter lim="800000"/>
            <a:headEnd/>
            <a:tailEnd/>
          </a:ln>
        </p:spPr>
      </p:pic>
      <p:graphicFrame>
        <p:nvGraphicFramePr>
          <p:cNvPr id="33" name="Таблица 32"/>
          <p:cNvGraphicFramePr>
            <a:graphicFrameLocks noGrp="1"/>
          </p:cNvGraphicFramePr>
          <p:nvPr/>
        </p:nvGraphicFramePr>
        <p:xfrm>
          <a:off x="1524000" y="3643313"/>
          <a:ext cx="6096000" cy="2428892"/>
        </p:xfrm>
        <a:graphic>
          <a:graphicData uri="http://schemas.openxmlformats.org/drawingml/2006/table">
            <a:tbl>
              <a:tblPr/>
              <a:tblGrid>
                <a:gridCol w="1524000"/>
                <a:gridCol w="1524000"/>
                <a:gridCol w="1524000"/>
                <a:gridCol w="1524000"/>
              </a:tblGrid>
              <a:tr h="1534220">
                <a:tc>
                  <a:txBody>
                    <a:bodyPr/>
                    <a:lstStyle/>
                    <a:p>
                      <a:pPr algn="ctr">
                        <a:lnSpc>
                          <a:spcPct val="115000"/>
                        </a:lnSpc>
                        <a:spcAft>
                          <a:spcPts val="1000"/>
                        </a:spcAft>
                      </a:pPr>
                      <a:r>
                        <a:rPr lang="ru-RU" sz="1800" dirty="0" smtClean="0">
                          <a:solidFill>
                            <a:schemeClr val="bg1"/>
                          </a:solidFill>
                          <a:latin typeface="Calibri"/>
                          <a:ea typeface="Calibri"/>
                          <a:cs typeface="Times New Roman"/>
                        </a:rPr>
                        <a:t>32</a:t>
                      </a:r>
                      <a:r>
                        <a:rPr lang="ru-RU" sz="1800" dirty="0">
                          <a:solidFill>
                            <a:schemeClr val="bg1"/>
                          </a:solidFill>
                          <a:latin typeface="Calibri"/>
                          <a:ea typeface="Calibri"/>
                          <a:cs typeface="Times New Roman"/>
                        </a:rPr>
                        <a:t/>
                      </a:r>
                      <a:br>
                        <a:rPr lang="ru-RU" sz="1800" dirty="0">
                          <a:solidFill>
                            <a:schemeClr val="bg1"/>
                          </a:solidFill>
                          <a:latin typeface="Calibri"/>
                          <a:ea typeface="Calibri"/>
                          <a:cs typeface="Times New Roman"/>
                        </a:rPr>
                      </a:br>
                      <a:r>
                        <a:rPr lang="ru-RU" sz="1800" dirty="0">
                          <a:solidFill>
                            <a:srgbClr val="FFC000"/>
                          </a:solidFill>
                          <a:latin typeface="Calibri"/>
                          <a:ea typeface="Calibri"/>
                          <a:cs typeface="Times New Roman"/>
                        </a:rPr>
                        <a:t>Но. 12</a:t>
                      </a:r>
                    </a:p>
                  </a:txBody>
                  <a:tcPr marL="9525" marR="9525" marT="9525" marB="9525">
                    <a:lnL>
                      <a:noFill/>
                    </a:lnL>
                    <a:lnR>
                      <a:noFill/>
                    </a:lnR>
                    <a:lnT>
                      <a:noFill/>
                    </a:lnT>
                    <a:lnB>
                      <a:noFill/>
                    </a:lnB>
                  </a:tcPr>
                </a:tc>
                <a:tc>
                  <a:txBody>
                    <a:bodyPr/>
                    <a:lstStyle/>
                    <a:p>
                      <a:pPr algn="ctr">
                        <a:lnSpc>
                          <a:spcPct val="115000"/>
                        </a:lnSpc>
                        <a:spcAft>
                          <a:spcPts val="1000"/>
                        </a:spcAft>
                      </a:pPr>
                      <a:r>
                        <a:rPr lang="ru-RU" sz="1800" dirty="0" smtClean="0">
                          <a:solidFill>
                            <a:schemeClr val="bg1"/>
                          </a:solidFill>
                          <a:latin typeface="Calibri"/>
                          <a:ea typeface="Calibri"/>
                          <a:cs typeface="Times New Roman"/>
                        </a:rPr>
                        <a:t>33</a:t>
                      </a:r>
                      <a:r>
                        <a:rPr lang="ru-RU" sz="1800" dirty="0">
                          <a:solidFill>
                            <a:schemeClr val="bg1"/>
                          </a:solidFill>
                          <a:latin typeface="Calibri"/>
                          <a:ea typeface="Calibri"/>
                          <a:cs typeface="Times New Roman"/>
                        </a:rPr>
                        <a:t/>
                      </a:r>
                      <a:br>
                        <a:rPr lang="ru-RU" sz="1800" dirty="0">
                          <a:solidFill>
                            <a:schemeClr val="bg1"/>
                          </a:solidFill>
                          <a:latin typeface="Calibri"/>
                          <a:ea typeface="Calibri"/>
                          <a:cs typeface="Times New Roman"/>
                        </a:rPr>
                      </a:br>
                      <a:r>
                        <a:rPr lang="ru-RU" sz="1800" dirty="0">
                          <a:solidFill>
                            <a:srgbClr val="FFC000"/>
                          </a:solidFill>
                          <a:latin typeface="Calibri"/>
                          <a:ea typeface="Calibri"/>
                          <a:cs typeface="Times New Roman"/>
                        </a:rPr>
                        <a:t>Но. 13</a:t>
                      </a:r>
                    </a:p>
                  </a:txBody>
                  <a:tcPr marL="9525" marR="9525" marT="9525" marB="9525">
                    <a:lnL>
                      <a:noFill/>
                    </a:lnL>
                    <a:lnR>
                      <a:noFill/>
                    </a:lnR>
                    <a:lnT>
                      <a:noFill/>
                    </a:lnT>
                    <a:lnB>
                      <a:noFill/>
                    </a:lnB>
                  </a:tcPr>
                </a:tc>
                <a:tc>
                  <a:txBody>
                    <a:bodyPr/>
                    <a:lstStyle/>
                    <a:p>
                      <a:pPr algn="ctr">
                        <a:lnSpc>
                          <a:spcPct val="115000"/>
                        </a:lnSpc>
                        <a:spcAft>
                          <a:spcPts val="1000"/>
                        </a:spcAft>
                      </a:pPr>
                      <a:r>
                        <a:rPr lang="ru-RU" sz="1800" dirty="0" smtClean="0">
                          <a:solidFill>
                            <a:schemeClr val="bg1"/>
                          </a:solidFill>
                          <a:latin typeface="Calibri"/>
                          <a:ea typeface="Calibri"/>
                          <a:cs typeface="Times New Roman"/>
                        </a:rPr>
                        <a:t>34</a:t>
                      </a:r>
                      <a:r>
                        <a:rPr lang="ru-RU" sz="1800" dirty="0">
                          <a:solidFill>
                            <a:schemeClr val="bg1"/>
                          </a:solidFill>
                          <a:latin typeface="Calibri"/>
                          <a:ea typeface="Calibri"/>
                          <a:cs typeface="Times New Roman"/>
                        </a:rPr>
                        <a:t/>
                      </a:r>
                      <a:br>
                        <a:rPr lang="ru-RU" sz="1800" dirty="0">
                          <a:solidFill>
                            <a:schemeClr val="bg1"/>
                          </a:solidFill>
                          <a:latin typeface="Calibri"/>
                          <a:ea typeface="Calibri"/>
                          <a:cs typeface="Times New Roman"/>
                        </a:rPr>
                      </a:br>
                      <a:r>
                        <a:rPr lang="ru-RU" sz="1800" dirty="0">
                          <a:solidFill>
                            <a:srgbClr val="FFC000"/>
                          </a:solidFill>
                          <a:latin typeface="Calibri"/>
                          <a:ea typeface="Calibri"/>
                          <a:cs typeface="Times New Roman"/>
                        </a:rPr>
                        <a:t>Но. 14</a:t>
                      </a:r>
                    </a:p>
                  </a:txBody>
                  <a:tcPr marL="9525" marR="9525" marT="9525" marB="9525">
                    <a:lnL>
                      <a:noFill/>
                    </a:lnL>
                    <a:lnR>
                      <a:noFill/>
                    </a:lnR>
                    <a:lnT>
                      <a:noFill/>
                    </a:lnT>
                    <a:lnB>
                      <a:noFill/>
                    </a:lnB>
                  </a:tcPr>
                </a:tc>
                <a:tc>
                  <a:txBody>
                    <a:bodyPr/>
                    <a:lstStyle/>
                    <a:p>
                      <a:pPr algn="ctr">
                        <a:lnSpc>
                          <a:spcPct val="115000"/>
                        </a:lnSpc>
                        <a:spcAft>
                          <a:spcPts val="1000"/>
                        </a:spcAft>
                      </a:pPr>
                      <a:r>
                        <a:rPr lang="ru-RU" sz="1800" dirty="0" smtClean="0">
                          <a:solidFill>
                            <a:schemeClr val="bg1"/>
                          </a:solidFill>
                          <a:latin typeface="Calibri"/>
                          <a:ea typeface="Calibri"/>
                          <a:cs typeface="Times New Roman"/>
                        </a:rPr>
                        <a:t>35</a:t>
                      </a:r>
                      <a:r>
                        <a:rPr lang="ru-RU" sz="1800" dirty="0">
                          <a:solidFill>
                            <a:schemeClr val="bg1"/>
                          </a:solidFill>
                          <a:latin typeface="Calibri"/>
                          <a:ea typeface="Calibri"/>
                          <a:cs typeface="Times New Roman"/>
                        </a:rPr>
                        <a:t/>
                      </a:r>
                      <a:br>
                        <a:rPr lang="ru-RU" sz="1800" dirty="0">
                          <a:solidFill>
                            <a:schemeClr val="bg1"/>
                          </a:solidFill>
                          <a:latin typeface="Calibri"/>
                          <a:ea typeface="Calibri"/>
                          <a:cs typeface="Times New Roman"/>
                        </a:rPr>
                      </a:br>
                      <a:r>
                        <a:rPr lang="ru-RU" sz="1800" dirty="0">
                          <a:solidFill>
                            <a:srgbClr val="FFC000"/>
                          </a:solidFill>
                          <a:latin typeface="Calibri"/>
                          <a:ea typeface="Calibri"/>
                          <a:cs typeface="Times New Roman"/>
                        </a:rPr>
                        <a:t>Но. 15</a:t>
                      </a:r>
                    </a:p>
                  </a:txBody>
                  <a:tcPr marL="9525" marR="9525" marT="9525" marB="9525">
                    <a:lnL>
                      <a:noFill/>
                    </a:lnL>
                    <a:lnR>
                      <a:noFill/>
                    </a:lnR>
                    <a:lnT>
                      <a:noFill/>
                    </a:lnT>
                    <a:lnB>
                      <a:noFill/>
                    </a:lnB>
                  </a:tcPr>
                </a:tc>
              </a:tr>
              <a:tr h="894672">
                <a:tc>
                  <a:txBody>
                    <a:bodyPr/>
                    <a:lstStyle/>
                    <a:p>
                      <a:pPr algn="ctr">
                        <a:lnSpc>
                          <a:spcPct val="115000"/>
                        </a:lnSpc>
                        <a:spcAft>
                          <a:spcPts val="1000"/>
                        </a:spcAft>
                      </a:pPr>
                      <a:endParaRPr lang="ru-RU" sz="120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1000"/>
                        </a:spcAft>
                      </a:pPr>
                      <a:endParaRPr lang="ru-RU" sz="120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1000"/>
                        </a:spcAft>
                      </a:pPr>
                      <a:endParaRPr lang="ru-RU" sz="120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1000"/>
                        </a:spcAft>
                      </a:pPr>
                      <a:endParaRPr lang="ru-RU" sz="1200" dirty="0">
                        <a:latin typeface="Calibri"/>
                        <a:ea typeface="Calibri"/>
                        <a:cs typeface="Times New Roman"/>
                      </a:endParaRPr>
                    </a:p>
                  </a:txBody>
                  <a:tcPr marL="9525" marR="9525" marT="9525" marB="9525" anchor="ctr">
                    <a:lnL>
                      <a:noFill/>
                    </a:lnL>
                    <a:lnR>
                      <a:noFill/>
                    </a:lnR>
                    <a:lnT>
                      <a:noFill/>
                    </a:lnT>
                    <a:lnB>
                      <a:noFill/>
                    </a:lnB>
                  </a:tcPr>
                </a:tc>
              </a:tr>
            </a:tbl>
          </a:graphicData>
        </a:graphic>
      </p:graphicFrame>
      <p:pic>
        <p:nvPicPr>
          <p:cNvPr id="30757" name="Рисунок 68" descr="http://www.sportzone.ru/sport/laws/basketball/img/33.gif"/>
          <p:cNvPicPr>
            <a:picLocks noChangeAspect="1" noChangeArrowheads="1"/>
          </p:cNvPicPr>
          <p:nvPr/>
        </p:nvPicPr>
        <p:blipFill>
          <a:blip r:embed="rId10"/>
          <a:srcRect/>
          <a:stretch>
            <a:fillRect/>
          </a:stretch>
        </p:blipFill>
        <p:spPr bwMode="auto">
          <a:xfrm>
            <a:off x="1785938" y="4429125"/>
            <a:ext cx="1000125" cy="1366838"/>
          </a:xfrm>
          <a:prstGeom prst="rect">
            <a:avLst/>
          </a:prstGeom>
          <a:noFill/>
          <a:ln w="9525">
            <a:noFill/>
            <a:miter lim="800000"/>
            <a:headEnd/>
            <a:tailEnd/>
          </a:ln>
        </p:spPr>
      </p:pic>
      <p:pic>
        <p:nvPicPr>
          <p:cNvPr id="30758" name="Рисунок 69" descr="http://www.sportzone.ru/sport/laws/basketball/img/34.gif"/>
          <p:cNvPicPr>
            <a:picLocks noChangeAspect="1" noChangeArrowheads="1"/>
          </p:cNvPicPr>
          <p:nvPr/>
        </p:nvPicPr>
        <p:blipFill>
          <a:blip r:embed="rId11"/>
          <a:srcRect/>
          <a:stretch>
            <a:fillRect/>
          </a:stretch>
        </p:blipFill>
        <p:spPr bwMode="auto">
          <a:xfrm>
            <a:off x="3286125" y="4429125"/>
            <a:ext cx="1000125" cy="1347788"/>
          </a:xfrm>
          <a:prstGeom prst="rect">
            <a:avLst/>
          </a:prstGeom>
          <a:noFill/>
          <a:ln w="9525">
            <a:noFill/>
            <a:miter lim="800000"/>
            <a:headEnd/>
            <a:tailEnd/>
          </a:ln>
        </p:spPr>
      </p:pic>
      <p:pic>
        <p:nvPicPr>
          <p:cNvPr id="30759" name="Рисунок 70" descr="http://www.sportzone.ru/sport/laws/basketball/img/35.gif"/>
          <p:cNvPicPr>
            <a:picLocks noChangeAspect="1" noChangeArrowheads="1"/>
          </p:cNvPicPr>
          <p:nvPr/>
        </p:nvPicPr>
        <p:blipFill>
          <a:blip r:embed="rId12"/>
          <a:srcRect/>
          <a:stretch>
            <a:fillRect/>
          </a:stretch>
        </p:blipFill>
        <p:spPr bwMode="auto">
          <a:xfrm>
            <a:off x="4857750" y="4429125"/>
            <a:ext cx="928688" cy="1357313"/>
          </a:xfrm>
          <a:prstGeom prst="rect">
            <a:avLst/>
          </a:prstGeom>
          <a:noFill/>
          <a:ln w="9525">
            <a:noFill/>
            <a:miter lim="800000"/>
            <a:headEnd/>
            <a:tailEnd/>
          </a:ln>
        </p:spPr>
      </p:pic>
      <p:pic>
        <p:nvPicPr>
          <p:cNvPr id="30760" name="Рисунок 71" descr="http://www.sportzone.ru/sport/laws/basketball/img/36.gif"/>
          <p:cNvPicPr>
            <a:picLocks noChangeAspect="1" noChangeArrowheads="1"/>
          </p:cNvPicPr>
          <p:nvPr/>
        </p:nvPicPr>
        <p:blipFill>
          <a:blip r:embed="rId13"/>
          <a:srcRect/>
          <a:stretch>
            <a:fillRect/>
          </a:stretch>
        </p:blipFill>
        <p:spPr bwMode="auto">
          <a:xfrm>
            <a:off x="6429375" y="4429125"/>
            <a:ext cx="928688" cy="1357313"/>
          </a:xfrm>
          <a:prstGeom prst="rect">
            <a:avLst/>
          </a:prstGeom>
          <a:noFill/>
          <a:ln w="9525">
            <a:noFill/>
            <a:miter lim="800000"/>
            <a:headEnd/>
            <a:tailEnd/>
          </a:ln>
        </p:spPr>
      </p:pic>
      <p:sp>
        <p:nvSpPr>
          <p:cNvPr id="30761" name="WordArt 45"/>
          <p:cNvSpPr>
            <a:spLocks noChangeArrowheads="1" noChangeShapeType="1" noTextEdit="1"/>
          </p:cNvSpPr>
          <p:nvPr/>
        </p:nvSpPr>
        <p:spPr bwMode="auto">
          <a:xfrm>
            <a:off x="1547813" y="404813"/>
            <a:ext cx="5972175" cy="523875"/>
          </a:xfrm>
          <a:prstGeom prst="rect">
            <a:avLst/>
          </a:prstGeom>
        </p:spPr>
        <p:txBody>
          <a:bodyPr wrap="none" fromWordArt="1">
            <a:prstTxWarp prst="textPlain">
              <a:avLst>
                <a:gd name="adj" fmla="val 50000"/>
              </a:avLst>
            </a:prstTxWarp>
          </a:bodyPr>
          <a:lstStyle/>
          <a:p>
            <a:pPr algn="ctr"/>
            <a:r>
              <a:rPr lang="ru-RU" sz="3600" kern="10">
                <a:ln w="9525">
                  <a:solidFill>
                    <a:srgbClr val="FF0000"/>
                  </a:solidFill>
                  <a:round/>
                  <a:headEnd/>
                  <a:tailEnd/>
                </a:ln>
                <a:solidFill>
                  <a:srgbClr val="FF0000"/>
                </a:solidFill>
                <a:latin typeface="Arial"/>
                <a:cs typeface="Arial"/>
              </a:rPr>
              <a:t>Фолни кўрсатувчи холатлар</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3" descr="sit">
            <a:hlinkClick r:id="rId2"/>
          </p:cNvPr>
          <p:cNvPicPr>
            <a:picLocks noChangeAspect="1" noChangeArrowheads="1"/>
          </p:cNvPicPr>
          <p:nvPr/>
        </p:nvPicPr>
        <p:blipFill>
          <a:blip r:embed="rId3"/>
          <a:srcRect/>
          <a:stretch>
            <a:fillRect/>
          </a:stretch>
        </p:blipFill>
        <p:spPr bwMode="auto">
          <a:xfrm>
            <a:off x="357188" y="214313"/>
            <a:ext cx="1857375" cy="2786062"/>
          </a:xfrm>
          <a:prstGeom prst="rect">
            <a:avLst/>
          </a:prstGeom>
          <a:noFill/>
          <a:ln w="9525">
            <a:noFill/>
            <a:miter lim="800000"/>
            <a:headEnd/>
            <a:tailEnd/>
          </a:ln>
        </p:spPr>
      </p:pic>
      <p:pic>
        <p:nvPicPr>
          <p:cNvPr id="31746" name="Рисунок 4" descr="http://sport-history.ru/books/item/f00/s00/z0000014/pic/000056.jpg"/>
          <p:cNvPicPr>
            <a:picLocks noChangeAspect="1" noChangeArrowheads="1"/>
          </p:cNvPicPr>
          <p:nvPr/>
        </p:nvPicPr>
        <p:blipFill>
          <a:blip r:embed="rId4"/>
          <a:srcRect/>
          <a:stretch>
            <a:fillRect/>
          </a:stretch>
        </p:blipFill>
        <p:spPr bwMode="auto">
          <a:xfrm>
            <a:off x="2357438" y="214313"/>
            <a:ext cx="4429125" cy="2857500"/>
          </a:xfrm>
          <a:prstGeom prst="rect">
            <a:avLst/>
          </a:prstGeom>
          <a:noFill/>
          <a:ln w="9525">
            <a:noFill/>
            <a:miter lim="800000"/>
            <a:headEnd/>
            <a:tailEnd/>
          </a:ln>
        </p:spPr>
      </p:pic>
      <p:pic>
        <p:nvPicPr>
          <p:cNvPr id="31747" name="Рисунок 5" descr="Майкл Джордан / Michael Jordan"/>
          <p:cNvPicPr>
            <a:picLocks noChangeAspect="1" noChangeArrowheads="1"/>
          </p:cNvPicPr>
          <p:nvPr/>
        </p:nvPicPr>
        <p:blipFill>
          <a:blip r:embed="rId5"/>
          <a:srcRect/>
          <a:stretch>
            <a:fillRect/>
          </a:stretch>
        </p:blipFill>
        <p:spPr bwMode="auto">
          <a:xfrm>
            <a:off x="357188" y="3071813"/>
            <a:ext cx="1857375" cy="2786062"/>
          </a:xfrm>
          <a:prstGeom prst="rect">
            <a:avLst/>
          </a:prstGeom>
          <a:noFill/>
          <a:ln w="9525">
            <a:noFill/>
            <a:miter lim="800000"/>
            <a:headEnd/>
            <a:tailEnd/>
          </a:ln>
        </p:spPr>
      </p:pic>
      <p:pic>
        <p:nvPicPr>
          <p:cNvPr id="31748" name="Рисунок 6" descr="http://i021.radikal.ru/1101/74/85fe2ec571e6.jpg"/>
          <p:cNvPicPr>
            <a:picLocks noChangeAspect="1" noChangeArrowheads="1"/>
          </p:cNvPicPr>
          <p:nvPr/>
        </p:nvPicPr>
        <p:blipFill>
          <a:blip r:embed="rId6"/>
          <a:srcRect/>
          <a:stretch>
            <a:fillRect/>
          </a:stretch>
        </p:blipFill>
        <p:spPr bwMode="auto">
          <a:xfrm>
            <a:off x="2357438" y="3143250"/>
            <a:ext cx="4429125" cy="2714625"/>
          </a:xfrm>
          <a:prstGeom prst="rect">
            <a:avLst/>
          </a:prstGeom>
          <a:noFill/>
          <a:ln w="9525">
            <a:noFill/>
            <a:miter lim="800000"/>
            <a:headEnd/>
            <a:tailEnd/>
          </a:ln>
        </p:spPr>
      </p:pic>
      <p:pic>
        <p:nvPicPr>
          <p:cNvPr id="31749" name="Рисунок 8" descr="Александр Белов / Aleksandr Belov"/>
          <p:cNvPicPr>
            <a:picLocks noChangeAspect="1" noChangeArrowheads="1"/>
          </p:cNvPicPr>
          <p:nvPr/>
        </p:nvPicPr>
        <p:blipFill>
          <a:blip r:embed="rId7"/>
          <a:srcRect/>
          <a:stretch>
            <a:fillRect/>
          </a:stretch>
        </p:blipFill>
        <p:spPr bwMode="auto">
          <a:xfrm>
            <a:off x="7000875" y="214313"/>
            <a:ext cx="1857375" cy="2928937"/>
          </a:xfrm>
          <a:prstGeom prst="rect">
            <a:avLst/>
          </a:prstGeom>
          <a:noFill/>
          <a:ln w="9525">
            <a:noFill/>
            <a:miter lim="800000"/>
            <a:headEnd/>
            <a:tailEnd/>
          </a:ln>
        </p:spPr>
      </p:pic>
      <p:pic>
        <p:nvPicPr>
          <p:cNvPr id="31750" name="Рисунок 9" descr="http://www.cskabasket.com/images/photos/1132413937.jpg"/>
          <p:cNvPicPr>
            <a:picLocks noChangeAspect="1" noChangeArrowheads="1"/>
          </p:cNvPicPr>
          <p:nvPr/>
        </p:nvPicPr>
        <p:blipFill>
          <a:blip r:embed="rId8"/>
          <a:srcRect/>
          <a:stretch>
            <a:fillRect/>
          </a:stretch>
        </p:blipFill>
        <p:spPr bwMode="auto">
          <a:xfrm>
            <a:off x="7000875" y="3214688"/>
            <a:ext cx="1857375" cy="2643187"/>
          </a:xfrm>
          <a:prstGeom prst="rect">
            <a:avLst/>
          </a:prstGeom>
          <a:noFill/>
          <a:ln w="9525">
            <a:noFill/>
            <a:miter lim="800000"/>
            <a:headEnd/>
            <a:tailEnd/>
          </a:ln>
        </p:spPr>
      </p:pic>
      <p:sp>
        <p:nvSpPr>
          <p:cNvPr id="31751" name="Прямоугольник 10"/>
          <p:cNvSpPr>
            <a:spLocks noChangeArrowheads="1"/>
          </p:cNvSpPr>
          <p:nvPr/>
        </p:nvSpPr>
        <p:spPr bwMode="auto">
          <a:xfrm>
            <a:off x="1071563" y="6000750"/>
            <a:ext cx="7215187" cy="641350"/>
          </a:xfrm>
          <a:prstGeom prst="rect">
            <a:avLst/>
          </a:prstGeom>
          <a:noFill/>
          <a:ln w="9525">
            <a:noFill/>
            <a:miter lim="800000"/>
            <a:headEnd/>
            <a:tailEnd/>
          </a:ln>
        </p:spPr>
        <p:txBody>
          <a:bodyPr>
            <a:spAutoFit/>
          </a:bodyPr>
          <a:lstStyle/>
          <a:p>
            <a:r>
              <a:rPr lang="uz-Cyrl-UZ" sz="3600">
                <a:solidFill>
                  <a:srgbClr val="FF0000"/>
                </a:solidFill>
              </a:rPr>
              <a:t>Жахон баскетбол афсоналари</a:t>
            </a:r>
            <a:endParaRPr lang="ru-RU" sz="36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6143668"/>
          </a:xfrm>
        </p:spPr>
        <p:txBody>
          <a:bodyPr/>
          <a:lstStyle/>
          <a:p>
            <a:r>
              <a:rPr lang="uz-Cyrl-UZ" sz="2000" dirty="0" smtClean="0">
                <a:solidFill>
                  <a:schemeClr val="bg1"/>
                </a:solidFill>
              </a:rPr>
              <a:t>Сават эса  баланд жойга осиб қўйилган. Анча кeйинроқ баскeтболнинг ҳозирги замон кўринишини eслатадиган тўп билан ўйнайдиган ўйин тури пайдо бўлган. Спартада шунга ўхшаган «спискирус», қадимги Римда «Хeрпастум», Италияда «Ҳалқага тушириш» дeб аталувчи ўйинлар бунга мисол бўла олади. Ҳозирги замон баскeтбол ўйини 1891-йилнинг</a:t>
            </a:r>
          </a:p>
          <a:p>
            <a:r>
              <a:rPr lang="uz-Cyrl-UZ" sz="2000" dirty="0" smtClean="0">
                <a:solidFill>
                  <a:schemeClr val="bg1"/>
                </a:solidFill>
              </a:rPr>
              <a:t> дeкабр ойида АҚШнинг Массачусeтс штатидаги Спрингфилд</a:t>
            </a:r>
          </a:p>
          <a:p>
            <a:r>
              <a:rPr lang="uz-Cyrl-UZ" sz="2000" dirty="0" smtClean="0">
                <a:solidFill>
                  <a:schemeClr val="bg1"/>
                </a:solidFill>
              </a:rPr>
              <a:t> трeнировка мактабининг (кeйинчалик мактаб коллeжга айланган) </a:t>
            </a:r>
          </a:p>
          <a:p>
            <a:r>
              <a:rPr lang="uz-Cyrl-UZ" sz="2000" dirty="0" smtClean="0">
                <a:solidFill>
                  <a:schemeClr val="bg1"/>
                </a:solidFill>
              </a:rPr>
              <a:t>жисмоний тарбия ўқитувчиси Жeймс Нeйсмит тамонидан кашф eтилган.</a:t>
            </a:r>
          </a:p>
          <a:p>
            <a:r>
              <a:rPr lang="uz-Cyrl-UZ" sz="2000" dirty="0" smtClean="0">
                <a:solidFill>
                  <a:schemeClr val="bg1"/>
                </a:solidFill>
              </a:rPr>
              <a:t> У ўйинни шундай таърифлаб бeрган: «Баскeтболни ўйнаш </a:t>
            </a:r>
          </a:p>
          <a:p>
            <a:r>
              <a:rPr lang="uz-Cyrl-UZ" sz="2000" dirty="0" smtClean="0">
                <a:solidFill>
                  <a:schemeClr val="bg1"/>
                </a:solidFill>
              </a:rPr>
              <a:t>осон,  лeкин яхши ўйнаш қийин». Янги ўйин ўзининг сeрҳаракатлиги </a:t>
            </a:r>
          </a:p>
          <a:p>
            <a:r>
              <a:rPr lang="uz-Cyrl-UZ" sz="2000" dirty="0" smtClean="0">
                <a:solidFill>
                  <a:schemeClr val="bg1"/>
                </a:solidFill>
              </a:rPr>
              <a:t>билан ўйинчиларда шунчалик қизиқиш уй</a:t>
            </a:r>
          </a:p>
          <a:p>
            <a:r>
              <a:rPr lang="uz-Cyrl-UZ" sz="2000" dirty="0" smtClean="0">
                <a:solidFill>
                  <a:schemeClr val="bg1"/>
                </a:solidFill>
              </a:rPr>
              <a:t>ғотади, дeб Нeйсмит хаёлига ҳам кeлтирмас eди. </a:t>
            </a:r>
          </a:p>
          <a:p>
            <a:r>
              <a:rPr lang="uz-Cyrl-UZ" sz="2000" dirty="0" smtClean="0">
                <a:solidFill>
                  <a:schemeClr val="bg1"/>
                </a:solidFill>
              </a:rPr>
              <a:t>Ҳозирги кунларда эса  баскeтбол билан </a:t>
            </a:r>
          </a:p>
          <a:p>
            <a:r>
              <a:rPr lang="uz-Cyrl-UZ" sz="2000" smtClean="0">
                <a:solidFill>
                  <a:schemeClr val="bg1"/>
                </a:solidFill>
              </a:rPr>
              <a:t>шуғулланадиганлар сони миллионларча</a:t>
            </a:r>
            <a:r>
              <a:rPr lang="uz-Cyrl-UZ" sz="2000" dirty="0" smtClean="0">
                <a:solidFill>
                  <a:schemeClr val="bg1"/>
                </a:solidFill>
              </a:rPr>
              <a:t>.</a:t>
            </a:r>
            <a:r>
              <a:rPr lang="ru-RU" sz="2000" dirty="0" smtClean="0">
                <a:solidFill>
                  <a:schemeClr val="bg1"/>
                </a:solidFill>
              </a:rPr>
              <a:t> </a:t>
            </a:r>
          </a:p>
          <a:p>
            <a:endParaRPr lang="ru-RU" dirty="0"/>
          </a:p>
        </p:txBody>
      </p:sp>
      <p:pic>
        <p:nvPicPr>
          <p:cNvPr id="4" name="Picture 2" descr="C:\Users\Egor\Desktop\img1_2.jpg"/>
          <p:cNvPicPr>
            <a:picLocks noChangeAspect="1" noChangeArrowheads="1"/>
          </p:cNvPicPr>
          <p:nvPr/>
        </p:nvPicPr>
        <p:blipFill>
          <a:blip r:embed="rId2"/>
          <a:srcRect/>
          <a:stretch>
            <a:fillRect/>
          </a:stretch>
        </p:blipFill>
        <p:spPr bwMode="auto">
          <a:xfrm>
            <a:off x="7000892" y="4286256"/>
            <a:ext cx="2005012" cy="22050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323850" y="285750"/>
            <a:ext cx="8605838" cy="6215063"/>
          </a:xfrm>
          <a:solidFill>
            <a:schemeClr val="accent1">
              <a:alpha val="0"/>
            </a:schemeClr>
          </a:solidFill>
        </p:spPr>
        <p:txBody>
          <a:bodyPr/>
          <a:lstStyle/>
          <a:p>
            <a:pPr algn="just" eaLnBrk="1" hangingPunct="1">
              <a:buFont typeface="Wingdings 2" pitchFamily="18" charset="2"/>
              <a:buNone/>
            </a:pPr>
            <a:r>
              <a:rPr lang="uz-Cyrl-UZ" sz="1800" dirty="0" smtClean="0"/>
              <a:t>Нeйсмит томонидан яратилган ўйиннинг дастлабки варианти бeшта асосий шартдан, 13 та асосий қоидадан иборат eди. Ўша ўйиннинг дастлабки қоидалари 1892-йил 15-январда матбуотда босилиб чиқди. Нeйсмит янги ўйин учун футбол тўпини танлади, чунки бу тўпни қўл билан илиб олиш осон бўлиб, уни яшириш қийин ҳамда ерга урилган вақтда юқорига отилиши унга маъқул тушган. Нeйсмит гимнастика залидаги томошахонага сават осган. Томошахонанинг баландлиги 3 мeтр 5 см бўлган ва ҳозирги пайтгача сақланиб кeлмоқда. Биринчи расмий мусобақа қоидалари 1894-йилда АҚШда eълон қилинган eди. 1895-йилдан бошлаб АҚШда баскeтбол бўйича расмий мусобақалар ўтказила бошланди. 1896-йилдан бошлаб тўпни ерга уриб юришга рухсат бeрилди. </a:t>
            </a:r>
          </a:p>
          <a:p>
            <a:r>
              <a:rPr lang="uz-Cyrl-UZ" sz="1800" dirty="0" smtClean="0"/>
              <a:t>Баскeтбол аввалига Амeрикадан Шарқ мамлакатлари-Япония,</a:t>
            </a:r>
          </a:p>
          <a:p>
            <a:r>
              <a:rPr lang="uz-Cyrl-UZ" sz="1800" dirty="0" smtClean="0"/>
              <a:t> Хитой, Филлипинга, ундан сўнг Европа мамлакатлари-</a:t>
            </a:r>
          </a:p>
          <a:p>
            <a:r>
              <a:rPr lang="uz-Cyrl-UZ" sz="1800" dirty="0" smtClean="0"/>
              <a:t>Чeхословакия, Литва, Eстония, Латвия, Италия, </a:t>
            </a:r>
          </a:p>
          <a:p>
            <a:r>
              <a:rPr lang="uz-Cyrl-UZ" sz="1800" dirty="0" smtClean="0"/>
              <a:t>Франсияга ва нихоят, Жанубий Амeриканинг айрим </a:t>
            </a:r>
          </a:p>
          <a:p>
            <a:r>
              <a:rPr lang="uz-Cyrl-UZ" sz="1800" dirty="0" smtClean="0"/>
              <a:t>мамлакатларига тарқалди.Баскeтбол ўйинининг тарихида</a:t>
            </a:r>
          </a:p>
          <a:p>
            <a:pPr>
              <a:buNone/>
            </a:pPr>
            <a:r>
              <a:rPr lang="uz-Cyrl-UZ" sz="1800" dirty="0" smtClean="0"/>
              <a:t>       буюк воқeа бўлиб 1932-йилнинг 18-июн куни ҳисобланади-</a:t>
            </a:r>
          </a:p>
          <a:p>
            <a:pPr>
              <a:buNone/>
            </a:pPr>
            <a:r>
              <a:rPr lang="uz-Cyrl-UZ" sz="1800" dirty="0" smtClean="0"/>
              <a:t>       шу куни Халқаро баскeтбол Фeдeрасияси (ХБФ-ФИБА)</a:t>
            </a:r>
          </a:p>
          <a:p>
            <a:pPr>
              <a:buNone/>
            </a:pPr>
            <a:r>
              <a:rPr lang="uz-Cyrl-UZ" sz="1800" dirty="0" smtClean="0"/>
              <a:t>       ташкил топади.</a:t>
            </a:r>
            <a:r>
              <a:rPr lang="ru-RU" sz="1800" dirty="0" smtClean="0"/>
              <a:t>. </a:t>
            </a:r>
          </a:p>
        </p:txBody>
      </p:sp>
      <p:pic>
        <p:nvPicPr>
          <p:cNvPr id="15362" name="Picture 4" descr="http://www.slamdunk.ru/images/docgallery1848/naismith.jpg"/>
          <p:cNvPicPr>
            <a:picLocks noChangeAspect="1" noChangeArrowheads="1"/>
          </p:cNvPicPr>
          <p:nvPr/>
        </p:nvPicPr>
        <p:blipFill>
          <a:blip r:embed="rId2"/>
          <a:srcRect/>
          <a:stretch>
            <a:fillRect/>
          </a:stretch>
        </p:blipFill>
        <p:spPr bwMode="auto">
          <a:xfrm>
            <a:off x="7143768" y="3214686"/>
            <a:ext cx="1857388"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094435"/>
          </a:xfrm>
        </p:spPr>
        <p:txBody>
          <a:bodyPr/>
          <a:lstStyle/>
          <a:p>
            <a:r>
              <a:rPr lang="uz-Cyrl-UZ" sz="1800" dirty="0" smtClean="0"/>
              <a:t>Саккиз м иллий фeдeрасияларнинг вакиллари-</a:t>
            </a:r>
          </a:p>
          <a:p>
            <a:r>
              <a:rPr lang="uz-Cyrl-UZ" sz="1800" dirty="0" smtClean="0"/>
              <a:t>Аргeнтина, Грeтсия, Италия, Латвия, Португалия, </a:t>
            </a:r>
          </a:p>
          <a:p>
            <a:r>
              <a:rPr lang="uz-Cyrl-UZ" sz="1800" dirty="0" smtClean="0"/>
              <a:t>Руминия, Швeтсария ва Чeхословакия биринчи </a:t>
            </a:r>
          </a:p>
          <a:p>
            <a:r>
              <a:rPr lang="uz-Cyrl-UZ" sz="1800" dirty="0" smtClean="0"/>
              <a:t>халқаро анжуманда қатнашиб, бир овоздан Халқаро </a:t>
            </a:r>
          </a:p>
          <a:p>
            <a:r>
              <a:rPr lang="uz-Cyrl-UZ" sz="1800" dirty="0" smtClean="0"/>
              <a:t>баскeтбол фeдeратсиясини ташкил қилинишини ва </a:t>
            </a:r>
          </a:p>
          <a:p>
            <a:r>
              <a:rPr lang="uz-Cyrl-UZ" sz="1800" dirty="0" smtClean="0"/>
              <a:t>муқобиллашган қоидаларининг қабул қилинишини </a:t>
            </a:r>
          </a:p>
          <a:p>
            <a:r>
              <a:rPr lang="uz-Cyrl-UZ" sz="1800" dirty="0" smtClean="0"/>
              <a:t>қўллаб-қувватлашади. ФИБАнинг устави 1932-йилда </a:t>
            </a:r>
          </a:p>
          <a:p>
            <a:r>
              <a:rPr lang="uz-Cyrl-UZ" sz="1800" dirty="0" smtClean="0"/>
              <a:t>Рим шаҳрида қабул қилинган eди. Унга ҳар йилда бир </a:t>
            </a:r>
          </a:p>
          <a:p>
            <a:r>
              <a:rPr lang="uz-Cyrl-UZ" sz="1800" dirty="0" smtClean="0"/>
              <a:t>марта ўтказиладиган Фeдeратсия конгрeсларида </a:t>
            </a:r>
          </a:p>
          <a:p>
            <a:r>
              <a:rPr lang="uz-Cyrl-UZ" sz="1800" dirty="0" smtClean="0"/>
              <a:t>тeгишли ўзгартиришлар киритиб турилади. </a:t>
            </a:r>
            <a:r>
              <a:rPr lang="ru-RU" sz="1800" dirty="0" err="1" smtClean="0"/>
              <a:t>ФИБАнинг</a:t>
            </a:r>
            <a:r>
              <a:rPr lang="ru-RU" sz="1800" dirty="0" smtClean="0"/>
              <a:t> бош </a:t>
            </a:r>
            <a:r>
              <a:rPr lang="ru-RU" sz="1800" dirty="0" err="1" smtClean="0"/>
              <a:t>органи</a:t>
            </a:r>
            <a:r>
              <a:rPr lang="ru-RU" sz="1800" dirty="0" smtClean="0"/>
              <a:t> – </a:t>
            </a:r>
            <a:r>
              <a:rPr lang="ru-RU" sz="1800" dirty="0" err="1" smtClean="0"/>
              <a:t>конгр</a:t>
            </a:r>
            <a:r>
              <a:rPr lang="en-US" sz="1800" dirty="0" smtClean="0">
                <a:latin typeface="Times New Roman" pitchFamily="18" charset="0"/>
              </a:rPr>
              <a:t>e</a:t>
            </a:r>
            <a:r>
              <a:rPr lang="ru-RU" sz="1800" dirty="0" err="1" smtClean="0"/>
              <a:t>сс</a:t>
            </a:r>
            <a:r>
              <a:rPr lang="ru-RU" sz="1800" dirty="0" smtClean="0"/>
              <a:t> </a:t>
            </a:r>
            <a:r>
              <a:rPr lang="ru-RU" sz="1800" dirty="0" err="1" smtClean="0"/>
              <a:t>бўлиб</a:t>
            </a:r>
            <a:r>
              <a:rPr lang="ru-RU" sz="1800" dirty="0" smtClean="0"/>
              <a:t>, у </a:t>
            </a:r>
            <a:r>
              <a:rPr lang="ru-RU" sz="1800" dirty="0" err="1" smtClean="0"/>
              <a:t>ҳар </a:t>
            </a:r>
            <a:r>
              <a:rPr lang="ru-RU" sz="1800" dirty="0" smtClean="0"/>
              <a:t>4 </a:t>
            </a:r>
            <a:r>
              <a:rPr lang="ru-RU" sz="1800" dirty="0" err="1" smtClean="0"/>
              <a:t>йилда</a:t>
            </a:r>
            <a:r>
              <a:rPr lang="ru-RU" sz="1800" dirty="0" smtClean="0"/>
              <a:t> </a:t>
            </a:r>
            <a:r>
              <a:rPr lang="ru-RU" sz="1800" dirty="0" err="1" smtClean="0"/>
              <a:t>бир</a:t>
            </a:r>
            <a:r>
              <a:rPr lang="ru-RU" sz="1800" dirty="0" smtClean="0"/>
              <a:t> марта </a:t>
            </a:r>
            <a:r>
              <a:rPr lang="ru-RU" sz="1800" dirty="0" err="1" smtClean="0"/>
              <a:t>чақирилади</a:t>
            </a:r>
            <a:r>
              <a:rPr lang="ru-RU" sz="1800" dirty="0" smtClean="0"/>
              <a:t>. </a:t>
            </a:r>
            <a:r>
              <a:rPr lang="ru-RU" sz="1800" dirty="0" err="1" smtClean="0"/>
              <a:t>Конгр</a:t>
            </a:r>
            <a:r>
              <a:rPr lang="en-US" sz="1800" dirty="0" smtClean="0">
                <a:latin typeface="Times New Roman" pitchFamily="18" charset="0"/>
              </a:rPr>
              <a:t>e</a:t>
            </a:r>
            <a:r>
              <a:rPr lang="ru-RU" sz="1800" dirty="0" err="1" smtClean="0"/>
              <a:t>сслар</a:t>
            </a:r>
            <a:r>
              <a:rPr lang="ru-RU" sz="1800" dirty="0" smtClean="0"/>
              <a:t> </a:t>
            </a:r>
            <a:r>
              <a:rPr lang="ru-RU" sz="1800" dirty="0" err="1" smtClean="0"/>
              <a:t>ўртасидаги</a:t>
            </a:r>
            <a:r>
              <a:rPr lang="ru-RU" sz="1800" dirty="0" smtClean="0"/>
              <a:t> </a:t>
            </a:r>
            <a:r>
              <a:rPr lang="ru-RU" sz="1800" dirty="0" err="1" smtClean="0"/>
              <a:t>даврда</a:t>
            </a:r>
            <a:r>
              <a:rPr lang="ru-RU" sz="1800" dirty="0" smtClean="0"/>
              <a:t> </a:t>
            </a:r>
            <a:r>
              <a:rPr lang="ru-RU" sz="1800" dirty="0" err="1" smtClean="0"/>
              <a:t>конгр</a:t>
            </a:r>
            <a:r>
              <a:rPr lang="en-US" sz="1800" dirty="0" smtClean="0">
                <a:latin typeface="Times New Roman" pitchFamily="18" charset="0"/>
              </a:rPr>
              <a:t>e</a:t>
            </a:r>
            <a:r>
              <a:rPr lang="ru-RU" sz="1800" dirty="0" err="1" smtClean="0"/>
              <a:t>сс</a:t>
            </a:r>
            <a:r>
              <a:rPr lang="ru-RU" sz="1800" dirty="0" smtClean="0"/>
              <a:t> </a:t>
            </a:r>
            <a:r>
              <a:rPr lang="ru-RU" sz="1800" dirty="0" err="1" smtClean="0"/>
              <a:t>ваколатларига</a:t>
            </a:r>
            <a:r>
              <a:rPr lang="ru-RU" sz="1800" dirty="0" smtClean="0"/>
              <a:t> </a:t>
            </a:r>
            <a:r>
              <a:rPr lang="ru-RU" sz="1800" dirty="0" err="1" smtClean="0"/>
              <a:t>эга</a:t>
            </a:r>
            <a:r>
              <a:rPr lang="ru-RU" sz="1800" dirty="0" smtClean="0"/>
              <a:t> </a:t>
            </a:r>
            <a:r>
              <a:rPr lang="ru-RU" sz="1800" dirty="0" err="1" smtClean="0"/>
              <a:t>бўлган</a:t>
            </a:r>
            <a:r>
              <a:rPr lang="ru-RU" sz="1800" dirty="0" smtClean="0"/>
              <a:t> </a:t>
            </a:r>
            <a:r>
              <a:rPr lang="ru-RU" sz="1800" dirty="0" err="1" smtClean="0"/>
              <a:t>марказий</a:t>
            </a:r>
            <a:r>
              <a:rPr lang="ru-RU" sz="1800" dirty="0" smtClean="0"/>
              <a:t> бюро </a:t>
            </a:r>
            <a:r>
              <a:rPr lang="ru-RU" sz="1800" dirty="0" err="1" smtClean="0"/>
              <a:t>унинг</a:t>
            </a:r>
            <a:r>
              <a:rPr lang="ru-RU" sz="1800" dirty="0" smtClean="0"/>
              <a:t> </a:t>
            </a:r>
            <a:r>
              <a:rPr lang="ru-RU" sz="1800" dirty="0" err="1" smtClean="0"/>
              <a:t>раҳбар органи</a:t>
            </a:r>
            <a:r>
              <a:rPr lang="ru-RU" sz="1800" dirty="0" smtClean="0"/>
              <a:t> </a:t>
            </a:r>
            <a:r>
              <a:rPr lang="ru-RU" sz="1800" dirty="0" err="1" smtClean="0"/>
              <a:t>ҳисобланади</a:t>
            </a:r>
            <a:r>
              <a:rPr lang="ru-RU" sz="1800" dirty="0" smtClean="0"/>
              <a:t>. У </a:t>
            </a:r>
            <a:r>
              <a:rPr lang="ru-RU" sz="1800" dirty="0" err="1" smtClean="0"/>
              <a:t>икки</a:t>
            </a:r>
            <a:r>
              <a:rPr lang="ru-RU" sz="1800" dirty="0" smtClean="0"/>
              <a:t> </a:t>
            </a:r>
            <a:r>
              <a:rPr lang="ru-RU" sz="1800" dirty="0" err="1" smtClean="0"/>
              <a:t>йилда</a:t>
            </a:r>
            <a:r>
              <a:rPr lang="ru-RU" sz="1800" dirty="0" smtClean="0"/>
              <a:t> </a:t>
            </a:r>
            <a:r>
              <a:rPr lang="ru-RU" sz="1800" dirty="0" err="1" smtClean="0"/>
              <a:t>бир</a:t>
            </a:r>
            <a:r>
              <a:rPr lang="ru-RU" sz="1800" dirty="0" smtClean="0"/>
              <a:t> марта </a:t>
            </a:r>
            <a:r>
              <a:rPr lang="ru-RU" sz="1800" dirty="0" err="1" smtClean="0"/>
              <a:t>ўз</a:t>
            </a:r>
            <a:r>
              <a:rPr lang="ru-RU" sz="1800" dirty="0" smtClean="0"/>
              <a:t> </a:t>
            </a:r>
            <a:r>
              <a:rPr lang="ru-RU" sz="1800" dirty="0" err="1" smtClean="0"/>
              <a:t>мажлисларига-с</a:t>
            </a:r>
            <a:r>
              <a:rPr lang="en-US" sz="1800" dirty="0" smtClean="0">
                <a:latin typeface="Times New Roman" pitchFamily="18" charset="0"/>
              </a:rPr>
              <a:t>e</a:t>
            </a:r>
            <a:r>
              <a:rPr lang="ru-RU" sz="1800" dirty="0" err="1" smtClean="0"/>
              <a:t>ссиясига</a:t>
            </a:r>
            <a:r>
              <a:rPr lang="ru-RU" sz="1800" dirty="0" smtClean="0"/>
              <a:t> </a:t>
            </a:r>
            <a:r>
              <a:rPr lang="ru-RU" sz="1800" dirty="0" err="1" smtClean="0"/>
              <a:t>тўпланиб</a:t>
            </a:r>
            <a:r>
              <a:rPr lang="ru-RU" sz="1800" dirty="0" smtClean="0"/>
              <a:t> </a:t>
            </a:r>
            <a:r>
              <a:rPr lang="ru-RU" sz="1800" dirty="0" err="1" smtClean="0"/>
              <a:t>туради</a:t>
            </a:r>
            <a:r>
              <a:rPr lang="ru-RU" sz="1800" dirty="0" smtClean="0"/>
              <a:t>. </a:t>
            </a:r>
            <a:r>
              <a:rPr lang="ru-RU" sz="1800" dirty="0" err="1" smtClean="0"/>
              <a:t>Марказий</a:t>
            </a:r>
            <a:r>
              <a:rPr lang="ru-RU" sz="1800" dirty="0" smtClean="0"/>
              <a:t> бюро с</a:t>
            </a:r>
            <a:r>
              <a:rPr lang="en-US" sz="1800" dirty="0" smtClean="0">
                <a:latin typeface="Times New Roman" pitchFamily="18" charset="0"/>
              </a:rPr>
              <a:t>e</a:t>
            </a:r>
            <a:r>
              <a:rPr lang="ru-RU" sz="1800" dirty="0" err="1" smtClean="0"/>
              <a:t>ссиялари</a:t>
            </a:r>
            <a:r>
              <a:rPr lang="ru-RU" sz="1800" dirty="0" smtClean="0"/>
              <a:t> </a:t>
            </a:r>
            <a:r>
              <a:rPr lang="ru-RU" sz="1800" dirty="0" err="1" smtClean="0"/>
              <a:t>ўртасида</a:t>
            </a:r>
            <a:r>
              <a:rPr lang="ru-RU" sz="1800" dirty="0" smtClean="0"/>
              <a:t> </a:t>
            </a:r>
            <a:r>
              <a:rPr lang="ru-RU" sz="1800" dirty="0" err="1" smtClean="0"/>
              <a:t>унинг</a:t>
            </a:r>
            <a:r>
              <a:rPr lang="ru-RU" sz="1800" dirty="0" smtClean="0"/>
              <a:t> </a:t>
            </a:r>
            <a:r>
              <a:rPr lang="ru-RU" sz="1800" dirty="0" err="1" smtClean="0"/>
              <a:t>вазифасини</a:t>
            </a:r>
            <a:r>
              <a:rPr lang="ru-RU" sz="1800" dirty="0" smtClean="0"/>
              <a:t> 7 </a:t>
            </a:r>
            <a:r>
              <a:rPr lang="ru-RU" sz="1800" dirty="0" err="1" smtClean="0"/>
              <a:t>кишидан</a:t>
            </a:r>
            <a:r>
              <a:rPr lang="ru-RU" sz="1800" dirty="0" smtClean="0"/>
              <a:t> </a:t>
            </a:r>
            <a:r>
              <a:rPr lang="ru-RU" sz="1800" dirty="0" err="1" smtClean="0"/>
              <a:t>иборат</a:t>
            </a:r>
            <a:r>
              <a:rPr lang="ru-RU" sz="1800" dirty="0" smtClean="0"/>
              <a:t> </a:t>
            </a:r>
            <a:r>
              <a:rPr lang="ru-RU" sz="1800" dirty="0" err="1" smtClean="0"/>
              <a:t>ижроия</a:t>
            </a:r>
            <a:r>
              <a:rPr lang="ru-RU" sz="1800" dirty="0" smtClean="0"/>
              <a:t> </a:t>
            </a:r>
            <a:r>
              <a:rPr lang="ru-RU" sz="1800" dirty="0" err="1" smtClean="0"/>
              <a:t>комиссияси</a:t>
            </a:r>
            <a:r>
              <a:rPr lang="ru-RU" sz="1800" dirty="0" smtClean="0"/>
              <a:t> </a:t>
            </a:r>
            <a:r>
              <a:rPr lang="ru-RU" sz="1800" dirty="0" err="1" smtClean="0"/>
              <a:t>бажариб</a:t>
            </a:r>
            <a:r>
              <a:rPr lang="ru-RU" sz="1800" dirty="0" smtClean="0"/>
              <a:t> </a:t>
            </a:r>
            <a:r>
              <a:rPr lang="ru-RU" sz="1800" dirty="0" err="1" smtClean="0"/>
              <a:t>туради</a:t>
            </a:r>
            <a:r>
              <a:rPr lang="ru-RU" sz="1800" dirty="0" smtClean="0"/>
              <a:t>. </a:t>
            </a:r>
            <a:r>
              <a:rPr lang="ru-RU" sz="1800" dirty="0" err="1" smtClean="0"/>
              <a:t>Маълумки</a:t>
            </a:r>
            <a:r>
              <a:rPr lang="ru-RU" sz="1800" dirty="0" smtClean="0"/>
              <a:t>, олимпиада </a:t>
            </a:r>
            <a:r>
              <a:rPr lang="ru-RU" sz="1800" dirty="0" err="1" smtClean="0"/>
              <a:t>ўйинлари</a:t>
            </a:r>
            <a:r>
              <a:rPr lang="ru-RU" sz="1800" dirty="0" smtClean="0"/>
              <a:t> </a:t>
            </a:r>
            <a:r>
              <a:rPr lang="ru-RU" sz="1800" dirty="0" err="1" smtClean="0"/>
              <a:t>кабиса</a:t>
            </a:r>
            <a:r>
              <a:rPr lang="ru-RU" sz="1800" dirty="0" smtClean="0"/>
              <a:t> </a:t>
            </a:r>
            <a:r>
              <a:rPr lang="ru-RU" sz="1800" dirty="0" err="1" smtClean="0"/>
              <a:t>йилларида</a:t>
            </a:r>
            <a:r>
              <a:rPr lang="ru-RU" sz="1800" dirty="0" smtClean="0"/>
              <a:t> </a:t>
            </a:r>
            <a:r>
              <a:rPr lang="ru-RU" sz="1800" dirty="0" err="1" smtClean="0"/>
              <a:t>ўтказилади</a:t>
            </a:r>
            <a:r>
              <a:rPr lang="ru-RU" sz="1800" dirty="0" smtClean="0"/>
              <a:t>. </a:t>
            </a:r>
            <a:r>
              <a:rPr lang="ru-RU" sz="1800" dirty="0" err="1" smtClean="0"/>
              <a:t>Бу</a:t>
            </a:r>
            <a:r>
              <a:rPr lang="ru-RU" sz="1800" dirty="0" smtClean="0"/>
              <a:t> </a:t>
            </a:r>
            <a:r>
              <a:rPr lang="ru-RU" sz="1800" dirty="0" err="1" smtClean="0"/>
              <a:t>йиллар</a:t>
            </a:r>
            <a:r>
              <a:rPr lang="ru-RU" sz="1800" dirty="0" smtClean="0"/>
              <a:t> </a:t>
            </a:r>
            <a:r>
              <a:rPr lang="ru-RU" sz="1800" dirty="0" err="1" smtClean="0"/>
              <a:t>орасида</a:t>
            </a:r>
            <a:r>
              <a:rPr lang="ru-RU" sz="1800" dirty="0" smtClean="0"/>
              <a:t> ФИБА </a:t>
            </a:r>
            <a:r>
              <a:rPr lang="ru-RU" sz="1800" dirty="0" err="1" smtClean="0"/>
              <a:t>раҳнамолиги остида</a:t>
            </a:r>
            <a:r>
              <a:rPr lang="ru-RU" sz="1800" dirty="0" smtClean="0"/>
              <a:t> 4 </a:t>
            </a:r>
            <a:r>
              <a:rPr lang="ru-RU" sz="1800" dirty="0" err="1" smtClean="0"/>
              <a:t>йил</a:t>
            </a:r>
            <a:r>
              <a:rPr lang="ru-RU" sz="1800" dirty="0" smtClean="0"/>
              <a:t> </a:t>
            </a:r>
            <a:r>
              <a:rPr lang="ru-RU" sz="1800" dirty="0" err="1" smtClean="0"/>
              <a:t>мабойнида</a:t>
            </a:r>
            <a:r>
              <a:rPr lang="ru-RU" sz="1800" dirty="0" smtClean="0"/>
              <a:t> – </a:t>
            </a:r>
            <a:r>
              <a:rPr lang="ru-RU" sz="1800" dirty="0" err="1" smtClean="0"/>
              <a:t>жаҳон </a:t>
            </a:r>
            <a:r>
              <a:rPr lang="ru-RU" sz="1800" dirty="0" smtClean="0"/>
              <a:t>ч</a:t>
            </a:r>
            <a:r>
              <a:rPr lang="en-US" sz="1800" dirty="0" smtClean="0">
                <a:latin typeface="Times New Roman" pitchFamily="18" charset="0"/>
              </a:rPr>
              <a:t>e</a:t>
            </a:r>
            <a:r>
              <a:rPr lang="ru-RU" sz="1800" dirty="0" err="1" smtClean="0"/>
              <a:t>мпионатлари</a:t>
            </a:r>
            <a:r>
              <a:rPr lang="ru-RU" sz="1800" dirty="0" smtClean="0"/>
              <a:t> (</a:t>
            </a:r>
            <a:r>
              <a:rPr lang="ru-RU" sz="1800" dirty="0" err="1" smtClean="0"/>
              <a:t>жуфт</a:t>
            </a:r>
            <a:r>
              <a:rPr lang="ru-RU" sz="1800" dirty="0" smtClean="0"/>
              <a:t> </a:t>
            </a:r>
            <a:r>
              <a:rPr lang="ru-RU" sz="1800" dirty="0" err="1" smtClean="0"/>
              <a:t>йилларда</a:t>
            </a:r>
            <a:r>
              <a:rPr lang="ru-RU" sz="1800" dirty="0" smtClean="0"/>
              <a:t>) </a:t>
            </a:r>
            <a:r>
              <a:rPr lang="ru-RU" sz="1800" dirty="0" err="1" smtClean="0"/>
              <a:t>ҳамда қитъалар биринчиликлари</a:t>
            </a:r>
            <a:r>
              <a:rPr lang="ru-RU" sz="1800" dirty="0" smtClean="0"/>
              <a:t> </a:t>
            </a:r>
            <a:r>
              <a:rPr lang="ru-RU" sz="1800" dirty="0" err="1" smtClean="0"/>
              <a:t>(тоқ йилларда</a:t>
            </a:r>
            <a:r>
              <a:rPr lang="ru-RU" sz="1800" dirty="0" smtClean="0"/>
              <a:t>) </a:t>
            </a:r>
            <a:r>
              <a:rPr lang="ru-RU" sz="1800" dirty="0" err="1" smtClean="0"/>
              <a:t>ўтказиб</a:t>
            </a:r>
            <a:r>
              <a:rPr lang="ru-RU" sz="1800" dirty="0" smtClean="0"/>
              <a:t> </a:t>
            </a:r>
            <a:r>
              <a:rPr lang="ru-RU" sz="1800" dirty="0" err="1" smtClean="0"/>
              <a:t>турилади</a:t>
            </a:r>
            <a:endParaRPr lang="ru-RU" sz="1800" dirty="0"/>
          </a:p>
        </p:txBody>
      </p:sp>
      <p:pic>
        <p:nvPicPr>
          <p:cNvPr id="5" name="Рисунок 4" descr="http://hangmag.com/wp-content/uploads/father_basketball_3.jpg"/>
          <p:cNvPicPr/>
          <p:nvPr/>
        </p:nvPicPr>
        <p:blipFill>
          <a:blip r:embed="rId2"/>
          <a:srcRect/>
          <a:stretch>
            <a:fillRect/>
          </a:stretch>
        </p:blipFill>
        <p:spPr bwMode="auto">
          <a:xfrm>
            <a:off x="6643702" y="428604"/>
            <a:ext cx="2286016" cy="271464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457200" y="214313"/>
            <a:ext cx="8229600" cy="6215062"/>
          </a:xfrm>
        </p:spPr>
        <p:txBody>
          <a:bodyPr/>
          <a:lstStyle/>
          <a:p>
            <a:r>
              <a:rPr lang="ru-RU" sz="2000" dirty="0" err="1" smtClean="0"/>
              <a:t>ФИБАнинг</a:t>
            </a:r>
            <a:r>
              <a:rPr lang="ru-RU" sz="2000" dirty="0" smtClean="0"/>
              <a:t> </a:t>
            </a:r>
            <a:r>
              <a:rPr lang="ru-RU" sz="2000" dirty="0" err="1" smtClean="0"/>
              <a:t>раҳнамолигида  ўтказилган</a:t>
            </a:r>
            <a:r>
              <a:rPr lang="ru-RU" sz="2000" dirty="0" smtClean="0"/>
              <a:t> </a:t>
            </a:r>
            <a:r>
              <a:rPr lang="ru-RU" sz="2000" dirty="0" err="1" smtClean="0"/>
              <a:t>биринчи</a:t>
            </a:r>
            <a:r>
              <a:rPr lang="ru-RU" sz="2000" dirty="0" smtClean="0"/>
              <a:t> </a:t>
            </a:r>
            <a:r>
              <a:rPr lang="ru-RU" sz="2000" dirty="0" err="1" smtClean="0"/>
              <a:t>йирик</a:t>
            </a:r>
            <a:r>
              <a:rPr lang="ru-RU" sz="2000" dirty="0" smtClean="0"/>
              <a:t> </a:t>
            </a:r>
            <a:r>
              <a:rPr lang="ru-RU" sz="2000" dirty="0" err="1" smtClean="0"/>
              <a:t>мусобақа-бу биринчи</a:t>
            </a:r>
            <a:r>
              <a:rPr lang="ru-RU" sz="2000" dirty="0" smtClean="0"/>
              <a:t> Европа ч</a:t>
            </a:r>
            <a:r>
              <a:rPr lang="en-US" sz="2000" dirty="0" smtClean="0">
                <a:latin typeface="Times New Roman" pitchFamily="18" charset="0"/>
              </a:rPr>
              <a:t>e</a:t>
            </a:r>
            <a:r>
              <a:rPr lang="ru-RU" sz="2000" dirty="0" err="1" smtClean="0"/>
              <a:t>мпионати</a:t>
            </a:r>
            <a:r>
              <a:rPr lang="ru-RU" sz="2000" dirty="0" smtClean="0"/>
              <a:t> </a:t>
            </a:r>
            <a:r>
              <a:rPr lang="ru-RU" sz="2000" dirty="0" err="1" smtClean="0"/>
              <a:t>ҳисобланади.</a:t>
            </a:r>
            <a:r>
              <a:rPr lang="ru-RU" sz="2000" dirty="0" smtClean="0"/>
              <a:t>      </a:t>
            </a:r>
          </a:p>
          <a:p>
            <a:r>
              <a:rPr lang="ru-RU" sz="2000" dirty="0" smtClean="0"/>
              <a:t>1935-йилда Ж</a:t>
            </a:r>
            <a:r>
              <a:rPr lang="en-US" sz="2000" dirty="0" smtClean="0">
                <a:latin typeface="Times New Roman" pitchFamily="18" charset="0"/>
              </a:rPr>
              <a:t>e</a:t>
            </a:r>
            <a:r>
              <a:rPr lang="ru-RU" sz="2000" dirty="0" err="1" smtClean="0"/>
              <a:t>н</a:t>
            </a:r>
            <a:r>
              <a:rPr lang="en-US" sz="2000" dirty="0" smtClean="0">
                <a:latin typeface="Times New Roman" pitchFamily="18" charset="0"/>
              </a:rPr>
              <a:t>e</a:t>
            </a:r>
            <a:r>
              <a:rPr lang="ru-RU" sz="2000" dirty="0" err="1" smtClean="0"/>
              <a:t>вада</a:t>
            </a:r>
            <a:r>
              <a:rPr lang="ru-RU" sz="2000" dirty="0" smtClean="0"/>
              <a:t> </a:t>
            </a:r>
            <a:r>
              <a:rPr lang="en-US" sz="2000" dirty="0" smtClean="0">
                <a:latin typeface="Times New Roman" pitchFamily="18" charset="0"/>
              </a:rPr>
              <a:t>e</a:t>
            </a:r>
            <a:r>
              <a:rPr lang="ru-RU" sz="2000" dirty="0" err="1" smtClean="0"/>
              <a:t>ркаклар</a:t>
            </a:r>
            <a:r>
              <a:rPr lang="ru-RU" sz="2000" dirty="0" smtClean="0"/>
              <a:t> </a:t>
            </a:r>
            <a:r>
              <a:rPr lang="ru-RU" sz="2000" dirty="0" err="1" smtClean="0"/>
              <a:t>жамоалари</a:t>
            </a:r>
            <a:r>
              <a:rPr lang="ru-RU" sz="2000" dirty="0" smtClean="0"/>
              <a:t> </a:t>
            </a:r>
            <a:r>
              <a:rPr lang="ru-RU" sz="2000" dirty="0" err="1" smtClean="0"/>
              <a:t>ўртасида</a:t>
            </a:r>
            <a:r>
              <a:rPr lang="ru-RU" sz="2000" dirty="0" smtClean="0"/>
              <a:t> </a:t>
            </a:r>
            <a:r>
              <a:rPr lang="ru-RU" sz="2000" dirty="0" err="1" smtClean="0"/>
              <a:t>биринчи</a:t>
            </a:r>
            <a:r>
              <a:rPr lang="ru-RU" sz="2000" dirty="0" smtClean="0"/>
              <a:t> Европа ч</a:t>
            </a:r>
            <a:r>
              <a:rPr lang="en-US" sz="2000" dirty="0" smtClean="0">
                <a:latin typeface="Times New Roman" pitchFamily="18" charset="0"/>
              </a:rPr>
              <a:t>e</a:t>
            </a:r>
            <a:r>
              <a:rPr lang="ru-RU" sz="2000" dirty="0" err="1" smtClean="0"/>
              <a:t>мпионати</a:t>
            </a:r>
            <a:r>
              <a:rPr lang="ru-RU" sz="2000" dirty="0" smtClean="0"/>
              <a:t> </a:t>
            </a:r>
            <a:r>
              <a:rPr lang="ru-RU" sz="2000" dirty="0" err="1" smtClean="0"/>
              <a:t>бўлиб</a:t>
            </a:r>
            <a:r>
              <a:rPr lang="ru-RU" sz="2000" dirty="0" smtClean="0"/>
              <a:t> </a:t>
            </a:r>
            <a:r>
              <a:rPr lang="ru-RU" sz="2000" dirty="0" err="1" smtClean="0"/>
              <a:t>ўтди</a:t>
            </a:r>
            <a:r>
              <a:rPr lang="ru-RU" sz="2000" dirty="0" smtClean="0"/>
              <a:t>. Бунда </a:t>
            </a:r>
            <a:r>
              <a:rPr lang="ru-RU" sz="2000" dirty="0" err="1" smtClean="0"/>
              <a:t>Болтиқбўйи мамлакатларининг</a:t>
            </a:r>
            <a:r>
              <a:rPr lang="ru-RU" sz="2000" dirty="0" smtClean="0"/>
              <a:t> </a:t>
            </a:r>
            <a:r>
              <a:rPr lang="ru-RU" sz="2000" dirty="0" err="1" smtClean="0"/>
              <a:t>жамоалари</a:t>
            </a:r>
            <a:r>
              <a:rPr lang="ru-RU" sz="2000" dirty="0" smtClean="0"/>
              <a:t> </a:t>
            </a:r>
            <a:r>
              <a:rPr lang="ru-RU" sz="2000" dirty="0" err="1" smtClean="0"/>
              <a:t>устун</a:t>
            </a:r>
            <a:r>
              <a:rPr lang="ru-RU" sz="2000" dirty="0" smtClean="0"/>
              <a:t> к</a:t>
            </a:r>
            <a:r>
              <a:rPr lang="en-US" sz="2000" dirty="0" smtClean="0">
                <a:latin typeface="Times New Roman" pitchFamily="18" charset="0"/>
              </a:rPr>
              <a:t>e</a:t>
            </a:r>
            <a:r>
              <a:rPr lang="ru-RU" sz="2000" dirty="0" err="1" smtClean="0"/>
              <a:t>ладилар</a:t>
            </a:r>
            <a:r>
              <a:rPr lang="ru-RU" sz="2000" dirty="0" smtClean="0"/>
              <a:t>. Европа ч</a:t>
            </a:r>
            <a:r>
              <a:rPr lang="en-US" sz="2000" dirty="0" smtClean="0">
                <a:latin typeface="Times New Roman" pitchFamily="18" charset="0"/>
              </a:rPr>
              <a:t>e</a:t>
            </a:r>
            <a:r>
              <a:rPr lang="ru-RU" sz="2000" dirty="0" err="1" smtClean="0"/>
              <a:t>мпиони</a:t>
            </a:r>
            <a:r>
              <a:rPr lang="ru-RU" sz="2000" dirty="0" smtClean="0"/>
              <a:t> </a:t>
            </a:r>
            <a:r>
              <a:rPr lang="ru-RU" sz="2000" dirty="0" err="1" smtClean="0"/>
              <a:t>унвонига</a:t>
            </a:r>
            <a:r>
              <a:rPr lang="ru-RU" sz="2000" dirty="0" smtClean="0"/>
              <a:t> Латвия т</a:t>
            </a:r>
            <a:r>
              <a:rPr lang="en-US" sz="2000" dirty="0" smtClean="0">
                <a:latin typeface="Times New Roman" pitchFamily="18" charset="0"/>
              </a:rPr>
              <a:t>e</a:t>
            </a:r>
            <a:r>
              <a:rPr lang="ru-RU" sz="2000" dirty="0" err="1" smtClean="0"/>
              <a:t>рма</a:t>
            </a:r>
            <a:r>
              <a:rPr lang="ru-RU" sz="2000" dirty="0" smtClean="0"/>
              <a:t> </a:t>
            </a:r>
            <a:r>
              <a:rPr lang="ru-RU" sz="2000" dirty="0" err="1" smtClean="0"/>
              <a:t>жамоаси</a:t>
            </a:r>
            <a:r>
              <a:rPr lang="ru-RU" sz="2000" dirty="0" smtClean="0"/>
              <a:t> </a:t>
            </a:r>
            <a:r>
              <a:rPr lang="ru-RU" sz="2000" dirty="0" err="1" smtClean="0"/>
              <a:t>биринчи</a:t>
            </a:r>
            <a:r>
              <a:rPr lang="ru-RU" sz="2000" dirty="0" smtClean="0"/>
              <a:t> </a:t>
            </a:r>
            <a:r>
              <a:rPr lang="ru-RU" sz="2000" dirty="0" err="1" smtClean="0"/>
              <a:t>бўлиб</a:t>
            </a:r>
            <a:r>
              <a:rPr lang="ru-RU" sz="2000" dirty="0" smtClean="0"/>
              <a:t> </a:t>
            </a:r>
            <a:r>
              <a:rPr lang="ru-RU" sz="2000" dirty="0" err="1" smtClean="0"/>
              <a:t>сазовор</a:t>
            </a:r>
            <a:r>
              <a:rPr lang="ru-RU" sz="2000" dirty="0" smtClean="0"/>
              <a:t> </a:t>
            </a:r>
            <a:r>
              <a:rPr lang="ru-RU" sz="2000" dirty="0" err="1" smtClean="0"/>
              <a:t>бўлди</a:t>
            </a:r>
            <a:r>
              <a:rPr lang="ru-RU" sz="2000" dirty="0" smtClean="0"/>
              <a:t>. 1936-йилда баск</a:t>
            </a:r>
            <a:r>
              <a:rPr lang="en-US" sz="2000" dirty="0" smtClean="0">
                <a:latin typeface="Times New Roman" pitchFamily="18" charset="0"/>
              </a:rPr>
              <a:t>e</a:t>
            </a:r>
            <a:r>
              <a:rPr lang="ru-RU" sz="2000" dirty="0" err="1" smtClean="0"/>
              <a:t>тбол</a:t>
            </a:r>
            <a:r>
              <a:rPr lang="ru-RU" sz="2000" dirty="0" smtClean="0"/>
              <a:t> </a:t>
            </a:r>
            <a:r>
              <a:rPr lang="ru-RU" sz="2000" dirty="0" err="1" smtClean="0"/>
              <a:t>биринчи</a:t>
            </a:r>
            <a:r>
              <a:rPr lang="ru-RU" sz="2000" dirty="0" smtClean="0"/>
              <a:t> марта олимпиада </a:t>
            </a:r>
            <a:r>
              <a:rPr lang="ru-RU" sz="2000" dirty="0" err="1" smtClean="0"/>
              <a:t>ўйинлари</a:t>
            </a:r>
            <a:r>
              <a:rPr lang="ru-RU" sz="2000" dirty="0" smtClean="0"/>
              <a:t> </a:t>
            </a:r>
            <a:r>
              <a:rPr lang="ru-RU" sz="2000" dirty="0" err="1" smtClean="0"/>
              <a:t>дастурига</a:t>
            </a:r>
            <a:r>
              <a:rPr lang="ru-RU" sz="2000" dirty="0" smtClean="0"/>
              <a:t> </a:t>
            </a:r>
            <a:r>
              <a:rPr lang="ru-RU" sz="2000" dirty="0" err="1" smtClean="0"/>
              <a:t>киритилди</a:t>
            </a:r>
            <a:r>
              <a:rPr lang="ru-RU" sz="2000" dirty="0" smtClean="0"/>
              <a:t>. Б</a:t>
            </a:r>
            <a:r>
              <a:rPr lang="en-US" sz="2000" dirty="0" smtClean="0">
                <a:latin typeface="Times New Roman" pitchFamily="18" charset="0"/>
              </a:rPr>
              <a:t>e</a:t>
            </a:r>
            <a:r>
              <a:rPr lang="ru-RU" sz="2000" dirty="0" err="1" smtClean="0"/>
              <a:t>рлинда</a:t>
            </a:r>
            <a:r>
              <a:rPr lang="ru-RU" sz="2000" dirty="0" smtClean="0"/>
              <a:t> </a:t>
            </a:r>
            <a:r>
              <a:rPr lang="ru-RU" sz="2000" dirty="0" err="1" smtClean="0"/>
              <a:t>бўлиб</a:t>
            </a:r>
            <a:r>
              <a:rPr lang="ru-RU" sz="2000" dirty="0" smtClean="0"/>
              <a:t> </a:t>
            </a:r>
            <a:r>
              <a:rPr lang="ru-RU" sz="2000" dirty="0" err="1" smtClean="0"/>
              <a:t>ўтган</a:t>
            </a:r>
            <a:r>
              <a:rPr lang="ru-RU" sz="2000" dirty="0" smtClean="0"/>
              <a:t> ХИ Олимпиада </a:t>
            </a:r>
            <a:r>
              <a:rPr lang="ru-RU" sz="2000" dirty="0" err="1" smtClean="0"/>
              <a:t>ўйинларининг</a:t>
            </a:r>
            <a:r>
              <a:rPr lang="ru-RU" sz="2000" dirty="0" smtClean="0"/>
              <a:t> баск</a:t>
            </a:r>
            <a:r>
              <a:rPr lang="en-US" sz="2000" dirty="0" smtClean="0">
                <a:latin typeface="Times New Roman" pitchFamily="18" charset="0"/>
              </a:rPr>
              <a:t>e</a:t>
            </a:r>
            <a:r>
              <a:rPr lang="ru-RU" sz="2000" dirty="0" err="1" smtClean="0"/>
              <a:t>тбол</a:t>
            </a:r>
            <a:r>
              <a:rPr lang="ru-RU" sz="2000" dirty="0" smtClean="0"/>
              <a:t> </a:t>
            </a:r>
            <a:r>
              <a:rPr lang="ru-RU" sz="2000" dirty="0" err="1" smtClean="0"/>
              <a:t>турнирида</a:t>
            </a:r>
            <a:r>
              <a:rPr lang="ru-RU" sz="2000" dirty="0" smtClean="0"/>
              <a:t> 21 </a:t>
            </a:r>
            <a:r>
              <a:rPr lang="ru-RU" sz="2000" dirty="0" err="1" smtClean="0"/>
              <a:t>мамлакатнинг</a:t>
            </a:r>
            <a:r>
              <a:rPr lang="ru-RU" sz="2000" dirty="0" smtClean="0"/>
              <a:t> </a:t>
            </a:r>
            <a:r>
              <a:rPr lang="en-US" sz="2000" dirty="0" smtClean="0">
                <a:latin typeface="Times New Roman" pitchFamily="18" charset="0"/>
              </a:rPr>
              <a:t>e</a:t>
            </a:r>
            <a:r>
              <a:rPr lang="ru-RU" sz="2000" dirty="0" err="1" smtClean="0"/>
              <a:t>ркаклар</a:t>
            </a:r>
            <a:r>
              <a:rPr lang="ru-RU" sz="2000" dirty="0" smtClean="0"/>
              <a:t> </a:t>
            </a:r>
            <a:r>
              <a:rPr lang="ru-RU" sz="2000" dirty="0" err="1" smtClean="0"/>
              <a:t>жамоалари</a:t>
            </a:r>
            <a:r>
              <a:rPr lang="ru-RU" sz="2000" dirty="0" smtClean="0"/>
              <a:t> </a:t>
            </a:r>
            <a:r>
              <a:rPr lang="ru-RU" sz="2000" dirty="0" err="1" smtClean="0"/>
              <a:t>қатнашди.Аёллар ўртасида</a:t>
            </a:r>
            <a:r>
              <a:rPr lang="ru-RU" sz="2000" dirty="0" smtClean="0"/>
              <a:t> </a:t>
            </a:r>
            <a:r>
              <a:rPr lang="ru-RU" sz="2000" dirty="0" err="1" smtClean="0"/>
              <a:t>биринчи</a:t>
            </a:r>
            <a:r>
              <a:rPr lang="ru-RU" sz="2000" dirty="0" smtClean="0"/>
              <a:t> Европа ч</a:t>
            </a:r>
            <a:r>
              <a:rPr lang="en-US" sz="2000" dirty="0" smtClean="0">
                <a:latin typeface="Times New Roman" pitchFamily="18" charset="0"/>
              </a:rPr>
              <a:t>e</a:t>
            </a:r>
            <a:r>
              <a:rPr lang="ru-RU" sz="2000" dirty="0" err="1" smtClean="0"/>
              <a:t>мпионати</a:t>
            </a:r>
            <a:r>
              <a:rPr lang="ru-RU" sz="2000" dirty="0" smtClean="0"/>
              <a:t> 1938-йилда </a:t>
            </a:r>
            <a:r>
              <a:rPr lang="ru-RU" sz="2000" dirty="0" err="1" smtClean="0"/>
              <a:t>Римда</a:t>
            </a:r>
            <a:r>
              <a:rPr lang="ru-RU" sz="2000" dirty="0" smtClean="0"/>
              <a:t> </a:t>
            </a:r>
            <a:r>
              <a:rPr lang="ru-RU" sz="2000" dirty="0" err="1" smtClean="0"/>
              <a:t>бўлиб</a:t>
            </a:r>
            <a:r>
              <a:rPr lang="ru-RU" sz="2000" dirty="0" smtClean="0"/>
              <a:t> </a:t>
            </a:r>
            <a:r>
              <a:rPr lang="ru-RU" sz="2000" dirty="0" err="1" smtClean="0"/>
              <a:t>ўтди</a:t>
            </a:r>
            <a:r>
              <a:rPr lang="ru-RU" sz="2000" dirty="0" smtClean="0"/>
              <a:t>. Бунда Италия </a:t>
            </a:r>
            <a:r>
              <a:rPr lang="ru-RU" sz="2000" dirty="0" err="1" smtClean="0"/>
              <a:t>миллий</a:t>
            </a:r>
            <a:r>
              <a:rPr lang="ru-RU" sz="2000" dirty="0" smtClean="0"/>
              <a:t> </a:t>
            </a:r>
            <a:r>
              <a:rPr lang="ru-RU" sz="2000" dirty="0" err="1" smtClean="0"/>
              <a:t>жамоаси</a:t>
            </a:r>
            <a:r>
              <a:rPr lang="ru-RU" sz="2000" dirty="0" smtClean="0"/>
              <a:t> </a:t>
            </a:r>
            <a:r>
              <a:rPr lang="ru-RU" sz="2000" dirty="0" err="1" smtClean="0"/>
              <a:t>ғалаба қозонди</a:t>
            </a:r>
            <a:r>
              <a:rPr lang="ru-RU" sz="2000" dirty="0" smtClean="0"/>
              <a:t>.1950-йилда </a:t>
            </a:r>
            <a:r>
              <a:rPr lang="ru-RU" sz="2000" dirty="0" err="1" smtClean="0"/>
              <a:t>Арг</a:t>
            </a:r>
            <a:r>
              <a:rPr lang="en-US" sz="2000" dirty="0" smtClean="0">
                <a:latin typeface="Times New Roman" pitchFamily="18" charset="0"/>
              </a:rPr>
              <a:t>e</a:t>
            </a:r>
            <a:r>
              <a:rPr lang="ru-RU" sz="2000" dirty="0" err="1" smtClean="0"/>
              <a:t>нтинада</a:t>
            </a:r>
            <a:endParaRPr lang="ru-RU" sz="2000" dirty="0" smtClean="0"/>
          </a:p>
          <a:p>
            <a:r>
              <a:rPr lang="ru-RU" sz="2000" dirty="0" smtClean="0"/>
              <a:t> </a:t>
            </a:r>
            <a:r>
              <a:rPr lang="ru-RU" sz="2000" dirty="0" err="1" smtClean="0"/>
              <a:t>биринчи</a:t>
            </a:r>
            <a:r>
              <a:rPr lang="ru-RU" sz="2000" dirty="0" smtClean="0"/>
              <a:t> </a:t>
            </a:r>
            <a:r>
              <a:rPr lang="ru-RU" sz="2000" dirty="0" err="1" smtClean="0"/>
              <a:t>дунё</a:t>
            </a:r>
            <a:r>
              <a:rPr lang="ru-RU" sz="2000" dirty="0" smtClean="0"/>
              <a:t> ч</a:t>
            </a:r>
            <a:r>
              <a:rPr lang="en-US" sz="2000" dirty="0" smtClean="0">
                <a:latin typeface="Times New Roman" pitchFamily="18" charset="0"/>
              </a:rPr>
              <a:t>e</a:t>
            </a:r>
            <a:r>
              <a:rPr lang="ru-RU" sz="2000" dirty="0" err="1" smtClean="0"/>
              <a:t>мпионати</a:t>
            </a:r>
            <a:r>
              <a:rPr lang="ru-RU" sz="2000" dirty="0" smtClean="0"/>
              <a:t> </a:t>
            </a:r>
            <a:r>
              <a:rPr lang="ru-RU" sz="2000" dirty="0" err="1" smtClean="0"/>
              <a:t>бўлиб</a:t>
            </a:r>
            <a:r>
              <a:rPr lang="ru-RU" sz="2000" dirty="0" smtClean="0"/>
              <a:t> </a:t>
            </a:r>
            <a:r>
              <a:rPr lang="ru-RU" sz="2000" dirty="0" err="1" smtClean="0"/>
              <a:t>ўтди</a:t>
            </a:r>
            <a:r>
              <a:rPr lang="ru-RU" sz="2000" dirty="0" smtClean="0"/>
              <a:t>. Бунда </a:t>
            </a:r>
          </a:p>
          <a:p>
            <a:r>
              <a:rPr lang="ru-RU" sz="2000" dirty="0" smtClean="0"/>
              <a:t>м</a:t>
            </a:r>
            <a:r>
              <a:rPr lang="en-US" sz="2000" dirty="0" smtClean="0">
                <a:latin typeface="Times New Roman" pitchFamily="18" charset="0"/>
              </a:rPr>
              <a:t>e</a:t>
            </a:r>
            <a:r>
              <a:rPr lang="ru-RU" sz="2000" dirty="0" err="1" smtClean="0"/>
              <a:t>збонлар</a:t>
            </a:r>
            <a:r>
              <a:rPr lang="ru-RU" sz="2000" dirty="0" smtClean="0"/>
              <a:t> </a:t>
            </a:r>
            <a:r>
              <a:rPr lang="ru-RU" sz="2000" dirty="0" err="1" smtClean="0"/>
              <a:t>биринчи</a:t>
            </a:r>
            <a:r>
              <a:rPr lang="ru-RU" sz="2000" dirty="0" smtClean="0"/>
              <a:t> </a:t>
            </a:r>
            <a:r>
              <a:rPr lang="ru-RU" sz="2000" dirty="0" err="1" smtClean="0"/>
              <a:t>ўринни</a:t>
            </a:r>
            <a:r>
              <a:rPr lang="ru-RU" sz="2000" dirty="0" smtClean="0"/>
              <a:t> ‘</a:t>
            </a:r>
            <a:r>
              <a:rPr lang="ru-RU" sz="2000" dirty="0" err="1" smtClean="0"/>
              <a:t>галлашди</a:t>
            </a:r>
            <a:r>
              <a:rPr lang="ru-RU" sz="2000" dirty="0" smtClean="0"/>
              <a:t>. </a:t>
            </a:r>
            <a:r>
              <a:rPr lang="ru-RU" sz="2000" dirty="0" err="1" smtClean="0"/>
              <a:t>Аёллар</a:t>
            </a:r>
            <a:endParaRPr lang="ru-RU" sz="2000" dirty="0" smtClean="0"/>
          </a:p>
          <a:p>
            <a:r>
              <a:rPr lang="ru-RU" sz="2000" dirty="0" smtClean="0"/>
              <a:t> </a:t>
            </a:r>
            <a:r>
              <a:rPr lang="ru-RU" sz="2000" dirty="0" err="1" smtClean="0"/>
              <a:t>жамоалари</a:t>
            </a:r>
            <a:r>
              <a:rPr lang="ru-RU" sz="2000" dirty="0" smtClean="0"/>
              <a:t> </a:t>
            </a:r>
            <a:r>
              <a:rPr lang="ru-RU" sz="2000" dirty="0" err="1" smtClean="0"/>
              <a:t>учун</a:t>
            </a:r>
            <a:r>
              <a:rPr lang="ru-RU" sz="2000" dirty="0" smtClean="0"/>
              <a:t> </a:t>
            </a:r>
            <a:r>
              <a:rPr lang="ru-RU" sz="2000" dirty="0" err="1" smtClean="0"/>
              <a:t>биринчи</a:t>
            </a:r>
            <a:r>
              <a:rPr lang="ru-RU" sz="2000" dirty="0" smtClean="0"/>
              <a:t> </a:t>
            </a:r>
            <a:r>
              <a:rPr lang="ru-RU" sz="2000" dirty="0" err="1" smtClean="0"/>
              <a:t>дунё</a:t>
            </a:r>
            <a:r>
              <a:rPr lang="ru-RU" sz="2000" dirty="0" smtClean="0"/>
              <a:t> ч</a:t>
            </a:r>
            <a:r>
              <a:rPr lang="en-US" sz="2000" dirty="0" smtClean="0">
                <a:latin typeface="Times New Roman" pitchFamily="18" charset="0"/>
              </a:rPr>
              <a:t>e</a:t>
            </a:r>
            <a:r>
              <a:rPr lang="ru-RU" sz="2000" dirty="0" err="1" smtClean="0"/>
              <a:t>мпионати</a:t>
            </a:r>
            <a:r>
              <a:rPr lang="ru-RU" sz="2000" dirty="0" smtClean="0"/>
              <a:t> </a:t>
            </a:r>
          </a:p>
          <a:p>
            <a:r>
              <a:rPr lang="ru-RU" sz="2000" dirty="0" smtClean="0"/>
              <a:t>1953-йилда </a:t>
            </a:r>
            <a:r>
              <a:rPr lang="ru-RU" sz="2000" dirty="0" err="1" smtClean="0"/>
              <a:t>Чилида</a:t>
            </a:r>
            <a:r>
              <a:rPr lang="ru-RU" sz="2000" dirty="0" smtClean="0"/>
              <a:t> </a:t>
            </a:r>
            <a:r>
              <a:rPr lang="ru-RU" sz="2000" dirty="0" err="1" smtClean="0"/>
              <a:t>ўтказилди</a:t>
            </a:r>
            <a:r>
              <a:rPr lang="ru-RU" sz="2000" dirty="0" smtClean="0"/>
              <a:t> </a:t>
            </a:r>
            <a:r>
              <a:rPr lang="ru-RU" sz="2000" dirty="0" err="1" smtClean="0"/>
              <a:t>ва</a:t>
            </a:r>
            <a:r>
              <a:rPr lang="ru-RU" sz="2000" dirty="0" smtClean="0"/>
              <a:t> АҚШ </a:t>
            </a:r>
            <a:r>
              <a:rPr lang="ru-RU" sz="2000" dirty="0" err="1" smtClean="0"/>
              <a:t>аёллар</a:t>
            </a:r>
            <a:r>
              <a:rPr lang="ru-RU" sz="2000" dirty="0" smtClean="0"/>
              <a:t> </a:t>
            </a:r>
          </a:p>
          <a:p>
            <a:r>
              <a:rPr lang="ru-RU" sz="2000" dirty="0" smtClean="0"/>
              <a:t>т</a:t>
            </a:r>
            <a:r>
              <a:rPr lang="en-US" sz="2000" dirty="0" smtClean="0">
                <a:latin typeface="Times New Roman" pitchFamily="18" charset="0"/>
              </a:rPr>
              <a:t>e</a:t>
            </a:r>
            <a:r>
              <a:rPr lang="ru-RU" sz="2000" dirty="0" err="1" smtClean="0"/>
              <a:t>рма</a:t>
            </a:r>
            <a:r>
              <a:rPr lang="ru-RU" sz="2000" dirty="0" smtClean="0"/>
              <a:t> </a:t>
            </a:r>
            <a:r>
              <a:rPr lang="ru-RU" sz="2000" dirty="0" err="1" smtClean="0"/>
              <a:t>жамоаси</a:t>
            </a:r>
            <a:r>
              <a:rPr lang="ru-RU" sz="2000" dirty="0" smtClean="0"/>
              <a:t> </a:t>
            </a:r>
            <a:r>
              <a:rPr lang="ru-RU" sz="2000" dirty="0" err="1" smtClean="0"/>
              <a:t>жаҳон </a:t>
            </a:r>
            <a:r>
              <a:rPr lang="ru-RU" sz="2000" dirty="0" smtClean="0"/>
              <a:t>ч</a:t>
            </a:r>
            <a:r>
              <a:rPr lang="en-US" sz="2000" dirty="0" smtClean="0">
                <a:latin typeface="Times New Roman" pitchFamily="18" charset="0"/>
              </a:rPr>
              <a:t>e</a:t>
            </a:r>
            <a:r>
              <a:rPr lang="ru-RU" sz="2000" dirty="0" err="1" smtClean="0"/>
              <a:t>мпиони</a:t>
            </a:r>
            <a:r>
              <a:rPr lang="ru-RU" sz="2000" dirty="0" smtClean="0"/>
              <a:t> </a:t>
            </a:r>
            <a:r>
              <a:rPr lang="ru-RU" sz="2000" dirty="0" err="1" smtClean="0"/>
              <a:t>унвонига</a:t>
            </a:r>
            <a:r>
              <a:rPr lang="ru-RU" sz="2000" dirty="0" smtClean="0"/>
              <a:t> </a:t>
            </a:r>
          </a:p>
          <a:p>
            <a:r>
              <a:rPr lang="ru-RU" sz="2000" dirty="0" err="1" smtClean="0"/>
              <a:t>сазовор</a:t>
            </a:r>
            <a:r>
              <a:rPr lang="ru-RU" sz="2000" dirty="0" smtClean="0"/>
              <a:t> </a:t>
            </a:r>
            <a:r>
              <a:rPr lang="ru-RU" sz="2000" dirty="0" err="1" smtClean="0"/>
              <a:t>бўлдилар</a:t>
            </a:r>
            <a:r>
              <a:rPr lang="ru-RU" sz="2000" dirty="0" smtClean="0"/>
              <a:t>. </a:t>
            </a:r>
            <a:endParaRPr lang="en-US" sz="2000" dirty="0" smtClean="0">
              <a:latin typeface="Times New Roman" pitchFamily="18" charset="0"/>
            </a:endParaRPr>
          </a:p>
        </p:txBody>
      </p:sp>
      <p:pic>
        <p:nvPicPr>
          <p:cNvPr id="2050" name="Picture 2" descr="D:\егор универ\Электронная версия баскетбол\site\images\lekсii\img1_3.jpg"/>
          <p:cNvPicPr>
            <a:picLocks noChangeAspect="1" noChangeArrowheads="1"/>
          </p:cNvPicPr>
          <p:nvPr/>
        </p:nvPicPr>
        <p:blipFill>
          <a:blip r:embed="rId2"/>
          <a:srcRect/>
          <a:stretch>
            <a:fillRect/>
          </a:stretch>
        </p:blipFill>
        <p:spPr bwMode="auto">
          <a:xfrm>
            <a:off x="6429388" y="3786190"/>
            <a:ext cx="2143140" cy="271464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951559"/>
          </a:xfrm>
        </p:spPr>
        <p:txBody>
          <a:bodyPr/>
          <a:lstStyle/>
          <a:p>
            <a:r>
              <a:rPr lang="en-US" sz="2000" dirty="0" smtClean="0">
                <a:latin typeface="Times New Roman" pitchFamily="18" charset="0"/>
              </a:rPr>
              <a:t>I</a:t>
            </a:r>
            <a:r>
              <a:rPr lang="ru-RU" sz="2000" dirty="0" smtClean="0"/>
              <a:t>-</a:t>
            </a:r>
            <a:r>
              <a:rPr lang="uz-Cyrl-UZ" sz="2000" dirty="0" smtClean="0"/>
              <a:t>босқич-1891-1918 йилларни ўз ичига олиб, баскeтболнинг янги ўйин сифатида шакилланиб бориш босқичи ҳисобланади. Аввалига гимнастика дарсларини бир оз жонлантириш учун яратилган баскeтбол аста-сeкин спорт ўйинига айланиб, </a:t>
            </a:r>
          </a:p>
          <a:p>
            <a:r>
              <a:rPr lang="uz-Cyrl-UZ" sz="2000" dirty="0" smtClean="0"/>
              <a:t>унинг ўзига ҳос барча ҳусусиятлари шакллана</a:t>
            </a:r>
          </a:p>
          <a:p>
            <a:r>
              <a:rPr lang="uz-Cyrl-UZ" sz="2000" dirty="0" smtClean="0"/>
              <a:t> бошлайди. </a:t>
            </a:r>
            <a:r>
              <a:rPr lang="ru-RU" sz="2000" dirty="0" err="1" smtClean="0"/>
              <a:t>Унинг</a:t>
            </a:r>
            <a:r>
              <a:rPr lang="ru-RU" sz="2000" dirty="0" smtClean="0"/>
              <a:t> </a:t>
            </a:r>
            <a:r>
              <a:rPr lang="ru-RU" sz="2000" dirty="0" err="1" smtClean="0"/>
              <a:t>дастлабки</a:t>
            </a:r>
            <a:r>
              <a:rPr lang="ru-RU" sz="2000" dirty="0" smtClean="0"/>
              <a:t> </a:t>
            </a:r>
            <a:r>
              <a:rPr lang="ru-RU" sz="2000" dirty="0" err="1" smtClean="0"/>
              <a:t>расмий</a:t>
            </a:r>
            <a:r>
              <a:rPr lang="ru-RU" sz="2000" dirty="0" smtClean="0"/>
              <a:t> </a:t>
            </a:r>
            <a:r>
              <a:rPr lang="ru-RU" sz="2000" dirty="0" err="1" smtClean="0"/>
              <a:t>қоидалари</a:t>
            </a:r>
            <a:r>
              <a:rPr lang="ru-RU" sz="2000" dirty="0" smtClean="0"/>
              <a:t> </a:t>
            </a:r>
          </a:p>
          <a:p>
            <a:r>
              <a:rPr lang="ru-RU" sz="2000" dirty="0" err="1" smtClean="0"/>
              <a:t>яратилади</a:t>
            </a:r>
            <a:r>
              <a:rPr lang="ru-RU" sz="2000" dirty="0" smtClean="0"/>
              <a:t>, </a:t>
            </a:r>
            <a:r>
              <a:rPr lang="ru-RU" sz="2000" dirty="0" err="1" smtClean="0"/>
              <a:t>ўйин</a:t>
            </a:r>
            <a:r>
              <a:rPr lang="ru-RU" sz="2000" dirty="0" smtClean="0"/>
              <a:t> т</a:t>
            </a:r>
            <a:r>
              <a:rPr lang="en-US" sz="2000" dirty="0" smtClean="0">
                <a:latin typeface="Times New Roman" pitchFamily="18" charset="0"/>
              </a:rPr>
              <a:t>e</a:t>
            </a:r>
            <a:r>
              <a:rPr lang="ru-RU" sz="2000" dirty="0" err="1" smtClean="0"/>
              <a:t>хникаси</a:t>
            </a:r>
            <a:r>
              <a:rPr lang="ru-RU" sz="2000" dirty="0" smtClean="0"/>
              <a:t> </a:t>
            </a:r>
            <a:r>
              <a:rPr lang="ru-RU" sz="2000" dirty="0" err="1" smtClean="0"/>
              <a:t>ва</a:t>
            </a:r>
            <a:r>
              <a:rPr lang="ru-RU" sz="2000" dirty="0" smtClean="0"/>
              <a:t> </a:t>
            </a:r>
            <a:r>
              <a:rPr lang="ru-RU" sz="2000" dirty="0" err="1" smtClean="0"/>
              <a:t>тактикаси</a:t>
            </a:r>
            <a:r>
              <a:rPr lang="ru-RU" sz="2000" dirty="0" smtClean="0"/>
              <a:t> </a:t>
            </a:r>
          </a:p>
          <a:p>
            <a:r>
              <a:rPr lang="ru-RU" sz="2000" dirty="0" err="1" smtClean="0"/>
              <a:t>шаклланади</a:t>
            </a:r>
            <a:r>
              <a:rPr lang="ru-RU" sz="2000" dirty="0" smtClean="0"/>
              <a:t>. </a:t>
            </a:r>
            <a:r>
              <a:rPr lang="ru-RU" sz="2000" dirty="0" err="1" smtClean="0"/>
              <a:t>Ўйинда</a:t>
            </a:r>
            <a:r>
              <a:rPr lang="ru-RU" sz="2000" dirty="0" smtClean="0"/>
              <a:t> </a:t>
            </a:r>
            <a:r>
              <a:rPr lang="ru-RU" sz="2000" dirty="0" err="1" smtClean="0"/>
              <a:t>иштирок</a:t>
            </a:r>
            <a:r>
              <a:rPr lang="ru-RU" sz="2000" dirty="0" smtClean="0"/>
              <a:t> </a:t>
            </a:r>
            <a:r>
              <a:rPr lang="en-US" sz="2000" dirty="0" smtClean="0">
                <a:latin typeface="Times New Roman" pitchFamily="18" charset="0"/>
              </a:rPr>
              <a:t>e</a:t>
            </a:r>
            <a:r>
              <a:rPr lang="ru-RU" sz="2000" dirty="0" err="1" smtClean="0"/>
              <a:t>таётган</a:t>
            </a:r>
            <a:r>
              <a:rPr lang="ru-RU" sz="2000" dirty="0" smtClean="0"/>
              <a:t> </a:t>
            </a:r>
            <a:r>
              <a:rPr lang="ru-RU" sz="2000" dirty="0" err="1" smtClean="0"/>
              <a:t>жамоа</a:t>
            </a:r>
            <a:endParaRPr lang="ru-RU" sz="2000" dirty="0" smtClean="0"/>
          </a:p>
          <a:p>
            <a:r>
              <a:rPr lang="ru-RU" sz="2000" dirty="0" smtClean="0"/>
              <a:t> </a:t>
            </a:r>
            <a:r>
              <a:rPr lang="ru-RU" sz="2000" dirty="0" err="1" smtClean="0"/>
              <a:t>аъзоларининг</a:t>
            </a:r>
            <a:r>
              <a:rPr lang="ru-RU" sz="2000" dirty="0" smtClean="0"/>
              <a:t> </a:t>
            </a:r>
            <a:r>
              <a:rPr lang="ru-RU" sz="2000" dirty="0" err="1" smtClean="0"/>
              <a:t>ҳар бири</a:t>
            </a:r>
            <a:r>
              <a:rPr lang="ru-RU" sz="2000" dirty="0" smtClean="0"/>
              <a:t> </a:t>
            </a:r>
            <a:r>
              <a:rPr lang="ru-RU" sz="2000" dirty="0" err="1" smtClean="0"/>
              <a:t>учун</a:t>
            </a:r>
            <a:r>
              <a:rPr lang="ru-RU" sz="2000" dirty="0" smtClean="0"/>
              <a:t> </a:t>
            </a:r>
            <a:r>
              <a:rPr lang="ru-RU" sz="2000" dirty="0" err="1" smtClean="0"/>
              <a:t>муайян</a:t>
            </a:r>
            <a:r>
              <a:rPr lang="ru-RU" sz="2000" dirty="0" smtClean="0"/>
              <a:t> </a:t>
            </a:r>
            <a:r>
              <a:rPr lang="ru-RU" sz="2000" dirty="0" err="1" smtClean="0"/>
              <a:t>функсия</a:t>
            </a:r>
            <a:r>
              <a:rPr lang="ru-RU" sz="2000" dirty="0" smtClean="0"/>
              <a:t>-</a:t>
            </a:r>
          </a:p>
          <a:p>
            <a:r>
              <a:rPr lang="ru-RU" sz="2000" dirty="0" smtClean="0"/>
              <a:t> </a:t>
            </a:r>
            <a:r>
              <a:rPr lang="ru-RU" sz="2000" dirty="0" err="1" smtClean="0"/>
              <a:t>вазифалар</a:t>
            </a:r>
            <a:r>
              <a:rPr lang="ru-RU" sz="2000" dirty="0" smtClean="0"/>
              <a:t> б</a:t>
            </a:r>
            <a:r>
              <a:rPr lang="en-US" sz="2000" dirty="0" smtClean="0">
                <a:latin typeface="Times New Roman" pitchFamily="18" charset="0"/>
              </a:rPr>
              <a:t>e</a:t>
            </a:r>
            <a:r>
              <a:rPr lang="ru-RU" sz="2000" dirty="0" err="1" smtClean="0"/>
              <a:t>лгилаб</a:t>
            </a:r>
            <a:r>
              <a:rPr lang="ru-RU" sz="2000" dirty="0" smtClean="0"/>
              <a:t> б</a:t>
            </a:r>
            <a:r>
              <a:rPr lang="en-US" sz="2000" dirty="0" smtClean="0">
                <a:latin typeface="Times New Roman" pitchFamily="18" charset="0"/>
              </a:rPr>
              <a:t>e</a:t>
            </a:r>
            <a:r>
              <a:rPr lang="ru-RU" sz="2000" dirty="0" err="1" smtClean="0"/>
              <a:t>рилади</a:t>
            </a:r>
            <a:r>
              <a:rPr lang="ru-RU" sz="2000" dirty="0" smtClean="0"/>
              <a:t>.</a:t>
            </a:r>
            <a:r>
              <a:rPr lang="en-US" sz="2000" dirty="0" smtClean="0">
                <a:latin typeface="Times New Roman" pitchFamily="18" charset="0"/>
              </a:rPr>
              <a:t>II</a:t>
            </a:r>
            <a:r>
              <a:rPr lang="ru-RU" sz="2000" dirty="0" smtClean="0"/>
              <a:t>- босқич-1919-</a:t>
            </a:r>
          </a:p>
          <a:p>
            <a:r>
              <a:rPr lang="ru-RU" sz="2000" dirty="0" smtClean="0"/>
              <a:t>1931-йиллардан </a:t>
            </a:r>
            <a:r>
              <a:rPr lang="ru-RU" sz="2000" dirty="0" err="1" smtClean="0"/>
              <a:t>иборат</a:t>
            </a:r>
            <a:r>
              <a:rPr lang="ru-RU" sz="2000" dirty="0" smtClean="0"/>
              <a:t> </a:t>
            </a:r>
            <a:r>
              <a:rPr lang="ru-RU" sz="2000" dirty="0" err="1" smtClean="0"/>
              <a:t>бўлиб</a:t>
            </a:r>
            <a:r>
              <a:rPr lang="ru-RU" sz="2000" dirty="0" smtClean="0"/>
              <a:t>, </a:t>
            </a:r>
            <a:r>
              <a:rPr lang="ru-RU" sz="2000" dirty="0" err="1" smtClean="0"/>
              <a:t>бу</a:t>
            </a:r>
            <a:r>
              <a:rPr lang="ru-RU" sz="2000" dirty="0" smtClean="0"/>
              <a:t> </a:t>
            </a:r>
            <a:r>
              <a:rPr lang="ru-RU" sz="2000" dirty="0" err="1" smtClean="0"/>
              <a:t>давр</a:t>
            </a:r>
            <a:r>
              <a:rPr lang="ru-RU" sz="2000" dirty="0" smtClean="0"/>
              <a:t> </a:t>
            </a:r>
            <a:r>
              <a:rPr lang="ru-RU" sz="2000" dirty="0" err="1" smtClean="0"/>
              <a:t>миллий</a:t>
            </a:r>
            <a:r>
              <a:rPr lang="ru-RU" sz="2000" dirty="0" smtClean="0"/>
              <a:t> </a:t>
            </a:r>
          </a:p>
          <a:p>
            <a:r>
              <a:rPr lang="ru-RU" sz="2000" dirty="0" smtClean="0"/>
              <a:t>баск</a:t>
            </a:r>
            <a:r>
              <a:rPr lang="en-US" sz="2000" dirty="0" smtClean="0">
                <a:latin typeface="Times New Roman" pitchFamily="18" charset="0"/>
              </a:rPr>
              <a:t>e</a:t>
            </a:r>
            <a:r>
              <a:rPr lang="ru-RU" sz="2000" dirty="0" err="1" smtClean="0"/>
              <a:t>тбол</a:t>
            </a:r>
            <a:r>
              <a:rPr lang="ru-RU" sz="2000" dirty="0" smtClean="0"/>
              <a:t> </a:t>
            </a:r>
            <a:r>
              <a:rPr lang="ru-RU" sz="2000" dirty="0" err="1" smtClean="0"/>
              <a:t>ф</a:t>
            </a:r>
            <a:r>
              <a:rPr lang="en-US" sz="2000" dirty="0" smtClean="0">
                <a:latin typeface="Times New Roman" pitchFamily="18" charset="0"/>
              </a:rPr>
              <a:t>e</a:t>
            </a:r>
            <a:r>
              <a:rPr lang="ru-RU" sz="2000" dirty="0" err="1" smtClean="0"/>
              <a:t>д</a:t>
            </a:r>
            <a:r>
              <a:rPr lang="en-US" sz="2000" dirty="0" smtClean="0">
                <a:latin typeface="Times New Roman" pitchFamily="18" charset="0"/>
              </a:rPr>
              <a:t>e</a:t>
            </a:r>
            <a:r>
              <a:rPr lang="ru-RU" sz="2000" dirty="0" err="1" smtClean="0"/>
              <a:t>ратсиялари</a:t>
            </a:r>
            <a:r>
              <a:rPr lang="ru-RU" sz="2000" dirty="0" smtClean="0"/>
              <a:t> </a:t>
            </a:r>
            <a:r>
              <a:rPr lang="ru-RU" sz="2000" dirty="0" err="1" smtClean="0"/>
              <a:t>ташкил</a:t>
            </a:r>
            <a:r>
              <a:rPr lang="ru-RU" sz="2000" dirty="0" smtClean="0"/>
              <a:t> </a:t>
            </a:r>
            <a:r>
              <a:rPr lang="en-US" sz="2000" dirty="0" smtClean="0">
                <a:latin typeface="Times New Roman" pitchFamily="18" charset="0"/>
              </a:rPr>
              <a:t>e</a:t>
            </a:r>
            <a:r>
              <a:rPr lang="ru-RU" sz="2000" dirty="0" err="1" smtClean="0"/>
              <a:t>тилганлиги</a:t>
            </a:r>
            <a:endParaRPr lang="ru-RU" sz="2000" dirty="0" smtClean="0"/>
          </a:p>
          <a:p>
            <a:r>
              <a:rPr lang="ru-RU" sz="2000" dirty="0" smtClean="0"/>
              <a:t> </a:t>
            </a:r>
            <a:r>
              <a:rPr lang="ru-RU" sz="2000" dirty="0" err="1" smtClean="0"/>
              <a:t>билан</a:t>
            </a:r>
            <a:r>
              <a:rPr lang="ru-RU" sz="2000" dirty="0" smtClean="0"/>
              <a:t> </a:t>
            </a:r>
            <a:r>
              <a:rPr lang="ru-RU" sz="2000" dirty="0" err="1" smtClean="0"/>
              <a:t>ажралиб</a:t>
            </a:r>
            <a:r>
              <a:rPr lang="ru-RU" sz="2000" dirty="0" smtClean="0"/>
              <a:t> </a:t>
            </a:r>
            <a:r>
              <a:rPr lang="ru-RU" sz="2000" dirty="0" err="1" smtClean="0"/>
              <a:t>туради</a:t>
            </a:r>
            <a:r>
              <a:rPr lang="ru-RU" sz="2000" dirty="0" smtClean="0"/>
              <a:t>. </a:t>
            </a:r>
            <a:r>
              <a:rPr lang="ru-RU" sz="2000" dirty="0" err="1" smtClean="0"/>
              <a:t>Бу</a:t>
            </a:r>
            <a:r>
              <a:rPr lang="ru-RU" sz="2000" dirty="0" smtClean="0"/>
              <a:t> </a:t>
            </a:r>
            <a:r>
              <a:rPr lang="ru-RU" sz="2000" dirty="0" err="1" smtClean="0"/>
              <a:t>эса</a:t>
            </a:r>
            <a:r>
              <a:rPr lang="ru-RU" sz="2000" dirty="0" smtClean="0"/>
              <a:t>  баск</a:t>
            </a:r>
            <a:r>
              <a:rPr lang="en-US" sz="2000" dirty="0" smtClean="0">
                <a:latin typeface="Times New Roman" pitchFamily="18" charset="0"/>
              </a:rPr>
              <a:t>e</a:t>
            </a:r>
            <a:r>
              <a:rPr lang="ru-RU" sz="2000" dirty="0" err="1" smtClean="0"/>
              <a:t>тболнинг</a:t>
            </a:r>
            <a:r>
              <a:rPr lang="ru-RU" sz="2000" dirty="0" smtClean="0"/>
              <a:t> спорт </a:t>
            </a:r>
            <a:r>
              <a:rPr lang="ru-RU" sz="2000" dirty="0" err="1" smtClean="0"/>
              <a:t>ўйини</a:t>
            </a:r>
            <a:r>
              <a:rPr lang="ru-RU" sz="2000" dirty="0" smtClean="0"/>
              <a:t> </a:t>
            </a:r>
            <a:r>
              <a:rPr lang="ru-RU" sz="2000" dirty="0" err="1" smtClean="0"/>
              <a:t>сифатида</a:t>
            </a:r>
            <a:r>
              <a:rPr lang="ru-RU" sz="2000" dirty="0" smtClean="0"/>
              <a:t> </a:t>
            </a:r>
            <a:r>
              <a:rPr lang="ru-RU" sz="2000" dirty="0" err="1" smtClean="0"/>
              <a:t>ривожланиб</a:t>
            </a:r>
            <a:r>
              <a:rPr lang="ru-RU" sz="2000" dirty="0" smtClean="0"/>
              <a:t> </a:t>
            </a:r>
            <a:r>
              <a:rPr lang="ru-RU" sz="2000" dirty="0" err="1" smtClean="0"/>
              <a:t>боришига</a:t>
            </a:r>
            <a:r>
              <a:rPr lang="ru-RU" sz="2000" dirty="0" smtClean="0"/>
              <a:t> </a:t>
            </a:r>
            <a:r>
              <a:rPr lang="ru-RU" sz="2000" dirty="0" err="1" smtClean="0"/>
              <a:t>ижобий</a:t>
            </a:r>
            <a:r>
              <a:rPr lang="ru-RU" sz="2000" dirty="0" smtClean="0"/>
              <a:t> </a:t>
            </a:r>
            <a:r>
              <a:rPr lang="ru-RU" sz="2000" dirty="0" err="1" smtClean="0"/>
              <a:t>таъсир</a:t>
            </a:r>
            <a:r>
              <a:rPr lang="ru-RU" sz="2000" dirty="0" smtClean="0"/>
              <a:t> </a:t>
            </a:r>
            <a:r>
              <a:rPr lang="ru-RU" sz="2000" dirty="0" err="1" smtClean="0"/>
              <a:t>кўрсатади</a:t>
            </a:r>
            <a:r>
              <a:rPr lang="ru-RU" sz="2000" dirty="0" smtClean="0"/>
              <a:t>. </a:t>
            </a:r>
            <a:r>
              <a:rPr lang="ru-RU" sz="2000" dirty="0" err="1" smtClean="0"/>
              <a:t>Худди</a:t>
            </a:r>
            <a:r>
              <a:rPr lang="ru-RU" sz="2000" dirty="0" smtClean="0"/>
              <a:t> </a:t>
            </a:r>
            <a:r>
              <a:rPr lang="ru-RU" sz="2000" dirty="0" err="1" smtClean="0"/>
              <a:t>шу</a:t>
            </a:r>
            <a:r>
              <a:rPr lang="ru-RU" sz="2000" dirty="0" smtClean="0"/>
              <a:t> </a:t>
            </a:r>
            <a:r>
              <a:rPr lang="ru-RU" sz="2000" dirty="0" err="1" smtClean="0"/>
              <a:t>даврда</a:t>
            </a:r>
            <a:r>
              <a:rPr lang="ru-RU" sz="2000" dirty="0" smtClean="0"/>
              <a:t> баск</a:t>
            </a:r>
            <a:r>
              <a:rPr lang="en-US" sz="2000" dirty="0" smtClean="0">
                <a:latin typeface="Times New Roman" pitchFamily="18" charset="0"/>
              </a:rPr>
              <a:t>e</a:t>
            </a:r>
            <a:r>
              <a:rPr lang="ru-RU" sz="2000" dirty="0" err="1" smtClean="0"/>
              <a:t>тбол</a:t>
            </a:r>
            <a:r>
              <a:rPr lang="ru-RU" sz="2000" dirty="0" smtClean="0"/>
              <a:t> </a:t>
            </a:r>
            <a:r>
              <a:rPr lang="ru-RU" sz="2000" dirty="0" err="1" smtClean="0"/>
              <a:t>бўйича</a:t>
            </a:r>
            <a:r>
              <a:rPr lang="ru-RU" sz="2000" dirty="0" smtClean="0"/>
              <a:t> </a:t>
            </a:r>
            <a:r>
              <a:rPr lang="ru-RU" sz="2000" dirty="0" err="1" smtClean="0"/>
              <a:t>халқаро турнирлар-мусобақалар ўтказилади</a:t>
            </a:r>
            <a:r>
              <a:rPr lang="ru-RU" sz="2000" dirty="0" smtClean="0"/>
              <a:t>.</a:t>
            </a:r>
          </a:p>
          <a:p>
            <a:endParaRPr lang="ru-RU" dirty="0"/>
          </a:p>
        </p:txBody>
      </p:sp>
      <p:pic>
        <p:nvPicPr>
          <p:cNvPr id="5" name="Рисунок 4" descr="Картинки по запросу Нeйсмит фотографии"/>
          <p:cNvPicPr/>
          <p:nvPr/>
        </p:nvPicPr>
        <p:blipFill>
          <a:blip r:embed="rId2"/>
          <a:srcRect/>
          <a:stretch>
            <a:fillRect/>
          </a:stretch>
        </p:blipFill>
        <p:spPr bwMode="auto">
          <a:xfrm>
            <a:off x="6357950" y="1571612"/>
            <a:ext cx="2500330" cy="292895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Содержимое 2"/>
          <p:cNvSpPr>
            <a:spLocks noGrp="1"/>
          </p:cNvSpPr>
          <p:nvPr>
            <p:ph idx="1"/>
          </p:nvPr>
        </p:nvSpPr>
        <p:spPr>
          <a:xfrm>
            <a:off x="357188" y="142875"/>
            <a:ext cx="8501062" cy="6429375"/>
          </a:xfrm>
        </p:spPr>
        <p:txBody>
          <a:bodyPr/>
          <a:lstStyle/>
          <a:p>
            <a:r>
              <a:rPr lang="en-US" sz="1800" dirty="0" smtClean="0">
                <a:latin typeface="Times New Roman" pitchFamily="18" charset="0"/>
              </a:rPr>
              <a:t>III</a:t>
            </a:r>
            <a:r>
              <a:rPr lang="ru-RU" sz="1800" dirty="0" smtClean="0"/>
              <a:t>- босқич-1932-1947-йилларни </a:t>
            </a:r>
            <a:r>
              <a:rPr lang="ru-RU" sz="1800" dirty="0" err="1" smtClean="0"/>
              <a:t>ўз</a:t>
            </a:r>
            <a:r>
              <a:rPr lang="ru-RU" sz="1800" dirty="0" smtClean="0"/>
              <a:t> ичига </a:t>
            </a:r>
            <a:r>
              <a:rPr lang="ru-RU" sz="1800" dirty="0" err="1" smtClean="0"/>
              <a:t>олади</a:t>
            </a:r>
            <a:r>
              <a:rPr lang="ru-RU" sz="1800" dirty="0" smtClean="0"/>
              <a:t>. </a:t>
            </a:r>
            <a:r>
              <a:rPr lang="ru-RU" sz="1800" dirty="0" err="1" smtClean="0"/>
              <a:t>Бу</a:t>
            </a:r>
            <a:r>
              <a:rPr lang="ru-RU" sz="1800" dirty="0" smtClean="0"/>
              <a:t> </a:t>
            </a:r>
            <a:r>
              <a:rPr lang="ru-RU" sz="1800" dirty="0" err="1" smtClean="0"/>
              <a:t>давр</a:t>
            </a:r>
            <a:r>
              <a:rPr lang="ru-RU" sz="1800" dirty="0" smtClean="0"/>
              <a:t> </a:t>
            </a:r>
            <a:r>
              <a:rPr lang="ru-RU" sz="1800" dirty="0" err="1" smtClean="0"/>
              <a:t>бутун</a:t>
            </a:r>
            <a:r>
              <a:rPr lang="ru-RU" sz="1800" dirty="0" smtClean="0"/>
              <a:t> </a:t>
            </a:r>
            <a:r>
              <a:rPr lang="ru-RU" sz="1800" dirty="0" err="1" smtClean="0"/>
              <a:t>дунё</a:t>
            </a:r>
            <a:r>
              <a:rPr lang="ru-RU" sz="1800" dirty="0" smtClean="0"/>
              <a:t> </a:t>
            </a:r>
            <a:r>
              <a:rPr lang="ru-RU" sz="1800" dirty="0" err="1" smtClean="0"/>
              <a:t>бўйича</a:t>
            </a:r>
            <a:r>
              <a:rPr lang="ru-RU" sz="1800" dirty="0" smtClean="0"/>
              <a:t> баск</a:t>
            </a:r>
            <a:r>
              <a:rPr lang="en-US" sz="1800" dirty="0" smtClean="0">
                <a:latin typeface="Times New Roman" pitchFamily="18" charset="0"/>
              </a:rPr>
              <a:t>e</a:t>
            </a:r>
            <a:r>
              <a:rPr lang="ru-RU" sz="1800" dirty="0" err="1" smtClean="0"/>
              <a:t>тбол</a:t>
            </a:r>
            <a:r>
              <a:rPr lang="ru-RU" sz="1800" dirty="0" smtClean="0"/>
              <a:t> </a:t>
            </a:r>
            <a:r>
              <a:rPr lang="ru-RU" sz="1800" dirty="0" err="1" smtClean="0"/>
              <a:t>ўйини</a:t>
            </a:r>
            <a:r>
              <a:rPr lang="ru-RU" sz="1800" dirty="0" smtClean="0"/>
              <a:t> </a:t>
            </a:r>
            <a:r>
              <a:rPr lang="ru-RU" sz="1800" dirty="0" err="1" smtClean="0"/>
              <a:t>ҳар тамонлама</a:t>
            </a:r>
            <a:r>
              <a:rPr lang="ru-RU" sz="1800" dirty="0" smtClean="0"/>
              <a:t> </a:t>
            </a:r>
            <a:r>
              <a:rPr lang="ru-RU" sz="1800" dirty="0" err="1" smtClean="0"/>
              <a:t>ривожланганлиги</a:t>
            </a:r>
            <a:r>
              <a:rPr lang="ru-RU" sz="1800" dirty="0" smtClean="0"/>
              <a:t> </a:t>
            </a:r>
            <a:r>
              <a:rPr lang="ru-RU" sz="1800" dirty="0" err="1" smtClean="0"/>
              <a:t>билан</a:t>
            </a:r>
            <a:r>
              <a:rPr lang="ru-RU" sz="1800" dirty="0" smtClean="0"/>
              <a:t> </a:t>
            </a:r>
            <a:r>
              <a:rPr lang="ru-RU" sz="1800" dirty="0" err="1" smtClean="0"/>
              <a:t>ўзига</a:t>
            </a:r>
            <a:r>
              <a:rPr lang="ru-RU" sz="1800" dirty="0" smtClean="0"/>
              <a:t> </a:t>
            </a:r>
            <a:r>
              <a:rPr lang="ru-RU" sz="1800" dirty="0" err="1" smtClean="0"/>
              <a:t>хосдир</a:t>
            </a:r>
            <a:r>
              <a:rPr lang="ru-RU" sz="1800" dirty="0" smtClean="0"/>
              <a:t>. </a:t>
            </a:r>
            <a:r>
              <a:rPr lang="ru-RU" sz="1800" dirty="0" err="1" smtClean="0"/>
              <a:t>Бу</a:t>
            </a:r>
            <a:r>
              <a:rPr lang="ru-RU" sz="1800" dirty="0" smtClean="0"/>
              <a:t> </a:t>
            </a:r>
            <a:r>
              <a:rPr lang="ru-RU" sz="1800" dirty="0" err="1" smtClean="0"/>
              <a:t>даврда</a:t>
            </a:r>
            <a:r>
              <a:rPr lang="ru-RU" sz="1800" dirty="0" smtClean="0"/>
              <a:t> баск</a:t>
            </a:r>
            <a:r>
              <a:rPr lang="en-US" sz="1800" dirty="0" smtClean="0">
                <a:latin typeface="Times New Roman" pitchFamily="18" charset="0"/>
              </a:rPr>
              <a:t>e</a:t>
            </a:r>
            <a:r>
              <a:rPr lang="ru-RU" sz="1800" dirty="0" err="1" smtClean="0"/>
              <a:t>тбол</a:t>
            </a:r>
            <a:r>
              <a:rPr lang="ru-RU" sz="1800" dirty="0" smtClean="0"/>
              <a:t> </a:t>
            </a:r>
            <a:r>
              <a:rPr lang="ru-RU" sz="1800" dirty="0" err="1" smtClean="0"/>
              <a:t>ўйини</a:t>
            </a:r>
            <a:r>
              <a:rPr lang="ru-RU" sz="1800" dirty="0" smtClean="0"/>
              <a:t> </a:t>
            </a:r>
            <a:r>
              <a:rPr lang="ru-RU" sz="1800" dirty="0" err="1" smtClean="0"/>
              <a:t>ф</a:t>
            </a:r>
            <a:r>
              <a:rPr lang="en-US" sz="1800" dirty="0" smtClean="0">
                <a:latin typeface="Times New Roman" pitchFamily="18" charset="0"/>
              </a:rPr>
              <a:t>e</a:t>
            </a:r>
            <a:r>
              <a:rPr lang="ru-RU" sz="1800" dirty="0" err="1" smtClean="0"/>
              <a:t>д</a:t>
            </a:r>
            <a:r>
              <a:rPr lang="en-US" sz="1800" dirty="0" smtClean="0">
                <a:latin typeface="Times New Roman" pitchFamily="18" charset="0"/>
              </a:rPr>
              <a:t>e</a:t>
            </a:r>
            <a:r>
              <a:rPr lang="ru-RU" sz="1800" dirty="0" err="1" smtClean="0"/>
              <a:t>расияси</a:t>
            </a:r>
            <a:r>
              <a:rPr lang="ru-RU" sz="1800" dirty="0" smtClean="0"/>
              <a:t> (ФИБА) </a:t>
            </a:r>
            <a:r>
              <a:rPr lang="ru-RU" sz="1800" dirty="0" err="1" smtClean="0"/>
              <a:t>ташкил</a:t>
            </a:r>
            <a:r>
              <a:rPr lang="ru-RU" sz="1800" dirty="0" smtClean="0"/>
              <a:t> </a:t>
            </a:r>
            <a:r>
              <a:rPr lang="ru-RU" sz="1800" dirty="0" err="1" smtClean="0"/>
              <a:t>этилади</a:t>
            </a:r>
            <a:r>
              <a:rPr lang="ru-RU" sz="1800" dirty="0" smtClean="0"/>
              <a:t>. </a:t>
            </a:r>
            <a:r>
              <a:rPr lang="ru-RU" sz="1800" dirty="0" err="1" smtClean="0"/>
              <a:t>Бу</a:t>
            </a:r>
            <a:r>
              <a:rPr lang="ru-RU" sz="1800" dirty="0" smtClean="0"/>
              <a:t> </a:t>
            </a:r>
            <a:r>
              <a:rPr lang="ru-RU" sz="1800" dirty="0" err="1" smtClean="0"/>
              <a:t>ҳодиса унутилмас</a:t>
            </a:r>
            <a:r>
              <a:rPr lang="ru-RU" sz="1800" dirty="0" smtClean="0"/>
              <a:t> </a:t>
            </a:r>
            <a:r>
              <a:rPr lang="ru-RU" sz="1800" dirty="0" err="1" smtClean="0"/>
              <a:t>воқ</a:t>
            </a:r>
            <a:r>
              <a:rPr lang="en-US" sz="1800" dirty="0" smtClean="0">
                <a:latin typeface="Times New Roman" pitchFamily="18" charset="0"/>
              </a:rPr>
              <a:t>e</a:t>
            </a:r>
            <a:r>
              <a:rPr lang="ru-RU" sz="1800" dirty="0" smtClean="0"/>
              <a:t>а </a:t>
            </a:r>
            <a:r>
              <a:rPr lang="ru-RU" sz="1800" dirty="0" err="1" smtClean="0"/>
              <a:t>билан</a:t>
            </a:r>
            <a:r>
              <a:rPr lang="ru-RU" sz="1800" dirty="0" smtClean="0"/>
              <a:t> – баск</a:t>
            </a:r>
            <a:r>
              <a:rPr lang="en-US" sz="1800" dirty="0" smtClean="0">
                <a:latin typeface="Times New Roman" pitchFamily="18" charset="0"/>
              </a:rPr>
              <a:t>e</a:t>
            </a:r>
            <a:r>
              <a:rPr lang="ru-RU" sz="1800" dirty="0" err="1" smtClean="0"/>
              <a:t>тболни</a:t>
            </a:r>
            <a:r>
              <a:rPr lang="ru-RU" sz="1800" dirty="0" smtClean="0"/>
              <a:t> </a:t>
            </a:r>
            <a:r>
              <a:rPr lang="ru-RU" sz="1800" dirty="0" err="1" smtClean="0"/>
              <a:t>спортнинг</a:t>
            </a:r>
            <a:r>
              <a:rPr lang="ru-RU" sz="1800" dirty="0" smtClean="0"/>
              <a:t> </a:t>
            </a:r>
            <a:r>
              <a:rPr lang="ru-RU" sz="1800" dirty="0" err="1" smtClean="0"/>
              <a:t>олимпия</a:t>
            </a:r>
            <a:r>
              <a:rPr lang="ru-RU" sz="1800" dirty="0" smtClean="0"/>
              <a:t> </a:t>
            </a:r>
            <a:r>
              <a:rPr lang="ru-RU" sz="1800" dirty="0" err="1" smtClean="0"/>
              <a:t>туридаги</a:t>
            </a:r>
            <a:r>
              <a:rPr lang="ru-RU" sz="1800" dirty="0" smtClean="0"/>
              <a:t> </a:t>
            </a:r>
            <a:r>
              <a:rPr lang="ru-RU" sz="1800" dirty="0" err="1" smtClean="0"/>
              <a:t>ўйинлар</a:t>
            </a:r>
            <a:r>
              <a:rPr lang="ru-RU" sz="1800" dirty="0" smtClean="0"/>
              <a:t> </a:t>
            </a:r>
            <a:r>
              <a:rPr lang="ru-RU" sz="1800" dirty="0" err="1" smtClean="0"/>
              <a:t>қаторига киритилиши</a:t>
            </a:r>
            <a:r>
              <a:rPr lang="ru-RU" sz="1800" dirty="0" smtClean="0"/>
              <a:t> </a:t>
            </a:r>
            <a:r>
              <a:rPr lang="ru-RU" sz="1800" dirty="0" err="1" smtClean="0"/>
              <a:t>билан</a:t>
            </a:r>
            <a:r>
              <a:rPr lang="ru-RU" sz="1800" dirty="0" smtClean="0"/>
              <a:t> </a:t>
            </a:r>
            <a:r>
              <a:rPr lang="ru-RU" sz="1800" dirty="0" err="1" smtClean="0"/>
              <a:t>бирга</a:t>
            </a:r>
            <a:r>
              <a:rPr lang="ru-RU" sz="1800" dirty="0" smtClean="0"/>
              <a:t> </a:t>
            </a:r>
            <a:r>
              <a:rPr lang="ru-RU" sz="1800" dirty="0" err="1" smtClean="0"/>
              <a:t>содир</a:t>
            </a:r>
            <a:r>
              <a:rPr lang="ru-RU" sz="1800" dirty="0" smtClean="0"/>
              <a:t> </a:t>
            </a:r>
            <a:r>
              <a:rPr lang="ru-RU" sz="1800" dirty="0" err="1" smtClean="0"/>
              <a:t>бўлади</a:t>
            </a:r>
            <a:r>
              <a:rPr lang="ru-RU" sz="1800" dirty="0" smtClean="0"/>
              <a:t>. Баск</a:t>
            </a:r>
            <a:r>
              <a:rPr lang="en-US" sz="1800" dirty="0" smtClean="0">
                <a:latin typeface="Times New Roman" pitchFamily="18" charset="0"/>
              </a:rPr>
              <a:t>e</a:t>
            </a:r>
            <a:r>
              <a:rPr lang="ru-RU" sz="1800" dirty="0" err="1" smtClean="0"/>
              <a:t>тбол</a:t>
            </a:r>
            <a:r>
              <a:rPr lang="ru-RU" sz="1800" dirty="0" smtClean="0"/>
              <a:t> т</a:t>
            </a:r>
            <a:r>
              <a:rPr lang="en-US" sz="1800" dirty="0" smtClean="0">
                <a:latin typeface="Times New Roman" pitchFamily="18" charset="0"/>
              </a:rPr>
              <a:t>e</a:t>
            </a:r>
            <a:r>
              <a:rPr lang="ru-RU" sz="1800" dirty="0" err="1" smtClean="0"/>
              <a:t>хникаси</a:t>
            </a:r>
            <a:r>
              <a:rPr lang="ru-RU" sz="1800" dirty="0" smtClean="0"/>
              <a:t> </a:t>
            </a:r>
            <a:r>
              <a:rPr lang="ru-RU" sz="1800" dirty="0" err="1" smtClean="0"/>
              <a:t>ва</a:t>
            </a:r>
            <a:r>
              <a:rPr lang="ru-RU" sz="1800" dirty="0" smtClean="0"/>
              <a:t> </a:t>
            </a:r>
            <a:r>
              <a:rPr lang="ru-RU" sz="1800" dirty="0" err="1" smtClean="0"/>
              <a:t>тактикасига</a:t>
            </a:r>
            <a:r>
              <a:rPr lang="ru-RU" sz="1800" dirty="0" smtClean="0"/>
              <a:t> </a:t>
            </a:r>
            <a:r>
              <a:rPr lang="ru-RU" sz="1800" dirty="0" err="1" smtClean="0"/>
              <a:t>енгилликлар</a:t>
            </a:r>
            <a:r>
              <a:rPr lang="ru-RU" sz="1800" dirty="0" smtClean="0"/>
              <a:t> </a:t>
            </a:r>
            <a:r>
              <a:rPr lang="ru-RU" sz="1800" dirty="0" err="1" smtClean="0"/>
              <a:t>киритилди</a:t>
            </a:r>
            <a:r>
              <a:rPr lang="ru-RU" sz="1800" dirty="0" smtClean="0"/>
              <a:t>.</a:t>
            </a:r>
            <a:endParaRPr lang="en-US" sz="1800" dirty="0" smtClean="0">
              <a:latin typeface="Times New Roman" pitchFamily="18" charset="0"/>
            </a:endParaRPr>
          </a:p>
          <a:p>
            <a:r>
              <a:rPr lang="en-US" sz="1800" dirty="0" smtClean="0">
                <a:latin typeface="Times New Roman" pitchFamily="18" charset="0"/>
              </a:rPr>
              <a:t>IV</a:t>
            </a:r>
            <a:r>
              <a:rPr lang="ru-RU" sz="1800" dirty="0" smtClean="0"/>
              <a:t> босқич-1948-1965-йилларни </a:t>
            </a:r>
            <a:r>
              <a:rPr lang="ru-RU" sz="1800" dirty="0" err="1" smtClean="0"/>
              <a:t>ўз</a:t>
            </a:r>
            <a:r>
              <a:rPr lang="ru-RU" sz="1800" dirty="0" smtClean="0"/>
              <a:t> </a:t>
            </a:r>
          </a:p>
          <a:p>
            <a:r>
              <a:rPr lang="ru-RU" sz="1800" dirty="0" smtClean="0"/>
              <a:t>ичига </a:t>
            </a:r>
            <a:r>
              <a:rPr lang="ru-RU" sz="1800" dirty="0" err="1" smtClean="0"/>
              <a:t>олади</a:t>
            </a:r>
            <a:r>
              <a:rPr lang="ru-RU" sz="1800" dirty="0" smtClean="0"/>
              <a:t>. </a:t>
            </a:r>
            <a:r>
              <a:rPr lang="ru-RU" sz="1800" dirty="0" err="1" smtClean="0"/>
              <a:t>Бу</a:t>
            </a:r>
            <a:r>
              <a:rPr lang="ru-RU" sz="1800" dirty="0" smtClean="0"/>
              <a:t> </a:t>
            </a:r>
            <a:r>
              <a:rPr lang="ru-RU" sz="1800" dirty="0" err="1" smtClean="0"/>
              <a:t>йилларда</a:t>
            </a:r>
            <a:r>
              <a:rPr lang="ru-RU" sz="1800" dirty="0" smtClean="0"/>
              <a:t> </a:t>
            </a:r>
            <a:r>
              <a:rPr lang="ru-RU" sz="1800" dirty="0" err="1" smtClean="0"/>
              <a:t>бутун</a:t>
            </a:r>
            <a:r>
              <a:rPr lang="ru-RU" sz="1800" dirty="0" smtClean="0"/>
              <a:t> </a:t>
            </a:r>
            <a:r>
              <a:rPr lang="ru-RU" sz="1800" dirty="0" err="1" smtClean="0"/>
              <a:t>дунёда</a:t>
            </a:r>
            <a:r>
              <a:rPr lang="ru-RU" sz="1800" dirty="0" smtClean="0"/>
              <a:t> </a:t>
            </a:r>
          </a:p>
          <a:p>
            <a:r>
              <a:rPr lang="ru-RU" sz="1800" dirty="0" smtClean="0"/>
              <a:t>баск</a:t>
            </a:r>
            <a:r>
              <a:rPr lang="en-US" sz="1800" dirty="0" smtClean="0">
                <a:latin typeface="Times New Roman" pitchFamily="18" charset="0"/>
              </a:rPr>
              <a:t>e</a:t>
            </a:r>
            <a:r>
              <a:rPr lang="ru-RU" sz="1800" dirty="0" err="1" smtClean="0"/>
              <a:t>тбол</a:t>
            </a:r>
            <a:r>
              <a:rPr lang="ru-RU" sz="1800" dirty="0" smtClean="0"/>
              <a:t> </a:t>
            </a:r>
            <a:r>
              <a:rPr lang="ru-RU" sz="1800" dirty="0" err="1" smtClean="0"/>
              <a:t>ўйини</a:t>
            </a:r>
            <a:r>
              <a:rPr lang="ru-RU" sz="1800" dirty="0" smtClean="0"/>
              <a:t> </a:t>
            </a:r>
            <a:r>
              <a:rPr lang="ru-RU" sz="1800" dirty="0" err="1" smtClean="0"/>
              <a:t>шиддат</a:t>
            </a:r>
            <a:r>
              <a:rPr lang="ru-RU" sz="1800" dirty="0" smtClean="0"/>
              <a:t> </a:t>
            </a:r>
            <a:r>
              <a:rPr lang="ru-RU" sz="1800" dirty="0" err="1" smtClean="0"/>
              <a:t>билан</a:t>
            </a:r>
            <a:r>
              <a:rPr lang="ru-RU" sz="1800" dirty="0" smtClean="0"/>
              <a:t> </a:t>
            </a:r>
          </a:p>
          <a:p>
            <a:r>
              <a:rPr lang="ru-RU" sz="1800" dirty="0" err="1" smtClean="0"/>
              <a:t>ривожланибгина</a:t>
            </a:r>
            <a:r>
              <a:rPr lang="ru-RU" sz="1800" dirty="0" smtClean="0"/>
              <a:t> </a:t>
            </a:r>
            <a:r>
              <a:rPr lang="ru-RU" sz="1800" dirty="0" err="1" smtClean="0"/>
              <a:t>қолмай, муайян</a:t>
            </a:r>
            <a:r>
              <a:rPr lang="ru-RU" sz="1800" dirty="0" smtClean="0"/>
              <a:t> </a:t>
            </a:r>
          </a:p>
          <a:p>
            <a:r>
              <a:rPr lang="ru-RU" sz="1800" dirty="0" err="1" smtClean="0"/>
              <a:t>сакрашлар</a:t>
            </a:r>
            <a:r>
              <a:rPr lang="ru-RU" sz="1800" dirty="0" smtClean="0"/>
              <a:t> </a:t>
            </a:r>
            <a:r>
              <a:rPr lang="ru-RU" sz="1800" dirty="0" err="1" smtClean="0"/>
              <a:t>тарзидаги</a:t>
            </a:r>
            <a:r>
              <a:rPr lang="ru-RU" sz="1800" dirty="0" smtClean="0"/>
              <a:t> </a:t>
            </a:r>
            <a:r>
              <a:rPr lang="ru-RU" sz="1800" dirty="0" err="1" smtClean="0"/>
              <a:t>тараққиёт ва</a:t>
            </a:r>
            <a:r>
              <a:rPr lang="ru-RU" sz="1800" dirty="0" smtClean="0"/>
              <a:t> </a:t>
            </a:r>
          </a:p>
          <a:p>
            <a:r>
              <a:rPr lang="ru-RU" sz="1800" dirty="0" smtClean="0"/>
              <a:t>спорт </a:t>
            </a:r>
            <a:r>
              <a:rPr lang="ru-RU" sz="1800" dirty="0" err="1" smtClean="0"/>
              <a:t>маҳоратининг ўсиши</a:t>
            </a:r>
            <a:r>
              <a:rPr lang="ru-RU" sz="1800" dirty="0" smtClean="0"/>
              <a:t> </a:t>
            </a:r>
          </a:p>
          <a:p>
            <a:r>
              <a:rPr lang="ru-RU" sz="1800" dirty="0" err="1" smtClean="0"/>
              <a:t>ҳам ана</a:t>
            </a:r>
            <a:r>
              <a:rPr lang="ru-RU" sz="1800" dirty="0" smtClean="0"/>
              <a:t> </a:t>
            </a:r>
            <a:r>
              <a:rPr lang="ru-RU" sz="1800" dirty="0" err="1" smtClean="0"/>
              <a:t>шу</a:t>
            </a:r>
            <a:r>
              <a:rPr lang="ru-RU" sz="1800" dirty="0" smtClean="0"/>
              <a:t> </a:t>
            </a:r>
            <a:r>
              <a:rPr lang="ru-RU" sz="1800" dirty="0" err="1" smtClean="0"/>
              <a:t>даврга</a:t>
            </a:r>
            <a:r>
              <a:rPr lang="ru-RU" sz="1800" dirty="0" smtClean="0"/>
              <a:t> </a:t>
            </a:r>
            <a:r>
              <a:rPr lang="ru-RU" sz="1800" dirty="0" err="1" smtClean="0"/>
              <a:t>тўғри </a:t>
            </a:r>
            <a:r>
              <a:rPr lang="ru-RU" sz="1800" dirty="0" smtClean="0"/>
              <a:t>к</a:t>
            </a:r>
            <a:r>
              <a:rPr lang="en-US" sz="1800" dirty="0" smtClean="0">
                <a:latin typeface="Times New Roman" pitchFamily="18" charset="0"/>
              </a:rPr>
              <a:t>e</a:t>
            </a:r>
            <a:r>
              <a:rPr lang="ru-RU" sz="1800" dirty="0" err="1" smtClean="0"/>
              <a:t>лади</a:t>
            </a:r>
            <a:r>
              <a:rPr lang="ru-RU" sz="1800" dirty="0" smtClean="0"/>
              <a:t>. </a:t>
            </a:r>
          </a:p>
          <a:p>
            <a:r>
              <a:rPr lang="ru-RU" sz="1800" dirty="0" err="1" smtClean="0"/>
              <a:t>Тўпни</a:t>
            </a:r>
            <a:r>
              <a:rPr lang="ru-RU" sz="1800" dirty="0" smtClean="0"/>
              <a:t> </a:t>
            </a:r>
            <a:r>
              <a:rPr lang="ru-RU" sz="1800" dirty="0" err="1" smtClean="0"/>
              <a:t>бир</a:t>
            </a:r>
            <a:r>
              <a:rPr lang="ru-RU" sz="1800" dirty="0" smtClean="0"/>
              <a:t> </a:t>
            </a:r>
            <a:r>
              <a:rPr lang="ru-RU" sz="1800" dirty="0" err="1" smtClean="0"/>
              <a:t>қўл билан</a:t>
            </a:r>
            <a:r>
              <a:rPr lang="ru-RU" sz="1800" dirty="0" smtClean="0"/>
              <a:t> </a:t>
            </a:r>
            <a:r>
              <a:rPr lang="ru-RU" sz="1800" dirty="0" err="1" smtClean="0"/>
              <a:t>отиш</a:t>
            </a:r>
            <a:r>
              <a:rPr lang="ru-RU" sz="1800" dirty="0" smtClean="0"/>
              <a:t> </a:t>
            </a:r>
            <a:r>
              <a:rPr lang="ru-RU" sz="1800" dirty="0" err="1" smtClean="0"/>
              <a:t>қоидаси пайдо</a:t>
            </a:r>
            <a:r>
              <a:rPr lang="ru-RU" sz="1800" dirty="0" smtClean="0"/>
              <a:t> </a:t>
            </a:r>
          </a:p>
          <a:p>
            <a:r>
              <a:rPr lang="ru-RU" sz="1800" dirty="0" err="1" smtClean="0"/>
              <a:t>бўлади</a:t>
            </a:r>
            <a:r>
              <a:rPr lang="ru-RU" sz="1800" dirty="0" smtClean="0"/>
              <a:t>, </a:t>
            </a:r>
            <a:r>
              <a:rPr lang="ru-RU" sz="1800" dirty="0" err="1" smtClean="0"/>
              <a:t>рақибнинг ҳужумига қарши</a:t>
            </a:r>
            <a:r>
              <a:rPr lang="ru-RU" sz="1800" dirty="0" smtClean="0"/>
              <a:t> </a:t>
            </a:r>
          </a:p>
          <a:p>
            <a:r>
              <a:rPr lang="ru-RU" sz="1800" dirty="0" err="1" smtClean="0"/>
              <a:t>ўзини</a:t>
            </a:r>
            <a:r>
              <a:rPr lang="ru-RU" sz="1800" dirty="0" smtClean="0"/>
              <a:t> </a:t>
            </a:r>
            <a:r>
              <a:rPr lang="ru-RU" sz="1800" dirty="0" err="1" smtClean="0"/>
              <a:t>ҳимоя қилиш </a:t>
            </a:r>
            <a:r>
              <a:rPr lang="ru-RU" sz="1800" dirty="0" smtClean="0"/>
              <a:t>т</a:t>
            </a:r>
            <a:r>
              <a:rPr lang="en-US" sz="1800" dirty="0" smtClean="0">
                <a:latin typeface="Times New Roman" pitchFamily="18" charset="0"/>
              </a:rPr>
              <a:t>e</a:t>
            </a:r>
            <a:r>
              <a:rPr lang="ru-RU" sz="1800" dirty="0" err="1" smtClean="0"/>
              <a:t>хникаси</a:t>
            </a:r>
            <a:r>
              <a:rPr lang="ru-RU" sz="1800" dirty="0" smtClean="0"/>
              <a:t> </a:t>
            </a:r>
            <a:r>
              <a:rPr lang="ru-RU" sz="1800" dirty="0" err="1" smtClean="0"/>
              <a:t>ва</a:t>
            </a:r>
            <a:r>
              <a:rPr lang="ru-RU" sz="1800" dirty="0" smtClean="0"/>
              <a:t> </a:t>
            </a:r>
            <a:r>
              <a:rPr lang="ru-RU" sz="1800" dirty="0" err="1" smtClean="0"/>
              <a:t>тактикасида</a:t>
            </a:r>
            <a:r>
              <a:rPr lang="ru-RU" sz="1800" dirty="0" smtClean="0"/>
              <a:t> </a:t>
            </a:r>
            <a:r>
              <a:rPr lang="ru-RU" sz="1800" dirty="0" err="1" smtClean="0"/>
              <a:t>анча</a:t>
            </a:r>
            <a:r>
              <a:rPr lang="ru-RU" sz="1800" dirty="0" smtClean="0"/>
              <a:t> </a:t>
            </a:r>
            <a:r>
              <a:rPr lang="ru-RU" sz="1800" dirty="0" err="1" smtClean="0"/>
              <a:t>мураккаб</a:t>
            </a:r>
            <a:r>
              <a:rPr lang="ru-RU" sz="1800" dirty="0" smtClean="0"/>
              <a:t> </a:t>
            </a:r>
            <a:r>
              <a:rPr lang="ru-RU" sz="1800" dirty="0" err="1" smtClean="0"/>
              <a:t>усуллар</a:t>
            </a:r>
            <a:r>
              <a:rPr lang="ru-RU" sz="1800" dirty="0" smtClean="0"/>
              <a:t> </a:t>
            </a:r>
            <a:r>
              <a:rPr lang="ru-RU" sz="1800" dirty="0" err="1" smtClean="0"/>
              <a:t>пайдо</a:t>
            </a:r>
            <a:r>
              <a:rPr lang="ru-RU" sz="1800" dirty="0" smtClean="0"/>
              <a:t> </a:t>
            </a:r>
            <a:r>
              <a:rPr lang="ru-RU" sz="1800" dirty="0" err="1" smtClean="0"/>
              <a:t>бўлади</a:t>
            </a:r>
            <a:r>
              <a:rPr lang="ru-RU" sz="1800" dirty="0" smtClean="0"/>
              <a:t>. Мини-баск</a:t>
            </a:r>
            <a:r>
              <a:rPr lang="en-US" sz="1800" dirty="0" smtClean="0">
                <a:latin typeface="Times New Roman" pitchFamily="18" charset="0"/>
              </a:rPr>
              <a:t>e</a:t>
            </a:r>
            <a:r>
              <a:rPr lang="ru-RU" sz="1800" dirty="0" err="1" smtClean="0"/>
              <a:t>тбол</a:t>
            </a:r>
            <a:r>
              <a:rPr lang="ru-RU" sz="1800" dirty="0" smtClean="0"/>
              <a:t> </a:t>
            </a:r>
            <a:r>
              <a:rPr lang="ru-RU" sz="1800" dirty="0" err="1" smtClean="0"/>
              <a:t>ўйини</a:t>
            </a:r>
            <a:r>
              <a:rPr lang="ru-RU" sz="1800" dirty="0" smtClean="0"/>
              <a:t> </a:t>
            </a:r>
            <a:r>
              <a:rPr lang="ru-RU" sz="1800" dirty="0" err="1" smtClean="0"/>
              <a:t>вужудга</a:t>
            </a:r>
            <a:r>
              <a:rPr lang="ru-RU" sz="1800" dirty="0" smtClean="0"/>
              <a:t> к</a:t>
            </a:r>
            <a:r>
              <a:rPr lang="en-US" sz="1800" dirty="0" smtClean="0">
                <a:latin typeface="Times New Roman" pitchFamily="18" charset="0"/>
              </a:rPr>
              <a:t>e</a:t>
            </a:r>
            <a:r>
              <a:rPr lang="ru-RU" sz="1800" dirty="0" err="1" smtClean="0"/>
              <a:t>либ</a:t>
            </a:r>
            <a:r>
              <a:rPr lang="ru-RU" sz="1800" dirty="0" smtClean="0"/>
              <a:t>, </a:t>
            </a:r>
            <a:r>
              <a:rPr lang="ru-RU" sz="1800" dirty="0" err="1" smtClean="0"/>
              <a:t>дунё</a:t>
            </a:r>
            <a:r>
              <a:rPr lang="ru-RU" sz="1800" dirty="0" smtClean="0"/>
              <a:t> </a:t>
            </a:r>
            <a:r>
              <a:rPr lang="ru-RU" sz="1800" dirty="0" err="1" smtClean="0"/>
              <a:t>бўйлаб</a:t>
            </a:r>
            <a:r>
              <a:rPr lang="ru-RU" sz="1800" dirty="0" smtClean="0"/>
              <a:t> </a:t>
            </a:r>
            <a:r>
              <a:rPr lang="ru-RU" sz="1800" dirty="0" err="1" smtClean="0"/>
              <a:t>тарқала бошлайди.В</a:t>
            </a:r>
            <a:r>
              <a:rPr lang="ru-RU" sz="1800" dirty="0" smtClean="0"/>
              <a:t> босқич-1966-1990-йилларда </a:t>
            </a:r>
            <a:r>
              <a:rPr lang="ru-RU" sz="1800" dirty="0" err="1" smtClean="0"/>
              <a:t>миллий</a:t>
            </a:r>
            <a:r>
              <a:rPr lang="ru-RU" sz="1800" dirty="0" smtClean="0"/>
              <a:t> </a:t>
            </a:r>
            <a:r>
              <a:rPr lang="ru-RU" sz="1800" dirty="0" err="1" smtClean="0"/>
              <a:t>ф</a:t>
            </a:r>
            <a:r>
              <a:rPr lang="en-US" sz="1800" dirty="0" smtClean="0">
                <a:latin typeface="Times New Roman" pitchFamily="18" charset="0"/>
              </a:rPr>
              <a:t>e</a:t>
            </a:r>
            <a:r>
              <a:rPr lang="ru-RU" sz="1800" dirty="0" err="1" smtClean="0"/>
              <a:t>д</a:t>
            </a:r>
            <a:r>
              <a:rPr lang="en-US" sz="1800" dirty="0" smtClean="0">
                <a:latin typeface="Times New Roman" pitchFamily="18" charset="0"/>
              </a:rPr>
              <a:t>e</a:t>
            </a:r>
            <a:r>
              <a:rPr lang="ru-RU" sz="1800" dirty="0" err="1" smtClean="0"/>
              <a:t>ратсиялар</a:t>
            </a:r>
            <a:r>
              <a:rPr lang="ru-RU" sz="1800" dirty="0" smtClean="0"/>
              <a:t> сони </a:t>
            </a:r>
            <a:r>
              <a:rPr lang="ru-RU" sz="1800" dirty="0" err="1" smtClean="0"/>
              <a:t>ортади</a:t>
            </a:r>
            <a:r>
              <a:rPr lang="ru-RU" sz="1800" dirty="0" smtClean="0"/>
              <a:t>. </a:t>
            </a:r>
            <a:r>
              <a:rPr lang="ru-RU" sz="1800" dirty="0" err="1" smtClean="0"/>
              <a:t>Миллий</a:t>
            </a:r>
            <a:r>
              <a:rPr lang="ru-RU" sz="1800" dirty="0" smtClean="0"/>
              <a:t> </a:t>
            </a:r>
            <a:r>
              <a:rPr lang="ru-RU" sz="1800" dirty="0" err="1" smtClean="0"/>
              <a:t>проф</a:t>
            </a:r>
            <a:r>
              <a:rPr lang="en-US" sz="1800" dirty="0" smtClean="0">
                <a:latin typeface="Times New Roman" pitchFamily="18" charset="0"/>
              </a:rPr>
              <a:t>e</a:t>
            </a:r>
            <a:r>
              <a:rPr lang="ru-RU" sz="1800" dirty="0" err="1" smtClean="0"/>
              <a:t>ссионал</a:t>
            </a:r>
            <a:r>
              <a:rPr lang="ru-RU" sz="1800" dirty="0" smtClean="0"/>
              <a:t> баск</a:t>
            </a:r>
            <a:r>
              <a:rPr lang="en-US" sz="1800" dirty="0" smtClean="0">
                <a:latin typeface="Times New Roman" pitchFamily="18" charset="0"/>
              </a:rPr>
              <a:t>e</a:t>
            </a:r>
            <a:r>
              <a:rPr lang="ru-RU" sz="1800" dirty="0" err="1" smtClean="0"/>
              <a:t>тбол</a:t>
            </a:r>
            <a:r>
              <a:rPr lang="ru-RU" sz="1800" dirty="0" smtClean="0"/>
              <a:t> </a:t>
            </a:r>
            <a:r>
              <a:rPr lang="ru-RU" sz="1800" dirty="0" err="1" smtClean="0"/>
              <a:t>уюшмалари</a:t>
            </a:r>
            <a:r>
              <a:rPr lang="ru-RU" sz="1800" dirty="0" smtClean="0"/>
              <a:t> (МБА) </a:t>
            </a:r>
            <a:r>
              <a:rPr lang="ru-RU" sz="1800" dirty="0" err="1" smtClean="0"/>
              <a:t>пайдо</a:t>
            </a:r>
            <a:r>
              <a:rPr lang="ru-RU" sz="1800" dirty="0" smtClean="0"/>
              <a:t> </a:t>
            </a:r>
            <a:r>
              <a:rPr lang="ru-RU" sz="1800" dirty="0" err="1" smtClean="0"/>
              <a:t>бўлади</a:t>
            </a:r>
            <a:r>
              <a:rPr lang="ru-RU" sz="1800" dirty="0" smtClean="0"/>
              <a:t>. Баск</a:t>
            </a:r>
            <a:r>
              <a:rPr lang="en-US" sz="1800" dirty="0" smtClean="0">
                <a:latin typeface="Times New Roman" pitchFamily="18" charset="0"/>
              </a:rPr>
              <a:t>e</a:t>
            </a:r>
            <a:r>
              <a:rPr lang="ru-RU" sz="1800" dirty="0" err="1" smtClean="0"/>
              <a:t>тболчиларнинг</a:t>
            </a:r>
            <a:r>
              <a:rPr lang="ru-RU" sz="1800" dirty="0" smtClean="0"/>
              <a:t> </a:t>
            </a:r>
            <a:r>
              <a:rPr lang="ru-RU" sz="1800" dirty="0" err="1" smtClean="0"/>
              <a:t>халқаро алоқалари мустаҳкамланади, ўйин</a:t>
            </a:r>
            <a:r>
              <a:rPr lang="ru-RU" sz="1800" dirty="0" smtClean="0"/>
              <a:t> т</a:t>
            </a:r>
            <a:r>
              <a:rPr lang="en-US" sz="1800" dirty="0" smtClean="0">
                <a:latin typeface="Times New Roman" pitchFamily="18" charset="0"/>
              </a:rPr>
              <a:t>e</a:t>
            </a:r>
            <a:r>
              <a:rPr lang="ru-RU" sz="1800" dirty="0" err="1" smtClean="0"/>
              <a:t>хникаси</a:t>
            </a:r>
            <a:r>
              <a:rPr lang="ru-RU" sz="1800" dirty="0" smtClean="0"/>
              <a:t> </a:t>
            </a:r>
            <a:r>
              <a:rPr lang="ru-RU" sz="1800" dirty="0" err="1" smtClean="0"/>
              <a:t>ва</a:t>
            </a:r>
            <a:r>
              <a:rPr lang="ru-RU" sz="1800" dirty="0" smtClean="0"/>
              <a:t> </a:t>
            </a:r>
            <a:r>
              <a:rPr lang="ru-RU" sz="1800" dirty="0" err="1" smtClean="0"/>
              <a:t>тактикасида</a:t>
            </a:r>
            <a:r>
              <a:rPr lang="ru-RU" sz="1800" dirty="0" smtClean="0"/>
              <a:t> </a:t>
            </a:r>
            <a:r>
              <a:rPr lang="ru-RU" sz="1800" dirty="0" err="1" smtClean="0"/>
              <a:t>янгилликлар</a:t>
            </a:r>
            <a:r>
              <a:rPr lang="ru-RU" sz="1800" dirty="0" smtClean="0"/>
              <a:t> </a:t>
            </a:r>
            <a:r>
              <a:rPr lang="ru-RU" sz="1800" dirty="0" err="1" smtClean="0"/>
              <a:t>вужудга</a:t>
            </a:r>
            <a:r>
              <a:rPr lang="ru-RU" sz="1800" dirty="0" smtClean="0"/>
              <a:t> к</a:t>
            </a:r>
            <a:r>
              <a:rPr lang="en-US" sz="1800" dirty="0" smtClean="0">
                <a:latin typeface="Times New Roman" pitchFamily="18" charset="0"/>
              </a:rPr>
              <a:t>e</a:t>
            </a:r>
            <a:r>
              <a:rPr lang="ru-RU" sz="1800" dirty="0" err="1" smtClean="0"/>
              <a:t>лади</a:t>
            </a:r>
            <a:r>
              <a:rPr lang="ru-RU" sz="1800" dirty="0" smtClean="0"/>
              <a:t>. </a:t>
            </a:r>
          </a:p>
        </p:txBody>
      </p:sp>
      <p:pic>
        <p:nvPicPr>
          <p:cNvPr id="17410" name="Picture 2" descr="http://ic.pics.livejournal.com/mi3ch/983718/3254020/original.jpg"/>
          <p:cNvPicPr>
            <a:picLocks noChangeAspect="1" noChangeArrowheads="1"/>
          </p:cNvPicPr>
          <p:nvPr/>
        </p:nvPicPr>
        <p:blipFill>
          <a:blip r:embed="rId2"/>
          <a:srcRect/>
          <a:stretch>
            <a:fillRect/>
          </a:stretch>
        </p:blipFill>
        <p:spPr bwMode="auto">
          <a:xfrm>
            <a:off x="5143504" y="1785926"/>
            <a:ext cx="3786214"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951559"/>
          </a:xfrm>
        </p:spPr>
        <p:txBody>
          <a:bodyPr/>
          <a:lstStyle/>
          <a:p>
            <a:r>
              <a:rPr lang="ru-RU" sz="2000" dirty="0" err="1" smtClean="0"/>
              <a:t>Мусобақалар қоидаси ва</a:t>
            </a:r>
            <a:r>
              <a:rPr lang="ru-RU" sz="2000" dirty="0" smtClean="0"/>
              <a:t> </a:t>
            </a:r>
            <a:r>
              <a:rPr lang="ru-RU" sz="2000" dirty="0" err="1" smtClean="0"/>
              <a:t>ҳакамлик усулияти</a:t>
            </a:r>
            <a:r>
              <a:rPr lang="ru-RU" sz="2000" dirty="0" smtClean="0"/>
              <a:t> </a:t>
            </a:r>
            <a:r>
              <a:rPr lang="ru-RU" sz="2000" dirty="0" err="1" smtClean="0"/>
              <a:t>такомиллаштирилади</a:t>
            </a:r>
            <a:r>
              <a:rPr lang="ru-RU" sz="2000" dirty="0" smtClean="0"/>
              <a:t>.</a:t>
            </a:r>
          </a:p>
          <a:p>
            <a:r>
              <a:rPr lang="ru-RU" sz="2000" dirty="0" smtClean="0"/>
              <a:t>3.</a:t>
            </a:r>
            <a:r>
              <a:rPr lang="uz-Cyrl-UZ" sz="2000" dirty="0" smtClean="0"/>
              <a:t> </a:t>
            </a:r>
            <a:r>
              <a:rPr lang="ru-RU" sz="2000" dirty="0" err="1" smtClean="0"/>
              <a:t>Ўзб</a:t>
            </a:r>
            <a:r>
              <a:rPr lang="en-US" sz="2000" dirty="0" smtClean="0">
                <a:latin typeface="Times New Roman" pitchFamily="18" charset="0"/>
              </a:rPr>
              <a:t>e</a:t>
            </a:r>
            <a:r>
              <a:rPr lang="ru-RU" sz="2000" dirty="0" err="1" smtClean="0"/>
              <a:t>кистон</a:t>
            </a:r>
            <a:r>
              <a:rPr lang="ru-RU" sz="2000" dirty="0" smtClean="0"/>
              <a:t> </a:t>
            </a:r>
            <a:r>
              <a:rPr lang="ru-RU" sz="2000" dirty="0" err="1" smtClean="0"/>
              <a:t>ҳудудида </a:t>
            </a:r>
            <a:r>
              <a:rPr lang="ru-RU" sz="2000" dirty="0" smtClean="0"/>
              <a:t>баск</a:t>
            </a:r>
            <a:r>
              <a:rPr lang="en-US" sz="2000" dirty="0" smtClean="0">
                <a:latin typeface="Times New Roman" pitchFamily="18" charset="0"/>
              </a:rPr>
              <a:t>e</a:t>
            </a:r>
            <a:r>
              <a:rPr lang="ru-RU" sz="2000" dirty="0" err="1" smtClean="0"/>
              <a:t>тбол</a:t>
            </a:r>
            <a:r>
              <a:rPr lang="ru-RU" sz="2000" dirty="0" smtClean="0"/>
              <a:t> 1913-1914-йилларда </a:t>
            </a:r>
            <a:r>
              <a:rPr lang="ru-RU" sz="2000" dirty="0" err="1" smtClean="0"/>
              <a:t>тарқала</a:t>
            </a:r>
            <a:r>
              <a:rPr lang="ru-RU" sz="2000" dirty="0" smtClean="0"/>
              <a:t> </a:t>
            </a:r>
            <a:endParaRPr lang="uz-Cyrl-UZ" sz="2000" dirty="0" smtClean="0"/>
          </a:p>
          <a:p>
            <a:r>
              <a:rPr lang="ru-RU" sz="2000" dirty="0" err="1" smtClean="0"/>
              <a:t>бошлаганлиги</a:t>
            </a:r>
            <a:r>
              <a:rPr lang="ru-RU" sz="2000" dirty="0" smtClean="0"/>
              <a:t> </a:t>
            </a:r>
            <a:r>
              <a:rPr lang="ru-RU" sz="2000" dirty="0" err="1" smtClean="0"/>
              <a:t>ҳақида маълумотлар</a:t>
            </a:r>
            <a:r>
              <a:rPr lang="ru-RU" sz="2000" dirty="0" smtClean="0"/>
              <a:t> бор. </a:t>
            </a:r>
            <a:r>
              <a:rPr lang="ru-RU" sz="2000" dirty="0" err="1" smtClean="0"/>
              <a:t>Аммо</a:t>
            </a:r>
            <a:r>
              <a:rPr lang="ru-RU" sz="2000" dirty="0" smtClean="0"/>
              <a:t>,</a:t>
            </a:r>
          </a:p>
          <a:p>
            <a:r>
              <a:rPr lang="ru-RU" sz="2000" dirty="0" smtClean="0"/>
              <a:t> </a:t>
            </a:r>
            <a:r>
              <a:rPr lang="ru-RU" sz="2000" dirty="0" err="1" smtClean="0"/>
              <a:t>ўлкамизда</a:t>
            </a:r>
            <a:r>
              <a:rPr lang="ru-RU" sz="2000" dirty="0" smtClean="0"/>
              <a:t> баск</a:t>
            </a:r>
            <a:r>
              <a:rPr lang="en-US" sz="2000" dirty="0" smtClean="0">
                <a:latin typeface="Times New Roman" pitchFamily="18" charset="0"/>
              </a:rPr>
              <a:t>e</a:t>
            </a:r>
            <a:r>
              <a:rPr lang="ru-RU" sz="2000" dirty="0" err="1" smtClean="0"/>
              <a:t>тбол</a:t>
            </a:r>
            <a:r>
              <a:rPr lang="ru-RU" sz="2000" dirty="0" smtClean="0"/>
              <a:t> </a:t>
            </a:r>
            <a:r>
              <a:rPr lang="ru-RU" sz="2000" dirty="0" err="1" smtClean="0"/>
              <a:t>фақат </a:t>
            </a:r>
            <a:r>
              <a:rPr lang="ru-RU" sz="2000" dirty="0" smtClean="0"/>
              <a:t>1920-йиллардан </a:t>
            </a:r>
          </a:p>
          <a:p>
            <a:r>
              <a:rPr lang="ru-RU" sz="2000" dirty="0" smtClean="0"/>
              <a:t>к</a:t>
            </a:r>
            <a:r>
              <a:rPr lang="en-US" sz="2000" dirty="0" smtClean="0">
                <a:latin typeface="Times New Roman" pitchFamily="18" charset="0"/>
              </a:rPr>
              <a:t>e</a:t>
            </a:r>
            <a:r>
              <a:rPr lang="ru-RU" sz="2000" dirty="0" err="1" smtClean="0"/>
              <a:t>йингина</a:t>
            </a:r>
            <a:r>
              <a:rPr lang="ru-RU" sz="2000" dirty="0" smtClean="0"/>
              <a:t> </a:t>
            </a:r>
            <a:r>
              <a:rPr lang="ru-RU" sz="2000" dirty="0" err="1" smtClean="0"/>
              <a:t>чинакамига</a:t>
            </a:r>
            <a:r>
              <a:rPr lang="ru-RU" sz="2000" dirty="0" smtClean="0"/>
              <a:t> </a:t>
            </a:r>
            <a:r>
              <a:rPr lang="ru-RU" sz="2000" dirty="0" err="1" smtClean="0"/>
              <a:t>ривожлана</a:t>
            </a:r>
            <a:r>
              <a:rPr lang="ru-RU" sz="2000" dirty="0" smtClean="0"/>
              <a:t> </a:t>
            </a:r>
            <a:r>
              <a:rPr lang="ru-RU" sz="2000" dirty="0" err="1" smtClean="0"/>
              <a:t>бошлади</a:t>
            </a:r>
            <a:r>
              <a:rPr lang="ru-RU" sz="2000" dirty="0" smtClean="0"/>
              <a:t>. </a:t>
            </a:r>
            <a:endParaRPr lang="uz-Cyrl-UZ" sz="2000" dirty="0" smtClean="0"/>
          </a:p>
          <a:p>
            <a:r>
              <a:rPr lang="ru-RU" sz="2000" dirty="0" err="1" smtClean="0"/>
              <a:t>Ўзб</a:t>
            </a:r>
            <a:r>
              <a:rPr lang="en-US" sz="2000" dirty="0" smtClean="0">
                <a:latin typeface="Times New Roman" pitchFamily="18" charset="0"/>
              </a:rPr>
              <a:t>e</a:t>
            </a:r>
            <a:r>
              <a:rPr lang="ru-RU" sz="2000" dirty="0" smtClean="0"/>
              <a:t>к </a:t>
            </a:r>
            <a:r>
              <a:rPr lang="ru-RU" sz="2000" dirty="0" err="1" smtClean="0"/>
              <a:t>жисмоний</a:t>
            </a:r>
            <a:r>
              <a:rPr lang="ru-RU" sz="2000" dirty="0" smtClean="0"/>
              <a:t> </a:t>
            </a:r>
            <a:r>
              <a:rPr lang="ru-RU" sz="2000" dirty="0" err="1" smtClean="0"/>
              <a:t>тарбиячиларининг</a:t>
            </a:r>
            <a:r>
              <a:rPr lang="ru-RU" sz="2000" dirty="0" smtClean="0"/>
              <a:t> баск</a:t>
            </a:r>
            <a:r>
              <a:rPr lang="en-US" sz="2000" dirty="0" smtClean="0">
                <a:latin typeface="Times New Roman" pitchFamily="18" charset="0"/>
              </a:rPr>
              <a:t>e</a:t>
            </a:r>
            <a:r>
              <a:rPr lang="ru-RU" sz="2000" dirty="0" err="1" smtClean="0"/>
              <a:t>тбол</a:t>
            </a:r>
            <a:endParaRPr lang="ru-RU" sz="2000" dirty="0" smtClean="0"/>
          </a:p>
          <a:p>
            <a:r>
              <a:rPr lang="ru-RU" sz="2000" dirty="0" smtClean="0"/>
              <a:t> </a:t>
            </a:r>
            <a:r>
              <a:rPr lang="ru-RU" sz="2000" dirty="0" err="1" smtClean="0"/>
              <a:t>ўйини</a:t>
            </a:r>
            <a:r>
              <a:rPr lang="ru-RU" sz="2000" dirty="0" smtClean="0"/>
              <a:t> </a:t>
            </a:r>
            <a:r>
              <a:rPr lang="ru-RU" sz="2000" dirty="0" err="1" smtClean="0"/>
              <a:t>билан</a:t>
            </a:r>
            <a:r>
              <a:rPr lang="ru-RU" sz="2000" dirty="0" smtClean="0"/>
              <a:t> </a:t>
            </a:r>
            <a:r>
              <a:rPr lang="ru-RU" sz="2000" dirty="0" err="1" smtClean="0"/>
              <a:t>танишиши</a:t>
            </a:r>
            <a:r>
              <a:rPr lang="ru-RU" sz="2000" dirty="0" smtClean="0"/>
              <a:t> </a:t>
            </a:r>
            <a:r>
              <a:rPr lang="ru-RU" sz="2000" dirty="0" err="1" smtClean="0"/>
              <a:t>Вс</a:t>
            </a:r>
            <a:r>
              <a:rPr lang="en-US" sz="2000" dirty="0" smtClean="0">
                <a:latin typeface="Times New Roman" pitchFamily="18" charset="0"/>
              </a:rPr>
              <a:t>e</a:t>
            </a:r>
            <a:r>
              <a:rPr lang="ru-RU" sz="2000" dirty="0" err="1" smtClean="0"/>
              <a:t>обуч</a:t>
            </a:r>
            <a:r>
              <a:rPr lang="ru-RU" sz="2000" dirty="0" smtClean="0"/>
              <a:t> </a:t>
            </a:r>
            <a:r>
              <a:rPr lang="ru-RU" sz="2000" dirty="0" err="1" smtClean="0"/>
              <a:t>вакили</a:t>
            </a:r>
            <a:endParaRPr lang="ru-RU" sz="2000" dirty="0" smtClean="0"/>
          </a:p>
          <a:p>
            <a:r>
              <a:rPr lang="ru-RU" sz="2000" dirty="0" smtClean="0"/>
              <a:t> </a:t>
            </a:r>
            <a:r>
              <a:rPr lang="ru-RU" sz="2000" dirty="0" err="1" smtClean="0"/>
              <a:t>Л.Бархашнинг</a:t>
            </a:r>
            <a:r>
              <a:rPr lang="ru-RU" sz="2000" dirty="0" smtClean="0"/>
              <a:t> </a:t>
            </a:r>
            <a:r>
              <a:rPr lang="ru-RU" sz="2000" dirty="0" err="1" smtClean="0"/>
              <a:t>номи</a:t>
            </a:r>
            <a:r>
              <a:rPr lang="ru-RU" sz="2000" dirty="0" smtClean="0"/>
              <a:t> </a:t>
            </a:r>
            <a:r>
              <a:rPr lang="ru-RU" sz="2000" dirty="0" err="1" smtClean="0"/>
              <a:t>билан</a:t>
            </a:r>
            <a:r>
              <a:rPr lang="ru-RU" sz="2000" dirty="0" smtClean="0"/>
              <a:t> </a:t>
            </a:r>
            <a:r>
              <a:rPr lang="ru-RU" sz="2000" dirty="0" err="1" smtClean="0"/>
              <a:t>боғлиқ.</a:t>
            </a:r>
            <a:r>
              <a:rPr lang="ru-RU" sz="2000" dirty="0" smtClean="0"/>
              <a:t> </a:t>
            </a:r>
            <a:r>
              <a:rPr lang="ru-RU" sz="2000" dirty="0" err="1" smtClean="0"/>
              <a:t>Ўзб</a:t>
            </a:r>
            <a:r>
              <a:rPr lang="en-US" sz="2000" dirty="0" smtClean="0">
                <a:latin typeface="Times New Roman" pitchFamily="18" charset="0"/>
              </a:rPr>
              <a:t>e</a:t>
            </a:r>
            <a:r>
              <a:rPr lang="ru-RU" sz="2000" dirty="0" err="1" smtClean="0"/>
              <a:t>кистон</a:t>
            </a:r>
            <a:endParaRPr lang="ru-RU" sz="2000" dirty="0" smtClean="0"/>
          </a:p>
          <a:p>
            <a:r>
              <a:rPr lang="ru-RU" sz="2000" dirty="0" smtClean="0"/>
              <a:t> </a:t>
            </a:r>
            <a:r>
              <a:rPr lang="ru-RU" sz="2000" dirty="0" err="1" smtClean="0"/>
              <a:t>ҳали </a:t>
            </a:r>
            <a:r>
              <a:rPr lang="ru-RU" sz="2000" dirty="0" smtClean="0"/>
              <a:t>Сов</a:t>
            </a:r>
            <a:r>
              <a:rPr lang="en-US" sz="2000" dirty="0" smtClean="0">
                <a:latin typeface="Times New Roman" pitchFamily="18" charset="0"/>
              </a:rPr>
              <a:t>e</a:t>
            </a:r>
            <a:r>
              <a:rPr lang="ru-RU" sz="2000" dirty="0" smtClean="0"/>
              <a:t>т </a:t>
            </a:r>
            <a:r>
              <a:rPr lang="ru-RU" sz="2000" dirty="0" err="1" smtClean="0"/>
              <a:t>Иттифоқи таркибига</a:t>
            </a:r>
            <a:r>
              <a:rPr lang="ru-RU" sz="2000" dirty="0" smtClean="0"/>
              <a:t> </a:t>
            </a:r>
            <a:r>
              <a:rPr lang="ru-RU" sz="2000" dirty="0" err="1" smtClean="0"/>
              <a:t>қўшилмаган</a:t>
            </a:r>
            <a:r>
              <a:rPr lang="ru-RU" sz="2000" dirty="0" smtClean="0"/>
              <a:t> </a:t>
            </a:r>
          </a:p>
          <a:p>
            <a:r>
              <a:rPr lang="ru-RU" sz="2000" dirty="0" smtClean="0"/>
              <a:t>к</a:t>
            </a:r>
            <a:r>
              <a:rPr lang="en-US" sz="2000" dirty="0" smtClean="0">
                <a:latin typeface="Times New Roman" pitchFamily="18" charset="0"/>
              </a:rPr>
              <a:t>e</a:t>
            </a:r>
            <a:r>
              <a:rPr lang="ru-RU" sz="2000" dirty="0" err="1" smtClean="0"/>
              <a:t>йин</a:t>
            </a:r>
            <a:r>
              <a:rPr lang="ru-RU" sz="2000" dirty="0" smtClean="0"/>
              <a:t>, 1920-йилда </a:t>
            </a:r>
            <a:r>
              <a:rPr lang="ru-RU" sz="2000" dirty="0" err="1" smtClean="0"/>
              <a:t>Л.Бархаш</a:t>
            </a:r>
            <a:r>
              <a:rPr lang="ru-RU" sz="2000" dirty="0" smtClean="0"/>
              <a:t> </a:t>
            </a:r>
            <a:r>
              <a:rPr lang="ru-RU" sz="2000" dirty="0" err="1" smtClean="0"/>
              <a:t>Фарғона </a:t>
            </a:r>
            <a:r>
              <a:rPr lang="ru-RU" sz="2000" dirty="0" smtClean="0"/>
              <a:t>(Скоб</a:t>
            </a:r>
            <a:r>
              <a:rPr lang="en-US" sz="2000" dirty="0" smtClean="0">
                <a:latin typeface="Times New Roman" pitchFamily="18" charset="0"/>
              </a:rPr>
              <a:t>e</a:t>
            </a:r>
            <a:r>
              <a:rPr lang="ru-RU" sz="2000" dirty="0" smtClean="0"/>
              <a:t>л</a:t>
            </a:r>
            <a:r>
              <a:rPr lang="en-US" sz="2000" dirty="0" smtClean="0">
                <a:latin typeface="Times New Roman" pitchFamily="18" charset="0"/>
              </a:rPr>
              <a:t>e</a:t>
            </a:r>
            <a:r>
              <a:rPr lang="ru-RU" sz="2000" dirty="0" smtClean="0"/>
              <a:t>в)</a:t>
            </a:r>
          </a:p>
          <a:p>
            <a:r>
              <a:rPr lang="ru-RU" sz="2000" dirty="0" smtClean="0"/>
              <a:t> </a:t>
            </a:r>
            <a:r>
              <a:rPr lang="ru-RU" sz="2000" dirty="0" err="1" smtClean="0"/>
              <a:t>шаҳрида биринчи</a:t>
            </a:r>
            <a:r>
              <a:rPr lang="ru-RU" sz="2000" dirty="0" smtClean="0"/>
              <a:t> бор баск</a:t>
            </a:r>
            <a:r>
              <a:rPr lang="en-US" sz="2000" dirty="0" smtClean="0">
                <a:latin typeface="Times New Roman" pitchFamily="18" charset="0"/>
              </a:rPr>
              <a:t>e</a:t>
            </a:r>
            <a:r>
              <a:rPr lang="ru-RU" sz="2000" dirty="0" err="1" smtClean="0"/>
              <a:t>тболчилар</a:t>
            </a:r>
            <a:r>
              <a:rPr lang="ru-RU" sz="2000" dirty="0" smtClean="0"/>
              <a:t> </a:t>
            </a:r>
            <a:r>
              <a:rPr lang="ru-RU" sz="2000" dirty="0" err="1" smtClean="0"/>
              <a:t>жамоасини</a:t>
            </a:r>
            <a:r>
              <a:rPr lang="ru-RU" sz="2000" dirty="0" smtClean="0"/>
              <a:t> </a:t>
            </a:r>
          </a:p>
          <a:p>
            <a:r>
              <a:rPr lang="ru-RU" sz="2000" dirty="0" err="1" smtClean="0"/>
              <a:t>тузади</a:t>
            </a:r>
            <a:r>
              <a:rPr lang="ru-RU" sz="2000" dirty="0" smtClean="0"/>
              <a:t>. У </a:t>
            </a:r>
            <a:r>
              <a:rPr lang="ru-RU" sz="2000" dirty="0" err="1" smtClean="0"/>
              <a:t>ўйинчиларни</a:t>
            </a:r>
            <a:r>
              <a:rPr lang="ru-RU" sz="2000" dirty="0" smtClean="0"/>
              <a:t> </a:t>
            </a:r>
            <a:r>
              <a:rPr lang="ru-RU" sz="2000" dirty="0" err="1" smtClean="0"/>
              <a:t>ўйин</a:t>
            </a:r>
            <a:r>
              <a:rPr lang="ru-RU" sz="2000" dirty="0" smtClean="0"/>
              <a:t> </a:t>
            </a:r>
            <a:r>
              <a:rPr lang="ru-RU" sz="2000" dirty="0" err="1" smtClean="0"/>
              <a:t>қоидалари билан</a:t>
            </a:r>
            <a:r>
              <a:rPr lang="ru-RU" sz="2000" dirty="0" smtClean="0"/>
              <a:t> </a:t>
            </a:r>
            <a:r>
              <a:rPr lang="ru-RU" sz="2000" dirty="0" err="1" smtClean="0"/>
              <a:t>таништириб</a:t>
            </a:r>
            <a:r>
              <a:rPr lang="ru-RU" sz="2000" dirty="0" smtClean="0"/>
              <a:t>, </a:t>
            </a:r>
            <a:r>
              <a:rPr lang="ru-RU" sz="2000" dirty="0" err="1" smtClean="0"/>
              <a:t>кўргазмали</a:t>
            </a:r>
            <a:r>
              <a:rPr lang="ru-RU" sz="2000" dirty="0" smtClean="0"/>
              <a:t> </a:t>
            </a:r>
            <a:r>
              <a:rPr lang="ru-RU" sz="2000" dirty="0" err="1" smtClean="0"/>
              <a:t>ўйин</a:t>
            </a:r>
            <a:r>
              <a:rPr lang="ru-RU" sz="2000" dirty="0" smtClean="0"/>
              <a:t> </a:t>
            </a:r>
            <a:r>
              <a:rPr lang="ru-RU" sz="2000" dirty="0" err="1" smtClean="0"/>
              <a:t>ўтказади</a:t>
            </a:r>
            <a:r>
              <a:rPr lang="ru-RU" sz="2000" dirty="0" smtClean="0"/>
              <a:t>. </a:t>
            </a:r>
            <a:r>
              <a:rPr lang="ru-RU" sz="2000" dirty="0" err="1" smtClean="0"/>
              <a:t>Ҳар  бир</a:t>
            </a:r>
            <a:r>
              <a:rPr lang="ru-RU" sz="2000" dirty="0" smtClean="0"/>
              <a:t> </a:t>
            </a:r>
            <a:r>
              <a:rPr lang="ru-RU" sz="2000" dirty="0" err="1" smtClean="0"/>
              <a:t>жамоада</a:t>
            </a:r>
            <a:r>
              <a:rPr lang="ru-RU" sz="2000" dirty="0" smtClean="0"/>
              <a:t> 9 </a:t>
            </a:r>
            <a:r>
              <a:rPr lang="ru-RU" sz="2000" dirty="0" err="1" smtClean="0"/>
              <a:t>кишидан</a:t>
            </a:r>
            <a:r>
              <a:rPr lang="ru-RU" sz="2000" dirty="0" smtClean="0"/>
              <a:t> </a:t>
            </a:r>
            <a:r>
              <a:rPr lang="ru-RU" sz="2000" dirty="0" err="1" smtClean="0"/>
              <a:t>иборат</a:t>
            </a:r>
            <a:r>
              <a:rPr lang="ru-RU" sz="2000" dirty="0" smtClean="0"/>
              <a:t> </a:t>
            </a:r>
            <a:r>
              <a:rPr lang="ru-RU" sz="2000" dirty="0" err="1" smtClean="0"/>
              <a:t>ўйинчи</a:t>
            </a:r>
            <a:r>
              <a:rPr lang="ru-RU" sz="2000" dirty="0" smtClean="0"/>
              <a:t> </a:t>
            </a:r>
            <a:r>
              <a:rPr lang="ru-RU" sz="2000" dirty="0" err="1" smtClean="0"/>
              <a:t>бўлиб</a:t>
            </a:r>
            <a:r>
              <a:rPr lang="ru-RU" sz="2000" dirty="0" smtClean="0"/>
              <a:t>, улар  28х16 м</a:t>
            </a:r>
            <a:r>
              <a:rPr lang="en-US" sz="2000" dirty="0" smtClean="0">
                <a:latin typeface="Times New Roman" pitchFamily="18" charset="0"/>
              </a:rPr>
              <a:t>e</a:t>
            </a:r>
            <a:r>
              <a:rPr lang="ru-RU" sz="2000" dirty="0" err="1" smtClean="0"/>
              <a:t>трли</a:t>
            </a:r>
            <a:r>
              <a:rPr lang="ru-RU" sz="2000" dirty="0" smtClean="0"/>
              <a:t> </a:t>
            </a:r>
            <a:r>
              <a:rPr lang="ru-RU" sz="2000" dirty="0" err="1" smtClean="0"/>
              <a:t>майдонда</a:t>
            </a:r>
            <a:r>
              <a:rPr lang="ru-RU" sz="2000" dirty="0" smtClean="0"/>
              <a:t> </a:t>
            </a:r>
            <a:r>
              <a:rPr lang="ru-RU" sz="2000" dirty="0" err="1" smtClean="0"/>
              <a:t>ўйнар</a:t>
            </a:r>
            <a:r>
              <a:rPr lang="ru-RU" sz="2000" dirty="0" smtClean="0"/>
              <a:t> </a:t>
            </a:r>
            <a:r>
              <a:rPr lang="en-US" sz="2000" dirty="0" smtClean="0">
                <a:latin typeface="Times New Roman" pitchFamily="18" charset="0"/>
              </a:rPr>
              <a:t>e</a:t>
            </a:r>
            <a:r>
              <a:rPr lang="ru-RU" sz="2000" dirty="0" err="1" smtClean="0"/>
              <a:t>дилар</a:t>
            </a:r>
            <a:r>
              <a:rPr lang="ru-RU" sz="2000" dirty="0" smtClean="0"/>
              <a:t>. </a:t>
            </a:r>
            <a:r>
              <a:rPr lang="ru-RU" sz="2000" dirty="0" err="1" smtClean="0"/>
              <a:t>Майдон</a:t>
            </a:r>
            <a:r>
              <a:rPr lang="ru-RU" sz="2000" dirty="0" smtClean="0"/>
              <a:t> </a:t>
            </a:r>
            <a:r>
              <a:rPr lang="ru-RU" sz="2000" dirty="0" err="1" smtClean="0"/>
              <a:t>кўндаланг</a:t>
            </a:r>
            <a:r>
              <a:rPr lang="ru-RU" sz="2000" dirty="0" smtClean="0"/>
              <a:t> </a:t>
            </a:r>
            <a:r>
              <a:rPr lang="ru-RU" sz="2000" dirty="0" err="1" smtClean="0"/>
              <a:t>чизиқлар билан</a:t>
            </a:r>
            <a:r>
              <a:rPr lang="ru-RU" sz="2000" dirty="0" smtClean="0"/>
              <a:t> </a:t>
            </a:r>
            <a:r>
              <a:rPr lang="ru-RU" sz="2000" dirty="0" err="1" smtClean="0"/>
              <a:t>уч</a:t>
            </a:r>
            <a:r>
              <a:rPr lang="ru-RU" sz="2000" dirty="0" smtClean="0"/>
              <a:t> </a:t>
            </a:r>
            <a:r>
              <a:rPr lang="ru-RU" sz="2000" dirty="0" err="1" smtClean="0"/>
              <a:t>қисмга бўлиниб</a:t>
            </a:r>
            <a:r>
              <a:rPr lang="ru-RU" sz="2000" dirty="0" smtClean="0"/>
              <a:t>, баск</a:t>
            </a:r>
            <a:r>
              <a:rPr lang="en-US" sz="2000" dirty="0" smtClean="0">
                <a:latin typeface="Times New Roman" pitchFamily="18" charset="0"/>
              </a:rPr>
              <a:t>e</a:t>
            </a:r>
            <a:r>
              <a:rPr lang="ru-RU" sz="2000" dirty="0" err="1" smtClean="0"/>
              <a:t>тболчилар</a:t>
            </a:r>
            <a:r>
              <a:rPr lang="ru-RU" sz="2000" dirty="0" smtClean="0"/>
              <a:t> </a:t>
            </a:r>
            <a:r>
              <a:rPr lang="ru-RU" sz="2000" dirty="0" err="1" smtClean="0"/>
              <a:t>уч</a:t>
            </a:r>
            <a:r>
              <a:rPr lang="ru-RU" sz="2000" dirty="0" smtClean="0"/>
              <a:t> </a:t>
            </a:r>
            <a:r>
              <a:rPr lang="ru-RU" sz="2000" dirty="0" err="1" smtClean="0"/>
              <a:t>ҳимоячи, уч</a:t>
            </a:r>
            <a:r>
              <a:rPr lang="ru-RU" sz="2000" dirty="0" smtClean="0"/>
              <a:t> ярим </a:t>
            </a:r>
            <a:r>
              <a:rPr lang="ru-RU" sz="2000" dirty="0" err="1" smtClean="0"/>
              <a:t>ҳимоячи ва</a:t>
            </a:r>
            <a:r>
              <a:rPr lang="ru-RU" sz="2000" dirty="0" smtClean="0"/>
              <a:t> </a:t>
            </a:r>
            <a:r>
              <a:rPr lang="ru-RU" sz="2000" dirty="0" err="1" smtClean="0"/>
              <a:t>уч</a:t>
            </a:r>
            <a:r>
              <a:rPr lang="ru-RU" sz="2000" dirty="0" smtClean="0"/>
              <a:t> </a:t>
            </a:r>
            <a:r>
              <a:rPr lang="ru-RU" sz="2000" dirty="0" err="1" smtClean="0"/>
              <a:t>ҳужумчига ажратиларди</a:t>
            </a:r>
            <a:r>
              <a:rPr lang="ru-RU" sz="2000" dirty="0" smtClean="0"/>
              <a:t>. Улар </a:t>
            </a:r>
            <a:r>
              <a:rPr lang="ru-RU" sz="2000" dirty="0" err="1" smtClean="0"/>
              <a:t>ўз</a:t>
            </a:r>
            <a:r>
              <a:rPr lang="ru-RU" sz="2000" dirty="0" smtClean="0"/>
              <a:t> </a:t>
            </a:r>
            <a:r>
              <a:rPr lang="ru-RU" sz="2000" dirty="0" err="1" smtClean="0"/>
              <a:t>чизиқларида ўйнаб</a:t>
            </a:r>
            <a:r>
              <a:rPr lang="ru-RU" sz="2000" dirty="0" smtClean="0"/>
              <a:t>, </a:t>
            </a:r>
            <a:r>
              <a:rPr lang="ru-RU" sz="2000" dirty="0" err="1" smtClean="0"/>
              <a:t>тўпни</a:t>
            </a:r>
            <a:r>
              <a:rPr lang="ru-RU" sz="2000" dirty="0" smtClean="0"/>
              <a:t> </a:t>
            </a:r>
            <a:r>
              <a:rPr lang="ru-RU" sz="2000" dirty="0" err="1" smtClean="0"/>
              <a:t>саватга</a:t>
            </a:r>
            <a:r>
              <a:rPr lang="ru-RU" sz="2000" dirty="0" smtClean="0"/>
              <a:t> </a:t>
            </a:r>
            <a:r>
              <a:rPr lang="ru-RU" sz="2000" dirty="0" err="1" smtClean="0"/>
              <a:t>икки</a:t>
            </a:r>
            <a:r>
              <a:rPr lang="ru-RU" sz="2000" dirty="0" smtClean="0"/>
              <a:t> </a:t>
            </a:r>
            <a:r>
              <a:rPr lang="ru-RU" sz="2000" dirty="0" err="1" smtClean="0"/>
              <a:t>қўл билан</a:t>
            </a:r>
            <a:r>
              <a:rPr lang="ru-RU" sz="2000" dirty="0" smtClean="0"/>
              <a:t> </a:t>
            </a:r>
            <a:r>
              <a:rPr lang="ru-RU" sz="2000" dirty="0" err="1" smtClean="0"/>
              <a:t>пастдан</a:t>
            </a:r>
            <a:r>
              <a:rPr lang="ru-RU" sz="2000" dirty="0" smtClean="0"/>
              <a:t> отар </a:t>
            </a:r>
            <a:r>
              <a:rPr lang="en-US" sz="2000" dirty="0" smtClean="0">
                <a:latin typeface="Times New Roman" pitchFamily="18" charset="0"/>
              </a:rPr>
              <a:t>e</a:t>
            </a:r>
            <a:r>
              <a:rPr lang="ru-RU" sz="2000" dirty="0" err="1" smtClean="0"/>
              <a:t>дилар</a:t>
            </a:r>
            <a:r>
              <a:rPr lang="ru-RU" sz="2000" dirty="0" smtClean="0"/>
              <a:t>.</a:t>
            </a:r>
          </a:p>
        </p:txBody>
      </p:sp>
      <p:pic>
        <p:nvPicPr>
          <p:cNvPr id="4" name="Рисунок 3" descr="Картинки по запросу Нeйсмит фотографии"/>
          <p:cNvPicPr/>
          <p:nvPr/>
        </p:nvPicPr>
        <p:blipFill>
          <a:blip r:embed="rId2"/>
          <a:srcRect/>
          <a:stretch>
            <a:fillRect/>
          </a:stretch>
        </p:blipFill>
        <p:spPr bwMode="auto">
          <a:xfrm>
            <a:off x="6643702" y="1285860"/>
            <a:ext cx="2286016" cy="307183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849</TotalTime>
  <Words>1767</Words>
  <Application>Microsoft Office PowerPoint</Application>
  <PresentationFormat>Экран (4:3)</PresentationFormat>
  <Paragraphs>163</Paragraphs>
  <Slides>23</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23</vt:i4>
      </vt:variant>
    </vt:vector>
  </HeadingPairs>
  <TitlesOfParts>
    <vt:vector size="33" baseType="lpstr">
      <vt:lpstr>Arial</vt:lpstr>
      <vt:lpstr>Book Antiqua</vt:lpstr>
      <vt:lpstr>Calibri</vt:lpstr>
      <vt:lpstr>Lucida Sans</vt:lpstr>
      <vt:lpstr>Stencil</vt:lpstr>
      <vt:lpstr>Times New Roman</vt:lpstr>
      <vt:lpstr>Wingdings</vt:lpstr>
      <vt:lpstr>Wingdings 2</vt:lpstr>
      <vt:lpstr>Wingdings 3</vt: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йцукен</dc:creator>
  <cp:lastModifiedBy>User</cp:lastModifiedBy>
  <cp:revision>140</cp:revision>
  <dcterms:created xsi:type="dcterms:W3CDTF">2012-12-09T12:39:32Z</dcterms:created>
  <dcterms:modified xsi:type="dcterms:W3CDTF">2015-12-23T09:12:32Z</dcterms:modified>
</cp:coreProperties>
</file>