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sldIdLst>
    <p:sldId id="256" r:id="rId2"/>
    <p:sldId id="257" r:id="rId3"/>
    <p:sldId id="276" r:id="rId4"/>
    <p:sldId id="277" r:id="rId5"/>
    <p:sldId id="278" r:id="rId6"/>
    <p:sldId id="280" r:id="rId7"/>
    <p:sldId id="279" r:id="rId8"/>
    <p:sldId id="284" r:id="rId9"/>
    <p:sldId id="281" r:id="rId10"/>
    <p:sldId id="282" r:id="rId11"/>
    <p:sldId id="283" r:id="rId12"/>
    <p:sldId id="285" r:id="rId13"/>
  </p:sldIdLst>
  <p:sldSz cx="9144000" cy="6858000" type="screen4x3"/>
  <p:notesSz cx="6858000" cy="9144000"/>
  <p:custDataLst>
    <p:tags r:id="rId15"/>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TER" initials="M"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22" y="-3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9F5A00-3682-407B-9572-45384DAD6776}" type="datetimeFigureOut">
              <a:rPr lang="ru-RU" smtClean="0"/>
              <a:t>25.04.2015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C261B5-A135-4387-B7A2-961CBC14B044}" type="slidenum">
              <a:rPr lang="ru-RU" smtClean="0"/>
              <a:t>‹#›</a:t>
            </a:fld>
            <a:endParaRPr lang="ru-RU"/>
          </a:p>
        </p:txBody>
      </p:sp>
    </p:spTree>
    <p:extLst>
      <p:ext uri="{BB962C8B-B14F-4D97-AF65-F5344CB8AC3E}">
        <p14:creationId xmlns:p14="http://schemas.microsoft.com/office/powerpoint/2010/main" val="1637416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D0A12AE3-3CC3-474D-85C1-453B37031984}" type="datetimeFigureOut">
              <a:rPr lang="ru-RU" smtClean="0"/>
              <a:t>25.04.2015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EE09D3B5-0C39-454F-ADD7-6B8EC7ED5899}"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E09D3B5-0C39-454F-ADD7-6B8EC7ED589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E09D3B5-0C39-454F-ADD7-6B8EC7ED589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E09D3B5-0C39-454F-ADD7-6B8EC7ED5899}"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E09D3B5-0C39-454F-ADD7-6B8EC7ED5899}"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E09D3B5-0C39-454F-ADD7-6B8EC7ED5899}"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E09D3B5-0C39-454F-ADD7-6B8EC7ED5899}"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E09D3B5-0C39-454F-ADD7-6B8EC7ED5899}"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D0A12AE3-3CC3-474D-85C1-453B37031984}" type="datetimeFigureOut">
              <a:rPr lang="ru-RU" smtClean="0"/>
              <a:t>25.04.2015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EE09D3B5-0C39-454F-ADD7-6B8EC7ED589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D0A12AE3-3CC3-474D-85C1-453B37031984}" type="datetimeFigureOut">
              <a:rPr lang="ru-RU" smtClean="0"/>
              <a:t>25.04.2015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E09D3B5-0C39-454F-ADD7-6B8EC7ED5899}"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a:p>
        </p:txBody>
      </p:sp>
      <p:sp>
        <p:nvSpPr>
          <p:cNvPr id="5" name="Дата 4"/>
          <p:cNvSpPr>
            <a:spLocks noGrp="1"/>
          </p:cNvSpPr>
          <p:nvPr>
            <p:ph type="dt" sz="half" idx="10"/>
          </p:nvPr>
        </p:nvSpPr>
        <p:spPr/>
        <p:txBody>
          <a:bodyPr/>
          <a:lstStyle>
            <a:lvl1pPr>
              <a:defRPr>
                <a:solidFill>
                  <a:schemeClr val="tx1"/>
                </a:solidFill>
              </a:defRPr>
            </a:lvl1pPr>
            <a:extLst/>
          </a:lstStyle>
          <a:p>
            <a:fld id="{D0A12AE3-3CC3-474D-85C1-453B37031984}" type="datetimeFigureOut">
              <a:rPr lang="ru-RU" smtClean="0"/>
              <a:t>25.04.2015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EE09D3B5-0C39-454F-ADD7-6B8EC7ED5899}"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0A12AE3-3CC3-474D-85C1-453B37031984}" type="datetimeFigureOut">
              <a:rPr lang="ru-RU" smtClean="0"/>
              <a:t>25.04.2015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E09D3B5-0C39-454F-ADD7-6B8EC7ED5899}"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1556792"/>
            <a:ext cx="7344816" cy="1224136"/>
          </a:xfrm>
        </p:spPr>
        <p:txBody>
          <a:bodyPr>
            <a:normAutofit fontScale="90000"/>
          </a:bodyPr>
          <a:lstStyle/>
          <a:p>
            <a:r>
              <a:rPr lang="uz-Cyrl-UZ" b="0" smtClean="0">
                <a:solidFill>
                  <a:schemeClr val="tx1"/>
                </a:solidFill>
                <a:latin typeface="Arial" pitchFamily="34" charset="0"/>
                <a:cs typeface="Arial" pitchFamily="34" charset="0"/>
              </a:rPr>
              <a:t/>
            </a:r>
            <a:br>
              <a:rPr lang="uz-Cyrl-UZ" b="0" smtClean="0">
                <a:solidFill>
                  <a:schemeClr val="tx1"/>
                </a:solidFill>
                <a:latin typeface="Arial" pitchFamily="34" charset="0"/>
                <a:cs typeface="Arial" pitchFamily="34" charset="0"/>
              </a:rPr>
            </a:br>
            <a:r>
              <a:rPr lang="uz-Cyrl-UZ" b="0">
                <a:solidFill>
                  <a:schemeClr val="tx1"/>
                </a:solidFill>
                <a:latin typeface="Arial" pitchFamily="34" charset="0"/>
                <a:cs typeface="Arial" pitchFamily="34" charset="0"/>
              </a:rPr>
              <a:t/>
            </a:r>
            <a:br>
              <a:rPr lang="uz-Cyrl-UZ" b="0">
                <a:solidFill>
                  <a:schemeClr val="tx1"/>
                </a:solidFill>
                <a:latin typeface="Arial" pitchFamily="34" charset="0"/>
                <a:cs typeface="Arial" pitchFamily="34" charset="0"/>
              </a:rPr>
            </a:br>
            <a:endParaRPr lang="ru-RU" b="0">
              <a:solidFill>
                <a:schemeClr val="tx1"/>
              </a:solidFill>
            </a:endParaRPr>
          </a:p>
        </p:txBody>
      </p:sp>
      <p:sp>
        <p:nvSpPr>
          <p:cNvPr id="3" name="Подзаголовок 2"/>
          <p:cNvSpPr>
            <a:spLocks noGrp="1"/>
          </p:cNvSpPr>
          <p:nvPr>
            <p:ph type="subTitle" idx="1"/>
          </p:nvPr>
        </p:nvSpPr>
        <p:spPr>
          <a:xfrm>
            <a:off x="685800" y="2924944"/>
            <a:ext cx="7772400" cy="1886367"/>
          </a:xfrm>
        </p:spPr>
        <p:txBody>
          <a:bodyPr>
            <a:normAutofit fontScale="77500" lnSpcReduction="20000"/>
          </a:bodyPr>
          <a:lstStyle/>
          <a:p>
            <a:pPr algn="ctr"/>
            <a:r>
              <a:rPr lang="uz-Cyrl-UZ" sz="4300" b="1" smtClean="0">
                <a:solidFill>
                  <a:srgbClr val="002060"/>
                </a:solidFill>
              </a:rPr>
              <a:t>АМИНОКИСЛОТАЛАР АЛМАШИНУВИ ВА ФУНКЦИЯЛАРИ</a:t>
            </a:r>
          </a:p>
          <a:p>
            <a:pPr algn="ctr"/>
            <a:endParaRPr lang="uz-Cyrl-UZ" sz="2800" b="1">
              <a:solidFill>
                <a:srgbClr val="002060"/>
              </a:solidFill>
            </a:endParaRPr>
          </a:p>
          <a:p>
            <a:r>
              <a:rPr lang="uz-Cyrl-UZ" sz="2200" b="1" smtClean="0">
                <a:solidFill>
                  <a:srgbClr val="0070C0"/>
                </a:solidFill>
              </a:rPr>
              <a:t>б.ф.н., доц. Раҳматуллаев  Ёрқин Шокирович</a:t>
            </a:r>
          </a:p>
          <a:p>
            <a:endParaRPr lang="uz-Cyrl-UZ" sz="2200" b="1">
              <a:solidFill>
                <a:srgbClr val="0070C0"/>
              </a:solidFill>
            </a:endParaRPr>
          </a:p>
          <a:p>
            <a:endParaRPr lang="uz-Cyrl-UZ" sz="2200" b="1" smtClean="0">
              <a:solidFill>
                <a:srgbClr val="0070C0"/>
              </a:solidFill>
            </a:endParaRPr>
          </a:p>
          <a:p>
            <a:endParaRPr lang="uz-Cyrl-UZ" sz="2200" b="1">
              <a:solidFill>
                <a:srgbClr val="0070C0"/>
              </a:solidFill>
            </a:endParaRPr>
          </a:p>
          <a:p>
            <a:endParaRPr lang="uz-Cyrl-UZ" sz="2200" b="1" smtClean="0">
              <a:solidFill>
                <a:srgbClr val="0070C0"/>
              </a:solidFill>
            </a:endParaRPr>
          </a:p>
        </p:txBody>
      </p:sp>
      <p:pic>
        <p:nvPicPr>
          <p:cNvPr id="4" name="Picture 27" descr="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308"/>
            <a:ext cx="9036495" cy="1483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179513" y="1609423"/>
            <a:ext cx="8856982" cy="1015663"/>
          </a:xfrm>
          <a:prstGeom prst="rect">
            <a:avLst/>
          </a:prstGeom>
        </p:spPr>
        <p:txBody>
          <a:bodyPr wrap="square">
            <a:spAutoFit/>
          </a:bodyPr>
          <a:lstStyle/>
          <a:p>
            <a:pPr algn="ctr"/>
            <a:r>
              <a:rPr lang="uz-Cyrl-UZ" sz="2000" b="1" smtClean="0">
                <a:solidFill>
                  <a:srgbClr val="0070C0"/>
                </a:solidFill>
                <a:latin typeface="Arial" pitchFamily="34" charset="0"/>
                <a:cs typeface="Arial" pitchFamily="34" charset="0"/>
              </a:rPr>
              <a:t>ЎЗБЕКИСТОН  РЕСПУБЛИКАСИ </a:t>
            </a:r>
            <a:r>
              <a:rPr lang="uz-Cyrl-UZ" sz="2000" b="1" smtClean="0">
                <a:solidFill>
                  <a:schemeClr val="tx1"/>
                </a:solidFill>
                <a:latin typeface="Arial" pitchFamily="34" charset="0"/>
                <a:cs typeface="Arial" pitchFamily="34" charset="0"/>
              </a:rPr>
              <a:t/>
            </a:r>
            <a:br>
              <a:rPr lang="uz-Cyrl-UZ" sz="2000" b="1" smtClean="0">
                <a:solidFill>
                  <a:schemeClr val="tx1"/>
                </a:solidFill>
                <a:latin typeface="Arial" pitchFamily="34" charset="0"/>
                <a:cs typeface="Arial" pitchFamily="34" charset="0"/>
              </a:rPr>
            </a:br>
            <a:r>
              <a:rPr lang="uz-Cyrl-UZ" sz="2000" b="1" smtClean="0">
                <a:solidFill>
                  <a:schemeClr val="accent3">
                    <a:lumMod val="75000"/>
                  </a:schemeClr>
                </a:solidFill>
                <a:latin typeface="Arial" pitchFamily="34" charset="0"/>
                <a:cs typeface="Arial" pitchFamily="34" charset="0"/>
              </a:rPr>
              <a:t>ОЛИЙ ВА  ЎРТА МАХСУС ТАЪЛИМ ВАЗИРЛИГИ </a:t>
            </a:r>
            <a:r>
              <a:rPr lang="uz-Cyrl-UZ" sz="2000" b="1" smtClean="0">
                <a:solidFill>
                  <a:schemeClr val="tx1"/>
                </a:solidFill>
                <a:latin typeface="Arial" pitchFamily="34" charset="0"/>
                <a:cs typeface="Arial" pitchFamily="34" charset="0"/>
              </a:rPr>
              <a:t/>
            </a:r>
            <a:br>
              <a:rPr lang="uz-Cyrl-UZ" sz="2000" b="1" smtClean="0">
                <a:solidFill>
                  <a:schemeClr val="tx1"/>
                </a:solidFill>
                <a:latin typeface="Arial" pitchFamily="34" charset="0"/>
                <a:cs typeface="Arial" pitchFamily="34" charset="0"/>
              </a:rPr>
            </a:br>
            <a:r>
              <a:rPr lang="uz-Cyrl-UZ" sz="2000" b="1" smtClean="0">
                <a:solidFill>
                  <a:srgbClr val="00B050"/>
                </a:solidFill>
                <a:latin typeface="Arial" pitchFamily="34" charset="0"/>
                <a:cs typeface="Arial" pitchFamily="34" charset="0"/>
              </a:rPr>
              <a:t>ҚАРШИ ДАВЛАТ  УНИВЕРСИТЕТИ</a:t>
            </a:r>
            <a:endParaRPr lang="ru-RU" sz="2000"/>
          </a:p>
        </p:txBody>
      </p:sp>
    </p:spTree>
    <p:extLst>
      <p:ext uri="{BB962C8B-B14F-4D97-AF65-F5344CB8AC3E}">
        <p14:creationId xmlns:p14="http://schemas.microsoft.com/office/powerpoint/2010/main" val="13844746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04664"/>
            <a:ext cx="8229600" cy="6120680"/>
          </a:xfrm>
        </p:spPr>
        <p:txBody>
          <a:bodyPr>
            <a:normAutofit fontScale="77500" lnSpcReduction="20000"/>
          </a:bodyPr>
          <a:lstStyle/>
          <a:p>
            <a:pPr marL="109728" indent="0" algn="just">
              <a:buNone/>
            </a:pPr>
            <a:r>
              <a:rPr lang="ru-RU" smtClean="0"/>
              <a:t>	</a:t>
            </a:r>
            <a:r>
              <a:rPr lang="ru-RU" sz="2800" smtClean="0"/>
              <a:t>4. Ҳазм </a:t>
            </a:r>
            <a:r>
              <a:rPr lang="ru-RU" sz="2800"/>
              <a:t>ширалари оқсилларининг ҳазм бўлиши. Одамда барча ҳазм секретлари билан бир кеча-кундузда ичакка 50 г атрофида оқсиллар, асосан, ферментлар чиқиб туради. Шу оқсилларнинг ҳаммаси ҳам ҳазм бўлади, аминокислоталари эса сўрилиб кетади.</a:t>
            </a:r>
          </a:p>
          <a:p>
            <a:pPr marL="109728" indent="0" algn="just">
              <a:buNone/>
            </a:pPr>
            <a:r>
              <a:rPr lang="ru-RU" sz="2800" smtClean="0"/>
              <a:t>	5. Оқсиллар </a:t>
            </a:r>
            <a:r>
              <a:rPr lang="ru-RU" sz="2800"/>
              <a:t>концентрациясининг индукция ва репрессия йўли билан идора этилиши. Идора этишнинг бу механизмини тегишли оқсилларга (ферментлар, гормонлар ва бошқаларга) ҳожат қолмаган маҳалда уларни парчаловчи механизм билан бирга қўшмасдан туриб тасаввур қилиб бўлмайди.</a:t>
            </a:r>
          </a:p>
          <a:p>
            <a:pPr marL="109728" indent="0" algn="just">
              <a:buNone/>
            </a:pPr>
            <a:r>
              <a:rPr lang="ru-RU" sz="2800" smtClean="0"/>
              <a:t>	Бир </a:t>
            </a:r>
            <a:r>
              <a:rPr lang="ru-RU" sz="2800"/>
              <a:t>кеча-кундузда 400 г атрофида тўқима оқсиллари парчаланиб туради, лекин тўқима оқсилларининг янгиланиш тезлиги бир хил </a:t>
            </a:r>
            <a:r>
              <a:rPr lang="ru-RU" sz="2800" smtClean="0"/>
              <a:t>булмайди. </a:t>
            </a:r>
            <a:endParaRPr lang="ru-RU" sz="2800"/>
          </a:p>
          <a:p>
            <a:pPr marL="109728" indent="0" algn="just">
              <a:buNone/>
            </a:pPr>
            <a:r>
              <a:rPr lang="ru-RU" sz="2800" smtClean="0"/>
              <a:t>	Турли </a:t>
            </a:r>
            <a:r>
              <a:rPr lang="ru-RU" sz="2800"/>
              <a:t>органларнинг ҳужайраларида кўп миқдорда протеолитик ферментлар бўлади, оқсилларнинг ҳужайра ичида гидролизланишини ҳам шулар таъминлаб боради. Оқсилларнинг асосий қисми улар лизосомаларга қўшилганидан кейин лизосомалар ичидаги пептид гидролазалар таъсирида парчаланади.</a:t>
            </a:r>
          </a:p>
          <a:p>
            <a:pPr marL="109728" indent="0">
              <a:buNone/>
            </a:pPr>
            <a:endParaRPr lang="ru-RU" sz="2800"/>
          </a:p>
        </p:txBody>
      </p:sp>
    </p:spTree>
    <p:extLst>
      <p:ext uri="{BB962C8B-B14F-4D97-AF65-F5344CB8AC3E}">
        <p14:creationId xmlns:p14="http://schemas.microsoft.com/office/powerpoint/2010/main" val="3332370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88641"/>
            <a:ext cx="8784976" cy="1584175"/>
          </a:xfrm>
        </p:spPr>
        <p:txBody>
          <a:bodyPr>
            <a:normAutofit fontScale="70000" lnSpcReduction="20000"/>
          </a:bodyPr>
          <a:lstStyle/>
          <a:p>
            <a:pPr marL="109728" indent="0" algn="just">
              <a:buNone/>
            </a:pPr>
            <a:r>
              <a:rPr lang="ru-RU"/>
              <a:t>	Аминокислоталар, жумладан метионин Na+ га боглик каналлар оркали, нейтрал аминокислоталар (фенилаланин, лейцин</a:t>
            </a:r>
            <a:r>
              <a:rPr lang="ru-RU" smtClean="0"/>
              <a:t>) ва лизин бу каналган боглик булмаган холда ташилади. Нейтрал аминокислоталар учун асосий ташувчи тизимлардан бири </a:t>
            </a:r>
            <a:r>
              <a:rPr lang="ru-RU" b="1" smtClean="0"/>
              <a:t>γ-глутамил цикл </a:t>
            </a:r>
            <a:r>
              <a:rPr lang="ru-RU" smtClean="0"/>
              <a:t>булиб, у буйрак, меъда ости бези, жигар, талок, мия ва бошка тукималарда мухим ахамият касб этади. </a:t>
            </a:r>
            <a:r>
              <a:rPr lang="ru-RU" b="1" smtClean="0"/>
              <a:t> </a:t>
            </a:r>
            <a:endParaRPr lang="ru-RU"/>
          </a:p>
          <a:p>
            <a:pPr marL="109728" indent="0" algn="just">
              <a:buNone/>
            </a:pPr>
            <a:endParaRPr lang="ru-RU" b="1" smtClean="0"/>
          </a:p>
          <a:p>
            <a:pPr marL="109728" indent="0" algn="just">
              <a:buNone/>
            </a:pPr>
            <a:endParaRPr lang="ru-RU" b="1"/>
          </a:p>
          <a:p>
            <a:pPr marL="109728" indent="0">
              <a:buNone/>
            </a:pPr>
            <a:endParaRPr lang="ru-RU"/>
          </a:p>
        </p:txBody>
      </p:sp>
      <p:pic>
        <p:nvPicPr>
          <p:cNvPr id="4" name="Рисунок 3"/>
          <p:cNvPicPr/>
          <p:nvPr/>
        </p:nvPicPr>
        <p:blipFill>
          <a:blip r:embed="rId2"/>
          <a:stretch>
            <a:fillRect/>
          </a:stretch>
        </p:blipFill>
        <p:spPr>
          <a:xfrm>
            <a:off x="395536" y="1628800"/>
            <a:ext cx="8424936" cy="4248472"/>
          </a:xfrm>
          <a:prstGeom prst="rect">
            <a:avLst/>
          </a:prstGeom>
          <a:solidFill>
            <a:srgbClr val="FF0000"/>
          </a:solidFill>
          <a:ln>
            <a:gradFill>
              <a:gsLst>
                <a:gs pos="0">
                  <a:schemeClr val="tx1"/>
                </a:gs>
                <a:gs pos="50000">
                  <a:schemeClr val="accent1">
                    <a:tint val="44500"/>
                    <a:satMod val="160000"/>
                  </a:schemeClr>
                </a:gs>
                <a:gs pos="100000">
                  <a:schemeClr val="accent1">
                    <a:tint val="23500"/>
                    <a:satMod val="160000"/>
                  </a:schemeClr>
                </a:gs>
              </a:gsLst>
              <a:lin ang="5400000" scaled="0"/>
            </a:gradFill>
          </a:ln>
        </p:spPr>
      </p:pic>
      <p:sp>
        <p:nvSpPr>
          <p:cNvPr id="5" name="Прямоугольник 4"/>
          <p:cNvSpPr/>
          <p:nvPr/>
        </p:nvSpPr>
        <p:spPr>
          <a:xfrm>
            <a:off x="-68944" y="5998927"/>
            <a:ext cx="9064171" cy="923330"/>
          </a:xfrm>
          <a:prstGeom prst="rect">
            <a:avLst/>
          </a:prstGeom>
        </p:spPr>
        <p:txBody>
          <a:bodyPr wrap="square">
            <a:spAutoFit/>
          </a:bodyPr>
          <a:lstStyle/>
          <a:p>
            <a:pPr marL="109728" indent="0" algn="just">
              <a:buNone/>
            </a:pPr>
            <a:r>
              <a:rPr lang="ru-RU" b="1"/>
              <a:t>Е</a:t>
            </a:r>
            <a:r>
              <a:rPr lang="ru-RU" b="1" baseline="-25000"/>
              <a:t>1</a:t>
            </a:r>
            <a:r>
              <a:rPr lang="ru-RU" b="1"/>
              <a:t> - γ-глутамилтранспептидаза (γ-ГТ); Е</a:t>
            </a:r>
            <a:r>
              <a:rPr lang="ru-RU" b="1" baseline="-25000"/>
              <a:t>2</a:t>
            </a:r>
            <a:r>
              <a:rPr lang="ru-RU" b="1"/>
              <a:t> - γ-глутамилциклотрансфераза; Е</a:t>
            </a:r>
            <a:r>
              <a:rPr lang="ru-RU" b="1" baseline="-25000"/>
              <a:t>3</a:t>
            </a:r>
            <a:r>
              <a:rPr lang="ru-RU" b="1"/>
              <a:t> - пептидаза; Е</a:t>
            </a:r>
            <a:r>
              <a:rPr lang="ru-RU" b="1" baseline="-25000"/>
              <a:t>4</a:t>
            </a:r>
            <a:r>
              <a:rPr lang="ru-RU" b="1"/>
              <a:t> - оксопролиназа; Е</a:t>
            </a:r>
            <a:r>
              <a:rPr lang="ru-RU" b="1" baseline="-25000"/>
              <a:t>5</a:t>
            </a:r>
            <a:r>
              <a:rPr lang="ru-RU" b="1"/>
              <a:t> - γ-глутамилцистеинсинтетаза; Е</a:t>
            </a:r>
            <a:r>
              <a:rPr lang="ru-RU" b="1" baseline="-25000"/>
              <a:t>6</a:t>
            </a:r>
            <a:r>
              <a:rPr lang="ru-RU" b="1"/>
              <a:t> - глутатионсинтетаза.</a:t>
            </a:r>
            <a:endParaRPr lang="ru-RU"/>
          </a:p>
        </p:txBody>
      </p:sp>
    </p:spTree>
    <p:extLst>
      <p:ext uri="{BB962C8B-B14F-4D97-AF65-F5344CB8AC3E}">
        <p14:creationId xmlns:p14="http://schemas.microsoft.com/office/powerpoint/2010/main" val="3610076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323528" y="260648"/>
            <a:ext cx="8640960" cy="6480720"/>
          </a:xfrm>
        </p:spPr>
        <p:txBody>
          <a:bodyPr>
            <a:normAutofit fontScale="85000" lnSpcReduction="20000"/>
          </a:bodyPr>
          <a:lstStyle/>
          <a:p>
            <a:pPr marL="109728" indent="0" algn="just">
              <a:buNone/>
            </a:pPr>
            <a:r>
              <a:rPr lang="ru-RU"/>
              <a:t>	</a:t>
            </a:r>
            <a:r>
              <a:rPr lang="ru-RU" smtClean="0"/>
              <a:t>Бу тизим </a:t>
            </a:r>
            <a:r>
              <a:rPr lang="ru-RU" smtClean="0">
                <a:solidFill>
                  <a:srgbClr val="C00000"/>
                </a:solidFill>
              </a:rPr>
              <a:t>битта мембрана </a:t>
            </a:r>
            <a:r>
              <a:rPr lang="ru-RU" smtClean="0"/>
              <a:t>ва </a:t>
            </a:r>
            <a:r>
              <a:rPr lang="ru-RU" smtClean="0">
                <a:solidFill>
                  <a:srgbClr val="C00000"/>
                </a:solidFill>
              </a:rPr>
              <a:t>бешта цитоплазматик ферментдан</a:t>
            </a:r>
            <a:r>
              <a:rPr lang="ru-RU" smtClean="0"/>
              <a:t> ташкил топган. Аминокислотани хужайра ичига ташилиши </a:t>
            </a:r>
            <a:r>
              <a:rPr lang="ru-RU"/>
              <a:t>γ-ГТ</a:t>
            </a:r>
            <a:r>
              <a:rPr lang="ru-RU" smtClean="0"/>
              <a:t> таъсири остида глутатиондан глутамил колдиги юзага келиши билан амалга ошади. Кейин аминокислота эркин холга утиб, глутамил колдик глутатионга айланади ва аминокислота молекуласини богланиш имконига эга булади.</a:t>
            </a:r>
          </a:p>
          <a:p>
            <a:pPr marL="109728" indent="0" algn="just">
              <a:buNone/>
            </a:pPr>
            <a:r>
              <a:rPr lang="ru-RU" smtClean="0"/>
              <a:t> 	Тизимни ишлашида мембрана ферменти </a:t>
            </a:r>
            <a:r>
              <a:rPr lang="ru-RU">
                <a:solidFill>
                  <a:srgbClr val="FF0000"/>
                </a:solidFill>
              </a:rPr>
              <a:t>γ</a:t>
            </a:r>
            <a:r>
              <a:rPr lang="ru-RU" b="1">
                <a:solidFill>
                  <a:srgbClr val="FF0000"/>
                </a:solidFill>
              </a:rPr>
              <a:t>-глутамилтранспептидаза (γ-ГТ</a:t>
            </a:r>
            <a:r>
              <a:rPr lang="ru-RU" b="1" smtClean="0">
                <a:solidFill>
                  <a:srgbClr val="FF0000"/>
                </a:solidFill>
              </a:rPr>
              <a:t>) </a:t>
            </a:r>
            <a:r>
              <a:rPr lang="ru-RU" smtClean="0"/>
              <a:t>асосий рол уйнайди.</a:t>
            </a:r>
            <a:r>
              <a:rPr lang="ru-RU" b="1" smtClean="0"/>
              <a:t> </a:t>
            </a:r>
            <a:r>
              <a:rPr lang="ru-RU" smtClean="0"/>
              <a:t>У γ-глутамил группани ташилишини катализлайди. Глутатион барча хужайраларда мавжуд булади. Хужайрага битта аминокислота молекуласининг γ-глутамил цикл оркали ташилиши учун </a:t>
            </a:r>
            <a:r>
              <a:rPr lang="ru-RU" smtClean="0">
                <a:solidFill>
                  <a:srgbClr val="FF0000"/>
                </a:solidFill>
              </a:rPr>
              <a:t>уч молекула АТФ </a:t>
            </a:r>
            <a:r>
              <a:rPr lang="ru-RU" smtClean="0"/>
              <a:t>сарфланади.</a:t>
            </a:r>
          </a:p>
          <a:p>
            <a:pPr marL="109728" indent="0" algn="just">
              <a:buNone/>
            </a:pPr>
            <a:r>
              <a:rPr lang="ru-RU"/>
              <a:t>	γ-ГТ </a:t>
            </a:r>
            <a:r>
              <a:rPr lang="ru-RU" b="1" smtClean="0">
                <a:solidFill>
                  <a:srgbClr val="002060"/>
                </a:solidFill>
              </a:rPr>
              <a:t>буйракда, меъда ости безида, жигар</a:t>
            </a:r>
            <a:r>
              <a:rPr lang="ru-RU" smtClean="0">
                <a:solidFill>
                  <a:srgbClr val="002060"/>
                </a:solidFill>
              </a:rPr>
              <a:t> </a:t>
            </a:r>
            <a:r>
              <a:rPr lang="ru-RU" smtClean="0"/>
              <a:t>ва бошка тукималарда куп микдорда булади. Унинг кон плазмасидаги активлиги </a:t>
            </a:r>
            <a:r>
              <a:rPr lang="ru-RU" smtClean="0">
                <a:solidFill>
                  <a:srgbClr val="FF0000"/>
                </a:solidFill>
              </a:rPr>
              <a:t>нормада 30-50 МЕ/л </a:t>
            </a:r>
            <a:r>
              <a:rPr lang="ru-RU" smtClean="0"/>
              <a:t>(</a:t>
            </a:r>
            <a:r>
              <a:rPr lang="ru-RU"/>
              <a:t>мкмоль/мин-мг</a:t>
            </a:r>
            <a:r>
              <a:rPr lang="ru-RU" smtClean="0"/>
              <a:t>)</a:t>
            </a:r>
            <a:r>
              <a:rPr lang="ru-RU"/>
              <a:t> </a:t>
            </a:r>
            <a:r>
              <a:rPr lang="ru-RU" smtClean="0"/>
              <a:t>га тенг. Бу кондан аникланиб, жигар ва юрак хасталикларини ташхислашда кулланилади. γ-ГТ-тестдан шунингдек, </a:t>
            </a:r>
            <a:r>
              <a:rPr lang="ru-RU" b="1" smtClean="0">
                <a:solidFill>
                  <a:srgbClr val="C00000"/>
                </a:solidFill>
              </a:rPr>
              <a:t>меъда ости бези, жигар, простата бези саратонини маркерлаш</a:t>
            </a:r>
            <a:r>
              <a:rPr lang="ru-RU" smtClean="0"/>
              <a:t> учун хам кенг фойдаланилади.</a:t>
            </a:r>
            <a:endParaRPr lang="ru-RU"/>
          </a:p>
          <a:p>
            <a:pPr marL="109728" indent="0">
              <a:buNone/>
            </a:pPr>
            <a:endParaRPr lang="ru-RU"/>
          </a:p>
        </p:txBody>
      </p:sp>
    </p:spTree>
    <p:extLst>
      <p:ext uri="{BB962C8B-B14F-4D97-AF65-F5344CB8AC3E}">
        <p14:creationId xmlns:p14="http://schemas.microsoft.com/office/powerpoint/2010/main" val="369050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481328"/>
            <a:ext cx="8712968" cy="4525963"/>
          </a:xfrm>
        </p:spPr>
        <p:txBody>
          <a:bodyPr>
            <a:noAutofit/>
          </a:bodyPr>
          <a:lstStyle/>
          <a:p>
            <a:pPr marL="624078" indent="-514350">
              <a:buAutoNum type="arabicPeriod"/>
            </a:pPr>
            <a:r>
              <a:rPr lang="uz-Cyrl-UZ" sz="3600" b="1" i="1" smtClean="0">
                <a:solidFill>
                  <a:srgbClr val="0070C0"/>
                </a:solidFill>
                <a:latin typeface="Arial" pitchFamily="34" charset="0"/>
                <a:cs typeface="Arial" pitchFamily="34" charset="0"/>
              </a:rPr>
              <a:t>Аминокислоталарнинг аҳамияти</a:t>
            </a:r>
            <a:endParaRPr lang="uz-Cyrl-UZ" sz="3600" b="1" i="1" smtClean="0">
              <a:solidFill>
                <a:srgbClr val="FF0000"/>
              </a:solidFill>
              <a:latin typeface="Arial" pitchFamily="34" charset="0"/>
              <a:cs typeface="Arial" pitchFamily="34" charset="0"/>
            </a:endParaRPr>
          </a:p>
          <a:p>
            <a:pPr marL="624078" indent="-514350">
              <a:buAutoNum type="arabicPeriod"/>
            </a:pPr>
            <a:r>
              <a:rPr lang="ru-RU" sz="3600" b="1" i="1" smtClean="0">
                <a:solidFill>
                  <a:srgbClr val="0070C0"/>
                </a:solidFill>
                <a:latin typeface="Arial" pitchFamily="34" charset="0"/>
                <a:cs typeface="Arial" pitchFamily="34" charset="0"/>
              </a:rPr>
              <a:t>О</a:t>
            </a:r>
            <a:r>
              <a:rPr lang="uz-Cyrl-UZ" sz="3600" b="1" i="1">
                <a:solidFill>
                  <a:srgbClr val="0070C0"/>
                </a:solidFill>
                <a:latin typeface="Arial" pitchFamily="34" charset="0"/>
                <a:cs typeface="Arial" pitchFamily="34" charset="0"/>
              </a:rPr>
              <a:t>қ</a:t>
            </a:r>
            <a:r>
              <a:rPr lang="ru-RU" sz="3600" b="1" i="1" smtClean="0">
                <a:solidFill>
                  <a:srgbClr val="0070C0"/>
                </a:solidFill>
                <a:latin typeface="Arial" pitchFamily="34" charset="0"/>
                <a:cs typeface="Arial" pitchFamily="34" charset="0"/>
              </a:rPr>
              <a:t>силларнинг </a:t>
            </a:r>
            <a:r>
              <a:rPr lang="uz-Cyrl-UZ" sz="3600" b="1" i="1" smtClean="0">
                <a:solidFill>
                  <a:srgbClr val="0070C0"/>
                </a:solidFill>
                <a:latin typeface="Arial" pitchFamily="34" charset="0"/>
                <a:cs typeface="Arial" pitchFamily="34" charset="0"/>
              </a:rPr>
              <a:t>ҳазм б</a:t>
            </a:r>
            <a:r>
              <a:rPr lang="uz-Cyrl-UZ" sz="3600" b="1" i="1">
                <a:solidFill>
                  <a:srgbClr val="0070C0"/>
                </a:solidFill>
                <a:latin typeface="Arial" pitchFamily="34" charset="0"/>
                <a:cs typeface="Arial" pitchFamily="34" charset="0"/>
              </a:rPr>
              <a:t>ў</a:t>
            </a:r>
            <a:r>
              <a:rPr lang="uz-Cyrl-UZ" sz="3600" b="1" i="1" smtClean="0">
                <a:solidFill>
                  <a:srgbClr val="0070C0"/>
                </a:solidFill>
                <a:latin typeface="Arial" pitchFamily="34" charset="0"/>
                <a:cs typeface="Arial" pitchFamily="34" charset="0"/>
              </a:rPr>
              <a:t>лиши</a:t>
            </a:r>
          </a:p>
          <a:p>
            <a:pPr marL="624078" indent="-514350">
              <a:buAutoNum type="arabicPeriod"/>
            </a:pPr>
            <a:r>
              <a:rPr lang="uz-Cyrl-UZ" sz="3600" b="1" i="1" smtClean="0">
                <a:solidFill>
                  <a:srgbClr val="0070C0"/>
                </a:solidFill>
                <a:latin typeface="Arial" pitchFamily="34" charset="0"/>
                <a:cs typeface="Arial" pitchFamily="34" charset="0"/>
              </a:rPr>
              <a:t>Тўқима оқсилларининг парчаланиши </a:t>
            </a:r>
          </a:p>
          <a:p>
            <a:pPr marL="624078" indent="-514350">
              <a:buAutoNum type="arabicPeriod"/>
            </a:pPr>
            <a:r>
              <a:rPr lang="uz-Cyrl-UZ" sz="3600" b="1" i="1" smtClean="0">
                <a:solidFill>
                  <a:srgbClr val="0070C0"/>
                </a:solidFill>
                <a:latin typeface="Arial" pitchFamily="34" charset="0"/>
                <a:cs typeface="Arial" pitchFamily="34" charset="0"/>
              </a:rPr>
              <a:t>Аминокислоталарнинг транспорт механизми</a:t>
            </a:r>
            <a:endParaRPr lang="ru-RU" sz="3600" b="1" i="1">
              <a:solidFill>
                <a:srgbClr val="FF0000"/>
              </a:solidFill>
              <a:latin typeface="Arial" pitchFamily="34" charset="0"/>
              <a:cs typeface="Arial" pitchFamily="34" charset="0"/>
            </a:endParaRPr>
          </a:p>
        </p:txBody>
      </p:sp>
      <p:sp>
        <p:nvSpPr>
          <p:cNvPr id="3" name="Заголовок 2"/>
          <p:cNvSpPr>
            <a:spLocks noGrp="1"/>
          </p:cNvSpPr>
          <p:nvPr>
            <p:ph type="title"/>
          </p:nvPr>
        </p:nvSpPr>
        <p:spPr/>
        <p:txBody>
          <a:bodyPr/>
          <a:lstStyle/>
          <a:p>
            <a:pPr algn="ctr"/>
            <a:r>
              <a:rPr lang="uz-Cyrl-UZ" smtClean="0"/>
              <a:t>РЕЖА</a:t>
            </a:r>
            <a:endParaRPr lang="ru-RU"/>
          </a:p>
        </p:txBody>
      </p:sp>
    </p:spTree>
    <p:extLst>
      <p:ext uri="{BB962C8B-B14F-4D97-AF65-F5344CB8AC3E}">
        <p14:creationId xmlns:p14="http://schemas.microsoft.com/office/powerpoint/2010/main" val="23788121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836712"/>
            <a:ext cx="8568952" cy="5832648"/>
          </a:xfrm>
        </p:spPr>
        <p:txBody>
          <a:bodyPr>
            <a:normAutofit fontScale="62500" lnSpcReduction="20000"/>
          </a:bodyPr>
          <a:lstStyle/>
          <a:p>
            <a:pPr marL="109728" indent="0" algn="just">
              <a:buNone/>
            </a:pPr>
            <a:r>
              <a:rPr lang="ru-RU" smtClean="0"/>
              <a:t>	</a:t>
            </a:r>
            <a:r>
              <a:rPr lang="ru-RU" sz="3800" smtClean="0"/>
              <a:t>Одам </a:t>
            </a:r>
            <a:r>
              <a:rPr lang="ru-RU" sz="3800" err="1" smtClean="0"/>
              <a:t>организмида</a:t>
            </a:r>
            <a:r>
              <a:rPr lang="ru-RU" sz="3800" smtClean="0"/>
              <a:t> </a:t>
            </a:r>
            <a:r>
              <a:rPr lang="ru-RU" sz="3800" err="1" smtClean="0"/>
              <a:t>ўртача</a:t>
            </a:r>
            <a:r>
              <a:rPr lang="ru-RU" sz="3800" smtClean="0"/>
              <a:t> </a:t>
            </a:r>
            <a:r>
              <a:rPr lang="ru-RU" sz="3800" b="1" u="sng" smtClean="0">
                <a:solidFill>
                  <a:srgbClr val="FF0000"/>
                </a:solidFill>
              </a:rPr>
              <a:t>15 кг</a:t>
            </a:r>
            <a:r>
              <a:rPr lang="ru-RU" sz="3800" b="1" smtClean="0"/>
              <a:t> </a:t>
            </a:r>
            <a:r>
              <a:rPr lang="ru-RU" sz="3800" err="1" smtClean="0"/>
              <a:t>оқсил</a:t>
            </a:r>
            <a:r>
              <a:rPr lang="ru-RU" sz="3800" smtClean="0"/>
              <a:t> </a:t>
            </a:r>
            <a:r>
              <a:rPr lang="ru-RU" sz="3800" err="1" smtClean="0"/>
              <a:t>бўлиб</a:t>
            </a:r>
            <a:r>
              <a:rPr lang="ru-RU" sz="3800" smtClean="0"/>
              <a:t>, </a:t>
            </a:r>
            <a:r>
              <a:rPr lang="ru-RU" sz="3800" err="1" smtClean="0"/>
              <a:t>эркин</a:t>
            </a:r>
            <a:r>
              <a:rPr lang="ru-RU" sz="3800" smtClean="0"/>
              <a:t> </a:t>
            </a:r>
            <a:r>
              <a:rPr lang="ru-RU" sz="3800" err="1" smtClean="0"/>
              <a:t>аминокислоталарнинг</a:t>
            </a:r>
            <a:r>
              <a:rPr lang="ru-RU" sz="3800" smtClean="0"/>
              <a:t> </a:t>
            </a:r>
            <a:r>
              <a:rPr lang="ru-RU" sz="3800" err="1" smtClean="0"/>
              <a:t>фонди</a:t>
            </a:r>
            <a:r>
              <a:rPr lang="ru-RU" sz="3800" smtClean="0"/>
              <a:t> (</a:t>
            </a:r>
            <a:r>
              <a:rPr lang="ru-RU" sz="3800" err="1" smtClean="0"/>
              <a:t>миқдори</a:t>
            </a:r>
            <a:r>
              <a:rPr lang="ru-RU" sz="3800" smtClean="0"/>
              <a:t>) </a:t>
            </a:r>
            <a:r>
              <a:rPr lang="ru-RU" sz="3800" err="1" smtClean="0"/>
              <a:t>тахминан</a:t>
            </a:r>
            <a:r>
              <a:rPr lang="ru-RU" sz="3800" smtClean="0"/>
              <a:t> </a:t>
            </a:r>
            <a:r>
              <a:rPr lang="ru-RU" sz="3800" b="1" smtClean="0">
                <a:solidFill>
                  <a:srgbClr val="FF0000"/>
                </a:solidFill>
              </a:rPr>
              <a:t>30-35 г</a:t>
            </a:r>
            <a:r>
              <a:rPr lang="ru-RU" sz="3800" smtClean="0"/>
              <a:t> ни </a:t>
            </a:r>
            <a:r>
              <a:rPr lang="ru-RU" sz="3800" err="1" smtClean="0"/>
              <a:t>ташкил</a:t>
            </a:r>
            <a:r>
              <a:rPr lang="ru-RU" sz="3800" smtClean="0"/>
              <a:t> </a:t>
            </a:r>
            <a:r>
              <a:rPr lang="ru-RU" sz="3800" err="1" smtClean="0"/>
              <a:t>этади</a:t>
            </a:r>
            <a:r>
              <a:rPr lang="ru-RU" sz="3800" smtClean="0"/>
              <a:t>. </a:t>
            </a:r>
            <a:r>
              <a:rPr lang="ru-RU" sz="3800" err="1" smtClean="0"/>
              <a:t>Қондаги</a:t>
            </a:r>
            <a:r>
              <a:rPr lang="ru-RU" sz="3800" smtClean="0"/>
              <a:t> </a:t>
            </a:r>
            <a:r>
              <a:rPr lang="ru-RU" sz="3800" err="1" smtClean="0"/>
              <a:t>аминокислоталар</a:t>
            </a:r>
            <a:r>
              <a:rPr lang="ru-RU" sz="3800" smtClean="0"/>
              <a:t> </a:t>
            </a:r>
            <a:r>
              <a:rPr lang="ru-RU" sz="3800" err="1" smtClean="0"/>
              <a:t>миқдори</a:t>
            </a:r>
            <a:r>
              <a:rPr lang="ru-RU" sz="3800" smtClean="0"/>
              <a:t> </a:t>
            </a:r>
            <a:r>
              <a:rPr lang="ru-RU" sz="3800" b="1" smtClean="0">
                <a:solidFill>
                  <a:srgbClr val="FF0000"/>
                </a:solidFill>
              </a:rPr>
              <a:t>35-65 мг/дл</a:t>
            </a:r>
            <a:r>
              <a:rPr lang="ru-RU" sz="3800" smtClean="0"/>
              <a:t>. </a:t>
            </a:r>
            <a:r>
              <a:rPr lang="ru-RU" sz="3800" err="1" smtClean="0"/>
              <a:t>Ҳар</a:t>
            </a:r>
            <a:r>
              <a:rPr lang="ru-RU" sz="3800" smtClean="0"/>
              <a:t> </a:t>
            </a:r>
            <a:r>
              <a:rPr lang="ru-RU" sz="3800" err="1" smtClean="0"/>
              <a:t>куни</a:t>
            </a:r>
            <a:r>
              <a:rPr lang="ru-RU" sz="3800" smtClean="0"/>
              <a:t> </a:t>
            </a:r>
            <a:r>
              <a:rPr lang="ru-RU" sz="3800" err="1" smtClean="0"/>
              <a:t>танамизда</a:t>
            </a:r>
            <a:r>
              <a:rPr lang="ru-RU" sz="3800" smtClean="0"/>
              <a:t> </a:t>
            </a:r>
            <a:r>
              <a:rPr lang="ru-RU" sz="3800" b="1" smtClean="0">
                <a:solidFill>
                  <a:srgbClr val="FF0000"/>
                </a:solidFill>
              </a:rPr>
              <a:t>400 г</a:t>
            </a:r>
            <a:r>
              <a:rPr lang="ru-RU" sz="3800" smtClean="0"/>
              <a:t> </a:t>
            </a:r>
            <a:r>
              <a:rPr lang="ru-RU" sz="3800" err="1" smtClean="0"/>
              <a:t>гача</a:t>
            </a:r>
            <a:r>
              <a:rPr lang="ru-RU" sz="3800" smtClean="0"/>
              <a:t> </a:t>
            </a:r>
            <a:r>
              <a:rPr lang="ru-RU" sz="3800" err="1" smtClean="0"/>
              <a:t>оқсил</a:t>
            </a:r>
            <a:r>
              <a:rPr lang="ru-RU" sz="3800" smtClean="0"/>
              <a:t> </a:t>
            </a:r>
            <a:r>
              <a:rPr lang="ru-RU" sz="3800" err="1" smtClean="0"/>
              <a:t>аминокислоталаргача</a:t>
            </a:r>
            <a:r>
              <a:rPr lang="ru-RU" sz="3800" smtClean="0"/>
              <a:t> </a:t>
            </a:r>
            <a:r>
              <a:rPr lang="ru-RU" sz="3800" err="1" smtClean="0"/>
              <a:t>парчаланади</a:t>
            </a:r>
            <a:r>
              <a:rPr lang="ru-RU" sz="3800" smtClean="0"/>
              <a:t> </a:t>
            </a:r>
            <a:r>
              <a:rPr lang="ru-RU" sz="3800" err="1" smtClean="0"/>
              <a:t>ва</a:t>
            </a:r>
            <a:r>
              <a:rPr lang="ru-RU" sz="3800" smtClean="0"/>
              <a:t> </a:t>
            </a:r>
            <a:r>
              <a:rPr lang="ru-RU" sz="3800" err="1" smtClean="0"/>
              <a:t>шунча</a:t>
            </a:r>
            <a:r>
              <a:rPr lang="ru-RU" sz="3800" smtClean="0"/>
              <a:t> </a:t>
            </a:r>
            <a:r>
              <a:rPr lang="ru-RU" sz="3800" err="1" smtClean="0"/>
              <a:t>миқдорда</a:t>
            </a:r>
            <a:r>
              <a:rPr lang="ru-RU" sz="3800" smtClean="0"/>
              <a:t> </a:t>
            </a:r>
            <a:r>
              <a:rPr lang="ru-RU" sz="3800" err="1" smtClean="0"/>
              <a:t>синтезланади</a:t>
            </a:r>
            <a:r>
              <a:rPr lang="ru-RU" sz="3800" smtClean="0"/>
              <a:t>. Шу </a:t>
            </a:r>
            <a:r>
              <a:rPr lang="ru-RU" sz="3800" err="1" smtClean="0"/>
              <a:t>билан</a:t>
            </a:r>
            <a:r>
              <a:rPr lang="ru-RU" sz="3800" smtClean="0"/>
              <a:t> </a:t>
            </a:r>
            <a:r>
              <a:rPr lang="ru-RU" sz="3800" err="1" smtClean="0"/>
              <a:t>бирга</a:t>
            </a:r>
            <a:r>
              <a:rPr lang="ru-RU" sz="3800" smtClean="0"/>
              <a:t> улар </a:t>
            </a:r>
            <a:r>
              <a:rPr lang="ru-RU" sz="3800" err="1" smtClean="0"/>
              <a:t>оқсил</a:t>
            </a:r>
            <a:r>
              <a:rPr lang="ru-RU" sz="3800" smtClean="0"/>
              <a:t> </a:t>
            </a:r>
            <a:r>
              <a:rPr lang="ru-RU" sz="3800" err="1" smtClean="0"/>
              <a:t>ва</a:t>
            </a:r>
            <a:r>
              <a:rPr lang="ru-RU" sz="3800" smtClean="0"/>
              <a:t> </a:t>
            </a:r>
            <a:r>
              <a:rPr lang="ru-RU" sz="3800" err="1" smtClean="0"/>
              <a:t>пиптедлар</a:t>
            </a:r>
            <a:r>
              <a:rPr lang="ru-RU" sz="3800" smtClean="0"/>
              <a:t> </a:t>
            </a:r>
            <a:r>
              <a:rPr lang="ru-RU" sz="3800" err="1" smtClean="0"/>
              <a:t>синтези</a:t>
            </a:r>
            <a:r>
              <a:rPr lang="ru-RU" sz="3800" smtClean="0"/>
              <a:t> </a:t>
            </a:r>
            <a:r>
              <a:rPr lang="ru-RU" sz="3800" err="1" smtClean="0"/>
              <a:t>учун</a:t>
            </a:r>
            <a:r>
              <a:rPr lang="ru-RU" sz="3800" smtClean="0"/>
              <a:t> </a:t>
            </a:r>
            <a:r>
              <a:rPr lang="ru-RU" sz="3800" err="1" smtClean="0"/>
              <a:t>ҳам</a:t>
            </a:r>
            <a:r>
              <a:rPr lang="ru-RU" sz="3800" smtClean="0"/>
              <a:t> </a:t>
            </a:r>
            <a:r>
              <a:rPr lang="ru-RU" sz="3800" err="1" smtClean="0"/>
              <a:t>фойдаланилади</a:t>
            </a:r>
            <a:r>
              <a:rPr lang="ru-RU" sz="3800" smtClean="0"/>
              <a:t>. </a:t>
            </a:r>
            <a:r>
              <a:rPr lang="ru-RU" sz="3800" err="1" smtClean="0"/>
              <a:t>Бундан</a:t>
            </a:r>
            <a:r>
              <a:rPr lang="ru-RU" sz="3800" smtClean="0"/>
              <a:t> </a:t>
            </a:r>
            <a:r>
              <a:rPr lang="ru-RU" sz="3800" err="1" smtClean="0"/>
              <a:t>ташқари</a:t>
            </a:r>
            <a:r>
              <a:rPr lang="ru-RU" sz="3800" smtClean="0"/>
              <a:t> </a:t>
            </a:r>
            <a:r>
              <a:rPr lang="ru-RU" sz="3800" err="1" smtClean="0"/>
              <a:t>аминокислоталардан</a:t>
            </a:r>
            <a:r>
              <a:rPr lang="ru-RU" sz="3800" smtClean="0"/>
              <a:t> </a:t>
            </a:r>
            <a:r>
              <a:rPr lang="ru-RU" sz="3800" err="1" smtClean="0"/>
              <a:t>пиптед</a:t>
            </a:r>
            <a:r>
              <a:rPr lang="ru-RU" sz="3800" smtClean="0"/>
              <a:t> </a:t>
            </a:r>
            <a:r>
              <a:rPr lang="ru-RU" sz="3800" err="1" smtClean="0"/>
              <a:t>бўлмаган</a:t>
            </a:r>
            <a:r>
              <a:rPr lang="ru-RU" sz="3800" smtClean="0"/>
              <a:t> </a:t>
            </a:r>
            <a:r>
              <a:rPr lang="ru-RU" sz="3800" err="1" smtClean="0"/>
              <a:t>моддалар</a:t>
            </a:r>
            <a:r>
              <a:rPr lang="ru-RU" sz="3800" smtClean="0"/>
              <a:t>: </a:t>
            </a:r>
            <a:r>
              <a:rPr lang="ru-RU" sz="3800" b="1" smtClean="0">
                <a:solidFill>
                  <a:schemeClr val="accent4">
                    <a:lumMod val="75000"/>
                  </a:schemeClr>
                </a:solidFill>
              </a:rPr>
              <a:t>холин, таурин, </a:t>
            </a:r>
            <a:r>
              <a:rPr lang="ru-RU" sz="3800" b="1" err="1" smtClean="0">
                <a:solidFill>
                  <a:schemeClr val="accent4">
                    <a:lumMod val="75000"/>
                  </a:schemeClr>
                </a:solidFill>
              </a:rPr>
              <a:t>аминлар</a:t>
            </a:r>
            <a:r>
              <a:rPr lang="ru-RU" sz="3800" b="1" smtClean="0">
                <a:solidFill>
                  <a:schemeClr val="accent4">
                    <a:lumMod val="75000"/>
                  </a:schemeClr>
                </a:solidFill>
              </a:rPr>
              <a:t>, </a:t>
            </a:r>
            <a:r>
              <a:rPr lang="ru-RU" sz="3800" b="1" err="1" smtClean="0">
                <a:solidFill>
                  <a:schemeClr val="accent4">
                    <a:lumMod val="75000"/>
                  </a:schemeClr>
                </a:solidFill>
              </a:rPr>
              <a:t>гем</a:t>
            </a:r>
            <a:r>
              <a:rPr lang="ru-RU" sz="3800" b="1" smtClean="0">
                <a:solidFill>
                  <a:schemeClr val="accent4">
                    <a:lumMod val="75000"/>
                  </a:schemeClr>
                </a:solidFill>
              </a:rPr>
              <a:t>, тироксин </a:t>
            </a:r>
            <a:r>
              <a:rPr lang="ru-RU" sz="3800" err="1" smtClean="0"/>
              <a:t>ва</a:t>
            </a:r>
            <a:r>
              <a:rPr lang="ru-RU" sz="3800" smtClean="0"/>
              <a:t> </a:t>
            </a:r>
            <a:r>
              <a:rPr lang="ru-RU" sz="3800" err="1" smtClean="0"/>
              <a:t>бошқа</a:t>
            </a:r>
            <a:r>
              <a:rPr lang="ru-RU" sz="3800" smtClean="0"/>
              <a:t> </a:t>
            </a:r>
            <a:r>
              <a:rPr lang="ru-RU" sz="3800" err="1" smtClean="0"/>
              <a:t>моддалар</a:t>
            </a:r>
            <a:r>
              <a:rPr lang="ru-RU" sz="3800" smtClean="0"/>
              <a:t> </a:t>
            </a:r>
            <a:r>
              <a:rPr lang="ru-RU" sz="3800" err="1" smtClean="0"/>
              <a:t>ҳам</a:t>
            </a:r>
            <a:r>
              <a:rPr lang="ru-RU" sz="3800" smtClean="0"/>
              <a:t> </a:t>
            </a:r>
            <a:r>
              <a:rPr lang="ru-RU" sz="3800" err="1" smtClean="0"/>
              <a:t>ҳосил</a:t>
            </a:r>
            <a:r>
              <a:rPr lang="ru-RU" sz="3800" smtClean="0"/>
              <a:t> </a:t>
            </a:r>
            <a:r>
              <a:rPr lang="ru-RU" sz="3800" err="1" smtClean="0"/>
              <a:t>бўлади</a:t>
            </a:r>
            <a:r>
              <a:rPr lang="ru-RU" sz="3800" smtClean="0"/>
              <a:t>. </a:t>
            </a:r>
            <a:r>
              <a:rPr lang="ru-RU" sz="3800" err="1" smtClean="0"/>
              <a:t>Организмдаги</a:t>
            </a:r>
            <a:r>
              <a:rPr lang="ru-RU" sz="3800" smtClean="0"/>
              <a:t> </a:t>
            </a:r>
            <a:r>
              <a:rPr lang="ru-RU" sz="3800" err="1" smtClean="0"/>
              <a:t>эркин</a:t>
            </a:r>
            <a:r>
              <a:rPr lang="ru-RU" sz="3800" smtClean="0"/>
              <a:t> </a:t>
            </a:r>
            <a:r>
              <a:rPr lang="ru-RU" sz="3800" err="1" smtClean="0"/>
              <a:t>аминокислоталарнинг</a:t>
            </a:r>
            <a:r>
              <a:rPr lang="ru-RU" sz="3800" smtClean="0"/>
              <a:t> </a:t>
            </a:r>
            <a:r>
              <a:rPr lang="ru-RU" sz="3800" err="1" smtClean="0"/>
              <a:t>асосий</a:t>
            </a:r>
            <a:r>
              <a:rPr lang="ru-RU" sz="3800" smtClean="0"/>
              <a:t> </a:t>
            </a:r>
            <a:r>
              <a:rPr lang="ru-RU" sz="3800" err="1" smtClean="0"/>
              <a:t>манбаи</a:t>
            </a:r>
            <a:r>
              <a:rPr lang="ru-RU" sz="3800" smtClean="0"/>
              <a:t> </a:t>
            </a:r>
            <a:r>
              <a:rPr lang="ru-RU" sz="3800" err="1" smtClean="0"/>
              <a:t>бўлиб</a:t>
            </a:r>
            <a:r>
              <a:rPr lang="ru-RU" sz="3800" smtClean="0"/>
              <a:t> </a:t>
            </a:r>
            <a:r>
              <a:rPr lang="ru-RU" sz="3800" b="1" u="sng" err="1" smtClean="0"/>
              <a:t>овқат</a:t>
            </a:r>
            <a:r>
              <a:rPr lang="ru-RU" sz="3800" b="1" u="sng" smtClean="0"/>
              <a:t> </a:t>
            </a:r>
            <a:r>
              <a:rPr lang="ru-RU" sz="3800" b="1" u="sng" err="1" smtClean="0"/>
              <a:t>оқсиллари</a:t>
            </a:r>
            <a:r>
              <a:rPr lang="ru-RU" sz="3800" smtClean="0"/>
              <a:t>, </a:t>
            </a:r>
            <a:r>
              <a:rPr lang="ru-RU" sz="3800" err="1" smtClean="0"/>
              <a:t>тўқима</a:t>
            </a:r>
            <a:r>
              <a:rPr lang="ru-RU" sz="3800" smtClean="0"/>
              <a:t> </a:t>
            </a:r>
            <a:r>
              <a:rPr lang="ru-RU" sz="3800" err="1" smtClean="0"/>
              <a:t>оқсиллари</a:t>
            </a:r>
            <a:r>
              <a:rPr lang="ru-RU" sz="3800" smtClean="0"/>
              <a:t> </a:t>
            </a:r>
            <a:r>
              <a:rPr lang="ru-RU" sz="3800" err="1" smtClean="0"/>
              <a:t>ҳамда</a:t>
            </a:r>
            <a:r>
              <a:rPr lang="ru-RU" sz="3800" smtClean="0"/>
              <a:t> </a:t>
            </a:r>
            <a:r>
              <a:rPr lang="ru-RU" sz="3800" err="1" smtClean="0"/>
              <a:t>углеводлардан</a:t>
            </a:r>
            <a:r>
              <a:rPr lang="ru-RU" sz="3800" smtClean="0"/>
              <a:t> </a:t>
            </a:r>
            <a:r>
              <a:rPr lang="ru-RU" sz="3800" err="1" smtClean="0"/>
              <a:t>ҳосил</a:t>
            </a:r>
            <a:r>
              <a:rPr lang="ru-RU" sz="3800" smtClean="0"/>
              <a:t> </a:t>
            </a:r>
            <a:r>
              <a:rPr lang="ru-RU" sz="3800" err="1" smtClean="0"/>
              <a:t>бўладиган</a:t>
            </a:r>
            <a:r>
              <a:rPr lang="ru-RU" sz="3800" smtClean="0"/>
              <a:t> </a:t>
            </a:r>
            <a:r>
              <a:rPr lang="ru-RU" sz="3800" err="1" smtClean="0"/>
              <a:t>оқсиллар</a:t>
            </a:r>
            <a:r>
              <a:rPr lang="ru-RU" sz="3800" smtClean="0"/>
              <a:t> </a:t>
            </a:r>
            <a:r>
              <a:rPr lang="ru-RU" sz="3800" err="1" smtClean="0"/>
              <a:t>хизмат</a:t>
            </a:r>
            <a:r>
              <a:rPr lang="ru-RU" sz="3800" smtClean="0"/>
              <a:t> </a:t>
            </a:r>
            <a:r>
              <a:rPr lang="ru-RU" sz="3800" err="1" smtClean="0"/>
              <a:t>қилади</a:t>
            </a:r>
            <a:r>
              <a:rPr lang="ru-RU" sz="3800" smtClean="0"/>
              <a:t>. </a:t>
            </a:r>
            <a:r>
              <a:rPr lang="ru-RU" sz="3800" err="1" smtClean="0"/>
              <a:t>Лекин</a:t>
            </a:r>
            <a:r>
              <a:rPr lang="ru-RU" sz="3800" smtClean="0"/>
              <a:t> </a:t>
            </a:r>
            <a:r>
              <a:rPr lang="ru-RU" sz="3800" err="1" smtClean="0"/>
              <a:t>булар</a:t>
            </a:r>
            <a:r>
              <a:rPr lang="ru-RU" sz="3800" smtClean="0"/>
              <a:t> </a:t>
            </a:r>
            <a:r>
              <a:rPr lang="ru-RU" sz="3800" err="1" smtClean="0"/>
              <a:t>ичидан</a:t>
            </a:r>
            <a:r>
              <a:rPr lang="ru-RU" sz="3800" smtClean="0"/>
              <a:t> </a:t>
            </a:r>
            <a:r>
              <a:rPr lang="ru-RU" sz="3800" err="1" smtClean="0"/>
              <a:t>энг</a:t>
            </a:r>
            <a:r>
              <a:rPr lang="ru-RU" sz="3800" smtClean="0"/>
              <a:t> </a:t>
            </a:r>
            <a:r>
              <a:rPr lang="ru-RU" sz="3800" err="1" smtClean="0"/>
              <a:t>муҳими</a:t>
            </a:r>
            <a:r>
              <a:rPr lang="ru-RU" sz="3800" smtClean="0"/>
              <a:t> </a:t>
            </a:r>
            <a:r>
              <a:rPr lang="ru-RU" sz="3800" err="1" smtClean="0"/>
              <a:t>овқат</a:t>
            </a:r>
            <a:r>
              <a:rPr lang="ru-RU" sz="3800" smtClean="0"/>
              <a:t> </a:t>
            </a:r>
            <a:r>
              <a:rPr lang="ru-RU" sz="3800" err="1" smtClean="0"/>
              <a:t>оқсиллари</a:t>
            </a:r>
            <a:r>
              <a:rPr lang="ru-RU" sz="3800" smtClean="0"/>
              <a:t> </a:t>
            </a:r>
            <a:r>
              <a:rPr lang="ru-RU" sz="3800" err="1" smtClean="0"/>
              <a:t>бўлиб</a:t>
            </a:r>
            <a:r>
              <a:rPr lang="ru-RU" sz="3800" smtClean="0"/>
              <a:t> (</a:t>
            </a:r>
            <a:r>
              <a:rPr lang="ru-RU" sz="3800" err="1" smtClean="0"/>
              <a:t>бир</a:t>
            </a:r>
            <a:r>
              <a:rPr lang="ru-RU" sz="3800" smtClean="0"/>
              <a:t> </a:t>
            </a:r>
            <a:r>
              <a:rPr lang="ru-RU" sz="3800" err="1" smtClean="0"/>
              <a:t>суткалик</a:t>
            </a:r>
            <a:r>
              <a:rPr lang="ru-RU" sz="3800" smtClean="0"/>
              <a:t> </a:t>
            </a:r>
            <a:r>
              <a:rPr lang="ru-RU" sz="3800" err="1" smtClean="0"/>
              <a:t>меъёр</a:t>
            </a:r>
            <a:r>
              <a:rPr lang="ru-RU" sz="3800" smtClean="0"/>
              <a:t> </a:t>
            </a:r>
            <a:r>
              <a:rPr lang="ru-RU" sz="3800" b="1" smtClean="0">
                <a:solidFill>
                  <a:srgbClr val="FF0000"/>
                </a:solidFill>
              </a:rPr>
              <a:t>100 г</a:t>
            </a:r>
            <a:r>
              <a:rPr lang="ru-RU" sz="3800" smtClean="0"/>
              <a:t>) </a:t>
            </a:r>
            <a:r>
              <a:rPr lang="ru-RU" sz="3800" err="1" smtClean="0"/>
              <a:t>тўқима</a:t>
            </a:r>
            <a:r>
              <a:rPr lang="ru-RU" sz="3800" smtClean="0"/>
              <a:t> </a:t>
            </a:r>
            <a:r>
              <a:rPr lang="ru-RU" sz="3800" err="1" smtClean="0"/>
              <a:t>оқсиллари</a:t>
            </a:r>
            <a:r>
              <a:rPr lang="ru-RU" sz="3800" smtClean="0"/>
              <a:t>, </a:t>
            </a:r>
            <a:r>
              <a:rPr lang="ru-RU" sz="3800" err="1" smtClean="0"/>
              <a:t>айниқса</a:t>
            </a:r>
            <a:r>
              <a:rPr lang="ru-RU" sz="3800" smtClean="0"/>
              <a:t> </a:t>
            </a:r>
            <a:r>
              <a:rPr lang="ru-RU" sz="3800" err="1" smtClean="0"/>
              <a:t>углеводлардан</a:t>
            </a:r>
            <a:r>
              <a:rPr lang="ru-RU" sz="3800" smtClean="0"/>
              <a:t> </a:t>
            </a:r>
            <a:r>
              <a:rPr lang="ru-RU" sz="3800" err="1" smtClean="0"/>
              <a:t>фақат</a:t>
            </a:r>
            <a:r>
              <a:rPr lang="ru-RU" sz="3800" smtClean="0"/>
              <a:t> </a:t>
            </a:r>
            <a:r>
              <a:rPr lang="ru-RU" sz="3800" err="1" smtClean="0"/>
              <a:t>уларнинг</a:t>
            </a:r>
            <a:r>
              <a:rPr lang="ru-RU" sz="3800" smtClean="0"/>
              <a:t> </a:t>
            </a:r>
            <a:r>
              <a:rPr lang="ru-RU" sz="3800" err="1" smtClean="0"/>
              <a:t>углеродли</a:t>
            </a:r>
            <a:r>
              <a:rPr lang="ru-RU" sz="3800" smtClean="0"/>
              <a:t> </a:t>
            </a:r>
            <a:r>
              <a:rPr lang="ru-RU" sz="3800" err="1" smtClean="0"/>
              <a:t>қисми</a:t>
            </a:r>
            <a:r>
              <a:rPr lang="ru-RU" sz="3800" smtClean="0"/>
              <a:t> </a:t>
            </a:r>
            <a:r>
              <a:rPr lang="ru-RU" sz="3800" err="1" smtClean="0"/>
              <a:t>ҳосил</a:t>
            </a:r>
            <a:r>
              <a:rPr lang="ru-RU" sz="3800" smtClean="0"/>
              <a:t> </a:t>
            </a:r>
            <a:r>
              <a:rPr lang="ru-RU" sz="3800" err="1" smtClean="0"/>
              <a:t>бўлади</a:t>
            </a:r>
            <a:r>
              <a:rPr lang="ru-RU" sz="3800" smtClean="0"/>
              <a:t>. </a:t>
            </a:r>
            <a:endParaRPr lang="ru-RU" sz="3800"/>
          </a:p>
        </p:txBody>
      </p:sp>
      <p:sp>
        <p:nvSpPr>
          <p:cNvPr id="3" name="Заголовок 2"/>
          <p:cNvSpPr>
            <a:spLocks noGrp="1"/>
          </p:cNvSpPr>
          <p:nvPr>
            <p:ph type="title"/>
          </p:nvPr>
        </p:nvSpPr>
        <p:spPr>
          <a:xfrm>
            <a:off x="457200" y="274638"/>
            <a:ext cx="8229600" cy="562074"/>
          </a:xfrm>
        </p:spPr>
        <p:txBody>
          <a:bodyPr>
            <a:noAutofit/>
          </a:bodyPr>
          <a:lstStyle/>
          <a:p>
            <a:r>
              <a:rPr lang="ru-RU" sz="3200" smtClean="0">
                <a:solidFill>
                  <a:schemeClr val="accent4">
                    <a:lumMod val="75000"/>
                  </a:schemeClr>
                </a:solidFill>
                <a:effectLst/>
              </a:rPr>
              <a:t>АМИНОКИСЛОТАЛАРНИНГ А</a:t>
            </a:r>
            <a:r>
              <a:rPr lang="uz-Cyrl-UZ" sz="3200" smtClean="0">
                <a:solidFill>
                  <a:schemeClr val="accent4">
                    <a:lumMod val="75000"/>
                  </a:schemeClr>
                </a:solidFill>
                <a:effectLst/>
              </a:rPr>
              <a:t>ҲАМИЯТИ</a:t>
            </a:r>
            <a:endParaRPr lang="ru-RU" sz="3200">
              <a:solidFill>
                <a:schemeClr val="accent4">
                  <a:lumMod val="75000"/>
                </a:schemeClr>
              </a:solidFill>
              <a:effectLst/>
            </a:endParaRPr>
          </a:p>
        </p:txBody>
      </p:sp>
    </p:spTree>
    <p:extLst>
      <p:ext uri="{BB962C8B-B14F-4D97-AF65-F5344CB8AC3E}">
        <p14:creationId xmlns:p14="http://schemas.microsoft.com/office/powerpoint/2010/main" val="2386450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260648"/>
            <a:ext cx="8229600" cy="6264696"/>
          </a:xfrm>
        </p:spPr>
        <p:txBody>
          <a:bodyPr>
            <a:normAutofit fontScale="92500" lnSpcReduction="10000"/>
          </a:bodyPr>
          <a:lstStyle/>
          <a:p>
            <a:pPr marL="109728" indent="0" algn="just">
              <a:buNone/>
            </a:pPr>
            <a:r>
              <a:rPr lang="ru-RU" smtClean="0"/>
              <a:t>	Организмда </a:t>
            </a:r>
            <a:r>
              <a:rPr lang="ru-RU" err="1"/>
              <a:t>учрайдиган</a:t>
            </a:r>
            <a:r>
              <a:rPr lang="ru-RU"/>
              <a:t> </a:t>
            </a:r>
            <a:r>
              <a:rPr lang="ru-RU" err="1"/>
              <a:t>оқсилларни</a:t>
            </a:r>
            <a:r>
              <a:rPr lang="ru-RU"/>
              <a:t> </a:t>
            </a:r>
            <a:r>
              <a:rPr lang="ru-RU" err="1"/>
              <a:t>ташкил</a:t>
            </a:r>
            <a:r>
              <a:rPr lang="ru-RU"/>
              <a:t> </a:t>
            </a:r>
            <a:r>
              <a:rPr lang="ru-RU" err="1"/>
              <a:t>қилучи</a:t>
            </a:r>
            <a:r>
              <a:rPr lang="ru-RU"/>
              <a:t> 20 та </a:t>
            </a:r>
            <a:r>
              <a:rPr lang="ru-RU" err="1"/>
              <a:t>аминокислотани</a:t>
            </a:r>
            <a:r>
              <a:rPr lang="ru-RU"/>
              <a:t> </a:t>
            </a:r>
            <a:r>
              <a:rPr lang="ru-RU" err="1"/>
              <a:t>қуйидаги</a:t>
            </a:r>
            <a:r>
              <a:rPr lang="ru-RU"/>
              <a:t> 4 та </a:t>
            </a:r>
            <a:r>
              <a:rPr lang="ru-RU" err="1"/>
              <a:t>гуруҳга</a:t>
            </a:r>
            <a:r>
              <a:rPr lang="ru-RU"/>
              <a:t> </a:t>
            </a:r>
            <a:r>
              <a:rPr lang="ru-RU" err="1"/>
              <a:t>бўлиш</a:t>
            </a:r>
            <a:r>
              <a:rPr lang="ru-RU"/>
              <a:t> </a:t>
            </a:r>
            <a:r>
              <a:rPr lang="ru-RU" err="1"/>
              <a:t>мумкин</a:t>
            </a:r>
            <a:r>
              <a:rPr lang="ru-RU"/>
              <a:t>:</a:t>
            </a:r>
          </a:p>
          <a:p>
            <a:pPr algn="just">
              <a:buFont typeface="Wingdings" pitchFamily="2" charset="2"/>
              <a:buChar char="q"/>
            </a:pPr>
            <a:r>
              <a:rPr lang="ru-RU" smtClean="0"/>
              <a:t> </a:t>
            </a:r>
            <a:r>
              <a:rPr lang="ru-RU" b="1" err="1">
                <a:solidFill>
                  <a:schemeClr val="accent2">
                    <a:lumMod val="75000"/>
                  </a:schemeClr>
                </a:solidFill>
              </a:rPr>
              <a:t>алмашинадиган</a:t>
            </a:r>
            <a:r>
              <a:rPr lang="ru-RU" b="1">
                <a:solidFill>
                  <a:schemeClr val="accent2">
                    <a:lumMod val="75000"/>
                  </a:schemeClr>
                </a:solidFill>
              </a:rPr>
              <a:t> </a:t>
            </a:r>
            <a:r>
              <a:rPr lang="ru-RU" b="1" err="1">
                <a:solidFill>
                  <a:schemeClr val="accent2">
                    <a:lumMod val="75000"/>
                  </a:schemeClr>
                </a:solidFill>
              </a:rPr>
              <a:t>аминокислоталар</a:t>
            </a:r>
            <a:r>
              <a:rPr lang="ru-RU" b="1">
                <a:solidFill>
                  <a:schemeClr val="accent2">
                    <a:lumMod val="75000"/>
                  </a:schemeClr>
                </a:solidFill>
              </a:rPr>
              <a:t> </a:t>
            </a:r>
            <a:r>
              <a:rPr lang="ru-RU"/>
              <a:t>- </a:t>
            </a:r>
            <a:r>
              <a:rPr lang="ru-RU" b="1">
                <a:solidFill>
                  <a:srgbClr val="7030A0"/>
                </a:solidFill>
              </a:rPr>
              <a:t>Ала, </a:t>
            </a:r>
            <a:r>
              <a:rPr lang="ru-RU" b="1" err="1">
                <a:solidFill>
                  <a:srgbClr val="7030A0"/>
                </a:solidFill>
              </a:rPr>
              <a:t>Асп</a:t>
            </a:r>
            <a:r>
              <a:rPr lang="ru-RU" b="1">
                <a:solidFill>
                  <a:srgbClr val="7030A0"/>
                </a:solidFill>
              </a:rPr>
              <a:t>, </a:t>
            </a:r>
            <a:r>
              <a:rPr lang="ru-RU" b="1" err="1">
                <a:solidFill>
                  <a:srgbClr val="7030A0"/>
                </a:solidFill>
              </a:rPr>
              <a:t>Асн</a:t>
            </a:r>
            <a:r>
              <a:rPr lang="ru-RU" b="1">
                <a:solidFill>
                  <a:srgbClr val="7030A0"/>
                </a:solidFill>
              </a:rPr>
              <a:t>, </a:t>
            </a:r>
            <a:r>
              <a:rPr lang="ru-RU" b="1" err="1">
                <a:solidFill>
                  <a:srgbClr val="7030A0"/>
                </a:solidFill>
              </a:rPr>
              <a:t>Глу</a:t>
            </a:r>
            <a:r>
              <a:rPr lang="ru-RU" b="1">
                <a:solidFill>
                  <a:srgbClr val="7030A0"/>
                </a:solidFill>
              </a:rPr>
              <a:t>, </a:t>
            </a:r>
            <a:r>
              <a:rPr lang="ru-RU" b="1" err="1">
                <a:solidFill>
                  <a:srgbClr val="7030A0"/>
                </a:solidFill>
              </a:rPr>
              <a:t>Глн</a:t>
            </a:r>
            <a:r>
              <a:rPr lang="ru-RU" b="1">
                <a:solidFill>
                  <a:srgbClr val="7030A0"/>
                </a:solidFill>
              </a:rPr>
              <a:t>, Про, </a:t>
            </a:r>
            <a:r>
              <a:rPr lang="ru-RU" b="1" err="1">
                <a:solidFill>
                  <a:srgbClr val="7030A0"/>
                </a:solidFill>
              </a:rPr>
              <a:t>Гли</a:t>
            </a:r>
            <a:r>
              <a:rPr lang="ru-RU" b="1">
                <a:solidFill>
                  <a:srgbClr val="7030A0"/>
                </a:solidFill>
              </a:rPr>
              <a:t>, Сер</a:t>
            </a:r>
            <a:r>
              <a:rPr lang="ru-RU"/>
              <a:t> </a:t>
            </a:r>
            <a:r>
              <a:rPr lang="ru-RU" err="1"/>
              <a:t>ва</a:t>
            </a:r>
            <a:r>
              <a:rPr lang="ru-RU"/>
              <a:t> </a:t>
            </a:r>
            <a:r>
              <a:rPr lang="ru-RU" err="1"/>
              <a:t>бошқалар</a:t>
            </a:r>
            <a:r>
              <a:rPr lang="ru-RU"/>
              <a:t> </a:t>
            </a:r>
            <a:r>
              <a:rPr lang="ru-RU" err="1"/>
              <a:t>организмда</a:t>
            </a:r>
            <a:r>
              <a:rPr lang="ru-RU"/>
              <a:t> </a:t>
            </a:r>
            <a:r>
              <a:rPr lang="ru-RU" err="1"/>
              <a:t>керакли</a:t>
            </a:r>
            <a:r>
              <a:rPr lang="ru-RU"/>
              <a:t> </a:t>
            </a:r>
            <a:r>
              <a:rPr lang="ru-RU" err="1"/>
              <a:t>миқдорда</a:t>
            </a:r>
            <a:r>
              <a:rPr lang="ru-RU"/>
              <a:t> </a:t>
            </a:r>
            <a:r>
              <a:rPr lang="ru-RU" err="1"/>
              <a:t>синтезланади</a:t>
            </a:r>
            <a:r>
              <a:rPr lang="ru-RU"/>
              <a:t>;</a:t>
            </a:r>
          </a:p>
          <a:p>
            <a:pPr algn="just">
              <a:buFont typeface="Wingdings" pitchFamily="2" charset="2"/>
              <a:buChar char="q"/>
            </a:pPr>
            <a:r>
              <a:rPr lang="ru-RU" b="1" smtClean="0">
                <a:solidFill>
                  <a:srgbClr val="C00000"/>
                </a:solidFill>
              </a:rPr>
              <a:t>алмашинмайдиган </a:t>
            </a:r>
            <a:r>
              <a:rPr lang="ru-RU" b="1" err="1">
                <a:solidFill>
                  <a:srgbClr val="C00000"/>
                </a:solidFill>
              </a:rPr>
              <a:t>аминокислоталар</a:t>
            </a:r>
            <a:r>
              <a:rPr lang="ru-RU">
                <a:solidFill>
                  <a:srgbClr val="006600"/>
                </a:solidFill>
              </a:rPr>
              <a:t> </a:t>
            </a:r>
            <a:r>
              <a:rPr lang="ru-RU"/>
              <a:t>- </a:t>
            </a:r>
            <a:r>
              <a:rPr lang="ru-RU" b="1">
                <a:solidFill>
                  <a:srgbClr val="7030A0"/>
                </a:solidFill>
              </a:rPr>
              <a:t>Вал, Лей, Иле, Мет, Фен, Три, Лиз, </a:t>
            </a:r>
            <a:r>
              <a:rPr lang="ru-RU" b="1" err="1">
                <a:solidFill>
                  <a:srgbClr val="7030A0"/>
                </a:solidFill>
              </a:rPr>
              <a:t>Тре</a:t>
            </a:r>
            <a:r>
              <a:rPr lang="ru-RU"/>
              <a:t> – </a:t>
            </a:r>
            <a:r>
              <a:rPr lang="ru-RU" err="1"/>
              <a:t>организмда</a:t>
            </a:r>
            <a:r>
              <a:rPr lang="ru-RU"/>
              <a:t> </a:t>
            </a:r>
            <a:r>
              <a:rPr lang="ru-RU" err="1"/>
              <a:t>синтезланмайди</a:t>
            </a:r>
            <a:r>
              <a:rPr lang="ru-RU"/>
              <a:t> </a:t>
            </a:r>
            <a:r>
              <a:rPr lang="ru-RU" err="1"/>
              <a:t>ва</a:t>
            </a:r>
            <a:r>
              <a:rPr lang="ru-RU"/>
              <a:t> </a:t>
            </a:r>
            <a:r>
              <a:rPr lang="ru-RU" err="1"/>
              <a:t>овқат</a:t>
            </a:r>
            <a:r>
              <a:rPr lang="ru-RU"/>
              <a:t> </a:t>
            </a:r>
            <a:r>
              <a:rPr lang="ru-RU" err="1"/>
              <a:t>билан</a:t>
            </a:r>
            <a:r>
              <a:rPr lang="ru-RU"/>
              <a:t> </a:t>
            </a:r>
            <a:r>
              <a:rPr lang="ru-RU" err="1"/>
              <a:t>қабул</a:t>
            </a:r>
            <a:r>
              <a:rPr lang="ru-RU"/>
              <a:t> </a:t>
            </a:r>
            <a:r>
              <a:rPr lang="ru-RU" err="1"/>
              <a:t>қилиниши</a:t>
            </a:r>
            <a:r>
              <a:rPr lang="ru-RU"/>
              <a:t> </a:t>
            </a:r>
            <a:r>
              <a:rPr lang="ru-RU" err="1"/>
              <a:t>лозим</a:t>
            </a:r>
            <a:r>
              <a:rPr lang="ru-RU"/>
              <a:t>;</a:t>
            </a:r>
          </a:p>
          <a:p>
            <a:pPr algn="just">
              <a:buFont typeface="Wingdings" pitchFamily="2" charset="2"/>
              <a:buChar char="q"/>
            </a:pPr>
            <a:r>
              <a:rPr lang="ru-RU" b="1" smtClean="0">
                <a:solidFill>
                  <a:srgbClr val="C00000"/>
                </a:solidFill>
              </a:rPr>
              <a:t>қисман </a:t>
            </a:r>
            <a:r>
              <a:rPr lang="ru-RU" b="1" err="1">
                <a:solidFill>
                  <a:srgbClr val="C00000"/>
                </a:solidFill>
              </a:rPr>
              <a:t>алмашинадиган</a:t>
            </a:r>
            <a:r>
              <a:rPr lang="ru-RU" b="1">
                <a:solidFill>
                  <a:srgbClr val="C00000"/>
                </a:solidFill>
              </a:rPr>
              <a:t> </a:t>
            </a:r>
            <a:r>
              <a:rPr lang="ru-RU" b="1" err="1">
                <a:solidFill>
                  <a:srgbClr val="C00000"/>
                </a:solidFill>
              </a:rPr>
              <a:t>аминокислоталар</a:t>
            </a:r>
            <a:r>
              <a:rPr lang="ru-RU">
                <a:solidFill>
                  <a:srgbClr val="C00000"/>
                </a:solidFill>
              </a:rPr>
              <a:t> </a:t>
            </a:r>
            <a:r>
              <a:rPr lang="ru-RU"/>
              <a:t>- </a:t>
            </a:r>
            <a:r>
              <a:rPr lang="ru-RU" b="1">
                <a:solidFill>
                  <a:srgbClr val="7030A0"/>
                </a:solidFill>
              </a:rPr>
              <a:t>Гис, </a:t>
            </a:r>
            <a:r>
              <a:rPr lang="ru-RU" b="1" err="1">
                <a:solidFill>
                  <a:srgbClr val="7030A0"/>
                </a:solidFill>
              </a:rPr>
              <a:t>Арг</a:t>
            </a:r>
            <a:r>
              <a:rPr lang="ru-RU" b="1">
                <a:solidFill>
                  <a:srgbClr val="7030A0"/>
                </a:solidFill>
              </a:rPr>
              <a:t> </a:t>
            </a:r>
            <a:r>
              <a:rPr lang="ru-RU"/>
              <a:t>– </a:t>
            </a:r>
            <a:r>
              <a:rPr lang="ru-RU" err="1"/>
              <a:t>асосан</a:t>
            </a:r>
            <a:r>
              <a:rPr lang="ru-RU"/>
              <a:t> </a:t>
            </a:r>
            <a:r>
              <a:rPr lang="ru-RU" err="1"/>
              <a:t>болалар</a:t>
            </a:r>
            <a:r>
              <a:rPr lang="ru-RU"/>
              <a:t> </a:t>
            </a:r>
            <a:r>
              <a:rPr lang="ru-RU" err="1"/>
              <a:t>организмида</a:t>
            </a:r>
            <a:r>
              <a:rPr lang="ru-RU"/>
              <a:t> </a:t>
            </a:r>
            <a:r>
              <a:rPr lang="ru-RU" err="1"/>
              <a:t>секин</a:t>
            </a:r>
            <a:r>
              <a:rPr lang="ru-RU"/>
              <a:t> </a:t>
            </a:r>
            <a:r>
              <a:rPr lang="ru-RU" err="1"/>
              <a:t>синтезланади</a:t>
            </a:r>
            <a:r>
              <a:rPr lang="ru-RU"/>
              <a:t> </a:t>
            </a:r>
            <a:r>
              <a:rPr lang="ru-RU" err="1"/>
              <a:t>ва</a:t>
            </a:r>
            <a:r>
              <a:rPr lang="ru-RU"/>
              <a:t> </a:t>
            </a:r>
            <a:r>
              <a:rPr lang="ru-RU" err="1"/>
              <a:t>кунлик</a:t>
            </a:r>
            <a:r>
              <a:rPr lang="ru-RU"/>
              <a:t> </a:t>
            </a:r>
            <a:r>
              <a:rPr lang="ru-RU" smtClean="0"/>
              <a:t>эҳтиёжни </a:t>
            </a:r>
            <a:r>
              <a:rPr lang="ru-RU" err="1"/>
              <a:t>тўла</a:t>
            </a:r>
            <a:r>
              <a:rPr lang="ru-RU"/>
              <a:t> </a:t>
            </a:r>
            <a:r>
              <a:rPr lang="ru-RU" err="1"/>
              <a:t>қоплай</a:t>
            </a:r>
            <a:r>
              <a:rPr lang="ru-RU"/>
              <a:t> </a:t>
            </a:r>
            <a:r>
              <a:rPr lang="ru-RU" err="1"/>
              <a:t>олмайди</a:t>
            </a:r>
            <a:r>
              <a:rPr lang="ru-RU"/>
              <a:t>;</a:t>
            </a:r>
          </a:p>
          <a:p>
            <a:pPr algn="just">
              <a:buFont typeface="Wingdings" pitchFamily="2" charset="2"/>
              <a:buChar char="q"/>
            </a:pPr>
            <a:r>
              <a:rPr lang="ru-RU" b="1" smtClean="0">
                <a:solidFill>
                  <a:srgbClr val="C00000"/>
                </a:solidFill>
              </a:rPr>
              <a:t>шартли </a:t>
            </a:r>
            <a:r>
              <a:rPr lang="ru-RU" b="1" err="1">
                <a:solidFill>
                  <a:srgbClr val="C00000"/>
                </a:solidFill>
              </a:rPr>
              <a:t>алмашинадиган</a:t>
            </a:r>
            <a:r>
              <a:rPr lang="ru-RU" b="1">
                <a:solidFill>
                  <a:srgbClr val="C00000"/>
                </a:solidFill>
              </a:rPr>
              <a:t> </a:t>
            </a:r>
            <a:r>
              <a:rPr lang="ru-RU" b="1" err="1">
                <a:solidFill>
                  <a:srgbClr val="C00000"/>
                </a:solidFill>
              </a:rPr>
              <a:t>аминокислоталар</a:t>
            </a:r>
            <a:r>
              <a:rPr lang="ru-RU"/>
              <a:t> - </a:t>
            </a:r>
            <a:r>
              <a:rPr lang="ru-RU" b="1" err="1">
                <a:solidFill>
                  <a:srgbClr val="7030A0"/>
                </a:solidFill>
              </a:rPr>
              <a:t>Цис</a:t>
            </a:r>
            <a:r>
              <a:rPr lang="ru-RU" b="1">
                <a:solidFill>
                  <a:srgbClr val="7030A0"/>
                </a:solidFill>
              </a:rPr>
              <a:t>, Тир</a:t>
            </a:r>
            <a:r>
              <a:rPr lang="ru-RU"/>
              <a:t> – </a:t>
            </a:r>
            <a:r>
              <a:rPr lang="ru-RU" err="1"/>
              <a:t>алмашинмайдиган</a:t>
            </a:r>
            <a:r>
              <a:rPr lang="ru-RU"/>
              <a:t> </a:t>
            </a:r>
            <a:r>
              <a:rPr lang="ru-RU" err="1"/>
              <a:t>аминокислоталар</a:t>
            </a:r>
            <a:r>
              <a:rPr lang="ru-RU"/>
              <a:t> - Мет </a:t>
            </a:r>
            <a:r>
              <a:rPr lang="ru-RU" err="1"/>
              <a:t>ва</a:t>
            </a:r>
            <a:r>
              <a:rPr lang="ru-RU"/>
              <a:t> Фен дан </a:t>
            </a:r>
            <a:r>
              <a:rPr lang="ru-RU" err="1"/>
              <a:t>тегишли</a:t>
            </a:r>
            <a:r>
              <a:rPr lang="ru-RU"/>
              <a:t> </a:t>
            </a:r>
            <a:r>
              <a:rPr lang="ru-RU" err="1"/>
              <a:t>ҳолда</a:t>
            </a:r>
            <a:r>
              <a:rPr lang="ru-RU"/>
              <a:t> </a:t>
            </a:r>
            <a:r>
              <a:rPr lang="ru-RU" err="1"/>
              <a:t>синтезланади</a:t>
            </a:r>
            <a:r>
              <a:rPr lang="ru-RU"/>
              <a:t>.</a:t>
            </a:r>
          </a:p>
          <a:p>
            <a:pPr marL="109728" indent="0">
              <a:buNone/>
            </a:pPr>
            <a:endParaRPr lang="ru-RU"/>
          </a:p>
        </p:txBody>
      </p:sp>
    </p:spTree>
    <p:extLst>
      <p:ext uri="{BB962C8B-B14F-4D97-AF65-F5344CB8AC3E}">
        <p14:creationId xmlns:p14="http://schemas.microsoft.com/office/powerpoint/2010/main" val="758788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5930157"/>
            <a:ext cx="8229600" cy="792088"/>
          </a:xfrm>
        </p:spPr>
        <p:txBody>
          <a:bodyPr>
            <a:normAutofit/>
          </a:bodyPr>
          <a:lstStyle/>
          <a:p>
            <a:pPr marL="109728" indent="0">
              <a:buNone/>
            </a:pPr>
            <a:r>
              <a:rPr lang="uz-Cyrl-UZ" smtClean="0"/>
              <a:t>	</a:t>
            </a:r>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4704"/>
            <a:ext cx="9144000" cy="6093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Заголовок 2"/>
          <p:cNvSpPr>
            <a:spLocks noGrp="1"/>
          </p:cNvSpPr>
          <p:nvPr>
            <p:ph type="title"/>
          </p:nvPr>
        </p:nvSpPr>
        <p:spPr>
          <a:xfrm>
            <a:off x="457200" y="274638"/>
            <a:ext cx="8229600" cy="490066"/>
          </a:xfrm>
        </p:spPr>
        <p:txBody>
          <a:bodyPr>
            <a:noAutofit/>
          </a:bodyPr>
          <a:lstStyle/>
          <a:p>
            <a:pPr algn="ctr"/>
            <a:r>
              <a:rPr lang="ru-RU" sz="3200" smtClean="0">
                <a:solidFill>
                  <a:schemeClr val="accent4">
                    <a:lumMod val="75000"/>
                  </a:schemeClr>
                </a:solidFill>
                <a:effectLst/>
              </a:rPr>
              <a:t>ОКСИЛЛАРНИНГ </a:t>
            </a:r>
            <a:r>
              <a:rPr lang="uz-Cyrl-UZ" sz="3200" smtClean="0">
                <a:solidFill>
                  <a:schemeClr val="accent4">
                    <a:lumMod val="75000"/>
                  </a:schemeClr>
                </a:solidFill>
                <a:effectLst/>
              </a:rPr>
              <a:t>ҲАЗМ БУЛИШИ</a:t>
            </a:r>
            <a:endParaRPr lang="ru-RU" sz="3200">
              <a:solidFill>
                <a:schemeClr val="accent4">
                  <a:lumMod val="75000"/>
                </a:schemeClr>
              </a:solidFill>
              <a:effectLst/>
            </a:endParaRPr>
          </a:p>
        </p:txBody>
      </p:sp>
    </p:spTree>
    <p:extLst>
      <p:ext uri="{BB962C8B-B14F-4D97-AF65-F5344CB8AC3E}">
        <p14:creationId xmlns:p14="http://schemas.microsoft.com/office/powerpoint/2010/main" val="39145324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435280" cy="5890659"/>
          </a:xfrm>
        </p:spPr>
        <p:txBody>
          <a:bodyPr>
            <a:normAutofit fontScale="92500" lnSpcReduction="10000"/>
          </a:bodyPr>
          <a:lstStyle/>
          <a:p>
            <a:pPr marL="109728" indent="0" algn="just">
              <a:buNone/>
            </a:pPr>
            <a:r>
              <a:rPr lang="ru-RU" smtClean="0"/>
              <a:t>	Овқат оқсиллари эркин аминокислоталаргача гидролизланади. Бу жараён меъдада бошланиб, ингичка ичакда пептидазалар иштирокида давом этади. Улар меъда, меъда ости бези хамда ичак хужайраларида синтезланади. Меъдада овкат оқсиллари денатурацияланиб, олигопептидлар, ичакда эса ди- ва трипептидлар хамда эркин аминокислоталар хосил б</a:t>
            </a:r>
            <a:r>
              <a:rPr lang="ru-RU"/>
              <a:t>ў</a:t>
            </a:r>
            <a:r>
              <a:rPr lang="ru-RU" smtClean="0"/>
              <a:t>лади ва қонга с</a:t>
            </a:r>
            <a:r>
              <a:rPr lang="ru-RU"/>
              <a:t>ў</a:t>
            </a:r>
            <a:r>
              <a:rPr lang="ru-RU" smtClean="0"/>
              <a:t>рилади. </a:t>
            </a:r>
            <a:endParaRPr lang="ru-RU"/>
          </a:p>
          <a:p>
            <a:pPr marL="109728" indent="0" algn="just">
              <a:buNone/>
            </a:pPr>
            <a:r>
              <a:rPr lang="ru-RU" smtClean="0"/>
              <a:t>	Барча пептидазалар жойлашиши ва вазифасига кура </a:t>
            </a:r>
            <a:r>
              <a:rPr lang="ru-RU" b="1" smtClean="0"/>
              <a:t>эндо – ва экзопептидазаларга булинади:</a:t>
            </a:r>
            <a:endParaRPr lang="ru-RU"/>
          </a:p>
          <a:p>
            <a:pPr marL="109728" indent="0" algn="just">
              <a:buNone/>
            </a:pPr>
            <a:r>
              <a:rPr lang="ru-RU"/>
              <a:t>•  </a:t>
            </a:r>
            <a:r>
              <a:rPr lang="ru-RU" b="1" smtClean="0"/>
              <a:t>эндопептидазалар </a:t>
            </a:r>
            <a:r>
              <a:rPr lang="ru-RU"/>
              <a:t>- </a:t>
            </a:r>
            <a:r>
              <a:rPr lang="ru-RU" i="1" smtClean="0"/>
              <a:t>пепсин</a:t>
            </a:r>
            <a:r>
              <a:rPr lang="ru-RU" i="1"/>
              <a:t>, трипсин, химотрипсин, эластаза);</a:t>
            </a:r>
            <a:endParaRPr lang="ru-RU"/>
          </a:p>
          <a:p>
            <a:pPr marL="109728" indent="0" algn="just">
              <a:buNone/>
            </a:pPr>
            <a:r>
              <a:rPr lang="ru-RU"/>
              <a:t>• </a:t>
            </a:r>
            <a:r>
              <a:rPr lang="ru-RU" b="1" smtClean="0"/>
              <a:t>экзопептидазалар </a:t>
            </a:r>
            <a:r>
              <a:rPr lang="ru-RU" b="1"/>
              <a:t>- </a:t>
            </a:r>
            <a:r>
              <a:rPr lang="ru-RU" i="1" smtClean="0"/>
              <a:t>аминопептидаза</a:t>
            </a:r>
            <a:r>
              <a:rPr lang="ru-RU" i="1"/>
              <a:t>, </a:t>
            </a:r>
            <a:r>
              <a:rPr lang="ru-RU" i="1" smtClean="0"/>
              <a:t>карбоксипептидазалар  </a:t>
            </a:r>
            <a:r>
              <a:rPr lang="ru-RU" i="1"/>
              <a:t>А </a:t>
            </a:r>
            <a:r>
              <a:rPr lang="ru-RU" i="1" smtClean="0"/>
              <a:t>ва </a:t>
            </a:r>
            <a:r>
              <a:rPr lang="ru-RU" smtClean="0"/>
              <a:t>В.</a:t>
            </a:r>
            <a:endParaRPr lang="ru-RU"/>
          </a:p>
          <a:p>
            <a:pPr marL="109728" indent="0">
              <a:buNone/>
            </a:pPr>
            <a:endParaRPr lang="ru-RU"/>
          </a:p>
        </p:txBody>
      </p:sp>
    </p:spTree>
    <p:extLst>
      <p:ext uri="{BB962C8B-B14F-4D97-AF65-F5344CB8AC3E}">
        <p14:creationId xmlns:p14="http://schemas.microsoft.com/office/powerpoint/2010/main" val="13938200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0"/>
            <a:ext cx="8229600" cy="332656"/>
          </a:xfrm>
        </p:spPr>
        <p:txBody>
          <a:bodyPr>
            <a:noAutofit/>
          </a:bodyPr>
          <a:lstStyle/>
          <a:p>
            <a:r>
              <a:rPr lang="uz-Cyrl-UZ" sz="2400" smtClean="0">
                <a:solidFill>
                  <a:srgbClr val="006600"/>
                </a:solidFill>
              </a:rPr>
              <a:t>Ҳазм тизимидаги протеолитик ферментлар тавсифи</a:t>
            </a:r>
            <a:endParaRPr lang="ru-RU" sz="2400">
              <a:solidFill>
                <a:srgbClr val="006600"/>
              </a:solidFill>
            </a:endParaRPr>
          </a:p>
        </p:txBody>
      </p:sp>
      <p:sp>
        <p:nvSpPr>
          <p:cNvPr id="2" name="Объект 1"/>
          <p:cNvSpPr>
            <a:spLocks noGrp="1"/>
          </p:cNvSpPr>
          <p:nvPr>
            <p:ph idx="1"/>
          </p:nvPr>
        </p:nvSpPr>
        <p:spPr/>
        <p:txBody>
          <a:bodyPr/>
          <a:lstStyle/>
          <a:p>
            <a:endParaRPr lang="ru-RU"/>
          </a:p>
        </p:txBody>
      </p:sp>
      <p:graphicFrame>
        <p:nvGraphicFramePr>
          <p:cNvPr id="5" name="Объект 3"/>
          <p:cNvGraphicFramePr>
            <a:graphicFrameLocks/>
          </p:cNvGraphicFramePr>
          <p:nvPr>
            <p:extLst>
              <p:ext uri="{D42A27DB-BD31-4B8C-83A1-F6EECF244321}">
                <p14:modId xmlns:p14="http://schemas.microsoft.com/office/powerpoint/2010/main" val="3799964484"/>
              </p:ext>
            </p:extLst>
          </p:nvPr>
        </p:nvGraphicFramePr>
        <p:xfrm>
          <a:off x="0" y="332656"/>
          <a:ext cx="9144002" cy="6336706"/>
        </p:xfrm>
        <a:graphic>
          <a:graphicData uri="http://schemas.openxmlformats.org/drawingml/2006/table">
            <a:tbl>
              <a:tblPr firstRow="1" bandRow="1">
                <a:tableStyleId>{5C22544A-7EE6-4342-B048-85BDC9FD1C3A}</a:tableStyleId>
              </a:tblPr>
              <a:tblGrid>
                <a:gridCol w="1244099"/>
                <a:gridCol w="1244099"/>
                <a:gridCol w="864603"/>
                <a:gridCol w="1524000"/>
                <a:gridCol w="1343694"/>
                <a:gridCol w="1399507"/>
                <a:gridCol w="1524000"/>
              </a:tblGrid>
              <a:tr h="346785">
                <a:tc rowSpan="2">
                  <a:txBody>
                    <a:bodyPr/>
                    <a:lstStyle/>
                    <a:p>
                      <a:pPr algn="ctr"/>
                      <a:r>
                        <a:rPr lang="uz-Cyrl-UZ" sz="1600" b="1" smtClean="0"/>
                        <a:t>Синтез жойи</a:t>
                      </a:r>
                      <a:endParaRPr lang="ru-RU" sz="1600" b="1"/>
                    </a:p>
                  </a:txBody>
                  <a:tcPr/>
                </a:tc>
                <a:tc rowSpan="2">
                  <a:txBody>
                    <a:bodyPr/>
                    <a:lstStyle/>
                    <a:p>
                      <a:pPr algn="ctr"/>
                      <a:r>
                        <a:rPr lang="uz-Cyrl-UZ" sz="1600" b="1" smtClean="0"/>
                        <a:t>Таъсир</a:t>
                      </a:r>
                      <a:r>
                        <a:rPr lang="uz-Cyrl-UZ" sz="1600" b="1" baseline="0" smtClean="0"/>
                        <a:t> жойи</a:t>
                      </a:r>
                      <a:endParaRPr lang="ru-RU" sz="1600" b="1"/>
                    </a:p>
                  </a:txBody>
                  <a:tcPr/>
                </a:tc>
                <a:tc rowSpan="2">
                  <a:txBody>
                    <a:bodyPr/>
                    <a:lstStyle/>
                    <a:p>
                      <a:pPr algn="ctr"/>
                      <a:r>
                        <a:rPr lang="uz-Cyrl-UZ" sz="1600" b="1" smtClean="0"/>
                        <a:t>рН</a:t>
                      </a:r>
                      <a:endParaRPr lang="ru-RU" sz="1600" b="1"/>
                    </a:p>
                  </a:txBody>
                  <a:tcPr/>
                </a:tc>
                <a:tc gridSpan="3">
                  <a:txBody>
                    <a:bodyPr/>
                    <a:lstStyle/>
                    <a:p>
                      <a:pPr algn="ctr"/>
                      <a:r>
                        <a:rPr lang="uz-Cyrl-UZ" sz="1600" b="1" smtClean="0"/>
                        <a:t>Актив пептидаза</a:t>
                      </a:r>
                      <a:endParaRPr lang="ru-RU" sz="1600" b="1"/>
                    </a:p>
                  </a:txBody>
                  <a:tcPr/>
                </a:tc>
                <a:tc hMerge="1">
                  <a:txBody>
                    <a:bodyPr/>
                    <a:lstStyle/>
                    <a:p>
                      <a:endParaRPr lang="ru-RU"/>
                    </a:p>
                  </a:txBody>
                  <a:tcPr/>
                </a:tc>
                <a:tc hMerge="1">
                  <a:txBody>
                    <a:bodyPr/>
                    <a:lstStyle/>
                    <a:p>
                      <a:endParaRPr lang="ru-RU"/>
                    </a:p>
                  </a:txBody>
                  <a:tcPr/>
                </a:tc>
                <a:tc rowSpan="2">
                  <a:txBody>
                    <a:bodyPr/>
                    <a:lstStyle/>
                    <a:p>
                      <a:r>
                        <a:rPr lang="uz-Cyrl-UZ" sz="1600" b="1" smtClean="0"/>
                        <a:t>Таъсирни</a:t>
                      </a:r>
                      <a:r>
                        <a:rPr lang="uz-Cyrl-UZ" sz="1600" b="1" baseline="0" smtClean="0"/>
                        <a:t> ўзига хослиги</a:t>
                      </a:r>
                      <a:endParaRPr lang="ru-RU" sz="1600" b="1"/>
                    </a:p>
                  </a:txBody>
                  <a:tcPr/>
                </a:tc>
              </a:tr>
              <a:tr h="598992">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uz-Cyrl-UZ" sz="1600" b="1" smtClean="0"/>
                        <a:t>Профер-мент</a:t>
                      </a:r>
                      <a:endParaRPr lang="ru-RU" sz="1600" b="1"/>
                    </a:p>
                  </a:txBody>
                  <a:tcPr/>
                </a:tc>
                <a:tc>
                  <a:txBody>
                    <a:bodyPr/>
                    <a:lstStyle/>
                    <a:p>
                      <a:pPr algn="ctr"/>
                      <a:r>
                        <a:rPr lang="uz-Cyrl-UZ" sz="1600" b="1" smtClean="0"/>
                        <a:t>Акти-ватор</a:t>
                      </a:r>
                      <a:endParaRPr lang="ru-RU" sz="1600" b="1"/>
                    </a:p>
                  </a:txBody>
                  <a:tcPr/>
                </a:tc>
                <a:tc>
                  <a:txBody>
                    <a:bodyPr/>
                    <a:lstStyle/>
                    <a:p>
                      <a:pPr algn="ctr"/>
                      <a:r>
                        <a:rPr lang="uz-Cyrl-UZ" sz="1600" b="1" smtClean="0"/>
                        <a:t>Актив фермент</a:t>
                      </a:r>
                      <a:endParaRPr lang="ru-RU" sz="1600" b="1"/>
                    </a:p>
                  </a:txBody>
                  <a:tcPr/>
                </a:tc>
                <a:tc vMerge="1">
                  <a:txBody>
                    <a:bodyPr/>
                    <a:lstStyle/>
                    <a:p>
                      <a:endParaRPr lang="ru-RU"/>
                    </a:p>
                  </a:txBody>
                  <a:tcPr/>
                </a:tc>
              </a:tr>
              <a:tr h="945777">
                <a:tc>
                  <a:txBody>
                    <a:bodyPr/>
                    <a:lstStyle/>
                    <a:p>
                      <a:r>
                        <a:rPr lang="ru-RU" err="1" smtClean="0">
                          <a:solidFill>
                            <a:srgbClr val="FF0000"/>
                          </a:solidFill>
                        </a:rPr>
                        <a:t>Меъда</a:t>
                      </a:r>
                      <a:endParaRPr lang="ru-RU">
                        <a:solidFill>
                          <a:srgbClr val="FF0000"/>
                        </a:solidFill>
                      </a:endParaRPr>
                    </a:p>
                  </a:txBody>
                  <a:tcPr/>
                </a:tc>
                <a:tc>
                  <a:txBody>
                    <a:bodyPr/>
                    <a:lstStyle/>
                    <a:p>
                      <a:r>
                        <a:rPr lang="ru-RU" err="1" smtClean="0">
                          <a:solidFill>
                            <a:srgbClr val="0070C0"/>
                          </a:solidFill>
                        </a:rPr>
                        <a:t>Меъда</a:t>
                      </a:r>
                      <a:r>
                        <a:rPr lang="ru-RU" baseline="0" smtClean="0">
                          <a:solidFill>
                            <a:srgbClr val="0070C0"/>
                          </a:solidFill>
                        </a:rPr>
                        <a:t> бушлиги</a:t>
                      </a:r>
                      <a:endParaRPr lang="ru-RU">
                        <a:solidFill>
                          <a:srgbClr val="0070C0"/>
                        </a:solidFill>
                      </a:endParaRPr>
                    </a:p>
                  </a:txBody>
                  <a:tcPr/>
                </a:tc>
                <a:tc>
                  <a:txBody>
                    <a:bodyPr/>
                    <a:lstStyle/>
                    <a:p>
                      <a:r>
                        <a:rPr lang="ru-RU" smtClean="0">
                          <a:solidFill>
                            <a:srgbClr val="00B050"/>
                          </a:solidFill>
                        </a:rPr>
                        <a:t>1,5-2,0</a:t>
                      </a:r>
                      <a:endParaRPr lang="ru-RU">
                        <a:solidFill>
                          <a:srgbClr val="00B050"/>
                        </a:solidFill>
                      </a:endParaRPr>
                    </a:p>
                  </a:txBody>
                  <a:tcPr/>
                </a:tc>
                <a:tc>
                  <a:txBody>
                    <a:bodyPr/>
                    <a:lstStyle/>
                    <a:p>
                      <a:pPr algn="ctr"/>
                      <a:r>
                        <a:rPr lang="ru-RU" b="1" err="1" smtClean="0">
                          <a:solidFill>
                            <a:srgbClr val="C00000"/>
                          </a:solidFill>
                        </a:rPr>
                        <a:t>Пепсино</a:t>
                      </a:r>
                      <a:r>
                        <a:rPr lang="ru-RU" b="1" smtClean="0">
                          <a:solidFill>
                            <a:srgbClr val="C00000"/>
                          </a:solidFill>
                        </a:rPr>
                        <a:t>-ген</a:t>
                      </a:r>
                      <a:endParaRPr lang="ru-RU" b="1">
                        <a:solidFill>
                          <a:srgbClr val="C00000"/>
                        </a:solidFill>
                      </a:endParaRPr>
                    </a:p>
                  </a:txBody>
                  <a:tcPr/>
                </a:tc>
                <a:tc>
                  <a:txBody>
                    <a:bodyPr/>
                    <a:lstStyle/>
                    <a:p>
                      <a:r>
                        <a:rPr lang="ru-RU" b="1" smtClean="0">
                          <a:solidFill>
                            <a:srgbClr val="C00000"/>
                          </a:solidFill>
                        </a:rPr>
                        <a:t>НС1</a:t>
                      </a:r>
                      <a:r>
                        <a:rPr lang="ru-RU" b="1" baseline="0" smtClean="0">
                          <a:solidFill>
                            <a:srgbClr val="C00000"/>
                          </a:solidFill>
                        </a:rPr>
                        <a:t>-тез </a:t>
                      </a:r>
                      <a:endParaRPr lang="ru-RU" b="1">
                        <a:solidFill>
                          <a:srgbClr val="C00000"/>
                        </a:solidFill>
                      </a:endParaRPr>
                    </a:p>
                  </a:txBody>
                  <a:tcPr/>
                </a:tc>
                <a:tc>
                  <a:txBody>
                    <a:bodyPr/>
                    <a:lstStyle/>
                    <a:p>
                      <a:r>
                        <a:rPr lang="ru-RU" b="1" smtClean="0">
                          <a:solidFill>
                            <a:srgbClr val="C00000"/>
                          </a:solidFill>
                        </a:rPr>
                        <a:t>Пепсин</a:t>
                      </a:r>
                      <a:endParaRPr lang="ru-RU" b="1">
                        <a:solidFill>
                          <a:srgbClr val="C00000"/>
                        </a:solidFill>
                      </a:endParaRPr>
                    </a:p>
                  </a:txBody>
                  <a:tcPr/>
                </a:tc>
                <a:tc>
                  <a:txBody>
                    <a:bodyPr/>
                    <a:lstStyle/>
                    <a:p>
                      <a:r>
                        <a:rPr lang="ru-RU" b="1" smtClean="0">
                          <a:solidFill>
                            <a:srgbClr val="C00000"/>
                          </a:solidFill>
                        </a:rPr>
                        <a:t>Х-Тир-Х</a:t>
                      </a:r>
                    </a:p>
                    <a:p>
                      <a:r>
                        <a:rPr lang="ru-RU" b="1" smtClean="0">
                          <a:solidFill>
                            <a:srgbClr val="C00000"/>
                          </a:solidFill>
                        </a:rPr>
                        <a:t>Х-Фен-Х</a:t>
                      </a:r>
                    </a:p>
                    <a:p>
                      <a:r>
                        <a:rPr lang="ru-RU" b="1" smtClean="0">
                          <a:solidFill>
                            <a:srgbClr val="C00000"/>
                          </a:solidFill>
                        </a:rPr>
                        <a:t>-Лей-</a:t>
                      </a:r>
                      <a:r>
                        <a:rPr lang="ru-RU" b="1" err="1" smtClean="0">
                          <a:solidFill>
                            <a:srgbClr val="C00000"/>
                          </a:solidFill>
                        </a:rPr>
                        <a:t>Глу</a:t>
                      </a:r>
                      <a:r>
                        <a:rPr lang="ru-RU" b="1" smtClean="0">
                          <a:solidFill>
                            <a:srgbClr val="C00000"/>
                          </a:solidFill>
                        </a:rPr>
                        <a:t>-</a:t>
                      </a:r>
                      <a:endParaRPr lang="ru-RU" b="1">
                        <a:solidFill>
                          <a:srgbClr val="C00000"/>
                        </a:solidFill>
                      </a:endParaRPr>
                    </a:p>
                  </a:txBody>
                  <a:tcPr/>
                </a:tc>
              </a:tr>
              <a:tr h="662044">
                <a:tc rowSpan="4">
                  <a:txBody>
                    <a:bodyPr/>
                    <a:lstStyle/>
                    <a:p>
                      <a:r>
                        <a:rPr lang="ru-RU" err="1" smtClean="0">
                          <a:solidFill>
                            <a:srgbClr val="FF0000"/>
                          </a:solidFill>
                        </a:rPr>
                        <a:t>Меъда</a:t>
                      </a:r>
                      <a:r>
                        <a:rPr lang="ru-RU" smtClean="0">
                          <a:solidFill>
                            <a:srgbClr val="FF0000"/>
                          </a:solidFill>
                        </a:rPr>
                        <a:t> ости </a:t>
                      </a:r>
                      <a:r>
                        <a:rPr lang="ru-RU" err="1" smtClean="0">
                          <a:solidFill>
                            <a:srgbClr val="FF0000"/>
                          </a:solidFill>
                        </a:rPr>
                        <a:t>бези</a:t>
                      </a:r>
                      <a:r>
                        <a:rPr lang="ru-RU" smtClean="0">
                          <a:solidFill>
                            <a:srgbClr val="FF0000"/>
                          </a:solidFill>
                        </a:rPr>
                        <a:t> </a:t>
                      </a:r>
                      <a:endParaRPr lang="ru-RU">
                        <a:solidFill>
                          <a:srgbClr val="FF0000"/>
                        </a:solidFill>
                      </a:endParaRPr>
                    </a:p>
                  </a:txBody>
                  <a:tcPr/>
                </a:tc>
                <a:tc rowSpan="4">
                  <a:txBody>
                    <a:bodyPr/>
                    <a:lstStyle/>
                    <a:p>
                      <a:r>
                        <a:rPr lang="ru-RU" err="1" smtClean="0">
                          <a:solidFill>
                            <a:srgbClr val="0070C0"/>
                          </a:solidFill>
                        </a:rPr>
                        <a:t>Ингичка</a:t>
                      </a:r>
                      <a:r>
                        <a:rPr lang="ru-RU" smtClean="0">
                          <a:solidFill>
                            <a:srgbClr val="0070C0"/>
                          </a:solidFill>
                        </a:rPr>
                        <a:t> </a:t>
                      </a:r>
                      <a:r>
                        <a:rPr lang="ru-RU" err="1" smtClean="0">
                          <a:solidFill>
                            <a:srgbClr val="0070C0"/>
                          </a:solidFill>
                        </a:rPr>
                        <a:t>ичак</a:t>
                      </a:r>
                      <a:r>
                        <a:rPr lang="ru-RU" smtClean="0">
                          <a:solidFill>
                            <a:srgbClr val="0070C0"/>
                          </a:solidFill>
                        </a:rPr>
                        <a:t> </a:t>
                      </a:r>
                      <a:r>
                        <a:rPr lang="ru-RU" err="1" smtClean="0">
                          <a:solidFill>
                            <a:srgbClr val="0070C0"/>
                          </a:solidFill>
                        </a:rPr>
                        <a:t>бушлиги</a:t>
                      </a:r>
                      <a:endParaRPr lang="ru-RU">
                        <a:solidFill>
                          <a:srgbClr val="0070C0"/>
                        </a:solidFill>
                      </a:endParaRPr>
                    </a:p>
                  </a:txBody>
                  <a:tcPr/>
                </a:tc>
                <a:tc rowSpan="4">
                  <a:txBody>
                    <a:bodyPr/>
                    <a:lstStyle/>
                    <a:p>
                      <a:endParaRPr lang="ru-RU" smtClean="0">
                        <a:solidFill>
                          <a:srgbClr val="00B050"/>
                        </a:solidFill>
                      </a:endParaRPr>
                    </a:p>
                    <a:p>
                      <a:r>
                        <a:rPr lang="ru-RU" smtClean="0">
                          <a:solidFill>
                            <a:srgbClr val="00B050"/>
                          </a:solidFill>
                        </a:rPr>
                        <a:t>7,0-7,8</a:t>
                      </a:r>
                      <a:endParaRPr lang="ru-RU">
                        <a:solidFill>
                          <a:srgbClr val="00B050"/>
                        </a:solidFill>
                      </a:endParaRPr>
                    </a:p>
                  </a:txBody>
                  <a:tcPr/>
                </a:tc>
                <a:tc>
                  <a:txBody>
                    <a:bodyPr/>
                    <a:lstStyle/>
                    <a:p>
                      <a:pPr algn="ctr"/>
                      <a:r>
                        <a:rPr lang="ru-RU" b="1" smtClean="0">
                          <a:solidFill>
                            <a:srgbClr val="C00000"/>
                          </a:solidFill>
                        </a:rPr>
                        <a:t>Трипсино</a:t>
                      </a:r>
                      <a:endParaRPr lang="uz-Latn-UZ" b="1" smtClean="0">
                        <a:solidFill>
                          <a:srgbClr val="C00000"/>
                        </a:solidFill>
                      </a:endParaRPr>
                    </a:p>
                    <a:p>
                      <a:pPr algn="ctr"/>
                      <a:r>
                        <a:rPr lang="ru-RU" b="1" smtClean="0">
                          <a:solidFill>
                            <a:srgbClr val="C00000"/>
                          </a:solidFill>
                        </a:rPr>
                        <a:t>ген</a:t>
                      </a:r>
                      <a:endParaRPr lang="ru-RU" b="1">
                        <a:solidFill>
                          <a:srgbClr val="C00000"/>
                        </a:solidFill>
                      </a:endParaRPr>
                    </a:p>
                  </a:txBody>
                  <a:tcPr/>
                </a:tc>
                <a:tc>
                  <a:txBody>
                    <a:bodyPr/>
                    <a:lstStyle/>
                    <a:p>
                      <a:r>
                        <a:rPr lang="ru-RU" b="1" err="1" smtClean="0">
                          <a:solidFill>
                            <a:srgbClr val="C00000"/>
                          </a:solidFill>
                        </a:rPr>
                        <a:t>Энтеропептидаза</a:t>
                      </a:r>
                      <a:endParaRPr lang="ru-RU" b="1">
                        <a:solidFill>
                          <a:srgbClr val="C00000"/>
                        </a:solidFill>
                      </a:endParaRPr>
                    </a:p>
                  </a:txBody>
                  <a:tcPr/>
                </a:tc>
                <a:tc>
                  <a:txBody>
                    <a:bodyPr/>
                    <a:lstStyle/>
                    <a:p>
                      <a:r>
                        <a:rPr lang="ru-RU" b="1" smtClean="0">
                          <a:solidFill>
                            <a:srgbClr val="C00000"/>
                          </a:solidFill>
                        </a:rPr>
                        <a:t>Трипсин</a:t>
                      </a:r>
                      <a:endParaRPr lang="ru-RU" b="1">
                        <a:solidFill>
                          <a:srgbClr val="C00000"/>
                        </a:solidFill>
                      </a:endParaRPr>
                    </a:p>
                  </a:txBody>
                  <a:tcPr/>
                </a:tc>
                <a:tc>
                  <a:txBody>
                    <a:bodyPr/>
                    <a:lstStyle/>
                    <a:p>
                      <a:r>
                        <a:rPr lang="ru-RU" b="1" smtClean="0">
                          <a:solidFill>
                            <a:srgbClr val="C00000"/>
                          </a:solidFill>
                        </a:rPr>
                        <a:t>-</a:t>
                      </a:r>
                      <a:r>
                        <a:rPr lang="ru-RU" b="1" err="1" smtClean="0">
                          <a:solidFill>
                            <a:srgbClr val="C00000"/>
                          </a:solidFill>
                        </a:rPr>
                        <a:t>Арг</a:t>
                      </a:r>
                      <a:r>
                        <a:rPr lang="ru-RU" b="1" smtClean="0">
                          <a:solidFill>
                            <a:srgbClr val="C00000"/>
                          </a:solidFill>
                        </a:rPr>
                        <a:t>-Х-</a:t>
                      </a:r>
                    </a:p>
                    <a:p>
                      <a:r>
                        <a:rPr lang="ru-RU" b="1" smtClean="0">
                          <a:solidFill>
                            <a:srgbClr val="C00000"/>
                          </a:solidFill>
                        </a:rPr>
                        <a:t>-Лиз-Х-</a:t>
                      </a:r>
                      <a:endParaRPr lang="ru-RU" b="1">
                        <a:solidFill>
                          <a:srgbClr val="C00000"/>
                        </a:solidFill>
                      </a:endParaRPr>
                    </a:p>
                  </a:txBody>
                  <a:tcPr/>
                </a:tc>
              </a:tr>
              <a:tr h="1229510">
                <a:tc vMerge="1">
                  <a:txBody>
                    <a:bodyPr/>
                    <a:lstStyle/>
                    <a:p>
                      <a:endParaRPr lang="ru-RU" dirty="0"/>
                    </a:p>
                  </a:txBody>
                  <a:tcPr/>
                </a:tc>
                <a:tc vMerge="1">
                  <a:txBody>
                    <a:bodyPr/>
                    <a:lstStyle/>
                    <a:p>
                      <a:endParaRPr lang="ru-RU" dirty="0"/>
                    </a:p>
                  </a:txBody>
                  <a:tcPr/>
                </a:tc>
                <a:tc vMerge="1">
                  <a:txBody>
                    <a:bodyPr/>
                    <a:lstStyle/>
                    <a:p>
                      <a:endParaRPr lang="ru-RU" dirty="0"/>
                    </a:p>
                  </a:txBody>
                  <a:tcPr/>
                </a:tc>
                <a:tc>
                  <a:txBody>
                    <a:bodyPr/>
                    <a:lstStyle/>
                    <a:p>
                      <a:pPr algn="ctr"/>
                      <a:r>
                        <a:rPr lang="ru-RU" b="1" err="1" smtClean="0">
                          <a:solidFill>
                            <a:srgbClr val="C00000"/>
                          </a:solidFill>
                        </a:rPr>
                        <a:t>Химотрипсиноген</a:t>
                      </a:r>
                      <a:endParaRPr lang="ru-RU" b="1">
                        <a:solidFill>
                          <a:srgbClr val="C00000"/>
                        </a:solidFill>
                      </a:endParaRPr>
                    </a:p>
                  </a:txBody>
                  <a:tcPr/>
                </a:tc>
                <a:tc>
                  <a:txBody>
                    <a:bodyPr/>
                    <a:lstStyle/>
                    <a:p>
                      <a:r>
                        <a:rPr lang="ru-RU" b="1" smtClean="0">
                          <a:solidFill>
                            <a:srgbClr val="C00000"/>
                          </a:solidFill>
                        </a:rPr>
                        <a:t>Трипсин</a:t>
                      </a:r>
                      <a:endParaRPr lang="ru-RU" b="1">
                        <a:solidFill>
                          <a:srgbClr val="C00000"/>
                        </a:solidFill>
                      </a:endParaRPr>
                    </a:p>
                  </a:txBody>
                  <a:tcPr/>
                </a:tc>
                <a:tc>
                  <a:txBody>
                    <a:bodyPr/>
                    <a:lstStyle/>
                    <a:p>
                      <a:r>
                        <a:rPr lang="ru-RU" b="1" smtClean="0">
                          <a:solidFill>
                            <a:srgbClr val="C00000"/>
                          </a:solidFill>
                        </a:rPr>
                        <a:t>Химотрипсин</a:t>
                      </a:r>
                      <a:endParaRPr lang="ru-RU" b="1">
                        <a:solidFill>
                          <a:srgbClr val="C00000"/>
                        </a:solidFill>
                      </a:endParaRPr>
                    </a:p>
                  </a:txBody>
                  <a:tcPr/>
                </a:tc>
                <a:tc>
                  <a:txBody>
                    <a:bodyPr/>
                    <a:lstStyle/>
                    <a:p>
                      <a:r>
                        <a:rPr lang="ru-RU" b="1" smtClean="0">
                          <a:solidFill>
                            <a:srgbClr val="C00000"/>
                          </a:solidFill>
                        </a:rPr>
                        <a:t>-Тир-Х</a:t>
                      </a:r>
                    </a:p>
                    <a:p>
                      <a:r>
                        <a:rPr lang="ru-RU" b="1" smtClean="0">
                          <a:solidFill>
                            <a:srgbClr val="C00000"/>
                          </a:solidFill>
                        </a:rPr>
                        <a:t>-Фен-Х</a:t>
                      </a:r>
                    </a:p>
                    <a:p>
                      <a:r>
                        <a:rPr lang="ru-RU" b="1" smtClean="0">
                          <a:solidFill>
                            <a:srgbClr val="C00000"/>
                          </a:solidFill>
                        </a:rPr>
                        <a:t>-Тир-Х</a:t>
                      </a:r>
                    </a:p>
                    <a:p>
                      <a:endParaRPr lang="ru-RU" b="1">
                        <a:solidFill>
                          <a:srgbClr val="C00000"/>
                        </a:solidFill>
                      </a:endParaRPr>
                    </a:p>
                  </a:txBody>
                  <a:tcPr/>
                </a:tc>
              </a:tr>
              <a:tr h="662044">
                <a:tc vMerge="1">
                  <a:txBody>
                    <a:bodyPr/>
                    <a:lstStyle/>
                    <a:p>
                      <a:endParaRPr lang="ru-RU" dirty="0"/>
                    </a:p>
                  </a:txBody>
                  <a:tcPr/>
                </a:tc>
                <a:tc vMerge="1">
                  <a:txBody>
                    <a:bodyPr/>
                    <a:lstStyle/>
                    <a:p>
                      <a:endParaRPr lang="ru-RU" dirty="0"/>
                    </a:p>
                  </a:txBody>
                  <a:tcPr/>
                </a:tc>
                <a:tc vMerge="1">
                  <a:txBody>
                    <a:bodyPr/>
                    <a:lstStyle/>
                    <a:p>
                      <a:endParaRPr lang="ru-RU" dirty="0"/>
                    </a:p>
                  </a:txBody>
                  <a:tcPr/>
                </a:tc>
                <a:tc>
                  <a:txBody>
                    <a:bodyPr/>
                    <a:lstStyle/>
                    <a:p>
                      <a:pPr algn="ctr"/>
                      <a:r>
                        <a:rPr lang="ru-RU" b="1" smtClean="0">
                          <a:solidFill>
                            <a:srgbClr val="C00000"/>
                          </a:solidFill>
                        </a:rPr>
                        <a:t>Проэлас</a:t>
                      </a:r>
                      <a:endParaRPr lang="uz-Latn-UZ" b="1" smtClean="0">
                        <a:solidFill>
                          <a:srgbClr val="C00000"/>
                        </a:solidFill>
                      </a:endParaRPr>
                    </a:p>
                    <a:p>
                      <a:pPr algn="ctr"/>
                      <a:r>
                        <a:rPr lang="ru-RU" b="1" smtClean="0">
                          <a:solidFill>
                            <a:srgbClr val="C00000"/>
                          </a:solidFill>
                        </a:rPr>
                        <a:t>таза</a:t>
                      </a:r>
                      <a:endParaRPr lang="ru-RU" b="1">
                        <a:solidFill>
                          <a:srgbClr val="C00000"/>
                        </a:solidFill>
                      </a:endParaRPr>
                    </a:p>
                  </a:txBody>
                  <a:tcPr/>
                </a:tc>
                <a:tc>
                  <a:txBody>
                    <a:bodyPr/>
                    <a:lstStyle/>
                    <a:p>
                      <a:r>
                        <a:rPr lang="ru-RU" b="1" smtClean="0">
                          <a:solidFill>
                            <a:srgbClr val="C00000"/>
                          </a:solidFill>
                        </a:rPr>
                        <a:t>Трипсин</a:t>
                      </a:r>
                      <a:endParaRPr lang="ru-RU" b="1">
                        <a:solidFill>
                          <a:srgbClr val="C00000"/>
                        </a:solidFill>
                      </a:endParaRPr>
                    </a:p>
                  </a:txBody>
                  <a:tcPr/>
                </a:tc>
                <a:tc>
                  <a:txBody>
                    <a:bodyPr/>
                    <a:lstStyle/>
                    <a:p>
                      <a:r>
                        <a:rPr lang="ru-RU" b="1" err="1" smtClean="0">
                          <a:solidFill>
                            <a:srgbClr val="C00000"/>
                          </a:solidFill>
                        </a:rPr>
                        <a:t>Эластаза</a:t>
                      </a:r>
                      <a:endParaRPr lang="ru-RU" b="1">
                        <a:solidFill>
                          <a:srgbClr val="C00000"/>
                        </a:solidFill>
                      </a:endParaRPr>
                    </a:p>
                  </a:txBody>
                  <a:tcPr/>
                </a:tc>
                <a:tc>
                  <a:txBody>
                    <a:bodyPr/>
                    <a:lstStyle/>
                    <a:p>
                      <a:r>
                        <a:rPr lang="ru-RU" b="1" smtClean="0">
                          <a:solidFill>
                            <a:srgbClr val="C00000"/>
                          </a:solidFill>
                        </a:rPr>
                        <a:t>-</a:t>
                      </a:r>
                      <a:r>
                        <a:rPr lang="ru-RU" b="1" err="1" smtClean="0">
                          <a:solidFill>
                            <a:srgbClr val="C00000"/>
                          </a:solidFill>
                        </a:rPr>
                        <a:t>Гли</a:t>
                      </a:r>
                      <a:r>
                        <a:rPr lang="ru-RU" b="1" smtClean="0">
                          <a:solidFill>
                            <a:srgbClr val="C00000"/>
                          </a:solidFill>
                        </a:rPr>
                        <a:t>-Ала-</a:t>
                      </a:r>
                      <a:endParaRPr lang="ru-RU" b="1">
                        <a:solidFill>
                          <a:srgbClr val="C00000"/>
                        </a:solidFill>
                      </a:endParaRPr>
                    </a:p>
                  </a:txBody>
                  <a:tcPr/>
                </a:tc>
              </a:tr>
              <a:tr h="1229510">
                <a:tc vMerge="1">
                  <a:txBody>
                    <a:bodyPr/>
                    <a:lstStyle/>
                    <a:p>
                      <a:endParaRPr lang="ru-RU" dirty="0"/>
                    </a:p>
                  </a:txBody>
                  <a:tcPr/>
                </a:tc>
                <a:tc vMerge="1">
                  <a:txBody>
                    <a:bodyPr/>
                    <a:lstStyle/>
                    <a:p>
                      <a:endParaRPr lang="ru-RU" dirty="0"/>
                    </a:p>
                  </a:txBody>
                  <a:tcPr/>
                </a:tc>
                <a:tc vMerge="1">
                  <a:txBody>
                    <a:bodyPr/>
                    <a:lstStyle/>
                    <a:p>
                      <a:endParaRPr lang="ru-RU" dirty="0"/>
                    </a:p>
                  </a:txBody>
                  <a:tcPr/>
                </a:tc>
                <a:tc>
                  <a:txBody>
                    <a:bodyPr/>
                    <a:lstStyle/>
                    <a:p>
                      <a:pPr algn="ctr"/>
                      <a:r>
                        <a:rPr lang="ru-RU" b="1" err="1" smtClean="0">
                          <a:solidFill>
                            <a:srgbClr val="C00000"/>
                          </a:solidFill>
                        </a:rPr>
                        <a:t>Прокарбоксидаза</a:t>
                      </a:r>
                      <a:r>
                        <a:rPr lang="ru-RU" b="1" smtClean="0">
                          <a:solidFill>
                            <a:srgbClr val="C00000"/>
                          </a:solidFill>
                        </a:rPr>
                        <a:t> АБ</a:t>
                      </a:r>
                      <a:endParaRPr lang="ru-RU" b="1">
                        <a:solidFill>
                          <a:srgbClr val="C00000"/>
                        </a:solidFill>
                      </a:endParaRPr>
                    </a:p>
                  </a:txBody>
                  <a:tcPr/>
                </a:tc>
                <a:tc>
                  <a:txBody>
                    <a:bodyPr/>
                    <a:lstStyle/>
                    <a:p>
                      <a:endParaRPr lang="ru-RU" b="1">
                        <a:solidFill>
                          <a:srgbClr val="C00000"/>
                        </a:solidFill>
                      </a:endParaRPr>
                    </a:p>
                  </a:txBody>
                  <a:tcPr/>
                </a:tc>
                <a:tc>
                  <a:txBody>
                    <a:bodyPr/>
                    <a:lstStyle/>
                    <a:p>
                      <a:r>
                        <a:rPr lang="ru-RU" b="1" smtClean="0">
                          <a:solidFill>
                            <a:srgbClr val="C00000"/>
                          </a:solidFill>
                        </a:rPr>
                        <a:t>Карбоксипепти</a:t>
                      </a:r>
                      <a:endParaRPr lang="uz-Latn-UZ" b="1" smtClean="0">
                        <a:solidFill>
                          <a:srgbClr val="C00000"/>
                        </a:solidFill>
                      </a:endParaRPr>
                    </a:p>
                    <a:p>
                      <a:r>
                        <a:rPr lang="ru-RU" b="1" smtClean="0">
                          <a:solidFill>
                            <a:srgbClr val="C00000"/>
                          </a:solidFill>
                        </a:rPr>
                        <a:t>даза АБ</a:t>
                      </a:r>
                      <a:endParaRPr lang="ru-RU" b="1">
                        <a:solidFill>
                          <a:srgbClr val="C00000"/>
                        </a:solidFill>
                      </a:endParaRPr>
                    </a:p>
                  </a:txBody>
                  <a:tcPr/>
                </a:tc>
                <a:tc>
                  <a:txBody>
                    <a:bodyPr/>
                    <a:lstStyle/>
                    <a:p>
                      <a:r>
                        <a:rPr lang="ru-RU" b="1" smtClean="0">
                          <a:solidFill>
                            <a:srgbClr val="C00000"/>
                          </a:solidFill>
                        </a:rPr>
                        <a:t>-Х-</a:t>
                      </a:r>
                      <a:r>
                        <a:rPr lang="en-US" b="1" smtClean="0">
                          <a:solidFill>
                            <a:srgbClr val="C00000"/>
                          </a:solidFill>
                        </a:rPr>
                        <a:t>NH-CH-COOH</a:t>
                      </a:r>
                    </a:p>
                    <a:p>
                      <a:r>
                        <a:rPr lang="en-US" b="1" smtClean="0">
                          <a:solidFill>
                            <a:srgbClr val="C00000"/>
                          </a:solidFill>
                        </a:rPr>
                        <a:t>!</a:t>
                      </a:r>
                    </a:p>
                    <a:p>
                      <a:r>
                        <a:rPr lang="en-US" b="1" smtClean="0">
                          <a:solidFill>
                            <a:srgbClr val="C00000"/>
                          </a:solidFill>
                        </a:rPr>
                        <a:t>R</a:t>
                      </a:r>
                      <a:endParaRPr lang="ru-RU" b="1">
                        <a:solidFill>
                          <a:srgbClr val="C00000"/>
                        </a:solidFill>
                      </a:endParaRPr>
                    </a:p>
                  </a:txBody>
                  <a:tcPr/>
                </a:tc>
              </a:tr>
              <a:tr h="662044">
                <a:tc>
                  <a:txBody>
                    <a:bodyPr/>
                    <a:lstStyle/>
                    <a:p>
                      <a:r>
                        <a:rPr lang="ru-RU" err="1" smtClean="0">
                          <a:solidFill>
                            <a:srgbClr val="FF0000"/>
                          </a:solidFill>
                        </a:rPr>
                        <a:t>Ингичка</a:t>
                      </a:r>
                      <a:r>
                        <a:rPr lang="ru-RU" smtClean="0">
                          <a:solidFill>
                            <a:srgbClr val="FF0000"/>
                          </a:solidFill>
                        </a:rPr>
                        <a:t> </a:t>
                      </a:r>
                      <a:r>
                        <a:rPr lang="ru-RU" err="1" smtClean="0">
                          <a:solidFill>
                            <a:srgbClr val="FF0000"/>
                          </a:solidFill>
                        </a:rPr>
                        <a:t>ичак</a:t>
                      </a:r>
                      <a:endParaRPr lang="ru-RU">
                        <a:solidFill>
                          <a:srgbClr val="FF0000"/>
                        </a:solidFill>
                      </a:endParaRPr>
                    </a:p>
                  </a:txBody>
                  <a:tcPr/>
                </a:tc>
                <a:tc>
                  <a:txBody>
                    <a:bodyPr/>
                    <a:lstStyle/>
                    <a:p>
                      <a:r>
                        <a:rPr lang="ru-RU" err="1" smtClean="0">
                          <a:solidFill>
                            <a:srgbClr val="0070C0"/>
                          </a:solidFill>
                        </a:rPr>
                        <a:t>Ичак</a:t>
                      </a:r>
                      <a:r>
                        <a:rPr lang="ru-RU" smtClean="0">
                          <a:solidFill>
                            <a:srgbClr val="0070C0"/>
                          </a:solidFill>
                        </a:rPr>
                        <a:t> </a:t>
                      </a:r>
                      <a:r>
                        <a:rPr lang="ru-RU" err="1" smtClean="0">
                          <a:solidFill>
                            <a:srgbClr val="0070C0"/>
                          </a:solidFill>
                        </a:rPr>
                        <a:t>девори</a:t>
                      </a:r>
                      <a:endParaRPr lang="ru-RU">
                        <a:solidFill>
                          <a:srgbClr val="0070C0"/>
                        </a:solidFill>
                      </a:endParaRPr>
                    </a:p>
                  </a:txBody>
                  <a:tcPr/>
                </a:tc>
                <a:tc>
                  <a:txBody>
                    <a:bodyPr/>
                    <a:lstStyle/>
                    <a:p>
                      <a:r>
                        <a:rPr lang="ru-RU" smtClean="0">
                          <a:solidFill>
                            <a:srgbClr val="00B050"/>
                          </a:solidFill>
                        </a:rPr>
                        <a:t>7,0-7,8</a:t>
                      </a:r>
                      <a:endParaRPr lang="ru-RU">
                        <a:solidFill>
                          <a:srgbClr val="00B050"/>
                        </a:solidFill>
                      </a:endParaRPr>
                    </a:p>
                  </a:txBody>
                  <a:tcPr/>
                </a:tc>
                <a:tc gridSpan="3">
                  <a:txBody>
                    <a:bodyPr/>
                    <a:lstStyle/>
                    <a:p>
                      <a:pPr algn="ctr"/>
                      <a:r>
                        <a:rPr lang="ru-RU" b="1" err="1" smtClean="0">
                          <a:solidFill>
                            <a:srgbClr val="C00000"/>
                          </a:solidFill>
                        </a:rPr>
                        <a:t>Аминопептидазалар</a:t>
                      </a:r>
                      <a:endParaRPr lang="ru-RU" b="1">
                        <a:solidFill>
                          <a:srgbClr val="C00000"/>
                        </a:solidFill>
                      </a:endParaRPr>
                    </a:p>
                  </a:txBody>
                  <a:tcPr/>
                </a:tc>
                <a:tc hMerge="1">
                  <a:txBody>
                    <a:bodyPr/>
                    <a:lstStyle/>
                    <a:p>
                      <a:endParaRPr lang="ru-RU" dirty="0"/>
                    </a:p>
                  </a:txBody>
                  <a:tcPr/>
                </a:tc>
                <a:tc hMerge="1">
                  <a:txBody>
                    <a:bodyPr/>
                    <a:lstStyle/>
                    <a:p>
                      <a:endParaRPr lang="ru-RU" dirty="0"/>
                    </a:p>
                  </a:txBody>
                  <a:tcPr/>
                </a:tc>
                <a:tc>
                  <a:txBody>
                    <a:bodyPr/>
                    <a:lstStyle/>
                    <a:p>
                      <a:r>
                        <a:rPr kumimoji="0" lang="ru-RU" sz="1800" b="1" kern="1200" smtClean="0">
                          <a:solidFill>
                            <a:srgbClr val="C00000"/>
                          </a:solidFill>
                          <a:effectLst/>
                          <a:latin typeface="+mn-lt"/>
                          <a:ea typeface="+mn-ea"/>
                          <a:cs typeface="+mn-cs"/>
                        </a:rPr>
                        <a:t>Н</a:t>
                      </a:r>
                      <a:r>
                        <a:rPr kumimoji="0" lang="ru-RU" sz="1800" b="1" kern="1200" baseline="-25000" smtClean="0">
                          <a:solidFill>
                            <a:srgbClr val="C00000"/>
                          </a:solidFill>
                          <a:effectLst/>
                          <a:latin typeface="+mn-lt"/>
                          <a:ea typeface="+mn-ea"/>
                          <a:cs typeface="+mn-cs"/>
                        </a:rPr>
                        <a:t>2</a:t>
                      </a:r>
                      <a:r>
                        <a:rPr kumimoji="0" lang="en-US" sz="1800" b="1" kern="1200" baseline="0" smtClean="0">
                          <a:solidFill>
                            <a:srgbClr val="C00000"/>
                          </a:solidFill>
                          <a:effectLst/>
                          <a:latin typeface="+mn-lt"/>
                          <a:ea typeface="+mn-ea"/>
                          <a:cs typeface="+mn-cs"/>
                        </a:rPr>
                        <a:t>N-CH-CO-X-</a:t>
                      </a:r>
                      <a:endParaRPr lang="ru-RU" b="1">
                        <a:solidFill>
                          <a:srgbClr val="C00000"/>
                        </a:solidFill>
                      </a:endParaRPr>
                    </a:p>
                  </a:txBody>
                  <a:tcPr/>
                </a:tc>
              </a:tr>
            </a:tbl>
          </a:graphicData>
        </a:graphic>
      </p:graphicFrame>
    </p:spTree>
    <p:extLst>
      <p:ext uri="{BB962C8B-B14F-4D97-AF65-F5344CB8AC3E}">
        <p14:creationId xmlns:p14="http://schemas.microsoft.com/office/powerpoint/2010/main" val="36403182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a:stretch>
            <a:fillRect/>
          </a:stretch>
        </p:blipFill>
        <p:spPr>
          <a:xfrm>
            <a:off x="0" y="383"/>
            <a:ext cx="9144000" cy="3429000"/>
          </a:xfrm>
          <a:prstGeom prst="rect">
            <a:avLst/>
          </a:prstGeom>
        </p:spPr>
      </p:pic>
      <p:pic>
        <p:nvPicPr>
          <p:cNvPr id="6" name="Объект 5"/>
          <p:cNvPicPr>
            <a:picLocks noGrp="1"/>
          </p:cNvPicPr>
          <p:nvPr>
            <p:ph idx="1"/>
          </p:nvPr>
        </p:nvPicPr>
        <p:blipFill>
          <a:blip r:embed="rId3"/>
          <a:stretch>
            <a:fillRect/>
          </a:stretch>
        </p:blipFill>
        <p:spPr>
          <a:xfrm>
            <a:off x="0" y="3645024"/>
            <a:ext cx="9144000" cy="2448272"/>
          </a:xfrm>
          <a:prstGeom prst="rect">
            <a:avLst/>
          </a:prstGeom>
        </p:spPr>
      </p:pic>
      <p:sp>
        <p:nvSpPr>
          <p:cNvPr id="7" name="Прямоугольник 6"/>
          <p:cNvSpPr/>
          <p:nvPr/>
        </p:nvSpPr>
        <p:spPr>
          <a:xfrm>
            <a:off x="3419872" y="6165304"/>
            <a:ext cx="5544616" cy="400110"/>
          </a:xfrm>
          <a:prstGeom prst="rect">
            <a:avLst/>
          </a:prstGeom>
        </p:spPr>
        <p:txBody>
          <a:bodyPr wrap="square">
            <a:spAutoFit/>
          </a:bodyPr>
          <a:lstStyle/>
          <a:p>
            <a:pPr algn="ctr"/>
            <a:r>
              <a:rPr lang="ru-RU" b="1">
                <a:solidFill>
                  <a:srgbClr val="FF0000"/>
                </a:solidFill>
              </a:rPr>
              <a:t> </a:t>
            </a:r>
            <a:r>
              <a:rPr lang="ru-RU" sz="2000" b="1" smtClean="0">
                <a:solidFill>
                  <a:srgbClr val="FF0000"/>
                </a:solidFill>
              </a:rPr>
              <a:t>Ферментларнинг активланиш механизми</a:t>
            </a:r>
            <a:endParaRPr lang="ru-RU" sz="2000" b="1">
              <a:solidFill>
                <a:srgbClr val="FF0000"/>
              </a:solidFill>
            </a:endParaRPr>
          </a:p>
        </p:txBody>
      </p:sp>
    </p:spTree>
    <p:extLst>
      <p:ext uri="{BB962C8B-B14F-4D97-AF65-F5344CB8AC3E}">
        <p14:creationId xmlns:p14="http://schemas.microsoft.com/office/powerpoint/2010/main" val="3905022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620688"/>
            <a:ext cx="8784976" cy="5976664"/>
          </a:xfrm>
        </p:spPr>
        <p:txBody>
          <a:bodyPr>
            <a:noAutofit/>
          </a:bodyPr>
          <a:lstStyle/>
          <a:p>
            <a:pPr marL="109728" indent="0" algn="just">
              <a:buNone/>
            </a:pPr>
            <a:r>
              <a:rPr lang="ru-RU" sz="2300" smtClean="0">
                <a:latin typeface="Arial Unicode MS" pitchFamily="34" charset="-128"/>
                <a:ea typeface="Arial Unicode MS" pitchFamily="34" charset="-128"/>
                <a:cs typeface="Arial Unicode MS" pitchFamily="34" charset="-128"/>
              </a:rPr>
              <a:t>	</a:t>
            </a:r>
            <a:r>
              <a:rPr lang="ru-RU" sz="2200" smtClean="0">
                <a:latin typeface="Arial Unicode MS" pitchFamily="34" charset="-128"/>
                <a:ea typeface="Arial Unicode MS" pitchFamily="34" charset="-128"/>
                <a:cs typeface="Arial Unicode MS" pitchFamily="34" charset="-128"/>
              </a:rPr>
              <a:t>Тўқима </a:t>
            </a:r>
            <a:r>
              <a:rPr lang="ru-RU" sz="2200">
                <a:latin typeface="Arial Unicode MS" pitchFamily="34" charset="-128"/>
                <a:ea typeface="Arial Unicode MS" pitchFamily="34" charset="-128"/>
                <a:cs typeface="Arial Unicode MS" pitchFamily="34" charset="-128"/>
              </a:rPr>
              <a:t>оқсиллари парчаланишининг асосий сабаблари қуйидагилардан иборат.</a:t>
            </a:r>
          </a:p>
          <a:p>
            <a:pPr marL="109728" indent="0" algn="just">
              <a:buNone/>
            </a:pPr>
            <a:r>
              <a:rPr lang="ru-RU" sz="2200" smtClean="0">
                <a:latin typeface="Arial Unicode MS" pitchFamily="34" charset="-128"/>
                <a:ea typeface="Arial Unicode MS" pitchFamily="34" charset="-128"/>
                <a:cs typeface="Arial Unicode MS" pitchFamily="34" charset="-128"/>
              </a:rPr>
              <a:t>	1. Ҳужайраларнинг </a:t>
            </a:r>
            <a:r>
              <a:rPr lang="ru-RU" sz="2200">
                <a:latin typeface="Arial Unicode MS" pitchFamily="34" charset="-128"/>
                <a:ea typeface="Arial Unicode MS" pitchFamily="34" charset="-128"/>
                <a:cs typeface="Arial Unicode MS" pitchFamily="34" charset="-128"/>
              </a:rPr>
              <a:t>қариши ёки ташқи омиллар (заҳарли моддалар, нурлар) таъсирида зарарланиши. Қариб қолган ва зарарланган ҳужайралар фагоцитланади ва уларнинг ҳамма таркибий қисмлари, жумладан, оқсиллари ҳам лизосомаларда деполимерланади.</a:t>
            </a:r>
          </a:p>
          <a:p>
            <a:pPr marL="109728" indent="0" algn="just">
              <a:buNone/>
            </a:pPr>
            <a:r>
              <a:rPr lang="ru-RU" sz="2200" smtClean="0">
                <a:latin typeface="Arial Unicode MS" pitchFamily="34" charset="-128"/>
                <a:ea typeface="Arial Unicode MS" pitchFamily="34" charset="-128"/>
                <a:cs typeface="Arial Unicode MS" pitchFamily="34" charset="-128"/>
              </a:rPr>
              <a:t>	2. Оқсиллар </a:t>
            </a:r>
            <a:r>
              <a:rPr lang="ru-RU" sz="2200">
                <a:latin typeface="Arial Unicode MS" pitchFamily="34" charset="-128"/>
                <a:ea typeface="Arial Unicode MS" pitchFamily="34" charset="-128"/>
                <a:cs typeface="Arial Unicode MS" pitchFamily="34" charset="-128"/>
              </a:rPr>
              <a:t>денатурацияси, бу жараён муайян тезлик билан узлуксиз давом этиб туради. Денатурацияланган оқсиллар протеолитик ферментлар таъсирига яхшироқ бериладиган субстратлардир.</a:t>
            </a:r>
          </a:p>
          <a:p>
            <a:pPr marL="109728" indent="0" algn="just">
              <a:buNone/>
            </a:pPr>
            <a:r>
              <a:rPr lang="ru-RU" sz="2200" smtClean="0">
                <a:latin typeface="Arial Unicode MS" pitchFamily="34" charset="-128"/>
                <a:ea typeface="Arial Unicode MS" pitchFamily="34" charset="-128"/>
                <a:cs typeface="Arial Unicode MS" pitchFamily="34" charset="-128"/>
              </a:rPr>
              <a:t>	3. Трансляциядан </a:t>
            </a:r>
            <a:r>
              <a:rPr lang="ru-RU" sz="2200">
                <a:latin typeface="Arial Unicode MS" pitchFamily="34" charset="-128"/>
                <a:ea typeface="Arial Unicode MS" pitchFamily="34" charset="-128"/>
                <a:cs typeface="Arial Unicode MS" pitchFamily="34" charset="-128"/>
              </a:rPr>
              <a:t>кейин тузилиши поёнига етиб бораётганида оқсилларнинг қисман протеолизга учраши. Проферментлар ва бошқа оқсилларнинг ўтмишдошлари функционал жиҳатидан актив оқсилларга айланиб келаётганида пептид занжирининг ажралиб чиқадиган қисми аминокислоталаргача гидролизланади</a:t>
            </a:r>
            <a:r>
              <a:rPr lang="ru-RU" sz="2200" smtClean="0">
                <a:latin typeface="Arial Unicode MS" pitchFamily="34" charset="-128"/>
                <a:ea typeface="Arial Unicode MS" pitchFamily="34" charset="-128"/>
                <a:cs typeface="Arial Unicode MS" pitchFamily="34" charset="-128"/>
              </a:rPr>
              <a:t>.</a:t>
            </a:r>
            <a:endParaRPr lang="ru-RU" sz="2200">
              <a:latin typeface="Arial Unicode MS" pitchFamily="34" charset="-128"/>
              <a:ea typeface="Arial Unicode MS" pitchFamily="34" charset="-128"/>
              <a:cs typeface="Arial Unicode MS" pitchFamily="34" charset="-128"/>
            </a:endParaRPr>
          </a:p>
        </p:txBody>
      </p:sp>
      <p:sp>
        <p:nvSpPr>
          <p:cNvPr id="3" name="Заголовок 2"/>
          <p:cNvSpPr>
            <a:spLocks noGrp="1"/>
          </p:cNvSpPr>
          <p:nvPr>
            <p:ph type="title"/>
          </p:nvPr>
        </p:nvSpPr>
        <p:spPr>
          <a:xfrm>
            <a:off x="457200" y="274638"/>
            <a:ext cx="8229600" cy="490066"/>
          </a:xfrm>
        </p:spPr>
        <p:txBody>
          <a:bodyPr>
            <a:normAutofit fontScale="90000"/>
          </a:bodyPr>
          <a:lstStyle/>
          <a:p>
            <a:pPr algn="ctr"/>
            <a:r>
              <a:rPr lang="ru-RU" sz="3100" smtClean="0"/>
              <a:t/>
            </a:r>
            <a:br>
              <a:rPr lang="ru-RU" sz="3100" smtClean="0"/>
            </a:br>
            <a:r>
              <a:rPr lang="ru-RU" sz="3100" smtClean="0">
                <a:solidFill>
                  <a:schemeClr val="accent4">
                    <a:lumMod val="75000"/>
                  </a:schemeClr>
                </a:solidFill>
              </a:rPr>
              <a:t>ТЎҚИМА ОҚСИЛЛАРИНИНГ ПАРЧАЛАНИШИ</a:t>
            </a:r>
            <a:r>
              <a:rPr lang="ru-RU"/>
              <a:t/>
            </a:r>
            <a:br>
              <a:rPr lang="ru-RU"/>
            </a:br>
            <a:endParaRPr lang="ru-RU"/>
          </a:p>
        </p:txBody>
      </p:sp>
    </p:spTree>
    <p:extLst>
      <p:ext uri="{BB962C8B-B14F-4D97-AF65-F5344CB8AC3E}">
        <p14:creationId xmlns:p14="http://schemas.microsoft.com/office/powerpoint/2010/main" val="17935986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5bb323b04d8747ffc27aa9b1f3940a388b1db8a"/>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1271</TotalTime>
  <Words>141</Words>
  <Application>Microsoft Office PowerPoint</Application>
  <PresentationFormat>Экран (4:3)</PresentationFormat>
  <Paragraphs>91</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Открытая</vt:lpstr>
      <vt:lpstr>  </vt:lpstr>
      <vt:lpstr>РЕЖА</vt:lpstr>
      <vt:lpstr>АМИНОКИСЛОТАЛАРНИНГ АҲАМИЯТИ</vt:lpstr>
      <vt:lpstr>Презентация PowerPoint</vt:lpstr>
      <vt:lpstr>ОКСИЛЛАРНИНГ ҲАЗМ БУЛИШИ</vt:lpstr>
      <vt:lpstr>Презентация PowerPoint</vt:lpstr>
      <vt:lpstr>Ҳазм тизимидаги протеолитик ферментлар тавсифи</vt:lpstr>
      <vt:lpstr>Презентация PowerPoint</vt:lpstr>
      <vt:lpstr> ТЎҚИМА ОҚСИЛЛАРИНИНГ ПАРЧАЛАНИШИ </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MASTER</dc:creator>
  <cp:lastModifiedBy>User</cp:lastModifiedBy>
  <cp:revision>112</cp:revision>
  <dcterms:created xsi:type="dcterms:W3CDTF">2014-04-11T05:41:23Z</dcterms:created>
  <dcterms:modified xsi:type="dcterms:W3CDTF">2015-04-25T04:49:10Z</dcterms:modified>
</cp:coreProperties>
</file>