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326" r:id="rId2"/>
    <p:sldId id="327" r:id="rId3"/>
    <p:sldId id="275" r:id="rId4"/>
    <p:sldId id="277" r:id="rId5"/>
    <p:sldId id="278" r:id="rId6"/>
    <p:sldId id="288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9" r:id="rId16"/>
    <p:sldId id="290" r:id="rId17"/>
    <p:sldId id="291" r:id="rId18"/>
    <p:sldId id="256" r:id="rId19"/>
    <p:sldId id="292" r:id="rId20"/>
    <p:sldId id="293" r:id="rId21"/>
    <p:sldId id="258" r:id="rId22"/>
    <p:sldId id="296" r:id="rId23"/>
    <p:sldId id="294" r:id="rId24"/>
    <p:sldId id="259" r:id="rId25"/>
    <p:sldId id="295" r:id="rId26"/>
    <p:sldId id="269" r:id="rId27"/>
    <p:sldId id="297" r:id="rId28"/>
    <p:sldId id="264" r:id="rId29"/>
    <p:sldId id="265" r:id="rId30"/>
    <p:sldId id="266" r:id="rId31"/>
    <p:sldId id="298" r:id="rId32"/>
    <p:sldId id="268" r:id="rId33"/>
    <p:sldId id="267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270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</p:sldIdLst>
  <p:sldSz cx="9144000" cy="6858000" type="screen4x3"/>
  <p:notesSz cx="6858000" cy="9144000"/>
  <p:custDataLst>
    <p:tags r:id="rId6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33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86F41-B619-4ADF-B677-793404057D37}" type="doc">
      <dgm:prSet loTypeId="urn:microsoft.com/office/officeart/2005/8/layout/hierarchy2" loCatId="hierarchy" qsTypeId="urn:microsoft.com/office/officeart/2005/8/quickstyle/simple1#8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B040182-6B47-47F6-8DE8-5F3EB9705F80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050" b="1" dirty="0" smtClean="0">
              <a:solidFill>
                <a:srgbClr val="002060"/>
              </a:solidFill>
            </a:rPr>
            <a:t>Физические</a:t>
          </a:r>
          <a:endParaRPr lang="ru-RU" sz="1050" b="1" dirty="0">
            <a:solidFill>
              <a:srgbClr val="002060"/>
            </a:solidFill>
          </a:endParaRPr>
        </a:p>
      </dgm:t>
    </dgm:pt>
    <dgm:pt modelId="{D66D23D9-CBCB-422C-8448-48B2ED2FC1C3}" type="parTrans" cxnId="{BD7A76F5-C8B7-46A9-BD52-096F905D1096}">
      <dgm:prSet/>
      <dgm:spPr/>
      <dgm:t>
        <a:bodyPr/>
        <a:lstStyle/>
        <a:p>
          <a:endParaRPr lang="ru-RU"/>
        </a:p>
      </dgm:t>
    </dgm:pt>
    <dgm:pt modelId="{98891D90-79BC-4144-AB54-B7DE9E73E414}" type="sibTrans" cxnId="{BD7A76F5-C8B7-46A9-BD52-096F905D1096}">
      <dgm:prSet/>
      <dgm:spPr/>
      <dgm:t>
        <a:bodyPr/>
        <a:lstStyle/>
        <a:p>
          <a:endParaRPr lang="ru-RU"/>
        </a:p>
      </dgm:t>
    </dgm:pt>
    <dgm:pt modelId="{7BE1A67F-3323-4018-9DF0-EF67D53B5F28}">
      <dgm:prSet phldrT="[Текст]" custT="1"/>
      <dgm:spPr/>
      <dgm:t>
        <a:bodyPr/>
        <a:lstStyle/>
        <a:p>
          <a:r>
            <a:rPr lang="ru-RU" sz="1050" dirty="0" smtClean="0">
              <a:solidFill>
                <a:srgbClr val="002060"/>
              </a:solidFill>
            </a:rPr>
            <a:t>Охлаждением </a:t>
          </a:r>
          <a:r>
            <a:rPr lang="ru-RU" sz="800" dirty="0" smtClean="0">
              <a:solidFill>
                <a:srgbClr val="002060"/>
              </a:solidFill>
            </a:rPr>
            <a:t>(выведение тепла из зоны горения)</a:t>
          </a:r>
          <a:endParaRPr lang="ru-RU" sz="800" dirty="0">
            <a:solidFill>
              <a:srgbClr val="002060"/>
            </a:solidFill>
          </a:endParaRPr>
        </a:p>
      </dgm:t>
    </dgm:pt>
    <dgm:pt modelId="{0CFF1FBF-7A39-4A1D-B949-66573A3008F6}" type="parTrans" cxnId="{61C07428-D515-4474-A3AC-323892A22616}">
      <dgm:prSet/>
      <dgm:spPr/>
      <dgm:t>
        <a:bodyPr/>
        <a:lstStyle/>
        <a:p>
          <a:endParaRPr lang="ru-RU"/>
        </a:p>
      </dgm:t>
    </dgm:pt>
    <dgm:pt modelId="{63C7A317-F196-43E0-919D-B2E0E1838BB0}" type="sibTrans" cxnId="{61C07428-D515-4474-A3AC-323892A22616}">
      <dgm:prSet/>
      <dgm:spPr/>
      <dgm:t>
        <a:bodyPr/>
        <a:lstStyle/>
        <a:p>
          <a:endParaRPr lang="ru-RU"/>
        </a:p>
      </dgm:t>
    </dgm:pt>
    <dgm:pt modelId="{9E70119D-BA49-409D-83DE-22DC1EE209AD}">
      <dgm:prSet phldrT="[Текст]" custT="1"/>
      <dgm:spPr/>
      <dgm:t>
        <a:bodyPr/>
        <a:lstStyle/>
        <a:p>
          <a:r>
            <a:rPr lang="ru-RU" sz="1050" dirty="0" smtClean="0">
              <a:solidFill>
                <a:srgbClr val="002060"/>
              </a:solidFill>
            </a:rPr>
            <a:t>Орошение горючих веществ</a:t>
          </a:r>
          <a:endParaRPr lang="ru-RU" sz="1050" dirty="0">
            <a:solidFill>
              <a:srgbClr val="002060"/>
            </a:solidFill>
          </a:endParaRPr>
        </a:p>
      </dgm:t>
    </dgm:pt>
    <dgm:pt modelId="{EFD3A281-2242-4363-AAAA-7493B960C220}" type="parTrans" cxnId="{3D2CB07A-0809-4EFF-9784-8C7ACEE38F37}">
      <dgm:prSet/>
      <dgm:spPr/>
      <dgm:t>
        <a:bodyPr/>
        <a:lstStyle/>
        <a:p>
          <a:endParaRPr lang="ru-RU"/>
        </a:p>
      </dgm:t>
    </dgm:pt>
    <dgm:pt modelId="{54DA0859-3CD3-466F-911C-EE91BED19EDE}" type="sibTrans" cxnId="{3D2CB07A-0809-4EFF-9784-8C7ACEE38F37}">
      <dgm:prSet/>
      <dgm:spPr/>
      <dgm:t>
        <a:bodyPr/>
        <a:lstStyle/>
        <a:p>
          <a:endParaRPr lang="ru-RU"/>
        </a:p>
      </dgm:t>
    </dgm:pt>
    <dgm:pt modelId="{1420CB43-7C3D-42E1-8FE1-CEC01D68B1B5}">
      <dgm:prSet phldrT="[Текст]" custT="1"/>
      <dgm:spPr/>
      <dgm:t>
        <a:bodyPr/>
        <a:lstStyle/>
        <a:p>
          <a:r>
            <a:rPr lang="ru-RU" sz="1050" dirty="0" smtClean="0">
              <a:solidFill>
                <a:srgbClr val="002060"/>
              </a:solidFill>
            </a:rPr>
            <a:t>Перемешиванием  слоев горючих </a:t>
          </a:r>
          <a:r>
            <a:rPr lang="ru-RU" sz="1100" dirty="0" smtClean="0">
              <a:solidFill>
                <a:srgbClr val="002060"/>
              </a:solidFill>
            </a:rPr>
            <a:t>веществ</a:t>
          </a:r>
          <a:endParaRPr lang="ru-RU" sz="1050" dirty="0">
            <a:solidFill>
              <a:srgbClr val="002060"/>
            </a:solidFill>
          </a:endParaRPr>
        </a:p>
      </dgm:t>
    </dgm:pt>
    <dgm:pt modelId="{EA70C096-72B8-4ACF-B221-18FBE64F330B}" type="parTrans" cxnId="{7DFFC4E6-B053-45E1-91DB-283A21FC680B}">
      <dgm:prSet/>
      <dgm:spPr/>
      <dgm:t>
        <a:bodyPr/>
        <a:lstStyle/>
        <a:p>
          <a:endParaRPr lang="ru-RU"/>
        </a:p>
      </dgm:t>
    </dgm:pt>
    <dgm:pt modelId="{D21AF75E-3B10-4A34-9305-02AC68E47FF1}" type="sibTrans" cxnId="{7DFFC4E6-B053-45E1-91DB-283A21FC680B}">
      <dgm:prSet/>
      <dgm:spPr/>
      <dgm:t>
        <a:bodyPr/>
        <a:lstStyle/>
        <a:p>
          <a:endParaRPr lang="ru-RU"/>
        </a:p>
      </dgm:t>
    </dgm:pt>
    <dgm:pt modelId="{C60AB80B-A43A-4C67-831C-405E83ADF0F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050" dirty="0" smtClean="0">
              <a:solidFill>
                <a:srgbClr val="002060"/>
              </a:solidFill>
            </a:rPr>
            <a:t>Разбавление </a:t>
          </a:r>
          <a:r>
            <a:rPr lang="ru-RU" sz="700" dirty="0" smtClean="0">
              <a:solidFill>
                <a:srgbClr val="002060"/>
              </a:solidFill>
            </a:rPr>
            <a:t>(увеличение теплоемкости горючей системы)</a:t>
          </a:r>
          <a:endParaRPr lang="ru-RU" sz="700" dirty="0">
            <a:solidFill>
              <a:srgbClr val="002060"/>
            </a:solidFill>
          </a:endParaRPr>
        </a:p>
      </dgm:t>
    </dgm:pt>
    <dgm:pt modelId="{763C16C8-1E37-4E31-8256-2648760B5DF3}" type="parTrans" cxnId="{98B05902-2CE3-4F86-A418-A89EB4C3C13C}">
      <dgm:prSet/>
      <dgm:spPr/>
      <dgm:t>
        <a:bodyPr/>
        <a:lstStyle/>
        <a:p>
          <a:endParaRPr lang="ru-RU"/>
        </a:p>
      </dgm:t>
    </dgm:pt>
    <dgm:pt modelId="{7DBAD1D9-A53A-4200-9801-FA3A87C09F3E}" type="sibTrans" cxnId="{98B05902-2CE3-4F86-A418-A89EB4C3C13C}">
      <dgm:prSet/>
      <dgm:spPr/>
      <dgm:t>
        <a:bodyPr/>
        <a:lstStyle/>
        <a:p>
          <a:endParaRPr lang="ru-RU"/>
        </a:p>
      </dgm:t>
    </dgm:pt>
    <dgm:pt modelId="{1700E807-C9A6-4DF3-8492-BC9E09D3132C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050" dirty="0" smtClean="0">
              <a:solidFill>
                <a:srgbClr val="002060"/>
              </a:solidFill>
            </a:rPr>
            <a:t>Объемное разбавление окислителя инертными газами</a:t>
          </a:r>
          <a:endParaRPr lang="ru-RU" sz="1050" dirty="0">
            <a:solidFill>
              <a:srgbClr val="002060"/>
            </a:solidFill>
          </a:endParaRPr>
        </a:p>
      </dgm:t>
    </dgm:pt>
    <dgm:pt modelId="{E538B293-8B13-4441-B4DE-00EB400DD8AD}" type="parTrans" cxnId="{D598912D-34C6-4DFD-BFCE-1B96DDBF2044}">
      <dgm:prSet/>
      <dgm:spPr/>
      <dgm:t>
        <a:bodyPr/>
        <a:lstStyle/>
        <a:p>
          <a:endParaRPr lang="ru-RU"/>
        </a:p>
      </dgm:t>
    </dgm:pt>
    <dgm:pt modelId="{FD1095C7-024A-4F69-AA08-E7643A508D94}" type="sibTrans" cxnId="{D598912D-34C6-4DFD-BFCE-1B96DDBF2044}">
      <dgm:prSet/>
      <dgm:spPr/>
      <dgm:t>
        <a:bodyPr/>
        <a:lstStyle/>
        <a:p>
          <a:endParaRPr lang="ru-RU"/>
        </a:p>
      </dgm:t>
    </dgm:pt>
    <dgm:pt modelId="{90AADA02-54A2-452D-A7BE-FAA78DC504D0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Эвакуация горючих веществ и материалов</a:t>
          </a:r>
          <a:endParaRPr lang="ru-RU" sz="1200" dirty="0">
            <a:solidFill>
              <a:srgbClr val="002060"/>
            </a:solidFill>
          </a:endParaRPr>
        </a:p>
      </dgm:t>
    </dgm:pt>
    <dgm:pt modelId="{5BEF5A3C-0538-42AC-BDE0-6C294731D033}" type="parTrans" cxnId="{BB31E7FF-9F98-4C75-BEE1-5C644EA0A791}">
      <dgm:prSet/>
      <dgm:spPr/>
      <dgm:t>
        <a:bodyPr/>
        <a:lstStyle/>
        <a:p>
          <a:endParaRPr lang="ru-RU"/>
        </a:p>
      </dgm:t>
    </dgm:pt>
    <dgm:pt modelId="{7A913254-6740-4E8A-8B93-3B4C4881D645}" type="sibTrans" cxnId="{BB31E7FF-9F98-4C75-BEE1-5C644EA0A791}">
      <dgm:prSet/>
      <dgm:spPr/>
      <dgm:t>
        <a:bodyPr/>
        <a:lstStyle/>
        <a:p>
          <a:endParaRPr lang="ru-RU"/>
        </a:p>
      </dgm:t>
    </dgm:pt>
    <dgm:pt modelId="{D7A95E15-56A4-4DFB-A0AA-CD9532FB760F}">
      <dgm:prSet phldrT="[Текст]" custT="1"/>
      <dgm:spPr>
        <a:solidFill>
          <a:srgbClr val="FFFF00"/>
        </a:solidFill>
      </dgm:spPr>
      <dgm:t>
        <a:bodyPr/>
        <a:lstStyle/>
        <a:p>
          <a:endParaRPr lang="ru-RU" sz="600" dirty="0" smtClean="0"/>
        </a:p>
        <a:p>
          <a:r>
            <a:rPr lang="ru-RU" sz="1050" dirty="0" smtClean="0">
              <a:solidFill>
                <a:srgbClr val="002060"/>
              </a:solidFill>
            </a:rPr>
            <a:t>Объемное разбавление </a:t>
          </a:r>
          <a:r>
            <a:rPr lang="ru-RU" sz="1100" dirty="0" smtClean="0">
              <a:solidFill>
                <a:srgbClr val="002060"/>
              </a:solidFill>
            </a:rPr>
            <a:t>горючих веществ инертными газами и </a:t>
          </a:r>
          <a:r>
            <a:rPr lang="ru-RU" sz="1050" dirty="0" smtClean="0">
              <a:solidFill>
                <a:srgbClr val="002060"/>
              </a:solidFill>
            </a:rPr>
            <a:t>паром</a:t>
          </a:r>
          <a:endParaRPr lang="ru-RU" sz="1050" dirty="0">
            <a:solidFill>
              <a:srgbClr val="002060"/>
            </a:solidFill>
          </a:endParaRPr>
        </a:p>
      </dgm:t>
    </dgm:pt>
    <dgm:pt modelId="{1D16E44E-0637-4B6D-980F-BA5ABC3A9C61}" type="parTrans" cxnId="{91D8CB17-5553-4B58-B31F-A2479FAA19EB}">
      <dgm:prSet/>
      <dgm:spPr/>
      <dgm:t>
        <a:bodyPr/>
        <a:lstStyle/>
        <a:p>
          <a:endParaRPr lang="ru-RU"/>
        </a:p>
      </dgm:t>
    </dgm:pt>
    <dgm:pt modelId="{7EF374B1-883E-4550-B971-B2083C7BAFEF}" type="sibTrans" cxnId="{91D8CB17-5553-4B58-B31F-A2479FAA19EB}">
      <dgm:prSet/>
      <dgm:spPr/>
      <dgm:t>
        <a:bodyPr/>
        <a:lstStyle/>
        <a:p>
          <a:endParaRPr lang="ru-RU"/>
        </a:p>
      </dgm:t>
    </dgm:pt>
    <dgm:pt modelId="{C819196D-A53F-427F-9404-CB26572AC912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2060"/>
              </a:solidFill>
            </a:rPr>
            <a:t>Изоляция</a:t>
          </a:r>
          <a:r>
            <a:rPr lang="ru-RU" sz="900" dirty="0" smtClean="0">
              <a:solidFill>
                <a:srgbClr val="002060"/>
              </a:solidFill>
            </a:rPr>
            <a:t> (отключение механизма  возгорания)</a:t>
          </a:r>
          <a:endParaRPr lang="ru-RU" sz="900" dirty="0">
            <a:solidFill>
              <a:srgbClr val="002060"/>
            </a:solidFill>
          </a:endParaRPr>
        </a:p>
      </dgm:t>
    </dgm:pt>
    <dgm:pt modelId="{3F9D958C-21AF-46E0-9458-9BCC0E2E0EAF}" type="parTrans" cxnId="{72F61174-65D3-4FB4-89F9-DA6207CE350F}">
      <dgm:prSet/>
      <dgm:spPr/>
      <dgm:t>
        <a:bodyPr/>
        <a:lstStyle/>
        <a:p>
          <a:endParaRPr lang="ru-RU"/>
        </a:p>
      </dgm:t>
    </dgm:pt>
    <dgm:pt modelId="{019221ED-25FB-4107-9852-822C30DA9183}" type="sibTrans" cxnId="{72F61174-65D3-4FB4-89F9-DA6207CE350F}">
      <dgm:prSet/>
      <dgm:spPr/>
      <dgm:t>
        <a:bodyPr/>
        <a:lstStyle/>
        <a:p>
          <a:endParaRPr lang="ru-RU"/>
        </a:p>
      </dgm:t>
    </dgm:pt>
    <dgm:pt modelId="{B034CB20-FCED-43BE-872B-33C62CF405B1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100" dirty="0" smtClean="0">
              <a:solidFill>
                <a:srgbClr val="002060"/>
              </a:solidFill>
            </a:rPr>
            <a:t>Отрыв пламени воздушной ударной волной</a:t>
          </a:r>
          <a:endParaRPr lang="ru-RU" sz="1100" dirty="0">
            <a:solidFill>
              <a:srgbClr val="002060"/>
            </a:solidFill>
          </a:endParaRPr>
        </a:p>
      </dgm:t>
    </dgm:pt>
    <dgm:pt modelId="{9A59D65B-1662-4803-BE42-3ACC3EA1F53E}" type="parTrans" cxnId="{F366EC3A-BA58-4E57-8A6E-1531CD865E60}">
      <dgm:prSet/>
      <dgm:spPr/>
      <dgm:t>
        <a:bodyPr/>
        <a:lstStyle/>
        <a:p>
          <a:endParaRPr lang="ru-RU"/>
        </a:p>
      </dgm:t>
    </dgm:pt>
    <dgm:pt modelId="{1D43E8BE-608E-483E-ADAF-D084918D47DF}" type="sibTrans" cxnId="{F366EC3A-BA58-4E57-8A6E-1531CD865E60}">
      <dgm:prSet/>
      <dgm:spPr/>
      <dgm:t>
        <a:bodyPr/>
        <a:lstStyle/>
        <a:p>
          <a:endParaRPr lang="ru-RU"/>
        </a:p>
      </dgm:t>
    </dgm:pt>
    <dgm:pt modelId="{6FFEF2D4-FF02-4969-AF2A-7B827EBCFF80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Изоляция поверхностей горючих веществ водой, пеной, покрывалом</a:t>
          </a:r>
          <a:endParaRPr lang="ru-RU" dirty="0">
            <a:solidFill>
              <a:srgbClr val="002060"/>
            </a:solidFill>
          </a:endParaRPr>
        </a:p>
      </dgm:t>
    </dgm:pt>
    <dgm:pt modelId="{D917ACB9-0901-4673-879B-08F45E90A50B}" type="parTrans" cxnId="{DA8A93EC-AD66-4AD4-8A28-F8D13E3B1619}">
      <dgm:prSet/>
      <dgm:spPr/>
      <dgm:t>
        <a:bodyPr/>
        <a:lstStyle/>
        <a:p>
          <a:endParaRPr lang="ru-RU"/>
        </a:p>
      </dgm:t>
    </dgm:pt>
    <dgm:pt modelId="{2531C90B-19F7-4D2D-A8FE-60D7A43D9F1F}" type="sibTrans" cxnId="{DA8A93EC-AD66-4AD4-8A28-F8D13E3B1619}">
      <dgm:prSet/>
      <dgm:spPr/>
      <dgm:t>
        <a:bodyPr/>
        <a:lstStyle/>
        <a:p>
          <a:endParaRPr lang="ru-RU"/>
        </a:p>
      </dgm:t>
    </dgm:pt>
    <dgm:pt modelId="{BDD688E0-329E-449A-ADBA-80A57C8D7EEC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</a:rPr>
            <a:t>Эвакуация горючих веществ</a:t>
          </a:r>
          <a:endParaRPr lang="ru-RU" sz="1400" dirty="0">
            <a:solidFill>
              <a:srgbClr val="002060"/>
            </a:solidFill>
          </a:endParaRPr>
        </a:p>
      </dgm:t>
    </dgm:pt>
    <dgm:pt modelId="{B9902554-C411-4CE3-8F5D-77BC9C5FA9CC}" type="parTrans" cxnId="{D051EBB1-C0A6-4E5A-9281-7D738A672885}">
      <dgm:prSet/>
      <dgm:spPr/>
      <dgm:t>
        <a:bodyPr/>
        <a:lstStyle/>
        <a:p>
          <a:endParaRPr lang="ru-RU"/>
        </a:p>
      </dgm:t>
    </dgm:pt>
    <dgm:pt modelId="{5972EB02-5C8E-4105-AC56-438EB073C55A}" type="sibTrans" cxnId="{D051EBB1-C0A6-4E5A-9281-7D738A672885}">
      <dgm:prSet/>
      <dgm:spPr/>
      <dgm:t>
        <a:bodyPr/>
        <a:lstStyle/>
        <a:p>
          <a:endParaRPr lang="ru-RU"/>
        </a:p>
      </dgm:t>
    </dgm:pt>
    <dgm:pt modelId="{C73EE1E2-C3C4-4C1B-81F0-FF9CF22DC9D0}" type="pres">
      <dgm:prSet presAssocID="{5E386F41-B619-4ADF-B677-793404057D3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C5C243-57C6-449A-BB40-8EFD34434244}" type="pres">
      <dgm:prSet presAssocID="{0B040182-6B47-47F6-8DE8-5F3EB9705F80}" presName="root1" presStyleCnt="0"/>
      <dgm:spPr/>
    </dgm:pt>
    <dgm:pt modelId="{E38C72F0-C681-4223-9025-F8541750F531}" type="pres">
      <dgm:prSet presAssocID="{0B040182-6B47-47F6-8DE8-5F3EB9705F80}" presName="LevelOneTextNode" presStyleLbl="node0" presStyleIdx="0" presStyleCnt="1" custScaleY="189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DB102F-0887-4437-967B-88DF33BDB0D6}" type="pres">
      <dgm:prSet presAssocID="{0B040182-6B47-47F6-8DE8-5F3EB9705F80}" presName="level2hierChild" presStyleCnt="0"/>
      <dgm:spPr/>
    </dgm:pt>
    <dgm:pt modelId="{23D8D1FA-E415-4C94-84FB-F3606EAC7DE4}" type="pres">
      <dgm:prSet presAssocID="{0CFF1FBF-7A39-4A1D-B949-66573A3008F6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F5980EA3-279F-48DD-A74B-49879C6A9CA7}" type="pres">
      <dgm:prSet presAssocID="{0CFF1FBF-7A39-4A1D-B949-66573A3008F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C0919DCD-0EF7-41C7-AE23-2A3F82D92A82}" type="pres">
      <dgm:prSet presAssocID="{7BE1A67F-3323-4018-9DF0-EF67D53B5F28}" presName="root2" presStyleCnt="0"/>
      <dgm:spPr/>
    </dgm:pt>
    <dgm:pt modelId="{4DDDB750-D51D-4179-B804-9FFB47472959}" type="pres">
      <dgm:prSet presAssocID="{7BE1A67F-3323-4018-9DF0-EF67D53B5F28}" presName="LevelTwoTextNode" presStyleLbl="node2" presStyleIdx="0" presStyleCnt="3" custScaleY="2187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020FA5-D62E-4943-8B5E-96D35C9438CC}" type="pres">
      <dgm:prSet presAssocID="{7BE1A67F-3323-4018-9DF0-EF67D53B5F28}" presName="level3hierChild" presStyleCnt="0"/>
      <dgm:spPr/>
    </dgm:pt>
    <dgm:pt modelId="{58609F22-E363-4724-B807-098668F9DFD2}" type="pres">
      <dgm:prSet presAssocID="{EFD3A281-2242-4363-AAAA-7493B960C220}" presName="conn2-1" presStyleLbl="parChTrans1D3" presStyleIdx="0" presStyleCnt="8"/>
      <dgm:spPr/>
      <dgm:t>
        <a:bodyPr/>
        <a:lstStyle/>
        <a:p>
          <a:endParaRPr lang="ru-RU"/>
        </a:p>
      </dgm:t>
    </dgm:pt>
    <dgm:pt modelId="{59431850-09F3-4C56-AA56-56DAB91BD84F}" type="pres">
      <dgm:prSet presAssocID="{EFD3A281-2242-4363-AAAA-7493B960C220}" presName="connTx" presStyleLbl="parChTrans1D3" presStyleIdx="0" presStyleCnt="8"/>
      <dgm:spPr/>
      <dgm:t>
        <a:bodyPr/>
        <a:lstStyle/>
        <a:p>
          <a:endParaRPr lang="ru-RU"/>
        </a:p>
      </dgm:t>
    </dgm:pt>
    <dgm:pt modelId="{58F31092-3014-4CEA-BC00-B97D4A46427E}" type="pres">
      <dgm:prSet presAssocID="{9E70119D-BA49-409D-83DE-22DC1EE209AD}" presName="root2" presStyleCnt="0"/>
      <dgm:spPr/>
    </dgm:pt>
    <dgm:pt modelId="{1E7B3EC3-3693-48E2-818B-9DF7B0BE2DC8}" type="pres">
      <dgm:prSet presAssocID="{9E70119D-BA49-409D-83DE-22DC1EE209AD}" presName="LevelTwoTextNode" presStyleLbl="node3" presStyleIdx="0" presStyleCnt="8" custScaleX="3545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5D2773-E051-43B6-AACF-0FCAFFF79170}" type="pres">
      <dgm:prSet presAssocID="{9E70119D-BA49-409D-83DE-22DC1EE209AD}" presName="level3hierChild" presStyleCnt="0"/>
      <dgm:spPr/>
    </dgm:pt>
    <dgm:pt modelId="{16142C83-3C96-4D94-9AE8-535C76C45EBB}" type="pres">
      <dgm:prSet presAssocID="{EA70C096-72B8-4ACF-B221-18FBE64F330B}" presName="conn2-1" presStyleLbl="parChTrans1D3" presStyleIdx="1" presStyleCnt="8"/>
      <dgm:spPr/>
      <dgm:t>
        <a:bodyPr/>
        <a:lstStyle/>
        <a:p>
          <a:endParaRPr lang="ru-RU"/>
        </a:p>
      </dgm:t>
    </dgm:pt>
    <dgm:pt modelId="{F1FA70FB-9225-4032-ADCF-7512FC0F133E}" type="pres">
      <dgm:prSet presAssocID="{EA70C096-72B8-4ACF-B221-18FBE64F330B}" presName="connTx" presStyleLbl="parChTrans1D3" presStyleIdx="1" presStyleCnt="8"/>
      <dgm:spPr/>
      <dgm:t>
        <a:bodyPr/>
        <a:lstStyle/>
        <a:p>
          <a:endParaRPr lang="ru-RU"/>
        </a:p>
      </dgm:t>
    </dgm:pt>
    <dgm:pt modelId="{AD6DBAF6-1778-44B2-9699-80C03D9C8E0B}" type="pres">
      <dgm:prSet presAssocID="{1420CB43-7C3D-42E1-8FE1-CEC01D68B1B5}" presName="root2" presStyleCnt="0"/>
      <dgm:spPr/>
    </dgm:pt>
    <dgm:pt modelId="{DBDAED51-6C08-4BC9-B7AE-9BA4C5884823}" type="pres">
      <dgm:prSet presAssocID="{1420CB43-7C3D-42E1-8FE1-CEC01D68B1B5}" presName="LevelTwoTextNode" presStyleLbl="node3" presStyleIdx="1" presStyleCnt="8" custScaleX="3627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65AC26-51BE-4F08-98A2-D74E261C7478}" type="pres">
      <dgm:prSet presAssocID="{1420CB43-7C3D-42E1-8FE1-CEC01D68B1B5}" presName="level3hierChild" presStyleCnt="0"/>
      <dgm:spPr/>
    </dgm:pt>
    <dgm:pt modelId="{E02F47B0-117A-4767-B878-A2DA03BE91AC}" type="pres">
      <dgm:prSet presAssocID="{5BEF5A3C-0538-42AC-BDE0-6C294731D033}" presName="conn2-1" presStyleLbl="parChTrans1D3" presStyleIdx="2" presStyleCnt="8"/>
      <dgm:spPr/>
      <dgm:t>
        <a:bodyPr/>
        <a:lstStyle/>
        <a:p>
          <a:endParaRPr lang="ru-RU"/>
        </a:p>
      </dgm:t>
    </dgm:pt>
    <dgm:pt modelId="{73059549-FE0D-4B82-AEB3-A48DBF257781}" type="pres">
      <dgm:prSet presAssocID="{5BEF5A3C-0538-42AC-BDE0-6C294731D033}" presName="connTx" presStyleLbl="parChTrans1D3" presStyleIdx="2" presStyleCnt="8"/>
      <dgm:spPr/>
      <dgm:t>
        <a:bodyPr/>
        <a:lstStyle/>
        <a:p>
          <a:endParaRPr lang="ru-RU"/>
        </a:p>
      </dgm:t>
    </dgm:pt>
    <dgm:pt modelId="{4D32DEDB-CDD5-4DE5-A2F6-04B6239F5213}" type="pres">
      <dgm:prSet presAssocID="{90AADA02-54A2-452D-A7BE-FAA78DC504D0}" presName="root2" presStyleCnt="0"/>
      <dgm:spPr/>
    </dgm:pt>
    <dgm:pt modelId="{3D03C02B-C957-4379-B154-2AA27644C17C}" type="pres">
      <dgm:prSet presAssocID="{90AADA02-54A2-452D-A7BE-FAA78DC504D0}" presName="LevelTwoTextNode" presStyleLbl="node3" presStyleIdx="2" presStyleCnt="8" custScaleX="389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A2DBEF-3692-46CA-AB89-AAE42FC8A61C}" type="pres">
      <dgm:prSet presAssocID="{90AADA02-54A2-452D-A7BE-FAA78DC504D0}" presName="level3hierChild" presStyleCnt="0"/>
      <dgm:spPr/>
    </dgm:pt>
    <dgm:pt modelId="{1CCC5F20-0190-42EB-B9E3-6A740436286B}" type="pres">
      <dgm:prSet presAssocID="{763C16C8-1E37-4E31-8256-2648760B5DF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6B5B936-8518-4EBA-A77E-CBD8D2686DAF}" type="pres">
      <dgm:prSet presAssocID="{763C16C8-1E37-4E31-8256-2648760B5DF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E37BA24-8DC1-4A69-A2E9-DD91DC7FE343}" type="pres">
      <dgm:prSet presAssocID="{C60AB80B-A43A-4C67-831C-405E83ADF0F4}" presName="root2" presStyleCnt="0"/>
      <dgm:spPr/>
    </dgm:pt>
    <dgm:pt modelId="{AD127ACB-AAE5-4B88-8729-780E90D56756}" type="pres">
      <dgm:prSet presAssocID="{C60AB80B-A43A-4C67-831C-405E83ADF0F4}" presName="LevelTwoTextNode" presStyleLbl="node2" presStyleIdx="1" presStyleCnt="3" custScaleY="2041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A1C969-D54B-47D6-B44C-A4BA539BA941}" type="pres">
      <dgm:prSet presAssocID="{C60AB80B-A43A-4C67-831C-405E83ADF0F4}" presName="level3hierChild" presStyleCnt="0"/>
      <dgm:spPr/>
    </dgm:pt>
    <dgm:pt modelId="{88EE18B2-2086-4461-AA1C-CF597858D475}" type="pres">
      <dgm:prSet presAssocID="{E538B293-8B13-4441-B4DE-00EB400DD8AD}" presName="conn2-1" presStyleLbl="parChTrans1D3" presStyleIdx="3" presStyleCnt="8"/>
      <dgm:spPr/>
      <dgm:t>
        <a:bodyPr/>
        <a:lstStyle/>
        <a:p>
          <a:endParaRPr lang="ru-RU"/>
        </a:p>
      </dgm:t>
    </dgm:pt>
    <dgm:pt modelId="{2242E06C-46CE-44DA-988F-945638B933E6}" type="pres">
      <dgm:prSet presAssocID="{E538B293-8B13-4441-B4DE-00EB400DD8AD}" presName="connTx" presStyleLbl="parChTrans1D3" presStyleIdx="3" presStyleCnt="8"/>
      <dgm:spPr/>
      <dgm:t>
        <a:bodyPr/>
        <a:lstStyle/>
        <a:p>
          <a:endParaRPr lang="ru-RU"/>
        </a:p>
      </dgm:t>
    </dgm:pt>
    <dgm:pt modelId="{00780E8F-DFBB-47CA-9D3E-341D5AAE10F4}" type="pres">
      <dgm:prSet presAssocID="{1700E807-C9A6-4DF3-8492-BC9E09D3132C}" presName="root2" presStyleCnt="0"/>
      <dgm:spPr/>
    </dgm:pt>
    <dgm:pt modelId="{97B6A138-C1D7-46E2-BCC2-F6D4163C25B8}" type="pres">
      <dgm:prSet presAssocID="{1700E807-C9A6-4DF3-8492-BC9E09D3132C}" presName="LevelTwoTextNode" presStyleLbl="node3" presStyleIdx="3" presStyleCnt="8" custScaleX="395119" custLinFactNeighborX="4616" custLinFactNeighborY="-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C7445B-7DBB-4593-B585-A8ADA64D696A}" type="pres">
      <dgm:prSet presAssocID="{1700E807-C9A6-4DF3-8492-BC9E09D3132C}" presName="level3hierChild" presStyleCnt="0"/>
      <dgm:spPr/>
    </dgm:pt>
    <dgm:pt modelId="{155D4207-6118-449A-96B7-00044073E17D}" type="pres">
      <dgm:prSet presAssocID="{1D16E44E-0637-4B6D-980F-BA5ABC3A9C61}" presName="conn2-1" presStyleLbl="parChTrans1D3" presStyleIdx="4" presStyleCnt="8"/>
      <dgm:spPr/>
      <dgm:t>
        <a:bodyPr/>
        <a:lstStyle/>
        <a:p>
          <a:endParaRPr lang="ru-RU"/>
        </a:p>
      </dgm:t>
    </dgm:pt>
    <dgm:pt modelId="{8018274B-F5BF-4E78-8F03-98BC0FB19C2C}" type="pres">
      <dgm:prSet presAssocID="{1D16E44E-0637-4B6D-980F-BA5ABC3A9C61}" presName="connTx" presStyleLbl="parChTrans1D3" presStyleIdx="4" presStyleCnt="8"/>
      <dgm:spPr/>
      <dgm:t>
        <a:bodyPr/>
        <a:lstStyle/>
        <a:p>
          <a:endParaRPr lang="ru-RU"/>
        </a:p>
      </dgm:t>
    </dgm:pt>
    <dgm:pt modelId="{0BB9ED67-4981-4B60-B86B-14D0D80D4EFA}" type="pres">
      <dgm:prSet presAssocID="{D7A95E15-56A4-4DFB-A0AA-CD9532FB760F}" presName="root2" presStyleCnt="0"/>
      <dgm:spPr/>
    </dgm:pt>
    <dgm:pt modelId="{4B309B4B-1E5B-4084-AFAB-78E30D3A7864}" type="pres">
      <dgm:prSet presAssocID="{D7A95E15-56A4-4DFB-A0AA-CD9532FB760F}" presName="LevelTwoTextNode" presStyleLbl="node3" presStyleIdx="4" presStyleCnt="8" custScaleX="4222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C20B46-CF68-406E-8975-AD190461B57A}" type="pres">
      <dgm:prSet presAssocID="{D7A95E15-56A4-4DFB-A0AA-CD9532FB760F}" presName="level3hierChild" presStyleCnt="0"/>
      <dgm:spPr/>
    </dgm:pt>
    <dgm:pt modelId="{B86F5BE8-A782-4DB5-97F7-3F735DFA9EB0}" type="pres">
      <dgm:prSet presAssocID="{3F9D958C-21AF-46E0-9458-9BCC0E2E0EA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C91940F9-C3BB-480B-B7AC-DB0C4DF2445F}" type="pres">
      <dgm:prSet presAssocID="{3F9D958C-21AF-46E0-9458-9BCC0E2E0EA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25996329-9BFB-42D5-A573-513528C95B3D}" type="pres">
      <dgm:prSet presAssocID="{C819196D-A53F-427F-9404-CB26572AC912}" presName="root2" presStyleCnt="0"/>
      <dgm:spPr/>
    </dgm:pt>
    <dgm:pt modelId="{D8A60C2E-5B84-4F4E-979F-71D4FEEB4758}" type="pres">
      <dgm:prSet presAssocID="{C819196D-A53F-427F-9404-CB26572AC912}" presName="LevelTwoTextNode" presStyleLbl="node2" presStyleIdx="2" presStyleCnt="3" custScaleY="189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9B991B-3DA5-48CC-9E8E-5A7D1983B233}" type="pres">
      <dgm:prSet presAssocID="{C819196D-A53F-427F-9404-CB26572AC912}" presName="level3hierChild" presStyleCnt="0"/>
      <dgm:spPr/>
    </dgm:pt>
    <dgm:pt modelId="{313C24DA-AC69-4B38-AB85-E1649B76D4A7}" type="pres">
      <dgm:prSet presAssocID="{9A59D65B-1662-4803-BE42-3ACC3EA1F53E}" presName="conn2-1" presStyleLbl="parChTrans1D3" presStyleIdx="5" presStyleCnt="8"/>
      <dgm:spPr/>
      <dgm:t>
        <a:bodyPr/>
        <a:lstStyle/>
        <a:p>
          <a:endParaRPr lang="ru-RU"/>
        </a:p>
      </dgm:t>
    </dgm:pt>
    <dgm:pt modelId="{A9271941-5D66-475A-9180-90D2A4F2BA7B}" type="pres">
      <dgm:prSet presAssocID="{9A59D65B-1662-4803-BE42-3ACC3EA1F53E}" presName="connTx" presStyleLbl="parChTrans1D3" presStyleIdx="5" presStyleCnt="8"/>
      <dgm:spPr/>
      <dgm:t>
        <a:bodyPr/>
        <a:lstStyle/>
        <a:p>
          <a:endParaRPr lang="ru-RU"/>
        </a:p>
      </dgm:t>
    </dgm:pt>
    <dgm:pt modelId="{0A616A4E-D595-4669-9A2B-6C6099310220}" type="pres">
      <dgm:prSet presAssocID="{B034CB20-FCED-43BE-872B-33C62CF405B1}" presName="root2" presStyleCnt="0"/>
      <dgm:spPr/>
    </dgm:pt>
    <dgm:pt modelId="{738F3579-85D9-4B9B-B308-ED4B3D48D4B2}" type="pres">
      <dgm:prSet presAssocID="{B034CB20-FCED-43BE-872B-33C62CF405B1}" presName="LevelTwoTextNode" presStyleLbl="node3" presStyleIdx="5" presStyleCnt="8" custScaleX="377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63E85B-DE00-46EF-80A6-15ECF2478E73}" type="pres">
      <dgm:prSet presAssocID="{B034CB20-FCED-43BE-872B-33C62CF405B1}" presName="level3hierChild" presStyleCnt="0"/>
      <dgm:spPr/>
    </dgm:pt>
    <dgm:pt modelId="{2643AE09-BA77-4A4D-B4AB-69A15EEF2D26}" type="pres">
      <dgm:prSet presAssocID="{D917ACB9-0901-4673-879B-08F45E90A50B}" presName="conn2-1" presStyleLbl="parChTrans1D3" presStyleIdx="6" presStyleCnt="8"/>
      <dgm:spPr/>
      <dgm:t>
        <a:bodyPr/>
        <a:lstStyle/>
        <a:p>
          <a:endParaRPr lang="ru-RU"/>
        </a:p>
      </dgm:t>
    </dgm:pt>
    <dgm:pt modelId="{0191CE84-911D-4000-942C-D8DCE546C6E3}" type="pres">
      <dgm:prSet presAssocID="{D917ACB9-0901-4673-879B-08F45E90A50B}" presName="connTx" presStyleLbl="parChTrans1D3" presStyleIdx="6" presStyleCnt="8"/>
      <dgm:spPr/>
      <dgm:t>
        <a:bodyPr/>
        <a:lstStyle/>
        <a:p>
          <a:endParaRPr lang="ru-RU"/>
        </a:p>
      </dgm:t>
    </dgm:pt>
    <dgm:pt modelId="{22D3FB92-1FA4-448D-A149-9ED5328568B9}" type="pres">
      <dgm:prSet presAssocID="{6FFEF2D4-FF02-4969-AF2A-7B827EBCFF80}" presName="root2" presStyleCnt="0"/>
      <dgm:spPr/>
    </dgm:pt>
    <dgm:pt modelId="{966EAFFF-6C53-4BBC-B7F7-4C9A3E576D99}" type="pres">
      <dgm:prSet presAssocID="{6FFEF2D4-FF02-4969-AF2A-7B827EBCFF80}" presName="LevelTwoTextNode" presStyleLbl="node3" presStyleIdx="6" presStyleCnt="8" custScaleX="3721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0C9739-5A6B-4158-B830-60910DD9CD88}" type="pres">
      <dgm:prSet presAssocID="{6FFEF2D4-FF02-4969-AF2A-7B827EBCFF80}" presName="level3hierChild" presStyleCnt="0"/>
      <dgm:spPr/>
    </dgm:pt>
    <dgm:pt modelId="{1684D102-6EAC-49C5-A15E-9C9934122909}" type="pres">
      <dgm:prSet presAssocID="{B9902554-C411-4CE3-8F5D-77BC9C5FA9CC}" presName="conn2-1" presStyleLbl="parChTrans1D3" presStyleIdx="7" presStyleCnt="8"/>
      <dgm:spPr/>
      <dgm:t>
        <a:bodyPr/>
        <a:lstStyle/>
        <a:p>
          <a:endParaRPr lang="ru-RU"/>
        </a:p>
      </dgm:t>
    </dgm:pt>
    <dgm:pt modelId="{5F1C4B35-5721-48FB-944F-A714FFCE0274}" type="pres">
      <dgm:prSet presAssocID="{B9902554-C411-4CE3-8F5D-77BC9C5FA9CC}" presName="connTx" presStyleLbl="parChTrans1D3" presStyleIdx="7" presStyleCnt="8"/>
      <dgm:spPr/>
      <dgm:t>
        <a:bodyPr/>
        <a:lstStyle/>
        <a:p>
          <a:endParaRPr lang="ru-RU"/>
        </a:p>
      </dgm:t>
    </dgm:pt>
    <dgm:pt modelId="{CBB75BFB-8B81-41EB-A5EF-972A1031C5B2}" type="pres">
      <dgm:prSet presAssocID="{BDD688E0-329E-449A-ADBA-80A57C8D7EEC}" presName="root2" presStyleCnt="0"/>
      <dgm:spPr/>
    </dgm:pt>
    <dgm:pt modelId="{E72C7E68-27F7-415F-B251-0D0E5ABB703C}" type="pres">
      <dgm:prSet presAssocID="{BDD688E0-329E-449A-ADBA-80A57C8D7EEC}" presName="LevelTwoTextNode" presStyleLbl="node3" presStyleIdx="7" presStyleCnt="8" custScaleX="291760" custLinFactNeighborX="4616" custLinFactNeighborY="84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0995A3-6CCC-44A1-B18B-A2BA4B98D679}" type="pres">
      <dgm:prSet presAssocID="{BDD688E0-329E-449A-ADBA-80A57C8D7EEC}" presName="level3hierChild" presStyleCnt="0"/>
      <dgm:spPr/>
    </dgm:pt>
  </dgm:ptLst>
  <dgm:cxnLst>
    <dgm:cxn modelId="{98B05902-2CE3-4F86-A418-A89EB4C3C13C}" srcId="{0B040182-6B47-47F6-8DE8-5F3EB9705F80}" destId="{C60AB80B-A43A-4C67-831C-405E83ADF0F4}" srcOrd="1" destOrd="0" parTransId="{763C16C8-1E37-4E31-8256-2648760B5DF3}" sibTransId="{7DBAD1D9-A53A-4200-9801-FA3A87C09F3E}"/>
    <dgm:cxn modelId="{3EEBDCC8-24BD-4560-B565-E3E98CBBE4F8}" type="presOf" srcId="{1D16E44E-0637-4B6D-980F-BA5ABC3A9C61}" destId="{155D4207-6118-449A-96B7-00044073E17D}" srcOrd="0" destOrd="0" presId="urn:microsoft.com/office/officeart/2005/8/layout/hierarchy2"/>
    <dgm:cxn modelId="{DB6A2A86-01C7-4375-BCCC-D15B25A63227}" type="presOf" srcId="{BDD688E0-329E-449A-ADBA-80A57C8D7EEC}" destId="{E72C7E68-27F7-415F-B251-0D0E5ABB703C}" srcOrd="0" destOrd="0" presId="urn:microsoft.com/office/officeart/2005/8/layout/hierarchy2"/>
    <dgm:cxn modelId="{BB2FEC46-4A9D-44B0-86EA-F19E3E5642F4}" type="presOf" srcId="{763C16C8-1E37-4E31-8256-2648760B5DF3}" destId="{56B5B936-8518-4EBA-A77E-CBD8D2686DAF}" srcOrd="1" destOrd="0" presId="urn:microsoft.com/office/officeart/2005/8/layout/hierarchy2"/>
    <dgm:cxn modelId="{2831C736-1974-4B6C-A7DA-038968C279C3}" type="presOf" srcId="{9E70119D-BA49-409D-83DE-22DC1EE209AD}" destId="{1E7B3EC3-3693-48E2-818B-9DF7B0BE2DC8}" srcOrd="0" destOrd="0" presId="urn:microsoft.com/office/officeart/2005/8/layout/hierarchy2"/>
    <dgm:cxn modelId="{5DEB969D-191C-4D83-9DCF-8B7C39E18E7E}" type="presOf" srcId="{3F9D958C-21AF-46E0-9458-9BCC0E2E0EAF}" destId="{C91940F9-C3BB-480B-B7AC-DB0C4DF2445F}" srcOrd="1" destOrd="0" presId="urn:microsoft.com/office/officeart/2005/8/layout/hierarchy2"/>
    <dgm:cxn modelId="{B6248051-9207-4C61-8B96-91F917758539}" type="presOf" srcId="{1700E807-C9A6-4DF3-8492-BC9E09D3132C}" destId="{97B6A138-C1D7-46E2-BCC2-F6D4163C25B8}" srcOrd="0" destOrd="0" presId="urn:microsoft.com/office/officeart/2005/8/layout/hierarchy2"/>
    <dgm:cxn modelId="{6737D41A-4510-41E6-8876-0D0978C1C651}" type="presOf" srcId="{9A59D65B-1662-4803-BE42-3ACC3EA1F53E}" destId="{313C24DA-AC69-4B38-AB85-E1649B76D4A7}" srcOrd="0" destOrd="0" presId="urn:microsoft.com/office/officeart/2005/8/layout/hierarchy2"/>
    <dgm:cxn modelId="{D051EBB1-C0A6-4E5A-9281-7D738A672885}" srcId="{C819196D-A53F-427F-9404-CB26572AC912}" destId="{BDD688E0-329E-449A-ADBA-80A57C8D7EEC}" srcOrd="2" destOrd="0" parTransId="{B9902554-C411-4CE3-8F5D-77BC9C5FA9CC}" sibTransId="{5972EB02-5C8E-4105-AC56-438EB073C55A}"/>
    <dgm:cxn modelId="{22027B58-CDA2-4035-B6EE-77F982234F02}" type="presOf" srcId="{5BEF5A3C-0538-42AC-BDE0-6C294731D033}" destId="{73059549-FE0D-4B82-AEB3-A48DBF257781}" srcOrd="1" destOrd="0" presId="urn:microsoft.com/office/officeart/2005/8/layout/hierarchy2"/>
    <dgm:cxn modelId="{BB31E7FF-9F98-4C75-BEE1-5C644EA0A791}" srcId="{7BE1A67F-3323-4018-9DF0-EF67D53B5F28}" destId="{90AADA02-54A2-452D-A7BE-FAA78DC504D0}" srcOrd="2" destOrd="0" parTransId="{5BEF5A3C-0538-42AC-BDE0-6C294731D033}" sibTransId="{7A913254-6740-4E8A-8B93-3B4C4881D645}"/>
    <dgm:cxn modelId="{72F22110-D487-44F3-B8B7-0C6EABB2F10F}" type="presOf" srcId="{763C16C8-1E37-4E31-8256-2648760B5DF3}" destId="{1CCC5F20-0190-42EB-B9E3-6A740436286B}" srcOrd="0" destOrd="0" presId="urn:microsoft.com/office/officeart/2005/8/layout/hierarchy2"/>
    <dgm:cxn modelId="{ECE78D4A-53F4-4E96-BBD8-246811F5747B}" type="presOf" srcId="{B9902554-C411-4CE3-8F5D-77BC9C5FA9CC}" destId="{1684D102-6EAC-49C5-A15E-9C9934122909}" srcOrd="0" destOrd="0" presId="urn:microsoft.com/office/officeart/2005/8/layout/hierarchy2"/>
    <dgm:cxn modelId="{7DFFC4E6-B053-45E1-91DB-283A21FC680B}" srcId="{7BE1A67F-3323-4018-9DF0-EF67D53B5F28}" destId="{1420CB43-7C3D-42E1-8FE1-CEC01D68B1B5}" srcOrd="1" destOrd="0" parTransId="{EA70C096-72B8-4ACF-B221-18FBE64F330B}" sibTransId="{D21AF75E-3B10-4A34-9305-02AC68E47FF1}"/>
    <dgm:cxn modelId="{D598912D-34C6-4DFD-BFCE-1B96DDBF2044}" srcId="{C60AB80B-A43A-4C67-831C-405E83ADF0F4}" destId="{1700E807-C9A6-4DF3-8492-BC9E09D3132C}" srcOrd="0" destOrd="0" parTransId="{E538B293-8B13-4441-B4DE-00EB400DD8AD}" sibTransId="{FD1095C7-024A-4F69-AA08-E7643A508D94}"/>
    <dgm:cxn modelId="{A7F4CA4D-AD52-4C38-97BB-0F72FA646BFA}" type="presOf" srcId="{90AADA02-54A2-452D-A7BE-FAA78DC504D0}" destId="{3D03C02B-C957-4379-B154-2AA27644C17C}" srcOrd="0" destOrd="0" presId="urn:microsoft.com/office/officeart/2005/8/layout/hierarchy2"/>
    <dgm:cxn modelId="{61C07428-D515-4474-A3AC-323892A22616}" srcId="{0B040182-6B47-47F6-8DE8-5F3EB9705F80}" destId="{7BE1A67F-3323-4018-9DF0-EF67D53B5F28}" srcOrd="0" destOrd="0" parTransId="{0CFF1FBF-7A39-4A1D-B949-66573A3008F6}" sibTransId="{63C7A317-F196-43E0-919D-B2E0E1838BB0}"/>
    <dgm:cxn modelId="{D6F95CE1-09F6-44C7-90A5-E70F106EC55C}" type="presOf" srcId="{C60AB80B-A43A-4C67-831C-405E83ADF0F4}" destId="{AD127ACB-AAE5-4B88-8729-780E90D56756}" srcOrd="0" destOrd="0" presId="urn:microsoft.com/office/officeart/2005/8/layout/hierarchy2"/>
    <dgm:cxn modelId="{DD505CA3-BAC1-4143-A8B0-1917B6F4A91F}" type="presOf" srcId="{E538B293-8B13-4441-B4DE-00EB400DD8AD}" destId="{88EE18B2-2086-4461-AA1C-CF597858D475}" srcOrd="0" destOrd="0" presId="urn:microsoft.com/office/officeart/2005/8/layout/hierarchy2"/>
    <dgm:cxn modelId="{15CAE818-1792-4C29-8EA2-293B00D13CAA}" type="presOf" srcId="{3F9D958C-21AF-46E0-9458-9BCC0E2E0EAF}" destId="{B86F5BE8-A782-4DB5-97F7-3F735DFA9EB0}" srcOrd="0" destOrd="0" presId="urn:microsoft.com/office/officeart/2005/8/layout/hierarchy2"/>
    <dgm:cxn modelId="{EBB02A71-D075-4AF7-9EC6-3D0FC39C64E7}" type="presOf" srcId="{B034CB20-FCED-43BE-872B-33C62CF405B1}" destId="{738F3579-85D9-4B9B-B308-ED4B3D48D4B2}" srcOrd="0" destOrd="0" presId="urn:microsoft.com/office/officeart/2005/8/layout/hierarchy2"/>
    <dgm:cxn modelId="{E438D415-D82A-461C-BBC1-B294A5F0812B}" type="presOf" srcId="{EFD3A281-2242-4363-AAAA-7493B960C220}" destId="{59431850-09F3-4C56-AA56-56DAB91BD84F}" srcOrd="1" destOrd="0" presId="urn:microsoft.com/office/officeart/2005/8/layout/hierarchy2"/>
    <dgm:cxn modelId="{14AD0611-ED8A-48BF-9222-BA2A03660083}" type="presOf" srcId="{EA70C096-72B8-4ACF-B221-18FBE64F330B}" destId="{16142C83-3C96-4D94-9AE8-535C76C45EBB}" srcOrd="0" destOrd="0" presId="urn:microsoft.com/office/officeart/2005/8/layout/hierarchy2"/>
    <dgm:cxn modelId="{E3A4E3E1-A4F4-4375-BB7A-9F1EC6E376A3}" type="presOf" srcId="{D917ACB9-0901-4673-879B-08F45E90A50B}" destId="{0191CE84-911D-4000-942C-D8DCE546C6E3}" srcOrd="1" destOrd="0" presId="urn:microsoft.com/office/officeart/2005/8/layout/hierarchy2"/>
    <dgm:cxn modelId="{9368244B-EB8C-4D49-8539-FBB9A91EF4FA}" type="presOf" srcId="{7BE1A67F-3323-4018-9DF0-EF67D53B5F28}" destId="{4DDDB750-D51D-4179-B804-9FFB47472959}" srcOrd="0" destOrd="0" presId="urn:microsoft.com/office/officeart/2005/8/layout/hierarchy2"/>
    <dgm:cxn modelId="{3D2CB07A-0809-4EFF-9784-8C7ACEE38F37}" srcId="{7BE1A67F-3323-4018-9DF0-EF67D53B5F28}" destId="{9E70119D-BA49-409D-83DE-22DC1EE209AD}" srcOrd="0" destOrd="0" parTransId="{EFD3A281-2242-4363-AAAA-7493B960C220}" sibTransId="{54DA0859-3CD3-466F-911C-EE91BED19EDE}"/>
    <dgm:cxn modelId="{BD7A76F5-C8B7-46A9-BD52-096F905D1096}" srcId="{5E386F41-B619-4ADF-B677-793404057D37}" destId="{0B040182-6B47-47F6-8DE8-5F3EB9705F80}" srcOrd="0" destOrd="0" parTransId="{D66D23D9-CBCB-422C-8448-48B2ED2FC1C3}" sibTransId="{98891D90-79BC-4144-AB54-B7DE9E73E414}"/>
    <dgm:cxn modelId="{91D8CB17-5553-4B58-B31F-A2479FAA19EB}" srcId="{C60AB80B-A43A-4C67-831C-405E83ADF0F4}" destId="{D7A95E15-56A4-4DFB-A0AA-CD9532FB760F}" srcOrd="1" destOrd="0" parTransId="{1D16E44E-0637-4B6D-980F-BA5ABC3A9C61}" sibTransId="{7EF374B1-883E-4550-B971-B2083C7BAFEF}"/>
    <dgm:cxn modelId="{4B8A8632-1084-4699-A0D7-99880320FBB7}" type="presOf" srcId="{E538B293-8B13-4441-B4DE-00EB400DD8AD}" destId="{2242E06C-46CE-44DA-988F-945638B933E6}" srcOrd="1" destOrd="0" presId="urn:microsoft.com/office/officeart/2005/8/layout/hierarchy2"/>
    <dgm:cxn modelId="{F366EC3A-BA58-4E57-8A6E-1531CD865E60}" srcId="{C819196D-A53F-427F-9404-CB26572AC912}" destId="{B034CB20-FCED-43BE-872B-33C62CF405B1}" srcOrd="0" destOrd="0" parTransId="{9A59D65B-1662-4803-BE42-3ACC3EA1F53E}" sibTransId="{1D43E8BE-608E-483E-ADAF-D084918D47DF}"/>
    <dgm:cxn modelId="{7243C9B5-4073-4F24-93CB-6E4671D328DF}" type="presOf" srcId="{D7A95E15-56A4-4DFB-A0AA-CD9532FB760F}" destId="{4B309B4B-1E5B-4084-AFAB-78E30D3A7864}" srcOrd="0" destOrd="0" presId="urn:microsoft.com/office/officeart/2005/8/layout/hierarchy2"/>
    <dgm:cxn modelId="{82ED152E-0F17-4FCD-9274-6CD76A7DE141}" type="presOf" srcId="{C819196D-A53F-427F-9404-CB26572AC912}" destId="{D8A60C2E-5B84-4F4E-979F-71D4FEEB4758}" srcOrd="0" destOrd="0" presId="urn:microsoft.com/office/officeart/2005/8/layout/hierarchy2"/>
    <dgm:cxn modelId="{4C678783-B714-486F-BE92-D6ED06C7DA87}" type="presOf" srcId="{EFD3A281-2242-4363-AAAA-7493B960C220}" destId="{58609F22-E363-4724-B807-098668F9DFD2}" srcOrd="0" destOrd="0" presId="urn:microsoft.com/office/officeart/2005/8/layout/hierarchy2"/>
    <dgm:cxn modelId="{5CF8B02D-3B7D-4F9D-8CB2-31D5596FC7CE}" type="presOf" srcId="{EA70C096-72B8-4ACF-B221-18FBE64F330B}" destId="{F1FA70FB-9225-4032-ADCF-7512FC0F133E}" srcOrd="1" destOrd="0" presId="urn:microsoft.com/office/officeart/2005/8/layout/hierarchy2"/>
    <dgm:cxn modelId="{3CFCFD0E-EFA7-4F40-A0CA-D02E3D57A6C2}" type="presOf" srcId="{5BEF5A3C-0538-42AC-BDE0-6C294731D033}" destId="{E02F47B0-117A-4767-B878-A2DA03BE91AC}" srcOrd="0" destOrd="0" presId="urn:microsoft.com/office/officeart/2005/8/layout/hierarchy2"/>
    <dgm:cxn modelId="{40AF778C-D208-4818-BF62-DE127FBB30C8}" type="presOf" srcId="{6FFEF2D4-FF02-4969-AF2A-7B827EBCFF80}" destId="{966EAFFF-6C53-4BBC-B7F7-4C9A3E576D99}" srcOrd="0" destOrd="0" presId="urn:microsoft.com/office/officeart/2005/8/layout/hierarchy2"/>
    <dgm:cxn modelId="{3A3C4823-0B50-4840-8D2B-624E305FDE38}" type="presOf" srcId="{5E386F41-B619-4ADF-B677-793404057D37}" destId="{C73EE1E2-C3C4-4C1B-81F0-FF9CF22DC9D0}" srcOrd="0" destOrd="0" presId="urn:microsoft.com/office/officeart/2005/8/layout/hierarchy2"/>
    <dgm:cxn modelId="{80D47F32-D7D6-4F73-867B-718B75A73852}" type="presOf" srcId="{1420CB43-7C3D-42E1-8FE1-CEC01D68B1B5}" destId="{DBDAED51-6C08-4BC9-B7AE-9BA4C5884823}" srcOrd="0" destOrd="0" presId="urn:microsoft.com/office/officeart/2005/8/layout/hierarchy2"/>
    <dgm:cxn modelId="{DA8A93EC-AD66-4AD4-8A28-F8D13E3B1619}" srcId="{C819196D-A53F-427F-9404-CB26572AC912}" destId="{6FFEF2D4-FF02-4969-AF2A-7B827EBCFF80}" srcOrd="1" destOrd="0" parTransId="{D917ACB9-0901-4673-879B-08F45E90A50B}" sibTransId="{2531C90B-19F7-4D2D-A8FE-60D7A43D9F1F}"/>
    <dgm:cxn modelId="{3BC96550-1752-4B17-AC85-045C59FC2E49}" type="presOf" srcId="{0CFF1FBF-7A39-4A1D-B949-66573A3008F6}" destId="{23D8D1FA-E415-4C94-84FB-F3606EAC7DE4}" srcOrd="0" destOrd="0" presId="urn:microsoft.com/office/officeart/2005/8/layout/hierarchy2"/>
    <dgm:cxn modelId="{72F61174-65D3-4FB4-89F9-DA6207CE350F}" srcId="{0B040182-6B47-47F6-8DE8-5F3EB9705F80}" destId="{C819196D-A53F-427F-9404-CB26572AC912}" srcOrd="2" destOrd="0" parTransId="{3F9D958C-21AF-46E0-9458-9BCC0E2E0EAF}" sibTransId="{019221ED-25FB-4107-9852-822C30DA9183}"/>
    <dgm:cxn modelId="{DB5BD8FB-9CB1-4BA6-99F6-E70D93B2E5F6}" type="presOf" srcId="{9A59D65B-1662-4803-BE42-3ACC3EA1F53E}" destId="{A9271941-5D66-475A-9180-90D2A4F2BA7B}" srcOrd="1" destOrd="0" presId="urn:microsoft.com/office/officeart/2005/8/layout/hierarchy2"/>
    <dgm:cxn modelId="{72FFCFD8-4134-40DF-A088-0DECE5E7C9CD}" type="presOf" srcId="{0B040182-6B47-47F6-8DE8-5F3EB9705F80}" destId="{E38C72F0-C681-4223-9025-F8541750F531}" srcOrd="0" destOrd="0" presId="urn:microsoft.com/office/officeart/2005/8/layout/hierarchy2"/>
    <dgm:cxn modelId="{71ED70A5-1E25-42EC-AB40-3E5F4999BFC2}" type="presOf" srcId="{D917ACB9-0901-4673-879B-08F45E90A50B}" destId="{2643AE09-BA77-4A4D-B4AB-69A15EEF2D26}" srcOrd="0" destOrd="0" presId="urn:microsoft.com/office/officeart/2005/8/layout/hierarchy2"/>
    <dgm:cxn modelId="{86AF2A8D-F3C3-4770-9BE2-6157C0ABCFF4}" type="presOf" srcId="{B9902554-C411-4CE3-8F5D-77BC9C5FA9CC}" destId="{5F1C4B35-5721-48FB-944F-A714FFCE0274}" srcOrd="1" destOrd="0" presId="urn:microsoft.com/office/officeart/2005/8/layout/hierarchy2"/>
    <dgm:cxn modelId="{FFCEE4AB-1D31-4039-AA0E-96157180D0B5}" type="presOf" srcId="{1D16E44E-0637-4B6D-980F-BA5ABC3A9C61}" destId="{8018274B-F5BF-4E78-8F03-98BC0FB19C2C}" srcOrd="1" destOrd="0" presId="urn:microsoft.com/office/officeart/2005/8/layout/hierarchy2"/>
    <dgm:cxn modelId="{47F2CCCA-9AB0-4848-AB81-0B66D9A03BF5}" type="presOf" srcId="{0CFF1FBF-7A39-4A1D-B949-66573A3008F6}" destId="{F5980EA3-279F-48DD-A74B-49879C6A9CA7}" srcOrd="1" destOrd="0" presId="urn:microsoft.com/office/officeart/2005/8/layout/hierarchy2"/>
    <dgm:cxn modelId="{77A8B23E-6A35-4015-BEDF-6F23C0301844}" type="presParOf" srcId="{C73EE1E2-C3C4-4C1B-81F0-FF9CF22DC9D0}" destId="{FFC5C243-57C6-449A-BB40-8EFD34434244}" srcOrd="0" destOrd="0" presId="urn:microsoft.com/office/officeart/2005/8/layout/hierarchy2"/>
    <dgm:cxn modelId="{05514DB4-8DA0-4371-8E1D-D33D341B672B}" type="presParOf" srcId="{FFC5C243-57C6-449A-BB40-8EFD34434244}" destId="{E38C72F0-C681-4223-9025-F8541750F531}" srcOrd="0" destOrd="0" presId="urn:microsoft.com/office/officeart/2005/8/layout/hierarchy2"/>
    <dgm:cxn modelId="{36741D23-E6ED-4373-A8A6-3E51F4B6AE2E}" type="presParOf" srcId="{FFC5C243-57C6-449A-BB40-8EFD34434244}" destId="{48DB102F-0887-4437-967B-88DF33BDB0D6}" srcOrd="1" destOrd="0" presId="urn:microsoft.com/office/officeart/2005/8/layout/hierarchy2"/>
    <dgm:cxn modelId="{321EA396-34D3-46D4-BEE9-0412D465E718}" type="presParOf" srcId="{48DB102F-0887-4437-967B-88DF33BDB0D6}" destId="{23D8D1FA-E415-4C94-84FB-F3606EAC7DE4}" srcOrd="0" destOrd="0" presId="urn:microsoft.com/office/officeart/2005/8/layout/hierarchy2"/>
    <dgm:cxn modelId="{176E9599-ED4A-45FA-8C4D-3FA67FD1EC04}" type="presParOf" srcId="{23D8D1FA-E415-4C94-84FB-F3606EAC7DE4}" destId="{F5980EA3-279F-48DD-A74B-49879C6A9CA7}" srcOrd="0" destOrd="0" presId="urn:microsoft.com/office/officeart/2005/8/layout/hierarchy2"/>
    <dgm:cxn modelId="{3C79212B-54CF-4627-941B-EBB614ED01E2}" type="presParOf" srcId="{48DB102F-0887-4437-967B-88DF33BDB0D6}" destId="{C0919DCD-0EF7-41C7-AE23-2A3F82D92A82}" srcOrd="1" destOrd="0" presId="urn:microsoft.com/office/officeart/2005/8/layout/hierarchy2"/>
    <dgm:cxn modelId="{20B21543-B6E9-4D75-BEE2-F4C9E6077476}" type="presParOf" srcId="{C0919DCD-0EF7-41C7-AE23-2A3F82D92A82}" destId="{4DDDB750-D51D-4179-B804-9FFB47472959}" srcOrd="0" destOrd="0" presId="urn:microsoft.com/office/officeart/2005/8/layout/hierarchy2"/>
    <dgm:cxn modelId="{516C60B4-AD0E-4160-88EF-C7CAAD8FA199}" type="presParOf" srcId="{C0919DCD-0EF7-41C7-AE23-2A3F82D92A82}" destId="{2E020FA5-D62E-4943-8B5E-96D35C9438CC}" srcOrd="1" destOrd="0" presId="urn:microsoft.com/office/officeart/2005/8/layout/hierarchy2"/>
    <dgm:cxn modelId="{202B576F-52B5-43C8-9F59-8C99C796A4C5}" type="presParOf" srcId="{2E020FA5-D62E-4943-8B5E-96D35C9438CC}" destId="{58609F22-E363-4724-B807-098668F9DFD2}" srcOrd="0" destOrd="0" presId="urn:microsoft.com/office/officeart/2005/8/layout/hierarchy2"/>
    <dgm:cxn modelId="{4673ACD2-E7EB-4A14-BA37-71D6FCBE31C5}" type="presParOf" srcId="{58609F22-E363-4724-B807-098668F9DFD2}" destId="{59431850-09F3-4C56-AA56-56DAB91BD84F}" srcOrd="0" destOrd="0" presId="urn:microsoft.com/office/officeart/2005/8/layout/hierarchy2"/>
    <dgm:cxn modelId="{A7A39242-EC12-4AAC-9EF5-E7C974DB96A7}" type="presParOf" srcId="{2E020FA5-D62E-4943-8B5E-96D35C9438CC}" destId="{58F31092-3014-4CEA-BC00-B97D4A46427E}" srcOrd="1" destOrd="0" presId="urn:microsoft.com/office/officeart/2005/8/layout/hierarchy2"/>
    <dgm:cxn modelId="{C6F1971C-F7BA-4632-9652-ADC900680989}" type="presParOf" srcId="{58F31092-3014-4CEA-BC00-B97D4A46427E}" destId="{1E7B3EC3-3693-48E2-818B-9DF7B0BE2DC8}" srcOrd="0" destOrd="0" presId="urn:microsoft.com/office/officeart/2005/8/layout/hierarchy2"/>
    <dgm:cxn modelId="{DB47E738-383F-4870-9963-986BE724460C}" type="presParOf" srcId="{58F31092-3014-4CEA-BC00-B97D4A46427E}" destId="{AB5D2773-E051-43B6-AACF-0FCAFFF79170}" srcOrd="1" destOrd="0" presId="urn:microsoft.com/office/officeart/2005/8/layout/hierarchy2"/>
    <dgm:cxn modelId="{B8E6B30A-2871-48C9-B466-49B471A92D8F}" type="presParOf" srcId="{2E020FA5-D62E-4943-8B5E-96D35C9438CC}" destId="{16142C83-3C96-4D94-9AE8-535C76C45EBB}" srcOrd="2" destOrd="0" presId="urn:microsoft.com/office/officeart/2005/8/layout/hierarchy2"/>
    <dgm:cxn modelId="{6942A73B-6EF0-44DA-B069-B7A6C391D86A}" type="presParOf" srcId="{16142C83-3C96-4D94-9AE8-535C76C45EBB}" destId="{F1FA70FB-9225-4032-ADCF-7512FC0F133E}" srcOrd="0" destOrd="0" presId="urn:microsoft.com/office/officeart/2005/8/layout/hierarchy2"/>
    <dgm:cxn modelId="{36326A63-A768-483C-8912-0568B9509B77}" type="presParOf" srcId="{2E020FA5-D62E-4943-8B5E-96D35C9438CC}" destId="{AD6DBAF6-1778-44B2-9699-80C03D9C8E0B}" srcOrd="3" destOrd="0" presId="urn:microsoft.com/office/officeart/2005/8/layout/hierarchy2"/>
    <dgm:cxn modelId="{C001A3B4-1E95-46C3-908C-091C26B04420}" type="presParOf" srcId="{AD6DBAF6-1778-44B2-9699-80C03D9C8E0B}" destId="{DBDAED51-6C08-4BC9-B7AE-9BA4C5884823}" srcOrd="0" destOrd="0" presId="urn:microsoft.com/office/officeart/2005/8/layout/hierarchy2"/>
    <dgm:cxn modelId="{D2866148-5AEF-4546-AD39-103C55DF7B48}" type="presParOf" srcId="{AD6DBAF6-1778-44B2-9699-80C03D9C8E0B}" destId="{7065AC26-51BE-4F08-98A2-D74E261C7478}" srcOrd="1" destOrd="0" presId="urn:microsoft.com/office/officeart/2005/8/layout/hierarchy2"/>
    <dgm:cxn modelId="{192ECECC-4F4A-4735-B4E9-FC056FE65E28}" type="presParOf" srcId="{2E020FA5-D62E-4943-8B5E-96D35C9438CC}" destId="{E02F47B0-117A-4767-B878-A2DA03BE91AC}" srcOrd="4" destOrd="0" presId="urn:microsoft.com/office/officeart/2005/8/layout/hierarchy2"/>
    <dgm:cxn modelId="{97F90C52-352B-4342-8E6B-4BD5641052EC}" type="presParOf" srcId="{E02F47B0-117A-4767-B878-A2DA03BE91AC}" destId="{73059549-FE0D-4B82-AEB3-A48DBF257781}" srcOrd="0" destOrd="0" presId="urn:microsoft.com/office/officeart/2005/8/layout/hierarchy2"/>
    <dgm:cxn modelId="{4659A0A8-20D0-4869-825A-8E5C231E8C38}" type="presParOf" srcId="{2E020FA5-D62E-4943-8B5E-96D35C9438CC}" destId="{4D32DEDB-CDD5-4DE5-A2F6-04B6239F5213}" srcOrd="5" destOrd="0" presId="urn:microsoft.com/office/officeart/2005/8/layout/hierarchy2"/>
    <dgm:cxn modelId="{CBB80A80-24E7-4B6C-B77D-BE2ADA110336}" type="presParOf" srcId="{4D32DEDB-CDD5-4DE5-A2F6-04B6239F5213}" destId="{3D03C02B-C957-4379-B154-2AA27644C17C}" srcOrd="0" destOrd="0" presId="urn:microsoft.com/office/officeart/2005/8/layout/hierarchy2"/>
    <dgm:cxn modelId="{E0C8905D-804A-41FD-A765-A68C3B08E5B3}" type="presParOf" srcId="{4D32DEDB-CDD5-4DE5-A2F6-04B6239F5213}" destId="{D0A2DBEF-3692-46CA-AB89-AAE42FC8A61C}" srcOrd="1" destOrd="0" presId="urn:microsoft.com/office/officeart/2005/8/layout/hierarchy2"/>
    <dgm:cxn modelId="{D27D4447-B54E-4FD4-A107-8A3E6911638F}" type="presParOf" srcId="{48DB102F-0887-4437-967B-88DF33BDB0D6}" destId="{1CCC5F20-0190-42EB-B9E3-6A740436286B}" srcOrd="2" destOrd="0" presId="urn:microsoft.com/office/officeart/2005/8/layout/hierarchy2"/>
    <dgm:cxn modelId="{981A4683-9FA3-4E21-8749-6079B0FDF4D1}" type="presParOf" srcId="{1CCC5F20-0190-42EB-B9E3-6A740436286B}" destId="{56B5B936-8518-4EBA-A77E-CBD8D2686DAF}" srcOrd="0" destOrd="0" presId="urn:microsoft.com/office/officeart/2005/8/layout/hierarchy2"/>
    <dgm:cxn modelId="{BA64F1DE-989B-43C6-99E3-3E700D457400}" type="presParOf" srcId="{48DB102F-0887-4437-967B-88DF33BDB0D6}" destId="{9E37BA24-8DC1-4A69-A2E9-DD91DC7FE343}" srcOrd="3" destOrd="0" presId="urn:microsoft.com/office/officeart/2005/8/layout/hierarchy2"/>
    <dgm:cxn modelId="{926E28F6-241C-4841-8979-3BDA13082F7A}" type="presParOf" srcId="{9E37BA24-8DC1-4A69-A2E9-DD91DC7FE343}" destId="{AD127ACB-AAE5-4B88-8729-780E90D56756}" srcOrd="0" destOrd="0" presId="urn:microsoft.com/office/officeart/2005/8/layout/hierarchy2"/>
    <dgm:cxn modelId="{2E84A514-A487-4FB5-ABD0-03F89761604E}" type="presParOf" srcId="{9E37BA24-8DC1-4A69-A2E9-DD91DC7FE343}" destId="{6CA1C969-D54B-47D6-B44C-A4BA539BA941}" srcOrd="1" destOrd="0" presId="urn:microsoft.com/office/officeart/2005/8/layout/hierarchy2"/>
    <dgm:cxn modelId="{4D68DF8A-EECE-4198-BBAD-B89DB93EBCED}" type="presParOf" srcId="{6CA1C969-D54B-47D6-B44C-A4BA539BA941}" destId="{88EE18B2-2086-4461-AA1C-CF597858D475}" srcOrd="0" destOrd="0" presId="urn:microsoft.com/office/officeart/2005/8/layout/hierarchy2"/>
    <dgm:cxn modelId="{8DB9AB48-68D4-466B-A770-21B53F85E254}" type="presParOf" srcId="{88EE18B2-2086-4461-AA1C-CF597858D475}" destId="{2242E06C-46CE-44DA-988F-945638B933E6}" srcOrd="0" destOrd="0" presId="urn:microsoft.com/office/officeart/2005/8/layout/hierarchy2"/>
    <dgm:cxn modelId="{B4AC92B2-4110-447A-86D6-9B187FBFB723}" type="presParOf" srcId="{6CA1C969-D54B-47D6-B44C-A4BA539BA941}" destId="{00780E8F-DFBB-47CA-9D3E-341D5AAE10F4}" srcOrd="1" destOrd="0" presId="urn:microsoft.com/office/officeart/2005/8/layout/hierarchy2"/>
    <dgm:cxn modelId="{C63282F6-6549-421B-808B-91B6E2D9C605}" type="presParOf" srcId="{00780E8F-DFBB-47CA-9D3E-341D5AAE10F4}" destId="{97B6A138-C1D7-46E2-BCC2-F6D4163C25B8}" srcOrd="0" destOrd="0" presId="urn:microsoft.com/office/officeart/2005/8/layout/hierarchy2"/>
    <dgm:cxn modelId="{1FE5D31B-59DB-40E4-9CCA-083A97F45AAB}" type="presParOf" srcId="{00780E8F-DFBB-47CA-9D3E-341D5AAE10F4}" destId="{97C7445B-7DBB-4593-B585-A8ADA64D696A}" srcOrd="1" destOrd="0" presId="urn:microsoft.com/office/officeart/2005/8/layout/hierarchy2"/>
    <dgm:cxn modelId="{C06FC541-0D56-4FE3-8E71-C33B62C19FB9}" type="presParOf" srcId="{6CA1C969-D54B-47D6-B44C-A4BA539BA941}" destId="{155D4207-6118-449A-96B7-00044073E17D}" srcOrd="2" destOrd="0" presId="urn:microsoft.com/office/officeart/2005/8/layout/hierarchy2"/>
    <dgm:cxn modelId="{9526BD07-B978-427A-94C0-47C7837B6D3A}" type="presParOf" srcId="{155D4207-6118-449A-96B7-00044073E17D}" destId="{8018274B-F5BF-4E78-8F03-98BC0FB19C2C}" srcOrd="0" destOrd="0" presId="urn:microsoft.com/office/officeart/2005/8/layout/hierarchy2"/>
    <dgm:cxn modelId="{7C21B42E-FB01-4318-9D45-CA7842DD647D}" type="presParOf" srcId="{6CA1C969-D54B-47D6-B44C-A4BA539BA941}" destId="{0BB9ED67-4981-4B60-B86B-14D0D80D4EFA}" srcOrd="3" destOrd="0" presId="urn:microsoft.com/office/officeart/2005/8/layout/hierarchy2"/>
    <dgm:cxn modelId="{67434417-1456-422D-A59A-FDAC75EBFCCF}" type="presParOf" srcId="{0BB9ED67-4981-4B60-B86B-14D0D80D4EFA}" destId="{4B309B4B-1E5B-4084-AFAB-78E30D3A7864}" srcOrd="0" destOrd="0" presId="urn:microsoft.com/office/officeart/2005/8/layout/hierarchy2"/>
    <dgm:cxn modelId="{A5B418BE-905D-4383-8582-C9073EB9D3A7}" type="presParOf" srcId="{0BB9ED67-4981-4B60-B86B-14D0D80D4EFA}" destId="{D4C20B46-CF68-406E-8975-AD190461B57A}" srcOrd="1" destOrd="0" presId="urn:microsoft.com/office/officeart/2005/8/layout/hierarchy2"/>
    <dgm:cxn modelId="{83ADAF96-0BCA-497D-A393-C01CD29D68AB}" type="presParOf" srcId="{48DB102F-0887-4437-967B-88DF33BDB0D6}" destId="{B86F5BE8-A782-4DB5-97F7-3F735DFA9EB0}" srcOrd="4" destOrd="0" presId="urn:microsoft.com/office/officeart/2005/8/layout/hierarchy2"/>
    <dgm:cxn modelId="{48F6644C-C2CA-4B97-AE36-D8C908DFA085}" type="presParOf" srcId="{B86F5BE8-A782-4DB5-97F7-3F735DFA9EB0}" destId="{C91940F9-C3BB-480B-B7AC-DB0C4DF2445F}" srcOrd="0" destOrd="0" presId="urn:microsoft.com/office/officeart/2005/8/layout/hierarchy2"/>
    <dgm:cxn modelId="{B3196162-D603-4649-82D4-758B493B230F}" type="presParOf" srcId="{48DB102F-0887-4437-967B-88DF33BDB0D6}" destId="{25996329-9BFB-42D5-A573-513528C95B3D}" srcOrd="5" destOrd="0" presId="urn:microsoft.com/office/officeart/2005/8/layout/hierarchy2"/>
    <dgm:cxn modelId="{20E0D357-DD13-4946-94D1-CD541C0386B4}" type="presParOf" srcId="{25996329-9BFB-42D5-A573-513528C95B3D}" destId="{D8A60C2E-5B84-4F4E-979F-71D4FEEB4758}" srcOrd="0" destOrd="0" presId="urn:microsoft.com/office/officeart/2005/8/layout/hierarchy2"/>
    <dgm:cxn modelId="{45FC775E-3742-461F-80DE-DFB4D83BAB8B}" type="presParOf" srcId="{25996329-9BFB-42D5-A573-513528C95B3D}" destId="{869B991B-3DA5-48CC-9E8E-5A7D1983B233}" srcOrd="1" destOrd="0" presId="urn:microsoft.com/office/officeart/2005/8/layout/hierarchy2"/>
    <dgm:cxn modelId="{D6B46278-159C-49E8-BBEC-2FACB47A986E}" type="presParOf" srcId="{869B991B-3DA5-48CC-9E8E-5A7D1983B233}" destId="{313C24DA-AC69-4B38-AB85-E1649B76D4A7}" srcOrd="0" destOrd="0" presId="urn:microsoft.com/office/officeart/2005/8/layout/hierarchy2"/>
    <dgm:cxn modelId="{6D48698B-7918-4824-9CD9-3760EBC63020}" type="presParOf" srcId="{313C24DA-AC69-4B38-AB85-E1649B76D4A7}" destId="{A9271941-5D66-475A-9180-90D2A4F2BA7B}" srcOrd="0" destOrd="0" presId="urn:microsoft.com/office/officeart/2005/8/layout/hierarchy2"/>
    <dgm:cxn modelId="{E5710FC2-4C4C-41D4-B21C-1C30E95F05F5}" type="presParOf" srcId="{869B991B-3DA5-48CC-9E8E-5A7D1983B233}" destId="{0A616A4E-D595-4669-9A2B-6C6099310220}" srcOrd="1" destOrd="0" presId="urn:microsoft.com/office/officeart/2005/8/layout/hierarchy2"/>
    <dgm:cxn modelId="{52EE654C-7CC4-45BD-9D98-ABF01B22C85A}" type="presParOf" srcId="{0A616A4E-D595-4669-9A2B-6C6099310220}" destId="{738F3579-85D9-4B9B-B308-ED4B3D48D4B2}" srcOrd="0" destOrd="0" presId="urn:microsoft.com/office/officeart/2005/8/layout/hierarchy2"/>
    <dgm:cxn modelId="{98CF737E-0B94-43EB-B6F7-2FCDD0D1A25B}" type="presParOf" srcId="{0A616A4E-D595-4669-9A2B-6C6099310220}" destId="{3963E85B-DE00-46EF-80A6-15ECF2478E73}" srcOrd="1" destOrd="0" presId="urn:microsoft.com/office/officeart/2005/8/layout/hierarchy2"/>
    <dgm:cxn modelId="{63DA348F-1E50-441B-8E1A-16F296F2EE7A}" type="presParOf" srcId="{869B991B-3DA5-48CC-9E8E-5A7D1983B233}" destId="{2643AE09-BA77-4A4D-B4AB-69A15EEF2D26}" srcOrd="2" destOrd="0" presId="urn:microsoft.com/office/officeart/2005/8/layout/hierarchy2"/>
    <dgm:cxn modelId="{CE6AD9C0-6557-4686-AB93-99BFAF791005}" type="presParOf" srcId="{2643AE09-BA77-4A4D-B4AB-69A15EEF2D26}" destId="{0191CE84-911D-4000-942C-D8DCE546C6E3}" srcOrd="0" destOrd="0" presId="urn:microsoft.com/office/officeart/2005/8/layout/hierarchy2"/>
    <dgm:cxn modelId="{86E0D8BA-B9C8-4AB2-BAA1-DC28876B9DC4}" type="presParOf" srcId="{869B991B-3DA5-48CC-9E8E-5A7D1983B233}" destId="{22D3FB92-1FA4-448D-A149-9ED5328568B9}" srcOrd="3" destOrd="0" presId="urn:microsoft.com/office/officeart/2005/8/layout/hierarchy2"/>
    <dgm:cxn modelId="{D5BC9779-78F3-463B-A5FC-1020A0D1BF54}" type="presParOf" srcId="{22D3FB92-1FA4-448D-A149-9ED5328568B9}" destId="{966EAFFF-6C53-4BBC-B7F7-4C9A3E576D99}" srcOrd="0" destOrd="0" presId="urn:microsoft.com/office/officeart/2005/8/layout/hierarchy2"/>
    <dgm:cxn modelId="{2BA58E88-0233-43F9-9F3F-181124F1D5D4}" type="presParOf" srcId="{22D3FB92-1FA4-448D-A149-9ED5328568B9}" destId="{C30C9739-5A6B-4158-B830-60910DD9CD88}" srcOrd="1" destOrd="0" presId="urn:microsoft.com/office/officeart/2005/8/layout/hierarchy2"/>
    <dgm:cxn modelId="{0AAE81B1-0929-4887-B995-C2ADC41825EE}" type="presParOf" srcId="{869B991B-3DA5-48CC-9E8E-5A7D1983B233}" destId="{1684D102-6EAC-49C5-A15E-9C9934122909}" srcOrd="4" destOrd="0" presId="urn:microsoft.com/office/officeart/2005/8/layout/hierarchy2"/>
    <dgm:cxn modelId="{64A92089-80EB-496A-99F8-B673458FEE27}" type="presParOf" srcId="{1684D102-6EAC-49C5-A15E-9C9934122909}" destId="{5F1C4B35-5721-48FB-944F-A714FFCE0274}" srcOrd="0" destOrd="0" presId="urn:microsoft.com/office/officeart/2005/8/layout/hierarchy2"/>
    <dgm:cxn modelId="{E3DA913A-B02B-4659-B67E-B559E8D74B5B}" type="presParOf" srcId="{869B991B-3DA5-48CC-9E8E-5A7D1983B233}" destId="{CBB75BFB-8B81-41EB-A5EF-972A1031C5B2}" srcOrd="5" destOrd="0" presId="urn:microsoft.com/office/officeart/2005/8/layout/hierarchy2"/>
    <dgm:cxn modelId="{EDD08EB7-1C1A-4ACE-9731-883184EBABBF}" type="presParOf" srcId="{CBB75BFB-8B81-41EB-A5EF-972A1031C5B2}" destId="{E72C7E68-27F7-415F-B251-0D0E5ABB703C}" srcOrd="0" destOrd="0" presId="urn:microsoft.com/office/officeart/2005/8/layout/hierarchy2"/>
    <dgm:cxn modelId="{7AB8044B-AEA2-4FCC-80F2-7923A1D9A340}" type="presParOf" srcId="{CBB75BFB-8B81-41EB-A5EF-972A1031C5B2}" destId="{950995A3-6CCC-44A1-B18B-A2BA4B98D67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E0FFEC-9071-4465-B3EA-C5A343012D32}" type="doc">
      <dgm:prSet loTypeId="urn:microsoft.com/office/officeart/2005/8/layout/hierarchy2" loCatId="hierarchy" qsTypeId="urn:microsoft.com/office/officeart/2005/8/quickstyle/simple1#9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8974736-5F78-42A0-96EF-35D2F6395F89}">
      <dgm:prSet phldrT="[Текст]" custT="1"/>
      <dgm:spPr>
        <a:solidFill>
          <a:srgbClr val="A8B719"/>
        </a:solidFill>
      </dgm:spPr>
      <dgm:t>
        <a:bodyPr/>
        <a:lstStyle/>
        <a:p>
          <a:r>
            <a:rPr lang="ru-RU" sz="1100" b="1" dirty="0" smtClean="0">
              <a:solidFill>
                <a:srgbClr val="FF0000"/>
              </a:solidFill>
            </a:rPr>
            <a:t>химический</a:t>
          </a:r>
          <a:endParaRPr lang="ru-RU" sz="1100" b="1" dirty="0">
            <a:solidFill>
              <a:srgbClr val="FF0000"/>
            </a:solidFill>
          </a:endParaRPr>
        </a:p>
      </dgm:t>
    </dgm:pt>
    <dgm:pt modelId="{E773C0DF-C272-4E61-9875-F1DFA8C7813C}" type="parTrans" cxnId="{E58D63EF-8541-4A9C-91F4-B5390601BCB3}">
      <dgm:prSet/>
      <dgm:spPr/>
      <dgm:t>
        <a:bodyPr/>
        <a:lstStyle/>
        <a:p>
          <a:endParaRPr lang="ru-RU"/>
        </a:p>
      </dgm:t>
    </dgm:pt>
    <dgm:pt modelId="{EEC63E17-8FC0-4D75-970D-B91E99B47434}" type="sibTrans" cxnId="{E58D63EF-8541-4A9C-91F4-B5390601BCB3}">
      <dgm:prSet/>
      <dgm:spPr/>
      <dgm:t>
        <a:bodyPr/>
        <a:lstStyle/>
        <a:p>
          <a:endParaRPr lang="ru-RU"/>
        </a:p>
      </dgm:t>
    </dgm:pt>
    <dgm:pt modelId="{7595FAB4-A679-4AB6-BF17-2CF942F0FE5A}">
      <dgm:prSet phldrT="[Текст]" custT="1"/>
      <dgm:spPr>
        <a:solidFill>
          <a:srgbClr val="A8B719"/>
        </a:solidFill>
      </dgm:spPr>
      <dgm:t>
        <a:bodyPr/>
        <a:lstStyle/>
        <a:p>
          <a:r>
            <a:rPr lang="ru-RU" sz="1050" dirty="0" err="1" smtClean="0">
              <a:solidFill>
                <a:srgbClr val="FF0000"/>
              </a:solidFill>
            </a:rPr>
            <a:t>Флегмати</a:t>
          </a:r>
          <a:r>
            <a:rPr lang="en-US" sz="1050" dirty="0" smtClean="0">
              <a:solidFill>
                <a:srgbClr val="FF0000"/>
              </a:solidFill>
            </a:rPr>
            <a:t>-</a:t>
          </a:r>
          <a:r>
            <a:rPr lang="ru-RU" sz="1050" dirty="0" err="1" smtClean="0">
              <a:solidFill>
                <a:srgbClr val="FF0000"/>
              </a:solidFill>
            </a:rPr>
            <a:t>зация</a:t>
          </a:r>
          <a:endParaRPr lang="ru-RU" sz="1050" dirty="0">
            <a:solidFill>
              <a:srgbClr val="FF0000"/>
            </a:solidFill>
          </a:endParaRPr>
        </a:p>
      </dgm:t>
    </dgm:pt>
    <dgm:pt modelId="{E3CD2B60-8D51-49EC-9DA6-6001892EC4C5}" type="parTrans" cxnId="{0BA8FA27-CE3B-4256-9B7D-CCEB028AB481}">
      <dgm:prSet/>
      <dgm:spPr/>
      <dgm:t>
        <a:bodyPr/>
        <a:lstStyle/>
        <a:p>
          <a:endParaRPr lang="ru-RU"/>
        </a:p>
      </dgm:t>
    </dgm:pt>
    <dgm:pt modelId="{8BD52740-3664-4F38-9B8E-C19DBBC40073}" type="sibTrans" cxnId="{0BA8FA27-CE3B-4256-9B7D-CCEB028AB481}">
      <dgm:prSet/>
      <dgm:spPr/>
      <dgm:t>
        <a:bodyPr/>
        <a:lstStyle/>
        <a:p>
          <a:endParaRPr lang="ru-RU"/>
        </a:p>
      </dgm:t>
    </dgm:pt>
    <dgm:pt modelId="{42B0C0F7-125F-4449-A41E-C1A39B3CC0B5}">
      <dgm:prSet phldrT="[Текст]" custT="1"/>
      <dgm:spPr>
        <a:solidFill>
          <a:srgbClr val="A8B719"/>
        </a:solidFill>
      </dgm:spPr>
      <dgm:t>
        <a:bodyPr/>
        <a:lstStyle/>
        <a:p>
          <a:r>
            <a:rPr lang="ru-RU" sz="1050" dirty="0" smtClean="0">
              <a:solidFill>
                <a:srgbClr val="FF0000"/>
              </a:solidFill>
            </a:rPr>
            <a:t>Объемное  разбавление горючей пыле-, </a:t>
          </a:r>
          <a:r>
            <a:rPr lang="ru-RU" sz="1050" dirty="0" err="1" smtClean="0">
              <a:solidFill>
                <a:srgbClr val="FF0000"/>
              </a:solidFill>
            </a:rPr>
            <a:t>газо</a:t>
          </a:r>
          <a:r>
            <a:rPr lang="ru-RU" sz="1050" dirty="0" smtClean="0">
              <a:solidFill>
                <a:srgbClr val="FF0000"/>
              </a:solidFill>
            </a:rPr>
            <a:t>-, воздушной системы </a:t>
          </a:r>
          <a:r>
            <a:rPr lang="ru-RU" sz="1050" dirty="0" err="1" smtClean="0">
              <a:solidFill>
                <a:srgbClr val="FF0000"/>
              </a:solidFill>
            </a:rPr>
            <a:t>флегматизирующими</a:t>
          </a:r>
          <a:r>
            <a:rPr lang="ru-RU" sz="1050" dirty="0" smtClean="0">
              <a:solidFill>
                <a:srgbClr val="FF0000"/>
              </a:solidFill>
            </a:rPr>
            <a:t> веществами</a:t>
          </a:r>
          <a:endParaRPr lang="ru-RU" sz="1050" dirty="0">
            <a:solidFill>
              <a:srgbClr val="FF0000"/>
            </a:solidFill>
          </a:endParaRPr>
        </a:p>
      </dgm:t>
    </dgm:pt>
    <dgm:pt modelId="{2B7A71F9-4CF9-42C1-AA87-0EE7E016C508}" type="parTrans" cxnId="{B48A7A5C-AC36-42A0-B26C-D1B10575EEBF}">
      <dgm:prSet/>
      <dgm:spPr/>
      <dgm:t>
        <a:bodyPr/>
        <a:lstStyle/>
        <a:p>
          <a:endParaRPr lang="ru-RU"/>
        </a:p>
      </dgm:t>
    </dgm:pt>
    <dgm:pt modelId="{B224435C-A420-4E34-A6BF-82CB0C6112B9}" type="sibTrans" cxnId="{B48A7A5C-AC36-42A0-B26C-D1B10575EEBF}">
      <dgm:prSet/>
      <dgm:spPr/>
      <dgm:t>
        <a:bodyPr/>
        <a:lstStyle/>
        <a:p>
          <a:endParaRPr lang="ru-RU"/>
        </a:p>
      </dgm:t>
    </dgm:pt>
    <dgm:pt modelId="{AA544AEC-2637-4E17-A89B-45A36DEF51CE}">
      <dgm:prSet phldrT="[Текст]" custT="1"/>
      <dgm:spPr>
        <a:solidFill>
          <a:srgbClr val="A8B719"/>
        </a:solidFill>
      </dgm:spPr>
      <dgm:t>
        <a:bodyPr/>
        <a:lstStyle/>
        <a:p>
          <a:r>
            <a:rPr lang="ru-RU" sz="1050" dirty="0" smtClean="0">
              <a:solidFill>
                <a:srgbClr val="FF0000"/>
              </a:solidFill>
            </a:rPr>
            <a:t>Орошение поверхностей горючих материалов </a:t>
          </a:r>
          <a:r>
            <a:rPr lang="ru-RU" sz="1050" dirty="0" err="1" smtClean="0">
              <a:solidFill>
                <a:srgbClr val="FF0000"/>
              </a:solidFill>
            </a:rPr>
            <a:t>флегматизирующими</a:t>
          </a:r>
          <a:r>
            <a:rPr lang="ru-RU" sz="1050" dirty="0" smtClean="0">
              <a:solidFill>
                <a:srgbClr val="FF0000"/>
              </a:solidFill>
            </a:rPr>
            <a:t> </a:t>
          </a:r>
          <a:r>
            <a:rPr lang="ru-RU" sz="1100" dirty="0" smtClean="0">
              <a:solidFill>
                <a:srgbClr val="FF0000"/>
              </a:solidFill>
            </a:rPr>
            <a:t>веществами</a:t>
          </a:r>
          <a:endParaRPr lang="ru-RU" sz="1050" dirty="0">
            <a:solidFill>
              <a:srgbClr val="FF0000"/>
            </a:solidFill>
          </a:endParaRPr>
        </a:p>
      </dgm:t>
    </dgm:pt>
    <dgm:pt modelId="{40F7A571-3195-4080-8AA1-7AD72D7E6325}" type="parTrans" cxnId="{2D097D97-4854-422A-980D-38F2C664A2C8}">
      <dgm:prSet/>
      <dgm:spPr/>
      <dgm:t>
        <a:bodyPr/>
        <a:lstStyle/>
        <a:p>
          <a:endParaRPr lang="ru-RU"/>
        </a:p>
      </dgm:t>
    </dgm:pt>
    <dgm:pt modelId="{EE6EEFAD-AC29-4544-BE88-1BC50A7E2CDD}" type="sibTrans" cxnId="{2D097D97-4854-422A-980D-38F2C664A2C8}">
      <dgm:prSet/>
      <dgm:spPr/>
      <dgm:t>
        <a:bodyPr/>
        <a:lstStyle/>
        <a:p>
          <a:endParaRPr lang="ru-RU"/>
        </a:p>
      </dgm:t>
    </dgm:pt>
    <dgm:pt modelId="{93723D4A-6624-4AC9-ACE2-650A5352AD08}" type="pres">
      <dgm:prSet presAssocID="{4DE0FFEC-9071-4465-B3EA-C5A343012D3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5E6AFE-ABC6-4D46-B307-CD686BDEDEB5}" type="pres">
      <dgm:prSet presAssocID="{38974736-5F78-42A0-96EF-35D2F6395F89}" presName="root1" presStyleCnt="0"/>
      <dgm:spPr/>
    </dgm:pt>
    <dgm:pt modelId="{B2602942-444D-4B33-A20A-324FC4E9E1E3}" type="pres">
      <dgm:prSet presAssocID="{38974736-5F78-42A0-96EF-35D2F6395F8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33741C-324D-4DCD-BFF6-389D1328209A}" type="pres">
      <dgm:prSet presAssocID="{38974736-5F78-42A0-96EF-35D2F6395F89}" presName="level2hierChild" presStyleCnt="0"/>
      <dgm:spPr/>
    </dgm:pt>
    <dgm:pt modelId="{83178B63-011D-470B-AACA-8BD11B622B93}" type="pres">
      <dgm:prSet presAssocID="{E3CD2B60-8D51-49EC-9DA6-6001892EC4C5}" presName="conn2-1" presStyleLbl="parChTrans1D2" presStyleIdx="0" presStyleCnt="1"/>
      <dgm:spPr/>
      <dgm:t>
        <a:bodyPr/>
        <a:lstStyle/>
        <a:p>
          <a:endParaRPr lang="ru-RU"/>
        </a:p>
      </dgm:t>
    </dgm:pt>
    <dgm:pt modelId="{8E121690-8385-4CF7-BFEA-F77697A3AC94}" type="pres">
      <dgm:prSet presAssocID="{E3CD2B60-8D51-49EC-9DA6-6001892EC4C5}" presName="connTx" presStyleLbl="parChTrans1D2" presStyleIdx="0" presStyleCnt="1"/>
      <dgm:spPr/>
      <dgm:t>
        <a:bodyPr/>
        <a:lstStyle/>
        <a:p>
          <a:endParaRPr lang="ru-RU"/>
        </a:p>
      </dgm:t>
    </dgm:pt>
    <dgm:pt modelId="{0F012470-013C-4523-87E3-7031D07C7B53}" type="pres">
      <dgm:prSet presAssocID="{7595FAB4-A679-4AB6-BF17-2CF942F0FE5A}" presName="root2" presStyleCnt="0"/>
      <dgm:spPr/>
    </dgm:pt>
    <dgm:pt modelId="{0DF3F057-045D-4EEE-8181-DDE8CE41BCFE}" type="pres">
      <dgm:prSet presAssocID="{7595FAB4-A679-4AB6-BF17-2CF942F0FE5A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1E4371-5482-41C2-AD9C-726B9EF2164B}" type="pres">
      <dgm:prSet presAssocID="{7595FAB4-A679-4AB6-BF17-2CF942F0FE5A}" presName="level3hierChild" presStyleCnt="0"/>
      <dgm:spPr/>
    </dgm:pt>
    <dgm:pt modelId="{7D0DADD0-6586-4FE5-83F5-01BF3CC3DD28}" type="pres">
      <dgm:prSet presAssocID="{2B7A71F9-4CF9-42C1-AA87-0EE7E016C508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944F1F7E-8284-4240-BBB9-79436FDFB9DC}" type="pres">
      <dgm:prSet presAssocID="{2B7A71F9-4CF9-42C1-AA87-0EE7E016C508}" presName="connTx" presStyleLbl="parChTrans1D3" presStyleIdx="0" presStyleCnt="2"/>
      <dgm:spPr/>
      <dgm:t>
        <a:bodyPr/>
        <a:lstStyle/>
        <a:p>
          <a:endParaRPr lang="ru-RU"/>
        </a:p>
      </dgm:t>
    </dgm:pt>
    <dgm:pt modelId="{D9F2570B-1A26-4B32-9D4E-B1158F0BB73B}" type="pres">
      <dgm:prSet presAssocID="{42B0C0F7-125F-4449-A41E-C1A39B3CC0B5}" presName="root2" presStyleCnt="0"/>
      <dgm:spPr/>
    </dgm:pt>
    <dgm:pt modelId="{2C60548D-5C37-43FC-84DF-921BAA1A0F7E}" type="pres">
      <dgm:prSet presAssocID="{42B0C0F7-125F-4449-A41E-C1A39B3CC0B5}" presName="LevelTwoTextNode" presStyleLbl="node3" presStyleIdx="0" presStyleCnt="2" custScaleY="3967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384146-3041-4356-A70D-43B687EA8A3D}" type="pres">
      <dgm:prSet presAssocID="{42B0C0F7-125F-4449-A41E-C1A39B3CC0B5}" presName="level3hierChild" presStyleCnt="0"/>
      <dgm:spPr/>
    </dgm:pt>
    <dgm:pt modelId="{075DE5BD-903C-4451-AFA7-AE0DCFD66943}" type="pres">
      <dgm:prSet presAssocID="{40F7A571-3195-4080-8AA1-7AD72D7E6325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CC165478-8748-4442-9867-FECBDE2C2BEE}" type="pres">
      <dgm:prSet presAssocID="{40F7A571-3195-4080-8AA1-7AD72D7E6325}" presName="connTx" presStyleLbl="parChTrans1D3" presStyleIdx="1" presStyleCnt="2"/>
      <dgm:spPr/>
      <dgm:t>
        <a:bodyPr/>
        <a:lstStyle/>
        <a:p>
          <a:endParaRPr lang="ru-RU"/>
        </a:p>
      </dgm:t>
    </dgm:pt>
    <dgm:pt modelId="{405E27AA-D6CB-4AF5-8142-0F724FD6424C}" type="pres">
      <dgm:prSet presAssocID="{AA544AEC-2637-4E17-A89B-45A36DEF51CE}" presName="root2" presStyleCnt="0"/>
      <dgm:spPr/>
    </dgm:pt>
    <dgm:pt modelId="{08B09DE0-0850-4F3A-BF95-BACE1A386964}" type="pres">
      <dgm:prSet presAssocID="{AA544AEC-2637-4E17-A89B-45A36DEF51CE}" presName="LevelTwoTextNode" presStyleLbl="node3" presStyleIdx="1" presStyleCnt="2" custScaleY="3268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988CF1-28D7-41A8-9ED3-3C70BADB8144}" type="pres">
      <dgm:prSet presAssocID="{AA544AEC-2637-4E17-A89B-45A36DEF51CE}" presName="level3hierChild" presStyleCnt="0"/>
      <dgm:spPr/>
    </dgm:pt>
  </dgm:ptLst>
  <dgm:cxnLst>
    <dgm:cxn modelId="{9578D644-4F53-4A99-BFAF-6BDF0CB50879}" type="presOf" srcId="{7595FAB4-A679-4AB6-BF17-2CF942F0FE5A}" destId="{0DF3F057-045D-4EEE-8181-DDE8CE41BCFE}" srcOrd="0" destOrd="0" presId="urn:microsoft.com/office/officeart/2005/8/layout/hierarchy2"/>
    <dgm:cxn modelId="{2D097D97-4854-422A-980D-38F2C664A2C8}" srcId="{7595FAB4-A679-4AB6-BF17-2CF942F0FE5A}" destId="{AA544AEC-2637-4E17-A89B-45A36DEF51CE}" srcOrd="1" destOrd="0" parTransId="{40F7A571-3195-4080-8AA1-7AD72D7E6325}" sibTransId="{EE6EEFAD-AC29-4544-BE88-1BC50A7E2CDD}"/>
    <dgm:cxn modelId="{D4489FE4-A693-40CD-AC03-62937659514F}" type="presOf" srcId="{42B0C0F7-125F-4449-A41E-C1A39B3CC0B5}" destId="{2C60548D-5C37-43FC-84DF-921BAA1A0F7E}" srcOrd="0" destOrd="0" presId="urn:microsoft.com/office/officeart/2005/8/layout/hierarchy2"/>
    <dgm:cxn modelId="{03B67D4C-0215-46EC-BAE3-5E58A5677004}" type="presOf" srcId="{AA544AEC-2637-4E17-A89B-45A36DEF51CE}" destId="{08B09DE0-0850-4F3A-BF95-BACE1A386964}" srcOrd="0" destOrd="0" presId="urn:microsoft.com/office/officeart/2005/8/layout/hierarchy2"/>
    <dgm:cxn modelId="{9A27EF95-EEE2-4C0B-AD55-449DA24EA466}" type="presOf" srcId="{E3CD2B60-8D51-49EC-9DA6-6001892EC4C5}" destId="{83178B63-011D-470B-AACA-8BD11B622B93}" srcOrd="0" destOrd="0" presId="urn:microsoft.com/office/officeart/2005/8/layout/hierarchy2"/>
    <dgm:cxn modelId="{E58D63EF-8541-4A9C-91F4-B5390601BCB3}" srcId="{4DE0FFEC-9071-4465-B3EA-C5A343012D32}" destId="{38974736-5F78-42A0-96EF-35D2F6395F89}" srcOrd="0" destOrd="0" parTransId="{E773C0DF-C272-4E61-9875-F1DFA8C7813C}" sibTransId="{EEC63E17-8FC0-4D75-970D-B91E99B47434}"/>
    <dgm:cxn modelId="{E18568FA-6D1C-4924-9BA3-3493446C2354}" type="presOf" srcId="{2B7A71F9-4CF9-42C1-AA87-0EE7E016C508}" destId="{7D0DADD0-6586-4FE5-83F5-01BF3CC3DD28}" srcOrd="0" destOrd="0" presId="urn:microsoft.com/office/officeart/2005/8/layout/hierarchy2"/>
    <dgm:cxn modelId="{9AA5FEC9-39AE-4498-888A-0179F80694B9}" type="presOf" srcId="{38974736-5F78-42A0-96EF-35D2F6395F89}" destId="{B2602942-444D-4B33-A20A-324FC4E9E1E3}" srcOrd="0" destOrd="0" presId="urn:microsoft.com/office/officeart/2005/8/layout/hierarchy2"/>
    <dgm:cxn modelId="{9AB54DAC-9D39-47D2-9167-B9E410ADED38}" type="presOf" srcId="{E3CD2B60-8D51-49EC-9DA6-6001892EC4C5}" destId="{8E121690-8385-4CF7-BFEA-F77697A3AC94}" srcOrd="1" destOrd="0" presId="urn:microsoft.com/office/officeart/2005/8/layout/hierarchy2"/>
    <dgm:cxn modelId="{7A6B68BA-BACE-4582-B49C-B083498B28BA}" type="presOf" srcId="{40F7A571-3195-4080-8AA1-7AD72D7E6325}" destId="{CC165478-8748-4442-9867-FECBDE2C2BEE}" srcOrd="1" destOrd="0" presId="urn:microsoft.com/office/officeart/2005/8/layout/hierarchy2"/>
    <dgm:cxn modelId="{B48A7A5C-AC36-42A0-B26C-D1B10575EEBF}" srcId="{7595FAB4-A679-4AB6-BF17-2CF942F0FE5A}" destId="{42B0C0F7-125F-4449-A41E-C1A39B3CC0B5}" srcOrd="0" destOrd="0" parTransId="{2B7A71F9-4CF9-42C1-AA87-0EE7E016C508}" sibTransId="{B224435C-A420-4E34-A6BF-82CB0C6112B9}"/>
    <dgm:cxn modelId="{DBF106EA-7F3C-4521-A390-EED013B31E7A}" type="presOf" srcId="{4DE0FFEC-9071-4465-B3EA-C5A343012D32}" destId="{93723D4A-6624-4AC9-ACE2-650A5352AD08}" srcOrd="0" destOrd="0" presId="urn:microsoft.com/office/officeart/2005/8/layout/hierarchy2"/>
    <dgm:cxn modelId="{7024F576-5C3F-4DE5-8C76-2B565CF9033C}" type="presOf" srcId="{2B7A71F9-4CF9-42C1-AA87-0EE7E016C508}" destId="{944F1F7E-8284-4240-BBB9-79436FDFB9DC}" srcOrd="1" destOrd="0" presId="urn:microsoft.com/office/officeart/2005/8/layout/hierarchy2"/>
    <dgm:cxn modelId="{0BA8FA27-CE3B-4256-9B7D-CCEB028AB481}" srcId="{38974736-5F78-42A0-96EF-35D2F6395F89}" destId="{7595FAB4-A679-4AB6-BF17-2CF942F0FE5A}" srcOrd="0" destOrd="0" parTransId="{E3CD2B60-8D51-49EC-9DA6-6001892EC4C5}" sibTransId="{8BD52740-3664-4F38-9B8E-C19DBBC40073}"/>
    <dgm:cxn modelId="{10AC1273-3778-4D29-A129-582791EF48AC}" type="presOf" srcId="{40F7A571-3195-4080-8AA1-7AD72D7E6325}" destId="{075DE5BD-903C-4451-AFA7-AE0DCFD66943}" srcOrd="0" destOrd="0" presId="urn:microsoft.com/office/officeart/2005/8/layout/hierarchy2"/>
    <dgm:cxn modelId="{A86A4002-FAE9-4E95-AE83-B8AC1A86DCE2}" type="presParOf" srcId="{93723D4A-6624-4AC9-ACE2-650A5352AD08}" destId="{4E5E6AFE-ABC6-4D46-B307-CD686BDEDEB5}" srcOrd="0" destOrd="0" presId="urn:microsoft.com/office/officeart/2005/8/layout/hierarchy2"/>
    <dgm:cxn modelId="{EF9862B1-3C8C-4C02-A6B3-348FE94884D6}" type="presParOf" srcId="{4E5E6AFE-ABC6-4D46-B307-CD686BDEDEB5}" destId="{B2602942-444D-4B33-A20A-324FC4E9E1E3}" srcOrd="0" destOrd="0" presId="urn:microsoft.com/office/officeart/2005/8/layout/hierarchy2"/>
    <dgm:cxn modelId="{2812D415-A271-48A1-9F1F-927C2A815637}" type="presParOf" srcId="{4E5E6AFE-ABC6-4D46-B307-CD686BDEDEB5}" destId="{A233741C-324D-4DCD-BFF6-389D1328209A}" srcOrd="1" destOrd="0" presId="urn:microsoft.com/office/officeart/2005/8/layout/hierarchy2"/>
    <dgm:cxn modelId="{28F02433-7198-4247-A23D-83A88F0E6B55}" type="presParOf" srcId="{A233741C-324D-4DCD-BFF6-389D1328209A}" destId="{83178B63-011D-470B-AACA-8BD11B622B93}" srcOrd="0" destOrd="0" presId="urn:microsoft.com/office/officeart/2005/8/layout/hierarchy2"/>
    <dgm:cxn modelId="{D14E1E3F-5361-422D-8040-EB6EC935C12D}" type="presParOf" srcId="{83178B63-011D-470B-AACA-8BD11B622B93}" destId="{8E121690-8385-4CF7-BFEA-F77697A3AC94}" srcOrd="0" destOrd="0" presId="urn:microsoft.com/office/officeart/2005/8/layout/hierarchy2"/>
    <dgm:cxn modelId="{54B2AF62-79A9-45AE-B8E6-94FBCF2AD16D}" type="presParOf" srcId="{A233741C-324D-4DCD-BFF6-389D1328209A}" destId="{0F012470-013C-4523-87E3-7031D07C7B53}" srcOrd="1" destOrd="0" presId="urn:microsoft.com/office/officeart/2005/8/layout/hierarchy2"/>
    <dgm:cxn modelId="{8145D1C3-2770-4235-83EE-8437E2DE7707}" type="presParOf" srcId="{0F012470-013C-4523-87E3-7031D07C7B53}" destId="{0DF3F057-045D-4EEE-8181-DDE8CE41BCFE}" srcOrd="0" destOrd="0" presId="urn:microsoft.com/office/officeart/2005/8/layout/hierarchy2"/>
    <dgm:cxn modelId="{99F07138-AD93-496E-AF00-4FC70B108313}" type="presParOf" srcId="{0F012470-013C-4523-87E3-7031D07C7B53}" destId="{F71E4371-5482-41C2-AD9C-726B9EF2164B}" srcOrd="1" destOrd="0" presId="urn:microsoft.com/office/officeart/2005/8/layout/hierarchy2"/>
    <dgm:cxn modelId="{382E2580-9E06-4B59-AC93-7AD7675B9408}" type="presParOf" srcId="{F71E4371-5482-41C2-AD9C-726B9EF2164B}" destId="{7D0DADD0-6586-4FE5-83F5-01BF3CC3DD28}" srcOrd="0" destOrd="0" presId="urn:microsoft.com/office/officeart/2005/8/layout/hierarchy2"/>
    <dgm:cxn modelId="{50E733DC-59A3-415A-83D1-8B4F9AFF5984}" type="presParOf" srcId="{7D0DADD0-6586-4FE5-83F5-01BF3CC3DD28}" destId="{944F1F7E-8284-4240-BBB9-79436FDFB9DC}" srcOrd="0" destOrd="0" presId="urn:microsoft.com/office/officeart/2005/8/layout/hierarchy2"/>
    <dgm:cxn modelId="{AFBA0225-F278-4800-9460-FBC28D66467F}" type="presParOf" srcId="{F71E4371-5482-41C2-AD9C-726B9EF2164B}" destId="{D9F2570B-1A26-4B32-9D4E-B1158F0BB73B}" srcOrd="1" destOrd="0" presId="urn:microsoft.com/office/officeart/2005/8/layout/hierarchy2"/>
    <dgm:cxn modelId="{C05D983B-4383-4D26-A3E0-C6298111AE8F}" type="presParOf" srcId="{D9F2570B-1A26-4B32-9D4E-B1158F0BB73B}" destId="{2C60548D-5C37-43FC-84DF-921BAA1A0F7E}" srcOrd="0" destOrd="0" presId="urn:microsoft.com/office/officeart/2005/8/layout/hierarchy2"/>
    <dgm:cxn modelId="{E35033D4-0C96-4C4D-BDDA-F27D6103E3F0}" type="presParOf" srcId="{D9F2570B-1A26-4B32-9D4E-B1158F0BB73B}" destId="{4C384146-3041-4356-A70D-43B687EA8A3D}" srcOrd="1" destOrd="0" presId="urn:microsoft.com/office/officeart/2005/8/layout/hierarchy2"/>
    <dgm:cxn modelId="{0A14B6E0-4617-4614-84D6-E7049EF0A90A}" type="presParOf" srcId="{F71E4371-5482-41C2-AD9C-726B9EF2164B}" destId="{075DE5BD-903C-4451-AFA7-AE0DCFD66943}" srcOrd="2" destOrd="0" presId="urn:microsoft.com/office/officeart/2005/8/layout/hierarchy2"/>
    <dgm:cxn modelId="{7AE015FC-CBFA-413F-8590-F9B672B7013D}" type="presParOf" srcId="{075DE5BD-903C-4451-AFA7-AE0DCFD66943}" destId="{CC165478-8748-4442-9867-FECBDE2C2BEE}" srcOrd="0" destOrd="0" presId="urn:microsoft.com/office/officeart/2005/8/layout/hierarchy2"/>
    <dgm:cxn modelId="{5595F2D0-CB9D-4065-84CE-2AA72514A69B}" type="presParOf" srcId="{F71E4371-5482-41C2-AD9C-726B9EF2164B}" destId="{405E27AA-D6CB-4AF5-8142-0F724FD6424C}" srcOrd="3" destOrd="0" presId="urn:microsoft.com/office/officeart/2005/8/layout/hierarchy2"/>
    <dgm:cxn modelId="{79FA6246-0CB7-4F2A-A301-BB11382BF24F}" type="presParOf" srcId="{405E27AA-D6CB-4AF5-8142-0F724FD6424C}" destId="{08B09DE0-0850-4F3A-BF95-BACE1A386964}" srcOrd="0" destOrd="0" presId="urn:microsoft.com/office/officeart/2005/8/layout/hierarchy2"/>
    <dgm:cxn modelId="{94D32820-17A7-41FF-A969-30B49967B5B8}" type="presParOf" srcId="{405E27AA-D6CB-4AF5-8142-0F724FD6424C}" destId="{90988CF1-28D7-41A8-9ED3-3C70BADB814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0C4128E-C8C2-4F80-B3B7-E774B9479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EB7EA-D7E8-4505-ABB6-459846C15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62B69-4F9B-426E-BCFE-2B2B4CBC1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67D41-BEDC-4A60-81FA-60A9F80E2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03E1F-B6ED-4F41-B8C7-74E0964C2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F4C9-5DD9-43F4-83F6-AACB517A3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E63C7-1B4A-4314-8633-910A0A2B8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02244-529C-4F0F-A251-1A3C1569B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B50CB8-141B-46EC-B9C8-7F923BCD3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6F7326-19A8-4473-A192-A7BAEE214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E7991B-678F-4D6C-AC40-334C373F1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BC6D11-EB05-4A9B-A284-A6EE679E8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475CB-7620-48BD-B92C-F57BF1C3B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83AFA7-55D1-4CE6-AF7A-67798E5E8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DC3D8D1-FAF8-420E-AD80-66FEB79F7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2F428AA-5868-49B9-B5E7-81CC85EB8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7" r:id="rId2"/>
    <p:sldLayoutId id="2147483705" r:id="rId3"/>
    <p:sldLayoutId id="2147483706" r:id="rId4"/>
    <p:sldLayoutId id="2147483707" r:id="rId5"/>
    <p:sldLayoutId id="2147483708" r:id="rId6"/>
    <p:sldLayoutId id="2147483698" r:id="rId7"/>
    <p:sldLayoutId id="2147483709" r:id="rId8"/>
    <p:sldLayoutId id="2147483710" r:id="rId9"/>
    <p:sldLayoutId id="2147483699" r:id="rId10"/>
    <p:sldLayoutId id="2147483700" r:id="rId11"/>
    <p:sldLayoutId id="2147483701" r:id="rId12"/>
    <p:sldLayoutId id="2147483711" r:id="rId13"/>
    <p:sldLayoutId id="2147483702" r:id="rId14"/>
    <p:sldLayoutId id="214748370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slide" Target="slide4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8068" y="1772816"/>
            <a:ext cx="6116182" cy="209224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800" i="1" dirty="0" smtClean="0">
                <a:solidFill>
                  <a:srgbClr val="FF0000"/>
                </a:solidFill>
                <a:latin typeface="Monotype Corsiva" pitchFamily="66" charset="0"/>
              </a:rPr>
              <a:t>Пожарная безопасность</a:t>
            </a:r>
            <a:endParaRPr lang="ru-RU" sz="88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7410" name="Picture 6" descr="MMj0236357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1075"/>
            <a:ext cx="2159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6"/>
          <p:cNvSpPr>
            <a:spLocks noChangeArrowheads="1"/>
          </p:cNvSpPr>
          <p:nvPr/>
        </p:nvSpPr>
        <p:spPr bwMode="auto">
          <a:xfrm>
            <a:off x="2411413" y="58769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2060"/>
                </a:solidFill>
                <a:latin typeface="Bookman Old Style" pitchFamily="18" charset="0"/>
              </a:rPr>
              <a:t>Ташкент 2014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484438" y="549275"/>
            <a:ext cx="5616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latin typeface="Times New Roman" pitchFamily="18" charset="0"/>
              </a:rPr>
              <a:t>РЕФЕРАТ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500563" y="3933825"/>
            <a:ext cx="4103687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Выполнил: </a:t>
            </a:r>
            <a:r>
              <a:rPr lang="ru-RU" dirty="0" err="1"/>
              <a:t>Абдукаримов</a:t>
            </a:r>
            <a:r>
              <a:rPr lang="ru-RU" dirty="0"/>
              <a:t> А.</a:t>
            </a:r>
          </a:p>
          <a:p>
            <a:pPr>
              <a:spcBef>
                <a:spcPct val="50000"/>
              </a:spcBef>
            </a:pPr>
            <a:r>
              <a:rPr lang="ru-RU" dirty="0"/>
              <a:t>Принял: Юлдашев О.Р.</a:t>
            </a:r>
          </a:p>
          <a:p>
            <a:pPr>
              <a:spcBef>
                <a:spcPct val="500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MPj040130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465296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6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0"/>
            <a:ext cx="16192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192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3132138" y="260350"/>
            <a:ext cx="2160587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charset="0"/>
              <a:buNone/>
            </a:pPr>
            <a:r>
              <a:rPr lang="uz-Cyrl-UZ" sz="3600" b="1">
                <a:solidFill>
                  <a:srgbClr val="FF0000"/>
                </a:solidFill>
                <a:latin typeface="Times New Roman" pitchFamily="18" charset="0"/>
              </a:rPr>
              <a:t>Тутун</a:t>
            </a:r>
            <a:endParaRPr lang="ru-RU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4859338" y="1628775"/>
            <a:ext cx="38893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z-Cyrl-UZ" sz="2400">
                <a:solidFill>
                  <a:srgbClr val="FF3300"/>
                </a:solidFill>
                <a:latin typeface="Times New Roman" pitchFamily="18" charset="0"/>
              </a:rPr>
              <a:t>Демак тутун Хаводаги майда ёниб бўлмаган заррачалар ташкил топган.</a:t>
            </a:r>
          </a:p>
          <a:p>
            <a:pPr>
              <a:spcBef>
                <a:spcPct val="50000"/>
              </a:spcBef>
            </a:pPr>
            <a:r>
              <a:rPr lang="uz-Cyrl-UZ" sz="2400">
                <a:solidFill>
                  <a:srgbClr val="FF3300"/>
                </a:solidFill>
                <a:latin typeface="Times New Roman" pitchFamily="18" charset="0"/>
              </a:rPr>
              <a:t>У нафас йўллари шикастланиши, кучли йўтал, кўзларни ёшланишига олиб келади.</a:t>
            </a:r>
          </a:p>
          <a:p>
            <a:pPr>
              <a:spcBef>
                <a:spcPct val="50000"/>
              </a:spcBef>
            </a:pPr>
            <a:r>
              <a:rPr lang="uz-Cyrl-UZ" sz="2400">
                <a:solidFill>
                  <a:srgbClr val="FF3300"/>
                </a:solidFill>
                <a:latin typeface="Times New Roman" pitchFamily="18" charset="0"/>
              </a:rPr>
              <a:t>Биноларда кучли тутун бўлса эвакуация чораларини қийинлашишига ва умуман ўтказиб бўлмасликка олиб келади.</a:t>
            </a:r>
            <a:endParaRPr lang="ru-RU" sz="240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MPj040039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1773238"/>
            <a:ext cx="5341938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5508625" y="1268413"/>
            <a:ext cx="3635375" cy="4848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z-Cyrl-UZ" sz="2400" b="1" i="1">
                <a:solidFill>
                  <a:srgbClr val="C00000"/>
                </a:solidFill>
                <a:latin typeface="Century Gothic" pitchFamily="34" charset="0"/>
              </a:rPr>
              <a:t>Инсон хаётига хавф туғдирувчи жихати. Бу кислородни</a:t>
            </a:r>
            <a:r>
              <a:rPr lang="ru-RU" sz="2400" b="1" i="1">
                <a:solidFill>
                  <a:srgbClr val="C00000"/>
                </a:solidFill>
                <a:latin typeface="Century Gothic" pitchFamily="34" charset="0"/>
              </a:rPr>
              <a:t> 14%</a:t>
            </a:r>
            <a:r>
              <a:rPr lang="uz-Cyrl-UZ" sz="2400" b="1" i="1">
                <a:solidFill>
                  <a:srgbClr val="C00000"/>
                </a:solidFill>
                <a:latin typeface="Century Gothic" pitchFamily="34" charset="0"/>
              </a:rPr>
              <a:t>га тушиб кетиши</a:t>
            </a:r>
            <a:r>
              <a:rPr lang="ru-RU" sz="2400" b="1" i="1">
                <a:solidFill>
                  <a:srgbClr val="C00000"/>
                </a:solidFill>
                <a:latin typeface="Century Gothic" pitchFamily="34" charset="0"/>
              </a:rPr>
              <a:t> (норма 21%).</a:t>
            </a:r>
          </a:p>
          <a:p>
            <a:pPr>
              <a:defRPr/>
            </a:pPr>
            <a:endParaRPr lang="ru-RU" sz="2400" b="1" i="1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uz-Cyrl-UZ" sz="2400" b="1" i="1">
                <a:solidFill>
                  <a:srgbClr val="C00000"/>
                </a:solidFill>
                <a:latin typeface="Century Gothic" pitchFamily="34" charset="0"/>
              </a:rPr>
              <a:t>Бу холатда инсонни аниқлиги (координацияси),кучсизланиш, бошайланиши,ақлий жихатдан сустлашиши.</a:t>
            </a:r>
            <a:endParaRPr lang="ru-RU" sz="2400" b="1" i="1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27651" name="Picture 6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0"/>
            <a:ext cx="1116012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6250"/>
            <a:ext cx="1116012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89588"/>
            <a:ext cx="111601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827088" y="-25400"/>
            <a:ext cx="73390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z-Cyrl-UZ" sz="2800" b="1">
                <a:solidFill>
                  <a:srgbClr val="FF0000"/>
                </a:solidFill>
              </a:rPr>
              <a:t>Ёнаётган зонада кислород </a:t>
            </a:r>
          </a:p>
          <a:p>
            <a:pPr algn="ctr"/>
            <a:r>
              <a:rPr lang="uz-Cyrl-UZ" sz="2800" b="1">
                <a:solidFill>
                  <a:srgbClr val="FF0000"/>
                </a:solidFill>
              </a:rPr>
              <a:t>концентрациясини камайиши</a:t>
            </a:r>
            <a:endParaRPr lang="ru-RU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Взрывы в жилых здания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2227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6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0"/>
            <a:ext cx="169227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827088" y="333375"/>
            <a:ext cx="65706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charset="0"/>
              <a:buNone/>
            </a:pPr>
            <a:r>
              <a:rPr lang="uz-Cyrl-UZ" sz="3200" b="1">
                <a:solidFill>
                  <a:srgbClr val="FF0000"/>
                </a:solidFill>
              </a:rPr>
              <a:t>Портлаш</a:t>
            </a:r>
            <a:r>
              <a:rPr lang="ru-RU" sz="3200" b="1">
                <a:solidFill>
                  <a:srgbClr val="FF0000"/>
                </a:solidFill>
              </a:rPr>
              <a:t>, </a:t>
            </a:r>
            <a:r>
              <a:rPr lang="uz-Cyrl-UZ" sz="3200" b="1">
                <a:solidFill>
                  <a:srgbClr val="FF0000"/>
                </a:solidFill>
              </a:rPr>
              <a:t>Хавфли моддаларни </a:t>
            </a:r>
          </a:p>
          <a:p>
            <a:pPr algn="ctr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Arial" charset="0"/>
              <a:buNone/>
            </a:pPr>
            <a:r>
              <a:rPr lang="uz-Cyrl-UZ" sz="3200" b="1">
                <a:solidFill>
                  <a:srgbClr val="FF0000"/>
                </a:solidFill>
              </a:rPr>
              <a:t>оқиб чиқиши</a:t>
            </a:r>
            <a:r>
              <a:rPr lang="ru-RU" b="1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4427538" y="1628775"/>
            <a:ext cx="45370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z-Cyrl-UZ" sz="2200">
                <a:solidFill>
                  <a:srgbClr val="FF3300"/>
                </a:solidFill>
                <a:latin typeface="Times New Roman" pitchFamily="18" charset="0"/>
              </a:rPr>
              <a:t>Ёнғин вақтида хар хил сиғимдаги ёки қувур орқали ўтувчи суюқликлар газлар герметизацияси йўқолганда содир бўлиши мумкин.</a:t>
            </a:r>
          </a:p>
          <a:p>
            <a:pPr>
              <a:spcBef>
                <a:spcPct val="50000"/>
              </a:spcBef>
            </a:pPr>
            <a:r>
              <a:rPr lang="uz-Cyrl-UZ" sz="2200">
                <a:solidFill>
                  <a:srgbClr val="FF3300"/>
                </a:solidFill>
                <a:latin typeface="Times New Roman" pitchFamily="18" charset="0"/>
              </a:rPr>
              <a:t>Портлашда ёнғин майдони кескин ортади ва янги ўчоқларини юзага келтиради.</a:t>
            </a:r>
          </a:p>
          <a:p>
            <a:pPr>
              <a:spcBef>
                <a:spcPct val="50000"/>
              </a:spcBef>
            </a:pPr>
            <a:r>
              <a:rPr lang="uz-Cyrl-UZ" sz="2200">
                <a:solidFill>
                  <a:srgbClr val="FF3300"/>
                </a:solidFill>
                <a:latin typeface="Times New Roman" pitchFamily="18" charset="0"/>
              </a:rPr>
              <a:t>Ёнғин содир бўлган жойга яқинда бўлганларга портлаш тўлқини ёки хар хил портлашдан юзага келган синиқлардан жабр кўришлари мумкин.</a:t>
            </a:r>
            <a:endParaRPr lang="ru-RU" sz="220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firu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2000"/>
          </a:blip>
          <a:srcRect/>
          <a:stretch>
            <a:fillRect/>
          </a:stretch>
        </p:blipFill>
        <p:spPr>
          <a:xfrm>
            <a:off x="228600" y="1341438"/>
            <a:ext cx="4800600" cy="4464050"/>
          </a:xfrm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5148263" y="1225550"/>
            <a:ext cx="3995737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Происходит вследствие потери ими несущей способности под воздействием высоких температур и взрывов.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 этом люди могут получить значительные механические травмы, оказаться под обломками завалившихся конструкций. 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 тому же, эвакуация может быть просто невозможна, вследствие разрушения путей эвакуации.</a:t>
            </a:r>
          </a:p>
        </p:txBody>
      </p:sp>
      <p:pic>
        <p:nvPicPr>
          <p:cNvPr id="29699" name="Picture 6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4213" y="0"/>
            <a:ext cx="839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268538" y="333375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z-Cyrl-UZ" sz="2400" b="1">
                <a:solidFill>
                  <a:srgbClr val="FF0000"/>
                </a:solidFill>
              </a:rPr>
              <a:t>Қурилиш конструкцияларни </a:t>
            </a:r>
          </a:p>
          <a:p>
            <a:pPr algn="ctr"/>
            <a:r>
              <a:rPr lang="uz-Cyrl-UZ" sz="2400" b="1">
                <a:solidFill>
                  <a:srgbClr val="FF0000"/>
                </a:solidFill>
              </a:rPr>
              <a:t>бузилиши.</a:t>
            </a:r>
            <a:endParaRPr lang="ru-RU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66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Bookman Old Style" pitchFamily="18" charset="0"/>
              </a:rPr>
              <a:t>Паника</a:t>
            </a:r>
            <a:r>
              <a:rPr lang="ru-RU" sz="6600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6600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sz="6600" dirty="0">
              <a:latin typeface="Bookman Old Style" pitchFamily="18" charset="0"/>
            </a:endParaRPr>
          </a:p>
        </p:txBody>
      </p:sp>
      <p:pic>
        <p:nvPicPr>
          <p:cNvPr id="30722" name="Picture 2" descr="C:\Users\Светлана\Desktop\картинки\Pic_anima\огонь\0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0"/>
            <a:ext cx="2428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79388" y="1412875"/>
            <a:ext cx="64801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i="1">
                <a:solidFill>
                  <a:srgbClr val="C00000"/>
                </a:solidFill>
                <a:latin typeface="Bookman Old Style" pitchFamily="18" charset="0"/>
              </a:rPr>
              <a:t>Возникает в результате быстрых изменений психического состояния человека, как правило, депрессивного характера в условиях экстремальной ситуации (пожара).</a:t>
            </a:r>
          </a:p>
          <a:p>
            <a:pPr algn="just"/>
            <a:r>
              <a:rPr lang="ru-RU" i="1">
                <a:solidFill>
                  <a:srgbClr val="C00000"/>
                </a:solidFill>
                <a:latin typeface="Bookman Old Style" pitchFamily="18" charset="0"/>
              </a:rPr>
              <a:t>Большинство людей попадают в сложные и неординарные условия, которыми характеризуется пожар, впервые и не имеют соответствующей психической стойкости и достаточной подготовки.</a:t>
            </a:r>
          </a:p>
          <a:p>
            <a:pPr algn="just"/>
            <a:r>
              <a:rPr lang="ru-RU" i="1">
                <a:solidFill>
                  <a:srgbClr val="C00000"/>
                </a:solidFill>
                <a:latin typeface="Bookman Old Style" pitchFamily="18" charset="0"/>
              </a:rPr>
              <a:t>Когда воздействие факторов пожара превышает границу психофизиологических возможностей человека, то может наступить паника. </a:t>
            </a:r>
          </a:p>
          <a:p>
            <a:pPr algn="just"/>
            <a:r>
              <a:rPr lang="ru-RU" i="1">
                <a:solidFill>
                  <a:srgbClr val="C00000"/>
                </a:solidFill>
                <a:latin typeface="Bookman Old Style" pitchFamily="18" charset="0"/>
              </a:rPr>
              <a:t>При этом люди теряют рассудительность, их действия становятся неконтролируемыми и неадекватными возникшей ситуации.</a:t>
            </a:r>
          </a:p>
          <a:p>
            <a:pPr algn="just"/>
            <a:r>
              <a:rPr lang="ru-RU" i="1">
                <a:solidFill>
                  <a:srgbClr val="C00000"/>
                </a:solidFill>
                <a:latin typeface="Bookman Old Style" pitchFamily="18" charset="0"/>
              </a:rPr>
              <a:t>Паника – это очень опасное явление, способное привести  к массовой гибели людей.</a:t>
            </a:r>
          </a:p>
        </p:txBody>
      </p:sp>
      <p:pic>
        <p:nvPicPr>
          <p:cNvPr id="30724" name="Picture 6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5000"/>
            <a:ext cx="839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C:\Users\Мариша\Desktop\пани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3837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96752"/>
            <a:ext cx="8229600" cy="201792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C00000"/>
                </a:solidFill>
                <a:latin typeface="Bookman Old Style" pitchFamily="18" charset="0"/>
              </a:rPr>
              <a:t>Основные причины пожара</a:t>
            </a:r>
            <a:endParaRPr lang="ru-RU" sz="5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31746" name="Рисунок 4" descr="вод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0"/>
            <a:ext cx="473075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6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4213" y="0"/>
            <a:ext cx="839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0350"/>
            <a:ext cx="4316412" cy="6337300"/>
          </a:xfrm>
          <a:solidFill>
            <a:schemeClr val="accent4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неосторожное обращение с огнём;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нарушение правил эксплуатации электроприборов и электрооборудования;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замыкание электропроводки;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оставленные костры;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утечка газа;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оставленная свечка;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невнимательность в обращении с пиротехническими средствами.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брошенная сигарета;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молния.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6387" name="Picture 10" descr="ga_lghtlft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451725" y="476250"/>
            <a:ext cx="1365250" cy="2087563"/>
          </a:xfrm>
        </p:spPr>
      </p:pic>
      <p:pic>
        <p:nvPicPr>
          <p:cNvPr id="16388" name="Picture 11" descr="light80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7092950" y="4724400"/>
            <a:ext cx="2051050" cy="2133600"/>
          </a:xfrm>
        </p:spPr>
      </p:pic>
      <p:pic>
        <p:nvPicPr>
          <p:cNvPr id="16389" name="Picture 12" descr="light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781300"/>
            <a:ext cx="273685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3" descr="j02867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4868863"/>
            <a:ext cx="24479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4" descr="ПОЖАР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2600"/>
            <a:ext cx="2160587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 descr="MMj02363570000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4213" y="0"/>
            <a:ext cx="839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2195736" y="260648"/>
            <a:ext cx="3886200" cy="7937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FF0000"/>
                </a:solidFill>
                <a:latin typeface="Comic Sans MS" pitchFamily="66" charset="0"/>
              </a:rPr>
              <a:t>Пожары и взрывы.</a:t>
            </a:r>
          </a:p>
        </p:txBody>
      </p:sp>
      <p:sp>
        <p:nvSpPr>
          <p:cNvPr id="15363" name="Прямоуг.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8569325" cy="4897437"/>
          </a:xfrm>
          <a:solidFill>
            <a:srgbClr val="C000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/>
              <a:t> На промышленных предприятиях: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smtClean="0"/>
              <a:t>нарушения, допущенные при проектировании и строительстве зданий и сооружений;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smtClean="0"/>
              <a:t>несоблюдение простейших мер пожарной безопасности производственным персоналом;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smtClean="0"/>
              <a:t>неосторожное обращение с огнем;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smtClean="0"/>
              <a:t>нарушение технологической дисциплины (напр. сварочные работы);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smtClean="0"/>
              <a:t>нарушение правил безопасности при эксплуатации электрооборудования и электроустановок;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smtClean="0"/>
              <a:t>эксплуатация неисправного оборудования </a:t>
            </a:r>
          </a:p>
        </p:txBody>
      </p:sp>
      <p:pic>
        <p:nvPicPr>
          <p:cNvPr id="14340" name="Рисунок 4" descr="File002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4581525"/>
            <a:ext cx="8642350" cy="2276475"/>
          </a:xfrm>
        </p:spPr>
      </p:pic>
      <p:pic>
        <p:nvPicPr>
          <p:cNvPr id="33796" name="Picture 6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0"/>
            <a:ext cx="147637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33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ntr" presetSubtype="4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60350"/>
            <a:ext cx="9144000" cy="58324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4000" b="1" smtClean="0">
                <a:solidFill>
                  <a:srgbClr val="FF0000"/>
                </a:solidFill>
                <a:latin typeface="Bookman Old Style" pitchFamily="18" charset="0"/>
              </a:rPr>
              <a:t>Треугольник горения</a:t>
            </a:r>
            <a:endParaRPr lang="ru-RU" sz="4000" smtClean="0">
              <a:solidFill>
                <a:srgbClr val="FF0000"/>
              </a:solidFill>
              <a:latin typeface="Bookman Old Style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ru-RU" smtClean="0"/>
          </a:p>
          <a:p>
            <a:pPr marL="0" indent="0" algn="ctr" eaLnBrk="1" hangingPunct="1">
              <a:buFontTx/>
              <a:buNone/>
            </a:pPr>
            <a:r>
              <a:rPr lang="ru-RU" i="1" smtClean="0"/>
              <a:t>а) наличие горючего вещества;</a:t>
            </a:r>
          </a:p>
          <a:p>
            <a:pPr marL="0" indent="0" algn="ctr" eaLnBrk="1" hangingPunct="1">
              <a:buFontTx/>
              <a:buNone/>
            </a:pPr>
            <a:r>
              <a:rPr lang="ru-RU" i="1" smtClean="0"/>
              <a:t>б) наличие окислителя (например, кислорода воздуха);</a:t>
            </a:r>
            <a:endParaRPr lang="en-GB" i="1" smtClean="0"/>
          </a:p>
          <a:p>
            <a:pPr marL="0" indent="0" algn="ctr" eaLnBrk="1" hangingPunct="1">
              <a:buFontTx/>
              <a:buNone/>
            </a:pPr>
            <a:r>
              <a:rPr lang="en-GB" i="1" smtClean="0"/>
              <a:t>в) нагрев вещества до температуры самовоспламенения.</a:t>
            </a:r>
            <a:r>
              <a:rPr lang="ru-RU" i="1" smtClean="0"/>
              <a:t> </a:t>
            </a:r>
          </a:p>
          <a:p>
            <a:pPr marL="0" indent="0" algn="ctr" eaLnBrk="1" hangingPunct="1">
              <a:buFontTx/>
              <a:buNone/>
            </a:pPr>
            <a:endParaRPr lang="ru-RU" i="1" smtClean="0"/>
          </a:p>
          <a:p>
            <a:pPr marL="0" indent="0" algn="ctr" eaLnBrk="1" hangingPunct="1">
              <a:buFontTx/>
              <a:buNone/>
            </a:pPr>
            <a:r>
              <a:rPr lang="ru-RU" i="1" u="sng" smtClean="0"/>
              <a:t>для пожара - четвёртое условие</a:t>
            </a:r>
            <a:r>
              <a:rPr lang="ru-RU" i="1" smtClean="0"/>
              <a:t>: </a:t>
            </a:r>
            <a:endParaRPr lang="en-GB" i="1" smtClean="0"/>
          </a:p>
          <a:p>
            <a:pPr marL="0" indent="0" algn="ctr" eaLnBrk="1" hangingPunct="1">
              <a:buFontTx/>
              <a:buNone/>
            </a:pPr>
            <a:r>
              <a:rPr lang="ru-RU" i="1" smtClean="0"/>
              <a:t>г)  </a:t>
            </a:r>
            <a:r>
              <a:rPr lang="en-GB" i="1" smtClean="0"/>
              <a:t>цепная реакция пожара, </a:t>
            </a:r>
            <a:endParaRPr lang="ru-RU" i="1" smtClean="0"/>
          </a:p>
        </p:txBody>
      </p:sp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1355725" cy="1285875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</p:pic>
      <p:pic>
        <p:nvPicPr>
          <p:cNvPr id="34819" name="Picture 6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4149725"/>
            <a:ext cx="21240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Мариша\Desktop\гор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24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6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1013" y="0"/>
            <a:ext cx="104298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4140200" y="188913"/>
            <a:ext cx="3744913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FF3300"/>
                </a:solidFill>
                <a:latin typeface="Times New Roman" pitchFamily="18" charset="0"/>
              </a:rPr>
              <a:t>Ёниш</a:t>
            </a:r>
            <a:r>
              <a:rPr lang="ru-RU" sz="2800">
                <a:solidFill>
                  <a:srgbClr val="FF3300"/>
                </a:solidFill>
                <a:latin typeface="Times New Roman" pitchFamily="18" charset="0"/>
              </a:rPr>
              <a:t>- </a:t>
            </a:r>
            <a:r>
              <a:rPr lang="uz-Cyrl-UZ" sz="2800">
                <a:solidFill>
                  <a:srgbClr val="FF3300"/>
                </a:solidFill>
                <a:latin typeface="Times New Roman" pitchFamily="18" charset="0"/>
              </a:rPr>
              <a:t>М</a:t>
            </a:r>
            <a:r>
              <a:rPr lang="ru-RU" sz="3600">
                <a:solidFill>
                  <a:srgbClr val="FF3300"/>
                </a:solidFill>
                <a:latin typeface="Times New Roman" pitchFamily="18" charset="0"/>
              </a:rPr>
              <a:t>ахсулотларни кимёвий реакция ор</a:t>
            </a:r>
            <a:r>
              <a:rPr lang="uz-Cyrl-UZ" sz="3600">
                <a:solidFill>
                  <a:srgbClr val="FF3300"/>
                </a:solidFill>
                <a:latin typeface="Times New Roman" pitchFamily="18" charset="0"/>
              </a:rPr>
              <a:t>қ</a:t>
            </a:r>
            <a:r>
              <a:rPr lang="ru-RU" sz="3600">
                <a:solidFill>
                  <a:srgbClr val="FF3300"/>
                </a:solidFill>
                <a:latin typeface="Times New Roman" pitchFamily="18" charset="0"/>
              </a:rPr>
              <a:t>али</a:t>
            </a:r>
            <a:r>
              <a:rPr lang="uz-Cyrl-UZ" sz="3600">
                <a:solidFill>
                  <a:srgbClr val="FF3300"/>
                </a:solidFill>
                <a:latin typeface="Times New Roman" pitchFamily="18" charset="0"/>
              </a:rPr>
              <a:t> ишқорланиши натижасида катта миқдорда иссиқлик ва ёруғликни ажралиши</a:t>
            </a:r>
            <a:r>
              <a:rPr lang="ru-RU" sz="360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1. Закон Узбекистана «О пожарной безопасности»</a:t>
            </a:r>
          </a:p>
          <a:p>
            <a:pPr eaLnBrk="1" hangingPunct="1"/>
            <a:r>
              <a:rPr lang="ru-RU" smtClean="0"/>
              <a:t>2. Вредные и опасные факторы пожара.</a:t>
            </a:r>
          </a:p>
          <a:p>
            <a:pPr eaLnBrk="1" hangingPunct="1"/>
            <a:r>
              <a:rPr lang="ru-RU" smtClean="0"/>
              <a:t>3. Основные причины пожаров.</a:t>
            </a:r>
          </a:p>
          <a:p>
            <a:pPr eaLnBrk="1" hangingPunct="1"/>
            <a:r>
              <a:rPr lang="ru-RU" smtClean="0"/>
              <a:t>4. Горение. Виды горения.</a:t>
            </a:r>
          </a:p>
          <a:p>
            <a:pPr eaLnBrk="1" hangingPunct="1"/>
            <a:r>
              <a:rPr lang="ru-RU" smtClean="0"/>
              <a:t>5. Способы и средства пожаротушения.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2"/>
          <p:cNvSpPr>
            <a:spLocks noChangeArrowheads="1"/>
          </p:cNvSpPr>
          <p:nvPr/>
        </p:nvSpPr>
        <p:spPr bwMode="auto">
          <a:xfrm>
            <a:off x="250825" y="981075"/>
            <a:ext cx="849788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uz-Cyrl-UZ" sz="2400" b="1">
                <a:latin typeface="Comic Sans MS" pitchFamily="66" charset="0"/>
              </a:rPr>
              <a:t>Бирдан ёниш</a:t>
            </a:r>
            <a:r>
              <a:rPr lang="ru-RU" sz="2400" b="1">
                <a:latin typeface="Comic Sans MS" pitchFamily="66" charset="0"/>
              </a:rPr>
              <a:t> ‑</a:t>
            </a:r>
            <a:r>
              <a:rPr lang="ru-RU" sz="2400">
                <a:latin typeface="Comic Sans MS" pitchFamily="66" charset="0"/>
              </a:rPr>
              <a:t> </a:t>
            </a:r>
            <a:r>
              <a:rPr lang="uz-Cyrl-UZ" sz="2400">
                <a:latin typeface="Comic Sans MS" pitchFamily="66" charset="0"/>
              </a:rPr>
              <a:t>юқори боим хосил бўлмасдан тез холатда ёнувчи моддаларни ёниши. </a:t>
            </a:r>
          </a:p>
          <a:p>
            <a:pPr algn="ctr">
              <a:tabLst>
                <a:tab pos="228600" algn="l"/>
              </a:tabLst>
            </a:pPr>
            <a:r>
              <a:rPr lang="uz-Cyrl-UZ" sz="2400" b="1">
                <a:latin typeface="Comic Sans MS" pitchFamily="66" charset="0"/>
              </a:rPr>
              <a:t>Чўғланиш</a:t>
            </a:r>
            <a:r>
              <a:rPr lang="ru-RU" sz="2400" b="1">
                <a:latin typeface="Comic Sans MS" pitchFamily="66" charset="0"/>
              </a:rPr>
              <a:t> ‑</a:t>
            </a:r>
            <a:r>
              <a:rPr lang="ru-RU" sz="2400">
                <a:latin typeface="Comic Sans MS" pitchFamily="66" charset="0"/>
              </a:rPr>
              <a:t> </a:t>
            </a:r>
            <a:r>
              <a:rPr lang="uz-Cyrl-UZ" sz="2400">
                <a:latin typeface="Comic Sans MS" pitchFamily="66" charset="0"/>
              </a:rPr>
              <a:t>Ташқи ёндирувчи </a:t>
            </a:r>
            <a:r>
              <a:rPr lang="uz-Cyrl-UZ" sz="2400"/>
              <a:t>манбаъ</a:t>
            </a:r>
            <a:r>
              <a:rPr lang="uz-Cyrl-UZ" sz="2400">
                <a:latin typeface="Comic Sans MS" pitchFamily="66" charset="0"/>
              </a:rPr>
              <a:t> орқали ёнғинни хосил бўлиши</a:t>
            </a:r>
            <a:r>
              <a:rPr lang="ru-RU" sz="2400">
                <a:latin typeface="Comic Sans MS" pitchFamily="66" charset="0"/>
              </a:rPr>
              <a:t>. </a:t>
            </a:r>
            <a:endParaRPr lang="ru-RU" sz="2400" b="1">
              <a:latin typeface="Comic Sans MS" pitchFamily="66" charset="0"/>
            </a:endParaRPr>
          </a:p>
          <a:p>
            <a:pPr algn="ctr">
              <a:tabLst>
                <a:tab pos="228600" algn="l"/>
              </a:tabLst>
            </a:pPr>
            <a:r>
              <a:rPr lang="uz-Cyrl-UZ" sz="2400" b="1"/>
              <a:t>Алангаланиш</a:t>
            </a:r>
            <a:r>
              <a:rPr lang="ru-RU"/>
              <a:t> </a:t>
            </a:r>
            <a:r>
              <a:rPr lang="ru-RU" sz="2400" b="1">
                <a:latin typeface="Comic Sans MS" pitchFamily="66" charset="0"/>
              </a:rPr>
              <a:t> ‑</a:t>
            </a:r>
            <a:r>
              <a:rPr lang="ru-RU" sz="2400">
                <a:latin typeface="Comic Sans MS" pitchFamily="66" charset="0"/>
              </a:rPr>
              <a:t> </a:t>
            </a:r>
            <a:r>
              <a:rPr lang="uz-Cyrl-UZ" sz="2400">
                <a:latin typeface="Comic Sans MS" pitchFamily="66" charset="0"/>
              </a:rPr>
              <a:t>Ёнишни давомийлиги орқали аланга хосил бўлиши</a:t>
            </a:r>
            <a:r>
              <a:rPr lang="ru-RU" sz="2400">
                <a:latin typeface="Comic Sans MS" pitchFamily="66" charset="0"/>
              </a:rPr>
              <a:t>. </a:t>
            </a:r>
            <a:endParaRPr lang="ru-RU" sz="2400" b="1">
              <a:latin typeface="Comic Sans MS" pitchFamily="66" charset="0"/>
            </a:endParaRPr>
          </a:p>
          <a:p>
            <a:pPr algn="ctr">
              <a:tabLst>
                <a:tab pos="228600" algn="l"/>
              </a:tabLst>
            </a:pPr>
            <a:r>
              <a:rPr lang="uz-Cyrl-UZ" sz="2400" b="1">
                <a:latin typeface="Comic Sans MS" pitchFamily="66" charset="0"/>
              </a:rPr>
              <a:t>Ўз</a:t>
            </a:r>
            <a:r>
              <a:rPr lang="en-US" sz="2400" b="1">
                <a:latin typeface="Comic Sans MS" pitchFamily="66" charset="0"/>
              </a:rPr>
              <a:t>-</a:t>
            </a:r>
            <a:r>
              <a:rPr lang="uz-Cyrl-UZ" sz="2400" b="1">
                <a:latin typeface="Comic Sans MS" pitchFamily="66" charset="0"/>
              </a:rPr>
              <a:t>ўзидан ёниш</a:t>
            </a:r>
            <a:r>
              <a:rPr lang="ru-RU" sz="2400" b="1">
                <a:latin typeface="Comic Sans MS" pitchFamily="66" charset="0"/>
              </a:rPr>
              <a:t> ‑</a:t>
            </a:r>
            <a:r>
              <a:rPr lang="ru-RU" sz="2400">
                <a:latin typeface="Comic Sans MS" pitchFamily="66" charset="0"/>
              </a:rPr>
              <a:t> </a:t>
            </a:r>
            <a:r>
              <a:rPr lang="uz-Cyrl-UZ" sz="2400">
                <a:latin typeface="Comic Sans MS" pitchFamily="66" charset="0"/>
              </a:rPr>
              <a:t>ёнишни ташқи ёндирувчи манбаъ бўлмаган холда ёнишни хосил бўлиши.</a:t>
            </a:r>
            <a:r>
              <a:rPr lang="ru-RU" sz="2400">
                <a:latin typeface="Comic Sans MS" pitchFamily="66" charset="0"/>
              </a:rPr>
              <a:t> </a:t>
            </a:r>
            <a:endParaRPr lang="ru-RU" sz="2400" b="1">
              <a:latin typeface="Comic Sans MS" pitchFamily="66" charset="0"/>
            </a:endParaRPr>
          </a:p>
          <a:p>
            <a:pPr algn="ctr">
              <a:tabLst>
                <a:tab pos="228600" algn="l"/>
              </a:tabLst>
            </a:pPr>
            <a:r>
              <a:rPr lang="uz-Cyrl-UZ" sz="2400" b="1">
                <a:latin typeface="Comic Sans MS" pitchFamily="66" charset="0"/>
              </a:rPr>
              <a:t>Ўз</a:t>
            </a:r>
            <a:r>
              <a:rPr lang="en-US" sz="2400" b="1">
                <a:latin typeface="Comic Sans MS" pitchFamily="66" charset="0"/>
              </a:rPr>
              <a:t>-</a:t>
            </a:r>
            <a:r>
              <a:rPr lang="uz-Cyrl-UZ" sz="2400" b="1">
                <a:latin typeface="Comic Sans MS" pitchFamily="66" charset="0"/>
              </a:rPr>
              <a:t>ўзидан алангаланиш</a:t>
            </a:r>
            <a:r>
              <a:rPr lang="ru-RU" sz="2400" b="1">
                <a:latin typeface="Comic Sans MS" pitchFamily="66" charset="0"/>
              </a:rPr>
              <a:t> ‑ </a:t>
            </a:r>
            <a:r>
              <a:rPr lang="uz-Cyrl-UZ" sz="2400">
                <a:latin typeface="Comic Sans MS" pitchFamily="66" charset="0"/>
              </a:rPr>
              <a:t>Аланга хосил бўлиб ўз</a:t>
            </a:r>
            <a:r>
              <a:rPr lang="en-US" sz="2400">
                <a:latin typeface="Comic Sans MS" pitchFamily="66" charset="0"/>
              </a:rPr>
              <a:t>-</a:t>
            </a:r>
            <a:r>
              <a:rPr lang="uz-Cyrl-UZ" sz="2400">
                <a:latin typeface="Comic Sans MS" pitchFamily="66" charset="0"/>
              </a:rPr>
              <a:t>ўзидан ёнишд</a:t>
            </a:r>
            <a:r>
              <a:rPr lang="ru-RU" sz="2400">
                <a:latin typeface="Comic Sans MS" pitchFamily="66" charset="0"/>
              </a:rPr>
              <a:t>и</a:t>
            </a:r>
            <a:r>
              <a:rPr lang="uz-Cyrl-UZ" sz="2400">
                <a:latin typeface="Comic Sans MS" pitchFamily="66" charset="0"/>
              </a:rPr>
              <a:t>р</a:t>
            </a:r>
            <a:r>
              <a:rPr lang="ru-RU" sz="2400">
                <a:latin typeface="Comic Sans MS" pitchFamily="66" charset="0"/>
              </a:rPr>
              <a:t>. </a:t>
            </a:r>
            <a:endParaRPr lang="ru-RU" sz="2400" b="1">
              <a:latin typeface="Comic Sans MS" pitchFamily="66" charset="0"/>
            </a:endParaRPr>
          </a:p>
          <a:p>
            <a:pPr algn="ctr">
              <a:tabLst>
                <a:tab pos="228600" algn="l"/>
              </a:tabLst>
            </a:pPr>
            <a:r>
              <a:rPr lang="uz-Cyrl-UZ" sz="2400" b="1">
                <a:latin typeface="Comic Sans MS" pitchFamily="66" charset="0"/>
              </a:rPr>
              <a:t>Портлаш</a:t>
            </a:r>
            <a:r>
              <a:rPr lang="ru-RU" sz="2400" b="1">
                <a:latin typeface="Comic Sans MS" pitchFamily="66" charset="0"/>
              </a:rPr>
              <a:t> ‑ </a:t>
            </a:r>
            <a:r>
              <a:rPr lang="uz-Cyrl-UZ" sz="2400">
                <a:latin typeface="Comic Sans MS" pitchFamily="66" charset="0"/>
              </a:rPr>
              <a:t>Жуда тез ёниш бўлиб,Энергия ва сиқилувчи газларни хосил бўлиши орқали механик бузилишларни вужудга келтиради</a:t>
            </a:r>
            <a:r>
              <a:rPr lang="ru-RU" sz="2400">
                <a:latin typeface="Comic Sans MS" pitchFamily="66" charset="0"/>
              </a:rPr>
              <a:t>.</a:t>
            </a:r>
          </a:p>
        </p:txBody>
      </p:sp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971550" y="260350"/>
            <a:ext cx="6840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z-Cyrl-UZ" sz="2800" b="1">
                <a:solidFill>
                  <a:srgbClr val="FF3300"/>
                </a:solidFill>
              </a:rPr>
              <a:t>Ёниш турлари</a:t>
            </a:r>
            <a:endParaRPr lang="ru-RU" sz="2800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ChangeArrowheads="1"/>
          </p:cNvSpPr>
          <p:nvPr/>
        </p:nvSpPr>
        <p:spPr bwMode="auto">
          <a:xfrm>
            <a:off x="0" y="647700"/>
            <a:ext cx="91440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228600" algn="l"/>
              </a:tabLst>
            </a:pPr>
            <a:r>
              <a:rPr lang="ru-RU" sz="2400" b="1">
                <a:latin typeface="Comic Sans MS" pitchFamily="66" charset="0"/>
              </a:rPr>
              <a:t>	</a:t>
            </a:r>
            <a:r>
              <a:rPr lang="uz-Cyrl-UZ" sz="2400" b="1">
                <a:latin typeface="Comic Sans MS" pitchFamily="66" charset="0"/>
              </a:rPr>
              <a:t>Ўз ўзидан алангаланиш</a:t>
            </a:r>
            <a:r>
              <a:rPr lang="ru-RU" sz="2400">
                <a:latin typeface="Comic Sans MS" pitchFamily="66" charset="0"/>
              </a:rPr>
              <a:t>-</a:t>
            </a:r>
          </a:p>
          <a:p>
            <a:pPr algn="ctr">
              <a:tabLst>
                <a:tab pos="228600" algn="l"/>
              </a:tabLst>
            </a:pPr>
            <a:endParaRPr lang="ru-RU" sz="2400">
              <a:latin typeface="Comic Sans MS" pitchFamily="66" charset="0"/>
            </a:endParaRPr>
          </a:p>
          <a:p>
            <a:pPr algn="ctr">
              <a:tabLst>
                <a:tab pos="228600" algn="l"/>
              </a:tabLst>
            </a:pPr>
            <a:r>
              <a:rPr lang="uz-Cyrl-UZ" sz="2400">
                <a:latin typeface="Comic Sans MS" pitchFamily="66" charset="0"/>
              </a:rPr>
              <a:t>3 та асосий сабаблар</a:t>
            </a:r>
            <a:r>
              <a:rPr lang="ru-RU" sz="2400">
                <a:latin typeface="Comic Sans MS" pitchFamily="66" charset="0"/>
              </a:rPr>
              <a:t> :  </a:t>
            </a:r>
          </a:p>
          <a:p>
            <a:pPr algn="ctr">
              <a:tabLst>
                <a:tab pos="228600" algn="l"/>
              </a:tabLst>
            </a:pPr>
            <a:r>
              <a:rPr lang="ru-RU" sz="2400">
                <a:latin typeface="Comic Sans MS" pitchFamily="66" charset="0"/>
              </a:rPr>
              <a:t>- </a:t>
            </a:r>
            <a:r>
              <a:rPr lang="uz-Cyrl-UZ" sz="2400">
                <a:latin typeface="Comic Sans MS" pitchFamily="66" charset="0"/>
              </a:rPr>
              <a:t>Хаво кислороди орқали айрим махсулотларни ишқорланиши</a:t>
            </a:r>
            <a:r>
              <a:rPr lang="ru-RU" sz="2400">
                <a:latin typeface="Comic Sans MS" pitchFamily="66" charset="0"/>
              </a:rPr>
              <a:t> (</a:t>
            </a:r>
            <a:r>
              <a:rPr lang="uz-Cyrl-UZ" sz="2400">
                <a:latin typeface="Comic Sans MS" pitchFamily="66" charset="0"/>
              </a:rPr>
              <a:t>аллюмин кукуни</a:t>
            </a:r>
            <a:r>
              <a:rPr lang="ru-RU" sz="2400">
                <a:latin typeface="Comic Sans MS" pitchFamily="66" charset="0"/>
              </a:rPr>
              <a:t>,</a:t>
            </a:r>
            <a:r>
              <a:rPr lang="uz-Cyrl-UZ" sz="2400">
                <a:latin typeface="Comic Sans MS" pitchFamily="66" charset="0"/>
              </a:rPr>
              <a:t>қўрғошин</a:t>
            </a:r>
            <a:r>
              <a:rPr lang="ru-RU" sz="2400">
                <a:latin typeface="Comic Sans MS" pitchFamily="66" charset="0"/>
              </a:rPr>
              <a:t>,</a:t>
            </a:r>
            <a:r>
              <a:rPr lang="uz-Cyrl-UZ" sz="2400">
                <a:latin typeface="Comic Sans MS" pitchFamily="66" charset="0"/>
              </a:rPr>
              <a:t>оқ фосфор</a:t>
            </a:r>
            <a:r>
              <a:rPr lang="ru-RU" sz="2400">
                <a:latin typeface="Comic Sans MS" pitchFamily="66" charset="0"/>
              </a:rPr>
              <a:t>, </a:t>
            </a:r>
            <a:r>
              <a:rPr lang="uz-Cyrl-UZ" sz="2400">
                <a:latin typeface="Comic Sans MS" pitchFamily="66" charset="0"/>
              </a:rPr>
              <a:t>тош кўмир</a:t>
            </a:r>
            <a:r>
              <a:rPr lang="ru-RU" sz="2400">
                <a:latin typeface="Comic Sans MS" pitchFamily="66" charset="0"/>
              </a:rPr>
              <a:t>, </a:t>
            </a:r>
            <a:r>
              <a:rPr lang="uz-Cyrl-UZ" sz="2400">
                <a:latin typeface="Comic Sans MS" pitchFamily="66" charset="0"/>
              </a:rPr>
              <a:t>пахтани ёғ билан тўйдирилгани</a:t>
            </a:r>
            <a:r>
              <a:rPr lang="ru-RU" sz="2400">
                <a:latin typeface="Comic Sans MS" pitchFamily="66" charset="0"/>
              </a:rPr>
              <a:t>); </a:t>
            </a:r>
          </a:p>
          <a:p>
            <a:pPr algn="ctr">
              <a:tabLst>
                <a:tab pos="228600" algn="l"/>
              </a:tabLst>
            </a:pPr>
            <a:endParaRPr lang="ru-RU" sz="2400">
              <a:latin typeface="Comic Sans MS" pitchFamily="66" charset="0"/>
            </a:endParaRPr>
          </a:p>
          <a:p>
            <a:pPr algn="ctr">
              <a:tabLst>
                <a:tab pos="228600" algn="l"/>
              </a:tabLst>
            </a:pPr>
            <a:r>
              <a:rPr lang="ru-RU" sz="2400">
                <a:latin typeface="Comic Sans MS" pitchFamily="66" charset="0"/>
              </a:rPr>
              <a:t>-</a:t>
            </a:r>
            <a:r>
              <a:rPr lang="uz-Cyrl-UZ" sz="2400">
                <a:latin typeface="Comic Sans MS" pitchFamily="66" charset="0"/>
              </a:rPr>
              <a:t>Хар хил турдаги кимёвий реакциялар</a:t>
            </a:r>
            <a:r>
              <a:rPr lang="ru-RU" sz="2400">
                <a:latin typeface="Comic Sans MS" pitchFamily="66" charset="0"/>
              </a:rPr>
              <a:t>.</a:t>
            </a:r>
            <a:r>
              <a:rPr lang="uz-Cyrl-UZ" sz="2400">
                <a:latin typeface="Comic Sans MS" pitchFamily="66" charset="0"/>
              </a:rPr>
              <a:t> Масалан</a:t>
            </a:r>
            <a:r>
              <a:rPr lang="ru-RU" sz="2400">
                <a:latin typeface="Comic Sans MS" pitchFamily="66" charset="0"/>
              </a:rPr>
              <a:t>, </a:t>
            </a:r>
            <a:r>
              <a:rPr lang="uz-Cyrl-UZ" sz="2400">
                <a:latin typeface="Comic Sans MS" pitchFamily="66" charset="0"/>
              </a:rPr>
              <a:t>Калий марганец ишқорини глицерин билан қоришмаси темир кукунларини карбидни сувда аралашмаси орқали катта иссиқлик хосил бўлади</a:t>
            </a:r>
            <a:r>
              <a:rPr lang="ru-RU" sz="2400">
                <a:latin typeface="Comic Sans MS" pitchFamily="66" charset="0"/>
              </a:rPr>
              <a:t>.  </a:t>
            </a:r>
          </a:p>
          <a:p>
            <a:pPr algn="ctr">
              <a:tabLst>
                <a:tab pos="228600" algn="l"/>
              </a:tabLst>
            </a:pPr>
            <a:endParaRPr lang="ru-RU" sz="2400">
              <a:latin typeface="Comic Sans MS" pitchFamily="66" charset="0"/>
            </a:endParaRPr>
          </a:p>
          <a:p>
            <a:pPr algn="ctr">
              <a:tabLst>
                <a:tab pos="228600" algn="l"/>
              </a:tabLst>
            </a:pPr>
            <a:r>
              <a:rPr lang="ru-RU" sz="2400">
                <a:latin typeface="Comic Sans MS" pitchFamily="66" charset="0"/>
              </a:rPr>
              <a:t>- </a:t>
            </a:r>
            <a:r>
              <a:rPr lang="uz-Cyrl-UZ" sz="2400">
                <a:latin typeface="Comic Sans MS" pitchFamily="66" charset="0"/>
              </a:rPr>
              <a:t>Органик бирикмаларда микробиологик жараёнларни кечиши</a:t>
            </a:r>
            <a:r>
              <a:rPr lang="ru-RU" sz="2400">
                <a:latin typeface="Comic Sans MS" pitchFamily="66" charset="0"/>
              </a:rPr>
              <a:t> (</a:t>
            </a:r>
            <a:r>
              <a:rPr lang="uz-Cyrl-UZ" sz="2400">
                <a:latin typeface="Comic Sans MS" pitchFamily="66" charset="0"/>
              </a:rPr>
              <a:t>ўсимлик ёғлари</a:t>
            </a:r>
            <a:r>
              <a:rPr lang="ru-RU" sz="2400">
                <a:latin typeface="Comic Sans MS" pitchFamily="66" charset="0"/>
              </a:rPr>
              <a:t>, </a:t>
            </a:r>
            <a:r>
              <a:rPr lang="uz-Cyrl-UZ" sz="2400">
                <a:latin typeface="Comic Sans MS" pitchFamily="66" charset="0"/>
              </a:rPr>
              <a:t>хайвонлар ёғи</a:t>
            </a:r>
            <a:r>
              <a:rPr lang="ru-RU" sz="2400">
                <a:latin typeface="Comic Sans MS" pitchFamily="66" charset="0"/>
              </a:rPr>
              <a:t>,</a:t>
            </a:r>
            <a:r>
              <a:rPr lang="uz-Cyrl-UZ" sz="2400">
                <a:latin typeface="Comic Sans MS" pitchFamily="66" charset="0"/>
              </a:rPr>
              <a:t>торфни ишлов беришда ва х</a:t>
            </a:r>
            <a:r>
              <a:rPr lang="ru-RU" sz="2400">
                <a:latin typeface="Comic Sans MS" pitchFamily="66" charset="0"/>
              </a:rPr>
              <a:t>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 descr="MMj0236357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052513"/>
            <a:ext cx="192087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684213" y="620713"/>
            <a:ext cx="70564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z-Cyrl-UZ" sz="3200" b="1">
                <a:solidFill>
                  <a:srgbClr val="FF3300"/>
                </a:solidFill>
              </a:rPr>
              <a:t>Махсулотларни алангаланиш гурухлари:</a:t>
            </a:r>
            <a:endParaRPr lang="ru-RU" sz="3200" b="1">
              <a:solidFill>
                <a:srgbClr val="FF3300"/>
              </a:solidFill>
            </a:endParaRPr>
          </a:p>
        </p:txBody>
      </p:sp>
      <p:sp>
        <p:nvSpPr>
          <p:cNvPr id="38915" name="Text Box 8"/>
          <p:cNvSpPr txBox="1">
            <a:spLocks noChangeArrowheads="1"/>
          </p:cNvSpPr>
          <p:nvPr/>
        </p:nvSpPr>
        <p:spPr bwMode="auto">
          <a:xfrm>
            <a:off x="2843213" y="2276475"/>
            <a:ext cx="3168650" cy="657225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z-Cyrl-UZ" b="1">
                <a:solidFill>
                  <a:srgbClr val="FF3300"/>
                </a:solidFill>
              </a:rPr>
              <a:t>Махсулотларни алангаланиш гурухлари</a:t>
            </a:r>
            <a:endParaRPr lang="ru-RU" b="1">
              <a:solidFill>
                <a:srgbClr val="FF3300"/>
              </a:solidFill>
            </a:endParaRPr>
          </a:p>
        </p:txBody>
      </p:sp>
      <p:sp>
        <p:nvSpPr>
          <p:cNvPr id="38916" name="Line 9"/>
          <p:cNvSpPr>
            <a:spLocks noChangeShapeType="1"/>
          </p:cNvSpPr>
          <p:nvPr/>
        </p:nvSpPr>
        <p:spPr bwMode="auto">
          <a:xfrm>
            <a:off x="4427538" y="292417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17" name="Line 10"/>
          <p:cNvSpPr>
            <a:spLocks noChangeShapeType="1"/>
          </p:cNvSpPr>
          <p:nvPr/>
        </p:nvSpPr>
        <p:spPr bwMode="auto">
          <a:xfrm flipV="1">
            <a:off x="1331913" y="3284538"/>
            <a:ext cx="5545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8" name="Line 11"/>
          <p:cNvSpPr>
            <a:spLocks noChangeShapeType="1"/>
          </p:cNvSpPr>
          <p:nvPr/>
        </p:nvSpPr>
        <p:spPr bwMode="auto">
          <a:xfrm>
            <a:off x="1331913" y="32845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19" name="Line 12"/>
          <p:cNvSpPr>
            <a:spLocks noChangeShapeType="1"/>
          </p:cNvSpPr>
          <p:nvPr/>
        </p:nvSpPr>
        <p:spPr bwMode="auto">
          <a:xfrm>
            <a:off x="6877050" y="32845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8920" name="Text Box 13"/>
          <p:cNvSpPr txBox="1">
            <a:spLocks noChangeArrowheads="1"/>
          </p:cNvSpPr>
          <p:nvPr/>
        </p:nvSpPr>
        <p:spPr bwMode="auto">
          <a:xfrm>
            <a:off x="250825" y="3860800"/>
            <a:ext cx="3168650" cy="1344613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z-Cyrl-UZ" b="1" u="sng">
                <a:solidFill>
                  <a:srgbClr val="FF3300"/>
                </a:solidFill>
              </a:rPr>
              <a:t>Ёнувчи</a:t>
            </a:r>
          </a:p>
          <a:p>
            <a:pPr algn="ctr">
              <a:spcBef>
                <a:spcPct val="50000"/>
              </a:spcBef>
            </a:pPr>
            <a:r>
              <a:rPr lang="uz-Cyrl-UZ" b="1">
                <a:solidFill>
                  <a:srgbClr val="FF3300"/>
                </a:solidFill>
              </a:rPr>
              <a:t>Ёғоч махсулотлари, целлюлоза, пластмасса, битум(сақич)</a:t>
            </a:r>
            <a:endParaRPr lang="ru-RU" b="1">
              <a:solidFill>
                <a:srgbClr val="FF3300"/>
              </a:solidFill>
            </a:endParaRPr>
          </a:p>
        </p:txBody>
      </p:sp>
      <p:sp>
        <p:nvSpPr>
          <p:cNvPr id="38921" name="Text Box 14"/>
          <p:cNvSpPr txBox="1">
            <a:spLocks noChangeArrowheads="1"/>
          </p:cNvSpPr>
          <p:nvPr/>
        </p:nvSpPr>
        <p:spPr bwMode="auto">
          <a:xfrm>
            <a:off x="3492500" y="3860800"/>
            <a:ext cx="2374900" cy="1344613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z-Cyrl-UZ" b="1" u="sng">
                <a:solidFill>
                  <a:srgbClr val="FF3300"/>
                </a:solidFill>
              </a:rPr>
              <a:t>Қийин ёнувчи</a:t>
            </a:r>
          </a:p>
          <a:p>
            <a:pPr algn="ctr">
              <a:spcBef>
                <a:spcPct val="50000"/>
              </a:spcBef>
            </a:pPr>
            <a:r>
              <a:rPr lang="uz-Cyrl-UZ" b="1">
                <a:solidFill>
                  <a:srgbClr val="FF3300"/>
                </a:solidFill>
              </a:rPr>
              <a:t>Ёғоч қипиғли ва ёғоч толали плиткалар</a:t>
            </a:r>
            <a:endParaRPr lang="ru-RU" b="1">
              <a:solidFill>
                <a:srgbClr val="FF3300"/>
              </a:solidFill>
            </a:endParaRPr>
          </a:p>
        </p:txBody>
      </p:sp>
      <p:sp>
        <p:nvSpPr>
          <p:cNvPr id="38922" name="Text Box 15"/>
          <p:cNvSpPr txBox="1">
            <a:spLocks noChangeArrowheads="1"/>
          </p:cNvSpPr>
          <p:nvPr/>
        </p:nvSpPr>
        <p:spPr bwMode="auto">
          <a:xfrm>
            <a:off x="5940425" y="3860800"/>
            <a:ext cx="2374900" cy="1619250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z-Cyrl-UZ" b="1" u="sng">
                <a:solidFill>
                  <a:srgbClr val="FF3300"/>
                </a:solidFill>
              </a:rPr>
              <a:t>Ёнмайдиган</a:t>
            </a:r>
          </a:p>
          <a:p>
            <a:pPr algn="ctr">
              <a:spcBef>
                <a:spcPct val="50000"/>
              </a:spcBef>
            </a:pPr>
            <a:r>
              <a:rPr lang="uz-Cyrl-UZ" b="1">
                <a:solidFill>
                  <a:srgbClr val="FF3300"/>
                </a:solidFill>
              </a:rPr>
              <a:t>Ғишт, бетон, темир, гипс,гранит, мрамор.</a:t>
            </a:r>
            <a:endParaRPr lang="ru-RU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Рисунок 3" descr="BD06711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86000"/>
            <a:ext cx="1582738" cy="1465263"/>
          </a:xfrm>
        </p:spPr>
      </p:pic>
      <p:sp>
        <p:nvSpPr>
          <p:cNvPr id="5124" name="Автофигура 4"/>
          <p:cNvSpPr>
            <a:spLocks noChangeArrowheads="1"/>
          </p:cNvSpPr>
          <p:nvPr/>
        </p:nvSpPr>
        <p:spPr bwMode="auto">
          <a:xfrm>
            <a:off x="0" y="692150"/>
            <a:ext cx="7058025" cy="1223963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50000">
                <a:schemeClr val="tx2"/>
              </a:gs>
              <a:gs pos="100000">
                <a:schemeClr val="tx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200" b="1" i="1">
                <a:solidFill>
                  <a:schemeClr val="bg1"/>
                </a:solidFill>
              </a:rPr>
              <a:t>Портлаш- бу </a:t>
            </a:r>
            <a:r>
              <a:rPr lang="uz-Cyrl-UZ" sz="2200" b="1" i="1">
                <a:solidFill>
                  <a:schemeClr val="bg1"/>
                </a:solidFill>
              </a:rPr>
              <a:t>қисқа вақт ичида чегараланган </a:t>
            </a:r>
          </a:p>
          <a:p>
            <a:pPr algn="ctr">
              <a:defRPr/>
            </a:pPr>
            <a:r>
              <a:rPr lang="uz-Cyrl-UZ" sz="2200" b="1" i="1">
                <a:solidFill>
                  <a:schemeClr val="bg1"/>
                </a:solidFill>
              </a:rPr>
              <a:t>хажмда катта миқдордаги энергияни </a:t>
            </a:r>
          </a:p>
          <a:p>
            <a:pPr algn="ctr">
              <a:defRPr/>
            </a:pPr>
            <a:r>
              <a:rPr lang="uz-Cyrl-UZ" sz="2200" b="1" i="1">
                <a:solidFill>
                  <a:schemeClr val="bg1"/>
                </a:solidFill>
              </a:rPr>
              <a:t>ажралиб чиқишидир</a:t>
            </a:r>
            <a:endParaRPr lang="ru-RU" sz="2200" b="1" i="1">
              <a:solidFill>
                <a:schemeClr val="bg1"/>
              </a:solidFill>
            </a:endParaRPr>
          </a:p>
        </p:txBody>
      </p:sp>
      <p:sp>
        <p:nvSpPr>
          <p:cNvPr id="5125" name="Овал 5"/>
          <p:cNvSpPr>
            <a:spLocks noChangeArrowheads="1"/>
          </p:cNvSpPr>
          <p:nvPr/>
        </p:nvSpPr>
        <p:spPr bwMode="auto">
          <a:xfrm>
            <a:off x="3276600" y="3357563"/>
            <a:ext cx="2808288" cy="914400"/>
          </a:xfrm>
          <a:prstGeom prst="ellipse">
            <a:avLst/>
          </a:prstGeom>
          <a:gradFill rotWithShape="1">
            <a:gsLst>
              <a:gs pos="0">
                <a:srgbClr val="765E00"/>
              </a:gs>
              <a:gs pos="50000">
                <a:srgbClr val="FFCC00"/>
              </a:gs>
              <a:gs pos="100000">
                <a:srgbClr val="765E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z-Cyrl-UZ" sz="2000" b="1">
                <a:solidFill>
                  <a:schemeClr val="bg2"/>
                </a:solidFill>
              </a:rPr>
              <a:t>Портлаш турлари</a:t>
            </a:r>
            <a:endParaRPr lang="ru-RU" sz="2000" b="1">
              <a:solidFill>
                <a:schemeClr val="bg2"/>
              </a:solidFill>
            </a:endParaRPr>
          </a:p>
        </p:txBody>
      </p:sp>
      <p:sp>
        <p:nvSpPr>
          <p:cNvPr id="5126" name="Прямоуг. 6"/>
          <p:cNvSpPr>
            <a:spLocks noChangeArrowheads="1"/>
          </p:cNvSpPr>
          <p:nvPr/>
        </p:nvSpPr>
        <p:spPr bwMode="auto">
          <a:xfrm>
            <a:off x="323850" y="4149725"/>
            <a:ext cx="1800225" cy="504825"/>
          </a:xfrm>
          <a:prstGeom prst="rect">
            <a:avLst/>
          </a:prstGeom>
          <a:gradFill rotWithShape="1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z-Cyrl-UZ" b="1">
                <a:solidFill>
                  <a:srgbClr val="C00000"/>
                </a:solidFill>
              </a:rPr>
              <a:t>Ер устида</a:t>
            </a:r>
            <a:r>
              <a:rPr lang="ru-RU" b="1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127" name="Прямоуг. 7"/>
          <p:cNvSpPr>
            <a:spLocks noChangeArrowheads="1"/>
          </p:cNvSpPr>
          <p:nvPr/>
        </p:nvSpPr>
        <p:spPr bwMode="auto">
          <a:xfrm>
            <a:off x="1908175" y="4868863"/>
            <a:ext cx="1800225" cy="5048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z-Cyrl-UZ" b="1">
                <a:solidFill>
                  <a:srgbClr val="000000"/>
                </a:solidFill>
              </a:rPr>
              <a:t>Ер тагида</a:t>
            </a:r>
            <a:r>
              <a:rPr lang="ru-RU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28" name="Прямоуг. 8"/>
          <p:cNvSpPr>
            <a:spLocks noChangeArrowheads="1"/>
          </p:cNvSpPr>
          <p:nvPr/>
        </p:nvSpPr>
        <p:spPr bwMode="auto">
          <a:xfrm>
            <a:off x="3995738" y="5876925"/>
            <a:ext cx="1800225" cy="504825"/>
          </a:xfrm>
          <a:prstGeom prst="rect">
            <a:avLst/>
          </a:prstGeom>
          <a:gradFill rotWithShape="1">
            <a:gsLst>
              <a:gs pos="0">
                <a:srgbClr val="472F76"/>
              </a:gs>
              <a:gs pos="100000">
                <a:srgbClr val="9966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z-Cyrl-UZ" b="1">
                <a:solidFill>
                  <a:schemeClr val="bg1"/>
                </a:solidFill>
              </a:rPr>
              <a:t>Хаводаги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129" name="Прямоуг. 9"/>
          <p:cNvSpPr>
            <a:spLocks noChangeArrowheads="1"/>
          </p:cNvSpPr>
          <p:nvPr/>
        </p:nvSpPr>
        <p:spPr bwMode="auto">
          <a:xfrm>
            <a:off x="5580063" y="4868863"/>
            <a:ext cx="1800225" cy="504825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0076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z-Cyrl-UZ" b="1">
                <a:solidFill>
                  <a:srgbClr val="000000"/>
                </a:solidFill>
              </a:rPr>
              <a:t>Сув тагида</a:t>
            </a:r>
            <a:r>
              <a:rPr lang="ru-RU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30" name="Прямоуг. 10"/>
          <p:cNvSpPr>
            <a:spLocks noChangeArrowheads="1"/>
          </p:cNvSpPr>
          <p:nvPr/>
        </p:nvSpPr>
        <p:spPr bwMode="auto">
          <a:xfrm>
            <a:off x="7072313" y="4071938"/>
            <a:ext cx="1800225" cy="504825"/>
          </a:xfrm>
          <a:prstGeom prst="rect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z-Cyrl-UZ" b="1">
                <a:solidFill>
                  <a:srgbClr val="000000"/>
                </a:solidFill>
              </a:rPr>
              <a:t>Сув устида</a:t>
            </a:r>
            <a:r>
              <a:rPr lang="ru-RU" b="1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5131" name="Автофигура 11"/>
          <p:cNvCxnSpPr>
            <a:cxnSpLocks noChangeShapeType="1"/>
            <a:stCxn id="5125" idx="4"/>
            <a:endCxn id="5128" idx="0"/>
          </p:cNvCxnSpPr>
          <p:nvPr/>
        </p:nvCxnSpPr>
        <p:spPr bwMode="auto">
          <a:xfrm>
            <a:off x="4681538" y="4271963"/>
            <a:ext cx="214312" cy="1604962"/>
          </a:xfrm>
          <a:prstGeom prst="straightConnector1">
            <a:avLst/>
          </a:prstGeom>
          <a:noFill/>
          <a:ln w="57150">
            <a:solidFill>
              <a:srgbClr val="D15941"/>
            </a:solidFill>
            <a:round/>
            <a:headEnd/>
            <a:tailEnd type="triangle" w="med" len="med"/>
          </a:ln>
        </p:spPr>
      </p:cxnSp>
      <p:cxnSp>
        <p:nvCxnSpPr>
          <p:cNvPr id="5132" name="Автофигура 12"/>
          <p:cNvCxnSpPr>
            <a:cxnSpLocks noChangeShapeType="1"/>
            <a:stCxn id="5125" idx="4"/>
            <a:endCxn id="5127" idx="0"/>
          </p:cNvCxnSpPr>
          <p:nvPr/>
        </p:nvCxnSpPr>
        <p:spPr bwMode="auto">
          <a:xfrm flipH="1">
            <a:off x="2808288" y="4271963"/>
            <a:ext cx="1873250" cy="596900"/>
          </a:xfrm>
          <a:prstGeom prst="straightConnector1">
            <a:avLst/>
          </a:prstGeom>
          <a:noFill/>
          <a:ln w="57150">
            <a:solidFill>
              <a:srgbClr val="D15941"/>
            </a:solidFill>
            <a:round/>
            <a:headEnd/>
            <a:tailEnd type="triangle" w="med" len="med"/>
          </a:ln>
        </p:spPr>
      </p:cxnSp>
      <p:cxnSp>
        <p:nvCxnSpPr>
          <p:cNvPr id="5133" name="Автофигура 13"/>
          <p:cNvCxnSpPr>
            <a:cxnSpLocks noChangeShapeType="1"/>
            <a:stCxn id="5125" idx="4"/>
            <a:endCxn id="5129" idx="0"/>
          </p:cNvCxnSpPr>
          <p:nvPr/>
        </p:nvCxnSpPr>
        <p:spPr bwMode="auto">
          <a:xfrm>
            <a:off x="4681538" y="4271963"/>
            <a:ext cx="1798637" cy="596900"/>
          </a:xfrm>
          <a:prstGeom prst="straightConnector1">
            <a:avLst/>
          </a:prstGeom>
          <a:noFill/>
          <a:ln w="57150">
            <a:solidFill>
              <a:srgbClr val="D15941"/>
            </a:solidFill>
            <a:round/>
            <a:headEnd/>
            <a:tailEnd type="triangle" w="med" len="med"/>
          </a:ln>
        </p:spPr>
      </p:cxnSp>
      <p:cxnSp>
        <p:nvCxnSpPr>
          <p:cNvPr id="5134" name="Автофигура 14"/>
          <p:cNvCxnSpPr>
            <a:cxnSpLocks noChangeShapeType="1"/>
            <a:stCxn id="5125" idx="4"/>
            <a:endCxn id="5130" idx="1"/>
          </p:cNvCxnSpPr>
          <p:nvPr/>
        </p:nvCxnSpPr>
        <p:spPr bwMode="auto">
          <a:xfrm rot="16200000" flipH="1">
            <a:off x="5850732" y="3102769"/>
            <a:ext cx="52387" cy="2390775"/>
          </a:xfrm>
          <a:prstGeom prst="straightConnector1">
            <a:avLst/>
          </a:prstGeom>
          <a:noFill/>
          <a:ln w="57150">
            <a:solidFill>
              <a:srgbClr val="D15941"/>
            </a:solidFill>
            <a:round/>
            <a:headEnd/>
            <a:tailEnd type="triangle" w="med" len="med"/>
          </a:ln>
        </p:spPr>
      </p:cxnSp>
      <p:cxnSp>
        <p:nvCxnSpPr>
          <p:cNvPr id="5135" name="Автофигура 15"/>
          <p:cNvCxnSpPr>
            <a:cxnSpLocks noChangeShapeType="1"/>
            <a:stCxn id="5125" idx="4"/>
            <a:endCxn id="5126" idx="3"/>
          </p:cNvCxnSpPr>
          <p:nvPr/>
        </p:nvCxnSpPr>
        <p:spPr bwMode="auto">
          <a:xfrm flipH="1">
            <a:off x="2124075" y="4271963"/>
            <a:ext cx="2557463" cy="130175"/>
          </a:xfrm>
          <a:prstGeom prst="straightConnector1">
            <a:avLst/>
          </a:prstGeom>
          <a:noFill/>
          <a:ln w="57150">
            <a:solidFill>
              <a:srgbClr val="D15941"/>
            </a:solidFill>
            <a:round/>
            <a:headEnd/>
            <a:tailEnd type="triangle" w="med" len="med"/>
          </a:ln>
        </p:spPr>
      </p:cxnSp>
      <p:pic>
        <p:nvPicPr>
          <p:cNvPr id="39950" name="Picture 6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0"/>
            <a:ext cx="839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1" name="Text Box 17"/>
          <p:cNvSpPr txBox="1">
            <a:spLocks noChangeArrowheads="1"/>
          </p:cNvSpPr>
          <p:nvPr/>
        </p:nvSpPr>
        <p:spPr bwMode="auto">
          <a:xfrm>
            <a:off x="323850" y="0"/>
            <a:ext cx="489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5" grpId="0" animBg="1"/>
      <p:bldP spid="5126" grpId="0" animBg="1"/>
      <p:bldP spid="5126" grpId="1" animBg="1"/>
      <p:bldP spid="5126" grpId="2" animBg="1"/>
      <p:bldP spid="5127" grpId="0" animBg="1"/>
      <p:bldP spid="5127" grpId="1" animBg="1"/>
      <p:bldP spid="5127" grpId="2" animBg="1"/>
      <p:bldP spid="5128" grpId="0" animBg="1"/>
      <p:bldP spid="5128" grpId="1" animBg="1"/>
      <p:bldP spid="5128" grpId="2" animBg="1"/>
      <p:bldP spid="5129" grpId="0" animBg="1"/>
      <p:bldP spid="5129" grpId="1" animBg="1"/>
      <p:bldP spid="5129" grpId="2" animBg="1"/>
      <p:bldP spid="5130" grpId="0" animBg="1"/>
      <p:bldP spid="5130" grpId="1" animBg="1"/>
      <p:bldP spid="5130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eaLnBrk="1" hangingPunct="1"/>
            <a:r>
              <a:rPr lang="uz-Cyrl-UZ" sz="3200" b="1" smtClean="0">
                <a:latin typeface="Comic Sans MS" pitchFamily="66" charset="0"/>
              </a:rPr>
              <a:t>Портлаш хавфи к</a:t>
            </a:r>
            <a:r>
              <a:rPr lang="ru-RU" sz="3200" b="1" smtClean="0">
                <a:latin typeface="Comic Sans MS" pitchFamily="66" charset="0"/>
              </a:rPr>
              <a:t>атегория</a:t>
            </a:r>
            <a:r>
              <a:rPr lang="uz-Cyrl-UZ" sz="3200" b="1" smtClean="0">
                <a:latin typeface="Comic Sans MS" pitchFamily="66" charset="0"/>
              </a:rPr>
              <a:t>лари</a:t>
            </a:r>
            <a:r>
              <a:rPr lang="ru-RU" sz="3200" b="1" smtClean="0">
                <a:latin typeface="Comic Sans MS" pitchFamily="66" charset="0"/>
              </a:rPr>
              <a:t> </a:t>
            </a:r>
            <a:r>
              <a:rPr lang="uz-Cyrl-UZ" sz="3200" b="1" smtClean="0">
                <a:latin typeface="Comic Sans MS" pitchFamily="66" charset="0"/>
              </a:rPr>
              <a:t>бу</a:t>
            </a:r>
            <a:r>
              <a:rPr lang="ru-RU" sz="3200" smtClean="0">
                <a:latin typeface="Comic Sans MS" pitchFamily="66" charset="0"/>
              </a:rPr>
              <a:t> зависит от способности данного вещества, заключённого в какой-то негерметизированный объём, содержащий источник зажигания, передать взрыв в окружающую взрывоопасную среду.</a:t>
            </a:r>
          </a:p>
          <a:p>
            <a:pPr eaLnBrk="1" hangingPunct="1"/>
            <a:r>
              <a:rPr lang="ru-RU" sz="3200" smtClean="0">
                <a:latin typeface="Comic Sans MS" pitchFamily="66" charset="0"/>
              </a:rPr>
              <a:t>За нормируемый показатель взрывоопасности газа принят </a:t>
            </a:r>
            <a:r>
              <a:rPr lang="ru-RU" sz="3200" b="1" smtClean="0">
                <a:latin typeface="Comic Sans MS" pitchFamily="66" charset="0"/>
              </a:rPr>
              <a:t>размер</a:t>
            </a:r>
            <a:r>
              <a:rPr lang="ru-RU" sz="3200" smtClean="0">
                <a:latin typeface="Comic Sans MS" pitchFamily="66" charset="0"/>
              </a:rPr>
              <a:t> (высота) </a:t>
            </a:r>
            <a:r>
              <a:rPr lang="ru-RU" sz="3200" b="1" smtClean="0">
                <a:latin typeface="Comic Sans MS" pitchFamily="66" charset="0"/>
              </a:rPr>
              <a:t>безопасного экспериментального максимального зазора</a:t>
            </a:r>
            <a:r>
              <a:rPr lang="ru-RU" sz="3200" smtClean="0">
                <a:latin typeface="Comic Sans MS" pitchFamily="66" charset="0"/>
              </a:rPr>
              <a:t> (БЭМЗ) (при ширине зазора 1 см). Чем меньше безопасный зазор (чем выше категория), тем опаснее газовая смесь.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3" descr="BD06711_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92525" y="2930525"/>
            <a:ext cx="1758950" cy="1627188"/>
          </a:xfrm>
        </p:spPr>
      </p:pic>
      <p:sp>
        <p:nvSpPr>
          <p:cNvPr id="18434" name="Прямоуг.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2660650" cy="717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smtClean="0">
                <a:solidFill>
                  <a:srgbClr val="FF0000"/>
                </a:solidFill>
              </a:rPr>
              <a:t>Пожары и взрывы.</a:t>
            </a:r>
          </a:p>
        </p:txBody>
      </p:sp>
      <p:sp>
        <p:nvSpPr>
          <p:cNvPr id="41987" name="Автофигура 4"/>
          <p:cNvSpPr>
            <a:spLocks noChangeArrowheads="1"/>
          </p:cNvSpPr>
          <p:nvPr/>
        </p:nvSpPr>
        <p:spPr bwMode="auto">
          <a:xfrm>
            <a:off x="1547813" y="908050"/>
            <a:ext cx="5761037" cy="792163"/>
          </a:xfrm>
          <a:prstGeom prst="horizontalScroll">
            <a:avLst>
              <a:gd name="adj" fmla="val 12500"/>
            </a:avLst>
          </a:prstGeom>
          <a:solidFill>
            <a:srgbClr val="99FF33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3300"/>
                </a:solidFill>
              </a:rPr>
              <a:t>Классификация пожаров по внешним</a:t>
            </a:r>
          </a:p>
          <a:p>
            <a:pPr algn="ctr"/>
            <a:r>
              <a:rPr lang="ru-RU" b="1">
                <a:solidFill>
                  <a:srgbClr val="FF3300"/>
                </a:solidFill>
              </a:rPr>
              <a:t> признакам горения</a:t>
            </a:r>
          </a:p>
        </p:txBody>
      </p:sp>
      <p:sp>
        <p:nvSpPr>
          <p:cNvPr id="19461" name="Автофигура 5"/>
          <p:cNvSpPr>
            <a:spLocks noChangeArrowheads="1"/>
          </p:cNvSpPr>
          <p:nvPr/>
        </p:nvSpPr>
        <p:spPr bwMode="auto">
          <a:xfrm>
            <a:off x="1403350" y="2060575"/>
            <a:ext cx="16002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765E2F"/>
              </a:gs>
            </a:gsLst>
            <a:path path="rect">
              <a:fillToRect l="100000" b="100000"/>
            </a:path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Наружные пожары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9462" name="Автофигура 6"/>
          <p:cNvSpPr>
            <a:spLocks noChangeArrowheads="1"/>
          </p:cNvSpPr>
          <p:nvPr/>
        </p:nvSpPr>
        <p:spPr bwMode="auto">
          <a:xfrm>
            <a:off x="1403350" y="4460875"/>
            <a:ext cx="1600200" cy="684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765E2F"/>
              </a:gs>
            </a:gsLst>
            <a:path path="rect">
              <a:fillToRect l="100000" b="100000"/>
            </a:path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Скрытые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9463" name="Автофигура 7"/>
          <p:cNvSpPr>
            <a:spLocks noChangeArrowheads="1"/>
          </p:cNvSpPr>
          <p:nvPr/>
        </p:nvSpPr>
        <p:spPr bwMode="auto">
          <a:xfrm>
            <a:off x="1403350" y="2860675"/>
            <a:ext cx="16002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765E2F"/>
              </a:gs>
            </a:gsLst>
            <a:path path="rect">
              <a:fillToRect l="100000" b="100000"/>
            </a:path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Внутренние пожары</a:t>
            </a:r>
          </a:p>
        </p:txBody>
      </p:sp>
      <p:sp>
        <p:nvSpPr>
          <p:cNvPr id="19464" name="Автофигура 8"/>
          <p:cNvSpPr>
            <a:spLocks noChangeArrowheads="1"/>
          </p:cNvSpPr>
          <p:nvPr/>
        </p:nvSpPr>
        <p:spPr bwMode="auto">
          <a:xfrm>
            <a:off x="1403350" y="3660775"/>
            <a:ext cx="16002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765E2F"/>
              </a:gs>
            </a:gsLst>
            <a:path path="rect">
              <a:fillToRect l="100000" b="100000"/>
            </a:path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Открытые</a:t>
            </a:r>
          </a:p>
        </p:txBody>
      </p:sp>
      <p:sp>
        <p:nvSpPr>
          <p:cNvPr id="19465" name="Автофигура 9"/>
          <p:cNvSpPr>
            <a:spLocks noChangeArrowheads="1"/>
          </p:cNvSpPr>
          <p:nvPr/>
        </p:nvSpPr>
        <p:spPr bwMode="auto">
          <a:xfrm>
            <a:off x="1403350" y="5259388"/>
            <a:ext cx="1728788" cy="10969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765E2F"/>
              </a:gs>
            </a:gsLst>
            <a:path path="rect">
              <a:fillToRect l="100000" b="100000"/>
            </a:path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>
                <a:solidFill>
                  <a:schemeClr val="bg1"/>
                </a:solidFill>
              </a:rPr>
              <a:t>Одновременно наружные и внутренние пожары</a:t>
            </a:r>
          </a:p>
        </p:txBody>
      </p:sp>
      <p:sp>
        <p:nvSpPr>
          <p:cNvPr id="19466" name="Автофигура 10"/>
          <p:cNvSpPr>
            <a:spLocks noChangeArrowheads="1"/>
          </p:cNvSpPr>
          <p:nvPr/>
        </p:nvSpPr>
        <p:spPr bwMode="auto">
          <a:xfrm>
            <a:off x="3232150" y="2860675"/>
            <a:ext cx="4795838" cy="6858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CC66"/>
              </a:gs>
              <a:gs pos="100000">
                <a:srgbClr val="765E2F"/>
              </a:gs>
            </a:gsLst>
            <a:path path="rect">
              <a:fillToRect l="100000" b="100000"/>
            </a:path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1600" b="1" i="1">
                <a:solidFill>
                  <a:schemeClr val="bg1"/>
                </a:solidFill>
                <a:latin typeface="Times New Roman" pitchFamily="18" charset="0"/>
              </a:rPr>
              <a:t>Возникают и развиваются внутри зданий. Могут быть открытыми и скрытыми.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9467" name="Автофигура 11"/>
          <p:cNvSpPr>
            <a:spLocks noChangeArrowheads="1"/>
          </p:cNvSpPr>
          <p:nvPr/>
        </p:nvSpPr>
        <p:spPr bwMode="auto">
          <a:xfrm>
            <a:off x="3232150" y="1905000"/>
            <a:ext cx="4795838" cy="8413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CC66"/>
              </a:gs>
              <a:gs pos="100000">
                <a:srgbClr val="765E2F"/>
              </a:gs>
            </a:gsLst>
            <a:path path="rect">
              <a:fillToRect l="100000" b="100000"/>
            </a:path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1600" b="1" i="1">
                <a:solidFill>
                  <a:schemeClr val="bg1"/>
                </a:solidFill>
              </a:rPr>
              <a:t>Признаки горения (пламя, дым ) можно установить визуально. ВСЕГДА ОТКРЫТЫЕ ПОЖАРЫ.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9468" name="Автофигура 12"/>
          <p:cNvSpPr>
            <a:spLocks noChangeArrowheads="1"/>
          </p:cNvSpPr>
          <p:nvPr/>
        </p:nvSpPr>
        <p:spPr bwMode="auto">
          <a:xfrm>
            <a:off x="3232150" y="3660775"/>
            <a:ext cx="4795838" cy="6858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CC66"/>
              </a:gs>
              <a:gs pos="100000">
                <a:srgbClr val="765E2F"/>
              </a:gs>
            </a:gsLst>
            <a:path path="rect">
              <a:fillToRect l="100000" b="100000"/>
            </a:path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1600" b="1" i="1">
                <a:solidFill>
                  <a:schemeClr val="bg1"/>
                </a:solidFill>
              </a:rPr>
              <a:t>Признаки горения можно установить осмотром помещений.</a:t>
            </a:r>
          </a:p>
        </p:txBody>
      </p:sp>
      <p:sp>
        <p:nvSpPr>
          <p:cNvPr id="19469" name="Автофигура 13"/>
          <p:cNvSpPr>
            <a:spLocks noChangeArrowheads="1"/>
          </p:cNvSpPr>
          <p:nvPr/>
        </p:nvSpPr>
        <p:spPr bwMode="auto">
          <a:xfrm>
            <a:off x="3232150" y="4460875"/>
            <a:ext cx="4795838" cy="163195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CC66"/>
              </a:gs>
              <a:gs pos="100000">
                <a:srgbClr val="765E2F"/>
              </a:gs>
            </a:gsLst>
            <a:path path="rect">
              <a:fillToRect l="100000" b="100000"/>
            </a:path>
          </a:gradFill>
          <a:ln w="381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r>
              <a:rPr lang="ru-RU" sz="1600" b="1" i="1">
                <a:solidFill>
                  <a:schemeClr val="bg1"/>
                </a:solidFill>
                <a:latin typeface="Times New Roman" pitchFamily="18" charset="0"/>
              </a:rPr>
              <a:t>Горение протекает в пустотах строительных конструкций, вентиляционных шахтах, внутри торфяной залежи</a:t>
            </a:r>
            <a:r>
              <a:rPr lang="ru-RU" sz="1600" b="1" i="1">
                <a:solidFill>
                  <a:schemeClr val="bg1"/>
                </a:solidFill>
              </a:rPr>
              <a:t> .</a:t>
            </a:r>
            <a:r>
              <a:rPr lang="ru-RU" sz="1600" b="1" i="1">
                <a:solidFill>
                  <a:schemeClr val="bg1"/>
                </a:solidFill>
                <a:latin typeface="Times New Roman" pitchFamily="18" charset="0"/>
              </a:rPr>
              <a:t>Признаки горения: 1 выход дыма сквозь щели,  2  нагретость конструкций, 3 изменение цвета штукатурки </a:t>
            </a:r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9470" name="Линия 14"/>
          <p:cNvSpPr>
            <a:spLocks noChangeShapeType="1"/>
          </p:cNvSpPr>
          <p:nvPr/>
        </p:nvSpPr>
        <p:spPr bwMode="auto">
          <a:xfrm>
            <a:off x="3003550" y="4003675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1" name="Линия 15"/>
          <p:cNvSpPr>
            <a:spLocks noChangeShapeType="1"/>
          </p:cNvSpPr>
          <p:nvPr/>
        </p:nvSpPr>
        <p:spPr bwMode="auto">
          <a:xfrm>
            <a:off x="3003550" y="4918075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2" name="Линия 16"/>
          <p:cNvSpPr>
            <a:spLocks noChangeShapeType="1"/>
          </p:cNvSpPr>
          <p:nvPr/>
        </p:nvSpPr>
        <p:spPr bwMode="auto">
          <a:xfrm>
            <a:off x="3003550" y="3203575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73" name="Линия 17"/>
          <p:cNvSpPr>
            <a:spLocks noChangeShapeType="1"/>
          </p:cNvSpPr>
          <p:nvPr/>
        </p:nvSpPr>
        <p:spPr bwMode="auto">
          <a:xfrm>
            <a:off x="3003550" y="2403475"/>
            <a:ext cx="228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42001" name="Picture 6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4213" y="0"/>
            <a:ext cx="839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0" grpId="1" animBg="1"/>
      <p:bldP spid="19471" grpId="0" animBg="1"/>
      <p:bldP spid="19471" grpId="1" animBg="1"/>
      <p:bldP spid="19472" grpId="0" animBg="1"/>
      <p:bldP spid="19472" grpId="1" animBg="1"/>
      <p:bldP spid="19473" grpId="0" animBg="1"/>
      <p:bldP spid="1947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126163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u="sng" dirty="0">
                <a:solidFill>
                  <a:srgbClr val="C00000"/>
                </a:solidFill>
              </a:rPr>
              <a:t>Категории помещений и зданий по взрывопожарной и пожарной опасности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/>
              <a:t>А – взрывопожароопасная -</a:t>
            </a:r>
            <a:r>
              <a:rPr lang="ru-RU" sz="2400" dirty="0"/>
              <a:t>  горючие газы или ЛВЖ с </a:t>
            </a:r>
            <a:r>
              <a:rPr lang="en-US" sz="2400" dirty="0"/>
              <a:t>T</a:t>
            </a:r>
            <a:r>
              <a:rPr lang="ru-RU" sz="2400" dirty="0" err="1"/>
              <a:t>всп</a:t>
            </a:r>
            <a:r>
              <a:rPr lang="en-US" sz="2400" dirty="0"/>
              <a:t>&lt;</a:t>
            </a:r>
            <a:r>
              <a:rPr lang="ru-RU" sz="2400" dirty="0"/>
              <a:t> 28  С </a:t>
            </a:r>
            <a:r>
              <a:rPr lang="en-US" sz="2400" dirty="0"/>
              <a:t>    </a:t>
            </a:r>
            <a:r>
              <a:rPr lang="en-US" sz="2400" dirty="0">
                <a:sym typeface="Symbol" pitchFamily="18" charset="2"/>
              </a:rPr>
              <a:t></a:t>
            </a:r>
            <a:r>
              <a:rPr lang="en-US" sz="2400" dirty="0"/>
              <a:t>       P&gt;</a:t>
            </a:r>
            <a:r>
              <a:rPr lang="ru-RU" sz="2400" dirty="0"/>
              <a:t> 5 кПа.</a:t>
            </a:r>
            <a:endParaRPr lang="ru-RU" sz="2400" b="1" dirty="0"/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/>
              <a:t>Б – взрывопожароопасная</a:t>
            </a:r>
            <a:r>
              <a:rPr lang="en-US" sz="2400" b="1" dirty="0"/>
              <a:t> </a:t>
            </a:r>
            <a:r>
              <a:rPr lang="ru-RU" sz="2400" b="1" dirty="0"/>
              <a:t> </a:t>
            </a:r>
            <a:r>
              <a:rPr lang="ru-RU" sz="2400" dirty="0"/>
              <a:t> горючие пыли, волокна или ЛВЖ с </a:t>
            </a:r>
            <a:r>
              <a:rPr lang="en-US" sz="2400" dirty="0"/>
              <a:t>T</a:t>
            </a:r>
            <a:r>
              <a:rPr lang="ru-RU" sz="2400" dirty="0" err="1"/>
              <a:t>всп</a:t>
            </a:r>
            <a:r>
              <a:rPr lang="ru-RU" sz="2400" dirty="0"/>
              <a:t> </a:t>
            </a:r>
            <a:r>
              <a:rPr lang="en-US" sz="2400" dirty="0"/>
              <a:t>&gt;</a:t>
            </a:r>
            <a:r>
              <a:rPr lang="ru-RU" sz="2400" dirty="0"/>
              <a:t>28 С </a:t>
            </a:r>
            <a:r>
              <a:rPr lang="en-US" sz="2400" dirty="0">
                <a:sym typeface="Symbol" pitchFamily="18" charset="2"/>
              </a:rPr>
              <a:t></a:t>
            </a:r>
            <a:r>
              <a:rPr lang="en-US" sz="2400" dirty="0"/>
              <a:t>       P&gt;</a:t>
            </a:r>
            <a:r>
              <a:rPr lang="ru-RU" sz="2400" dirty="0"/>
              <a:t> 5 кПа</a:t>
            </a:r>
            <a:r>
              <a:rPr lang="en-US" sz="2400" dirty="0"/>
              <a:t> </a:t>
            </a:r>
            <a:r>
              <a:rPr lang="ru-RU" sz="2400" dirty="0"/>
              <a:t>.</a:t>
            </a:r>
            <a:endParaRPr lang="ru-RU" sz="2400" b="1" dirty="0"/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/>
              <a:t>В – пожароопасная</a:t>
            </a:r>
            <a:r>
              <a:rPr lang="en-US" sz="2400" b="1" dirty="0"/>
              <a:t> -</a:t>
            </a:r>
            <a:r>
              <a:rPr lang="ru-RU" sz="2400" dirty="0"/>
              <a:t> горючие и </a:t>
            </a:r>
            <a:r>
              <a:rPr lang="ru-RU" sz="2400" dirty="0" err="1"/>
              <a:t>трудногорючие</a:t>
            </a:r>
            <a:r>
              <a:rPr lang="ru-RU" sz="2400" dirty="0"/>
              <a:t> жидкости, твердые горючие и </a:t>
            </a:r>
            <a:r>
              <a:rPr lang="ru-RU" sz="2400" dirty="0" err="1"/>
              <a:t>трудногорючие</a:t>
            </a:r>
            <a:r>
              <a:rPr lang="ru-RU" sz="2400" dirty="0"/>
              <a:t> вещества, способные при взаимодействии с водой, кислородом воздуха или друг с другом гореть, не формируя взрыва.</a:t>
            </a:r>
            <a:endParaRPr lang="ru-RU" sz="2400" b="1" dirty="0"/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/>
              <a:t>Г</a:t>
            </a:r>
            <a:r>
              <a:rPr lang="ru-RU" sz="2400" dirty="0"/>
              <a:t> ‑ негорючие вещества и  материалы в горячем, раскалённом или расплавленном состоянии, горючие газы, жидкости и твердые вещества -в качестве топлива.</a:t>
            </a:r>
            <a:endParaRPr lang="ru-RU" sz="2400" b="1" dirty="0"/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 dirty="0"/>
              <a:t>Д</a:t>
            </a:r>
            <a:r>
              <a:rPr lang="ru-RU" sz="2400" dirty="0"/>
              <a:t> ‑  негорючие вещества и материалы в холодном состоянии ( допускается - кабельные </a:t>
            </a:r>
            <a:r>
              <a:rPr lang="ru-RU" sz="2400" dirty="0" err="1"/>
              <a:t>электроподводки</a:t>
            </a:r>
            <a:r>
              <a:rPr lang="ru-RU" sz="2400" dirty="0"/>
              <a:t> к оборудованию, отдельные предметы мебели на рабочих местах).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686800" cy="43204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Система противопожарной защиты </a:t>
            </a:r>
            <a:r>
              <a:rPr lang="ru-RU" dirty="0" smtClean="0">
                <a:solidFill>
                  <a:schemeClr val="bg1"/>
                </a:solidFill>
              </a:rPr>
              <a:t>-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4034" name="TextBox 3"/>
          <p:cNvSpPr txBox="1">
            <a:spLocks noChangeArrowheads="1"/>
          </p:cNvSpPr>
          <p:nvPr/>
        </p:nvSpPr>
        <p:spPr bwMode="auto">
          <a:xfrm>
            <a:off x="5292725" y="1412875"/>
            <a:ext cx="33813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solidFill>
                  <a:srgbClr val="C00000"/>
                </a:solidFill>
                <a:latin typeface="Bookman Old Style" pitchFamily="18" charset="0"/>
              </a:rPr>
              <a:t>Это совокупность организационных мероприятий, а также технических средств, направленных на предотвращение воздействия на людей опасных факторов пожара и ограничение материального ущерба от него.</a:t>
            </a:r>
          </a:p>
        </p:txBody>
      </p:sp>
      <p:pic>
        <p:nvPicPr>
          <p:cNvPr id="44035" name="Picture 4" descr="пожар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68413"/>
            <a:ext cx="49530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6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0" y="0"/>
            <a:ext cx="9525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00125"/>
            <a:ext cx="8229600" cy="4525963"/>
          </a:xfrm>
        </p:spPr>
        <p:txBody>
          <a:bodyPr>
            <a:normAutofit lnSpcReduction="1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Предотвращение инициации пожара должно достигаться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 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en-GB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GB" sz="4400" dirty="0" err="1" smtClean="0">
                <a:latin typeface="Monotype Corsiva" pitchFamily="66" charset="0"/>
              </a:rPr>
              <a:t>предотвращением</a:t>
            </a:r>
            <a:r>
              <a:rPr lang="en-GB" sz="4400" dirty="0" smtClean="0">
                <a:latin typeface="Monotype Corsiva" pitchFamily="66" charset="0"/>
              </a:rPr>
              <a:t> </a:t>
            </a:r>
            <a:r>
              <a:rPr lang="en-GB" sz="4400" dirty="0" err="1" smtClean="0">
                <a:latin typeface="Monotype Corsiva" pitchFamily="66" charset="0"/>
              </a:rPr>
              <a:t>образования</a:t>
            </a:r>
            <a:r>
              <a:rPr lang="en-GB" sz="4400" dirty="0" smtClean="0">
                <a:latin typeface="Monotype Corsiva" pitchFamily="66" charset="0"/>
              </a:rPr>
              <a:t> </a:t>
            </a:r>
            <a:r>
              <a:rPr lang="en-GB" sz="4400" dirty="0" err="1" smtClean="0">
                <a:latin typeface="Monotype Corsiva" pitchFamily="66" charset="0"/>
              </a:rPr>
              <a:t>горючей</a:t>
            </a:r>
            <a:r>
              <a:rPr lang="en-GB" sz="4400" dirty="0" smtClean="0">
                <a:latin typeface="Monotype Corsiva" pitchFamily="66" charset="0"/>
              </a:rPr>
              <a:t> </a:t>
            </a:r>
            <a:r>
              <a:rPr lang="en-GB" sz="4400" dirty="0" err="1" smtClean="0">
                <a:latin typeface="Monotype Corsiva" pitchFamily="66" charset="0"/>
              </a:rPr>
              <a:t>среды</a:t>
            </a:r>
            <a:r>
              <a:rPr lang="en-GB" sz="4400" dirty="0" smtClean="0">
                <a:latin typeface="Monotype Corsiva" pitchFamily="66" charset="0"/>
              </a:rPr>
              <a:t>; </a:t>
            </a:r>
            <a:endParaRPr lang="ru-RU" sz="4400" dirty="0" smtClean="0">
              <a:latin typeface="Monotype Corsiva" pitchFamily="66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4400" dirty="0" smtClean="0">
                <a:latin typeface="Monotype Corsiva" pitchFamily="66" charset="0"/>
              </a:rPr>
              <a:t>предотвращением образования в горючей среде (или внесения в нее) источников зажигания.</a:t>
            </a:r>
          </a:p>
        </p:txBody>
      </p:sp>
      <p:pic>
        <p:nvPicPr>
          <p:cNvPr id="45058" name="Picture 6" descr="MMj0236357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437063"/>
            <a:ext cx="313213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14375"/>
            <a:ext cx="9144000" cy="4525963"/>
          </a:xfrm>
        </p:spPr>
        <p:txBody>
          <a:bodyPr>
            <a:normAutofit fontScale="47500" lnSpcReduction="20000"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5100" b="1" i="1" dirty="0">
                <a:solidFill>
                  <a:srgbClr val="C00000"/>
                </a:solidFill>
                <a:latin typeface="Bookman Old Style" pitchFamily="18" charset="0"/>
              </a:rPr>
              <a:t>Предотвращение образования горючей среды</a:t>
            </a:r>
            <a:r>
              <a:rPr lang="ru-RU" sz="5100" i="1" dirty="0">
                <a:solidFill>
                  <a:srgbClr val="C00000"/>
                </a:solidFill>
                <a:latin typeface="Bookman Old Style" pitchFamily="18" charset="0"/>
              </a:rPr>
              <a:t> 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>
                <a:latin typeface="Bookman Old Style" pitchFamily="18" charset="0"/>
              </a:rPr>
              <a:t>максимально возможным применением негорючих и </a:t>
            </a:r>
            <a:r>
              <a:rPr lang="ru-RU" sz="3800" dirty="0" err="1">
                <a:latin typeface="Bookman Old Style" pitchFamily="18" charset="0"/>
              </a:rPr>
              <a:t>трудногорючих</a:t>
            </a:r>
            <a:r>
              <a:rPr lang="ru-RU" sz="3800" dirty="0">
                <a:latin typeface="Bookman Old Style" pitchFamily="18" charset="0"/>
              </a:rPr>
              <a:t> веществ и материалов;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>
                <a:latin typeface="Bookman Old Style" pitchFamily="18" charset="0"/>
              </a:rPr>
              <a:t>ограничением массы горючих веществ, материалов и наиболее безопасным способом их размещения;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>
                <a:latin typeface="Bookman Old Style" pitchFamily="18" charset="0"/>
              </a:rPr>
              <a:t>изоляцией горючей среды (применением изолированных отсеков, камер и т. п.);</a:t>
            </a:r>
            <a:endParaRPr lang="en-GB" sz="3800" dirty="0">
              <a:latin typeface="Bookman Old Style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en-GB" sz="3800" dirty="0" err="1">
                <a:latin typeface="Bookman Old Style" pitchFamily="18" charset="0"/>
              </a:rPr>
              <a:t>поддержанием</a:t>
            </a:r>
            <a:r>
              <a:rPr lang="en-GB" sz="3800" dirty="0">
                <a:latin typeface="Bookman Old Style" pitchFamily="18" charset="0"/>
              </a:rPr>
              <a:t> </a:t>
            </a:r>
            <a:r>
              <a:rPr lang="en-GB" sz="3800" dirty="0" err="1">
                <a:latin typeface="Bookman Old Style" pitchFamily="18" charset="0"/>
              </a:rPr>
              <a:t>безопасной</a:t>
            </a:r>
            <a:r>
              <a:rPr lang="en-GB" sz="3800" dirty="0">
                <a:latin typeface="Bookman Old Style" pitchFamily="18" charset="0"/>
              </a:rPr>
              <a:t> </a:t>
            </a:r>
            <a:r>
              <a:rPr lang="en-GB" sz="3800" dirty="0" err="1">
                <a:latin typeface="Bookman Old Style" pitchFamily="18" charset="0"/>
              </a:rPr>
              <a:t>концентрации</a:t>
            </a:r>
            <a:r>
              <a:rPr lang="en-GB" sz="3800" dirty="0">
                <a:latin typeface="Bookman Old Style" pitchFamily="18" charset="0"/>
              </a:rPr>
              <a:t> </a:t>
            </a:r>
            <a:r>
              <a:rPr lang="en-GB" sz="3800" dirty="0" err="1">
                <a:latin typeface="Bookman Old Style" pitchFamily="18" charset="0"/>
              </a:rPr>
              <a:t>среды</a:t>
            </a:r>
            <a:r>
              <a:rPr lang="en-GB" sz="3800" dirty="0">
                <a:latin typeface="Bookman Old Style" pitchFamily="18" charset="0"/>
              </a:rPr>
              <a:t> ;</a:t>
            </a:r>
            <a:endParaRPr lang="ru-RU" sz="3800" dirty="0">
              <a:latin typeface="Bookman Old Style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>
                <a:latin typeface="Bookman Old Style" pitchFamily="18" charset="0"/>
              </a:rPr>
              <a:t>достаточной концентрацией </a:t>
            </a:r>
            <a:r>
              <a:rPr lang="ru-RU" sz="3800" dirty="0" err="1">
                <a:latin typeface="Bookman Old Style" pitchFamily="18" charset="0"/>
              </a:rPr>
              <a:t>флегматизатора</a:t>
            </a:r>
            <a:r>
              <a:rPr lang="ru-RU" sz="3800" dirty="0">
                <a:latin typeface="Bookman Old Style" pitchFamily="18" charset="0"/>
              </a:rPr>
              <a:t> в воздухе защищаемого объема (его составной части);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>
                <a:latin typeface="Bookman Old Style" pitchFamily="18" charset="0"/>
              </a:rPr>
              <a:t>поддержанием температуры и давления среды, при которых распространение пламени исключается;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3800" dirty="0">
                <a:latin typeface="Bookman Old Style" pitchFamily="18" charset="0"/>
              </a:rPr>
              <a:t>максимальной механизацией и автоматизацией технологических процессов, связанных с обращением горючих веществ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гонь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16913" y="-233363"/>
            <a:ext cx="233362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 descr="IMG_09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7588"/>
            <a:ext cx="9144000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910638" y="-387350"/>
            <a:ext cx="23336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250825" y="0"/>
            <a:ext cx="8713788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A50021"/>
                </a:solidFill>
                <a:latin typeface="Monotype Corsiva" pitchFamily="66" charset="0"/>
              </a:rPr>
              <a:t>Пожар</a:t>
            </a:r>
            <a:r>
              <a:rPr lang="ru-RU" sz="3200" b="1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3200" b="1">
                <a:solidFill>
                  <a:srgbClr val="FF0000"/>
                </a:solidFill>
                <a:latin typeface="Monotype Corsiva" pitchFamily="66" charset="0"/>
              </a:rPr>
              <a:t>– это неконтролируемое горение вне специального очага, которое распространяется во времени и прос</a:t>
            </a:r>
            <a:r>
              <a:rPr lang="uk-UA" sz="3200" b="1">
                <a:solidFill>
                  <a:srgbClr val="FF0000"/>
                </a:solidFill>
                <a:latin typeface="Monotype Corsiva" pitchFamily="66" charset="0"/>
              </a:rPr>
              <a:t>т</a:t>
            </a:r>
            <a:r>
              <a:rPr lang="ru-RU" sz="3200" b="1">
                <a:solidFill>
                  <a:srgbClr val="FF0000"/>
                </a:solidFill>
                <a:latin typeface="Monotype Corsiva" pitchFamily="66" charset="0"/>
              </a:rPr>
              <a:t>ранстве и создает угрозу жизни и здоровью людей, приводит к материальным потерям</a:t>
            </a:r>
            <a:endParaRPr lang="ru-RU" sz="3200" b="1">
              <a:latin typeface="Monotype Corsiva" pitchFamily="66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7" fill="hold"/>
                                        <p:tgtEl>
                                          <p:spTgt spid="747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27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96" fill="hold"/>
                                        <p:tgtEl>
                                          <p:spTgt spid="747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55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5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57188"/>
            <a:ext cx="9144000" cy="6126162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>
                <a:solidFill>
                  <a:srgbClr val="C00000"/>
                </a:solidFill>
              </a:rPr>
              <a:t>Предотвращение образования в горючей среде источников зажигания</a:t>
            </a:r>
            <a:r>
              <a:rPr lang="ru-RU" sz="2400" dirty="0">
                <a:solidFill>
                  <a:srgbClr val="C00000"/>
                </a:solidFill>
              </a:rPr>
              <a:t> 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применением устройств, при эксплуатации которых не образуются источники зажигания;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применением электрооборудования, соответствующего пожароопасной и взрывоопасной зонам, группе и категории взрывоопасной смеси;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применением в конструкции быстродействующих средств защитного отключения возможных источников зажигания;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применением технологического процесса и оборудования, удовлетворяющего требованиям электростатической </a:t>
            </a:r>
            <a:r>
              <a:rPr lang="ru-RU" sz="2400" dirty="0" err="1"/>
              <a:t>искробезопасности</a:t>
            </a:r>
            <a:r>
              <a:rPr lang="ru-RU" sz="2400" dirty="0"/>
              <a:t> по ГОСТ 12.1.018;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устройством </a:t>
            </a:r>
            <a:r>
              <a:rPr lang="ru-RU" sz="2400" dirty="0" err="1"/>
              <a:t>молниезащиты</a:t>
            </a:r>
            <a:r>
              <a:rPr lang="ru-RU" sz="2400" dirty="0"/>
              <a:t> зданий, сооружений и оборудования;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/>
              <a:t>поддержанием температуры нагрева поверхности машин ниже предельно допустимой. составляющей 80 % наименьшей температуры самовоспламенения горючего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5791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Способы прекращения горения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791200" y="1524000"/>
          <a:ext cx="335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8132" name="Picture 6" descr="MMj02363570000[1]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56550" y="549275"/>
            <a:ext cx="839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400" dirty="0" smtClean="0"/>
          </a:p>
          <a:p>
            <a:pPr marL="365760" indent="-256032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Классы пожароопасных зон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400" b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800" b="1" dirty="0" smtClean="0">
              <a:latin typeface="Comic Sans MS" pitchFamily="66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>
                <a:latin typeface="Comic Sans MS" pitchFamily="66" charset="0"/>
              </a:rPr>
              <a:t>П-1</a:t>
            </a:r>
            <a:r>
              <a:rPr lang="ru-RU" sz="2800" dirty="0" smtClean="0">
                <a:latin typeface="Comic Sans MS" pitchFamily="66" charset="0"/>
              </a:rPr>
              <a:t> ‑ обращаются горючие жидкости с температурой вспышки выше 61  С; </a:t>
            </a:r>
            <a:endParaRPr lang="ru-RU" sz="2800" b="1" dirty="0" smtClean="0">
              <a:latin typeface="Comic Sans MS" pitchFamily="66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>
                <a:latin typeface="Comic Sans MS" pitchFamily="66" charset="0"/>
              </a:rPr>
              <a:t>П-II ‑ </a:t>
            </a:r>
            <a:r>
              <a:rPr lang="ru-RU" sz="2800" dirty="0" smtClean="0">
                <a:latin typeface="Comic Sans MS" pitchFamily="66" charset="0"/>
              </a:rPr>
              <a:t>выделяются горючие пыли или волокна с НКПВ более 65 г/куб.м, </a:t>
            </a:r>
            <a:endParaRPr lang="ru-RU" sz="2800" b="1" dirty="0" smtClean="0">
              <a:latin typeface="Comic Sans MS" pitchFamily="66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>
                <a:latin typeface="Comic Sans MS" pitchFamily="66" charset="0"/>
              </a:rPr>
              <a:t>П-IIА </a:t>
            </a:r>
            <a:r>
              <a:rPr lang="ru-RU" sz="2800" dirty="0" smtClean="0">
                <a:latin typeface="Comic Sans MS" pitchFamily="66" charset="0"/>
              </a:rPr>
              <a:t>‑ содержащие твердые горючие вещества.  </a:t>
            </a:r>
            <a:endParaRPr lang="ru-RU" sz="2800" b="1" dirty="0" smtClean="0">
              <a:latin typeface="Comic Sans MS" pitchFamily="66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b="1" dirty="0" smtClean="0">
                <a:latin typeface="Comic Sans MS" pitchFamily="66" charset="0"/>
              </a:rPr>
              <a:t>П-III</a:t>
            </a:r>
            <a:r>
              <a:rPr lang="ru-RU" sz="2800" dirty="0" smtClean="0">
                <a:latin typeface="Comic Sans MS" pitchFamily="66" charset="0"/>
              </a:rPr>
              <a:t>  ‑  расположены вне помещений, содержащих горючие материалы.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126163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/>
              <a:t> 6 классов взрывоопасных зон.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/>
              <a:t> </a:t>
            </a:r>
            <a:r>
              <a:rPr lang="ru-RU" sz="2400" b="1"/>
              <a:t>В-1</a:t>
            </a:r>
            <a:r>
              <a:rPr lang="ru-RU" sz="2400"/>
              <a:t>  - в нормальных режимах работы  оборудования выделяются взрывоопасные вещества (горючие газы или пары ЛВЖ) в таком количестве и с такими свойствами, что они могут образовывать с воздухом взрывоопасные смеси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/>
              <a:t>В-1а</a:t>
            </a:r>
            <a:r>
              <a:rPr lang="ru-RU" sz="2400"/>
              <a:t>  -                -»-          только в аварийных режимах.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/>
              <a:t>В-1б</a:t>
            </a:r>
            <a:r>
              <a:rPr lang="ru-RU" sz="2400"/>
              <a:t>  -  возможно образование взрывоопасных смесей только в результате аварий, но здесь горючие газы обладают высоким нижним концентрационным пределом  воспламенения (15 % и более) и резким запахом.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/>
              <a:t>В-1г</a:t>
            </a:r>
            <a:r>
              <a:rPr lang="en-GB" sz="2400" b="1"/>
              <a:t> </a:t>
            </a:r>
            <a:r>
              <a:rPr lang="ru-RU" sz="2400"/>
              <a:t>‑</a:t>
            </a:r>
            <a:r>
              <a:rPr lang="en-GB" sz="2400"/>
              <a:t> </a:t>
            </a:r>
            <a:r>
              <a:rPr lang="ru-RU" sz="2400"/>
              <a:t>пространства у наружных установок  с взрывоопасными смесями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/>
              <a:t>В-II</a:t>
            </a:r>
            <a:r>
              <a:rPr lang="ru-RU" sz="2400"/>
              <a:t>  - выделяются горючие пыли или волокна в таком количестве и с такими свойствами, что они способны образовать с воздухом взрывоопасные смеси при нормальных режимах работы.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b="1"/>
              <a:t>В-IIа - </a:t>
            </a:r>
            <a:r>
              <a:rPr lang="ru-RU" sz="2400"/>
              <a:t>            -»-   только в аварийных ситуациях.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8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4895850"/>
          </a:xfrm>
          <a:solidFill>
            <a:srgbClr val="CFEA9A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365760" indent="-256032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Каждый работающий, обнаруживший загорание (пожар) обязан: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—  немедленно сообщить об этом по телефону </a:t>
            </a:r>
            <a:r>
              <a:rPr lang="ru-RU" sz="1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“101”</a:t>
            </a:r>
            <a:r>
              <a:rPr lang="ru-RU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 пожарную охрану  и диспетчеру по газу по телефону </a:t>
            </a:r>
            <a:r>
              <a:rPr lang="ru-RU" sz="1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104</a:t>
            </a:r>
            <a:r>
              <a:rPr lang="ru-RU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(при этом необходимо назвать адрес объекта, место возникновения пожара, а также сообщить свою фамилию);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—  принять по возможности меры по эвакуации людей из здания (помещения) или опасной зоны всех работающих,  не занятых ликвидацией пожара; в случае  угрозы  для жизни людей немедленно организовать их спасение, используя для этого все имеющиеся силы и средства; прекратить все работы,  не связанные с мероприятиями по ликвидации пожара;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—  организовать  отключение электроэнергии (кроме аварийного и эвакуационного освещения), остановку транспортирующих устройств, агрегатов, аппаратов,  коммуникаций, систем вентиляции и проведение других мероприятий, способствующих предотвращению распространения пожара;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—  приступить  к  тушению  пожара  имеющимися  на  объекте, участке или на рабочем месте средствами пожаротушения (огнетушитель,   внутренний пожарный кран и др.);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—  принять возможные меры к эвакуации имущества и сохранности материальных ценностей;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—  вызвать к месту пожара непосредственного руководителя объекта или другое должностное лицо, при необходимости вызвать медицинскую службу.</a:t>
            </a:r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23188" cy="12192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Порядок </a:t>
            </a:r>
            <a:r>
              <a:rPr lang="ru-RU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действий при пожаре</a:t>
            </a:r>
          </a:p>
        </p:txBody>
      </p:sp>
      <p:pic>
        <p:nvPicPr>
          <p:cNvPr id="51203" name="Picture 6" descr="MMj0236357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4213" y="0"/>
            <a:ext cx="839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428750"/>
            <a:ext cx="3571875" cy="5429250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smtClean="0"/>
              <a:t>Накройся мокрой  плотной тканью, полотенцем, одеялом;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smtClean="0"/>
              <a:t>Дыши через мокрые носовой платок, ткань, одежду;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smtClean="0"/>
              <a:t>Двигайся к выходу пригнувшись или ползком- внизу дыма меньше.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mtClean="0"/>
          </a:p>
        </p:txBody>
      </p:sp>
      <p:pic>
        <p:nvPicPr>
          <p:cNvPr id="5222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429000" y="1428750"/>
            <a:ext cx="5715000" cy="54292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F0"/>
                </a:solidFill>
              </a:rPr>
              <a:t>При выходе через задымлённый коридор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comb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0413" y="3071813"/>
            <a:ext cx="33035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1214438"/>
            <a:ext cx="3071812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214438"/>
            <a:ext cx="3786188" cy="5643562"/>
          </a:xfrm>
        </p:spPr>
        <p:txBody>
          <a:bodyPr rtlCol="0"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Обесточь прибор, выдерни вилку из розетки;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Накрой прибор плотной тканью или одеялом;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Если пожар усилился, закрой окна и двери, покинь помещение;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Сообщи в пожарную охрану по телефону 101.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000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00"/>
                </a:solidFill>
              </a:rPr>
              <a:t>При  загорании электроприбора</a:t>
            </a:r>
          </a:p>
        </p:txBody>
      </p:sp>
    </p:spTree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10" name="AutoShape 22"/>
          <p:cNvSpPr>
            <a:spLocks noChangeArrowheads="1"/>
          </p:cNvSpPr>
          <p:nvPr/>
        </p:nvSpPr>
        <p:spPr bwMode="auto">
          <a:xfrm>
            <a:off x="6732588" y="1917700"/>
            <a:ext cx="576262" cy="431800"/>
          </a:xfrm>
          <a:prstGeom prst="rightArrow">
            <a:avLst>
              <a:gd name="adj1" fmla="val 50000"/>
              <a:gd name="adj2" fmla="val 33364"/>
            </a:avLst>
          </a:prstGeom>
          <a:solidFill>
            <a:srgbClr val="33CC33"/>
          </a:solidFill>
          <a:ln w="9525">
            <a:solidFill>
              <a:srgbClr val="00CC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9109" name="Line 21"/>
          <p:cNvSpPr>
            <a:spLocks noChangeShapeType="1"/>
          </p:cNvSpPr>
          <p:nvPr/>
        </p:nvSpPr>
        <p:spPr bwMode="auto">
          <a:xfrm>
            <a:off x="2627313" y="5229225"/>
            <a:ext cx="647700" cy="0"/>
          </a:xfrm>
          <a:prstGeom prst="line">
            <a:avLst/>
          </a:prstGeom>
          <a:noFill/>
          <a:ln w="3810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05" name="Line 17"/>
          <p:cNvSpPr>
            <a:spLocks noChangeShapeType="1"/>
          </p:cNvSpPr>
          <p:nvPr/>
        </p:nvSpPr>
        <p:spPr bwMode="auto">
          <a:xfrm>
            <a:off x="1258888" y="5229225"/>
            <a:ext cx="647700" cy="0"/>
          </a:xfrm>
          <a:prstGeom prst="line">
            <a:avLst/>
          </a:prstGeom>
          <a:noFill/>
          <a:ln w="3810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>
            <a:off x="5364163" y="2205038"/>
            <a:ext cx="287337" cy="0"/>
          </a:xfrm>
          <a:prstGeom prst="line">
            <a:avLst/>
          </a:prstGeom>
          <a:noFill/>
          <a:ln w="3810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>
            <a:off x="3924300" y="2205038"/>
            <a:ext cx="647700" cy="0"/>
          </a:xfrm>
          <a:prstGeom prst="line">
            <a:avLst/>
          </a:prstGeom>
          <a:noFill/>
          <a:ln w="3810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>
            <a:off x="2627313" y="2205038"/>
            <a:ext cx="647700" cy="0"/>
          </a:xfrm>
          <a:prstGeom prst="line">
            <a:avLst/>
          </a:prstGeom>
          <a:noFill/>
          <a:ln w="3810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>
            <a:off x="1331913" y="2205038"/>
            <a:ext cx="647700" cy="0"/>
          </a:xfrm>
          <a:prstGeom prst="line">
            <a:avLst/>
          </a:prstGeom>
          <a:noFill/>
          <a:ln w="3810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092" name="WordArt 4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8066087" cy="4968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>
                  <a:outerShdw sy="50000" kx="-2453608" rotWithShape="0">
                    <a:srgbClr val="868686">
                      <a:alpha val="50000"/>
                    </a:srgbClr>
                  </a:outerShdw>
                </a:effectLst>
                <a:latin typeface="Impact"/>
              </a:rPr>
              <a:t>Действия при панике во время пожара</a:t>
            </a:r>
          </a:p>
        </p:txBody>
      </p:sp>
      <p:pic>
        <p:nvPicPr>
          <p:cNvPr id="89093" name="Picture 5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630363"/>
            <a:ext cx="11461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6" descr="Ведите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4652963"/>
            <a:ext cx="115252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5" name="Picture 7" descr="Выхо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628775"/>
            <a:ext cx="1150937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6" name="Picture 8" descr="Дышит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65296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7" name="Picture 9" descr="Задержит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1628775"/>
            <a:ext cx="115252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8" name="Picture 10" descr="Обстановк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1630363"/>
            <a:ext cx="114458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9" name="Picture 11" descr="Помог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7675" y="1630363"/>
            <a:ext cx="115252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0" name="Picture 12" descr="Помощь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08850" y="1628775"/>
            <a:ext cx="11382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1" name="Picture 13" descr="Поручн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92275" y="4652963"/>
            <a:ext cx="11509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179388" y="811213"/>
            <a:ext cx="8851900" cy="701675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FF0000"/>
                </a:solidFill>
              </a:rPr>
              <a:t>В любых обстоятельствах сохраняйте выдержку и хладнокровие. Своим </a:t>
            </a:r>
          </a:p>
          <a:p>
            <a:r>
              <a:rPr lang="ru-RU" sz="2000">
                <a:solidFill>
                  <a:srgbClr val="FF0000"/>
                </a:solidFill>
              </a:rPr>
              <a:t>поведением успокойте окружающих, особенно женщин.</a:t>
            </a:r>
          </a:p>
        </p:txBody>
      </p:sp>
      <p:sp>
        <p:nvSpPr>
          <p:cNvPr id="89112" name="Text Box 24"/>
          <p:cNvSpPr txBox="1">
            <a:spLocks noChangeArrowheads="1"/>
          </p:cNvSpPr>
          <p:nvPr/>
        </p:nvSpPr>
        <p:spPr bwMode="auto">
          <a:xfrm>
            <a:off x="252413" y="2781300"/>
            <a:ext cx="1439862" cy="10048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/>
              <a:t>Оцените обстановку,</a:t>
            </a:r>
          </a:p>
          <a:p>
            <a:pPr algn="ctr">
              <a:defRPr/>
            </a:pPr>
            <a:r>
              <a:rPr lang="ru-RU" sz="1200" b="1"/>
              <a:t>убедитесь в наличии</a:t>
            </a:r>
          </a:p>
          <a:p>
            <a:pPr algn="ctr">
              <a:defRPr/>
            </a:pPr>
            <a:r>
              <a:rPr lang="ru-RU" sz="1200" b="1"/>
              <a:t>опасности</a:t>
            </a:r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1460500" y="2781300"/>
            <a:ext cx="1520825" cy="13700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 dirty="0"/>
              <a:t>Сообщите в</a:t>
            </a:r>
          </a:p>
          <a:p>
            <a:pPr algn="ctr">
              <a:defRPr/>
            </a:pPr>
            <a:r>
              <a:rPr lang="ru-RU" sz="1200" b="1" dirty="0"/>
              <a:t>пожарную</a:t>
            </a:r>
          </a:p>
          <a:p>
            <a:pPr algn="ctr">
              <a:defRPr/>
            </a:pPr>
            <a:r>
              <a:rPr lang="ru-RU" sz="1200" b="1" dirty="0"/>
              <a:t>охрану </a:t>
            </a:r>
          </a:p>
          <a:p>
            <a:pPr algn="ctr">
              <a:defRPr/>
            </a:pPr>
            <a:r>
              <a:rPr lang="ru-RU" sz="1200" b="1" dirty="0"/>
              <a:t>по телефону</a:t>
            </a:r>
          </a:p>
          <a:p>
            <a:pPr algn="ctr">
              <a:defRPr/>
            </a:pPr>
            <a:r>
              <a:rPr lang="ru-RU" sz="1200" b="1" dirty="0"/>
              <a:t>или используйте </a:t>
            </a:r>
          </a:p>
          <a:p>
            <a:pPr algn="ctr">
              <a:defRPr/>
            </a:pPr>
            <a:r>
              <a:rPr lang="ru-RU" sz="1200" b="1" dirty="0"/>
              <a:t>пожарную </a:t>
            </a:r>
          </a:p>
          <a:p>
            <a:pPr algn="ctr">
              <a:defRPr/>
            </a:pPr>
            <a:r>
              <a:rPr lang="ru-RU" sz="1200" b="1" dirty="0"/>
              <a:t>сигнализацию</a:t>
            </a:r>
          </a:p>
        </p:txBody>
      </p:sp>
      <p:sp>
        <p:nvSpPr>
          <p:cNvPr id="89114" name="Text Box 26"/>
          <p:cNvSpPr txBox="1">
            <a:spLocks noChangeArrowheads="1"/>
          </p:cNvSpPr>
          <p:nvPr/>
        </p:nvSpPr>
        <p:spPr bwMode="auto">
          <a:xfrm>
            <a:off x="2825750" y="2852738"/>
            <a:ext cx="1516063" cy="822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 dirty="0"/>
              <a:t>Помогайте тем</a:t>
            </a:r>
          </a:p>
          <a:p>
            <a:pPr algn="ctr">
              <a:defRPr/>
            </a:pPr>
            <a:r>
              <a:rPr lang="ru-RU" sz="1200" b="1" dirty="0"/>
              <a:t>кто от страха не</a:t>
            </a:r>
          </a:p>
          <a:p>
            <a:pPr algn="ctr">
              <a:defRPr/>
            </a:pPr>
            <a:r>
              <a:rPr lang="ru-RU" sz="1200" b="1" dirty="0"/>
              <a:t>может двигаться,</a:t>
            </a:r>
          </a:p>
          <a:p>
            <a:pPr algn="ctr">
              <a:defRPr/>
            </a:pPr>
            <a:r>
              <a:rPr lang="ru-RU" sz="1200" b="1" dirty="0"/>
              <a:t>ведите за руку</a:t>
            </a:r>
          </a:p>
        </p:txBody>
      </p:sp>
      <p:sp>
        <p:nvSpPr>
          <p:cNvPr id="89115" name="Text Box 27"/>
          <p:cNvSpPr txBox="1">
            <a:spLocks noChangeArrowheads="1"/>
          </p:cNvSpPr>
          <p:nvPr/>
        </p:nvSpPr>
        <p:spPr bwMode="auto">
          <a:xfrm>
            <a:off x="4230688" y="2781300"/>
            <a:ext cx="1301750" cy="11874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 dirty="0"/>
              <a:t>Двигайтесь к</a:t>
            </a:r>
          </a:p>
          <a:p>
            <a:pPr algn="ctr">
              <a:defRPr/>
            </a:pPr>
            <a:r>
              <a:rPr lang="ru-RU" sz="1200" b="1" dirty="0"/>
              <a:t>ближайшему </a:t>
            </a:r>
          </a:p>
          <a:p>
            <a:pPr algn="ctr">
              <a:defRPr/>
            </a:pPr>
            <a:r>
              <a:rPr lang="ru-RU" sz="1200" b="1" dirty="0"/>
              <a:t>выходу,</a:t>
            </a:r>
          </a:p>
          <a:p>
            <a:pPr algn="ctr">
              <a:defRPr/>
            </a:pPr>
            <a:r>
              <a:rPr lang="ru-RU" sz="1200" b="1" dirty="0"/>
              <a:t>пропуская </a:t>
            </a:r>
          </a:p>
          <a:p>
            <a:pPr algn="ctr">
              <a:defRPr/>
            </a:pPr>
            <a:r>
              <a:rPr lang="ru-RU" sz="1200" b="1" dirty="0"/>
              <a:t>вперед</a:t>
            </a:r>
          </a:p>
          <a:p>
            <a:pPr algn="ctr">
              <a:defRPr/>
            </a:pPr>
            <a:r>
              <a:rPr lang="ru-RU" sz="1200" b="1" dirty="0"/>
              <a:t>детей, женщин</a:t>
            </a:r>
          </a:p>
        </p:txBody>
      </p:sp>
      <p:sp>
        <p:nvSpPr>
          <p:cNvPr id="89116" name="Text Box 28"/>
          <p:cNvSpPr txBox="1">
            <a:spLocks noChangeArrowheads="1"/>
          </p:cNvSpPr>
          <p:nvPr/>
        </p:nvSpPr>
        <p:spPr bwMode="auto">
          <a:xfrm>
            <a:off x="5568950" y="2781300"/>
            <a:ext cx="1211263" cy="10048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 dirty="0"/>
              <a:t>Попытайтесь</a:t>
            </a:r>
          </a:p>
          <a:p>
            <a:pPr algn="ctr">
              <a:defRPr/>
            </a:pPr>
            <a:r>
              <a:rPr lang="ru-RU" sz="1200" b="1" dirty="0"/>
              <a:t>задержать</a:t>
            </a:r>
          </a:p>
          <a:p>
            <a:pPr algn="ctr">
              <a:defRPr/>
            </a:pPr>
            <a:r>
              <a:rPr lang="ru-RU" sz="1200" b="1" dirty="0"/>
              <a:t>обезумевших</a:t>
            </a:r>
          </a:p>
          <a:p>
            <a:pPr algn="ctr">
              <a:defRPr/>
            </a:pPr>
            <a:r>
              <a:rPr lang="ru-RU" sz="1200" b="1" dirty="0"/>
              <a:t>людей,</a:t>
            </a:r>
          </a:p>
          <a:p>
            <a:pPr algn="ctr">
              <a:defRPr/>
            </a:pPr>
            <a:r>
              <a:rPr lang="ru-RU" sz="1200" b="1" dirty="0"/>
              <a:t>паникеров </a:t>
            </a:r>
          </a:p>
        </p:txBody>
      </p:sp>
      <p:sp>
        <p:nvSpPr>
          <p:cNvPr id="89117" name="Text Box 29"/>
          <p:cNvSpPr txBox="1">
            <a:spLocks noChangeArrowheads="1"/>
          </p:cNvSpPr>
          <p:nvPr/>
        </p:nvSpPr>
        <p:spPr bwMode="auto">
          <a:xfrm>
            <a:off x="7134225" y="2781300"/>
            <a:ext cx="1400175" cy="10048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 dirty="0"/>
              <a:t>Выбравшись из</a:t>
            </a:r>
          </a:p>
          <a:p>
            <a:pPr algn="ctr">
              <a:defRPr/>
            </a:pPr>
            <a:r>
              <a:rPr lang="ru-RU" sz="1200" b="1" dirty="0"/>
              <a:t>толпы, окажите</a:t>
            </a:r>
          </a:p>
          <a:p>
            <a:pPr algn="ctr">
              <a:defRPr/>
            </a:pPr>
            <a:r>
              <a:rPr lang="ru-RU" sz="1200" b="1" dirty="0"/>
              <a:t>помощь </a:t>
            </a:r>
          </a:p>
          <a:p>
            <a:pPr algn="ctr">
              <a:defRPr/>
            </a:pPr>
            <a:r>
              <a:rPr lang="ru-RU" sz="1200" b="1" dirty="0"/>
              <a:t>пострадавшим </a:t>
            </a:r>
          </a:p>
          <a:p>
            <a:pPr algn="ctr">
              <a:defRPr/>
            </a:pPr>
            <a:r>
              <a:rPr lang="ru-RU" sz="1200" b="1" dirty="0"/>
              <a:t>от паники</a:t>
            </a:r>
          </a:p>
        </p:txBody>
      </p:sp>
      <p:sp>
        <p:nvSpPr>
          <p:cNvPr id="89118" name="Text Box 30"/>
          <p:cNvSpPr txBox="1">
            <a:spLocks noChangeArrowheads="1"/>
          </p:cNvSpPr>
          <p:nvPr/>
        </p:nvSpPr>
        <p:spPr bwMode="auto">
          <a:xfrm>
            <a:off x="292100" y="4184650"/>
            <a:ext cx="7791450" cy="396875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FF0000"/>
                </a:solidFill>
              </a:rPr>
              <a:t>Если отсутствует видимость (задымление, погасло освещение):</a:t>
            </a:r>
          </a:p>
        </p:txBody>
      </p:sp>
      <p:sp>
        <p:nvSpPr>
          <p:cNvPr id="89120" name="Text Box 32"/>
          <p:cNvSpPr txBox="1">
            <a:spLocks noChangeArrowheads="1"/>
          </p:cNvSpPr>
          <p:nvPr/>
        </p:nvSpPr>
        <p:spPr bwMode="auto">
          <a:xfrm>
            <a:off x="250825" y="5853113"/>
            <a:ext cx="1439863" cy="6397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/>
              <a:t>Дышите через</a:t>
            </a:r>
          </a:p>
          <a:p>
            <a:pPr algn="ctr">
              <a:defRPr/>
            </a:pPr>
            <a:r>
              <a:rPr lang="ru-RU" sz="1200" b="1" dirty="0"/>
              <a:t>носовой платок, рукав одежды</a:t>
            </a:r>
          </a:p>
        </p:txBody>
      </p:sp>
      <p:sp>
        <p:nvSpPr>
          <p:cNvPr id="89121" name="Text Box 33"/>
          <p:cNvSpPr txBox="1">
            <a:spLocks noChangeArrowheads="1"/>
          </p:cNvSpPr>
          <p:nvPr/>
        </p:nvSpPr>
        <p:spPr bwMode="auto">
          <a:xfrm>
            <a:off x="1547813" y="5808663"/>
            <a:ext cx="1439862" cy="6397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/>
              <a:t>При движении держитесь за двери, поручни</a:t>
            </a:r>
          </a:p>
        </p:txBody>
      </p:sp>
      <p:sp>
        <p:nvSpPr>
          <p:cNvPr id="89122" name="Text Box 34"/>
          <p:cNvSpPr txBox="1">
            <a:spLocks noChangeArrowheads="1"/>
          </p:cNvSpPr>
          <p:nvPr/>
        </p:nvSpPr>
        <p:spPr bwMode="auto">
          <a:xfrm>
            <a:off x="2843213" y="5808663"/>
            <a:ext cx="1439862" cy="8223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/>
              <a:t>Ведите детей впереди себя, держите их за плечи</a:t>
            </a:r>
          </a:p>
        </p:txBody>
      </p:sp>
      <p:sp>
        <p:nvSpPr>
          <p:cNvPr id="89123" name="Text Box 35"/>
          <p:cNvSpPr txBox="1">
            <a:spLocks noChangeArrowheads="1"/>
          </p:cNvSpPr>
          <p:nvPr/>
        </p:nvSpPr>
        <p:spPr bwMode="auto">
          <a:xfrm>
            <a:off x="4211638" y="4794250"/>
            <a:ext cx="4860925" cy="1803400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0000"/>
                </a:solidFill>
              </a:rPr>
              <a:t>Паника (безотчетный страх) – это психологи-</a:t>
            </a:r>
          </a:p>
          <a:p>
            <a:r>
              <a:rPr lang="ru-RU" sz="1600" b="1">
                <a:solidFill>
                  <a:srgbClr val="FF0000"/>
                </a:solidFill>
              </a:rPr>
              <a:t>ческое состояние, вызванное угрожающим </a:t>
            </a:r>
          </a:p>
          <a:p>
            <a:r>
              <a:rPr lang="ru-RU" sz="1600" b="1">
                <a:solidFill>
                  <a:srgbClr val="FF0000"/>
                </a:solidFill>
              </a:rPr>
              <a:t>жизни воздействием внешних условий и </a:t>
            </a:r>
          </a:p>
          <a:p>
            <a:r>
              <a:rPr lang="ru-RU" sz="1600" b="1">
                <a:solidFill>
                  <a:srgbClr val="FF0000"/>
                </a:solidFill>
              </a:rPr>
              <a:t>выраженное в чувстве острого страха, охва-</a:t>
            </a:r>
          </a:p>
          <a:p>
            <a:r>
              <a:rPr lang="ru-RU" sz="1600" b="1">
                <a:solidFill>
                  <a:srgbClr val="FF0000"/>
                </a:solidFill>
              </a:rPr>
              <a:t>тывающего человека или множество людей, </a:t>
            </a:r>
          </a:p>
          <a:p>
            <a:r>
              <a:rPr lang="ru-RU" sz="1600" b="1">
                <a:solidFill>
                  <a:srgbClr val="FF0000"/>
                </a:solidFill>
              </a:rPr>
              <a:t>которые неудержимо и неконтролируемо </a:t>
            </a:r>
          </a:p>
          <a:p>
            <a:r>
              <a:rPr lang="ru-RU" sz="1600" b="1">
                <a:solidFill>
                  <a:srgbClr val="FF0000"/>
                </a:solidFill>
              </a:rPr>
              <a:t>стремятся избежать опасной ситуции.</a:t>
            </a:r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9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1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9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9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9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9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9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9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9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89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89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9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9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9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9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9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8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9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9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8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10" grpId="0" animBg="1"/>
      <p:bldP spid="89109" grpId="0" animBg="1"/>
      <p:bldP spid="89105" grpId="0" animBg="1"/>
      <p:bldP spid="89106" grpId="0" animBg="1"/>
      <p:bldP spid="89106" grpId="1" animBg="1"/>
      <p:bldP spid="89107" grpId="0" animBg="1"/>
      <p:bldP spid="89108" grpId="0" animBg="1"/>
      <p:bldP spid="89103" grpId="0" animBg="1"/>
      <p:bldP spid="89092" grpId="0" animBg="1"/>
      <p:bldP spid="89111" grpId="0" animBg="1"/>
      <p:bldP spid="89112" grpId="0" animBg="1"/>
      <p:bldP spid="89113" grpId="0" animBg="1"/>
      <p:bldP spid="89114" grpId="0" animBg="1"/>
      <p:bldP spid="89115" grpId="0" animBg="1"/>
      <p:bldP spid="891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ht_otk_me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365625"/>
            <a:ext cx="2520950" cy="2089150"/>
          </a:xfr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</a:rPr>
              <a:t>Первичные средства пожаротушения</a:t>
            </a:r>
          </a:p>
        </p:txBody>
      </p:sp>
      <p:pic>
        <p:nvPicPr>
          <p:cNvPr id="12293" name="Picture 5" descr="uglekisl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25209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3276600" y="1371600"/>
            <a:ext cx="5256213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i="1">
                <a:solidFill>
                  <a:srgbClr val="C00000"/>
                </a:solidFill>
              </a:rPr>
              <a:t>ПЕРВЫЧНЫЕ СРЕДСТВА ПОЖАРОТУШЕНИЯ –  предназначены для тушения пожаров в начальной стадии и включают: пожарные водопроводы, огнетушители ручные, сухой песок, асбестовые одеяла, кошмы и др. </a:t>
            </a:r>
          </a:p>
          <a:p>
            <a:pPr algn="just"/>
            <a:endParaRPr lang="ru-RU" b="1" i="1">
              <a:solidFill>
                <a:srgbClr val="C00000"/>
              </a:solidFill>
            </a:endParaRPr>
          </a:p>
          <a:p>
            <a:pPr algn="just"/>
            <a:r>
              <a:rPr lang="ru-RU" b="1" i="1">
                <a:solidFill>
                  <a:srgbClr val="C00000"/>
                </a:solidFill>
              </a:rPr>
              <a:t>ИНСТРУМЕНТ ПОЖАРНЫЙ РУЧНОЙ  немеханизированный - инструмент без какого-либо привода, кроме мускульной силы человека, предназначенный для выполнения различных работ при тушении пожара (пожарные багры, ломы, топоры, крюки).</a:t>
            </a:r>
          </a:p>
          <a:p>
            <a:pPr algn="just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ru-RU" sz="2800" b="1" i="1">
              <a:latin typeface="Tahoma" pitchFamily="34" charset="0"/>
            </a:endParaRPr>
          </a:p>
        </p:txBody>
      </p:sp>
      <p:pic>
        <p:nvPicPr>
          <p:cNvPr id="12295" name="Picture 7" descr="pp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5373688"/>
            <a:ext cx="2303462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 descr="MMj02363570000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4213" y="0"/>
            <a:ext cx="839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3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24" name="Picture 4" descr="Пожарный щи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0" y="1196975"/>
            <a:ext cx="9144000" cy="5661025"/>
          </a:xfrm>
        </p:spPr>
      </p:pic>
      <p:sp>
        <p:nvSpPr>
          <p:cNvPr id="465927" name="Rectangle 7"/>
          <p:cNvSpPr>
            <a:spLocks noChangeArrowheads="1"/>
          </p:cNvSpPr>
          <p:nvPr/>
        </p:nvSpPr>
        <p:spPr bwMode="auto">
          <a:xfrm>
            <a:off x="395288" y="188913"/>
            <a:ext cx="8497887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2400" b="1">
              <a:solidFill>
                <a:schemeClr val="hlink"/>
              </a:solidFill>
            </a:endParaRPr>
          </a:p>
          <a:p>
            <a:pPr algn="ctr"/>
            <a:r>
              <a:rPr lang="ru-RU" sz="2400" b="1">
                <a:solidFill>
                  <a:schemeClr val="hlink"/>
                </a:solidFill>
              </a:rPr>
              <a:t>Пожарные щиты первичных средств пожаротушения</a:t>
            </a:r>
          </a:p>
          <a:p>
            <a:endParaRPr lang="ru-RU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MPj040267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76200"/>
            <a:ext cx="5715000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7"/>
          <p:cNvSpPr txBox="1">
            <a:spLocks noChangeArrowheads="1"/>
          </p:cNvSpPr>
          <p:nvPr/>
        </p:nvSpPr>
        <p:spPr bwMode="auto">
          <a:xfrm>
            <a:off x="0" y="692150"/>
            <a:ext cx="35639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solidFill>
                  <a:srgbClr val="C00000"/>
                </a:solidFill>
              </a:rPr>
              <a:t>Основным нормативным документом, который регламентирует требования пожарной  безопасности является Закон Узбекистана </a:t>
            </a:r>
          </a:p>
          <a:p>
            <a:pPr algn="ctr"/>
            <a:r>
              <a:rPr lang="ru-RU" sz="2200">
                <a:solidFill>
                  <a:srgbClr val="C00000"/>
                </a:solidFill>
              </a:rPr>
              <a:t> «О пожарной безопасности», принятый 24 июня 2009 г. </a:t>
            </a:r>
          </a:p>
        </p:txBody>
      </p:sp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0" y="4114800"/>
            <a:ext cx="87487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C00000"/>
                </a:solidFill>
              </a:rPr>
              <a:t>Закон определяет общие правовые, экономические и социальные основы обеспечения пожарной безопасности на территории Узбекистана, регулирует отношения государственных органов, юридических и физических </a:t>
            </a:r>
            <a:r>
              <a:rPr lang="ru-RU" sz="2400">
                <a:solidFill>
                  <a:srgbClr val="FF0000"/>
                </a:solidFill>
              </a:rPr>
              <a:t>лиц в </a:t>
            </a:r>
            <a:r>
              <a:rPr lang="ru-RU" sz="2400">
                <a:solidFill>
                  <a:srgbClr val="C00000"/>
                </a:solidFill>
              </a:rPr>
              <a:t>этой отрасли независимо от вида их </a:t>
            </a:r>
            <a:r>
              <a:rPr lang="ru-RU" sz="2400">
                <a:solidFill>
                  <a:srgbClr val="FF0000"/>
                </a:solidFill>
              </a:rPr>
              <a:t>деятельности и форм </a:t>
            </a:r>
            <a:r>
              <a:rPr lang="ru-RU" sz="2400">
                <a:solidFill>
                  <a:schemeClr val="bg1"/>
                </a:solidFill>
              </a:rPr>
              <a:t>собствен</a:t>
            </a:r>
            <a:r>
              <a:rPr lang="ru-RU" sz="2400">
                <a:solidFill>
                  <a:srgbClr val="C00000"/>
                </a:solidFill>
              </a:rPr>
              <a:t>ности.</a:t>
            </a:r>
          </a:p>
        </p:txBody>
      </p:sp>
      <p:pic>
        <p:nvPicPr>
          <p:cNvPr id="20484" name="Picture 6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5715000"/>
            <a:ext cx="1619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2" name="Picture 4" descr="Пожарный кра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3200" smtClean="0"/>
              <a:t>по признаку</a:t>
            </a:r>
            <a:r>
              <a:rPr lang="en-GB" sz="3200" smtClean="0"/>
              <a:t> пожара, вызывающ</a:t>
            </a:r>
            <a:r>
              <a:rPr lang="ru-RU" sz="3200" smtClean="0"/>
              <a:t>ему</a:t>
            </a:r>
            <a:r>
              <a:rPr lang="en-GB" sz="3200" smtClean="0"/>
              <a:t> срабатывание, делятся на</a:t>
            </a:r>
            <a:r>
              <a:rPr lang="ru-RU" sz="3200" smtClean="0"/>
              <a:t>:</a:t>
            </a:r>
            <a:r>
              <a:rPr lang="en-GB" sz="3200" smtClean="0"/>
              <a:t> </a:t>
            </a:r>
            <a:endParaRPr lang="ru-RU" sz="3200" smtClean="0"/>
          </a:p>
          <a:p>
            <a:pPr eaLnBrk="1" hangingPunct="1"/>
            <a:r>
              <a:rPr lang="en-GB" sz="3200" smtClean="0"/>
              <a:t>тепловые, </a:t>
            </a:r>
            <a:endParaRPr lang="ru-RU" sz="3200" smtClean="0"/>
          </a:p>
          <a:p>
            <a:pPr eaLnBrk="1" hangingPunct="1"/>
            <a:r>
              <a:rPr lang="en-GB" sz="3200" smtClean="0"/>
              <a:t>ультрафиолетового излучения (световые), </a:t>
            </a:r>
            <a:endParaRPr lang="ru-RU" sz="3200" smtClean="0"/>
          </a:p>
          <a:p>
            <a:pPr eaLnBrk="1" hangingPunct="1"/>
            <a:r>
              <a:rPr lang="en-GB" sz="3200" smtClean="0"/>
              <a:t> дымовые </a:t>
            </a:r>
            <a:r>
              <a:rPr lang="ru-RU" sz="3200" smtClean="0"/>
              <a:t>(оптические,</a:t>
            </a:r>
            <a:r>
              <a:rPr lang="en-GB" sz="3200" smtClean="0"/>
              <a:t>ионизационные),</a:t>
            </a:r>
            <a:endParaRPr lang="ru-RU" sz="3200" smtClean="0"/>
          </a:p>
          <a:p>
            <a:pPr eaLnBrk="1" hangingPunct="1"/>
            <a:r>
              <a:rPr lang="en-GB" sz="3200" smtClean="0"/>
              <a:t> ультразвуковые и др. </a:t>
            </a:r>
            <a:endParaRPr lang="ru-RU" sz="320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err="1" smtClean="0">
                <a:solidFill>
                  <a:srgbClr val="C00000"/>
                </a:solidFill>
                <a:latin typeface="Century Gothic" pitchFamily="34" charset="0"/>
              </a:rPr>
              <a:t>А</a:t>
            </a:r>
            <a:r>
              <a:rPr lang="en-GB" i="1" dirty="0" err="1" smtClean="0">
                <a:solidFill>
                  <a:srgbClr val="C00000"/>
                </a:solidFill>
                <a:latin typeface="Century Gothic" pitchFamily="34" charset="0"/>
              </a:rPr>
              <a:t>втоматическ</a:t>
            </a:r>
            <a:r>
              <a:rPr lang="ru-RU" i="1" dirty="0" err="1">
                <a:solidFill>
                  <a:srgbClr val="C00000"/>
                </a:solidFill>
                <a:latin typeface="Century Gothic" pitchFamily="34" charset="0"/>
              </a:rPr>
              <a:t>ие</a:t>
            </a:r>
            <a:r>
              <a:rPr lang="en-GB" i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GB" i="1" dirty="0" err="1">
                <a:solidFill>
                  <a:srgbClr val="C00000"/>
                </a:solidFill>
                <a:latin typeface="Century Gothic" pitchFamily="34" charset="0"/>
              </a:rPr>
              <a:t>пожарн</a:t>
            </a:r>
            <a:r>
              <a:rPr lang="ru-RU" i="1" dirty="0" err="1">
                <a:solidFill>
                  <a:srgbClr val="C00000"/>
                </a:solidFill>
                <a:latin typeface="Century Gothic" pitchFamily="34" charset="0"/>
              </a:rPr>
              <a:t>ые</a:t>
            </a:r>
            <a:r>
              <a:rPr lang="en-GB" i="1" dirty="0">
                <a:solidFill>
                  <a:srgbClr val="C00000"/>
                </a:solidFill>
                <a:latin typeface="Century Gothic" pitchFamily="34" charset="0"/>
              </a:rPr>
              <a:t> </a:t>
            </a:r>
            <a:r>
              <a:rPr lang="en-GB" i="1" dirty="0" err="1">
                <a:solidFill>
                  <a:srgbClr val="C00000"/>
                </a:solidFill>
                <a:latin typeface="Century Gothic" pitchFamily="34" charset="0"/>
              </a:rPr>
              <a:t>извещател</a:t>
            </a:r>
            <a:r>
              <a:rPr lang="ru-RU" i="1" dirty="0">
                <a:solidFill>
                  <a:srgbClr val="C00000"/>
                </a:solidFill>
                <a:latin typeface="Century Gothic" pitchFamily="34" charset="0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7338"/>
            <a:ext cx="5724525" cy="45386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smtClean="0">
              <a:latin typeface="Book Antiqua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Book Antiqua" pitchFamily="18" charset="0"/>
              </a:rPr>
              <a:t>Огнетушители переносные воздушно-пенные (ОВП) предназначены для тушения пожаров классов А (твёрдые горючие вещества), В (жидкие горючие вещества).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Book Antiqua" pitchFamily="18" charset="0"/>
              </a:rPr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Book Antiqua" pitchFamily="18" charset="0"/>
              </a:rPr>
              <a:t>   </a:t>
            </a:r>
            <a:r>
              <a:rPr lang="ru-RU" sz="2400" b="1" smtClean="0">
                <a:latin typeface="Book Antiqua" pitchFamily="18" charset="0"/>
              </a:rPr>
              <a:t>Непригодны</a:t>
            </a:r>
            <a:r>
              <a:rPr lang="ru-RU" sz="2400" smtClean="0">
                <a:latin typeface="Book Antiqua" pitchFamily="18" charset="0"/>
              </a:rPr>
              <a:t> для тушения пожаров классов С (газообразные вещества), Д (металлы и металлоорганические вещества), а также электроустановок, находящихся под напряжением.</a:t>
            </a:r>
          </a:p>
          <a:p>
            <a:pPr eaLnBrk="1" hangingPunct="1">
              <a:buFontTx/>
              <a:buNone/>
            </a:pPr>
            <a:endParaRPr lang="ru-RU" sz="2400" smtClean="0">
              <a:latin typeface="Book Antiqua" pitchFamily="18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>
                <a:solidFill>
                  <a:srgbClr val="C00000"/>
                </a:solidFill>
                <a:effectLst/>
                <a:latin typeface="Bookman Old Style" pitchFamily="18" charset="0"/>
              </a:rPr>
              <a:t>Огнетушители переносные воздушно-пенные (ОВП)</a:t>
            </a:r>
          </a:p>
        </p:txBody>
      </p:sp>
      <p:pic>
        <p:nvPicPr>
          <p:cNvPr id="24580" name="Picture 4" descr="ОВП-4(б)-АВ &#10;ТПКУП &quot;Металлист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773238"/>
            <a:ext cx="30972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4"/>
          <p:cNvSpPr>
            <a:spLocks noChangeArrowheads="1"/>
          </p:cNvSpPr>
          <p:nvPr/>
        </p:nvSpPr>
        <p:spPr bwMode="auto">
          <a:xfrm>
            <a:off x="0" y="1125538"/>
            <a:ext cx="6884988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ts val="500"/>
              </a:spcBef>
              <a:spcAft>
                <a:spcPts val="500"/>
              </a:spcAft>
            </a:pPr>
            <a:r>
              <a:rPr lang="ru-RU" b="1" i="1">
                <a:solidFill>
                  <a:srgbClr val="C00000"/>
                </a:solidFill>
                <a:latin typeface="Century Gothic" pitchFamily="34" charset="0"/>
              </a:rPr>
              <a:t>Используются при тушении пожаров класса А и В (дерево,бумага, краски и ГСМ). Запрещается применение для тушения электроустановок, находящихся под напряжением!</a:t>
            </a:r>
            <a:br>
              <a:rPr lang="ru-RU" b="1" i="1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b="1" i="1">
                <a:solidFill>
                  <a:srgbClr val="C00000"/>
                </a:solidFill>
                <a:latin typeface="Century Gothic" pitchFamily="34" charset="0"/>
              </a:rPr>
              <a:t>В отличие от закачных огнетушителей, в ОВП-10 (б) вытесняющий газ хранится в баллончике. для приведения огнетушителя в рабочее состояние необходимо нажать кнопку на его головке и выждать 5 с, пока создаётся рабочее давление внутри корпуса.</a:t>
            </a:r>
            <a:br>
              <a:rPr lang="ru-RU" b="1" i="1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b="1" i="1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b="1" i="1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b="1" i="1">
                <a:solidFill>
                  <a:srgbClr val="C00000"/>
                </a:solidFill>
                <a:latin typeface="Century Gothic" pitchFamily="34" charset="0"/>
              </a:rPr>
              <a:t>Эксплуатируются при температуре от +5 до +50°С.</a:t>
            </a:r>
            <a:br>
              <a:rPr lang="ru-RU" b="1" i="1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b="1" i="1">
                <a:latin typeface="Century Gothic" pitchFamily="34" charset="0"/>
              </a:rPr>
              <a:t>Огнетушащий состав — раствор пенообразователя (ОВП).</a:t>
            </a:r>
          </a:p>
        </p:txBody>
      </p:sp>
      <p:pic>
        <p:nvPicPr>
          <p:cNvPr id="6041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3225" y="1052513"/>
            <a:ext cx="23907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6" descr="D:\Курсы №1\Лисицын\images\vp.gif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5084763"/>
            <a:ext cx="2767012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7" descr="D:\Курсы №1\Лисицын\images\vpered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5084763"/>
            <a:ext cx="2312988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8" descr="D:\Курсы №1\Лисицын\images\menu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5300663"/>
            <a:ext cx="2592388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Прямоугольник 6"/>
          <p:cNvSpPr>
            <a:spLocks noChangeArrowheads="1"/>
          </p:cNvSpPr>
          <p:nvPr/>
        </p:nvSpPr>
        <p:spPr bwMode="auto">
          <a:xfrm>
            <a:off x="755650" y="0"/>
            <a:ext cx="7920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spcBef>
                <a:spcPts val="500"/>
              </a:spcBef>
              <a:spcAft>
                <a:spcPts val="500"/>
              </a:spcAft>
            </a:pPr>
            <a:r>
              <a:rPr lang="ru-RU" sz="3600" b="1">
                <a:solidFill>
                  <a:srgbClr val="C00000"/>
                </a:solidFill>
                <a:latin typeface="Bookman Old Style" pitchFamily="18" charset="0"/>
              </a:rPr>
              <a:t>Огнетушители воздушно-пенные</a:t>
            </a:r>
          </a:p>
        </p:txBody>
      </p:sp>
    </p:spTree>
  </p:cSld>
  <p:clrMapOvr>
    <a:masterClrMapping/>
  </p:clrMapOvr>
  <p:transition advClick="0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4" name="Picture 4" descr="ОУ-0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779588"/>
            <a:ext cx="4038600" cy="3929062"/>
          </a:xfrm>
        </p:spPr>
      </p:pic>
      <p:sp>
        <p:nvSpPr>
          <p:cNvPr id="40960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62950" cy="1143000"/>
          </a:xfrm>
          <a:solidFill>
            <a:srgbClr val="FF00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FF66"/>
                </a:solidFill>
              </a:rPr>
              <a:t>Огнетушители </a:t>
            </a:r>
            <a:r>
              <a:rPr lang="ru-RU" sz="4000" dirty="0">
                <a:solidFill>
                  <a:srgbClr val="FFFF66"/>
                </a:solidFill>
              </a:rPr>
              <a:t>углекислотные</a:t>
            </a:r>
          </a:p>
        </p:txBody>
      </p:sp>
      <p:sp>
        <p:nvSpPr>
          <p:cNvPr id="409612" name="Rectangle 12"/>
          <p:cNvSpPr>
            <a:spLocks noChangeArrowheads="1"/>
          </p:cNvSpPr>
          <p:nvPr/>
        </p:nvSpPr>
        <p:spPr bwMode="auto">
          <a:xfrm>
            <a:off x="4859338" y="1557338"/>
            <a:ext cx="3960812" cy="5040312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>
                <a:solidFill>
                  <a:srgbClr val="000000"/>
                </a:solidFill>
              </a:rPr>
              <a:t>Углекислотный огнетушитель </a:t>
            </a:r>
          </a:p>
          <a:p>
            <a:pPr algn="ctr"/>
            <a:r>
              <a:rPr lang="ru-RU" sz="2000" b="1">
                <a:solidFill>
                  <a:srgbClr val="000000"/>
                </a:solidFill>
              </a:rPr>
              <a:t>Принцип действия основан на вытеснении двуокиси углерода  избыточным давлением собственных паров. При открывании запорно-пускового устройства СО</a:t>
            </a:r>
            <a:r>
              <a:rPr lang="ru-RU" sz="2000" b="1" baseline="-25000">
                <a:solidFill>
                  <a:srgbClr val="000000"/>
                </a:solidFill>
              </a:rPr>
              <a:t>2</a:t>
            </a:r>
            <a:r>
              <a:rPr lang="ru-RU" sz="2000" b="1">
                <a:solidFill>
                  <a:srgbClr val="000000"/>
                </a:solidFill>
              </a:rPr>
              <a:t> по сифонной трубке поступает к раструбу. СО</a:t>
            </a:r>
            <a:r>
              <a:rPr lang="ru-RU" sz="2000" b="1" baseline="-25000">
                <a:solidFill>
                  <a:srgbClr val="000000"/>
                </a:solidFill>
              </a:rPr>
              <a:t>2</a:t>
            </a:r>
            <a:r>
              <a:rPr lang="ru-RU" sz="2000" b="1">
                <a:solidFill>
                  <a:srgbClr val="000000"/>
                </a:solidFill>
              </a:rPr>
              <a:t> из сжиженного состояния переходит в газообразное. Углекислота, попадая на горящее вещество, изолирует его от кислорода и воздуха.</a:t>
            </a:r>
          </a:p>
        </p:txBody>
      </p:sp>
      <p:sp>
        <p:nvSpPr>
          <p:cNvPr id="61444" name="Text Box 13"/>
          <p:cNvSpPr txBox="1">
            <a:spLocks noChangeArrowheads="1"/>
          </p:cNvSpPr>
          <p:nvPr/>
        </p:nvSpPr>
        <p:spPr bwMode="auto">
          <a:xfrm>
            <a:off x="5343525" y="30162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4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4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5" grpId="0"/>
      <p:bldP spid="4096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800" name="Picture 8" descr="ОУ-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125538"/>
            <a:ext cx="4967287" cy="5257800"/>
          </a:xfrm>
        </p:spPr>
      </p:pic>
      <p:sp>
        <p:nvSpPr>
          <p:cNvPr id="417801" name="Rectangle 9"/>
          <p:cNvSpPr>
            <a:spLocks noChangeArrowheads="1"/>
          </p:cNvSpPr>
          <p:nvPr/>
        </p:nvSpPr>
        <p:spPr bwMode="auto">
          <a:xfrm>
            <a:off x="1042988" y="188913"/>
            <a:ext cx="7058025" cy="7191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000" noProof="1"/>
              <a:t> </a:t>
            </a:r>
            <a:r>
              <a:rPr lang="ru-RU" sz="2000" b="1" noProof="1">
                <a:solidFill>
                  <a:srgbClr val="000000"/>
                </a:solidFill>
              </a:rPr>
              <a:t>Переносной углекислотный огнетушитель </a:t>
            </a:r>
            <a:endParaRPr lang="ru-RU" sz="20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</a:rPr>
              <a:t>(ОУ-2, ОУ-3, ОУ-5 и ОУ-8)</a:t>
            </a:r>
          </a:p>
          <a:p>
            <a:pPr>
              <a:defRPr/>
            </a:pP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417802" name="Rectangle 10"/>
          <p:cNvSpPr>
            <a:spLocks noChangeArrowheads="1"/>
          </p:cNvSpPr>
          <p:nvPr/>
        </p:nvSpPr>
        <p:spPr bwMode="auto">
          <a:xfrm>
            <a:off x="5795963" y="1052513"/>
            <a:ext cx="3097212" cy="5545137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>
                <a:solidFill>
                  <a:srgbClr val="000000"/>
                </a:solidFill>
              </a:rPr>
              <a:t>Углекислотные огнетушители предназначены для тушения загораний различных веществ и материалов, а также электроустановок, кабелей и проводов, находящихся под напряжением до</a:t>
            </a:r>
            <a:r>
              <a:rPr lang="ru-RU" sz="2400" b="1" noProof="1">
                <a:solidFill>
                  <a:srgbClr val="000000"/>
                </a:solidFill>
              </a:rPr>
              <a:t> 1000</a:t>
            </a:r>
            <a:r>
              <a:rPr lang="ru-RU" sz="2400" b="1">
                <a:solidFill>
                  <a:srgbClr val="000000"/>
                </a:solidFill>
              </a:rPr>
              <a:t> 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01" grpId="0" animBg="1"/>
      <p:bldP spid="41780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9" name="Rectangle 5"/>
          <p:cNvSpPr>
            <a:spLocks noChangeArrowheads="1"/>
          </p:cNvSpPr>
          <p:nvPr/>
        </p:nvSpPr>
        <p:spPr bwMode="auto">
          <a:xfrm>
            <a:off x="395288" y="188913"/>
            <a:ext cx="8424862" cy="6477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noProof="1">
                <a:solidFill>
                  <a:srgbClr val="000000"/>
                </a:solidFill>
                <a:latin typeface="Bookman Old Style" pitchFamily="18" charset="0"/>
              </a:rPr>
              <a:t>Приведение в действие ручного углекислотного огнетушителя</a:t>
            </a:r>
            <a:endParaRPr lang="ru-RU" sz="2000" b="1">
              <a:solidFill>
                <a:srgbClr val="000000"/>
              </a:solidFill>
              <a:latin typeface="Bookman Old Style" pitchFamily="18" charset="0"/>
            </a:endParaRPr>
          </a:p>
        </p:txBody>
      </p:sp>
      <p:pic>
        <p:nvPicPr>
          <p:cNvPr id="425990" name="Picture 6" descr="ОУ-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836613"/>
            <a:ext cx="7200900" cy="2592387"/>
          </a:xfrm>
        </p:spPr>
      </p:pic>
      <p:pic>
        <p:nvPicPr>
          <p:cNvPr id="425992" name="Picture 8" descr="ОУ-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3573463"/>
            <a:ext cx="7200900" cy="305752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5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40" name="Picture 4" descr="ОУ-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600200"/>
            <a:ext cx="6264275" cy="4852988"/>
          </a:xfrm>
        </p:spPr>
      </p:pic>
      <p:sp>
        <p:nvSpPr>
          <p:cNvPr id="423944" name="Rectangle 8"/>
          <p:cNvSpPr>
            <a:spLocks noChangeArrowheads="1"/>
          </p:cNvSpPr>
          <p:nvPr/>
        </p:nvSpPr>
        <p:spPr bwMode="auto">
          <a:xfrm>
            <a:off x="755650" y="549275"/>
            <a:ext cx="7920038" cy="86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b="1" noProof="1">
                <a:solidFill>
                  <a:srgbClr val="C00000"/>
                </a:solidFill>
                <a:latin typeface="Bookman Old Style" pitchFamily="18" charset="0"/>
              </a:rPr>
              <a:t>Передвижной углекислотный огнетушитель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(ОУ-25 и ОУ-80)</a:t>
            </a:r>
          </a:p>
          <a:p>
            <a:pPr>
              <a:defRPr/>
            </a:pPr>
            <a:endParaRPr lang="ru-RU" sz="24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0" name="Rectangle 4"/>
          <p:cNvSpPr>
            <a:spLocks noChangeArrowheads="1"/>
          </p:cNvSpPr>
          <p:nvPr/>
        </p:nvSpPr>
        <p:spPr bwMode="auto">
          <a:xfrm>
            <a:off x="539750" y="188913"/>
            <a:ext cx="82804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rgbClr val="000000"/>
                </a:solidFill>
              </a:rPr>
              <a:t>Приведение в действие передвижного углекислотного огнетушителя</a:t>
            </a:r>
          </a:p>
        </p:txBody>
      </p:sp>
      <p:pic>
        <p:nvPicPr>
          <p:cNvPr id="429061" name="Picture 5" descr="ОУ-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692150"/>
            <a:ext cx="4176712" cy="2909888"/>
          </a:xfrm>
        </p:spPr>
      </p:pic>
      <p:pic>
        <p:nvPicPr>
          <p:cNvPr id="429063" name="Picture 7" descr="ОУ-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692150"/>
            <a:ext cx="4032250" cy="2881313"/>
          </a:xfrm>
        </p:spPr>
      </p:pic>
      <p:pic>
        <p:nvPicPr>
          <p:cNvPr id="429066" name="Picture 10" descr="ОУ-0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50825" y="3716338"/>
            <a:ext cx="4105275" cy="3141662"/>
          </a:xfrm>
        </p:spPr>
      </p:pic>
      <p:sp>
        <p:nvSpPr>
          <p:cNvPr id="429072" name="Rectangle 16"/>
          <p:cNvSpPr>
            <a:spLocks noChangeArrowheads="1"/>
          </p:cNvSpPr>
          <p:nvPr/>
        </p:nvSpPr>
        <p:spPr bwMode="auto">
          <a:xfrm>
            <a:off x="4859338" y="3716338"/>
            <a:ext cx="4032250" cy="1152525"/>
          </a:xfrm>
          <a:prstGeom prst="rect">
            <a:avLst/>
          </a:prstGeom>
          <a:solidFill>
            <a:srgbClr val="CFEA9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rgbClr val="FF0000"/>
                </a:solidFill>
              </a:rPr>
              <a:t>При работе углекислотных огнетушителей всех типов запрещается держать раструб незащищенной рукой, так как при выходе углекислоты образуется снегообразная масса с температурой минус 80°С.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429073" name="Rectangle 17"/>
          <p:cNvSpPr>
            <a:spLocks noChangeArrowheads="1"/>
          </p:cNvSpPr>
          <p:nvPr/>
        </p:nvSpPr>
        <p:spPr bwMode="auto">
          <a:xfrm>
            <a:off x="4859338" y="4941888"/>
            <a:ext cx="4033837" cy="1743075"/>
          </a:xfrm>
          <a:prstGeom prst="rect">
            <a:avLst/>
          </a:prstGeom>
          <a:solidFill>
            <a:srgbClr val="CFEA9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rgbClr val="FF0000"/>
                </a:solidFill>
              </a:rPr>
              <a:t>При использовании огнетушителей ОУ необходимо иметь в виду, что углекислота в больших концентрациях к объему помещения может вызвать отравления персонала, поэтому после применения углекислотных огнетушителей небольшие помещения следует проветрить.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9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9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9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9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0" grpId="0" animBg="1"/>
      <p:bldP spid="429072" grpId="0" animBg="1"/>
      <p:bldP spid="42907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181" name="Picture 5" descr="ОП-03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060575"/>
            <a:ext cx="3960812" cy="4464050"/>
          </a:xfrm>
        </p:spPr>
      </p:pic>
      <p:sp>
        <p:nvSpPr>
          <p:cNvPr id="434183" name="Rectangle 7"/>
          <p:cNvSpPr>
            <a:spLocks noChangeArrowheads="1"/>
          </p:cNvSpPr>
          <p:nvPr/>
        </p:nvSpPr>
        <p:spPr bwMode="auto">
          <a:xfrm>
            <a:off x="5508625" y="2133600"/>
            <a:ext cx="3225800" cy="43910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rgbClr val="000000"/>
                </a:solidFill>
              </a:rPr>
              <a:t>	</a:t>
            </a:r>
          </a:p>
          <a:p>
            <a:r>
              <a:rPr lang="ru-RU" sz="1400" b="1">
                <a:solidFill>
                  <a:srgbClr val="000000"/>
                </a:solidFill>
              </a:rPr>
              <a:t>Принцип действия:</a:t>
            </a:r>
          </a:p>
          <a:p>
            <a:r>
              <a:rPr lang="ru-RU" sz="1400" b="1">
                <a:solidFill>
                  <a:srgbClr val="000000"/>
                </a:solidFill>
              </a:rPr>
              <a:t>При срабатывании запорно-пускового устройства прокалывается заглушка баллона с рабочим газом (углекислый газ, азот). Газ по трубке подвода поступает в нижнюю часть корпуса огнетушителя и создает избыточное давление. Порошок вытесняется по сифонной трубке в шланг к стволу. Нажимая на курок ствола, можно подавать порошок порциями. Порошок попадая на горящее вещество, изолирует его от кислорода и воздуха</a:t>
            </a:r>
          </a:p>
        </p:txBody>
      </p:sp>
      <p:sp>
        <p:nvSpPr>
          <p:cNvPr id="434184" name="Rectangle 8"/>
          <p:cNvSpPr>
            <a:spLocks noChangeArrowheads="1"/>
          </p:cNvSpPr>
          <p:nvPr/>
        </p:nvSpPr>
        <p:spPr bwMode="auto">
          <a:xfrm>
            <a:off x="468313" y="188913"/>
            <a:ext cx="8280400" cy="1206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4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Огнетушители порошковые</a:t>
            </a:r>
          </a:p>
        </p:txBody>
      </p:sp>
      <p:sp>
        <p:nvSpPr>
          <p:cNvPr id="434186" name="Rectangle 10"/>
          <p:cNvSpPr>
            <a:spLocks noChangeArrowheads="1"/>
          </p:cNvSpPr>
          <p:nvPr/>
        </p:nvSpPr>
        <p:spPr bwMode="auto">
          <a:xfrm>
            <a:off x="468313" y="1557338"/>
            <a:ext cx="8207375" cy="3603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Порошковый огнетушитель со встроенным газовым источником давления (баллоном)	</a:t>
            </a:r>
            <a:endParaRPr lang="ru-RU" sz="1200" dirty="0">
              <a:solidFill>
                <a:srgbClr val="000000"/>
              </a:solidFill>
            </a:endParaRPr>
          </a:p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4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4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3" grpId="0" animBg="1"/>
      <p:bldP spid="434184" grpId="0" animBg="1"/>
      <p:bldP spid="4341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5715000"/>
            <a:ext cx="9372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i="1" smtClean="0">
                <a:latin typeface="Times New Roman" pitchFamily="18" charset="0"/>
              </a:rPr>
              <a:t>Ён</a:t>
            </a:r>
            <a:r>
              <a:rPr lang="uz-Cyrl-UZ" sz="2800" b="1" i="1" smtClean="0">
                <a:latin typeface="Times New Roman" pitchFamily="18" charset="0"/>
              </a:rPr>
              <a:t>ғин хавфи</a:t>
            </a:r>
            <a:r>
              <a:rPr lang="en-US" sz="2800" i="1" smtClean="0">
                <a:latin typeface="Times New Roman" pitchFamily="18" charset="0"/>
              </a:rPr>
              <a:t>-</a:t>
            </a:r>
            <a:r>
              <a:rPr lang="ru-RU" sz="2800" i="1" smtClean="0">
                <a:latin typeface="Times New Roman" pitchFamily="18" charset="0"/>
              </a:rPr>
              <a:t> – бу ён</a:t>
            </a:r>
            <a:r>
              <a:rPr lang="uz-Cyrl-UZ" sz="2800" i="1" smtClean="0">
                <a:latin typeface="Times New Roman" pitchFamily="18" charset="0"/>
              </a:rPr>
              <a:t>ғинни  хар қандай моддада жараёнда холатда пайдо бўлиши ва ривожланиши</a:t>
            </a:r>
            <a:r>
              <a:rPr lang="ru-RU" sz="2800" i="1" smtClean="0">
                <a:latin typeface="Times New Roman" pitchFamily="18" charset="0"/>
              </a:rPr>
              <a:t>.</a:t>
            </a:r>
          </a:p>
        </p:txBody>
      </p:sp>
      <p:pic>
        <p:nvPicPr>
          <p:cNvPr id="21506" name="Picture 4" descr="MPj043086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1600"/>
            <a:ext cx="4005263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MCj0396914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284663" y="333375"/>
            <a:ext cx="3744912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0" descr="MMj0236357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1412875"/>
            <a:ext cx="27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1" descr="MMj0236357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1910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MMj02363570000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4213" y="0"/>
            <a:ext cx="839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2" name="Picture 4" descr="ОП ручны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84313"/>
            <a:ext cx="5832475" cy="5184775"/>
          </a:xfrm>
        </p:spPr>
      </p:pic>
      <p:sp>
        <p:nvSpPr>
          <p:cNvPr id="442375" name="Rectangle 7"/>
          <p:cNvSpPr>
            <a:spLocks noChangeArrowheads="1"/>
          </p:cNvSpPr>
          <p:nvPr/>
        </p:nvSpPr>
        <p:spPr bwMode="auto">
          <a:xfrm>
            <a:off x="611188" y="333375"/>
            <a:ext cx="7921625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600" b="1" noProof="1">
                <a:solidFill>
                  <a:srgbClr val="000000"/>
                </a:solidFill>
              </a:rPr>
              <a:t>Огнетушители порошковые ручные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42377" name="Rectangle 9"/>
          <p:cNvSpPr>
            <a:spLocks noChangeArrowheads="1"/>
          </p:cNvSpPr>
          <p:nvPr/>
        </p:nvSpPr>
        <p:spPr bwMode="auto">
          <a:xfrm>
            <a:off x="6443663" y="1484313"/>
            <a:ext cx="2519362" cy="26638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>
                <a:solidFill>
                  <a:srgbClr val="000000"/>
                </a:solidFill>
              </a:rPr>
              <a:t>Порошковые огнетушители предназначены для тушения пожаров твердых, жидких и газообразных веществ (в зависимости от марки используемого огнетушащего порошка), а также электроустановок, находящихся под напряжением до</a:t>
            </a:r>
            <a:r>
              <a:rPr lang="ru-RU" sz="1400" noProof="1">
                <a:solidFill>
                  <a:srgbClr val="000000"/>
                </a:solidFill>
              </a:rPr>
              <a:t> 1000</a:t>
            </a:r>
            <a:r>
              <a:rPr lang="ru-RU" sz="1400">
                <a:solidFill>
                  <a:srgbClr val="000000"/>
                </a:solidFill>
              </a:rPr>
              <a:t> 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42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42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75" grpId="0" animBg="1"/>
      <p:bldP spid="44237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20" name="Picture 4" descr="ОП-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981075"/>
            <a:ext cx="7200900" cy="2735263"/>
          </a:xfrm>
        </p:spPr>
      </p:pic>
      <p:pic>
        <p:nvPicPr>
          <p:cNvPr id="444423" name="Picture 7" descr="ОП-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3789363"/>
            <a:ext cx="7200900" cy="3068637"/>
          </a:xfrm>
        </p:spPr>
      </p:pic>
      <p:sp>
        <p:nvSpPr>
          <p:cNvPr id="444426" name="Rectangle 10"/>
          <p:cNvSpPr>
            <a:spLocks noChangeArrowheads="1"/>
          </p:cNvSpPr>
          <p:nvPr/>
        </p:nvSpPr>
        <p:spPr bwMode="auto">
          <a:xfrm>
            <a:off x="468313" y="188913"/>
            <a:ext cx="8280400" cy="609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noProof="1">
                <a:solidFill>
                  <a:srgbClr val="000000"/>
                </a:solidFill>
              </a:rPr>
              <a:t>Порядок приведения в действие порошкового огнетушителя с газовым источноком давления</a:t>
            </a: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4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92" name="Picture 4" descr="ОП-50 (з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052513"/>
            <a:ext cx="3168650" cy="5805487"/>
          </a:xfrm>
        </p:spPr>
      </p:pic>
      <p:sp>
        <p:nvSpPr>
          <p:cNvPr id="447495" name="Rectangle 7"/>
          <p:cNvSpPr>
            <a:spLocks noChangeArrowheads="1"/>
          </p:cNvSpPr>
          <p:nvPr/>
        </p:nvSpPr>
        <p:spPr bwMode="auto">
          <a:xfrm>
            <a:off x="857250" y="214313"/>
            <a:ext cx="7705725" cy="431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600" b="1" noProof="1">
                <a:solidFill>
                  <a:srgbClr val="000000"/>
                </a:solidFill>
              </a:rPr>
              <a:t>Огнетушитель передвижной ОП-50 (з)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47496" name="Rectangle 8"/>
          <p:cNvSpPr>
            <a:spLocks noChangeArrowheads="1"/>
          </p:cNvSpPr>
          <p:nvPr/>
        </p:nvSpPr>
        <p:spPr bwMode="auto">
          <a:xfrm>
            <a:off x="5435600" y="1628775"/>
            <a:ext cx="3384550" cy="2160588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rgbClr val="000000"/>
                </a:solidFill>
              </a:rPr>
              <a:t>Принцип работы передвижного огнетушителя ОП-50(З)  основан на вытеснении огнетушащего порошка (при открытом клапане запорного устройства) сжатым воздухом, находящимся в емкости.</a:t>
            </a: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7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47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5" grpId="0" animBg="1"/>
      <p:bldP spid="44749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540" name="Picture 4" descr="ОП-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476250"/>
            <a:ext cx="6913562" cy="3097213"/>
          </a:xfrm>
        </p:spPr>
      </p:pic>
      <p:pic>
        <p:nvPicPr>
          <p:cNvPr id="449546" name="Picture 10" descr="ОП-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3644900"/>
            <a:ext cx="6913562" cy="3213100"/>
          </a:xfrm>
        </p:spPr>
      </p:pic>
      <p:sp>
        <p:nvSpPr>
          <p:cNvPr id="449550" name="Rectangle 14"/>
          <p:cNvSpPr>
            <a:spLocks noChangeArrowheads="1"/>
          </p:cNvSpPr>
          <p:nvPr/>
        </p:nvSpPr>
        <p:spPr bwMode="auto">
          <a:xfrm>
            <a:off x="611188" y="0"/>
            <a:ext cx="7705725" cy="4318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 noProof="1">
                <a:solidFill>
                  <a:srgbClr val="000000"/>
                </a:solidFill>
              </a:rPr>
              <a:t>Порядок приведения в действие</a:t>
            </a: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5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ChangeArrowheads="1"/>
          </p:cNvSpPr>
          <p:nvPr/>
        </p:nvSpPr>
        <p:spPr bwMode="auto">
          <a:xfrm>
            <a:off x="1331913" y="188913"/>
            <a:ext cx="6696075" cy="3810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Правила работы с огнетушителями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453637" name="Picture 5" descr="Применение-0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620713"/>
            <a:ext cx="3167062" cy="2808287"/>
          </a:xfrm>
        </p:spPr>
      </p:pic>
      <p:pic>
        <p:nvPicPr>
          <p:cNvPr id="453639" name="Picture 7" descr="Применение-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92725" y="620713"/>
            <a:ext cx="3024188" cy="2808287"/>
          </a:xfrm>
        </p:spPr>
      </p:pic>
      <p:pic>
        <p:nvPicPr>
          <p:cNvPr id="453642" name="Picture 10" descr="Применение-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379538" y="3924300"/>
            <a:ext cx="2193925" cy="2171700"/>
          </a:xfrm>
        </p:spPr>
      </p:pic>
      <p:pic>
        <p:nvPicPr>
          <p:cNvPr id="453645" name="Picture 13" descr="Применение-0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583238" y="3924300"/>
            <a:ext cx="2168525" cy="21717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3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15" name="Picture 11" descr="Применение-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88913"/>
            <a:ext cx="3168650" cy="3168650"/>
          </a:xfrm>
        </p:spPr>
      </p:pic>
      <p:pic>
        <p:nvPicPr>
          <p:cNvPr id="456717" name="Picture 13" descr="Применение-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9700" y="188913"/>
            <a:ext cx="3168650" cy="3095625"/>
          </a:xfrm>
        </p:spPr>
      </p:pic>
      <p:pic>
        <p:nvPicPr>
          <p:cNvPr id="456720" name="Picture 16" descr="Применение-0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11188" y="3500438"/>
            <a:ext cx="3240087" cy="3357562"/>
          </a:xfrm>
        </p:spPr>
      </p:pic>
      <p:pic>
        <p:nvPicPr>
          <p:cNvPr id="456723" name="Picture 19" descr="Применение-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588000" y="3924300"/>
            <a:ext cx="2159000" cy="21717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6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6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6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1800" b="1" i="1" smtClean="0">
                <a:solidFill>
                  <a:srgbClr val="FF0000"/>
                </a:solidFill>
                <a:latin typeface="Century Gothic" pitchFamily="34" charset="0"/>
              </a:rPr>
              <a:t>1. Знаки для обозначения средств пожарной сигнализации и кнопок ручного включения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i="1" dirty="0">
                <a:solidFill>
                  <a:srgbClr val="C00000"/>
                </a:solidFill>
                <a:latin typeface="Century Gothic" pitchFamily="34" charset="0"/>
              </a:rPr>
              <a:t>Знаки пожарной безопасности</a:t>
            </a:r>
          </a:p>
        </p:txBody>
      </p:sp>
      <p:pic>
        <p:nvPicPr>
          <p:cNvPr id="26628" name="Picture 4" descr="Image3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20913"/>
            <a:ext cx="1093787" cy="10937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09800" y="2667000"/>
            <a:ext cx="6084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- Кнопка включения средств и </a:t>
            </a:r>
            <a:r>
              <a:rPr lang="ru-RU" sz="2000" b="1" dirty="0">
                <a:latin typeface="Century Gothic" pitchFamily="34" charset="0"/>
              </a:rPr>
              <a:t>систем</a:t>
            </a:r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пожарной автоматики</a:t>
            </a:r>
          </a:p>
        </p:txBody>
      </p:sp>
      <p:pic>
        <p:nvPicPr>
          <p:cNvPr id="26630" name="Picture 6" descr="Image3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516313"/>
            <a:ext cx="1095375" cy="10953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73734" name="Rectangle 7"/>
          <p:cNvSpPr>
            <a:spLocks noChangeArrowheads="1"/>
          </p:cNvSpPr>
          <p:nvPr/>
        </p:nvSpPr>
        <p:spPr bwMode="auto">
          <a:xfrm>
            <a:off x="2286000" y="4038600"/>
            <a:ext cx="704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entury Gothic" pitchFamily="34" charset="0"/>
              </a:rPr>
              <a:t>- Звуковой оповещатель пожарной тревоги</a:t>
            </a:r>
          </a:p>
        </p:txBody>
      </p:sp>
      <p:pic>
        <p:nvPicPr>
          <p:cNvPr id="26632" name="Picture 8" descr="Image3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811713"/>
            <a:ext cx="1093787" cy="10937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73736" name="Rectangle 9"/>
          <p:cNvSpPr>
            <a:spLocks noChangeArrowheads="1"/>
          </p:cNvSpPr>
          <p:nvPr/>
        </p:nvSpPr>
        <p:spPr bwMode="auto">
          <a:xfrm>
            <a:off x="2286000" y="5334000"/>
            <a:ext cx="6737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entury Gothic" pitchFamily="34" charset="0"/>
              </a:rPr>
              <a:t>- Телефон для использования при пожаре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1800" b="1" i="1" smtClean="0">
                <a:solidFill>
                  <a:srgbClr val="FF0000"/>
                </a:solidFill>
                <a:latin typeface="Century Gothic" pitchFamily="34" charset="0"/>
              </a:rPr>
              <a:t>2. Знаки для использования на путях эвакуации </a:t>
            </a:r>
          </a:p>
          <a:p>
            <a:pPr eaLnBrk="1" hangingPunct="1"/>
            <a:endParaRPr lang="ru-RU" b="1" i="1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Знаки пожарной безопасности</a:t>
            </a:r>
          </a:p>
        </p:txBody>
      </p:sp>
      <p:pic>
        <p:nvPicPr>
          <p:cNvPr id="27652" name="Picture 4" descr="Image3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20938"/>
            <a:ext cx="1225550" cy="6365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7653" name="Picture 5" descr="Image3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284538"/>
            <a:ext cx="757238" cy="15700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7654" name="Picture 6" descr="Image3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013325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619250" y="2565400"/>
            <a:ext cx="4259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Эвакуационный (запасной) выход</a:t>
            </a:r>
          </a:p>
        </p:txBody>
      </p:sp>
      <p:sp>
        <p:nvSpPr>
          <p:cNvPr id="74759" name="Rectangle 8"/>
          <p:cNvSpPr>
            <a:spLocks noChangeArrowheads="1"/>
          </p:cNvSpPr>
          <p:nvPr/>
        </p:nvSpPr>
        <p:spPr bwMode="auto">
          <a:xfrm>
            <a:off x="1187450" y="3789363"/>
            <a:ext cx="2952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- Дверь эвакуационного выхода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258888" y="5013325"/>
            <a:ext cx="35766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b="1" dirty="0"/>
              <a:t>Запрещается загромождать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b="1" dirty="0"/>
              <a:t>и (или) складировать </a:t>
            </a:r>
          </a:p>
        </p:txBody>
      </p:sp>
      <p:pic>
        <p:nvPicPr>
          <p:cNvPr id="27658" name="Picture 10" descr="Image3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213100"/>
            <a:ext cx="1208088" cy="1295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6011863" y="3246438"/>
            <a:ext cx="2736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b="1" dirty="0"/>
              <a:t>Направление к эвакуационному выходу (по лестнице вверх)</a:t>
            </a:r>
          </a:p>
        </p:txBody>
      </p:sp>
      <p:pic>
        <p:nvPicPr>
          <p:cNvPr id="27660" name="Picture 12" descr="Image38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724400"/>
            <a:ext cx="1222375" cy="1295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4764" name="Rectangle 13"/>
          <p:cNvSpPr>
            <a:spLocks noChangeArrowheads="1"/>
          </p:cNvSpPr>
          <p:nvPr/>
        </p:nvSpPr>
        <p:spPr bwMode="auto">
          <a:xfrm>
            <a:off x="6084888" y="5013325"/>
            <a:ext cx="3108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b="1"/>
              <a:t>Направление к </a:t>
            </a:r>
          </a:p>
          <a:p>
            <a:pPr>
              <a:buFontTx/>
              <a:buChar char="-"/>
            </a:pPr>
            <a:r>
              <a:rPr lang="ru-RU" b="1"/>
              <a:t>эвакуационному выходу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000" i="1" smtClean="0">
                <a:solidFill>
                  <a:srgbClr val="FF0000"/>
                </a:solidFill>
                <a:latin typeface="Century Gothic" pitchFamily="34" charset="0"/>
              </a:rPr>
              <a:t>3. Знаки для обозначения пожарно-технической продукции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dirty="0">
                <a:solidFill>
                  <a:srgbClr val="FF0000"/>
                </a:solidFill>
                <a:latin typeface="Bookman Old Style" pitchFamily="18" charset="0"/>
              </a:rPr>
              <a:t>Знаки пожарной безопасности</a:t>
            </a:r>
          </a:p>
        </p:txBody>
      </p:sp>
      <p:pic>
        <p:nvPicPr>
          <p:cNvPr id="28676" name="Picture 4" descr="Image3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060575"/>
            <a:ext cx="1247775" cy="1223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514600" y="2438400"/>
            <a:ext cx="3598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-  Огнетушитель</a:t>
            </a:r>
          </a:p>
        </p:txBody>
      </p:sp>
      <p:pic>
        <p:nvPicPr>
          <p:cNvPr id="28678" name="Picture 6" descr="Image3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505200"/>
            <a:ext cx="1247775" cy="1147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514600" y="3657600"/>
            <a:ext cx="436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-  Пожарный кран</a:t>
            </a:r>
            <a:r>
              <a:rPr lang="ru-RU" sz="3200" b="1" dirty="0">
                <a:latin typeface="Bookman Old Style" pitchFamily="18" charset="0"/>
              </a:rPr>
              <a:t> </a:t>
            </a:r>
          </a:p>
        </p:txBody>
      </p:sp>
      <p:pic>
        <p:nvPicPr>
          <p:cNvPr id="28680" name="Picture 8" descr="Image3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876800"/>
            <a:ext cx="1243012" cy="1216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438400" y="5029200"/>
            <a:ext cx="6381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-   </a:t>
            </a:r>
            <a:r>
              <a:rPr lang="ru-RU" sz="2800" b="1" dirty="0">
                <a:latin typeface="Bookman Old Style" pitchFamily="18" charset="0"/>
              </a:rPr>
              <a:t>Место размещения пожарного оборудования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1800" i="1" smtClean="0">
                <a:solidFill>
                  <a:srgbClr val="FF0000"/>
                </a:solidFill>
                <a:latin typeface="Bookman Old Style" pitchFamily="18" charset="0"/>
              </a:rPr>
              <a:t>4. Знаки для обозначения пожароопасных веществ, зон, а также мест курения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Знаки пожарной </a:t>
            </a:r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безопасности</a:t>
            </a:r>
            <a:endParaRPr lang="ru-RU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9700" name="Picture 4" descr="Image3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3" y="2133600"/>
            <a:ext cx="135413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835150" y="2636838"/>
            <a:ext cx="4017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-  </a:t>
            </a:r>
            <a:r>
              <a:rPr lang="ru-RU" sz="2400" b="1" dirty="0">
                <a:latin typeface="Bookman Old Style" pitchFamily="18" charset="0"/>
              </a:rPr>
              <a:t>Запрещается курить</a:t>
            </a:r>
          </a:p>
        </p:txBody>
      </p:sp>
      <p:pic>
        <p:nvPicPr>
          <p:cNvPr id="29702" name="Picture 6" descr="Image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276600"/>
            <a:ext cx="138271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835150" y="3500438"/>
            <a:ext cx="68405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- </a:t>
            </a:r>
            <a:r>
              <a:rPr lang="ru-RU" sz="2400" b="1" dirty="0">
                <a:latin typeface="Bookman Old Style" pitchFamily="18" charset="0"/>
              </a:rPr>
              <a:t>Запрещается пользоваться открытым огнем и курить </a:t>
            </a:r>
          </a:p>
        </p:txBody>
      </p:sp>
      <p:pic>
        <p:nvPicPr>
          <p:cNvPr id="29704" name="Picture 8" descr="Image4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508500"/>
            <a:ext cx="1296988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1908175" y="4797425"/>
            <a:ext cx="3140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-   </a:t>
            </a:r>
            <a:r>
              <a:rPr lang="ru-RU" sz="2400" b="1" dirty="0">
                <a:latin typeface="Bookman Old Style" pitchFamily="18" charset="0"/>
              </a:rPr>
              <a:t>Место курения</a:t>
            </a:r>
          </a:p>
        </p:txBody>
      </p:sp>
      <p:pic>
        <p:nvPicPr>
          <p:cNvPr id="29706" name="Picture 10" descr="Image39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5732463"/>
            <a:ext cx="1312863" cy="1125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692275" y="5805488"/>
            <a:ext cx="69834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2400" b="1" dirty="0" err="1">
                <a:latin typeface="Bookman Old Style" pitchFamily="18" charset="0"/>
              </a:rPr>
              <a:t>Пожароопасно</a:t>
            </a:r>
            <a:r>
              <a:rPr lang="ru-RU" sz="2400" b="1" dirty="0">
                <a:latin typeface="Bookman Old Style" pitchFamily="18" charset="0"/>
              </a:rPr>
              <a:t>: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лег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к</a:t>
            </a:r>
            <a:r>
              <a:rPr lang="ru-RU" sz="2400" b="1" dirty="0">
                <a:latin typeface="Bookman Old Style" pitchFamily="18" charset="0"/>
              </a:rPr>
              <a:t>овоспламеняющиеся вещества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uz-Cyrl-UZ" sz="2800" b="1" smtClean="0">
                <a:solidFill>
                  <a:srgbClr val="FF0000"/>
                </a:solidFill>
                <a:latin typeface="Arial" charset="0"/>
              </a:rPr>
              <a:t>Захарли моддаларни ёнишга таъсири</a:t>
            </a:r>
            <a:r>
              <a:rPr lang="ru-RU" sz="2800" b="1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uz-Cyrl-UZ" sz="2800" b="1" smtClean="0">
                <a:solidFill>
                  <a:srgbClr val="FF0000"/>
                </a:solidFill>
                <a:latin typeface="Arial" charset="0"/>
              </a:rPr>
              <a:t>Очиқ ёнғинлар.</a:t>
            </a:r>
            <a:endParaRPr lang="ru-RU" sz="2800" b="1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uz-Cyrl-UZ" sz="2800" b="1" smtClean="0">
                <a:solidFill>
                  <a:srgbClr val="FF0000"/>
                </a:solidFill>
                <a:latin typeface="Arial" charset="0"/>
              </a:rPr>
              <a:t>Атроф мухитнинг хароратнинг юқорилиги</a:t>
            </a:r>
            <a:r>
              <a:rPr lang="ru-RU" sz="2800" b="1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uz-Cyrl-UZ" sz="2800" b="1" smtClean="0">
                <a:solidFill>
                  <a:srgbClr val="FF0000"/>
                </a:solidFill>
                <a:latin typeface="Arial" charset="0"/>
              </a:rPr>
              <a:t>Тутун.</a:t>
            </a:r>
            <a:endParaRPr lang="ru-RU" sz="2800" b="1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uz-Cyrl-UZ" sz="2800" b="1" smtClean="0">
                <a:solidFill>
                  <a:srgbClr val="FF0000"/>
                </a:solidFill>
                <a:latin typeface="Arial" charset="0"/>
              </a:rPr>
              <a:t>Ёнаётган зонада кислород концентрациясини камайиши</a:t>
            </a:r>
            <a:r>
              <a:rPr lang="ru-RU" sz="2800" b="1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uz-Cyrl-UZ" sz="2800" b="1" smtClean="0">
                <a:solidFill>
                  <a:srgbClr val="FF0000"/>
                </a:solidFill>
                <a:latin typeface="Arial" charset="0"/>
              </a:rPr>
              <a:t>Портлаш</a:t>
            </a:r>
            <a:r>
              <a:rPr lang="ru-RU" sz="2800" b="1" smtClean="0">
                <a:solidFill>
                  <a:srgbClr val="FF0000"/>
                </a:solidFill>
              </a:rPr>
              <a:t>, </a:t>
            </a:r>
            <a:r>
              <a:rPr lang="uz-Cyrl-UZ" sz="2800" b="1" smtClean="0">
                <a:solidFill>
                  <a:srgbClr val="FF0000"/>
                </a:solidFill>
                <a:latin typeface="Arial" charset="0"/>
              </a:rPr>
              <a:t>Хавфли моддаларни оқиб чиқиши</a:t>
            </a:r>
            <a:r>
              <a:rPr lang="ru-RU" sz="2800" b="1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uz-Cyrl-UZ" sz="2800" b="1" smtClean="0">
                <a:solidFill>
                  <a:srgbClr val="FF0000"/>
                </a:solidFill>
                <a:latin typeface="Arial" charset="0"/>
              </a:rPr>
              <a:t>Қурилиш конструкцияларни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uz-Cyrl-UZ" sz="2800" b="1" smtClean="0">
                <a:solidFill>
                  <a:srgbClr val="FF0000"/>
                </a:solidFill>
                <a:latin typeface="Arial" charset="0"/>
              </a:rPr>
              <a:t>Бузилиши.</a:t>
            </a:r>
            <a:endParaRPr lang="ru-RU" sz="2800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uz-Cyrl-UZ" sz="2800" b="1" smtClean="0">
                <a:solidFill>
                  <a:srgbClr val="FF0000"/>
                </a:solidFill>
                <a:latin typeface="Arial" charset="0"/>
              </a:rPr>
              <a:t>Безовталаниш ёки нима қилишни билмай ховотирга тушиш.</a:t>
            </a:r>
            <a:endParaRPr lang="ru-RU" sz="2800" b="1" smtClean="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ru-RU" sz="1700" smtClean="0">
              <a:solidFill>
                <a:srgbClr val="FF0000"/>
              </a:solidFill>
            </a:endParaRPr>
          </a:p>
        </p:txBody>
      </p:sp>
      <p:pic>
        <p:nvPicPr>
          <p:cNvPr id="22532" name="Picture 6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257800"/>
            <a:ext cx="839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468313" y="260350"/>
            <a:ext cx="79200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z-Cyrl-UZ" sz="3200" b="1">
                <a:solidFill>
                  <a:srgbClr val="FF3300"/>
                </a:solidFill>
                <a:latin typeface="Times New Roman" pitchFamily="18" charset="0"/>
              </a:rPr>
              <a:t>Ёнғинда содир бўладиган хавфли омиллар</a:t>
            </a:r>
            <a:endParaRPr lang="ru-RU" sz="3200" b="1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3" descr="File002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463" y="1268413"/>
            <a:ext cx="3243262" cy="5010150"/>
          </a:xfrm>
        </p:spPr>
      </p:pic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3348038" y="1412875"/>
            <a:ext cx="54911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z-Cyrl-UZ" sz="2000">
                <a:solidFill>
                  <a:srgbClr val="C00000"/>
                </a:solidFill>
              </a:rPr>
              <a:t>Бу моддалар инсон организмига жуда катта хавф туғдиради</a:t>
            </a:r>
            <a:r>
              <a:rPr lang="ru-RU" sz="2000">
                <a:solidFill>
                  <a:srgbClr val="C00000"/>
                </a:solidFill>
              </a:rPr>
              <a:t>,</a:t>
            </a:r>
            <a:r>
              <a:rPr lang="uz-Cyrl-UZ" sz="2000">
                <a:solidFill>
                  <a:srgbClr val="C00000"/>
                </a:solidFill>
              </a:rPr>
              <a:t> айниқса бино ичида кучли таъсир этади.</a:t>
            </a:r>
            <a:endParaRPr lang="ru-RU" sz="2000">
              <a:solidFill>
                <a:srgbClr val="C00000"/>
              </a:solidFill>
            </a:endParaRPr>
          </a:p>
          <a:p>
            <a:pPr algn="just"/>
            <a:r>
              <a:rPr lang="uz-Cyrl-UZ" sz="2000">
                <a:solidFill>
                  <a:srgbClr val="C00000"/>
                </a:solidFill>
              </a:rPr>
              <a:t>Хозирги замонавий ишлаб чиқаришда маиший ва маъмурий биноларда аксарият махсулотлар синтетикдир. Шунинг учун  бу моддалар ёнганда кучли захарлар ажралиб чиқади</a:t>
            </a:r>
            <a:r>
              <a:rPr lang="ru-RU" sz="200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3419475" y="4221163"/>
            <a:ext cx="5473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z-Cyrl-UZ" sz="2000" u="sng">
                <a:solidFill>
                  <a:srgbClr val="C00000"/>
                </a:solidFill>
              </a:rPr>
              <a:t>Ёнганда</a:t>
            </a:r>
            <a:r>
              <a:rPr lang="ru-RU" sz="2000">
                <a:solidFill>
                  <a:srgbClr val="C00000"/>
                </a:solidFill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ru-RU" sz="2000">
                <a:solidFill>
                  <a:srgbClr val="C00000"/>
                </a:solidFill>
              </a:rPr>
              <a:t>Пенополиуретан </a:t>
            </a:r>
            <a:r>
              <a:rPr lang="uz-Cyrl-UZ" sz="2000">
                <a:solidFill>
                  <a:srgbClr val="C00000"/>
                </a:solidFill>
              </a:rPr>
              <a:t>ва</a:t>
            </a:r>
            <a:r>
              <a:rPr lang="ru-RU" sz="2000">
                <a:solidFill>
                  <a:srgbClr val="C00000"/>
                </a:solidFill>
              </a:rPr>
              <a:t> капрон </a:t>
            </a:r>
            <a:r>
              <a:rPr lang="uz-Cyrl-UZ" sz="2000">
                <a:solidFill>
                  <a:srgbClr val="C00000"/>
                </a:solidFill>
              </a:rPr>
              <a:t>хосил      бўлади</a:t>
            </a:r>
            <a:r>
              <a:rPr lang="ru-RU" sz="2000">
                <a:solidFill>
                  <a:srgbClr val="C00000"/>
                </a:solidFill>
              </a:rPr>
              <a:t> хлор</a:t>
            </a:r>
            <a:r>
              <a:rPr lang="uz-Cyrl-UZ" sz="2000">
                <a:solidFill>
                  <a:srgbClr val="C00000"/>
                </a:solidFill>
              </a:rPr>
              <a:t>ли </a:t>
            </a:r>
            <a:r>
              <a:rPr lang="ru-RU" sz="2000">
                <a:solidFill>
                  <a:srgbClr val="C00000"/>
                </a:solidFill>
              </a:rPr>
              <a:t>водород </a:t>
            </a:r>
            <a:r>
              <a:rPr lang="uz-Cyrl-UZ" sz="2000">
                <a:solidFill>
                  <a:srgbClr val="C00000"/>
                </a:solidFill>
              </a:rPr>
              <a:t>ва углерод оксиди</a:t>
            </a:r>
            <a:r>
              <a:rPr lang="ru-RU" sz="2000">
                <a:solidFill>
                  <a:srgbClr val="C00000"/>
                </a:solidFill>
              </a:rPr>
              <a:t>,</a:t>
            </a:r>
          </a:p>
          <a:p>
            <a:pPr>
              <a:buFont typeface="Arial" charset="0"/>
              <a:buChar char="•"/>
            </a:pPr>
            <a:r>
              <a:rPr lang="ru-RU" sz="2000">
                <a:solidFill>
                  <a:srgbClr val="C00000"/>
                </a:solidFill>
              </a:rPr>
              <a:t>Линолеум – сероводород </a:t>
            </a:r>
            <a:r>
              <a:rPr lang="uz-Cyrl-UZ" sz="2000">
                <a:solidFill>
                  <a:srgbClr val="C00000"/>
                </a:solidFill>
              </a:rPr>
              <a:t>ва Ис</a:t>
            </a:r>
            <a:r>
              <a:rPr lang="ru-RU" sz="2000">
                <a:solidFill>
                  <a:srgbClr val="C00000"/>
                </a:solidFill>
              </a:rPr>
              <a:t> газ</a:t>
            </a:r>
            <a:r>
              <a:rPr lang="uz-Cyrl-UZ" sz="2000">
                <a:solidFill>
                  <a:srgbClr val="C00000"/>
                </a:solidFill>
              </a:rPr>
              <a:t>и</a:t>
            </a:r>
            <a:r>
              <a:rPr lang="ru-RU" sz="200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3492500" y="5661025"/>
            <a:ext cx="5651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z-Cyrl-UZ" sz="2000">
                <a:solidFill>
                  <a:srgbClr val="C00000"/>
                </a:solidFill>
              </a:rPr>
              <a:t>Углерод оксиди</a:t>
            </a:r>
            <a:r>
              <a:rPr lang="ru-RU" sz="2000">
                <a:solidFill>
                  <a:srgbClr val="C00000"/>
                </a:solidFill>
              </a:rPr>
              <a:t> – </a:t>
            </a:r>
            <a:r>
              <a:rPr lang="uz-Cyrl-UZ" sz="2000">
                <a:solidFill>
                  <a:srgbClr val="C00000"/>
                </a:solidFill>
              </a:rPr>
              <a:t>бу</a:t>
            </a:r>
            <a:r>
              <a:rPr lang="ru-RU" sz="2000">
                <a:solidFill>
                  <a:srgbClr val="C00000"/>
                </a:solidFill>
              </a:rPr>
              <a:t> </a:t>
            </a:r>
            <a:r>
              <a:rPr lang="uz-Cyrl-UZ" sz="2000">
                <a:solidFill>
                  <a:srgbClr val="C00000"/>
                </a:solidFill>
              </a:rPr>
              <a:t>захарли газ бўлиб нафас</a:t>
            </a:r>
            <a:r>
              <a:rPr lang="ru-RU" sz="2000">
                <a:solidFill>
                  <a:srgbClr val="C00000"/>
                </a:solidFill>
              </a:rPr>
              <a:t> </a:t>
            </a:r>
            <a:r>
              <a:rPr lang="uz-Cyrl-UZ" sz="2000">
                <a:solidFill>
                  <a:srgbClr val="C00000"/>
                </a:solidFill>
              </a:rPr>
              <a:t>олинганда таркибида</a:t>
            </a:r>
            <a:r>
              <a:rPr lang="ru-RU" sz="2000">
                <a:solidFill>
                  <a:srgbClr val="C00000"/>
                </a:solidFill>
              </a:rPr>
              <a:t> 0,4% </a:t>
            </a:r>
            <a:r>
              <a:rPr lang="uz-Cyrl-UZ" sz="2000">
                <a:solidFill>
                  <a:srgbClr val="C00000"/>
                </a:solidFill>
              </a:rPr>
              <a:t>бўлса</a:t>
            </a:r>
            <a:r>
              <a:rPr lang="ru-RU" sz="2000">
                <a:solidFill>
                  <a:srgbClr val="C00000"/>
                </a:solidFill>
              </a:rPr>
              <a:t>- </a:t>
            </a:r>
            <a:r>
              <a:rPr lang="uz-Cyrl-UZ" sz="2000">
                <a:solidFill>
                  <a:srgbClr val="C00000"/>
                </a:solidFill>
              </a:rPr>
              <a:t>ўлимга олиб келади</a:t>
            </a:r>
            <a:r>
              <a:rPr lang="ru-RU" sz="2000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23557" name="Picture 6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4213" y="0"/>
            <a:ext cx="839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1476375" y="260350"/>
            <a:ext cx="59753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z-Cyrl-UZ" sz="2800" b="1">
                <a:solidFill>
                  <a:srgbClr val="FF0000"/>
                </a:solidFill>
              </a:rPr>
              <a:t>Захарли моддаларни ёнишга таъсири</a:t>
            </a:r>
            <a:r>
              <a:rPr lang="ru-RU" sz="2800" b="1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PICT136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35075"/>
            <a:ext cx="4800600" cy="5622925"/>
          </a:xfrm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4932363" y="1268413"/>
            <a:ext cx="3906837" cy="5035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z-Cyrl-UZ" sz="2700" b="1" i="1">
                <a:solidFill>
                  <a:srgbClr val="C00000"/>
                </a:solidFill>
                <a:latin typeface="Arial" charset="0"/>
              </a:rPr>
              <a:t>Фавқулотда хавфли омилдир.</a:t>
            </a:r>
            <a:r>
              <a:rPr lang="ru-RU" sz="2700" b="1" i="1">
                <a:solidFill>
                  <a:srgbClr val="C00000"/>
                </a:solidFill>
              </a:rPr>
              <a:t> </a:t>
            </a:r>
            <a:r>
              <a:rPr lang="uz-Cyrl-UZ" sz="2700" b="1" i="1">
                <a:solidFill>
                  <a:srgbClr val="C00000"/>
                </a:solidFill>
                <a:latin typeface="Arial" charset="0"/>
              </a:rPr>
              <a:t>Ёниш даврида харорат</a:t>
            </a:r>
            <a:r>
              <a:rPr lang="ru-RU" sz="2700" b="1" i="1">
                <a:solidFill>
                  <a:srgbClr val="C00000"/>
                </a:solidFill>
              </a:rPr>
              <a:t> 1200-1400</a:t>
            </a:r>
            <a:r>
              <a:rPr lang="ru-RU" sz="2700" b="1" i="1" baseline="30000">
                <a:solidFill>
                  <a:srgbClr val="C00000"/>
                </a:solidFill>
              </a:rPr>
              <a:t>о</a:t>
            </a:r>
            <a:r>
              <a:rPr lang="ru-RU" sz="2700" b="1" i="1">
                <a:solidFill>
                  <a:srgbClr val="C00000"/>
                </a:solidFill>
              </a:rPr>
              <a:t>С </a:t>
            </a:r>
            <a:r>
              <a:rPr lang="uz-Cyrl-UZ" sz="2700" b="1" i="1">
                <a:solidFill>
                  <a:srgbClr val="C00000"/>
                </a:solidFill>
                <a:latin typeface="Arial" charset="0"/>
              </a:rPr>
              <a:t>ни ташкил этиши мумкин. Ёнғин зонасидаги одамларга ёнғиндан чиқаётан нурланиш хар хил куйиш ва кучли оғриқларни келтириб чиқаради</a:t>
            </a:r>
            <a:r>
              <a:rPr lang="ru-RU" sz="2700" b="1" i="1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24579" name="Picture 6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0"/>
            <a:ext cx="111601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403350" y="260350"/>
            <a:ext cx="5473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z-Cyrl-UZ" sz="3600" b="1">
                <a:solidFill>
                  <a:srgbClr val="FF3300"/>
                </a:solidFill>
                <a:latin typeface="Times New Roman" pitchFamily="18" charset="0"/>
              </a:rPr>
              <a:t>Очиқ холдаги ёнғинлар</a:t>
            </a:r>
            <a:endParaRPr lang="ru-RU" sz="3600" b="1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0" descr="MPj040733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6975"/>
            <a:ext cx="46482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4427538" y="1196975"/>
            <a:ext cx="4716462" cy="5226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z-Cyrl-UZ" sz="2800" i="1">
                <a:solidFill>
                  <a:schemeClr val="tx1"/>
                </a:solidFill>
                <a:latin typeface="Arial" charset="0"/>
              </a:rPr>
              <a:t>Иссиқ хаво ва ёнишдан қолган қолдиқлар нафас йўлларига кирганида нафас органларини шикастланиши ва ўлимга олиб келиши мумкин.</a:t>
            </a:r>
            <a:endParaRPr lang="ru-RU" sz="2800" i="1">
              <a:solidFill>
                <a:schemeClr val="tx1"/>
              </a:solidFill>
            </a:endParaRPr>
          </a:p>
          <a:p>
            <a:pPr>
              <a:defRPr/>
            </a:pPr>
            <a:endParaRPr lang="ru-RU" sz="2800" i="1">
              <a:solidFill>
                <a:schemeClr val="tx1"/>
              </a:solidFill>
            </a:endParaRPr>
          </a:p>
          <a:p>
            <a:pPr>
              <a:defRPr/>
            </a:pPr>
            <a:endParaRPr lang="ru-RU" sz="2800" i="1">
              <a:solidFill>
                <a:schemeClr val="tx1"/>
              </a:solidFill>
            </a:endParaRPr>
          </a:p>
          <a:p>
            <a:pPr>
              <a:defRPr/>
            </a:pPr>
            <a:r>
              <a:rPr lang="uz-Cyrl-UZ" sz="2800" i="1">
                <a:solidFill>
                  <a:schemeClr val="tx1"/>
                </a:solidFill>
                <a:latin typeface="Arial" charset="0"/>
              </a:rPr>
              <a:t>Ёниш жараёнида хароратнинг </a:t>
            </a:r>
            <a:r>
              <a:rPr lang="ru-RU" sz="2800" i="1">
                <a:solidFill>
                  <a:schemeClr val="tx1"/>
                </a:solidFill>
              </a:rPr>
              <a:t>60</a:t>
            </a:r>
            <a:r>
              <a:rPr lang="ru-RU" sz="2800" i="1" baseline="30000">
                <a:solidFill>
                  <a:schemeClr val="tx1"/>
                </a:solidFill>
              </a:rPr>
              <a:t>о</a:t>
            </a:r>
            <a:r>
              <a:rPr lang="ru-RU" sz="2800" i="1">
                <a:solidFill>
                  <a:schemeClr val="tx1"/>
                </a:solidFill>
              </a:rPr>
              <a:t>С </a:t>
            </a:r>
            <a:r>
              <a:rPr lang="uz-Cyrl-UZ" sz="2800" i="1">
                <a:solidFill>
                  <a:schemeClr val="tx1"/>
                </a:solidFill>
                <a:latin typeface="Arial" charset="0"/>
              </a:rPr>
              <a:t>бўлиши инсонга хавфлидир....</a:t>
            </a:r>
            <a:endParaRPr lang="ru-RU" sz="2800" i="1">
              <a:solidFill>
                <a:schemeClr val="tx1"/>
              </a:solidFill>
            </a:endParaRPr>
          </a:p>
        </p:txBody>
      </p:sp>
      <p:pic>
        <p:nvPicPr>
          <p:cNvPr id="25603" name="Picture 6" descr="MMj0236357000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4213" y="0"/>
            <a:ext cx="8397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684213" y="260350"/>
            <a:ext cx="767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z-Cyrl-UZ" sz="2800" b="1">
                <a:solidFill>
                  <a:srgbClr val="FF0000"/>
                </a:solidFill>
              </a:rPr>
              <a:t>Атроф мухитнинг хароратнинг юқорилиги</a:t>
            </a:r>
            <a:endParaRPr lang="ru-RU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0159e793a2385912c4733951619231a9138b1a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2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3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ppt/theme/themeOverride4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1046</TotalTime>
  <Words>2322</Words>
  <Application>Microsoft Office PowerPoint</Application>
  <PresentationFormat>Экран (4:3)</PresentationFormat>
  <Paragraphs>329</Paragraphs>
  <Slides>59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75" baseType="lpstr">
      <vt:lpstr>Arial</vt:lpstr>
      <vt:lpstr>Book Antiqua</vt:lpstr>
      <vt:lpstr>Bookman Old Style</vt:lpstr>
      <vt:lpstr>Century Gothic</vt:lpstr>
      <vt:lpstr>Comic Sans MS</vt:lpstr>
      <vt:lpstr>Impact</vt:lpstr>
      <vt:lpstr>Lucida Sans Unicode</vt:lpstr>
      <vt:lpstr>Monotype Corsiva</vt:lpstr>
      <vt:lpstr>Symbol</vt:lpstr>
      <vt:lpstr>Tahoma</vt:lpstr>
      <vt:lpstr>Times New Roman</vt:lpstr>
      <vt:lpstr>Verdana</vt:lpstr>
      <vt:lpstr>Wingdings</vt:lpstr>
      <vt:lpstr>Wingdings 2</vt:lpstr>
      <vt:lpstr>Wingdings 3</vt:lpstr>
      <vt:lpstr>Открытая</vt:lpstr>
      <vt:lpstr>Пожарная безопасность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Паника </vt:lpstr>
      <vt:lpstr>Основные причины пожара</vt:lpstr>
      <vt:lpstr>Презентация PowerPoint</vt:lpstr>
      <vt:lpstr>Пожары и взрывы.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Пожары и взрывы.</vt:lpstr>
      <vt:lpstr>Презентация PowerPoint</vt:lpstr>
      <vt:lpstr>Система противопожарной защиты -</vt:lpstr>
      <vt:lpstr>Презентация PowerPoint</vt:lpstr>
      <vt:lpstr>Презентация PowerPoint</vt:lpstr>
      <vt:lpstr>Презентация PowerPoint</vt:lpstr>
      <vt:lpstr>Способы прекращения горения</vt:lpstr>
      <vt:lpstr>Презентация PowerPoint</vt:lpstr>
      <vt:lpstr>Презентация PowerPoint</vt:lpstr>
      <vt:lpstr>Порядок действий при пожаре</vt:lpstr>
      <vt:lpstr> При выходе через задымлённый коридор </vt:lpstr>
      <vt:lpstr>При  загорании электроприбора</vt:lpstr>
      <vt:lpstr>Презентация PowerPoint</vt:lpstr>
      <vt:lpstr>Первичные средства пожаротушения</vt:lpstr>
      <vt:lpstr>Презентация PowerPoint</vt:lpstr>
      <vt:lpstr>Презентация PowerPoint</vt:lpstr>
      <vt:lpstr>Автоматические пожарные извещатели</vt:lpstr>
      <vt:lpstr>Огнетушители переносные воздушно-пенные (ОВП)</vt:lpstr>
      <vt:lpstr>Презентация PowerPoint</vt:lpstr>
      <vt:lpstr>Огнетушители углекислотные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Знаки пожарной безопасности</vt:lpstr>
      <vt:lpstr>Знаки пожарной безопасности</vt:lpstr>
      <vt:lpstr>Знаки пожарной безопасности</vt:lpstr>
      <vt:lpstr>Знаки пожарной безопасности</vt:lpstr>
    </vt:vector>
  </TitlesOfParts>
  <Company>ЭТУ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Трусов</dc:creator>
  <cp:lastModifiedBy>ATM</cp:lastModifiedBy>
  <cp:revision>70</cp:revision>
  <dcterms:created xsi:type="dcterms:W3CDTF">2004-11-04T07:36:36Z</dcterms:created>
  <dcterms:modified xsi:type="dcterms:W3CDTF">2015-04-25T04:48:19Z</dcterms:modified>
</cp:coreProperties>
</file>