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81" r:id="rId2"/>
    <p:sldId id="282" r:id="rId3"/>
    <p:sldId id="283" r:id="rId4"/>
    <p:sldId id="284" r:id="rId5"/>
    <p:sldId id="285" r:id="rId6"/>
    <p:sldId id="286" r:id="rId7"/>
    <p:sldId id="287" r:id="rId8"/>
    <p:sldId id="290" r:id="rId9"/>
    <p:sldId id="288" r:id="rId10"/>
    <p:sldId id="289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42A1A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95" autoAdjust="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3C5971B-C8B3-49BC-A585-CF3C07AAFE06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FF2880-9F03-415F-A12C-3FE696796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D3B041-7F86-4FD3-8789-7BA63419901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Немного истории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6EC857-24AC-4FE2-A97C-4C7598E0657E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599F0-E514-4EA8-8CAB-EC981915F336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65FC3-345C-4E67-908D-B8A5D02C39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697BA-F432-4A9B-9FF7-EBF4246CFD8A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DF8B0-A5DC-48C2-A912-9FABA0F91C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9876A-EAAF-4982-99F6-5E40FCA4756F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37597-F8BD-41A7-8C87-9F3CC7724D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5BFB3-09BD-49C6-9DA0-B23260A538AD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1EA8F-1F48-40C7-90C8-F10482118F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E470F-3C99-4737-B91C-AD3D59178248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89C8E-519F-4ADD-8A25-9DF2467EC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04FF9-C087-4D02-9649-008487EB5B9A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E8667-69B9-41FE-9795-CAECAD61F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67663-E2FE-4FA1-8AA6-4ADB9A98960B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3F1DA-2DC8-45A7-8C95-D0039DE86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EACA3-EF2E-42B8-9A5F-DA49ED37D513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57F8B-388A-49CD-B4E2-7077F7730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971C7-9EC9-464A-ACA4-56F526806EA9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FA4D0-5A61-483C-8667-739B46659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6895E-9362-4FBF-B6A3-19E6C613A1DD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C02AE-2257-4EDD-9E10-B53158A8C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D485F-D4F5-413F-91A3-AE4D0EA9A4B4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CCD8A-EEA3-4E6A-A51A-8DA51DB98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FFCF0-A366-4BEB-8B77-60C9F635BC66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4898C-1817-4015-92DA-1F22087358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075C8-8F88-4F1C-86AD-F4AC3410E1FB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0E184-2ADD-425A-9A88-06BE0A6E5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C0C428-3DE4-4D9E-AE3D-475D1B03158B}" type="datetime1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4ABE31-02D2-4C3F-B022-82CBC74ED7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071563" y="285750"/>
            <a:ext cx="7772400" cy="3857625"/>
          </a:xfrm>
        </p:spPr>
        <p:txBody>
          <a:bodyPr/>
          <a:lstStyle/>
          <a:p>
            <a:r>
              <a:rPr lang="ru-RU" dirty="0" smtClean="0"/>
              <a:t>Г. Чирчик школа №9</a:t>
            </a:r>
            <a:br>
              <a:rPr lang="ru-RU" dirty="0" smtClean="0"/>
            </a:br>
            <a:r>
              <a:rPr lang="ru-RU" dirty="0" smtClean="0"/>
              <a:t>Преподаватель математики</a:t>
            </a:r>
            <a:br>
              <a:rPr lang="ru-RU" dirty="0" smtClean="0"/>
            </a:br>
            <a:r>
              <a:rPr lang="ru-RU" dirty="0" err="1" smtClean="0"/>
              <a:t>Тян</a:t>
            </a:r>
            <a:r>
              <a:rPr lang="ru-RU" dirty="0" smtClean="0"/>
              <a:t> Наталья Геннадьевна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2016г</a:t>
            </a:r>
            <a:r>
              <a:rPr lang="ru-RU" dirty="0" smtClean="0"/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4" name="Picture 6" descr="H:\Documents and Settings\Aida\Рабочий стол\МОИ шаблоны ЭКСПЕРИМЕНТы\collag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643314"/>
            <a:ext cx="3800192" cy="2755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smtClean="0">
                <a:latin typeface="Monotype Corsiva" pitchFamily="66" charset="0"/>
              </a:rPr>
              <a:t>Спасибо за внимание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4DBF6B-6B56-4DF4-9AC2-DECE9C661145}" type="datetime1">
              <a:rPr lang="ru-RU" smtClean="0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DB716B-A0BB-4311-B076-9E60285C5D7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1785938" y="1357313"/>
            <a:ext cx="5286375" cy="4786312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286125" y="2786063"/>
            <a:ext cx="571500" cy="5715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000625" y="2786063"/>
            <a:ext cx="571500" cy="5715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500063"/>
            <a:ext cx="8229600" cy="2143125"/>
          </a:xfrm>
        </p:spPr>
        <p:txBody>
          <a:bodyPr/>
          <a:lstStyle/>
          <a:p>
            <a:r>
              <a:rPr lang="ru-RU" sz="5400" smtClean="0"/>
              <a:t>Тема: Площадь треугольника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4DBF6B-6B56-4DF4-9AC2-DECE9C661145}" type="datetime1">
              <a:rPr lang="ru-RU" smtClean="0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9C2D4-6626-4759-B985-B6AD19B3F44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3000375"/>
            <a:ext cx="9144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 i="1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В геометрии вдохновение нужно, </a:t>
            </a:r>
          </a:p>
          <a:p>
            <a:pPr eaLnBrk="0" hangingPunct="0"/>
            <a:r>
              <a:rPr lang="ru-RU" sz="3600" b="1" i="1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                         как и в поэзии.</a:t>
            </a:r>
            <a:endParaRPr lang="ru-RU" sz="360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3600" b="1" i="1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                        А.С. Пушкин   </a:t>
            </a:r>
            <a:endParaRPr lang="ru-RU" sz="360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078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3214688"/>
            <a:ext cx="3444875" cy="272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75" y="3500438"/>
            <a:ext cx="5072063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Равносоставленные фигуры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4DBF6B-6B56-4DF4-9AC2-DECE9C661145}" type="datetime1">
              <a:rPr lang="ru-RU" smtClean="0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78E7D-89AD-4BC8-82D0-1EE855B21B2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41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428750"/>
            <a:ext cx="63261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857250"/>
            <a:ext cx="8229600" cy="1143000"/>
          </a:xfrm>
        </p:spPr>
        <p:txBody>
          <a:bodyPr/>
          <a:lstStyle/>
          <a:p>
            <a:r>
              <a:rPr lang="ru-RU" smtClean="0"/>
              <a:t>4*11=44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4DBF6B-6B56-4DF4-9AC2-DECE9C661145}" type="datetime1">
              <a:rPr lang="ru-RU" smtClean="0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F5C61D-7728-4D5D-8051-B2E8EC253B5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grpSp>
        <p:nvGrpSpPr>
          <p:cNvPr id="5125" name="Группа 21"/>
          <p:cNvGrpSpPr>
            <a:grpSpLocks/>
          </p:cNvGrpSpPr>
          <p:nvPr/>
        </p:nvGrpSpPr>
        <p:grpSpPr bwMode="auto">
          <a:xfrm>
            <a:off x="2786063" y="2643188"/>
            <a:ext cx="3455987" cy="1614487"/>
            <a:chOff x="428625" y="2143125"/>
            <a:chExt cx="3455988" cy="1614488"/>
          </a:xfrm>
        </p:grpSpPr>
        <p:sp>
          <p:nvSpPr>
            <p:cNvPr id="5126" name="AutoShape 4"/>
            <p:cNvSpPr>
              <a:spLocks noChangeArrowheads="1"/>
            </p:cNvSpPr>
            <p:nvPr/>
          </p:nvSpPr>
          <p:spPr bwMode="auto">
            <a:xfrm>
              <a:off x="428625" y="2143125"/>
              <a:ext cx="3455988" cy="1223911"/>
            </a:xfrm>
            <a:prstGeom prst="parallelogram">
              <a:avLst>
                <a:gd name="adj" fmla="val 70593"/>
              </a:avLst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7" name="Text Box 5"/>
            <p:cNvSpPr txBox="1">
              <a:spLocks noChangeArrowheads="1"/>
            </p:cNvSpPr>
            <p:nvPr/>
          </p:nvSpPr>
          <p:spPr bwMode="auto">
            <a:xfrm>
              <a:off x="1785947" y="3357520"/>
              <a:ext cx="500066" cy="400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 i="1">
                  <a:latin typeface="Times New Roman" pitchFamily="18" charset="0"/>
                </a:rPr>
                <a:t>11</a:t>
              </a:r>
            </a:p>
          </p:txBody>
        </p:sp>
        <p:sp>
          <p:nvSpPr>
            <p:cNvPr id="5128" name="Line 6"/>
            <p:cNvSpPr>
              <a:spLocks noChangeShapeType="1"/>
            </p:cNvSpPr>
            <p:nvPr/>
          </p:nvSpPr>
          <p:spPr bwMode="auto">
            <a:xfrm>
              <a:off x="1292225" y="2143125"/>
              <a:ext cx="0" cy="1223911"/>
            </a:xfrm>
            <a:prstGeom prst="line">
              <a:avLst/>
            </a:prstGeom>
            <a:noFill/>
            <a:ln w="2540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9" name="Text Box 7"/>
            <p:cNvSpPr txBox="1">
              <a:spLocks noChangeArrowheads="1"/>
            </p:cNvSpPr>
            <p:nvPr/>
          </p:nvSpPr>
          <p:spPr bwMode="auto">
            <a:xfrm>
              <a:off x="1219200" y="2503473"/>
              <a:ext cx="360362" cy="396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 i="1"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5130" name="Rectangle 8"/>
            <p:cNvSpPr>
              <a:spLocks noChangeArrowheads="1"/>
            </p:cNvSpPr>
            <p:nvPr/>
          </p:nvSpPr>
          <p:spPr bwMode="auto">
            <a:xfrm>
              <a:off x="1147762" y="3224167"/>
              <a:ext cx="144462" cy="1428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571625"/>
            <a:ext cx="8215312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1797050"/>
          </a:xfrm>
        </p:spPr>
        <p:txBody>
          <a:bodyPr/>
          <a:lstStyle/>
          <a:p>
            <a:r>
              <a:rPr lang="ru-RU" sz="3600" smtClean="0"/>
              <a:t>Теорема: Площадь треугольника равна половине произведения стороны на высоту, опущенную на эту сторону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4DBF6B-6B56-4DF4-9AC2-DECE9C661145}" type="datetime1">
              <a:rPr lang="ru-RU" smtClean="0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328CA2-3346-4A43-A4CD-AF60FA42DEB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1400175" cy="1143000"/>
          </a:xfrm>
        </p:spPr>
        <p:txBody>
          <a:bodyPr/>
          <a:lstStyle/>
          <a:p>
            <a:r>
              <a:rPr lang="ru-RU" sz="4000" smtClean="0"/>
              <a:t>1) 7,5   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4DBF6B-6B56-4DF4-9AC2-DECE9C661145}" type="datetime1">
              <a:rPr lang="ru-RU" smtClean="0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BC2CD6-A0C8-4C14-9BD9-4D7C1B5FC9B8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7173" name="Рисунок 17" descr="Описание: http://festival.1september.ru/articles/515147/img2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571625"/>
            <a:ext cx="7929563" cy="480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 rot="10800000" flipV="1">
            <a:off x="2214563" y="857250"/>
            <a:ext cx="21240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2) 5 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643313" y="428625"/>
            <a:ext cx="11953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3) 5 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5000625" y="857250"/>
            <a:ext cx="1838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4) 4 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6254750" y="357188"/>
            <a:ext cx="2889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5) нельзя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4786312"/>
          </a:xfrm>
        </p:spPr>
        <p:txBody>
          <a:bodyPr/>
          <a:lstStyle/>
          <a:p>
            <a:r>
              <a:rPr lang="ru-RU" sz="2800" smtClean="0"/>
              <a:t>Пятая глава «Книги знаний» Авиценны посвящена основным геометрическим задачам, относящимся к четырехугольникам, размещенным в них треугольникам и связям между ними.</a:t>
            </a:r>
            <a:br>
              <a:rPr lang="ru-RU" sz="2800" smtClean="0"/>
            </a:br>
            <a:r>
              <a:rPr lang="ru-RU" sz="2800" u="sng" smtClean="0"/>
              <a:t>Теорема. </a:t>
            </a:r>
            <a:r>
              <a:rPr lang="ru-RU" sz="2800" smtClean="0"/>
              <a:t>Треугольники, размещенные между двумя параллельными прямыми и имеющие равные основания, равновелики. Например, треугольники </a:t>
            </a:r>
            <a:r>
              <a:rPr lang="en-US" sz="2800" smtClean="0"/>
              <a:t>ACD  </a:t>
            </a:r>
            <a:r>
              <a:rPr lang="ru-RU" sz="2800" smtClean="0"/>
              <a:t>и </a:t>
            </a:r>
            <a:r>
              <a:rPr lang="en-US" sz="2800" smtClean="0"/>
              <a:t>GCD</a:t>
            </a:r>
            <a:r>
              <a:rPr lang="ru-RU" sz="2800" smtClean="0"/>
              <a:t> с общим основанием </a:t>
            </a:r>
            <a:r>
              <a:rPr lang="en-US" sz="2800" smtClean="0"/>
              <a:t>CD</a:t>
            </a:r>
            <a:r>
              <a:rPr lang="ru-RU" sz="2800" smtClean="0"/>
              <a:t> равновелики. 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4DBF6B-6B56-4DF4-9AC2-DECE9C661145}" type="datetime1">
              <a:rPr lang="ru-RU" smtClean="0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8FDB85-DE73-49F6-A6B6-D997DCBAFFA5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8197" name="Прямоугольник 5"/>
          <p:cNvSpPr>
            <a:spLocks noChangeArrowheads="1"/>
          </p:cNvSpPr>
          <p:nvPr/>
        </p:nvSpPr>
        <p:spPr bwMode="auto">
          <a:xfrm>
            <a:off x="2143125" y="357188"/>
            <a:ext cx="5000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>
                <a:latin typeface="Monotype Corsiva" pitchFamily="66" charset="0"/>
              </a:rPr>
              <a:t>Немного истории</a:t>
            </a:r>
          </a:p>
        </p:txBody>
      </p:sp>
      <p:pic>
        <p:nvPicPr>
          <p:cNvPr id="81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63" y="4500563"/>
            <a:ext cx="2928937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571625" y="500063"/>
            <a:ext cx="8229600" cy="1143000"/>
          </a:xfrm>
        </p:spPr>
        <p:txBody>
          <a:bodyPr/>
          <a:lstStyle/>
          <a:p>
            <a:r>
              <a:rPr lang="ru-RU" smtClean="0"/>
              <a:t>Домашнее задание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3286125" y="2000250"/>
            <a:ext cx="4972050" cy="900113"/>
          </a:xfrm>
        </p:spPr>
        <p:txBody>
          <a:bodyPr/>
          <a:lstStyle/>
          <a:p>
            <a:r>
              <a:rPr lang="ru-RU" smtClean="0"/>
              <a:t>Тема 22,№296, 301, 303</a:t>
            </a:r>
          </a:p>
          <a:p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4DBF6B-6B56-4DF4-9AC2-DECE9C661145}" type="datetime1">
              <a:rPr lang="ru-RU" smtClean="0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D1DA3F-C339-4E3C-951D-739CFB592BA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9222" name="Picture 4" descr="3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714375"/>
            <a:ext cx="3052763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1714500"/>
          </a:xfrm>
        </p:spPr>
        <p:txBody>
          <a:bodyPr/>
          <a:lstStyle/>
          <a:p>
            <a:r>
              <a:rPr lang="ru-RU" smtClean="0"/>
              <a:t>Оцените свою работу на уроке с помощью фраз:</a:t>
            </a:r>
            <a:br>
              <a:rPr lang="ru-RU" smtClean="0"/>
            </a:br>
            <a:endParaRPr 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500063" y="2332038"/>
            <a:ext cx="8229600" cy="4525962"/>
          </a:xfrm>
        </p:spPr>
        <p:txBody>
          <a:bodyPr/>
          <a:lstStyle/>
          <a:p>
            <a:r>
              <a:rPr lang="ru-RU" smtClean="0"/>
              <a:t>- Сегодня на уроке я научился ….</a:t>
            </a:r>
          </a:p>
          <a:p>
            <a:r>
              <a:rPr lang="ru-RU" smtClean="0"/>
              <a:t>-Я получил возможность научиться…</a:t>
            </a:r>
          </a:p>
          <a:p>
            <a:r>
              <a:rPr lang="ru-RU" smtClean="0"/>
              <a:t>- Я пока еще не умею ….</a:t>
            </a:r>
          </a:p>
          <a:p>
            <a:r>
              <a:rPr lang="ru-RU" smtClean="0"/>
              <a:t>- Я стал лучше понимать…. </a:t>
            </a:r>
          </a:p>
          <a:p>
            <a:r>
              <a:rPr lang="ru-RU" b="1" smtClean="0"/>
              <a:t>-</a:t>
            </a:r>
            <a:r>
              <a:rPr lang="ru-RU" smtClean="0"/>
              <a:t>Мне было сложно…</a:t>
            </a:r>
          </a:p>
          <a:p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4DBF6B-6B56-4DF4-9AC2-DECE9C661145}" type="datetime1">
              <a:rPr lang="ru-RU" smtClean="0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E25A2-A7B7-4D5A-B8F1-B7B3753DF843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атематика - 2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математика - 21</Template>
  <TotalTime>1474</TotalTime>
  <Words>164</Words>
  <Application>Microsoft Office PowerPoint</Application>
  <PresentationFormat>Экран (4:3)</PresentationFormat>
  <Paragraphs>47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Monotype Corsiva</vt:lpstr>
      <vt:lpstr>Times New Roman</vt:lpstr>
      <vt:lpstr>математика - 21</vt:lpstr>
      <vt:lpstr>Г. Чирчик школа №9 Преподаватель математики Тян Наталья Геннадьевна  2016г.</vt:lpstr>
      <vt:lpstr>Тема: Площадь треугольника</vt:lpstr>
      <vt:lpstr>Равносоставленные фигуры</vt:lpstr>
      <vt:lpstr>4*11=44</vt:lpstr>
      <vt:lpstr>Теорема: Площадь треугольника равна половине произведения стороны на высоту, опущенную на эту сторону</vt:lpstr>
      <vt:lpstr>1) 7,5   </vt:lpstr>
      <vt:lpstr>Пятая глава «Книги знаний» Авиценны посвящена основным геометрическим задачам, относящимся к четырехугольникам, размещенным в них треугольникам и связям между ними. Теорема. Треугольники, размещенные между двумя параллельными прямыми и имеющие равные основания, равновелики. Например, треугольники ACD  и GCD с общим основанием CD равновелики. </vt:lpstr>
      <vt:lpstr>Домашнее задание</vt:lpstr>
      <vt:lpstr>Оцените свою работу на уроке с помощью фраз: </vt:lpstr>
      <vt:lpstr>Спасибо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55</cp:revision>
  <dcterms:created xsi:type="dcterms:W3CDTF">2010-10-10T04:10:05Z</dcterms:created>
  <dcterms:modified xsi:type="dcterms:W3CDTF">2016-02-05T05:15:54Z</dcterms:modified>
</cp:coreProperties>
</file>