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8" r:id="rId1"/>
  </p:sldMasterIdLst>
  <p:sldIdLst>
    <p:sldId id="352" r:id="rId2"/>
    <p:sldId id="350" r:id="rId3"/>
    <p:sldId id="256" r:id="rId4"/>
    <p:sldId id="257" r:id="rId5"/>
    <p:sldId id="258" r:id="rId6"/>
    <p:sldId id="259" r:id="rId7"/>
    <p:sldId id="264" r:id="rId8"/>
    <p:sldId id="260" r:id="rId9"/>
    <p:sldId id="262" r:id="rId10"/>
    <p:sldId id="265" r:id="rId11"/>
    <p:sldId id="266" r:id="rId12"/>
    <p:sldId id="267" r:id="rId13"/>
    <p:sldId id="268"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91" r:id="rId31"/>
    <p:sldId id="292" r:id="rId32"/>
    <p:sldId id="293" r:id="rId33"/>
    <p:sldId id="294" r:id="rId34"/>
    <p:sldId id="295" r:id="rId35"/>
    <p:sldId id="296" r:id="rId36"/>
    <p:sldId id="297" r:id="rId37"/>
    <p:sldId id="298" r:id="rId38"/>
    <p:sldId id="299" r:id="rId39"/>
    <p:sldId id="300" r:id="rId40"/>
    <p:sldId id="301" r:id="rId41"/>
    <p:sldId id="302" r:id="rId42"/>
    <p:sldId id="303" r:id="rId43"/>
    <p:sldId id="304" r:id="rId44"/>
    <p:sldId id="305" r:id="rId45"/>
    <p:sldId id="306" r:id="rId46"/>
    <p:sldId id="307" r:id="rId47"/>
    <p:sldId id="308" r:id="rId48"/>
    <p:sldId id="309" r:id="rId49"/>
    <p:sldId id="310" r:id="rId50"/>
    <p:sldId id="312" r:id="rId51"/>
    <p:sldId id="313" r:id="rId52"/>
    <p:sldId id="315" r:id="rId53"/>
    <p:sldId id="316" r:id="rId54"/>
    <p:sldId id="317" r:id="rId55"/>
    <p:sldId id="318" r:id="rId56"/>
    <p:sldId id="319" r:id="rId57"/>
    <p:sldId id="320" r:id="rId58"/>
    <p:sldId id="321" r:id="rId59"/>
    <p:sldId id="322" r:id="rId60"/>
    <p:sldId id="323" r:id="rId61"/>
    <p:sldId id="339" r:id="rId62"/>
    <p:sldId id="340" r:id="rId6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66FF33"/>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4" Type="http://schemas.openxmlformats.org/officeDocument/2006/relationships/image" Target="../media/image34.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image" Target="../media/image34.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43.wmf"/><Relationship Id="rId7" Type="http://schemas.openxmlformats.org/officeDocument/2006/relationships/image" Target="../media/image47.wmf"/><Relationship Id="rId2" Type="http://schemas.openxmlformats.org/officeDocument/2006/relationships/image" Target="../media/image42.wmf"/><Relationship Id="rId1" Type="http://schemas.openxmlformats.org/officeDocument/2006/relationships/image" Target="../media/image41.wmf"/><Relationship Id="rId6" Type="http://schemas.openxmlformats.org/officeDocument/2006/relationships/image" Target="../media/image46.wmf"/><Relationship Id="rId5" Type="http://schemas.openxmlformats.org/officeDocument/2006/relationships/image" Target="../media/image45.wmf"/><Relationship Id="rId4" Type="http://schemas.openxmlformats.org/officeDocument/2006/relationships/image" Target="../media/image44.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6" Type="http://schemas.openxmlformats.org/officeDocument/2006/relationships/image" Target="../media/image53.wmf"/><Relationship Id="rId5" Type="http://schemas.openxmlformats.org/officeDocument/2006/relationships/image" Target="../media/image52.wmf"/><Relationship Id="rId4" Type="http://schemas.openxmlformats.org/officeDocument/2006/relationships/image" Target="../media/image51.wmf"/></Relationships>
</file>

<file path=ppt/drawings/_rels/vmlDrawing26.vml.rels><?xml version="1.0" encoding="UTF-8" standalone="yes"?>
<Relationships xmlns="http://schemas.openxmlformats.org/package/2006/relationships"><Relationship Id="rId8" Type="http://schemas.openxmlformats.org/officeDocument/2006/relationships/image" Target="../media/image61.wmf"/><Relationship Id="rId3" Type="http://schemas.openxmlformats.org/officeDocument/2006/relationships/image" Target="../media/image56.wmf"/><Relationship Id="rId7" Type="http://schemas.openxmlformats.org/officeDocument/2006/relationships/image" Target="../media/image60.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10" Type="http://schemas.openxmlformats.org/officeDocument/2006/relationships/image" Target="../media/image63.wmf"/><Relationship Id="rId4" Type="http://schemas.openxmlformats.org/officeDocument/2006/relationships/image" Target="../media/image57.wmf"/><Relationship Id="rId9" Type="http://schemas.openxmlformats.org/officeDocument/2006/relationships/image" Target="../media/image62.wmf"/></Relationships>
</file>

<file path=ppt/drawings/_rels/vmlDrawing27.vml.rels><?xml version="1.0" encoding="UTF-8" standalone="yes"?>
<Relationships xmlns="http://schemas.openxmlformats.org/package/2006/relationships"><Relationship Id="rId8" Type="http://schemas.openxmlformats.org/officeDocument/2006/relationships/image" Target="../media/image71.wmf"/><Relationship Id="rId3" Type="http://schemas.openxmlformats.org/officeDocument/2006/relationships/image" Target="../media/image66.wmf"/><Relationship Id="rId7" Type="http://schemas.openxmlformats.org/officeDocument/2006/relationships/image" Target="../media/image70.wmf"/><Relationship Id="rId2" Type="http://schemas.openxmlformats.org/officeDocument/2006/relationships/image" Target="../media/image65.wmf"/><Relationship Id="rId1" Type="http://schemas.openxmlformats.org/officeDocument/2006/relationships/image" Target="../media/image64.wmf"/><Relationship Id="rId6" Type="http://schemas.openxmlformats.org/officeDocument/2006/relationships/image" Target="../media/image69.wmf"/><Relationship Id="rId5" Type="http://schemas.openxmlformats.org/officeDocument/2006/relationships/image" Target="../media/image68.wmf"/><Relationship Id="rId4" Type="http://schemas.openxmlformats.org/officeDocument/2006/relationships/image" Target="../media/image67.wmf"/><Relationship Id="rId9" Type="http://schemas.openxmlformats.org/officeDocument/2006/relationships/image" Target="../media/image72.wmf"/></Relationships>
</file>

<file path=ppt/drawings/_rels/vmlDrawing28.vml.rels><?xml version="1.0" encoding="UTF-8" standalone="yes"?>
<Relationships xmlns="http://schemas.openxmlformats.org/package/2006/relationships"><Relationship Id="rId8" Type="http://schemas.openxmlformats.org/officeDocument/2006/relationships/image" Target="../media/image80.wmf"/><Relationship Id="rId3" Type="http://schemas.openxmlformats.org/officeDocument/2006/relationships/image" Target="../media/image75.wmf"/><Relationship Id="rId7" Type="http://schemas.openxmlformats.org/officeDocument/2006/relationships/image" Target="../media/image79.wmf"/><Relationship Id="rId2" Type="http://schemas.openxmlformats.org/officeDocument/2006/relationships/image" Target="../media/image74.wmf"/><Relationship Id="rId1" Type="http://schemas.openxmlformats.org/officeDocument/2006/relationships/image" Target="../media/image73.wmf"/><Relationship Id="rId6" Type="http://schemas.openxmlformats.org/officeDocument/2006/relationships/image" Target="../media/image78.wmf"/><Relationship Id="rId5" Type="http://schemas.openxmlformats.org/officeDocument/2006/relationships/image" Target="../media/image77.wmf"/><Relationship Id="rId4" Type="http://schemas.openxmlformats.org/officeDocument/2006/relationships/image" Target="../media/image76.wmf"/><Relationship Id="rId9" Type="http://schemas.openxmlformats.org/officeDocument/2006/relationships/image" Target="../media/image81.wmf"/></Relationships>
</file>

<file path=ppt/drawings/_rels/vmlDrawing29.vml.rels><?xml version="1.0" encoding="UTF-8" standalone="yes"?>
<Relationships xmlns="http://schemas.openxmlformats.org/package/2006/relationships"><Relationship Id="rId8" Type="http://schemas.openxmlformats.org/officeDocument/2006/relationships/image" Target="../media/image89.wmf"/><Relationship Id="rId3" Type="http://schemas.openxmlformats.org/officeDocument/2006/relationships/image" Target="../media/image84.wmf"/><Relationship Id="rId7" Type="http://schemas.openxmlformats.org/officeDocument/2006/relationships/image" Target="../media/image88.wmf"/><Relationship Id="rId2" Type="http://schemas.openxmlformats.org/officeDocument/2006/relationships/image" Target="../media/image83.wmf"/><Relationship Id="rId1" Type="http://schemas.openxmlformats.org/officeDocument/2006/relationships/image" Target="../media/image82.wmf"/><Relationship Id="rId6" Type="http://schemas.openxmlformats.org/officeDocument/2006/relationships/image" Target="../media/image87.wmf"/><Relationship Id="rId5" Type="http://schemas.openxmlformats.org/officeDocument/2006/relationships/image" Target="../media/image86.wmf"/><Relationship Id="rId10" Type="http://schemas.openxmlformats.org/officeDocument/2006/relationships/image" Target="../media/image91.wmf"/><Relationship Id="rId4" Type="http://schemas.openxmlformats.org/officeDocument/2006/relationships/image" Target="../media/image85.wmf"/><Relationship Id="rId9" Type="http://schemas.openxmlformats.org/officeDocument/2006/relationships/image" Target="../media/image9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0.vml.rels><?xml version="1.0" encoding="UTF-8" standalone="yes"?>
<Relationships xmlns="http://schemas.openxmlformats.org/package/2006/relationships"><Relationship Id="rId8" Type="http://schemas.openxmlformats.org/officeDocument/2006/relationships/image" Target="../media/image99.wmf"/><Relationship Id="rId3" Type="http://schemas.openxmlformats.org/officeDocument/2006/relationships/image" Target="../media/image94.wmf"/><Relationship Id="rId7" Type="http://schemas.openxmlformats.org/officeDocument/2006/relationships/image" Target="../media/image98.wmf"/><Relationship Id="rId2" Type="http://schemas.openxmlformats.org/officeDocument/2006/relationships/image" Target="../media/image93.wmf"/><Relationship Id="rId1" Type="http://schemas.openxmlformats.org/officeDocument/2006/relationships/image" Target="../media/image92.wmf"/><Relationship Id="rId6" Type="http://schemas.openxmlformats.org/officeDocument/2006/relationships/image" Target="../media/image97.wmf"/><Relationship Id="rId5" Type="http://schemas.openxmlformats.org/officeDocument/2006/relationships/image" Target="../media/image96.wmf"/><Relationship Id="rId10" Type="http://schemas.openxmlformats.org/officeDocument/2006/relationships/image" Target="../media/image101.wmf"/><Relationship Id="rId4" Type="http://schemas.openxmlformats.org/officeDocument/2006/relationships/image" Target="../media/image95.wmf"/><Relationship Id="rId9" Type="http://schemas.openxmlformats.org/officeDocument/2006/relationships/image" Target="../media/image100.wmf"/></Relationships>
</file>

<file path=ppt/drawings/_rels/vmlDrawing31.vml.rels><?xml version="1.0" encoding="UTF-8" standalone="yes"?>
<Relationships xmlns="http://schemas.openxmlformats.org/package/2006/relationships"><Relationship Id="rId8" Type="http://schemas.openxmlformats.org/officeDocument/2006/relationships/image" Target="../media/image109.wmf"/><Relationship Id="rId3" Type="http://schemas.openxmlformats.org/officeDocument/2006/relationships/image" Target="../media/image104.wmf"/><Relationship Id="rId7" Type="http://schemas.openxmlformats.org/officeDocument/2006/relationships/image" Target="../media/image108.wmf"/><Relationship Id="rId2" Type="http://schemas.openxmlformats.org/officeDocument/2006/relationships/image" Target="../media/image103.wmf"/><Relationship Id="rId1" Type="http://schemas.openxmlformats.org/officeDocument/2006/relationships/image" Target="../media/image102.wmf"/><Relationship Id="rId6" Type="http://schemas.openxmlformats.org/officeDocument/2006/relationships/image" Target="../media/image107.wmf"/><Relationship Id="rId11" Type="http://schemas.openxmlformats.org/officeDocument/2006/relationships/image" Target="../media/image112.wmf"/><Relationship Id="rId5" Type="http://schemas.openxmlformats.org/officeDocument/2006/relationships/image" Target="../media/image106.wmf"/><Relationship Id="rId10" Type="http://schemas.openxmlformats.org/officeDocument/2006/relationships/image" Target="../media/image111.wmf"/><Relationship Id="rId4" Type="http://schemas.openxmlformats.org/officeDocument/2006/relationships/image" Target="../media/image105.wmf"/><Relationship Id="rId9" Type="http://schemas.openxmlformats.org/officeDocument/2006/relationships/image" Target="../media/image110.wmf"/></Relationships>
</file>

<file path=ppt/drawings/_rels/vmlDrawing32.vml.rels><?xml version="1.0" encoding="UTF-8" standalone="yes"?>
<Relationships xmlns="http://schemas.openxmlformats.org/package/2006/relationships"><Relationship Id="rId3" Type="http://schemas.openxmlformats.org/officeDocument/2006/relationships/image" Target="../media/image115.wmf"/><Relationship Id="rId2" Type="http://schemas.openxmlformats.org/officeDocument/2006/relationships/image" Target="../media/image114.wmf"/><Relationship Id="rId1" Type="http://schemas.openxmlformats.org/officeDocument/2006/relationships/image" Target="../media/image113.wmf"/><Relationship Id="rId6" Type="http://schemas.openxmlformats.org/officeDocument/2006/relationships/image" Target="../media/image118.wmf"/><Relationship Id="rId5" Type="http://schemas.openxmlformats.org/officeDocument/2006/relationships/image" Target="../media/image117.wmf"/><Relationship Id="rId4" Type="http://schemas.openxmlformats.org/officeDocument/2006/relationships/image" Target="../media/image116.wmf"/></Relationships>
</file>

<file path=ppt/drawings/_rels/vmlDrawing33.vml.rels><?xml version="1.0" encoding="UTF-8" standalone="yes"?>
<Relationships xmlns="http://schemas.openxmlformats.org/package/2006/relationships"><Relationship Id="rId8" Type="http://schemas.openxmlformats.org/officeDocument/2006/relationships/image" Target="../media/image126.wmf"/><Relationship Id="rId13" Type="http://schemas.openxmlformats.org/officeDocument/2006/relationships/image" Target="../media/image131.wmf"/><Relationship Id="rId3" Type="http://schemas.openxmlformats.org/officeDocument/2006/relationships/image" Target="../media/image121.wmf"/><Relationship Id="rId7" Type="http://schemas.openxmlformats.org/officeDocument/2006/relationships/image" Target="../media/image125.wmf"/><Relationship Id="rId12" Type="http://schemas.openxmlformats.org/officeDocument/2006/relationships/image" Target="../media/image130.wmf"/><Relationship Id="rId2" Type="http://schemas.openxmlformats.org/officeDocument/2006/relationships/image" Target="../media/image120.wmf"/><Relationship Id="rId1" Type="http://schemas.openxmlformats.org/officeDocument/2006/relationships/image" Target="../media/image119.wmf"/><Relationship Id="rId6" Type="http://schemas.openxmlformats.org/officeDocument/2006/relationships/image" Target="../media/image124.wmf"/><Relationship Id="rId11" Type="http://schemas.openxmlformats.org/officeDocument/2006/relationships/image" Target="../media/image129.wmf"/><Relationship Id="rId5" Type="http://schemas.openxmlformats.org/officeDocument/2006/relationships/image" Target="../media/image123.wmf"/><Relationship Id="rId10" Type="http://schemas.openxmlformats.org/officeDocument/2006/relationships/image" Target="../media/image128.wmf"/><Relationship Id="rId4" Type="http://schemas.openxmlformats.org/officeDocument/2006/relationships/image" Target="../media/image122.wmf"/><Relationship Id="rId9" Type="http://schemas.openxmlformats.org/officeDocument/2006/relationships/image" Target="../media/image127.wmf"/><Relationship Id="rId14" Type="http://schemas.openxmlformats.org/officeDocument/2006/relationships/image" Target="../media/image13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4CADC024-882A-43F8-B038-40F93E2D5192}"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6B89BA-7043-4E8F-B18B-DD99F0D574F5}"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0775FDC-8D9E-4A33-8B5D-94CD85B11699}"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525963"/>
          </a:xfrm>
        </p:spPr>
        <p:txBody>
          <a:bodyPr/>
          <a:lstStyle/>
          <a:p>
            <a:endParaRPr lang="ru-RU"/>
          </a:p>
        </p:txBody>
      </p:sp>
      <p:sp>
        <p:nvSpPr>
          <p:cNvPr id="4" name="Дата 3"/>
          <p:cNvSpPr>
            <a:spLocks noGrp="1"/>
          </p:cNvSpPr>
          <p:nvPr>
            <p:ph type="dt" sz="half" idx="10"/>
          </p:nvPr>
        </p:nvSpPr>
        <p:spPr>
          <a:xfrm>
            <a:off x="457200" y="6245225"/>
            <a:ext cx="2133600" cy="476250"/>
          </a:xfrm>
        </p:spPr>
        <p:txBody>
          <a:bodyPr/>
          <a:lstStyle>
            <a:lvl1pPr>
              <a:defRPr/>
            </a:lvl1pPr>
          </a:lstStyle>
          <a:p>
            <a:endParaRPr lang="ru-RU"/>
          </a:p>
        </p:txBody>
      </p:sp>
      <p:sp>
        <p:nvSpPr>
          <p:cNvPr id="5" name="Нижний колонтитул 4"/>
          <p:cNvSpPr>
            <a:spLocks noGrp="1"/>
          </p:cNvSpPr>
          <p:nvPr>
            <p:ph type="ftr" sz="quarter" idx="11"/>
          </p:nvPr>
        </p:nvSpPr>
        <p:spPr>
          <a:xfrm>
            <a:off x="3124200" y="6245225"/>
            <a:ext cx="2895600" cy="476250"/>
          </a:xfrm>
        </p:spPr>
        <p:txBody>
          <a:bodyPr/>
          <a:lstStyle>
            <a:lvl1pPr>
              <a:defRPr/>
            </a:lvl1pPr>
          </a:lstStyle>
          <a:p>
            <a:endParaRPr lang="ru-RU"/>
          </a:p>
        </p:txBody>
      </p:sp>
      <p:sp>
        <p:nvSpPr>
          <p:cNvPr id="6" name="Номер слайда 5"/>
          <p:cNvSpPr>
            <a:spLocks noGrp="1"/>
          </p:cNvSpPr>
          <p:nvPr>
            <p:ph type="sldNum" sz="quarter" idx="12"/>
          </p:nvPr>
        </p:nvSpPr>
        <p:spPr>
          <a:xfrm>
            <a:off x="6553200" y="6245225"/>
            <a:ext cx="2133600" cy="476250"/>
          </a:xfrm>
        </p:spPr>
        <p:txBody>
          <a:bodyPr/>
          <a:lstStyle>
            <a:lvl1pPr>
              <a:defRPr/>
            </a:lvl1pPr>
          </a:lstStyle>
          <a:p>
            <a:fld id="{8DDB2A9D-0964-48D5-B317-B26D5B6D91DB}" type="slidenum">
              <a:rPr lang="ru-RU"/>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Заголовок, текст и 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0" y="1600200"/>
            <a:ext cx="40386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648200" y="3938588"/>
            <a:ext cx="4038600"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Дата 5"/>
          <p:cNvSpPr>
            <a:spLocks noGrp="1"/>
          </p:cNvSpPr>
          <p:nvPr>
            <p:ph type="dt" sz="half" idx="10"/>
          </p:nvPr>
        </p:nvSpPr>
        <p:spPr>
          <a:xfrm>
            <a:off x="457200" y="6245225"/>
            <a:ext cx="2133600" cy="476250"/>
          </a:xfrm>
        </p:spPr>
        <p:txBody>
          <a:bodyPr/>
          <a:lstStyle>
            <a:lvl1pPr>
              <a:defRPr/>
            </a:lvl1pPr>
          </a:lstStyle>
          <a:p>
            <a:endParaRPr lang="ru-RU"/>
          </a:p>
        </p:txBody>
      </p:sp>
      <p:sp>
        <p:nvSpPr>
          <p:cNvPr id="7" name="Нижний колонтитул 6"/>
          <p:cNvSpPr>
            <a:spLocks noGrp="1"/>
          </p:cNvSpPr>
          <p:nvPr>
            <p:ph type="ftr" sz="quarter" idx="11"/>
          </p:nvPr>
        </p:nvSpPr>
        <p:spPr>
          <a:xfrm>
            <a:off x="3124200" y="6245225"/>
            <a:ext cx="2895600" cy="476250"/>
          </a:xfrm>
        </p:spPr>
        <p:txBody>
          <a:bodyPr/>
          <a:lstStyle>
            <a:lvl1pPr>
              <a:defRPr/>
            </a:lvl1pPr>
          </a:lstStyle>
          <a:p>
            <a:endParaRPr lang="ru-RU"/>
          </a:p>
        </p:txBody>
      </p:sp>
      <p:sp>
        <p:nvSpPr>
          <p:cNvPr id="8" name="Номер слайда 7"/>
          <p:cNvSpPr>
            <a:spLocks noGrp="1"/>
          </p:cNvSpPr>
          <p:nvPr>
            <p:ph type="sldNum" sz="quarter" idx="12"/>
          </p:nvPr>
        </p:nvSpPr>
        <p:spPr>
          <a:xfrm>
            <a:off x="6553200" y="6245225"/>
            <a:ext cx="2133600" cy="476250"/>
          </a:xfrm>
        </p:spPr>
        <p:txBody>
          <a:bodyPr/>
          <a:lstStyle>
            <a:lvl1pPr>
              <a:defRPr/>
            </a:lvl1pPr>
          </a:lstStyle>
          <a:p>
            <a:fld id="{00C12A08-BAF8-423C-B9D6-43A216BC6F74}"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A4E32C8-7659-4049-8652-DC0601376787}"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ECDDA6F0-6A0B-4585-9A48-B60CE9F7718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13AA7E32-E2E1-4087-AFC1-A39F42556625}"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5BBA664-E1CF-4A54-B74F-05B5FE88A2AE}"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941D48E-5873-4C88-A715-EB0998F84F6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5D25644-DBFD-453C-87D0-CC95A92F8A3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FC0443-74EA-421A-8CD3-902D5DAC0D97}"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34CA56E7-67ED-40C7-9127-1F92084234D9}"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8260EB59-EE6C-400A-85F1-175E3C2F2706}"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969" r:id="rId1"/>
    <p:sldLayoutId id="2147483970" r:id="rId2"/>
    <p:sldLayoutId id="2147483971" r:id="rId3"/>
    <p:sldLayoutId id="2147483972" r:id="rId4"/>
    <p:sldLayoutId id="2147483973" r:id="rId5"/>
    <p:sldLayoutId id="2147483974" r:id="rId6"/>
    <p:sldLayoutId id="2147483975" r:id="rId7"/>
    <p:sldLayoutId id="2147483976" r:id="rId8"/>
    <p:sldLayoutId id="2147483977" r:id="rId9"/>
    <p:sldLayoutId id="2147483978" r:id="rId10"/>
    <p:sldLayoutId id="2147483979" r:id="rId11"/>
    <p:sldLayoutId id="2147483980" r:id="rId12"/>
    <p:sldLayoutId id="2147483982" r:id="rId13"/>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1000"/>
                                        <p:tgtEl>
                                          <p:spTgt spid="8">
                                            <p:txEl>
                                              <p:pRg st="1" end="1"/>
                                            </p:txEl>
                                          </p:spTgt>
                                        </p:tgtEl>
                                      </p:cBhvr>
                                    </p:animEffect>
                                    <p:anim calcmode="lin" valueType="num">
                                      <p:cBhvr>
                                        <p:cTn id="13"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8">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fade">
                                      <p:cBhvr>
                                        <p:cTn id="17" dur="1000"/>
                                        <p:tgtEl>
                                          <p:spTgt spid="8">
                                            <p:txEl>
                                              <p:pRg st="2" end="2"/>
                                            </p:txEl>
                                          </p:spTgt>
                                        </p:tgtEl>
                                      </p:cBhvr>
                                    </p:animEffect>
                                    <p:anim calcmode="lin" valueType="num">
                                      <p:cBhvr>
                                        <p:cTn id="18"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8">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fade">
                                      <p:cBhvr>
                                        <p:cTn id="22" dur="1000"/>
                                        <p:tgtEl>
                                          <p:spTgt spid="8">
                                            <p:txEl>
                                              <p:pRg st="3" end="3"/>
                                            </p:txEl>
                                          </p:spTgt>
                                        </p:tgtEl>
                                      </p:cBhvr>
                                    </p:animEffect>
                                    <p:anim calcmode="lin" valueType="num">
                                      <p:cBhvr>
                                        <p:cTn id="23"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8">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fade">
                                      <p:cBhvr>
                                        <p:cTn id="27" dur="1000"/>
                                        <p:tgtEl>
                                          <p:spTgt spid="8">
                                            <p:txEl>
                                              <p:pRg st="4" end="4"/>
                                            </p:txEl>
                                          </p:spTgt>
                                        </p:tgtEl>
                                      </p:cBhvr>
                                    </p:animEffect>
                                    <p:anim calcmode="lin" valueType="num">
                                      <p:cBhvr>
                                        <p:cTn id="28"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3.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3.bin"/><Relationship Id="rId4" Type="http://schemas.openxmlformats.org/officeDocument/2006/relationships/image" Target="../media/image4.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slide" Target="slide2.xml"/><Relationship Id="rId4" Type="http://schemas.openxmlformats.org/officeDocument/2006/relationships/image" Target="../media/image6.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9.xml"/><Relationship Id="rId3" Type="http://schemas.openxmlformats.org/officeDocument/2006/relationships/slide" Target="slide7.xml"/><Relationship Id="rId7" Type="http://schemas.openxmlformats.org/officeDocument/2006/relationships/slide" Target="slide14.xml"/><Relationship Id="rId12" Type="http://schemas.openxmlformats.org/officeDocument/2006/relationships/slide" Target="slide61.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34.xml"/><Relationship Id="rId11" Type="http://schemas.openxmlformats.org/officeDocument/2006/relationships/slide" Target="slide52.xml"/><Relationship Id="rId5" Type="http://schemas.openxmlformats.org/officeDocument/2006/relationships/slide" Target="slide31.xml"/><Relationship Id="rId10" Type="http://schemas.openxmlformats.org/officeDocument/2006/relationships/slide" Target="slide40.xml"/><Relationship Id="rId4" Type="http://schemas.openxmlformats.org/officeDocument/2006/relationships/slide" Target="slide11.xml"/><Relationship Id="rId9" Type="http://schemas.openxmlformats.org/officeDocument/2006/relationships/slide" Target="slide25.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7.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8.wmf"/></Relationships>
</file>

<file path=ppt/slides/_rels/slide2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9.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0.wmf"/></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1.w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2.wmf"/></Relationships>
</file>

<file path=ppt/slides/_rels/slide33.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13.xml"/><Relationship Id="rId1" Type="http://schemas.openxmlformats.org/officeDocument/2006/relationships/vmlDrawing" Target="../drawings/vmlDrawing10.vml"/><Relationship Id="rId6" Type="http://schemas.openxmlformats.org/officeDocument/2006/relationships/image" Target="../media/image14.wmf"/><Relationship Id="rId5" Type="http://schemas.openxmlformats.org/officeDocument/2006/relationships/oleObject" Target="../embeddings/oleObject12.bin"/><Relationship Id="rId4" Type="http://schemas.openxmlformats.org/officeDocument/2006/relationships/image" Target="../media/image13.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13.xml"/><Relationship Id="rId1" Type="http://schemas.openxmlformats.org/officeDocument/2006/relationships/vmlDrawing" Target="../drawings/vmlDrawing11.vml"/><Relationship Id="rId6" Type="http://schemas.openxmlformats.org/officeDocument/2006/relationships/image" Target="../media/image17.wmf"/><Relationship Id="rId5" Type="http://schemas.openxmlformats.org/officeDocument/2006/relationships/oleObject" Target="../embeddings/oleObject15.bin"/><Relationship Id="rId4" Type="http://schemas.openxmlformats.org/officeDocument/2006/relationships/image" Target="../media/image16.wmf"/></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13.xml"/><Relationship Id="rId1" Type="http://schemas.openxmlformats.org/officeDocument/2006/relationships/vmlDrawing" Target="../drawings/vmlDrawing12.vml"/><Relationship Id="rId6" Type="http://schemas.openxmlformats.org/officeDocument/2006/relationships/image" Target="../media/image19.wmf"/><Relationship Id="rId5" Type="http://schemas.openxmlformats.org/officeDocument/2006/relationships/oleObject" Target="../embeddings/oleObject17.bin"/><Relationship Id="rId4" Type="http://schemas.openxmlformats.org/officeDocument/2006/relationships/image" Target="../media/image18.w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20.wmf"/></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21.wmf"/></Relationships>
</file>

<file path=ppt/slides/_rels/slide39.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13.xml"/><Relationship Id="rId1" Type="http://schemas.openxmlformats.org/officeDocument/2006/relationships/vmlDrawing" Target="../drawings/vmlDrawing15.vml"/><Relationship Id="rId6" Type="http://schemas.openxmlformats.org/officeDocument/2006/relationships/image" Target="../media/image23.wmf"/><Relationship Id="rId5" Type="http://schemas.openxmlformats.org/officeDocument/2006/relationships/oleObject" Target="../embeddings/oleObject21.bin"/><Relationship Id="rId4" Type="http://schemas.openxmlformats.org/officeDocument/2006/relationships/image" Target="../media/image22.wmf"/><Relationship Id="rId9" Type="http://schemas.openxmlformats.org/officeDocument/2006/relationships/slide" Target="sl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26.wmf"/><Relationship Id="rId5" Type="http://schemas.openxmlformats.org/officeDocument/2006/relationships/oleObject" Target="../embeddings/oleObject24.bin"/><Relationship Id="rId4" Type="http://schemas.openxmlformats.org/officeDocument/2006/relationships/image" Target="../media/image25.wmf"/></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28.wmf"/><Relationship Id="rId5" Type="http://schemas.openxmlformats.org/officeDocument/2006/relationships/oleObject" Target="../embeddings/oleObject26.bin"/><Relationship Id="rId4" Type="http://schemas.openxmlformats.org/officeDocument/2006/relationships/image" Target="../media/image27.wmf"/></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29.wmf"/></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30.wmf"/></Relationships>
</file>

<file path=ppt/slides/_rels/slide47.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32.wmf"/><Relationship Id="rId11" Type="http://schemas.openxmlformats.org/officeDocument/2006/relationships/oleObject" Target="../embeddings/oleObject33.bin"/><Relationship Id="rId5" Type="http://schemas.openxmlformats.org/officeDocument/2006/relationships/oleObject" Target="../embeddings/oleObject30.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2.bin"/></Relationships>
</file>

<file path=ppt/slides/_rels/slide48.xml.rels><?xml version="1.0" encoding="UTF-8" standalone="yes"?>
<Relationships xmlns="http://schemas.openxmlformats.org/package/2006/relationships"><Relationship Id="rId8" Type="http://schemas.openxmlformats.org/officeDocument/2006/relationships/oleObject" Target="../embeddings/oleObject38.bin"/><Relationship Id="rId3" Type="http://schemas.openxmlformats.org/officeDocument/2006/relationships/oleObject" Target="../embeddings/oleObject34.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oleObject" Target="../embeddings/oleObject36.bin"/><Relationship Id="rId11" Type="http://schemas.openxmlformats.org/officeDocument/2006/relationships/image" Target="../media/image36.wmf"/><Relationship Id="rId5" Type="http://schemas.openxmlformats.org/officeDocument/2006/relationships/oleObject" Target="../embeddings/oleObject35.bin"/><Relationship Id="rId10" Type="http://schemas.openxmlformats.org/officeDocument/2006/relationships/oleObject" Target="../embeddings/oleObject39.bin"/><Relationship Id="rId4" Type="http://schemas.openxmlformats.org/officeDocument/2006/relationships/image" Target="../media/image34.wmf"/><Relationship Id="rId9" Type="http://schemas.openxmlformats.org/officeDocument/2006/relationships/image" Target="../media/image35.wmf"/></Relationships>
</file>

<file path=ppt/slides/_rels/slide49.xml.rels><?xml version="1.0" encoding="UTF-8" standalone="yes"?>
<Relationships xmlns="http://schemas.openxmlformats.org/package/2006/relationships"><Relationship Id="rId8" Type="http://schemas.openxmlformats.org/officeDocument/2006/relationships/oleObject" Target="../embeddings/oleObject44.bin"/><Relationship Id="rId3" Type="http://schemas.openxmlformats.org/officeDocument/2006/relationships/oleObject" Target="../embeddings/oleObject40.bin"/><Relationship Id="rId7" Type="http://schemas.openxmlformats.org/officeDocument/2006/relationships/oleObject" Target="../embeddings/oleObject43.bin"/><Relationship Id="rId12" Type="http://schemas.openxmlformats.org/officeDocument/2006/relationships/oleObject" Target="../embeddings/oleObject47.bin"/><Relationship Id="rId2" Type="http://schemas.openxmlformats.org/officeDocument/2006/relationships/slideLayout" Target="../slideLayouts/slideLayout12.xml"/><Relationship Id="rId1" Type="http://schemas.openxmlformats.org/officeDocument/2006/relationships/vmlDrawing" Target="../drawings/vmlDrawing22.vml"/><Relationship Id="rId6" Type="http://schemas.openxmlformats.org/officeDocument/2006/relationships/oleObject" Target="../embeddings/oleObject42.bin"/><Relationship Id="rId11" Type="http://schemas.openxmlformats.org/officeDocument/2006/relationships/image" Target="../media/image37.wmf"/><Relationship Id="rId5" Type="http://schemas.openxmlformats.org/officeDocument/2006/relationships/oleObject" Target="../embeddings/oleObject41.bin"/><Relationship Id="rId10" Type="http://schemas.openxmlformats.org/officeDocument/2006/relationships/oleObject" Target="../embeddings/oleObject46.bin"/><Relationship Id="rId4" Type="http://schemas.openxmlformats.org/officeDocument/2006/relationships/image" Target="../media/image34.wmf"/><Relationship Id="rId9" Type="http://schemas.openxmlformats.org/officeDocument/2006/relationships/oleObject" Target="../embeddings/oleObject45.bin"/></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0.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48.bin"/><Relationship Id="rId7"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39.wmf"/><Relationship Id="rId5" Type="http://schemas.openxmlformats.org/officeDocument/2006/relationships/oleObject" Target="../embeddings/oleObject49.bin"/><Relationship Id="rId4" Type="http://schemas.openxmlformats.org/officeDocument/2006/relationships/image" Target="../media/image38.wmf"/></Relationships>
</file>

<file path=ppt/slides/_rels/slide51.x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oleObject" Target="../embeddings/oleObject56.bin"/><Relationship Id="rId3" Type="http://schemas.openxmlformats.org/officeDocument/2006/relationships/oleObject" Target="../embeddings/oleObject51.bin"/><Relationship Id="rId7" Type="http://schemas.openxmlformats.org/officeDocument/2006/relationships/oleObject" Target="../embeddings/oleObject53.bin"/><Relationship Id="rId12" Type="http://schemas.openxmlformats.org/officeDocument/2006/relationships/image" Target="../media/image45.wmf"/><Relationship Id="rId17" Type="http://schemas.openxmlformats.org/officeDocument/2006/relationships/image" Target="../media/image47.wmf"/><Relationship Id="rId2" Type="http://schemas.openxmlformats.org/officeDocument/2006/relationships/slideLayout" Target="../slideLayouts/slideLayout2.xml"/><Relationship Id="rId16" Type="http://schemas.openxmlformats.org/officeDocument/2006/relationships/oleObject" Target="../embeddings/oleObject58.bin"/><Relationship Id="rId1" Type="http://schemas.openxmlformats.org/officeDocument/2006/relationships/vmlDrawing" Target="../drawings/vmlDrawing24.vml"/><Relationship Id="rId6" Type="http://schemas.openxmlformats.org/officeDocument/2006/relationships/image" Target="../media/image42.wmf"/><Relationship Id="rId11" Type="http://schemas.openxmlformats.org/officeDocument/2006/relationships/oleObject" Target="../embeddings/oleObject55.bin"/><Relationship Id="rId5" Type="http://schemas.openxmlformats.org/officeDocument/2006/relationships/oleObject" Target="../embeddings/oleObject52.bin"/><Relationship Id="rId15" Type="http://schemas.openxmlformats.org/officeDocument/2006/relationships/image" Target="../media/image46.wmf"/><Relationship Id="rId10" Type="http://schemas.openxmlformats.org/officeDocument/2006/relationships/image" Target="../media/image44.wmf"/><Relationship Id="rId4" Type="http://schemas.openxmlformats.org/officeDocument/2006/relationships/image" Target="../media/image41.wmf"/><Relationship Id="rId9" Type="http://schemas.openxmlformats.org/officeDocument/2006/relationships/oleObject" Target="../embeddings/oleObject54.bin"/><Relationship Id="rId14" Type="http://schemas.openxmlformats.org/officeDocument/2006/relationships/oleObject" Target="../embeddings/oleObject57.bin"/></Relationships>
</file>

<file path=ppt/slides/_rels/slide52.xml.rels><?xml version="1.0" encoding="UTF-8" standalone="yes"?>
<Relationships xmlns="http://schemas.openxmlformats.org/package/2006/relationships"><Relationship Id="rId8" Type="http://schemas.openxmlformats.org/officeDocument/2006/relationships/image" Target="../media/image50.wmf"/><Relationship Id="rId13" Type="http://schemas.openxmlformats.org/officeDocument/2006/relationships/oleObject" Target="../embeddings/oleObject64.bin"/><Relationship Id="rId3" Type="http://schemas.openxmlformats.org/officeDocument/2006/relationships/oleObject" Target="../embeddings/oleObject59.bin"/><Relationship Id="rId7" Type="http://schemas.openxmlformats.org/officeDocument/2006/relationships/oleObject" Target="../embeddings/oleObject61.bin"/><Relationship Id="rId12" Type="http://schemas.openxmlformats.org/officeDocument/2006/relationships/image" Target="../media/image52.wmf"/><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49.wmf"/><Relationship Id="rId11" Type="http://schemas.openxmlformats.org/officeDocument/2006/relationships/oleObject" Target="../embeddings/oleObject63.bin"/><Relationship Id="rId5" Type="http://schemas.openxmlformats.org/officeDocument/2006/relationships/oleObject" Target="../embeddings/oleObject60.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62.bin"/><Relationship Id="rId14" Type="http://schemas.openxmlformats.org/officeDocument/2006/relationships/image" Target="../media/image53.wmf"/></Relationships>
</file>

<file path=ppt/slides/_rels/slide53.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70.bin"/><Relationship Id="rId18" Type="http://schemas.openxmlformats.org/officeDocument/2006/relationships/image" Target="../media/image61.wmf"/><Relationship Id="rId3" Type="http://schemas.openxmlformats.org/officeDocument/2006/relationships/oleObject" Target="../embeddings/oleObject65.bin"/><Relationship Id="rId21" Type="http://schemas.openxmlformats.org/officeDocument/2006/relationships/oleObject" Target="../embeddings/oleObject74.bin"/><Relationship Id="rId7" Type="http://schemas.openxmlformats.org/officeDocument/2006/relationships/oleObject" Target="../embeddings/oleObject67.bin"/><Relationship Id="rId12" Type="http://schemas.openxmlformats.org/officeDocument/2006/relationships/image" Target="../media/image58.wmf"/><Relationship Id="rId17" Type="http://schemas.openxmlformats.org/officeDocument/2006/relationships/oleObject" Target="../embeddings/oleObject72.bin"/><Relationship Id="rId2" Type="http://schemas.openxmlformats.org/officeDocument/2006/relationships/slideLayout" Target="../slideLayouts/slideLayout2.xml"/><Relationship Id="rId16" Type="http://schemas.openxmlformats.org/officeDocument/2006/relationships/image" Target="../media/image60.wmf"/><Relationship Id="rId20" Type="http://schemas.openxmlformats.org/officeDocument/2006/relationships/image" Target="../media/image62.wmf"/><Relationship Id="rId1" Type="http://schemas.openxmlformats.org/officeDocument/2006/relationships/vmlDrawing" Target="../drawings/vmlDrawing26.vml"/><Relationship Id="rId6" Type="http://schemas.openxmlformats.org/officeDocument/2006/relationships/image" Target="../media/image55.wmf"/><Relationship Id="rId11" Type="http://schemas.openxmlformats.org/officeDocument/2006/relationships/oleObject" Target="../embeddings/oleObject69.bin"/><Relationship Id="rId5" Type="http://schemas.openxmlformats.org/officeDocument/2006/relationships/oleObject" Target="../embeddings/oleObject66.bin"/><Relationship Id="rId15" Type="http://schemas.openxmlformats.org/officeDocument/2006/relationships/oleObject" Target="../embeddings/oleObject71.bin"/><Relationship Id="rId10" Type="http://schemas.openxmlformats.org/officeDocument/2006/relationships/image" Target="../media/image57.wmf"/><Relationship Id="rId19" Type="http://schemas.openxmlformats.org/officeDocument/2006/relationships/oleObject" Target="../embeddings/oleObject73.bin"/><Relationship Id="rId4" Type="http://schemas.openxmlformats.org/officeDocument/2006/relationships/image" Target="../media/image54.wmf"/><Relationship Id="rId9" Type="http://schemas.openxmlformats.org/officeDocument/2006/relationships/oleObject" Target="../embeddings/oleObject68.bin"/><Relationship Id="rId14" Type="http://schemas.openxmlformats.org/officeDocument/2006/relationships/image" Target="../media/image59.wmf"/><Relationship Id="rId22" Type="http://schemas.openxmlformats.org/officeDocument/2006/relationships/image" Target="../media/image63.wmf"/></Relationships>
</file>

<file path=ppt/slides/_rels/slide54.xml.rels><?xml version="1.0" encoding="UTF-8" standalone="yes"?>
<Relationships xmlns="http://schemas.openxmlformats.org/package/2006/relationships"><Relationship Id="rId8" Type="http://schemas.openxmlformats.org/officeDocument/2006/relationships/image" Target="../media/image66.wmf"/><Relationship Id="rId13" Type="http://schemas.openxmlformats.org/officeDocument/2006/relationships/oleObject" Target="../embeddings/oleObject80.bin"/><Relationship Id="rId18" Type="http://schemas.openxmlformats.org/officeDocument/2006/relationships/image" Target="../media/image71.wmf"/><Relationship Id="rId3" Type="http://schemas.openxmlformats.org/officeDocument/2006/relationships/oleObject" Target="../embeddings/oleObject75.bin"/><Relationship Id="rId7" Type="http://schemas.openxmlformats.org/officeDocument/2006/relationships/oleObject" Target="../embeddings/oleObject77.bin"/><Relationship Id="rId12" Type="http://schemas.openxmlformats.org/officeDocument/2006/relationships/image" Target="../media/image68.wmf"/><Relationship Id="rId17" Type="http://schemas.openxmlformats.org/officeDocument/2006/relationships/oleObject" Target="../embeddings/oleObject82.bin"/><Relationship Id="rId2" Type="http://schemas.openxmlformats.org/officeDocument/2006/relationships/slideLayout" Target="../slideLayouts/slideLayout2.xml"/><Relationship Id="rId16" Type="http://schemas.openxmlformats.org/officeDocument/2006/relationships/image" Target="../media/image70.wmf"/><Relationship Id="rId20" Type="http://schemas.openxmlformats.org/officeDocument/2006/relationships/image" Target="../media/image72.wmf"/><Relationship Id="rId1" Type="http://schemas.openxmlformats.org/officeDocument/2006/relationships/vmlDrawing" Target="../drawings/vmlDrawing27.vml"/><Relationship Id="rId6" Type="http://schemas.openxmlformats.org/officeDocument/2006/relationships/image" Target="../media/image65.wmf"/><Relationship Id="rId11" Type="http://schemas.openxmlformats.org/officeDocument/2006/relationships/oleObject" Target="../embeddings/oleObject79.bin"/><Relationship Id="rId5" Type="http://schemas.openxmlformats.org/officeDocument/2006/relationships/oleObject" Target="../embeddings/oleObject76.bin"/><Relationship Id="rId15" Type="http://schemas.openxmlformats.org/officeDocument/2006/relationships/oleObject" Target="../embeddings/oleObject81.bin"/><Relationship Id="rId10" Type="http://schemas.openxmlformats.org/officeDocument/2006/relationships/image" Target="../media/image67.wmf"/><Relationship Id="rId19" Type="http://schemas.openxmlformats.org/officeDocument/2006/relationships/oleObject" Target="../embeddings/oleObject83.bin"/><Relationship Id="rId4" Type="http://schemas.openxmlformats.org/officeDocument/2006/relationships/image" Target="../media/image64.wmf"/><Relationship Id="rId9" Type="http://schemas.openxmlformats.org/officeDocument/2006/relationships/oleObject" Target="../embeddings/oleObject78.bin"/><Relationship Id="rId14" Type="http://schemas.openxmlformats.org/officeDocument/2006/relationships/image" Target="../media/image69.wmf"/></Relationships>
</file>

<file path=ppt/slides/_rels/slide55.xml.rels><?xml version="1.0" encoding="UTF-8" standalone="yes"?>
<Relationships xmlns="http://schemas.openxmlformats.org/package/2006/relationships"><Relationship Id="rId8" Type="http://schemas.openxmlformats.org/officeDocument/2006/relationships/image" Target="../media/image75.wmf"/><Relationship Id="rId13" Type="http://schemas.openxmlformats.org/officeDocument/2006/relationships/oleObject" Target="../embeddings/oleObject89.bin"/><Relationship Id="rId18" Type="http://schemas.openxmlformats.org/officeDocument/2006/relationships/image" Target="../media/image80.wmf"/><Relationship Id="rId3" Type="http://schemas.openxmlformats.org/officeDocument/2006/relationships/oleObject" Target="../embeddings/oleObject84.bin"/><Relationship Id="rId7" Type="http://schemas.openxmlformats.org/officeDocument/2006/relationships/oleObject" Target="../embeddings/oleObject86.bin"/><Relationship Id="rId12" Type="http://schemas.openxmlformats.org/officeDocument/2006/relationships/image" Target="../media/image77.wmf"/><Relationship Id="rId17" Type="http://schemas.openxmlformats.org/officeDocument/2006/relationships/oleObject" Target="../embeddings/oleObject91.bin"/><Relationship Id="rId2" Type="http://schemas.openxmlformats.org/officeDocument/2006/relationships/slideLayout" Target="../slideLayouts/slideLayout2.xml"/><Relationship Id="rId16" Type="http://schemas.openxmlformats.org/officeDocument/2006/relationships/image" Target="../media/image79.wmf"/><Relationship Id="rId20" Type="http://schemas.openxmlformats.org/officeDocument/2006/relationships/image" Target="../media/image81.wmf"/><Relationship Id="rId1" Type="http://schemas.openxmlformats.org/officeDocument/2006/relationships/vmlDrawing" Target="../drawings/vmlDrawing28.vml"/><Relationship Id="rId6" Type="http://schemas.openxmlformats.org/officeDocument/2006/relationships/image" Target="../media/image74.wmf"/><Relationship Id="rId11" Type="http://schemas.openxmlformats.org/officeDocument/2006/relationships/oleObject" Target="../embeddings/oleObject88.bin"/><Relationship Id="rId5" Type="http://schemas.openxmlformats.org/officeDocument/2006/relationships/oleObject" Target="../embeddings/oleObject85.bin"/><Relationship Id="rId15" Type="http://schemas.openxmlformats.org/officeDocument/2006/relationships/oleObject" Target="../embeddings/oleObject90.bin"/><Relationship Id="rId10" Type="http://schemas.openxmlformats.org/officeDocument/2006/relationships/image" Target="../media/image76.wmf"/><Relationship Id="rId19" Type="http://schemas.openxmlformats.org/officeDocument/2006/relationships/oleObject" Target="../embeddings/oleObject92.bin"/><Relationship Id="rId4" Type="http://schemas.openxmlformats.org/officeDocument/2006/relationships/image" Target="../media/image73.wmf"/><Relationship Id="rId9" Type="http://schemas.openxmlformats.org/officeDocument/2006/relationships/oleObject" Target="../embeddings/oleObject87.bin"/><Relationship Id="rId14" Type="http://schemas.openxmlformats.org/officeDocument/2006/relationships/image" Target="../media/image78.wmf"/></Relationships>
</file>

<file path=ppt/slides/_rels/slide56.xml.rels><?xml version="1.0" encoding="UTF-8" standalone="yes"?>
<Relationships xmlns="http://schemas.openxmlformats.org/package/2006/relationships"><Relationship Id="rId8" Type="http://schemas.openxmlformats.org/officeDocument/2006/relationships/image" Target="../media/image84.wmf"/><Relationship Id="rId13" Type="http://schemas.openxmlformats.org/officeDocument/2006/relationships/oleObject" Target="../embeddings/oleObject98.bin"/><Relationship Id="rId18" Type="http://schemas.openxmlformats.org/officeDocument/2006/relationships/oleObject" Target="../embeddings/oleObject101.bin"/><Relationship Id="rId3" Type="http://schemas.openxmlformats.org/officeDocument/2006/relationships/oleObject" Target="../embeddings/oleObject93.bin"/><Relationship Id="rId21" Type="http://schemas.openxmlformats.org/officeDocument/2006/relationships/image" Target="../media/image90.wmf"/><Relationship Id="rId7" Type="http://schemas.openxmlformats.org/officeDocument/2006/relationships/oleObject" Target="../embeddings/oleObject95.bin"/><Relationship Id="rId12" Type="http://schemas.openxmlformats.org/officeDocument/2006/relationships/image" Target="../media/image86.wmf"/><Relationship Id="rId17" Type="http://schemas.openxmlformats.org/officeDocument/2006/relationships/oleObject" Target="../embeddings/oleObject100.bin"/><Relationship Id="rId2" Type="http://schemas.openxmlformats.org/officeDocument/2006/relationships/slideLayout" Target="../slideLayouts/slideLayout2.xml"/><Relationship Id="rId16" Type="http://schemas.openxmlformats.org/officeDocument/2006/relationships/image" Target="../media/image88.wmf"/><Relationship Id="rId20" Type="http://schemas.openxmlformats.org/officeDocument/2006/relationships/oleObject" Target="../embeddings/oleObject102.bin"/><Relationship Id="rId1" Type="http://schemas.openxmlformats.org/officeDocument/2006/relationships/vmlDrawing" Target="../drawings/vmlDrawing29.vml"/><Relationship Id="rId6" Type="http://schemas.openxmlformats.org/officeDocument/2006/relationships/image" Target="../media/image83.wmf"/><Relationship Id="rId11" Type="http://schemas.openxmlformats.org/officeDocument/2006/relationships/oleObject" Target="../embeddings/oleObject97.bin"/><Relationship Id="rId5" Type="http://schemas.openxmlformats.org/officeDocument/2006/relationships/oleObject" Target="../embeddings/oleObject94.bin"/><Relationship Id="rId15" Type="http://schemas.openxmlformats.org/officeDocument/2006/relationships/oleObject" Target="../embeddings/oleObject99.bin"/><Relationship Id="rId23" Type="http://schemas.openxmlformats.org/officeDocument/2006/relationships/image" Target="../media/image91.wmf"/><Relationship Id="rId10" Type="http://schemas.openxmlformats.org/officeDocument/2006/relationships/image" Target="../media/image85.wmf"/><Relationship Id="rId19" Type="http://schemas.openxmlformats.org/officeDocument/2006/relationships/image" Target="../media/image89.wmf"/><Relationship Id="rId4" Type="http://schemas.openxmlformats.org/officeDocument/2006/relationships/image" Target="../media/image82.wmf"/><Relationship Id="rId9" Type="http://schemas.openxmlformats.org/officeDocument/2006/relationships/oleObject" Target="../embeddings/oleObject96.bin"/><Relationship Id="rId14" Type="http://schemas.openxmlformats.org/officeDocument/2006/relationships/image" Target="../media/image87.wmf"/><Relationship Id="rId22" Type="http://schemas.openxmlformats.org/officeDocument/2006/relationships/oleObject" Target="../embeddings/oleObject103.bin"/></Relationships>
</file>

<file path=ppt/slides/_rels/slide57.xml.rels><?xml version="1.0" encoding="UTF-8" standalone="yes"?>
<Relationships xmlns="http://schemas.openxmlformats.org/package/2006/relationships"><Relationship Id="rId8" Type="http://schemas.openxmlformats.org/officeDocument/2006/relationships/image" Target="../media/image94.wmf"/><Relationship Id="rId13" Type="http://schemas.openxmlformats.org/officeDocument/2006/relationships/oleObject" Target="../embeddings/oleObject109.bin"/><Relationship Id="rId18" Type="http://schemas.openxmlformats.org/officeDocument/2006/relationships/image" Target="../media/image99.wmf"/><Relationship Id="rId3" Type="http://schemas.openxmlformats.org/officeDocument/2006/relationships/oleObject" Target="../embeddings/oleObject104.bin"/><Relationship Id="rId21" Type="http://schemas.openxmlformats.org/officeDocument/2006/relationships/oleObject" Target="../embeddings/oleObject113.bin"/><Relationship Id="rId7" Type="http://schemas.openxmlformats.org/officeDocument/2006/relationships/oleObject" Target="../embeddings/oleObject106.bin"/><Relationship Id="rId12" Type="http://schemas.openxmlformats.org/officeDocument/2006/relationships/image" Target="../media/image96.wmf"/><Relationship Id="rId17" Type="http://schemas.openxmlformats.org/officeDocument/2006/relationships/oleObject" Target="../embeddings/oleObject111.bin"/><Relationship Id="rId2" Type="http://schemas.openxmlformats.org/officeDocument/2006/relationships/slideLayout" Target="../slideLayouts/slideLayout2.xml"/><Relationship Id="rId16" Type="http://schemas.openxmlformats.org/officeDocument/2006/relationships/image" Target="../media/image98.wmf"/><Relationship Id="rId20" Type="http://schemas.openxmlformats.org/officeDocument/2006/relationships/image" Target="../media/image100.wmf"/><Relationship Id="rId1" Type="http://schemas.openxmlformats.org/officeDocument/2006/relationships/vmlDrawing" Target="../drawings/vmlDrawing30.vml"/><Relationship Id="rId6" Type="http://schemas.openxmlformats.org/officeDocument/2006/relationships/image" Target="../media/image93.wmf"/><Relationship Id="rId11" Type="http://schemas.openxmlformats.org/officeDocument/2006/relationships/oleObject" Target="../embeddings/oleObject108.bin"/><Relationship Id="rId5" Type="http://schemas.openxmlformats.org/officeDocument/2006/relationships/oleObject" Target="../embeddings/oleObject105.bin"/><Relationship Id="rId15" Type="http://schemas.openxmlformats.org/officeDocument/2006/relationships/oleObject" Target="../embeddings/oleObject110.bin"/><Relationship Id="rId10" Type="http://schemas.openxmlformats.org/officeDocument/2006/relationships/image" Target="../media/image95.wmf"/><Relationship Id="rId19" Type="http://schemas.openxmlformats.org/officeDocument/2006/relationships/oleObject" Target="../embeddings/oleObject112.bin"/><Relationship Id="rId4" Type="http://schemas.openxmlformats.org/officeDocument/2006/relationships/image" Target="../media/image92.wmf"/><Relationship Id="rId9" Type="http://schemas.openxmlformats.org/officeDocument/2006/relationships/oleObject" Target="../embeddings/oleObject107.bin"/><Relationship Id="rId14" Type="http://schemas.openxmlformats.org/officeDocument/2006/relationships/image" Target="../media/image97.wmf"/><Relationship Id="rId22" Type="http://schemas.openxmlformats.org/officeDocument/2006/relationships/image" Target="../media/image101.wmf"/></Relationships>
</file>

<file path=ppt/slides/_rels/slide58.xml.rels><?xml version="1.0" encoding="UTF-8" standalone="yes"?>
<Relationships xmlns="http://schemas.openxmlformats.org/package/2006/relationships"><Relationship Id="rId8" Type="http://schemas.openxmlformats.org/officeDocument/2006/relationships/image" Target="../media/image104.wmf"/><Relationship Id="rId13" Type="http://schemas.openxmlformats.org/officeDocument/2006/relationships/oleObject" Target="../embeddings/oleObject119.bin"/><Relationship Id="rId18" Type="http://schemas.openxmlformats.org/officeDocument/2006/relationships/image" Target="../media/image109.wmf"/><Relationship Id="rId3" Type="http://schemas.openxmlformats.org/officeDocument/2006/relationships/oleObject" Target="../embeddings/oleObject114.bin"/><Relationship Id="rId21" Type="http://schemas.openxmlformats.org/officeDocument/2006/relationships/oleObject" Target="../embeddings/oleObject123.bin"/><Relationship Id="rId7" Type="http://schemas.openxmlformats.org/officeDocument/2006/relationships/oleObject" Target="../embeddings/oleObject116.bin"/><Relationship Id="rId12" Type="http://schemas.openxmlformats.org/officeDocument/2006/relationships/image" Target="../media/image106.wmf"/><Relationship Id="rId17" Type="http://schemas.openxmlformats.org/officeDocument/2006/relationships/oleObject" Target="../embeddings/oleObject121.bin"/><Relationship Id="rId2" Type="http://schemas.openxmlformats.org/officeDocument/2006/relationships/slideLayout" Target="../slideLayouts/slideLayout2.xml"/><Relationship Id="rId16" Type="http://schemas.openxmlformats.org/officeDocument/2006/relationships/image" Target="../media/image108.wmf"/><Relationship Id="rId20" Type="http://schemas.openxmlformats.org/officeDocument/2006/relationships/image" Target="../media/image110.wmf"/><Relationship Id="rId1" Type="http://schemas.openxmlformats.org/officeDocument/2006/relationships/vmlDrawing" Target="../drawings/vmlDrawing31.vml"/><Relationship Id="rId6" Type="http://schemas.openxmlformats.org/officeDocument/2006/relationships/image" Target="../media/image103.wmf"/><Relationship Id="rId11" Type="http://schemas.openxmlformats.org/officeDocument/2006/relationships/oleObject" Target="../embeddings/oleObject118.bin"/><Relationship Id="rId24" Type="http://schemas.openxmlformats.org/officeDocument/2006/relationships/image" Target="../media/image112.wmf"/><Relationship Id="rId5" Type="http://schemas.openxmlformats.org/officeDocument/2006/relationships/oleObject" Target="../embeddings/oleObject115.bin"/><Relationship Id="rId15" Type="http://schemas.openxmlformats.org/officeDocument/2006/relationships/oleObject" Target="../embeddings/oleObject120.bin"/><Relationship Id="rId23" Type="http://schemas.openxmlformats.org/officeDocument/2006/relationships/oleObject" Target="../embeddings/oleObject124.bin"/><Relationship Id="rId10" Type="http://schemas.openxmlformats.org/officeDocument/2006/relationships/image" Target="../media/image105.wmf"/><Relationship Id="rId19" Type="http://schemas.openxmlformats.org/officeDocument/2006/relationships/oleObject" Target="../embeddings/oleObject122.bin"/><Relationship Id="rId4" Type="http://schemas.openxmlformats.org/officeDocument/2006/relationships/image" Target="../media/image102.wmf"/><Relationship Id="rId9" Type="http://schemas.openxmlformats.org/officeDocument/2006/relationships/oleObject" Target="../embeddings/oleObject117.bin"/><Relationship Id="rId14" Type="http://schemas.openxmlformats.org/officeDocument/2006/relationships/image" Target="../media/image107.wmf"/><Relationship Id="rId22" Type="http://schemas.openxmlformats.org/officeDocument/2006/relationships/image" Target="../media/image111.wmf"/></Relationships>
</file>

<file path=ppt/slides/_rels/slide59.xml.rels><?xml version="1.0" encoding="UTF-8" standalone="yes"?>
<Relationships xmlns="http://schemas.openxmlformats.org/package/2006/relationships"><Relationship Id="rId8" Type="http://schemas.openxmlformats.org/officeDocument/2006/relationships/image" Target="../media/image115.wmf"/><Relationship Id="rId13" Type="http://schemas.openxmlformats.org/officeDocument/2006/relationships/oleObject" Target="../embeddings/oleObject130.bin"/><Relationship Id="rId3" Type="http://schemas.openxmlformats.org/officeDocument/2006/relationships/oleObject" Target="../embeddings/oleObject125.bin"/><Relationship Id="rId7" Type="http://schemas.openxmlformats.org/officeDocument/2006/relationships/oleObject" Target="../embeddings/oleObject127.bin"/><Relationship Id="rId12" Type="http://schemas.openxmlformats.org/officeDocument/2006/relationships/image" Target="../media/image117.wmf"/><Relationship Id="rId2" Type="http://schemas.openxmlformats.org/officeDocument/2006/relationships/slideLayout" Target="../slideLayouts/slideLayout2.xml"/><Relationship Id="rId1" Type="http://schemas.openxmlformats.org/officeDocument/2006/relationships/vmlDrawing" Target="../drawings/vmlDrawing32.vml"/><Relationship Id="rId6" Type="http://schemas.openxmlformats.org/officeDocument/2006/relationships/image" Target="../media/image114.wmf"/><Relationship Id="rId11" Type="http://schemas.openxmlformats.org/officeDocument/2006/relationships/oleObject" Target="../embeddings/oleObject129.bin"/><Relationship Id="rId5" Type="http://schemas.openxmlformats.org/officeDocument/2006/relationships/oleObject" Target="../embeddings/oleObject126.bin"/><Relationship Id="rId10" Type="http://schemas.openxmlformats.org/officeDocument/2006/relationships/image" Target="../media/image116.wmf"/><Relationship Id="rId4" Type="http://schemas.openxmlformats.org/officeDocument/2006/relationships/image" Target="../media/image113.wmf"/><Relationship Id="rId9" Type="http://schemas.openxmlformats.org/officeDocument/2006/relationships/oleObject" Target="../embeddings/oleObject128.bin"/><Relationship Id="rId14" Type="http://schemas.openxmlformats.org/officeDocument/2006/relationships/image" Target="../media/image118.wmf"/></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60.xml.rels><?xml version="1.0" encoding="UTF-8" standalone="yes"?>
<Relationships xmlns="http://schemas.openxmlformats.org/package/2006/relationships"><Relationship Id="rId8" Type="http://schemas.openxmlformats.org/officeDocument/2006/relationships/image" Target="../media/image121.wmf"/><Relationship Id="rId13" Type="http://schemas.openxmlformats.org/officeDocument/2006/relationships/oleObject" Target="../embeddings/oleObject136.bin"/><Relationship Id="rId18" Type="http://schemas.openxmlformats.org/officeDocument/2006/relationships/image" Target="../media/image126.wmf"/><Relationship Id="rId26" Type="http://schemas.openxmlformats.org/officeDocument/2006/relationships/image" Target="../media/image130.wmf"/><Relationship Id="rId3" Type="http://schemas.openxmlformats.org/officeDocument/2006/relationships/oleObject" Target="../embeddings/oleObject131.bin"/><Relationship Id="rId21" Type="http://schemas.openxmlformats.org/officeDocument/2006/relationships/oleObject" Target="../embeddings/oleObject140.bin"/><Relationship Id="rId7" Type="http://schemas.openxmlformats.org/officeDocument/2006/relationships/oleObject" Target="../embeddings/oleObject133.bin"/><Relationship Id="rId12" Type="http://schemas.openxmlformats.org/officeDocument/2006/relationships/image" Target="../media/image123.wmf"/><Relationship Id="rId17" Type="http://schemas.openxmlformats.org/officeDocument/2006/relationships/oleObject" Target="../embeddings/oleObject138.bin"/><Relationship Id="rId25" Type="http://schemas.openxmlformats.org/officeDocument/2006/relationships/oleObject" Target="../embeddings/oleObject142.bin"/><Relationship Id="rId2" Type="http://schemas.openxmlformats.org/officeDocument/2006/relationships/slideLayout" Target="../slideLayouts/slideLayout2.xml"/><Relationship Id="rId16" Type="http://schemas.openxmlformats.org/officeDocument/2006/relationships/image" Target="../media/image125.wmf"/><Relationship Id="rId20" Type="http://schemas.openxmlformats.org/officeDocument/2006/relationships/image" Target="../media/image127.wmf"/><Relationship Id="rId29" Type="http://schemas.openxmlformats.org/officeDocument/2006/relationships/oleObject" Target="../embeddings/oleObject144.bin"/><Relationship Id="rId1" Type="http://schemas.openxmlformats.org/officeDocument/2006/relationships/vmlDrawing" Target="../drawings/vmlDrawing33.vml"/><Relationship Id="rId6" Type="http://schemas.openxmlformats.org/officeDocument/2006/relationships/image" Target="../media/image120.wmf"/><Relationship Id="rId11" Type="http://schemas.openxmlformats.org/officeDocument/2006/relationships/oleObject" Target="../embeddings/oleObject135.bin"/><Relationship Id="rId24" Type="http://schemas.openxmlformats.org/officeDocument/2006/relationships/image" Target="../media/image129.wmf"/><Relationship Id="rId5" Type="http://schemas.openxmlformats.org/officeDocument/2006/relationships/oleObject" Target="../embeddings/oleObject132.bin"/><Relationship Id="rId15" Type="http://schemas.openxmlformats.org/officeDocument/2006/relationships/oleObject" Target="../embeddings/oleObject137.bin"/><Relationship Id="rId23" Type="http://schemas.openxmlformats.org/officeDocument/2006/relationships/oleObject" Target="../embeddings/oleObject141.bin"/><Relationship Id="rId28" Type="http://schemas.openxmlformats.org/officeDocument/2006/relationships/image" Target="../media/image131.wmf"/><Relationship Id="rId10" Type="http://schemas.openxmlformats.org/officeDocument/2006/relationships/image" Target="../media/image122.wmf"/><Relationship Id="rId19" Type="http://schemas.openxmlformats.org/officeDocument/2006/relationships/oleObject" Target="../embeddings/oleObject139.bin"/><Relationship Id="rId31" Type="http://schemas.openxmlformats.org/officeDocument/2006/relationships/slide" Target="slide2.xml"/><Relationship Id="rId4" Type="http://schemas.openxmlformats.org/officeDocument/2006/relationships/image" Target="../media/image119.wmf"/><Relationship Id="rId9" Type="http://schemas.openxmlformats.org/officeDocument/2006/relationships/oleObject" Target="../embeddings/oleObject134.bin"/><Relationship Id="rId14" Type="http://schemas.openxmlformats.org/officeDocument/2006/relationships/image" Target="../media/image124.wmf"/><Relationship Id="rId22" Type="http://schemas.openxmlformats.org/officeDocument/2006/relationships/image" Target="../media/image128.wmf"/><Relationship Id="rId27" Type="http://schemas.openxmlformats.org/officeDocument/2006/relationships/oleObject" Target="../embeddings/oleObject143.bin"/><Relationship Id="rId30" Type="http://schemas.openxmlformats.org/officeDocument/2006/relationships/image" Target="../media/image132.wmf"/></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71600" y="476672"/>
            <a:ext cx="7200800" cy="3416320"/>
          </a:xfrm>
          <a:prstGeom prst="rect">
            <a:avLst/>
          </a:prstGeom>
        </p:spPr>
        <p:txBody>
          <a:bodyPr wrap="square">
            <a:spAutoFit/>
          </a:bodyPr>
          <a:lstStyle/>
          <a:p>
            <a:pPr algn="ctr"/>
            <a:r>
              <a:rPr lang="uz-Latn-UZ" sz="3600" b="1" dirty="0" smtClean="0">
                <a:solidFill>
                  <a:srgbClr val="7030A0"/>
                </a:solidFill>
              </a:rPr>
              <a:t>O’zbekiston Respublikasi Oliy va O’rta maxsus ta’lim vazirligi </a:t>
            </a:r>
            <a:endParaRPr lang="ru-RU" sz="3600" b="1" dirty="0" smtClean="0">
              <a:solidFill>
                <a:srgbClr val="7030A0"/>
              </a:solidFill>
            </a:endParaRPr>
          </a:p>
          <a:p>
            <a:pPr algn="ctr"/>
            <a:r>
              <a:rPr lang="uz-Latn-UZ" sz="3600" b="1" dirty="0" smtClean="0">
                <a:solidFill>
                  <a:srgbClr val="7030A0"/>
                </a:solidFill>
              </a:rPr>
              <a:t>Farg’on</a:t>
            </a:r>
            <a:r>
              <a:rPr lang="en-US" sz="3600" b="1" dirty="0">
                <a:solidFill>
                  <a:srgbClr val="7030A0"/>
                </a:solidFill>
              </a:rPr>
              <a:t>a</a:t>
            </a:r>
            <a:r>
              <a:rPr lang="uz-Latn-UZ" sz="3600" b="1" dirty="0" smtClean="0">
                <a:solidFill>
                  <a:srgbClr val="7030A0"/>
                </a:solidFill>
              </a:rPr>
              <a:t> Politexnika </a:t>
            </a:r>
            <a:r>
              <a:rPr lang="uz-Latn-UZ" sz="3600" b="1" dirty="0" smtClean="0">
                <a:solidFill>
                  <a:srgbClr val="7030A0"/>
                </a:solidFill>
              </a:rPr>
              <a:t>Instituti</a:t>
            </a:r>
            <a:endParaRPr lang="ru-RU" sz="3600" b="1" dirty="0" smtClean="0">
              <a:solidFill>
                <a:srgbClr val="7030A0"/>
              </a:solidFill>
            </a:endParaRPr>
          </a:p>
          <a:p>
            <a:pPr algn="ctr"/>
            <a:r>
              <a:rPr lang="en-US" sz="3600" b="1" dirty="0" smtClean="0">
                <a:solidFill>
                  <a:srgbClr val="7030A0"/>
                </a:solidFill>
              </a:rPr>
              <a:t>“</a:t>
            </a:r>
            <a:r>
              <a:rPr lang="en-US" sz="3600" b="1" dirty="0" err="1" smtClean="0">
                <a:solidFill>
                  <a:srgbClr val="7030A0"/>
                </a:solidFill>
              </a:rPr>
              <a:t>Ishlab</a:t>
            </a:r>
            <a:r>
              <a:rPr lang="en-US" sz="3600" b="1" dirty="0" smtClean="0">
                <a:solidFill>
                  <a:srgbClr val="7030A0"/>
                </a:solidFill>
              </a:rPr>
              <a:t> </a:t>
            </a:r>
            <a:r>
              <a:rPr lang="en-US" sz="3600" b="1" dirty="0" err="1" smtClean="0">
                <a:solidFill>
                  <a:srgbClr val="7030A0"/>
                </a:solidFill>
              </a:rPr>
              <a:t>chiqarishda</a:t>
            </a:r>
            <a:r>
              <a:rPr lang="en-US" sz="3600" b="1" dirty="0" smtClean="0">
                <a:solidFill>
                  <a:srgbClr val="7030A0"/>
                </a:solidFill>
              </a:rPr>
              <a:t> </a:t>
            </a:r>
            <a:r>
              <a:rPr lang="en-US" sz="3600" b="1" dirty="0" err="1" smtClean="0">
                <a:solidFill>
                  <a:srgbClr val="7030A0"/>
                </a:solidFill>
              </a:rPr>
              <a:t>boshqaruv</a:t>
            </a:r>
            <a:r>
              <a:rPr lang="en-US" sz="3600" b="1" dirty="0" smtClean="0">
                <a:solidFill>
                  <a:srgbClr val="7030A0"/>
                </a:solidFill>
              </a:rPr>
              <a:t>”</a:t>
            </a:r>
            <a:r>
              <a:rPr lang="uz-Latn-UZ" sz="3600" b="1" dirty="0" smtClean="0">
                <a:solidFill>
                  <a:srgbClr val="7030A0"/>
                </a:solidFill>
              </a:rPr>
              <a:t> </a:t>
            </a:r>
            <a:r>
              <a:rPr lang="en-US" sz="3600" b="1" dirty="0" err="1" smtClean="0">
                <a:solidFill>
                  <a:srgbClr val="7030A0"/>
                </a:solidFill>
              </a:rPr>
              <a:t>fakulteti</a:t>
            </a:r>
            <a:endParaRPr lang="ru-RU" sz="3600" b="1" dirty="0" smtClean="0">
              <a:solidFill>
                <a:srgbClr val="7030A0"/>
              </a:solidFill>
            </a:endParaRPr>
          </a:p>
          <a:p>
            <a:pPr algn="ctr"/>
            <a:r>
              <a:rPr lang="uz-Latn-UZ" sz="3600" b="1" dirty="0" smtClean="0">
                <a:solidFill>
                  <a:srgbClr val="7030A0"/>
                </a:solidFill>
              </a:rPr>
              <a:t>“Oliy matematika” kafedrasi</a:t>
            </a:r>
            <a:endParaRPr lang="ru-RU" sz="3600" b="1" dirty="0">
              <a:solidFill>
                <a:srgbClr val="7030A0"/>
              </a:solidFill>
            </a:endParaRPr>
          </a:p>
        </p:txBody>
      </p:sp>
      <p:sp>
        <p:nvSpPr>
          <p:cNvPr id="6" name="Прямоугольник 5"/>
          <p:cNvSpPr/>
          <p:nvPr/>
        </p:nvSpPr>
        <p:spPr>
          <a:xfrm>
            <a:off x="1894604" y="3841884"/>
            <a:ext cx="5181227" cy="523220"/>
          </a:xfrm>
          <a:prstGeom prst="rect">
            <a:avLst/>
          </a:prstGeom>
        </p:spPr>
        <p:txBody>
          <a:bodyPr wrap="none">
            <a:spAutoFit/>
          </a:bodyPr>
          <a:lstStyle/>
          <a:p>
            <a:pPr algn="ctr"/>
            <a:r>
              <a:rPr lang="en-US" sz="2800" b="1" dirty="0" err="1" smtClean="0">
                <a:solidFill>
                  <a:srgbClr val="7030A0"/>
                </a:solidFill>
              </a:rPr>
              <a:t>Mavzu</a:t>
            </a:r>
            <a:r>
              <a:rPr lang="en-US" sz="2800" b="1" dirty="0" smtClean="0">
                <a:solidFill>
                  <a:srgbClr val="7030A0"/>
                </a:solidFill>
              </a:rPr>
              <a:t>: </a:t>
            </a:r>
            <a:r>
              <a:rPr lang="en-US" sz="2800" b="1" dirty="0" err="1" smtClean="0">
                <a:solidFill>
                  <a:srgbClr val="7030A0"/>
                </a:solidFill>
              </a:rPr>
              <a:t>Funksiyani</a:t>
            </a:r>
            <a:r>
              <a:rPr lang="en-US" sz="2800" b="1" dirty="0" smtClean="0">
                <a:solidFill>
                  <a:srgbClr val="7030A0"/>
                </a:solidFill>
              </a:rPr>
              <a:t> </a:t>
            </a:r>
            <a:r>
              <a:rPr lang="en-US" sz="2800" b="1" dirty="0" err="1" smtClean="0">
                <a:solidFill>
                  <a:srgbClr val="7030A0"/>
                </a:solidFill>
              </a:rPr>
              <a:t>tekshirish</a:t>
            </a:r>
            <a:endParaRPr lang="ru-RU" sz="2800" b="1" dirty="0">
              <a:solidFill>
                <a:srgbClr val="7030A0"/>
              </a:solidFill>
            </a:endParaRPr>
          </a:p>
        </p:txBody>
      </p:sp>
      <p:sp>
        <p:nvSpPr>
          <p:cNvPr id="7" name="Прямоугольник 6"/>
          <p:cNvSpPr/>
          <p:nvPr/>
        </p:nvSpPr>
        <p:spPr>
          <a:xfrm>
            <a:off x="1619672" y="5066020"/>
            <a:ext cx="5976664" cy="523220"/>
          </a:xfrm>
          <a:prstGeom prst="rect">
            <a:avLst/>
          </a:prstGeom>
        </p:spPr>
        <p:txBody>
          <a:bodyPr wrap="square">
            <a:spAutoFit/>
          </a:bodyPr>
          <a:lstStyle/>
          <a:p>
            <a:r>
              <a:rPr lang="en-US" sz="2800" i="1" dirty="0" err="1" smtClean="0">
                <a:solidFill>
                  <a:srgbClr val="7030A0"/>
                </a:solidFill>
                <a:latin typeface="Tahoma" pitchFamily="34" charset="0"/>
                <a:cs typeface="Tahoma" pitchFamily="34" charset="0"/>
              </a:rPr>
              <a:t>Tayyorladi</a:t>
            </a:r>
            <a:r>
              <a:rPr lang="en-US" sz="2800" i="1" dirty="0" smtClean="0">
                <a:solidFill>
                  <a:srgbClr val="7030A0"/>
                </a:solidFill>
                <a:latin typeface="Tahoma" pitchFamily="34" charset="0"/>
                <a:cs typeface="Tahoma" pitchFamily="34" charset="0"/>
              </a:rPr>
              <a:t>:                   </a:t>
            </a:r>
            <a:r>
              <a:rPr lang="en-US" sz="2800" i="1" dirty="0" err="1" smtClean="0">
                <a:solidFill>
                  <a:srgbClr val="7030A0"/>
                </a:solidFill>
                <a:latin typeface="Tahoma" pitchFamily="34" charset="0"/>
                <a:cs typeface="Tahoma" pitchFamily="34" charset="0"/>
              </a:rPr>
              <a:t>B.Bozorov</a:t>
            </a:r>
            <a:endParaRPr lang="ru-RU" sz="2800" i="1" dirty="0">
              <a:solidFill>
                <a:srgbClr val="7030A0"/>
              </a:solidFill>
              <a:latin typeface="Tahoma" pitchFamily="34" charset="0"/>
              <a:cs typeface="Tahoma" pitchFamily="34" charset="0"/>
            </a:endParaRPr>
          </a:p>
        </p:txBody>
      </p:sp>
      <p:sp>
        <p:nvSpPr>
          <p:cNvPr id="8" name="Прямоугольник 7"/>
          <p:cNvSpPr/>
          <p:nvPr/>
        </p:nvSpPr>
        <p:spPr>
          <a:xfrm>
            <a:off x="3275856" y="5733256"/>
            <a:ext cx="2765501" cy="461665"/>
          </a:xfrm>
          <a:prstGeom prst="rect">
            <a:avLst/>
          </a:prstGeom>
        </p:spPr>
        <p:txBody>
          <a:bodyPr wrap="none">
            <a:spAutoFit/>
          </a:bodyPr>
          <a:lstStyle/>
          <a:p>
            <a:r>
              <a:rPr lang="en-US" sz="2400" b="1" dirty="0" err="1" smtClean="0">
                <a:solidFill>
                  <a:srgbClr val="7030A0"/>
                </a:solidFill>
              </a:rPr>
              <a:t>Farg’ona</a:t>
            </a:r>
            <a:r>
              <a:rPr lang="en-US" sz="2400" b="1" dirty="0" smtClean="0">
                <a:solidFill>
                  <a:srgbClr val="7030A0"/>
                </a:solidFill>
              </a:rPr>
              <a:t>  2013 </a:t>
            </a:r>
            <a:r>
              <a:rPr lang="en-US" sz="2400" b="1" dirty="0" err="1" smtClean="0">
                <a:solidFill>
                  <a:srgbClr val="7030A0"/>
                </a:solidFill>
              </a:rPr>
              <a:t>yil</a:t>
            </a:r>
            <a:endParaRPr lang="ru-RU" sz="2400" b="1" dirty="0">
              <a:solidFill>
                <a:srgbClr val="7030A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9" name="Rectangle 3"/>
          <p:cNvSpPr>
            <a:spLocks noGrp="1" noChangeArrowheads="1"/>
          </p:cNvSpPr>
          <p:nvPr>
            <p:ph idx="1"/>
          </p:nvPr>
        </p:nvSpPr>
        <p:spPr>
          <a:xfrm>
            <a:off x="457200" y="549275"/>
            <a:ext cx="8229600" cy="5576888"/>
          </a:xfrm>
        </p:spPr>
        <p:txBody>
          <a:bodyPr/>
          <a:lstStyle/>
          <a:p>
            <a:r>
              <a:rPr lang="en-US"/>
              <a:t>Agar yuqoridagi ta’rifda  tengsizlik o‘rnida  bajarilsa, </a:t>
            </a:r>
            <a:r>
              <a:rPr lang="en-US" i="1"/>
              <a:t>funksiyaning sof maksimumi (sof minimumi)</a:t>
            </a:r>
            <a:r>
              <a:rPr lang="en-US"/>
              <a:t> to‘g‘risida so‘z boradi.</a:t>
            </a:r>
            <a:endParaRPr lang="ru-R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a:normAutofit fontScale="90000"/>
          </a:bodyPr>
          <a:lstStyle/>
          <a:p>
            <a:r>
              <a:rPr lang="en-US" sz="4000" b="1">
                <a:solidFill>
                  <a:schemeClr val="hlink"/>
                </a:solidFill>
              </a:rPr>
              <a:t>Ekstremumning birinci yetarli sharti</a:t>
            </a:r>
            <a:endParaRPr lang="ru-RU" sz="4000" b="1">
              <a:solidFill>
                <a:schemeClr val="hlink"/>
              </a:solidFill>
            </a:endParaRPr>
          </a:p>
        </p:txBody>
      </p:sp>
      <p:sp>
        <p:nvSpPr>
          <p:cNvPr id="220163" name="Rectangle 3"/>
          <p:cNvSpPr>
            <a:spLocks noGrp="1" noChangeArrowheads="1"/>
          </p:cNvSpPr>
          <p:nvPr>
            <p:ph idx="1"/>
          </p:nvPr>
        </p:nvSpPr>
        <p:spPr/>
        <p:txBody>
          <a:bodyPr>
            <a:normAutofit/>
          </a:bodyPr>
          <a:lstStyle/>
          <a:p>
            <a:r>
              <a:rPr lang="en-US" sz="2800"/>
              <a:t>Aytaylik,  </a:t>
            </a:r>
            <a:r>
              <a:rPr lang="en-US" sz="2800" i="1"/>
              <a:t>x</a:t>
            </a:r>
            <a:r>
              <a:rPr lang="en-US" sz="2800" i="1" baseline="-25000"/>
              <a:t>0</a:t>
            </a:r>
            <a:r>
              <a:rPr lang="en-US" sz="2800"/>
              <a:t> nuqta </a:t>
            </a:r>
            <a:r>
              <a:rPr lang="en-US" sz="2800" i="1"/>
              <a:t>f</a:t>
            </a:r>
            <a:r>
              <a:rPr lang="en-US" sz="2800"/>
              <a:t>(</a:t>
            </a:r>
            <a:r>
              <a:rPr lang="en-US" sz="2800" i="1"/>
              <a:t>x</a:t>
            </a:r>
            <a:r>
              <a:rPr lang="en-US" sz="2800"/>
              <a:t>) funksiyaning kritik nuqtasi bo‘lib, uning shunday yaqin atrofi mavjud bo‘lsinki, unda  </a:t>
            </a:r>
            <a:r>
              <a:rPr lang="en-US" sz="2800" i="1"/>
              <a:t>f</a:t>
            </a:r>
            <a:r>
              <a:rPr lang="en-US" sz="2800" i="1">
                <a:sym typeface="Symbol" pitchFamily="18" charset="2"/>
              </a:rPr>
              <a:t></a:t>
            </a:r>
            <a:r>
              <a:rPr lang="en-US" sz="2800" i="1"/>
              <a:t>(x)</a:t>
            </a:r>
            <a:r>
              <a:rPr lang="en-US" sz="2800"/>
              <a:t> hosila mavjud va </a:t>
            </a:r>
            <a:r>
              <a:rPr lang="en-US" sz="2800" i="1"/>
              <a:t>x</a:t>
            </a:r>
            <a:r>
              <a:rPr lang="en-US" sz="2800" i="1" baseline="-25000"/>
              <a:t>0</a:t>
            </a:r>
            <a:r>
              <a:rPr lang="en-US" sz="2800"/>
              <a:t> nuqtaning chap va o‘ng yaqin atroflarining har birida hosila ishorasini saqlasin. U holda,</a:t>
            </a:r>
          </a:p>
          <a:p>
            <a:r>
              <a:rPr lang="en-US" sz="2800"/>
              <a:t>1)  </a:t>
            </a:r>
            <a:r>
              <a:rPr lang="en-US" sz="2800" i="1"/>
              <a:t>x</a:t>
            </a:r>
            <a:r>
              <a:rPr lang="en-US" sz="2800" i="1" baseline="-25000"/>
              <a:t>0</a:t>
            </a:r>
            <a:r>
              <a:rPr lang="en-US" sz="2800"/>
              <a:t> kritik nuqtadan o‘tishda (chapdan o‘ngga) </a:t>
            </a:r>
            <a:r>
              <a:rPr lang="en-US" sz="2800" i="1"/>
              <a:t>f</a:t>
            </a:r>
            <a:r>
              <a:rPr lang="en-US" sz="2800" i="1">
                <a:sym typeface="Symbol" pitchFamily="18" charset="2"/>
              </a:rPr>
              <a:t></a:t>
            </a:r>
            <a:r>
              <a:rPr lang="en-US" sz="2800" i="1"/>
              <a:t>(x)</a:t>
            </a:r>
            <a:r>
              <a:rPr lang="en-US" sz="2800"/>
              <a:t> (funksiya hosilasi) ishorasini «+» dan «-» ga o‘zgartirsa, (ya’ni, yaqin atrofda </a:t>
            </a:r>
            <a:r>
              <a:rPr lang="en-US" sz="2800" i="1"/>
              <a:t>x&lt;x</a:t>
            </a:r>
            <a:r>
              <a:rPr lang="en-US" sz="2800" i="1" baseline="-25000"/>
              <a:t>0</a:t>
            </a:r>
            <a:r>
              <a:rPr lang="en-US" sz="2800" i="1"/>
              <a:t> </a:t>
            </a:r>
            <a:r>
              <a:rPr lang="ru-RU" sz="2800" i="1">
                <a:sym typeface="Symbol" pitchFamily="18" charset="2"/>
              </a:rPr>
              <a:t></a:t>
            </a:r>
            <a:r>
              <a:rPr lang="en-US" sz="2800" i="1"/>
              <a:t> f</a:t>
            </a:r>
            <a:r>
              <a:rPr lang="en-US" sz="2800" i="1">
                <a:sym typeface="Symbol" pitchFamily="18" charset="2"/>
              </a:rPr>
              <a:t></a:t>
            </a:r>
            <a:r>
              <a:rPr lang="en-US" sz="2800" i="1"/>
              <a:t>(x)&gt;0, x&gt;x0 </a:t>
            </a:r>
            <a:r>
              <a:rPr lang="ru-RU" sz="2800" i="1">
                <a:sym typeface="Symbol" pitchFamily="18" charset="2"/>
              </a:rPr>
              <a:t></a:t>
            </a:r>
            <a:r>
              <a:rPr lang="en-US" sz="2800" i="1"/>
              <a:t> f</a:t>
            </a:r>
            <a:r>
              <a:rPr lang="en-US" sz="2800" i="1">
                <a:sym typeface="Symbol" pitchFamily="18" charset="2"/>
              </a:rPr>
              <a:t></a:t>
            </a:r>
            <a:r>
              <a:rPr lang="en-US" sz="2800" i="1"/>
              <a:t>(x)&lt;0)</a:t>
            </a:r>
            <a:r>
              <a:rPr lang="en-US" sz="2800"/>
              <a:t>  kritik nuqta maksimum nuqtasi;</a:t>
            </a:r>
            <a:endParaRPr lang="ru-RU" sz="28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1187" name="Rectangle 3"/>
          <p:cNvSpPr>
            <a:spLocks noGrp="1" noChangeArrowheads="1"/>
          </p:cNvSpPr>
          <p:nvPr>
            <p:ph idx="1"/>
          </p:nvPr>
        </p:nvSpPr>
        <p:spPr>
          <a:xfrm>
            <a:off x="457200" y="549275"/>
            <a:ext cx="8229600" cy="5576888"/>
          </a:xfrm>
        </p:spPr>
        <p:txBody>
          <a:bodyPr/>
          <a:lstStyle/>
          <a:p>
            <a:pPr>
              <a:lnSpc>
                <a:spcPct val="80000"/>
              </a:lnSpc>
            </a:pPr>
            <a:r>
              <a:rPr lang="en-US" sz="2700"/>
              <a:t>2)  </a:t>
            </a:r>
            <a:r>
              <a:rPr lang="en-US" sz="2700" i="1"/>
              <a:t>f</a:t>
            </a:r>
            <a:r>
              <a:rPr lang="en-US" sz="2700" i="1">
                <a:sym typeface="Symbol" pitchFamily="18" charset="2"/>
              </a:rPr>
              <a:t></a:t>
            </a:r>
            <a:r>
              <a:rPr lang="en-US" sz="2700" i="1"/>
              <a:t>(x)</a:t>
            </a:r>
            <a:r>
              <a:rPr lang="en-US" sz="2700"/>
              <a:t> ishorasini  «-» dan «+» ga o‘zgartirsa minimum nuqtasi bo‘ladi;</a:t>
            </a:r>
          </a:p>
          <a:p>
            <a:pPr>
              <a:lnSpc>
                <a:spcPct val="80000"/>
              </a:lnSpc>
            </a:pPr>
            <a:r>
              <a:rPr lang="en-US" sz="2700"/>
              <a:t>3) </a:t>
            </a:r>
            <a:r>
              <a:rPr lang="en-US" sz="2700" i="1"/>
              <a:t>f</a:t>
            </a:r>
            <a:r>
              <a:rPr lang="en-US" sz="2700" i="1">
                <a:sym typeface="Symbol" pitchFamily="18" charset="2"/>
              </a:rPr>
              <a:t></a:t>
            </a:r>
            <a:r>
              <a:rPr lang="en-US" sz="2700" i="1"/>
              <a:t>(x)</a:t>
            </a:r>
            <a:r>
              <a:rPr lang="en-US" sz="2700"/>
              <a:t> kritik nuqtadan o‘tishda ishorasini o‘zgartirmasa, bu kritik nuqtada ekstremum bo‘lmaydi.</a:t>
            </a:r>
          </a:p>
          <a:p>
            <a:pPr>
              <a:lnSpc>
                <a:spcPct val="80000"/>
              </a:lnSpc>
              <a:buFontTx/>
              <a:buNone/>
            </a:pPr>
            <a:r>
              <a:rPr lang="en-US" sz="2700"/>
              <a:t>    Haqiqatdan ham, 1-holni olsak </a:t>
            </a:r>
            <a:r>
              <a:rPr lang="en-US" sz="2700" i="1"/>
              <a:t>x</a:t>
            </a:r>
            <a:r>
              <a:rPr lang="en-US" sz="2700" i="1" baseline="-25000"/>
              <a:t>0</a:t>
            </a:r>
            <a:r>
              <a:rPr lang="en-US" sz="2700"/>
              <a:t> nuqta yaqin atrofidan olingan </a:t>
            </a:r>
            <a:r>
              <a:rPr lang="en-US" sz="2700" i="1"/>
              <a:t>x</a:t>
            </a:r>
            <a:r>
              <a:rPr lang="en-US" sz="2700"/>
              <a:t> uchun</a:t>
            </a:r>
            <a:endParaRPr lang="ru-RU" sz="2700" i="1">
              <a:sym typeface="Symbol" pitchFamily="18" charset="2"/>
            </a:endParaRPr>
          </a:p>
          <a:p>
            <a:pPr>
              <a:lnSpc>
                <a:spcPct val="80000"/>
              </a:lnSpc>
              <a:buFontTx/>
              <a:buNone/>
            </a:pPr>
            <a:r>
              <a:rPr lang="en-US" sz="2700" i="1">
                <a:sym typeface="Symbol" pitchFamily="18" charset="2"/>
              </a:rPr>
              <a:t>    </a:t>
            </a:r>
            <a:r>
              <a:rPr lang="ru-RU" sz="2700" i="1">
                <a:sym typeface="Symbol" pitchFamily="18" charset="2"/>
              </a:rPr>
              <a:t></a:t>
            </a:r>
            <a:r>
              <a:rPr lang="en-US" sz="2700" i="1"/>
              <a:t>y=f(x)-f(x</a:t>
            </a:r>
            <a:r>
              <a:rPr lang="en-US" sz="2700" i="1" baseline="-25000"/>
              <a:t>0</a:t>
            </a:r>
            <a:r>
              <a:rPr lang="en-US" sz="2700" i="1"/>
              <a:t>)=f</a:t>
            </a:r>
            <a:r>
              <a:rPr lang="en-US" sz="2700" i="1">
                <a:sym typeface="Symbol" pitchFamily="18" charset="2"/>
              </a:rPr>
              <a:t></a:t>
            </a:r>
            <a:r>
              <a:rPr lang="en-US" sz="2700" i="1"/>
              <a:t>(c)(x-x</a:t>
            </a:r>
            <a:r>
              <a:rPr lang="en-US" sz="2700" i="1" baseline="-25000"/>
              <a:t>0</a:t>
            </a:r>
            <a:r>
              <a:rPr lang="en-US" sz="2700" i="1"/>
              <a:t>);</a:t>
            </a:r>
          </a:p>
          <a:p>
            <a:pPr>
              <a:lnSpc>
                <a:spcPct val="80000"/>
              </a:lnSpc>
              <a:buFontTx/>
              <a:buNone/>
            </a:pPr>
            <a:r>
              <a:rPr lang="en-US" sz="2700" i="1"/>
              <a:t>    x&lt;x</a:t>
            </a:r>
            <a:r>
              <a:rPr lang="en-US" sz="2700" i="1" baseline="-25000"/>
              <a:t>0</a:t>
            </a:r>
            <a:r>
              <a:rPr lang="en-US" sz="2700" i="1"/>
              <a:t> </a:t>
            </a:r>
            <a:r>
              <a:rPr lang="ru-RU" sz="2700" i="1">
                <a:sym typeface="Symbol" pitchFamily="18" charset="2"/>
              </a:rPr>
              <a:t></a:t>
            </a:r>
            <a:r>
              <a:rPr lang="en-US" sz="2700" i="1"/>
              <a:t> f</a:t>
            </a:r>
            <a:r>
              <a:rPr lang="en-US" sz="2700" i="1">
                <a:sym typeface="Symbol" pitchFamily="18" charset="2"/>
              </a:rPr>
              <a:t></a:t>
            </a:r>
            <a:r>
              <a:rPr lang="en-US" sz="2700" i="1"/>
              <a:t>(c)&gt;0,   x-x</a:t>
            </a:r>
            <a:r>
              <a:rPr lang="en-US" sz="2700" i="1" baseline="-25000"/>
              <a:t>0</a:t>
            </a:r>
            <a:r>
              <a:rPr lang="en-US" sz="2700" i="1"/>
              <a:t>&lt;0 </a:t>
            </a:r>
            <a:r>
              <a:rPr lang="ru-RU" sz="2700" i="1">
                <a:sym typeface="Symbol" pitchFamily="18" charset="2"/>
              </a:rPr>
              <a:t></a:t>
            </a:r>
            <a:r>
              <a:rPr lang="en-US" sz="2700" i="1"/>
              <a:t> f(x)-f(x</a:t>
            </a:r>
            <a:r>
              <a:rPr lang="en-US" sz="2700" i="1" baseline="-25000"/>
              <a:t>0</a:t>
            </a:r>
            <a:r>
              <a:rPr lang="en-US" sz="2700" i="1"/>
              <a:t>)&lt;0 </a:t>
            </a:r>
            <a:r>
              <a:rPr lang="ru-RU" sz="2700" i="1">
                <a:sym typeface="Symbol" pitchFamily="18" charset="2"/>
              </a:rPr>
              <a:t></a:t>
            </a:r>
            <a:r>
              <a:rPr lang="en-US" sz="2700" i="1"/>
              <a:t> f(x)&lt;f(x</a:t>
            </a:r>
            <a:r>
              <a:rPr lang="en-US" sz="2700" i="1" baseline="-25000"/>
              <a:t>0</a:t>
            </a:r>
            <a:r>
              <a:rPr lang="en-US" sz="2700" i="1"/>
              <a:t>);</a:t>
            </a:r>
          </a:p>
          <a:p>
            <a:pPr>
              <a:lnSpc>
                <a:spcPct val="80000"/>
              </a:lnSpc>
              <a:buFontTx/>
              <a:buNone/>
            </a:pPr>
            <a:r>
              <a:rPr lang="en-US" sz="2700" i="1"/>
              <a:t>    x&gt;x</a:t>
            </a:r>
            <a:r>
              <a:rPr lang="en-US" sz="2700" i="1" baseline="-25000"/>
              <a:t>0</a:t>
            </a:r>
            <a:r>
              <a:rPr lang="en-US" sz="2700" i="1"/>
              <a:t> </a:t>
            </a:r>
            <a:r>
              <a:rPr lang="ru-RU" sz="2700" i="1">
                <a:sym typeface="Symbol" pitchFamily="18" charset="2"/>
              </a:rPr>
              <a:t></a:t>
            </a:r>
            <a:r>
              <a:rPr lang="en-US" sz="2700" i="1"/>
              <a:t> f</a:t>
            </a:r>
            <a:r>
              <a:rPr lang="en-US" sz="2700" i="1">
                <a:sym typeface="Symbol" pitchFamily="18" charset="2"/>
              </a:rPr>
              <a:t></a:t>
            </a:r>
            <a:r>
              <a:rPr lang="en-US" sz="2700" i="1"/>
              <a:t>(c)&lt;0,  x-x</a:t>
            </a:r>
            <a:r>
              <a:rPr lang="en-US" sz="2700" i="1" baseline="-25000"/>
              <a:t>0</a:t>
            </a:r>
            <a:r>
              <a:rPr lang="en-US" sz="2700" i="1"/>
              <a:t>&gt;0 </a:t>
            </a:r>
            <a:r>
              <a:rPr lang="ru-RU" sz="2700" i="1">
                <a:sym typeface="Symbol" pitchFamily="18" charset="2"/>
              </a:rPr>
              <a:t></a:t>
            </a:r>
            <a:r>
              <a:rPr lang="en-US" sz="2700" i="1"/>
              <a:t> f(x)-f(x</a:t>
            </a:r>
            <a:r>
              <a:rPr lang="en-US" sz="2700" i="1" baseline="-25000"/>
              <a:t>0</a:t>
            </a:r>
            <a:r>
              <a:rPr lang="en-US" sz="2700" i="1"/>
              <a:t>)&lt;0 </a:t>
            </a:r>
            <a:r>
              <a:rPr lang="ru-RU" sz="2700" i="1">
                <a:sym typeface="Symbol" pitchFamily="18" charset="2"/>
              </a:rPr>
              <a:t></a:t>
            </a:r>
            <a:r>
              <a:rPr lang="en-US" sz="2700" i="1"/>
              <a:t> f(x)&lt;f(x</a:t>
            </a:r>
            <a:r>
              <a:rPr lang="en-US" sz="2700" i="1" baseline="-25000"/>
              <a:t>0</a:t>
            </a:r>
            <a:r>
              <a:rPr lang="en-US" sz="2700" i="1"/>
              <a:t>)</a:t>
            </a:r>
            <a:r>
              <a:rPr lang="en-US" sz="2700"/>
              <a:t>.</a:t>
            </a:r>
          </a:p>
          <a:p>
            <a:pPr>
              <a:lnSpc>
                <a:spcPct val="80000"/>
              </a:lnSpc>
              <a:buFontTx/>
              <a:buNone/>
            </a:pPr>
            <a:r>
              <a:rPr lang="en-US" sz="2700"/>
              <a:t>    Ya’ni, </a:t>
            </a:r>
            <a:r>
              <a:rPr lang="en-US" sz="2700" i="1"/>
              <a:t>x</a:t>
            </a:r>
            <a:r>
              <a:rPr lang="en-US" sz="2700" i="1" baseline="-25000"/>
              <a:t>0</a:t>
            </a:r>
            <a:r>
              <a:rPr lang="en-US" sz="2700"/>
              <a:t> kritik nuqta yaqin atrofida  </a:t>
            </a:r>
            <a:r>
              <a:rPr lang="en-US" sz="2700" i="1"/>
              <a:t>f(x)&lt;f(x</a:t>
            </a:r>
            <a:r>
              <a:rPr lang="en-US" sz="2700" i="1" baseline="-25000"/>
              <a:t>0</a:t>
            </a:r>
            <a:r>
              <a:rPr lang="en-US" sz="2700" i="1"/>
              <a:t>)</a:t>
            </a:r>
            <a:r>
              <a:rPr lang="en-US" sz="2700"/>
              <a:t> o‘rinli bo‘lib, bu nuqtada funksiya maksimumga erishishi kelib chiqadi. Qolgan hollar ham shunga o‘xshash ko‘rsatiladi.</a:t>
            </a:r>
            <a:endParaRPr lang="ru-RU" sz="27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2211" name="Rectangle 3"/>
          <p:cNvSpPr>
            <a:spLocks noGrp="1" noChangeArrowheads="1"/>
          </p:cNvSpPr>
          <p:nvPr>
            <p:ph idx="1"/>
          </p:nvPr>
        </p:nvSpPr>
        <p:spPr>
          <a:xfrm>
            <a:off x="457200" y="549275"/>
            <a:ext cx="8229600" cy="5576888"/>
          </a:xfrm>
        </p:spPr>
        <p:txBody>
          <a:bodyPr/>
          <a:lstStyle/>
          <a:p>
            <a:pPr>
              <a:lnSpc>
                <a:spcPct val="80000"/>
              </a:lnSpc>
            </a:pPr>
            <a:r>
              <a:rPr lang="en-US" sz="2700" b="1">
                <a:solidFill>
                  <a:srgbClr val="009999"/>
                </a:solidFill>
              </a:rPr>
              <a:t>Misol.</a:t>
            </a:r>
            <a:r>
              <a:rPr lang="en-US" sz="2700"/>
              <a:t> </a:t>
            </a:r>
            <a:r>
              <a:rPr lang="en-US" sz="2700" i="1"/>
              <a:t>y=x</a:t>
            </a:r>
            <a:r>
              <a:rPr lang="en-US" sz="2700" i="1" baseline="30000"/>
              <a:t>3</a:t>
            </a:r>
            <a:r>
              <a:rPr lang="en-US" sz="2700" i="1"/>
              <a:t>-3x</a:t>
            </a:r>
            <a:r>
              <a:rPr lang="en-US" sz="2700" i="1" baseline="30000"/>
              <a:t>2</a:t>
            </a:r>
            <a:r>
              <a:rPr lang="en-US" sz="2700" i="1"/>
              <a:t>-9x+5</a:t>
            </a:r>
            <a:r>
              <a:rPr lang="en-US" sz="2700"/>
              <a:t> funksiyaning maksimumi va minimumi topilsin.</a:t>
            </a:r>
            <a:endParaRPr lang="en-US" sz="2700" b="1"/>
          </a:p>
          <a:p>
            <a:pPr>
              <a:lnSpc>
                <a:spcPct val="80000"/>
              </a:lnSpc>
              <a:buFontTx/>
              <a:buNone/>
            </a:pPr>
            <a:r>
              <a:rPr lang="en-US" sz="2700" b="1"/>
              <a:t>    Yechish.</a:t>
            </a:r>
            <a:r>
              <a:rPr lang="en-US" sz="2700"/>
              <a:t> </a:t>
            </a:r>
            <a:r>
              <a:rPr lang="en-US" sz="2700" i="1"/>
              <a:t>y</a:t>
            </a:r>
            <a:r>
              <a:rPr lang="ru-RU" sz="2700" i="1">
                <a:sym typeface="Symbol" pitchFamily="18" charset="2"/>
              </a:rPr>
              <a:t></a:t>
            </a:r>
            <a:r>
              <a:rPr lang="en-US" sz="2700" i="1"/>
              <a:t>=3x</a:t>
            </a:r>
            <a:r>
              <a:rPr lang="en-US" sz="2700" i="1" baseline="30000"/>
              <a:t>2</a:t>
            </a:r>
            <a:r>
              <a:rPr lang="en-US" sz="2700" i="1"/>
              <a:t>-6x-9=3(x</a:t>
            </a:r>
            <a:r>
              <a:rPr lang="en-US" sz="2700" i="1" baseline="30000"/>
              <a:t>2</a:t>
            </a:r>
            <a:r>
              <a:rPr lang="en-US" sz="2700" i="1"/>
              <a:t>-2x-3)=3(x+1)(x-3)</a:t>
            </a:r>
            <a:endParaRPr lang="en-US" sz="2700"/>
          </a:p>
          <a:p>
            <a:pPr>
              <a:lnSpc>
                <a:spcPct val="80000"/>
              </a:lnSpc>
              <a:buFontTx/>
              <a:buNone/>
            </a:pPr>
            <a:r>
              <a:rPr lang="en-US" sz="2700"/>
              <a:t>    Kritik nuqtalar </a:t>
            </a:r>
            <a:r>
              <a:rPr lang="en-US" sz="2700" i="1"/>
              <a:t>y</a:t>
            </a:r>
            <a:r>
              <a:rPr lang="ru-RU" sz="2700" i="1">
                <a:sym typeface="Symbol" pitchFamily="18" charset="2"/>
              </a:rPr>
              <a:t></a:t>
            </a:r>
            <a:r>
              <a:rPr lang="en-US" sz="2700" i="1"/>
              <a:t>=0 </a:t>
            </a:r>
            <a:r>
              <a:rPr lang="ru-RU" sz="2700" i="1">
                <a:sym typeface="Symbol" pitchFamily="18" charset="2"/>
              </a:rPr>
              <a:t></a:t>
            </a:r>
            <a:r>
              <a:rPr lang="en-US" sz="2700" i="1"/>
              <a:t> x</a:t>
            </a:r>
            <a:r>
              <a:rPr lang="en-US" sz="2700" i="1" baseline="-25000"/>
              <a:t>1</a:t>
            </a:r>
            <a:r>
              <a:rPr lang="en-US" sz="2700" i="1"/>
              <a:t>=-1,   x</a:t>
            </a:r>
            <a:r>
              <a:rPr lang="en-US" sz="2700" i="1" baseline="-25000"/>
              <a:t>2</a:t>
            </a:r>
            <a:r>
              <a:rPr lang="en-US" sz="2700" i="1"/>
              <a:t>=3 </a:t>
            </a:r>
            <a:r>
              <a:rPr lang="en-US" sz="2700"/>
              <a:t>  </a:t>
            </a:r>
            <a:endParaRPr lang="en-US" sz="2700" i="1"/>
          </a:p>
          <a:p>
            <a:pPr>
              <a:lnSpc>
                <a:spcPct val="80000"/>
              </a:lnSpc>
              <a:buFontTx/>
              <a:buNone/>
            </a:pPr>
            <a:r>
              <a:rPr lang="en-US" sz="2700" i="1"/>
              <a:t>    x</a:t>
            </a:r>
            <a:r>
              <a:rPr lang="ru-RU" sz="2700" i="1">
                <a:sym typeface="Symbol" pitchFamily="18" charset="2"/>
              </a:rPr>
              <a:t></a:t>
            </a:r>
            <a:r>
              <a:rPr lang="en-US" sz="2700" i="1"/>
              <a:t>(-</a:t>
            </a:r>
            <a:r>
              <a:rPr lang="ru-RU" sz="2700" i="1">
                <a:sym typeface="Symbol" pitchFamily="18" charset="2"/>
              </a:rPr>
              <a:t></a:t>
            </a:r>
            <a:r>
              <a:rPr lang="en-US" sz="2700" i="1"/>
              <a:t>;-1)</a:t>
            </a:r>
            <a:r>
              <a:rPr lang="ru-RU" sz="2700" i="1">
                <a:sym typeface="Symbol" pitchFamily="18" charset="2"/>
              </a:rPr>
              <a:t></a:t>
            </a:r>
            <a:r>
              <a:rPr lang="en-US" sz="2700" i="1"/>
              <a:t>(3;+</a:t>
            </a:r>
            <a:r>
              <a:rPr lang="ru-RU" sz="2700" i="1">
                <a:sym typeface="Symbol" pitchFamily="18" charset="2"/>
              </a:rPr>
              <a:t></a:t>
            </a:r>
            <a:r>
              <a:rPr lang="en-US" sz="2700" i="1"/>
              <a:t>) </a:t>
            </a:r>
            <a:r>
              <a:rPr lang="ru-RU" sz="2700" i="1">
                <a:sym typeface="Symbol" pitchFamily="18" charset="2"/>
              </a:rPr>
              <a:t></a:t>
            </a:r>
            <a:r>
              <a:rPr lang="en-US" sz="2700" i="1"/>
              <a:t> y</a:t>
            </a:r>
            <a:r>
              <a:rPr lang="ru-RU" sz="2700" i="1">
                <a:sym typeface="Symbol" pitchFamily="18" charset="2"/>
              </a:rPr>
              <a:t></a:t>
            </a:r>
            <a:r>
              <a:rPr lang="en-US" sz="2700" i="1"/>
              <a:t>&gt;0 </a:t>
            </a:r>
            <a:r>
              <a:rPr lang="ru-RU" sz="2700" i="1">
                <a:sym typeface="Symbol" pitchFamily="18" charset="2"/>
              </a:rPr>
              <a:t></a:t>
            </a:r>
            <a:r>
              <a:rPr lang="en-US" sz="2700"/>
              <a:t>  hosila ishorasi «+»,     </a:t>
            </a:r>
            <a:endParaRPr lang="en-US" sz="2700" i="1"/>
          </a:p>
          <a:p>
            <a:pPr>
              <a:lnSpc>
                <a:spcPct val="80000"/>
              </a:lnSpc>
              <a:buFontTx/>
              <a:buNone/>
            </a:pPr>
            <a:r>
              <a:rPr lang="en-US" sz="2700" i="1"/>
              <a:t>    x</a:t>
            </a:r>
            <a:r>
              <a:rPr lang="ru-RU" sz="2700" i="1">
                <a:sym typeface="Symbol" pitchFamily="18" charset="2"/>
              </a:rPr>
              <a:t></a:t>
            </a:r>
            <a:r>
              <a:rPr lang="en-US" sz="2700" i="1"/>
              <a:t>(-1;3) </a:t>
            </a:r>
            <a:r>
              <a:rPr lang="ru-RU" sz="2700" i="1">
                <a:sym typeface="Symbol" pitchFamily="18" charset="2"/>
              </a:rPr>
              <a:t></a:t>
            </a:r>
            <a:r>
              <a:rPr lang="en-US" sz="2700" i="1"/>
              <a:t> y</a:t>
            </a:r>
            <a:r>
              <a:rPr lang="ru-RU" sz="2700" i="1">
                <a:sym typeface="Symbol" pitchFamily="18" charset="2"/>
              </a:rPr>
              <a:t></a:t>
            </a:r>
            <a:r>
              <a:rPr lang="en-US" sz="2700" i="1"/>
              <a:t>&lt;0 </a:t>
            </a:r>
            <a:r>
              <a:rPr lang="ru-RU" sz="2700" i="1">
                <a:sym typeface="Symbol" pitchFamily="18" charset="2"/>
              </a:rPr>
              <a:t></a:t>
            </a:r>
            <a:r>
              <a:rPr lang="en-US" sz="2700"/>
              <a:t>  hosila ishorasi «-».</a:t>
            </a:r>
            <a:endParaRPr lang="en-US" sz="2700" i="1"/>
          </a:p>
          <a:p>
            <a:pPr>
              <a:lnSpc>
                <a:spcPct val="80000"/>
              </a:lnSpc>
              <a:buFontTx/>
              <a:buNone/>
            </a:pPr>
            <a:r>
              <a:rPr lang="en-US" sz="2700" i="1"/>
              <a:t>    x1=-1</a:t>
            </a:r>
            <a:r>
              <a:rPr lang="en-US" sz="2700"/>
              <a:t> dan  o‘tishda hosila ishorasi «+» dan «-» ga o‘zgaradi, demak, bu nuqtada funksiya maksimumga erishadi.</a:t>
            </a:r>
            <a:endParaRPr lang="en-US" sz="2700" i="1"/>
          </a:p>
          <a:p>
            <a:pPr>
              <a:lnSpc>
                <a:spcPct val="80000"/>
              </a:lnSpc>
              <a:buFontTx/>
              <a:buNone/>
            </a:pPr>
            <a:r>
              <a:rPr lang="en-US" sz="2700" i="1"/>
              <a:t>    x2=3</a:t>
            </a:r>
            <a:r>
              <a:rPr lang="en-US" sz="2700"/>
              <a:t> kritik nuqtadan  o‘tishda hosila ishorasi «-» dan «+» ga o‘zgaradi, demak, bu nuqtada funksiya minimumga erishadi.</a:t>
            </a:r>
            <a:endParaRPr lang="en-US" sz="2700" i="1"/>
          </a:p>
          <a:p>
            <a:pPr>
              <a:lnSpc>
                <a:spcPct val="80000"/>
              </a:lnSpc>
              <a:buFontTx/>
              <a:buNone/>
            </a:pPr>
            <a:r>
              <a:rPr lang="en-US" sz="2700" i="1"/>
              <a:t>    y</a:t>
            </a:r>
            <a:r>
              <a:rPr lang="en-US" sz="2700" i="1" baseline="-25000"/>
              <a:t>max</a:t>
            </a:r>
            <a:r>
              <a:rPr lang="en-US" sz="2700" i="1"/>
              <a:t>=f(-1)=(-1)</a:t>
            </a:r>
            <a:r>
              <a:rPr lang="en-US" sz="2700" i="1" baseline="30000"/>
              <a:t>3</a:t>
            </a:r>
            <a:r>
              <a:rPr lang="en-US" sz="2700" i="1"/>
              <a:t>–3.(-1)</a:t>
            </a:r>
            <a:r>
              <a:rPr lang="en-US" sz="2700" i="1" baseline="30000"/>
              <a:t>2</a:t>
            </a:r>
            <a:r>
              <a:rPr lang="en-US" sz="2700" i="1"/>
              <a:t>–9.(-1)+5=-1-3+9+5=10;</a:t>
            </a:r>
          </a:p>
          <a:p>
            <a:pPr>
              <a:lnSpc>
                <a:spcPct val="80000"/>
              </a:lnSpc>
              <a:buFontTx/>
              <a:buNone/>
            </a:pPr>
            <a:r>
              <a:rPr lang="en-US" sz="2700" i="1"/>
              <a:t>    y</a:t>
            </a:r>
            <a:r>
              <a:rPr lang="en-US" sz="2700" i="1" baseline="-25000"/>
              <a:t>min</a:t>
            </a:r>
            <a:r>
              <a:rPr lang="en-US" sz="2700" i="1"/>
              <a:t>=f(3)=3</a:t>
            </a:r>
            <a:r>
              <a:rPr lang="en-US" sz="2700" i="1" baseline="30000"/>
              <a:t>3</a:t>
            </a:r>
            <a:r>
              <a:rPr lang="en-US" sz="2700" i="1"/>
              <a:t>-3.3</a:t>
            </a:r>
            <a:r>
              <a:rPr lang="en-US" sz="2700" i="1" baseline="30000"/>
              <a:t>2</a:t>
            </a:r>
            <a:r>
              <a:rPr lang="en-US" sz="2700" i="1"/>
              <a:t>–9.3+5=27-27-27+5=-22.</a:t>
            </a:r>
            <a:endParaRPr lang="ru-RU" sz="2700" i="1"/>
          </a:p>
        </p:txBody>
      </p:sp>
      <p:sp>
        <p:nvSpPr>
          <p:cNvPr id="222212" name="AutoShape 4">
            <a:hlinkClick r:id="rId2" action="ppaction://hlinksldjump" highlightClick="1"/>
          </p:cNvPr>
          <p:cNvSpPr>
            <a:spLocks noChangeArrowheads="1"/>
          </p:cNvSpPr>
          <p:nvPr/>
        </p:nvSpPr>
        <p:spPr bwMode="auto">
          <a:xfrm>
            <a:off x="8101013" y="6453188"/>
            <a:ext cx="647700" cy="215900"/>
          </a:xfrm>
          <a:prstGeom prst="actionButtonBackPrevious">
            <a:avLst/>
          </a:prstGeom>
          <a:solidFill>
            <a:schemeClr val="accent1"/>
          </a:solidFill>
          <a:ln w="9525">
            <a:noFill/>
            <a:miter lim="800000"/>
            <a:headEnd/>
            <a:tailEnd/>
          </a:ln>
          <a:effectLst/>
        </p:spPr>
        <p:txBody>
          <a:bodyPr wrap="none" anchor="ctr"/>
          <a:lstStyle/>
          <a:p>
            <a:endParaRPr lang="ru-RU"/>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p:txBody>
          <a:bodyPr>
            <a:normAutofit fontScale="90000"/>
          </a:bodyPr>
          <a:lstStyle/>
          <a:p>
            <a:r>
              <a:rPr lang="en-US" sz="4000" b="1">
                <a:solidFill>
                  <a:schemeClr val="hlink"/>
                </a:solidFill>
              </a:rPr>
              <a:t>Funksiya grafigining qavariqlik va botiqlik oraliqlari</a:t>
            </a:r>
            <a:r>
              <a:rPr lang="en-US" sz="4000">
                <a:solidFill>
                  <a:schemeClr val="hlink"/>
                </a:solidFill>
              </a:rPr>
              <a:t>.</a:t>
            </a:r>
            <a:endParaRPr lang="ru-RU" sz="4000">
              <a:solidFill>
                <a:schemeClr val="hlink"/>
              </a:solidFill>
            </a:endParaRPr>
          </a:p>
        </p:txBody>
      </p:sp>
      <p:sp>
        <p:nvSpPr>
          <p:cNvPr id="233475" name="Rectangle 3"/>
          <p:cNvSpPr>
            <a:spLocks noGrp="1" noChangeArrowheads="1"/>
          </p:cNvSpPr>
          <p:nvPr>
            <p:ph idx="1"/>
          </p:nvPr>
        </p:nvSpPr>
        <p:spPr/>
        <p:txBody>
          <a:bodyPr>
            <a:normAutofit/>
          </a:bodyPr>
          <a:lstStyle/>
          <a:p>
            <a:pPr>
              <a:lnSpc>
                <a:spcPct val="90000"/>
              </a:lnSpc>
            </a:pPr>
            <a:r>
              <a:rPr lang="en-US" sz="2800" b="1">
                <a:solidFill>
                  <a:srgbClr val="009999"/>
                </a:solidFill>
              </a:rPr>
              <a:t>10.11.1-ta’rif.</a:t>
            </a:r>
            <a:r>
              <a:rPr lang="en-US" sz="2800"/>
              <a:t> Agar </a:t>
            </a:r>
            <a:r>
              <a:rPr lang="en-US" sz="2800" i="1"/>
              <a:t>y=f(x)</a:t>
            </a:r>
            <a:r>
              <a:rPr lang="en-US" sz="2800"/>
              <a:t> funksiya </a:t>
            </a:r>
            <a:r>
              <a:rPr lang="en-US" sz="2800" i="1"/>
              <a:t>x</a:t>
            </a:r>
            <a:r>
              <a:rPr lang="en-US" sz="2800" i="1" baseline="-25000"/>
              <a:t>0</a:t>
            </a:r>
            <a:r>
              <a:rPr lang="en-US" sz="2800"/>
              <a:t> nuqta atrofida aniqlangan, shu nuqtada grafigiga urinma mavjud bo‘lib, bu urinma </a:t>
            </a:r>
            <a:r>
              <a:rPr lang="en-US" sz="2800" i="1"/>
              <a:t>x</a:t>
            </a:r>
            <a:r>
              <a:rPr lang="en-US" sz="2800" i="1" baseline="-25000"/>
              <a:t>0</a:t>
            </a:r>
            <a:r>
              <a:rPr lang="en-US" sz="2800"/>
              <a:t> nuqta yaqin atrofida grafik ustida (ostida) yotsa, </a:t>
            </a:r>
            <a:r>
              <a:rPr lang="en-US" sz="2800" i="1"/>
              <a:t>grafikning (x</a:t>
            </a:r>
            <a:r>
              <a:rPr lang="en-US" sz="2800" i="1" baseline="-25000"/>
              <a:t>0</a:t>
            </a:r>
            <a:r>
              <a:rPr lang="en-US" sz="2800" i="1"/>
              <a:t>; f(x</a:t>
            </a:r>
            <a:r>
              <a:rPr lang="en-US" sz="2800" i="1" baseline="-25000"/>
              <a:t>0</a:t>
            </a:r>
            <a:r>
              <a:rPr lang="en-US" sz="2800" i="1"/>
              <a:t>)) nuqtasi uning qavariqlik (botiqlik) nuqtasi</a:t>
            </a:r>
            <a:r>
              <a:rPr lang="en-US" sz="2800"/>
              <a:t> va </a:t>
            </a:r>
            <a:r>
              <a:rPr lang="en-US" sz="2800" i="1"/>
              <a:t>funksiya grafigi x</a:t>
            </a:r>
            <a:r>
              <a:rPr lang="en-US" sz="2800" i="1" baseline="-25000"/>
              <a:t>0</a:t>
            </a:r>
            <a:r>
              <a:rPr lang="en-US" sz="2800" i="1"/>
              <a:t> nuqtada qavariq (botiq)</a:t>
            </a:r>
            <a:r>
              <a:rPr lang="en-US" sz="2800"/>
              <a:t> deyiladi (10.11.1-rasm).</a:t>
            </a:r>
            <a:endParaRPr lang="en-US" sz="2800" b="1"/>
          </a:p>
          <a:p>
            <a:pPr>
              <a:lnSpc>
                <a:spcPct val="90000"/>
              </a:lnSpc>
            </a:pPr>
            <a:r>
              <a:rPr lang="en-US" sz="2800" b="1">
                <a:solidFill>
                  <a:srgbClr val="009999"/>
                </a:solidFill>
              </a:rPr>
              <a:t>10.11.2-ta’rif.</a:t>
            </a:r>
            <a:r>
              <a:rPr lang="en-US" sz="2800" b="1"/>
              <a:t> </a:t>
            </a:r>
            <a:r>
              <a:rPr lang="en-US" sz="2800"/>
              <a:t>Agar </a:t>
            </a:r>
            <a:r>
              <a:rPr lang="en-US" sz="2800" i="1"/>
              <a:t>y=f(x)</a:t>
            </a:r>
            <a:r>
              <a:rPr lang="en-US" sz="2800"/>
              <a:t> funksiya (</a:t>
            </a:r>
            <a:r>
              <a:rPr lang="en-US" sz="2800" i="1"/>
              <a:t>a;b</a:t>
            </a:r>
            <a:r>
              <a:rPr lang="en-US" sz="2800"/>
              <a:t>) oraliqda aniqlangan bo‘lib, uning barcha nuqtalarida grafik qavariq (botiq) bo‘lsa, (</a:t>
            </a:r>
            <a:r>
              <a:rPr lang="en-US" sz="2800" i="1"/>
              <a:t>a;b</a:t>
            </a:r>
            <a:r>
              <a:rPr lang="en-US" sz="2800"/>
              <a:t>) funksiya grafigining qavariqlik (botiqlik) oralig‘i deyiladi.</a:t>
            </a:r>
            <a:endParaRPr lang="ru-RU" sz="28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4499" name="Rectangle 3"/>
          <p:cNvSpPr>
            <a:spLocks noGrp="1" noChangeArrowheads="1"/>
          </p:cNvSpPr>
          <p:nvPr>
            <p:ph idx="1"/>
          </p:nvPr>
        </p:nvSpPr>
        <p:spPr>
          <a:xfrm>
            <a:off x="457200" y="549275"/>
            <a:ext cx="8229600" cy="5576888"/>
          </a:xfrm>
        </p:spPr>
        <p:txBody>
          <a:bodyPr/>
          <a:lstStyle/>
          <a:p>
            <a:r>
              <a:rPr lang="en-US" b="1">
                <a:solidFill>
                  <a:srgbClr val="009999"/>
                </a:solidFill>
              </a:rPr>
              <a:t>1-teorema.</a:t>
            </a:r>
            <a:r>
              <a:rPr lang="en-US"/>
              <a:t> </a:t>
            </a:r>
            <a:r>
              <a:rPr lang="en-US" i="1"/>
              <a:t>Agar y=f(x) funksiyaning x</a:t>
            </a:r>
            <a:r>
              <a:rPr lang="en-US" i="1" baseline="-25000"/>
              <a:t>0</a:t>
            </a:r>
            <a:r>
              <a:rPr lang="en-US" i="1"/>
              <a:t> nuqtadagi ikkinchi tartibli hosilasi mavjud va u noldan farqli bo‘lsa, f</a:t>
            </a:r>
            <a:r>
              <a:rPr lang="en-US" i="1">
                <a:sym typeface="Symbol" pitchFamily="18" charset="2"/>
              </a:rPr>
              <a:t></a:t>
            </a:r>
            <a:r>
              <a:rPr lang="en-US" i="1"/>
              <a:t>(x</a:t>
            </a:r>
            <a:r>
              <a:rPr lang="en-US" i="1" baseline="-25000"/>
              <a:t>0</a:t>
            </a:r>
            <a:r>
              <a:rPr lang="en-US" i="1"/>
              <a:t>)&lt;0 bo‘lganda x</a:t>
            </a:r>
            <a:r>
              <a:rPr lang="en-US" i="1" baseline="-25000"/>
              <a:t>0</a:t>
            </a:r>
            <a:r>
              <a:rPr lang="en-US" i="1"/>
              <a:t> nuqtada grafik qavariq, f</a:t>
            </a:r>
            <a:r>
              <a:rPr lang="en-US" i="1">
                <a:sym typeface="Symbol" pitchFamily="18" charset="2"/>
              </a:rPr>
              <a:t></a:t>
            </a:r>
            <a:r>
              <a:rPr lang="en-US" i="1"/>
              <a:t>(x</a:t>
            </a:r>
            <a:r>
              <a:rPr lang="en-US" i="1" baseline="-25000"/>
              <a:t>0</a:t>
            </a:r>
            <a:r>
              <a:rPr lang="en-US" i="1"/>
              <a:t>)&gt;0 bo‘lganda esa botiq bo‘ladi.</a:t>
            </a:r>
            <a:endParaRPr lang="en-US"/>
          </a:p>
          <a:p>
            <a:r>
              <a:rPr lang="en-US"/>
              <a:t>Bu teorema funksiya ikkinchi tartibli hosilasining geometrik ma’nolaridan biridir.</a:t>
            </a:r>
            <a:endParaRPr lang="ru-R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23" name="Rectangle 3"/>
          <p:cNvSpPr>
            <a:spLocks noGrp="1" noChangeArrowheads="1"/>
          </p:cNvSpPr>
          <p:nvPr>
            <p:ph type="body" sz="half" idx="1"/>
          </p:nvPr>
        </p:nvSpPr>
        <p:spPr>
          <a:xfrm>
            <a:off x="457200" y="404813"/>
            <a:ext cx="8218488" cy="5721350"/>
          </a:xfrm>
        </p:spPr>
        <p:txBody>
          <a:bodyPr/>
          <a:lstStyle/>
          <a:p>
            <a:r>
              <a:rPr lang="en-US" sz="2800" b="1">
                <a:solidFill>
                  <a:srgbClr val="009999"/>
                </a:solidFill>
              </a:rPr>
              <a:t>Isbot.</a:t>
            </a:r>
            <a:r>
              <a:rPr lang="en-US" sz="2800"/>
              <a:t> </a:t>
            </a:r>
            <a:r>
              <a:rPr lang="en-US" sz="2800" i="1"/>
              <a:t>f(x)</a:t>
            </a:r>
            <a:r>
              <a:rPr lang="en-US" sz="2800"/>
              <a:t> funksiyaning </a:t>
            </a:r>
            <a:r>
              <a:rPr lang="en-US" sz="2800" i="1"/>
              <a:t>x</a:t>
            </a:r>
            <a:r>
              <a:rPr lang="en-US" sz="2800" i="1" baseline="-25000"/>
              <a:t>0</a:t>
            </a:r>
            <a:r>
              <a:rPr lang="en-US" sz="2800"/>
              <a:t> nuqta atrofida Peano shakldagi qoldiqli Teylor formulasiga  yoyilmasini yozamiz:     </a:t>
            </a:r>
          </a:p>
          <a:p>
            <a:r>
              <a:rPr lang="en-US" sz="2800"/>
              <a:t>                                                		(10.11.1)</a:t>
            </a:r>
          </a:p>
          <a:p>
            <a:r>
              <a:rPr lang="en-US" sz="2800"/>
              <a:t>bu yerda  .</a:t>
            </a:r>
          </a:p>
          <a:p>
            <a:r>
              <a:rPr lang="en-US" sz="2800"/>
              <a:t>Funksiya grafigiga </a:t>
            </a:r>
            <a:r>
              <a:rPr lang="en-US" sz="2800" i="1"/>
              <a:t>x</a:t>
            </a:r>
            <a:r>
              <a:rPr lang="en-US" sz="2800" i="1" baseline="-25000"/>
              <a:t>0</a:t>
            </a:r>
            <a:r>
              <a:rPr lang="en-US" sz="2800"/>
              <a:t> nuqtada o‘tkazilgan urinma tenglamasi</a:t>
            </a:r>
            <a:endParaRPr lang="en-US" sz="2800" i="1"/>
          </a:p>
          <a:p>
            <a:r>
              <a:rPr lang="en-US" sz="2800" i="1"/>
              <a:t>y= f(x</a:t>
            </a:r>
            <a:r>
              <a:rPr lang="en-US" sz="2800" i="1" baseline="-25000"/>
              <a:t>0</a:t>
            </a:r>
            <a:r>
              <a:rPr lang="en-US" sz="2800" i="1"/>
              <a:t>) + f</a:t>
            </a:r>
            <a:r>
              <a:rPr lang="en-US" sz="2800" i="1">
                <a:sym typeface="Symbol" pitchFamily="18" charset="2"/>
              </a:rPr>
              <a:t></a:t>
            </a:r>
            <a:r>
              <a:rPr lang="en-US" sz="2800" i="1"/>
              <a:t>(x</a:t>
            </a:r>
            <a:r>
              <a:rPr lang="en-US" sz="2800" i="1" baseline="-25000"/>
              <a:t>0</a:t>
            </a:r>
            <a:r>
              <a:rPr lang="en-US" sz="2800" i="1"/>
              <a:t>) (x-x</a:t>
            </a:r>
            <a:r>
              <a:rPr lang="en-US" sz="2800" i="1" baseline="-25000"/>
              <a:t>0</a:t>
            </a:r>
            <a:r>
              <a:rPr lang="en-US" sz="2800" i="1"/>
              <a:t>)</a:t>
            </a:r>
            <a:endParaRPr lang="en-US" sz="2800"/>
          </a:p>
          <a:p>
            <a:r>
              <a:rPr lang="en-US" sz="2800"/>
              <a:t>ekanligidan (10.11.1) ni</a:t>
            </a:r>
            <a:endParaRPr lang="ru-RU" sz="2800"/>
          </a:p>
        </p:txBody>
      </p:sp>
      <p:graphicFrame>
        <p:nvGraphicFramePr>
          <p:cNvPr id="235524" name="Object 4"/>
          <p:cNvGraphicFramePr>
            <a:graphicFrameLocks noGrp="1" noChangeAspect="1"/>
          </p:cNvGraphicFramePr>
          <p:nvPr>
            <p:ph sz="quarter" idx="2"/>
          </p:nvPr>
        </p:nvGraphicFramePr>
        <p:xfrm>
          <a:off x="973138" y="1760538"/>
          <a:ext cx="4749800" cy="598487"/>
        </p:xfrm>
        <a:graphic>
          <a:graphicData uri="http://schemas.openxmlformats.org/presentationml/2006/ole">
            <mc:AlternateContent xmlns:mc="http://schemas.openxmlformats.org/markup-compatibility/2006">
              <mc:Choice xmlns:v="urn:schemas-microsoft-com:vml" Requires="v">
                <p:oleObj spid="_x0000_s235528" name="Формула" r:id="rId3" imgW="3124080" imgH="393480" progId="Equation.3">
                  <p:embed/>
                </p:oleObj>
              </mc:Choice>
              <mc:Fallback>
                <p:oleObj name="Формула" r:id="rId3" imgW="3124080" imgH="39348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3138" y="1760538"/>
                        <a:ext cx="4749800" cy="598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27" name="Object 7"/>
          <p:cNvGraphicFramePr>
            <a:graphicFrameLocks noGrp="1" noChangeAspect="1"/>
          </p:cNvGraphicFramePr>
          <p:nvPr>
            <p:ph sz="quarter" idx="3"/>
          </p:nvPr>
        </p:nvGraphicFramePr>
        <p:xfrm>
          <a:off x="1404938" y="5057775"/>
          <a:ext cx="3021012" cy="628650"/>
        </p:xfrm>
        <a:graphic>
          <a:graphicData uri="http://schemas.openxmlformats.org/presentationml/2006/ole">
            <mc:AlternateContent xmlns:mc="http://schemas.openxmlformats.org/markup-compatibility/2006">
              <mc:Choice xmlns:v="urn:schemas-microsoft-com:vml" Requires="v">
                <p:oleObj spid="_x0000_s235529" name="Формула" r:id="rId5" imgW="1892160" imgH="393480" progId="Equation.3">
                  <p:embed/>
                </p:oleObj>
              </mc:Choice>
              <mc:Fallback>
                <p:oleObj name="Формула" r:id="rId5" imgW="1892160" imgH="393480" progId="Equation.3">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04938" y="5057775"/>
                        <a:ext cx="3021012" cy="62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8595" name="Rectangle 3"/>
          <p:cNvSpPr>
            <a:spLocks noGrp="1" noChangeArrowheads="1"/>
          </p:cNvSpPr>
          <p:nvPr>
            <p:ph idx="1"/>
          </p:nvPr>
        </p:nvSpPr>
        <p:spPr>
          <a:xfrm>
            <a:off x="457200" y="404813"/>
            <a:ext cx="8229600" cy="5721350"/>
          </a:xfrm>
        </p:spPr>
        <p:txBody>
          <a:bodyPr/>
          <a:lstStyle/>
          <a:p>
            <a:pPr>
              <a:lnSpc>
                <a:spcPct val="90000"/>
              </a:lnSpc>
            </a:pPr>
            <a:r>
              <a:rPr lang="ru-RU"/>
              <a:t>ko‘rinishda yozamiz. Bundan ko‘rinadiki, </a:t>
            </a:r>
            <a:r>
              <a:rPr lang="ru-RU">
                <a:sym typeface="Symbol" pitchFamily="18" charset="2"/>
              </a:rPr>
              <a:t></a:t>
            </a:r>
            <a:r>
              <a:rPr lang="ru-RU"/>
              <a:t> cheksiz kichik funksiya va </a:t>
            </a:r>
            <a:r>
              <a:rPr lang="en-US" i="1"/>
              <a:t>f</a:t>
            </a:r>
            <a:r>
              <a:rPr lang="en-US" i="1">
                <a:sym typeface="Symbol" pitchFamily="18" charset="2"/>
              </a:rPr>
              <a:t></a:t>
            </a:r>
            <a:r>
              <a:rPr lang="ru-RU" i="1"/>
              <a:t>(x</a:t>
            </a:r>
            <a:r>
              <a:rPr lang="ru-RU" i="1" baseline="-25000"/>
              <a:t>0</a:t>
            </a:r>
            <a:r>
              <a:rPr lang="ru-RU" i="1"/>
              <a:t>)</a:t>
            </a:r>
            <a:r>
              <a:rPr lang="ru-RU" i="1">
                <a:sym typeface="Symbol" pitchFamily="18" charset="2"/>
              </a:rPr>
              <a:t></a:t>
            </a:r>
            <a:r>
              <a:rPr lang="ru-RU" i="1"/>
              <a:t>0</a:t>
            </a:r>
            <a:r>
              <a:rPr lang="ru-RU"/>
              <a:t> ekanligidan, o‘ng tomon ishorasi </a:t>
            </a:r>
            <a:r>
              <a:rPr lang="ru-RU" i="1"/>
              <a:t>x</a:t>
            </a:r>
            <a:r>
              <a:rPr lang="ru-RU" i="1" baseline="-25000"/>
              <a:t>0</a:t>
            </a:r>
            <a:r>
              <a:rPr lang="ru-RU"/>
              <a:t> nuqtaning yaqin atrofida </a:t>
            </a:r>
            <a:r>
              <a:rPr lang="en-US" i="1"/>
              <a:t>f</a:t>
            </a:r>
            <a:r>
              <a:rPr lang="en-US" i="1">
                <a:sym typeface="Symbol" pitchFamily="18" charset="2"/>
              </a:rPr>
              <a:t></a:t>
            </a:r>
            <a:r>
              <a:rPr lang="ru-RU" i="1"/>
              <a:t>(x</a:t>
            </a:r>
            <a:r>
              <a:rPr lang="ru-RU" i="1" baseline="-25000"/>
              <a:t>0</a:t>
            </a:r>
            <a:r>
              <a:rPr lang="ru-RU" i="1"/>
              <a:t>)</a:t>
            </a:r>
            <a:r>
              <a:rPr lang="ru-RU"/>
              <a:t> ishorasi bilan  bir xil bo‘ladi. Ya’ni, </a:t>
            </a:r>
            <a:r>
              <a:rPr lang="en-US" i="1"/>
              <a:t>f</a:t>
            </a:r>
            <a:r>
              <a:rPr lang="en-US" i="1">
                <a:sym typeface="Symbol" pitchFamily="18" charset="2"/>
              </a:rPr>
              <a:t></a:t>
            </a:r>
            <a:r>
              <a:rPr lang="ru-RU" i="1"/>
              <a:t>(x</a:t>
            </a:r>
            <a:r>
              <a:rPr lang="ru-RU" i="1" baseline="-25000"/>
              <a:t>0</a:t>
            </a:r>
            <a:r>
              <a:rPr lang="ru-RU" i="1"/>
              <a:t>)&lt;0</a:t>
            </a:r>
            <a:r>
              <a:rPr lang="ru-RU"/>
              <a:t> bo‘lganda </a:t>
            </a:r>
            <a:r>
              <a:rPr lang="en-US" i="1"/>
              <a:t>f</a:t>
            </a:r>
            <a:r>
              <a:rPr lang="ru-RU" i="1"/>
              <a:t> (x) – </a:t>
            </a:r>
            <a:r>
              <a:rPr lang="en-US" i="1"/>
              <a:t>y</a:t>
            </a:r>
            <a:r>
              <a:rPr lang="ru-RU" i="1"/>
              <a:t>&lt;0 </a:t>
            </a:r>
            <a:r>
              <a:rPr lang="ru-RU"/>
              <a:t>bo‘lib, bu urinma ordinatasi grafik ordinatasidan katta ekanligini, demak, urinma grafik ustida joylashganligini ko‘rsatadi. Huddi shunga o‘xshash  </a:t>
            </a:r>
            <a:r>
              <a:rPr lang="en-US" i="1"/>
              <a:t>f</a:t>
            </a:r>
            <a:r>
              <a:rPr lang="en-US" i="1">
                <a:sym typeface="Symbol" pitchFamily="18" charset="2"/>
              </a:rPr>
              <a:t></a:t>
            </a:r>
            <a:r>
              <a:rPr lang="ru-RU" i="1"/>
              <a:t>(x</a:t>
            </a:r>
            <a:r>
              <a:rPr lang="ru-RU" i="1" baseline="-25000"/>
              <a:t>0</a:t>
            </a:r>
            <a:r>
              <a:rPr lang="ru-RU" i="1"/>
              <a:t>)&gt;0</a:t>
            </a:r>
            <a:r>
              <a:rPr lang="ru-RU"/>
              <a:t> bo‘lganda urinma grafik ostida joylashganligi ham kelib chiqadi. Bu teoremaning isbotidir.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9619" name="Rectangle 3"/>
          <p:cNvSpPr>
            <a:spLocks noGrp="1" noChangeArrowheads="1"/>
          </p:cNvSpPr>
          <p:nvPr>
            <p:ph idx="1"/>
          </p:nvPr>
        </p:nvSpPr>
        <p:spPr>
          <a:xfrm>
            <a:off x="457200" y="333375"/>
            <a:ext cx="8229600" cy="5792788"/>
          </a:xfrm>
        </p:spPr>
        <p:txBody>
          <a:bodyPr/>
          <a:lstStyle/>
          <a:p>
            <a:r>
              <a:rPr lang="en-US">
                <a:solidFill>
                  <a:srgbClr val="009999"/>
                </a:solidFill>
              </a:rPr>
              <a:t>2 - rasm</a:t>
            </a:r>
            <a:endParaRPr lang="ru-RU">
              <a:solidFill>
                <a:srgbClr val="009999"/>
              </a:solidFill>
            </a:endParaRPr>
          </a:p>
        </p:txBody>
      </p:sp>
      <p:sp>
        <p:nvSpPr>
          <p:cNvPr id="23962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39620" name="Object 4"/>
          <p:cNvGraphicFramePr>
            <a:graphicFrameLocks noChangeAspect="1"/>
          </p:cNvGraphicFramePr>
          <p:nvPr/>
        </p:nvGraphicFramePr>
        <p:xfrm>
          <a:off x="466725" y="1774825"/>
          <a:ext cx="8140700" cy="4244975"/>
        </p:xfrm>
        <a:graphic>
          <a:graphicData uri="http://schemas.openxmlformats.org/presentationml/2006/ole">
            <mc:AlternateContent xmlns:mc="http://schemas.openxmlformats.org/markup-compatibility/2006">
              <mc:Choice xmlns:v="urn:schemas-microsoft-com:vml" Requires="v">
                <p:oleObj spid="_x0000_s239621" name="Рисунок" r:id="rId3" imgW="5057640" imgH="1857240" progId="Word.Picture.8">
                  <p:embed/>
                </p:oleObj>
              </mc:Choice>
              <mc:Fallback>
                <p:oleObj name="Рисунок" r:id="rId3" imgW="5057640" imgH="1857240" progId="Word.Picture.8">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725" y="1774825"/>
                        <a:ext cx="8140700" cy="424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9622" name="AutoShape 6">
            <a:hlinkClick r:id="rId5" action="ppaction://hlinksldjump" highlightClick="1"/>
          </p:cNvPr>
          <p:cNvSpPr>
            <a:spLocks noChangeArrowheads="1"/>
          </p:cNvSpPr>
          <p:nvPr/>
        </p:nvSpPr>
        <p:spPr bwMode="auto">
          <a:xfrm>
            <a:off x="7740650" y="6165850"/>
            <a:ext cx="576263" cy="287338"/>
          </a:xfrm>
          <a:prstGeom prst="actionButtonBackPrevious">
            <a:avLst/>
          </a:prstGeom>
          <a:solidFill>
            <a:schemeClr val="accent1"/>
          </a:solidFill>
          <a:ln w="9525">
            <a:noFill/>
            <a:miter lim="800000"/>
            <a:headEnd/>
            <a:tailEnd/>
          </a:ln>
          <a:effectLst/>
        </p:spPr>
        <p:txBody>
          <a:bodyPr wrap="none" anchor="ctr"/>
          <a:lstStyle/>
          <a:p>
            <a:endParaRPr lang="ru-RU"/>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normAutofit fontScale="90000"/>
          </a:bodyPr>
          <a:lstStyle/>
          <a:p>
            <a:r>
              <a:rPr lang="en-US" sz="4000" b="1">
                <a:solidFill>
                  <a:schemeClr val="hlink"/>
                </a:solidFill>
              </a:rPr>
              <a:t>Funksiya grafigining burilish nuqtasi</a:t>
            </a:r>
            <a:endParaRPr lang="ru-RU" sz="4000" b="1">
              <a:solidFill>
                <a:schemeClr val="hlink"/>
              </a:solidFill>
            </a:endParaRPr>
          </a:p>
        </p:txBody>
      </p:sp>
      <p:sp>
        <p:nvSpPr>
          <p:cNvPr id="240643" name="Rectangle 3"/>
          <p:cNvSpPr>
            <a:spLocks noGrp="1" noChangeArrowheads="1"/>
          </p:cNvSpPr>
          <p:nvPr>
            <p:ph idx="1"/>
          </p:nvPr>
        </p:nvSpPr>
        <p:spPr/>
        <p:txBody>
          <a:bodyPr/>
          <a:lstStyle/>
          <a:p>
            <a:r>
              <a:rPr lang="en-US" b="1" dirty="0" smtClean="0">
                <a:solidFill>
                  <a:srgbClr val="009999"/>
                </a:solidFill>
              </a:rPr>
              <a:t>1-ta’rif</a:t>
            </a:r>
            <a:r>
              <a:rPr lang="en-US" b="1" dirty="0">
                <a:solidFill>
                  <a:srgbClr val="009999"/>
                </a:solidFill>
              </a:rPr>
              <a:t>.</a:t>
            </a:r>
            <a:r>
              <a:rPr lang="en-US" dirty="0"/>
              <a:t> Agar </a:t>
            </a:r>
            <a:r>
              <a:rPr lang="en-US" i="1" dirty="0"/>
              <a:t>y=f(x)</a:t>
            </a:r>
            <a:r>
              <a:rPr lang="en-US" dirty="0"/>
              <a:t> </a:t>
            </a:r>
            <a:r>
              <a:rPr lang="en-US" dirty="0" err="1"/>
              <a:t>funksiya</a:t>
            </a:r>
            <a:r>
              <a:rPr lang="en-US" dirty="0"/>
              <a:t> </a:t>
            </a:r>
            <a:r>
              <a:rPr lang="en-US" i="1" dirty="0"/>
              <a:t>x</a:t>
            </a:r>
            <a:r>
              <a:rPr lang="en-US" baseline="-25000" dirty="0"/>
              <a:t>0</a:t>
            </a:r>
            <a:r>
              <a:rPr lang="en-US" dirty="0"/>
              <a:t> </a:t>
            </a:r>
            <a:r>
              <a:rPr lang="en-US" dirty="0" err="1"/>
              <a:t>nuqta</a:t>
            </a:r>
            <a:r>
              <a:rPr lang="en-US" dirty="0"/>
              <a:t> </a:t>
            </a:r>
            <a:r>
              <a:rPr lang="en-US" dirty="0" err="1"/>
              <a:t>atrofida</a:t>
            </a:r>
            <a:r>
              <a:rPr lang="en-US" dirty="0"/>
              <a:t> </a:t>
            </a:r>
            <a:r>
              <a:rPr lang="en-US" dirty="0" err="1"/>
              <a:t>aniqlangan</a:t>
            </a:r>
            <a:r>
              <a:rPr lang="en-US" dirty="0"/>
              <a:t>, </a:t>
            </a:r>
            <a:r>
              <a:rPr lang="en-US" dirty="0" err="1"/>
              <a:t>shu</a:t>
            </a:r>
            <a:r>
              <a:rPr lang="en-US" dirty="0"/>
              <a:t> </a:t>
            </a:r>
            <a:r>
              <a:rPr lang="en-US" dirty="0" err="1"/>
              <a:t>nuqtada</a:t>
            </a:r>
            <a:r>
              <a:rPr lang="en-US" dirty="0"/>
              <a:t> </a:t>
            </a:r>
            <a:r>
              <a:rPr lang="en-US" dirty="0" err="1"/>
              <a:t>grafigiga</a:t>
            </a:r>
            <a:r>
              <a:rPr lang="en-US" dirty="0"/>
              <a:t> </a:t>
            </a:r>
            <a:r>
              <a:rPr lang="en-US" dirty="0" err="1"/>
              <a:t>urinma</a:t>
            </a:r>
            <a:r>
              <a:rPr lang="en-US" dirty="0"/>
              <a:t> </a:t>
            </a:r>
            <a:r>
              <a:rPr lang="en-US" dirty="0" err="1"/>
              <a:t>mavjud</a:t>
            </a:r>
            <a:r>
              <a:rPr lang="en-US" dirty="0"/>
              <a:t> </a:t>
            </a:r>
            <a:r>
              <a:rPr lang="en-US" dirty="0" err="1"/>
              <a:t>bo‘lib</a:t>
            </a:r>
            <a:r>
              <a:rPr lang="en-US" dirty="0"/>
              <a:t>, </a:t>
            </a:r>
            <a:r>
              <a:rPr lang="en-US" dirty="0" err="1"/>
              <a:t>bu</a:t>
            </a:r>
            <a:r>
              <a:rPr lang="en-US" dirty="0"/>
              <a:t> </a:t>
            </a:r>
            <a:r>
              <a:rPr lang="en-US" dirty="0" err="1"/>
              <a:t>nuqtadan</a:t>
            </a:r>
            <a:r>
              <a:rPr lang="en-US" dirty="0"/>
              <a:t> </a:t>
            </a:r>
            <a:r>
              <a:rPr lang="en-US" dirty="0" err="1"/>
              <a:t>o‘tishda</a:t>
            </a:r>
            <a:r>
              <a:rPr lang="en-US" dirty="0"/>
              <a:t> </a:t>
            </a:r>
            <a:r>
              <a:rPr lang="en-US" dirty="0" err="1"/>
              <a:t>grafik</a:t>
            </a:r>
            <a:r>
              <a:rPr lang="en-US" dirty="0"/>
              <a:t>  </a:t>
            </a:r>
            <a:r>
              <a:rPr lang="en-US" dirty="0" err="1"/>
              <a:t>qavariqlikdan</a:t>
            </a:r>
            <a:r>
              <a:rPr lang="en-US" dirty="0"/>
              <a:t> </a:t>
            </a:r>
            <a:r>
              <a:rPr lang="en-US" dirty="0" err="1"/>
              <a:t>botiqlikka</a:t>
            </a:r>
            <a:r>
              <a:rPr lang="en-US" dirty="0"/>
              <a:t> </a:t>
            </a:r>
            <a:r>
              <a:rPr lang="en-US" dirty="0" err="1"/>
              <a:t>yoki</a:t>
            </a:r>
            <a:r>
              <a:rPr lang="en-US" dirty="0"/>
              <a:t> </a:t>
            </a:r>
            <a:r>
              <a:rPr lang="en-US" dirty="0" err="1"/>
              <a:t>botiqlikdan</a:t>
            </a:r>
            <a:r>
              <a:rPr lang="en-US" dirty="0"/>
              <a:t> </a:t>
            </a:r>
            <a:r>
              <a:rPr lang="en-US" dirty="0" err="1"/>
              <a:t>qavariqlikka</a:t>
            </a:r>
            <a:r>
              <a:rPr lang="en-US" dirty="0"/>
              <a:t> </a:t>
            </a:r>
            <a:r>
              <a:rPr lang="en-US" dirty="0" err="1"/>
              <a:t>o‘tsa</a:t>
            </a:r>
            <a:r>
              <a:rPr lang="en-US" dirty="0"/>
              <a:t>, </a:t>
            </a:r>
            <a:r>
              <a:rPr lang="en-US" dirty="0" err="1"/>
              <a:t>ya’ni</a:t>
            </a:r>
            <a:r>
              <a:rPr lang="en-US" dirty="0"/>
              <a:t> </a:t>
            </a:r>
            <a:r>
              <a:rPr lang="en-US" dirty="0" err="1"/>
              <a:t>urinmaning</a:t>
            </a:r>
            <a:r>
              <a:rPr lang="en-US" dirty="0"/>
              <a:t> </a:t>
            </a:r>
            <a:r>
              <a:rPr lang="en-US" dirty="0" err="1"/>
              <a:t>bir</a:t>
            </a:r>
            <a:r>
              <a:rPr lang="en-US" dirty="0"/>
              <a:t> </a:t>
            </a:r>
            <a:r>
              <a:rPr lang="en-US" dirty="0" err="1"/>
              <a:t>tomonidan</a:t>
            </a:r>
            <a:r>
              <a:rPr lang="en-US" dirty="0"/>
              <a:t> </a:t>
            </a:r>
            <a:r>
              <a:rPr lang="en-US" dirty="0" err="1"/>
              <a:t>ikinchi</a:t>
            </a:r>
            <a:r>
              <a:rPr lang="en-US" dirty="0"/>
              <a:t> </a:t>
            </a:r>
            <a:r>
              <a:rPr lang="en-US" dirty="0" err="1"/>
              <a:t>tomoniga</a:t>
            </a:r>
            <a:r>
              <a:rPr lang="en-US" dirty="0"/>
              <a:t> </a:t>
            </a:r>
            <a:r>
              <a:rPr lang="en-US" dirty="0" err="1"/>
              <a:t>o‘tsa</a:t>
            </a:r>
            <a:r>
              <a:rPr lang="en-US" dirty="0"/>
              <a:t>, (</a:t>
            </a:r>
            <a:r>
              <a:rPr lang="en-US" i="1" dirty="0"/>
              <a:t>x</a:t>
            </a:r>
            <a:r>
              <a:rPr lang="en-US" baseline="-25000" dirty="0"/>
              <a:t>0</a:t>
            </a:r>
            <a:r>
              <a:rPr lang="en-US" dirty="0"/>
              <a:t>, </a:t>
            </a:r>
            <a:r>
              <a:rPr lang="en-US" i="1" dirty="0"/>
              <a:t>f(x</a:t>
            </a:r>
            <a:r>
              <a:rPr lang="en-US" i="1" baseline="-25000" dirty="0"/>
              <a:t>0</a:t>
            </a:r>
            <a:r>
              <a:rPr lang="en-US" i="1" dirty="0"/>
              <a:t>)</a:t>
            </a:r>
            <a:r>
              <a:rPr lang="en-US" dirty="0"/>
              <a:t>) </a:t>
            </a:r>
            <a:r>
              <a:rPr lang="en-US" dirty="0" err="1"/>
              <a:t>ni</a:t>
            </a:r>
            <a:r>
              <a:rPr lang="en-US" dirty="0"/>
              <a:t> </a:t>
            </a:r>
            <a:r>
              <a:rPr lang="en-US" dirty="0" err="1"/>
              <a:t>grafikning</a:t>
            </a:r>
            <a:r>
              <a:rPr lang="en-US" dirty="0"/>
              <a:t> </a:t>
            </a:r>
            <a:r>
              <a:rPr lang="en-US" dirty="0" err="1"/>
              <a:t>burilish</a:t>
            </a:r>
            <a:r>
              <a:rPr lang="en-US" dirty="0"/>
              <a:t> </a:t>
            </a:r>
            <a:r>
              <a:rPr lang="en-US" dirty="0" err="1"/>
              <a:t>nuqtasi</a:t>
            </a:r>
            <a:r>
              <a:rPr lang="en-US" dirty="0"/>
              <a:t> </a:t>
            </a:r>
            <a:r>
              <a:rPr lang="en-US" dirty="0" err="1"/>
              <a:t>deyiladi</a:t>
            </a:r>
            <a:r>
              <a:rPr lang="en-US" dirty="0"/>
              <a:t> (10.12.1-rasm).</a:t>
            </a: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42" name="Rectangle 2"/>
          <p:cNvSpPr>
            <a:spLocks noGrp="1" noChangeArrowheads="1"/>
          </p:cNvSpPr>
          <p:nvPr>
            <p:ph type="title"/>
          </p:nvPr>
        </p:nvSpPr>
        <p:spPr>
          <a:xfrm>
            <a:off x="457200" y="274638"/>
            <a:ext cx="8229600" cy="415925"/>
          </a:xfrm>
        </p:spPr>
        <p:txBody>
          <a:bodyPr>
            <a:normAutofit fontScale="90000"/>
          </a:bodyPr>
          <a:lstStyle/>
          <a:p>
            <a:r>
              <a:rPr lang="en-US" sz="4000" dirty="0"/>
              <a:t>MUNDARIJA</a:t>
            </a:r>
            <a:endParaRPr lang="ru-RU" sz="4000" dirty="0"/>
          </a:p>
        </p:txBody>
      </p:sp>
      <p:sp>
        <p:nvSpPr>
          <p:cNvPr id="368643" name="Rectangle 3"/>
          <p:cNvSpPr>
            <a:spLocks noGrp="1" noChangeArrowheads="1"/>
          </p:cNvSpPr>
          <p:nvPr>
            <p:ph idx="1"/>
          </p:nvPr>
        </p:nvSpPr>
        <p:spPr>
          <a:xfrm>
            <a:off x="468313" y="836613"/>
            <a:ext cx="8229600" cy="5832475"/>
          </a:xfrm>
        </p:spPr>
        <p:txBody>
          <a:bodyPr/>
          <a:lstStyle/>
          <a:p>
            <a:pPr>
              <a:lnSpc>
                <a:spcPct val="90000"/>
              </a:lnSpc>
              <a:buFontTx/>
              <a:buNone/>
            </a:pPr>
            <a:r>
              <a:rPr lang="en-US" sz="2000" b="1" dirty="0">
                <a:cs typeface="Times New Roman" pitchFamily="18" charset="0"/>
              </a:rPr>
              <a:t>	</a:t>
            </a:r>
            <a:r>
              <a:rPr lang="en-US" sz="2000" b="1" dirty="0" err="1">
                <a:cs typeface="Times New Roman" pitchFamily="18" charset="0"/>
                <a:hlinkClick r:id="rId2" action="ppaction://hlinksldjump"/>
              </a:rPr>
              <a:t>Differensiallanuvchi</a:t>
            </a:r>
            <a:r>
              <a:rPr lang="en-US" sz="2000" b="1" dirty="0">
                <a:cs typeface="Times New Roman" pitchFamily="18" charset="0"/>
                <a:hlinkClick r:id="rId2" action="ppaction://hlinksldjump"/>
              </a:rPr>
              <a:t> </a:t>
            </a:r>
            <a:r>
              <a:rPr lang="en-US" sz="2000" b="1" dirty="0" err="1">
                <a:cs typeface="Times New Roman" pitchFamily="18" charset="0"/>
                <a:hlinkClick r:id="rId2" action="ppaction://hlinksldjump"/>
              </a:rPr>
              <a:t>funksiyaning</a:t>
            </a:r>
            <a:r>
              <a:rPr lang="en-US" sz="2000" b="1" dirty="0">
                <a:cs typeface="Times New Roman" pitchFamily="18" charset="0"/>
                <a:hlinkClick r:id="rId2" action="ppaction://hlinksldjump"/>
              </a:rPr>
              <a:t> </a:t>
            </a:r>
            <a:r>
              <a:rPr lang="en-US" sz="2000" b="1" dirty="0" err="1">
                <a:cs typeface="Times New Roman" pitchFamily="18" charset="0"/>
                <a:hlinkClick r:id="rId2" action="ppaction://hlinksldjump"/>
              </a:rPr>
              <a:t>monotonlik</a:t>
            </a:r>
            <a:r>
              <a:rPr lang="en-US" sz="2000" b="1" dirty="0">
                <a:cs typeface="Times New Roman" pitchFamily="18" charset="0"/>
                <a:hlinkClick r:id="rId2" action="ppaction://hlinksldjump"/>
              </a:rPr>
              <a:t> </a:t>
            </a:r>
            <a:r>
              <a:rPr lang="en-US" sz="2000" b="1" dirty="0" err="1">
                <a:cs typeface="Times New Roman" pitchFamily="18" charset="0"/>
                <a:hlinkClick r:id="rId2" action="ppaction://hlinksldjump"/>
              </a:rPr>
              <a:t>sharti</a:t>
            </a:r>
            <a:endParaRPr lang="ru-RU" sz="2000" b="1" dirty="0">
              <a:cs typeface="Times New Roman" pitchFamily="18" charset="0"/>
            </a:endParaRPr>
          </a:p>
          <a:p>
            <a:pPr>
              <a:lnSpc>
                <a:spcPct val="90000"/>
              </a:lnSpc>
            </a:pPr>
            <a:r>
              <a:rPr lang="en-US" sz="2000" b="1" dirty="0" err="1">
                <a:solidFill>
                  <a:schemeClr val="hlink"/>
                </a:solidFill>
                <a:hlinkClick r:id="rId3" action="ppaction://hlinksldjump"/>
              </a:rPr>
              <a:t>Funksiyaning</a:t>
            </a:r>
            <a:r>
              <a:rPr lang="en-US" sz="2000" b="1" dirty="0">
                <a:solidFill>
                  <a:schemeClr val="hlink"/>
                </a:solidFill>
                <a:hlinkClick r:id="rId3" action="ppaction://hlinksldjump"/>
              </a:rPr>
              <a:t> </a:t>
            </a:r>
            <a:r>
              <a:rPr lang="en-US" sz="2000" b="1" dirty="0" err="1">
                <a:solidFill>
                  <a:schemeClr val="hlink"/>
                </a:solidFill>
                <a:hlinkClick r:id="rId3" action="ppaction://hlinksldjump"/>
              </a:rPr>
              <a:t>ekstremumi</a:t>
            </a:r>
            <a:r>
              <a:rPr lang="en-US" sz="2000" b="1" dirty="0">
                <a:solidFill>
                  <a:schemeClr val="hlink"/>
                </a:solidFill>
                <a:hlinkClick r:id="rId3" action="ppaction://hlinksldjump"/>
              </a:rPr>
              <a:t>.</a:t>
            </a:r>
            <a:endParaRPr lang="en-US" sz="2000" b="1" dirty="0">
              <a:solidFill>
                <a:schemeClr val="hlink"/>
              </a:solidFill>
            </a:endParaRPr>
          </a:p>
          <a:p>
            <a:pPr>
              <a:lnSpc>
                <a:spcPct val="90000"/>
              </a:lnSpc>
            </a:pPr>
            <a:r>
              <a:rPr lang="en-US" sz="2000" b="1" dirty="0" err="1">
                <a:solidFill>
                  <a:schemeClr val="hlink"/>
                </a:solidFill>
                <a:hlinkClick r:id="rId4" action="ppaction://hlinksldjump"/>
              </a:rPr>
              <a:t>Ekstremumning</a:t>
            </a:r>
            <a:r>
              <a:rPr lang="en-US" sz="2000" b="1" dirty="0">
                <a:solidFill>
                  <a:schemeClr val="hlink"/>
                </a:solidFill>
                <a:hlinkClick r:id="rId4" action="ppaction://hlinksldjump"/>
              </a:rPr>
              <a:t> </a:t>
            </a:r>
            <a:r>
              <a:rPr lang="en-US" sz="2000" b="1" dirty="0" err="1">
                <a:solidFill>
                  <a:schemeClr val="hlink"/>
                </a:solidFill>
                <a:hlinkClick r:id="rId4" action="ppaction://hlinksldjump"/>
              </a:rPr>
              <a:t>birinci</a:t>
            </a:r>
            <a:r>
              <a:rPr lang="en-US" sz="2000" b="1" dirty="0">
                <a:solidFill>
                  <a:schemeClr val="hlink"/>
                </a:solidFill>
                <a:hlinkClick r:id="rId4" action="ppaction://hlinksldjump"/>
              </a:rPr>
              <a:t> </a:t>
            </a:r>
            <a:r>
              <a:rPr lang="en-US" sz="2000" b="1" dirty="0" err="1">
                <a:solidFill>
                  <a:schemeClr val="hlink"/>
                </a:solidFill>
                <a:hlinkClick r:id="rId4" action="ppaction://hlinksldjump"/>
              </a:rPr>
              <a:t>yetarli</a:t>
            </a:r>
            <a:r>
              <a:rPr lang="en-US" sz="2000" b="1" dirty="0">
                <a:solidFill>
                  <a:schemeClr val="hlink"/>
                </a:solidFill>
                <a:hlinkClick r:id="rId4" action="ppaction://hlinksldjump"/>
              </a:rPr>
              <a:t> </a:t>
            </a:r>
            <a:r>
              <a:rPr lang="en-US" sz="2000" b="1" dirty="0" err="1">
                <a:solidFill>
                  <a:schemeClr val="hlink"/>
                </a:solidFill>
                <a:hlinkClick r:id="rId4" action="ppaction://hlinksldjump"/>
              </a:rPr>
              <a:t>sharti</a:t>
            </a:r>
            <a:endParaRPr lang="en-US" sz="2000" b="1" dirty="0">
              <a:solidFill>
                <a:schemeClr val="hlink"/>
              </a:solidFill>
            </a:endParaRPr>
          </a:p>
          <a:p>
            <a:pPr>
              <a:lnSpc>
                <a:spcPct val="90000"/>
              </a:lnSpc>
            </a:pPr>
            <a:r>
              <a:rPr lang="en-US" sz="2000" b="1" dirty="0" err="1">
                <a:solidFill>
                  <a:schemeClr val="hlink"/>
                </a:solidFill>
                <a:hlinkClick r:id="rId5" action="ppaction://hlinksldjump"/>
              </a:rPr>
              <a:t>Ekstremumning</a:t>
            </a:r>
            <a:r>
              <a:rPr lang="en-US" sz="2000" b="1" dirty="0">
                <a:solidFill>
                  <a:schemeClr val="hlink"/>
                </a:solidFill>
                <a:hlinkClick r:id="rId5" action="ppaction://hlinksldjump"/>
              </a:rPr>
              <a:t> </a:t>
            </a:r>
            <a:r>
              <a:rPr lang="en-US" sz="2000" b="1" dirty="0" err="1">
                <a:solidFill>
                  <a:schemeClr val="hlink"/>
                </a:solidFill>
                <a:hlinkClick r:id="rId5" action="ppaction://hlinksldjump"/>
              </a:rPr>
              <a:t>ikkinchi</a:t>
            </a:r>
            <a:r>
              <a:rPr lang="en-US" sz="2000" b="1" dirty="0">
                <a:solidFill>
                  <a:schemeClr val="hlink"/>
                </a:solidFill>
                <a:hlinkClick r:id="rId5" action="ppaction://hlinksldjump"/>
              </a:rPr>
              <a:t> </a:t>
            </a:r>
            <a:r>
              <a:rPr lang="en-US" sz="2000" b="1" dirty="0" err="1">
                <a:solidFill>
                  <a:schemeClr val="hlink"/>
                </a:solidFill>
                <a:hlinkClick r:id="rId5" action="ppaction://hlinksldjump"/>
              </a:rPr>
              <a:t>yetarli</a:t>
            </a:r>
            <a:r>
              <a:rPr lang="en-US" sz="2000" b="1" dirty="0">
                <a:solidFill>
                  <a:schemeClr val="hlink"/>
                </a:solidFill>
                <a:hlinkClick r:id="rId5" action="ppaction://hlinksldjump"/>
              </a:rPr>
              <a:t> </a:t>
            </a:r>
            <a:r>
              <a:rPr lang="en-US" sz="2000" b="1" dirty="0" err="1">
                <a:solidFill>
                  <a:schemeClr val="hlink"/>
                </a:solidFill>
                <a:hlinkClick r:id="rId5" action="ppaction://hlinksldjump"/>
              </a:rPr>
              <a:t>sharti</a:t>
            </a:r>
            <a:endParaRPr lang="en-US" sz="2000" b="1" dirty="0">
              <a:solidFill>
                <a:schemeClr val="hlink"/>
              </a:solidFill>
            </a:endParaRPr>
          </a:p>
          <a:p>
            <a:pPr>
              <a:lnSpc>
                <a:spcPct val="90000"/>
              </a:lnSpc>
            </a:pPr>
            <a:r>
              <a:rPr lang="en-US" sz="2000" b="1" dirty="0" err="1">
                <a:solidFill>
                  <a:schemeClr val="hlink"/>
                </a:solidFill>
                <a:hlinkClick r:id="rId6" action="ppaction://hlinksldjump"/>
              </a:rPr>
              <a:t>Ekstremumning</a:t>
            </a:r>
            <a:r>
              <a:rPr lang="en-US" sz="2000" b="1" dirty="0">
                <a:solidFill>
                  <a:schemeClr val="hlink"/>
                </a:solidFill>
                <a:hlinkClick r:id="rId6" action="ppaction://hlinksldjump"/>
              </a:rPr>
              <a:t> </a:t>
            </a:r>
            <a:r>
              <a:rPr lang="en-US" sz="2000" b="1" dirty="0" err="1">
                <a:solidFill>
                  <a:schemeClr val="hlink"/>
                </a:solidFill>
                <a:hlinkClick r:id="rId6" action="ppaction://hlinksldjump"/>
              </a:rPr>
              <a:t>uchinchi</a:t>
            </a:r>
            <a:r>
              <a:rPr lang="en-US" sz="2000" b="1" dirty="0">
                <a:solidFill>
                  <a:schemeClr val="hlink"/>
                </a:solidFill>
                <a:hlinkClick r:id="rId6" action="ppaction://hlinksldjump"/>
              </a:rPr>
              <a:t> </a:t>
            </a:r>
            <a:r>
              <a:rPr lang="en-US" sz="2000" b="1" dirty="0" err="1">
                <a:solidFill>
                  <a:schemeClr val="hlink"/>
                </a:solidFill>
                <a:hlinkClick r:id="rId6" action="ppaction://hlinksldjump"/>
              </a:rPr>
              <a:t>yetarli</a:t>
            </a:r>
            <a:r>
              <a:rPr lang="en-US" sz="2000" b="1" dirty="0">
                <a:solidFill>
                  <a:schemeClr val="hlink"/>
                </a:solidFill>
                <a:hlinkClick r:id="rId6" action="ppaction://hlinksldjump"/>
              </a:rPr>
              <a:t> </a:t>
            </a:r>
            <a:r>
              <a:rPr lang="en-US" sz="2000" b="1" dirty="0" err="1">
                <a:solidFill>
                  <a:schemeClr val="hlink"/>
                </a:solidFill>
                <a:hlinkClick r:id="rId6" action="ppaction://hlinksldjump"/>
              </a:rPr>
              <a:t>sharti</a:t>
            </a:r>
            <a:endParaRPr lang="en-US" sz="2000" b="1" dirty="0">
              <a:solidFill>
                <a:schemeClr val="hlink"/>
              </a:solidFill>
            </a:endParaRPr>
          </a:p>
          <a:p>
            <a:pPr>
              <a:lnSpc>
                <a:spcPct val="90000"/>
              </a:lnSpc>
            </a:pPr>
            <a:r>
              <a:rPr lang="en-US" sz="2000" b="1" dirty="0" err="1">
                <a:solidFill>
                  <a:schemeClr val="hlink"/>
                </a:solidFill>
                <a:hlinkClick r:id="rId7" action="ppaction://hlinksldjump"/>
              </a:rPr>
              <a:t>Funksiya</a:t>
            </a:r>
            <a:r>
              <a:rPr lang="en-US" sz="2000" b="1" dirty="0">
                <a:solidFill>
                  <a:schemeClr val="hlink"/>
                </a:solidFill>
                <a:hlinkClick r:id="rId7" action="ppaction://hlinksldjump"/>
              </a:rPr>
              <a:t> </a:t>
            </a:r>
            <a:r>
              <a:rPr lang="en-US" sz="2000" b="1" dirty="0" err="1">
                <a:solidFill>
                  <a:schemeClr val="hlink"/>
                </a:solidFill>
                <a:hlinkClick r:id="rId7" action="ppaction://hlinksldjump"/>
              </a:rPr>
              <a:t>grafigining</a:t>
            </a:r>
            <a:r>
              <a:rPr lang="en-US" sz="2000" b="1" dirty="0">
                <a:solidFill>
                  <a:schemeClr val="hlink"/>
                </a:solidFill>
                <a:hlinkClick r:id="rId7" action="ppaction://hlinksldjump"/>
              </a:rPr>
              <a:t> </a:t>
            </a:r>
            <a:r>
              <a:rPr lang="en-US" sz="2000" b="1" dirty="0" err="1">
                <a:solidFill>
                  <a:schemeClr val="hlink"/>
                </a:solidFill>
                <a:hlinkClick r:id="rId7" action="ppaction://hlinksldjump"/>
              </a:rPr>
              <a:t>qavariqlik</a:t>
            </a:r>
            <a:r>
              <a:rPr lang="en-US" sz="2000" b="1" dirty="0">
                <a:solidFill>
                  <a:schemeClr val="hlink"/>
                </a:solidFill>
                <a:hlinkClick r:id="rId7" action="ppaction://hlinksldjump"/>
              </a:rPr>
              <a:t> </a:t>
            </a:r>
            <a:r>
              <a:rPr lang="en-US" sz="2000" b="1" dirty="0" err="1">
                <a:solidFill>
                  <a:schemeClr val="hlink"/>
                </a:solidFill>
                <a:hlinkClick r:id="rId7" action="ppaction://hlinksldjump"/>
              </a:rPr>
              <a:t>va</a:t>
            </a:r>
            <a:r>
              <a:rPr lang="en-US" sz="2000" b="1" dirty="0">
                <a:solidFill>
                  <a:schemeClr val="hlink"/>
                </a:solidFill>
                <a:hlinkClick r:id="rId7" action="ppaction://hlinksldjump"/>
              </a:rPr>
              <a:t> </a:t>
            </a:r>
            <a:r>
              <a:rPr lang="en-US" sz="2000" b="1" dirty="0" err="1">
                <a:solidFill>
                  <a:schemeClr val="hlink"/>
                </a:solidFill>
                <a:hlinkClick r:id="rId7" action="ppaction://hlinksldjump"/>
              </a:rPr>
              <a:t>botiqlik</a:t>
            </a:r>
            <a:r>
              <a:rPr lang="en-US" sz="2000" b="1" dirty="0">
                <a:solidFill>
                  <a:schemeClr val="hlink"/>
                </a:solidFill>
                <a:hlinkClick r:id="rId7" action="ppaction://hlinksldjump"/>
              </a:rPr>
              <a:t> </a:t>
            </a:r>
            <a:r>
              <a:rPr lang="en-US" sz="2000" b="1" dirty="0" err="1">
                <a:solidFill>
                  <a:schemeClr val="hlink"/>
                </a:solidFill>
                <a:hlinkClick r:id="rId7" action="ppaction://hlinksldjump"/>
              </a:rPr>
              <a:t>oraliqlari</a:t>
            </a:r>
            <a:r>
              <a:rPr lang="en-US" sz="2000" dirty="0">
                <a:solidFill>
                  <a:schemeClr val="hlink"/>
                </a:solidFill>
                <a:hlinkClick r:id="rId7" action="ppaction://hlinksldjump"/>
              </a:rPr>
              <a:t>.</a:t>
            </a:r>
            <a:endParaRPr lang="en-US" sz="2000" dirty="0">
              <a:solidFill>
                <a:schemeClr val="hlink"/>
              </a:solidFill>
            </a:endParaRPr>
          </a:p>
          <a:p>
            <a:pPr>
              <a:lnSpc>
                <a:spcPct val="90000"/>
              </a:lnSpc>
            </a:pPr>
            <a:r>
              <a:rPr lang="en-US" sz="2000" b="1" dirty="0" err="1">
                <a:solidFill>
                  <a:schemeClr val="hlink"/>
                </a:solidFill>
                <a:hlinkClick r:id="rId8" action="ppaction://hlinksldjump"/>
              </a:rPr>
              <a:t>Funksiya</a:t>
            </a:r>
            <a:r>
              <a:rPr lang="en-US" sz="2000" b="1" dirty="0">
                <a:solidFill>
                  <a:schemeClr val="hlink"/>
                </a:solidFill>
                <a:hlinkClick r:id="rId8" action="ppaction://hlinksldjump"/>
              </a:rPr>
              <a:t> </a:t>
            </a:r>
            <a:r>
              <a:rPr lang="en-US" sz="2000" b="1" dirty="0" err="1">
                <a:solidFill>
                  <a:schemeClr val="hlink"/>
                </a:solidFill>
                <a:hlinkClick r:id="rId8" action="ppaction://hlinksldjump"/>
              </a:rPr>
              <a:t>grafigining</a:t>
            </a:r>
            <a:r>
              <a:rPr lang="en-US" sz="2000" b="1" dirty="0">
                <a:solidFill>
                  <a:schemeClr val="hlink"/>
                </a:solidFill>
                <a:hlinkClick r:id="rId8" action="ppaction://hlinksldjump"/>
              </a:rPr>
              <a:t> </a:t>
            </a:r>
            <a:r>
              <a:rPr lang="en-US" sz="2000" b="1" dirty="0" err="1">
                <a:solidFill>
                  <a:schemeClr val="hlink"/>
                </a:solidFill>
                <a:hlinkClick r:id="rId8" action="ppaction://hlinksldjump"/>
              </a:rPr>
              <a:t>burilish</a:t>
            </a:r>
            <a:r>
              <a:rPr lang="en-US" sz="2000" b="1" dirty="0">
                <a:solidFill>
                  <a:schemeClr val="hlink"/>
                </a:solidFill>
                <a:hlinkClick r:id="rId8" action="ppaction://hlinksldjump"/>
              </a:rPr>
              <a:t> </a:t>
            </a:r>
            <a:r>
              <a:rPr lang="en-US" sz="2000" b="1" dirty="0" err="1">
                <a:solidFill>
                  <a:schemeClr val="hlink"/>
                </a:solidFill>
                <a:hlinkClick r:id="rId8" action="ppaction://hlinksldjump"/>
              </a:rPr>
              <a:t>nuqtasi</a:t>
            </a:r>
            <a:endParaRPr lang="en-US" sz="2000" b="1" dirty="0">
              <a:solidFill>
                <a:schemeClr val="hlink"/>
              </a:solidFill>
            </a:endParaRPr>
          </a:p>
          <a:p>
            <a:pPr>
              <a:lnSpc>
                <a:spcPct val="90000"/>
              </a:lnSpc>
            </a:pPr>
            <a:r>
              <a:rPr lang="en-US" sz="2000" b="1" dirty="0" err="1">
                <a:solidFill>
                  <a:schemeClr val="hlink"/>
                </a:solidFill>
                <a:hlinkClick r:id="rId9" action="ppaction://hlinksldjump"/>
              </a:rPr>
              <a:t>Funksiya</a:t>
            </a:r>
            <a:r>
              <a:rPr lang="en-US" sz="2000" b="1" dirty="0">
                <a:solidFill>
                  <a:schemeClr val="hlink"/>
                </a:solidFill>
                <a:hlinkClick r:id="rId9" action="ppaction://hlinksldjump"/>
              </a:rPr>
              <a:t> </a:t>
            </a:r>
            <a:r>
              <a:rPr lang="en-US" sz="2000" b="1" dirty="0" err="1">
                <a:solidFill>
                  <a:schemeClr val="hlink"/>
                </a:solidFill>
                <a:hlinkClick r:id="rId9" action="ppaction://hlinksldjump"/>
              </a:rPr>
              <a:t>grafigining</a:t>
            </a:r>
            <a:r>
              <a:rPr lang="en-US" sz="2000" b="1" dirty="0">
                <a:solidFill>
                  <a:schemeClr val="hlink"/>
                </a:solidFill>
                <a:hlinkClick r:id="rId9" action="ppaction://hlinksldjump"/>
              </a:rPr>
              <a:t> </a:t>
            </a:r>
            <a:r>
              <a:rPr lang="en-US" sz="2000" b="1" dirty="0" err="1">
                <a:solidFill>
                  <a:schemeClr val="hlink"/>
                </a:solidFill>
                <a:hlinkClick r:id="rId9" action="ppaction://hlinksldjump"/>
              </a:rPr>
              <a:t>asimptotasi</a:t>
            </a:r>
            <a:endParaRPr lang="en-US" sz="2000" b="1" dirty="0">
              <a:solidFill>
                <a:schemeClr val="hlink"/>
              </a:solidFill>
            </a:endParaRPr>
          </a:p>
          <a:p>
            <a:pPr>
              <a:lnSpc>
                <a:spcPct val="90000"/>
              </a:lnSpc>
            </a:pPr>
            <a:r>
              <a:rPr lang="en-US" sz="2000" b="1" dirty="0" err="1">
                <a:solidFill>
                  <a:schemeClr val="hlink"/>
                </a:solidFill>
                <a:hlinkClick r:id="rId10" action="ppaction://hlinksldjump"/>
              </a:rPr>
              <a:t>Funksiyani</a:t>
            </a:r>
            <a:r>
              <a:rPr lang="en-US" sz="2000" b="1" dirty="0">
                <a:solidFill>
                  <a:schemeClr val="hlink"/>
                </a:solidFill>
                <a:hlinkClick r:id="rId10" action="ppaction://hlinksldjump"/>
              </a:rPr>
              <a:t> </a:t>
            </a:r>
            <a:r>
              <a:rPr lang="en-US" sz="2000" b="1" dirty="0" err="1">
                <a:solidFill>
                  <a:schemeClr val="hlink"/>
                </a:solidFill>
                <a:hlinkClick r:id="rId10" action="ppaction://hlinksldjump"/>
              </a:rPr>
              <a:t>tekshirishning</a:t>
            </a:r>
            <a:r>
              <a:rPr lang="en-US" sz="2000" b="1" dirty="0">
                <a:solidFill>
                  <a:schemeClr val="hlink"/>
                </a:solidFill>
                <a:hlinkClick r:id="rId10" action="ppaction://hlinksldjump"/>
              </a:rPr>
              <a:t> </a:t>
            </a:r>
            <a:r>
              <a:rPr lang="en-US" sz="2000" b="1" dirty="0" err="1">
                <a:solidFill>
                  <a:schemeClr val="hlink"/>
                </a:solidFill>
                <a:hlinkClick r:id="rId10" action="ppaction://hlinksldjump"/>
              </a:rPr>
              <a:t>umumiy</a:t>
            </a:r>
            <a:r>
              <a:rPr lang="en-US" sz="2000" b="1" dirty="0">
                <a:solidFill>
                  <a:schemeClr val="hlink"/>
                </a:solidFill>
                <a:hlinkClick r:id="rId10" action="ppaction://hlinksldjump"/>
              </a:rPr>
              <a:t> </a:t>
            </a:r>
            <a:r>
              <a:rPr lang="en-US" sz="2000" b="1" dirty="0" err="1">
                <a:solidFill>
                  <a:schemeClr val="hlink"/>
                </a:solidFill>
                <a:hlinkClick r:id="rId10" action="ppaction://hlinksldjump"/>
              </a:rPr>
              <a:t>sxemasi</a:t>
            </a:r>
            <a:endParaRPr lang="en-US" sz="2000" b="1" dirty="0">
              <a:solidFill>
                <a:schemeClr val="hlink"/>
              </a:solidFill>
            </a:endParaRPr>
          </a:p>
          <a:p>
            <a:pPr>
              <a:lnSpc>
                <a:spcPct val="90000"/>
              </a:lnSpc>
            </a:pPr>
            <a:r>
              <a:rPr lang="en-US" sz="2000" b="1" dirty="0" err="1" smtClean="0">
                <a:solidFill>
                  <a:schemeClr val="hlink"/>
                </a:solidFill>
                <a:hlinkClick r:id="rId11" action="ppaction://hlinksldjump"/>
              </a:rPr>
              <a:t>Testlar</a:t>
            </a:r>
            <a:endParaRPr lang="en-US" sz="2000" b="1" dirty="0">
              <a:solidFill>
                <a:schemeClr val="hlink"/>
              </a:solidFill>
            </a:endParaRPr>
          </a:p>
          <a:p>
            <a:pPr>
              <a:lnSpc>
                <a:spcPct val="90000"/>
              </a:lnSpc>
            </a:pPr>
            <a:r>
              <a:rPr lang="en-US" sz="2000" dirty="0" err="1" smtClean="0">
                <a:solidFill>
                  <a:srgbClr val="66FF33"/>
                </a:solidFill>
                <a:hlinkClick r:id="rId12" action="ppaction://hlinksldjump"/>
              </a:rPr>
              <a:t>Foydalanilgan</a:t>
            </a:r>
            <a:r>
              <a:rPr lang="en-US" sz="2000" dirty="0" smtClean="0">
                <a:solidFill>
                  <a:srgbClr val="66FF33"/>
                </a:solidFill>
                <a:hlinkClick r:id="rId12" action="ppaction://hlinksldjump"/>
              </a:rPr>
              <a:t> </a:t>
            </a:r>
            <a:r>
              <a:rPr lang="en-US" sz="2000" dirty="0" err="1">
                <a:solidFill>
                  <a:srgbClr val="66FF33"/>
                </a:solidFill>
                <a:hlinkClick r:id="rId12" action="ppaction://hlinksldjump"/>
              </a:rPr>
              <a:t>adabiyotlar</a:t>
            </a:r>
            <a:r>
              <a:rPr lang="en-US" sz="2000" dirty="0" smtClean="0">
                <a:solidFill>
                  <a:srgbClr val="66FF33"/>
                </a:solidFill>
                <a:hlinkClick r:id="rId12" action="ppaction://hlinksldjump"/>
              </a:rPr>
              <a:t>.</a:t>
            </a:r>
            <a:endParaRPr lang="en-US" sz="2000" dirty="0">
              <a:solidFill>
                <a:srgbClr val="66FF33"/>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1667" name="Rectangle 3"/>
          <p:cNvSpPr>
            <a:spLocks noGrp="1" noChangeArrowheads="1"/>
          </p:cNvSpPr>
          <p:nvPr>
            <p:ph idx="1"/>
          </p:nvPr>
        </p:nvSpPr>
        <p:spPr>
          <a:xfrm>
            <a:off x="457200" y="333375"/>
            <a:ext cx="8229600" cy="5792788"/>
          </a:xfrm>
        </p:spPr>
        <p:txBody>
          <a:bodyPr/>
          <a:lstStyle/>
          <a:p>
            <a:r>
              <a:rPr lang="en-US">
                <a:solidFill>
                  <a:srgbClr val="009999"/>
                </a:solidFill>
              </a:rPr>
              <a:t>3 - rasm</a:t>
            </a:r>
            <a:endParaRPr lang="ru-RU">
              <a:solidFill>
                <a:srgbClr val="009999"/>
              </a:solidFill>
            </a:endParaRPr>
          </a:p>
        </p:txBody>
      </p:sp>
      <p:sp>
        <p:nvSpPr>
          <p:cNvPr id="24166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41668" name="Object 4"/>
          <p:cNvGraphicFramePr>
            <a:graphicFrameLocks noChangeAspect="1"/>
          </p:cNvGraphicFramePr>
          <p:nvPr/>
        </p:nvGraphicFramePr>
        <p:xfrm>
          <a:off x="684213" y="620713"/>
          <a:ext cx="8139112" cy="5538787"/>
        </p:xfrm>
        <a:graphic>
          <a:graphicData uri="http://schemas.openxmlformats.org/presentationml/2006/ole">
            <mc:AlternateContent xmlns:mc="http://schemas.openxmlformats.org/markup-compatibility/2006">
              <mc:Choice xmlns:v="urn:schemas-microsoft-com:vml" Requires="v">
                <p:oleObj spid="_x0000_s241669" name="Рисунок" r:id="rId3" imgW="5067360" imgH="1619280" progId="Word.Picture.8">
                  <p:embed/>
                </p:oleObj>
              </mc:Choice>
              <mc:Fallback>
                <p:oleObj name="Рисунок" r:id="rId3" imgW="5067360" imgH="1619280" progId="Word.Picture.8">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213" y="620713"/>
                        <a:ext cx="8139112" cy="5538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2691" name="Rectangle 3"/>
          <p:cNvSpPr>
            <a:spLocks noGrp="1" noChangeArrowheads="1"/>
          </p:cNvSpPr>
          <p:nvPr>
            <p:ph idx="1"/>
          </p:nvPr>
        </p:nvSpPr>
        <p:spPr>
          <a:xfrm>
            <a:off x="457200" y="404813"/>
            <a:ext cx="8229600" cy="5721350"/>
          </a:xfrm>
        </p:spPr>
        <p:txBody>
          <a:bodyPr/>
          <a:lstStyle/>
          <a:p>
            <a:pPr>
              <a:lnSpc>
                <a:spcPct val="90000"/>
              </a:lnSpc>
            </a:pPr>
            <a:r>
              <a:rPr lang="ru-RU" sz="2800"/>
              <a:t>Burilish nuqtasini grafikning qavariqlik va botiqlik oraliqlarini ajratuvchi nuqta deb qarash mumkin. Ya’ni, burilish nuqtasida grafik qavariq ham botiq ham emasdir.</a:t>
            </a:r>
          </a:p>
          <a:p>
            <a:pPr>
              <a:lnSpc>
                <a:spcPct val="90000"/>
              </a:lnSpc>
            </a:pPr>
            <a:r>
              <a:rPr lang="ru-RU" sz="2800"/>
              <a:t>	Burilish nuqtasining ta’rifidan, agar bu nuqtada ikkinchi tartibli hosila mavjud bo‘lsa, u nolga teng bo‘lishi kelib chiqadi. </a:t>
            </a:r>
            <a:r>
              <a:rPr lang="en-US" sz="2800"/>
              <a:t>Demak, burilish nuqtasida funksiyaning ikkinchi tartibli hosilasi nolga teng bo‘lar yoki u mavjud bo‘lmas ekan. Bu burilish nuqtasining zaruriy shartidir, ammo u yetarli emasdir. Bunday nuqta burilish nuqtasi bo‘lishi  uchun «gumon»li nuqta deb ham yuritiladi.</a:t>
            </a:r>
            <a:endParaRPr lang="ru-RU" sz="28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3715" name="Rectangle 3"/>
          <p:cNvSpPr>
            <a:spLocks noGrp="1" noChangeArrowheads="1"/>
          </p:cNvSpPr>
          <p:nvPr>
            <p:ph idx="1"/>
          </p:nvPr>
        </p:nvSpPr>
        <p:spPr>
          <a:xfrm>
            <a:off x="457200" y="404813"/>
            <a:ext cx="8229600" cy="5721350"/>
          </a:xfrm>
        </p:spPr>
        <p:txBody>
          <a:bodyPr/>
          <a:lstStyle/>
          <a:p>
            <a:r>
              <a:rPr lang="en-US" sz="2800"/>
              <a:t>Masalan, </a:t>
            </a:r>
            <a:r>
              <a:rPr lang="en-US" sz="2800" i="1"/>
              <a:t>y=x4</a:t>
            </a:r>
            <a:r>
              <a:rPr lang="en-US" sz="2800"/>
              <a:t> funksiyani qarasak, </a:t>
            </a:r>
            <a:r>
              <a:rPr lang="en-US" sz="2800" i="1"/>
              <a:t>y</a:t>
            </a:r>
            <a:r>
              <a:rPr lang="ru-RU" sz="2800" i="1">
                <a:sym typeface="Symbol" pitchFamily="18" charset="2"/>
              </a:rPr>
              <a:t></a:t>
            </a:r>
            <a:r>
              <a:rPr lang="en-US" sz="2800" i="1"/>
              <a:t>=4x</a:t>
            </a:r>
            <a:r>
              <a:rPr lang="en-US" sz="2800" i="1" baseline="30000"/>
              <a:t>3</a:t>
            </a:r>
            <a:r>
              <a:rPr lang="en-US" sz="2800" i="1"/>
              <a:t>,  y</a:t>
            </a:r>
            <a:r>
              <a:rPr lang="ru-RU" sz="2800" i="1">
                <a:sym typeface="Symbol" pitchFamily="18" charset="2"/>
              </a:rPr>
              <a:t></a:t>
            </a:r>
            <a:r>
              <a:rPr lang="en-US" sz="2800" i="1"/>
              <a:t>=12x</a:t>
            </a:r>
            <a:r>
              <a:rPr lang="en-US" sz="2800" i="1" baseline="30000"/>
              <a:t>2</a:t>
            </a:r>
            <a:r>
              <a:rPr lang="en-US" sz="2800" i="1"/>
              <a:t>,  y</a:t>
            </a:r>
            <a:r>
              <a:rPr lang="ru-RU" sz="2800" i="1">
                <a:sym typeface="Symbol" pitchFamily="18" charset="2"/>
              </a:rPr>
              <a:t></a:t>
            </a:r>
            <a:r>
              <a:rPr lang="en-US" sz="2800" i="1"/>
              <a:t>=0</a:t>
            </a:r>
            <a:r>
              <a:rPr lang="ru-RU" sz="2800" i="1">
                <a:sym typeface="Symbol" pitchFamily="18" charset="2"/>
              </a:rPr>
              <a:t></a:t>
            </a:r>
            <a:r>
              <a:rPr lang="en-US" sz="2800" i="1"/>
              <a:t>x=0</a:t>
            </a:r>
            <a:r>
              <a:rPr lang="en-US" sz="2800"/>
              <a:t>.</a:t>
            </a:r>
          </a:p>
          <a:p>
            <a:r>
              <a:rPr lang="en-US" sz="2800"/>
              <a:t>Ammo </a:t>
            </a:r>
            <a:r>
              <a:rPr lang="en-US" sz="2800" i="1"/>
              <a:t>x</a:t>
            </a:r>
            <a:r>
              <a:rPr lang="ru-RU" sz="2800" i="1">
                <a:sym typeface="Symbol" pitchFamily="18" charset="2"/>
              </a:rPr>
              <a:t></a:t>
            </a:r>
            <a:r>
              <a:rPr lang="en-US" sz="2800" i="1"/>
              <a:t>0 </a:t>
            </a:r>
            <a:r>
              <a:rPr lang="ru-RU" sz="2800" i="1">
                <a:sym typeface="Symbol" pitchFamily="18" charset="2"/>
              </a:rPr>
              <a:t></a:t>
            </a:r>
            <a:r>
              <a:rPr lang="en-US" sz="2800" i="1"/>
              <a:t> y</a:t>
            </a:r>
            <a:r>
              <a:rPr lang="ru-RU" sz="2800" i="1">
                <a:sym typeface="Symbol" pitchFamily="18" charset="2"/>
              </a:rPr>
              <a:t></a:t>
            </a:r>
            <a:r>
              <a:rPr lang="en-US" sz="2800" i="1"/>
              <a:t>&gt;0</a:t>
            </a:r>
            <a:r>
              <a:rPr lang="en-US" sz="2800"/>
              <a:t>,  ya’ni funksiya grafigi  0 nuqtada botiqdir, demak, burilish nuqtasi emas.</a:t>
            </a:r>
          </a:p>
          <a:p>
            <a:r>
              <a:rPr lang="en-US" sz="2800"/>
              <a:t>	Shunday qilib, burilish nuqtasini topish uchun funksiyaning ikkinchi tartibli hosilasi nolga teng bo‘ladigan hamda mavjud bo‘lmaydigan nuqtalarni topamiz. So‘ngra bu nuqtalar orqali o‘tishda ikkinchi tartibli hosila ishorasini o‘zgartiradiganlarini ajratib olamiz, shundaylari burilish nuqtalari bo‘ladi.</a:t>
            </a:r>
            <a:endParaRPr lang="ru-RU" sz="28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4739" name="Rectangle 3"/>
          <p:cNvSpPr>
            <a:spLocks noGrp="1" noChangeArrowheads="1"/>
          </p:cNvSpPr>
          <p:nvPr>
            <p:ph idx="1"/>
          </p:nvPr>
        </p:nvSpPr>
        <p:spPr>
          <a:xfrm>
            <a:off x="395288" y="404813"/>
            <a:ext cx="8229600" cy="5721350"/>
          </a:xfrm>
        </p:spPr>
        <p:txBody>
          <a:bodyPr/>
          <a:lstStyle/>
          <a:p>
            <a:r>
              <a:rPr lang="en-US" b="1">
                <a:solidFill>
                  <a:srgbClr val="009999"/>
                </a:solidFill>
              </a:rPr>
              <a:t>Misol.</a:t>
            </a:r>
            <a:r>
              <a:rPr lang="en-US"/>
              <a:t> </a:t>
            </a:r>
            <a:r>
              <a:rPr lang="en-US" i="1"/>
              <a:t>y=3x</a:t>
            </a:r>
            <a:r>
              <a:rPr lang="en-US" i="1" baseline="30000"/>
              <a:t>5</a:t>
            </a:r>
            <a:r>
              <a:rPr lang="en-US" i="1"/>
              <a:t>–5x</a:t>
            </a:r>
            <a:r>
              <a:rPr lang="en-US" i="1" baseline="30000"/>
              <a:t>3</a:t>
            </a:r>
            <a:r>
              <a:rPr lang="en-US" i="1"/>
              <a:t>+1</a:t>
            </a:r>
            <a:r>
              <a:rPr lang="en-US"/>
              <a:t>  funksiya grafigining burilish nuqtalarini toping.</a:t>
            </a:r>
            <a:endParaRPr lang="en-US" b="1"/>
          </a:p>
          <a:p>
            <a:r>
              <a:rPr lang="en-US" b="1">
                <a:solidFill>
                  <a:srgbClr val="009999"/>
                </a:solidFill>
              </a:rPr>
              <a:t>Yechish.</a:t>
            </a:r>
            <a:r>
              <a:rPr lang="en-US"/>
              <a:t>    </a:t>
            </a:r>
            <a:r>
              <a:rPr lang="en-US" i="1"/>
              <a:t>y</a:t>
            </a:r>
            <a:r>
              <a:rPr lang="ru-RU" i="1">
                <a:sym typeface="Symbol" pitchFamily="18" charset="2"/>
              </a:rPr>
              <a:t></a:t>
            </a:r>
            <a:r>
              <a:rPr lang="en-US" i="1"/>
              <a:t>=15x</a:t>
            </a:r>
            <a:r>
              <a:rPr lang="en-US" i="1" baseline="30000"/>
              <a:t>4</a:t>
            </a:r>
            <a:r>
              <a:rPr lang="en-US" i="1"/>
              <a:t> – 15x</a:t>
            </a:r>
            <a:r>
              <a:rPr lang="en-US" i="1" baseline="30000"/>
              <a:t>2</a:t>
            </a:r>
            <a:r>
              <a:rPr lang="en-US" i="1"/>
              <a:t>,    y</a:t>
            </a:r>
            <a:r>
              <a:rPr lang="ru-RU" i="1">
                <a:sym typeface="Symbol" pitchFamily="18" charset="2"/>
              </a:rPr>
              <a:t></a:t>
            </a:r>
            <a:r>
              <a:rPr lang="en-US" i="1"/>
              <a:t>= 60x</a:t>
            </a:r>
            <a:r>
              <a:rPr lang="en-US" i="1" baseline="30000"/>
              <a:t>3</a:t>
            </a:r>
            <a:r>
              <a:rPr lang="en-US" i="1"/>
              <a:t> – 30x = 30x(2x</a:t>
            </a:r>
            <a:r>
              <a:rPr lang="en-US" i="1" baseline="30000"/>
              <a:t>2</a:t>
            </a:r>
            <a:r>
              <a:rPr lang="en-US" i="1"/>
              <a:t> -1)</a:t>
            </a:r>
          </a:p>
          <a:p>
            <a:r>
              <a:rPr lang="en-US" i="1"/>
              <a:t>y</a:t>
            </a:r>
            <a:r>
              <a:rPr lang="ru-RU" i="1">
                <a:sym typeface="Symbol" pitchFamily="18" charset="2"/>
              </a:rPr>
              <a:t></a:t>
            </a:r>
            <a:r>
              <a:rPr lang="ru-RU" i="1"/>
              <a:t>=0 </a:t>
            </a:r>
            <a:r>
              <a:rPr lang="ru-RU" i="1">
                <a:sym typeface="Symbol" pitchFamily="18" charset="2"/>
              </a:rPr>
              <a:t></a:t>
            </a:r>
            <a:r>
              <a:rPr lang="ru-RU" i="1"/>
              <a:t> ;    x</a:t>
            </a:r>
            <a:r>
              <a:rPr lang="ru-RU" i="1" baseline="-25000"/>
              <a:t>2</a:t>
            </a:r>
            <a:r>
              <a:rPr lang="ru-RU" i="1"/>
              <a:t>=0;   .</a:t>
            </a:r>
          </a:p>
        </p:txBody>
      </p:sp>
      <p:sp>
        <p:nvSpPr>
          <p:cNvPr id="24474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44740" name="Object 4"/>
          <p:cNvGraphicFramePr>
            <a:graphicFrameLocks noChangeAspect="1"/>
          </p:cNvGraphicFramePr>
          <p:nvPr/>
        </p:nvGraphicFramePr>
        <p:xfrm>
          <a:off x="969963" y="3430588"/>
          <a:ext cx="7132637" cy="2227262"/>
        </p:xfrm>
        <a:graphic>
          <a:graphicData uri="http://schemas.openxmlformats.org/presentationml/2006/ole">
            <mc:AlternateContent xmlns:mc="http://schemas.openxmlformats.org/markup-compatibility/2006">
              <mc:Choice xmlns:v="urn:schemas-microsoft-com:vml" Requires="v">
                <p:oleObj spid="_x0000_s244741" name="Рисунок" r:id="rId3" imgW="3800520" imgH="866880" progId="Word.Picture.8">
                  <p:embed/>
                </p:oleObj>
              </mc:Choice>
              <mc:Fallback>
                <p:oleObj name="Рисунок" r:id="rId3" imgW="3800520" imgH="866880" progId="Word.Picture.8">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9963" y="3430588"/>
                        <a:ext cx="7132637" cy="2227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63" name="Rectangle 3"/>
          <p:cNvSpPr>
            <a:spLocks noGrp="1" noChangeArrowheads="1"/>
          </p:cNvSpPr>
          <p:nvPr>
            <p:ph idx="1"/>
          </p:nvPr>
        </p:nvSpPr>
        <p:spPr>
          <a:xfrm>
            <a:off x="457200" y="476250"/>
            <a:ext cx="8229600" cy="5649913"/>
          </a:xfrm>
        </p:spPr>
        <p:txBody>
          <a:bodyPr/>
          <a:lstStyle/>
          <a:p>
            <a:r>
              <a:rPr lang="en-US"/>
              <a:t>Topilgan uchchala nuqtalar orqali o</a:t>
            </a:r>
            <a:r>
              <a:rPr lang="ru-RU"/>
              <a:t>‘</a:t>
            </a:r>
            <a:r>
              <a:rPr lang="en-US"/>
              <a:t>tishda ham ikkinchi tartibli hosila ishorasini o</a:t>
            </a:r>
            <a:r>
              <a:rPr lang="ru-RU"/>
              <a:t>‘</a:t>
            </a:r>
            <a:r>
              <a:rPr lang="en-US"/>
              <a:t>zgartiradi</a:t>
            </a:r>
            <a:r>
              <a:rPr lang="ru-RU"/>
              <a:t> (10.12.2-</a:t>
            </a:r>
            <a:r>
              <a:rPr lang="en-US"/>
              <a:t>rasm qarang</a:t>
            </a:r>
            <a:r>
              <a:rPr lang="ru-RU"/>
              <a:t>). </a:t>
            </a:r>
            <a:r>
              <a:rPr lang="en-US"/>
              <a:t>Demak, ularning uchchalasi ham grafikning burilish nuqtalarining abssissalaridir. </a:t>
            </a:r>
            <a:endParaRPr lang="ru-RU"/>
          </a:p>
        </p:txBody>
      </p:sp>
      <p:sp>
        <p:nvSpPr>
          <p:cNvPr id="245764" name="AutoShape 4">
            <a:hlinkClick r:id="rId2" action="ppaction://hlinksldjump" highlightClick="1"/>
          </p:cNvPr>
          <p:cNvSpPr>
            <a:spLocks noChangeArrowheads="1"/>
          </p:cNvSpPr>
          <p:nvPr/>
        </p:nvSpPr>
        <p:spPr bwMode="auto">
          <a:xfrm>
            <a:off x="7451725" y="6164263"/>
            <a:ext cx="649288" cy="288925"/>
          </a:xfrm>
          <a:prstGeom prst="actionButtonBackPrevious">
            <a:avLst/>
          </a:prstGeom>
          <a:solidFill>
            <a:schemeClr val="accent1"/>
          </a:solidFill>
          <a:ln w="9525">
            <a:noFill/>
            <a:miter lim="800000"/>
            <a:headEnd/>
            <a:tailEnd/>
          </a:ln>
          <a:effectLst/>
        </p:spPr>
        <p:txBody>
          <a:bodyPr wrap="none" anchor="ctr"/>
          <a:lstStyle/>
          <a:p>
            <a:endParaRPr lang="ru-RU"/>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lstStyle/>
          <a:p>
            <a:r>
              <a:rPr lang="en-US" sz="4000" b="1">
                <a:solidFill>
                  <a:schemeClr val="hlink"/>
                </a:solidFill>
              </a:rPr>
              <a:t>Funksiya grafigining asimptotasi</a:t>
            </a:r>
            <a:endParaRPr lang="ru-RU" sz="4000" b="1">
              <a:solidFill>
                <a:schemeClr val="hlink"/>
              </a:solidFill>
            </a:endParaRPr>
          </a:p>
        </p:txBody>
      </p:sp>
      <p:sp>
        <p:nvSpPr>
          <p:cNvPr id="246787" name="Rectangle 3"/>
          <p:cNvSpPr>
            <a:spLocks noGrp="1" noChangeArrowheads="1"/>
          </p:cNvSpPr>
          <p:nvPr>
            <p:ph idx="1"/>
          </p:nvPr>
        </p:nvSpPr>
        <p:spPr/>
        <p:txBody>
          <a:bodyPr/>
          <a:lstStyle/>
          <a:p>
            <a:r>
              <a:rPr lang="en-US" sz="2800" b="1" dirty="0" smtClean="0">
                <a:solidFill>
                  <a:srgbClr val="009999"/>
                </a:solidFill>
              </a:rPr>
              <a:t>1-ta’rif</a:t>
            </a:r>
            <a:r>
              <a:rPr lang="en-US" sz="2800" dirty="0">
                <a:solidFill>
                  <a:srgbClr val="009999"/>
                </a:solidFill>
              </a:rPr>
              <a:t>.</a:t>
            </a:r>
            <a:r>
              <a:rPr lang="en-US" sz="2800" dirty="0"/>
              <a:t> </a:t>
            </a:r>
            <a:r>
              <a:rPr lang="en-US" sz="2800" i="1" dirty="0"/>
              <a:t>Agar  y=f(x) </a:t>
            </a:r>
            <a:r>
              <a:rPr lang="en-US" sz="2800" i="1" dirty="0" err="1"/>
              <a:t>funksiya</a:t>
            </a:r>
            <a:r>
              <a:rPr lang="en-US" sz="2800" i="1" dirty="0"/>
              <a:t> </a:t>
            </a:r>
            <a:r>
              <a:rPr lang="en-US" sz="2800" i="1" dirty="0" err="1"/>
              <a:t>grafigining</a:t>
            </a:r>
            <a:r>
              <a:rPr lang="en-US" sz="2800" i="1" dirty="0"/>
              <a:t> </a:t>
            </a:r>
            <a:r>
              <a:rPr lang="en-US" sz="2800" i="1" dirty="0" err="1"/>
              <a:t>biror</a:t>
            </a:r>
            <a:r>
              <a:rPr lang="en-US" sz="2800" i="1" dirty="0"/>
              <a:t> </a:t>
            </a:r>
            <a:r>
              <a:rPr lang="en-US" sz="2800" i="1" dirty="0" err="1"/>
              <a:t>bo‘lagi</a:t>
            </a:r>
            <a:r>
              <a:rPr lang="en-US" sz="2800" i="1" dirty="0"/>
              <a:t> (</a:t>
            </a:r>
            <a:r>
              <a:rPr lang="en-US" sz="2800" i="1" dirty="0" err="1"/>
              <a:t>qismi</a:t>
            </a:r>
            <a:r>
              <a:rPr lang="en-US" sz="2800" i="1" dirty="0"/>
              <a:t>) </a:t>
            </a:r>
            <a:r>
              <a:rPr lang="en-US" sz="2800" i="1" dirty="0" err="1"/>
              <a:t>cheksiz</a:t>
            </a:r>
            <a:r>
              <a:rPr lang="en-US" sz="2800" i="1" dirty="0"/>
              <a:t> </a:t>
            </a:r>
            <a:r>
              <a:rPr lang="en-US" sz="2800" i="1" dirty="0" err="1"/>
              <a:t>davom</a:t>
            </a:r>
            <a:r>
              <a:rPr lang="en-US" sz="2800" i="1" dirty="0"/>
              <a:t> </a:t>
            </a:r>
            <a:r>
              <a:rPr lang="en-US" sz="2800" i="1" dirty="0" err="1"/>
              <a:t>etib</a:t>
            </a:r>
            <a:r>
              <a:rPr lang="en-US" sz="2800" i="1" dirty="0"/>
              <a:t> </a:t>
            </a:r>
            <a:r>
              <a:rPr lang="en-US" sz="2800" i="1" dirty="0" err="1"/>
              <a:t>biror</a:t>
            </a:r>
            <a:r>
              <a:rPr lang="en-US" sz="2800" i="1" dirty="0"/>
              <a:t> </a:t>
            </a:r>
            <a:r>
              <a:rPr lang="en-US" sz="2800" i="1" dirty="0" err="1"/>
              <a:t>to‘g‘ri</a:t>
            </a:r>
            <a:r>
              <a:rPr lang="en-US" sz="2800" i="1" dirty="0"/>
              <a:t> </a:t>
            </a:r>
            <a:r>
              <a:rPr lang="en-US" sz="2800" i="1" dirty="0" err="1"/>
              <a:t>chiziqqa</a:t>
            </a:r>
            <a:r>
              <a:rPr lang="en-US" sz="2800" i="1" dirty="0"/>
              <a:t> </a:t>
            </a:r>
            <a:r>
              <a:rPr lang="en-US" sz="2800" i="1" dirty="0" err="1"/>
              <a:t>cheksiz</a:t>
            </a:r>
            <a:r>
              <a:rPr lang="en-US" sz="2800" i="1" dirty="0"/>
              <a:t> </a:t>
            </a:r>
            <a:r>
              <a:rPr lang="en-US" sz="2800" i="1" dirty="0" err="1"/>
              <a:t>yaqinlashib</a:t>
            </a:r>
            <a:r>
              <a:rPr lang="en-US" sz="2800" i="1" dirty="0"/>
              <a:t> </a:t>
            </a:r>
            <a:r>
              <a:rPr lang="en-US" sz="2800" i="1" dirty="0" err="1"/>
              <a:t>borsa</a:t>
            </a:r>
            <a:r>
              <a:rPr lang="en-US" sz="2800" i="1" dirty="0"/>
              <a:t>, </a:t>
            </a:r>
            <a:r>
              <a:rPr lang="en-US" sz="2800" i="1" dirty="0" err="1"/>
              <a:t>bu</a:t>
            </a:r>
            <a:r>
              <a:rPr lang="en-US" sz="2800" i="1" dirty="0"/>
              <a:t> </a:t>
            </a:r>
            <a:r>
              <a:rPr lang="en-US" sz="2800" i="1" dirty="0" err="1"/>
              <a:t>to‘g‘ri</a:t>
            </a:r>
            <a:r>
              <a:rPr lang="en-US" sz="2800" i="1" dirty="0"/>
              <a:t> </a:t>
            </a:r>
            <a:r>
              <a:rPr lang="en-US" sz="2800" i="1" dirty="0" err="1"/>
              <a:t>chiziq</a:t>
            </a:r>
            <a:r>
              <a:rPr lang="en-US" sz="2800" i="1" dirty="0"/>
              <a:t> </a:t>
            </a:r>
            <a:r>
              <a:rPr lang="en-US" sz="2800" i="1" dirty="0" err="1"/>
              <a:t>grafikning</a:t>
            </a:r>
            <a:r>
              <a:rPr lang="en-US" sz="2800" i="1" dirty="0"/>
              <a:t> </a:t>
            </a:r>
            <a:r>
              <a:rPr lang="en-US" sz="2800" i="1" dirty="0" err="1"/>
              <a:t>asimptotasi</a:t>
            </a:r>
            <a:r>
              <a:rPr lang="en-US" sz="2800" i="1" dirty="0"/>
              <a:t> </a:t>
            </a:r>
            <a:r>
              <a:rPr lang="en-US" sz="2800" i="1" dirty="0" err="1"/>
              <a:t>deyiladi</a:t>
            </a:r>
            <a:r>
              <a:rPr lang="en-US" sz="2800" i="1" dirty="0"/>
              <a:t>.</a:t>
            </a:r>
            <a:endParaRPr lang="en-US" sz="2800" dirty="0"/>
          </a:p>
          <a:p>
            <a:r>
              <a:rPr lang="en-US" sz="2800" dirty="0" err="1"/>
              <a:t>Funksiya</a:t>
            </a:r>
            <a:r>
              <a:rPr lang="en-US" sz="2800" dirty="0"/>
              <a:t> </a:t>
            </a:r>
            <a:r>
              <a:rPr lang="en-US" sz="2800" dirty="0" err="1"/>
              <a:t>grafigining</a:t>
            </a:r>
            <a:r>
              <a:rPr lang="en-US" sz="2800" dirty="0"/>
              <a:t> </a:t>
            </a:r>
            <a:r>
              <a:rPr lang="en-US" sz="2800" dirty="0" err="1"/>
              <a:t>asimpitotalarini</a:t>
            </a:r>
            <a:r>
              <a:rPr lang="en-US" sz="2800" dirty="0"/>
              <a:t>  </a:t>
            </a:r>
            <a:r>
              <a:rPr lang="en-US" sz="2800" dirty="0" err="1"/>
              <a:t>koordinatalar</a:t>
            </a:r>
            <a:r>
              <a:rPr lang="en-US" sz="2800" dirty="0"/>
              <a:t> </a:t>
            </a:r>
            <a:r>
              <a:rPr lang="en-US" sz="2800" dirty="0" err="1"/>
              <a:t>tekisligida</a:t>
            </a:r>
            <a:r>
              <a:rPr lang="en-US" sz="2800" dirty="0"/>
              <a:t> </a:t>
            </a:r>
            <a:r>
              <a:rPr lang="en-US" sz="2800" dirty="0" err="1"/>
              <a:t>uch</a:t>
            </a:r>
            <a:r>
              <a:rPr lang="en-US" sz="2800" dirty="0"/>
              <a:t> </a:t>
            </a:r>
            <a:r>
              <a:rPr lang="en-US" sz="2800" dirty="0" err="1"/>
              <a:t>turga</a:t>
            </a:r>
            <a:r>
              <a:rPr lang="en-US" sz="2800" dirty="0"/>
              <a:t> </a:t>
            </a:r>
            <a:r>
              <a:rPr lang="en-US" sz="2800" dirty="0" err="1"/>
              <a:t>ajratiladi</a:t>
            </a:r>
            <a:r>
              <a:rPr lang="en-US" sz="2800" dirty="0"/>
              <a:t>: </a:t>
            </a:r>
            <a:r>
              <a:rPr lang="en-US" sz="2800" dirty="0" err="1"/>
              <a:t>vertikal</a:t>
            </a:r>
            <a:r>
              <a:rPr lang="en-US" sz="2800" dirty="0"/>
              <a:t> (</a:t>
            </a:r>
            <a:r>
              <a:rPr lang="en-US" sz="2800" dirty="0" err="1"/>
              <a:t>tik</a:t>
            </a:r>
            <a:r>
              <a:rPr lang="en-US" sz="2800" dirty="0"/>
              <a:t>), </a:t>
            </a:r>
            <a:r>
              <a:rPr lang="en-US" sz="2800" dirty="0" err="1"/>
              <a:t>gorizontal</a:t>
            </a:r>
            <a:r>
              <a:rPr lang="en-US" sz="2800" dirty="0"/>
              <a:t> (</a:t>
            </a:r>
            <a:r>
              <a:rPr lang="en-US" sz="2800" dirty="0" err="1"/>
              <a:t>yotiq</a:t>
            </a:r>
            <a:r>
              <a:rPr lang="en-US" sz="2800" dirty="0"/>
              <a:t>) </a:t>
            </a:r>
            <a:r>
              <a:rPr lang="en-US" sz="2800" dirty="0" err="1"/>
              <a:t>va</a:t>
            </a:r>
            <a:r>
              <a:rPr lang="en-US" sz="2800" dirty="0"/>
              <a:t> </a:t>
            </a:r>
            <a:r>
              <a:rPr lang="en-US" sz="2800" dirty="0" err="1"/>
              <a:t>og‘ma</a:t>
            </a:r>
            <a:r>
              <a:rPr lang="en-US" sz="2800" dirty="0"/>
              <a:t> </a:t>
            </a:r>
            <a:r>
              <a:rPr lang="en-US" sz="2800" dirty="0" err="1"/>
              <a:t>asimptotalar</a:t>
            </a:r>
            <a:r>
              <a:rPr lang="en-US" sz="2800" dirty="0"/>
              <a:t>. </a:t>
            </a:r>
            <a:r>
              <a:rPr lang="en-US" sz="2800" dirty="0" err="1"/>
              <a:t>Bularning</a:t>
            </a:r>
            <a:r>
              <a:rPr lang="en-US" sz="2800" dirty="0"/>
              <a:t> </a:t>
            </a:r>
            <a:r>
              <a:rPr lang="en-US" sz="2800" dirty="0" err="1"/>
              <a:t>har</a:t>
            </a:r>
            <a:r>
              <a:rPr lang="en-US" sz="2800" dirty="0"/>
              <a:t> </a:t>
            </a:r>
            <a:r>
              <a:rPr lang="en-US" sz="2800" dirty="0" err="1"/>
              <a:t>birini</a:t>
            </a:r>
            <a:r>
              <a:rPr lang="en-US" sz="2800" dirty="0"/>
              <a:t> </a:t>
            </a:r>
            <a:r>
              <a:rPr lang="en-US" sz="2800" dirty="0" err="1"/>
              <a:t>alohida</a:t>
            </a:r>
            <a:r>
              <a:rPr lang="en-US" sz="2800" dirty="0"/>
              <a:t> </a:t>
            </a:r>
            <a:r>
              <a:rPr lang="en-US" sz="2800" dirty="0" err="1"/>
              <a:t>ko‘rib</a:t>
            </a:r>
            <a:r>
              <a:rPr lang="en-US" sz="2800" dirty="0"/>
              <a:t> </a:t>
            </a:r>
            <a:r>
              <a:rPr lang="en-US" sz="2800" dirty="0" err="1"/>
              <a:t>chiqamiz</a:t>
            </a:r>
            <a:r>
              <a:rPr lang="en-US" sz="2800" dirty="0"/>
              <a:t>.</a:t>
            </a:r>
            <a:endParaRPr lang="ru-RU"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7811" name="Rectangle 3"/>
          <p:cNvSpPr>
            <a:spLocks noGrp="1" noChangeArrowheads="1"/>
          </p:cNvSpPr>
          <p:nvPr>
            <p:ph idx="1"/>
          </p:nvPr>
        </p:nvSpPr>
        <p:spPr>
          <a:xfrm>
            <a:off x="457200" y="404813"/>
            <a:ext cx="8229600" cy="5721350"/>
          </a:xfrm>
        </p:spPr>
        <p:txBody>
          <a:bodyPr/>
          <a:lstStyle/>
          <a:p>
            <a:r>
              <a:rPr lang="en-US" b="1" i="1"/>
              <a:t>1</a:t>
            </a:r>
            <a:r>
              <a:rPr lang="en-US" b="1" i="1">
                <a:solidFill>
                  <a:srgbClr val="009999"/>
                </a:solidFill>
              </a:rPr>
              <a:t>. Vertikal asimptota.</a:t>
            </a:r>
            <a:r>
              <a:rPr lang="en-US"/>
              <a:t> Agar </a:t>
            </a:r>
            <a:r>
              <a:rPr lang="en-US" i="1"/>
              <a:t>y=f(x)</a:t>
            </a:r>
            <a:r>
              <a:rPr lang="en-US"/>
              <a:t> funksiya </a:t>
            </a:r>
            <a:r>
              <a:rPr lang="en-US" i="1"/>
              <a:t>x</a:t>
            </a:r>
            <a:r>
              <a:rPr lang="en-US" i="1" baseline="-25000"/>
              <a:t>0</a:t>
            </a:r>
            <a:r>
              <a:rPr lang="en-US"/>
              <a:t> nuqtada cheksiz katta funksiya bo‘lsa, </a:t>
            </a:r>
            <a:r>
              <a:rPr lang="en-US" i="1"/>
              <a:t>x=x</a:t>
            </a:r>
            <a:r>
              <a:rPr lang="en-US" i="1" baseline="-25000"/>
              <a:t>0</a:t>
            </a:r>
            <a:r>
              <a:rPr lang="en-US"/>
              <a:t> to‘g‘ri chiziq funksiyaning vertikal  (tik) asimptotasi bo‘ladi. Demak,   bo‘lishini tekshirib ko‘rish  kerak ekan.</a:t>
            </a:r>
          </a:p>
          <a:p>
            <a:r>
              <a:rPr lang="en-US"/>
              <a:t>Masalan,   funksiya </a:t>
            </a:r>
            <a:r>
              <a:rPr lang="en-US" i="1"/>
              <a:t>x=1</a:t>
            </a:r>
            <a:r>
              <a:rPr lang="en-US"/>
              <a:t> nuqtada cheksiz katta funksiyadir, ya’ni , demak, </a:t>
            </a:r>
            <a:r>
              <a:rPr lang="en-US" i="1"/>
              <a:t>x=1</a:t>
            </a:r>
            <a:r>
              <a:rPr lang="en-US"/>
              <a:t> to‘g‘ri chiziq funksiyaning vertikal asimptotasidir (10.13.1-rasmga qarang).</a:t>
            </a:r>
            <a:endParaRPr lang="ru-RU"/>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8835" name="Rectangle 3"/>
          <p:cNvSpPr>
            <a:spLocks noGrp="1" noChangeArrowheads="1"/>
          </p:cNvSpPr>
          <p:nvPr>
            <p:ph idx="1"/>
          </p:nvPr>
        </p:nvSpPr>
        <p:spPr>
          <a:xfrm>
            <a:off x="457200" y="549275"/>
            <a:ext cx="8229600" cy="5576888"/>
          </a:xfrm>
        </p:spPr>
        <p:txBody>
          <a:bodyPr/>
          <a:lstStyle/>
          <a:p>
            <a:r>
              <a:rPr lang="en-US">
                <a:solidFill>
                  <a:srgbClr val="009999"/>
                </a:solidFill>
              </a:rPr>
              <a:t>4 - rasm</a:t>
            </a:r>
            <a:endParaRPr lang="ru-RU">
              <a:solidFill>
                <a:srgbClr val="009999"/>
              </a:solidFill>
            </a:endParaRPr>
          </a:p>
        </p:txBody>
      </p:sp>
      <p:sp>
        <p:nvSpPr>
          <p:cNvPr id="24883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48836" name="Object 4"/>
          <p:cNvGraphicFramePr>
            <a:graphicFrameLocks noChangeAspect="1"/>
          </p:cNvGraphicFramePr>
          <p:nvPr/>
        </p:nvGraphicFramePr>
        <p:xfrm>
          <a:off x="469900" y="1633538"/>
          <a:ext cx="8202613" cy="4167187"/>
        </p:xfrm>
        <a:graphic>
          <a:graphicData uri="http://schemas.openxmlformats.org/presentationml/2006/ole">
            <mc:AlternateContent xmlns:mc="http://schemas.openxmlformats.org/markup-compatibility/2006">
              <mc:Choice xmlns:v="urn:schemas-microsoft-com:vml" Requires="v">
                <p:oleObj spid="_x0000_s248837" name="Рисунок" r:id="rId3" imgW="2619360" imgH="1876320" progId="Word.Picture.8">
                  <p:embed/>
                </p:oleObj>
              </mc:Choice>
              <mc:Fallback>
                <p:oleObj name="Рисунок" r:id="rId3" imgW="2619360" imgH="1876320" progId="Word.Picture.8">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9900" y="1633538"/>
                        <a:ext cx="8202613" cy="4167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9859" name="Rectangle 3"/>
          <p:cNvSpPr>
            <a:spLocks noGrp="1" noChangeArrowheads="1"/>
          </p:cNvSpPr>
          <p:nvPr>
            <p:ph idx="1"/>
          </p:nvPr>
        </p:nvSpPr>
        <p:spPr>
          <a:xfrm>
            <a:off x="457200" y="549275"/>
            <a:ext cx="8229600" cy="5576888"/>
          </a:xfrm>
        </p:spPr>
        <p:txBody>
          <a:bodyPr/>
          <a:lstStyle/>
          <a:p>
            <a:r>
              <a:rPr lang="ru-RU"/>
              <a:t>Ba’zan  </a:t>
            </a:r>
            <a:r>
              <a:rPr lang="en-US" i="1"/>
              <a:t>y</a:t>
            </a:r>
            <a:r>
              <a:rPr lang="ru-RU" i="1"/>
              <a:t>=</a:t>
            </a:r>
            <a:r>
              <a:rPr lang="en-US" i="1"/>
              <a:t>f</a:t>
            </a:r>
            <a:r>
              <a:rPr lang="ru-RU" i="1"/>
              <a:t>(x)</a:t>
            </a:r>
            <a:r>
              <a:rPr lang="ru-RU"/>
              <a:t> funksiya </a:t>
            </a:r>
            <a:r>
              <a:rPr lang="ru-RU" i="1"/>
              <a:t>x0</a:t>
            </a:r>
            <a:r>
              <a:rPr lang="ru-RU"/>
              <a:t> nuqtada faqat chapdan yoki o‘ngdan cheksiz katta funksiya bo‘lishi mumkin, ya’ni  </a:t>
            </a:r>
            <a:r>
              <a:rPr lang="en-US" i="1"/>
              <a:t>f</a:t>
            </a:r>
            <a:r>
              <a:rPr lang="ru-RU" i="1"/>
              <a:t>(x</a:t>
            </a:r>
            <a:r>
              <a:rPr lang="ru-RU" i="1" baseline="-25000"/>
              <a:t>0</a:t>
            </a:r>
            <a:r>
              <a:rPr lang="ru-RU" i="1"/>
              <a:t> - 0)=</a:t>
            </a:r>
            <a:r>
              <a:rPr lang="ru-RU" i="1">
                <a:sym typeface="Symbol" pitchFamily="18" charset="2"/>
              </a:rPr>
              <a:t></a:t>
            </a:r>
            <a:r>
              <a:rPr lang="ru-RU"/>
              <a:t>  yoki </a:t>
            </a:r>
            <a:endParaRPr lang="en-US" i="1"/>
          </a:p>
          <a:p>
            <a:r>
              <a:rPr lang="en-US" i="1"/>
              <a:t>f(x</a:t>
            </a:r>
            <a:r>
              <a:rPr lang="en-US" i="1" baseline="-25000"/>
              <a:t>0</a:t>
            </a:r>
            <a:r>
              <a:rPr lang="en-US" i="1"/>
              <a:t>+0)=</a:t>
            </a:r>
            <a:r>
              <a:rPr lang="ru-RU" i="1">
                <a:sym typeface="Symbol" pitchFamily="18" charset="2"/>
              </a:rPr>
              <a:t></a:t>
            </a:r>
            <a:r>
              <a:rPr lang="en-US"/>
              <a:t> lardan faqat bittasi o‘rinli bo‘ladi. Bu holda ham </a:t>
            </a:r>
            <a:r>
              <a:rPr lang="en-US" i="1"/>
              <a:t>x=x0</a:t>
            </a:r>
            <a:r>
              <a:rPr lang="en-US"/>
              <a:t> to‘g‘ri chiziq vertikal asimptotadir. </a:t>
            </a:r>
          </a:p>
          <a:p>
            <a:r>
              <a:rPr lang="en-US"/>
              <a:t>Masalan,  funksiyani qarasak,  u  </a:t>
            </a:r>
            <a:r>
              <a:rPr lang="en-US" i="1"/>
              <a:t>x=0</a:t>
            </a:r>
            <a:r>
              <a:rPr lang="en-US"/>
              <a:t> nuqtada aniqlanmagan. </a:t>
            </a:r>
            <a:r>
              <a:rPr lang="ru-RU"/>
              <a:t>Bu nuqtadagi chap va o‘ng limitlarni hisoblaylik:</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0883" name="Rectangle 3"/>
          <p:cNvSpPr>
            <a:spLocks noGrp="1" noChangeArrowheads="1"/>
          </p:cNvSpPr>
          <p:nvPr>
            <p:ph idx="1"/>
          </p:nvPr>
        </p:nvSpPr>
        <p:spPr>
          <a:xfrm>
            <a:off x="468313" y="549275"/>
            <a:ext cx="8229600" cy="5389563"/>
          </a:xfrm>
        </p:spPr>
        <p:txBody>
          <a:bodyPr/>
          <a:lstStyle/>
          <a:p>
            <a:r>
              <a:rPr lang="en-US"/>
              <a:t>Cheksiz o‘ng limitga egamiz. Demak, </a:t>
            </a:r>
            <a:r>
              <a:rPr lang="en-US" i="1"/>
              <a:t>x=0</a:t>
            </a:r>
            <a:r>
              <a:rPr lang="en-US"/>
              <a:t> (ya’ni ordinatalar o‘qi) funksiyaning vertikal asimptotasidir (10.13.2-rasmga qarang).</a:t>
            </a:r>
          </a:p>
          <a:p>
            <a:r>
              <a:rPr lang="en-US">
                <a:solidFill>
                  <a:srgbClr val="009999"/>
                </a:solidFill>
              </a:rPr>
              <a:t>5 - rasm</a:t>
            </a:r>
            <a:endParaRPr lang="ru-RU">
              <a:solidFill>
                <a:srgbClr val="009999"/>
              </a:solidFill>
            </a:endParaRPr>
          </a:p>
        </p:txBody>
      </p:sp>
      <p:sp>
        <p:nvSpPr>
          <p:cNvPr id="250885" name="Rectangle 5"/>
          <p:cNvSpPr>
            <a:spLocks noChangeArrowheads="1"/>
          </p:cNvSpPr>
          <p:nvPr/>
        </p:nvSpPr>
        <p:spPr bwMode="auto">
          <a:xfrm>
            <a:off x="0" y="254793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50884" name="Object 4"/>
          <p:cNvGraphicFramePr>
            <a:graphicFrameLocks noChangeAspect="1"/>
          </p:cNvGraphicFramePr>
          <p:nvPr/>
        </p:nvGraphicFramePr>
        <p:xfrm>
          <a:off x="1762125" y="2709863"/>
          <a:ext cx="5548313" cy="3238500"/>
        </p:xfrm>
        <a:graphic>
          <a:graphicData uri="http://schemas.openxmlformats.org/presentationml/2006/ole">
            <mc:AlternateContent xmlns:mc="http://schemas.openxmlformats.org/markup-compatibility/2006">
              <mc:Choice xmlns:v="urn:schemas-microsoft-com:vml" Requires="v">
                <p:oleObj spid="_x0000_s250885" name="Рисунок" r:id="rId3" imgW="2619360" imgH="1924200" progId="Word.Picture.8">
                  <p:embed/>
                </p:oleObj>
              </mc:Choice>
              <mc:Fallback>
                <p:oleObj name="Рисунок" r:id="rId3" imgW="2619360" imgH="1924200" progId="Word.Picture.8">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2125" y="2709863"/>
                        <a:ext cx="5548313" cy="323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11188" y="333375"/>
            <a:ext cx="8137525" cy="1077913"/>
          </a:xfrm>
        </p:spPr>
        <p:txBody>
          <a:bodyPr/>
          <a:lstStyle/>
          <a:p>
            <a:pPr marL="876300" indent="-876300"/>
            <a:r>
              <a:rPr lang="en-US" sz="2800" b="1">
                <a:solidFill>
                  <a:schemeClr val="hlink"/>
                </a:solidFill>
                <a:latin typeface="Times New Roman" pitchFamily="18" charset="0"/>
              </a:rPr>
              <a:t>Differensiallanuvchi funksiyaning monotonlik sharti</a:t>
            </a:r>
            <a:endParaRPr lang="ru-RU" sz="2800" b="1">
              <a:solidFill>
                <a:schemeClr val="hlink"/>
              </a:solidFill>
              <a:latin typeface="Times New Roman" pitchFamily="18" charset="0"/>
            </a:endParaRPr>
          </a:p>
        </p:txBody>
      </p:sp>
      <p:sp>
        <p:nvSpPr>
          <p:cNvPr id="2051" name="Rectangle 3"/>
          <p:cNvSpPr>
            <a:spLocks noGrp="1" noChangeArrowheads="1"/>
          </p:cNvSpPr>
          <p:nvPr>
            <p:ph type="subTitle" idx="1"/>
          </p:nvPr>
        </p:nvSpPr>
        <p:spPr>
          <a:xfrm>
            <a:off x="755576" y="1484784"/>
            <a:ext cx="7848600" cy="3168328"/>
          </a:xfrm>
        </p:spPr>
        <p:txBody>
          <a:bodyPr/>
          <a:lstStyle/>
          <a:p>
            <a:pPr algn="l">
              <a:lnSpc>
                <a:spcPct val="90000"/>
              </a:lnSpc>
            </a:pPr>
            <a:r>
              <a:rPr lang="en-US" dirty="0"/>
              <a:t>Agar </a:t>
            </a:r>
            <a:r>
              <a:rPr lang="en-US" dirty="0" err="1"/>
              <a:t>funksiya</a:t>
            </a:r>
            <a:r>
              <a:rPr lang="en-US" dirty="0"/>
              <a:t> </a:t>
            </a:r>
            <a:r>
              <a:rPr lang="en-US" dirty="0" err="1"/>
              <a:t>differensiallanuvchi</a:t>
            </a:r>
            <a:r>
              <a:rPr lang="en-US" dirty="0"/>
              <a:t> </a:t>
            </a:r>
            <a:r>
              <a:rPr lang="en-US" dirty="0" err="1"/>
              <a:t>bo‘lsa</a:t>
            </a:r>
            <a:r>
              <a:rPr lang="en-US" dirty="0"/>
              <a:t>, </a:t>
            </a:r>
            <a:r>
              <a:rPr lang="en-US" dirty="0" err="1"/>
              <a:t>uni</a:t>
            </a:r>
            <a:r>
              <a:rPr lang="en-US" dirty="0"/>
              <a:t> </a:t>
            </a:r>
            <a:r>
              <a:rPr lang="en-US" dirty="0" err="1"/>
              <a:t>monotonlikka</a:t>
            </a:r>
            <a:r>
              <a:rPr lang="en-US" dirty="0"/>
              <a:t> </a:t>
            </a:r>
            <a:r>
              <a:rPr lang="en-US" dirty="0" err="1"/>
              <a:t>tekshirish</a:t>
            </a:r>
            <a:r>
              <a:rPr lang="en-US" dirty="0"/>
              <a:t> </a:t>
            </a:r>
            <a:r>
              <a:rPr lang="en-US" dirty="0" err="1"/>
              <a:t>birmuncha</a:t>
            </a:r>
            <a:r>
              <a:rPr lang="en-US" dirty="0"/>
              <a:t> </a:t>
            </a:r>
            <a:r>
              <a:rPr lang="en-US" dirty="0" err="1"/>
              <a:t>osondir</a:t>
            </a:r>
            <a:r>
              <a:rPr lang="en-US" dirty="0"/>
              <a:t>. </a:t>
            </a:r>
            <a:r>
              <a:rPr lang="en-US" dirty="0" err="1"/>
              <a:t>Bunga</a:t>
            </a:r>
            <a:r>
              <a:rPr lang="en-US" dirty="0"/>
              <a:t> </a:t>
            </a:r>
            <a:r>
              <a:rPr lang="en-US" dirty="0" err="1"/>
              <a:t>quyidagi</a:t>
            </a:r>
            <a:r>
              <a:rPr lang="en-US" dirty="0"/>
              <a:t> </a:t>
            </a:r>
            <a:r>
              <a:rPr lang="en-US" dirty="0" err="1"/>
              <a:t>teorema</a:t>
            </a:r>
            <a:r>
              <a:rPr lang="en-US" dirty="0"/>
              <a:t> </a:t>
            </a:r>
            <a:r>
              <a:rPr lang="en-US" dirty="0" err="1"/>
              <a:t>javob</a:t>
            </a:r>
            <a:r>
              <a:rPr lang="en-US" dirty="0"/>
              <a:t> </a:t>
            </a:r>
            <a:r>
              <a:rPr lang="en-US" dirty="0" err="1"/>
              <a:t>beradi</a:t>
            </a:r>
            <a:r>
              <a:rPr lang="en-US" dirty="0"/>
              <a:t>.</a:t>
            </a:r>
            <a:endParaRPr lang="en-US" b="1" dirty="0"/>
          </a:p>
          <a:p>
            <a:pPr algn="l">
              <a:lnSpc>
                <a:spcPct val="90000"/>
              </a:lnSpc>
            </a:pPr>
            <a:r>
              <a:rPr lang="en-US" b="1" dirty="0">
                <a:solidFill>
                  <a:srgbClr val="009999"/>
                </a:solidFill>
              </a:rPr>
              <a:t>1–teorema.</a:t>
            </a:r>
            <a:r>
              <a:rPr lang="en-US" dirty="0"/>
              <a:t> Agar </a:t>
            </a:r>
            <a:r>
              <a:rPr lang="en-US" i="1" dirty="0"/>
              <a:t>f(x)</a:t>
            </a:r>
            <a:r>
              <a:rPr lang="en-US" dirty="0"/>
              <a:t> </a:t>
            </a:r>
            <a:r>
              <a:rPr lang="en-US" dirty="0" err="1"/>
              <a:t>funksiya</a:t>
            </a:r>
            <a:r>
              <a:rPr lang="en-US" dirty="0"/>
              <a:t> </a:t>
            </a:r>
            <a:r>
              <a:rPr lang="en-US" dirty="0" err="1"/>
              <a:t>biror</a:t>
            </a:r>
            <a:r>
              <a:rPr lang="en-US" dirty="0"/>
              <a:t> (</a:t>
            </a:r>
            <a:r>
              <a:rPr lang="en-US" i="1" dirty="0" err="1"/>
              <a:t>a;b</a:t>
            </a:r>
            <a:r>
              <a:rPr lang="en-US" dirty="0"/>
              <a:t>) </a:t>
            </a:r>
            <a:r>
              <a:rPr lang="en-US" dirty="0" err="1"/>
              <a:t>oraliqda</a:t>
            </a:r>
            <a:r>
              <a:rPr lang="en-US" dirty="0"/>
              <a:t> </a:t>
            </a:r>
            <a:r>
              <a:rPr lang="en-US" dirty="0" err="1"/>
              <a:t>differensiallanuvchi</a:t>
            </a:r>
            <a:r>
              <a:rPr lang="en-US" dirty="0"/>
              <a:t> </a:t>
            </a:r>
            <a:r>
              <a:rPr lang="en-US" dirty="0" err="1"/>
              <a:t>bo‘lib</a:t>
            </a:r>
            <a:r>
              <a:rPr lang="en-US" dirty="0"/>
              <a:t>, </a:t>
            </a:r>
            <a:r>
              <a:rPr lang="ru-RU" i="1" dirty="0">
                <a:sym typeface="Symbol" pitchFamily="18" charset="2"/>
              </a:rPr>
              <a:t></a:t>
            </a:r>
            <a:r>
              <a:rPr lang="en-US" i="1" dirty="0"/>
              <a:t>x</a:t>
            </a:r>
            <a:r>
              <a:rPr lang="ru-RU" i="1" dirty="0">
                <a:sym typeface="Symbol" pitchFamily="18" charset="2"/>
              </a:rPr>
              <a:t></a:t>
            </a:r>
            <a:r>
              <a:rPr lang="en-US" dirty="0"/>
              <a:t>(</a:t>
            </a:r>
            <a:r>
              <a:rPr lang="en-US" i="1" dirty="0"/>
              <a:t>a; b</a:t>
            </a:r>
            <a:r>
              <a:rPr lang="en-US" dirty="0"/>
              <a:t>)  </a:t>
            </a:r>
            <a:r>
              <a:rPr lang="en-US" i="1" dirty="0"/>
              <a:t>f</a:t>
            </a:r>
            <a:r>
              <a:rPr lang="ru-RU" i="1" dirty="0">
                <a:sym typeface="Symbol" pitchFamily="18" charset="2"/>
              </a:rPr>
              <a:t></a:t>
            </a:r>
            <a:r>
              <a:rPr lang="en-US" i="1" dirty="0"/>
              <a:t>(x)</a:t>
            </a:r>
            <a:r>
              <a:rPr lang="en-US" dirty="0"/>
              <a:t>&gt;0  (</a:t>
            </a:r>
            <a:r>
              <a:rPr lang="en-US" i="1" dirty="0"/>
              <a:t>f</a:t>
            </a:r>
            <a:r>
              <a:rPr lang="ru-RU" dirty="0">
                <a:sym typeface="Symbol" pitchFamily="18" charset="2"/>
              </a:rPr>
              <a:t></a:t>
            </a:r>
            <a:r>
              <a:rPr lang="en-US" i="1" dirty="0"/>
              <a:t>(x)</a:t>
            </a:r>
            <a:r>
              <a:rPr lang="en-US" dirty="0"/>
              <a:t>&lt;0) </a:t>
            </a:r>
            <a:r>
              <a:rPr lang="en-US" dirty="0" err="1"/>
              <a:t>o‘rinli</a:t>
            </a:r>
            <a:r>
              <a:rPr lang="en-US" dirty="0"/>
              <a:t> </a:t>
            </a:r>
            <a:r>
              <a:rPr lang="en-US" dirty="0" err="1"/>
              <a:t>bo‘lsa</a:t>
            </a:r>
            <a:r>
              <a:rPr lang="en-US" dirty="0"/>
              <a:t>, </a:t>
            </a:r>
            <a:r>
              <a:rPr lang="en-US" dirty="0" err="1"/>
              <a:t>funksiya</a:t>
            </a:r>
            <a:r>
              <a:rPr lang="en-US" dirty="0"/>
              <a:t> </a:t>
            </a:r>
            <a:r>
              <a:rPr lang="en-US" dirty="0" err="1"/>
              <a:t>bu</a:t>
            </a:r>
            <a:r>
              <a:rPr lang="en-US" dirty="0"/>
              <a:t> </a:t>
            </a:r>
            <a:r>
              <a:rPr lang="en-US" dirty="0" err="1"/>
              <a:t>oraliqda</a:t>
            </a:r>
            <a:r>
              <a:rPr lang="en-US" dirty="0"/>
              <a:t> </a:t>
            </a:r>
            <a:r>
              <a:rPr lang="en-US" dirty="0" err="1"/>
              <a:t>o‘suvchi</a:t>
            </a:r>
            <a:r>
              <a:rPr lang="en-US" dirty="0"/>
              <a:t> (</a:t>
            </a:r>
            <a:r>
              <a:rPr lang="en-US" dirty="0" err="1"/>
              <a:t>kamayuvchi</a:t>
            </a:r>
            <a:r>
              <a:rPr lang="en-US" dirty="0"/>
              <a:t>) </a:t>
            </a:r>
            <a:r>
              <a:rPr lang="en-US" dirty="0" err="1"/>
              <a:t>bo‘ladi</a:t>
            </a:r>
            <a:r>
              <a:rPr lang="en-US" dirty="0"/>
              <a:t>.</a:t>
            </a:r>
            <a:endParaRPr lang="en-US" b="1" dirty="0"/>
          </a:p>
          <a:p>
            <a:pPr algn="l">
              <a:lnSpc>
                <a:spcPct val="90000"/>
              </a:lnSpc>
            </a:pPr>
            <a:endParaRPr lang="en-US" dirty="0"/>
          </a:p>
          <a:p>
            <a:pPr algn="l">
              <a:lnSpc>
                <a:spcPct val="90000"/>
              </a:lnSpc>
            </a:pPr>
            <a:r>
              <a:rPr lang="en-US" dirty="0"/>
              <a:t> </a:t>
            </a:r>
          </a:p>
        </p:txBody>
      </p:sp>
    </p:spTree>
    <p:custDataLst>
      <p:tags r:id="rId1"/>
    </p:custDataLst>
  </p:cSld>
  <p:clrMapOvr>
    <a:masterClrMapping/>
  </p:clrMapOvr>
  <p:transition advTm="16267"/>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1907" name="Rectangle 3"/>
          <p:cNvSpPr>
            <a:spLocks noGrp="1" noChangeArrowheads="1"/>
          </p:cNvSpPr>
          <p:nvPr>
            <p:ph idx="1"/>
          </p:nvPr>
        </p:nvSpPr>
        <p:spPr>
          <a:xfrm>
            <a:off x="457200" y="476250"/>
            <a:ext cx="8229600" cy="5649913"/>
          </a:xfrm>
        </p:spPr>
        <p:txBody>
          <a:bodyPr>
            <a:normAutofit/>
          </a:bodyPr>
          <a:lstStyle/>
          <a:p>
            <a:pPr>
              <a:lnSpc>
                <a:spcPct val="90000"/>
              </a:lnSpc>
            </a:pPr>
            <a:r>
              <a:rPr lang="en-US" sz="2800" b="1">
                <a:solidFill>
                  <a:srgbClr val="009999"/>
                </a:solidFill>
              </a:rPr>
              <a:t>2. Gorizontal asimptota.</a:t>
            </a:r>
            <a:r>
              <a:rPr lang="en-US" sz="2800"/>
              <a:t> Agar y</a:t>
            </a:r>
            <a:r>
              <a:rPr lang="en-US" sz="2800" i="1"/>
              <a:t>=f(x)</a:t>
            </a:r>
            <a:r>
              <a:rPr lang="en-US" sz="2800"/>
              <a:t> funksiya uchun  mavjud bo‘lsa,  </a:t>
            </a:r>
            <a:r>
              <a:rPr lang="en-US" sz="2800" i="1"/>
              <a:t>y=b</a:t>
            </a:r>
            <a:r>
              <a:rPr lang="en-US" sz="2800"/>
              <a:t> to‘g‘ri chiziq funksiya grafigining gorizontal asimptotasi bo‘ladi.</a:t>
            </a:r>
          </a:p>
          <a:p>
            <a:pPr>
              <a:lnSpc>
                <a:spcPct val="90000"/>
              </a:lnSpc>
            </a:pPr>
            <a:r>
              <a:rPr lang="en-US" sz="2800"/>
              <a:t>Agar    mavjud bo‘lsa </a:t>
            </a:r>
            <a:r>
              <a:rPr lang="en-US" sz="2800" i="1"/>
              <a:t>y=b</a:t>
            </a:r>
            <a:r>
              <a:rPr lang="en-US" sz="2800" i="1" baseline="-25000"/>
              <a:t>1</a:t>
            </a:r>
            <a:r>
              <a:rPr lang="en-US" sz="2800" i="1"/>
              <a:t> (y=b</a:t>
            </a:r>
            <a:r>
              <a:rPr lang="en-US" sz="2800" i="1" baseline="-25000"/>
              <a:t>2</a:t>
            </a:r>
            <a:r>
              <a:rPr lang="en-US" sz="2800" i="1"/>
              <a:t>)</a:t>
            </a:r>
            <a:r>
              <a:rPr lang="en-US" sz="2800"/>
              <a:t> to‘g‘ri chiziq grafikning o‘ng (chap) gorizontal asimptotasi deyiladi.</a:t>
            </a:r>
          </a:p>
          <a:p>
            <a:pPr>
              <a:lnSpc>
                <a:spcPct val="90000"/>
              </a:lnSpc>
            </a:pPr>
            <a:r>
              <a:rPr lang="en-US" sz="2800"/>
              <a:t>Shuni ham aytamizki, agar </a:t>
            </a:r>
            <a:r>
              <a:rPr lang="en-US" sz="2800" i="1"/>
              <a:t>y=b</a:t>
            </a:r>
            <a:r>
              <a:rPr lang="en-US" sz="2800"/>
              <a:t> gorizontal asimptota mavjud bo‘lsa, o‘ng va chap gorizontal asimptotalar ham mavjud bo‘lib, ular ham </a:t>
            </a:r>
            <a:r>
              <a:rPr lang="en-US" sz="2800" i="1"/>
              <a:t>y=b </a:t>
            </a:r>
            <a:r>
              <a:rPr lang="en-US" sz="2800"/>
              <a:t>ning o‘zidan iborat bo‘ladi, va aksincha, o‘ng va chap gorizontal asimptotalar mavjud bo‘lib, ular ustma-ust tushsa </a:t>
            </a:r>
            <a:r>
              <a:rPr lang="en-US" sz="2800" i="1"/>
              <a:t>(b</a:t>
            </a:r>
            <a:r>
              <a:rPr lang="en-US" sz="2800" i="1" baseline="-25000"/>
              <a:t>1</a:t>
            </a:r>
            <a:r>
              <a:rPr lang="en-US" sz="2800" i="1"/>
              <a:t>=b</a:t>
            </a:r>
            <a:r>
              <a:rPr lang="en-US" sz="2800" i="1" baseline="-25000"/>
              <a:t>2</a:t>
            </a:r>
            <a:r>
              <a:rPr lang="en-US" sz="2800" i="1"/>
              <a:t>)</a:t>
            </a:r>
            <a:r>
              <a:rPr lang="en-US" sz="2800"/>
              <a:t>, u holda gorizontal asimptota ham shuning o‘zidan iborat bo‘ladi.</a:t>
            </a:r>
            <a:endParaRPr lang="ru-RU" sz="28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2931" name="Rectangle 3"/>
          <p:cNvSpPr>
            <a:spLocks noGrp="1" noChangeArrowheads="1"/>
          </p:cNvSpPr>
          <p:nvPr>
            <p:ph idx="1"/>
          </p:nvPr>
        </p:nvSpPr>
        <p:spPr>
          <a:xfrm>
            <a:off x="457200" y="549275"/>
            <a:ext cx="8229600" cy="5576888"/>
          </a:xfrm>
        </p:spPr>
        <p:txBody>
          <a:bodyPr/>
          <a:lstStyle/>
          <a:p>
            <a:r>
              <a:rPr lang="en-US" b="1">
                <a:solidFill>
                  <a:srgbClr val="009999"/>
                </a:solidFill>
              </a:rPr>
              <a:t>Misol.</a:t>
            </a:r>
            <a:r>
              <a:rPr lang="en-US"/>
              <a:t>   funksiya grafigining gorizontal asimptotasi topilsin.</a:t>
            </a:r>
          </a:p>
          <a:p>
            <a:r>
              <a:rPr lang="en-US"/>
              <a:t>Demak, </a:t>
            </a:r>
            <a:r>
              <a:rPr lang="en-US" i="1"/>
              <a:t>y=0</a:t>
            </a:r>
            <a:r>
              <a:rPr lang="en-US"/>
              <a:t>   (ya’ni abssissalar o‘qi) funksiya grafigining gorizontal asimptotasidir (10.13.3-rasmga qarang).</a:t>
            </a:r>
            <a:endParaRPr lang="ru-RU"/>
          </a:p>
        </p:txBody>
      </p:sp>
      <p:sp>
        <p:nvSpPr>
          <p:cNvPr id="252933" name="Rectangle 5"/>
          <p:cNvSpPr>
            <a:spLocks noChangeArrowheads="1"/>
          </p:cNvSpPr>
          <p:nvPr/>
        </p:nvSpPr>
        <p:spPr bwMode="auto">
          <a:xfrm>
            <a:off x="0" y="25908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52932" name="Object 4"/>
          <p:cNvGraphicFramePr>
            <a:graphicFrameLocks noChangeAspect="1"/>
          </p:cNvGraphicFramePr>
          <p:nvPr/>
        </p:nvGraphicFramePr>
        <p:xfrm>
          <a:off x="1763713" y="3430588"/>
          <a:ext cx="5402262" cy="2371725"/>
        </p:xfrm>
        <a:graphic>
          <a:graphicData uri="http://schemas.openxmlformats.org/presentationml/2006/ole">
            <mc:AlternateContent xmlns:mc="http://schemas.openxmlformats.org/markup-compatibility/2006">
              <mc:Choice xmlns:v="urn:schemas-microsoft-com:vml" Requires="v">
                <p:oleObj spid="_x0000_s252933" name="Рисунок" r:id="rId3" imgW="3276720" imgH="1676520" progId="Word.Picture.8">
                  <p:embed/>
                </p:oleObj>
              </mc:Choice>
              <mc:Fallback>
                <p:oleObj name="Рисунок" r:id="rId3" imgW="3276720" imgH="1676520" progId="Word.Picture.8">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713" y="3430588"/>
                        <a:ext cx="5402262" cy="2371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3955" name="Rectangle 3"/>
          <p:cNvSpPr>
            <a:spLocks noGrp="1" noChangeArrowheads="1"/>
          </p:cNvSpPr>
          <p:nvPr>
            <p:ph idx="1"/>
          </p:nvPr>
        </p:nvSpPr>
        <p:spPr>
          <a:xfrm>
            <a:off x="457200" y="333375"/>
            <a:ext cx="8229600" cy="5792788"/>
          </a:xfrm>
        </p:spPr>
        <p:txBody>
          <a:bodyPr/>
          <a:lstStyle/>
          <a:p>
            <a:r>
              <a:rPr lang="en-US" sz="2800" b="1"/>
              <a:t>2-misol.</a:t>
            </a:r>
            <a:r>
              <a:rPr lang="en-US" sz="2800"/>
              <a:t>   </a:t>
            </a:r>
            <a:r>
              <a:rPr lang="en-US" sz="2800" i="1"/>
              <a:t>y=arctgx</a:t>
            </a:r>
            <a:r>
              <a:rPr lang="en-US" sz="2800"/>
              <a:t>  funksiya grafigining gorizontal asimptotasini toping.</a:t>
            </a:r>
            <a:endParaRPr lang="en-US" sz="2800" b="1"/>
          </a:p>
          <a:p>
            <a:r>
              <a:rPr lang="en-US" sz="2800" b="1"/>
              <a:t>Yechish.</a:t>
            </a:r>
            <a:r>
              <a:rPr lang="en-US" sz="2800"/>
              <a:t>  Ma’lumki, .  Demak,  - o‘ng,   esa chap gorizontal asimptotalardir. Ular ustma-ust tushmaganligi sababli umumiy gorizontal asimptota yo‘qdir (10.13.4-rasmga qarang).</a:t>
            </a:r>
            <a:endParaRPr lang="ru-RU" sz="2800"/>
          </a:p>
        </p:txBody>
      </p:sp>
      <p:sp>
        <p:nvSpPr>
          <p:cNvPr id="253957" name="Rectangle 5"/>
          <p:cNvSpPr>
            <a:spLocks noChangeArrowheads="1"/>
          </p:cNvSpPr>
          <p:nvPr/>
        </p:nvSpPr>
        <p:spPr bwMode="auto">
          <a:xfrm>
            <a:off x="0" y="2333625"/>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53956" name="Object 4"/>
          <p:cNvGraphicFramePr>
            <a:graphicFrameLocks noChangeAspect="1"/>
          </p:cNvGraphicFramePr>
          <p:nvPr/>
        </p:nvGraphicFramePr>
        <p:xfrm>
          <a:off x="1257300" y="3214688"/>
          <a:ext cx="6269038" cy="2947987"/>
        </p:xfrm>
        <a:graphic>
          <a:graphicData uri="http://schemas.openxmlformats.org/presentationml/2006/ole">
            <mc:AlternateContent xmlns:mc="http://schemas.openxmlformats.org/markup-compatibility/2006">
              <mc:Choice xmlns:v="urn:schemas-microsoft-com:vml" Requires="v">
                <p:oleObj spid="_x0000_s253957" name="Рисунок" r:id="rId3" imgW="3686040" imgH="1914480" progId="Word.Picture.8">
                  <p:embed/>
                </p:oleObj>
              </mc:Choice>
              <mc:Fallback>
                <p:oleObj name="Рисунок" r:id="rId3" imgW="3686040" imgH="1914480" progId="Word.Picture.8">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7300" y="3214688"/>
                        <a:ext cx="6269038" cy="2947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4979" name="Rectangle 3"/>
          <p:cNvSpPr>
            <a:spLocks noGrp="1" noChangeArrowheads="1"/>
          </p:cNvSpPr>
          <p:nvPr>
            <p:ph type="body" sz="half" idx="1"/>
          </p:nvPr>
        </p:nvSpPr>
        <p:spPr>
          <a:xfrm>
            <a:off x="457200" y="476250"/>
            <a:ext cx="8075613" cy="5649913"/>
          </a:xfrm>
        </p:spPr>
        <p:txBody>
          <a:bodyPr/>
          <a:lstStyle/>
          <a:p>
            <a:pPr>
              <a:lnSpc>
                <a:spcPct val="90000"/>
              </a:lnSpc>
            </a:pPr>
            <a:r>
              <a:rPr lang="ru-RU" sz="2400" b="1">
                <a:solidFill>
                  <a:srgbClr val="009999"/>
                </a:solidFill>
              </a:rPr>
              <a:t>3. Og‘ma asimptota.</a:t>
            </a:r>
            <a:r>
              <a:rPr lang="ru-RU" sz="2400"/>
              <a:t>  Aytaylik,  </a:t>
            </a:r>
            <a:r>
              <a:rPr lang="en-US" sz="2400" i="1"/>
              <a:t>y</a:t>
            </a:r>
            <a:r>
              <a:rPr lang="ru-RU" sz="2400" i="1"/>
              <a:t>=</a:t>
            </a:r>
            <a:r>
              <a:rPr lang="en-US" sz="2400" i="1"/>
              <a:t>f</a:t>
            </a:r>
            <a:r>
              <a:rPr lang="ru-RU" sz="2400" i="1"/>
              <a:t>(x)</a:t>
            </a:r>
            <a:r>
              <a:rPr lang="ru-RU" sz="2400"/>
              <a:t> funksiya grafigining biror bo‘lagi </a:t>
            </a:r>
            <a:r>
              <a:rPr lang="en-US" sz="2400" i="1"/>
              <a:t>y</a:t>
            </a:r>
            <a:r>
              <a:rPr lang="ru-RU" sz="2400" i="1"/>
              <a:t>=</a:t>
            </a:r>
            <a:r>
              <a:rPr lang="en-US" sz="2400" i="1"/>
              <a:t>kx</a:t>
            </a:r>
            <a:r>
              <a:rPr lang="ru-RU" sz="2400" i="1"/>
              <a:t>+</a:t>
            </a:r>
            <a:r>
              <a:rPr lang="en-US" sz="2400" i="1"/>
              <a:t>b</a:t>
            </a:r>
            <a:r>
              <a:rPr lang="ru-RU" sz="2400"/>
              <a:t> to‘g‘ri chiziqqa yaqinlashib borsin (ya’ni bu to‘g‘ri chiziq asimptota bo‘lsin). </a:t>
            </a:r>
            <a:r>
              <a:rPr lang="en-US" sz="2400"/>
              <a:t>U holda</a:t>
            </a:r>
            <a:endParaRPr lang="ru-RU" sz="2400"/>
          </a:p>
          <a:p>
            <a:pPr>
              <a:lnSpc>
                <a:spcPct val="90000"/>
              </a:lnSpc>
            </a:pPr>
            <a:r>
              <a:rPr lang="ru-RU" sz="2400"/>
              <a:t>	</a:t>
            </a:r>
            <a:r>
              <a:rPr lang="en-US" sz="2400"/>
              <a:t>                              </a:t>
            </a:r>
            <a:r>
              <a:rPr lang="ru-RU" sz="2400"/>
              <a:t>		</a:t>
            </a:r>
            <a:r>
              <a:rPr lang="en-US" sz="2400"/>
              <a:t>           </a:t>
            </a:r>
            <a:r>
              <a:rPr lang="ru-RU" sz="2400"/>
              <a:t>(10.13.1)</a:t>
            </a:r>
            <a:endParaRPr lang="en-US" sz="2400"/>
          </a:p>
          <a:p>
            <a:pPr>
              <a:lnSpc>
                <a:spcPct val="90000"/>
              </a:lnSpc>
            </a:pPr>
            <a:r>
              <a:rPr lang="en-US" sz="2400"/>
              <a:t>bo</a:t>
            </a:r>
            <a:r>
              <a:rPr lang="ru-RU" sz="2400"/>
              <a:t>‘</a:t>
            </a:r>
            <a:r>
              <a:rPr lang="en-US" sz="2400"/>
              <a:t>lishi kerak</a:t>
            </a:r>
            <a:r>
              <a:rPr lang="ru-RU" sz="2400"/>
              <a:t>. </a:t>
            </a:r>
            <a:r>
              <a:rPr lang="en-US" sz="2400"/>
              <a:t>Bundan </a:t>
            </a:r>
          </a:p>
          <a:p>
            <a:pPr>
              <a:lnSpc>
                <a:spcPct val="90000"/>
              </a:lnSpc>
            </a:pPr>
            <a:r>
              <a:rPr lang="en-US" sz="2400"/>
              <a:t>                                                              </a:t>
            </a:r>
            <a:r>
              <a:rPr lang="ru-RU" sz="2400"/>
              <a:t>(10.13.2)</a:t>
            </a:r>
          </a:p>
          <a:p>
            <a:pPr>
              <a:lnSpc>
                <a:spcPct val="90000"/>
              </a:lnSpc>
            </a:pPr>
            <a:r>
              <a:rPr lang="en-US" sz="2400"/>
              <a:t>                                    </a:t>
            </a:r>
            <a:r>
              <a:rPr lang="ru-RU" sz="2400"/>
              <a:t>		</a:t>
            </a:r>
            <a:endParaRPr lang="en-US" sz="2400"/>
          </a:p>
          <a:p>
            <a:pPr>
              <a:lnSpc>
                <a:spcPct val="90000"/>
              </a:lnSpc>
            </a:pPr>
            <a:r>
              <a:rPr lang="en-US" sz="2400"/>
              <a:t>ni olamiz</a:t>
            </a:r>
            <a:r>
              <a:rPr lang="ru-RU" sz="2400"/>
              <a:t>. </a:t>
            </a:r>
            <a:r>
              <a:rPr lang="en-US" sz="2400"/>
              <a:t>Agar bu chekli limit mavjud bo</a:t>
            </a:r>
            <a:r>
              <a:rPr lang="ru-RU" sz="2400"/>
              <a:t>‘</a:t>
            </a:r>
            <a:r>
              <a:rPr lang="en-US" sz="2400"/>
              <a:t>lsa</a:t>
            </a:r>
            <a:r>
              <a:rPr lang="ru-RU" sz="2400"/>
              <a:t>, </a:t>
            </a:r>
            <a:r>
              <a:rPr lang="en-US" sz="2400"/>
              <a:t>topilgan k ning qiymatini</a:t>
            </a:r>
            <a:r>
              <a:rPr lang="ru-RU" sz="2400"/>
              <a:t> (10.13.1) </a:t>
            </a:r>
            <a:r>
              <a:rPr lang="en-US" sz="2400"/>
              <a:t>ga qo</a:t>
            </a:r>
            <a:r>
              <a:rPr lang="ru-RU" sz="2400"/>
              <a:t>‘</a:t>
            </a:r>
            <a:r>
              <a:rPr lang="en-US" sz="2400"/>
              <a:t>yib</a:t>
            </a:r>
          </a:p>
          <a:p>
            <a:pPr>
              <a:lnSpc>
                <a:spcPct val="90000"/>
              </a:lnSpc>
            </a:pPr>
            <a:r>
              <a:rPr lang="en-US" sz="2400"/>
              <a:t>		                             	                (10.13.3)</a:t>
            </a:r>
          </a:p>
          <a:p>
            <a:pPr>
              <a:lnSpc>
                <a:spcPct val="90000"/>
              </a:lnSpc>
            </a:pPr>
            <a:r>
              <a:rPr lang="en-US" sz="2400"/>
              <a:t>ni olamiz. Demak,  </a:t>
            </a:r>
            <a:r>
              <a:rPr lang="en-US" sz="2400" i="1"/>
              <a:t>y=f(x)</a:t>
            </a:r>
            <a:r>
              <a:rPr lang="en-US" sz="2400"/>
              <a:t> funksiyaning og‘ma asimptotasi mavjud bo‘lishi uchun (10.13.2) va (10.13.3) limitlar mavjud bo‘lishi kerak ekan.</a:t>
            </a:r>
            <a:endParaRPr lang="ru-RU" sz="2400"/>
          </a:p>
        </p:txBody>
      </p:sp>
      <p:graphicFrame>
        <p:nvGraphicFramePr>
          <p:cNvPr id="254980" name="Object 4"/>
          <p:cNvGraphicFramePr>
            <a:graphicFrameLocks noGrp="1" noChangeAspect="1"/>
          </p:cNvGraphicFramePr>
          <p:nvPr>
            <p:ph sz="quarter" idx="2"/>
          </p:nvPr>
        </p:nvGraphicFramePr>
        <p:xfrm>
          <a:off x="1331640" y="1556792"/>
          <a:ext cx="2870200" cy="554038"/>
        </p:xfrm>
        <a:graphic>
          <a:graphicData uri="http://schemas.openxmlformats.org/presentationml/2006/ole">
            <mc:AlternateContent xmlns:mc="http://schemas.openxmlformats.org/markup-compatibility/2006">
              <mc:Choice xmlns:v="urn:schemas-microsoft-com:vml" Requires="v">
                <p:oleObj spid="_x0000_s254987" name="Формула" r:id="rId3" imgW="1447560" imgH="279360" progId="Equation.3">
                  <p:embed/>
                </p:oleObj>
              </mc:Choice>
              <mc:Fallback>
                <p:oleObj name="Формула" r:id="rId3" imgW="1447560" imgH="27936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640" y="1556792"/>
                        <a:ext cx="2870200"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4983" name="Object 7"/>
          <p:cNvGraphicFramePr>
            <a:graphicFrameLocks noGrp="1" noChangeAspect="1"/>
          </p:cNvGraphicFramePr>
          <p:nvPr>
            <p:ph sz="quarter" idx="3"/>
          </p:nvPr>
        </p:nvGraphicFramePr>
        <p:xfrm>
          <a:off x="971600" y="2348880"/>
          <a:ext cx="3813175" cy="644525"/>
        </p:xfrm>
        <a:graphic>
          <a:graphicData uri="http://schemas.openxmlformats.org/presentationml/2006/ole">
            <mc:AlternateContent xmlns:mc="http://schemas.openxmlformats.org/markup-compatibility/2006">
              <mc:Choice xmlns:v="urn:schemas-microsoft-com:vml" Requires="v">
                <p:oleObj spid="_x0000_s254988" name="Формула" r:id="rId5" imgW="2705040" imgH="457200" progId="Equation.3">
                  <p:embed/>
                </p:oleObj>
              </mc:Choice>
              <mc:Fallback>
                <p:oleObj name="Формула" r:id="rId5" imgW="2705040" imgH="457200" progId="Equation.3">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2348880"/>
                        <a:ext cx="3813175" cy="64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4986" name="Object 10"/>
          <p:cNvGraphicFramePr>
            <a:graphicFrameLocks noChangeAspect="1"/>
          </p:cNvGraphicFramePr>
          <p:nvPr/>
        </p:nvGraphicFramePr>
        <p:xfrm>
          <a:off x="1043608" y="3789040"/>
          <a:ext cx="2447925" cy="598487"/>
        </p:xfrm>
        <a:graphic>
          <a:graphicData uri="http://schemas.openxmlformats.org/presentationml/2006/ole">
            <mc:AlternateContent xmlns:mc="http://schemas.openxmlformats.org/markup-compatibility/2006">
              <mc:Choice xmlns:v="urn:schemas-microsoft-com:vml" Requires="v">
                <p:oleObj spid="_x0000_s254989" name="Формула" r:id="rId7" imgW="1143000" imgH="279360" progId="Equation.3">
                  <p:embed/>
                </p:oleObj>
              </mc:Choice>
              <mc:Fallback>
                <p:oleObj name="Формула" r:id="rId7" imgW="1143000" imgH="279360" progId="Equation.3">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3608" y="3789040"/>
                        <a:ext cx="2447925" cy="598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8051" name="Rectangle 3"/>
          <p:cNvSpPr>
            <a:spLocks noGrp="1" noChangeArrowheads="1"/>
          </p:cNvSpPr>
          <p:nvPr>
            <p:ph idx="1"/>
          </p:nvPr>
        </p:nvSpPr>
        <p:spPr>
          <a:xfrm>
            <a:off x="457200" y="404813"/>
            <a:ext cx="8229600" cy="5721350"/>
          </a:xfrm>
        </p:spPr>
        <p:txBody>
          <a:bodyPr/>
          <a:lstStyle/>
          <a:p>
            <a:r>
              <a:rPr lang="en-US"/>
              <a:t>Agar yuqoridagi ishlarni </a:t>
            </a:r>
            <a:r>
              <a:rPr lang="en-US" i="1"/>
              <a:t>x</a:t>
            </a:r>
            <a:r>
              <a:rPr lang="ru-RU" i="1">
                <a:sym typeface="Symbol" pitchFamily="18" charset="2"/>
              </a:rPr>
              <a:t></a:t>
            </a:r>
            <a:r>
              <a:rPr lang="en-US" i="1"/>
              <a:t>+</a:t>
            </a:r>
            <a:r>
              <a:rPr lang="ru-RU" i="1">
                <a:sym typeface="Symbol" pitchFamily="18" charset="2"/>
              </a:rPr>
              <a:t></a:t>
            </a:r>
            <a:r>
              <a:rPr lang="en-US" i="1"/>
              <a:t>  (x</a:t>
            </a:r>
            <a:r>
              <a:rPr lang="ru-RU" i="1">
                <a:sym typeface="Symbol" pitchFamily="18" charset="2"/>
              </a:rPr>
              <a:t></a:t>
            </a:r>
            <a:r>
              <a:rPr lang="en-US" i="1"/>
              <a:t>-</a:t>
            </a:r>
            <a:r>
              <a:rPr lang="ru-RU" i="1">
                <a:sym typeface="Symbol" pitchFamily="18" charset="2"/>
              </a:rPr>
              <a:t></a:t>
            </a:r>
            <a:r>
              <a:rPr lang="en-US" i="1"/>
              <a:t>)</a:t>
            </a:r>
            <a:r>
              <a:rPr lang="en-US"/>
              <a:t> uchun bajarsak, o‘ng (chap) og‘ma asimptotalar tushunchasiga kelamiz.</a:t>
            </a:r>
          </a:p>
          <a:p>
            <a:r>
              <a:rPr lang="en-US"/>
              <a:t>	Shuni ham aytamizki, agar og‘ma asimptota mavjud bo‘lsa, o‘ng va chap og‘ma asimptotalar mavjud bo‘ladi va ular ustma-ust tushadi. Buning aksinchasi ham to‘g‘ri bo‘ladi.</a:t>
            </a:r>
            <a:endParaRPr lang="ru-RU"/>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9075" name="Rectangle 3"/>
          <p:cNvSpPr>
            <a:spLocks noGrp="1" noChangeArrowheads="1"/>
          </p:cNvSpPr>
          <p:nvPr>
            <p:ph type="body" sz="half" idx="1"/>
          </p:nvPr>
        </p:nvSpPr>
        <p:spPr>
          <a:xfrm>
            <a:off x="457200" y="549275"/>
            <a:ext cx="8218488" cy="5576888"/>
          </a:xfrm>
        </p:spPr>
        <p:txBody>
          <a:bodyPr/>
          <a:lstStyle/>
          <a:p>
            <a:r>
              <a:rPr lang="en-US" sz="2800"/>
              <a:t>	</a:t>
            </a:r>
            <a:r>
              <a:rPr lang="en-US" sz="2800">
                <a:solidFill>
                  <a:srgbClr val="009999"/>
                </a:solidFill>
              </a:rPr>
              <a:t>M</a:t>
            </a:r>
            <a:r>
              <a:rPr lang="en-US" sz="2800" b="1">
                <a:solidFill>
                  <a:srgbClr val="009999"/>
                </a:solidFill>
              </a:rPr>
              <a:t>isol.</a:t>
            </a:r>
            <a:r>
              <a:rPr lang="en-US" sz="2800"/>
              <a:t>                funksiya grafigining  og‘ma asipmtotasi topilsin.</a:t>
            </a:r>
          </a:p>
          <a:p>
            <a:r>
              <a:rPr lang="en-US" sz="2800"/>
              <a:t>	</a:t>
            </a:r>
            <a:r>
              <a:rPr lang="ru-RU" sz="2800" b="1">
                <a:solidFill>
                  <a:srgbClr val="009999"/>
                </a:solidFill>
              </a:rPr>
              <a:t>Yechish.</a:t>
            </a:r>
            <a:r>
              <a:rPr lang="ru-RU" sz="2800" b="1"/>
              <a:t> </a:t>
            </a:r>
          </a:p>
        </p:txBody>
      </p:sp>
      <p:graphicFrame>
        <p:nvGraphicFramePr>
          <p:cNvPr id="259076" name="Object 4"/>
          <p:cNvGraphicFramePr>
            <a:graphicFrameLocks noGrp="1" noChangeAspect="1"/>
          </p:cNvGraphicFramePr>
          <p:nvPr>
            <p:ph sz="quarter" idx="2"/>
          </p:nvPr>
        </p:nvGraphicFramePr>
        <p:xfrm>
          <a:off x="2411760" y="620688"/>
          <a:ext cx="1223963" cy="357188"/>
        </p:xfrm>
        <a:graphic>
          <a:graphicData uri="http://schemas.openxmlformats.org/presentationml/2006/ole">
            <mc:AlternateContent xmlns:mc="http://schemas.openxmlformats.org/markup-compatibility/2006">
              <mc:Choice xmlns:v="urn:schemas-microsoft-com:vml" Requires="v">
                <p:oleObj spid="_x0000_s259080" name="Формула" r:id="rId3" imgW="914400" imgH="266400" progId="Equation.3">
                  <p:embed/>
                </p:oleObj>
              </mc:Choice>
              <mc:Fallback>
                <p:oleObj name="Формула" r:id="rId3" imgW="914400" imgH="2664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760" y="620688"/>
                        <a:ext cx="1223963"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9079" name="Object 7"/>
          <p:cNvGraphicFramePr>
            <a:graphicFrameLocks noGrp="1" noChangeAspect="1"/>
          </p:cNvGraphicFramePr>
          <p:nvPr>
            <p:ph sz="quarter" idx="3"/>
          </p:nvPr>
        </p:nvGraphicFramePr>
        <p:xfrm>
          <a:off x="1044575" y="2209800"/>
          <a:ext cx="6335713" cy="2870200"/>
        </p:xfrm>
        <a:graphic>
          <a:graphicData uri="http://schemas.openxmlformats.org/presentationml/2006/ole">
            <mc:AlternateContent xmlns:mc="http://schemas.openxmlformats.org/markup-compatibility/2006">
              <mc:Choice xmlns:v="urn:schemas-microsoft-com:vml" Requires="v">
                <p:oleObj spid="_x0000_s259081" name="Формула" r:id="rId5" imgW="3784320" imgH="1714320" progId="Equation.3">
                  <p:embed/>
                </p:oleObj>
              </mc:Choice>
              <mc:Fallback>
                <p:oleObj name="Формула" r:id="rId5" imgW="3784320" imgH="1714320" progId="Equation.3">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4575" y="2209800"/>
                        <a:ext cx="6335713" cy="287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59082" name="Rectangle 10"/>
          <p:cNvSpPr>
            <a:spLocks noChangeArrowheads="1"/>
          </p:cNvSpPr>
          <p:nvPr/>
        </p:nvSpPr>
        <p:spPr bwMode="auto">
          <a:xfrm>
            <a:off x="1042988" y="5300663"/>
            <a:ext cx="5976937" cy="457200"/>
          </a:xfrm>
          <a:prstGeom prst="rect">
            <a:avLst/>
          </a:prstGeom>
          <a:noFill/>
          <a:ln w="9525">
            <a:noFill/>
            <a:miter lim="800000"/>
            <a:headEnd/>
            <a:tailEnd/>
          </a:ln>
          <a:effectLst/>
        </p:spPr>
        <p:txBody>
          <a:bodyPr>
            <a:spAutoFit/>
          </a:bodyPr>
          <a:lstStyle/>
          <a:p>
            <a:pPr>
              <a:spcBef>
                <a:spcPct val="20000"/>
              </a:spcBef>
              <a:buClr>
                <a:schemeClr val="hlink"/>
              </a:buClr>
              <a:buSzPct val="80000"/>
              <a:buFont typeface="Wingdings" pitchFamily="2" charset="2"/>
              <a:buChar char="Ø"/>
            </a:pPr>
            <a:r>
              <a:rPr lang="en-US" sz="2400" b="1">
                <a:effectLst>
                  <a:outerShdw blurRad="38100" dist="38100" dir="2700000" algn="tl">
                    <a:srgbClr val="C0C0C0"/>
                  </a:outerShdw>
                </a:effectLst>
              </a:rPr>
              <a:t>Demak, </a:t>
            </a:r>
            <a:r>
              <a:rPr lang="en-US" sz="2400" b="1" i="1">
                <a:effectLst>
                  <a:outerShdw blurRad="38100" dist="38100" dir="2700000" algn="tl">
                    <a:srgbClr val="C0C0C0"/>
                  </a:outerShdw>
                </a:effectLst>
              </a:rPr>
              <a:t>y=x+1</a:t>
            </a:r>
            <a:r>
              <a:rPr lang="en-US" sz="2400" b="1">
                <a:effectLst>
                  <a:outerShdw blurRad="38100" dist="38100" dir="2700000" algn="tl">
                    <a:srgbClr val="C0C0C0"/>
                  </a:outerShdw>
                </a:effectLst>
              </a:rPr>
              <a:t> og‘ma asimptota ekan.</a:t>
            </a:r>
            <a:endParaRPr lang="ru-RU" sz="2400" b="1">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2147" name="Rectangle 3"/>
          <p:cNvSpPr>
            <a:spLocks noGrp="1" noChangeArrowheads="1"/>
          </p:cNvSpPr>
          <p:nvPr>
            <p:ph type="body" sz="half" idx="1"/>
          </p:nvPr>
        </p:nvSpPr>
        <p:spPr>
          <a:xfrm>
            <a:off x="457200" y="549275"/>
            <a:ext cx="8075613" cy="5576888"/>
          </a:xfrm>
        </p:spPr>
        <p:txBody>
          <a:bodyPr/>
          <a:lstStyle/>
          <a:p>
            <a:r>
              <a:rPr lang="en-US" sz="2800" b="1" dirty="0" err="1">
                <a:solidFill>
                  <a:srgbClr val="009999"/>
                </a:solidFill>
              </a:rPr>
              <a:t>Misol</a:t>
            </a:r>
            <a:r>
              <a:rPr lang="en-US" sz="2800" b="1" dirty="0">
                <a:solidFill>
                  <a:srgbClr val="009999"/>
                </a:solidFill>
              </a:rPr>
              <a:t>.</a:t>
            </a:r>
            <a:r>
              <a:rPr lang="en-US" sz="2800" dirty="0"/>
              <a:t>                         </a:t>
            </a:r>
            <a:r>
              <a:rPr lang="en-US" sz="2800" dirty="0" err="1"/>
              <a:t>funksiya</a:t>
            </a:r>
            <a:r>
              <a:rPr lang="en-US" sz="2800" dirty="0"/>
              <a:t> </a:t>
            </a:r>
            <a:r>
              <a:rPr lang="en-US" sz="2800" dirty="0" err="1"/>
              <a:t>og‘ma</a:t>
            </a:r>
            <a:r>
              <a:rPr lang="en-US" sz="2800" dirty="0"/>
              <a:t> </a:t>
            </a:r>
            <a:r>
              <a:rPr lang="en-US" sz="2800" dirty="0" err="1"/>
              <a:t>asimptotasi</a:t>
            </a:r>
            <a:r>
              <a:rPr lang="en-US" sz="2800" dirty="0"/>
              <a:t> </a:t>
            </a:r>
            <a:r>
              <a:rPr lang="en-US" sz="2800" dirty="0" err="1"/>
              <a:t>topilsin</a:t>
            </a:r>
            <a:r>
              <a:rPr lang="en-US" sz="2800" dirty="0"/>
              <a:t>.</a:t>
            </a:r>
            <a:endParaRPr lang="en-US" sz="2800" b="1" dirty="0"/>
          </a:p>
          <a:p>
            <a:r>
              <a:rPr lang="en-US" sz="2800" b="1" dirty="0" err="1">
                <a:solidFill>
                  <a:srgbClr val="009999"/>
                </a:solidFill>
              </a:rPr>
              <a:t>Yechish</a:t>
            </a:r>
            <a:r>
              <a:rPr lang="en-US" sz="2800" dirty="0">
                <a:solidFill>
                  <a:srgbClr val="009999"/>
                </a:solidFill>
              </a:rPr>
              <a:t>.</a:t>
            </a:r>
            <a:r>
              <a:rPr lang="en-US" sz="2800" dirty="0"/>
              <a:t> </a:t>
            </a:r>
            <a:r>
              <a:rPr lang="en-US" sz="2800" dirty="0" err="1"/>
              <a:t>O’ng</a:t>
            </a:r>
            <a:r>
              <a:rPr lang="en-US" sz="2800" dirty="0"/>
              <a:t> </a:t>
            </a:r>
            <a:r>
              <a:rPr lang="en-US" sz="2800" dirty="0" err="1"/>
              <a:t>va</a:t>
            </a:r>
            <a:r>
              <a:rPr lang="en-US" sz="2800" dirty="0"/>
              <a:t> chap </a:t>
            </a:r>
            <a:r>
              <a:rPr lang="en-US" sz="2800" dirty="0" err="1"/>
              <a:t>og‘ma</a:t>
            </a:r>
            <a:r>
              <a:rPr lang="en-US" sz="2800" dirty="0"/>
              <a:t> </a:t>
            </a:r>
            <a:r>
              <a:rPr lang="en-US" sz="2800" dirty="0" err="1"/>
              <a:t>asimptotalarni</a:t>
            </a:r>
            <a:r>
              <a:rPr lang="en-US" sz="2800" dirty="0"/>
              <a:t> </a:t>
            </a:r>
            <a:r>
              <a:rPr lang="en-US" sz="2800" dirty="0" err="1"/>
              <a:t>topamiz</a:t>
            </a:r>
            <a:r>
              <a:rPr lang="en-US" sz="2800" dirty="0"/>
              <a:t>.</a:t>
            </a:r>
          </a:p>
          <a:p>
            <a:endParaRPr lang="en-US" sz="2800" dirty="0"/>
          </a:p>
          <a:p>
            <a:endParaRPr lang="en-US" sz="2800" dirty="0"/>
          </a:p>
          <a:p>
            <a:endParaRPr lang="en-US" sz="2800" dirty="0"/>
          </a:p>
          <a:p>
            <a:endParaRPr lang="en-US" sz="2800" dirty="0"/>
          </a:p>
          <a:p>
            <a:endParaRPr lang="en-US" sz="2800" dirty="0"/>
          </a:p>
          <a:p>
            <a:endParaRPr lang="ru-RU" sz="2800" dirty="0"/>
          </a:p>
          <a:p>
            <a:r>
              <a:rPr lang="ru-RU" sz="2800" dirty="0"/>
              <a:t>	</a:t>
            </a:r>
            <a:r>
              <a:rPr lang="en-US" sz="2800" dirty="0" err="1"/>
              <a:t>Demak</a:t>
            </a:r>
            <a:r>
              <a:rPr lang="en-US" sz="2800" dirty="0"/>
              <a:t>,  </a:t>
            </a:r>
            <a:r>
              <a:rPr lang="en-US" sz="2800" i="1" dirty="0"/>
              <a:t>y=x</a:t>
            </a:r>
            <a:r>
              <a:rPr lang="en-US" sz="2800" dirty="0"/>
              <a:t> </a:t>
            </a:r>
            <a:r>
              <a:rPr lang="en-US" sz="2800" dirty="0" err="1"/>
              <a:t>o‘ng</a:t>
            </a:r>
            <a:r>
              <a:rPr lang="en-US" sz="2800" dirty="0"/>
              <a:t> </a:t>
            </a:r>
            <a:r>
              <a:rPr lang="en-US" sz="2800" dirty="0" err="1"/>
              <a:t>og‘ma</a:t>
            </a:r>
            <a:r>
              <a:rPr lang="en-US" sz="2800" dirty="0"/>
              <a:t> </a:t>
            </a:r>
            <a:r>
              <a:rPr lang="en-US" sz="2800" dirty="0" err="1"/>
              <a:t>asimptota</a:t>
            </a:r>
            <a:r>
              <a:rPr lang="en-US" sz="2800" dirty="0"/>
              <a:t> </a:t>
            </a:r>
            <a:r>
              <a:rPr lang="en-US" sz="2800" dirty="0" err="1"/>
              <a:t>ekan</a:t>
            </a:r>
            <a:r>
              <a:rPr lang="en-US" sz="2800" dirty="0"/>
              <a:t>.</a:t>
            </a:r>
            <a:endParaRPr lang="ru-RU" sz="2800" dirty="0"/>
          </a:p>
        </p:txBody>
      </p:sp>
      <p:graphicFrame>
        <p:nvGraphicFramePr>
          <p:cNvPr id="262148" name="Object 4"/>
          <p:cNvGraphicFramePr>
            <a:graphicFrameLocks noGrp="1" noChangeAspect="1"/>
          </p:cNvGraphicFramePr>
          <p:nvPr>
            <p:ph sz="quarter" idx="2"/>
          </p:nvPr>
        </p:nvGraphicFramePr>
        <p:xfrm>
          <a:off x="2195736" y="548680"/>
          <a:ext cx="1439863" cy="512762"/>
        </p:xfrm>
        <a:graphic>
          <a:graphicData uri="http://schemas.openxmlformats.org/presentationml/2006/ole">
            <mc:AlternateContent xmlns:mc="http://schemas.openxmlformats.org/markup-compatibility/2006">
              <mc:Choice xmlns:v="urn:schemas-microsoft-com:vml" Requires="v">
                <p:oleObj spid="_x0000_s262152" name="Формула" r:id="rId3" imgW="749160" imgH="266400" progId="Equation.3">
                  <p:embed/>
                </p:oleObj>
              </mc:Choice>
              <mc:Fallback>
                <p:oleObj name="Формула" r:id="rId3" imgW="749160" imgH="2664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736" y="548680"/>
                        <a:ext cx="1439863"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2151" name="Object 7"/>
          <p:cNvGraphicFramePr>
            <a:graphicFrameLocks noGrp="1" noChangeAspect="1"/>
          </p:cNvGraphicFramePr>
          <p:nvPr>
            <p:ph sz="quarter" idx="3"/>
          </p:nvPr>
        </p:nvGraphicFramePr>
        <p:xfrm>
          <a:off x="1535113" y="2565400"/>
          <a:ext cx="5573712" cy="2662238"/>
        </p:xfrm>
        <a:graphic>
          <a:graphicData uri="http://schemas.openxmlformats.org/presentationml/2006/ole">
            <mc:AlternateContent xmlns:mc="http://schemas.openxmlformats.org/markup-compatibility/2006">
              <mc:Choice xmlns:v="urn:schemas-microsoft-com:vml" Requires="v">
                <p:oleObj spid="_x0000_s262153" name="Формула" r:id="rId5" imgW="3695400" imgH="1765080" progId="Equation.3">
                  <p:embed/>
                </p:oleObj>
              </mc:Choice>
              <mc:Fallback>
                <p:oleObj name="Формула" r:id="rId5" imgW="3695400" imgH="1765080" progId="Equation.3">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35113" y="2565400"/>
                        <a:ext cx="5573712" cy="2662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265219" name="Object 3"/>
          <p:cNvGraphicFramePr>
            <a:graphicFrameLocks noGrp="1" noChangeAspect="1"/>
          </p:cNvGraphicFramePr>
          <p:nvPr>
            <p:ph idx="1"/>
          </p:nvPr>
        </p:nvGraphicFramePr>
        <p:xfrm>
          <a:off x="1258888" y="1190625"/>
          <a:ext cx="5975350" cy="2605088"/>
        </p:xfrm>
        <a:graphic>
          <a:graphicData uri="http://schemas.openxmlformats.org/presentationml/2006/ole">
            <mc:AlternateContent xmlns:mc="http://schemas.openxmlformats.org/markup-compatibility/2006">
              <mc:Choice xmlns:v="urn:schemas-microsoft-com:vml" Requires="v">
                <p:oleObj spid="_x0000_s265220" name="Формула" r:id="rId3" imgW="4165560" imgH="1815840" progId="Equation.3">
                  <p:embed/>
                </p:oleObj>
              </mc:Choice>
              <mc:Fallback>
                <p:oleObj name="Формула" r:id="rId3" imgW="4165560" imgH="181584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8888" y="1190625"/>
                        <a:ext cx="5975350" cy="2605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5222" name="Rectangle 6"/>
          <p:cNvSpPr>
            <a:spLocks noChangeArrowheads="1"/>
          </p:cNvSpPr>
          <p:nvPr/>
        </p:nvSpPr>
        <p:spPr bwMode="auto">
          <a:xfrm>
            <a:off x="1042988" y="4386263"/>
            <a:ext cx="6769100" cy="457200"/>
          </a:xfrm>
          <a:prstGeom prst="rect">
            <a:avLst/>
          </a:prstGeom>
          <a:noFill/>
          <a:ln w="9525">
            <a:noFill/>
            <a:miter lim="800000"/>
            <a:headEnd/>
            <a:tailEnd/>
          </a:ln>
          <a:effectLst/>
        </p:spPr>
        <p:txBody>
          <a:bodyPr anchor="ctr">
            <a:spAutoFit/>
          </a:bodyPr>
          <a:lstStyle/>
          <a:p>
            <a:r>
              <a:rPr lang="en-US" sz="2400"/>
              <a:t>Demak,  </a:t>
            </a:r>
            <a:r>
              <a:rPr lang="en-US" sz="2400" i="1"/>
              <a:t>y=-x</a:t>
            </a:r>
            <a:r>
              <a:rPr lang="en-US" sz="2400"/>
              <a:t> chap og‘ma asimptota ekan</a:t>
            </a:r>
            <a:r>
              <a:rPr lang="en-US"/>
              <a:t>.</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7267" name="Rectangle 3"/>
          <p:cNvSpPr>
            <a:spLocks noGrp="1" noChangeArrowheads="1"/>
          </p:cNvSpPr>
          <p:nvPr>
            <p:ph idx="1"/>
          </p:nvPr>
        </p:nvSpPr>
        <p:spPr>
          <a:xfrm>
            <a:off x="457200" y="404813"/>
            <a:ext cx="8229600" cy="5721350"/>
          </a:xfrm>
        </p:spPr>
        <p:txBody>
          <a:bodyPr/>
          <a:lstStyle/>
          <a:p>
            <a:r>
              <a:rPr lang="en-US"/>
              <a:t>	Shunday qilib, bu funksiya grafigi o‘ng va chap og‘ma asimptotalarga ega, ammo ular ustma-ust tushmaganligi sababli umumiy og‘ma asimptota yo‘q (10.13.5-rasmga qarang).</a:t>
            </a:r>
            <a:endParaRPr lang="ru-RU"/>
          </a:p>
        </p:txBody>
      </p:sp>
      <p:sp>
        <p:nvSpPr>
          <p:cNvPr id="267269" name="Rectangle 5"/>
          <p:cNvSpPr>
            <a:spLocks noChangeArrowheads="1"/>
          </p:cNvSpPr>
          <p:nvPr/>
        </p:nvSpPr>
        <p:spPr bwMode="auto">
          <a:xfrm>
            <a:off x="0" y="2328863"/>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67268" name="Object 4"/>
          <p:cNvGraphicFramePr>
            <a:graphicFrameLocks noChangeAspect="1"/>
          </p:cNvGraphicFramePr>
          <p:nvPr/>
        </p:nvGraphicFramePr>
        <p:xfrm>
          <a:off x="2195513" y="2854325"/>
          <a:ext cx="5114925" cy="3094038"/>
        </p:xfrm>
        <a:graphic>
          <a:graphicData uri="http://schemas.openxmlformats.org/presentationml/2006/ole">
            <mc:AlternateContent xmlns:mc="http://schemas.openxmlformats.org/markup-compatibility/2006">
              <mc:Choice xmlns:v="urn:schemas-microsoft-com:vml" Requires="v">
                <p:oleObj spid="_x0000_s267269" name="Рисунок" r:id="rId3" imgW="3228840" imgH="2200320" progId="Word.Picture.8">
                  <p:embed/>
                </p:oleObj>
              </mc:Choice>
              <mc:Fallback>
                <p:oleObj name="Рисунок" r:id="rId3" imgW="3228840" imgH="2200320" progId="Word.Picture.8">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513" y="2854325"/>
                        <a:ext cx="5114925" cy="3094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8291" name="Rectangle 3"/>
          <p:cNvSpPr>
            <a:spLocks noGrp="1" noChangeArrowheads="1"/>
          </p:cNvSpPr>
          <p:nvPr>
            <p:ph type="body" sz="half" idx="1"/>
          </p:nvPr>
        </p:nvSpPr>
        <p:spPr>
          <a:xfrm>
            <a:off x="457200" y="620713"/>
            <a:ext cx="8291513" cy="5505450"/>
          </a:xfrm>
        </p:spPr>
        <p:txBody>
          <a:bodyPr/>
          <a:lstStyle/>
          <a:p>
            <a:pPr>
              <a:lnSpc>
                <a:spcPct val="90000"/>
              </a:lnSpc>
            </a:pPr>
            <a:r>
              <a:rPr lang="en-US" sz="2000" b="1" dirty="0" err="1">
                <a:solidFill>
                  <a:srgbClr val="009999"/>
                </a:solidFill>
              </a:rPr>
              <a:t>Misol</a:t>
            </a:r>
            <a:r>
              <a:rPr lang="en-US" sz="2000" b="1" dirty="0">
                <a:solidFill>
                  <a:srgbClr val="009999"/>
                </a:solidFill>
              </a:rPr>
              <a:t>.</a:t>
            </a:r>
            <a:r>
              <a:rPr lang="en-US" sz="2000" dirty="0"/>
              <a:t>                       </a:t>
            </a:r>
            <a:r>
              <a:rPr lang="en-US" sz="2000" dirty="0" err="1"/>
              <a:t>funksiya</a:t>
            </a:r>
            <a:r>
              <a:rPr lang="en-US" sz="2000" dirty="0"/>
              <a:t> </a:t>
            </a:r>
            <a:r>
              <a:rPr lang="en-US" sz="2000" dirty="0" err="1"/>
              <a:t>grafigining</a:t>
            </a:r>
            <a:r>
              <a:rPr lang="en-US" sz="2000" dirty="0"/>
              <a:t> </a:t>
            </a:r>
            <a:r>
              <a:rPr lang="en-US" sz="2000" dirty="0" err="1"/>
              <a:t>asimptotasi</a:t>
            </a:r>
            <a:r>
              <a:rPr lang="en-US" sz="2000" dirty="0"/>
              <a:t> </a:t>
            </a:r>
            <a:r>
              <a:rPr lang="en-US" sz="2000" dirty="0" err="1"/>
              <a:t>topilsin</a:t>
            </a:r>
            <a:r>
              <a:rPr lang="en-US" sz="2000" dirty="0"/>
              <a:t>.</a:t>
            </a:r>
            <a:endParaRPr lang="en-US" sz="2000" b="1" dirty="0"/>
          </a:p>
          <a:p>
            <a:pPr>
              <a:lnSpc>
                <a:spcPct val="90000"/>
              </a:lnSpc>
            </a:pPr>
            <a:r>
              <a:rPr lang="en-US" sz="2000" b="1" dirty="0"/>
              <a:t>	</a:t>
            </a:r>
            <a:endParaRPr lang="ru-RU" sz="2000" b="1" dirty="0" smtClean="0"/>
          </a:p>
          <a:p>
            <a:pPr>
              <a:lnSpc>
                <a:spcPct val="90000"/>
              </a:lnSpc>
            </a:pPr>
            <a:r>
              <a:rPr lang="ru-RU" sz="2000" b="1" dirty="0" err="1" smtClean="0">
                <a:solidFill>
                  <a:srgbClr val="009999"/>
                </a:solidFill>
              </a:rPr>
              <a:t>Yechish</a:t>
            </a:r>
            <a:r>
              <a:rPr lang="ru-RU" sz="2000" b="1" dirty="0">
                <a:solidFill>
                  <a:srgbClr val="009999"/>
                </a:solidFill>
              </a:rPr>
              <a:t>.</a:t>
            </a:r>
            <a:r>
              <a:rPr lang="ru-RU" sz="2000" dirty="0"/>
              <a:t>  </a:t>
            </a:r>
            <a:r>
              <a:rPr lang="en-US" sz="2000" dirty="0"/>
              <a:t>                                                                           </a:t>
            </a:r>
            <a:r>
              <a:rPr lang="ru-RU" sz="2000" dirty="0"/>
              <a:t> 	</a:t>
            </a:r>
            <a:r>
              <a:rPr lang="en-US" sz="2000" dirty="0"/>
              <a:t>                                                                         </a:t>
            </a:r>
          </a:p>
          <a:p>
            <a:pPr>
              <a:lnSpc>
                <a:spcPct val="90000"/>
              </a:lnSpc>
            </a:pPr>
            <a:endParaRPr lang="en-US" sz="2000" dirty="0"/>
          </a:p>
          <a:p>
            <a:pPr>
              <a:lnSpc>
                <a:spcPct val="90000"/>
              </a:lnSpc>
            </a:pPr>
            <a:endParaRPr lang="en-US" sz="2000" dirty="0"/>
          </a:p>
          <a:p>
            <a:pPr>
              <a:lnSpc>
                <a:spcPct val="90000"/>
              </a:lnSpc>
            </a:pPr>
            <a:endParaRPr lang="en-US" sz="2000" dirty="0"/>
          </a:p>
          <a:p>
            <a:pPr>
              <a:lnSpc>
                <a:spcPct val="90000"/>
              </a:lnSpc>
            </a:pPr>
            <a:endParaRPr lang="en-US" sz="2000" dirty="0"/>
          </a:p>
          <a:p>
            <a:pPr>
              <a:lnSpc>
                <a:spcPct val="90000"/>
              </a:lnSpc>
            </a:pPr>
            <a:endParaRPr lang="en-US" sz="2000" dirty="0"/>
          </a:p>
          <a:p>
            <a:pPr>
              <a:lnSpc>
                <a:spcPct val="90000"/>
              </a:lnSpc>
            </a:pPr>
            <a:endParaRPr lang="en-US" sz="2000" dirty="0"/>
          </a:p>
          <a:p>
            <a:pPr>
              <a:lnSpc>
                <a:spcPct val="90000"/>
              </a:lnSpc>
            </a:pPr>
            <a:r>
              <a:rPr lang="en-US" sz="2000" dirty="0" err="1"/>
              <a:t>Demak</a:t>
            </a:r>
            <a:r>
              <a:rPr lang="en-US" sz="2000" dirty="0"/>
              <a:t>,  </a:t>
            </a:r>
            <a:r>
              <a:rPr lang="en-US" sz="2000" i="1" dirty="0"/>
              <a:t>y=0</a:t>
            </a:r>
            <a:r>
              <a:rPr lang="en-US" sz="2000" dirty="0"/>
              <a:t> </a:t>
            </a:r>
            <a:r>
              <a:rPr lang="en-US" sz="2000" dirty="0" err="1"/>
              <a:t>abssissalar</a:t>
            </a:r>
            <a:r>
              <a:rPr lang="en-US" sz="2000" dirty="0"/>
              <a:t> </a:t>
            </a:r>
            <a:r>
              <a:rPr lang="en-US" sz="2000" dirty="0" err="1"/>
              <a:t>o‘qi</a:t>
            </a:r>
            <a:r>
              <a:rPr lang="en-US" sz="2000" dirty="0"/>
              <a:t> </a:t>
            </a:r>
            <a:r>
              <a:rPr lang="en-US" sz="2000" dirty="0" err="1"/>
              <a:t>gorizontal</a:t>
            </a:r>
            <a:r>
              <a:rPr lang="en-US" sz="2000" dirty="0"/>
              <a:t> </a:t>
            </a:r>
            <a:r>
              <a:rPr lang="en-US" sz="2000" dirty="0" err="1"/>
              <a:t>asimptota</a:t>
            </a:r>
            <a:r>
              <a:rPr lang="en-US" sz="2000" dirty="0"/>
              <a:t> </a:t>
            </a:r>
            <a:r>
              <a:rPr lang="en-US" sz="2000" dirty="0" err="1"/>
              <a:t>ekan</a:t>
            </a:r>
            <a:r>
              <a:rPr lang="en-US" sz="2000" dirty="0"/>
              <a:t>.</a:t>
            </a:r>
          </a:p>
          <a:p>
            <a:pPr>
              <a:lnSpc>
                <a:spcPct val="90000"/>
              </a:lnSpc>
            </a:pPr>
            <a:r>
              <a:rPr lang="en-US" sz="2000" dirty="0"/>
              <a:t>Bu </a:t>
            </a:r>
            <a:r>
              <a:rPr lang="en-US" sz="2000" dirty="0" err="1"/>
              <a:t>misoldan</a:t>
            </a:r>
            <a:r>
              <a:rPr lang="en-US" sz="2000" dirty="0"/>
              <a:t> </a:t>
            </a:r>
            <a:r>
              <a:rPr lang="en-US" sz="2000" dirty="0" err="1"/>
              <a:t>shu</a:t>
            </a:r>
            <a:r>
              <a:rPr lang="en-US" sz="2000" dirty="0"/>
              <a:t> </a:t>
            </a:r>
            <a:r>
              <a:rPr lang="en-US" sz="2000" dirty="0" err="1"/>
              <a:t>narsa</a:t>
            </a:r>
            <a:r>
              <a:rPr lang="en-US" sz="2000" dirty="0"/>
              <a:t> </a:t>
            </a:r>
            <a:r>
              <a:rPr lang="en-US" sz="2000" dirty="0" err="1"/>
              <a:t>ayon</a:t>
            </a:r>
            <a:r>
              <a:rPr lang="en-US" sz="2000" dirty="0"/>
              <a:t> </a:t>
            </a:r>
            <a:r>
              <a:rPr lang="en-US" sz="2000" dirty="0" err="1"/>
              <a:t>bo‘ldiki</a:t>
            </a:r>
            <a:r>
              <a:rPr lang="en-US" sz="2000" dirty="0"/>
              <a:t>, agar </a:t>
            </a:r>
            <a:r>
              <a:rPr lang="en-US" sz="2000" dirty="0" err="1"/>
              <a:t>og‘ma</a:t>
            </a:r>
            <a:r>
              <a:rPr lang="en-US" sz="2000" dirty="0"/>
              <a:t> </a:t>
            </a:r>
            <a:r>
              <a:rPr lang="en-US" sz="2000" dirty="0" err="1"/>
              <a:t>asimptota</a:t>
            </a:r>
            <a:r>
              <a:rPr lang="en-US" sz="2000" dirty="0"/>
              <a:t> </a:t>
            </a:r>
            <a:r>
              <a:rPr lang="en-US" sz="2000" dirty="0" err="1"/>
              <a:t>uchun</a:t>
            </a:r>
            <a:r>
              <a:rPr lang="en-US" sz="2000" dirty="0"/>
              <a:t> </a:t>
            </a:r>
            <a:r>
              <a:rPr lang="en-US" sz="2000" i="1" dirty="0"/>
              <a:t>k=0 </a:t>
            </a:r>
            <a:r>
              <a:rPr lang="en-US" sz="2000" dirty="0" err="1"/>
              <a:t>bo‘lib</a:t>
            </a:r>
            <a:r>
              <a:rPr lang="en-US" sz="2000" dirty="0"/>
              <a:t>, </a:t>
            </a:r>
            <a:r>
              <a:rPr lang="en-US" sz="2000" i="1" dirty="0"/>
              <a:t>b</a:t>
            </a:r>
            <a:r>
              <a:rPr lang="en-US" sz="2000" dirty="0"/>
              <a:t>-</a:t>
            </a:r>
            <a:r>
              <a:rPr lang="en-US" sz="2000" dirty="0" err="1"/>
              <a:t>mavjud</a:t>
            </a:r>
            <a:r>
              <a:rPr lang="en-US" sz="2000" dirty="0"/>
              <a:t> </a:t>
            </a:r>
            <a:r>
              <a:rPr lang="en-US" sz="2000" dirty="0" err="1"/>
              <a:t>bo‘lsa</a:t>
            </a:r>
            <a:r>
              <a:rPr lang="en-US" sz="2000" dirty="0"/>
              <a:t>, </a:t>
            </a:r>
            <a:r>
              <a:rPr lang="en-US" sz="2000" dirty="0" err="1"/>
              <a:t>gorizontal</a:t>
            </a:r>
            <a:r>
              <a:rPr lang="en-US" sz="2000" dirty="0"/>
              <a:t> </a:t>
            </a:r>
            <a:r>
              <a:rPr lang="en-US" sz="2000" dirty="0" err="1"/>
              <a:t>asimptotaga</a:t>
            </a:r>
            <a:r>
              <a:rPr lang="en-US" sz="2000" dirty="0"/>
              <a:t> </a:t>
            </a:r>
            <a:r>
              <a:rPr lang="en-US" sz="2000" dirty="0" err="1"/>
              <a:t>ega</a:t>
            </a:r>
            <a:r>
              <a:rPr lang="en-US" sz="2000" dirty="0"/>
              <a:t> </a:t>
            </a:r>
            <a:r>
              <a:rPr lang="en-US" sz="2000" dirty="0" err="1"/>
              <a:t>bo‘lar</a:t>
            </a:r>
            <a:r>
              <a:rPr lang="en-US" sz="2000" dirty="0"/>
              <a:t> </a:t>
            </a:r>
            <a:r>
              <a:rPr lang="en-US" sz="2000" dirty="0" err="1"/>
              <a:t>ekanmiz</a:t>
            </a:r>
            <a:r>
              <a:rPr lang="en-US" sz="2000" dirty="0"/>
              <a:t>.</a:t>
            </a:r>
          </a:p>
          <a:p>
            <a:pPr>
              <a:lnSpc>
                <a:spcPct val="90000"/>
              </a:lnSpc>
            </a:pPr>
            <a:r>
              <a:rPr lang="en-US" sz="2000" dirty="0"/>
              <a:t>	</a:t>
            </a:r>
            <a:r>
              <a:rPr lang="en-US" sz="2000" dirty="0" err="1"/>
              <a:t>Shunday</a:t>
            </a:r>
            <a:r>
              <a:rPr lang="en-US" sz="2000" dirty="0"/>
              <a:t> </a:t>
            </a:r>
            <a:r>
              <a:rPr lang="en-US" sz="2000" dirty="0" err="1"/>
              <a:t>qilib</a:t>
            </a:r>
            <a:r>
              <a:rPr lang="en-US" sz="2000" dirty="0"/>
              <a:t>, </a:t>
            </a:r>
            <a:r>
              <a:rPr lang="en-US" sz="2000" dirty="0" err="1"/>
              <a:t>gorizontal</a:t>
            </a:r>
            <a:r>
              <a:rPr lang="en-US" sz="2000" dirty="0"/>
              <a:t> </a:t>
            </a:r>
            <a:r>
              <a:rPr lang="en-US" sz="2000" dirty="0" err="1"/>
              <a:t>asimptotani</a:t>
            </a:r>
            <a:r>
              <a:rPr lang="en-US" sz="2000" dirty="0"/>
              <a:t> </a:t>
            </a:r>
            <a:r>
              <a:rPr lang="en-US" sz="2000" dirty="0" err="1"/>
              <a:t>og‘ma</a:t>
            </a:r>
            <a:r>
              <a:rPr lang="en-US" sz="2000" dirty="0"/>
              <a:t> </a:t>
            </a:r>
            <a:r>
              <a:rPr lang="en-US" sz="2000" dirty="0" err="1"/>
              <a:t>asimptotaning</a:t>
            </a:r>
            <a:r>
              <a:rPr lang="en-US" sz="2000" dirty="0"/>
              <a:t> </a:t>
            </a:r>
            <a:r>
              <a:rPr lang="en-US" sz="2000" dirty="0" err="1"/>
              <a:t>xususiy</a:t>
            </a:r>
            <a:r>
              <a:rPr lang="en-US" sz="2000" dirty="0"/>
              <a:t> </a:t>
            </a:r>
            <a:r>
              <a:rPr lang="en-US" sz="2000" dirty="0" err="1"/>
              <a:t>holi</a:t>
            </a:r>
            <a:r>
              <a:rPr lang="en-US" sz="2000" dirty="0"/>
              <a:t> </a:t>
            </a:r>
            <a:r>
              <a:rPr lang="en-US" sz="2000" dirty="0" err="1"/>
              <a:t>sifatida</a:t>
            </a:r>
            <a:r>
              <a:rPr lang="en-US" sz="2000" dirty="0"/>
              <a:t> </a:t>
            </a:r>
            <a:r>
              <a:rPr lang="en-US" sz="2000" dirty="0" err="1"/>
              <a:t>qarash</a:t>
            </a:r>
            <a:r>
              <a:rPr lang="en-US" sz="2000" dirty="0"/>
              <a:t> </a:t>
            </a:r>
            <a:r>
              <a:rPr lang="en-US" sz="2000" dirty="0" err="1"/>
              <a:t>mumkin</a:t>
            </a:r>
            <a:r>
              <a:rPr lang="en-US" sz="2000" dirty="0"/>
              <a:t> </a:t>
            </a:r>
            <a:r>
              <a:rPr lang="en-US" sz="2000" dirty="0" err="1"/>
              <a:t>ekan</a:t>
            </a:r>
            <a:r>
              <a:rPr lang="en-US" sz="2000" dirty="0"/>
              <a:t>. </a:t>
            </a:r>
            <a:endParaRPr lang="ru-RU" sz="2000" dirty="0"/>
          </a:p>
        </p:txBody>
      </p:sp>
      <p:graphicFrame>
        <p:nvGraphicFramePr>
          <p:cNvPr id="268294" name="Object 6"/>
          <p:cNvGraphicFramePr>
            <a:graphicFrameLocks noGrp="1" noChangeAspect="1"/>
          </p:cNvGraphicFramePr>
          <p:nvPr>
            <p:ph sz="quarter" idx="2"/>
          </p:nvPr>
        </p:nvGraphicFramePr>
        <p:xfrm>
          <a:off x="1763688" y="404664"/>
          <a:ext cx="1022350" cy="609600"/>
        </p:xfrm>
        <a:graphic>
          <a:graphicData uri="http://schemas.openxmlformats.org/presentationml/2006/ole">
            <mc:AlternateContent xmlns:mc="http://schemas.openxmlformats.org/markup-compatibility/2006">
              <mc:Choice xmlns:v="urn:schemas-microsoft-com:vml" Requires="v">
                <p:oleObj spid="_x0000_s268301" name="Формула" r:id="rId3" imgW="660240" imgH="393480" progId="Equation.3">
                  <p:embed/>
                </p:oleObj>
              </mc:Choice>
              <mc:Fallback>
                <p:oleObj name="Формула" r:id="rId3" imgW="660240" imgH="393480" progId="Equation.3">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404664"/>
                        <a:ext cx="102235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8297" name="Object 9"/>
          <p:cNvGraphicFramePr>
            <a:graphicFrameLocks noGrp="1" noChangeAspect="1"/>
          </p:cNvGraphicFramePr>
          <p:nvPr>
            <p:ph sz="quarter" idx="3"/>
          </p:nvPr>
        </p:nvGraphicFramePr>
        <p:xfrm>
          <a:off x="2123728" y="1196752"/>
          <a:ext cx="4894263" cy="957263"/>
        </p:xfrm>
        <a:graphic>
          <a:graphicData uri="http://schemas.openxmlformats.org/presentationml/2006/ole">
            <mc:AlternateContent xmlns:mc="http://schemas.openxmlformats.org/markup-compatibility/2006">
              <mc:Choice xmlns:v="urn:schemas-microsoft-com:vml" Requires="v">
                <p:oleObj spid="_x0000_s268302" name="Формула" r:id="rId5" imgW="4025880" imgH="787320" progId="Equation.3">
                  <p:embed/>
                </p:oleObj>
              </mc:Choice>
              <mc:Fallback>
                <p:oleObj name="Формула" r:id="rId5" imgW="4025880" imgH="787320" progId="Equation.3">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3728" y="1196752"/>
                        <a:ext cx="4894263" cy="95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8300" name="Object 12"/>
          <p:cNvGraphicFramePr>
            <a:graphicFrameLocks noChangeAspect="1"/>
          </p:cNvGraphicFramePr>
          <p:nvPr/>
        </p:nvGraphicFramePr>
        <p:xfrm>
          <a:off x="2123728" y="2060848"/>
          <a:ext cx="4648200" cy="1441450"/>
        </p:xfrm>
        <a:graphic>
          <a:graphicData uri="http://schemas.openxmlformats.org/presentationml/2006/ole">
            <mc:AlternateContent xmlns:mc="http://schemas.openxmlformats.org/markup-compatibility/2006">
              <mc:Choice xmlns:v="urn:schemas-microsoft-com:vml" Requires="v">
                <p:oleObj spid="_x0000_s268303" name="Формула" r:id="rId7" imgW="3568680" imgH="787320" progId="Equation.3">
                  <p:embed/>
                </p:oleObj>
              </mc:Choice>
              <mc:Fallback>
                <p:oleObj name="Формула" r:id="rId7" imgW="3568680" imgH="787320" progId="Equation.3">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23728" y="2060848"/>
                        <a:ext cx="4648200" cy="144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68301" name="AutoShape 13">
            <a:hlinkClick r:id="rId9" action="ppaction://hlinksldjump" highlightClick="1"/>
          </p:cNvPr>
          <p:cNvSpPr>
            <a:spLocks noChangeArrowheads="1"/>
          </p:cNvSpPr>
          <p:nvPr/>
        </p:nvSpPr>
        <p:spPr bwMode="auto">
          <a:xfrm>
            <a:off x="7740650" y="6165850"/>
            <a:ext cx="647700" cy="360363"/>
          </a:xfrm>
          <a:prstGeom prst="actionButtonBackPrevious">
            <a:avLst/>
          </a:prstGeom>
          <a:solidFill>
            <a:schemeClr val="accent1"/>
          </a:solidFill>
          <a:ln w="9525">
            <a:noFill/>
            <a:miter lim="800000"/>
            <a:headEnd/>
            <a:tailEnd/>
          </a:ln>
          <a:effectLst/>
        </p:spPr>
        <p:txBody>
          <a:bodyPr wrap="none" anchor="ctr"/>
          <a:lstStyle/>
          <a:p>
            <a:endParaRPr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8659" name="Rectangle 3"/>
          <p:cNvSpPr>
            <a:spLocks noGrp="1" noChangeArrowheads="1"/>
          </p:cNvSpPr>
          <p:nvPr>
            <p:ph idx="1"/>
          </p:nvPr>
        </p:nvSpPr>
        <p:spPr>
          <a:xfrm>
            <a:off x="468313" y="1341438"/>
            <a:ext cx="8229600" cy="3384550"/>
          </a:xfrm>
        </p:spPr>
        <p:txBody>
          <a:bodyPr/>
          <a:lstStyle/>
          <a:p>
            <a:pPr>
              <a:buFontTx/>
              <a:buNone/>
            </a:pPr>
            <a:r>
              <a:rPr lang="en-US" b="1"/>
              <a:t>   </a:t>
            </a:r>
            <a:r>
              <a:rPr lang="en-US" b="1">
                <a:solidFill>
                  <a:srgbClr val="009999"/>
                </a:solidFill>
              </a:rPr>
              <a:t>Isbot.</a:t>
            </a:r>
            <a:r>
              <a:rPr lang="en-US"/>
              <a:t> (</a:t>
            </a:r>
            <a:r>
              <a:rPr lang="en-US" i="1"/>
              <a:t>a; b</a:t>
            </a:r>
            <a:r>
              <a:rPr lang="en-US"/>
              <a:t>) oraliqga tegishli </a:t>
            </a:r>
            <a:r>
              <a:rPr lang="en-US" i="1"/>
              <a:t>x</a:t>
            </a:r>
            <a:r>
              <a:rPr lang="en-US" i="1" baseline="-25000"/>
              <a:t>1</a:t>
            </a:r>
            <a:r>
              <a:rPr lang="en-US" i="1"/>
              <a:t>&lt;x</a:t>
            </a:r>
            <a:r>
              <a:rPr lang="en-US" i="1" baseline="-25000"/>
              <a:t>2</a:t>
            </a:r>
            <a:r>
              <a:rPr lang="en-US"/>
              <a:t> nuqtalarni olamiz. U holda [</a:t>
            </a:r>
            <a:r>
              <a:rPr lang="en-US" i="1"/>
              <a:t>x</a:t>
            </a:r>
            <a:r>
              <a:rPr lang="en-US" i="1" baseline="-25000"/>
              <a:t>1</a:t>
            </a:r>
            <a:r>
              <a:rPr lang="en-US" i="1"/>
              <a:t>;x</a:t>
            </a:r>
            <a:r>
              <a:rPr lang="en-US" i="1" baseline="-25000"/>
              <a:t>2</a:t>
            </a:r>
            <a:r>
              <a:rPr lang="en-US"/>
              <a:t>]</a:t>
            </a:r>
            <a:r>
              <a:rPr lang="en-US">
                <a:sym typeface="Symbol" pitchFamily="18" charset="2"/>
              </a:rPr>
              <a:t></a:t>
            </a:r>
            <a:r>
              <a:rPr lang="en-US"/>
              <a:t>(</a:t>
            </a:r>
            <a:r>
              <a:rPr lang="en-US" i="1"/>
              <a:t>a;b</a:t>
            </a:r>
            <a:r>
              <a:rPr lang="en-US"/>
              <a:t>) bo‘lib, bu kesmada Lagranj teoremasining shartlari bajariladi. Demak, shunday </a:t>
            </a:r>
            <a:r>
              <a:rPr lang="en-US" i="1"/>
              <a:t>c</a:t>
            </a:r>
            <a:r>
              <a:rPr lang="ru-RU" i="1">
                <a:sym typeface="Symbol" pitchFamily="18" charset="2"/>
              </a:rPr>
              <a:t></a:t>
            </a:r>
            <a:r>
              <a:rPr lang="en-US" i="1"/>
              <a:t>(x</a:t>
            </a:r>
            <a:r>
              <a:rPr lang="en-US" i="1" baseline="-25000"/>
              <a:t>1</a:t>
            </a:r>
            <a:r>
              <a:rPr lang="en-US" i="1"/>
              <a:t>;x</a:t>
            </a:r>
            <a:r>
              <a:rPr lang="en-US" i="1" baseline="-25000"/>
              <a:t>2</a:t>
            </a:r>
            <a:r>
              <a:rPr lang="en-US" i="1"/>
              <a:t>)</a:t>
            </a:r>
            <a:r>
              <a:rPr lang="en-US"/>
              <a:t> topiladiki, o‘rinli bo‘ladi. 	</a:t>
            </a:r>
            <a:endParaRPr lang="ru-RU"/>
          </a:p>
          <a:p>
            <a:pPr>
              <a:buFontTx/>
              <a:buNone/>
            </a:pPr>
            <a:endParaRPr lang="ru-RU"/>
          </a:p>
        </p:txBody>
      </p:sp>
    </p:spTree>
    <p:custDataLst>
      <p:tags r:id="rId1"/>
    </p:custDataLst>
  </p:cSld>
  <p:clrMapOvr>
    <a:masterClrMapping/>
  </p:clrMapOvr>
  <p:transition advTm="11719"/>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p:txBody>
          <a:bodyPr>
            <a:normAutofit fontScale="90000"/>
          </a:bodyPr>
          <a:lstStyle/>
          <a:p>
            <a:r>
              <a:rPr lang="en-US" sz="4000" b="1">
                <a:solidFill>
                  <a:schemeClr val="hlink"/>
                </a:solidFill>
              </a:rPr>
              <a:t>Funksiyani tekshirishning umumiy   	sxemasi</a:t>
            </a:r>
            <a:endParaRPr lang="ru-RU" sz="4000" b="1">
              <a:solidFill>
                <a:schemeClr val="hlink"/>
              </a:solidFill>
            </a:endParaRPr>
          </a:p>
        </p:txBody>
      </p:sp>
      <p:sp>
        <p:nvSpPr>
          <p:cNvPr id="271363" name="Rectangle 3"/>
          <p:cNvSpPr>
            <a:spLocks noGrp="1" noChangeArrowheads="1"/>
          </p:cNvSpPr>
          <p:nvPr>
            <p:ph idx="1"/>
          </p:nvPr>
        </p:nvSpPr>
        <p:spPr/>
        <p:txBody>
          <a:bodyPr>
            <a:normAutofit/>
          </a:bodyPr>
          <a:lstStyle/>
          <a:p>
            <a:r>
              <a:rPr lang="en-US" sz="2800"/>
              <a:t>Agar </a:t>
            </a:r>
            <a:r>
              <a:rPr lang="en-US" sz="2800" i="1"/>
              <a:t>y=f(x)</a:t>
            </a:r>
            <a:r>
              <a:rPr lang="en-US" sz="2800"/>
              <a:t> funksiya analitik usulda berilgan bo‘lsa, uni tekshirishni quyidagi umumiy sxema asosida amalga oshirish mumkin:</a:t>
            </a:r>
          </a:p>
          <a:p>
            <a:r>
              <a:rPr lang="en-US" sz="2800"/>
              <a:t>1. Funksiyaning aniqlanish sohasi topiladi, agar zarur bo‘lsa o‘zgarish sohasi ham. Funksiyani uzluksizlikka tekshiriladi. Uzulish nuqtalari topiladi (agar mavjud bo‘lsa) va ularning turi aniqlanadi. Funksiya grafigining koordinata o‘qlari bilan kesishish nuqtalari aniqlanadi.</a:t>
            </a:r>
            <a:endParaRPr lang="ru-RU" sz="280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2387" name="Rectangle 3"/>
          <p:cNvSpPr>
            <a:spLocks noGrp="1" noChangeArrowheads="1"/>
          </p:cNvSpPr>
          <p:nvPr>
            <p:ph idx="1"/>
          </p:nvPr>
        </p:nvSpPr>
        <p:spPr>
          <a:xfrm>
            <a:off x="457200" y="549275"/>
            <a:ext cx="8229600" cy="5576888"/>
          </a:xfrm>
        </p:spPr>
        <p:txBody>
          <a:bodyPr/>
          <a:lstStyle/>
          <a:p>
            <a:pPr>
              <a:lnSpc>
                <a:spcPct val="90000"/>
              </a:lnSpc>
            </a:pPr>
            <a:r>
              <a:rPr lang="en-US"/>
              <a:t>2. Funksiyani juftlik, toqlik va davriylik xossalari tekshiriladi.</a:t>
            </a:r>
            <a:endParaRPr lang="ru-RU"/>
          </a:p>
          <a:p>
            <a:pPr>
              <a:lnSpc>
                <a:spcPct val="90000"/>
              </a:lnSpc>
            </a:pPr>
            <a:r>
              <a:rPr lang="ru-RU"/>
              <a:t>Grafik asimptotalari aniqlanadi.</a:t>
            </a:r>
            <a:endParaRPr lang="en-US"/>
          </a:p>
          <a:p>
            <a:pPr>
              <a:lnSpc>
                <a:spcPct val="90000"/>
              </a:lnSpc>
            </a:pPr>
            <a:r>
              <a:rPr lang="en-US"/>
              <a:t>Funksiyaning monotonlik oraliqlari va ekstremumlari topiladi.</a:t>
            </a:r>
          </a:p>
          <a:p>
            <a:pPr>
              <a:lnSpc>
                <a:spcPct val="90000"/>
              </a:lnSpc>
            </a:pPr>
            <a:r>
              <a:rPr lang="en-US"/>
              <a:t>Funksiya grafigining qavariqlik va botiqlik oraliqlari aniqlanadi.</a:t>
            </a:r>
          </a:p>
          <a:p>
            <a:pPr>
              <a:lnSpc>
                <a:spcPct val="90000"/>
              </a:lnSpc>
            </a:pPr>
            <a:r>
              <a:rPr lang="en-US"/>
              <a:t> Burilish nuqtalari topiladi.</a:t>
            </a:r>
          </a:p>
          <a:p>
            <a:pPr>
              <a:lnSpc>
                <a:spcPct val="90000"/>
              </a:lnSpc>
            </a:pPr>
            <a:r>
              <a:rPr lang="en-US"/>
              <a:t>Oldingi bandlarda olingan ma’lumotlar bo‘yicha umumlashgan </a:t>
            </a:r>
          </a:p>
          <a:p>
            <a:pPr>
              <a:lnSpc>
                <a:spcPct val="90000"/>
              </a:lnSpc>
            </a:pPr>
            <a:r>
              <a:rPr lang="en-US"/>
              <a:t>jadval tuziladi.</a:t>
            </a:r>
            <a:endParaRPr lang="ru-RU"/>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273587" name="Group 179"/>
          <p:cNvGraphicFramePr>
            <a:graphicFrameLocks noGrp="1"/>
          </p:cNvGraphicFramePr>
          <p:nvPr>
            <p:ph type="tbl" idx="1"/>
          </p:nvPr>
        </p:nvGraphicFramePr>
        <p:xfrm>
          <a:off x="457200" y="549275"/>
          <a:ext cx="8229600" cy="3959225"/>
        </p:xfrm>
        <a:graphic>
          <a:graphicData uri="http://schemas.openxmlformats.org/drawingml/2006/table">
            <a:tbl>
              <a:tblPr/>
              <a:tblGrid>
                <a:gridCol w="1465263"/>
                <a:gridCol w="1774825"/>
                <a:gridCol w="1776412"/>
                <a:gridCol w="1612900"/>
                <a:gridCol w="1600200"/>
              </a:tblGrid>
              <a:tr h="20605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4400" b="0" i="0" u="none" strike="noStrike" cap="none" normalizeH="0" baseline="0" smtClean="0">
                          <a:ln>
                            <a:noFill/>
                          </a:ln>
                          <a:solidFill>
                            <a:srgbClr val="FF0000"/>
                          </a:solidFill>
                          <a:effectLst/>
                          <a:latin typeface="Times New Roman" pitchFamily="18" charset="0"/>
                          <a:cs typeface="Times New Roman" pitchFamily="18" charset="0"/>
                        </a:rPr>
                        <a:t>x  </a:t>
                      </a:r>
                      <a:endParaRPr kumimoji="0" lang="ru-RU" sz="4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400" b="0" i="0" u="none" strike="noStrike" cap="none" normalizeH="0" baseline="0" smtClean="0">
                          <a:ln>
                            <a:noFill/>
                          </a:ln>
                          <a:solidFill>
                            <a:srgbClr val="FF0000"/>
                          </a:solidFill>
                          <a:effectLst/>
                          <a:latin typeface="Times New Roman" pitchFamily="18" charset="0"/>
                          <a:cs typeface="Times New Roman" pitchFamily="18" charset="0"/>
                        </a:rPr>
                        <a:t>y</a:t>
                      </a:r>
                      <a:endParaRPr kumimoji="0" lang="en-US" sz="4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400" b="0" i="0" u="none" strike="noStrike" cap="none" normalizeH="0" baseline="0" smtClean="0">
                          <a:ln>
                            <a:noFill/>
                          </a:ln>
                          <a:solidFill>
                            <a:srgbClr val="FF0000"/>
                          </a:solidFill>
                          <a:effectLst/>
                          <a:latin typeface="Times New Roman" pitchFamily="18" charset="0"/>
                          <a:cs typeface="Times New Roman" pitchFamily="18" charset="0"/>
                        </a:rPr>
                        <a:t>y</a:t>
                      </a:r>
                      <a:r>
                        <a:rPr kumimoji="0" lang="ru-RU" sz="4400" b="0" i="0" u="none" strike="noStrike" cap="none" normalizeH="0" baseline="0" smtClean="0">
                          <a:ln>
                            <a:noFill/>
                          </a:ln>
                          <a:solidFill>
                            <a:srgbClr val="FF0000"/>
                          </a:solidFill>
                          <a:effectLst/>
                          <a:latin typeface="Times New Roman" pitchFamily="18" charset="0"/>
                          <a:cs typeface="Times New Roman" pitchFamily="18" charset="0"/>
                          <a:sym typeface="Symbol" pitchFamily="18" charset="2"/>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4400" b="0" i="0" u="none" strike="noStrike" cap="none" normalizeH="0" baseline="0" smtClean="0">
                          <a:ln>
                            <a:noFill/>
                          </a:ln>
                          <a:solidFill>
                            <a:srgbClr val="FF0000"/>
                          </a:solidFill>
                          <a:effectLst/>
                          <a:latin typeface="Times New Roman" pitchFamily="18" charset="0"/>
                          <a:cs typeface="Times New Roman" pitchFamily="18" charset="0"/>
                        </a:rPr>
                        <a:t>y</a:t>
                      </a:r>
                      <a:r>
                        <a:rPr kumimoji="0" lang="ru-RU" sz="4400" b="0" i="0" u="none" strike="noStrike" cap="none" normalizeH="0" baseline="0" smtClean="0">
                          <a:ln>
                            <a:noFill/>
                          </a:ln>
                          <a:solidFill>
                            <a:srgbClr val="FF0000"/>
                          </a:solidFill>
                          <a:effectLst/>
                          <a:latin typeface="Times New Roman" pitchFamily="18" charset="0"/>
                          <a:cs typeface="Times New Roman" pitchFamily="18" charset="0"/>
                          <a:sym typeface="Symbol" pitchFamily="18" charset="2"/>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smtClean="0">
                          <a:ln>
                            <a:noFill/>
                          </a:ln>
                          <a:solidFill>
                            <a:srgbClr val="FF0000"/>
                          </a:solidFill>
                          <a:effectLst/>
                          <a:latin typeface="Times New Roman" pitchFamily="18" charset="0"/>
                          <a:cs typeface="Times New Roman" pitchFamily="18" charset="0"/>
                        </a:rPr>
                        <a:t>Xulosa</a:t>
                      </a:r>
                      <a:endParaRPr kumimoji="0" lang="ru-RU" sz="32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98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73411" name="Rectangle 3"/>
          <p:cNvSpPr>
            <a:spLocks noGrp="1" noChangeArrowheads="1"/>
          </p:cNvSpPr>
          <p:nvPr>
            <p:ph type="body" sz="half" idx="4294967295"/>
          </p:nvPr>
        </p:nvSpPr>
        <p:spPr>
          <a:xfrm>
            <a:off x="0" y="1600200"/>
            <a:ext cx="8229600" cy="2185988"/>
          </a:xfrm>
        </p:spPr>
        <p:txBody>
          <a:bodyPr/>
          <a:lstStyle/>
          <a:p>
            <a:pPr>
              <a:buFontTx/>
              <a:buNone/>
            </a:pPr>
            <a:r>
              <a:rPr lang="en-US" sz="2800"/>
              <a:t>   </a:t>
            </a:r>
          </a:p>
          <a:p>
            <a:pPr>
              <a:buFontTx/>
              <a:buNone/>
            </a:pPr>
            <a:endParaRPr lang="ru-RU" sz="280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4675" name="Rectangle 3"/>
          <p:cNvSpPr>
            <a:spLocks noGrp="1" noChangeArrowheads="1"/>
          </p:cNvSpPr>
          <p:nvPr>
            <p:ph idx="1"/>
          </p:nvPr>
        </p:nvSpPr>
        <p:spPr>
          <a:xfrm>
            <a:off x="457200" y="549275"/>
            <a:ext cx="8229600" cy="5576888"/>
          </a:xfrm>
        </p:spPr>
        <p:txBody>
          <a:bodyPr/>
          <a:lstStyle/>
          <a:p>
            <a:pPr marL="609600" indent="-609600"/>
            <a:r>
              <a:rPr lang="en-US"/>
              <a:t>Olingan natijalar asosida funksiya grafigi chiziladi.</a:t>
            </a:r>
          </a:p>
          <a:p>
            <a:pPr marL="609600" indent="-609600"/>
            <a:r>
              <a:rPr lang="en-US"/>
              <a:t>Yuqorida keltirilgan sxemani      funksiyani tekshirish davomida ko‘ramiz.</a:t>
            </a:r>
          </a:p>
          <a:p>
            <a:pPr marL="609600" indent="-609600"/>
            <a:r>
              <a:rPr lang="en-US"/>
              <a:t>1. Funksiya (-</a:t>
            </a:r>
            <a:r>
              <a:rPr lang="ru-RU">
                <a:sym typeface="Symbol" pitchFamily="18" charset="2"/>
              </a:rPr>
              <a:t></a:t>
            </a:r>
            <a:r>
              <a:rPr lang="en-US"/>
              <a:t>; +</a:t>
            </a:r>
            <a:r>
              <a:rPr lang="ru-RU">
                <a:sym typeface="Symbol" pitchFamily="18" charset="2"/>
              </a:rPr>
              <a:t></a:t>
            </a:r>
            <a:r>
              <a:rPr lang="en-US"/>
              <a:t>) oraliqda aniqlangan. Elementar funksiya ekanligidan aniqlanish sohasida uzluksiz. Uzilish nuqtasi yo‘q.</a:t>
            </a:r>
          </a:p>
          <a:p>
            <a:pPr marL="609600" indent="-609600"/>
            <a:r>
              <a:rPr lang="en-US"/>
              <a:t>Agar  </a:t>
            </a:r>
            <a:r>
              <a:rPr lang="en-US" i="1"/>
              <a:t>y=0 </a:t>
            </a:r>
            <a:r>
              <a:rPr lang="ru-RU" i="1">
                <a:sym typeface="Symbol" pitchFamily="18" charset="2"/>
              </a:rPr>
              <a:t></a:t>
            </a:r>
            <a:r>
              <a:rPr lang="en-US" i="1"/>
              <a:t>             </a:t>
            </a:r>
            <a:r>
              <a:rPr lang="ru-RU" i="1">
                <a:sym typeface="Symbol" pitchFamily="18" charset="2"/>
              </a:rPr>
              <a:t></a:t>
            </a:r>
            <a:r>
              <a:rPr lang="en-US" i="1"/>
              <a:t> x=0</a:t>
            </a:r>
            <a:r>
              <a:rPr lang="en-US"/>
              <a:t>.</a:t>
            </a:r>
            <a:endParaRPr lang="ru-RU"/>
          </a:p>
        </p:txBody>
      </p:sp>
      <p:sp>
        <p:nvSpPr>
          <p:cNvPr id="28467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4676" name="Object 4"/>
          <p:cNvGraphicFramePr>
            <a:graphicFrameLocks noChangeAspect="1"/>
          </p:cNvGraphicFramePr>
          <p:nvPr/>
        </p:nvGraphicFramePr>
        <p:xfrm>
          <a:off x="6732240" y="2132856"/>
          <a:ext cx="1038225" cy="623888"/>
        </p:xfrm>
        <a:graphic>
          <a:graphicData uri="http://schemas.openxmlformats.org/presentationml/2006/ole">
            <mc:AlternateContent xmlns:mc="http://schemas.openxmlformats.org/markup-compatibility/2006">
              <mc:Choice xmlns:v="urn:schemas-microsoft-com:vml" Requires="v">
                <p:oleObj spid="_x0000_s284679" name="Формула" r:id="rId3" imgW="647640" imgH="393480" progId="Equation.3">
                  <p:embed/>
                </p:oleObj>
              </mc:Choice>
              <mc:Fallback>
                <p:oleObj name="Формула" r:id="rId3" imgW="647640" imgH="39348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2240" y="2132856"/>
                        <a:ext cx="1038225" cy="623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4679"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4678" name="Object 6"/>
          <p:cNvGraphicFramePr>
            <a:graphicFrameLocks noChangeAspect="1"/>
          </p:cNvGraphicFramePr>
          <p:nvPr/>
        </p:nvGraphicFramePr>
        <p:xfrm>
          <a:off x="3419872" y="4221088"/>
          <a:ext cx="1068388" cy="671513"/>
        </p:xfrm>
        <a:graphic>
          <a:graphicData uri="http://schemas.openxmlformats.org/presentationml/2006/ole">
            <mc:AlternateContent xmlns:mc="http://schemas.openxmlformats.org/markup-compatibility/2006">
              <mc:Choice xmlns:v="urn:schemas-microsoft-com:vml" Requires="v">
                <p:oleObj spid="_x0000_s284680" name="Формула" r:id="rId5" imgW="622080" imgH="393480" progId="Equation.3">
                  <p:embed/>
                </p:oleObj>
              </mc:Choice>
              <mc:Fallback>
                <p:oleObj name="Формула" r:id="rId5" imgW="622080" imgH="39348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9872" y="4221088"/>
                        <a:ext cx="1068388" cy="671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5699" name="Rectangle 3"/>
          <p:cNvSpPr>
            <a:spLocks noGrp="1" noChangeArrowheads="1"/>
          </p:cNvSpPr>
          <p:nvPr>
            <p:ph idx="1"/>
          </p:nvPr>
        </p:nvSpPr>
        <p:spPr>
          <a:xfrm>
            <a:off x="457200" y="620713"/>
            <a:ext cx="8229600" cy="5505450"/>
          </a:xfrm>
        </p:spPr>
        <p:txBody>
          <a:bodyPr/>
          <a:lstStyle/>
          <a:p>
            <a:r>
              <a:rPr lang="en-US" dirty="0" err="1"/>
              <a:t>Xuddi</a:t>
            </a:r>
            <a:r>
              <a:rPr lang="en-US" dirty="0"/>
              <a:t> </a:t>
            </a:r>
            <a:r>
              <a:rPr lang="en-US" dirty="0" err="1"/>
              <a:t>shuningdek</a:t>
            </a:r>
            <a:r>
              <a:rPr lang="en-US" dirty="0"/>
              <a:t>, </a:t>
            </a:r>
            <a:r>
              <a:rPr lang="en-US" i="1" dirty="0"/>
              <a:t>x=0 </a:t>
            </a:r>
            <a:r>
              <a:rPr lang="ru-RU" i="1" dirty="0">
                <a:sym typeface="Symbol" pitchFamily="18" charset="2"/>
              </a:rPr>
              <a:t></a:t>
            </a:r>
            <a:r>
              <a:rPr lang="en-US" i="1" dirty="0"/>
              <a:t>                 . </a:t>
            </a:r>
            <a:r>
              <a:rPr lang="en-US" dirty="0" err="1"/>
              <a:t>Bulardan</a:t>
            </a:r>
            <a:r>
              <a:rPr lang="en-US" dirty="0"/>
              <a:t> </a:t>
            </a:r>
            <a:r>
              <a:rPr lang="en-US" dirty="0" err="1"/>
              <a:t>ko‘rinadiki</a:t>
            </a:r>
            <a:r>
              <a:rPr lang="en-US" dirty="0"/>
              <a:t>, </a:t>
            </a:r>
            <a:r>
              <a:rPr lang="en-US" dirty="0" err="1"/>
              <a:t>funksiya</a:t>
            </a:r>
            <a:r>
              <a:rPr lang="en-US" dirty="0"/>
              <a:t> </a:t>
            </a:r>
            <a:r>
              <a:rPr lang="en-US" dirty="0" err="1"/>
              <a:t>grafigi</a:t>
            </a:r>
            <a:r>
              <a:rPr lang="en-US" dirty="0"/>
              <a:t> </a:t>
            </a:r>
            <a:r>
              <a:rPr lang="en-US" dirty="0" err="1"/>
              <a:t>koordinatalar</a:t>
            </a:r>
            <a:r>
              <a:rPr lang="en-US" dirty="0"/>
              <a:t> </a:t>
            </a:r>
            <a:r>
              <a:rPr lang="en-US" dirty="0" err="1"/>
              <a:t>boshi</a:t>
            </a:r>
            <a:r>
              <a:rPr lang="en-US" dirty="0"/>
              <a:t> </a:t>
            </a:r>
            <a:r>
              <a:rPr lang="en-US" dirty="0" err="1"/>
              <a:t>orqali</a:t>
            </a:r>
            <a:r>
              <a:rPr lang="en-US" dirty="0"/>
              <a:t> </a:t>
            </a:r>
            <a:r>
              <a:rPr lang="en-US" dirty="0" err="1"/>
              <a:t>o‘tadi</a:t>
            </a:r>
            <a:r>
              <a:rPr lang="en-US" dirty="0"/>
              <a:t>.</a:t>
            </a:r>
          </a:p>
          <a:p>
            <a:pPr>
              <a:buFontTx/>
              <a:buNone/>
            </a:pPr>
            <a:endParaRPr lang="en-US" dirty="0"/>
          </a:p>
          <a:p>
            <a:r>
              <a:rPr lang="en-US" dirty="0"/>
              <a:t>2. </a:t>
            </a:r>
          </a:p>
          <a:p>
            <a:pPr>
              <a:buFontTx/>
              <a:buNone/>
            </a:pPr>
            <a:endParaRPr lang="en-US" dirty="0"/>
          </a:p>
          <a:p>
            <a:pPr>
              <a:buFontTx/>
              <a:buNone/>
            </a:pPr>
            <a:endParaRPr lang="en-US" dirty="0"/>
          </a:p>
          <a:p>
            <a:pPr>
              <a:buFontTx/>
              <a:buNone/>
            </a:pPr>
            <a:r>
              <a:rPr lang="en-US" dirty="0"/>
              <a:t> </a:t>
            </a:r>
            <a:r>
              <a:rPr lang="en-US" dirty="0" err="1"/>
              <a:t>demak</a:t>
            </a:r>
            <a:r>
              <a:rPr lang="en-US" dirty="0"/>
              <a:t> </a:t>
            </a:r>
            <a:r>
              <a:rPr lang="en-US" dirty="0" err="1"/>
              <a:t>funksiya</a:t>
            </a:r>
            <a:r>
              <a:rPr lang="en-US" dirty="0"/>
              <a:t> </a:t>
            </a:r>
            <a:r>
              <a:rPr lang="en-US" dirty="0" err="1"/>
              <a:t>toqlik</a:t>
            </a:r>
            <a:r>
              <a:rPr lang="en-US" dirty="0"/>
              <a:t> </a:t>
            </a:r>
            <a:r>
              <a:rPr lang="en-US" dirty="0" err="1"/>
              <a:t>xossasiga</a:t>
            </a:r>
            <a:r>
              <a:rPr lang="en-US" dirty="0"/>
              <a:t> </a:t>
            </a:r>
            <a:r>
              <a:rPr lang="en-US" dirty="0" err="1"/>
              <a:t>ega</a:t>
            </a:r>
            <a:r>
              <a:rPr lang="en-US" dirty="0"/>
              <a:t> </a:t>
            </a:r>
            <a:r>
              <a:rPr lang="en-US" dirty="0" err="1"/>
              <a:t>ekan</a:t>
            </a:r>
            <a:r>
              <a:rPr lang="en-US" dirty="0"/>
              <a:t>. </a:t>
            </a:r>
            <a:r>
              <a:rPr lang="ru-RU" dirty="0" err="1"/>
              <a:t>Funksiya</a:t>
            </a:r>
            <a:r>
              <a:rPr lang="ru-RU" dirty="0"/>
              <a:t> </a:t>
            </a:r>
            <a:r>
              <a:rPr lang="ru-RU" dirty="0" err="1"/>
              <a:t>davriy</a:t>
            </a:r>
            <a:r>
              <a:rPr lang="ru-RU" dirty="0"/>
              <a:t> </a:t>
            </a:r>
            <a:r>
              <a:rPr lang="ru-RU" dirty="0" err="1"/>
              <a:t>emas</a:t>
            </a:r>
            <a:r>
              <a:rPr lang="ru-RU" dirty="0"/>
              <a:t>.</a:t>
            </a:r>
          </a:p>
        </p:txBody>
      </p:sp>
      <p:sp>
        <p:nvSpPr>
          <p:cNvPr id="28570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5700" name="Object 4"/>
          <p:cNvGraphicFramePr>
            <a:graphicFrameLocks noChangeAspect="1"/>
          </p:cNvGraphicFramePr>
          <p:nvPr/>
        </p:nvGraphicFramePr>
        <p:xfrm>
          <a:off x="5652120" y="548680"/>
          <a:ext cx="1295400" cy="558800"/>
        </p:xfrm>
        <a:graphic>
          <a:graphicData uri="http://schemas.openxmlformats.org/presentationml/2006/ole">
            <mc:AlternateContent xmlns:mc="http://schemas.openxmlformats.org/markup-compatibility/2006">
              <mc:Choice xmlns:v="urn:schemas-microsoft-com:vml" Requires="v">
                <p:oleObj spid="_x0000_s285703" name="Формула" r:id="rId3" imgW="901309" imgH="393529" progId="Equation.3">
                  <p:embed/>
                </p:oleObj>
              </mc:Choice>
              <mc:Fallback>
                <p:oleObj name="Формула" r:id="rId3" imgW="901309" imgH="393529"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2120" y="548680"/>
                        <a:ext cx="1295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5703"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5702" name="Object 6"/>
          <p:cNvGraphicFramePr>
            <a:graphicFrameLocks noChangeAspect="1"/>
          </p:cNvGraphicFramePr>
          <p:nvPr/>
        </p:nvGraphicFramePr>
        <p:xfrm>
          <a:off x="1619250" y="2638425"/>
          <a:ext cx="5113338" cy="931863"/>
        </p:xfrm>
        <a:graphic>
          <a:graphicData uri="http://schemas.openxmlformats.org/presentationml/2006/ole">
            <mc:AlternateContent xmlns:mc="http://schemas.openxmlformats.org/markup-compatibility/2006">
              <mc:Choice xmlns:v="urn:schemas-microsoft-com:vml" Requires="v">
                <p:oleObj spid="_x0000_s285704" name="Формула" r:id="rId5" imgW="2349500" imgH="431800" progId="Equation.3">
                  <p:embed/>
                </p:oleObj>
              </mc:Choice>
              <mc:Fallback>
                <p:oleObj name="Формула" r:id="rId5" imgW="2349500" imgH="43180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9250" y="2638425"/>
                        <a:ext cx="5113338" cy="931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23" name="Rectangle 3"/>
          <p:cNvSpPr>
            <a:spLocks noGrp="1" noChangeArrowheads="1"/>
          </p:cNvSpPr>
          <p:nvPr>
            <p:ph idx="1"/>
          </p:nvPr>
        </p:nvSpPr>
        <p:spPr>
          <a:xfrm>
            <a:off x="457200" y="620713"/>
            <a:ext cx="8229600" cy="5505450"/>
          </a:xfrm>
        </p:spPr>
        <p:txBody>
          <a:bodyPr/>
          <a:lstStyle/>
          <a:p>
            <a:pPr marL="609600" indent="-609600"/>
            <a:r>
              <a:rPr lang="ru-RU"/>
              <a:t>Vertikal asimptotasi mavjud emas.</a:t>
            </a:r>
            <a:endParaRPr lang="en-US" i="1"/>
          </a:p>
          <a:p>
            <a:pPr marL="609600" indent="-609600"/>
            <a:endParaRPr lang="en-US" i="1"/>
          </a:p>
          <a:p>
            <a:pPr marL="609600" indent="-609600"/>
            <a:endParaRPr lang="en-US" i="1"/>
          </a:p>
          <a:p>
            <a:pPr marL="609600" indent="-609600"/>
            <a:endParaRPr lang="en-US" i="1"/>
          </a:p>
          <a:p>
            <a:pPr marL="609600" indent="-609600"/>
            <a:endParaRPr lang="en-US" i="1"/>
          </a:p>
          <a:p>
            <a:pPr marL="609600" indent="-609600"/>
            <a:endParaRPr lang="en-US" i="1"/>
          </a:p>
          <a:p>
            <a:pPr marL="609600" indent="-609600"/>
            <a:r>
              <a:rPr lang="en-US" i="1"/>
              <a:t>y=0</a:t>
            </a:r>
            <a:r>
              <a:rPr lang="en-US"/>
              <a:t>, ya’ni abssissalar o‘qi gorizontal asimptota.</a:t>
            </a:r>
            <a:endParaRPr lang="ru-RU"/>
          </a:p>
        </p:txBody>
      </p:sp>
      <p:sp>
        <p:nvSpPr>
          <p:cNvPr id="28672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6724" name="Object 4"/>
          <p:cNvGraphicFramePr>
            <a:graphicFrameLocks noChangeAspect="1"/>
          </p:cNvGraphicFramePr>
          <p:nvPr/>
        </p:nvGraphicFramePr>
        <p:xfrm>
          <a:off x="1331913" y="1470025"/>
          <a:ext cx="5327650" cy="2351088"/>
        </p:xfrm>
        <a:graphic>
          <a:graphicData uri="http://schemas.openxmlformats.org/presentationml/2006/ole">
            <mc:AlternateContent xmlns:mc="http://schemas.openxmlformats.org/markup-compatibility/2006">
              <mc:Choice xmlns:v="urn:schemas-microsoft-com:vml" Requires="v">
                <p:oleObj spid="_x0000_s286725" name="Формула" r:id="rId3" imgW="3175000" imgH="1397000" progId="Equation.3">
                  <p:embed/>
                </p:oleObj>
              </mc:Choice>
              <mc:Fallback>
                <p:oleObj name="Формула" r:id="rId3" imgW="3175000" imgH="13970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913" y="1470025"/>
                        <a:ext cx="5327650" cy="2351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7747" name="Rectangle 3"/>
          <p:cNvSpPr>
            <a:spLocks noGrp="1" noChangeArrowheads="1"/>
          </p:cNvSpPr>
          <p:nvPr>
            <p:ph idx="1"/>
          </p:nvPr>
        </p:nvSpPr>
        <p:spPr>
          <a:xfrm>
            <a:off x="457200" y="549275"/>
            <a:ext cx="8229600" cy="5576888"/>
          </a:xfrm>
        </p:spPr>
        <p:txBody>
          <a:bodyPr/>
          <a:lstStyle/>
          <a:p>
            <a:r>
              <a:rPr lang="en-US"/>
              <a:t>4. </a:t>
            </a:r>
          </a:p>
          <a:p>
            <a:endParaRPr lang="en-US"/>
          </a:p>
          <a:p>
            <a:endParaRPr lang="en-US"/>
          </a:p>
          <a:p>
            <a:pPr>
              <a:buFontTx/>
              <a:buNone/>
            </a:pPr>
            <a:r>
              <a:rPr lang="en-US"/>
              <a:t> </a:t>
            </a:r>
            <a:endParaRPr lang="en-US" i="1"/>
          </a:p>
          <a:p>
            <a:r>
              <a:rPr lang="en-US" i="1"/>
              <a:t>y</a:t>
            </a:r>
            <a:r>
              <a:rPr lang="ru-RU" i="1">
                <a:sym typeface="Symbol" pitchFamily="18" charset="2"/>
              </a:rPr>
              <a:t></a:t>
            </a:r>
            <a:r>
              <a:rPr lang="en-US" i="1"/>
              <a:t>=0  </a:t>
            </a:r>
            <a:r>
              <a:rPr lang="ru-RU" i="1">
                <a:sym typeface="Symbol" pitchFamily="18" charset="2"/>
              </a:rPr>
              <a:t></a:t>
            </a:r>
            <a:r>
              <a:rPr lang="en-US" i="1"/>
              <a:t> 1- x</a:t>
            </a:r>
            <a:r>
              <a:rPr lang="en-US" i="1" baseline="-25000"/>
              <a:t>2</a:t>
            </a:r>
            <a:r>
              <a:rPr lang="en-US" i="1"/>
              <a:t>=0 </a:t>
            </a:r>
            <a:r>
              <a:rPr lang="ru-RU" i="1">
                <a:sym typeface="Symbol" pitchFamily="18" charset="2"/>
              </a:rPr>
              <a:t></a:t>
            </a:r>
            <a:r>
              <a:rPr lang="en-US" i="1"/>
              <a:t>  x</a:t>
            </a:r>
            <a:r>
              <a:rPr lang="en-US" i="1" baseline="-25000"/>
              <a:t>1</a:t>
            </a:r>
            <a:r>
              <a:rPr lang="en-US" i="1"/>
              <a:t>=-1,  x</a:t>
            </a:r>
            <a:r>
              <a:rPr lang="en-US" i="1" baseline="-25000"/>
              <a:t>2</a:t>
            </a:r>
            <a:r>
              <a:rPr lang="en-US" i="1"/>
              <a:t> =1</a:t>
            </a:r>
            <a:r>
              <a:rPr lang="en-US"/>
              <a:t> – kritik nuqtalar.</a:t>
            </a:r>
            <a:endParaRPr lang="en-US" i="1"/>
          </a:p>
          <a:p>
            <a:r>
              <a:rPr lang="en-US" i="1"/>
              <a:t>x</a:t>
            </a:r>
            <a:r>
              <a:rPr lang="ru-RU" i="1">
                <a:sym typeface="Symbol" pitchFamily="18" charset="2"/>
              </a:rPr>
              <a:t></a:t>
            </a:r>
            <a:r>
              <a:rPr lang="en-US" i="1"/>
              <a:t>(-</a:t>
            </a:r>
            <a:r>
              <a:rPr lang="ru-RU" i="1">
                <a:sym typeface="Symbol" pitchFamily="18" charset="2"/>
              </a:rPr>
              <a:t></a:t>
            </a:r>
            <a:r>
              <a:rPr lang="en-US" i="1"/>
              <a:t>; -1)</a:t>
            </a:r>
            <a:r>
              <a:rPr lang="ru-RU" i="1">
                <a:sym typeface="Symbol" pitchFamily="18" charset="2"/>
              </a:rPr>
              <a:t></a:t>
            </a:r>
            <a:r>
              <a:rPr lang="en-US" i="1"/>
              <a:t>y</a:t>
            </a:r>
            <a:r>
              <a:rPr lang="ru-RU" i="1">
                <a:sym typeface="Symbol" pitchFamily="18" charset="2"/>
              </a:rPr>
              <a:t></a:t>
            </a:r>
            <a:r>
              <a:rPr lang="en-US" i="1"/>
              <a:t>&lt;0</a:t>
            </a:r>
            <a:r>
              <a:rPr lang="en-US"/>
              <a:t> – funksiya kamayuvchi,</a:t>
            </a:r>
            <a:endParaRPr lang="en-US" i="1"/>
          </a:p>
          <a:p>
            <a:r>
              <a:rPr lang="en-US" i="1"/>
              <a:t>x</a:t>
            </a:r>
            <a:r>
              <a:rPr lang="ru-RU" i="1">
                <a:sym typeface="Symbol" pitchFamily="18" charset="2"/>
              </a:rPr>
              <a:t></a:t>
            </a:r>
            <a:r>
              <a:rPr lang="en-US" i="1"/>
              <a:t>(-1; 1)</a:t>
            </a:r>
            <a:r>
              <a:rPr lang="ru-RU" i="1">
                <a:sym typeface="Symbol" pitchFamily="18" charset="2"/>
              </a:rPr>
              <a:t></a:t>
            </a:r>
            <a:r>
              <a:rPr lang="en-US" i="1"/>
              <a:t>y</a:t>
            </a:r>
            <a:r>
              <a:rPr lang="ru-RU" i="1">
                <a:sym typeface="Symbol" pitchFamily="18" charset="2"/>
              </a:rPr>
              <a:t></a:t>
            </a:r>
            <a:r>
              <a:rPr lang="en-US" i="1"/>
              <a:t>&gt;0</a:t>
            </a:r>
            <a:r>
              <a:rPr lang="en-US"/>
              <a:t> – funksiya o‘suvchi,</a:t>
            </a:r>
            <a:endParaRPr lang="en-US" i="1"/>
          </a:p>
          <a:p>
            <a:r>
              <a:rPr lang="en-US" i="1"/>
              <a:t>x</a:t>
            </a:r>
            <a:r>
              <a:rPr lang="ru-RU" i="1">
                <a:sym typeface="Symbol" pitchFamily="18" charset="2"/>
              </a:rPr>
              <a:t></a:t>
            </a:r>
            <a:r>
              <a:rPr lang="en-US" i="1"/>
              <a:t>(1; +</a:t>
            </a:r>
            <a:r>
              <a:rPr lang="ru-RU" i="1">
                <a:sym typeface="Symbol" pitchFamily="18" charset="2"/>
              </a:rPr>
              <a:t></a:t>
            </a:r>
            <a:r>
              <a:rPr lang="en-US" i="1"/>
              <a:t>)</a:t>
            </a:r>
            <a:r>
              <a:rPr lang="ru-RU" i="1">
                <a:sym typeface="Symbol" pitchFamily="18" charset="2"/>
              </a:rPr>
              <a:t></a:t>
            </a:r>
            <a:r>
              <a:rPr lang="en-US" i="1"/>
              <a:t>y</a:t>
            </a:r>
            <a:r>
              <a:rPr lang="ru-RU" i="1">
                <a:sym typeface="Symbol" pitchFamily="18" charset="2"/>
              </a:rPr>
              <a:t></a:t>
            </a:r>
            <a:r>
              <a:rPr lang="en-US" i="1"/>
              <a:t>&lt;0</a:t>
            </a:r>
            <a:r>
              <a:rPr lang="en-US"/>
              <a:t> – funksiya kamayuvchi.</a:t>
            </a:r>
            <a:endParaRPr lang="ru-RU"/>
          </a:p>
        </p:txBody>
      </p:sp>
      <p:sp>
        <p:nvSpPr>
          <p:cNvPr id="28774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7748" name="Object 4"/>
          <p:cNvGraphicFramePr>
            <a:graphicFrameLocks noChangeAspect="1"/>
          </p:cNvGraphicFramePr>
          <p:nvPr/>
        </p:nvGraphicFramePr>
        <p:xfrm>
          <a:off x="1835150" y="1157288"/>
          <a:ext cx="4681538" cy="1119187"/>
        </p:xfrm>
        <a:graphic>
          <a:graphicData uri="http://schemas.openxmlformats.org/presentationml/2006/ole">
            <mc:AlternateContent xmlns:mc="http://schemas.openxmlformats.org/markup-compatibility/2006">
              <mc:Choice xmlns:v="urn:schemas-microsoft-com:vml" Requires="v">
                <p:oleObj spid="_x0000_s287749" name="Формула" r:id="rId3" imgW="2679700" imgH="533400" progId="Equation.3">
                  <p:embed/>
                </p:oleObj>
              </mc:Choice>
              <mc:Fallback>
                <p:oleObj name="Формула" r:id="rId3" imgW="2679700" imgH="5334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150" y="1157288"/>
                        <a:ext cx="4681538" cy="1119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8771" name="Rectangle 3"/>
          <p:cNvSpPr>
            <a:spLocks noGrp="1" noChangeArrowheads="1"/>
          </p:cNvSpPr>
          <p:nvPr>
            <p:ph idx="1"/>
          </p:nvPr>
        </p:nvSpPr>
        <p:spPr>
          <a:xfrm>
            <a:off x="457200" y="549275"/>
            <a:ext cx="8229600" cy="5576888"/>
          </a:xfrm>
        </p:spPr>
        <p:txBody>
          <a:bodyPr/>
          <a:lstStyle/>
          <a:p>
            <a:r>
              <a:rPr lang="en-US" i="1"/>
              <a:t>x=-1</a:t>
            </a:r>
            <a:r>
              <a:rPr lang="en-US"/>
              <a:t> – minimum nuqtasi: </a:t>
            </a:r>
          </a:p>
          <a:p>
            <a:pPr>
              <a:buFontTx/>
              <a:buNone/>
            </a:pPr>
            <a:r>
              <a:rPr lang="en-US"/>
              <a:t> </a:t>
            </a:r>
            <a:endParaRPr lang="ru-RU" i="1"/>
          </a:p>
          <a:p>
            <a:r>
              <a:rPr lang="ru-RU" i="1"/>
              <a:t>x=1 </a:t>
            </a:r>
            <a:r>
              <a:rPr lang="ru-RU"/>
              <a:t>– maksimum nuqtasi:</a:t>
            </a:r>
            <a:endParaRPr lang="en-US"/>
          </a:p>
          <a:p>
            <a:endParaRPr lang="en-US"/>
          </a:p>
          <a:p>
            <a:endParaRPr lang="en-US"/>
          </a:p>
          <a:p>
            <a:r>
              <a:rPr lang="ru-RU"/>
              <a:t> 5.</a:t>
            </a:r>
            <a:endParaRPr lang="en-US"/>
          </a:p>
          <a:p>
            <a:pPr>
              <a:buFontTx/>
              <a:buNone/>
            </a:pPr>
            <a:endParaRPr lang="ru-RU"/>
          </a:p>
          <a:p>
            <a:endParaRPr lang="en-US"/>
          </a:p>
          <a:p>
            <a:r>
              <a:rPr lang="en-US" i="1"/>
              <a:t>y</a:t>
            </a:r>
            <a:r>
              <a:rPr lang="ru-RU" i="1">
                <a:sym typeface="Symbol" pitchFamily="18" charset="2"/>
              </a:rPr>
              <a:t></a:t>
            </a:r>
            <a:r>
              <a:rPr lang="en-US" i="1"/>
              <a:t>=0</a:t>
            </a:r>
            <a:r>
              <a:rPr lang="ru-RU" i="1">
                <a:sym typeface="Symbol" pitchFamily="18" charset="2"/>
              </a:rPr>
              <a:t></a:t>
            </a:r>
            <a:r>
              <a:rPr lang="en-US" i="1"/>
              <a:t>2.x(x</a:t>
            </a:r>
            <a:r>
              <a:rPr lang="en-US" i="1" baseline="30000"/>
              <a:t>2</a:t>
            </a:r>
            <a:r>
              <a:rPr lang="en-US" i="1"/>
              <a:t>–3)=0</a:t>
            </a:r>
            <a:r>
              <a:rPr lang="ru-RU" i="1">
                <a:sym typeface="Symbol" pitchFamily="18" charset="2"/>
              </a:rPr>
              <a:t></a:t>
            </a:r>
            <a:r>
              <a:rPr lang="en-US" i="1"/>
              <a:t>x</a:t>
            </a:r>
            <a:r>
              <a:rPr lang="en-US" i="1" baseline="-25000"/>
              <a:t>1</a:t>
            </a:r>
            <a:r>
              <a:rPr lang="en-US" i="1"/>
              <a:t>=-   ,  x</a:t>
            </a:r>
            <a:r>
              <a:rPr lang="en-US" i="1" baseline="-25000"/>
              <a:t>2</a:t>
            </a:r>
            <a:r>
              <a:rPr lang="en-US" i="1"/>
              <a:t>=0,  x</a:t>
            </a:r>
            <a:r>
              <a:rPr lang="en-US" i="1" baseline="-25000"/>
              <a:t>3</a:t>
            </a:r>
            <a:r>
              <a:rPr lang="en-US" i="1"/>
              <a:t>=   .</a:t>
            </a:r>
            <a:endParaRPr lang="ru-RU" i="1"/>
          </a:p>
        </p:txBody>
      </p:sp>
      <p:sp>
        <p:nvSpPr>
          <p:cNvPr id="28877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8772" name="Object 4"/>
          <p:cNvGraphicFramePr>
            <a:graphicFrameLocks noChangeAspect="1"/>
          </p:cNvGraphicFramePr>
          <p:nvPr/>
        </p:nvGraphicFramePr>
        <p:xfrm>
          <a:off x="1908175" y="1214438"/>
          <a:ext cx="3455988" cy="627062"/>
        </p:xfrm>
        <a:graphic>
          <a:graphicData uri="http://schemas.openxmlformats.org/presentationml/2006/ole">
            <mc:AlternateContent xmlns:mc="http://schemas.openxmlformats.org/markup-compatibility/2006">
              <mc:Choice xmlns:v="urn:schemas-microsoft-com:vml" Requires="v">
                <p:oleObj spid="_x0000_s288781" name="Формула" r:id="rId3" imgW="2362200" imgH="431800" progId="Equation.3">
                  <p:embed/>
                </p:oleObj>
              </mc:Choice>
              <mc:Fallback>
                <p:oleObj name="Формула" r:id="rId3" imgW="2362200" imgH="4318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8175" y="1214438"/>
                        <a:ext cx="3455988" cy="627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8775"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8774" name="Object 6"/>
          <p:cNvGraphicFramePr>
            <a:graphicFrameLocks noChangeAspect="1"/>
          </p:cNvGraphicFramePr>
          <p:nvPr/>
        </p:nvGraphicFramePr>
        <p:xfrm>
          <a:off x="2328863" y="2433638"/>
          <a:ext cx="2327275" cy="738187"/>
        </p:xfrm>
        <a:graphic>
          <a:graphicData uri="http://schemas.openxmlformats.org/presentationml/2006/ole">
            <mc:AlternateContent xmlns:mc="http://schemas.openxmlformats.org/markup-compatibility/2006">
              <mc:Choice xmlns:v="urn:schemas-microsoft-com:vml" Requires="v">
                <p:oleObj spid="_x0000_s288782" name="Формула" r:id="rId5" imgW="1231560" imgH="393480" progId="Equation.3">
                  <p:embed/>
                </p:oleObj>
              </mc:Choice>
              <mc:Fallback>
                <p:oleObj name="Формула" r:id="rId5" imgW="1231560" imgH="39348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28863" y="2433638"/>
                        <a:ext cx="2327275" cy="738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8777"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8776" name="Object 8"/>
          <p:cNvGraphicFramePr>
            <a:graphicFrameLocks noChangeAspect="1"/>
          </p:cNvGraphicFramePr>
          <p:nvPr/>
        </p:nvGraphicFramePr>
        <p:xfrm>
          <a:off x="1763713" y="3355975"/>
          <a:ext cx="4679950" cy="1384300"/>
        </p:xfrm>
        <a:graphic>
          <a:graphicData uri="http://schemas.openxmlformats.org/presentationml/2006/ole">
            <mc:AlternateContent xmlns:mc="http://schemas.openxmlformats.org/markup-compatibility/2006">
              <mc:Choice xmlns:v="urn:schemas-microsoft-com:vml" Requires="v">
                <p:oleObj spid="_x0000_s288783" name="Формула" r:id="rId7" imgW="3708400" imgH="1092200" progId="Equation.3">
                  <p:embed/>
                </p:oleObj>
              </mc:Choice>
              <mc:Fallback>
                <p:oleObj name="Формула" r:id="rId7" imgW="3708400" imgH="1092200"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63713" y="3355975"/>
                        <a:ext cx="4679950" cy="1384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8779" name="Rectangle 11"/>
          <p:cNvSpPr>
            <a:spLocks noChangeArrowheads="1"/>
          </p:cNvSpPr>
          <p:nvPr/>
        </p:nvSpPr>
        <p:spPr bwMode="auto">
          <a:xfrm>
            <a:off x="0" y="33147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8778" name="Object 10"/>
          <p:cNvGraphicFramePr>
            <a:graphicFrameLocks noChangeAspect="1"/>
          </p:cNvGraphicFramePr>
          <p:nvPr/>
        </p:nvGraphicFramePr>
        <p:xfrm>
          <a:off x="5435600" y="5373688"/>
          <a:ext cx="360363" cy="360362"/>
        </p:xfrm>
        <a:graphic>
          <a:graphicData uri="http://schemas.openxmlformats.org/presentationml/2006/ole">
            <mc:AlternateContent xmlns:mc="http://schemas.openxmlformats.org/markup-compatibility/2006">
              <mc:Choice xmlns:v="urn:schemas-microsoft-com:vml" Requires="v">
                <p:oleObj spid="_x0000_s288784" name="Формула" r:id="rId9" imgW="228600" imgH="228600" progId="Equation.3">
                  <p:embed/>
                </p:oleObj>
              </mc:Choice>
              <mc:Fallback>
                <p:oleObj name="Формула" r:id="rId9" imgW="228600" imgH="228600" progId="Equation.3">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35600" y="5373688"/>
                        <a:ext cx="360363" cy="360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8781"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8780" name="Object 12"/>
          <p:cNvGraphicFramePr>
            <a:graphicFrameLocks noChangeAspect="1"/>
          </p:cNvGraphicFramePr>
          <p:nvPr/>
        </p:nvGraphicFramePr>
        <p:xfrm>
          <a:off x="7885113" y="5386388"/>
          <a:ext cx="358775" cy="358775"/>
        </p:xfrm>
        <a:graphic>
          <a:graphicData uri="http://schemas.openxmlformats.org/presentationml/2006/ole">
            <mc:AlternateContent xmlns:mc="http://schemas.openxmlformats.org/markup-compatibility/2006">
              <mc:Choice xmlns:v="urn:schemas-microsoft-com:vml" Requires="v">
                <p:oleObj spid="_x0000_s288785" name="Формула" r:id="rId11" imgW="228600" imgH="228600" progId="Equation.3">
                  <p:embed/>
                </p:oleObj>
              </mc:Choice>
              <mc:Fallback>
                <p:oleObj name="Формула" r:id="rId11" imgW="228600" imgH="228600" progId="Equation.3">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885113" y="5386388"/>
                        <a:ext cx="358775" cy="358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9795" name="Rectangle 3"/>
          <p:cNvSpPr>
            <a:spLocks noGrp="1" noChangeArrowheads="1"/>
          </p:cNvSpPr>
          <p:nvPr>
            <p:ph idx="1"/>
          </p:nvPr>
        </p:nvSpPr>
        <p:spPr>
          <a:xfrm>
            <a:off x="457200" y="620713"/>
            <a:ext cx="8229600" cy="5505450"/>
          </a:xfrm>
        </p:spPr>
        <p:txBody>
          <a:bodyPr/>
          <a:lstStyle/>
          <a:p>
            <a:r>
              <a:rPr lang="en-US" i="1"/>
              <a:t>x</a:t>
            </a:r>
            <a:r>
              <a:rPr lang="ru-RU" i="1">
                <a:sym typeface="Symbol" pitchFamily="18" charset="2"/>
              </a:rPr>
              <a:t></a:t>
            </a:r>
            <a:r>
              <a:rPr lang="en-US" i="1"/>
              <a:t>(-</a:t>
            </a:r>
            <a:r>
              <a:rPr lang="ru-RU" i="1">
                <a:sym typeface="Symbol" pitchFamily="18" charset="2"/>
              </a:rPr>
              <a:t></a:t>
            </a:r>
            <a:r>
              <a:rPr lang="en-US" i="1"/>
              <a:t>; -     )</a:t>
            </a:r>
            <a:r>
              <a:rPr lang="ru-RU" i="1">
                <a:sym typeface="Symbol" pitchFamily="18" charset="2"/>
              </a:rPr>
              <a:t></a:t>
            </a:r>
            <a:r>
              <a:rPr lang="en-US" i="1"/>
              <a:t>y</a:t>
            </a:r>
            <a:r>
              <a:rPr lang="ru-RU" i="1">
                <a:sym typeface="Symbol" pitchFamily="18" charset="2"/>
              </a:rPr>
              <a:t></a:t>
            </a:r>
            <a:r>
              <a:rPr lang="en-US" i="1"/>
              <a:t>&lt;0</a:t>
            </a:r>
            <a:r>
              <a:rPr lang="en-US"/>
              <a:t> – grafik qavariq,</a:t>
            </a:r>
            <a:endParaRPr lang="en-US" i="1"/>
          </a:p>
          <a:p>
            <a:r>
              <a:rPr lang="en-US" i="1"/>
              <a:t>x</a:t>
            </a:r>
            <a:r>
              <a:rPr lang="ru-RU" i="1">
                <a:sym typeface="Symbol" pitchFamily="18" charset="2"/>
              </a:rPr>
              <a:t></a:t>
            </a:r>
            <a:r>
              <a:rPr lang="en-US" i="1"/>
              <a:t>(-      ; 0)</a:t>
            </a:r>
            <a:r>
              <a:rPr lang="ru-RU" i="1">
                <a:sym typeface="Symbol" pitchFamily="18" charset="2"/>
              </a:rPr>
              <a:t></a:t>
            </a:r>
            <a:r>
              <a:rPr lang="en-US" i="1"/>
              <a:t>y</a:t>
            </a:r>
            <a:r>
              <a:rPr lang="ru-RU" i="1">
                <a:sym typeface="Symbol" pitchFamily="18" charset="2"/>
              </a:rPr>
              <a:t></a:t>
            </a:r>
            <a:r>
              <a:rPr lang="en-US" i="1"/>
              <a:t>&gt;0</a:t>
            </a:r>
            <a:r>
              <a:rPr lang="en-US"/>
              <a:t> –  grafik botiq,</a:t>
            </a:r>
            <a:endParaRPr lang="en-US" i="1"/>
          </a:p>
          <a:p>
            <a:r>
              <a:rPr lang="en-US" i="1"/>
              <a:t>x</a:t>
            </a:r>
            <a:r>
              <a:rPr lang="ru-RU" i="1">
                <a:sym typeface="Symbol" pitchFamily="18" charset="2"/>
              </a:rPr>
              <a:t></a:t>
            </a:r>
            <a:r>
              <a:rPr lang="en-US" i="1"/>
              <a:t>(0;       )</a:t>
            </a:r>
            <a:r>
              <a:rPr lang="ru-RU" i="1">
                <a:sym typeface="Symbol" pitchFamily="18" charset="2"/>
              </a:rPr>
              <a:t></a:t>
            </a:r>
            <a:r>
              <a:rPr lang="en-US" i="1"/>
              <a:t>y</a:t>
            </a:r>
            <a:r>
              <a:rPr lang="ru-RU" i="1">
                <a:sym typeface="Symbol" pitchFamily="18" charset="2"/>
              </a:rPr>
              <a:t></a:t>
            </a:r>
            <a:r>
              <a:rPr lang="en-US" i="1"/>
              <a:t>&lt;0</a:t>
            </a:r>
            <a:r>
              <a:rPr lang="en-US"/>
              <a:t> –  grafik qavariq,</a:t>
            </a:r>
            <a:endParaRPr lang="ru-RU" i="1"/>
          </a:p>
          <a:p>
            <a:r>
              <a:rPr lang="ru-RU" i="1"/>
              <a:t>x</a:t>
            </a:r>
            <a:r>
              <a:rPr lang="ru-RU" i="1">
                <a:sym typeface="Symbol" pitchFamily="18" charset="2"/>
              </a:rPr>
              <a:t></a:t>
            </a:r>
            <a:r>
              <a:rPr lang="ru-RU" i="1"/>
              <a:t>(</a:t>
            </a:r>
            <a:r>
              <a:rPr lang="en-US" i="1"/>
              <a:t>        </a:t>
            </a:r>
            <a:r>
              <a:rPr lang="ru-RU" i="1"/>
              <a:t>; +</a:t>
            </a:r>
            <a:r>
              <a:rPr lang="ru-RU" i="1">
                <a:sym typeface="Symbol" pitchFamily="18" charset="2"/>
              </a:rPr>
              <a:t></a:t>
            </a:r>
            <a:r>
              <a:rPr lang="ru-RU" i="1"/>
              <a:t>)</a:t>
            </a:r>
            <a:r>
              <a:rPr lang="ru-RU" i="1">
                <a:sym typeface="Symbol" pitchFamily="18" charset="2"/>
              </a:rPr>
              <a:t></a:t>
            </a:r>
            <a:r>
              <a:rPr lang="en-US" i="1"/>
              <a:t>y</a:t>
            </a:r>
            <a:r>
              <a:rPr lang="ru-RU" i="1">
                <a:sym typeface="Symbol" pitchFamily="18" charset="2"/>
              </a:rPr>
              <a:t></a:t>
            </a:r>
            <a:r>
              <a:rPr lang="ru-RU" i="1"/>
              <a:t>&gt;0</a:t>
            </a:r>
            <a:r>
              <a:rPr lang="ru-RU"/>
              <a:t> – grafik botiq,</a:t>
            </a:r>
          </a:p>
          <a:p>
            <a:endParaRPr lang="en-US"/>
          </a:p>
          <a:p>
            <a:endParaRPr lang="en-US"/>
          </a:p>
          <a:p>
            <a:endParaRPr lang="en-US"/>
          </a:p>
          <a:p>
            <a:r>
              <a:rPr lang="en-US"/>
              <a:t>                     </a:t>
            </a:r>
            <a:r>
              <a:rPr lang="ru-RU"/>
              <a:t> grafikning burilish nuqtalari.</a:t>
            </a:r>
          </a:p>
        </p:txBody>
      </p:sp>
      <p:sp>
        <p:nvSpPr>
          <p:cNvPr id="28979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9796" name="Object 4"/>
          <p:cNvGraphicFramePr>
            <a:graphicFrameLocks noChangeAspect="1"/>
          </p:cNvGraphicFramePr>
          <p:nvPr/>
        </p:nvGraphicFramePr>
        <p:xfrm>
          <a:off x="2411413" y="765175"/>
          <a:ext cx="431800" cy="431800"/>
        </p:xfrm>
        <a:graphic>
          <a:graphicData uri="http://schemas.openxmlformats.org/presentationml/2006/ole">
            <mc:AlternateContent xmlns:mc="http://schemas.openxmlformats.org/markup-compatibility/2006">
              <mc:Choice xmlns:v="urn:schemas-microsoft-com:vml" Requires="v">
                <p:oleObj spid="_x0000_s289807" name="Формула" r:id="rId3" imgW="228600" imgH="228600" progId="Equation.3">
                  <p:embed/>
                </p:oleObj>
              </mc:Choice>
              <mc:Fallback>
                <p:oleObj name="Формула" r:id="rId3" imgW="228600" imgH="2286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413" y="765175"/>
                        <a:ext cx="4318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9799" name="Rectangle 7"/>
          <p:cNvSpPr>
            <a:spLocks noChangeArrowheads="1"/>
          </p:cNvSpPr>
          <p:nvPr/>
        </p:nvSpPr>
        <p:spPr bwMode="auto">
          <a:xfrm>
            <a:off x="0" y="33147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9798" name="Object 6"/>
          <p:cNvGraphicFramePr>
            <a:graphicFrameLocks noChangeAspect="1"/>
          </p:cNvGraphicFramePr>
          <p:nvPr/>
        </p:nvGraphicFramePr>
        <p:xfrm>
          <a:off x="1800225" y="1341438"/>
          <a:ext cx="395288" cy="395287"/>
        </p:xfrm>
        <a:graphic>
          <a:graphicData uri="http://schemas.openxmlformats.org/presentationml/2006/ole">
            <mc:AlternateContent xmlns:mc="http://schemas.openxmlformats.org/markup-compatibility/2006">
              <mc:Choice xmlns:v="urn:schemas-microsoft-com:vml" Requires="v">
                <p:oleObj spid="_x0000_s289808" name="Формула" r:id="rId5" imgW="228600" imgH="228600" progId="Equation.3">
                  <p:embed/>
                </p:oleObj>
              </mc:Choice>
              <mc:Fallback>
                <p:oleObj name="Формула" r:id="rId5" imgW="228600" imgH="228600" progId="Equation.3">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0225" y="1341438"/>
                        <a:ext cx="395288" cy="395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9801"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9800" name="Object 8"/>
          <p:cNvGraphicFramePr>
            <a:graphicFrameLocks noChangeAspect="1"/>
          </p:cNvGraphicFramePr>
          <p:nvPr/>
        </p:nvGraphicFramePr>
        <p:xfrm>
          <a:off x="2016125" y="1916113"/>
          <a:ext cx="395288" cy="395287"/>
        </p:xfrm>
        <a:graphic>
          <a:graphicData uri="http://schemas.openxmlformats.org/presentationml/2006/ole">
            <mc:AlternateContent xmlns:mc="http://schemas.openxmlformats.org/markup-compatibility/2006">
              <mc:Choice xmlns:v="urn:schemas-microsoft-com:vml" Requires="v">
                <p:oleObj spid="_x0000_s289809" name="Формула" r:id="rId6" imgW="228600" imgH="228600" progId="Equation.3">
                  <p:embed/>
                </p:oleObj>
              </mc:Choice>
              <mc:Fallback>
                <p:oleObj name="Формула" r:id="rId6" imgW="228600" imgH="228600" progId="Equation.3">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6125" y="1916113"/>
                        <a:ext cx="395288" cy="395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9803" name="Rectangle 11"/>
          <p:cNvSpPr>
            <a:spLocks noChangeArrowheads="1"/>
          </p:cNvSpPr>
          <p:nvPr/>
        </p:nvSpPr>
        <p:spPr bwMode="auto">
          <a:xfrm>
            <a:off x="0" y="33147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9802" name="Object 10"/>
          <p:cNvGraphicFramePr>
            <a:graphicFrameLocks noChangeAspect="1"/>
          </p:cNvGraphicFramePr>
          <p:nvPr/>
        </p:nvGraphicFramePr>
        <p:xfrm>
          <a:off x="1727200" y="2492375"/>
          <a:ext cx="468313" cy="468313"/>
        </p:xfrm>
        <a:graphic>
          <a:graphicData uri="http://schemas.openxmlformats.org/presentationml/2006/ole">
            <mc:AlternateContent xmlns:mc="http://schemas.openxmlformats.org/markup-compatibility/2006">
              <mc:Choice xmlns:v="urn:schemas-microsoft-com:vml" Requires="v">
                <p:oleObj spid="_x0000_s289810" name="Формула" r:id="rId7" imgW="228600" imgH="228600" progId="Equation.3">
                  <p:embed/>
                </p:oleObj>
              </mc:Choice>
              <mc:Fallback>
                <p:oleObj name="Формула" r:id="rId7" imgW="228600" imgH="228600" progId="Equation.3">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7200" y="2492375"/>
                        <a:ext cx="468313" cy="468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9805" name="Rectangle 13"/>
          <p:cNvSpPr>
            <a:spLocks noChangeArrowheads="1"/>
          </p:cNvSpPr>
          <p:nvPr/>
        </p:nvSpPr>
        <p:spPr bwMode="auto">
          <a:xfrm>
            <a:off x="0" y="2843213"/>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9804" name="Object 12"/>
          <p:cNvGraphicFramePr>
            <a:graphicFrameLocks noChangeAspect="1"/>
          </p:cNvGraphicFramePr>
          <p:nvPr/>
        </p:nvGraphicFramePr>
        <p:xfrm>
          <a:off x="1692275" y="3028950"/>
          <a:ext cx="5184775" cy="1643063"/>
        </p:xfrm>
        <a:graphic>
          <a:graphicData uri="http://schemas.openxmlformats.org/presentationml/2006/ole">
            <mc:AlternateContent xmlns:mc="http://schemas.openxmlformats.org/markup-compatibility/2006">
              <mc:Choice xmlns:v="urn:schemas-microsoft-com:vml" Requires="v">
                <p:oleObj spid="_x0000_s289811" name="Формула" r:id="rId8" imgW="3695700" imgH="1168400" progId="Equation.3">
                  <p:embed/>
                </p:oleObj>
              </mc:Choice>
              <mc:Fallback>
                <p:oleObj name="Формула" r:id="rId8" imgW="3695700" imgH="1168400" progId="Equation.3">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92275" y="3028950"/>
                        <a:ext cx="5184775" cy="1643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9807" name="Rectangle 15"/>
          <p:cNvSpPr>
            <a:spLocks noChangeArrowheads="1"/>
          </p:cNvSpPr>
          <p:nvPr/>
        </p:nvSpPr>
        <p:spPr bwMode="auto">
          <a:xfrm>
            <a:off x="0" y="31765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9806" name="Object 14"/>
          <p:cNvGraphicFramePr>
            <a:graphicFrameLocks noChangeAspect="1"/>
          </p:cNvGraphicFramePr>
          <p:nvPr/>
        </p:nvGraphicFramePr>
        <p:xfrm>
          <a:off x="900113" y="4797425"/>
          <a:ext cx="2200275" cy="504825"/>
        </p:xfrm>
        <a:graphic>
          <a:graphicData uri="http://schemas.openxmlformats.org/presentationml/2006/ole">
            <mc:AlternateContent xmlns:mc="http://schemas.openxmlformats.org/markup-compatibility/2006">
              <mc:Choice xmlns:v="urn:schemas-microsoft-com:vml" Requires="v">
                <p:oleObj spid="_x0000_s289812" name="Формула" r:id="rId10" imgW="2197100" imgH="508000" progId="Equation.3">
                  <p:embed/>
                </p:oleObj>
              </mc:Choice>
              <mc:Fallback>
                <p:oleObj name="Формула" r:id="rId10" imgW="2197100" imgH="508000" progId="Equation.3">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00113" y="4797425"/>
                        <a:ext cx="2200275"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291084" name="Group 268"/>
          <p:cNvGraphicFramePr>
            <a:graphicFrameLocks noGrp="1"/>
          </p:cNvGraphicFramePr>
          <p:nvPr>
            <p:ph type="tbl" idx="1"/>
          </p:nvPr>
        </p:nvGraphicFramePr>
        <p:xfrm>
          <a:off x="900113" y="260350"/>
          <a:ext cx="7486650" cy="6418898"/>
        </p:xfrm>
        <a:graphic>
          <a:graphicData uri="http://schemas.openxmlformats.org/drawingml/2006/table">
            <a:tbl>
              <a:tblPr/>
              <a:tblGrid>
                <a:gridCol w="1295400"/>
                <a:gridCol w="1296987"/>
                <a:gridCol w="1223963"/>
                <a:gridCol w="1223962"/>
                <a:gridCol w="2446338"/>
              </a:tblGrid>
              <a:tr h="7191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FF0000"/>
                          </a:solidFill>
                          <a:effectLst/>
                          <a:latin typeface="Times New Roman" pitchFamily="18" charset="0"/>
                          <a:cs typeface="Times New Roman" pitchFamily="18" charset="0"/>
                        </a:rPr>
                        <a:t>x  </a:t>
                      </a:r>
                      <a:endParaRPr kumimoji="0" lang="ru-RU"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FF0000"/>
                          </a:solidFill>
                          <a:effectLst/>
                          <a:latin typeface="Times New Roman" pitchFamily="18" charset="0"/>
                          <a:cs typeface="Times New Roman" pitchFamily="18" charset="0"/>
                        </a:rPr>
                        <a:t>y</a:t>
                      </a: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FF0000"/>
                          </a:solidFill>
                          <a:effectLst/>
                          <a:latin typeface="Times New Roman" pitchFamily="18" charset="0"/>
                          <a:cs typeface="Times New Roman" pitchFamily="18" charset="0"/>
                        </a:rPr>
                        <a:t>y</a:t>
                      </a:r>
                      <a:r>
                        <a:rPr kumimoji="0" lang="ru-RU" sz="2000" b="0" i="0" u="none" strike="noStrike" cap="none" normalizeH="0" baseline="0" smtClean="0">
                          <a:ln>
                            <a:noFill/>
                          </a:ln>
                          <a:solidFill>
                            <a:srgbClr val="FF0000"/>
                          </a:solidFill>
                          <a:effectLst/>
                          <a:latin typeface="Times New Roman" pitchFamily="18" charset="0"/>
                          <a:cs typeface="Times New Roman" pitchFamily="18" charset="0"/>
                          <a:sym typeface="Symbol"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rgbClr val="FF0000"/>
                          </a:solidFill>
                          <a:effectLst/>
                          <a:latin typeface="Times New Roman" pitchFamily="18" charset="0"/>
                          <a:cs typeface="Times New Roman" pitchFamily="18" charset="0"/>
                        </a:rPr>
                        <a:t>y</a:t>
                      </a:r>
                      <a:r>
                        <a:rPr kumimoji="0" lang="ru-RU" sz="2000" b="0" i="0" u="none" strike="noStrike" cap="none" normalizeH="0" baseline="0" smtClean="0">
                          <a:ln>
                            <a:noFill/>
                          </a:ln>
                          <a:solidFill>
                            <a:srgbClr val="FF0000"/>
                          </a:solidFill>
                          <a:effectLst/>
                          <a:latin typeface="Times New Roman" pitchFamily="18" charset="0"/>
                          <a:cs typeface="Times New Roman" pitchFamily="18" charset="0"/>
                          <a:sym typeface="Symbol" pitchFamily="18"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rgbClr val="FF0000"/>
                          </a:solidFill>
                          <a:effectLst/>
                          <a:latin typeface="Times New Roman" pitchFamily="18" charset="0"/>
                          <a:cs typeface="Times New Roman" pitchFamily="18" charset="0"/>
                        </a:rPr>
                        <a:t>Xulosa</a:t>
                      </a:r>
                      <a:endParaRPr kumimoji="0" lang="ru-RU"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59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r>
                        <a:rPr kumimoji="0" lang="ru-RU" sz="1400" b="0" i="0" u="none" strike="noStrike" cap="none" normalizeH="0" baseline="0" smtClean="0">
                          <a:ln>
                            <a:noFill/>
                          </a:ln>
                          <a:solidFill>
                            <a:srgbClr val="FF0000"/>
                          </a:solidFill>
                          <a:effectLst/>
                          <a:latin typeface="Times New Roman" pitchFamily="18" charset="0"/>
                          <a:cs typeface="Times New Roman" pitchFamily="18" charset="0"/>
                          <a:sym typeface="Symbol" pitchFamily="18" charset="2"/>
                        </a:rPr>
                        <a:t></a:t>
                      </a: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Times New Roman" pitchFamily="18" charset="0"/>
                          <a:cs typeface="Times New Roman" pitchFamily="18" charset="0"/>
                        </a:rPr>
                        <a:t>kamayuvchi</a:t>
                      </a:r>
                      <a:endParaRPr kumimoji="0" lang="ru-RU" sz="1400" b="0" i="0" u="none" strike="noStrike" cap="none" normalizeH="0" baseline="0" smtClean="0">
                        <a:ln>
                          <a:noFill/>
                        </a:ln>
                        <a:solidFill>
                          <a:srgbClr val="FF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-0,5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Times New Roman" pitchFamily="18" charset="0"/>
                          <a:cs typeface="Times New Roman" pitchFamily="18" charset="0"/>
                        </a:rPr>
                        <a:t>minimum</a:t>
                      </a:r>
                      <a:endParaRPr kumimoji="0" lang="ru-RU" sz="1400" b="0" i="0" u="none" strike="noStrike" cap="none" normalizeH="0" baseline="0" smtClean="0">
                        <a:ln>
                          <a:noFill/>
                        </a:ln>
                        <a:solidFill>
                          <a:srgbClr val="FF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33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(-1;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Times New Roman" pitchFamily="18" charset="0"/>
                          <a:cs typeface="Times New Roman" pitchFamily="18" charset="0"/>
                        </a:rPr>
                        <a:t>o‘suvchi</a:t>
                      </a:r>
                      <a:endParaRPr kumimoji="0" lang="ru-RU" sz="1400" b="0" i="0" u="none" strike="noStrike" cap="none" normalizeH="0" baseline="0" smtClean="0">
                        <a:ln>
                          <a:noFill/>
                        </a:ln>
                        <a:solidFill>
                          <a:srgbClr val="FF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21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0,5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Arial" charset="0"/>
                          <a:cs typeface="Times New Roman" pitchFamily="18" charset="0"/>
                        </a:rPr>
                        <a:t>0</a:t>
                      </a:r>
                      <a:r>
                        <a:rPr kumimoji="0" lang="ru-RU" sz="2800" b="0" i="0" u="none" strike="noStrike" cap="none" normalizeH="0" baseline="0" smtClean="0">
                          <a:ln>
                            <a:noFill/>
                          </a:ln>
                          <a:solidFill>
                            <a:srgbClr val="000000"/>
                          </a:solidFill>
                          <a:effectLst/>
                          <a:latin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Times New Roman" pitchFamily="18" charset="0"/>
                          <a:cs typeface="Times New Roman" pitchFamily="18" charset="0"/>
                        </a:rPr>
                        <a:t>maksimum</a:t>
                      </a:r>
                      <a:endParaRPr kumimoji="0" lang="ru-RU" sz="1400" b="0" i="0" u="none" strike="noStrike" cap="none" normalizeH="0" baseline="0" smtClean="0">
                        <a:ln>
                          <a:noFill/>
                        </a:ln>
                        <a:solidFill>
                          <a:srgbClr val="FF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7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r>
                        <a:rPr kumimoji="0" lang="ru-RU" sz="1400" b="0" i="0" u="none" strike="noStrike" cap="none" normalizeH="0" baseline="0" smtClean="0">
                          <a:ln>
                            <a:noFill/>
                          </a:ln>
                          <a:solidFill>
                            <a:srgbClr val="FF0000"/>
                          </a:solidFill>
                          <a:effectLst/>
                          <a:latin typeface="Times New Roman" pitchFamily="18" charset="0"/>
                          <a:cs typeface="Times New Roman" pitchFamily="18" charset="0"/>
                          <a:sym typeface="Symbol" pitchFamily="18" charset="2"/>
                        </a:rPr>
                        <a:t></a:t>
                      </a: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 -</a:t>
                      </a:r>
                      <a:r>
                        <a:rPr kumimoji="0" lang="en-US" sz="1400" b="0" i="0" u="none" strike="noStrike" cap="none" normalizeH="0" baseline="0" smtClean="0">
                          <a:ln>
                            <a:noFill/>
                          </a:ln>
                          <a:solidFill>
                            <a:srgbClr val="FF0000"/>
                          </a:solidFill>
                          <a:effectLst/>
                          <a:latin typeface="Times New Roman" pitchFamily="18" charset="0"/>
                          <a:cs typeface="Times New Roman" pitchFamily="18" charset="0"/>
                        </a:rPr>
                        <a:t>     </a:t>
                      </a: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Times New Roman" pitchFamily="18" charset="0"/>
                          <a:cs typeface="Times New Roman" pitchFamily="18" charset="0"/>
                        </a:rPr>
                        <a:t>grafik qavariq</a:t>
                      </a:r>
                      <a:endParaRPr kumimoji="0" lang="ru-RU" sz="1400" b="0" i="0" u="none" strike="noStrike" cap="none" normalizeH="0" baseline="0" smtClean="0">
                        <a:ln>
                          <a:noFill/>
                        </a:ln>
                        <a:solidFill>
                          <a:srgbClr val="FF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1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Times New Roman" pitchFamily="18" charset="0"/>
                          <a:cs typeface="Times New Roman" pitchFamily="18" charset="0"/>
                        </a:rPr>
                        <a:t>burilish nuqtasi</a:t>
                      </a:r>
                      <a:endParaRPr kumimoji="0" lang="ru-RU" sz="1400" b="0" i="0" u="none" strike="noStrike" cap="none" normalizeH="0" baseline="0" smtClean="0">
                        <a:ln>
                          <a:noFill/>
                        </a:ln>
                        <a:solidFill>
                          <a:srgbClr val="FF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08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r>
                        <a:rPr kumimoji="0" lang="en-US" sz="1400" b="0" i="0" u="none" strike="noStrike" cap="none" normalizeH="0" baseline="0" smtClean="0">
                          <a:ln>
                            <a:noFill/>
                          </a:ln>
                          <a:solidFill>
                            <a:srgbClr val="FF0000"/>
                          </a:solidFill>
                          <a:effectLst/>
                          <a:latin typeface="Times New Roman" pitchFamily="18" charset="0"/>
                          <a:cs typeface="Times New Roman" pitchFamily="18" charset="0"/>
                        </a:rPr>
                        <a:t>      </a:t>
                      </a: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 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Times New Roman" pitchFamily="18" charset="0"/>
                          <a:cs typeface="Times New Roman" pitchFamily="18" charset="0"/>
                        </a:rPr>
                        <a:t>grafik botiq</a:t>
                      </a:r>
                      <a:endParaRPr kumimoji="0" lang="ru-RU" sz="1400" b="0" i="0" u="none" strike="noStrike" cap="none" normalizeH="0" baseline="0" smtClean="0">
                        <a:ln>
                          <a:noFill/>
                        </a:ln>
                        <a:solidFill>
                          <a:srgbClr val="FF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95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Times New Roman" pitchFamily="18" charset="0"/>
                          <a:cs typeface="Times New Roman" pitchFamily="18" charset="0"/>
                        </a:rPr>
                        <a:t>-</a:t>
                      </a:r>
                      <a:endParaRPr kumimoji="0" lang="ru-RU" sz="1400" b="0" i="0" u="none" strike="noStrike" cap="none" normalizeH="0" baseline="0" smtClean="0">
                        <a:ln>
                          <a:noFill/>
                        </a:ln>
                        <a:solidFill>
                          <a:srgbClr val="FF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Times New Roman" pitchFamily="18" charset="0"/>
                          <a:cs typeface="Times New Roman" pitchFamily="18" charset="0"/>
                        </a:rPr>
                        <a:t>burilish nuqtasi</a:t>
                      </a:r>
                      <a:endParaRPr kumimoji="0" lang="ru-RU" sz="1400" b="0" i="0" u="none" strike="noStrike" cap="none" normalizeH="0" baseline="0" smtClean="0">
                        <a:ln>
                          <a:noFill/>
                        </a:ln>
                        <a:solidFill>
                          <a:srgbClr val="FF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83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(0; </a:t>
                      </a:r>
                      <a:r>
                        <a:rPr kumimoji="0" lang="en-US" sz="1400" b="0" i="0" u="none" strike="noStrike" cap="none" normalizeH="0" baseline="0" smtClean="0">
                          <a:ln>
                            <a:noFill/>
                          </a:ln>
                          <a:solidFill>
                            <a:srgbClr val="FF0000"/>
                          </a:solidFill>
                          <a:effectLst/>
                          <a:latin typeface="Times New Roman" pitchFamily="18" charset="0"/>
                          <a:cs typeface="Times New Roman" pitchFamily="18" charset="0"/>
                        </a:rPr>
                        <a:t>        </a:t>
                      </a: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Times New Roman" pitchFamily="18" charset="0"/>
                          <a:cs typeface="Times New Roman" pitchFamily="18" charset="0"/>
                        </a:rPr>
                        <a:t>grafik qavariq</a:t>
                      </a:r>
                      <a:endParaRPr kumimoji="0" lang="ru-RU" sz="1400" b="0" i="0" u="none" strike="noStrike" cap="none" normalizeH="0" baseline="0" smtClean="0">
                        <a:ln>
                          <a:noFill/>
                        </a:ln>
                        <a:solidFill>
                          <a:srgbClr val="FF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66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rgbClr val="000000"/>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ru-RU" sz="1400" b="0" i="0" u="none" strike="noStrike" cap="none" normalizeH="0" baseline="0" smtClean="0">
                        <a:ln>
                          <a:noFill/>
                        </a:ln>
                        <a:solidFill>
                          <a:srgbClr val="FF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Times New Roman" pitchFamily="18" charset="0"/>
                          <a:cs typeface="Times New Roman" pitchFamily="18" charset="0"/>
                        </a:rPr>
                        <a:t>burilish nuqtasi</a:t>
                      </a:r>
                      <a:endParaRPr kumimoji="0" lang="ru-RU" sz="1400" b="0" i="0" u="none" strike="noStrike" cap="none" normalizeH="0" baseline="0" smtClean="0">
                        <a:ln>
                          <a:noFill/>
                        </a:ln>
                        <a:solidFill>
                          <a:srgbClr val="FF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48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Arial" charset="0"/>
                          <a:cs typeface="Times New Roman" pitchFamily="18" charset="0"/>
                        </a:rPr>
                        <a:t>(</a:t>
                      </a:r>
                      <a:r>
                        <a:rPr kumimoji="0" lang="en-US" sz="1400" b="0" i="0" u="none" strike="noStrike" cap="none" normalizeH="0" baseline="0" smtClean="0">
                          <a:ln>
                            <a:noFill/>
                          </a:ln>
                          <a:solidFill>
                            <a:srgbClr val="FF0000"/>
                          </a:solidFill>
                          <a:effectLst/>
                          <a:latin typeface="Arial" charset="0"/>
                          <a:cs typeface="Times New Roman" pitchFamily="18" charset="0"/>
                        </a:rPr>
                        <a:t>      </a:t>
                      </a:r>
                      <a:r>
                        <a:rPr kumimoji="0" lang="ru-RU" sz="1400" b="0" i="0" u="none" strike="noStrike" cap="none" normalizeH="0" baseline="0" smtClean="0">
                          <a:ln>
                            <a:noFill/>
                          </a:ln>
                          <a:solidFill>
                            <a:srgbClr val="FF0000"/>
                          </a:solidFill>
                          <a:effectLst/>
                          <a:latin typeface="Arial" charset="0"/>
                          <a:cs typeface="Times New Roman" pitchFamily="18" charset="0"/>
                        </a:rPr>
                        <a:t>; +</a:t>
                      </a:r>
                      <a:r>
                        <a:rPr kumimoji="0" lang="ru-RU" sz="1400" b="0" i="0" u="none" strike="noStrike" cap="none" normalizeH="0" baseline="0" smtClean="0">
                          <a:ln>
                            <a:noFill/>
                          </a:ln>
                          <a:solidFill>
                            <a:srgbClr val="FF0000"/>
                          </a:solidFill>
                          <a:effectLst/>
                          <a:latin typeface="Times New Roman" pitchFamily="18" charset="0"/>
                          <a:cs typeface="Times New Roman" pitchFamily="18" charset="0"/>
                          <a:sym typeface="Symbol" pitchFamily="18" charset="2"/>
                        </a:rPr>
                        <a:t></a:t>
                      </a:r>
                      <a:r>
                        <a:rPr kumimoji="0" lang="ru-RU" sz="1400" b="0" i="0" u="none" strike="noStrike" cap="none" normalizeH="0" baseline="0" smtClean="0">
                          <a:ln>
                            <a:noFill/>
                          </a:ln>
                          <a:solidFill>
                            <a:srgbClr val="FF0000"/>
                          </a:solidFill>
                          <a:effectLst/>
                          <a:latin typeface="Arial" charset="0"/>
                          <a:cs typeface="Times New Roman" pitchFamily="18" charset="0"/>
                        </a:rPr>
                        <a:t>)</a:t>
                      </a:r>
                      <a:r>
                        <a:rPr kumimoji="0" lang="ru-RU" sz="2800" b="0" i="0" u="none" strike="noStrike" cap="none" normalizeH="0" baseline="0" smtClean="0">
                          <a:ln>
                            <a:noFill/>
                          </a:ln>
                          <a:solidFill>
                            <a:srgbClr val="000000"/>
                          </a:solidFill>
                          <a:effectLst/>
                          <a:latin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Arial" charset="0"/>
                          <a:cs typeface="Times New Roman" pitchFamily="18" charset="0"/>
                        </a:rPr>
                        <a:t>+</a:t>
                      </a:r>
                      <a:r>
                        <a:rPr kumimoji="0" lang="ru-RU" sz="2800" b="0" i="0" u="none" strike="noStrike" cap="none" normalizeH="0" baseline="0" smtClean="0">
                          <a:ln>
                            <a:noFill/>
                          </a:ln>
                          <a:solidFill>
                            <a:srgbClr val="000000"/>
                          </a:solidFill>
                          <a:effectLst/>
                          <a:latin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0000"/>
                          </a:solidFill>
                          <a:effectLst/>
                          <a:latin typeface="Arial" charset="0"/>
                          <a:cs typeface="Times New Roman" pitchFamily="18" charset="0"/>
                        </a:rPr>
                        <a:t>grafik botiq</a:t>
                      </a:r>
                      <a:r>
                        <a:rPr kumimoji="0" lang="ru-RU" sz="2800" b="0" i="0" u="none" strike="noStrike" cap="none" normalizeH="0" baseline="0" smtClean="0">
                          <a:ln>
                            <a:noFill/>
                          </a:ln>
                          <a:solidFill>
                            <a:srgbClr val="000000"/>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91047" name="Rectangle 231"/>
          <p:cNvSpPr>
            <a:spLocks noChangeArrowheads="1"/>
          </p:cNvSpPr>
          <p:nvPr/>
        </p:nvSpPr>
        <p:spPr bwMode="auto">
          <a:xfrm>
            <a:off x="0" y="33147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91046" name="Object 230"/>
          <p:cNvGraphicFramePr>
            <a:graphicFrameLocks noChangeAspect="1"/>
          </p:cNvGraphicFramePr>
          <p:nvPr/>
        </p:nvGraphicFramePr>
        <p:xfrm>
          <a:off x="1619250" y="3644900"/>
          <a:ext cx="228600" cy="228600"/>
        </p:xfrm>
        <a:graphic>
          <a:graphicData uri="http://schemas.openxmlformats.org/presentationml/2006/ole">
            <mc:AlternateContent xmlns:mc="http://schemas.openxmlformats.org/markup-compatibility/2006">
              <mc:Choice xmlns:v="urn:schemas-microsoft-com:vml" Requires="v">
                <p:oleObj spid="_x0000_s291082" name="Формула" r:id="rId3" imgW="228600" imgH="228600" progId="Equation.3">
                  <p:embed/>
                </p:oleObj>
              </mc:Choice>
              <mc:Fallback>
                <p:oleObj name="Формула" r:id="rId3" imgW="228600" imgH="228600" progId="Equation.3">
                  <p:embed/>
                  <p:pic>
                    <p:nvPicPr>
                      <p:cNvPr id="0" name="Picture 2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9250" y="3644900"/>
                        <a:ext cx="2286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1049" name="Rectangle 233"/>
          <p:cNvSpPr>
            <a:spLocks noChangeArrowheads="1"/>
          </p:cNvSpPr>
          <p:nvPr/>
        </p:nvSpPr>
        <p:spPr bwMode="auto">
          <a:xfrm>
            <a:off x="0" y="33147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91048" name="Object 232"/>
          <p:cNvGraphicFramePr>
            <a:graphicFrameLocks noChangeAspect="1"/>
          </p:cNvGraphicFramePr>
          <p:nvPr/>
        </p:nvGraphicFramePr>
        <p:xfrm>
          <a:off x="1619250" y="3128963"/>
          <a:ext cx="228600" cy="228600"/>
        </p:xfrm>
        <a:graphic>
          <a:graphicData uri="http://schemas.openxmlformats.org/presentationml/2006/ole">
            <mc:AlternateContent xmlns:mc="http://schemas.openxmlformats.org/markup-compatibility/2006">
              <mc:Choice xmlns:v="urn:schemas-microsoft-com:vml" Requires="v">
                <p:oleObj spid="_x0000_s291083" name="Формула" r:id="rId5" imgW="228600" imgH="228600" progId="Equation.3">
                  <p:embed/>
                </p:oleObj>
              </mc:Choice>
              <mc:Fallback>
                <p:oleObj name="Формула" r:id="rId5" imgW="228600" imgH="228600" progId="Equation.3">
                  <p:embed/>
                  <p:pic>
                    <p:nvPicPr>
                      <p:cNvPr id="0" name="Picture 2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9250" y="3128963"/>
                        <a:ext cx="2286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1051" name="Rectangle 235"/>
          <p:cNvSpPr>
            <a:spLocks noChangeArrowheads="1"/>
          </p:cNvSpPr>
          <p:nvPr/>
        </p:nvSpPr>
        <p:spPr bwMode="auto">
          <a:xfrm>
            <a:off x="0" y="29972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91050" name="Object 234"/>
          <p:cNvGraphicFramePr>
            <a:graphicFrameLocks noChangeAspect="1"/>
          </p:cNvGraphicFramePr>
          <p:nvPr/>
        </p:nvGraphicFramePr>
        <p:xfrm>
          <a:off x="1331913" y="4149725"/>
          <a:ext cx="228600" cy="228600"/>
        </p:xfrm>
        <a:graphic>
          <a:graphicData uri="http://schemas.openxmlformats.org/presentationml/2006/ole">
            <mc:AlternateContent xmlns:mc="http://schemas.openxmlformats.org/markup-compatibility/2006">
              <mc:Choice xmlns:v="urn:schemas-microsoft-com:vml" Requires="v">
                <p:oleObj spid="_x0000_s291084" name="Формула" r:id="rId6" imgW="228600" imgH="228600" progId="Equation.3">
                  <p:embed/>
                </p:oleObj>
              </mc:Choice>
              <mc:Fallback>
                <p:oleObj name="Формула" r:id="rId6" imgW="228600" imgH="228600" progId="Equation.3">
                  <p:embed/>
                  <p:pic>
                    <p:nvPicPr>
                      <p:cNvPr id="0" name="Picture 2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913" y="4149725"/>
                        <a:ext cx="2286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1052" name="Object 236"/>
          <p:cNvGraphicFramePr>
            <a:graphicFrameLocks noChangeAspect="1"/>
          </p:cNvGraphicFramePr>
          <p:nvPr/>
        </p:nvGraphicFramePr>
        <p:xfrm>
          <a:off x="1547813" y="5157788"/>
          <a:ext cx="228600" cy="228600"/>
        </p:xfrm>
        <a:graphic>
          <a:graphicData uri="http://schemas.openxmlformats.org/presentationml/2006/ole">
            <mc:AlternateContent xmlns:mc="http://schemas.openxmlformats.org/markup-compatibility/2006">
              <mc:Choice xmlns:v="urn:schemas-microsoft-com:vml" Requires="v">
                <p:oleObj spid="_x0000_s291085" name="Формула" r:id="rId7" imgW="228600" imgH="228600" progId="Equation.3">
                  <p:embed/>
                </p:oleObj>
              </mc:Choice>
              <mc:Fallback>
                <p:oleObj name="Формула" r:id="rId7" imgW="228600" imgH="228600" progId="Equation.3">
                  <p:embed/>
                  <p:pic>
                    <p:nvPicPr>
                      <p:cNvPr id="0" name="Picture 23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7813" y="5157788"/>
                        <a:ext cx="2286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1054" name="Object 238"/>
          <p:cNvGraphicFramePr>
            <a:graphicFrameLocks noChangeAspect="1"/>
          </p:cNvGraphicFramePr>
          <p:nvPr/>
        </p:nvGraphicFramePr>
        <p:xfrm>
          <a:off x="1535113" y="5734050"/>
          <a:ext cx="228600" cy="228600"/>
        </p:xfrm>
        <a:graphic>
          <a:graphicData uri="http://schemas.openxmlformats.org/presentationml/2006/ole">
            <mc:AlternateContent xmlns:mc="http://schemas.openxmlformats.org/markup-compatibility/2006">
              <mc:Choice xmlns:v="urn:schemas-microsoft-com:vml" Requires="v">
                <p:oleObj spid="_x0000_s291086" name="Формула" r:id="rId8" imgW="228600" imgH="228600" progId="Equation.3">
                  <p:embed/>
                </p:oleObj>
              </mc:Choice>
              <mc:Fallback>
                <p:oleObj name="Формула" r:id="rId8" imgW="228600" imgH="228600" progId="Equation.3">
                  <p:embed/>
                  <p:pic>
                    <p:nvPicPr>
                      <p:cNvPr id="0" name="Picture 2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35113" y="5734050"/>
                        <a:ext cx="2286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1070" name="Rectangle 254"/>
          <p:cNvSpPr>
            <a:spLocks noChangeArrowheads="1"/>
          </p:cNvSpPr>
          <p:nvPr/>
        </p:nvSpPr>
        <p:spPr bwMode="auto">
          <a:xfrm>
            <a:off x="611188" y="350043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91069" name="Object 253"/>
          <p:cNvGraphicFramePr>
            <a:graphicFrameLocks noChangeAspect="1"/>
          </p:cNvGraphicFramePr>
          <p:nvPr/>
        </p:nvGraphicFramePr>
        <p:xfrm>
          <a:off x="1258888" y="6353175"/>
          <a:ext cx="228600" cy="228600"/>
        </p:xfrm>
        <a:graphic>
          <a:graphicData uri="http://schemas.openxmlformats.org/presentationml/2006/ole">
            <mc:AlternateContent xmlns:mc="http://schemas.openxmlformats.org/markup-compatibility/2006">
              <mc:Choice xmlns:v="urn:schemas-microsoft-com:vml" Requires="v">
                <p:oleObj spid="_x0000_s291087" name="Формула" r:id="rId9" imgW="228600" imgH="228600" progId="Equation.3">
                  <p:embed/>
                </p:oleObj>
              </mc:Choice>
              <mc:Fallback>
                <p:oleObj name="Формула" r:id="rId9" imgW="228600" imgH="228600" progId="Equation.3">
                  <p:embed/>
                  <p:pic>
                    <p:nvPicPr>
                      <p:cNvPr id="0" name="Picture 25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8888" y="6353175"/>
                        <a:ext cx="2286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1080" name="Rectangle 264"/>
          <p:cNvSpPr>
            <a:spLocks noChangeArrowheads="1"/>
          </p:cNvSpPr>
          <p:nvPr/>
        </p:nvSpPr>
        <p:spPr bwMode="auto">
          <a:xfrm>
            <a:off x="0" y="32146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91079" name="Object 263"/>
          <p:cNvGraphicFramePr>
            <a:graphicFrameLocks noChangeAspect="1"/>
          </p:cNvGraphicFramePr>
          <p:nvPr/>
        </p:nvGraphicFramePr>
        <p:xfrm>
          <a:off x="2987675" y="3573463"/>
          <a:ext cx="257175" cy="428625"/>
        </p:xfrm>
        <a:graphic>
          <a:graphicData uri="http://schemas.openxmlformats.org/presentationml/2006/ole">
            <mc:AlternateContent xmlns:mc="http://schemas.openxmlformats.org/markup-compatibility/2006">
              <mc:Choice xmlns:v="urn:schemas-microsoft-com:vml" Requires="v">
                <p:oleObj spid="_x0000_s291088" name="Формула" r:id="rId10" imgW="253890" imgH="431613" progId="Equation.3">
                  <p:embed/>
                </p:oleObj>
              </mc:Choice>
              <mc:Fallback>
                <p:oleObj name="Формула" r:id="rId10" imgW="253890" imgH="431613" progId="Equation.3">
                  <p:embed/>
                  <p:pic>
                    <p:nvPicPr>
                      <p:cNvPr id="0" name="Picture 26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87675" y="3573463"/>
                        <a:ext cx="25717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1082" name="Rectangle 266"/>
          <p:cNvSpPr>
            <a:spLocks noChangeArrowheads="1"/>
          </p:cNvSpPr>
          <p:nvPr/>
        </p:nvSpPr>
        <p:spPr bwMode="auto">
          <a:xfrm>
            <a:off x="0" y="32146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91081" name="Object 265"/>
          <p:cNvGraphicFramePr>
            <a:graphicFrameLocks noChangeAspect="1"/>
          </p:cNvGraphicFramePr>
          <p:nvPr/>
        </p:nvGraphicFramePr>
        <p:xfrm>
          <a:off x="2627313" y="5661025"/>
          <a:ext cx="257175" cy="428625"/>
        </p:xfrm>
        <a:graphic>
          <a:graphicData uri="http://schemas.openxmlformats.org/presentationml/2006/ole">
            <mc:AlternateContent xmlns:mc="http://schemas.openxmlformats.org/markup-compatibility/2006">
              <mc:Choice xmlns:v="urn:schemas-microsoft-com:vml" Requires="v">
                <p:oleObj spid="_x0000_s291089" name="Формула" r:id="rId12" imgW="253890" imgH="431613" progId="Equation.3">
                  <p:embed/>
                </p:oleObj>
              </mc:Choice>
              <mc:Fallback>
                <p:oleObj name="Формула" r:id="rId12" imgW="253890" imgH="431613" progId="Equation.3">
                  <p:embed/>
                  <p:pic>
                    <p:nvPicPr>
                      <p:cNvPr id="0" name="Picture 26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27313" y="5661025"/>
                        <a:ext cx="25717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9683" name="Rectangle 3"/>
          <p:cNvSpPr>
            <a:spLocks noGrp="1" noChangeArrowheads="1"/>
          </p:cNvSpPr>
          <p:nvPr>
            <p:ph idx="1"/>
          </p:nvPr>
        </p:nvSpPr>
        <p:spPr>
          <a:xfrm>
            <a:off x="457200" y="476250"/>
            <a:ext cx="8229600" cy="5654675"/>
          </a:xfrm>
        </p:spPr>
        <p:txBody>
          <a:bodyPr/>
          <a:lstStyle/>
          <a:p>
            <a:pPr>
              <a:buFontTx/>
              <a:buNone/>
            </a:pPr>
            <a:r>
              <a:rPr lang="en-US" sz="2800"/>
              <a:t>Bundan</a:t>
            </a:r>
            <a:endParaRPr lang="en-US" sz="2800" i="1"/>
          </a:p>
          <a:p>
            <a:pPr>
              <a:buFontTx/>
              <a:buNone/>
            </a:pPr>
            <a:r>
              <a:rPr lang="en-US" sz="2800" i="1"/>
              <a:t>    f(x</a:t>
            </a:r>
            <a:r>
              <a:rPr lang="en-US" sz="2800" i="1" baseline="-25000"/>
              <a:t>2</a:t>
            </a:r>
            <a:r>
              <a:rPr lang="en-US" sz="2800" i="1"/>
              <a:t>)-f(x</a:t>
            </a:r>
            <a:r>
              <a:rPr lang="en-US" sz="2800" i="1" baseline="-25000"/>
              <a:t>1</a:t>
            </a:r>
            <a:r>
              <a:rPr lang="en-US" sz="2800" i="1"/>
              <a:t>)=f</a:t>
            </a:r>
            <a:r>
              <a:rPr lang="ru-RU" sz="2800" i="1">
                <a:sym typeface="Symbol" pitchFamily="18" charset="2"/>
              </a:rPr>
              <a:t></a:t>
            </a:r>
            <a:r>
              <a:rPr lang="en-US" sz="2800" i="1"/>
              <a:t>(c)(x</a:t>
            </a:r>
            <a:r>
              <a:rPr lang="en-US" sz="2800" i="1" baseline="-25000"/>
              <a:t>2</a:t>
            </a:r>
            <a:r>
              <a:rPr lang="en-US" sz="2800" i="1"/>
              <a:t>- x</a:t>
            </a:r>
            <a:r>
              <a:rPr lang="en-US" sz="2800" i="1" baseline="-25000"/>
              <a:t>1</a:t>
            </a:r>
            <a:r>
              <a:rPr lang="en-US" sz="2800" i="1"/>
              <a:t>)            </a:t>
            </a:r>
            <a:endParaRPr lang="en-US" sz="2800"/>
          </a:p>
          <a:p>
            <a:pPr>
              <a:buFontTx/>
              <a:buNone/>
            </a:pPr>
            <a:r>
              <a:rPr lang="en-US" sz="2800"/>
              <a:t>    ni olamiz va </a:t>
            </a:r>
            <a:r>
              <a:rPr lang="en-US" sz="2800" i="1"/>
              <a:t>x</a:t>
            </a:r>
            <a:r>
              <a:rPr lang="en-US" sz="2800" i="1" baseline="-25000"/>
              <a:t>2</a:t>
            </a:r>
            <a:r>
              <a:rPr lang="en-US" sz="2800" i="1"/>
              <a:t>-x</a:t>
            </a:r>
            <a:r>
              <a:rPr lang="en-US" sz="2800" i="1" baseline="-25000"/>
              <a:t>1</a:t>
            </a:r>
            <a:r>
              <a:rPr lang="en-US" sz="2800" i="1"/>
              <a:t>&gt;0</a:t>
            </a:r>
            <a:r>
              <a:rPr lang="en-US" sz="2800"/>
              <a:t> hamda  </a:t>
            </a:r>
            <a:r>
              <a:rPr lang="en-US" sz="2800" i="1"/>
              <a:t>f</a:t>
            </a:r>
            <a:r>
              <a:rPr lang="ru-RU" sz="2800" i="1">
                <a:sym typeface="Symbol" pitchFamily="18" charset="2"/>
              </a:rPr>
              <a:t></a:t>
            </a:r>
            <a:r>
              <a:rPr lang="en-US" sz="2800" i="1"/>
              <a:t>(c)&gt;0</a:t>
            </a:r>
            <a:r>
              <a:rPr lang="en-US" sz="2800"/>
              <a:t> </a:t>
            </a:r>
            <a:r>
              <a:rPr lang="en-US" sz="2800" i="1"/>
              <a:t>(f</a:t>
            </a:r>
            <a:r>
              <a:rPr lang="ru-RU" sz="2800" i="1">
                <a:sym typeface="Symbol" pitchFamily="18" charset="2"/>
              </a:rPr>
              <a:t></a:t>
            </a:r>
            <a:r>
              <a:rPr lang="en-US" sz="2800" i="1"/>
              <a:t>(c)&lt;0) </a:t>
            </a:r>
            <a:r>
              <a:rPr lang="en-US" sz="2800"/>
              <a:t>ekanligidan funksiyaning  oraliqda o‘suvchi (kamayuvchi) bo‘lishi kelib chiqadi.</a:t>
            </a:r>
          </a:p>
          <a:p>
            <a:pPr>
              <a:buFontTx/>
              <a:buNone/>
            </a:pPr>
            <a:r>
              <a:rPr lang="en-US" sz="2800"/>
              <a:t> 		</a:t>
            </a:r>
            <a:r>
              <a:rPr lang="en-US" sz="2800" b="1">
                <a:solidFill>
                  <a:srgbClr val="009999"/>
                </a:solidFill>
              </a:rPr>
              <a:t>Eslatma.</a:t>
            </a:r>
            <a:r>
              <a:rPr lang="en-US" sz="2800"/>
              <a:t> Funksiya hosilasi ba’zi yakkalangan nuqtalarda nolga teng bo‘lib, ishorasini o‘zgartirmasa, </a:t>
            </a:r>
            <a:r>
              <a:rPr lang="en-US" sz="2800" i="1"/>
              <a:t>f</a:t>
            </a:r>
            <a:r>
              <a:rPr lang="ru-RU" sz="2800" i="1">
                <a:sym typeface="Symbol" pitchFamily="18" charset="2"/>
              </a:rPr>
              <a:t></a:t>
            </a:r>
            <a:r>
              <a:rPr lang="en-US" sz="2800"/>
              <a:t>(</a:t>
            </a:r>
            <a:r>
              <a:rPr lang="en-US" sz="2800" i="1"/>
              <a:t>x</a:t>
            </a:r>
            <a:r>
              <a:rPr lang="en-US" sz="2800"/>
              <a:t>)</a:t>
            </a:r>
            <a:r>
              <a:rPr lang="ru-RU" sz="2800">
                <a:sym typeface="Symbol" pitchFamily="18" charset="2"/>
              </a:rPr>
              <a:t></a:t>
            </a:r>
            <a:r>
              <a:rPr lang="en-US" sz="2800"/>
              <a:t>0  (</a:t>
            </a:r>
            <a:r>
              <a:rPr lang="en-US" sz="2800" i="1"/>
              <a:t>f</a:t>
            </a:r>
            <a:r>
              <a:rPr lang="ru-RU" sz="2800" i="1">
                <a:sym typeface="Symbol" pitchFamily="18" charset="2"/>
              </a:rPr>
              <a:t></a:t>
            </a:r>
            <a:r>
              <a:rPr lang="en-US" sz="2800"/>
              <a:t> (</a:t>
            </a:r>
            <a:r>
              <a:rPr lang="en-US" sz="2800" i="1"/>
              <a:t>x</a:t>
            </a:r>
            <a:r>
              <a:rPr lang="en-US" sz="2800"/>
              <a:t>)</a:t>
            </a:r>
            <a:r>
              <a:rPr lang="ru-RU" sz="2800">
                <a:sym typeface="Symbol" pitchFamily="18" charset="2"/>
              </a:rPr>
              <a:t></a:t>
            </a:r>
            <a:r>
              <a:rPr lang="en-US" sz="2800"/>
              <a:t>0) bo‘lganda ham uning o‘suvchi (kamayuvchi) ekanligi kelib chiqadi. Masalan, </a:t>
            </a:r>
            <a:r>
              <a:rPr lang="en-US" sz="2800" i="1"/>
              <a:t>y=x</a:t>
            </a:r>
            <a:r>
              <a:rPr lang="en-US" sz="2800" i="1" baseline="-25000"/>
              <a:t>3</a:t>
            </a:r>
            <a:r>
              <a:rPr lang="en-US" sz="2800"/>
              <a:t> funksiyani olsak, </a:t>
            </a:r>
            <a:r>
              <a:rPr lang="en-US" sz="2800" i="1"/>
              <a:t>y</a:t>
            </a:r>
            <a:r>
              <a:rPr lang="ru-RU" sz="2800" i="1">
                <a:sym typeface="Symbol" pitchFamily="18" charset="2"/>
              </a:rPr>
              <a:t></a:t>
            </a:r>
            <a:r>
              <a:rPr lang="en-US" sz="2800" i="1"/>
              <a:t>=3x</a:t>
            </a:r>
            <a:r>
              <a:rPr lang="en-US" sz="2800" i="1" baseline="30000"/>
              <a:t>2</a:t>
            </a:r>
            <a:r>
              <a:rPr lang="ru-RU" sz="2800" i="1">
                <a:sym typeface="Symbol" pitchFamily="18" charset="2"/>
              </a:rPr>
              <a:t></a:t>
            </a:r>
            <a:r>
              <a:rPr lang="en-US" sz="2800" i="1"/>
              <a:t>0  (x=0 </a:t>
            </a:r>
            <a:r>
              <a:rPr lang="ru-RU" sz="2800" i="1">
                <a:sym typeface="Symbol" pitchFamily="18" charset="2"/>
              </a:rPr>
              <a:t></a:t>
            </a:r>
            <a:r>
              <a:rPr lang="en-US" sz="2800" i="1"/>
              <a:t> y</a:t>
            </a:r>
            <a:r>
              <a:rPr lang="ru-RU" sz="2800" i="1">
                <a:sym typeface="Symbol" pitchFamily="18" charset="2"/>
              </a:rPr>
              <a:t></a:t>
            </a:r>
            <a:r>
              <a:rPr lang="en-US" sz="2800" i="1"/>
              <a:t>=0)</a:t>
            </a:r>
            <a:r>
              <a:rPr lang="en-US" sz="2800"/>
              <a:t>, ammo, funksiya barcha nuqtalarda o‘suvchidir.</a:t>
            </a:r>
          </a:p>
          <a:p>
            <a:pPr>
              <a:buFontTx/>
              <a:buNone/>
            </a:pPr>
            <a:endParaRPr lang="ru-RU" sz="2800"/>
          </a:p>
        </p:txBody>
      </p:sp>
    </p:spTree>
    <p:custDataLst>
      <p:tags r:id="rId1"/>
    </p:custDataLst>
  </p:cSld>
  <p:clrMapOvr>
    <a:masterClrMapping/>
  </p:clrMapOvr>
  <p:transition advTm="13795"/>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2867" name="Rectangle 3"/>
          <p:cNvSpPr>
            <a:spLocks noGrp="1" noChangeArrowheads="1"/>
          </p:cNvSpPr>
          <p:nvPr>
            <p:ph idx="1"/>
          </p:nvPr>
        </p:nvSpPr>
        <p:spPr>
          <a:xfrm>
            <a:off x="395288" y="188913"/>
            <a:ext cx="8229600" cy="6121400"/>
          </a:xfrm>
        </p:spPr>
        <p:txBody>
          <a:bodyPr>
            <a:normAutofit/>
          </a:bodyPr>
          <a:lstStyle/>
          <a:p>
            <a:r>
              <a:rPr lang="en-US" sz="2800"/>
              <a:t>Masala</a:t>
            </a:r>
            <a:r>
              <a:rPr lang="ru-RU" sz="2800"/>
              <a:t> 2.    </a:t>
            </a:r>
            <a:r>
              <a:rPr lang="en-US" sz="2800"/>
              <a:t>Ishlab chiqarishda</a:t>
            </a:r>
            <a:r>
              <a:rPr lang="uz-Cyrl-UZ" sz="2800"/>
              <a:t> </a:t>
            </a:r>
            <a:r>
              <a:rPr lang="en-US" sz="2800"/>
              <a:t>xarajat</a:t>
            </a:r>
            <a:r>
              <a:rPr lang="uz-Cyrl-UZ" sz="2800"/>
              <a:t> С </a:t>
            </a:r>
            <a:r>
              <a:rPr lang="en-US" sz="2800"/>
              <a:t>va</a:t>
            </a:r>
            <a:r>
              <a:rPr lang="uz-Cyrl-UZ" sz="2800"/>
              <a:t> </a:t>
            </a:r>
            <a:r>
              <a:rPr lang="en-US" sz="2800"/>
              <a:t>daromad</a:t>
            </a:r>
            <a:r>
              <a:rPr lang="uz-Cyrl-UZ" sz="2800"/>
              <a:t> </a:t>
            </a:r>
            <a:r>
              <a:rPr lang="en-US" sz="2800"/>
              <a:t>I ishlab</a:t>
            </a:r>
            <a:r>
              <a:rPr lang="uz-Cyrl-UZ" sz="2800"/>
              <a:t> </a:t>
            </a:r>
            <a:r>
              <a:rPr lang="en-US" sz="2800"/>
              <a:t>chiqarish</a:t>
            </a:r>
            <a:r>
              <a:rPr lang="uz-Cyrl-UZ" sz="2800"/>
              <a:t> </a:t>
            </a:r>
            <a:r>
              <a:rPr lang="en-US" sz="2800"/>
              <a:t>hajmiga</a:t>
            </a:r>
            <a:r>
              <a:rPr lang="uz-Cyrl-UZ" sz="2800"/>
              <a:t>  (х) </a:t>
            </a:r>
            <a:r>
              <a:rPr lang="en-US" sz="2800"/>
              <a:t>bog’liq</a:t>
            </a:r>
            <a:r>
              <a:rPr lang="uz-Cyrl-UZ" sz="2800"/>
              <a:t>, </a:t>
            </a:r>
            <a:r>
              <a:rPr lang="en-US" sz="2800"/>
              <a:t>ular</a:t>
            </a:r>
            <a:r>
              <a:rPr lang="uz-Cyrl-UZ" sz="2800"/>
              <a:t> </a:t>
            </a:r>
            <a:r>
              <a:rPr lang="en-US" sz="2800"/>
              <a:t>orasidagi</a:t>
            </a:r>
            <a:r>
              <a:rPr lang="uz-Cyrl-UZ" sz="2800"/>
              <a:t> </a:t>
            </a:r>
            <a:r>
              <a:rPr lang="en-US" sz="2800"/>
              <a:t>bog’lanish</a:t>
            </a:r>
            <a:endParaRPr lang="uz-Cyrl-UZ" sz="2800"/>
          </a:p>
          <a:p>
            <a:r>
              <a:rPr lang="uz-Cyrl-UZ" sz="2800"/>
              <a:t>				</a:t>
            </a:r>
          </a:p>
          <a:p>
            <a:r>
              <a:rPr lang="en-US" sz="2800"/>
              <a:t>Funksiyalar</a:t>
            </a:r>
            <a:r>
              <a:rPr lang="uz-Cyrl-UZ" sz="2800"/>
              <a:t> </a:t>
            </a:r>
            <a:r>
              <a:rPr lang="en-US" sz="2800"/>
              <a:t>bilan</a:t>
            </a:r>
            <a:r>
              <a:rPr lang="uz-Cyrl-UZ" sz="2800"/>
              <a:t> </a:t>
            </a:r>
            <a:r>
              <a:rPr lang="en-US" sz="2800"/>
              <a:t>beriladi</a:t>
            </a:r>
            <a:r>
              <a:rPr lang="uz-Cyrl-UZ" sz="2800"/>
              <a:t>.</a:t>
            </a:r>
          </a:p>
          <a:p>
            <a:r>
              <a:rPr lang="en-US" sz="2800"/>
              <a:t>korxona</a:t>
            </a:r>
            <a:r>
              <a:rPr lang="uz-Cyrl-UZ" sz="2800"/>
              <a:t> 25 </a:t>
            </a:r>
            <a:r>
              <a:rPr lang="en-US" sz="2800"/>
              <a:t>birlikkacha</a:t>
            </a:r>
            <a:r>
              <a:rPr lang="uz-Cyrl-UZ" sz="2800"/>
              <a:t> </a:t>
            </a:r>
            <a:r>
              <a:rPr lang="en-US" sz="2800"/>
              <a:t>mahsulot</a:t>
            </a:r>
            <a:r>
              <a:rPr lang="uz-Cyrl-UZ" sz="2800"/>
              <a:t> </a:t>
            </a:r>
            <a:r>
              <a:rPr lang="en-US" sz="2800"/>
              <a:t>ishlab</a:t>
            </a:r>
            <a:r>
              <a:rPr lang="uz-Cyrl-UZ" sz="2800"/>
              <a:t> </a:t>
            </a:r>
            <a:r>
              <a:rPr lang="en-US" sz="2800"/>
              <a:t>chiqarish</a:t>
            </a:r>
            <a:r>
              <a:rPr lang="uz-Cyrl-UZ" sz="2800"/>
              <a:t> </a:t>
            </a:r>
            <a:r>
              <a:rPr lang="en-US" sz="2800"/>
              <a:t>quvvatiga</a:t>
            </a:r>
            <a:r>
              <a:rPr lang="uz-Cyrl-UZ" sz="2800"/>
              <a:t> </a:t>
            </a:r>
            <a:r>
              <a:rPr lang="en-US" sz="2800"/>
              <a:t>ega</a:t>
            </a:r>
            <a:r>
              <a:rPr lang="uz-Cyrl-UZ" sz="2800"/>
              <a:t>. </a:t>
            </a:r>
            <a:r>
              <a:rPr lang="en-US" sz="2800"/>
              <a:t>Qancha</a:t>
            </a:r>
            <a:r>
              <a:rPr lang="uz-Cyrl-UZ" sz="2800"/>
              <a:t> </a:t>
            </a:r>
            <a:r>
              <a:rPr lang="en-US" sz="2800"/>
              <a:t>birlik</a:t>
            </a:r>
            <a:r>
              <a:rPr lang="uz-Cyrl-UZ" sz="2800"/>
              <a:t> </a:t>
            </a:r>
            <a:r>
              <a:rPr lang="en-US" sz="2800"/>
              <a:t>mahsulot</a:t>
            </a:r>
            <a:r>
              <a:rPr lang="uz-Cyrl-UZ" sz="2800"/>
              <a:t> </a:t>
            </a:r>
            <a:r>
              <a:rPr lang="en-US" sz="2800"/>
              <a:t>ishlab</a:t>
            </a:r>
            <a:r>
              <a:rPr lang="uz-Cyrl-UZ" sz="2800"/>
              <a:t> </a:t>
            </a:r>
            <a:r>
              <a:rPr lang="en-US" sz="2800"/>
              <a:t>chiqarilganda</a:t>
            </a:r>
            <a:r>
              <a:rPr lang="uz-Cyrl-UZ" sz="2800"/>
              <a:t>, </a:t>
            </a:r>
            <a:r>
              <a:rPr lang="en-US" sz="2800"/>
              <a:t>korxona</a:t>
            </a:r>
            <a:r>
              <a:rPr lang="uz-Cyrl-UZ" sz="2800"/>
              <a:t> </a:t>
            </a:r>
            <a:r>
              <a:rPr lang="en-US" sz="2800"/>
              <a:t>maksimal</a:t>
            </a:r>
            <a:r>
              <a:rPr lang="uz-Cyrl-UZ" sz="2800"/>
              <a:t> </a:t>
            </a:r>
            <a:r>
              <a:rPr lang="en-US" sz="2800"/>
              <a:t>foyda</a:t>
            </a:r>
            <a:r>
              <a:rPr lang="uz-Cyrl-UZ" sz="2800"/>
              <a:t> </a:t>
            </a:r>
            <a:r>
              <a:rPr lang="en-US" sz="2800"/>
              <a:t>oladi</a:t>
            </a:r>
            <a:r>
              <a:rPr lang="uz-Cyrl-UZ" sz="2800"/>
              <a:t>.</a:t>
            </a:r>
          </a:p>
          <a:p>
            <a:r>
              <a:rPr lang="en-US" sz="2800"/>
              <a:t>yechish</a:t>
            </a:r>
            <a:r>
              <a:rPr lang="uz-Cyrl-UZ" sz="2800"/>
              <a:t> </a:t>
            </a:r>
            <a:r>
              <a:rPr lang="en-US" sz="2800"/>
              <a:t>:foyda</a:t>
            </a:r>
            <a:r>
              <a:rPr lang="uz-Cyrl-UZ" sz="2800"/>
              <a:t> </a:t>
            </a:r>
            <a:r>
              <a:rPr lang="en-US" sz="2800"/>
              <a:t>quyidagicha</a:t>
            </a:r>
            <a:r>
              <a:rPr lang="uz-Cyrl-UZ" sz="2800"/>
              <a:t> </a:t>
            </a:r>
            <a:r>
              <a:rPr lang="en-US" sz="2800"/>
              <a:t>aniqlanadi.</a:t>
            </a:r>
            <a:endParaRPr lang="uz-Cyrl-UZ" sz="2800"/>
          </a:p>
          <a:p>
            <a:r>
              <a:rPr lang="uz-Cyrl-UZ" sz="2800"/>
              <a:t>				</a:t>
            </a:r>
          </a:p>
          <a:p>
            <a:r>
              <a:rPr lang="en-US" sz="2800"/>
              <a:t>Ishlab chiqarish</a:t>
            </a:r>
            <a:r>
              <a:rPr lang="uz-Cyrl-UZ" sz="2800"/>
              <a:t> </a:t>
            </a:r>
            <a:r>
              <a:rPr lang="en-US" sz="2800"/>
              <a:t>quvvati</a:t>
            </a:r>
            <a:r>
              <a:rPr lang="uz-Cyrl-UZ" sz="2800"/>
              <a:t> </a:t>
            </a:r>
            <a:r>
              <a:rPr lang="en-US" sz="2800"/>
              <a:t>                kesmada</a:t>
            </a:r>
            <a:r>
              <a:rPr lang="uz-Cyrl-UZ" sz="2800"/>
              <a:t> </a:t>
            </a:r>
            <a:r>
              <a:rPr lang="en-US" sz="2800"/>
              <a:t>yotadi</a:t>
            </a:r>
            <a:r>
              <a:rPr lang="uz-Cyrl-UZ" sz="2800"/>
              <a:t>. </a:t>
            </a:r>
            <a:endParaRPr lang="ru-RU" sz="2800"/>
          </a:p>
        </p:txBody>
      </p:sp>
      <p:sp>
        <p:nvSpPr>
          <p:cNvPr id="29286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92868" name="Object 4"/>
          <p:cNvGraphicFramePr>
            <a:graphicFrameLocks noChangeAspect="1"/>
          </p:cNvGraphicFramePr>
          <p:nvPr/>
        </p:nvGraphicFramePr>
        <p:xfrm>
          <a:off x="1692275" y="1557338"/>
          <a:ext cx="3167063" cy="630237"/>
        </p:xfrm>
        <a:graphic>
          <a:graphicData uri="http://schemas.openxmlformats.org/presentationml/2006/ole">
            <mc:AlternateContent xmlns:mc="http://schemas.openxmlformats.org/markup-compatibility/2006">
              <mc:Choice xmlns:v="urn:schemas-microsoft-com:vml" Requires="v">
                <p:oleObj spid="_x0000_s292873" name="Формула" r:id="rId3" imgW="1511300" imgH="482600" progId="Equation.3">
                  <p:embed/>
                </p:oleObj>
              </mc:Choice>
              <mc:Fallback>
                <p:oleObj name="Формула" r:id="rId3" imgW="1511300" imgH="4826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2275" y="1557338"/>
                        <a:ext cx="3167063" cy="630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2871"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92870" name="Object 6"/>
          <p:cNvGraphicFramePr>
            <a:graphicFrameLocks noChangeAspect="1"/>
          </p:cNvGraphicFramePr>
          <p:nvPr/>
        </p:nvGraphicFramePr>
        <p:xfrm>
          <a:off x="1835150" y="4568825"/>
          <a:ext cx="4537075" cy="444500"/>
        </p:xfrm>
        <a:graphic>
          <a:graphicData uri="http://schemas.openxmlformats.org/presentationml/2006/ole">
            <mc:AlternateContent xmlns:mc="http://schemas.openxmlformats.org/markup-compatibility/2006">
              <mc:Choice xmlns:v="urn:schemas-microsoft-com:vml" Requires="v">
                <p:oleObj spid="_x0000_s292874" name="Формула" r:id="rId5" imgW="2425680" imgH="228600" progId="Equation.3">
                  <p:embed/>
                </p:oleObj>
              </mc:Choice>
              <mc:Fallback>
                <p:oleObj name="Формула" r:id="rId5" imgW="2425680" imgH="22860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35150" y="4568825"/>
                        <a:ext cx="4537075"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2873"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92872" name="Object 8"/>
          <p:cNvGraphicFramePr>
            <a:graphicFrameLocks noChangeAspect="1"/>
          </p:cNvGraphicFramePr>
          <p:nvPr/>
        </p:nvGraphicFramePr>
        <p:xfrm>
          <a:off x="4787900" y="5157788"/>
          <a:ext cx="1108075" cy="296862"/>
        </p:xfrm>
        <a:graphic>
          <a:graphicData uri="http://schemas.openxmlformats.org/presentationml/2006/ole">
            <mc:AlternateContent xmlns:mc="http://schemas.openxmlformats.org/markup-compatibility/2006">
              <mc:Choice xmlns:v="urn:schemas-microsoft-com:vml" Requires="v">
                <p:oleObj spid="_x0000_s292875" name="Формула" r:id="rId7" imgW="672516" imgH="177646" progId="Equation.3">
                  <p:embed/>
                </p:oleObj>
              </mc:Choice>
              <mc:Fallback>
                <p:oleObj name="Формула" r:id="rId7" imgW="672516" imgH="177646"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7900" y="5157788"/>
                        <a:ext cx="1108075" cy="296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1539" name="Rectangle 3"/>
          <p:cNvSpPr>
            <a:spLocks noGrp="1" noChangeArrowheads="1"/>
          </p:cNvSpPr>
          <p:nvPr>
            <p:ph idx="1"/>
          </p:nvPr>
        </p:nvSpPr>
        <p:spPr>
          <a:xfrm>
            <a:off x="457200" y="354013"/>
            <a:ext cx="8229600" cy="5721350"/>
          </a:xfrm>
        </p:spPr>
        <p:txBody>
          <a:bodyPr/>
          <a:lstStyle/>
          <a:p>
            <a:r>
              <a:rPr lang="en-US" dirty="0" err="1"/>
              <a:t>Demak</a:t>
            </a:r>
            <a:r>
              <a:rPr lang="uz-Cyrl-UZ" dirty="0"/>
              <a:t>  </a:t>
            </a:r>
            <a:r>
              <a:rPr lang="en-US" dirty="0"/>
              <a:t>                         </a:t>
            </a:r>
            <a:r>
              <a:rPr lang="en-US" dirty="0" smtClean="0"/>
              <a:t>   </a:t>
            </a:r>
            <a:r>
              <a:rPr lang="en-US" dirty="0" err="1" smtClean="0"/>
              <a:t>funksiyani</a:t>
            </a:r>
            <a:r>
              <a:rPr lang="en-US" dirty="0" smtClean="0"/>
              <a:t>  </a:t>
            </a:r>
            <a:r>
              <a:rPr lang="en-US" dirty="0" err="1" smtClean="0"/>
              <a:t>kesmada</a:t>
            </a:r>
            <a:r>
              <a:rPr lang="en-US" dirty="0" smtClean="0"/>
              <a:t> </a:t>
            </a:r>
            <a:r>
              <a:rPr lang="en-US" dirty="0"/>
              <a:t>eng</a:t>
            </a:r>
            <a:r>
              <a:rPr lang="uz-Cyrl-UZ" dirty="0"/>
              <a:t> </a:t>
            </a:r>
            <a:r>
              <a:rPr lang="en-US" dirty="0" err="1"/>
              <a:t>katta</a:t>
            </a:r>
            <a:r>
              <a:rPr lang="en-US" dirty="0"/>
              <a:t> </a:t>
            </a:r>
            <a:r>
              <a:rPr lang="en-US" dirty="0" err="1"/>
              <a:t>va</a:t>
            </a:r>
            <a:r>
              <a:rPr lang="en-US" dirty="0"/>
              <a:t> eng </a:t>
            </a:r>
            <a:r>
              <a:rPr lang="en-US" dirty="0" err="1"/>
              <a:t>kichik</a:t>
            </a:r>
            <a:r>
              <a:rPr lang="en-US" dirty="0"/>
              <a:t> </a:t>
            </a:r>
            <a:r>
              <a:rPr lang="en-US" dirty="0" err="1"/>
              <a:t>qiymatinitopishimiz</a:t>
            </a:r>
            <a:r>
              <a:rPr lang="en-US" dirty="0"/>
              <a:t> </a:t>
            </a:r>
            <a:r>
              <a:rPr lang="en-US" dirty="0" err="1"/>
              <a:t>kerak</a:t>
            </a:r>
            <a:r>
              <a:rPr lang="uz-Cyrl-UZ" dirty="0"/>
              <a:t>.</a:t>
            </a:r>
            <a:r>
              <a:rPr lang="en-US" dirty="0" err="1"/>
              <a:t>Funksiyadan</a:t>
            </a:r>
            <a:r>
              <a:rPr lang="en-US" dirty="0"/>
              <a:t> </a:t>
            </a:r>
            <a:r>
              <a:rPr lang="en-US" dirty="0" err="1"/>
              <a:t>hosila</a:t>
            </a:r>
            <a:r>
              <a:rPr lang="en-US" dirty="0"/>
              <a:t> </a:t>
            </a:r>
            <a:r>
              <a:rPr lang="en-US" dirty="0" err="1"/>
              <a:t>olib</a:t>
            </a:r>
            <a:r>
              <a:rPr lang="uz-Cyrl-UZ" dirty="0"/>
              <a:t>,</a:t>
            </a:r>
            <a:r>
              <a:rPr lang="en-US" dirty="0"/>
              <a:t> </a:t>
            </a:r>
            <a:r>
              <a:rPr lang="en-US" dirty="0" err="1"/>
              <a:t>uni</a:t>
            </a:r>
            <a:r>
              <a:rPr lang="en-US" dirty="0"/>
              <a:t> </a:t>
            </a:r>
            <a:r>
              <a:rPr lang="en-US" dirty="0" err="1"/>
              <a:t>nolga</a:t>
            </a:r>
            <a:r>
              <a:rPr lang="en-US" dirty="0"/>
              <a:t> </a:t>
            </a:r>
            <a:r>
              <a:rPr lang="en-US" dirty="0" err="1"/>
              <a:t>tenglaymiz</a:t>
            </a:r>
            <a:r>
              <a:rPr lang="uz-Cyrl-UZ" dirty="0"/>
              <a:t>:</a:t>
            </a:r>
          </a:p>
          <a:p>
            <a:r>
              <a:rPr lang="uz-Cyrl-UZ" dirty="0"/>
              <a:t>   </a:t>
            </a:r>
            <a:endParaRPr lang="en-US" dirty="0"/>
          </a:p>
          <a:p>
            <a:r>
              <a:rPr lang="en-US" dirty="0" err="1"/>
              <a:t>tenglamani</a:t>
            </a:r>
            <a:r>
              <a:rPr lang="en-US" dirty="0"/>
              <a:t> </a:t>
            </a:r>
            <a:r>
              <a:rPr lang="en-US" dirty="0" err="1"/>
              <a:t>yechimi</a:t>
            </a:r>
            <a:r>
              <a:rPr lang="uz-Cyrl-UZ" dirty="0"/>
              <a:t>   </a:t>
            </a:r>
            <a:r>
              <a:rPr lang="en-US" dirty="0"/>
              <a:t>                     </a:t>
            </a:r>
            <a:r>
              <a:rPr lang="uz-Cyrl-UZ" dirty="0"/>
              <a:t>    </a:t>
            </a:r>
            <a:r>
              <a:rPr lang="en-US" dirty="0"/>
              <a:t>     	</a:t>
            </a:r>
            <a:r>
              <a:rPr lang="en-US" dirty="0" err="1"/>
              <a:t>funksiyani</a:t>
            </a:r>
            <a:r>
              <a:rPr lang="en-US" dirty="0"/>
              <a:t> eng </a:t>
            </a:r>
            <a:r>
              <a:rPr lang="en-US" dirty="0" err="1"/>
              <a:t>katta</a:t>
            </a:r>
            <a:r>
              <a:rPr lang="en-US" dirty="0"/>
              <a:t> </a:t>
            </a:r>
            <a:r>
              <a:rPr lang="en-US" dirty="0" err="1"/>
              <a:t>va</a:t>
            </a:r>
            <a:r>
              <a:rPr lang="en-US" dirty="0"/>
              <a:t> eng </a:t>
            </a:r>
            <a:r>
              <a:rPr lang="en-US" dirty="0" err="1"/>
              <a:t>kichik</a:t>
            </a:r>
            <a:r>
              <a:rPr lang="en-US" dirty="0"/>
              <a:t> </a:t>
            </a:r>
            <a:r>
              <a:rPr lang="en-US" dirty="0" err="1"/>
              <a:t>qiymatini</a:t>
            </a:r>
            <a:r>
              <a:rPr lang="en-US" dirty="0"/>
              <a:t> </a:t>
            </a:r>
            <a:r>
              <a:rPr lang="en-US" dirty="0" err="1"/>
              <a:t>topish</a:t>
            </a:r>
            <a:r>
              <a:rPr lang="en-US" dirty="0"/>
              <a:t> </a:t>
            </a:r>
            <a:r>
              <a:rPr lang="en-US" dirty="0" err="1"/>
              <a:t>uchun</a:t>
            </a:r>
            <a:r>
              <a:rPr lang="en-US" dirty="0"/>
              <a:t> </a:t>
            </a:r>
            <a:r>
              <a:rPr lang="en-US" dirty="0" err="1"/>
              <a:t>nuqtalarda</a:t>
            </a:r>
            <a:r>
              <a:rPr lang="en-US" dirty="0"/>
              <a:t> </a:t>
            </a:r>
            <a:r>
              <a:rPr lang="en-US" dirty="0" err="1"/>
              <a:t>qiymatni</a:t>
            </a:r>
            <a:r>
              <a:rPr lang="en-US" dirty="0"/>
              <a:t> </a:t>
            </a:r>
            <a:r>
              <a:rPr lang="en-US" dirty="0" err="1"/>
              <a:t>hisoblaymiz</a:t>
            </a:r>
            <a:r>
              <a:rPr lang="uz-Cyrl-UZ" dirty="0"/>
              <a:t>:</a:t>
            </a:r>
            <a:endParaRPr lang="ru-RU" dirty="0"/>
          </a:p>
        </p:txBody>
      </p:sp>
      <p:sp>
        <p:nvSpPr>
          <p:cNvPr id="32154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1540" name="Object 4"/>
          <p:cNvGraphicFramePr>
            <a:graphicFrameLocks noChangeAspect="1"/>
          </p:cNvGraphicFramePr>
          <p:nvPr/>
        </p:nvGraphicFramePr>
        <p:xfrm>
          <a:off x="2555875" y="536575"/>
          <a:ext cx="2520950" cy="371475"/>
        </p:xfrm>
        <a:graphic>
          <a:graphicData uri="http://schemas.openxmlformats.org/presentationml/2006/ole">
            <mc:AlternateContent xmlns:mc="http://schemas.openxmlformats.org/markup-compatibility/2006">
              <mc:Choice xmlns:v="urn:schemas-microsoft-com:vml" Requires="v">
                <p:oleObj spid="_x0000_s321556" name="Формула" r:id="rId3" imgW="1625600" imgH="228600" progId="Equation.3">
                  <p:embed/>
                </p:oleObj>
              </mc:Choice>
              <mc:Fallback>
                <p:oleObj name="Формула" r:id="rId3" imgW="1625600" imgH="2286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875" y="536575"/>
                        <a:ext cx="2520950" cy="371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1543"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1542" name="Object 6"/>
          <p:cNvGraphicFramePr>
            <a:graphicFrameLocks noChangeAspect="1"/>
          </p:cNvGraphicFramePr>
          <p:nvPr/>
        </p:nvGraphicFramePr>
        <p:xfrm>
          <a:off x="7164288" y="476672"/>
          <a:ext cx="606425" cy="339725"/>
        </p:xfrm>
        <a:graphic>
          <a:graphicData uri="http://schemas.openxmlformats.org/presentationml/2006/ole">
            <mc:AlternateContent xmlns:mc="http://schemas.openxmlformats.org/markup-compatibility/2006">
              <mc:Choice xmlns:v="urn:schemas-microsoft-com:vml" Requires="v">
                <p:oleObj spid="_x0000_s321557" name="Формула" r:id="rId5" imgW="393359" imgH="215713" progId="Equation.3">
                  <p:embed/>
                </p:oleObj>
              </mc:Choice>
              <mc:Fallback>
                <p:oleObj name="Формула" r:id="rId5" imgW="393359" imgH="215713"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64288" y="476672"/>
                        <a:ext cx="606425" cy="33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1545"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1544" name="Object 8"/>
          <p:cNvGraphicFramePr>
            <a:graphicFrameLocks noChangeAspect="1"/>
          </p:cNvGraphicFramePr>
          <p:nvPr/>
        </p:nvGraphicFramePr>
        <p:xfrm>
          <a:off x="6588125" y="1492250"/>
          <a:ext cx="576263" cy="336550"/>
        </p:xfrm>
        <a:graphic>
          <a:graphicData uri="http://schemas.openxmlformats.org/presentationml/2006/ole">
            <mc:AlternateContent xmlns:mc="http://schemas.openxmlformats.org/markup-compatibility/2006">
              <mc:Choice xmlns:v="urn:schemas-microsoft-com:vml" Requires="v">
                <p:oleObj spid="_x0000_s321558" name="Формула" r:id="rId7" imgW="342751" imgH="203112" progId="Equation.3">
                  <p:embed/>
                </p:oleObj>
              </mc:Choice>
              <mc:Fallback>
                <p:oleObj name="Формула" r:id="rId7" imgW="342751" imgH="203112"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88125" y="1492250"/>
                        <a:ext cx="576263"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1548" name="Rectangle 12"/>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1547" name="Object 11"/>
          <p:cNvGraphicFramePr>
            <a:graphicFrameLocks noChangeAspect="1"/>
          </p:cNvGraphicFramePr>
          <p:nvPr/>
        </p:nvGraphicFramePr>
        <p:xfrm>
          <a:off x="2843213" y="2552700"/>
          <a:ext cx="2016125" cy="371475"/>
        </p:xfrm>
        <a:graphic>
          <a:graphicData uri="http://schemas.openxmlformats.org/presentationml/2006/ole">
            <mc:AlternateContent xmlns:mc="http://schemas.openxmlformats.org/markup-compatibility/2006">
              <mc:Choice xmlns:v="urn:schemas-microsoft-com:vml" Requires="v">
                <p:oleObj spid="_x0000_s321559" name="Формула" r:id="rId9" imgW="1117115" imgH="203112" progId="Equation.3">
                  <p:embed/>
                </p:oleObj>
              </mc:Choice>
              <mc:Fallback>
                <p:oleObj name="Формула" r:id="rId9" imgW="1117115" imgH="203112" progId="Equation.3">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43213" y="2552700"/>
                        <a:ext cx="2016125" cy="371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1550" name="Rectangle 14"/>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1549" name="Object 13"/>
          <p:cNvGraphicFramePr>
            <a:graphicFrameLocks noChangeAspect="1"/>
          </p:cNvGraphicFramePr>
          <p:nvPr/>
        </p:nvGraphicFramePr>
        <p:xfrm>
          <a:off x="4859338" y="3182938"/>
          <a:ext cx="1728886" cy="390525"/>
        </p:xfrm>
        <a:graphic>
          <a:graphicData uri="http://schemas.openxmlformats.org/presentationml/2006/ole">
            <mc:AlternateContent xmlns:mc="http://schemas.openxmlformats.org/markup-compatibility/2006">
              <mc:Choice xmlns:v="urn:schemas-microsoft-com:vml" Requires="v">
                <p:oleObj spid="_x0000_s321560" name="Формула" r:id="rId11" imgW="1129810" imgH="215806" progId="Equation.3">
                  <p:embed/>
                </p:oleObj>
              </mc:Choice>
              <mc:Fallback>
                <p:oleObj name="Формула" r:id="rId11" imgW="1129810" imgH="215806" progId="Equation.3">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59338" y="3182938"/>
                        <a:ext cx="1728886" cy="390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1552" name="Rectangle 16"/>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1551" name="Object 15"/>
          <p:cNvGraphicFramePr>
            <a:graphicFrameLocks noChangeAspect="1"/>
          </p:cNvGraphicFramePr>
          <p:nvPr/>
        </p:nvGraphicFramePr>
        <p:xfrm>
          <a:off x="963613" y="3627438"/>
          <a:ext cx="342900" cy="344487"/>
        </p:xfrm>
        <a:graphic>
          <a:graphicData uri="http://schemas.openxmlformats.org/presentationml/2006/ole">
            <mc:AlternateContent xmlns:mc="http://schemas.openxmlformats.org/markup-compatibility/2006">
              <mc:Choice xmlns:v="urn:schemas-microsoft-com:vml" Requires="v">
                <p:oleObj spid="_x0000_s321561" name="Формула" r:id="rId13" imgW="342751" imgH="203112" progId="Equation.3">
                  <p:embed/>
                </p:oleObj>
              </mc:Choice>
              <mc:Fallback>
                <p:oleObj name="Формула" r:id="rId13" imgW="342751" imgH="203112" progId="Equation.3">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3613" y="3627438"/>
                        <a:ext cx="342900" cy="344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1554" name="Rectangle 18"/>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1553" name="Object 17"/>
          <p:cNvGraphicFramePr>
            <a:graphicFrameLocks noChangeAspect="1"/>
          </p:cNvGraphicFramePr>
          <p:nvPr/>
        </p:nvGraphicFramePr>
        <p:xfrm>
          <a:off x="3276600" y="4570413"/>
          <a:ext cx="3816350" cy="371475"/>
        </p:xfrm>
        <a:graphic>
          <a:graphicData uri="http://schemas.openxmlformats.org/presentationml/2006/ole">
            <mc:AlternateContent xmlns:mc="http://schemas.openxmlformats.org/markup-compatibility/2006">
              <mc:Choice xmlns:v="urn:schemas-microsoft-com:vml" Requires="v">
                <p:oleObj spid="_x0000_s321562" name="Формула" r:id="rId14" imgW="2057400" imgH="203200" progId="Equation.3">
                  <p:embed/>
                </p:oleObj>
              </mc:Choice>
              <mc:Fallback>
                <p:oleObj name="Формула" r:id="rId14" imgW="2057400" imgH="203200" progId="Equation.3">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276600" y="4570413"/>
                        <a:ext cx="3816350" cy="371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1556" name="Rectangle 20"/>
          <p:cNvSpPr>
            <a:spLocks noChangeArrowheads="1"/>
          </p:cNvSpPr>
          <p:nvPr/>
        </p:nvSpPr>
        <p:spPr bwMode="auto">
          <a:xfrm>
            <a:off x="0" y="29860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1555" name="Object 19"/>
          <p:cNvGraphicFramePr>
            <a:graphicFrameLocks noChangeAspect="1"/>
          </p:cNvGraphicFramePr>
          <p:nvPr/>
        </p:nvGraphicFramePr>
        <p:xfrm>
          <a:off x="1258888" y="5084763"/>
          <a:ext cx="1354137" cy="1368425"/>
        </p:xfrm>
        <a:graphic>
          <a:graphicData uri="http://schemas.openxmlformats.org/presentationml/2006/ole">
            <mc:AlternateContent xmlns:mc="http://schemas.openxmlformats.org/markup-compatibility/2006">
              <mc:Choice xmlns:v="urn:schemas-microsoft-com:vml" Requires="v">
                <p:oleObj spid="_x0000_s321563" name="Формула" r:id="rId16" imgW="876300" imgH="889000" progId="Equation.3">
                  <p:embed/>
                </p:oleObj>
              </mc:Choice>
              <mc:Fallback>
                <p:oleObj name="Формула" r:id="rId16" imgW="876300" imgH="889000" progId="Equation.3">
                  <p:embed/>
                  <p:pic>
                    <p:nvPicPr>
                      <p:cNvPr id="0" name="Picture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258888" y="5084763"/>
                        <a:ext cx="1354137" cy="1368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3587" name="Rectangle 3"/>
          <p:cNvSpPr>
            <a:spLocks noGrp="1" noChangeArrowheads="1"/>
          </p:cNvSpPr>
          <p:nvPr>
            <p:ph idx="1"/>
          </p:nvPr>
        </p:nvSpPr>
        <p:spPr>
          <a:xfrm>
            <a:off x="457200" y="404813"/>
            <a:ext cx="8229600" cy="5721350"/>
          </a:xfrm>
        </p:spPr>
        <p:txBody>
          <a:bodyPr/>
          <a:lstStyle/>
          <a:p>
            <a:pPr algn="ctr">
              <a:lnSpc>
                <a:spcPct val="90000"/>
              </a:lnSpc>
            </a:pPr>
            <a:r>
              <a:rPr lang="en-US" sz="2800" dirty="0" err="1"/>
              <a:t>Testlar</a:t>
            </a:r>
            <a:r>
              <a:rPr lang="uz-Cyrl-UZ" sz="2800" dirty="0"/>
              <a:t>.</a:t>
            </a:r>
          </a:p>
          <a:p>
            <a:pPr>
              <a:lnSpc>
                <a:spcPct val="90000"/>
              </a:lnSpc>
            </a:pPr>
            <a:r>
              <a:rPr lang="uz-Cyrl-UZ" sz="2800" dirty="0"/>
              <a:t>1.</a:t>
            </a:r>
            <a:r>
              <a:rPr lang="en-US" sz="2800" dirty="0"/>
              <a:t>                     </a:t>
            </a:r>
            <a:r>
              <a:rPr lang="en-US" sz="2800" dirty="0" err="1"/>
              <a:t>funksiyani</a:t>
            </a:r>
            <a:r>
              <a:rPr lang="en-US" sz="2800" dirty="0"/>
              <a:t>        </a:t>
            </a:r>
            <a:r>
              <a:rPr lang="en-US" sz="2800" dirty="0" err="1"/>
              <a:t>kesmadagi</a:t>
            </a:r>
            <a:r>
              <a:rPr lang="en-US" sz="2800" dirty="0"/>
              <a:t> eng </a:t>
            </a:r>
            <a:r>
              <a:rPr lang="en-US" sz="2800" dirty="0" err="1"/>
              <a:t>katta</a:t>
            </a:r>
            <a:r>
              <a:rPr lang="en-US" sz="2800" dirty="0"/>
              <a:t> </a:t>
            </a:r>
            <a:r>
              <a:rPr lang="en-US" sz="2800" dirty="0" err="1"/>
              <a:t>va</a:t>
            </a:r>
            <a:r>
              <a:rPr lang="en-US" sz="2800" dirty="0"/>
              <a:t> eng </a:t>
            </a:r>
            <a:r>
              <a:rPr lang="en-US" sz="2800" dirty="0" err="1"/>
              <a:t>kichik</a:t>
            </a:r>
            <a:r>
              <a:rPr lang="en-US" sz="2800" dirty="0"/>
              <a:t> </a:t>
            </a:r>
            <a:r>
              <a:rPr lang="en-US" sz="2800" dirty="0" err="1"/>
              <a:t>qiymatlarini</a:t>
            </a:r>
            <a:r>
              <a:rPr lang="en-US" sz="2800" dirty="0"/>
              <a:t> toping.</a:t>
            </a:r>
            <a:endParaRPr lang="uz-Cyrl-UZ" sz="2800" dirty="0"/>
          </a:p>
          <a:p>
            <a:pPr>
              <a:lnSpc>
                <a:spcPct val="90000"/>
              </a:lnSpc>
            </a:pPr>
            <a:r>
              <a:rPr lang="uz-Cyrl-UZ" sz="2800" dirty="0"/>
              <a:t>А)*  2 ва -0.25        </a:t>
            </a:r>
            <a:r>
              <a:rPr lang="en-US" sz="2800" dirty="0"/>
              <a:t>B</a:t>
            </a:r>
            <a:r>
              <a:rPr lang="ru-RU" sz="2800" dirty="0"/>
              <a:t>) -2</a:t>
            </a:r>
            <a:r>
              <a:rPr lang="uz-Cyrl-UZ" sz="2800" dirty="0"/>
              <a:t> ва 0.25     </a:t>
            </a:r>
            <a:r>
              <a:rPr lang="en-US" sz="2800" dirty="0"/>
              <a:t>C</a:t>
            </a:r>
            <a:r>
              <a:rPr lang="ru-RU" sz="2800" dirty="0"/>
              <a:t>)</a:t>
            </a:r>
            <a:r>
              <a:rPr lang="uz-Cyrl-UZ" sz="2800" dirty="0"/>
              <a:t> 2 ва 0.25     </a:t>
            </a:r>
            <a:r>
              <a:rPr lang="en-US" sz="2800" dirty="0"/>
              <a:t>D</a:t>
            </a:r>
            <a:r>
              <a:rPr lang="ru-RU" sz="2800" dirty="0"/>
              <a:t>)</a:t>
            </a:r>
            <a:r>
              <a:rPr lang="uz-Cyrl-UZ" sz="2800" dirty="0"/>
              <a:t> -2 ва -0.25 </a:t>
            </a:r>
          </a:p>
          <a:p>
            <a:pPr>
              <a:lnSpc>
                <a:spcPct val="90000"/>
              </a:lnSpc>
            </a:pPr>
            <a:r>
              <a:rPr lang="uz-Cyrl-UZ" sz="2800" dirty="0"/>
              <a:t>2.</a:t>
            </a:r>
            <a:r>
              <a:rPr lang="en-US" sz="2800" dirty="0"/>
              <a:t>                     </a:t>
            </a:r>
            <a:r>
              <a:rPr lang="en-US" sz="2800" dirty="0" err="1" smtClean="0"/>
              <a:t>funksiyani</a:t>
            </a:r>
            <a:r>
              <a:rPr lang="ru-RU" sz="2800" dirty="0" smtClean="0"/>
              <a:t> </a:t>
            </a:r>
            <a:r>
              <a:rPr lang="en-US" sz="2800" dirty="0" smtClean="0"/>
              <a:t>        </a:t>
            </a:r>
            <a:r>
              <a:rPr lang="en-US" sz="2800" dirty="0" err="1"/>
              <a:t>kesmadagi</a:t>
            </a:r>
            <a:r>
              <a:rPr lang="en-US" sz="2800" dirty="0"/>
              <a:t> eng </a:t>
            </a:r>
            <a:r>
              <a:rPr lang="en-US" sz="2800" dirty="0" err="1"/>
              <a:t>katta</a:t>
            </a:r>
            <a:r>
              <a:rPr lang="en-US" sz="2800" dirty="0"/>
              <a:t> </a:t>
            </a:r>
            <a:r>
              <a:rPr lang="en-US" sz="2800" dirty="0" err="1"/>
              <a:t>va</a:t>
            </a:r>
            <a:r>
              <a:rPr lang="en-US" sz="2800" dirty="0"/>
              <a:t> eng </a:t>
            </a:r>
            <a:r>
              <a:rPr lang="en-US" sz="2800" dirty="0" err="1"/>
              <a:t>kichik</a:t>
            </a:r>
            <a:r>
              <a:rPr lang="en-US" sz="2800" dirty="0"/>
              <a:t> </a:t>
            </a:r>
            <a:r>
              <a:rPr lang="en-US" sz="2800" dirty="0" err="1"/>
              <a:t>qiymatlarini</a:t>
            </a:r>
            <a:r>
              <a:rPr lang="en-US" sz="2800" dirty="0"/>
              <a:t> toping</a:t>
            </a:r>
          </a:p>
          <a:p>
            <a:pPr>
              <a:lnSpc>
                <a:spcPct val="90000"/>
              </a:lnSpc>
            </a:pPr>
            <a:r>
              <a:rPr lang="en-US" sz="2800" dirty="0"/>
              <a:t>A</a:t>
            </a:r>
            <a:r>
              <a:rPr lang="ru-RU" sz="2800" dirty="0"/>
              <a:t>)</a:t>
            </a:r>
            <a:r>
              <a:rPr lang="uz-Cyrl-UZ" sz="2800" dirty="0"/>
              <a:t> 0 ва 28         </a:t>
            </a:r>
            <a:r>
              <a:rPr lang="en-US" sz="2800" dirty="0"/>
              <a:t>B</a:t>
            </a:r>
            <a:r>
              <a:rPr lang="ru-RU" sz="2800" dirty="0"/>
              <a:t>)</a:t>
            </a:r>
            <a:r>
              <a:rPr lang="uz-Cyrl-UZ" sz="2800" dirty="0"/>
              <a:t>*0 ва -28         </a:t>
            </a:r>
            <a:r>
              <a:rPr lang="en-US" sz="2800" dirty="0"/>
              <a:t>C</a:t>
            </a:r>
            <a:r>
              <a:rPr lang="ru-RU" sz="2800" dirty="0"/>
              <a:t>)</a:t>
            </a:r>
            <a:r>
              <a:rPr lang="uz-Cyrl-UZ" sz="2800" dirty="0"/>
              <a:t>*1 ва 28          </a:t>
            </a:r>
            <a:r>
              <a:rPr lang="en-US" sz="2800" dirty="0"/>
              <a:t>D</a:t>
            </a:r>
            <a:r>
              <a:rPr lang="ru-RU" sz="2800" dirty="0"/>
              <a:t>)</a:t>
            </a:r>
            <a:r>
              <a:rPr lang="uz-Cyrl-UZ" sz="2800" dirty="0"/>
              <a:t> -2 ва -28</a:t>
            </a:r>
          </a:p>
          <a:p>
            <a:pPr>
              <a:lnSpc>
                <a:spcPct val="90000"/>
              </a:lnSpc>
            </a:pPr>
            <a:r>
              <a:rPr lang="uz-Cyrl-UZ" sz="2800" dirty="0"/>
              <a:t>3. </a:t>
            </a:r>
            <a:r>
              <a:rPr lang="en-US" sz="2800" dirty="0"/>
              <a:t>                      </a:t>
            </a:r>
            <a:r>
              <a:rPr lang="en-US" sz="2800" dirty="0" err="1" smtClean="0"/>
              <a:t>funksiyani</a:t>
            </a:r>
            <a:r>
              <a:rPr lang="ru-RU" sz="2800" dirty="0" smtClean="0"/>
              <a:t>   </a:t>
            </a:r>
            <a:r>
              <a:rPr lang="en-US" sz="2800" dirty="0" smtClean="0"/>
              <a:t>        </a:t>
            </a:r>
            <a:r>
              <a:rPr lang="en-US" sz="2800" dirty="0" err="1"/>
              <a:t>kesmadagi</a:t>
            </a:r>
            <a:r>
              <a:rPr lang="en-US" sz="2800" dirty="0"/>
              <a:t> eng </a:t>
            </a:r>
            <a:r>
              <a:rPr lang="en-US" sz="2800" dirty="0" err="1"/>
              <a:t>katta</a:t>
            </a:r>
            <a:r>
              <a:rPr lang="en-US" sz="2800" dirty="0"/>
              <a:t> </a:t>
            </a:r>
            <a:r>
              <a:rPr lang="en-US" sz="2800" dirty="0" err="1"/>
              <a:t>va</a:t>
            </a:r>
            <a:r>
              <a:rPr lang="en-US" sz="2800" dirty="0"/>
              <a:t> eng </a:t>
            </a:r>
            <a:r>
              <a:rPr lang="en-US" sz="2800" dirty="0" err="1"/>
              <a:t>kichik</a:t>
            </a:r>
            <a:r>
              <a:rPr lang="en-US" sz="2800" dirty="0"/>
              <a:t> </a:t>
            </a:r>
            <a:r>
              <a:rPr lang="en-US" sz="2800" dirty="0" err="1"/>
              <a:t>qiymatlarini</a:t>
            </a:r>
            <a:r>
              <a:rPr lang="en-US" sz="2800" dirty="0"/>
              <a:t> toping               A</a:t>
            </a:r>
            <a:r>
              <a:rPr lang="ru-RU" sz="2800" dirty="0"/>
              <a:t>)</a:t>
            </a:r>
            <a:r>
              <a:rPr lang="uz-Cyrl-UZ" sz="2800" dirty="0"/>
              <a:t> 56 ва -57       </a:t>
            </a:r>
            <a:r>
              <a:rPr lang="en-US" sz="2800" dirty="0"/>
              <a:t>B</a:t>
            </a:r>
            <a:r>
              <a:rPr lang="ru-RU" sz="2800" dirty="0"/>
              <a:t>)</a:t>
            </a:r>
            <a:r>
              <a:rPr lang="uz-Cyrl-UZ" sz="2800" dirty="0"/>
              <a:t> 55 ва -56       </a:t>
            </a:r>
            <a:r>
              <a:rPr lang="en-US" sz="2800" dirty="0"/>
              <a:t>C</a:t>
            </a:r>
            <a:r>
              <a:rPr lang="ru-RU" sz="2800" dirty="0"/>
              <a:t>)</a:t>
            </a:r>
            <a:r>
              <a:rPr lang="uz-Cyrl-UZ" sz="2800" dirty="0"/>
              <a:t>*57 ва -57         </a:t>
            </a:r>
            <a:r>
              <a:rPr lang="en-US" sz="2800" dirty="0"/>
              <a:t>D</a:t>
            </a:r>
            <a:r>
              <a:rPr lang="ru-RU" sz="2800" dirty="0"/>
              <a:t>)</a:t>
            </a:r>
            <a:r>
              <a:rPr lang="uz-Cyrl-UZ" sz="2800" dirty="0"/>
              <a:t> +58 ва -57</a:t>
            </a:r>
            <a:endParaRPr lang="ru-RU" sz="2800" dirty="0"/>
          </a:p>
        </p:txBody>
      </p:sp>
      <p:sp>
        <p:nvSpPr>
          <p:cNvPr id="32358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3588" name="Object 4"/>
          <p:cNvGraphicFramePr>
            <a:graphicFrameLocks noChangeAspect="1"/>
          </p:cNvGraphicFramePr>
          <p:nvPr/>
        </p:nvGraphicFramePr>
        <p:xfrm>
          <a:off x="1331913" y="942975"/>
          <a:ext cx="1511300" cy="398463"/>
        </p:xfrm>
        <a:graphic>
          <a:graphicData uri="http://schemas.openxmlformats.org/presentationml/2006/ole">
            <mc:AlternateContent xmlns:mc="http://schemas.openxmlformats.org/markup-compatibility/2006">
              <mc:Choice xmlns:v="urn:schemas-microsoft-com:vml" Requires="v">
                <p:oleObj spid="_x0000_s323599" name="Формула" r:id="rId3" imgW="863225" imgH="228501" progId="Equation.3">
                  <p:embed/>
                </p:oleObj>
              </mc:Choice>
              <mc:Fallback>
                <p:oleObj name="Формула" r:id="rId3" imgW="863225" imgH="228501"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913" y="942975"/>
                        <a:ext cx="1511300" cy="398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3591"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3590" name="Object 6"/>
          <p:cNvGraphicFramePr>
            <a:graphicFrameLocks noChangeAspect="1"/>
          </p:cNvGraphicFramePr>
          <p:nvPr/>
        </p:nvGraphicFramePr>
        <p:xfrm>
          <a:off x="4644008" y="980728"/>
          <a:ext cx="576263" cy="363538"/>
        </p:xfrm>
        <a:graphic>
          <a:graphicData uri="http://schemas.openxmlformats.org/presentationml/2006/ole">
            <mc:AlternateContent xmlns:mc="http://schemas.openxmlformats.org/markup-compatibility/2006">
              <mc:Choice xmlns:v="urn:schemas-microsoft-com:vml" Requires="v">
                <p:oleObj spid="_x0000_s323600" name="Формула" r:id="rId5" imgW="304536" imgH="215713" progId="Equation.3">
                  <p:embed/>
                </p:oleObj>
              </mc:Choice>
              <mc:Fallback>
                <p:oleObj name="Формула" r:id="rId5" imgW="304536" imgH="215713"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4008" y="980728"/>
                        <a:ext cx="576263" cy="363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3593"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3592" name="Object 8"/>
          <p:cNvGraphicFramePr>
            <a:graphicFrameLocks noChangeAspect="1"/>
          </p:cNvGraphicFramePr>
          <p:nvPr/>
        </p:nvGraphicFramePr>
        <p:xfrm>
          <a:off x="1259632" y="2636912"/>
          <a:ext cx="1800225" cy="320675"/>
        </p:xfrm>
        <a:graphic>
          <a:graphicData uri="http://schemas.openxmlformats.org/presentationml/2006/ole">
            <mc:AlternateContent xmlns:mc="http://schemas.openxmlformats.org/markup-compatibility/2006">
              <mc:Choice xmlns:v="urn:schemas-microsoft-com:vml" Requires="v">
                <p:oleObj spid="_x0000_s323601" name="Формула" r:id="rId7" imgW="1282700" imgH="228600" progId="Equation.3">
                  <p:embed/>
                </p:oleObj>
              </mc:Choice>
              <mc:Fallback>
                <p:oleObj name="Формула" r:id="rId7" imgW="1282700" imgH="228600"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59632" y="2636912"/>
                        <a:ext cx="1800225" cy="320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3595" name="Rectangle 11"/>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3594" name="Object 10"/>
          <p:cNvGraphicFramePr>
            <a:graphicFrameLocks noChangeAspect="1"/>
          </p:cNvGraphicFramePr>
          <p:nvPr/>
        </p:nvGraphicFramePr>
        <p:xfrm>
          <a:off x="4643363" y="2636912"/>
          <a:ext cx="720725" cy="376238"/>
        </p:xfrm>
        <a:graphic>
          <a:graphicData uri="http://schemas.openxmlformats.org/presentationml/2006/ole">
            <mc:AlternateContent xmlns:mc="http://schemas.openxmlformats.org/markup-compatibility/2006">
              <mc:Choice xmlns:v="urn:schemas-microsoft-com:vml" Requires="v">
                <p:oleObj spid="_x0000_s323602" name="Формула" r:id="rId9" imgW="419040" imgH="215640" progId="Equation.3">
                  <p:embed/>
                </p:oleObj>
              </mc:Choice>
              <mc:Fallback>
                <p:oleObj name="Формула" r:id="rId9" imgW="419040" imgH="215640" progId="Equation.3">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43363" y="2636912"/>
                        <a:ext cx="720725" cy="376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3597"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3596" name="Object 12"/>
          <p:cNvGraphicFramePr>
            <a:graphicFrameLocks noChangeAspect="1"/>
          </p:cNvGraphicFramePr>
          <p:nvPr/>
        </p:nvGraphicFramePr>
        <p:xfrm>
          <a:off x="1546945" y="4379069"/>
          <a:ext cx="1512887" cy="346075"/>
        </p:xfrm>
        <a:graphic>
          <a:graphicData uri="http://schemas.openxmlformats.org/presentationml/2006/ole">
            <mc:AlternateContent xmlns:mc="http://schemas.openxmlformats.org/markup-compatibility/2006">
              <mc:Choice xmlns:v="urn:schemas-microsoft-com:vml" Requires="v">
                <p:oleObj spid="_x0000_s323603" name="Формула" r:id="rId11" imgW="1002865" imgH="228501" progId="Equation.3">
                  <p:embed/>
                </p:oleObj>
              </mc:Choice>
              <mc:Fallback>
                <p:oleObj name="Формула" r:id="rId11" imgW="1002865" imgH="228501" progId="Equation.3">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46945" y="4379069"/>
                        <a:ext cx="1512887"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3599" name="Rectangle 1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3598" name="Object 14"/>
          <p:cNvGraphicFramePr>
            <a:graphicFrameLocks noChangeAspect="1"/>
          </p:cNvGraphicFramePr>
          <p:nvPr/>
        </p:nvGraphicFramePr>
        <p:xfrm>
          <a:off x="4931395" y="4365104"/>
          <a:ext cx="720725" cy="376237"/>
        </p:xfrm>
        <a:graphic>
          <a:graphicData uri="http://schemas.openxmlformats.org/presentationml/2006/ole">
            <mc:AlternateContent xmlns:mc="http://schemas.openxmlformats.org/markup-compatibility/2006">
              <mc:Choice xmlns:v="urn:schemas-microsoft-com:vml" Requires="v">
                <p:oleObj spid="_x0000_s323604" name="Формула" r:id="rId13" imgW="418918" imgH="215806" progId="Equation.3">
                  <p:embed/>
                </p:oleObj>
              </mc:Choice>
              <mc:Fallback>
                <p:oleObj name="Формула" r:id="rId13" imgW="418918" imgH="215806" progId="Equation.3">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31395" y="4365104"/>
                        <a:ext cx="720725" cy="376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4611" name="Rectangle 3"/>
          <p:cNvSpPr>
            <a:spLocks noGrp="1" noChangeArrowheads="1"/>
          </p:cNvSpPr>
          <p:nvPr>
            <p:ph idx="1"/>
          </p:nvPr>
        </p:nvSpPr>
        <p:spPr>
          <a:xfrm>
            <a:off x="457200" y="549275"/>
            <a:ext cx="8229600" cy="5576888"/>
          </a:xfrm>
        </p:spPr>
        <p:txBody>
          <a:bodyPr/>
          <a:lstStyle/>
          <a:p>
            <a:pPr>
              <a:lnSpc>
                <a:spcPct val="90000"/>
              </a:lnSpc>
            </a:pPr>
            <a:r>
              <a:rPr lang="uz-Cyrl-UZ" dirty="0"/>
              <a:t>4. </a:t>
            </a:r>
            <a:r>
              <a:rPr lang="en-US" dirty="0"/>
              <a:t>          </a:t>
            </a:r>
            <a:r>
              <a:rPr lang="en-US" dirty="0" err="1"/>
              <a:t>funksiyani</a:t>
            </a:r>
            <a:r>
              <a:rPr lang="en-US" dirty="0"/>
              <a:t> </a:t>
            </a:r>
            <a:r>
              <a:rPr lang="en-US" dirty="0" err="1"/>
              <a:t>monotonlik</a:t>
            </a:r>
            <a:r>
              <a:rPr lang="en-US" dirty="0"/>
              <a:t> </a:t>
            </a:r>
            <a:r>
              <a:rPr lang="en-US" dirty="0" err="1"/>
              <a:t>intervallarini</a:t>
            </a:r>
            <a:r>
              <a:rPr lang="en-US" dirty="0"/>
              <a:t> toping.</a:t>
            </a:r>
            <a:endParaRPr lang="uz-Cyrl-UZ" dirty="0"/>
          </a:p>
          <a:p>
            <a:pPr>
              <a:lnSpc>
                <a:spcPct val="90000"/>
              </a:lnSpc>
            </a:pPr>
            <a:r>
              <a:rPr lang="uz-Cyrl-UZ" dirty="0"/>
              <a:t>A)*</a:t>
            </a:r>
            <a:r>
              <a:rPr lang="en-US" dirty="0"/>
              <a:t>        </a:t>
            </a:r>
            <a:r>
              <a:rPr lang="en-US" dirty="0" err="1"/>
              <a:t>va</a:t>
            </a:r>
            <a:r>
              <a:rPr lang="uz-Cyrl-UZ" dirty="0"/>
              <a:t>     </a:t>
            </a:r>
            <a:r>
              <a:rPr lang="en-US" dirty="0"/>
              <a:t>      </a:t>
            </a:r>
            <a:r>
              <a:rPr lang="uz-Cyrl-UZ" dirty="0"/>
              <a:t> B) </a:t>
            </a:r>
            <a:r>
              <a:rPr lang="en-US" dirty="0"/>
              <a:t>         </a:t>
            </a:r>
            <a:r>
              <a:rPr lang="uz-Cyrl-UZ" dirty="0"/>
              <a:t>-</a:t>
            </a:r>
            <a:r>
              <a:rPr lang="en-US" dirty="0" err="1"/>
              <a:t>o`suvchi</a:t>
            </a:r>
            <a:r>
              <a:rPr lang="uz-Cyrl-UZ" dirty="0"/>
              <a:t>    </a:t>
            </a:r>
            <a:r>
              <a:rPr lang="en-US" dirty="0"/>
              <a:t>             </a:t>
            </a:r>
            <a:r>
              <a:rPr lang="uz-Cyrl-UZ" dirty="0"/>
              <a:t> C)  </a:t>
            </a:r>
            <a:r>
              <a:rPr lang="en-US" dirty="0"/>
              <a:t>        </a:t>
            </a:r>
            <a:r>
              <a:rPr lang="en-US" dirty="0" err="1"/>
              <a:t>kamayuvchi</a:t>
            </a:r>
            <a:r>
              <a:rPr lang="uz-Cyrl-UZ" dirty="0"/>
              <a:t>  D)</a:t>
            </a:r>
            <a:r>
              <a:rPr lang="en-US" dirty="0" err="1"/>
              <a:t>aniqlanish</a:t>
            </a:r>
            <a:r>
              <a:rPr lang="en-US" dirty="0"/>
              <a:t> </a:t>
            </a:r>
            <a:r>
              <a:rPr lang="en-US" dirty="0" err="1"/>
              <a:t>sohasida</a:t>
            </a:r>
            <a:r>
              <a:rPr lang="en-US" dirty="0"/>
              <a:t> </a:t>
            </a:r>
            <a:r>
              <a:rPr lang="en-US" dirty="0" err="1"/>
              <a:t>o`suvchi</a:t>
            </a:r>
            <a:endParaRPr lang="en-US" dirty="0"/>
          </a:p>
          <a:p>
            <a:pPr>
              <a:lnSpc>
                <a:spcPct val="90000"/>
              </a:lnSpc>
            </a:pPr>
            <a:r>
              <a:rPr lang="uz-Cyrl-UZ" dirty="0"/>
              <a:t>5. </a:t>
            </a:r>
            <a:r>
              <a:rPr lang="en-US" dirty="0"/>
              <a:t>                 </a:t>
            </a:r>
            <a:r>
              <a:rPr lang="en-US" dirty="0" err="1"/>
              <a:t>funksiyani</a:t>
            </a:r>
            <a:r>
              <a:rPr lang="en-US" dirty="0"/>
              <a:t> </a:t>
            </a:r>
            <a:r>
              <a:rPr lang="en-US" dirty="0" err="1"/>
              <a:t>monotonlik</a:t>
            </a:r>
            <a:r>
              <a:rPr lang="en-US" dirty="0"/>
              <a:t> </a:t>
            </a:r>
            <a:r>
              <a:rPr lang="en-US" dirty="0" err="1"/>
              <a:t>intervallarini</a:t>
            </a:r>
            <a:r>
              <a:rPr lang="en-US" dirty="0"/>
              <a:t> toping </a:t>
            </a:r>
          </a:p>
          <a:p>
            <a:pPr marL="514350" indent="-514350">
              <a:lnSpc>
                <a:spcPct val="90000"/>
              </a:lnSpc>
              <a:buNone/>
            </a:pPr>
            <a:r>
              <a:rPr lang="ru-RU" dirty="0" smtClean="0"/>
              <a:t>А)              </a:t>
            </a:r>
            <a:r>
              <a:rPr lang="en-US" dirty="0" err="1" smtClean="0"/>
              <a:t>o`suvchi</a:t>
            </a:r>
            <a:r>
              <a:rPr lang="uz-Cyrl-UZ" dirty="0" smtClean="0"/>
              <a:t>      </a:t>
            </a:r>
            <a:r>
              <a:rPr lang="uz-Cyrl-UZ" dirty="0"/>
              <a:t>B)* </a:t>
            </a:r>
            <a:r>
              <a:rPr lang="en-US" dirty="0"/>
              <a:t>       </a:t>
            </a:r>
            <a:r>
              <a:rPr lang="en-US" dirty="0" err="1"/>
              <a:t>va</a:t>
            </a:r>
            <a:r>
              <a:rPr lang="uz-Cyrl-UZ" dirty="0"/>
              <a:t>        </a:t>
            </a:r>
            <a:r>
              <a:rPr lang="en-US" dirty="0"/>
              <a:t>       </a:t>
            </a:r>
            <a:endParaRPr lang="ru-RU" dirty="0" smtClean="0"/>
          </a:p>
          <a:p>
            <a:pPr marL="514350" indent="-514350">
              <a:lnSpc>
                <a:spcPct val="90000"/>
              </a:lnSpc>
              <a:buNone/>
            </a:pPr>
            <a:r>
              <a:rPr lang="en-US" dirty="0" smtClean="0"/>
              <a:t>     </a:t>
            </a:r>
            <a:r>
              <a:rPr lang="uz-Cyrl-UZ" dirty="0"/>
              <a:t>C) </a:t>
            </a:r>
            <a:r>
              <a:rPr lang="en-US" dirty="0"/>
              <a:t>             </a:t>
            </a:r>
            <a:r>
              <a:rPr lang="en-US" dirty="0" err="1"/>
              <a:t>kamayuvchi</a:t>
            </a:r>
            <a:r>
              <a:rPr lang="uz-Cyrl-UZ" dirty="0"/>
              <a:t>        D)</a:t>
            </a:r>
            <a:r>
              <a:rPr lang="en-US" dirty="0" err="1"/>
              <a:t>aniqlanish</a:t>
            </a:r>
            <a:r>
              <a:rPr lang="en-US" dirty="0"/>
              <a:t> </a:t>
            </a:r>
            <a:r>
              <a:rPr lang="en-US" dirty="0" err="1"/>
              <a:t>sohasida</a:t>
            </a:r>
            <a:r>
              <a:rPr lang="en-US" dirty="0"/>
              <a:t> </a:t>
            </a:r>
            <a:r>
              <a:rPr lang="en-US" dirty="0" err="1"/>
              <a:t>kamayuvchi</a:t>
            </a:r>
            <a:r>
              <a:rPr lang="uz-Cyrl-UZ" dirty="0"/>
              <a:t> </a:t>
            </a:r>
          </a:p>
        </p:txBody>
      </p:sp>
      <p:sp>
        <p:nvSpPr>
          <p:cNvPr id="32461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4612" name="Object 4"/>
          <p:cNvGraphicFramePr>
            <a:graphicFrameLocks noChangeAspect="1"/>
          </p:cNvGraphicFramePr>
          <p:nvPr/>
        </p:nvGraphicFramePr>
        <p:xfrm>
          <a:off x="1258888" y="584200"/>
          <a:ext cx="1081087" cy="431800"/>
        </p:xfrm>
        <a:graphic>
          <a:graphicData uri="http://schemas.openxmlformats.org/presentationml/2006/ole">
            <mc:AlternateContent xmlns:mc="http://schemas.openxmlformats.org/markup-compatibility/2006">
              <mc:Choice xmlns:v="urn:schemas-microsoft-com:vml" Requires="v">
                <p:oleObj spid="_x0000_s324631" name="Формула" r:id="rId3" imgW="507780" imgH="253890" progId="Equation.3">
                  <p:embed/>
                </p:oleObj>
              </mc:Choice>
              <mc:Fallback>
                <p:oleObj name="Формула" r:id="rId3" imgW="507780" imgH="25389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8888" y="584200"/>
                        <a:ext cx="1081087"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4615"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4614" name="Object 6"/>
          <p:cNvGraphicFramePr>
            <a:graphicFrameLocks noChangeAspect="1"/>
          </p:cNvGraphicFramePr>
          <p:nvPr/>
        </p:nvGraphicFramePr>
        <p:xfrm>
          <a:off x="1476375" y="1602507"/>
          <a:ext cx="719138" cy="314325"/>
        </p:xfrm>
        <a:graphic>
          <a:graphicData uri="http://schemas.openxmlformats.org/presentationml/2006/ole">
            <mc:AlternateContent xmlns:mc="http://schemas.openxmlformats.org/markup-compatibility/2006">
              <mc:Choice xmlns:v="urn:schemas-microsoft-com:vml" Requires="v">
                <p:oleObj spid="_x0000_s324632" name="Формула" r:id="rId5" imgW="457002" imgH="203112" progId="Equation.3">
                  <p:embed/>
                </p:oleObj>
              </mc:Choice>
              <mc:Fallback>
                <p:oleObj name="Формула" r:id="rId5" imgW="457002" imgH="203112"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6375" y="1602507"/>
                        <a:ext cx="719138" cy="314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4617"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4616" name="Object 8"/>
          <p:cNvGraphicFramePr>
            <a:graphicFrameLocks noChangeAspect="1"/>
          </p:cNvGraphicFramePr>
          <p:nvPr/>
        </p:nvGraphicFramePr>
        <p:xfrm>
          <a:off x="2843808" y="1628800"/>
          <a:ext cx="792162" cy="273050"/>
        </p:xfrm>
        <a:graphic>
          <a:graphicData uri="http://schemas.openxmlformats.org/presentationml/2006/ole">
            <mc:AlternateContent xmlns:mc="http://schemas.openxmlformats.org/markup-compatibility/2006">
              <mc:Choice xmlns:v="urn:schemas-microsoft-com:vml" Requires="v">
                <p:oleObj spid="_x0000_s324633" name="Формула" r:id="rId7" imgW="457002" imgH="203112" progId="Equation.3">
                  <p:embed/>
                </p:oleObj>
              </mc:Choice>
              <mc:Fallback>
                <p:oleObj name="Формула" r:id="rId7" imgW="457002" imgH="203112"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43808" y="1628800"/>
                        <a:ext cx="792162" cy="273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4619" name="Rectangle 11"/>
          <p:cNvSpPr>
            <a:spLocks noChangeArrowheads="1"/>
          </p:cNvSpPr>
          <p:nvPr/>
        </p:nvSpPr>
        <p:spPr bwMode="auto">
          <a:xfrm>
            <a:off x="0" y="3324225"/>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4618" name="Object 10"/>
          <p:cNvGraphicFramePr>
            <a:graphicFrameLocks noChangeAspect="1"/>
          </p:cNvGraphicFramePr>
          <p:nvPr/>
        </p:nvGraphicFramePr>
        <p:xfrm>
          <a:off x="4355976" y="1628800"/>
          <a:ext cx="792162" cy="300037"/>
        </p:xfrm>
        <a:graphic>
          <a:graphicData uri="http://schemas.openxmlformats.org/presentationml/2006/ole">
            <mc:AlternateContent xmlns:mc="http://schemas.openxmlformats.org/markup-compatibility/2006">
              <mc:Choice xmlns:v="urn:schemas-microsoft-com:vml" Requires="v">
                <p:oleObj spid="_x0000_s324634" name="Формула" r:id="rId9" imgW="431613" imgH="215806" progId="Equation.3">
                  <p:embed/>
                </p:oleObj>
              </mc:Choice>
              <mc:Fallback>
                <p:oleObj name="Формула" r:id="rId9" imgW="431613" imgH="215806" progId="Equation.3">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55976" y="1628800"/>
                        <a:ext cx="792162" cy="3000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4621"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4620" name="Object 12"/>
          <p:cNvGraphicFramePr>
            <a:graphicFrameLocks noChangeAspect="1"/>
          </p:cNvGraphicFramePr>
          <p:nvPr/>
        </p:nvGraphicFramePr>
        <p:xfrm>
          <a:off x="1403350" y="2057400"/>
          <a:ext cx="792163" cy="285750"/>
        </p:xfrm>
        <a:graphic>
          <a:graphicData uri="http://schemas.openxmlformats.org/presentationml/2006/ole">
            <mc:AlternateContent xmlns:mc="http://schemas.openxmlformats.org/markup-compatibility/2006">
              <mc:Choice xmlns:v="urn:schemas-microsoft-com:vml" Requires="v">
                <p:oleObj spid="_x0000_s324635" name="Формула" r:id="rId11" imgW="457002" imgH="215806" progId="Equation.3">
                  <p:embed/>
                </p:oleObj>
              </mc:Choice>
              <mc:Fallback>
                <p:oleObj name="Формула" r:id="rId11" imgW="457002" imgH="215806" progId="Equation.3">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03350" y="2057400"/>
                        <a:ext cx="792163" cy="285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4622" name="Object 14"/>
          <p:cNvGraphicFramePr>
            <a:graphicFrameLocks noChangeAspect="1"/>
          </p:cNvGraphicFramePr>
          <p:nvPr/>
        </p:nvGraphicFramePr>
        <p:xfrm>
          <a:off x="1402110" y="2941638"/>
          <a:ext cx="1369690" cy="487362"/>
        </p:xfrm>
        <a:graphic>
          <a:graphicData uri="http://schemas.openxmlformats.org/presentationml/2006/ole">
            <mc:AlternateContent xmlns:mc="http://schemas.openxmlformats.org/markup-compatibility/2006">
              <mc:Choice xmlns:v="urn:schemas-microsoft-com:vml" Requires="v">
                <p:oleObj spid="_x0000_s324636" name="Формула" r:id="rId13" imgW="812447" imgH="393529" progId="Equation.3">
                  <p:embed/>
                </p:oleObj>
              </mc:Choice>
              <mc:Fallback>
                <p:oleObj name="Формула" r:id="rId13" imgW="812447" imgH="393529" progId="Equation.3">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02110" y="2941638"/>
                        <a:ext cx="1369690" cy="487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4625" name="Rectangle 1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4624" name="Object 16"/>
          <p:cNvGraphicFramePr>
            <a:graphicFrameLocks noChangeAspect="1"/>
          </p:cNvGraphicFramePr>
          <p:nvPr/>
        </p:nvGraphicFramePr>
        <p:xfrm>
          <a:off x="1331640" y="4077072"/>
          <a:ext cx="792162" cy="428625"/>
        </p:xfrm>
        <a:graphic>
          <a:graphicData uri="http://schemas.openxmlformats.org/presentationml/2006/ole">
            <mc:AlternateContent xmlns:mc="http://schemas.openxmlformats.org/markup-compatibility/2006">
              <mc:Choice xmlns:v="urn:schemas-microsoft-com:vml" Requires="v">
                <p:oleObj spid="_x0000_s324637" name="Формула" r:id="rId15" imgW="406224" imgH="431613" progId="Equation.3">
                  <p:embed/>
                </p:oleObj>
              </mc:Choice>
              <mc:Fallback>
                <p:oleObj name="Формула" r:id="rId15" imgW="406224" imgH="431613" progId="Equation.3">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331640" y="4077072"/>
                        <a:ext cx="792162"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4627" name="Rectangle 19"/>
          <p:cNvSpPr>
            <a:spLocks noChangeArrowheads="1"/>
          </p:cNvSpPr>
          <p:nvPr/>
        </p:nvSpPr>
        <p:spPr bwMode="auto">
          <a:xfrm>
            <a:off x="0" y="32146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4626" name="Object 18"/>
          <p:cNvGraphicFramePr>
            <a:graphicFrameLocks noChangeAspect="1"/>
          </p:cNvGraphicFramePr>
          <p:nvPr/>
        </p:nvGraphicFramePr>
        <p:xfrm>
          <a:off x="5004990" y="4008487"/>
          <a:ext cx="719138" cy="428625"/>
        </p:xfrm>
        <a:graphic>
          <a:graphicData uri="http://schemas.openxmlformats.org/presentationml/2006/ole">
            <mc:AlternateContent xmlns:mc="http://schemas.openxmlformats.org/markup-compatibility/2006">
              <mc:Choice xmlns:v="urn:schemas-microsoft-com:vml" Requires="v">
                <p:oleObj spid="_x0000_s324638" name="Формула" r:id="rId17" imgW="406224" imgH="431613" progId="Equation.3">
                  <p:embed/>
                </p:oleObj>
              </mc:Choice>
              <mc:Fallback>
                <p:oleObj name="Формула" r:id="rId17" imgW="406224" imgH="431613" progId="Equation.3">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04990" y="4008487"/>
                        <a:ext cx="719138"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4629" name="Rectangle 21"/>
          <p:cNvSpPr>
            <a:spLocks noChangeArrowheads="1"/>
          </p:cNvSpPr>
          <p:nvPr/>
        </p:nvSpPr>
        <p:spPr bwMode="auto">
          <a:xfrm>
            <a:off x="0" y="32146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4628" name="Object 20"/>
          <p:cNvGraphicFramePr>
            <a:graphicFrameLocks noChangeAspect="1"/>
          </p:cNvGraphicFramePr>
          <p:nvPr/>
        </p:nvGraphicFramePr>
        <p:xfrm>
          <a:off x="6300192" y="3936479"/>
          <a:ext cx="792162" cy="428625"/>
        </p:xfrm>
        <a:graphic>
          <a:graphicData uri="http://schemas.openxmlformats.org/presentationml/2006/ole">
            <mc:AlternateContent xmlns:mc="http://schemas.openxmlformats.org/markup-compatibility/2006">
              <mc:Choice xmlns:v="urn:schemas-microsoft-com:vml" Requires="v">
                <p:oleObj spid="_x0000_s324639" name="Формула" r:id="rId19" imgW="533169" imgH="431613" progId="Equation.3">
                  <p:embed/>
                </p:oleObj>
              </mc:Choice>
              <mc:Fallback>
                <p:oleObj name="Формула" r:id="rId19" imgW="533169" imgH="431613" progId="Equation.3">
                  <p:embed/>
                  <p:pic>
                    <p:nvPicPr>
                      <p:cNvPr id="0" name="Picture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300192" y="3936479"/>
                        <a:ext cx="792162"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4631" name="Rectangle 2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4630" name="Object 22"/>
          <p:cNvGraphicFramePr>
            <a:graphicFrameLocks noChangeAspect="1"/>
          </p:cNvGraphicFramePr>
          <p:nvPr/>
        </p:nvGraphicFramePr>
        <p:xfrm>
          <a:off x="1763688" y="4581128"/>
          <a:ext cx="865188" cy="428625"/>
        </p:xfrm>
        <a:graphic>
          <a:graphicData uri="http://schemas.openxmlformats.org/presentationml/2006/ole">
            <mc:AlternateContent xmlns:mc="http://schemas.openxmlformats.org/markup-compatibility/2006">
              <mc:Choice xmlns:v="urn:schemas-microsoft-com:vml" Requires="v">
                <p:oleObj spid="_x0000_s324640" name="Формула" r:id="rId21" imgW="533169" imgH="431613" progId="Equation.3">
                  <p:embed/>
                </p:oleObj>
              </mc:Choice>
              <mc:Fallback>
                <p:oleObj name="Формула" r:id="rId21" imgW="533169" imgH="431613" progId="Equation.3">
                  <p:embed/>
                  <p:pic>
                    <p:nvPicPr>
                      <p:cNvPr id="0" name="Picture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763688" y="4581128"/>
                        <a:ext cx="865188"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4633" name="Rectangle 2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5635" name="Rectangle 3"/>
          <p:cNvSpPr>
            <a:spLocks noGrp="1" noChangeArrowheads="1"/>
          </p:cNvSpPr>
          <p:nvPr>
            <p:ph idx="1"/>
          </p:nvPr>
        </p:nvSpPr>
        <p:spPr>
          <a:xfrm>
            <a:off x="457200" y="476250"/>
            <a:ext cx="8229600" cy="5649913"/>
          </a:xfrm>
        </p:spPr>
        <p:txBody>
          <a:bodyPr>
            <a:normAutofit lnSpcReduction="10000"/>
          </a:bodyPr>
          <a:lstStyle/>
          <a:p>
            <a:pPr>
              <a:lnSpc>
                <a:spcPct val="90000"/>
              </a:lnSpc>
            </a:pPr>
            <a:r>
              <a:rPr lang="uz-Cyrl-UZ" sz="2800" dirty="0"/>
              <a:t>6. </a:t>
            </a:r>
            <a:r>
              <a:rPr lang="en-US" sz="2800" dirty="0"/>
              <a:t>              </a:t>
            </a:r>
            <a:r>
              <a:rPr lang="en-US" sz="2800" dirty="0" err="1"/>
              <a:t>funksiyani</a:t>
            </a:r>
            <a:r>
              <a:rPr lang="en-US" sz="2800" dirty="0"/>
              <a:t> </a:t>
            </a:r>
            <a:r>
              <a:rPr lang="en-US" sz="2800" dirty="0" err="1"/>
              <a:t>ekstremumga</a:t>
            </a:r>
            <a:r>
              <a:rPr lang="en-US" sz="2800" dirty="0"/>
              <a:t> </a:t>
            </a:r>
            <a:r>
              <a:rPr lang="en-US" sz="2800" dirty="0" err="1"/>
              <a:t>tekshiring</a:t>
            </a:r>
            <a:endParaRPr lang="en-US" sz="2800" dirty="0"/>
          </a:p>
          <a:p>
            <a:pPr>
              <a:lnSpc>
                <a:spcPct val="90000"/>
              </a:lnSpc>
              <a:buFontTx/>
              <a:buNone/>
            </a:pPr>
            <a:r>
              <a:rPr lang="en-US" sz="2800" dirty="0" smtClean="0"/>
              <a:t>A</a:t>
            </a:r>
            <a:r>
              <a:rPr lang="ru-RU" sz="2800" dirty="0" smtClean="0"/>
              <a:t>)</a:t>
            </a:r>
            <a:r>
              <a:rPr lang="uz-Cyrl-UZ" sz="2800" dirty="0" smtClean="0"/>
              <a:t>  </a:t>
            </a:r>
            <a:r>
              <a:rPr lang="en-US" sz="2800" dirty="0" smtClean="0"/>
              <a:t>             </a:t>
            </a:r>
            <a:r>
              <a:rPr lang="uz-Cyrl-UZ" sz="2800" dirty="0" smtClean="0"/>
              <a:t>  </a:t>
            </a:r>
            <a:r>
              <a:rPr lang="en-US" sz="2800" dirty="0" smtClean="0"/>
              <a:t>B</a:t>
            </a:r>
            <a:r>
              <a:rPr lang="ru-RU" sz="2800" dirty="0"/>
              <a:t>)</a:t>
            </a:r>
            <a:r>
              <a:rPr lang="uz-Cyrl-UZ" sz="2800" dirty="0"/>
              <a:t> </a:t>
            </a:r>
            <a:r>
              <a:rPr lang="en-US" sz="2800" dirty="0" err="1"/>
              <a:t>ekstremum</a:t>
            </a:r>
            <a:r>
              <a:rPr lang="en-US" sz="2800" dirty="0"/>
              <a:t> </a:t>
            </a:r>
            <a:r>
              <a:rPr lang="en-US" sz="2800" dirty="0" err="1"/>
              <a:t>mavjud</a:t>
            </a:r>
            <a:r>
              <a:rPr lang="en-US" sz="2800" dirty="0"/>
              <a:t> </a:t>
            </a:r>
            <a:r>
              <a:rPr lang="en-US" sz="2800" dirty="0" err="1"/>
              <a:t>emas</a:t>
            </a:r>
            <a:r>
              <a:rPr lang="uz-Cyrl-UZ" sz="2800" dirty="0"/>
              <a:t>        </a:t>
            </a:r>
            <a:endParaRPr lang="uz-Cyrl-UZ" sz="2800" dirty="0" smtClean="0"/>
          </a:p>
          <a:p>
            <a:pPr>
              <a:lnSpc>
                <a:spcPct val="90000"/>
              </a:lnSpc>
              <a:buFontTx/>
              <a:buNone/>
            </a:pPr>
            <a:r>
              <a:rPr lang="uz-Cyrl-UZ" sz="2800" dirty="0" smtClean="0"/>
              <a:t>  </a:t>
            </a:r>
            <a:r>
              <a:rPr lang="en-US" sz="2800" dirty="0"/>
              <a:t>C</a:t>
            </a:r>
            <a:r>
              <a:rPr lang="ru-RU" sz="2800" dirty="0"/>
              <a:t>)</a:t>
            </a:r>
            <a:r>
              <a:rPr lang="uz-Cyrl-UZ" sz="2800" dirty="0"/>
              <a:t>* </a:t>
            </a:r>
            <a:r>
              <a:rPr lang="en-US" sz="2800" dirty="0"/>
              <a:t>                    </a:t>
            </a:r>
            <a:r>
              <a:rPr lang="uz-Cyrl-UZ" sz="2800" dirty="0"/>
              <a:t>      </a:t>
            </a:r>
            <a:r>
              <a:rPr lang="en-US" sz="2800" dirty="0"/>
              <a:t>D</a:t>
            </a:r>
            <a:r>
              <a:rPr lang="ru-RU" sz="2800" dirty="0"/>
              <a:t>)</a:t>
            </a:r>
            <a:r>
              <a:rPr lang="uz-Cyrl-UZ" sz="2800" dirty="0"/>
              <a:t> </a:t>
            </a:r>
            <a:endParaRPr lang="en-US" sz="2800" dirty="0"/>
          </a:p>
          <a:p>
            <a:pPr>
              <a:lnSpc>
                <a:spcPct val="90000"/>
              </a:lnSpc>
            </a:pPr>
            <a:endParaRPr lang="uz-Cyrl-UZ" sz="2800" dirty="0"/>
          </a:p>
          <a:p>
            <a:pPr>
              <a:lnSpc>
                <a:spcPct val="90000"/>
              </a:lnSpc>
            </a:pPr>
            <a:r>
              <a:rPr lang="uz-Cyrl-UZ" sz="2800" dirty="0"/>
              <a:t>7. </a:t>
            </a:r>
            <a:r>
              <a:rPr lang="en-US" sz="2800" dirty="0"/>
              <a:t>                   </a:t>
            </a:r>
            <a:r>
              <a:rPr lang="en-US" sz="2800" dirty="0" err="1"/>
              <a:t>ellipsga</a:t>
            </a:r>
            <a:r>
              <a:rPr lang="en-US" sz="2800" dirty="0"/>
              <a:t> </a:t>
            </a:r>
            <a:r>
              <a:rPr lang="en-US" sz="2800" dirty="0" err="1"/>
              <a:t>ichki</a:t>
            </a:r>
            <a:r>
              <a:rPr lang="en-US" sz="2800" dirty="0"/>
              <a:t> </a:t>
            </a:r>
            <a:r>
              <a:rPr lang="en-US" sz="2800" dirty="0" err="1"/>
              <a:t>chizilgan</a:t>
            </a:r>
            <a:r>
              <a:rPr lang="en-US" sz="2800" dirty="0"/>
              <a:t> </a:t>
            </a:r>
            <a:r>
              <a:rPr lang="en-US" sz="2800" dirty="0" err="1"/>
              <a:t>barcha</a:t>
            </a:r>
            <a:r>
              <a:rPr lang="en-US" sz="2800" dirty="0"/>
              <a:t> </a:t>
            </a:r>
            <a:r>
              <a:rPr lang="en-US" sz="2800" dirty="0" err="1"/>
              <a:t>to’g’ri</a:t>
            </a:r>
            <a:r>
              <a:rPr lang="en-US" sz="2800" dirty="0"/>
              <a:t> </a:t>
            </a:r>
            <a:r>
              <a:rPr lang="en-US" sz="2800" dirty="0" err="1"/>
              <a:t>to’rtburchaklarni</a:t>
            </a:r>
            <a:r>
              <a:rPr lang="en-US" sz="2800" dirty="0"/>
              <a:t> </a:t>
            </a:r>
            <a:r>
              <a:rPr lang="en-US" sz="2800" dirty="0" err="1"/>
              <a:t>ichida</a:t>
            </a:r>
            <a:r>
              <a:rPr lang="en-US" sz="2800" dirty="0"/>
              <a:t> eng </a:t>
            </a:r>
            <a:r>
              <a:rPr lang="en-US" sz="2800" dirty="0" err="1"/>
              <a:t>katta</a:t>
            </a:r>
            <a:r>
              <a:rPr lang="en-US" sz="2800" dirty="0"/>
              <a:t> </a:t>
            </a:r>
            <a:r>
              <a:rPr lang="en-US" sz="2800" dirty="0" err="1"/>
              <a:t>yuzaga</a:t>
            </a:r>
            <a:r>
              <a:rPr lang="en-US" sz="2800" dirty="0"/>
              <a:t> </a:t>
            </a:r>
            <a:r>
              <a:rPr lang="en-US" sz="2800" dirty="0" err="1"/>
              <a:t>ega</a:t>
            </a:r>
            <a:r>
              <a:rPr lang="en-US" sz="2800" dirty="0"/>
              <a:t> </a:t>
            </a:r>
            <a:r>
              <a:rPr lang="en-US" sz="2800" dirty="0" err="1"/>
              <a:t>bo’lgan</a:t>
            </a:r>
            <a:r>
              <a:rPr lang="en-US" sz="2800" dirty="0"/>
              <a:t> </a:t>
            </a:r>
            <a:r>
              <a:rPr lang="en-US" sz="2800" dirty="0" err="1"/>
              <a:t>to’g’ri</a:t>
            </a:r>
            <a:r>
              <a:rPr lang="en-US" sz="2800" dirty="0"/>
              <a:t> </a:t>
            </a:r>
            <a:r>
              <a:rPr lang="en-US" sz="2800" dirty="0" err="1"/>
              <a:t>to’rtburchakni</a:t>
            </a:r>
            <a:r>
              <a:rPr lang="en-US" sz="2800" dirty="0"/>
              <a:t> </a:t>
            </a:r>
            <a:r>
              <a:rPr lang="en-US" sz="2800" dirty="0" err="1"/>
              <a:t>yuzini</a:t>
            </a:r>
            <a:r>
              <a:rPr lang="en-US" sz="2800" dirty="0"/>
              <a:t> toping</a:t>
            </a:r>
          </a:p>
          <a:p>
            <a:pPr>
              <a:lnSpc>
                <a:spcPct val="90000"/>
              </a:lnSpc>
            </a:pPr>
            <a:r>
              <a:rPr lang="en-US" sz="2800" dirty="0"/>
              <a:t>A)</a:t>
            </a:r>
            <a:r>
              <a:rPr lang="uz-Cyrl-UZ" sz="2800" dirty="0"/>
              <a:t> 35              </a:t>
            </a:r>
            <a:r>
              <a:rPr lang="en-US" sz="2800" dirty="0"/>
              <a:t>B)</a:t>
            </a:r>
            <a:r>
              <a:rPr lang="uz-Cyrl-UZ" sz="2800" dirty="0"/>
              <a:t> 70                  </a:t>
            </a:r>
            <a:r>
              <a:rPr lang="en-US" sz="2800" dirty="0"/>
              <a:t>C)</a:t>
            </a:r>
            <a:r>
              <a:rPr lang="uz-Cyrl-UZ" sz="2800" dirty="0"/>
              <a:t>*25                    </a:t>
            </a:r>
            <a:r>
              <a:rPr lang="en-US" sz="2800" dirty="0"/>
              <a:t>D)</a:t>
            </a:r>
            <a:r>
              <a:rPr lang="uz-Cyrl-UZ" sz="2800" dirty="0"/>
              <a:t>49     </a:t>
            </a:r>
          </a:p>
          <a:p>
            <a:pPr>
              <a:lnSpc>
                <a:spcPct val="90000"/>
              </a:lnSpc>
            </a:pPr>
            <a:r>
              <a:rPr lang="uz-Cyrl-UZ" sz="2800" dirty="0"/>
              <a:t>8. </a:t>
            </a:r>
            <a:r>
              <a:rPr lang="en-US" sz="2800" dirty="0"/>
              <a:t>                 </a:t>
            </a:r>
            <a:r>
              <a:rPr lang="uz-Cyrl-UZ" sz="2800" dirty="0"/>
              <a:t> </a:t>
            </a:r>
            <a:r>
              <a:rPr lang="en-US" sz="2800" dirty="0" err="1"/>
              <a:t>funksiyani</a:t>
            </a:r>
            <a:r>
              <a:rPr lang="en-US" sz="2800" dirty="0"/>
              <a:t> </a:t>
            </a:r>
            <a:r>
              <a:rPr lang="en-US" sz="2800" dirty="0" err="1"/>
              <a:t>burilish</a:t>
            </a:r>
            <a:r>
              <a:rPr lang="en-US" sz="2800" dirty="0"/>
              <a:t> </a:t>
            </a:r>
            <a:r>
              <a:rPr lang="en-US" sz="2800" dirty="0" err="1"/>
              <a:t>nuqtasini</a:t>
            </a:r>
            <a:r>
              <a:rPr lang="en-US" sz="2800" dirty="0"/>
              <a:t> </a:t>
            </a:r>
            <a:r>
              <a:rPr lang="en-US" sz="2800" dirty="0" err="1"/>
              <a:t>abssissasini</a:t>
            </a:r>
            <a:r>
              <a:rPr lang="en-US" sz="2800" dirty="0"/>
              <a:t> toping</a:t>
            </a:r>
            <a:endParaRPr lang="uz-Cyrl-UZ" sz="2800" dirty="0"/>
          </a:p>
          <a:p>
            <a:pPr>
              <a:lnSpc>
                <a:spcPct val="90000"/>
              </a:lnSpc>
            </a:pPr>
            <a:r>
              <a:rPr lang="uz-Cyrl-UZ" sz="2800" dirty="0"/>
              <a:t>A)*          B)          C)  </a:t>
            </a:r>
            <a:r>
              <a:rPr lang="en-US" sz="2800" dirty="0"/>
              <a:t>           </a:t>
            </a:r>
            <a:r>
              <a:rPr lang="uz-Cyrl-UZ" sz="2800" dirty="0"/>
              <a:t>  D)</a:t>
            </a:r>
            <a:r>
              <a:rPr lang="en-US" sz="2800" dirty="0" err="1"/>
              <a:t>burilish</a:t>
            </a:r>
            <a:r>
              <a:rPr lang="en-US" sz="2800" dirty="0"/>
              <a:t> </a:t>
            </a:r>
            <a:r>
              <a:rPr lang="en-US" sz="2800" dirty="0" err="1"/>
              <a:t>nuqtasi</a:t>
            </a:r>
            <a:r>
              <a:rPr lang="en-US" sz="2800" dirty="0"/>
              <a:t> </a:t>
            </a:r>
            <a:r>
              <a:rPr lang="en-US" sz="2800" dirty="0" err="1"/>
              <a:t>mavjud</a:t>
            </a:r>
            <a:r>
              <a:rPr lang="en-US" sz="2800" dirty="0"/>
              <a:t> </a:t>
            </a:r>
            <a:r>
              <a:rPr lang="en-US" sz="2800" dirty="0" err="1"/>
              <a:t>emas</a:t>
            </a:r>
            <a:endParaRPr lang="ru-RU" sz="2800" dirty="0"/>
          </a:p>
        </p:txBody>
      </p:sp>
      <p:sp>
        <p:nvSpPr>
          <p:cNvPr id="32563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5636" name="Object 4"/>
          <p:cNvGraphicFramePr>
            <a:graphicFrameLocks noChangeAspect="1"/>
          </p:cNvGraphicFramePr>
          <p:nvPr/>
        </p:nvGraphicFramePr>
        <p:xfrm>
          <a:off x="1331913" y="476250"/>
          <a:ext cx="1079500" cy="344488"/>
        </p:xfrm>
        <a:graphic>
          <a:graphicData uri="http://schemas.openxmlformats.org/presentationml/2006/ole">
            <mc:AlternateContent xmlns:mc="http://schemas.openxmlformats.org/markup-compatibility/2006">
              <mc:Choice xmlns:v="urn:schemas-microsoft-com:vml" Requires="v">
                <p:oleObj spid="_x0000_s325653" name="Формула" r:id="rId3" imgW="837836" imgH="203112" progId="Equation.3">
                  <p:embed/>
                </p:oleObj>
              </mc:Choice>
              <mc:Fallback>
                <p:oleObj name="Формула" r:id="rId3" imgW="837836" imgH="203112"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913" y="476250"/>
                        <a:ext cx="1079500" cy="344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5639"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5638" name="Object 6"/>
          <p:cNvGraphicFramePr>
            <a:graphicFrameLocks noChangeAspect="1"/>
          </p:cNvGraphicFramePr>
          <p:nvPr/>
        </p:nvGraphicFramePr>
        <p:xfrm>
          <a:off x="971600" y="981075"/>
          <a:ext cx="1152525" cy="390525"/>
        </p:xfrm>
        <a:graphic>
          <a:graphicData uri="http://schemas.openxmlformats.org/presentationml/2006/ole">
            <mc:AlternateContent xmlns:mc="http://schemas.openxmlformats.org/markup-compatibility/2006">
              <mc:Choice xmlns:v="urn:schemas-microsoft-com:vml" Requires="v">
                <p:oleObj spid="_x0000_s325654" name="Формула" r:id="rId5" imgW="761669" imgH="393529" progId="Equation.3">
                  <p:embed/>
                </p:oleObj>
              </mc:Choice>
              <mc:Fallback>
                <p:oleObj name="Формула" r:id="rId5" imgW="761669" imgH="393529"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981075"/>
                        <a:ext cx="1152525" cy="390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5641"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5640" name="Object 8"/>
          <p:cNvGraphicFramePr>
            <a:graphicFrameLocks noChangeAspect="1"/>
          </p:cNvGraphicFramePr>
          <p:nvPr/>
        </p:nvGraphicFramePr>
        <p:xfrm>
          <a:off x="1331937" y="1340768"/>
          <a:ext cx="1439863" cy="390525"/>
        </p:xfrm>
        <a:graphic>
          <a:graphicData uri="http://schemas.openxmlformats.org/presentationml/2006/ole">
            <mc:AlternateContent xmlns:mc="http://schemas.openxmlformats.org/markup-compatibility/2006">
              <mc:Choice xmlns:v="urn:schemas-microsoft-com:vml" Requires="v">
                <p:oleObj spid="_x0000_s325655" name="Формула" r:id="rId7" imgW="850531" imgH="393529" progId="Equation.3">
                  <p:embed/>
                </p:oleObj>
              </mc:Choice>
              <mc:Fallback>
                <p:oleObj name="Формула" r:id="rId7" imgW="850531" imgH="393529"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31937" y="1340768"/>
                        <a:ext cx="1439863" cy="390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5643" name="Rectangle 11"/>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5642" name="Object 10"/>
          <p:cNvGraphicFramePr>
            <a:graphicFrameLocks noChangeAspect="1"/>
          </p:cNvGraphicFramePr>
          <p:nvPr/>
        </p:nvGraphicFramePr>
        <p:xfrm>
          <a:off x="4139952" y="1340768"/>
          <a:ext cx="1657350" cy="365125"/>
        </p:xfrm>
        <a:graphic>
          <a:graphicData uri="http://schemas.openxmlformats.org/presentationml/2006/ole">
            <mc:AlternateContent xmlns:mc="http://schemas.openxmlformats.org/markup-compatibility/2006">
              <mc:Choice xmlns:v="urn:schemas-microsoft-com:vml" Requires="v">
                <p:oleObj spid="_x0000_s325656" name="Формула" r:id="rId9" imgW="1040948" imgH="228501" progId="Equation.3">
                  <p:embed/>
                </p:oleObj>
              </mc:Choice>
              <mc:Fallback>
                <p:oleObj name="Формула" r:id="rId9" imgW="1040948" imgH="228501" progId="Equation.3">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39952" y="1340768"/>
                        <a:ext cx="1657350" cy="365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5645"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5644" name="Object 12"/>
          <p:cNvGraphicFramePr>
            <a:graphicFrameLocks noChangeAspect="1"/>
          </p:cNvGraphicFramePr>
          <p:nvPr/>
        </p:nvGraphicFramePr>
        <p:xfrm>
          <a:off x="1403648" y="1916832"/>
          <a:ext cx="1368425" cy="742950"/>
        </p:xfrm>
        <a:graphic>
          <a:graphicData uri="http://schemas.openxmlformats.org/presentationml/2006/ole">
            <mc:AlternateContent xmlns:mc="http://schemas.openxmlformats.org/markup-compatibility/2006">
              <mc:Choice xmlns:v="urn:schemas-microsoft-com:vml" Requires="v">
                <p:oleObj spid="_x0000_s325657" name="Формула" r:id="rId11" imgW="774364" imgH="418918" progId="Equation.3">
                  <p:embed/>
                </p:oleObj>
              </mc:Choice>
              <mc:Fallback>
                <p:oleObj name="Формула" r:id="rId11" imgW="774364" imgH="418918" progId="Equation.3">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03648" y="1916832"/>
                        <a:ext cx="1368425" cy="742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5647" name="Rectangle 1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5646" name="Object 14"/>
          <p:cNvGraphicFramePr>
            <a:graphicFrameLocks noChangeAspect="1"/>
          </p:cNvGraphicFramePr>
          <p:nvPr/>
        </p:nvGraphicFramePr>
        <p:xfrm>
          <a:off x="1331913" y="4077072"/>
          <a:ext cx="1295400" cy="371475"/>
        </p:xfrm>
        <a:graphic>
          <a:graphicData uri="http://schemas.openxmlformats.org/presentationml/2006/ole">
            <mc:AlternateContent xmlns:mc="http://schemas.openxmlformats.org/markup-compatibility/2006">
              <mc:Choice xmlns:v="urn:schemas-microsoft-com:vml" Requires="v">
                <p:oleObj spid="_x0000_s325658" name="Формула" r:id="rId13" imgW="761669" imgH="228501" progId="Equation.3">
                  <p:embed/>
                </p:oleObj>
              </mc:Choice>
              <mc:Fallback>
                <p:oleObj name="Формула" r:id="rId13" imgW="761669" imgH="228501" progId="Equation.3">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31913" y="4077072"/>
                        <a:ext cx="1295400" cy="371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5649" name="Rectangle 1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5648" name="Object 16"/>
          <p:cNvGraphicFramePr>
            <a:graphicFrameLocks noChangeAspect="1"/>
          </p:cNvGraphicFramePr>
          <p:nvPr/>
        </p:nvGraphicFramePr>
        <p:xfrm>
          <a:off x="1403350" y="4806925"/>
          <a:ext cx="792163" cy="422275"/>
        </p:xfrm>
        <a:graphic>
          <a:graphicData uri="http://schemas.openxmlformats.org/presentationml/2006/ole">
            <mc:AlternateContent xmlns:mc="http://schemas.openxmlformats.org/markup-compatibility/2006">
              <mc:Choice xmlns:v="urn:schemas-microsoft-com:vml" Requires="v">
                <p:oleObj spid="_x0000_s325659" name="Формула" r:id="rId15" imgW="431613" imgH="228501" progId="Equation.3">
                  <p:embed/>
                </p:oleObj>
              </mc:Choice>
              <mc:Fallback>
                <p:oleObj name="Формула" r:id="rId15" imgW="431613" imgH="228501" progId="Equation.3">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403350" y="4806925"/>
                        <a:ext cx="792163" cy="422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5651" name="Rectangle 19"/>
          <p:cNvSpPr>
            <a:spLocks noChangeArrowheads="1"/>
          </p:cNvSpPr>
          <p:nvPr/>
        </p:nvSpPr>
        <p:spPr bwMode="auto">
          <a:xfrm>
            <a:off x="0" y="33147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5650" name="Object 18"/>
          <p:cNvGraphicFramePr>
            <a:graphicFrameLocks noChangeAspect="1"/>
          </p:cNvGraphicFramePr>
          <p:nvPr/>
        </p:nvGraphicFramePr>
        <p:xfrm>
          <a:off x="2627784" y="4797152"/>
          <a:ext cx="720725" cy="327025"/>
        </p:xfrm>
        <a:graphic>
          <a:graphicData uri="http://schemas.openxmlformats.org/presentationml/2006/ole">
            <mc:AlternateContent xmlns:mc="http://schemas.openxmlformats.org/markup-compatibility/2006">
              <mc:Choice xmlns:v="urn:schemas-microsoft-com:vml" Requires="v">
                <p:oleObj spid="_x0000_s325660" name="Формула" r:id="rId17" imgW="508000" imgH="228600" progId="Equation.3">
                  <p:embed/>
                </p:oleObj>
              </mc:Choice>
              <mc:Fallback>
                <p:oleObj name="Формула" r:id="rId17" imgW="508000" imgH="228600" progId="Equation.3">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627784" y="4797152"/>
                        <a:ext cx="720725" cy="327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5653" name="Rectangle 21"/>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5652" name="Object 20"/>
          <p:cNvGraphicFramePr>
            <a:graphicFrameLocks noChangeAspect="1"/>
          </p:cNvGraphicFramePr>
          <p:nvPr/>
        </p:nvGraphicFramePr>
        <p:xfrm>
          <a:off x="4211960" y="4797152"/>
          <a:ext cx="720725" cy="384175"/>
        </p:xfrm>
        <a:graphic>
          <a:graphicData uri="http://schemas.openxmlformats.org/presentationml/2006/ole">
            <mc:AlternateContent xmlns:mc="http://schemas.openxmlformats.org/markup-compatibility/2006">
              <mc:Choice xmlns:v="urn:schemas-microsoft-com:vml" Requires="v">
                <p:oleObj spid="_x0000_s325661" name="Формула" r:id="rId19" imgW="431613" imgH="228501" progId="Equation.3">
                  <p:embed/>
                </p:oleObj>
              </mc:Choice>
              <mc:Fallback>
                <p:oleObj name="Формула" r:id="rId19" imgW="431613" imgH="228501" progId="Equation.3">
                  <p:embed/>
                  <p:pic>
                    <p:nvPicPr>
                      <p:cNvPr id="0" name="Picture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211960" y="4797152"/>
                        <a:ext cx="720725" cy="384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6659" name="Rectangle 3"/>
          <p:cNvSpPr>
            <a:spLocks noGrp="1" noChangeArrowheads="1"/>
          </p:cNvSpPr>
          <p:nvPr>
            <p:ph idx="1"/>
          </p:nvPr>
        </p:nvSpPr>
        <p:spPr>
          <a:xfrm>
            <a:off x="457200" y="476250"/>
            <a:ext cx="8229600" cy="5649913"/>
          </a:xfrm>
        </p:spPr>
        <p:txBody>
          <a:bodyPr>
            <a:normAutofit lnSpcReduction="10000"/>
          </a:bodyPr>
          <a:lstStyle/>
          <a:p>
            <a:pPr>
              <a:lnSpc>
                <a:spcPct val="90000"/>
              </a:lnSpc>
            </a:pPr>
            <a:r>
              <a:rPr lang="uz-Cyrl-UZ" dirty="0"/>
              <a:t>9.  </a:t>
            </a:r>
            <a:r>
              <a:rPr lang="en-US" dirty="0"/>
              <a:t>                        </a:t>
            </a:r>
            <a:r>
              <a:rPr lang="en-US" dirty="0" err="1"/>
              <a:t>egri</a:t>
            </a:r>
            <a:r>
              <a:rPr lang="en-US" dirty="0"/>
              <a:t> </a:t>
            </a:r>
            <a:r>
              <a:rPr lang="en-US" dirty="0" err="1"/>
              <a:t>chiziqni</a:t>
            </a:r>
            <a:r>
              <a:rPr lang="en-US" dirty="0"/>
              <a:t> </a:t>
            </a:r>
            <a:r>
              <a:rPr lang="en-US" dirty="0" err="1"/>
              <a:t>burilish</a:t>
            </a:r>
            <a:r>
              <a:rPr lang="en-US" dirty="0"/>
              <a:t> </a:t>
            </a:r>
            <a:r>
              <a:rPr lang="en-US" dirty="0" err="1"/>
              <a:t>nuqtasi</a:t>
            </a:r>
            <a:r>
              <a:rPr lang="en-US" dirty="0"/>
              <a:t> </a:t>
            </a:r>
            <a:r>
              <a:rPr lang="en-US" dirty="0" err="1"/>
              <a:t>mavjud</a:t>
            </a:r>
            <a:r>
              <a:rPr lang="en-US" dirty="0"/>
              <a:t> </a:t>
            </a:r>
            <a:r>
              <a:rPr lang="en-US" dirty="0" err="1"/>
              <a:t>bo’lishi</a:t>
            </a:r>
            <a:r>
              <a:rPr lang="en-US" dirty="0"/>
              <a:t> </a:t>
            </a:r>
            <a:r>
              <a:rPr lang="en-US" dirty="0" err="1"/>
              <a:t>uchun</a:t>
            </a:r>
            <a:r>
              <a:rPr lang="uz-Cyrl-UZ" dirty="0"/>
              <a:t>             a,  b,  c, d </a:t>
            </a:r>
            <a:r>
              <a:rPr lang="en-US" dirty="0" err="1"/>
              <a:t>koeffitsientlar</a:t>
            </a:r>
            <a:r>
              <a:rPr lang="en-US" dirty="0"/>
              <a:t> </a:t>
            </a:r>
            <a:r>
              <a:rPr lang="en-US" dirty="0" err="1"/>
              <a:t>uchun</a:t>
            </a:r>
            <a:r>
              <a:rPr lang="en-US" dirty="0"/>
              <a:t> </a:t>
            </a:r>
            <a:r>
              <a:rPr lang="en-US" dirty="0" err="1"/>
              <a:t>qanday</a:t>
            </a:r>
            <a:r>
              <a:rPr lang="en-US" dirty="0"/>
              <a:t> </a:t>
            </a:r>
            <a:r>
              <a:rPr lang="en-US" dirty="0" err="1"/>
              <a:t>shart</a:t>
            </a:r>
            <a:r>
              <a:rPr lang="en-US" dirty="0"/>
              <a:t> </a:t>
            </a:r>
            <a:r>
              <a:rPr lang="en-US" dirty="0" err="1"/>
              <a:t>bajarilishi</a:t>
            </a:r>
            <a:r>
              <a:rPr lang="en-US" dirty="0"/>
              <a:t> </a:t>
            </a:r>
            <a:r>
              <a:rPr lang="en-US" dirty="0" err="1"/>
              <a:t>kerak</a:t>
            </a:r>
            <a:r>
              <a:rPr lang="uz-Cyrl-UZ" dirty="0"/>
              <a:t>.</a:t>
            </a:r>
          </a:p>
          <a:p>
            <a:pPr>
              <a:lnSpc>
                <a:spcPct val="90000"/>
              </a:lnSpc>
            </a:pPr>
            <a:r>
              <a:rPr lang="uz-Cyrl-UZ" dirty="0"/>
              <a:t>A)  </a:t>
            </a:r>
            <a:r>
              <a:rPr lang="en-US" dirty="0"/>
              <a:t>       </a:t>
            </a:r>
            <a:r>
              <a:rPr lang="uz-Cyrl-UZ" dirty="0"/>
              <a:t>     B)*  </a:t>
            </a:r>
            <a:r>
              <a:rPr lang="en-US" dirty="0"/>
              <a:t>         </a:t>
            </a:r>
            <a:r>
              <a:rPr lang="uz-Cyrl-UZ" dirty="0"/>
              <a:t>     C) </a:t>
            </a:r>
            <a:r>
              <a:rPr lang="en-US" dirty="0"/>
              <a:t>                           </a:t>
            </a:r>
            <a:r>
              <a:rPr lang="uz-Cyrl-UZ" dirty="0"/>
              <a:t>  D) </a:t>
            </a:r>
            <a:r>
              <a:rPr lang="en-US" dirty="0" err="1"/>
              <a:t>ihtiyoriy</a:t>
            </a:r>
            <a:r>
              <a:rPr lang="uz-Cyrl-UZ" dirty="0"/>
              <a:t> a,  b,  c, d </a:t>
            </a:r>
            <a:r>
              <a:rPr lang="en-US" dirty="0" err="1"/>
              <a:t>lardaburilish</a:t>
            </a:r>
            <a:r>
              <a:rPr lang="en-US" dirty="0"/>
              <a:t> </a:t>
            </a:r>
            <a:r>
              <a:rPr lang="en-US" dirty="0" err="1"/>
              <a:t>nuqtasi</a:t>
            </a:r>
            <a:r>
              <a:rPr lang="en-US" dirty="0"/>
              <a:t> </a:t>
            </a:r>
            <a:r>
              <a:rPr lang="en-US" dirty="0" err="1"/>
              <a:t>mavjud</a:t>
            </a:r>
            <a:endParaRPr lang="uz-Cyrl-UZ" dirty="0"/>
          </a:p>
          <a:p>
            <a:pPr>
              <a:lnSpc>
                <a:spcPct val="90000"/>
              </a:lnSpc>
            </a:pPr>
            <a:r>
              <a:rPr lang="uz-Cyrl-UZ" dirty="0"/>
              <a:t>10.   </a:t>
            </a:r>
            <a:r>
              <a:rPr lang="en-US" dirty="0"/>
              <a:t>             </a:t>
            </a:r>
            <a:r>
              <a:rPr lang="en-US" dirty="0" err="1"/>
              <a:t>funksiyani</a:t>
            </a:r>
            <a:r>
              <a:rPr lang="uz-Cyrl-UZ" dirty="0"/>
              <a:t> </a:t>
            </a:r>
            <a:r>
              <a:rPr lang="en-US" dirty="0"/>
              <a:t>            </a:t>
            </a:r>
            <a:r>
              <a:rPr lang="en-US" dirty="0" err="1"/>
              <a:t>kesmada</a:t>
            </a:r>
            <a:r>
              <a:rPr lang="en-US" dirty="0"/>
              <a:t> eng </a:t>
            </a:r>
            <a:r>
              <a:rPr lang="en-US" dirty="0" err="1"/>
              <a:t>katta</a:t>
            </a:r>
            <a:r>
              <a:rPr lang="en-US" dirty="0"/>
              <a:t> </a:t>
            </a:r>
            <a:r>
              <a:rPr lang="en-US" dirty="0" err="1"/>
              <a:t>va</a:t>
            </a:r>
            <a:r>
              <a:rPr lang="en-US" dirty="0"/>
              <a:t> eng </a:t>
            </a:r>
            <a:r>
              <a:rPr lang="en-US" dirty="0" err="1"/>
              <a:t>kichik</a:t>
            </a:r>
            <a:r>
              <a:rPr lang="en-US" dirty="0"/>
              <a:t> </a:t>
            </a:r>
            <a:r>
              <a:rPr lang="en-US" dirty="0" err="1"/>
              <a:t>qiymatini</a:t>
            </a:r>
            <a:r>
              <a:rPr lang="en-US" dirty="0"/>
              <a:t> toping</a:t>
            </a:r>
          </a:p>
          <a:p>
            <a:pPr>
              <a:lnSpc>
                <a:spcPct val="90000"/>
              </a:lnSpc>
            </a:pPr>
            <a:r>
              <a:rPr lang="en-US" dirty="0"/>
              <a:t>A)       </a:t>
            </a:r>
            <a:r>
              <a:rPr lang="uz-Cyrl-UZ" dirty="0"/>
              <a:t>   </a:t>
            </a:r>
            <a:r>
              <a:rPr lang="en-US" dirty="0"/>
              <a:t>         B)</a:t>
            </a:r>
            <a:r>
              <a:rPr lang="uz-Cyrl-UZ" dirty="0"/>
              <a:t>*  </a:t>
            </a:r>
            <a:r>
              <a:rPr lang="en-US" dirty="0"/>
              <a:t>           </a:t>
            </a:r>
            <a:r>
              <a:rPr lang="uz-Cyrl-UZ" dirty="0"/>
              <a:t>   </a:t>
            </a:r>
            <a:r>
              <a:rPr lang="en-US" dirty="0"/>
              <a:t>C) </a:t>
            </a:r>
            <a:r>
              <a:rPr lang="uz-Cyrl-UZ" dirty="0"/>
              <a:t>       </a:t>
            </a:r>
            <a:endParaRPr lang="en-US" dirty="0"/>
          </a:p>
          <a:p>
            <a:pPr>
              <a:lnSpc>
                <a:spcPct val="90000"/>
              </a:lnSpc>
            </a:pPr>
            <a:endParaRPr lang="en-US" dirty="0"/>
          </a:p>
          <a:p>
            <a:pPr>
              <a:lnSpc>
                <a:spcPct val="90000"/>
              </a:lnSpc>
            </a:pPr>
            <a:r>
              <a:rPr lang="en-US" dirty="0"/>
              <a:t>D)</a:t>
            </a:r>
            <a:r>
              <a:rPr lang="en-US" dirty="0" err="1"/>
              <a:t>mavjud</a:t>
            </a:r>
            <a:r>
              <a:rPr lang="en-US" dirty="0"/>
              <a:t> </a:t>
            </a:r>
            <a:r>
              <a:rPr lang="en-US" dirty="0" err="1"/>
              <a:t>emas</a:t>
            </a:r>
            <a:endParaRPr lang="ru-RU" dirty="0"/>
          </a:p>
        </p:txBody>
      </p:sp>
      <p:sp>
        <p:nvSpPr>
          <p:cNvPr id="32666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6660" name="Object 4"/>
          <p:cNvGraphicFramePr>
            <a:graphicFrameLocks noChangeAspect="1"/>
          </p:cNvGraphicFramePr>
          <p:nvPr/>
        </p:nvGraphicFramePr>
        <p:xfrm>
          <a:off x="1403350" y="476250"/>
          <a:ext cx="2160588" cy="373063"/>
        </p:xfrm>
        <a:graphic>
          <a:graphicData uri="http://schemas.openxmlformats.org/presentationml/2006/ole">
            <mc:AlternateContent xmlns:mc="http://schemas.openxmlformats.org/markup-compatibility/2006">
              <mc:Choice xmlns:v="urn:schemas-microsoft-com:vml" Requires="v">
                <p:oleObj spid="_x0000_s326677" name="Формула" r:id="rId3" imgW="1752600" imgH="228600" progId="Equation.3">
                  <p:embed/>
                </p:oleObj>
              </mc:Choice>
              <mc:Fallback>
                <p:oleObj name="Формула" r:id="rId3" imgW="1752600" imgH="2286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350" y="476250"/>
                        <a:ext cx="2160588" cy="373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6663"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6662" name="Object 6"/>
          <p:cNvGraphicFramePr>
            <a:graphicFrameLocks noChangeAspect="1"/>
          </p:cNvGraphicFramePr>
          <p:nvPr/>
        </p:nvGraphicFramePr>
        <p:xfrm>
          <a:off x="1331913" y="2060848"/>
          <a:ext cx="1152525" cy="360363"/>
        </p:xfrm>
        <a:graphic>
          <a:graphicData uri="http://schemas.openxmlformats.org/presentationml/2006/ole">
            <mc:AlternateContent xmlns:mc="http://schemas.openxmlformats.org/markup-compatibility/2006">
              <mc:Choice xmlns:v="urn:schemas-microsoft-com:vml" Requires="v">
                <p:oleObj spid="_x0000_s326678" name="Формула" r:id="rId5" imgW="863225" imgH="203112" progId="Equation.3">
                  <p:embed/>
                </p:oleObj>
              </mc:Choice>
              <mc:Fallback>
                <p:oleObj name="Формула" r:id="rId5" imgW="863225" imgH="203112"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31913" y="2060848"/>
                        <a:ext cx="1152525"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6665"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6664" name="Object 8"/>
          <p:cNvGraphicFramePr>
            <a:graphicFrameLocks noChangeAspect="1"/>
          </p:cNvGraphicFramePr>
          <p:nvPr/>
        </p:nvGraphicFramePr>
        <p:xfrm>
          <a:off x="3492500" y="2076401"/>
          <a:ext cx="1223963" cy="344487"/>
        </p:xfrm>
        <a:graphic>
          <a:graphicData uri="http://schemas.openxmlformats.org/presentationml/2006/ole">
            <mc:AlternateContent xmlns:mc="http://schemas.openxmlformats.org/markup-compatibility/2006">
              <mc:Choice xmlns:v="urn:schemas-microsoft-com:vml" Requires="v">
                <p:oleObj spid="_x0000_s326679" name="Формула" r:id="rId7" imgW="863225" imgH="203112" progId="Equation.3">
                  <p:embed/>
                </p:oleObj>
              </mc:Choice>
              <mc:Fallback>
                <p:oleObj name="Формула" r:id="rId7" imgW="863225" imgH="203112"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92500" y="2076401"/>
                        <a:ext cx="1223963" cy="344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6667" name="Rectangle 11"/>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6666" name="Object 10"/>
          <p:cNvGraphicFramePr>
            <a:graphicFrameLocks noChangeAspect="1"/>
          </p:cNvGraphicFramePr>
          <p:nvPr/>
        </p:nvGraphicFramePr>
        <p:xfrm>
          <a:off x="5436096" y="2132856"/>
          <a:ext cx="1368425" cy="344488"/>
        </p:xfrm>
        <a:graphic>
          <a:graphicData uri="http://schemas.openxmlformats.org/presentationml/2006/ole">
            <mc:AlternateContent xmlns:mc="http://schemas.openxmlformats.org/markup-compatibility/2006">
              <mc:Choice xmlns:v="urn:schemas-microsoft-com:vml" Requires="v">
                <p:oleObj spid="_x0000_s326680" name="Формула" r:id="rId9" imgW="863225" imgH="203112" progId="Equation.3">
                  <p:embed/>
                </p:oleObj>
              </mc:Choice>
              <mc:Fallback>
                <p:oleObj name="Формула" r:id="rId9" imgW="863225" imgH="203112" progId="Equation.3">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36096" y="2132856"/>
                        <a:ext cx="1368425" cy="344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6669"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6668" name="Object 12"/>
          <p:cNvGraphicFramePr>
            <a:graphicFrameLocks noChangeAspect="1"/>
          </p:cNvGraphicFramePr>
          <p:nvPr/>
        </p:nvGraphicFramePr>
        <p:xfrm>
          <a:off x="1547664" y="3356992"/>
          <a:ext cx="1296988" cy="411162"/>
        </p:xfrm>
        <a:graphic>
          <a:graphicData uri="http://schemas.openxmlformats.org/presentationml/2006/ole">
            <mc:AlternateContent xmlns:mc="http://schemas.openxmlformats.org/markup-compatibility/2006">
              <mc:Choice xmlns:v="urn:schemas-microsoft-com:vml" Requires="v">
                <p:oleObj spid="_x0000_s326681" name="Формула" r:id="rId11" imgW="977900" imgH="241300" progId="Equation.3">
                  <p:embed/>
                </p:oleObj>
              </mc:Choice>
              <mc:Fallback>
                <p:oleObj name="Формула" r:id="rId11" imgW="977900" imgH="241300" progId="Equation.3">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47664" y="3356992"/>
                        <a:ext cx="1296988" cy="411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6671" name="Rectangle 1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6670" name="Object 14"/>
          <p:cNvGraphicFramePr>
            <a:graphicFrameLocks noChangeAspect="1"/>
          </p:cNvGraphicFramePr>
          <p:nvPr/>
        </p:nvGraphicFramePr>
        <p:xfrm>
          <a:off x="5076056" y="3501008"/>
          <a:ext cx="792163" cy="342900"/>
        </p:xfrm>
        <a:graphic>
          <a:graphicData uri="http://schemas.openxmlformats.org/presentationml/2006/ole">
            <mc:AlternateContent xmlns:mc="http://schemas.openxmlformats.org/markup-compatibility/2006">
              <mc:Choice xmlns:v="urn:schemas-microsoft-com:vml" Requires="v">
                <p:oleObj spid="_x0000_s326682" name="Формула" r:id="rId13" imgW="380835" imgH="215806" progId="Equation.3">
                  <p:embed/>
                </p:oleObj>
              </mc:Choice>
              <mc:Fallback>
                <p:oleObj name="Формула" r:id="rId13" imgW="380835" imgH="215806" progId="Equation.3">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76056" y="3501008"/>
                        <a:ext cx="792163"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6673" name="Rectangle 1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6672" name="Object 16"/>
          <p:cNvGraphicFramePr>
            <a:graphicFrameLocks noChangeAspect="1"/>
          </p:cNvGraphicFramePr>
          <p:nvPr/>
        </p:nvGraphicFramePr>
        <p:xfrm>
          <a:off x="1476375" y="4293096"/>
          <a:ext cx="1150938" cy="706437"/>
        </p:xfrm>
        <a:graphic>
          <a:graphicData uri="http://schemas.openxmlformats.org/presentationml/2006/ole">
            <mc:AlternateContent xmlns:mc="http://schemas.openxmlformats.org/markup-compatibility/2006">
              <mc:Choice xmlns:v="urn:schemas-microsoft-com:vml" Requires="v">
                <p:oleObj spid="_x0000_s326683" name="Формула" r:id="rId15" imgW="787058" imgH="482391" progId="Equation.3">
                  <p:embed/>
                </p:oleObj>
              </mc:Choice>
              <mc:Fallback>
                <p:oleObj name="Формула" r:id="rId15" imgW="787058" imgH="482391" progId="Equation.3">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476375" y="4293096"/>
                        <a:ext cx="1150938" cy="7064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6675" name="Rectangle 1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6674" name="Object 18"/>
          <p:cNvGraphicFramePr>
            <a:graphicFrameLocks noChangeAspect="1"/>
          </p:cNvGraphicFramePr>
          <p:nvPr/>
        </p:nvGraphicFramePr>
        <p:xfrm>
          <a:off x="3923928" y="4293096"/>
          <a:ext cx="1223962" cy="752475"/>
        </p:xfrm>
        <a:graphic>
          <a:graphicData uri="http://schemas.openxmlformats.org/presentationml/2006/ole">
            <mc:AlternateContent xmlns:mc="http://schemas.openxmlformats.org/markup-compatibility/2006">
              <mc:Choice xmlns:v="urn:schemas-microsoft-com:vml" Requires="v">
                <p:oleObj spid="_x0000_s326684" name="Формула" r:id="rId17" imgW="787058" imgH="482391" progId="Equation.3">
                  <p:embed/>
                </p:oleObj>
              </mc:Choice>
              <mc:Fallback>
                <p:oleObj name="Формула" r:id="rId17" imgW="787058" imgH="482391" progId="Equation.3">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923928" y="4293096"/>
                        <a:ext cx="1223962" cy="752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6677" name="Rectangle 21"/>
          <p:cNvSpPr>
            <a:spLocks noChangeArrowheads="1"/>
          </p:cNvSpPr>
          <p:nvPr/>
        </p:nvSpPr>
        <p:spPr bwMode="auto">
          <a:xfrm>
            <a:off x="0" y="3186113"/>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6676" name="Object 20"/>
          <p:cNvGraphicFramePr>
            <a:graphicFrameLocks noChangeAspect="1"/>
          </p:cNvGraphicFramePr>
          <p:nvPr/>
        </p:nvGraphicFramePr>
        <p:xfrm>
          <a:off x="5940152" y="4371826"/>
          <a:ext cx="1081087" cy="641350"/>
        </p:xfrm>
        <a:graphic>
          <a:graphicData uri="http://schemas.openxmlformats.org/presentationml/2006/ole">
            <mc:AlternateContent xmlns:mc="http://schemas.openxmlformats.org/markup-compatibility/2006">
              <mc:Choice xmlns:v="urn:schemas-microsoft-com:vml" Requires="v">
                <p:oleObj spid="_x0000_s326685" name="Формула" r:id="rId19" imgW="812447" imgH="482391" progId="Equation.3">
                  <p:embed/>
                </p:oleObj>
              </mc:Choice>
              <mc:Fallback>
                <p:oleObj name="Формула" r:id="rId19" imgW="812447" imgH="482391" progId="Equation.3">
                  <p:embed/>
                  <p:pic>
                    <p:nvPicPr>
                      <p:cNvPr id="0" name="Picture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940152" y="4371826"/>
                        <a:ext cx="1081087" cy="641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683" name="Rectangle 3"/>
          <p:cNvSpPr>
            <a:spLocks noGrp="1" noChangeArrowheads="1"/>
          </p:cNvSpPr>
          <p:nvPr>
            <p:ph idx="1"/>
          </p:nvPr>
        </p:nvSpPr>
        <p:spPr>
          <a:xfrm>
            <a:off x="457200" y="476250"/>
            <a:ext cx="8229600" cy="5649913"/>
          </a:xfrm>
        </p:spPr>
        <p:txBody>
          <a:bodyPr/>
          <a:lstStyle/>
          <a:p>
            <a:r>
              <a:rPr lang="uz-Cyrl-UZ"/>
              <a:t>11.  </a:t>
            </a:r>
            <a:r>
              <a:rPr lang="en-US"/>
              <a:t>                 funksiyani ekstremumga tekshiring</a:t>
            </a:r>
          </a:p>
          <a:p>
            <a:r>
              <a:rPr lang="en-US"/>
              <a:t>A</a:t>
            </a:r>
            <a:r>
              <a:rPr lang="ru-RU"/>
              <a:t>)</a:t>
            </a:r>
            <a:r>
              <a:rPr lang="uz-Cyrl-UZ"/>
              <a:t>    </a:t>
            </a:r>
            <a:r>
              <a:rPr lang="en-US"/>
              <a:t>       </a:t>
            </a:r>
            <a:r>
              <a:rPr lang="uz-Cyrl-UZ"/>
              <a:t> </a:t>
            </a:r>
            <a:r>
              <a:rPr lang="en-US"/>
              <a:t>     B</a:t>
            </a:r>
            <a:r>
              <a:rPr lang="ru-RU"/>
              <a:t>) </a:t>
            </a:r>
            <a:r>
              <a:rPr lang="uz-Cyrl-UZ"/>
              <a:t>   </a:t>
            </a:r>
            <a:r>
              <a:rPr lang="en-US"/>
              <a:t>               </a:t>
            </a:r>
            <a:r>
              <a:rPr lang="uz-Cyrl-UZ"/>
              <a:t> </a:t>
            </a:r>
            <a:r>
              <a:rPr lang="en-US"/>
              <a:t>C</a:t>
            </a:r>
            <a:r>
              <a:rPr lang="ru-RU"/>
              <a:t>) </a:t>
            </a:r>
            <a:r>
              <a:rPr lang="en-US"/>
              <a:t> </a:t>
            </a:r>
            <a:r>
              <a:rPr lang="uz-Cyrl-UZ"/>
              <a:t>   </a:t>
            </a:r>
            <a:r>
              <a:rPr lang="en-US"/>
              <a:t>                  D</a:t>
            </a:r>
            <a:r>
              <a:rPr lang="ru-RU"/>
              <a:t>)</a:t>
            </a:r>
            <a:r>
              <a:rPr lang="en-US"/>
              <a:t>ekstremum mavjud emas</a:t>
            </a:r>
            <a:endParaRPr lang="uz-Cyrl-UZ"/>
          </a:p>
          <a:p>
            <a:r>
              <a:rPr lang="uz-Cyrl-UZ"/>
              <a:t>12. </a:t>
            </a:r>
            <a:r>
              <a:rPr lang="en-US"/>
              <a:t>                 funksiyani o’sish va kamayish oraliqlarni toping</a:t>
            </a:r>
            <a:endParaRPr lang="uz-Cyrl-UZ"/>
          </a:p>
          <a:p>
            <a:r>
              <a:rPr lang="uz-Cyrl-UZ"/>
              <a:t>A)* </a:t>
            </a:r>
            <a:r>
              <a:rPr lang="en-US"/>
              <a:t>         o’syvchi</a:t>
            </a:r>
            <a:r>
              <a:rPr lang="uz-Cyrl-UZ"/>
              <a:t>, </a:t>
            </a:r>
            <a:r>
              <a:rPr lang="en-US"/>
              <a:t>        kamayuvchi</a:t>
            </a:r>
            <a:endParaRPr lang="uz-Cyrl-UZ"/>
          </a:p>
          <a:p>
            <a:r>
              <a:rPr lang="uz-Cyrl-UZ"/>
              <a:t>B) </a:t>
            </a:r>
            <a:r>
              <a:rPr lang="en-US"/>
              <a:t>               kamayuvchi</a:t>
            </a:r>
            <a:r>
              <a:rPr lang="uz-Cyrl-UZ"/>
              <a:t>,  </a:t>
            </a:r>
            <a:r>
              <a:rPr lang="en-US"/>
              <a:t>       o’suvchi</a:t>
            </a:r>
          </a:p>
          <a:p>
            <a:r>
              <a:rPr lang="en-US"/>
              <a:t>C</a:t>
            </a:r>
            <a:r>
              <a:rPr lang="ru-RU"/>
              <a:t>)</a:t>
            </a:r>
            <a:r>
              <a:rPr lang="en-US"/>
              <a:t>              </a:t>
            </a:r>
            <a:r>
              <a:rPr lang="uz-Cyrl-UZ"/>
              <a:t> </a:t>
            </a:r>
            <a:r>
              <a:rPr lang="en-US"/>
              <a:t>o’suvchi</a:t>
            </a:r>
            <a:r>
              <a:rPr lang="uz-Cyrl-UZ"/>
              <a:t> </a:t>
            </a:r>
            <a:endParaRPr lang="en-US"/>
          </a:p>
          <a:p>
            <a:r>
              <a:rPr lang="en-US"/>
              <a:t>D</a:t>
            </a:r>
            <a:r>
              <a:rPr lang="ru-RU"/>
              <a:t>) </a:t>
            </a:r>
            <a:r>
              <a:rPr lang="en-US"/>
              <a:t>                  kamayuvchi</a:t>
            </a:r>
            <a:endParaRPr lang="ru-RU"/>
          </a:p>
        </p:txBody>
      </p:sp>
      <p:sp>
        <p:nvSpPr>
          <p:cNvPr id="327708" name="Rectangle 28"/>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7707" name="Object 27"/>
          <p:cNvGraphicFramePr>
            <a:graphicFrameLocks noChangeAspect="1"/>
          </p:cNvGraphicFramePr>
          <p:nvPr/>
        </p:nvGraphicFramePr>
        <p:xfrm>
          <a:off x="1547813" y="549275"/>
          <a:ext cx="1584325" cy="409575"/>
        </p:xfrm>
        <a:graphic>
          <a:graphicData uri="http://schemas.openxmlformats.org/presentationml/2006/ole">
            <mc:AlternateContent xmlns:mc="http://schemas.openxmlformats.org/markup-compatibility/2006">
              <mc:Choice xmlns:v="urn:schemas-microsoft-com:vml" Requires="v">
                <p:oleObj spid="_x0000_s327728" name="Формула" r:id="rId3" imgW="1282700" imgH="266700" progId="Equation.3">
                  <p:embed/>
                </p:oleObj>
              </mc:Choice>
              <mc:Fallback>
                <p:oleObj name="Формула" r:id="rId3" imgW="1282700" imgH="266700" progId="Equation.3">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7813" y="549275"/>
                        <a:ext cx="1584325" cy="409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710" name="Rectangle 30"/>
          <p:cNvSpPr>
            <a:spLocks noChangeArrowheads="1"/>
          </p:cNvSpPr>
          <p:nvPr/>
        </p:nvSpPr>
        <p:spPr bwMode="auto">
          <a:xfrm>
            <a:off x="0" y="32146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7709" name="Object 29"/>
          <p:cNvGraphicFramePr>
            <a:graphicFrameLocks noChangeAspect="1"/>
          </p:cNvGraphicFramePr>
          <p:nvPr/>
        </p:nvGraphicFramePr>
        <p:xfrm>
          <a:off x="1476375" y="1628775"/>
          <a:ext cx="1295400" cy="573088"/>
        </p:xfrm>
        <a:graphic>
          <a:graphicData uri="http://schemas.openxmlformats.org/presentationml/2006/ole">
            <mc:AlternateContent xmlns:mc="http://schemas.openxmlformats.org/markup-compatibility/2006">
              <mc:Choice xmlns:v="urn:schemas-microsoft-com:vml" Requires="v">
                <p:oleObj spid="_x0000_s327729" name="Формула" r:id="rId5" imgW="1079032" imgH="431613" progId="Equation.3">
                  <p:embed/>
                </p:oleObj>
              </mc:Choice>
              <mc:Fallback>
                <p:oleObj name="Формула" r:id="rId5" imgW="1079032" imgH="431613" progId="Equation.3">
                  <p:embed/>
                  <p:pic>
                    <p:nvPicPr>
                      <p:cNvPr id="0" name="Picture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6375" y="1628775"/>
                        <a:ext cx="1295400" cy="573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712" name="Rectangle 32"/>
          <p:cNvSpPr>
            <a:spLocks noChangeArrowheads="1"/>
          </p:cNvSpPr>
          <p:nvPr/>
        </p:nvSpPr>
        <p:spPr bwMode="auto">
          <a:xfrm>
            <a:off x="0" y="3209925"/>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7711" name="Object 31"/>
          <p:cNvGraphicFramePr>
            <a:graphicFrameLocks noChangeAspect="1"/>
          </p:cNvGraphicFramePr>
          <p:nvPr/>
        </p:nvGraphicFramePr>
        <p:xfrm>
          <a:off x="3851275" y="1628775"/>
          <a:ext cx="1296988" cy="582613"/>
        </p:xfrm>
        <a:graphic>
          <a:graphicData uri="http://schemas.openxmlformats.org/presentationml/2006/ole">
            <mc:AlternateContent xmlns:mc="http://schemas.openxmlformats.org/markup-compatibility/2006">
              <mc:Choice xmlns:v="urn:schemas-microsoft-com:vml" Requires="v">
                <p:oleObj spid="_x0000_s327730" name="Формула" r:id="rId7" imgW="990170" imgH="444307" progId="Equation.3">
                  <p:embed/>
                </p:oleObj>
              </mc:Choice>
              <mc:Fallback>
                <p:oleObj name="Формула" r:id="rId7" imgW="990170" imgH="444307" progId="Equation.3">
                  <p:embed/>
                  <p:pic>
                    <p:nvPicPr>
                      <p:cNvPr id="0" name="Picture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51275" y="1628775"/>
                        <a:ext cx="1296988" cy="582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13" name="Object 33"/>
          <p:cNvGraphicFramePr>
            <a:graphicFrameLocks noChangeAspect="1"/>
          </p:cNvGraphicFramePr>
          <p:nvPr/>
        </p:nvGraphicFramePr>
        <p:xfrm>
          <a:off x="6372225" y="1700213"/>
          <a:ext cx="1223963" cy="501650"/>
        </p:xfrm>
        <a:graphic>
          <a:graphicData uri="http://schemas.openxmlformats.org/presentationml/2006/ole">
            <mc:AlternateContent xmlns:mc="http://schemas.openxmlformats.org/markup-compatibility/2006">
              <mc:Choice xmlns:v="urn:schemas-microsoft-com:vml" Requires="v">
                <p:oleObj spid="_x0000_s327731" name="Формула" r:id="rId9" imgW="1066800" imgH="431800" progId="Equation.3">
                  <p:embed/>
                </p:oleObj>
              </mc:Choice>
              <mc:Fallback>
                <p:oleObj name="Формула" r:id="rId9" imgW="1066800" imgH="431800" progId="Equation.3">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72225" y="1700213"/>
                        <a:ext cx="1223963" cy="501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716" name="Rectangle 36"/>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7715" name="Object 35"/>
          <p:cNvGraphicFramePr>
            <a:graphicFrameLocks noChangeAspect="1"/>
          </p:cNvGraphicFramePr>
          <p:nvPr/>
        </p:nvGraphicFramePr>
        <p:xfrm>
          <a:off x="1619250" y="2781300"/>
          <a:ext cx="1368425" cy="371475"/>
        </p:xfrm>
        <a:graphic>
          <a:graphicData uri="http://schemas.openxmlformats.org/presentationml/2006/ole">
            <mc:AlternateContent xmlns:mc="http://schemas.openxmlformats.org/markup-compatibility/2006">
              <mc:Choice xmlns:v="urn:schemas-microsoft-com:vml" Requires="v">
                <p:oleObj spid="_x0000_s327732" name="Формула" r:id="rId11" imgW="812447" imgH="228501" progId="Equation.3">
                  <p:embed/>
                </p:oleObj>
              </mc:Choice>
              <mc:Fallback>
                <p:oleObj name="Формула" r:id="rId11" imgW="812447" imgH="228501" progId="Equation.3">
                  <p:embed/>
                  <p:pic>
                    <p:nvPicPr>
                      <p:cNvPr id="0" name="Picture 3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19250" y="2781300"/>
                        <a:ext cx="1368425" cy="371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718" name="Rectangle 38"/>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7717" name="Object 37"/>
          <p:cNvGraphicFramePr>
            <a:graphicFrameLocks noChangeAspect="1"/>
          </p:cNvGraphicFramePr>
          <p:nvPr/>
        </p:nvGraphicFramePr>
        <p:xfrm>
          <a:off x="1619250" y="3789363"/>
          <a:ext cx="865188" cy="449262"/>
        </p:xfrm>
        <a:graphic>
          <a:graphicData uri="http://schemas.openxmlformats.org/presentationml/2006/ole">
            <mc:AlternateContent xmlns:mc="http://schemas.openxmlformats.org/markup-compatibility/2006">
              <mc:Choice xmlns:v="urn:schemas-microsoft-com:vml" Requires="v">
                <p:oleObj spid="_x0000_s327733" name="Формула" r:id="rId13" imgW="583947" imgH="304668" progId="Equation.3">
                  <p:embed/>
                </p:oleObj>
              </mc:Choice>
              <mc:Fallback>
                <p:oleObj name="Формула" r:id="rId13" imgW="583947" imgH="304668" progId="Equation.3">
                  <p:embed/>
                  <p:pic>
                    <p:nvPicPr>
                      <p:cNvPr id="0" name="Picture 3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19250" y="3789363"/>
                        <a:ext cx="865188" cy="449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720" name="Rectangle 40"/>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7719" name="Object 39"/>
          <p:cNvGraphicFramePr>
            <a:graphicFrameLocks noChangeAspect="1"/>
          </p:cNvGraphicFramePr>
          <p:nvPr/>
        </p:nvGraphicFramePr>
        <p:xfrm>
          <a:off x="3995936" y="3860800"/>
          <a:ext cx="792163" cy="377825"/>
        </p:xfrm>
        <a:graphic>
          <a:graphicData uri="http://schemas.openxmlformats.org/presentationml/2006/ole">
            <mc:AlternateContent xmlns:mc="http://schemas.openxmlformats.org/markup-compatibility/2006">
              <mc:Choice xmlns:v="urn:schemas-microsoft-com:vml" Requires="v">
                <p:oleObj spid="_x0000_s327734" name="Формула" r:id="rId15" imgW="545626" imgH="304536" progId="Equation.3">
                  <p:embed/>
                </p:oleObj>
              </mc:Choice>
              <mc:Fallback>
                <p:oleObj name="Формула" r:id="rId15" imgW="545626" imgH="304536" progId="Equation.3">
                  <p:embed/>
                  <p:pic>
                    <p:nvPicPr>
                      <p:cNvPr id="0" name="Picture 3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995936" y="3860800"/>
                        <a:ext cx="792163"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722" name="Rectangle 42"/>
          <p:cNvSpPr>
            <a:spLocks noChangeArrowheads="1"/>
          </p:cNvSpPr>
          <p:nvPr/>
        </p:nvSpPr>
        <p:spPr bwMode="auto">
          <a:xfrm>
            <a:off x="0" y="32766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7721" name="Object 41"/>
          <p:cNvGraphicFramePr>
            <a:graphicFrameLocks noChangeAspect="1"/>
          </p:cNvGraphicFramePr>
          <p:nvPr/>
        </p:nvGraphicFramePr>
        <p:xfrm>
          <a:off x="1476375" y="4365625"/>
          <a:ext cx="792163" cy="376238"/>
        </p:xfrm>
        <a:graphic>
          <a:graphicData uri="http://schemas.openxmlformats.org/presentationml/2006/ole">
            <mc:AlternateContent xmlns:mc="http://schemas.openxmlformats.org/markup-compatibility/2006">
              <mc:Choice xmlns:v="urn:schemas-microsoft-com:vml" Requires="v">
                <p:oleObj spid="_x0000_s327735" name="Формула" r:id="rId17" imgW="583947" imgH="304668" progId="Equation.3">
                  <p:embed/>
                </p:oleObj>
              </mc:Choice>
              <mc:Fallback>
                <p:oleObj name="Формула" r:id="rId17" imgW="583947" imgH="304668" progId="Equation.3">
                  <p:embed/>
                  <p:pic>
                    <p:nvPicPr>
                      <p:cNvPr id="0" name="Picture 4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76375" y="4365625"/>
                        <a:ext cx="792163" cy="376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724" name="Rectangle 44"/>
          <p:cNvSpPr>
            <a:spLocks noChangeArrowheads="1"/>
          </p:cNvSpPr>
          <p:nvPr/>
        </p:nvSpPr>
        <p:spPr bwMode="auto">
          <a:xfrm>
            <a:off x="0" y="32766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7723" name="Object 43"/>
          <p:cNvGraphicFramePr>
            <a:graphicFrameLocks noChangeAspect="1"/>
          </p:cNvGraphicFramePr>
          <p:nvPr/>
        </p:nvGraphicFramePr>
        <p:xfrm>
          <a:off x="5508625" y="4365625"/>
          <a:ext cx="720725" cy="447675"/>
        </p:xfrm>
        <a:graphic>
          <a:graphicData uri="http://schemas.openxmlformats.org/presentationml/2006/ole">
            <mc:AlternateContent xmlns:mc="http://schemas.openxmlformats.org/markup-compatibility/2006">
              <mc:Choice xmlns:v="urn:schemas-microsoft-com:vml" Requires="v">
                <p:oleObj spid="_x0000_s327736" name="Формула" r:id="rId18" imgW="545626" imgH="304536" progId="Equation.3">
                  <p:embed/>
                </p:oleObj>
              </mc:Choice>
              <mc:Fallback>
                <p:oleObj name="Формула" r:id="rId18" imgW="545626" imgH="304536" progId="Equation.3">
                  <p:embed/>
                  <p:pic>
                    <p:nvPicPr>
                      <p:cNvPr id="0" name="Picture 4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508625" y="4365625"/>
                        <a:ext cx="720725" cy="447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726" name="Rectangle 46"/>
          <p:cNvSpPr>
            <a:spLocks noChangeArrowheads="1"/>
          </p:cNvSpPr>
          <p:nvPr/>
        </p:nvSpPr>
        <p:spPr bwMode="auto">
          <a:xfrm>
            <a:off x="0" y="3319463"/>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7725" name="Object 45"/>
          <p:cNvGraphicFramePr>
            <a:graphicFrameLocks noChangeAspect="1"/>
          </p:cNvGraphicFramePr>
          <p:nvPr/>
        </p:nvGraphicFramePr>
        <p:xfrm>
          <a:off x="1619250" y="5030788"/>
          <a:ext cx="936625" cy="346075"/>
        </p:xfrm>
        <a:graphic>
          <a:graphicData uri="http://schemas.openxmlformats.org/presentationml/2006/ole">
            <mc:AlternateContent xmlns:mc="http://schemas.openxmlformats.org/markup-compatibility/2006">
              <mc:Choice xmlns:v="urn:schemas-microsoft-com:vml" Requires="v">
                <p:oleObj spid="_x0000_s327737" name="Формула" r:id="rId20" imgW="596641" imgH="215806" progId="Equation.3">
                  <p:embed/>
                </p:oleObj>
              </mc:Choice>
              <mc:Fallback>
                <p:oleObj name="Формула" r:id="rId20" imgW="596641" imgH="215806" progId="Equation.3">
                  <p:embed/>
                  <p:pic>
                    <p:nvPicPr>
                      <p:cNvPr id="0" name="Picture 4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619250" y="5030788"/>
                        <a:ext cx="936625"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728" name="Rectangle 48"/>
          <p:cNvSpPr>
            <a:spLocks noChangeArrowheads="1"/>
          </p:cNvSpPr>
          <p:nvPr/>
        </p:nvSpPr>
        <p:spPr bwMode="auto">
          <a:xfrm>
            <a:off x="0" y="3319463"/>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7727" name="Object 47"/>
          <p:cNvGraphicFramePr>
            <a:graphicFrameLocks noChangeAspect="1"/>
          </p:cNvGraphicFramePr>
          <p:nvPr/>
        </p:nvGraphicFramePr>
        <p:xfrm>
          <a:off x="1619250" y="5505450"/>
          <a:ext cx="1008063" cy="374650"/>
        </p:xfrm>
        <a:graphic>
          <a:graphicData uri="http://schemas.openxmlformats.org/presentationml/2006/ole">
            <mc:AlternateContent xmlns:mc="http://schemas.openxmlformats.org/markup-compatibility/2006">
              <mc:Choice xmlns:v="urn:schemas-microsoft-com:vml" Requires="v">
                <p:oleObj spid="_x0000_s327738" name="Формула" r:id="rId22" imgW="596641" imgH="215806" progId="Equation.3">
                  <p:embed/>
                </p:oleObj>
              </mc:Choice>
              <mc:Fallback>
                <p:oleObj name="Формула" r:id="rId22" imgW="596641" imgH="215806" progId="Equation.3">
                  <p:embed/>
                  <p:pic>
                    <p:nvPicPr>
                      <p:cNvPr id="0" name="Picture 47"/>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619250" y="5505450"/>
                        <a:ext cx="100806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8707" name="Rectangle 3"/>
          <p:cNvSpPr>
            <a:spLocks noGrp="1" noChangeArrowheads="1"/>
          </p:cNvSpPr>
          <p:nvPr>
            <p:ph idx="1"/>
          </p:nvPr>
        </p:nvSpPr>
        <p:spPr>
          <a:xfrm>
            <a:off x="457200" y="549275"/>
            <a:ext cx="8229600" cy="5576888"/>
          </a:xfrm>
        </p:spPr>
        <p:txBody>
          <a:bodyPr/>
          <a:lstStyle/>
          <a:p>
            <a:pPr>
              <a:lnSpc>
                <a:spcPct val="90000"/>
              </a:lnSpc>
            </a:pPr>
            <a:r>
              <a:rPr lang="uz-Cyrl-UZ"/>
              <a:t>13. </a:t>
            </a:r>
            <a:r>
              <a:rPr lang="en-US"/>
              <a:t>                                  funksiyani ekstremumga tekshiring</a:t>
            </a:r>
          </a:p>
          <a:p>
            <a:pPr>
              <a:lnSpc>
                <a:spcPct val="90000"/>
              </a:lnSpc>
            </a:pPr>
            <a:r>
              <a:rPr lang="en-US"/>
              <a:t>A</a:t>
            </a:r>
            <a:r>
              <a:rPr lang="ru-RU"/>
              <a:t>)</a:t>
            </a:r>
            <a:r>
              <a:rPr lang="uz-Cyrl-UZ"/>
              <a:t>*</a:t>
            </a:r>
            <a:r>
              <a:rPr lang="ru-RU"/>
              <a:t> </a:t>
            </a:r>
            <a:r>
              <a:rPr lang="en-US"/>
              <a:t>             </a:t>
            </a:r>
            <a:r>
              <a:rPr lang="ru-RU"/>
              <a:t> </a:t>
            </a:r>
            <a:r>
              <a:rPr lang="en-US"/>
              <a:t>B</a:t>
            </a:r>
            <a:r>
              <a:rPr lang="ru-RU"/>
              <a:t>)</a:t>
            </a:r>
            <a:r>
              <a:rPr lang="uz-Cyrl-UZ"/>
              <a:t> </a:t>
            </a:r>
            <a:r>
              <a:rPr lang="en-US"/>
              <a:t>               C</a:t>
            </a:r>
            <a:r>
              <a:rPr lang="ru-RU"/>
              <a:t>)</a:t>
            </a:r>
            <a:r>
              <a:rPr lang="en-US"/>
              <a:t>                    </a:t>
            </a:r>
          </a:p>
          <a:p>
            <a:pPr>
              <a:lnSpc>
                <a:spcPct val="90000"/>
              </a:lnSpc>
            </a:pPr>
            <a:endParaRPr lang="en-US"/>
          </a:p>
          <a:p>
            <a:pPr>
              <a:lnSpc>
                <a:spcPct val="90000"/>
              </a:lnSpc>
            </a:pPr>
            <a:r>
              <a:rPr lang="en-US"/>
              <a:t>D</a:t>
            </a:r>
            <a:r>
              <a:rPr lang="ru-RU"/>
              <a:t>)		</a:t>
            </a:r>
            <a:endParaRPr lang="uz-Cyrl-UZ"/>
          </a:p>
          <a:p>
            <a:pPr>
              <a:lnSpc>
                <a:spcPct val="90000"/>
              </a:lnSpc>
            </a:pPr>
            <a:r>
              <a:rPr lang="uz-Cyrl-UZ"/>
              <a:t>14. </a:t>
            </a:r>
            <a:r>
              <a:rPr lang="en-US"/>
              <a:t>                         funksiyani ekstremumga tekshiring</a:t>
            </a:r>
          </a:p>
          <a:p>
            <a:pPr>
              <a:lnSpc>
                <a:spcPct val="90000"/>
              </a:lnSpc>
            </a:pPr>
            <a:r>
              <a:rPr lang="en-US"/>
              <a:t>A</a:t>
            </a:r>
            <a:r>
              <a:rPr lang="ru-RU"/>
              <a:t>)</a:t>
            </a:r>
            <a:r>
              <a:rPr lang="uz-Cyrl-UZ"/>
              <a:t>*</a:t>
            </a:r>
            <a:r>
              <a:rPr lang="en-US"/>
              <a:t>                   B</a:t>
            </a:r>
            <a:r>
              <a:rPr lang="ru-RU"/>
              <a:t>)</a:t>
            </a:r>
            <a:r>
              <a:rPr lang="en-US"/>
              <a:t>                    C</a:t>
            </a:r>
            <a:r>
              <a:rPr lang="ru-RU"/>
              <a:t>)</a:t>
            </a:r>
            <a:r>
              <a:rPr lang="en-US"/>
              <a:t>                           </a:t>
            </a:r>
          </a:p>
          <a:p>
            <a:pPr>
              <a:lnSpc>
                <a:spcPct val="90000"/>
              </a:lnSpc>
            </a:pPr>
            <a:endParaRPr lang="en-US"/>
          </a:p>
          <a:p>
            <a:pPr>
              <a:lnSpc>
                <a:spcPct val="90000"/>
              </a:lnSpc>
            </a:pPr>
            <a:r>
              <a:rPr lang="en-US"/>
              <a:t>D</a:t>
            </a:r>
            <a:r>
              <a:rPr lang="ru-RU"/>
              <a:t>)</a:t>
            </a:r>
          </a:p>
        </p:txBody>
      </p:sp>
      <p:sp>
        <p:nvSpPr>
          <p:cNvPr id="32870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8708" name="Object 4"/>
          <p:cNvGraphicFramePr>
            <a:graphicFrameLocks noChangeAspect="1"/>
          </p:cNvGraphicFramePr>
          <p:nvPr/>
        </p:nvGraphicFramePr>
        <p:xfrm>
          <a:off x="1476375" y="620713"/>
          <a:ext cx="1943100" cy="373062"/>
        </p:xfrm>
        <a:graphic>
          <a:graphicData uri="http://schemas.openxmlformats.org/presentationml/2006/ole">
            <mc:AlternateContent xmlns:mc="http://schemas.openxmlformats.org/markup-compatibility/2006">
              <mc:Choice xmlns:v="urn:schemas-microsoft-com:vml" Requires="v">
                <p:oleObj spid="_x0000_s328727" name="Формула" r:id="rId3" imgW="1651000" imgH="228600" progId="Equation.3">
                  <p:embed/>
                </p:oleObj>
              </mc:Choice>
              <mc:Fallback>
                <p:oleObj name="Формула" r:id="rId3" imgW="1651000" imgH="2286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6375" y="620713"/>
                        <a:ext cx="1943100" cy="373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8711"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8710" name="Object 6"/>
          <p:cNvGraphicFramePr>
            <a:graphicFrameLocks noChangeAspect="1"/>
          </p:cNvGraphicFramePr>
          <p:nvPr/>
        </p:nvGraphicFramePr>
        <p:xfrm>
          <a:off x="1619250" y="1628775"/>
          <a:ext cx="1152525" cy="673100"/>
        </p:xfrm>
        <a:graphic>
          <a:graphicData uri="http://schemas.openxmlformats.org/presentationml/2006/ole">
            <mc:AlternateContent xmlns:mc="http://schemas.openxmlformats.org/markup-compatibility/2006">
              <mc:Choice xmlns:v="urn:schemas-microsoft-com:vml" Requires="v">
                <p:oleObj spid="_x0000_s328728" name="Формула" r:id="rId5" imgW="876300" imgH="457200" progId="Equation.3">
                  <p:embed/>
                </p:oleObj>
              </mc:Choice>
              <mc:Fallback>
                <p:oleObj name="Формула" r:id="rId5" imgW="876300" imgH="45720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9250" y="1628775"/>
                        <a:ext cx="1152525"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8713" name="Rectangle 9"/>
          <p:cNvSpPr>
            <a:spLocks noChangeArrowheads="1"/>
          </p:cNvSpPr>
          <p:nvPr/>
        </p:nvSpPr>
        <p:spPr bwMode="auto">
          <a:xfrm>
            <a:off x="0" y="32004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8712" name="Object 8"/>
          <p:cNvGraphicFramePr>
            <a:graphicFrameLocks noChangeAspect="1"/>
          </p:cNvGraphicFramePr>
          <p:nvPr/>
        </p:nvGraphicFramePr>
        <p:xfrm>
          <a:off x="3779838" y="1628775"/>
          <a:ext cx="1079500" cy="601663"/>
        </p:xfrm>
        <a:graphic>
          <a:graphicData uri="http://schemas.openxmlformats.org/presentationml/2006/ole">
            <mc:AlternateContent xmlns:mc="http://schemas.openxmlformats.org/markup-compatibility/2006">
              <mc:Choice xmlns:v="urn:schemas-microsoft-com:vml" Requires="v">
                <p:oleObj spid="_x0000_s328729" name="Формула" r:id="rId7" imgW="800100" imgH="457200" progId="Equation.3">
                  <p:embed/>
                </p:oleObj>
              </mc:Choice>
              <mc:Fallback>
                <p:oleObj name="Формула" r:id="rId7" imgW="800100" imgH="457200"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79838" y="1628775"/>
                        <a:ext cx="1079500" cy="601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8715" name="Rectangle 11"/>
          <p:cNvSpPr>
            <a:spLocks noChangeArrowheads="1"/>
          </p:cNvSpPr>
          <p:nvPr/>
        </p:nvSpPr>
        <p:spPr bwMode="auto">
          <a:xfrm>
            <a:off x="0" y="32004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8714" name="Object 10"/>
          <p:cNvGraphicFramePr>
            <a:graphicFrameLocks noChangeAspect="1"/>
          </p:cNvGraphicFramePr>
          <p:nvPr/>
        </p:nvGraphicFramePr>
        <p:xfrm>
          <a:off x="5867400" y="1700213"/>
          <a:ext cx="1368425" cy="601662"/>
        </p:xfrm>
        <a:graphic>
          <a:graphicData uri="http://schemas.openxmlformats.org/presentationml/2006/ole">
            <mc:AlternateContent xmlns:mc="http://schemas.openxmlformats.org/markup-compatibility/2006">
              <mc:Choice xmlns:v="urn:schemas-microsoft-com:vml" Requires="v">
                <p:oleObj spid="_x0000_s328730" name="Формула" r:id="rId9" imgW="965200" imgH="457200" progId="Equation.3">
                  <p:embed/>
                </p:oleObj>
              </mc:Choice>
              <mc:Fallback>
                <p:oleObj name="Формула" r:id="rId9" imgW="965200" imgH="457200" progId="Equation.3">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67400" y="1700213"/>
                        <a:ext cx="1368425" cy="6016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8717"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8716" name="Object 12"/>
          <p:cNvGraphicFramePr>
            <a:graphicFrameLocks noChangeAspect="1"/>
          </p:cNvGraphicFramePr>
          <p:nvPr/>
        </p:nvGraphicFramePr>
        <p:xfrm>
          <a:off x="1547813" y="2565400"/>
          <a:ext cx="1223962" cy="600075"/>
        </p:xfrm>
        <a:graphic>
          <a:graphicData uri="http://schemas.openxmlformats.org/presentationml/2006/ole">
            <mc:AlternateContent xmlns:mc="http://schemas.openxmlformats.org/markup-compatibility/2006">
              <mc:Choice xmlns:v="urn:schemas-microsoft-com:vml" Requires="v">
                <p:oleObj spid="_x0000_s328731" name="Формула" r:id="rId11" imgW="863225" imgH="457002" progId="Equation.3">
                  <p:embed/>
                </p:oleObj>
              </mc:Choice>
              <mc:Fallback>
                <p:oleObj name="Формула" r:id="rId11" imgW="863225" imgH="457002" progId="Equation.3">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47813" y="2565400"/>
                        <a:ext cx="1223962" cy="600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8719" name="Rectangle 1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8718" name="Object 14"/>
          <p:cNvGraphicFramePr>
            <a:graphicFrameLocks noChangeAspect="1"/>
          </p:cNvGraphicFramePr>
          <p:nvPr/>
        </p:nvGraphicFramePr>
        <p:xfrm>
          <a:off x="1547813" y="3284538"/>
          <a:ext cx="1800225" cy="373062"/>
        </p:xfrm>
        <a:graphic>
          <a:graphicData uri="http://schemas.openxmlformats.org/presentationml/2006/ole">
            <mc:AlternateContent xmlns:mc="http://schemas.openxmlformats.org/markup-compatibility/2006">
              <mc:Choice xmlns:v="urn:schemas-microsoft-com:vml" Requires="v">
                <p:oleObj spid="_x0000_s328732" name="Формула" r:id="rId13" imgW="1651000" imgH="228600" progId="Equation.3">
                  <p:embed/>
                </p:oleObj>
              </mc:Choice>
              <mc:Fallback>
                <p:oleObj name="Формула" r:id="rId13" imgW="1651000" imgH="228600" progId="Equation.3">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47813" y="3284538"/>
                        <a:ext cx="1800225" cy="373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8721" name="Rectangle 1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8720" name="Object 16"/>
          <p:cNvGraphicFramePr>
            <a:graphicFrameLocks noChangeAspect="1"/>
          </p:cNvGraphicFramePr>
          <p:nvPr/>
        </p:nvGraphicFramePr>
        <p:xfrm>
          <a:off x="1547813" y="4076700"/>
          <a:ext cx="1223962" cy="673100"/>
        </p:xfrm>
        <a:graphic>
          <a:graphicData uri="http://schemas.openxmlformats.org/presentationml/2006/ole">
            <mc:AlternateContent xmlns:mc="http://schemas.openxmlformats.org/markup-compatibility/2006">
              <mc:Choice xmlns:v="urn:schemas-microsoft-com:vml" Requires="v">
                <p:oleObj spid="_x0000_s328733" name="Формула" r:id="rId15" imgW="876300" imgH="457200" progId="Equation.3">
                  <p:embed/>
                </p:oleObj>
              </mc:Choice>
              <mc:Fallback>
                <p:oleObj name="Формула" r:id="rId15" imgW="876300" imgH="457200" progId="Equation.3">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47813" y="4076700"/>
                        <a:ext cx="1223962"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8723" name="Rectangle 19"/>
          <p:cNvSpPr>
            <a:spLocks noChangeArrowheads="1"/>
          </p:cNvSpPr>
          <p:nvPr/>
        </p:nvSpPr>
        <p:spPr bwMode="auto">
          <a:xfrm>
            <a:off x="0" y="32004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8722" name="Object 18"/>
          <p:cNvGraphicFramePr>
            <a:graphicFrameLocks noChangeAspect="1"/>
          </p:cNvGraphicFramePr>
          <p:nvPr/>
        </p:nvGraphicFramePr>
        <p:xfrm>
          <a:off x="4211638" y="4149725"/>
          <a:ext cx="1152525" cy="673100"/>
        </p:xfrm>
        <a:graphic>
          <a:graphicData uri="http://schemas.openxmlformats.org/presentationml/2006/ole">
            <mc:AlternateContent xmlns:mc="http://schemas.openxmlformats.org/markup-compatibility/2006">
              <mc:Choice xmlns:v="urn:schemas-microsoft-com:vml" Requires="v">
                <p:oleObj spid="_x0000_s328734" name="Формула" r:id="rId17" imgW="876300" imgH="457200" progId="Equation.3">
                  <p:embed/>
                </p:oleObj>
              </mc:Choice>
              <mc:Fallback>
                <p:oleObj name="Формула" r:id="rId17" imgW="876300" imgH="457200" progId="Equation.3">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211638" y="4149725"/>
                        <a:ext cx="1152525"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8725" name="Rectangle 21"/>
          <p:cNvSpPr>
            <a:spLocks noChangeArrowheads="1"/>
          </p:cNvSpPr>
          <p:nvPr/>
        </p:nvSpPr>
        <p:spPr bwMode="auto">
          <a:xfrm>
            <a:off x="0" y="32004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8724" name="Object 20"/>
          <p:cNvGraphicFramePr>
            <a:graphicFrameLocks noChangeAspect="1"/>
          </p:cNvGraphicFramePr>
          <p:nvPr/>
        </p:nvGraphicFramePr>
        <p:xfrm>
          <a:off x="6804025" y="4149725"/>
          <a:ext cx="1152525" cy="600075"/>
        </p:xfrm>
        <a:graphic>
          <a:graphicData uri="http://schemas.openxmlformats.org/presentationml/2006/ole">
            <mc:AlternateContent xmlns:mc="http://schemas.openxmlformats.org/markup-compatibility/2006">
              <mc:Choice xmlns:v="urn:schemas-microsoft-com:vml" Requires="v">
                <p:oleObj spid="_x0000_s328735" name="Формула" r:id="rId19" imgW="787400" imgH="457200" progId="Equation.3">
                  <p:embed/>
                </p:oleObj>
              </mc:Choice>
              <mc:Fallback>
                <p:oleObj name="Формула" r:id="rId19" imgW="787400" imgH="457200" progId="Equation.3">
                  <p:embed/>
                  <p:pic>
                    <p:nvPicPr>
                      <p:cNvPr id="0" name="Picture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804025" y="4149725"/>
                        <a:ext cx="1152525" cy="600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8727" name="Rectangle 23"/>
          <p:cNvSpPr>
            <a:spLocks noChangeArrowheads="1"/>
          </p:cNvSpPr>
          <p:nvPr/>
        </p:nvSpPr>
        <p:spPr bwMode="auto">
          <a:xfrm>
            <a:off x="0" y="32004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8726" name="Object 22"/>
          <p:cNvGraphicFramePr>
            <a:graphicFrameLocks noChangeAspect="1"/>
          </p:cNvGraphicFramePr>
          <p:nvPr/>
        </p:nvGraphicFramePr>
        <p:xfrm>
          <a:off x="1476375" y="5157788"/>
          <a:ext cx="1150938" cy="600075"/>
        </p:xfrm>
        <a:graphic>
          <a:graphicData uri="http://schemas.openxmlformats.org/presentationml/2006/ole">
            <mc:AlternateContent xmlns:mc="http://schemas.openxmlformats.org/markup-compatibility/2006">
              <mc:Choice xmlns:v="urn:schemas-microsoft-com:vml" Requires="v">
                <p:oleObj spid="_x0000_s328736" name="Формула" r:id="rId21" imgW="876300" imgH="457200" progId="Equation.3">
                  <p:embed/>
                </p:oleObj>
              </mc:Choice>
              <mc:Fallback>
                <p:oleObj name="Формула" r:id="rId21" imgW="876300" imgH="457200" progId="Equation.3">
                  <p:embed/>
                  <p:pic>
                    <p:nvPicPr>
                      <p:cNvPr id="0" name="Picture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476375" y="5157788"/>
                        <a:ext cx="1150938" cy="600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9731" name="Rectangle 3"/>
          <p:cNvSpPr>
            <a:spLocks noGrp="1" noChangeArrowheads="1"/>
          </p:cNvSpPr>
          <p:nvPr>
            <p:ph idx="1"/>
          </p:nvPr>
        </p:nvSpPr>
        <p:spPr>
          <a:xfrm>
            <a:off x="457200" y="620713"/>
            <a:ext cx="8229600" cy="5505450"/>
          </a:xfrm>
        </p:spPr>
        <p:txBody>
          <a:bodyPr/>
          <a:lstStyle/>
          <a:p>
            <a:r>
              <a:rPr lang="uz-Cyrl-UZ" dirty="0"/>
              <a:t>15. </a:t>
            </a:r>
            <a:r>
              <a:rPr lang="en-US" dirty="0"/>
              <a:t>                          </a:t>
            </a:r>
            <a:r>
              <a:rPr lang="en-US" dirty="0" err="1"/>
              <a:t>funksiyani</a:t>
            </a:r>
            <a:r>
              <a:rPr lang="en-US" dirty="0"/>
              <a:t> </a:t>
            </a:r>
            <a:r>
              <a:rPr lang="en-US" dirty="0" err="1"/>
              <a:t>ekstremumga</a:t>
            </a:r>
            <a:r>
              <a:rPr lang="en-US" dirty="0"/>
              <a:t> </a:t>
            </a:r>
            <a:r>
              <a:rPr lang="en-US" dirty="0" err="1"/>
              <a:t>tekshiring</a:t>
            </a:r>
            <a:endParaRPr lang="en-US" dirty="0"/>
          </a:p>
          <a:p>
            <a:r>
              <a:rPr lang="ru-RU" dirty="0"/>
              <a:t> </a:t>
            </a:r>
            <a:r>
              <a:rPr lang="en-US" dirty="0"/>
              <a:t>A</a:t>
            </a:r>
            <a:r>
              <a:rPr lang="ru-RU" dirty="0"/>
              <a:t>)</a:t>
            </a:r>
            <a:r>
              <a:rPr lang="uz-Cyrl-UZ" dirty="0"/>
              <a:t>*</a:t>
            </a:r>
            <a:r>
              <a:rPr lang="ru-RU" dirty="0"/>
              <a:t>    </a:t>
            </a:r>
            <a:r>
              <a:rPr lang="en-US" dirty="0"/>
              <a:t>             B</a:t>
            </a:r>
            <a:r>
              <a:rPr lang="ru-RU" dirty="0"/>
              <a:t>)</a:t>
            </a:r>
            <a:r>
              <a:rPr lang="en-US" dirty="0"/>
              <a:t>             </a:t>
            </a:r>
            <a:r>
              <a:rPr lang="ru-RU" dirty="0" smtClean="0"/>
              <a:t>    </a:t>
            </a:r>
            <a:r>
              <a:rPr lang="en-US" dirty="0" smtClean="0"/>
              <a:t>C</a:t>
            </a:r>
            <a:r>
              <a:rPr lang="ru-RU" dirty="0"/>
              <a:t>)</a:t>
            </a:r>
            <a:r>
              <a:rPr lang="en-US" dirty="0"/>
              <a:t>                        </a:t>
            </a:r>
          </a:p>
          <a:p>
            <a:endParaRPr lang="en-US" dirty="0"/>
          </a:p>
          <a:p>
            <a:r>
              <a:rPr lang="en-US" dirty="0"/>
              <a:t>D</a:t>
            </a:r>
            <a:r>
              <a:rPr lang="ru-RU" dirty="0"/>
              <a:t>)</a:t>
            </a:r>
            <a:endParaRPr lang="en-US" dirty="0"/>
          </a:p>
          <a:p>
            <a:r>
              <a:rPr lang="uz-Cyrl-UZ" dirty="0"/>
              <a:t>16.  </a:t>
            </a:r>
            <a:r>
              <a:rPr lang="en-US" dirty="0"/>
              <a:t>                   </a:t>
            </a:r>
            <a:r>
              <a:rPr lang="en-US" dirty="0" err="1"/>
              <a:t>funksiyani</a:t>
            </a:r>
            <a:r>
              <a:rPr lang="uz-Cyrl-UZ" dirty="0"/>
              <a:t> </a:t>
            </a:r>
            <a:r>
              <a:rPr lang="en-US" dirty="0"/>
              <a:t>       </a:t>
            </a:r>
            <a:r>
              <a:rPr lang="en-US" dirty="0" err="1"/>
              <a:t>kesmada</a:t>
            </a:r>
            <a:r>
              <a:rPr lang="en-US" dirty="0"/>
              <a:t> eng </a:t>
            </a:r>
            <a:r>
              <a:rPr lang="en-US" dirty="0" err="1"/>
              <a:t>katta</a:t>
            </a:r>
            <a:r>
              <a:rPr lang="en-US" dirty="0"/>
              <a:t> </a:t>
            </a:r>
            <a:r>
              <a:rPr lang="en-US" dirty="0" err="1"/>
              <a:t>va</a:t>
            </a:r>
            <a:r>
              <a:rPr lang="en-US" dirty="0"/>
              <a:t> eng </a:t>
            </a:r>
            <a:r>
              <a:rPr lang="en-US" dirty="0" err="1"/>
              <a:t>kichik</a:t>
            </a:r>
            <a:r>
              <a:rPr lang="en-US" dirty="0"/>
              <a:t> </a:t>
            </a:r>
            <a:r>
              <a:rPr lang="en-US" dirty="0" err="1"/>
              <a:t>qiymatini</a:t>
            </a:r>
            <a:r>
              <a:rPr lang="en-US" dirty="0"/>
              <a:t> toping</a:t>
            </a:r>
          </a:p>
          <a:p>
            <a:endParaRPr lang="uz-Cyrl-UZ" dirty="0"/>
          </a:p>
          <a:p>
            <a:r>
              <a:rPr lang="uz-Cyrl-UZ" dirty="0"/>
              <a:t>A)* </a:t>
            </a:r>
            <a:r>
              <a:rPr lang="en-US" dirty="0"/>
              <a:t>           </a:t>
            </a:r>
            <a:r>
              <a:rPr lang="ru-RU" dirty="0" smtClean="0"/>
              <a:t> </a:t>
            </a:r>
            <a:r>
              <a:rPr lang="en-US" dirty="0" smtClean="0"/>
              <a:t>B</a:t>
            </a:r>
            <a:r>
              <a:rPr lang="uz-Cyrl-UZ" dirty="0"/>
              <a:t>) </a:t>
            </a:r>
            <a:r>
              <a:rPr lang="en-US" dirty="0"/>
              <a:t>           </a:t>
            </a:r>
            <a:r>
              <a:rPr lang="ru-RU" dirty="0" smtClean="0"/>
              <a:t>  </a:t>
            </a:r>
            <a:r>
              <a:rPr lang="en-US" dirty="0" smtClean="0"/>
              <a:t>C</a:t>
            </a:r>
            <a:r>
              <a:rPr lang="uz-Cyrl-UZ" dirty="0"/>
              <a:t>)</a:t>
            </a:r>
            <a:r>
              <a:rPr lang="en-US" dirty="0"/>
              <a:t>              D</a:t>
            </a:r>
            <a:r>
              <a:rPr lang="uz-Cyrl-UZ" dirty="0"/>
              <a:t>)</a:t>
            </a:r>
            <a:endParaRPr lang="ru-RU" dirty="0"/>
          </a:p>
        </p:txBody>
      </p:sp>
      <p:sp>
        <p:nvSpPr>
          <p:cNvPr id="32973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9732" name="Object 4"/>
          <p:cNvGraphicFramePr>
            <a:graphicFrameLocks noChangeAspect="1"/>
          </p:cNvGraphicFramePr>
          <p:nvPr/>
        </p:nvGraphicFramePr>
        <p:xfrm>
          <a:off x="1619250" y="620713"/>
          <a:ext cx="1223963" cy="534987"/>
        </p:xfrm>
        <a:graphic>
          <a:graphicData uri="http://schemas.openxmlformats.org/presentationml/2006/ole">
            <mc:AlternateContent xmlns:mc="http://schemas.openxmlformats.org/markup-compatibility/2006">
              <mc:Choice xmlns:v="urn:schemas-microsoft-com:vml" Requires="v">
                <p:oleObj spid="_x0000_s329753" name="Формула" r:id="rId3" imgW="875920" imgH="393529" progId="Equation.3">
                  <p:embed/>
                </p:oleObj>
              </mc:Choice>
              <mc:Fallback>
                <p:oleObj name="Формула" r:id="rId3" imgW="875920" imgH="393529"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9250" y="620713"/>
                        <a:ext cx="1223963" cy="534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9735"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9734" name="Object 6"/>
          <p:cNvGraphicFramePr>
            <a:graphicFrameLocks noChangeAspect="1"/>
          </p:cNvGraphicFramePr>
          <p:nvPr/>
        </p:nvGraphicFramePr>
        <p:xfrm>
          <a:off x="1763713" y="1557338"/>
          <a:ext cx="1223962" cy="809625"/>
        </p:xfrm>
        <a:graphic>
          <a:graphicData uri="http://schemas.openxmlformats.org/presentationml/2006/ole">
            <mc:AlternateContent xmlns:mc="http://schemas.openxmlformats.org/markup-compatibility/2006">
              <mc:Choice xmlns:v="urn:schemas-microsoft-com:vml" Requires="v">
                <p:oleObj spid="_x0000_s329754" name="Формула" r:id="rId5" imgW="914400" imgH="812800" progId="Equation.3">
                  <p:embed/>
                </p:oleObj>
              </mc:Choice>
              <mc:Fallback>
                <p:oleObj name="Формула" r:id="rId5" imgW="914400" imgH="81280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3713" y="1557338"/>
                        <a:ext cx="1223962" cy="809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9737" name="Rectangle 9"/>
          <p:cNvSpPr>
            <a:spLocks noChangeArrowheads="1"/>
          </p:cNvSpPr>
          <p:nvPr/>
        </p:nvSpPr>
        <p:spPr bwMode="auto">
          <a:xfrm>
            <a:off x="0" y="30241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9736" name="Object 8"/>
          <p:cNvGraphicFramePr>
            <a:graphicFrameLocks noChangeAspect="1"/>
          </p:cNvGraphicFramePr>
          <p:nvPr/>
        </p:nvGraphicFramePr>
        <p:xfrm>
          <a:off x="3924300" y="1484313"/>
          <a:ext cx="1152525" cy="809625"/>
        </p:xfrm>
        <a:graphic>
          <a:graphicData uri="http://schemas.openxmlformats.org/presentationml/2006/ole">
            <mc:AlternateContent xmlns:mc="http://schemas.openxmlformats.org/markup-compatibility/2006">
              <mc:Choice xmlns:v="urn:schemas-microsoft-com:vml" Requires="v">
                <p:oleObj spid="_x0000_s329755" name="Формула" r:id="rId7" imgW="837836" imgH="812447" progId="Equation.3">
                  <p:embed/>
                </p:oleObj>
              </mc:Choice>
              <mc:Fallback>
                <p:oleObj name="Формула" r:id="rId7" imgW="837836" imgH="812447"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24300" y="1484313"/>
                        <a:ext cx="1152525" cy="809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9739" name="Rectangle 11"/>
          <p:cNvSpPr>
            <a:spLocks noChangeArrowheads="1"/>
          </p:cNvSpPr>
          <p:nvPr/>
        </p:nvSpPr>
        <p:spPr bwMode="auto">
          <a:xfrm>
            <a:off x="0" y="30241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9738" name="Object 10"/>
          <p:cNvGraphicFramePr>
            <a:graphicFrameLocks noChangeAspect="1"/>
          </p:cNvGraphicFramePr>
          <p:nvPr/>
        </p:nvGraphicFramePr>
        <p:xfrm>
          <a:off x="5940425" y="1557338"/>
          <a:ext cx="1511300" cy="809625"/>
        </p:xfrm>
        <a:graphic>
          <a:graphicData uri="http://schemas.openxmlformats.org/presentationml/2006/ole">
            <mc:AlternateContent xmlns:mc="http://schemas.openxmlformats.org/markup-compatibility/2006">
              <mc:Choice xmlns:v="urn:schemas-microsoft-com:vml" Requires="v">
                <p:oleObj spid="_x0000_s329756" name="Формула" r:id="rId9" imgW="926698" imgH="812447" progId="Equation.3">
                  <p:embed/>
                </p:oleObj>
              </mc:Choice>
              <mc:Fallback>
                <p:oleObj name="Формула" r:id="rId9" imgW="926698" imgH="812447" progId="Equation.3">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0425" y="1557338"/>
                        <a:ext cx="1511300" cy="809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9741" name="Rectangle 13"/>
          <p:cNvSpPr>
            <a:spLocks noChangeArrowheads="1"/>
          </p:cNvSpPr>
          <p:nvPr/>
        </p:nvSpPr>
        <p:spPr bwMode="auto">
          <a:xfrm>
            <a:off x="0" y="30241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9740" name="Object 12"/>
          <p:cNvGraphicFramePr>
            <a:graphicFrameLocks noChangeAspect="1"/>
          </p:cNvGraphicFramePr>
          <p:nvPr/>
        </p:nvGraphicFramePr>
        <p:xfrm>
          <a:off x="1403648" y="2564904"/>
          <a:ext cx="1368425" cy="809625"/>
        </p:xfrm>
        <a:graphic>
          <a:graphicData uri="http://schemas.openxmlformats.org/presentationml/2006/ole">
            <mc:AlternateContent xmlns:mc="http://schemas.openxmlformats.org/markup-compatibility/2006">
              <mc:Choice xmlns:v="urn:schemas-microsoft-com:vml" Requires="v">
                <p:oleObj spid="_x0000_s329757" name="Формула" r:id="rId11" imgW="914400" imgH="812800" progId="Equation.3">
                  <p:embed/>
                </p:oleObj>
              </mc:Choice>
              <mc:Fallback>
                <p:oleObj name="Формула" r:id="rId11" imgW="914400" imgH="812800" progId="Equation.3">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03648" y="2564904"/>
                        <a:ext cx="1368425" cy="809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9743" name="Rectangle 15"/>
          <p:cNvSpPr>
            <a:spLocks noChangeArrowheads="1"/>
          </p:cNvSpPr>
          <p:nvPr/>
        </p:nvSpPr>
        <p:spPr bwMode="auto">
          <a:xfrm>
            <a:off x="0" y="323373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9742" name="Object 14"/>
          <p:cNvGraphicFramePr>
            <a:graphicFrameLocks noChangeAspect="1"/>
          </p:cNvGraphicFramePr>
          <p:nvPr/>
        </p:nvGraphicFramePr>
        <p:xfrm>
          <a:off x="1547664" y="3500437"/>
          <a:ext cx="1511449" cy="572429"/>
        </p:xfrm>
        <a:graphic>
          <a:graphicData uri="http://schemas.openxmlformats.org/presentationml/2006/ole">
            <mc:AlternateContent xmlns:mc="http://schemas.openxmlformats.org/markup-compatibility/2006">
              <mc:Choice xmlns:v="urn:schemas-microsoft-com:vml" Requires="v">
                <p:oleObj spid="_x0000_s329758" name="Формула" r:id="rId13" imgW="825500" imgH="393700" progId="Equation.3">
                  <p:embed/>
                </p:oleObj>
              </mc:Choice>
              <mc:Fallback>
                <p:oleObj name="Формула" r:id="rId13" imgW="825500" imgH="393700" progId="Equation.3">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47664" y="3500437"/>
                        <a:ext cx="1511449" cy="57242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9745" name="Rectangle 1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9744" name="Object 16"/>
          <p:cNvGraphicFramePr>
            <a:graphicFrameLocks noChangeAspect="1"/>
          </p:cNvGraphicFramePr>
          <p:nvPr/>
        </p:nvGraphicFramePr>
        <p:xfrm>
          <a:off x="5724525" y="3573463"/>
          <a:ext cx="719138" cy="363537"/>
        </p:xfrm>
        <a:graphic>
          <a:graphicData uri="http://schemas.openxmlformats.org/presentationml/2006/ole">
            <mc:AlternateContent xmlns:mc="http://schemas.openxmlformats.org/markup-compatibility/2006">
              <mc:Choice xmlns:v="urn:schemas-microsoft-com:vml" Requires="v">
                <p:oleObj spid="_x0000_s329759" name="Формула" r:id="rId15" imgW="291847" imgH="215713" progId="Equation.3">
                  <p:embed/>
                </p:oleObj>
              </mc:Choice>
              <mc:Fallback>
                <p:oleObj name="Формула" r:id="rId15" imgW="291847" imgH="215713" progId="Equation.3">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24525" y="3573463"/>
                        <a:ext cx="719138" cy="363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9747" name="Rectangle 19"/>
          <p:cNvSpPr>
            <a:spLocks noChangeArrowheads="1"/>
          </p:cNvSpPr>
          <p:nvPr/>
        </p:nvSpPr>
        <p:spPr bwMode="auto">
          <a:xfrm>
            <a:off x="0" y="3109913"/>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9746" name="Object 18"/>
          <p:cNvGraphicFramePr>
            <a:graphicFrameLocks noChangeAspect="1"/>
          </p:cNvGraphicFramePr>
          <p:nvPr/>
        </p:nvGraphicFramePr>
        <p:xfrm>
          <a:off x="1475656" y="5085184"/>
          <a:ext cx="1152525" cy="709612"/>
        </p:xfrm>
        <a:graphic>
          <a:graphicData uri="http://schemas.openxmlformats.org/presentationml/2006/ole">
            <mc:AlternateContent xmlns:mc="http://schemas.openxmlformats.org/markup-compatibility/2006">
              <mc:Choice xmlns:v="urn:schemas-microsoft-com:vml" Requires="v">
                <p:oleObj spid="_x0000_s329760" name="Формула" r:id="rId17" imgW="901309" imgH="634725" progId="Equation.3">
                  <p:embed/>
                </p:oleObj>
              </mc:Choice>
              <mc:Fallback>
                <p:oleObj name="Формула" r:id="rId17" imgW="901309" imgH="634725" progId="Equation.3">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475656" y="5085184"/>
                        <a:ext cx="1152525" cy="709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9749" name="Rectangle 21"/>
          <p:cNvSpPr>
            <a:spLocks noChangeArrowheads="1"/>
          </p:cNvSpPr>
          <p:nvPr/>
        </p:nvSpPr>
        <p:spPr bwMode="auto">
          <a:xfrm>
            <a:off x="0" y="3109913"/>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9748" name="Object 20"/>
          <p:cNvGraphicFramePr>
            <a:graphicFrameLocks noChangeAspect="1"/>
          </p:cNvGraphicFramePr>
          <p:nvPr/>
        </p:nvGraphicFramePr>
        <p:xfrm>
          <a:off x="3275459" y="5084763"/>
          <a:ext cx="1152525" cy="812800"/>
        </p:xfrm>
        <a:graphic>
          <a:graphicData uri="http://schemas.openxmlformats.org/presentationml/2006/ole">
            <mc:AlternateContent xmlns:mc="http://schemas.openxmlformats.org/markup-compatibility/2006">
              <mc:Choice xmlns:v="urn:schemas-microsoft-com:vml" Requires="v">
                <p:oleObj spid="_x0000_s329761" name="Формула" r:id="rId19" imgW="901309" imgH="634725" progId="Equation.3">
                  <p:embed/>
                </p:oleObj>
              </mc:Choice>
              <mc:Fallback>
                <p:oleObj name="Формула" r:id="rId19" imgW="901309" imgH="634725" progId="Equation.3">
                  <p:embed/>
                  <p:pic>
                    <p:nvPicPr>
                      <p:cNvPr id="0" name="Picture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75459" y="5084763"/>
                        <a:ext cx="1152525" cy="812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9751" name="Rectangle 2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9750" name="Object 22"/>
          <p:cNvGraphicFramePr>
            <a:graphicFrameLocks noChangeAspect="1"/>
          </p:cNvGraphicFramePr>
          <p:nvPr/>
        </p:nvGraphicFramePr>
        <p:xfrm>
          <a:off x="5004668" y="5085184"/>
          <a:ext cx="1079500" cy="781050"/>
        </p:xfrm>
        <a:graphic>
          <a:graphicData uri="http://schemas.openxmlformats.org/presentationml/2006/ole">
            <mc:AlternateContent xmlns:mc="http://schemas.openxmlformats.org/markup-compatibility/2006">
              <mc:Choice xmlns:v="urn:schemas-microsoft-com:vml" Requires="v">
                <p:oleObj spid="_x0000_s329762" name="Формула" r:id="rId21" imgW="990170" imgH="634725" progId="Equation.3">
                  <p:embed/>
                </p:oleObj>
              </mc:Choice>
              <mc:Fallback>
                <p:oleObj name="Формула" r:id="rId21" imgW="990170" imgH="634725" progId="Equation.3">
                  <p:embed/>
                  <p:pic>
                    <p:nvPicPr>
                      <p:cNvPr id="0" name="Picture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004668" y="5085184"/>
                        <a:ext cx="1079500" cy="781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9753" name="Rectangle 25"/>
          <p:cNvSpPr>
            <a:spLocks noChangeArrowheads="1"/>
          </p:cNvSpPr>
          <p:nvPr/>
        </p:nvSpPr>
        <p:spPr bwMode="auto">
          <a:xfrm>
            <a:off x="0" y="3109913"/>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9752" name="Object 24"/>
          <p:cNvGraphicFramePr>
            <a:graphicFrameLocks noChangeAspect="1"/>
          </p:cNvGraphicFramePr>
          <p:nvPr/>
        </p:nvGraphicFramePr>
        <p:xfrm>
          <a:off x="6804248" y="5084763"/>
          <a:ext cx="1008063" cy="782637"/>
        </p:xfrm>
        <a:graphic>
          <a:graphicData uri="http://schemas.openxmlformats.org/presentationml/2006/ole">
            <mc:AlternateContent xmlns:mc="http://schemas.openxmlformats.org/markup-compatibility/2006">
              <mc:Choice xmlns:v="urn:schemas-microsoft-com:vml" Requires="v">
                <p:oleObj spid="_x0000_s329763" name="Формула" r:id="rId23" imgW="901309" imgH="634725" progId="Equation.3">
                  <p:embed/>
                </p:oleObj>
              </mc:Choice>
              <mc:Fallback>
                <p:oleObj name="Формула" r:id="rId23" imgW="901309" imgH="634725" progId="Equation.3">
                  <p:embed/>
                  <p:pic>
                    <p:nvPicPr>
                      <p:cNvPr id="0" name="Picture 2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804248" y="5084763"/>
                        <a:ext cx="1008063" cy="7826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0755" name="Rectangle 3"/>
          <p:cNvSpPr>
            <a:spLocks noGrp="1" noChangeArrowheads="1"/>
          </p:cNvSpPr>
          <p:nvPr>
            <p:ph idx="1"/>
          </p:nvPr>
        </p:nvSpPr>
        <p:spPr>
          <a:xfrm>
            <a:off x="457200" y="476250"/>
            <a:ext cx="8229600" cy="5649913"/>
          </a:xfrm>
        </p:spPr>
        <p:txBody>
          <a:bodyPr/>
          <a:lstStyle/>
          <a:p>
            <a:pPr>
              <a:lnSpc>
                <a:spcPct val="90000"/>
              </a:lnSpc>
            </a:pPr>
            <a:r>
              <a:rPr lang="uz-Cyrl-UZ"/>
              <a:t>17. </a:t>
            </a:r>
            <a:r>
              <a:rPr lang="en-US"/>
              <a:t>                funksiyani</a:t>
            </a:r>
            <a:r>
              <a:rPr lang="uz-Cyrl-UZ"/>
              <a:t> </a:t>
            </a:r>
            <a:r>
              <a:rPr lang="en-US"/>
              <a:t>       kesmada eng katta va eng kichik qiymatini toping</a:t>
            </a:r>
          </a:p>
          <a:p>
            <a:pPr>
              <a:lnSpc>
                <a:spcPct val="90000"/>
              </a:lnSpc>
            </a:pPr>
            <a:endParaRPr lang="en-US"/>
          </a:p>
          <a:p>
            <a:pPr>
              <a:lnSpc>
                <a:spcPct val="90000"/>
              </a:lnSpc>
            </a:pPr>
            <a:r>
              <a:rPr lang="uz-Cyrl-UZ"/>
              <a:t>A)* </a:t>
            </a:r>
            <a:r>
              <a:rPr lang="en-US"/>
              <a:t>           B</a:t>
            </a:r>
            <a:r>
              <a:rPr lang="uz-Cyrl-UZ"/>
              <a:t>) </a:t>
            </a:r>
            <a:r>
              <a:rPr lang="en-US"/>
              <a:t>               C</a:t>
            </a:r>
            <a:r>
              <a:rPr lang="uz-Cyrl-UZ"/>
              <a:t>)</a:t>
            </a:r>
            <a:r>
              <a:rPr lang="en-US"/>
              <a:t>               D</a:t>
            </a:r>
            <a:r>
              <a:rPr lang="uz-Cyrl-UZ"/>
              <a:t>) </a:t>
            </a:r>
          </a:p>
          <a:p>
            <a:pPr>
              <a:lnSpc>
                <a:spcPct val="90000"/>
              </a:lnSpc>
            </a:pPr>
            <a:r>
              <a:rPr lang="uz-Cyrl-UZ"/>
              <a:t>18) 26 </a:t>
            </a:r>
            <a:r>
              <a:rPr lang="en-US"/>
              <a:t>sonli musbat uchta sonli yig’indisi shaklida ifodalangki</a:t>
            </a:r>
            <a:r>
              <a:rPr lang="uz-Cyrl-UZ"/>
              <a:t>, </a:t>
            </a:r>
            <a:r>
              <a:rPr lang="en-US"/>
              <a:t>ularni kvadratlarini yig’indisi eng kichik bo’lsin</a:t>
            </a:r>
            <a:r>
              <a:rPr lang="uz-Cyrl-UZ"/>
              <a:t>. </a:t>
            </a:r>
            <a:r>
              <a:rPr lang="en-US"/>
              <a:t>Agar ikkinchi qo’shiluvchi birinchisi qo’shiluvchidan uch marta bo’lganda</a:t>
            </a:r>
            <a:r>
              <a:rPr lang="uz-Cyrl-UZ"/>
              <a:t>.</a:t>
            </a:r>
          </a:p>
          <a:p>
            <a:pPr>
              <a:lnSpc>
                <a:spcPct val="90000"/>
              </a:lnSpc>
            </a:pPr>
            <a:r>
              <a:rPr lang="uz-Cyrl-UZ"/>
              <a:t>А.)*4;12;10	 В.) 2; 6; 18 	            С.) 5; 15; 6	    Д.) 6; 18; </a:t>
            </a:r>
            <a:endParaRPr lang="ru-RU"/>
          </a:p>
        </p:txBody>
      </p:sp>
      <p:sp>
        <p:nvSpPr>
          <p:cNvPr id="33075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0756" name="Object 4"/>
          <p:cNvGraphicFramePr>
            <a:graphicFrameLocks noChangeAspect="1"/>
          </p:cNvGraphicFramePr>
          <p:nvPr/>
        </p:nvGraphicFramePr>
        <p:xfrm>
          <a:off x="1476375" y="476250"/>
          <a:ext cx="1511300" cy="463550"/>
        </p:xfrm>
        <a:graphic>
          <a:graphicData uri="http://schemas.openxmlformats.org/presentationml/2006/ole">
            <mc:AlternateContent xmlns:mc="http://schemas.openxmlformats.org/markup-compatibility/2006">
              <mc:Choice xmlns:v="urn:schemas-microsoft-com:vml" Requires="v">
                <p:oleObj spid="_x0000_s330767" name="Формула" r:id="rId3" imgW="1167893" imgH="393529" progId="Equation.3">
                  <p:embed/>
                </p:oleObj>
              </mc:Choice>
              <mc:Fallback>
                <p:oleObj name="Формула" r:id="rId3" imgW="1167893" imgH="393529"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6375" y="476250"/>
                        <a:ext cx="1511300" cy="463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0759"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0758" name="Object 6"/>
          <p:cNvGraphicFramePr>
            <a:graphicFrameLocks noChangeAspect="1"/>
          </p:cNvGraphicFramePr>
          <p:nvPr/>
        </p:nvGraphicFramePr>
        <p:xfrm>
          <a:off x="5219700" y="612775"/>
          <a:ext cx="792163" cy="368300"/>
        </p:xfrm>
        <a:graphic>
          <a:graphicData uri="http://schemas.openxmlformats.org/presentationml/2006/ole">
            <mc:AlternateContent xmlns:mc="http://schemas.openxmlformats.org/markup-compatibility/2006">
              <mc:Choice xmlns:v="urn:schemas-microsoft-com:vml" Requires="v">
                <p:oleObj spid="_x0000_s330768" name="Формула" r:id="rId5" imgW="342603" imgH="215713" progId="Equation.3">
                  <p:embed/>
                </p:oleObj>
              </mc:Choice>
              <mc:Fallback>
                <p:oleObj name="Формула" r:id="rId5" imgW="342603" imgH="215713"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9700" y="612775"/>
                        <a:ext cx="792163"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0761"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0760" name="Object 8"/>
          <p:cNvGraphicFramePr>
            <a:graphicFrameLocks noChangeAspect="1"/>
          </p:cNvGraphicFramePr>
          <p:nvPr/>
        </p:nvGraphicFramePr>
        <p:xfrm>
          <a:off x="1619250" y="1844675"/>
          <a:ext cx="981075" cy="666750"/>
        </p:xfrm>
        <a:graphic>
          <a:graphicData uri="http://schemas.openxmlformats.org/presentationml/2006/ole">
            <mc:AlternateContent xmlns:mc="http://schemas.openxmlformats.org/markup-compatibility/2006">
              <mc:Choice xmlns:v="urn:schemas-microsoft-com:vml" Requires="v">
                <p:oleObj spid="_x0000_s330769" name="Формула" r:id="rId7" imgW="977900" imgH="660400" progId="Equation.3">
                  <p:embed/>
                </p:oleObj>
              </mc:Choice>
              <mc:Fallback>
                <p:oleObj name="Формула" r:id="rId7" imgW="977900" imgH="660400"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19250" y="1844675"/>
                        <a:ext cx="981075" cy="666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0763" name="Rectangle 11"/>
          <p:cNvSpPr>
            <a:spLocks noChangeArrowheads="1"/>
          </p:cNvSpPr>
          <p:nvPr/>
        </p:nvSpPr>
        <p:spPr bwMode="auto">
          <a:xfrm>
            <a:off x="0" y="3095625"/>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0762" name="Object 10"/>
          <p:cNvGraphicFramePr>
            <a:graphicFrameLocks noChangeAspect="1"/>
          </p:cNvGraphicFramePr>
          <p:nvPr/>
        </p:nvGraphicFramePr>
        <p:xfrm>
          <a:off x="3419475" y="1773238"/>
          <a:ext cx="1085850" cy="666750"/>
        </p:xfrm>
        <a:graphic>
          <a:graphicData uri="http://schemas.openxmlformats.org/presentationml/2006/ole">
            <mc:AlternateContent xmlns:mc="http://schemas.openxmlformats.org/markup-compatibility/2006">
              <mc:Choice xmlns:v="urn:schemas-microsoft-com:vml" Requires="v">
                <p:oleObj spid="_x0000_s330770" name="Формула" r:id="rId9" imgW="1079032" imgH="660113" progId="Equation.3">
                  <p:embed/>
                </p:oleObj>
              </mc:Choice>
              <mc:Fallback>
                <p:oleObj name="Формула" r:id="rId9" imgW="1079032" imgH="660113" progId="Equation.3">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19475" y="1773238"/>
                        <a:ext cx="1085850" cy="666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0765" name="Rectangle 13"/>
          <p:cNvSpPr>
            <a:spLocks noChangeArrowheads="1"/>
          </p:cNvSpPr>
          <p:nvPr/>
        </p:nvSpPr>
        <p:spPr bwMode="auto">
          <a:xfrm>
            <a:off x="0" y="3095625"/>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0764" name="Object 12"/>
          <p:cNvGraphicFramePr>
            <a:graphicFrameLocks noChangeAspect="1"/>
          </p:cNvGraphicFramePr>
          <p:nvPr/>
        </p:nvGraphicFramePr>
        <p:xfrm>
          <a:off x="5651500" y="1844675"/>
          <a:ext cx="981075" cy="666750"/>
        </p:xfrm>
        <a:graphic>
          <a:graphicData uri="http://schemas.openxmlformats.org/presentationml/2006/ole">
            <mc:AlternateContent xmlns:mc="http://schemas.openxmlformats.org/markup-compatibility/2006">
              <mc:Choice xmlns:v="urn:schemas-microsoft-com:vml" Requires="v">
                <p:oleObj spid="_x0000_s330771" name="Формула" r:id="rId11" imgW="977900" imgH="660400" progId="Equation.3">
                  <p:embed/>
                </p:oleObj>
              </mc:Choice>
              <mc:Fallback>
                <p:oleObj name="Формула" r:id="rId11" imgW="977900" imgH="660400" progId="Equation.3">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51500" y="1844675"/>
                        <a:ext cx="981075" cy="666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0767" name="Rectangle 15"/>
          <p:cNvSpPr>
            <a:spLocks noChangeArrowheads="1"/>
          </p:cNvSpPr>
          <p:nvPr/>
        </p:nvSpPr>
        <p:spPr bwMode="auto">
          <a:xfrm>
            <a:off x="0" y="3095625"/>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0766" name="Object 14"/>
          <p:cNvGraphicFramePr>
            <a:graphicFrameLocks noChangeAspect="1"/>
          </p:cNvGraphicFramePr>
          <p:nvPr/>
        </p:nvGraphicFramePr>
        <p:xfrm>
          <a:off x="7667625" y="1844675"/>
          <a:ext cx="981075" cy="666750"/>
        </p:xfrm>
        <a:graphic>
          <a:graphicData uri="http://schemas.openxmlformats.org/presentationml/2006/ole">
            <mc:AlternateContent xmlns:mc="http://schemas.openxmlformats.org/markup-compatibility/2006">
              <mc:Choice xmlns:v="urn:schemas-microsoft-com:vml" Requires="v">
                <p:oleObj spid="_x0000_s330772" name="Формула" r:id="rId13" imgW="977900" imgH="660400" progId="Equation.3">
                  <p:embed/>
                </p:oleObj>
              </mc:Choice>
              <mc:Fallback>
                <p:oleObj name="Формула" r:id="rId13" imgW="977900" imgH="660400" progId="Equation.3">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667625" y="1844675"/>
                        <a:ext cx="981075" cy="666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0707" name="Rectangle 3"/>
          <p:cNvSpPr>
            <a:spLocks noGrp="1" noChangeArrowheads="1"/>
          </p:cNvSpPr>
          <p:nvPr>
            <p:ph idx="1"/>
          </p:nvPr>
        </p:nvSpPr>
        <p:spPr>
          <a:xfrm>
            <a:off x="468313" y="476250"/>
            <a:ext cx="8229600" cy="5905500"/>
          </a:xfrm>
        </p:spPr>
        <p:txBody>
          <a:bodyPr/>
          <a:lstStyle/>
          <a:p>
            <a:pPr>
              <a:lnSpc>
                <a:spcPct val="90000"/>
              </a:lnSpc>
              <a:buFontTx/>
              <a:buNone/>
            </a:pPr>
            <a:r>
              <a:rPr lang="en-US" sz="2800"/>
              <a:t>    Shunday qilib, differensiallanuvchi funksiyaning monotonlik oraliqlarini aniqlash uchun hosilasining ishorasini aniqlash kifoya qilar ekan, ya’ni hosila ishorasi «+» bo‘lgan oraliqda funksiya o‘suvchi «-» bo‘lgan oraliqda esa kamayuvchidir.</a:t>
            </a:r>
          </a:p>
          <a:p>
            <a:pPr>
              <a:lnSpc>
                <a:spcPct val="90000"/>
              </a:lnSpc>
              <a:buFontTx/>
              <a:buNone/>
            </a:pPr>
            <a:r>
              <a:rPr lang="en-US" sz="2800"/>
              <a:t>		</a:t>
            </a:r>
            <a:r>
              <a:rPr lang="en-US" sz="2800" b="1">
                <a:solidFill>
                  <a:srgbClr val="009999"/>
                </a:solidFill>
              </a:rPr>
              <a:t>Misol.</a:t>
            </a:r>
            <a:r>
              <a:rPr lang="en-US" sz="2800"/>
              <a:t>  </a:t>
            </a:r>
            <a:r>
              <a:rPr lang="en-US" sz="2800" i="1"/>
              <a:t>y=x</a:t>
            </a:r>
            <a:r>
              <a:rPr lang="en-US" sz="2800" i="1" baseline="30000"/>
              <a:t>3</a:t>
            </a:r>
            <a:r>
              <a:rPr lang="en-US" sz="2800" i="1"/>
              <a:t>–3x</a:t>
            </a:r>
            <a:r>
              <a:rPr lang="en-US" sz="2800" i="1" baseline="30000"/>
              <a:t>2</a:t>
            </a:r>
            <a:r>
              <a:rPr lang="en-US" sz="2800" i="1"/>
              <a:t>–9x+5</a:t>
            </a:r>
            <a:r>
              <a:rPr lang="en-US" sz="2800"/>
              <a:t> funksiyaning monotonlik oraliqlari aniqlansin. </a:t>
            </a:r>
          </a:p>
          <a:p>
            <a:pPr>
              <a:lnSpc>
                <a:spcPct val="90000"/>
              </a:lnSpc>
              <a:buFontTx/>
              <a:buNone/>
            </a:pPr>
            <a:r>
              <a:rPr lang="en-US" sz="2800"/>
              <a:t>		</a:t>
            </a:r>
            <a:r>
              <a:rPr lang="en-US" sz="2800" b="1">
                <a:solidFill>
                  <a:srgbClr val="009999"/>
                </a:solidFill>
              </a:rPr>
              <a:t>Yechish</a:t>
            </a:r>
            <a:r>
              <a:rPr lang="en-US" sz="2800">
                <a:solidFill>
                  <a:srgbClr val="009999"/>
                </a:solidFill>
              </a:rPr>
              <a:t>.</a:t>
            </a:r>
            <a:r>
              <a:rPr lang="en-US" sz="2800"/>
              <a:t> </a:t>
            </a:r>
          </a:p>
          <a:p>
            <a:pPr>
              <a:lnSpc>
                <a:spcPct val="90000"/>
              </a:lnSpc>
              <a:buFontTx/>
              <a:buNone/>
            </a:pPr>
            <a:r>
              <a:rPr lang="en-US" sz="2800"/>
              <a:t>        </a:t>
            </a:r>
            <a:r>
              <a:rPr lang="en-US" sz="2800" i="1"/>
              <a:t>y`=3x</a:t>
            </a:r>
            <a:r>
              <a:rPr lang="en-US" sz="2800" i="1" baseline="30000"/>
              <a:t>2</a:t>
            </a:r>
            <a:r>
              <a:rPr lang="en-US" sz="2800" i="1"/>
              <a:t>–6x–9=3(x</a:t>
            </a:r>
            <a:r>
              <a:rPr lang="en-US" sz="2800" i="1" baseline="30000"/>
              <a:t>2</a:t>
            </a:r>
            <a:r>
              <a:rPr lang="en-US" sz="2800" i="1"/>
              <a:t>–2x-3)=3(x+1)(x-3)</a:t>
            </a:r>
          </a:p>
          <a:p>
            <a:pPr>
              <a:lnSpc>
                <a:spcPct val="90000"/>
              </a:lnSpc>
              <a:buFontTx/>
              <a:buNone/>
            </a:pPr>
            <a:r>
              <a:rPr lang="en-US" sz="2800" i="1"/>
              <a:t>    x</a:t>
            </a:r>
            <a:r>
              <a:rPr lang="ru-RU" sz="2800" i="1">
                <a:sym typeface="Symbol" pitchFamily="18" charset="2"/>
              </a:rPr>
              <a:t></a:t>
            </a:r>
            <a:r>
              <a:rPr lang="en-US" sz="2800" i="1"/>
              <a:t>(-</a:t>
            </a:r>
            <a:r>
              <a:rPr lang="ru-RU" sz="2800" i="1">
                <a:sym typeface="Symbol" pitchFamily="18" charset="2"/>
              </a:rPr>
              <a:t></a:t>
            </a:r>
            <a:r>
              <a:rPr lang="en-US" sz="2800" i="1"/>
              <a:t>; -1) </a:t>
            </a:r>
            <a:r>
              <a:rPr lang="ru-RU" sz="2800" i="1">
                <a:sym typeface="Symbol" pitchFamily="18" charset="2"/>
              </a:rPr>
              <a:t></a:t>
            </a:r>
            <a:r>
              <a:rPr lang="en-US" sz="2800" i="1"/>
              <a:t>(3; </a:t>
            </a:r>
            <a:r>
              <a:rPr lang="ru-RU" sz="2800" i="1">
                <a:sym typeface="Symbol" pitchFamily="18" charset="2"/>
              </a:rPr>
              <a:t></a:t>
            </a:r>
            <a:r>
              <a:rPr lang="en-US" sz="2800" i="1"/>
              <a:t>) </a:t>
            </a:r>
            <a:r>
              <a:rPr lang="ru-RU" sz="2800" i="1">
                <a:sym typeface="Symbol" pitchFamily="18" charset="2"/>
              </a:rPr>
              <a:t></a:t>
            </a:r>
            <a:r>
              <a:rPr lang="en-US" sz="2800" i="1"/>
              <a:t> y</a:t>
            </a:r>
            <a:r>
              <a:rPr lang="ru-RU" sz="2800" i="1">
                <a:sym typeface="Symbol" pitchFamily="18" charset="2"/>
              </a:rPr>
              <a:t></a:t>
            </a:r>
            <a:r>
              <a:rPr lang="en-US" sz="2800" i="1"/>
              <a:t>&gt;0</a:t>
            </a:r>
            <a:r>
              <a:rPr lang="en-US" sz="2800"/>
              <a:t>, demak, bu sohada funksiya o‘suvchi;</a:t>
            </a:r>
            <a:endParaRPr lang="en-US" sz="2800" i="1"/>
          </a:p>
          <a:p>
            <a:pPr>
              <a:lnSpc>
                <a:spcPct val="90000"/>
              </a:lnSpc>
              <a:buFontTx/>
              <a:buNone/>
            </a:pPr>
            <a:r>
              <a:rPr lang="en-US" sz="2800" i="1"/>
              <a:t>    x</a:t>
            </a:r>
            <a:r>
              <a:rPr lang="ru-RU" sz="2800" i="1">
                <a:sym typeface="Symbol" pitchFamily="18" charset="2"/>
              </a:rPr>
              <a:t></a:t>
            </a:r>
            <a:r>
              <a:rPr lang="en-US" sz="2800" i="1"/>
              <a:t>(-1; 3) </a:t>
            </a:r>
            <a:r>
              <a:rPr lang="ru-RU" sz="2800" i="1">
                <a:sym typeface="Symbol" pitchFamily="18" charset="2"/>
              </a:rPr>
              <a:t></a:t>
            </a:r>
            <a:r>
              <a:rPr lang="en-US" sz="2800" i="1"/>
              <a:t> y</a:t>
            </a:r>
            <a:r>
              <a:rPr lang="ru-RU" sz="2800" i="1">
                <a:sym typeface="Symbol" pitchFamily="18" charset="2"/>
              </a:rPr>
              <a:t></a:t>
            </a:r>
            <a:r>
              <a:rPr lang="en-US" sz="2800" i="1"/>
              <a:t>&lt;0</a:t>
            </a:r>
            <a:r>
              <a:rPr lang="en-US" sz="2800"/>
              <a:t>,  bu sohada funksiya kamayuvchidir.</a:t>
            </a:r>
            <a:endParaRPr lang="ru-RU" sz="2800"/>
          </a:p>
          <a:p>
            <a:pPr>
              <a:lnSpc>
                <a:spcPct val="90000"/>
              </a:lnSpc>
            </a:pPr>
            <a:endParaRPr lang="ru-RU" sz="2800"/>
          </a:p>
        </p:txBody>
      </p:sp>
      <p:sp>
        <p:nvSpPr>
          <p:cNvPr id="200708" name="AutoShape 4">
            <a:hlinkClick r:id="rId3" action="ppaction://hlinksldjump" highlightClick="1"/>
          </p:cNvPr>
          <p:cNvSpPr>
            <a:spLocks noChangeArrowheads="1"/>
          </p:cNvSpPr>
          <p:nvPr/>
        </p:nvSpPr>
        <p:spPr bwMode="auto">
          <a:xfrm>
            <a:off x="8567738" y="6570663"/>
            <a:ext cx="576262" cy="287337"/>
          </a:xfrm>
          <a:prstGeom prst="actionButtonBackPrevious">
            <a:avLst/>
          </a:prstGeom>
          <a:solidFill>
            <a:schemeClr val="accent1"/>
          </a:solidFill>
          <a:ln w="9525">
            <a:noFill/>
            <a:miter lim="800000"/>
            <a:headEnd/>
            <a:tailEnd/>
          </a:ln>
          <a:effectLst/>
        </p:spPr>
        <p:txBody>
          <a:bodyPr wrap="none" anchor="ctr"/>
          <a:lstStyle/>
          <a:p>
            <a:endParaRPr lang="ru-RU"/>
          </a:p>
        </p:txBody>
      </p:sp>
    </p:spTree>
    <p:custDataLst>
      <p:tags r:id="rId1"/>
    </p:custDataLst>
  </p:cSld>
  <p:clrMapOvr>
    <a:masterClrMapping/>
  </p:clrMapOvr>
  <p:transition advTm="13345"/>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1779" name="Rectangle 3"/>
          <p:cNvSpPr>
            <a:spLocks noGrp="1" noChangeArrowheads="1"/>
          </p:cNvSpPr>
          <p:nvPr>
            <p:ph idx="1"/>
          </p:nvPr>
        </p:nvSpPr>
        <p:spPr>
          <a:xfrm>
            <a:off x="457200" y="476250"/>
            <a:ext cx="8229600" cy="5649913"/>
          </a:xfrm>
        </p:spPr>
        <p:txBody>
          <a:bodyPr/>
          <a:lstStyle/>
          <a:p>
            <a:r>
              <a:rPr lang="uz-Cyrl-UZ" dirty="0"/>
              <a:t>19.</a:t>
            </a:r>
            <a:r>
              <a:rPr lang="en-US" dirty="0"/>
              <a:t>                      parabola</a:t>
            </a:r>
            <a:r>
              <a:rPr lang="uz-Cyrl-UZ" dirty="0"/>
              <a:t>  </a:t>
            </a:r>
            <a:r>
              <a:rPr lang="en-US" dirty="0"/>
              <a:t>            </a:t>
            </a:r>
            <a:r>
              <a:rPr lang="uz-Cyrl-UZ" dirty="0"/>
              <a:t>т</a:t>
            </a:r>
            <a:r>
              <a:rPr lang="en-US" dirty="0" err="1"/>
              <a:t>tog’ri</a:t>
            </a:r>
            <a:r>
              <a:rPr lang="en-US" dirty="0"/>
              <a:t> </a:t>
            </a:r>
            <a:r>
              <a:rPr lang="en-US" dirty="0" err="1"/>
              <a:t>chiziq</a:t>
            </a:r>
            <a:r>
              <a:rPr lang="en-US" dirty="0"/>
              <a:t> </a:t>
            </a:r>
            <a:r>
              <a:rPr lang="en-US" dirty="0" err="1"/>
              <a:t>abssissasini</a:t>
            </a:r>
            <a:r>
              <a:rPr lang="en-US" dirty="0"/>
              <a:t> </a:t>
            </a:r>
            <a:r>
              <a:rPr lang="en-US" dirty="0" err="1"/>
              <a:t>nuqtada</a:t>
            </a:r>
            <a:r>
              <a:rPr lang="en-US" dirty="0"/>
              <a:t> </a:t>
            </a:r>
            <a:r>
              <a:rPr lang="en-US" dirty="0" err="1"/>
              <a:t>kesib</a:t>
            </a:r>
            <a:r>
              <a:rPr lang="en-US" dirty="0"/>
              <a:t> </a:t>
            </a:r>
            <a:r>
              <a:rPr lang="en-US" dirty="0" err="1"/>
              <a:t>o’tadi</a:t>
            </a:r>
            <a:r>
              <a:rPr lang="en-US" dirty="0"/>
              <a:t>    </a:t>
            </a:r>
            <a:r>
              <a:rPr lang="en-US" dirty="0" err="1"/>
              <a:t>va</a:t>
            </a:r>
            <a:r>
              <a:rPr lang="en-US" dirty="0"/>
              <a:t>      </a:t>
            </a:r>
            <a:r>
              <a:rPr lang="en-US" dirty="0" err="1"/>
              <a:t>larni</a:t>
            </a:r>
            <a:r>
              <a:rPr lang="en-US" dirty="0"/>
              <a:t> </a:t>
            </a:r>
            <a:r>
              <a:rPr lang="en-US" dirty="0" err="1"/>
              <a:t>qanday</a:t>
            </a:r>
            <a:r>
              <a:rPr lang="en-US" dirty="0"/>
              <a:t> </a:t>
            </a:r>
            <a:r>
              <a:rPr lang="en-US" dirty="0" err="1"/>
              <a:t>qiymatida</a:t>
            </a:r>
            <a:r>
              <a:rPr lang="en-US" dirty="0"/>
              <a:t> parabola </a:t>
            </a:r>
            <a:r>
              <a:rPr lang="en-US" dirty="0" err="1"/>
              <a:t>uchidan</a:t>
            </a:r>
            <a:r>
              <a:rPr lang="en-US" dirty="0"/>
              <a:t> </a:t>
            </a:r>
            <a:r>
              <a:rPr lang="en-US" dirty="0" err="1"/>
              <a:t>o’qigacha</a:t>
            </a:r>
            <a:r>
              <a:rPr lang="en-US" dirty="0"/>
              <a:t> </a:t>
            </a:r>
            <a:r>
              <a:rPr lang="en-US" dirty="0" err="1"/>
              <a:t>bo’lgan</a:t>
            </a:r>
            <a:r>
              <a:rPr lang="en-US" dirty="0"/>
              <a:t> </a:t>
            </a:r>
            <a:r>
              <a:rPr lang="en-US" dirty="0" err="1"/>
              <a:t>masofa</a:t>
            </a:r>
            <a:r>
              <a:rPr lang="en-US" dirty="0"/>
              <a:t> eng </a:t>
            </a:r>
            <a:r>
              <a:rPr lang="en-US" dirty="0" err="1"/>
              <a:t>kichik</a:t>
            </a:r>
            <a:r>
              <a:rPr lang="en-US" dirty="0"/>
              <a:t> </a:t>
            </a:r>
            <a:r>
              <a:rPr lang="en-US" dirty="0" err="1"/>
              <a:t>bo’ladi</a:t>
            </a:r>
            <a:r>
              <a:rPr lang="en-US" dirty="0"/>
              <a:t> </a:t>
            </a:r>
            <a:r>
              <a:rPr lang="en-US" dirty="0" err="1"/>
              <a:t>va</a:t>
            </a:r>
            <a:r>
              <a:rPr lang="en-US" dirty="0"/>
              <a:t> </a:t>
            </a:r>
            <a:r>
              <a:rPr lang="en-US" dirty="0" err="1"/>
              <a:t>bu</a:t>
            </a:r>
            <a:r>
              <a:rPr lang="en-US" dirty="0"/>
              <a:t>   </a:t>
            </a:r>
            <a:r>
              <a:rPr lang="en-US" dirty="0" err="1"/>
              <a:t>masofani</a:t>
            </a:r>
            <a:r>
              <a:rPr lang="en-US" dirty="0"/>
              <a:t> toping</a:t>
            </a:r>
            <a:r>
              <a:rPr lang="uz-Cyrl-UZ" dirty="0"/>
              <a:t>. </a:t>
            </a:r>
          </a:p>
          <a:p>
            <a:r>
              <a:rPr lang="uz-Cyrl-UZ" dirty="0"/>
              <a:t>А)*</a:t>
            </a:r>
            <a:r>
              <a:rPr lang="en-US" dirty="0"/>
              <a:t>               B</a:t>
            </a:r>
            <a:r>
              <a:rPr lang="uz-Cyrl-UZ" dirty="0"/>
              <a:t>)</a:t>
            </a:r>
            <a:r>
              <a:rPr lang="en-US" dirty="0"/>
              <a:t>              C</a:t>
            </a:r>
            <a:r>
              <a:rPr lang="uz-Cyrl-UZ" dirty="0"/>
              <a:t>)</a:t>
            </a:r>
            <a:r>
              <a:rPr lang="en-US" dirty="0"/>
              <a:t>              D</a:t>
            </a:r>
            <a:r>
              <a:rPr lang="uz-Cyrl-UZ" dirty="0"/>
              <a:t>)</a:t>
            </a:r>
          </a:p>
          <a:p>
            <a:r>
              <a:rPr lang="uz-Cyrl-UZ" dirty="0"/>
              <a:t>20. </a:t>
            </a:r>
            <a:r>
              <a:rPr lang="en-US" dirty="0"/>
              <a:t>                </a:t>
            </a:r>
            <a:r>
              <a:rPr lang="en-US" dirty="0" err="1"/>
              <a:t>funksiyani</a:t>
            </a:r>
            <a:r>
              <a:rPr lang="en-US" dirty="0"/>
              <a:t> </a:t>
            </a:r>
            <a:r>
              <a:rPr lang="en-US" dirty="0" err="1"/>
              <a:t>ekstremumini</a:t>
            </a:r>
            <a:r>
              <a:rPr lang="en-US" dirty="0"/>
              <a:t> toping</a:t>
            </a:r>
            <a:r>
              <a:rPr lang="uz-Cyrl-UZ" dirty="0"/>
              <a:t>.</a:t>
            </a:r>
          </a:p>
          <a:p>
            <a:r>
              <a:rPr lang="uz-Cyrl-UZ" dirty="0"/>
              <a:t>А)*          </a:t>
            </a:r>
            <a:r>
              <a:rPr lang="en-US" dirty="0"/>
              <a:t>        </a:t>
            </a:r>
            <a:r>
              <a:rPr lang="uz-Cyrl-UZ" dirty="0"/>
              <a:t> </a:t>
            </a:r>
            <a:r>
              <a:rPr lang="en-US" dirty="0"/>
              <a:t>B</a:t>
            </a:r>
            <a:r>
              <a:rPr lang="ru-RU" dirty="0"/>
              <a:t>)        </a:t>
            </a:r>
            <a:r>
              <a:rPr lang="en-US" dirty="0"/>
              <a:t>         </a:t>
            </a:r>
            <a:r>
              <a:rPr lang="ru-RU" dirty="0"/>
              <a:t>  </a:t>
            </a:r>
            <a:r>
              <a:rPr lang="en-US" dirty="0"/>
              <a:t>C</a:t>
            </a:r>
            <a:r>
              <a:rPr lang="ru-RU" dirty="0"/>
              <a:t>)      </a:t>
            </a:r>
            <a:r>
              <a:rPr lang="en-US" dirty="0"/>
              <a:t>          </a:t>
            </a:r>
            <a:r>
              <a:rPr lang="ru-RU" dirty="0"/>
              <a:t>  </a:t>
            </a:r>
            <a:endParaRPr lang="ru-RU" dirty="0" smtClean="0"/>
          </a:p>
          <a:p>
            <a:r>
              <a:rPr lang="en-US" dirty="0" smtClean="0"/>
              <a:t>D</a:t>
            </a:r>
            <a:r>
              <a:rPr lang="ru-RU" dirty="0"/>
              <a:t>)</a:t>
            </a:r>
          </a:p>
        </p:txBody>
      </p:sp>
      <p:sp>
        <p:nvSpPr>
          <p:cNvPr id="33178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1780" name="Object 4"/>
          <p:cNvGraphicFramePr>
            <a:graphicFrameLocks noChangeAspect="1"/>
          </p:cNvGraphicFramePr>
          <p:nvPr/>
        </p:nvGraphicFramePr>
        <p:xfrm>
          <a:off x="1979613" y="620713"/>
          <a:ext cx="1439862" cy="373062"/>
        </p:xfrm>
        <a:graphic>
          <a:graphicData uri="http://schemas.openxmlformats.org/presentationml/2006/ole">
            <mc:AlternateContent xmlns:mc="http://schemas.openxmlformats.org/markup-compatibility/2006">
              <mc:Choice xmlns:v="urn:schemas-microsoft-com:vml" Requires="v">
                <p:oleObj spid="_x0000_s331807" name="Формула" r:id="rId3" imgW="990600" imgH="228600" progId="Equation.3">
                  <p:embed/>
                </p:oleObj>
              </mc:Choice>
              <mc:Fallback>
                <p:oleObj name="Формула" r:id="rId3" imgW="990600" imgH="2286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613" y="620713"/>
                        <a:ext cx="1439862" cy="373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1783" name="Rectangle 7"/>
          <p:cNvSpPr>
            <a:spLocks noChangeArrowheads="1"/>
          </p:cNvSpPr>
          <p:nvPr/>
        </p:nvSpPr>
        <p:spPr bwMode="auto">
          <a:xfrm>
            <a:off x="0" y="33289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1782" name="Object 6"/>
          <p:cNvGraphicFramePr>
            <a:graphicFrameLocks noChangeAspect="1"/>
          </p:cNvGraphicFramePr>
          <p:nvPr/>
        </p:nvGraphicFramePr>
        <p:xfrm>
          <a:off x="5724525" y="692150"/>
          <a:ext cx="1081088" cy="344488"/>
        </p:xfrm>
        <a:graphic>
          <a:graphicData uri="http://schemas.openxmlformats.org/presentationml/2006/ole">
            <mc:AlternateContent xmlns:mc="http://schemas.openxmlformats.org/markup-compatibility/2006">
              <mc:Choice xmlns:v="urn:schemas-microsoft-com:vml" Requires="v">
                <p:oleObj spid="_x0000_s331808" name="Формула" r:id="rId5" imgW="660113" imgH="203112" progId="Equation.3">
                  <p:embed/>
                </p:oleObj>
              </mc:Choice>
              <mc:Fallback>
                <p:oleObj name="Формула" r:id="rId5" imgW="660113" imgH="203112"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24525" y="692150"/>
                        <a:ext cx="1081088" cy="344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1785" name="Rectangle 9"/>
          <p:cNvSpPr>
            <a:spLocks noChangeArrowheads="1"/>
          </p:cNvSpPr>
          <p:nvPr/>
        </p:nvSpPr>
        <p:spPr bwMode="auto">
          <a:xfrm>
            <a:off x="0" y="334803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1784" name="Object 8"/>
          <p:cNvGraphicFramePr>
            <a:graphicFrameLocks noChangeAspect="1"/>
          </p:cNvGraphicFramePr>
          <p:nvPr/>
        </p:nvGraphicFramePr>
        <p:xfrm>
          <a:off x="8027988" y="1125538"/>
          <a:ext cx="271462" cy="288925"/>
        </p:xfrm>
        <a:graphic>
          <a:graphicData uri="http://schemas.openxmlformats.org/presentationml/2006/ole">
            <mc:AlternateContent xmlns:mc="http://schemas.openxmlformats.org/markup-compatibility/2006">
              <mc:Choice xmlns:v="urn:schemas-microsoft-com:vml" Requires="v">
                <p:oleObj spid="_x0000_s331809" name="Формула" r:id="rId7" imgW="152268" imgH="164957" progId="Equation.3">
                  <p:embed/>
                </p:oleObj>
              </mc:Choice>
              <mc:Fallback>
                <p:oleObj name="Формула" r:id="rId7" imgW="152268" imgH="164957"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27988" y="1125538"/>
                        <a:ext cx="271462" cy="288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1787" name="Rectangle 11"/>
          <p:cNvSpPr>
            <a:spLocks noChangeArrowheads="1"/>
          </p:cNvSpPr>
          <p:nvPr/>
        </p:nvSpPr>
        <p:spPr bwMode="auto">
          <a:xfrm>
            <a:off x="0" y="334803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1786" name="Object 10"/>
          <p:cNvGraphicFramePr>
            <a:graphicFrameLocks noChangeAspect="1"/>
          </p:cNvGraphicFramePr>
          <p:nvPr/>
        </p:nvGraphicFramePr>
        <p:xfrm>
          <a:off x="1547813" y="1628775"/>
          <a:ext cx="165100" cy="215900"/>
        </p:xfrm>
        <a:graphic>
          <a:graphicData uri="http://schemas.openxmlformats.org/presentationml/2006/ole">
            <mc:AlternateContent xmlns:mc="http://schemas.openxmlformats.org/markup-compatibility/2006">
              <mc:Choice xmlns:v="urn:schemas-microsoft-com:vml" Requires="v">
                <p:oleObj spid="_x0000_s331810" name="Формула" r:id="rId9" imgW="126780" imgH="164814" progId="Equation.3">
                  <p:embed/>
                </p:oleObj>
              </mc:Choice>
              <mc:Fallback>
                <p:oleObj name="Формула" r:id="rId9" imgW="126780" imgH="164814" progId="Equation.3">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47813" y="1628775"/>
                        <a:ext cx="1651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1789"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1788" name="Object 12"/>
          <p:cNvGraphicFramePr>
            <a:graphicFrameLocks noChangeAspect="1"/>
          </p:cNvGraphicFramePr>
          <p:nvPr/>
        </p:nvGraphicFramePr>
        <p:xfrm>
          <a:off x="6516688" y="1916113"/>
          <a:ext cx="360362" cy="303212"/>
        </p:xfrm>
        <a:graphic>
          <a:graphicData uri="http://schemas.openxmlformats.org/presentationml/2006/ole">
            <mc:AlternateContent xmlns:mc="http://schemas.openxmlformats.org/markup-compatibility/2006">
              <mc:Choice xmlns:v="urn:schemas-microsoft-com:vml" Requires="v">
                <p:oleObj spid="_x0000_s331811" name="Формула" r:id="rId11" imgW="241195" imgH="203112" progId="Equation.3">
                  <p:embed/>
                </p:oleObj>
              </mc:Choice>
              <mc:Fallback>
                <p:oleObj name="Формула" r:id="rId11" imgW="241195" imgH="203112" progId="Equation.3">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516688" y="1916113"/>
                        <a:ext cx="360362" cy="3032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1791" name="Rectangle 1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1790" name="Object 14"/>
          <p:cNvGraphicFramePr>
            <a:graphicFrameLocks noChangeAspect="1"/>
          </p:cNvGraphicFramePr>
          <p:nvPr/>
        </p:nvGraphicFramePr>
        <p:xfrm>
          <a:off x="1619672" y="3095179"/>
          <a:ext cx="1008063" cy="477837"/>
        </p:xfrm>
        <a:graphic>
          <a:graphicData uri="http://schemas.openxmlformats.org/presentationml/2006/ole">
            <mc:AlternateContent xmlns:mc="http://schemas.openxmlformats.org/markup-compatibility/2006">
              <mc:Choice xmlns:v="urn:schemas-microsoft-com:vml" Requires="v">
                <p:oleObj spid="_x0000_s331812" name="Формула" r:id="rId13" imgW="901309" imgH="431613" progId="Equation.3">
                  <p:embed/>
                </p:oleObj>
              </mc:Choice>
              <mc:Fallback>
                <p:oleObj name="Формула" r:id="rId13" imgW="901309" imgH="431613" progId="Equation.3">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19672" y="3095179"/>
                        <a:ext cx="1008063"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1793" name="Rectangle 17"/>
          <p:cNvSpPr>
            <a:spLocks noChangeArrowheads="1"/>
          </p:cNvSpPr>
          <p:nvPr/>
        </p:nvSpPr>
        <p:spPr bwMode="auto">
          <a:xfrm>
            <a:off x="0" y="32146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1792" name="Object 16"/>
          <p:cNvGraphicFramePr>
            <a:graphicFrameLocks noChangeAspect="1"/>
          </p:cNvGraphicFramePr>
          <p:nvPr/>
        </p:nvGraphicFramePr>
        <p:xfrm>
          <a:off x="3419921" y="3144391"/>
          <a:ext cx="1008063" cy="428625"/>
        </p:xfrm>
        <a:graphic>
          <a:graphicData uri="http://schemas.openxmlformats.org/presentationml/2006/ole">
            <mc:AlternateContent xmlns:mc="http://schemas.openxmlformats.org/markup-compatibility/2006">
              <mc:Choice xmlns:v="urn:schemas-microsoft-com:vml" Requires="v">
                <p:oleObj spid="_x0000_s331813" name="Формула" r:id="rId15" imgW="876300" imgH="431800" progId="Equation.3">
                  <p:embed/>
                </p:oleObj>
              </mc:Choice>
              <mc:Fallback>
                <p:oleObj name="Формула" r:id="rId15" imgW="876300" imgH="431800" progId="Equation.3">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419921" y="3144391"/>
                        <a:ext cx="1008063"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1795" name="Rectangle 19"/>
          <p:cNvSpPr>
            <a:spLocks noChangeArrowheads="1"/>
          </p:cNvSpPr>
          <p:nvPr/>
        </p:nvSpPr>
        <p:spPr bwMode="auto">
          <a:xfrm>
            <a:off x="0" y="32146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1794" name="Object 18"/>
          <p:cNvGraphicFramePr>
            <a:graphicFrameLocks noChangeAspect="1"/>
          </p:cNvGraphicFramePr>
          <p:nvPr/>
        </p:nvGraphicFramePr>
        <p:xfrm>
          <a:off x="5364088" y="3140968"/>
          <a:ext cx="1008063" cy="500062"/>
        </p:xfrm>
        <a:graphic>
          <a:graphicData uri="http://schemas.openxmlformats.org/presentationml/2006/ole">
            <mc:AlternateContent xmlns:mc="http://schemas.openxmlformats.org/markup-compatibility/2006">
              <mc:Choice xmlns:v="urn:schemas-microsoft-com:vml" Requires="v">
                <p:oleObj spid="_x0000_s331814" name="Формула" r:id="rId17" imgW="812447" imgH="431613" progId="Equation.3">
                  <p:embed/>
                </p:oleObj>
              </mc:Choice>
              <mc:Fallback>
                <p:oleObj name="Формула" r:id="rId17" imgW="812447" imgH="431613" progId="Equation.3">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64088" y="3140968"/>
                        <a:ext cx="1008063" cy="500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1797" name="Rectangle 21"/>
          <p:cNvSpPr>
            <a:spLocks noChangeArrowheads="1"/>
          </p:cNvSpPr>
          <p:nvPr/>
        </p:nvSpPr>
        <p:spPr bwMode="auto">
          <a:xfrm>
            <a:off x="0" y="32146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1796" name="Object 20"/>
          <p:cNvGraphicFramePr>
            <a:graphicFrameLocks noChangeAspect="1"/>
          </p:cNvGraphicFramePr>
          <p:nvPr/>
        </p:nvGraphicFramePr>
        <p:xfrm>
          <a:off x="7092900" y="3140968"/>
          <a:ext cx="1079500" cy="528638"/>
        </p:xfrm>
        <a:graphic>
          <a:graphicData uri="http://schemas.openxmlformats.org/presentationml/2006/ole">
            <mc:AlternateContent xmlns:mc="http://schemas.openxmlformats.org/markup-compatibility/2006">
              <mc:Choice xmlns:v="urn:schemas-microsoft-com:vml" Requires="v">
                <p:oleObj spid="_x0000_s331815" name="Формула" r:id="rId19" imgW="876300" imgH="431800" progId="Equation.3">
                  <p:embed/>
                </p:oleObj>
              </mc:Choice>
              <mc:Fallback>
                <p:oleObj name="Формула" r:id="rId19" imgW="876300" imgH="431800" progId="Equation.3">
                  <p:embed/>
                  <p:pic>
                    <p:nvPicPr>
                      <p:cNvPr id="0" name="Picture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092900" y="3140968"/>
                        <a:ext cx="1079500" cy="5286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1799" name="Rectangle 2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1798" name="Object 22"/>
          <p:cNvGraphicFramePr>
            <a:graphicFrameLocks noChangeAspect="1"/>
          </p:cNvGraphicFramePr>
          <p:nvPr/>
        </p:nvGraphicFramePr>
        <p:xfrm>
          <a:off x="1619250" y="3716338"/>
          <a:ext cx="1152525" cy="490537"/>
        </p:xfrm>
        <a:graphic>
          <a:graphicData uri="http://schemas.openxmlformats.org/presentationml/2006/ole">
            <mc:AlternateContent xmlns:mc="http://schemas.openxmlformats.org/markup-compatibility/2006">
              <mc:Choice xmlns:v="urn:schemas-microsoft-com:vml" Requires="v">
                <p:oleObj spid="_x0000_s331816" name="Формула" r:id="rId21" imgW="749300" imgH="419100" progId="Equation.3">
                  <p:embed/>
                </p:oleObj>
              </mc:Choice>
              <mc:Fallback>
                <p:oleObj name="Формула" r:id="rId21" imgW="749300" imgH="419100" progId="Equation.3">
                  <p:embed/>
                  <p:pic>
                    <p:nvPicPr>
                      <p:cNvPr id="0" name="Picture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619250" y="3716338"/>
                        <a:ext cx="1152525" cy="490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1801" name="Rectangle 25"/>
          <p:cNvSpPr>
            <a:spLocks noChangeArrowheads="1"/>
          </p:cNvSpPr>
          <p:nvPr/>
        </p:nvSpPr>
        <p:spPr bwMode="auto">
          <a:xfrm>
            <a:off x="0" y="32766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1800" name="Object 24"/>
          <p:cNvGraphicFramePr>
            <a:graphicFrameLocks noChangeAspect="1"/>
          </p:cNvGraphicFramePr>
          <p:nvPr/>
        </p:nvGraphicFramePr>
        <p:xfrm>
          <a:off x="1547813" y="4868863"/>
          <a:ext cx="1000125" cy="304800"/>
        </p:xfrm>
        <a:graphic>
          <a:graphicData uri="http://schemas.openxmlformats.org/presentationml/2006/ole">
            <mc:AlternateContent xmlns:mc="http://schemas.openxmlformats.org/markup-compatibility/2006">
              <mc:Choice xmlns:v="urn:schemas-microsoft-com:vml" Requires="v">
                <p:oleObj spid="_x0000_s331817" name="Формула" r:id="rId23" imgW="1002865" imgH="304668" progId="Equation.3">
                  <p:embed/>
                </p:oleObj>
              </mc:Choice>
              <mc:Fallback>
                <p:oleObj name="Формула" r:id="rId23" imgW="1002865" imgH="304668" progId="Equation.3">
                  <p:embed/>
                  <p:pic>
                    <p:nvPicPr>
                      <p:cNvPr id="0" name="Picture 2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547813" y="4868863"/>
                        <a:ext cx="1000125"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1803" name="Rectangle 27"/>
          <p:cNvSpPr>
            <a:spLocks noChangeArrowheads="1"/>
          </p:cNvSpPr>
          <p:nvPr/>
        </p:nvSpPr>
        <p:spPr bwMode="auto">
          <a:xfrm>
            <a:off x="0" y="33289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1802" name="Object 26"/>
          <p:cNvGraphicFramePr>
            <a:graphicFrameLocks noChangeAspect="1"/>
          </p:cNvGraphicFramePr>
          <p:nvPr/>
        </p:nvGraphicFramePr>
        <p:xfrm>
          <a:off x="4211638" y="4821238"/>
          <a:ext cx="792162" cy="247650"/>
        </p:xfrm>
        <a:graphic>
          <a:graphicData uri="http://schemas.openxmlformats.org/presentationml/2006/ole">
            <mc:AlternateContent xmlns:mc="http://schemas.openxmlformats.org/markup-compatibility/2006">
              <mc:Choice xmlns:v="urn:schemas-microsoft-com:vml" Requires="v">
                <p:oleObj spid="_x0000_s331818" name="Формула" r:id="rId25" imgW="634725" imgH="203112" progId="Equation.3">
                  <p:embed/>
                </p:oleObj>
              </mc:Choice>
              <mc:Fallback>
                <p:oleObj name="Формула" r:id="rId25" imgW="634725" imgH="203112" progId="Equation.3">
                  <p:embed/>
                  <p:pic>
                    <p:nvPicPr>
                      <p:cNvPr id="0" name="Picture 2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211638" y="4821238"/>
                        <a:ext cx="792162" cy="247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1805" name="Rectangle 29"/>
          <p:cNvSpPr>
            <a:spLocks noChangeArrowheads="1"/>
          </p:cNvSpPr>
          <p:nvPr/>
        </p:nvSpPr>
        <p:spPr bwMode="auto">
          <a:xfrm>
            <a:off x="0" y="323373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1804" name="Object 28"/>
          <p:cNvGraphicFramePr>
            <a:graphicFrameLocks noChangeAspect="1"/>
          </p:cNvGraphicFramePr>
          <p:nvPr/>
        </p:nvGraphicFramePr>
        <p:xfrm>
          <a:off x="6732588" y="4699000"/>
          <a:ext cx="1079500" cy="488950"/>
        </p:xfrm>
        <a:graphic>
          <a:graphicData uri="http://schemas.openxmlformats.org/presentationml/2006/ole">
            <mc:AlternateContent xmlns:mc="http://schemas.openxmlformats.org/markup-compatibility/2006">
              <mc:Choice xmlns:v="urn:schemas-microsoft-com:vml" Requires="v">
                <p:oleObj spid="_x0000_s331819" name="Формула" r:id="rId27" imgW="571252" imgH="393529" progId="Equation.3">
                  <p:embed/>
                </p:oleObj>
              </mc:Choice>
              <mc:Fallback>
                <p:oleObj name="Формула" r:id="rId27" imgW="571252" imgH="393529" progId="Equation.3">
                  <p:embed/>
                  <p:pic>
                    <p:nvPicPr>
                      <p:cNvPr id="0" name="Picture 2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732588" y="4699000"/>
                        <a:ext cx="1079500" cy="488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1807" name="Rectangle 31"/>
          <p:cNvSpPr>
            <a:spLocks noChangeArrowheads="1"/>
          </p:cNvSpPr>
          <p:nvPr/>
        </p:nvSpPr>
        <p:spPr bwMode="auto">
          <a:xfrm>
            <a:off x="0" y="32766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31806" name="Object 30"/>
          <p:cNvGraphicFramePr>
            <a:graphicFrameLocks noChangeAspect="1"/>
          </p:cNvGraphicFramePr>
          <p:nvPr/>
        </p:nvGraphicFramePr>
        <p:xfrm>
          <a:off x="1403350" y="5284788"/>
          <a:ext cx="1081088" cy="393700"/>
        </p:xfrm>
        <a:graphic>
          <a:graphicData uri="http://schemas.openxmlformats.org/presentationml/2006/ole">
            <mc:AlternateContent xmlns:mc="http://schemas.openxmlformats.org/markup-compatibility/2006">
              <mc:Choice xmlns:v="urn:schemas-microsoft-com:vml" Requires="v">
                <p:oleObj spid="_x0000_s331820" name="Формула" r:id="rId29" imgW="837836" imgH="304668" progId="Equation.3">
                  <p:embed/>
                </p:oleObj>
              </mc:Choice>
              <mc:Fallback>
                <p:oleObj name="Формула" r:id="rId29" imgW="837836" imgH="304668" progId="Equation.3">
                  <p:embed/>
                  <p:pic>
                    <p:nvPicPr>
                      <p:cNvPr id="0" name="Picture 30"/>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403350" y="5284788"/>
                        <a:ext cx="1081088"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1808" name="AutoShape 32">
            <a:hlinkClick r:id="rId31" action="ppaction://hlinksldjump" highlightClick="1"/>
          </p:cNvPr>
          <p:cNvSpPr>
            <a:spLocks noChangeArrowheads="1"/>
          </p:cNvSpPr>
          <p:nvPr/>
        </p:nvSpPr>
        <p:spPr bwMode="auto">
          <a:xfrm>
            <a:off x="7092950" y="5876925"/>
            <a:ext cx="719138" cy="288925"/>
          </a:xfrm>
          <a:prstGeom prst="actionButtonBackPrevious">
            <a:avLst/>
          </a:prstGeom>
          <a:solidFill>
            <a:schemeClr val="accent1"/>
          </a:solidFill>
          <a:ln w="9525">
            <a:noFill/>
            <a:miter lim="800000"/>
            <a:headEnd/>
            <a:tailEnd/>
          </a:ln>
          <a:effectLst/>
        </p:spPr>
        <p:txBody>
          <a:bodyPr wrap="none" anchor="ctr"/>
          <a:lstStyle/>
          <a:p>
            <a:endParaRPr lang="ru-RU"/>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7378" name="Rectangle 2"/>
          <p:cNvSpPr>
            <a:spLocks noGrp="1" noChangeArrowheads="1"/>
          </p:cNvSpPr>
          <p:nvPr>
            <p:ph type="title"/>
          </p:nvPr>
        </p:nvSpPr>
        <p:spPr/>
        <p:txBody>
          <a:bodyPr/>
          <a:lstStyle/>
          <a:p>
            <a:r>
              <a:rPr lang="en-US"/>
              <a:t>Foydalanilgan adabiyotlar.</a:t>
            </a:r>
            <a:endParaRPr lang="ru-RU"/>
          </a:p>
        </p:txBody>
      </p:sp>
      <p:sp>
        <p:nvSpPr>
          <p:cNvPr id="357379" name="Rectangle 3"/>
          <p:cNvSpPr>
            <a:spLocks noGrp="1" noChangeArrowheads="1"/>
          </p:cNvSpPr>
          <p:nvPr>
            <p:ph idx="1"/>
          </p:nvPr>
        </p:nvSpPr>
        <p:spPr/>
        <p:txBody>
          <a:bodyPr/>
          <a:lstStyle/>
          <a:p>
            <a:pPr marL="609600" indent="-609600">
              <a:lnSpc>
                <a:spcPct val="80000"/>
              </a:lnSpc>
            </a:pPr>
            <a:r>
              <a:rPr lang="uz-Cyrl-UZ" sz="2800"/>
              <a:t>Соатов Ё. “Олий математика”, </a:t>
            </a:r>
            <a:r>
              <a:rPr lang="en-US" sz="2800"/>
              <a:t>I</a:t>
            </a:r>
            <a:r>
              <a:rPr lang="ru-RU" sz="2800"/>
              <a:t>,</a:t>
            </a:r>
            <a:r>
              <a:rPr lang="en-US" sz="2800"/>
              <a:t>II</a:t>
            </a:r>
            <a:r>
              <a:rPr lang="ru-RU" sz="2800"/>
              <a:t>, </a:t>
            </a:r>
            <a:r>
              <a:rPr lang="en-US" sz="2800"/>
              <a:t>T</a:t>
            </a:r>
            <a:r>
              <a:rPr lang="ru-RU" sz="2800"/>
              <a:t>. «</a:t>
            </a:r>
            <a:r>
              <a:rPr lang="uz-Cyrl-UZ" sz="2800"/>
              <a:t>Ўзбекистон</a:t>
            </a:r>
            <a:r>
              <a:rPr lang="ru-RU" sz="2800"/>
              <a:t>»1983</a:t>
            </a:r>
          </a:p>
          <a:p>
            <a:pPr marL="609600" indent="-609600">
              <a:lnSpc>
                <a:spcPct val="80000"/>
              </a:lnSpc>
            </a:pPr>
            <a:r>
              <a:rPr lang="ru-RU" sz="2800"/>
              <a:t>Минорский В.П.. «Олий математикадан масалалар т</a:t>
            </a:r>
            <a:r>
              <a:rPr lang="uz-Cyrl-UZ" sz="2800"/>
              <a:t>ўплами</a:t>
            </a:r>
            <a:r>
              <a:rPr lang="ru-RU" sz="2800"/>
              <a:t>»</a:t>
            </a:r>
            <a:r>
              <a:rPr lang="uz-Cyrl-UZ" sz="2800"/>
              <a:t> Т.1977</a:t>
            </a:r>
            <a:endParaRPr lang="ru-RU" sz="2800"/>
          </a:p>
          <a:p>
            <a:pPr marL="609600" indent="-609600">
              <a:lnSpc>
                <a:spcPct val="80000"/>
              </a:lnSpc>
            </a:pPr>
            <a:r>
              <a:rPr lang="uz-Cyrl-UZ" sz="2800"/>
              <a:t>Tojiev Sh.I. “Oliy matematikadan masalalar yechish” Т. «</a:t>
            </a:r>
            <a:r>
              <a:rPr lang="en-US" sz="2800"/>
              <a:t>O‘zbekiston</a:t>
            </a:r>
            <a:r>
              <a:rPr lang="uz-Cyrl-UZ" sz="2800"/>
              <a:t>” 2002</a:t>
            </a:r>
            <a:endParaRPr lang="ru-RU" sz="2800"/>
          </a:p>
          <a:p>
            <a:pPr marL="609600" indent="-609600">
              <a:lnSpc>
                <a:spcPct val="80000"/>
              </a:lnSpc>
            </a:pPr>
            <a:r>
              <a:rPr lang="uz-Cyrl-UZ" sz="2800"/>
              <a:t> </a:t>
            </a:r>
            <a:r>
              <a:rPr lang="ru-RU" sz="2800"/>
              <a:t>Шипачев В.  «Высшая математика»  М.:  Высшая школа   1996 </a:t>
            </a:r>
            <a:r>
              <a:rPr lang="uz-Cyrl-UZ" sz="2800"/>
              <a:t>г</a:t>
            </a:r>
            <a:r>
              <a:rPr lang="ru-RU" sz="2800"/>
              <a:t>.</a:t>
            </a:r>
          </a:p>
          <a:p>
            <a:pPr marL="609600" indent="-609600">
              <a:lnSpc>
                <a:spcPct val="80000"/>
              </a:lnSpc>
            </a:pPr>
            <a:r>
              <a:rPr lang="ru-RU" sz="2800"/>
              <a:t>Латипов Х. ва бош</a:t>
            </a:r>
            <a:r>
              <a:rPr lang="uz-Cyrl-UZ" sz="2800"/>
              <a:t>қалар </a:t>
            </a:r>
            <a:r>
              <a:rPr lang="ru-RU" sz="2800"/>
              <a:t>«</a:t>
            </a:r>
            <a:r>
              <a:rPr lang="en-US" sz="2800"/>
              <a:t>A</a:t>
            </a:r>
            <a:r>
              <a:rPr lang="ru-RU" sz="2800"/>
              <a:t>налитик геометрия ва чизикли алгебра» Т. «</a:t>
            </a:r>
            <a:r>
              <a:rPr lang="uz-Cyrl-UZ" sz="2800"/>
              <a:t>Ўзбекистон”1995</a:t>
            </a:r>
            <a:endParaRPr lang="ru-RU" sz="2800"/>
          </a:p>
          <a:p>
            <a:pPr marL="609600" indent="-609600">
              <a:lnSpc>
                <a:spcPct val="80000"/>
              </a:lnSpc>
            </a:pPr>
            <a:endParaRPr lang="ru-RU" sz="280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02" name="Rectangle 2"/>
          <p:cNvSpPr>
            <a:spLocks noGrp="1" noChangeArrowheads="1"/>
          </p:cNvSpPr>
          <p:nvPr>
            <p:ph idx="1"/>
          </p:nvPr>
        </p:nvSpPr>
        <p:spPr>
          <a:xfrm>
            <a:off x="457200" y="404813"/>
            <a:ext cx="8229600" cy="5721350"/>
          </a:xfrm>
        </p:spPr>
        <p:txBody>
          <a:bodyPr/>
          <a:lstStyle/>
          <a:p>
            <a:pPr marL="609600" indent="-609600">
              <a:lnSpc>
                <a:spcPct val="90000"/>
              </a:lnSpc>
            </a:pPr>
            <a:r>
              <a:rPr lang="uz-Cyrl-UZ" sz="2400"/>
              <a:t>СаъдуллаевА., Худойберганом Г. Мансуров Х., Ғуломов Р. </a:t>
            </a:r>
            <a:r>
              <a:rPr lang="ru-RU" sz="2400"/>
              <a:t>«Математик анализдан мисол ва масалалар т</a:t>
            </a:r>
            <a:r>
              <a:rPr lang="uz-Cyrl-UZ" sz="2400"/>
              <a:t>ўплами</a:t>
            </a:r>
            <a:r>
              <a:rPr lang="ru-RU" sz="2400"/>
              <a:t>» Т. «</a:t>
            </a:r>
            <a:r>
              <a:rPr lang="uz-Cyrl-UZ" sz="2400"/>
              <a:t>Ўзбекистон</a:t>
            </a:r>
            <a:r>
              <a:rPr lang="ru-RU" sz="2400"/>
              <a:t>» 1992й.</a:t>
            </a:r>
            <a:r>
              <a:rPr lang="uz-Cyrl-UZ" sz="2400"/>
              <a:t> </a:t>
            </a:r>
            <a:endParaRPr lang="ru-RU" sz="2400"/>
          </a:p>
          <a:p>
            <a:pPr marL="609600" indent="-609600">
              <a:lnSpc>
                <a:spcPct val="90000"/>
              </a:lnSpc>
            </a:pPr>
            <a:r>
              <a:rPr lang="ru-RU" sz="2400"/>
              <a:t>Замков О.О, Толстопятенко А.В, Черемих Ю.М, Математические методы экономике. М.: ДИС 1997</a:t>
            </a:r>
          </a:p>
          <a:p>
            <a:pPr marL="609600" indent="-609600">
              <a:lnSpc>
                <a:spcPct val="90000"/>
              </a:lnSpc>
            </a:pPr>
            <a:r>
              <a:rPr lang="ru-RU" sz="2400"/>
              <a:t>Ш</a:t>
            </a:r>
            <a:r>
              <a:rPr lang="uz-Cyrl-UZ" sz="2400"/>
              <a:t>и</a:t>
            </a:r>
            <a:r>
              <a:rPr lang="ru-RU" sz="2400"/>
              <a:t>кин Е.В., Чихаташивили А.Г, Математические модели управления. М.дело 2004</a:t>
            </a:r>
          </a:p>
          <a:p>
            <a:pPr marL="609600" indent="-609600">
              <a:lnSpc>
                <a:spcPct val="90000"/>
              </a:lnSpc>
            </a:pPr>
            <a:r>
              <a:rPr lang="ru-RU" sz="2400"/>
              <a:t>Кругликов В.И Конспект лекции по математике Т.Ю-2003</a:t>
            </a:r>
          </a:p>
          <a:p>
            <a:pPr marL="609600" indent="-609600">
              <a:lnSpc>
                <a:spcPct val="90000"/>
              </a:lnSpc>
            </a:pPr>
            <a:r>
              <a:rPr lang="ru-RU" sz="2400"/>
              <a:t>«Общий курс высшей математики для экономистов» под ред</a:t>
            </a:r>
            <a:r>
              <a:rPr lang="uz-Cyrl-UZ" sz="2400"/>
              <a:t>.</a:t>
            </a:r>
            <a:r>
              <a:rPr lang="ru-RU" sz="2400"/>
              <a:t> Ермакова М:Инфра 1999</a:t>
            </a:r>
            <a:endParaRPr lang="en-US" sz="2400"/>
          </a:p>
          <a:p>
            <a:pPr marL="609600" indent="-609600">
              <a:lnSpc>
                <a:spcPct val="90000"/>
              </a:lnSpc>
            </a:pPr>
            <a:r>
              <a:rPr lang="en-US" sz="2400"/>
              <a:t>Danko R</a:t>
            </a:r>
            <a:r>
              <a:rPr lang="ru-RU" sz="2400"/>
              <a:t>.</a:t>
            </a:r>
            <a:r>
              <a:rPr lang="en-US" sz="2400"/>
              <a:t>E</a:t>
            </a:r>
            <a:r>
              <a:rPr lang="ru-RU" sz="2400"/>
              <a:t>. </a:t>
            </a:r>
            <a:r>
              <a:rPr lang="en-US" sz="2400"/>
              <a:t>A</a:t>
            </a:r>
            <a:r>
              <a:rPr lang="ru-RU" sz="2400"/>
              <a:t>.</a:t>
            </a:r>
            <a:r>
              <a:rPr lang="en-US" sz="2400"/>
              <a:t>G</a:t>
            </a:r>
            <a:r>
              <a:rPr lang="ru-RU" sz="2400"/>
              <a:t>.</a:t>
            </a:r>
            <a:r>
              <a:rPr lang="en-US" sz="2400"/>
              <a:t>Popov</a:t>
            </a:r>
            <a:r>
              <a:rPr lang="ru-RU" sz="2400"/>
              <a:t>., </a:t>
            </a:r>
            <a:r>
              <a:rPr lang="en-US" sz="2400"/>
              <a:t>G</a:t>
            </a:r>
            <a:r>
              <a:rPr lang="ru-RU" sz="2400"/>
              <a:t>.</a:t>
            </a:r>
            <a:r>
              <a:rPr lang="en-US" sz="2400"/>
              <a:t>U</a:t>
            </a:r>
            <a:r>
              <a:rPr lang="ru-RU" sz="2400"/>
              <a:t>.</a:t>
            </a:r>
            <a:r>
              <a:rPr lang="en-US" sz="2400"/>
              <a:t>Kojevnikova Oliy matematika</a:t>
            </a:r>
            <a:r>
              <a:rPr lang="ru-RU" sz="2400"/>
              <a:t>. </a:t>
            </a:r>
            <a:r>
              <a:rPr lang="en-US" sz="2400"/>
              <a:t>Misol va masalalar IqismT</a:t>
            </a:r>
            <a:r>
              <a:rPr lang="ru-RU" sz="2400"/>
              <a:t>.2007</a:t>
            </a:r>
            <a:endParaRPr lang="en-US" sz="2400"/>
          </a:p>
          <a:p>
            <a:pPr marL="609600" indent="-609600">
              <a:lnSpc>
                <a:spcPct val="90000"/>
              </a:lnSpc>
            </a:pPr>
            <a:r>
              <a:rPr lang="en-US" sz="2400"/>
              <a:t>Sh</a:t>
            </a:r>
            <a:r>
              <a:rPr lang="en-GB" sz="2400"/>
              <a:t>.</a:t>
            </a:r>
            <a:r>
              <a:rPr lang="en-US" sz="2400"/>
              <a:t>R</a:t>
            </a:r>
            <a:r>
              <a:rPr lang="en-GB" sz="2400"/>
              <a:t>.</a:t>
            </a:r>
            <a:r>
              <a:rPr lang="en-US" sz="2400"/>
              <a:t>Mo</a:t>
            </a:r>
            <a:r>
              <a:rPr lang="en-GB" sz="2400"/>
              <a:t>`</a:t>
            </a:r>
            <a:r>
              <a:rPr lang="en-US" sz="2400"/>
              <a:t>minov Iqtisodiy matematik modellar va usullar</a:t>
            </a:r>
            <a:r>
              <a:rPr lang="en-GB" sz="2400"/>
              <a:t>. </a:t>
            </a:r>
            <a:r>
              <a:rPr lang="en-US" sz="2400"/>
              <a:t>T</a:t>
            </a:r>
            <a:r>
              <a:rPr lang="ru-RU" sz="2400"/>
              <a:t>.2007</a:t>
            </a:r>
            <a:endParaRPr lang="en-US" sz="2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a:normAutofit fontScale="90000"/>
          </a:bodyPr>
          <a:lstStyle/>
          <a:p>
            <a:r>
              <a:rPr lang="en-US" sz="4000" b="1">
                <a:solidFill>
                  <a:schemeClr val="hlink"/>
                </a:solidFill>
              </a:rPr>
              <a:t>Funksiyaning ekstremumi.</a:t>
            </a:r>
            <a:br>
              <a:rPr lang="en-US" sz="4000" b="1">
                <a:solidFill>
                  <a:schemeClr val="hlink"/>
                </a:solidFill>
              </a:rPr>
            </a:br>
            <a:endParaRPr lang="ru-RU" sz="4000" b="1">
              <a:solidFill>
                <a:schemeClr val="hlink"/>
              </a:solidFill>
            </a:endParaRPr>
          </a:p>
        </p:txBody>
      </p:sp>
      <p:sp>
        <p:nvSpPr>
          <p:cNvPr id="218115" name="Rectangle 3"/>
          <p:cNvSpPr>
            <a:spLocks noGrp="1" noChangeArrowheads="1"/>
          </p:cNvSpPr>
          <p:nvPr>
            <p:ph idx="1"/>
          </p:nvPr>
        </p:nvSpPr>
        <p:spPr/>
        <p:txBody>
          <a:bodyPr>
            <a:normAutofit/>
          </a:bodyPr>
          <a:lstStyle/>
          <a:p>
            <a:pPr>
              <a:lnSpc>
                <a:spcPct val="90000"/>
              </a:lnSpc>
            </a:pPr>
            <a:r>
              <a:rPr lang="en-US" sz="2800"/>
              <a:t>Bu yerda funksiyaning muhim tushunchalaridan bo‘lgan uning ekstremumi bilan tanishamiz.</a:t>
            </a:r>
            <a:endParaRPr lang="en-US" sz="2800" b="1"/>
          </a:p>
          <a:p>
            <a:pPr>
              <a:lnSpc>
                <a:spcPct val="90000"/>
              </a:lnSpc>
            </a:pPr>
            <a:r>
              <a:rPr lang="en-US" sz="2800" b="1">
                <a:solidFill>
                  <a:srgbClr val="009999"/>
                </a:solidFill>
              </a:rPr>
              <a:t>1-ta’rif.</a:t>
            </a:r>
            <a:r>
              <a:rPr lang="en-US" sz="2800"/>
              <a:t> Agar </a:t>
            </a:r>
            <a:r>
              <a:rPr lang="en-US" sz="2800" i="1"/>
              <a:t>f</a:t>
            </a:r>
            <a:r>
              <a:rPr lang="en-US" sz="2800"/>
              <a:t>(</a:t>
            </a:r>
            <a:r>
              <a:rPr lang="en-US" sz="2800" i="1"/>
              <a:t>x</a:t>
            </a:r>
            <a:r>
              <a:rPr lang="en-US" sz="2800"/>
              <a:t>) funksiya </a:t>
            </a:r>
            <a:r>
              <a:rPr lang="en-US" sz="2800" i="1"/>
              <a:t>x</a:t>
            </a:r>
            <a:r>
              <a:rPr lang="en-US" sz="2800" i="1" baseline="-25000"/>
              <a:t>0</a:t>
            </a:r>
            <a:r>
              <a:rPr lang="en-US" sz="2800"/>
              <a:t> nuqta atrofida aniqlangan bo‘lib, x0 ning shunday yaqin arofi mavjud bo‘lsaki, undan olingan </a:t>
            </a:r>
            <a:r>
              <a:rPr lang="en-US" sz="2800" i="1"/>
              <a:t>x</a:t>
            </a:r>
            <a:r>
              <a:rPr lang="en-US" sz="2800"/>
              <a:t> argumentning barcha qiymatlari uchun </a:t>
            </a:r>
            <a:r>
              <a:rPr lang="en-US" sz="2800" i="1"/>
              <a:t>f(x)</a:t>
            </a:r>
            <a:r>
              <a:rPr lang="ru-RU" sz="2800" i="1">
                <a:sym typeface="Symbol" pitchFamily="18" charset="2"/>
              </a:rPr>
              <a:t></a:t>
            </a:r>
            <a:r>
              <a:rPr lang="en-US" sz="2800" i="1"/>
              <a:t>f(x</a:t>
            </a:r>
            <a:r>
              <a:rPr lang="en-US" sz="2800" i="1" baseline="-25000"/>
              <a:t>0</a:t>
            </a:r>
            <a:r>
              <a:rPr lang="en-US" sz="2800" i="1"/>
              <a:t>)</a:t>
            </a:r>
            <a:r>
              <a:rPr lang="en-US" sz="2800"/>
              <a:t>   </a:t>
            </a:r>
            <a:r>
              <a:rPr lang="en-US" sz="2800" i="1"/>
              <a:t>(f(x)</a:t>
            </a:r>
            <a:r>
              <a:rPr lang="ru-RU" sz="2800" i="1">
                <a:sym typeface="Symbol" pitchFamily="18" charset="2"/>
              </a:rPr>
              <a:t></a:t>
            </a:r>
            <a:r>
              <a:rPr lang="en-US" sz="2800" i="1"/>
              <a:t>f(x</a:t>
            </a:r>
            <a:r>
              <a:rPr lang="en-US" sz="2800" i="1" baseline="-25000"/>
              <a:t>0</a:t>
            </a:r>
            <a:r>
              <a:rPr lang="en-US" sz="2800" i="1"/>
              <a:t>)) </a:t>
            </a:r>
            <a:r>
              <a:rPr lang="en-US" sz="2800"/>
              <a:t>o‘rinli bo‘lsa, </a:t>
            </a:r>
            <a:r>
              <a:rPr lang="en-US" sz="2800" i="1"/>
              <a:t>x</a:t>
            </a:r>
            <a:r>
              <a:rPr lang="en-US" sz="2800" i="1" baseline="-25000"/>
              <a:t>0</a:t>
            </a:r>
            <a:r>
              <a:rPr lang="en-US" sz="2800"/>
              <a:t> </a:t>
            </a:r>
            <a:r>
              <a:rPr lang="en-US" sz="2800" i="1"/>
              <a:t>funksiyaning maksimum (minimum) nuqtasi</a:t>
            </a:r>
            <a:r>
              <a:rPr lang="en-US" sz="2800"/>
              <a:t>,  </a:t>
            </a:r>
            <a:r>
              <a:rPr lang="en-US" sz="2800" i="1"/>
              <a:t>f(x</a:t>
            </a:r>
            <a:r>
              <a:rPr lang="en-US" sz="2800" i="1" baseline="-25000"/>
              <a:t>0</a:t>
            </a:r>
            <a:r>
              <a:rPr lang="en-US" sz="2800" i="1"/>
              <a:t>)</a:t>
            </a:r>
            <a:r>
              <a:rPr lang="en-US" sz="2800"/>
              <a:t> esa </a:t>
            </a:r>
            <a:r>
              <a:rPr lang="en-US" sz="2800" i="1"/>
              <a:t>funksiyaning maksimumi (minimumi)</a:t>
            </a:r>
            <a:r>
              <a:rPr lang="en-US" sz="2800"/>
              <a:t> deb ataladi. Maksimum va minimumlar bir nom bilan </a:t>
            </a:r>
            <a:r>
              <a:rPr lang="en-US" sz="2800" i="1"/>
              <a:t>ekstremumlar</a:t>
            </a:r>
            <a:r>
              <a:rPr lang="en-US" sz="2800"/>
              <a:t> deb yuritiladi.</a:t>
            </a:r>
            <a:endParaRPr lang="ru-RU" sz="28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1731" name="Rectangle 3"/>
          <p:cNvSpPr>
            <a:spLocks noGrp="1" noChangeArrowheads="1"/>
          </p:cNvSpPr>
          <p:nvPr>
            <p:ph idx="1"/>
          </p:nvPr>
        </p:nvSpPr>
        <p:spPr>
          <a:xfrm>
            <a:off x="468313" y="476250"/>
            <a:ext cx="8229600" cy="5611813"/>
          </a:xfrm>
        </p:spPr>
        <p:txBody>
          <a:bodyPr/>
          <a:lstStyle/>
          <a:p>
            <a:r>
              <a:rPr lang="en-US" b="1">
                <a:solidFill>
                  <a:srgbClr val="009999"/>
                </a:solidFill>
              </a:rPr>
              <a:t>1-eslatma</a:t>
            </a:r>
            <a:r>
              <a:rPr lang="en-US"/>
              <a:t>. Ekstremumlarni funksiyaning eng katta va eng kichik qiymatlari (</a:t>
            </a:r>
            <a:r>
              <a:rPr lang="en-US" i="1"/>
              <a:t>sup</a:t>
            </a:r>
            <a:r>
              <a:rPr lang="en-US"/>
              <a:t> va </a:t>
            </a:r>
            <a:r>
              <a:rPr lang="en-US" i="1"/>
              <a:t>inf</a:t>
            </a:r>
            <a:r>
              <a:rPr lang="en-US"/>
              <a:t>) bilan adashtirib yubormaslik kerak. Yuqoridagi ta’rifdan ko‘rinadiki, maksimum (minimum) qaralayotgan nuqtaning yaqin atrofi uchun eng katta (eng kichik) qiymatdir, ammo funksiyaning butun aniqlanish sohasi bo‘yicha emas (1-rasmga qarang).</a:t>
            </a:r>
            <a:endParaRPr lang="ru-RU"/>
          </a:p>
        </p:txBody>
      </p:sp>
    </p:spTree>
  </p:cSld>
  <p:clrMapOvr>
    <a:masterClrMapping/>
  </p:clrMapOvr>
  <p:transition advTm="2422"/>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2995" name="Rectangle 3"/>
          <p:cNvSpPr>
            <a:spLocks noGrp="1" noChangeArrowheads="1"/>
          </p:cNvSpPr>
          <p:nvPr>
            <p:ph idx="1"/>
          </p:nvPr>
        </p:nvSpPr>
        <p:spPr>
          <a:xfrm>
            <a:off x="457200" y="476250"/>
            <a:ext cx="8229600" cy="5654675"/>
          </a:xfrm>
        </p:spPr>
        <p:txBody>
          <a:bodyPr/>
          <a:lstStyle/>
          <a:p>
            <a:r>
              <a:rPr lang="en-US">
                <a:solidFill>
                  <a:srgbClr val="009999"/>
                </a:solidFill>
              </a:rPr>
              <a:t>1 - rasm</a:t>
            </a:r>
            <a:endParaRPr lang="ru-RU">
              <a:solidFill>
                <a:srgbClr val="009999"/>
              </a:solidFill>
            </a:endParaRPr>
          </a:p>
        </p:txBody>
      </p:sp>
      <p:sp>
        <p:nvSpPr>
          <p:cNvPr id="21299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12996" name="Object 4"/>
          <p:cNvGraphicFramePr>
            <a:graphicFrameLocks noChangeAspect="1"/>
          </p:cNvGraphicFramePr>
          <p:nvPr/>
        </p:nvGraphicFramePr>
        <p:xfrm>
          <a:off x="1114425" y="481013"/>
          <a:ext cx="7383463" cy="5651500"/>
        </p:xfrm>
        <a:graphic>
          <a:graphicData uri="http://schemas.openxmlformats.org/presentationml/2006/ole">
            <mc:AlternateContent xmlns:mc="http://schemas.openxmlformats.org/markup-compatibility/2006">
              <mc:Choice xmlns:v="urn:schemas-microsoft-com:vml" Requires="v">
                <p:oleObj spid="_x0000_s212997" name="Рисунок" r:id="rId3" imgW="4400640" imgH="2009880" progId="Word.Picture.8">
                  <p:embed/>
                </p:oleObj>
              </mc:Choice>
              <mc:Fallback>
                <p:oleObj name="Рисунок" r:id="rId3" imgW="4400640" imgH="2009880" progId="Word.Picture.8">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4425" y="481013"/>
                        <a:ext cx="7383463" cy="565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advTm="1672"/>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3.6|3|6.9"/>
</p:tagLst>
</file>

<file path=ppt/tags/tag2.xml><?xml version="1.0" encoding="utf-8"?>
<p:tagLst xmlns:a="http://schemas.openxmlformats.org/drawingml/2006/main" xmlns:r="http://schemas.openxmlformats.org/officeDocument/2006/relationships" xmlns:p="http://schemas.openxmlformats.org/presentationml/2006/main">
  <p:tag name="TIMING" val="|1.8"/>
</p:tagLst>
</file>

<file path=ppt/tags/tag3.xml><?xml version="1.0" encoding="utf-8"?>
<p:tagLst xmlns:a="http://schemas.openxmlformats.org/drawingml/2006/main" xmlns:r="http://schemas.openxmlformats.org/officeDocument/2006/relationships" xmlns:p="http://schemas.openxmlformats.org/presentationml/2006/main">
  <p:tag name="TIMING" val="|1.2|2.1|3.2|3.4"/>
</p:tagLst>
</file>

<file path=ppt/tags/tag4.xml><?xml version="1.0" encoding="utf-8"?>
<p:tagLst xmlns:a="http://schemas.openxmlformats.org/drawingml/2006/main" xmlns:r="http://schemas.openxmlformats.org/officeDocument/2006/relationships" xmlns:p="http://schemas.openxmlformats.org/presentationml/2006/main">
  <p:tag name="TIMING" val="|2.1|1.7|1.6|3.2|2.3"/>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868</TotalTime>
  <Words>2837</Words>
  <Application>Microsoft Office PowerPoint</Application>
  <PresentationFormat>Экран (4:3)</PresentationFormat>
  <Paragraphs>324</Paragraphs>
  <Slides>62</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2</vt:i4>
      </vt:variant>
      <vt:variant>
        <vt:lpstr>Заголовки слайдов</vt:lpstr>
      </vt:variant>
      <vt:variant>
        <vt:i4>62</vt:i4>
      </vt:variant>
    </vt:vector>
  </HeadingPairs>
  <TitlesOfParts>
    <vt:vector size="65" baseType="lpstr">
      <vt:lpstr>Трек</vt:lpstr>
      <vt:lpstr>Рисунок</vt:lpstr>
      <vt:lpstr>Формула</vt:lpstr>
      <vt:lpstr>Презентация PowerPoint</vt:lpstr>
      <vt:lpstr>MUNDARIJA</vt:lpstr>
      <vt:lpstr>Differensiallanuvchi funksiyaning monotonlik sharti</vt:lpstr>
      <vt:lpstr>Презентация PowerPoint</vt:lpstr>
      <vt:lpstr>Презентация PowerPoint</vt:lpstr>
      <vt:lpstr>Презентация PowerPoint</vt:lpstr>
      <vt:lpstr>Funksiyaning ekstremumi. </vt:lpstr>
      <vt:lpstr>Презентация PowerPoint</vt:lpstr>
      <vt:lpstr>Презентация PowerPoint</vt:lpstr>
      <vt:lpstr>Презентация PowerPoint</vt:lpstr>
      <vt:lpstr>Ekstremumning birinci yetarli sharti</vt:lpstr>
      <vt:lpstr>Презентация PowerPoint</vt:lpstr>
      <vt:lpstr>Презентация PowerPoint</vt:lpstr>
      <vt:lpstr>Funksiya grafigining qavariqlik va botiqlik oraliqlari.</vt:lpstr>
      <vt:lpstr>Презентация PowerPoint</vt:lpstr>
      <vt:lpstr>Презентация PowerPoint</vt:lpstr>
      <vt:lpstr>Презентация PowerPoint</vt:lpstr>
      <vt:lpstr>Презентация PowerPoint</vt:lpstr>
      <vt:lpstr>Funksiya grafigining burilish nuqtasi</vt:lpstr>
      <vt:lpstr>Презентация PowerPoint</vt:lpstr>
      <vt:lpstr>Презентация PowerPoint</vt:lpstr>
      <vt:lpstr>Презентация PowerPoint</vt:lpstr>
      <vt:lpstr>Презентация PowerPoint</vt:lpstr>
      <vt:lpstr>Презентация PowerPoint</vt:lpstr>
      <vt:lpstr>Funksiya grafigining asimptotasi</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Funksiyani tekshirishning umumiy    sxemasi</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Foydalanilgan adabiyotlar.</vt:lpstr>
      <vt:lpstr>Презентация PowerPoint</vt:lpstr>
    </vt:vector>
  </TitlesOfParts>
  <Company>Matematika kafedrasi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Differensiallanuvchi funksiyaning monotonlik sharti</dc:title>
  <dc:creator>Oliy_mat</dc:creator>
  <cp:lastModifiedBy>User</cp:lastModifiedBy>
  <cp:revision>54</cp:revision>
  <dcterms:created xsi:type="dcterms:W3CDTF">2010-12-04T08:25:55Z</dcterms:created>
  <dcterms:modified xsi:type="dcterms:W3CDTF">2013-11-19T07:21:58Z</dcterms:modified>
</cp:coreProperties>
</file>