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86" r:id="rId4"/>
    <p:sldId id="284" r:id="rId5"/>
    <p:sldId id="285" r:id="rId6"/>
    <p:sldId id="283" r:id="rId7"/>
    <p:sldId id="281" r:id="rId8"/>
    <p:sldId id="282" r:id="rId9"/>
    <p:sldId id="280" r:id="rId10"/>
    <p:sldId id="279" r:id="rId11"/>
    <p:sldId id="277" r:id="rId12"/>
    <p:sldId id="278" r:id="rId13"/>
    <p:sldId id="276" r:id="rId14"/>
    <p:sldId id="275" r:id="rId15"/>
    <p:sldId id="274" r:id="rId16"/>
    <p:sldId id="287" r:id="rId17"/>
    <p:sldId id="271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33F3E8-96ED-4E09-A377-FEAC59D156AD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5242795-BC1A-48FA-99EB-20F0236C0440}">
      <dgm:prSet phldrT="[Текст]" custT="1"/>
      <dgm:spPr/>
      <dgm:t>
        <a:bodyPr/>
        <a:lstStyle/>
        <a:p>
          <a:r>
            <a:rPr lang="en-US" sz="2800" dirty="0" err="1" smtClean="0"/>
            <a:t>eng</a:t>
          </a:r>
          <a:r>
            <a:rPr lang="en-US" sz="2800" dirty="0" smtClean="0"/>
            <a:t> </a:t>
          </a:r>
          <a:r>
            <a:rPr lang="en-US" sz="2800" dirty="0" err="1" smtClean="0"/>
            <a:t>yuqori</a:t>
          </a:r>
          <a:r>
            <a:rPr lang="en-US" sz="2800" dirty="0" smtClean="0"/>
            <a:t> </a:t>
          </a:r>
          <a:r>
            <a:rPr lang="en-US" sz="2800" dirty="0" err="1" smtClean="0"/>
            <a:t>pogona</a:t>
          </a:r>
          <a:r>
            <a:rPr lang="en-US" sz="2800" dirty="0" smtClean="0"/>
            <a:t> (</a:t>
          </a:r>
          <a:r>
            <a:rPr lang="en-US" sz="2800" dirty="0" err="1" smtClean="0"/>
            <a:t>ch</a:t>
          </a:r>
          <a:r>
            <a:rPr lang="ru-RU" sz="2800" dirty="0" smtClean="0"/>
            <a:t>о</a:t>
          </a:r>
          <a:r>
            <a:rPr lang="en-US" sz="2800" dirty="0" smtClean="0"/>
            <a:t>‘</a:t>
          </a:r>
          <a:r>
            <a:rPr lang="en-US" sz="2800" dirty="0" err="1" smtClean="0"/>
            <a:t>qqisi</a:t>
          </a:r>
          <a:r>
            <a:rPr lang="en-US" sz="2800" dirty="0" smtClean="0"/>
            <a:t>)</a:t>
          </a:r>
          <a:r>
            <a:rPr lang="en-US" sz="2800" dirty="0" err="1" smtClean="0"/>
            <a:t>ning</a:t>
          </a:r>
          <a:r>
            <a:rPr lang="en-US" sz="2800" dirty="0" smtClean="0"/>
            <a:t> k</a:t>
          </a:r>
          <a:r>
            <a:rPr lang="ru-RU" sz="2800" dirty="0" smtClean="0"/>
            <a:t>о</a:t>
          </a:r>
          <a:r>
            <a:rPr lang="en-US" sz="2800" dirty="0" smtClean="0"/>
            <a:t>‘</a:t>
          </a:r>
          <a:r>
            <a:rPr lang="en-US" sz="2800" dirty="0" err="1" smtClean="0"/>
            <a:t>tarilishi</a:t>
          </a:r>
          <a:r>
            <a:rPr lang="en-US" sz="2800" dirty="0" smtClean="0"/>
            <a:t>   </a:t>
          </a:r>
          <a:r>
            <a:rPr lang="en-US" sz="2800" dirty="0" err="1" smtClean="0"/>
            <a:t>natijasida</a:t>
          </a:r>
          <a:r>
            <a:rPr lang="en-US" sz="2800" dirty="0" smtClean="0"/>
            <a:t> </a:t>
          </a:r>
          <a:r>
            <a:rPr lang="en-US" sz="2800" dirty="0" err="1" smtClean="0"/>
            <a:t>hosil</a:t>
          </a:r>
          <a:r>
            <a:rPr lang="en-US" sz="2800" dirty="0" smtClean="0"/>
            <a:t> b</a:t>
          </a:r>
          <a:r>
            <a:rPr lang="ru-RU" sz="2800" dirty="0" smtClean="0"/>
            <a:t>о</a:t>
          </a:r>
          <a:r>
            <a:rPr lang="en-US" sz="2800" dirty="0" smtClean="0"/>
            <a:t>‘</a:t>
          </a:r>
          <a:r>
            <a:rPr lang="en-US" sz="2800" dirty="0" err="1" smtClean="0"/>
            <a:t>lgan</a:t>
          </a:r>
          <a:r>
            <a:rPr lang="en-US" sz="2800" dirty="0" smtClean="0"/>
            <a:t> </a:t>
          </a:r>
          <a:r>
            <a:rPr lang="en-US" sz="2800" dirty="0" err="1" smtClean="0"/>
            <a:t>intervallar</a:t>
          </a:r>
          <a:r>
            <a:rPr lang="en-US" sz="2800" dirty="0" smtClean="0"/>
            <a:t>;</a:t>
          </a:r>
          <a:endParaRPr lang="ru-RU" sz="2800" dirty="0"/>
        </a:p>
      </dgm:t>
    </dgm:pt>
    <dgm:pt modelId="{CBC0F76C-AD72-4282-BE04-04EB72BD127C}" type="parTrans" cxnId="{6E1D9E55-8AA5-41FB-A0E1-A920166D7341}">
      <dgm:prSet/>
      <dgm:spPr/>
      <dgm:t>
        <a:bodyPr/>
        <a:lstStyle/>
        <a:p>
          <a:endParaRPr lang="ru-RU"/>
        </a:p>
      </dgm:t>
    </dgm:pt>
    <dgm:pt modelId="{917A7880-0AA6-4617-B41F-7A850DBE0849}" type="sibTrans" cxnId="{6E1D9E55-8AA5-41FB-A0E1-A920166D7341}">
      <dgm:prSet/>
      <dgm:spPr/>
      <dgm:t>
        <a:bodyPr/>
        <a:lstStyle/>
        <a:p>
          <a:endParaRPr lang="ru-RU"/>
        </a:p>
      </dgm:t>
    </dgm:pt>
    <dgm:pt modelId="{66796AFD-73C8-4942-B386-3DD11D9ABCD9}">
      <dgm:prSet phldrT="[Текст]" custT="1"/>
      <dgm:spPr/>
      <dgm:t>
        <a:bodyPr/>
        <a:lstStyle/>
        <a:p>
          <a:r>
            <a:rPr lang="en-US" sz="3200" dirty="0" err="1" smtClean="0"/>
            <a:t>pastki</a:t>
          </a:r>
          <a:r>
            <a:rPr lang="en-US" sz="3200" dirty="0" smtClean="0"/>
            <a:t> </a:t>
          </a:r>
          <a:r>
            <a:rPr lang="en-US" sz="3200" dirty="0" err="1" smtClean="0"/>
            <a:t>pogona</a:t>
          </a:r>
          <a:r>
            <a:rPr lang="en-US" sz="3200" dirty="0" smtClean="0"/>
            <a:t> (</a:t>
          </a:r>
          <a:r>
            <a:rPr lang="en-US" sz="3200" dirty="0" err="1" smtClean="0"/>
            <a:t>asosi</a:t>
          </a:r>
          <a:r>
            <a:rPr lang="en-US" sz="3200" dirty="0" smtClean="0"/>
            <a:t>) </a:t>
          </a:r>
          <a:r>
            <a:rPr lang="en-US" sz="3200" dirty="0" err="1" smtClean="0"/>
            <a:t>ning</a:t>
          </a:r>
          <a:r>
            <a:rPr lang="en-US" sz="3200" dirty="0" smtClean="0"/>
            <a:t> </a:t>
          </a:r>
          <a:r>
            <a:rPr lang="en-US" sz="3200" dirty="0" err="1" smtClean="0"/>
            <a:t>pasaytirilishi</a:t>
          </a:r>
          <a:r>
            <a:rPr lang="en-US" sz="3200" dirty="0" smtClean="0"/>
            <a:t> </a:t>
          </a:r>
          <a:r>
            <a:rPr lang="en-US" sz="3200" dirty="0" err="1" smtClean="0"/>
            <a:t>natijasida</a:t>
          </a:r>
          <a:r>
            <a:rPr lang="en-US" sz="3200" dirty="0" smtClean="0"/>
            <a:t> ho-</a:t>
          </a:r>
          <a:r>
            <a:rPr lang="en-US" sz="3200" dirty="0" err="1" smtClean="0"/>
            <a:t>sil</a:t>
          </a:r>
          <a:r>
            <a:rPr lang="en-US" sz="3200" dirty="0" smtClean="0"/>
            <a:t> b</a:t>
          </a:r>
          <a:r>
            <a:rPr lang="ru-RU" sz="3200" dirty="0" smtClean="0"/>
            <a:t>о</a:t>
          </a:r>
          <a:r>
            <a:rPr lang="en-US" sz="3200" dirty="0" smtClean="0"/>
            <a:t>‘</a:t>
          </a:r>
          <a:r>
            <a:rPr lang="en-US" sz="3200" dirty="0" err="1" smtClean="0"/>
            <a:t>lgan</a:t>
          </a:r>
          <a:r>
            <a:rPr lang="en-US" sz="3200" dirty="0" smtClean="0"/>
            <a:t> </a:t>
          </a:r>
          <a:r>
            <a:rPr lang="en-US" sz="3200" dirty="0" err="1" smtClean="0"/>
            <a:t>intervallar</a:t>
          </a:r>
          <a:r>
            <a:rPr lang="en-US" sz="3200" dirty="0" smtClean="0"/>
            <a:t>:</a:t>
          </a:r>
          <a:endParaRPr lang="ru-RU" sz="3200" dirty="0"/>
        </a:p>
      </dgm:t>
    </dgm:pt>
    <dgm:pt modelId="{D821AD41-CA2C-444F-B705-86643A8F2A97}" type="parTrans" cxnId="{1811FAB8-5FCA-45C9-950B-0BD137B8F84C}">
      <dgm:prSet/>
      <dgm:spPr/>
      <dgm:t>
        <a:bodyPr/>
        <a:lstStyle/>
        <a:p>
          <a:endParaRPr lang="ru-RU"/>
        </a:p>
      </dgm:t>
    </dgm:pt>
    <dgm:pt modelId="{ED5B7FCF-BC1C-4017-8A7B-DCF412A89145}" type="sibTrans" cxnId="{1811FAB8-5FCA-45C9-950B-0BD137B8F84C}">
      <dgm:prSet/>
      <dgm:spPr/>
      <dgm:t>
        <a:bodyPr/>
        <a:lstStyle/>
        <a:p>
          <a:endParaRPr lang="ru-RU"/>
        </a:p>
      </dgm:t>
    </dgm:pt>
    <dgm:pt modelId="{FAFC96BB-A177-4BA3-AFD1-460175F0AC36}" type="pres">
      <dgm:prSet presAssocID="{7633F3E8-96ED-4E09-A377-FEAC59D156A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AB4C667-4925-4032-9B1F-AAA61E6C8916}" type="pres">
      <dgm:prSet presAssocID="{F5242795-BC1A-48FA-99EB-20F0236C0440}" presName="parentLin" presStyleCnt="0"/>
      <dgm:spPr/>
    </dgm:pt>
    <dgm:pt modelId="{46A66FD2-6D98-4B08-B2DC-D1838154A664}" type="pres">
      <dgm:prSet presAssocID="{F5242795-BC1A-48FA-99EB-20F0236C0440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B0110C75-D676-4CF3-9327-6AC4B37CFE74}" type="pres">
      <dgm:prSet presAssocID="{F5242795-BC1A-48FA-99EB-20F0236C0440}" presName="parentText" presStyleLbl="node1" presStyleIdx="0" presStyleCnt="2" custScaleX="123803" custScaleY="56625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B83CB04-6A1C-4766-A391-B6CE03EBD395}" type="pres">
      <dgm:prSet presAssocID="{F5242795-BC1A-48FA-99EB-20F0236C0440}" presName="negativeSpace" presStyleCnt="0"/>
      <dgm:spPr/>
    </dgm:pt>
    <dgm:pt modelId="{78FAEFB6-3543-4C64-85E1-E673641FB487}" type="pres">
      <dgm:prSet presAssocID="{F5242795-BC1A-48FA-99EB-20F0236C0440}" presName="childText" presStyleLbl="conFgAcc1" presStyleIdx="0" presStyleCnt="2">
        <dgm:presLayoutVars>
          <dgm:bulletEnabled val="1"/>
        </dgm:presLayoutVars>
      </dgm:prSet>
      <dgm:spPr/>
    </dgm:pt>
    <dgm:pt modelId="{5CA654AE-EFEF-4DE2-9ECE-4D79357BA947}" type="pres">
      <dgm:prSet presAssocID="{917A7880-0AA6-4617-B41F-7A850DBE0849}" presName="spaceBetweenRectangles" presStyleCnt="0"/>
      <dgm:spPr/>
    </dgm:pt>
    <dgm:pt modelId="{A72B76FB-6560-4686-9BA9-085AE0C0BF4E}" type="pres">
      <dgm:prSet presAssocID="{66796AFD-73C8-4942-B386-3DD11D9ABCD9}" presName="parentLin" presStyleCnt="0"/>
      <dgm:spPr/>
    </dgm:pt>
    <dgm:pt modelId="{10373F64-F62D-4F3E-B4CE-33C221DA9247}" type="pres">
      <dgm:prSet presAssocID="{66796AFD-73C8-4942-B386-3DD11D9ABCD9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599D3EE5-5C16-4042-91F0-3B0F9E09C27E}" type="pres">
      <dgm:prSet presAssocID="{66796AFD-73C8-4942-B386-3DD11D9ABCD9}" presName="parentText" presStyleLbl="node1" presStyleIdx="1" presStyleCnt="2" custScaleX="123803" custScaleY="65596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050639-AA67-4A14-BB4A-D50812C6C976}" type="pres">
      <dgm:prSet presAssocID="{66796AFD-73C8-4942-B386-3DD11D9ABCD9}" presName="negativeSpace" presStyleCnt="0"/>
      <dgm:spPr/>
    </dgm:pt>
    <dgm:pt modelId="{634FA64D-0406-4C34-804E-AB4721BB35E0}" type="pres">
      <dgm:prSet presAssocID="{66796AFD-73C8-4942-B386-3DD11D9ABCD9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844CE4DE-9871-475E-A9D2-8686A12701A7}" type="presOf" srcId="{66796AFD-73C8-4942-B386-3DD11D9ABCD9}" destId="{10373F64-F62D-4F3E-B4CE-33C221DA9247}" srcOrd="0" destOrd="0" presId="urn:microsoft.com/office/officeart/2005/8/layout/list1"/>
    <dgm:cxn modelId="{DD92B98C-4722-492D-9E43-58182318C54A}" type="presOf" srcId="{F5242795-BC1A-48FA-99EB-20F0236C0440}" destId="{46A66FD2-6D98-4B08-B2DC-D1838154A664}" srcOrd="0" destOrd="0" presId="urn:microsoft.com/office/officeart/2005/8/layout/list1"/>
    <dgm:cxn modelId="{BE3C1E45-9579-458C-8FCB-85A2F5B1BE2F}" type="presOf" srcId="{7633F3E8-96ED-4E09-A377-FEAC59D156AD}" destId="{FAFC96BB-A177-4BA3-AFD1-460175F0AC36}" srcOrd="0" destOrd="0" presId="urn:microsoft.com/office/officeart/2005/8/layout/list1"/>
    <dgm:cxn modelId="{95EEC50B-0D30-4D81-BAD2-6F82331024F9}" type="presOf" srcId="{F5242795-BC1A-48FA-99EB-20F0236C0440}" destId="{B0110C75-D676-4CF3-9327-6AC4B37CFE74}" srcOrd="1" destOrd="0" presId="urn:microsoft.com/office/officeart/2005/8/layout/list1"/>
    <dgm:cxn modelId="{1811FAB8-5FCA-45C9-950B-0BD137B8F84C}" srcId="{7633F3E8-96ED-4E09-A377-FEAC59D156AD}" destId="{66796AFD-73C8-4942-B386-3DD11D9ABCD9}" srcOrd="1" destOrd="0" parTransId="{D821AD41-CA2C-444F-B705-86643A8F2A97}" sibTransId="{ED5B7FCF-BC1C-4017-8A7B-DCF412A89145}"/>
    <dgm:cxn modelId="{6E1D9E55-8AA5-41FB-A0E1-A920166D7341}" srcId="{7633F3E8-96ED-4E09-A377-FEAC59D156AD}" destId="{F5242795-BC1A-48FA-99EB-20F0236C0440}" srcOrd="0" destOrd="0" parTransId="{CBC0F76C-AD72-4282-BE04-04EB72BD127C}" sibTransId="{917A7880-0AA6-4617-B41F-7A850DBE0849}"/>
    <dgm:cxn modelId="{335408D8-AE92-48FA-932E-47447D486011}" type="presOf" srcId="{66796AFD-73C8-4942-B386-3DD11D9ABCD9}" destId="{599D3EE5-5C16-4042-91F0-3B0F9E09C27E}" srcOrd="1" destOrd="0" presId="urn:microsoft.com/office/officeart/2005/8/layout/list1"/>
    <dgm:cxn modelId="{8749D5E8-3E6D-4B61-912F-0C3A255DE134}" type="presParOf" srcId="{FAFC96BB-A177-4BA3-AFD1-460175F0AC36}" destId="{5AB4C667-4925-4032-9B1F-AAA61E6C8916}" srcOrd="0" destOrd="0" presId="urn:microsoft.com/office/officeart/2005/8/layout/list1"/>
    <dgm:cxn modelId="{603A4A48-1FD1-4E5B-88CE-3BFDCA82EFF6}" type="presParOf" srcId="{5AB4C667-4925-4032-9B1F-AAA61E6C8916}" destId="{46A66FD2-6D98-4B08-B2DC-D1838154A664}" srcOrd="0" destOrd="0" presId="urn:microsoft.com/office/officeart/2005/8/layout/list1"/>
    <dgm:cxn modelId="{9AAC0AC4-2590-41AB-9C69-58EE448F317B}" type="presParOf" srcId="{5AB4C667-4925-4032-9B1F-AAA61E6C8916}" destId="{B0110C75-D676-4CF3-9327-6AC4B37CFE74}" srcOrd="1" destOrd="0" presId="urn:microsoft.com/office/officeart/2005/8/layout/list1"/>
    <dgm:cxn modelId="{0C41863E-A352-48B4-B561-2B4AFCAB9651}" type="presParOf" srcId="{FAFC96BB-A177-4BA3-AFD1-460175F0AC36}" destId="{3B83CB04-6A1C-4766-A391-B6CE03EBD395}" srcOrd="1" destOrd="0" presId="urn:microsoft.com/office/officeart/2005/8/layout/list1"/>
    <dgm:cxn modelId="{25F5F54D-0E25-411F-BCAB-FC06CC4A33B0}" type="presParOf" srcId="{FAFC96BB-A177-4BA3-AFD1-460175F0AC36}" destId="{78FAEFB6-3543-4C64-85E1-E673641FB487}" srcOrd="2" destOrd="0" presId="urn:microsoft.com/office/officeart/2005/8/layout/list1"/>
    <dgm:cxn modelId="{9CBE6D33-B249-4EB8-A27F-360AC3AA2BD8}" type="presParOf" srcId="{FAFC96BB-A177-4BA3-AFD1-460175F0AC36}" destId="{5CA654AE-EFEF-4DE2-9ECE-4D79357BA947}" srcOrd="3" destOrd="0" presId="urn:microsoft.com/office/officeart/2005/8/layout/list1"/>
    <dgm:cxn modelId="{AE0D07D9-7464-4DD8-B047-E50502868E14}" type="presParOf" srcId="{FAFC96BB-A177-4BA3-AFD1-460175F0AC36}" destId="{A72B76FB-6560-4686-9BA9-085AE0C0BF4E}" srcOrd="4" destOrd="0" presId="urn:microsoft.com/office/officeart/2005/8/layout/list1"/>
    <dgm:cxn modelId="{D8FC89A3-4EA9-4213-82E5-F585829C70C6}" type="presParOf" srcId="{A72B76FB-6560-4686-9BA9-085AE0C0BF4E}" destId="{10373F64-F62D-4F3E-B4CE-33C221DA9247}" srcOrd="0" destOrd="0" presId="urn:microsoft.com/office/officeart/2005/8/layout/list1"/>
    <dgm:cxn modelId="{1F5FBBBE-9697-422D-A623-FACEEB15E8AB}" type="presParOf" srcId="{A72B76FB-6560-4686-9BA9-085AE0C0BF4E}" destId="{599D3EE5-5C16-4042-91F0-3B0F9E09C27E}" srcOrd="1" destOrd="0" presId="urn:microsoft.com/office/officeart/2005/8/layout/list1"/>
    <dgm:cxn modelId="{DB9FC98E-9977-493A-9B6B-200A34B1D68F}" type="presParOf" srcId="{FAFC96BB-A177-4BA3-AFD1-460175F0AC36}" destId="{C4050639-AA67-4A14-BB4A-D50812C6C976}" srcOrd="5" destOrd="0" presId="urn:microsoft.com/office/officeart/2005/8/layout/list1"/>
    <dgm:cxn modelId="{23704D9B-FD51-407E-97EE-78F5DEBF1235}" type="presParOf" srcId="{FAFC96BB-A177-4BA3-AFD1-460175F0AC36}" destId="{634FA64D-0406-4C34-804E-AB4721BB35E0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9589A-D4F1-4912-ABA3-6E76D3DEFABA}" type="datetimeFigureOut">
              <a:rPr lang="ru-RU" smtClean="0"/>
              <a:t>09.12.2015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6FACC1-A4B7-4AEC-BDD0-7FA7C20EE45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9589A-D4F1-4912-ABA3-6E76D3DEFABA}" type="datetimeFigureOut">
              <a:rPr lang="ru-RU" smtClean="0"/>
              <a:t>09.12.2015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FACC1-A4B7-4AEC-BDD0-7FA7C20EE4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9589A-D4F1-4912-ABA3-6E76D3DEFABA}" type="datetimeFigureOut">
              <a:rPr lang="ru-RU" smtClean="0"/>
              <a:t>09.12.2015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FACC1-A4B7-4AEC-BDD0-7FA7C20EE4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9589A-D4F1-4912-ABA3-6E76D3DEFABA}" type="datetimeFigureOut">
              <a:rPr lang="ru-RU" smtClean="0"/>
              <a:t>09.12.2015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FACC1-A4B7-4AEC-BDD0-7FA7C20EE4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9589A-D4F1-4912-ABA3-6E76D3DEFABA}" type="datetimeFigureOut">
              <a:rPr lang="ru-RU" smtClean="0"/>
              <a:t>09.12.2015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FACC1-A4B7-4AEC-BDD0-7FA7C20EE45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9589A-D4F1-4912-ABA3-6E76D3DEFABA}" type="datetimeFigureOut">
              <a:rPr lang="ru-RU" smtClean="0"/>
              <a:t>09.12.2015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FACC1-A4B7-4AEC-BDD0-7FA7C20EE45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9589A-D4F1-4912-ABA3-6E76D3DEFABA}" type="datetimeFigureOut">
              <a:rPr lang="ru-RU" smtClean="0"/>
              <a:t>09.12.2015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FACC1-A4B7-4AEC-BDD0-7FA7C20EE456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9589A-D4F1-4912-ABA3-6E76D3DEFABA}" type="datetimeFigureOut">
              <a:rPr lang="ru-RU" smtClean="0"/>
              <a:t>09.12.2015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FACC1-A4B7-4AEC-BDD0-7FA7C20EE4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9589A-D4F1-4912-ABA3-6E76D3DEFABA}" type="datetimeFigureOut">
              <a:rPr lang="ru-RU" smtClean="0"/>
              <a:t>09.12.2015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FACC1-A4B7-4AEC-BDD0-7FA7C20EE4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9589A-D4F1-4912-ABA3-6E76D3DEFABA}" type="datetimeFigureOut">
              <a:rPr lang="ru-RU" smtClean="0"/>
              <a:t>09.12.2015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FACC1-A4B7-4AEC-BDD0-7FA7C20EE4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9589A-D4F1-4912-ABA3-6E76D3DEFABA}" type="datetimeFigureOut">
              <a:rPr lang="ru-RU" smtClean="0"/>
              <a:t>09.12.2015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FACC1-A4B7-4AEC-BDD0-7FA7C20EE45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2D9589A-D4F1-4912-ABA3-6E76D3DEFABA}" type="datetimeFigureOut">
              <a:rPr lang="ru-RU" smtClean="0"/>
              <a:t>09.12.2015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326FACC1-A4B7-4AEC-BDD0-7FA7C20EE456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4106664"/>
            <a:ext cx="7342584" cy="1519809"/>
          </a:xfrm>
        </p:spPr>
        <p:txBody>
          <a:bodyPr/>
          <a:lstStyle/>
          <a:p>
            <a:r>
              <a:rPr lang="ru-RU" sz="5400" b="1" dirty="0" smtClean="0"/>
              <a:t>INTERVALLAR</a:t>
            </a:r>
            <a:r>
              <a:rPr lang="ru-RU" sz="5400" dirty="0"/>
              <a:t/>
            </a:r>
            <a:br>
              <a:rPr lang="ru-RU" sz="5400" dirty="0"/>
            </a:b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Описание: Описание: Описание: DSMI_fin_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581128"/>
            <a:ext cx="2121272" cy="2029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Подзаголовок 2"/>
          <p:cNvSpPr txBox="1">
            <a:spLocks/>
          </p:cNvSpPr>
          <p:nvPr/>
        </p:nvSpPr>
        <p:spPr bwMode="auto">
          <a:xfrm>
            <a:off x="5004048" y="5427608"/>
            <a:ext cx="6400800" cy="1844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 err="1" smtClean="0"/>
              <a:t>Bajardi</a:t>
            </a:r>
            <a:r>
              <a:rPr lang="en-US" sz="2400" b="1" dirty="0" smtClean="0"/>
              <a:t>: </a:t>
            </a:r>
            <a:r>
              <a:rPr lang="en-US" sz="2400" b="1" dirty="0" err="1" smtClean="0"/>
              <a:t>Vahobova</a:t>
            </a:r>
            <a:r>
              <a:rPr lang="en-US" sz="2400" b="1" dirty="0" smtClean="0"/>
              <a:t> M.</a:t>
            </a:r>
          </a:p>
          <a:p>
            <a:r>
              <a:rPr lang="en-US" sz="2400" b="1" dirty="0" err="1" smtClean="0"/>
              <a:t>Tekshirdi</a:t>
            </a:r>
            <a:r>
              <a:rPr lang="en-US" sz="2400" b="1" dirty="0" smtClean="0"/>
              <a:t>: </a:t>
            </a:r>
            <a:r>
              <a:rPr lang="en-US" sz="2400" b="1" dirty="0" err="1" smtClean="0"/>
              <a:t>Tursunova</a:t>
            </a:r>
            <a:r>
              <a:rPr lang="en-US" sz="2400" b="1" dirty="0" smtClean="0"/>
              <a:t> R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541964" y="2492896"/>
            <a:ext cx="7805407" cy="1337059"/>
          </a:xfrm>
          <a:prstGeom prst="rect">
            <a:avLst/>
          </a:prstGeom>
        </p:spPr>
        <p:txBody>
          <a:bodyPr wrap="square" lIns="104927" tIns="52464" rIns="104927" bIns="52464">
            <a:spAutoFit/>
          </a:bodyPr>
          <a:lstStyle/>
          <a:p>
            <a:pPr algn="ctr"/>
            <a:r>
              <a:rPr lang="en-US" sz="6600" b="1" cap="all" dirty="0" smtClean="0">
                <a:solidFill>
                  <a:srgbClr val="002060"/>
                </a:solidFill>
                <a:effectLst>
                  <a:reflection blurRad="12700" stA="28000" endPos="45000" dist="1003" dir="5400000" sy="-100000" algn="bl"/>
                </a:effectLst>
              </a:rPr>
              <a:t>KURS ISHI</a:t>
            </a:r>
            <a:endParaRPr lang="en-US" sz="6600" b="1" cap="all" dirty="0" smtClean="0">
              <a:solidFill>
                <a:srgbClr val="002060"/>
              </a:solidFill>
              <a:effectLst>
                <a:reflection blurRad="12700" stA="28000" endPos="45000" dist="1003" dir="5400000" sy="-100000" algn="bl"/>
              </a:effectLst>
            </a:endParaRPr>
          </a:p>
          <a:p>
            <a:pPr algn="ctr"/>
            <a:endParaRPr lang="ru-RU" sz="1400" b="1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135596" y="216099"/>
            <a:ext cx="6624736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O`ZBEKISTON </a:t>
            </a:r>
            <a:r>
              <a:rPr lang="en-US" sz="2800" b="1" dirty="0"/>
              <a:t>DAVLAT SAN`AT </a:t>
            </a:r>
            <a:r>
              <a:rPr lang="en-US" sz="2800" b="1" dirty="0" smtClean="0"/>
              <a:t>VA</a:t>
            </a:r>
            <a:endParaRPr lang="ru-RU" sz="2800" dirty="0"/>
          </a:p>
          <a:p>
            <a:pPr algn="ctr"/>
            <a:r>
              <a:rPr lang="en-US" sz="2800" b="1" dirty="0"/>
              <a:t>MADANIYAT </a:t>
            </a:r>
            <a:r>
              <a:rPr lang="en-US" sz="2800" b="1" dirty="0" smtClean="0"/>
              <a:t>INSTITUTI</a:t>
            </a:r>
          </a:p>
          <a:p>
            <a:pPr algn="ctr"/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050849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z-Cyrl-UZ" dirty="0">
                <a:solidFill>
                  <a:schemeClr val="tx1"/>
                </a:solidFill>
              </a:rPr>
              <a:t>Dissоnanslarning laddagi еchilish tamоyillari - nоturg`un tоvushlarni tоnika uchtоvushligi tоvushlariga o`tishiga asоslanganligi sababli, har bir dissоnansni laddagi еchilishini to`g`ri amalga оshirish uchun, birinchi navbatda bu dissоnansni qaysi tоnallikka tеgishli ekanligini aniqlash lоzim.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z-Cyrl-UZ" dirty="0">
                <a:solidFill>
                  <a:schemeClr val="tx1"/>
                </a:solidFill>
              </a:rPr>
              <a:t>Tоnallikni bеrilgan intеrval gammaning qaysi pоg`оnasida jоylashganligidan kеlib chiqib, shu pоg`оnadan tоnikagacha bo`lgan zarur intеrvalni sanab tоpish mumkin. Masalan, </a:t>
            </a:r>
            <a:r>
              <a:rPr lang="uz-Cyrl-UZ" i="1" dirty="0">
                <a:solidFill>
                  <a:schemeClr val="tx1"/>
                </a:solidFill>
              </a:rPr>
              <a:t>rе# - dо</a:t>
            </a:r>
            <a:r>
              <a:rPr lang="uz-Cyrl-UZ" dirty="0">
                <a:solidFill>
                  <a:schemeClr val="tx1"/>
                </a:solidFill>
              </a:rPr>
              <a:t> kam.7 intеrvali garmоnik mi-majоrda va garmоnik mi - minоrda uchrashi mumkin, chunki kam.7 intеrvali garmоnik majоr va minоrning VII pоg`оnasida tuziladi, </a:t>
            </a:r>
            <a:r>
              <a:rPr lang="uz-Cyrl-UZ" i="1" dirty="0">
                <a:solidFill>
                  <a:schemeClr val="tx1"/>
                </a:solidFill>
              </a:rPr>
              <a:t>rе#  </a:t>
            </a:r>
            <a:r>
              <a:rPr lang="uz-Cyrl-UZ" dirty="0">
                <a:solidFill>
                  <a:schemeClr val="tx1"/>
                </a:solidFill>
              </a:rPr>
              <a:t>tоvushi</a:t>
            </a:r>
            <a:r>
              <a:rPr lang="uz-Cyrl-UZ" i="1" dirty="0">
                <a:solidFill>
                  <a:schemeClr val="tx1"/>
                </a:solidFill>
              </a:rPr>
              <a:t> </a:t>
            </a:r>
            <a:r>
              <a:rPr lang="uz-Cyrl-UZ" dirty="0">
                <a:solidFill>
                  <a:schemeClr val="tx1"/>
                </a:solidFill>
              </a:rPr>
              <a:t> esa  хuddi shu tоnalliklarning VII pоg`оnasi hisоblanadi.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89224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z-Cyrl-UZ" dirty="0">
                <a:solidFill>
                  <a:schemeClr val="tx1"/>
                </a:solidFill>
              </a:rPr>
              <a:t>Har bir nоturg`un tоvush o`ziga yaqin turgan turg`un tоvushga tоrtiladi, shuning uchun dissоnanslarning laddagi еchilishida har bir еchiluvchi tоvush o`ziga yaqin bo`lgan turg`un pоg`оnaga ravоn harakat qiladi, bunda u katta yoki kichik sеkundaga harakat qiladi. Agar dissоnansning har ikkkala tоvushi nоturg`un bo`lsa, ular ravоn harakat bilan pоg`оnama-pоg`оna еchiladilar. Agarda dissоnans tоvushlaridan birоrtasi turg`un  bo`lsa, еchilishda bu tоvush o`z o`rnida qоlishi mumkin yoki sakrash yo`li bilan o`z tоnalligining bоshqa turg`un tоvushiga o`tadi.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9379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z-Cyrl-UZ" dirty="0">
                <a:solidFill>
                  <a:schemeClr val="tx1"/>
                </a:solidFill>
              </a:rPr>
              <a:t>Intеrvallarning lad tоrtilishlari bo`yicha еchilishlaridan tashqari musiqada dissоnanslarni kоnsananslarga (ularni turg`un yoki nоturg`unligidan qat’iy nazar) o`tishi bilan bоg`liq еchilish turlari ham bоr. Bunda оrttirilgan va kamaytirilgan intеrvallarni еchilishi ko`pincha lad tоrtilishi bo`yicha еchilishga mоs kеladi.  Katta va kichik sеkunda va sеptimalar, shuningdеk sоf kvartalar esa faqat ayrim hоllardagina lad еchilishiga mоs kеladi, shunga ko`ra bоshqa qоidalar bo`yicha ham еchiladilar.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7899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620688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uz-Cyrl-UZ" dirty="0">
                <a:solidFill>
                  <a:schemeClr val="tx1"/>
                </a:solidFill>
              </a:rPr>
              <a:t>Bu intеrvallarni еchilish an’analari XVII asrgacha bo`lgan qat’iy uslubdagi pоlifоnik musiqada yuzaga kеlgan. Bu musiqaning asоsini majоr-minоr tizimi emas, balki, har hоlda lad tоrtilishlari bo`lmagan o`rta asr ladlari tashkil etgan.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z-Cyrl-UZ" dirty="0">
                <a:solidFill>
                  <a:schemeClr val="tx1"/>
                </a:solidFill>
              </a:rPr>
              <a:t>Bu an’analarga muvоfiq, sеkundaning asоsi dissоnans tоvush hisоblanib, ravоn harakat bilan katta yoki kichik sеkunda pastga yo`naltiriladi. Uning cho`qqisi erkin tоvush hisоblanadi va еchilishda o`z jоyida qоladi yoki pastki tоvush bilan kоnsanans hоsil qiluvchi bоshqa tоvushga o`tadi. Оdatda sеkundaning cho`qqisi kvarta yuqоriga sakraydi. Shunday qilib, sеkunda tеrtsiyaga yoki sеkstaga еchiladi. 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4941168"/>
            <a:ext cx="5256584" cy="1440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189508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z-Cyrl-UZ" dirty="0">
                <a:solidFill>
                  <a:schemeClr val="tx1"/>
                </a:solidFill>
              </a:rPr>
              <a:t>Mazkur musiqa asarida laddagi еchilish bilan lad tоrtilishiga bоg`liq bo`lmagan еchilish оrasidagi farq aniq his qilinadi. Laddagi еchilishda sеkunda, sеptima va kvarta tоnallikdagi turg`un tоvushlarga o`tib, tugallanganlik taassurоtini hоsil qiladi. Lad tоrtilishi bilan bоg`liq bo`lmagan еchilishda esa, nоturg`unlik taasurоtlarini to`planishi yuz bеradi, undan kеyin, turg`unlikka еchilishga bo`lgan ehtiyoj ayniqsa, shiddatli ravishda his qilinadi.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84957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620888"/>
          </a:xfrm>
        </p:spPr>
        <p:txBody>
          <a:bodyPr/>
          <a:lstStyle/>
          <a:p>
            <a:r>
              <a:rPr lang="uz-Cyrl-UZ" dirty="0"/>
              <a:t>Shuningdеk, kat.7 va kich.7 intеrvallarini uchta bеmоlli tоnalliklarda juft еchilishlarini ham qarab chiqamiz: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087686"/>
            <a:ext cx="7704856" cy="120541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600" y="4437112"/>
            <a:ext cx="7704856" cy="1224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14940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Xulosa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Intervallar</a:t>
            </a:r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dirty="0" err="1">
                <a:solidFill>
                  <a:schemeClr val="tx1"/>
                </a:solidFill>
              </a:rPr>
              <a:t>ikki</a:t>
            </a:r>
            <a:r>
              <a:rPr lang="en-US" dirty="0">
                <a:solidFill>
                  <a:schemeClr val="tx1"/>
                </a:solidFill>
              </a:rPr>
              <a:t>     </a:t>
            </a:r>
            <a:r>
              <a:rPr lang="en-US" dirty="0" err="1">
                <a:solidFill>
                  <a:schemeClr val="tx1"/>
                </a:solidFill>
              </a:rPr>
              <a:t>miqdor</a:t>
            </a:r>
            <a:r>
              <a:rPr lang="en-US" dirty="0">
                <a:solidFill>
                  <a:schemeClr val="tx1"/>
                </a:solidFill>
              </a:rPr>
              <a:t>     son  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sifat</a:t>
            </a:r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dirty="0" err="1">
                <a:solidFill>
                  <a:schemeClr val="tx1"/>
                </a:solidFill>
              </a:rPr>
              <a:t>miqdorini</a:t>
            </a:r>
            <a:r>
              <a:rPr lang="en-US" dirty="0">
                <a:solidFill>
                  <a:schemeClr val="tx1"/>
                </a:solidFill>
              </a:rPr>
              <a:t>     </a:t>
            </a:r>
            <a:r>
              <a:rPr lang="en-US" dirty="0" err="1">
                <a:solidFill>
                  <a:schemeClr val="tx1"/>
                </a:solidFill>
              </a:rPr>
              <a:t>aniqlaydi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Biz   </a:t>
            </a:r>
            <a:r>
              <a:rPr lang="en-US" dirty="0" err="1">
                <a:solidFill>
                  <a:schemeClr val="tx1"/>
                </a:solidFill>
              </a:rPr>
              <a:t>intervallar</a:t>
            </a:r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dirty="0" err="1">
                <a:solidFill>
                  <a:schemeClr val="tx1"/>
                </a:solidFill>
              </a:rPr>
              <a:t>orqali</a:t>
            </a:r>
            <a:r>
              <a:rPr lang="en-US" dirty="0">
                <a:solidFill>
                  <a:schemeClr val="tx1"/>
                </a:solidFill>
              </a:rPr>
              <a:t>     </a:t>
            </a:r>
            <a:r>
              <a:rPr lang="en-US" dirty="0" err="1">
                <a:solidFill>
                  <a:schemeClr val="tx1"/>
                </a:solidFill>
              </a:rPr>
              <a:t>ohangdoshlik</a:t>
            </a:r>
            <a:r>
              <a:rPr lang="en-US" dirty="0">
                <a:solidFill>
                  <a:schemeClr val="tx1"/>
                </a:solidFill>
              </a:rPr>
              <a:t>  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    </a:t>
            </a:r>
            <a:r>
              <a:rPr lang="en-US" dirty="0" err="1">
                <a:solidFill>
                  <a:schemeClr val="tx1"/>
                </a:solidFill>
              </a:rPr>
              <a:t>noohangdoshlikni</a:t>
            </a:r>
            <a:r>
              <a:rPr lang="en-US" dirty="0">
                <a:solidFill>
                  <a:schemeClr val="tx1"/>
                </a:solidFill>
              </a:rPr>
              <a:t> 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bir-biridan</a:t>
            </a:r>
            <a:r>
              <a:rPr lang="en-US" dirty="0">
                <a:solidFill>
                  <a:schemeClr val="tx1"/>
                </a:solidFill>
              </a:rPr>
              <a:t>      </a:t>
            </a:r>
            <a:r>
              <a:rPr lang="en-US" dirty="0" err="1">
                <a:solidFill>
                  <a:schemeClr val="tx1"/>
                </a:solidFill>
              </a:rPr>
              <a:t>fariqlashni</a:t>
            </a:r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dirty="0" err="1">
                <a:solidFill>
                  <a:schemeClr val="tx1"/>
                </a:solidFill>
              </a:rPr>
              <a:t>shu</a:t>
            </a:r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dirty="0" err="1">
                <a:solidFill>
                  <a:schemeClr val="tx1"/>
                </a:solidFill>
              </a:rPr>
              <a:t>bilan</a:t>
            </a:r>
            <a:r>
              <a:rPr lang="en-US" dirty="0">
                <a:solidFill>
                  <a:schemeClr val="tx1"/>
                </a:solidFill>
              </a:rPr>
              <a:t>     </a:t>
            </a:r>
            <a:r>
              <a:rPr lang="en-US" dirty="0" err="1">
                <a:solidFill>
                  <a:schemeClr val="tx1"/>
                </a:solidFill>
              </a:rPr>
              <a:t>birga</a:t>
            </a:r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dirty="0" err="1">
                <a:solidFill>
                  <a:schemeClr val="tx1"/>
                </a:solidFill>
              </a:rPr>
              <a:t>ularning</a:t>
            </a:r>
            <a:r>
              <a:rPr lang="en-US" dirty="0">
                <a:solidFill>
                  <a:schemeClr val="tx1"/>
                </a:solidFill>
              </a:rPr>
              <a:t>     </a:t>
            </a:r>
            <a:r>
              <a:rPr lang="en-US" dirty="0" err="1" smtClean="0">
                <a:solidFill>
                  <a:schemeClr val="tx1"/>
                </a:solidFill>
              </a:rPr>
              <a:t>bir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qancha</a:t>
            </a:r>
            <a:r>
              <a:rPr lang="en-US" dirty="0" smtClean="0">
                <a:solidFill>
                  <a:schemeClr val="tx1"/>
                </a:solidFill>
              </a:rPr>
              <a:t>    </a:t>
            </a:r>
            <a:r>
              <a:rPr lang="en-US" dirty="0" err="1">
                <a:solidFill>
                  <a:schemeClr val="tx1"/>
                </a:solidFill>
              </a:rPr>
              <a:t>turlari</a:t>
            </a:r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dirty="0" err="1">
                <a:solidFill>
                  <a:schemeClr val="tx1"/>
                </a:solidFill>
              </a:rPr>
              <a:t>guruhlari</a:t>
            </a:r>
            <a:r>
              <a:rPr lang="en-US" dirty="0">
                <a:solidFill>
                  <a:schemeClr val="tx1"/>
                </a:solidFill>
              </a:rPr>
              <a:t>     </a:t>
            </a:r>
            <a:r>
              <a:rPr lang="en-US" dirty="0" err="1">
                <a:solidFill>
                  <a:schemeClr val="tx1"/>
                </a:solidFill>
              </a:rPr>
              <a:t>haqida</a:t>
            </a:r>
            <a:r>
              <a:rPr lang="en-US" dirty="0">
                <a:solidFill>
                  <a:schemeClr val="tx1"/>
                </a:solidFill>
              </a:rPr>
              <a:t>      </a:t>
            </a:r>
            <a:r>
              <a:rPr lang="en-US" dirty="0" err="1">
                <a:solidFill>
                  <a:schemeClr val="tx1"/>
                </a:solidFill>
              </a:rPr>
              <a:t>ma`lumotlarga</a:t>
            </a:r>
            <a:r>
              <a:rPr lang="en-US" dirty="0">
                <a:solidFill>
                  <a:schemeClr val="tx1"/>
                </a:solidFill>
              </a:rPr>
              <a:t>     </a:t>
            </a:r>
            <a:r>
              <a:rPr lang="en-US" dirty="0" err="1" smtClean="0">
                <a:solidFill>
                  <a:schemeClr val="tx1"/>
                </a:solidFill>
              </a:rPr>
              <a:t>ega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bo`ldim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     Yana   </a:t>
            </a:r>
            <a:r>
              <a:rPr lang="en-US" dirty="0" err="1">
                <a:solidFill>
                  <a:schemeClr val="tx1"/>
                </a:solidFill>
              </a:rPr>
              <a:t>shuni</a:t>
            </a:r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dirty="0" err="1">
                <a:solidFill>
                  <a:schemeClr val="tx1"/>
                </a:solidFill>
              </a:rPr>
              <a:t>aytishim</a:t>
            </a:r>
            <a:r>
              <a:rPr lang="en-US" dirty="0">
                <a:solidFill>
                  <a:schemeClr val="tx1"/>
                </a:solidFill>
              </a:rPr>
              <a:t>   </a:t>
            </a:r>
            <a:r>
              <a:rPr lang="en-US" dirty="0" err="1">
                <a:solidFill>
                  <a:schemeClr val="tx1"/>
                </a:solidFill>
              </a:rPr>
              <a:t>mumkinki</a:t>
            </a:r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dirty="0" err="1">
                <a:solidFill>
                  <a:schemeClr val="tx1"/>
                </a:solidFill>
              </a:rPr>
              <a:t>intervallarni</a:t>
            </a:r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dirty="0" err="1">
                <a:solidFill>
                  <a:schemeClr val="tx1"/>
                </a:solidFill>
              </a:rPr>
              <a:t>oddiy</a:t>
            </a:r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dirty="0" err="1">
                <a:solidFill>
                  <a:schemeClr val="tx1"/>
                </a:solidFill>
              </a:rPr>
              <a:t>murakabligini</a:t>
            </a:r>
            <a:r>
              <a:rPr lang="en-US" dirty="0">
                <a:solidFill>
                  <a:schemeClr val="tx1"/>
                </a:solidFill>
              </a:rPr>
              <a:t> ham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ularning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tartibliy</a:t>
            </a:r>
            <a:r>
              <a:rPr lang="en-US" dirty="0">
                <a:solidFill>
                  <a:schemeClr val="tx1"/>
                </a:solidFill>
              </a:rPr>
              <a:t> interval </a:t>
            </a:r>
            <a:r>
              <a:rPr lang="en-US" dirty="0" err="1">
                <a:solidFill>
                  <a:schemeClr val="tx1"/>
                </a:solidFill>
              </a:rPr>
              <a:t>ekanligi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haqida</a:t>
            </a:r>
            <a:r>
              <a:rPr lang="en-US" dirty="0">
                <a:solidFill>
                  <a:schemeClr val="tx1"/>
                </a:solidFill>
              </a:rPr>
              <a:t> ham </a:t>
            </a:r>
            <a:r>
              <a:rPr lang="en-US" dirty="0" err="1">
                <a:solidFill>
                  <a:schemeClr val="tx1"/>
                </a:solidFill>
              </a:rPr>
              <a:t>qisqacha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malumotlar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mavjud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     </a:t>
            </a:r>
            <a:r>
              <a:rPr lang="en-US" dirty="0" err="1">
                <a:solidFill>
                  <a:schemeClr val="tx1"/>
                </a:solidFill>
              </a:rPr>
              <a:t>Konsanas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dissanas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intevalar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ularning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tarkibiy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qisimlari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haqida</a:t>
            </a:r>
            <a:r>
              <a:rPr lang="en-US" dirty="0">
                <a:solidFill>
                  <a:schemeClr val="tx1"/>
                </a:solidFill>
              </a:rPr>
              <a:t> ham </a:t>
            </a:r>
            <a:r>
              <a:rPr lang="en-US" dirty="0" err="1">
                <a:solidFill>
                  <a:schemeClr val="tx1"/>
                </a:solidFill>
              </a:rPr>
              <a:t>malumotlar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keltirilgan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/>
              <a:t> </a:t>
            </a:r>
            <a:endParaRPr lang="ru-RU" dirty="0"/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 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58684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effectLst/>
              </a:rPr>
              <a:t>ADABIYOTLAR.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Elementar</a:t>
            </a:r>
            <a:r>
              <a:rPr lang="en-US" dirty="0"/>
              <a:t>  </a:t>
            </a:r>
            <a:r>
              <a:rPr lang="en-US" dirty="0" err="1"/>
              <a:t>nazariyasi</a:t>
            </a:r>
            <a:r>
              <a:rPr lang="en-US" dirty="0"/>
              <a:t>»  </a:t>
            </a:r>
            <a:r>
              <a:rPr lang="en-US" dirty="0" err="1"/>
              <a:t>Vaxromeev</a:t>
            </a:r>
            <a:r>
              <a:rPr lang="en-US" dirty="0"/>
              <a:t>.  T.1967 y.</a:t>
            </a:r>
            <a:endParaRPr lang="ru-RU" dirty="0"/>
          </a:p>
          <a:p>
            <a:r>
              <a:rPr lang="en-US" dirty="0" err="1" smtClean="0"/>
              <a:t>O.Fayziev</a:t>
            </a:r>
            <a:r>
              <a:rPr lang="en-US" dirty="0" smtClean="0"/>
              <a:t>  </a:t>
            </a:r>
            <a:r>
              <a:rPr lang="en-US" dirty="0"/>
              <a:t>«</a:t>
            </a:r>
            <a:r>
              <a:rPr lang="en-US" dirty="0" err="1"/>
              <a:t>O’zbekiston</a:t>
            </a:r>
            <a:r>
              <a:rPr lang="en-US" dirty="0"/>
              <a:t>  </a:t>
            </a:r>
            <a:r>
              <a:rPr lang="en-US" dirty="0" err="1"/>
              <a:t>maktablarida</a:t>
            </a:r>
            <a:r>
              <a:rPr lang="en-US" dirty="0"/>
              <a:t>  </a:t>
            </a:r>
            <a:r>
              <a:rPr lang="en-US" dirty="0" err="1"/>
              <a:t>musiqiy-nafosat</a:t>
            </a:r>
            <a:r>
              <a:rPr lang="en-US" dirty="0"/>
              <a:t>  </a:t>
            </a:r>
            <a:r>
              <a:rPr lang="en-US" dirty="0" err="1"/>
              <a:t>tarbiyasi</a:t>
            </a:r>
            <a:r>
              <a:rPr lang="en-US" dirty="0"/>
              <a:t>» </a:t>
            </a:r>
            <a:r>
              <a:rPr lang="en-US" dirty="0" smtClean="0"/>
              <a:t>T</a:t>
            </a:r>
            <a:r>
              <a:rPr lang="en-US" dirty="0"/>
              <a:t>. 1992 y.</a:t>
            </a:r>
            <a:endParaRPr lang="ru-RU" dirty="0"/>
          </a:p>
          <a:p>
            <a:r>
              <a:rPr lang="uz-Cyrl-UZ" dirty="0" smtClean="0"/>
              <a:t>O.Azimova </a:t>
            </a:r>
            <a:r>
              <a:rPr lang="uz-Cyrl-UZ" dirty="0"/>
              <a:t>Garmoniya . T, 1999.</a:t>
            </a:r>
            <a:endParaRPr lang="ru-RU" dirty="0"/>
          </a:p>
          <a:p>
            <a:r>
              <a:rPr lang="uz-Cyrl-UZ" dirty="0" smtClean="0"/>
              <a:t>I.A.Akbarov  </a:t>
            </a:r>
            <a:r>
              <a:rPr lang="uz-Cyrl-UZ" dirty="0"/>
              <a:t>«Musiqa lug’ati» - T, 1997.</a:t>
            </a:r>
            <a:endParaRPr lang="ru-RU" dirty="0"/>
          </a:p>
          <a:p>
            <a:r>
              <a:rPr lang="uz-Cyrl-UZ" dirty="0" smtClean="0"/>
              <a:t>O’zbekiston </a:t>
            </a:r>
            <a:r>
              <a:rPr lang="uz-Cyrl-UZ" dirty="0"/>
              <a:t>Vatanim manim T, 2000, 2002.</a:t>
            </a:r>
            <a:endParaRPr lang="ru-RU" dirty="0"/>
          </a:p>
          <a:p>
            <a:r>
              <a:rPr lang="en-US" dirty="0" smtClean="0"/>
              <a:t>P.I</a:t>
            </a:r>
            <a:r>
              <a:rPr lang="en-US" dirty="0"/>
              <a:t>. </a:t>
            </a:r>
            <a:r>
              <a:rPr lang="en-US" dirty="0" err="1"/>
              <a:t>CHaykovskiy</a:t>
            </a:r>
            <a:r>
              <a:rPr lang="en-US" dirty="0"/>
              <a:t>  </a:t>
            </a:r>
            <a:r>
              <a:rPr lang="en-US" dirty="0" err="1"/>
              <a:t>Detskiy</a:t>
            </a:r>
            <a:r>
              <a:rPr lang="en-US" dirty="0"/>
              <a:t> </a:t>
            </a:r>
            <a:r>
              <a:rPr lang="en-US" dirty="0" err="1"/>
              <a:t>albom</a:t>
            </a:r>
            <a:r>
              <a:rPr lang="en-US" dirty="0"/>
              <a:t>, </a:t>
            </a:r>
            <a:r>
              <a:rPr lang="en-US" dirty="0" err="1"/>
              <a:t>Vremena</a:t>
            </a:r>
            <a:r>
              <a:rPr lang="en-US" dirty="0"/>
              <a:t> </a:t>
            </a:r>
            <a:r>
              <a:rPr lang="en-US" dirty="0" err="1"/>
              <a:t>goda</a:t>
            </a:r>
            <a:endParaRPr lang="ru-RU" dirty="0"/>
          </a:p>
          <a:p>
            <a:r>
              <a:rPr lang="en-US" dirty="0" err="1" smtClean="0"/>
              <a:t>Musiqa</a:t>
            </a:r>
            <a:r>
              <a:rPr lang="en-US" dirty="0" smtClean="0"/>
              <a:t>  </a:t>
            </a:r>
            <a:r>
              <a:rPr lang="en-US" dirty="0" err="1"/>
              <a:t>elementar</a:t>
            </a:r>
            <a:r>
              <a:rPr lang="en-US" dirty="0"/>
              <a:t>  </a:t>
            </a:r>
            <a:r>
              <a:rPr lang="en-US" dirty="0" err="1"/>
              <a:t>nazariyasi</a:t>
            </a:r>
            <a:r>
              <a:rPr lang="en-US" dirty="0"/>
              <a:t>   I.  </a:t>
            </a:r>
            <a:r>
              <a:rPr lang="en-US" dirty="0" err="1"/>
              <a:t>Sposobin</a:t>
            </a:r>
            <a:endParaRPr lang="ru-RU" dirty="0"/>
          </a:p>
          <a:p>
            <a:r>
              <a:rPr lang="en-US" dirty="0" err="1" smtClean="0"/>
              <a:t>usiqa</a:t>
            </a:r>
            <a:r>
              <a:rPr lang="en-US" dirty="0" smtClean="0"/>
              <a:t>  </a:t>
            </a:r>
            <a:r>
              <a:rPr lang="en-US" dirty="0" err="1"/>
              <a:t>nazariyasi</a:t>
            </a:r>
            <a:r>
              <a:rPr lang="en-US" dirty="0"/>
              <a:t>   M  </a:t>
            </a:r>
            <a:r>
              <a:rPr lang="en-US" dirty="0" err="1"/>
              <a:t>Karimova</a:t>
            </a:r>
            <a:r>
              <a:rPr lang="en-US" dirty="0"/>
              <a:t> . </a:t>
            </a:r>
            <a:r>
              <a:rPr lang="en-US" dirty="0" err="1"/>
              <a:t>Ukuv</a:t>
            </a:r>
            <a:r>
              <a:rPr lang="en-US" dirty="0"/>
              <a:t>  </a:t>
            </a:r>
            <a:r>
              <a:rPr lang="en-US" dirty="0" err="1"/>
              <a:t>uslubiy</a:t>
            </a:r>
            <a:r>
              <a:rPr lang="en-US" dirty="0"/>
              <a:t>  </a:t>
            </a:r>
            <a:r>
              <a:rPr lang="en-US" dirty="0" err="1"/>
              <a:t>qo’llanma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1604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/>
              <a:t>REJA</a:t>
            </a:r>
            <a:r>
              <a:rPr lang="uz-Cyrl-UZ" b="1" dirty="0"/>
              <a:t>: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err="1"/>
              <a:t>Oddiy</a:t>
            </a:r>
            <a:r>
              <a:rPr lang="en-US" dirty="0"/>
              <a:t>  </a:t>
            </a:r>
            <a:r>
              <a:rPr lang="en-US" dirty="0" err="1"/>
              <a:t>intervallar</a:t>
            </a:r>
            <a:r>
              <a:rPr lang="en-US" dirty="0"/>
              <a:t>  </a:t>
            </a:r>
            <a:r>
              <a:rPr lang="en-US" dirty="0" err="1"/>
              <a:t>va</a:t>
            </a:r>
            <a:r>
              <a:rPr lang="en-US" dirty="0"/>
              <a:t>  </a:t>
            </a:r>
            <a:r>
              <a:rPr lang="en-US" dirty="0" err="1"/>
              <a:t>ularni</a:t>
            </a:r>
            <a:r>
              <a:rPr lang="en-US" dirty="0"/>
              <a:t>  son  </a:t>
            </a:r>
            <a:r>
              <a:rPr lang="en-US" dirty="0" err="1"/>
              <a:t>va</a:t>
            </a:r>
            <a:r>
              <a:rPr lang="en-US" dirty="0"/>
              <a:t>  </a:t>
            </a:r>
            <a:r>
              <a:rPr lang="en-US" dirty="0" err="1"/>
              <a:t>sifati</a:t>
            </a:r>
            <a:r>
              <a:rPr lang="en-US" dirty="0"/>
              <a:t>.</a:t>
            </a:r>
            <a:endParaRPr lang="ru-RU" dirty="0"/>
          </a:p>
          <a:p>
            <a:pPr lvl="0"/>
            <a:r>
              <a:rPr lang="ru-RU" dirty="0" err="1"/>
              <a:t>Intervallar</a:t>
            </a:r>
            <a:r>
              <a:rPr lang="ru-RU" dirty="0"/>
              <a:t>  </a:t>
            </a:r>
            <a:r>
              <a:rPr lang="ru-RU" dirty="0" err="1"/>
              <a:t>aylanishi</a:t>
            </a:r>
            <a:r>
              <a:rPr lang="ru-RU" dirty="0"/>
              <a:t>.</a:t>
            </a:r>
          </a:p>
          <a:p>
            <a:pPr lvl="0"/>
            <a:r>
              <a:rPr lang="ru-RU" dirty="0" err="1"/>
              <a:t>Tarkibli</a:t>
            </a:r>
            <a:r>
              <a:rPr lang="ru-RU" dirty="0"/>
              <a:t>  </a:t>
            </a:r>
            <a:r>
              <a:rPr lang="ru-RU" dirty="0" err="1"/>
              <a:t>intervallar</a:t>
            </a:r>
            <a:r>
              <a:rPr lang="ru-RU" dirty="0"/>
              <a:t>.</a:t>
            </a:r>
          </a:p>
          <a:p>
            <a:pPr lvl="0"/>
            <a:r>
              <a:rPr lang="ru-RU" dirty="0" err="1"/>
              <a:t>Oxangdosh</a:t>
            </a:r>
            <a:r>
              <a:rPr lang="ru-RU" dirty="0"/>
              <a:t>  </a:t>
            </a:r>
            <a:r>
              <a:rPr lang="ru-RU" dirty="0" err="1"/>
              <a:t>va</a:t>
            </a:r>
            <a:r>
              <a:rPr lang="ru-RU" dirty="0"/>
              <a:t>  </a:t>
            </a:r>
            <a:r>
              <a:rPr lang="ru-RU" dirty="0" err="1"/>
              <a:t>nooxangdosh</a:t>
            </a:r>
            <a:r>
              <a:rPr lang="ru-RU" dirty="0"/>
              <a:t>  </a:t>
            </a:r>
            <a:r>
              <a:rPr lang="ru-RU" dirty="0" err="1"/>
              <a:t>intervallar</a:t>
            </a:r>
            <a:r>
              <a:rPr lang="ru-RU" dirty="0"/>
              <a:t>.</a:t>
            </a:r>
          </a:p>
          <a:p>
            <a:pPr lvl="0"/>
            <a:r>
              <a:rPr lang="uz-Cyrl-UZ" dirty="0" smtClean="0"/>
              <a:t> </a:t>
            </a:r>
            <a:r>
              <a:rPr lang="uz-Cyrl-UZ" dirty="0"/>
              <a:t>Kоnsanans va dissоnans intеrvallar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6870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z-Cyrl-UZ" b="1" dirty="0">
                <a:effectLst/>
              </a:rPr>
              <a:t>Kirish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uz-Cyrl-UZ" dirty="0">
                <a:solidFill>
                  <a:schemeClr val="tx1"/>
                </a:solidFill>
              </a:rPr>
              <a:t>Musiqa – bоrliqni, uning barcha rang-barangligi bilan badiiy оbrazlarda namоyon qiluvchi, unda ro`y bеrayotgan vоqеalarga nisbatan insоnning munоsabatlarini aks ettiruvchi san’atning bir turidir. Shu bilan birga musiqa bоshqa san’at turlaridan farq qiladi, chunki uning asоsiy “qurilish ashyosi” tоvushdir.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z-Cyrl-UZ" dirty="0">
                <a:solidFill>
                  <a:schemeClr val="tx1"/>
                </a:solidFill>
              </a:rPr>
              <a:t>Bir vaqtda yoki birin-ketin eshitilgan ikki tovush qo’shilmasi interval deyiladi.Birin-ketin eshitilgan tovushlar melodik interval deyiladi. Baravariga eshitilgan tovushlar garmonik interval deyiladi. Intervallarning pastki tovushi asosiy yuqoridagi tovush cho’qqisi deyiladi.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Baravariga</a:t>
            </a:r>
            <a:r>
              <a:rPr lang="en-US" dirty="0">
                <a:solidFill>
                  <a:schemeClr val="tx1"/>
                </a:solidFill>
              </a:rPr>
              <a:t>  (</a:t>
            </a:r>
            <a:r>
              <a:rPr lang="en-US" dirty="0" err="1">
                <a:solidFill>
                  <a:schemeClr val="tx1"/>
                </a:solidFill>
              </a:rPr>
              <a:t>bir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vaqtda</a:t>
            </a:r>
            <a:r>
              <a:rPr lang="en-US" dirty="0">
                <a:solidFill>
                  <a:schemeClr val="tx1"/>
                </a:solidFill>
              </a:rPr>
              <a:t>)  </a:t>
            </a:r>
            <a:r>
              <a:rPr lang="en-US" dirty="0" err="1">
                <a:solidFill>
                  <a:schemeClr val="tx1"/>
                </a:solidFill>
              </a:rPr>
              <a:t>eshitilgan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tovushlar</a:t>
            </a:r>
            <a:r>
              <a:rPr lang="en-US" dirty="0">
                <a:solidFill>
                  <a:schemeClr val="tx1"/>
                </a:solidFill>
              </a:rPr>
              <a:t>   </a:t>
            </a:r>
            <a:r>
              <a:rPr lang="en-US" dirty="0" err="1">
                <a:solidFill>
                  <a:schemeClr val="tx1"/>
                </a:solidFill>
              </a:rPr>
              <a:t>garmonik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in­tervalhosil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qiladi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Intervalning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pastki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tovushi</a:t>
            </a:r>
            <a:r>
              <a:rPr lang="en-US" dirty="0">
                <a:solidFill>
                  <a:schemeClr val="tx1"/>
                </a:solidFill>
              </a:rPr>
              <a:t> interval </a:t>
            </a:r>
            <a:r>
              <a:rPr lang="en-US" dirty="0" err="1">
                <a:solidFill>
                  <a:schemeClr val="tx1"/>
                </a:solidFill>
              </a:rPr>
              <a:t>asosi</a:t>
            </a:r>
            <a:r>
              <a:rPr lang="en-US" dirty="0">
                <a:solidFill>
                  <a:schemeClr val="tx1"/>
                </a:solidFill>
              </a:rPr>
              <a:t>,   </a:t>
            </a:r>
            <a:r>
              <a:rPr lang="en-US" dirty="0" err="1">
                <a:solidFill>
                  <a:schemeClr val="tx1"/>
                </a:solidFill>
              </a:rPr>
              <a:t>yuqori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tovushi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esa</a:t>
            </a:r>
            <a:r>
              <a:rPr lang="en-US" dirty="0">
                <a:solidFill>
                  <a:schemeClr val="tx1"/>
                </a:solidFill>
              </a:rPr>
              <a:t> interval </a:t>
            </a:r>
            <a:r>
              <a:rPr lang="en-US" dirty="0" err="1">
                <a:solidFill>
                  <a:schemeClr val="tx1"/>
                </a:solidFill>
              </a:rPr>
              <a:t>ch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>
                <a:solidFill>
                  <a:schemeClr val="tx1"/>
                </a:solidFill>
              </a:rPr>
              <a:t>‘</a:t>
            </a:r>
            <a:r>
              <a:rPr lang="en-US" dirty="0" err="1">
                <a:solidFill>
                  <a:schemeClr val="tx1"/>
                </a:solidFill>
              </a:rPr>
              <a:t>qqisi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deyiladi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Masalan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Intervallarning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melodik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harakatlari</a:t>
            </a:r>
            <a:r>
              <a:rPr lang="en-US" dirty="0">
                <a:solidFill>
                  <a:schemeClr val="tx1"/>
                </a:solidFill>
              </a:rPr>
              <a:t>   </a:t>
            </a:r>
            <a:r>
              <a:rPr lang="en-US" dirty="0" err="1">
                <a:solidFill>
                  <a:schemeClr val="tx1"/>
                </a:solidFill>
              </a:rPr>
              <a:t>vaqtida</a:t>
            </a:r>
            <a:r>
              <a:rPr lang="en-US" dirty="0">
                <a:solidFill>
                  <a:schemeClr val="tx1"/>
                </a:solidFill>
              </a:rPr>
              <a:t> k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>
                <a:solidFill>
                  <a:schemeClr val="tx1"/>
                </a:solidFill>
              </a:rPr>
              <a:t>‘</a:t>
            </a:r>
            <a:r>
              <a:rPr lang="en-US" dirty="0" err="1">
                <a:solidFill>
                  <a:schemeClr val="tx1"/>
                </a:solidFill>
              </a:rPr>
              <a:t>tariluvchi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pastlashuvchi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intervallar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</a:t>
            </a:r>
            <a:r>
              <a:rPr lang="en-US" dirty="0">
                <a:solidFill>
                  <a:schemeClr val="tx1"/>
                </a:solidFill>
              </a:rPr>
              <a:t> b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>
                <a:solidFill>
                  <a:schemeClr val="tx1"/>
                </a:solidFill>
              </a:rPr>
              <a:t>‘</a:t>
            </a:r>
            <a:r>
              <a:rPr lang="en-US" dirty="0" err="1">
                <a:solidFill>
                  <a:schemeClr val="tx1"/>
                </a:solidFill>
              </a:rPr>
              <a:t>ladi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Masalan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Barcha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garmonik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intervallar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kutariluvchi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uning</a:t>
            </a:r>
            <a:r>
              <a:rPr lang="en-US" dirty="0">
                <a:solidFill>
                  <a:schemeClr val="tx1"/>
                </a:solidFill>
              </a:rPr>
              <a:t> y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>
                <a:solidFill>
                  <a:schemeClr val="tx1"/>
                </a:solidFill>
              </a:rPr>
              <a:t>‘</a:t>
            </a:r>
            <a:r>
              <a:rPr lang="en-US" dirty="0" err="1">
                <a:solidFill>
                  <a:schemeClr val="tx1"/>
                </a:solidFill>
              </a:rPr>
              <a:t>nalishi</a:t>
            </a:r>
            <a:r>
              <a:rPr lang="en-US" dirty="0">
                <a:solidFill>
                  <a:schemeClr val="tx1"/>
                </a:solidFill>
              </a:rPr>
              <a:t> h-am k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>
                <a:solidFill>
                  <a:schemeClr val="tx1"/>
                </a:solidFill>
              </a:rPr>
              <a:t>‘</a:t>
            </a:r>
            <a:r>
              <a:rPr lang="en-US" dirty="0" err="1">
                <a:solidFill>
                  <a:schemeClr val="tx1"/>
                </a:solidFill>
              </a:rPr>
              <a:t>rsatiladi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467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uz-Cyrl-UZ" dirty="0">
                <a:solidFill>
                  <a:schemeClr val="tx1"/>
                </a:solidFill>
              </a:rPr>
              <a:t>Bir vaqtda yoki birin-ketin eshitilgan ikki tovush qo’shilmasi interval deyiladi.Birin-ketin eshitilgan tovushlar melodik interval deyiladi. Baravariga eshitilgan tovushlar garmonik interval deyiladi. Intervallarning pastki tovushi asosiy yuqoridagi tovush cho’qqisi deyiladi.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Baravariga</a:t>
            </a:r>
            <a:r>
              <a:rPr lang="en-US" dirty="0">
                <a:solidFill>
                  <a:schemeClr val="tx1"/>
                </a:solidFill>
              </a:rPr>
              <a:t>  (</a:t>
            </a:r>
            <a:r>
              <a:rPr lang="en-US" dirty="0" err="1">
                <a:solidFill>
                  <a:schemeClr val="tx1"/>
                </a:solidFill>
              </a:rPr>
              <a:t>bir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vaqtda</a:t>
            </a:r>
            <a:r>
              <a:rPr lang="en-US" dirty="0">
                <a:solidFill>
                  <a:schemeClr val="tx1"/>
                </a:solidFill>
              </a:rPr>
              <a:t>)  </a:t>
            </a:r>
            <a:r>
              <a:rPr lang="en-US" dirty="0" err="1">
                <a:solidFill>
                  <a:schemeClr val="tx1"/>
                </a:solidFill>
              </a:rPr>
              <a:t>eshitilgan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tovushlar</a:t>
            </a:r>
            <a:r>
              <a:rPr lang="en-US" dirty="0">
                <a:solidFill>
                  <a:schemeClr val="tx1"/>
                </a:solidFill>
              </a:rPr>
              <a:t>   </a:t>
            </a:r>
            <a:r>
              <a:rPr lang="en-US" dirty="0" err="1">
                <a:solidFill>
                  <a:schemeClr val="tx1"/>
                </a:solidFill>
              </a:rPr>
              <a:t>garmonik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in­tervalhosil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qiladi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Intervalning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pastki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tovushi</a:t>
            </a:r>
            <a:r>
              <a:rPr lang="en-US" dirty="0">
                <a:solidFill>
                  <a:schemeClr val="tx1"/>
                </a:solidFill>
              </a:rPr>
              <a:t> interval </a:t>
            </a:r>
            <a:r>
              <a:rPr lang="en-US" dirty="0" err="1">
                <a:solidFill>
                  <a:schemeClr val="tx1"/>
                </a:solidFill>
              </a:rPr>
              <a:t>asosi</a:t>
            </a:r>
            <a:r>
              <a:rPr lang="en-US" dirty="0">
                <a:solidFill>
                  <a:schemeClr val="tx1"/>
                </a:solidFill>
              </a:rPr>
              <a:t>,   </a:t>
            </a:r>
            <a:r>
              <a:rPr lang="en-US" dirty="0" err="1">
                <a:solidFill>
                  <a:schemeClr val="tx1"/>
                </a:solidFill>
              </a:rPr>
              <a:t>yuqori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tovushi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esa</a:t>
            </a:r>
            <a:r>
              <a:rPr lang="en-US" dirty="0">
                <a:solidFill>
                  <a:schemeClr val="tx1"/>
                </a:solidFill>
              </a:rPr>
              <a:t> interval </a:t>
            </a:r>
            <a:r>
              <a:rPr lang="en-US" dirty="0" err="1">
                <a:solidFill>
                  <a:schemeClr val="tx1"/>
                </a:solidFill>
              </a:rPr>
              <a:t>ch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>
                <a:solidFill>
                  <a:schemeClr val="tx1"/>
                </a:solidFill>
              </a:rPr>
              <a:t>‘</a:t>
            </a:r>
            <a:r>
              <a:rPr lang="en-US" dirty="0" err="1">
                <a:solidFill>
                  <a:schemeClr val="tx1"/>
                </a:solidFill>
              </a:rPr>
              <a:t>qqisi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deyiladi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Masalan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Intervallarning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melodik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harakatlari</a:t>
            </a:r>
            <a:r>
              <a:rPr lang="en-US" dirty="0">
                <a:solidFill>
                  <a:schemeClr val="tx1"/>
                </a:solidFill>
              </a:rPr>
              <a:t>   </a:t>
            </a:r>
            <a:r>
              <a:rPr lang="en-US" dirty="0" err="1">
                <a:solidFill>
                  <a:schemeClr val="tx1"/>
                </a:solidFill>
              </a:rPr>
              <a:t>vaqtida</a:t>
            </a:r>
            <a:r>
              <a:rPr lang="en-US" dirty="0">
                <a:solidFill>
                  <a:schemeClr val="tx1"/>
                </a:solidFill>
              </a:rPr>
              <a:t> k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>
                <a:solidFill>
                  <a:schemeClr val="tx1"/>
                </a:solidFill>
              </a:rPr>
              <a:t>‘</a:t>
            </a:r>
            <a:r>
              <a:rPr lang="en-US" dirty="0" err="1">
                <a:solidFill>
                  <a:schemeClr val="tx1"/>
                </a:solidFill>
              </a:rPr>
              <a:t>tariluvchi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pastlashuvchi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intervallar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</a:t>
            </a:r>
            <a:r>
              <a:rPr lang="en-US" dirty="0">
                <a:solidFill>
                  <a:schemeClr val="tx1"/>
                </a:solidFill>
              </a:rPr>
              <a:t> b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>
                <a:solidFill>
                  <a:schemeClr val="tx1"/>
                </a:solidFill>
              </a:rPr>
              <a:t>‘</a:t>
            </a:r>
            <a:r>
              <a:rPr lang="en-US" dirty="0" err="1">
                <a:solidFill>
                  <a:schemeClr val="tx1"/>
                </a:solidFill>
              </a:rPr>
              <a:t>ladi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Masalan</a:t>
            </a:r>
            <a:r>
              <a:rPr lang="en-US" dirty="0">
                <a:solidFill>
                  <a:schemeClr val="tx1"/>
                </a:solidFill>
              </a:rPr>
              <a:t>: </a:t>
            </a:r>
            <a:r>
              <a:rPr lang="en-US" dirty="0" err="1">
                <a:solidFill>
                  <a:schemeClr val="tx1"/>
                </a:solidFill>
              </a:rPr>
              <a:t>Barcha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garmonik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intervallar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kutariluvchi</a:t>
            </a:r>
            <a:r>
              <a:rPr lang="en-US" dirty="0">
                <a:solidFill>
                  <a:schemeClr val="tx1"/>
                </a:solidFill>
              </a:rPr>
              <a:t>  </a:t>
            </a:r>
            <a:r>
              <a:rPr lang="en-US" dirty="0" err="1">
                <a:solidFill>
                  <a:schemeClr val="tx1"/>
                </a:solidFill>
              </a:rPr>
              <a:t>uning</a:t>
            </a:r>
            <a:r>
              <a:rPr lang="en-US" dirty="0">
                <a:solidFill>
                  <a:schemeClr val="tx1"/>
                </a:solidFill>
              </a:rPr>
              <a:t> y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>
                <a:solidFill>
                  <a:schemeClr val="tx1"/>
                </a:solidFill>
              </a:rPr>
              <a:t>‘</a:t>
            </a:r>
            <a:r>
              <a:rPr lang="en-US" dirty="0" err="1">
                <a:solidFill>
                  <a:schemeClr val="tx1"/>
                </a:solidFill>
              </a:rPr>
              <a:t>nalishi</a:t>
            </a:r>
            <a:r>
              <a:rPr lang="en-US" dirty="0">
                <a:solidFill>
                  <a:schemeClr val="tx1"/>
                </a:solidFill>
              </a:rPr>
              <a:t> h-am k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>
                <a:solidFill>
                  <a:schemeClr val="tx1"/>
                </a:solidFill>
              </a:rPr>
              <a:t>‘</a:t>
            </a:r>
            <a:r>
              <a:rPr lang="en-US" dirty="0" err="1">
                <a:solidFill>
                  <a:schemeClr val="tx1"/>
                </a:solidFill>
              </a:rPr>
              <a:t>rsatiladi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2534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Bir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oktava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oralig‘ida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hosil</a:t>
            </a:r>
            <a:r>
              <a:rPr lang="en-US" dirty="0">
                <a:solidFill>
                  <a:schemeClr val="tx1"/>
                </a:solidFill>
              </a:rPr>
              <a:t> b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>
                <a:solidFill>
                  <a:schemeClr val="tx1"/>
                </a:solidFill>
              </a:rPr>
              <a:t>‘</a:t>
            </a:r>
            <a:r>
              <a:rPr lang="en-US" dirty="0" err="1">
                <a:solidFill>
                  <a:schemeClr val="tx1"/>
                </a:solidFill>
              </a:rPr>
              <a:t>lgan</a:t>
            </a:r>
            <a:r>
              <a:rPr lang="en-US" dirty="0">
                <a:solidFill>
                  <a:schemeClr val="tx1"/>
                </a:solidFill>
              </a:rPr>
              <a:t> interval </a:t>
            </a:r>
            <a:r>
              <a:rPr lang="en-US" dirty="0" err="1">
                <a:solidFill>
                  <a:schemeClr val="tx1"/>
                </a:solidFill>
              </a:rPr>
              <a:t>oddiy</a:t>
            </a:r>
            <a:r>
              <a:rPr lang="en-US" dirty="0">
                <a:solidFill>
                  <a:schemeClr val="tx1"/>
                </a:solidFill>
              </a:rPr>
              <a:t> interval </a:t>
            </a:r>
            <a:r>
              <a:rPr lang="en-US" dirty="0" err="1">
                <a:solidFill>
                  <a:schemeClr val="tx1"/>
                </a:solidFill>
              </a:rPr>
              <a:t>deyiladi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Hammasi</a:t>
            </a:r>
            <a:r>
              <a:rPr lang="en-US" dirty="0">
                <a:solidFill>
                  <a:schemeClr val="tx1"/>
                </a:solidFill>
              </a:rPr>
              <a:t> b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>
                <a:solidFill>
                  <a:schemeClr val="tx1"/>
                </a:solidFill>
              </a:rPr>
              <a:t>‘lib </a:t>
            </a:r>
            <a:r>
              <a:rPr lang="en-US" dirty="0" err="1">
                <a:solidFill>
                  <a:schemeClr val="tx1"/>
                </a:solidFill>
              </a:rPr>
              <a:t>sakkizta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oddiy</a:t>
            </a:r>
            <a:r>
              <a:rPr lang="en-US" dirty="0">
                <a:solidFill>
                  <a:schemeClr val="tx1"/>
                </a:solidFill>
              </a:rPr>
              <a:t> interval bor. </a:t>
            </a:r>
            <a:r>
              <a:rPr lang="en-US" dirty="0" err="1">
                <a:solidFill>
                  <a:schemeClr val="tx1"/>
                </a:solidFill>
              </a:rPr>
              <a:t>Ularning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nomi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shu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intervallar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hisobiga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kiradigan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pog‘onalar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soniga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bog‘liqdir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Intervallar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latin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tilida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tartibli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sonlar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nomlanadi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Tartibli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sonlar</a:t>
            </a:r>
            <a:r>
              <a:rPr lang="en-US" dirty="0">
                <a:solidFill>
                  <a:schemeClr val="tx1"/>
                </a:solidFill>
              </a:rPr>
              <a:t> interval </a:t>
            </a:r>
            <a:r>
              <a:rPr lang="en-US" dirty="0" err="1">
                <a:solidFill>
                  <a:schemeClr val="tx1"/>
                </a:solidFill>
              </a:rPr>
              <a:t>yuqrri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tovushining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pastki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tovushga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nisbatan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nechanchi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pog‘onada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turganligini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bildiradi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Bundan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tashqari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intervallarni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qisqa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qilib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yozish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uchun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raqam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bilan</a:t>
            </a:r>
            <a:r>
              <a:rPr lang="en-US" dirty="0">
                <a:solidFill>
                  <a:schemeClr val="tx1"/>
                </a:solidFill>
              </a:rPr>
              <a:t> ham </a:t>
            </a:r>
            <a:r>
              <a:rPr lang="en-US" dirty="0" err="1">
                <a:solidFill>
                  <a:schemeClr val="tx1"/>
                </a:solidFill>
              </a:rPr>
              <a:t>belgilanadi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10685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Har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diatonik</a:t>
            </a:r>
            <a:r>
              <a:rPr lang="en-US" dirty="0">
                <a:solidFill>
                  <a:schemeClr val="tx1"/>
                </a:solidFill>
              </a:rPr>
              <a:t> interval </a:t>
            </a:r>
            <a:r>
              <a:rPr lang="en-US" dirty="0" err="1">
                <a:solidFill>
                  <a:schemeClr val="tx1"/>
                </a:solidFill>
              </a:rPr>
              <a:t>orttirilishi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yoki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kamaytirilishi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mumkin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Bunga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diatonik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intervalga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kiradigan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pog‘onalardan</a:t>
            </a:r>
            <a:r>
              <a:rPr lang="en-US" dirty="0">
                <a:solidFill>
                  <a:schemeClr val="tx1"/>
                </a:solidFill>
              </a:rPr>
              <a:t> bi-</a:t>
            </a:r>
            <a:r>
              <a:rPr lang="en-US" dirty="0" err="1">
                <a:solidFill>
                  <a:schemeClr val="tx1"/>
                </a:solidFill>
              </a:rPr>
              <a:t>rini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xromatik</a:t>
            </a:r>
            <a:r>
              <a:rPr lang="en-US" dirty="0">
                <a:solidFill>
                  <a:schemeClr val="tx1"/>
                </a:solidFill>
              </a:rPr>
              <a:t> prim </a:t>
            </a:r>
            <a:r>
              <a:rPr lang="en-US" dirty="0" err="1">
                <a:solidFill>
                  <a:schemeClr val="tx1"/>
                </a:solidFill>
              </a:rPr>
              <a:t>tonga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pasaytirish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yoki</a:t>
            </a:r>
            <a:r>
              <a:rPr lang="en-US" dirty="0">
                <a:solidFill>
                  <a:schemeClr val="tx1"/>
                </a:solidFill>
              </a:rPr>
              <a:t> k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>
                <a:solidFill>
                  <a:schemeClr val="tx1"/>
                </a:solidFill>
              </a:rPr>
              <a:t>‘</a:t>
            </a:r>
            <a:r>
              <a:rPr lang="en-US" dirty="0" err="1">
                <a:solidFill>
                  <a:schemeClr val="tx1"/>
                </a:solidFill>
              </a:rPr>
              <a:t>tarish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yordami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erishiladi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Shuni</a:t>
            </a:r>
            <a:r>
              <a:rPr lang="en-US" dirty="0">
                <a:solidFill>
                  <a:schemeClr val="tx1"/>
                </a:solidFill>
              </a:rPr>
              <a:t> ham </a:t>
            </a:r>
            <a:r>
              <a:rPr lang="en-US" dirty="0" err="1">
                <a:solidFill>
                  <a:schemeClr val="tx1"/>
                </a:solidFill>
              </a:rPr>
              <a:t>aytish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kerakki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orttirilgan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intervallar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katta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intervallardan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 err="1">
                <a:solidFill>
                  <a:schemeClr val="tx1"/>
                </a:solidFill>
              </a:rPr>
              <a:t>kamaytirilgan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intervallar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kichik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intervallardan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tuzilishi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mumkin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Faqat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sof</a:t>
            </a:r>
            <a:r>
              <a:rPr lang="en-US" dirty="0">
                <a:solidFill>
                  <a:schemeClr val="tx1"/>
                </a:solidFill>
              </a:rPr>
              <a:t> pri­ma </a:t>
            </a:r>
            <a:r>
              <a:rPr lang="en-US" dirty="0" err="1">
                <a:solidFill>
                  <a:schemeClr val="tx1"/>
                </a:solidFill>
              </a:rPr>
              <a:t>bundan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istisno</a:t>
            </a:r>
            <a:r>
              <a:rPr lang="en-US" dirty="0">
                <a:solidFill>
                  <a:schemeClr val="tx1"/>
                </a:solidFill>
              </a:rPr>
              <a:t> b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>
                <a:solidFill>
                  <a:schemeClr val="tx1"/>
                </a:solidFill>
              </a:rPr>
              <a:t>‘lib, </a:t>
            </a:r>
            <a:r>
              <a:rPr lang="en-US" dirty="0" err="1">
                <a:solidFill>
                  <a:schemeClr val="tx1"/>
                </a:solidFill>
              </a:rPr>
              <a:t>kamaytirilmaydi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r>
              <a:rPr lang="en-US" dirty="0" err="1">
                <a:solidFill>
                  <a:schemeClr val="tx1"/>
                </a:solidFill>
              </a:rPr>
              <a:t>Barcha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orttirilgan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kamaytirilgan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intervallar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xroma­tik</a:t>
            </a:r>
            <a:r>
              <a:rPr lang="en-US" dirty="0">
                <a:solidFill>
                  <a:schemeClr val="tx1"/>
                </a:solidFill>
              </a:rPr>
              <a:t> deb </a:t>
            </a:r>
            <a:r>
              <a:rPr lang="en-US" dirty="0" err="1">
                <a:solidFill>
                  <a:schemeClr val="tx1"/>
                </a:solidFill>
              </a:rPr>
              <a:t>ataladi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 err="1">
                <a:solidFill>
                  <a:schemeClr val="tx1"/>
                </a:solidFill>
              </a:rPr>
              <a:t>Uch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tondan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iborat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orttirilgan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kvarta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kamaytirilgan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kvin­ta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intervallarnni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bular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diatonik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intervallar</a:t>
            </a:r>
            <a:r>
              <a:rPr lang="en-US" dirty="0">
                <a:solidFill>
                  <a:schemeClr val="tx1"/>
                </a:solidFill>
              </a:rPr>
              <a:t> b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>
                <a:solidFill>
                  <a:schemeClr val="tx1"/>
                </a:solidFill>
              </a:rPr>
              <a:t>‘</a:t>
            </a:r>
            <a:r>
              <a:rPr lang="en-US" dirty="0" err="1">
                <a:solidFill>
                  <a:schemeClr val="tx1"/>
                </a:solidFill>
              </a:rPr>
              <a:t>lganligi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uchun</a:t>
            </a:r>
            <a:r>
              <a:rPr lang="en-US" dirty="0">
                <a:solidFill>
                  <a:schemeClr val="tx1"/>
                </a:solidFill>
              </a:rPr>
              <a:t>)  </a:t>
            </a:r>
            <a:r>
              <a:rPr lang="en-US" dirty="0" err="1">
                <a:solidFill>
                  <a:schemeClr val="tx1"/>
                </a:solidFill>
              </a:rPr>
              <a:t>xromatik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intervallar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qatoriga</a:t>
            </a:r>
            <a:r>
              <a:rPr lang="en-US" dirty="0">
                <a:solidFill>
                  <a:schemeClr val="tx1"/>
                </a:solidFill>
              </a:rPr>
              <a:t> q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>
                <a:solidFill>
                  <a:schemeClr val="tx1"/>
                </a:solidFill>
              </a:rPr>
              <a:t>‘shish </a:t>
            </a:r>
            <a:r>
              <a:rPr lang="en-US" dirty="0" err="1">
                <a:solidFill>
                  <a:schemeClr val="tx1"/>
                </a:solidFill>
              </a:rPr>
              <a:t>mumkin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emas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3115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ffectLst/>
              </a:rPr>
              <a:t>Orttirilgan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intervallar</a:t>
            </a:r>
            <a:r>
              <a:rPr lang="en-US" dirty="0">
                <a:effectLst/>
              </a:rPr>
              <a:t>: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476163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7808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Interval </a:t>
            </a:r>
            <a:r>
              <a:rPr lang="en-US" dirty="0" err="1">
                <a:solidFill>
                  <a:schemeClr val="tx1"/>
                </a:solidFill>
              </a:rPr>
              <a:t>tovushlarining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joydan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ikkinchi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bir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joyga</a:t>
            </a:r>
            <a:r>
              <a:rPr lang="en-US" dirty="0">
                <a:solidFill>
                  <a:schemeClr val="tx1"/>
                </a:solidFill>
              </a:rPr>
              <a:t> k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>
                <a:solidFill>
                  <a:schemeClr val="tx1"/>
                </a:solidFill>
              </a:rPr>
              <a:t>‘</a:t>
            </a:r>
            <a:r>
              <a:rPr lang="en-US" dirty="0" err="1">
                <a:solidFill>
                  <a:schemeClr val="tx1"/>
                </a:solidFill>
              </a:rPr>
              <a:t>chishi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natijasida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pastki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tovush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yuqoriga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va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yuqoridagi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tovush</a:t>
            </a:r>
            <a:r>
              <a:rPr lang="en-US" dirty="0">
                <a:solidFill>
                  <a:schemeClr val="tx1"/>
                </a:solidFill>
              </a:rPr>
              <a:t> past-</a:t>
            </a:r>
            <a:r>
              <a:rPr lang="en-US" dirty="0" err="1">
                <a:solidFill>
                  <a:schemeClr val="tx1"/>
                </a:solidFill>
              </a:rPr>
              <a:t>ga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joylashadi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Bunga</a:t>
            </a:r>
            <a:r>
              <a:rPr lang="en-US" dirty="0">
                <a:solidFill>
                  <a:schemeClr val="tx1"/>
                </a:solidFill>
              </a:rPr>
              <a:t> interval </a:t>
            </a:r>
            <a:r>
              <a:rPr lang="en-US" dirty="0" err="1">
                <a:solidFill>
                  <a:schemeClr val="tx1"/>
                </a:solidFill>
              </a:rPr>
              <a:t>aylanishi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deyiladi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n-US" dirty="0" err="1">
                <a:solidFill>
                  <a:schemeClr val="tx1"/>
                </a:solidFill>
              </a:rPr>
              <a:t>Tovushlarning</a:t>
            </a:r>
            <a:r>
              <a:rPr lang="en-US" dirty="0">
                <a:solidFill>
                  <a:schemeClr val="tx1"/>
                </a:solidFill>
              </a:rPr>
              <a:t> k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>
                <a:solidFill>
                  <a:schemeClr val="tx1"/>
                </a:solidFill>
              </a:rPr>
              <a:t>‘</a:t>
            </a:r>
            <a:r>
              <a:rPr lang="en-US" dirty="0" err="1">
                <a:solidFill>
                  <a:schemeClr val="tx1"/>
                </a:solidFill>
              </a:rPr>
              <a:t>chishi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ikki</a:t>
            </a:r>
            <a:r>
              <a:rPr lang="en-US" dirty="0">
                <a:solidFill>
                  <a:schemeClr val="tx1"/>
                </a:solidFill>
              </a:rPr>
              <a:t> y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>
                <a:solidFill>
                  <a:schemeClr val="tx1"/>
                </a:solidFill>
              </a:rPr>
              <a:t>‘l </a:t>
            </a:r>
            <a:r>
              <a:rPr lang="en-US" dirty="0" err="1">
                <a:solidFill>
                  <a:schemeClr val="tx1"/>
                </a:solidFill>
              </a:rPr>
              <a:t>bilan</a:t>
            </a:r>
            <a:r>
              <a:rPr lang="en-US" dirty="0">
                <a:solidFill>
                  <a:schemeClr val="tx1"/>
                </a:solidFill>
              </a:rPr>
              <a:t> b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>
                <a:solidFill>
                  <a:schemeClr val="tx1"/>
                </a:solidFill>
              </a:rPr>
              <a:t>‘</a:t>
            </a:r>
            <a:r>
              <a:rPr lang="en-US" dirty="0" err="1">
                <a:solidFill>
                  <a:schemeClr val="tx1"/>
                </a:solidFill>
              </a:rPr>
              <a:t>lishi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mumkin</a:t>
            </a:r>
            <a:r>
              <a:rPr lang="en-US" dirty="0">
                <a:solidFill>
                  <a:schemeClr val="tx1"/>
                </a:solidFill>
              </a:rPr>
              <a:t>: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/>
              <a:t>1.  </a:t>
            </a:r>
            <a:r>
              <a:rPr lang="en-US" dirty="0">
                <a:solidFill>
                  <a:schemeClr val="tx1"/>
                </a:solidFill>
              </a:rPr>
              <a:t>Interval </a:t>
            </a:r>
            <a:r>
              <a:rPr lang="en-US" dirty="0" err="1">
                <a:solidFill>
                  <a:schemeClr val="tx1"/>
                </a:solidFill>
              </a:rPr>
              <a:t>asosini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pastki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tovushni</a:t>
            </a:r>
            <a:r>
              <a:rPr lang="en-US" dirty="0">
                <a:solidFill>
                  <a:schemeClr val="tx1"/>
                </a:solidFill>
              </a:rPr>
              <a:t>)    </a:t>
            </a:r>
            <a:r>
              <a:rPr lang="en-US" dirty="0" err="1">
                <a:solidFill>
                  <a:schemeClr val="tx1"/>
                </a:solidFill>
              </a:rPr>
              <a:t>bir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oktava</a:t>
            </a:r>
            <a:r>
              <a:rPr lang="en-US" dirty="0">
                <a:solidFill>
                  <a:schemeClr val="tx1"/>
                </a:solidFill>
              </a:rPr>
              <a:t>   </a:t>
            </a:r>
            <a:r>
              <a:rPr lang="en-US" dirty="0" err="1">
                <a:solidFill>
                  <a:schemeClr val="tx1"/>
                </a:solidFill>
              </a:rPr>
              <a:t>yuqoriga</a:t>
            </a:r>
            <a:r>
              <a:rPr lang="en-US" dirty="0">
                <a:solidFill>
                  <a:schemeClr val="tx1"/>
                </a:solidFill>
              </a:rPr>
              <a:t> k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>
                <a:solidFill>
                  <a:schemeClr val="tx1"/>
                </a:solidFill>
              </a:rPr>
              <a:t>‘</a:t>
            </a:r>
            <a:r>
              <a:rPr lang="en-US" dirty="0" err="1">
                <a:solidFill>
                  <a:schemeClr val="tx1"/>
                </a:solidFill>
              </a:rPr>
              <a:t>chirish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2.  Interval </a:t>
            </a:r>
            <a:r>
              <a:rPr lang="en-US" dirty="0" err="1">
                <a:solidFill>
                  <a:schemeClr val="tx1"/>
                </a:solidFill>
              </a:rPr>
              <a:t>ch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>
                <a:solidFill>
                  <a:schemeClr val="tx1"/>
                </a:solidFill>
              </a:rPr>
              <a:t>‘</a:t>
            </a:r>
            <a:r>
              <a:rPr lang="en-US" dirty="0" err="1">
                <a:solidFill>
                  <a:schemeClr val="tx1"/>
                </a:solidFill>
              </a:rPr>
              <a:t>qqisini</a:t>
            </a:r>
            <a:r>
              <a:rPr lang="en-US" dirty="0">
                <a:solidFill>
                  <a:schemeClr val="tx1"/>
                </a:solidFill>
              </a:rPr>
              <a:t>   (</a:t>
            </a:r>
            <a:r>
              <a:rPr lang="en-US" dirty="0" err="1">
                <a:solidFill>
                  <a:schemeClr val="tx1"/>
                </a:solidFill>
              </a:rPr>
              <a:t>yuqori</a:t>
            </a:r>
            <a:r>
              <a:rPr lang="en-US" dirty="0">
                <a:solidFill>
                  <a:schemeClr val="tx1"/>
                </a:solidFill>
              </a:rPr>
              <a:t>   </a:t>
            </a:r>
            <a:r>
              <a:rPr lang="en-US" dirty="0" err="1">
                <a:solidFill>
                  <a:schemeClr val="tx1"/>
                </a:solidFill>
              </a:rPr>
              <a:t>tovushni</a:t>
            </a:r>
            <a:r>
              <a:rPr lang="en-US" dirty="0">
                <a:solidFill>
                  <a:schemeClr val="tx1"/>
                </a:solidFill>
              </a:rPr>
              <a:t>)   </a:t>
            </a:r>
            <a:r>
              <a:rPr lang="en-US" dirty="0" err="1">
                <a:solidFill>
                  <a:schemeClr val="tx1"/>
                </a:solidFill>
              </a:rPr>
              <a:t>bir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oktava</a:t>
            </a:r>
            <a:r>
              <a:rPr lang="en-US" dirty="0">
                <a:solidFill>
                  <a:schemeClr val="tx1"/>
                </a:solidFill>
              </a:rPr>
              <a:t>   </a:t>
            </a:r>
            <a:r>
              <a:rPr lang="en-US" dirty="0" err="1">
                <a:solidFill>
                  <a:schemeClr val="tx1"/>
                </a:solidFill>
              </a:rPr>
              <a:t>pastga</a:t>
            </a:r>
            <a:r>
              <a:rPr lang="en-US" dirty="0">
                <a:solidFill>
                  <a:schemeClr val="tx1"/>
                </a:solidFill>
              </a:rPr>
              <a:t> k</a:t>
            </a:r>
            <a:r>
              <a:rPr lang="ru-RU" dirty="0">
                <a:solidFill>
                  <a:schemeClr val="tx1"/>
                </a:solidFill>
              </a:rPr>
              <a:t>о</a:t>
            </a:r>
            <a:r>
              <a:rPr lang="en-US" dirty="0">
                <a:solidFill>
                  <a:schemeClr val="tx1"/>
                </a:solidFill>
              </a:rPr>
              <a:t>‘</a:t>
            </a:r>
            <a:r>
              <a:rPr lang="en-US" dirty="0" err="1">
                <a:solidFill>
                  <a:schemeClr val="tx1"/>
                </a:solidFill>
              </a:rPr>
              <a:t>chirish</a:t>
            </a:r>
            <a:r>
              <a:rPr lang="en-US" dirty="0">
                <a:solidFill>
                  <a:schemeClr val="tx1"/>
                </a:solidFill>
              </a:rPr>
              <a:t>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252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z-Cyrl-UZ" dirty="0">
                <a:solidFill>
                  <a:schemeClr val="tx1"/>
                </a:solidFill>
              </a:rPr>
              <a:t>Musiqada oddiy intervallardan tashqari oraligi oktavadan keng intervallar ham kullaniladi. Oraligi bir oktavadan keng intervallarni tarkibli interval deyiladi. Har bir tarkibli interval pog’onalar soniga qarab nom olgan.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z-Cyrl-UZ" dirty="0">
                <a:solidFill>
                  <a:schemeClr val="tx1"/>
                </a:solidFill>
              </a:rPr>
              <a:t>Nona - 9 = Oktava orqali tuzilgan sekunda.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z-Cyrl-UZ" dirty="0">
                <a:solidFill>
                  <a:schemeClr val="tx1"/>
                </a:solidFill>
              </a:rPr>
              <a:t>Detsima - 10 = Tertsiya.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z-Cyrl-UZ" dirty="0">
                <a:solidFill>
                  <a:schemeClr val="tx1"/>
                </a:solidFill>
              </a:rPr>
              <a:t>Undettsima -11 = Kvarta.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z-Cyrl-UZ" dirty="0">
                <a:solidFill>
                  <a:schemeClr val="tx1"/>
                </a:solidFill>
              </a:rPr>
              <a:t>Duodettsima -12 = Kvinta.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z-Cyrl-UZ" dirty="0">
                <a:solidFill>
                  <a:schemeClr val="tx1"/>
                </a:solidFill>
              </a:rPr>
              <a:t>Tertsdettsima - 13 = Seksta.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z-Cyrl-UZ" dirty="0">
                <a:solidFill>
                  <a:schemeClr val="tx1"/>
                </a:solidFill>
              </a:rPr>
              <a:t>Kvartdettsima -14 = Septima.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z-Cyrl-UZ" dirty="0">
                <a:solidFill>
                  <a:schemeClr val="tx1"/>
                </a:solidFill>
              </a:rPr>
              <a:t>Kvintdettsima - 15 = Oktava.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 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uz-Cyrl-UZ" dirty="0">
                <a:solidFill>
                  <a:schemeClr val="tx1"/>
                </a:solidFill>
              </a:rPr>
              <a:t>Tarkibli intervallarda sifat mikdorini belgilash uchun - sof, katta, kichik, ortirilgan, kamaytirilgan so’zlar kullanilmagan.</a:t>
            </a:r>
            <a:endParaRPr lang="ru-RU" dirty="0">
              <a:solidFill>
                <a:schemeClr val="tx1"/>
              </a:solidFill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75769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1 muzik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 muzik</Template>
  <TotalTime>19</TotalTime>
  <Words>1158</Words>
  <Application>Microsoft Office PowerPoint</Application>
  <PresentationFormat>Экран (4:3)</PresentationFormat>
  <Paragraphs>67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Century Gothic</vt:lpstr>
      <vt:lpstr>Courier New</vt:lpstr>
      <vt:lpstr>Palatino Linotype</vt:lpstr>
      <vt:lpstr>Тема1 muzik</vt:lpstr>
      <vt:lpstr>INTERVALLAR </vt:lpstr>
      <vt:lpstr>REJA: </vt:lpstr>
      <vt:lpstr>Kirish </vt:lpstr>
      <vt:lpstr>Презентация PowerPoint</vt:lpstr>
      <vt:lpstr>Презентация PowerPoint</vt:lpstr>
      <vt:lpstr>Презентация PowerPoint</vt:lpstr>
      <vt:lpstr>Orttirilgan intervallar: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Xulosa</vt:lpstr>
      <vt:lpstr>ADABIYOTLAR.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INTERVALLAR</dc:title>
  <dc:creator>Hikmat</dc:creator>
  <cp:lastModifiedBy>MPS</cp:lastModifiedBy>
  <cp:revision>4</cp:revision>
  <dcterms:created xsi:type="dcterms:W3CDTF">2015-05-20T13:27:38Z</dcterms:created>
  <dcterms:modified xsi:type="dcterms:W3CDTF">2015-12-09T07:01:21Z</dcterms:modified>
</cp:coreProperties>
</file>