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70" r:id="rId10"/>
    <p:sldId id="263" r:id="rId11"/>
    <p:sldId id="264" r:id="rId12"/>
    <p:sldId id="265" r:id="rId13"/>
    <p:sldId id="268" r:id="rId14"/>
    <p:sldId id="272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CCFF"/>
    <a:srgbClr val="66FF66"/>
    <a:srgbClr val="FAFEF4"/>
    <a:srgbClr val="009900"/>
    <a:srgbClr val="00FF00"/>
    <a:srgbClr val="FFCC00"/>
    <a:srgbClr val="CCFF66"/>
    <a:srgbClr val="FFCCCC"/>
    <a:srgbClr val="FF33CC"/>
    <a:srgbClr val="FF99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howGuides="1">
      <p:cViewPr>
        <p:scale>
          <a:sx n="76" d="100"/>
          <a:sy n="76" d="100"/>
        </p:scale>
        <p:origin x="-46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12023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90238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7194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2797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00532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9535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6377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5596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183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28995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7302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87EEF9-D2AE-4C3F-BC59-5D01FC889A3D}" type="datetimeFigureOut">
              <a:rPr lang="ru-RU" smtClean="0"/>
              <a:pPr/>
              <a:t>17.10.2016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B86C642-3FD8-4CE2-B5E3-5FABF3CEC5C3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5689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65120" y="1741118"/>
            <a:ext cx="7726680" cy="468205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Subject and Verb </a:t>
            </a:r>
            <a: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Agreement</a:t>
            </a:r>
            <a:b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/>
            </a:r>
            <a:br>
              <a:rPr lang="en-US" b="1" dirty="0" smtClean="0">
                <a:solidFill>
                  <a:srgbClr val="C00000"/>
                </a:solidFill>
                <a:latin typeface="Baskerville Old Face" panose="02020602080505020303" pitchFamily="18" charset="0"/>
              </a:rPr>
            </a:br>
            <a:r>
              <a:rPr lang="en-US" b="1" dirty="0" err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Djabbarova</a:t>
            </a:r>
            <a:r>
              <a:rPr lang="en-US" b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q.</a:t>
            </a:r>
            <a:r>
              <a:rPr lang="en-US" b="1" smtClean="0">
                <a:solidFill>
                  <a:srgbClr val="C00000"/>
                </a:solidFill>
                <a:latin typeface="Baskerville Old Face" panose="02020602080505020303" pitchFamily="18" charset="0"/>
              </a:rPr>
              <a:t>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91207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381000"/>
            <a:ext cx="10192512" cy="9296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SUBJECT-VERB AGREEMENT </a:t>
            </a:r>
            <a:r>
              <a:rPr lang="en-US" dirty="0" smtClean="0">
                <a:solidFill>
                  <a:srgbClr val="0070C0"/>
                </a:solidFill>
              </a:rPr>
              <a:t>WITH COMPOUND </a:t>
            </a:r>
            <a:r>
              <a:rPr lang="en-US" dirty="0">
                <a:solidFill>
                  <a:srgbClr val="0070C0"/>
                </a:solidFill>
              </a:rPr>
              <a:t>SUBJECTS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493520"/>
            <a:ext cx="11125200" cy="4953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If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parts of a compound subject are connected by the word 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and,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verb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usually plural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Alberto 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Ramon 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winners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exception to this rule occurs when the two subjects are thought of as a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single unit.</a:t>
            </a:r>
          </a:p>
          <a:p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If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parts of a compound subject connected by </a:t>
            </a:r>
            <a:r>
              <a:rPr lang="en-US" sz="24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thought of 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</a:t>
            </a:r>
            <a:r>
              <a:rPr lang="en-US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unit, the verb is singular</a:t>
            </a:r>
            <a:r>
              <a:rPr lang="en-US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Peanut butter 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jelly </a:t>
            </a:r>
            <a:r>
              <a:rPr lang="en-US" sz="24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favorite sandwich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 becomes more complicated when the parts of the compound subject are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connected by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or, nor, either, either/or, neither, neither/nor,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only/but also.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89120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299192" cy="57302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SUBJECT-VERB AGREEMENT </a:t>
            </a:r>
            <a:r>
              <a:rPr lang="en-US" dirty="0" smtClean="0">
                <a:solidFill>
                  <a:srgbClr val="002060"/>
                </a:solidFill>
              </a:rPr>
              <a:t>WITH COMPOUND </a:t>
            </a:r>
            <a:r>
              <a:rPr lang="en-US" dirty="0">
                <a:solidFill>
                  <a:srgbClr val="002060"/>
                </a:solidFill>
              </a:rPr>
              <a:t>SUBJECTS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160" y="1325880"/>
            <a:ext cx="10424160" cy="4983480"/>
          </a:xfrm>
        </p:spPr>
        <p:txBody>
          <a:bodyPr>
            <a:normAutofit lnSpcReduction="10000"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When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parts of a compound subject are connected with 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or, </a:t>
            </a:r>
            <a:r>
              <a:rPr lang="en-US" sz="2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nor, either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either/or, neither, neither/nor,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only/but also,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US" sz="2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</a:t>
            </a:r>
            <a:r>
              <a:rPr lang="en-US" sz="2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rules:</a:t>
            </a:r>
          </a:p>
          <a:p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If both subjects are singular, the verb is singular.</a:t>
            </a:r>
          </a:p>
          <a:p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Alberto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Ramon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concert.</a:t>
            </a:r>
          </a:p>
          <a:p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If both subjects are plural, the verb is plural.</a:t>
            </a:r>
          </a:p>
          <a:p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friends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two brothers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concert.</a:t>
            </a:r>
          </a:p>
          <a:p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If one subject is singular and one subject is plural, the verb 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agrees with </a:t>
            </a:r>
            <a:r>
              <a:rPr lang="en-US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subject closer to the verb.</a:t>
            </a:r>
          </a:p>
          <a:p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friends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brother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concert.</a:t>
            </a:r>
          </a:p>
          <a:p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brother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friends </a:t>
            </a:r>
            <a:r>
              <a:rPr lang="en-US" sz="2600" b="1" i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6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the concert.</a:t>
            </a:r>
            <a:endParaRPr lang="ru-RU" sz="26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99370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295656"/>
            <a:ext cx="2663952" cy="755904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Exercise 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480" y="1051560"/>
            <a:ext cx="11506200" cy="5257800"/>
          </a:xfrm>
          <a:noFill/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the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 subject and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verb in </a:t>
            </a:r>
            <a:endParaRPr lang="en-US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sentence.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Macaroni and cheese (</a:t>
            </a:r>
            <a:r>
              <a:rPr lang="en-US" sz="2800" b="1" dirty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is, are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my son’s favorite supper.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This meal and others like it (</a:t>
            </a:r>
            <a:r>
              <a:rPr lang="en-US" sz="2800" b="1" dirty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has, have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too much fat.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My mother and father, on the other hand, often (</a:t>
            </a:r>
            <a:r>
              <a:rPr lang="en-US" sz="2800" b="1" dirty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enjoys, enjoy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fruit </a:t>
            </a:r>
            <a:r>
              <a:rPr lang="en-US" sz="2800" dirty="0" smtClean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salad for 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main meal.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For many of us, our shopping habits or cooking routine </a:t>
            </a:r>
            <a:r>
              <a:rPr lang="en-US" sz="2800" b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needs, need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 </a:t>
            </a:r>
            <a:r>
              <a:rPr lang="en-US" sz="2800" dirty="0" smtClean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changed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Either a salad or a cooked vegetable with a sprinkling of cheese </a:t>
            </a:r>
            <a:r>
              <a:rPr lang="en-US" sz="2800" dirty="0" smtClean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dirty="0" smtClean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is, are</a:t>
            </a:r>
            <a:r>
              <a:rPr lang="en-US" sz="2800" dirty="0" smtClean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 better 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choice than macaroni and cheese.</a:t>
            </a:r>
          </a:p>
          <a:p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Adults and children (</a:t>
            </a:r>
            <a:r>
              <a:rPr lang="en-US" sz="2800" b="1" dirty="0">
                <a:solidFill>
                  <a:srgbClr val="CCFF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does, do</a:t>
            </a:r>
            <a:r>
              <a:rPr lang="en-US" sz="2800" dirty="0">
                <a:solidFill>
                  <a:srgbClr val="FF99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need to watch their diets.</a:t>
            </a:r>
            <a:endParaRPr lang="ru-RU" sz="2800" dirty="0">
              <a:solidFill>
                <a:srgbClr val="FF99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5960" y="20954"/>
            <a:ext cx="2606040" cy="235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5342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289560"/>
            <a:ext cx="2770632" cy="6553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Answer key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040" y="944880"/>
            <a:ext cx="1071372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3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 the compound subject and choose the correct verb in </a:t>
            </a:r>
            <a:endParaRPr lang="en-US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sentence.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Macaroni and cheese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 son’s favorite supper.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This meal and others like 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much fat.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My mother and father, on the other hand, often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enjoy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fruit salad for their main meal.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For many of us, our shopping habits or cooking routine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changed.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Either a salad or a cooked vegetable with a sprinkling of cheese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better choice than macaroni and cheese.</a:t>
            </a:r>
          </a:p>
          <a:p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Adults and children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 to watch their diets</a:t>
            </a:r>
            <a:r>
              <a:rPr lang="en-US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" name="Объект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98280" y="0"/>
            <a:ext cx="3093720" cy="288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1826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FF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3029257" cy="1243584"/>
          </a:xfrm>
        </p:spPr>
        <p:txBody>
          <a:bodyPr/>
          <a:lstStyle/>
          <a:p>
            <a:r>
              <a:rPr lang="en-US" dirty="0" smtClean="0"/>
              <a:t>Reference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2286000"/>
            <a:ext cx="10241749" cy="402336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1. </a:t>
            </a:r>
            <a:r>
              <a:rPr lang="en-US" sz="2800" b="1" dirty="0" smtClean="0"/>
              <a:t>The Writer’s Work Place with Readings</a:t>
            </a:r>
            <a:r>
              <a:rPr lang="en-US" sz="2800" dirty="0" smtClean="0"/>
              <a:t>- pages 59, 65, 66, 69, 70</a:t>
            </a:r>
          </a:p>
          <a:p>
            <a:r>
              <a:rPr lang="en-US" sz="2800" i="1" dirty="0" smtClean="0"/>
              <a:t>Sandra </a:t>
            </a:r>
            <a:r>
              <a:rPr lang="en-US" sz="2800" i="1" dirty="0" err="1" smtClean="0"/>
              <a:t>Scarry</a:t>
            </a:r>
            <a:r>
              <a:rPr lang="en-US" sz="2800" i="1" dirty="0" smtClean="0"/>
              <a:t> and John </a:t>
            </a:r>
            <a:r>
              <a:rPr lang="en-US" sz="2800" i="1" dirty="0" err="1" smtClean="0"/>
              <a:t>Scarry</a:t>
            </a:r>
            <a:r>
              <a:rPr lang="en-US" sz="2800" i="1" dirty="0" smtClean="0"/>
              <a:t> 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xmlns="" val="4025692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594360"/>
            <a:ext cx="9796272" cy="5715000"/>
          </a:xfrm>
        </p:spPr>
        <p:txBody>
          <a:bodyPr>
            <a:normAutofit/>
          </a:bodyPr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</a:rPr>
              <a:t>“The Goal of Life is Living in Agreement with Nature”</a:t>
            </a:r>
          </a:p>
          <a:p>
            <a:pPr algn="r"/>
            <a:r>
              <a:rPr lang="en-US" sz="3200" i="1" dirty="0" smtClean="0">
                <a:solidFill>
                  <a:srgbClr val="002060"/>
                </a:solidFill>
              </a:rPr>
              <a:t>Zeno</a:t>
            </a:r>
          </a:p>
          <a:p>
            <a:pPr algn="ctr"/>
            <a:endParaRPr lang="en-US" sz="3200" i="1" dirty="0" smtClean="0"/>
          </a:p>
          <a:p>
            <a:pPr algn="ctr"/>
            <a:endParaRPr lang="ru-RU" sz="4800" dirty="0">
              <a:cs typeface="Aharoni" panose="02010803020104030203" pitchFamily="2" charset="-79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7157" y="2327255"/>
            <a:ext cx="680256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Algerian" panose="04020705040A02060702" pitchFamily="82" charset="0"/>
              </a:rPr>
              <a:t>Thank you for your Attention</a:t>
            </a:r>
            <a:r>
              <a:rPr lang="en-US" sz="5400" b="1" cap="none" spc="0" dirty="0" smtClean="0">
                <a:ln w="0"/>
                <a:solidFill>
                  <a:srgbClr val="C00000"/>
                </a:solidFill>
                <a:effectLst>
                  <a:reflection blurRad="6350" stA="53000" endA="300" endPos="35500" dir="5400000" sy="-90000" algn="bl" rotWithShape="0"/>
                </a:effectLst>
                <a:latin typeface="Engravers MT" panose="02090707080505020304" pitchFamily="18" charset="0"/>
                <a:cs typeface="Aharoni" panose="02010803020104030203" pitchFamily="2" charset="-79"/>
              </a:rPr>
              <a:t>!</a:t>
            </a:r>
            <a:endParaRPr lang="ru-RU" sz="5400" b="1" cap="none" spc="0" dirty="0">
              <a:ln w="0"/>
              <a:solidFill>
                <a:srgbClr val="C0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90928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0880" y="182880"/>
            <a:ext cx="4663440" cy="1264920"/>
          </a:xfrm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Explanation</a:t>
            </a:r>
            <a:r>
              <a:rPr lang="en-US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9" y="1752600"/>
            <a:ext cx="8653271" cy="455676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When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subject is a singular noun, the verb takes an 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 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 tense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baby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sleeps.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baby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cries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When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subject is a plural noun, the verb does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an -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 -</a:t>
            </a:r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in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 tense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babies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sleep.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babies 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cry.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57360" y="60960"/>
            <a:ext cx="2834640" cy="336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5929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6FA9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2328672" cy="95402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3399"/>
                </a:solidFill>
              </a:rPr>
              <a:t>Exercise 1 </a:t>
            </a:r>
            <a:endParaRPr lang="ru-RU" dirty="0">
              <a:solidFill>
                <a:srgbClr val="FF3399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24129" y="1859280"/>
            <a:ext cx="8673750" cy="445008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verb in each of the following sentences</a:t>
            </a:r>
            <a:r>
              <a:rPr lang="en-US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dog (bark, barks).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It (wake, wakes) up the neighborhood.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neighbors (become, becomes) annoyed.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They (deserve, deserves) a quiet Sunday morning.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I (throws, throw) an old slipper at the dog.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44001" y="0"/>
            <a:ext cx="3048000" cy="303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1043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2104"/>
          </a:xfrm>
        </p:spPr>
        <p:txBody>
          <a:bodyPr/>
          <a:lstStyle/>
          <a:p>
            <a:r>
              <a:rPr lang="en-US" dirty="0" smtClean="0"/>
              <a:t>Answer key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417320"/>
            <a:ext cx="9720073" cy="4892040"/>
          </a:xfrm>
        </p:spPr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1</a:t>
            </a:r>
          </a:p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the correct verb in each of the following sentences.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dog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barks.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wakes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the neighborhood.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neighbors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annoyed.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deserve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quiet Sunday morning.</a:t>
            </a:r>
          </a:p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throw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old slipper at the dog</a:t>
            </a:r>
            <a:r>
              <a:rPr lang="en-US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smtClean="0"/>
              <a:t> </a:t>
            </a:r>
          </a:p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21040" y="3246120"/>
            <a:ext cx="3291840" cy="306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55499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436352" cy="149961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00B0F0"/>
                </a:solidFill>
              </a:rPr>
              <a:t>SUBJECT-VERB AGREEMENT </a:t>
            </a:r>
            <a:r>
              <a:rPr lang="en-US" dirty="0" smtClean="0">
                <a:solidFill>
                  <a:srgbClr val="00B0F0"/>
                </a:solidFill>
              </a:rPr>
              <a:t>WITH COLLECTIVE </a:t>
            </a:r>
            <a:r>
              <a:rPr lang="en-US" dirty="0">
                <a:solidFill>
                  <a:srgbClr val="00B0F0"/>
                </a:solidFill>
              </a:rPr>
              <a:t>NOUNS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55320" y="2084832"/>
            <a:ext cx="11109960" cy="422452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 </a:t>
            </a:r>
            <a:r>
              <a:rPr lang="en-US" sz="28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collective noun </a:t>
            </a:r>
            <a:r>
              <a:rPr 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(also called a </a:t>
            </a:r>
            <a:r>
              <a:rPr lang="en-US" sz="2800" b="1" i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noun</a:t>
            </a:r>
            <a:r>
              <a:rPr 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considered singular</a:t>
            </a:r>
          </a:p>
          <a:p>
            <a:r>
              <a:rPr lang="en-US" sz="2800" b="1" dirty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unless the meaning is clearly plural</a:t>
            </a:r>
            <a:r>
              <a:rPr lang="en-US" sz="2800" dirty="0" smtClean="0">
                <a:solidFill>
                  <a:srgbClr val="CC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US" sz="2800" i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en-US" sz="28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collective noun takes a singular verb or requires a singular pronoun </a:t>
            </a:r>
            <a:r>
              <a:rPr lang="en-US" sz="2800" i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refer </a:t>
            </a:r>
            <a:r>
              <a:rPr lang="en-US" sz="28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that </a:t>
            </a:r>
            <a:r>
              <a:rPr lang="en-US" sz="2800" i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noun. </a:t>
            </a:r>
            <a:r>
              <a:rPr lang="en-US" sz="2800" i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reasoning is that the group acts as a single unit</a:t>
            </a:r>
            <a:r>
              <a:rPr lang="en-US" sz="2800" i="1" dirty="0" smtClean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 </a:t>
            </a:r>
            <a:r>
              <a:rPr lang="en-US" sz="2800" b="1" i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waiting </a:t>
            </a:r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800" b="1" i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 to use the gym.</a:t>
            </a:r>
          </a:p>
          <a:p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Cub Scout troop </a:t>
            </a:r>
            <a:r>
              <a:rPr lang="en-US" sz="2800" b="1" i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holding its </a:t>
            </a:r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jamboree in July.</a:t>
            </a:r>
          </a:p>
          <a:p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orchestra </a:t>
            </a:r>
            <a:r>
              <a:rPr lang="en-US" sz="2800" b="1" i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performs </a:t>
            </a:r>
            <a:r>
              <a:rPr lang="en-US" sz="2800" b="1" dirty="0">
                <a:solidFill>
                  <a:srgbClr val="ED190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Cincinnati next week.</a:t>
            </a:r>
            <a:endParaRPr lang="ru-RU" sz="2800" i="1" dirty="0">
              <a:solidFill>
                <a:srgbClr val="ED190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99289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559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SUBJECT-VERB AGREEMENT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WITH COLLECTIVE 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NOUNS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600200"/>
            <a:ext cx="10756392" cy="507492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Sometimes 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collective noun takes a plural verb or requires a plural pronoun to </a:t>
            </a:r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 to 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noun because the members of the group are clearly acting as individuals, </a:t>
            </a:r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separate 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actions as a result. One clue that a group noun will be considered plural is </a:t>
            </a:r>
            <a:r>
              <a:rPr lang="en-US" sz="28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 shows a difference of opinion: </a:t>
            </a:r>
            <a:r>
              <a:rPr lang="en-US" sz="28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disagree, argue, debate, </a:t>
            </a:r>
            <a:r>
              <a:rPr lang="en-US" sz="28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sz="28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en-US" sz="2800" i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Cub Scout troop </a:t>
            </a:r>
            <a:r>
              <a:rPr lang="en-US" sz="28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having </a:t>
            </a:r>
            <a:r>
              <a:rPr lang="en-US" sz="2800" b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difficulty 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8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tents.</a:t>
            </a:r>
          </a:p>
          <a:p>
            <a:r>
              <a:rPr lang="en-US" sz="2800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(Here, the meaning is that each person is individually having </a:t>
            </a:r>
            <a:r>
              <a:rPr lang="en-US" sz="2800" i="1" dirty="0" smtClean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trouble with </a:t>
            </a:r>
            <a:r>
              <a:rPr lang="en-US" sz="2800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 tent.)</a:t>
            </a:r>
          </a:p>
          <a:p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orchestra </a:t>
            </a:r>
            <a:r>
              <a:rPr lang="en-US" sz="2800" b="1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debating </a:t>
            </a:r>
            <a:r>
              <a:rPr lang="en-US" sz="2800" b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 or not to go on tour.</a:t>
            </a:r>
          </a:p>
          <a:p>
            <a:r>
              <a:rPr lang="en-US" sz="2800" i="1" dirty="0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(Some individuals think they should go on tour; some think they should not.)</a:t>
            </a:r>
            <a:endParaRPr lang="ru-RU" sz="2800" dirty="0">
              <a:solidFill>
                <a:srgbClr val="9900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815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SUBJECT-VERB AGREEMENT </a:t>
            </a:r>
            <a:r>
              <a:rPr lang="en-US" dirty="0" smtClean="0"/>
              <a:t>WITH COLLECTIVE </a:t>
            </a:r>
            <a:r>
              <a:rPr lang="en-US" dirty="0"/>
              <a:t>NOUNS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 </a:t>
            </a:r>
            <a:r>
              <a:rPr lang="en-US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collective noun that is governed by the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following rule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definite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used with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meaning is singular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number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reality shows on television 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the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indefinite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an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used with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n-US" sz="2800" b="1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meaning is plural</a:t>
            </a:r>
            <a:r>
              <a:rPr lang="en-US" sz="28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reality shows on television 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 canceled.</a:t>
            </a:r>
            <a:endParaRPr 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93756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2104"/>
          </a:xfrm>
        </p:spPr>
        <p:txBody>
          <a:bodyPr/>
          <a:lstStyle/>
          <a:p>
            <a:r>
              <a:rPr lang="en-US" dirty="0" smtClean="0">
                <a:solidFill>
                  <a:srgbClr val="990033"/>
                </a:solidFill>
              </a:rPr>
              <a:t>Exercise 2 </a:t>
            </a:r>
            <a:endParaRPr lang="ru-RU" dirty="0">
              <a:solidFill>
                <a:srgbClr val="99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280160"/>
            <a:ext cx="10984992" cy="50292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</a:t>
            </a:r>
            <a:r>
              <a:rPr lang="en-US" sz="28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correct verb in each sentence</a:t>
            </a:r>
            <a:r>
              <a:rPr lang="en-US" sz="2800" b="1" dirty="0" smtClean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construction crew (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is, are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being blamed for the accident.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In this case, the union (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accuses, accuse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the crew.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 few days after the accident, the same group (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charges.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unit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crew’s legal team (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is, are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uncertain about their strategy.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individuals)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 public (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voices, voice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their concerns to the media.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individuals)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crowd (</a:t>
            </a:r>
            <a:r>
              <a:rPr lang="en-US" sz="2600" b="1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grows, grow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more and more impatient. 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</a:t>
            </a:r>
            <a:r>
              <a:rPr lang="en-US" sz="2600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</a:t>
            </a:r>
            <a:r>
              <a:rPr lang="en-US" sz="2600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4" name="Объект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34099" y="0"/>
            <a:ext cx="2075021" cy="1920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74001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2953512" cy="7863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Answer key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4840" y="1493520"/>
            <a:ext cx="11155680" cy="481584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600" b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the correct verb in each sentence.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The construction 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crew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blamed for the accident.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In this case, the 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accuses 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crew.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A few days after the accident, the same group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files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charges.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crew’s legal team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uncertain about their strategy.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</a:t>
            </a:r>
            <a:r>
              <a:rPr lang="en-US" sz="2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individuals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 public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 concerns to the media.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individuals)</a:t>
            </a:r>
          </a:p>
          <a:p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The 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crowd </a:t>
            </a:r>
            <a:r>
              <a:rPr lang="en-US" sz="2600" b="1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grows</a:t>
            </a:r>
            <a:r>
              <a:rPr lang="en-US" sz="2600" dirty="0" smtClean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rgbClr val="99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and more impatient. </a:t>
            </a:r>
            <a:r>
              <a:rPr lang="en-US" sz="2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(acting as a unit)</a:t>
            </a:r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  <p:pic>
        <p:nvPicPr>
          <p:cNvPr id="4" name="Объект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23559" y="0"/>
            <a:ext cx="2768441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212333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311</TotalTime>
  <Words>1314</Words>
  <Application>Microsoft Office PowerPoint</Application>
  <PresentationFormat>Произвольный</PresentationFormat>
  <Paragraphs>101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Интеграл</vt:lpstr>
      <vt:lpstr>Subject and Verb Agreement   Djabbarova q. </vt:lpstr>
      <vt:lpstr>Explanation </vt:lpstr>
      <vt:lpstr>Exercise 1 </vt:lpstr>
      <vt:lpstr>Answer key</vt:lpstr>
      <vt:lpstr>SUBJECT-VERB AGREEMENT WITH COLLECTIVE NOUNS</vt:lpstr>
      <vt:lpstr>SUBJECT-VERB AGREEMENT WITH COLLECTIVE NOUNS</vt:lpstr>
      <vt:lpstr>SUBJECT-VERB AGREEMENT WITH COLLECTIVE NOUNS</vt:lpstr>
      <vt:lpstr>Exercise 2 </vt:lpstr>
      <vt:lpstr>Answer key</vt:lpstr>
      <vt:lpstr>SUBJECT-VERB AGREEMENT WITH COMPOUND SUBJECTS</vt:lpstr>
      <vt:lpstr>SUBJECT-VERB AGREEMENT WITH COMPOUND SUBJECTS</vt:lpstr>
      <vt:lpstr>Exercise 3</vt:lpstr>
      <vt:lpstr>Answer key </vt:lpstr>
      <vt:lpstr>Reference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 and Verb Agreement</dc:title>
  <dc:creator>ASUS</dc:creator>
  <cp:lastModifiedBy>User</cp:lastModifiedBy>
  <cp:revision>41</cp:revision>
  <dcterms:created xsi:type="dcterms:W3CDTF">2016-10-10T14:12:21Z</dcterms:created>
  <dcterms:modified xsi:type="dcterms:W3CDTF">2016-10-17T05:52:01Z</dcterms:modified>
</cp:coreProperties>
</file>