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7" r:id="rId3"/>
    <p:sldId id="278" r:id="rId4"/>
    <p:sldId id="257" r:id="rId5"/>
    <p:sldId id="258" r:id="rId6"/>
    <p:sldId id="259" r:id="rId7"/>
    <p:sldId id="263" r:id="rId8"/>
    <p:sldId id="264" r:id="rId9"/>
    <p:sldId id="279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42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6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 smtClean="0"/>
            </a:lvl1pPr>
          </a:lstStyle>
          <a:p>
            <a:pPr>
              <a:defRPr/>
            </a:pPr>
            <a:fld id="{E9CDF90E-1931-4E13-8132-955762FC9916}" type="datetimeFigureOut">
              <a:rPr lang="ru-RU"/>
              <a:pPr>
                <a:defRPr/>
              </a:pPr>
              <a:t>23.11.2015</a:t>
            </a:fld>
            <a:endParaRPr lang="ru-RU"/>
          </a:p>
        </p:txBody>
      </p:sp>
      <p:sp>
        <p:nvSpPr>
          <p:cNvPr id="6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B5B7A4D-D244-40FA-999B-09D040DCAF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D1588-1E15-4FE3-8ED4-D1705AF1BBD4}" type="datetimeFigureOut">
              <a:rPr lang="ru-RU"/>
              <a:pPr>
                <a:defRPr/>
              </a:pPr>
              <a:t>23.11.2015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903F3-390A-4290-95D6-E22B40B822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1010A-7F1E-4DE8-8DBB-645F71818423}" type="datetimeFigureOut">
              <a:rPr lang="ru-RU"/>
              <a:pPr>
                <a:defRPr/>
              </a:pPr>
              <a:t>23.11.2015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97410-221A-464E-AB0C-CDC5E7534C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606DB-4B71-4233-BA5D-11F209CF955C}" type="datetimeFigureOut">
              <a:rPr lang="ru-RU"/>
              <a:pPr>
                <a:defRPr/>
              </a:pPr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694F5-717C-4BB5-9C14-304976CCE7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8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Равнобедренный треугольник 7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Прямая соединительная линия 10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9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2DCA7C-A827-471C-AA50-7FF66AEEAC0C}" type="datetimeFigureOut">
              <a:rPr lang="ru-RU"/>
              <a:pPr>
                <a:defRPr/>
              </a:pPr>
              <a:t>23.11.2015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C6138-3430-4EBF-B6E9-8370C71473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36EC1-CCCA-4654-8FD8-AC3608315ABC}" type="datetimeFigureOut">
              <a:rPr lang="ru-RU"/>
              <a:pPr>
                <a:defRPr/>
              </a:pPr>
              <a:t>23.11.2015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C0EB3-25B0-43DC-9A53-A79FA33644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B7432-44B4-4466-AF39-115824CB3B81}" type="datetimeFigureOut">
              <a:rPr lang="ru-RU"/>
              <a:pPr>
                <a:defRPr/>
              </a:pPr>
              <a:t>23.11.2015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7966952A-3622-4263-908A-492BA66E08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FB70A-B8CA-48B2-AF47-69B57770C46D}" type="datetimeFigureOut">
              <a:rPr lang="ru-RU"/>
              <a:pPr>
                <a:defRPr/>
              </a:pPr>
              <a:t>23.11.2015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DD747-DAC9-499D-815E-401B61B392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1676F-E616-425C-BF15-C0938EA45F8E}" type="datetimeFigureOut">
              <a:rPr lang="ru-RU"/>
              <a:pPr>
                <a:defRPr/>
              </a:pPr>
              <a:t>23.11.2015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0B9C5-F908-4BFB-8572-7E3B7CB43D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5866D6A6-2DD8-4928-947F-D23433D4E91D}" type="datetimeFigureOut">
              <a:rPr lang="ru-RU"/>
              <a:pPr>
                <a:defRPr/>
              </a:pPr>
              <a:t>23.11.2015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2EAF1EFD-0220-43C5-889C-020B036E99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22C6EF13-DAE3-4075-AD59-CAF0FF1D60FF}" type="datetimeFigureOut">
              <a:rPr lang="ru-RU"/>
              <a:pPr>
                <a:defRPr/>
              </a:pPr>
              <a:t>23.11.2015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 smtClean="0"/>
            </a:lvl1pPr>
          </a:lstStyle>
          <a:p>
            <a:pPr>
              <a:defRPr/>
            </a:pPr>
            <a:fld id="{E74776A9-D8C6-487A-866F-894EBF3A31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05F3827-911B-47DD-8BC0-8D4FA725AE33}" type="datetimeFigureOut">
              <a:rPr lang="ru-RU"/>
              <a:pPr>
                <a:defRPr/>
              </a:pPr>
              <a:t>23.11.2015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7F00617-F31A-4508-8C3B-F57099ABB0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1" r:id="rId6"/>
    <p:sldLayoutId id="2147483670" r:id="rId7"/>
    <p:sldLayoutId id="2147483677" r:id="rId8"/>
    <p:sldLayoutId id="2147483678" r:id="rId9"/>
    <p:sldLayoutId id="2147483669" r:id="rId10"/>
    <p:sldLayoutId id="2147483668" r:id="rId11"/>
  </p:sldLayoutIdLst>
  <p:transition spd="slow">
    <p:circle/>
  </p:transition>
  <p:txStyles>
    <p:titleStyle>
      <a:lvl1pPr marL="484188" algn="l" rtl="0" fontAlgn="base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965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algn="l" rtl="0" fontAlgn="base">
        <a:spcBef>
          <a:spcPct val="0"/>
        </a:spcBef>
        <a:spcAft>
          <a:spcPct val="0"/>
        </a:spcAft>
        <a:defRPr sz="4200">
          <a:solidFill>
            <a:srgbClr val="FF965C"/>
          </a:solidFill>
          <a:latin typeface="Century Gothic" pitchFamily="34" charset="0"/>
        </a:defRPr>
      </a:lvl2pPr>
      <a:lvl3pPr marL="484188" algn="l" rtl="0" fontAlgn="base">
        <a:spcBef>
          <a:spcPct val="0"/>
        </a:spcBef>
        <a:spcAft>
          <a:spcPct val="0"/>
        </a:spcAft>
        <a:defRPr sz="4200">
          <a:solidFill>
            <a:srgbClr val="FF965C"/>
          </a:solidFill>
          <a:latin typeface="Century Gothic" pitchFamily="34" charset="0"/>
        </a:defRPr>
      </a:lvl3pPr>
      <a:lvl4pPr marL="484188" algn="l" rtl="0" fontAlgn="base">
        <a:spcBef>
          <a:spcPct val="0"/>
        </a:spcBef>
        <a:spcAft>
          <a:spcPct val="0"/>
        </a:spcAft>
        <a:defRPr sz="4200">
          <a:solidFill>
            <a:srgbClr val="FF965C"/>
          </a:solidFill>
          <a:latin typeface="Century Gothic" pitchFamily="34" charset="0"/>
        </a:defRPr>
      </a:lvl4pPr>
      <a:lvl5pPr marL="484188" algn="l" rtl="0" fontAlgn="base">
        <a:spcBef>
          <a:spcPct val="0"/>
        </a:spcBef>
        <a:spcAft>
          <a:spcPct val="0"/>
        </a:spcAft>
        <a:defRPr sz="4200">
          <a:solidFill>
            <a:srgbClr val="FF965C"/>
          </a:solidFill>
          <a:latin typeface="Century Gothic" pitchFamily="34" charset="0"/>
        </a:defRPr>
      </a:lvl5pPr>
      <a:lvl6pPr marL="941388" algn="l" rtl="0" fontAlgn="base">
        <a:spcBef>
          <a:spcPct val="0"/>
        </a:spcBef>
        <a:spcAft>
          <a:spcPct val="0"/>
        </a:spcAft>
        <a:defRPr sz="4200">
          <a:solidFill>
            <a:srgbClr val="FF965C"/>
          </a:solidFill>
          <a:latin typeface="Century Gothic" pitchFamily="34" charset="0"/>
        </a:defRPr>
      </a:lvl6pPr>
      <a:lvl7pPr marL="1398588" algn="l" rtl="0" fontAlgn="base">
        <a:spcBef>
          <a:spcPct val="0"/>
        </a:spcBef>
        <a:spcAft>
          <a:spcPct val="0"/>
        </a:spcAft>
        <a:defRPr sz="4200">
          <a:solidFill>
            <a:srgbClr val="FF965C"/>
          </a:solidFill>
          <a:latin typeface="Century Gothic" pitchFamily="34" charset="0"/>
        </a:defRPr>
      </a:lvl7pPr>
      <a:lvl8pPr marL="1855788" algn="l" rtl="0" fontAlgn="base">
        <a:spcBef>
          <a:spcPct val="0"/>
        </a:spcBef>
        <a:spcAft>
          <a:spcPct val="0"/>
        </a:spcAft>
        <a:defRPr sz="4200">
          <a:solidFill>
            <a:srgbClr val="FF965C"/>
          </a:solidFill>
          <a:latin typeface="Century Gothic" pitchFamily="34" charset="0"/>
        </a:defRPr>
      </a:lvl8pPr>
      <a:lvl9pPr marL="2312988" algn="l" rtl="0" fontAlgn="base">
        <a:spcBef>
          <a:spcPct val="0"/>
        </a:spcBef>
        <a:spcAft>
          <a:spcPct val="0"/>
        </a:spcAft>
        <a:defRPr sz="4200">
          <a:solidFill>
            <a:srgbClr val="FF965C"/>
          </a:solidFill>
          <a:latin typeface="Century Gothic" pitchFamily="34" charset="0"/>
        </a:defRPr>
      </a:lvl9pPr>
    </p:titleStyle>
    <p:bodyStyle>
      <a:lvl1pPr marL="447675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fontAlgn="base">
        <a:spcBef>
          <a:spcPct val="20000"/>
        </a:spcBef>
        <a:spcAft>
          <a:spcPct val="0"/>
        </a:spcAft>
        <a:buClr>
          <a:srgbClr val="FEAF90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lspace.com/russkij-yazyk-yavlyaetsya-moguchej-obedinyayushhej-siloj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428605"/>
            <a:ext cx="8062912" cy="642942"/>
          </a:xfrm>
        </p:spPr>
        <p:txBody>
          <a:bodyPr>
            <a:normAutofit fontScale="90000"/>
          </a:bodyPr>
          <a:lstStyle/>
          <a:p>
            <a:pPr marL="484632"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Consolas" pitchFamily="49" charset="0"/>
                <a:cs typeface="Consolas" pitchFamily="49" charset="0"/>
              </a:rPr>
              <a:t>Выпускная квалификационная  работа</a:t>
            </a:r>
            <a:br>
              <a:rPr lang="ru-RU" sz="28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Consolas" pitchFamily="49" charset="0"/>
                <a:cs typeface="Consolas" pitchFamily="49" charset="0"/>
              </a:rPr>
            </a:br>
            <a:r>
              <a:rPr lang="ru-RU" sz="28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Consolas" pitchFamily="49" charset="0"/>
                <a:cs typeface="Consolas" pitchFamily="49" charset="0"/>
              </a:rPr>
              <a:t>на тему: </a:t>
            </a:r>
            <a:endParaRPr lang="ru-RU" sz="2800" dirty="0">
              <a:solidFill>
                <a:schemeClr val="accent1">
                  <a:tint val="83000"/>
                  <a:satMod val="150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1503" y="1301735"/>
            <a:ext cx="5388778" cy="2357454"/>
          </a:xfrm>
        </p:spPr>
        <p:txBody>
          <a:bodyPr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200" b="1" dirty="0" smtClean="0">
                <a:solidFill>
                  <a:schemeClr val="accent4">
                    <a:lumMod val="75000"/>
                  </a:schemeClr>
                </a:solidFill>
                <a:cs typeface="Aharoni" pitchFamily="2" charset="-79"/>
              </a:rPr>
              <a:t>Антиутопия как жанр в русской прозе 20-30-х годов ХХ века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sz="2600" b="1" i="1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600" b="1" i="1" dirty="0" smtClean="0"/>
              <a:t>(</a:t>
            </a:r>
            <a:r>
              <a:rPr lang="ru-RU" sz="2400" b="1" i="1" dirty="0" smtClean="0"/>
              <a:t>на материале произведений А.Платонова «Котлован»,  «</a:t>
            </a:r>
            <a:r>
              <a:rPr lang="ru-RU" sz="2400" b="1" i="1" dirty="0" err="1" smtClean="0"/>
              <a:t>Чевенгур</a:t>
            </a:r>
            <a:r>
              <a:rPr lang="ru-RU" sz="2400" b="1" i="1" dirty="0" smtClean="0"/>
              <a:t>», «</a:t>
            </a:r>
            <a:r>
              <a:rPr lang="ru-RU" sz="2400" b="1" i="1" dirty="0" err="1" smtClean="0"/>
              <a:t>Ювенильное</a:t>
            </a:r>
            <a:r>
              <a:rPr lang="ru-RU" sz="2400" b="1" i="1" dirty="0" smtClean="0"/>
              <a:t> море»)</a:t>
            </a:r>
            <a:endParaRPr lang="ru-RU" sz="2400" i="1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3714750" y="4500563"/>
            <a:ext cx="4714875" cy="135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1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студентки 4 курса  отделения Русской филологии</a:t>
            </a:r>
          </a:p>
          <a:p>
            <a:pPr algn="r"/>
            <a:r>
              <a:rPr lang="ru-RU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ФЕТИСОВОЙ КРИСТИНЫ</a:t>
            </a:r>
          </a:p>
          <a:p>
            <a:pPr algn="r"/>
            <a:r>
              <a:rPr lang="ru-RU" sz="1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Научный руководитель</a:t>
            </a:r>
            <a:r>
              <a:rPr lang="ru-RU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r"/>
            <a:r>
              <a:rPr lang="ru-RU" sz="1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старший преподаватель </a:t>
            </a:r>
          </a:p>
          <a:p>
            <a:pPr algn="r"/>
            <a:r>
              <a:rPr lang="ru-RU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БОКАРЕВА МАРИНА АЛЕКСАНДРОВНА</a:t>
            </a:r>
            <a:endParaRPr lang="en-US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G:\раб\Мамины какие-то писаки\вкр\фетисова\Новая папка\плат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785926"/>
            <a:ext cx="3357586" cy="414340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947060"/>
          </a:xfrm>
        </p:spPr>
        <p:txBody>
          <a:bodyPr>
            <a:noAutofit/>
          </a:bodyPr>
          <a:lstStyle/>
          <a:p>
            <a:pPr marL="484632" algn="just"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Исследователи творчества А.Платонова говорят о его необычных героях, неожиданных, оборванных финалах, о невозможности изложить произведение ни на основе логики событий, отраженных в нем, ни опираясь на логику его героев.</a:t>
            </a:r>
            <a:endParaRPr lang="ru-RU" sz="2400" dirty="0">
              <a:solidFill>
                <a:schemeClr val="accent1">
                  <a:tint val="83000"/>
                  <a:satMod val="1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>
          <a:xfrm>
            <a:off x="4286250" y="2143125"/>
            <a:ext cx="4400550" cy="431165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Но во многих отзывах  звучит восхищение мощным художественным даром писателя – плотностью повествования, универсальностью обобщения на уровне одной фразы текста, колоссальной свободой в языковой стихии русского языка.</a:t>
            </a:r>
          </a:p>
        </p:txBody>
      </p:sp>
      <p:pic>
        <p:nvPicPr>
          <p:cNvPr id="7170" name="Picture 2" descr="G:\раб\Мамины какие-то писаки\вкр\фетисова\Новая папка\плат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500306"/>
            <a:ext cx="3690953" cy="3571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804184"/>
          </a:xfrm>
        </p:spPr>
        <p:txBody>
          <a:bodyPr/>
          <a:lstStyle/>
          <a:p>
            <a:pPr marL="484632" algn="ctr"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Повесть «Котлован» не была опубликована при жизни автора. Появилась в печати лишь в 1987 году.</a:t>
            </a:r>
            <a:endParaRPr lang="ru-RU" sz="2800" dirty="0">
              <a:solidFill>
                <a:schemeClr val="accent1">
                  <a:tint val="83000"/>
                  <a:satMod val="1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75"/>
            <a:ext cx="6043613" cy="4500563"/>
          </a:xfrm>
        </p:spPr>
        <p:txBody>
          <a:bodyPr>
            <a:normAutofit fontScale="92500"/>
          </a:bodyPr>
          <a:lstStyle/>
          <a:p>
            <a:pPr marL="448056" indent="-384048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Конкретный сюжет переходит в символику времени и пространства и создает уже философию жизни. Нельзя построить фундамент на земле, истощенной страданиями людей. Невольно вспоминается Достоевский, считавший невозможность существования гармонии, если пролита хоть одна слезинка ребенка.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G:\раб\Мамины какие-то писаки\вкр\фетисова\Новая папка\плат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2357430"/>
            <a:ext cx="2071702" cy="278608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46928"/>
          </a:xfrm>
        </p:spPr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Черты антиутопии в повести «Котлован»:</a:t>
            </a:r>
            <a:endParaRPr lang="ru-RU" sz="3200" dirty="0">
              <a:solidFill>
                <a:schemeClr val="accent1">
                  <a:tint val="83000"/>
                  <a:satMod val="1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8" name="Содержимое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5026025"/>
          </a:xfrm>
        </p:spPr>
        <p:txBody>
          <a:bodyPr/>
          <a:lstStyle/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Все события, которые происходят в повести и составляют ее сюжет, не получают ни психологического обоснования, ни дальнейшего развития.</a:t>
            </a:r>
          </a:p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Тема детства: образ Насти - символ и настоящего обездоленного детства с его естественной и страшной жестокостью, и символ будущего, замешанного на крови и костях.</a:t>
            </a:r>
          </a:p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Нет верного человека, время убивает в человеке и радость и движение, поэтому будущего тоже не будет. Таков взгляд писателя на новую жизнь, в которой смешались его личная трагедия и трагедия целого поколения послереволюционных лет.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2018498"/>
          </a:xfrm>
        </p:spPr>
        <p:txBody>
          <a:bodyPr>
            <a:noAutofit/>
          </a:bodyPr>
          <a:lstStyle/>
          <a:p>
            <a:pPr marL="484632" algn="just"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основании принципа, в соответствии с которым формировался художественный мир А.Платонова, лежит гипотеза о том, что течение времени прямо связано со свойствами пространства, а состояние пространства — с его энергетической полнотой.</a:t>
            </a:r>
            <a:endParaRPr lang="ru-RU" sz="2400" dirty="0">
              <a:solidFill>
                <a:schemeClr val="accent1">
                  <a:tint val="83000"/>
                  <a:satMod val="1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2" name="Содержимое 2"/>
          <p:cNvSpPr>
            <a:spLocks noGrp="1"/>
          </p:cNvSpPr>
          <p:nvPr>
            <p:ph idx="1"/>
          </p:nvPr>
        </p:nvSpPr>
        <p:spPr>
          <a:xfrm>
            <a:off x="457200" y="2500313"/>
            <a:ext cx="4900613" cy="3954462"/>
          </a:xfrm>
        </p:spPr>
        <p:txBody>
          <a:bodyPr/>
          <a:lstStyle/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В хронотопах произведений Платонова можно видеть богатый набор различных вариантов искажения времени в условиях наступления «окончания времен».</a:t>
            </a:r>
          </a:p>
        </p:txBody>
      </p:sp>
      <p:pic>
        <p:nvPicPr>
          <p:cNvPr id="8194" name="Picture 2" descr="G:\раб\Мамины какие-то писаки\вкр\фетисова\Новая папка\плат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2428868"/>
            <a:ext cx="2543186" cy="373997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algn="just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 </a:t>
            </a:r>
            <a:r>
              <a:rPr lang="ru-RU" sz="27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Повествователь «</a:t>
            </a:r>
            <a:r>
              <a:rPr lang="ru-RU" sz="27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Чевенгура</a:t>
            </a:r>
            <a:r>
              <a:rPr lang="ru-RU" sz="27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 настаивает на том, что скорость времени возрастает от отсутствия мысли — следовательно, бессмертный человек — тотальное сознающее существо:</a:t>
            </a:r>
            <a:endParaRPr lang="ru-RU" sz="2700" dirty="0">
              <a:solidFill>
                <a:schemeClr val="accent1">
                  <a:tint val="83000"/>
                  <a:satMod val="1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00562" y="2000240"/>
            <a:ext cx="4186238" cy="4454568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i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«...время прошло скоро, потому что время — это ум, а не чувство и потому что </a:t>
            </a:r>
            <a:r>
              <a:rPr lang="ru-RU" b="1" i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Чепурный</a:t>
            </a:r>
            <a:r>
              <a:rPr lang="ru-RU" b="1" i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ничего не думал в уме»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G:\раб\Мамины какие-то писаки\вкр\фетисова\Новая папка\плат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357430"/>
            <a:ext cx="2857520" cy="390676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3304382"/>
          </a:xfrm>
        </p:spPr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484632" algn="just" fontAlgn="auto">
              <a:spcAft>
                <a:spcPts val="0"/>
              </a:spcAft>
              <a:defRPr/>
            </a:pPr>
            <a:r>
              <a:rPr lang="ru-RU" sz="2800" b="1" dirty="0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Контраст между нормальным и патологически замедленным временем — характерная черта платоновского </a:t>
            </a:r>
            <a:r>
              <a:rPr lang="ru-RU" sz="2800" b="1" dirty="0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хронотопа</a:t>
            </a:r>
            <a:r>
              <a:rPr lang="ru-RU" sz="2800" b="1" dirty="0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во все периоды его творчества, с 1920-х годов и до «военных рассказов» включительно. В «</a:t>
            </a:r>
            <a:r>
              <a:rPr lang="ru-RU" sz="2800" b="1" dirty="0" err="1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Чевенгуре</a:t>
            </a:r>
            <a:r>
              <a:rPr lang="ru-RU" sz="2800" b="1" dirty="0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»:</a:t>
            </a:r>
            <a:endParaRPr lang="ru-RU" sz="2800" b="1" dirty="0">
              <a:ln/>
              <a:solidFill>
                <a:schemeClr val="accent3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643313"/>
            <a:ext cx="8229600" cy="2811462"/>
          </a:xfrm>
        </p:spPr>
        <p:txBody>
          <a:bodyPr>
            <a:normAutofit lnSpcReduction="10000"/>
          </a:bodyPr>
          <a:lstStyle/>
          <a:p>
            <a:pPr marL="448056" indent="-384048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Копенкин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наблюдал, как волновалась темнота за окном. Иногда сквозь нее пробегал бледный вянущий свет, пахнущий сыростью и скукой нового нелюдимого дня. Быть может, наставало утро, а может, это — мертвый блуждающий луч луны»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875622"/>
          </a:xfrm>
        </p:spPr>
        <p:txBody>
          <a:bodyPr>
            <a:noAutofit/>
          </a:bodyPr>
          <a:lstStyle/>
          <a:p>
            <a:pPr marL="484632" algn="just"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Проблематика книг А.Платонова совпадает с древнейшими представлениями человека о мире, но даётся с позиции современной личности, впитавшей в себя культуру, историю России, достижения всего мира.</a:t>
            </a:r>
            <a:endParaRPr lang="ru-RU" sz="2400" dirty="0">
              <a:solidFill>
                <a:schemeClr val="accent1">
                  <a:tint val="83000"/>
                  <a:satMod val="1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57438"/>
            <a:ext cx="8229600" cy="4097337"/>
          </a:xfrm>
        </p:spPr>
        <p:txBody>
          <a:bodyPr>
            <a:normAutofit fontScale="92500" lnSpcReduction="20000"/>
          </a:bodyPr>
          <a:lstStyle/>
          <a:p>
            <a:pPr marL="448056" indent="-384048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изображении 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абсурда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жизни писатель продолжает традиции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М.Е.Салтыкова-Щедрина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Платонов, как и великий сатирик, показывает происходящее в гиперболической и гротескной форме: люди живут в огромных выдолбленных тыквах; радея о мясосовхозе,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Федератовна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спит уже полгода.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Вермо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мечтает вместо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«ветхих форм животных»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завести бронтозавров для получения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«по цистерне молока в один удой».</a:t>
            </a:r>
          </a:p>
          <a:p>
            <a:pPr marL="448056" indent="-384048"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Ювенильное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море)</a:t>
            </a:r>
            <a:b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484632" fontAlgn="auto">
              <a:spcAft>
                <a:spcPts val="0"/>
              </a:spcAft>
              <a:defRPr/>
            </a:pPr>
            <a:r>
              <a:rPr lang="ru-RU" b="1" dirty="0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Необычен и </a:t>
            </a:r>
            <a:r>
              <a:rPr lang="ru-RU" b="1" u="sng" dirty="0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  <a:hlinkClick r:id="rId2"/>
              </a:rPr>
              <a:t>язык</a:t>
            </a:r>
            <a:r>
              <a:rPr lang="ru-RU" b="1" dirty="0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 писателя:</a:t>
            </a:r>
            <a:endParaRPr lang="ru-RU" b="1" dirty="0">
              <a:ln/>
              <a:solidFill>
                <a:schemeClr val="accent3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883196"/>
          </a:xfrm>
        </p:spPr>
        <p:txBody>
          <a:bodyPr>
            <a:normAutofit lnSpcReduction="1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 сопоставляет несопоставимые понятия </a:t>
            </a:r>
            <a:r>
              <a:rPr lang="ru-RU" sz="2400" b="1" dirty="0" smtClean="0">
                <a:ln w="50800"/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(«ударный поцелуй», «кипящая вселенная», «безысходная энергия»),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намеренно использует косноязычие </a:t>
            </a:r>
            <a:r>
              <a:rPr lang="ru-RU" sz="2400" b="1" dirty="0" smtClean="0">
                <a:ln w="50800"/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(«смотреть друг в друга», «пошла... нечаянно рядом»), 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иронию и сарказм (несмотря на то, что совхоз находился </a:t>
            </a:r>
            <a:r>
              <a:rPr lang="ru-RU" sz="2400" b="1" dirty="0" smtClean="0">
                <a:ln w="50800"/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«в русле речки, высохшей лет тысячу тому назад»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на открытом месте, обдуваемом всеми ветрами, автор отмечает: </a:t>
            </a:r>
            <a:r>
              <a:rPr lang="ru-RU" sz="2400" b="1" dirty="0" smtClean="0">
                <a:ln w="50800"/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«Гуртовая база была расположена разумно и удобно», 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 ее директор </a:t>
            </a:r>
            <a:r>
              <a:rPr lang="ru-RU" sz="2400" b="1" dirty="0" smtClean="0">
                <a:ln w="50800"/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«любил все темы, кроме скотоводства»)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политическую лексику </a:t>
            </a:r>
            <a:r>
              <a:rPr lang="ru-RU" sz="2400" b="1" dirty="0" smtClean="0">
                <a:ln w="50800"/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(«либерализм», «оппортунизм»), 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газетные штампы. </a:t>
            </a:r>
          </a:p>
          <a:p>
            <a:pPr marL="448056" indent="-384048"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Ювенильное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море)</a:t>
            </a:r>
            <a:endParaRPr lang="ru-RU" sz="2400" b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947060"/>
          </a:xfrm>
        </p:spPr>
        <p:txBody>
          <a:bodyPr>
            <a:noAutofit/>
          </a:bodyPr>
          <a:lstStyle/>
          <a:p>
            <a:pPr marL="484632" algn="just"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 писателей XX века больше всех </a:t>
            </a:r>
            <a:r>
              <a:rPr lang="ru-RU" sz="24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метаутопичен</a:t>
            </a:r>
            <a:r>
              <a:rPr lang="ru-RU" sz="2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Андрей Платонов. На первый взгляд, его творчество — это движение от чудовищного утопизма ранней публицистики к откровенному </a:t>
            </a:r>
            <a:r>
              <a:rPr lang="ru-RU" sz="24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антиутопизму</a:t>
            </a:r>
            <a:r>
              <a:rPr lang="ru-RU" sz="2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4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Чевенгура</a:t>
            </a:r>
            <a:r>
              <a:rPr lang="ru-RU" sz="2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 и «Котлована».</a:t>
            </a:r>
            <a:endParaRPr lang="ru-RU" sz="2400" dirty="0">
              <a:solidFill>
                <a:schemeClr val="accent1">
                  <a:tint val="83000"/>
                  <a:satMod val="1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168775"/>
          </a:xfrm>
        </p:spPr>
        <p:txBody>
          <a:bodyPr>
            <a:normAutofit fontScale="85000" lnSpcReduction="10000"/>
          </a:bodyPr>
          <a:lstStyle/>
          <a:p>
            <a:pPr marL="448056" indent="-38404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более глубоком анализе творчество Платонова — насквозь трагическое — цельно в своем напряжении постичь отношения мечты и реальности, это непрерывный, не знающий пауз поиск, в котором даже не обозначается так ясно, как у Достоевского,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двухголосие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утопии и антиутопии и суть которого </a:t>
            </a:r>
            <a:r>
              <a:rPr lang="ru-RU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С.П.Залыгин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очень корректно определил как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«постижение той степени трагизма, на которую человек способен сегодня ради более счастливого завтра, … постижения того рубежа, за которым уже цель не оправдывает средства»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4114800" cy="3232944"/>
          </a:xfrm>
        </p:spPr>
        <p:txBody>
          <a:bodyPr>
            <a:normAutofit fontScale="90000"/>
          </a:bodyPr>
          <a:lstStyle/>
          <a:p>
            <a:pPr marL="484632"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Понятия «утопии» и «антиутопии» как-то чужды фантастически нетиповому, </a:t>
            </a:r>
            <a:r>
              <a:rPr lang="ru-RU" sz="28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внежанровому</a:t>
            </a:r>
            <a:r>
              <a:rPr lang="ru-RU" sz="28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художественному мышлению Платонова.</a:t>
            </a:r>
            <a:endParaRPr lang="ru-RU" sz="2800" dirty="0">
              <a:solidFill>
                <a:schemeClr val="accent1">
                  <a:tint val="83000"/>
                  <a:satMod val="1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00563" y="3357563"/>
            <a:ext cx="4186237" cy="3097212"/>
          </a:xfrm>
        </p:spPr>
        <p:txBody>
          <a:bodyPr>
            <a:normAutofit fontScale="92500" lnSpcReduction="10000"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Он не ищет баланса утопии и антиутопии, а почти неосознанно решает 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«задачу соединения философии существования человека с его реальным существованием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 descr="G:\раб\Мамины какие-то писаки\вкр\фетисова\Новая папка\плат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357562"/>
            <a:ext cx="3286148" cy="3078011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11267" name="Picture 3" descr="G:\раб\Мамины какие-то писаки\вкр\фетисова\Новая папка\плат1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357166"/>
            <a:ext cx="3476636" cy="260747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484632" algn="ctr" fontAlgn="auto">
              <a:spcAft>
                <a:spcPts val="0"/>
              </a:spcAft>
              <a:defRPr/>
            </a:pPr>
            <a:r>
              <a:rPr lang="ru-RU" sz="4000" dirty="0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С зарождением гуманизма в Европе появился жанр </a:t>
            </a:r>
            <a:r>
              <a:rPr lang="ru-RU" sz="4000" b="1" u="sng" dirty="0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утопии.</a:t>
            </a:r>
            <a:endParaRPr lang="ru-RU" sz="4000" b="1" dirty="0">
              <a:ln/>
              <a:solidFill>
                <a:schemeClr val="accent3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28" y="1882808"/>
            <a:ext cx="3686172" cy="4618026"/>
          </a:xfrm>
        </p:spPr>
        <p:txBody>
          <a:bodyPr>
            <a:normAutofit fontScale="92500" lnSpcReduction="2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448056" indent="-384048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600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Мудрецы прошлого изображали счастливый мир будущего, где нет войны, болезней, а все сферы жизни общества подчинены законам разума. </a:t>
            </a:r>
            <a:endParaRPr lang="ru-RU" sz="3600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G:\раб\Мамины какие-то писаки\интернет\картинки\i (28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5" y="2143116"/>
            <a:ext cx="4667269" cy="39290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484632" algn="ctr" fontAlgn="auto">
              <a:spcAft>
                <a:spcPts val="0"/>
              </a:spcAft>
              <a:defRPr/>
            </a:pPr>
            <a:r>
              <a:rPr lang="ru-RU" sz="3600" b="1" dirty="0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Главное для писателя А.Платонова - сохранить и сберечь на Земле жизнь.</a:t>
            </a:r>
            <a:endParaRPr lang="ru-RU" sz="3600" b="1" dirty="0">
              <a:ln/>
              <a:solidFill>
                <a:schemeClr val="accent3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71612"/>
            <a:ext cx="5214974" cy="4883196"/>
          </a:xfrm>
        </p:spPr>
        <p:txBody>
          <a:bodyPr>
            <a:normAutofit fontScale="85000" lnSpcReduction="1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А.ПЛАТОНОВ:</a:t>
            </a:r>
            <a:b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«…массы людей, стушеванные фантасмагорическим, обманчивым покровом истории, то таинственное безмолвное большинство человечества, которое терпеливо и серьезно исполняет свое существование, — все эти люди, оказывается, обнаруживают способность бесконечного жизненного развития.</a:t>
            </a:r>
            <a:endParaRPr lang="ru-RU" sz="2800" b="1" dirty="0" smtClean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48056" indent="-384048"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i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(«Пушкин и Горький»)</a:t>
            </a:r>
            <a:endParaRPr lang="ru-RU" sz="2800" b="1" dirty="0" smtClean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ru-RU" sz="2800" b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0" name="Picture 2" descr="G:\раб\Мамины какие-то писаки\вкр\фетисова\Новая папка\плат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1" y="2143116"/>
            <a:ext cx="3262322" cy="3571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2089936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484632" algn="ctr" fontAlgn="auto">
              <a:spcAft>
                <a:spcPts val="0"/>
              </a:spcAft>
              <a:defRPr/>
            </a:pPr>
            <a:r>
              <a:rPr lang="ru-RU" sz="4800" b="1" dirty="0" smtClean="0">
                <a:ln/>
                <a:solidFill>
                  <a:schemeClr val="accent3"/>
                </a:solidFill>
                <a:effectLst/>
              </a:rPr>
              <a:t>Спасибо за внимание!</a:t>
            </a:r>
            <a:endParaRPr lang="ru-RU" sz="4800" b="1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13314" name="Picture 2" descr="G:\раб\Мамины какие-то писаки\интернет\картинки\iюлпн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857488" y="2428868"/>
            <a:ext cx="3357586" cy="35719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4900618" cy="2875754"/>
          </a:xfrm>
        </p:spPr>
        <p:txBody>
          <a:bodyPr>
            <a:noAutofit/>
          </a:bodyPr>
          <a:lstStyle/>
          <a:p>
            <a:pPr marL="484632"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Прошли века, и утопия сменилась </a:t>
            </a:r>
            <a:r>
              <a:rPr lang="ru-RU" sz="2400" b="1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антиутопией - </a:t>
            </a:r>
            <a:r>
              <a:rPr lang="ru-RU" sz="2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изображением «будущего без будущего», мертвого механизированного общества, где человеку отведена роль обычной социальной единицы.</a:t>
            </a:r>
            <a:endParaRPr lang="ru-RU" sz="2400" dirty="0">
              <a:solidFill>
                <a:schemeClr val="accent1">
                  <a:tint val="83000"/>
                  <a:satMod val="1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43306" y="3571876"/>
            <a:ext cx="5043494" cy="2882932"/>
          </a:xfrm>
        </p:spPr>
        <p:txBody>
          <a:bodyPr>
            <a:normAutofit fontScale="92500" lnSpcReduction="1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448056" indent="-384048"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Антиутопия не является полной противоположностью утопии: антиутопия развивает основные принципы утопии, доводя их до абсурда.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G:\раб\Мамины какие-то писаки\картинки\posterlux-simvolizm-art_27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38" y="285750"/>
            <a:ext cx="2786062" cy="33575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147" name="Picture 3" descr="G:\раб\Мамины какие-то писаки\картинки\усовершенствованный портрет строител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8" y="3071813"/>
            <a:ext cx="3143250" cy="3429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875622"/>
          </a:xfrm>
        </p:spPr>
        <p:txBody>
          <a:bodyPr/>
          <a:lstStyle/>
          <a:p>
            <a:pPr marL="484632" algn="ctr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Объект исследования</a:t>
            </a:r>
            <a:r>
              <a:rPr lang="ru-RU" sz="28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творчество Андрея Платонова в контексте современного литературного процесса</a:t>
            </a:r>
            <a:endParaRPr lang="ru-RU" sz="2800" dirty="0">
              <a:solidFill>
                <a:schemeClr val="accent1">
                  <a:tint val="83000"/>
                  <a:satMod val="1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786058"/>
            <a:ext cx="5072098" cy="3000396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Предмет исследования:  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роман «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Чевенгур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», 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повести  «Котлован» 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«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Ювенильное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море»</a:t>
            </a:r>
            <a:endParaRPr lang="ru-RU" sz="2800" b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G:\раб\Мамины какие-то писаки\вкр\фетисова\Новая папка\плат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611930">
            <a:off x="7007607" y="2624889"/>
            <a:ext cx="1643074" cy="264320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2051" name="Picture 3" descr="G:\раб\Мамины какие-то писаки\вкр\фетисова\Новая папка\плат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115369">
            <a:off x="4929190" y="2643182"/>
            <a:ext cx="1785950" cy="264320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algn="ctr"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 работы: </a:t>
            </a:r>
            <a:r>
              <a:rPr lang="ru-RU" sz="32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исследование жанровой специфики и образной системы произведений А.Платонова</a:t>
            </a:r>
            <a:endParaRPr lang="ru-RU" sz="3200" dirty="0">
              <a:solidFill>
                <a:schemeClr val="accent1">
                  <a:tint val="83000"/>
                  <a:satMod val="1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448056" indent="-384048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реализации цели выдвинуты задачи:</a:t>
            </a:r>
          </a:p>
          <a:p>
            <a:pPr marL="448056" indent="-384048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собрать и обобщить материал по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платоноведению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48056" indent="-384048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изучить и систематизировать имеющиеся в современном  литературоведении концепции понятия «утопия»  и  «антиутопия»;</a:t>
            </a:r>
          </a:p>
          <a:p>
            <a:pPr marL="448056" indent="-384048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выявить специфические черты жанра антиутопии в творчестве А.Платонова на материале некоторых произведений. </a:t>
            </a:r>
          </a:p>
          <a:p>
            <a:pPr marL="448056" indent="-384048" algn="just" fontAlgn="auto">
              <a:spcAft>
                <a:spcPts val="0"/>
              </a:spcAft>
              <a:buFont typeface="Wingdings 2"/>
              <a:buNone/>
              <a:defRPr/>
            </a:pPr>
            <a:endParaRPr lang="ru-RU" sz="2800" b="1" dirty="0" smtClean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работы:</a:t>
            </a:r>
            <a:endParaRPr lang="ru-RU" b="1" dirty="0">
              <a:solidFill>
                <a:schemeClr val="accent1">
                  <a:tint val="83000"/>
                  <a:satMod val="1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457200" y="1500188"/>
            <a:ext cx="8229600" cy="1571625"/>
          </a:xfrm>
        </p:spPr>
        <p:txBody>
          <a:bodyPr/>
          <a:lstStyle/>
          <a:p>
            <a:pPr algn="just">
              <a:buFont typeface="Wingdings 2" pitchFamily="18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Выпускная квалификационная работа состоит  из введения, двух глав, семи параграфов, заключения, списка использованной литературы.</a:t>
            </a:r>
          </a:p>
        </p:txBody>
      </p:sp>
      <p:pic>
        <p:nvPicPr>
          <p:cNvPr id="3074" name="Picture 2" descr="G:\раб\Мамины какие-то писаки\вкр\фетисова\Новая папка\плат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3286124"/>
            <a:ext cx="5000660" cy="28575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484632" algn="ctr" fontAlgn="auto">
              <a:spcAft>
                <a:spcPts val="0"/>
              </a:spcAft>
              <a:defRPr/>
            </a:pPr>
            <a:r>
              <a:rPr lang="ru-RU" sz="3600" b="1" dirty="0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В России утопия появилась в </a:t>
            </a:r>
            <a:r>
              <a:rPr lang="en-US" sz="3600" b="1" dirty="0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XVIII </a:t>
            </a:r>
            <a:r>
              <a:rPr lang="ru-RU" sz="3600" b="1" dirty="0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веке. </a:t>
            </a:r>
            <a:endParaRPr lang="ru-RU" sz="3600" b="1" dirty="0">
              <a:ln/>
              <a:solidFill>
                <a:schemeClr val="accent3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811758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marL="448056" indent="-384048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Представителями жанра были М.Щербатов («Путешествие в землю </a:t>
            </a:r>
            <a:r>
              <a:rPr lang="ru-RU" sz="2800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Офирскую</a:t>
            </a:r>
            <a:r>
              <a:rPr lang="ru-RU" sz="2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»), </a:t>
            </a:r>
          </a:p>
          <a:p>
            <a:pPr marL="448056" indent="-384048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А.В.Сумароков («Счастливое общество»), </a:t>
            </a:r>
          </a:p>
          <a:p>
            <a:pPr marL="448056" indent="-384048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А.Н.Радищев (сон в главе «Спасская </a:t>
            </a:r>
            <a:r>
              <a:rPr lang="ru-RU" sz="2800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Полесть</a:t>
            </a:r>
            <a:r>
              <a:rPr lang="ru-RU" sz="2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 в книге  «Путешествие из Петербурга в Москву»), </a:t>
            </a:r>
          </a:p>
          <a:p>
            <a:pPr marL="448056" indent="-384048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800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А.Д.Улыбышев</a:t>
            </a:r>
            <a:r>
              <a:rPr lang="ru-RU" sz="2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(«Сон»),  </a:t>
            </a:r>
          </a:p>
          <a:p>
            <a:pPr marL="448056" indent="-384048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Н.Г.Чернышевский («Что делать?») </a:t>
            </a:r>
            <a:endParaRPr lang="ru-RU" sz="28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algn="ctr"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начала цепочки антиутопий XX века стоит, конечно, Ф.М.Достоевский</a:t>
            </a:r>
            <a:endParaRPr lang="ru-RU" sz="3200" b="1" dirty="0">
              <a:solidFill>
                <a:schemeClr val="accent1">
                  <a:tint val="83000"/>
                  <a:satMod val="1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714488"/>
            <a:ext cx="8043890" cy="4714908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448056" indent="-38404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 полемизирует с утопиями, владеющими пока лишь умами, а не жизнью, - с видением «хрустального дворца», с «</a:t>
            </a:r>
            <a:r>
              <a:rPr lang="ru-RU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щигалевщиной</a:t>
            </a:r>
            <a:r>
              <a:rPr lang="ru-RU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великими прожектерствами XIX века и особенно - с метафизической ложью Великого Инквизитора, наиболее импозантного глашатая переустройства человечества «по новому штату («Братья Карамазовы»).</a:t>
            </a:r>
            <a:endParaRPr lang="ru-RU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75490"/>
          </a:xfrm>
        </p:spPr>
        <p:txBody>
          <a:bodyPr>
            <a:normAutofit fontScale="90000"/>
          </a:bodyPr>
          <a:lstStyle/>
          <a:p>
            <a:pPr marL="484632" algn="ctr" fontAlgn="auto">
              <a:spcAft>
                <a:spcPts val="0"/>
              </a:spcAft>
              <a:defRPr/>
            </a:pPr>
            <a:r>
              <a:rPr lang="ru-RU" sz="3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Сложна и необычна писательская судьба Андрея Платонова.</a:t>
            </a:r>
            <a:endParaRPr lang="ru-RU" sz="32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488" y="1357298"/>
            <a:ext cx="5829312" cy="5143536"/>
          </a:xfrm>
        </p:spPr>
        <p:txBody>
          <a:bodyPr>
            <a:normAutofit lnSpcReduction="10000"/>
          </a:bodyPr>
          <a:lstStyle/>
          <a:p>
            <a:pPr marL="448056" indent="-384048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 язык Платонова, и его гуманизм определяют «</a:t>
            </a:r>
            <a:r>
              <a:rPr lang="ru-RU" sz="2400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необщее</a:t>
            </a:r>
            <a:r>
              <a:rPr lang="ru-RU" sz="2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выражение» его писательского лица. Но значение Платонова для русской культуры не в стилистическом новаторстве, а в том, что он глубже других понял весь трагизм произошедшего с народом в эпоху ленинских и сталинских преобразований и единственный из писателей (как считают современные исследователи) сумел это адекватно изобразить на своем необычном языке.  Данное обстоятельство и ставит Платонова на особое место в русской литературе XX века.</a:t>
            </a:r>
          </a:p>
          <a:p>
            <a:pPr marL="448056" indent="-384048" algn="just" fontAlgn="auto">
              <a:spcAft>
                <a:spcPts val="0"/>
              </a:spcAft>
              <a:buFont typeface="Wingdings 2"/>
              <a:buChar char=""/>
              <a:defRPr/>
            </a:pPr>
            <a:endParaRPr lang="ru-RU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G:\раб\Мамины какие-то писаки\вкр\фетисова\Новая папка\плат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643050"/>
            <a:ext cx="3071834" cy="42148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353</TotalTime>
  <Words>353</Words>
  <PresentationFormat>Экран (4:3)</PresentationFormat>
  <Paragraphs>17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21</vt:i4>
      </vt:variant>
    </vt:vector>
  </HeadingPairs>
  <TitlesOfParts>
    <vt:vector size="35" baseType="lpstr">
      <vt:lpstr>Century Gothic</vt:lpstr>
      <vt:lpstr>Arial</vt:lpstr>
      <vt:lpstr>Wingdings 2</vt:lpstr>
      <vt:lpstr>Verdana</vt:lpstr>
      <vt:lpstr>Calibri</vt:lpstr>
      <vt:lpstr>Times New Roman</vt:lpstr>
      <vt:lpstr>Яркая</vt:lpstr>
      <vt:lpstr>Яркая</vt:lpstr>
      <vt:lpstr>Яркая</vt:lpstr>
      <vt:lpstr>Яркая</vt:lpstr>
      <vt:lpstr>Яркая</vt:lpstr>
      <vt:lpstr>Яркая</vt:lpstr>
      <vt:lpstr>Яркая</vt:lpstr>
      <vt:lpstr>Яркая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Выпускная квалификационная работа </dc:title>
  <dc:creator>Asrock</dc:creator>
  <cp:lastModifiedBy>Admin</cp:lastModifiedBy>
  <cp:revision>55</cp:revision>
  <dcterms:created xsi:type="dcterms:W3CDTF">2014-06-05T12:21:51Z</dcterms:created>
  <dcterms:modified xsi:type="dcterms:W3CDTF">2015-11-23T11:40:39Z</dcterms:modified>
</cp:coreProperties>
</file>