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57" r:id="rId4"/>
    <p:sldId id="263" r:id="rId5"/>
    <p:sldId id="264" r:id="rId6"/>
    <p:sldId id="262" r:id="rId7"/>
    <p:sldId id="260" r:id="rId8"/>
    <p:sldId id="261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5B73615-C5DB-4077-BFC1-1DC1382778E5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661B4CB-D1C7-44B4-9E14-0F0DE6C3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56" y="620688"/>
            <a:ext cx="8900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возникновения и сущность Ислама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606" y="3929066"/>
            <a:ext cx="8900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«ТЖИЧАБ» 2- курс рус	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Муминов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7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288" y="277200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VIII—IX веке в исламе возникло мистическое течение — суфизм.</a:t>
            </a:r>
          </a:p>
          <a:p>
            <a:endParaRPr lang="ru-RU" sz="20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начале IX века арабы вторглись в Сицилию и владели ей, пока в конце XI века не были изгнаны норманнами.</a:t>
            </a:r>
          </a:p>
          <a:p>
            <a:endParaRPr lang="ru-RU" sz="20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началу X века от Арабского халифата откололись Северная Африка, Пиренейский полуостров и восточные территории от Ирана до Индии.[7]</a:t>
            </a:r>
          </a:p>
          <a:p>
            <a:endParaRPr lang="ru-RU" sz="20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Тяжелые испытания выпали на долю ислама в XIII веке в связи с монгольским нашествием, разрушившим среднеазиатские мусульманские государства и положившим конец существованию Арабского халифата. Но монгольские завоеватели уже во второй половине XIII века приняли ислам, а в XIV веке их держава прекратила существование.</a:t>
            </a:r>
          </a:p>
          <a:p>
            <a:endParaRPr lang="ru-RU" sz="20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XV веке реконкиста привела к падению мусульманских государств на </a:t>
            </a:r>
            <a:r>
              <a:rPr lang="ru-RU" sz="20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Пиринейском</a:t>
            </a:r>
            <a:r>
              <a:rPr lang="ru-RU" sz="2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полуострове, но в то же время возникла могущественная Османская империя, под влиянием которой в период расцвета в XVI—XVII веках оказалась территория включающая Малую Азию (Анатолию), Ближний Восток, Северную Африку, Балканский полуостров и прилегающие к нему с севера земли Европы[8]</a:t>
            </a:r>
            <a:endParaRPr lang="ru-RU" sz="2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5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План:</a:t>
            </a:r>
          </a:p>
          <a:p>
            <a:pPr marL="914400" indent="-914400">
              <a:buAutoNum type="arabicPeriod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ислама</a:t>
            </a:r>
          </a:p>
          <a:p>
            <a:pPr marL="914400" indent="-914400">
              <a:buAutoNum type="arabicPeriod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Учение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а) Аллах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б) Коран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с) Мухаммад (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с.а.в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Исламская философия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Заключение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8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945" y="476672"/>
            <a:ext cx="8784976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chemeClr val="tx2"/>
                </a:solidFill>
              </a:rPr>
              <a:t>	</a:t>
            </a:r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Исла́м (араб. </a:t>
            </a:r>
            <a:r>
              <a:rPr lang="ar-A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الإسلام‎‎ [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al-ɪsˈlæːm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]) — </a:t>
            </a:r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монотеистическая мировая религия. Слово «ислам» переводится как «предание себя Богу», «покорность», «подчинение» (законам Аллаха). В арабском языке слово «ислам» — отглагольное существительное, образованное от глагола </a:t>
            </a:r>
            <a:r>
              <a:rPr lang="ar-A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سلم, </a:t>
            </a:r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который означает «быть благополучным», «спасаться», «сохраняться», «быть свободным». В шариатской терминологии ислам — это полное, абсолютное единобожие, подчинение Аллаху, Его приказам и запретам, отстранение от многобожия.</a:t>
            </a:r>
          </a:p>
          <a:p>
            <a:endParaRPr lang="vi-VN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Приверженцев ислама называют мусульманами. Главная священная книга ислама — Коран. Язык богослужения — классический арабский. В окончательном виде ислам был сформулирован в проповедях Мухаммеда в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VII </a:t>
            </a:r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веке, который является пророком для мусульман.</a:t>
            </a:r>
          </a:p>
          <a:p>
            <a:endParaRPr lang="vi-VN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vi-V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Согласно хадисам Мухаммеда, ко всем народам отправлялись пророки и посланники (всего около 124 000 пророков), которые вели их по монотеистическому пути, но со временем люди отходили в сторону заблуждений, а некоторые стали искажать веру, внося в Священные Писания свои собственные взгляды. В череде всех пророков, посланных на Землю, мусульмане считают Мухаммеда последним, после которого не будет других пророков.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74964" y="803564"/>
            <a:ext cx="3124200" cy="871538"/>
          </a:xfrm>
          <a:prstGeom prst="roundRect">
            <a:avLst>
              <a:gd name="adj" fmla="val 10308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Средние века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55964" y="2175164"/>
            <a:ext cx="2438400" cy="719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VII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в.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2164" y="3546764"/>
            <a:ext cx="2057400" cy="838200"/>
          </a:xfrm>
          <a:prstGeom prst="roundRect">
            <a:avLst>
              <a:gd name="adj" fmla="val 2768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Аравийский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полуостров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794164" y="1717964"/>
            <a:ext cx="609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794164" y="2937164"/>
            <a:ext cx="609600" cy="609600"/>
          </a:xfrm>
          <a:prstGeom prst="downArrow">
            <a:avLst>
              <a:gd name="adj1" fmla="val 40909"/>
              <a:gd name="adj2" fmla="val 520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55964" y="5070764"/>
            <a:ext cx="2438400" cy="7191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  <a:hlinkClick r:id="rId3" action="ppaction://hlinksldjump"/>
              </a:rPr>
              <a:t>Ислам</a:t>
            </a:r>
            <a:endParaRPr lang="ru-RU" sz="2800" b="1" u="sng" dirty="0" smtClean="0">
              <a:solidFill>
                <a:schemeClr val="bg1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94164" y="4461164"/>
            <a:ext cx="609600" cy="609600"/>
          </a:xfrm>
          <a:prstGeom prst="downArrow">
            <a:avLst>
              <a:gd name="adj1" fmla="val 40909"/>
              <a:gd name="adj2" fmla="val 52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Сергей Александрович\Desktop\3religi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6731">
            <a:off x="3775194" y="4735215"/>
            <a:ext cx="1905000" cy="18573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660689"/>
            <a:ext cx="4916535" cy="37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/>
          <p:cNvSpPr>
            <a:spLocks noChangeArrowheads="1"/>
          </p:cNvSpPr>
          <p:nvPr/>
        </p:nvSpPr>
        <p:spPr bwMode="auto">
          <a:xfrm rot="20892050">
            <a:off x="7981026" y="2406648"/>
            <a:ext cx="990600" cy="2133600"/>
          </a:xfrm>
          <a:prstGeom prst="curvedLeftArrow">
            <a:avLst>
              <a:gd name="adj1" fmla="val 24089"/>
              <a:gd name="adj2" fmla="val 46218"/>
              <a:gd name="adj3" fmla="val 616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3948688" y="2886217"/>
            <a:ext cx="11430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 rot="1332330">
            <a:off x="323820" y="2342162"/>
            <a:ext cx="868722" cy="2121071"/>
          </a:xfrm>
          <a:prstGeom prst="curvedRightArrow">
            <a:avLst>
              <a:gd name="adj1" fmla="val 25017"/>
              <a:gd name="adj2" fmla="val 61261"/>
              <a:gd name="adj3" fmla="val 673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0688" y="23695"/>
            <a:ext cx="7467600" cy="452596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Ислам - самая молодая из трёх величайших  мировых  религий, основной </a:t>
            </a:r>
            <a:r>
              <a:rPr lang="en-US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закон</a:t>
            </a:r>
            <a:r>
              <a:rPr lang="en-US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”- </a:t>
            </a:r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КОРАН.</a:t>
            </a:r>
          </a:p>
          <a:p>
            <a:pPr>
              <a:buFont typeface="Arial" pitchFamily="34" charset="0"/>
              <a:buNone/>
            </a:pPr>
            <a:endParaRPr lang="ru-RU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56176" y="4344781"/>
            <a:ext cx="2082894" cy="1284334"/>
          </a:xfrm>
          <a:custGeom>
            <a:avLst/>
            <a:gdLst>
              <a:gd name="connsiteX0" fmla="*/ 208230 w 2082894"/>
              <a:gd name="connsiteY0" fmla="*/ 73891 h 1284334"/>
              <a:gd name="connsiteX1" fmla="*/ 180521 w 2082894"/>
              <a:gd name="connsiteY1" fmla="*/ 138545 h 1284334"/>
              <a:gd name="connsiteX2" fmla="*/ 88157 w 2082894"/>
              <a:gd name="connsiteY2" fmla="*/ 378691 h 1284334"/>
              <a:gd name="connsiteX3" fmla="*/ 60448 w 2082894"/>
              <a:gd name="connsiteY3" fmla="*/ 452582 h 1284334"/>
              <a:gd name="connsiteX4" fmla="*/ 14266 w 2082894"/>
              <a:gd name="connsiteY4" fmla="*/ 609600 h 1284334"/>
              <a:gd name="connsiteX5" fmla="*/ 23503 w 2082894"/>
              <a:gd name="connsiteY5" fmla="*/ 1099127 h 1284334"/>
              <a:gd name="connsiteX6" fmla="*/ 41975 w 2082894"/>
              <a:gd name="connsiteY6" fmla="*/ 1163782 h 1284334"/>
              <a:gd name="connsiteX7" fmla="*/ 69684 w 2082894"/>
              <a:gd name="connsiteY7" fmla="*/ 1191491 h 1284334"/>
              <a:gd name="connsiteX8" fmla="*/ 1750703 w 2082894"/>
              <a:gd name="connsiteY8" fmla="*/ 1283854 h 1284334"/>
              <a:gd name="connsiteX9" fmla="*/ 1778412 w 2082894"/>
              <a:gd name="connsiteY9" fmla="*/ 1265382 h 1284334"/>
              <a:gd name="connsiteX10" fmla="*/ 1796884 w 2082894"/>
              <a:gd name="connsiteY10" fmla="*/ 1237673 h 1284334"/>
              <a:gd name="connsiteX11" fmla="*/ 1824594 w 2082894"/>
              <a:gd name="connsiteY11" fmla="*/ 1200727 h 1284334"/>
              <a:gd name="connsiteX12" fmla="*/ 1861539 w 2082894"/>
              <a:gd name="connsiteY12" fmla="*/ 1136073 h 1284334"/>
              <a:gd name="connsiteX13" fmla="*/ 1953903 w 2082894"/>
              <a:gd name="connsiteY13" fmla="*/ 997527 h 1284334"/>
              <a:gd name="connsiteX14" fmla="*/ 1981612 w 2082894"/>
              <a:gd name="connsiteY14" fmla="*/ 923636 h 1284334"/>
              <a:gd name="connsiteX15" fmla="*/ 2009321 w 2082894"/>
              <a:gd name="connsiteY15" fmla="*/ 858982 h 1284334"/>
              <a:gd name="connsiteX16" fmla="*/ 2027794 w 2082894"/>
              <a:gd name="connsiteY16" fmla="*/ 785091 h 1284334"/>
              <a:gd name="connsiteX17" fmla="*/ 2064739 w 2082894"/>
              <a:gd name="connsiteY17" fmla="*/ 711200 h 1284334"/>
              <a:gd name="connsiteX18" fmla="*/ 2073975 w 2082894"/>
              <a:gd name="connsiteY18" fmla="*/ 314036 h 1284334"/>
              <a:gd name="connsiteX19" fmla="*/ 1787648 w 2082894"/>
              <a:gd name="connsiteY19" fmla="*/ 46182 h 1284334"/>
              <a:gd name="connsiteX20" fmla="*/ 1750703 w 2082894"/>
              <a:gd name="connsiteY20" fmla="*/ 36945 h 1284334"/>
              <a:gd name="connsiteX21" fmla="*/ 1565975 w 2082894"/>
              <a:gd name="connsiteY21" fmla="*/ 27709 h 1284334"/>
              <a:gd name="connsiteX22" fmla="*/ 1501321 w 2082894"/>
              <a:gd name="connsiteY22" fmla="*/ 18473 h 1284334"/>
              <a:gd name="connsiteX23" fmla="*/ 1214994 w 2082894"/>
              <a:gd name="connsiteY23" fmla="*/ 0 h 1284334"/>
              <a:gd name="connsiteX24" fmla="*/ 208230 w 2082894"/>
              <a:gd name="connsiteY24" fmla="*/ 73891 h 12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2894" h="1284334">
                <a:moveTo>
                  <a:pt x="208230" y="73891"/>
                </a:moveTo>
                <a:cubicBezTo>
                  <a:pt x="166182" y="157984"/>
                  <a:pt x="207702" y="70593"/>
                  <a:pt x="180521" y="138545"/>
                </a:cubicBezTo>
                <a:cubicBezTo>
                  <a:pt x="44313" y="479066"/>
                  <a:pt x="164949" y="161113"/>
                  <a:pt x="88157" y="378691"/>
                </a:cubicBezTo>
                <a:cubicBezTo>
                  <a:pt x="79402" y="403497"/>
                  <a:pt x="67870" y="427346"/>
                  <a:pt x="60448" y="452582"/>
                </a:cubicBezTo>
                <a:cubicBezTo>
                  <a:pt x="0" y="658104"/>
                  <a:pt x="85553" y="419501"/>
                  <a:pt x="14266" y="609600"/>
                </a:cubicBezTo>
                <a:cubicBezTo>
                  <a:pt x="17345" y="772776"/>
                  <a:pt x="17780" y="936023"/>
                  <a:pt x="23503" y="1099127"/>
                </a:cubicBezTo>
                <a:cubicBezTo>
                  <a:pt x="23564" y="1100862"/>
                  <a:pt x="37573" y="1158279"/>
                  <a:pt x="41975" y="1163782"/>
                </a:cubicBezTo>
                <a:cubicBezTo>
                  <a:pt x="72246" y="1201620"/>
                  <a:pt x="69684" y="1166255"/>
                  <a:pt x="69684" y="1191491"/>
                </a:cubicBezTo>
                <a:lnTo>
                  <a:pt x="1750703" y="1283854"/>
                </a:lnTo>
                <a:cubicBezTo>
                  <a:pt x="1761793" y="1284334"/>
                  <a:pt x="1770563" y="1273231"/>
                  <a:pt x="1778412" y="1265382"/>
                </a:cubicBezTo>
                <a:cubicBezTo>
                  <a:pt x="1786261" y="1257533"/>
                  <a:pt x="1790432" y="1246706"/>
                  <a:pt x="1796884" y="1237673"/>
                </a:cubicBezTo>
                <a:cubicBezTo>
                  <a:pt x="1805832" y="1225146"/>
                  <a:pt x="1816329" y="1213715"/>
                  <a:pt x="1824594" y="1200727"/>
                </a:cubicBezTo>
                <a:cubicBezTo>
                  <a:pt x="1837920" y="1179786"/>
                  <a:pt x="1847410" y="1156481"/>
                  <a:pt x="1861539" y="1136073"/>
                </a:cubicBezTo>
                <a:cubicBezTo>
                  <a:pt x="1930928" y="1035844"/>
                  <a:pt x="1892201" y="1128643"/>
                  <a:pt x="1953903" y="997527"/>
                </a:cubicBezTo>
                <a:cubicBezTo>
                  <a:pt x="1965104" y="973726"/>
                  <a:pt x="1971842" y="948060"/>
                  <a:pt x="1981612" y="923636"/>
                </a:cubicBezTo>
                <a:cubicBezTo>
                  <a:pt x="1990320" y="901866"/>
                  <a:pt x="2001906" y="881226"/>
                  <a:pt x="2009321" y="858982"/>
                </a:cubicBezTo>
                <a:cubicBezTo>
                  <a:pt x="2017350" y="834896"/>
                  <a:pt x="2018880" y="808863"/>
                  <a:pt x="2027794" y="785091"/>
                </a:cubicBezTo>
                <a:cubicBezTo>
                  <a:pt x="2037463" y="759307"/>
                  <a:pt x="2052424" y="735830"/>
                  <a:pt x="2064739" y="711200"/>
                </a:cubicBezTo>
                <a:cubicBezTo>
                  <a:pt x="2082894" y="511483"/>
                  <a:pt x="2073975" y="643606"/>
                  <a:pt x="2073975" y="314036"/>
                </a:cubicBezTo>
                <a:cubicBezTo>
                  <a:pt x="1928110" y="168171"/>
                  <a:pt x="1921461" y="84415"/>
                  <a:pt x="1787648" y="46182"/>
                </a:cubicBezTo>
                <a:cubicBezTo>
                  <a:pt x="1775442" y="42695"/>
                  <a:pt x="1763353" y="37999"/>
                  <a:pt x="1750703" y="36945"/>
                </a:cubicBezTo>
                <a:cubicBezTo>
                  <a:pt x="1689263" y="31825"/>
                  <a:pt x="1627551" y="30788"/>
                  <a:pt x="1565975" y="27709"/>
                </a:cubicBezTo>
                <a:cubicBezTo>
                  <a:pt x="1544424" y="24630"/>
                  <a:pt x="1523024" y="20186"/>
                  <a:pt x="1501321" y="18473"/>
                </a:cubicBezTo>
                <a:cubicBezTo>
                  <a:pt x="1405977" y="10946"/>
                  <a:pt x="1214994" y="0"/>
                  <a:pt x="1214994" y="0"/>
                </a:cubicBezTo>
                <a:lnTo>
                  <a:pt x="208230" y="7389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Буддизм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88640" y="4257817"/>
            <a:ext cx="2743200" cy="1371600"/>
          </a:xfrm>
          <a:custGeom>
            <a:avLst/>
            <a:gdLst>
              <a:gd name="connsiteX0" fmla="*/ 508000 w 2192500"/>
              <a:gd name="connsiteY0" fmla="*/ 122400 h 1239571"/>
              <a:gd name="connsiteX1" fmla="*/ 0 w 2192500"/>
              <a:gd name="connsiteY1" fmla="*/ 611927 h 1239571"/>
              <a:gd name="connsiteX2" fmla="*/ 480291 w 2192500"/>
              <a:gd name="connsiteY2" fmla="*/ 759709 h 1239571"/>
              <a:gd name="connsiteX3" fmla="*/ 544946 w 2192500"/>
              <a:gd name="connsiteY3" fmla="*/ 796654 h 1239571"/>
              <a:gd name="connsiteX4" fmla="*/ 544946 w 2192500"/>
              <a:gd name="connsiteY4" fmla="*/ 805890 h 1239571"/>
              <a:gd name="connsiteX5" fmla="*/ 738909 w 2192500"/>
              <a:gd name="connsiteY5" fmla="*/ 1212290 h 1239571"/>
              <a:gd name="connsiteX6" fmla="*/ 840509 w 2192500"/>
              <a:gd name="connsiteY6" fmla="*/ 1203054 h 1239571"/>
              <a:gd name="connsiteX7" fmla="*/ 905164 w 2192500"/>
              <a:gd name="connsiteY7" fmla="*/ 1184581 h 1239571"/>
              <a:gd name="connsiteX8" fmla="*/ 942109 w 2192500"/>
              <a:gd name="connsiteY8" fmla="*/ 1175345 h 1239571"/>
              <a:gd name="connsiteX9" fmla="*/ 997527 w 2192500"/>
              <a:gd name="connsiteY9" fmla="*/ 1156872 h 1239571"/>
              <a:gd name="connsiteX10" fmla="*/ 1948873 w 2192500"/>
              <a:gd name="connsiteY10" fmla="*/ 1156872 h 1239571"/>
              <a:gd name="connsiteX11" fmla="*/ 1967346 w 2192500"/>
              <a:gd name="connsiteY11" fmla="*/ 611927 h 1239571"/>
              <a:gd name="connsiteX12" fmla="*/ 1874982 w 2192500"/>
              <a:gd name="connsiteY12" fmla="*/ 593454 h 1239571"/>
              <a:gd name="connsiteX13" fmla="*/ 1856509 w 2192500"/>
              <a:gd name="connsiteY13" fmla="*/ 565745 h 1239571"/>
              <a:gd name="connsiteX14" fmla="*/ 1939636 w 2192500"/>
              <a:gd name="connsiteY14" fmla="*/ 20800 h 1239571"/>
              <a:gd name="connsiteX15" fmla="*/ 508000 w 2192500"/>
              <a:gd name="connsiteY15" fmla="*/ 122400 h 12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2500" h="1239571">
                <a:moveTo>
                  <a:pt x="508000" y="122400"/>
                </a:moveTo>
                <a:lnTo>
                  <a:pt x="0" y="611927"/>
                </a:lnTo>
                <a:lnTo>
                  <a:pt x="480291" y="759709"/>
                </a:lnTo>
                <a:cubicBezTo>
                  <a:pt x="539664" y="777112"/>
                  <a:pt x="532723" y="747765"/>
                  <a:pt x="544946" y="796654"/>
                </a:cubicBezTo>
                <a:cubicBezTo>
                  <a:pt x="545693" y="799641"/>
                  <a:pt x="544946" y="802811"/>
                  <a:pt x="544946" y="805890"/>
                </a:cubicBezTo>
                <a:cubicBezTo>
                  <a:pt x="609600" y="941357"/>
                  <a:pt x="649295" y="1091871"/>
                  <a:pt x="738909" y="1212290"/>
                </a:cubicBezTo>
                <a:cubicBezTo>
                  <a:pt x="759211" y="1239571"/>
                  <a:pt x="806801" y="1207548"/>
                  <a:pt x="840509" y="1203054"/>
                </a:cubicBezTo>
                <a:cubicBezTo>
                  <a:pt x="867589" y="1199444"/>
                  <a:pt x="880223" y="1191707"/>
                  <a:pt x="905164" y="1184581"/>
                </a:cubicBezTo>
                <a:cubicBezTo>
                  <a:pt x="917370" y="1181094"/>
                  <a:pt x="930066" y="1179359"/>
                  <a:pt x="942109" y="1175345"/>
                </a:cubicBezTo>
                <a:cubicBezTo>
                  <a:pt x="1000958" y="1155729"/>
                  <a:pt x="969890" y="1156872"/>
                  <a:pt x="997527" y="1156872"/>
                </a:cubicBezTo>
                <a:lnTo>
                  <a:pt x="1948873" y="1156872"/>
                </a:lnTo>
                <a:cubicBezTo>
                  <a:pt x="1955031" y="975224"/>
                  <a:pt x="1990980" y="792137"/>
                  <a:pt x="1967346" y="611927"/>
                </a:cubicBezTo>
                <a:cubicBezTo>
                  <a:pt x="1963263" y="580796"/>
                  <a:pt x="1903965" y="605530"/>
                  <a:pt x="1874982" y="593454"/>
                </a:cubicBezTo>
                <a:cubicBezTo>
                  <a:pt x="1864735" y="589184"/>
                  <a:pt x="1856509" y="565745"/>
                  <a:pt x="1856509" y="565745"/>
                </a:cubicBezTo>
                <a:cubicBezTo>
                  <a:pt x="2009932" y="0"/>
                  <a:pt x="2192500" y="20800"/>
                  <a:pt x="1939636" y="20800"/>
                </a:cubicBezTo>
                <a:lnTo>
                  <a:pt x="508000" y="12240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Христианство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131840" y="4311649"/>
            <a:ext cx="2470239" cy="1600200"/>
          </a:xfrm>
          <a:custGeom>
            <a:avLst/>
            <a:gdLst>
              <a:gd name="connsiteX0" fmla="*/ 24630 w 2317839"/>
              <a:gd name="connsiteY0" fmla="*/ 551572 h 1627608"/>
              <a:gd name="connsiteX1" fmla="*/ 190885 w 2317839"/>
              <a:gd name="connsiteY1" fmla="*/ 570045 h 1627608"/>
              <a:gd name="connsiteX2" fmla="*/ 246303 w 2317839"/>
              <a:gd name="connsiteY2" fmla="*/ 588518 h 1627608"/>
              <a:gd name="connsiteX3" fmla="*/ 384849 w 2317839"/>
              <a:gd name="connsiteY3" fmla="*/ 662409 h 1627608"/>
              <a:gd name="connsiteX4" fmla="*/ 495685 w 2317839"/>
              <a:gd name="connsiteY4" fmla="*/ 764009 h 1627608"/>
              <a:gd name="connsiteX5" fmla="*/ 597285 w 2317839"/>
              <a:gd name="connsiteY5" fmla="*/ 921027 h 1627608"/>
              <a:gd name="connsiteX6" fmla="*/ 791249 w 2317839"/>
              <a:gd name="connsiteY6" fmla="*/ 1124227 h 1627608"/>
              <a:gd name="connsiteX7" fmla="*/ 791249 w 2317839"/>
              <a:gd name="connsiteY7" fmla="*/ 1124227 h 1627608"/>
              <a:gd name="connsiteX8" fmla="*/ 911321 w 2317839"/>
              <a:gd name="connsiteY8" fmla="*/ 1253536 h 1627608"/>
              <a:gd name="connsiteX9" fmla="*/ 957503 w 2317839"/>
              <a:gd name="connsiteY9" fmla="*/ 1290481 h 1627608"/>
              <a:gd name="connsiteX10" fmla="*/ 1049867 w 2317839"/>
              <a:gd name="connsiteY10" fmla="*/ 1355136 h 1627608"/>
              <a:gd name="connsiteX11" fmla="*/ 1151467 w 2317839"/>
              <a:gd name="connsiteY11" fmla="*/ 1438263 h 1627608"/>
              <a:gd name="connsiteX12" fmla="*/ 1188412 w 2317839"/>
              <a:gd name="connsiteY12" fmla="*/ 1493681 h 1627608"/>
              <a:gd name="connsiteX13" fmla="*/ 1243830 w 2317839"/>
              <a:gd name="connsiteY13" fmla="*/ 1576809 h 1627608"/>
              <a:gd name="connsiteX14" fmla="*/ 1253067 w 2317839"/>
              <a:gd name="connsiteY14" fmla="*/ 1604518 h 1627608"/>
              <a:gd name="connsiteX15" fmla="*/ 1336194 w 2317839"/>
              <a:gd name="connsiteY15" fmla="*/ 1595281 h 1627608"/>
              <a:gd name="connsiteX16" fmla="*/ 1419321 w 2317839"/>
              <a:gd name="connsiteY16" fmla="*/ 1539863 h 1627608"/>
              <a:gd name="connsiteX17" fmla="*/ 1520921 w 2317839"/>
              <a:gd name="connsiteY17" fmla="*/ 1475209 h 1627608"/>
              <a:gd name="connsiteX18" fmla="*/ 1557867 w 2317839"/>
              <a:gd name="connsiteY18" fmla="*/ 1456736 h 1627608"/>
              <a:gd name="connsiteX19" fmla="*/ 1585576 w 2317839"/>
              <a:gd name="connsiteY19" fmla="*/ 1447500 h 1627608"/>
              <a:gd name="connsiteX20" fmla="*/ 1631758 w 2317839"/>
              <a:gd name="connsiteY20" fmla="*/ 1419791 h 1627608"/>
              <a:gd name="connsiteX21" fmla="*/ 1687176 w 2317839"/>
              <a:gd name="connsiteY21" fmla="*/ 1382845 h 1627608"/>
              <a:gd name="connsiteX22" fmla="*/ 1751830 w 2317839"/>
              <a:gd name="connsiteY22" fmla="*/ 1355136 h 1627608"/>
              <a:gd name="connsiteX23" fmla="*/ 1788776 w 2317839"/>
              <a:gd name="connsiteY23" fmla="*/ 1327427 h 1627608"/>
              <a:gd name="connsiteX24" fmla="*/ 1871903 w 2317839"/>
              <a:gd name="connsiteY24" fmla="*/ 1299718 h 1627608"/>
              <a:gd name="connsiteX25" fmla="*/ 1955030 w 2317839"/>
              <a:gd name="connsiteY25" fmla="*/ 1235063 h 1627608"/>
              <a:gd name="connsiteX26" fmla="*/ 2038158 w 2317839"/>
              <a:gd name="connsiteY26" fmla="*/ 1207354 h 1627608"/>
              <a:gd name="connsiteX27" fmla="*/ 2065867 w 2317839"/>
              <a:gd name="connsiteY27" fmla="*/ 1198118 h 1627608"/>
              <a:gd name="connsiteX28" fmla="*/ 2121285 w 2317839"/>
              <a:gd name="connsiteY28" fmla="*/ 1170409 h 1627608"/>
              <a:gd name="connsiteX29" fmla="*/ 2158230 w 2317839"/>
              <a:gd name="connsiteY29" fmla="*/ 1142700 h 1627608"/>
              <a:gd name="connsiteX30" fmla="*/ 2204412 w 2317839"/>
              <a:gd name="connsiteY30" fmla="*/ 1114991 h 1627608"/>
              <a:gd name="connsiteX31" fmla="*/ 2222885 w 2317839"/>
              <a:gd name="connsiteY31" fmla="*/ 1050336 h 1627608"/>
              <a:gd name="connsiteX32" fmla="*/ 2241358 w 2317839"/>
              <a:gd name="connsiteY32" fmla="*/ 994918 h 1627608"/>
              <a:gd name="connsiteX33" fmla="*/ 2259830 w 2317839"/>
              <a:gd name="connsiteY33" fmla="*/ 930263 h 1627608"/>
              <a:gd name="connsiteX34" fmla="*/ 2306012 w 2317839"/>
              <a:gd name="connsiteY34" fmla="*/ 782481 h 1627608"/>
              <a:gd name="connsiteX35" fmla="*/ 2315249 w 2317839"/>
              <a:gd name="connsiteY35" fmla="*/ 597754 h 1627608"/>
              <a:gd name="connsiteX36" fmla="*/ 2296776 w 2317839"/>
              <a:gd name="connsiteY36" fmla="*/ 357609 h 1627608"/>
              <a:gd name="connsiteX37" fmla="*/ 2278303 w 2317839"/>
              <a:gd name="connsiteY37" fmla="*/ 311427 h 1627608"/>
              <a:gd name="connsiteX38" fmla="*/ 2204412 w 2317839"/>
              <a:gd name="connsiteY38" fmla="*/ 283718 h 1627608"/>
              <a:gd name="connsiteX39" fmla="*/ 2121285 w 2317839"/>
              <a:gd name="connsiteY39" fmla="*/ 237536 h 1627608"/>
              <a:gd name="connsiteX40" fmla="*/ 2065867 w 2317839"/>
              <a:gd name="connsiteY40" fmla="*/ 209827 h 1627608"/>
              <a:gd name="connsiteX41" fmla="*/ 2010449 w 2317839"/>
              <a:gd name="connsiteY41" fmla="*/ 172881 h 1627608"/>
              <a:gd name="connsiteX42" fmla="*/ 1918085 w 2317839"/>
              <a:gd name="connsiteY42" fmla="*/ 117463 h 1627608"/>
              <a:gd name="connsiteX43" fmla="*/ 1853430 w 2317839"/>
              <a:gd name="connsiteY43" fmla="*/ 71281 h 1627608"/>
              <a:gd name="connsiteX44" fmla="*/ 1816485 w 2317839"/>
              <a:gd name="connsiteY44" fmla="*/ 43572 h 1627608"/>
              <a:gd name="connsiteX45" fmla="*/ 1770303 w 2317839"/>
              <a:gd name="connsiteY45" fmla="*/ 34336 h 1627608"/>
              <a:gd name="connsiteX46" fmla="*/ 1714885 w 2317839"/>
              <a:gd name="connsiteY46" fmla="*/ 15863 h 1627608"/>
              <a:gd name="connsiteX47" fmla="*/ 1169939 w 2317839"/>
              <a:gd name="connsiteY47" fmla="*/ 6627 h 1627608"/>
              <a:gd name="connsiteX48" fmla="*/ 421794 w 2317839"/>
              <a:gd name="connsiteY48" fmla="*/ 34336 h 1627608"/>
              <a:gd name="connsiteX49" fmla="*/ 338667 w 2317839"/>
              <a:gd name="connsiteY49" fmla="*/ 62045 h 1627608"/>
              <a:gd name="connsiteX50" fmla="*/ 301721 w 2317839"/>
              <a:gd name="connsiteY50" fmla="*/ 71281 h 1627608"/>
              <a:gd name="connsiteX51" fmla="*/ 264776 w 2317839"/>
              <a:gd name="connsiteY51" fmla="*/ 89754 h 1627608"/>
              <a:gd name="connsiteX52" fmla="*/ 246303 w 2317839"/>
              <a:gd name="connsiteY52" fmla="*/ 117463 h 1627608"/>
              <a:gd name="connsiteX53" fmla="*/ 218594 w 2317839"/>
              <a:gd name="connsiteY53" fmla="*/ 163645 h 1627608"/>
              <a:gd name="connsiteX54" fmla="*/ 200121 w 2317839"/>
              <a:gd name="connsiteY54" fmla="*/ 237536 h 1627608"/>
              <a:gd name="connsiteX55" fmla="*/ 181649 w 2317839"/>
              <a:gd name="connsiteY55" fmla="*/ 283718 h 1627608"/>
              <a:gd name="connsiteX56" fmla="*/ 172412 w 2317839"/>
              <a:gd name="connsiteY56" fmla="*/ 311427 h 1627608"/>
              <a:gd name="connsiteX57" fmla="*/ 144703 w 2317839"/>
              <a:gd name="connsiteY57" fmla="*/ 339136 h 1627608"/>
              <a:gd name="connsiteX58" fmla="*/ 98521 w 2317839"/>
              <a:gd name="connsiteY58" fmla="*/ 431500 h 1627608"/>
              <a:gd name="connsiteX59" fmla="*/ 43103 w 2317839"/>
              <a:gd name="connsiteY59" fmla="*/ 486918 h 1627608"/>
              <a:gd name="connsiteX60" fmla="*/ 24630 w 2317839"/>
              <a:gd name="connsiteY60" fmla="*/ 551572 h 162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17839" h="1627608">
                <a:moveTo>
                  <a:pt x="24630" y="551572"/>
                </a:moveTo>
                <a:cubicBezTo>
                  <a:pt x="49260" y="565426"/>
                  <a:pt x="135884" y="560878"/>
                  <a:pt x="190885" y="570045"/>
                </a:cubicBezTo>
                <a:cubicBezTo>
                  <a:pt x="210092" y="573246"/>
                  <a:pt x="228129" y="581528"/>
                  <a:pt x="246303" y="588518"/>
                </a:cubicBezTo>
                <a:cubicBezTo>
                  <a:pt x="302624" y="610180"/>
                  <a:pt x="334469" y="625464"/>
                  <a:pt x="384849" y="662409"/>
                </a:cubicBezTo>
                <a:cubicBezTo>
                  <a:pt x="399126" y="672878"/>
                  <a:pt x="480748" y="743097"/>
                  <a:pt x="495685" y="764009"/>
                </a:cubicBezTo>
                <a:cubicBezTo>
                  <a:pt x="654879" y="986879"/>
                  <a:pt x="427604" y="712188"/>
                  <a:pt x="597285" y="921027"/>
                </a:cubicBezTo>
                <a:cubicBezTo>
                  <a:pt x="662161" y="1000876"/>
                  <a:pt x="713145" y="1046124"/>
                  <a:pt x="791249" y="1124227"/>
                </a:cubicBezTo>
                <a:lnTo>
                  <a:pt x="791249" y="1124227"/>
                </a:lnTo>
                <a:cubicBezTo>
                  <a:pt x="842300" y="1185489"/>
                  <a:pt x="845675" y="1192940"/>
                  <a:pt x="911321" y="1253536"/>
                </a:cubicBezTo>
                <a:cubicBezTo>
                  <a:pt x="925807" y="1266907"/>
                  <a:pt x="942850" y="1277293"/>
                  <a:pt x="957503" y="1290481"/>
                </a:cubicBezTo>
                <a:cubicBezTo>
                  <a:pt x="1026991" y="1353020"/>
                  <a:pt x="974651" y="1325049"/>
                  <a:pt x="1049867" y="1355136"/>
                </a:cubicBezTo>
                <a:cubicBezTo>
                  <a:pt x="1124257" y="1429527"/>
                  <a:pt x="1087260" y="1406161"/>
                  <a:pt x="1151467" y="1438263"/>
                </a:cubicBezTo>
                <a:cubicBezTo>
                  <a:pt x="1203994" y="1490790"/>
                  <a:pt x="1161678" y="1440213"/>
                  <a:pt x="1188412" y="1493681"/>
                </a:cubicBezTo>
                <a:cubicBezTo>
                  <a:pt x="1206226" y="1529309"/>
                  <a:pt x="1220626" y="1545870"/>
                  <a:pt x="1243830" y="1576809"/>
                </a:cubicBezTo>
                <a:cubicBezTo>
                  <a:pt x="1246909" y="1586045"/>
                  <a:pt x="1246183" y="1597634"/>
                  <a:pt x="1253067" y="1604518"/>
                </a:cubicBezTo>
                <a:cubicBezTo>
                  <a:pt x="1276158" y="1627608"/>
                  <a:pt x="1317721" y="1601439"/>
                  <a:pt x="1336194" y="1595281"/>
                </a:cubicBezTo>
                <a:cubicBezTo>
                  <a:pt x="1397683" y="1549164"/>
                  <a:pt x="1348064" y="1584398"/>
                  <a:pt x="1419321" y="1539863"/>
                </a:cubicBezTo>
                <a:cubicBezTo>
                  <a:pt x="1453362" y="1518588"/>
                  <a:pt x="1485017" y="1493161"/>
                  <a:pt x="1520921" y="1475209"/>
                </a:cubicBezTo>
                <a:cubicBezTo>
                  <a:pt x="1533236" y="1469051"/>
                  <a:pt x="1545211" y="1462160"/>
                  <a:pt x="1557867" y="1456736"/>
                </a:cubicBezTo>
                <a:cubicBezTo>
                  <a:pt x="1566816" y="1452901"/>
                  <a:pt x="1576868" y="1451854"/>
                  <a:pt x="1585576" y="1447500"/>
                </a:cubicBezTo>
                <a:cubicBezTo>
                  <a:pt x="1601633" y="1439472"/>
                  <a:pt x="1616612" y="1429429"/>
                  <a:pt x="1631758" y="1419791"/>
                </a:cubicBezTo>
                <a:cubicBezTo>
                  <a:pt x="1650489" y="1407871"/>
                  <a:pt x="1667318" y="1392774"/>
                  <a:pt x="1687176" y="1382845"/>
                </a:cubicBezTo>
                <a:cubicBezTo>
                  <a:pt x="1732829" y="1360018"/>
                  <a:pt x="1711059" y="1368726"/>
                  <a:pt x="1751830" y="1355136"/>
                </a:cubicBezTo>
                <a:cubicBezTo>
                  <a:pt x="1764145" y="1345900"/>
                  <a:pt x="1775319" y="1334903"/>
                  <a:pt x="1788776" y="1327427"/>
                </a:cubicBezTo>
                <a:cubicBezTo>
                  <a:pt x="1817235" y="1311617"/>
                  <a:pt x="1841466" y="1307327"/>
                  <a:pt x="1871903" y="1299718"/>
                </a:cubicBezTo>
                <a:cubicBezTo>
                  <a:pt x="1899612" y="1278166"/>
                  <a:pt x="1921728" y="1246163"/>
                  <a:pt x="1955030" y="1235063"/>
                </a:cubicBezTo>
                <a:lnTo>
                  <a:pt x="2038158" y="1207354"/>
                </a:lnTo>
                <a:cubicBezTo>
                  <a:pt x="2047394" y="1204275"/>
                  <a:pt x="2057159" y="1202472"/>
                  <a:pt x="2065867" y="1198118"/>
                </a:cubicBezTo>
                <a:cubicBezTo>
                  <a:pt x="2084340" y="1188882"/>
                  <a:pt x="2103575" y="1181035"/>
                  <a:pt x="2121285" y="1170409"/>
                </a:cubicBezTo>
                <a:cubicBezTo>
                  <a:pt x="2134485" y="1162489"/>
                  <a:pt x="2145422" y="1151239"/>
                  <a:pt x="2158230" y="1142700"/>
                </a:cubicBezTo>
                <a:cubicBezTo>
                  <a:pt x="2173167" y="1132742"/>
                  <a:pt x="2189018" y="1124227"/>
                  <a:pt x="2204412" y="1114991"/>
                </a:cubicBezTo>
                <a:cubicBezTo>
                  <a:pt x="2235452" y="1021875"/>
                  <a:pt x="2188095" y="1166301"/>
                  <a:pt x="2222885" y="1050336"/>
                </a:cubicBezTo>
                <a:cubicBezTo>
                  <a:pt x="2228480" y="1031685"/>
                  <a:pt x="2235632" y="1013529"/>
                  <a:pt x="2241358" y="994918"/>
                </a:cubicBezTo>
                <a:cubicBezTo>
                  <a:pt x="2247950" y="973495"/>
                  <a:pt x="2253145" y="951657"/>
                  <a:pt x="2259830" y="930263"/>
                </a:cubicBezTo>
                <a:cubicBezTo>
                  <a:pt x="2317839" y="744632"/>
                  <a:pt x="2261702" y="937564"/>
                  <a:pt x="2306012" y="782481"/>
                </a:cubicBezTo>
                <a:cubicBezTo>
                  <a:pt x="2309091" y="720905"/>
                  <a:pt x="2316589" y="659392"/>
                  <a:pt x="2315249" y="597754"/>
                </a:cubicBezTo>
                <a:cubicBezTo>
                  <a:pt x="2313504" y="517488"/>
                  <a:pt x="2307050" y="437234"/>
                  <a:pt x="2296776" y="357609"/>
                </a:cubicBezTo>
                <a:cubicBezTo>
                  <a:pt x="2294654" y="341165"/>
                  <a:pt x="2287940" y="324919"/>
                  <a:pt x="2278303" y="311427"/>
                </a:cubicBezTo>
                <a:cubicBezTo>
                  <a:pt x="2262447" y="289229"/>
                  <a:pt x="2226244" y="288084"/>
                  <a:pt x="2204412" y="283718"/>
                </a:cubicBezTo>
                <a:cubicBezTo>
                  <a:pt x="2098025" y="230523"/>
                  <a:pt x="2248880" y="307133"/>
                  <a:pt x="2121285" y="237536"/>
                </a:cubicBezTo>
                <a:cubicBezTo>
                  <a:pt x="2103154" y="227646"/>
                  <a:pt x="2083707" y="220234"/>
                  <a:pt x="2065867" y="209827"/>
                </a:cubicBezTo>
                <a:cubicBezTo>
                  <a:pt x="2046690" y="198640"/>
                  <a:pt x="2029276" y="184648"/>
                  <a:pt x="2010449" y="172881"/>
                </a:cubicBezTo>
                <a:cubicBezTo>
                  <a:pt x="1980002" y="153852"/>
                  <a:pt x="1943474" y="142851"/>
                  <a:pt x="1918085" y="117463"/>
                </a:cubicBezTo>
                <a:cubicBezTo>
                  <a:pt x="1874255" y="73634"/>
                  <a:pt x="1897661" y="86026"/>
                  <a:pt x="1853430" y="71281"/>
                </a:cubicBezTo>
                <a:cubicBezTo>
                  <a:pt x="1841115" y="62045"/>
                  <a:pt x="1830552" y="49824"/>
                  <a:pt x="1816485" y="43572"/>
                </a:cubicBezTo>
                <a:cubicBezTo>
                  <a:pt x="1802139" y="37196"/>
                  <a:pt x="1785449" y="38467"/>
                  <a:pt x="1770303" y="34336"/>
                </a:cubicBezTo>
                <a:cubicBezTo>
                  <a:pt x="1751517" y="29213"/>
                  <a:pt x="1734354" y="16193"/>
                  <a:pt x="1714885" y="15863"/>
                </a:cubicBezTo>
                <a:lnTo>
                  <a:pt x="1169939" y="6627"/>
                </a:lnTo>
                <a:cubicBezTo>
                  <a:pt x="1068170" y="8295"/>
                  <a:pt x="620940" y="0"/>
                  <a:pt x="421794" y="34336"/>
                </a:cubicBezTo>
                <a:cubicBezTo>
                  <a:pt x="393011" y="39299"/>
                  <a:pt x="367003" y="54961"/>
                  <a:pt x="338667" y="62045"/>
                </a:cubicBezTo>
                <a:lnTo>
                  <a:pt x="301721" y="71281"/>
                </a:lnTo>
                <a:cubicBezTo>
                  <a:pt x="289406" y="77439"/>
                  <a:pt x="275353" y="80939"/>
                  <a:pt x="264776" y="89754"/>
                </a:cubicBezTo>
                <a:cubicBezTo>
                  <a:pt x="256248" y="96861"/>
                  <a:pt x="252186" y="108050"/>
                  <a:pt x="246303" y="117463"/>
                </a:cubicBezTo>
                <a:cubicBezTo>
                  <a:pt x="236788" y="132687"/>
                  <a:pt x="226622" y="147588"/>
                  <a:pt x="218594" y="163645"/>
                </a:cubicBezTo>
                <a:cubicBezTo>
                  <a:pt x="206406" y="188022"/>
                  <a:pt x="208023" y="211195"/>
                  <a:pt x="200121" y="237536"/>
                </a:cubicBezTo>
                <a:cubicBezTo>
                  <a:pt x="195357" y="253417"/>
                  <a:pt x="187471" y="268194"/>
                  <a:pt x="181649" y="283718"/>
                </a:cubicBezTo>
                <a:cubicBezTo>
                  <a:pt x="178230" y="292834"/>
                  <a:pt x="177813" y="303326"/>
                  <a:pt x="172412" y="311427"/>
                </a:cubicBezTo>
                <a:cubicBezTo>
                  <a:pt x="165166" y="322295"/>
                  <a:pt x="153939" y="329900"/>
                  <a:pt x="144703" y="339136"/>
                </a:cubicBezTo>
                <a:cubicBezTo>
                  <a:pt x="134274" y="380853"/>
                  <a:pt x="135177" y="394844"/>
                  <a:pt x="98521" y="431500"/>
                </a:cubicBezTo>
                <a:lnTo>
                  <a:pt x="43103" y="486918"/>
                </a:lnTo>
                <a:cubicBezTo>
                  <a:pt x="33263" y="536119"/>
                  <a:pt x="0" y="537718"/>
                  <a:pt x="24630" y="55157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Ислам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81688" y="1797049"/>
            <a:ext cx="7086600" cy="1023938"/>
          </a:xfrm>
          <a:prstGeom prst="roundRect">
            <a:avLst>
              <a:gd name="adj" fmla="val 23883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Три величайших мировых религии</a:t>
            </a:r>
          </a:p>
        </p:txBody>
      </p:sp>
    </p:spTree>
    <p:extLst>
      <p:ext uri="{BB962C8B-B14F-4D97-AF65-F5344CB8AC3E}">
        <p14:creationId xmlns:p14="http://schemas.microsoft.com/office/powerpoint/2010/main" val="39825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1369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ngsanaUPC" pitchFamily="18" charset="-34"/>
              </a:rPr>
              <a:t>Страны которые включил  в себя Ислам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Сергей Александрович\Documents\ICQ\385226527\ReceivedFiles\386263630 [Эгоистка]_\y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8014"/>
            <a:ext cx="8003045" cy="5271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7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85" y="548680"/>
            <a:ext cx="8856984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Ислам — сравнительно молодая религия. В момент своего возникновения, с точки зрения ряда европейских и американских учёных, он был синкретической религией, впитавшей в себя элементы доисламских древних верований и культов арабов,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ханифизм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иудаизм, христианство и маздеизм.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Согласно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сборнику хадисов имама аль-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Бухари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месяц Рамадан 610 года, когда пророку Мухаммеду было 40 лет, во время уединения в пещере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Хира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нему явился ангел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Джабраил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продиктовал ему первые пять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аятов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Корана. Этот (610-й) год можно считать годом возникновения ислама.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1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5184576" cy="6524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В течение трёх лет после начала посланнической миссии пророк Мухаммед вёл тайную проповедь среди друзей и близких. В этот период ислам приняли около 40 человек, среди которых были жена Мухаммеда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Хадиджа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Али ибн Абу Талиб, Абу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Бакр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 другие. В 613 году Мухаммед выступил в Мекке публично как пророк. Правящие круги Мекки отнеслись к Мухаммеду враждебно, его положение в Мекке стало рискованным, и в 622 году он был вынужден совершить переселение (хиджра) в Медину. Населявшие Медину племена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ауса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хазрадж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перейдя в ислам, стали основной группой приверженцев Мухаммеда. К концу жизни Мухаммеда образовалось исламское теократическое государство, занимавшее весь Аравийский полуостров — Арабский халифат.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0" y="1772816"/>
            <a:ext cx="4154676" cy="368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96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30-х годах VII века халифат нанёс своим главным противникам — Византии и персидскому государству Сасанидов — сокрушительное поражение. В 639 году начался поход арабов в Египет, завершившийся полным его завоеванием. После убийства двоюродного брата и зятя Мухаммеда халифа Али в 661 году трон халифата заняла династия </a:t>
            </a:r>
            <a:r>
              <a:rPr lang="ru-RU" dirty="0" err="1" smtClean="0"/>
              <a:t>Омейядов</a:t>
            </a:r>
            <a:r>
              <a:rPr lang="ru-RU" dirty="0" smtClean="0"/>
              <a:t> и столица халифата была перенесена в Дамаск.</a:t>
            </a:r>
          </a:p>
          <a:p>
            <a:endParaRPr lang="ru-RU" dirty="0" smtClean="0"/>
          </a:p>
          <a:p>
            <a:r>
              <a:rPr lang="ru-RU" dirty="0" smtClean="0"/>
              <a:t>В результате дальнейших арабских завоеваний ислам распространился на Среднем и Ближнем Востоке, позднее — в некоторых странах Дальнего Востока, Юго-Восточной Азии, Африки. В 711 году арабы вторглись на Пиренейский полуостров, однако при дальнейшем продвижении по Европе на север они в 732 году потерпели поражение под Пуатье и остановили своё продвижение вглубь Европы.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65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314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ASUSK53TA</dc:creator>
  <cp:lastModifiedBy>User</cp:lastModifiedBy>
  <cp:revision>12</cp:revision>
  <dcterms:created xsi:type="dcterms:W3CDTF">2013-01-24T17:13:12Z</dcterms:created>
  <dcterms:modified xsi:type="dcterms:W3CDTF">2013-06-01T12:11:02Z</dcterms:modified>
</cp:coreProperties>
</file>