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Стиль из темы 2 - акцент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21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08.05.2012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08.05.2012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08.05.2012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08.05.2012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08.05.2012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08.05.2012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08.05.2012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08.05.2012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08.05.2012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08.05.2012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08.05.2012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08.05.2012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332656"/>
            <a:ext cx="7772400" cy="1584175"/>
          </a:xfrm>
        </p:spPr>
        <p:txBody>
          <a:bodyPr>
            <a:noAutofit/>
          </a:bodyPr>
          <a:lstStyle/>
          <a:p>
            <a:pPr hangingPunct="0"/>
            <a:r>
              <a:rPr lang="uz-Cyrl-UZ" sz="2400" b="1" dirty="0">
                <a:solidFill>
                  <a:srgbClr val="00B050"/>
                </a:solidFill>
                <a:latin typeface="Times New Roman" pitchFamily="18" charset="0"/>
                <a:cs typeface="Times New Roman" pitchFamily="18" charset="0"/>
              </a:rPr>
              <a:t>O’ZBЕKISTON RЕSPUBLIKASI MADANIYAT VA SPORT ISHLARI </a:t>
            </a:r>
            <a:r>
              <a:rPr lang="uz-Cyrl-UZ" sz="2400" b="1" dirty="0" smtClean="0">
                <a:solidFill>
                  <a:srgbClr val="00B050"/>
                </a:solidFill>
                <a:latin typeface="Times New Roman" pitchFamily="18" charset="0"/>
                <a:cs typeface="Times New Roman" pitchFamily="18" charset="0"/>
              </a:rPr>
              <a:t>VAZIRLIGI</a:t>
            </a:r>
            <a:r>
              <a:rPr lang="ru-RU" sz="2400" dirty="0">
                <a:solidFill>
                  <a:srgbClr val="00B050"/>
                </a:solidFill>
                <a:latin typeface="Times New Roman" pitchFamily="18" charset="0"/>
                <a:cs typeface="Times New Roman" pitchFamily="18" charset="0"/>
              </a:rPr>
              <a:t/>
            </a:r>
            <a:br>
              <a:rPr lang="ru-RU" sz="2400" dirty="0">
                <a:solidFill>
                  <a:srgbClr val="00B050"/>
                </a:solidFill>
                <a:latin typeface="Times New Roman" pitchFamily="18" charset="0"/>
                <a:cs typeface="Times New Roman" pitchFamily="18" charset="0"/>
              </a:rPr>
            </a:br>
            <a:r>
              <a:rPr lang="uz-Cyrl-UZ" sz="2400" b="1" dirty="0" smtClean="0">
                <a:solidFill>
                  <a:srgbClr val="00B050"/>
                </a:solidFill>
                <a:latin typeface="Times New Roman" pitchFamily="18" charset="0"/>
                <a:cs typeface="Times New Roman" pitchFamily="18" charset="0"/>
              </a:rPr>
              <a:t>O’ZBЕKISTON </a:t>
            </a:r>
            <a:r>
              <a:rPr lang="uz-Cyrl-UZ" sz="2400" b="1" dirty="0">
                <a:solidFill>
                  <a:srgbClr val="00B050"/>
                </a:solidFill>
                <a:latin typeface="Times New Roman" pitchFamily="18" charset="0"/>
                <a:cs typeface="Times New Roman" pitchFamily="18" charset="0"/>
              </a:rPr>
              <a:t>DAVLAT JISMONIY TARBIYA INSTITUTI</a:t>
            </a:r>
            <a:endParaRPr lang="ru-RU" sz="2400" dirty="0">
              <a:solidFill>
                <a:srgbClr val="00B05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827584" y="4293096"/>
            <a:ext cx="7848872" cy="1752600"/>
          </a:xfrm>
        </p:spPr>
        <p:txBody>
          <a:bodyPr>
            <a:normAutofit/>
          </a:bodyPr>
          <a:lstStyle/>
          <a:p>
            <a:r>
              <a:rPr lang="en-US" sz="1800" b="1" dirty="0" smtClean="0">
                <a:solidFill>
                  <a:srgbClr val="C00000"/>
                </a:solidFill>
                <a:latin typeface="Times New Roman" pitchFamily="18" charset="0"/>
                <a:cs typeface="Times New Roman" pitchFamily="18" charset="0"/>
              </a:rPr>
              <a:t>428 guruh </a:t>
            </a:r>
            <a:r>
              <a:rPr lang="en-US" sz="1800" b="1" dirty="0" smtClean="0">
                <a:solidFill>
                  <a:srgbClr val="C00000"/>
                </a:solidFill>
                <a:latin typeface="Times New Roman" pitchFamily="18" charset="0"/>
                <a:cs typeface="Times New Roman" pitchFamily="18" charset="0"/>
              </a:rPr>
              <a:t>talabasi:</a:t>
            </a:r>
            <a:r>
              <a:rPr lang="ru-RU" sz="1800" b="1" dirty="0" smtClean="0">
                <a:solidFill>
                  <a:srgbClr val="C00000"/>
                </a:solidFill>
                <a:latin typeface="Times New Roman" pitchFamily="18" charset="0"/>
                <a:cs typeface="Times New Roman" pitchFamily="18" charset="0"/>
              </a:rPr>
              <a:t> </a:t>
            </a:r>
            <a:r>
              <a:rPr lang="uz-Cyrl-UZ" sz="2400" b="1" dirty="0" smtClean="0">
                <a:solidFill>
                  <a:srgbClr val="C00000"/>
                </a:solidFill>
                <a:latin typeface="Times New Roman" pitchFamily="18" charset="0"/>
                <a:cs typeface="Times New Roman" pitchFamily="18" charset="0"/>
              </a:rPr>
              <a:t>ERKAYEV </a:t>
            </a:r>
            <a:r>
              <a:rPr lang="uz-Cyrl-UZ" sz="2400" b="1" dirty="0">
                <a:solidFill>
                  <a:srgbClr val="C00000"/>
                </a:solidFill>
                <a:latin typeface="Times New Roman" pitchFamily="18" charset="0"/>
                <a:cs typeface="Times New Roman" pitchFamily="18" charset="0"/>
              </a:rPr>
              <a:t>ELDOR ABDUKARIMOVICH</a:t>
            </a:r>
            <a:endParaRPr lang="uz-Cyrl-UZ" sz="2400" b="1" dirty="0" smtClean="0">
              <a:solidFill>
                <a:srgbClr val="C00000"/>
              </a:solidFill>
              <a:latin typeface="Times New Roman" pitchFamily="18" charset="0"/>
              <a:cs typeface="Times New Roman" pitchFamily="18" charset="0"/>
            </a:endParaRPr>
          </a:p>
          <a:p>
            <a:endParaRPr lang="uz-Cyrl-UZ" sz="2400" b="1" dirty="0" smtClean="0">
              <a:solidFill>
                <a:srgbClr val="C00000"/>
              </a:solidFill>
              <a:latin typeface="Times New Roman" pitchFamily="18" charset="0"/>
              <a:cs typeface="Times New Roman" pitchFamily="18" charset="0"/>
            </a:endParaRPr>
          </a:p>
          <a:p>
            <a:r>
              <a:rPr lang="uz-Cyrl-UZ" sz="2400" b="1" dirty="0" smtClean="0">
                <a:solidFill>
                  <a:srgbClr val="C00000"/>
                </a:solidFill>
                <a:latin typeface="Times New Roman" pitchFamily="18" charset="0"/>
                <a:cs typeface="Times New Roman" pitchFamily="18" charset="0"/>
              </a:rPr>
              <a:t>Ilmiy raxbar: </a:t>
            </a:r>
            <a:r>
              <a:rPr lang="uz-Cyrl-UZ" sz="2400" b="1" dirty="0" smtClean="0">
                <a:solidFill>
                  <a:srgbClr val="C00000"/>
                </a:solidFill>
                <a:latin typeface="Times New Roman" pitchFamily="18" charset="0"/>
                <a:cs typeface="Times New Roman" pitchFamily="18" charset="0"/>
              </a:rPr>
              <a:t>I.R.Soliyev</a:t>
            </a:r>
            <a:endParaRPr lang="ru-RU" sz="2400" b="1" dirty="0">
              <a:solidFill>
                <a:srgbClr val="C00000"/>
              </a:solidFill>
              <a:latin typeface="Times New Roman" pitchFamily="18" charset="0"/>
              <a:cs typeface="Times New Roman" pitchFamily="18" charset="0"/>
            </a:endParaRPr>
          </a:p>
        </p:txBody>
      </p:sp>
      <p:sp>
        <p:nvSpPr>
          <p:cNvPr id="4" name="Прямоугольник 3"/>
          <p:cNvSpPr/>
          <p:nvPr/>
        </p:nvSpPr>
        <p:spPr>
          <a:xfrm>
            <a:off x="899592" y="2636912"/>
            <a:ext cx="7560839" cy="1200329"/>
          </a:xfrm>
          <a:prstGeom prst="rect">
            <a:avLst/>
          </a:prstGeom>
        </p:spPr>
        <p:txBody>
          <a:bodyPr wrap="square">
            <a:spAutoFit/>
          </a:bodyPr>
          <a:lstStyle/>
          <a:p>
            <a:pPr algn="ctr"/>
            <a:r>
              <a:rPr lang="uz-Cyrl-UZ" sz="2400" dirty="0" smtClean="0">
                <a:latin typeface="Times New Roman" pitchFamily="18" charset="0"/>
                <a:cs typeface="Times New Roman" pitchFamily="18" charset="0"/>
              </a:rPr>
              <a:t>Мавзу:</a:t>
            </a:r>
            <a:r>
              <a:rPr lang="uz-Cyrl-UZ" sz="2400" b="1" dirty="0">
                <a:solidFill>
                  <a:srgbClr val="7030A0"/>
                </a:solidFill>
                <a:latin typeface="Times New Roman" pitchFamily="18" charset="0"/>
                <a:cs typeface="Times New Roman" pitchFamily="18" charset="0"/>
              </a:rPr>
              <a:t>12-13 YOSHLI O’QUVCHILARINI UMUMIY VA MAXSUS CHIDAMLILIGINI OSHIRISHNING ILMIY ASOSLARI</a:t>
            </a:r>
            <a:endParaRPr lang="ru-RU" sz="2400"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2860180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332656"/>
            <a:ext cx="8496944" cy="6264696"/>
          </a:xfrm>
        </p:spPr>
        <p:txBody>
          <a:bodyPr>
            <a:normAutofit fontScale="70000" lnSpcReduction="20000"/>
          </a:bodyPr>
          <a:lstStyle/>
          <a:p>
            <a:pPr marL="0" indent="361950" algn="just">
              <a:buNone/>
            </a:pPr>
            <a:endParaRPr lang="uz-Cyrl-UZ" dirty="0" smtClean="0">
              <a:latin typeface="Times New Roman" pitchFamily="18" charset="0"/>
              <a:cs typeface="Times New Roman" pitchFamily="18" charset="0"/>
            </a:endParaRPr>
          </a:p>
          <a:p>
            <a:pPr marL="0" indent="361950" algn="just">
              <a:buNone/>
            </a:pPr>
            <a:r>
              <a:rPr lang="uz-Cyrl-UZ" dirty="0" smtClean="0">
                <a:latin typeface="Times New Roman" pitchFamily="18" charset="0"/>
                <a:cs typeface="Times New Roman" pitchFamily="18" charset="0"/>
              </a:rPr>
              <a:t>Yosh </a:t>
            </a:r>
            <a:r>
              <a:rPr lang="uz-Cyrl-UZ" dirty="0">
                <a:latin typeface="Times New Roman" pitchFamily="18" charset="0"/>
                <a:cs typeface="Times New Roman" pitchFamily="18" charset="0"/>
              </a:rPr>
              <a:t>avlodni xar tomonlama: aqliy, ahloqiy va jismoniy jihatdan  rivojlanishida jismoniy tarbiya asosiy o’rinlardan birini egallaydi. Shuning uchun O’zbekiston Respublikasining  «Jismoniy  tarbiya  va  sport   to’g’risi»dagi qonunida maktabgacha yoshdagi bolalar, o’quvchilar, talabalar   salomatligini   asrash   va  mustahkamlash,   ularda jismoniy barkamollik  ehtiyotini shakllari va o’quv yurtilarining asosiy vazifasi  hisoblanadi»  deyiladi. Shu sababdan biz usmirlarni jismoniy sifatlarini rivojlantirish, sog’lig’ini mustaxkamlash, yigitlarni xar tomonlama etuk amalga qilib tarbiyalashni sport orqali amalga oshirishni maqul deb bildik. Yoshlarni  umumiy va maxsus jismoniy sifatlarini rivojlantirish orqali sog’lom muxitni tashkil etamiz.</a:t>
            </a:r>
            <a:endParaRPr lang="ru-RU" dirty="0">
              <a:latin typeface="Times New Roman" pitchFamily="18" charset="0"/>
              <a:cs typeface="Times New Roman" pitchFamily="18" charset="0"/>
            </a:endParaRPr>
          </a:p>
          <a:p>
            <a:pPr marL="0" indent="361950" algn="just">
              <a:buNone/>
            </a:pPr>
            <a:r>
              <a:rPr lang="uz-Cyrl-UZ" dirty="0">
                <a:latin typeface="Times New Roman" pitchFamily="18" charset="0"/>
                <a:cs typeface="Times New Roman" pitchFamily="18" charset="0"/>
              </a:rPr>
              <a:t>Yurtimiz  sportchilari  orasida Jahon arenalari o’zlarini kuch qudrat ko’rsayotganlari juda ko’p. Lekin engil atletikaning biz tanlagan turida ko’zlangan natijalarga erishaolganlari  yo’q. Shu bois o’rta masofaga yuguruvchi maktab o’quvchilarini umumiy va maxsus chidamliligini tarbiyalashni joiz deb topdik.</a:t>
            </a:r>
            <a:endParaRPr lang="ru-RU" dirty="0">
              <a:latin typeface="Times New Roman" pitchFamily="18" charset="0"/>
              <a:cs typeface="Times New Roman" pitchFamily="18" charset="0"/>
            </a:endParaRPr>
          </a:p>
          <a:p>
            <a:pPr marL="0" indent="361950" algn="just">
              <a:buNone/>
            </a:pPr>
            <a:r>
              <a:rPr lang="uz-Cyrl-UZ" b="1" dirty="0">
                <a:latin typeface="Times New Roman" pitchFamily="18" charset="0"/>
                <a:cs typeface="Times New Roman" pitchFamily="18" charset="0"/>
              </a:rPr>
              <a:t>Ishning dolzarbligi:</a:t>
            </a:r>
            <a:r>
              <a:rPr lang="uz-Cyrl-UZ" dirty="0">
                <a:latin typeface="Times New Roman" pitchFamily="18" charset="0"/>
                <a:cs typeface="Times New Roman" pitchFamily="18" charset="0"/>
              </a:rPr>
              <a:t> Hozirgi kunda o’rta masofaga yuguruvchi sportchilarimiz kamchilikni tashkil etadi. Shu sababli 12-13 yoshli o’quvchilarni chidamliligini rivojlantirish orqali o’rta masofaga yuguruvchilarni tayyorlash va yaxshi natijalarga erishish.</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73186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lgn="ctr">
              <a:buNone/>
            </a:pPr>
            <a:r>
              <a:rPr lang="uz-Cyrl-UZ" sz="3600" b="1" dirty="0">
                <a:latin typeface="Times New Roman" pitchFamily="18" charset="0"/>
                <a:cs typeface="Times New Roman" pitchFamily="18" charset="0"/>
              </a:rPr>
              <a:t>Ishning maqsadi. </a:t>
            </a:r>
            <a:endParaRPr lang="uz-Cyrl-UZ" sz="3600" b="1" dirty="0" smtClean="0">
              <a:latin typeface="Times New Roman" pitchFamily="18" charset="0"/>
              <a:cs typeface="Times New Roman" pitchFamily="18" charset="0"/>
            </a:endParaRPr>
          </a:p>
          <a:p>
            <a:pPr marL="0" indent="0" algn="ctr">
              <a:buNone/>
            </a:pPr>
            <a:r>
              <a:rPr lang="uz-Cyrl-UZ" sz="3600" dirty="0" smtClean="0">
                <a:latin typeface="Times New Roman" pitchFamily="18" charset="0"/>
                <a:cs typeface="Times New Roman" pitchFamily="18" charset="0"/>
              </a:rPr>
              <a:t>O’rta </a:t>
            </a:r>
            <a:r>
              <a:rPr lang="uz-Cyrl-UZ" sz="3600" dirty="0">
                <a:latin typeface="Times New Roman" pitchFamily="18" charset="0"/>
                <a:cs typeface="Times New Roman" pitchFamily="18" charset="0"/>
              </a:rPr>
              <a:t>masofalarga yuguruvchi  12-13  yoshli engil atletikachilarning umumiy va mahsus chidamliligini oshirish uslubiyatini ishlab chiqish.</a:t>
            </a: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val="1185293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normAutofit/>
          </a:bodyPr>
          <a:lstStyle/>
          <a:p>
            <a:r>
              <a:rPr lang="uz-Cyrl-UZ" sz="2800" b="1" dirty="0" smtClean="0">
                <a:latin typeface="Times New Roman" pitchFamily="18" charset="0"/>
                <a:cs typeface="Times New Roman" pitchFamily="18" charset="0"/>
              </a:rPr>
              <a:t>TADQIQOT VAZIFA</a:t>
            </a:r>
            <a:r>
              <a:rPr lang="en-US" sz="2800" b="1" dirty="0" smtClean="0">
                <a:latin typeface="Times New Roman" pitchFamily="18" charset="0"/>
                <a:cs typeface="Times New Roman" pitchFamily="18" charset="0"/>
              </a:rPr>
              <a:t>LARI</a:t>
            </a:r>
            <a:endParaRPr lang="ru-RU" sz="2800" dirty="0">
              <a:latin typeface="Times New Roman" pitchFamily="18" charset="0"/>
              <a:cs typeface="Times New Roman" pitchFamily="18" charset="0"/>
            </a:endParaRPr>
          </a:p>
        </p:txBody>
      </p:sp>
      <p:sp>
        <p:nvSpPr>
          <p:cNvPr id="3" name="Объект 2"/>
          <p:cNvSpPr>
            <a:spLocks noGrp="1"/>
          </p:cNvSpPr>
          <p:nvPr>
            <p:ph idx="1"/>
          </p:nvPr>
        </p:nvSpPr>
        <p:spPr>
          <a:xfrm>
            <a:off x="457200" y="980728"/>
            <a:ext cx="8229600" cy="5472608"/>
          </a:xfrm>
        </p:spPr>
        <p:txBody>
          <a:bodyPr>
            <a:noAutofit/>
          </a:bodyPr>
          <a:lstStyle/>
          <a:p>
            <a:pPr marL="0" indent="361950" algn="just">
              <a:buNone/>
            </a:pPr>
            <a:r>
              <a:rPr lang="uz-Cyrl-UZ" sz="2800" dirty="0" smtClean="0">
                <a:latin typeface="Times New Roman" pitchFamily="18" charset="0"/>
                <a:cs typeface="Times New Roman" pitchFamily="18" charset="0"/>
              </a:rPr>
              <a:t>O’rta </a:t>
            </a:r>
            <a:r>
              <a:rPr lang="uz-Cyrl-UZ" sz="2800" dirty="0">
                <a:latin typeface="Times New Roman" pitchFamily="18" charset="0"/>
                <a:cs typeface="Times New Roman" pitchFamily="18" charset="0"/>
              </a:rPr>
              <a:t>masofaga yuguruvchi 12 – 13 yoshli sportchilarni   chidamliligini aniqlashda qo’yidagi vazifalarni xal etdik: </a:t>
            </a:r>
            <a:endParaRPr lang="ru-RU" sz="2800" dirty="0">
              <a:latin typeface="Times New Roman" pitchFamily="18" charset="0"/>
              <a:cs typeface="Times New Roman" pitchFamily="18" charset="0"/>
            </a:endParaRPr>
          </a:p>
          <a:p>
            <a:pPr marL="0" indent="361950" algn="just">
              <a:buNone/>
            </a:pPr>
            <a:r>
              <a:rPr lang="uz-Cyrl-UZ" sz="2800" dirty="0">
                <a:latin typeface="Times New Roman" pitchFamily="18" charset="0"/>
                <a:cs typeface="Times New Roman" pitchFamily="18" charset="0"/>
              </a:rPr>
              <a:t>1.Tanlangan gurux o’quvchilarining jismoniy rivojlanganlik darajasini aniqlab olish;</a:t>
            </a:r>
            <a:endParaRPr lang="ru-RU" sz="2800" dirty="0">
              <a:latin typeface="Times New Roman" pitchFamily="18" charset="0"/>
              <a:cs typeface="Times New Roman" pitchFamily="18" charset="0"/>
            </a:endParaRPr>
          </a:p>
          <a:p>
            <a:pPr marL="0" indent="361950" algn="just">
              <a:buNone/>
            </a:pPr>
            <a:r>
              <a:rPr lang="uz-Cyrl-UZ" sz="2800" dirty="0">
                <a:latin typeface="Times New Roman" pitchFamily="18" charset="0"/>
                <a:cs typeface="Times New Roman" pitchFamily="18" charset="0"/>
              </a:rPr>
              <a:t>2. </a:t>
            </a:r>
            <a:r>
              <a:rPr lang="en-US" sz="2800" dirty="0">
                <a:latin typeface="Times New Roman" pitchFamily="18" charset="0"/>
                <a:cs typeface="Times New Roman" pitchFamily="18" charset="0"/>
              </a:rPr>
              <a:t>12 – 13 </a:t>
            </a:r>
            <a:r>
              <a:rPr lang="uz-Cyrl-UZ" sz="2800" dirty="0">
                <a:latin typeface="Times New Roman" pitchFamily="18" charset="0"/>
                <a:cs typeface="Times New Roman" pitchFamily="18" charset="0"/>
              </a:rPr>
              <a:t>yoshli o’quvchilarini 800 va 1500 metr masofalarga yugurishda sport natijasiniq aniqlash.</a:t>
            </a:r>
            <a:endParaRPr lang="ru-RU" sz="2800" dirty="0">
              <a:latin typeface="Times New Roman" pitchFamily="18" charset="0"/>
              <a:cs typeface="Times New Roman" pitchFamily="18" charset="0"/>
            </a:endParaRPr>
          </a:p>
          <a:p>
            <a:pPr marL="0" indent="361950" algn="just">
              <a:buNone/>
            </a:pPr>
            <a:r>
              <a:rPr lang="uz-Cyrl-UZ" sz="2800" dirty="0">
                <a:latin typeface="Times New Roman" pitchFamily="18" charset="0"/>
                <a:cs typeface="Times New Roman" pitchFamily="18" charset="0"/>
              </a:rPr>
              <a:t>3. Mashg’ulotlarda qo’llaniladigan samarador mashq va uslublarni saralash.</a:t>
            </a:r>
            <a:endParaRPr lang="ru-RU" sz="2800" dirty="0">
              <a:latin typeface="Times New Roman" pitchFamily="18" charset="0"/>
              <a:cs typeface="Times New Roman" pitchFamily="18" charset="0"/>
            </a:endParaRPr>
          </a:p>
          <a:p>
            <a:pPr marL="0" indent="361950" algn="just">
              <a:buNone/>
            </a:pPr>
            <a:r>
              <a:rPr lang="uz-Cyrl-UZ" sz="2800" dirty="0">
                <a:latin typeface="Times New Roman" pitchFamily="18" charset="0"/>
                <a:cs typeface="Times New Roman" pitchFamily="18" charset="0"/>
              </a:rPr>
              <a:t>4. 12 – 13 yoshli engil atletikachilarni umumiy va maxsus chidamliligini tarbiyalashda samarali vositalarni ta’sirin aniqlash.</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4159717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Autofit/>
          </a:bodyPr>
          <a:lstStyle/>
          <a:p>
            <a:r>
              <a:rPr lang="uz-Cyrl-UZ" sz="2000" b="1" dirty="0" smtClean="0">
                <a:solidFill>
                  <a:srgbClr val="C00000"/>
                </a:solidFill>
              </a:rPr>
              <a:t>TAJRIBA VA NAZORAT GURUHLARI O’QUVCHILARINING TADQIQOTDAN DAVRIDAGI JISMONIY KO’RSATKICHLARINI % HISOBIDA TAQQOSLASH</a:t>
            </a:r>
            <a:endParaRPr lang="ru-RU" sz="2000" dirty="0">
              <a:solidFill>
                <a:srgbClr val="C00000"/>
              </a:solidFill>
            </a:endParaRPr>
          </a:p>
        </p:txBody>
      </p:sp>
      <p:graphicFrame>
        <p:nvGraphicFramePr>
          <p:cNvPr id="4" name="Таблица 3"/>
          <p:cNvGraphicFramePr>
            <a:graphicFrameLocks noGrp="1"/>
          </p:cNvGraphicFramePr>
          <p:nvPr>
            <p:extLst>
              <p:ext uri="{D42A27DB-BD31-4B8C-83A1-F6EECF244321}">
                <p14:modId xmlns:p14="http://schemas.microsoft.com/office/powerpoint/2010/main" val="439834517"/>
              </p:ext>
            </p:extLst>
          </p:nvPr>
        </p:nvGraphicFramePr>
        <p:xfrm>
          <a:off x="323528" y="1556792"/>
          <a:ext cx="8568950" cy="4142217"/>
        </p:xfrm>
        <a:graphic>
          <a:graphicData uri="http://schemas.openxmlformats.org/drawingml/2006/table">
            <a:tbl>
              <a:tblPr>
                <a:tableStyleId>{5940675A-B579-460E-94D1-54222C63F5DA}</a:tableStyleId>
              </a:tblPr>
              <a:tblGrid>
                <a:gridCol w="1171822"/>
                <a:gridCol w="1052939"/>
                <a:gridCol w="953681"/>
                <a:gridCol w="1069413"/>
                <a:gridCol w="734889"/>
                <a:gridCol w="993920"/>
                <a:gridCol w="945558"/>
                <a:gridCol w="1088857"/>
                <a:gridCol w="557871"/>
              </a:tblGrid>
              <a:tr h="202275">
                <a:tc rowSpan="2">
                  <a:txBody>
                    <a:bodyPr/>
                    <a:lstStyle/>
                    <a:p>
                      <a:pPr marL="228600" indent="-457200" algn="ctr">
                        <a:lnSpc>
                          <a:spcPct val="115000"/>
                        </a:lnSpc>
                        <a:spcAft>
                          <a:spcPts val="0"/>
                        </a:spcAft>
                      </a:pPr>
                      <a:r>
                        <a:rPr lang="uz-Cyrl-UZ" sz="1600" dirty="0">
                          <a:effectLst/>
                          <a:latin typeface="Times New Roman" pitchFamily="18" charset="0"/>
                          <a:cs typeface="Times New Roman" pitchFamily="18" charset="0"/>
                        </a:rPr>
                        <a:t>T</a:t>
                      </a:r>
                      <a:r>
                        <a:rPr lang="ru-RU" sz="1600" dirty="0" err="1">
                          <a:effectLst/>
                          <a:latin typeface="Times New Roman" pitchFamily="18" charset="0"/>
                          <a:cs typeface="Times New Roman" pitchFamily="18" charset="0"/>
                        </a:rPr>
                        <a:t>estlar</a:t>
                      </a:r>
                      <a:endParaRPr lang="ru-RU" sz="1600" dirty="0">
                        <a:effectLst/>
                        <a:latin typeface="Times New Roman" pitchFamily="18" charset="0"/>
                        <a:ea typeface="Times New Roman"/>
                        <a:cs typeface="Times New Roman" pitchFamily="18" charset="0"/>
                      </a:endParaRPr>
                    </a:p>
                  </a:txBody>
                  <a:tcPr marL="48942" marR="48942" marT="0" marB="0" anchor="ctr"/>
                </a:tc>
                <a:tc gridSpan="4">
                  <a:txBody>
                    <a:bodyPr/>
                    <a:lstStyle/>
                    <a:p>
                      <a:pPr marL="228600" indent="-457200" algn="ctr">
                        <a:lnSpc>
                          <a:spcPct val="115000"/>
                        </a:lnSpc>
                        <a:spcAft>
                          <a:spcPts val="0"/>
                        </a:spcAft>
                      </a:pPr>
                      <a:r>
                        <a:rPr lang="ru-RU" sz="1600" dirty="0" err="1">
                          <a:effectLst/>
                          <a:latin typeface="Times New Roman" pitchFamily="18" charset="0"/>
                          <a:cs typeface="Times New Roman" pitchFamily="18" charset="0"/>
                        </a:rPr>
                        <a:t>Tajriba</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guruhi</a:t>
                      </a:r>
                      <a:endParaRPr lang="ru-RU" sz="1600" dirty="0">
                        <a:effectLst/>
                        <a:latin typeface="Times New Roman" pitchFamily="18" charset="0"/>
                        <a:ea typeface="Times New Roman"/>
                        <a:cs typeface="Times New Roman" pitchFamily="18" charset="0"/>
                      </a:endParaRPr>
                    </a:p>
                  </a:txBody>
                  <a:tcPr marL="48942" marR="48942"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gridSpan="4">
                  <a:txBody>
                    <a:bodyPr/>
                    <a:lstStyle/>
                    <a:p>
                      <a:pPr marL="228600" indent="-457200" algn="ctr">
                        <a:lnSpc>
                          <a:spcPct val="115000"/>
                        </a:lnSpc>
                        <a:spcAft>
                          <a:spcPts val="0"/>
                        </a:spcAft>
                      </a:pPr>
                      <a:r>
                        <a:rPr lang="ru-RU" sz="1600" dirty="0" err="1">
                          <a:effectLst/>
                          <a:latin typeface="Times New Roman" pitchFamily="18" charset="0"/>
                          <a:cs typeface="Times New Roman" pitchFamily="18" charset="0"/>
                        </a:rPr>
                        <a:t>Nazorat</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guruhi</a:t>
                      </a:r>
                      <a:endParaRPr lang="ru-RU" sz="1600" dirty="0">
                        <a:effectLst/>
                        <a:latin typeface="Times New Roman" pitchFamily="18" charset="0"/>
                        <a:ea typeface="Times New Roman"/>
                        <a:cs typeface="Times New Roman" pitchFamily="18" charset="0"/>
                      </a:endParaRPr>
                    </a:p>
                  </a:txBody>
                  <a:tcPr marL="48942" marR="48942" marT="0" marB="0" anchor="ctr"/>
                </a:tc>
                <a:tc hMerge="1">
                  <a:txBody>
                    <a:bodyPr/>
                    <a:lstStyle/>
                    <a:p>
                      <a:endParaRPr lang="ru-RU"/>
                    </a:p>
                  </a:txBody>
                  <a:tcPr/>
                </a:tc>
                <a:tc hMerge="1">
                  <a:txBody>
                    <a:bodyPr/>
                    <a:lstStyle/>
                    <a:p>
                      <a:endParaRPr lang="ru-RU"/>
                    </a:p>
                  </a:txBody>
                  <a:tcPr/>
                </a:tc>
                <a:tc hMerge="1">
                  <a:txBody>
                    <a:bodyPr/>
                    <a:lstStyle/>
                    <a:p>
                      <a:endParaRPr lang="ru-RU"/>
                    </a:p>
                  </a:txBody>
                  <a:tcPr/>
                </a:tc>
              </a:tr>
              <a:tr h="330699">
                <a:tc vMerge="1">
                  <a:txBody>
                    <a:bodyPr/>
                    <a:lstStyle/>
                    <a:p>
                      <a:endParaRPr lang="ru-RU"/>
                    </a:p>
                  </a:txBody>
                  <a:tcPr/>
                </a:tc>
                <a:tc>
                  <a:txBody>
                    <a:bodyPr/>
                    <a:lstStyle/>
                    <a:p>
                      <a:pPr marL="228600" indent="-457200" algn="ctr">
                        <a:lnSpc>
                          <a:spcPct val="115000"/>
                        </a:lnSpc>
                        <a:spcAft>
                          <a:spcPts val="0"/>
                        </a:spcAft>
                      </a:pPr>
                      <a:r>
                        <a:rPr lang="ru-RU" sz="1600" dirty="0" smtClean="0">
                          <a:effectLst/>
                          <a:latin typeface="Times New Roman" pitchFamily="18" charset="0"/>
                          <a:cs typeface="Times New Roman" pitchFamily="18" charset="0"/>
                        </a:rPr>
                        <a:t>T</a:t>
                      </a:r>
                      <a:r>
                        <a:rPr lang="en-US" sz="1600" dirty="0" smtClean="0">
                          <a:effectLst/>
                          <a:latin typeface="Times New Roman" pitchFamily="18" charset="0"/>
                          <a:cs typeface="Times New Roman" pitchFamily="18" charset="0"/>
                        </a:rPr>
                        <a:t>-</a:t>
                      </a:r>
                      <a:r>
                        <a:rPr lang="uz-Cyrl-UZ" sz="1600" dirty="0" smtClean="0">
                          <a:effectLst/>
                          <a:latin typeface="Times New Roman" pitchFamily="18" charset="0"/>
                          <a:cs typeface="Times New Roman" pitchFamily="18" charset="0"/>
                        </a:rPr>
                        <a:t>dan</a:t>
                      </a:r>
                      <a:endParaRPr lang="ru-RU" sz="1600" dirty="0">
                        <a:effectLst/>
                        <a:latin typeface="Times New Roman" pitchFamily="18" charset="0"/>
                        <a:cs typeface="Times New Roman" pitchFamily="18" charset="0"/>
                      </a:endParaRPr>
                    </a:p>
                    <a:p>
                      <a:pPr marL="228600" indent="-457200" algn="ctr">
                        <a:lnSpc>
                          <a:spcPct val="115000"/>
                        </a:lnSpc>
                        <a:spcAft>
                          <a:spcPts val="0"/>
                        </a:spcAft>
                      </a:pPr>
                      <a:r>
                        <a:rPr lang="en-US" sz="1600" dirty="0" smtClean="0">
                          <a:effectLst/>
                          <a:latin typeface="Times New Roman" pitchFamily="18" charset="0"/>
                          <a:cs typeface="Times New Roman" pitchFamily="18" charset="0"/>
                        </a:rPr>
                        <a:t>o</a:t>
                      </a:r>
                      <a:r>
                        <a:rPr lang="ru-RU" sz="1600" dirty="0" smtClean="0">
                          <a:effectLst/>
                          <a:latin typeface="Times New Roman" pitchFamily="18" charset="0"/>
                          <a:cs typeface="Times New Roman" pitchFamily="18" charset="0"/>
                        </a:rPr>
                        <a:t>l</a:t>
                      </a:r>
                      <a:r>
                        <a:rPr lang="en-US" sz="1600" dirty="0" smtClean="0">
                          <a:effectLst/>
                          <a:latin typeface="Times New Roman" pitchFamily="18" charset="0"/>
                          <a:cs typeface="Times New Roman" pitchFamily="18" charset="0"/>
                        </a:rPr>
                        <a:t>.</a:t>
                      </a:r>
                      <a:endParaRPr lang="ru-RU" sz="1600"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1600" dirty="0" smtClean="0">
                          <a:effectLst/>
                          <a:latin typeface="Times New Roman" pitchFamily="18" charset="0"/>
                          <a:cs typeface="Times New Roman" pitchFamily="18" charset="0"/>
                        </a:rPr>
                        <a:t>T</a:t>
                      </a:r>
                      <a:r>
                        <a:rPr lang="en-US" sz="1600" dirty="0" smtClean="0">
                          <a:effectLst/>
                          <a:latin typeface="Times New Roman" pitchFamily="18" charset="0"/>
                          <a:cs typeface="Times New Roman" pitchFamily="18" charset="0"/>
                        </a:rPr>
                        <a:t>-</a:t>
                      </a:r>
                      <a:r>
                        <a:rPr lang="uz-Cyrl-UZ" sz="1600" dirty="0" smtClean="0">
                          <a:effectLst/>
                          <a:latin typeface="Times New Roman" pitchFamily="18" charset="0"/>
                          <a:cs typeface="Times New Roman" pitchFamily="18" charset="0"/>
                        </a:rPr>
                        <a:t>dan </a:t>
                      </a:r>
                      <a:r>
                        <a:rPr lang="ru-RU" sz="1600" dirty="0" err="1" smtClean="0">
                          <a:effectLst/>
                          <a:latin typeface="Times New Roman" pitchFamily="18" charset="0"/>
                          <a:cs typeface="Times New Roman" pitchFamily="18" charset="0"/>
                        </a:rPr>
                        <a:t>ke</a:t>
                      </a:r>
                      <a:r>
                        <a:rPr lang="en-US" sz="1600" dirty="0" smtClean="0">
                          <a:effectLst/>
                          <a:latin typeface="Times New Roman" pitchFamily="18" charset="0"/>
                          <a:cs typeface="Times New Roman" pitchFamily="18" charset="0"/>
                        </a:rPr>
                        <a:t>.</a:t>
                      </a:r>
                      <a:endParaRPr lang="ru-RU" sz="1600"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uz-Cyrl-UZ" sz="1600" dirty="0">
                          <a:effectLst/>
                          <a:latin typeface="Times New Roman" pitchFamily="18" charset="0"/>
                          <a:cs typeface="Times New Roman" pitchFamily="18" charset="0"/>
                        </a:rPr>
                        <a:t>o’</a:t>
                      </a:r>
                      <a:r>
                        <a:rPr lang="ru-RU" sz="1600" dirty="0" err="1">
                          <a:effectLst/>
                          <a:latin typeface="Times New Roman" pitchFamily="18" charset="0"/>
                          <a:cs typeface="Times New Roman" pitchFamily="18" charset="0"/>
                        </a:rPr>
                        <a:t>sishi</a:t>
                      </a:r>
                      <a:endParaRPr lang="ru-RU" sz="1600"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1600" dirty="0">
                          <a:effectLst/>
                          <a:latin typeface="Times New Roman" pitchFamily="18" charset="0"/>
                          <a:cs typeface="Times New Roman" pitchFamily="18" charset="0"/>
                        </a:rPr>
                        <a:t>%</a:t>
                      </a:r>
                      <a:endParaRPr lang="ru-RU" sz="1600"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1600" dirty="0" smtClean="0">
                          <a:effectLst/>
                          <a:latin typeface="Times New Roman" pitchFamily="18" charset="0"/>
                          <a:cs typeface="Times New Roman" pitchFamily="18" charset="0"/>
                        </a:rPr>
                        <a:t>T</a:t>
                      </a:r>
                      <a:r>
                        <a:rPr lang="en-US" sz="1600" dirty="0" smtClean="0">
                          <a:effectLst/>
                          <a:latin typeface="Times New Roman" pitchFamily="18" charset="0"/>
                          <a:cs typeface="Times New Roman" pitchFamily="18" charset="0"/>
                        </a:rPr>
                        <a:t>-</a:t>
                      </a:r>
                      <a:r>
                        <a:rPr lang="uz-Cyrl-UZ" sz="1600" dirty="0" smtClean="0">
                          <a:effectLst/>
                          <a:latin typeface="Times New Roman" pitchFamily="18" charset="0"/>
                          <a:cs typeface="Times New Roman" pitchFamily="18" charset="0"/>
                        </a:rPr>
                        <a:t>dan</a:t>
                      </a:r>
                      <a:endParaRPr lang="ru-RU" sz="1600" dirty="0">
                        <a:effectLst/>
                        <a:latin typeface="Times New Roman" pitchFamily="18" charset="0"/>
                        <a:cs typeface="Times New Roman" pitchFamily="18" charset="0"/>
                      </a:endParaRPr>
                    </a:p>
                    <a:p>
                      <a:pPr marL="228600" indent="-457200" algn="ctr">
                        <a:lnSpc>
                          <a:spcPct val="115000"/>
                        </a:lnSpc>
                        <a:spcAft>
                          <a:spcPts val="0"/>
                        </a:spcAft>
                      </a:pPr>
                      <a:r>
                        <a:rPr lang="en-US" sz="1600" dirty="0" smtClean="0">
                          <a:effectLst/>
                          <a:latin typeface="Times New Roman" pitchFamily="18" charset="0"/>
                          <a:cs typeface="Times New Roman" pitchFamily="18" charset="0"/>
                        </a:rPr>
                        <a:t>o</a:t>
                      </a:r>
                      <a:r>
                        <a:rPr lang="ru-RU" sz="1600" dirty="0" smtClean="0">
                          <a:effectLst/>
                          <a:latin typeface="Times New Roman" pitchFamily="18" charset="0"/>
                          <a:cs typeface="Times New Roman" pitchFamily="18" charset="0"/>
                        </a:rPr>
                        <a:t>l</a:t>
                      </a:r>
                      <a:r>
                        <a:rPr lang="en-US" sz="1600" dirty="0" smtClean="0">
                          <a:effectLst/>
                          <a:latin typeface="Times New Roman" pitchFamily="18" charset="0"/>
                          <a:cs typeface="Times New Roman" pitchFamily="18" charset="0"/>
                        </a:rPr>
                        <a:t>.</a:t>
                      </a:r>
                      <a:endParaRPr lang="ru-RU" sz="1600"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1600" dirty="0" smtClean="0">
                          <a:effectLst/>
                          <a:latin typeface="Times New Roman" pitchFamily="18" charset="0"/>
                          <a:cs typeface="Times New Roman" pitchFamily="18" charset="0"/>
                        </a:rPr>
                        <a:t>T</a:t>
                      </a:r>
                      <a:r>
                        <a:rPr lang="en-US" sz="1600" dirty="0" smtClean="0">
                          <a:effectLst/>
                          <a:latin typeface="Times New Roman" pitchFamily="18" charset="0"/>
                          <a:cs typeface="Times New Roman" pitchFamily="18" charset="0"/>
                        </a:rPr>
                        <a:t>-</a:t>
                      </a:r>
                      <a:r>
                        <a:rPr lang="uz-Cyrl-UZ" sz="1600" dirty="0" smtClean="0">
                          <a:effectLst/>
                          <a:latin typeface="Times New Roman" pitchFamily="18" charset="0"/>
                          <a:cs typeface="Times New Roman" pitchFamily="18" charset="0"/>
                        </a:rPr>
                        <a:t>dan </a:t>
                      </a:r>
                      <a:r>
                        <a:rPr lang="ru-RU" sz="1600" dirty="0" err="1" smtClean="0">
                          <a:effectLst/>
                          <a:latin typeface="Times New Roman" pitchFamily="18" charset="0"/>
                          <a:cs typeface="Times New Roman" pitchFamily="18" charset="0"/>
                        </a:rPr>
                        <a:t>ke</a:t>
                      </a:r>
                      <a:r>
                        <a:rPr lang="en-US" sz="1600" dirty="0" smtClean="0">
                          <a:effectLst/>
                          <a:latin typeface="Times New Roman" pitchFamily="18" charset="0"/>
                          <a:cs typeface="Times New Roman" pitchFamily="18" charset="0"/>
                        </a:rPr>
                        <a:t>.</a:t>
                      </a:r>
                      <a:endParaRPr lang="ru-RU" sz="1600"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uz-Cyrl-UZ" sz="1600" dirty="0">
                          <a:effectLst/>
                          <a:latin typeface="Times New Roman" pitchFamily="18" charset="0"/>
                          <a:cs typeface="Times New Roman" pitchFamily="18" charset="0"/>
                        </a:rPr>
                        <a:t>o’</a:t>
                      </a:r>
                      <a:r>
                        <a:rPr lang="ru-RU" sz="1600" dirty="0" err="1">
                          <a:effectLst/>
                          <a:latin typeface="Times New Roman" pitchFamily="18" charset="0"/>
                          <a:cs typeface="Times New Roman" pitchFamily="18" charset="0"/>
                        </a:rPr>
                        <a:t>sishi</a:t>
                      </a:r>
                      <a:endParaRPr lang="ru-RU" sz="1600"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1600" dirty="0">
                          <a:effectLst/>
                          <a:latin typeface="Times New Roman" pitchFamily="18" charset="0"/>
                          <a:cs typeface="Times New Roman" pitchFamily="18" charset="0"/>
                        </a:rPr>
                        <a:t>% </a:t>
                      </a:r>
                      <a:endParaRPr lang="ru-RU" sz="1600" dirty="0">
                        <a:effectLst/>
                        <a:latin typeface="Times New Roman" pitchFamily="18" charset="0"/>
                        <a:ea typeface="Times New Roman"/>
                        <a:cs typeface="Times New Roman" pitchFamily="18" charset="0"/>
                      </a:endParaRPr>
                    </a:p>
                  </a:txBody>
                  <a:tcPr marL="48942" marR="48942" marT="0" marB="0" anchor="ctr"/>
                </a:tc>
              </a:tr>
              <a:tr h="202275">
                <a:tc>
                  <a:txBody>
                    <a:bodyPr/>
                    <a:lstStyle/>
                    <a:p>
                      <a:pPr marL="228600" indent="-457200" algn="l">
                        <a:lnSpc>
                          <a:spcPct val="115000"/>
                        </a:lnSpc>
                        <a:spcAft>
                          <a:spcPts val="0"/>
                        </a:spcAft>
                      </a:pPr>
                      <a:r>
                        <a:rPr lang="ru-RU" sz="1600">
                          <a:effectLst/>
                          <a:latin typeface="Times New Roman" pitchFamily="18" charset="0"/>
                          <a:cs typeface="Times New Roman" pitchFamily="18" charset="0"/>
                        </a:rPr>
                        <a:t>60m</a:t>
                      </a:r>
                      <a:endParaRPr lang="ru-RU" sz="160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effectLst/>
                          <a:latin typeface="Times New Roman" pitchFamily="18" charset="0"/>
                          <a:cs typeface="Times New Roman" pitchFamily="18" charset="0"/>
                        </a:rPr>
                        <a:t>8.58</a:t>
                      </a:r>
                      <a:endParaRPr lang="ru-RU" sz="2000" b="1"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effectLst/>
                          <a:latin typeface="Times New Roman" pitchFamily="18" charset="0"/>
                          <a:cs typeface="Times New Roman" pitchFamily="18" charset="0"/>
                        </a:rPr>
                        <a:t>7.</a:t>
                      </a:r>
                      <a:r>
                        <a:rPr lang="uz-Cyrl-UZ" sz="2000" b="1">
                          <a:effectLst/>
                          <a:latin typeface="Times New Roman" pitchFamily="18" charset="0"/>
                          <a:cs typeface="Times New Roman" pitchFamily="18" charset="0"/>
                        </a:rPr>
                        <a:t>9</a:t>
                      </a:r>
                      <a:r>
                        <a:rPr lang="ru-RU" sz="2000" b="1">
                          <a:effectLst/>
                          <a:latin typeface="Times New Roman" pitchFamily="18" charset="0"/>
                          <a:cs typeface="Times New Roman" pitchFamily="18" charset="0"/>
                        </a:rPr>
                        <a:t>5</a:t>
                      </a:r>
                      <a:endParaRPr lang="ru-RU" sz="2000" b="1">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0.63</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solidFill>
                            <a:srgbClr val="C00000"/>
                          </a:solidFill>
                          <a:effectLst/>
                          <a:latin typeface="Times New Roman" pitchFamily="18" charset="0"/>
                          <a:cs typeface="Times New Roman" pitchFamily="18" charset="0"/>
                        </a:rPr>
                        <a:t>7.3</a:t>
                      </a:r>
                      <a:endParaRPr lang="ru-RU" sz="2000" b="1">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effectLst/>
                          <a:latin typeface="Times New Roman" pitchFamily="18" charset="0"/>
                          <a:cs typeface="Times New Roman" pitchFamily="18" charset="0"/>
                        </a:rPr>
                        <a:t>8.52</a:t>
                      </a:r>
                      <a:endParaRPr lang="ru-RU" sz="2000" b="1">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effectLst/>
                          <a:latin typeface="Times New Roman" pitchFamily="18" charset="0"/>
                          <a:cs typeface="Times New Roman" pitchFamily="18" charset="0"/>
                        </a:rPr>
                        <a:t>7.99</a:t>
                      </a:r>
                      <a:endParaRPr lang="ru-RU" sz="2000" b="1">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0.53</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solidFill>
                            <a:srgbClr val="C00000"/>
                          </a:solidFill>
                          <a:effectLst/>
                          <a:latin typeface="Times New Roman" pitchFamily="18" charset="0"/>
                          <a:cs typeface="Times New Roman" pitchFamily="18" charset="0"/>
                        </a:rPr>
                        <a:t>6.2</a:t>
                      </a:r>
                      <a:endParaRPr lang="ru-RU" sz="2000" b="1">
                        <a:solidFill>
                          <a:srgbClr val="C00000"/>
                        </a:solidFill>
                        <a:effectLst/>
                        <a:latin typeface="Times New Roman" pitchFamily="18" charset="0"/>
                        <a:ea typeface="Times New Roman"/>
                        <a:cs typeface="Times New Roman" pitchFamily="18" charset="0"/>
                      </a:endParaRPr>
                    </a:p>
                  </a:txBody>
                  <a:tcPr marL="48942" marR="48942" marT="0" marB="0" anchor="ctr"/>
                </a:tc>
              </a:tr>
              <a:tr h="202275">
                <a:tc>
                  <a:txBody>
                    <a:bodyPr/>
                    <a:lstStyle/>
                    <a:p>
                      <a:pPr marL="228600" indent="-457200" algn="l">
                        <a:lnSpc>
                          <a:spcPct val="115000"/>
                        </a:lnSpc>
                        <a:spcAft>
                          <a:spcPts val="0"/>
                        </a:spcAft>
                      </a:pPr>
                      <a:r>
                        <a:rPr lang="ru-RU" sz="1600">
                          <a:effectLst/>
                          <a:latin typeface="Times New Roman" pitchFamily="18" charset="0"/>
                          <a:cs typeface="Times New Roman" pitchFamily="18" charset="0"/>
                        </a:rPr>
                        <a:t>100m</a:t>
                      </a:r>
                      <a:endParaRPr lang="ru-RU" sz="160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effectLst/>
                          <a:latin typeface="Times New Roman" pitchFamily="18" charset="0"/>
                          <a:cs typeface="Times New Roman" pitchFamily="18" charset="0"/>
                        </a:rPr>
                        <a:t>13.90</a:t>
                      </a:r>
                      <a:endParaRPr lang="ru-RU" sz="2000" b="1"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effectLst/>
                          <a:latin typeface="Times New Roman" pitchFamily="18" charset="0"/>
                          <a:cs typeface="Times New Roman" pitchFamily="18" charset="0"/>
                        </a:rPr>
                        <a:t>13.08</a:t>
                      </a:r>
                      <a:endParaRPr lang="ru-RU" sz="2000" b="1"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0.82</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solidFill>
                            <a:srgbClr val="C00000"/>
                          </a:solidFill>
                          <a:effectLst/>
                          <a:latin typeface="Times New Roman" pitchFamily="18" charset="0"/>
                          <a:cs typeface="Times New Roman" pitchFamily="18" charset="0"/>
                        </a:rPr>
                        <a:t>5.9</a:t>
                      </a:r>
                      <a:endParaRPr lang="ru-RU" sz="2000" b="1">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effectLst/>
                          <a:latin typeface="Times New Roman" pitchFamily="18" charset="0"/>
                          <a:cs typeface="Times New Roman" pitchFamily="18" charset="0"/>
                        </a:rPr>
                        <a:t>13.75</a:t>
                      </a:r>
                      <a:endParaRPr lang="ru-RU" sz="2000" b="1">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effectLst/>
                          <a:latin typeface="Times New Roman" pitchFamily="18" charset="0"/>
                          <a:cs typeface="Times New Roman" pitchFamily="18" charset="0"/>
                        </a:rPr>
                        <a:t>13.19</a:t>
                      </a:r>
                      <a:endParaRPr lang="ru-RU" sz="2000" b="1">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0.56</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solidFill>
                            <a:srgbClr val="C00000"/>
                          </a:solidFill>
                          <a:effectLst/>
                          <a:latin typeface="Times New Roman" pitchFamily="18" charset="0"/>
                          <a:cs typeface="Times New Roman" pitchFamily="18" charset="0"/>
                        </a:rPr>
                        <a:t>4.1</a:t>
                      </a:r>
                      <a:endParaRPr lang="ru-RU" sz="2000" b="1">
                        <a:solidFill>
                          <a:srgbClr val="C00000"/>
                        </a:solidFill>
                        <a:effectLst/>
                        <a:latin typeface="Times New Roman" pitchFamily="18" charset="0"/>
                        <a:ea typeface="Times New Roman"/>
                        <a:cs typeface="Times New Roman" pitchFamily="18" charset="0"/>
                      </a:endParaRPr>
                    </a:p>
                  </a:txBody>
                  <a:tcPr marL="48942" marR="48942" marT="0" marB="0" anchor="ctr"/>
                </a:tc>
              </a:tr>
              <a:tr h="202275">
                <a:tc>
                  <a:txBody>
                    <a:bodyPr/>
                    <a:lstStyle/>
                    <a:p>
                      <a:pPr marL="228600" indent="-457200" algn="l">
                        <a:lnSpc>
                          <a:spcPct val="115000"/>
                        </a:lnSpc>
                        <a:spcAft>
                          <a:spcPts val="0"/>
                        </a:spcAft>
                      </a:pPr>
                      <a:r>
                        <a:rPr lang="ru-RU" sz="1600">
                          <a:effectLst/>
                          <a:latin typeface="Times New Roman" pitchFamily="18" charset="0"/>
                          <a:cs typeface="Times New Roman" pitchFamily="18" charset="0"/>
                        </a:rPr>
                        <a:t>300m</a:t>
                      </a:r>
                      <a:endParaRPr lang="ru-RU" sz="160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effectLst/>
                          <a:latin typeface="Times New Roman" pitchFamily="18" charset="0"/>
                          <a:cs typeface="Times New Roman" pitchFamily="18" charset="0"/>
                        </a:rPr>
                        <a:t>53.43</a:t>
                      </a:r>
                      <a:endParaRPr lang="ru-RU" sz="2000" b="1"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effectLst/>
                          <a:latin typeface="Times New Roman" pitchFamily="18" charset="0"/>
                          <a:cs typeface="Times New Roman" pitchFamily="18" charset="0"/>
                        </a:rPr>
                        <a:t>50.</a:t>
                      </a:r>
                      <a:r>
                        <a:rPr lang="uz-Cyrl-UZ" sz="2000" b="1" dirty="0">
                          <a:effectLst/>
                          <a:latin typeface="Times New Roman" pitchFamily="18" charset="0"/>
                          <a:cs typeface="Times New Roman" pitchFamily="18" charset="0"/>
                        </a:rPr>
                        <a:t>09</a:t>
                      </a:r>
                      <a:endParaRPr lang="ru-RU" sz="2000" b="1"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uz-Cyrl-UZ" sz="2000" b="1" dirty="0">
                          <a:solidFill>
                            <a:srgbClr val="C00000"/>
                          </a:solidFill>
                          <a:effectLst/>
                          <a:latin typeface="Times New Roman" pitchFamily="18" charset="0"/>
                          <a:cs typeface="Times New Roman" pitchFamily="18" charset="0"/>
                        </a:rPr>
                        <a:t>3</a:t>
                      </a:r>
                      <a:r>
                        <a:rPr lang="ru-RU" sz="2000" b="1" dirty="0">
                          <a:solidFill>
                            <a:srgbClr val="C00000"/>
                          </a:solidFill>
                          <a:effectLst/>
                          <a:latin typeface="Times New Roman" pitchFamily="18" charset="0"/>
                          <a:cs typeface="Times New Roman" pitchFamily="18" charset="0"/>
                        </a:rPr>
                        <a:t>.</a:t>
                      </a:r>
                      <a:r>
                        <a:rPr lang="uz-Cyrl-UZ" sz="2000" b="1" dirty="0">
                          <a:solidFill>
                            <a:srgbClr val="C00000"/>
                          </a:solidFill>
                          <a:effectLst/>
                          <a:latin typeface="Times New Roman" pitchFamily="18" charset="0"/>
                          <a:cs typeface="Times New Roman" pitchFamily="18" charset="0"/>
                        </a:rPr>
                        <a:t>34</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4.6</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effectLst/>
                          <a:latin typeface="Times New Roman" pitchFamily="18" charset="0"/>
                          <a:cs typeface="Times New Roman" pitchFamily="18" charset="0"/>
                        </a:rPr>
                        <a:t>53.44</a:t>
                      </a:r>
                      <a:endParaRPr lang="ru-RU" sz="2000" b="1">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effectLst/>
                          <a:latin typeface="Times New Roman" pitchFamily="18" charset="0"/>
                          <a:cs typeface="Times New Roman" pitchFamily="18" charset="0"/>
                        </a:rPr>
                        <a:t>51.38</a:t>
                      </a:r>
                      <a:endParaRPr lang="ru-RU" sz="2000" b="1">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2.</a:t>
                      </a:r>
                      <a:r>
                        <a:rPr lang="uz-Cyrl-UZ" sz="2000" b="1" dirty="0">
                          <a:solidFill>
                            <a:srgbClr val="C00000"/>
                          </a:solidFill>
                          <a:effectLst/>
                          <a:latin typeface="Times New Roman" pitchFamily="18" charset="0"/>
                          <a:cs typeface="Times New Roman" pitchFamily="18" charset="0"/>
                        </a:rPr>
                        <a:t>0</a:t>
                      </a:r>
                      <a:r>
                        <a:rPr lang="ru-RU" sz="2000" b="1" dirty="0">
                          <a:solidFill>
                            <a:srgbClr val="C00000"/>
                          </a:solidFill>
                          <a:effectLst/>
                          <a:latin typeface="Times New Roman" pitchFamily="18" charset="0"/>
                          <a:cs typeface="Times New Roman" pitchFamily="18" charset="0"/>
                        </a:rPr>
                        <a:t>6</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solidFill>
                            <a:srgbClr val="C00000"/>
                          </a:solidFill>
                          <a:effectLst/>
                          <a:latin typeface="Times New Roman" pitchFamily="18" charset="0"/>
                          <a:cs typeface="Times New Roman" pitchFamily="18" charset="0"/>
                        </a:rPr>
                        <a:t>4.2</a:t>
                      </a:r>
                      <a:endParaRPr lang="ru-RU" sz="2000" b="1">
                        <a:solidFill>
                          <a:srgbClr val="C00000"/>
                        </a:solidFill>
                        <a:effectLst/>
                        <a:latin typeface="Times New Roman" pitchFamily="18" charset="0"/>
                        <a:ea typeface="Times New Roman"/>
                        <a:cs typeface="Times New Roman" pitchFamily="18" charset="0"/>
                      </a:endParaRPr>
                    </a:p>
                  </a:txBody>
                  <a:tcPr marL="48942" marR="48942" marT="0" marB="0" anchor="ctr"/>
                </a:tc>
              </a:tr>
              <a:tr h="418483">
                <a:tc>
                  <a:txBody>
                    <a:bodyPr/>
                    <a:lstStyle/>
                    <a:p>
                      <a:pPr marL="228600" indent="-457200" algn="l">
                        <a:lnSpc>
                          <a:spcPct val="115000"/>
                        </a:lnSpc>
                        <a:spcAft>
                          <a:spcPts val="0"/>
                        </a:spcAft>
                      </a:pPr>
                      <a:r>
                        <a:rPr lang="ru-RU" sz="1600">
                          <a:effectLst/>
                          <a:latin typeface="Times New Roman" pitchFamily="18" charset="0"/>
                          <a:cs typeface="Times New Roman" pitchFamily="18" charset="0"/>
                        </a:rPr>
                        <a:t>600m</a:t>
                      </a:r>
                      <a:endParaRPr lang="ru-RU" sz="160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effectLst/>
                          <a:latin typeface="Times New Roman" pitchFamily="18" charset="0"/>
                          <a:cs typeface="Times New Roman" pitchFamily="18" charset="0"/>
                        </a:rPr>
                        <a:t>2:27.1</a:t>
                      </a:r>
                      <a:r>
                        <a:rPr lang="uz-Cyrl-UZ" sz="2000" b="1">
                          <a:effectLst/>
                          <a:latin typeface="Times New Roman" pitchFamily="18" charset="0"/>
                          <a:cs typeface="Times New Roman" pitchFamily="18" charset="0"/>
                        </a:rPr>
                        <a:t>4</a:t>
                      </a:r>
                      <a:endParaRPr lang="ru-RU" sz="2000" b="1">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effectLst/>
                          <a:latin typeface="Times New Roman" pitchFamily="18" charset="0"/>
                          <a:cs typeface="Times New Roman" pitchFamily="18" charset="0"/>
                        </a:rPr>
                        <a:t>1:58.99</a:t>
                      </a:r>
                      <a:endParaRPr lang="ru-RU" sz="2000" b="1"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00:28.1</a:t>
                      </a:r>
                      <a:r>
                        <a:rPr lang="uz-Cyrl-UZ" sz="2000" b="1" dirty="0">
                          <a:solidFill>
                            <a:srgbClr val="C00000"/>
                          </a:solidFill>
                          <a:effectLst/>
                          <a:latin typeface="Times New Roman" pitchFamily="18" charset="0"/>
                          <a:cs typeface="Times New Roman" pitchFamily="18" charset="0"/>
                        </a:rPr>
                        <a:t>5</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19</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effectLst/>
                          <a:latin typeface="Times New Roman" pitchFamily="18" charset="0"/>
                          <a:cs typeface="Times New Roman" pitchFamily="18" charset="0"/>
                        </a:rPr>
                        <a:t>2:26:61</a:t>
                      </a:r>
                      <a:endParaRPr lang="ru-RU" sz="2000" b="1">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effectLst/>
                          <a:latin typeface="Times New Roman" pitchFamily="18" charset="0"/>
                          <a:cs typeface="Times New Roman" pitchFamily="18" charset="0"/>
                        </a:rPr>
                        <a:t>2:02.</a:t>
                      </a:r>
                      <a:r>
                        <a:rPr lang="uz-Cyrl-UZ" sz="2000" b="1">
                          <a:effectLst/>
                          <a:latin typeface="Times New Roman" pitchFamily="18" charset="0"/>
                          <a:cs typeface="Times New Roman" pitchFamily="18" charset="0"/>
                        </a:rPr>
                        <a:t>2</a:t>
                      </a:r>
                      <a:r>
                        <a:rPr lang="ru-RU" sz="2000" b="1">
                          <a:effectLst/>
                          <a:latin typeface="Times New Roman" pitchFamily="18" charset="0"/>
                          <a:cs typeface="Times New Roman" pitchFamily="18" charset="0"/>
                        </a:rPr>
                        <a:t>1</a:t>
                      </a:r>
                      <a:endParaRPr lang="ru-RU" sz="2000" b="1">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00:2</a:t>
                      </a:r>
                      <a:r>
                        <a:rPr lang="uz-Cyrl-UZ" sz="2000" b="1" dirty="0">
                          <a:solidFill>
                            <a:srgbClr val="C00000"/>
                          </a:solidFill>
                          <a:effectLst/>
                          <a:latin typeface="Times New Roman" pitchFamily="18" charset="0"/>
                          <a:cs typeface="Times New Roman" pitchFamily="18" charset="0"/>
                        </a:rPr>
                        <a:t>4</a:t>
                      </a:r>
                      <a:r>
                        <a:rPr lang="ru-RU" sz="2000" b="1" dirty="0">
                          <a:solidFill>
                            <a:srgbClr val="C00000"/>
                          </a:solidFill>
                          <a:effectLst/>
                          <a:latin typeface="Times New Roman" pitchFamily="18" charset="0"/>
                          <a:cs typeface="Times New Roman" pitchFamily="18" charset="0"/>
                        </a:rPr>
                        <a:t>.40</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solidFill>
                            <a:srgbClr val="C00000"/>
                          </a:solidFill>
                          <a:effectLst/>
                          <a:latin typeface="Times New Roman" pitchFamily="18" charset="0"/>
                          <a:cs typeface="Times New Roman" pitchFamily="18" charset="0"/>
                        </a:rPr>
                        <a:t>15.3</a:t>
                      </a:r>
                      <a:endParaRPr lang="ru-RU" sz="2000" b="1">
                        <a:solidFill>
                          <a:srgbClr val="C00000"/>
                        </a:solidFill>
                        <a:effectLst/>
                        <a:latin typeface="Times New Roman" pitchFamily="18" charset="0"/>
                        <a:ea typeface="Times New Roman"/>
                        <a:cs typeface="Times New Roman" pitchFamily="18" charset="0"/>
                      </a:endParaRPr>
                    </a:p>
                  </a:txBody>
                  <a:tcPr marL="48942" marR="48942" marT="0" marB="0" anchor="ctr"/>
                </a:tc>
              </a:tr>
              <a:tr h="418483">
                <a:tc>
                  <a:txBody>
                    <a:bodyPr/>
                    <a:lstStyle/>
                    <a:p>
                      <a:pPr marL="228600" indent="-457200" algn="l">
                        <a:lnSpc>
                          <a:spcPct val="115000"/>
                        </a:lnSpc>
                        <a:spcAft>
                          <a:spcPts val="0"/>
                        </a:spcAft>
                      </a:pPr>
                      <a:r>
                        <a:rPr lang="ru-RU" sz="1600">
                          <a:effectLst/>
                          <a:latin typeface="Times New Roman" pitchFamily="18" charset="0"/>
                          <a:cs typeface="Times New Roman" pitchFamily="18" charset="0"/>
                        </a:rPr>
                        <a:t>1500m</a:t>
                      </a:r>
                      <a:endParaRPr lang="ru-RU" sz="160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effectLst/>
                          <a:latin typeface="Times New Roman" pitchFamily="18" charset="0"/>
                          <a:cs typeface="Times New Roman" pitchFamily="18" charset="0"/>
                        </a:rPr>
                        <a:t>6:10.45</a:t>
                      </a:r>
                      <a:endParaRPr lang="ru-RU" sz="2000" b="1">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effectLst/>
                          <a:latin typeface="Times New Roman" pitchFamily="18" charset="0"/>
                          <a:cs typeface="Times New Roman" pitchFamily="18" charset="0"/>
                        </a:rPr>
                        <a:t>5:</a:t>
                      </a:r>
                      <a:r>
                        <a:rPr lang="uz-Cyrl-UZ" sz="2000" b="1">
                          <a:effectLst/>
                          <a:latin typeface="Times New Roman" pitchFamily="18" charset="0"/>
                          <a:cs typeface="Times New Roman" pitchFamily="18" charset="0"/>
                        </a:rPr>
                        <a:t>3</a:t>
                      </a:r>
                      <a:r>
                        <a:rPr lang="ru-RU" sz="2000" b="1">
                          <a:effectLst/>
                          <a:latin typeface="Times New Roman" pitchFamily="18" charset="0"/>
                          <a:cs typeface="Times New Roman" pitchFamily="18" charset="0"/>
                        </a:rPr>
                        <a:t>1.30</a:t>
                      </a:r>
                      <a:endParaRPr lang="ru-RU" sz="2000" b="1">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00:</a:t>
                      </a:r>
                      <a:r>
                        <a:rPr lang="uz-Cyrl-UZ" sz="2000" b="1" dirty="0">
                          <a:solidFill>
                            <a:srgbClr val="C00000"/>
                          </a:solidFill>
                          <a:effectLst/>
                          <a:latin typeface="Times New Roman" pitchFamily="18" charset="0"/>
                          <a:cs typeface="Times New Roman" pitchFamily="18" charset="0"/>
                        </a:rPr>
                        <a:t>3</a:t>
                      </a:r>
                      <a:r>
                        <a:rPr lang="ru-RU" sz="2000" b="1" dirty="0">
                          <a:solidFill>
                            <a:srgbClr val="C00000"/>
                          </a:solidFill>
                          <a:effectLst/>
                          <a:latin typeface="Times New Roman" pitchFamily="18" charset="0"/>
                          <a:cs typeface="Times New Roman" pitchFamily="18" charset="0"/>
                        </a:rPr>
                        <a:t>9.15</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13.1</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effectLst/>
                          <a:latin typeface="Times New Roman" pitchFamily="18" charset="0"/>
                          <a:cs typeface="Times New Roman" pitchFamily="18" charset="0"/>
                        </a:rPr>
                        <a:t>6:09.29</a:t>
                      </a:r>
                      <a:endParaRPr lang="ru-RU" sz="2000" b="1"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effectLst/>
                          <a:latin typeface="Times New Roman" pitchFamily="18" charset="0"/>
                          <a:cs typeface="Times New Roman" pitchFamily="18" charset="0"/>
                        </a:rPr>
                        <a:t>5:24.</a:t>
                      </a:r>
                      <a:r>
                        <a:rPr lang="uz-Cyrl-UZ" sz="2000" b="1">
                          <a:effectLst/>
                          <a:latin typeface="Times New Roman" pitchFamily="18" charset="0"/>
                          <a:cs typeface="Times New Roman" pitchFamily="18" charset="0"/>
                        </a:rPr>
                        <a:t>9</a:t>
                      </a:r>
                      <a:r>
                        <a:rPr lang="ru-RU" sz="2000" b="1">
                          <a:effectLst/>
                          <a:latin typeface="Times New Roman" pitchFamily="18" charset="0"/>
                          <a:cs typeface="Times New Roman" pitchFamily="18" charset="0"/>
                        </a:rPr>
                        <a:t>6</a:t>
                      </a:r>
                      <a:endParaRPr lang="ru-RU" sz="2000" b="1">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00:4</a:t>
                      </a:r>
                      <a:r>
                        <a:rPr lang="uz-Cyrl-UZ" sz="2000" b="1" dirty="0">
                          <a:solidFill>
                            <a:srgbClr val="C00000"/>
                          </a:solidFill>
                          <a:effectLst/>
                          <a:latin typeface="Times New Roman" pitchFamily="18" charset="0"/>
                          <a:cs typeface="Times New Roman" pitchFamily="18" charset="0"/>
                        </a:rPr>
                        <a:t>4</a:t>
                      </a:r>
                      <a:r>
                        <a:rPr lang="ru-RU" sz="2000" b="1" dirty="0">
                          <a:solidFill>
                            <a:srgbClr val="C00000"/>
                          </a:solidFill>
                          <a:effectLst/>
                          <a:latin typeface="Times New Roman" pitchFamily="18" charset="0"/>
                          <a:cs typeface="Times New Roman" pitchFamily="18" charset="0"/>
                        </a:rPr>
                        <a:t>.</a:t>
                      </a:r>
                      <a:r>
                        <a:rPr lang="uz-Cyrl-UZ" sz="2000" b="1" dirty="0">
                          <a:solidFill>
                            <a:srgbClr val="C00000"/>
                          </a:solidFill>
                          <a:effectLst/>
                          <a:latin typeface="Times New Roman" pitchFamily="18" charset="0"/>
                          <a:cs typeface="Times New Roman" pitchFamily="18" charset="0"/>
                        </a:rPr>
                        <a:t>3</a:t>
                      </a:r>
                      <a:r>
                        <a:rPr lang="ru-RU" sz="2000" b="1" dirty="0">
                          <a:solidFill>
                            <a:srgbClr val="C00000"/>
                          </a:solidFill>
                          <a:effectLst/>
                          <a:latin typeface="Times New Roman" pitchFamily="18" charset="0"/>
                          <a:cs typeface="Times New Roman" pitchFamily="18" charset="0"/>
                        </a:rPr>
                        <a:t>3</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solidFill>
                            <a:srgbClr val="C00000"/>
                          </a:solidFill>
                          <a:effectLst/>
                          <a:latin typeface="Times New Roman" pitchFamily="18" charset="0"/>
                          <a:cs typeface="Times New Roman" pitchFamily="18" charset="0"/>
                        </a:rPr>
                        <a:t>12</a:t>
                      </a:r>
                      <a:endParaRPr lang="ru-RU" sz="2000" b="1">
                        <a:solidFill>
                          <a:srgbClr val="C00000"/>
                        </a:solidFill>
                        <a:effectLst/>
                        <a:latin typeface="Times New Roman" pitchFamily="18" charset="0"/>
                        <a:ea typeface="Times New Roman"/>
                        <a:cs typeface="Times New Roman" pitchFamily="18" charset="0"/>
                      </a:endParaRPr>
                    </a:p>
                  </a:txBody>
                  <a:tcPr marL="48942" marR="48942" marT="0" marB="0" anchor="ctr"/>
                </a:tc>
              </a:tr>
              <a:tr h="442964">
                <a:tc>
                  <a:txBody>
                    <a:bodyPr/>
                    <a:lstStyle/>
                    <a:p>
                      <a:pPr marL="47625" indent="38100" algn="l">
                        <a:lnSpc>
                          <a:spcPct val="150000"/>
                        </a:lnSpc>
                        <a:spcAft>
                          <a:spcPts val="0"/>
                        </a:spcAft>
                      </a:pPr>
                      <a:r>
                        <a:rPr lang="en-US" sz="1600" dirty="0" err="1" smtClean="0">
                          <a:effectLst/>
                          <a:latin typeface="Times New Roman" pitchFamily="18" charset="0"/>
                          <a:cs typeface="Times New Roman" pitchFamily="18" charset="0"/>
                        </a:rPr>
                        <a:t>T.j.</a:t>
                      </a:r>
                      <a:r>
                        <a:rPr lang="uz-Cyrl-UZ" sz="1600" dirty="0" smtClean="0">
                          <a:effectLst/>
                          <a:latin typeface="Times New Roman" pitchFamily="18" charset="0"/>
                          <a:cs typeface="Times New Roman" pitchFamily="18" charset="0"/>
                        </a:rPr>
                        <a:t>u</a:t>
                      </a:r>
                      <a:r>
                        <a:rPr lang="en-US" sz="1600" dirty="0" smtClean="0">
                          <a:effectLst/>
                          <a:latin typeface="Times New Roman" pitchFamily="18" charset="0"/>
                          <a:cs typeface="Times New Roman" pitchFamily="18" charset="0"/>
                        </a:rPr>
                        <a:t>.</a:t>
                      </a:r>
                      <a:r>
                        <a:rPr lang="uz-Cyrl-UZ" sz="1600" dirty="0" smtClean="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sakrash</a:t>
                      </a:r>
                      <a:r>
                        <a:rPr lang="en-US" sz="1600" dirty="0">
                          <a:effectLst/>
                          <a:latin typeface="Times New Roman" pitchFamily="18" charset="0"/>
                          <a:cs typeface="Times New Roman" pitchFamily="18" charset="0"/>
                        </a:rPr>
                        <a:t> (m)</a:t>
                      </a:r>
                      <a:endParaRPr lang="ru-RU" sz="1600"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effectLst/>
                          <a:latin typeface="Times New Roman" pitchFamily="18" charset="0"/>
                          <a:cs typeface="Times New Roman" pitchFamily="18" charset="0"/>
                        </a:rPr>
                        <a:t>2.02</a:t>
                      </a:r>
                      <a:endParaRPr lang="ru-RU" sz="2000" b="1"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effectLst/>
                          <a:latin typeface="Times New Roman" pitchFamily="18" charset="0"/>
                          <a:cs typeface="Times New Roman" pitchFamily="18" charset="0"/>
                        </a:rPr>
                        <a:t>2.19</a:t>
                      </a:r>
                      <a:endParaRPr lang="ru-RU" sz="2000" b="1">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0.12</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9.4</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effectLst/>
                          <a:latin typeface="Times New Roman" pitchFamily="18" charset="0"/>
                          <a:cs typeface="Times New Roman" pitchFamily="18" charset="0"/>
                        </a:rPr>
                        <a:t>2.07</a:t>
                      </a:r>
                      <a:endParaRPr lang="ru-RU" sz="2000" b="1"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effectLst/>
                          <a:latin typeface="Times New Roman" pitchFamily="18" charset="0"/>
                          <a:cs typeface="Times New Roman" pitchFamily="18" charset="0"/>
                        </a:rPr>
                        <a:t>2.13</a:t>
                      </a:r>
                      <a:endParaRPr lang="ru-RU" sz="2000" b="1"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0.06</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2.9</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r>
              <a:tr h="854086">
                <a:tc>
                  <a:txBody>
                    <a:bodyPr/>
                    <a:lstStyle/>
                    <a:p>
                      <a:pPr marL="228600" indent="-457200" algn="l">
                        <a:lnSpc>
                          <a:spcPct val="150000"/>
                        </a:lnSpc>
                        <a:spcAft>
                          <a:spcPts val="0"/>
                        </a:spcAft>
                      </a:pPr>
                      <a:r>
                        <a:rPr lang="ru-RU" sz="1600">
                          <a:effectLst/>
                          <a:latin typeface="Times New Roman" pitchFamily="18" charset="0"/>
                          <a:cs typeface="Times New Roman" pitchFamily="18" charset="0"/>
                        </a:rPr>
                        <a:t>Uch xatlab</a:t>
                      </a:r>
                    </a:p>
                    <a:p>
                      <a:pPr marL="228600" indent="-457200" algn="l">
                        <a:lnSpc>
                          <a:spcPct val="150000"/>
                        </a:lnSpc>
                        <a:spcAft>
                          <a:spcPts val="0"/>
                        </a:spcAft>
                      </a:pPr>
                      <a:r>
                        <a:rPr lang="ru-RU" sz="1600">
                          <a:effectLst/>
                          <a:latin typeface="Times New Roman" pitchFamily="18" charset="0"/>
                          <a:cs typeface="Times New Roman" pitchFamily="18" charset="0"/>
                        </a:rPr>
                        <a:t>sakrash (m)</a:t>
                      </a:r>
                      <a:endParaRPr lang="ru-RU" sz="160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effectLst/>
                          <a:latin typeface="Times New Roman" pitchFamily="18" charset="0"/>
                          <a:cs typeface="Times New Roman" pitchFamily="18" charset="0"/>
                        </a:rPr>
                        <a:t>8.17</a:t>
                      </a:r>
                      <a:endParaRPr lang="ru-RU" sz="2000" b="1">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effectLst/>
                          <a:latin typeface="Times New Roman" pitchFamily="18" charset="0"/>
                          <a:cs typeface="Times New Roman" pitchFamily="18" charset="0"/>
                        </a:rPr>
                        <a:t>8.57</a:t>
                      </a:r>
                      <a:endParaRPr lang="ru-RU" sz="2000" b="1">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a:solidFill>
                            <a:srgbClr val="C00000"/>
                          </a:solidFill>
                          <a:effectLst/>
                          <a:latin typeface="Times New Roman" pitchFamily="18" charset="0"/>
                          <a:cs typeface="Times New Roman" pitchFamily="18" charset="0"/>
                        </a:rPr>
                        <a:t>0.20</a:t>
                      </a:r>
                      <a:endParaRPr lang="ru-RU" sz="2000" b="1">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4.8</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effectLst/>
                          <a:latin typeface="Times New Roman" pitchFamily="18" charset="0"/>
                          <a:cs typeface="Times New Roman" pitchFamily="18" charset="0"/>
                        </a:rPr>
                        <a:t>8.20</a:t>
                      </a:r>
                      <a:endParaRPr lang="ru-RU" sz="2000" b="1"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effectLst/>
                          <a:latin typeface="Times New Roman" pitchFamily="18" charset="0"/>
                          <a:cs typeface="Times New Roman" pitchFamily="18" charset="0"/>
                        </a:rPr>
                        <a:t>8.37</a:t>
                      </a:r>
                      <a:endParaRPr lang="ru-RU" sz="2000" b="1" dirty="0">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0.17</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c>
                  <a:txBody>
                    <a:bodyPr/>
                    <a:lstStyle/>
                    <a:p>
                      <a:pPr marL="228600" indent="-457200" algn="ctr">
                        <a:lnSpc>
                          <a:spcPct val="115000"/>
                        </a:lnSpc>
                        <a:spcAft>
                          <a:spcPts val="0"/>
                        </a:spcAft>
                      </a:pPr>
                      <a:r>
                        <a:rPr lang="ru-RU" sz="2000" b="1" dirty="0">
                          <a:solidFill>
                            <a:srgbClr val="C00000"/>
                          </a:solidFill>
                          <a:effectLst/>
                          <a:latin typeface="Times New Roman" pitchFamily="18" charset="0"/>
                          <a:cs typeface="Times New Roman" pitchFamily="18" charset="0"/>
                        </a:rPr>
                        <a:t>2.1</a:t>
                      </a:r>
                      <a:endParaRPr lang="ru-RU" sz="2000" b="1" dirty="0">
                        <a:solidFill>
                          <a:srgbClr val="C00000"/>
                        </a:solidFill>
                        <a:effectLst/>
                        <a:latin typeface="Times New Roman" pitchFamily="18" charset="0"/>
                        <a:ea typeface="Times New Roman"/>
                        <a:cs typeface="Times New Roman" pitchFamily="18" charset="0"/>
                      </a:endParaRPr>
                    </a:p>
                  </a:txBody>
                  <a:tcPr marL="48942" marR="48942" marT="0" marB="0" anchor="ctr"/>
                </a:tc>
              </a:tr>
            </a:tbl>
          </a:graphicData>
        </a:graphic>
      </p:graphicFrame>
    </p:spTree>
    <p:extLst>
      <p:ext uri="{BB962C8B-B14F-4D97-AF65-F5344CB8AC3E}">
        <p14:creationId xmlns:p14="http://schemas.microsoft.com/office/powerpoint/2010/main" val="623171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120680"/>
          </a:xfrm>
        </p:spPr>
        <p:txBody>
          <a:bodyPr>
            <a:normAutofit fontScale="62500" lnSpcReduction="20000"/>
          </a:bodyPr>
          <a:lstStyle/>
          <a:p>
            <a:pPr marL="0" indent="361950" algn="ctr">
              <a:buNone/>
            </a:pPr>
            <a:r>
              <a:rPr lang="uz-Cyrl-UZ" sz="4600" b="1" dirty="0" smtClean="0">
                <a:solidFill>
                  <a:srgbClr val="C00000"/>
                </a:solidFill>
                <a:latin typeface="Times New Roman" pitchFamily="18" charset="0"/>
                <a:cs typeface="Times New Roman" pitchFamily="18" charset="0"/>
              </a:rPr>
              <a:t>XULOSA</a:t>
            </a:r>
            <a:endParaRPr lang="en-US" sz="4600" b="1" dirty="0" smtClean="0">
              <a:solidFill>
                <a:srgbClr val="C00000"/>
              </a:solidFill>
              <a:latin typeface="Times New Roman" pitchFamily="18" charset="0"/>
              <a:cs typeface="Times New Roman" pitchFamily="18" charset="0"/>
            </a:endParaRPr>
          </a:p>
          <a:p>
            <a:pPr marL="0" indent="361950" algn="just">
              <a:buNone/>
            </a:pPr>
            <a:r>
              <a:rPr lang="uz-Cyrl-UZ" sz="3800" dirty="0" smtClean="0">
                <a:latin typeface="Times New Roman" pitchFamily="18" charset="0"/>
                <a:cs typeface="Times New Roman" pitchFamily="18" charset="0"/>
              </a:rPr>
              <a:t>1</a:t>
            </a:r>
            <a:r>
              <a:rPr lang="uz-Cyrl-UZ" sz="3800" dirty="0">
                <a:latin typeface="Times New Roman" pitchFamily="18" charset="0"/>
                <a:cs typeface="Times New Roman" pitchFamily="18" charset="0"/>
              </a:rPr>
              <a:t>. Xar bir o’rta masofaga yuguruvchilarni shug’ullantirishda umumiy va maxsus chidamliligini tarbiyalash, mashg’ulot samaradorligini oshirish, shug’ullanuvchilarning xar birini funksional imkoniyatini hisobga olgan xolda mashg’ulot yuklamasini to’g’ri me’yorlash xar bir jismoniy tarbiya sohasidagi murabbiy – ustozlardan alohida e’tibor berishni talab etadi.</a:t>
            </a:r>
            <a:endParaRPr lang="ru-RU" sz="3800" dirty="0">
              <a:latin typeface="Times New Roman" pitchFamily="18" charset="0"/>
              <a:cs typeface="Times New Roman" pitchFamily="18" charset="0"/>
            </a:endParaRPr>
          </a:p>
          <a:p>
            <a:pPr marL="0" indent="361950" algn="just">
              <a:buNone/>
            </a:pPr>
            <a:r>
              <a:rPr lang="uz-Cyrl-UZ" sz="3800" dirty="0" smtClean="0">
                <a:latin typeface="Times New Roman" pitchFamily="18" charset="0"/>
                <a:cs typeface="Times New Roman" pitchFamily="18" charset="0"/>
              </a:rPr>
              <a:t>2</a:t>
            </a:r>
            <a:r>
              <a:rPr lang="uz-Cyrl-UZ" sz="3800" dirty="0">
                <a:latin typeface="Times New Roman" pitchFamily="18" charset="0"/>
                <a:cs typeface="Times New Roman" pitchFamily="18" charset="0"/>
              </a:rPr>
              <a:t>. O’rta masofaga yuguruvchi 12 – 13 yoshli o’quvchilarda tadqiqot o’tkazganimizda umumiy va maxsus chidamlilikni rivojlantirish uchun mashg’ulotlar sonini haftasiga 3 marotaba 1,5 soat mobaynida o’tkazish maqsadga muofiqdir.</a:t>
            </a:r>
            <a:endParaRPr lang="ru-RU" sz="3800" dirty="0">
              <a:latin typeface="Times New Roman" pitchFamily="18" charset="0"/>
              <a:cs typeface="Times New Roman" pitchFamily="18" charset="0"/>
            </a:endParaRPr>
          </a:p>
          <a:p>
            <a:pPr marL="0" indent="361950" algn="just">
              <a:buNone/>
            </a:pPr>
            <a:r>
              <a:rPr lang="uz-Cyrl-UZ" sz="3800" dirty="0" smtClean="0">
                <a:latin typeface="Times New Roman" pitchFamily="18" charset="0"/>
                <a:cs typeface="Times New Roman" pitchFamily="18" charset="0"/>
              </a:rPr>
              <a:t>3</a:t>
            </a:r>
            <a:r>
              <a:rPr lang="uz-Cyrl-UZ" sz="3800" dirty="0">
                <a:latin typeface="Times New Roman" pitchFamily="18" charset="0"/>
                <a:cs typeface="Times New Roman" pitchFamily="18" charset="0"/>
              </a:rPr>
              <a:t>. O’rta masofaga yuguruvchilarning natijalarini oshirishda umumiy va maxsus chidamliligini tarbiyalovchi vosita va usullar samarasi tadqiqotda isbotlandi.</a:t>
            </a:r>
            <a:endParaRPr lang="ru-RU" sz="3800" dirty="0">
              <a:latin typeface="Times New Roman" pitchFamily="18" charset="0"/>
              <a:cs typeface="Times New Roman" pitchFamily="18" charset="0"/>
            </a:endParaRPr>
          </a:p>
          <a:p>
            <a:pPr marL="0" indent="361950" algn="just">
              <a:buNone/>
            </a:pPr>
            <a:r>
              <a:rPr lang="uz-Cyrl-UZ" sz="3800" dirty="0" smtClean="0">
                <a:latin typeface="Times New Roman" pitchFamily="18" charset="0"/>
                <a:cs typeface="Times New Roman" pitchFamily="18" charset="0"/>
              </a:rPr>
              <a:t>4</a:t>
            </a:r>
            <a:r>
              <a:rPr lang="uz-Cyrl-UZ" sz="3800" dirty="0">
                <a:latin typeface="Times New Roman" pitchFamily="18" charset="0"/>
                <a:cs typeface="Times New Roman" pitchFamily="18" charset="0"/>
              </a:rPr>
              <a:t>. Olib borilgan tadqiqotda tajriba guruhida shug’illangan o’quvchilar o’rta masofalarga yugurishda nazorat guruhiga qaraganda ancha yaxshi natijalar ko’rsatishdi. Bu esa shundan dalolat beradiki, qo’llanilgan vosita va uslublar to’g’ri tanlangan.</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156538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429000"/>
            <a:ext cx="8229600" cy="604664"/>
          </a:xfrm>
        </p:spPr>
        <p:txBody>
          <a:bodyPr/>
          <a:lstStyle/>
          <a:p>
            <a:pPr marL="0" indent="0" algn="ctr">
              <a:buNone/>
            </a:pPr>
            <a:r>
              <a:rPr lang="en-US" b="1" dirty="0" smtClean="0">
                <a:solidFill>
                  <a:srgbClr val="002060"/>
                </a:solidFill>
                <a:latin typeface="Times New Roman" pitchFamily="18" charset="0"/>
                <a:cs typeface="Times New Roman" pitchFamily="18" charset="0"/>
              </a:rPr>
              <a:t>E’TIBORLARINGIZ UCHUN RAHMAT</a:t>
            </a:r>
            <a:endParaRPr lang="ru-RU"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5276256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556</Words>
  <Application>Microsoft Office PowerPoint</Application>
  <PresentationFormat>Экран (4:3)</PresentationFormat>
  <Paragraphs>101</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O’ZBЕKISTON RЕSPUBLIKASI MADANIYAT VA SPORT ISHLARI VAZIRLIGI O’ZBЕKISTON DAVLAT JISMONIY TARBIYA INSTITUTI</vt:lpstr>
      <vt:lpstr>Презентация PowerPoint</vt:lpstr>
      <vt:lpstr>Презентация PowerPoint</vt:lpstr>
      <vt:lpstr>TADQIQOT VAZIFALARI</vt:lpstr>
      <vt:lpstr>TAJRIBA VA NAZORAT GURUHLARI O’QUVCHILARINING TADQIQOTDAN DAVRIDAGI JISMONIY KO’RSATKICHLARINI % HISOBIDA TAQQOSLASH</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O’ZBЕKISTON RЕSPUBLIKASI MADANIYAT VA SPORT ISHLARI VAZIRLIGI O’ZBЕKISTON DAVLAT JISMONIY TARBIYA INSTITUTI</dc:title>
  <cp:lastModifiedBy>User</cp:lastModifiedBy>
  <cp:revision>6</cp:revision>
  <dcterms:modified xsi:type="dcterms:W3CDTF">2012-05-08T04:56:37Z</dcterms:modified>
</cp:coreProperties>
</file>