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34" r:id="rId14"/>
    <p:sldId id="335" r:id="rId15"/>
    <p:sldId id="336" r:id="rId16"/>
    <p:sldId id="337" r:id="rId17"/>
    <p:sldId id="33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08" r:id="rId62"/>
    <p:sldId id="309" r:id="rId63"/>
    <p:sldId id="310" r:id="rId64"/>
    <p:sldId id="311" r:id="rId65"/>
    <p:sldId id="312" r:id="rId66"/>
    <p:sldId id="339" r:id="rId67"/>
    <p:sldId id="313" r:id="rId68"/>
    <p:sldId id="314" r:id="rId69"/>
    <p:sldId id="315" r:id="rId70"/>
    <p:sldId id="316" r:id="rId71"/>
    <p:sldId id="317" r:id="rId72"/>
    <p:sldId id="340" r:id="rId73"/>
    <p:sldId id="341" r:id="rId74"/>
    <p:sldId id="318" r:id="rId75"/>
    <p:sldId id="319" r:id="rId76"/>
    <p:sldId id="320" r:id="rId77"/>
    <p:sldId id="342" r:id="rId78"/>
    <p:sldId id="321" r:id="rId79"/>
    <p:sldId id="343" r:id="rId80"/>
    <p:sldId id="322" r:id="rId81"/>
    <p:sldId id="323" r:id="rId82"/>
    <p:sldId id="344" r:id="rId83"/>
    <p:sldId id="324" r:id="rId84"/>
    <p:sldId id="325" r:id="rId85"/>
    <p:sldId id="326" r:id="rId86"/>
    <p:sldId id="327" r:id="rId87"/>
    <p:sldId id="328" r:id="rId88"/>
    <p:sldId id="329" r:id="rId89"/>
    <p:sldId id="330" r:id="rId90"/>
    <p:sldId id="331" r:id="rId91"/>
    <p:sldId id="332"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94AA42-7887-4619-BB89-F02DCB1E0922}" type="datetimeFigureOut">
              <a:rPr lang="ru-RU" smtClean="0"/>
              <a:pPr/>
              <a:t>05.08.2013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4F8B18-EFE2-4E37-BA92-0FBC35C93F00}"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67D4095D-6930-49DE-A41C-4B7FBA1E0B5B}" type="datetimeFigureOut">
              <a:rPr lang="ru-RU"/>
              <a:pPr>
                <a:defRPr/>
              </a:pPr>
              <a:t>05.08.2013</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C1482605-2A22-49C0-948C-6FF0ED33495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40321C4-4F65-45C2-8DBC-F321A2662ED2}" type="datetimeFigureOut">
              <a:rPr lang="ru-RU"/>
              <a:pPr>
                <a:defRPr/>
              </a:pPr>
              <a:t>05.08.2013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84BEE7B-9E75-4DFE-9937-E152417A41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31BA6A7-2737-4627-9C52-BF64F0DCB707}" type="datetimeFigureOut">
              <a:rPr lang="ru-RU"/>
              <a:pPr>
                <a:defRPr/>
              </a:pPr>
              <a:t>05.08.2013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5CF0ED6-1188-4E6D-A545-EBDE2FB7C8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7A8F3EF-41DD-4818-871E-35FCA2C29A98}" type="datetimeFigureOut">
              <a:rPr lang="ru-RU"/>
              <a:pPr>
                <a:defRPr/>
              </a:pPr>
              <a:t>05.08.2013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1D77B4B-973B-4AC2-9A81-1A284D0C740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E711E3E3-6AA5-4EE0-8F9B-E31F92FBE37B}" type="datetimeFigureOut">
              <a:rPr lang="ru-RU"/>
              <a:pPr>
                <a:defRPr/>
              </a:pPr>
              <a:t>05.08.2013</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A66F6F6C-CEBF-4CE7-B1D4-AB50B03AB70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8EBB508C-70D9-4B9B-A507-E3113934750A}" type="datetimeFigureOut">
              <a:rPr lang="ru-RU"/>
              <a:pPr>
                <a:defRPr/>
              </a:pPr>
              <a:t>05.08.2013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06BADCF-C393-4894-9A89-6880B872443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189CA323-63DD-464D-B48D-6503FC0DADA8}" type="datetimeFigureOut">
              <a:rPr lang="ru-RU"/>
              <a:pPr>
                <a:defRPr/>
              </a:pPr>
              <a:t>05.08.2013</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8689AEB8-71B8-44EB-A569-0CABDFB7BF4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1F96004-2088-4A49-A30A-CBEBA61A927C}" type="datetimeFigureOut">
              <a:rPr lang="ru-RU"/>
              <a:pPr>
                <a:defRPr/>
              </a:pPr>
              <a:t>05.08.2013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E8EB53B-7657-4724-81B8-C5399DC73C1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93F89FA7-C5A6-4CF9-A335-D54BE3A8D65A}" type="datetimeFigureOut">
              <a:rPr lang="ru-RU"/>
              <a:pPr>
                <a:defRPr/>
              </a:pPr>
              <a:t>05.08.2013</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E595FF17-628B-4F42-9E87-ED15307C1DF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02A4681-A526-4609-86C5-61FA58D87942}" type="datetimeFigureOut">
              <a:rPr lang="ru-RU"/>
              <a:pPr>
                <a:defRPr/>
              </a:pPr>
              <a:t>05.08.2013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B9D0DFB-A485-424E-8644-7023E66D94E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45EEEDB3-B2CD-485A-B0AB-58FE10EAA3B6}" type="datetimeFigureOut">
              <a:rPr lang="ru-RU"/>
              <a:pPr>
                <a:defRPr/>
              </a:pPr>
              <a:t>05.08.2013</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809E263B-26F0-4791-91A9-8C05D6A4F60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5B8529C4-8256-48C9-AE4E-5700A36E0234}" type="datetimeFigureOut">
              <a:rPr lang="ru-RU"/>
              <a:pPr>
                <a:defRPr/>
              </a:pPr>
              <a:t>05.08.2013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A8BB409E-3BC2-4C5C-BDF0-850186CA5E6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2" r:id="rId1"/>
    <p:sldLayoutId id="2147483707" r:id="rId2"/>
    <p:sldLayoutId id="2147483713" r:id="rId3"/>
    <p:sldLayoutId id="2147483714" r:id="rId4"/>
    <p:sldLayoutId id="2147483715" r:id="rId5"/>
    <p:sldLayoutId id="2147483708" r:id="rId6"/>
    <p:sldLayoutId id="2147483716" r:id="rId7"/>
    <p:sldLayoutId id="2147483709" r:id="rId8"/>
    <p:sldLayoutId id="2147483717" r:id="rId9"/>
    <p:sldLayoutId id="2147483710" r:id="rId10"/>
    <p:sldLayoutId id="2147483711"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8625" y="71438"/>
            <a:ext cx="8643938" cy="857250"/>
          </a:xfrm>
          <a:prstGeom prst="rect">
            <a:avLst/>
          </a:prstGeom>
        </p:spPr>
        <p:txBody>
          <a:bodyPr/>
          <a:lstStyle/>
          <a:p>
            <a:pPr algn="ctr">
              <a:lnSpc>
                <a:spcPct val="150000"/>
              </a:lnSpc>
              <a:defRPr/>
            </a:pPr>
            <a:r>
              <a:rPr lang="ru-RU" sz="2800" b="1">
                <a:solidFill>
                  <a:srgbClr val="FEB80A"/>
                </a:solidFill>
                <a:effectLst>
                  <a:outerShdw blurRad="38100" dist="38100" dir="2700000" algn="tl">
                    <a:srgbClr val="FFFFFF"/>
                  </a:outerShdw>
                </a:effectLst>
                <a:latin typeface="Corbel" pitchFamily="34" charset="0"/>
              </a:rPr>
              <a:t>САМАРКАНД ДАВЛАТ ТИББИЁТ ИНСТИТУТИ</a:t>
            </a:r>
          </a:p>
        </p:txBody>
      </p:sp>
      <p:sp>
        <p:nvSpPr>
          <p:cNvPr id="6" name="Заголовок 1"/>
          <p:cNvSpPr txBox="1">
            <a:spLocks/>
          </p:cNvSpPr>
          <p:nvPr/>
        </p:nvSpPr>
        <p:spPr>
          <a:xfrm>
            <a:off x="500062" y="500042"/>
            <a:ext cx="8643938" cy="1000125"/>
          </a:xfrm>
          <a:prstGeom prst="rect">
            <a:avLst/>
          </a:prstGeom>
        </p:spPr>
        <p:txBody>
          <a:bodyPr/>
          <a:lstStyle/>
          <a:p>
            <a:pPr algn="ctr">
              <a:lnSpc>
                <a:spcPct val="200000"/>
              </a:lnSpc>
              <a:defRPr/>
            </a:pPr>
            <a:r>
              <a:rPr lang="ru-RU" sz="2800" b="1" dirty="0">
                <a:solidFill>
                  <a:srgbClr val="FEB80A"/>
                </a:solidFill>
                <a:effectLst>
                  <a:outerShdw blurRad="38100" dist="38100" dir="2700000" algn="tl">
                    <a:srgbClr val="FFFFFF"/>
                  </a:outerShdw>
                </a:effectLst>
                <a:latin typeface="Corbel" pitchFamily="34" charset="0"/>
              </a:rPr>
              <a:t>ТРАВМАТОЛОГИЯ  ВА ОРТОПЕДИЯ КАФЕДРАСИ</a:t>
            </a:r>
          </a:p>
        </p:txBody>
      </p:sp>
      <p:sp>
        <p:nvSpPr>
          <p:cNvPr id="7" name="TextBox 6"/>
          <p:cNvSpPr txBox="1"/>
          <p:nvPr/>
        </p:nvSpPr>
        <p:spPr>
          <a:xfrm>
            <a:off x="500063" y="2111395"/>
            <a:ext cx="8643937" cy="4246563"/>
          </a:xfrm>
          <a:prstGeom prst="rect">
            <a:avLst/>
          </a:prstGeom>
          <a:noFill/>
        </p:spPr>
        <p:txBody>
          <a:bodyPr>
            <a:spAutoFit/>
          </a:bodyPr>
          <a:lstStyle/>
          <a:p>
            <a:pPr algn="ctr" fontAlgn="auto">
              <a:lnSpc>
                <a:spcPct val="150000"/>
              </a:lnSpc>
              <a:spcBef>
                <a:spcPts val="0"/>
              </a:spcBef>
              <a:spcAft>
                <a:spcPts val="0"/>
              </a:spcAft>
              <a:defRPr/>
            </a:pPr>
            <a:r>
              <a:rPr lang="ru-RU" sz="3600" b="1" dirty="0">
                <a:solidFill>
                  <a:srgbClr val="6FF216"/>
                </a:solidFill>
                <a:effectLst>
                  <a:outerShdw blurRad="38100" dist="38100" dir="2700000" algn="tl">
                    <a:srgbClr val="000000">
                      <a:alpha val="43137"/>
                    </a:srgbClr>
                  </a:outerShdw>
                </a:effectLst>
                <a:latin typeface="+mn-lt"/>
              </a:rPr>
              <a:t>ТРАВМАТОЛОГИЯ-ОРТОПЕДИЯ ФАНИГА КИРИШ</a:t>
            </a:r>
          </a:p>
          <a:p>
            <a:pPr algn="ctr" fontAlgn="auto">
              <a:lnSpc>
                <a:spcPct val="150000"/>
              </a:lnSpc>
              <a:spcBef>
                <a:spcPts val="0"/>
              </a:spcBef>
              <a:spcAft>
                <a:spcPts val="0"/>
              </a:spcAft>
              <a:defRPr/>
            </a:pPr>
            <a:r>
              <a:rPr lang="ru-RU" sz="3600" b="1" dirty="0">
                <a:solidFill>
                  <a:schemeClr val="tx2">
                    <a:lumMod val="75000"/>
                  </a:schemeClr>
                </a:solidFill>
                <a:effectLst>
                  <a:outerShdw blurRad="38100" dist="38100" dir="2700000" algn="tl">
                    <a:srgbClr val="000000">
                      <a:alpha val="43137"/>
                    </a:srgbClr>
                  </a:outerShdw>
                </a:effectLst>
                <a:latin typeface="+mn-lt"/>
              </a:rPr>
              <a:t>ТРАВМАТИЗМ</a:t>
            </a:r>
          </a:p>
          <a:p>
            <a:pPr algn="ctr" fontAlgn="auto">
              <a:lnSpc>
                <a:spcPct val="150000"/>
              </a:lnSpc>
              <a:spcBef>
                <a:spcPts val="0"/>
              </a:spcBef>
              <a:spcAft>
                <a:spcPts val="0"/>
              </a:spcAft>
              <a:defRPr/>
            </a:pPr>
            <a:r>
              <a:rPr lang="ru-RU" sz="3600" b="1" dirty="0">
                <a:solidFill>
                  <a:schemeClr val="tx2">
                    <a:lumMod val="75000"/>
                  </a:schemeClr>
                </a:solidFill>
                <a:effectLst>
                  <a:outerShdw blurRad="38100" dist="38100" dir="2700000" algn="tl">
                    <a:srgbClr val="000000">
                      <a:alpha val="43137"/>
                    </a:srgbClr>
                  </a:outerShdw>
                </a:effectLst>
                <a:latin typeface="+mn-lt"/>
              </a:rPr>
              <a:t>БОЛАЛАРДА СУЯК СИНИШЛАРИНИНГ УЗИГА ХОС ХУСУСИЯТЛАРИ</a:t>
            </a:r>
          </a:p>
        </p:txBody>
      </p:sp>
      <p:sp>
        <p:nvSpPr>
          <p:cNvPr id="8" name="TextBox 7"/>
          <p:cNvSpPr txBox="1"/>
          <p:nvPr/>
        </p:nvSpPr>
        <p:spPr>
          <a:xfrm>
            <a:off x="500034" y="1428736"/>
            <a:ext cx="8643966" cy="954107"/>
          </a:xfrm>
          <a:prstGeom prst="rect">
            <a:avLst/>
          </a:prstGeom>
          <a:noFill/>
        </p:spPr>
        <p:txBody>
          <a:bodyPr wrap="square" rtlCol="0">
            <a:spAutoFit/>
          </a:bodyPr>
          <a:lstStyle/>
          <a:p>
            <a:pPr algn="ctr"/>
            <a:r>
              <a:rPr lang="ru-RU" sz="2800" b="1" dirty="0" smtClean="0">
                <a:solidFill>
                  <a:schemeClr val="accent3">
                    <a:lumMod val="60000"/>
                    <a:lumOff val="40000"/>
                  </a:schemeClr>
                </a:solidFill>
              </a:rPr>
              <a:t>5 КУРС ПЕДИАТРИЯ ФАКУЛЬТЕТИ ТАЛАБАЛАРИ УЧУН 1-МАЪРУЗА</a:t>
            </a:r>
            <a:endParaRPr lang="ru-RU" sz="2800" b="1" dirty="0">
              <a:solidFill>
                <a:schemeClr val="accent3">
                  <a:lumMod val="60000"/>
                  <a:lumOff val="40000"/>
                </a:schemeClr>
              </a:solidFill>
            </a:endParaRPr>
          </a:p>
        </p:txBody>
      </p:sp>
      <p:sp>
        <p:nvSpPr>
          <p:cNvPr id="9" name="Прямоугольник 8"/>
          <p:cNvSpPr/>
          <p:nvPr/>
        </p:nvSpPr>
        <p:spPr>
          <a:xfrm>
            <a:off x="1857356" y="6286520"/>
            <a:ext cx="5929338" cy="369332"/>
          </a:xfrm>
          <a:prstGeom prst="rect">
            <a:avLst/>
          </a:prstGeom>
        </p:spPr>
        <p:txBody>
          <a:bodyPr wrap="square">
            <a:spAutoFit/>
          </a:bodyPr>
          <a:lstStyle/>
          <a:p>
            <a:pPr algn="ctr"/>
            <a:r>
              <a:rPr lang="ru-RU" b="1" dirty="0" smtClean="0">
                <a:latin typeface="Bookman Old Style" pitchFamily="18" charset="0"/>
              </a:rPr>
              <a:t>МАЪРУЗАЧИ, ДОЦЕНТ: ИБРАГИМОВ С.Ю.</a:t>
            </a:r>
            <a:endParaRPr lang="ru-RU" b="1"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63208" y="1571612"/>
          <a:ext cx="8537948" cy="5143537"/>
        </p:xfrm>
        <a:graphic>
          <a:graphicData uri="http://schemas.openxmlformats.org/drawingml/2006/table">
            <a:tbl>
              <a:tblPr>
                <a:tableStyleId>{69C7853C-536D-4A76-A0AE-DD22124D55A5}</a:tableStyleId>
              </a:tblPr>
              <a:tblGrid>
                <a:gridCol w="608330"/>
                <a:gridCol w="1000132"/>
                <a:gridCol w="1643074"/>
                <a:gridCol w="2571768"/>
                <a:gridCol w="2714644"/>
              </a:tblGrid>
              <a:tr h="655330">
                <a:tc rowSpan="2">
                  <a:txBody>
                    <a:bodyPr/>
                    <a:lstStyle/>
                    <a:p>
                      <a:pPr algn="ctr">
                        <a:lnSpc>
                          <a:spcPct val="115000"/>
                        </a:lnSpc>
                        <a:spcAft>
                          <a:spcPts val="0"/>
                        </a:spcAft>
                      </a:pPr>
                      <a:endParaRPr lang="ru-RU"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15000"/>
                        </a:lnSpc>
                        <a:spcAft>
                          <a:spcPts val="0"/>
                        </a:spcAft>
                      </a:pPr>
                      <a:r>
                        <a:rPr lang="ru-RU"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rowSpan="2">
                  <a:txBody>
                    <a:bodyPr/>
                    <a:lstStyle/>
                    <a:p>
                      <a:pPr algn="ctr">
                        <a:lnSpc>
                          <a:spcPct val="115000"/>
                        </a:lnSpc>
                        <a:spcAft>
                          <a:spcPts val="0"/>
                        </a:spcAft>
                      </a:pPr>
                      <a:endPar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15000"/>
                        </a:lnSpc>
                        <a:spcAft>
                          <a:spcPts val="0"/>
                        </a:spcAft>
                      </a:pPr>
                      <a:r>
                        <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Годы</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rowSpan="2">
                  <a:txBody>
                    <a:bodyPr/>
                    <a:lstStyle/>
                    <a:p>
                      <a:pPr algn="ctr">
                        <a:lnSpc>
                          <a:spcPct val="115000"/>
                        </a:lnSpc>
                        <a:spcAft>
                          <a:spcPts val="0"/>
                        </a:spcAft>
                      </a:pPr>
                      <a:endPar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15000"/>
                        </a:lnSpc>
                        <a:spcAft>
                          <a:spcPts val="0"/>
                        </a:spcAft>
                      </a:pPr>
                      <a:r>
                        <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Население </a:t>
                      </a:r>
                      <a:r>
                        <a:rPr lang="ru-RU"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 тысячах)</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gridSpan="2">
                  <a:txBody>
                    <a:bodyPr/>
                    <a:lstStyle/>
                    <a:p>
                      <a:pPr algn="ctr">
                        <a:lnSpc>
                          <a:spcPct val="115000"/>
                        </a:lnSpc>
                        <a:spcAft>
                          <a:spcPts val="0"/>
                        </a:spcAft>
                      </a:pPr>
                      <a:r>
                        <a:rPr lang="ru-RU"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Число травм</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hMerge="1">
                  <a:txBody>
                    <a:bodyPr/>
                    <a:lstStyle/>
                    <a:p>
                      <a:endParaRPr lang="ru-RU"/>
                    </a:p>
                  </a:txBody>
                  <a:tcPr/>
                </a:tc>
              </a:tr>
              <a:tr h="93107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Абсолютно </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100 тысяч населения</a:t>
                      </a: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r h="717376">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2003</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25,5677</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804904</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3148,1</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r h="764549">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2004</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25,8644</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511490</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1977,6</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r h="764549">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2005</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26,1674</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852573</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3258,5</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r h="655330">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2006</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26,4858</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912823</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3446,4</a:t>
                      </a:r>
                      <a:endParaRPr lang="ru-RU"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r h="655330">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2007</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26,8678</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927347</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c>
                  <a:txBody>
                    <a:bodyPr/>
                    <a:lstStyle/>
                    <a:p>
                      <a:pPr algn="ctr">
                        <a:lnSpc>
                          <a:spcPct val="115000"/>
                        </a:lnSpc>
                        <a:spcAft>
                          <a:spcPts val="0"/>
                        </a:spcAft>
                      </a:pPr>
                      <a:r>
                        <a:rPr lang="ru-RU"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3451,5</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9602" marR="59602" marT="0" marB="0"/>
                </a:tc>
              </a:tr>
            </a:tbl>
          </a:graphicData>
        </a:graphic>
      </p:graphicFrame>
      <p:sp>
        <p:nvSpPr>
          <p:cNvPr id="33793" name="Rectangle 1"/>
          <p:cNvSpPr>
            <a:spLocks noChangeArrowheads="1"/>
          </p:cNvSpPr>
          <p:nvPr/>
        </p:nvSpPr>
        <p:spPr bwMode="auto">
          <a:xfrm>
            <a:off x="500063" y="147638"/>
            <a:ext cx="8501062" cy="1076325"/>
          </a:xfrm>
          <a:prstGeom prst="rect">
            <a:avLst/>
          </a:prstGeom>
          <a:noFill/>
          <a:ln w="9525">
            <a:noFill/>
            <a:miter lim="800000"/>
            <a:headEnd/>
            <a:tailEnd/>
          </a:ln>
          <a:effectLst/>
        </p:spPr>
        <p:txBody>
          <a:bodyPr anchor="ctr">
            <a:spAutoFit/>
          </a:bodyPr>
          <a:lstStyle/>
          <a:p>
            <a:pPr indent="269875" algn="ctr">
              <a:defRPr/>
            </a:pPr>
            <a:r>
              <a:rPr lang="ru-RU" altLang="ja-JP" sz="3200" dirty="0">
                <a:solidFill>
                  <a:schemeClr val="accent3"/>
                </a:solidFill>
                <a:latin typeface="Times New Roman" pitchFamily="18" charset="0"/>
                <a:ea typeface="MS Mincho" pitchFamily="49" charset="-128"/>
                <a:cs typeface="Times New Roman" pitchFamily="18" charset="0"/>
              </a:rPr>
              <a:t>Динамика травматизма у населения Узбекистана за 2003 </a:t>
            </a:r>
            <a:r>
              <a:rPr lang="ru-RU" altLang="ja-JP" sz="3200" dirty="0">
                <a:solidFill>
                  <a:schemeClr val="accent3"/>
                </a:solidFill>
                <a:latin typeface="Calibri"/>
                <a:ea typeface="MS Mincho" pitchFamily="49" charset="-128"/>
                <a:cs typeface="Times New Roman" pitchFamily="18" charset="0"/>
              </a:rPr>
              <a:t>–</a:t>
            </a:r>
            <a:r>
              <a:rPr lang="ru-RU" altLang="ja-JP" sz="3200" dirty="0">
                <a:solidFill>
                  <a:schemeClr val="accent3"/>
                </a:solidFill>
                <a:latin typeface="Times New Roman" pitchFamily="18" charset="0"/>
                <a:ea typeface="MS Mincho" pitchFamily="49" charset="-128"/>
                <a:cs typeface="Times New Roman" pitchFamily="18" charset="0"/>
              </a:rPr>
              <a:t> 2007 годы</a:t>
            </a:r>
            <a:endParaRPr lang="ru-RU" altLang="ja-JP" sz="3200" dirty="0">
              <a:solidFill>
                <a:schemeClr val="accent3"/>
              </a:solidFill>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625" y="158750"/>
            <a:ext cx="8715375" cy="6556375"/>
          </a:xfrm>
          <a:prstGeom prst="rect">
            <a:avLst/>
          </a:prstGeom>
        </p:spPr>
        <p:txBody>
          <a:bodyPr>
            <a:spAutoFit/>
          </a:bodyPr>
          <a:lstStyle/>
          <a:p>
            <a:pPr fontAlgn="auto">
              <a:spcBef>
                <a:spcPts val="0"/>
              </a:spcBef>
              <a:spcAft>
                <a:spcPts val="0"/>
              </a:spcAft>
              <a:defRPr/>
            </a:pPr>
            <a:r>
              <a:rPr lang="ru-RU" sz="3500" dirty="0">
                <a:latin typeface="Times New Roman" pitchFamily="18" charset="0"/>
                <a:cs typeface="Times New Roman" pitchFamily="18" charset="0"/>
              </a:rPr>
              <a:t>Всемирная организация здравоохранения (ВОЗ) </a:t>
            </a:r>
            <a:r>
              <a:rPr lang="ru-RU" sz="3500" dirty="0">
                <a:solidFill>
                  <a:schemeClr val="accent3"/>
                </a:solidFill>
                <a:latin typeface="Times New Roman" pitchFamily="18" charset="0"/>
                <a:cs typeface="Times New Roman" pitchFamily="18" charset="0"/>
              </a:rPr>
              <a:t>установила Международную классификацию Болезней, десятый пересмотр (</a:t>
            </a:r>
            <a:r>
              <a:rPr lang="ru-RU" sz="3500" dirty="0">
                <a:latin typeface="Times New Roman" pitchFamily="18" charset="0"/>
                <a:cs typeface="Times New Roman" pitchFamily="18" charset="0"/>
              </a:rPr>
              <a:t>МКБ-10</a:t>
            </a:r>
            <a:r>
              <a:rPr lang="ru-RU" sz="3500" dirty="0">
                <a:solidFill>
                  <a:schemeClr val="accent3"/>
                </a:solidFill>
                <a:latin typeface="Times New Roman" pitchFamily="18" charset="0"/>
                <a:cs typeface="Times New Roman" pitchFamily="18" charset="0"/>
              </a:rPr>
              <a:t>). Согласно этой классификации не вошли в учет «школьная» и «уличная» травмы, но появились «спортивная» и «криминальная». Таким образом, новой классификацией предусмотрены пять разновидностей, травм: бытовая, дорожно-транспортная, спортивная, производственная и криминальная.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1139708"/>
          <a:ext cx="8484941" cy="5646878"/>
        </p:xfrm>
        <a:graphic>
          <a:graphicData uri="http://schemas.openxmlformats.org/drawingml/2006/table">
            <a:tbl>
              <a:tblPr>
                <a:tableStyleId>{69C7853C-536D-4A76-A0AE-DD22124D55A5}</a:tableStyleId>
              </a:tblPr>
              <a:tblGrid>
                <a:gridCol w="473405"/>
                <a:gridCol w="3768622"/>
                <a:gridCol w="2121457"/>
                <a:gridCol w="2121457"/>
              </a:tblGrid>
              <a:tr h="732935">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Виды травматизма </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Абсолютно </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1</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Республика Узбекистан</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912823</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100</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516333">
                <a:tc>
                  <a:txBody>
                    <a:bodyPr/>
                    <a:lstStyle/>
                    <a:p>
                      <a:pPr algn="ctr">
                        <a:lnSpc>
                          <a:spcPct val="115000"/>
                        </a:lnSpc>
                        <a:spcAft>
                          <a:spcPts val="0"/>
                        </a:spcAft>
                      </a:pP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gridSpan="3">
                  <a:txBody>
                    <a:bodyPr/>
                    <a:lstStyle/>
                    <a:p>
                      <a:pPr algn="ctr">
                        <a:lnSpc>
                          <a:spcPct val="115000"/>
                        </a:lnSpc>
                        <a:spcAft>
                          <a:spcPts val="0"/>
                        </a:spcAft>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том числе:</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hMerge="1">
                  <a:txBody>
                    <a:bodyPr/>
                    <a:lstStyle/>
                    <a:p>
                      <a:pPr algn="ctr">
                        <a:lnSpc>
                          <a:spcPct val="115000"/>
                        </a:lnSpc>
                        <a:spcAft>
                          <a:spcPts val="0"/>
                        </a:spcAft>
                      </a:pPr>
                      <a:endParaRPr lang="ru-RU" sz="2000" b="1">
                        <a:solidFill>
                          <a:schemeClr val="accent3"/>
                        </a:solidFill>
                        <a:effectLst>
                          <a:outerShdw blurRad="38100" dist="38100" dir="2700000" algn="tl">
                            <a:srgbClr val="000000">
                              <a:alpha val="43137"/>
                            </a:srgbClr>
                          </a:outerShdw>
                        </a:effectLst>
                        <a:latin typeface="Times New Roman"/>
                        <a:ea typeface="MS Mincho"/>
                        <a:cs typeface="Mangal"/>
                      </a:endParaRPr>
                    </a:p>
                  </a:txBody>
                  <a:tcPr marL="68580" marR="68580" marT="0" marB="0"/>
                </a:tc>
                <a:tc hMerge="1">
                  <a:txBody>
                    <a:bodyPr/>
                    <a:lstStyle/>
                    <a:p>
                      <a:pPr algn="ctr">
                        <a:lnSpc>
                          <a:spcPct val="115000"/>
                        </a:lnSpc>
                        <a:spcAft>
                          <a:spcPts val="0"/>
                        </a:spcAft>
                      </a:pPr>
                      <a:endParaRPr lang="ru-RU" sz="2000" b="1">
                        <a:solidFill>
                          <a:schemeClr val="accent3"/>
                        </a:solidFill>
                        <a:effectLst>
                          <a:outerShdw blurRad="38100" dist="38100" dir="2700000" algn="tl">
                            <a:srgbClr val="000000">
                              <a:alpha val="43137"/>
                            </a:srgbClr>
                          </a:outerShdw>
                        </a:effectLst>
                        <a:latin typeface="Times New Roman"/>
                        <a:ea typeface="MS Mincho"/>
                        <a:cs typeface="Mangal"/>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2</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Бытовые</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798215</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87,4</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3</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Дорожно-транспортные</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43438</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4,8</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4</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Спортивные</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32159</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3,5</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5</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Производственные</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7319</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0,8</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r h="732935">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6</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Криминальные</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a:effectLst>
                            <a:outerShdw blurRad="38100" dist="38100" dir="2700000" algn="tl">
                              <a:srgbClr val="000000">
                                <a:alpha val="43137"/>
                              </a:srgbClr>
                            </a:outerShdw>
                          </a:effectLst>
                          <a:latin typeface="Times New Roman" pitchFamily="18" charset="0"/>
                          <a:cs typeface="Times New Roman" pitchFamily="18" charset="0"/>
                        </a:rPr>
                        <a:t>31692</a:t>
                      </a:r>
                      <a:endParaRPr lang="ru-RU" sz="2000" b="1">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3,5</a:t>
                      </a:r>
                      <a:endParaRPr lang="ru-RU" sz="2000" b="1" dirty="0">
                        <a:solidFill>
                          <a:schemeClr val="accent3"/>
                        </a:solidFill>
                        <a:effectLst>
                          <a:outerShdw blurRad="38100" dist="38100" dir="2700000" algn="tl">
                            <a:srgbClr val="000000">
                              <a:alpha val="43137"/>
                            </a:srgbClr>
                          </a:outerShdw>
                        </a:effectLst>
                        <a:latin typeface="Times New Roman" pitchFamily="18" charset="0"/>
                        <a:ea typeface="MS Mincho"/>
                        <a:cs typeface="Times New Roman" pitchFamily="18" charset="0"/>
                      </a:endParaRPr>
                    </a:p>
                  </a:txBody>
                  <a:tcPr marL="68580" marR="68580" marT="0" marB="0"/>
                </a:tc>
              </a:tr>
            </a:tbl>
          </a:graphicData>
        </a:graphic>
      </p:graphicFrame>
      <p:sp>
        <p:nvSpPr>
          <p:cNvPr id="35841" name="Rectangle 1"/>
          <p:cNvSpPr>
            <a:spLocks noChangeArrowheads="1"/>
          </p:cNvSpPr>
          <p:nvPr/>
        </p:nvSpPr>
        <p:spPr bwMode="auto">
          <a:xfrm>
            <a:off x="428625" y="-6350"/>
            <a:ext cx="8572500" cy="1077913"/>
          </a:xfrm>
          <a:prstGeom prst="rect">
            <a:avLst/>
          </a:prstGeom>
          <a:noFill/>
          <a:ln w="9525">
            <a:noFill/>
            <a:miter lim="800000"/>
            <a:headEnd/>
            <a:tailEnd/>
          </a:ln>
          <a:effectLst/>
        </p:spPr>
        <p:txBody>
          <a:bodyPr anchor="ctr">
            <a:spAutoFit/>
          </a:bodyPr>
          <a:lstStyle/>
          <a:p>
            <a:pPr indent="269875" algn="ctr">
              <a:defRPr/>
            </a:pPr>
            <a:r>
              <a:rPr lang="ru-RU" altLang="ja-JP" sz="3200" dirty="0">
                <a:solidFill>
                  <a:schemeClr val="accent3"/>
                </a:solidFill>
                <a:latin typeface="Times New Roman" pitchFamily="18" charset="0"/>
                <a:ea typeface="MS Mincho" pitchFamily="49" charset="-128"/>
                <a:cs typeface="Times New Roman" pitchFamily="18" charset="0"/>
              </a:rPr>
              <a:t>Показатели травматизма в Узбекистане в 2006 году</a:t>
            </a:r>
            <a:endParaRPr lang="ru-RU" altLang="ja-JP" sz="3200" dirty="0">
              <a:solidFill>
                <a:schemeClr val="accent3"/>
              </a:solidFill>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28"/>
            <a:ext cx="7772400" cy="914400"/>
          </a:xfrm>
        </p:spPr>
        <p:txBody>
          <a:bodyPr>
            <a:normAutofit fontScale="90000"/>
          </a:bodyPr>
          <a:lstStyle/>
          <a:p>
            <a:pPr algn="ctr"/>
            <a:r>
              <a:rPr lang="ru-RU" dirty="0" smtClean="0"/>
              <a:t>Показатели смертности от ДТП (доля на 100 тыс. населения) (Соколов В.А., 2009г.)</a:t>
            </a:r>
            <a:endParaRPr lang="uz-Cyrl-UZ" dirty="0"/>
          </a:p>
        </p:txBody>
      </p:sp>
      <p:graphicFrame>
        <p:nvGraphicFramePr>
          <p:cNvPr id="4" name="Содержимое 3"/>
          <p:cNvGraphicFramePr>
            <a:graphicFrameLocks noGrp="1"/>
          </p:cNvGraphicFramePr>
          <p:nvPr>
            <p:ph idx="1"/>
          </p:nvPr>
        </p:nvGraphicFramePr>
        <p:xfrm>
          <a:off x="661988" y="2143116"/>
          <a:ext cx="7839102" cy="4286280"/>
        </p:xfrm>
        <a:graphic>
          <a:graphicData uri="http://schemas.openxmlformats.org/drawingml/2006/table">
            <a:tbl>
              <a:tblPr firstRow="1" bandRow="1">
                <a:tableStyleId>{5C22544A-7EE6-4342-B048-85BDC9FD1C3A}</a:tableStyleId>
              </a:tblPr>
              <a:tblGrid>
                <a:gridCol w="2613034"/>
                <a:gridCol w="2613034"/>
                <a:gridCol w="2613034"/>
              </a:tblGrid>
              <a:tr h="1071570">
                <a:tc>
                  <a:txBody>
                    <a:bodyPr/>
                    <a:lstStyle/>
                    <a:p>
                      <a:pPr algn="ctr"/>
                      <a:r>
                        <a:rPr lang="ru-RU" dirty="0" smtClean="0"/>
                        <a:t>Страна</a:t>
                      </a:r>
                      <a:endParaRPr lang="uz-Cyrl-UZ" dirty="0"/>
                    </a:p>
                  </a:txBody>
                  <a:tcPr/>
                </a:tc>
                <a:tc>
                  <a:txBody>
                    <a:bodyPr/>
                    <a:lstStyle/>
                    <a:p>
                      <a:pPr algn="ctr"/>
                      <a:r>
                        <a:rPr lang="ru-RU" dirty="0" smtClean="0"/>
                        <a:t>Мужчины</a:t>
                      </a:r>
                      <a:endParaRPr lang="uz-Cyrl-UZ" dirty="0"/>
                    </a:p>
                  </a:txBody>
                  <a:tcPr/>
                </a:tc>
                <a:tc>
                  <a:txBody>
                    <a:bodyPr/>
                    <a:lstStyle/>
                    <a:p>
                      <a:pPr algn="ctr"/>
                      <a:r>
                        <a:rPr lang="ru-RU" dirty="0" smtClean="0"/>
                        <a:t>Женщины</a:t>
                      </a:r>
                      <a:endParaRPr lang="uz-Cyrl-UZ" dirty="0"/>
                    </a:p>
                  </a:txBody>
                  <a:tcPr/>
                </a:tc>
              </a:tr>
              <a:tr h="1071570">
                <a:tc>
                  <a:txBody>
                    <a:bodyPr/>
                    <a:lstStyle/>
                    <a:p>
                      <a:pPr algn="ctr"/>
                      <a:r>
                        <a:rPr lang="ru-RU" dirty="0" smtClean="0"/>
                        <a:t>Россия</a:t>
                      </a:r>
                      <a:endParaRPr lang="uz-Cyrl-UZ" dirty="0"/>
                    </a:p>
                  </a:txBody>
                  <a:tcPr/>
                </a:tc>
                <a:tc>
                  <a:txBody>
                    <a:bodyPr/>
                    <a:lstStyle/>
                    <a:p>
                      <a:pPr algn="ctr"/>
                      <a:r>
                        <a:rPr lang="ru-RU" dirty="0" smtClean="0"/>
                        <a:t>34,4</a:t>
                      </a:r>
                      <a:endParaRPr lang="uz-Cyrl-UZ" dirty="0"/>
                    </a:p>
                  </a:txBody>
                  <a:tcPr/>
                </a:tc>
                <a:tc>
                  <a:txBody>
                    <a:bodyPr/>
                    <a:lstStyle/>
                    <a:p>
                      <a:pPr algn="ctr"/>
                      <a:r>
                        <a:rPr lang="ru-RU" dirty="0" smtClean="0"/>
                        <a:t>9,7</a:t>
                      </a:r>
                      <a:endParaRPr lang="uz-Cyrl-UZ" dirty="0"/>
                    </a:p>
                  </a:txBody>
                  <a:tcPr/>
                </a:tc>
              </a:tr>
              <a:tr h="1071570">
                <a:tc>
                  <a:txBody>
                    <a:bodyPr/>
                    <a:lstStyle/>
                    <a:p>
                      <a:pPr algn="ctr"/>
                      <a:r>
                        <a:rPr lang="ru-RU" dirty="0" smtClean="0"/>
                        <a:t>США</a:t>
                      </a:r>
                      <a:endParaRPr lang="uz-Cyrl-UZ" dirty="0"/>
                    </a:p>
                  </a:txBody>
                  <a:tcPr/>
                </a:tc>
                <a:tc>
                  <a:txBody>
                    <a:bodyPr/>
                    <a:lstStyle/>
                    <a:p>
                      <a:pPr algn="ctr"/>
                      <a:r>
                        <a:rPr lang="ru-RU" dirty="0" smtClean="0"/>
                        <a:t>20,4</a:t>
                      </a:r>
                      <a:endParaRPr lang="uz-Cyrl-UZ" dirty="0"/>
                    </a:p>
                  </a:txBody>
                  <a:tcPr/>
                </a:tc>
                <a:tc>
                  <a:txBody>
                    <a:bodyPr/>
                    <a:lstStyle/>
                    <a:p>
                      <a:pPr algn="ctr"/>
                      <a:r>
                        <a:rPr lang="ru-RU" dirty="0" smtClean="0"/>
                        <a:t>9,0</a:t>
                      </a:r>
                      <a:endParaRPr lang="uz-Cyrl-UZ" dirty="0"/>
                    </a:p>
                  </a:txBody>
                  <a:tcPr/>
                </a:tc>
              </a:tr>
              <a:tr h="1071570">
                <a:tc>
                  <a:txBody>
                    <a:bodyPr/>
                    <a:lstStyle/>
                    <a:p>
                      <a:pPr algn="ctr"/>
                      <a:r>
                        <a:rPr lang="ru-RU" dirty="0" smtClean="0"/>
                        <a:t>Великобритания</a:t>
                      </a:r>
                      <a:endParaRPr lang="uz-Cyrl-UZ" dirty="0"/>
                    </a:p>
                  </a:txBody>
                  <a:tcPr/>
                </a:tc>
                <a:tc>
                  <a:txBody>
                    <a:bodyPr/>
                    <a:lstStyle/>
                    <a:p>
                      <a:pPr algn="ctr"/>
                      <a:r>
                        <a:rPr lang="ru-RU" dirty="0" smtClean="0"/>
                        <a:t>8,5</a:t>
                      </a:r>
                      <a:endParaRPr lang="uz-Cyrl-UZ" dirty="0"/>
                    </a:p>
                  </a:txBody>
                  <a:tcPr/>
                </a:tc>
                <a:tc>
                  <a:txBody>
                    <a:bodyPr/>
                    <a:lstStyle/>
                    <a:p>
                      <a:pPr algn="ctr"/>
                      <a:r>
                        <a:rPr lang="ru-RU" dirty="0" smtClean="0"/>
                        <a:t>3,1</a:t>
                      </a:r>
                      <a:endParaRPr lang="uz-Cyrl-UZ"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Частота повреждений внутренних органов при ДТП, % (Соколов В.А., 2009г.)</a:t>
            </a:r>
            <a:endParaRPr lang="uz-Cyrl-UZ" dirty="0"/>
          </a:p>
        </p:txBody>
      </p:sp>
      <p:graphicFrame>
        <p:nvGraphicFramePr>
          <p:cNvPr id="4" name="Содержимое 3"/>
          <p:cNvGraphicFramePr>
            <a:graphicFrameLocks noGrp="1"/>
          </p:cNvGraphicFramePr>
          <p:nvPr>
            <p:ph idx="1"/>
          </p:nvPr>
        </p:nvGraphicFramePr>
        <p:xfrm>
          <a:off x="714348" y="2391104"/>
          <a:ext cx="7772400" cy="3895416"/>
        </p:xfrm>
        <a:graphic>
          <a:graphicData uri="http://schemas.openxmlformats.org/drawingml/2006/table">
            <a:tbl>
              <a:tblPr firstRow="1" bandRow="1">
                <a:tableStyleId>{5C22544A-7EE6-4342-B048-85BDC9FD1C3A}</a:tableStyleId>
              </a:tblPr>
              <a:tblGrid>
                <a:gridCol w="4267202"/>
                <a:gridCol w="1714512"/>
                <a:gridCol w="1790686"/>
              </a:tblGrid>
              <a:tr h="486927">
                <a:tc>
                  <a:txBody>
                    <a:bodyPr/>
                    <a:lstStyle/>
                    <a:p>
                      <a:r>
                        <a:rPr lang="ru-RU" dirty="0" smtClean="0"/>
                        <a:t>Виды повреждений</a:t>
                      </a:r>
                      <a:endParaRPr lang="uz-Cyrl-UZ" dirty="0"/>
                    </a:p>
                  </a:txBody>
                  <a:tcPr/>
                </a:tc>
                <a:tc>
                  <a:txBody>
                    <a:bodyPr/>
                    <a:lstStyle/>
                    <a:p>
                      <a:r>
                        <a:rPr lang="ru-RU" dirty="0" smtClean="0"/>
                        <a:t>Погибшие</a:t>
                      </a:r>
                      <a:endParaRPr lang="uz-Cyrl-UZ" dirty="0"/>
                    </a:p>
                  </a:txBody>
                  <a:tcPr/>
                </a:tc>
                <a:tc>
                  <a:txBody>
                    <a:bodyPr/>
                    <a:lstStyle/>
                    <a:p>
                      <a:r>
                        <a:rPr lang="ru-RU" dirty="0" smtClean="0"/>
                        <a:t>Выжившие</a:t>
                      </a:r>
                      <a:endParaRPr lang="uz-Cyrl-UZ" dirty="0"/>
                    </a:p>
                  </a:txBody>
                  <a:tcPr/>
                </a:tc>
              </a:tr>
              <a:tr h="486927">
                <a:tc>
                  <a:txBody>
                    <a:bodyPr/>
                    <a:lstStyle/>
                    <a:p>
                      <a:r>
                        <a:rPr lang="ru-RU" dirty="0" smtClean="0"/>
                        <a:t>Гемо-</a:t>
                      </a:r>
                      <a:r>
                        <a:rPr lang="ru-RU" baseline="0" dirty="0" smtClean="0"/>
                        <a:t> и пневмоторакс</a:t>
                      </a:r>
                      <a:endParaRPr lang="uz-Cyrl-UZ" dirty="0"/>
                    </a:p>
                  </a:txBody>
                  <a:tcPr/>
                </a:tc>
                <a:tc>
                  <a:txBody>
                    <a:bodyPr/>
                    <a:lstStyle/>
                    <a:p>
                      <a:pPr algn="ctr"/>
                      <a:r>
                        <a:rPr lang="ru-RU" dirty="0" smtClean="0"/>
                        <a:t>58,7</a:t>
                      </a:r>
                      <a:endParaRPr lang="uz-Cyrl-UZ" dirty="0"/>
                    </a:p>
                  </a:txBody>
                  <a:tcPr/>
                </a:tc>
                <a:tc>
                  <a:txBody>
                    <a:bodyPr/>
                    <a:lstStyle/>
                    <a:p>
                      <a:pPr algn="ctr"/>
                      <a:r>
                        <a:rPr lang="ru-RU" dirty="0" smtClean="0"/>
                        <a:t>18,3</a:t>
                      </a:r>
                      <a:endParaRPr lang="uz-Cyrl-UZ" dirty="0"/>
                    </a:p>
                  </a:txBody>
                  <a:tcPr/>
                </a:tc>
              </a:tr>
              <a:tr h="486927">
                <a:tc>
                  <a:txBody>
                    <a:bodyPr/>
                    <a:lstStyle/>
                    <a:p>
                      <a:r>
                        <a:rPr lang="ru-RU" dirty="0" smtClean="0"/>
                        <a:t>Повреждения</a:t>
                      </a:r>
                      <a:r>
                        <a:rPr lang="ru-RU" baseline="0" dirty="0" smtClean="0"/>
                        <a:t> головного мозга</a:t>
                      </a:r>
                      <a:endParaRPr lang="uz-Cyrl-UZ" dirty="0"/>
                    </a:p>
                  </a:txBody>
                  <a:tcPr/>
                </a:tc>
                <a:tc>
                  <a:txBody>
                    <a:bodyPr/>
                    <a:lstStyle/>
                    <a:p>
                      <a:pPr algn="ctr"/>
                      <a:r>
                        <a:rPr lang="ru-RU" dirty="0" smtClean="0"/>
                        <a:t>41,1</a:t>
                      </a:r>
                      <a:endParaRPr lang="uz-Cyrl-UZ" dirty="0"/>
                    </a:p>
                  </a:txBody>
                  <a:tcPr/>
                </a:tc>
                <a:tc>
                  <a:txBody>
                    <a:bodyPr/>
                    <a:lstStyle/>
                    <a:p>
                      <a:pPr algn="ctr"/>
                      <a:r>
                        <a:rPr lang="ru-RU" dirty="0" smtClean="0"/>
                        <a:t>27,4</a:t>
                      </a:r>
                      <a:endParaRPr lang="uz-Cyrl-UZ" dirty="0"/>
                    </a:p>
                  </a:txBody>
                  <a:tcPr/>
                </a:tc>
              </a:tr>
              <a:tr h="486927">
                <a:tc>
                  <a:txBody>
                    <a:bodyPr/>
                    <a:lstStyle/>
                    <a:p>
                      <a:r>
                        <a:rPr lang="ru-RU" dirty="0" smtClean="0"/>
                        <a:t>Повреждения</a:t>
                      </a:r>
                      <a:r>
                        <a:rPr lang="ru-RU" baseline="0" dirty="0" smtClean="0"/>
                        <a:t> органов брюшной полости</a:t>
                      </a:r>
                      <a:endParaRPr lang="uz-Cyrl-UZ" dirty="0"/>
                    </a:p>
                  </a:txBody>
                  <a:tcPr/>
                </a:tc>
                <a:tc>
                  <a:txBody>
                    <a:bodyPr/>
                    <a:lstStyle/>
                    <a:p>
                      <a:pPr algn="ctr"/>
                      <a:r>
                        <a:rPr lang="ru-RU" dirty="0" smtClean="0"/>
                        <a:t>43,9</a:t>
                      </a:r>
                      <a:endParaRPr lang="uz-Cyrl-UZ" dirty="0"/>
                    </a:p>
                  </a:txBody>
                  <a:tcPr/>
                </a:tc>
                <a:tc>
                  <a:txBody>
                    <a:bodyPr/>
                    <a:lstStyle/>
                    <a:p>
                      <a:pPr algn="ctr"/>
                      <a:r>
                        <a:rPr lang="ru-RU" dirty="0" smtClean="0"/>
                        <a:t>6,3</a:t>
                      </a:r>
                      <a:endParaRPr lang="uz-Cyrl-UZ" dirty="0"/>
                    </a:p>
                  </a:txBody>
                  <a:tcPr/>
                </a:tc>
              </a:tr>
              <a:tr h="486927">
                <a:tc>
                  <a:txBody>
                    <a:bodyPr/>
                    <a:lstStyle/>
                    <a:p>
                      <a:r>
                        <a:rPr lang="ru-RU" dirty="0" err="1" smtClean="0"/>
                        <a:t>Забрюшинная</a:t>
                      </a:r>
                      <a:r>
                        <a:rPr lang="ru-RU" dirty="0" smtClean="0"/>
                        <a:t> гематома</a:t>
                      </a:r>
                      <a:endParaRPr lang="uz-Cyrl-UZ" dirty="0"/>
                    </a:p>
                  </a:txBody>
                  <a:tcPr/>
                </a:tc>
                <a:tc>
                  <a:txBody>
                    <a:bodyPr/>
                    <a:lstStyle/>
                    <a:p>
                      <a:pPr algn="ctr"/>
                      <a:r>
                        <a:rPr lang="ru-RU" dirty="0" smtClean="0"/>
                        <a:t>23,0</a:t>
                      </a:r>
                      <a:endParaRPr lang="uz-Cyrl-UZ" dirty="0"/>
                    </a:p>
                  </a:txBody>
                  <a:tcPr/>
                </a:tc>
                <a:tc>
                  <a:txBody>
                    <a:bodyPr/>
                    <a:lstStyle/>
                    <a:p>
                      <a:pPr algn="ctr"/>
                      <a:r>
                        <a:rPr lang="ru-RU" dirty="0" smtClean="0"/>
                        <a:t>1,2</a:t>
                      </a:r>
                      <a:endParaRPr lang="uz-Cyrl-UZ" dirty="0"/>
                    </a:p>
                  </a:txBody>
                  <a:tcPr/>
                </a:tc>
              </a:tr>
              <a:tr h="486927">
                <a:tc>
                  <a:txBody>
                    <a:bodyPr/>
                    <a:lstStyle/>
                    <a:p>
                      <a:r>
                        <a:rPr lang="ru-RU" dirty="0" smtClean="0"/>
                        <a:t>Травма мочевыводящих путей</a:t>
                      </a:r>
                      <a:endParaRPr lang="uz-Cyrl-UZ" dirty="0"/>
                    </a:p>
                  </a:txBody>
                  <a:tcPr/>
                </a:tc>
                <a:tc>
                  <a:txBody>
                    <a:bodyPr/>
                    <a:lstStyle/>
                    <a:p>
                      <a:pPr algn="ctr"/>
                      <a:r>
                        <a:rPr lang="ru-RU" dirty="0" smtClean="0"/>
                        <a:t>4,0</a:t>
                      </a:r>
                      <a:endParaRPr lang="uz-Cyrl-UZ" dirty="0"/>
                    </a:p>
                  </a:txBody>
                  <a:tcPr/>
                </a:tc>
                <a:tc>
                  <a:txBody>
                    <a:bodyPr/>
                    <a:lstStyle/>
                    <a:p>
                      <a:pPr algn="ctr"/>
                      <a:r>
                        <a:rPr lang="ru-RU" dirty="0" smtClean="0"/>
                        <a:t>0,2</a:t>
                      </a:r>
                      <a:endParaRPr lang="uz-Cyrl-UZ" dirty="0"/>
                    </a:p>
                  </a:txBody>
                  <a:tcPr/>
                </a:tc>
              </a:tr>
              <a:tr h="486927">
                <a:tc>
                  <a:txBody>
                    <a:bodyPr/>
                    <a:lstStyle/>
                    <a:p>
                      <a:r>
                        <a:rPr lang="ru-RU" dirty="0" smtClean="0"/>
                        <a:t>Травма спинного мозга</a:t>
                      </a:r>
                      <a:endParaRPr lang="uz-Cyrl-UZ" dirty="0"/>
                    </a:p>
                  </a:txBody>
                  <a:tcPr/>
                </a:tc>
                <a:tc>
                  <a:txBody>
                    <a:bodyPr/>
                    <a:lstStyle/>
                    <a:p>
                      <a:pPr algn="ctr"/>
                      <a:r>
                        <a:rPr lang="ru-RU" dirty="0" smtClean="0"/>
                        <a:t>3,4</a:t>
                      </a:r>
                      <a:endParaRPr lang="uz-Cyrl-UZ" dirty="0"/>
                    </a:p>
                  </a:txBody>
                  <a:tcPr/>
                </a:tc>
                <a:tc>
                  <a:txBody>
                    <a:bodyPr/>
                    <a:lstStyle/>
                    <a:p>
                      <a:pPr algn="ctr"/>
                      <a:r>
                        <a:rPr lang="ru-RU" dirty="0" smtClean="0"/>
                        <a:t>4,2</a:t>
                      </a:r>
                      <a:endParaRPr lang="uz-Cyrl-UZ" dirty="0"/>
                    </a:p>
                  </a:txBody>
                  <a:tcPr/>
                </a:tc>
              </a:tr>
              <a:tr h="486927">
                <a:tc>
                  <a:txBody>
                    <a:bodyPr/>
                    <a:lstStyle/>
                    <a:p>
                      <a:r>
                        <a:rPr lang="ru-RU" dirty="0" smtClean="0"/>
                        <a:t>Прочие</a:t>
                      </a:r>
                      <a:endParaRPr lang="uz-Cyrl-UZ" dirty="0"/>
                    </a:p>
                  </a:txBody>
                  <a:tcPr/>
                </a:tc>
                <a:tc>
                  <a:txBody>
                    <a:bodyPr/>
                    <a:lstStyle/>
                    <a:p>
                      <a:pPr algn="ctr"/>
                      <a:r>
                        <a:rPr lang="ru-RU" dirty="0" smtClean="0"/>
                        <a:t>9,4</a:t>
                      </a:r>
                      <a:endParaRPr lang="uz-Cyrl-UZ" dirty="0"/>
                    </a:p>
                  </a:txBody>
                  <a:tcPr/>
                </a:tc>
                <a:tc>
                  <a:txBody>
                    <a:bodyPr/>
                    <a:lstStyle/>
                    <a:p>
                      <a:pPr algn="ctr"/>
                      <a:r>
                        <a:rPr lang="ru-RU" dirty="0" smtClean="0"/>
                        <a:t>11,3</a:t>
                      </a:r>
                      <a:endParaRPr lang="uz-Cyrl-UZ"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Частота повреждений скелета при ДТП, % (Соколов В.А., 2009г.)</a:t>
            </a:r>
            <a:endParaRPr lang="uz-Cyrl-UZ" dirty="0"/>
          </a:p>
        </p:txBody>
      </p:sp>
      <p:graphicFrame>
        <p:nvGraphicFramePr>
          <p:cNvPr id="4" name="Содержимое 3"/>
          <p:cNvGraphicFramePr>
            <a:graphicFrameLocks noGrp="1"/>
          </p:cNvGraphicFramePr>
          <p:nvPr>
            <p:ph idx="1"/>
          </p:nvPr>
        </p:nvGraphicFramePr>
        <p:xfrm>
          <a:off x="661988" y="1905000"/>
          <a:ext cx="7981978" cy="4381524"/>
        </p:xfrm>
        <a:graphic>
          <a:graphicData uri="http://schemas.openxmlformats.org/drawingml/2006/table">
            <a:tbl>
              <a:tblPr firstRow="1" bandRow="1">
                <a:tableStyleId>{5C22544A-7EE6-4342-B048-85BDC9FD1C3A}</a:tableStyleId>
              </a:tblPr>
              <a:tblGrid>
                <a:gridCol w="4235536"/>
                <a:gridCol w="1834107"/>
                <a:gridCol w="1912335"/>
              </a:tblGrid>
              <a:tr h="486836">
                <a:tc>
                  <a:txBody>
                    <a:bodyPr/>
                    <a:lstStyle/>
                    <a:p>
                      <a:r>
                        <a:rPr lang="ru-RU" dirty="0" smtClean="0"/>
                        <a:t>Виды повреждений</a:t>
                      </a:r>
                      <a:endParaRPr lang="uz-Cyrl-UZ" dirty="0"/>
                    </a:p>
                  </a:txBody>
                  <a:tcPr/>
                </a:tc>
                <a:tc>
                  <a:txBody>
                    <a:bodyPr/>
                    <a:lstStyle/>
                    <a:p>
                      <a:r>
                        <a:rPr lang="ru-RU" dirty="0" smtClean="0"/>
                        <a:t>Погибшие</a:t>
                      </a:r>
                      <a:endParaRPr lang="uz-Cyrl-UZ" dirty="0"/>
                    </a:p>
                  </a:txBody>
                  <a:tcPr/>
                </a:tc>
                <a:tc>
                  <a:txBody>
                    <a:bodyPr/>
                    <a:lstStyle/>
                    <a:p>
                      <a:r>
                        <a:rPr lang="ru-RU" dirty="0" smtClean="0"/>
                        <a:t>Выжившие</a:t>
                      </a:r>
                      <a:endParaRPr lang="uz-Cyrl-UZ" dirty="0"/>
                    </a:p>
                  </a:txBody>
                  <a:tcPr/>
                </a:tc>
              </a:tr>
              <a:tr h="486836">
                <a:tc>
                  <a:txBody>
                    <a:bodyPr/>
                    <a:lstStyle/>
                    <a:p>
                      <a:r>
                        <a:rPr lang="ru-RU" dirty="0" smtClean="0"/>
                        <a:t>Переломы ребер</a:t>
                      </a:r>
                      <a:endParaRPr lang="uz-Cyrl-UZ" dirty="0"/>
                    </a:p>
                  </a:txBody>
                  <a:tcPr/>
                </a:tc>
                <a:tc>
                  <a:txBody>
                    <a:bodyPr/>
                    <a:lstStyle/>
                    <a:p>
                      <a:pPr algn="ctr"/>
                      <a:r>
                        <a:rPr lang="ru-RU" dirty="0" smtClean="0"/>
                        <a:t>69,6</a:t>
                      </a:r>
                      <a:endParaRPr lang="uz-Cyrl-UZ" dirty="0"/>
                    </a:p>
                  </a:txBody>
                  <a:tcPr/>
                </a:tc>
                <a:tc>
                  <a:txBody>
                    <a:bodyPr/>
                    <a:lstStyle/>
                    <a:p>
                      <a:pPr algn="ctr"/>
                      <a:r>
                        <a:rPr lang="ru-RU" dirty="0" smtClean="0"/>
                        <a:t>22,4</a:t>
                      </a:r>
                      <a:endParaRPr lang="uz-Cyrl-UZ" dirty="0"/>
                    </a:p>
                  </a:txBody>
                  <a:tcPr/>
                </a:tc>
              </a:tr>
              <a:tr h="486836">
                <a:tc>
                  <a:txBody>
                    <a:bodyPr/>
                    <a:lstStyle/>
                    <a:p>
                      <a:r>
                        <a:rPr lang="ru-RU" dirty="0" smtClean="0"/>
                        <a:t>Переломы костей голени и стопы</a:t>
                      </a:r>
                      <a:endParaRPr lang="uz-Cyrl-UZ" dirty="0"/>
                    </a:p>
                  </a:txBody>
                  <a:tcPr/>
                </a:tc>
                <a:tc>
                  <a:txBody>
                    <a:bodyPr/>
                    <a:lstStyle/>
                    <a:p>
                      <a:pPr algn="ctr"/>
                      <a:r>
                        <a:rPr lang="ru-RU" dirty="0" smtClean="0"/>
                        <a:t>46,2</a:t>
                      </a:r>
                      <a:endParaRPr lang="uz-Cyrl-UZ" dirty="0"/>
                    </a:p>
                  </a:txBody>
                  <a:tcPr/>
                </a:tc>
                <a:tc>
                  <a:txBody>
                    <a:bodyPr/>
                    <a:lstStyle/>
                    <a:p>
                      <a:pPr algn="ctr"/>
                      <a:r>
                        <a:rPr lang="ru-RU" dirty="0" smtClean="0"/>
                        <a:t>34,6</a:t>
                      </a:r>
                      <a:endParaRPr lang="uz-Cyrl-UZ" dirty="0"/>
                    </a:p>
                  </a:txBody>
                  <a:tcPr/>
                </a:tc>
              </a:tr>
              <a:tr h="486836">
                <a:tc>
                  <a:txBody>
                    <a:bodyPr/>
                    <a:lstStyle/>
                    <a:p>
                      <a:r>
                        <a:rPr lang="ru-RU" dirty="0" smtClean="0"/>
                        <a:t>Переломы костей таза</a:t>
                      </a:r>
                      <a:endParaRPr lang="uz-Cyrl-UZ" dirty="0"/>
                    </a:p>
                  </a:txBody>
                  <a:tcPr/>
                </a:tc>
                <a:tc>
                  <a:txBody>
                    <a:bodyPr/>
                    <a:lstStyle/>
                    <a:p>
                      <a:pPr algn="ctr"/>
                      <a:r>
                        <a:rPr lang="ru-RU" dirty="0" smtClean="0"/>
                        <a:t>41,9</a:t>
                      </a:r>
                      <a:endParaRPr lang="uz-Cyrl-UZ" dirty="0"/>
                    </a:p>
                  </a:txBody>
                  <a:tcPr/>
                </a:tc>
                <a:tc>
                  <a:txBody>
                    <a:bodyPr/>
                    <a:lstStyle/>
                    <a:p>
                      <a:pPr algn="ctr"/>
                      <a:r>
                        <a:rPr lang="ru-RU" dirty="0" smtClean="0"/>
                        <a:t>30,2</a:t>
                      </a:r>
                      <a:endParaRPr lang="uz-Cyrl-UZ" dirty="0"/>
                    </a:p>
                  </a:txBody>
                  <a:tcPr/>
                </a:tc>
              </a:tr>
              <a:tr h="486836">
                <a:tc>
                  <a:txBody>
                    <a:bodyPr/>
                    <a:lstStyle/>
                    <a:p>
                      <a:r>
                        <a:rPr lang="ru-RU" dirty="0" smtClean="0"/>
                        <a:t>Переломы свода</a:t>
                      </a:r>
                      <a:r>
                        <a:rPr lang="ru-RU" baseline="0" dirty="0" smtClean="0"/>
                        <a:t> и основания черепа</a:t>
                      </a:r>
                      <a:endParaRPr lang="uz-Cyrl-UZ" dirty="0"/>
                    </a:p>
                  </a:txBody>
                  <a:tcPr/>
                </a:tc>
                <a:tc>
                  <a:txBody>
                    <a:bodyPr/>
                    <a:lstStyle/>
                    <a:p>
                      <a:pPr algn="ctr"/>
                      <a:r>
                        <a:rPr lang="ru-RU" dirty="0" smtClean="0"/>
                        <a:t>40,6</a:t>
                      </a:r>
                      <a:endParaRPr lang="uz-Cyrl-UZ" dirty="0"/>
                    </a:p>
                  </a:txBody>
                  <a:tcPr/>
                </a:tc>
                <a:tc>
                  <a:txBody>
                    <a:bodyPr/>
                    <a:lstStyle/>
                    <a:p>
                      <a:pPr algn="ctr"/>
                      <a:r>
                        <a:rPr lang="ru-RU" dirty="0" smtClean="0"/>
                        <a:t>6,1</a:t>
                      </a:r>
                      <a:endParaRPr lang="uz-Cyrl-UZ" dirty="0"/>
                    </a:p>
                  </a:txBody>
                  <a:tcPr/>
                </a:tc>
              </a:tr>
              <a:tr h="486836">
                <a:tc>
                  <a:txBody>
                    <a:bodyPr/>
                    <a:lstStyle/>
                    <a:p>
                      <a:r>
                        <a:rPr lang="ru-RU" dirty="0" smtClean="0"/>
                        <a:t>Переломы позвоночника</a:t>
                      </a:r>
                      <a:endParaRPr lang="uz-Cyrl-UZ" dirty="0"/>
                    </a:p>
                  </a:txBody>
                  <a:tcPr/>
                </a:tc>
                <a:tc>
                  <a:txBody>
                    <a:bodyPr/>
                    <a:lstStyle/>
                    <a:p>
                      <a:pPr algn="ctr"/>
                      <a:r>
                        <a:rPr lang="ru-RU" dirty="0" smtClean="0"/>
                        <a:t>25,7</a:t>
                      </a:r>
                      <a:endParaRPr lang="uz-Cyrl-UZ" dirty="0"/>
                    </a:p>
                  </a:txBody>
                  <a:tcPr/>
                </a:tc>
                <a:tc>
                  <a:txBody>
                    <a:bodyPr/>
                    <a:lstStyle/>
                    <a:p>
                      <a:pPr algn="ctr"/>
                      <a:r>
                        <a:rPr lang="ru-RU" dirty="0" smtClean="0"/>
                        <a:t>7,3</a:t>
                      </a:r>
                      <a:endParaRPr lang="uz-Cyrl-UZ" dirty="0"/>
                    </a:p>
                  </a:txBody>
                  <a:tcPr/>
                </a:tc>
              </a:tr>
              <a:tr h="486836">
                <a:tc>
                  <a:txBody>
                    <a:bodyPr/>
                    <a:lstStyle/>
                    <a:p>
                      <a:r>
                        <a:rPr lang="ru-RU" dirty="0" smtClean="0"/>
                        <a:t>Переломы бедра</a:t>
                      </a:r>
                      <a:endParaRPr lang="uz-Cyrl-UZ" dirty="0"/>
                    </a:p>
                  </a:txBody>
                  <a:tcPr/>
                </a:tc>
                <a:tc>
                  <a:txBody>
                    <a:bodyPr/>
                    <a:lstStyle/>
                    <a:p>
                      <a:pPr algn="ctr"/>
                      <a:r>
                        <a:rPr lang="ru-RU" dirty="0" smtClean="0"/>
                        <a:t>12,8</a:t>
                      </a:r>
                      <a:endParaRPr lang="uz-Cyrl-UZ" dirty="0"/>
                    </a:p>
                  </a:txBody>
                  <a:tcPr/>
                </a:tc>
                <a:tc>
                  <a:txBody>
                    <a:bodyPr/>
                    <a:lstStyle/>
                    <a:p>
                      <a:pPr algn="ctr"/>
                      <a:r>
                        <a:rPr lang="ru-RU" dirty="0" smtClean="0"/>
                        <a:t>18,3</a:t>
                      </a:r>
                      <a:endParaRPr lang="uz-Cyrl-UZ" dirty="0"/>
                    </a:p>
                  </a:txBody>
                  <a:tcPr/>
                </a:tc>
              </a:tr>
              <a:tr h="486836">
                <a:tc>
                  <a:txBody>
                    <a:bodyPr/>
                    <a:lstStyle/>
                    <a:p>
                      <a:r>
                        <a:rPr lang="ru-RU" dirty="0" smtClean="0"/>
                        <a:t>Переломы плеча и предплечья</a:t>
                      </a:r>
                      <a:endParaRPr lang="uz-Cyrl-UZ" dirty="0"/>
                    </a:p>
                  </a:txBody>
                  <a:tcPr/>
                </a:tc>
                <a:tc>
                  <a:txBody>
                    <a:bodyPr/>
                    <a:lstStyle/>
                    <a:p>
                      <a:pPr algn="ctr"/>
                      <a:r>
                        <a:rPr lang="ru-RU" dirty="0" smtClean="0"/>
                        <a:t>16,9</a:t>
                      </a:r>
                      <a:endParaRPr lang="uz-Cyrl-UZ" dirty="0"/>
                    </a:p>
                  </a:txBody>
                  <a:tcPr/>
                </a:tc>
                <a:tc>
                  <a:txBody>
                    <a:bodyPr/>
                    <a:lstStyle/>
                    <a:p>
                      <a:pPr algn="ctr"/>
                      <a:r>
                        <a:rPr lang="ru-RU" dirty="0" smtClean="0"/>
                        <a:t>20,5</a:t>
                      </a:r>
                      <a:endParaRPr lang="uz-Cyrl-UZ" dirty="0"/>
                    </a:p>
                  </a:txBody>
                  <a:tcPr/>
                </a:tc>
              </a:tr>
              <a:tr h="486836">
                <a:tc>
                  <a:txBody>
                    <a:bodyPr/>
                    <a:lstStyle/>
                    <a:p>
                      <a:r>
                        <a:rPr lang="ru-RU" dirty="0" smtClean="0"/>
                        <a:t>Прочие переломы</a:t>
                      </a:r>
                      <a:endParaRPr lang="uz-Cyrl-UZ" dirty="0"/>
                    </a:p>
                  </a:txBody>
                  <a:tcPr/>
                </a:tc>
                <a:tc>
                  <a:txBody>
                    <a:bodyPr/>
                    <a:lstStyle/>
                    <a:p>
                      <a:pPr algn="ctr"/>
                      <a:r>
                        <a:rPr lang="ru-RU" dirty="0" smtClean="0"/>
                        <a:t>32,4</a:t>
                      </a:r>
                      <a:endParaRPr lang="uz-Cyrl-UZ" dirty="0"/>
                    </a:p>
                  </a:txBody>
                  <a:tcPr/>
                </a:tc>
                <a:tc>
                  <a:txBody>
                    <a:bodyPr/>
                    <a:lstStyle/>
                    <a:p>
                      <a:pPr algn="ctr"/>
                      <a:r>
                        <a:rPr lang="ru-RU" dirty="0" smtClean="0"/>
                        <a:t>25,6</a:t>
                      </a:r>
                      <a:endParaRPr lang="uz-Cyrl-UZ"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428604"/>
            <a:ext cx="7086600" cy="1447800"/>
          </a:xfrm>
        </p:spPr>
        <p:txBody>
          <a:bodyPr>
            <a:noAutofit/>
          </a:bodyPr>
          <a:lstStyle/>
          <a:p>
            <a:pPr algn="ctr"/>
            <a:r>
              <a:rPr lang="ru-RU" sz="3600" dirty="0" smtClean="0"/>
              <a:t>Количество повреждений внутренних органов у умерших, % (Соколов В.А., 2009г.)</a:t>
            </a:r>
            <a:endParaRPr lang="uz-Cyrl-UZ" sz="3600" dirty="0"/>
          </a:p>
        </p:txBody>
      </p:sp>
      <p:graphicFrame>
        <p:nvGraphicFramePr>
          <p:cNvPr id="4" name="Содержимое 3"/>
          <p:cNvGraphicFramePr>
            <a:graphicFrameLocks noGrp="1"/>
          </p:cNvGraphicFramePr>
          <p:nvPr>
            <p:ph idx="1"/>
          </p:nvPr>
        </p:nvGraphicFramePr>
        <p:xfrm>
          <a:off x="642910" y="2714620"/>
          <a:ext cx="7858180" cy="4000528"/>
        </p:xfrm>
        <a:graphic>
          <a:graphicData uri="http://schemas.openxmlformats.org/drawingml/2006/table">
            <a:tbl>
              <a:tblPr firstRow="1" bandRow="1">
                <a:tableStyleId>{5C22544A-7EE6-4342-B048-85BDC9FD1C3A}</a:tableStyleId>
              </a:tblPr>
              <a:tblGrid>
                <a:gridCol w="3929090"/>
                <a:gridCol w="3929090"/>
              </a:tblGrid>
              <a:tr h="500066">
                <a:tc>
                  <a:txBody>
                    <a:bodyPr/>
                    <a:lstStyle/>
                    <a:p>
                      <a:r>
                        <a:rPr lang="ru-RU" dirty="0" smtClean="0"/>
                        <a:t>Виды повреждений </a:t>
                      </a:r>
                      <a:endParaRPr lang="uz-Cyrl-UZ" dirty="0"/>
                    </a:p>
                  </a:txBody>
                  <a:tcPr/>
                </a:tc>
                <a:tc>
                  <a:txBody>
                    <a:bodyPr/>
                    <a:lstStyle/>
                    <a:p>
                      <a:r>
                        <a:rPr lang="ru-RU" dirty="0" smtClean="0"/>
                        <a:t>Число повреждений,</a:t>
                      </a:r>
                      <a:r>
                        <a:rPr lang="ru-RU" baseline="0" dirty="0" smtClean="0"/>
                        <a:t> %</a:t>
                      </a:r>
                      <a:endParaRPr lang="uz-Cyrl-UZ" dirty="0"/>
                    </a:p>
                  </a:txBody>
                  <a:tcPr/>
                </a:tc>
              </a:tr>
              <a:tr h="500066">
                <a:tc>
                  <a:txBody>
                    <a:bodyPr/>
                    <a:lstStyle/>
                    <a:p>
                      <a:r>
                        <a:rPr lang="ru-RU" dirty="0" smtClean="0"/>
                        <a:t>Гемо-</a:t>
                      </a:r>
                      <a:r>
                        <a:rPr lang="ru-RU" baseline="0" dirty="0" smtClean="0"/>
                        <a:t> и пневмоторакс</a:t>
                      </a:r>
                      <a:endParaRPr lang="uz-Cyrl-UZ" dirty="0"/>
                    </a:p>
                  </a:txBody>
                  <a:tcPr/>
                </a:tc>
                <a:tc>
                  <a:txBody>
                    <a:bodyPr/>
                    <a:lstStyle/>
                    <a:p>
                      <a:pPr algn="ctr"/>
                      <a:r>
                        <a:rPr lang="ru-RU" dirty="0" smtClean="0"/>
                        <a:t>46,3</a:t>
                      </a:r>
                      <a:endParaRPr lang="uz-Cyrl-UZ" dirty="0"/>
                    </a:p>
                  </a:txBody>
                  <a:tcPr/>
                </a:tc>
              </a:tr>
              <a:tr h="500066">
                <a:tc>
                  <a:txBody>
                    <a:bodyPr/>
                    <a:lstStyle/>
                    <a:p>
                      <a:r>
                        <a:rPr lang="ru-RU" dirty="0" smtClean="0"/>
                        <a:t>Повреждения</a:t>
                      </a:r>
                      <a:r>
                        <a:rPr lang="ru-RU" baseline="0" dirty="0" smtClean="0"/>
                        <a:t> головного мозга</a:t>
                      </a:r>
                      <a:endParaRPr lang="uz-Cyrl-UZ" dirty="0"/>
                    </a:p>
                  </a:txBody>
                  <a:tcPr/>
                </a:tc>
                <a:tc>
                  <a:txBody>
                    <a:bodyPr/>
                    <a:lstStyle/>
                    <a:p>
                      <a:pPr algn="ctr"/>
                      <a:r>
                        <a:rPr lang="ru-RU" dirty="0" smtClean="0"/>
                        <a:t>54,7</a:t>
                      </a:r>
                      <a:endParaRPr lang="uz-Cyrl-UZ" dirty="0"/>
                    </a:p>
                  </a:txBody>
                  <a:tcPr/>
                </a:tc>
              </a:tr>
              <a:tr h="500066">
                <a:tc>
                  <a:txBody>
                    <a:bodyPr/>
                    <a:lstStyle/>
                    <a:p>
                      <a:r>
                        <a:rPr lang="ru-RU" dirty="0" smtClean="0"/>
                        <a:t>Повреждения</a:t>
                      </a:r>
                      <a:r>
                        <a:rPr lang="ru-RU" baseline="0" dirty="0" smtClean="0"/>
                        <a:t> органов живота</a:t>
                      </a:r>
                      <a:endParaRPr lang="uz-Cyrl-UZ" dirty="0"/>
                    </a:p>
                  </a:txBody>
                  <a:tcPr/>
                </a:tc>
                <a:tc>
                  <a:txBody>
                    <a:bodyPr/>
                    <a:lstStyle/>
                    <a:p>
                      <a:pPr algn="ctr"/>
                      <a:r>
                        <a:rPr lang="ru-RU" dirty="0" smtClean="0"/>
                        <a:t>27,5</a:t>
                      </a:r>
                      <a:endParaRPr lang="uz-Cyrl-UZ" dirty="0"/>
                    </a:p>
                  </a:txBody>
                  <a:tcPr/>
                </a:tc>
              </a:tr>
              <a:tr h="500066">
                <a:tc>
                  <a:txBody>
                    <a:bodyPr/>
                    <a:lstStyle/>
                    <a:p>
                      <a:r>
                        <a:rPr lang="ru-RU" dirty="0" err="1" smtClean="0"/>
                        <a:t>Забрюшинная</a:t>
                      </a:r>
                      <a:r>
                        <a:rPr lang="ru-RU" dirty="0" smtClean="0"/>
                        <a:t> гематома</a:t>
                      </a:r>
                      <a:endParaRPr lang="uz-Cyrl-UZ" dirty="0"/>
                    </a:p>
                  </a:txBody>
                  <a:tcPr/>
                </a:tc>
                <a:tc>
                  <a:txBody>
                    <a:bodyPr/>
                    <a:lstStyle/>
                    <a:p>
                      <a:pPr algn="ctr"/>
                      <a:r>
                        <a:rPr lang="ru-RU" dirty="0" smtClean="0"/>
                        <a:t>29</a:t>
                      </a:r>
                      <a:endParaRPr lang="uz-Cyrl-UZ" dirty="0"/>
                    </a:p>
                  </a:txBody>
                  <a:tcPr/>
                </a:tc>
              </a:tr>
              <a:tr h="500066">
                <a:tc>
                  <a:txBody>
                    <a:bodyPr/>
                    <a:lstStyle/>
                    <a:p>
                      <a:r>
                        <a:rPr lang="ru-RU" dirty="0" smtClean="0"/>
                        <a:t>Травма мочевыводящих путей</a:t>
                      </a:r>
                      <a:endParaRPr lang="uz-Cyrl-UZ" dirty="0"/>
                    </a:p>
                  </a:txBody>
                  <a:tcPr/>
                </a:tc>
                <a:tc>
                  <a:txBody>
                    <a:bodyPr/>
                    <a:lstStyle/>
                    <a:p>
                      <a:pPr algn="ctr"/>
                      <a:r>
                        <a:rPr lang="ru-RU" dirty="0" smtClean="0"/>
                        <a:t>4,7</a:t>
                      </a:r>
                      <a:endParaRPr lang="uz-Cyrl-UZ" dirty="0"/>
                    </a:p>
                  </a:txBody>
                  <a:tcPr/>
                </a:tc>
              </a:tr>
              <a:tr h="500066">
                <a:tc>
                  <a:txBody>
                    <a:bodyPr/>
                    <a:lstStyle/>
                    <a:p>
                      <a:r>
                        <a:rPr lang="ru-RU" dirty="0" smtClean="0"/>
                        <a:t>Травма спинного мозга</a:t>
                      </a:r>
                      <a:endParaRPr lang="uz-Cyrl-UZ" dirty="0"/>
                    </a:p>
                  </a:txBody>
                  <a:tcPr/>
                </a:tc>
                <a:tc>
                  <a:txBody>
                    <a:bodyPr/>
                    <a:lstStyle/>
                    <a:p>
                      <a:pPr algn="ctr"/>
                      <a:r>
                        <a:rPr lang="ru-RU" dirty="0" smtClean="0"/>
                        <a:t>7,2</a:t>
                      </a:r>
                      <a:endParaRPr lang="uz-Cyrl-UZ" dirty="0"/>
                    </a:p>
                  </a:txBody>
                  <a:tcPr/>
                </a:tc>
              </a:tr>
              <a:tr h="500066">
                <a:tc>
                  <a:txBody>
                    <a:bodyPr/>
                    <a:lstStyle/>
                    <a:p>
                      <a:r>
                        <a:rPr lang="ru-RU" dirty="0" smtClean="0"/>
                        <a:t>Прочие</a:t>
                      </a:r>
                      <a:endParaRPr lang="uz-Cyrl-UZ" dirty="0"/>
                    </a:p>
                  </a:txBody>
                  <a:tcPr/>
                </a:tc>
                <a:tc>
                  <a:txBody>
                    <a:bodyPr/>
                    <a:lstStyle/>
                    <a:p>
                      <a:pPr algn="ctr"/>
                      <a:r>
                        <a:rPr lang="ru-RU" dirty="0" smtClean="0"/>
                        <a:t>5,1</a:t>
                      </a:r>
                      <a:endParaRPr lang="uz-Cyrl-UZ"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080.jpg"/>
          <p:cNvPicPr>
            <a:picLocks noGrp="1" noChangeAspect="1"/>
          </p:cNvPicPr>
          <p:nvPr>
            <p:ph idx="1"/>
          </p:nvPr>
        </p:nvPicPr>
        <p:blipFill>
          <a:blip r:embed="rId2"/>
          <a:srcRect l="8823" t="45623" r="54412" b="13861"/>
          <a:stretch>
            <a:fillRect/>
          </a:stretch>
        </p:blipFill>
        <p:spPr>
          <a:xfrm rot="5400000">
            <a:off x="2157396" y="-371501"/>
            <a:ext cx="5000660" cy="760100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28625" y="142875"/>
            <a:ext cx="8572500" cy="6210300"/>
          </a:xfrm>
          <a:prstGeom prst="rect">
            <a:avLst/>
          </a:prstGeom>
          <a:noFill/>
          <a:ln w="9525">
            <a:noFill/>
            <a:miter lim="800000"/>
            <a:headEnd/>
            <a:tailEnd/>
          </a:ln>
        </p:spPr>
        <p:txBody>
          <a:bodyPr anchor="ctr">
            <a:spAutoFit/>
          </a:bodyPr>
          <a:lstStyle/>
          <a:p>
            <a:pPr indent="269875">
              <a:lnSpc>
                <a:spcPct val="200000"/>
              </a:lnSpc>
            </a:pPr>
            <a:r>
              <a:rPr lang="ru-RU" altLang="ja-JP" sz="3400">
                <a:latin typeface="Times New Roman" pitchFamily="18" charset="0"/>
                <a:ea typeface="MS Mincho" pitchFamily="49" charset="-128"/>
                <a:cs typeface="Times New Roman" pitchFamily="18" charset="0"/>
              </a:rPr>
              <a:t>Между народная классификация Болезней (МКБ-10) предложила регистрировать болезни (в том числе и травмы) в возрастном аспекте: взрослые (18 лет и старше); подростки (15-17 лет); дети (0-14 лет включительно).</a:t>
            </a:r>
            <a:endParaRPr lang="ru-RU" altLang="ja-JP" sz="340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25" y="1039813"/>
            <a:ext cx="5935663" cy="4318000"/>
          </a:xfrm>
          <a:prstGeom prst="rect">
            <a:avLst/>
          </a:prstGeom>
        </p:spPr>
        <p:txBody>
          <a:bodyPr wrap="none">
            <a:spAutoFit/>
          </a:bodyPr>
          <a:lstStyle/>
          <a:p>
            <a:pPr algn="ctr" fontAlgn="auto">
              <a:lnSpc>
                <a:spcPct val="200000"/>
              </a:lnSpc>
              <a:spcBef>
                <a:spcPts val="0"/>
              </a:spcBef>
              <a:spcAft>
                <a:spcPts val="0"/>
              </a:spcAft>
              <a:defRPr/>
            </a:pPr>
            <a:r>
              <a:rPr lang="ru-RU" sz="4800" b="1" dirty="0">
                <a:solidFill>
                  <a:schemeClr val="accent3"/>
                </a:solidFill>
                <a:latin typeface="+mn-lt"/>
              </a:rPr>
              <a:t>ОРТОПЕДИК </a:t>
            </a:r>
          </a:p>
          <a:p>
            <a:pPr algn="ctr" fontAlgn="auto">
              <a:lnSpc>
                <a:spcPct val="200000"/>
              </a:lnSpc>
              <a:spcBef>
                <a:spcPts val="0"/>
              </a:spcBef>
              <a:spcAft>
                <a:spcPts val="0"/>
              </a:spcAft>
              <a:defRPr/>
            </a:pPr>
            <a:r>
              <a:rPr lang="ru-RU" sz="4800" b="1" dirty="0">
                <a:solidFill>
                  <a:schemeClr val="accent3"/>
                </a:solidFill>
                <a:latin typeface="+mn-lt"/>
              </a:rPr>
              <a:t>КАСАЛЛИКЛАРДАН </a:t>
            </a:r>
          </a:p>
          <a:p>
            <a:pPr algn="ctr" fontAlgn="auto">
              <a:lnSpc>
                <a:spcPct val="200000"/>
              </a:lnSpc>
              <a:spcBef>
                <a:spcPts val="0"/>
              </a:spcBef>
              <a:spcAft>
                <a:spcPts val="0"/>
              </a:spcAft>
              <a:defRPr/>
            </a:pPr>
            <a:r>
              <a:rPr lang="ru-RU" sz="4800" b="1" dirty="0">
                <a:solidFill>
                  <a:schemeClr val="accent3"/>
                </a:solidFill>
                <a:latin typeface="+mn-lt"/>
              </a:rPr>
              <a:t>НАМУНАЛАР </a:t>
            </a:r>
            <a:endParaRPr lang="ru-RU" sz="4800" dirty="0">
              <a:solidFill>
                <a:schemeClr val="accent3"/>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625" y="71438"/>
            <a:ext cx="8572500" cy="6740525"/>
          </a:xfrm>
          <a:prstGeom prst="rect">
            <a:avLst/>
          </a:prstGeom>
          <a:noFill/>
          <a:ln w="9525">
            <a:noFill/>
            <a:miter lim="800000"/>
            <a:headEnd/>
            <a:tailEnd/>
          </a:ln>
          <a:effectLst/>
        </p:spPr>
        <p:txBody>
          <a:bodyPr anchor="ctr">
            <a:spAutoFit/>
          </a:bodyPr>
          <a:lstStyle/>
          <a:p>
            <a:pPr algn="ctr">
              <a:lnSpc>
                <a:spcPct val="150000"/>
              </a:lnSpc>
              <a:defRPr/>
            </a:pPr>
            <a:r>
              <a:rPr lang="ru-RU" altLang="ja-JP" sz="3600" b="1" dirty="0">
                <a:solidFill>
                  <a:srgbClr val="FF0000"/>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Травматология</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a:solidFill>
                  <a:schemeClr val="accent3"/>
                </a:solidFill>
                <a:latin typeface="Calibri"/>
                <a:ea typeface="MS Mincho" pitchFamily="49" charset="-128"/>
                <a:cs typeface="Times New Roman" pitchFamily="18" charset="0"/>
              </a:rPr>
              <a:t>–</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жарохатлар</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шикастлар</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хакида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фан</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cs typeface="Arial" pitchFamily="34" charset="0"/>
            </a:endParaRPr>
          </a:p>
          <a:p>
            <a:pPr algn="ctr" eaLnBrk="0" hangingPunct="0">
              <a:lnSpc>
                <a:spcPct val="150000"/>
              </a:lnSpc>
              <a:defRPr/>
            </a:pPr>
            <a:r>
              <a:rPr lang="ru-RU" altLang="ja-JP" sz="3600" dirty="0" err="1">
                <a:solidFill>
                  <a:schemeClr val="accent3"/>
                </a:solidFill>
                <a:latin typeface="Times New Roman" pitchFamily="18" charset="0"/>
                <a:ea typeface="MS Mincho" pitchFamily="49" charset="-128"/>
                <a:cs typeface="Times New Roman" pitchFamily="18" charset="0"/>
              </a:rPr>
              <a:t>Грекча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сузлар</a:t>
            </a:r>
            <a:r>
              <a:rPr lang="ru-RU" altLang="ja-JP" sz="3600" dirty="0">
                <a:solidFill>
                  <a:schemeClr val="accent3"/>
                </a:solidFill>
                <a:latin typeface="Times New Roman" pitchFamily="18" charset="0"/>
                <a:ea typeface="MS Mincho" pitchFamily="49" charset="-128"/>
                <a:cs typeface="Times New Roman" pitchFamily="18" charset="0"/>
              </a:rPr>
              <a:t>:</a:t>
            </a:r>
          </a:p>
          <a:p>
            <a:pPr algn="ctr" eaLnBrk="0" hangingPunct="0">
              <a:lnSpc>
                <a:spcPct val="150000"/>
              </a:lnSpc>
              <a:defRPr/>
            </a:pPr>
            <a:r>
              <a:rPr lang="en-US" altLang="ja-JP" sz="3600" dirty="0">
                <a:solidFill>
                  <a:srgbClr val="FF0000"/>
                </a:solidFill>
                <a:latin typeface="Times New Roman" pitchFamily="18" charset="0"/>
                <a:ea typeface="MS Mincho" pitchFamily="49" charset="-128"/>
                <a:cs typeface="Times New Roman" pitchFamily="18" charset="0"/>
              </a:rPr>
              <a:t>trauma</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a:solidFill>
                  <a:schemeClr val="accent3"/>
                </a:solidFill>
                <a:latin typeface="Calibri"/>
                <a:ea typeface="MS Mincho" pitchFamily="49" charset="-128"/>
                <a:cs typeface="Times New Roman" pitchFamily="18" charset="0"/>
              </a:rPr>
              <a:t>–</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жарохат</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шикаст</a:t>
            </a:r>
            <a:r>
              <a:rPr lang="ru-RU" altLang="ja-JP" sz="3600" dirty="0">
                <a:solidFill>
                  <a:schemeClr val="accent3"/>
                </a:solidFill>
                <a:latin typeface="Times New Roman" pitchFamily="18" charset="0"/>
                <a:ea typeface="MS Mincho" pitchFamily="49" charset="-128"/>
                <a:cs typeface="Times New Roman" pitchFamily="18" charset="0"/>
              </a:rPr>
              <a:t>, </a:t>
            </a:r>
          </a:p>
          <a:p>
            <a:pPr algn="ctr"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            </a:t>
            </a:r>
            <a:r>
              <a:rPr lang="en-US" altLang="ja-JP" sz="3600" dirty="0">
                <a:solidFill>
                  <a:srgbClr val="00B0F0"/>
                </a:solidFill>
                <a:latin typeface="Times New Roman" pitchFamily="18" charset="0"/>
                <a:ea typeface="MS Mincho" pitchFamily="49" charset="-128"/>
                <a:cs typeface="Times New Roman" pitchFamily="18" charset="0"/>
              </a:rPr>
              <a:t>logos</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a:solidFill>
                  <a:schemeClr val="accent3"/>
                </a:solidFill>
                <a:latin typeface="Calibri"/>
                <a:ea typeface="MS Mincho" pitchFamily="49" charset="-128"/>
                <a:cs typeface="Times New Roman" pitchFamily="18" charset="0"/>
              </a:rPr>
              <a:t>–</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фан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таьлимот</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демакдир</a:t>
            </a:r>
            <a:r>
              <a:rPr lang="ru-RU" altLang="ja-JP" sz="3600" dirty="0">
                <a:solidFill>
                  <a:schemeClr val="accent3"/>
                </a:solidFill>
                <a:latin typeface="Times New Roman" pitchFamily="18" charset="0"/>
                <a:ea typeface="MS Mincho" pitchFamily="49" charset="-128"/>
                <a:cs typeface="Times New Roman" pitchFamily="18" charset="0"/>
              </a:rPr>
              <a:t>.</a:t>
            </a:r>
          </a:p>
          <a:p>
            <a:pPr algn="ctr"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Ортопедия хам </a:t>
            </a:r>
            <a:r>
              <a:rPr lang="ru-RU" altLang="ja-JP" sz="3600" dirty="0" err="1">
                <a:solidFill>
                  <a:schemeClr val="accent3"/>
                </a:solidFill>
                <a:latin typeface="Times New Roman" pitchFamily="18" charset="0"/>
                <a:ea typeface="MS Mincho" pitchFamily="49" charset="-128"/>
                <a:cs typeface="Times New Roman" pitchFamily="18" charset="0"/>
              </a:rPr>
              <a:t>грекча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сузлар</a:t>
            </a:r>
            <a:r>
              <a:rPr lang="ru-RU" altLang="ja-JP" sz="3600" dirty="0">
                <a:solidFill>
                  <a:schemeClr val="accent3"/>
                </a:solidFill>
                <a:latin typeface="Times New Roman" pitchFamily="18" charset="0"/>
                <a:ea typeface="MS Mincho" pitchFamily="49" charset="-128"/>
                <a:cs typeface="Times New Roman" pitchFamily="18" charset="0"/>
              </a:rPr>
              <a:t>:</a:t>
            </a:r>
          </a:p>
          <a:p>
            <a:pPr algn="ctr" eaLnBrk="0" hangingPunct="0">
              <a:lnSpc>
                <a:spcPct val="150000"/>
              </a:lnSpc>
              <a:defRPr/>
            </a:pPr>
            <a:r>
              <a:rPr lang="en-US" altLang="ja-JP" sz="3600" dirty="0" err="1">
                <a:solidFill>
                  <a:srgbClr val="6FF216"/>
                </a:solidFill>
                <a:latin typeface="Times New Roman" pitchFamily="18" charset="0"/>
                <a:ea typeface="MS Mincho" pitchFamily="49" charset="-128"/>
                <a:cs typeface="Times New Roman" pitchFamily="18" charset="0"/>
              </a:rPr>
              <a:t>orthos</a:t>
            </a:r>
            <a:r>
              <a:rPr lang="ru-RU" altLang="ja-JP" sz="3600" dirty="0">
                <a:solidFill>
                  <a:schemeClr val="accent3"/>
                </a:solidFill>
                <a:latin typeface="Times New Roman" pitchFamily="18" charset="0"/>
                <a:ea typeface="MS Mincho" pitchFamily="49" charset="-128"/>
                <a:cs typeface="Times New Roman" pitchFamily="18" charset="0"/>
              </a:rPr>
              <a:t> – </a:t>
            </a:r>
            <a:r>
              <a:rPr lang="ru-RU" altLang="ja-JP" sz="3600" dirty="0" err="1">
                <a:solidFill>
                  <a:schemeClr val="accent3"/>
                </a:solidFill>
                <a:latin typeface="Times New Roman" pitchFamily="18" charset="0"/>
                <a:ea typeface="MS Mincho" pitchFamily="49" charset="-128"/>
                <a:cs typeface="Times New Roman" pitchFamily="18" charset="0"/>
              </a:rPr>
              <a:t>тугри</a:t>
            </a:r>
            <a:r>
              <a:rPr lang="ru-RU" altLang="ja-JP" sz="3600" dirty="0">
                <a:solidFill>
                  <a:schemeClr val="accent3"/>
                </a:solidFill>
                <a:latin typeface="Times New Roman" pitchFamily="18" charset="0"/>
                <a:ea typeface="MS Mincho" pitchFamily="49" charset="-128"/>
                <a:cs typeface="Times New Roman" pitchFamily="18" charset="0"/>
              </a:rPr>
              <a:t>, </a:t>
            </a:r>
            <a:r>
              <a:rPr lang="en-US" altLang="ja-JP" sz="3600" dirty="0" err="1">
                <a:solidFill>
                  <a:srgbClr val="00B0F0"/>
                </a:solidFill>
                <a:latin typeface="Times New Roman" pitchFamily="18" charset="0"/>
                <a:ea typeface="MS Mincho" pitchFamily="49" charset="-128"/>
                <a:cs typeface="Times New Roman" pitchFamily="18" charset="0"/>
              </a:rPr>
              <a:t>pais</a:t>
            </a:r>
            <a:r>
              <a:rPr lang="ru-RU" altLang="ja-JP" sz="3600" dirty="0">
                <a:solidFill>
                  <a:schemeClr val="accent3"/>
                </a:solidFill>
                <a:latin typeface="Times New Roman" pitchFamily="18" charset="0"/>
                <a:ea typeface="MS Mincho" pitchFamily="49" charset="-128"/>
                <a:cs typeface="Times New Roman" pitchFamily="18" charset="0"/>
              </a:rPr>
              <a:t> – </a:t>
            </a:r>
            <a:r>
              <a:rPr lang="ru-RU" altLang="ja-JP" sz="3600" dirty="0" err="1">
                <a:solidFill>
                  <a:schemeClr val="accent3"/>
                </a:solidFill>
                <a:latin typeface="Times New Roman" pitchFamily="18" charset="0"/>
                <a:ea typeface="MS Mincho" pitchFamily="49" charset="-128"/>
                <a:cs typeface="Times New Roman" pitchFamily="18" charset="0"/>
              </a:rPr>
              <a:t>боладан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ташкил</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топган</a:t>
            </a:r>
            <a:r>
              <a:rPr lang="ru-RU" altLang="ja-JP" sz="3600" dirty="0">
                <a:solidFill>
                  <a:schemeClr val="accent3"/>
                </a:solidFill>
                <a:latin typeface="Times New Roman" pitchFamily="18" charset="0"/>
                <a:ea typeface="MS Mincho" pitchFamily="49" charset="-128"/>
                <a:cs typeface="Times New Roman" pitchFamily="18" charset="0"/>
              </a:rPr>
              <a:t>.</a:t>
            </a:r>
            <a:r>
              <a:rPr lang="ru-RU" altLang="ja-JP" sz="3600" dirty="0">
                <a:solidFill>
                  <a:schemeClr val="accent3"/>
                </a:solidFill>
                <a:cs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rafter\Pictures\История Травмат\1.jpg"/>
          <p:cNvPicPr>
            <a:picLocks noChangeAspect="1" noChangeArrowheads="1"/>
          </p:cNvPicPr>
          <p:nvPr/>
        </p:nvPicPr>
        <p:blipFill>
          <a:blip r:embed="rId2"/>
          <a:srcRect/>
          <a:stretch>
            <a:fillRect/>
          </a:stretch>
        </p:blipFill>
        <p:spPr bwMode="auto">
          <a:xfrm>
            <a:off x="1571625" y="53975"/>
            <a:ext cx="6048375" cy="680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rafter\Pictures\История Травмат\2.jpg"/>
          <p:cNvPicPr>
            <a:picLocks noChangeAspect="1" noChangeArrowheads="1"/>
          </p:cNvPicPr>
          <p:nvPr/>
        </p:nvPicPr>
        <p:blipFill>
          <a:blip r:embed="rId2"/>
          <a:srcRect/>
          <a:stretch>
            <a:fillRect/>
          </a:stretch>
        </p:blipFill>
        <p:spPr bwMode="auto">
          <a:xfrm>
            <a:off x="428625" y="571500"/>
            <a:ext cx="86201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rafter\Pictures\История Травмат\3.jpg"/>
          <p:cNvPicPr>
            <a:picLocks noChangeAspect="1" noChangeArrowheads="1"/>
          </p:cNvPicPr>
          <p:nvPr/>
        </p:nvPicPr>
        <p:blipFill>
          <a:blip r:embed="rId2"/>
          <a:srcRect/>
          <a:stretch>
            <a:fillRect/>
          </a:stretch>
        </p:blipFill>
        <p:spPr bwMode="auto">
          <a:xfrm>
            <a:off x="2007187" y="71438"/>
            <a:ext cx="5279457" cy="5857892"/>
          </a:xfrm>
          <a:prstGeom prst="rect">
            <a:avLst/>
          </a:prstGeom>
          <a:noFill/>
          <a:ln w="9525">
            <a:noFill/>
            <a:miter lim="800000"/>
            <a:headEnd/>
            <a:tailEnd/>
          </a:ln>
        </p:spPr>
      </p:pic>
      <p:sp>
        <p:nvSpPr>
          <p:cNvPr id="3" name="TextBox 2"/>
          <p:cNvSpPr txBox="1"/>
          <p:nvPr/>
        </p:nvSpPr>
        <p:spPr>
          <a:xfrm>
            <a:off x="1285852" y="6084206"/>
            <a:ext cx="6623929" cy="630942"/>
          </a:xfrm>
          <a:prstGeom prst="rect">
            <a:avLst/>
          </a:prstGeom>
          <a:noFill/>
        </p:spPr>
        <p:txBody>
          <a:bodyPr wrap="none" rtlCol="0">
            <a:spAutoFit/>
          </a:bodyPr>
          <a:lstStyle/>
          <a:p>
            <a:r>
              <a:rPr lang="ru-RU" sz="3500" b="1" smtClean="0">
                <a:solidFill>
                  <a:srgbClr val="FFFF00"/>
                </a:solidFill>
              </a:rPr>
              <a:t>ДИСГЕНЕЗИЯ, ГИПЕРГЕНЕЗИЯ</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rafter\Pictures\История Травмат\4.jpg"/>
          <p:cNvPicPr>
            <a:picLocks noChangeAspect="1" noChangeArrowheads="1"/>
          </p:cNvPicPr>
          <p:nvPr/>
        </p:nvPicPr>
        <p:blipFill>
          <a:blip r:embed="rId2"/>
          <a:srcRect/>
          <a:stretch>
            <a:fillRect/>
          </a:stretch>
        </p:blipFill>
        <p:spPr bwMode="auto">
          <a:xfrm>
            <a:off x="2214563" y="-24"/>
            <a:ext cx="4143387" cy="5824459"/>
          </a:xfrm>
          <a:prstGeom prst="rect">
            <a:avLst/>
          </a:prstGeom>
          <a:noFill/>
          <a:ln w="9525">
            <a:noFill/>
            <a:miter lim="800000"/>
            <a:headEnd/>
            <a:tailEnd/>
          </a:ln>
        </p:spPr>
      </p:pic>
      <p:sp>
        <p:nvSpPr>
          <p:cNvPr id="3" name="TextBox 2"/>
          <p:cNvSpPr txBox="1"/>
          <p:nvPr/>
        </p:nvSpPr>
        <p:spPr>
          <a:xfrm>
            <a:off x="428596" y="5842361"/>
            <a:ext cx="8675580" cy="861774"/>
          </a:xfrm>
          <a:prstGeom prst="rect">
            <a:avLst/>
          </a:prstGeom>
          <a:noFill/>
        </p:spPr>
        <p:txBody>
          <a:bodyPr wrap="square" rtlCol="0">
            <a:spAutoFit/>
          </a:bodyPr>
          <a:lstStyle/>
          <a:p>
            <a:pPr algn="ctr"/>
            <a:r>
              <a:rPr lang="ru-RU" sz="2500" b="1" smtClean="0">
                <a:solidFill>
                  <a:srgbClr val="FFFF00"/>
                </a:solidFill>
              </a:rPr>
              <a:t>ДИСГЕНЕЗИЯ, ГИПЕРГЕНЕЗИЯ ОПЕРАЦИЯДАН </a:t>
            </a:r>
          </a:p>
          <a:p>
            <a:pPr algn="ctr"/>
            <a:r>
              <a:rPr lang="ru-RU" sz="2500" b="1" smtClean="0">
                <a:solidFill>
                  <a:srgbClr val="FFFF00"/>
                </a:solidFill>
              </a:rPr>
              <a:t>КЕЙИНГИ ХОЛАТ</a:t>
            </a:r>
            <a:endParaRPr lang="ru-RU" sz="2500" b="1">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Drafter\Pictures\История Травмат\5.jpg"/>
          <p:cNvPicPr>
            <a:picLocks noChangeAspect="1" noChangeArrowheads="1"/>
          </p:cNvPicPr>
          <p:nvPr/>
        </p:nvPicPr>
        <p:blipFill>
          <a:blip r:embed="rId2"/>
          <a:srcRect/>
          <a:stretch>
            <a:fillRect/>
          </a:stretch>
        </p:blipFill>
        <p:spPr bwMode="auto">
          <a:xfrm>
            <a:off x="1236663" y="0"/>
            <a:ext cx="67643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rafter\Pictures\История Травмат\6.jpg"/>
          <p:cNvPicPr>
            <a:picLocks noChangeAspect="1" noChangeArrowheads="1"/>
          </p:cNvPicPr>
          <p:nvPr/>
        </p:nvPicPr>
        <p:blipFill>
          <a:blip r:embed="rId2"/>
          <a:srcRect/>
          <a:stretch>
            <a:fillRect/>
          </a:stretch>
        </p:blipFill>
        <p:spPr bwMode="auto">
          <a:xfrm>
            <a:off x="396875" y="214313"/>
            <a:ext cx="8693150" cy="647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Drafter\Pictures\История Травмат\7.jpg"/>
          <p:cNvPicPr>
            <a:picLocks noChangeAspect="1" noChangeArrowheads="1"/>
          </p:cNvPicPr>
          <p:nvPr/>
        </p:nvPicPr>
        <p:blipFill>
          <a:blip r:embed="rId2"/>
          <a:srcRect/>
          <a:stretch>
            <a:fillRect/>
          </a:stretch>
        </p:blipFill>
        <p:spPr bwMode="auto">
          <a:xfrm>
            <a:off x="406400" y="142875"/>
            <a:ext cx="8666163" cy="650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Drafter\Pictures\История Травмат\8.jpg"/>
          <p:cNvPicPr>
            <a:picLocks noChangeAspect="1" noChangeArrowheads="1"/>
          </p:cNvPicPr>
          <p:nvPr/>
        </p:nvPicPr>
        <p:blipFill>
          <a:blip r:embed="rId2"/>
          <a:srcRect/>
          <a:stretch>
            <a:fillRect/>
          </a:stretch>
        </p:blipFill>
        <p:spPr bwMode="auto">
          <a:xfrm>
            <a:off x="2357422" y="0"/>
            <a:ext cx="4735795" cy="5726129"/>
          </a:xfrm>
          <a:prstGeom prst="rect">
            <a:avLst/>
          </a:prstGeom>
          <a:noFill/>
          <a:ln w="9525">
            <a:noFill/>
            <a:miter lim="800000"/>
            <a:headEnd/>
            <a:tailEnd/>
          </a:ln>
        </p:spPr>
      </p:pic>
      <p:sp>
        <p:nvSpPr>
          <p:cNvPr id="3" name="TextBox 2"/>
          <p:cNvSpPr txBox="1"/>
          <p:nvPr/>
        </p:nvSpPr>
        <p:spPr>
          <a:xfrm>
            <a:off x="2285984" y="5929330"/>
            <a:ext cx="4778231" cy="630942"/>
          </a:xfrm>
          <a:prstGeom prst="rect">
            <a:avLst/>
          </a:prstGeom>
          <a:noFill/>
        </p:spPr>
        <p:txBody>
          <a:bodyPr wrap="none" rtlCol="0">
            <a:spAutoFit/>
          </a:bodyPr>
          <a:lstStyle/>
          <a:p>
            <a:r>
              <a:rPr lang="ru-RU" sz="3500" b="1" smtClean="0">
                <a:solidFill>
                  <a:srgbClr val="FFFF00"/>
                </a:solidFill>
              </a:rPr>
              <a:t>ХОНДРОДИСТРОФИЯ</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rafter\Pictures\История Травмат\10.jpg"/>
          <p:cNvPicPr>
            <a:picLocks noChangeAspect="1" noChangeArrowheads="1"/>
          </p:cNvPicPr>
          <p:nvPr/>
        </p:nvPicPr>
        <p:blipFill>
          <a:blip r:embed="rId2"/>
          <a:srcRect/>
          <a:stretch>
            <a:fillRect/>
          </a:stretch>
        </p:blipFill>
        <p:spPr bwMode="auto">
          <a:xfrm>
            <a:off x="2643175" y="94794"/>
            <a:ext cx="3429024" cy="5548784"/>
          </a:xfrm>
          <a:prstGeom prst="rect">
            <a:avLst/>
          </a:prstGeom>
          <a:noFill/>
          <a:ln w="9525">
            <a:noFill/>
            <a:miter lim="800000"/>
            <a:headEnd/>
            <a:tailEnd/>
          </a:ln>
        </p:spPr>
      </p:pic>
      <p:sp>
        <p:nvSpPr>
          <p:cNvPr id="3" name="Заголовок 2"/>
          <p:cNvSpPr txBox="1">
            <a:spLocks/>
          </p:cNvSpPr>
          <p:nvPr/>
        </p:nvSpPr>
        <p:spPr>
          <a:xfrm>
            <a:off x="642910" y="5572140"/>
            <a:ext cx="7772400" cy="1143008"/>
          </a:xfrm>
          <a:prstGeom prst="rect">
            <a:avLst/>
          </a:prstGeom>
        </p:spPr>
        <p:txBody>
          <a:bodyPr vert="horz" anchor="t">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000" b="0" i="0" u="none" strike="noStrike" kern="1200" cap="none" spc="-100" normalizeH="0" baseline="0" noProof="0" smtClean="0">
                <a:ln>
                  <a:noFill/>
                </a:ln>
                <a:solidFill>
                  <a:srgbClr val="FFFF00"/>
                </a:solidFill>
                <a:effectLst/>
                <a:uLnTx/>
                <a:uFillTx/>
                <a:latin typeface="+mj-lt"/>
                <a:ea typeface="+mj-ea"/>
                <a:cs typeface="+mj-cs"/>
              </a:rPr>
              <a:t>Кукрак кафасининг гирдобсимон деформацияси</a:t>
            </a:r>
            <a:endParaRPr kumimoji="0" lang="ru-RU" sz="4000" b="0" i="0" u="none" strike="noStrike" kern="1200" cap="none" spc="-100" normalizeH="0" baseline="0" noProof="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Drafter\Pictures\История Травмат\11.jpg"/>
          <p:cNvPicPr>
            <a:picLocks noChangeAspect="1" noChangeArrowheads="1"/>
          </p:cNvPicPr>
          <p:nvPr/>
        </p:nvPicPr>
        <p:blipFill>
          <a:blip r:embed="rId2"/>
          <a:srcRect/>
          <a:stretch>
            <a:fillRect/>
          </a:stretch>
        </p:blipFill>
        <p:spPr bwMode="auto">
          <a:xfrm>
            <a:off x="2571749" y="69850"/>
            <a:ext cx="3571887" cy="5874840"/>
          </a:xfrm>
          <a:prstGeom prst="rect">
            <a:avLst/>
          </a:prstGeom>
          <a:noFill/>
          <a:ln w="9525">
            <a:noFill/>
            <a:miter lim="800000"/>
            <a:headEnd/>
            <a:tailEnd/>
          </a:ln>
        </p:spPr>
      </p:pic>
      <p:sp>
        <p:nvSpPr>
          <p:cNvPr id="3" name="TextBox 2"/>
          <p:cNvSpPr txBox="1"/>
          <p:nvPr/>
        </p:nvSpPr>
        <p:spPr>
          <a:xfrm>
            <a:off x="1857356" y="6084206"/>
            <a:ext cx="5370637" cy="630942"/>
          </a:xfrm>
          <a:prstGeom prst="rect">
            <a:avLst/>
          </a:prstGeom>
          <a:noFill/>
        </p:spPr>
        <p:txBody>
          <a:bodyPr wrap="none" rtlCol="0">
            <a:spAutoFit/>
          </a:bodyPr>
          <a:lstStyle/>
          <a:p>
            <a:r>
              <a:rPr lang="ru-RU" sz="3500" b="1" smtClean="0">
                <a:solidFill>
                  <a:srgbClr val="FFFF00"/>
                </a:solidFill>
              </a:rPr>
              <a:t>АМНИОТИК ТОРТМАЛАР</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625" y="284163"/>
            <a:ext cx="8572500" cy="6170612"/>
          </a:xfrm>
          <a:prstGeom prst="rect">
            <a:avLst/>
          </a:prstGeom>
          <a:noFill/>
          <a:ln w="9525">
            <a:noFill/>
            <a:miter lim="800000"/>
            <a:headEnd/>
            <a:tailEnd/>
          </a:ln>
          <a:effectLst/>
        </p:spPr>
        <p:txBody>
          <a:bodyPr anchor="ctr">
            <a:spAutoFit/>
          </a:bodyPr>
          <a:lstStyle/>
          <a:p>
            <a:pPr>
              <a:defRPr/>
            </a:pPr>
            <a:r>
              <a:rPr lang="ru-RU" altLang="ja-JP" sz="3500" b="1" dirty="0">
                <a:solidFill>
                  <a:srgbClr val="6FF216"/>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Травматология</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a:solidFill>
                  <a:schemeClr val="accent3"/>
                </a:solidFill>
                <a:latin typeface="Calibri"/>
                <a:ea typeface="MS Mincho" pitchFamily="49" charset="-128"/>
                <a:cs typeface="Times New Roman" pitchFamily="18" charset="0"/>
              </a:rPr>
              <a:t>–</a:t>
            </a:r>
            <a:r>
              <a:rPr lang="ru-RU" altLang="ja-JP" sz="3500" dirty="0">
                <a:solidFill>
                  <a:schemeClr val="accent3"/>
                </a:solidFill>
                <a:latin typeface="Times New Roman" pitchFamily="18" charset="0"/>
                <a:ea typeface="MS Mincho" pitchFamily="49" charset="-128"/>
                <a:cs typeface="Times New Roman" pitchFamily="18" charset="0"/>
              </a:rPr>
              <a:t> одам орган </a:t>
            </a:r>
            <a:r>
              <a:rPr lang="ru-RU" altLang="ja-JP" sz="3500" dirty="0" err="1">
                <a:solidFill>
                  <a:schemeClr val="accent3"/>
                </a:solidFill>
                <a:latin typeface="Times New Roman" pitchFamily="18" charset="0"/>
                <a:ea typeface="MS Mincho" pitchFamily="49" charset="-128"/>
                <a:cs typeface="Times New Roman" pitchFamily="18" charset="0"/>
              </a:rPr>
              <a:t>ва</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тукималарининг</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жарохати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шикастларини</a:t>
            </a:r>
            <a:r>
              <a:rPr lang="ru-RU" altLang="ja-JP" sz="3500" dirty="0">
                <a:solidFill>
                  <a:schemeClr val="accent3"/>
                </a:solidFill>
                <a:latin typeface="Times New Roman" pitchFamily="18" charset="0"/>
                <a:ea typeface="MS Mincho" pitchFamily="49" charset="-128"/>
                <a:cs typeface="Times New Roman" pitchFamily="18" charset="0"/>
              </a:rPr>
              <a:t>, травматизм </a:t>
            </a:r>
            <a:r>
              <a:rPr lang="ru-RU" altLang="ja-JP" sz="3500" dirty="0" err="1">
                <a:solidFill>
                  <a:schemeClr val="accent3"/>
                </a:solidFill>
                <a:latin typeface="Times New Roman" pitchFamily="18" charset="0"/>
                <a:ea typeface="MS Mincho" pitchFamily="49" charset="-128"/>
                <a:cs typeface="Times New Roman" pitchFamily="18" charset="0"/>
              </a:rPr>
              <a:t>сабабларини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унинг</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профилактикаси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харакат-таянч</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аппаратининг</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травмаларини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даволашни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ташкил</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этиш</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даволашни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урганувчи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фандир</a:t>
            </a:r>
            <a:r>
              <a:rPr lang="ru-RU" altLang="ja-JP" sz="3500" dirty="0">
                <a:solidFill>
                  <a:schemeClr val="accent3"/>
                </a:solidFill>
                <a:latin typeface="Times New Roman" pitchFamily="18" charset="0"/>
                <a:ea typeface="MS Mincho" pitchFamily="49" charset="-128"/>
                <a:cs typeface="Times New Roman" pitchFamily="18" charset="0"/>
              </a:rPr>
              <a:t>.</a:t>
            </a:r>
          </a:p>
          <a:p>
            <a:pPr eaLnBrk="0" hangingPunct="0">
              <a:lnSpc>
                <a:spcPct val="150000"/>
              </a:lnSpc>
              <a:defRPr/>
            </a:pPr>
            <a:endParaRPr lang="ru-RU" altLang="ja-JP" sz="3000" dirty="0">
              <a:solidFill>
                <a:schemeClr val="accent3"/>
              </a:solidFill>
              <a:latin typeface="Times New Roman" pitchFamily="18" charset="0"/>
              <a:ea typeface="MS Mincho" pitchFamily="49" charset="-128"/>
              <a:cs typeface="Times New Roman" pitchFamily="18" charset="0"/>
            </a:endParaRPr>
          </a:p>
          <a:p>
            <a:pPr eaLnBrk="0" hangingPunct="0">
              <a:defRPr/>
            </a:pPr>
            <a:r>
              <a:rPr lang="ru-RU" altLang="ja-JP" sz="3500" b="1" dirty="0">
                <a:solidFill>
                  <a:srgbClr val="6FF216"/>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Ортопедия</a:t>
            </a:r>
            <a:r>
              <a:rPr lang="ru-RU" altLang="ja-JP" sz="3500" dirty="0">
                <a:solidFill>
                  <a:schemeClr val="accent3"/>
                </a:solidFill>
                <a:latin typeface="Times New Roman" pitchFamily="18" charset="0"/>
                <a:ea typeface="MS Mincho" pitchFamily="49" charset="-128"/>
                <a:cs typeface="Times New Roman" pitchFamily="18" charset="0"/>
              </a:rPr>
              <a:t> – </a:t>
            </a:r>
            <a:r>
              <a:rPr lang="ru-RU" altLang="ja-JP" sz="3500" dirty="0" err="1">
                <a:solidFill>
                  <a:schemeClr val="accent3"/>
                </a:solidFill>
                <a:latin typeface="Times New Roman" pitchFamily="18" charset="0"/>
                <a:ea typeface="MS Mincho" pitchFamily="49" charset="-128"/>
                <a:cs typeface="Times New Roman" pitchFamily="18" charset="0"/>
              </a:rPr>
              <a:t>харакат-таянч</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системасининг</a:t>
            </a:r>
            <a:r>
              <a:rPr lang="ru-RU" altLang="ja-JP" sz="3500" dirty="0">
                <a:solidFill>
                  <a:schemeClr val="accent3"/>
                </a:solidFill>
                <a:latin typeface="Times New Roman" pitchFamily="18" charset="0"/>
                <a:ea typeface="MS Mincho" pitchFamily="49" charset="-128"/>
                <a:cs typeface="Times New Roman" pitchFamily="18" charset="0"/>
              </a:rPr>
              <a:t> деформация, </a:t>
            </a:r>
            <a:r>
              <a:rPr lang="ru-RU" altLang="ja-JP" sz="3500" dirty="0" err="1">
                <a:solidFill>
                  <a:schemeClr val="accent3"/>
                </a:solidFill>
                <a:latin typeface="Times New Roman" pitchFamily="18" charset="0"/>
                <a:ea typeface="MS Mincho" pitchFamily="49" charset="-128"/>
                <a:cs typeface="Times New Roman" pitchFamily="18" charset="0"/>
              </a:rPr>
              <a:t>касалликлари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профилактикасини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даволашни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ургатувчи</a:t>
            </a:r>
            <a:r>
              <a:rPr lang="ru-RU" altLang="ja-JP" sz="3500" dirty="0">
                <a:solidFill>
                  <a:schemeClr val="accent3"/>
                </a:solidFill>
                <a:latin typeface="Times New Roman" pitchFamily="18" charset="0"/>
                <a:ea typeface="MS Mincho" pitchFamily="49" charset="-128"/>
                <a:cs typeface="Times New Roman" pitchFamily="18" charset="0"/>
              </a:rPr>
              <a:t> </a:t>
            </a:r>
            <a:r>
              <a:rPr lang="ru-RU" altLang="ja-JP" sz="3500" dirty="0" err="1">
                <a:solidFill>
                  <a:schemeClr val="accent3"/>
                </a:solidFill>
                <a:latin typeface="Times New Roman" pitchFamily="18" charset="0"/>
                <a:ea typeface="MS Mincho" pitchFamily="49" charset="-128"/>
                <a:cs typeface="Times New Roman" pitchFamily="18" charset="0"/>
              </a:rPr>
              <a:t>фандир</a:t>
            </a:r>
            <a:r>
              <a:rPr lang="ru-RU" altLang="ja-JP" sz="3500" dirty="0">
                <a:solidFill>
                  <a:schemeClr val="accent3"/>
                </a:solidFill>
                <a:latin typeface="Times New Roman" pitchFamily="18" charset="0"/>
                <a:ea typeface="MS Mincho" pitchFamily="49" charset="-128"/>
                <a:cs typeface="Times New Roman" pitchFamily="18" charset="0"/>
              </a:rPr>
              <a:t>.</a:t>
            </a:r>
            <a:r>
              <a:rPr lang="ru-RU" altLang="ja-JP" sz="3500" dirty="0">
                <a:solidFill>
                  <a:schemeClr val="accent3"/>
                </a:solidFill>
                <a:cs typeface="Arial"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Drafter\Pictures\История Травмат\12.jpg"/>
          <p:cNvPicPr>
            <a:picLocks noChangeAspect="1" noChangeArrowheads="1"/>
          </p:cNvPicPr>
          <p:nvPr/>
        </p:nvPicPr>
        <p:blipFill>
          <a:blip r:embed="rId2"/>
          <a:srcRect/>
          <a:stretch>
            <a:fillRect/>
          </a:stretch>
        </p:blipFill>
        <p:spPr bwMode="auto">
          <a:xfrm>
            <a:off x="420688" y="55579"/>
            <a:ext cx="8656637" cy="5659437"/>
          </a:xfrm>
          <a:prstGeom prst="rect">
            <a:avLst/>
          </a:prstGeom>
          <a:noFill/>
          <a:ln w="9525">
            <a:noFill/>
            <a:miter lim="800000"/>
            <a:headEnd/>
            <a:tailEnd/>
          </a:ln>
        </p:spPr>
      </p:pic>
      <p:sp>
        <p:nvSpPr>
          <p:cNvPr id="3" name="TextBox 2"/>
          <p:cNvSpPr txBox="1"/>
          <p:nvPr/>
        </p:nvSpPr>
        <p:spPr>
          <a:xfrm>
            <a:off x="497146" y="6072206"/>
            <a:ext cx="8932638" cy="615553"/>
          </a:xfrm>
          <a:prstGeom prst="rect">
            <a:avLst/>
          </a:prstGeom>
          <a:noFill/>
        </p:spPr>
        <p:txBody>
          <a:bodyPr wrap="none" rtlCol="0">
            <a:spAutoFit/>
          </a:bodyPr>
          <a:lstStyle/>
          <a:p>
            <a:r>
              <a:rPr lang="ru-RU" sz="3300" b="1" smtClean="0">
                <a:solidFill>
                  <a:srgbClr val="FFFF00"/>
                </a:solidFill>
              </a:rPr>
              <a:t>ИККИ ТОМОНЛАМА ТУГМА МАЙМОКЛИК</a:t>
            </a:r>
            <a:endParaRPr lang="ru-RU" sz="3300" b="1">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Drafter\Pictures\История Травмат\13.jpg"/>
          <p:cNvPicPr>
            <a:picLocks noChangeAspect="1" noChangeArrowheads="1"/>
          </p:cNvPicPr>
          <p:nvPr/>
        </p:nvPicPr>
        <p:blipFill>
          <a:blip r:embed="rId2"/>
          <a:srcRect/>
          <a:stretch>
            <a:fillRect/>
          </a:stretch>
        </p:blipFill>
        <p:spPr bwMode="auto">
          <a:xfrm>
            <a:off x="1108079" y="15875"/>
            <a:ext cx="7178697" cy="5770579"/>
          </a:xfrm>
          <a:prstGeom prst="rect">
            <a:avLst/>
          </a:prstGeom>
          <a:noFill/>
          <a:ln w="9525">
            <a:noFill/>
            <a:miter lim="800000"/>
            <a:headEnd/>
            <a:tailEnd/>
          </a:ln>
        </p:spPr>
      </p:pic>
      <p:sp>
        <p:nvSpPr>
          <p:cNvPr id="3" name="TextBox 2"/>
          <p:cNvSpPr txBox="1"/>
          <p:nvPr/>
        </p:nvSpPr>
        <p:spPr>
          <a:xfrm>
            <a:off x="642910" y="6000768"/>
            <a:ext cx="8075288" cy="630942"/>
          </a:xfrm>
          <a:prstGeom prst="rect">
            <a:avLst/>
          </a:prstGeom>
          <a:noFill/>
        </p:spPr>
        <p:txBody>
          <a:bodyPr wrap="none" rtlCol="0">
            <a:spAutoFit/>
          </a:bodyPr>
          <a:lstStyle/>
          <a:p>
            <a:r>
              <a:rPr lang="ru-RU" sz="3500" b="1" smtClean="0">
                <a:solidFill>
                  <a:srgbClr val="FFFF00"/>
                </a:solidFill>
              </a:rPr>
              <a:t>КУЙИШДАН КЕЙИНГИ КОНТАРКТУРА</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Drafter\Pictures\История Травмат\14.jpg"/>
          <p:cNvPicPr>
            <a:picLocks noChangeAspect="1" noChangeArrowheads="1"/>
          </p:cNvPicPr>
          <p:nvPr/>
        </p:nvPicPr>
        <p:blipFill>
          <a:blip r:embed="rId2"/>
          <a:srcRect/>
          <a:stretch>
            <a:fillRect/>
          </a:stretch>
        </p:blipFill>
        <p:spPr bwMode="auto">
          <a:xfrm>
            <a:off x="2643191" y="175201"/>
            <a:ext cx="3857635" cy="5968443"/>
          </a:xfrm>
          <a:prstGeom prst="rect">
            <a:avLst/>
          </a:prstGeom>
          <a:noFill/>
          <a:ln w="9525">
            <a:noFill/>
            <a:miter lim="800000"/>
            <a:headEnd/>
            <a:tailEnd/>
          </a:ln>
        </p:spPr>
      </p:pic>
      <p:sp>
        <p:nvSpPr>
          <p:cNvPr id="3" name="TextBox 2"/>
          <p:cNvSpPr txBox="1"/>
          <p:nvPr/>
        </p:nvSpPr>
        <p:spPr>
          <a:xfrm>
            <a:off x="2209355" y="6155644"/>
            <a:ext cx="4505785" cy="630942"/>
          </a:xfrm>
          <a:prstGeom prst="rect">
            <a:avLst/>
          </a:prstGeom>
          <a:noFill/>
        </p:spPr>
        <p:txBody>
          <a:bodyPr wrap="none" rtlCol="0">
            <a:spAutoFit/>
          </a:bodyPr>
          <a:lstStyle/>
          <a:p>
            <a:r>
              <a:rPr lang="ru-RU" sz="3500" b="1" smtClean="0">
                <a:solidFill>
                  <a:srgbClr val="FFFF00"/>
                </a:solidFill>
              </a:rPr>
              <a:t>ТУГМА  АМПУТАЦИЯ</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Drafter\Pictures\История Травмат\15.jpg"/>
          <p:cNvPicPr>
            <a:picLocks noChangeAspect="1" noChangeArrowheads="1"/>
          </p:cNvPicPr>
          <p:nvPr/>
        </p:nvPicPr>
        <p:blipFill>
          <a:blip r:embed="rId2"/>
          <a:srcRect/>
          <a:stretch>
            <a:fillRect/>
          </a:stretch>
        </p:blipFill>
        <p:spPr bwMode="auto">
          <a:xfrm>
            <a:off x="1581153" y="84141"/>
            <a:ext cx="5567675" cy="5702313"/>
          </a:xfrm>
          <a:prstGeom prst="rect">
            <a:avLst/>
          </a:prstGeom>
          <a:noFill/>
          <a:ln w="9525">
            <a:noFill/>
            <a:miter lim="800000"/>
            <a:headEnd/>
            <a:tailEnd/>
          </a:ln>
        </p:spPr>
      </p:pic>
      <p:sp>
        <p:nvSpPr>
          <p:cNvPr id="3" name="TextBox 2"/>
          <p:cNvSpPr txBox="1"/>
          <p:nvPr/>
        </p:nvSpPr>
        <p:spPr>
          <a:xfrm>
            <a:off x="2285984" y="5857892"/>
            <a:ext cx="4543360" cy="707886"/>
          </a:xfrm>
          <a:prstGeom prst="rect">
            <a:avLst/>
          </a:prstGeom>
          <a:noFill/>
        </p:spPr>
        <p:txBody>
          <a:bodyPr wrap="none" rtlCol="0">
            <a:spAutoFit/>
          </a:bodyPr>
          <a:lstStyle/>
          <a:p>
            <a:r>
              <a:rPr lang="ru-RU" sz="4000" b="1" smtClean="0">
                <a:solidFill>
                  <a:srgbClr val="FFFF00"/>
                </a:solidFill>
              </a:rPr>
              <a:t>ЭКТРОДАКТИЛИЯ</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Drafter\Pictures\История Травмат\16.jpg"/>
          <p:cNvPicPr>
            <a:picLocks noChangeAspect="1" noChangeArrowheads="1"/>
          </p:cNvPicPr>
          <p:nvPr/>
        </p:nvPicPr>
        <p:blipFill>
          <a:blip r:embed="rId2"/>
          <a:srcRect/>
          <a:stretch>
            <a:fillRect/>
          </a:stretch>
        </p:blipFill>
        <p:spPr bwMode="auto">
          <a:xfrm>
            <a:off x="698444" y="71414"/>
            <a:ext cx="8088398" cy="5727005"/>
          </a:xfrm>
          <a:prstGeom prst="rect">
            <a:avLst/>
          </a:prstGeom>
          <a:noFill/>
          <a:ln w="9525">
            <a:noFill/>
            <a:miter lim="800000"/>
            <a:headEnd/>
            <a:tailEnd/>
          </a:ln>
        </p:spPr>
      </p:pic>
      <p:sp>
        <p:nvSpPr>
          <p:cNvPr id="3" name="TextBox 2"/>
          <p:cNvSpPr txBox="1"/>
          <p:nvPr/>
        </p:nvSpPr>
        <p:spPr>
          <a:xfrm>
            <a:off x="1876910" y="5759911"/>
            <a:ext cx="5552610" cy="1169551"/>
          </a:xfrm>
          <a:prstGeom prst="rect">
            <a:avLst/>
          </a:prstGeom>
          <a:noFill/>
        </p:spPr>
        <p:txBody>
          <a:bodyPr wrap="none" rtlCol="0">
            <a:spAutoFit/>
          </a:bodyPr>
          <a:lstStyle/>
          <a:p>
            <a:r>
              <a:rPr lang="ru-RU" sz="3500" b="1" smtClean="0">
                <a:solidFill>
                  <a:srgbClr val="FFFF00"/>
                </a:solidFill>
              </a:rPr>
              <a:t>АМНИОТИК ТОРТМАЛАР, </a:t>
            </a:r>
          </a:p>
          <a:p>
            <a:pPr algn="ctr"/>
            <a:r>
              <a:rPr lang="ru-RU" sz="3500" b="1" smtClean="0">
                <a:solidFill>
                  <a:srgbClr val="FFFF00"/>
                </a:solidFill>
              </a:rPr>
              <a:t>БРАХИДАКТИЛИЯ</a:t>
            </a:r>
            <a:endParaRPr lang="ru-RU" sz="3500" b="1">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Drafter\Pictures\История Травмат\17.jpg"/>
          <p:cNvPicPr>
            <a:picLocks noChangeAspect="1" noChangeArrowheads="1"/>
          </p:cNvPicPr>
          <p:nvPr/>
        </p:nvPicPr>
        <p:blipFill>
          <a:blip r:embed="rId2"/>
          <a:srcRect/>
          <a:stretch>
            <a:fillRect/>
          </a:stretch>
        </p:blipFill>
        <p:spPr bwMode="auto">
          <a:xfrm>
            <a:off x="395288" y="142852"/>
            <a:ext cx="8677275" cy="5572125"/>
          </a:xfrm>
          <a:prstGeom prst="rect">
            <a:avLst/>
          </a:prstGeom>
          <a:noFill/>
          <a:ln w="9525">
            <a:noFill/>
            <a:miter lim="800000"/>
            <a:headEnd/>
            <a:tailEnd/>
          </a:ln>
        </p:spPr>
      </p:pic>
      <p:sp>
        <p:nvSpPr>
          <p:cNvPr id="3" name="TextBox 2"/>
          <p:cNvSpPr txBox="1"/>
          <p:nvPr/>
        </p:nvSpPr>
        <p:spPr>
          <a:xfrm>
            <a:off x="2261677" y="5930318"/>
            <a:ext cx="4453463" cy="784830"/>
          </a:xfrm>
          <a:prstGeom prst="rect">
            <a:avLst/>
          </a:prstGeom>
          <a:noFill/>
        </p:spPr>
        <p:txBody>
          <a:bodyPr wrap="none" rtlCol="0">
            <a:spAutoFit/>
          </a:bodyPr>
          <a:lstStyle/>
          <a:p>
            <a:r>
              <a:rPr lang="ru-RU" sz="4500" b="1" smtClean="0">
                <a:solidFill>
                  <a:srgbClr val="FFFF00"/>
                </a:solidFill>
              </a:rPr>
              <a:t>СИНДАКТИЛИЯ</a:t>
            </a:r>
            <a:endParaRPr lang="ru-RU" sz="4500" b="1">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Drafter\Documents\PICTURES\SLIDES\img063.jpg"/>
          <p:cNvPicPr>
            <a:picLocks noChangeAspect="1" noChangeArrowheads="1"/>
          </p:cNvPicPr>
          <p:nvPr/>
        </p:nvPicPr>
        <p:blipFill>
          <a:blip r:embed="rId2"/>
          <a:srcRect l="4900" r="10120"/>
          <a:stretch>
            <a:fillRect/>
          </a:stretch>
        </p:blipFill>
        <p:spPr bwMode="auto">
          <a:xfrm>
            <a:off x="425450" y="149225"/>
            <a:ext cx="8685213"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Drafter\Pictures\История Травмат\18.jpg"/>
          <p:cNvPicPr>
            <a:picLocks noChangeAspect="1" noChangeArrowheads="1"/>
          </p:cNvPicPr>
          <p:nvPr/>
        </p:nvPicPr>
        <p:blipFill>
          <a:blip r:embed="rId2"/>
          <a:srcRect/>
          <a:stretch>
            <a:fillRect/>
          </a:stretch>
        </p:blipFill>
        <p:spPr bwMode="auto">
          <a:xfrm>
            <a:off x="1143002" y="-24"/>
            <a:ext cx="6429394" cy="5750556"/>
          </a:xfrm>
          <a:prstGeom prst="rect">
            <a:avLst/>
          </a:prstGeom>
          <a:noFill/>
          <a:ln w="9525">
            <a:noFill/>
            <a:miter lim="800000"/>
            <a:headEnd/>
            <a:tailEnd/>
          </a:ln>
        </p:spPr>
      </p:pic>
      <p:sp>
        <p:nvSpPr>
          <p:cNvPr id="3" name="TextBox 2"/>
          <p:cNvSpPr txBox="1"/>
          <p:nvPr/>
        </p:nvSpPr>
        <p:spPr>
          <a:xfrm>
            <a:off x="2261677" y="5787442"/>
            <a:ext cx="4453463" cy="784830"/>
          </a:xfrm>
          <a:prstGeom prst="rect">
            <a:avLst/>
          </a:prstGeom>
          <a:noFill/>
        </p:spPr>
        <p:txBody>
          <a:bodyPr wrap="none" rtlCol="0">
            <a:spAutoFit/>
          </a:bodyPr>
          <a:lstStyle/>
          <a:p>
            <a:r>
              <a:rPr lang="ru-RU" sz="4500" b="1" smtClean="0">
                <a:solidFill>
                  <a:srgbClr val="FFFF00"/>
                </a:solidFill>
              </a:rPr>
              <a:t>СИНДАКТИЛИЯ</a:t>
            </a:r>
            <a:endParaRPr lang="ru-RU" sz="4500" b="1">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Drafter\Pictures\История Травмат\19.jpg"/>
          <p:cNvPicPr>
            <a:picLocks noChangeAspect="1" noChangeArrowheads="1"/>
          </p:cNvPicPr>
          <p:nvPr/>
        </p:nvPicPr>
        <p:blipFill>
          <a:blip r:embed="rId2"/>
          <a:srcRect/>
          <a:stretch>
            <a:fillRect/>
          </a:stretch>
        </p:blipFill>
        <p:spPr bwMode="auto">
          <a:xfrm>
            <a:off x="636589" y="71414"/>
            <a:ext cx="8221691" cy="5627271"/>
          </a:xfrm>
          <a:prstGeom prst="rect">
            <a:avLst/>
          </a:prstGeom>
          <a:noFill/>
          <a:ln w="9525">
            <a:noFill/>
            <a:miter lim="800000"/>
            <a:headEnd/>
            <a:tailEnd/>
          </a:ln>
        </p:spPr>
      </p:pic>
      <p:sp>
        <p:nvSpPr>
          <p:cNvPr id="3" name="TextBox 2"/>
          <p:cNvSpPr txBox="1"/>
          <p:nvPr/>
        </p:nvSpPr>
        <p:spPr>
          <a:xfrm>
            <a:off x="307936" y="5857892"/>
            <a:ext cx="9193286" cy="692497"/>
          </a:xfrm>
          <a:prstGeom prst="rect">
            <a:avLst/>
          </a:prstGeom>
          <a:noFill/>
        </p:spPr>
        <p:txBody>
          <a:bodyPr wrap="none" rtlCol="0">
            <a:spAutoFit/>
          </a:bodyPr>
          <a:lstStyle/>
          <a:p>
            <a:r>
              <a:rPr lang="ru-RU" sz="3900" b="1" smtClean="0">
                <a:solidFill>
                  <a:srgbClr val="FFFF00"/>
                </a:solidFill>
              </a:rPr>
              <a:t>ЭКЗОСТОЗЛИ ХОНДРОДИСПЛАЗИЯ </a:t>
            </a:r>
            <a:endParaRPr lang="ru-RU" sz="3900" b="1">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500188" y="85725"/>
            <a:ext cx="6786562" cy="1200150"/>
          </a:xfrm>
          <a:prstGeom prst="rect">
            <a:avLst/>
          </a:prstGeom>
          <a:noFill/>
          <a:ln w="9525">
            <a:noFill/>
            <a:miter lim="800000"/>
            <a:headEnd/>
            <a:tailEnd/>
          </a:ln>
          <a:effectLst/>
        </p:spPr>
        <p:txBody>
          <a:bodyPr anchor="ctr">
            <a:spAutoFit/>
          </a:bodyPr>
          <a:lstStyle/>
          <a:p>
            <a:pPr algn="ctr">
              <a:defRPr/>
            </a:pPr>
            <a:r>
              <a:rPr lang="ru-RU" altLang="ja-JP" sz="3600" dirty="0" err="1">
                <a:solidFill>
                  <a:schemeClr val="accent3"/>
                </a:solidFill>
                <a:latin typeface="Times New Roman" pitchFamily="18" charset="0"/>
                <a:ea typeface="MS Mincho" pitchFamily="49" charset="-128"/>
                <a:cs typeface="Times New Roman" pitchFamily="18" charset="0"/>
              </a:rPr>
              <a:t>Даволаш</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физкультураси</a:t>
            </a:r>
            <a:endParaRPr lang="ru-RU" altLang="ja-JP" sz="3600" dirty="0">
              <a:solidFill>
                <a:schemeClr val="accent3"/>
              </a:solidFill>
            </a:endParaRPr>
          </a:p>
          <a:p>
            <a:pPr algn="ctr" eaLnBrk="0" hangingPunct="0">
              <a:defRPr/>
            </a:pPr>
            <a:r>
              <a:rPr lang="ru-RU" altLang="ja-JP" sz="3600" dirty="0">
                <a:solidFill>
                  <a:schemeClr val="accent3"/>
                </a:solidFill>
                <a:latin typeface="Times New Roman" pitchFamily="18" charset="0"/>
                <a:ea typeface="MS Mincho" pitchFamily="49" charset="-128"/>
                <a:cs typeface="Times New Roman" pitchFamily="18" charset="0"/>
              </a:rPr>
              <a:t>Физиотерапия </a:t>
            </a:r>
            <a:r>
              <a:rPr lang="ru-RU" altLang="ja-JP" sz="3600" dirty="0" err="1">
                <a:solidFill>
                  <a:schemeClr val="accent3"/>
                </a:solidFill>
                <a:latin typeface="Times New Roman" pitchFamily="18" charset="0"/>
                <a:ea typeface="MS Mincho" pitchFamily="49" charset="-128"/>
                <a:cs typeface="Times New Roman" pitchFamily="18" charset="0"/>
              </a:rPr>
              <a:t>ва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бошкалар</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endParaRPr>
          </a:p>
        </p:txBody>
      </p:sp>
      <p:pic>
        <p:nvPicPr>
          <p:cNvPr id="41987" name="Рисунок 15" descr="img003"/>
          <p:cNvPicPr>
            <a:picLocks noChangeAspect="1" noChangeArrowheads="1"/>
          </p:cNvPicPr>
          <p:nvPr/>
        </p:nvPicPr>
        <p:blipFill>
          <a:blip r:embed="rId2"/>
          <a:srcRect/>
          <a:stretch>
            <a:fillRect/>
          </a:stretch>
        </p:blipFill>
        <p:spPr bwMode="auto">
          <a:xfrm>
            <a:off x="2500313" y="1382713"/>
            <a:ext cx="4286250" cy="5332412"/>
          </a:xfrm>
          <a:prstGeom prst="rect">
            <a:avLst/>
          </a:prstGeom>
          <a:noFill/>
          <a:ln w="9525">
            <a:noFill/>
            <a:miter lim="800000"/>
            <a:headEnd/>
            <a:tailEnd/>
          </a:ln>
        </p:spPr>
      </p:pic>
      <p:sp>
        <p:nvSpPr>
          <p:cNvPr id="41988" name="Rectangle 3"/>
          <p:cNvSpPr>
            <a:spLocks noChangeArrowheads="1"/>
          </p:cNvSpPr>
          <p:nvPr/>
        </p:nvSpPr>
        <p:spPr bwMode="auto">
          <a:xfrm>
            <a:off x="0" y="2962275"/>
            <a:ext cx="9144000" cy="0"/>
          </a:xfrm>
          <a:prstGeom prst="rect">
            <a:avLst/>
          </a:prstGeom>
          <a:noFill/>
          <a:ln w="9525">
            <a:noFill/>
            <a:miter lim="800000"/>
            <a:headEnd/>
            <a:tailEnd/>
          </a:ln>
        </p:spPr>
        <p:txBody>
          <a:bodyPr wrap="none" anchor="ctr">
            <a:spAutoFit/>
          </a:bodyPr>
          <a:lstStyle/>
          <a:p>
            <a:endParaRPr lang="ru-RU" altLang="ja-JP" sz="1400">
              <a:latin typeface="Times New Roman" pitchFamily="18" charset="0"/>
              <a:ea typeface="MS Mincho" pitchFamily="49" charset="-128"/>
              <a:cs typeface="Times New Roman" pitchFamily="18" charset="0"/>
            </a:endParaRPr>
          </a:p>
          <a:p>
            <a:pPr eaLnBrk="0" hangingPunct="0"/>
            <a:r>
              <a:rPr lang="ru-RU" altLang="ja-JP" sz="1400">
                <a:latin typeface="Times New Roman" pitchFamily="18" charset="0"/>
                <a:ea typeface="MS Mincho" pitchFamily="49" charset="-128"/>
                <a:cs typeface="Times New Roman" pitchFamily="18" charset="0"/>
              </a:rPr>
              <a:t>  </a:t>
            </a:r>
            <a:endParaRPr lang="ru-RU" altLang="ja-JP">
              <a:ea typeface="MS Mincho"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625" y="357188"/>
            <a:ext cx="8572500" cy="5940425"/>
          </a:xfrm>
          <a:prstGeom prst="rect">
            <a:avLst/>
          </a:prstGeom>
        </p:spPr>
        <p:txBody>
          <a:bodyPr>
            <a:spAutoFit/>
          </a:bodyPr>
          <a:lstStyle/>
          <a:p>
            <a:pPr fontAlgn="auto">
              <a:spcBef>
                <a:spcPts val="0"/>
              </a:spcBef>
              <a:spcAft>
                <a:spcPts val="0"/>
              </a:spcAft>
              <a:defRPr/>
            </a:pPr>
            <a:r>
              <a:rPr lang="ru-RU" sz="3800" b="1" dirty="0">
                <a:solidFill>
                  <a:srgbClr val="6FF216"/>
                </a:solidFill>
                <a:effectLst>
                  <a:outerShdw blurRad="38100" dist="38100" dir="2700000" algn="tl">
                    <a:srgbClr val="000000">
                      <a:alpha val="43137"/>
                    </a:srgbClr>
                  </a:outerShdw>
                </a:effectLst>
                <a:latin typeface="Times New Roman" pitchFamily="18" charset="0"/>
                <a:cs typeface="Times New Roman" pitchFamily="18" charset="0"/>
              </a:rPr>
              <a:t>Травматология</a:t>
            </a:r>
            <a:r>
              <a:rPr lang="ru-RU" sz="3800" dirty="0">
                <a:solidFill>
                  <a:schemeClr val="accent3"/>
                </a:solidFill>
                <a:latin typeface="Times New Roman" pitchFamily="18" charset="0"/>
                <a:cs typeface="Times New Roman" pitchFamily="18" charset="0"/>
              </a:rPr>
              <a:t> – </a:t>
            </a:r>
            <a:r>
              <a:rPr lang="ru-RU" sz="3800" dirty="0" err="1">
                <a:solidFill>
                  <a:schemeClr val="accent3"/>
                </a:solidFill>
                <a:latin typeface="Times New Roman" pitchFamily="18" charset="0"/>
                <a:cs typeface="Times New Roman" pitchFamily="18" charset="0"/>
              </a:rPr>
              <a:t>шикастланишлар</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хакидаги</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фандир</a:t>
            </a:r>
            <a:r>
              <a:rPr lang="ru-RU" sz="3800" dirty="0">
                <a:solidFill>
                  <a:schemeClr val="accent3"/>
                </a:solidFill>
                <a:latin typeface="Times New Roman" pitchFamily="18" charset="0"/>
                <a:cs typeface="Times New Roman" pitchFamily="18" charset="0"/>
              </a:rPr>
              <a:t>. </a:t>
            </a:r>
          </a:p>
          <a:p>
            <a:pPr fontAlgn="auto">
              <a:spcBef>
                <a:spcPts val="0"/>
              </a:spcBef>
              <a:spcAft>
                <a:spcPts val="0"/>
              </a:spcAft>
              <a:defRPr/>
            </a:pPr>
            <a:endParaRPr lang="ru-RU" sz="38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ru-RU" sz="38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Травма – </a:t>
            </a:r>
            <a:r>
              <a:rPr lang="ru-RU" sz="3800" dirty="0" err="1">
                <a:solidFill>
                  <a:schemeClr val="accent3"/>
                </a:solidFill>
                <a:latin typeface="Times New Roman" pitchFamily="18" charset="0"/>
                <a:cs typeface="Times New Roman" pitchFamily="18" charset="0"/>
              </a:rPr>
              <a:t>деб</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кутилмаганда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тусатдан</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организмга</a:t>
            </a:r>
            <a:r>
              <a:rPr lang="ru-RU" sz="3800" dirty="0">
                <a:solidFill>
                  <a:schemeClr val="accent3"/>
                </a:solidFill>
                <a:latin typeface="Times New Roman" pitchFamily="18" charset="0"/>
                <a:cs typeface="Times New Roman" pitchFamily="18" charset="0"/>
              </a:rPr>
              <a:t> ташки </a:t>
            </a:r>
            <a:r>
              <a:rPr lang="ru-RU" sz="3800" dirty="0" err="1">
                <a:solidFill>
                  <a:schemeClr val="accent3"/>
                </a:solidFill>
                <a:latin typeface="Times New Roman" pitchFamily="18" charset="0"/>
                <a:cs typeface="Times New Roman" pitchFamily="18" charset="0"/>
              </a:rPr>
              <a:t>факторларнинг</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таъсир</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килиши</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натижасида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тукима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ва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органларда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анатомик</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ёки</a:t>
            </a:r>
            <a:r>
              <a:rPr lang="ru-RU" sz="3800" dirty="0">
                <a:solidFill>
                  <a:schemeClr val="accent3"/>
                </a:solidFill>
                <a:latin typeface="Times New Roman" pitchFamily="18" charset="0"/>
                <a:cs typeface="Times New Roman" pitchFamily="18" charset="0"/>
              </a:rPr>
              <a:t> функционал </a:t>
            </a:r>
            <a:r>
              <a:rPr lang="ru-RU" sz="3800" dirty="0" err="1">
                <a:solidFill>
                  <a:schemeClr val="accent3"/>
                </a:solidFill>
                <a:latin typeface="Times New Roman" pitchFamily="18" charset="0"/>
                <a:cs typeface="Times New Roman" pitchFamily="18" charset="0"/>
              </a:rPr>
              <a:t>бузилишлар</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келиб</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чикиб</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махаллий</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ва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умумий</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реакциялар</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билан</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биргаликда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кузатилишига</a:t>
            </a:r>
            <a:r>
              <a:rPr lang="ru-RU" sz="3800" dirty="0">
                <a:solidFill>
                  <a:schemeClr val="accent3"/>
                </a:solidFill>
                <a:latin typeface="Times New Roman" pitchFamily="18" charset="0"/>
                <a:cs typeface="Times New Roman" pitchFamily="18" charset="0"/>
              </a:rPr>
              <a:t> </a:t>
            </a:r>
            <a:r>
              <a:rPr lang="ru-RU" sz="3800" dirty="0" err="1">
                <a:solidFill>
                  <a:schemeClr val="accent3"/>
                </a:solidFill>
                <a:latin typeface="Times New Roman" pitchFamily="18" charset="0"/>
                <a:cs typeface="Times New Roman" pitchFamily="18" charset="0"/>
              </a:rPr>
              <a:t>айтилади</a:t>
            </a:r>
            <a:r>
              <a:rPr lang="ru-RU" sz="3800" dirty="0">
                <a:solidFill>
                  <a:schemeClr val="accent3"/>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Drafter\Pictures\История Травмат\20.jpg"/>
          <p:cNvPicPr>
            <a:picLocks noChangeAspect="1" noChangeArrowheads="1"/>
          </p:cNvPicPr>
          <p:nvPr/>
        </p:nvPicPr>
        <p:blipFill>
          <a:blip r:embed="rId2"/>
          <a:srcRect/>
          <a:stretch>
            <a:fillRect/>
          </a:stretch>
        </p:blipFill>
        <p:spPr bwMode="auto">
          <a:xfrm>
            <a:off x="1624557" y="53977"/>
            <a:ext cx="6090715" cy="5803916"/>
          </a:xfrm>
          <a:prstGeom prst="rect">
            <a:avLst/>
          </a:prstGeom>
          <a:noFill/>
          <a:ln w="9525">
            <a:noFill/>
            <a:miter lim="800000"/>
            <a:headEnd/>
            <a:tailEnd/>
          </a:ln>
        </p:spPr>
      </p:pic>
      <p:sp>
        <p:nvSpPr>
          <p:cNvPr id="3" name="TextBox 2"/>
          <p:cNvSpPr txBox="1"/>
          <p:nvPr/>
        </p:nvSpPr>
        <p:spPr>
          <a:xfrm>
            <a:off x="2443314" y="5929330"/>
            <a:ext cx="4700454" cy="707886"/>
          </a:xfrm>
          <a:prstGeom prst="rect">
            <a:avLst/>
          </a:prstGeom>
          <a:noFill/>
        </p:spPr>
        <p:txBody>
          <a:bodyPr wrap="none" rtlCol="0">
            <a:spAutoFit/>
          </a:bodyPr>
          <a:lstStyle/>
          <a:p>
            <a:r>
              <a:rPr lang="ru-RU" sz="4000" b="1" smtClean="0">
                <a:solidFill>
                  <a:srgbClr val="FFFF00"/>
                </a:solidFill>
              </a:rPr>
              <a:t>МАКРОДАКТИЛИЯ</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Drafter\Pictures\История Травмат\21.jpg"/>
          <p:cNvPicPr>
            <a:picLocks noChangeAspect="1" noChangeArrowheads="1"/>
          </p:cNvPicPr>
          <p:nvPr/>
        </p:nvPicPr>
        <p:blipFill>
          <a:blip r:embed="rId2"/>
          <a:srcRect/>
          <a:stretch>
            <a:fillRect/>
          </a:stretch>
        </p:blipFill>
        <p:spPr bwMode="auto">
          <a:xfrm>
            <a:off x="2214566" y="55563"/>
            <a:ext cx="4786326" cy="5626723"/>
          </a:xfrm>
          <a:prstGeom prst="rect">
            <a:avLst/>
          </a:prstGeom>
          <a:noFill/>
          <a:ln w="9525">
            <a:noFill/>
            <a:miter lim="800000"/>
            <a:headEnd/>
            <a:tailEnd/>
          </a:ln>
        </p:spPr>
      </p:pic>
      <p:sp>
        <p:nvSpPr>
          <p:cNvPr id="3" name="TextBox 2"/>
          <p:cNvSpPr txBox="1"/>
          <p:nvPr/>
        </p:nvSpPr>
        <p:spPr>
          <a:xfrm>
            <a:off x="2055725" y="5929330"/>
            <a:ext cx="5230919" cy="707886"/>
          </a:xfrm>
          <a:prstGeom prst="rect">
            <a:avLst/>
          </a:prstGeom>
          <a:noFill/>
        </p:spPr>
        <p:txBody>
          <a:bodyPr wrap="none" rtlCol="0">
            <a:spAutoFit/>
          </a:bodyPr>
          <a:lstStyle/>
          <a:p>
            <a:r>
              <a:rPr lang="ru-RU" sz="4000" b="1" smtClean="0">
                <a:solidFill>
                  <a:srgbClr val="FFFF00"/>
                </a:solidFill>
              </a:rPr>
              <a:t>ТУГМА МАЙМОКЛИК</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Drafter\Pictures\История Травмат\22.jpg"/>
          <p:cNvPicPr>
            <a:picLocks noChangeAspect="1" noChangeArrowheads="1"/>
          </p:cNvPicPr>
          <p:nvPr/>
        </p:nvPicPr>
        <p:blipFill>
          <a:blip r:embed="rId2"/>
          <a:srcRect/>
          <a:stretch>
            <a:fillRect/>
          </a:stretch>
        </p:blipFill>
        <p:spPr bwMode="auto">
          <a:xfrm>
            <a:off x="2897389" y="-24"/>
            <a:ext cx="3246247" cy="5715015"/>
          </a:xfrm>
          <a:prstGeom prst="rect">
            <a:avLst/>
          </a:prstGeom>
          <a:noFill/>
          <a:ln w="9525">
            <a:noFill/>
            <a:miter lim="800000"/>
            <a:headEnd/>
            <a:tailEnd/>
          </a:ln>
        </p:spPr>
      </p:pic>
      <p:sp>
        <p:nvSpPr>
          <p:cNvPr id="3" name="TextBox 2"/>
          <p:cNvSpPr txBox="1"/>
          <p:nvPr/>
        </p:nvSpPr>
        <p:spPr>
          <a:xfrm>
            <a:off x="500034" y="5929330"/>
            <a:ext cx="8168775" cy="707886"/>
          </a:xfrm>
          <a:prstGeom prst="rect">
            <a:avLst/>
          </a:prstGeom>
          <a:noFill/>
        </p:spPr>
        <p:txBody>
          <a:bodyPr wrap="none" rtlCol="0">
            <a:spAutoFit/>
          </a:bodyPr>
          <a:lstStyle/>
          <a:p>
            <a:r>
              <a:rPr lang="ru-RU" sz="4000" b="1" smtClean="0">
                <a:solidFill>
                  <a:srgbClr val="FFFF00"/>
                </a:solidFill>
              </a:rPr>
              <a:t>ИККИ ТОМОНЛАМА </a:t>
            </a:r>
            <a:r>
              <a:rPr lang="en-US" sz="4000" b="1" smtClean="0">
                <a:solidFill>
                  <a:srgbClr val="FFFF00"/>
                </a:solidFill>
              </a:rPr>
              <a:t>GENU VARUM</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Drafter\Pictures\История Травмат\23.jpg"/>
          <p:cNvPicPr>
            <a:picLocks noChangeAspect="1" noChangeArrowheads="1"/>
          </p:cNvPicPr>
          <p:nvPr/>
        </p:nvPicPr>
        <p:blipFill>
          <a:blip r:embed="rId2"/>
          <a:srcRect/>
          <a:stretch>
            <a:fillRect/>
          </a:stretch>
        </p:blipFill>
        <p:spPr bwMode="auto">
          <a:xfrm>
            <a:off x="2571752" y="-24"/>
            <a:ext cx="3786198" cy="5787165"/>
          </a:xfrm>
          <a:prstGeom prst="rect">
            <a:avLst/>
          </a:prstGeom>
          <a:noFill/>
          <a:ln w="9525">
            <a:noFill/>
            <a:miter lim="800000"/>
            <a:headEnd/>
            <a:tailEnd/>
          </a:ln>
        </p:spPr>
      </p:pic>
      <p:sp>
        <p:nvSpPr>
          <p:cNvPr id="3" name="TextBox 2"/>
          <p:cNvSpPr txBox="1"/>
          <p:nvPr/>
        </p:nvSpPr>
        <p:spPr>
          <a:xfrm>
            <a:off x="428596" y="5857892"/>
            <a:ext cx="8060540" cy="707886"/>
          </a:xfrm>
          <a:prstGeom prst="rect">
            <a:avLst/>
          </a:prstGeom>
          <a:noFill/>
        </p:spPr>
        <p:txBody>
          <a:bodyPr wrap="none" rtlCol="0">
            <a:spAutoFit/>
          </a:bodyPr>
          <a:lstStyle/>
          <a:p>
            <a:r>
              <a:rPr lang="ru-RU" sz="4000" b="1" smtClean="0">
                <a:solidFill>
                  <a:srgbClr val="FFFF00"/>
                </a:solidFill>
              </a:rPr>
              <a:t>ЧАП ТОМОНЛАМА </a:t>
            </a:r>
            <a:r>
              <a:rPr lang="en-US" sz="4000" b="1" smtClean="0">
                <a:solidFill>
                  <a:srgbClr val="FFFF00"/>
                </a:solidFill>
              </a:rPr>
              <a:t>GENU VALGUM</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Drafter\Pictures\История Травмат\24.jpg"/>
          <p:cNvPicPr>
            <a:picLocks noChangeAspect="1" noChangeArrowheads="1"/>
          </p:cNvPicPr>
          <p:nvPr/>
        </p:nvPicPr>
        <p:blipFill>
          <a:blip r:embed="rId2"/>
          <a:srcRect/>
          <a:stretch>
            <a:fillRect/>
          </a:stretch>
        </p:blipFill>
        <p:spPr bwMode="auto">
          <a:xfrm>
            <a:off x="444500" y="71414"/>
            <a:ext cx="8650288" cy="5680075"/>
          </a:xfrm>
          <a:prstGeom prst="rect">
            <a:avLst/>
          </a:prstGeom>
          <a:noFill/>
          <a:ln w="9525">
            <a:noFill/>
            <a:miter lim="800000"/>
            <a:headEnd/>
            <a:tailEnd/>
          </a:ln>
        </p:spPr>
      </p:pic>
      <p:sp>
        <p:nvSpPr>
          <p:cNvPr id="3" name="TextBox 2"/>
          <p:cNvSpPr txBox="1"/>
          <p:nvPr/>
        </p:nvSpPr>
        <p:spPr>
          <a:xfrm>
            <a:off x="1500166" y="5857892"/>
            <a:ext cx="6880410" cy="707886"/>
          </a:xfrm>
          <a:prstGeom prst="rect">
            <a:avLst/>
          </a:prstGeom>
          <a:noFill/>
        </p:spPr>
        <p:txBody>
          <a:bodyPr wrap="none" rtlCol="0">
            <a:spAutoFit/>
          </a:bodyPr>
          <a:lstStyle/>
          <a:p>
            <a:r>
              <a:rPr lang="ru-RU" sz="4000" b="1" smtClean="0">
                <a:solidFill>
                  <a:srgbClr val="FFFF00"/>
                </a:solidFill>
              </a:rPr>
              <a:t>ТИРСАК КИЙШИК КУЛЛИГИ</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Drafter\Pictures\История Травмат\25.jpg"/>
          <p:cNvPicPr>
            <a:picLocks noChangeAspect="1" noChangeArrowheads="1"/>
          </p:cNvPicPr>
          <p:nvPr/>
        </p:nvPicPr>
        <p:blipFill>
          <a:blip r:embed="rId2"/>
          <a:srcRect/>
          <a:stretch>
            <a:fillRect/>
          </a:stretch>
        </p:blipFill>
        <p:spPr bwMode="auto">
          <a:xfrm>
            <a:off x="642939" y="71414"/>
            <a:ext cx="8286779" cy="5900493"/>
          </a:xfrm>
          <a:prstGeom prst="rect">
            <a:avLst/>
          </a:prstGeom>
          <a:noFill/>
          <a:ln w="9525">
            <a:noFill/>
            <a:miter lim="800000"/>
            <a:headEnd/>
            <a:tailEnd/>
          </a:ln>
        </p:spPr>
      </p:pic>
      <p:sp>
        <p:nvSpPr>
          <p:cNvPr id="3" name="TextBox 2"/>
          <p:cNvSpPr txBox="1"/>
          <p:nvPr/>
        </p:nvSpPr>
        <p:spPr>
          <a:xfrm>
            <a:off x="857224" y="6007262"/>
            <a:ext cx="7493398" cy="707886"/>
          </a:xfrm>
          <a:prstGeom prst="rect">
            <a:avLst/>
          </a:prstGeom>
          <a:noFill/>
        </p:spPr>
        <p:txBody>
          <a:bodyPr wrap="none" rtlCol="0">
            <a:spAutoFit/>
          </a:bodyPr>
          <a:lstStyle/>
          <a:p>
            <a:r>
              <a:rPr lang="ru-RU" sz="4000" b="1" smtClean="0">
                <a:solidFill>
                  <a:srgbClr val="FFFF00"/>
                </a:solidFill>
              </a:rPr>
              <a:t>КАНОТСИМОН ТЕРИ БУРМАСИ</a:t>
            </a:r>
            <a:endParaRPr lang="ru-RU" sz="4000" b="1">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rafter\Pictures\История Травмат\26.jpg"/>
          <p:cNvPicPr>
            <a:picLocks noChangeAspect="1" noChangeArrowheads="1"/>
          </p:cNvPicPr>
          <p:nvPr/>
        </p:nvPicPr>
        <p:blipFill>
          <a:blip r:embed="rId2"/>
          <a:srcRect/>
          <a:stretch>
            <a:fillRect/>
          </a:stretch>
        </p:blipFill>
        <p:spPr bwMode="auto">
          <a:xfrm>
            <a:off x="2233300" y="71438"/>
            <a:ext cx="4481840" cy="5857892"/>
          </a:xfrm>
          <a:prstGeom prst="rect">
            <a:avLst/>
          </a:prstGeom>
          <a:noFill/>
          <a:ln w="9525">
            <a:noFill/>
            <a:miter lim="800000"/>
            <a:headEnd/>
            <a:tailEnd/>
          </a:ln>
        </p:spPr>
      </p:pic>
      <p:sp>
        <p:nvSpPr>
          <p:cNvPr id="3" name="TextBox 2"/>
          <p:cNvSpPr txBox="1"/>
          <p:nvPr/>
        </p:nvSpPr>
        <p:spPr>
          <a:xfrm>
            <a:off x="413085" y="6072206"/>
            <a:ext cx="9016699" cy="630942"/>
          </a:xfrm>
          <a:prstGeom prst="rect">
            <a:avLst/>
          </a:prstGeom>
          <a:noFill/>
        </p:spPr>
        <p:txBody>
          <a:bodyPr wrap="none" rtlCol="0">
            <a:spAutoFit/>
          </a:bodyPr>
          <a:lstStyle/>
          <a:p>
            <a:r>
              <a:rPr lang="ru-RU" sz="3400" b="1" smtClean="0">
                <a:solidFill>
                  <a:srgbClr val="FFFF00"/>
                </a:solidFill>
              </a:rPr>
              <a:t>СУЯКЛАРНИНГ ТУГМА СИНУВЧАНЛИГИ</a:t>
            </a:r>
            <a:endParaRPr lang="ru-RU" sz="3400" b="1">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Drafter\Pictures\История Травмат\27.jpg"/>
          <p:cNvPicPr>
            <a:picLocks noChangeAspect="1" noChangeArrowheads="1"/>
          </p:cNvPicPr>
          <p:nvPr/>
        </p:nvPicPr>
        <p:blipFill>
          <a:blip r:embed="rId2"/>
          <a:srcRect/>
          <a:stretch>
            <a:fillRect/>
          </a:stretch>
        </p:blipFill>
        <p:spPr bwMode="auto">
          <a:xfrm>
            <a:off x="642910" y="71414"/>
            <a:ext cx="8232803" cy="5651586"/>
          </a:xfrm>
          <a:prstGeom prst="rect">
            <a:avLst/>
          </a:prstGeom>
          <a:noFill/>
          <a:ln w="9525">
            <a:noFill/>
            <a:miter lim="800000"/>
            <a:headEnd/>
            <a:tailEnd/>
          </a:ln>
        </p:spPr>
      </p:pic>
      <p:sp>
        <p:nvSpPr>
          <p:cNvPr id="3" name="TextBox 2"/>
          <p:cNvSpPr txBox="1"/>
          <p:nvPr/>
        </p:nvSpPr>
        <p:spPr>
          <a:xfrm>
            <a:off x="850742" y="5643578"/>
            <a:ext cx="7793224" cy="1261884"/>
          </a:xfrm>
          <a:prstGeom prst="rect">
            <a:avLst/>
          </a:prstGeom>
          <a:noFill/>
        </p:spPr>
        <p:txBody>
          <a:bodyPr wrap="none" rtlCol="0">
            <a:spAutoFit/>
          </a:bodyPr>
          <a:lstStyle/>
          <a:p>
            <a:pPr algn="ctr"/>
            <a:r>
              <a:rPr lang="ru-RU" sz="3700" b="1" smtClean="0">
                <a:solidFill>
                  <a:srgbClr val="FFFF00"/>
                </a:solidFill>
              </a:rPr>
              <a:t>БУЙИННИНГ ТУГМА МУШАКЛИ </a:t>
            </a:r>
          </a:p>
          <a:p>
            <a:pPr algn="ctr"/>
            <a:r>
              <a:rPr lang="ru-RU" sz="3700" b="1" smtClean="0">
                <a:solidFill>
                  <a:srgbClr val="FFFF00"/>
                </a:solidFill>
              </a:rPr>
              <a:t>КИЙШИКЛИГИ</a:t>
            </a:r>
            <a:endParaRPr lang="ru-RU" sz="3700" b="1">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4338"/>
            <a:ext cx="8643998" cy="7061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ru-RU" sz="3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Респубикамизда амалий тиббиётнинг ривожланиши 1919 йилда Туркистон Давлат дорилфунунининг очилиши ва унинг таркибида тиббиёт куллиётининг ташкил килинишидан бошланди.</a:t>
            </a:r>
          </a:p>
          <a:p>
            <a:pPr indent="450850" algn="just">
              <a:lnSpc>
                <a:spcPct val="150000"/>
              </a:lnSpc>
            </a:pPr>
            <a:r>
              <a:rPr lang="ru-RU" sz="3400" smtClean="0">
                <a:latin typeface="Times New Roman" pitchFamily="18" charset="0"/>
                <a:cs typeface="Times New Roman" pitchFamily="18" charset="0"/>
              </a:rPr>
              <a:t>Бу куллиёт кейинчалик тиббиёт олийгохига айлантирилди ва унинг таркибида учта жаррохлик кафедраси очилди. </a:t>
            </a:r>
            <a:endParaRPr kumimoji="0" lang="ru-RU" sz="3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428596" y="43741"/>
            <a:ext cx="8572560" cy="6706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ru-RU" sz="2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Жаррох мутахассислари етиштиришда 1920 йилда профессор В.Ф. Войно-Ясенецкий бошчилигидаги оператив жаррохлик ва топографик анатомия кафедраси ходимлари ишларини чукур эхтиром билан кайд этмок зарур. Профессор В.Ф. Войно-Ясенецкий томонидан яратилган «Йирингли жаррохлик касалликлари очерклари» китоби 1946 йилда </a:t>
            </a:r>
            <a:r>
              <a:rPr kumimoji="0" lang="en-US" sz="2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a:t>
            </a:r>
            <a:r>
              <a:rPr kumimoji="0" lang="ru-RU" sz="2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даражали Давлат мукофоти билан такдирланган булиб, хозирги кунда хам бу китоб жаррохлар учун амалий кулланма булиб келмокда.</a:t>
            </a:r>
            <a:endParaRPr kumimoji="0" lang="ru-RU" sz="29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625" y="582613"/>
            <a:ext cx="8572500" cy="5632450"/>
          </a:xfrm>
          <a:prstGeom prst="rect">
            <a:avLst/>
          </a:prstGeom>
        </p:spPr>
        <p:txBody>
          <a:bodyPr>
            <a:spAutoFit/>
          </a:bodyPr>
          <a:lstStyle/>
          <a:p>
            <a:pPr algn="ctr" fontAlgn="auto">
              <a:spcBef>
                <a:spcPts val="0"/>
              </a:spcBef>
              <a:spcAft>
                <a:spcPts val="0"/>
              </a:spcAft>
              <a:defRPr/>
            </a:pPr>
            <a:r>
              <a:rPr lang="ru-RU" sz="3600" dirty="0" err="1">
                <a:solidFill>
                  <a:schemeClr val="accent3"/>
                </a:solidFill>
                <a:latin typeface="Times New Roman" pitchFamily="18" charset="0"/>
                <a:cs typeface="Times New Roman" pitchFamily="18" charset="0"/>
              </a:rPr>
              <a:t>Жарохатланган</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тукима</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характерига</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боглик</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равишда</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куйидагича</a:t>
            </a: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фаркланади</a:t>
            </a:r>
            <a:r>
              <a:rPr lang="ru-RU" sz="3600" dirty="0">
                <a:solidFill>
                  <a:schemeClr val="accent3"/>
                </a:solidFill>
                <a:latin typeface="Times New Roman" pitchFamily="18" charset="0"/>
                <a:cs typeface="Times New Roman" pitchFamily="18" charset="0"/>
              </a:rPr>
              <a:t>:</a:t>
            </a:r>
          </a:p>
          <a:p>
            <a:pPr lvl="2" fontAlgn="auto">
              <a:spcBef>
                <a:spcPts val="0"/>
              </a:spcBef>
              <a:spcAft>
                <a:spcPts val="0"/>
              </a:spcAft>
              <a:buFont typeface="Wingdings" pitchFamily="2" charset="2"/>
              <a:buChar char="ü"/>
              <a:defRPr/>
            </a:pP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тери</a:t>
            </a:r>
            <a:r>
              <a:rPr lang="ru-RU" sz="3600" dirty="0">
                <a:solidFill>
                  <a:srgbClr val="6FF216"/>
                </a:solidFill>
                <a:latin typeface="Times New Roman" pitchFamily="18" charset="0"/>
                <a:cs typeface="Times New Roman" pitchFamily="18" charset="0"/>
              </a:rPr>
              <a:t>    (лат </a:t>
            </a:r>
            <a:r>
              <a:rPr lang="ru-RU" sz="3600" dirty="0" err="1">
                <a:solidFill>
                  <a:srgbClr val="6FF216"/>
                </a:solidFill>
                <a:latin typeface="Times New Roman" pitchFamily="18" charset="0"/>
                <a:cs typeface="Times New Roman" pitchFamily="18" charset="0"/>
              </a:rPr>
              <a:t>ейиш</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жарохат</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ва</a:t>
            </a:r>
            <a:r>
              <a:rPr lang="ru-RU" sz="3600" dirty="0">
                <a:solidFill>
                  <a:srgbClr val="6FF216"/>
                </a:solidFill>
                <a:latin typeface="Times New Roman" pitchFamily="18" charset="0"/>
                <a:cs typeface="Times New Roman" pitchFamily="18" charset="0"/>
              </a:rPr>
              <a:t> х.к),  </a:t>
            </a:r>
          </a:p>
          <a:p>
            <a:pPr lvl="2" fontAlgn="auto">
              <a:spcBef>
                <a:spcPts val="0"/>
              </a:spcBef>
              <a:spcAft>
                <a:spcPts val="0"/>
              </a:spcAft>
              <a:buFont typeface="Wingdings" pitchFamily="2" charset="2"/>
              <a:buChar char="ü"/>
              <a:defRPr/>
            </a:pP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тери</a:t>
            </a:r>
            <a:r>
              <a:rPr lang="ru-RU" sz="3600" dirty="0">
                <a:solidFill>
                  <a:srgbClr val="6FF216"/>
                </a:solidFill>
                <a:latin typeface="Times New Roman" pitchFamily="18" charset="0"/>
                <a:cs typeface="Times New Roman" pitchFamily="18" charset="0"/>
              </a:rPr>
              <a:t> ости  ( </a:t>
            </a:r>
            <a:r>
              <a:rPr lang="ru-RU" sz="3600" dirty="0" err="1">
                <a:solidFill>
                  <a:srgbClr val="6FF216"/>
                </a:solidFill>
                <a:latin typeface="Times New Roman" pitchFamily="18" charset="0"/>
                <a:cs typeface="Times New Roman" pitchFamily="18" charset="0"/>
              </a:rPr>
              <a:t>богламларнинг</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узилиши</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суякларнинг</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синиши</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ва</a:t>
            </a:r>
            <a:r>
              <a:rPr lang="ru-RU" sz="3600" dirty="0">
                <a:solidFill>
                  <a:srgbClr val="6FF216"/>
                </a:solidFill>
                <a:latin typeface="Times New Roman" pitchFamily="18" charset="0"/>
                <a:cs typeface="Times New Roman" pitchFamily="18" charset="0"/>
              </a:rPr>
              <a:t> х.к) </a:t>
            </a:r>
          </a:p>
          <a:p>
            <a:pPr lvl="2" fontAlgn="auto">
              <a:spcBef>
                <a:spcPts val="0"/>
              </a:spcBef>
              <a:spcAft>
                <a:spcPts val="0"/>
              </a:spcAft>
              <a:defRPr/>
            </a:pPr>
            <a:r>
              <a:rPr lang="ru-RU" sz="3600" dirty="0">
                <a:solidFill>
                  <a:schemeClr val="accent3"/>
                </a:solidFill>
                <a:latin typeface="Times New Roman" pitchFamily="18" charset="0"/>
                <a:cs typeface="Times New Roman" pitchFamily="18" charset="0"/>
              </a:rPr>
              <a:t>			</a:t>
            </a:r>
            <a:r>
              <a:rPr lang="ru-RU" sz="3600" dirty="0" err="1">
                <a:solidFill>
                  <a:schemeClr val="accent3"/>
                </a:solidFill>
                <a:latin typeface="Times New Roman" pitchFamily="18" charset="0"/>
                <a:cs typeface="Times New Roman" pitchFamily="18" charset="0"/>
              </a:rPr>
              <a:t>ва</a:t>
            </a:r>
            <a:r>
              <a:rPr lang="ru-RU" sz="3600" dirty="0">
                <a:solidFill>
                  <a:schemeClr val="accent3"/>
                </a:solidFill>
                <a:latin typeface="Times New Roman" pitchFamily="18" charset="0"/>
                <a:cs typeface="Times New Roman" pitchFamily="18" charset="0"/>
              </a:rPr>
              <a:t> </a:t>
            </a:r>
          </a:p>
          <a:p>
            <a:pPr lvl="2" fontAlgn="auto">
              <a:spcBef>
                <a:spcPts val="0"/>
              </a:spcBef>
              <a:spcAft>
                <a:spcPts val="0"/>
              </a:spcAft>
              <a:buFont typeface="Wingdings" pitchFamily="2" charset="2"/>
              <a:buChar char="ü"/>
              <a:defRPr/>
            </a:pP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бушликли</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шикастланишлар</a:t>
            </a:r>
            <a:r>
              <a:rPr lang="ru-RU" sz="3600" dirty="0">
                <a:solidFill>
                  <a:srgbClr val="6FF216"/>
                </a:solidFill>
                <a:latin typeface="Times New Roman" pitchFamily="18" charset="0"/>
                <a:cs typeface="Times New Roman" pitchFamily="18" charset="0"/>
              </a:rPr>
              <a:t> (лат </a:t>
            </a:r>
            <a:r>
              <a:rPr lang="ru-RU" sz="3600" dirty="0" err="1">
                <a:solidFill>
                  <a:srgbClr val="6FF216"/>
                </a:solidFill>
                <a:latin typeface="Times New Roman" pitchFamily="18" charset="0"/>
                <a:cs typeface="Times New Roman" pitchFamily="18" charset="0"/>
              </a:rPr>
              <a:t>ейиш</a:t>
            </a:r>
            <a:r>
              <a:rPr lang="ru-RU" sz="3600" dirty="0">
                <a:solidFill>
                  <a:srgbClr val="6FF216"/>
                </a:solidFill>
                <a:latin typeface="Times New Roman" pitchFamily="18" charset="0"/>
                <a:cs typeface="Times New Roman" pitchFamily="18" charset="0"/>
              </a:rPr>
              <a:t>, кон </a:t>
            </a:r>
            <a:r>
              <a:rPr lang="ru-RU" sz="3600" dirty="0" err="1">
                <a:solidFill>
                  <a:srgbClr val="6FF216"/>
                </a:solidFill>
                <a:latin typeface="Times New Roman" pitchFamily="18" charset="0"/>
                <a:cs typeface="Times New Roman" pitchFamily="18" charset="0"/>
              </a:rPr>
              <a:t>куйилиш</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кукрак</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жарохатлари</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корин</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бугим</a:t>
            </a:r>
            <a:r>
              <a:rPr lang="ru-RU" sz="3600" dirty="0">
                <a:solidFill>
                  <a:srgbClr val="6FF216"/>
                </a:solidFill>
                <a:latin typeface="Times New Roman" pitchFamily="18" charset="0"/>
                <a:cs typeface="Times New Roman" pitchFamily="18" charset="0"/>
              </a:rPr>
              <a:t> </a:t>
            </a:r>
            <a:r>
              <a:rPr lang="ru-RU" sz="3600" dirty="0" err="1">
                <a:solidFill>
                  <a:srgbClr val="6FF216"/>
                </a:solidFill>
                <a:latin typeface="Times New Roman" pitchFamily="18" charset="0"/>
                <a:cs typeface="Times New Roman" pitchFamily="18" charset="0"/>
              </a:rPr>
              <a:t>ва</a:t>
            </a:r>
            <a:r>
              <a:rPr lang="ru-RU" sz="3600" dirty="0">
                <a:solidFill>
                  <a:srgbClr val="6FF216"/>
                </a:solidFill>
                <a:latin typeface="Times New Roman" pitchFamily="18" charset="0"/>
                <a:cs typeface="Times New Roman" pitchFamily="18" charset="0"/>
              </a:rPr>
              <a:t> х.к)</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60637"/>
            <a:ext cx="8358246" cy="6340197"/>
          </a:xfrm>
          <a:prstGeom prst="rect">
            <a:avLst/>
          </a:prstGeom>
        </p:spPr>
        <p:txBody>
          <a:bodyPr wrap="square">
            <a:spAutoFit/>
          </a:bodyPr>
          <a:lstStyle/>
          <a:p>
            <a:pPr algn="just"/>
            <a:r>
              <a:rPr lang="ru-RU" sz="2900" smtClean="0"/>
              <a:t>1926 йилда Урта Осиё дорилфунунининг тиббиёт куллиётида ортопедия ва суяк сили доцентлик курси ташкил этилди. Бу курсга М.С. Астров, боглов (десмургия) курсига эса В.А. Доброхотовлар рахбарлик килдилар. Улар травматология ва ортопедия фанининг ривожланишига катта хисса кушдилар. 1930 йилда жумхуриятда биринчи марта ортопедик клиника ташкил килинди. Узбекистон халк комиссарлари кенгашининг карорига мувофик 1931 йилда бу ортопедик клиника травматология ва ортопедия хамда суяк сили илмий тадкикот олийгохига айлантирилди ва бу ерда 50 уринли клиника ташкил килинди. </a:t>
            </a:r>
            <a:endParaRPr lang="ru-RU" sz="29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500034" y="152421"/>
            <a:ext cx="8501122" cy="6276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ru-RU" sz="3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1935 йилга келиб бу олийгохни профессор С.В. Кофманн бошкарди. Кейинчалик клиника 120 уринга кенгайтирилди. Олийгох жуда катта ташкилий-методик, илмий тадкикот ва даволаш ишларини олиб бориш билан бирга, ортопед-травматолог хакимлар, протезловчи ва суяк силини даволовчи мутахассисларни етиштириб чикарди.</a:t>
            </a:r>
            <a:endParaRPr kumimoji="0" lang="ru-RU" sz="3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71414"/>
            <a:ext cx="8286808" cy="6478184"/>
          </a:xfrm>
          <a:prstGeom prst="rect">
            <a:avLst/>
          </a:prstGeom>
        </p:spPr>
        <p:txBody>
          <a:bodyPr wrap="square">
            <a:spAutoFit/>
          </a:bodyPr>
          <a:lstStyle/>
          <a:p>
            <a:pPr algn="just">
              <a:lnSpc>
                <a:spcPct val="150000"/>
              </a:lnSpc>
            </a:pPr>
            <a:r>
              <a:rPr lang="en-US" sz="2800" smtClean="0">
                <a:latin typeface="Times New Roman" pitchFamily="18" charset="0"/>
                <a:cs typeface="Times New Roman" pitchFamily="18" charset="0"/>
              </a:rPr>
              <a:t>II</a:t>
            </a:r>
            <a:r>
              <a:rPr lang="ru-RU" sz="2800" smtClean="0">
                <a:latin typeface="Times New Roman" pitchFamily="18" charset="0"/>
                <a:cs typeface="Times New Roman" pitchFamily="18" charset="0"/>
              </a:rPr>
              <a:t> жахон уруши даврида республикамизга уруш майдонларидан жуда куп жарохатланганлар келтирилди. Узбекистонда эвакуация госпитали ташкил килиниб, унда С.А. Новательнов, М.Д. Михельман, Н.Н. Богораз, М.С. Астров, И.И. Орлов каби олимлар хизмат килдилар. Улар бу даврда жарохатланган суяк остеомиелити, сохта бугим касалликлари ва жарохатлар асоратларининг олдини олиш хамда даволашнинг янги усулларини топишда илмий изланишлар олиб бордилар.</a:t>
            </a:r>
            <a:endParaRPr lang="ru-RU"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14290"/>
            <a:ext cx="8143932" cy="6186309"/>
          </a:xfrm>
          <a:prstGeom prst="rect">
            <a:avLst/>
          </a:prstGeom>
        </p:spPr>
        <p:txBody>
          <a:bodyPr wrap="square">
            <a:spAutoFit/>
          </a:bodyPr>
          <a:lstStyle/>
          <a:p>
            <a:pPr algn="just"/>
            <a:r>
              <a:rPr lang="ru-RU" sz="3600" smtClean="0">
                <a:latin typeface="Times New Roman" pitchFamily="18" charset="0"/>
                <a:cs typeface="Times New Roman" pitchFamily="18" charset="0"/>
              </a:rPr>
              <a:t>Бу даврда Б.И. Берлинер, Б.А. Стекольников, О.Я. Каплан, А.Г. Ежкова, Е.П. Тельнова, М.Н. Хамитова, А.А. Аджи-Моллаев, Р.А. Ахмеджанов, Н.М. Шоматов, Н.Н. Рашчупкина, Г.А. Соболева, А.М. Лозовская, А.Д. Исаева, Е.Д. Боваларнинг илмий ишлари натижаси травматология фанининг равнакига муносиб хисса кушиб, хозирги кунда хам узининг кийматини саклаб келмокда. </a:t>
            </a:r>
            <a:endParaRPr lang="ru-RU"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357158" y="43741"/>
            <a:ext cx="87154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Урушдан кейин республика хукумати карорига биноан 1946 йилнинг 1 январида травматология, ортопедия ва протезлаш илмий-текшириш институти ташкил килинди. Бу институтнинг ташкил этилишига жумхуриятда травматология ва ортопедия фанининг ютуклари, беморларга махсус тиббий ёрдам курсатиш ишларининг ривожланиши сабаб булди. Самарканд, Андижон, Фаргона, Бухоро, кейинчалик эса Термиз, Карши, Урганч, Наманган, Нукус, Гулистон каби вилоят марказларида, Жиззах, Чирчик, Янгийул, Каттакургон каби шахарларда травматология булимлари ишга туширилди.</a:t>
            </a:r>
            <a:endParaRPr kumimoji="0" lang="ru-RU" sz="30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24"/>
            <a:ext cx="8358246" cy="7232749"/>
          </a:xfrm>
          <a:prstGeom prst="rect">
            <a:avLst/>
          </a:prstGeom>
        </p:spPr>
        <p:txBody>
          <a:bodyPr wrap="square">
            <a:spAutoFit/>
          </a:bodyPr>
          <a:lstStyle/>
          <a:p>
            <a:pPr algn="just"/>
            <a:r>
              <a:rPr lang="ru-RU" sz="2900" smtClean="0">
                <a:latin typeface="Times New Roman" pitchFamily="18" charset="0"/>
                <a:cs typeface="Times New Roman" pitchFamily="18" charset="0"/>
              </a:rPr>
              <a:t>Профессор О.Ш. Шокиров синган суякларни комплекс даволашда мумиёи асилни куллаб, унинг физикавий ва кимёвий хоссаларини урганиб, унинг таркибида 26-28 хил микроэлемент борлигини аниклади. </a:t>
            </a:r>
          </a:p>
          <a:p>
            <a:pPr algn="just"/>
            <a:r>
              <a:rPr lang="ru-RU" sz="2900" smtClean="0">
                <a:latin typeface="Times New Roman" pitchFamily="18" charset="0"/>
                <a:cs typeface="Times New Roman" pitchFamily="18" charset="0"/>
              </a:rPr>
              <a:t>Республикамиз олимларидан профессор У.С. Исломбеков синган суяклар битишига коамид ва кобафитин моддаларининг ижобий таъсирини амалиётда исботлаб берди. Профессор Ш.Ш. Хамраев сурункали гематоген остеомиелит касаллигида яллигланган суякни вакуумлаш усулида тозалаб гомопластика операциясини ва коксартроз касалликларида чанок-сон бугимини эндопротезлаш операцияларини амалиётга татбик этди.</a:t>
            </a:r>
          </a:p>
          <a:p>
            <a:pPr algn="just"/>
            <a:endParaRPr lang="ru-RU" sz="29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03781"/>
            <a:ext cx="8501122" cy="7155805"/>
          </a:xfrm>
          <a:prstGeom prst="rect">
            <a:avLst/>
          </a:prstGeom>
        </p:spPr>
        <p:txBody>
          <a:bodyPr wrap="square">
            <a:spAutoFit/>
          </a:bodyPr>
          <a:lstStyle/>
          <a:p>
            <a:pPr indent="719138" algn="just">
              <a:lnSpc>
                <a:spcPct val="150000"/>
              </a:lnSpc>
            </a:pPr>
            <a:r>
              <a:rPr lang="ru-RU" sz="3400" smtClean="0">
                <a:latin typeface="Times New Roman" pitchFamily="18" charset="0"/>
                <a:cs typeface="Times New Roman" pitchFamily="18" charset="0"/>
              </a:rPr>
              <a:t>Республикада ортопед-травматолог мутахассисларни тайёрлашда профессор Н.М. Шоматовнинг мехнатларини алохида кайд этмок зарур. Н.М. Шоматов ва унинг шогирди С.М. Манноновлар республикамизда сколиоз билан огриган беморларни махсус санаторий туридаги мактаб-интернат широитида  даволаш ва укитиш ташаббусини кутариб чикдилар. </a:t>
            </a:r>
            <a:endParaRPr lang="ru-RU" sz="3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357158" y="40353"/>
            <a:ext cx="864399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7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Сколиоз касаллиги билан огриган болаларни даволовчи 12 та махсус мактаб-интернат ташкил килинди. Мактаб интернатда даволанаётган болаларни даволаш ва кузатиш жараёнларига асосланиб М.Д. Дустмуродов, Н.М. Шоматов, С.М. Манноновларнинг «Болаларда умуртка погонасининг кийшайишини аниклаш», Н.М. Шоматовнинг «Болаларнинг коматини кузатиш», шогирдлари Г.Н. Зокиров, Р.Ф. Башкинова, Б.М. Миразимовлар билан биргаликда ёзилга «Найсимон суяклар синишининг битмай колиши ва сохта бугимларни ташхислаш ва даволаш», «Ота-оналар буйин кийшиклигида нималарни билиши керак», «Сон суяги тугма чиккан болаларни операция усулида даволангандан кейин тиббий реабилитация килиш» каби услубий тавсия ва монографиялари амалий ортопедиянинг ривожланишида катта ахамиятга эга.</a:t>
            </a:r>
            <a:endParaRPr kumimoji="0" lang="ru-RU" sz="27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357158" y="192544"/>
            <a:ext cx="864399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ТошТОИТИ ходимларидан Р.Ф. Башкинова буйиннинг мушакли кийшиклигини консерватив ва оператив даволашни амалиётга татбик этди. Б.В. Шаварин эса мия фалажлигининг (билан тугилган 1260 та болани текшириб, касалликнинг клиникаси), ортопедик даволаш усуллари ва уларни реабилитация килиш муаммоларини ечиш йулларини ишлаб чикди. </a:t>
            </a:r>
            <a:endParaRPr kumimoji="0" lang="ru-RU" sz="39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65722"/>
            <a:ext cx="8501122" cy="6186309"/>
          </a:xfrm>
          <a:prstGeom prst="rect">
            <a:avLst/>
          </a:prstGeom>
        </p:spPr>
        <p:txBody>
          <a:bodyPr wrap="square">
            <a:spAutoFit/>
          </a:bodyPr>
          <a:lstStyle/>
          <a:p>
            <a:pPr algn="just"/>
            <a:r>
              <a:rPr lang="ru-RU" sz="3600" smtClean="0">
                <a:latin typeface="Times New Roman" pitchFamily="18" charset="0"/>
                <a:cs typeface="Times New Roman" pitchFamily="18" charset="0"/>
              </a:rPr>
              <a:t>Тошкент болалар тиббиёт институтининг болалар жаррохлиги кафедраси таркибида 1972 йилда травматология ва ортопедия курси ташкил килиниб, унга доцент Ш.Б. Тургунов рахбарлик килди. </a:t>
            </a:r>
          </a:p>
          <a:p>
            <a:pPr algn="just"/>
            <a:r>
              <a:rPr lang="ru-RU" sz="3600" smtClean="0">
                <a:latin typeface="Times New Roman" pitchFamily="18" charset="0"/>
                <a:cs typeface="Times New Roman" pitchFamily="18" charset="0"/>
              </a:rPr>
              <a:t>Б.С. Турсуновнинг умуртка таналари эпифизар усувчи пластинкалари шикастланишининг умуртка погонасининг кейинчалик усиши ва шаклланишига таъсири хакидаги ишлари тиббиётда амалий ахамиятга эга.</a:t>
            </a:r>
            <a:endParaRPr lang="ru-RU"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63" y="142875"/>
            <a:ext cx="8501062" cy="6556375"/>
          </a:xfrm>
          <a:prstGeom prst="rect">
            <a:avLst/>
          </a:prstGeom>
        </p:spPr>
        <p:txBody>
          <a:bodyPr>
            <a:spAutoFit/>
          </a:bodyPr>
          <a:lstStyle/>
          <a:p>
            <a:pPr fontAlgn="auto">
              <a:spcBef>
                <a:spcPts val="0"/>
              </a:spcBef>
              <a:spcAft>
                <a:spcPts val="0"/>
              </a:spcAft>
              <a:defRPr/>
            </a:pPr>
            <a:r>
              <a:rPr lang="ru-RU" sz="3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Травматизм – </a:t>
            </a:r>
            <a:r>
              <a:rPr lang="ru-RU" sz="3500" dirty="0" err="1">
                <a:solidFill>
                  <a:schemeClr val="accent3"/>
                </a:solidFill>
                <a:latin typeface="Times New Roman" pitchFamily="18" charset="0"/>
                <a:cs typeface="Times New Roman" pitchFamily="18" charset="0"/>
              </a:rPr>
              <a:t>ахолининг</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бир</a:t>
            </a:r>
            <a:r>
              <a:rPr lang="ru-RU" sz="3500" dirty="0">
                <a:solidFill>
                  <a:schemeClr val="accent3"/>
                </a:solidFill>
                <a:latin typeface="Times New Roman" pitchFamily="18" charset="0"/>
                <a:cs typeface="Times New Roman" pitchFamily="18" charset="0"/>
              </a:rPr>
              <a:t> хил </a:t>
            </a:r>
            <a:r>
              <a:rPr lang="ru-RU" sz="3500" dirty="0" err="1">
                <a:solidFill>
                  <a:schemeClr val="accent3"/>
                </a:solidFill>
                <a:latin typeface="Times New Roman" pitchFamily="18" charset="0"/>
                <a:cs typeface="Times New Roman" pitchFamily="18" charset="0"/>
              </a:rPr>
              <a:t>гурухларини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маълум</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шароитларида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зарарловчи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жарохатлар</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йигиндисидир</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Зарарловчи</a:t>
            </a:r>
            <a:r>
              <a:rPr lang="ru-RU" sz="3500" dirty="0">
                <a:solidFill>
                  <a:schemeClr val="accent3"/>
                </a:solidFill>
                <a:latin typeface="Times New Roman" pitchFamily="18" charset="0"/>
                <a:cs typeface="Times New Roman" pitchFamily="18" charset="0"/>
              </a:rPr>
              <a:t> агент </a:t>
            </a:r>
            <a:r>
              <a:rPr lang="ru-RU" sz="3500" dirty="0" err="1">
                <a:solidFill>
                  <a:schemeClr val="accent3"/>
                </a:solidFill>
                <a:latin typeface="Times New Roman" pitchFamily="18" charset="0"/>
                <a:cs typeface="Times New Roman" pitchFamily="18" charset="0"/>
              </a:rPr>
              <a:t>ва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зарарланиш</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шароитига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караб</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травматизмнинг</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турлари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фаркланади</a:t>
            </a:r>
            <a:r>
              <a:rPr lang="ru-RU" sz="3500" dirty="0">
                <a:solidFill>
                  <a:schemeClr val="accent3"/>
                </a:solidFill>
                <a:latin typeface="Times New Roman" pitchFamily="18" charset="0"/>
                <a:cs typeface="Times New Roman" pitchFamily="18" charset="0"/>
              </a:rPr>
              <a:t>. ( </a:t>
            </a:r>
            <a:r>
              <a:rPr lang="ru-RU" sz="3500" dirty="0" err="1">
                <a:solidFill>
                  <a:schemeClr val="accent3"/>
                </a:solidFill>
                <a:latin typeface="Times New Roman" pitchFamily="18" charset="0"/>
                <a:cs typeface="Times New Roman" pitchFamily="18" charset="0"/>
              </a:rPr>
              <a:t>турмуш</a:t>
            </a:r>
            <a:r>
              <a:rPr lang="ru-RU" sz="3500" dirty="0">
                <a:solidFill>
                  <a:schemeClr val="accent3"/>
                </a:solidFill>
                <a:latin typeface="Times New Roman" pitchFamily="18" charset="0"/>
                <a:cs typeface="Times New Roman" pitchFamily="18" charset="0"/>
              </a:rPr>
              <a:t>, спорт, транспорт). </a:t>
            </a:r>
            <a:r>
              <a:rPr lang="ru-RU" sz="3500" dirty="0" err="1">
                <a:solidFill>
                  <a:schemeClr val="accent3"/>
                </a:solidFill>
                <a:latin typeface="Times New Roman" pitchFamily="18" charset="0"/>
                <a:cs typeface="Times New Roman" pitchFamily="18" charset="0"/>
              </a:rPr>
              <a:t>Тарвматизмни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урганиш</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асосан</a:t>
            </a:r>
            <a:r>
              <a:rPr lang="ru-RU" sz="3500" dirty="0">
                <a:solidFill>
                  <a:schemeClr val="accent3"/>
                </a:solidFill>
                <a:latin typeface="Times New Roman" pitchFamily="18" charset="0"/>
                <a:cs typeface="Times New Roman" pitchFamily="18" charset="0"/>
              </a:rPr>
              <a:t> статистик </a:t>
            </a:r>
            <a:r>
              <a:rPr lang="ru-RU" sz="3500" dirty="0" err="1">
                <a:solidFill>
                  <a:schemeClr val="accent3"/>
                </a:solidFill>
                <a:latin typeface="Times New Roman" pitchFamily="18" charset="0"/>
                <a:cs typeface="Times New Roman" pitchFamily="18" charset="0"/>
              </a:rPr>
              <a:t>усуллар</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билан</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амалга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оширилади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Умумий</a:t>
            </a:r>
            <a:r>
              <a:rPr lang="ru-RU" sz="3500" dirty="0">
                <a:solidFill>
                  <a:schemeClr val="accent3"/>
                </a:solidFill>
                <a:latin typeface="Times New Roman" pitchFamily="18" charset="0"/>
                <a:cs typeface="Times New Roman" pitchFamily="18" charset="0"/>
              </a:rPr>
              <a:t> травматизм </a:t>
            </a:r>
            <a:r>
              <a:rPr lang="ru-RU" sz="3500" dirty="0" err="1">
                <a:solidFill>
                  <a:schemeClr val="accent3"/>
                </a:solidFill>
                <a:latin typeface="Times New Roman" pitchFamily="18" charset="0"/>
                <a:cs typeface="Times New Roman" pitchFamily="18" charset="0"/>
              </a:rPr>
              <a:t>эркакларда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аёлларга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нисбатан</a:t>
            </a:r>
            <a:r>
              <a:rPr lang="ru-RU" sz="3500" dirty="0">
                <a:solidFill>
                  <a:schemeClr val="accent3"/>
                </a:solidFill>
                <a:latin typeface="Times New Roman" pitchFamily="18" charset="0"/>
                <a:cs typeface="Times New Roman" pitchFamily="18" charset="0"/>
              </a:rPr>
              <a:t>  2 </a:t>
            </a:r>
            <a:r>
              <a:rPr lang="ru-RU" sz="3500" dirty="0" err="1">
                <a:solidFill>
                  <a:schemeClr val="accent3"/>
                </a:solidFill>
                <a:latin typeface="Times New Roman" pitchFamily="18" charset="0"/>
                <a:cs typeface="Times New Roman" pitchFamily="18" charset="0"/>
              </a:rPr>
              <a:t>баробар</a:t>
            </a:r>
            <a:r>
              <a:rPr lang="ru-RU" sz="3500" dirty="0">
                <a:solidFill>
                  <a:schemeClr val="accent3"/>
                </a:solidFill>
                <a:latin typeface="Times New Roman" pitchFamily="18" charset="0"/>
                <a:cs typeface="Times New Roman" pitchFamily="18" charset="0"/>
              </a:rPr>
              <a:t> куп, 15-29 </a:t>
            </a:r>
            <a:r>
              <a:rPr lang="ru-RU" sz="3500" dirty="0" err="1">
                <a:solidFill>
                  <a:schemeClr val="accent3"/>
                </a:solidFill>
                <a:latin typeface="Times New Roman" pitchFamily="18" charset="0"/>
                <a:cs typeface="Times New Roman" pitchFamily="18" charset="0"/>
              </a:rPr>
              <a:t>ёшли</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эркакларда</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травмалар</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касалликлар</a:t>
            </a:r>
            <a:r>
              <a:rPr lang="ru-RU" sz="3500" dirty="0">
                <a:solidFill>
                  <a:schemeClr val="accent3"/>
                </a:solidFill>
                <a:latin typeface="Times New Roman" pitchFamily="18" charset="0"/>
                <a:cs typeface="Times New Roman" pitchFamily="18" charset="0"/>
              </a:rPr>
              <a:t> </a:t>
            </a:r>
            <a:r>
              <a:rPr lang="ru-RU" sz="3500" dirty="0" err="1">
                <a:solidFill>
                  <a:schemeClr val="accent3"/>
                </a:solidFill>
                <a:latin typeface="Times New Roman" pitchFamily="18" charset="0"/>
                <a:cs typeface="Times New Roman" pitchFamily="18" charset="0"/>
              </a:rPr>
              <a:t>уртасида</a:t>
            </a:r>
            <a:r>
              <a:rPr lang="ru-RU" sz="3500" dirty="0">
                <a:solidFill>
                  <a:schemeClr val="accent3"/>
                </a:solidFill>
                <a:latin typeface="Times New Roman" pitchFamily="18" charset="0"/>
                <a:cs typeface="Times New Roman" pitchFamily="18" charset="0"/>
              </a:rPr>
              <a:t> 1-уринни </a:t>
            </a:r>
            <a:r>
              <a:rPr lang="ru-RU" sz="3500" dirty="0" err="1">
                <a:solidFill>
                  <a:schemeClr val="accent3"/>
                </a:solidFill>
                <a:latin typeface="Times New Roman" pitchFamily="18" charset="0"/>
                <a:cs typeface="Times New Roman" pitchFamily="18" charset="0"/>
              </a:rPr>
              <a:t>эгаллайди</a:t>
            </a:r>
            <a:r>
              <a:rPr lang="ru-RU" sz="3500" dirty="0">
                <a:solidFill>
                  <a:schemeClr val="accent3"/>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81532"/>
            <a:ext cx="8429652" cy="6247864"/>
          </a:xfrm>
          <a:prstGeom prst="rect">
            <a:avLst/>
          </a:prstGeom>
          <a:noFill/>
        </p:spPr>
        <p:txBody>
          <a:bodyPr wrap="square" rtlCol="0">
            <a:spAutoFit/>
          </a:bodyPr>
          <a:lstStyle/>
          <a:p>
            <a:pPr algn="just"/>
            <a:r>
              <a:rPr lang="ru-RU" sz="2500" smtClean="0">
                <a:latin typeface="Times New Roman" pitchFamily="18" charset="0"/>
                <a:cs typeface="Times New Roman" pitchFamily="18" charset="0"/>
              </a:rPr>
              <a:t>Курбанов Неъматжон Мамажонович, профессор «Травматология фани маълумотномаси (Справочник)» муаллифларидан, илмий ишларида умуртка сохаси касалликларини ёритган;</a:t>
            </a:r>
          </a:p>
          <a:p>
            <a:pPr algn="just"/>
            <a:r>
              <a:rPr lang="ru-RU" sz="2500" smtClean="0">
                <a:latin typeface="Times New Roman" pitchFamily="18" charset="0"/>
                <a:cs typeface="Times New Roman" pitchFamily="18" charset="0"/>
              </a:rPr>
              <a:t>Хамраев Шахоб Шамсиевич, профессор, «Сколиоз касаллиги»дан рисола, «Таянч-характ аппаратининг шикастланишлари» укув кулланма (2006 й).</a:t>
            </a:r>
          </a:p>
          <a:p>
            <a:pPr algn="just"/>
            <a:r>
              <a:rPr lang="ru-RU" sz="2500" smtClean="0">
                <a:latin typeface="Times New Roman" pitchFamily="18" charset="0"/>
                <a:cs typeface="Times New Roman" pitchFamily="18" charset="0"/>
              </a:rPr>
              <a:t>Унгбоев Тоштемиров Эшонкулович, профессор (1939-2009), 28 та ихтиро килган, кишлок-хужалик травматизми сохасида илмий фаолият юритган, 1985-1993 й. ТОИТИ – диретори булган. Миразимов Ботир Миродилович (1937-2011), профессор, 1993-1997 йиллар УзТОИТИ директори, «Болалар ортопедияси» монография, «тугма маймоклик» момграфияси, «Куйишдан кейинги деформацияларни даволаш» монографиялари (10 та монография ёзганлар), 300 илмий макола, 23 та ихтиро муаллифи эди. </a:t>
            </a:r>
            <a:endParaRPr lang="ru-RU" sz="25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625" y="285750"/>
            <a:ext cx="8609013" cy="5078413"/>
          </a:xfrm>
          <a:prstGeom prst="rect">
            <a:avLst/>
          </a:prstGeom>
          <a:noFill/>
          <a:ln w="9525">
            <a:noFill/>
            <a:miter lim="800000"/>
            <a:headEnd/>
            <a:tailEnd/>
          </a:ln>
          <a:effectLst/>
        </p:spPr>
        <p:txBody>
          <a:bodyPr anchor="ctr">
            <a:spAutoFit/>
          </a:bodyPr>
          <a:lstStyle/>
          <a:p>
            <a:pPr algn="ctr">
              <a:lnSpc>
                <a:spcPct val="150000"/>
              </a:lnSpc>
              <a:defRPr/>
            </a:pPr>
            <a:r>
              <a:rPr lang="ru-RU" altLang="ja-JP" sz="3600" dirty="0" err="1">
                <a:solidFill>
                  <a:schemeClr val="accent3"/>
                </a:solidFill>
                <a:latin typeface="Times New Roman" pitchFamily="18" charset="0"/>
                <a:ea typeface="MS Mincho" pitchFamily="49" charset="-128"/>
                <a:cs typeface="Times New Roman" pitchFamily="18" charset="0"/>
              </a:rPr>
              <a:t>Болаларда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суяк</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тузилишининг</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узига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хослиги</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cs typeface="Arial" pitchFamily="34" charset="0"/>
            </a:endParaRPr>
          </a:p>
          <a:p>
            <a:pPr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a:latin typeface="Times New Roman" pitchFamily="18" charset="0"/>
                <a:ea typeface="MS Mincho" pitchFamily="49" charset="-128"/>
                <a:cs typeface="Times New Roman" pitchFamily="18" charset="0"/>
              </a:rPr>
              <a:t>- </a:t>
            </a:r>
            <a:r>
              <a:rPr lang="ru-RU" altLang="ja-JP" sz="3600" dirty="0" err="1">
                <a:latin typeface="Times New Roman" pitchFamily="18" charset="0"/>
                <a:ea typeface="MS Mincho" pitchFamily="49" charset="-128"/>
                <a:cs typeface="Times New Roman" pitchFamily="18" charset="0"/>
              </a:rPr>
              <a:t>эпифизар</a:t>
            </a:r>
            <a:r>
              <a:rPr lang="ru-RU" altLang="ja-JP" sz="3600" dirty="0">
                <a:latin typeface="Times New Roman" pitchFamily="18" charset="0"/>
                <a:ea typeface="MS Mincho" pitchFamily="49" charset="-128"/>
                <a:cs typeface="Times New Roman" pitchFamily="18" charset="0"/>
              </a:rPr>
              <a:t> </a:t>
            </a:r>
            <a:r>
              <a:rPr lang="ru-RU" altLang="ja-JP" sz="3600" dirty="0" err="1">
                <a:latin typeface="Times New Roman" pitchFamily="18" charset="0"/>
                <a:ea typeface="MS Mincho" pitchFamily="49" charset="-128"/>
                <a:cs typeface="Times New Roman" pitchFamily="18" charset="0"/>
              </a:rPr>
              <a:t>суякланиш</a:t>
            </a:r>
            <a:r>
              <a:rPr lang="ru-RU" altLang="ja-JP" sz="3600" dirty="0">
                <a:latin typeface="Times New Roman" pitchFamily="18" charset="0"/>
                <a:ea typeface="MS Mincho" pitchFamily="49" charset="-128"/>
                <a:cs typeface="Times New Roman" pitchFamily="18" charset="0"/>
              </a:rPr>
              <a:t> </a:t>
            </a:r>
            <a:r>
              <a:rPr lang="ru-RU" altLang="ja-JP" sz="3600" dirty="0" err="1">
                <a:latin typeface="Times New Roman" pitchFamily="18" charset="0"/>
                <a:ea typeface="MS Mincho" pitchFamily="49" charset="-128"/>
                <a:cs typeface="Times New Roman" pitchFamily="18" charset="0"/>
              </a:rPr>
              <a:t>жараёнининг</a:t>
            </a:r>
            <a:r>
              <a:rPr lang="ru-RU" altLang="ja-JP" sz="3600" dirty="0">
                <a:latin typeface="Times New Roman" pitchFamily="18" charset="0"/>
                <a:ea typeface="MS Mincho" pitchFamily="49" charset="-128"/>
                <a:cs typeface="Times New Roman" pitchFamily="18" charset="0"/>
              </a:rPr>
              <a:t>     	</a:t>
            </a:r>
            <a:r>
              <a:rPr lang="ru-RU" altLang="ja-JP" sz="3600" dirty="0" err="1">
                <a:latin typeface="Times New Roman" pitchFamily="18" charset="0"/>
                <a:ea typeface="MS Mincho" pitchFamily="49" charset="-128"/>
                <a:cs typeface="Times New Roman" pitchFamily="18" charset="0"/>
              </a:rPr>
              <a:t>тугалланмаганлиги</a:t>
            </a:r>
            <a:r>
              <a:rPr lang="ru-RU" altLang="ja-JP" sz="3600" dirty="0">
                <a:latin typeface="Times New Roman" pitchFamily="18" charset="0"/>
                <a:ea typeface="MS Mincho" pitchFamily="49" charset="-128"/>
                <a:cs typeface="Times New Roman" pitchFamily="18" charset="0"/>
              </a:rPr>
              <a:t>,</a:t>
            </a:r>
            <a:endParaRPr lang="ru-RU" altLang="ja-JP" sz="3600" dirty="0">
              <a:cs typeface="Arial" pitchFamily="34" charset="0"/>
            </a:endParaRPr>
          </a:p>
          <a:p>
            <a:pPr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a:solidFill>
                  <a:schemeClr val="tx2">
                    <a:lumMod val="50000"/>
                  </a:schemeClr>
                </a:solidFill>
                <a:latin typeface="Times New Roman" pitchFamily="18" charset="0"/>
                <a:ea typeface="MS Mincho" pitchFamily="49" charset="-128"/>
                <a:cs typeface="Times New Roman" pitchFamily="18" charset="0"/>
              </a:rPr>
              <a:t>- </a:t>
            </a:r>
            <a:r>
              <a:rPr lang="ru-RU" altLang="ja-JP" sz="3600" dirty="0" err="1">
                <a:solidFill>
                  <a:schemeClr val="tx2">
                    <a:lumMod val="50000"/>
                  </a:schemeClr>
                </a:solidFill>
                <a:latin typeface="Times New Roman" pitchFamily="18" charset="0"/>
                <a:ea typeface="MS Mincho" pitchFamily="49" charset="-128"/>
                <a:cs typeface="Times New Roman" pitchFamily="18" charset="0"/>
              </a:rPr>
              <a:t>усиш</a:t>
            </a:r>
            <a:r>
              <a:rPr lang="ru-RU" altLang="ja-JP" sz="3600" dirty="0">
                <a:solidFill>
                  <a:schemeClr val="tx2">
                    <a:lumMod val="50000"/>
                  </a:schemeClr>
                </a:solidFill>
                <a:latin typeface="Times New Roman" pitchFamily="18" charset="0"/>
                <a:ea typeface="MS Mincho" pitchFamily="49" charset="-128"/>
                <a:cs typeface="Times New Roman" pitchFamily="18" charset="0"/>
              </a:rPr>
              <a:t> </a:t>
            </a:r>
            <a:r>
              <a:rPr lang="ru-RU" altLang="ja-JP" sz="3600" dirty="0" err="1">
                <a:solidFill>
                  <a:schemeClr val="tx2">
                    <a:lumMod val="50000"/>
                  </a:schemeClr>
                </a:solidFill>
                <a:latin typeface="Times New Roman" pitchFamily="18" charset="0"/>
                <a:ea typeface="MS Mincho" pitchFamily="49" charset="-128"/>
                <a:cs typeface="Times New Roman" pitchFamily="18" charset="0"/>
              </a:rPr>
              <a:t>зонаси</a:t>
            </a:r>
            <a:r>
              <a:rPr lang="ru-RU" altLang="ja-JP" sz="3600" dirty="0">
                <a:solidFill>
                  <a:schemeClr val="tx2">
                    <a:lumMod val="50000"/>
                  </a:schemeClr>
                </a:solidFill>
                <a:latin typeface="Times New Roman" pitchFamily="18" charset="0"/>
                <a:ea typeface="MS Mincho" pitchFamily="49" charset="-128"/>
                <a:cs typeface="Times New Roman" pitchFamily="18" charset="0"/>
              </a:rPr>
              <a:t> </a:t>
            </a:r>
            <a:r>
              <a:rPr lang="ru-RU" altLang="ja-JP" sz="3600" dirty="0" err="1">
                <a:solidFill>
                  <a:schemeClr val="tx2">
                    <a:lumMod val="50000"/>
                  </a:schemeClr>
                </a:solidFill>
                <a:latin typeface="Times New Roman" pitchFamily="18" charset="0"/>
                <a:ea typeface="MS Mincho" pitchFamily="49" charset="-128"/>
                <a:cs typeface="Times New Roman" pitchFamily="18" charset="0"/>
              </a:rPr>
              <a:t>мавжудлиги</a:t>
            </a:r>
            <a:r>
              <a:rPr lang="ru-RU" altLang="ja-JP" sz="3600" dirty="0">
                <a:solidFill>
                  <a:schemeClr val="tx2">
                    <a:lumMod val="50000"/>
                  </a:schemeClr>
                </a:solidFill>
                <a:latin typeface="Times New Roman" pitchFamily="18" charset="0"/>
                <a:ea typeface="MS Mincho" pitchFamily="49" charset="-128"/>
                <a:cs typeface="Times New Roman" pitchFamily="18" charset="0"/>
              </a:rPr>
              <a:t>,</a:t>
            </a:r>
          </a:p>
          <a:p>
            <a:pPr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 - </a:t>
            </a:r>
            <a:r>
              <a:rPr lang="ru-RU" altLang="ja-JP" sz="3600" dirty="0" err="1">
                <a:solidFill>
                  <a:schemeClr val="accent3"/>
                </a:solidFill>
                <a:latin typeface="Times New Roman" pitchFamily="18" charset="0"/>
                <a:ea typeface="MS Mincho" pitchFamily="49" charset="-128"/>
                <a:cs typeface="Times New Roman" pitchFamily="18" charset="0"/>
              </a:rPr>
              <a:t>суяк</a:t>
            </a:r>
            <a:r>
              <a:rPr lang="ru-RU" altLang="ja-JP" sz="3600" dirty="0">
                <a:solidFill>
                  <a:schemeClr val="accent3"/>
                </a:solidFill>
                <a:latin typeface="Times New Roman" pitchFamily="18" charset="0"/>
                <a:ea typeface="MS Mincho" pitchFamily="49" charset="-128"/>
                <a:cs typeface="Times New Roman" pitchFamily="18" charset="0"/>
              </a:rPr>
              <a:t> уст </a:t>
            </a:r>
            <a:r>
              <a:rPr lang="ru-RU" altLang="ja-JP" sz="3600" dirty="0" err="1">
                <a:solidFill>
                  <a:schemeClr val="accent3"/>
                </a:solidFill>
                <a:latin typeface="Times New Roman" pitchFamily="18" charset="0"/>
                <a:ea typeface="MS Mincho" pitchFamily="49" charset="-128"/>
                <a:cs typeface="Times New Roman" pitchFamily="18" charset="0"/>
              </a:rPr>
              <a:t>пардасининг</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калинлиги</a:t>
            </a:r>
            <a:r>
              <a:rPr lang="ru-RU" altLang="ja-JP" sz="3600" dirty="0">
                <a:solidFill>
                  <a:schemeClr val="accent3"/>
                </a:solidFill>
                <a:latin typeface="Times New Roman" pitchFamily="18" charset="0"/>
                <a:ea typeface="MS Mincho" pitchFamily="49" charset="-128"/>
                <a:cs typeface="Times New Roman" pitchFamily="18" charset="0"/>
              </a:rPr>
              <a:t>.</a:t>
            </a:r>
            <a:r>
              <a:rPr lang="ru-RU" altLang="ja-JP" sz="3600" dirty="0">
                <a:solidFill>
                  <a:schemeClr val="accent3"/>
                </a:solidFill>
                <a:cs typeface="Arial" pitchFamily="34"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3863" y="571500"/>
            <a:ext cx="8653462" cy="5078413"/>
          </a:xfrm>
          <a:prstGeom prst="rect">
            <a:avLst/>
          </a:prstGeom>
        </p:spPr>
        <p:txBody>
          <a:bodyPr>
            <a:spAutoFit/>
          </a:bodyPr>
          <a:lstStyle/>
          <a:p>
            <a:pPr algn="just" fontAlgn="auto">
              <a:lnSpc>
                <a:spcPct val="150000"/>
              </a:lnSpc>
              <a:spcBef>
                <a:spcPts val="0"/>
              </a:spcBef>
              <a:spcAft>
                <a:spcPts val="0"/>
              </a:spcAft>
              <a:defRPr/>
            </a:pPr>
            <a:r>
              <a:rPr lang="ru-RU" sz="3600" b="1" dirty="0">
                <a:solidFill>
                  <a:schemeClr val="accent3"/>
                </a:solidFill>
                <a:effectLst>
                  <a:outerShdw blurRad="38100" dist="38100" dir="2700000" algn="tl">
                    <a:srgbClr val="000000">
                      <a:alpha val="43137"/>
                    </a:srgbClr>
                  </a:outerShdw>
                </a:effectLst>
                <a:latin typeface="+mn-lt"/>
              </a:rPr>
              <a:t>Узун </a:t>
            </a:r>
            <a:r>
              <a:rPr lang="ru-RU" sz="3600" b="1" dirty="0" err="1">
                <a:solidFill>
                  <a:schemeClr val="accent3"/>
                </a:solidFill>
                <a:effectLst>
                  <a:outerShdw blurRad="38100" dist="38100" dir="2700000" algn="tl">
                    <a:srgbClr val="000000">
                      <a:alpha val="43137"/>
                    </a:srgbClr>
                  </a:outerShdw>
                </a:effectLst>
                <a:latin typeface="+mn-lt"/>
              </a:rPr>
              <a:t>суякларда</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урта</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кисми</a:t>
            </a:r>
            <a:r>
              <a:rPr lang="ru-RU" sz="3600" b="1" dirty="0">
                <a:solidFill>
                  <a:schemeClr val="accent3"/>
                </a:solidFill>
                <a:effectLst>
                  <a:outerShdw blurRad="38100" dist="38100" dir="2700000" algn="tl">
                    <a:srgbClr val="000000">
                      <a:alpha val="43137"/>
                    </a:srgbClr>
                  </a:outerShdw>
                </a:effectLst>
                <a:latin typeface="+mn-lt"/>
              </a:rPr>
              <a:t> – </a:t>
            </a:r>
            <a:r>
              <a:rPr lang="ru-RU" sz="3600" b="1" dirty="0">
                <a:effectLst>
                  <a:outerShdw blurRad="38100" dist="38100" dir="2700000" algn="tl">
                    <a:srgbClr val="000000">
                      <a:alpha val="43137"/>
                    </a:srgbClr>
                  </a:outerShdw>
                </a:effectLst>
                <a:latin typeface="+mn-lt"/>
              </a:rPr>
              <a:t>диафиз</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икки</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бугим</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юзалари</a:t>
            </a:r>
            <a:r>
              <a:rPr lang="ru-RU" sz="3600" b="1" dirty="0">
                <a:solidFill>
                  <a:schemeClr val="accent3"/>
                </a:solidFill>
                <a:effectLst>
                  <a:outerShdw blurRad="38100" dist="38100" dir="2700000" algn="tl">
                    <a:srgbClr val="000000">
                      <a:alpha val="43137"/>
                    </a:srgbClr>
                  </a:outerShdw>
                </a:effectLst>
                <a:latin typeface="+mn-lt"/>
              </a:rPr>
              <a:t> – </a:t>
            </a:r>
            <a:r>
              <a:rPr lang="ru-RU" sz="3600" b="1" dirty="0" err="1">
                <a:effectLst>
                  <a:outerShdw blurRad="38100" dist="38100" dir="2700000" algn="tl">
                    <a:srgbClr val="000000">
                      <a:alpha val="43137"/>
                    </a:srgbClr>
                  </a:outerShdw>
                </a:effectLst>
                <a:latin typeface="+mn-lt"/>
              </a:rPr>
              <a:t>эпифизлардир</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Диафиздан</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эпифизга</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утар</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кисми</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effectLst>
                  <a:outerShdw blurRad="38100" dist="38100" dir="2700000" algn="tl">
                    <a:srgbClr val="000000">
                      <a:alpha val="43137"/>
                    </a:srgbClr>
                  </a:outerShdw>
                </a:effectLst>
                <a:latin typeface="+mn-lt"/>
              </a:rPr>
              <a:t>метафиз</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деб</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аталади</a:t>
            </a:r>
            <a:r>
              <a:rPr lang="ru-RU" sz="3600" b="1" dirty="0">
                <a:solidFill>
                  <a:schemeClr val="accent3"/>
                </a:solidFill>
                <a:effectLst>
                  <a:outerShdw blurRad="38100" dist="38100" dir="2700000" algn="tl">
                    <a:srgbClr val="000000">
                      <a:alpha val="43137"/>
                    </a:srgbClr>
                  </a:outerShdw>
                </a:effectLst>
                <a:latin typeface="+mn-lt"/>
              </a:rPr>
              <a:t>. </a:t>
            </a:r>
          </a:p>
          <a:p>
            <a:pPr algn="just" fontAlgn="auto">
              <a:lnSpc>
                <a:spcPct val="150000"/>
              </a:lnSpc>
              <a:spcBef>
                <a:spcPts val="0"/>
              </a:spcBef>
              <a:spcAft>
                <a:spcPts val="0"/>
              </a:spcAft>
              <a:defRPr/>
            </a:pPr>
            <a:r>
              <a:rPr lang="ru-RU" sz="3600" b="1" dirty="0" err="1">
                <a:effectLst>
                  <a:outerShdw blurRad="38100" dist="38100" dir="2700000" algn="tl">
                    <a:srgbClr val="000000">
                      <a:alpha val="43137"/>
                    </a:srgbClr>
                  </a:outerShdw>
                </a:effectLst>
                <a:latin typeface="+mn-lt"/>
              </a:rPr>
              <a:t>Апофизлар</a:t>
            </a:r>
            <a:r>
              <a:rPr lang="ru-RU" sz="3600" b="1" dirty="0">
                <a:solidFill>
                  <a:schemeClr val="accent3"/>
                </a:solidFill>
                <a:effectLst>
                  <a:outerShdw blurRad="38100" dist="38100" dir="2700000" algn="tl">
                    <a:srgbClr val="000000">
                      <a:alpha val="43137"/>
                    </a:srgbClr>
                  </a:outerShdw>
                </a:effectLst>
                <a:latin typeface="+mn-lt"/>
              </a:rPr>
              <a:t> – </a:t>
            </a:r>
            <a:r>
              <a:rPr lang="ru-RU" sz="3600" b="1" dirty="0" err="1">
                <a:solidFill>
                  <a:schemeClr val="accent3"/>
                </a:solidFill>
                <a:effectLst>
                  <a:outerShdw blurRad="38100" dist="38100" dir="2700000" algn="tl">
                    <a:srgbClr val="000000">
                      <a:alpha val="43137"/>
                    </a:srgbClr>
                  </a:outerShdw>
                </a:effectLst>
                <a:latin typeface="+mn-lt"/>
              </a:rPr>
              <a:t>суяк</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буртиклари</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булиб</a:t>
            </a:r>
            <a:r>
              <a:rPr lang="ru-RU" sz="3600" b="1" dirty="0">
                <a:solidFill>
                  <a:schemeClr val="accent3"/>
                </a:solidFill>
                <a:effectLst>
                  <a:outerShdw blurRad="38100" dist="38100" dir="2700000" algn="tl">
                    <a:srgbClr val="000000">
                      <a:alpha val="43137"/>
                    </a:srgbClr>
                  </a:outerShdw>
                </a:effectLst>
                <a:latin typeface="+mn-lt"/>
              </a:rPr>
              <a:t>, эпифиз </a:t>
            </a:r>
            <a:r>
              <a:rPr lang="ru-RU" sz="3600" b="1" dirty="0" err="1">
                <a:solidFill>
                  <a:schemeClr val="accent3"/>
                </a:solidFill>
                <a:effectLst>
                  <a:outerShdw blurRad="38100" dist="38100" dir="2700000" algn="tl">
                    <a:srgbClr val="000000">
                      <a:alpha val="43137"/>
                    </a:srgbClr>
                  </a:outerShdw>
                </a:effectLst>
                <a:latin typeface="+mn-lt"/>
              </a:rPr>
              <a:t>атрофида</a:t>
            </a:r>
            <a:r>
              <a:rPr lang="ru-RU" sz="3600" b="1" dirty="0">
                <a:solidFill>
                  <a:schemeClr val="accent3"/>
                </a:solidFill>
                <a:effectLst>
                  <a:outerShdw blurRad="38100" dist="38100" dir="2700000" algn="tl">
                    <a:srgbClr val="000000">
                      <a:alpha val="43137"/>
                    </a:srgbClr>
                  </a:outerShdw>
                </a:effectLst>
                <a:latin typeface="+mn-lt"/>
              </a:rPr>
              <a:t> </a:t>
            </a:r>
            <a:r>
              <a:rPr lang="ru-RU" sz="3600" b="1" dirty="0" err="1">
                <a:solidFill>
                  <a:schemeClr val="accent3"/>
                </a:solidFill>
                <a:effectLst>
                  <a:outerShdw blurRad="38100" dist="38100" dir="2700000" algn="tl">
                    <a:srgbClr val="000000">
                      <a:alpha val="43137"/>
                    </a:srgbClr>
                  </a:outerShdw>
                </a:effectLst>
                <a:latin typeface="+mn-lt"/>
              </a:rPr>
              <a:t>жойлашади</a:t>
            </a:r>
            <a:r>
              <a:rPr lang="ru-RU" sz="3600" b="1" dirty="0">
                <a:solidFill>
                  <a:schemeClr val="accent3"/>
                </a:solidFill>
                <a:effectLst>
                  <a:outerShdw blurRad="38100" dist="38100" dir="2700000" algn="tl">
                    <a:srgbClr val="000000">
                      <a:alpha val="43137"/>
                    </a:srgbClr>
                  </a:outerShdw>
                </a:effectLst>
                <a:latin typeface="+mn-lt"/>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428625" y="20638"/>
            <a:ext cx="8648700" cy="6740525"/>
          </a:xfrm>
          <a:prstGeom prst="rect">
            <a:avLst/>
          </a:prstGeom>
          <a:noFill/>
          <a:ln w="9525">
            <a:noFill/>
            <a:miter lim="800000"/>
            <a:headEnd/>
            <a:tailEnd/>
          </a:ln>
          <a:effectLst/>
        </p:spPr>
        <p:txBody>
          <a:bodyPr anchor="ctr">
            <a:spAutoFit/>
          </a:bodyPr>
          <a:lstStyle/>
          <a:p>
            <a:pPr algn="just">
              <a:lnSpc>
                <a:spcPct val="150000"/>
              </a:lnSpc>
              <a:defRPr/>
            </a:pPr>
            <a:r>
              <a:rPr lang="ru-RU" altLang="ja-JP" sz="3600" dirty="0" err="1">
                <a:solidFill>
                  <a:schemeClr val="accent3"/>
                </a:solidFill>
                <a:latin typeface="Times New Roman" pitchFamily="18" charset="0"/>
                <a:ea typeface="MS Mincho" pitchFamily="49" charset="-128"/>
                <a:cs typeface="Times New Roman" pitchFamily="18" charset="0"/>
              </a:rPr>
              <a:t>Болаларда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узун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суякларнинг</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фарк</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килувчи</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жихатларидан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бири</a:t>
            </a:r>
            <a:r>
              <a:rPr lang="ru-RU" altLang="ja-JP" sz="3600" dirty="0">
                <a:solidFill>
                  <a:schemeClr val="accent3"/>
                </a:solidFill>
                <a:latin typeface="Times New Roman" pitchFamily="18" charset="0"/>
                <a:ea typeface="MS Mincho" pitchFamily="49" charset="-128"/>
                <a:cs typeface="Times New Roman" pitchFamily="18" charset="0"/>
              </a:rPr>
              <a:t> эпифиз </a:t>
            </a:r>
            <a:r>
              <a:rPr lang="ru-RU" altLang="ja-JP" sz="3600" dirty="0" err="1">
                <a:solidFill>
                  <a:schemeClr val="accent3"/>
                </a:solidFill>
                <a:latin typeface="Times New Roman" pitchFamily="18" charset="0"/>
                <a:ea typeface="MS Mincho" pitchFamily="49" charset="-128"/>
                <a:cs typeface="Times New Roman" pitchFamily="18" charset="0"/>
              </a:rPr>
              <a:t>тогай</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тукимасидан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иборат</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булади</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cs typeface="Arial" pitchFamily="34" charset="0"/>
            </a:endParaRPr>
          </a:p>
          <a:p>
            <a:pPr algn="just" eaLnBrk="0" hangingPunct="0">
              <a:lnSpc>
                <a:spcPct val="150000"/>
              </a:lnSpc>
              <a:defRPr/>
            </a:pPr>
            <a:r>
              <a:rPr lang="ru-RU" altLang="ja-JP" sz="3600" dirty="0">
                <a:solidFill>
                  <a:schemeClr val="accent3"/>
                </a:solidFill>
                <a:latin typeface="Times New Roman" pitchFamily="18" charset="0"/>
                <a:ea typeface="MS Mincho" pitchFamily="49" charset="-128"/>
                <a:cs typeface="Times New Roman" pitchFamily="18" charset="0"/>
              </a:rPr>
              <a:t>Одам </a:t>
            </a:r>
            <a:r>
              <a:rPr lang="ru-RU" altLang="ja-JP" sz="3600" dirty="0" err="1">
                <a:solidFill>
                  <a:schemeClr val="accent3"/>
                </a:solidFill>
                <a:latin typeface="Times New Roman" pitchFamily="18" charset="0"/>
                <a:ea typeface="MS Mincho" pitchFamily="49" charset="-128"/>
                <a:cs typeface="Times New Roman" pitchFamily="18" charset="0"/>
              </a:rPr>
              <a:t>онтогонезида</a:t>
            </a:r>
            <a:r>
              <a:rPr lang="ru-RU" altLang="ja-JP" sz="3600" dirty="0">
                <a:solidFill>
                  <a:schemeClr val="accent3"/>
                </a:solidFill>
                <a:latin typeface="Times New Roman" pitchFamily="18" charset="0"/>
                <a:ea typeface="MS Mincho" pitchFamily="49" charset="-128"/>
                <a:cs typeface="Times New Roman" pitchFamily="18" charset="0"/>
              </a:rPr>
              <a:t> скелет </a:t>
            </a:r>
            <a:r>
              <a:rPr lang="ru-RU" altLang="ja-JP" sz="3600" dirty="0" err="1">
                <a:solidFill>
                  <a:schemeClr val="accent3"/>
                </a:solidFill>
                <a:latin typeface="Times New Roman" pitchFamily="18" charset="0"/>
                <a:ea typeface="MS Mincho" pitchFamily="49" charset="-128"/>
                <a:cs typeface="Times New Roman" pitchFamily="18" charset="0"/>
              </a:rPr>
              <a:t>уч</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боскичда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ривожланади</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cs typeface="Arial" pitchFamily="34" charset="0"/>
            </a:endParaRPr>
          </a:p>
          <a:p>
            <a:pPr algn="just" eaLnBrk="0" hangingPunct="0">
              <a:lnSpc>
                <a:spcPct val="150000"/>
              </a:lnSpc>
              <a:defRPr/>
            </a:pPr>
            <a:r>
              <a:rPr lang="ru-RU" altLang="ja-JP" sz="36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1</a:t>
            </a:r>
            <a:r>
              <a:rPr lang="ru-RU" altLang="ja-JP" sz="3600" b="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a:t>
            </a:r>
            <a:r>
              <a:rPr lang="ru-RU" altLang="ja-JP" sz="3600" b="1" smtClean="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кушувчи </a:t>
            </a:r>
            <a:r>
              <a:rPr lang="ru-RU" altLang="ja-JP" sz="3600" b="1" dirty="0" err="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тукима</a:t>
            </a:r>
            <a:endParaRPr lang="ru-RU" altLang="ja-JP" sz="3600" b="1" dirty="0">
              <a:effectLst>
                <a:outerShdw blurRad="38100" dist="38100" dir="2700000" algn="tl">
                  <a:srgbClr val="000000">
                    <a:alpha val="43137"/>
                  </a:srgbClr>
                </a:outerShdw>
              </a:effectLst>
              <a:cs typeface="Arial" pitchFamily="34" charset="0"/>
            </a:endParaRPr>
          </a:p>
          <a:p>
            <a:pPr algn="just" eaLnBrk="0" hangingPunct="0">
              <a:lnSpc>
                <a:spcPct val="150000"/>
              </a:lnSpc>
              <a:defRPr/>
            </a:pPr>
            <a:r>
              <a:rPr lang="ru-RU" altLang="ja-JP" sz="36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2. </a:t>
            </a:r>
            <a:r>
              <a:rPr lang="ru-RU" altLang="ja-JP" sz="3600" b="1" dirty="0" err="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тогай</a:t>
            </a:r>
            <a:r>
              <a:rPr lang="ru-RU" altLang="ja-JP" sz="36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a:t>
            </a:r>
            <a:r>
              <a:rPr lang="ru-RU" altLang="ja-JP" sz="3600" b="1" dirty="0" err="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тукима</a:t>
            </a:r>
            <a:endParaRPr lang="ru-RU" altLang="ja-JP" sz="3600" b="1" dirty="0">
              <a:effectLst>
                <a:outerShdw blurRad="38100" dist="38100" dir="2700000" algn="tl">
                  <a:srgbClr val="000000">
                    <a:alpha val="43137"/>
                  </a:srgbClr>
                </a:outerShdw>
              </a:effectLst>
              <a:cs typeface="Arial" pitchFamily="34" charset="0"/>
            </a:endParaRPr>
          </a:p>
          <a:p>
            <a:pPr algn="just" eaLnBrk="0" hangingPunct="0">
              <a:lnSpc>
                <a:spcPct val="150000"/>
              </a:lnSpc>
              <a:defRPr/>
            </a:pPr>
            <a:r>
              <a:rPr lang="ru-RU" altLang="ja-JP" sz="36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3. </a:t>
            </a:r>
            <a:r>
              <a:rPr lang="ru-RU" altLang="ja-JP" sz="3600" b="1" dirty="0" err="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суяк</a:t>
            </a:r>
            <a:r>
              <a:rPr lang="ru-RU" altLang="ja-JP" sz="36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a:t>
            </a:r>
            <a:r>
              <a:rPr lang="ru-RU" altLang="ja-JP" sz="3600" b="1" dirty="0" err="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тукима</a:t>
            </a:r>
            <a:endParaRPr lang="ru-RU" altLang="ja-JP" sz="3600" b="1" dirty="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63" y="690563"/>
            <a:ext cx="8286750" cy="4708525"/>
          </a:xfrm>
          <a:prstGeom prst="rect">
            <a:avLst/>
          </a:prstGeom>
        </p:spPr>
        <p:txBody>
          <a:bodyPr>
            <a:spAutoFit/>
          </a:bodyPr>
          <a:lstStyle/>
          <a:p>
            <a:pPr algn="just" fontAlgn="auto">
              <a:spcBef>
                <a:spcPts val="0"/>
              </a:spcBef>
              <a:spcAft>
                <a:spcPts val="0"/>
              </a:spcAft>
              <a:defRPr/>
            </a:pPr>
            <a:r>
              <a:rPr lang="ru-RU" sz="5000" dirty="0" err="1">
                <a:solidFill>
                  <a:schemeClr val="accent3">
                    <a:lumMod val="75000"/>
                  </a:schemeClr>
                </a:solidFill>
                <a:latin typeface="+mn-lt"/>
              </a:rPr>
              <a:t>Чакалокларда</a:t>
            </a:r>
            <a:r>
              <a:rPr lang="ru-RU" sz="5000" dirty="0">
                <a:solidFill>
                  <a:schemeClr val="accent3">
                    <a:lumMod val="75000"/>
                  </a:schemeClr>
                </a:solidFill>
                <a:latin typeface="+mn-lt"/>
              </a:rPr>
              <a:t> </a:t>
            </a:r>
            <a:r>
              <a:rPr lang="ru-RU" sz="5000" dirty="0" err="1">
                <a:solidFill>
                  <a:schemeClr val="accent3">
                    <a:lumMod val="75000"/>
                  </a:schemeClr>
                </a:solidFill>
                <a:latin typeface="+mn-lt"/>
              </a:rPr>
              <a:t>ва</a:t>
            </a:r>
            <a:r>
              <a:rPr lang="ru-RU" sz="5000" dirty="0">
                <a:solidFill>
                  <a:schemeClr val="accent3">
                    <a:lumMod val="75000"/>
                  </a:schemeClr>
                </a:solidFill>
                <a:latin typeface="+mn-lt"/>
              </a:rPr>
              <a:t> </a:t>
            </a:r>
            <a:r>
              <a:rPr lang="ru-RU" sz="5000" dirty="0" err="1">
                <a:solidFill>
                  <a:schemeClr val="accent3">
                    <a:lumMod val="75000"/>
                  </a:schemeClr>
                </a:solidFill>
                <a:latin typeface="+mn-lt"/>
              </a:rPr>
              <a:t>кичик</a:t>
            </a:r>
            <a:r>
              <a:rPr lang="ru-RU" sz="5000" dirty="0">
                <a:solidFill>
                  <a:schemeClr val="accent3">
                    <a:lumMod val="75000"/>
                  </a:schemeClr>
                </a:solidFill>
                <a:latin typeface="+mn-lt"/>
              </a:rPr>
              <a:t> </a:t>
            </a:r>
            <a:r>
              <a:rPr lang="ru-RU" sz="5000" dirty="0" err="1">
                <a:solidFill>
                  <a:schemeClr val="accent3">
                    <a:lumMod val="75000"/>
                  </a:schemeClr>
                </a:solidFill>
                <a:latin typeface="+mn-lt"/>
              </a:rPr>
              <a:t>ёшдаги</a:t>
            </a:r>
            <a:r>
              <a:rPr lang="ru-RU" sz="5000" dirty="0">
                <a:solidFill>
                  <a:schemeClr val="accent3">
                    <a:lumMod val="75000"/>
                  </a:schemeClr>
                </a:solidFill>
                <a:latin typeface="+mn-lt"/>
              </a:rPr>
              <a:t> </a:t>
            </a:r>
            <a:r>
              <a:rPr lang="ru-RU" sz="5000" dirty="0" err="1">
                <a:solidFill>
                  <a:schemeClr val="accent3">
                    <a:lumMod val="75000"/>
                  </a:schemeClr>
                </a:solidFill>
                <a:latin typeface="+mn-lt"/>
              </a:rPr>
              <a:t>болаларда</a:t>
            </a:r>
            <a:r>
              <a:rPr lang="ru-RU" sz="5000" dirty="0">
                <a:solidFill>
                  <a:schemeClr val="accent3">
                    <a:lumMod val="75000"/>
                  </a:schemeClr>
                </a:solidFill>
                <a:latin typeface="+mn-lt"/>
              </a:rPr>
              <a:t> </a:t>
            </a:r>
            <a:r>
              <a:rPr lang="ru-RU" sz="5000" dirty="0">
                <a:latin typeface="+mn-lt"/>
              </a:rPr>
              <a:t>эпифиз</a:t>
            </a:r>
            <a:r>
              <a:rPr lang="ru-RU" sz="5000" dirty="0">
                <a:solidFill>
                  <a:schemeClr val="accent3">
                    <a:lumMod val="75000"/>
                  </a:schemeClr>
                </a:solidFill>
                <a:latin typeface="+mn-lt"/>
              </a:rPr>
              <a:t>, </a:t>
            </a:r>
            <a:r>
              <a:rPr lang="ru-RU" sz="5000" dirty="0" err="1">
                <a:latin typeface="+mn-lt"/>
              </a:rPr>
              <a:t>апофизлар</a:t>
            </a:r>
            <a:r>
              <a:rPr lang="ru-RU" sz="5000" dirty="0">
                <a:solidFill>
                  <a:schemeClr val="accent3">
                    <a:lumMod val="75000"/>
                  </a:schemeClr>
                </a:solidFill>
                <a:latin typeface="+mn-lt"/>
              </a:rPr>
              <a:t> </a:t>
            </a:r>
            <a:r>
              <a:rPr lang="ru-RU" sz="5000" dirty="0" err="1">
                <a:solidFill>
                  <a:schemeClr val="accent3">
                    <a:lumMod val="75000"/>
                  </a:schemeClr>
                </a:solidFill>
                <a:latin typeface="+mn-lt"/>
              </a:rPr>
              <a:t>тогай</a:t>
            </a:r>
            <a:r>
              <a:rPr lang="ru-RU" sz="5000" dirty="0">
                <a:solidFill>
                  <a:schemeClr val="accent3">
                    <a:lumMod val="75000"/>
                  </a:schemeClr>
                </a:solidFill>
                <a:latin typeface="+mn-lt"/>
              </a:rPr>
              <a:t> </a:t>
            </a:r>
            <a:r>
              <a:rPr lang="ru-RU" sz="5000" dirty="0" err="1">
                <a:solidFill>
                  <a:schemeClr val="accent3">
                    <a:lumMod val="75000"/>
                  </a:schemeClr>
                </a:solidFill>
                <a:latin typeface="+mn-lt"/>
              </a:rPr>
              <a:t>тукимаси</a:t>
            </a:r>
            <a:r>
              <a:rPr lang="ru-RU" sz="5000" dirty="0">
                <a:solidFill>
                  <a:schemeClr val="accent3">
                    <a:lumMod val="75000"/>
                  </a:schemeClr>
                </a:solidFill>
                <a:latin typeface="+mn-lt"/>
              </a:rPr>
              <a:t> </a:t>
            </a:r>
            <a:r>
              <a:rPr lang="ru-RU" sz="5000" dirty="0" err="1">
                <a:solidFill>
                  <a:schemeClr val="accent3">
                    <a:lumMod val="75000"/>
                  </a:schemeClr>
                </a:solidFill>
                <a:latin typeface="+mn-lt"/>
              </a:rPr>
              <a:t>боскичида</a:t>
            </a:r>
            <a:r>
              <a:rPr lang="ru-RU" sz="5000" dirty="0">
                <a:solidFill>
                  <a:schemeClr val="accent3">
                    <a:lumMod val="75000"/>
                  </a:schemeClr>
                </a:solidFill>
                <a:latin typeface="+mn-lt"/>
              </a:rPr>
              <a:t> </a:t>
            </a:r>
            <a:r>
              <a:rPr lang="ru-RU" sz="5000" dirty="0" err="1">
                <a:solidFill>
                  <a:schemeClr val="accent3">
                    <a:lumMod val="75000"/>
                  </a:schemeClr>
                </a:solidFill>
                <a:latin typeface="+mn-lt"/>
              </a:rPr>
              <a:t>булади</a:t>
            </a:r>
            <a:r>
              <a:rPr lang="ru-RU" sz="5000" dirty="0">
                <a:solidFill>
                  <a:schemeClr val="accent3">
                    <a:lumMod val="75000"/>
                  </a:schemeClr>
                </a:solidFill>
                <a:latin typeface="+mn-lt"/>
              </a:rPr>
              <a:t>. Эпифиз </a:t>
            </a:r>
            <a:r>
              <a:rPr lang="ru-RU" sz="5000" dirty="0" err="1">
                <a:solidFill>
                  <a:schemeClr val="accent3">
                    <a:lumMod val="75000"/>
                  </a:schemeClr>
                </a:solidFill>
                <a:latin typeface="+mn-lt"/>
              </a:rPr>
              <a:t>энхондрол</a:t>
            </a:r>
            <a:r>
              <a:rPr lang="ru-RU" sz="5000" dirty="0">
                <a:solidFill>
                  <a:schemeClr val="accent3">
                    <a:lumMod val="75000"/>
                  </a:schemeClr>
                </a:solidFill>
                <a:latin typeface="+mn-lt"/>
              </a:rPr>
              <a:t> </a:t>
            </a:r>
            <a:r>
              <a:rPr lang="ru-RU" sz="5000" dirty="0" err="1">
                <a:solidFill>
                  <a:schemeClr val="accent3">
                    <a:lumMod val="75000"/>
                  </a:schemeClr>
                </a:solidFill>
                <a:latin typeface="+mn-lt"/>
              </a:rPr>
              <a:t>онтогенездан</a:t>
            </a:r>
            <a:r>
              <a:rPr lang="ru-RU" sz="5000" dirty="0">
                <a:solidFill>
                  <a:schemeClr val="accent3">
                    <a:lumMod val="75000"/>
                  </a:schemeClr>
                </a:solidFill>
                <a:latin typeface="+mn-lt"/>
              </a:rPr>
              <a:t> </a:t>
            </a:r>
            <a:r>
              <a:rPr lang="ru-RU" sz="5000" dirty="0" err="1">
                <a:latin typeface="+mn-lt"/>
              </a:rPr>
              <a:t>суяк</a:t>
            </a:r>
            <a:r>
              <a:rPr lang="ru-RU" sz="5000" dirty="0">
                <a:latin typeface="+mn-lt"/>
              </a:rPr>
              <a:t> </a:t>
            </a:r>
            <a:r>
              <a:rPr lang="ru-RU" sz="5000" dirty="0" err="1">
                <a:latin typeface="+mn-lt"/>
              </a:rPr>
              <a:t>тукимасига</a:t>
            </a:r>
            <a:r>
              <a:rPr lang="ru-RU" sz="5000" dirty="0">
                <a:latin typeface="+mn-lt"/>
              </a:rPr>
              <a:t> </a:t>
            </a:r>
            <a:r>
              <a:rPr lang="ru-RU" sz="5000" dirty="0" err="1">
                <a:solidFill>
                  <a:schemeClr val="accent3">
                    <a:lumMod val="75000"/>
                  </a:schemeClr>
                </a:solidFill>
                <a:latin typeface="+mn-lt"/>
              </a:rPr>
              <a:t>айланади</a:t>
            </a:r>
            <a:endParaRPr lang="ru-RU" sz="5000" dirty="0">
              <a:solidFill>
                <a:schemeClr val="accent3">
                  <a:lumMod val="75000"/>
                </a:schemeClr>
              </a:solidFill>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71472" y="1592145"/>
          <a:ext cx="8429684" cy="5194441"/>
        </p:xfrm>
        <a:graphic>
          <a:graphicData uri="http://schemas.openxmlformats.org/drawingml/2006/table">
            <a:tbl>
              <a:tblPr>
                <a:tableStyleId>{69C7853C-536D-4A76-A0AE-DD22124D55A5}</a:tableStyleId>
              </a:tblPr>
              <a:tblGrid>
                <a:gridCol w="4429156"/>
                <a:gridCol w="4000528"/>
              </a:tblGrid>
              <a:tr h="684675">
                <a:tc>
                  <a:txBody>
                    <a:bodyPr/>
                    <a:lstStyle/>
                    <a:p>
                      <a:pPr algn="ctr">
                        <a:lnSpc>
                          <a:spcPct val="100000"/>
                        </a:lnSpc>
                        <a:spcAft>
                          <a:spcPts val="0"/>
                        </a:spcAft>
                      </a:pPr>
                      <a:r>
                        <a:rPr lang="ru-RU" sz="2200" dirty="0" err="1">
                          <a:latin typeface="Times New Roman" pitchFamily="18" charset="0"/>
                          <a:cs typeface="Times New Roman" pitchFamily="18" charset="0"/>
                        </a:rPr>
                        <a:t>Эпифизлар</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err="1">
                          <a:latin typeface="Times New Roman" pitchFamily="18" charset="0"/>
                          <a:cs typeface="Times New Roman" pitchFamily="18" charset="0"/>
                        </a:rPr>
                        <a:t>Суяк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зуагининг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пайдо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булиш</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вакти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Соннинг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дистал</a:t>
                      </a:r>
                      <a:r>
                        <a:rPr lang="ru-RU" sz="2200" dirty="0">
                          <a:latin typeface="Times New Roman" pitchFamily="18" charset="0"/>
                          <a:cs typeface="Times New Roman" pitchFamily="18" charset="0"/>
                        </a:rPr>
                        <a:t>. Э.</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a:latin typeface="Times New Roman" pitchFamily="18" charset="0"/>
                          <a:cs typeface="Times New Roman" pitchFamily="18" charset="0"/>
                        </a:rPr>
                        <a:t>Эмбрионал даврда</a:t>
                      </a:r>
                      <a:endParaRPr lang="ru-RU" sz="2200">
                        <a:solidFill>
                          <a:schemeClr val="accent3"/>
                        </a:solidFill>
                        <a:latin typeface="Times New Roman" pitchFamily="18" charset="0"/>
                        <a:ea typeface="MS Mincho"/>
                        <a:cs typeface="Times New Roman" pitchFamily="18" charset="0"/>
                      </a:endParaRPr>
                    </a:p>
                  </a:txBody>
                  <a:tcPr marL="68580" marR="68580" marT="0" marB="0"/>
                </a:tc>
              </a:tr>
              <a:tr h="401721">
                <a:tc>
                  <a:txBody>
                    <a:bodyPr/>
                    <a:lstStyle/>
                    <a:p>
                      <a:pPr>
                        <a:lnSpc>
                          <a:spcPct val="100000"/>
                        </a:lnSpc>
                        <a:spcAft>
                          <a:spcPts val="0"/>
                        </a:spcAft>
                      </a:pPr>
                      <a:r>
                        <a:rPr lang="ru-RU" sz="2200" dirty="0" err="1">
                          <a:latin typeface="Times New Roman" pitchFamily="18" charset="0"/>
                          <a:cs typeface="Times New Roman" pitchFamily="18" charset="0"/>
                        </a:rPr>
                        <a:t>Катта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болдир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проксимал</a:t>
                      </a:r>
                      <a:r>
                        <a:rPr lang="ru-RU" sz="2200" dirty="0">
                          <a:latin typeface="Times New Roman" pitchFamily="18" charset="0"/>
                          <a:cs typeface="Times New Roman" pitchFamily="18" charset="0"/>
                        </a:rPr>
                        <a:t>. </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a:latin typeface="Times New Roman" pitchFamily="18" charset="0"/>
                          <a:cs typeface="Times New Roman" pitchFamily="18" charset="0"/>
                        </a:rPr>
                        <a:t>-</a:t>
                      </a:r>
                      <a:endParaRPr lang="ru-RU" sz="220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a:latin typeface="Times New Roman" pitchFamily="18" charset="0"/>
                          <a:cs typeface="Times New Roman" pitchFamily="18" charset="0"/>
                        </a:rPr>
                        <a:t>Елка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бошчаси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a:latin typeface="Times New Roman" pitchFamily="18" charset="0"/>
                          <a:cs typeface="Times New Roman" pitchFamily="18" charset="0"/>
                        </a:rPr>
                        <a:t>3 – 6 ойликда</a:t>
                      </a:r>
                      <a:endParaRPr lang="ru-RU" sz="220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a:latin typeface="Times New Roman" pitchFamily="18" charset="0"/>
                          <a:cs typeface="Times New Roman" pitchFamily="18" charset="0"/>
                        </a:rPr>
                        <a:t>Сон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бошчаси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3 – 5 </a:t>
                      </a:r>
                      <a:r>
                        <a:rPr lang="ru-RU" sz="2200" dirty="0" err="1">
                          <a:latin typeface="Times New Roman" pitchFamily="18" charset="0"/>
                          <a:cs typeface="Times New Roman" pitchFamily="18" charset="0"/>
                        </a:rPr>
                        <a:t>ойликда</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Билак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дистал</a:t>
                      </a:r>
                      <a:r>
                        <a:rPr lang="ru-RU" sz="2200" dirty="0">
                          <a:latin typeface="Times New Roman" pitchFamily="18" charset="0"/>
                          <a:cs typeface="Times New Roman" pitchFamily="18" charset="0"/>
                        </a:rPr>
                        <a:t>. Э.</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Кичик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болдир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бошчаси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a:latin typeface="Times New Roman" pitchFamily="18" charset="0"/>
                          <a:cs typeface="Times New Roman" pitchFamily="18" charset="0"/>
                        </a:rPr>
                        <a:t>12 – 14 ойликда</a:t>
                      </a:r>
                      <a:endParaRPr lang="ru-RU" sz="220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a:latin typeface="Times New Roman" pitchFamily="18" charset="0"/>
                          <a:cs typeface="Times New Roman" pitchFamily="18" charset="0"/>
                        </a:rPr>
                        <a:t>Елка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ички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эпикондилус</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5 – 9 </a:t>
                      </a:r>
                      <a:r>
                        <a:rPr lang="ru-RU" sz="2200" dirty="0" err="1">
                          <a:latin typeface="Times New Roman" pitchFamily="18" charset="0"/>
                          <a:cs typeface="Times New Roman" pitchFamily="18" charset="0"/>
                        </a:rPr>
                        <a:t>ёшда</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Билак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бошчаси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5 – 6 </a:t>
                      </a:r>
                      <a:r>
                        <a:rPr lang="ru-RU" sz="2200" dirty="0" err="1">
                          <a:latin typeface="Times New Roman" pitchFamily="18" charset="0"/>
                          <a:cs typeface="Times New Roman" pitchFamily="18" charset="0"/>
                        </a:rPr>
                        <a:t>ёшда</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Тирсак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усимтаси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7 – 9 </a:t>
                      </a:r>
                      <a:r>
                        <a:rPr lang="ru-RU" sz="2200" dirty="0" err="1">
                          <a:latin typeface="Times New Roman" pitchFamily="18" charset="0"/>
                          <a:cs typeface="Times New Roman" pitchFamily="18" charset="0"/>
                        </a:rPr>
                        <a:t>ёшда</a:t>
                      </a:r>
                      <a:r>
                        <a:rPr lang="ru-RU" sz="2200" dirty="0">
                          <a:latin typeface="Times New Roman" pitchFamily="18" charset="0"/>
                          <a:cs typeface="Times New Roman" pitchFamily="18" charset="0"/>
                        </a:rPr>
                        <a:t> </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Тирсак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дистал</a:t>
                      </a:r>
                      <a:r>
                        <a:rPr lang="ru-RU" sz="2200" dirty="0">
                          <a:latin typeface="Times New Roman" pitchFamily="18" charset="0"/>
                          <a:cs typeface="Times New Roman" pitchFamily="18" charset="0"/>
                        </a:rPr>
                        <a:t>. Э.</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7  </a:t>
                      </a:r>
                      <a:r>
                        <a:rPr lang="ru-RU" sz="2200" dirty="0" err="1">
                          <a:latin typeface="Times New Roman" pitchFamily="18" charset="0"/>
                          <a:cs typeface="Times New Roman" pitchFamily="18" charset="0"/>
                        </a:rPr>
                        <a:t>ёшда</a:t>
                      </a:r>
                      <a:r>
                        <a:rPr lang="ru-RU" sz="2200" dirty="0">
                          <a:latin typeface="Times New Roman" pitchFamily="18" charset="0"/>
                          <a:cs typeface="Times New Roman" pitchFamily="18" charset="0"/>
                        </a:rPr>
                        <a:t> </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342337">
                <a:tc>
                  <a:txBody>
                    <a:bodyPr/>
                    <a:lstStyle/>
                    <a:p>
                      <a:pPr>
                        <a:lnSpc>
                          <a:spcPct val="100000"/>
                        </a:lnSpc>
                        <a:spcAft>
                          <a:spcPts val="0"/>
                        </a:spcAft>
                      </a:pPr>
                      <a:r>
                        <a:rPr lang="ru-RU" sz="2200" dirty="0" err="1">
                          <a:latin typeface="Times New Roman" pitchFamily="18" charset="0"/>
                          <a:cs typeface="Times New Roman" pitchFamily="18" charset="0"/>
                        </a:rPr>
                        <a:t>Катта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болдирнинг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ички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тупиги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8 </a:t>
                      </a:r>
                      <a:r>
                        <a:rPr lang="ru-RU" sz="2200" dirty="0" err="1">
                          <a:latin typeface="Times New Roman" pitchFamily="18" charset="0"/>
                          <a:cs typeface="Times New Roman" pitchFamily="18" charset="0"/>
                        </a:rPr>
                        <a:t>ёшда</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r h="684675">
                <a:tc>
                  <a:txBody>
                    <a:bodyPr/>
                    <a:lstStyle/>
                    <a:p>
                      <a:pPr>
                        <a:lnSpc>
                          <a:spcPct val="100000"/>
                        </a:lnSpc>
                        <a:spcAft>
                          <a:spcPts val="0"/>
                        </a:spcAft>
                      </a:pPr>
                      <a:r>
                        <a:rPr lang="ru-RU" sz="2200" dirty="0">
                          <a:latin typeface="Times New Roman" pitchFamily="18" charset="0"/>
                          <a:cs typeface="Times New Roman" pitchFamily="18" charset="0"/>
                        </a:rPr>
                        <a:t>Елка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ташки </a:t>
                      </a:r>
                      <a:r>
                        <a:rPr lang="ru-RU" sz="2200" dirty="0" err="1">
                          <a:latin typeface="Times New Roman" pitchFamily="18" charset="0"/>
                          <a:cs typeface="Times New Roman" pitchFamily="18" charset="0"/>
                        </a:rPr>
                        <a:t>эпикондилуси</a:t>
                      </a:r>
                      <a:endParaRPr lang="ru-RU" sz="2200" dirty="0">
                        <a:solidFill>
                          <a:schemeClr val="accent3"/>
                        </a:solidFill>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200" dirty="0">
                          <a:latin typeface="Times New Roman" pitchFamily="18" charset="0"/>
                          <a:cs typeface="Times New Roman" pitchFamily="18" charset="0"/>
                        </a:rPr>
                        <a:t>8 – 9 </a:t>
                      </a:r>
                      <a:r>
                        <a:rPr lang="ru-RU" sz="2200" dirty="0" err="1">
                          <a:latin typeface="Times New Roman" pitchFamily="18" charset="0"/>
                          <a:cs typeface="Times New Roman" pitchFamily="18" charset="0"/>
                        </a:rPr>
                        <a:t>ёшда</a:t>
                      </a:r>
                      <a:endParaRPr lang="ru-RU" sz="2200" dirty="0">
                        <a:solidFill>
                          <a:schemeClr val="accent3"/>
                        </a:solidFill>
                        <a:latin typeface="Times New Roman" pitchFamily="18" charset="0"/>
                        <a:ea typeface="MS Mincho"/>
                        <a:cs typeface="Times New Roman" pitchFamily="18" charset="0"/>
                      </a:endParaRPr>
                    </a:p>
                  </a:txBody>
                  <a:tcPr marL="68580" marR="68580" marT="0" marB="0"/>
                </a:tc>
              </a:tr>
            </a:tbl>
          </a:graphicData>
        </a:graphic>
      </p:graphicFrame>
      <p:sp>
        <p:nvSpPr>
          <p:cNvPr id="1025" name="Rectangle 1"/>
          <p:cNvSpPr>
            <a:spLocks noChangeArrowheads="1"/>
          </p:cNvSpPr>
          <p:nvPr/>
        </p:nvSpPr>
        <p:spPr bwMode="auto">
          <a:xfrm>
            <a:off x="428625" y="1588"/>
            <a:ext cx="8572500" cy="1570037"/>
          </a:xfrm>
          <a:prstGeom prst="rect">
            <a:avLst/>
          </a:prstGeom>
          <a:noFill/>
          <a:ln w="9525">
            <a:noFill/>
            <a:miter lim="800000"/>
            <a:headEnd/>
            <a:tailEnd/>
          </a:ln>
          <a:effectLst/>
        </p:spPr>
        <p:txBody>
          <a:bodyPr anchor="ctr">
            <a:spAutoFit/>
          </a:bodyPr>
          <a:lstStyle/>
          <a:p>
            <a:pPr algn="ctr">
              <a:defRPr/>
            </a:pPr>
            <a:r>
              <a:rPr lang="ru-RU" altLang="ja-JP" sz="3200" b="1" dirty="0" err="1">
                <a:solidFill>
                  <a:schemeClr val="accent3"/>
                </a:solidFill>
                <a:latin typeface="Times New Roman" pitchFamily="18" charset="0"/>
                <a:ea typeface="MS Mincho" pitchFamily="49" charset="-128"/>
                <a:cs typeface="Times New Roman" pitchFamily="18" charset="0"/>
              </a:rPr>
              <a:t>Хронологик</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тартибда</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катта</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узун</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суяклар</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эпифизида</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суяк</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узаги</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пайдо</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булишининг</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уртача</a:t>
            </a:r>
            <a:r>
              <a:rPr lang="ru-RU" altLang="ja-JP" sz="3200" b="1" dirty="0">
                <a:solidFill>
                  <a:schemeClr val="accent3"/>
                </a:solidFill>
                <a:latin typeface="Times New Roman" pitchFamily="18" charset="0"/>
                <a:ea typeface="MS Mincho" pitchFamily="49" charset="-128"/>
                <a:cs typeface="Times New Roman" pitchFamily="18" charset="0"/>
              </a:rPr>
              <a:t> </a:t>
            </a:r>
            <a:r>
              <a:rPr lang="ru-RU" altLang="ja-JP" sz="3200" b="1" dirty="0" err="1">
                <a:solidFill>
                  <a:schemeClr val="accent3"/>
                </a:solidFill>
                <a:latin typeface="Times New Roman" pitchFamily="18" charset="0"/>
                <a:ea typeface="MS Mincho" pitchFamily="49" charset="-128"/>
                <a:cs typeface="Times New Roman" pitchFamily="18" charset="0"/>
              </a:rPr>
              <a:t>вакти</a:t>
            </a:r>
            <a:endParaRPr lang="ru-RU" altLang="ja-JP" sz="3200" dirty="0">
              <a:solidFill>
                <a:schemeClr val="accent3"/>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42852"/>
            <a:ext cx="8358214" cy="6555641"/>
          </a:xfrm>
          <a:prstGeom prst="rect">
            <a:avLst/>
          </a:prstGeom>
          <a:noFill/>
        </p:spPr>
        <p:txBody>
          <a:bodyPr wrap="square" rtlCol="0">
            <a:spAutoFit/>
          </a:bodyPr>
          <a:lstStyle/>
          <a:p>
            <a:r>
              <a:rPr lang="ru-RU" sz="3500" smtClean="0">
                <a:latin typeface="Times New Roman" pitchFamily="18" charset="0"/>
                <a:cs typeface="Times New Roman" pitchFamily="18" charset="0"/>
              </a:rPr>
              <a:t>Эпифизда суякланиш нуктаси пайдо булмагунча рентген тасвирида куринмайди. Шу сабабдан болаларда рентген тасвирида бугим ёриги кенг куринади.</a:t>
            </a:r>
          </a:p>
          <a:p>
            <a:r>
              <a:rPr lang="ru-RU" sz="3500" smtClean="0">
                <a:latin typeface="Times New Roman" pitchFamily="18" charset="0"/>
                <a:cs typeface="Times New Roman" pitchFamily="18" charset="0"/>
              </a:rPr>
              <a:t>Бола тугилгандан кейин дастлаб елка суягининг бошчаси узаги 3-2 ойлигида пайдо булади. Сон бошчасининг узаги 5 ойликда, сон дистал эпифизи кондилуслари 8-12 ойликда, елканинг галтаги 7 ёшда, ёнбош суяги канотлари апофизи 14 ёшда ва х.к.  </a:t>
            </a:r>
            <a:endParaRPr lang="ru-RU" sz="35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3" descr="img008"/>
          <p:cNvPicPr>
            <a:picLocks noChangeAspect="1" noChangeArrowheads="1"/>
          </p:cNvPicPr>
          <p:nvPr/>
        </p:nvPicPr>
        <p:blipFill>
          <a:blip r:embed="rId2"/>
          <a:srcRect/>
          <a:stretch>
            <a:fillRect/>
          </a:stretch>
        </p:blipFill>
        <p:spPr bwMode="auto">
          <a:xfrm>
            <a:off x="1428750" y="1000125"/>
            <a:ext cx="6786563"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3" descr="img011"/>
          <p:cNvPicPr>
            <a:picLocks noChangeAspect="1" noChangeArrowheads="1"/>
          </p:cNvPicPr>
          <p:nvPr/>
        </p:nvPicPr>
        <p:blipFill>
          <a:blip r:embed="rId2"/>
          <a:srcRect/>
          <a:stretch>
            <a:fillRect/>
          </a:stretch>
        </p:blipFill>
        <p:spPr bwMode="auto">
          <a:xfrm>
            <a:off x="1214438" y="857250"/>
            <a:ext cx="7215187"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010"/>
          <p:cNvPicPr/>
          <p:nvPr/>
        </p:nvPicPr>
        <p:blipFill>
          <a:blip r:embed="rId2" cstate="print"/>
          <a:srcRect/>
          <a:stretch>
            <a:fillRect/>
          </a:stretch>
        </p:blipFill>
        <p:spPr bwMode="auto">
          <a:xfrm>
            <a:off x="1928794" y="1071546"/>
            <a:ext cx="5715040" cy="5643602"/>
          </a:xfrm>
          <a:prstGeom prst="rect">
            <a:avLst/>
          </a:prstGeom>
          <a:noFill/>
          <a:ln w="9525">
            <a:noFill/>
            <a:miter lim="800000"/>
            <a:headEnd/>
            <a:tailEnd/>
          </a:ln>
          <a:scene3d>
            <a:camera prst="orthographicFront">
              <a:rot lat="0" lon="10799999" rev="0"/>
            </a:camera>
            <a:lightRig rig="threePt" dir="t"/>
          </a:scene3d>
        </p:spPr>
      </p:pic>
      <p:sp>
        <p:nvSpPr>
          <p:cNvPr id="3" name="TextBox 2"/>
          <p:cNvSpPr txBox="1"/>
          <p:nvPr/>
        </p:nvSpPr>
        <p:spPr>
          <a:xfrm>
            <a:off x="428596" y="138334"/>
            <a:ext cx="8643966" cy="861774"/>
          </a:xfrm>
          <a:prstGeom prst="rect">
            <a:avLst/>
          </a:prstGeom>
          <a:noFill/>
        </p:spPr>
        <p:txBody>
          <a:bodyPr wrap="square" rtlCol="0">
            <a:spAutoFit/>
          </a:bodyPr>
          <a:lstStyle/>
          <a:p>
            <a:pPr algn="ctr"/>
            <a:r>
              <a:rPr lang="ru-RU" sz="2500" b="1" smtClean="0">
                <a:solidFill>
                  <a:srgbClr val="FF0000"/>
                </a:solidFill>
              </a:rPr>
              <a:t>ПРОКСИМАЛ ВА ДИСТАЛ УСИШ ЗОНАЛАРИНИНГ ФАОЛЛИГИ</a:t>
            </a:r>
            <a:endParaRPr lang="ru-RU" sz="2500" b="1">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28625" y="131763"/>
            <a:ext cx="8572500" cy="6402387"/>
          </a:xfrm>
          <a:prstGeom prst="rect">
            <a:avLst/>
          </a:prstGeom>
          <a:noFill/>
          <a:ln w="9525">
            <a:noFill/>
            <a:miter lim="800000"/>
            <a:headEnd/>
            <a:tailEnd/>
          </a:ln>
          <a:effectLst/>
        </p:spPr>
        <p:txBody>
          <a:bodyPr anchor="ctr">
            <a:spAutoFit/>
          </a:bodyPr>
          <a:lstStyle/>
          <a:p>
            <a:pPr>
              <a:defRPr/>
            </a:pPr>
            <a:r>
              <a:rPr lang="ru-RU" altLang="ja-JP" sz="3400" dirty="0" err="1">
                <a:solidFill>
                  <a:schemeClr val="accent3"/>
                </a:solidFill>
                <a:latin typeface="Times New Roman" pitchFamily="18" charset="0"/>
                <a:ea typeface="MS Mincho" pitchFamily="49" charset="-128"/>
                <a:cs typeface="Times New Roman" pitchFamily="18" charset="0"/>
              </a:rPr>
              <a:t>Шикастланиш</a:t>
            </a:r>
            <a:r>
              <a:rPr lang="ru-RU" altLang="ja-JP" sz="3400" dirty="0">
                <a:solidFill>
                  <a:schemeClr val="accent3"/>
                </a:solidFill>
                <a:latin typeface="Times New Roman" pitchFamily="18" charset="0"/>
                <a:ea typeface="MS Mincho" pitchFamily="49" charset="-128"/>
                <a:cs typeface="Times New Roman" pitchFamily="18" charset="0"/>
              </a:rPr>
              <a:t> тури </a:t>
            </a:r>
            <a:r>
              <a:rPr lang="ru-RU" altLang="ja-JP" sz="3400" dirty="0" err="1">
                <a:solidFill>
                  <a:schemeClr val="accent3"/>
                </a:solidFill>
                <a:latin typeface="Times New Roman" pitchFamily="18" charset="0"/>
                <a:ea typeface="MS Mincho" pitchFamily="49" charset="-128"/>
                <a:cs typeface="Times New Roman" pitchFamily="18" charset="0"/>
              </a:rPr>
              <a:t>буйича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травмалар</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куйидагича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таксимланади</a:t>
            </a:r>
            <a:r>
              <a:rPr lang="ru-RU" altLang="ja-JP" sz="3400" dirty="0">
                <a:solidFill>
                  <a:schemeClr val="accent3"/>
                </a:solidFill>
                <a:latin typeface="Times New Roman" pitchFamily="18" charset="0"/>
                <a:ea typeface="MS Mincho" pitchFamily="49" charset="-128"/>
                <a:cs typeface="Times New Roman" pitchFamily="18" charset="0"/>
              </a:rPr>
              <a:t>:</a:t>
            </a:r>
          </a:p>
          <a:p>
            <a:pPr>
              <a:defRPr/>
            </a:pPr>
            <a:endParaRPr lang="ru-RU" altLang="ja-JP" sz="800" dirty="0">
              <a:solidFill>
                <a:schemeClr val="accent3"/>
              </a:solidFill>
              <a:cs typeface="Arial" pitchFamily="34" charset="0"/>
            </a:endParaRPr>
          </a:p>
          <a:p>
            <a:pPr eaLnBrk="0" hangingPunct="0">
              <a:buFont typeface="Wingdings" pitchFamily="2" charset="2"/>
              <a:buChar char="Ø"/>
              <a:defRPr/>
            </a:pP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Лат ейиш-45,5%</a:t>
            </a:r>
            <a:endParaRPr lang="ru-RU" altLang="ja-JP" sz="3800" b="1" dirty="0">
              <a:solidFill>
                <a:schemeClr val="tx2">
                  <a:lumMod val="90000"/>
                </a:schemeClr>
              </a:solidFill>
              <a:effectLst>
                <a:outerShdw blurRad="38100" dist="38100" dir="2700000" algn="tl">
                  <a:srgbClr val="000000">
                    <a:alpha val="43137"/>
                  </a:srgbClr>
                </a:outerShdw>
              </a:effectLst>
              <a:cs typeface="Arial" pitchFamily="34" charset="0"/>
            </a:endParaRPr>
          </a:p>
          <a:p>
            <a:pPr eaLnBrk="0" hangingPunct="0">
              <a:buFont typeface="Wingdings" pitchFamily="2" charset="2"/>
              <a:buChar char="Ø"/>
              <a:defRPr/>
            </a:pPr>
            <a:r>
              <a:rPr lang="ru-RU" altLang="ja-JP" sz="3800" b="1" dirty="0" err="1">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Жарохат</a:t>
            </a: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a:t>
            </a:r>
            <a:r>
              <a:rPr lang="ru-RU" altLang="ja-JP" sz="3800" b="1" dirty="0" err="1">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ва</a:t>
            </a: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шилинмалар-36,9%</a:t>
            </a:r>
            <a:endParaRPr lang="ru-RU" altLang="ja-JP" sz="3800" b="1" dirty="0">
              <a:solidFill>
                <a:schemeClr val="tx2">
                  <a:lumMod val="90000"/>
                </a:schemeClr>
              </a:solidFill>
              <a:effectLst>
                <a:outerShdw blurRad="38100" dist="38100" dir="2700000" algn="tl">
                  <a:srgbClr val="000000">
                    <a:alpha val="43137"/>
                  </a:srgbClr>
                </a:outerShdw>
              </a:effectLst>
              <a:cs typeface="Arial" pitchFamily="34" charset="0"/>
            </a:endParaRPr>
          </a:p>
          <a:p>
            <a:pPr eaLnBrk="0" hangingPunct="0">
              <a:buFont typeface="Wingdings" pitchFamily="2" charset="2"/>
              <a:buChar char="Ø"/>
              <a:defRPr/>
            </a:pPr>
            <a:r>
              <a:rPr lang="ru-RU" altLang="ja-JP" sz="3800" b="1" dirty="0" err="1">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Суяк</a:t>
            </a: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синишлари-8,5%</a:t>
            </a:r>
            <a:endParaRPr lang="ru-RU" altLang="ja-JP" sz="3800" b="1" dirty="0">
              <a:solidFill>
                <a:schemeClr val="tx2">
                  <a:lumMod val="90000"/>
                </a:schemeClr>
              </a:solidFill>
              <a:effectLst>
                <a:outerShdw blurRad="38100" dist="38100" dir="2700000" algn="tl">
                  <a:srgbClr val="000000">
                    <a:alpha val="43137"/>
                  </a:srgbClr>
                </a:outerShdw>
              </a:effectLst>
              <a:cs typeface="Arial" pitchFamily="34" charset="0"/>
            </a:endParaRPr>
          </a:p>
          <a:p>
            <a:pPr eaLnBrk="0" hangingPunct="0">
              <a:buFont typeface="Wingdings" pitchFamily="2" charset="2"/>
              <a:buChar char="Ø"/>
              <a:defRPr/>
            </a:pP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Куйишлар-5,5%</a:t>
            </a:r>
            <a:endParaRPr lang="ru-RU" altLang="ja-JP" sz="3800" b="1" dirty="0">
              <a:solidFill>
                <a:schemeClr val="tx2">
                  <a:lumMod val="90000"/>
                </a:schemeClr>
              </a:solidFill>
              <a:effectLst>
                <a:outerShdw blurRad="38100" dist="38100" dir="2700000" algn="tl">
                  <a:srgbClr val="000000">
                    <a:alpha val="43137"/>
                  </a:srgbClr>
                </a:outerShdw>
              </a:effectLst>
              <a:cs typeface="Arial" pitchFamily="34" charset="0"/>
            </a:endParaRPr>
          </a:p>
          <a:p>
            <a:pPr eaLnBrk="0" hangingPunct="0">
              <a:buFont typeface="Wingdings" pitchFamily="2" charset="2"/>
              <a:buChar char="Ø"/>
              <a:defRPr/>
            </a:pPr>
            <a:r>
              <a:rPr lang="ru-RU" altLang="ja-JP" sz="3800" b="1" dirty="0" err="1">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Бошка</a:t>
            </a:r>
            <a:r>
              <a:rPr lang="ru-RU" altLang="ja-JP" sz="3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травмалар-3,6%</a:t>
            </a:r>
          </a:p>
          <a:p>
            <a:pPr eaLnBrk="0" hangingPunct="0">
              <a:buFont typeface="Wingdings" pitchFamily="2" charset="2"/>
              <a:buChar char="Ø"/>
              <a:defRPr/>
            </a:pPr>
            <a:endParaRPr lang="ru-RU" altLang="ja-JP" sz="800" b="1" dirty="0">
              <a:solidFill>
                <a:schemeClr val="tx2">
                  <a:lumMod val="90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endParaRPr>
          </a:p>
          <a:p>
            <a:pPr eaLnBrk="0" hangingPunct="0">
              <a:defRPr/>
            </a:pPr>
            <a:r>
              <a:rPr lang="ru-RU" altLang="ja-JP" sz="3400" dirty="0" err="1">
                <a:solidFill>
                  <a:schemeClr val="accent3"/>
                </a:solidFill>
                <a:latin typeface="Times New Roman" pitchFamily="18" charset="0"/>
                <a:ea typeface="MS Mincho" pitchFamily="49" charset="-128"/>
                <a:cs typeface="Times New Roman" pitchFamily="18" charset="0"/>
              </a:rPr>
              <a:t>Травмаларни</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олдини</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олишда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ва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травматологик</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ёрдамни</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ташкиллаштиришда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рационал</a:t>
            </a:r>
            <a:r>
              <a:rPr lang="ru-RU" altLang="ja-JP" sz="3400" dirty="0">
                <a:solidFill>
                  <a:schemeClr val="accent3"/>
                </a:solidFill>
                <a:latin typeface="Times New Roman" pitchFamily="18" charset="0"/>
                <a:ea typeface="MS Mincho" pitchFamily="49" charset="-128"/>
                <a:cs typeface="Times New Roman" pitchFamily="18" charset="0"/>
              </a:rPr>
              <a:t> классификация </a:t>
            </a:r>
            <a:r>
              <a:rPr lang="ru-RU" altLang="ja-JP" sz="3400" dirty="0" err="1">
                <a:solidFill>
                  <a:schemeClr val="accent3"/>
                </a:solidFill>
                <a:latin typeface="Times New Roman" pitchFamily="18" charset="0"/>
                <a:ea typeface="MS Mincho" pitchFamily="49" charset="-128"/>
                <a:cs typeface="Times New Roman" pitchFamily="18" charset="0"/>
              </a:rPr>
              <a:t>ва</a:t>
            </a:r>
            <a:r>
              <a:rPr lang="ru-RU" altLang="ja-JP" sz="3400" dirty="0">
                <a:solidFill>
                  <a:schemeClr val="accent3"/>
                </a:solidFill>
                <a:latin typeface="Times New Roman" pitchFamily="18" charset="0"/>
                <a:ea typeface="MS Mincho" pitchFamily="49" charset="-128"/>
                <a:cs typeface="Times New Roman" pitchFamily="18" charset="0"/>
              </a:rPr>
              <a:t> номенклатура </a:t>
            </a:r>
            <a:r>
              <a:rPr lang="ru-RU" altLang="ja-JP" sz="3400" dirty="0" err="1">
                <a:solidFill>
                  <a:schemeClr val="accent3"/>
                </a:solidFill>
                <a:latin typeface="Times New Roman" pitchFamily="18" charset="0"/>
                <a:ea typeface="MS Mincho" pitchFamily="49" charset="-128"/>
                <a:cs typeface="Times New Roman" pitchFamily="18" charset="0"/>
              </a:rPr>
              <a:t>катта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ахамиятга</a:t>
            </a:r>
            <a:r>
              <a:rPr lang="ru-RU" altLang="ja-JP" sz="3400" dirty="0">
                <a:solidFill>
                  <a:schemeClr val="accent3"/>
                </a:solidFill>
                <a:latin typeface="Times New Roman" pitchFamily="18" charset="0"/>
                <a:ea typeface="MS Mincho" pitchFamily="49" charset="-128"/>
                <a:cs typeface="Times New Roman" pitchFamily="18" charset="0"/>
              </a:rPr>
              <a:t> </a:t>
            </a:r>
            <a:r>
              <a:rPr lang="ru-RU" altLang="ja-JP" sz="3400" dirty="0" err="1">
                <a:solidFill>
                  <a:schemeClr val="accent3"/>
                </a:solidFill>
                <a:latin typeface="Times New Roman" pitchFamily="18" charset="0"/>
                <a:ea typeface="MS Mincho" pitchFamily="49" charset="-128"/>
                <a:cs typeface="Times New Roman" pitchFamily="18" charset="0"/>
              </a:rPr>
              <a:t>эга</a:t>
            </a:r>
            <a:r>
              <a:rPr lang="ru-RU" altLang="ja-JP" sz="3400" dirty="0">
                <a:solidFill>
                  <a:schemeClr val="accent3"/>
                </a:solidFill>
                <a:latin typeface="Times New Roman" pitchFamily="18" charset="0"/>
                <a:ea typeface="MS Mincho" pitchFamily="49" charset="-128"/>
                <a:cs typeface="Times New Roman" pitchFamily="18" charset="0"/>
              </a:rPr>
              <a:t>.</a:t>
            </a:r>
            <a:r>
              <a:rPr lang="ru-RU" altLang="ja-JP" sz="3400" dirty="0">
                <a:solidFill>
                  <a:schemeClr val="accent3"/>
                </a:solidFill>
                <a:cs typeface="Arial" pitchFamily="34"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428625" y="214290"/>
            <a:ext cx="8643938" cy="6248400"/>
          </a:xfrm>
          <a:prstGeom prst="rect">
            <a:avLst/>
          </a:prstGeom>
          <a:noFill/>
          <a:ln w="9525">
            <a:noFill/>
            <a:miter lim="800000"/>
            <a:headEnd/>
            <a:tailEnd/>
          </a:ln>
          <a:effectLst/>
        </p:spPr>
        <p:txBody>
          <a:bodyPr anchor="ctr">
            <a:spAutoFit/>
          </a:bodyPr>
          <a:lstStyle/>
          <a:p>
            <a:pPr>
              <a:defRPr/>
            </a:pPr>
            <a:r>
              <a:rPr lang="ru-RU" altLang="ja-JP" sz="4000" smtClean="0">
                <a:solidFill>
                  <a:schemeClr val="accent3"/>
                </a:solidFill>
                <a:latin typeface="Times New Roman" pitchFamily="18" charset="0"/>
                <a:ea typeface="MS Mincho" pitchFamily="49" charset="-128"/>
                <a:cs typeface="Times New Roman" pitchFamily="18" charset="0"/>
              </a:rPr>
              <a:t>Болалик </a:t>
            </a:r>
            <a:r>
              <a:rPr lang="ru-RU" altLang="ja-JP" sz="4000" dirty="0" err="1">
                <a:solidFill>
                  <a:schemeClr val="accent3"/>
                </a:solidFill>
                <a:latin typeface="Times New Roman" pitchFamily="18" charset="0"/>
                <a:ea typeface="MS Mincho" pitchFamily="49" charset="-128"/>
                <a:cs typeface="Times New Roman" pitchFamily="18" charset="0"/>
              </a:rPr>
              <a:t>ва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усмирлик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ёшида</a:t>
            </a:r>
            <a:r>
              <a:rPr lang="ru-RU" altLang="ja-JP" sz="4000" dirty="0">
                <a:solidFill>
                  <a:schemeClr val="accent3"/>
                </a:solidFill>
                <a:latin typeface="Times New Roman" pitchFamily="18" charset="0"/>
                <a:ea typeface="MS Mincho" pitchFamily="49" charset="-128"/>
                <a:cs typeface="Times New Roman" pitchFamily="18" charset="0"/>
              </a:rPr>
              <a:t> эпифиз </a:t>
            </a:r>
            <a:r>
              <a:rPr lang="ru-RU" altLang="ja-JP" sz="4000" dirty="0" err="1">
                <a:solidFill>
                  <a:schemeClr val="accent3"/>
                </a:solidFill>
                <a:latin typeface="Times New Roman" pitchFamily="18" charset="0"/>
                <a:ea typeface="MS Mincho" pitchFamily="49" charset="-128"/>
                <a:cs typeface="Times New Roman" pitchFamily="18" charset="0"/>
              </a:rPr>
              <a:t>ва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метафиз</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орасидаги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тогай</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яъни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метаэпифизар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тогай</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сакланиб</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колади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a:p>
            <a:pPr eaLnBrk="0" hangingPunct="0">
              <a:defRPr/>
            </a:pP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метаэпифизар</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тогай</a:t>
            </a:r>
            <a:r>
              <a:rPr lang="ru-RU" altLang="ja-JP" sz="4000" dirty="0">
                <a:latin typeface="Times New Roman" pitchFamily="18" charset="0"/>
                <a:ea typeface="MS Mincho" pitchFamily="49" charset="-128"/>
                <a:cs typeface="Times New Roman" pitchFamily="18" charset="0"/>
              </a:rPr>
              <a:t>   </a:t>
            </a:r>
            <a:endParaRPr lang="ru-RU" altLang="ja-JP" sz="4000" dirty="0"/>
          </a:p>
          <a:p>
            <a:pPr eaLnBrk="0" hangingPunct="0">
              <a:defRPr/>
            </a:pPr>
            <a:r>
              <a:rPr lang="ru-RU" altLang="ja-JP" sz="4000" dirty="0">
                <a:latin typeface="Times New Roman" pitchFamily="18" charset="0"/>
                <a:ea typeface="MS Mincho" pitchFamily="49" charset="-128"/>
                <a:cs typeface="Times New Roman" pitchFamily="18" charset="0"/>
              </a:rPr>
              <a:t> - </a:t>
            </a:r>
            <a:r>
              <a:rPr lang="ru-RU" altLang="ja-JP" sz="4000" dirty="0" err="1">
                <a:latin typeface="Times New Roman" pitchFamily="18" charset="0"/>
                <a:ea typeface="MS Mincho" pitchFamily="49" charset="-128"/>
                <a:cs typeface="Times New Roman" pitchFamily="18" charset="0"/>
              </a:rPr>
              <a:t>усиш</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пластинкаси</a:t>
            </a:r>
            <a:r>
              <a:rPr lang="ru-RU" altLang="ja-JP" sz="4000" dirty="0">
                <a:latin typeface="Times New Roman" pitchFamily="18" charset="0"/>
                <a:ea typeface="MS Mincho" pitchFamily="49" charset="-128"/>
                <a:cs typeface="Times New Roman" pitchFamily="18" charset="0"/>
              </a:rPr>
              <a:t> </a:t>
            </a:r>
            <a:endParaRPr lang="ru-RU" altLang="ja-JP" sz="4000" dirty="0"/>
          </a:p>
          <a:p>
            <a:pPr eaLnBrk="0" hangingPunct="0">
              <a:defRPr/>
            </a:pPr>
            <a:r>
              <a:rPr lang="ru-RU" altLang="ja-JP" sz="4000" dirty="0">
                <a:latin typeface="Times New Roman" pitchFamily="18" charset="0"/>
                <a:ea typeface="MS Mincho" pitchFamily="49" charset="-128"/>
                <a:cs typeface="Times New Roman" pitchFamily="18" charset="0"/>
              </a:rPr>
              <a:t> - </a:t>
            </a:r>
            <a:r>
              <a:rPr lang="ru-RU" altLang="ja-JP" sz="4000" dirty="0" err="1">
                <a:latin typeface="Times New Roman" pitchFamily="18" charset="0"/>
                <a:ea typeface="MS Mincho" pitchFamily="49" charset="-128"/>
                <a:cs typeface="Times New Roman" pitchFamily="18" charset="0"/>
              </a:rPr>
              <a:t>эпифизар</a:t>
            </a:r>
            <a:r>
              <a:rPr lang="ru-RU" altLang="ja-JP" sz="4000" dirty="0">
                <a:latin typeface="Times New Roman" pitchFamily="18" charset="0"/>
                <a:ea typeface="MS Mincho" pitchFamily="49" charset="-128"/>
                <a:cs typeface="Times New Roman" pitchFamily="18" charset="0"/>
              </a:rPr>
              <a:t> зона</a:t>
            </a:r>
            <a:endParaRPr lang="ru-RU" altLang="ja-JP" sz="4000" dirty="0"/>
          </a:p>
          <a:p>
            <a:pPr eaLnBrk="0" hangingPunct="0">
              <a:defRPr/>
            </a:pPr>
            <a:r>
              <a:rPr lang="ru-RU" altLang="ja-JP" sz="4000" dirty="0">
                <a:latin typeface="Times New Roman" pitchFamily="18" charset="0"/>
                <a:ea typeface="MS Mincho" pitchFamily="49" charset="-128"/>
                <a:cs typeface="Times New Roman" pitchFamily="18" charset="0"/>
              </a:rPr>
              <a:t> - </a:t>
            </a:r>
            <a:r>
              <a:rPr lang="ru-RU" altLang="ja-JP" sz="4000" dirty="0" err="1">
                <a:latin typeface="Times New Roman" pitchFamily="18" charset="0"/>
                <a:ea typeface="MS Mincho" pitchFamily="49" charset="-128"/>
                <a:cs typeface="Times New Roman" pitchFamily="18" charset="0"/>
              </a:rPr>
              <a:t>эпифизар</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тогай</a:t>
            </a:r>
            <a:endParaRPr lang="ru-RU" altLang="ja-JP" sz="4000" dirty="0"/>
          </a:p>
          <a:p>
            <a:pPr eaLnBrk="0" hangingPunct="0">
              <a:defRPr/>
            </a:pPr>
            <a:r>
              <a:rPr lang="ru-RU" altLang="ja-JP" sz="4000" dirty="0">
                <a:latin typeface="Times New Roman" pitchFamily="18" charset="0"/>
                <a:ea typeface="MS Mincho" pitchFamily="49" charset="-128"/>
                <a:cs typeface="Times New Roman" pitchFamily="18" charset="0"/>
              </a:rPr>
              <a:t> - </a:t>
            </a:r>
            <a:r>
              <a:rPr lang="ru-RU" altLang="ja-JP" sz="4000" dirty="0" err="1">
                <a:latin typeface="Times New Roman" pitchFamily="18" charset="0"/>
                <a:ea typeface="MS Mincho" pitchFamily="49" charset="-128"/>
                <a:cs typeface="Times New Roman" pitchFamily="18" charset="0"/>
              </a:rPr>
              <a:t>усиш</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зонаси</a:t>
            </a:r>
            <a:endParaRPr lang="ru-RU" altLang="ja-JP" sz="4000" dirty="0"/>
          </a:p>
          <a:p>
            <a:pPr eaLnBrk="0" hangingPunct="0">
              <a:defRPr/>
            </a:pPr>
            <a:r>
              <a:rPr lang="ru-RU" altLang="ja-JP" sz="4000" dirty="0">
                <a:latin typeface="Times New Roman" pitchFamily="18" charset="0"/>
                <a:ea typeface="MS Mincho" pitchFamily="49" charset="-128"/>
                <a:cs typeface="Times New Roman" pitchFamily="18" charset="0"/>
              </a:rPr>
              <a:t> - </a:t>
            </a:r>
            <a:r>
              <a:rPr lang="ru-RU" altLang="ja-JP" sz="4000" dirty="0" err="1">
                <a:latin typeface="Times New Roman" pitchFamily="18" charset="0"/>
                <a:ea typeface="MS Mincho" pitchFamily="49" charset="-128"/>
                <a:cs typeface="Times New Roman" pitchFamily="18" charset="0"/>
              </a:rPr>
              <a:t>усиш</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зонаси</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метафиз</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ва</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апофизлар</a:t>
            </a:r>
            <a:r>
              <a:rPr lang="ru-RU" altLang="ja-JP" sz="4000" dirty="0">
                <a:latin typeface="Times New Roman" pitchFamily="18" charset="0"/>
                <a:ea typeface="MS Mincho" pitchFamily="49" charset="-128"/>
                <a:cs typeface="Times New Roman" pitchFamily="18" charset="0"/>
              </a:rPr>
              <a:t> </a:t>
            </a:r>
            <a:r>
              <a:rPr lang="ru-RU" altLang="ja-JP" sz="4000" dirty="0" err="1">
                <a:latin typeface="Times New Roman" pitchFamily="18" charset="0"/>
                <a:ea typeface="MS Mincho" pitchFamily="49" charset="-128"/>
                <a:cs typeface="Times New Roman" pitchFamily="18" charset="0"/>
              </a:rPr>
              <a:t>орасида</a:t>
            </a:r>
            <a:r>
              <a:rPr lang="ru-RU" altLang="ja-JP" sz="4000" dirty="0">
                <a:latin typeface="Times New Roman" pitchFamily="18" charset="0"/>
                <a:ea typeface="MS Mincho" pitchFamily="49" charset="-128"/>
                <a:cs typeface="Times New Roman" pitchFamily="18" charset="0"/>
              </a:rPr>
              <a:t> хам </a:t>
            </a:r>
            <a:r>
              <a:rPr lang="ru-RU" altLang="ja-JP" sz="4000" dirty="0" err="1">
                <a:latin typeface="Times New Roman" pitchFamily="18" charset="0"/>
                <a:ea typeface="MS Mincho" pitchFamily="49" charset="-128"/>
                <a:cs typeface="Times New Roman" pitchFamily="18" charset="0"/>
              </a:rPr>
              <a:t>мавжуд</a:t>
            </a:r>
            <a:r>
              <a:rPr lang="ru-RU" altLang="ja-JP" sz="4000" dirty="0">
                <a:latin typeface="Times New Roman" pitchFamily="18" charset="0"/>
                <a:ea typeface="MS Mincho" pitchFamily="49" charset="-128"/>
                <a:cs typeface="Times New Roman" pitchFamily="18" charset="0"/>
              </a:rPr>
              <a:t>.</a:t>
            </a:r>
            <a:endParaRPr lang="ru-RU" altLang="ja-JP" sz="4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500063" y="214290"/>
            <a:ext cx="8429625" cy="6248400"/>
          </a:xfrm>
          <a:prstGeom prst="rect">
            <a:avLst/>
          </a:prstGeom>
          <a:noFill/>
          <a:ln w="9525">
            <a:noFill/>
            <a:miter lim="800000"/>
            <a:headEnd/>
            <a:tailEnd/>
          </a:ln>
          <a:effectLst/>
        </p:spPr>
        <p:txBody>
          <a:bodyPr anchor="ctr">
            <a:spAutoFit/>
          </a:bodyPr>
          <a:lstStyle/>
          <a:p>
            <a:pPr>
              <a:defRPr/>
            </a:pPr>
            <a:r>
              <a:rPr lang="ru-RU" altLang="ja-JP" sz="4000" dirty="0" err="1">
                <a:solidFill>
                  <a:schemeClr val="accent3"/>
                </a:solidFill>
                <a:latin typeface="Times New Roman" pitchFamily="18" charset="0"/>
                <a:ea typeface="MS Mincho" pitchFamily="49" charset="-128"/>
                <a:cs typeface="Times New Roman" pitchFamily="18" charset="0"/>
              </a:rPr>
              <a:t>Болалар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суяги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патологиясида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зонасининг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урни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катта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ахамиятга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эга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Болаларда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зонасида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силжиши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синиши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кузатилади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a:p>
            <a:pPr eaLnBrk="0" hangingPunct="0">
              <a:defRPr/>
            </a:pPr>
            <a:r>
              <a:rPr lang="ru-RU" altLang="ja-JP" sz="4000" dirty="0" err="1">
                <a:solidFill>
                  <a:schemeClr val="accent3"/>
                </a:solidFill>
                <a:latin typeface="Times New Roman" pitchFamily="18" charset="0"/>
                <a:ea typeface="MS Mincho" pitchFamily="49" charset="-128"/>
                <a:cs typeface="Times New Roman" pitchFamily="18" charset="0"/>
              </a:rPr>
              <a:t>Болаларда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устпардаси</a:t>
            </a:r>
            <a:r>
              <a:rPr lang="ru-RU" altLang="ja-JP" sz="4000" dirty="0">
                <a:solidFill>
                  <a:schemeClr val="accent3"/>
                </a:solidFill>
                <a:latin typeface="Times New Roman" pitchFamily="18" charset="0"/>
                <a:ea typeface="MS Mincho" pitchFamily="49" charset="-128"/>
                <a:cs typeface="Times New Roman" pitchFamily="18" charset="0"/>
              </a:rPr>
              <a:t> калин, </a:t>
            </a:r>
            <a:r>
              <a:rPr lang="ru-RU" altLang="ja-JP" sz="4000" dirty="0" err="1">
                <a:solidFill>
                  <a:schemeClr val="accent3"/>
                </a:solidFill>
                <a:latin typeface="Times New Roman" pitchFamily="18" charset="0"/>
                <a:ea typeface="MS Mincho" pitchFamily="49" charset="-128"/>
                <a:cs typeface="Times New Roman" pitchFamily="18" charset="0"/>
              </a:rPr>
              <a:t>ширали</a:t>
            </a:r>
            <a:r>
              <a:rPr lang="ru-RU" altLang="ja-JP" sz="4000" dirty="0">
                <a:solidFill>
                  <a:schemeClr val="accent3"/>
                </a:solidFill>
                <a:latin typeface="Times New Roman" pitchFamily="18" charset="0"/>
                <a:ea typeface="MS Mincho" pitchFamily="49" charset="-128"/>
                <a:cs typeface="Times New Roman" pitchFamily="18" charset="0"/>
              </a:rPr>
              <a:t>, кон </a:t>
            </a:r>
            <a:r>
              <a:rPr lang="ru-RU" altLang="ja-JP" sz="4000" dirty="0" err="1">
                <a:solidFill>
                  <a:schemeClr val="accent3"/>
                </a:solidFill>
                <a:latin typeface="Times New Roman" pitchFamily="18" charset="0"/>
                <a:ea typeface="MS Mincho" pitchFamily="49" charset="-128"/>
                <a:cs typeface="Times New Roman" pitchFamily="18" charset="0"/>
              </a:rPr>
              <a:t>томирларга</a:t>
            </a:r>
            <a:r>
              <a:rPr lang="ru-RU" altLang="ja-JP" sz="4000" dirty="0">
                <a:solidFill>
                  <a:schemeClr val="accent3"/>
                </a:solidFill>
                <a:latin typeface="Times New Roman" pitchFamily="18" charset="0"/>
                <a:ea typeface="MS Mincho" pitchFamily="49" charset="-128"/>
                <a:cs typeface="Times New Roman" pitchFamily="18" charset="0"/>
              </a:rPr>
              <a:t> бой, эластик. </a:t>
            </a:r>
            <a:r>
              <a:rPr lang="ru-RU" altLang="ja-JP" sz="4000" dirty="0" err="1">
                <a:solidFill>
                  <a:schemeClr val="accent3"/>
                </a:solidFill>
                <a:latin typeface="Times New Roman" pitchFamily="18" charset="0"/>
                <a:ea typeface="MS Mincho" pitchFamily="49" charset="-128"/>
                <a:cs typeface="Times New Roman" pitchFamily="18" charset="0"/>
              </a:rPr>
              <a:t>Ёш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болаларда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суякустпардаси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хужайравий</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элементларга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жуда</a:t>
            </a:r>
            <a:r>
              <a:rPr lang="ru-RU" altLang="ja-JP" sz="4000" dirty="0">
                <a:solidFill>
                  <a:schemeClr val="accent3"/>
                </a:solidFill>
                <a:latin typeface="Times New Roman" pitchFamily="18" charset="0"/>
                <a:ea typeface="MS Mincho" pitchFamily="49" charset="-128"/>
                <a:cs typeface="Times New Roman" pitchFamily="18" charset="0"/>
              </a:rPr>
              <a:t> бой </a:t>
            </a:r>
            <a:r>
              <a:rPr lang="ru-RU" altLang="ja-JP" sz="4000" dirty="0" err="1">
                <a:solidFill>
                  <a:schemeClr val="accent3"/>
                </a:solidFill>
                <a:latin typeface="Times New Roman" pitchFamily="18" charset="0"/>
                <a:ea typeface="MS Mincho" pitchFamily="49" charset="-128"/>
                <a:cs typeface="Times New Roman" pitchFamily="18" charset="0"/>
              </a:rPr>
              <a:t>булади</a:t>
            </a:r>
            <a:r>
              <a:rPr lang="ru-RU" altLang="ja-JP" sz="4000" dirty="0">
                <a:solidFill>
                  <a:schemeClr val="accent3"/>
                </a:solidFill>
                <a:latin typeface="Times New Roman" pitchFamily="18" charset="0"/>
                <a:ea typeface="MS Mincho" pitchFamily="49" charset="-128"/>
                <a:cs typeface="Times New Roman" pitchFamily="18" charset="0"/>
              </a:rPr>
              <a:t>. 10 </a:t>
            </a:r>
            <a:r>
              <a:rPr lang="ru-RU" altLang="ja-JP" sz="4000" dirty="0" err="1">
                <a:solidFill>
                  <a:schemeClr val="accent3"/>
                </a:solidFill>
                <a:latin typeface="Times New Roman" pitchFamily="18" charset="0"/>
                <a:ea typeface="MS Mincho" pitchFamily="49" charset="-128"/>
                <a:cs typeface="Times New Roman" pitchFamily="18" charset="0"/>
              </a:rPr>
              <a:t>ёшга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борганда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хужайравий</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тузилиши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камая</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боради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71414"/>
            <a:ext cx="7429552" cy="1785104"/>
          </a:xfrm>
          <a:prstGeom prst="rect">
            <a:avLst/>
          </a:prstGeom>
          <a:noFill/>
        </p:spPr>
        <p:txBody>
          <a:bodyPr wrap="square" rtlCol="0">
            <a:spAutoFit/>
          </a:bodyPr>
          <a:lstStyle/>
          <a:p>
            <a:pPr algn="ctr"/>
            <a:r>
              <a:rPr lang="ru-RU" sz="5500" smtClean="0">
                <a:solidFill>
                  <a:srgbClr val="FF0000"/>
                </a:solidFill>
                <a:latin typeface="Times New Roman" pitchFamily="18" charset="0"/>
                <a:cs typeface="Times New Roman" pitchFamily="18" charset="0"/>
              </a:rPr>
              <a:t>Болалар суяги узига хослиги</a:t>
            </a:r>
            <a:endParaRPr lang="ru-RU" sz="5500">
              <a:solidFill>
                <a:srgbClr val="FF0000"/>
              </a:solidFill>
              <a:latin typeface="Times New Roman" pitchFamily="18" charset="0"/>
              <a:cs typeface="Times New Roman" pitchFamily="18" charset="0"/>
            </a:endParaRPr>
          </a:p>
        </p:txBody>
      </p:sp>
      <p:sp>
        <p:nvSpPr>
          <p:cNvPr id="5" name="TextBox 4"/>
          <p:cNvSpPr txBox="1"/>
          <p:nvPr/>
        </p:nvSpPr>
        <p:spPr>
          <a:xfrm>
            <a:off x="571472" y="1857364"/>
            <a:ext cx="8215338" cy="4801314"/>
          </a:xfrm>
          <a:prstGeom prst="rect">
            <a:avLst/>
          </a:prstGeom>
          <a:noFill/>
        </p:spPr>
        <p:txBody>
          <a:bodyPr wrap="square" rtlCol="0">
            <a:spAutoFit/>
          </a:bodyPr>
          <a:lstStyle/>
          <a:p>
            <a:r>
              <a:rPr lang="ru-RU" sz="3400" smtClean="0">
                <a:solidFill>
                  <a:srgbClr val="00B0F0"/>
                </a:solidFill>
                <a:latin typeface="Times New Roman" pitchFamily="18" charset="0"/>
                <a:cs typeface="Times New Roman" pitchFamily="18" charset="0"/>
              </a:rPr>
              <a:t>1. Болалар суяги эластик эгилувчан. Минерал моддалар камрок ва органик моддалар купрок катталар суягига нисбатан.</a:t>
            </a:r>
          </a:p>
          <a:p>
            <a:r>
              <a:rPr lang="ru-RU" sz="3400" smtClean="0">
                <a:solidFill>
                  <a:schemeClr val="accent2"/>
                </a:solidFill>
                <a:latin typeface="Times New Roman" pitchFamily="18" charset="0"/>
                <a:cs typeface="Times New Roman" pitchFamily="18" charset="0"/>
              </a:rPr>
              <a:t>2. Суякустпардаси калин, кон томирларга бой, хужайравий элементлар куп. Суякустпарда суякка ташки таъсирни пасайтиради, гохида йиртилмасдан суяк булакларини тугри холда ушлаб туради.   </a:t>
            </a:r>
            <a:endParaRPr lang="ru-RU" sz="340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340926"/>
            <a:ext cx="8501090" cy="6017032"/>
          </a:xfrm>
          <a:prstGeom prst="rect">
            <a:avLst/>
          </a:prstGeom>
          <a:noFill/>
        </p:spPr>
        <p:txBody>
          <a:bodyPr wrap="square" rtlCol="0">
            <a:spAutoFit/>
          </a:bodyPr>
          <a:lstStyle/>
          <a:p>
            <a:r>
              <a:rPr lang="ru-RU" sz="3500" smtClean="0">
                <a:solidFill>
                  <a:schemeClr val="accent4"/>
                </a:solidFill>
                <a:latin typeface="Times New Roman" pitchFamily="18" charset="0"/>
                <a:cs typeface="Times New Roman" pitchFamily="18" charset="0"/>
              </a:rPr>
              <a:t>3. Чакалокалокларда эпифиз, апофизлар тогайтукималарда иборат. Улар маълум ёшгача рентген тасвирда куринмайди. Шу сохадаги синишлар диагностикаси катта ёшгача кийинчилик тугдиради.</a:t>
            </a:r>
          </a:p>
          <a:p>
            <a:r>
              <a:rPr lang="ru-RU" sz="3500" smtClean="0">
                <a:solidFill>
                  <a:schemeClr val="accent2"/>
                </a:solidFill>
                <a:latin typeface="Times New Roman" pitchFamily="18" charset="0"/>
                <a:cs typeface="Times New Roman" pitchFamily="18" charset="0"/>
              </a:rPr>
              <a:t>4. Метафиз ва эпифиз орасида усиш зонаси бор. У тогай катламдан иборат. Рентген тасвирида усиш зонаси эпифиз ва метафиз орасида йулакча шаклида куринади. Унинг шикастланиши усишнинг бузилишига олиб келиши мумкин.</a:t>
            </a:r>
            <a:endParaRPr lang="ru-RU" sz="350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500063" y="171450"/>
            <a:ext cx="8501062" cy="6186488"/>
          </a:xfrm>
          <a:prstGeom prst="rect">
            <a:avLst/>
          </a:prstGeom>
          <a:noFill/>
          <a:ln w="9525">
            <a:noFill/>
            <a:miter lim="800000"/>
            <a:headEnd/>
            <a:tailEnd/>
          </a:ln>
          <a:effectLst/>
        </p:spPr>
        <p:txBody>
          <a:bodyPr anchor="ctr">
            <a:spAutoFit/>
          </a:bodyPr>
          <a:lstStyle/>
          <a:p>
            <a:pPr>
              <a:defRPr/>
            </a:pPr>
            <a:r>
              <a:rPr lang="ru-RU" altLang="ja-JP" sz="3600" b="1" dirty="0" err="1">
                <a:latin typeface="Times New Roman" pitchFamily="18" charset="0"/>
                <a:ea typeface="MS Mincho" pitchFamily="49" charset="-128"/>
                <a:cs typeface="Times New Roman" pitchFamily="18" charset="0"/>
              </a:rPr>
              <a:t>Болаларга</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хос</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суяк</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синишлари</a:t>
            </a:r>
            <a:endParaRPr lang="ru-RU" altLang="ja-JP" sz="3600" dirty="0"/>
          </a:p>
          <a:p>
            <a:pPr eaLnBrk="0" hangingPunct="0">
              <a:defRPr/>
            </a:pPr>
            <a:r>
              <a:rPr lang="ru-RU" altLang="ja-JP" sz="3600" b="1" dirty="0" err="1">
                <a:latin typeface="Times New Roman" pitchFamily="18" charset="0"/>
                <a:ea typeface="MS Mincho" pitchFamily="49" charset="-128"/>
                <a:cs typeface="Times New Roman" pitchFamily="18" charset="0"/>
              </a:rPr>
              <a:t>Яшил</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новдасимон</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синиш</a:t>
            </a:r>
            <a:r>
              <a:rPr lang="ru-RU" altLang="ja-JP" sz="3600" b="1" dirty="0">
                <a:latin typeface="Times New Roman" pitchFamily="18" charset="0"/>
                <a:ea typeface="MS Mincho" pitchFamily="49" charset="-128"/>
                <a:cs typeface="Times New Roman" pitchFamily="18" charset="0"/>
              </a:rPr>
              <a:t> </a:t>
            </a:r>
            <a:r>
              <a:rPr lang="ru-RU" altLang="ja-JP" sz="3600" dirty="0">
                <a:solidFill>
                  <a:schemeClr val="accent3"/>
                </a:solidFill>
                <a:latin typeface="Times New Roman" pitchFamily="18" charset="0"/>
                <a:ea typeface="MS Mincho" pitchFamily="49" charset="-128"/>
                <a:cs typeface="Times New Roman" pitchFamily="18" charset="0"/>
              </a:rPr>
              <a:t>«</a:t>
            </a:r>
            <a:r>
              <a:rPr lang="ru-RU" altLang="ja-JP" sz="3600" dirty="0" err="1">
                <a:solidFill>
                  <a:schemeClr val="accent3"/>
                </a:solidFill>
                <a:latin typeface="Times New Roman" pitchFamily="18" charset="0"/>
                <a:ea typeface="MS Mincho" pitchFamily="49" charset="-128"/>
                <a:cs typeface="Times New Roman" pitchFamily="18" charset="0"/>
              </a:rPr>
              <a:t>Яшил</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новдасимон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синишда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факат</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энг</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эгилган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бир</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кортикал</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кават</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синади</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endParaRPr>
          </a:p>
          <a:p>
            <a:pPr eaLnBrk="0" hangingPunct="0">
              <a:defRPr/>
            </a:pPr>
            <a:r>
              <a:rPr lang="ru-RU" altLang="ja-JP" sz="3600" b="1" dirty="0" err="1">
                <a:latin typeface="Times New Roman" pitchFamily="18" charset="0"/>
                <a:ea typeface="MS Mincho" pitchFamily="49" charset="-128"/>
                <a:cs typeface="Times New Roman" pitchFamily="18" charset="0"/>
              </a:rPr>
              <a:t>Суякпардаости</a:t>
            </a:r>
            <a:r>
              <a:rPr lang="ru-RU" altLang="ja-JP" sz="3600" b="1" dirty="0">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синиши</a:t>
            </a:r>
            <a:r>
              <a:rPr lang="ru-RU" altLang="ja-JP" sz="3600" b="1" dirty="0">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Суякустипардаси</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йиртилмаган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суяк</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булакларини</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мустахкам</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тутиб</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турибди</a:t>
            </a:r>
            <a:r>
              <a:rPr lang="ru-RU" altLang="ja-JP" sz="3600" dirty="0">
                <a:solidFill>
                  <a:schemeClr val="accent3"/>
                </a:solidFill>
                <a:latin typeface="Times New Roman" pitchFamily="18" charset="0"/>
                <a:ea typeface="MS Mincho" pitchFamily="49" charset="-128"/>
                <a:cs typeface="Times New Roman" pitchFamily="18" charset="0"/>
              </a:rPr>
              <a:t>.</a:t>
            </a:r>
            <a:endParaRPr lang="ru-RU" altLang="ja-JP" sz="3600" dirty="0">
              <a:solidFill>
                <a:schemeClr val="accent3"/>
              </a:solidFill>
            </a:endParaRPr>
          </a:p>
          <a:p>
            <a:pPr eaLnBrk="0" hangingPunct="0">
              <a:defRPr/>
            </a:pPr>
            <a:r>
              <a:rPr lang="ru-RU" altLang="ja-JP" sz="3600" dirty="0" err="1">
                <a:solidFill>
                  <a:schemeClr val="accent3"/>
                </a:solidFill>
                <a:latin typeface="Times New Roman" pitchFamily="18" charset="0"/>
                <a:ea typeface="MS Mincho" pitchFamily="49" charset="-128"/>
                <a:cs typeface="Times New Roman" pitchFamily="18" charset="0"/>
              </a:rPr>
              <a:t>Эпифизнинг</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усиш</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зонасидан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ажралиши</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эпифизиолиз</a:t>
            </a:r>
            <a:r>
              <a:rPr lang="ru-RU" altLang="ja-JP" sz="3600" b="1" dirty="0">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дуйилади</a:t>
            </a:r>
            <a:r>
              <a:rPr lang="ru-RU" altLang="ja-JP" sz="3600" dirty="0">
                <a:solidFill>
                  <a:schemeClr val="accent3"/>
                </a:solidFill>
                <a:latin typeface="Times New Roman" pitchFamily="18" charset="0"/>
                <a:ea typeface="MS Mincho" pitchFamily="49" charset="-128"/>
                <a:cs typeface="Times New Roman" pitchFamily="18" charset="0"/>
              </a:rPr>
              <a:t>.</a:t>
            </a:r>
            <a:r>
              <a:rPr lang="ru-RU" altLang="ja-JP" sz="3600" dirty="0">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Эпифизиолизда</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метафиздан</a:t>
            </a:r>
            <a:r>
              <a:rPr lang="ru-RU" altLang="ja-JP" sz="3600" dirty="0">
                <a:solidFill>
                  <a:schemeClr val="accent3"/>
                </a:solidFill>
                <a:latin typeface="Times New Roman" pitchFamily="18" charset="0"/>
                <a:ea typeface="MS Mincho" pitchFamily="49" charset="-128"/>
                <a:cs typeface="Times New Roman" pitchFamily="18" charset="0"/>
              </a:rPr>
              <a:t> хам </a:t>
            </a:r>
            <a:r>
              <a:rPr lang="ru-RU" altLang="ja-JP" sz="3600" dirty="0" err="1">
                <a:solidFill>
                  <a:schemeClr val="accent3"/>
                </a:solidFill>
                <a:latin typeface="Times New Roman" pitchFamily="18" charset="0"/>
                <a:ea typeface="MS Mincho" pitchFamily="49" charset="-128"/>
                <a:cs typeface="Times New Roman" pitchFamily="18" charset="0"/>
              </a:rPr>
              <a:t>кисман</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синиш</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пайдо</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булади</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dirty="0" err="1">
                <a:solidFill>
                  <a:schemeClr val="accent3"/>
                </a:solidFill>
                <a:latin typeface="Times New Roman" pitchFamily="18" charset="0"/>
                <a:ea typeface="MS Mincho" pitchFamily="49" charset="-128"/>
                <a:cs typeface="Times New Roman" pitchFamily="18" charset="0"/>
              </a:rPr>
              <a:t>Бу</a:t>
            </a:r>
            <a:r>
              <a:rPr lang="ru-RU" altLang="ja-JP" sz="3600" dirty="0">
                <a:solidFill>
                  <a:schemeClr val="accent3"/>
                </a:solidFill>
                <a:latin typeface="Times New Roman" pitchFamily="18" charset="0"/>
                <a:ea typeface="MS Mincho" pitchFamily="49" charset="-128"/>
                <a:cs typeface="Times New Roman" pitchFamily="18" charset="0"/>
              </a:rPr>
              <a:t> </a:t>
            </a:r>
            <a:r>
              <a:rPr lang="ru-RU" altLang="ja-JP" sz="3600" b="1" dirty="0" err="1">
                <a:latin typeface="Times New Roman" pitchFamily="18" charset="0"/>
                <a:ea typeface="MS Mincho" pitchFamily="49" charset="-128"/>
                <a:cs typeface="Times New Roman" pitchFamily="18" charset="0"/>
              </a:rPr>
              <a:t>остеоэпифизиолиз</a:t>
            </a:r>
            <a:r>
              <a:rPr lang="ru-RU" altLang="ja-JP" sz="3600" b="1" dirty="0">
                <a:latin typeface="Times New Roman" pitchFamily="18" charset="0"/>
                <a:ea typeface="MS Mincho" pitchFamily="49" charset="-128"/>
                <a:cs typeface="Times New Roman" pitchFamily="18" charset="0"/>
              </a:rPr>
              <a:t>.</a:t>
            </a:r>
            <a:endParaRPr lang="ru-RU" altLang="ja-JP" sz="3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00063" y="357188"/>
            <a:ext cx="8501062" cy="5508625"/>
          </a:xfrm>
          <a:prstGeom prst="rect">
            <a:avLst/>
          </a:prstGeom>
          <a:noFill/>
          <a:ln w="9525">
            <a:noFill/>
            <a:miter lim="800000"/>
            <a:headEnd/>
            <a:tailEnd/>
          </a:ln>
          <a:effectLst/>
        </p:spPr>
        <p:txBody>
          <a:bodyPr anchor="ctr">
            <a:spAutoFit/>
          </a:bodyPr>
          <a:lstStyle/>
          <a:p>
            <a:pPr>
              <a:defRPr/>
            </a:pPr>
            <a:r>
              <a:rPr lang="ru-RU" altLang="ja-JP" sz="4400" dirty="0" err="1">
                <a:solidFill>
                  <a:schemeClr val="accent3"/>
                </a:solidFill>
                <a:latin typeface="Times New Roman" pitchFamily="18" charset="0"/>
                <a:ea typeface="MS Mincho" pitchFamily="49" charset="-128"/>
                <a:cs typeface="Times New Roman" pitchFamily="18" charset="0"/>
              </a:rPr>
              <a:t>Болаларда</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эпифизиолизлар</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ичида</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билакнинг</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дистал</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эпифизининг</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силжиши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биринчи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уринни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эгаллайди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Катта</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болдирнинг</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дистал</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эпифизиолизи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иккинчи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уринда</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туради</a:t>
            </a:r>
            <a:r>
              <a:rPr lang="ru-RU" altLang="ja-JP" sz="4400" dirty="0">
                <a:latin typeface="Times New Roman" pitchFamily="18" charset="0"/>
                <a:ea typeface="MS Mincho" pitchFamily="49" charset="-128"/>
                <a:cs typeface="Times New Roman" pitchFamily="18" charset="0"/>
              </a:rPr>
              <a:t>. </a:t>
            </a:r>
            <a:endParaRPr lang="ru-RU" altLang="ja-JP" sz="4400" dirty="0"/>
          </a:p>
          <a:p>
            <a:pPr eaLnBrk="0" hangingPunct="0">
              <a:defRPr/>
            </a:pPr>
            <a:r>
              <a:rPr lang="ru-RU" altLang="ja-JP" sz="4400" b="1" dirty="0" err="1">
                <a:latin typeface="Times New Roman" pitchFamily="18" charset="0"/>
                <a:ea typeface="MS Mincho" pitchFamily="49" charset="-128"/>
                <a:cs typeface="Times New Roman" pitchFamily="18" charset="0"/>
              </a:rPr>
              <a:t>Апофизеолизда</a:t>
            </a:r>
            <a:r>
              <a:rPr lang="ru-RU" altLang="ja-JP" sz="4400" dirty="0">
                <a:latin typeface="Times New Roman" pitchFamily="18" charset="0"/>
                <a:ea typeface="MS Mincho" pitchFamily="49" charset="-128"/>
                <a:cs typeface="Times New Roman" pitchFamily="18" charset="0"/>
              </a:rPr>
              <a:t> </a:t>
            </a:r>
            <a:r>
              <a:rPr lang="ru-RU" altLang="ja-JP" sz="4400" dirty="0">
                <a:solidFill>
                  <a:schemeClr val="accent3"/>
                </a:solidFill>
                <a:latin typeface="Times New Roman" pitchFamily="18" charset="0"/>
                <a:ea typeface="MS Mincho" pitchFamily="49" charset="-128"/>
                <a:cs typeface="Times New Roman" pitchFamily="18" charset="0"/>
              </a:rPr>
              <a:t>хам </a:t>
            </a:r>
            <a:r>
              <a:rPr lang="ru-RU" altLang="ja-JP" sz="4400" dirty="0" err="1">
                <a:solidFill>
                  <a:schemeClr val="accent3"/>
                </a:solidFill>
                <a:latin typeface="Times New Roman" pitchFamily="18" charset="0"/>
                <a:ea typeface="MS Mincho" pitchFamily="49" charset="-128"/>
                <a:cs typeface="Times New Roman" pitchFamily="18" charset="0"/>
              </a:rPr>
              <a:t>синиш</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линияси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усиш</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зонасидан</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утади</a:t>
            </a:r>
            <a:r>
              <a:rPr lang="ru-RU" altLang="ja-JP" sz="4400" dirty="0">
                <a:solidFill>
                  <a:schemeClr val="accent3"/>
                </a:solidFill>
                <a:latin typeface="Times New Roman" pitchFamily="18" charset="0"/>
                <a:ea typeface="MS Mincho" pitchFamily="49" charset="-128"/>
                <a:cs typeface="Times New Roman" pitchFamily="18" charset="0"/>
              </a:rPr>
              <a:t>.</a:t>
            </a:r>
            <a:endParaRPr lang="ru-RU" altLang="ja-JP" sz="4400" dirty="0">
              <a:solidFill>
                <a:schemeClr val="accent3"/>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428625" y="401638"/>
            <a:ext cx="8572500" cy="5508625"/>
          </a:xfrm>
          <a:prstGeom prst="rect">
            <a:avLst/>
          </a:prstGeom>
          <a:noFill/>
          <a:ln w="9525">
            <a:noFill/>
            <a:miter lim="800000"/>
            <a:headEnd/>
            <a:tailEnd/>
          </a:ln>
          <a:effectLst/>
        </p:spPr>
        <p:txBody>
          <a:bodyPr anchor="ctr">
            <a:spAutoFit/>
          </a:bodyPr>
          <a:lstStyle/>
          <a:p>
            <a:pPr algn="ctr">
              <a:defRPr/>
            </a:pPr>
            <a:r>
              <a:rPr lang="ru-RU" altLang="ja-JP" sz="4400" b="1" dirty="0" err="1">
                <a:latin typeface="Times New Roman" pitchFamily="18" charset="0"/>
                <a:ea typeface="MS Mincho" pitchFamily="49" charset="-128"/>
                <a:cs typeface="Times New Roman" pitchFamily="18" charset="0"/>
              </a:rPr>
              <a:t>Болаларда</a:t>
            </a:r>
            <a:r>
              <a:rPr lang="ru-RU" altLang="ja-JP" sz="4400" b="1" dirty="0">
                <a:latin typeface="Times New Roman" pitchFamily="18" charset="0"/>
                <a:ea typeface="MS Mincho" pitchFamily="49" charset="-128"/>
                <a:cs typeface="Times New Roman" pitchFamily="18" charset="0"/>
              </a:rPr>
              <a:t> </a:t>
            </a:r>
            <a:r>
              <a:rPr lang="ru-RU" altLang="ja-JP" sz="4400" b="1" dirty="0" err="1">
                <a:latin typeface="Times New Roman" pitchFamily="18" charset="0"/>
                <a:ea typeface="MS Mincho" pitchFamily="49" charset="-128"/>
                <a:cs typeface="Times New Roman" pitchFamily="18" charset="0"/>
              </a:rPr>
              <a:t>синишларнинг</a:t>
            </a:r>
            <a:r>
              <a:rPr lang="ru-RU" altLang="ja-JP" sz="4400" b="1" dirty="0">
                <a:latin typeface="Times New Roman" pitchFamily="18" charset="0"/>
                <a:ea typeface="MS Mincho" pitchFamily="49" charset="-128"/>
                <a:cs typeface="Times New Roman" pitchFamily="18" charset="0"/>
              </a:rPr>
              <a:t> </a:t>
            </a:r>
            <a:r>
              <a:rPr lang="ru-RU" altLang="ja-JP" sz="4400" b="1" dirty="0" err="1">
                <a:latin typeface="Times New Roman" pitchFamily="18" charset="0"/>
                <a:ea typeface="MS Mincho" pitchFamily="49" charset="-128"/>
                <a:cs typeface="Times New Roman" pitchFamily="18" charset="0"/>
              </a:rPr>
              <a:t>кечиши</a:t>
            </a:r>
            <a:r>
              <a:rPr lang="ru-RU" altLang="ja-JP" sz="4400" b="1" dirty="0">
                <a:latin typeface="Times New Roman" pitchFamily="18" charset="0"/>
                <a:ea typeface="MS Mincho" pitchFamily="49" charset="-128"/>
                <a:cs typeface="Times New Roman" pitchFamily="18" charset="0"/>
              </a:rPr>
              <a:t>.</a:t>
            </a:r>
          </a:p>
          <a:p>
            <a:pPr algn="ctr">
              <a:defRPr/>
            </a:pPr>
            <a:endParaRPr lang="ru-RU" altLang="ja-JP" sz="4400" dirty="0"/>
          </a:p>
          <a:p>
            <a:pPr eaLnBrk="0" hangingPunct="0">
              <a:defRPr/>
            </a:pPr>
            <a:r>
              <a:rPr lang="ru-RU" altLang="ja-JP" sz="4400" dirty="0">
                <a:latin typeface="Times New Roman" pitchFamily="18" charset="0"/>
                <a:ea typeface="MS Mincho" pitchFamily="49" charset="-128"/>
                <a:cs typeface="Times New Roman" pitchFamily="18" charset="0"/>
              </a:rPr>
              <a:t> </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синикларнинг</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битиши</a:t>
            </a:r>
            <a:r>
              <a:rPr lang="ru-RU" altLang="ja-JP" sz="4400" dirty="0">
                <a:solidFill>
                  <a:schemeClr val="accent3"/>
                </a:solidFill>
                <a:latin typeface="Times New Roman" pitchFamily="18" charset="0"/>
                <a:ea typeface="MS Mincho" pitchFamily="49" charset="-128"/>
                <a:cs typeface="Times New Roman" pitchFamily="18" charset="0"/>
              </a:rPr>
              <a:t>,</a:t>
            </a:r>
            <a:endParaRPr lang="ru-RU" altLang="ja-JP" sz="4400" dirty="0">
              <a:solidFill>
                <a:schemeClr val="accent3"/>
              </a:solidFill>
            </a:endParaRPr>
          </a:p>
          <a:p>
            <a:pPr eaLnBrk="0" hangingPunct="0">
              <a:defRPr/>
            </a:pPr>
            <a:r>
              <a:rPr lang="ru-RU" altLang="ja-JP" sz="4400" dirty="0">
                <a:solidFill>
                  <a:schemeClr val="accent3"/>
                </a:solidFill>
                <a:latin typeface="Times New Roman" pitchFamily="18" charset="0"/>
                <a:ea typeface="MS Mincho" pitchFamily="49" charset="-128"/>
                <a:cs typeface="Times New Roman" pitchFamily="18" charset="0"/>
              </a:rPr>
              <a:t> - </a:t>
            </a:r>
            <a:r>
              <a:rPr lang="ru-RU" altLang="ja-JP" sz="4400" dirty="0" err="1">
                <a:solidFill>
                  <a:schemeClr val="accent3"/>
                </a:solidFill>
                <a:latin typeface="Times New Roman" pitchFamily="18" charset="0"/>
                <a:ea typeface="MS Mincho" pitchFamily="49" charset="-128"/>
                <a:cs typeface="Times New Roman" pitchFamily="18" charset="0"/>
              </a:rPr>
              <a:t>болалар</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организмидаги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узини-узи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коррекцияловчи</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механизми</a:t>
            </a:r>
            <a:r>
              <a:rPr lang="ru-RU" altLang="ja-JP" sz="4400" dirty="0">
                <a:solidFill>
                  <a:schemeClr val="accent3"/>
                </a:solidFill>
                <a:latin typeface="Times New Roman" pitchFamily="18" charset="0"/>
                <a:ea typeface="MS Mincho" pitchFamily="49" charset="-128"/>
                <a:cs typeface="Times New Roman" pitchFamily="18" charset="0"/>
              </a:rPr>
              <a:t>,</a:t>
            </a:r>
            <a:endParaRPr lang="ru-RU" altLang="ja-JP" sz="4400" dirty="0">
              <a:solidFill>
                <a:schemeClr val="accent3"/>
              </a:solidFill>
            </a:endParaRPr>
          </a:p>
          <a:p>
            <a:pPr eaLnBrk="0" hangingPunct="0">
              <a:defRPr/>
            </a:pPr>
            <a:r>
              <a:rPr lang="ru-RU" altLang="ja-JP" sz="4400" dirty="0">
                <a:solidFill>
                  <a:schemeClr val="accent3"/>
                </a:solidFill>
                <a:latin typeface="Times New Roman" pitchFamily="18" charset="0"/>
                <a:ea typeface="MS Mincho" pitchFamily="49" charset="-128"/>
                <a:cs typeface="Times New Roman" pitchFamily="18" charset="0"/>
              </a:rPr>
              <a:t> - </a:t>
            </a:r>
            <a:r>
              <a:rPr lang="ru-RU" altLang="ja-JP" sz="4400" dirty="0" err="1">
                <a:solidFill>
                  <a:schemeClr val="accent3"/>
                </a:solidFill>
                <a:latin typeface="Times New Roman" pitchFamily="18" charset="0"/>
                <a:ea typeface="MS Mincho" pitchFamily="49" charset="-128"/>
                <a:cs typeface="Times New Roman" pitchFamily="18" charset="0"/>
              </a:rPr>
              <a:t>усиш</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зонасидан</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синганда</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асоратлар</a:t>
            </a:r>
            <a:endParaRPr lang="ru-RU" altLang="ja-JP" sz="4400" dirty="0">
              <a:solidFill>
                <a:schemeClr val="accent3"/>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42852"/>
            <a:ext cx="8715404" cy="6494085"/>
          </a:xfrm>
          <a:prstGeom prst="rect">
            <a:avLst/>
          </a:prstGeom>
          <a:noFill/>
        </p:spPr>
        <p:txBody>
          <a:bodyPr wrap="square" rtlCol="0">
            <a:spAutoFit/>
          </a:bodyPr>
          <a:lstStyle/>
          <a:p>
            <a:r>
              <a:rPr lang="ru-RU" sz="2600" smtClean="0">
                <a:latin typeface="Times New Roman" pitchFamily="18" charset="0"/>
                <a:cs typeface="Times New Roman" pitchFamily="18" charset="0"/>
              </a:rPr>
              <a:t>Болаларда суяк синишларининг кечишини урганиб, синикларининг битиши, болалар организмидаги узини-узи коррекцияловчи механизм (суяк булакларининг коникарли силжиши) усиш ханасидан синганда кандай асоратлар кузатилишини ёритамиз.</a:t>
            </a:r>
          </a:p>
          <a:p>
            <a:r>
              <a:rPr lang="ru-RU" sz="2600" smtClean="0">
                <a:latin typeface="Times New Roman" pitchFamily="18" charset="0"/>
                <a:cs typeface="Times New Roman" pitchFamily="18" charset="0"/>
              </a:rPr>
              <a:t>Болаларда синикларнинг битиши яхши кечади. Катталарга нисбатан болаларда суяк синигининг битиши интенсивлиги тез кечади.</a:t>
            </a:r>
          </a:p>
          <a:p>
            <a:r>
              <a:rPr lang="ru-RU" sz="2600" smtClean="0">
                <a:latin typeface="Times New Roman" pitchFamily="18" charset="0"/>
                <a:cs typeface="Times New Roman" pitchFamily="18" charset="0"/>
              </a:rPr>
              <a:t>Суяк кадогининг хосил булиши боланинг ёшига, синиш жойига, синик булакларининг холатига боглик.</a:t>
            </a:r>
          </a:p>
          <a:p>
            <a:r>
              <a:rPr lang="ru-RU" sz="2600" smtClean="0">
                <a:latin typeface="Times New Roman" pitchFamily="18" charset="0"/>
                <a:cs typeface="Times New Roman" pitchFamily="18" charset="0"/>
              </a:rPr>
              <a:t>Суяк кадогининг тез пайдо булиши врачдан киска вакт ичида суяк булакларини тугрилашни талаб килади, натижада суякларнинг нотугри битишининг олдини олади.</a:t>
            </a:r>
          </a:p>
          <a:p>
            <a:r>
              <a:rPr lang="ru-RU" sz="2600" smtClean="0">
                <a:latin typeface="Times New Roman" pitchFamily="18" charset="0"/>
                <a:cs typeface="Times New Roman" pitchFamily="18" charset="0"/>
              </a:rPr>
              <a:t>Болалар организмида катталарга нисбатан бошкача хусусият булиб, уз-узидан нотугри битишини тугриланиб кетиш холати мавжуд.</a:t>
            </a:r>
            <a:endParaRPr lang="ru-RU" sz="2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357188" y="488950"/>
            <a:ext cx="8715375" cy="5632450"/>
          </a:xfrm>
          <a:prstGeom prst="rect">
            <a:avLst/>
          </a:prstGeom>
          <a:noFill/>
          <a:ln w="9525">
            <a:noFill/>
            <a:miter lim="800000"/>
            <a:headEnd/>
            <a:tailEnd/>
          </a:ln>
          <a:effectLst/>
        </p:spPr>
        <p:txBody>
          <a:bodyPr anchor="ctr">
            <a:spAutoFit/>
          </a:bodyPr>
          <a:lstStyle/>
          <a:p>
            <a:pPr>
              <a:defRPr/>
            </a:pPr>
            <a:r>
              <a:rPr lang="ru-RU" altLang="ja-JP" sz="4000" dirty="0" err="1">
                <a:solidFill>
                  <a:schemeClr val="accent3"/>
                </a:solidFill>
                <a:latin typeface="Times New Roman" pitchFamily="18" charset="0"/>
                <a:ea typeface="MS Mincho" pitchFamily="49" charset="-128"/>
                <a:cs typeface="Times New Roman" pitchFamily="18" charset="0"/>
              </a:rPr>
              <a:t>Усиш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давомида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диафизда</a:t>
            </a:r>
            <a:r>
              <a:rPr lang="ru-RU" altLang="ja-JP" sz="4000" dirty="0">
                <a:solidFill>
                  <a:schemeClr val="accent3"/>
                </a:solidFill>
                <a:latin typeface="Times New Roman" pitchFamily="18" charset="0"/>
                <a:ea typeface="MS Mincho" pitchFamily="49" charset="-128"/>
                <a:cs typeface="Times New Roman" pitchFamily="18" charset="0"/>
              </a:rPr>
              <a:t> 2 </a:t>
            </a:r>
            <a:r>
              <a:rPr lang="ru-RU" altLang="ja-JP" sz="4000" dirty="0" err="1">
                <a:solidFill>
                  <a:schemeClr val="accent3"/>
                </a:solidFill>
                <a:latin typeface="Times New Roman" pitchFamily="18" charset="0"/>
                <a:ea typeface="MS Mincho" pitchFamily="49" charset="-128"/>
                <a:cs typeface="Times New Roman" pitchFamily="18" charset="0"/>
              </a:rPr>
              <a:t>см.гача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булган</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буйлама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калталикни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болалар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организми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тулдириш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кобилиятига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эга</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a:p>
            <a:pPr eaLnBrk="0" hangingPunct="0">
              <a:defRPr/>
            </a:pPr>
            <a:r>
              <a:rPr lang="ru-RU" altLang="ja-JP" sz="4000" dirty="0" err="1">
                <a:solidFill>
                  <a:schemeClr val="accent3"/>
                </a:solidFill>
                <a:latin typeface="Times New Roman" pitchFamily="18" charset="0"/>
                <a:ea typeface="MS Mincho" pitchFamily="49" charset="-128"/>
                <a:cs typeface="Times New Roman" pitchFamily="18" charset="0"/>
              </a:rPr>
              <a:t>Диафизар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булакларининг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тулик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кундаланг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силжиши</a:t>
            </a:r>
            <a:r>
              <a:rPr lang="ru-RU" altLang="ja-JP" sz="4000" dirty="0">
                <a:solidFill>
                  <a:schemeClr val="accent3"/>
                </a:solidFill>
                <a:latin typeface="Times New Roman" pitchFamily="18" charset="0"/>
                <a:ea typeface="MS Mincho" pitchFamily="49" charset="-128"/>
                <a:cs typeface="Times New Roman" pitchFamily="18" charset="0"/>
              </a:rPr>
              <a:t> хам </a:t>
            </a:r>
            <a:r>
              <a:rPr lang="ru-RU" altLang="ja-JP" sz="4000" dirty="0" err="1">
                <a:solidFill>
                  <a:schemeClr val="accent3"/>
                </a:solidFill>
                <a:latin typeface="Times New Roman" pitchFamily="18" charset="0"/>
                <a:ea typeface="MS Mincho" pitchFamily="49" charset="-128"/>
                <a:cs typeface="Times New Roman" pitchFamily="18" charset="0"/>
              </a:rPr>
              <a:t>битиб</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кетади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a:p>
            <a:pPr eaLnBrk="0" hangingPunct="0">
              <a:defRPr/>
            </a:pPr>
            <a:r>
              <a:rPr lang="ru-RU" altLang="ja-JP" sz="4000" dirty="0" err="1">
                <a:solidFill>
                  <a:schemeClr val="accent3"/>
                </a:solidFill>
                <a:latin typeface="Times New Roman" pitchFamily="18" charset="0"/>
                <a:ea typeface="MS Mincho" pitchFamily="49" charset="-128"/>
                <a:cs typeface="Times New Roman" pitchFamily="18" charset="0"/>
              </a:rPr>
              <a:t>Канча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боланинг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ёши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кичик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булса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репаратив</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регенирация</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интенсивлиги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шунча</a:t>
            </a:r>
            <a:r>
              <a:rPr lang="ru-RU" altLang="ja-JP" sz="4000" dirty="0">
                <a:solidFill>
                  <a:schemeClr val="accent3"/>
                </a:solidFill>
                <a:latin typeface="Times New Roman" pitchFamily="18" charset="0"/>
                <a:ea typeface="MS Mincho" pitchFamily="49" charset="-128"/>
                <a:cs typeface="Times New Roman" pitchFamily="18" charset="0"/>
              </a:rPr>
              <a:t> тез </a:t>
            </a:r>
            <a:r>
              <a:rPr lang="ru-RU" altLang="ja-JP" sz="4000" dirty="0" err="1">
                <a:solidFill>
                  <a:schemeClr val="accent3"/>
                </a:solidFill>
                <a:latin typeface="Times New Roman" pitchFamily="18" charset="0"/>
                <a:ea typeface="MS Mincho" pitchFamily="49" charset="-128"/>
                <a:cs typeface="Times New Roman" pitchFamily="18" charset="0"/>
              </a:rPr>
              <a:t>кечади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Шу</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сабабдан</a:t>
            </a:r>
            <a:r>
              <a:rPr lang="ru-RU" altLang="ja-JP" sz="4000" dirty="0">
                <a:solidFill>
                  <a:schemeClr val="accent3"/>
                </a:solidFill>
                <a:latin typeface="Times New Roman" pitchFamily="18" charset="0"/>
                <a:ea typeface="MS Mincho" pitchFamily="49" charset="-128"/>
                <a:cs typeface="Times New Roman" pitchFamily="18" charset="0"/>
              </a:rPr>
              <a:t> иммобилизация </a:t>
            </a:r>
            <a:r>
              <a:rPr lang="ru-RU" altLang="ja-JP" sz="4000" dirty="0" err="1">
                <a:solidFill>
                  <a:schemeClr val="accent3"/>
                </a:solidFill>
                <a:latin typeface="Times New Roman" pitchFamily="18" charset="0"/>
                <a:ea typeface="MS Mincho" pitchFamily="49" charset="-128"/>
                <a:cs typeface="Times New Roman" pitchFamily="18" charset="0"/>
              </a:rPr>
              <a:t>вакти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кискаради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42852"/>
            <a:ext cx="8429684" cy="6555641"/>
          </a:xfrm>
          <a:prstGeom prst="rect">
            <a:avLst/>
          </a:prstGeom>
          <a:noFill/>
        </p:spPr>
        <p:txBody>
          <a:bodyPr wrap="square" rtlCol="0">
            <a:spAutoFit/>
          </a:bodyPr>
          <a:lstStyle/>
          <a:p>
            <a:r>
              <a:rPr lang="ru-RU" sz="4200" smtClean="0">
                <a:latin typeface="Times New Roman" pitchFamily="18" charset="0"/>
                <a:cs typeface="Times New Roman" pitchFamily="18" charset="0"/>
              </a:rPr>
              <a:t>Репарация ва суяк регенерацияси хусусиятларини хисобга олиб болалар травматологиясида «коникарли силжиш» термини мавжуд. </a:t>
            </a:r>
          </a:p>
          <a:p>
            <a:r>
              <a:rPr lang="ru-RU" sz="4200" smtClean="0">
                <a:latin typeface="Times New Roman" pitchFamily="18" charset="0"/>
                <a:cs typeface="Times New Roman" pitchFamily="18" charset="0"/>
              </a:rPr>
              <a:t>Канча боланинг ёши кичик булса репаратив регенерация интенсивлиги шунча тез кечади. Шу сабабдан иммобилизация вакти кискаради. </a:t>
            </a:r>
            <a:endParaRPr lang="ru-RU" sz="4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28625" y="130175"/>
            <a:ext cx="8572500" cy="6555641"/>
          </a:xfrm>
          <a:prstGeom prst="rect">
            <a:avLst/>
          </a:prstGeom>
          <a:noFill/>
          <a:ln w="9525">
            <a:noFill/>
            <a:miter lim="800000"/>
            <a:headEnd/>
            <a:tailEnd/>
          </a:ln>
          <a:effectLst/>
        </p:spPr>
        <p:txBody>
          <a:bodyPr anchor="ctr">
            <a:spAutoFit/>
          </a:bodyPr>
          <a:lstStyle/>
          <a:p>
            <a:pPr indent="269875" algn="ctr">
              <a:defRPr/>
            </a:pPr>
            <a:r>
              <a:rPr lang="ru-RU" altLang="ja-JP" sz="3000" b="1" dirty="0">
                <a:solidFill>
                  <a:schemeClr val="tx2">
                    <a:lumMod val="75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ТРАВМАТИЗМ </a:t>
            </a:r>
            <a:r>
              <a:rPr lang="ru-RU" altLang="ja-JP" sz="3000" b="1" dirty="0">
                <a:solidFill>
                  <a:schemeClr val="tx2">
                    <a:lumMod val="75000"/>
                  </a:schemeClr>
                </a:solidFill>
                <a:effectLst>
                  <a:outerShdw blurRad="38100" dist="38100" dir="2700000" algn="tl">
                    <a:srgbClr val="000000">
                      <a:alpha val="43137"/>
                    </a:srgbClr>
                  </a:outerShdw>
                </a:effectLst>
                <a:latin typeface="Calibri"/>
                <a:ea typeface="MS Mincho" pitchFamily="49" charset="-128"/>
                <a:cs typeface="Times New Roman" pitchFamily="18" charset="0"/>
              </a:rPr>
              <a:t>–</a:t>
            </a:r>
            <a:r>
              <a:rPr lang="ru-RU" altLang="ja-JP" sz="3000" b="1" dirty="0">
                <a:solidFill>
                  <a:schemeClr val="tx2">
                    <a:lumMod val="75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СОЦИАЛЬНО </a:t>
            </a:r>
            <a:r>
              <a:rPr lang="ru-RU" altLang="ja-JP" sz="3000" b="1" dirty="0">
                <a:solidFill>
                  <a:schemeClr val="tx2">
                    <a:lumMod val="75000"/>
                  </a:schemeClr>
                </a:solidFill>
                <a:effectLst>
                  <a:outerShdw blurRad="38100" dist="38100" dir="2700000" algn="tl">
                    <a:srgbClr val="000000">
                      <a:alpha val="43137"/>
                    </a:srgbClr>
                  </a:outerShdw>
                </a:effectLst>
                <a:latin typeface="Calibri"/>
                <a:ea typeface="MS Mincho" pitchFamily="49" charset="-128"/>
                <a:cs typeface="Times New Roman" pitchFamily="18" charset="0"/>
              </a:rPr>
              <a:t>–</a:t>
            </a:r>
            <a:r>
              <a:rPr lang="ru-RU" altLang="ja-JP" sz="3000" b="1" dirty="0">
                <a:solidFill>
                  <a:schemeClr val="tx2">
                    <a:lumMod val="75000"/>
                  </a:schemeClr>
                </a:solidFill>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 ГИГИЕНИЧЕСКАЯ ПРОБЛЕМА</a:t>
            </a:r>
            <a:endParaRPr lang="ru-RU" altLang="ja-JP" sz="3000" b="1" dirty="0">
              <a:solidFill>
                <a:schemeClr val="tx2">
                  <a:lumMod val="75000"/>
                </a:schemeClr>
              </a:solidFill>
              <a:effectLst>
                <a:outerShdw blurRad="38100" dist="38100" dir="2700000" algn="tl">
                  <a:srgbClr val="000000">
                    <a:alpha val="43137"/>
                  </a:srgbClr>
                </a:outerShdw>
              </a:effectLst>
              <a:cs typeface="Arial" pitchFamily="34" charset="0"/>
            </a:endParaRPr>
          </a:p>
          <a:p>
            <a:pPr indent="269875" eaLnBrk="0" hangingPunct="0">
              <a:defRPr/>
            </a:pPr>
            <a:r>
              <a:rPr lang="ru-RU" altLang="ja-JP" sz="3000" dirty="0">
                <a:solidFill>
                  <a:schemeClr val="accent3"/>
                </a:solidFill>
                <a:latin typeface="Times New Roman" pitchFamily="18" charset="0"/>
                <a:ea typeface="MS Mincho" pitchFamily="49" charset="-128"/>
                <a:cs typeface="Times New Roman" pitchFamily="18" charset="0"/>
              </a:rPr>
              <a:t>(</a:t>
            </a:r>
            <a:r>
              <a:rPr lang="ru-RU" altLang="ja-JP" sz="3000" dirty="0" err="1">
                <a:solidFill>
                  <a:schemeClr val="accent3"/>
                </a:solidFill>
                <a:latin typeface="Times New Roman" pitchFamily="18" charset="0"/>
                <a:ea typeface="MS Mincho" pitchFamily="49" charset="-128"/>
                <a:cs typeface="Times New Roman" pitchFamily="18" charset="0"/>
              </a:rPr>
              <a:t>Семенюта</a:t>
            </a:r>
            <a:r>
              <a:rPr lang="ru-RU" altLang="ja-JP" sz="3000" dirty="0">
                <a:solidFill>
                  <a:schemeClr val="accent3"/>
                </a:solidFill>
                <a:latin typeface="Times New Roman" pitchFamily="18" charset="0"/>
                <a:ea typeface="MS Mincho" pitchFamily="49" charset="-128"/>
                <a:cs typeface="Times New Roman" pitchFamily="18" charset="0"/>
              </a:rPr>
              <a:t> А.Я., </a:t>
            </a:r>
            <a:r>
              <a:rPr lang="ru-RU" altLang="ja-JP" sz="3000" dirty="0" err="1">
                <a:solidFill>
                  <a:schemeClr val="accent3"/>
                </a:solidFill>
                <a:latin typeface="Times New Roman" pitchFamily="18" charset="0"/>
                <a:ea typeface="MS Mincho" pitchFamily="49" charset="-128"/>
                <a:cs typeface="Times New Roman" pitchFamily="18" charset="0"/>
              </a:rPr>
              <a:t>Касымова</a:t>
            </a:r>
            <a:r>
              <a:rPr lang="ru-RU" altLang="ja-JP" sz="3000" dirty="0">
                <a:solidFill>
                  <a:schemeClr val="accent3"/>
                </a:solidFill>
                <a:latin typeface="Times New Roman" pitchFamily="18" charset="0"/>
                <a:ea typeface="MS Mincho" pitchFamily="49" charset="-128"/>
                <a:cs typeface="Times New Roman" pitchFamily="18" charset="0"/>
              </a:rPr>
              <a:t> Г.С., Храповицкая А.Ю. По материалом </a:t>
            </a:r>
            <a:r>
              <a:rPr lang="en-US" altLang="ja-JP" sz="3000" dirty="0">
                <a:solidFill>
                  <a:schemeClr val="accent3"/>
                </a:solidFill>
                <a:latin typeface="Times New Roman" pitchFamily="18" charset="0"/>
                <a:ea typeface="MS Mincho" pitchFamily="49" charset="-128"/>
                <a:cs typeface="Times New Roman" pitchFamily="18" charset="0"/>
              </a:rPr>
              <a:t>VII</a:t>
            </a:r>
            <a:r>
              <a:rPr lang="ru-RU" altLang="ja-JP" sz="3000" dirty="0">
                <a:solidFill>
                  <a:schemeClr val="accent3"/>
                </a:solidFill>
                <a:latin typeface="Times New Roman" pitchFamily="18" charset="0"/>
                <a:ea typeface="MS Mincho" pitchFamily="49" charset="-128"/>
                <a:cs typeface="Times New Roman" pitchFamily="18" charset="0"/>
              </a:rPr>
              <a:t>-съезда травматологов ортопедов, Узбекистана 2008 г.)</a:t>
            </a:r>
            <a:endParaRPr lang="ru-RU" altLang="ja-JP" sz="3000" dirty="0">
              <a:solidFill>
                <a:schemeClr val="accent3"/>
              </a:solidFill>
              <a:cs typeface="Arial" pitchFamily="34" charset="0"/>
            </a:endParaRPr>
          </a:p>
          <a:p>
            <a:pPr indent="269875" eaLnBrk="0" hangingPunct="0">
              <a:defRPr/>
            </a:pPr>
            <a:r>
              <a:rPr lang="ru-RU" altLang="ja-JP" sz="3000" dirty="0">
                <a:solidFill>
                  <a:schemeClr val="accent3"/>
                </a:solidFill>
                <a:latin typeface="Times New Roman" pitchFamily="18" charset="0"/>
                <a:ea typeface="MS Mincho" pitchFamily="49" charset="-128"/>
                <a:cs typeface="Times New Roman" pitchFamily="18" charset="0"/>
              </a:rPr>
              <a:t>По данным Всемирной организации здравоохранения ежегодно в мире погибают вследствие </a:t>
            </a:r>
            <a:r>
              <a:rPr lang="ru-RU" altLang="ja-JP" sz="3000">
                <a:solidFill>
                  <a:schemeClr val="accent3"/>
                </a:solidFill>
                <a:latin typeface="Times New Roman" pitchFamily="18" charset="0"/>
                <a:ea typeface="MS Mincho" pitchFamily="49" charset="-128"/>
                <a:cs typeface="Times New Roman" pitchFamily="18" charset="0"/>
              </a:rPr>
              <a:t>травм </a:t>
            </a:r>
            <a:r>
              <a:rPr lang="ru-RU" altLang="ja-JP" sz="3000" smtClean="0">
                <a:solidFill>
                  <a:schemeClr val="accent3"/>
                </a:solidFill>
                <a:latin typeface="Times New Roman" pitchFamily="18" charset="0"/>
                <a:ea typeface="MS Mincho" pitchFamily="49" charset="-128"/>
                <a:cs typeface="Times New Roman" pitchFamily="18" charset="0"/>
              </a:rPr>
              <a:t>5,2 </a:t>
            </a:r>
            <a:r>
              <a:rPr lang="ru-RU" altLang="ja-JP" sz="3000" dirty="0">
                <a:solidFill>
                  <a:schemeClr val="accent3"/>
                </a:solidFill>
                <a:latin typeface="Times New Roman" pitchFamily="18" charset="0"/>
                <a:ea typeface="MS Mincho" pitchFamily="49" charset="-128"/>
                <a:cs typeface="Times New Roman" pitchFamily="18" charset="0"/>
              </a:rPr>
              <a:t>миллиона человека. А более  2 миллионов травмированных людей навсегда остаются инвалидами.</a:t>
            </a:r>
            <a:endParaRPr lang="ru-RU" altLang="ja-JP" sz="3000" dirty="0">
              <a:solidFill>
                <a:schemeClr val="accent3"/>
              </a:solidFill>
              <a:cs typeface="Arial" pitchFamily="34" charset="0"/>
            </a:endParaRPr>
          </a:p>
          <a:p>
            <a:pPr indent="269875" eaLnBrk="0" hangingPunct="0">
              <a:defRPr/>
            </a:pPr>
            <a:r>
              <a:rPr lang="ru-RU" altLang="ja-JP" sz="30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В Узбекистане ежегодно </a:t>
            </a:r>
            <a:r>
              <a:rPr lang="ru-RU" altLang="ja-JP" sz="3000" b="1">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более </a:t>
            </a:r>
            <a:r>
              <a:rPr lang="ru-RU" altLang="ja-JP" sz="3000" b="1" smtClean="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900 </a:t>
            </a:r>
            <a:r>
              <a:rPr lang="ru-RU" altLang="ja-JP" sz="3000" b="1" dirty="0">
                <a:effectLst>
                  <a:outerShdw blurRad="38100" dist="38100" dir="2700000" algn="tl">
                    <a:srgbClr val="000000">
                      <a:alpha val="43137"/>
                    </a:srgbClr>
                  </a:outerShdw>
                </a:effectLst>
                <a:latin typeface="Times New Roman" pitchFamily="18" charset="0"/>
                <a:ea typeface="MS Mincho" pitchFamily="49" charset="-128"/>
                <a:cs typeface="Times New Roman" pitchFamily="18" charset="0"/>
              </a:rPr>
              <a:t>тысяч человек получают различные повреждения, тенденция роста травматизма составляет до 1,5% в год. (2003 - 500).</a:t>
            </a:r>
            <a:endParaRPr lang="ru-RU" altLang="ja-JP" sz="3000" b="1" dirty="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71472" y="1524621"/>
          <a:ext cx="8358246" cy="5272797"/>
        </p:xfrm>
        <a:graphic>
          <a:graphicData uri="http://schemas.openxmlformats.org/drawingml/2006/table">
            <a:tbl>
              <a:tblPr>
                <a:tableStyleId>{69C7853C-536D-4A76-A0AE-DD22124D55A5}</a:tableStyleId>
              </a:tblPr>
              <a:tblGrid>
                <a:gridCol w="3429024"/>
                <a:gridCol w="2857520"/>
                <a:gridCol w="2071702"/>
              </a:tblGrid>
              <a:tr h="334558">
                <a:tc rowSpan="2">
                  <a:txBody>
                    <a:bodyPr/>
                    <a:lstStyle/>
                    <a:p>
                      <a:pPr algn="ctr">
                        <a:lnSpc>
                          <a:spcPct val="115000"/>
                        </a:lnSpc>
                        <a:spcAft>
                          <a:spcPts val="0"/>
                        </a:spcAft>
                      </a:pPr>
                      <a:endParaRPr lang="ru-RU" sz="2000" dirty="0">
                        <a:latin typeface="Times New Roman" pitchFamily="18" charset="0"/>
                        <a:cs typeface="Times New Roman" pitchFamily="18" charset="0"/>
                      </a:endParaRPr>
                    </a:p>
                    <a:p>
                      <a:pPr algn="ctr">
                        <a:lnSpc>
                          <a:spcPct val="115000"/>
                        </a:lnSpc>
                        <a:spcAft>
                          <a:spcPts val="0"/>
                        </a:spcAft>
                      </a:pPr>
                      <a:r>
                        <a:rPr lang="ru-RU" sz="2200" dirty="0" err="1">
                          <a:latin typeface="Times New Roman" pitchFamily="18" charset="0"/>
                          <a:cs typeface="Times New Roman" pitchFamily="18" charset="0"/>
                        </a:rPr>
                        <a:t>Синик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локализацияси</a:t>
                      </a:r>
                      <a:endParaRPr lang="ru-RU" sz="2200" dirty="0">
                        <a:latin typeface="Times New Roman" pitchFamily="18" charset="0"/>
                        <a:ea typeface="MS Mincho"/>
                        <a:cs typeface="Times New Roman" pitchFamily="18" charset="0"/>
                      </a:endParaRPr>
                    </a:p>
                  </a:txBody>
                  <a:tcPr marL="68580" marR="68580" marT="0" marB="0"/>
                </a:tc>
                <a:tc gridSpan="2">
                  <a:txBody>
                    <a:bodyPr/>
                    <a:lstStyle/>
                    <a:p>
                      <a:pPr algn="ctr">
                        <a:lnSpc>
                          <a:spcPct val="115000"/>
                        </a:lnSpc>
                        <a:spcAft>
                          <a:spcPts val="0"/>
                        </a:spcAft>
                      </a:pPr>
                      <a:r>
                        <a:rPr lang="ru-RU" sz="2200" dirty="0">
                          <a:latin typeface="Times New Roman" pitchFamily="18" charset="0"/>
                          <a:cs typeface="Times New Roman" pitchFamily="18" charset="0"/>
                        </a:rPr>
                        <a:t>Иммобилизация </a:t>
                      </a:r>
                      <a:r>
                        <a:rPr lang="ru-RU" sz="2200" dirty="0" err="1">
                          <a:latin typeface="Times New Roman" pitchFamily="18" charset="0"/>
                          <a:cs typeface="Times New Roman" pitchFamily="18" charset="0"/>
                        </a:rPr>
                        <a:t>вакти</a:t>
                      </a:r>
                      <a:endParaRPr lang="ru-RU" sz="2200" dirty="0">
                        <a:latin typeface="Times New Roman" pitchFamily="18" charset="0"/>
                        <a:ea typeface="MS Mincho"/>
                        <a:cs typeface="Times New Roman" pitchFamily="18" charset="0"/>
                      </a:endParaRPr>
                    </a:p>
                  </a:txBody>
                  <a:tcPr marL="68580" marR="68580" marT="0" marB="0"/>
                </a:tc>
                <a:tc hMerge="1">
                  <a:txBody>
                    <a:bodyPr/>
                    <a:lstStyle/>
                    <a:p>
                      <a:endParaRPr lang="ru-RU"/>
                    </a:p>
                  </a:txBody>
                  <a:tcPr/>
                </a:tc>
              </a:tr>
              <a:tr h="756929">
                <a:tc vMerge="1">
                  <a:txBody>
                    <a:bodyPr/>
                    <a:lstStyle/>
                    <a:p>
                      <a:endParaRPr lang="ru-RU"/>
                    </a:p>
                  </a:txBody>
                  <a:tcPr/>
                </a:tc>
                <a:tc>
                  <a:txBody>
                    <a:bodyPr/>
                    <a:lstStyle/>
                    <a:p>
                      <a:pPr algn="ctr">
                        <a:lnSpc>
                          <a:spcPct val="115000"/>
                        </a:lnSpc>
                        <a:spcAft>
                          <a:spcPts val="0"/>
                        </a:spcAft>
                      </a:pPr>
                      <a:r>
                        <a:rPr lang="ru-RU" sz="2000" dirty="0" err="1">
                          <a:latin typeface="Times New Roman" pitchFamily="18" charset="0"/>
                          <a:cs typeface="Times New Roman" pitchFamily="18" charset="0"/>
                        </a:rPr>
                        <a:t>Болаларда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Г.М.Тер-Егиазаров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буйича</a:t>
                      </a:r>
                      <a:r>
                        <a:rPr lang="ru-RU" sz="2000" dirty="0">
                          <a:latin typeface="Times New Roman" pitchFamily="18" charset="0"/>
                          <a:cs typeface="Times New Roman" pitchFamily="18" charset="0"/>
                        </a:rPr>
                        <a:t>, 1983)</a:t>
                      </a:r>
                      <a:endParaRPr lang="ru-RU" sz="2000" dirty="0">
                        <a:latin typeface="Times New Roman" pitchFamily="18" charset="0"/>
                        <a:ea typeface="MS Mincho"/>
                        <a:cs typeface="Times New Roman" pitchFamily="18" charset="0"/>
                      </a:endParaRPr>
                    </a:p>
                  </a:txBody>
                  <a:tcPr marL="68580" marR="68580" marT="0" marB="0"/>
                </a:tc>
                <a:tc>
                  <a:txBody>
                    <a:bodyPr/>
                    <a:lstStyle/>
                    <a:p>
                      <a:pPr algn="ctr">
                        <a:lnSpc>
                          <a:spcPct val="115000"/>
                        </a:lnSpc>
                        <a:spcBef>
                          <a:spcPts val="1200"/>
                        </a:spcBef>
                        <a:spcAft>
                          <a:spcPts val="0"/>
                        </a:spcAft>
                      </a:pPr>
                      <a:r>
                        <a:rPr lang="ru-RU" sz="2200" dirty="0" err="1">
                          <a:latin typeface="Times New Roman" pitchFamily="18" charset="0"/>
                          <a:cs typeface="Times New Roman" pitchFamily="18" charset="0"/>
                        </a:rPr>
                        <a:t>Катталарда</a:t>
                      </a:r>
                      <a:endParaRPr lang="ru-RU" sz="2200" dirty="0">
                        <a:latin typeface="Times New Roman" pitchFamily="18" charset="0"/>
                        <a:ea typeface="MS Mincho"/>
                        <a:cs typeface="Times New Roman" pitchFamily="18" charset="0"/>
                      </a:endParaRPr>
                    </a:p>
                  </a:txBody>
                  <a:tcPr marL="68580" marR="68580" marT="0" marB="0"/>
                </a:tc>
              </a:tr>
              <a:tr h="681738">
                <a:tc>
                  <a:txBody>
                    <a:bodyPr/>
                    <a:lstStyle/>
                    <a:p>
                      <a:pPr>
                        <a:lnSpc>
                          <a:spcPct val="100000"/>
                        </a:lnSpc>
                        <a:spcAft>
                          <a:spcPts val="0"/>
                        </a:spcAft>
                      </a:pPr>
                      <a:r>
                        <a:rPr lang="ru-RU" sz="2200" dirty="0" err="1">
                          <a:latin typeface="Times New Roman" pitchFamily="18" charset="0"/>
                          <a:cs typeface="Times New Roman" pitchFamily="18" charset="0"/>
                        </a:rPr>
                        <a:t>Умров</a:t>
                      </a:r>
                      <a:r>
                        <a:rPr lang="ru-RU" sz="2200" dirty="0">
                          <a:latin typeface="Times New Roman" pitchFamily="18" charset="0"/>
                          <a:cs typeface="Times New Roman" pitchFamily="18" charset="0"/>
                        </a:rPr>
                        <a:t> </a:t>
                      </a:r>
                      <a:endParaRPr lang="ru-RU" sz="22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15-18 кун</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3 – 4 </a:t>
                      </a:r>
                      <a:r>
                        <a:rPr lang="ru-RU" sz="2400" dirty="0" err="1">
                          <a:latin typeface="Times New Roman" pitchFamily="18" charset="0"/>
                          <a:cs typeface="Times New Roman" pitchFamily="18" charset="0"/>
                        </a:rPr>
                        <a:t>хафта</a:t>
                      </a:r>
                      <a:r>
                        <a:rPr lang="ru-RU" sz="2400" dirty="0">
                          <a:latin typeface="Times New Roman" pitchFamily="18" charset="0"/>
                          <a:cs typeface="Times New Roman" pitchFamily="18" charset="0"/>
                        </a:rPr>
                        <a:t>                         1 – 1,5 ой</a:t>
                      </a:r>
                      <a:endParaRPr lang="ru-RU" sz="2400" dirty="0">
                        <a:latin typeface="Times New Roman" pitchFamily="18" charset="0"/>
                        <a:ea typeface="MS Mincho"/>
                        <a:cs typeface="Times New Roman" pitchFamily="18" charset="0"/>
                      </a:endParaRPr>
                    </a:p>
                  </a:txBody>
                  <a:tcPr marL="68580" marR="68580" marT="0" marB="0"/>
                </a:tc>
              </a:tr>
              <a:tr h="681738">
                <a:tc>
                  <a:txBody>
                    <a:bodyPr/>
                    <a:lstStyle/>
                    <a:p>
                      <a:pPr>
                        <a:lnSpc>
                          <a:spcPct val="100000"/>
                        </a:lnSpc>
                        <a:spcAft>
                          <a:spcPts val="0"/>
                        </a:spcAft>
                      </a:pPr>
                      <a:r>
                        <a:rPr lang="ru-RU" sz="2200" dirty="0" err="1">
                          <a:latin typeface="Times New Roman" pitchFamily="18" charset="0"/>
                          <a:cs typeface="Times New Roman" pitchFamily="18" charset="0"/>
                        </a:rPr>
                        <a:t>Елканинг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пастки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метафизи</a:t>
                      </a:r>
                      <a:endParaRPr lang="ru-RU" sz="22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2-3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3 – 4 </a:t>
                      </a:r>
                      <a:r>
                        <a:rPr lang="ru-RU" sz="2400" dirty="0" err="1">
                          <a:latin typeface="Times New Roman" pitchFamily="18" charset="0"/>
                          <a:cs typeface="Times New Roman" pitchFamily="18" charset="0"/>
                        </a:rPr>
                        <a:t>хафта</a:t>
                      </a:r>
                      <a:r>
                        <a:rPr lang="ru-RU" sz="2400" dirty="0">
                          <a:latin typeface="Times New Roman" pitchFamily="18" charset="0"/>
                          <a:cs typeface="Times New Roman" pitchFamily="18" charset="0"/>
                        </a:rPr>
                        <a:t>                       1 – 1,5 ой</a:t>
                      </a:r>
                      <a:endParaRPr lang="ru-RU" sz="2400" dirty="0">
                        <a:latin typeface="Times New Roman" pitchFamily="18" charset="0"/>
                        <a:ea typeface="MS Mincho"/>
                        <a:cs typeface="Times New Roman" pitchFamily="18" charset="0"/>
                      </a:endParaRPr>
                    </a:p>
                  </a:txBody>
                  <a:tcPr marL="68580" marR="68580" marT="0" marB="0"/>
                </a:tc>
              </a:tr>
              <a:tr h="681738">
                <a:tc>
                  <a:txBody>
                    <a:bodyPr/>
                    <a:lstStyle/>
                    <a:p>
                      <a:pPr>
                        <a:lnSpc>
                          <a:spcPct val="100000"/>
                        </a:lnSpc>
                        <a:spcAft>
                          <a:spcPts val="0"/>
                        </a:spcAft>
                      </a:pPr>
                      <a:r>
                        <a:rPr lang="ru-RU" sz="2200" dirty="0">
                          <a:latin typeface="Times New Roman" pitchFamily="18" charset="0"/>
                          <a:cs typeface="Times New Roman" pitchFamily="18" charset="0"/>
                        </a:rPr>
                        <a:t>Елка </a:t>
                      </a:r>
                      <a:r>
                        <a:rPr lang="ru-RU" sz="2200" dirty="0" err="1">
                          <a:latin typeface="Times New Roman" pitchFamily="18" charset="0"/>
                          <a:cs typeface="Times New Roman" pitchFamily="18" charset="0"/>
                        </a:rPr>
                        <a:t>суягининг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диафизи</a:t>
                      </a:r>
                      <a:endParaRPr lang="ru-RU" sz="22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4-5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6 – 8 </a:t>
                      </a:r>
                      <a:r>
                        <a:rPr lang="ru-RU" sz="2400" dirty="0" err="1">
                          <a:latin typeface="Times New Roman" pitchFamily="18" charset="0"/>
                          <a:cs typeface="Times New Roman" pitchFamily="18" charset="0"/>
                        </a:rPr>
                        <a:t>хафта</a:t>
                      </a:r>
                      <a:r>
                        <a:rPr lang="ru-RU" sz="2400" dirty="0">
                          <a:latin typeface="Times New Roman" pitchFamily="18" charset="0"/>
                          <a:cs typeface="Times New Roman" pitchFamily="18" charset="0"/>
                        </a:rPr>
                        <a:t>                      3 – 4 ой</a:t>
                      </a:r>
                      <a:endParaRPr lang="ru-RU" sz="2400" dirty="0">
                        <a:latin typeface="Times New Roman" pitchFamily="18" charset="0"/>
                        <a:ea typeface="MS Mincho"/>
                        <a:cs typeface="Times New Roman" pitchFamily="18" charset="0"/>
                      </a:endParaRPr>
                    </a:p>
                  </a:txBody>
                  <a:tcPr marL="68580" marR="68580" marT="0" marB="0"/>
                </a:tc>
              </a:tr>
              <a:tr h="681738">
                <a:tc>
                  <a:txBody>
                    <a:bodyPr/>
                    <a:lstStyle/>
                    <a:p>
                      <a:pPr>
                        <a:lnSpc>
                          <a:spcPct val="100000"/>
                        </a:lnSpc>
                        <a:spcAft>
                          <a:spcPts val="0"/>
                        </a:spcAft>
                      </a:pPr>
                      <a:r>
                        <a:rPr lang="ru-RU" sz="2000" dirty="0" err="1">
                          <a:latin typeface="Times New Roman" pitchFamily="18" charset="0"/>
                          <a:cs typeface="Times New Roman" pitchFamily="18" charset="0"/>
                        </a:rPr>
                        <a:t>Билак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суякларининг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диафизи</a:t>
                      </a:r>
                      <a:endParaRPr lang="ru-RU" sz="20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6-10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8 – 10 </a:t>
                      </a:r>
                      <a:r>
                        <a:rPr lang="ru-RU" sz="2400" dirty="0" err="1">
                          <a:latin typeface="Times New Roman" pitchFamily="18" charset="0"/>
                          <a:cs typeface="Times New Roman" pitchFamily="18" charset="0"/>
                        </a:rPr>
                        <a:t>хафта</a:t>
                      </a:r>
                      <a:r>
                        <a:rPr lang="ru-RU" sz="2400" dirty="0">
                          <a:latin typeface="Times New Roman" pitchFamily="18" charset="0"/>
                          <a:cs typeface="Times New Roman" pitchFamily="18" charset="0"/>
                        </a:rPr>
                        <a:t>                        2 – 3 ой</a:t>
                      </a:r>
                      <a:endParaRPr lang="ru-RU" sz="2400" dirty="0">
                        <a:latin typeface="Times New Roman" pitchFamily="18" charset="0"/>
                        <a:ea typeface="MS Mincho"/>
                        <a:cs typeface="Times New Roman" pitchFamily="18" charset="0"/>
                      </a:endParaRPr>
                    </a:p>
                  </a:txBody>
                  <a:tcPr marL="68580" marR="68580" marT="0" marB="0"/>
                </a:tc>
              </a:tr>
              <a:tr h="334558">
                <a:tc>
                  <a:txBody>
                    <a:bodyPr/>
                    <a:lstStyle/>
                    <a:p>
                      <a:pPr>
                        <a:lnSpc>
                          <a:spcPct val="100000"/>
                        </a:lnSpc>
                        <a:spcAft>
                          <a:spcPts val="0"/>
                        </a:spcAft>
                      </a:pPr>
                      <a:r>
                        <a:rPr lang="ru-RU" sz="2200" dirty="0" err="1">
                          <a:latin typeface="Times New Roman" pitchFamily="18" charset="0"/>
                          <a:cs typeface="Times New Roman" pitchFamily="18" charset="0"/>
                        </a:rPr>
                        <a:t>Соннинг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диафизи</a:t>
                      </a:r>
                      <a:endParaRPr lang="ru-RU" sz="22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5-6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3 – 6 ой</a:t>
                      </a:r>
                      <a:endParaRPr lang="ru-RU" sz="2400" dirty="0">
                        <a:latin typeface="Times New Roman" pitchFamily="18" charset="0"/>
                        <a:ea typeface="MS Mincho"/>
                        <a:cs typeface="Times New Roman" pitchFamily="18" charset="0"/>
                      </a:endParaRPr>
                    </a:p>
                  </a:txBody>
                  <a:tcPr marL="68580" marR="68580" marT="0" marB="0"/>
                </a:tc>
              </a:tr>
              <a:tr h="472696">
                <a:tc>
                  <a:txBody>
                    <a:bodyPr/>
                    <a:lstStyle/>
                    <a:p>
                      <a:pPr>
                        <a:lnSpc>
                          <a:spcPct val="100000"/>
                        </a:lnSpc>
                        <a:spcAft>
                          <a:spcPts val="0"/>
                        </a:spcAft>
                      </a:pPr>
                      <a:r>
                        <a:rPr lang="ru-RU" sz="2000" dirty="0" err="1">
                          <a:latin typeface="Times New Roman" pitchFamily="18" charset="0"/>
                          <a:cs typeface="Times New Roman" pitchFamily="18" charset="0"/>
                        </a:rPr>
                        <a:t>Соннинг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дистал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метаэпифизи</a:t>
                      </a:r>
                      <a:endParaRPr lang="ru-RU" sz="20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4-6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1,5 – 2 ой</a:t>
                      </a:r>
                      <a:endParaRPr lang="ru-RU" sz="2400" dirty="0">
                        <a:latin typeface="Times New Roman" pitchFamily="18" charset="0"/>
                        <a:ea typeface="MS Mincho"/>
                        <a:cs typeface="Times New Roman" pitchFamily="18" charset="0"/>
                      </a:endParaRPr>
                    </a:p>
                  </a:txBody>
                  <a:tcPr marL="68580" marR="68580" marT="0" marB="0"/>
                </a:tc>
              </a:tr>
              <a:tr h="334558">
                <a:tc>
                  <a:txBody>
                    <a:bodyPr/>
                    <a:lstStyle/>
                    <a:p>
                      <a:pPr>
                        <a:lnSpc>
                          <a:spcPct val="100000"/>
                        </a:lnSpc>
                        <a:spcAft>
                          <a:spcPts val="0"/>
                        </a:spcAft>
                      </a:pPr>
                      <a:r>
                        <a:rPr lang="ru-RU" sz="2200" dirty="0" err="1">
                          <a:latin typeface="Times New Roman" pitchFamily="18" charset="0"/>
                          <a:cs typeface="Times New Roman" pitchFamily="18" charset="0"/>
                        </a:rPr>
                        <a:t>Болдир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суяги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диафизи</a:t>
                      </a:r>
                      <a:endParaRPr lang="ru-RU" sz="22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5-8 </a:t>
                      </a:r>
                      <a:r>
                        <a:rPr lang="ru-RU" sz="2400" dirty="0" err="1">
                          <a:latin typeface="Times New Roman" pitchFamily="18" charset="0"/>
                          <a:cs typeface="Times New Roman" pitchFamily="18" charset="0"/>
                        </a:rPr>
                        <a:t>хафта</a:t>
                      </a:r>
                      <a:endParaRPr lang="ru-RU" sz="2400" dirty="0">
                        <a:latin typeface="Times New Roman" pitchFamily="18" charset="0"/>
                        <a:ea typeface="MS Mincho"/>
                        <a:cs typeface="Times New Roman" pitchFamily="18" charset="0"/>
                      </a:endParaRPr>
                    </a:p>
                  </a:txBody>
                  <a:tcPr marL="68580" marR="68580" marT="0" marB="0"/>
                </a:tc>
                <a:tc>
                  <a:txBody>
                    <a:bodyPr/>
                    <a:lstStyle/>
                    <a:p>
                      <a:pPr algn="ctr">
                        <a:lnSpc>
                          <a:spcPct val="100000"/>
                        </a:lnSpc>
                        <a:spcAft>
                          <a:spcPts val="0"/>
                        </a:spcAft>
                      </a:pPr>
                      <a:r>
                        <a:rPr lang="ru-RU" sz="2400" dirty="0">
                          <a:latin typeface="Times New Roman" pitchFamily="18" charset="0"/>
                          <a:cs typeface="Times New Roman" pitchFamily="18" charset="0"/>
                        </a:rPr>
                        <a:t>3 – 6 ой</a:t>
                      </a:r>
                      <a:endParaRPr lang="ru-RU" sz="2400" dirty="0">
                        <a:latin typeface="Times New Roman" pitchFamily="18" charset="0"/>
                        <a:ea typeface="MS Mincho"/>
                        <a:cs typeface="Times New Roman" pitchFamily="18" charset="0"/>
                      </a:endParaRPr>
                    </a:p>
                  </a:txBody>
                  <a:tcPr marL="68580" marR="68580" marT="0" marB="0"/>
                </a:tc>
              </a:tr>
            </a:tbl>
          </a:graphicData>
        </a:graphic>
      </p:graphicFrame>
      <p:sp>
        <p:nvSpPr>
          <p:cNvPr id="65539" name="Rectangle 2"/>
          <p:cNvSpPr>
            <a:spLocks noChangeArrowheads="1"/>
          </p:cNvSpPr>
          <p:nvPr/>
        </p:nvSpPr>
        <p:spPr bwMode="auto">
          <a:xfrm>
            <a:off x="428625" y="44450"/>
            <a:ext cx="8572500" cy="1139825"/>
          </a:xfrm>
          <a:prstGeom prst="rect">
            <a:avLst/>
          </a:prstGeom>
          <a:noFill/>
          <a:ln w="9525">
            <a:noFill/>
            <a:miter lim="800000"/>
            <a:headEnd/>
            <a:tailEnd/>
          </a:ln>
        </p:spPr>
        <p:txBody>
          <a:bodyPr anchor="ctr">
            <a:spAutoFit/>
          </a:bodyPr>
          <a:lstStyle/>
          <a:p>
            <a:pPr algn="ctr"/>
            <a:r>
              <a:rPr lang="ru-RU" altLang="ja-JP" sz="3400" b="1">
                <a:latin typeface="Times New Roman" pitchFamily="18" charset="0"/>
                <a:ea typeface="MS Mincho" pitchFamily="49" charset="-128"/>
                <a:cs typeface="Times New Roman" pitchFamily="18" charset="0"/>
              </a:rPr>
              <a:t>Синикларнинг локализациясига караб уртача иммобилизация вакти</a:t>
            </a:r>
            <a:r>
              <a:rPr lang="ru-RU" altLang="ja-JP" sz="3400">
                <a:latin typeface="Times New Roman" pitchFamily="18" charset="0"/>
                <a:ea typeface="MS Mincho" pitchFamily="49" charset="-128"/>
                <a:cs typeface="Times New Roman" pitchFamily="18" charset="0"/>
              </a:rPr>
              <a:t>.</a:t>
            </a:r>
            <a:endParaRPr lang="ru-RU" altLang="ja-JP" sz="3400">
              <a:ea typeface="MS Mincho"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428625" y="252413"/>
            <a:ext cx="8572500" cy="6248400"/>
          </a:xfrm>
          <a:prstGeom prst="rect">
            <a:avLst/>
          </a:prstGeom>
          <a:noFill/>
          <a:ln w="9525">
            <a:noFill/>
            <a:miter lim="800000"/>
            <a:headEnd/>
            <a:tailEnd/>
          </a:ln>
          <a:effectLst/>
        </p:spPr>
        <p:txBody>
          <a:bodyPr anchor="ctr">
            <a:spAutoFit/>
          </a:bodyPr>
          <a:lstStyle/>
          <a:p>
            <a:pPr>
              <a:defRPr/>
            </a:pPr>
            <a:r>
              <a:rPr lang="ru-RU" altLang="ja-JP" sz="4000" dirty="0" err="1">
                <a:solidFill>
                  <a:schemeClr val="accent3"/>
                </a:solidFill>
                <a:latin typeface="Times New Roman" pitchFamily="18" charset="0"/>
                <a:ea typeface="MS Mincho" pitchFamily="49" charset="-128"/>
                <a:cs typeface="Times New Roman" pitchFamily="18" charset="0"/>
              </a:rPr>
              <a:t>Синик</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булакларининг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бурчакли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ва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ратацион</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силжишлари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давомида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тугриланмайди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коррекцияланмайди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latin typeface="Times New Roman" pitchFamily="18" charset="0"/>
              <a:cs typeface="Times New Roman" pitchFamily="18" charset="0"/>
            </a:endParaRPr>
          </a:p>
          <a:p>
            <a:pPr eaLnBrk="0" hangingPunct="0">
              <a:defRPr/>
            </a:pPr>
            <a:r>
              <a:rPr lang="ru-RU" altLang="ja-JP" sz="4000" dirty="0" err="1">
                <a:solidFill>
                  <a:schemeClr val="accent3"/>
                </a:solidFill>
                <a:latin typeface="Times New Roman" pitchFamily="18" charset="0"/>
                <a:ea typeface="MS Mincho" pitchFamily="49" charset="-128"/>
                <a:cs typeface="Times New Roman" pitchFamily="18" charset="0"/>
              </a:rPr>
              <a:t>Эпифизнинг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шикастланиши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бошка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бугимлар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усиш</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зонасининг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шикастланиши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бугимларнинг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вальгусли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ёки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варусли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деформациясига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узун</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суякларнинг</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усишдан</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оркага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колишига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сабаб</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булади</a:t>
            </a:r>
            <a:r>
              <a:rPr lang="ru-RU" altLang="ja-JP" sz="4000" dirty="0">
                <a:solidFill>
                  <a:schemeClr val="accent3"/>
                </a:solidFill>
                <a:latin typeface="Times New Roman" pitchFamily="18" charset="0"/>
                <a:ea typeface="MS Mincho" pitchFamily="49" charset="-128"/>
                <a:cs typeface="Times New Roman" pitchFamily="18" charset="0"/>
              </a:rPr>
              <a:t>.</a:t>
            </a:r>
            <a:endParaRPr lang="ru-RU" altLang="ja-JP" sz="4000"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24"/>
            <a:ext cx="8358246" cy="6863417"/>
          </a:xfrm>
          <a:prstGeom prst="rect">
            <a:avLst/>
          </a:prstGeom>
          <a:noFill/>
        </p:spPr>
        <p:txBody>
          <a:bodyPr wrap="square" rtlCol="0">
            <a:spAutoFit/>
          </a:bodyPr>
          <a:lstStyle/>
          <a:p>
            <a:r>
              <a:rPr lang="ru-RU" sz="4000" smtClean="0">
                <a:latin typeface="Times New Roman" pitchFamily="18" charset="0"/>
                <a:cs typeface="Times New Roman" pitchFamily="18" charset="0"/>
              </a:rPr>
              <a:t>Болаларда усиш зонасининг синиши бугим функциясини бузади ва деформацияга олиб келади. Эпифизеолизлар, трансэпифизар синишларда тугри диагностика килиб, тугри даволаса хам асоратлар булиши мумкин. Масалан, билак суягининг усиш зонасидан синганда кийшик билак келиб чикади. Билак суяги усишдан колиб тирсак суяги нормал усади.</a:t>
            </a:r>
            <a:endParaRPr lang="ru-RU" sz="4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28625" y="-71462"/>
            <a:ext cx="8572500" cy="7017306"/>
          </a:xfrm>
          <a:prstGeom prst="rect">
            <a:avLst/>
          </a:prstGeom>
          <a:noFill/>
          <a:ln w="9525">
            <a:noFill/>
            <a:miter lim="800000"/>
            <a:headEnd/>
            <a:tailEnd/>
          </a:ln>
          <a:effectLst/>
        </p:spPr>
        <p:txBody>
          <a:bodyPr anchor="ctr">
            <a:spAutoFit/>
          </a:bodyPr>
          <a:lstStyle/>
          <a:p>
            <a:pPr algn="ctr">
              <a:defRPr/>
            </a:pPr>
            <a:r>
              <a:rPr lang="ru-RU" altLang="ja-JP" sz="3000" b="1" dirty="0" err="1">
                <a:latin typeface="Times New Roman" pitchFamily="18" charset="0"/>
                <a:ea typeface="MS Mincho" pitchFamily="49" charset="-128"/>
                <a:cs typeface="Times New Roman" pitchFamily="18" charset="0"/>
              </a:rPr>
              <a:t>Болаларда</a:t>
            </a:r>
            <a:r>
              <a:rPr lang="ru-RU" altLang="ja-JP" sz="3000" b="1" dirty="0">
                <a:latin typeface="Times New Roman" pitchFamily="18" charset="0"/>
                <a:ea typeface="MS Mincho" pitchFamily="49" charset="-128"/>
                <a:cs typeface="Times New Roman" pitchFamily="18" charset="0"/>
              </a:rPr>
              <a:t> </a:t>
            </a:r>
            <a:r>
              <a:rPr lang="ru-RU" altLang="ja-JP" sz="3000" b="1" dirty="0" err="1">
                <a:latin typeface="Times New Roman" pitchFamily="18" charset="0"/>
                <a:ea typeface="MS Mincho" pitchFamily="49" charset="-128"/>
                <a:cs typeface="Times New Roman" pitchFamily="18" charset="0"/>
              </a:rPr>
              <a:t>суяк</a:t>
            </a:r>
            <a:r>
              <a:rPr lang="ru-RU" altLang="ja-JP" sz="3000" b="1" dirty="0">
                <a:latin typeface="Times New Roman" pitchFamily="18" charset="0"/>
                <a:ea typeface="MS Mincho" pitchFamily="49" charset="-128"/>
                <a:cs typeface="Times New Roman" pitchFamily="18" charset="0"/>
              </a:rPr>
              <a:t> </a:t>
            </a:r>
            <a:r>
              <a:rPr lang="ru-RU" altLang="ja-JP" sz="3000" b="1" dirty="0" err="1">
                <a:latin typeface="Times New Roman" pitchFamily="18" charset="0"/>
                <a:ea typeface="MS Mincho" pitchFamily="49" charset="-128"/>
                <a:cs typeface="Times New Roman" pitchFamily="18" charset="0"/>
              </a:rPr>
              <a:t>синишларини</a:t>
            </a:r>
            <a:r>
              <a:rPr lang="ru-RU" altLang="ja-JP" sz="3000" b="1" dirty="0">
                <a:latin typeface="Times New Roman" pitchFamily="18" charset="0"/>
                <a:ea typeface="MS Mincho" pitchFamily="49" charset="-128"/>
                <a:cs typeface="Times New Roman" pitchFamily="18" charset="0"/>
              </a:rPr>
              <a:t> </a:t>
            </a:r>
            <a:r>
              <a:rPr lang="ru-RU" altLang="ja-JP" sz="3000" b="1" dirty="0" err="1">
                <a:latin typeface="Times New Roman" pitchFamily="18" charset="0"/>
                <a:ea typeface="MS Mincho" pitchFamily="49" charset="-128"/>
                <a:cs typeface="Times New Roman" pitchFamily="18" charset="0"/>
              </a:rPr>
              <a:t>даволаш</a:t>
            </a:r>
            <a:r>
              <a:rPr lang="ru-RU" altLang="ja-JP" sz="3000" b="1" dirty="0">
                <a:latin typeface="Times New Roman" pitchFamily="18" charset="0"/>
                <a:ea typeface="MS Mincho" pitchFamily="49" charset="-128"/>
                <a:cs typeface="Times New Roman" pitchFamily="18" charset="0"/>
              </a:rPr>
              <a:t>.</a:t>
            </a:r>
            <a:endParaRPr lang="ru-RU" altLang="ja-JP" sz="3000" dirty="0"/>
          </a:p>
          <a:p>
            <a:pPr eaLnBrk="0" hangingPunct="0">
              <a:defRPr/>
            </a:pPr>
            <a:r>
              <a:rPr lang="ru-RU" altLang="ja-JP" sz="3000" dirty="0" err="1">
                <a:solidFill>
                  <a:schemeClr val="accent3"/>
                </a:solidFill>
                <a:latin typeface="Times New Roman" pitchFamily="18" charset="0"/>
                <a:ea typeface="MS Mincho" pitchFamily="49" charset="-128"/>
                <a:cs typeface="Times New Roman" pitchFamily="18" charset="0"/>
              </a:rPr>
              <a:t>Болаларда</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суяк</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синишларини</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даволашда</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замонавий</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травматологиянинг</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хамма</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dirty="0" err="1">
                <a:solidFill>
                  <a:schemeClr val="accent3"/>
                </a:solidFill>
                <a:latin typeface="Times New Roman" pitchFamily="18" charset="0"/>
                <a:ea typeface="MS Mincho" pitchFamily="49" charset="-128"/>
                <a:cs typeface="Times New Roman" pitchFamily="18" charset="0"/>
              </a:rPr>
              <a:t>усуллари</a:t>
            </a:r>
            <a:r>
              <a:rPr lang="ru-RU" altLang="ja-JP" sz="3000" dirty="0">
                <a:solidFill>
                  <a:schemeClr val="accent3"/>
                </a:solidFill>
                <a:latin typeface="Times New Roman" pitchFamily="18" charset="0"/>
                <a:ea typeface="MS Mincho" pitchFamily="49" charset="-128"/>
                <a:cs typeface="Times New Roman" pitchFamily="18" charset="0"/>
              </a:rPr>
              <a:t> </a:t>
            </a:r>
            <a:r>
              <a:rPr lang="ru-RU" altLang="ja-JP" sz="3000" err="1">
                <a:solidFill>
                  <a:schemeClr val="accent3"/>
                </a:solidFill>
                <a:latin typeface="Times New Roman" pitchFamily="18" charset="0"/>
                <a:ea typeface="MS Mincho" pitchFamily="49" charset="-128"/>
                <a:cs typeface="Times New Roman" pitchFamily="18" charset="0"/>
              </a:rPr>
              <a:t>кулланилади</a:t>
            </a:r>
            <a:r>
              <a:rPr lang="ru-RU" altLang="ja-JP" sz="3000" smtClean="0">
                <a:solidFill>
                  <a:schemeClr val="accent3"/>
                </a:solidFill>
                <a:latin typeface="Times New Roman" pitchFamily="18" charset="0"/>
                <a:ea typeface="MS Mincho" pitchFamily="49" charset="-128"/>
                <a:cs typeface="Times New Roman" pitchFamily="18" charset="0"/>
              </a:rPr>
              <a:t>:</a:t>
            </a:r>
          </a:p>
          <a:p>
            <a:pPr eaLnBrk="0" hangingPunct="0">
              <a:defRPr/>
            </a:pPr>
            <a:r>
              <a:rPr lang="ru-RU" altLang="ja-JP" sz="3000" smtClean="0">
                <a:latin typeface="Times New Roman" pitchFamily="18" charset="0"/>
                <a:ea typeface="MS Mincho" pitchFamily="49" charset="-128"/>
                <a:cs typeface="Times New Roman" pitchFamily="18" charset="0"/>
              </a:rPr>
              <a:t>Огриксизлантириш</a:t>
            </a:r>
            <a:endParaRPr lang="ru-RU" altLang="ja-JP" sz="3000" dirty="0"/>
          </a:p>
          <a:p>
            <a:pPr eaLnBrk="0" hangingPunct="0">
              <a:defRPr/>
            </a:pPr>
            <a:r>
              <a:rPr lang="ru-RU" altLang="ja-JP" sz="3000" dirty="0">
                <a:latin typeface="Times New Roman" pitchFamily="18" charset="0"/>
                <a:ea typeface="MS Mincho" pitchFamily="49" charset="-128"/>
                <a:cs typeface="Times New Roman" pitchFamily="18" charset="0"/>
              </a:rPr>
              <a:t>Иммобилизация</a:t>
            </a:r>
            <a:endParaRPr lang="ru-RU" altLang="ja-JP" sz="3000" dirty="0"/>
          </a:p>
          <a:p>
            <a:pPr eaLnBrk="0" hangingPunct="0">
              <a:defRPr/>
            </a:pPr>
            <a:r>
              <a:rPr lang="ru-RU" altLang="ja-JP" sz="3000" dirty="0" err="1">
                <a:latin typeface="Times New Roman" pitchFamily="18" charset="0"/>
                <a:ea typeface="MS Mincho" pitchFamily="49" charset="-128"/>
                <a:cs typeface="Times New Roman" pitchFamily="18" charset="0"/>
              </a:rPr>
              <a:t>Кулда</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ёпик</a:t>
            </a:r>
            <a:r>
              <a:rPr lang="ru-RU" altLang="ja-JP" sz="3000" dirty="0">
                <a:latin typeface="Times New Roman" pitchFamily="18" charset="0"/>
                <a:ea typeface="MS Mincho" pitchFamily="49" charset="-128"/>
                <a:cs typeface="Times New Roman" pitchFamily="18" charset="0"/>
              </a:rPr>
              <a:t> репозиция ташки иммобилизация </a:t>
            </a:r>
            <a:r>
              <a:rPr lang="ru-RU" altLang="ja-JP" sz="3000" dirty="0" err="1">
                <a:latin typeface="Times New Roman" pitchFamily="18" charset="0"/>
                <a:ea typeface="MS Mincho" pitchFamily="49" charset="-128"/>
                <a:cs typeface="Times New Roman" pitchFamily="18" charset="0"/>
              </a:rPr>
              <a:t>билан</a:t>
            </a:r>
            <a:endParaRPr lang="ru-RU" altLang="ja-JP" sz="3000" dirty="0"/>
          </a:p>
          <a:p>
            <a:pPr eaLnBrk="0" hangingPunct="0">
              <a:defRPr/>
            </a:pPr>
            <a:r>
              <a:rPr lang="ru-RU" altLang="ja-JP" sz="3000" dirty="0">
                <a:latin typeface="Times New Roman" pitchFamily="18" charset="0"/>
                <a:ea typeface="MS Mincho" pitchFamily="49" charset="-128"/>
                <a:cs typeface="Times New Roman" pitchFamily="18" charset="0"/>
              </a:rPr>
              <a:t>Скелет </a:t>
            </a:r>
            <a:r>
              <a:rPr lang="ru-RU" altLang="ja-JP" sz="3000" dirty="0" err="1">
                <a:latin typeface="Times New Roman" pitchFamily="18" charset="0"/>
                <a:ea typeface="MS Mincho" pitchFamily="49" charset="-128"/>
                <a:cs typeface="Times New Roman" pitchFamily="18" charset="0"/>
              </a:rPr>
              <a:t>тортмаси</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лейкопластир</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тортмаси</a:t>
            </a:r>
            <a:endParaRPr lang="ru-RU" altLang="ja-JP" sz="3000" dirty="0"/>
          </a:p>
          <a:p>
            <a:pPr eaLnBrk="0" hangingPunct="0">
              <a:defRPr/>
            </a:pPr>
            <a:r>
              <a:rPr lang="ru-RU" altLang="ja-JP" sz="3000" dirty="0" err="1">
                <a:latin typeface="Times New Roman" pitchFamily="18" charset="0"/>
                <a:ea typeface="MS Mincho" pitchFamily="49" charset="-128"/>
                <a:cs typeface="Times New Roman" pitchFamily="18" charset="0"/>
              </a:rPr>
              <a:t>Компрессион-дистракцион</a:t>
            </a:r>
            <a:r>
              <a:rPr lang="ru-RU" altLang="ja-JP" sz="3000" dirty="0">
                <a:latin typeface="Times New Roman" pitchFamily="18" charset="0"/>
                <a:ea typeface="MS Mincho" pitchFamily="49" charset="-128"/>
                <a:cs typeface="Times New Roman" pitchFamily="18" charset="0"/>
              </a:rPr>
              <a:t>, </a:t>
            </a:r>
          </a:p>
          <a:p>
            <a:pPr eaLnBrk="0" hangingPunct="0">
              <a:defRPr/>
            </a:pPr>
            <a:r>
              <a:rPr lang="ru-RU" altLang="ja-JP" sz="3000" dirty="0">
                <a:latin typeface="Times New Roman" pitchFamily="18" charset="0"/>
                <a:ea typeface="MS Mincho" pitchFamily="49" charset="-128"/>
                <a:cs typeface="Times New Roman" pitchFamily="18" charset="0"/>
              </a:rPr>
              <a:t>шарнир </a:t>
            </a:r>
            <a:r>
              <a:rPr lang="ru-RU" altLang="ja-JP" sz="3000" dirty="0" err="1">
                <a:latin typeface="Times New Roman" pitchFamily="18" charset="0"/>
                <a:ea typeface="MS Mincho" pitchFamily="49" charset="-128"/>
                <a:cs typeface="Times New Roman" pitchFamily="18" charset="0"/>
              </a:rPr>
              <a:t>дистракцион</a:t>
            </a:r>
            <a:r>
              <a:rPr lang="ru-RU" altLang="ja-JP" sz="3000" dirty="0">
                <a:latin typeface="Times New Roman" pitchFamily="18" charset="0"/>
                <a:ea typeface="MS Mincho" pitchFamily="49" charset="-128"/>
                <a:cs typeface="Times New Roman" pitchFamily="18" charset="0"/>
              </a:rPr>
              <a:t>, </a:t>
            </a:r>
            <a:endParaRPr lang="ru-RU" altLang="ja-JP" sz="3000" dirty="0"/>
          </a:p>
          <a:p>
            <a:pPr eaLnBrk="0" hangingPunct="0">
              <a:defRPr/>
            </a:pPr>
            <a:r>
              <a:rPr lang="ru-RU" altLang="ja-JP" sz="3000" dirty="0" err="1">
                <a:latin typeface="Times New Roman" pitchFamily="18" charset="0"/>
                <a:ea typeface="MS Mincho" pitchFamily="49" charset="-128"/>
                <a:cs typeface="Times New Roman" pitchFamily="18" charset="0"/>
              </a:rPr>
              <a:t>дистракцион</a:t>
            </a:r>
            <a:r>
              <a:rPr lang="ru-RU" altLang="ja-JP" sz="3000" dirty="0">
                <a:latin typeface="Times New Roman" pitchFamily="18" charset="0"/>
                <a:ea typeface="MS Mincho" pitchFamily="49" charset="-128"/>
                <a:cs typeface="Times New Roman" pitchFamily="18" charset="0"/>
              </a:rPr>
              <a:t> остеосинтез </a:t>
            </a:r>
            <a:endParaRPr lang="ru-RU" altLang="ja-JP" sz="3000" dirty="0"/>
          </a:p>
          <a:p>
            <a:pPr eaLnBrk="0" hangingPunct="0">
              <a:defRPr/>
            </a:pPr>
            <a:r>
              <a:rPr lang="ru-RU" altLang="ja-JP" sz="3000" dirty="0" err="1">
                <a:latin typeface="Times New Roman" pitchFamily="18" charset="0"/>
                <a:ea typeface="MS Mincho" pitchFamily="49" charset="-128"/>
                <a:cs typeface="Times New Roman" pitchFamily="18" charset="0"/>
              </a:rPr>
              <a:t>Оператив</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даволаш</a:t>
            </a:r>
            <a:endParaRPr lang="ru-RU" altLang="ja-JP" sz="3000" dirty="0"/>
          </a:p>
          <a:p>
            <a:pPr eaLnBrk="0" hangingPunct="0">
              <a:defRPr/>
            </a:pPr>
            <a:r>
              <a:rPr lang="ru-RU" altLang="ja-JP" sz="3000" dirty="0" err="1">
                <a:latin typeface="Times New Roman" pitchFamily="18" charset="0"/>
                <a:ea typeface="MS Mincho" pitchFamily="49" charset="-128"/>
                <a:cs typeface="Times New Roman" pitchFamily="18" charset="0"/>
              </a:rPr>
              <a:t>Даволаш</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физкультураси</a:t>
            </a:r>
            <a:endParaRPr lang="ru-RU" altLang="ja-JP" sz="3000" dirty="0"/>
          </a:p>
          <a:p>
            <a:pPr eaLnBrk="0" hangingPunct="0">
              <a:defRPr/>
            </a:pPr>
            <a:r>
              <a:rPr lang="ru-RU" altLang="ja-JP" sz="3000" dirty="0">
                <a:latin typeface="Times New Roman" pitchFamily="18" charset="0"/>
                <a:ea typeface="MS Mincho" pitchFamily="49" charset="-128"/>
                <a:cs typeface="Times New Roman" pitchFamily="18" charset="0"/>
              </a:rPr>
              <a:t>Физиотерапия </a:t>
            </a:r>
            <a:r>
              <a:rPr lang="ru-RU" altLang="ja-JP" sz="3000" dirty="0" err="1">
                <a:latin typeface="Times New Roman" pitchFamily="18" charset="0"/>
                <a:ea typeface="MS Mincho" pitchFamily="49" charset="-128"/>
                <a:cs typeface="Times New Roman" pitchFamily="18" charset="0"/>
              </a:rPr>
              <a:t>ва</a:t>
            </a:r>
            <a:r>
              <a:rPr lang="ru-RU" altLang="ja-JP" sz="3000" dirty="0">
                <a:latin typeface="Times New Roman" pitchFamily="18" charset="0"/>
                <a:ea typeface="MS Mincho" pitchFamily="49" charset="-128"/>
                <a:cs typeface="Times New Roman" pitchFamily="18" charset="0"/>
              </a:rPr>
              <a:t> </a:t>
            </a:r>
            <a:r>
              <a:rPr lang="ru-RU" altLang="ja-JP" sz="3000" dirty="0" err="1">
                <a:latin typeface="Times New Roman" pitchFamily="18" charset="0"/>
                <a:ea typeface="MS Mincho" pitchFamily="49" charset="-128"/>
                <a:cs typeface="Times New Roman" pitchFamily="18" charset="0"/>
              </a:rPr>
              <a:t>бошкалар</a:t>
            </a:r>
            <a:r>
              <a:rPr lang="ru-RU" altLang="ja-JP" sz="3000" dirty="0">
                <a:latin typeface="Times New Roman" pitchFamily="18" charset="0"/>
                <a:ea typeface="MS Mincho" pitchFamily="49" charset="-128"/>
                <a:cs typeface="Times New Roman" pitchFamily="18" charset="0"/>
              </a:rPr>
              <a:t>.</a:t>
            </a:r>
            <a:endParaRPr lang="ru-RU" altLang="ja-JP" sz="3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28625" y="71438"/>
            <a:ext cx="8572500" cy="1938337"/>
          </a:xfrm>
          <a:prstGeom prst="rect">
            <a:avLst/>
          </a:prstGeom>
          <a:noFill/>
          <a:ln w="9525">
            <a:noFill/>
            <a:miter lim="800000"/>
            <a:headEnd/>
            <a:tailEnd/>
          </a:ln>
          <a:effectLst/>
        </p:spPr>
        <p:txBody>
          <a:bodyPr anchor="ctr">
            <a:spAutoFit/>
          </a:bodyPr>
          <a:lstStyle/>
          <a:p>
            <a:pPr algn="ctr">
              <a:defRPr/>
            </a:pPr>
            <a:r>
              <a:rPr lang="ru-RU" altLang="ja-JP" sz="4000" dirty="0" err="1">
                <a:solidFill>
                  <a:schemeClr val="accent3"/>
                </a:solidFill>
                <a:latin typeface="Times New Roman" pitchFamily="18" charset="0"/>
                <a:ea typeface="MS Mincho" pitchFamily="49" charset="-128"/>
                <a:cs typeface="Times New Roman" pitchFamily="18" charset="0"/>
              </a:rPr>
              <a:t>Кулда</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ёпик</a:t>
            </a:r>
            <a:r>
              <a:rPr lang="ru-RU" altLang="ja-JP" sz="4000" dirty="0">
                <a:solidFill>
                  <a:schemeClr val="accent3"/>
                </a:solidFill>
                <a:latin typeface="Times New Roman" pitchFamily="18" charset="0"/>
                <a:ea typeface="MS Mincho" pitchFamily="49" charset="-128"/>
                <a:cs typeface="Times New Roman" pitchFamily="18" charset="0"/>
              </a:rPr>
              <a:t> репозиция ташки иммобилизация </a:t>
            </a:r>
            <a:r>
              <a:rPr lang="ru-RU" altLang="ja-JP" sz="4000" dirty="0" err="1">
                <a:solidFill>
                  <a:schemeClr val="accent3"/>
                </a:solidFill>
                <a:latin typeface="Times New Roman" pitchFamily="18" charset="0"/>
                <a:ea typeface="MS Mincho" pitchFamily="49" charset="-128"/>
                <a:cs typeface="Times New Roman" pitchFamily="18" charset="0"/>
              </a:rPr>
              <a:t>билан</a:t>
            </a:r>
            <a:endParaRPr lang="ru-RU" altLang="ja-JP" sz="4000" dirty="0">
              <a:solidFill>
                <a:schemeClr val="accent3"/>
              </a:solidFill>
            </a:endParaRPr>
          </a:p>
          <a:p>
            <a:pPr algn="ctr" eaLnBrk="0" hangingPunct="0">
              <a:defRPr/>
            </a:pPr>
            <a:endParaRPr lang="ru-RU" altLang="ja-JP" sz="4000" dirty="0">
              <a:solidFill>
                <a:schemeClr val="accent3"/>
              </a:solidFill>
            </a:endParaRPr>
          </a:p>
        </p:txBody>
      </p:sp>
      <p:pic>
        <p:nvPicPr>
          <p:cNvPr id="5" name="Рисунок 4" descr="img005"/>
          <p:cNvPicPr>
            <a:picLocks noChangeAspect="1"/>
          </p:cNvPicPr>
          <p:nvPr/>
        </p:nvPicPr>
        <p:blipFill>
          <a:blip r:embed="rId2" cstate="print"/>
          <a:srcRect/>
          <a:stretch>
            <a:fillRect/>
          </a:stretch>
        </p:blipFill>
        <p:spPr bwMode="auto">
          <a:xfrm>
            <a:off x="2470043" y="1884649"/>
            <a:ext cx="4459411" cy="4258995"/>
          </a:xfrm>
          <a:prstGeom prst="rect">
            <a:avLst/>
          </a:prstGeom>
          <a:noFill/>
          <a:ln w="9525">
            <a:noFill/>
            <a:miter lim="800000"/>
            <a:headEnd/>
            <a:tailEnd/>
          </a:ln>
          <a:scene3d>
            <a:camera prst="orthographicFront">
              <a:rot lat="0" lon="0" rev="5400000"/>
            </a:camera>
            <a:lightRig rig="threePt" dir="t"/>
          </a:scene3d>
        </p:spPr>
      </p:pic>
      <p:sp>
        <p:nvSpPr>
          <p:cNvPr id="68612" name="Rectangle 3"/>
          <p:cNvSpPr>
            <a:spLocks noChangeArrowheads="1"/>
          </p:cNvSpPr>
          <p:nvPr/>
        </p:nvSpPr>
        <p:spPr bwMode="auto">
          <a:xfrm>
            <a:off x="0" y="1790700"/>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69635" name="Рисунок 25" descr="img009"/>
          <p:cNvPicPr>
            <a:picLocks noChangeAspect="1" noChangeArrowheads="1"/>
          </p:cNvPicPr>
          <p:nvPr/>
        </p:nvPicPr>
        <p:blipFill>
          <a:blip r:embed="rId2"/>
          <a:srcRect/>
          <a:stretch>
            <a:fillRect/>
          </a:stretch>
        </p:blipFill>
        <p:spPr bwMode="auto">
          <a:xfrm>
            <a:off x="2571750" y="1270000"/>
            <a:ext cx="3648075" cy="5087938"/>
          </a:xfrm>
          <a:prstGeom prst="rect">
            <a:avLst/>
          </a:prstGeom>
          <a:noFill/>
          <a:ln w="9525">
            <a:noFill/>
            <a:miter lim="800000"/>
            <a:headEnd/>
            <a:tailEnd/>
          </a:ln>
        </p:spPr>
      </p:pic>
      <p:sp>
        <p:nvSpPr>
          <p:cNvPr id="87043" name="Rectangle 3"/>
          <p:cNvSpPr>
            <a:spLocks noChangeArrowheads="1"/>
          </p:cNvSpPr>
          <p:nvPr/>
        </p:nvSpPr>
        <p:spPr bwMode="auto">
          <a:xfrm>
            <a:off x="428625" y="158750"/>
            <a:ext cx="8572500" cy="769938"/>
          </a:xfrm>
          <a:prstGeom prst="rect">
            <a:avLst/>
          </a:prstGeom>
          <a:noFill/>
          <a:ln w="9525">
            <a:noFill/>
            <a:miter lim="800000"/>
            <a:headEnd/>
            <a:tailEnd/>
          </a:ln>
          <a:effectLst/>
        </p:spPr>
        <p:txBody>
          <a:bodyPr anchor="ctr">
            <a:spAutoFit/>
          </a:bodyPr>
          <a:lstStyle/>
          <a:p>
            <a:pPr algn="ctr">
              <a:defRPr/>
            </a:pPr>
            <a:r>
              <a:rPr lang="ru-RU" altLang="ja-JP" sz="4400" dirty="0" err="1">
                <a:solidFill>
                  <a:schemeClr val="accent3"/>
                </a:solidFill>
                <a:latin typeface="Times New Roman" pitchFamily="18" charset="0"/>
                <a:ea typeface="MS Mincho" pitchFamily="49" charset="-128"/>
                <a:cs typeface="Times New Roman" pitchFamily="18" charset="0"/>
              </a:rPr>
              <a:t>Оператив</a:t>
            </a:r>
            <a:r>
              <a:rPr lang="ru-RU" altLang="ja-JP" sz="4400" dirty="0">
                <a:solidFill>
                  <a:schemeClr val="accent3"/>
                </a:solidFill>
                <a:latin typeface="Times New Roman" pitchFamily="18" charset="0"/>
                <a:ea typeface="MS Mincho" pitchFamily="49" charset="-128"/>
                <a:cs typeface="Times New Roman" pitchFamily="18" charset="0"/>
              </a:rPr>
              <a:t> </a:t>
            </a:r>
            <a:r>
              <a:rPr lang="ru-RU" altLang="ja-JP" sz="4400" dirty="0" err="1">
                <a:solidFill>
                  <a:schemeClr val="accent3"/>
                </a:solidFill>
                <a:latin typeface="Times New Roman" pitchFamily="18" charset="0"/>
                <a:ea typeface="MS Mincho" pitchFamily="49" charset="-128"/>
                <a:cs typeface="Times New Roman" pitchFamily="18" charset="0"/>
              </a:rPr>
              <a:t>даволаш</a:t>
            </a:r>
            <a:endParaRPr lang="ru-RU" altLang="ja-JP" sz="4400" dirty="0">
              <a:solidFill>
                <a:schemeClr val="accent3"/>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28625" y="133350"/>
            <a:ext cx="8572500" cy="1938338"/>
          </a:xfrm>
          <a:prstGeom prst="rect">
            <a:avLst/>
          </a:prstGeom>
          <a:noFill/>
          <a:ln w="9525">
            <a:noFill/>
            <a:miter lim="800000"/>
            <a:headEnd/>
            <a:tailEnd/>
          </a:ln>
          <a:effectLst/>
        </p:spPr>
        <p:txBody>
          <a:bodyPr anchor="ctr">
            <a:spAutoFit/>
          </a:bodyPr>
          <a:lstStyle/>
          <a:p>
            <a:pPr algn="ctr">
              <a:defRPr/>
            </a:pPr>
            <a:r>
              <a:rPr lang="ru-RU" altLang="ja-JP" sz="4000" dirty="0">
                <a:solidFill>
                  <a:schemeClr val="accent3"/>
                </a:solidFill>
                <a:latin typeface="Times New Roman" pitchFamily="18" charset="0"/>
                <a:ea typeface="MS Mincho" pitchFamily="49" charset="-128"/>
                <a:cs typeface="Times New Roman" pitchFamily="18" charset="0"/>
              </a:rPr>
              <a:t>Скелет </a:t>
            </a:r>
            <a:r>
              <a:rPr lang="ru-RU" altLang="ja-JP" sz="4000" dirty="0" err="1">
                <a:solidFill>
                  <a:schemeClr val="accent3"/>
                </a:solidFill>
                <a:latin typeface="Times New Roman" pitchFamily="18" charset="0"/>
                <a:ea typeface="MS Mincho" pitchFamily="49" charset="-128"/>
                <a:cs typeface="Times New Roman" pitchFamily="18" charset="0"/>
              </a:rPr>
              <a:t>тортмаси</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лейкопластир</a:t>
            </a:r>
            <a:r>
              <a:rPr lang="ru-RU" altLang="ja-JP" sz="4000" dirty="0">
                <a:solidFill>
                  <a:schemeClr val="accent3"/>
                </a:solidFill>
                <a:latin typeface="Times New Roman" pitchFamily="18" charset="0"/>
                <a:ea typeface="MS Mincho" pitchFamily="49" charset="-128"/>
                <a:cs typeface="Times New Roman" pitchFamily="18" charset="0"/>
              </a:rPr>
              <a:t> </a:t>
            </a:r>
            <a:r>
              <a:rPr lang="ru-RU" altLang="ja-JP" sz="4000" dirty="0" err="1">
                <a:solidFill>
                  <a:schemeClr val="accent3"/>
                </a:solidFill>
                <a:latin typeface="Times New Roman" pitchFamily="18" charset="0"/>
                <a:ea typeface="MS Mincho" pitchFamily="49" charset="-128"/>
                <a:cs typeface="Times New Roman" pitchFamily="18" charset="0"/>
              </a:rPr>
              <a:t>тортмаси</a:t>
            </a:r>
            <a:endParaRPr lang="ru-RU" altLang="ja-JP" sz="4000" dirty="0">
              <a:solidFill>
                <a:schemeClr val="accent3"/>
              </a:solidFill>
            </a:endParaRPr>
          </a:p>
          <a:p>
            <a:pPr algn="ctr" eaLnBrk="0" hangingPunct="0">
              <a:defRPr/>
            </a:pPr>
            <a:endParaRPr lang="ru-RU" altLang="ja-JP" sz="4000" dirty="0">
              <a:solidFill>
                <a:schemeClr val="accent3"/>
              </a:solidFill>
            </a:endParaRPr>
          </a:p>
        </p:txBody>
      </p:sp>
      <p:pic>
        <p:nvPicPr>
          <p:cNvPr id="70659" name="Рисунок 28" descr="img002"/>
          <p:cNvPicPr>
            <a:picLocks noChangeAspect="1" noChangeArrowheads="1"/>
          </p:cNvPicPr>
          <p:nvPr/>
        </p:nvPicPr>
        <p:blipFill>
          <a:blip r:embed="rId2"/>
          <a:srcRect/>
          <a:stretch>
            <a:fillRect/>
          </a:stretch>
        </p:blipFill>
        <p:spPr bwMode="auto">
          <a:xfrm>
            <a:off x="1143000" y="1684338"/>
            <a:ext cx="7215188" cy="4887912"/>
          </a:xfrm>
          <a:prstGeom prst="rect">
            <a:avLst/>
          </a:prstGeom>
          <a:noFill/>
          <a:ln w="9525">
            <a:noFill/>
            <a:miter lim="800000"/>
            <a:headEnd/>
            <a:tailEnd/>
          </a:ln>
        </p:spPr>
      </p:pic>
      <p:sp>
        <p:nvSpPr>
          <p:cNvPr id="70660" name="Rectangle 3"/>
          <p:cNvSpPr>
            <a:spLocks noChangeArrowheads="1"/>
          </p:cNvSpPr>
          <p:nvPr/>
        </p:nvSpPr>
        <p:spPr bwMode="auto">
          <a:xfrm>
            <a:off x="0" y="2638425"/>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28625" y="82550"/>
            <a:ext cx="8572500" cy="1323975"/>
          </a:xfrm>
          <a:prstGeom prst="rect">
            <a:avLst/>
          </a:prstGeom>
          <a:noFill/>
          <a:ln w="9525">
            <a:noFill/>
            <a:miter lim="800000"/>
            <a:headEnd/>
            <a:tailEnd/>
          </a:ln>
          <a:effectLst/>
        </p:spPr>
        <p:txBody>
          <a:bodyPr anchor="ctr">
            <a:spAutoFit/>
          </a:bodyPr>
          <a:lstStyle/>
          <a:p>
            <a:pPr algn="ctr">
              <a:defRPr/>
            </a:pPr>
            <a:r>
              <a:rPr lang="ru-RU" altLang="ja-JP" sz="4000" dirty="0" err="1">
                <a:solidFill>
                  <a:schemeClr val="accent3"/>
                </a:solidFill>
                <a:latin typeface="Times New Roman" pitchFamily="18" charset="0"/>
                <a:ea typeface="MS Mincho" pitchFamily="49" charset="-128"/>
                <a:cs typeface="Times New Roman" pitchFamily="18" charset="0"/>
              </a:rPr>
              <a:t>Компрессион-дистракцион</a:t>
            </a:r>
            <a:r>
              <a:rPr lang="ru-RU" altLang="ja-JP" sz="4000" dirty="0">
                <a:solidFill>
                  <a:schemeClr val="accent3"/>
                </a:solidFill>
                <a:latin typeface="Times New Roman" pitchFamily="18" charset="0"/>
                <a:ea typeface="MS Mincho" pitchFamily="49" charset="-128"/>
                <a:cs typeface="Times New Roman" pitchFamily="18" charset="0"/>
              </a:rPr>
              <a:t>, шарнир </a:t>
            </a:r>
            <a:r>
              <a:rPr lang="ru-RU" altLang="ja-JP" sz="4000" dirty="0" err="1">
                <a:solidFill>
                  <a:schemeClr val="accent3"/>
                </a:solidFill>
                <a:latin typeface="Times New Roman" pitchFamily="18" charset="0"/>
                <a:ea typeface="MS Mincho" pitchFamily="49" charset="-128"/>
                <a:cs typeface="Times New Roman" pitchFamily="18" charset="0"/>
              </a:rPr>
              <a:t>дистракцион</a:t>
            </a:r>
            <a:r>
              <a:rPr lang="ru-RU" altLang="ja-JP" sz="4000" dirty="0">
                <a:solidFill>
                  <a:schemeClr val="accent3"/>
                </a:solidFill>
                <a:latin typeface="Times New Roman" pitchFamily="18" charset="0"/>
                <a:ea typeface="MS Mincho" pitchFamily="49" charset="-128"/>
                <a:cs typeface="Times New Roman" pitchFamily="18" charset="0"/>
              </a:rPr>
              <a:t>, </a:t>
            </a:r>
            <a:endParaRPr lang="ru-RU" altLang="ja-JP" sz="4000" dirty="0">
              <a:solidFill>
                <a:schemeClr val="accent3"/>
              </a:solidFill>
              <a:latin typeface="Times New Roman" pitchFamily="18" charset="0"/>
              <a:cs typeface="Times New Roman" pitchFamily="18" charset="0"/>
            </a:endParaRPr>
          </a:p>
        </p:txBody>
      </p:sp>
      <p:pic>
        <p:nvPicPr>
          <p:cNvPr id="71683" name="Рисунок 29" descr="img004"/>
          <p:cNvPicPr>
            <a:picLocks noChangeAspect="1" noChangeArrowheads="1"/>
          </p:cNvPicPr>
          <p:nvPr/>
        </p:nvPicPr>
        <p:blipFill>
          <a:blip r:embed="rId2"/>
          <a:srcRect/>
          <a:stretch>
            <a:fillRect/>
          </a:stretch>
        </p:blipFill>
        <p:spPr bwMode="auto">
          <a:xfrm>
            <a:off x="2500313" y="1571625"/>
            <a:ext cx="4198937" cy="5214938"/>
          </a:xfrm>
          <a:prstGeom prst="rect">
            <a:avLst/>
          </a:prstGeom>
          <a:noFill/>
          <a:ln w="9525">
            <a:noFill/>
            <a:miter lim="800000"/>
            <a:headEnd/>
            <a:tailEnd/>
          </a:ln>
        </p:spPr>
      </p:pic>
      <p:sp>
        <p:nvSpPr>
          <p:cNvPr id="71684" name="Rectangle 3"/>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72707" name="Рисунок 30" descr="img007"/>
          <p:cNvPicPr>
            <a:picLocks noChangeAspect="1" noChangeArrowheads="1"/>
          </p:cNvPicPr>
          <p:nvPr/>
        </p:nvPicPr>
        <p:blipFill>
          <a:blip r:embed="rId2"/>
          <a:srcRect/>
          <a:stretch>
            <a:fillRect/>
          </a:stretch>
        </p:blipFill>
        <p:spPr bwMode="auto">
          <a:xfrm>
            <a:off x="1857375" y="1641475"/>
            <a:ext cx="5786438" cy="4645025"/>
          </a:xfrm>
          <a:prstGeom prst="rect">
            <a:avLst/>
          </a:prstGeom>
          <a:noFill/>
          <a:ln w="9525">
            <a:noFill/>
            <a:miter lim="800000"/>
            <a:headEnd/>
            <a:tailEnd/>
          </a:ln>
        </p:spPr>
      </p:pic>
      <p:sp>
        <p:nvSpPr>
          <p:cNvPr id="72708" name="Rectangle 3"/>
          <p:cNvSpPr>
            <a:spLocks noChangeArrowheads="1"/>
          </p:cNvSpPr>
          <p:nvPr/>
        </p:nvSpPr>
        <p:spPr bwMode="auto">
          <a:xfrm>
            <a:off x="428625" y="200025"/>
            <a:ext cx="8572500" cy="830263"/>
          </a:xfrm>
          <a:prstGeom prst="rect">
            <a:avLst/>
          </a:prstGeom>
          <a:noFill/>
          <a:ln w="9525">
            <a:noFill/>
            <a:miter lim="800000"/>
            <a:headEnd/>
            <a:tailEnd/>
          </a:ln>
        </p:spPr>
        <p:txBody>
          <a:bodyPr anchor="ctr">
            <a:spAutoFit/>
          </a:bodyPr>
          <a:lstStyle/>
          <a:p>
            <a:pPr algn="ctr"/>
            <a:r>
              <a:rPr lang="ru-RU" altLang="ja-JP" sz="4800">
                <a:latin typeface="Times New Roman" pitchFamily="18" charset="0"/>
                <a:ea typeface="MS Mincho" pitchFamily="49" charset="-128"/>
                <a:cs typeface="Times New Roman" pitchFamily="18" charset="0"/>
              </a:rPr>
              <a:t>Дистракцион остеосинтез </a:t>
            </a:r>
            <a:endParaRPr lang="ru-RU" altLang="ja-JP" sz="4800">
              <a:ea typeface="MS Mincho"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Drafter\Documents\PICTURES\SLIDES\img078.jpg"/>
          <p:cNvPicPr>
            <a:picLocks noChangeAspect="1" noChangeArrowheads="1"/>
          </p:cNvPicPr>
          <p:nvPr/>
        </p:nvPicPr>
        <p:blipFill>
          <a:blip r:embed="rId2"/>
          <a:srcRect/>
          <a:stretch>
            <a:fillRect/>
          </a:stretch>
        </p:blipFill>
        <p:spPr bwMode="auto">
          <a:xfrm>
            <a:off x="409575" y="214313"/>
            <a:ext cx="872807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625" y="142875"/>
            <a:ext cx="8623300" cy="6370638"/>
          </a:xfrm>
          <a:prstGeom prst="rect">
            <a:avLst/>
          </a:prstGeom>
        </p:spPr>
        <p:txBody>
          <a:bodyPr>
            <a:spAutoFit/>
          </a:bodyPr>
          <a:lstStyle/>
          <a:p>
            <a:pPr fontAlgn="auto">
              <a:spcBef>
                <a:spcPts val="0"/>
              </a:spcBef>
              <a:spcAft>
                <a:spcPts val="0"/>
              </a:spcAft>
              <a:defRPr/>
            </a:pPr>
            <a:r>
              <a:rPr lang="ru-RU" sz="3400" dirty="0">
                <a:solidFill>
                  <a:schemeClr val="accent3"/>
                </a:solidFill>
                <a:latin typeface="Times New Roman" pitchFamily="18" charset="0"/>
                <a:cs typeface="Times New Roman" pitchFamily="18" charset="0"/>
              </a:rPr>
              <a:t>В структуре общей заболеваемости </a:t>
            </a:r>
            <a:r>
              <a:rPr lang="ru-RU" sz="3400" dirty="0">
                <a:latin typeface="Times New Roman" pitchFamily="18" charset="0"/>
                <a:cs typeface="Times New Roman" pitchFamily="18" charset="0"/>
              </a:rPr>
              <a:t>травмы занимают шестое место, по причинам временной нетрудоспособности – второе место после болезней системы кровообращения; по первичному выходу на инвалидность – второе и среди причин смертности – третье ранговое место после онкологических и сердечно – сосудистых заболеваний.</a:t>
            </a:r>
            <a:r>
              <a:rPr lang="ru-RU" sz="3400" dirty="0">
                <a:solidFill>
                  <a:schemeClr val="accent3"/>
                </a:solidFill>
                <a:latin typeface="Times New Roman" pitchFamily="18" charset="0"/>
                <a:cs typeface="Times New Roman" pitchFamily="18" charset="0"/>
              </a:rPr>
              <a:t>  За последние 7 лет интенсивный </a:t>
            </a:r>
            <a:r>
              <a:rPr lang="ru-RU" sz="3400" dirty="0">
                <a:latin typeface="Times New Roman" pitchFamily="18" charset="0"/>
                <a:cs typeface="Times New Roman" pitchFamily="18" charset="0"/>
              </a:rPr>
              <a:t>показатель травматизма вырос на 11,5%, с 2998,5 в 2001 г., до 3451,5 на 1000 тысяч населения в 2007 г.</a:t>
            </a:r>
            <a:r>
              <a:rPr lang="ru-RU" sz="3400" dirty="0">
                <a:solidFill>
                  <a:schemeClr val="accent3"/>
                </a:solidFill>
                <a:latin typeface="Times New Roman" pitchFamily="18" charset="0"/>
                <a:cs typeface="Times New Roman" pitchFamily="18" charset="0"/>
              </a:rPr>
              <a:t> </a:t>
            </a:r>
            <a:r>
              <a:rPr lang="ru-RU" sz="3400" dirty="0">
                <a:solidFill>
                  <a:schemeClr val="tx2">
                    <a:lumMod val="90000"/>
                  </a:schemeClr>
                </a:solidFill>
                <a:latin typeface="Times New Roman" pitchFamily="18" charset="0"/>
                <a:cs typeface="Times New Roman" pitchFamily="18" charset="0"/>
              </a:rPr>
              <a:t>(таблица 1).</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35562"/>
          <p:cNvPicPr>
            <a:picLocks noChangeAspect="1" noChangeArrowheads="1"/>
          </p:cNvPicPr>
          <p:nvPr/>
        </p:nvPicPr>
        <p:blipFill>
          <a:blip r:embed="rId2"/>
          <a:srcRect/>
          <a:stretch>
            <a:fillRect/>
          </a:stretch>
        </p:blipFill>
        <p:spPr bwMode="auto">
          <a:xfrm>
            <a:off x="1349375" y="58738"/>
            <a:ext cx="2579688" cy="6727825"/>
          </a:xfrm>
          <a:prstGeom prst="rect">
            <a:avLst/>
          </a:prstGeom>
          <a:noFill/>
          <a:ln w="9525">
            <a:noFill/>
            <a:miter lim="800000"/>
            <a:headEnd/>
            <a:tailEnd/>
          </a:ln>
        </p:spPr>
      </p:pic>
      <p:pic>
        <p:nvPicPr>
          <p:cNvPr id="74755" name="Picture 3" descr="35563"/>
          <p:cNvPicPr>
            <a:picLocks noChangeAspect="1" noChangeArrowheads="1"/>
          </p:cNvPicPr>
          <p:nvPr/>
        </p:nvPicPr>
        <p:blipFill>
          <a:blip r:embed="rId3"/>
          <a:srcRect/>
          <a:stretch>
            <a:fillRect/>
          </a:stretch>
        </p:blipFill>
        <p:spPr bwMode="auto">
          <a:xfrm>
            <a:off x="5451475" y="71438"/>
            <a:ext cx="2335213" cy="670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21" y="456021"/>
            <a:ext cx="8627165" cy="5901937"/>
          </a:xfrm>
          <a:prstGeom prst="rect">
            <a:avLst/>
          </a:prstGeom>
          <a:noFill/>
          <a:effectLst>
            <a:glow rad="63500">
              <a:schemeClr val="accent1">
                <a:satMod val="175000"/>
                <a:alpha val="40000"/>
              </a:schemeClr>
            </a:glow>
            <a:innerShdw blurRad="63500" dist="50800">
              <a:prstClr val="black">
                <a:alpha val="50000"/>
              </a:prstClr>
            </a:innerShdw>
          </a:effectLst>
        </p:spPr>
        <p:txBody>
          <a:bodyPr>
            <a:spAutoFit/>
          </a:bodyPr>
          <a:lstStyle/>
          <a:p>
            <a:pPr algn="ctr" fontAlgn="auto">
              <a:lnSpc>
                <a:spcPct val="200000"/>
              </a:lnSpc>
              <a:spcBef>
                <a:spcPts val="0"/>
              </a:spcBef>
              <a:spcAft>
                <a:spcPts val="0"/>
              </a:spcAft>
              <a:defRPr/>
            </a:pPr>
            <a:r>
              <a:rPr lang="ru-RU" sz="6600" b="1" dirty="0">
                <a:solidFill>
                  <a:srgbClr val="6FF216"/>
                </a:solidFill>
                <a:effectLst>
                  <a:outerShdw blurRad="38100" dist="38100" dir="2700000" algn="tl">
                    <a:srgbClr val="000000">
                      <a:alpha val="43137"/>
                    </a:srgbClr>
                  </a:outerShdw>
                </a:effectLst>
                <a:latin typeface="+mn-lt"/>
              </a:rPr>
              <a:t>ЭЪТИБОРЛАРИНГИЗ </a:t>
            </a:r>
          </a:p>
          <a:p>
            <a:pPr algn="ctr" fontAlgn="auto">
              <a:lnSpc>
                <a:spcPct val="200000"/>
              </a:lnSpc>
              <a:spcBef>
                <a:spcPts val="0"/>
              </a:spcBef>
              <a:spcAft>
                <a:spcPts val="0"/>
              </a:spcAft>
              <a:defRPr/>
            </a:pPr>
            <a:r>
              <a:rPr lang="ru-RU" sz="6600" b="1" dirty="0">
                <a:solidFill>
                  <a:srgbClr val="6FF216"/>
                </a:solidFill>
                <a:effectLst>
                  <a:outerShdw blurRad="38100" dist="38100" dir="2700000" algn="tl">
                    <a:srgbClr val="000000">
                      <a:alpha val="43137"/>
                    </a:srgbClr>
                  </a:outerShdw>
                </a:effectLst>
                <a:latin typeface="+mn-lt"/>
              </a:rPr>
              <a:t>УЧУН</a:t>
            </a:r>
          </a:p>
          <a:p>
            <a:pPr algn="ctr" fontAlgn="auto">
              <a:lnSpc>
                <a:spcPct val="200000"/>
              </a:lnSpc>
              <a:spcBef>
                <a:spcPts val="0"/>
              </a:spcBef>
              <a:spcAft>
                <a:spcPts val="0"/>
              </a:spcAft>
              <a:defRPr/>
            </a:pPr>
            <a:r>
              <a:rPr lang="ru-RU" sz="6600" b="1" dirty="0">
                <a:solidFill>
                  <a:srgbClr val="6FF216"/>
                </a:solidFill>
                <a:effectLst>
                  <a:outerShdw blurRad="38100" dist="38100" dir="2700000" algn="tl">
                    <a:srgbClr val="000000">
                      <a:alpha val="43137"/>
                    </a:srgbClr>
                  </a:outerShdw>
                </a:effectLst>
                <a:latin typeface="+mn-lt"/>
              </a:rPr>
              <a:t>РАХМАТ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749</TotalTime>
  <Words>2728</Words>
  <Application>Microsoft Office PowerPoint</Application>
  <PresentationFormat>Экран (4:3)</PresentationFormat>
  <Paragraphs>365</Paragraphs>
  <Slides>91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Показатели смертности от ДТП (доля на 100 тыс. населения) (Соколов В.А., 2009г.)</vt:lpstr>
      <vt:lpstr>Частота повреждений внутренних органов при ДТП, % (Соколов В.А., 2009г.)</vt:lpstr>
      <vt:lpstr>Частота повреждений скелета при ДТП, % (Соколов В.А., 2009г.)</vt:lpstr>
      <vt:lpstr>Количество повреждений внутренних органов у умерших, % (Соколов В.А., 2009г.)</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TRAUMA</dc:creator>
  <cp:lastModifiedBy>Админ</cp:lastModifiedBy>
  <cp:revision>66</cp:revision>
  <dcterms:created xsi:type="dcterms:W3CDTF">2010-05-19T04:43:55Z</dcterms:created>
  <dcterms:modified xsi:type="dcterms:W3CDTF">2013-08-05T07:51:48Z</dcterms:modified>
</cp:coreProperties>
</file>