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diagrams/drawing4.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95" r:id="rId2"/>
    <p:sldId id="257" r:id="rId3"/>
    <p:sldId id="294" r:id="rId4"/>
    <p:sldId id="258" r:id="rId5"/>
    <p:sldId id="259" r:id="rId6"/>
    <p:sldId id="264" r:id="rId7"/>
    <p:sldId id="265" r:id="rId8"/>
    <p:sldId id="266" r:id="rId9"/>
    <p:sldId id="267" r:id="rId10"/>
    <p:sldId id="268" r:id="rId11"/>
    <p:sldId id="269" r:id="rId12"/>
    <p:sldId id="270" r:id="rId13"/>
    <p:sldId id="271" r:id="rId14"/>
    <p:sldId id="272" r:id="rId15"/>
    <p:sldId id="274" r:id="rId16"/>
    <p:sldId id="276" r:id="rId17"/>
    <p:sldId id="277" r:id="rId18"/>
    <p:sldId id="278" r:id="rId19"/>
    <p:sldId id="279" r:id="rId20"/>
    <p:sldId id="280" r:id="rId21"/>
    <p:sldId id="281" r:id="rId22"/>
    <p:sldId id="289" r:id="rId23"/>
    <p:sldId id="291" r:id="rId24"/>
    <p:sldId id="290" r:id="rId25"/>
    <p:sldId id="282" r:id="rId26"/>
    <p:sldId id="283" r:id="rId27"/>
    <p:sldId id="292" r:id="rId28"/>
    <p:sldId id="293" r:id="rId29"/>
    <p:sldId id="284" r:id="rId30"/>
    <p:sldId id="285" r:id="rId31"/>
    <p:sldId id="286" r:id="rId32"/>
    <p:sldId id="287"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1" d="100"/>
          <a:sy n="91" d="100"/>
        </p:scale>
        <p:origin x="-972"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2CC227-9346-4DB4-B256-895F874E648C}"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ru-RU"/>
        </a:p>
      </dgm:t>
    </dgm:pt>
    <dgm:pt modelId="{C89A29FC-640F-45A5-B12E-85942338CCD0}">
      <dgm:prSet phldrT="[Текст]"/>
      <dgm:spPr/>
      <dgm:t>
        <a:bodyPr/>
        <a:lstStyle/>
        <a:p>
          <a:r>
            <a:rPr lang="ru-RU" dirty="0" smtClean="0">
              <a:latin typeface="Times New Roman" panose="02020603050405020304" pitchFamily="18" charset="0"/>
              <a:cs typeface="Times New Roman" panose="02020603050405020304" pitchFamily="18" charset="0"/>
            </a:rPr>
            <a:t>1</a:t>
          </a:r>
          <a:endParaRPr lang="ru-RU" dirty="0">
            <a:latin typeface="Times New Roman" panose="02020603050405020304" pitchFamily="18" charset="0"/>
            <a:cs typeface="Times New Roman" panose="02020603050405020304" pitchFamily="18" charset="0"/>
          </a:endParaRPr>
        </a:p>
      </dgm:t>
    </dgm:pt>
    <dgm:pt modelId="{45AED24D-F09B-4621-B83C-03A6FA210AAB}" type="parTrans" cxnId="{6B51AE53-9639-4D0B-AA0E-ADBDC58A2513}">
      <dgm:prSet/>
      <dgm:spPr/>
      <dgm:t>
        <a:bodyPr/>
        <a:lstStyle/>
        <a:p>
          <a:endParaRPr lang="ru-RU"/>
        </a:p>
      </dgm:t>
    </dgm:pt>
    <dgm:pt modelId="{C3D769D0-B945-4A48-BBA9-7EE53B9BAB3F}" type="sibTrans" cxnId="{6B51AE53-9639-4D0B-AA0E-ADBDC58A2513}">
      <dgm:prSet/>
      <dgm:spPr/>
      <dgm:t>
        <a:bodyPr/>
        <a:lstStyle/>
        <a:p>
          <a:endParaRPr lang="ru-RU"/>
        </a:p>
      </dgm:t>
    </dgm:pt>
    <dgm:pt modelId="{A6F4EB50-3A83-40C4-B150-9DE28D5E0532}">
      <dgm:prSet phldrT="[Текст]"/>
      <dgm:spPr/>
      <dgm:t>
        <a:bodyPr/>
        <a:lstStyle/>
        <a:p>
          <a:r>
            <a:rPr lang="uz-Cyrl-UZ" dirty="0" smtClean="0">
              <a:latin typeface="Times New Roman" panose="02020603050405020304" pitchFamily="18" charset="0"/>
              <a:cs typeface="Times New Roman" panose="02020603050405020304" pitchFamily="18" charset="0"/>
            </a:rPr>
            <a:t>Жамиятни глобал ахборотлаштириш </a:t>
          </a:r>
          <a:endParaRPr lang="ru-RU" dirty="0">
            <a:latin typeface="Times New Roman" panose="02020603050405020304" pitchFamily="18" charset="0"/>
            <a:cs typeface="Times New Roman" panose="02020603050405020304" pitchFamily="18" charset="0"/>
          </a:endParaRPr>
        </a:p>
      </dgm:t>
    </dgm:pt>
    <dgm:pt modelId="{4FD89F63-595D-407F-B29C-676A38A113F7}" type="parTrans" cxnId="{24B182B1-A9F9-4F76-9CCA-49B4A0DB487C}">
      <dgm:prSet/>
      <dgm:spPr/>
      <dgm:t>
        <a:bodyPr/>
        <a:lstStyle/>
        <a:p>
          <a:endParaRPr lang="ru-RU"/>
        </a:p>
      </dgm:t>
    </dgm:pt>
    <dgm:pt modelId="{5C7C0998-1F05-4A69-941D-EEB633C300EA}" type="sibTrans" cxnId="{24B182B1-A9F9-4F76-9CCA-49B4A0DB487C}">
      <dgm:prSet/>
      <dgm:spPr/>
      <dgm:t>
        <a:bodyPr/>
        <a:lstStyle/>
        <a:p>
          <a:endParaRPr lang="ru-RU"/>
        </a:p>
      </dgm:t>
    </dgm:pt>
    <dgm:pt modelId="{4C27F2AC-5770-461B-81BC-9693E272903D}">
      <dgm:prSet phldrT="[Текст]"/>
      <dgm:spPr/>
      <dgm:t>
        <a:bodyPr/>
        <a:lstStyle/>
        <a:p>
          <a:r>
            <a:rPr lang="ru-RU" dirty="0" smtClean="0">
              <a:latin typeface="Times New Roman" panose="02020603050405020304" pitchFamily="18" charset="0"/>
              <a:cs typeface="Times New Roman" panose="02020603050405020304" pitchFamily="18" charset="0"/>
            </a:rPr>
            <a:t>2</a:t>
          </a:r>
          <a:endParaRPr lang="ru-RU" dirty="0">
            <a:latin typeface="Times New Roman" panose="02020603050405020304" pitchFamily="18" charset="0"/>
            <a:cs typeface="Times New Roman" panose="02020603050405020304" pitchFamily="18" charset="0"/>
          </a:endParaRPr>
        </a:p>
      </dgm:t>
    </dgm:pt>
    <dgm:pt modelId="{1A63E275-6664-4B2A-BC1B-A73A2150EA61}" type="parTrans" cxnId="{74289C7A-7411-4312-B798-84DCFCE8114F}">
      <dgm:prSet/>
      <dgm:spPr/>
      <dgm:t>
        <a:bodyPr/>
        <a:lstStyle/>
        <a:p>
          <a:endParaRPr lang="ru-RU"/>
        </a:p>
      </dgm:t>
    </dgm:pt>
    <dgm:pt modelId="{A183DE49-3586-45AA-A8DF-1D57DB8853E8}" type="sibTrans" cxnId="{74289C7A-7411-4312-B798-84DCFCE8114F}">
      <dgm:prSet/>
      <dgm:spPr/>
      <dgm:t>
        <a:bodyPr/>
        <a:lstStyle/>
        <a:p>
          <a:endParaRPr lang="ru-RU"/>
        </a:p>
      </dgm:t>
    </dgm:pt>
    <dgm:pt modelId="{85A0BCB3-5CEA-46DC-B141-98F6E4AC707A}">
      <dgm:prSet phldrT="[Текст]"/>
      <dgm:spPr/>
      <dgm:t>
        <a:bodyPr/>
        <a:lstStyle/>
        <a:p>
          <a:r>
            <a:rPr lang="uz-Cyrl-UZ" dirty="0" smtClean="0">
              <a:latin typeface="Times New Roman" panose="02020603050405020304" pitchFamily="18" charset="0"/>
              <a:cs typeface="Times New Roman" panose="02020603050405020304" pitchFamily="18" charset="0"/>
            </a:rPr>
            <a:t>Ахборот хавфсизлигини таъминлаш </a:t>
          </a:r>
          <a:endParaRPr lang="ru-RU" dirty="0">
            <a:latin typeface="Times New Roman" panose="02020603050405020304" pitchFamily="18" charset="0"/>
            <a:cs typeface="Times New Roman" panose="02020603050405020304" pitchFamily="18" charset="0"/>
          </a:endParaRPr>
        </a:p>
      </dgm:t>
    </dgm:pt>
    <dgm:pt modelId="{0F113C1D-CFC7-40A0-AA0C-C43B8064B65B}" type="parTrans" cxnId="{2E007E05-2A76-4D4C-9E28-0D48459998F2}">
      <dgm:prSet/>
      <dgm:spPr/>
      <dgm:t>
        <a:bodyPr/>
        <a:lstStyle/>
        <a:p>
          <a:endParaRPr lang="ru-RU"/>
        </a:p>
      </dgm:t>
    </dgm:pt>
    <dgm:pt modelId="{AD47DF58-F21C-40E1-B35B-51584E945254}" type="sibTrans" cxnId="{2E007E05-2A76-4D4C-9E28-0D48459998F2}">
      <dgm:prSet/>
      <dgm:spPr/>
      <dgm:t>
        <a:bodyPr/>
        <a:lstStyle/>
        <a:p>
          <a:endParaRPr lang="ru-RU"/>
        </a:p>
      </dgm:t>
    </dgm:pt>
    <dgm:pt modelId="{9020581A-FEFA-49E8-A9DA-8221A3E90E3C}">
      <dgm:prSet phldrT="[Текст]"/>
      <dgm:spPr/>
      <dgm:t>
        <a:bodyPr/>
        <a:lstStyle/>
        <a:p>
          <a:r>
            <a:rPr lang="ru-RU" dirty="0" smtClean="0">
              <a:latin typeface="Times New Roman" panose="02020603050405020304" pitchFamily="18" charset="0"/>
              <a:cs typeface="Times New Roman" panose="02020603050405020304" pitchFamily="18" charset="0"/>
            </a:rPr>
            <a:t>3</a:t>
          </a:r>
          <a:endParaRPr lang="ru-RU" dirty="0">
            <a:latin typeface="Times New Roman" panose="02020603050405020304" pitchFamily="18" charset="0"/>
            <a:cs typeface="Times New Roman" panose="02020603050405020304" pitchFamily="18" charset="0"/>
          </a:endParaRPr>
        </a:p>
      </dgm:t>
    </dgm:pt>
    <dgm:pt modelId="{0B2472A9-807A-46C8-995D-15114B54FBF3}" type="parTrans" cxnId="{8BCCAB84-3B01-4B9D-9617-1D9B5D999FFC}">
      <dgm:prSet/>
      <dgm:spPr/>
      <dgm:t>
        <a:bodyPr/>
        <a:lstStyle/>
        <a:p>
          <a:endParaRPr lang="ru-RU"/>
        </a:p>
      </dgm:t>
    </dgm:pt>
    <dgm:pt modelId="{82E110D1-43D3-49FF-9B6F-3460B3542322}" type="sibTrans" cxnId="{8BCCAB84-3B01-4B9D-9617-1D9B5D999FFC}">
      <dgm:prSet/>
      <dgm:spPr/>
      <dgm:t>
        <a:bodyPr/>
        <a:lstStyle/>
        <a:p>
          <a:endParaRPr lang="ru-RU"/>
        </a:p>
      </dgm:t>
    </dgm:pt>
    <dgm:pt modelId="{42D5FDF4-175E-4786-AE83-5307512A5EA4}">
      <dgm:prSet phldrT="[Текст]"/>
      <dgm:spPr/>
      <dgm:t>
        <a:bodyPr/>
        <a:lstStyle/>
        <a:p>
          <a:r>
            <a:rPr lang="uz-Cyrl-UZ" b="0" dirty="0" smtClean="0">
              <a:latin typeface="Times New Roman" panose="02020603050405020304" pitchFamily="18" charset="0"/>
              <a:cs typeface="Times New Roman" panose="02020603050405020304" pitchFamily="18" charset="0"/>
            </a:rPr>
            <a:t>Глобаллашув шаротида </a:t>
          </a:r>
          <a:r>
            <a:rPr lang="x-none" b="0" smtClean="0">
              <a:latin typeface="Times New Roman" panose="02020603050405020304" pitchFamily="18" charset="0"/>
              <a:cs typeface="Times New Roman" panose="02020603050405020304" pitchFamily="18" charset="0"/>
            </a:rPr>
            <a:t>ахборот маданиятини ошириш йўллари</a:t>
          </a:r>
          <a:endParaRPr lang="ru-RU" b="0" dirty="0">
            <a:latin typeface="Times New Roman" panose="02020603050405020304" pitchFamily="18" charset="0"/>
            <a:cs typeface="Times New Roman" panose="02020603050405020304" pitchFamily="18" charset="0"/>
          </a:endParaRPr>
        </a:p>
      </dgm:t>
    </dgm:pt>
    <dgm:pt modelId="{7BC59451-2FEE-4F84-9091-7C0A80386B8D}" type="parTrans" cxnId="{855CBE99-B5B2-4146-B9ED-405589005612}">
      <dgm:prSet/>
      <dgm:spPr/>
      <dgm:t>
        <a:bodyPr/>
        <a:lstStyle/>
        <a:p>
          <a:endParaRPr lang="ru-RU"/>
        </a:p>
      </dgm:t>
    </dgm:pt>
    <dgm:pt modelId="{A3616439-1E25-4210-91A9-AD7BB333EE35}" type="sibTrans" cxnId="{855CBE99-B5B2-4146-B9ED-405589005612}">
      <dgm:prSet/>
      <dgm:spPr/>
      <dgm:t>
        <a:bodyPr/>
        <a:lstStyle/>
        <a:p>
          <a:endParaRPr lang="ru-RU"/>
        </a:p>
      </dgm:t>
    </dgm:pt>
    <dgm:pt modelId="{AF6A6F6F-C4AF-499C-85E0-479A046597F9}" type="pres">
      <dgm:prSet presAssocID="{942CC227-9346-4DB4-B256-895F874E648C}" presName="linearFlow" presStyleCnt="0">
        <dgm:presLayoutVars>
          <dgm:dir/>
          <dgm:animLvl val="lvl"/>
          <dgm:resizeHandles val="exact"/>
        </dgm:presLayoutVars>
      </dgm:prSet>
      <dgm:spPr/>
      <dgm:t>
        <a:bodyPr/>
        <a:lstStyle/>
        <a:p>
          <a:endParaRPr lang="ru-RU"/>
        </a:p>
      </dgm:t>
    </dgm:pt>
    <dgm:pt modelId="{E9EABD09-639E-4F6F-ABAD-B2F10BB5820D}" type="pres">
      <dgm:prSet presAssocID="{C89A29FC-640F-45A5-B12E-85942338CCD0}" presName="composite" presStyleCnt="0"/>
      <dgm:spPr/>
    </dgm:pt>
    <dgm:pt modelId="{9FC6D018-7682-40C0-82BE-EBB1F8012761}" type="pres">
      <dgm:prSet presAssocID="{C89A29FC-640F-45A5-B12E-85942338CCD0}" presName="parentText" presStyleLbl="alignNode1" presStyleIdx="0" presStyleCnt="3">
        <dgm:presLayoutVars>
          <dgm:chMax val="1"/>
          <dgm:bulletEnabled val="1"/>
        </dgm:presLayoutVars>
      </dgm:prSet>
      <dgm:spPr/>
      <dgm:t>
        <a:bodyPr/>
        <a:lstStyle/>
        <a:p>
          <a:endParaRPr lang="ru-RU"/>
        </a:p>
      </dgm:t>
    </dgm:pt>
    <dgm:pt modelId="{64D731C9-8DFD-449E-8C8E-ACEAA9F118B3}" type="pres">
      <dgm:prSet presAssocID="{C89A29FC-640F-45A5-B12E-85942338CCD0}" presName="descendantText" presStyleLbl="alignAcc1" presStyleIdx="0" presStyleCnt="3">
        <dgm:presLayoutVars>
          <dgm:bulletEnabled val="1"/>
        </dgm:presLayoutVars>
      </dgm:prSet>
      <dgm:spPr/>
      <dgm:t>
        <a:bodyPr/>
        <a:lstStyle/>
        <a:p>
          <a:endParaRPr lang="ru-RU"/>
        </a:p>
      </dgm:t>
    </dgm:pt>
    <dgm:pt modelId="{7032C3B9-2368-4823-A913-F5C0AED9002E}" type="pres">
      <dgm:prSet presAssocID="{C3D769D0-B945-4A48-BBA9-7EE53B9BAB3F}" presName="sp" presStyleCnt="0"/>
      <dgm:spPr/>
    </dgm:pt>
    <dgm:pt modelId="{B7DA9D4C-EE6C-44CE-AB41-9D6511397AC7}" type="pres">
      <dgm:prSet presAssocID="{4C27F2AC-5770-461B-81BC-9693E272903D}" presName="composite" presStyleCnt="0"/>
      <dgm:spPr/>
    </dgm:pt>
    <dgm:pt modelId="{B1F33308-A61E-4EA9-9C97-B4E5BB496642}" type="pres">
      <dgm:prSet presAssocID="{4C27F2AC-5770-461B-81BC-9693E272903D}" presName="parentText" presStyleLbl="alignNode1" presStyleIdx="1" presStyleCnt="3">
        <dgm:presLayoutVars>
          <dgm:chMax val="1"/>
          <dgm:bulletEnabled val="1"/>
        </dgm:presLayoutVars>
      </dgm:prSet>
      <dgm:spPr/>
      <dgm:t>
        <a:bodyPr/>
        <a:lstStyle/>
        <a:p>
          <a:endParaRPr lang="ru-RU"/>
        </a:p>
      </dgm:t>
    </dgm:pt>
    <dgm:pt modelId="{D96B79D8-A878-4D61-A0D6-020BAD7528B1}" type="pres">
      <dgm:prSet presAssocID="{4C27F2AC-5770-461B-81BC-9693E272903D}" presName="descendantText" presStyleLbl="alignAcc1" presStyleIdx="1" presStyleCnt="3">
        <dgm:presLayoutVars>
          <dgm:bulletEnabled val="1"/>
        </dgm:presLayoutVars>
      </dgm:prSet>
      <dgm:spPr/>
      <dgm:t>
        <a:bodyPr/>
        <a:lstStyle/>
        <a:p>
          <a:endParaRPr lang="ru-RU"/>
        </a:p>
      </dgm:t>
    </dgm:pt>
    <dgm:pt modelId="{60F44E07-8C7C-4FCB-AE71-0427F5C6D794}" type="pres">
      <dgm:prSet presAssocID="{A183DE49-3586-45AA-A8DF-1D57DB8853E8}" presName="sp" presStyleCnt="0"/>
      <dgm:spPr/>
    </dgm:pt>
    <dgm:pt modelId="{49C49B26-A2C5-42C5-8A9B-697D8293BC33}" type="pres">
      <dgm:prSet presAssocID="{9020581A-FEFA-49E8-A9DA-8221A3E90E3C}" presName="composite" presStyleCnt="0"/>
      <dgm:spPr/>
    </dgm:pt>
    <dgm:pt modelId="{60F376CB-678E-48A8-B8D2-0A5A7191F7CC}" type="pres">
      <dgm:prSet presAssocID="{9020581A-FEFA-49E8-A9DA-8221A3E90E3C}" presName="parentText" presStyleLbl="alignNode1" presStyleIdx="2" presStyleCnt="3">
        <dgm:presLayoutVars>
          <dgm:chMax val="1"/>
          <dgm:bulletEnabled val="1"/>
        </dgm:presLayoutVars>
      </dgm:prSet>
      <dgm:spPr/>
      <dgm:t>
        <a:bodyPr/>
        <a:lstStyle/>
        <a:p>
          <a:endParaRPr lang="ru-RU"/>
        </a:p>
      </dgm:t>
    </dgm:pt>
    <dgm:pt modelId="{ABD25222-62E6-4FEF-88E5-7B20D22470E1}" type="pres">
      <dgm:prSet presAssocID="{9020581A-FEFA-49E8-A9DA-8221A3E90E3C}" presName="descendantText" presStyleLbl="alignAcc1" presStyleIdx="2" presStyleCnt="3" custLinFactNeighborX="-146" custLinFactNeighborY="1970">
        <dgm:presLayoutVars>
          <dgm:bulletEnabled val="1"/>
        </dgm:presLayoutVars>
      </dgm:prSet>
      <dgm:spPr/>
      <dgm:t>
        <a:bodyPr/>
        <a:lstStyle/>
        <a:p>
          <a:endParaRPr lang="ru-RU"/>
        </a:p>
      </dgm:t>
    </dgm:pt>
  </dgm:ptLst>
  <dgm:cxnLst>
    <dgm:cxn modelId="{CB637276-AEBC-4094-B1D6-68C2354C759E}" type="presOf" srcId="{A6F4EB50-3A83-40C4-B150-9DE28D5E0532}" destId="{64D731C9-8DFD-449E-8C8E-ACEAA9F118B3}" srcOrd="0" destOrd="0" presId="urn:microsoft.com/office/officeart/2005/8/layout/chevron2"/>
    <dgm:cxn modelId="{8BCCAB84-3B01-4B9D-9617-1D9B5D999FFC}" srcId="{942CC227-9346-4DB4-B256-895F874E648C}" destId="{9020581A-FEFA-49E8-A9DA-8221A3E90E3C}" srcOrd="2" destOrd="0" parTransId="{0B2472A9-807A-46C8-995D-15114B54FBF3}" sibTransId="{82E110D1-43D3-49FF-9B6F-3460B3542322}"/>
    <dgm:cxn modelId="{24B182B1-A9F9-4F76-9CCA-49B4A0DB487C}" srcId="{C89A29FC-640F-45A5-B12E-85942338CCD0}" destId="{A6F4EB50-3A83-40C4-B150-9DE28D5E0532}" srcOrd="0" destOrd="0" parTransId="{4FD89F63-595D-407F-B29C-676A38A113F7}" sibTransId="{5C7C0998-1F05-4A69-941D-EEB633C300EA}"/>
    <dgm:cxn modelId="{61B7062C-5C8C-4283-A58F-E82E629CDB31}" type="presOf" srcId="{42D5FDF4-175E-4786-AE83-5307512A5EA4}" destId="{ABD25222-62E6-4FEF-88E5-7B20D22470E1}" srcOrd="0" destOrd="0" presId="urn:microsoft.com/office/officeart/2005/8/layout/chevron2"/>
    <dgm:cxn modelId="{19672E83-0661-499C-BED4-23E1B20AC1EA}" type="presOf" srcId="{85A0BCB3-5CEA-46DC-B141-98F6E4AC707A}" destId="{D96B79D8-A878-4D61-A0D6-020BAD7528B1}" srcOrd="0" destOrd="0" presId="urn:microsoft.com/office/officeart/2005/8/layout/chevron2"/>
    <dgm:cxn modelId="{6AB36DC8-95CB-4103-A116-645A315A082C}" type="presOf" srcId="{4C27F2AC-5770-461B-81BC-9693E272903D}" destId="{B1F33308-A61E-4EA9-9C97-B4E5BB496642}" srcOrd="0" destOrd="0" presId="urn:microsoft.com/office/officeart/2005/8/layout/chevron2"/>
    <dgm:cxn modelId="{FEDC8B00-9BEC-417A-A90D-846F44F1417F}" type="presOf" srcId="{942CC227-9346-4DB4-B256-895F874E648C}" destId="{AF6A6F6F-C4AF-499C-85E0-479A046597F9}" srcOrd="0" destOrd="0" presId="urn:microsoft.com/office/officeart/2005/8/layout/chevron2"/>
    <dgm:cxn modelId="{2B3BA33C-2165-422A-BF0F-AF0D2205E00C}" type="presOf" srcId="{9020581A-FEFA-49E8-A9DA-8221A3E90E3C}" destId="{60F376CB-678E-48A8-B8D2-0A5A7191F7CC}" srcOrd="0" destOrd="0" presId="urn:microsoft.com/office/officeart/2005/8/layout/chevron2"/>
    <dgm:cxn modelId="{74289C7A-7411-4312-B798-84DCFCE8114F}" srcId="{942CC227-9346-4DB4-B256-895F874E648C}" destId="{4C27F2AC-5770-461B-81BC-9693E272903D}" srcOrd="1" destOrd="0" parTransId="{1A63E275-6664-4B2A-BC1B-A73A2150EA61}" sibTransId="{A183DE49-3586-45AA-A8DF-1D57DB8853E8}"/>
    <dgm:cxn modelId="{855CBE99-B5B2-4146-B9ED-405589005612}" srcId="{9020581A-FEFA-49E8-A9DA-8221A3E90E3C}" destId="{42D5FDF4-175E-4786-AE83-5307512A5EA4}" srcOrd="0" destOrd="0" parTransId="{7BC59451-2FEE-4F84-9091-7C0A80386B8D}" sibTransId="{A3616439-1E25-4210-91A9-AD7BB333EE35}"/>
    <dgm:cxn modelId="{6B51AE53-9639-4D0B-AA0E-ADBDC58A2513}" srcId="{942CC227-9346-4DB4-B256-895F874E648C}" destId="{C89A29FC-640F-45A5-B12E-85942338CCD0}" srcOrd="0" destOrd="0" parTransId="{45AED24D-F09B-4621-B83C-03A6FA210AAB}" sibTransId="{C3D769D0-B945-4A48-BBA9-7EE53B9BAB3F}"/>
    <dgm:cxn modelId="{2E007E05-2A76-4D4C-9E28-0D48459998F2}" srcId="{4C27F2AC-5770-461B-81BC-9693E272903D}" destId="{85A0BCB3-5CEA-46DC-B141-98F6E4AC707A}" srcOrd="0" destOrd="0" parTransId="{0F113C1D-CFC7-40A0-AA0C-C43B8064B65B}" sibTransId="{AD47DF58-F21C-40E1-B35B-51584E945254}"/>
    <dgm:cxn modelId="{6EF6DD50-24E6-41F9-8545-ABA7E30CFD1A}" type="presOf" srcId="{C89A29FC-640F-45A5-B12E-85942338CCD0}" destId="{9FC6D018-7682-40C0-82BE-EBB1F8012761}" srcOrd="0" destOrd="0" presId="urn:microsoft.com/office/officeart/2005/8/layout/chevron2"/>
    <dgm:cxn modelId="{93DC33EB-337D-4148-B4D1-BD7B7C64FE92}" type="presParOf" srcId="{AF6A6F6F-C4AF-499C-85E0-479A046597F9}" destId="{E9EABD09-639E-4F6F-ABAD-B2F10BB5820D}" srcOrd="0" destOrd="0" presId="urn:microsoft.com/office/officeart/2005/8/layout/chevron2"/>
    <dgm:cxn modelId="{C85AE8F6-C78C-49F0-91C3-FC7B5D6E3B94}" type="presParOf" srcId="{E9EABD09-639E-4F6F-ABAD-B2F10BB5820D}" destId="{9FC6D018-7682-40C0-82BE-EBB1F8012761}" srcOrd="0" destOrd="0" presId="urn:microsoft.com/office/officeart/2005/8/layout/chevron2"/>
    <dgm:cxn modelId="{4B977296-2C9A-4DB9-BA58-E70B2C0481D2}" type="presParOf" srcId="{E9EABD09-639E-4F6F-ABAD-B2F10BB5820D}" destId="{64D731C9-8DFD-449E-8C8E-ACEAA9F118B3}" srcOrd="1" destOrd="0" presId="urn:microsoft.com/office/officeart/2005/8/layout/chevron2"/>
    <dgm:cxn modelId="{B1FED200-F546-4829-A3F3-D8F39E88B46D}" type="presParOf" srcId="{AF6A6F6F-C4AF-499C-85E0-479A046597F9}" destId="{7032C3B9-2368-4823-A913-F5C0AED9002E}" srcOrd="1" destOrd="0" presId="urn:microsoft.com/office/officeart/2005/8/layout/chevron2"/>
    <dgm:cxn modelId="{496D0434-6A12-4846-8E1F-1D2201AA7A4C}" type="presParOf" srcId="{AF6A6F6F-C4AF-499C-85E0-479A046597F9}" destId="{B7DA9D4C-EE6C-44CE-AB41-9D6511397AC7}" srcOrd="2" destOrd="0" presId="urn:microsoft.com/office/officeart/2005/8/layout/chevron2"/>
    <dgm:cxn modelId="{B1FF724E-20E4-410B-B9F3-F333201FC6B8}" type="presParOf" srcId="{B7DA9D4C-EE6C-44CE-AB41-9D6511397AC7}" destId="{B1F33308-A61E-4EA9-9C97-B4E5BB496642}" srcOrd="0" destOrd="0" presId="urn:microsoft.com/office/officeart/2005/8/layout/chevron2"/>
    <dgm:cxn modelId="{F3BFAECB-BDA7-48B3-9BB2-5667F136A3CC}" type="presParOf" srcId="{B7DA9D4C-EE6C-44CE-AB41-9D6511397AC7}" destId="{D96B79D8-A878-4D61-A0D6-020BAD7528B1}" srcOrd="1" destOrd="0" presId="urn:microsoft.com/office/officeart/2005/8/layout/chevron2"/>
    <dgm:cxn modelId="{CFA45518-CF6E-4AC7-8089-E3A828EFF919}" type="presParOf" srcId="{AF6A6F6F-C4AF-499C-85E0-479A046597F9}" destId="{60F44E07-8C7C-4FCB-AE71-0427F5C6D794}" srcOrd="3" destOrd="0" presId="urn:microsoft.com/office/officeart/2005/8/layout/chevron2"/>
    <dgm:cxn modelId="{117E5EE1-84DE-452E-90E9-9A817EBFE89F}" type="presParOf" srcId="{AF6A6F6F-C4AF-499C-85E0-479A046597F9}" destId="{49C49B26-A2C5-42C5-8A9B-697D8293BC33}" srcOrd="4" destOrd="0" presId="urn:microsoft.com/office/officeart/2005/8/layout/chevron2"/>
    <dgm:cxn modelId="{36D623B8-DB09-4E7C-A21E-D7A5BF3CF0C1}" type="presParOf" srcId="{49C49B26-A2C5-42C5-8A9B-697D8293BC33}" destId="{60F376CB-678E-48A8-B8D2-0A5A7191F7CC}" srcOrd="0" destOrd="0" presId="urn:microsoft.com/office/officeart/2005/8/layout/chevron2"/>
    <dgm:cxn modelId="{6FB57A69-1380-4B9B-9324-E844B9835162}" type="presParOf" srcId="{49C49B26-A2C5-42C5-8A9B-697D8293BC33}" destId="{ABD25222-62E6-4FEF-88E5-7B20D22470E1}" srcOrd="1" destOrd="0" presId="urn:microsoft.com/office/officeart/2005/8/layout/chevron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35F6377-F064-4ECC-B6A7-74A3F563EF32}"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ru-RU"/>
        </a:p>
      </dgm:t>
    </dgm:pt>
    <dgm:pt modelId="{52E8067B-1100-49A4-813F-4B7E08CACA46}">
      <dgm:prSet phldrT="[Текст]" custT="1"/>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uz-Cyrl-UZ" sz="3600" dirty="0" smtClean="0">
              <a:latin typeface="Times New Roman"/>
              <a:ea typeface="Times New Roman"/>
            </a:rPr>
            <a:t>Ахборот жамиятининг ўзига хос хусусиятлари: </a:t>
          </a:r>
          <a:endParaRPr lang="ru-RU" sz="3600" dirty="0" smtClean="0">
            <a:latin typeface="Times New Roman"/>
            <a:ea typeface="Times New Roman"/>
          </a:endParaRPr>
        </a:p>
        <a:p>
          <a:pPr defTabSz="1155700">
            <a:lnSpc>
              <a:spcPct val="90000"/>
            </a:lnSpc>
            <a:spcBef>
              <a:spcPct val="0"/>
            </a:spcBef>
          </a:pPr>
          <a:endParaRPr lang="ru-RU" dirty="0"/>
        </a:p>
      </dgm:t>
    </dgm:pt>
    <dgm:pt modelId="{AEAA9A86-053D-49AA-967A-6C5DEFA1F898}" type="parTrans" cxnId="{B6CDC1AC-FDF5-4E87-9932-EAC88730D390}">
      <dgm:prSet/>
      <dgm:spPr/>
      <dgm:t>
        <a:bodyPr/>
        <a:lstStyle/>
        <a:p>
          <a:endParaRPr lang="ru-RU"/>
        </a:p>
      </dgm:t>
    </dgm:pt>
    <dgm:pt modelId="{3B0D7565-A31F-452A-A76D-3A3368F6703E}" type="sibTrans" cxnId="{B6CDC1AC-FDF5-4E87-9932-EAC88730D390}">
      <dgm:prSet/>
      <dgm:spPr/>
      <dgm:t>
        <a:bodyPr/>
        <a:lstStyle/>
        <a:p>
          <a:endParaRPr lang="ru-RU"/>
        </a:p>
      </dgm:t>
    </dgm:pt>
    <dgm:pt modelId="{7554C1F7-AF34-4762-BC7A-C88F676155D4}">
      <dgm:prSet phldrT="[Текст]" custT="1"/>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uz-Cyrl-UZ" sz="2400" dirty="0" smtClean="0">
              <a:latin typeface="Times New Roman"/>
              <a:ea typeface="Times New Roman"/>
            </a:rPr>
            <a:t>ялпи ички маҳсулотда ахборот коммуникациялари, маҳсуллари ва хизматлари улушининг кўпайиши;</a:t>
          </a:r>
          <a:endParaRPr lang="ru-RU" sz="2400" dirty="0" smtClean="0">
            <a:latin typeface="Times New Roman"/>
            <a:ea typeface="Times New Roman"/>
          </a:endParaRPr>
        </a:p>
        <a:p>
          <a:pPr defTabSz="1155700">
            <a:lnSpc>
              <a:spcPct val="90000"/>
            </a:lnSpc>
            <a:spcBef>
              <a:spcPct val="0"/>
            </a:spcBef>
          </a:pPr>
          <a:endParaRPr lang="ru-RU" dirty="0"/>
        </a:p>
      </dgm:t>
    </dgm:pt>
    <dgm:pt modelId="{070D9F58-65A5-42EA-B359-758DF1BC0184}" type="parTrans" cxnId="{1A03FA39-A309-47D1-B19A-1EF1B8345A09}">
      <dgm:prSet/>
      <dgm:spPr/>
      <dgm:t>
        <a:bodyPr/>
        <a:lstStyle/>
        <a:p>
          <a:endParaRPr lang="ru-RU"/>
        </a:p>
      </dgm:t>
    </dgm:pt>
    <dgm:pt modelId="{7628343E-0004-494B-9AA7-E0F428AC19E5}" type="sibTrans" cxnId="{1A03FA39-A309-47D1-B19A-1EF1B8345A09}">
      <dgm:prSet/>
      <dgm:spPr/>
      <dgm:t>
        <a:bodyPr/>
        <a:lstStyle/>
        <a:p>
          <a:endParaRPr lang="ru-RU"/>
        </a:p>
      </dgm:t>
    </dgm:pt>
    <dgm:pt modelId="{7BA60336-AF1D-4452-849A-EC0DC2D6F7DC}">
      <dgm:prSet phldrT="[Текст]" custT="1"/>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uz-Cyrl-UZ" sz="2800" dirty="0" smtClean="0">
              <a:latin typeface="Times New Roman"/>
              <a:ea typeface="Times New Roman"/>
            </a:rPr>
            <a:t>жамият ҳаётида ахборот ва билимлар ролининг ортиши;</a:t>
          </a:r>
          <a:endParaRPr lang="ru-RU" sz="2800" dirty="0" smtClean="0">
            <a:latin typeface="Times New Roman"/>
            <a:ea typeface="Times New Roman"/>
          </a:endParaRPr>
        </a:p>
        <a:p>
          <a:pPr defTabSz="1155700">
            <a:lnSpc>
              <a:spcPct val="90000"/>
            </a:lnSpc>
            <a:spcBef>
              <a:spcPct val="0"/>
            </a:spcBef>
          </a:pPr>
          <a:endParaRPr lang="ru-RU" dirty="0"/>
        </a:p>
      </dgm:t>
    </dgm:pt>
    <dgm:pt modelId="{E770A6CB-E149-4859-BDC6-364F9AEEACC5}" type="parTrans" cxnId="{1805EF46-4938-4D08-B2E9-9E8DECA2F7AD}">
      <dgm:prSet/>
      <dgm:spPr/>
      <dgm:t>
        <a:bodyPr/>
        <a:lstStyle/>
        <a:p>
          <a:endParaRPr lang="ru-RU"/>
        </a:p>
      </dgm:t>
    </dgm:pt>
    <dgm:pt modelId="{C52E4E01-E866-403C-B3DF-EF99011B0047}" type="sibTrans" cxnId="{1805EF46-4938-4D08-B2E9-9E8DECA2F7AD}">
      <dgm:prSet/>
      <dgm:spPr/>
      <dgm:t>
        <a:bodyPr/>
        <a:lstStyle/>
        <a:p>
          <a:endParaRPr lang="ru-RU"/>
        </a:p>
      </dgm:t>
    </dgm:pt>
    <dgm:pt modelId="{598D25D3-A4F8-4231-8DBB-659BB93686B5}" type="pres">
      <dgm:prSet presAssocID="{E35F6377-F064-4ECC-B6A7-74A3F563EF32}" presName="Name0" presStyleCnt="0">
        <dgm:presLayoutVars>
          <dgm:dir/>
          <dgm:resizeHandles val="exact"/>
        </dgm:presLayoutVars>
      </dgm:prSet>
      <dgm:spPr/>
      <dgm:t>
        <a:bodyPr/>
        <a:lstStyle/>
        <a:p>
          <a:endParaRPr lang="ru-RU"/>
        </a:p>
      </dgm:t>
    </dgm:pt>
    <dgm:pt modelId="{75E93387-CAB3-4F90-83D1-193B8A5C2193}" type="pres">
      <dgm:prSet presAssocID="{52E8067B-1100-49A4-813F-4B7E08CACA46}" presName="node" presStyleLbl="node1" presStyleIdx="0" presStyleCnt="3" custScaleX="221531" custScaleY="125127" custRadScaleRad="86792">
        <dgm:presLayoutVars>
          <dgm:bulletEnabled val="1"/>
        </dgm:presLayoutVars>
      </dgm:prSet>
      <dgm:spPr/>
      <dgm:t>
        <a:bodyPr/>
        <a:lstStyle/>
        <a:p>
          <a:endParaRPr lang="ru-RU"/>
        </a:p>
      </dgm:t>
    </dgm:pt>
    <dgm:pt modelId="{4A8CAC29-168B-47AE-88C6-49EAA9FB26FF}" type="pres">
      <dgm:prSet presAssocID="{3B0D7565-A31F-452A-A76D-3A3368F6703E}" presName="sibTrans" presStyleLbl="sibTrans2D1" presStyleIdx="0" presStyleCnt="3"/>
      <dgm:spPr/>
      <dgm:t>
        <a:bodyPr/>
        <a:lstStyle/>
        <a:p>
          <a:endParaRPr lang="ru-RU"/>
        </a:p>
      </dgm:t>
    </dgm:pt>
    <dgm:pt modelId="{D4429C0F-201D-400F-BC41-A055C0EDFBBA}" type="pres">
      <dgm:prSet presAssocID="{3B0D7565-A31F-452A-A76D-3A3368F6703E}" presName="connectorText" presStyleLbl="sibTrans2D1" presStyleIdx="0" presStyleCnt="3"/>
      <dgm:spPr/>
      <dgm:t>
        <a:bodyPr/>
        <a:lstStyle/>
        <a:p>
          <a:endParaRPr lang="ru-RU"/>
        </a:p>
      </dgm:t>
    </dgm:pt>
    <dgm:pt modelId="{DFD621CD-A8F5-4853-BBFA-AEB39B7A546F}" type="pres">
      <dgm:prSet presAssocID="{7554C1F7-AF34-4762-BC7A-C88F676155D4}" presName="node" presStyleLbl="node1" presStyleIdx="1" presStyleCnt="3" custScaleX="111228" custScaleY="171595" custRadScaleRad="86908" custRadScaleInc="-6525">
        <dgm:presLayoutVars>
          <dgm:bulletEnabled val="1"/>
        </dgm:presLayoutVars>
      </dgm:prSet>
      <dgm:spPr/>
      <dgm:t>
        <a:bodyPr/>
        <a:lstStyle/>
        <a:p>
          <a:endParaRPr lang="ru-RU"/>
        </a:p>
      </dgm:t>
    </dgm:pt>
    <dgm:pt modelId="{E3F097AC-FDA4-42B0-B629-493B3EC00CA6}" type="pres">
      <dgm:prSet presAssocID="{7628343E-0004-494B-9AA7-E0F428AC19E5}" presName="sibTrans" presStyleLbl="sibTrans2D1" presStyleIdx="1" presStyleCnt="3"/>
      <dgm:spPr/>
      <dgm:t>
        <a:bodyPr/>
        <a:lstStyle/>
        <a:p>
          <a:endParaRPr lang="ru-RU"/>
        </a:p>
      </dgm:t>
    </dgm:pt>
    <dgm:pt modelId="{8795DC37-C11A-45ED-AF64-833291222F1A}" type="pres">
      <dgm:prSet presAssocID="{7628343E-0004-494B-9AA7-E0F428AC19E5}" presName="connectorText" presStyleLbl="sibTrans2D1" presStyleIdx="1" presStyleCnt="3"/>
      <dgm:spPr/>
      <dgm:t>
        <a:bodyPr/>
        <a:lstStyle/>
        <a:p>
          <a:endParaRPr lang="ru-RU"/>
        </a:p>
      </dgm:t>
    </dgm:pt>
    <dgm:pt modelId="{311422E4-4C5B-4C9F-917F-89874856082E}" type="pres">
      <dgm:prSet presAssocID="{7BA60336-AF1D-4452-849A-EC0DC2D6F7DC}" presName="node" presStyleLbl="node1" presStyleIdx="2" presStyleCnt="3" custScaleX="116846" custScaleY="173685" custRadScaleRad="84397" custRadScaleInc="3332">
        <dgm:presLayoutVars>
          <dgm:bulletEnabled val="1"/>
        </dgm:presLayoutVars>
      </dgm:prSet>
      <dgm:spPr/>
      <dgm:t>
        <a:bodyPr/>
        <a:lstStyle/>
        <a:p>
          <a:endParaRPr lang="ru-RU"/>
        </a:p>
      </dgm:t>
    </dgm:pt>
    <dgm:pt modelId="{546D393D-ABB8-4D66-AC98-C84380902BA8}" type="pres">
      <dgm:prSet presAssocID="{C52E4E01-E866-403C-B3DF-EF99011B0047}" presName="sibTrans" presStyleLbl="sibTrans2D1" presStyleIdx="2" presStyleCnt="3"/>
      <dgm:spPr/>
      <dgm:t>
        <a:bodyPr/>
        <a:lstStyle/>
        <a:p>
          <a:endParaRPr lang="ru-RU"/>
        </a:p>
      </dgm:t>
    </dgm:pt>
    <dgm:pt modelId="{35E8CBE8-62F3-4895-B768-0AC6E9743F64}" type="pres">
      <dgm:prSet presAssocID="{C52E4E01-E866-403C-B3DF-EF99011B0047}" presName="connectorText" presStyleLbl="sibTrans2D1" presStyleIdx="2" presStyleCnt="3"/>
      <dgm:spPr/>
      <dgm:t>
        <a:bodyPr/>
        <a:lstStyle/>
        <a:p>
          <a:endParaRPr lang="ru-RU"/>
        </a:p>
      </dgm:t>
    </dgm:pt>
  </dgm:ptLst>
  <dgm:cxnLst>
    <dgm:cxn modelId="{DB8B1096-2473-4CA6-9216-03F7508734AD}" type="presOf" srcId="{52E8067B-1100-49A4-813F-4B7E08CACA46}" destId="{75E93387-CAB3-4F90-83D1-193B8A5C2193}" srcOrd="0" destOrd="0" presId="urn:microsoft.com/office/officeart/2005/8/layout/cycle7"/>
    <dgm:cxn modelId="{E044F9A2-B7D6-48A2-9206-56B430A70FB8}" type="presOf" srcId="{C52E4E01-E866-403C-B3DF-EF99011B0047}" destId="{35E8CBE8-62F3-4895-B768-0AC6E9743F64}" srcOrd="1" destOrd="0" presId="urn:microsoft.com/office/officeart/2005/8/layout/cycle7"/>
    <dgm:cxn modelId="{CD2D2547-57CD-4734-9895-DA985BCF9226}" type="presOf" srcId="{7554C1F7-AF34-4762-BC7A-C88F676155D4}" destId="{DFD621CD-A8F5-4853-BBFA-AEB39B7A546F}" srcOrd="0" destOrd="0" presId="urn:microsoft.com/office/officeart/2005/8/layout/cycle7"/>
    <dgm:cxn modelId="{7F72D037-904F-4517-B0E4-DC719F8C6E30}" type="presOf" srcId="{C52E4E01-E866-403C-B3DF-EF99011B0047}" destId="{546D393D-ABB8-4D66-AC98-C84380902BA8}" srcOrd="0" destOrd="0" presId="urn:microsoft.com/office/officeart/2005/8/layout/cycle7"/>
    <dgm:cxn modelId="{1805EF46-4938-4D08-B2E9-9E8DECA2F7AD}" srcId="{E35F6377-F064-4ECC-B6A7-74A3F563EF32}" destId="{7BA60336-AF1D-4452-849A-EC0DC2D6F7DC}" srcOrd="2" destOrd="0" parTransId="{E770A6CB-E149-4859-BDC6-364F9AEEACC5}" sibTransId="{C52E4E01-E866-403C-B3DF-EF99011B0047}"/>
    <dgm:cxn modelId="{34EFB649-9CE5-4128-AF16-1384D6E8E53F}" type="presOf" srcId="{7628343E-0004-494B-9AA7-E0F428AC19E5}" destId="{8795DC37-C11A-45ED-AF64-833291222F1A}" srcOrd="1" destOrd="0" presId="urn:microsoft.com/office/officeart/2005/8/layout/cycle7"/>
    <dgm:cxn modelId="{B6CDC1AC-FDF5-4E87-9932-EAC88730D390}" srcId="{E35F6377-F064-4ECC-B6A7-74A3F563EF32}" destId="{52E8067B-1100-49A4-813F-4B7E08CACA46}" srcOrd="0" destOrd="0" parTransId="{AEAA9A86-053D-49AA-967A-6C5DEFA1F898}" sibTransId="{3B0D7565-A31F-452A-A76D-3A3368F6703E}"/>
    <dgm:cxn modelId="{FABC8DD1-3400-4799-9F99-C0C06D2A4026}" type="presOf" srcId="{3B0D7565-A31F-452A-A76D-3A3368F6703E}" destId="{4A8CAC29-168B-47AE-88C6-49EAA9FB26FF}" srcOrd="0" destOrd="0" presId="urn:microsoft.com/office/officeart/2005/8/layout/cycle7"/>
    <dgm:cxn modelId="{2CDCA9B3-18CD-4589-B3CD-17F037948667}" type="presOf" srcId="{7628343E-0004-494B-9AA7-E0F428AC19E5}" destId="{E3F097AC-FDA4-42B0-B629-493B3EC00CA6}" srcOrd="0" destOrd="0" presId="urn:microsoft.com/office/officeart/2005/8/layout/cycle7"/>
    <dgm:cxn modelId="{7D7E191F-2A59-4C3A-8B2A-FADE4F939470}" type="presOf" srcId="{3B0D7565-A31F-452A-A76D-3A3368F6703E}" destId="{D4429C0F-201D-400F-BC41-A055C0EDFBBA}" srcOrd="1" destOrd="0" presId="urn:microsoft.com/office/officeart/2005/8/layout/cycle7"/>
    <dgm:cxn modelId="{1A03FA39-A309-47D1-B19A-1EF1B8345A09}" srcId="{E35F6377-F064-4ECC-B6A7-74A3F563EF32}" destId="{7554C1F7-AF34-4762-BC7A-C88F676155D4}" srcOrd="1" destOrd="0" parTransId="{070D9F58-65A5-42EA-B359-758DF1BC0184}" sibTransId="{7628343E-0004-494B-9AA7-E0F428AC19E5}"/>
    <dgm:cxn modelId="{09BD7A7B-7047-4858-A4CC-9A875281B361}" type="presOf" srcId="{E35F6377-F064-4ECC-B6A7-74A3F563EF32}" destId="{598D25D3-A4F8-4231-8DBB-659BB93686B5}" srcOrd="0" destOrd="0" presId="urn:microsoft.com/office/officeart/2005/8/layout/cycle7"/>
    <dgm:cxn modelId="{5AFF2A2D-8773-4F83-A99A-9C49BCAE316B}" type="presOf" srcId="{7BA60336-AF1D-4452-849A-EC0DC2D6F7DC}" destId="{311422E4-4C5B-4C9F-917F-89874856082E}" srcOrd="0" destOrd="0" presId="urn:microsoft.com/office/officeart/2005/8/layout/cycle7"/>
    <dgm:cxn modelId="{17B0F2E9-BB1C-4213-8AF0-233F24D3DE12}" type="presParOf" srcId="{598D25D3-A4F8-4231-8DBB-659BB93686B5}" destId="{75E93387-CAB3-4F90-83D1-193B8A5C2193}" srcOrd="0" destOrd="0" presId="urn:microsoft.com/office/officeart/2005/8/layout/cycle7"/>
    <dgm:cxn modelId="{13122B0B-457E-4F78-9F35-580BCFAEF197}" type="presParOf" srcId="{598D25D3-A4F8-4231-8DBB-659BB93686B5}" destId="{4A8CAC29-168B-47AE-88C6-49EAA9FB26FF}" srcOrd="1" destOrd="0" presId="urn:microsoft.com/office/officeart/2005/8/layout/cycle7"/>
    <dgm:cxn modelId="{B2D91F12-E473-4A7F-AF9A-8CC3B271EFF4}" type="presParOf" srcId="{4A8CAC29-168B-47AE-88C6-49EAA9FB26FF}" destId="{D4429C0F-201D-400F-BC41-A055C0EDFBBA}" srcOrd="0" destOrd="0" presId="urn:microsoft.com/office/officeart/2005/8/layout/cycle7"/>
    <dgm:cxn modelId="{53560683-E4AF-4196-9BE0-F309CAD55A0B}" type="presParOf" srcId="{598D25D3-A4F8-4231-8DBB-659BB93686B5}" destId="{DFD621CD-A8F5-4853-BBFA-AEB39B7A546F}" srcOrd="2" destOrd="0" presId="urn:microsoft.com/office/officeart/2005/8/layout/cycle7"/>
    <dgm:cxn modelId="{9D0A4D4D-2A15-4467-BA2B-01E63DB67E5D}" type="presParOf" srcId="{598D25D3-A4F8-4231-8DBB-659BB93686B5}" destId="{E3F097AC-FDA4-42B0-B629-493B3EC00CA6}" srcOrd="3" destOrd="0" presId="urn:microsoft.com/office/officeart/2005/8/layout/cycle7"/>
    <dgm:cxn modelId="{BA50C055-6B21-4CC1-8596-3BBC74AF2443}" type="presParOf" srcId="{E3F097AC-FDA4-42B0-B629-493B3EC00CA6}" destId="{8795DC37-C11A-45ED-AF64-833291222F1A}" srcOrd="0" destOrd="0" presId="urn:microsoft.com/office/officeart/2005/8/layout/cycle7"/>
    <dgm:cxn modelId="{9090F975-E81D-4D81-93CE-991146052FC9}" type="presParOf" srcId="{598D25D3-A4F8-4231-8DBB-659BB93686B5}" destId="{311422E4-4C5B-4C9F-917F-89874856082E}" srcOrd="4" destOrd="0" presId="urn:microsoft.com/office/officeart/2005/8/layout/cycle7"/>
    <dgm:cxn modelId="{90CFACB4-A0C6-4EAC-9DDA-D088BE29E47C}" type="presParOf" srcId="{598D25D3-A4F8-4231-8DBB-659BB93686B5}" destId="{546D393D-ABB8-4D66-AC98-C84380902BA8}" srcOrd="5" destOrd="0" presId="urn:microsoft.com/office/officeart/2005/8/layout/cycle7"/>
    <dgm:cxn modelId="{F51C7131-C1D7-4F44-AD02-CD3B535B4E6D}" type="presParOf" srcId="{546D393D-ABB8-4D66-AC98-C84380902BA8}" destId="{35E8CBE8-62F3-4895-B768-0AC6E9743F64}" srcOrd="0" destOrd="0" presId="urn:microsoft.com/office/officeart/2005/8/layout/cycle7"/>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3572E61-41A9-4901-A2C1-20DB69E68EAF}"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ru-RU"/>
        </a:p>
      </dgm:t>
    </dgm:pt>
    <dgm:pt modelId="{251D5A2C-050F-457A-AD81-7F4330194218}">
      <dgm:prSet phldrT="[Текст]" custT="1"/>
      <dgm:spPr>
        <a:solidFill>
          <a:schemeClr val="accent4">
            <a:lumMod val="60000"/>
            <a:lumOff val="40000"/>
          </a:schemeClr>
        </a:solidFill>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uz-Cyrl-UZ" sz="2800" dirty="0" smtClean="0">
              <a:latin typeface="Times New Roman"/>
              <a:ea typeface="Times New Roman"/>
            </a:rPr>
            <a:t>Глобал ахборот майдонининг яратилиши: </a:t>
          </a:r>
        </a:p>
        <a:p>
          <a:pPr defTabSz="889000">
            <a:lnSpc>
              <a:spcPct val="90000"/>
            </a:lnSpc>
            <a:spcBef>
              <a:spcPct val="0"/>
            </a:spcBef>
            <a:spcAft>
              <a:spcPct val="35000"/>
            </a:spcAft>
          </a:pPr>
          <a:endParaRPr lang="ru-RU" dirty="0"/>
        </a:p>
      </dgm:t>
    </dgm:pt>
    <dgm:pt modelId="{B992CE6C-6F33-4920-B862-098F02C1AB03}" type="parTrans" cxnId="{7F74C52E-2419-4390-AF10-0503C33F237F}">
      <dgm:prSet/>
      <dgm:spPr/>
      <dgm:t>
        <a:bodyPr/>
        <a:lstStyle/>
        <a:p>
          <a:endParaRPr lang="ru-RU"/>
        </a:p>
      </dgm:t>
    </dgm:pt>
    <dgm:pt modelId="{C2D5AA48-1D3B-45BA-95C2-367CCA46B2B6}" type="sibTrans" cxnId="{7F74C52E-2419-4390-AF10-0503C33F237F}">
      <dgm:prSet/>
      <dgm:spPr/>
      <dgm:t>
        <a:bodyPr/>
        <a:lstStyle/>
        <a:p>
          <a:endParaRPr lang="ru-RU"/>
        </a:p>
      </dgm:t>
    </dgm:pt>
    <dgm:pt modelId="{3820619D-4E4D-4829-B3D2-6C944581F445}">
      <dgm:prSet phldrT="[Текст]" custT="1"/>
      <dgm:spPr/>
      <dgm:t>
        <a:bodyPr/>
        <a:lstStyle/>
        <a:p>
          <a:r>
            <a:rPr lang="uz-Cyrl-UZ" sz="2800" dirty="0" smtClean="0">
              <a:latin typeface="Times New Roman"/>
              <a:ea typeface="Times New Roman"/>
            </a:rPr>
            <a:t>Одамлар самарали информацион ўзаро алоқа қилишини</a:t>
          </a:r>
          <a:endParaRPr lang="ru-RU" sz="2800" dirty="0"/>
        </a:p>
      </dgm:t>
    </dgm:pt>
    <dgm:pt modelId="{3C6022E6-3BA4-4BDA-A724-3336A4E61C17}" type="parTrans" cxnId="{853C001B-862E-447D-945D-633370BB2D30}">
      <dgm:prSet/>
      <dgm:spPr/>
      <dgm:t>
        <a:bodyPr/>
        <a:lstStyle/>
        <a:p>
          <a:endParaRPr lang="ru-RU"/>
        </a:p>
      </dgm:t>
    </dgm:pt>
    <dgm:pt modelId="{02227BC2-7E35-4B39-8E19-B1BA91ACF66B}" type="sibTrans" cxnId="{853C001B-862E-447D-945D-633370BB2D30}">
      <dgm:prSet/>
      <dgm:spPr/>
      <dgm:t>
        <a:bodyPr/>
        <a:lstStyle/>
        <a:p>
          <a:endParaRPr lang="ru-RU"/>
        </a:p>
      </dgm:t>
    </dgm:pt>
    <dgm:pt modelId="{65E5A660-465D-482F-A044-B5482C3EBE3F}">
      <dgm:prSet phldrT="[Текст]" custT="1"/>
      <dgm:spPr/>
      <dgm:t>
        <a:bodyPr/>
        <a:lstStyle/>
        <a:p>
          <a:r>
            <a:rPr lang="uz-Cyrl-UZ" sz="2800" dirty="0" smtClean="0">
              <a:latin typeface="Times New Roman"/>
              <a:ea typeface="Times New Roman"/>
            </a:rPr>
            <a:t>уларнинг ахборот маҳсуллари ва хизматларига бўлган эҳтиёжлари қондирилишини таъминлайди</a:t>
          </a:r>
          <a:endParaRPr lang="ru-RU" sz="2800" dirty="0"/>
        </a:p>
      </dgm:t>
    </dgm:pt>
    <dgm:pt modelId="{D6EFCC8B-CBC2-43DA-88C9-CFE5E76A027B}" type="parTrans" cxnId="{FECB03B1-6C5D-49AD-AB62-1C2CE1327BA2}">
      <dgm:prSet/>
      <dgm:spPr/>
      <dgm:t>
        <a:bodyPr/>
        <a:lstStyle/>
        <a:p>
          <a:endParaRPr lang="ru-RU"/>
        </a:p>
      </dgm:t>
    </dgm:pt>
    <dgm:pt modelId="{A0E1BCD3-430F-490C-9E10-F626BDAA99DC}" type="sibTrans" cxnId="{FECB03B1-6C5D-49AD-AB62-1C2CE1327BA2}">
      <dgm:prSet/>
      <dgm:spPr/>
      <dgm:t>
        <a:bodyPr/>
        <a:lstStyle/>
        <a:p>
          <a:endParaRPr lang="ru-RU"/>
        </a:p>
      </dgm:t>
    </dgm:pt>
    <dgm:pt modelId="{9676B3F2-C60E-4D83-9571-1AFF81C105D0}">
      <dgm:prSet phldrT="[Текст]" custT="1"/>
      <dgm:spPr/>
      <dgm:t>
        <a:bodyPr/>
        <a:lstStyle/>
        <a:p>
          <a:r>
            <a:rPr lang="uz-Cyrl-UZ" sz="2800" dirty="0" smtClean="0">
              <a:latin typeface="Times New Roman"/>
              <a:ea typeface="Times New Roman"/>
            </a:rPr>
            <a:t>улар жаҳон ахборот ресурсларидан баҳраманд бўлишини</a:t>
          </a:r>
          <a:endParaRPr lang="ru-RU" sz="2800" dirty="0"/>
        </a:p>
      </dgm:t>
    </dgm:pt>
    <dgm:pt modelId="{287BA507-3356-44CE-8607-63099B35D9BA}" type="parTrans" cxnId="{0E1A7BED-E8E9-408A-B00E-02E60BEB3423}">
      <dgm:prSet/>
      <dgm:spPr/>
      <dgm:t>
        <a:bodyPr/>
        <a:lstStyle/>
        <a:p>
          <a:endParaRPr lang="ru-RU"/>
        </a:p>
      </dgm:t>
    </dgm:pt>
    <dgm:pt modelId="{7C7EF01C-60B8-4529-8094-3E5AF332F875}" type="sibTrans" cxnId="{0E1A7BED-E8E9-408A-B00E-02E60BEB3423}">
      <dgm:prSet/>
      <dgm:spPr/>
      <dgm:t>
        <a:bodyPr/>
        <a:lstStyle/>
        <a:p>
          <a:endParaRPr lang="ru-RU"/>
        </a:p>
      </dgm:t>
    </dgm:pt>
    <dgm:pt modelId="{84013103-8B08-45AF-A698-1AEC90A2CBAC}" type="pres">
      <dgm:prSet presAssocID="{D3572E61-41A9-4901-A2C1-20DB69E68EAF}" presName="Name0" presStyleCnt="0">
        <dgm:presLayoutVars>
          <dgm:chMax val="1"/>
          <dgm:chPref val="1"/>
          <dgm:dir/>
          <dgm:animOne val="branch"/>
          <dgm:animLvl val="lvl"/>
        </dgm:presLayoutVars>
      </dgm:prSet>
      <dgm:spPr/>
      <dgm:t>
        <a:bodyPr/>
        <a:lstStyle/>
        <a:p>
          <a:endParaRPr lang="ru-RU"/>
        </a:p>
      </dgm:t>
    </dgm:pt>
    <dgm:pt modelId="{43A359B5-8EBF-4B81-9E7F-D97EABF3E66F}" type="pres">
      <dgm:prSet presAssocID="{251D5A2C-050F-457A-AD81-7F4330194218}" presName="singleCycle" presStyleCnt="0"/>
      <dgm:spPr/>
    </dgm:pt>
    <dgm:pt modelId="{F875CDAF-6CD7-41F4-B127-FD5A745A07AD}" type="pres">
      <dgm:prSet presAssocID="{251D5A2C-050F-457A-AD81-7F4330194218}" presName="singleCenter" presStyleLbl="node1" presStyleIdx="0" presStyleCnt="4" custScaleX="213758" custScaleY="98662" custLinFactNeighborY="-17465">
        <dgm:presLayoutVars>
          <dgm:chMax val="7"/>
          <dgm:chPref val="7"/>
        </dgm:presLayoutVars>
      </dgm:prSet>
      <dgm:spPr/>
      <dgm:t>
        <a:bodyPr/>
        <a:lstStyle/>
        <a:p>
          <a:endParaRPr lang="ru-RU"/>
        </a:p>
      </dgm:t>
    </dgm:pt>
    <dgm:pt modelId="{7E5A8AF2-4CAF-4B0B-8C52-86E5547B68EB}" type="pres">
      <dgm:prSet presAssocID="{3C6022E6-3BA4-4BDA-A724-3336A4E61C17}" presName="Name56" presStyleLbl="parChTrans1D2" presStyleIdx="0" presStyleCnt="3"/>
      <dgm:spPr/>
      <dgm:t>
        <a:bodyPr/>
        <a:lstStyle/>
        <a:p>
          <a:endParaRPr lang="ru-RU"/>
        </a:p>
      </dgm:t>
    </dgm:pt>
    <dgm:pt modelId="{E57C8C1B-1F18-4DF6-9979-628284A5963A}" type="pres">
      <dgm:prSet presAssocID="{3820619D-4E4D-4829-B3D2-6C944581F445}" presName="text0" presStyleLbl="node1" presStyleIdx="1" presStyleCnt="4" custScaleX="499340" custScaleY="113791">
        <dgm:presLayoutVars>
          <dgm:bulletEnabled val="1"/>
        </dgm:presLayoutVars>
      </dgm:prSet>
      <dgm:spPr/>
      <dgm:t>
        <a:bodyPr/>
        <a:lstStyle/>
        <a:p>
          <a:endParaRPr lang="ru-RU"/>
        </a:p>
      </dgm:t>
    </dgm:pt>
    <dgm:pt modelId="{E62EF225-9160-4880-A9C1-625509EADB12}" type="pres">
      <dgm:prSet presAssocID="{D6EFCC8B-CBC2-43DA-88C9-CFE5E76A027B}" presName="Name56" presStyleLbl="parChTrans1D2" presStyleIdx="1" presStyleCnt="3"/>
      <dgm:spPr/>
      <dgm:t>
        <a:bodyPr/>
        <a:lstStyle/>
        <a:p>
          <a:endParaRPr lang="ru-RU"/>
        </a:p>
      </dgm:t>
    </dgm:pt>
    <dgm:pt modelId="{233C520A-B642-478E-80FF-171847BAF01C}" type="pres">
      <dgm:prSet presAssocID="{65E5A660-465D-482F-A044-B5482C3EBE3F}" presName="text0" presStyleLbl="node1" presStyleIdx="2" presStyleCnt="4" custScaleX="323557" custScaleY="186884">
        <dgm:presLayoutVars>
          <dgm:bulletEnabled val="1"/>
        </dgm:presLayoutVars>
      </dgm:prSet>
      <dgm:spPr/>
      <dgm:t>
        <a:bodyPr/>
        <a:lstStyle/>
        <a:p>
          <a:endParaRPr lang="ru-RU"/>
        </a:p>
      </dgm:t>
    </dgm:pt>
    <dgm:pt modelId="{F4A87045-006E-452A-B0A3-21A28D7438E2}" type="pres">
      <dgm:prSet presAssocID="{287BA507-3356-44CE-8607-63099B35D9BA}" presName="Name56" presStyleLbl="parChTrans1D2" presStyleIdx="2" presStyleCnt="3"/>
      <dgm:spPr/>
      <dgm:t>
        <a:bodyPr/>
        <a:lstStyle/>
        <a:p>
          <a:endParaRPr lang="ru-RU"/>
        </a:p>
      </dgm:t>
    </dgm:pt>
    <dgm:pt modelId="{DC1BE483-7576-4C46-B1D5-5BBEA0BE6654}" type="pres">
      <dgm:prSet presAssocID="{9676B3F2-C60E-4D83-9571-1AFF81C105D0}" presName="text0" presStyleLbl="node1" presStyleIdx="3" presStyleCnt="4" custScaleX="316514" custScaleY="154631" custRadScaleRad="87509" custRadScaleInc="-8076">
        <dgm:presLayoutVars>
          <dgm:bulletEnabled val="1"/>
        </dgm:presLayoutVars>
      </dgm:prSet>
      <dgm:spPr/>
      <dgm:t>
        <a:bodyPr/>
        <a:lstStyle/>
        <a:p>
          <a:endParaRPr lang="ru-RU"/>
        </a:p>
      </dgm:t>
    </dgm:pt>
  </dgm:ptLst>
  <dgm:cxnLst>
    <dgm:cxn modelId="{DD3DF277-8303-489D-BF48-5CAEB8CA7FFE}" type="presOf" srcId="{3C6022E6-3BA4-4BDA-A724-3336A4E61C17}" destId="{7E5A8AF2-4CAF-4B0B-8C52-86E5547B68EB}" srcOrd="0" destOrd="0" presId="urn:microsoft.com/office/officeart/2008/layout/RadialCluster"/>
    <dgm:cxn modelId="{04CC3932-75D1-4E18-A79D-77093AC14265}" type="presOf" srcId="{D3572E61-41A9-4901-A2C1-20DB69E68EAF}" destId="{84013103-8B08-45AF-A698-1AEC90A2CBAC}" srcOrd="0" destOrd="0" presId="urn:microsoft.com/office/officeart/2008/layout/RadialCluster"/>
    <dgm:cxn modelId="{7F74C52E-2419-4390-AF10-0503C33F237F}" srcId="{D3572E61-41A9-4901-A2C1-20DB69E68EAF}" destId="{251D5A2C-050F-457A-AD81-7F4330194218}" srcOrd="0" destOrd="0" parTransId="{B992CE6C-6F33-4920-B862-098F02C1AB03}" sibTransId="{C2D5AA48-1D3B-45BA-95C2-367CCA46B2B6}"/>
    <dgm:cxn modelId="{04283FE2-B0AB-4D0C-9867-E1DF312B6C26}" type="presOf" srcId="{287BA507-3356-44CE-8607-63099B35D9BA}" destId="{F4A87045-006E-452A-B0A3-21A28D7438E2}" srcOrd="0" destOrd="0" presId="urn:microsoft.com/office/officeart/2008/layout/RadialCluster"/>
    <dgm:cxn modelId="{CDAD3B3A-6CC2-44EB-A8A3-193D6344CD8D}" type="presOf" srcId="{9676B3F2-C60E-4D83-9571-1AFF81C105D0}" destId="{DC1BE483-7576-4C46-B1D5-5BBEA0BE6654}" srcOrd="0" destOrd="0" presId="urn:microsoft.com/office/officeart/2008/layout/RadialCluster"/>
    <dgm:cxn modelId="{0EE61AE1-A9F3-4C60-A596-81F163760685}" type="presOf" srcId="{251D5A2C-050F-457A-AD81-7F4330194218}" destId="{F875CDAF-6CD7-41F4-B127-FD5A745A07AD}" srcOrd="0" destOrd="0" presId="urn:microsoft.com/office/officeart/2008/layout/RadialCluster"/>
    <dgm:cxn modelId="{B5C0BA41-BB5B-4738-A1CE-675B3E67ECAA}" type="presOf" srcId="{D6EFCC8B-CBC2-43DA-88C9-CFE5E76A027B}" destId="{E62EF225-9160-4880-A9C1-625509EADB12}" srcOrd="0" destOrd="0" presId="urn:microsoft.com/office/officeart/2008/layout/RadialCluster"/>
    <dgm:cxn modelId="{FECB03B1-6C5D-49AD-AB62-1C2CE1327BA2}" srcId="{251D5A2C-050F-457A-AD81-7F4330194218}" destId="{65E5A660-465D-482F-A044-B5482C3EBE3F}" srcOrd="1" destOrd="0" parTransId="{D6EFCC8B-CBC2-43DA-88C9-CFE5E76A027B}" sibTransId="{A0E1BCD3-430F-490C-9E10-F626BDAA99DC}"/>
    <dgm:cxn modelId="{853C001B-862E-447D-945D-633370BB2D30}" srcId="{251D5A2C-050F-457A-AD81-7F4330194218}" destId="{3820619D-4E4D-4829-B3D2-6C944581F445}" srcOrd="0" destOrd="0" parTransId="{3C6022E6-3BA4-4BDA-A724-3336A4E61C17}" sibTransId="{02227BC2-7E35-4B39-8E19-B1BA91ACF66B}"/>
    <dgm:cxn modelId="{3A238FA9-0B60-4C52-98B6-CD705B2E76E8}" type="presOf" srcId="{65E5A660-465D-482F-A044-B5482C3EBE3F}" destId="{233C520A-B642-478E-80FF-171847BAF01C}" srcOrd="0" destOrd="0" presId="urn:microsoft.com/office/officeart/2008/layout/RadialCluster"/>
    <dgm:cxn modelId="{FA86A33F-0911-4749-9A11-C1DF7F1CF6EB}" type="presOf" srcId="{3820619D-4E4D-4829-B3D2-6C944581F445}" destId="{E57C8C1B-1F18-4DF6-9979-628284A5963A}" srcOrd="0" destOrd="0" presId="urn:microsoft.com/office/officeart/2008/layout/RadialCluster"/>
    <dgm:cxn modelId="{0E1A7BED-E8E9-408A-B00E-02E60BEB3423}" srcId="{251D5A2C-050F-457A-AD81-7F4330194218}" destId="{9676B3F2-C60E-4D83-9571-1AFF81C105D0}" srcOrd="2" destOrd="0" parTransId="{287BA507-3356-44CE-8607-63099B35D9BA}" sibTransId="{7C7EF01C-60B8-4529-8094-3E5AF332F875}"/>
    <dgm:cxn modelId="{FA642EA8-E265-456E-95D4-317097FFC6EF}" type="presParOf" srcId="{84013103-8B08-45AF-A698-1AEC90A2CBAC}" destId="{43A359B5-8EBF-4B81-9E7F-D97EABF3E66F}" srcOrd="0" destOrd="0" presId="urn:microsoft.com/office/officeart/2008/layout/RadialCluster"/>
    <dgm:cxn modelId="{4F023355-F813-4853-9883-0C4ACA740269}" type="presParOf" srcId="{43A359B5-8EBF-4B81-9E7F-D97EABF3E66F}" destId="{F875CDAF-6CD7-41F4-B127-FD5A745A07AD}" srcOrd="0" destOrd="0" presId="urn:microsoft.com/office/officeart/2008/layout/RadialCluster"/>
    <dgm:cxn modelId="{7A46E3E3-775B-4343-8B66-513AF62E0811}" type="presParOf" srcId="{43A359B5-8EBF-4B81-9E7F-D97EABF3E66F}" destId="{7E5A8AF2-4CAF-4B0B-8C52-86E5547B68EB}" srcOrd="1" destOrd="0" presId="urn:microsoft.com/office/officeart/2008/layout/RadialCluster"/>
    <dgm:cxn modelId="{5B8C4444-DD43-476C-AB62-3F79C2EA36BA}" type="presParOf" srcId="{43A359B5-8EBF-4B81-9E7F-D97EABF3E66F}" destId="{E57C8C1B-1F18-4DF6-9979-628284A5963A}" srcOrd="2" destOrd="0" presId="urn:microsoft.com/office/officeart/2008/layout/RadialCluster"/>
    <dgm:cxn modelId="{C769A168-E37E-4079-A08A-7496268C01F8}" type="presParOf" srcId="{43A359B5-8EBF-4B81-9E7F-D97EABF3E66F}" destId="{E62EF225-9160-4880-A9C1-625509EADB12}" srcOrd="3" destOrd="0" presId="urn:microsoft.com/office/officeart/2008/layout/RadialCluster"/>
    <dgm:cxn modelId="{CDFACEE2-B985-49E1-A37C-109C6263B837}" type="presParOf" srcId="{43A359B5-8EBF-4B81-9E7F-D97EABF3E66F}" destId="{233C520A-B642-478E-80FF-171847BAF01C}" srcOrd="4" destOrd="0" presId="urn:microsoft.com/office/officeart/2008/layout/RadialCluster"/>
    <dgm:cxn modelId="{F3C3AD86-1A06-480D-B059-112A4B44C0B1}" type="presParOf" srcId="{43A359B5-8EBF-4B81-9E7F-D97EABF3E66F}" destId="{F4A87045-006E-452A-B0A3-21A28D7438E2}" srcOrd="5" destOrd="0" presId="urn:microsoft.com/office/officeart/2008/layout/RadialCluster"/>
    <dgm:cxn modelId="{EA05476D-F94F-4F09-8B8F-44A45FB1480E}" type="presParOf" srcId="{43A359B5-8EBF-4B81-9E7F-D97EABF3E66F}" destId="{DC1BE483-7576-4C46-B1D5-5BBEA0BE6654}" srcOrd="6" destOrd="0" presId="urn:microsoft.com/office/officeart/2008/layout/RadialCluster"/>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31F9CDB-A1DF-4ECF-A75E-A625B680924C}"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ru-RU"/>
        </a:p>
      </dgm:t>
    </dgm:pt>
    <dgm:pt modelId="{688EB551-E978-4CFE-9C75-6D5999AB6FFA}">
      <dgm:prSet phldrT="[Текст]" custT="1"/>
      <dgm:spPr>
        <a:solidFill>
          <a:schemeClr val="tx2">
            <a:lumMod val="60000"/>
            <a:lumOff val="40000"/>
          </a:schemeClr>
        </a:solidFill>
      </dgm:spPr>
      <dgm:t>
        <a:bodyPr/>
        <a:lstStyle/>
        <a:p>
          <a:r>
            <a:rPr lang="uz-Cyrl-UZ" sz="2800" dirty="0" smtClean="0">
              <a:latin typeface="Times New Roman"/>
              <a:ea typeface="Times New Roman"/>
            </a:rPr>
            <a:t>медиатизация (лот. mediatus – воситачи) – ахборот тўплаш, сақлаш ва тарқатиш воситаларини такомиллаштириш жараёни</a:t>
          </a:r>
          <a:r>
            <a:rPr lang="uz-Cyrl-UZ" sz="2800" b="1" dirty="0" smtClean="0">
              <a:latin typeface="Times New Roman"/>
              <a:ea typeface="Times New Roman"/>
            </a:rPr>
            <a:t>; </a:t>
          </a:r>
          <a:endParaRPr lang="ru-RU" sz="2800" dirty="0"/>
        </a:p>
      </dgm:t>
    </dgm:pt>
    <dgm:pt modelId="{81DE7BCC-8B39-42B1-B598-B908707DC04F}" type="parTrans" cxnId="{26D75A81-CDB7-4833-8F71-6D934D239094}">
      <dgm:prSet/>
      <dgm:spPr/>
      <dgm:t>
        <a:bodyPr/>
        <a:lstStyle/>
        <a:p>
          <a:endParaRPr lang="ru-RU"/>
        </a:p>
      </dgm:t>
    </dgm:pt>
    <dgm:pt modelId="{0CC32F59-C7E2-4D17-AB53-1A8528642B63}" type="sibTrans" cxnId="{26D75A81-CDB7-4833-8F71-6D934D239094}">
      <dgm:prSet/>
      <dgm:spPr/>
      <dgm:t>
        <a:bodyPr/>
        <a:lstStyle/>
        <a:p>
          <a:endParaRPr lang="ru-RU"/>
        </a:p>
      </dgm:t>
    </dgm:pt>
    <dgm:pt modelId="{89B0C7C8-FDA5-4E5A-86C3-2821C40C4CB6}">
      <dgm:prSet phldrT="[Текст]" custT="1"/>
      <dgm:spPr>
        <a:solidFill>
          <a:schemeClr val="bg2">
            <a:lumMod val="50000"/>
          </a:schemeClr>
        </a:solidFill>
        <a:ln>
          <a:solidFill>
            <a:schemeClr val="accent2">
              <a:lumMod val="60000"/>
              <a:lumOff val="40000"/>
            </a:schemeClr>
          </a:solidFill>
        </a:ln>
      </dgm:spPr>
      <dgm:t>
        <a:bodyPr/>
        <a:lstStyle/>
        <a:p>
          <a:r>
            <a:rPr lang="uz-Cyrl-UZ" sz="2800" dirty="0" smtClean="0">
              <a:latin typeface="Times New Roman"/>
              <a:ea typeface="Times New Roman"/>
            </a:rPr>
            <a:t>компьютерлаштириш </a:t>
          </a:r>
          <a:r>
            <a:rPr lang="uz-Cyrl-UZ" sz="2800" b="1" dirty="0" smtClean="0">
              <a:latin typeface="Times New Roman"/>
              <a:ea typeface="Times New Roman"/>
            </a:rPr>
            <a:t>– </a:t>
          </a:r>
          <a:r>
            <a:rPr lang="uz-Cyrl-UZ" sz="2800" dirty="0" smtClean="0">
              <a:latin typeface="Times New Roman"/>
              <a:ea typeface="Times New Roman"/>
            </a:rPr>
            <a:t>ахборот қидириш ва унга ишлов бериш воситаларини такомиллаштириш жараёни; </a:t>
          </a:r>
          <a:endParaRPr lang="ru-RU" sz="2800" dirty="0"/>
        </a:p>
      </dgm:t>
    </dgm:pt>
    <dgm:pt modelId="{3F10DAC8-C31F-435D-8519-56D9A5309E6B}" type="parTrans" cxnId="{1C5B1F42-5863-43E8-BC38-DE14C3F1EE3A}">
      <dgm:prSet/>
      <dgm:spPr/>
      <dgm:t>
        <a:bodyPr/>
        <a:lstStyle/>
        <a:p>
          <a:endParaRPr lang="ru-RU"/>
        </a:p>
      </dgm:t>
    </dgm:pt>
    <dgm:pt modelId="{DC7F9962-335D-48C8-8A22-BE85A439BAB5}" type="sibTrans" cxnId="{1C5B1F42-5863-43E8-BC38-DE14C3F1EE3A}">
      <dgm:prSet/>
      <dgm:spPr/>
      <dgm:t>
        <a:bodyPr/>
        <a:lstStyle/>
        <a:p>
          <a:endParaRPr lang="ru-RU"/>
        </a:p>
      </dgm:t>
    </dgm:pt>
    <dgm:pt modelId="{5544939C-0E90-4566-9945-1B48D49F1825}">
      <dgm:prSet phldrT="[Текст]" custT="1"/>
      <dgm:spPr>
        <a:solidFill>
          <a:schemeClr val="accent2">
            <a:lumMod val="75000"/>
          </a:schemeClr>
        </a:solidFill>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uz-Cyrl-UZ" sz="2000" dirty="0" smtClean="0">
              <a:latin typeface="Times New Roman"/>
              <a:ea typeface="Times New Roman"/>
            </a:rPr>
            <a:t>интеллектуаллашув – ахборот яратиш ва уни идрок  этиш қобилиятини ривожлантириш, яъни жамиятнинг интеллектуал салоҳиятини ошириш, шу жумладан сунъий интеллектдан фойдаланиш жараёнидир. </a:t>
          </a:r>
          <a:endParaRPr lang="ru-RU" sz="2000" dirty="0" smtClean="0"/>
        </a:p>
        <a:p>
          <a:pPr algn="l" defTabSz="1644650">
            <a:lnSpc>
              <a:spcPct val="90000"/>
            </a:lnSpc>
            <a:spcBef>
              <a:spcPct val="0"/>
            </a:spcBef>
            <a:spcAft>
              <a:spcPct val="35000"/>
            </a:spcAft>
          </a:pPr>
          <a:endParaRPr lang="ru-RU" dirty="0"/>
        </a:p>
      </dgm:t>
    </dgm:pt>
    <dgm:pt modelId="{87AC21F8-EA4F-416C-8167-6E9C598C8D8E}" type="parTrans" cxnId="{54E79C59-D1FD-475E-9B92-710085B96E18}">
      <dgm:prSet/>
      <dgm:spPr/>
      <dgm:t>
        <a:bodyPr/>
        <a:lstStyle/>
        <a:p>
          <a:endParaRPr lang="ru-RU"/>
        </a:p>
      </dgm:t>
    </dgm:pt>
    <dgm:pt modelId="{E3E82713-70E5-48CF-9AA1-EA71B593208A}" type="sibTrans" cxnId="{54E79C59-D1FD-475E-9B92-710085B96E18}">
      <dgm:prSet/>
      <dgm:spPr/>
      <dgm:t>
        <a:bodyPr/>
        <a:lstStyle/>
        <a:p>
          <a:endParaRPr lang="ru-RU"/>
        </a:p>
      </dgm:t>
    </dgm:pt>
    <dgm:pt modelId="{71280609-58B8-46FD-AD83-E02657F86A07}" type="pres">
      <dgm:prSet presAssocID="{F31F9CDB-A1DF-4ECF-A75E-A625B680924C}" presName="outerComposite" presStyleCnt="0">
        <dgm:presLayoutVars>
          <dgm:chMax val="5"/>
          <dgm:dir/>
          <dgm:resizeHandles val="exact"/>
        </dgm:presLayoutVars>
      </dgm:prSet>
      <dgm:spPr/>
      <dgm:t>
        <a:bodyPr/>
        <a:lstStyle/>
        <a:p>
          <a:endParaRPr lang="ru-RU"/>
        </a:p>
      </dgm:t>
    </dgm:pt>
    <dgm:pt modelId="{C292B380-CD1A-4BFF-A03A-F5E31AF0C583}" type="pres">
      <dgm:prSet presAssocID="{F31F9CDB-A1DF-4ECF-A75E-A625B680924C}" presName="dummyMaxCanvas" presStyleCnt="0">
        <dgm:presLayoutVars/>
      </dgm:prSet>
      <dgm:spPr/>
    </dgm:pt>
    <dgm:pt modelId="{AF0CDD1F-0B61-4434-9ADC-372C61AE2E6E}" type="pres">
      <dgm:prSet presAssocID="{F31F9CDB-A1DF-4ECF-A75E-A625B680924C}" presName="ThreeNodes_1" presStyleLbl="node1" presStyleIdx="0" presStyleCnt="3" custLinFactNeighborX="1282" custLinFactNeighborY="-2814">
        <dgm:presLayoutVars>
          <dgm:bulletEnabled val="1"/>
        </dgm:presLayoutVars>
      </dgm:prSet>
      <dgm:spPr/>
      <dgm:t>
        <a:bodyPr/>
        <a:lstStyle/>
        <a:p>
          <a:endParaRPr lang="ru-RU"/>
        </a:p>
      </dgm:t>
    </dgm:pt>
    <dgm:pt modelId="{9FCFEC02-3C30-4279-B887-A753A3FC447A}" type="pres">
      <dgm:prSet presAssocID="{F31F9CDB-A1DF-4ECF-A75E-A625B680924C}" presName="ThreeNodes_2" presStyleLbl="node1" presStyleIdx="1" presStyleCnt="3">
        <dgm:presLayoutVars>
          <dgm:bulletEnabled val="1"/>
        </dgm:presLayoutVars>
      </dgm:prSet>
      <dgm:spPr/>
      <dgm:t>
        <a:bodyPr/>
        <a:lstStyle/>
        <a:p>
          <a:endParaRPr lang="ru-RU"/>
        </a:p>
      </dgm:t>
    </dgm:pt>
    <dgm:pt modelId="{9F112197-4456-4C66-BB0B-BBFC1539282F}" type="pres">
      <dgm:prSet presAssocID="{F31F9CDB-A1DF-4ECF-A75E-A625B680924C}" presName="ThreeNodes_3" presStyleLbl="node1" presStyleIdx="2" presStyleCnt="3" custScaleX="105128">
        <dgm:presLayoutVars>
          <dgm:bulletEnabled val="1"/>
        </dgm:presLayoutVars>
      </dgm:prSet>
      <dgm:spPr/>
      <dgm:t>
        <a:bodyPr/>
        <a:lstStyle/>
        <a:p>
          <a:endParaRPr lang="ru-RU"/>
        </a:p>
      </dgm:t>
    </dgm:pt>
    <dgm:pt modelId="{CEEDF21A-B04B-4BD8-A50E-769D253F2243}" type="pres">
      <dgm:prSet presAssocID="{F31F9CDB-A1DF-4ECF-A75E-A625B680924C}" presName="ThreeConn_1-2" presStyleLbl="fgAccFollowNode1" presStyleIdx="0" presStyleCnt="2" custLinFactNeighborX="5120" custLinFactNeighborY="1108">
        <dgm:presLayoutVars>
          <dgm:bulletEnabled val="1"/>
        </dgm:presLayoutVars>
      </dgm:prSet>
      <dgm:spPr/>
      <dgm:t>
        <a:bodyPr/>
        <a:lstStyle/>
        <a:p>
          <a:endParaRPr lang="ru-RU"/>
        </a:p>
      </dgm:t>
    </dgm:pt>
    <dgm:pt modelId="{146F526F-C48C-4CE5-9447-549966F0CA18}" type="pres">
      <dgm:prSet presAssocID="{F31F9CDB-A1DF-4ECF-A75E-A625B680924C}" presName="ThreeConn_2-3" presStyleLbl="fgAccFollowNode1" presStyleIdx="1" presStyleCnt="2">
        <dgm:presLayoutVars>
          <dgm:bulletEnabled val="1"/>
        </dgm:presLayoutVars>
      </dgm:prSet>
      <dgm:spPr/>
      <dgm:t>
        <a:bodyPr/>
        <a:lstStyle/>
        <a:p>
          <a:endParaRPr lang="ru-RU"/>
        </a:p>
      </dgm:t>
    </dgm:pt>
    <dgm:pt modelId="{28DC56C3-202C-49AA-B300-77C3B5AB2039}" type="pres">
      <dgm:prSet presAssocID="{F31F9CDB-A1DF-4ECF-A75E-A625B680924C}" presName="ThreeNodes_1_text" presStyleLbl="node1" presStyleIdx="2" presStyleCnt="3">
        <dgm:presLayoutVars>
          <dgm:bulletEnabled val="1"/>
        </dgm:presLayoutVars>
      </dgm:prSet>
      <dgm:spPr/>
      <dgm:t>
        <a:bodyPr/>
        <a:lstStyle/>
        <a:p>
          <a:endParaRPr lang="ru-RU"/>
        </a:p>
      </dgm:t>
    </dgm:pt>
    <dgm:pt modelId="{AEE7D750-E214-485F-AF9E-3E104DE835D6}" type="pres">
      <dgm:prSet presAssocID="{F31F9CDB-A1DF-4ECF-A75E-A625B680924C}" presName="ThreeNodes_2_text" presStyleLbl="node1" presStyleIdx="2" presStyleCnt="3">
        <dgm:presLayoutVars>
          <dgm:bulletEnabled val="1"/>
        </dgm:presLayoutVars>
      </dgm:prSet>
      <dgm:spPr/>
      <dgm:t>
        <a:bodyPr/>
        <a:lstStyle/>
        <a:p>
          <a:endParaRPr lang="ru-RU"/>
        </a:p>
      </dgm:t>
    </dgm:pt>
    <dgm:pt modelId="{7154BD57-E3CF-4A0D-AEB4-74E038F8E02F}" type="pres">
      <dgm:prSet presAssocID="{F31F9CDB-A1DF-4ECF-A75E-A625B680924C}" presName="ThreeNodes_3_text" presStyleLbl="node1" presStyleIdx="2" presStyleCnt="3">
        <dgm:presLayoutVars>
          <dgm:bulletEnabled val="1"/>
        </dgm:presLayoutVars>
      </dgm:prSet>
      <dgm:spPr/>
      <dgm:t>
        <a:bodyPr/>
        <a:lstStyle/>
        <a:p>
          <a:endParaRPr lang="ru-RU"/>
        </a:p>
      </dgm:t>
    </dgm:pt>
  </dgm:ptLst>
  <dgm:cxnLst>
    <dgm:cxn modelId="{84C6BCBB-9AE9-431A-8A51-448B1BA63FA7}" type="presOf" srcId="{DC7F9962-335D-48C8-8A22-BE85A439BAB5}" destId="{146F526F-C48C-4CE5-9447-549966F0CA18}" srcOrd="0" destOrd="0" presId="urn:microsoft.com/office/officeart/2005/8/layout/vProcess5"/>
    <dgm:cxn modelId="{26D75A81-CDB7-4833-8F71-6D934D239094}" srcId="{F31F9CDB-A1DF-4ECF-A75E-A625B680924C}" destId="{688EB551-E978-4CFE-9C75-6D5999AB6FFA}" srcOrd="0" destOrd="0" parTransId="{81DE7BCC-8B39-42B1-B598-B908707DC04F}" sibTransId="{0CC32F59-C7E2-4D17-AB53-1A8528642B63}"/>
    <dgm:cxn modelId="{E9173BB7-39AC-430D-BEC0-F4AE5E752EC8}" type="presOf" srcId="{0CC32F59-C7E2-4D17-AB53-1A8528642B63}" destId="{CEEDF21A-B04B-4BD8-A50E-769D253F2243}" srcOrd="0" destOrd="0" presId="urn:microsoft.com/office/officeart/2005/8/layout/vProcess5"/>
    <dgm:cxn modelId="{54E79C59-D1FD-475E-9B92-710085B96E18}" srcId="{F31F9CDB-A1DF-4ECF-A75E-A625B680924C}" destId="{5544939C-0E90-4566-9945-1B48D49F1825}" srcOrd="2" destOrd="0" parTransId="{87AC21F8-EA4F-416C-8167-6E9C598C8D8E}" sibTransId="{E3E82713-70E5-48CF-9AA1-EA71B593208A}"/>
    <dgm:cxn modelId="{7F14D95F-38BD-4AC6-BD9A-4AEE94FB27EB}" type="presOf" srcId="{89B0C7C8-FDA5-4E5A-86C3-2821C40C4CB6}" destId="{9FCFEC02-3C30-4279-B887-A753A3FC447A}" srcOrd="0" destOrd="0" presId="urn:microsoft.com/office/officeart/2005/8/layout/vProcess5"/>
    <dgm:cxn modelId="{43C55C3D-5968-428C-96F7-992CADA3F669}" type="presOf" srcId="{89B0C7C8-FDA5-4E5A-86C3-2821C40C4CB6}" destId="{AEE7D750-E214-485F-AF9E-3E104DE835D6}" srcOrd="1" destOrd="0" presId="urn:microsoft.com/office/officeart/2005/8/layout/vProcess5"/>
    <dgm:cxn modelId="{1C5B1F42-5863-43E8-BC38-DE14C3F1EE3A}" srcId="{F31F9CDB-A1DF-4ECF-A75E-A625B680924C}" destId="{89B0C7C8-FDA5-4E5A-86C3-2821C40C4CB6}" srcOrd="1" destOrd="0" parTransId="{3F10DAC8-C31F-435D-8519-56D9A5309E6B}" sibTransId="{DC7F9962-335D-48C8-8A22-BE85A439BAB5}"/>
    <dgm:cxn modelId="{AD339167-DE40-410D-90A5-AAF91CD6A9A6}" type="presOf" srcId="{F31F9CDB-A1DF-4ECF-A75E-A625B680924C}" destId="{71280609-58B8-46FD-AD83-E02657F86A07}" srcOrd="0" destOrd="0" presId="urn:microsoft.com/office/officeart/2005/8/layout/vProcess5"/>
    <dgm:cxn modelId="{5341BDCE-46CE-44BA-8DE9-91C9D1EAD139}" type="presOf" srcId="{5544939C-0E90-4566-9945-1B48D49F1825}" destId="{7154BD57-E3CF-4A0D-AEB4-74E038F8E02F}" srcOrd="1" destOrd="0" presId="urn:microsoft.com/office/officeart/2005/8/layout/vProcess5"/>
    <dgm:cxn modelId="{424F804F-177D-4079-8075-57C03EC8C224}" type="presOf" srcId="{5544939C-0E90-4566-9945-1B48D49F1825}" destId="{9F112197-4456-4C66-BB0B-BBFC1539282F}" srcOrd="0" destOrd="0" presId="urn:microsoft.com/office/officeart/2005/8/layout/vProcess5"/>
    <dgm:cxn modelId="{EDFE6808-1DA1-4DD7-B01B-0B47654BECAC}" type="presOf" srcId="{688EB551-E978-4CFE-9C75-6D5999AB6FFA}" destId="{28DC56C3-202C-49AA-B300-77C3B5AB2039}" srcOrd="1" destOrd="0" presId="urn:microsoft.com/office/officeart/2005/8/layout/vProcess5"/>
    <dgm:cxn modelId="{F26645B4-D999-407C-AE75-B54B1A4958AB}" type="presOf" srcId="{688EB551-E978-4CFE-9C75-6D5999AB6FFA}" destId="{AF0CDD1F-0B61-4434-9ADC-372C61AE2E6E}" srcOrd="0" destOrd="0" presId="urn:microsoft.com/office/officeart/2005/8/layout/vProcess5"/>
    <dgm:cxn modelId="{EC374E63-A432-4F5B-8E29-384CCE725A7C}" type="presParOf" srcId="{71280609-58B8-46FD-AD83-E02657F86A07}" destId="{C292B380-CD1A-4BFF-A03A-F5E31AF0C583}" srcOrd="0" destOrd="0" presId="urn:microsoft.com/office/officeart/2005/8/layout/vProcess5"/>
    <dgm:cxn modelId="{C2B7C3A1-D401-4B28-BDAE-185B68795EF5}" type="presParOf" srcId="{71280609-58B8-46FD-AD83-E02657F86A07}" destId="{AF0CDD1F-0B61-4434-9ADC-372C61AE2E6E}" srcOrd="1" destOrd="0" presId="urn:microsoft.com/office/officeart/2005/8/layout/vProcess5"/>
    <dgm:cxn modelId="{C94CC01B-19A3-4857-8987-39BA565AEC30}" type="presParOf" srcId="{71280609-58B8-46FD-AD83-E02657F86A07}" destId="{9FCFEC02-3C30-4279-B887-A753A3FC447A}" srcOrd="2" destOrd="0" presId="urn:microsoft.com/office/officeart/2005/8/layout/vProcess5"/>
    <dgm:cxn modelId="{B618F211-4D55-4547-A19A-0688334CFAB3}" type="presParOf" srcId="{71280609-58B8-46FD-AD83-E02657F86A07}" destId="{9F112197-4456-4C66-BB0B-BBFC1539282F}" srcOrd="3" destOrd="0" presId="urn:microsoft.com/office/officeart/2005/8/layout/vProcess5"/>
    <dgm:cxn modelId="{5CFD2B83-2CD5-43E5-B77B-81898B545B91}" type="presParOf" srcId="{71280609-58B8-46FD-AD83-E02657F86A07}" destId="{CEEDF21A-B04B-4BD8-A50E-769D253F2243}" srcOrd="4" destOrd="0" presId="urn:microsoft.com/office/officeart/2005/8/layout/vProcess5"/>
    <dgm:cxn modelId="{17CD2D4F-6B07-4A68-9728-7B623A1F6470}" type="presParOf" srcId="{71280609-58B8-46FD-AD83-E02657F86A07}" destId="{146F526F-C48C-4CE5-9447-549966F0CA18}" srcOrd="5" destOrd="0" presId="urn:microsoft.com/office/officeart/2005/8/layout/vProcess5"/>
    <dgm:cxn modelId="{02CACEFA-42E5-4CAA-B6E8-A18884899317}" type="presParOf" srcId="{71280609-58B8-46FD-AD83-E02657F86A07}" destId="{28DC56C3-202C-49AA-B300-77C3B5AB2039}" srcOrd="6" destOrd="0" presId="urn:microsoft.com/office/officeart/2005/8/layout/vProcess5"/>
    <dgm:cxn modelId="{49137852-FFF0-49A7-A9FD-10A6097EBBCA}" type="presParOf" srcId="{71280609-58B8-46FD-AD83-E02657F86A07}" destId="{AEE7D750-E214-485F-AF9E-3E104DE835D6}" srcOrd="7" destOrd="0" presId="urn:microsoft.com/office/officeart/2005/8/layout/vProcess5"/>
    <dgm:cxn modelId="{3BA5F1D1-9423-404A-A352-4C6E6A2173B9}" type="presParOf" srcId="{71280609-58B8-46FD-AD83-E02657F86A07}" destId="{7154BD57-E3CF-4A0D-AEB4-74E038F8E02F}" srcOrd="8" destOrd="0" presId="urn:microsoft.com/office/officeart/2005/8/layout/vProcess5"/>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C6D018-7682-40C0-82BE-EBB1F8012761}">
      <dsp:nvSpPr>
        <dsp:cNvPr id="0" name=""/>
        <dsp:cNvSpPr/>
      </dsp:nvSpPr>
      <dsp:spPr>
        <a:xfrm rot="5400000">
          <a:off x="-262718" y="264852"/>
          <a:ext cx="1751458" cy="122602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ru-RU" sz="3600" kern="1200" dirty="0" smtClean="0">
              <a:latin typeface="Times New Roman" panose="02020603050405020304" pitchFamily="18" charset="0"/>
              <a:cs typeface="Times New Roman" panose="02020603050405020304" pitchFamily="18" charset="0"/>
            </a:rPr>
            <a:t>1</a:t>
          </a:r>
          <a:endParaRPr lang="ru-RU" sz="3600" kern="1200" dirty="0">
            <a:latin typeface="Times New Roman" panose="02020603050405020304" pitchFamily="18" charset="0"/>
            <a:cs typeface="Times New Roman" panose="02020603050405020304" pitchFamily="18" charset="0"/>
          </a:endParaRPr>
        </a:p>
      </dsp:txBody>
      <dsp:txXfrm rot="-5400000">
        <a:off x="1" y="615145"/>
        <a:ext cx="1226021" cy="525437"/>
      </dsp:txXfrm>
    </dsp:sp>
    <dsp:sp modelId="{64D731C9-8DFD-449E-8C8E-ACEAA9F118B3}">
      <dsp:nvSpPr>
        <dsp:cNvPr id="0" name=""/>
        <dsp:cNvSpPr/>
      </dsp:nvSpPr>
      <dsp:spPr>
        <a:xfrm rot="5400000">
          <a:off x="3777586" y="-2549431"/>
          <a:ext cx="1138448" cy="624157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Char char="••"/>
          </a:pPr>
          <a:r>
            <a:rPr lang="uz-Cyrl-UZ" sz="3200" kern="1200" dirty="0" smtClean="0">
              <a:latin typeface="Times New Roman" panose="02020603050405020304" pitchFamily="18" charset="0"/>
              <a:cs typeface="Times New Roman" panose="02020603050405020304" pitchFamily="18" charset="0"/>
            </a:rPr>
            <a:t>Жамиятни глобал ахборотлаштириш </a:t>
          </a:r>
          <a:endParaRPr lang="ru-RU" sz="3200" kern="1200" dirty="0">
            <a:latin typeface="Times New Roman" panose="02020603050405020304" pitchFamily="18" charset="0"/>
            <a:cs typeface="Times New Roman" panose="02020603050405020304" pitchFamily="18" charset="0"/>
          </a:endParaRPr>
        </a:p>
      </dsp:txBody>
      <dsp:txXfrm rot="-5400000">
        <a:off x="1226021" y="57708"/>
        <a:ext cx="6186004" cy="1027300"/>
      </dsp:txXfrm>
    </dsp:sp>
    <dsp:sp modelId="{B1F33308-A61E-4EA9-9C97-B4E5BB496642}">
      <dsp:nvSpPr>
        <dsp:cNvPr id="0" name=""/>
        <dsp:cNvSpPr/>
      </dsp:nvSpPr>
      <dsp:spPr>
        <a:xfrm rot="5400000">
          <a:off x="-262718" y="1823801"/>
          <a:ext cx="1751458" cy="122602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ru-RU" sz="3600" kern="1200" dirty="0" smtClean="0">
              <a:latin typeface="Times New Roman" panose="02020603050405020304" pitchFamily="18" charset="0"/>
              <a:cs typeface="Times New Roman" panose="02020603050405020304" pitchFamily="18" charset="0"/>
            </a:rPr>
            <a:t>2</a:t>
          </a:r>
          <a:endParaRPr lang="ru-RU" sz="3600" kern="1200" dirty="0">
            <a:latin typeface="Times New Roman" panose="02020603050405020304" pitchFamily="18" charset="0"/>
            <a:cs typeface="Times New Roman" panose="02020603050405020304" pitchFamily="18" charset="0"/>
          </a:endParaRPr>
        </a:p>
      </dsp:txBody>
      <dsp:txXfrm rot="-5400000">
        <a:off x="1" y="2174094"/>
        <a:ext cx="1226021" cy="525437"/>
      </dsp:txXfrm>
    </dsp:sp>
    <dsp:sp modelId="{D96B79D8-A878-4D61-A0D6-020BAD7528B1}">
      <dsp:nvSpPr>
        <dsp:cNvPr id="0" name=""/>
        <dsp:cNvSpPr/>
      </dsp:nvSpPr>
      <dsp:spPr>
        <a:xfrm rot="5400000">
          <a:off x="3777586" y="-990482"/>
          <a:ext cx="1138448" cy="624157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Char char="••"/>
          </a:pPr>
          <a:r>
            <a:rPr lang="uz-Cyrl-UZ" sz="3200" kern="1200" dirty="0" smtClean="0">
              <a:latin typeface="Times New Roman" panose="02020603050405020304" pitchFamily="18" charset="0"/>
              <a:cs typeface="Times New Roman" panose="02020603050405020304" pitchFamily="18" charset="0"/>
            </a:rPr>
            <a:t>Ахборот хавфсизлигини таъминлаш </a:t>
          </a:r>
          <a:endParaRPr lang="ru-RU" sz="3200" kern="1200" dirty="0">
            <a:latin typeface="Times New Roman" panose="02020603050405020304" pitchFamily="18" charset="0"/>
            <a:cs typeface="Times New Roman" panose="02020603050405020304" pitchFamily="18" charset="0"/>
          </a:endParaRPr>
        </a:p>
      </dsp:txBody>
      <dsp:txXfrm rot="-5400000">
        <a:off x="1226021" y="1616657"/>
        <a:ext cx="6186004" cy="1027300"/>
      </dsp:txXfrm>
    </dsp:sp>
    <dsp:sp modelId="{60F376CB-678E-48A8-B8D2-0A5A7191F7CC}">
      <dsp:nvSpPr>
        <dsp:cNvPr id="0" name=""/>
        <dsp:cNvSpPr/>
      </dsp:nvSpPr>
      <dsp:spPr>
        <a:xfrm rot="5400000">
          <a:off x="-262718" y="3382750"/>
          <a:ext cx="1751458" cy="122602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ru-RU" sz="3600" kern="1200" dirty="0" smtClean="0">
              <a:latin typeface="Times New Roman" panose="02020603050405020304" pitchFamily="18" charset="0"/>
              <a:cs typeface="Times New Roman" panose="02020603050405020304" pitchFamily="18" charset="0"/>
            </a:rPr>
            <a:t>3</a:t>
          </a:r>
          <a:endParaRPr lang="ru-RU" sz="3600" kern="1200" dirty="0">
            <a:latin typeface="Times New Roman" panose="02020603050405020304" pitchFamily="18" charset="0"/>
            <a:cs typeface="Times New Roman" panose="02020603050405020304" pitchFamily="18" charset="0"/>
          </a:endParaRPr>
        </a:p>
      </dsp:txBody>
      <dsp:txXfrm rot="-5400000">
        <a:off x="1" y="3733043"/>
        <a:ext cx="1226021" cy="525437"/>
      </dsp:txXfrm>
    </dsp:sp>
    <dsp:sp modelId="{ABD25222-62E6-4FEF-88E5-7B20D22470E1}">
      <dsp:nvSpPr>
        <dsp:cNvPr id="0" name=""/>
        <dsp:cNvSpPr/>
      </dsp:nvSpPr>
      <dsp:spPr>
        <a:xfrm rot="5400000">
          <a:off x="3768473" y="590894"/>
          <a:ext cx="1138448" cy="624157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Char char="••"/>
          </a:pPr>
          <a:r>
            <a:rPr lang="uz-Cyrl-UZ" sz="3200" b="0" kern="1200" dirty="0" smtClean="0">
              <a:latin typeface="Times New Roman" panose="02020603050405020304" pitchFamily="18" charset="0"/>
              <a:cs typeface="Times New Roman" panose="02020603050405020304" pitchFamily="18" charset="0"/>
            </a:rPr>
            <a:t>Глобаллашув шаротида </a:t>
          </a:r>
          <a:r>
            <a:rPr lang="x-none" sz="3200" b="0" kern="1200" smtClean="0">
              <a:latin typeface="Times New Roman" panose="02020603050405020304" pitchFamily="18" charset="0"/>
              <a:cs typeface="Times New Roman" panose="02020603050405020304" pitchFamily="18" charset="0"/>
            </a:rPr>
            <a:t>ахборот маданиятини ошириш йўллари</a:t>
          </a:r>
          <a:endParaRPr lang="ru-RU" sz="3200" b="0" kern="1200" dirty="0">
            <a:latin typeface="Times New Roman" panose="02020603050405020304" pitchFamily="18" charset="0"/>
            <a:cs typeface="Times New Roman" panose="02020603050405020304" pitchFamily="18" charset="0"/>
          </a:endParaRPr>
        </a:p>
      </dsp:txBody>
      <dsp:txXfrm rot="-5400000">
        <a:off x="1216908" y="3198033"/>
        <a:ext cx="6186004" cy="10273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E93387-CAB3-4F90-83D1-193B8A5C2193}">
      <dsp:nvSpPr>
        <dsp:cNvPr id="0" name=""/>
        <dsp:cNvSpPr/>
      </dsp:nvSpPr>
      <dsp:spPr>
        <a:xfrm>
          <a:off x="745694" y="120447"/>
          <a:ext cx="7095526" cy="200387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uz-Cyrl-UZ" sz="3600" kern="1200" dirty="0" smtClean="0">
              <a:latin typeface="Times New Roman"/>
              <a:ea typeface="Times New Roman"/>
            </a:rPr>
            <a:t>Ахборот жамиятининг ўзига хос хусусиятлари: </a:t>
          </a:r>
          <a:endParaRPr lang="ru-RU" sz="3600" kern="1200" dirty="0" smtClean="0">
            <a:latin typeface="Times New Roman"/>
            <a:ea typeface="Times New Roman"/>
          </a:endParaRPr>
        </a:p>
        <a:p>
          <a:pPr lvl="0" defTabSz="1155700">
            <a:lnSpc>
              <a:spcPct val="90000"/>
            </a:lnSpc>
            <a:spcBef>
              <a:spcPct val="0"/>
            </a:spcBef>
          </a:pPr>
          <a:endParaRPr lang="ru-RU" kern="1200" dirty="0"/>
        </a:p>
      </dsp:txBody>
      <dsp:txXfrm>
        <a:off x="804386" y="179139"/>
        <a:ext cx="6978142" cy="1886493"/>
      </dsp:txXfrm>
    </dsp:sp>
    <dsp:sp modelId="{4A8CAC29-168B-47AE-88C6-49EAA9FB26FF}">
      <dsp:nvSpPr>
        <dsp:cNvPr id="0" name=""/>
        <dsp:cNvSpPr/>
      </dsp:nvSpPr>
      <dsp:spPr>
        <a:xfrm rot="3481118">
          <a:off x="4966212" y="2565359"/>
          <a:ext cx="806521" cy="560516"/>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ru-RU" sz="2400" kern="1200"/>
        </a:p>
      </dsp:txBody>
      <dsp:txXfrm>
        <a:off x="5134367" y="2677462"/>
        <a:ext cx="470211" cy="336310"/>
      </dsp:txXfrm>
    </dsp:sp>
    <dsp:sp modelId="{DFD621CD-A8F5-4853-BBFA-AEB39B7A546F}">
      <dsp:nvSpPr>
        <dsp:cNvPr id="0" name=""/>
        <dsp:cNvSpPr/>
      </dsp:nvSpPr>
      <dsp:spPr>
        <a:xfrm>
          <a:off x="4896537" y="3566910"/>
          <a:ext cx="3562576" cy="274805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marR="0" lvl="0" indent="0" algn="just" defTabSz="914400" eaLnBrk="1" fontAlgn="auto" latinLnBrk="0" hangingPunct="1">
            <a:lnSpc>
              <a:spcPct val="100000"/>
            </a:lnSpc>
            <a:spcBef>
              <a:spcPct val="0"/>
            </a:spcBef>
            <a:spcAft>
              <a:spcPts val="0"/>
            </a:spcAft>
            <a:buClrTx/>
            <a:buSzTx/>
            <a:buFontTx/>
            <a:buNone/>
            <a:tabLst/>
            <a:defRPr/>
          </a:pPr>
          <a:r>
            <a:rPr lang="uz-Cyrl-UZ" sz="2400" kern="1200" dirty="0" smtClean="0">
              <a:latin typeface="Times New Roman"/>
              <a:ea typeface="Times New Roman"/>
            </a:rPr>
            <a:t>ялпи ички маҳсулотда ахборот коммуникациялари, маҳсуллари ва хизматлари улушининг кўпайиши;</a:t>
          </a:r>
          <a:endParaRPr lang="ru-RU" sz="2400" kern="1200" dirty="0" smtClean="0">
            <a:latin typeface="Times New Roman"/>
            <a:ea typeface="Times New Roman"/>
          </a:endParaRPr>
        </a:p>
        <a:p>
          <a:pPr lvl="0" defTabSz="1155700">
            <a:lnSpc>
              <a:spcPct val="90000"/>
            </a:lnSpc>
            <a:spcBef>
              <a:spcPct val="0"/>
            </a:spcBef>
          </a:pPr>
          <a:endParaRPr lang="ru-RU" kern="1200" dirty="0"/>
        </a:p>
      </dsp:txBody>
      <dsp:txXfrm>
        <a:off x="4977025" y="3647398"/>
        <a:ext cx="3401600" cy="2587074"/>
      </dsp:txXfrm>
    </dsp:sp>
    <dsp:sp modelId="{E3F097AC-FDA4-42B0-B629-493B3EC00CA6}">
      <dsp:nvSpPr>
        <dsp:cNvPr id="0" name=""/>
        <dsp:cNvSpPr/>
      </dsp:nvSpPr>
      <dsp:spPr>
        <a:xfrm rot="10768248">
          <a:off x="3989223" y="4681786"/>
          <a:ext cx="806521" cy="560516"/>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ru-RU" sz="2400" kern="1200"/>
        </a:p>
      </dsp:txBody>
      <dsp:txXfrm rot="10800000">
        <a:off x="4157378" y="4793889"/>
        <a:ext cx="470211" cy="336310"/>
      </dsp:txXfrm>
    </dsp:sp>
    <dsp:sp modelId="{311422E4-4C5B-4C9F-917F-89874856082E}">
      <dsp:nvSpPr>
        <dsp:cNvPr id="0" name=""/>
        <dsp:cNvSpPr/>
      </dsp:nvSpPr>
      <dsp:spPr>
        <a:xfrm>
          <a:off x="145911" y="3593222"/>
          <a:ext cx="3742518" cy="278152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marR="0" lvl="0" indent="0" algn="just" defTabSz="914400" eaLnBrk="1" fontAlgn="auto" latinLnBrk="0" hangingPunct="1">
            <a:lnSpc>
              <a:spcPct val="100000"/>
            </a:lnSpc>
            <a:spcBef>
              <a:spcPct val="0"/>
            </a:spcBef>
            <a:spcAft>
              <a:spcPts val="0"/>
            </a:spcAft>
            <a:buClrTx/>
            <a:buSzTx/>
            <a:buFontTx/>
            <a:buNone/>
            <a:tabLst/>
            <a:defRPr/>
          </a:pPr>
          <a:r>
            <a:rPr lang="uz-Cyrl-UZ" sz="2800" kern="1200" dirty="0" smtClean="0">
              <a:latin typeface="Times New Roman"/>
              <a:ea typeface="Times New Roman"/>
            </a:rPr>
            <a:t>жамият ҳаётида ахборот ва билимлар ролининг ортиши;</a:t>
          </a:r>
          <a:endParaRPr lang="ru-RU" sz="2800" kern="1200" dirty="0" smtClean="0">
            <a:latin typeface="Times New Roman"/>
            <a:ea typeface="Times New Roman"/>
          </a:endParaRPr>
        </a:p>
        <a:p>
          <a:pPr lvl="0" defTabSz="1155700">
            <a:lnSpc>
              <a:spcPct val="90000"/>
            </a:lnSpc>
            <a:spcBef>
              <a:spcPct val="0"/>
            </a:spcBef>
          </a:pPr>
          <a:endParaRPr lang="ru-RU" kern="1200" dirty="0"/>
        </a:p>
      </dsp:txBody>
      <dsp:txXfrm>
        <a:off x="227379" y="3674690"/>
        <a:ext cx="3579582" cy="2618585"/>
      </dsp:txXfrm>
    </dsp:sp>
    <dsp:sp modelId="{546D393D-ABB8-4D66-AC98-C84380902BA8}">
      <dsp:nvSpPr>
        <dsp:cNvPr id="0" name=""/>
        <dsp:cNvSpPr/>
      </dsp:nvSpPr>
      <dsp:spPr>
        <a:xfrm rot="18031079">
          <a:off x="2866652" y="2578515"/>
          <a:ext cx="806521" cy="560516"/>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ru-RU" sz="2400" kern="1200"/>
        </a:p>
      </dsp:txBody>
      <dsp:txXfrm>
        <a:off x="3034807" y="2690618"/>
        <a:ext cx="470211" cy="3363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75CDAF-6CD7-41F4-B127-FD5A745A07AD}">
      <dsp:nvSpPr>
        <dsp:cNvPr id="0" name=""/>
        <dsp:cNvSpPr/>
      </dsp:nvSpPr>
      <dsp:spPr>
        <a:xfrm>
          <a:off x="2160238" y="1766003"/>
          <a:ext cx="4202094" cy="1939515"/>
        </a:xfrm>
        <a:prstGeom prst="roundRect">
          <a:avLst/>
        </a:prstGeom>
        <a:solidFill>
          <a:schemeClr val="accent4">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uz-Cyrl-UZ" sz="2800" kern="1200" dirty="0" smtClean="0">
              <a:latin typeface="Times New Roman"/>
              <a:ea typeface="Times New Roman"/>
            </a:rPr>
            <a:t>Глобал ахборот майдонининг яратилиши: </a:t>
          </a:r>
        </a:p>
        <a:p>
          <a:pPr lvl="0" defTabSz="889000">
            <a:lnSpc>
              <a:spcPct val="90000"/>
            </a:lnSpc>
            <a:spcBef>
              <a:spcPct val="0"/>
            </a:spcBef>
            <a:spcAft>
              <a:spcPct val="35000"/>
            </a:spcAft>
          </a:pPr>
          <a:endParaRPr lang="ru-RU" kern="1200" dirty="0"/>
        </a:p>
      </dsp:txBody>
      <dsp:txXfrm>
        <a:off x="2254917" y="1860682"/>
        <a:ext cx="4012736" cy="1750157"/>
      </dsp:txXfrm>
    </dsp:sp>
    <dsp:sp modelId="{7E5A8AF2-4CAF-4B0B-8C52-86E5547B68EB}">
      <dsp:nvSpPr>
        <dsp:cNvPr id="0" name=""/>
        <dsp:cNvSpPr/>
      </dsp:nvSpPr>
      <dsp:spPr>
        <a:xfrm rot="16200000">
          <a:off x="4138162" y="1642881"/>
          <a:ext cx="246245" cy="0"/>
        </a:xfrm>
        <a:custGeom>
          <a:avLst/>
          <a:gdLst/>
          <a:ahLst/>
          <a:cxnLst/>
          <a:rect l="0" t="0" r="0" b="0"/>
          <a:pathLst>
            <a:path>
              <a:moveTo>
                <a:pt x="0" y="0"/>
              </a:moveTo>
              <a:lnTo>
                <a:pt x="246245"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57C8C1B-1F18-4DF6-9979-628284A5963A}">
      <dsp:nvSpPr>
        <dsp:cNvPr id="0" name=""/>
        <dsp:cNvSpPr/>
      </dsp:nvSpPr>
      <dsp:spPr>
        <a:xfrm>
          <a:off x="972885" y="21019"/>
          <a:ext cx="6576798" cy="14987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uz-Cyrl-UZ" sz="2800" kern="1200" dirty="0" smtClean="0">
              <a:latin typeface="Times New Roman"/>
              <a:ea typeface="Times New Roman"/>
            </a:rPr>
            <a:t>Одамлар самарали информацион ўзаро алоқа қилишини</a:t>
          </a:r>
          <a:endParaRPr lang="ru-RU" sz="2800" kern="1200" dirty="0"/>
        </a:p>
      </dsp:txBody>
      <dsp:txXfrm>
        <a:off x="1046047" y="94181"/>
        <a:ext cx="6430474" cy="1352415"/>
      </dsp:txXfrm>
    </dsp:sp>
    <dsp:sp modelId="{E62EF225-9160-4880-A9C1-625509EADB12}">
      <dsp:nvSpPr>
        <dsp:cNvPr id="0" name=""/>
        <dsp:cNvSpPr/>
      </dsp:nvSpPr>
      <dsp:spPr>
        <a:xfrm rot="2666481">
          <a:off x="5175639" y="3887891"/>
          <a:ext cx="520928" cy="0"/>
        </a:xfrm>
        <a:custGeom>
          <a:avLst/>
          <a:gdLst/>
          <a:ahLst/>
          <a:cxnLst/>
          <a:rect l="0" t="0" r="0" b="0"/>
          <a:pathLst>
            <a:path>
              <a:moveTo>
                <a:pt x="0" y="0"/>
              </a:moveTo>
              <a:lnTo>
                <a:pt x="520928"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3C520A-B642-478E-80FF-171847BAF01C}">
      <dsp:nvSpPr>
        <dsp:cNvPr id="0" name=""/>
        <dsp:cNvSpPr/>
      </dsp:nvSpPr>
      <dsp:spPr>
        <a:xfrm>
          <a:off x="4746244" y="4070262"/>
          <a:ext cx="4261563" cy="246144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uz-Cyrl-UZ" sz="2800" kern="1200" dirty="0" smtClean="0">
              <a:latin typeface="Times New Roman"/>
              <a:ea typeface="Times New Roman"/>
            </a:rPr>
            <a:t>уларнинг ахборот маҳсуллари ва хизматларига бўлган эҳтиёжлари қондирилишини таъминлайди</a:t>
          </a:r>
          <a:endParaRPr lang="ru-RU" sz="2800" kern="1200" dirty="0"/>
        </a:p>
      </dsp:txBody>
      <dsp:txXfrm>
        <a:off x="4866402" y="4190420"/>
        <a:ext cx="4021247" cy="2221130"/>
      </dsp:txXfrm>
    </dsp:sp>
    <dsp:sp modelId="{F4A87045-006E-452A-B0A3-21A28D7438E2}">
      <dsp:nvSpPr>
        <dsp:cNvPr id="0" name=""/>
        <dsp:cNvSpPr/>
      </dsp:nvSpPr>
      <dsp:spPr>
        <a:xfrm rot="7813109">
          <a:off x="2819309" y="3994088"/>
          <a:ext cx="755823" cy="0"/>
        </a:xfrm>
        <a:custGeom>
          <a:avLst/>
          <a:gdLst/>
          <a:ahLst/>
          <a:cxnLst/>
          <a:rect l="0" t="0" r="0" b="0"/>
          <a:pathLst>
            <a:path>
              <a:moveTo>
                <a:pt x="0" y="0"/>
              </a:moveTo>
              <a:lnTo>
                <a:pt x="75582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C1BE483-7576-4C46-B1D5-5BBEA0BE6654}">
      <dsp:nvSpPr>
        <dsp:cNvPr id="0" name=""/>
        <dsp:cNvSpPr/>
      </dsp:nvSpPr>
      <dsp:spPr>
        <a:xfrm>
          <a:off x="7690" y="4282657"/>
          <a:ext cx="4168800" cy="20366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uz-Cyrl-UZ" sz="2800" kern="1200" dirty="0" smtClean="0">
              <a:latin typeface="Times New Roman"/>
              <a:ea typeface="Times New Roman"/>
            </a:rPr>
            <a:t>улар жаҳон ахборот ресурсларидан баҳраманд бўлишини</a:t>
          </a:r>
          <a:endParaRPr lang="ru-RU" sz="2800" kern="1200" dirty="0"/>
        </a:p>
      </dsp:txBody>
      <dsp:txXfrm>
        <a:off x="107111" y="4382078"/>
        <a:ext cx="3969958" cy="18378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0CDD1F-0B61-4434-9ADC-372C61AE2E6E}">
      <dsp:nvSpPr>
        <dsp:cNvPr id="0" name=""/>
        <dsp:cNvSpPr/>
      </dsp:nvSpPr>
      <dsp:spPr>
        <a:xfrm>
          <a:off x="0" y="0"/>
          <a:ext cx="7528436" cy="1542350"/>
        </a:xfrm>
        <a:prstGeom prst="roundRect">
          <a:avLst>
            <a:gd name="adj" fmla="val 10000"/>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uz-Cyrl-UZ" sz="2800" kern="1200" dirty="0" smtClean="0">
              <a:latin typeface="Times New Roman"/>
              <a:ea typeface="Times New Roman"/>
            </a:rPr>
            <a:t>медиатизация (лот. mediatus – воситачи) – ахборот тўплаш, сақлаш ва тарқатиш воситаларини такомиллаштириш жараёни</a:t>
          </a:r>
          <a:r>
            <a:rPr lang="uz-Cyrl-UZ" sz="2800" b="1" kern="1200" dirty="0" smtClean="0">
              <a:latin typeface="Times New Roman"/>
              <a:ea typeface="Times New Roman"/>
            </a:rPr>
            <a:t>; </a:t>
          </a:r>
          <a:endParaRPr lang="ru-RU" sz="2800" kern="1200" dirty="0"/>
        </a:p>
      </dsp:txBody>
      <dsp:txXfrm>
        <a:off x="45174" y="45174"/>
        <a:ext cx="5864119" cy="1452002"/>
      </dsp:txXfrm>
    </dsp:sp>
    <dsp:sp modelId="{9FCFEC02-3C30-4279-B887-A753A3FC447A}">
      <dsp:nvSpPr>
        <dsp:cNvPr id="0" name=""/>
        <dsp:cNvSpPr/>
      </dsp:nvSpPr>
      <dsp:spPr>
        <a:xfrm>
          <a:off x="567759" y="1799408"/>
          <a:ext cx="7528436" cy="1542350"/>
        </a:xfrm>
        <a:prstGeom prst="roundRect">
          <a:avLst>
            <a:gd name="adj" fmla="val 10000"/>
          </a:avLst>
        </a:prstGeom>
        <a:solidFill>
          <a:schemeClr val="bg2">
            <a:lumMod val="50000"/>
          </a:schemeClr>
        </a:solidFill>
        <a:ln w="2540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uz-Cyrl-UZ" sz="2800" kern="1200" dirty="0" smtClean="0">
              <a:latin typeface="Times New Roman"/>
              <a:ea typeface="Times New Roman"/>
            </a:rPr>
            <a:t>компьютерлаштириш </a:t>
          </a:r>
          <a:r>
            <a:rPr lang="uz-Cyrl-UZ" sz="2800" b="1" kern="1200" dirty="0" smtClean="0">
              <a:latin typeface="Times New Roman"/>
              <a:ea typeface="Times New Roman"/>
            </a:rPr>
            <a:t>– </a:t>
          </a:r>
          <a:r>
            <a:rPr lang="uz-Cyrl-UZ" sz="2800" kern="1200" dirty="0" smtClean="0">
              <a:latin typeface="Times New Roman"/>
              <a:ea typeface="Times New Roman"/>
            </a:rPr>
            <a:t>ахборот қидириш ва унга ишлов бериш воситаларини такомиллаштириш жараёни; </a:t>
          </a:r>
          <a:endParaRPr lang="ru-RU" sz="2800" kern="1200" dirty="0"/>
        </a:p>
      </dsp:txBody>
      <dsp:txXfrm>
        <a:off x="612933" y="1844582"/>
        <a:ext cx="5771286" cy="1452002"/>
      </dsp:txXfrm>
    </dsp:sp>
    <dsp:sp modelId="{9F112197-4456-4C66-BB0B-BBFC1539282F}">
      <dsp:nvSpPr>
        <dsp:cNvPr id="0" name=""/>
        <dsp:cNvSpPr/>
      </dsp:nvSpPr>
      <dsp:spPr>
        <a:xfrm>
          <a:off x="1039003" y="3598817"/>
          <a:ext cx="7914494" cy="1542350"/>
        </a:xfrm>
        <a:prstGeom prst="roundRect">
          <a:avLst>
            <a:gd name="adj" fmla="val 10000"/>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marR="0" lvl="0" indent="0" algn="just" defTabSz="914400" eaLnBrk="1" fontAlgn="auto" latinLnBrk="0" hangingPunct="1">
            <a:lnSpc>
              <a:spcPct val="100000"/>
            </a:lnSpc>
            <a:spcBef>
              <a:spcPct val="0"/>
            </a:spcBef>
            <a:spcAft>
              <a:spcPts val="0"/>
            </a:spcAft>
            <a:buClrTx/>
            <a:buSzTx/>
            <a:buFontTx/>
            <a:buNone/>
            <a:tabLst/>
            <a:defRPr/>
          </a:pPr>
          <a:r>
            <a:rPr lang="uz-Cyrl-UZ" sz="2000" kern="1200" dirty="0" smtClean="0">
              <a:latin typeface="Times New Roman"/>
              <a:ea typeface="Times New Roman"/>
            </a:rPr>
            <a:t>интеллектуаллашув – ахборот яратиш ва уни идрок  этиш қобилиятини ривожлантириш, яъни жамиятнинг интеллектуал салоҳиятини ошириш, шу жумладан сунъий интеллектдан фойдаланиш жараёнидир. </a:t>
          </a:r>
          <a:endParaRPr lang="ru-RU" sz="2000" kern="1200" dirty="0" smtClean="0"/>
        </a:p>
        <a:p>
          <a:pPr lvl="0" algn="l" defTabSz="1644650">
            <a:lnSpc>
              <a:spcPct val="90000"/>
            </a:lnSpc>
            <a:spcBef>
              <a:spcPct val="0"/>
            </a:spcBef>
            <a:spcAft>
              <a:spcPct val="35000"/>
            </a:spcAft>
          </a:pPr>
          <a:endParaRPr lang="ru-RU" kern="1200" dirty="0"/>
        </a:p>
      </dsp:txBody>
      <dsp:txXfrm>
        <a:off x="1084177" y="3643991"/>
        <a:ext cx="6071871" cy="1452002"/>
      </dsp:txXfrm>
    </dsp:sp>
    <dsp:sp modelId="{CEEDF21A-B04B-4BD8-A50E-769D253F2243}">
      <dsp:nvSpPr>
        <dsp:cNvPr id="0" name=""/>
        <dsp:cNvSpPr/>
      </dsp:nvSpPr>
      <dsp:spPr>
        <a:xfrm>
          <a:off x="6480723" y="1180723"/>
          <a:ext cx="1002527" cy="1002527"/>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6706292" y="1180723"/>
        <a:ext cx="551389" cy="754402"/>
      </dsp:txXfrm>
    </dsp:sp>
    <dsp:sp modelId="{146F526F-C48C-4CE5-9447-549966F0CA18}">
      <dsp:nvSpPr>
        <dsp:cNvPr id="0" name=""/>
        <dsp:cNvSpPr/>
      </dsp:nvSpPr>
      <dsp:spPr>
        <a:xfrm>
          <a:off x="7093667" y="2958742"/>
          <a:ext cx="1002527" cy="1002527"/>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7319236" y="2958742"/>
        <a:ext cx="551389" cy="754402"/>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pPr/>
              <a:t>17.02.2015</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17.02.2015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17.02.2015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pPr/>
              <a:t>17.02.2015</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pPr/>
              <a:t>17.02.2015</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17.02.2015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pPr/>
              <a:t>17.02.2015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pPr/>
              <a:t>17.02.2015</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17.02.2015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pPr/>
              <a:t>17.02.2015</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pPr/>
              <a:t>17.02.2015</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pPr/>
              <a:t>17.02.2015</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00042"/>
            <a:ext cx="7467600" cy="5973910"/>
          </a:xfrm>
        </p:spPr>
        <p:txBody>
          <a:bodyPr/>
          <a:lstStyle/>
          <a:p>
            <a:pPr algn="ctr">
              <a:buNone/>
            </a:pPr>
            <a:r>
              <a:rPr lang="uz-Cyrl-UZ" dirty="0" smtClean="0"/>
              <a:t> </a:t>
            </a:r>
            <a:r>
              <a:rPr lang="uz-Cyrl-UZ" dirty="0" smtClean="0">
                <a:latin typeface="Times New Roman" pitchFamily="18" charset="0"/>
                <a:cs typeface="Times New Roman" pitchFamily="18" charset="0"/>
              </a:rPr>
              <a:t>Ўзбекистон Республикаси </a:t>
            </a:r>
          </a:p>
          <a:p>
            <a:pPr algn="ctr">
              <a:buNone/>
            </a:pPr>
            <a:r>
              <a:rPr lang="uz-Cyrl-UZ" dirty="0" smtClean="0">
                <a:latin typeface="Times New Roman" pitchFamily="18" charset="0"/>
                <a:cs typeface="Times New Roman" pitchFamily="18" charset="0"/>
              </a:rPr>
              <a:t>Олий ва ўрта махсус таълим вазирлиги </a:t>
            </a:r>
          </a:p>
          <a:p>
            <a:pPr algn="ctr">
              <a:buNone/>
            </a:pPr>
            <a:r>
              <a:rPr lang="uz-Cyrl-UZ" dirty="0" smtClean="0">
                <a:latin typeface="Times New Roman" pitchFamily="18" charset="0"/>
                <a:cs typeface="Times New Roman" pitchFamily="18" charset="0"/>
              </a:rPr>
              <a:t>Андижон давлат университети </a:t>
            </a:r>
          </a:p>
          <a:p>
            <a:pPr algn="ctr">
              <a:buNone/>
            </a:pPr>
            <a:r>
              <a:rPr lang="uz-Cyrl-UZ" dirty="0" smtClean="0">
                <a:latin typeface="Times New Roman" pitchFamily="18" charset="0"/>
                <a:cs typeface="Times New Roman" pitchFamily="18" charset="0"/>
              </a:rPr>
              <a:t>Ўзбекистонда демократик жамият қуриш назарияси </a:t>
            </a:r>
          </a:p>
          <a:p>
            <a:pPr algn="ctr">
              <a:buNone/>
            </a:pPr>
            <a:r>
              <a:rPr lang="uz-Cyrl-UZ" dirty="0" smtClean="0">
                <a:latin typeface="Times New Roman" pitchFamily="18" charset="0"/>
                <a:cs typeface="Times New Roman" pitchFamily="18" charset="0"/>
              </a:rPr>
              <a:t>ва амалиёти кафедраси ассистенти </a:t>
            </a:r>
          </a:p>
          <a:p>
            <a:pPr algn="ctr">
              <a:buNone/>
            </a:pPr>
            <a:r>
              <a:rPr lang="uz-Cyrl-UZ" dirty="0" smtClean="0">
                <a:latin typeface="Times New Roman" pitchFamily="18" charset="0"/>
                <a:cs typeface="Times New Roman" pitchFamily="18" charset="0"/>
              </a:rPr>
              <a:t>Б.Тожибоевнинг  </a:t>
            </a:r>
          </a:p>
          <a:p>
            <a:pPr algn="ctr">
              <a:buNone/>
            </a:pPr>
            <a:endParaRPr lang="uz-Cyrl-UZ" b="1" dirty="0" smtClean="0">
              <a:latin typeface="Times New Roman" pitchFamily="18" charset="0"/>
              <a:ea typeface="Times New Roman"/>
              <a:cs typeface="Times New Roman" pitchFamily="18" charset="0"/>
            </a:endParaRPr>
          </a:p>
          <a:p>
            <a:pPr algn="ctr">
              <a:buNone/>
            </a:pPr>
            <a:r>
              <a:rPr lang="ru-RU" b="1" dirty="0" smtClean="0">
                <a:latin typeface="Times New Roman"/>
                <a:ea typeface="Times New Roman"/>
              </a:rPr>
              <a:t>ГЛОБАЛЛАШУВ ВА АХБОРОТ </a:t>
            </a:r>
            <a:r>
              <a:rPr lang="ru-RU" smtClean="0">
                <a:latin typeface="Times New Roman"/>
                <a:ea typeface="Times New Roman"/>
              </a:rPr>
              <a:t/>
            </a:r>
            <a:br>
              <a:rPr lang="ru-RU" smtClean="0">
                <a:latin typeface="Times New Roman"/>
                <a:ea typeface="Times New Roman"/>
              </a:rPr>
            </a:br>
            <a:r>
              <a:rPr lang="ru-RU" b="1" smtClean="0">
                <a:latin typeface="Times New Roman"/>
                <a:ea typeface="Times New Roman"/>
              </a:rPr>
              <a:t>ТЕХНОЛОГИЯЛАРИ</a:t>
            </a:r>
          </a:p>
          <a:p>
            <a:pPr algn="ctr">
              <a:buNone/>
            </a:pPr>
            <a:r>
              <a:rPr lang="ru-RU" b="1" dirty="0" err="1" smtClean="0">
                <a:latin typeface="Times New Roman" pitchFamily="18" charset="0"/>
                <a:ea typeface="Times New Roman"/>
                <a:cs typeface="Times New Roman" pitchFamily="18" charset="0"/>
              </a:rPr>
              <a:t>мавзусидаги</a:t>
            </a:r>
            <a:r>
              <a:rPr lang="ru-RU" b="1" dirty="0" smtClean="0">
                <a:latin typeface="Times New Roman" pitchFamily="18" charset="0"/>
                <a:ea typeface="Times New Roman"/>
                <a:cs typeface="Times New Roman" pitchFamily="18" charset="0"/>
              </a:rPr>
              <a:t> </a:t>
            </a:r>
            <a:endParaRPr lang="ru-RU" b="1" dirty="0" smtClean="0">
              <a:latin typeface="Times New Roman" pitchFamily="18" charset="0"/>
              <a:ea typeface="Times New Roman"/>
              <a:cs typeface="Times New Roman" pitchFamily="18" charset="0"/>
            </a:endParaRPr>
          </a:p>
          <a:p>
            <a:pPr algn="ctr">
              <a:buNone/>
            </a:pPr>
            <a:r>
              <a:rPr lang="ru-RU" b="1" dirty="0" smtClean="0">
                <a:latin typeface="Times New Roman" pitchFamily="18" charset="0"/>
                <a:ea typeface="Times New Roman"/>
                <a:cs typeface="Times New Roman" pitchFamily="18" charset="0"/>
              </a:rPr>
              <a:t>ТАҚДИМОТИ</a:t>
            </a:r>
            <a:r>
              <a:rPr lang="uz-Cyrl-UZ"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p:cNvGraphicFramePr>
            <a:graphicFrameLocks noGrp="1"/>
          </p:cNvGraphicFramePr>
          <p:nvPr>
            <p:ph sz="quarter" idx="1"/>
            <p:extLst>
              <p:ext uri="{D42A27DB-BD31-4B8C-83A1-F6EECF244321}">
                <p14:modId xmlns="" xmlns:p14="http://schemas.microsoft.com/office/powerpoint/2010/main" val="3956972322"/>
              </p:ext>
            </p:extLst>
          </p:nvPr>
        </p:nvGraphicFramePr>
        <p:xfrm>
          <a:off x="179512" y="188640"/>
          <a:ext cx="8568952" cy="6552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8453306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188640"/>
            <a:ext cx="8291264" cy="6285312"/>
          </a:xfrm>
        </p:spPr>
        <p:txBody>
          <a:bodyPr>
            <a:noAutofit/>
          </a:bodyPr>
          <a:lstStyle/>
          <a:p>
            <a:r>
              <a:rPr lang="uz-Cyrl-UZ" sz="2800" dirty="0" smtClean="0">
                <a:latin typeface="Times New Roman"/>
                <a:ea typeface="Times New Roman"/>
              </a:rPr>
              <a:t>Ахборотлашган </a:t>
            </a:r>
            <a:r>
              <a:rPr lang="uz-Cyrl-UZ" sz="2800" dirty="0">
                <a:latin typeface="Times New Roman"/>
                <a:ea typeface="Times New Roman"/>
              </a:rPr>
              <a:t>жамиятнинг инсон ҳаётидаги ўрни ва роли ҳамда шу асосда шахснинг ижтимоийлашув-сиёсийлашувига бўлган таъсири билан белгиланади. Хусусан, ахборот оқимининг кучаюви, унинг сон ва сифат жиҳатидан хабарнинг тез ва аниқ узатилиши шахснинг онгги ва қалби орқали ўтмоқда. Бу эса ўз-ўзидан ҳар бир ахборот, тарқатилаётган турли-туман хабарларнинг шахс онг ва тафаккурига таъсири билан ўлчанади.   Ушбу ахборотнинг шахсга қандай таъсир этиши энг аввало унинг билим даражаси (оммавий, илмий, кундалик ижтимоий-сиёсий, маънавий-маърифий), дунёқараши ҳамда дунёни ҳис этиши идрок этиши билан белгиланади. </a:t>
            </a:r>
            <a:endParaRPr lang="ru-RU" sz="2800" dirty="0"/>
          </a:p>
        </p:txBody>
      </p:sp>
    </p:spTree>
    <p:extLst>
      <p:ext uri="{BB962C8B-B14F-4D97-AF65-F5344CB8AC3E}">
        <p14:creationId xmlns="" xmlns:p14="http://schemas.microsoft.com/office/powerpoint/2010/main" val="33669260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188640"/>
            <a:ext cx="8291264" cy="6285312"/>
          </a:xfrm>
        </p:spPr>
        <p:txBody>
          <a:bodyPr>
            <a:normAutofit/>
          </a:bodyPr>
          <a:lstStyle/>
          <a:p>
            <a:pPr algn="just"/>
            <a:r>
              <a:rPr lang="uz-Cyrl-UZ" sz="4000" dirty="0">
                <a:latin typeface="Times New Roman"/>
                <a:ea typeface="Times New Roman"/>
              </a:rPr>
              <a:t>Шахс дунёқарашига ахборотнинг таъсир кучи энг аввало ахборотни узатилиши, қабул қилиниши онгда қайта ишланиши ҳамда маълум бир хулоса қилиниши билан амалга ошади. Шу нуқтаи назардан ахборот олиш ва уни ўзлаштириш моделини ишлаб чиққан франциялик олим Ж.Дюран айнан инсон омилига эътибор қаратади.</a:t>
            </a:r>
            <a:endParaRPr lang="ru-RU" sz="4000" dirty="0"/>
          </a:p>
        </p:txBody>
      </p:sp>
    </p:spTree>
    <p:extLst>
      <p:ext uri="{BB962C8B-B14F-4D97-AF65-F5344CB8AC3E}">
        <p14:creationId xmlns="" xmlns:p14="http://schemas.microsoft.com/office/powerpoint/2010/main" val="26706080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8424936" cy="6285312"/>
          </a:xfrm>
        </p:spPr>
        <p:txBody>
          <a:bodyPr>
            <a:normAutofit/>
          </a:bodyPr>
          <a:lstStyle/>
          <a:p>
            <a:pPr indent="0" algn="ctr">
              <a:spcAft>
                <a:spcPts val="0"/>
              </a:spcAft>
              <a:buNone/>
            </a:pPr>
            <a:r>
              <a:rPr lang="uz-Cyrl-UZ" sz="3600" dirty="0" smtClean="0">
                <a:solidFill>
                  <a:schemeClr val="accent2"/>
                </a:solidFill>
                <a:latin typeface="Times New Roman"/>
                <a:ea typeface="Times New Roman"/>
              </a:rPr>
              <a:t>Ж.Дюраннинг </a:t>
            </a:r>
            <a:r>
              <a:rPr lang="uz-Cyrl-UZ" sz="3600" dirty="0">
                <a:solidFill>
                  <a:schemeClr val="accent2"/>
                </a:solidFill>
                <a:latin typeface="Times New Roman"/>
                <a:ea typeface="Times New Roman"/>
              </a:rPr>
              <a:t>фикрича коммуникация тизимининг асосини ташкил қилувчи инсон ахборотни қабул қилиб олувчи объект сифатида беш босқични бошидан кечиради. </a:t>
            </a:r>
            <a:endParaRPr lang="uz-Cyrl-UZ" sz="3600" dirty="0" smtClean="0">
              <a:solidFill>
                <a:schemeClr val="accent2"/>
              </a:solidFill>
              <a:latin typeface="Times New Roman"/>
              <a:ea typeface="Times New Roman"/>
            </a:endParaRPr>
          </a:p>
          <a:p>
            <a:pPr indent="449580" algn="just">
              <a:spcAft>
                <a:spcPts val="0"/>
              </a:spcAft>
            </a:pPr>
            <a:r>
              <a:rPr lang="uz-Cyrl-UZ" sz="3600" dirty="0" smtClean="0">
                <a:solidFill>
                  <a:srgbClr val="FF0000"/>
                </a:solidFill>
                <a:latin typeface="Times New Roman"/>
                <a:ea typeface="Times New Roman"/>
              </a:rPr>
              <a:t>“</a:t>
            </a:r>
            <a:r>
              <a:rPr lang="uz-Cyrl-UZ" sz="3600" dirty="0">
                <a:solidFill>
                  <a:srgbClr val="FF0000"/>
                </a:solidFill>
                <a:latin typeface="Times New Roman"/>
                <a:ea typeface="Times New Roman"/>
              </a:rPr>
              <a:t>Биринчи босқич </a:t>
            </a:r>
            <a:r>
              <a:rPr lang="uz-Cyrl-UZ" sz="3600" dirty="0">
                <a:latin typeface="Times New Roman"/>
                <a:ea typeface="Times New Roman"/>
              </a:rPr>
              <a:t>– ахборот билан илк тўқнашув босқичи бўлиб, бу босқичда реципиент индивид у ёки бу ҳаракат амалга ошириш ёки амалга оширмаслик ҳақида қарор қабул қилади.</a:t>
            </a:r>
            <a:endParaRPr lang="ru-RU" sz="3600" dirty="0">
              <a:latin typeface="Times New Roman"/>
              <a:ea typeface="Times New Roman"/>
            </a:endParaRPr>
          </a:p>
          <a:p>
            <a:endParaRPr lang="ru-RU" dirty="0"/>
          </a:p>
        </p:txBody>
      </p:sp>
    </p:spTree>
    <p:extLst>
      <p:ext uri="{BB962C8B-B14F-4D97-AF65-F5344CB8AC3E}">
        <p14:creationId xmlns="" xmlns:p14="http://schemas.microsoft.com/office/powerpoint/2010/main" val="25801387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116632"/>
            <a:ext cx="4680520" cy="6624736"/>
          </a:xfrm>
        </p:spPr>
        <p:txBody>
          <a:bodyPr>
            <a:normAutofit fontScale="92500" lnSpcReduction="10000"/>
          </a:bodyPr>
          <a:lstStyle/>
          <a:p>
            <a:pPr indent="449580" algn="just">
              <a:spcAft>
                <a:spcPts val="0"/>
              </a:spcAft>
            </a:pPr>
            <a:r>
              <a:rPr lang="uz-Cyrl-UZ" sz="3000" dirty="0">
                <a:solidFill>
                  <a:srgbClr val="FF0000"/>
                </a:solidFill>
                <a:latin typeface="Times New Roman"/>
                <a:ea typeface="Times New Roman"/>
              </a:rPr>
              <a:t>Иккинчи босқич </a:t>
            </a:r>
            <a:r>
              <a:rPr lang="uz-Cyrl-UZ" sz="3000" dirty="0">
                <a:latin typeface="Times New Roman"/>
                <a:ea typeface="Times New Roman"/>
              </a:rPr>
              <a:t>– ахборотни тушуниш босқичи бўлиб, бу босқичда индивид қабул қилиб олган ахборотини ўз онгида қайта ишлайди ва уни ўзича талқин қилади.</a:t>
            </a:r>
            <a:endParaRPr lang="ru-RU" sz="3000" dirty="0">
              <a:latin typeface="Times New Roman"/>
              <a:ea typeface="Times New Roman"/>
            </a:endParaRPr>
          </a:p>
          <a:p>
            <a:pPr lvl="0" indent="457200" algn="just">
              <a:buClr>
                <a:srgbClr val="FE8637"/>
              </a:buClr>
            </a:pPr>
            <a:r>
              <a:rPr lang="uz-Cyrl-UZ" sz="3000" dirty="0">
                <a:solidFill>
                  <a:srgbClr val="FF0000"/>
                </a:solidFill>
                <a:latin typeface="Times New Roman"/>
                <a:ea typeface="Times New Roman"/>
              </a:rPr>
              <a:t>Учинчи босқич </a:t>
            </a:r>
            <a:r>
              <a:rPr lang="uz-Cyrl-UZ" sz="3000" dirty="0">
                <a:solidFill>
                  <a:prstClr val="black"/>
                </a:solidFill>
                <a:latin typeface="Times New Roman"/>
                <a:ea typeface="Times New Roman"/>
              </a:rPr>
              <a:t>– позицияни ўзгартириш босқичи бўлиб, бу босқичда инсонга етказилган ахборотлар инсонга таъсир кўрсатиб. Унинг қарашлари, </a:t>
            </a:r>
            <a:r>
              <a:rPr lang="uz-Cyrl-UZ" sz="3000" dirty="0" smtClean="0">
                <a:solidFill>
                  <a:prstClr val="black"/>
                </a:solidFill>
                <a:latin typeface="Times New Roman"/>
                <a:ea typeface="Times New Roman"/>
              </a:rPr>
              <a:t>туйғулари</a:t>
            </a:r>
            <a:r>
              <a:rPr lang="uz-Cyrl-UZ" sz="3000" dirty="0">
                <a:solidFill>
                  <a:prstClr val="black"/>
                </a:solidFill>
                <a:latin typeface="Times New Roman"/>
                <a:ea typeface="Times New Roman"/>
              </a:rPr>
              <a:t>, позицияларини ўзгартиради.</a:t>
            </a:r>
            <a:endParaRPr lang="ru-RU" sz="3000" dirty="0">
              <a:solidFill>
                <a:prstClr val="black"/>
              </a:solidFill>
              <a:latin typeface="Times New Roman"/>
              <a:ea typeface="Times New Roman"/>
            </a:endParaRPr>
          </a:p>
          <a:p>
            <a:endParaRPr lang="ru-RU" dirty="0"/>
          </a:p>
        </p:txBody>
      </p:sp>
      <p:pic>
        <p:nvPicPr>
          <p:cNvPr id="5" name="Объект 4"/>
          <p:cNvPicPr>
            <a:picLocks noGrp="1" noChangeAspect="1"/>
          </p:cNvPicPr>
          <p:nvPr>
            <p:ph sz="quarter" idx="2"/>
          </p:nvPr>
        </p:nvPicPr>
        <p:blipFill>
          <a:blip r:embed="rId2">
            <a:extLst>
              <a:ext uri="{28A0092B-C50C-407E-A947-70E740481C1C}">
                <a14:useLocalDpi xmlns="" xmlns:a14="http://schemas.microsoft.com/office/drawing/2010/main" val="0"/>
              </a:ext>
            </a:extLst>
          </a:blip>
          <a:stretch>
            <a:fillRect/>
          </a:stretch>
        </p:blipFill>
        <p:spPr>
          <a:xfrm>
            <a:off x="4899025" y="980728"/>
            <a:ext cx="4135204" cy="4752528"/>
          </a:xfrm>
        </p:spPr>
      </p:pic>
    </p:spTree>
    <p:extLst>
      <p:ext uri="{BB962C8B-B14F-4D97-AF65-F5344CB8AC3E}">
        <p14:creationId xmlns="" xmlns:p14="http://schemas.microsoft.com/office/powerpoint/2010/main" val="3777354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188640"/>
            <a:ext cx="8291264" cy="6285312"/>
          </a:xfrm>
        </p:spPr>
        <p:txBody>
          <a:bodyPr>
            <a:normAutofit/>
          </a:bodyPr>
          <a:lstStyle/>
          <a:p>
            <a:pPr indent="0" algn="just">
              <a:spcAft>
                <a:spcPts val="0"/>
              </a:spcAft>
              <a:buNone/>
            </a:pPr>
            <a:r>
              <a:rPr lang="uz-Cyrl-UZ" sz="4000" dirty="0">
                <a:solidFill>
                  <a:srgbClr val="FF0000"/>
                </a:solidFill>
                <a:latin typeface="Times New Roman" panose="02020603050405020304" pitchFamily="18" charset="0"/>
                <a:ea typeface="Times New Roman"/>
                <a:cs typeface="Times New Roman" panose="02020603050405020304" pitchFamily="18" charset="0"/>
              </a:rPr>
              <a:t>Тўртинчи босқич </a:t>
            </a:r>
            <a:r>
              <a:rPr lang="uz-Cyrl-UZ" sz="4000" dirty="0">
                <a:latin typeface="Times New Roman" panose="02020603050405020304" pitchFamily="18" charset="0"/>
                <a:ea typeface="Times New Roman"/>
                <a:cs typeface="Times New Roman" panose="02020603050405020304" pitchFamily="18" charset="0"/>
              </a:rPr>
              <a:t>– қабул қилинган ахборотнинг инсон онгида муҳрланиши ҳисобланади.</a:t>
            </a:r>
            <a:endParaRPr lang="ru-RU" sz="4000" dirty="0">
              <a:latin typeface="Times New Roman" panose="02020603050405020304" pitchFamily="18" charset="0"/>
              <a:ea typeface="Times New Roman"/>
              <a:cs typeface="Times New Roman" panose="02020603050405020304" pitchFamily="18" charset="0"/>
            </a:endParaRPr>
          </a:p>
          <a:p>
            <a:pPr marL="0" lvl="0" indent="0">
              <a:buClr>
                <a:srgbClr val="FE8637"/>
              </a:buClr>
              <a:buNone/>
            </a:pPr>
            <a:r>
              <a:rPr lang="uz-Cyrl-UZ" sz="4000" dirty="0" smtClean="0">
                <a:solidFill>
                  <a:prstClr val="black"/>
                </a:solidFill>
                <a:latin typeface="Times New Roman" panose="02020603050405020304" pitchFamily="18" charset="0"/>
                <a:ea typeface="Times New Roman"/>
                <a:cs typeface="Times New Roman" panose="02020603050405020304" pitchFamily="18" charset="0"/>
              </a:rPr>
              <a:t>  </a:t>
            </a:r>
            <a:r>
              <a:rPr lang="uz-Cyrl-UZ" sz="4000" dirty="0" smtClean="0">
                <a:solidFill>
                  <a:srgbClr val="FF0000"/>
                </a:solidFill>
                <a:latin typeface="Times New Roman" panose="02020603050405020304" pitchFamily="18" charset="0"/>
                <a:ea typeface="Times New Roman"/>
                <a:cs typeface="Times New Roman" panose="02020603050405020304" pitchFamily="18" charset="0"/>
              </a:rPr>
              <a:t>Бешинчи </a:t>
            </a:r>
            <a:r>
              <a:rPr lang="uz-Cyrl-UZ" sz="4000" dirty="0">
                <a:solidFill>
                  <a:srgbClr val="FF0000"/>
                </a:solidFill>
                <a:latin typeface="Times New Roman" panose="02020603050405020304" pitchFamily="18" charset="0"/>
                <a:ea typeface="Times New Roman"/>
                <a:cs typeface="Times New Roman" panose="02020603050405020304" pitchFamily="18" charset="0"/>
              </a:rPr>
              <a:t>босқич </a:t>
            </a:r>
            <a:r>
              <a:rPr lang="uz-Cyrl-UZ" sz="4000" dirty="0">
                <a:solidFill>
                  <a:prstClr val="black"/>
                </a:solidFill>
                <a:latin typeface="Times New Roman" panose="02020603050405020304" pitchFamily="18" charset="0"/>
                <a:ea typeface="Times New Roman"/>
                <a:cs typeface="Times New Roman" panose="02020603050405020304" pitchFamily="18" charset="0"/>
              </a:rPr>
              <a:t>– инсон феъл-атворидаги ўзгаришлар босқичи ҳисобланиб,  бу ўзгаришларнинг асосини қабул қилинган ахборотлари, инсоннинг дунёқараши ва ташқи муҳит таъсири ташкил қилади”.</a:t>
            </a:r>
            <a:endParaRPr lang="ru-RU" sz="4000" dirty="0">
              <a:solidFill>
                <a:prstClr val="black"/>
              </a:solidFill>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 xmlns:p14="http://schemas.microsoft.com/office/powerpoint/2010/main" val="27726433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07504" y="0"/>
            <a:ext cx="8784976" cy="1340768"/>
          </a:xfrm>
          <a:solidFill>
            <a:srgbClr val="92D050"/>
          </a:solidFill>
        </p:spPr>
        <p:txBody>
          <a:bodyPr>
            <a:noAutofit/>
          </a:bodyPr>
          <a:lstStyle/>
          <a:p>
            <a:pPr algn="ctr"/>
            <a:r>
              <a:rPr lang="uz-Cyrl-UZ" sz="2800" b="0" cap="none" dirty="0" smtClean="0">
                <a:ln>
                  <a:noFill/>
                </a:ln>
                <a:solidFill>
                  <a:schemeClr val="tx1"/>
                </a:solidFill>
                <a:latin typeface="Times New Roman" panose="02020603050405020304" pitchFamily="18" charset="0"/>
                <a:ea typeface="Times New Roman"/>
                <a:cs typeface="Times New Roman" panose="02020603050405020304" pitchFamily="18" charset="0"/>
              </a:rPr>
              <a:t>Жамиятни шахс онгига таъсир этишда ахборотлаштириш жараёни бир–бири билан боғлиқ бўлган уч қисмдан таркиб топади: </a:t>
            </a:r>
            <a:endParaRPr lang="ru-RU" sz="2800" b="0" cap="none" dirty="0">
              <a:ln>
                <a:noFill/>
              </a:ln>
              <a:solidFill>
                <a:schemeClr val="tx1"/>
              </a:solidFill>
              <a:latin typeface="Times New Roman" panose="02020603050405020304" pitchFamily="18" charset="0"/>
              <a:cs typeface="Times New Roman" panose="02020603050405020304" pitchFamily="18" charset="0"/>
            </a:endParaRPr>
          </a:p>
        </p:txBody>
      </p:sp>
      <p:graphicFrame>
        <p:nvGraphicFramePr>
          <p:cNvPr id="6" name="Объект 5"/>
          <p:cNvGraphicFramePr>
            <a:graphicFrameLocks noGrp="1"/>
          </p:cNvGraphicFramePr>
          <p:nvPr>
            <p:ph sz="quarter" idx="1"/>
            <p:extLst>
              <p:ext uri="{D42A27DB-BD31-4B8C-83A1-F6EECF244321}">
                <p14:modId xmlns="" xmlns:p14="http://schemas.microsoft.com/office/powerpoint/2010/main" val="3568078514"/>
              </p:ext>
            </p:extLst>
          </p:nvPr>
        </p:nvGraphicFramePr>
        <p:xfrm>
          <a:off x="107504" y="1600200"/>
          <a:ext cx="8856984" cy="5141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7355925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88640"/>
            <a:ext cx="8496944" cy="6669360"/>
          </a:xfrm>
        </p:spPr>
        <p:txBody>
          <a:bodyPr>
            <a:normAutofit/>
          </a:bodyPr>
          <a:lstStyle/>
          <a:p>
            <a:pPr indent="342900" algn="just">
              <a:spcAft>
                <a:spcPts val="0"/>
              </a:spcAft>
            </a:pPr>
            <a:r>
              <a:rPr lang="uz-Cyrl-UZ" sz="2800" dirty="0" smtClean="0">
                <a:solidFill>
                  <a:srgbClr val="FF0000"/>
                </a:solidFill>
                <a:latin typeface="Times New Roman"/>
                <a:ea typeface="Times New Roman"/>
              </a:rPr>
              <a:t>Ахборот </a:t>
            </a:r>
            <a:r>
              <a:rPr lang="uz-Cyrl-UZ" sz="2800" dirty="0">
                <a:solidFill>
                  <a:srgbClr val="FF0000"/>
                </a:solidFill>
                <a:latin typeface="Times New Roman"/>
                <a:ea typeface="Times New Roman"/>
              </a:rPr>
              <a:t>қуйидагича тушунилади:  </a:t>
            </a:r>
            <a:r>
              <a:rPr lang="uz-Cyrl-UZ" sz="2800" dirty="0">
                <a:latin typeface="Times New Roman"/>
                <a:ea typeface="Times New Roman"/>
              </a:rPr>
              <a:t>ахборот ташқи муҳитга мослашиш жараёнида ундан олинган маълумот, сигналнинг мазмунини ифодалаш (Н.Винер); энтропияни инкор этиш (Бриллюэн); коммуникация ва алоқа, ноаниқликни йўқ қилиш жараёни (К.Шеннон); ранг–барангликни ифодалаш (Р.Эшби); ўзига хослик,  янгилик, структураларнинг мураккаблиги мезони (А.Моль); танлаш эҳтимоллиги (Т.Яглом), хилма–хилликни акс этиш (А.Урсул); макромолекулаларнинг хоссаси ва уларнинг авторепдукция қобилиятига кўра баҳоланишдир (М.Эйген); мавжуд ва тенг вариантларда эслаб қолинган битта вариантнинг танлови (Г.Кастлер) ва ҳ.к.ларни айтиш мумкин. </a:t>
            </a:r>
            <a:endParaRPr lang="ru-RU" sz="2800" dirty="0">
              <a:effectLst/>
              <a:latin typeface="Times New Roman"/>
              <a:ea typeface="Times New Roman"/>
            </a:endParaRPr>
          </a:p>
        </p:txBody>
      </p:sp>
    </p:spTree>
    <p:extLst>
      <p:ext uri="{BB962C8B-B14F-4D97-AF65-F5344CB8AC3E}">
        <p14:creationId xmlns="" xmlns:p14="http://schemas.microsoft.com/office/powerpoint/2010/main" val="7466465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4680520" cy="6741368"/>
          </a:xfrm>
        </p:spPr>
        <p:txBody>
          <a:bodyPr>
            <a:normAutofit fontScale="85000" lnSpcReduction="20000"/>
          </a:bodyPr>
          <a:lstStyle/>
          <a:p>
            <a:pPr indent="450215" algn="just">
              <a:spcAft>
                <a:spcPts val="0"/>
              </a:spcAft>
            </a:pPr>
            <a:r>
              <a:rPr lang="uz-Cyrl-UZ" sz="3800" spc="-20" dirty="0">
                <a:latin typeface="Times New Roman"/>
                <a:ea typeface="Times New Roman"/>
              </a:rPr>
              <a:t>Ахборот терроризми глобализация махсули хисобланади. Экспертлар фикрига кўра, Ахборот терроризми 2020-2030 йилларга бориб ўз таъсирини юқори даражага кўтаради. Бу эса ахборот жамиятидаги ислохотларни ва халқаро терроризм фаолиятини ривожланишини таъминлаб бериши мумкин.</a:t>
            </a:r>
            <a:endParaRPr lang="ru-RU" sz="3800" dirty="0">
              <a:latin typeface="Times New Roman"/>
              <a:ea typeface="Times New Roman"/>
            </a:endParaRPr>
          </a:p>
          <a:p>
            <a:endParaRPr lang="ru-RU" dirty="0"/>
          </a:p>
        </p:txBody>
      </p:sp>
      <p:pic>
        <p:nvPicPr>
          <p:cNvPr id="5" name="Объект 4"/>
          <p:cNvPicPr>
            <a:picLocks noGrp="1" noChangeAspect="1"/>
          </p:cNvPicPr>
          <p:nvPr>
            <p:ph sz="quarter" idx="2"/>
          </p:nvPr>
        </p:nvPicPr>
        <p:blipFill>
          <a:blip r:embed="rId2">
            <a:extLst>
              <a:ext uri="{28A0092B-C50C-407E-A947-70E740481C1C}">
                <a14:useLocalDpi xmlns="" xmlns:a14="http://schemas.microsoft.com/office/drawing/2010/main" val="0"/>
              </a:ext>
            </a:extLst>
          </a:blip>
          <a:stretch>
            <a:fillRect/>
          </a:stretch>
        </p:blipFill>
        <p:spPr>
          <a:xfrm>
            <a:off x="4932040" y="620688"/>
            <a:ext cx="4104456" cy="5184575"/>
          </a:xfrm>
        </p:spPr>
      </p:pic>
    </p:spTree>
    <p:extLst>
      <p:ext uri="{BB962C8B-B14F-4D97-AF65-F5344CB8AC3E}">
        <p14:creationId xmlns="" xmlns:p14="http://schemas.microsoft.com/office/powerpoint/2010/main" val="3246064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sz="quarter" idx="1"/>
          </p:nvPr>
        </p:nvPicPr>
        <p:blipFill>
          <a:blip r:embed="rId2">
            <a:extLst>
              <a:ext uri="{28A0092B-C50C-407E-A947-70E740481C1C}">
                <a14:useLocalDpi xmlns="" xmlns:a14="http://schemas.microsoft.com/office/drawing/2010/main" val="0"/>
              </a:ext>
            </a:extLst>
          </a:blip>
          <a:stretch>
            <a:fillRect/>
          </a:stretch>
        </p:blipFill>
        <p:spPr>
          <a:xfrm>
            <a:off x="9965" y="1268760"/>
            <a:ext cx="3756939" cy="4320480"/>
          </a:xfrm>
        </p:spPr>
      </p:pic>
      <p:sp>
        <p:nvSpPr>
          <p:cNvPr id="4" name="Объект 3"/>
          <p:cNvSpPr>
            <a:spLocks noGrp="1"/>
          </p:cNvSpPr>
          <p:nvPr>
            <p:ph sz="quarter" idx="2"/>
          </p:nvPr>
        </p:nvSpPr>
        <p:spPr>
          <a:xfrm>
            <a:off x="3851920" y="116632"/>
            <a:ext cx="4896544" cy="6624736"/>
          </a:xfrm>
        </p:spPr>
        <p:txBody>
          <a:bodyPr>
            <a:normAutofit/>
          </a:bodyPr>
          <a:lstStyle/>
          <a:p>
            <a:r>
              <a:rPr lang="uz-Cyrl-UZ" sz="2800" spc="-20" dirty="0">
                <a:solidFill>
                  <a:srgbClr val="FF0000"/>
                </a:solidFill>
                <a:latin typeface="Times New Roman"/>
                <a:ea typeface="Times New Roman"/>
              </a:rPr>
              <a:t>Кибертерроризм</a:t>
            </a:r>
            <a:r>
              <a:rPr lang="uz-Cyrl-UZ" sz="2800" spc="-20" dirty="0">
                <a:latin typeface="Times New Roman"/>
                <a:ea typeface="Times New Roman"/>
              </a:rPr>
              <a:t> – маҳсус хакер дастурлари орқали компъютер бошқаруви тармоқларини эгаллаб олиш ва компъютер вируслари ёрдамида интернет тармоғида теракт содир этиш, интернет тармоғини ишдан чиқаришни кўзда тутади. Кибертерроризм компютер воситалари орқали турли давлат ва шахсий тармоқга зарар келтирувчи фактор сифатида эътироф этилмоқда. </a:t>
            </a:r>
            <a:endParaRPr lang="ru-RU" sz="2800" dirty="0">
              <a:latin typeface="Times New Roman"/>
              <a:ea typeface="Times New Roman"/>
            </a:endParaRPr>
          </a:p>
          <a:p>
            <a:endParaRPr lang="ru-RU" dirty="0"/>
          </a:p>
        </p:txBody>
      </p:sp>
    </p:spTree>
    <p:extLst>
      <p:ext uri="{BB962C8B-B14F-4D97-AF65-F5344CB8AC3E}">
        <p14:creationId xmlns="" xmlns:p14="http://schemas.microsoft.com/office/powerpoint/2010/main" val="2371058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3600" b="1" dirty="0">
                <a:latin typeface="Times New Roman"/>
                <a:ea typeface="Times New Roman"/>
              </a:rPr>
              <a:t>ГЛОБАЛЛАШУВ ВА АХБОРОТ </a:t>
            </a:r>
            <a:r>
              <a:rPr lang="ru-RU" sz="3600" dirty="0">
                <a:latin typeface="Times New Roman"/>
                <a:ea typeface="Times New Roman"/>
              </a:rPr>
              <a:t/>
            </a:r>
            <a:br>
              <a:rPr lang="ru-RU" sz="3600" dirty="0">
                <a:latin typeface="Times New Roman"/>
                <a:ea typeface="Times New Roman"/>
              </a:rPr>
            </a:br>
            <a:r>
              <a:rPr lang="ru-RU" sz="3600" b="1" dirty="0" smtClean="0">
                <a:latin typeface="Times New Roman"/>
                <a:ea typeface="Times New Roman"/>
              </a:rPr>
              <a:t>ТЕХНОЛОГИЯЛАРИ</a:t>
            </a:r>
            <a:endParaRPr lang="ru-RU" dirty="0"/>
          </a:p>
        </p:txBody>
      </p:sp>
      <p:graphicFrame>
        <p:nvGraphicFramePr>
          <p:cNvPr id="4" name="Объект 3"/>
          <p:cNvGraphicFramePr>
            <a:graphicFrameLocks noGrp="1"/>
          </p:cNvGraphicFramePr>
          <p:nvPr>
            <p:ph sz="quarter" idx="1"/>
            <p:extLst>
              <p:ext uri="{D42A27DB-BD31-4B8C-83A1-F6EECF244321}">
                <p14:modId xmlns="" xmlns:p14="http://schemas.microsoft.com/office/powerpoint/2010/main" val="3138770035"/>
              </p:ext>
            </p:extLst>
          </p:nvPr>
        </p:nvGraphicFramePr>
        <p:xfrm>
          <a:off x="457200" y="1600200"/>
          <a:ext cx="74676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416271635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260648"/>
            <a:ext cx="8075240" cy="6213304"/>
          </a:xfrm>
        </p:spPr>
        <p:txBody>
          <a:bodyPr/>
          <a:lstStyle/>
          <a:p>
            <a:pPr indent="450215" algn="just">
              <a:spcAft>
                <a:spcPts val="0"/>
              </a:spcAft>
            </a:pPr>
            <a:r>
              <a:rPr lang="uz-Cyrl-UZ" sz="3000" spc="-20" dirty="0">
                <a:latin typeface="Times New Roman"/>
                <a:ea typeface="Times New Roman"/>
              </a:rPr>
              <a:t>Америка Қўшма Штатлари мудофаа вазирлиги Пентагон маълумотларига кўра, компьютер тармоқлари орқали </a:t>
            </a:r>
            <a:r>
              <a:rPr lang="uz-Cyrl-UZ" sz="3000" spc="-20" dirty="0">
                <a:solidFill>
                  <a:srgbClr val="FF0000"/>
                </a:solidFill>
                <a:latin typeface="Times New Roman"/>
                <a:ea typeface="Times New Roman"/>
              </a:rPr>
              <a:t>60 йўналиш </a:t>
            </a:r>
            <a:r>
              <a:rPr lang="uz-Cyrl-UZ" sz="3000" spc="-20" dirty="0">
                <a:latin typeface="Times New Roman"/>
                <a:ea typeface="Times New Roman"/>
              </a:rPr>
              <a:t>бўйича турли ахборотлар қабул қилинади. Шунингдек, айрим хакерлар томонидан Америка давлат хокимияти тизими серверлари орқали Югославия, Сербия, Россияга нисбатан аниқ бир сиёсий мақсадга йўналтирилган хужумлар уюштирилган. Бундан ташқари, бундай мисоллардан бири хакерлар томонидан Хиндистон атом тадқиқот марказига хам ушбу йўналишда компьютер воситалари орқали хужум қилинган. </a:t>
            </a:r>
            <a:endParaRPr lang="ru-RU" sz="3000" dirty="0">
              <a:latin typeface="Times New Roman"/>
              <a:ea typeface="Times New Roman"/>
            </a:endParaRPr>
          </a:p>
          <a:p>
            <a:endParaRPr lang="ru-RU" dirty="0"/>
          </a:p>
        </p:txBody>
      </p:sp>
    </p:spTree>
    <p:extLst>
      <p:ext uri="{BB962C8B-B14F-4D97-AF65-F5344CB8AC3E}">
        <p14:creationId xmlns="" xmlns:p14="http://schemas.microsoft.com/office/powerpoint/2010/main" val="39351115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76672"/>
            <a:ext cx="8075240" cy="5997280"/>
          </a:xfrm>
        </p:spPr>
        <p:txBody>
          <a:bodyPr/>
          <a:lstStyle/>
          <a:p>
            <a:pPr indent="450215" algn="just">
              <a:spcAft>
                <a:spcPts val="0"/>
              </a:spcAft>
            </a:pPr>
            <a:r>
              <a:rPr lang="uz-Cyrl-UZ" sz="4000" spc="-20" dirty="0">
                <a:latin typeface="Times New Roman"/>
                <a:ea typeface="Times New Roman"/>
              </a:rPr>
              <a:t>Швецияда сиёсий хокимият тизимида хакерлар томонидан чап гурух ташаббуси билан ўнг радикалларнинг компьютер тармоғи йўқ қилинган.</a:t>
            </a:r>
            <a:endParaRPr lang="ru-RU" sz="4000" dirty="0">
              <a:latin typeface="Times New Roman"/>
              <a:ea typeface="Times New Roman"/>
            </a:endParaRPr>
          </a:p>
          <a:p>
            <a:pPr indent="450215" algn="just">
              <a:spcAft>
                <a:spcPts val="0"/>
              </a:spcAft>
            </a:pPr>
            <a:r>
              <a:rPr lang="uz-Cyrl-UZ" sz="4000" spc="-20" dirty="0">
                <a:latin typeface="Times New Roman"/>
                <a:ea typeface="Times New Roman"/>
              </a:rPr>
              <a:t>ШҲТга аъзо давлатлар ўртасида ахборот хавфсизлиги сохасида хам самарали фаолият олиб борилмоқда.</a:t>
            </a:r>
            <a:endParaRPr lang="ru-RU" sz="4000" dirty="0">
              <a:latin typeface="Times New Roman"/>
              <a:ea typeface="Times New Roman"/>
            </a:endParaRPr>
          </a:p>
          <a:p>
            <a:endParaRPr lang="ru-RU" dirty="0"/>
          </a:p>
        </p:txBody>
      </p:sp>
    </p:spTree>
    <p:extLst>
      <p:ext uri="{BB962C8B-B14F-4D97-AF65-F5344CB8AC3E}">
        <p14:creationId xmlns="" xmlns:p14="http://schemas.microsoft.com/office/powerpoint/2010/main" val="15706170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0"/>
            <a:ext cx="4752528" cy="6858000"/>
          </a:xfrm>
        </p:spPr>
        <p:txBody>
          <a:bodyPr>
            <a:normAutofit fontScale="70000" lnSpcReduction="20000"/>
          </a:bodyPr>
          <a:lstStyle/>
          <a:p>
            <a:pPr indent="342900" algn="ctr">
              <a:spcAft>
                <a:spcPts val="0"/>
              </a:spcAft>
            </a:pPr>
            <a:endParaRPr lang="uz-Cyrl-UZ" sz="3600" dirty="0" smtClean="0">
              <a:solidFill>
                <a:srgbClr val="FF0000"/>
              </a:solidFill>
              <a:latin typeface="Times New Roman"/>
              <a:ea typeface="Times New Roman"/>
            </a:endParaRPr>
          </a:p>
          <a:p>
            <a:pPr indent="342900" algn="ctr">
              <a:spcAft>
                <a:spcPts val="0"/>
              </a:spcAft>
            </a:pPr>
            <a:r>
              <a:rPr lang="uz-Cyrl-UZ" sz="3600" dirty="0" smtClean="0">
                <a:solidFill>
                  <a:srgbClr val="FF0000"/>
                </a:solidFill>
                <a:latin typeface="Times New Roman"/>
                <a:ea typeface="Times New Roman"/>
              </a:rPr>
              <a:t>Виртуал </a:t>
            </a:r>
            <a:r>
              <a:rPr lang="uz-Cyrl-UZ" sz="3600" dirty="0">
                <a:solidFill>
                  <a:srgbClr val="FF0000"/>
                </a:solidFill>
                <a:latin typeface="Times New Roman"/>
                <a:ea typeface="Times New Roman"/>
              </a:rPr>
              <a:t>реаллик</a:t>
            </a:r>
            <a:r>
              <a:rPr lang="uz-Cyrl-UZ" sz="3600" dirty="0">
                <a:solidFill>
                  <a:srgbClr val="000000"/>
                </a:solidFill>
                <a:latin typeface="Times New Roman"/>
                <a:ea typeface="Times New Roman"/>
              </a:rPr>
              <a:t>, виртуаллик</a:t>
            </a:r>
            <a:r>
              <a:rPr lang="uz-Cyrl-UZ" sz="3600" b="1" dirty="0">
                <a:solidFill>
                  <a:srgbClr val="000000"/>
                </a:solidFill>
                <a:latin typeface="Times New Roman"/>
                <a:ea typeface="Times New Roman"/>
              </a:rPr>
              <a:t> </a:t>
            </a:r>
            <a:r>
              <a:rPr lang="uz-Cyrl-UZ" sz="3600" dirty="0">
                <a:solidFill>
                  <a:schemeClr val="accent2"/>
                </a:solidFill>
                <a:latin typeface="Times New Roman"/>
                <a:ea typeface="Times New Roman"/>
              </a:rPr>
              <a:t>(инг. virtual reality, virtual – борлигича, лот. virtus – потенциал, эҳтимоллик, энергия, куч, шунингдек тасаввурдаги хаёл) </a:t>
            </a:r>
            <a:r>
              <a:rPr lang="uz-Cyrl-UZ" sz="3600" b="1" dirty="0">
                <a:solidFill>
                  <a:srgbClr val="000000"/>
                </a:solidFill>
                <a:latin typeface="Times New Roman"/>
                <a:ea typeface="Times New Roman"/>
              </a:rPr>
              <a:t>– </a:t>
            </a:r>
            <a:r>
              <a:rPr lang="uz-Cyrl-UZ" sz="3600" dirty="0">
                <a:solidFill>
                  <a:srgbClr val="000000"/>
                </a:solidFill>
                <a:latin typeface="Times New Roman"/>
                <a:ea typeface="Times New Roman"/>
              </a:rPr>
              <a:t>компьютер ёрдамида моделлаштириш асосида фойдаланувчи сунъий дунёга чўмиб, махсус сенсорли мосламалар орқали унда ҳаракат қилиш имконини беради. Бунда фойдаланувчининг кўриш, эшитиш, сезиш ва моторли сезгилари компьютер томонидан яратиладиган имитацияси билан алмаштирилади.</a:t>
            </a:r>
            <a:endParaRPr lang="ru-RU" sz="3600" dirty="0">
              <a:latin typeface="Times New Roman"/>
              <a:ea typeface="Times New Roman"/>
            </a:endParaRPr>
          </a:p>
          <a:p>
            <a:endParaRPr lang="ru-RU" dirty="0"/>
          </a:p>
        </p:txBody>
      </p:sp>
      <p:pic>
        <p:nvPicPr>
          <p:cNvPr id="5" name="Объект 4"/>
          <p:cNvPicPr>
            <a:picLocks noGrp="1" noChangeAspect="1"/>
          </p:cNvPicPr>
          <p:nvPr>
            <p:ph sz="quarter" idx="2"/>
          </p:nvPr>
        </p:nvPicPr>
        <p:blipFill>
          <a:blip r:embed="rId2">
            <a:extLst>
              <a:ext uri="{28A0092B-C50C-407E-A947-70E740481C1C}">
                <a14:useLocalDpi xmlns="" xmlns:a14="http://schemas.microsoft.com/office/drawing/2010/main" val="0"/>
              </a:ext>
            </a:extLst>
          </a:blip>
          <a:stretch>
            <a:fillRect/>
          </a:stretch>
        </p:blipFill>
        <p:spPr>
          <a:xfrm>
            <a:off x="4879974" y="836712"/>
            <a:ext cx="4152673" cy="5256584"/>
          </a:xfrm>
        </p:spPr>
      </p:pic>
    </p:spTree>
    <p:extLst>
      <p:ext uri="{BB962C8B-B14F-4D97-AF65-F5344CB8AC3E}">
        <p14:creationId xmlns="" xmlns:p14="http://schemas.microsoft.com/office/powerpoint/2010/main" val="38936209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260648"/>
            <a:ext cx="8075240" cy="6213304"/>
          </a:xfrm>
        </p:spPr>
        <p:txBody>
          <a:bodyPr/>
          <a:lstStyle/>
          <a:p>
            <a:pPr indent="342900" algn="just">
              <a:spcAft>
                <a:spcPts val="0"/>
              </a:spcAft>
            </a:pPr>
            <a:r>
              <a:rPr lang="uz-Cyrl-UZ" sz="2800" dirty="0">
                <a:solidFill>
                  <a:srgbClr val="000000"/>
                </a:solidFill>
                <a:latin typeface="Times New Roman"/>
                <a:ea typeface="Times New Roman"/>
              </a:rPr>
              <a:t>Виртуал реалликнинг ўзи нима, деган масалада асосан икки йўналиш (гипотеза) шаклланган. </a:t>
            </a:r>
            <a:r>
              <a:rPr lang="uz-Cyrl-UZ" sz="2800" i="1" dirty="0">
                <a:solidFill>
                  <a:srgbClr val="FF0000"/>
                </a:solidFill>
                <a:latin typeface="Times New Roman"/>
                <a:ea typeface="Times New Roman"/>
              </a:rPr>
              <a:t>Биринчиси</a:t>
            </a:r>
            <a:r>
              <a:rPr lang="uz-Cyrl-UZ" sz="2800" dirty="0">
                <a:solidFill>
                  <a:srgbClr val="000000"/>
                </a:solidFill>
                <a:latin typeface="Times New Roman"/>
                <a:ea typeface="Times New Roman"/>
              </a:rPr>
              <a:t> виртуал реалликни техникавий ҳодиса деб қараш бўлса, </a:t>
            </a:r>
            <a:r>
              <a:rPr lang="uz-Cyrl-UZ" sz="2800" i="1" dirty="0">
                <a:solidFill>
                  <a:srgbClr val="FF0000"/>
                </a:solidFill>
                <a:latin typeface="Times New Roman"/>
                <a:ea typeface="Times New Roman"/>
              </a:rPr>
              <a:t>иккинчиси</a:t>
            </a:r>
            <a:r>
              <a:rPr lang="uz-Cyrl-UZ" sz="2800" dirty="0">
                <a:solidFill>
                  <a:srgbClr val="000000"/>
                </a:solidFill>
                <a:latin typeface="Times New Roman"/>
                <a:ea typeface="Times New Roman"/>
              </a:rPr>
              <a:t>  руҳий ходиса деб хисоблашдир. Умуман, </a:t>
            </a:r>
            <a:r>
              <a:rPr lang="uz-Cyrl-UZ" sz="2800" dirty="0" smtClean="0">
                <a:solidFill>
                  <a:srgbClr val="000000"/>
                </a:solidFill>
                <a:latin typeface="Times New Roman"/>
                <a:ea typeface="Times New Roman"/>
              </a:rPr>
              <a:t>ҳозирги </a:t>
            </a:r>
            <a:r>
              <a:rPr lang="uz-Cyrl-UZ" sz="2800" dirty="0">
                <a:solidFill>
                  <a:srgbClr val="000000"/>
                </a:solidFill>
                <a:latin typeface="Times New Roman"/>
                <a:ea typeface="Times New Roman"/>
              </a:rPr>
              <a:t>давр фалсафий адабиётларида кўрсатилишича, виртуал реаллик тушунчасининг фанда, санъатда ва амалиётда кенг тарқалиши, </a:t>
            </a:r>
            <a:r>
              <a:rPr lang="uz-Cyrl-UZ" sz="2800" dirty="0" smtClean="0">
                <a:solidFill>
                  <a:srgbClr val="000000"/>
                </a:solidFill>
                <a:latin typeface="Times New Roman"/>
                <a:ea typeface="Times New Roman"/>
              </a:rPr>
              <a:t>“ўз-ўзидан </a:t>
            </a:r>
            <a:r>
              <a:rPr lang="uz-Cyrl-UZ" sz="2800" dirty="0">
                <a:solidFill>
                  <a:srgbClr val="000000"/>
                </a:solidFill>
                <a:latin typeface="Times New Roman"/>
                <a:ea typeface="Times New Roman"/>
              </a:rPr>
              <a:t>ташкиллашув”, “кооперация эффектлари”, “тасодифий ташкилланишлар” ва шулар каби бошқа тушунчалар орқали ифодаланадиган янги илмий парадигманинг вужудга келаётгани ҳақида гапириш имконияти вужудга келаётганини билдиради. </a:t>
            </a:r>
            <a:endParaRPr lang="ru-RU" sz="2800" dirty="0">
              <a:latin typeface="Times New Roman"/>
              <a:ea typeface="Times New Roman"/>
            </a:endParaRPr>
          </a:p>
          <a:p>
            <a:endParaRPr lang="ru-RU" dirty="0"/>
          </a:p>
        </p:txBody>
      </p:sp>
    </p:spTree>
    <p:extLst>
      <p:ext uri="{BB962C8B-B14F-4D97-AF65-F5344CB8AC3E}">
        <p14:creationId xmlns="" xmlns:p14="http://schemas.microsoft.com/office/powerpoint/2010/main" val="5779963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sz="quarter" idx="1"/>
          </p:nvPr>
        </p:nvPicPr>
        <p:blipFill>
          <a:blip r:embed="rId2">
            <a:extLst>
              <a:ext uri="{28A0092B-C50C-407E-A947-70E740481C1C}">
                <a14:useLocalDpi xmlns="" xmlns:a14="http://schemas.microsoft.com/office/drawing/2010/main" val="0"/>
              </a:ext>
            </a:extLst>
          </a:blip>
          <a:stretch>
            <a:fillRect/>
          </a:stretch>
        </p:blipFill>
        <p:spPr>
          <a:xfrm>
            <a:off x="26901" y="980728"/>
            <a:ext cx="3449724" cy="4896544"/>
          </a:xfrm>
        </p:spPr>
      </p:pic>
      <p:sp>
        <p:nvSpPr>
          <p:cNvPr id="4" name="Объект 3"/>
          <p:cNvSpPr>
            <a:spLocks noGrp="1"/>
          </p:cNvSpPr>
          <p:nvPr>
            <p:ph sz="quarter" idx="2"/>
          </p:nvPr>
        </p:nvSpPr>
        <p:spPr>
          <a:xfrm>
            <a:off x="3563888" y="116632"/>
            <a:ext cx="5256584" cy="6624736"/>
          </a:xfrm>
        </p:spPr>
        <p:txBody>
          <a:bodyPr>
            <a:normAutofit lnSpcReduction="10000"/>
          </a:bodyPr>
          <a:lstStyle/>
          <a:p>
            <a:r>
              <a:rPr lang="uz-Cyrl-UZ" sz="3000" dirty="0">
                <a:solidFill>
                  <a:srgbClr val="000000"/>
                </a:solidFill>
                <a:latin typeface="Times New Roman"/>
                <a:ea typeface="Times New Roman"/>
              </a:rPr>
              <a:t>Ҳозирги даврда виртуал реалликни фақат компьютер технологиялари, яъни </a:t>
            </a:r>
            <a:r>
              <a:rPr lang="uz-Cyrl-UZ" sz="3000" dirty="0">
                <a:solidFill>
                  <a:srgbClr val="FF0000"/>
                </a:solidFill>
                <a:latin typeface="Times New Roman"/>
                <a:ea typeface="Times New Roman"/>
              </a:rPr>
              <a:t>“кибермаданият” </a:t>
            </a:r>
            <a:r>
              <a:rPr lang="uz-Cyrl-UZ" sz="3000" dirty="0">
                <a:solidFill>
                  <a:srgbClr val="000000"/>
                </a:solidFill>
                <a:latin typeface="Times New Roman"/>
                <a:ea typeface="Times New Roman"/>
              </a:rPr>
              <a:t>билан боғлаш тамойили ҳам мавжуд. Лекин, бунга қарама- қарши ўлароқ бошқа олимлар виртуал реалликнинг компьютердаги вариантларини ундан анча чуқур кечадиган жараёнларнинг юзадаги қўпол намоён бўлишидир, деган фикрларни олдинга сурмоқдалар.</a:t>
            </a:r>
            <a:endParaRPr lang="ru-RU" sz="3000" dirty="0">
              <a:latin typeface="Times New Roman"/>
              <a:ea typeface="Times New Roman"/>
            </a:endParaRPr>
          </a:p>
          <a:p>
            <a:endParaRPr lang="ru-RU" dirty="0"/>
          </a:p>
        </p:txBody>
      </p:sp>
    </p:spTree>
    <p:extLst>
      <p:ext uri="{BB962C8B-B14F-4D97-AF65-F5344CB8AC3E}">
        <p14:creationId xmlns="" xmlns:p14="http://schemas.microsoft.com/office/powerpoint/2010/main" val="25722211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04664"/>
            <a:ext cx="8075240" cy="6069288"/>
          </a:xfrm>
        </p:spPr>
        <p:txBody>
          <a:bodyPr>
            <a:normAutofit/>
          </a:bodyPr>
          <a:lstStyle/>
          <a:p>
            <a:pPr algn="ctr"/>
            <a:r>
              <a:rPr lang="uz-Cyrl-UZ" sz="3200" spc="-20" dirty="0">
                <a:latin typeface="Times New Roman"/>
                <a:ea typeface="Times New Roman"/>
              </a:rPr>
              <a:t>Интернетнинг тўғри мақсадларда ишлатилиши унинг салбий таъсирларидан ҳимояланишни таъминлайди. Интернетда ёшлар маънавий тарбиясига зарар етказадиган аудио-визуал ва контент маълумотларнинг тарқатилиши, </a:t>
            </a:r>
            <a:r>
              <a:rPr lang="uz-Cyrl-UZ" sz="3200" spc="-20" dirty="0">
                <a:solidFill>
                  <a:srgbClr val="FF0000"/>
                </a:solidFill>
                <a:latin typeface="Times New Roman"/>
                <a:ea typeface="Times New Roman"/>
              </a:rPr>
              <a:t>зўравонлик, порнография, педофилия </a:t>
            </a:r>
            <a:r>
              <a:rPr lang="uz-Cyrl-UZ" sz="3200" spc="-20" dirty="0">
                <a:latin typeface="Times New Roman"/>
                <a:ea typeface="Times New Roman"/>
              </a:rPr>
              <a:t>саҳналарининг эълон қилиниши кескин танқид қилинмоқда. Интернетнинг ахборот майдони, дезинформация, ёлғон ва туҳматлар манбаига айлангани </a:t>
            </a:r>
            <a:r>
              <a:rPr lang="ru-RU" sz="3200" spc="-20" dirty="0" err="1">
                <a:latin typeface="Times New Roman"/>
                <a:ea typeface="Times New Roman"/>
              </a:rPr>
              <a:t>салбий</a:t>
            </a:r>
            <a:r>
              <a:rPr lang="uz-Cyrl-UZ" sz="3200" spc="-20" dirty="0">
                <a:latin typeface="Times New Roman"/>
                <a:ea typeface="Times New Roman"/>
              </a:rPr>
              <a:t> холат ҳисобланади.</a:t>
            </a:r>
            <a:endParaRPr lang="ru-RU" sz="3200" dirty="0"/>
          </a:p>
        </p:txBody>
      </p:sp>
    </p:spTree>
    <p:extLst>
      <p:ext uri="{BB962C8B-B14F-4D97-AF65-F5344CB8AC3E}">
        <p14:creationId xmlns="" xmlns:p14="http://schemas.microsoft.com/office/powerpoint/2010/main" val="16328723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4824536" cy="6480720"/>
          </a:xfrm>
        </p:spPr>
        <p:txBody>
          <a:bodyPr>
            <a:normAutofit fontScale="85000" lnSpcReduction="20000"/>
          </a:bodyPr>
          <a:lstStyle/>
          <a:p>
            <a:pPr indent="450215" algn="just">
              <a:spcAft>
                <a:spcPts val="0"/>
              </a:spcAft>
            </a:pPr>
            <a:r>
              <a:rPr lang="uz-Cyrl-UZ" sz="3600" spc="-20" dirty="0" smtClean="0">
                <a:solidFill>
                  <a:srgbClr val="000000"/>
                </a:solidFill>
                <a:latin typeface="Times New Roman"/>
                <a:ea typeface="Times New Roman"/>
              </a:rPr>
              <a:t>Хулоса </a:t>
            </a:r>
            <a:r>
              <a:rPr lang="uz-Cyrl-UZ" sz="3600" spc="-20" dirty="0">
                <a:solidFill>
                  <a:srgbClr val="000000"/>
                </a:solidFill>
                <a:latin typeface="Times New Roman"/>
                <a:ea typeface="Times New Roman"/>
              </a:rPr>
              <a:t>қилиб айтиш мумкинки, </a:t>
            </a:r>
            <a:r>
              <a:rPr lang="uz-Cyrl-UZ" sz="3600" spc="-20" dirty="0">
                <a:solidFill>
                  <a:srgbClr val="FF0000"/>
                </a:solidFill>
                <a:latin typeface="Times New Roman"/>
                <a:ea typeface="Times New Roman"/>
              </a:rPr>
              <a:t>“Ахборот терроризми” </a:t>
            </a:r>
            <a:r>
              <a:rPr lang="uz-Cyrl-UZ" sz="3600" spc="-20" dirty="0">
                <a:solidFill>
                  <a:srgbClr val="000000"/>
                </a:solidFill>
                <a:latin typeface="Times New Roman"/>
                <a:ea typeface="Times New Roman"/>
              </a:rPr>
              <a:t>хозирги кунда замонавий терроризмнинг бир кўриниши сифатида давлатлар ўртасида ахборот урушини келтириб чиқариши, ахборот воситаларидан фойдаланган холда терррористик ташкилотлар томонидан теракт содир этилиши жахон хамжамиятини ташвишга солмоқда. </a:t>
            </a:r>
            <a:endParaRPr lang="ru-RU" sz="3600" dirty="0">
              <a:latin typeface="Times New Roman"/>
              <a:ea typeface="Times New Roman"/>
            </a:endParaRPr>
          </a:p>
          <a:p>
            <a:endParaRPr lang="ru-RU" dirty="0"/>
          </a:p>
        </p:txBody>
      </p:sp>
      <p:pic>
        <p:nvPicPr>
          <p:cNvPr id="5" name="Объект 4"/>
          <p:cNvPicPr>
            <a:picLocks noGrp="1" noChangeAspect="1"/>
          </p:cNvPicPr>
          <p:nvPr>
            <p:ph sz="quarter" idx="2"/>
          </p:nvPr>
        </p:nvPicPr>
        <p:blipFill>
          <a:blip r:embed="rId2">
            <a:extLst>
              <a:ext uri="{28A0092B-C50C-407E-A947-70E740481C1C}">
                <a14:useLocalDpi xmlns="" xmlns:a14="http://schemas.microsoft.com/office/drawing/2010/main" val="0"/>
              </a:ext>
            </a:extLst>
          </a:blip>
          <a:stretch>
            <a:fillRect/>
          </a:stretch>
        </p:blipFill>
        <p:spPr>
          <a:xfrm>
            <a:off x="5103812" y="908720"/>
            <a:ext cx="3848227" cy="5256584"/>
          </a:xfrm>
        </p:spPr>
      </p:pic>
    </p:spTree>
    <p:extLst>
      <p:ext uri="{BB962C8B-B14F-4D97-AF65-F5344CB8AC3E}">
        <p14:creationId xmlns="" xmlns:p14="http://schemas.microsoft.com/office/powerpoint/2010/main" val="30597577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188640"/>
            <a:ext cx="8219256" cy="6285312"/>
          </a:xfrm>
        </p:spPr>
        <p:txBody>
          <a:bodyPr>
            <a:normAutofit/>
          </a:bodyPr>
          <a:lstStyle/>
          <a:p>
            <a:r>
              <a:rPr lang="ru-RU" sz="2800" dirty="0" err="1">
                <a:latin typeface="Times New Roman"/>
                <a:ea typeface="Times New Roman"/>
              </a:rPr>
              <a:t>Дунёнинг</a:t>
            </a:r>
            <a:r>
              <a:rPr lang="ru-RU" sz="2800" dirty="0">
                <a:latin typeface="Times New Roman"/>
                <a:ea typeface="Times New Roman"/>
              </a:rPr>
              <a:t> </a:t>
            </a:r>
            <a:r>
              <a:rPr lang="ru-RU" sz="2800" dirty="0" err="1">
                <a:latin typeface="Times New Roman"/>
                <a:ea typeface="Times New Roman"/>
              </a:rPr>
              <a:t>ривожланган</a:t>
            </a:r>
            <a:r>
              <a:rPr lang="ru-RU" sz="2800" dirty="0">
                <a:latin typeface="Times New Roman"/>
                <a:ea typeface="Times New Roman"/>
              </a:rPr>
              <a:t> </a:t>
            </a:r>
            <a:r>
              <a:rPr lang="ru-RU" sz="2800" dirty="0" err="1">
                <a:latin typeface="Times New Roman"/>
                <a:ea typeface="Times New Roman"/>
              </a:rPr>
              <a:t>мамлакатларида</a:t>
            </a:r>
            <a:r>
              <a:rPr lang="ru-RU" sz="2800" dirty="0">
                <a:latin typeface="Times New Roman"/>
                <a:ea typeface="Times New Roman"/>
              </a:rPr>
              <a:t> </a:t>
            </a:r>
            <a:r>
              <a:rPr lang="ru-RU" sz="2800" dirty="0" err="1">
                <a:latin typeface="Times New Roman"/>
                <a:ea typeface="Times New Roman"/>
              </a:rPr>
              <a:t>ушбу</a:t>
            </a:r>
            <a:r>
              <a:rPr lang="ru-RU" sz="2800" dirty="0">
                <a:latin typeface="Times New Roman"/>
                <a:ea typeface="Times New Roman"/>
              </a:rPr>
              <a:t> </a:t>
            </a:r>
            <a:r>
              <a:rPr lang="ru-RU" sz="2800" dirty="0" err="1">
                <a:latin typeface="Times New Roman"/>
                <a:ea typeface="Times New Roman"/>
              </a:rPr>
              <a:t>муаммони</a:t>
            </a:r>
            <a:r>
              <a:rPr lang="ru-RU" sz="2800" dirty="0">
                <a:latin typeface="Times New Roman"/>
                <a:ea typeface="Times New Roman"/>
              </a:rPr>
              <a:t> </a:t>
            </a:r>
            <a:r>
              <a:rPr lang="ru-RU" sz="2800" dirty="0" err="1">
                <a:latin typeface="Times New Roman"/>
                <a:ea typeface="Times New Roman"/>
              </a:rPr>
              <a:t>бартараф</a:t>
            </a:r>
            <a:r>
              <a:rPr lang="ru-RU" sz="2800" dirty="0">
                <a:latin typeface="Times New Roman"/>
                <a:ea typeface="Times New Roman"/>
              </a:rPr>
              <a:t> </a:t>
            </a:r>
            <a:r>
              <a:rPr lang="ru-RU" sz="2800" dirty="0" err="1">
                <a:latin typeface="Times New Roman"/>
                <a:ea typeface="Times New Roman"/>
              </a:rPr>
              <a:t>этишнинг</a:t>
            </a:r>
            <a:r>
              <a:rPr lang="ru-RU" sz="2800" dirty="0">
                <a:latin typeface="Times New Roman"/>
                <a:ea typeface="Times New Roman"/>
              </a:rPr>
              <a:t> </a:t>
            </a:r>
            <a:r>
              <a:rPr lang="ru-RU" sz="2800" dirty="0" err="1">
                <a:latin typeface="Times New Roman"/>
                <a:ea typeface="Times New Roman"/>
              </a:rPr>
              <a:t>ишончли</a:t>
            </a:r>
            <a:r>
              <a:rPr lang="ru-RU" sz="2800" dirty="0">
                <a:latin typeface="Times New Roman"/>
                <a:ea typeface="Times New Roman"/>
              </a:rPr>
              <a:t> </a:t>
            </a:r>
            <a:r>
              <a:rPr lang="ru-RU" sz="2800" dirty="0" err="1">
                <a:latin typeface="Times New Roman"/>
                <a:ea typeface="Times New Roman"/>
              </a:rPr>
              <a:t>воситаларини</a:t>
            </a:r>
            <a:r>
              <a:rPr lang="ru-RU" sz="2800" dirty="0">
                <a:latin typeface="Times New Roman"/>
                <a:ea typeface="Times New Roman"/>
              </a:rPr>
              <a:t>, </a:t>
            </a:r>
            <a:r>
              <a:rPr lang="ru-RU" sz="2800" dirty="0" err="1">
                <a:latin typeface="Times New Roman"/>
                <a:ea typeface="Times New Roman"/>
              </a:rPr>
              <a:t>мукаммал</a:t>
            </a:r>
            <a:r>
              <a:rPr lang="ru-RU" sz="2800" dirty="0">
                <a:latin typeface="Times New Roman"/>
                <a:ea typeface="Times New Roman"/>
              </a:rPr>
              <a:t> </a:t>
            </a:r>
            <a:r>
              <a:rPr lang="ru-RU" sz="2800" dirty="0" err="1">
                <a:latin typeface="Times New Roman"/>
                <a:ea typeface="Times New Roman"/>
              </a:rPr>
              <a:t>дастурларини</a:t>
            </a:r>
            <a:r>
              <a:rPr lang="ru-RU" sz="2800" dirty="0">
                <a:latin typeface="Times New Roman"/>
                <a:ea typeface="Times New Roman"/>
              </a:rPr>
              <a:t> </a:t>
            </a:r>
            <a:r>
              <a:rPr lang="ru-RU" sz="2800" dirty="0" err="1">
                <a:latin typeface="Times New Roman"/>
                <a:ea typeface="Times New Roman"/>
              </a:rPr>
              <a:t>ишлаб</a:t>
            </a:r>
            <a:r>
              <a:rPr lang="ru-RU" sz="2800" dirty="0">
                <a:latin typeface="Times New Roman"/>
                <a:ea typeface="Times New Roman"/>
              </a:rPr>
              <a:t> </a:t>
            </a:r>
            <a:r>
              <a:rPr lang="ru-RU" sz="2800" dirty="0" err="1">
                <a:latin typeface="Times New Roman"/>
                <a:ea typeface="Times New Roman"/>
              </a:rPr>
              <a:t>чиқишга</a:t>
            </a:r>
            <a:r>
              <a:rPr lang="ru-RU" sz="2800" dirty="0">
                <a:latin typeface="Times New Roman"/>
                <a:ea typeface="Times New Roman"/>
              </a:rPr>
              <a:t> </a:t>
            </a:r>
            <a:r>
              <a:rPr lang="ru-RU" sz="2800" dirty="0" err="1">
                <a:latin typeface="Times New Roman"/>
                <a:ea typeface="Times New Roman"/>
              </a:rPr>
              <a:t>харакат</a:t>
            </a:r>
            <a:r>
              <a:rPr lang="ru-RU" sz="2800" dirty="0">
                <a:latin typeface="Times New Roman"/>
                <a:ea typeface="Times New Roman"/>
              </a:rPr>
              <a:t> </a:t>
            </a:r>
            <a:r>
              <a:rPr lang="ru-RU" sz="2800" dirty="0" err="1">
                <a:latin typeface="Times New Roman"/>
                <a:ea typeface="Times New Roman"/>
              </a:rPr>
              <a:t>қилинмоқда</a:t>
            </a:r>
            <a:r>
              <a:rPr lang="ru-RU" sz="2800" dirty="0">
                <a:latin typeface="Times New Roman"/>
                <a:ea typeface="Times New Roman"/>
              </a:rPr>
              <a:t>, </a:t>
            </a:r>
            <a:r>
              <a:rPr lang="ru-RU" sz="2800" dirty="0" err="1">
                <a:latin typeface="Times New Roman"/>
                <a:ea typeface="Times New Roman"/>
              </a:rPr>
              <a:t>катта</a:t>
            </a:r>
            <a:r>
              <a:rPr lang="ru-RU" sz="2800" dirty="0">
                <a:latin typeface="Times New Roman"/>
                <a:ea typeface="Times New Roman"/>
              </a:rPr>
              <a:t> </a:t>
            </a:r>
            <a:r>
              <a:rPr lang="ru-RU" sz="2800" dirty="0" err="1">
                <a:latin typeface="Times New Roman"/>
                <a:ea typeface="Times New Roman"/>
              </a:rPr>
              <a:t>миқдордаги</a:t>
            </a:r>
            <a:r>
              <a:rPr lang="ru-RU" sz="2800" dirty="0">
                <a:latin typeface="Times New Roman"/>
                <a:ea typeface="Times New Roman"/>
              </a:rPr>
              <a:t> </a:t>
            </a:r>
            <a:r>
              <a:rPr lang="ru-RU" sz="2800" dirty="0" err="1">
                <a:latin typeface="Times New Roman"/>
                <a:ea typeface="Times New Roman"/>
              </a:rPr>
              <a:t>маблағлар</a:t>
            </a:r>
            <a:r>
              <a:rPr lang="ru-RU" sz="2800" dirty="0">
                <a:latin typeface="Times New Roman"/>
                <a:ea typeface="Times New Roman"/>
              </a:rPr>
              <a:t> </a:t>
            </a:r>
            <a:r>
              <a:rPr lang="ru-RU" sz="2800" dirty="0" err="1">
                <a:latin typeface="Times New Roman"/>
                <a:ea typeface="Times New Roman"/>
              </a:rPr>
              <a:t>ажратилмоқда</a:t>
            </a:r>
            <a:r>
              <a:rPr lang="ru-RU" sz="2800" dirty="0">
                <a:latin typeface="Times New Roman"/>
                <a:ea typeface="Times New Roman"/>
              </a:rPr>
              <a:t>, </a:t>
            </a:r>
            <a:r>
              <a:rPr lang="ru-RU" sz="2800" dirty="0" err="1">
                <a:latin typeface="Times New Roman"/>
                <a:ea typeface="Times New Roman"/>
              </a:rPr>
              <a:t>кўплаб</a:t>
            </a:r>
            <a:r>
              <a:rPr lang="ru-RU" sz="2800" dirty="0">
                <a:latin typeface="Times New Roman"/>
                <a:ea typeface="Times New Roman"/>
              </a:rPr>
              <a:t> </a:t>
            </a:r>
            <a:r>
              <a:rPr lang="ru-RU" sz="2800" dirty="0" err="1">
                <a:latin typeface="Times New Roman"/>
                <a:ea typeface="Times New Roman"/>
              </a:rPr>
              <a:t>сайтлар</a:t>
            </a:r>
            <a:r>
              <a:rPr lang="ru-RU" sz="2800" dirty="0">
                <a:latin typeface="Times New Roman"/>
                <a:ea typeface="Times New Roman"/>
              </a:rPr>
              <a:t> </a:t>
            </a:r>
            <a:r>
              <a:rPr lang="ru-RU" sz="2800" dirty="0" err="1">
                <a:latin typeface="Times New Roman"/>
                <a:ea typeface="Times New Roman"/>
              </a:rPr>
              <a:t>филтирлаб</a:t>
            </a:r>
            <a:r>
              <a:rPr lang="ru-RU" sz="2800" dirty="0">
                <a:latin typeface="Times New Roman"/>
                <a:ea typeface="Times New Roman"/>
              </a:rPr>
              <a:t> </a:t>
            </a:r>
            <a:r>
              <a:rPr lang="ru-RU" sz="2800" dirty="0" err="1">
                <a:latin typeface="Times New Roman"/>
                <a:ea typeface="Times New Roman"/>
              </a:rPr>
              <a:t>қўйилмоқда</a:t>
            </a:r>
            <a:r>
              <a:rPr lang="ru-RU" sz="2800" dirty="0">
                <a:latin typeface="Times New Roman"/>
                <a:ea typeface="Times New Roman"/>
              </a:rPr>
              <a:t>. </a:t>
            </a:r>
            <a:r>
              <a:rPr lang="ru-RU" sz="2800" dirty="0" err="1">
                <a:latin typeface="Times New Roman"/>
                <a:ea typeface="Times New Roman"/>
              </a:rPr>
              <a:t>Албатта</a:t>
            </a:r>
            <a:r>
              <a:rPr lang="ru-RU" sz="2800" dirty="0">
                <a:latin typeface="Times New Roman"/>
                <a:ea typeface="Times New Roman"/>
              </a:rPr>
              <a:t>, </a:t>
            </a:r>
            <a:r>
              <a:rPr lang="ru-RU" sz="2800" dirty="0" err="1">
                <a:latin typeface="Times New Roman"/>
                <a:ea typeface="Times New Roman"/>
              </a:rPr>
              <a:t>хақли</a:t>
            </a:r>
            <a:r>
              <a:rPr lang="ru-RU" sz="2800" dirty="0">
                <a:latin typeface="Times New Roman"/>
                <a:ea typeface="Times New Roman"/>
              </a:rPr>
              <a:t> </a:t>
            </a:r>
            <a:r>
              <a:rPr lang="ru-RU" sz="2800" dirty="0" err="1">
                <a:latin typeface="Times New Roman"/>
                <a:ea typeface="Times New Roman"/>
              </a:rPr>
              <a:t>равишда</a:t>
            </a:r>
            <a:r>
              <a:rPr lang="ru-RU" sz="2800" dirty="0">
                <a:latin typeface="Times New Roman"/>
                <a:ea typeface="Times New Roman"/>
              </a:rPr>
              <a:t> </a:t>
            </a:r>
            <a:r>
              <a:rPr lang="ru-RU" sz="2800" dirty="0" err="1">
                <a:latin typeface="Times New Roman"/>
                <a:ea typeface="Times New Roman"/>
              </a:rPr>
              <a:t>савол</a:t>
            </a:r>
            <a:r>
              <a:rPr lang="ru-RU" sz="2800" dirty="0">
                <a:latin typeface="Times New Roman"/>
                <a:ea typeface="Times New Roman"/>
              </a:rPr>
              <a:t> </a:t>
            </a:r>
            <a:r>
              <a:rPr lang="ru-RU" sz="2800" dirty="0" err="1">
                <a:latin typeface="Times New Roman"/>
                <a:ea typeface="Times New Roman"/>
              </a:rPr>
              <a:t>туғилади</a:t>
            </a:r>
            <a:r>
              <a:rPr lang="ru-RU" sz="2800" dirty="0">
                <a:latin typeface="Times New Roman"/>
                <a:ea typeface="Times New Roman"/>
              </a:rPr>
              <a:t>, </a:t>
            </a:r>
            <a:r>
              <a:rPr lang="ru-RU" sz="2800" dirty="0" err="1">
                <a:latin typeface="Times New Roman"/>
                <a:ea typeface="Times New Roman"/>
              </a:rPr>
              <a:t>Ўзбекистонда</a:t>
            </a:r>
            <a:r>
              <a:rPr lang="ru-RU" sz="2800" dirty="0">
                <a:latin typeface="Times New Roman"/>
                <a:ea typeface="Times New Roman"/>
              </a:rPr>
              <a:t> </a:t>
            </a:r>
            <a:r>
              <a:rPr lang="ru-RU" sz="2800" dirty="0" err="1">
                <a:latin typeface="Times New Roman"/>
                <a:ea typeface="Times New Roman"/>
              </a:rPr>
              <a:t>юқорида</a:t>
            </a:r>
            <a:r>
              <a:rPr lang="ru-RU" sz="2800" dirty="0">
                <a:latin typeface="Times New Roman"/>
                <a:ea typeface="Times New Roman"/>
              </a:rPr>
              <a:t> </a:t>
            </a:r>
            <a:r>
              <a:rPr lang="ru-RU" sz="2800" dirty="0" err="1">
                <a:latin typeface="Times New Roman"/>
                <a:ea typeface="Times New Roman"/>
              </a:rPr>
              <a:t>айтиб</a:t>
            </a:r>
            <a:r>
              <a:rPr lang="ru-RU" sz="2800" dirty="0">
                <a:latin typeface="Times New Roman"/>
                <a:ea typeface="Times New Roman"/>
              </a:rPr>
              <a:t> </a:t>
            </a:r>
            <a:r>
              <a:rPr lang="ru-RU" sz="2800" dirty="0" err="1">
                <a:latin typeface="Times New Roman"/>
                <a:ea typeface="Times New Roman"/>
              </a:rPr>
              <a:t>ўтилган</a:t>
            </a:r>
            <a:r>
              <a:rPr lang="ru-RU" sz="2800" dirty="0">
                <a:latin typeface="Times New Roman"/>
                <a:ea typeface="Times New Roman"/>
              </a:rPr>
              <a:t> </a:t>
            </a:r>
            <a:r>
              <a:rPr lang="ru-RU" sz="2800" dirty="0" err="1">
                <a:latin typeface="Times New Roman"/>
                <a:ea typeface="Times New Roman"/>
              </a:rPr>
              <a:t>муаммолар</a:t>
            </a:r>
            <a:r>
              <a:rPr lang="ru-RU" sz="2800" dirty="0">
                <a:latin typeface="Times New Roman"/>
                <a:ea typeface="Times New Roman"/>
              </a:rPr>
              <a:t> </a:t>
            </a:r>
            <a:r>
              <a:rPr lang="ru-RU" sz="2800" dirty="0" err="1">
                <a:latin typeface="Times New Roman"/>
                <a:ea typeface="Times New Roman"/>
              </a:rPr>
              <a:t>таьсирларига</a:t>
            </a:r>
            <a:r>
              <a:rPr lang="ru-RU" sz="2800" dirty="0">
                <a:latin typeface="Times New Roman"/>
                <a:ea typeface="Times New Roman"/>
              </a:rPr>
              <a:t> </a:t>
            </a:r>
            <a:r>
              <a:rPr lang="ru-RU" sz="2800" dirty="0" err="1">
                <a:latin typeface="Times New Roman"/>
                <a:ea typeface="Times New Roman"/>
              </a:rPr>
              <a:t>тушиб</a:t>
            </a:r>
            <a:r>
              <a:rPr lang="ru-RU" sz="2800" dirty="0">
                <a:latin typeface="Times New Roman"/>
                <a:ea typeface="Times New Roman"/>
              </a:rPr>
              <a:t> </a:t>
            </a:r>
            <a:r>
              <a:rPr lang="ru-RU" sz="2800" dirty="0" err="1">
                <a:latin typeface="Times New Roman"/>
                <a:ea typeface="Times New Roman"/>
              </a:rPr>
              <a:t>қолмаслик</a:t>
            </a:r>
            <a:r>
              <a:rPr lang="ru-RU" sz="2800" dirty="0">
                <a:latin typeface="Times New Roman"/>
                <a:ea typeface="Times New Roman"/>
              </a:rPr>
              <a:t> </a:t>
            </a:r>
            <a:r>
              <a:rPr lang="ru-RU" sz="2800" dirty="0" err="1">
                <a:latin typeface="Times New Roman"/>
                <a:ea typeface="Times New Roman"/>
              </a:rPr>
              <a:t>учун</a:t>
            </a:r>
            <a:r>
              <a:rPr lang="ru-RU" sz="2800" dirty="0">
                <a:latin typeface="Times New Roman"/>
                <a:ea typeface="Times New Roman"/>
              </a:rPr>
              <a:t>, </a:t>
            </a:r>
            <a:r>
              <a:rPr lang="ru-RU" sz="2800" dirty="0" err="1">
                <a:latin typeface="Times New Roman"/>
                <a:ea typeface="Times New Roman"/>
              </a:rPr>
              <a:t>умуминсоний</a:t>
            </a:r>
            <a:r>
              <a:rPr lang="ru-RU" sz="2800" dirty="0">
                <a:latin typeface="Times New Roman"/>
                <a:ea typeface="Times New Roman"/>
              </a:rPr>
              <a:t> </a:t>
            </a:r>
            <a:r>
              <a:rPr lang="ru-RU" sz="2800" dirty="0" err="1">
                <a:latin typeface="Times New Roman"/>
                <a:ea typeface="Times New Roman"/>
              </a:rPr>
              <a:t>қадриятларга</a:t>
            </a:r>
            <a:r>
              <a:rPr lang="ru-RU" sz="2800" dirty="0">
                <a:latin typeface="Times New Roman"/>
                <a:ea typeface="Times New Roman"/>
              </a:rPr>
              <a:t>, </a:t>
            </a:r>
            <a:r>
              <a:rPr lang="ru-RU" sz="2800" dirty="0" err="1">
                <a:latin typeface="Times New Roman"/>
                <a:ea typeface="Times New Roman"/>
              </a:rPr>
              <a:t>миллий</a:t>
            </a:r>
            <a:r>
              <a:rPr lang="ru-RU" sz="2800" dirty="0">
                <a:latin typeface="Times New Roman"/>
                <a:ea typeface="Times New Roman"/>
              </a:rPr>
              <a:t> </a:t>
            </a:r>
            <a:r>
              <a:rPr lang="ru-RU" sz="2800" dirty="0" err="1">
                <a:latin typeface="Times New Roman"/>
                <a:ea typeface="Times New Roman"/>
              </a:rPr>
              <a:t>анъана</a:t>
            </a:r>
            <a:r>
              <a:rPr lang="ru-RU" sz="2800" dirty="0">
                <a:latin typeface="Times New Roman"/>
                <a:ea typeface="Times New Roman"/>
              </a:rPr>
              <a:t> </a:t>
            </a:r>
            <a:r>
              <a:rPr lang="ru-RU" sz="2800" dirty="0" err="1">
                <a:latin typeface="Times New Roman"/>
                <a:ea typeface="Times New Roman"/>
              </a:rPr>
              <a:t>ва</a:t>
            </a:r>
            <a:r>
              <a:rPr lang="ru-RU" sz="2800" dirty="0">
                <a:latin typeface="Times New Roman"/>
                <a:ea typeface="Times New Roman"/>
              </a:rPr>
              <a:t> </a:t>
            </a:r>
            <a:r>
              <a:rPr lang="ru-RU" sz="2800" dirty="0" err="1">
                <a:latin typeface="Times New Roman"/>
                <a:ea typeface="Times New Roman"/>
              </a:rPr>
              <a:t>урф-одатларга</a:t>
            </a:r>
            <a:r>
              <a:rPr lang="ru-RU" sz="2800" dirty="0">
                <a:latin typeface="Times New Roman"/>
                <a:ea typeface="Times New Roman"/>
              </a:rPr>
              <a:t>, </a:t>
            </a:r>
            <a:r>
              <a:rPr lang="ru-RU" sz="2800" dirty="0" err="1">
                <a:latin typeface="Times New Roman"/>
                <a:ea typeface="Times New Roman"/>
              </a:rPr>
              <a:t>халқни</a:t>
            </a:r>
            <a:r>
              <a:rPr lang="ru-RU" sz="2800" dirty="0">
                <a:latin typeface="Times New Roman"/>
                <a:ea typeface="Times New Roman"/>
              </a:rPr>
              <a:t> </a:t>
            </a:r>
            <a:r>
              <a:rPr lang="ru-RU" sz="2800" dirty="0" err="1">
                <a:latin typeface="Times New Roman"/>
                <a:ea typeface="Times New Roman"/>
              </a:rPr>
              <a:t>эьтиқодига</a:t>
            </a:r>
            <a:r>
              <a:rPr lang="ru-RU" sz="2800" dirty="0">
                <a:latin typeface="Times New Roman"/>
                <a:ea typeface="Times New Roman"/>
              </a:rPr>
              <a:t>, </a:t>
            </a:r>
            <a:r>
              <a:rPr lang="ru-RU" sz="2800" dirty="0" err="1">
                <a:latin typeface="Times New Roman"/>
                <a:ea typeface="Times New Roman"/>
              </a:rPr>
              <a:t>маънавияти</a:t>
            </a:r>
            <a:r>
              <a:rPr lang="ru-RU" sz="2800" dirty="0">
                <a:latin typeface="Times New Roman"/>
                <a:ea typeface="Times New Roman"/>
              </a:rPr>
              <a:t> </a:t>
            </a:r>
            <a:r>
              <a:rPr lang="ru-RU" sz="2800" dirty="0" err="1">
                <a:latin typeface="Times New Roman"/>
                <a:ea typeface="Times New Roman"/>
              </a:rPr>
              <a:t>ва</a:t>
            </a:r>
            <a:r>
              <a:rPr lang="ru-RU" sz="2800" dirty="0">
                <a:latin typeface="Times New Roman"/>
                <a:ea typeface="Times New Roman"/>
              </a:rPr>
              <a:t> </a:t>
            </a:r>
            <a:r>
              <a:rPr lang="ru-RU" sz="2800" dirty="0" err="1">
                <a:latin typeface="Times New Roman"/>
                <a:ea typeface="Times New Roman"/>
              </a:rPr>
              <a:t>маданиятига</a:t>
            </a:r>
            <a:r>
              <a:rPr lang="ru-RU" sz="2800" dirty="0">
                <a:latin typeface="Times New Roman"/>
                <a:ea typeface="Times New Roman"/>
              </a:rPr>
              <a:t>, </a:t>
            </a:r>
            <a:r>
              <a:rPr lang="ru-RU" sz="2800" dirty="0" err="1">
                <a:latin typeface="Times New Roman"/>
                <a:ea typeface="Times New Roman"/>
              </a:rPr>
              <a:t>онги</a:t>
            </a:r>
            <a:r>
              <a:rPr lang="ru-RU" sz="2800" dirty="0">
                <a:latin typeface="Times New Roman"/>
                <a:ea typeface="Times New Roman"/>
              </a:rPr>
              <a:t> </a:t>
            </a:r>
            <a:r>
              <a:rPr lang="ru-RU" sz="2800" dirty="0" err="1">
                <a:latin typeface="Times New Roman"/>
                <a:ea typeface="Times New Roman"/>
              </a:rPr>
              <a:t>ва</a:t>
            </a:r>
            <a:r>
              <a:rPr lang="ru-RU" sz="2800" dirty="0">
                <a:latin typeface="Times New Roman"/>
                <a:ea typeface="Times New Roman"/>
              </a:rPr>
              <a:t> </a:t>
            </a:r>
            <a:r>
              <a:rPr lang="ru-RU" sz="2800" dirty="0" err="1">
                <a:latin typeface="Times New Roman"/>
                <a:ea typeface="Times New Roman"/>
              </a:rPr>
              <a:t>тафаккурига</a:t>
            </a:r>
            <a:r>
              <a:rPr lang="ru-RU" sz="2800" dirty="0">
                <a:latin typeface="Times New Roman"/>
                <a:ea typeface="Times New Roman"/>
              </a:rPr>
              <a:t> </a:t>
            </a:r>
            <a:r>
              <a:rPr lang="ru-RU" sz="2800" dirty="0" err="1">
                <a:latin typeface="Times New Roman"/>
                <a:ea typeface="Times New Roman"/>
              </a:rPr>
              <a:t>зарар</a:t>
            </a:r>
            <a:r>
              <a:rPr lang="ru-RU" sz="2800" dirty="0">
                <a:latin typeface="Times New Roman"/>
                <a:ea typeface="Times New Roman"/>
              </a:rPr>
              <a:t> </a:t>
            </a:r>
            <a:r>
              <a:rPr lang="ru-RU" sz="2800" dirty="0" err="1">
                <a:latin typeface="Times New Roman"/>
                <a:ea typeface="Times New Roman"/>
              </a:rPr>
              <a:t>етказадиган</a:t>
            </a:r>
            <a:r>
              <a:rPr lang="ru-RU" sz="2800" dirty="0">
                <a:latin typeface="Times New Roman"/>
                <a:ea typeface="Times New Roman"/>
              </a:rPr>
              <a:t> </a:t>
            </a:r>
            <a:r>
              <a:rPr lang="ru-RU" sz="2800" dirty="0" err="1">
                <a:latin typeface="Times New Roman"/>
                <a:ea typeface="Times New Roman"/>
              </a:rPr>
              <a:t>ёт</a:t>
            </a:r>
            <a:r>
              <a:rPr lang="ru-RU" sz="2800" dirty="0">
                <a:latin typeface="Times New Roman"/>
                <a:ea typeface="Times New Roman"/>
              </a:rPr>
              <a:t> </a:t>
            </a:r>
            <a:r>
              <a:rPr lang="ru-RU" sz="2800" dirty="0" err="1">
                <a:latin typeface="Times New Roman"/>
                <a:ea typeface="Times New Roman"/>
              </a:rPr>
              <a:t>мафкура</a:t>
            </a:r>
            <a:r>
              <a:rPr lang="ru-RU" sz="2800" dirty="0">
                <a:latin typeface="Times New Roman"/>
                <a:ea typeface="Times New Roman"/>
              </a:rPr>
              <a:t> </a:t>
            </a:r>
            <a:r>
              <a:rPr lang="ru-RU" sz="2800" dirty="0" err="1">
                <a:latin typeface="Times New Roman"/>
                <a:ea typeface="Times New Roman"/>
              </a:rPr>
              <a:t>ва</a:t>
            </a:r>
            <a:r>
              <a:rPr lang="ru-RU" sz="2800" dirty="0">
                <a:latin typeface="Times New Roman"/>
                <a:ea typeface="Times New Roman"/>
              </a:rPr>
              <a:t> </a:t>
            </a:r>
            <a:r>
              <a:rPr lang="ru-RU" sz="2800" dirty="0" err="1">
                <a:latin typeface="Times New Roman"/>
                <a:ea typeface="Times New Roman"/>
              </a:rPr>
              <a:t>қарашлардан</a:t>
            </a:r>
            <a:r>
              <a:rPr lang="ru-RU" sz="2800" dirty="0">
                <a:latin typeface="Times New Roman"/>
                <a:ea typeface="Times New Roman"/>
              </a:rPr>
              <a:t> </a:t>
            </a:r>
            <a:r>
              <a:rPr lang="ru-RU" sz="2800" dirty="0" err="1">
                <a:latin typeface="Times New Roman"/>
                <a:ea typeface="Times New Roman"/>
              </a:rPr>
              <a:t>сақлаш</a:t>
            </a:r>
            <a:r>
              <a:rPr lang="ru-RU" sz="2800" dirty="0">
                <a:latin typeface="Times New Roman"/>
                <a:ea typeface="Times New Roman"/>
              </a:rPr>
              <a:t> </a:t>
            </a:r>
            <a:r>
              <a:rPr lang="ru-RU" sz="2800" dirty="0" err="1">
                <a:latin typeface="Times New Roman"/>
                <a:ea typeface="Times New Roman"/>
              </a:rPr>
              <a:t>учун</a:t>
            </a:r>
            <a:r>
              <a:rPr lang="ru-RU" sz="2800" dirty="0">
                <a:latin typeface="Times New Roman"/>
                <a:ea typeface="Times New Roman"/>
              </a:rPr>
              <a:t> </a:t>
            </a:r>
            <a:r>
              <a:rPr lang="ru-RU" sz="2800" dirty="0" err="1">
                <a:latin typeface="Times New Roman"/>
                <a:ea typeface="Times New Roman"/>
              </a:rPr>
              <a:t>нималар</a:t>
            </a:r>
            <a:r>
              <a:rPr lang="ru-RU" sz="2800" dirty="0">
                <a:latin typeface="Times New Roman"/>
                <a:ea typeface="Times New Roman"/>
              </a:rPr>
              <a:t> </a:t>
            </a:r>
            <a:r>
              <a:rPr lang="ru-RU" sz="2800" dirty="0" err="1">
                <a:latin typeface="Times New Roman"/>
                <a:ea typeface="Times New Roman"/>
              </a:rPr>
              <a:t>қилиняпти</a:t>
            </a:r>
            <a:r>
              <a:rPr lang="ru-RU" sz="2800" dirty="0">
                <a:latin typeface="Times New Roman"/>
                <a:ea typeface="Times New Roman"/>
              </a:rPr>
              <a:t> </a:t>
            </a:r>
            <a:r>
              <a:rPr lang="ru-RU" sz="2800" dirty="0" err="1">
                <a:latin typeface="Times New Roman"/>
                <a:ea typeface="Times New Roman"/>
              </a:rPr>
              <a:t>ва</a:t>
            </a:r>
            <a:r>
              <a:rPr lang="ru-RU" sz="2800" dirty="0">
                <a:latin typeface="Times New Roman"/>
                <a:ea typeface="Times New Roman"/>
              </a:rPr>
              <a:t> </a:t>
            </a:r>
            <a:r>
              <a:rPr lang="ru-RU" sz="2800" dirty="0" err="1">
                <a:latin typeface="Times New Roman"/>
                <a:ea typeface="Times New Roman"/>
              </a:rPr>
              <a:t>нималар</a:t>
            </a:r>
            <a:r>
              <a:rPr lang="ru-RU" sz="2800" dirty="0">
                <a:latin typeface="Times New Roman"/>
                <a:ea typeface="Times New Roman"/>
              </a:rPr>
              <a:t> </a:t>
            </a:r>
            <a:r>
              <a:rPr lang="ru-RU" sz="2800" dirty="0" err="1">
                <a:latin typeface="Times New Roman"/>
                <a:ea typeface="Times New Roman"/>
              </a:rPr>
              <a:t>қилиш</a:t>
            </a:r>
            <a:r>
              <a:rPr lang="ru-RU" sz="2800" dirty="0">
                <a:latin typeface="Times New Roman"/>
                <a:ea typeface="Times New Roman"/>
              </a:rPr>
              <a:t> </a:t>
            </a:r>
            <a:r>
              <a:rPr lang="ru-RU" sz="2800" dirty="0" err="1">
                <a:latin typeface="Times New Roman"/>
                <a:ea typeface="Times New Roman"/>
              </a:rPr>
              <a:t>керак</a:t>
            </a:r>
            <a:r>
              <a:rPr lang="ru-RU" sz="2800" dirty="0">
                <a:latin typeface="Times New Roman"/>
                <a:ea typeface="Times New Roman"/>
              </a:rPr>
              <a:t> </a:t>
            </a:r>
            <a:r>
              <a:rPr lang="ru-RU" sz="2800" dirty="0" err="1">
                <a:latin typeface="Times New Roman"/>
                <a:ea typeface="Times New Roman"/>
              </a:rPr>
              <a:t>бўлади</a:t>
            </a:r>
            <a:r>
              <a:rPr lang="ru-RU" sz="2800" dirty="0">
                <a:latin typeface="Times New Roman"/>
                <a:ea typeface="Times New Roman"/>
              </a:rPr>
              <a:t>? </a:t>
            </a:r>
            <a:endParaRPr lang="ru-RU" sz="2800" dirty="0"/>
          </a:p>
        </p:txBody>
      </p:sp>
    </p:spTree>
    <p:extLst>
      <p:ext uri="{BB962C8B-B14F-4D97-AF65-F5344CB8AC3E}">
        <p14:creationId xmlns="" xmlns:p14="http://schemas.microsoft.com/office/powerpoint/2010/main" val="25520084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188640"/>
            <a:ext cx="8219256" cy="6285312"/>
          </a:xfrm>
        </p:spPr>
        <p:txBody>
          <a:bodyPr>
            <a:noAutofit/>
          </a:bodyPr>
          <a:lstStyle/>
          <a:p>
            <a:r>
              <a:rPr lang="ru-RU" sz="2600" dirty="0">
                <a:latin typeface="Times New Roman"/>
                <a:ea typeface="Times New Roman"/>
              </a:rPr>
              <a:t>Интернет </a:t>
            </a:r>
            <a:r>
              <a:rPr lang="ru-RU" sz="2600" dirty="0" err="1">
                <a:latin typeface="Times New Roman"/>
                <a:ea typeface="Times New Roman"/>
              </a:rPr>
              <a:t>оламини</a:t>
            </a:r>
            <a:r>
              <a:rPr lang="ru-RU" sz="2600" dirty="0">
                <a:latin typeface="Times New Roman"/>
                <a:ea typeface="Times New Roman"/>
              </a:rPr>
              <a:t> </a:t>
            </a:r>
            <a:r>
              <a:rPr lang="ru-RU" sz="2600" dirty="0" err="1">
                <a:latin typeface="Times New Roman"/>
                <a:ea typeface="Times New Roman"/>
              </a:rPr>
              <a:t>чеклаб</a:t>
            </a:r>
            <a:r>
              <a:rPr lang="ru-RU" sz="2600" dirty="0">
                <a:latin typeface="Times New Roman"/>
                <a:ea typeface="Times New Roman"/>
              </a:rPr>
              <a:t> </a:t>
            </a:r>
            <a:r>
              <a:rPr lang="ru-RU" sz="2600" dirty="0" err="1">
                <a:latin typeface="Times New Roman"/>
                <a:ea typeface="Times New Roman"/>
              </a:rPr>
              <a:t>ёки</a:t>
            </a:r>
            <a:r>
              <a:rPr lang="ru-RU" sz="2600" dirty="0">
                <a:latin typeface="Times New Roman"/>
                <a:ea typeface="Times New Roman"/>
              </a:rPr>
              <a:t> </a:t>
            </a:r>
            <a:r>
              <a:rPr lang="ru-RU" sz="2600" dirty="0" err="1">
                <a:latin typeface="Times New Roman"/>
                <a:ea typeface="Times New Roman"/>
              </a:rPr>
              <a:t>малумотлар</a:t>
            </a:r>
            <a:r>
              <a:rPr lang="ru-RU" sz="2600" dirty="0">
                <a:latin typeface="Times New Roman"/>
                <a:ea typeface="Times New Roman"/>
              </a:rPr>
              <a:t> </a:t>
            </a:r>
            <a:r>
              <a:rPr lang="ru-RU" sz="2600" dirty="0" err="1">
                <a:latin typeface="Times New Roman"/>
                <a:ea typeface="Times New Roman"/>
              </a:rPr>
              <a:t>олишни</a:t>
            </a:r>
            <a:r>
              <a:rPr lang="ru-RU" sz="2600" dirty="0">
                <a:latin typeface="Times New Roman"/>
                <a:ea typeface="Times New Roman"/>
              </a:rPr>
              <a:t> </a:t>
            </a:r>
            <a:r>
              <a:rPr lang="ru-RU" sz="2600" dirty="0" err="1">
                <a:latin typeface="Times New Roman"/>
                <a:ea typeface="Times New Roman"/>
              </a:rPr>
              <a:t>тўхтатиб</a:t>
            </a:r>
            <a:r>
              <a:rPr lang="ru-RU" sz="2600" dirty="0">
                <a:latin typeface="Times New Roman"/>
                <a:ea typeface="Times New Roman"/>
              </a:rPr>
              <a:t> </a:t>
            </a:r>
            <a:r>
              <a:rPr lang="ru-RU" sz="2600" dirty="0" err="1">
                <a:latin typeface="Times New Roman"/>
                <a:ea typeface="Times New Roman"/>
              </a:rPr>
              <a:t>қўйиш</a:t>
            </a:r>
            <a:r>
              <a:rPr lang="ru-RU" sz="2600" dirty="0">
                <a:latin typeface="Times New Roman"/>
                <a:ea typeface="Times New Roman"/>
              </a:rPr>
              <a:t> </a:t>
            </a:r>
            <a:r>
              <a:rPr lang="ru-RU" sz="2600" dirty="0" err="1">
                <a:latin typeface="Times New Roman"/>
                <a:ea typeface="Times New Roman"/>
              </a:rPr>
              <a:t>билан</a:t>
            </a:r>
            <a:r>
              <a:rPr lang="ru-RU" sz="2600" dirty="0">
                <a:latin typeface="Times New Roman"/>
                <a:ea typeface="Times New Roman"/>
              </a:rPr>
              <a:t> </a:t>
            </a:r>
            <a:r>
              <a:rPr lang="ru-RU" sz="2600" dirty="0" err="1">
                <a:latin typeface="Times New Roman"/>
                <a:ea typeface="Times New Roman"/>
              </a:rPr>
              <a:t>масала</a:t>
            </a:r>
            <a:r>
              <a:rPr lang="ru-RU" sz="2600" dirty="0">
                <a:latin typeface="Times New Roman"/>
                <a:ea typeface="Times New Roman"/>
              </a:rPr>
              <a:t> хал </a:t>
            </a:r>
            <a:r>
              <a:rPr lang="ru-RU" sz="2600" dirty="0" err="1">
                <a:latin typeface="Times New Roman"/>
                <a:ea typeface="Times New Roman"/>
              </a:rPr>
              <a:t>бўлмайди</a:t>
            </a:r>
            <a:r>
              <a:rPr lang="ru-RU" sz="2600" dirty="0">
                <a:latin typeface="Times New Roman"/>
                <a:ea typeface="Times New Roman"/>
              </a:rPr>
              <a:t>. </a:t>
            </a:r>
            <a:r>
              <a:rPr lang="ru-RU" sz="2600" dirty="0" err="1">
                <a:latin typeface="Times New Roman"/>
                <a:ea typeface="Times New Roman"/>
              </a:rPr>
              <a:t>Бу</a:t>
            </a:r>
            <a:r>
              <a:rPr lang="ru-RU" sz="2600" dirty="0">
                <a:latin typeface="Times New Roman"/>
                <a:ea typeface="Times New Roman"/>
              </a:rPr>
              <a:t> </a:t>
            </a:r>
            <a:r>
              <a:rPr lang="ru-RU" sz="2600" dirty="0" err="1">
                <a:latin typeface="Times New Roman"/>
                <a:ea typeface="Times New Roman"/>
              </a:rPr>
              <a:t>ҳусусида</a:t>
            </a:r>
            <a:r>
              <a:rPr lang="ru-RU" sz="2600" dirty="0">
                <a:latin typeface="Times New Roman"/>
                <a:ea typeface="Times New Roman"/>
              </a:rPr>
              <a:t> </a:t>
            </a:r>
            <a:r>
              <a:rPr lang="ru-RU" sz="2600" dirty="0" err="1">
                <a:latin typeface="Times New Roman"/>
                <a:ea typeface="Times New Roman"/>
              </a:rPr>
              <a:t>И.А.Каримов</a:t>
            </a:r>
            <a:r>
              <a:rPr lang="ru-RU" sz="2600" dirty="0">
                <a:latin typeface="Times New Roman"/>
                <a:ea typeface="Times New Roman"/>
              </a:rPr>
              <a:t> </a:t>
            </a:r>
            <a:r>
              <a:rPr lang="ru-RU" sz="2600" dirty="0" err="1">
                <a:latin typeface="Times New Roman"/>
                <a:ea typeface="Times New Roman"/>
              </a:rPr>
              <a:t>қуйидагича</a:t>
            </a:r>
            <a:r>
              <a:rPr lang="ru-RU" sz="2600" dirty="0">
                <a:latin typeface="Times New Roman"/>
                <a:ea typeface="Times New Roman"/>
              </a:rPr>
              <a:t> </a:t>
            </a:r>
            <a:r>
              <a:rPr lang="ru-RU" sz="2600" dirty="0" err="1">
                <a:latin typeface="Times New Roman"/>
                <a:ea typeface="Times New Roman"/>
              </a:rPr>
              <a:t>тўхталади</a:t>
            </a:r>
            <a:r>
              <a:rPr lang="ru-RU" sz="2600" dirty="0">
                <a:latin typeface="Times New Roman"/>
                <a:ea typeface="Times New Roman"/>
              </a:rPr>
              <a:t> –“... </a:t>
            </a:r>
            <a:r>
              <a:rPr lang="ru-RU" sz="2600" dirty="0" err="1">
                <a:latin typeface="Times New Roman"/>
                <a:ea typeface="Times New Roman"/>
              </a:rPr>
              <a:t>ёшларимиз</a:t>
            </a:r>
            <a:r>
              <a:rPr lang="ru-RU" sz="2600" dirty="0">
                <a:latin typeface="Times New Roman"/>
                <a:ea typeface="Times New Roman"/>
              </a:rPr>
              <a:t> </a:t>
            </a:r>
            <a:r>
              <a:rPr lang="ru-RU" sz="2600" dirty="0" err="1">
                <a:latin typeface="Times New Roman"/>
                <a:ea typeface="Times New Roman"/>
              </a:rPr>
              <a:t>нафақат</a:t>
            </a:r>
            <a:r>
              <a:rPr lang="ru-RU" sz="2600" dirty="0">
                <a:latin typeface="Times New Roman"/>
                <a:ea typeface="Times New Roman"/>
              </a:rPr>
              <a:t> </a:t>
            </a:r>
            <a:r>
              <a:rPr lang="ru-RU" sz="2600" dirty="0" err="1">
                <a:latin typeface="Times New Roman"/>
                <a:ea typeface="Times New Roman"/>
              </a:rPr>
              <a:t>ўқув</a:t>
            </a:r>
            <a:r>
              <a:rPr lang="ru-RU" sz="2600" dirty="0">
                <a:latin typeface="Times New Roman"/>
                <a:ea typeface="Times New Roman"/>
              </a:rPr>
              <a:t> </a:t>
            </a:r>
            <a:r>
              <a:rPr lang="ru-RU" sz="2600" dirty="0" err="1">
                <a:latin typeface="Times New Roman"/>
                <a:ea typeface="Times New Roman"/>
              </a:rPr>
              <a:t>даргоҳларида</a:t>
            </a:r>
            <a:r>
              <a:rPr lang="ru-RU" sz="2600" dirty="0">
                <a:latin typeface="Times New Roman"/>
                <a:ea typeface="Times New Roman"/>
              </a:rPr>
              <a:t>, балки радио-телевидения, </a:t>
            </a:r>
            <a:r>
              <a:rPr lang="ru-RU" sz="2600" dirty="0" err="1">
                <a:latin typeface="Times New Roman"/>
                <a:ea typeface="Times New Roman"/>
              </a:rPr>
              <a:t>матбуот</a:t>
            </a:r>
            <a:r>
              <a:rPr lang="ru-RU" sz="2600" dirty="0">
                <a:latin typeface="Times New Roman"/>
                <a:ea typeface="Times New Roman"/>
              </a:rPr>
              <a:t>, Интернет </a:t>
            </a:r>
            <a:r>
              <a:rPr lang="ru-RU" sz="2600" dirty="0" err="1">
                <a:latin typeface="Times New Roman"/>
                <a:ea typeface="Times New Roman"/>
              </a:rPr>
              <a:t>каби</a:t>
            </a:r>
            <a:r>
              <a:rPr lang="ru-RU" sz="2600" dirty="0">
                <a:latin typeface="Times New Roman"/>
                <a:ea typeface="Times New Roman"/>
              </a:rPr>
              <a:t> </a:t>
            </a:r>
            <a:r>
              <a:rPr lang="ru-RU" sz="2600" dirty="0" err="1">
                <a:latin typeface="Times New Roman"/>
                <a:ea typeface="Times New Roman"/>
              </a:rPr>
              <a:t>воситалар</a:t>
            </a:r>
            <a:r>
              <a:rPr lang="ru-RU" sz="2600" dirty="0">
                <a:latin typeface="Times New Roman"/>
                <a:ea typeface="Times New Roman"/>
              </a:rPr>
              <a:t> </a:t>
            </a:r>
            <a:r>
              <a:rPr lang="ru-RU" sz="2600" dirty="0" err="1">
                <a:latin typeface="Times New Roman"/>
                <a:ea typeface="Times New Roman"/>
              </a:rPr>
              <a:t>орқали</a:t>
            </a:r>
            <a:r>
              <a:rPr lang="ru-RU" sz="2600" dirty="0">
                <a:latin typeface="Times New Roman"/>
                <a:ea typeface="Times New Roman"/>
              </a:rPr>
              <a:t> хам ранг-</a:t>
            </a:r>
            <a:r>
              <a:rPr lang="ru-RU" sz="2600" dirty="0" err="1">
                <a:latin typeface="Times New Roman"/>
                <a:ea typeface="Times New Roman"/>
              </a:rPr>
              <a:t>баранг</a:t>
            </a:r>
            <a:r>
              <a:rPr lang="ru-RU" sz="2600" dirty="0">
                <a:latin typeface="Times New Roman"/>
                <a:ea typeface="Times New Roman"/>
              </a:rPr>
              <a:t> </a:t>
            </a:r>
            <a:r>
              <a:rPr lang="ru-RU" sz="2600" dirty="0" err="1">
                <a:latin typeface="Times New Roman"/>
                <a:ea typeface="Times New Roman"/>
              </a:rPr>
              <a:t>ахборот</a:t>
            </a:r>
            <a:r>
              <a:rPr lang="ru-RU" sz="2600" dirty="0">
                <a:latin typeface="Times New Roman"/>
                <a:ea typeface="Times New Roman"/>
              </a:rPr>
              <a:t> </a:t>
            </a:r>
            <a:r>
              <a:rPr lang="ru-RU" sz="2600" dirty="0" err="1">
                <a:latin typeface="Times New Roman"/>
                <a:ea typeface="Times New Roman"/>
              </a:rPr>
              <a:t>ва</a:t>
            </a:r>
            <a:r>
              <a:rPr lang="ru-RU" sz="2600" dirty="0">
                <a:latin typeface="Times New Roman"/>
                <a:ea typeface="Times New Roman"/>
              </a:rPr>
              <a:t> </a:t>
            </a:r>
            <a:r>
              <a:rPr lang="ru-RU" sz="2600" dirty="0" err="1">
                <a:latin typeface="Times New Roman"/>
                <a:ea typeface="Times New Roman"/>
              </a:rPr>
              <a:t>малумотларни</a:t>
            </a:r>
            <a:r>
              <a:rPr lang="ru-RU" sz="2600" dirty="0">
                <a:latin typeface="Times New Roman"/>
                <a:ea typeface="Times New Roman"/>
              </a:rPr>
              <a:t> </a:t>
            </a:r>
            <a:r>
              <a:rPr lang="ru-RU" sz="2600" dirty="0" err="1">
                <a:latin typeface="Times New Roman"/>
                <a:ea typeface="Times New Roman"/>
              </a:rPr>
              <a:t>олмоқдалар</a:t>
            </a:r>
            <a:r>
              <a:rPr lang="ru-RU" sz="2600" dirty="0">
                <a:latin typeface="Times New Roman"/>
                <a:ea typeface="Times New Roman"/>
              </a:rPr>
              <a:t>. </a:t>
            </a:r>
            <a:r>
              <a:rPr lang="ru-RU" sz="2600" dirty="0" err="1">
                <a:latin typeface="Times New Roman"/>
                <a:ea typeface="Times New Roman"/>
              </a:rPr>
              <a:t>Жаҳон</a:t>
            </a:r>
            <a:r>
              <a:rPr lang="ru-RU" sz="2600" dirty="0">
                <a:latin typeface="Times New Roman"/>
                <a:ea typeface="Times New Roman"/>
              </a:rPr>
              <a:t> </a:t>
            </a:r>
            <a:r>
              <a:rPr lang="ru-RU" sz="2600" dirty="0" err="1">
                <a:latin typeface="Times New Roman"/>
                <a:ea typeface="Times New Roman"/>
              </a:rPr>
              <a:t>ахборот</a:t>
            </a:r>
            <a:r>
              <a:rPr lang="ru-RU" sz="2600" dirty="0">
                <a:latin typeface="Times New Roman"/>
                <a:ea typeface="Times New Roman"/>
              </a:rPr>
              <a:t> </a:t>
            </a:r>
            <a:r>
              <a:rPr lang="ru-RU" sz="2600" dirty="0" err="1">
                <a:latin typeface="Times New Roman"/>
                <a:ea typeface="Times New Roman"/>
              </a:rPr>
              <a:t>майдони</a:t>
            </a:r>
            <a:r>
              <a:rPr lang="ru-RU" sz="2600" dirty="0">
                <a:latin typeface="Times New Roman"/>
                <a:ea typeface="Times New Roman"/>
              </a:rPr>
              <a:t> </a:t>
            </a:r>
            <a:r>
              <a:rPr lang="ru-RU" sz="2600" dirty="0" err="1">
                <a:latin typeface="Times New Roman"/>
                <a:ea typeface="Times New Roman"/>
              </a:rPr>
              <a:t>тобора</a:t>
            </a:r>
            <a:r>
              <a:rPr lang="ru-RU" sz="2600" dirty="0">
                <a:latin typeface="Times New Roman"/>
                <a:ea typeface="Times New Roman"/>
              </a:rPr>
              <a:t> </a:t>
            </a:r>
            <a:r>
              <a:rPr lang="ru-RU" sz="2600" dirty="0" err="1">
                <a:latin typeface="Times New Roman"/>
                <a:ea typeface="Times New Roman"/>
              </a:rPr>
              <a:t>кенгайиб</a:t>
            </a:r>
            <a:r>
              <a:rPr lang="ru-RU" sz="2600" dirty="0">
                <a:latin typeface="Times New Roman"/>
                <a:ea typeface="Times New Roman"/>
              </a:rPr>
              <a:t> </a:t>
            </a:r>
            <a:r>
              <a:rPr lang="ru-RU" sz="2600" dirty="0" err="1">
                <a:latin typeface="Times New Roman"/>
                <a:ea typeface="Times New Roman"/>
              </a:rPr>
              <a:t>бораётган</a:t>
            </a:r>
            <a:r>
              <a:rPr lang="ru-RU" sz="2600" dirty="0">
                <a:latin typeface="Times New Roman"/>
                <a:ea typeface="Times New Roman"/>
              </a:rPr>
              <a:t> </a:t>
            </a:r>
            <a:r>
              <a:rPr lang="ru-RU" sz="2600" dirty="0" err="1">
                <a:latin typeface="Times New Roman"/>
                <a:ea typeface="Times New Roman"/>
              </a:rPr>
              <a:t>шундай</a:t>
            </a:r>
            <a:r>
              <a:rPr lang="ru-RU" sz="2600" dirty="0">
                <a:latin typeface="Times New Roman"/>
                <a:ea typeface="Times New Roman"/>
              </a:rPr>
              <a:t> </a:t>
            </a:r>
            <a:r>
              <a:rPr lang="ru-RU" sz="2600" dirty="0" err="1">
                <a:latin typeface="Times New Roman"/>
                <a:ea typeface="Times New Roman"/>
              </a:rPr>
              <a:t>бир</a:t>
            </a:r>
            <a:r>
              <a:rPr lang="ru-RU" sz="2600" dirty="0">
                <a:latin typeface="Times New Roman"/>
                <a:ea typeface="Times New Roman"/>
              </a:rPr>
              <a:t> </a:t>
            </a:r>
            <a:r>
              <a:rPr lang="ru-RU" sz="2600" dirty="0" err="1">
                <a:latin typeface="Times New Roman"/>
                <a:ea typeface="Times New Roman"/>
              </a:rPr>
              <a:t>шароитда</a:t>
            </a:r>
            <a:r>
              <a:rPr lang="ru-RU" sz="2600" dirty="0">
                <a:latin typeface="Times New Roman"/>
                <a:ea typeface="Times New Roman"/>
              </a:rPr>
              <a:t> </a:t>
            </a:r>
            <a:r>
              <a:rPr lang="ru-RU" sz="2600" dirty="0" err="1">
                <a:latin typeface="Times New Roman"/>
                <a:ea typeface="Times New Roman"/>
              </a:rPr>
              <a:t>болаларимизнинг</a:t>
            </a:r>
            <a:r>
              <a:rPr lang="ru-RU" sz="2600" dirty="0">
                <a:latin typeface="Times New Roman"/>
                <a:ea typeface="Times New Roman"/>
              </a:rPr>
              <a:t> </a:t>
            </a:r>
            <a:r>
              <a:rPr lang="ru-RU" sz="2600" dirty="0" err="1">
                <a:latin typeface="Times New Roman"/>
                <a:ea typeface="Times New Roman"/>
              </a:rPr>
              <a:t>онгини</a:t>
            </a:r>
            <a:r>
              <a:rPr lang="ru-RU" sz="2600" dirty="0">
                <a:latin typeface="Times New Roman"/>
                <a:ea typeface="Times New Roman"/>
              </a:rPr>
              <a:t> </a:t>
            </a:r>
            <a:r>
              <a:rPr lang="ru-RU" sz="2600" dirty="0" err="1">
                <a:latin typeface="Times New Roman"/>
                <a:ea typeface="Times New Roman"/>
              </a:rPr>
              <a:t>фақат</a:t>
            </a:r>
            <a:r>
              <a:rPr lang="ru-RU" sz="2600" dirty="0">
                <a:latin typeface="Times New Roman"/>
                <a:ea typeface="Times New Roman"/>
              </a:rPr>
              <a:t> </a:t>
            </a:r>
            <a:r>
              <a:rPr lang="ru-RU" sz="2600" dirty="0" err="1">
                <a:latin typeface="Times New Roman"/>
                <a:ea typeface="Times New Roman"/>
              </a:rPr>
              <a:t>ўраб-чирмаб</a:t>
            </a:r>
            <a:r>
              <a:rPr lang="ru-RU" sz="2600" dirty="0">
                <a:latin typeface="Times New Roman"/>
                <a:ea typeface="Times New Roman"/>
              </a:rPr>
              <a:t>, </a:t>
            </a:r>
            <a:r>
              <a:rPr lang="ru-RU" sz="2600" dirty="0" err="1">
                <a:latin typeface="Times New Roman"/>
                <a:ea typeface="Times New Roman"/>
              </a:rPr>
              <a:t>уни</a:t>
            </a:r>
            <a:r>
              <a:rPr lang="ru-RU" sz="2600" dirty="0">
                <a:latin typeface="Times New Roman"/>
                <a:ea typeface="Times New Roman"/>
              </a:rPr>
              <a:t> </a:t>
            </a:r>
            <a:r>
              <a:rPr lang="ru-RU" sz="2600" dirty="0" err="1">
                <a:latin typeface="Times New Roman"/>
                <a:ea typeface="Times New Roman"/>
              </a:rPr>
              <a:t>ўқима</a:t>
            </a:r>
            <a:r>
              <a:rPr lang="ru-RU" sz="2600" dirty="0">
                <a:latin typeface="Times New Roman"/>
                <a:ea typeface="Times New Roman"/>
              </a:rPr>
              <a:t>, </a:t>
            </a:r>
            <a:r>
              <a:rPr lang="ru-RU" sz="2600" dirty="0" err="1">
                <a:latin typeface="Times New Roman"/>
                <a:ea typeface="Times New Roman"/>
              </a:rPr>
              <a:t>буни</a:t>
            </a:r>
            <a:r>
              <a:rPr lang="ru-RU" sz="2600" dirty="0">
                <a:latin typeface="Times New Roman"/>
                <a:ea typeface="Times New Roman"/>
              </a:rPr>
              <a:t> </a:t>
            </a:r>
            <a:r>
              <a:rPr lang="ru-RU" sz="2600" dirty="0" err="1">
                <a:latin typeface="Times New Roman"/>
                <a:ea typeface="Times New Roman"/>
              </a:rPr>
              <a:t>кўрма</a:t>
            </a:r>
            <a:r>
              <a:rPr lang="ru-RU" sz="2600" dirty="0">
                <a:latin typeface="Times New Roman"/>
                <a:ea typeface="Times New Roman"/>
              </a:rPr>
              <a:t> </a:t>
            </a:r>
            <a:r>
              <a:rPr lang="ru-RU" sz="2600" dirty="0" err="1">
                <a:latin typeface="Times New Roman"/>
                <a:ea typeface="Times New Roman"/>
              </a:rPr>
              <a:t>деб</a:t>
            </a:r>
            <a:r>
              <a:rPr lang="ru-RU" sz="2600" dirty="0">
                <a:latin typeface="Times New Roman"/>
                <a:ea typeface="Times New Roman"/>
              </a:rPr>
              <a:t>, </a:t>
            </a:r>
            <a:r>
              <a:rPr lang="ru-RU" sz="2600" dirty="0" err="1">
                <a:latin typeface="Times New Roman"/>
                <a:ea typeface="Times New Roman"/>
              </a:rPr>
              <a:t>бир</a:t>
            </a:r>
            <a:r>
              <a:rPr lang="ru-RU" sz="2600" dirty="0">
                <a:latin typeface="Times New Roman"/>
                <a:ea typeface="Times New Roman"/>
              </a:rPr>
              <a:t> </a:t>
            </a:r>
            <a:r>
              <a:rPr lang="ru-RU" sz="2600" dirty="0" err="1">
                <a:latin typeface="Times New Roman"/>
                <a:ea typeface="Times New Roman"/>
              </a:rPr>
              <a:t>тамонлама</a:t>
            </a:r>
            <a:r>
              <a:rPr lang="ru-RU" sz="2600" dirty="0">
                <a:latin typeface="Times New Roman"/>
                <a:ea typeface="Times New Roman"/>
              </a:rPr>
              <a:t> </a:t>
            </a:r>
            <a:r>
              <a:rPr lang="ru-RU" sz="2600" dirty="0" err="1">
                <a:latin typeface="Times New Roman"/>
                <a:ea typeface="Times New Roman"/>
              </a:rPr>
              <a:t>тарбия</a:t>
            </a:r>
            <a:r>
              <a:rPr lang="ru-RU" sz="2600" dirty="0">
                <a:latin typeface="Times New Roman"/>
                <a:ea typeface="Times New Roman"/>
              </a:rPr>
              <a:t> </a:t>
            </a:r>
            <a:r>
              <a:rPr lang="ru-RU" sz="2600" dirty="0" err="1">
                <a:latin typeface="Times New Roman"/>
                <a:ea typeface="Times New Roman"/>
              </a:rPr>
              <a:t>бериш</a:t>
            </a:r>
            <a:r>
              <a:rPr lang="ru-RU" sz="2600" dirty="0">
                <a:latin typeface="Times New Roman"/>
                <a:ea typeface="Times New Roman"/>
              </a:rPr>
              <a:t>, </a:t>
            </a:r>
            <a:r>
              <a:rPr lang="ru-RU" sz="2600" dirty="0" err="1">
                <a:latin typeface="Times New Roman"/>
                <a:ea typeface="Times New Roman"/>
              </a:rPr>
              <a:t>уларни</a:t>
            </a:r>
            <a:r>
              <a:rPr lang="ru-RU" sz="2600" dirty="0">
                <a:latin typeface="Times New Roman"/>
                <a:ea typeface="Times New Roman"/>
              </a:rPr>
              <a:t> </a:t>
            </a:r>
            <a:r>
              <a:rPr lang="ru-RU" sz="2600" dirty="0" err="1">
                <a:latin typeface="Times New Roman"/>
                <a:ea typeface="Times New Roman"/>
              </a:rPr>
              <a:t>атрофини</a:t>
            </a:r>
            <a:r>
              <a:rPr lang="ru-RU" sz="2600" dirty="0">
                <a:latin typeface="Times New Roman"/>
                <a:ea typeface="Times New Roman"/>
              </a:rPr>
              <a:t> </a:t>
            </a:r>
            <a:r>
              <a:rPr lang="ru-RU" sz="2600" dirty="0" err="1">
                <a:latin typeface="Times New Roman"/>
                <a:ea typeface="Times New Roman"/>
              </a:rPr>
              <a:t>темир</a:t>
            </a:r>
            <a:r>
              <a:rPr lang="ru-RU" sz="2600" dirty="0">
                <a:latin typeface="Times New Roman"/>
                <a:ea typeface="Times New Roman"/>
              </a:rPr>
              <a:t> </a:t>
            </a:r>
            <a:r>
              <a:rPr lang="ru-RU" sz="2600" dirty="0" err="1">
                <a:latin typeface="Times New Roman"/>
                <a:ea typeface="Times New Roman"/>
              </a:rPr>
              <a:t>девор</a:t>
            </a:r>
            <a:r>
              <a:rPr lang="ru-RU" sz="2600" dirty="0">
                <a:latin typeface="Times New Roman"/>
                <a:ea typeface="Times New Roman"/>
              </a:rPr>
              <a:t> </a:t>
            </a:r>
            <a:r>
              <a:rPr lang="ru-RU" sz="2600" dirty="0" err="1">
                <a:latin typeface="Times New Roman"/>
                <a:ea typeface="Times New Roman"/>
              </a:rPr>
              <a:t>билан</a:t>
            </a:r>
            <a:r>
              <a:rPr lang="ru-RU" sz="2600" dirty="0">
                <a:latin typeface="Times New Roman"/>
                <a:ea typeface="Times New Roman"/>
              </a:rPr>
              <a:t> </a:t>
            </a:r>
            <a:r>
              <a:rPr lang="ru-RU" sz="2600" dirty="0" err="1">
                <a:latin typeface="Times New Roman"/>
                <a:ea typeface="Times New Roman"/>
              </a:rPr>
              <a:t>ўраб</a:t>
            </a:r>
            <a:r>
              <a:rPr lang="ru-RU" sz="2600" dirty="0">
                <a:latin typeface="Times New Roman"/>
                <a:ea typeface="Times New Roman"/>
              </a:rPr>
              <a:t> </a:t>
            </a:r>
            <a:r>
              <a:rPr lang="ru-RU" sz="2600" dirty="0" err="1">
                <a:latin typeface="Times New Roman"/>
                <a:ea typeface="Times New Roman"/>
              </a:rPr>
              <a:t>олиш</a:t>
            </a:r>
            <a:r>
              <a:rPr lang="ru-RU" sz="2600" dirty="0">
                <a:latin typeface="Times New Roman"/>
                <a:ea typeface="Times New Roman"/>
              </a:rPr>
              <a:t>, </a:t>
            </a:r>
            <a:r>
              <a:rPr lang="ru-RU" sz="2600" dirty="0" err="1">
                <a:latin typeface="Times New Roman"/>
                <a:ea typeface="Times New Roman"/>
              </a:rPr>
              <a:t>ҳеч</a:t>
            </a:r>
            <a:r>
              <a:rPr lang="ru-RU" sz="2600" dirty="0">
                <a:latin typeface="Times New Roman"/>
                <a:ea typeface="Times New Roman"/>
              </a:rPr>
              <a:t> </a:t>
            </a:r>
            <a:r>
              <a:rPr lang="ru-RU" sz="2600" dirty="0" err="1">
                <a:latin typeface="Times New Roman"/>
                <a:ea typeface="Times New Roman"/>
              </a:rPr>
              <a:t>шубҳасиз</a:t>
            </a:r>
            <a:r>
              <a:rPr lang="ru-RU" sz="2600" dirty="0">
                <a:latin typeface="Times New Roman"/>
                <a:ea typeface="Times New Roman"/>
              </a:rPr>
              <a:t>, </a:t>
            </a:r>
            <a:r>
              <a:rPr lang="ru-RU" sz="2600" dirty="0" err="1">
                <a:latin typeface="Times New Roman"/>
                <a:ea typeface="Times New Roman"/>
              </a:rPr>
              <a:t>замоннинг</a:t>
            </a:r>
            <a:r>
              <a:rPr lang="ru-RU" sz="2600" dirty="0">
                <a:latin typeface="Times New Roman"/>
                <a:ea typeface="Times New Roman"/>
              </a:rPr>
              <a:t> </a:t>
            </a:r>
            <a:r>
              <a:rPr lang="ru-RU" sz="2600" dirty="0" err="1">
                <a:latin typeface="Times New Roman"/>
                <a:ea typeface="Times New Roman"/>
              </a:rPr>
              <a:t>талабига</a:t>
            </a:r>
            <a:r>
              <a:rPr lang="ru-RU" sz="2600" dirty="0">
                <a:latin typeface="Times New Roman"/>
                <a:ea typeface="Times New Roman"/>
              </a:rPr>
              <a:t> </a:t>
            </a:r>
            <a:r>
              <a:rPr lang="ru-RU" sz="2600" dirty="0" err="1">
                <a:latin typeface="Times New Roman"/>
                <a:ea typeface="Times New Roman"/>
              </a:rPr>
              <a:t>ҳам</a:t>
            </a:r>
            <a:r>
              <a:rPr lang="ru-RU" sz="2600" dirty="0">
                <a:latin typeface="Times New Roman"/>
                <a:ea typeface="Times New Roman"/>
              </a:rPr>
              <a:t>, </a:t>
            </a:r>
            <a:r>
              <a:rPr lang="ru-RU" sz="2600" dirty="0" err="1">
                <a:latin typeface="Times New Roman"/>
                <a:ea typeface="Times New Roman"/>
              </a:rPr>
              <a:t>бизнинг</a:t>
            </a:r>
            <a:r>
              <a:rPr lang="ru-RU" sz="2600" dirty="0">
                <a:latin typeface="Times New Roman"/>
                <a:ea typeface="Times New Roman"/>
              </a:rPr>
              <a:t> </a:t>
            </a:r>
            <a:r>
              <a:rPr lang="ru-RU" sz="2600" dirty="0" err="1">
                <a:latin typeface="Times New Roman"/>
                <a:ea typeface="Times New Roman"/>
              </a:rPr>
              <a:t>эзгу-мақсад</a:t>
            </a:r>
            <a:r>
              <a:rPr lang="ru-RU" sz="2600" dirty="0">
                <a:latin typeface="Times New Roman"/>
                <a:ea typeface="Times New Roman"/>
              </a:rPr>
              <a:t> </a:t>
            </a:r>
            <a:r>
              <a:rPr lang="ru-RU" sz="2600" dirty="0" err="1">
                <a:latin typeface="Times New Roman"/>
                <a:ea typeface="Times New Roman"/>
              </a:rPr>
              <a:t>муддаоларимизга</a:t>
            </a:r>
            <a:r>
              <a:rPr lang="ru-RU" sz="2600" dirty="0">
                <a:latin typeface="Times New Roman"/>
                <a:ea typeface="Times New Roman"/>
              </a:rPr>
              <a:t> </a:t>
            </a:r>
            <a:r>
              <a:rPr lang="ru-RU" sz="2600" dirty="0" err="1">
                <a:latin typeface="Times New Roman"/>
                <a:ea typeface="Times New Roman"/>
              </a:rPr>
              <a:t>ҳам</a:t>
            </a:r>
            <a:r>
              <a:rPr lang="ru-RU" sz="2600" dirty="0">
                <a:latin typeface="Times New Roman"/>
                <a:ea typeface="Times New Roman"/>
              </a:rPr>
              <a:t> </a:t>
            </a:r>
            <a:r>
              <a:rPr lang="ru-RU" sz="2600" dirty="0" err="1">
                <a:latin typeface="Times New Roman"/>
                <a:ea typeface="Times New Roman"/>
              </a:rPr>
              <a:t>тўғри</a:t>
            </a:r>
            <a:r>
              <a:rPr lang="ru-RU" sz="2600" dirty="0">
                <a:latin typeface="Times New Roman"/>
                <a:ea typeface="Times New Roman"/>
              </a:rPr>
              <a:t> </a:t>
            </a:r>
            <a:r>
              <a:rPr lang="ru-RU" sz="2600" dirty="0" err="1">
                <a:latin typeface="Times New Roman"/>
                <a:ea typeface="Times New Roman"/>
              </a:rPr>
              <a:t>келмайди</a:t>
            </a:r>
            <a:r>
              <a:rPr lang="ru-RU" sz="2600" dirty="0">
                <a:latin typeface="Times New Roman"/>
                <a:ea typeface="Times New Roman"/>
              </a:rPr>
              <a:t>. Нега </a:t>
            </a:r>
            <a:r>
              <a:rPr lang="ru-RU" sz="2600" dirty="0" err="1">
                <a:latin typeface="Times New Roman"/>
                <a:ea typeface="Times New Roman"/>
              </a:rPr>
              <a:t>деганда</a:t>
            </a:r>
            <a:r>
              <a:rPr lang="ru-RU" sz="2600" dirty="0">
                <a:latin typeface="Times New Roman"/>
                <a:ea typeface="Times New Roman"/>
              </a:rPr>
              <a:t>, </a:t>
            </a:r>
            <a:r>
              <a:rPr lang="ru-RU" sz="2600" dirty="0" err="1">
                <a:latin typeface="Times New Roman"/>
                <a:ea typeface="Times New Roman"/>
              </a:rPr>
              <a:t>биз</a:t>
            </a:r>
            <a:r>
              <a:rPr lang="ru-RU" sz="2600" dirty="0">
                <a:latin typeface="Times New Roman"/>
                <a:ea typeface="Times New Roman"/>
              </a:rPr>
              <a:t> </a:t>
            </a:r>
            <a:r>
              <a:rPr lang="ru-RU" sz="2600" dirty="0" err="1">
                <a:latin typeface="Times New Roman"/>
                <a:ea typeface="Times New Roman"/>
              </a:rPr>
              <a:t>юртимизда</a:t>
            </a:r>
            <a:r>
              <a:rPr lang="ru-RU" sz="2600" dirty="0">
                <a:latin typeface="Times New Roman"/>
                <a:ea typeface="Times New Roman"/>
              </a:rPr>
              <a:t> </a:t>
            </a:r>
            <a:r>
              <a:rPr lang="ru-RU" sz="2600" dirty="0" err="1">
                <a:latin typeface="Times New Roman"/>
                <a:ea typeface="Times New Roman"/>
              </a:rPr>
              <a:t>очиқ</a:t>
            </a:r>
            <a:r>
              <a:rPr lang="ru-RU" sz="2600" dirty="0">
                <a:latin typeface="Times New Roman"/>
                <a:ea typeface="Times New Roman"/>
              </a:rPr>
              <a:t> </a:t>
            </a:r>
            <a:r>
              <a:rPr lang="ru-RU" sz="2600" dirty="0" err="1">
                <a:latin typeface="Times New Roman"/>
                <a:ea typeface="Times New Roman"/>
              </a:rPr>
              <a:t>ва</a:t>
            </a:r>
            <a:r>
              <a:rPr lang="ru-RU" sz="2600" dirty="0">
                <a:latin typeface="Times New Roman"/>
                <a:ea typeface="Times New Roman"/>
              </a:rPr>
              <a:t> </a:t>
            </a:r>
            <a:r>
              <a:rPr lang="ru-RU" sz="2600" dirty="0" err="1">
                <a:latin typeface="Times New Roman"/>
                <a:ea typeface="Times New Roman"/>
              </a:rPr>
              <a:t>эркин</a:t>
            </a:r>
            <a:r>
              <a:rPr lang="ru-RU" sz="2600" dirty="0">
                <a:latin typeface="Times New Roman"/>
                <a:ea typeface="Times New Roman"/>
              </a:rPr>
              <a:t> </a:t>
            </a:r>
            <a:r>
              <a:rPr lang="ru-RU" sz="2600" dirty="0" err="1">
                <a:latin typeface="Times New Roman"/>
                <a:ea typeface="Times New Roman"/>
              </a:rPr>
              <a:t>демократик</a:t>
            </a:r>
            <a:r>
              <a:rPr lang="ru-RU" sz="2600" dirty="0">
                <a:latin typeface="Times New Roman"/>
                <a:ea typeface="Times New Roman"/>
              </a:rPr>
              <a:t> </a:t>
            </a:r>
            <a:r>
              <a:rPr lang="ru-RU" sz="2600" dirty="0" err="1">
                <a:latin typeface="Times New Roman"/>
                <a:ea typeface="Times New Roman"/>
              </a:rPr>
              <a:t>жамият</a:t>
            </a:r>
            <a:r>
              <a:rPr lang="ru-RU" sz="2600" dirty="0">
                <a:latin typeface="Times New Roman"/>
                <a:ea typeface="Times New Roman"/>
              </a:rPr>
              <a:t> </a:t>
            </a:r>
            <a:r>
              <a:rPr lang="ru-RU" sz="2600" dirty="0" err="1">
                <a:latin typeface="Times New Roman"/>
                <a:ea typeface="Times New Roman"/>
              </a:rPr>
              <a:t>қуриш</a:t>
            </a:r>
            <a:r>
              <a:rPr lang="ru-RU" sz="2600" dirty="0">
                <a:latin typeface="Times New Roman"/>
                <a:ea typeface="Times New Roman"/>
              </a:rPr>
              <a:t> </a:t>
            </a:r>
            <a:r>
              <a:rPr lang="ru-RU" sz="2600" dirty="0" err="1">
                <a:latin typeface="Times New Roman"/>
                <a:ea typeface="Times New Roman"/>
              </a:rPr>
              <a:t>вазифасини</a:t>
            </a:r>
            <a:r>
              <a:rPr lang="ru-RU" sz="2600" dirty="0">
                <a:latin typeface="Times New Roman"/>
                <a:ea typeface="Times New Roman"/>
              </a:rPr>
              <a:t> </a:t>
            </a:r>
            <a:r>
              <a:rPr lang="ru-RU" sz="2600" dirty="0" err="1">
                <a:latin typeface="Times New Roman"/>
                <a:ea typeface="Times New Roman"/>
              </a:rPr>
              <a:t>ўз</a:t>
            </a:r>
            <a:r>
              <a:rPr lang="ru-RU" sz="2600" dirty="0">
                <a:latin typeface="Times New Roman"/>
                <a:ea typeface="Times New Roman"/>
              </a:rPr>
              <a:t> </a:t>
            </a:r>
            <a:r>
              <a:rPr lang="ru-RU" sz="2600" dirty="0" err="1">
                <a:latin typeface="Times New Roman"/>
                <a:ea typeface="Times New Roman"/>
              </a:rPr>
              <a:t>олдимизга</a:t>
            </a:r>
            <a:r>
              <a:rPr lang="ru-RU" sz="2600" dirty="0">
                <a:latin typeface="Times New Roman"/>
                <a:ea typeface="Times New Roman"/>
              </a:rPr>
              <a:t> </a:t>
            </a:r>
            <a:r>
              <a:rPr lang="ru-RU" sz="2600" dirty="0" err="1">
                <a:latin typeface="Times New Roman"/>
                <a:ea typeface="Times New Roman"/>
              </a:rPr>
              <a:t>мақсад</a:t>
            </a:r>
            <a:r>
              <a:rPr lang="ru-RU" sz="2600" dirty="0">
                <a:latin typeface="Times New Roman"/>
                <a:ea typeface="Times New Roman"/>
              </a:rPr>
              <a:t> </a:t>
            </a:r>
            <a:r>
              <a:rPr lang="ru-RU" sz="2600" dirty="0" err="1">
                <a:latin typeface="Times New Roman"/>
                <a:ea typeface="Times New Roman"/>
              </a:rPr>
              <a:t>қилиб</a:t>
            </a:r>
            <a:r>
              <a:rPr lang="ru-RU" sz="2600" dirty="0">
                <a:latin typeface="Times New Roman"/>
                <a:ea typeface="Times New Roman"/>
              </a:rPr>
              <a:t> </a:t>
            </a:r>
            <a:r>
              <a:rPr lang="ru-RU" sz="2600" dirty="0" err="1">
                <a:latin typeface="Times New Roman"/>
                <a:ea typeface="Times New Roman"/>
              </a:rPr>
              <a:t>қўйганмиз</a:t>
            </a:r>
            <a:r>
              <a:rPr lang="ru-RU" sz="2600" dirty="0">
                <a:latin typeface="Times New Roman"/>
                <a:ea typeface="Times New Roman"/>
              </a:rPr>
              <a:t> </a:t>
            </a:r>
            <a:r>
              <a:rPr lang="ru-RU" sz="2600" dirty="0" err="1">
                <a:latin typeface="Times New Roman"/>
                <a:ea typeface="Times New Roman"/>
              </a:rPr>
              <a:t>ва</a:t>
            </a:r>
            <a:r>
              <a:rPr lang="ru-RU" sz="2600" dirty="0">
                <a:latin typeface="Times New Roman"/>
                <a:ea typeface="Times New Roman"/>
              </a:rPr>
              <a:t> </a:t>
            </a:r>
            <a:r>
              <a:rPr lang="ru-RU" sz="2600" dirty="0" err="1">
                <a:latin typeface="Times New Roman"/>
                <a:ea typeface="Times New Roman"/>
              </a:rPr>
              <a:t>бу</a:t>
            </a:r>
            <a:r>
              <a:rPr lang="ru-RU" sz="2600" dirty="0">
                <a:latin typeface="Times New Roman"/>
                <a:ea typeface="Times New Roman"/>
              </a:rPr>
              <a:t> </a:t>
            </a:r>
            <a:r>
              <a:rPr lang="ru-RU" sz="2600" dirty="0" err="1">
                <a:latin typeface="Times New Roman"/>
                <a:ea typeface="Times New Roman"/>
              </a:rPr>
              <a:t>йўлдан</a:t>
            </a:r>
            <a:r>
              <a:rPr lang="ru-RU" sz="2600" dirty="0">
                <a:latin typeface="Times New Roman"/>
                <a:ea typeface="Times New Roman"/>
              </a:rPr>
              <a:t> </a:t>
            </a:r>
            <a:r>
              <a:rPr lang="ru-RU" sz="2600" dirty="0" err="1">
                <a:latin typeface="Times New Roman"/>
                <a:ea typeface="Times New Roman"/>
              </a:rPr>
              <a:t>ҳеч</a:t>
            </a:r>
            <a:r>
              <a:rPr lang="ru-RU" sz="2600" dirty="0">
                <a:latin typeface="Times New Roman"/>
                <a:ea typeface="Times New Roman"/>
              </a:rPr>
              <a:t> </a:t>
            </a:r>
            <a:r>
              <a:rPr lang="ru-RU" sz="2600" dirty="0" err="1">
                <a:latin typeface="Times New Roman"/>
                <a:ea typeface="Times New Roman"/>
              </a:rPr>
              <a:t>қачон</a:t>
            </a:r>
            <a:r>
              <a:rPr lang="ru-RU" sz="2600" dirty="0">
                <a:latin typeface="Times New Roman"/>
                <a:ea typeface="Times New Roman"/>
              </a:rPr>
              <a:t> </a:t>
            </a:r>
            <a:r>
              <a:rPr lang="ru-RU" sz="2600" dirty="0" err="1">
                <a:latin typeface="Times New Roman"/>
                <a:ea typeface="Times New Roman"/>
              </a:rPr>
              <a:t>қайтмаймиз</a:t>
            </a:r>
            <a:r>
              <a:rPr lang="ru-RU" sz="2600" dirty="0">
                <a:latin typeface="Times New Roman"/>
                <a:ea typeface="Times New Roman"/>
              </a:rPr>
              <a:t>”</a:t>
            </a:r>
            <a:endParaRPr lang="ru-RU" sz="2600" dirty="0"/>
          </a:p>
        </p:txBody>
      </p:sp>
    </p:spTree>
    <p:extLst>
      <p:ext uri="{BB962C8B-B14F-4D97-AF65-F5344CB8AC3E}">
        <p14:creationId xmlns="" xmlns:p14="http://schemas.microsoft.com/office/powerpoint/2010/main" val="43156103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sz="quarter" idx="1"/>
          </p:nvPr>
        </p:nvPicPr>
        <p:blipFill>
          <a:blip r:embed="rId2">
            <a:extLst>
              <a:ext uri="{28A0092B-C50C-407E-A947-70E740481C1C}">
                <a14:useLocalDpi xmlns="" xmlns:a14="http://schemas.microsoft.com/office/drawing/2010/main" val="0"/>
              </a:ext>
            </a:extLst>
          </a:blip>
          <a:stretch>
            <a:fillRect/>
          </a:stretch>
        </p:blipFill>
        <p:spPr>
          <a:xfrm>
            <a:off x="100608" y="476672"/>
            <a:ext cx="3607295" cy="5616624"/>
          </a:xfrm>
        </p:spPr>
      </p:pic>
      <p:sp>
        <p:nvSpPr>
          <p:cNvPr id="4" name="Объект 3"/>
          <p:cNvSpPr>
            <a:spLocks noGrp="1"/>
          </p:cNvSpPr>
          <p:nvPr>
            <p:ph sz="quarter" idx="2"/>
          </p:nvPr>
        </p:nvSpPr>
        <p:spPr>
          <a:xfrm>
            <a:off x="3707904" y="116632"/>
            <a:ext cx="5112568" cy="6741368"/>
          </a:xfrm>
        </p:spPr>
        <p:txBody>
          <a:bodyPr>
            <a:normAutofit lnSpcReduction="10000"/>
          </a:bodyPr>
          <a:lstStyle/>
          <a:p>
            <a:r>
              <a:rPr lang="uz-Cyrl-UZ" spc="-20" dirty="0">
                <a:latin typeface="Times New Roman"/>
                <a:ea typeface="Times New Roman"/>
              </a:rPr>
              <a:t>Маълумки, халқаро амалиётда “Кибер жиноятлар тўғрисида” Конвенция, “Вояга етмаганлар учун хавфсиз Интернет ва он-лайн ресурсларни жорий қилиш тўғрисида” Европа Иттифоқи Парламенти Ассамблеясининг тавсиялари, “Бола ҳуқуқлари тўғрисида” БМТ Конвенциясини, “Ёшларни ҳимоялаш тўғрисида” Германия, “Вояга етмаганларни оммавий ахборотнинг салбий таъсиридан ҳимоялаш тўғрисида” Литва “Болаларни соғлиги ва ривожланишига зиён етказувчи ахборотдан ҳимоялаш тўғрисида”ги Россия Федерацияси қонунлари мавжуд эканлигини тилга олишимиз мумкин бўлади. </a:t>
            </a:r>
            <a:endParaRPr lang="ru-RU" dirty="0">
              <a:latin typeface="Times New Roman"/>
              <a:ea typeface="Times New Roman"/>
            </a:endParaRPr>
          </a:p>
          <a:p>
            <a:endParaRPr lang="ru-RU" dirty="0"/>
          </a:p>
        </p:txBody>
      </p:sp>
    </p:spTree>
    <p:extLst>
      <p:ext uri="{BB962C8B-B14F-4D97-AF65-F5344CB8AC3E}">
        <p14:creationId xmlns="" xmlns:p14="http://schemas.microsoft.com/office/powerpoint/2010/main" val="27518622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sz="quarter" idx="1"/>
          </p:nvPr>
        </p:nvPicPr>
        <p:blipFill>
          <a:blip r:embed="rId2">
            <a:extLst>
              <a:ext uri="{28A0092B-C50C-407E-A947-70E740481C1C}">
                <a14:useLocalDpi xmlns="" xmlns:a14="http://schemas.microsoft.com/office/drawing/2010/main" val="0"/>
              </a:ext>
            </a:extLst>
          </a:blip>
          <a:stretch>
            <a:fillRect/>
          </a:stretch>
        </p:blipFill>
        <p:spPr>
          <a:xfrm>
            <a:off x="323528" y="276120"/>
            <a:ext cx="8346279" cy="6249224"/>
          </a:xfrm>
        </p:spPr>
      </p:pic>
    </p:spTree>
    <p:extLst>
      <p:ext uri="{BB962C8B-B14F-4D97-AF65-F5344CB8AC3E}">
        <p14:creationId xmlns="" xmlns:p14="http://schemas.microsoft.com/office/powerpoint/2010/main" val="25154492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76672"/>
            <a:ext cx="8075240" cy="5997280"/>
          </a:xfrm>
        </p:spPr>
        <p:txBody>
          <a:bodyPr/>
          <a:lstStyle/>
          <a:p>
            <a:pPr indent="450215" algn="just">
              <a:spcAft>
                <a:spcPts val="0"/>
              </a:spcAft>
            </a:pPr>
            <a:r>
              <a:rPr lang="uz-Cyrl-UZ" sz="3000" spc="-20" dirty="0">
                <a:latin typeface="Times New Roman"/>
                <a:ea typeface="Times New Roman"/>
              </a:rPr>
              <a:t>АҚШ тажрибаси ҳақида гапирадиган бўлсак, шуни айтиш лозимки, 2001 йили кучга кирган қонунга асосан, давлат дотациясини олувчи оммавий муассасаларнинг барчаси контент фильтрация тизимини урнатиши мажбурлиги белгиланиб (Child Internet Protection Act), 2001 йили 74 фоиз мактаблар, 43 фоиз кутубхоналар, 41 фоиз оилалар (қайсиким болалари Интернетга чиқиш имкониятлари борлари) контент фильтрация тизимини, тегишли дастурларни урнатишдилар.. </a:t>
            </a:r>
            <a:endParaRPr lang="ru-RU" sz="3000" dirty="0">
              <a:latin typeface="Times New Roman"/>
              <a:ea typeface="Times New Roman"/>
            </a:endParaRPr>
          </a:p>
          <a:p>
            <a:endParaRPr lang="ru-RU" dirty="0"/>
          </a:p>
        </p:txBody>
      </p:sp>
    </p:spTree>
    <p:extLst>
      <p:ext uri="{BB962C8B-B14F-4D97-AF65-F5344CB8AC3E}">
        <p14:creationId xmlns="" xmlns:p14="http://schemas.microsoft.com/office/powerpoint/2010/main" val="291888700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332656"/>
            <a:ext cx="8075240" cy="6141296"/>
          </a:xfrm>
        </p:spPr>
        <p:txBody>
          <a:bodyPr>
            <a:normAutofit/>
          </a:bodyPr>
          <a:lstStyle/>
          <a:p>
            <a:pPr indent="450215" algn="ctr">
              <a:spcAft>
                <a:spcPts val="0"/>
              </a:spcAft>
            </a:pPr>
            <a:r>
              <a:rPr lang="uz-Cyrl-UZ" sz="4000" spc="-20" dirty="0">
                <a:latin typeface="Times New Roman"/>
                <a:ea typeface="Times New Roman"/>
              </a:rPr>
              <a:t>Европа мамлакатлари тажрибасига мурожаат қиладиган бўлсак Буюкбританияда давлат структураси фаолият юритиб (“Internet Watch Foundation”), у доимий равишда Интернетдаги хавфли контентли ресурсларни мониторинг қилиб боради. </a:t>
            </a:r>
            <a:endParaRPr lang="ru-RU" sz="4000" dirty="0">
              <a:effectLst/>
              <a:latin typeface="Times New Roman"/>
              <a:ea typeface="Times New Roman"/>
            </a:endParaRPr>
          </a:p>
        </p:txBody>
      </p:sp>
    </p:spTree>
    <p:extLst>
      <p:ext uri="{BB962C8B-B14F-4D97-AF65-F5344CB8AC3E}">
        <p14:creationId xmlns="" xmlns:p14="http://schemas.microsoft.com/office/powerpoint/2010/main" val="35017702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424936" cy="6336704"/>
          </a:xfrm>
        </p:spPr>
        <p:txBody>
          <a:bodyPr>
            <a:noAutofit/>
          </a:bodyPr>
          <a:lstStyle/>
          <a:p>
            <a:r>
              <a:rPr lang="uz-Cyrl-UZ" sz="2600" spc="-20" dirty="0">
                <a:latin typeface="Times New Roman"/>
                <a:ea typeface="Times New Roman"/>
              </a:rPr>
              <a:t>Миллий қонунчилигимизда ҳам ёшларни носоғлом ахборотлардан ҳимоялашнинг механизмлари мавжуд бўлиб, хусусан, Ўзбекистон Республикасида </a:t>
            </a:r>
            <a:r>
              <a:rPr lang="uz-Cyrl-UZ" sz="2600" spc="-20" dirty="0" smtClean="0">
                <a:latin typeface="Times New Roman"/>
                <a:ea typeface="Times New Roman"/>
              </a:rPr>
              <a:t>“ёшларга </a:t>
            </a:r>
            <a:r>
              <a:rPr lang="uz-Cyrl-UZ" sz="2600" spc="-20" dirty="0">
                <a:latin typeface="Times New Roman"/>
                <a:ea typeface="Times New Roman"/>
              </a:rPr>
              <a:t>оид давлат сиёсатининг асослари </a:t>
            </a:r>
            <a:r>
              <a:rPr lang="uz-Cyrl-UZ" sz="2600" spc="-20" dirty="0" smtClean="0">
                <a:latin typeface="Times New Roman"/>
                <a:ea typeface="Times New Roman"/>
              </a:rPr>
              <a:t>тўғрисида”ги </a:t>
            </a:r>
            <a:r>
              <a:rPr lang="uz-Cyrl-UZ" sz="2600" spc="-20" dirty="0">
                <a:latin typeface="Times New Roman"/>
                <a:ea typeface="Times New Roman"/>
              </a:rPr>
              <a:t>Қонунда “Ўзбекистон Республикасида ёшлар орасида одоб-ахлоқни бузишга, шу жумладан зўравонликни, ҳаёсизликни ва шафқатсизликни ташвиқот қилишга қаратилган ҳар қандай ҳатти-ҳаракатлар ман этилиши”, Бола ҳуқуқларининг кафолатлари тўғрисидаги Қонунда “Порнография, шафқатсизлик ва зўравонликни намойиш этувчи, инсон қадр-қимматини таҳқирловчи, болаларга зарарли таъсир кўрсатувчи ва ҳуқуқбузарликлар содир этилишига сабаб бўлувчи оммавий ахборот воситаларидан фойдаланиш, адабиётларни тарқатиш ҳамда фильмларни намойиш этиш тақиқланиши” белгилаб </a:t>
            </a:r>
            <a:r>
              <a:rPr lang="uz-Cyrl-UZ" sz="2600" spc="-20" dirty="0" smtClean="0">
                <a:latin typeface="Times New Roman"/>
                <a:ea typeface="Times New Roman"/>
              </a:rPr>
              <a:t>берилган</a:t>
            </a:r>
            <a:endParaRPr lang="ru-RU" sz="2600" dirty="0"/>
          </a:p>
        </p:txBody>
      </p:sp>
    </p:spTree>
    <p:extLst>
      <p:ext uri="{BB962C8B-B14F-4D97-AF65-F5344CB8AC3E}">
        <p14:creationId xmlns="" xmlns:p14="http://schemas.microsoft.com/office/powerpoint/2010/main" val="6153834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188640"/>
            <a:ext cx="8291264" cy="6285312"/>
          </a:xfrm>
        </p:spPr>
        <p:txBody>
          <a:bodyPr>
            <a:normAutofit/>
          </a:bodyPr>
          <a:lstStyle/>
          <a:p>
            <a:pPr algn="ctr"/>
            <a:r>
              <a:rPr lang="ru-RU" sz="2800" dirty="0" err="1">
                <a:latin typeface="Times New Roman"/>
                <a:ea typeface="Times New Roman"/>
              </a:rPr>
              <a:t>Ахборот</a:t>
            </a:r>
            <a:r>
              <a:rPr lang="ru-RU" sz="2800" dirty="0">
                <a:latin typeface="Times New Roman"/>
                <a:ea typeface="Times New Roman"/>
              </a:rPr>
              <a:t> </a:t>
            </a:r>
            <a:r>
              <a:rPr lang="ru-RU" sz="2800" dirty="0" err="1">
                <a:latin typeface="Times New Roman"/>
                <a:ea typeface="Times New Roman"/>
              </a:rPr>
              <a:t>узатиш</a:t>
            </a:r>
            <a:r>
              <a:rPr lang="ru-RU" sz="2800" dirty="0">
                <a:latin typeface="Times New Roman"/>
                <a:ea typeface="Times New Roman"/>
              </a:rPr>
              <a:t>, </a:t>
            </a:r>
            <a:r>
              <a:rPr lang="ru-RU" sz="2800" dirty="0" err="1">
                <a:latin typeface="Times New Roman"/>
                <a:ea typeface="Times New Roman"/>
              </a:rPr>
              <a:t>алмашиниш</a:t>
            </a:r>
            <a:r>
              <a:rPr lang="ru-RU" sz="2800" dirty="0">
                <a:latin typeface="Times New Roman"/>
                <a:ea typeface="Times New Roman"/>
              </a:rPr>
              <a:t> </a:t>
            </a:r>
            <a:r>
              <a:rPr lang="ru-RU" sz="2800" dirty="0" err="1">
                <a:latin typeface="Times New Roman"/>
                <a:ea typeface="Times New Roman"/>
              </a:rPr>
              <a:t>ва</a:t>
            </a:r>
            <a:r>
              <a:rPr lang="ru-RU" sz="2800" dirty="0">
                <a:latin typeface="Times New Roman"/>
                <a:ea typeface="Times New Roman"/>
              </a:rPr>
              <a:t> </a:t>
            </a:r>
            <a:r>
              <a:rPr lang="ru-RU" sz="2800" dirty="0" err="1">
                <a:latin typeface="Times New Roman"/>
                <a:ea typeface="Times New Roman"/>
              </a:rPr>
              <a:t>қабул</a:t>
            </a:r>
            <a:r>
              <a:rPr lang="ru-RU" sz="2800" dirty="0">
                <a:latin typeface="Times New Roman"/>
                <a:ea typeface="Times New Roman"/>
              </a:rPr>
              <a:t> </a:t>
            </a:r>
            <a:r>
              <a:rPr lang="ru-RU" sz="2800" dirty="0" err="1">
                <a:latin typeface="Times New Roman"/>
                <a:ea typeface="Times New Roman"/>
              </a:rPr>
              <a:t>қилиш</a:t>
            </a:r>
            <a:r>
              <a:rPr lang="ru-RU" sz="2800" dirty="0">
                <a:latin typeface="Times New Roman"/>
                <a:ea typeface="Times New Roman"/>
              </a:rPr>
              <a:t> </a:t>
            </a:r>
            <a:r>
              <a:rPr lang="ru-RU" sz="2800" dirty="0" err="1">
                <a:latin typeface="Times New Roman"/>
                <a:ea typeface="Times New Roman"/>
              </a:rPr>
              <a:t>жараёнида</a:t>
            </a:r>
            <a:r>
              <a:rPr lang="ru-RU" sz="2800" dirty="0">
                <a:latin typeface="Times New Roman"/>
                <a:ea typeface="Times New Roman"/>
              </a:rPr>
              <a:t> </a:t>
            </a:r>
            <a:r>
              <a:rPr lang="ru-RU" sz="2800" dirty="0" err="1">
                <a:latin typeface="Times New Roman"/>
                <a:ea typeface="Times New Roman"/>
              </a:rPr>
              <a:t>тезкорлик</a:t>
            </a:r>
            <a:r>
              <a:rPr lang="ru-RU" sz="2800" dirty="0">
                <a:latin typeface="Times New Roman"/>
                <a:ea typeface="Times New Roman"/>
              </a:rPr>
              <a:t>, </a:t>
            </a:r>
            <a:r>
              <a:rPr lang="ru-RU" sz="2800" dirty="0" err="1">
                <a:latin typeface="Times New Roman"/>
                <a:ea typeface="Times New Roman"/>
              </a:rPr>
              <a:t>аниқлиқ</a:t>
            </a:r>
            <a:r>
              <a:rPr lang="ru-RU" sz="2800" dirty="0">
                <a:latin typeface="Times New Roman"/>
                <a:ea typeface="Times New Roman"/>
              </a:rPr>
              <a:t>, </a:t>
            </a:r>
            <a:r>
              <a:rPr lang="ru-RU" sz="2800" dirty="0" err="1">
                <a:latin typeface="Times New Roman"/>
                <a:ea typeface="Times New Roman"/>
              </a:rPr>
              <a:t>сифат</a:t>
            </a:r>
            <a:r>
              <a:rPr lang="ru-RU" sz="2800" dirty="0">
                <a:latin typeface="Times New Roman"/>
                <a:ea typeface="Times New Roman"/>
              </a:rPr>
              <a:t> </a:t>
            </a:r>
            <a:r>
              <a:rPr lang="ru-RU" sz="2800" dirty="0" err="1">
                <a:latin typeface="Times New Roman"/>
                <a:ea typeface="Times New Roman"/>
              </a:rPr>
              <a:t>ва</a:t>
            </a:r>
            <a:r>
              <a:rPr lang="ru-RU" sz="2800" dirty="0">
                <a:latin typeface="Times New Roman"/>
                <a:ea typeface="Times New Roman"/>
              </a:rPr>
              <a:t> </a:t>
            </a:r>
            <a:r>
              <a:rPr lang="ru-RU" sz="2800" dirty="0" err="1">
                <a:latin typeface="Times New Roman"/>
                <a:ea typeface="Times New Roman"/>
              </a:rPr>
              <a:t>тасирчанликни</a:t>
            </a:r>
            <a:r>
              <a:rPr lang="ru-RU" sz="2800" dirty="0">
                <a:latin typeface="Times New Roman"/>
                <a:ea typeface="Times New Roman"/>
              </a:rPr>
              <a:t> </a:t>
            </a:r>
            <a:r>
              <a:rPr lang="ru-RU" sz="2800" dirty="0" err="1">
                <a:latin typeface="Times New Roman"/>
                <a:ea typeface="Times New Roman"/>
              </a:rPr>
              <a:t>таьминлаш</a:t>
            </a:r>
            <a:r>
              <a:rPr lang="ru-RU" sz="2800" dirty="0">
                <a:latin typeface="Times New Roman"/>
                <a:ea typeface="Times New Roman"/>
              </a:rPr>
              <a:t>, </a:t>
            </a:r>
            <a:r>
              <a:rPr lang="ru-RU" sz="2800" dirty="0" err="1">
                <a:latin typeface="Times New Roman"/>
                <a:ea typeface="Times New Roman"/>
              </a:rPr>
              <a:t>ахборотни</a:t>
            </a:r>
            <a:r>
              <a:rPr lang="ru-RU" sz="2800" dirty="0">
                <a:latin typeface="Times New Roman"/>
                <a:ea typeface="Times New Roman"/>
              </a:rPr>
              <a:t> </a:t>
            </a:r>
            <a:r>
              <a:rPr lang="ru-RU" sz="2800" dirty="0" err="1">
                <a:latin typeface="Times New Roman"/>
                <a:ea typeface="Times New Roman"/>
              </a:rPr>
              <a:t>глобал</a:t>
            </a:r>
            <a:r>
              <a:rPr lang="ru-RU" sz="2800" dirty="0">
                <a:latin typeface="Times New Roman"/>
                <a:ea typeface="Times New Roman"/>
              </a:rPr>
              <a:t> </a:t>
            </a:r>
            <a:r>
              <a:rPr lang="ru-RU" sz="2800" dirty="0" err="1">
                <a:latin typeface="Times New Roman"/>
                <a:ea typeface="Times New Roman"/>
              </a:rPr>
              <a:t>миқёсда</a:t>
            </a:r>
            <a:r>
              <a:rPr lang="ru-RU" sz="2800" dirty="0">
                <a:latin typeface="Times New Roman"/>
                <a:ea typeface="Times New Roman"/>
              </a:rPr>
              <a:t> </a:t>
            </a:r>
            <a:r>
              <a:rPr lang="ru-RU" sz="2800" dirty="0" err="1">
                <a:latin typeface="Times New Roman"/>
                <a:ea typeface="Times New Roman"/>
              </a:rPr>
              <a:t>кенг</a:t>
            </a:r>
            <a:r>
              <a:rPr lang="ru-RU" sz="2800" dirty="0">
                <a:latin typeface="Times New Roman"/>
                <a:ea typeface="Times New Roman"/>
              </a:rPr>
              <a:t> </a:t>
            </a:r>
            <a:r>
              <a:rPr lang="ru-RU" sz="2800" dirty="0" err="1">
                <a:latin typeface="Times New Roman"/>
                <a:ea typeface="Times New Roman"/>
              </a:rPr>
              <a:t>ёйилиш</a:t>
            </a:r>
            <a:r>
              <a:rPr lang="ru-RU" sz="2800" dirty="0">
                <a:latin typeface="Times New Roman"/>
                <a:ea typeface="Times New Roman"/>
              </a:rPr>
              <a:t> </a:t>
            </a:r>
            <a:r>
              <a:rPr lang="ru-RU" sz="2800" dirty="0" err="1">
                <a:latin typeface="Times New Roman"/>
                <a:ea typeface="Times New Roman"/>
              </a:rPr>
              <a:t>имкониятларини</a:t>
            </a:r>
            <a:r>
              <a:rPr lang="ru-RU" sz="2800" dirty="0">
                <a:latin typeface="Times New Roman"/>
                <a:ea typeface="Times New Roman"/>
              </a:rPr>
              <a:t> </a:t>
            </a:r>
            <a:r>
              <a:rPr lang="ru-RU" sz="2800" dirty="0" err="1">
                <a:latin typeface="Times New Roman"/>
                <a:ea typeface="Times New Roman"/>
              </a:rPr>
              <a:t>очиб</a:t>
            </a:r>
            <a:r>
              <a:rPr lang="ru-RU" sz="2800" dirty="0">
                <a:latin typeface="Times New Roman"/>
                <a:ea typeface="Times New Roman"/>
              </a:rPr>
              <a:t> </a:t>
            </a:r>
            <a:r>
              <a:rPr lang="ru-RU" sz="2800" dirty="0" err="1">
                <a:latin typeface="Times New Roman"/>
                <a:ea typeface="Times New Roman"/>
              </a:rPr>
              <a:t>бериши</a:t>
            </a:r>
            <a:r>
              <a:rPr lang="ru-RU" sz="2800" dirty="0">
                <a:latin typeface="Times New Roman"/>
                <a:ea typeface="Times New Roman"/>
              </a:rPr>
              <a:t> “</a:t>
            </a:r>
            <a:r>
              <a:rPr lang="ru-RU" sz="2800" dirty="0" err="1">
                <a:latin typeface="Times New Roman"/>
                <a:ea typeface="Times New Roman"/>
              </a:rPr>
              <a:t>бутун</a:t>
            </a:r>
            <a:r>
              <a:rPr lang="ru-RU" sz="2800" dirty="0">
                <a:latin typeface="Times New Roman"/>
                <a:ea typeface="Times New Roman"/>
              </a:rPr>
              <a:t> </a:t>
            </a:r>
            <a:r>
              <a:rPr lang="ru-RU" sz="2800" dirty="0" err="1">
                <a:latin typeface="Times New Roman"/>
                <a:ea typeface="Times New Roman"/>
              </a:rPr>
              <a:t>жаҳон</a:t>
            </a:r>
            <a:r>
              <a:rPr lang="ru-RU" sz="2800" dirty="0">
                <a:latin typeface="Times New Roman"/>
                <a:ea typeface="Times New Roman"/>
              </a:rPr>
              <a:t> </a:t>
            </a:r>
            <a:r>
              <a:rPr lang="ru-RU" sz="2800" dirty="0" err="1">
                <a:latin typeface="Times New Roman"/>
                <a:ea typeface="Times New Roman"/>
              </a:rPr>
              <a:t>ўргимчак</a:t>
            </a:r>
            <a:r>
              <a:rPr lang="ru-RU" sz="2800" dirty="0">
                <a:latin typeface="Times New Roman"/>
                <a:ea typeface="Times New Roman"/>
              </a:rPr>
              <a:t> </a:t>
            </a:r>
            <a:r>
              <a:rPr lang="ru-RU" sz="2800" dirty="0" err="1">
                <a:latin typeface="Times New Roman"/>
                <a:ea typeface="Times New Roman"/>
              </a:rPr>
              <a:t>тўри”нинг</a:t>
            </a:r>
            <a:r>
              <a:rPr lang="ru-RU" sz="2800" dirty="0">
                <a:latin typeface="Times New Roman"/>
                <a:ea typeface="Times New Roman"/>
              </a:rPr>
              <a:t> </a:t>
            </a:r>
            <a:r>
              <a:rPr lang="ru-RU" sz="2800" dirty="0" err="1">
                <a:latin typeface="Times New Roman"/>
                <a:ea typeface="Times New Roman"/>
              </a:rPr>
              <a:t>аҳамиятини</a:t>
            </a:r>
            <a:r>
              <a:rPr lang="ru-RU" sz="2800" dirty="0">
                <a:latin typeface="Times New Roman"/>
                <a:ea typeface="Times New Roman"/>
              </a:rPr>
              <a:t>, </a:t>
            </a:r>
            <a:r>
              <a:rPr lang="ru-RU" sz="2800" dirty="0" err="1">
                <a:latin typeface="Times New Roman"/>
                <a:ea typeface="Times New Roman"/>
              </a:rPr>
              <a:t>ундан</a:t>
            </a:r>
            <a:r>
              <a:rPr lang="ru-RU" sz="2800" dirty="0">
                <a:latin typeface="Times New Roman"/>
                <a:ea typeface="Times New Roman"/>
              </a:rPr>
              <a:t> </a:t>
            </a:r>
            <a:r>
              <a:rPr lang="ru-RU" sz="2800" dirty="0" err="1">
                <a:latin typeface="Times New Roman"/>
                <a:ea typeface="Times New Roman"/>
              </a:rPr>
              <a:t>фойдаланиш</a:t>
            </a:r>
            <a:r>
              <a:rPr lang="ru-RU" sz="2800" dirty="0">
                <a:latin typeface="Times New Roman"/>
                <a:ea typeface="Times New Roman"/>
              </a:rPr>
              <a:t> </a:t>
            </a:r>
            <a:r>
              <a:rPr lang="ru-RU" sz="2800" dirty="0" err="1">
                <a:latin typeface="Times New Roman"/>
                <a:ea typeface="Times New Roman"/>
              </a:rPr>
              <a:t>эҳтиёжини</a:t>
            </a:r>
            <a:r>
              <a:rPr lang="ru-RU" sz="2800" dirty="0">
                <a:latin typeface="Times New Roman"/>
                <a:ea typeface="Times New Roman"/>
              </a:rPr>
              <a:t> </a:t>
            </a:r>
            <a:r>
              <a:rPr lang="ru-RU" sz="2800" dirty="0" err="1">
                <a:latin typeface="Times New Roman"/>
                <a:ea typeface="Times New Roman"/>
              </a:rPr>
              <a:t>орттирмоқда</a:t>
            </a:r>
            <a:r>
              <a:rPr lang="ru-RU" sz="2800" dirty="0">
                <a:latin typeface="Times New Roman"/>
                <a:ea typeface="Times New Roman"/>
              </a:rPr>
              <a:t>. </a:t>
            </a:r>
            <a:r>
              <a:rPr lang="ru-RU" sz="2800" dirty="0" err="1">
                <a:latin typeface="Times New Roman"/>
                <a:ea typeface="Times New Roman"/>
              </a:rPr>
              <a:t>Ўзбекистонга</a:t>
            </a:r>
            <a:r>
              <a:rPr lang="ru-RU" sz="2800" dirty="0">
                <a:latin typeface="Times New Roman"/>
                <a:ea typeface="Times New Roman"/>
              </a:rPr>
              <a:t> </a:t>
            </a:r>
            <a:r>
              <a:rPr lang="ru-RU" sz="2800" dirty="0" err="1">
                <a:latin typeface="Times New Roman"/>
                <a:ea typeface="Times New Roman"/>
              </a:rPr>
              <a:t>ҳам</a:t>
            </a:r>
            <a:r>
              <a:rPr lang="ru-RU" sz="2800" dirty="0">
                <a:latin typeface="Times New Roman"/>
                <a:ea typeface="Times New Roman"/>
              </a:rPr>
              <a:t> Интернет </a:t>
            </a:r>
            <a:r>
              <a:rPr lang="ru-RU" sz="2800" dirty="0" err="1">
                <a:latin typeface="Times New Roman"/>
                <a:ea typeface="Times New Roman"/>
              </a:rPr>
              <a:t>шиддатли</a:t>
            </a:r>
            <a:r>
              <a:rPr lang="ru-RU" sz="2800" dirty="0">
                <a:latin typeface="Times New Roman"/>
                <a:ea typeface="Times New Roman"/>
              </a:rPr>
              <a:t> </a:t>
            </a:r>
            <a:r>
              <a:rPr lang="ru-RU" sz="2800" dirty="0" err="1">
                <a:latin typeface="Times New Roman"/>
                <a:ea typeface="Times New Roman"/>
              </a:rPr>
              <a:t>қадамлар</a:t>
            </a:r>
            <a:r>
              <a:rPr lang="ru-RU" sz="2800" dirty="0">
                <a:latin typeface="Times New Roman"/>
                <a:ea typeface="Times New Roman"/>
              </a:rPr>
              <a:t> </a:t>
            </a:r>
            <a:r>
              <a:rPr lang="ru-RU" sz="2800" dirty="0" err="1">
                <a:latin typeface="Times New Roman"/>
                <a:ea typeface="Times New Roman"/>
              </a:rPr>
              <a:t>билан</a:t>
            </a:r>
            <a:r>
              <a:rPr lang="ru-RU" sz="2800" dirty="0">
                <a:latin typeface="Times New Roman"/>
                <a:ea typeface="Times New Roman"/>
              </a:rPr>
              <a:t> </a:t>
            </a:r>
            <a:r>
              <a:rPr lang="ru-RU" sz="2800" dirty="0" err="1">
                <a:latin typeface="Times New Roman"/>
                <a:ea typeface="Times New Roman"/>
              </a:rPr>
              <a:t>кириб</a:t>
            </a:r>
            <a:r>
              <a:rPr lang="ru-RU" sz="2800" dirty="0">
                <a:latin typeface="Times New Roman"/>
                <a:ea typeface="Times New Roman"/>
              </a:rPr>
              <a:t> </a:t>
            </a:r>
            <a:r>
              <a:rPr lang="ru-RU" sz="2800" dirty="0" err="1">
                <a:latin typeface="Times New Roman"/>
                <a:ea typeface="Times New Roman"/>
              </a:rPr>
              <a:t>келмоқда</a:t>
            </a:r>
            <a:r>
              <a:rPr lang="ru-RU" sz="2800" dirty="0">
                <a:latin typeface="Times New Roman"/>
                <a:ea typeface="Times New Roman"/>
              </a:rPr>
              <a:t> </a:t>
            </a:r>
            <a:r>
              <a:rPr lang="ru-RU" sz="2800" dirty="0" err="1">
                <a:latin typeface="Times New Roman"/>
                <a:ea typeface="Times New Roman"/>
              </a:rPr>
              <a:t>ва</a:t>
            </a:r>
            <a:r>
              <a:rPr lang="ru-RU" sz="2800" dirty="0">
                <a:latin typeface="Times New Roman"/>
                <a:ea typeface="Times New Roman"/>
              </a:rPr>
              <a:t> </a:t>
            </a:r>
            <a:r>
              <a:rPr lang="ru-RU" sz="2800" dirty="0" err="1">
                <a:latin typeface="Times New Roman"/>
                <a:ea typeface="Times New Roman"/>
              </a:rPr>
              <a:t>кундалик</a:t>
            </a:r>
            <a:r>
              <a:rPr lang="ru-RU" sz="2800" dirty="0">
                <a:latin typeface="Times New Roman"/>
                <a:ea typeface="Times New Roman"/>
              </a:rPr>
              <a:t> </a:t>
            </a:r>
            <a:r>
              <a:rPr lang="ru-RU" sz="2800" dirty="0" err="1">
                <a:latin typeface="Times New Roman"/>
                <a:ea typeface="Times New Roman"/>
              </a:rPr>
              <a:t>ҳаётимизда</a:t>
            </a:r>
            <a:r>
              <a:rPr lang="ru-RU" sz="2800" dirty="0">
                <a:latin typeface="Times New Roman"/>
                <a:ea typeface="Times New Roman"/>
              </a:rPr>
              <a:t> </a:t>
            </a:r>
            <a:r>
              <a:rPr lang="ru-RU" sz="2800" dirty="0" err="1">
                <a:latin typeface="Times New Roman"/>
                <a:ea typeface="Times New Roman"/>
              </a:rPr>
              <a:t>ўзининг</a:t>
            </a:r>
            <a:r>
              <a:rPr lang="ru-RU" sz="2800" dirty="0">
                <a:latin typeface="Times New Roman"/>
                <a:ea typeface="Times New Roman"/>
              </a:rPr>
              <a:t> </a:t>
            </a:r>
            <a:r>
              <a:rPr lang="ru-RU" sz="2800" dirty="0" err="1">
                <a:latin typeface="Times New Roman"/>
                <a:ea typeface="Times New Roman"/>
              </a:rPr>
              <a:t>ўринга</a:t>
            </a:r>
            <a:r>
              <a:rPr lang="ru-RU" sz="2800" dirty="0">
                <a:latin typeface="Times New Roman"/>
                <a:ea typeface="Times New Roman"/>
              </a:rPr>
              <a:t> </a:t>
            </a:r>
            <a:r>
              <a:rPr lang="ru-RU" sz="2800" dirty="0" err="1">
                <a:latin typeface="Times New Roman"/>
                <a:ea typeface="Times New Roman"/>
              </a:rPr>
              <a:t>эга</a:t>
            </a:r>
            <a:r>
              <a:rPr lang="ru-RU" sz="2800" dirty="0">
                <a:latin typeface="Times New Roman"/>
                <a:ea typeface="Times New Roman"/>
              </a:rPr>
              <a:t> </a:t>
            </a:r>
            <a:r>
              <a:rPr lang="ru-RU" sz="2800" dirty="0" err="1">
                <a:latin typeface="Times New Roman"/>
                <a:ea typeface="Times New Roman"/>
              </a:rPr>
              <a:t>бўлмоқда</a:t>
            </a:r>
            <a:r>
              <a:rPr lang="ru-RU" sz="2800" dirty="0">
                <a:latin typeface="Times New Roman"/>
                <a:ea typeface="Times New Roman"/>
              </a:rPr>
              <a:t>. 2008 </a:t>
            </a:r>
            <a:r>
              <a:rPr lang="ru-RU" sz="2800" dirty="0" err="1">
                <a:latin typeface="Times New Roman"/>
                <a:ea typeface="Times New Roman"/>
              </a:rPr>
              <a:t>йилга</a:t>
            </a:r>
            <a:r>
              <a:rPr lang="ru-RU" sz="2800" dirty="0">
                <a:latin typeface="Times New Roman"/>
                <a:ea typeface="Times New Roman"/>
              </a:rPr>
              <a:t> </a:t>
            </a:r>
            <a:r>
              <a:rPr lang="ru-RU" sz="2800" dirty="0" err="1">
                <a:latin typeface="Times New Roman"/>
                <a:ea typeface="Times New Roman"/>
              </a:rPr>
              <a:t>келиб</a:t>
            </a:r>
            <a:r>
              <a:rPr lang="ru-RU" sz="2800" dirty="0">
                <a:latin typeface="Times New Roman"/>
                <a:ea typeface="Times New Roman"/>
              </a:rPr>
              <a:t> </a:t>
            </a:r>
            <a:r>
              <a:rPr lang="ru-RU" sz="2800" dirty="0" err="1">
                <a:latin typeface="Times New Roman"/>
                <a:ea typeface="Times New Roman"/>
              </a:rPr>
              <a:t>Ўзбекистонда</a:t>
            </a:r>
            <a:r>
              <a:rPr lang="ru-RU" sz="2800" dirty="0">
                <a:latin typeface="Times New Roman"/>
                <a:ea typeface="Times New Roman"/>
              </a:rPr>
              <a:t> Интернет </a:t>
            </a:r>
            <a:r>
              <a:rPr lang="ru-RU" sz="2800" dirty="0" err="1">
                <a:latin typeface="Times New Roman"/>
                <a:ea typeface="Times New Roman"/>
              </a:rPr>
              <a:t>фойдаланувчилари</a:t>
            </a:r>
            <a:r>
              <a:rPr lang="ru-RU" sz="2800" dirty="0">
                <a:latin typeface="Times New Roman"/>
                <a:ea typeface="Times New Roman"/>
              </a:rPr>
              <a:t> сони 2 млн 200 </a:t>
            </a:r>
            <a:r>
              <a:rPr lang="ru-RU" sz="2800" dirty="0" err="1">
                <a:latin typeface="Times New Roman"/>
                <a:ea typeface="Times New Roman"/>
              </a:rPr>
              <a:t>минг</a:t>
            </a:r>
            <a:r>
              <a:rPr lang="ru-RU" sz="2800" dirty="0">
                <a:latin typeface="Times New Roman"/>
                <a:ea typeface="Times New Roman"/>
              </a:rPr>
              <a:t> </a:t>
            </a:r>
            <a:r>
              <a:rPr lang="ru-RU" sz="2800" dirty="0" err="1">
                <a:latin typeface="Times New Roman"/>
                <a:ea typeface="Times New Roman"/>
              </a:rPr>
              <a:t>кишидан</a:t>
            </a:r>
            <a:r>
              <a:rPr lang="ru-RU" sz="2800" dirty="0">
                <a:latin typeface="Times New Roman"/>
                <a:ea typeface="Times New Roman"/>
              </a:rPr>
              <a:t> </a:t>
            </a:r>
            <a:r>
              <a:rPr lang="ru-RU" sz="2800" dirty="0" err="1">
                <a:latin typeface="Times New Roman"/>
                <a:ea typeface="Times New Roman"/>
              </a:rPr>
              <a:t>ошиб</a:t>
            </a:r>
            <a:r>
              <a:rPr lang="ru-RU" sz="2800" dirty="0">
                <a:latin typeface="Times New Roman"/>
                <a:ea typeface="Times New Roman"/>
              </a:rPr>
              <a:t> </a:t>
            </a:r>
            <a:r>
              <a:rPr lang="ru-RU" sz="2800" dirty="0" err="1">
                <a:latin typeface="Times New Roman"/>
                <a:ea typeface="Times New Roman"/>
              </a:rPr>
              <a:t>кетди</a:t>
            </a:r>
            <a:r>
              <a:rPr lang="ru-RU" sz="2800" dirty="0">
                <a:latin typeface="Times New Roman"/>
                <a:ea typeface="Times New Roman"/>
              </a:rPr>
              <a:t>. Фан-</a:t>
            </a:r>
            <a:r>
              <a:rPr lang="ru-RU" sz="2800" dirty="0" err="1">
                <a:latin typeface="Times New Roman"/>
                <a:ea typeface="Times New Roman"/>
              </a:rPr>
              <a:t>техниканинг</a:t>
            </a:r>
            <a:r>
              <a:rPr lang="ru-RU" sz="2800" dirty="0">
                <a:latin typeface="Times New Roman"/>
                <a:ea typeface="Times New Roman"/>
              </a:rPr>
              <a:t> </a:t>
            </a:r>
            <a:r>
              <a:rPr lang="ru-RU" sz="2800" dirty="0" err="1">
                <a:latin typeface="Times New Roman"/>
                <a:ea typeface="Times New Roman"/>
              </a:rPr>
              <a:t>ютуқлари</a:t>
            </a:r>
            <a:r>
              <a:rPr lang="ru-RU" sz="2800" dirty="0">
                <a:latin typeface="Times New Roman"/>
                <a:ea typeface="Times New Roman"/>
              </a:rPr>
              <a:t> </a:t>
            </a:r>
            <a:r>
              <a:rPr lang="ru-RU" sz="2800" dirty="0" err="1">
                <a:latin typeface="Times New Roman"/>
                <a:ea typeface="Times New Roman"/>
              </a:rPr>
              <a:t>инсоният</a:t>
            </a:r>
            <a:r>
              <a:rPr lang="ru-RU" sz="2800" dirty="0">
                <a:latin typeface="Times New Roman"/>
                <a:ea typeface="Times New Roman"/>
              </a:rPr>
              <a:t> </a:t>
            </a:r>
            <a:r>
              <a:rPr lang="ru-RU" sz="2800" dirty="0" err="1">
                <a:latin typeface="Times New Roman"/>
                <a:ea typeface="Times New Roman"/>
              </a:rPr>
              <a:t>фойдасига</a:t>
            </a:r>
            <a:r>
              <a:rPr lang="ru-RU" sz="2800" dirty="0">
                <a:latin typeface="Times New Roman"/>
                <a:ea typeface="Times New Roman"/>
              </a:rPr>
              <a:t>, </a:t>
            </a:r>
            <a:r>
              <a:rPr lang="ru-RU" sz="2800" dirty="0" err="1">
                <a:latin typeface="Times New Roman"/>
                <a:ea typeface="Times New Roman"/>
              </a:rPr>
              <a:t>эзгу</a:t>
            </a:r>
            <a:r>
              <a:rPr lang="ru-RU" sz="2800" dirty="0">
                <a:latin typeface="Times New Roman"/>
                <a:ea typeface="Times New Roman"/>
              </a:rPr>
              <a:t> </a:t>
            </a:r>
            <a:r>
              <a:rPr lang="ru-RU" sz="2800" dirty="0" err="1">
                <a:latin typeface="Times New Roman"/>
                <a:ea typeface="Times New Roman"/>
              </a:rPr>
              <a:t>мақсадларга</a:t>
            </a:r>
            <a:r>
              <a:rPr lang="ru-RU" sz="2800" dirty="0">
                <a:latin typeface="Times New Roman"/>
                <a:ea typeface="Times New Roman"/>
              </a:rPr>
              <a:t> </a:t>
            </a:r>
            <a:r>
              <a:rPr lang="ru-RU" sz="2800" dirty="0" err="1">
                <a:latin typeface="Times New Roman"/>
                <a:ea typeface="Times New Roman"/>
              </a:rPr>
              <a:t>хизмат</a:t>
            </a:r>
            <a:r>
              <a:rPr lang="ru-RU" sz="2800" dirty="0">
                <a:latin typeface="Times New Roman"/>
                <a:ea typeface="Times New Roman"/>
              </a:rPr>
              <a:t> </a:t>
            </a:r>
            <a:r>
              <a:rPr lang="ru-RU" sz="2800" dirty="0" err="1">
                <a:latin typeface="Times New Roman"/>
                <a:ea typeface="Times New Roman"/>
              </a:rPr>
              <a:t>қилиши</a:t>
            </a:r>
            <a:r>
              <a:rPr lang="ru-RU" sz="2800" dirty="0">
                <a:latin typeface="Times New Roman"/>
                <a:ea typeface="Times New Roman"/>
              </a:rPr>
              <a:t> </a:t>
            </a:r>
            <a:r>
              <a:rPr lang="ru-RU" sz="2800" dirty="0" err="1">
                <a:latin typeface="Times New Roman"/>
                <a:ea typeface="Times New Roman"/>
              </a:rPr>
              <a:t>ижобий</a:t>
            </a:r>
            <a:r>
              <a:rPr lang="ru-RU" sz="2800" dirty="0">
                <a:latin typeface="Times New Roman"/>
                <a:ea typeface="Times New Roman"/>
              </a:rPr>
              <a:t> </a:t>
            </a:r>
            <a:r>
              <a:rPr lang="ru-RU" sz="2800" dirty="0" err="1">
                <a:latin typeface="Times New Roman"/>
                <a:ea typeface="Times New Roman"/>
              </a:rPr>
              <a:t>ҳолат</a:t>
            </a:r>
            <a:r>
              <a:rPr lang="ru-RU" sz="2800" dirty="0">
                <a:latin typeface="Times New Roman"/>
                <a:ea typeface="Times New Roman"/>
              </a:rPr>
              <a:t>.</a:t>
            </a:r>
            <a:endParaRPr lang="ru-RU" sz="2800" dirty="0"/>
          </a:p>
        </p:txBody>
      </p:sp>
    </p:spTree>
    <p:extLst>
      <p:ext uri="{BB962C8B-B14F-4D97-AF65-F5344CB8AC3E}">
        <p14:creationId xmlns="" xmlns:p14="http://schemas.microsoft.com/office/powerpoint/2010/main" val="5863077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16632"/>
            <a:ext cx="8568952" cy="6552728"/>
          </a:xfrm>
        </p:spPr>
        <p:txBody>
          <a:bodyPr>
            <a:noAutofit/>
          </a:bodyPr>
          <a:lstStyle/>
          <a:p>
            <a:pPr algn="just"/>
            <a:r>
              <a:rPr lang="ru-RU" sz="2600" dirty="0" smtClean="0">
                <a:latin typeface="Times New Roman"/>
                <a:ea typeface="Times New Roman"/>
              </a:rPr>
              <a:t>Электрон </a:t>
            </a:r>
            <a:r>
              <a:rPr lang="ru-RU" sz="2600" dirty="0" err="1">
                <a:latin typeface="Times New Roman"/>
                <a:ea typeface="Times New Roman"/>
              </a:rPr>
              <a:t>дунёни</a:t>
            </a:r>
            <a:r>
              <a:rPr lang="ru-RU" sz="2600" dirty="0">
                <a:latin typeface="Times New Roman"/>
                <a:ea typeface="Times New Roman"/>
              </a:rPr>
              <a:t> </a:t>
            </a:r>
            <a:r>
              <a:rPr lang="ru-RU" sz="2600" dirty="0" err="1">
                <a:latin typeface="Times New Roman"/>
                <a:ea typeface="Times New Roman"/>
              </a:rPr>
              <a:t>турли</a:t>
            </a:r>
            <a:r>
              <a:rPr lang="ru-RU" sz="2600" dirty="0">
                <a:latin typeface="Times New Roman"/>
                <a:ea typeface="Times New Roman"/>
              </a:rPr>
              <a:t> </a:t>
            </a:r>
            <a:r>
              <a:rPr lang="ru-RU" sz="2600" dirty="0" err="1">
                <a:latin typeface="Times New Roman"/>
                <a:ea typeface="Times New Roman"/>
              </a:rPr>
              <a:t>сиёсий</a:t>
            </a:r>
            <a:r>
              <a:rPr lang="ru-RU" sz="2600" dirty="0">
                <a:latin typeface="Times New Roman"/>
                <a:ea typeface="Times New Roman"/>
              </a:rPr>
              <a:t> </a:t>
            </a:r>
            <a:r>
              <a:rPr lang="ru-RU" sz="2600" dirty="0" err="1">
                <a:latin typeface="Times New Roman"/>
                <a:ea typeface="Times New Roman"/>
              </a:rPr>
              <a:t>кучлар</a:t>
            </a:r>
            <a:r>
              <a:rPr lang="ru-RU" sz="2600" dirty="0">
                <a:latin typeface="Times New Roman"/>
                <a:ea typeface="Times New Roman"/>
              </a:rPr>
              <a:t>, </a:t>
            </a:r>
            <a:r>
              <a:rPr lang="ru-RU" sz="2600" dirty="0" err="1">
                <a:latin typeface="Times New Roman"/>
                <a:ea typeface="Times New Roman"/>
              </a:rPr>
              <a:t>террористик</a:t>
            </a:r>
            <a:r>
              <a:rPr lang="ru-RU" sz="2600" dirty="0">
                <a:latin typeface="Times New Roman"/>
                <a:ea typeface="Times New Roman"/>
              </a:rPr>
              <a:t>, </a:t>
            </a:r>
            <a:r>
              <a:rPr lang="ru-RU" sz="2600" dirty="0" err="1">
                <a:latin typeface="Times New Roman"/>
                <a:ea typeface="Times New Roman"/>
              </a:rPr>
              <a:t>экстремистик-ташвиқотлар</a:t>
            </a:r>
            <a:r>
              <a:rPr lang="ru-RU" sz="2600" dirty="0">
                <a:latin typeface="Times New Roman"/>
                <a:ea typeface="Times New Roman"/>
              </a:rPr>
              <a:t> </a:t>
            </a:r>
            <a:r>
              <a:rPr lang="ru-RU" sz="2600" dirty="0" err="1">
                <a:latin typeface="Times New Roman"/>
                <a:ea typeface="Times New Roman"/>
              </a:rPr>
              <a:t>ва</a:t>
            </a:r>
            <a:r>
              <a:rPr lang="ru-RU" sz="2600" dirty="0">
                <a:latin typeface="Times New Roman"/>
                <a:ea typeface="Times New Roman"/>
              </a:rPr>
              <a:t> </a:t>
            </a:r>
            <a:r>
              <a:rPr lang="ru-RU" sz="2600" dirty="0" err="1">
                <a:latin typeface="Times New Roman"/>
                <a:ea typeface="Times New Roman"/>
              </a:rPr>
              <a:t>ғояларни</a:t>
            </a:r>
            <a:r>
              <a:rPr lang="ru-RU" sz="2600" dirty="0">
                <a:latin typeface="Times New Roman"/>
                <a:ea typeface="Times New Roman"/>
              </a:rPr>
              <a:t> </a:t>
            </a:r>
            <a:r>
              <a:rPr lang="ru-RU" sz="2600" dirty="0" err="1">
                <a:latin typeface="Times New Roman"/>
                <a:ea typeface="Times New Roman"/>
              </a:rPr>
              <a:t>тарғиб</a:t>
            </a:r>
            <a:r>
              <a:rPr lang="ru-RU" sz="2600" dirty="0">
                <a:latin typeface="Times New Roman"/>
                <a:ea typeface="Times New Roman"/>
              </a:rPr>
              <a:t> </a:t>
            </a:r>
            <a:r>
              <a:rPr lang="ru-RU" sz="2600" dirty="0" err="1">
                <a:latin typeface="Times New Roman"/>
                <a:ea typeface="Times New Roman"/>
              </a:rPr>
              <a:t>қилувчи</a:t>
            </a:r>
            <a:r>
              <a:rPr lang="ru-RU" sz="2600" dirty="0">
                <a:latin typeface="Times New Roman"/>
                <a:ea typeface="Times New Roman"/>
              </a:rPr>
              <a:t>, </a:t>
            </a:r>
            <a:r>
              <a:rPr lang="ru-RU" sz="2600" dirty="0" err="1">
                <a:latin typeface="Times New Roman"/>
                <a:ea typeface="Times New Roman"/>
              </a:rPr>
              <a:t>ҳар-ҳил</a:t>
            </a:r>
            <a:r>
              <a:rPr lang="ru-RU" sz="2600" dirty="0">
                <a:latin typeface="Times New Roman"/>
                <a:ea typeface="Times New Roman"/>
              </a:rPr>
              <a:t> </a:t>
            </a:r>
            <a:r>
              <a:rPr lang="ru-RU" sz="2600" dirty="0" err="1">
                <a:latin typeface="Times New Roman"/>
                <a:ea typeface="Times New Roman"/>
              </a:rPr>
              <a:t>жиноий</a:t>
            </a:r>
            <a:r>
              <a:rPr lang="ru-RU" sz="2600" dirty="0">
                <a:latin typeface="Times New Roman"/>
                <a:ea typeface="Times New Roman"/>
              </a:rPr>
              <a:t> </a:t>
            </a:r>
            <a:r>
              <a:rPr lang="ru-RU" sz="2600" dirty="0" err="1">
                <a:latin typeface="Times New Roman"/>
                <a:ea typeface="Times New Roman"/>
              </a:rPr>
              <a:t>тўдаларнинг</a:t>
            </a:r>
            <a:r>
              <a:rPr lang="ru-RU" sz="2600" dirty="0">
                <a:latin typeface="Times New Roman"/>
                <a:ea typeface="Times New Roman"/>
              </a:rPr>
              <a:t> </a:t>
            </a:r>
            <a:r>
              <a:rPr lang="ru-RU" sz="2600" dirty="0" err="1">
                <a:latin typeface="Times New Roman"/>
                <a:ea typeface="Times New Roman"/>
              </a:rPr>
              <a:t>фаолиятларини</a:t>
            </a:r>
            <a:r>
              <a:rPr lang="ru-RU" sz="2600" dirty="0">
                <a:latin typeface="Times New Roman"/>
                <a:ea typeface="Times New Roman"/>
              </a:rPr>
              <a:t> </a:t>
            </a:r>
            <a:r>
              <a:rPr lang="ru-RU" sz="2600" dirty="0" err="1">
                <a:latin typeface="Times New Roman"/>
                <a:ea typeface="Times New Roman"/>
              </a:rPr>
              <a:t>амалга</a:t>
            </a:r>
            <a:r>
              <a:rPr lang="ru-RU" sz="2600" dirty="0">
                <a:latin typeface="Times New Roman"/>
                <a:ea typeface="Times New Roman"/>
              </a:rPr>
              <a:t> </a:t>
            </a:r>
            <a:r>
              <a:rPr lang="ru-RU" sz="2600" dirty="0" err="1">
                <a:latin typeface="Times New Roman"/>
                <a:ea typeface="Times New Roman"/>
              </a:rPr>
              <a:t>оширишларига</a:t>
            </a:r>
            <a:r>
              <a:rPr lang="ru-RU" sz="2600" dirty="0">
                <a:latin typeface="Times New Roman"/>
                <a:ea typeface="Times New Roman"/>
              </a:rPr>
              <a:t> </a:t>
            </a:r>
            <a:r>
              <a:rPr lang="ru-RU" sz="2600" dirty="0" err="1">
                <a:latin typeface="Times New Roman"/>
                <a:ea typeface="Times New Roman"/>
              </a:rPr>
              <a:t>ва</a:t>
            </a:r>
            <a:r>
              <a:rPr lang="ru-RU" sz="2600" dirty="0">
                <a:latin typeface="Times New Roman"/>
                <a:ea typeface="Times New Roman"/>
              </a:rPr>
              <a:t> </a:t>
            </a:r>
            <a:r>
              <a:rPr lang="ru-RU" sz="2600" dirty="0" err="1">
                <a:latin typeface="Times New Roman"/>
                <a:ea typeface="Times New Roman"/>
              </a:rPr>
              <a:t>ўз</a:t>
            </a:r>
            <a:r>
              <a:rPr lang="ru-RU" sz="2600" dirty="0">
                <a:latin typeface="Times New Roman"/>
                <a:ea typeface="Times New Roman"/>
              </a:rPr>
              <a:t> </a:t>
            </a:r>
            <a:r>
              <a:rPr lang="ru-RU" sz="2600" dirty="0" err="1">
                <a:latin typeface="Times New Roman"/>
                <a:ea typeface="Times New Roman"/>
              </a:rPr>
              <a:t>қарашларини</a:t>
            </a:r>
            <a:r>
              <a:rPr lang="ru-RU" sz="2600" dirty="0">
                <a:latin typeface="Times New Roman"/>
                <a:ea typeface="Times New Roman"/>
              </a:rPr>
              <a:t> </a:t>
            </a:r>
            <a:r>
              <a:rPr lang="ru-RU" sz="2600" dirty="0" err="1">
                <a:latin typeface="Times New Roman"/>
                <a:ea typeface="Times New Roman"/>
              </a:rPr>
              <a:t>оммага</a:t>
            </a:r>
            <a:r>
              <a:rPr lang="ru-RU" sz="2600" dirty="0">
                <a:latin typeface="Times New Roman"/>
                <a:ea typeface="Times New Roman"/>
              </a:rPr>
              <a:t> </a:t>
            </a:r>
            <a:r>
              <a:rPr lang="ru-RU" sz="2600" dirty="0" err="1">
                <a:latin typeface="Times New Roman"/>
                <a:ea typeface="Times New Roman"/>
              </a:rPr>
              <a:t>тарғиб</a:t>
            </a:r>
            <a:r>
              <a:rPr lang="ru-RU" sz="2600" dirty="0">
                <a:latin typeface="Times New Roman"/>
                <a:ea typeface="Times New Roman"/>
              </a:rPr>
              <a:t> </a:t>
            </a:r>
            <a:r>
              <a:rPr lang="ru-RU" sz="2600" dirty="0" err="1">
                <a:latin typeface="Times New Roman"/>
                <a:ea typeface="Times New Roman"/>
              </a:rPr>
              <a:t>қилишларига</a:t>
            </a:r>
            <a:r>
              <a:rPr lang="ru-RU" sz="2600" dirty="0">
                <a:latin typeface="Times New Roman"/>
                <a:ea typeface="Times New Roman"/>
              </a:rPr>
              <a:t> </a:t>
            </a:r>
            <a:r>
              <a:rPr lang="ru-RU" sz="2600" dirty="0" err="1">
                <a:latin typeface="Times New Roman"/>
                <a:ea typeface="Times New Roman"/>
              </a:rPr>
              <a:t>ҳам</a:t>
            </a:r>
            <a:r>
              <a:rPr lang="ru-RU" sz="2600" dirty="0">
                <a:latin typeface="Times New Roman"/>
                <a:ea typeface="Times New Roman"/>
              </a:rPr>
              <a:t> </a:t>
            </a:r>
            <a:r>
              <a:rPr lang="ru-RU" sz="2600" dirty="0" err="1">
                <a:latin typeface="Times New Roman"/>
                <a:ea typeface="Times New Roman"/>
              </a:rPr>
              <a:t>кўмаклашмоқда</a:t>
            </a:r>
            <a:r>
              <a:rPr lang="ru-RU" sz="2600" dirty="0">
                <a:latin typeface="Times New Roman"/>
                <a:ea typeface="Times New Roman"/>
              </a:rPr>
              <a:t>. </a:t>
            </a:r>
            <a:r>
              <a:rPr lang="ru-RU" sz="2600" dirty="0" err="1">
                <a:latin typeface="Times New Roman"/>
                <a:ea typeface="Times New Roman"/>
              </a:rPr>
              <a:t>Халқаро</a:t>
            </a:r>
            <a:r>
              <a:rPr lang="ru-RU" sz="2600" dirty="0">
                <a:latin typeface="Times New Roman"/>
                <a:ea typeface="Times New Roman"/>
              </a:rPr>
              <a:t> терроризм </a:t>
            </a:r>
            <a:r>
              <a:rPr lang="ru-RU" sz="2600" dirty="0" err="1">
                <a:latin typeface="Times New Roman"/>
                <a:ea typeface="Times New Roman"/>
              </a:rPr>
              <a:t>ва</a:t>
            </a:r>
            <a:r>
              <a:rPr lang="ru-RU" sz="2600" dirty="0">
                <a:latin typeface="Times New Roman"/>
                <a:ea typeface="Times New Roman"/>
              </a:rPr>
              <a:t> </a:t>
            </a:r>
            <a:r>
              <a:rPr lang="ru-RU" sz="2600" dirty="0" err="1">
                <a:latin typeface="Times New Roman"/>
                <a:ea typeface="Times New Roman"/>
              </a:rPr>
              <a:t>экстримизмнинг</a:t>
            </a:r>
            <a:r>
              <a:rPr lang="ru-RU" sz="2600" dirty="0">
                <a:latin typeface="Times New Roman"/>
                <a:ea typeface="Times New Roman"/>
              </a:rPr>
              <a:t> </a:t>
            </a:r>
            <a:r>
              <a:rPr lang="ru-RU" sz="2600" dirty="0">
                <a:solidFill>
                  <a:srgbClr val="FF0000"/>
                </a:solidFill>
                <a:latin typeface="Times New Roman"/>
                <a:ea typeface="Times New Roman"/>
              </a:rPr>
              <a:t>“Ал-</a:t>
            </a:r>
            <a:r>
              <a:rPr lang="ru-RU" sz="2600" dirty="0" err="1">
                <a:solidFill>
                  <a:srgbClr val="FF0000"/>
                </a:solidFill>
                <a:latin typeface="Times New Roman"/>
                <a:ea typeface="Times New Roman"/>
              </a:rPr>
              <a:t>Қоида</a:t>
            </a:r>
            <a:r>
              <a:rPr lang="ru-RU" sz="2600" dirty="0">
                <a:solidFill>
                  <a:srgbClr val="FF0000"/>
                </a:solidFill>
                <a:latin typeface="Times New Roman"/>
                <a:ea typeface="Times New Roman"/>
              </a:rPr>
              <a:t>”, “</a:t>
            </a:r>
            <a:r>
              <a:rPr lang="ru-RU" sz="2600" dirty="0" err="1">
                <a:solidFill>
                  <a:srgbClr val="FF0000"/>
                </a:solidFill>
                <a:latin typeface="Times New Roman"/>
                <a:ea typeface="Times New Roman"/>
              </a:rPr>
              <a:t>Ҳизб</a:t>
            </a:r>
            <a:r>
              <a:rPr lang="ru-RU" sz="2600" dirty="0">
                <a:solidFill>
                  <a:srgbClr val="FF0000"/>
                </a:solidFill>
                <a:latin typeface="Times New Roman"/>
                <a:ea typeface="Times New Roman"/>
              </a:rPr>
              <a:t> </a:t>
            </a:r>
            <a:r>
              <a:rPr lang="ru-RU" sz="2600" dirty="0" err="1">
                <a:solidFill>
                  <a:srgbClr val="FF0000"/>
                </a:solidFill>
                <a:latin typeface="Times New Roman"/>
                <a:ea typeface="Times New Roman"/>
              </a:rPr>
              <a:t>ут-таҳрир</a:t>
            </a:r>
            <a:r>
              <a:rPr lang="ru-RU" sz="2600" dirty="0">
                <a:solidFill>
                  <a:srgbClr val="FF0000"/>
                </a:solidFill>
                <a:latin typeface="Times New Roman"/>
                <a:ea typeface="Times New Roman"/>
              </a:rPr>
              <a:t>”, “</a:t>
            </a:r>
            <a:r>
              <a:rPr lang="ru-RU" sz="2600" dirty="0" err="1">
                <a:solidFill>
                  <a:srgbClr val="FF0000"/>
                </a:solidFill>
                <a:latin typeface="Times New Roman"/>
                <a:ea typeface="Times New Roman"/>
              </a:rPr>
              <a:t>Ҳамас</a:t>
            </a:r>
            <a:r>
              <a:rPr lang="ru-RU" sz="2600" dirty="0">
                <a:solidFill>
                  <a:srgbClr val="FF0000"/>
                </a:solidFill>
                <a:latin typeface="Times New Roman"/>
                <a:ea typeface="Times New Roman"/>
              </a:rPr>
              <a:t>” </a:t>
            </a:r>
            <a:r>
              <a:rPr lang="ru-RU" sz="2600" dirty="0" err="1">
                <a:latin typeface="Times New Roman"/>
                <a:ea typeface="Times New Roman"/>
              </a:rPr>
              <a:t>каби</a:t>
            </a:r>
            <a:r>
              <a:rPr lang="ru-RU" sz="2600" dirty="0">
                <a:latin typeface="Times New Roman"/>
                <a:ea typeface="Times New Roman"/>
              </a:rPr>
              <a:t> </a:t>
            </a:r>
            <a:r>
              <a:rPr lang="ru-RU" sz="2600" dirty="0" err="1">
                <a:latin typeface="Times New Roman"/>
                <a:ea typeface="Times New Roman"/>
              </a:rPr>
              <a:t>йирик</a:t>
            </a:r>
            <a:r>
              <a:rPr lang="ru-RU" sz="2600" dirty="0">
                <a:latin typeface="Times New Roman"/>
                <a:ea typeface="Times New Roman"/>
              </a:rPr>
              <a:t> </a:t>
            </a:r>
            <a:r>
              <a:rPr lang="ru-RU" sz="2600" dirty="0" err="1">
                <a:latin typeface="Times New Roman"/>
                <a:ea typeface="Times New Roman"/>
              </a:rPr>
              <a:t>ташкилотларининг</a:t>
            </a:r>
            <a:r>
              <a:rPr lang="ru-RU" sz="2600" dirty="0">
                <a:latin typeface="Times New Roman"/>
                <a:ea typeface="Times New Roman"/>
              </a:rPr>
              <a:t> </a:t>
            </a:r>
            <a:r>
              <a:rPr lang="ru-RU" sz="2600" dirty="0" err="1">
                <a:latin typeface="Times New Roman"/>
                <a:ea typeface="Times New Roman"/>
              </a:rPr>
              <a:t>таҳдидлари</a:t>
            </a:r>
            <a:r>
              <a:rPr lang="ru-RU" sz="2600" dirty="0">
                <a:latin typeface="Times New Roman"/>
                <a:ea typeface="Times New Roman"/>
              </a:rPr>
              <a:t>, Интернет </a:t>
            </a:r>
            <a:r>
              <a:rPr lang="ru-RU" sz="2600" dirty="0" err="1">
                <a:latin typeface="Times New Roman"/>
                <a:ea typeface="Times New Roman"/>
              </a:rPr>
              <a:t>тармоғида</a:t>
            </a:r>
            <a:r>
              <a:rPr lang="ru-RU" sz="2600" dirty="0">
                <a:latin typeface="Times New Roman"/>
                <a:ea typeface="Times New Roman"/>
              </a:rPr>
              <a:t> </a:t>
            </a:r>
            <a:r>
              <a:rPr lang="ru-RU" sz="2600" dirty="0" err="1">
                <a:latin typeface="Times New Roman"/>
                <a:ea typeface="Times New Roman"/>
              </a:rPr>
              <a:t>ҳам</a:t>
            </a:r>
            <a:r>
              <a:rPr lang="ru-RU" sz="2600" dirty="0">
                <a:latin typeface="Times New Roman"/>
                <a:ea typeface="Times New Roman"/>
              </a:rPr>
              <a:t> </a:t>
            </a:r>
            <a:r>
              <a:rPr lang="ru-RU" sz="2600" dirty="0" err="1">
                <a:latin typeface="Times New Roman"/>
                <a:ea typeface="Times New Roman"/>
              </a:rPr>
              <a:t>ўзларининг</a:t>
            </a:r>
            <a:r>
              <a:rPr lang="ru-RU" sz="2600" dirty="0">
                <a:latin typeface="Times New Roman"/>
                <a:ea typeface="Times New Roman"/>
              </a:rPr>
              <a:t> </a:t>
            </a:r>
            <a:r>
              <a:rPr lang="ru-RU" sz="2600" dirty="0" err="1">
                <a:latin typeface="Times New Roman"/>
                <a:ea typeface="Times New Roman"/>
              </a:rPr>
              <a:t>мафкуравий</a:t>
            </a:r>
            <a:r>
              <a:rPr lang="ru-RU" sz="2600" dirty="0">
                <a:latin typeface="Times New Roman"/>
                <a:ea typeface="Times New Roman"/>
              </a:rPr>
              <a:t> </a:t>
            </a:r>
            <a:r>
              <a:rPr lang="ru-RU" sz="2600" dirty="0" err="1">
                <a:latin typeface="Times New Roman"/>
                <a:ea typeface="Times New Roman"/>
              </a:rPr>
              <a:t>майдонларини</a:t>
            </a:r>
            <a:r>
              <a:rPr lang="ru-RU" sz="2600" dirty="0">
                <a:latin typeface="Times New Roman"/>
                <a:ea typeface="Times New Roman"/>
              </a:rPr>
              <a:t> </a:t>
            </a:r>
            <a:r>
              <a:rPr lang="ru-RU" sz="2600" dirty="0" err="1">
                <a:latin typeface="Times New Roman"/>
                <a:ea typeface="Times New Roman"/>
              </a:rPr>
              <a:t>яратиб</a:t>
            </a:r>
            <a:r>
              <a:rPr lang="ru-RU" sz="2600" dirty="0">
                <a:latin typeface="Times New Roman"/>
                <a:ea typeface="Times New Roman"/>
              </a:rPr>
              <a:t>, </a:t>
            </a:r>
            <a:r>
              <a:rPr lang="ru-RU" sz="2600" dirty="0" err="1">
                <a:latin typeface="Times New Roman"/>
                <a:ea typeface="Times New Roman"/>
              </a:rPr>
              <a:t>умумжаҳон</a:t>
            </a:r>
            <a:r>
              <a:rPr lang="ru-RU" sz="2600" dirty="0">
                <a:latin typeface="Times New Roman"/>
                <a:ea typeface="Times New Roman"/>
              </a:rPr>
              <a:t> компьютер </a:t>
            </a:r>
            <a:r>
              <a:rPr lang="ru-RU" sz="2600" dirty="0" err="1">
                <a:latin typeface="Times New Roman"/>
                <a:ea typeface="Times New Roman"/>
              </a:rPr>
              <a:t>тармоғида</a:t>
            </a:r>
            <a:r>
              <a:rPr lang="ru-RU" sz="2600" dirty="0">
                <a:latin typeface="Times New Roman"/>
                <a:ea typeface="Times New Roman"/>
              </a:rPr>
              <a:t> </a:t>
            </a:r>
            <a:r>
              <a:rPr lang="ru-RU" sz="2600" dirty="0" err="1">
                <a:latin typeface="Times New Roman"/>
                <a:ea typeface="Times New Roman"/>
              </a:rPr>
              <a:t>кенг</a:t>
            </a:r>
            <a:r>
              <a:rPr lang="ru-RU" sz="2600" dirty="0">
                <a:latin typeface="Times New Roman"/>
                <a:ea typeface="Times New Roman"/>
              </a:rPr>
              <a:t> </a:t>
            </a:r>
            <a:r>
              <a:rPr lang="ru-RU" sz="2600" dirty="0" err="1">
                <a:latin typeface="Times New Roman"/>
                <a:ea typeface="Times New Roman"/>
              </a:rPr>
              <a:t>қамровли</a:t>
            </a:r>
            <a:r>
              <a:rPr lang="ru-RU" sz="2600" dirty="0">
                <a:latin typeface="Times New Roman"/>
                <a:ea typeface="Times New Roman"/>
              </a:rPr>
              <a:t> </a:t>
            </a:r>
            <a:r>
              <a:rPr lang="ru-RU" sz="2600" dirty="0" err="1">
                <a:latin typeface="Times New Roman"/>
                <a:ea typeface="Times New Roman"/>
              </a:rPr>
              <a:t>ахборот</a:t>
            </a:r>
            <a:r>
              <a:rPr lang="ru-RU" sz="2600" dirty="0">
                <a:latin typeface="Times New Roman"/>
                <a:ea typeface="Times New Roman"/>
              </a:rPr>
              <a:t> </a:t>
            </a:r>
            <a:r>
              <a:rPr lang="ru-RU" sz="2600" dirty="0" err="1">
                <a:latin typeface="Times New Roman"/>
                <a:ea typeface="Times New Roman"/>
              </a:rPr>
              <a:t>террорини</a:t>
            </a:r>
            <a:r>
              <a:rPr lang="ru-RU" sz="2600" dirty="0">
                <a:latin typeface="Times New Roman"/>
                <a:ea typeface="Times New Roman"/>
              </a:rPr>
              <a:t>, </a:t>
            </a:r>
            <a:r>
              <a:rPr lang="ru-RU" sz="2600" dirty="0">
                <a:solidFill>
                  <a:srgbClr val="C00000"/>
                </a:solidFill>
                <a:latin typeface="Times New Roman"/>
                <a:ea typeface="Times New Roman"/>
              </a:rPr>
              <a:t>"</a:t>
            </a:r>
            <a:r>
              <a:rPr lang="ru-RU" sz="2600" dirty="0" err="1">
                <a:solidFill>
                  <a:srgbClr val="C00000"/>
                </a:solidFill>
                <a:latin typeface="Times New Roman"/>
                <a:ea typeface="Times New Roman"/>
              </a:rPr>
              <a:t>муқаддас</a:t>
            </a:r>
            <a:r>
              <a:rPr lang="ru-RU" sz="2600" dirty="0">
                <a:solidFill>
                  <a:srgbClr val="C00000"/>
                </a:solidFill>
                <a:latin typeface="Times New Roman"/>
                <a:ea typeface="Times New Roman"/>
              </a:rPr>
              <a:t> </a:t>
            </a:r>
            <a:r>
              <a:rPr lang="ru-RU" sz="2600" dirty="0" err="1">
                <a:solidFill>
                  <a:srgbClr val="C00000"/>
                </a:solidFill>
                <a:latin typeface="Times New Roman"/>
                <a:ea typeface="Times New Roman"/>
              </a:rPr>
              <a:t>уруш</a:t>
            </a:r>
            <a:r>
              <a:rPr lang="ru-RU" sz="2600" dirty="0">
                <a:solidFill>
                  <a:srgbClr val="C00000"/>
                </a:solidFill>
                <a:latin typeface="Times New Roman"/>
                <a:ea typeface="Times New Roman"/>
              </a:rPr>
              <a:t>" - "электрон-</a:t>
            </a:r>
            <a:r>
              <a:rPr lang="ru-RU" sz="2600" dirty="0" err="1">
                <a:solidFill>
                  <a:srgbClr val="C00000"/>
                </a:solidFill>
                <a:latin typeface="Times New Roman"/>
                <a:ea typeface="Times New Roman"/>
              </a:rPr>
              <a:t>жиҳод"</a:t>
            </a:r>
            <a:r>
              <a:rPr lang="ru-RU" sz="2600" dirty="0" err="1">
                <a:latin typeface="Times New Roman"/>
                <a:ea typeface="Times New Roman"/>
              </a:rPr>
              <a:t>ни</a:t>
            </a:r>
            <a:r>
              <a:rPr lang="ru-RU" sz="2600" dirty="0">
                <a:latin typeface="Times New Roman"/>
                <a:ea typeface="Times New Roman"/>
              </a:rPr>
              <a:t> </a:t>
            </a:r>
            <a:r>
              <a:rPr lang="ru-RU" sz="2600" dirty="0" err="1">
                <a:latin typeface="Times New Roman"/>
                <a:ea typeface="Times New Roman"/>
              </a:rPr>
              <a:t>олиб</a:t>
            </a:r>
            <a:r>
              <a:rPr lang="ru-RU" sz="2600" dirty="0">
                <a:latin typeface="Times New Roman"/>
                <a:ea typeface="Times New Roman"/>
              </a:rPr>
              <a:t> </a:t>
            </a:r>
            <a:r>
              <a:rPr lang="ru-RU" sz="2600" dirty="0" err="1">
                <a:latin typeface="Times New Roman"/>
                <a:ea typeface="Times New Roman"/>
              </a:rPr>
              <a:t>бораётганликлари</a:t>
            </a:r>
            <a:r>
              <a:rPr lang="ru-RU" sz="2600" dirty="0">
                <a:latin typeface="Times New Roman"/>
                <a:ea typeface="Times New Roman"/>
              </a:rPr>
              <a:t>, </a:t>
            </a:r>
            <a:r>
              <a:rPr lang="ru-RU" sz="2600" dirty="0" err="1">
                <a:latin typeface="Times New Roman"/>
                <a:ea typeface="Times New Roman"/>
              </a:rPr>
              <a:t>глобал</a:t>
            </a:r>
            <a:r>
              <a:rPr lang="ru-RU" sz="2600" dirty="0">
                <a:latin typeface="Times New Roman"/>
                <a:ea typeface="Times New Roman"/>
              </a:rPr>
              <a:t> </a:t>
            </a:r>
            <a:r>
              <a:rPr lang="ru-RU" sz="2600" dirty="0" err="1">
                <a:latin typeface="Times New Roman"/>
                <a:ea typeface="Times New Roman"/>
              </a:rPr>
              <a:t>ва</a:t>
            </a:r>
            <a:r>
              <a:rPr lang="ru-RU" sz="2600" dirty="0">
                <a:latin typeface="Times New Roman"/>
                <a:ea typeface="Times New Roman"/>
              </a:rPr>
              <a:t> </a:t>
            </a:r>
            <a:r>
              <a:rPr lang="ru-RU" sz="2600" dirty="0" err="1">
                <a:latin typeface="Times New Roman"/>
                <a:ea typeface="Times New Roman"/>
              </a:rPr>
              <a:t>минтақавий</a:t>
            </a:r>
            <a:r>
              <a:rPr lang="ru-RU" sz="2600" dirty="0">
                <a:latin typeface="Times New Roman"/>
                <a:ea typeface="Times New Roman"/>
              </a:rPr>
              <a:t> </a:t>
            </a:r>
            <a:r>
              <a:rPr lang="ru-RU" sz="2600" dirty="0" err="1">
                <a:latin typeface="Times New Roman"/>
                <a:ea typeface="Times New Roman"/>
              </a:rPr>
              <a:t>хавфсизликка</a:t>
            </a:r>
            <a:r>
              <a:rPr lang="ru-RU" sz="2600" dirty="0">
                <a:latin typeface="Times New Roman"/>
                <a:ea typeface="Times New Roman"/>
              </a:rPr>
              <a:t> </a:t>
            </a:r>
            <a:r>
              <a:rPr lang="ru-RU" sz="2600" dirty="0" err="1">
                <a:latin typeface="Times New Roman"/>
                <a:ea typeface="Times New Roman"/>
              </a:rPr>
              <a:t>нисбатан</a:t>
            </a:r>
            <a:r>
              <a:rPr lang="ru-RU" sz="2600" dirty="0">
                <a:latin typeface="Times New Roman"/>
                <a:ea typeface="Times New Roman"/>
              </a:rPr>
              <a:t> </a:t>
            </a:r>
            <a:r>
              <a:rPr lang="ru-RU" sz="2600" dirty="0" err="1">
                <a:latin typeface="Times New Roman"/>
                <a:ea typeface="Times New Roman"/>
              </a:rPr>
              <a:t>янги</a:t>
            </a:r>
            <a:r>
              <a:rPr lang="ru-RU" sz="2600" dirty="0">
                <a:latin typeface="Times New Roman"/>
                <a:ea typeface="Times New Roman"/>
              </a:rPr>
              <a:t> </a:t>
            </a:r>
            <a:r>
              <a:rPr lang="ru-RU" sz="2600" dirty="0" err="1">
                <a:latin typeface="Times New Roman"/>
                <a:ea typeface="Times New Roman"/>
              </a:rPr>
              <a:t>таҳдидлар</a:t>
            </a:r>
            <a:r>
              <a:rPr lang="ru-RU" sz="2600" dirty="0">
                <a:latin typeface="Times New Roman"/>
                <a:ea typeface="Times New Roman"/>
              </a:rPr>
              <a:t> </a:t>
            </a:r>
            <a:r>
              <a:rPr lang="ru-RU" sz="2600" dirty="0" err="1">
                <a:latin typeface="Times New Roman"/>
                <a:ea typeface="Times New Roman"/>
              </a:rPr>
              <a:t>ва</a:t>
            </a:r>
            <a:r>
              <a:rPr lang="ru-RU" sz="2600" dirty="0">
                <a:latin typeface="Times New Roman"/>
                <a:ea typeface="Times New Roman"/>
              </a:rPr>
              <a:t> </a:t>
            </a:r>
            <a:r>
              <a:rPr lang="ru-RU" sz="2600" dirty="0" err="1">
                <a:latin typeface="Times New Roman"/>
                <a:ea typeface="Times New Roman"/>
              </a:rPr>
              <a:t>янги</a:t>
            </a:r>
            <a:r>
              <a:rPr lang="ru-RU" sz="2600" dirty="0">
                <a:latin typeface="Times New Roman"/>
                <a:ea typeface="Times New Roman"/>
              </a:rPr>
              <a:t> </a:t>
            </a:r>
            <a:r>
              <a:rPr lang="ru-RU" sz="2600" dirty="0" err="1">
                <a:latin typeface="Times New Roman"/>
                <a:ea typeface="Times New Roman"/>
              </a:rPr>
              <a:t>муаммолар</a:t>
            </a:r>
            <a:r>
              <a:rPr lang="ru-RU" sz="2600" dirty="0">
                <a:latin typeface="Times New Roman"/>
                <a:ea typeface="Times New Roman"/>
              </a:rPr>
              <a:t> </a:t>
            </a:r>
            <a:r>
              <a:rPr lang="ru-RU" sz="2600" dirty="0" err="1">
                <a:latin typeface="Times New Roman"/>
                <a:ea typeface="Times New Roman"/>
              </a:rPr>
              <a:t>пайдо</a:t>
            </a:r>
            <a:r>
              <a:rPr lang="ru-RU" sz="2600" dirty="0">
                <a:latin typeface="Times New Roman"/>
                <a:ea typeface="Times New Roman"/>
              </a:rPr>
              <a:t> </a:t>
            </a:r>
            <a:r>
              <a:rPr lang="ru-RU" sz="2600" dirty="0" err="1">
                <a:latin typeface="Times New Roman"/>
                <a:ea typeface="Times New Roman"/>
              </a:rPr>
              <a:t>қилаётганликлари</a:t>
            </a:r>
            <a:r>
              <a:rPr lang="ru-RU" sz="2600" dirty="0">
                <a:latin typeface="Times New Roman"/>
                <a:ea typeface="Times New Roman"/>
              </a:rPr>
              <a:t>, </a:t>
            </a:r>
            <a:r>
              <a:rPr lang="ru-RU" sz="2600" dirty="0" err="1">
                <a:latin typeface="Times New Roman"/>
                <a:ea typeface="Times New Roman"/>
              </a:rPr>
              <a:t>айни</a:t>
            </a:r>
            <a:r>
              <a:rPr lang="ru-RU" sz="2600" dirty="0">
                <a:latin typeface="Times New Roman"/>
                <a:ea typeface="Times New Roman"/>
              </a:rPr>
              <a:t> </a:t>
            </a:r>
            <a:r>
              <a:rPr lang="ru-RU" sz="2600" dirty="0" err="1">
                <a:latin typeface="Times New Roman"/>
                <a:ea typeface="Times New Roman"/>
              </a:rPr>
              <a:t>пайтда</a:t>
            </a:r>
            <a:r>
              <a:rPr lang="ru-RU" sz="2600" dirty="0">
                <a:latin typeface="Times New Roman"/>
                <a:ea typeface="Times New Roman"/>
              </a:rPr>
              <a:t>, </a:t>
            </a:r>
            <a:r>
              <a:rPr lang="ru-RU" sz="2600" dirty="0" err="1">
                <a:latin typeface="Times New Roman"/>
                <a:ea typeface="Times New Roman"/>
              </a:rPr>
              <a:t>глобаллашув</a:t>
            </a:r>
            <a:r>
              <a:rPr lang="ru-RU" sz="2600" dirty="0">
                <a:latin typeface="Times New Roman"/>
                <a:ea typeface="Times New Roman"/>
              </a:rPr>
              <a:t> </a:t>
            </a:r>
            <a:r>
              <a:rPr lang="ru-RU" sz="2600" dirty="0" err="1">
                <a:latin typeface="Times New Roman"/>
                <a:ea typeface="Times New Roman"/>
              </a:rPr>
              <a:t>шароитида</a:t>
            </a:r>
            <a:r>
              <a:rPr lang="ru-RU" sz="2600" dirty="0">
                <a:latin typeface="Times New Roman"/>
                <a:ea typeface="Times New Roman"/>
              </a:rPr>
              <a:t>, </a:t>
            </a:r>
            <a:r>
              <a:rPr lang="ru-RU" sz="2600" dirty="0" err="1">
                <a:latin typeface="Times New Roman"/>
                <a:ea typeface="Times New Roman"/>
              </a:rPr>
              <a:t>дунё</a:t>
            </a:r>
            <a:r>
              <a:rPr lang="ru-RU" sz="2600" dirty="0">
                <a:latin typeface="Times New Roman"/>
                <a:ea typeface="Times New Roman"/>
              </a:rPr>
              <a:t> </a:t>
            </a:r>
            <a:r>
              <a:rPr lang="ru-RU" sz="2600" dirty="0" err="1">
                <a:latin typeface="Times New Roman"/>
                <a:ea typeface="Times New Roman"/>
              </a:rPr>
              <a:t>мамлакатларининг</a:t>
            </a:r>
            <a:r>
              <a:rPr lang="ru-RU" sz="2600" dirty="0">
                <a:latin typeface="Times New Roman"/>
                <a:ea typeface="Times New Roman"/>
              </a:rPr>
              <a:t> </a:t>
            </a:r>
            <a:r>
              <a:rPr lang="ru-RU" sz="2600" dirty="0" err="1">
                <a:latin typeface="Times New Roman"/>
                <a:ea typeface="Times New Roman"/>
              </a:rPr>
              <a:t>олдида</a:t>
            </a:r>
            <a:r>
              <a:rPr lang="ru-RU" sz="2600" dirty="0">
                <a:latin typeface="Times New Roman"/>
                <a:ea typeface="Times New Roman"/>
              </a:rPr>
              <a:t> </a:t>
            </a:r>
            <a:r>
              <a:rPr lang="ru-RU" sz="2600" dirty="0" err="1">
                <a:latin typeface="Times New Roman"/>
                <a:ea typeface="Times New Roman"/>
              </a:rPr>
              <a:t>ахборот</a:t>
            </a:r>
            <a:r>
              <a:rPr lang="ru-RU" sz="2600" dirty="0">
                <a:latin typeface="Times New Roman"/>
                <a:ea typeface="Times New Roman"/>
              </a:rPr>
              <a:t> </a:t>
            </a:r>
            <a:r>
              <a:rPr lang="ru-RU" sz="2600" dirty="0" err="1">
                <a:latin typeface="Times New Roman"/>
                <a:ea typeface="Times New Roman"/>
              </a:rPr>
              <a:t>хавфсизлигини</a:t>
            </a:r>
            <a:r>
              <a:rPr lang="ru-RU" sz="2600" dirty="0">
                <a:latin typeface="Times New Roman"/>
                <a:ea typeface="Times New Roman"/>
              </a:rPr>
              <a:t> </a:t>
            </a:r>
            <a:r>
              <a:rPr lang="ru-RU" sz="2600" dirty="0" err="1">
                <a:latin typeface="Times New Roman"/>
                <a:ea typeface="Times New Roman"/>
              </a:rPr>
              <a:t>таьминлаш</a:t>
            </a:r>
            <a:r>
              <a:rPr lang="ru-RU" sz="2600" dirty="0">
                <a:latin typeface="Times New Roman"/>
                <a:ea typeface="Times New Roman"/>
              </a:rPr>
              <a:t> </a:t>
            </a:r>
            <a:r>
              <a:rPr lang="ru-RU" sz="2600" dirty="0" err="1">
                <a:latin typeface="Times New Roman"/>
                <a:ea typeface="Times New Roman"/>
              </a:rPr>
              <a:t>муаммоларини</a:t>
            </a:r>
            <a:r>
              <a:rPr lang="ru-RU" sz="2600" dirty="0">
                <a:latin typeface="Times New Roman"/>
                <a:ea typeface="Times New Roman"/>
              </a:rPr>
              <a:t> </a:t>
            </a:r>
            <a:r>
              <a:rPr lang="ru-RU" sz="2600" dirty="0" err="1">
                <a:latin typeface="Times New Roman"/>
                <a:ea typeface="Times New Roman"/>
              </a:rPr>
              <a:t>келтириб</a:t>
            </a:r>
            <a:r>
              <a:rPr lang="ru-RU" sz="2600" dirty="0">
                <a:latin typeface="Times New Roman"/>
                <a:ea typeface="Times New Roman"/>
              </a:rPr>
              <a:t> </a:t>
            </a:r>
            <a:r>
              <a:rPr lang="ru-RU" sz="2600" dirty="0" err="1">
                <a:latin typeface="Times New Roman"/>
                <a:ea typeface="Times New Roman"/>
              </a:rPr>
              <a:t>чиқармоқда</a:t>
            </a:r>
            <a:r>
              <a:rPr lang="ru-RU" sz="2600" dirty="0">
                <a:latin typeface="Times New Roman"/>
                <a:ea typeface="Times New Roman"/>
              </a:rPr>
              <a:t>.</a:t>
            </a:r>
            <a:endParaRPr lang="ru-RU" sz="2600" dirty="0"/>
          </a:p>
        </p:txBody>
      </p:sp>
    </p:spTree>
    <p:extLst>
      <p:ext uri="{BB962C8B-B14F-4D97-AF65-F5344CB8AC3E}">
        <p14:creationId xmlns="" xmlns:p14="http://schemas.microsoft.com/office/powerpoint/2010/main" val="15471899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Grp="1" noChangeAspect="1"/>
          </p:cNvPicPr>
          <p:nvPr>
            <p:ph type="pic" idx="1"/>
          </p:nvPr>
        </p:nvPicPr>
        <p:blipFill>
          <a:blip r:embed="rId2">
            <a:extLst>
              <a:ext uri="{28A0092B-C50C-407E-A947-70E740481C1C}">
                <a14:useLocalDpi xmlns="" xmlns:a14="http://schemas.microsoft.com/office/drawing/2010/main" val="0"/>
              </a:ext>
            </a:extLst>
          </a:blip>
          <a:srcRect l="25033" r="25033"/>
          <a:stretch>
            <a:fillRect/>
          </a:stretch>
        </p:blipFill>
        <p:spPr>
          <a:xfrm>
            <a:off x="0" y="1124744"/>
            <a:ext cx="4283968" cy="5040560"/>
          </a:xfrm>
        </p:spPr>
      </p:pic>
      <p:sp>
        <p:nvSpPr>
          <p:cNvPr id="3" name="Объект 2"/>
          <p:cNvSpPr>
            <a:spLocks noGrp="1"/>
          </p:cNvSpPr>
          <p:nvPr>
            <p:ph type="body" sz="half" idx="2"/>
          </p:nvPr>
        </p:nvSpPr>
        <p:spPr>
          <a:xfrm>
            <a:off x="4355976" y="116632"/>
            <a:ext cx="4788024" cy="6741368"/>
          </a:xfrm>
        </p:spPr>
        <p:txBody>
          <a:bodyPr>
            <a:noAutofit/>
          </a:bodyPr>
          <a:lstStyle/>
          <a:p>
            <a:pPr algn="ctr"/>
            <a:r>
              <a:rPr lang="ru-RU" sz="2800" dirty="0" err="1">
                <a:latin typeface="Times New Roman"/>
                <a:ea typeface="Times New Roman"/>
              </a:rPr>
              <a:t>Тармоқ</a:t>
            </a:r>
            <a:r>
              <a:rPr lang="ru-RU" sz="2800" dirty="0">
                <a:latin typeface="Times New Roman"/>
                <a:ea typeface="Times New Roman"/>
              </a:rPr>
              <a:t> </a:t>
            </a:r>
            <a:r>
              <a:rPr lang="ru-RU" sz="2800" dirty="0" err="1">
                <a:latin typeface="Times New Roman"/>
                <a:ea typeface="Times New Roman"/>
              </a:rPr>
              <a:t>ичида</a:t>
            </a:r>
            <a:r>
              <a:rPr lang="ru-RU" sz="2800" dirty="0">
                <a:latin typeface="Times New Roman"/>
                <a:ea typeface="Times New Roman"/>
              </a:rPr>
              <a:t> </a:t>
            </a:r>
            <a:r>
              <a:rPr lang="ru-RU" sz="2800" dirty="0" err="1">
                <a:latin typeface="Times New Roman"/>
                <a:ea typeface="Times New Roman"/>
              </a:rPr>
              <a:t>инсониятга</a:t>
            </a:r>
            <a:r>
              <a:rPr lang="ru-RU" sz="2800" dirty="0">
                <a:latin typeface="Times New Roman"/>
                <a:ea typeface="Times New Roman"/>
              </a:rPr>
              <a:t> </a:t>
            </a:r>
            <a:r>
              <a:rPr lang="ru-RU" sz="2800" dirty="0" err="1">
                <a:latin typeface="Times New Roman"/>
                <a:ea typeface="Times New Roman"/>
              </a:rPr>
              <a:t>қарши</a:t>
            </a:r>
            <a:r>
              <a:rPr lang="ru-RU" sz="2800" dirty="0">
                <a:latin typeface="Times New Roman"/>
                <a:ea typeface="Times New Roman"/>
              </a:rPr>
              <a:t>, </a:t>
            </a:r>
            <a:r>
              <a:rPr lang="ru-RU" sz="2800" dirty="0" err="1">
                <a:latin typeface="Times New Roman"/>
                <a:ea typeface="Times New Roman"/>
              </a:rPr>
              <a:t>ёшларга</a:t>
            </a:r>
            <a:r>
              <a:rPr lang="ru-RU" sz="2800" dirty="0">
                <a:latin typeface="Times New Roman"/>
                <a:ea typeface="Times New Roman"/>
              </a:rPr>
              <a:t> </a:t>
            </a:r>
            <a:r>
              <a:rPr lang="ru-RU" sz="2800" dirty="0" err="1">
                <a:latin typeface="Times New Roman"/>
                <a:ea typeface="Times New Roman"/>
              </a:rPr>
              <a:t>қарши</a:t>
            </a:r>
            <a:r>
              <a:rPr lang="ru-RU" sz="2800" dirty="0">
                <a:latin typeface="Times New Roman"/>
                <a:ea typeface="Times New Roman"/>
              </a:rPr>
              <a:t> </a:t>
            </a:r>
            <a:r>
              <a:rPr lang="ru-RU" sz="2800" dirty="0" err="1">
                <a:latin typeface="Times New Roman"/>
                <a:ea typeface="Times New Roman"/>
              </a:rPr>
              <a:t>тажовузлар</a:t>
            </a:r>
            <a:r>
              <a:rPr lang="ru-RU" sz="2800" dirty="0">
                <a:latin typeface="Times New Roman"/>
                <a:ea typeface="Times New Roman"/>
              </a:rPr>
              <a:t> </a:t>
            </a:r>
            <a:r>
              <a:rPr lang="ru-RU" sz="2800" dirty="0" err="1">
                <a:latin typeface="Times New Roman"/>
                <a:ea typeface="Times New Roman"/>
              </a:rPr>
              <a:t>билан</a:t>
            </a:r>
            <a:r>
              <a:rPr lang="ru-RU" sz="2800" dirty="0">
                <a:latin typeface="Times New Roman"/>
                <a:ea typeface="Times New Roman"/>
              </a:rPr>
              <a:t> </a:t>
            </a:r>
            <a:r>
              <a:rPr lang="ru-RU" sz="2800" dirty="0" err="1">
                <a:latin typeface="Times New Roman"/>
                <a:ea typeface="Times New Roman"/>
              </a:rPr>
              <a:t>йўғирилган</a:t>
            </a:r>
            <a:r>
              <a:rPr lang="ru-RU" sz="2800" dirty="0">
                <a:latin typeface="Times New Roman"/>
                <a:ea typeface="Times New Roman"/>
              </a:rPr>
              <a:t> </a:t>
            </a:r>
            <a:r>
              <a:rPr lang="ru-RU" sz="2800" dirty="0" err="1">
                <a:latin typeface="Times New Roman"/>
                <a:ea typeface="Times New Roman"/>
              </a:rPr>
              <a:t>гиёҳванд</a:t>
            </a:r>
            <a:r>
              <a:rPr lang="ru-RU" sz="2800" dirty="0">
                <a:latin typeface="Times New Roman"/>
                <a:ea typeface="Times New Roman"/>
              </a:rPr>
              <a:t> </a:t>
            </a:r>
            <a:r>
              <a:rPr lang="ru-RU" sz="2800" dirty="0" err="1">
                <a:latin typeface="Times New Roman"/>
                <a:ea typeface="Times New Roman"/>
              </a:rPr>
              <a:t>моддалар</a:t>
            </a:r>
            <a:r>
              <a:rPr lang="ru-RU" sz="2800" dirty="0">
                <a:latin typeface="Times New Roman"/>
                <a:ea typeface="Times New Roman"/>
              </a:rPr>
              <a:t> </a:t>
            </a:r>
            <a:r>
              <a:rPr lang="ru-RU" sz="2800" dirty="0" err="1">
                <a:latin typeface="Times New Roman"/>
                <a:ea typeface="Times New Roman"/>
              </a:rPr>
              <a:t>истеьмол</a:t>
            </a:r>
            <a:r>
              <a:rPr lang="ru-RU" sz="2800" dirty="0">
                <a:latin typeface="Times New Roman"/>
                <a:ea typeface="Times New Roman"/>
              </a:rPr>
              <a:t> </a:t>
            </a:r>
            <a:r>
              <a:rPr lang="ru-RU" sz="2800" dirty="0" err="1">
                <a:latin typeface="Times New Roman"/>
                <a:ea typeface="Times New Roman"/>
              </a:rPr>
              <a:t>қилиш</a:t>
            </a:r>
            <a:r>
              <a:rPr lang="ru-RU" sz="2800" dirty="0">
                <a:latin typeface="Times New Roman"/>
                <a:ea typeface="Times New Roman"/>
              </a:rPr>
              <a:t>, </a:t>
            </a:r>
            <a:r>
              <a:rPr lang="ru-RU" sz="2800" dirty="0" err="1">
                <a:latin typeface="Times New Roman"/>
                <a:ea typeface="Times New Roman"/>
              </a:rPr>
              <a:t>сотиш</a:t>
            </a:r>
            <a:r>
              <a:rPr lang="ru-RU" sz="2800" dirty="0">
                <a:latin typeface="Times New Roman"/>
                <a:ea typeface="Times New Roman"/>
              </a:rPr>
              <a:t>, </a:t>
            </a:r>
            <a:r>
              <a:rPr lang="ru-RU" sz="2800" dirty="0" err="1">
                <a:latin typeface="Times New Roman"/>
                <a:ea typeface="Times New Roman"/>
              </a:rPr>
              <a:t>ахлоқсизлик</a:t>
            </a:r>
            <a:r>
              <a:rPr lang="ru-RU" sz="2800" dirty="0">
                <a:latin typeface="Times New Roman"/>
                <a:ea typeface="Times New Roman"/>
              </a:rPr>
              <a:t>, </a:t>
            </a:r>
            <a:r>
              <a:rPr lang="ru-RU" sz="2800" dirty="0" err="1">
                <a:latin typeface="Times New Roman"/>
                <a:ea typeface="Times New Roman"/>
              </a:rPr>
              <a:t>зўравонлик</a:t>
            </a:r>
            <a:r>
              <a:rPr lang="ru-RU" sz="2800" dirty="0">
                <a:latin typeface="Times New Roman"/>
                <a:ea typeface="Times New Roman"/>
              </a:rPr>
              <a:t>, </a:t>
            </a:r>
            <a:r>
              <a:rPr lang="ru-RU" sz="2800" dirty="0" err="1">
                <a:latin typeface="Times New Roman"/>
                <a:ea typeface="Times New Roman"/>
              </a:rPr>
              <a:t>қотиллик</a:t>
            </a:r>
            <a:r>
              <a:rPr lang="ru-RU" sz="2800" dirty="0">
                <a:latin typeface="Times New Roman"/>
                <a:ea typeface="Times New Roman"/>
              </a:rPr>
              <a:t> </a:t>
            </a:r>
            <a:r>
              <a:rPr lang="ru-RU" sz="2800" dirty="0" err="1">
                <a:latin typeface="Times New Roman"/>
                <a:ea typeface="Times New Roman"/>
              </a:rPr>
              <a:t>ва</a:t>
            </a:r>
            <a:r>
              <a:rPr lang="ru-RU" sz="2800" dirty="0">
                <a:latin typeface="Times New Roman"/>
                <a:ea typeface="Times New Roman"/>
              </a:rPr>
              <a:t> </a:t>
            </a:r>
            <a:r>
              <a:rPr lang="ru-RU" sz="2800" dirty="0" err="1">
                <a:latin typeface="Times New Roman"/>
                <a:ea typeface="Times New Roman"/>
              </a:rPr>
              <a:t>миллатлараро</a:t>
            </a:r>
            <a:r>
              <a:rPr lang="ru-RU" sz="2800" dirty="0">
                <a:latin typeface="Times New Roman"/>
                <a:ea typeface="Times New Roman"/>
              </a:rPr>
              <a:t>, </a:t>
            </a:r>
            <a:r>
              <a:rPr lang="ru-RU" sz="2800" dirty="0" err="1">
                <a:latin typeface="Times New Roman"/>
                <a:ea typeface="Times New Roman"/>
              </a:rPr>
              <a:t>динлараро</a:t>
            </a:r>
            <a:r>
              <a:rPr lang="ru-RU" sz="2800" dirty="0">
                <a:latin typeface="Times New Roman"/>
                <a:ea typeface="Times New Roman"/>
              </a:rPr>
              <a:t> </a:t>
            </a:r>
            <a:r>
              <a:rPr lang="ru-RU" sz="2800" dirty="0" err="1">
                <a:latin typeface="Times New Roman"/>
                <a:ea typeface="Times New Roman"/>
              </a:rPr>
              <a:t>ва</a:t>
            </a:r>
            <a:r>
              <a:rPr lang="ru-RU" sz="2800" dirty="0">
                <a:latin typeface="Times New Roman"/>
                <a:ea typeface="Times New Roman"/>
              </a:rPr>
              <a:t> </a:t>
            </a:r>
            <a:r>
              <a:rPr lang="ru-RU" sz="2800" dirty="0" err="1">
                <a:latin typeface="Times New Roman"/>
                <a:ea typeface="Times New Roman"/>
              </a:rPr>
              <a:t>ирқий</a:t>
            </a:r>
            <a:r>
              <a:rPr lang="ru-RU" sz="2800" dirty="0">
                <a:latin typeface="Times New Roman"/>
                <a:ea typeface="Times New Roman"/>
              </a:rPr>
              <a:t> </a:t>
            </a:r>
            <a:r>
              <a:rPr lang="ru-RU" sz="2800" dirty="0" err="1">
                <a:latin typeface="Times New Roman"/>
                <a:ea typeface="Times New Roman"/>
              </a:rPr>
              <a:t>муросасизлик</a:t>
            </a:r>
            <a:r>
              <a:rPr lang="ru-RU" sz="2800" dirty="0">
                <a:latin typeface="Times New Roman"/>
                <a:ea typeface="Times New Roman"/>
              </a:rPr>
              <a:t> </a:t>
            </a:r>
            <a:r>
              <a:rPr lang="ru-RU" sz="2800" dirty="0" err="1">
                <a:latin typeface="Times New Roman"/>
                <a:ea typeface="Times New Roman"/>
              </a:rPr>
              <a:t>келтириб</a:t>
            </a:r>
            <a:r>
              <a:rPr lang="ru-RU" sz="2800" dirty="0">
                <a:latin typeface="Times New Roman"/>
                <a:ea typeface="Times New Roman"/>
              </a:rPr>
              <a:t> </a:t>
            </a:r>
            <a:r>
              <a:rPr lang="ru-RU" sz="2800" dirty="0" err="1">
                <a:latin typeface="Times New Roman"/>
                <a:ea typeface="Times New Roman"/>
              </a:rPr>
              <a:t>чиқаришни</a:t>
            </a:r>
            <a:r>
              <a:rPr lang="ru-RU" sz="2800" dirty="0">
                <a:latin typeface="Times New Roman"/>
                <a:ea typeface="Times New Roman"/>
              </a:rPr>
              <a:t> </a:t>
            </a:r>
            <a:r>
              <a:rPr lang="ru-RU" sz="2800" dirty="0" err="1">
                <a:latin typeface="Times New Roman"/>
                <a:ea typeface="Times New Roman"/>
              </a:rPr>
              <a:t>кенг</a:t>
            </a:r>
            <a:r>
              <a:rPr lang="ru-RU" sz="2800" dirty="0">
                <a:latin typeface="Times New Roman"/>
                <a:ea typeface="Times New Roman"/>
              </a:rPr>
              <a:t> </a:t>
            </a:r>
            <a:r>
              <a:rPr lang="ru-RU" sz="2800" dirty="0" err="1">
                <a:latin typeface="Times New Roman"/>
                <a:ea typeface="Times New Roman"/>
              </a:rPr>
              <a:t>тарғиб</a:t>
            </a:r>
            <a:r>
              <a:rPr lang="ru-RU" sz="2800" dirty="0">
                <a:latin typeface="Times New Roman"/>
                <a:ea typeface="Times New Roman"/>
              </a:rPr>
              <a:t> </a:t>
            </a:r>
            <a:r>
              <a:rPr lang="ru-RU" sz="2800" dirty="0" err="1">
                <a:latin typeface="Times New Roman"/>
                <a:ea typeface="Times New Roman"/>
              </a:rPr>
              <a:t>қилувчи</a:t>
            </a:r>
            <a:r>
              <a:rPr lang="ru-RU" sz="2800" dirty="0">
                <a:latin typeface="Times New Roman"/>
                <a:ea typeface="Times New Roman"/>
              </a:rPr>
              <a:t>, </a:t>
            </a:r>
            <a:r>
              <a:rPr lang="ru-RU" sz="2800" dirty="0" err="1">
                <a:latin typeface="Times New Roman"/>
                <a:ea typeface="Times New Roman"/>
              </a:rPr>
              <a:t>террорчилик</a:t>
            </a:r>
            <a:r>
              <a:rPr lang="ru-RU" sz="2800" dirty="0">
                <a:latin typeface="Times New Roman"/>
                <a:ea typeface="Times New Roman"/>
              </a:rPr>
              <a:t> </a:t>
            </a:r>
            <a:r>
              <a:rPr lang="ru-RU" sz="2800" dirty="0" err="1">
                <a:latin typeface="Times New Roman"/>
                <a:ea typeface="Times New Roman"/>
              </a:rPr>
              <a:t>ва</a:t>
            </a:r>
            <a:r>
              <a:rPr lang="ru-RU" sz="2800" dirty="0">
                <a:latin typeface="Times New Roman"/>
                <a:ea typeface="Times New Roman"/>
              </a:rPr>
              <a:t> </a:t>
            </a:r>
            <a:r>
              <a:rPr lang="ru-RU" sz="2800" dirty="0" err="1">
                <a:latin typeface="Times New Roman"/>
                <a:ea typeface="Times New Roman"/>
              </a:rPr>
              <a:t>экстремистик</a:t>
            </a:r>
            <a:r>
              <a:rPr lang="ru-RU" sz="2800" dirty="0">
                <a:latin typeface="Times New Roman"/>
                <a:ea typeface="Times New Roman"/>
              </a:rPr>
              <a:t> </a:t>
            </a:r>
            <a:r>
              <a:rPr lang="ru-RU" sz="2800" dirty="0" err="1">
                <a:latin typeface="Times New Roman"/>
                <a:ea typeface="Times New Roman"/>
              </a:rPr>
              <a:t>ташкилотларга</a:t>
            </a:r>
            <a:r>
              <a:rPr lang="ru-RU" sz="2800" dirty="0">
                <a:latin typeface="Times New Roman"/>
                <a:ea typeface="Times New Roman"/>
              </a:rPr>
              <a:t> </a:t>
            </a:r>
            <a:r>
              <a:rPr lang="ru-RU" sz="2800" dirty="0" err="1">
                <a:latin typeface="Times New Roman"/>
                <a:ea typeface="Times New Roman"/>
              </a:rPr>
              <a:t>хизмат</a:t>
            </a:r>
            <a:r>
              <a:rPr lang="ru-RU" sz="2800" dirty="0">
                <a:latin typeface="Times New Roman"/>
                <a:ea typeface="Times New Roman"/>
              </a:rPr>
              <a:t> </a:t>
            </a:r>
            <a:r>
              <a:rPr lang="ru-RU" sz="2800" dirty="0" err="1">
                <a:latin typeface="Times New Roman"/>
                <a:ea typeface="Times New Roman"/>
              </a:rPr>
              <a:t>қилаётган</a:t>
            </a:r>
            <a:r>
              <a:rPr lang="ru-RU" sz="2800" dirty="0">
                <a:latin typeface="Times New Roman"/>
                <a:ea typeface="Times New Roman"/>
              </a:rPr>
              <a:t> </a:t>
            </a:r>
            <a:r>
              <a:rPr lang="ru-RU" sz="2800" dirty="0" err="1">
                <a:latin typeface="Times New Roman"/>
                <a:ea typeface="Times New Roman"/>
              </a:rPr>
              <a:t>сайтлар</a:t>
            </a:r>
            <a:r>
              <a:rPr lang="ru-RU" sz="2800" dirty="0">
                <a:latin typeface="Times New Roman"/>
                <a:ea typeface="Times New Roman"/>
              </a:rPr>
              <a:t> </a:t>
            </a:r>
            <a:r>
              <a:rPr lang="ru-RU" sz="2800" dirty="0" err="1">
                <a:latin typeface="Times New Roman"/>
                <a:ea typeface="Times New Roman"/>
              </a:rPr>
              <a:t>фаолиятларини</a:t>
            </a:r>
            <a:r>
              <a:rPr lang="ru-RU" sz="2800" dirty="0">
                <a:latin typeface="Times New Roman"/>
                <a:ea typeface="Times New Roman"/>
              </a:rPr>
              <a:t> </a:t>
            </a:r>
            <a:r>
              <a:rPr lang="ru-RU" sz="2800" dirty="0" err="1">
                <a:latin typeface="Times New Roman"/>
                <a:ea typeface="Times New Roman"/>
              </a:rPr>
              <a:t>амалга</a:t>
            </a:r>
            <a:r>
              <a:rPr lang="ru-RU" sz="2800" dirty="0">
                <a:latin typeface="Times New Roman"/>
                <a:ea typeface="Times New Roman"/>
              </a:rPr>
              <a:t> </a:t>
            </a:r>
            <a:r>
              <a:rPr lang="ru-RU" sz="2800" dirty="0" err="1">
                <a:latin typeface="Times New Roman"/>
                <a:ea typeface="Times New Roman"/>
              </a:rPr>
              <a:t>оширишда</a:t>
            </a:r>
            <a:r>
              <a:rPr lang="ru-RU" sz="2800" dirty="0">
                <a:latin typeface="Times New Roman"/>
                <a:ea typeface="Times New Roman"/>
              </a:rPr>
              <a:t> </a:t>
            </a:r>
            <a:r>
              <a:rPr lang="ru-RU" sz="2800" dirty="0" err="1">
                <a:latin typeface="Times New Roman"/>
                <a:ea typeface="Times New Roman"/>
              </a:rPr>
              <a:t>давом</a:t>
            </a:r>
            <a:r>
              <a:rPr lang="ru-RU" sz="2800" dirty="0">
                <a:latin typeface="Times New Roman"/>
                <a:ea typeface="Times New Roman"/>
              </a:rPr>
              <a:t> </a:t>
            </a:r>
            <a:r>
              <a:rPr lang="ru-RU" sz="2800" dirty="0" err="1">
                <a:latin typeface="Times New Roman"/>
                <a:ea typeface="Times New Roman"/>
              </a:rPr>
              <a:t>этмоқдалар</a:t>
            </a:r>
            <a:r>
              <a:rPr lang="ru-RU" sz="2800" dirty="0">
                <a:latin typeface="Times New Roman"/>
                <a:ea typeface="Times New Roman"/>
              </a:rPr>
              <a:t>.</a:t>
            </a:r>
            <a:endParaRPr lang="ru-RU" sz="2800" dirty="0"/>
          </a:p>
        </p:txBody>
      </p:sp>
    </p:spTree>
    <p:extLst>
      <p:ext uri="{BB962C8B-B14F-4D97-AF65-F5344CB8AC3E}">
        <p14:creationId xmlns="" xmlns:p14="http://schemas.microsoft.com/office/powerpoint/2010/main" val="35478915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0" y="0"/>
            <a:ext cx="5148064" cy="6858000"/>
          </a:xfrm>
        </p:spPr>
        <p:txBody>
          <a:bodyPr>
            <a:noAutofit/>
          </a:bodyPr>
          <a:lstStyle/>
          <a:p>
            <a:r>
              <a:rPr lang="ru-RU" sz="3000" dirty="0" err="1">
                <a:latin typeface="Times New Roman"/>
                <a:ea typeface="Times New Roman"/>
              </a:rPr>
              <a:t>Маьлумки</a:t>
            </a:r>
            <a:r>
              <a:rPr lang="ru-RU" sz="3000" dirty="0">
                <a:latin typeface="Times New Roman"/>
                <a:ea typeface="Times New Roman"/>
              </a:rPr>
              <a:t>, </a:t>
            </a:r>
            <a:r>
              <a:rPr lang="ru-RU" sz="3000" dirty="0" err="1">
                <a:latin typeface="Times New Roman"/>
                <a:ea typeface="Times New Roman"/>
              </a:rPr>
              <a:t>кўплаб</a:t>
            </a:r>
            <a:r>
              <a:rPr lang="ru-RU" sz="3000" dirty="0">
                <a:latin typeface="Times New Roman"/>
                <a:ea typeface="Times New Roman"/>
              </a:rPr>
              <a:t> сайт </a:t>
            </a:r>
            <a:r>
              <a:rPr lang="ru-RU" sz="3000" dirty="0" err="1">
                <a:latin typeface="Times New Roman"/>
                <a:ea typeface="Times New Roman"/>
              </a:rPr>
              <a:t>ва</a:t>
            </a:r>
            <a:r>
              <a:rPr lang="ru-RU" sz="3000" dirty="0">
                <a:latin typeface="Times New Roman"/>
                <a:ea typeface="Times New Roman"/>
              </a:rPr>
              <a:t> </a:t>
            </a:r>
            <a:r>
              <a:rPr lang="ru-RU" sz="3000" dirty="0" err="1">
                <a:latin typeface="Times New Roman"/>
                <a:ea typeface="Times New Roman"/>
              </a:rPr>
              <a:t>тармоқлар</a:t>
            </a:r>
            <a:r>
              <a:rPr lang="ru-RU" sz="3000" dirty="0">
                <a:latin typeface="Times New Roman"/>
                <a:ea typeface="Times New Roman"/>
              </a:rPr>
              <a:t> </a:t>
            </a:r>
            <a:r>
              <a:rPr lang="ru-RU" sz="3000" dirty="0" err="1">
                <a:latin typeface="Times New Roman"/>
                <a:ea typeface="Times New Roman"/>
              </a:rPr>
              <a:t>катта</a:t>
            </a:r>
            <a:r>
              <a:rPr lang="ru-RU" sz="3000" dirty="0">
                <a:latin typeface="Times New Roman"/>
                <a:ea typeface="Times New Roman"/>
              </a:rPr>
              <a:t> </a:t>
            </a:r>
            <a:r>
              <a:rPr lang="ru-RU" sz="3000" dirty="0" err="1">
                <a:latin typeface="Times New Roman"/>
                <a:ea typeface="Times New Roman"/>
              </a:rPr>
              <a:t>маблағлар</a:t>
            </a:r>
            <a:r>
              <a:rPr lang="ru-RU" sz="3000" dirty="0">
                <a:latin typeface="Times New Roman"/>
                <a:ea typeface="Times New Roman"/>
              </a:rPr>
              <a:t> </a:t>
            </a:r>
            <a:r>
              <a:rPr lang="ru-RU" sz="3000" dirty="0" err="1">
                <a:latin typeface="Times New Roman"/>
                <a:ea typeface="Times New Roman"/>
              </a:rPr>
              <a:t>эвазига</a:t>
            </a:r>
            <a:r>
              <a:rPr lang="ru-RU" sz="3000" dirty="0">
                <a:latin typeface="Times New Roman"/>
                <a:ea typeface="Times New Roman"/>
              </a:rPr>
              <a:t> </a:t>
            </a:r>
            <a:r>
              <a:rPr lang="ru-RU" sz="3000" dirty="0" err="1">
                <a:latin typeface="Times New Roman"/>
                <a:ea typeface="Times New Roman"/>
              </a:rPr>
              <a:t>филтрлаб</a:t>
            </a:r>
            <a:r>
              <a:rPr lang="ru-RU" sz="3000" dirty="0">
                <a:latin typeface="Times New Roman"/>
                <a:ea typeface="Times New Roman"/>
              </a:rPr>
              <a:t> </a:t>
            </a:r>
            <a:r>
              <a:rPr lang="ru-RU" sz="3000" dirty="0" err="1">
                <a:latin typeface="Times New Roman"/>
                <a:ea typeface="Times New Roman"/>
              </a:rPr>
              <a:t>кўйилган</a:t>
            </a:r>
            <a:r>
              <a:rPr lang="ru-RU" sz="3000" dirty="0">
                <a:latin typeface="Times New Roman"/>
                <a:ea typeface="Times New Roman"/>
              </a:rPr>
              <a:t> </a:t>
            </a:r>
            <a:r>
              <a:rPr lang="ru-RU" sz="3000" dirty="0" err="1">
                <a:latin typeface="Times New Roman"/>
                <a:ea typeface="Times New Roman"/>
              </a:rPr>
              <a:t>ва</a:t>
            </a:r>
            <a:r>
              <a:rPr lang="ru-RU" sz="3000" dirty="0">
                <a:latin typeface="Times New Roman"/>
                <a:ea typeface="Times New Roman"/>
              </a:rPr>
              <a:t> </a:t>
            </a:r>
            <a:r>
              <a:rPr lang="ru-RU" sz="3000" dirty="0" err="1">
                <a:latin typeface="Times New Roman"/>
                <a:ea typeface="Times New Roman"/>
              </a:rPr>
              <a:t>бу</a:t>
            </a:r>
            <a:r>
              <a:rPr lang="ru-RU" sz="3000" dirty="0">
                <a:latin typeface="Times New Roman"/>
                <a:ea typeface="Times New Roman"/>
              </a:rPr>
              <a:t> </a:t>
            </a:r>
            <a:r>
              <a:rPr lang="ru-RU" sz="3000" dirty="0" err="1">
                <a:latin typeface="Times New Roman"/>
                <a:ea typeface="Times New Roman"/>
              </a:rPr>
              <a:t>ҳолатни</a:t>
            </a:r>
            <a:r>
              <a:rPr lang="ru-RU" sz="3000" dirty="0">
                <a:latin typeface="Times New Roman"/>
                <a:ea typeface="Times New Roman"/>
              </a:rPr>
              <a:t> </a:t>
            </a:r>
            <a:r>
              <a:rPr lang="ru-RU" sz="3000" dirty="0" err="1">
                <a:latin typeface="Times New Roman"/>
                <a:ea typeface="Times New Roman"/>
              </a:rPr>
              <a:t>кўплаб</a:t>
            </a:r>
            <a:r>
              <a:rPr lang="ru-RU" sz="3000" dirty="0">
                <a:latin typeface="Times New Roman"/>
                <a:ea typeface="Times New Roman"/>
              </a:rPr>
              <a:t> </a:t>
            </a:r>
            <a:r>
              <a:rPr lang="ru-RU" sz="3000" dirty="0" err="1">
                <a:latin typeface="Times New Roman"/>
                <a:ea typeface="Times New Roman"/>
              </a:rPr>
              <a:t>давлатларда</a:t>
            </a:r>
            <a:r>
              <a:rPr lang="ru-RU" sz="3000" dirty="0">
                <a:latin typeface="Times New Roman"/>
                <a:ea typeface="Times New Roman"/>
              </a:rPr>
              <a:t> </a:t>
            </a:r>
            <a:r>
              <a:rPr lang="ru-RU" sz="3000" dirty="0" err="1">
                <a:latin typeface="Times New Roman"/>
                <a:ea typeface="Times New Roman"/>
              </a:rPr>
              <a:t>кузатиш</a:t>
            </a:r>
            <a:r>
              <a:rPr lang="ru-RU" sz="3000" dirty="0">
                <a:latin typeface="Times New Roman"/>
                <a:ea typeface="Times New Roman"/>
              </a:rPr>
              <a:t> </a:t>
            </a:r>
            <a:r>
              <a:rPr lang="ru-RU" sz="3000" dirty="0" err="1">
                <a:latin typeface="Times New Roman"/>
                <a:ea typeface="Times New Roman"/>
              </a:rPr>
              <a:t>мумкин</a:t>
            </a:r>
            <a:r>
              <a:rPr lang="ru-RU" sz="3000" dirty="0">
                <a:latin typeface="Times New Roman"/>
                <a:ea typeface="Times New Roman"/>
              </a:rPr>
              <a:t>. </a:t>
            </a:r>
            <a:r>
              <a:rPr lang="ru-RU" sz="3000" dirty="0" err="1">
                <a:latin typeface="Times New Roman"/>
                <a:ea typeface="Times New Roman"/>
              </a:rPr>
              <a:t>Албатта</a:t>
            </a:r>
            <a:r>
              <a:rPr lang="ru-RU" sz="3000" dirty="0">
                <a:latin typeface="Times New Roman"/>
                <a:ea typeface="Times New Roman"/>
              </a:rPr>
              <a:t> </a:t>
            </a:r>
            <a:r>
              <a:rPr lang="ru-RU" sz="3000" dirty="0" err="1">
                <a:latin typeface="Times New Roman"/>
                <a:ea typeface="Times New Roman"/>
              </a:rPr>
              <a:t>тақиқлар</a:t>
            </a:r>
            <a:r>
              <a:rPr lang="ru-RU" sz="3000" dirty="0">
                <a:latin typeface="Times New Roman"/>
                <a:ea typeface="Times New Roman"/>
              </a:rPr>
              <a:t> </a:t>
            </a:r>
            <a:r>
              <a:rPr lang="ru-RU" sz="3000" dirty="0" err="1">
                <a:latin typeface="Times New Roman"/>
                <a:ea typeface="Times New Roman"/>
              </a:rPr>
              <a:t>ёки</a:t>
            </a:r>
            <a:r>
              <a:rPr lang="ru-RU" sz="3000" dirty="0">
                <a:latin typeface="Times New Roman"/>
                <a:ea typeface="Times New Roman"/>
              </a:rPr>
              <a:t> </a:t>
            </a:r>
            <a:r>
              <a:rPr lang="ru-RU" sz="3000" dirty="0" err="1">
                <a:latin typeface="Times New Roman"/>
                <a:ea typeface="Times New Roman"/>
              </a:rPr>
              <a:t>филтр</a:t>
            </a:r>
            <a:r>
              <a:rPr lang="ru-RU" sz="3000" dirty="0">
                <a:latin typeface="Times New Roman"/>
                <a:ea typeface="Times New Roman"/>
              </a:rPr>
              <a:t> </a:t>
            </a:r>
            <a:r>
              <a:rPr lang="ru-RU" sz="3000" dirty="0" err="1">
                <a:latin typeface="Times New Roman"/>
                <a:ea typeface="Times New Roman"/>
              </a:rPr>
              <a:t>воситалари</a:t>
            </a:r>
            <a:r>
              <a:rPr lang="ru-RU" sz="3000" dirty="0">
                <a:latin typeface="Times New Roman"/>
                <a:ea typeface="Times New Roman"/>
              </a:rPr>
              <a:t> </a:t>
            </a:r>
            <a:r>
              <a:rPr lang="ru-RU" sz="3000" dirty="0" err="1">
                <a:latin typeface="Times New Roman"/>
                <a:ea typeface="Times New Roman"/>
              </a:rPr>
              <a:t>орқали</a:t>
            </a:r>
            <a:r>
              <a:rPr lang="ru-RU" sz="3000" dirty="0">
                <a:latin typeface="Times New Roman"/>
                <a:ea typeface="Times New Roman"/>
              </a:rPr>
              <a:t> </a:t>
            </a:r>
            <a:r>
              <a:rPr lang="ru-RU" sz="3000" dirty="0" err="1">
                <a:latin typeface="Times New Roman"/>
                <a:ea typeface="Times New Roman"/>
              </a:rPr>
              <a:t>одамларни</a:t>
            </a:r>
            <a:r>
              <a:rPr lang="ru-RU" sz="3000" dirty="0">
                <a:latin typeface="Times New Roman"/>
                <a:ea typeface="Times New Roman"/>
              </a:rPr>
              <a:t> Интернет </a:t>
            </a:r>
            <a:r>
              <a:rPr lang="ru-RU" sz="3000" dirty="0" err="1">
                <a:latin typeface="Times New Roman"/>
                <a:ea typeface="Times New Roman"/>
              </a:rPr>
              <a:t>оламидаги</a:t>
            </a:r>
            <a:r>
              <a:rPr lang="ru-RU" sz="3000" dirty="0">
                <a:latin typeface="Times New Roman"/>
                <a:ea typeface="Times New Roman"/>
              </a:rPr>
              <a:t> </a:t>
            </a:r>
            <a:r>
              <a:rPr lang="ru-RU" sz="3000" dirty="0" err="1">
                <a:latin typeface="Times New Roman"/>
                <a:ea typeface="Times New Roman"/>
              </a:rPr>
              <a:t>турли</a:t>
            </a:r>
            <a:r>
              <a:rPr lang="ru-RU" sz="3000" dirty="0">
                <a:latin typeface="Times New Roman"/>
                <a:ea typeface="Times New Roman"/>
              </a:rPr>
              <a:t> </a:t>
            </a:r>
            <a:r>
              <a:rPr lang="ru-RU" sz="3000" dirty="0" err="1">
                <a:latin typeface="Times New Roman"/>
                <a:ea typeface="Times New Roman"/>
              </a:rPr>
              <a:t>кучларнинг</a:t>
            </a:r>
            <a:r>
              <a:rPr lang="ru-RU" sz="3000" dirty="0">
                <a:latin typeface="Times New Roman"/>
                <a:ea typeface="Times New Roman"/>
              </a:rPr>
              <a:t> </a:t>
            </a:r>
            <a:r>
              <a:rPr lang="ru-RU" sz="3000" dirty="0" err="1">
                <a:latin typeface="Times New Roman"/>
                <a:ea typeface="Times New Roman"/>
              </a:rPr>
              <a:t>хатарли</a:t>
            </a:r>
            <a:r>
              <a:rPr lang="ru-RU" sz="3000" dirty="0">
                <a:latin typeface="Times New Roman"/>
                <a:ea typeface="Times New Roman"/>
              </a:rPr>
              <a:t> </a:t>
            </a:r>
            <a:r>
              <a:rPr lang="ru-RU" sz="3000" dirty="0" err="1">
                <a:latin typeface="Times New Roman"/>
                <a:ea typeface="Times New Roman"/>
              </a:rPr>
              <a:t>таҳдидларидан</a:t>
            </a:r>
            <a:r>
              <a:rPr lang="ru-RU" sz="3000" dirty="0">
                <a:latin typeface="Times New Roman"/>
                <a:ea typeface="Times New Roman"/>
              </a:rPr>
              <a:t>, </a:t>
            </a:r>
            <a:r>
              <a:rPr lang="ru-RU" sz="3000" dirty="0" err="1">
                <a:latin typeface="Times New Roman"/>
                <a:ea typeface="Times New Roman"/>
              </a:rPr>
              <a:t>кераксиз</a:t>
            </a:r>
            <a:r>
              <a:rPr lang="ru-RU" sz="3000" dirty="0">
                <a:latin typeface="Times New Roman"/>
                <a:ea typeface="Times New Roman"/>
              </a:rPr>
              <a:t> </a:t>
            </a:r>
            <a:r>
              <a:rPr lang="ru-RU" sz="3000" dirty="0" err="1">
                <a:latin typeface="Times New Roman"/>
                <a:ea typeface="Times New Roman"/>
              </a:rPr>
              <a:t>ва</a:t>
            </a:r>
            <a:r>
              <a:rPr lang="ru-RU" sz="3000" dirty="0">
                <a:latin typeface="Times New Roman"/>
                <a:ea typeface="Times New Roman"/>
              </a:rPr>
              <a:t> </a:t>
            </a:r>
            <a:r>
              <a:rPr lang="ru-RU" sz="3000" dirty="0" err="1">
                <a:latin typeface="Times New Roman"/>
                <a:ea typeface="Times New Roman"/>
              </a:rPr>
              <a:t>салбий</a:t>
            </a:r>
            <a:r>
              <a:rPr lang="ru-RU" sz="3000" dirty="0">
                <a:latin typeface="Times New Roman"/>
                <a:ea typeface="Times New Roman"/>
              </a:rPr>
              <a:t> </a:t>
            </a:r>
            <a:r>
              <a:rPr lang="ru-RU" sz="3000" dirty="0" err="1">
                <a:latin typeface="Times New Roman"/>
                <a:ea typeface="Times New Roman"/>
              </a:rPr>
              <a:t>ахборотлардан</a:t>
            </a:r>
            <a:r>
              <a:rPr lang="ru-RU" sz="3000" dirty="0">
                <a:latin typeface="Times New Roman"/>
                <a:ea typeface="Times New Roman"/>
              </a:rPr>
              <a:t> </a:t>
            </a:r>
            <a:r>
              <a:rPr lang="ru-RU" sz="3000" dirty="0" err="1">
                <a:latin typeface="Times New Roman"/>
                <a:ea typeface="Times New Roman"/>
              </a:rPr>
              <a:t>сақлаш</a:t>
            </a:r>
            <a:r>
              <a:rPr lang="ru-RU" sz="3000" dirty="0">
                <a:latin typeface="Times New Roman"/>
                <a:ea typeface="Times New Roman"/>
              </a:rPr>
              <a:t> </a:t>
            </a:r>
            <a:r>
              <a:rPr lang="ru-RU" sz="3000" dirty="0" err="1">
                <a:latin typeface="Times New Roman"/>
                <a:ea typeface="Times New Roman"/>
              </a:rPr>
              <a:t>қийин</a:t>
            </a:r>
            <a:r>
              <a:rPr lang="ru-RU" sz="3000" dirty="0">
                <a:latin typeface="Times New Roman"/>
                <a:ea typeface="Times New Roman"/>
              </a:rPr>
              <a:t> </a:t>
            </a:r>
            <a:r>
              <a:rPr lang="ru-RU" sz="3000" dirty="0" err="1">
                <a:latin typeface="Times New Roman"/>
                <a:ea typeface="Times New Roman"/>
              </a:rPr>
              <a:t>ва</a:t>
            </a:r>
            <a:r>
              <a:rPr lang="ru-RU" sz="3000" dirty="0">
                <a:latin typeface="Times New Roman"/>
                <a:ea typeface="Times New Roman"/>
              </a:rPr>
              <a:t> </a:t>
            </a:r>
            <a:r>
              <a:rPr lang="ru-RU" sz="3000" dirty="0" err="1">
                <a:latin typeface="Times New Roman"/>
                <a:ea typeface="Times New Roman"/>
              </a:rPr>
              <a:t>фақатгина</a:t>
            </a:r>
            <a:r>
              <a:rPr lang="ru-RU" sz="3000" dirty="0">
                <a:latin typeface="Times New Roman"/>
                <a:ea typeface="Times New Roman"/>
              </a:rPr>
              <a:t> </a:t>
            </a:r>
            <a:r>
              <a:rPr lang="ru-RU" sz="3000" dirty="0" err="1">
                <a:latin typeface="Times New Roman"/>
                <a:ea typeface="Times New Roman"/>
              </a:rPr>
              <a:t>вақтинчалик</a:t>
            </a:r>
            <a:r>
              <a:rPr lang="ru-RU" sz="3000" dirty="0">
                <a:latin typeface="Times New Roman"/>
                <a:ea typeface="Times New Roman"/>
              </a:rPr>
              <a:t> </a:t>
            </a:r>
            <a:r>
              <a:rPr lang="ru-RU" sz="3000" dirty="0" err="1">
                <a:latin typeface="Times New Roman"/>
                <a:ea typeface="Times New Roman"/>
              </a:rPr>
              <a:t>ҳолат</a:t>
            </a:r>
            <a:r>
              <a:rPr lang="ru-RU" sz="3000" dirty="0">
                <a:latin typeface="Times New Roman"/>
                <a:ea typeface="Times New Roman"/>
              </a:rPr>
              <a:t> </a:t>
            </a:r>
            <a:r>
              <a:rPr lang="ru-RU" sz="3000" dirty="0" err="1">
                <a:latin typeface="Times New Roman"/>
                <a:ea typeface="Times New Roman"/>
              </a:rPr>
              <a:t>бўлиши</a:t>
            </a:r>
            <a:r>
              <a:rPr lang="ru-RU" sz="3000" dirty="0">
                <a:latin typeface="Times New Roman"/>
                <a:ea typeface="Times New Roman"/>
              </a:rPr>
              <a:t> </a:t>
            </a:r>
            <a:r>
              <a:rPr lang="ru-RU" sz="3000" dirty="0" err="1">
                <a:latin typeface="Times New Roman"/>
                <a:ea typeface="Times New Roman"/>
              </a:rPr>
              <a:t>мумкин</a:t>
            </a:r>
            <a:r>
              <a:rPr lang="ru-RU" sz="3000" dirty="0">
                <a:latin typeface="Times New Roman"/>
                <a:ea typeface="Times New Roman"/>
              </a:rPr>
              <a:t>. </a:t>
            </a:r>
            <a:endParaRPr lang="ru-RU" sz="3000" dirty="0"/>
          </a:p>
        </p:txBody>
      </p:sp>
      <p:pic>
        <p:nvPicPr>
          <p:cNvPr id="5" name="Объект 4"/>
          <p:cNvPicPr>
            <a:picLocks noGrp="1" noChangeAspect="1"/>
          </p:cNvPicPr>
          <p:nvPr>
            <p:ph sz="quarter" idx="2"/>
          </p:nvPr>
        </p:nvPicPr>
        <p:blipFill>
          <a:blip r:embed="rId2">
            <a:extLst>
              <a:ext uri="{28A0092B-C50C-407E-A947-70E740481C1C}">
                <a14:useLocalDpi xmlns="" xmlns:a14="http://schemas.microsoft.com/office/drawing/2010/main" val="0"/>
              </a:ext>
            </a:extLst>
          </a:blip>
          <a:stretch>
            <a:fillRect/>
          </a:stretch>
        </p:blipFill>
        <p:spPr>
          <a:xfrm>
            <a:off x="5004048" y="692696"/>
            <a:ext cx="4072607" cy="4968552"/>
          </a:xfrm>
        </p:spPr>
      </p:pic>
    </p:spTree>
    <p:extLst>
      <p:ext uri="{BB962C8B-B14F-4D97-AF65-F5344CB8AC3E}">
        <p14:creationId xmlns="" xmlns:p14="http://schemas.microsoft.com/office/powerpoint/2010/main" val="17014083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188640"/>
            <a:ext cx="8219256" cy="6285312"/>
          </a:xfrm>
        </p:spPr>
        <p:txBody>
          <a:bodyPr/>
          <a:lstStyle/>
          <a:p>
            <a:pPr indent="457200" algn="just">
              <a:spcAft>
                <a:spcPts val="0"/>
              </a:spcAft>
            </a:pPr>
            <a:r>
              <a:rPr lang="uz-Cyrl-UZ" sz="2800" b="1" dirty="0">
                <a:latin typeface="Times New Roman"/>
                <a:ea typeface="Times New Roman"/>
              </a:rPr>
              <a:t>Жамиятни глобал ахборотлаштириш</a:t>
            </a:r>
            <a:r>
              <a:rPr lang="uz-Cyrl-UZ" sz="2800" dirty="0">
                <a:latin typeface="Times New Roman"/>
                <a:ea typeface="Times New Roman"/>
              </a:rPr>
              <a:t> – ахборот ресурсларини фаол шакллантириш ва улардан кенг миқёсда фойдаланиш глобал, умумбашарий жараёнидир. Жамиятни ахборотлаштириш жараёнида ишлаб чиқаришнинг одатдаги технологик усули ва турмуш тарзи кибернетика воситалари ва усулларидан фойдаланишга асосланадиган янгича, постиндустриал шакл-шамойил ва мазмун-моҳият касб-этади. Ахборот жамияти – постиндустриал жамият концепцияси; цивилизация ривожланишининг янги тарихий босқичи бўлиб, унда ахборот ва билим ишлаб чиқаришнинг бош маҳсуллари ҳисобланади. </a:t>
            </a:r>
            <a:endParaRPr lang="ru-RU" sz="2800" dirty="0">
              <a:latin typeface="Times New Roman"/>
              <a:ea typeface="Times New Roman"/>
            </a:endParaRPr>
          </a:p>
          <a:p>
            <a:endParaRPr lang="ru-RU" dirty="0"/>
          </a:p>
        </p:txBody>
      </p:sp>
    </p:spTree>
    <p:extLst>
      <p:ext uri="{BB962C8B-B14F-4D97-AF65-F5344CB8AC3E}">
        <p14:creationId xmlns="" xmlns:p14="http://schemas.microsoft.com/office/powerpoint/2010/main" val="8894535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Объект 7"/>
          <p:cNvGraphicFramePr>
            <a:graphicFrameLocks noGrp="1"/>
          </p:cNvGraphicFramePr>
          <p:nvPr>
            <p:ph sz="quarter" idx="1"/>
            <p:extLst>
              <p:ext uri="{D42A27DB-BD31-4B8C-83A1-F6EECF244321}">
                <p14:modId xmlns="" xmlns:p14="http://schemas.microsoft.com/office/powerpoint/2010/main" val="3510274075"/>
              </p:ext>
            </p:extLst>
          </p:nvPr>
        </p:nvGraphicFramePr>
        <p:xfrm>
          <a:off x="251520" y="188640"/>
          <a:ext cx="8496944" cy="6408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6401647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197</TotalTime>
  <Words>1770</Words>
  <Application>Microsoft Office PowerPoint</Application>
  <PresentationFormat>Экран (4:3)</PresentationFormat>
  <Paragraphs>59</Paragraphs>
  <Slides>32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Эркер</vt:lpstr>
      <vt:lpstr>Слайд 1</vt:lpstr>
      <vt:lpstr>ГЛОБАЛЛАШУВ ВА АХБОРОТ  ТЕХНОЛОГИЯЛАРИ</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Жамиятни шахс онгига таъсир этишда ахборотлаштириш жараёни бир–бири билан боғлиқ бўлган уч қисмдан таркиб топади: </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ГЛОБАЛЛАШУВ ВА АХБОРОТ  ТЕХНОЛОГИЯЛАРИ</dc:title>
  <cp:lastModifiedBy>Admin</cp:lastModifiedBy>
  <cp:revision>26</cp:revision>
  <dcterms:modified xsi:type="dcterms:W3CDTF">2015-02-17T07:48:14Z</dcterms:modified>
</cp:coreProperties>
</file>