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5" r:id="rId4"/>
    <p:sldId id="257" r:id="rId5"/>
    <p:sldId id="258" r:id="rId6"/>
    <p:sldId id="259" r:id="rId7"/>
    <p:sldId id="260" r:id="rId8"/>
    <p:sldId id="261" r:id="rId9"/>
    <p:sldId id="262" r:id="rId10"/>
    <p:sldId id="263" r:id="rId11"/>
    <p:sldId id="278" r:id="rId12"/>
    <p:sldId id="279" r:id="rId13"/>
    <p:sldId id="280"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Lst>
  <p:sldSz cx="9144000" cy="6858000" type="screen4x3"/>
  <p:notesSz cx="6858000" cy="9144000"/>
  <p:defaultTextStyle>
    <a:defPPr>
      <a:defRPr lang="uz-Cyrl-U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4660"/>
  </p:normalViewPr>
  <p:slideViewPr>
    <p:cSldViewPr>
      <p:cViewPr varScale="1">
        <p:scale>
          <a:sx n="87" d="100"/>
          <a:sy n="87" d="100"/>
        </p:scale>
        <p:origin x="108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CBD8A-68A6-4DEE-AE88-92B86EDA12F3}"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uz-Cyrl-UZ"/>
        </a:p>
      </dgm:t>
    </dgm:pt>
    <dgm:pt modelId="{7228DB0F-19B2-4A98-948C-A6011F1A7E36}">
      <dgm:prSet/>
      <dgm:spPr/>
      <dgm:t>
        <a:bodyPr/>
        <a:lstStyle/>
        <a:p>
          <a:r>
            <a:rPr lang="uz-Cyrl-UZ" smtClean="0"/>
            <a:t>XIX asr o’rtalaridan XX asr boshlarigacha oltin standart asosan bir guruh yuqori rivojlangan mamlakatlarni qamrab olgan mukammal pul tizimi hisoblangan. 1913 yilda uch yetakchi davlat - AQSH, Buyuk Britaniya, Frantsiya hissasiga jahon oltin - monetar muomalasining 62 foizi yoki 3,5 ming tonna oltin to’g’ri kelgan.</a:t>
          </a:r>
          <a:endParaRPr lang="ru-RU" dirty="0"/>
        </a:p>
      </dgm:t>
    </dgm:pt>
    <dgm:pt modelId="{B14BB194-7917-4089-8F09-903495AA4561}" type="parTrans" cxnId="{D993A031-4705-411D-8E5B-0479F270730F}">
      <dgm:prSet/>
      <dgm:spPr/>
      <dgm:t>
        <a:bodyPr/>
        <a:lstStyle/>
        <a:p>
          <a:endParaRPr lang="uz-Cyrl-UZ"/>
        </a:p>
      </dgm:t>
    </dgm:pt>
    <dgm:pt modelId="{BF278D9A-6D35-443E-82E0-E1CD98F0689C}" type="sibTrans" cxnId="{D993A031-4705-411D-8E5B-0479F270730F}">
      <dgm:prSet/>
      <dgm:spPr/>
      <dgm:t>
        <a:bodyPr/>
        <a:lstStyle/>
        <a:p>
          <a:endParaRPr lang="uz-Cyrl-UZ"/>
        </a:p>
      </dgm:t>
    </dgm:pt>
    <dgm:pt modelId="{22CA9CC3-33E2-4D52-A19F-06BD716343AF}">
      <dgm:prSet/>
      <dgm:spPr/>
      <dgm:t>
        <a:bodyPr/>
        <a:lstStyle/>
        <a:p>
          <a:r>
            <a:rPr lang="uz-Cyrl-UZ" dirty="0" smtClean="0"/>
            <a:t>SHu bilan birga, o’sha davrlardayoq xalqaro hisob-kitoblarda oltinga qaraganda qulayroq bo’lgan qog’oz pullardan foydalanilgan. Iqtisodchilarning baholashicha 1894 yilda xalqaro to’lov oborotida oltin ulushi bor-yo’g’i 3,5 foizni tashkil etgan, ya’ni banklararo hisob-kitoblar asosan valyutalarda amalga oshirilgan. </a:t>
          </a:r>
          <a:endParaRPr lang="uz-Cyrl-UZ" dirty="0"/>
        </a:p>
      </dgm:t>
    </dgm:pt>
    <dgm:pt modelId="{AFA2B9BF-2C57-4B7D-8B9C-799CFF7EA43F}" type="parTrans" cxnId="{54B0C496-67C1-44F2-A561-2901F6A60574}">
      <dgm:prSet/>
      <dgm:spPr/>
      <dgm:t>
        <a:bodyPr/>
        <a:lstStyle/>
        <a:p>
          <a:endParaRPr lang="uz-Cyrl-UZ"/>
        </a:p>
      </dgm:t>
    </dgm:pt>
    <dgm:pt modelId="{8720CE5D-AD1F-4498-9630-21C910CEB20E}" type="sibTrans" cxnId="{54B0C496-67C1-44F2-A561-2901F6A60574}">
      <dgm:prSet/>
      <dgm:spPr/>
      <dgm:t>
        <a:bodyPr/>
        <a:lstStyle/>
        <a:p>
          <a:endParaRPr lang="uz-Cyrl-UZ"/>
        </a:p>
      </dgm:t>
    </dgm:pt>
    <dgm:pt modelId="{CC226557-8069-43F3-B278-D80712BB0DD4}">
      <dgm:prSet/>
      <dgm:spPr/>
      <dgm:t>
        <a:bodyPr/>
        <a:lstStyle/>
        <a:p>
          <a:r>
            <a:rPr lang="uz-Cyrl-UZ" smtClean="0"/>
            <a:t>Bu davrda Buyuk Britaniya yetakchi iqtisodiy va moliyaviy davlat bo’lgan va funt sterling oltin kabi xalqaro to’lovlarda erkin muomaladagi asosiy valyuta hisoblangan. </a:t>
          </a:r>
          <a:endParaRPr lang="uz-Cyrl-UZ"/>
        </a:p>
      </dgm:t>
    </dgm:pt>
    <dgm:pt modelId="{1725A185-4BED-4EAF-8145-D9DA98CC152B}" type="parTrans" cxnId="{907DDA49-29C4-4F2E-9C51-FA219759BF6F}">
      <dgm:prSet/>
      <dgm:spPr/>
      <dgm:t>
        <a:bodyPr/>
        <a:lstStyle/>
        <a:p>
          <a:endParaRPr lang="uz-Cyrl-UZ"/>
        </a:p>
      </dgm:t>
    </dgm:pt>
    <dgm:pt modelId="{3E9061A8-3E65-4147-9C31-7F6FA089DE86}" type="sibTrans" cxnId="{907DDA49-29C4-4F2E-9C51-FA219759BF6F}">
      <dgm:prSet/>
      <dgm:spPr/>
      <dgm:t>
        <a:bodyPr/>
        <a:lstStyle/>
        <a:p>
          <a:endParaRPr lang="uz-Cyrl-UZ"/>
        </a:p>
      </dgm:t>
    </dgm:pt>
    <dgm:pt modelId="{439E0B09-1E24-4B35-B78D-23E5EC943921}" type="pres">
      <dgm:prSet presAssocID="{5C3CBD8A-68A6-4DEE-AE88-92B86EDA12F3}" presName="linear" presStyleCnt="0">
        <dgm:presLayoutVars>
          <dgm:animLvl val="lvl"/>
          <dgm:resizeHandles val="exact"/>
        </dgm:presLayoutVars>
      </dgm:prSet>
      <dgm:spPr/>
      <dgm:t>
        <a:bodyPr/>
        <a:lstStyle/>
        <a:p>
          <a:endParaRPr lang="uz-Cyrl-UZ"/>
        </a:p>
      </dgm:t>
    </dgm:pt>
    <dgm:pt modelId="{EBA32AA0-2823-485F-9072-60C71AB7E019}" type="pres">
      <dgm:prSet presAssocID="{22CA9CC3-33E2-4D52-A19F-06BD716343AF}" presName="parentText" presStyleLbl="node1" presStyleIdx="0" presStyleCnt="3">
        <dgm:presLayoutVars>
          <dgm:chMax val="0"/>
          <dgm:bulletEnabled val="1"/>
        </dgm:presLayoutVars>
      </dgm:prSet>
      <dgm:spPr/>
      <dgm:t>
        <a:bodyPr/>
        <a:lstStyle/>
        <a:p>
          <a:endParaRPr lang="uz-Cyrl-UZ"/>
        </a:p>
      </dgm:t>
    </dgm:pt>
    <dgm:pt modelId="{8A487FD1-86D8-40E8-B550-AF1756F9AB61}" type="pres">
      <dgm:prSet presAssocID="{8720CE5D-AD1F-4498-9630-21C910CEB20E}" presName="spacer" presStyleCnt="0"/>
      <dgm:spPr/>
      <dgm:t>
        <a:bodyPr/>
        <a:lstStyle/>
        <a:p>
          <a:endParaRPr lang="uz-Cyrl-UZ"/>
        </a:p>
      </dgm:t>
    </dgm:pt>
    <dgm:pt modelId="{FA61CC95-15BF-4129-BFE8-CD0EAF8A5E27}" type="pres">
      <dgm:prSet presAssocID="{7228DB0F-19B2-4A98-948C-A6011F1A7E36}" presName="parentText" presStyleLbl="node1" presStyleIdx="1" presStyleCnt="3">
        <dgm:presLayoutVars>
          <dgm:chMax val="0"/>
          <dgm:bulletEnabled val="1"/>
        </dgm:presLayoutVars>
      </dgm:prSet>
      <dgm:spPr/>
      <dgm:t>
        <a:bodyPr/>
        <a:lstStyle/>
        <a:p>
          <a:endParaRPr lang="uz-Cyrl-UZ"/>
        </a:p>
      </dgm:t>
    </dgm:pt>
    <dgm:pt modelId="{43EEF7C2-21DE-4E6E-B579-582AB6D234BF}" type="pres">
      <dgm:prSet presAssocID="{BF278D9A-6D35-443E-82E0-E1CD98F0689C}" presName="spacer" presStyleCnt="0"/>
      <dgm:spPr/>
      <dgm:t>
        <a:bodyPr/>
        <a:lstStyle/>
        <a:p>
          <a:endParaRPr lang="uz-Cyrl-UZ"/>
        </a:p>
      </dgm:t>
    </dgm:pt>
    <dgm:pt modelId="{81B56401-B55D-48C7-9493-07C5CBA0859C}" type="pres">
      <dgm:prSet presAssocID="{CC226557-8069-43F3-B278-D80712BB0DD4}" presName="parentText" presStyleLbl="node1" presStyleIdx="2" presStyleCnt="3">
        <dgm:presLayoutVars>
          <dgm:chMax val="0"/>
          <dgm:bulletEnabled val="1"/>
        </dgm:presLayoutVars>
      </dgm:prSet>
      <dgm:spPr/>
      <dgm:t>
        <a:bodyPr/>
        <a:lstStyle/>
        <a:p>
          <a:endParaRPr lang="uz-Cyrl-UZ"/>
        </a:p>
      </dgm:t>
    </dgm:pt>
  </dgm:ptLst>
  <dgm:cxnLst>
    <dgm:cxn modelId="{907DDA49-29C4-4F2E-9C51-FA219759BF6F}" srcId="{5C3CBD8A-68A6-4DEE-AE88-92B86EDA12F3}" destId="{CC226557-8069-43F3-B278-D80712BB0DD4}" srcOrd="2" destOrd="0" parTransId="{1725A185-4BED-4EAF-8145-D9DA98CC152B}" sibTransId="{3E9061A8-3E65-4147-9C31-7F6FA089DE86}"/>
    <dgm:cxn modelId="{AF10C718-53F8-4FC3-9813-FC0906E9CD76}" type="presOf" srcId="{22CA9CC3-33E2-4D52-A19F-06BD716343AF}" destId="{EBA32AA0-2823-485F-9072-60C71AB7E019}" srcOrd="0" destOrd="0" presId="urn:microsoft.com/office/officeart/2005/8/layout/vList2"/>
    <dgm:cxn modelId="{54B0C496-67C1-44F2-A561-2901F6A60574}" srcId="{5C3CBD8A-68A6-4DEE-AE88-92B86EDA12F3}" destId="{22CA9CC3-33E2-4D52-A19F-06BD716343AF}" srcOrd="0" destOrd="0" parTransId="{AFA2B9BF-2C57-4B7D-8B9C-799CFF7EA43F}" sibTransId="{8720CE5D-AD1F-4498-9630-21C910CEB20E}"/>
    <dgm:cxn modelId="{C98EB98F-5C18-4F56-9524-2EE60999EBB3}" type="presOf" srcId="{7228DB0F-19B2-4A98-948C-A6011F1A7E36}" destId="{FA61CC95-15BF-4129-BFE8-CD0EAF8A5E27}" srcOrd="0" destOrd="0" presId="urn:microsoft.com/office/officeart/2005/8/layout/vList2"/>
    <dgm:cxn modelId="{F493FCBD-F45C-4F81-93DF-4DF06CA71646}" type="presOf" srcId="{5C3CBD8A-68A6-4DEE-AE88-92B86EDA12F3}" destId="{439E0B09-1E24-4B35-B78D-23E5EC943921}" srcOrd="0" destOrd="0" presId="urn:microsoft.com/office/officeart/2005/8/layout/vList2"/>
    <dgm:cxn modelId="{A0E49003-1E10-4B30-B1A3-125B6D18BA9A}" type="presOf" srcId="{CC226557-8069-43F3-B278-D80712BB0DD4}" destId="{81B56401-B55D-48C7-9493-07C5CBA0859C}" srcOrd="0" destOrd="0" presId="urn:microsoft.com/office/officeart/2005/8/layout/vList2"/>
    <dgm:cxn modelId="{D993A031-4705-411D-8E5B-0479F270730F}" srcId="{5C3CBD8A-68A6-4DEE-AE88-92B86EDA12F3}" destId="{7228DB0F-19B2-4A98-948C-A6011F1A7E36}" srcOrd="1" destOrd="0" parTransId="{B14BB194-7917-4089-8F09-903495AA4561}" sibTransId="{BF278D9A-6D35-443E-82E0-E1CD98F0689C}"/>
    <dgm:cxn modelId="{87151E42-0FF7-4BFB-AA3D-80B4251303F8}" type="presParOf" srcId="{439E0B09-1E24-4B35-B78D-23E5EC943921}" destId="{EBA32AA0-2823-485F-9072-60C71AB7E019}" srcOrd="0" destOrd="0" presId="urn:microsoft.com/office/officeart/2005/8/layout/vList2"/>
    <dgm:cxn modelId="{FA788A5F-2EFF-4F3F-A127-5AF5BDF865AE}" type="presParOf" srcId="{439E0B09-1E24-4B35-B78D-23E5EC943921}" destId="{8A487FD1-86D8-40E8-B550-AF1756F9AB61}" srcOrd="1" destOrd="0" presId="urn:microsoft.com/office/officeart/2005/8/layout/vList2"/>
    <dgm:cxn modelId="{2E742C9B-30E6-4C09-AD19-BBC2DA99709A}" type="presParOf" srcId="{439E0B09-1E24-4B35-B78D-23E5EC943921}" destId="{FA61CC95-15BF-4129-BFE8-CD0EAF8A5E27}" srcOrd="2" destOrd="0" presId="urn:microsoft.com/office/officeart/2005/8/layout/vList2"/>
    <dgm:cxn modelId="{E644B6EA-11AB-4709-BD13-54C39151EC49}" type="presParOf" srcId="{439E0B09-1E24-4B35-B78D-23E5EC943921}" destId="{43EEF7C2-21DE-4E6E-B579-582AB6D234BF}" srcOrd="3" destOrd="0" presId="urn:microsoft.com/office/officeart/2005/8/layout/vList2"/>
    <dgm:cxn modelId="{871DC211-E4A6-4CE2-9E09-8B6380625132}" type="presParOf" srcId="{439E0B09-1E24-4B35-B78D-23E5EC943921}" destId="{81B56401-B55D-48C7-9493-07C5CBA0859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00104B-8D94-4217-AEFF-40F0FF888BA5}" type="doc">
      <dgm:prSet loTypeId="urn:microsoft.com/office/officeart/2005/8/layout/vList2" loCatId="list" qsTypeId="urn:microsoft.com/office/officeart/2005/8/quickstyle/3d2" qsCatId="3D" csTypeId="urn:microsoft.com/office/officeart/2005/8/colors/colorful5" csCatId="colorful"/>
      <dgm:spPr/>
      <dgm:t>
        <a:bodyPr/>
        <a:lstStyle/>
        <a:p>
          <a:endParaRPr lang="uz-Cyrl-UZ"/>
        </a:p>
      </dgm:t>
    </dgm:pt>
    <dgm:pt modelId="{FCD3C0BC-C8EC-4AB6-AA05-C9902DEE0324}">
      <dgm:prSet/>
      <dgm:spPr/>
      <dgm:t>
        <a:bodyPr/>
        <a:lstStyle/>
        <a:p>
          <a:pPr rtl="0"/>
          <a:r>
            <a:rPr lang="uz-Cyrl-UZ" dirty="0" smtClean="0"/>
            <a:t>Milliy valyutani devalvatsiya qilishdan davlatlar jahon bozorida eksport qilinayotgan tovarlarning bahosini pasaytirish va ichki bozorda import tovarlarining bahosini oshirish hamda shu yo’l bilan eksport-import oqimini tartibga solishda foydalanadilar.</a:t>
          </a:r>
          <a:endParaRPr lang="ru-RU" dirty="0"/>
        </a:p>
      </dgm:t>
    </dgm:pt>
    <dgm:pt modelId="{2F662596-5B79-4376-A913-FBCD60B3158C}" type="parTrans" cxnId="{34325F4D-877A-4852-95C0-7AB7E8D2B8CE}">
      <dgm:prSet/>
      <dgm:spPr/>
      <dgm:t>
        <a:bodyPr/>
        <a:lstStyle/>
        <a:p>
          <a:endParaRPr lang="uz-Cyrl-UZ"/>
        </a:p>
      </dgm:t>
    </dgm:pt>
    <dgm:pt modelId="{B6CB1398-FAAA-4A5B-AF0D-BED27F2D99DF}" type="sibTrans" cxnId="{34325F4D-877A-4852-95C0-7AB7E8D2B8CE}">
      <dgm:prSet/>
      <dgm:spPr/>
      <dgm:t>
        <a:bodyPr/>
        <a:lstStyle/>
        <a:p>
          <a:endParaRPr lang="uz-Cyrl-UZ"/>
        </a:p>
      </dgm:t>
    </dgm:pt>
    <dgm:pt modelId="{36140CD6-2772-4F1C-925C-E54CEC376DB3}">
      <dgm:prSet/>
      <dgm:spPr/>
      <dgm:t>
        <a:bodyPr/>
        <a:lstStyle/>
        <a:p>
          <a:pPr rtl="0"/>
          <a:r>
            <a:rPr lang="uz-Cyrl-UZ" dirty="0" smtClean="0"/>
            <a:t>Barcha mamlakatlar ma’lum muddatda o’z valyutalari kurslari to’g’risidagi axborotni e’lon qilib boradilar. Misol uchun, respublikamizda 1994 yildan buyon markaziy gazetalarda O’zbekiston Respublikasi Markaziy bankining xorijiy valyutalarni so’mga nisbatan rasmiy kursi e’lon qilib kelinmoqda. Bunday xabarlarda gap rasmiy nominal valyuta kurslari to’g’risida boradi. Lekin kuchayib borayotgan inflyatsiya sharoitida jahon bozorida milliy maxsulotga bo’lgan talabni, uni raqobatga bardoshliligini aniqlashda milliy va xorijiy tovarlar baholari o’rtasidagi nisbatni ham bilish kerak bo’ladi. YA’ni milliy valyutaning real almashtirish kursini hisoblab chiqish kerak.</a:t>
          </a:r>
          <a:endParaRPr lang="ru-RU" dirty="0"/>
        </a:p>
      </dgm:t>
    </dgm:pt>
    <dgm:pt modelId="{5585B3FC-6229-4C79-A48F-E94601B62B54}" type="parTrans" cxnId="{5F8F3F1D-98B5-49B4-BF4A-6293F44C618F}">
      <dgm:prSet/>
      <dgm:spPr/>
      <dgm:t>
        <a:bodyPr/>
        <a:lstStyle/>
        <a:p>
          <a:endParaRPr lang="uz-Cyrl-UZ"/>
        </a:p>
      </dgm:t>
    </dgm:pt>
    <dgm:pt modelId="{36DEAAC0-A1B4-4BB5-A39B-90848E1109F7}" type="sibTrans" cxnId="{5F8F3F1D-98B5-49B4-BF4A-6293F44C618F}">
      <dgm:prSet/>
      <dgm:spPr/>
      <dgm:t>
        <a:bodyPr/>
        <a:lstStyle/>
        <a:p>
          <a:endParaRPr lang="uz-Cyrl-UZ"/>
        </a:p>
      </dgm:t>
    </dgm:pt>
    <dgm:pt modelId="{7FEC1D95-520D-44D2-8796-5F1A6A246C07}" type="pres">
      <dgm:prSet presAssocID="{F900104B-8D94-4217-AEFF-40F0FF888BA5}" presName="linear" presStyleCnt="0">
        <dgm:presLayoutVars>
          <dgm:animLvl val="lvl"/>
          <dgm:resizeHandles val="exact"/>
        </dgm:presLayoutVars>
      </dgm:prSet>
      <dgm:spPr/>
      <dgm:t>
        <a:bodyPr/>
        <a:lstStyle/>
        <a:p>
          <a:endParaRPr lang="uz-Cyrl-UZ"/>
        </a:p>
      </dgm:t>
    </dgm:pt>
    <dgm:pt modelId="{413E6F01-ECB5-45B8-AF37-0F28C2136B53}" type="pres">
      <dgm:prSet presAssocID="{FCD3C0BC-C8EC-4AB6-AA05-C9902DEE0324}" presName="parentText" presStyleLbl="node1" presStyleIdx="0" presStyleCnt="2">
        <dgm:presLayoutVars>
          <dgm:chMax val="0"/>
          <dgm:bulletEnabled val="1"/>
        </dgm:presLayoutVars>
      </dgm:prSet>
      <dgm:spPr/>
      <dgm:t>
        <a:bodyPr/>
        <a:lstStyle/>
        <a:p>
          <a:endParaRPr lang="uz-Cyrl-UZ"/>
        </a:p>
      </dgm:t>
    </dgm:pt>
    <dgm:pt modelId="{52D490FD-E36F-4701-AA3F-FBFEE8804DB6}" type="pres">
      <dgm:prSet presAssocID="{B6CB1398-FAAA-4A5B-AF0D-BED27F2D99DF}" presName="spacer" presStyleCnt="0"/>
      <dgm:spPr/>
    </dgm:pt>
    <dgm:pt modelId="{987035B1-D15D-4A7D-B6B5-59D89EEB9700}" type="pres">
      <dgm:prSet presAssocID="{36140CD6-2772-4F1C-925C-E54CEC376DB3}" presName="parentText" presStyleLbl="node1" presStyleIdx="1" presStyleCnt="2">
        <dgm:presLayoutVars>
          <dgm:chMax val="0"/>
          <dgm:bulletEnabled val="1"/>
        </dgm:presLayoutVars>
      </dgm:prSet>
      <dgm:spPr/>
      <dgm:t>
        <a:bodyPr/>
        <a:lstStyle/>
        <a:p>
          <a:endParaRPr lang="uz-Cyrl-UZ"/>
        </a:p>
      </dgm:t>
    </dgm:pt>
  </dgm:ptLst>
  <dgm:cxnLst>
    <dgm:cxn modelId="{34325F4D-877A-4852-95C0-7AB7E8D2B8CE}" srcId="{F900104B-8D94-4217-AEFF-40F0FF888BA5}" destId="{FCD3C0BC-C8EC-4AB6-AA05-C9902DEE0324}" srcOrd="0" destOrd="0" parTransId="{2F662596-5B79-4376-A913-FBCD60B3158C}" sibTransId="{B6CB1398-FAAA-4A5B-AF0D-BED27F2D99DF}"/>
    <dgm:cxn modelId="{B1B97AC1-FBCE-4C48-884F-82A5DA45012B}" type="presOf" srcId="{F900104B-8D94-4217-AEFF-40F0FF888BA5}" destId="{7FEC1D95-520D-44D2-8796-5F1A6A246C07}" srcOrd="0" destOrd="0" presId="urn:microsoft.com/office/officeart/2005/8/layout/vList2"/>
    <dgm:cxn modelId="{EDB119ED-2532-4AF9-B637-32D54A8CEFC6}" type="presOf" srcId="{FCD3C0BC-C8EC-4AB6-AA05-C9902DEE0324}" destId="{413E6F01-ECB5-45B8-AF37-0F28C2136B53}" srcOrd="0" destOrd="0" presId="urn:microsoft.com/office/officeart/2005/8/layout/vList2"/>
    <dgm:cxn modelId="{5F8F3F1D-98B5-49B4-BF4A-6293F44C618F}" srcId="{F900104B-8D94-4217-AEFF-40F0FF888BA5}" destId="{36140CD6-2772-4F1C-925C-E54CEC376DB3}" srcOrd="1" destOrd="0" parTransId="{5585B3FC-6229-4C79-A48F-E94601B62B54}" sibTransId="{36DEAAC0-A1B4-4BB5-A39B-90848E1109F7}"/>
    <dgm:cxn modelId="{CD06CC39-1AEC-4C59-828A-657EAD2B4CAD}" type="presOf" srcId="{36140CD6-2772-4F1C-925C-E54CEC376DB3}" destId="{987035B1-D15D-4A7D-B6B5-59D89EEB9700}" srcOrd="0" destOrd="0" presId="urn:microsoft.com/office/officeart/2005/8/layout/vList2"/>
    <dgm:cxn modelId="{AFA13344-59F8-4D94-BABE-F6CC6D9891B3}" type="presParOf" srcId="{7FEC1D95-520D-44D2-8796-5F1A6A246C07}" destId="{413E6F01-ECB5-45B8-AF37-0F28C2136B53}" srcOrd="0" destOrd="0" presId="urn:microsoft.com/office/officeart/2005/8/layout/vList2"/>
    <dgm:cxn modelId="{2F975C67-36A6-4115-A092-C4E01171956E}" type="presParOf" srcId="{7FEC1D95-520D-44D2-8796-5F1A6A246C07}" destId="{52D490FD-E36F-4701-AA3F-FBFEE8804DB6}" srcOrd="1" destOrd="0" presId="urn:microsoft.com/office/officeart/2005/8/layout/vList2"/>
    <dgm:cxn modelId="{433DD1E9-AB95-40A6-8D3C-A15A09E08788}" type="presParOf" srcId="{7FEC1D95-520D-44D2-8796-5F1A6A246C07}" destId="{987035B1-D15D-4A7D-B6B5-59D89EEB970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9C1EBB-58CA-44B0-9987-04486CD44EAE}" type="doc">
      <dgm:prSet loTypeId="urn:microsoft.com/office/officeart/2005/8/layout/orgChart1" loCatId="hierarchy" qsTypeId="urn:microsoft.com/office/officeart/2005/8/quickstyle/3d2" qsCatId="3D" csTypeId="urn:microsoft.com/office/officeart/2005/8/colors/colorful4" csCatId="colorful" phldr="1"/>
      <dgm:spPr/>
      <dgm:t>
        <a:bodyPr/>
        <a:lstStyle/>
        <a:p>
          <a:endParaRPr lang="uz-Cyrl-UZ"/>
        </a:p>
      </dgm:t>
    </dgm:pt>
    <dgm:pt modelId="{99841984-C957-4D8F-8C52-7EC24F229F51}">
      <dgm:prSet phldrT="[Текст]" custT="1"/>
      <dgm:spPr/>
      <dgm:t>
        <a:bodyPr/>
        <a:lstStyle/>
        <a:p>
          <a:r>
            <a:rPr lang="uz-Cyrl-UZ" sz="1600" b="1" dirty="0" smtClean="0"/>
            <a:t>Birinchidan</a:t>
          </a:r>
          <a:r>
            <a:rPr lang="uz-Cyrl-UZ" sz="1600" b="0" dirty="0" smtClean="0"/>
            <a:t>, ular maxsulotlar, xizmatlar, kapital va ishchi kuchini xalqaro aylanishiga xizmat ko’rsatadi. </a:t>
          </a:r>
          <a:endParaRPr lang="uz-Cyrl-UZ" sz="1600" b="0" dirty="0"/>
        </a:p>
      </dgm:t>
    </dgm:pt>
    <dgm:pt modelId="{F1E7D2B3-5C66-42B5-8B9E-A785315BE275}" type="parTrans" cxnId="{FCE47495-3957-4283-97CB-DD680DA617AA}">
      <dgm:prSet/>
      <dgm:spPr/>
      <dgm:t>
        <a:bodyPr/>
        <a:lstStyle/>
        <a:p>
          <a:endParaRPr lang="uz-Cyrl-UZ"/>
        </a:p>
      </dgm:t>
    </dgm:pt>
    <dgm:pt modelId="{B2E4AC99-2035-4FF1-BF04-C748EBD9E749}" type="sibTrans" cxnId="{FCE47495-3957-4283-97CB-DD680DA617AA}">
      <dgm:prSet/>
      <dgm:spPr/>
      <dgm:t>
        <a:bodyPr/>
        <a:lstStyle/>
        <a:p>
          <a:endParaRPr lang="uz-Cyrl-UZ"/>
        </a:p>
      </dgm:t>
    </dgm:pt>
    <dgm:pt modelId="{969F024E-730F-4151-9756-93F77944271F}">
      <dgm:prSet phldrT="[Текст]" custT="1"/>
      <dgm:spPr/>
      <dgm:t>
        <a:bodyPr/>
        <a:lstStyle/>
        <a:p>
          <a:r>
            <a:rPr lang="uz-Cyrl-UZ" sz="1800" b="1" dirty="0" smtClean="0"/>
            <a:t>Ikkinchidan,</a:t>
          </a:r>
          <a:r>
            <a:rPr lang="uz-Cyrl-UZ" sz="1800" dirty="0" smtClean="0"/>
            <a:t> ular talab va taklif asosida valyuta kursini aniqlaydi. </a:t>
          </a:r>
          <a:endParaRPr lang="uz-Cyrl-UZ" sz="1800" dirty="0"/>
        </a:p>
      </dgm:t>
    </dgm:pt>
    <dgm:pt modelId="{612E3C4F-FF38-4AD2-9519-FF10E40756C2}" type="parTrans" cxnId="{3DC8BC5D-4E4C-4774-99A6-93F9C5153E81}">
      <dgm:prSet/>
      <dgm:spPr/>
      <dgm:t>
        <a:bodyPr/>
        <a:lstStyle/>
        <a:p>
          <a:endParaRPr lang="uz-Cyrl-UZ"/>
        </a:p>
      </dgm:t>
    </dgm:pt>
    <dgm:pt modelId="{BD57FF0B-72BE-41DB-A4C1-81396A1D713D}" type="sibTrans" cxnId="{3DC8BC5D-4E4C-4774-99A6-93F9C5153E81}">
      <dgm:prSet/>
      <dgm:spPr/>
      <dgm:t>
        <a:bodyPr/>
        <a:lstStyle/>
        <a:p>
          <a:endParaRPr lang="uz-Cyrl-UZ"/>
        </a:p>
      </dgm:t>
    </dgm:pt>
    <dgm:pt modelId="{6AD0C235-43A0-4788-89AA-87815857D9B4}">
      <dgm:prSet phldrT="[Текст]" custT="1"/>
      <dgm:spPr/>
      <dgm:t>
        <a:bodyPr/>
        <a:lstStyle/>
        <a:p>
          <a:r>
            <a:rPr lang="uz-Cyrl-UZ" sz="1400" b="1" dirty="0" smtClean="0"/>
            <a:t>Uchinchidan,</a:t>
          </a:r>
          <a:r>
            <a:rPr lang="uz-Cyrl-UZ" sz="1400" dirty="0" smtClean="0"/>
            <a:t> ular valyuta xavf-xataridan himoyalashni ta’minlaydi, chaykovchilik kapitalidan foydalanish imkoniyatini yaratadi, turli mamlakatlar o’rtasida moliyaviy resurslarni qayta taqsimlaydi.</a:t>
          </a:r>
          <a:endParaRPr lang="uz-Cyrl-UZ" sz="1400" dirty="0"/>
        </a:p>
      </dgm:t>
    </dgm:pt>
    <dgm:pt modelId="{ECB424F6-8DAB-47A1-9B45-7DC8CBBCE60E}" type="parTrans" cxnId="{EA478BB6-9D43-49DD-B1BA-A49A74E6CCEA}">
      <dgm:prSet/>
      <dgm:spPr/>
      <dgm:t>
        <a:bodyPr/>
        <a:lstStyle/>
        <a:p>
          <a:endParaRPr lang="uz-Cyrl-UZ"/>
        </a:p>
      </dgm:t>
    </dgm:pt>
    <dgm:pt modelId="{D5CE91FD-E8FD-4308-B4FE-10B2E759EAAC}" type="sibTrans" cxnId="{EA478BB6-9D43-49DD-B1BA-A49A74E6CCEA}">
      <dgm:prSet/>
      <dgm:spPr/>
      <dgm:t>
        <a:bodyPr/>
        <a:lstStyle/>
        <a:p>
          <a:endParaRPr lang="uz-Cyrl-UZ"/>
        </a:p>
      </dgm:t>
    </dgm:pt>
    <dgm:pt modelId="{00FF7908-8CB4-43C3-89F4-F9257BDC5F3A}">
      <dgm:prSet phldrT="[Текст]" custT="1"/>
      <dgm:spPr/>
      <dgm:t>
        <a:bodyPr/>
        <a:lstStyle/>
        <a:p>
          <a:r>
            <a:rPr lang="uz-Cyrl-UZ" sz="3200" b="1" dirty="0" smtClean="0"/>
            <a:t>15.4. Valyuta bozorlari va valyuta operatsiyalari</a:t>
          </a:r>
          <a:endParaRPr lang="uz-Cyrl-UZ" sz="3200" b="1" dirty="0"/>
        </a:p>
      </dgm:t>
    </dgm:pt>
    <dgm:pt modelId="{93F7AE27-93E8-49F2-A616-BD1EBD266F4D}" type="sibTrans" cxnId="{4412CAA2-56D7-48F4-A10C-D835A3F7BF91}">
      <dgm:prSet/>
      <dgm:spPr/>
      <dgm:t>
        <a:bodyPr/>
        <a:lstStyle/>
        <a:p>
          <a:endParaRPr lang="uz-Cyrl-UZ"/>
        </a:p>
      </dgm:t>
    </dgm:pt>
    <dgm:pt modelId="{04BD0BA6-2C5E-40C5-860B-7AFDBFDA5EB1}" type="parTrans" cxnId="{4412CAA2-56D7-48F4-A10C-D835A3F7BF91}">
      <dgm:prSet/>
      <dgm:spPr/>
      <dgm:t>
        <a:bodyPr/>
        <a:lstStyle/>
        <a:p>
          <a:endParaRPr lang="uz-Cyrl-UZ"/>
        </a:p>
      </dgm:t>
    </dgm:pt>
    <dgm:pt modelId="{58255572-7047-4EAD-806F-A2E005541663}" type="pres">
      <dgm:prSet presAssocID="{709C1EBB-58CA-44B0-9987-04486CD44EAE}" presName="hierChild1" presStyleCnt="0">
        <dgm:presLayoutVars>
          <dgm:orgChart val="1"/>
          <dgm:chPref val="1"/>
          <dgm:dir/>
          <dgm:animOne val="branch"/>
          <dgm:animLvl val="lvl"/>
          <dgm:resizeHandles/>
        </dgm:presLayoutVars>
      </dgm:prSet>
      <dgm:spPr/>
      <dgm:t>
        <a:bodyPr/>
        <a:lstStyle/>
        <a:p>
          <a:endParaRPr lang="uz-Cyrl-UZ"/>
        </a:p>
      </dgm:t>
    </dgm:pt>
    <dgm:pt modelId="{6E6D567F-9DD3-4F31-A980-B1C3B9699E23}" type="pres">
      <dgm:prSet presAssocID="{00FF7908-8CB4-43C3-89F4-F9257BDC5F3A}" presName="hierRoot1" presStyleCnt="0">
        <dgm:presLayoutVars>
          <dgm:hierBranch val="init"/>
        </dgm:presLayoutVars>
      </dgm:prSet>
      <dgm:spPr/>
      <dgm:t>
        <a:bodyPr/>
        <a:lstStyle/>
        <a:p>
          <a:endParaRPr lang="uz-Cyrl-UZ"/>
        </a:p>
      </dgm:t>
    </dgm:pt>
    <dgm:pt modelId="{3777EDDF-AD8B-436D-801D-C59CBEBF1CF3}" type="pres">
      <dgm:prSet presAssocID="{00FF7908-8CB4-43C3-89F4-F9257BDC5F3A}" presName="rootComposite1" presStyleCnt="0"/>
      <dgm:spPr/>
      <dgm:t>
        <a:bodyPr/>
        <a:lstStyle/>
        <a:p>
          <a:endParaRPr lang="uz-Cyrl-UZ"/>
        </a:p>
      </dgm:t>
    </dgm:pt>
    <dgm:pt modelId="{98B40EF3-E784-493D-923E-713234D5A68A}" type="pres">
      <dgm:prSet presAssocID="{00FF7908-8CB4-43C3-89F4-F9257BDC5F3A}" presName="rootText1" presStyleLbl="node0" presStyleIdx="0" presStyleCnt="1" custScaleX="231595" custLinFactNeighborY="-4485">
        <dgm:presLayoutVars>
          <dgm:chPref val="3"/>
        </dgm:presLayoutVars>
      </dgm:prSet>
      <dgm:spPr/>
      <dgm:t>
        <a:bodyPr/>
        <a:lstStyle/>
        <a:p>
          <a:endParaRPr lang="uz-Cyrl-UZ"/>
        </a:p>
      </dgm:t>
    </dgm:pt>
    <dgm:pt modelId="{309006C8-7632-4F97-9794-C50B0AE3CE84}" type="pres">
      <dgm:prSet presAssocID="{00FF7908-8CB4-43C3-89F4-F9257BDC5F3A}" presName="rootConnector1" presStyleLbl="node1" presStyleIdx="0" presStyleCnt="0"/>
      <dgm:spPr/>
      <dgm:t>
        <a:bodyPr/>
        <a:lstStyle/>
        <a:p>
          <a:endParaRPr lang="uz-Cyrl-UZ"/>
        </a:p>
      </dgm:t>
    </dgm:pt>
    <dgm:pt modelId="{A7E20F31-05AA-451D-95F0-869F29FBA49D}" type="pres">
      <dgm:prSet presAssocID="{00FF7908-8CB4-43C3-89F4-F9257BDC5F3A}" presName="hierChild2" presStyleCnt="0"/>
      <dgm:spPr/>
      <dgm:t>
        <a:bodyPr/>
        <a:lstStyle/>
        <a:p>
          <a:endParaRPr lang="uz-Cyrl-UZ"/>
        </a:p>
      </dgm:t>
    </dgm:pt>
    <dgm:pt modelId="{CE05596E-FDC8-4A10-A524-0F3F00D385F6}" type="pres">
      <dgm:prSet presAssocID="{F1E7D2B3-5C66-42B5-8B9E-A785315BE275}" presName="Name37" presStyleLbl="parChTrans1D2" presStyleIdx="0" presStyleCnt="3"/>
      <dgm:spPr/>
      <dgm:t>
        <a:bodyPr/>
        <a:lstStyle/>
        <a:p>
          <a:endParaRPr lang="uz-Cyrl-UZ"/>
        </a:p>
      </dgm:t>
    </dgm:pt>
    <dgm:pt modelId="{0C0F8A83-CC97-420D-8BBD-E391192F4752}" type="pres">
      <dgm:prSet presAssocID="{99841984-C957-4D8F-8C52-7EC24F229F51}" presName="hierRoot2" presStyleCnt="0">
        <dgm:presLayoutVars>
          <dgm:hierBranch val="init"/>
        </dgm:presLayoutVars>
      </dgm:prSet>
      <dgm:spPr/>
      <dgm:t>
        <a:bodyPr/>
        <a:lstStyle/>
        <a:p>
          <a:endParaRPr lang="uz-Cyrl-UZ"/>
        </a:p>
      </dgm:t>
    </dgm:pt>
    <dgm:pt modelId="{352C1827-905C-4847-8211-EB70ACC7047E}" type="pres">
      <dgm:prSet presAssocID="{99841984-C957-4D8F-8C52-7EC24F229F51}" presName="rootComposite" presStyleCnt="0"/>
      <dgm:spPr/>
      <dgm:t>
        <a:bodyPr/>
        <a:lstStyle/>
        <a:p>
          <a:endParaRPr lang="uz-Cyrl-UZ"/>
        </a:p>
      </dgm:t>
    </dgm:pt>
    <dgm:pt modelId="{41FDB8A6-C78C-4483-A815-287EA88A6E04}" type="pres">
      <dgm:prSet presAssocID="{99841984-C957-4D8F-8C52-7EC24F229F51}" presName="rootText" presStyleLbl="node2" presStyleIdx="0" presStyleCnt="3">
        <dgm:presLayoutVars>
          <dgm:chPref val="3"/>
        </dgm:presLayoutVars>
      </dgm:prSet>
      <dgm:spPr/>
      <dgm:t>
        <a:bodyPr/>
        <a:lstStyle/>
        <a:p>
          <a:endParaRPr lang="uz-Cyrl-UZ"/>
        </a:p>
      </dgm:t>
    </dgm:pt>
    <dgm:pt modelId="{C955FFAB-9330-4CC4-BD4C-BF914B726B22}" type="pres">
      <dgm:prSet presAssocID="{99841984-C957-4D8F-8C52-7EC24F229F51}" presName="rootConnector" presStyleLbl="node2" presStyleIdx="0" presStyleCnt="3"/>
      <dgm:spPr/>
      <dgm:t>
        <a:bodyPr/>
        <a:lstStyle/>
        <a:p>
          <a:endParaRPr lang="uz-Cyrl-UZ"/>
        </a:p>
      </dgm:t>
    </dgm:pt>
    <dgm:pt modelId="{4619D23E-7AD2-44C7-9690-C3058B39B1C4}" type="pres">
      <dgm:prSet presAssocID="{99841984-C957-4D8F-8C52-7EC24F229F51}" presName="hierChild4" presStyleCnt="0"/>
      <dgm:spPr/>
      <dgm:t>
        <a:bodyPr/>
        <a:lstStyle/>
        <a:p>
          <a:endParaRPr lang="uz-Cyrl-UZ"/>
        </a:p>
      </dgm:t>
    </dgm:pt>
    <dgm:pt modelId="{A19D9F3D-9CAF-4335-BCCE-DB368402212A}" type="pres">
      <dgm:prSet presAssocID="{99841984-C957-4D8F-8C52-7EC24F229F51}" presName="hierChild5" presStyleCnt="0"/>
      <dgm:spPr/>
      <dgm:t>
        <a:bodyPr/>
        <a:lstStyle/>
        <a:p>
          <a:endParaRPr lang="uz-Cyrl-UZ"/>
        </a:p>
      </dgm:t>
    </dgm:pt>
    <dgm:pt modelId="{8769FF1F-28A0-4C90-8E38-4727E8FC4B92}" type="pres">
      <dgm:prSet presAssocID="{612E3C4F-FF38-4AD2-9519-FF10E40756C2}" presName="Name37" presStyleLbl="parChTrans1D2" presStyleIdx="1" presStyleCnt="3"/>
      <dgm:spPr/>
      <dgm:t>
        <a:bodyPr/>
        <a:lstStyle/>
        <a:p>
          <a:endParaRPr lang="uz-Cyrl-UZ"/>
        </a:p>
      </dgm:t>
    </dgm:pt>
    <dgm:pt modelId="{01DDA174-3515-4443-91B2-075073F2D6DF}" type="pres">
      <dgm:prSet presAssocID="{969F024E-730F-4151-9756-93F77944271F}" presName="hierRoot2" presStyleCnt="0">
        <dgm:presLayoutVars>
          <dgm:hierBranch val="init"/>
        </dgm:presLayoutVars>
      </dgm:prSet>
      <dgm:spPr/>
      <dgm:t>
        <a:bodyPr/>
        <a:lstStyle/>
        <a:p>
          <a:endParaRPr lang="uz-Cyrl-UZ"/>
        </a:p>
      </dgm:t>
    </dgm:pt>
    <dgm:pt modelId="{2612041D-D249-4B23-B6BD-85F4AF4BEAA3}" type="pres">
      <dgm:prSet presAssocID="{969F024E-730F-4151-9756-93F77944271F}" presName="rootComposite" presStyleCnt="0"/>
      <dgm:spPr/>
      <dgm:t>
        <a:bodyPr/>
        <a:lstStyle/>
        <a:p>
          <a:endParaRPr lang="uz-Cyrl-UZ"/>
        </a:p>
      </dgm:t>
    </dgm:pt>
    <dgm:pt modelId="{E303B4B0-337F-4AFC-B975-12D1338FFC59}" type="pres">
      <dgm:prSet presAssocID="{969F024E-730F-4151-9756-93F77944271F}" presName="rootText" presStyleLbl="node2" presStyleIdx="1" presStyleCnt="3">
        <dgm:presLayoutVars>
          <dgm:chPref val="3"/>
        </dgm:presLayoutVars>
      </dgm:prSet>
      <dgm:spPr/>
      <dgm:t>
        <a:bodyPr/>
        <a:lstStyle/>
        <a:p>
          <a:endParaRPr lang="uz-Cyrl-UZ"/>
        </a:p>
      </dgm:t>
    </dgm:pt>
    <dgm:pt modelId="{A8CBFDC5-19BA-4067-BF4D-904236601290}" type="pres">
      <dgm:prSet presAssocID="{969F024E-730F-4151-9756-93F77944271F}" presName="rootConnector" presStyleLbl="node2" presStyleIdx="1" presStyleCnt="3"/>
      <dgm:spPr/>
      <dgm:t>
        <a:bodyPr/>
        <a:lstStyle/>
        <a:p>
          <a:endParaRPr lang="uz-Cyrl-UZ"/>
        </a:p>
      </dgm:t>
    </dgm:pt>
    <dgm:pt modelId="{B7C99BFC-F383-4D2C-9D44-F387B07A1277}" type="pres">
      <dgm:prSet presAssocID="{969F024E-730F-4151-9756-93F77944271F}" presName="hierChild4" presStyleCnt="0"/>
      <dgm:spPr/>
      <dgm:t>
        <a:bodyPr/>
        <a:lstStyle/>
        <a:p>
          <a:endParaRPr lang="uz-Cyrl-UZ"/>
        </a:p>
      </dgm:t>
    </dgm:pt>
    <dgm:pt modelId="{9244D5D1-A5B5-4799-8FCA-8F88E633100D}" type="pres">
      <dgm:prSet presAssocID="{969F024E-730F-4151-9756-93F77944271F}" presName="hierChild5" presStyleCnt="0"/>
      <dgm:spPr/>
      <dgm:t>
        <a:bodyPr/>
        <a:lstStyle/>
        <a:p>
          <a:endParaRPr lang="uz-Cyrl-UZ"/>
        </a:p>
      </dgm:t>
    </dgm:pt>
    <dgm:pt modelId="{52A986C3-14A5-4CAB-84C2-58D617E175BE}" type="pres">
      <dgm:prSet presAssocID="{ECB424F6-8DAB-47A1-9B45-7DC8CBBCE60E}" presName="Name37" presStyleLbl="parChTrans1D2" presStyleIdx="2" presStyleCnt="3"/>
      <dgm:spPr/>
      <dgm:t>
        <a:bodyPr/>
        <a:lstStyle/>
        <a:p>
          <a:endParaRPr lang="uz-Cyrl-UZ"/>
        </a:p>
      </dgm:t>
    </dgm:pt>
    <dgm:pt modelId="{6CC39B2D-E7BD-42C2-AC91-C46B67CD8FDF}" type="pres">
      <dgm:prSet presAssocID="{6AD0C235-43A0-4788-89AA-87815857D9B4}" presName="hierRoot2" presStyleCnt="0">
        <dgm:presLayoutVars>
          <dgm:hierBranch val="init"/>
        </dgm:presLayoutVars>
      </dgm:prSet>
      <dgm:spPr/>
      <dgm:t>
        <a:bodyPr/>
        <a:lstStyle/>
        <a:p>
          <a:endParaRPr lang="uz-Cyrl-UZ"/>
        </a:p>
      </dgm:t>
    </dgm:pt>
    <dgm:pt modelId="{0BC05BB6-8FD8-452C-A39A-DD48AEE5B9BA}" type="pres">
      <dgm:prSet presAssocID="{6AD0C235-43A0-4788-89AA-87815857D9B4}" presName="rootComposite" presStyleCnt="0"/>
      <dgm:spPr/>
      <dgm:t>
        <a:bodyPr/>
        <a:lstStyle/>
        <a:p>
          <a:endParaRPr lang="uz-Cyrl-UZ"/>
        </a:p>
      </dgm:t>
    </dgm:pt>
    <dgm:pt modelId="{1061309D-7D2F-4ADB-898A-E0407C0249B7}" type="pres">
      <dgm:prSet presAssocID="{6AD0C235-43A0-4788-89AA-87815857D9B4}" presName="rootText" presStyleLbl="node2" presStyleIdx="2" presStyleCnt="3" custScaleY="120740">
        <dgm:presLayoutVars>
          <dgm:chPref val="3"/>
        </dgm:presLayoutVars>
      </dgm:prSet>
      <dgm:spPr/>
      <dgm:t>
        <a:bodyPr/>
        <a:lstStyle/>
        <a:p>
          <a:endParaRPr lang="uz-Cyrl-UZ"/>
        </a:p>
      </dgm:t>
    </dgm:pt>
    <dgm:pt modelId="{8ECFF898-1F9A-4F21-AB64-DE03DB928F89}" type="pres">
      <dgm:prSet presAssocID="{6AD0C235-43A0-4788-89AA-87815857D9B4}" presName="rootConnector" presStyleLbl="node2" presStyleIdx="2" presStyleCnt="3"/>
      <dgm:spPr/>
      <dgm:t>
        <a:bodyPr/>
        <a:lstStyle/>
        <a:p>
          <a:endParaRPr lang="uz-Cyrl-UZ"/>
        </a:p>
      </dgm:t>
    </dgm:pt>
    <dgm:pt modelId="{0E83A34C-4842-4EB1-810A-3A49FB771E04}" type="pres">
      <dgm:prSet presAssocID="{6AD0C235-43A0-4788-89AA-87815857D9B4}" presName="hierChild4" presStyleCnt="0"/>
      <dgm:spPr/>
      <dgm:t>
        <a:bodyPr/>
        <a:lstStyle/>
        <a:p>
          <a:endParaRPr lang="uz-Cyrl-UZ"/>
        </a:p>
      </dgm:t>
    </dgm:pt>
    <dgm:pt modelId="{5B9E46C0-B81A-4186-AA37-71CE4FD3CA97}" type="pres">
      <dgm:prSet presAssocID="{6AD0C235-43A0-4788-89AA-87815857D9B4}" presName="hierChild5" presStyleCnt="0"/>
      <dgm:spPr/>
      <dgm:t>
        <a:bodyPr/>
        <a:lstStyle/>
        <a:p>
          <a:endParaRPr lang="uz-Cyrl-UZ"/>
        </a:p>
      </dgm:t>
    </dgm:pt>
    <dgm:pt modelId="{B8DD632D-5C2F-40D5-83C6-96DCE4EE8FFF}" type="pres">
      <dgm:prSet presAssocID="{00FF7908-8CB4-43C3-89F4-F9257BDC5F3A}" presName="hierChild3" presStyleCnt="0"/>
      <dgm:spPr/>
      <dgm:t>
        <a:bodyPr/>
        <a:lstStyle/>
        <a:p>
          <a:endParaRPr lang="uz-Cyrl-UZ"/>
        </a:p>
      </dgm:t>
    </dgm:pt>
  </dgm:ptLst>
  <dgm:cxnLst>
    <dgm:cxn modelId="{53F0B069-ED9C-47FC-8F9A-172356FA5328}" type="presOf" srcId="{99841984-C957-4D8F-8C52-7EC24F229F51}" destId="{41FDB8A6-C78C-4483-A815-287EA88A6E04}" srcOrd="0" destOrd="0" presId="urn:microsoft.com/office/officeart/2005/8/layout/orgChart1"/>
    <dgm:cxn modelId="{DA51722C-0A8B-4CB7-A463-1A8324BD3DAB}" type="presOf" srcId="{969F024E-730F-4151-9756-93F77944271F}" destId="{A8CBFDC5-19BA-4067-BF4D-904236601290}" srcOrd="1" destOrd="0" presId="urn:microsoft.com/office/officeart/2005/8/layout/orgChart1"/>
    <dgm:cxn modelId="{DD315E2E-632A-4653-9B86-6DBC4D257BA8}" type="presOf" srcId="{99841984-C957-4D8F-8C52-7EC24F229F51}" destId="{C955FFAB-9330-4CC4-BD4C-BF914B726B22}" srcOrd="1" destOrd="0" presId="urn:microsoft.com/office/officeart/2005/8/layout/orgChart1"/>
    <dgm:cxn modelId="{D5DD43F0-A697-4087-B7AB-AA275FB063E5}" type="presOf" srcId="{709C1EBB-58CA-44B0-9987-04486CD44EAE}" destId="{58255572-7047-4EAD-806F-A2E005541663}" srcOrd="0" destOrd="0" presId="urn:microsoft.com/office/officeart/2005/8/layout/orgChart1"/>
    <dgm:cxn modelId="{3DC8BC5D-4E4C-4774-99A6-93F9C5153E81}" srcId="{00FF7908-8CB4-43C3-89F4-F9257BDC5F3A}" destId="{969F024E-730F-4151-9756-93F77944271F}" srcOrd="1" destOrd="0" parTransId="{612E3C4F-FF38-4AD2-9519-FF10E40756C2}" sibTransId="{BD57FF0B-72BE-41DB-A4C1-81396A1D713D}"/>
    <dgm:cxn modelId="{A15E5194-E319-417E-A1AE-0A90ADEF5672}" type="presOf" srcId="{F1E7D2B3-5C66-42B5-8B9E-A785315BE275}" destId="{CE05596E-FDC8-4A10-A524-0F3F00D385F6}" srcOrd="0" destOrd="0" presId="urn:microsoft.com/office/officeart/2005/8/layout/orgChart1"/>
    <dgm:cxn modelId="{2E212A5F-9C02-4BE8-BB0F-DFB3AB92BD1C}" type="presOf" srcId="{6AD0C235-43A0-4788-89AA-87815857D9B4}" destId="{8ECFF898-1F9A-4F21-AB64-DE03DB928F89}" srcOrd="1" destOrd="0" presId="urn:microsoft.com/office/officeart/2005/8/layout/orgChart1"/>
    <dgm:cxn modelId="{52720897-1190-4318-844C-3C4B2E7E8EBF}" type="presOf" srcId="{00FF7908-8CB4-43C3-89F4-F9257BDC5F3A}" destId="{309006C8-7632-4F97-9794-C50B0AE3CE84}" srcOrd="1" destOrd="0" presId="urn:microsoft.com/office/officeart/2005/8/layout/orgChart1"/>
    <dgm:cxn modelId="{FAD66A61-C8C9-44C2-A5B7-4EFD308BF115}" type="presOf" srcId="{00FF7908-8CB4-43C3-89F4-F9257BDC5F3A}" destId="{98B40EF3-E784-493D-923E-713234D5A68A}" srcOrd="0" destOrd="0" presId="urn:microsoft.com/office/officeart/2005/8/layout/orgChart1"/>
    <dgm:cxn modelId="{C4D8B6A9-7CD0-4776-BBBD-043F6F905995}" type="presOf" srcId="{969F024E-730F-4151-9756-93F77944271F}" destId="{E303B4B0-337F-4AFC-B975-12D1338FFC59}" srcOrd="0" destOrd="0" presId="urn:microsoft.com/office/officeart/2005/8/layout/orgChart1"/>
    <dgm:cxn modelId="{FCE47495-3957-4283-97CB-DD680DA617AA}" srcId="{00FF7908-8CB4-43C3-89F4-F9257BDC5F3A}" destId="{99841984-C957-4D8F-8C52-7EC24F229F51}" srcOrd="0" destOrd="0" parTransId="{F1E7D2B3-5C66-42B5-8B9E-A785315BE275}" sibTransId="{B2E4AC99-2035-4FF1-BF04-C748EBD9E749}"/>
    <dgm:cxn modelId="{98C48614-C5B6-4650-AA39-113474BA79FC}" type="presOf" srcId="{612E3C4F-FF38-4AD2-9519-FF10E40756C2}" destId="{8769FF1F-28A0-4C90-8E38-4727E8FC4B92}" srcOrd="0" destOrd="0" presId="urn:microsoft.com/office/officeart/2005/8/layout/orgChart1"/>
    <dgm:cxn modelId="{CFB8D61D-43AF-4130-A6DC-51EA948E36E2}" type="presOf" srcId="{6AD0C235-43A0-4788-89AA-87815857D9B4}" destId="{1061309D-7D2F-4ADB-898A-E0407C0249B7}" srcOrd="0" destOrd="0" presId="urn:microsoft.com/office/officeart/2005/8/layout/orgChart1"/>
    <dgm:cxn modelId="{EA478BB6-9D43-49DD-B1BA-A49A74E6CCEA}" srcId="{00FF7908-8CB4-43C3-89F4-F9257BDC5F3A}" destId="{6AD0C235-43A0-4788-89AA-87815857D9B4}" srcOrd="2" destOrd="0" parTransId="{ECB424F6-8DAB-47A1-9B45-7DC8CBBCE60E}" sibTransId="{D5CE91FD-E8FD-4308-B4FE-10B2E759EAAC}"/>
    <dgm:cxn modelId="{4412CAA2-56D7-48F4-A10C-D835A3F7BF91}" srcId="{709C1EBB-58CA-44B0-9987-04486CD44EAE}" destId="{00FF7908-8CB4-43C3-89F4-F9257BDC5F3A}" srcOrd="0" destOrd="0" parTransId="{04BD0BA6-2C5E-40C5-860B-7AFDBFDA5EB1}" sibTransId="{93F7AE27-93E8-49F2-A616-BD1EBD266F4D}"/>
    <dgm:cxn modelId="{1C167632-8570-452D-AC6A-C3CE47BE6BFF}" type="presOf" srcId="{ECB424F6-8DAB-47A1-9B45-7DC8CBBCE60E}" destId="{52A986C3-14A5-4CAB-84C2-58D617E175BE}" srcOrd="0" destOrd="0" presId="urn:microsoft.com/office/officeart/2005/8/layout/orgChart1"/>
    <dgm:cxn modelId="{BAAED4D4-28C2-41F3-A61A-4DEF79958979}" type="presParOf" srcId="{58255572-7047-4EAD-806F-A2E005541663}" destId="{6E6D567F-9DD3-4F31-A980-B1C3B9699E23}" srcOrd="0" destOrd="0" presId="urn:microsoft.com/office/officeart/2005/8/layout/orgChart1"/>
    <dgm:cxn modelId="{01F12C56-F1C8-4FA1-B066-13DF2D1FD231}" type="presParOf" srcId="{6E6D567F-9DD3-4F31-A980-B1C3B9699E23}" destId="{3777EDDF-AD8B-436D-801D-C59CBEBF1CF3}" srcOrd="0" destOrd="0" presId="urn:microsoft.com/office/officeart/2005/8/layout/orgChart1"/>
    <dgm:cxn modelId="{7E31526E-17A3-4C98-B9DD-E2426F1D1D00}" type="presParOf" srcId="{3777EDDF-AD8B-436D-801D-C59CBEBF1CF3}" destId="{98B40EF3-E784-493D-923E-713234D5A68A}" srcOrd="0" destOrd="0" presId="urn:microsoft.com/office/officeart/2005/8/layout/orgChart1"/>
    <dgm:cxn modelId="{22B02175-1167-417C-9624-483755E0D2CD}" type="presParOf" srcId="{3777EDDF-AD8B-436D-801D-C59CBEBF1CF3}" destId="{309006C8-7632-4F97-9794-C50B0AE3CE84}" srcOrd="1" destOrd="0" presId="urn:microsoft.com/office/officeart/2005/8/layout/orgChart1"/>
    <dgm:cxn modelId="{493D3F01-3BA8-434F-B242-7A48D769D87F}" type="presParOf" srcId="{6E6D567F-9DD3-4F31-A980-B1C3B9699E23}" destId="{A7E20F31-05AA-451D-95F0-869F29FBA49D}" srcOrd="1" destOrd="0" presId="urn:microsoft.com/office/officeart/2005/8/layout/orgChart1"/>
    <dgm:cxn modelId="{43B5134B-B44B-4F97-B809-B33E84A94160}" type="presParOf" srcId="{A7E20F31-05AA-451D-95F0-869F29FBA49D}" destId="{CE05596E-FDC8-4A10-A524-0F3F00D385F6}" srcOrd="0" destOrd="0" presId="urn:microsoft.com/office/officeart/2005/8/layout/orgChart1"/>
    <dgm:cxn modelId="{841D7C7E-DC1B-4CC6-9064-18A367C569E3}" type="presParOf" srcId="{A7E20F31-05AA-451D-95F0-869F29FBA49D}" destId="{0C0F8A83-CC97-420D-8BBD-E391192F4752}" srcOrd="1" destOrd="0" presId="urn:microsoft.com/office/officeart/2005/8/layout/orgChart1"/>
    <dgm:cxn modelId="{154A2CC4-CD13-4977-B708-F6AEC8F830F9}" type="presParOf" srcId="{0C0F8A83-CC97-420D-8BBD-E391192F4752}" destId="{352C1827-905C-4847-8211-EB70ACC7047E}" srcOrd="0" destOrd="0" presId="urn:microsoft.com/office/officeart/2005/8/layout/orgChart1"/>
    <dgm:cxn modelId="{36589126-FE7E-462A-9108-82730CC38665}" type="presParOf" srcId="{352C1827-905C-4847-8211-EB70ACC7047E}" destId="{41FDB8A6-C78C-4483-A815-287EA88A6E04}" srcOrd="0" destOrd="0" presId="urn:microsoft.com/office/officeart/2005/8/layout/orgChart1"/>
    <dgm:cxn modelId="{6511137C-7298-4944-8204-B1222053EF79}" type="presParOf" srcId="{352C1827-905C-4847-8211-EB70ACC7047E}" destId="{C955FFAB-9330-4CC4-BD4C-BF914B726B22}" srcOrd="1" destOrd="0" presId="urn:microsoft.com/office/officeart/2005/8/layout/orgChart1"/>
    <dgm:cxn modelId="{6AF99807-3CD9-49F6-839D-DE8A0EFBB961}" type="presParOf" srcId="{0C0F8A83-CC97-420D-8BBD-E391192F4752}" destId="{4619D23E-7AD2-44C7-9690-C3058B39B1C4}" srcOrd="1" destOrd="0" presId="urn:microsoft.com/office/officeart/2005/8/layout/orgChart1"/>
    <dgm:cxn modelId="{E1435675-3825-47CA-84D7-112F69EE1762}" type="presParOf" srcId="{0C0F8A83-CC97-420D-8BBD-E391192F4752}" destId="{A19D9F3D-9CAF-4335-BCCE-DB368402212A}" srcOrd="2" destOrd="0" presId="urn:microsoft.com/office/officeart/2005/8/layout/orgChart1"/>
    <dgm:cxn modelId="{E2576C9F-9FD4-458B-9343-8837EE1D1629}" type="presParOf" srcId="{A7E20F31-05AA-451D-95F0-869F29FBA49D}" destId="{8769FF1F-28A0-4C90-8E38-4727E8FC4B92}" srcOrd="2" destOrd="0" presId="urn:microsoft.com/office/officeart/2005/8/layout/orgChart1"/>
    <dgm:cxn modelId="{6BD9C7CA-54C4-46FA-9875-BEAA9630F8D9}" type="presParOf" srcId="{A7E20F31-05AA-451D-95F0-869F29FBA49D}" destId="{01DDA174-3515-4443-91B2-075073F2D6DF}" srcOrd="3" destOrd="0" presId="urn:microsoft.com/office/officeart/2005/8/layout/orgChart1"/>
    <dgm:cxn modelId="{5C44AF68-64B1-4034-AE7B-3890034DBF73}" type="presParOf" srcId="{01DDA174-3515-4443-91B2-075073F2D6DF}" destId="{2612041D-D249-4B23-B6BD-85F4AF4BEAA3}" srcOrd="0" destOrd="0" presId="urn:microsoft.com/office/officeart/2005/8/layout/orgChart1"/>
    <dgm:cxn modelId="{ED459D35-82C6-4D24-9C9C-E002105E4257}" type="presParOf" srcId="{2612041D-D249-4B23-B6BD-85F4AF4BEAA3}" destId="{E303B4B0-337F-4AFC-B975-12D1338FFC59}" srcOrd="0" destOrd="0" presId="urn:microsoft.com/office/officeart/2005/8/layout/orgChart1"/>
    <dgm:cxn modelId="{6065929C-9826-45CD-848E-3A3BB6FA5E77}" type="presParOf" srcId="{2612041D-D249-4B23-B6BD-85F4AF4BEAA3}" destId="{A8CBFDC5-19BA-4067-BF4D-904236601290}" srcOrd="1" destOrd="0" presId="urn:microsoft.com/office/officeart/2005/8/layout/orgChart1"/>
    <dgm:cxn modelId="{54FAF9B8-A579-4AAC-81B9-CD12D7B9A2DF}" type="presParOf" srcId="{01DDA174-3515-4443-91B2-075073F2D6DF}" destId="{B7C99BFC-F383-4D2C-9D44-F387B07A1277}" srcOrd="1" destOrd="0" presId="urn:microsoft.com/office/officeart/2005/8/layout/orgChart1"/>
    <dgm:cxn modelId="{7FC09952-C7EC-4CE6-AD1E-A7BF838238AB}" type="presParOf" srcId="{01DDA174-3515-4443-91B2-075073F2D6DF}" destId="{9244D5D1-A5B5-4799-8FCA-8F88E633100D}" srcOrd="2" destOrd="0" presId="urn:microsoft.com/office/officeart/2005/8/layout/orgChart1"/>
    <dgm:cxn modelId="{5710250A-48B4-494D-A836-0C728FA6617F}" type="presParOf" srcId="{A7E20F31-05AA-451D-95F0-869F29FBA49D}" destId="{52A986C3-14A5-4CAB-84C2-58D617E175BE}" srcOrd="4" destOrd="0" presId="urn:microsoft.com/office/officeart/2005/8/layout/orgChart1"/>
    <dgm:cxn modelId="{E4A10C3B-4BEC-4882-A6EE-02FB6E55F01E}" type="presParOf" srcId="{A7E20F31-05AA-451D-95F0-869F29FBA49D}" destId="{6CC39B2D-E7BD-42C2-AC91-C46B67CD8FDF}" srcOrd="5" destOrd="0" presId="urn:microsoft.com/office/officeart/2005/8/layout/orgChart1"/>
    <dgm:cxn modelId="{D45D9257-2BE5-4D71-ABF8-D77C50E48A2E}" type="presParOf" srcId="{6CC39B2D-E7BD-42C2-AC91-C46B67CD8FDF}" destId="{0BC05BB6-8FD8-452C-A39A-DD48AEE5B9BA}" srcOrd="0" destOrd="0" presId="urn:microsoft.com/office/officeart/2005/8/layout/orgChart1"/>
    <dgm:cxn modelId="{8085F1FD-7E17-4FED-A956-CC925489B427}" type="presParOf" srcId="{0BC05BB6-8FD8-452C-A39A-DD48AEE5B9BA}" destId="{1061309D-7D2F-4ADB-898A-E0407C0249B7}" srcOrd="0" destOrd="0" presId="urn:microsoft.com/office/officeart/2005/8/layout/orgChart1"/>
    <dgm:cxn modelId="{8FA56054-F5C4-491E-8378-E105E3D55FEB}" type="presParOf" srcId="{0BC05BB6-8FD8-452C-A39A-DD48AEE5B9BA}" destId="{8ECFF898-1F9A-4F21-AB64-DE03DB928F89}" srcOrd="1" destOrd="0" presId="urn:microsoft.com/office/officeart/2005/8/layout/orgChart1"/>
    <dgm:cxn modelId="{7CBB2CE7-9D12-4EDD-8324-8EAB984F28CD}" type="presParOf" srcId="{6CC39B2D-E7BD-42C2-AC91-C46B67CD8FDF}" destId="{0E83A34C-4842-4EB1-810A-3A49FB771E04}" srcOrd="1" destOrd="0" presId="urn:microsoft.com/office/officeart/2005/8/layout/orgChart1"/>
    <dgm:cxn modelId="{5A843A7E-310C-40E4-819B-6275947C9315}" type="presParOf" srcId="{6CC39B2D-E7BD-42C2-AC91-C46B67CD8FDF}" destId="{5B9E46C0-B81A-4186-AA37-71CE4FD3CA97}" srcOrd="2" destOrd="0" presId="urn:microsoft.com/office/officeart/2005/8/layout/orgChart1"/>
    <dgm:cxn modelId="{25BFF42D-0D6B-4CC2-827D-011B1A4B2999}" type="presParOf" srcId="{6E6D567F-9DD3-4F31-A980-B1C3B9699E23}" destId="{B8DD632D-5C2F-40D5-83C6-96DCE4EE8FF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603367-6C83-45EF-AF7A-248DA6E94E68}" type="doc">
      <dgm:prSet loTypeId="urn:microsoft.com/office/officeart/2005/8/layout/radial4" loCatId="relationship" qsTypeId="urn:microsoft.com/office/officeart/2005/8/quickstyle/3d2" qsCatId="3D" csTypeId="urn:microsoft.com/office/officeart/2005/8/colors/colorful5" csCatId="colorful" phldr="1"/>
      <dgm:spPr/>
      <dgm:t>
        <a:bodyPr/>
        <a:lstStyle/>
        <a:p>
          <a:endParaRPr lang="uz-Cyrl-UZ"/>
        </a:p>
      </dgm:t>
    </dgm:pt>
    <dgm:pt modelId="{1674A31A-F263-4805-B038-39ADE7863731}">
      <dgm:prSet phldrT="[Текст]"/>
      <dgm:spPr/>
      <dgm:t>
        <a:bodyPr/>
        <a:lstStyle/>
        <a:p>
          <a:r>
            <a:rPr lang="uz-Cyrl-UZ" i="1" dirty="0" smtClean="0"/>
            <a:t>Valyuta bozorlarida amalga oshiriladigan operatsiyalar quyidagilar: </a:t>
          </a:r>
          <a:endParaRPr lang="uz-Cyrl-UZ" dirty="0"/>
        </a:p>
      </dgm:t>
    </dgm:pt>
    <dgm:pt modelId="{0653BB3A-CDC9-4332-A3D2-6F40A7FE4EA0}" type="parTrans" cxnId="{C7F48F00-B521-4143-8F7B-86510D841D0B}">
      <dgm:prSet/>
      <dgm:spPr/>
      <dgm:t>
        <a:bodyPr/>
        <a:lstStyle/>
        <a:p>
          <a:endParaRPr lang="uz-Cyrl-UZ"/>
        </a:p>
      </dgm:t>
    </dgm:pt>
    <dgm:pt modelId="{58A6F11F-8A8C-467A-A3B9-D5025A8AE5F1}" type="sibTrans" cxnId="{C7F48F00-B521-4143-8F7B-86510D841D0B}">
      <dgm:prSet/>
      <dgm:spPr/>
      <dgm:t>
        <a:bodyPr/>
        <a:lstStyle/>
        <a:p>
          <a:endParaRPr lang="uz-Cyrl-UZ"/>
        </a:p>
      </dgm:t>
    </dgm:pt>
    <dgm:pt modelId="{6E2736E6-2FF2-42FE-9D70-A1A2058E38AA}">
      <dgm:prSet phldrT="[Текст]"/>
      <dgm:spPr/>
      <dgm:t>
        <a:bodyPr/>
        <a:lstStyle/>
        <a:p>
          <a:r>
            <a:rPr lang="uz-Cyrl-UZ" dirty="0" smtClean="0"/>
            <a:t>- </a:t>
          </a:r>
          <a:r>
            <a:rPr lang="uz-Cyrl-UZ" b="1" dirty="0" smtClean="0"/>
            <a:t>naqd yoki «spot» operatsiyalar</a:t>
          </a:r>
          <a:r>
            <a:rPr lang="uz-Cyrl-UZ" dirty="0" smtClean="0"/>
            <a:t>, ular bitimni tuzish vaqtida yoki keyin «spot» kurs deb ataluvchi joriy valyuta kursi bo’yicha naqd xorijiy valyutani qo’llashni ko’zda tutadi:</a:t>
          </a:r>
          <a:endParaRPr lang="uz-Cyrl-UZ" dirty="0"/>
        </a:p>
      </dgm:t>
    </dgm:pt>
    <dgm:pt modelId="{41D03D82-D964-488B-9B1C-76CEA8F85074}" type="parTrans" cxnId="{0AC44DF6-8E83-4DFC-96F9-8C2C1C6608AF}">
      <dgm:prSet/>
      <dgm:spPr/>
      <dgm:t>
        <a:bodyPr/>
        <a:lstStyle/>
        <a:p>
          <a:endParaRPr lang="uz-Cyrl-UZ"/>
        </a:p>
      </dgm:t>
    </dgm:pt>
    <dgm:pt modelId="{F9705081-70C7-43CF-9BCD-707770EEFB53}" type="sibTrans" cxnId="{0AC44DF6-8E83-4DFC-96F9-8C2C1C6608AF}">
      <dgm:prSet/>
      <dgm:spPr/>
      <dgm:t>
        <a:bodyPr/>
        <a:lstStyle/>
        <a:p>
          <a:endParaRPr lang="uz-Cyrl-UZ"/>
        </a:p>
      </dgm:t>
    </dgm:pt>
    <dgm:pt modelId="{D619996D-328B-468D-8545-BE17C4A2239E}">
      <dgm:prSet phldrT="[Текст]"/>
      <dgm:spPr/>
      <dgm:t>
        <a:bodyPr/>
        <a:lstStyle/>
        <a:p>
          <a:r>
            <a:rPr lang="uz-Cyrl-UZ" dirty="0" smtClean="0"/>
            <a:t>- </a:t>
          </a:r>
          <a:r>
            <a:rPr lang="uz-Cyrl-UZ" b="1" dirty="0" smtClean="0"/>
            <a:t>muddatli operatsiyalar,</a:t>
          </a:r>
          <a:r>
            <a:rPr lang="uz-Cyrl-UZ" dirty="0" smtClean="0"/>
            <a:t> ular bo’yicha hisob-kitoblar bitimni rasmiylashtirilgach 2 kundan so’ng qilinadi; bu operatsiyalar valyuta kursi o’zgarishidan himoyalash yoki qo’shimcha foyda olish maqsadida amalga oshiriladi. </a:t>
          </a:r>
          <a:endParaRPr lang="uz-Cyrl-UZ" dirty="0"/>
        </a:p>
      </dgm:t>
    </dgm:pt>
    <dgm:pt modelId="{81C2EB6B-A227-4AC2-9C06-14AAFA995BEE}" type="parTrans" cxnId="{D2FDFC56-1F8B-4103-AD67-B6E1A01E55FF}">
      <dgm:prSet/>
      <dgm:spPr/>
      <dgm:t>
        <a:bodyPr/>
        <a:lstStyle/>
        <a:p>
          <a:endParaRPr lang="uz-Cyrl-UZ"/>
        </a:p>
      </dgm:t>
    </dgm:pt>
    <dgm:pt modelId="{8257521B-7328-4756-8C51-90953778BA7E}" type="sibTrans" cxnId="{D2FDFC56-1F8B-4103-AD67-B6E1A01E55FF}">
      <dgm:prSet/>
      <dgm:spPr/>
      <dgm:t>
        <a:bodyPr/>
        <a:lstStyle/>
        <a:p>
          <a:endParaRPr lang="uz-Cyrl-UZ"/>
        </a:p>
      </dgm:t>
    </dgm:pt>
    <dgm:pt modelId="{E894206B-11A5-4DEA-A09A-DAD3B23F456C}">
      <dgm:prSet phldrT="[Текст]"/>
      <dgm:spPr/>
      <dgm:t>
        <a:bodyPr/>
        <a:lstStyle/>
        <a:p>
          <a:r>
            <a:rPr lang="uz-Cyrl-UZ" dirty="0" smtClean="0"/>
            <a:t>Banklararo yoki forvard operatsiyalarini amalga oshirishda valyuta kursi va summasi bitimni tuzish vaqtida qayd etiladi, biroq muddat kelguncha (asosan 1-6 oy) hisoblar bo’yicha summalar o’tqazilmaydi. </a:t>
          </a:r>
          <a:endParaRPr lang="uz-Cyrl-UZ" dirty="0"/>
        </a:p>
      </dgm:t>
    </dgm:pt>
    <dgm:pt modelId="{0EA609FD-9D03-4DE0-9100-0EEAB49F5EB7}" type="parTrans" cxnId="{7142345D-EA70-4390-A367-621C0A39A6CF}">
      <dgm:prSet/>
      <dgm:spPr/>
      <dgm:t>
        <a:bodyPr/>
        <a:lstStyle/>
        <a:p>
          <a:endParaRPr lang="uz-Cyrl-UZ"/>
        </a:p>
      </dgm:t>
    </dgm:pt>
    <dgm:pt modelId="{4B0477B1-D6F3-492E-95C3-50030A9C2E0E}" type="sibTrans" cxnId="{7142345D-EA70-4390-A367-621C0A39A6CF}">
      <dgm:prSet/>
      <dgm:spPr/>
      <dgm:t>
        <a:bodyPr/>
        <a:lstStyle/>
        <a:p>
          <a:endParaRPr lang="uz-Cyrl-UZ"/>
        </a:p>
      </dgm:t>
    </dgm:pt>
    <dgm:pt modelId="{D613975E-ED54-48FF-B8F2-736CDBE0D451}" type="pres">
      <dgm:prSet presAssocID="{0F603367-6C83-45EF-AF7A-248DA6E94E68}" presName="cycle" presStyleCnt="0">
        <dgm:presLayoutVars>
          <dgm:chMax val="1"/>
          <dgm:dir/>
          <dgm:animLvl val="ctr"/>
          <dgm:resizeHandles val="exact"/>
        </dgm:presLayoutVars>
      </dgm:prSet>
      <dgm:spPr/>
      <dgm:t>
        <a:bodyPr/>
        <a:lstStyle/>
        <a:p>
          <a:endParaRPr lang="uz-Cyrl-UZ"/>
        </a:p>
      </dgm:t>
    </dgm:pt>
    <dgm:pt modelId="{8F084FE9-9A0D-47BE-9B3B-AF51C0DB093C}" type="pres">
      <dgm:prSet presAssocID="{1674A31A-F263-4805-B038-39ADE7863731}" presName="centerShape" presStyleLbl="node0" presStyleIdx="0" presStyleCnt="1"/>
      <dgm:spPr/>
      <dgm:t>
        <a:bodyPr/>
        <a:lstStyle/>
        <a:p>
          <a:endParaRPr lang="uz-Cyrl-UZ"/>
        </a:p>
      </dgm:t>
    </dgm:pt>
    <dgm:pt modelId="{80D6FC9E-7EF0-4838-A2B6-0BE0C4E42051}" type="pres">
      <dgm:prSet presAssocID="{41D03D82-D964-488B-9B1C-76CEA8F85074}" presName="parTrans" presStyleLbl="bgSibTrans2D1" presStyleIdx="0" presStyleCnt="3"/>
      <dgm:spPr/>
      <dgm:t>
        <a:bodyPr/>
        <a:lstStyle/>
        <a:p>
          <a:endParaRPr lang="uz-Cyrl-UZ"/>
        </a:p>
      </dgm:t>
    </dgm:pt>
    <dgm:pt modelId="{0EE04F97-C871-4545-8E50-11A6E1226F06}" type="pres">
      <dgm:prSet presAssocID="{6E2736E6-2FF2-42FE-9D70-A1A2058E38AA}" presName="node" presStyleLbl="node1" presStyleIdx="0" presStyleCnt="3">
        <dgm:presLayoutVars>
          <dgm:bulletEnabled val="1"/>
        </dgm:presLayoutVars>
      </dgm:prSet>
      <dgm:spPr/>
      <dgm:t>
        <a:bodyPr/>
        <a:lstStyle/>
        <a:p>
          <a:endParaRPr lang="uz-Cyrl-UZ"/>
        </a:p>
      </dgm:t>
    </dgm:pt>
    <dgm:pt modelId="{E8265DE6-5D9F-40DE-BE0E-ADFA48364B79}" type="pres">
      <dgm:prSet presAssocID="{81C2EB6B-A227-4AC2-9C06-14AAFA995BEE}" presName="parTrans" presStyleLbl="bgSibTrans2D1" presStyleIdx="1" presStyleCnt="3"/>
      <dgm:spPr/>
      <dgm:t>
        <a:bodyPr/>
        <a:lstStyle/>
        <a:p>
          <a:endParaRPr lang="uz-Cyrl-UZ"/>
        </a:p>
      </dgm:t>
    </dgm:pt>
    <dgm:pt modelId="{BB07E76E-CB7A-4C50-8B45-4141C52575BC}" type="pres">
      <dgm:prSet presAssocID="{D619996D-328B-468D-8545-BE17C4A2239E}" presName="node" presStyleLbl="node1" presStyleIdx="1" presStyleCnt="3">
        <dgm:presLayoutVars>
          <dgm:bulletEnabled val="1"/>
        </dgm:presLayoutVars>
      </dgm:prSet>
      <dgm:spPr/>
      <dgm:t>
        <a:bodyPr/>
        <a:lstStyle/>
        <a:p>
          <a:endParaRPr lang="uz-Cyrl-UZ"/>
        </a:p>
      </dgm:t>
    </dgm:pt>
    <dgm:pt modelId="{387092D7-BE1E-42D7-A33D-D8D55E734564}" type="pres">
      <dgm:prSet presAssocID="{0EA609FD-9D03-4DE0-9100-0EEAB49F5EB7}" presName="parTrans" presStyleLbl="bgSibTrans2D1" presStyleIdx="2" presStyleCnt="3"/>
      <dgm:spPr/>
      <dgm:t>
        <a:bodyPr/>
        <a:lstStyle/>
        <a:p>
          <a:endParaRPr lang="uz-Cyrl-UZ"/>
        </a:p>
      </dgm:t>
    </dgm:pt>
    <dgm:pt modelId="{AD9F4C6D-DEAA-4817-942C-82B5E0048BFD}" type="pres">
      <dgm:prSet presAssocID="{E894206B-11A5-4DEA-A09A-DAD3B23F456C}" presName="node" presStyleLbl="node1" presStyleIdx="2" presStyleCnt="3">
        <dgm:presLayoutVars>
          <dgm:bulletEnabled val="1"/>
        </dgm:presLayoutVars>
      </dgm:prSet>
      <dgm:spPr/>
      <dgm:t>
        <a:bodyPr/>
        <a:lstStyle/>
        <a:p>
          <a:endParaRPr lang="uz-Cyrl-UZ"/>
        </a:p>
      </dgm:t>
    </dgm:pt>
  </dgm:ptLst>
  <dgm:cxnLst>
    <dgm:cxn modelId="{7142345D-EA70-4390-A367-621C0A39A6CF}" srcId="{1674A31A-F263-4805-B038-39ADE7863731}" destId="{E894206B-11A5-4DEA-A09A-DAD3B23F456C}" srcOrd="2" destOrd="0" parTransId="{0EA609FD-9D03-4DE0-9100-0EEAB49F5EB7}" sibTransId="{4B0477B1-D6F3-492E-95C3-50030A9C2E0E}"/>
    <dgm:cxn modelId="{86742EBF-CB62-429D-BAE3-BE2FC2DE0FB5}" type="presOf" srcId="{0F603367-6C83-45EF-AF7A-248DA6E94E68}" destId="{D613975E-ED54-48FF-B8F2-736CDBE0D451}" srcOrd="0" destOrd="0" presId="urn:microsoft.com/office/officeart/2005/8/layout/radial4"/>
    <dgm:cxn modelId="{0AC44DF6-8E83-4DFC-96F9-8C2C1C6608AF}" srcId="{1674A31A-F263-4805-B038-39ADE7863731}" destId="{6E2736E6-2FF2-42FE-9D70-A1A2058E38AA}" srcOrd="0" destOrd="0" parTransId="{41D03D82-D964-488B-9B1C-76CEA8F85074}" sibTransId="{F9705081-70C7-43CF-9BCD-707770EEFB53}"/>
    <dgm:cxn modelId="{29104C21-6585-4174-AD02-D50F59625B37}" type="presOf" srcId="{6E2736E6-2FF2-42FE-9D70-A1A2058E38AA}" destId="{0EE04F97-C871-4545-8E50-11A6E1226F06}" srcOrd="0" destOrd="0" presId="urn:microsoft.com/office/officeart/2005/8/layout/radial4"/>
    <dgm:cxn modelId="{CF7A980E-D953-41F5-B578-5622427E5E2C}" type="presOf" srcId="{E894206B-11A5-4DEA-A09A-DAD3B23F456C}" destId="{AD9F4C6D-DEAA-4817-942C-82B5E0048BFD}" srcOrd="0" destOrd="0" presId="urn:microsoft.com/office/officeart/2005/8/layout/radial4"/>
    <dgm:cxn modelId="{997615FA-7BF3-4A36-AA35-2AB13FB180B3}" type="presOf" srcId="{1674A31A-F263-4805-B038-39ADE7863731}" destId="{8F084FE9-9A0D-47BE-9B3B-AF51C0DB093C}" srcOrd="0" destOrd="0" presId="urn:microsoft.com/office/officeart/2005/8/layout/radial4"/>
    <dgm:cxn modelId="{6BF5A775-A025-42B5-8126-60AA9F99A19E}" type="presOf" srcId="{0EA609FD-9D03-4DE0-9100-0EEAB49F5EB7}" destId="{387092D7-BE1E-42D7-A33D-D8D55E734564}" srcOrd="0" destOrd="0" presId="urn:microsoft.com/office/officeart/2005/8/layout/radial4"/>
    <dgm:cxn modelId="{B998EEFE-EFDE-4C6A-81F9-FCEE2BBB1BE7}" type="presOf" srcId="{41D03D82-D964-488B-9B1C-76CEA8F85074}" destId="{80D6FC9E-7EF0-4838-A2B6-0BE0C4E42051}" srcOrd="0" destOrd="0" presId="urn:microsoft.com/office/officeart/2005/8/layout/radial4"/>
    <dgm:cxn modelId="{6205B83F-44F2-4DD2-B4F7-6BFF33132662}" type="presOf" srcId="{D619996D-328B-468D-8545-BE17C4A2239E}" destId="{BB07E76E-CB7A-4C50-8B45-4141C52575BC}" srcOrd="0" destOrd="0" presId="urn:microsoft.com/office/officeart/2005/8/layout/radial4"/>
    <dgm:cxn modelId="{D2FDFC56-1F8B-4103-AD67-B6E1A01E55FF}" srcId="{1674A31A-F263-4805-B038-39ADE7863731}" destId="{D619996D-328B-468D-8545-BE17C4A2239E}" srcOrd="1" destOrd="0" parTransId="{81C2EB6B-A227-4AC2-9C06-14AAFA995BEE}" sibTransId="{8257521B-7328-4756-8C51-90953778BA7E}"/>
    <dgm:cxn modelId="{E9B617AD-689D-4F85-910C-9BDBEAA0C0E5}" type="presOf" srcId="{81C2EB6B-A227-4AC2-9C06-14AAFA995BEE}" destId="{E8265DE6-5D9F-40DE-BE0E-ADFA48364B79}" srcOrd="0" destOrd="0" presId="urn:microsoft.com/office/officeart/2005/8/layout/radial4"/>
    <dgm:cxn modelId="{C7F48F00-B521-4143-8F7B-86510D841D0B}" srcId="{0F603367-6C83-45EF-AF7A-248DA6E94E68}" destId="{1674A31A-F263-4805-B038-39ADE7863731}" srcOrd="0" destOrd="0" parTransId="{0653BB3A-CDC9-4332-A3D2-6F40A7FE4EA0}" sibTransId="{58A6F11F-8A8C-467A-A3B9-D5025A8AE5F1}"/>
    <dgm:cxn modelId="{2937AB8B-FAC2-4454-A92E-8F1472AD2EDC}" type="presParOf" srcId="{D613975E-ED54-48FF-B8F2-736CDBE0D451}" destId="{8F084FE9-9A0D-47BE-9B3B-AF51C0DB093C}" srcOrd="0" destOrd="0" presId="urn:microsoft.com/office/officeart/2005/8/layout/radial4"/>
    <dgm:cxn modelId="{86726DCE-EEA2-4DA9-A453-7822376A31CD}" type="presParOf" srcId="{D613975E-ED54-48FF-B8F2-736CDBE0D451}" destId="{80D6FC9E-7EF0-4838-A2B6-0BE0C4E42051}" srcOrd="1" destOrd="0" presId="urn:microsoft.com/office/officeart/2005/8/layout/radial4"/>
    <dgm:cxn modelId="{102BC646-B539-4253-B874-2E2617A2718E}" type="presParOf" srcId="{D613975E-ED54-48FF-B8F2-736CDBE0D451}" destId="{0EE04F97-C871-4545-8E50-11A6E1226F06}" srcOrd="2" destOrd="0" presId="urn:microsoft.com/office/officeart/2005/8/layout/radial4"/>
    <dgm:cxn modelId="{6DE5D0F4-CF2B-479C-9C68-F413D9A7DAF9}" type="presParOf" srcId="{D613975E-ED54-48FF-B8F2-736CDBE0D451}" destId="{E8265DE6-5D9F-40DE-BE0E-ADFA48364B79}" srcOrd="3" destOrd="0" presId="urn:microsoft.com/office/officeart/2005/8/layout/radial4"/>
    <dgm:cxn modelId="{AD1181F7-4320-4EAB-A7DB-43309F08AF1C}" type="presParOf" srcId="{D613975E-ED54-48FF-B8F2-736CDBE0D451}" destId="{BB07E76E-CB7A-4C50-8B45-4141C52575BC}" srcOrd="4" destOrd="0" presId="urn:microsoft.com/office/officeart/2005/8/layout/radial4"/>
    <dgm:cxn modelId="{389A0608-2AA6-402D-8281-7496E7CF55AF}" type="presParOf" srcId="{D613975E-ED54-48FF-B8F2-736CDBE0D451}" destId="{387092D7-BE1E-42D7-A33D-D8D55E734564}" srcOrd="5" destOrd="0" presId="urn:microsoft.com/office/officeart/2005/8/layout/radial4"/>
    <dgm:cxn modelId="{DAF50BF4-FD84-4F21-B557-A0004C10E527}" type="presParOf" srcId="{D613975E-ED54-48FF-B8F2-736CDBE0D451}" destId="{AD9F4C6D-DEAA-4817-942C-82B5E0048BF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93BC088-727F-42B7-9BB2-7163BF73FA92}" type="doc">
      <dgm:prSet loTypeId="urn:microsoft.com/office/officeart/2005/8/layout/vList2" loCatId="list" qsTypeId="urn:microsoft.com/office/officeart/2005/8/quickstyle/3d2" qsCatId="3D" csTypeId="urn:microsoft.com/office/officeart/2005/8/colors/colorful1#2" csCatId="colorful" phldr="1"/>
      <dgm:spPr/>
      <dgm:t>
        <a:bodyPr/>
        <a:lstStyle/>
        <a:p>
          <a:endParaRPr lang="uz-Cyrl-UZ"/>
        </a:p>
      </dgm:t>
    </dgm:pt>
    <dgm:pt modelId="{D236BEE9-D4D1-42F7-A989-AE9483F38AA9}">
      <dgm:prSet phldrT="[Текст]"/>
      <dgm:spPr/>
      <dgm:t>
        <a:bodyPr/>
        <a:lstStyle/>
        <a:p>
          <a:r>
            <a:rPr lang="uz-Cyrl-UZ" dirty="0" smtClean="0"/>
            <a:t>Qatiy belgilangan muddatda «forvard» kursi bo’yicha to’lovlarni ko’zda tutuvchi oddiy muddatli valyuta bitimi «autrayt» deb ataladi. Muddatli banklararo operatsiyalar miqdori bo’yicha har qanday bo’lishi mumkin va naqd pul bilan ta’minlashni talab etmaydi.</a:t>
          </a:r>
          <a:endParaRPr lang="uz-Cyrl-UZ" dirty="0"/>
        </a:p>
      </dgm:t>
    </dgm:pt>
    <dgm:pt modelId="{C76C837F-2E70-4F15-8465-81CCCD17E14C}" type="parTrans" cxnId="{5C375D9C-854F-469B-A5C2-9BA5986E300C}">
      <dgm:prSet/>
      <dgm:spPr/>
      <dgm:t>
        <a:bodyPr/>
        <a:lstStyle/>
        <a:p>
          <a:endParaRPr lang="uz-Cyrl-UZ"/>
        </a:p>
      </dgm:t>
    </dgm:pt>
    <dgm:pt modelId="{A3BCA2D7-04E9-48FE-B4E6-E2461D6E3719}" type="sibTrans" cxnId="{5C375D9C-854F-469B-A5C2-9BA5986E300C}">
      <dgm:prSet/>
      <dgm:spPr/>
      <dgm:t>
        <a:bodyPr/>
        <a:lstStyle/>
        <a:p>
          <a:endParaRPr lang="uz-Cyrl-UZ"/>
        </a:p>
      </dgm:t>
    </dgm:pt>
    <dgm:pt modelId="{4825854F-0A56-4BEE-98A8-0155E878198D}">
      <dgm:prSet phldrT="[Текст]"/>
      <dgm:spPr/>
      <dgm:t>
        <a:bodyPr/>
        <a:lstStyle/>
        <a:p>
          <a:r>
            <a:rPr lang="uz-Cyrl-UZ" dirty="0" smtClean="0"/>
            <a:t>Muddatli birja yoki fyuchers operatsiyalari shu bilan farq qiladiki, ular bitimning barcha shartlari, ya’ni summasi, muddati, hisoblash usuli va shu kabilar aniq ko’rsatilgan standart kontraktlar savdosi ko’rinishida o’tkaziladi. Bu ko’rinishdagi bitimlarni tuzishda katta bo’lmagan kafolatli depozit kiritiladi. Fyuchers operatsiyalari valyuta bozorlarida 70- yillardan boshlab o’tkaziladi va asosan AQSH da keng tarqalgan.</a:t>
          </a:r>
          <a:endParaRPr lang="uz-Cyrl-UZ" dirty="0"/>
        </a:p>
      </dgm:t>
    </dgm:pt>
    <dgm:pt modelId="{491C06E0-4A2D-4ECD-A52C-A98BC903CE3F}" type="parTrans" cxnId="{853D81FF-A96B-461E-9485-768E793849A5}">
      <dgm:prSet/>
      <dgm:spPr/>
      <dgm:t>
        <a:bodyPr/>
        <a:lstStyle/>
        <a:p>
          <a:endParaRPr lang="uz-Cyrl-UZ"/>
        </a:p>
      </dgm:t>
    </dgm:pt>
    <dgm:pt modelId="{264E6E78-8764-4CF3-9B55-2BDF00880D28}" type="sibTrans" cxnId="{853D81FF-A96B-461E-9485-768E793849A5}">
      <dgm:prSet/>
      <dgm:spPr/>
      <dgm:t>
        <a:bodyPr/>
        <a:lstStyle/>
        <a:p>
          <a:endParaRPr lang="uz-Cyrl-UZ"/>
        </a:p>
      </dgm:t>
    </dgm:pt>
    <dgm:pt modelId="{F2F10F33-EF63-450B-92B2-D954BFB2B39C}">
      <dgm:prSet phldrT="[Текст]"/>
      <dgm:spPr/>
      <dgm:t>
        <a:bodyPr/>
        <a:lstStyle/>
        <a:p>
          <a:r>
            <a:rPr lang="uz-Cyrl-UZ" dirty="0" smtClean="0"/>
            <a:t>Barcha valyuta operatsiyalarining asosiy hissasi naqd bitimlarga to’g’ri keladi.</a:t>
          </a:r>
          <a:endParaRPr lang="uz-Cyrl-UZ" dirty="0"/>
        </a:p>
      </dgm:t>
    </dgm:pt>
    <dgm:pt modelId="{625BECF7-7F15-4C66-B05B-272351ACCAEB}" type="parTrans" cxnId="{2DD65ED6-2556-4273-A87C-CB25455A8936}">
      <dgm:prSet/>
      <dgm:spPr/>
      <dgm:t>
        <a:bodyPr/>
        <a:lstStyle/>
        <a:p>
          <a:endParaRPr lang="uz-Cyrl-UZ"/>
        </a:p>
      </dgm:t>
    </dgm:pt>
    <dgm:pt modelId="{9A8511D1-7113-4FAC-AF6E-5193C96BC625}" type="sibTrans" cxnId="{2DD65ED6-2556-4273-A87C-CB25455A8936}">
      <dgm:prSet/>
      <dgm:spPr/>
      <dgm:t>
        <a:bodyPr/>
        <a:lstStyle/>
        <a:p>
          <a:endParaRPr lang="uz-Cyrl-UZ"/>
        </a:p>
      </dgm:t>
    </dgm:pt>
    <dgm:pt modelId="{3A0AF292-F4B2-454C-8B46-7BD70D136D5B}">
      <dgm:prSet phldrT="[Текст]"/>
      <dgm:spPr/>
      <dgm:t>
        <a:bodyPr/>
        <a:lstStyle/>
        <a:p>
          <a:r>
            <a:rPr lang="uz-Cyrl-UZ" dirty="0" smtClean="0"/>
            <a:t>SHu bilan birga suzuvchi kurslar qoidasiga asoslangan zamonaviy valyuta bozori uchun muddatli operatsiyalar hajmi va turlarining o’sishi ham xosdir. Xususan, ularning «optsion» bilan birgalikda «lidz end legz», «svop» kabi ko’rinishlari ham rivojlanib, amalda keng qo’llanilmoqda.</a:t>
          </a:r>
          <a:endParaRPr lang="uz-Cyrl-UZ" dirty="0"/>
        </a:p>
      </dgm:t>
    </dgm:pt>
    <dgm:pt modelId="{058AFE67-D759-46FE-994D-6DD569518588}" type="parTrans" cxnId="{271EDFB6-43C0-4319-86C0-7BE27F42E047}">
      <dgm:prSet/>
      <dgm:spPr/>
      <dgm:t>
        <a:bodyPr/>
        <a:lstStyle/>
        <a:p>
          <a:endParaRPr lang="uz-Cyrl-UZ"/>
        </a:p>
      </dgm:t>
    </dgm:pt>
    <dgm:pt modelId="{BEAA0D7D-9C9C-47D1-B2EC-AE7583A54AE7}" type="sibTrans" cxnId="{271EDFB6-43C0-4319-86C0-7BE27F42E047}">
      <dgm:prSet/>
      <dgm:spPr/>
      <dgm:t>
        <a:bodyPr/>
        <a:lstStyle/>
        <a:p>
          <a:endParaRPr lang="uz-Cyrl-UZ"/>
        </a:p>
      </dgm:t>
    </dgm:pt>
    <dgm:pt modelId="{A1B581F6-EB1C-45FA-A995-AD2C4A0DD457}" type="pres">
      <dgm:prSet presAssocID="{393BC088-727F-42B7-9BB2-7163BF73FA92}" presName="linear" presStyleCnt="0">
        <dgm:presLayoutVars>
          <dgm:animLvl val="lvl"/>
          <dgm:resizeHandles val="exact"/>
        </dgm:presLayoutVars>
      </dgm:prSet>
      <dgm:spPr/>
      <dgm:t>
        <a:bodyPr/>
        <a:lstStyle/>
        <a:p>
          <a:endParaRPr lang="uz-Cyrl-UZ"/>
        </a:p>
      </dgm:t>
    </dgm:pt>
    <dgm:pt modelId="{4667A000-7693-4A76-A29B-71B67A5A2A37}" type="pres">
      <dgm:prSet presAssocID="{D236BEE9-D4D1-42F7-A989-AE9483F38AA9}" presName="parentText" presStyleLbl="node1" presStyleIdx="0" presStyleCnt="2">
        <dgm:presLayoutVars>
          <dgm:chMax val="0"/>
          <dgm:bulletEnabled val="1"/>
        </dgm:presLayoutVars>
      </dgm:prSet>
      <dgm:spPr/>
      <dgm:t>
        <a:bodyPr/>
        <a:lstStyle/>
        <a:p>
          <a:endParaRPr lang="uz-Cyrl-UZ"/>
        </a:p>
      </dgm:t>
    </dgm:pt>
    <dgm:pt modelId="{076C02AD-18FD-4CE7-B475-C4F829085F88}" type="pres">
      <dgm:prSet presAssocID="{D236BEE9-D4D1-42F7-A989-AE9483F38AA9}" presName="childText" presStyleLbl="revTx" presStyleIdx="0" presStyleCnt="2">
        <dgm:presLayoutVars>
          <dgm:bulletEnabled val="1"/>
        </dgm:presLayoutVars>
      </dgm:prSet>
      <dgm:spPr/>
      <dgm:t>
        <a:bodyPr/>
        <a:lstStyle/>
        <a:p>
          <a:endParaRPr lang="uz-Cyrl-UZ"/>
        </a:p>
      </dgm:t>
    </dgm:pt>
    <dgm:pt modelId="{37C30621-0DFE-4590-B1E7-876030CCAC63}" type="pres">
      <dgm:prSet presAssocID="{F2F10F33-EF63-450B-92B2-D954BFB2B39C}" presName="parentText" presStyleLbl="node1" presStyleIdx="1" presStyleCnt="2">
        <dgm:presLayoutVars>
          <dgm:chMax val="0"/>
          <dgm:bulletEnabled val="1"/>
        </dgm:presLayoutVars>
      </dgm:prSet>
      <dgm:spPr/>
      <dgm:t>
        <a:bodyPr/>
        <a:lstStyle/>
        <a:p>
          <a:endParaRPr lang="uz-Cyrl-UZ"/>
        </a:p>
      </dgm:t>
    </dgm:pt>
    <dgm:pt modelId="{FC4F4140-BBD4-4117-AE7D-73C50F33CE01}" type="pres">
      <dgm:prSet presAssocID="{F2F10F33-EF63-450B-92B2-D954BFB2B39C}" presName="childText" presStyleLbl="revTx" presStyleIdx="1" presStyleCnt="2">
        <dgm:presLayoutVars>
          <dgm:bulletEnabled val="1"/>
        </dgm:presLayoutVars>
      </dgm:prSet>
      <dgm:spPr/>
      <dgm:t>
        <a:bodyPr/>
        <a:lstStyle/>
        <a:p>
          <a:endParaRPr lang="uz-Cyrl-UZ"/>
        </a:p>
      </dgm:t>
    </dgm:pt>
  </dgm:ptLst>
  <dgm:cxnLst>
    <dgm:cxn modelId="{1EEA881E-3F78-4C9B-86A5-CE02125B1408}" type="presOf" srcId="{4825854F-0A56-4BEE-98A8-0155E878198D}" destId="{076C02AD-18FD-4CE7-B475-C4F829085F88}" srcOrd="0" destOrd="0" presId="urn:microsoft.com/office/officeart/2005/8/layout/vList2"/>
    <dgm:cxn modelId="{0069167F-6189-4628-A08D-D9ABEEC9A44B}" type="presOf" srcId="{D236BEE9-D4D1-42F7-A989-AE9483F38AA9}" destId="{4667A000-7693-4A76-A29B-71B67A5A2A37}" srcOrd="0" destOrd="0" presId="urn:microsoft.com/office/officeart/2005/8/layout/vList2"/>
    <dgm:cxn modelId="{F49CE4C2-AECF-4090-AABE-71ABCC1C9AFF}" type="presOf" srcId="{3A0AF292-F4B2-454C-8B46-7BD70D136D5B}" destId="{FC4F4140-BBD4-4117-AE7D-73C50F33CE01}" srcOrd="0" destOrd="0" presId="urn:microsoft.com/office/officeart/2005/8/layout/vList2"/>
    <dgm:cxn modelId="{5C375D9C-854F-469B-A5C2-9BA5986E300C}" srcId="{393BC088-727F-42B7-9BB2-7163BF73FA92}" destId="{D236BEE9-D4D1-42F7-A989-AE9483F38AA9}" srcOrd="0" destOrd="0" parTransId="{C76C837F-2E70-4F15-8465-81CCCD17E14C}" sibTransId="{A3BCA2D7-04E9-48FE-B4E6-E2461D6E3719}"/>
    <dgm:cxn modelId="{C440B2FD-FA4B-43AB-8947-284B38A098BE}" type="presOf" srcId="{393BC088-727F-42B7-9BB2-7163BF73FA92}" destId="{A1B581F6-EB1C-45FA-A995-AD2C4A0DD457}" srcOrd="0" destOrd="0" presId="urn:microsoft.com/office/officeart/2005/8/layout/vList2"/>
    <dgm:cxn modelId="{271EDFB6-43C0-4319-86C0-7BE27F42E047}" srcId="{F2F10F33-EF63-450B-92B2-D954BFB2B39C}" destId="{3A0AF292-F4B2-454C-8B46-7BD70D136D5B}" srcOrd="0" destOrd="0" parTransId="{058AFE67-D759-46FE-994D-6DD569518588}" sibTransId="{BEAA0D7D-9C9C-47D1-B2EC-AE7583A54AE7}"/>
    <dgm:cxn modelId="{2DD65ED6-2556-4273-A87C-CB25455A8936}" srcId="{393BC088-727F-42B7-9BB2-7163BF73FA92}" destId="{F2F10F33-EF63-450B-92B2-D954BFB2B39C}" srcOrd="1" destOrd="0" parTransId="{625BECF7-7F15-4C66-B05B-272351ACCAEB}" sibTransId="{9A8511D1-7113-4FAC-AF6E-5193C96BC625}"/>
    <dgm:cxn modelId="{853D81FF-A96B-461E-9485-768E793849A5}" srcId="{D236BEE9-D4D1-42F7-A989-AE9483F38AA9}" destId="{4825854F-0A56-4BEE-98A8-0155E878198D}" srcOrd="0" destOrd="0" parTransId="{491C06E0-4A2D-4ECD-A52C-A98BC903CE3F}" sibTransId="{264E6E78-8764-4CF3-9B55-2BDF00880D28}"/>
    <dgm:cxn modelId="{3B337304-31FA-4E3E-BAAA-D19E7C4314DB}" type="presOf" srcId="{F2F10F33-EF63-450B-92B2-D954BFB2B39C}" destId="{37C30621-0DFE-4590-B1E7-876030CCAC63}" srcOrd="0" destOrd="0" presId="urn:microsoft.com/office/officeart/2005/8/layout/vList2"/>
    <dgm:cxn modelId="{B9E6A92C-EB4B-42B3-A65B-CE4C2D32508E}" type="presParOf" srcId="{A1B581F6-EB1C-45FA-A995-AD2C4A0DD457}" destId="{4667A000-7693-4A76-A29B-71B67A5A2A37}" srcOrd="0" destOrd="0" presId="urn:microsoft.com/office/officeart/2005/8/layout/vList2"/>
    <dgm:cxn modelId="{0E23E5E1-C2D3-49B9-B2C2-28789551064A}" type="presParOf" srcId="{A1B581F6-EB1C-45FA-A995-AD2C4A0DD457}" destId="{076C02AD-18FD-4CE7-B475-C4F829085F88}" srcOrd="1" destOrd="0" presId="urn:microsoft.com/office/officeart/2005/8/layout/vList2"/>
    <dgm:cxn modelId="{9FBCD4D9-9D1A-44CB-8500-9363993EA202}" type="presParOf" srcId="{A1B581F6-EB1C-45FA-A995-AD2C4A0DD457}" destId="{37C30621-0DFE-4590-B1E7-876030CCAC63}" srcOrd="2" destOrd="0" presId="urn:microsoft.com/office/officeart/2005/8/layout/vList2"/>
    <dgm:cxn modelId="{792E64FE-34F2-45E4-BADD-EF40A6F3F062}" type="presParOf" srcId="{A1B581F6-EB1C-45FA-A995-AD2C4A0DD457}" destId="{FC4F4140-BBD4-4117-AE7D-73C50F33CE0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2BD2418-B05E-442A-A43B-9C1E387EE741}" type="doc">
      <dgm:prSet loTypeId="urn:microsoft.com/office/officeart/2005/8/layout/vList6" loCatId="list" qsTypeId="urn:microsoft.com/office/officeart/2005/8/quickstyle/3d2" qsCatId="3D" csTypeId="urn:microsoft.com/office/officeart/2005/8/colors/accent0_3" csCatId="mainScheme"/>
      <dgm:spPr/>
      <dgm:t>
        <a:bodyPr/>
        <a:lstStyle/>
        <a:p>
          <a:endParaRPr lang="uz-Cyrl-UZ"/>
        </a:p>
      </dgm:t>
    </dgm:pt>
    <dgm:pt modelId="{88826D84-96C9-476B-99D7-1CA42B38D45B}">
      <dgm:prSet/>
      <dgm:spPr/>
      <dgm:t>
        <a:bodyPr/>
        <a:lstStyle/>
        <a:p>
          <a:pPr rtl="0"/>
          <a:r>
            <a:rPr lang="uz-Cyrl-UZ" dirty="0" smtClean="0"/>
            <a:t>Muddatli valyuta operatsiyalarining ahamiyati shundaki, ular qo’shimcha foyda olishning yoki valyuta xavfxataridan sug’urta qilishning (xedjirovanie) samarali usuli hisoblanadi. Valyuta xavf-xatari deganda valyuta operatsiyalarini amalga oshirishda xorijiy valyuta kursini milliy pul birligiga nisbatan o’zgarishi bilan bog’liq mumkin bo’lgan pul yo’qotishlar tushuniladi. </a:t>
          </a:r>
          <a:endParaRPr lang="ru-RU" dirty="0"/>
        </a:p>
      </dgm:t>
    </dgm:pt>
    <dgm:pt modelId="{732C3077-F1D4-4ABF-B133-681F7F304C0F}" type="parTrans" cxnId="{32897306-FCDE-42C1-8695-E762293262C7}">
      <dgm:prSet/>
      <dgm:spPr/>
      <dgm:t>
        <a:bodyPr/>
        <a:lstStyle/>
        <a:p>
          <a:endParaRPr lang="uz-Cyrl-UZ"/>
        </a:p>
      </dgm:t>
    </dgm:pt>
    <dgm:pt modelId="{CAC95A85-ED28-46B3-A5F9-07115673CE83}" type="sibTrans" cxnId="{32897306-FCDE-42C1-8695-E762293262C7}">
      <dgm:prSet/>
      <dgm:spPr/>
      <dgm:t>
        <a:bodyPr/>
        <a:lstStyle/>
        <a:p>
          <a:endParaRPr lang="uz-Cyrl-UZ"/>
        </a:p>
      </dgm:t>
    </dgm:pt>
    <dgm:pt modelId="{72661342-F0C2-4E16-B2A2-988C89D9BD76}">
      <dgm:prSet/>
      <dgm:spPr/>
      <dgm:t>
        <a:bodyPr/>
        <a:lstStyle/>
        <a:p>
          <a:pPr rtl="0"/>
          <a:r>
            <a:rPr lang="uz-Cyrl-UZ" dirty="0" smtClean="0"/>
            <a:t>SHunday qilib, kontraktdagi valyuta kursini milliy valyutaga nisbatan pasayishida, kontraktni imzolash va u bo’yicha to’lovlarni amalga oshirish o’rtasidagi davrdagi yo’qotishlar eksport qiluvchilar zimmasida bo’ladi. Import qiluvchi esa kontraktni tugallangishi chogida valyuta kursi ko’tarilgan holdagina  zarar ko’radi.</a:t>
          </a:r>
          <a:endParaRPr lang="ru-RU" dirty="0"/>
        </a:p>
      </dgm:t>
    </dgm:pt>
    <dgm:pt modelId="{9285748B-57B6-455B-B0D4-8CFD410865F7}" type="parTrans" cxnId="{14CBAAF1-5303-4CBE-9F8F-8485BFAA128A}">
      <dgm:prSet/>
      <dgm:spPr/>
      <dgm:t>
        <a:bodyPr/>
        <a:lstStyle/>
        <a:p>
          <a:endParaRPr lang="uz-Cyrl-UZ"/>
        </a:p>
      </dgm:t>
    </dgm:pt>
    <dgm:pt modelId="{CD35E2D3-E3E2-43B8-8FF3-3029F3E3D19E}" type="sibTrans" cxnId="{14CBAAF1-5303-4CBE-9F8F-8485BFAA128A}">
      <dgm:prSet/>
      <dgm:spPr/>
      <dgm:t>
        <a:bodyPr/>
        <a:lstStyle/>
        <a:p>
          <a:endParaRPr lang="uz-Cyrl-UZ"/>
        </a:p>
      </dgm:t>
    </dgm:pt>
    <dgm:pt modelId="{543E2486-108D-4E9C-9886-AD6513B52280}" type="pres">
      <dgm:prSet presAssocID="{82BD2418-B05E-442A-A43B-9C1E387EE741}" presName="Name0" presStyleCnt="0">
        <dgm:presLayoutVars>
          <dgm:dir/>
          <dgm:animLvl val="lvl"/>
          <dgm:resizeHandles/>
        </dgm:presLayoutVars>
      </dgm:prSet>
      <dgm:spPr/>
      <dgm:t>
        <a:bodyPr/>
        <a:lstStyle/>
        <a:p>
          <a:endParaRPr lang="uz-Cyrl-UZ"/>
        </a:p>
      </dgm:t>
    </dgm:pt>
    <dgm:pt modelId="{FDD89E60-A4DA-4C14-8BAA-675F562F2E43}" type="pres">
      <dgm:prSet presAssocID="{88826D84-96C9-476B-99D7-1CA42B38D45B}" presName="linNode" presStyleCnt="0"/>
      <dgm:spPr/>
    </dgm:pt>
    <dgm:pt modelId="{C53BD44D-62E3-47AF-9E15-156D4D6B6AA7}" type="pres">
      <dgm:prSet presAssocID="{88826D84-96C9-476B-99D7-1CA42B38D45B}" presName="parentShp" presStyleLbl="node1" presStyleIdx="0" presStyleCnt="2">
        <dgm:presLayoutVars>
          <dgm:bulletEnabled val="1"/>
        </dgm:presLayoutVars>
      </dgm:prSet>
      <dgm:spPr/>
      <dgm:t>
        <a:bodyPr/>
        <a:lstStyle/>
        <a:p>
          <a:endParaRPr lang="uz-Cyrl-UZ"/>
        </a:p>
      </dgm:t>
    </dgm:pt>
    <dgm:pt modelId="{0A28FDB1-6464-44CF-A73B-520EB482CE7B}" type="pres">
      <dgm:prSet presAssocID="{88826D84-96C9-476B-99D7-1CA42B38D45B}" presName="childShp" presStyleLbl="bgAccFollowNode1" presStyleIdx="0" presStyleCnt="2">
        <dgm:presLayoutVars>
          <dgm:bulletEnabled val="1"/>
        </dgm:presLayoutVars>
      </dgm:prSet>
      <dgm:spPr/>
    </dgm:pt>
    <dgm:pt modelId="{BEB8988F-4813-4E8A-9EB1-CC43FB0FB898}" type="pres">
      <dgm:prSet presAssocID="{CAC95A85-ED28-46B3-A5F9-07115673CE83}" presName="spacing" presStyleCnt="0"/>
      <dgm:spPr/>
    </dgm:pt>
    <dgm:pt modelId="{F751191E-B379-45D3-B337-7F3C540BBF23}" type="pres">
      <dgm:prSet presAssocID="{72661342-F0C2-4E16-B2A2-988C89D9BD76}" presName="linNode" presStyleCnt="0"/>
      <dgm:spPr/>
    </dgm:pt>
    <dgm:pt modelId="{CD765698-18BC-46A9-82DC-BD3C2E4E294F}" type="pres">
      <dgm:prSet presAssocID="{72661342-F0C2-4E16-B2A2-988C89D9BD76}" presName="parentShp" presStyleLbl="node1" presStyleIdx="1" presStyleCnt="2" custLinFactNeighborY="-1968">
        <dgm:presLayoutVars>
          <dgm:bulletEnabled val="1"/>
        </dgm:presLayoutVars>
      </dgm:prSet>
      <dgm:spPr/>
      <dgm:t>
        <a:bodyPr/>
        <a:lstStyle/>
        <a:p>
          <a:endParaRPr lang="uz-Cyrl-UZ"/>
        </a:p>
      </dgm:t>
    </dgm:pt>
    <dgm:pt modelId="{104F81BB-0FBC-409F-BDA9-05F2D4A29735}" type="pres">
      <dgm:prSet presAssocID="{72661342-F0C2-4E16-B2A2-988C89D9BD76}" presName="childShp" presStyleLbl="bgAccFollowNode1" presStyleIdx="1" presStyleCnt="2">
        <dgm:presLayoutVars>
          <dgm:bulletEnabled val="1"/>
        </dgm:presLayoutVars>
      </dgm:prSet>
      <dgm:spPr/>
    </dgm:pt>
  </dgm:ptLst>
  <dgm:cxnLst>
    <dgm:cxn modelId="{D990C876-6D0E-462F-ABC3-FFE2323F7C68}" type="presOf" srcId="{72661342-F0C2-4E16-B2A2-988C89D9BD76}" destId="{CD765698-18BC-46A9-82DC-BD3C2E4E294F}" srcOrd="0" destOrd="0" presId="urn:microsoft.com/office/officeart/2005/8/layout/vList6"/>
    <dgm:cxn modelId="{396BF832-F255-46E0-8771-4448A080F577}" type="presOf" srcId="{82BD2418-B05E-442A-A43B-9C1E387EE741}" destId="{543E2486-108D-4E9C-9886-AD6513B52280}" srcOrd="0" destOrd="0" presId="urn:microsoft.com/office/officeart/2005/8/layout/vList6"/>
    <dgm:cxn modelId="{44326B79-832E-464E-A441-597C931878FB}" type="presOf" srcId="{88826D84-96C9-476B-99D7-1CA42B38D45B}" destId="{C53BD44D-62E3-47AF-9E15-156D4D6B6AA7}" srcOrd="0" destOrd="0" presId="urn:microsoft.com/office/officeart/2005/8/layout/vList6"/>
    <dgm:cxn modelId="{14CBAAF1-5303-4CBE-9F8F-8485BFAA128A}" srcId="{82BD2418-B05E-442A-A43B-9C1E387EE741}" destId="{72661342-F0C2-4E16-B2A2-988C89D9BD76}" srcOrd="1" destOrd="0" parTransId="{9285748B-57B6-455B-B0D4-8CFD410865F7}" sibTransId="{CD35E2D3-E3E2-43B8-8FF3-3029F3E3D19E}"/>
    <dgm:cxn modelId="{32897306-FCDE-42C1-8695-E762293262C7}" srcId="{82BD2418-B05E-442A-A43B-9C1E387EE741}" destId="{88826D84-96C9-476B-99D7-1CA42B38D45B}" srcOrd="0" destOrd="0" parTransId="{732C3077-F1D4-4ABF-B133-681F7F304C0F}" sibTransId="{CAC95A85-ED28-46B3-A5F9-07115673CE83}"/>
    <dgm:cxn modelId="{C5B08802-FB30-4887-B753-1F0C675A4D44}" type="presParOf" srcId="{543E2486-108D-4E9C-9886-AD6513B52280}" destId="{FDD89E60-A4DA-4C14-8BAA-675F562F2E43}" srcOrd="0" destOrd="0" presId="urn:microsoft.com/office/officeart/2005/8/layout/vList6"/>
    <dgm:cxn modelId="{DCE1A194-D2E2-4A21-8FD4-71A4A4DD3FD8}" type="presParOf" srcId="{FDD89E60-A4DA-4C14-8BAA-675F562F2E43}" destId="{C53BD44D-62E3-47AF-9E15-156D4D6B6AA7}" srcOrd="0" destOrd="0" presId="urn:microsoft.com/office/officeart/2005/8/layout/vList6"/>
    <dgm:cxn modelId="{D279674C-EDC5-495C-838B-F16611D5CFCA}" type="presParOf" srcId="{FDD89E60-A4DA-4C14-8BAA-675F562F2E43}" destId="{0A28FDB1-6464-44CF-A73B-520EB482CE7B}" srcOrd="1" destOrd="0" presId="urn:microsoft.com/office/officeart/2005/8/layout/vList6"/>
    <dgm:cxn modelId="{329594ED-1E8F-48E4-AB63-A54E5D003A82}" type="presParOf" srcId="{543E2486-108D-4E9C-9886-AD6513B52280}" destId="{BEB8988F-4813-4E8A-9EB1-CC43FB0FB898}" srcOrd="1" destOrd="0" presId="urn:microsoft.com/office/officeart/2005/8/layout/vList6"/>
    <dgm:cxn modelId="{A507917D-43B6-4147-AD43-29B67BEF7362}" type="presParOf" srcId="{543E2486-108D-4E9C-9886-AD6513B52280}" destId="{F751191E-B379-45D3-B337-7F3C540BBF23}" srcOrd="2" destOrd="0" presId="urn:microsoft.com/office/officeart/2005/8/layout/vList6"/>
    <dgm:cxn modelId="{44EA9008-786D-49C7-B991-217A2E2FA32C}" type="presParOf" srcId="{F751191E-B379-45D3-B337-7F3C540BBF23}" destId="{CD765698-18BC-46A9-82DC-BD3C2E4E294F}" srcOrd="0" destOrd="0" presId="urn:microsoft.com/office/officeart/2005/8/layout/vList6"/>
    <dgm:cxn modelId="{DB647F74-2A61-4D3B-9609-536A459C731E}" type="presParOf" srcId="{F751191E-B379-45D3-B337-7F3C540BBF23}" destId="{104F81BB-0FBC-409F-BDA9-05F2D4A2973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4384F8F-A5FA-4B3D-9423-74ECF75DFBC6}" type="doc">
      <dgm:prSet loTypeId="urn:microsoft.com/office/officeart/2005/8/layout/cycle7" loCatId="cycle" qsTypeId="urn:microsoft.com/office/officeart/2005/8/quickstyle/3d1" qsCatId="3D" csTypeId="urn:microsoft.com/office/officeart/2005/8/colors/colorful4" csCatId="colorful" phldr="1"/>
      <dgm:spPr/>
      <dgm:t>
        <a:bodyPr/>
        <a:lstStyle/>
        <a:p>
          <a:endParaRPr lang="uz-Cyrl-UZ"/>
        </a:p>
      </dgm:t>
    </dgm:pt>
    <dgm:pt modelId="{E758B74C-FEAA-41CE-A277-9667566FF424}">
      <dgm:prSet phldrT="[Текст]"/>
      <dgm:spPr/>
      <dgm:t>
        <a:bodyPr/>
        <a:lstStyle/>
        <a:p>
          <a:r>
            <a:rPr lang="uz-Cyrl-UZ" dirty="0" smtClean="0"/>
            <a:t>«Optsion» bilan operatsiyalar tomonlardan biriga kontraktning muqobil valyuta shartlarini tanlash huquqi berilishini ko’zda tutadi. Tomonlar ushbu huquqdan kachon va qanday sharoitlarda foydalanish mumkinligi to’g’risida kelishib oladilar. Bu huquqning amalga oshirilishi qo’shimcha foyda olish imkonini beradi.</a:t>
          </a:r>
          <a:endParaRPr lang="uz-Cyrl-UZ" dirty="0"/>
        </a:p>
      </dgm:t>
    </dgm:pt>
    <dgm:pt modelId="{F5E4E1DC-BB3C-44DB-9094-B28721079CE4}" type="parTrans" cxnId="{071E8D08-7516-493A-8BE6-7033261E3364}">
      <dgm:prSet/>
      <dgm:spPr/>
      <dgm:t>
        <a:bodyPr/>
        <a:lstStyle/>
        <a:p>
          <a:endParaRPr lang="uz-Cyrl-UZ"/>
        </a:p>
      </dgm:t>
    </dgm:pt>
    <dgm:pt modelId="{C9383AEC-F100-438D-A0D9-18455132C4D4}" type="sibTrans" cxnId="{071E8D08-7516-493A-8BE6-7033261E3364}">
      <dgm:prSet/>
      <dgm:spPr/>
      <dgm:t>
        <a:bodyPr/>
        <a:lstStyle/>
        <a:p>
          <a:endParaRPr lang="uz-Cyrl-UZ"/>
        </a:p>
      </dgm:t>
    </dgm:pt>
    <dgm:pt modelId="{DF4A0F43-E2DE-4DFE-B087-534396D5A341}">
      <dgm:prSet phldrT="[Текст]"/>
      <dgm:spPr/>
      <dgm:t>
        <a:bodyPr/>
        <a:lstStyle/>
        <a:p>
          <a:r>
            <a:rPr lang="uz-Cyrl-UZ" dirty="0" smtClean="0"/>
            <a:t>«Lidz end legz» operatsiyalari korxonalar, firmalar, korporatsiyalar tomonidan keng qo’llanilib, to’lov. muddatlari yoki bitimning boshqa shartlarini o’zgartirishga imkon beradi.</a:t>
          </a:r>
          <a:endParaRPr lang="uz-Cyrl-UZ" dirty="0"/>
        </a:p>
      </dgm:t>
    </dgm:pt>
    <dgm:pt modelId="{982A9CDB-E847-4CBC-9142-4CB3AD05C77F}" type="parTrans" cxnId="{8368E41B-9668-4398-9B02-94D4329F450C}">
      <dgm:prSet/>
      <dgm:spPr/>
      <dgm:t>
        <a:bodyPr/>
        <a:lstStyle/>
        <a:p>
          <a:endParaRPr lang="uz-Cyrl-UZ"/>
        </a:p>
      </dgm:t>
    </dgm:pt>
    <dgm:pt modelId="{8C316920-67EA-4688-B7C2-B55DEE57B787}" type="sibTrans" cxnId="{8368E41B-9668-4398-9B02-94D4329F450C}">
      <dgm:prSet/>
      <dgm:spPr/>
      <dgm:t>
        <a:bodyPr/>
        <a:lstStyle/>
        <a:p>
          <a:endParaRPr lang="uz-Cyrl-UZ"/>
        </a:p>
      </dgm:t>
    </dgm:pt>
    <dgm:pt modelId="{9016964E-FB7C-421D-921C-CBBCA9449F37}">
      <dgm:prSet phldrT="[Текст]"/>
      <dgm:spPr/>
      <dgm:t>
        <a:bodyPr/>
        <a:lstStyle/>
        <a:p>
          <a:r>
            <a:rPr lang="uz-Cyrl-UZ" dirty="0" smtClean="0"/>
            <a:t>«Svop» operatsiyalari muddatli bitimni naqd bitim bilan qo’shib olib boradi: naqd valyutani («spot») sotish uni muddatga (forvard) sotib olish bilan bir vaqtda amalga oshiriladi yoki aksincha.</a:t>
          </a:r>
          <a:endParaRPr lang="uz-Cyrl-UZ" dirty="0"/>
        </a:p>
      </dgm:t>
    </dgm:pt>
    <dgm:pt modelId="{DF9451BF-C1EF-4F16-B53C-03DE9712D60C}" type="parTrans" cxnId="{AEEE502B-C7D0-49EA-AD6F-E90ED60DF18F}">
      <dgm:prSet/>
      <dgm:spPr/>
      <dgm:t>
        <a:bodyPr/>
        <a:lstStyle/>
        <a:p>
          <a:endParaRPr lang="uz-Cyrl-UZ"/>
        </a:p>
      </dgm:t>
    </dgm:pt>
    <dgm:pt modelId="{8FE586D1-CCE0-4CED-9706-D5AE3186314B}" type="sibTrans" cxnId="{AEEE502B-C7D0-49EA-AD6F-E90ED60DF18F}">
      <dgm:prSet/>
      <dgm:spPr/>
      <dgm:t>
        <a:bodyPr/>
        <a:lstStyle/>
        <a:p>
          <a:endParaRPr lang="uz-Cyrl-UZ"/>
        </a:p>
      </dgm:t>
    </dgm:pt>
    <dgm:pt modelId="{55C3B36F-E816-4217-BA77-767090B10971}" type="pres">
      <dgm:prSet presAssocID="{14384F8F-A5FA-4B3D-9423-74ECF75DFBC6}" presName="Name0" presStyleCnt="0">
        <dgm:presLayoutVars>
          <dgm:dir/>
          <dgm:resizeHandles val="exact"/>
        </dgm:presLayoutVars>
      </dgm:prSet>
      <dgm:spPr/>
      <dgm:t>
        <a:bodyPr/>
        <a:lstStyle/>
        <a:p>
          <a:endParaRPr lang="uz-Cyrl-UZ"/>
        </a:p>
      </dgm:t>
    </dgm:pt>
    <dgm:pt modelId="{93A52DA1-FF1E-49FB-A8DE-7ED4024F7991}" type="pres">
      <dgm:prSet presAssocID="{E758B74C-FEAA-41CE-A277-9667566FF424}" presName="node" presStyleLbl="node1" presStyleIdx="0" presStyleCnt="3" custScaleX="178772" custRadScaleRad="83640">
        <dgm:presLayoutVars>
          <dgm:bulletEnabled val="1"/>
        </dgm:presLayoutVars>
      </dgm:prSet>
      <dgm:spPr/>
      <dgm:t>
        <a:bodyPr/>
        <a:lstStyle/>
        <a:p>
          <a:endParaRPr lang="uz-Cyrl-UZ"/>
        </a:p>
      </dgm:t>
    </dgm:pt>
    <dgm:pt modelId="{8E12CD66-82BB-4DF6-A155-5FCB6BA922C4}" type="pres">
      <dgm:prSet presAssocID="{C9383AEC-F100-438D-A0D9-18455132C4D4}" presName="sibTrans" presStyleLbl="sibTrans2D1" presStyleIdx="0" presStyleCnt="3"/>
      <dgm:spPr/>
      <dgm:t>
        <a:bodyPr/>
        <a:lstStyle/>
        <a:p>
          <a:endParaRPr lang="uz-Cyrl-UZ"/>
        </a:p>
      </dgm:t>
    </dgm:pt>
    <dgm:pt modelId="{E924B8CC-356C-49CA-AE9C-5E5BADFD4FFF}" type="pres">
      <dgm:prSet presAssocID="{C9383AEC-F100-438D-A0D9-18455132C4D4}" presName="connectorText" presStyleLbl="sibTrans2D1" presStyleIdx="0" presStyleCnt="3"/>
      <dgm:spPr/>
      <dgm:t>
        <a:bodyPr/>
        <a:lstStyle/>
        <a:p>
          <a:endParaRPr lang="uz-Cyrl-UZ"/>
        </a:p>
      </dgm:t>
    </dgm:pt>
    <dgm:pt modelId="{A53B04D6-C6B9-41D5-951A-01685EE044E7}" type="pres">
      <dgm:prSet presAssocID="{DF4A0F43-E2DE-4DFE-B087-534396D5A341}" presName="node" presStyleLbl="node1" presStyleIdx="1" presStyleCnt="3" custScaleX="111469">
        <dgm:presLayoutVars>
          <dgm:bulletEnabled val="1"/>
        </dgm:presLayoutVars>
      </dgm:prSet>
      <dgm:spPr/>
      <dgm:t>
        <a:bodyPr/>
        <a:lstStyle/>
        <a:p>
          <a:endParaRPr lang="uz-Cyrl-UZ"/>
        </a:p>
      </dgm:t>
    </dgm:pt>
    <dgm:pt modelId="{661AFFB7-7CF8-463E-93B8-37A47CB43ED9}" type="pres">
      <dgm:prSet presAssocID="{8C316920-67EA-4688-B7C2-B55DEE57B787}" presName="sibTrans" presStyleLbl="sibTrans2D1" presStyleIdx="1" presStyleCnt="3"/>
      <dgm:spPr/>
      <dgm:t>
        <a:bodyPr/>
        <a:lstStyle/>
        <a:p>
          <a:endParaRPr lang="uz-Cyrl-UZ"/>
        </a:p>
      </dgm:t>
    </dgm:pt>
    <dgm:pt modelId="{B71DA8C5-40EA-411C-A669-12EADE8EE62B}" type="pres">
      <dgm:prSet presAssocID="{8C316920-67EA-4688-B7C2-B55DEE57B787}" presName="connectorText" presStyleLbl="sibTrans2D1" presStyleIdx="1" presStyleCnt="3"/>
      <dgm:spPr/>
      <dgm:t>
        <a:bodyPr/>
        <a:lstStyle/>
        <a:p>
          <a:endParaRPr lang="uz-Cyrl-UZ"/>
        </a:p>
      </dgm:t>
    </dgm:pt>
    <dgm:pt modelId="{D125B151-7B63-48D5-8CB5-DBC92A98367A}" type="pres">
      <dgm:prSet presAssocID="{9016964E-FB7C-421D-921C-CBBCA9449F37}" presName="node" presStyleLbl="node1" presStyleIdx="2" presStyleCnt="3" custScaleX="113006" custScaleY="105946">
        <dgm:presLayoutVars>
          <dgm:bulletEnabled val="1"/>
        </dgm:presLayoutVars>
      </dgm:prSet>
      <dgm:spPr/>
      <dgm:t>
        <a:bodyPr/>
        <a:lstStyle/>
        <a:p>
          <a:endParaRPr lang="uz-Cyrl-UZ"/>
        </a:p>
      </dgm:t>
    </dgm:pt>
    <dgm:pt modelId="{AF08F7D9-C292-41DD-8E65-5D92F3986FC4}" type="pres">
      <dgm:prSet presAssocID="{8FE586D1-CCE0-4CED-9706-D5AE3186314B}" presName="sibTrans" presStyleLbl="sibTrans2D1" presStyleIdx="2" presStyleCnt="3"/>
      <dgm:spPr/>
      <dgm:t>
        <a:bodyPr/>
        <a:lstStyle/>
        <a:p>
          <a:endParaRPr lang="uz-Cyrl-UZ"/>
        </a:p>
      </dgm:t>
    </dgm:pt>
    <dgm:pt modelId="{6F0A0634-12A4-4D3C-AA55-B175C10076A3}" type="pres">
      <dgm:prSet presAssocID="{8FE586D1-CCE0-4CED-9706-D5AE3186314B}" presName="connectorText" presStyleLbl="sibTrans2D1" presStyleIdx="2" presStyleCnt="3"/>
      <dgm:spPr/>
      <dgm:t>
        <a:bodyPr/>
        <a:lstStyle/>
        <a:p>
          <a:endParaRPr lang="uz-Cyrl-UZ"/>
        </a:p>
      </dgm:t>
    </dgm:pt>
  </dgm:ptLst>
  <dgm:cxnLst>
    <dgm:cxn modelId="{AEEE502B-C7D0-49EA-AD6F-E90ED60DF18F}" srcId="{14384F8F-A5FA-4B3D-9423-74ECF75DFBC6}" destId="{9016964E-FB7C-421D-921C-CBBCA9449F37}" srcOrd="2" destOrd="0" parTransId="{DF9451BF-C1EF-4F16-B53C-03DE9712D60C}" sibTransId="{8FE586D1-CCE0-4CED-9706-D5AE3186314B}"/>
    <dgm:cxn modelId="{071E8D08-7516-493A-8BE6-7033261E3364}" srcId="{14384F8F-A5FA-4B3D-9423-74ECF75DFBC6}" destId="{E758B74C-FEAA-41CE-A277-9667566FF424}" srcOrd="0" destOrd="0" parTransId="{F5E4E1DC-BB3C-44DB-9094-B28721079CE4}" sibTransId="{C9383AEC-F100-438D-A0D9-18455132C4D4}"/>
    <dgm:cxn modelId="{CD9CA28D-C675-459D-B4FD-80C28D993107}" type="presOf" srcId="{DF4A0F43-E2DE-4DFE-B087-534396D5A341}" destId="{A53B04D6-C6B9-41D5-951A-01685EE044E7}" srcOrd="0" destOrd="0" presId="urn:microsoft.com/office/officeart/2005/8/layout/cycle7"/>
    <dgm:cxn modelId="{4AEEB80E-F712-4DC6-8219-0E37F55F739C}" type="presOf" srcId="{8C316920-67EA-4688-B7C2-B55DEE57B787}" destId="{661AFFB7-7CF8-463E-93B8-37A47CB43ED9}" srcOrd="0" destOrd="0" presId="urn:microsoft.com/office/officeart/2005/8/layout/cycle7"/>
    <dgm:cxn modelId="{6C5327BC-6824-47DE-B678-DEE8BD6FD206}" type="presOf" srcId="{8FE586D1-CCE0-4CED-9706-D5AE3186314B}" destId="{6F0A0634-12A4-4D3C-AA55-B175C10076A3}" srcOrd="1" destOrd="0" presId="urn:microsoft.com/office/officeart/2005/8/layout/cycle7"/>
    <dgm:cxn modelId="{2C5CFF22-7CD6-4E2B-88CA-5BEF1E210349}" type="presOf" srcId="{C9383AEC-F100-438D-A0D9-18455132C4D4}" destId="{E924B8CC-356C-49CA-AE9C-5E5BADFD4FFF}" srcOrd="1" destOrd="0" presId="urn:microsoft.com/office/officeart/2005/8/layout/cycle7"/>
    <dgm:cxn modelId="{8368E41B-9668-4398-9B02-94D4329F450C}" srcId="{14384F8F-A5FA-4B3D-9423-74ECF75DFBC6}" destId="{DF4A0F43-E2DE-4DFE-B087-534396D5A341}" srcOrd="1" destOrd="0" parTransId="{982A9CDB-E847-4CBC-9142-4CB3AD05C77F}" sibTransId="{8C316920-67EA-4688-B7C2-B55DEE57B787}"/>
    <dgm:cxn modelId="{1E932CED-8370-4706-9512-B544C1EB2CF9}" type="presOf" srcId="{8C316920-67EA-4688-B7C2-B55DEE57B787}" destId="{B71DA8C5-40EA-411C-A669-12EADE8EE62B}" srcOrd="1" destOrd="0" presId="urn:microsoft.com/office/officeart/2005/8/layout/cycle7"/>
    <dgm:cxn modelId="{4C890E47-B487-44CB-A442-6BCBF9DF8184}" type="presOf" srcId="{E758B74C-FEAA-41CE-A277-9667566FF424}" destId="{93A52DA1-FF1E-49FB-A8DE-7ED4024F7991}" srcOrd="0" destOrd="0" presId="urn:microsoft.com/office/officeart/2005/8/layout/cycle7"/>
    <dgm:cxn modelId="{AAEFD5AA-5C37-42B5-9385-C0812961B885}" type="presOf" srcId="{9016964E-FB7C-421D-921C-CBBCA9449F37}" destId="{D125B151-7B63-48D5-8CB5-DBC92A98367A}" srcOrd="0" destOrd="0" presId="urn:microsoft.com/office/officeart/2005/8/layout/cycle7"/>
    <dgm:cxn modelId="{72C2B912-DA7E-4666-9E8D-74BC5D499FF4}" type="presOf" srcId="{8FE586D1-CCE0-4CED-9706-D5AE3186314B}" destId="{AF08F7D9-C292-41DD-8E65-5D92F3986FC4}" srcOrd="0" destOrd="0" presId="urn:microsoft.com/office/officeart/2005/8/layout/cycle7"/>
    <dgm:cxn modelId="{E59D6466-B4BC-4D78-9A1C-FFEC78C7A335}" type="presOf" srcId="{C9383AEC-F100-438D-A0D9-18455132C4D4}" destId="{8E12CD66-82BB-4DF6-A155-5FCB6BA922C4}" srcOrd="0" destOrd="0" presId="urn:microsoft.com/office/officeart/2005/8/layout/cycle7"/>
    <dgm:cxn modelId="{479ABE41-782A-422F-B9D3-09444B69F11F}" type="presOf" srcId="{14384F8F-A5FA-4B3D-9423-74ECF75DFBC6}" destId="{55C3B36F-E816-4217-BA77-767090B10971}" srcOrd="0" destOrd="0" presId="urn:microsoft.com/office/officeart/2005/8/layout/cycle7"/>
    <dgm:cxn modelId="{359C4C2F-F4E6-4ACB-85E7-C0AE56490321}" type="presParOf" srcId="{55C3B36F-E816-4217-BA77-767090B10971}" destId="{93A52DA1-FF1E-49FB-A8DE-7ED4024F7991}" srcOrd="0" destOrd="0" presId="urn:microsoft.com/office/officeart/2005/8/layout/cycle7"/>
    <dgm:cxn modelId="{0711A0D8-D470-4126-BDB0-EF409B8B428A}" type="presParOf" srcId="{55C3B36F-E816-4217-BA77-767090B10971}" destId="{8E12CD66-82BB-4DF6-A155-5FCB6BA922C4}" srcOrd="1" destOrd="0" presId="urn:microsoft.com/office/officeart/2005/8/layout/cycle7"/>
    <dgm:cxn modelId="{7EE654CB-F223-4C56-AA4F-04DBB1772873}" type="presParOf" srcId="{8E12CD66-82BB-4DF6-A155-5FCB6BA922C4}" destId="{E924B8CC-356C-49CA-AE9C-5E5BADFD4FFF}" srcOrd="0" destOrd="0" presId="urn:microsoft.com/office/officeart/2005/8/layout/cycle7"/>
    <dgm:cxn modelId="{A7EDA312-A84E-474A-8442-646D62178B83}" type="presParOf" srcId="{55C3B36F-E816-4217-BA77-767090B10971}" destId="{A53B04D6-C6B9-41D5-951A-01685EE044E7}" srcOrd="2" destOrd="0" presId="urn:microsoft.com/office/officeart/2005/8/layout/cycle7"/>
    <dgm:cxn modelId="{7581E046-9256-4648-82BC-F1D163FCC201}" type="presParOf" srcId="{55C3B36F-E816-4217-BA77-767090B10971}" destId="{661AFFB7-7CF8-463E-93B8-37A47CB43ED9}" srcOrd="3" destOrd="0" presId="urn:microsoft.com/office/officeart/2005/8/layout/cycle7"/>
    <dgm:cxn modelId="{21708092-E440-4E90-8628-150E471E3E2F}" type="presParOf" srcId="{661AFFB7-7CF8-463E-93B8-37A47CB43ED9}" destId="{B71DA8C5-40EA-411C-A669-12EADE8EE62B}" srcOrd="0" destOrd="0" presId="urn:microsoft.com/office/officeart/2005/8/layout/cycle7"/>
    <dgm:cxn modelId="{FEECC73E-62E2-46AE-B1CF-410660DA6E57}" type="presParOf" srcId="{55C3B36F-E816-4217-BA77-767090B10971}" destId="{D125B151-7B63-48D5-8CB5-DBC92A98367A}" srcOrd="4" destOrd="0" presId="urn:microsoft.com/office/officeart/2005/8/layout/cycle7"/>
    <dgm:cxn modelId="{DDA2EF02-7424-4FC8-9685-E641FE8D67B8}" type="presParOf" srcId="{55C3B36F-E816-4217-BA77-767090B10971}" destId="{AF08F7D9-C292-41DD-8E65-5D92F3986FC4}" srcOrd="5" destOrd="0" presId="urn:microsoft.com/office/officeart/2005/8/layout/cycle7"/>
    <dgm:cxn modelId="{6781CE52-8E16-49DA-85D6-82AC15B2AC08}" type="presParOf" srcId="{AF08F7D9-C292-41DD-8E65-5D92F3986FC4}" destId="{6F0A0634-12A4-4D3C-AA55-B175C10076A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79B6A67-89DA-4B04-9B0F-02E2274759F5}" type="doc">
      <dgm:prSet loTypeId="urn:microsoft.com/office/officeart/2005/8/layout/vProcess5" loCatId="process" qsTypeId="urn:microsoft.com/office/officeart/2005/8/quickstyle/3d2" qsCatId="3D" csTypeId="urn:microsoft.com/office/officeart/2005/8/colors/colorful3" csCatId="colorful"/>
      <dgm:spPr/>
      <dgm:t>
        <a:bodyPr/>
        <a:lstStyle/>
        <a:p>
          <a:endParaRPr lang="uz-Cyrl-UZ"/>
        </a:p>
      </dgm:t>
    </dgm:pt>
    <dgm:pt modelId="{E1E53A47-BD1E-454A-AFEF-BC662A637D65}">
      <dgm:prSet/>
      <dgm:spPr/>
      <dgm:t>
        <a:bodyPr/>
        <a:lstStyle/>
        <a:p>
          <a:pPr rtl="0"/>
          <a:r>
            <a:rPr lang="uz-Cyrl-UZ" dirty="0" smtClean="0"/>
            <a:t>To’lov balansining tarkibiy tuzilishi bo’yicha barcha tashqi iqtisodiy bitimlar ikkita katta guruhga bo’linadi; joriy operatsiyalar va kapital harakati bilan bog’liq operatsiyalar. </a:t>
          </a:r>
          <a:endParaRPr lang="ru-RU" dirty="0"/>
        </a:p>
      </dgm:t>
    </dgm:pt>
    <dgm:pt modelId="{0DD0B649-9AC5-4634-9B65-C38DF0D900FE}" type="parTrans" cxnId="{E48D23F7-E4D2-4650-948D-C92DE61B40D4}">
      <dgm:prSet/>
      <dgm:spPr/>
      <dgm:t>
        <a:bodyPr/>
        <a:lstStyle/>
        <a:p>
          <a:endParaRPr lang="uz-Cyrl-UZ"/>
        </a:p>
      </dgm:t>
    </dgm:pt>
    <dgm:pt modelId="{026A5854-8056-4914-9B0E-83D014ADCCF5}" type="sibTrans" cxnId="{E48D23F7-E4D2-4650-948D-C92DE61B40D4}">
      <dgm:prSet/>
      <dgm:spPr/>
      <dgm:t>
        <a:bodyPr/>
        <a:lstStyle/>
        <a:p>
          <a:endParaRPr lang="uz-Cyrl-UZ"/>
        </a:p>
      </dgm:t>
    </dgm:pt>
    <dgm:pt modelId="{1004F0EF-46ED-4A60-A403-513C5620446A}">
      <dgm:prSet/>
      <dgm:spPr/>
      <dgm:t>
        <a:bodyPr/>
        <a:lstStyle/>
        <a:p>
          <a:pPr rtl="0"/>
          <a:r>
            <a:rPr lang="uz-Cyrl-UZ" dirty="0" smtClean="0"/>
            <a:t>O’z navbatida joriy operatsiyalarning asosiy moddasi tovarlar eksporti va importi hisoblanadi, ular o’rtasidagi farq tashqi savdo balansining qoldig’i deb yuritiladi. Bizning misolda bu balans salbiydir, ya’ni mamlakat tovarlarni chetga olib chiqishdan ko’ra ko’proq olib keladi (-80).</a:t>
          </a:r>
          <a:endParaRPr lang="ru-RU" dirty="0"/>
        </a:p>
      </dgm:t>
    </dgm:pt>
    <dgm:pt modelId="{53809973-89A1-425A-94DC-5130116C47EB}" type="parTrans" cxnId="{002B54F0-00E7-476B-9CBB-9D3498DFEB70}">
      <dgm:prSet/>
      <dgm:spPr/>
      <dgm:t>
        <a:bodyPr/>
        <a:lstStyle/>
        <a:p>
          <a:endParaRPr lang="uz-Cyrl-UZ"/>
        </a:p>
      </dgm:t>
    </dgm:pt>
    <dgm:pt modelId="{5A178102-494A-4FE3-83C1-24377A115A0E}" type="sibTrans" cxnId="{002B54F0-00E7-476B-9CBB-9D3498DFEB70}">
      <dgm:prSet/>
      <dgm:spPr/>
      <dgm:t>
        <a:bodyPr/>
        <a:lstStyle/>
        <a:p>
          <a:endParaRPr lang="uz-Cyrl-UZ"/>
        </a:p>
      </dgm:t>
    </dgm:pt>
    <dgm:pt modelId="{37191D79-BF67-41A9-8C69-873AD01A608E}" type="pres">
      <dgm:prSet presAssocID="{D79B6A67-89DA-4B04-9B0F-02E2274759F5}" presName="outerComposite" presStyleCnt="0">
        <dgm:presLayoutVars>
          <dgm:chMax val="5"/>
          <dgm:dir/>
          <dgm:resizeHandles val="exact"/>
        </dgm:presLayoutVars>
      </dgm:prSet>
      <dgm:spPr/>
      <dgm:t>
        <a:bodyPr/>
        <a:lstStyle/>
        <a:p>
          <a:endParaRPr lang="uz-Cyrl-UZ"/>
        </a:p>
      </dgm:t>
    </dgm:pt>
    <dgm:pt modelId="{57E33FFE-9635-4FC7-BCFF-1ED3D3D56BA7}" type="pres">
      <dgm:prSet presAssocID="{D79B6A67-89DA-4B04-9B0F-02E2274759F5}" presName="dummyMaxCanvas" presStyleCnt="0">
        <dgm:presLayoutVars/>
      </dgm:prSet>
      <dgm:spPr/>
    </dgm:pt>
    <dgm:pt modelId="{AE011C66-568E-4316-B6A8-8655D1CAE1C0}" type="pres">
      <dgm:prSet presAssocID="{D79B6A67-89DA-4B04-9B0F-02E2274759F5}" presName="TwoNodes_1" presStyleLbl="node1" presStyleIdx="0" presStyleCnt="2">
        <dgm:presLayoutVars>
          <dgm:bulletEnabled val="1"/>
        </dgm:presLayoutVars>
      </dgm:prSet>
      <dgm:spPr/>
      <dgm:t>
        <a:bodyPr/>
        <a:lstStyle/>
        <a:p>
          <a:endParaRPr lang="uz-Cyrl-UZ"/>
        </a:p>
      </dgm:t>
    </dgm:pt>
    <dgm:pt modelId="{48D8F881-312B-40C6-B96B-0C1B19E865FE}" type="pres">
      <dgm:prSet presAssocID="{D79B6A67-89DA-4B04-9B0F-02E2274759F5}" presName="TwoNodes_2" presStyleLbl="node1" presStyleIdx="1" presStyleCnt="2">
        <dgm:presLayoutVars>
          <dgm:bulletEnabled val="1"/>
        </dgm:presLayoutVars>
      </dgm:prSet>
      <dgm:spPr/>
      <dgm:t>
        <a:bodyPr/>
        <a:lstStyle/>
        <a:p>
          <a:endParaRPr lang="uz-Cyrl-UZ"/>
        </a:p>
      </dgm:t>
    </dgm:pt>
    <dgm:pt modelId="{D35125A8-ACCB-4EA9-B14C-F9DA8238272E}" type="pres">
      <dgm:prSet presAssocID="{D79B6A67-89DA-4B04-9B0F-02E2274759F5}" presName="TwoConn_1-2" presStyleLbl="fgAccFollowNode1" presStyleIdx="0" presStyleCnt="1">
        <dgm:presLayoutVars>
          <dgm:bulletEnabled val="1"/>
        </dgm:presLayoutVars>
      </dgm:prSet>
      <dgm:spPr/>
      <dgm:t>
        <a:bodyPr/>
        <a:lstStyle/>
        <a:p>
          <a:endParaRPr lang="uz-Cyrl-UZ"/>
        </a:p>
      </dgm:t>
    </dgm:pt>
    <dgm:pt modelId="{9E948BD3-CA59-4352-9432-749C8B21C131}" type="pres">
      <dgm:prSet presAssocID="{D79B6A67-89DA-4B04-9B0F-02E2274759F5}" presName="TwoNodes_1_text" presStyleLbl="node1" presStyleIdx="1" presStyleCnt="2">
        <dgm:presLayoutVars>
          <dgm:bulletEnabled val="1"/>
        </dgm:presLayoutVars>
      </dgm:prSet>
      <dgm:spPr/>
      <dgm:t>
        <a:bodyPr/>
        <a:lstStyle/>
        <a:p>
          <a:endParaRPr lang="uz-Cyrl-UZ"/>
        </a:p>
      </dgm:t>
    </dgm:pt>
    <dgm:pt modelId="{2DDD6777-403A-4C43-9815-77B45335132B}" type="pres">
      <dgm:prSet presAssocID="{D79B6A67-89DA-4B04-9B0F-02E2274759F5}" presName="TwoNodes_2_text" presStyleLbl="node1" presStyleIdx="1" presStyleCnt="2">
        <dgm:presLayoutVars>
          <dgm:bulletEnabled val="1"/>
        </dgm:presLayoutVars>
      </dgm:prSet>
      <dgm:spPr/>
      <dgm:t>
        <a:bodyPr/>
        <a:lstStyle/>
        <a:p>
          <a:endParaRPr lang="uz-Cyrl-UZ"/>
        </a:p>
      </dgm:t>
    </dgm:pt>
  </dgm:ptLst>
  <dgm:cxnLst>
    <dgm:cxn modelId="{0EEBC2EE-42C1-45E2-871F-F65F2EF58363}" type="presOf" srcId="{D79B6A67-89DA-4B04-9B0F-02E2274759F5}" destId="{37191D79-BF67-41A9-8C69-873AD01A608E}" srcOrd="0" destOrd="0" presId="urn:microsoft.com/office/officeart/2005/8/layout/vProcess5"/>
    <dgm:cxn modelId="{1C139472-54B6-4D6F-9128-4E795844DC2E}" type="presOf" srcId="{026A5854-8056-4914-9B0E-83D014ADCCF5}" destId="{D35125A8-ACCB-4EA9-B14C-F9DA8238272E}" srcOrd="0" destOrd="0" presId="urn:microsoft.com/office/officeart/2005/8/layout/vProcess5"/>
    <dgm:cxn modelId="{6A6FE073-4696-44AC-868F-071FCF6DE12C}" type="presOf" srcId="{E1E53A47-BD1E-454A-AFEF-BC662A637D65}" destId="{AE011C66-568E-4316-B6A8-8655D1CAE1C0}" srcOrd="0" destOrd="0" presId="urn:microsoft.com/office/officeart/2005/8/layout/vProcess5"/>
    <dgm:cxn modelId="{2B87ABDD-C90D-4933-8465-67E8D628BBCB}" type="presOf" srcId="{1004F0EF-46ED-4A60-A403-513C5620446A}" destId="{2DDD6777-403A-4C43-9815-77B45335132B}" srcOrd="1" destOrd="0" presId="urn:microsoft.com/office/officeart/2005/8/layout/vProcess5"/>
    <dgm:cxn modelId="{982DDDE1-9EFD-4457-BC99-D55FBE1A7124}" type="presOf" srcId="{1004F0EF-46ED-4A60-A403-513C5620446A}" destId="{48D8F881-312B-40C6-B96B-0C1B19E865FE}" srcOrd="0" destOrd="0" presId="urn:microsoft.com/office/officeart/2005/8/layout/vProcess5"/>
    <dgm:cxn modelId="{E48D23F7-E4D2-4650-948D-C92DE61B40D4}" srcId="{D79B6A67-89DA-4B04-9B0F-02E2274759F5}" destId="{E1E53A47-BD1E-454A-AFEF-BC662A637D65}" srcOrd="0" destOrd="0" parTransId="{0DD0B649-9AC5-4634-9B65-C38DF0D900FE}" sibTransId="{026A5854-8056-4914-9B0E-83D014ADCCF5}"/>
    <dgm:cxn modelId="{002B54F0-00E7-476B-9CBB-9D3498DFEB70}" srcId="{D79B6A67-89DA-4B04-9B0F-02E2274759F5}" destId="{1004F0EF-46ED-4A60-A403-513C5620446A}" srcOrd="1" destOrd="0" parTransId="{53809973-89A1-425A-94DC-5130116C47EB}" sibTransId="{5A178102-494A-4FE3-83C1-24377A115A0E}"/>
    <dgm:cxn modelId="{E19D601B-56E1-494D-90DE-A97895ADC6CA}" type="presOf" srcId="{E1E53A47-BD1E-454A-AFEF-BC662A637D65}" destId="{9E948BD3-CA59-4352-9432-749C8B21C131}" srcOrd="1" destOrd="0" presId="urn:microsoft.com/office/officeart/2005/8/layout/vProcess5"/>
    <dgm:cxn modelId="{5EF5D5C6-2EAF-4752-B037-77F042BB72C9}" type="presParOf" srcId="{37191D79-BF67-41A9-8C69-873AD01A608E}" destId="{57E33FFE-9635-4FC7-BCFF-1ED3D3D56BA7}" srcOrd="0" destOrd="0" presId="urn:microsoft.com/office/officeart/2005/8/layout/vProcess5"/>
    <dgm:cxn modelId="{22B16839-4206-4988-B2AC-E5BFE601B372}" type="presParOf" srcId="{37191D79-BF67-41A9-8C69-873AD01A608E}" destId="{AE011C66-568E-4316-B6A8-8655D1CAE1C0}" srcOrd="1" destOrd="0" presId="urn:microsoft.com/office/officeart/2005/8/layout/vProcess5"/>
    <dgm:cxn modelId="{2087F03F-205B-460E-823F-0390033972B2}" type="presParOf" srcId="{37191D79-BF67-41A9-8C69-873AD01A608E}" destId="{48D8F881-312B-40C6-B96B-0C1B19E865FE}" srcOrd="2" destOrd="0" presId="urn:microsoft.com/office/officeart/2005/8/layout/vProcess5"/>
    <dgm:cxn modelId="{078BC226-8AB7-4DD9-8179-C4D882E426AC}" type="presParOf" srcId="{37191D79-BF67-41A9-8C69-873AD01A608E}" destId="{D35125A8-ACCB-4EA9-B14C-F9DA8238272E}" srcOrd="3" destOrd="0" presId="urn:microsoft.com/office/officeart/2005/8/layout/vProcess5"/>
    <dgm:cxn modelId="{430CC345-B461-4DB5-965E-284030E71D50}" type="presParOf" srcId="{37191D79-BF67-41A9-8C69-873AD01A608E}" destId="{9E948BD3-CA59-4352-9432-749C8B21C131}" srcOrd="4" destOrd="0" presId="urn:microsoft.com/office/officeart/2005/8/layout/vProcess5"/>
    <dgm:cxn modelId="{C116A49A-CA55-4555-A541-40F9923946FD}" type="presParOf" srcId="{37191D79-BF67-41A9-8C69-873AD01A608E}" destId="{2DDD6777-403A-4C43-9815-77B45335132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664D359-84D4-49F0-8A5C-A708F3F398E0}" type="doc">
      <dgm:prSet loTypeId="urn:microsoft.com/office/officeart/2005/8/layout/hProcess9" loCatId="process" qsTypeId="urn:microsoft.com/office/officeart/2005/8/quickstyle/3d2" qsCatId="3D" csTypeId="urn:microsoft.com/office/officeart/2005/8/colors/colorful5" csCatId="colorful"/>
      <dgm:spPr/>
      <dgm:t>
        <a:bodyPr/>
        <a:lstStyle/>
        <a:p>
          <a:endParaRPr lang="uz-Cyrl-UZ"/>
        </a:p>
      </dgm:t>
    </dgm:pt>
    <dgm:pt modelId="{07DCE48B-5D41-40B7-9734-81936189E05D}">
      <dgm:prSet/>
      <dgm:spPr/>
      <dgm:t>
        <a:bodyPr/>
        <a:lstStyle/>
        <a:p>
          <a:pPr rtl="0"/>
          <a:r>
            <a:rPr lang="uz-Cyrl-UZ" dirty="0" smtClean="0"/>
            <a:t>Avval aytib o’tilganidek, joriy operatsiyalar bo’yicha balans va kapital harakati balansi o’zaro chambarchas bog’langan. Bizning misolda birinchisining taqchilligi (-82) kapitalning sof oqib kelishi hisobiga (+53) moliyalashtiriladi. Va aksincha, agar joriy operatsiyalar bo’yicha balans aktivga ega bo’lsa, u holda bir vaqtda kapitallar harakati balansi bo’yicha kapitallarning sof kelib chiqishi amalga oshirilgan bulardi.</a:t>
          </a:r>
          <a:endParaRPr lang="ru-RU" dirty="0"/>
        </a:p>
      </dgm:t>
    </dgm:pt>
    <dgm:pt modelId="{CE8F8867-AEDF-4795-BD3F-FEA383BF3133}" type="parTrans" cxnId="{3C23A903-0735-4080-A8FE-0400206277CC}">
      <dgm:prSet/>
      <dgm:spPr/>
      <dgm:t>
        <a:bodyPr/>
        <a:lstStyle/>
        <a:p>
          <a:endParaRPr lang="uz-Cyrl-UZ"/>
        </a:p>
      </dgm:t>
    </dgm:pt>
    <dgm:pt modelId="{07360208-E334-49AF-B92F-BE04A3BD50F5}" type="sibTrans" cxnId="{3C23A903-0735-4080-A8FE-0400206277CC}">
      <dgm:prSet/>
      <dgm:spPr/>
      <dgm:t>
        <a:bodyPr/>
        <a:lstStyle/>
        <a:p>
          <a:endParaRPr lang="uz-Cyrl-UZ"/>
        </a:p>
      </dgm:t>
    </dgm:pt>
    <dgm:pt modelId="{0009AD8B-E49C-46A2-8537-C60D722A77C8}">
      <dgm:prSet/>
      <dgm:spPr/>
      <dgm:t>
        <a:bodyPr/>
        <a:lstStyle/>
        <a:p>
          <a:pPr rtl="0"/>
          <a:r>
            <a:rPr lang="uz-Cyrl-UZ" dirty="0" smtClean="0"/>
            <a:t>SHunday qilib, balansning bu ikki bo’limi bir-birini tenglashtirib boradi va aslida ham bir-biriga teng bo’lishi kerak, biroq amalda doimo taqchillik yoki ortiqchalik yuzaga keladi. SHuning uchun turli mamlakatlarning Markaziy banklari rasmiy rezervlar deb ataluvchi xorijiy valyuta zahiralariga ega. Bu rezervlar joriy operatsiyalar bo’yicha balans va kapital harakati balansi nomutanosibligini bartaraf etishda qo’llaniladi. </a:t>
          </a:r>
          <a:endParaRPr lang="ru-RU" dirty="0"/>
        </a:p>
      </dgm:t>
    </dgm:pt>
    <dgm:pt modelId="{6F0CA0E2-36D3-49D3-8FD0-2B094AE23F71}" type="parTrans" cxnId="{D780416E-4B87-4EEC-9AD5-84B7A9F0D758}">
      <dgm:prSet/>
      <dgm:spPr/>
      <dgm:t>
        <a:bodyPr/>
        <a:lstStyle/>
        <a:p>
          <a:endParaRPr lang="uz-Cyrl-UZ"/>
        </a:p>
      </dgm:t>
    </dgm:pt>
    <dgm:pt modelId="{E17BE0E4-2067-4DA9-A163-90D7D085070C}" type="sibTrans" cxnId="{D780416E-4B87-4EEC-9AD5-84B7A9F0D758}">
      <dgm:prSet/>
      <dgm:spPr/>
      <dgm:t>
        <a:bodyPr/>
        <a:lstStyle/>
        <a:p>
          <a:endParaRPr lang="uz-Cyrl-UZ"/>
        </a:p>
      </dgm:t>
    </dgm:pt>
    <dgm:pt modelId="{7488D904-7092-49D6-97D1-B79B9913CA2F}" type="pres">
      <dgm:prSet presAssocID="{D664D359-84D4-49F0-8A5C-A708F3F398E0}" presName="CompostProcess" presStyleCnt="0">
        <dgm:presLayoutVars>
          <dgm:dir/>
          <dgm:resizeHandles val="exact"/>
        </dgm:presLayoutVars>
      </dgm:prSet>
      <dgm:spPr/>
      <dgm:t>
        <a:bodyPr/>
        <a:lstStyle/>
        <a:p>
          <a:endParaRPr lang="uz-Cyrl-UZ"/>
        </a:p>
      </dgm:t>
    </dgm:pt>
    <dgm:pt modelId="{FE5A3E26-06FA-49AA-B15C-1A3646862658}" type="pres">
      <dgm:prSet presAssocID="{D664D359-84D4-49F0-8A5C-A708F3F398E0}" presName="arrow" presStyleLbl="bgShp" presStyleIdx="0" presStyleCnt="1"/>
      <dgm:spPr/>
    </dgm:pt>
    <dgm:pt modelId="{5827CD1E-431B-4B8F-93B0-EF594AF1C69E}" type="pres">
      <dgm:prSet presAssocID="{D664D359-84D4-49F0-8A5C-A708F3F398E0}" presName="linearProcess" presStyleCnt="0"/>
      <dgm:spPr/>
    </dgm:pt>
    <dgm:pt modelId="{7D5D8A90-8B46-489F-B338-BDC963307ADF}" type="pres">
      <dgm:prSet presAssocID="{07DCE48B-5D41-40B7-9734-81936189E05D}" presName="textNode" presStyleLbl="node1" presStyleIdx="0" presStyleCnt="2">
        <dgm:presLayoutVars>
          <dgm:bulletEnabled val="1"/>
        </dgm:presLayoutVars>
      </dgm:prSet>
      <dgm:spPr/>
      <dgm:t>
        <a:bodyPr/>
        <a:lstStyle/>
        <a:p>
          <a:endParaRPr lang="uz-Cyrl-UZ"/>
        </a:p>
      </dgm:t>
    </dgm:pt>
    <dgm:pt modelId="{64DC3199-847C-4414-A0FA-94E28606998B}" type="pres">
      <dgm:prSet presAssocID="{07360208-E334-49AF-B92F-BE04A3BD50F5}" presName="sibTrans" presStyleCnt="0"/>
      <dgm:spPr/>
    </dgm:pt>
    <dgm:pt modelId="{9A4FA7C2-210F-4978-8D25-17BD9F31AAB6}" type="pres">
      <dgm:prSet presAssocID="{0009AD8B-E49C-46A2-8537-C60D722A77C8}" presName="textNode" presStyleLbl="node1" presStyleIdx="1" presStyleCnt="2">
        <dgm:presLayoutVars>
          <dgm:bulletEnabled val="1"/>
        </dgm:presLayoutVars>
      </dgm:prSet>
      <dgm:spPr/>
      <dgm:t>
        <a:bodyPr/>
        <a:lstStyle/>
        <a:p>
          <a:endParaRPr lang="uz-Cyrl-UZ"/>
        </a:p>
      </dgm:t>
    </dgm:pt>
  </dgm:ptLst>
  <dgm:cxnLst>
    <dgm:cxn modelId="{42DEBE0C-7C88-4B00-B83C-5114F9D081A7}" type="presOf" srcId="{D664D359-84D4-49F0-8A5C-A708F3F398E0}" destId="{7488D904-7092-49D6-97D1-B79B9913CA2F}" srcOrd="0" destOrd="0" presId="urn:microsoft.com/office/officeart/2005/8/layout/hProcess9"/>
    <dgm:cxn modelId="{D780416E-4B87-4EEC-9AD5-84B7A9F0D758}" srcId="{D664D359-84D4-49F0-8A5C-A708F3F398E0}" destId="{0009AD8B-E49C-46A2-8537-C60D722A77C8}" srcOrd="1" destOrd="0" parTransId="{6F0CA0E2-36D3-49D3-8FD0-2B094AE23F71}" sibTransId="{E17BE0E4-2067-4DA9-A163-90D7D085070C}"/>
    <dgm:cxn modelId="{5BBC09C8-E92F-45A1-AB6B-7896527BC2C0}" type="presOf" srcId="{0009AD8B-E49C-46A2-8537-C60D722A77C8}" destId="{9A4FA7C2-210F-4978-8D25-17BD9F31AAB6}" srcOrd="0" destOrd="0" presId="urn:microsoft.com/office/officeart/2005/8/layout/hProcess9"/>
    <dgm:cxn modelId="{3C23A903-0735-4080-A8FE-0400206277CC}" srcId="{D664D359-84D4-49F0-8A5C-A708F3F398E0}" destId="{07DCE48B-5D41-40B7-9734-81936189E05D}" srcOrd="0" destOrd="0" parTransId="{CE8F8867-AEDF-4795-BD3F-FEA383BF3133}" sibTransId="{07360208-E334-49AF-B92F-BE04A3BD50F5}"/>
    <dgm:cxn modelId="{2E3B04B6-C096-43FD-A0D3-22F7E1BBBF96}" type="presOf" srcId="{07DCE48B-5D41-40B7-9734-81936189E05D}" destId="{7D5D8A90-8B46-489F-B338-BDC963307ADF}" srcOrd="0" destOrd="0" presId="urn:microsoft.com/office/officeart/2005/8/layout/hProcess9"/>
    <dgm:cxn modelId="{4D4F4FFC-D9B0-4384-B5C1-65CE433332D0}" type="presParOf" srcId="{7488D904-7092-49D6-97D1-B79B9913CA2F}" destId="{FE5A3E26-06FA-49AA-B15C-1A3646862658}" srcOrd="0" destOrd="0" presId="urn:microsoft.com/office/officeart/2005/8/layout/hProcess9"/>
    <dgm:cxn modelId="{0C5319E1-426F-4B60-B4E8-6CA58B7F0345}" type="presParOf" srcId="{7488D904-7092-49D6-97D1-B79B9913CA2F}" destId="{5827CD1E-431B-4B8F-93B0-EF594AF1C69E}" srcOrd="1" destOrd="0" presId="urn:microsoft.com/office/officeart/2005/8/layout/hProcess9"/>
    <dgm:cxn modelId="{8CC96C57-142B-4CC4-9663-86AC9A17667C}" type="presParOf" srcId="{5827CD1E-431B-4B8F-93B0-EF594AF1C69E}" destId="{7D5D8A90-8B46-489F-B338-BDC963307ADF}" srcOrd="0" destOrd="0" presId="urn:microsoft.com/office/officeart/2005/8/layout/hProcess9"/>
    <dgm:cxn modelId="{A58796EC-9C69-4713-8E04-D06B081D93AB}" type="presParOf" srcId="{5827CD1E-431B-4B8F-93B0-EF594AF1C69E}" destId="{64DC3199-847C-4414-A0FA-94E28606998B}" srcOrd="1" destOrd="0" presId="urn:microsoft.com/office/officeart/2005/8/layout/hProcess9"/>
    <dgm:cxn modelId="{A9BCFB9E-204A-4BC0-B85E-87C658F3E252}" type="presParOf" srcId="{5827CD1E-431B-4B8F-93B0-EF594AF1C69E}" destId="{9A4FA7C2-210F-4978-8D25-17BD9F31AAB6}"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CF64D20-C728-4CB9-84B2-EBADE5A50364}" type="doc">
      <dgm:prSet loTypeId="urn:microsoft.com/office/officeart/2005/8/layout/vList2" loCatId="list" qsTypeId="urn:microsoft.com/office/officeart/2005/8/quickstyle/3d2" qsCatId="3D" csTypeId="urn:microsoft.com/office/officeart/2005/8/colors/colorful1#3" csCatId="colorful"/>
      <dgm:spPr/>
      <dgm:t>
        <a:bodyPr/>
        <a:lstStyle/>
        <a:p>
          <a:endParaRPr lang="uz-Cyrl-UZ"/>
        </a:p>
      </dgm:t>
    </dgm:pt>
    <dgm:pt modelId="{19831BB8-EDF2-47DC-973D-611D31AAC5DE}">
      <dgm:prSet/>
      <dgm:spPr/>
      <dgm:t>
        <a:bodyPr/>
        <a:lstStyle/>
        <a:p>
          <a:pPr rtl="0"/>
          <a:r>
            <a:rPr lang="en-US" b="1" dirty="0" err="1" smtClean="0"/>
            <a:t>Mamlakatimiz</a:t>
          </a:r>
          <a:r>
            <a:rPr lang="en-US" b="1" dirty="0" smtClean="0"/>
            <a:t> bank </a:t>
          </a:r>
          <a:r>
            <a:rPr lang="en-US" b="1" dirty="0" err="1" smtClean="0"/>
            <a:t>tizimida</a:t>
          </a:r>
          <a:r>
            <a:rPr lang="en-US" b="1" dirty="0" smtClean="0"/>
            <a:t> </a:t>
          </a:r>
          <a:r>
            <a:rPr lang="en-US" b="1" dirty="0" err="1" smtClean="0"/>
            <a:t>olib</a:t>
          </a:r>
          <a:r>
            <a:rPr lang="en-US" b="1" dirty="0" smtClean="0"/>
            <a:t> </a:t>
          </a:r>
          <a:r>
            <a:rPr lang="en-US" b="1" dirty="0" err="1" smtClean="0"/>
            <a:t>borilayotgan</a:t>
          </a:r>
          <a:r>
            <a:rPr lang="en-US" b="1" dirty="0" smtClean="0"/>
            <a:t> </a:t>
          </a:r>
          <a:r>
            <a:rPr lang="en-US" b="1" dirty="0" err="1" smtClean="0"/>
            <a:t>bunday</a:t>
          </a:r>
          <a:r>
            <a:rPr lang="en-US" b="1" dirty="0" smtClean="0"/>
            <a:t> </a:t>
          </a:r>
          <a:r>
            <a:rPr lang="en-US" b="1" dirty="0" err="1" smtClean="0"/>
            <a:t>tizimli</a:t>
          </a:r>
          <a:r>
            <a:rPr lang="en-US" b="1" dirty="0" smtClean="0"/>
            <a:t> </a:t>
          </a:r>
          <a:r>
            <a:rPr lang="en-US" b="1" dirty="0" err="1" smtClean="0"/>
            <a:t>tadbirlar</a:t>
          </a:r>
          <a:r>
            <a:rPr lang="en-US" b="1" dirty="0" smtClean="0"/>
            <a:t>, </a:t>
          </a:r>
          <a:r>
            <a:rPr lang="en-US" b="1" dirty="0" err="1" smtClean="0"/>
            <a:t>jumladan</a:t>
          </a:r>
          <a:r>
            <a:rPr lang="en-US" b="1" dirty="0" smtClean="0"/>
            <a:t>, </a:t>
          </a:r>
          <a:r>
            <a:rPr lang="en-US" b="1" dirty="0" err="1" smtClean="0"/>
            <a:t>tijorat</a:t>
          </a:r>
          <a:r>
            <a:rPr lang="en-US" b="1" dirty="0" smtClean="0"/>
            <a:t> </a:t>
          </a:r>
          <a:r>
            <a:rPr lang="en-US" b="1" dirty="0" err="1" smtClean="0"/>
            <a:t>banklari</a:t>
          </a:r>
          <a:r>
            <a:rPr lang="en-US" b="1" dirty="0" smtClean="0"/>
            <a:t> </a:t>
          </a:r>
          <a:r>
            <a:rPr lang="en-US" b="1" dirty="0" err="1" smtClean="0"/>
            <a:t>faoliyatini</a:t>
          </a:r>
          <a:r>
            <a:rPr lang="en-US" b="1" dirty="0" smtClean="0"/>
            <a:t> </a:t>
          </a:r>
          <a:r>
            <a:rPr lang="en-US" b="1" dirty="0" err="1" smtClean="0"/>
            <a:t>takomillashtirish</a:t>
          </a:r>
          <a:r>
            <a:rPr lang="en-US" b="1" dirty="0" smtClean="0"/>
            <a:t>, </a:t>
          </a:r>
          <a:r>
            <a:rPr lang="en-US" b="1" dirty="0" err="1" smtClean="0"/>
            <a:t>ularning</a:t>
          </a:r>
          <a:r>
            <a:rPr lang="en-US" b="1" dirty="0" smtClean="0"/>
            <a:t> </a:t>
          </a:r>
          <a:r>
            <a:rPr lang="en-US" b="1" dirty="0" err="1" smtClean="0"/>
            <a:t>moliyaviy</a:t>
          </a:r>
          <a:r>
            <a:rPr lang="en-US" b="1" dirty="0" smtClean="0"/>
            <a:t> </a:t>
          </a:r>
          <a:r>
            <a:rPr lang="en-US" b="1" dirty="0" err="1" smtClean="0"/>
            <a:t>barqarorligini</a:t>
          </a:r>
          <a:r>
            <a:rPr lang="en-US" b="1" dirty="0" smtClean="0"/>
            <a:t> </a:t>
          </a:r>
          <a:r>
            <a:rPr lang="en-US" b="1" dirty="0" err="1" smtClean="0"/>
            <a:t>mustahkamlash</a:t>
          </a:r>
          <a:r>
            <a:rPr lang="en-US" b="1" dirty="0" smtClean="0"/>
            <a:t>, </a:t>
          </a:r>
          <a:r>
            <a:rPr lang="en-US" b="1" dirty="0" err="1" smtClean="0"/>
            <a:t>kapitallashuv</a:t>
          </a:r>
          <a:r>
            <a:rPr lang="en-US" b="1" dirty="0" smtClean="0"/>
            <a:t> </a:t>
          </a:r>
          <a:r>
            <a:rPr lang="en-US" b="1" dirty="0" err="1" smtClean="0"/>
            <a:t>darajasi</a:t>
          </a:r>
          <a:r>
            <a:rPr lang="en-US" b="1" dirty="0" smtClean="0"/>
            <a:t> </a:t>
          </a:r>
          <a:r>
            <a:rPr lang="en-US" b="1" dirty="0" err="1" smtClean="0"/>
            <a:t>va</a:t>
          </a:r>
          <a:r>
            <a:rPr lang="en-US" b="1" dirty="0" smtClean="0"/>
            <a:t> </a:t>
          </a:r>
          <a:r>
            <a:rPr lang="en-US" b="1" dirty="0" err="1" smtClean="0"/>
            <a:t>likvidligini</a:t>
          </a:r>
          <a:r>
            <a:rPr lang="en-US" b="1" dirty="0" smtClean="0"/>
            <a:t> </a:t>
          </a:r>
          <a:r>
            <a:rPr lang="en-US" b="1" dirty="0" err="1" smtClean="0"/>
            <a:t>oshirish</a:t>
          </a:r>
          <a:r>
            <a:rPr lang="en-US" b="1" dirty="0" smtClean="0"/>
            <a:t> </a:t>
          </a:r>
          <a:r>
            <a:rPr lang="en-US" b="1" dirty="0" err="1" smtClean="0"/>
            <a:t>borasida</a:t>
          </a:r>
          <a:r>
            <a:rPr lang="en-US" b="1" dirty="0" smtClean="0"/>
            <a:t> </a:t>
          </a:r>
          <a:r>
            <a:rPr lang="en-US" b="1" dirty="0" err="1" smtClean="0"/>
            <a:t>amalga</a:t>
          </a:r>
          <a:r>
            <a:rPr lang="en-US" b="1" dirty="0" smtClean="0"/>
            <a:t> </a:t>
          </a:r>
          <a:r>
            <a:rPr lang="en-US" b="1" dirty="0" err="1" smtClean="0"/>
            <a:t>oshirilayotgan</a:t>
          </a:r>
          <a:r>
            <a:rPr lang="en-US" b="1" dirty="0" smtClean="0"/>
            <a:t> </a:t>
          </a:r>
          <a:r>
            <a:rPr lang="en-US" b="1" dirty="0" err="1" smtClean="0"/>
            <a:t>islohotlar</a:t>
          </a:r>
          <a:r>
            <a:rPr lang="en-US" b="1" dirty="0" smtClean="0"/>
            <a:t> </a:t>
          </a:r>
          <a:r>
            <a:rPr lang="en-US" b="1" dirty="0" err="1" smtClean="0"/>
            <a:t>xalqaro</a:t>
          </a:r>
          <a:r>
            <a:rPr lang="en-US" b="1" dirty="0" smtClean="0"/>
            <a:t> </a:t>
          </a:r>
          <a:r>
            <a:rPr lang="en-US" b="1" dirty="0" err="1" smtClean="0"/>
            <a:t>reyting</a:t>
          </a:r>
          <a:r>
            <a:rPr lang="en-US" b="1" dirty="0" smtClean="0"/>
            <a:t> </a:t>
          </a:r>
          <a:r>
            <a:rPr lang="en-US" b="1" dirty="0" err="1" smtClean="0"/>
            <a:t>agentliklari</a:t>
          </a:r>
          <a:r>
            <a:rPr lang="en-US" b="1" dirty="0" smtClean="0"/>
            <a:t> </a:t>
          </a:r>
          <a:r>
            <a:rPr lang="en-US" b="1" dirty="0" err="1" smtClean="0"/>
            <a:t>tomonidan</a:t>
          </a:r>
          <a:r>
            <a:rPr lang="en-US" b="1" dirty="0" smtClean="0"/>
            <a:t> </a:t>
          </a:r>
          <a:r>
            <a:rPr lang="en-US" b="1" dirty="0" err="1" smtClean="0"/>
            <a:t>yuksak</a:t>
          </a:r>
          <a:r>
            <a:rPr lang="en-US" b="1" dirty="0" smtClean="0"/>
            <a:t> </a:t>
          </a:r>
          <a:r>
            <a:rPr lang="en-US" b="1" dirty="0" err="1" smtClean="0"/>
            <a:t>baholanmoqda</a:t>
          </a:r>
          <a:r>
            <a:rPr lang="en-US" b="1" dirty="0" smtClean="0"/>
            <a:t>. </a:t>
          </a:r>
          <a:r>
            <a:rPr lang="en-US" b="1" dirty="0" err="1" smtClean="0"/>
            <a:t>Sohada</a:t>
          </a:r>
          <a:r>
            <a:rPr lang="en-US" b="1" dirty="0" smtClean="0"/>
            <a:t> </a:t>
          </a:r>
          <a:r>
            <a:rPr lang="en-US" b="1" dirty="0" err="1" smtClean="0"/>
            <a:t>amalga</a:t>
          </a:r>
          <a:r>
            <a:rPr lang="en-US" b="1" dirty="0" smtClean="0"/>
            <a:t> </a:t>
          </a:r>
          <a:r>
            <a:rPr lang="en-US" b="1" dirty="0" err="1" smtClean="0"/>
            <a:t>oshirilgan</a:t>
          </a:r>
          <a:r>
            <a:rPr lang="en-US" b="1" dirty="0" smtClean="0"/>
            <a:t> </a:t>
          </a:r>
          <a:r>
            <a:rPr lang="en-US" b="1" dirty="0" err="1" smtClean="0"/>
            <a:t>chora-tadbirlar</a:t>
          </a:r>
          <a:r>
            <a:rPr lang="en-US" b="1" dirty="0" smtClean="0"/>
            <a:t> </a:t>
          </a:r>
          <a:r>
            <a:rPr lang="en-US" b="1" dirty="0" err="1" smtClean="0"/>
            <a:t>natijasida</a:t>
          </a:r>
          <a:r>
            <a:rPr lang="en-US" b="1" dirty="0" smtClean="0"/>
            <a:t> bank </a:t>
          </a:r>
          <a:r>
            <a:rPr lang="en-US" b="1" dirty="0" err="1" smtClean="0"/>
            <a:t>tizimida</a:t>
          </a:r>
          <a:r>
            <a:rPr lang="en-US" b="1" dirty="0" smtClean="0"/>
            <a:t> </a:t>
          </a:r>
          <a:r>
            <a:rPr lang="en-US" b="1" dirty="0" err="1" smtClean="0"/>
            <a:t>erishilgan</a:t>
          </a:r>
          <a:r>
            <a:rPr lang="en-US" b="1" dirty="0" smtClean="0"/>
            <a:t> </a:t>
          </a:r>
          <a:r>
            <a:rPr lang="en-US" b="1" dirty="0" err="1" smtClean="0"/>
            <a:t>ko‘rsatkichlar</a:t>
          </a:r>
          <a:r>
            <a:rPr lang="en-US" b="1" dirty="0" smtClean="0"/>
            <a:t> </a:t>
          </a:r>
          <a:r>
            <a:rPr lang="en-US" b="1" dirty="0" err="1" smtClean="0"/>
            <a:t>nafaqat</a:t>
          </a:r>
          <a:r>
            <a:rPr lang="en-US" b="1" dirty="0" smtClean="0"/>
            <a:t> </a:t>
          </a:r>
          <a:r>
            <a:rPr lang="en-US" b="1" dirty="0" err="1" smtClean="0"/>
            <a:t>xalqaro</a:t>
          </a:r>
          <a:r>
            <a:rPr lang="en-US" b="1" dirty="0" smtClean="0"/>
            <a:t> </a:t>
          </a:r>
          <a:r>
            <a:rPr lang="en-US" b="1" dirty="0" err="1" smtClean="0"/>
            <a:t>umumqabul</a:t>
          </a:r>
          <a:r>
            <a:rPr lang="en-US" b="1" dirty="0" smtClean="0"/>
            <a:t> </a:t>
          </a:r>
          <a:r>
            <a:rPr lang="en-US" b="1" dirty="0" err="1" smtClean="0"/>
            <a:t>qilingan</a:t>
          </a:r>
          <a:r>
            <a:rPr lang="en-US" b="1" dirty="0" smtClean="0"/>
            <a:t> </a:t>
          </a:r>
          <a:r>
            <a:rPr lang="en-US" b="1" dirty="0" err="1" smtClean="0"/>
            <a:t>me’yorlarga</a:t>
          </a:r>
          <a:r>
            <a:rPr lang="en-US" b="1" dirty="0" smtClean="0"/>
            <a:t> </a:t>
          </a:r>
          <a:r>
            <a:rPr lang="en-US" b="1" dirty="0" err="1" smtClean="0"/>
            <a:t>javob</a:t>
          </a:r>
          <a:r>
            <a:rPr lang="en-US" b="1" dirty="0" smtClean="0"/>
            <a:t> </a:t>
          </a:r>
          <a:r>
            <a:rPr lang="en-US" b="1" dirty="0" err="1" smtClean="0"/>
            <a:t>beradi</a:t>
          </a:r>
          <a:r>
            <a:rPr lang="en-US" b="1" dirty="0" smtClean="0"/>
            <a:t>, </a:t>
          </a:r>
          <a:r>
            <a:rPr lang="en-US" b="1" dirty="0" err="1" smtClean="0"/>
            <a:t>balki</a:t>
          </a:r>
          <a:r>
            <a:rPr lang="en-US" b="1" dirty="0" smtClean="0"/>
            <a:t> </a:t>
          </a:r>
          <a:r>
            <a:rPr lang="en-US" b="1" dirty="0" err="1" smtClean="0"/>
            <a:t>ayrim</a:t>
          </a:r>
          <a:r>
            <a:rPr lang="en-US" b="1" dirty="0" smtClean="0"/>
            <a:t> </a:t>
          </a:r>
          <a:r>
            <a:rPr lang="en-US" b="1" dirty="0" err="1" smtClean="0"/>
            <a:t>yo‘nalishlar</a:t>
          </a:r>
          <a:r>
            <a:rPr lang="en-US" b="1" dirty="0" smtClean="0"/>
            <a:t> </a:t>
          </a:r>
          <a:r>
            <a:rPr lang="en-US" b="1" dirty="0" err="1" smtClean="0"/>
            <a:t>bo‘yicha</a:t>
          </a:r>
          <a:r>
            <a:rPr lang="en-US" b="1" dirty="0" smtClean="0"/>
            <a:t> </a:t>
          </a:r>
          <a:r>
            <a:rPr lang="en-US" b="1" dirty="0" err="1" smtClean="0"/>
            <a:t>undan</a:t>
          </a:r>
          <a:r>
            <a:rPr lang="en-US" b="1" dirty="0" smtClean="0"/>
            <a:t> ham </a:t>
          </a:r>
          <a:r>
            <a:rPr lang="en-US" b="1" dirty="0" err="1" smtClean="0"/>
            <a:t>yuksak</a:t>
          </a:r>
          <a:r>
            <a:rPr lang="en-US" b="1" dirty="0" smtClean="0"/>
            <a:t> </a:t>
          </a:r>
          <a:r>
            <a:rPr lang="en-US" b="1" dirty="0" err="1" smtClean="0"/>
            <a:t>baholarga</a:t>
          </a:r>
          <a:r>
            <a:rPr lang="en-US" b="1" dirty="0" smtClean="0"/>
            <a:t> </a:t>
          </a:r>
          <a:r>
            <a:rPr lang="en-US" b="1" dirty="0" err="1" smtClean="0"/>
            <a:t>sazovor</a:t>
          </a:r>
          <a:r>
            <a:rPr lang="en-US" b="1" dirty="0" smtClean="0"/>
            <a:t> </a:t>
          </a:r>
          <a:r>
            <a:rPr lang="en-US" b="1" dirty="0" err="1" smtClean="0"/>
            <a:t>bo‘lmoqda</a:t>
          </a:r>
          <a:r>
            <a:rPr lang="en-US" b="1" dirty="0" smtClean="0"/>
            <a:t>.</a:t>
          </a:r>
          <a:endParaRPr lang="uz-Cyrl-UZ" b="1" dirty="0"/>
        </a:p>
      </dgm:t>
    </dgm:pt>
    <dgm:pt modelId="{FBF546AA-3954-4710-AC25-67FA604D4437}" type="parTrans" cxnId="{2D143B45-DED1-4487-B2D5-84DD188D6DC1}">
      <dgm:prSet/>
      <dgm:spPr/>
      <dgm:t>
        <a:bodyPr/>
        <a:lstStyle/>
        <a:p>
          <a:endParaRPr lang="uz-Cyrl-UZ"/>
        </a:p>
      </dgm:t>
    </dgm:pt>
    <dgm:pt modelId="{18063D23-1E14-4BDC-BA42-4F033522556B}" type="sibTrans" cxnId="{2D143B45-DED1-4487-B2D5-84DD188D6DC1}">
      <dgm:prSet/>
      <dgm:spPr/>
      <dgm:t>
        <a:bodyPr/>
        <a:lstStyle/>
        <a:p>
          <a:endParaRPr lang="uz-Cyrl-UZ"/>
        </a:p>
      </dgm:t>
    </dgm:pt>
    <dgm:pt modelId="{4AD62258-22AC-4F36-995D-4D0012B8D2A2}">
      <dgm:prSet/>
      <dgm:spPr/>
      <dgm:t>
        <a:bodyPr/>
        <a:lstStyle/>
        <a:p>
          <a:pPr rtl="0"/>
          <a:r>
            <a:rPr lang="en-US" b="1" dirty="0" err="1" smtClean="0"/>
            <a:t>Xususan</a:t>
          </a:r>
          <a:r>
            <a:rPr lang="en-US" b="1" dirty="0" smtClean="0"/>
            <a:t>, </a:t>
          </a:r>
          <a:r>
            <a:rPr lang="en-US" b="1" dirty="0" err="1" smtClean="0"/>
            <a:t>bugungi</a:t>
          </a:r>
          <a:r>
            <a:rPr lang="en-US" b="1" dirty="0" smtClean="0"/>
            <a:t> </a:t>
          </a:r>
          <a:r>
            <a:rPr lang="en-US" b="1" dirty="0" err="1" smtClean="0"/>
            <a:t>kunda</a:t>
          </a:r>
          <a:r>
            <a:rPr lang="en-US" b="1" dirty="0" smtClean="0"/>
            <a:t> bank </a:t>
          </a:r>
          <a:r>
            <a:rPr lang="en-US" b="1" dirty="0" err="1" smtClean="0"/>
            <a:t>tizimi</a:t>
          </a:r>
          <a:r>
            <a:rPr lang="en-US" b="1" dirty="0" smtClean="0"/>
            <a:t> </a:t>
          </a:r>
          <a:r>
            <a:rPr lang="en-US" b="1" dirty="0" err="1" smtClean="0"/>
            <a:t>kapitalining</a:t>
          </a:r>
          <a:r>
            <a:rPr lang="en-US" b="1" dirty="0" smtClean="0"/>
            <a:t> </a:t>
          </a:r>
          <a:r>
            <a:rPr lang="en-US" b="1" dirty="0" err="1" smtClean="0"/>
            <a:t>yetarlilik</a:t>
          </a:r>
          <a:r>
            <a:rPr lang="en-US" b="1" dirty="0" smtClean="0"/>
            <a:t> </a:t>
          </a:r>
          <a:r>
            <a:rPr lang="en-US" b="1" dirty="0" err="1" smtClean="0"/>
            <a:t>darajasi</a:t>
          </a:r>
          <a:r>
            <a:rPr lang="en-US" b="1" dirty="0" smtClean="0"/>
            <a:t> 24,2 </a:t>
          </a:r>
          <a:r>
            <a:rPr lang="en-US" b="1" dirty="0" err="1" smtClean="0"/>
            <a:t>foizni</a:t>
          </a:r>
          <a:r>
            <a:rPr lang="en-US" b="1" dirty="0" smtClean="0"/>
            <a:t> </a:t>
          </a:r>
          <a:r>
            <a:rPr lang="en-US" b="1" dirty="0" err="1" smtClean="0"/>
            <a:t>tashkil</a:t>
          </a:r>
          <a:r>
            <a:rPr lang="en-US" b="1" dirty="0" smtClean="0"/>
            <a:t> </a:t>
          </a:r>
          <a:r>
            <a:rPr lang="en-US" b="1" dirty="0" err="1" smtClean="0"/>
            <a:t>qilib</a:t>
          </a:r>
          <a:r>
            <a:rPr lang="en-US" b="1" dirty="0" smtClean="0"/>
            <a:t>, </a:t>
          </a:r>
          <a:r>
            <a:rPr lang="en-US" b="1" dirty="0" err="1" smtClean="0"/>
            <a:t>xalqaro</a:t>
          </a:r>
          <a:r>
            <a:rPr lang="en-US" b="1" dirty="0" smtClean="0"/>
            <a:t> bank </a:t>
          </a:r>
          <a:r>
            <a:rPr lang="en-US" b="1" dirty="0" err="1" smtClean="0"/>
            <a:t>nazorati</a:t>
          </a:r>
          <a:r>
            <a:rPr lang="en-US" b="1" dirty="0" smtClean="0"/>
            <a:t> </a:t>
          </a:r>
          <a:r>
            <a:rPr lang="en-US" b="1" dirty="0" err="1" smtClean="0"/>
            <a:t>bo‘yicha</a:t>
          </a:r>
          <a:r>
            <a:rPr lang="en-US" b="1" dirty="0" smtClean="0"/>
            <a:t> </a:t>
          </a:r>
          <a:r>
            <a:rPr lang="en-US" b="1" dirty="0" err="1" smtClean="0"/>
            <a:t>Bazel</a:t>
          </a:r>
          <a:r>
            <a:rPr lang="en-US" b="1" dirty="0" smtClean="0"/>
            <a:t> </a:t>
          </a:r>
          <a:r>
            <a:rPr lang="en-US" b="1" dirty="0" err="1" smtClean="0"/>
            <a:t>qo‘mitasi</a:t>
          </a:r>
          <a:r>
            <a:rPr lang="en-US" b="1" dirty="0" smtClean="0"/>
            <a:t> </a:t>
          </a:r>
          <a:r>
            <a:rPr lang="en-US" b="1" dirty="0" err="1" smtClean="0"/>
            <a:t>tomonidan</a:t>
          </a:r>
          <a:r>
            <a:rPr lang="en-US" b="1" dirty="0" smtClean="0"/>
            <a:t> </a:t>
          </a:r>
          <a:r>
            <a:rPr lang="en-US" b="1" dirty="0" err="1" smtClean="0"/>
            <a:t>qabul</a:t>
          </a:r>
          <a:r>
            <a:rPr lang="en-US" b="1" dirty="0" smtClean="0"/>
            <a:t> </a:t>
          </a:r>
          <a:r>
            <a:rPr lang="en-US" b="1" dirty="0" err="1" smtClean="0"/>
            <a:t>qilingan</a:t>
          </a:r>
          <a:r>
            <a:rPr lang="en-US" b="1" dirty="0" smtClean="0"/>
            <a:t> </a:t>
          </a:r>
          <a:r>
            <a:rPr lang="en-US" b="1" dirty="0" err="1" smtClean="0"/>
            <a:t>talabga</a:t>
          </a:r>
          <a:r>
            <a:rPr lang="en-US" b="1" dirty="0" smtClean="0"/>
            <a:t> (8 </a:t>
          </a:r>
          <a:r>
            <a:rPr lang="en-US" b="1" dirty="0" err="1" smtClean="0"/>
            <a:t>foizga</a:t>
          </a:r>
          <a:r>
            <a:rPr lang="en-US" b="1" dirty="0" smtClean="0"/>
            <a:t>) </a:t>
          </a:r>
          <a:r>
            <a:rPr lang="en-US" b="1" dirty="0" err="1" smtClean="0"/>
            <a:t>nisbatan</a:t>
          </a:r>
          <a:r>
            <a:rPr lang="en-US" b="1" dirty="0" smtClean="0"/>
            <a:t> 3 </a:t>
          </a:r>
          <a:r>
            <a:rPr lang="en-US" b="1" dirty="0" err="1" smtClean="0"/>
            <a:t>barobar</a:t>
          </a:r>
          <a:r>
            <a:rPr lang="en-US" b="1" dirty="0" smtClean="0"/>
            <a:t> </a:t>
          </a:r>
          <a:r>
            <a:rPr lang="en-US" b="1" dirty="0" err="1" smtClean="0"/>
            <a:t>yuqori</a:t>
          </a:r>
          <a:r>
            <a:rPr lang="en-US" b="1" dirty="0" smtClean="0"/>
            <a:t>. Bank </a:t>
          </a:r>
          <a:r>
            <a:rPr lang="en-US" b="1" dirty="0" err="1" smtClean="0"/>
            <a:t>barqarorligini</a:t>
          </a:r>
          <a:r>
            <a:rPr lang="en-US" b="1" dirty="0" smtClean="0"/>
            <a:t> </a:t>
          </a:r>
          <a:r>
            <a:rPr lang="en-US" b="1" dirty="0" err="1" smtClean="0"/>
            <a:t>baholash</a:t>
          </a:r>
          <a:r>
            <a:rPr lang="en-US" b="1" dirty="0" smtClean="0"/>
            <a:t> </a:t>
          </a:r>
          <a:r>
            <a:rPr lang="en-US" b="1" dirty="0" err="1" smtClean="0"/>
            <a:t>omillaridan</a:t>
          </a:r>
          <a:r>
            <a:rPr lang="en-US" b="1" dirty="0" smtClean="0"/>
            <a:t> </a:t>
          </a:r>
          <a:r>
            <a:rPr lang="en-US" b="1" dirty="0" err="1" smtClean="0"/>
            <a:t>biri</a:t>
          </a:r>
          <a:r>
            <a:rPr lang="en-US" b="1" dirty="0" smtClean="0"/>
            <a:t> </a:t>
          </a:r>
          <a:r>
            <a:rPr lang="en-US" b="1" dirty="0" err="1" smtClean="0"/>
            <a:t>bo‘lgan</a:t>
          </a:r>
          <a:r>
            <a:rPr lang="en-US" b="1" dirty="0" smtClean="0"/>
            <a:t> bank </a:t>
          </a:r>
          <a:r>
            <a:rPr lang="en-US" b="1" dirty="0" err="1" smtClean="0"/>
            <a:t>tizimining</a:t>
          </a:r>
          <a:r>
            <a:rPr lang="en-US" b="1" dirty="0" smtClean="0"/>
            <a:t> </a:t>
          </a:r>
          <a:r>
            <a:rPr lang="en-US" b="1" dirty="0" err="1" smtClean="0"/>
            <a:t>joriy</a:t>
          </a:r>
          <a:r>
            <a:rPr lang="en-US" b="1" dirty="0" smtClean="0"/>
            <a:t> </a:t>
          </a:r>
          <a:r>
            <a:rPr lang="en-US" b="1" dirty="0" err="1" smtClean="0"/>
            <a:t>likvidlik</a:t>
          </a:r>
          <a:r>
            <a:rPr lang="en-US" b="1" dirty="0" smtClean="0"/>
            <a:t> </a:t>
          </a:r>
          <a:r>
            <a:rPr lang="en-US" b="1" dirty="0" err="1" smtClean="0"/>
            <a:t>darajasi</a:t>
          </a:r>
          <a:r>
            <a:rPr lang="en-US" b="1" dirty="0" smtClean="0"/>
            <a:t> </a:t>
          </a:r>
          <a:r>
            <a:rPr lang="en-US" b="1" dirty="0" err="1" smtClean="0"/>
            <a:t>bir</a:t>
          </a:r>
          <a:r>
            <a:rPr lang="en-US" b="1" dirty="0" smtClean="0"/>
            <a:t> </a:t>
          </a:r>
          <a:r>
            <a:rPr lang="en-US" b="1" dirty="0" err="1" smtClean="0"/>
            <a:t>necha</a:t>
          </a:r>
          <a:r>
            <a:rPr lang="en-US" b="1" dirty="0" smtClean="0"/>
            <a:t> </a:t>
          </a:r>
          <a:r>
            <a:rPr lang="en-US" b="1" dirty="0" err="1" smtClean="0"/>
            <a:t>yildan</a:t>
          </a:r>
          <a:r>
            <a:rPr lang="en-US" b="1" dirty="0" smtClean="0"/>
            <a:t> </a:t>
          </a:r>
          <a:r>
            <a:rPr lang="en-US" b="1" dirty="0" err="1" smtClean="0"/>
            <a:t>buyon</a:t>
          </a:r>
          <a:r>
            <a:rPr lang="en-US" b="1" dirty="0" smtClean="0"/>
            <a:t> 65 </a:t>
          </a:r>
          <a:r>
            <a:rPr lang="en-US" b="1" dirty="0" err="1" smtClean="0"/>
            <a:t>foizdan</a:t>
          </a:r>
          <a:r>
            <a:rPr lang="en-US" b="1" dirty="0" smtClean="0"/>
            <a:t> </a:t>
          </a:r>
          <a:r>
            <a:rPr lang="en-US" b="1" dirty="0" err="1" smtClean="0"/>
            <a:t>yuqori</a:t>
          </a:r>
          <a:r>
            <a:rPr lang="en-US" b="1" dirty="0" smtClean="0"/>
            <a:t> </a:t>
          </a:r>
          <a:r>
            <a:rPr lang="en-US" b="1" dirty="0" err="1" smtClean="0"/>
            <a:t>bo‘lib</a:t>
          </a:r>
          <a:r>
            <a:rPr lang="en-US" b="1" dirty="0" smtClean="0"/>
            <a:t>, </a:t>
          </a:r>
          <a:r>
            <a:rPr lang="en-US" b="1" dirty="0" err="1" smtClean="0"/>
            <a:t>belgilangan</a:t>
          </a:r>
          <a:r>
            <a:rPr lang="en-US" b="1" dirty="0" smtClean="0"/>
            <a:t> minimal </a:t>
          </a:r>
          <a:r>
            <a:rPr lang="en-US" b="1" dirty="0" err="1" smtClean="0"/>
            <a:t>darajadan</a:t>
          </a:r>
          <a:r>
            <a:rPr lang="en-US" b="1" dirty="0" smtClean="0"/>
            <a:t> </a:t>
          </a:r>
          <a:br>
            <a:rPr lang="en-US" b="1" dirty="0" smtClean="0"/>
          </a:br>
          <a:r>
            <a:rPr lang="en-US" b="1" dirty="0" smtClean="0"/>
            <a:t>(30 </a:t>
          </a:r>
          <a:r>
            <a:rPr lang="en-US" b="1" dirty="0" err="1" smtClean="0"/>
            <a:t>foizdan</a:t>
          </a:r>
          <a:r>
            <a:rPr lang="en-US" b="1" dirty="0" smtClean="0"/>
            <a:t>) 2 </a:t>
          </a:r>
          <a:r>
            <a:rPr lang="en-US" b="1" dirty="0" err="1" smtClean="0"/>
            <a:t>barobar</a:t>
          </a:r>
          <a:r>
            <a:rPr lang="en-US" b="1" dirty="0" smtClean="0"/>
            <a:t> </a:t>
          </a:r>
          <a:r>
            <a:rPr lang="en-US" b="1" dirty="0" err="1" smtClean="0"/>
            <a:t>ko‘pdir</a:t>
          </a:r>
          <a:r>
            <a:rPr lang="en-US" b="1" dirty="0" smtClean="0"/>
            <a:t>.</a:t>
          </a:r>
          <a:endParaRPr lang="uz-Cyrl-UZ" b="1" dirty="0"/>
        </a:p>
      </dgm:t>
    </dgm:pt>
    <dgm:pt modelId="{825BD756-8619-4C11-BE39-F57397A0166F}" type="parTrans" cxnId="{9A49098E-9BC1-4166-83A8-E29D8474474A}">
      <dgm:prSet/>
      <dgm:spPr/>
      <dgm:t>
        <a:bodyPr/>
        <a:lstStyle/>
        <a:p>
          <a:endParaRPr lang="uz-Cyrl-UZ"/>
        </a:p>
      </dgm:t>
    </dgm:pt>
    <dgm:pt modelId="{6E57651E-74E4-4041-A30B-A48B2835F7D6}" type="sibTrans" cxnId="{9A49098E-9BC1-4166-83A8-E29D8474474A}">
      <dgm:prSet/>
      <dgm:spPr/>
      <dgm:t>
        <a:bodyPr/>
        <a:lstStyle/>
        <a:p>
          <a:endParaRPr lang="uz-Cyrl-UZ"/>
        </a:p>
      </dgm:t>
    </dgm:pt>
    <dgm:pt modelId="{5F54AE0F-89EA-4D3E-A0E9-30A912A70557}">
      <dgm:prSet/>
      <dgm:spPr/>
      <dgm:t>
        <a:bodyPr/>
        <a:lstStyle/>
        <a:p>
          <a:pPr rtl="0"/>
          <a:r>
            <a:rPr lang="en-US" b="1" dirty="0" err="1" smtClean="0"/>
            <a:t>Ikki</a:t>
          </a:r>
          <a:r>
            <a:rPr lang="en-US" b="1" dirty="0" smtClean="0"/>
            <a:t> </a:t>
          </a:r>
          <a:r>
            <a:rPr lang="en-US" b="1" dirty="0" err="1" smtClean="0"/>
            <a:t>yildirki</a:t>
          </a:r>
          <a:r>
            <a:rPr lang="en-US" b="1" dirty="0" smtClean="0"/>
            <a:t>, “</a:t>
          </a:r>
          <a:r>
            <a:rPr lang="en-US" b="1" dirty="0" err="1" smtClean="0"/>
            <a:t>Mudis</a:t>
          </a:r>
          <a:r>
            <a:rPr lang="en-US" b="1" dirty="0" smtClean="0"/>
            <a:t>” </a:t>
          </a:r>
          <a:r>
            <a:rPr lang="en-US" b="1" dirty="0" err="1" smtClean="0"/>
            <a:t>xalqaro</a:t>
          </a:r>
          <a:r>
            <a:rPr lang="en-US" b="1" dirty="0" smtClean="0"/>
            <a:t> </a:t>
          </a:r>
          <a:r>
            <a:rPr lang="en-US" b="1" dirty="0" err="1" smtClean="0"/>
            <a:t>reyting</a:t>
          </a:r>
          <a:r>
            <a:rPr lang="en-US" b="1" dirty="0" smtClean="0"/>
            <a:t> </a:t>
          </a:r>
          <a:r>
            <a:rPr lang="en-US" b="1" dirty="0" err="1" smtClean="0"/>
            <a:t>agentligi</a:t>
          </a:r>
          <a:r>
            <a:rPr lang="en-US" b="1" dirty="0" smtClean="0"/>
            <a:t> </a:t>
          </a:r>
          <a:r>
            <a:rPr lang="en-US" b="1" dirty="0" err="1" smtClean="0"/>
            <a:t>O‘zbekiston</a:t>
          </a:r>
          <a:r>
            <a:rPr lang="en-US" b="1" dirty="0" smtClean="0"/>
            <a:t> bank </a:t>
          </a:r>
          <a:r>
            <a:rPr lang="en-US" b="1" dirty="0" err="1" smtClean="0"/>
            <a:t>tizimiga</a:t>
          </a:r>
          <a:r>
            <a:rPr lang="en-US" b="1" dirty="0" smtClean="0"/>
            <a:t> “</a:t>
          </a:r>
          <a:r>
            <a:rPr lang="en-US" b="1" dirty="0" err="1" smtClean="0"/>
            <a:t>barqaror</a:t>
          </a:r>
          <a:r>
            <a:rPr lang="en-US" b="1" dirty="0" smtClean="0"/>
            <a:t>” </a:t>
          </a:r>
          <a:r>
            <a:rPr lang="en-US" b="1" dirty="0" err="1" smtClean="0"/>
            <a:t>reyting</a:t>
          </a:r>
          <a:r>
            <a:rPr lang="en-US" b="1" dirty="0" smtClean="0"/>
            <a:t> </a:t>
          </a:r>
          <a:r>
            <a:rPr lang="en-US" b="1" dirty="0" err="1" smtClean="0"/>
            <a:t>darajasini</a:t>
          </a:r>
          <a:r>
            <a:rPr lang="en-US" b="1" dirty="0" smtClean="0"/>
            <a:t> </a:t>
          </a:r>
          <a:r>
            <a:rPr lang="en-US" b="1" dirty="0" err="1" smtClean="0"/>
            <a:t>bermoqda</a:t>
          </a:r>
          <a:r>
            <a:rPr lang="en-US" b="1" dirty="0" smtClean="0"/>
            <a:t>. “</a:t>
          </a:r>
          <a:r>
            <a:rPr lang="en-US" b="1" dirty="0" err="1" smtClean="0"/>
            <a:t>Standart</a:t>
          </a:r>
          <a:r>
            <a:rPr lang="en-US" b="1" dirty="0" smtClean="0"/>
            <a:t> end </a:t>
          </a:r>
          <a:r>
            <a:rPr lang="en-US" b="1" dirty="0" err="1" smtClean="0"/>
            <a:t>Purs</a:t>
          </a:r>
          <a:r>
            <a:rPr lang="en-US" b="1" dirty="0" smtClean="0"/>
            <a:t>” </a:t>
          </a:r>
          <a:r>
            <a:rPr lang="en-US" b="1" dirty="0" err="1" smtClean="0"/>
            <a:t>xalqaro</a:t>
          </a:r>
          <a:r>
            <a:rPr lang="en-US" b="1" dirty="0" smtClean="0"/>
            <a:t> </a:t>
          </a:r>
          <a:r>
            <a:rPr lang="en-US" b="1" dirty="0" err="1" smtClean="0"/>
            <a:t>reyting</a:t>
          </a:r>
          <a:r>
            <a:rPr lang="en-US" b="1" dirty="0" smtClean="0"/>
            <a:t> </a:t>
          </a:r>
          <a:r>
            <a:rPr lang="en-US" b="1" dirty="0" err="1" smtClean="0"/>
            <a:t>agentligi</a:t>
          </a:r>
          <a:r>
            <a:rPr lang="en-US" b="1" dirty="0" smtClean="0"/>
            <a:t> ham </a:t>
          </a:r>
          <a:r>
            <a:rPr lang="en-US" b="1" dirty="0" err="1" smtClean="0"/>
            <a:t>mamlakatimiz</a:t>
          </a:r>
          <a:r>
            <a:rPr lang="en-US" b="1" dirty="0" smtClean="0"/>
            <a:t> bank </a:t>
          </a:r>
          <a:r>
            <a:rPr lang="en-US" b="1" dirty="0" err="1" smtClean="0"/>
            <a:t>tizimini</a:t>
          </a:r>
          <a:r>
            <a:rPr lang="en-US" b="1" dirty="0" smtClean="0"/>
            <a:t> </a:t>
          </a:r>
          <a:r>
            <a:rPr lang="en-US" b="1" dirty="0" err="1" smtClean="0"/>
            <a:t>ijobiy</a:t>
          </a:r>
          <a:r>
            <a:rPr lang="en-US" b="1" dirty="0" smtClean="0"/>
            <a:t> </a:t>
          </a:r>
          <a:r>
            <a:rPr lang="en-US" b="1" dirty="0" err="1" smtClean="0"/>
            <a:t>baholab</a:t>
          </a:r>
          <a:r>
            <a:rPr lang="en-US" b="1" dirty="0" smtClean="0"/>
            <a:t>, </a:t>
          </a:r>
          <a:r>
            <a:rPr lang="en-US" b="1" dirty="0" err="1" smtClean="0"/>
            <a:t>reytingini</a:t>
          </a:r>
          <a:r>
            <a:rPr lang="en-US" b="1" dirty="0" smtClean="0"/>
            <a:t> </a:t>
          </a:r>
          <a:r>
            <a:rPr lang="en-US" b="1" dirty="0" err="1" smtClean="0"/>
            <a:t>bir</a:t>
          </a:r>
          <a:r>
            <a:rPr lang="en-US" b="1" dirty="0" smtClean="0"/>
            <a:t> </a:t>
          </a:r>
          <a:r>
            <a:rPr lang="en-US" b="1" dirty="0" err="1" smtClean="0"/>
            <a:t>pog‘ona</a:t>
          </a:r>
          <a:r>
            <a:rPr lang="en-US" b="1" dirty="0" smtClean="0"/>
            <a:t> </a:t>
          </a:r>
          <a:r>
            <a:rPr lang="en-US" b="1" dirty="0" err="1" smtClean="0"/>
            <a:t>yuqoriga</a:t>
          </a:r>
          <a:r>
            <a:rPr lang="en-US" b="1" dirty="0" smtClean="0"/>
            <a:t> </a:t>
          </a:r>
          <a:r>
            <a:rPr lang="en-US" b="1" dirty="0" err="1" smtClean="0"/>
            <a:t>ko‘tardi</a:t>
          </a:r>
          <a:r>
            <a:rPr lang="en-US" b="1" dirty="0" smtClean="0"/>
            <a:t>. </a:t>
          </a:r>
          <a:r>
            <a:rPr lang="en-US" b="1" dirty="0" err="1" smtClean="0"/>
            <a:t>Shuningdek</a:t>
          </a:r>
          <a:r>
            <a:rPr lang="en-US" b="1" dirty="0" smtClean="0"/>
            <a:t>, </a:t>
          </a:r>
          <a:r>
            <a:rPr lang="en-US" b="1" dirty="0" err="1" smtClean="0"/>
            <a:t>jahonning</a:t>
          </a:r>
          <a:r>
            <a:rPr lang="en-US" b="1" dirty="0" smtClean="0"/>
            <a:t> “Fitch </a:t>
          </a:r>
          <a:r>
            <a:rPr lang="en-US" b="1" dirty="0" err="1" smtClean="0"/>
            <a:t>Reytings</a:t>
          </a:r>
          <a:r>
            <a:rPr lang="en-US" b="1" dirty="0" smtClean="0"/>
            <a:t>”, “</a:t>
          </a:r>
          <a:r>
            <a:rPr lang="en-US" b="1" dirty="0" err="1" smtClean="0"/>
            <a:t>Mudis</a:t>
          </a:r>
          <a:r>
            <a:rPr lang="en-US" b="1" dirty="0" smtClean="0"/>
            <a:t>” </a:t>
          </a:r>
          <a:r>
            <a:rPr lang="en-US" b="1" dirty="0" err="1" smtClean="0"/>
            <a:t>va</a:t>
          </a:r>
          <a:r>
            <a:rPr lang="en-US" b="1" dirty="0" smtClean="0"/>
            <a:t> “</a:t>
          </a:r>
          <a:r>
            <a:rPr lang="en-US" b="1" dirty="0" err="1" smtClean="0"/>
            <a:t>Standart</a:t>
          </a:r>
          <a:r>
            <a:rPr lang="en-US" b="1" dirty="0" smtClean="0"/>
            <a:t> end </a:t>
          </a:r>
          <a:r>
            <a:rPr lang="en-US" b="1" dirty="0" err="1" smtClean="0"/>
            <a:t>Purs</a:t>
          </a:r>
          <a:r>
            <a:rPr lang="en-US" b="1" dirty="0" smtClean="0"/>
            <a:t>” </a:t>
          </a:r>
          <a:r>
            <a:rPr lang="en-US" b="1" dirty="0" err="1" smtClean="0"/>
            <a:t>kabi</a:t>
          </a:r>
          <a:r>
            <a:rPr lang="en-US" b="1" dirty="0" smtClean="0"/>
            <a:t> </a:t>
          </a:r>
          <a:r>
            <a:rPr lang="en-US" b="1" dirty="0" err="1" smtClean="0"/>
            <a:t>nufuzli</a:t>
          </a:r>
          <a:r>
            <a:rPr lang="en-US" b="1" dirty="0" smtClean="0"/>
            <a:t> </a:t>
          </a:r>
          <a:r>
            <a:rPr lang="en-US" b="1" dirty="0" err="1" smtClean="0"/>
            <a:t>xalqaro</a:t>
          </a:r>
          <a:r>
            <a:rPr lang="en-US" b="1" dirty="0" smtClean="0"/>
            <a:t> </a:t>
          </a:r>
          <a:r>
            <a:rPr lang="en-US" b="1" dirty="0" err="1" smtClean="0"/>
            <a:t>reyting</a:t>
          </a:r>
          <a:r>
            <a:rPr lang="en-US" b="1" dirty="0" smtClean="0"/>
            <a:t> </a:t>
          </a:r>
          <a:r>
            <a:rPr lang="en-US" b="1" dirty="0" err="1" smtClean="0"/>
            <a:t>agentliklarining</a:t>
          </a:r>
          <a:r>
            <a:rPr lang="en-US" b="1" dirty="0" smtClean="0"/>
            <a:t> </a:t>
          </a:r>
          <a:r>
            <a:rPr lang="en-US" b="1" dirty="0" err="1" smtClean="0"/>
            <a:t>ijobiy</a:t>
          </a:r>
          <a:r>
            <a:rPr lang="en-US" b="1" dirty="0" smtClean="0"/>
            <a:t> </a:t>
          </a:r>
          <a:r>
            <a:rPr lang="en-US" b="1" dirty="0" err="1" smtClean="0"/>
            <a:t>reyting</a:t>
          </a:r>
          <a:r>
            <a:rPr lang="en-US" b="1" dirty="0" smtClean="0"/>
            <a:t> </a:t>
          </a:r>
          <a:r>
            <a:rPr lang="en-US" b="1" dirty="0" err="1" smtClean="0"/>
            <a:t>bahosini</a:t>
          </a:r>
          <a:r>
            <a:rPr lang="en-US" b="1" dirty="0" smtClean="0"/>
            <a:t> </a:t>
          </a:r>
          <a:r>
            <a:rPr lang="en-US" b="1" dirty="0" err="1" smtClean="0"/>
            <a:t>olgan</a:t>
          </a:r>
          <a:r>
            <a:rPr lang="en-US" b="1" dirty="0" smtClean="0"/>
            <a:t> </a:t>
          </a:r>
          <a:r>
            <a:rPr lang="en-US" b="1" dirty="0" err="1" smtClean="0"/>
            <a:t>banklarimiz</a:t>
          </a:r>
          <a:r>
            <a:rPr lang="en-US" b="1" dirty="0" smtClean="0"/>
            <a:t> </a:t>
          </a:r>
          <a:r>
            <a:rPr lang="en-US" b="1" dirty="0" err="1" smtClean="0"/>
            <a:t>safi</a:t>
          </a:r>
          <a:r>
            <a:rPr lang="en-US" b="1" dirty="0" smtClean="0"/>
            <a:t> </a:t>
          </a:r>
          <a:r>
            <a:rPr lang="en-US" b="1" dirty="0" err="1" smtClean="0"/>
            <a:t>yil</a:t>
          </a:r>
          <a:r>
            <a:rPr lang="en-US" b="1" dirty="0" smtClean="0"/>
            <a:t> </a:t>
          </a:r>
          <a:r>
            <a:rPr lang="en-US" b="1" dirty="0" err="1" smtClean="0"/>
            <a:t>sayin</a:t>
          </a:r>
          <a:r>
            <a:rPr lang="en-US" b="1" dirty="0" smtClean="0"/>
            <a:t> </a:t>
          </a:r>
          <a:r>
            <a:rPr lang="en-US" b="1" dirty="0" err="1" smtClean="0"/>
            <a:t>kengayib</a:t>
          </a:r>
          <a:r>
            <a:rPr lang="en-US" b="1" dirty="0" smtClean="0"/>
            <a:t> </a:t>
          </a:r>
          <a:r>
            <a:rPr lang="en-US" b="1" dirty="0" err="1" smtClean="0"/>
            <a:t>borayotganligi</a:t>
          </a:r>
          <a:r>
            <a:rPr lang="en-US" b="1" dirty="0" smtClean="0"/>
            <a:t> ham </a:t>
          </a:r>
          <a:r>
            <a:rPr lang="en-US" b="1" dirty="0" err="1" smtClean="0"/>
            <a:t>quvonarlidir</a:t>
          </a:r>
          <a:r>
            <a:rPr lang="en-US" b="1" dirty="0" smtClean="0"/>
            <a:t>.</a:t>
          </a:r>
          <a:endParaRPr lang="uz-Cyrl-UZ" b="1" dirty="0"/>
        </a:p>
      </dgm:t>
    </dgm:pt>
    <dgm:pt modelId="{B738E093-6535-45DD-99C6-F5C0D35FEAB4}" type="parTrans" cxnId="{7D78106C-553E-4143-9C77-1DB352DE2DF1}">
      <dgm:prSet/>
      <dgm:spPr/>
      <dgm:t>
        <a:bodyPr/>
        <a:lstStyle/>
        <a:p>
          <a:endParaRPr lang="uz-Cyrl-UZ"/>
        </a:p>
      </dgm:t>
    </dgm:pt>
    <dgm:pt modelId="{7E3F2211-9091-4174-BE8A-884795E7987A}" type="sibTrans" cxnId="{7D78106C-553E-4143-9C77-1DB352DE2DF1}">
      <dgm:prSet/>
      <dgm:spPr/>
      <dgm:t>
        <a:bodyPr/>
        <a:lstStyle/>
        <a:p>
          <a:endParaRPr lang="uz-Cyrl-UZ"/>
        </a:p>
      </dgm:t>
    </dgm:pt>
    <dgm:pt modelId="{2AEC2C3A-613D-4210-9DE4-68E3468F0E54}" type="pres">
      <dgm:prSet presAssocID="{9CF64D20-C728-4CB9-84B2-EBADE5A50364}" presName="linear" presStyleCnt="0">
        <dgm:presLayoutVars>
          <dgm:animLvl val="lvl"/>
          <dgm:resizeHandles val="exact"/>
        </dgm:presLayoutVars>
      </dgm:prSet>
      <dgm:spPr/>
      <dgm:t>
        <a:bodyPr/>
        <a:lstStyle/>
        <a:p>
          <a:endParaRPr lang="uz-Cyrl-UZ"/>
        </a:p>
      </dgm:t>
    </dgm:pt>
    <dgm:pt modelId="{32D59875-71D6-4DB2-B511-0436648F2CCD}" type="pres">
      <dgm:prSet presAssocID="{19831BB8-EDF2-47DC-973D-611D31AAC5DE}" presName="parentText" presStyleLbl="node1" presStyleIdx="0" presStyleCnt="3">
        <dgm:presLayoutVars>
          <dgm:chMax val="0"/>
          <dgm:bulletEnabled val="1"/>
        </dgm:presLayoutVars>
      </dgm:prSet>
      <dgm:spPr/>
      <dgm:t>
        <a:bodyPr/>
        <a:lstStyle/>
        <a:p>
          <a:endParaRPr lang="uz-Cyrl-UZ"/>
        </a:p>
      </dgm:t>
    </dgm:pt>
    <dgm:pt modelId="{5E42D6A0-DA22-436F-BC26-4C717A852387}" type="pres">
      <dgm:prSet presAssocID="{18063D23-1E14-4BDC-BA42-4F033522556B}" presName="spacer" presStyleCnt="0"/>
      <dgm:spPr/>
    </dgm:pt>
    <dgm:pt modelId="{D25A6381-9AC5-4B42-A7D0-0BA35520566F}" type="pres">
      <dgm:prSet presAssocID="{4AD62258-22AC-4F36-995D-4D0012B8D2A2}" presName="parentText" presStyleLbl="node1" presStyleIdx="1" presStyleCnt="3">
        <dgm:presLayoutVars>
          <dgm:chMax val="0"/>
          <dgm:bulletEnabled val="1"/>
        </dgm:presLayoutVars>
      </dgm:prSet>
      <dgm:spPr/>
      <dgm:t>
        <a:bodyPr/>
        <a:lstStyle/>
        <a:p>
          <a:endParaRPr lang="uz-Cyrl-UZ"/>
        </a:p>
      </dgm:t>
    </dgm:pt>
    <dgm:pt modelId="{469E8E75-7301-49B9-B923-BDB595B13DCF}" type="pres">
      <dgm:prSet presAssocID="{6E57651E-74E4-4041-A30B-A48B2835F7D6}" presName="spacer" presStyleCnt="0"/>
      <dgm:spPr/>
    </dgm:pt>
    <dgm:pt modelId="{41BDC1D3-960C-4534-9827-8E18A43E8FBF}" type="pres">
      <dgm:prSet presAssocID="{5F54AE0F-89EA-4D3E-A0E9-30A912A70557}" presName="parentText" presStyleLbl="node1" presStyleIdx="2" presStyleCnt="3">
        <dgm:presLayoutVars>
          <dgm:chMax val="0"/>
          <dgm:bulletEnabled val="1"/>
        </dgm:presLayoutVars>
      </dgm:prSet>
      <dgm:spPr/>
      <dgm:t>
        <a:bodyPr/>
        <a:lstStyle/>
        <a:p>
          <a:endParaRPr lang="uz-Cyrl-UZ"/>
        </a:p>
      </dgm:t>
    </dgm:pt>
  </dgm:ptLst>
  <dgm:cxnLst>
    <dgm:cxn modelId="{01E09F8C-79CB-4743-9625-3C6D10237B9F}" type="presOf" srcId="{19831BB8-EDF2-47DC-973D-611D31AAC5DE}" destId="{32D59875-71D6-4DB2-B511-0436648F2CCD}" srcOrd="0" destOrd="0" presId="urn:microsoft.com/office/officeart/2005/8/layout/vList2"/>
    <dgm:cxn modelId="{61A72BEE-1DE1-4942-9820-A15FB854D0B3}" type="presOf" srcId="{4AD62258-22AC-4F36-995D-4D0012B8D2A2}" destId="{D25A6381-9AC5-4B42-A7D0-0BA35520566F}" srcOrd="0" destOrd="0" presId="urn:microsoft.com/office/officeart/2005/8/layout/vList2"/>
    <dgm:cxn modelId="{9A49098E-9BC1-4166-83A8-E29D8474474A}" srcId="{9CF64D20-C728-4CB9-84B2-EBADE5A50364}" destId="{4AD62258-22AC-4F36-995D-4D0012B8D2A2}" srcOrd="1" destOrd="0" parTransId="{825BD756-8619-4C11-BE39-F57397A0166F}" sibTransId="{6E57651E-74E4-4041-A30B-A48B2835F7D6}"/>
    <dgm:cxn modelId="{E435226C-5313-40B1-9093-170DA81ECB3F}" type="presOf" srcId="{9CF64D20-C728-4CB9-84B2-EBADE5A50364}" destId="{2AEC2C3A-613D-4210-9DE4-68E3468F0E54}" srcOrd="0" destOrd="0" presId="urn:microsoft.com/office/officeart/2005/8/layout/vList2"/>
    <dgm:cxn modelId="{2D143B45-DED1-4487-B2D5-84DD188D6DC1}" srcId="{9CF64D20-C728-4CB9-84B2-EBADE5A50364}" destId="{19831BB8-EDF2-47DC-973D-611D31AAC5DE}" srcOrd="0" destOrd="0" parTransId="{FBF546AA-3954-4710-AC25-67FA604D4437}" sibTransId="{18063D23-1E14-4BDC-BA42-4F033522556B}"/>
    <dgm:cxn modelId="{7D78106C-553E-4143-9C77-1DB352DE2DF1}" srcId="{9CF64D20-C728-4CB9-84B2-EBADE5A50364}" destId="{5F54AE0F-89EA-4D3E-A0E9-30A912A70557}" srcOrd="2" destOrd="0" parTransId="{B738E093-6535-45DD-99C6-F5C0D35FEAB4}" sibTransId="{7E3F2211-9091-4174-BE8A-884795E7987A}"/>
    <dgm:cxn modelId="{01F2C9DE-E31C-49D8-9900-9F0289699059}" type="presOf" srcId="{5F54AE0F-89EA-4D3E-A0E9-30A912A70557}" destId="{41BDC1D3-960C-4534-9827-8E18A43E8FBF}" srcOrd="0" destOrd="0" presId="urn:microsoft.com/office/officeart/2005/8/layout/vList2"/>
    <dgm:cxn modelId="{1BF2E0EB-EEBD-43AF-947F-D976A9D7C446}" type="presParOf" srcId="{2AEC2C3A-613D-4210-9DE4-68E3468F0E54}" destId="{32D59875-71D6-4DB2-B511-0436648F2CCD}" srcOrd="0" destOrd="0" presId="urn:microsoft.com/office/officeart/2005/8/layout/vList2"/>
    <dgm:cxn modelId="{1053CE45-94FA-429A-AE85-B915E4328CE8}" type="presParOf" srcId="{2AEC2C3A-613D-4210-9DE4-68E3468F0E54}" destId="{5E42D6A0-DA22-436F-BC26-4C717A852387}" srcOrd="1" destOrd="0" presId="urn:microsoft.com/office/officeart/2005/8/layout/vList2"/>
    <dgm:cxn modelId="{B16B47D6-8B73-4234-A28C-EA3F21829071}" type="presParOf" srcId="{2AEC2C3A-613D-4210-9DE4-68E3468F0E54}" destId="{D25A6381-9AC5-4B42-A7D0-0BA35520566F}" srcOrd="2" destOrd="0" presId="urn:microsoft.com/office/officeart/2005/8/layout/vList2"/>
    <dgm:cxn modelId="{243FFC25-9472-43D6-A33A-5A1939199A3B}" type="presParOf" srcId="{2AEC2C3A-613D-4210-9DE4-68E3468F0E54}" destId="{469E8E75-7301-49B9-B923-BDB595B13DCF}" srcOrd="3" destOrd="0" presId="urn:microsoft.com/office/officeart/2005/8/layout/vList2"/>
    <dgm:cxn modelId="{8C118CAB-F402-4CE1-8F87-94A3BFB74574}" type="presParOf" srcId="{2AEC2C3A-613D-4210-9DE4-68E3468F0E54}" destId="{41BDC1D3-960C-4534-9827-8E18A43E8F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8F88B81-56EF-491D-8A01-E3FE3E756E86}" type="doc">
      <dgm:prSet loTypeId="urn:microsoft.com/office/officeart/2005/8/layout/vList2" loCatId="list" qsTypeId="urn:microsoft.com/office/officeart/2005/8/quickstyle/3d2" qsCatId="3D" csTypeId="urn:microsoft.com/office/officeart/2005/8/colors/accent3_2" csCatId="accent3"/>
      <dgm:spPr/>
      <dgm:t>
        <a:bodyPr/>
        <a:lstStyle/>
        <a:p>
          <a:endParaRPr lang="uz-Cyrl-UZ"/>
        </a:p>
      </dgm:t>
    </dgm:pt>
    <dgm:pt modelId="{2EFA3AED-AFDC-4473-B036-A8BC1348A3CF}">
      <dgm:prSet/>
      <dgm:spPr/>
      <dgm:t>
        <a:bodyPr/>
        <a:lstStyle/>
        <a:p>
          <a:pPr rtl="0"/>
          <a:r>
            <a:rPr lang="en-US" b="1" dirty="0" smtClean="0"/>
            <a:t>Toshkent </a:t>
          </a:r>
          <a:r>
            <a:rPr lang="en-US" b="1" dirty="0" err="1" smtClean="0"/>
            <a:t>shahrida</a:t>
          </a:r>
          <a:r>
            <a:rPr lang="en-US" b="1" dirty="0" smtClean="0"/>
            <a:t> 2012-yil 25 </a:t>
          </a:r>
          <a:r>
            <a:rPr lang="en-US" b="1" dirty="0" err="1" smtClean="0"/>
            <a:t>iyul</a:t>
          </a:r>
          <a:r>
            <a:rPr lang="en-US" b="1" dirty="0" smtClean="0"/>
            <a:t> </a:t>
          </a:r>
          <a:r>
            <a:rPr lang="en-US" b="1" dirty="0" err="1" smtClean="0"/>
            <a:t>kuni</a:t>
          </a:r>
          <a:r>
            <a:rPr lang="en-US" b="1" dirty="0" smtClean="0"/>
            <a:t> </a:t>
          </a:r>
          <a:r>
            <a:rPr lang="en-US" b="1" dirty="0" err="1" smtClean="0"/>
            <a:t>o‘tgan</a:t>
          </a:r>
          <a:r>
            <a:rPr lang="en-US" b="1" dirty="0" smtClean="0"/>
            <a:t> “</a:t>
          </a:r>
          <a:r>
            <a:rPr lang="en-US" b="1" dirty="0" err="1" smtClean="0"/>
            <a:t>Standart</a:t>
          </a:r>
          <a:r>
            <a:rPr lang="en-US" b="1" dirty="0" smtClean="0"/>
            <a:t> end </a:t>
          </a:r>
          <a:r>
            <a:rPr lang="en-US" b="1" dirty="0" err="1" smtClean="0"/>
            <a:t>Purs</a:t>
          </a:r>
          <a:r>
            <a:rPr lang="en-US" b="1" dirty="0" smtClean="0"/>
            <a:t>” </a:t>
          </a:r>
          <a:r>
            <a:rPr lang="en-US" b="1" dirty="0" err="1" smtClean="0"/>
            <a:t>reyting</a:t>
          </a:r>
          <a:r>
            <a:rPr lang="en-US" b="1" dirty="0" smtClean="0"/>
            <a:t> </a:t>
          </a:r>
          <a:r>
            <a:rPr lang="en-US" b="1" dirty="0" err="1" smtClean="0"/>
            <a:t>agentligining</a:t>
          </a:r>
          <a:r>
            <a:rPr lang="en-US" b="1" dirty="0" smtClean="0"/>
            <a:t> </a:t>
          </a:r>
          <a:r>
            <a:rPr lang="en-US" b="1" dirty="0" err="1" smtClean="0"/>
            <a:t>kredit</a:t>
          </a:r>
          <a:r>
            <a:rPr lang="en-US" b="1" dirty="0" smtClean="0"/>
            <a:t> </a:t>
          </a:r>
          <a:r>
            <a:rPr lang="en-US" b="1" dirty="0" err="1" smtClean="0"/>
            <a:t>reytingi</a:t>
          </a:r>
          <a:r>
            <a:rPr lang="en-US" b="1" dirty="0" smtClean="0"/>
            <a:t> </a:t>
          </a:r>
          <a:r>
            <a:rPr lang="en-US" b="1" dirty="0" err="1" smtClean="0"/>
            <a:t>hamda</a:t>
          </a:r>
          <a:r>
            <a:rPr lang="en-US" b="1" dirty="0" smtClean="0"/>
            <a:t> </a:t>
          </a:r>
          <a:r>
            <a:rPr lang="en-US" b="1" dirty="0" err="1" smtClean="0"/>
            <a:t>uning</a:t>
          </a:r>
          <a:r>
            <a:rPr lang="en-US" b="1" dirty="0" smtClean="0"/>
            <a:t> </a:t>
          </a:r>
          <a:r>
            <a:rPr lang="en-US" b="1" dirty="0" err="1" smtClean="0"/>
            <a:t>O‘zbekiston</a:t>
          </a:r>
          <a:r>
            <a:rPr lang="en-US" b="1" dirty="0" smtClean="0"/>
            <a:t> </a:t>
          </a:r>
          <a:r>
            <a:rPr lang="en-US" b="1" dirty="0" err="1" smtClean="0"/>
            <a:t>banklari</a:t>
          </a:r>
          <a:r>
            <a:rPr lang="en-US" b="1" dirty="0" smtClean="0"/>
            <a:t> </a:t>
          </a:r>
          <a:r>
            <a:rPr lang="en-US" b="1" dirty="0" err="1" smtClean="0"/>
            <a:t>tomonidan</a:t>
          </a:r>
          <a:r>
            <a:rPr lang="en-US" b="1" dirty="0" smtClean="0"/>
            <a:t> </a:t>
          </a:r>
          <a:r>
            <a:rPr lang="en-US" b="1" dirty="0" err="1" smtClean="0"/>
            <a:t>qo‘llanilishi</a:t>
          </a:r>
          <a:r>
            <a:rPr lang="en-US" b="1" dirty="0" smtClean="0"/>
            <a:t>” </a:t>
          </a:r>
          <a:r>
            <a:rPr lang="en-US" b="1" dirty="0" err="1" smtClean="0"/>
            <a:t>mavzuidagi</a:t>
          </a:r>
          <a:r>
            <a:rPr lang="en-US" b="1" dirty="0" smtClean="0"/>
            <a:t> </a:t>
          </a:r>
          <a:r>
            <a:rPr lang="en-US" b="1" dirty="0" err="1" smtClean="0"/>
            <a:t>konferensiyada</a:t>
          </a:r>
          <a:r>
            <a:rPr lang="en-US" b="1" dirty="0" smtClean="0"/>
            <a:t> </a:t>
          </a:r>
          <a:r>
            <a:rPr lang="en-US" b="1" dirty="0" err="1" smtClean="0"/>
            <a:t>ishtirok</a:t>
          </a:r>
          <a:r>
            <a:rPr lang="en-US" b="1" dirty="0" smtClean="0"/>
            <a:t> </a:t>
          </a:r>
          <a:r>
            <a:rPr lang="en-US" b="1" dirty="0" err="1" smtClean="0"/>
            <a:t>etgan</a:t>
          </a:r>
          <a:r>
            <a:rPr lang="en-US" b="1" dirty="0" smtClean="0"/>
            <a:t> “</a:t>
          </a:r>
          <a:r>
            <a:rPr lang="en-US" b="1" dirty="0" err="1" smtClean="0"/>
            <a:t>Standart</a:t>
          </a:r>
          <a:r>
            <a:rPr lang="en-US" b="1" dirty="0" smtClean="0"/>
            <a:t> end </a:t>
          </a:r>
          <a:r>
            <a:rPr lang="en-US" b="1" dirty="0" err="1" smtClean="0"/>
            <a:t>Purs</a:t>
          </a:r>
          <a:r>
            <a:rPr lang="en-US" b="1" dirty="0" smtClean="0"/>
            <a:t>” </a:t>
          </a:r>
          <a:r>
            <a:rPr lang="en-US" b="1" dirty="0" err="1" smtClean="0"/>
            <a:t>reyting</a:t>
          </a:r>
          <a:r>
            <a:rPr lang="en-US" b="1" dirty="0" smtClean="0"/>
            <a:t> </a:t>
          </a:r>
          <a:r>
            <a:rPr lang="en-US" b="1" dirty="0" err="1" smtClean="0"/>
            <a:t>agentligining</a:t>
          </a:r>
          <a:r>
            <a:rPr lang="en-US" b="1" dirty="0" smtClean="0"/>
            <a:t> “</a:t>
          </a:r>
          <a:r>
            <a:rPr lang="en-US" b="1" dirty="0" err="1" smtClean="0"/>
            <a:t>Moliyaviy</a:t>
          </a:r>
          <a:r>
            <a:rPr lang="en-US" b="1" dirty="0" smtClean="0"/>
            <a:t> </a:t>
          </a:r>
          <a:r>
            <a:rPr lang="en-US" b="1" dirty="0" err="1" smtClean="0"/>
            <a:t>institutlar</a:t>
          </a:r>
          <a:r>
            <a:rPr lang="en-US" b="1" dirty="0" smtClean="0"/>
            <a:t>” (London) </a:t>
          </a:r>
          <a:r>
            <a:rPr lang="en-US" b="1" dirty="0" err="1" smtClean="0"/>
            <a:t>guruhi</a:t>
          </a:r>
          <a:r>
            <a:rPr lang="en-US" b="1" dirty="0" smtClean="0"/>
            <a:t> </a:t>
          </a:r>
          <a:r>
            <a:rPr lang="en-US" b="1" dirty="0" err="1" smtClean="0"/>
            <a:t>ijrochi</a:t>
          </a:r>
          <a:r>
            <a:rPr lang="en-US" b="1" dirty="0" smtClean="0"/>
            <a:t> </a:t>
          </a:r>
          <a:r>
            <a:rPr lang="en-US" b="1" dirty="0" err="1" smtClean="0"/>
            <a:t>direktori</a:t>
          </a:r>
          <a:r>
            <a:rPr lang="en-US" b="1" dirty="0" smtClean="0"/>
            <a:t> </a:t>
          </a:r>
          <a:r>
            <a:rPr lang="en-US" b="1" dirty="0" err="1" smtClean="0"/>
            <a:t>JonGIBLING</a:t>
          </a:r>
          <a:r>
            <a:rPr lang="en-US" b="1" dirty="0" smtClean="0"/>
            <a:t> </a:t>
          </a:r>
          <a:r>
            <a:rPr lang="en-US" b="1" dirty="0" err="1" smtClean="0"/>
            <a:t>mamlakatimiz</a:t>
          </a:r>
          <a:r>
            <a:rPr lang="en-US" b="1" dirty="0" smtClean="0"/>
            <a:t> bank </a:t>
          </a:r>
          <a:r>
            <a:rPr lang="en-US" b="1" dirty="0" err="1" smtClean="0"/>
            <a:t>tizimining</a:t>
          </a:r>
          <a:r>
            <a:rPr lang="en-US" b="1" dirty="0" smtClean="0"/>
            <a:t> </a:t>
          </a:r>
          <a:r>
            <a:rPr lang="en-US" b="1" dirty="0" err="1" smtClean="0"/>
            <a:t>rivojlanishini</a:t>
          </a:r>
          <a:r>
            <a:rPr lang="en-US" b="1" dirty="0" smtClean="0"/>
            <a:t> </a:t>
          </a:r>
          <a:r>
            <a:rPr lang="en-US" b="1" dirty="0" err="1" smtClean="0"/>
            <a:t>yuksak</a:t>
          </a:r>
          <a:r>
            <a:rPr lang="en-US" b="1" dirty="0" smtClean="0"/>
            <a:t> </a:t>
          </a:r>
          <a:r>
            <a:rPr lang="en-US" b="1" dirty="0" err="1" smtClean="0"/>
            <a:t>baholar</a:t>
          </a:r>
          <a:r>
            <a:rPr lang="en-US" b="1" dirty="0" smtClean="0"/>
            <a:t> </a:t>
          </a:r>
          <a:r>
            <a:rPr lang="en-US" b="1" dirty="0" err="1" smtClean="0"/>
            <a:t>ekan</a:t>
          </a:r>
          <a:r>
            <a:rPr lang="en-US" b="1" dirty="0" smtClean="0"/>
            <a:t>, “</a:t>
          </a:r>
          <a:r>
            <a:rPr lang="en-US" b="1" dirty="0" err="1" smtClean="0"/>
            <a:t>O‘zbekiston</a:t>
          </a:r>
          <a:r>
            <a:rPr lang="en-US" b="1" dirty="0" smtClean="0"/>
            <a:t> </a:t>
          </a:r>
          <a:r>
            <a:rPr lang="en-US" b="1" dirty="0" err="1" smtClean="0"/>
            <a:t>Respublikasining</a:t>
          </a:r>
          <a:r>
            <a:rPr lang="en-US" b="1" dirty="0" smtClean="0"/>
            <a:t> eng </a:t>
          </a:r>
          <a:r>
            <a:rPr lang="en-US" b="1" dirty="0" err="1" smtClean="0"/>
            <a:t>yirik</a:t>
          </a:r>
          <a:r>
            <a:rPr lang="en-US" b="1" dirty="0" smtClean="0"/>
            <a:t> </a:t>
          </a:r>
          <a:r>
            <a:rPr lang="en-US" b="1" dirty="0" err="1" smtClean="0"/>
            <a:t>to‘rt</a:t>
          </a:r>
          <a:r>
            <a:rPr lang="en-US" b="1" dirty="0" smtClean="0"/>
            <a:t> </a:t>
          </a:r>
          <a:r>
            <a:rPr lang="en-US" b="1" dirty="0" err="1" smtClean="0"/>
            <a:t>bankining</a:t>
          </a:r>
          <a:r>
            <a:rPr lang="en-US" b="1" dirty="0" smtClean="0"/>
            <a:t> (</a:t>
          </a:r>
          <a:r>
            <a:rPr lang="en-US" b="1" dirty="0" err="1" smtClean="0"/>
            <a:t>Tashqi</a:t>
          </a:r>
          <a:r>
            <a:rPr lang="en-US" b="1" dirty="0" smtClean="0"/>
            <a:t> </a:t>
          </a:r>
          <a:r>
            <a:rPr lang="en-US" b="1" dirty="0" err="1" smtClean="0"/>
            <a:t>iqtisodiy</a:t>
          </a:r>
          <a:r>
            <a:rPr lang="en-US" b="1" dirty="0" smtClean="0"/>
            <a:t> </a:t>
          </a:r>
          <a:r>
            <a:rPr lang="en-US" b="1" dirty="0" err="1" smtClean="0"/>
            <a:t>faoliyat</a:t>
          </a:r>
          <a:r>
            <a:rPr lang="en-US" b="1" dirty="0" smtClean="0"/>
            <a:t> </a:t>
          </a:r>
          <a:r>
            <a:rPr lang="en-US" b="1" dirty="0" err="1" smtClean="0"/>
            <a:t>milliy</a:t>
          </a:r>
          <a:r>
            <a:rPr lang="en-US" b="1" dirty="0" smtClean="0"/>
            <a:t> </a:t>
          </a:r>
          <a:r>
            <a:rPr lang="en-US" b="1" dirty="0" err="1" smtClean="0"/>
            <a:t>banki</a:t>
          </a:r>
          <a:r>
            <a:rPr lang="en-US" b="1" dirty="0" smtClean="0"/>
            <a:t>, </a:t>
          </a:r>
          <a:r>
            <a:rPr lang="en-US" b="1" dirty="0" err="1" smtClean="0"/>
            <a:t>O‘zsanoatqurilishbank</a:t>
          </a:r>
          <a:r>
            <a:rPr lang="en-US" b="1" dirty="0" smtClean="0"/>
            <a:t>, </a:t>
          </a:r>
          <a:r>
            <a:rPr lang="en-US" b="1" dirty="0" err="1" smtClean="0"/>
            <a:t>Xalq</a:t>
          </a:r>
          <a:r>
            <a:rPr lang="en-US" b="1" dirty="0" smtClean="0"/>
            <a:t> </a:t>
          </a:r>
          <a:r>
            <a:rPr lang="en-US" b="1" dirty="0" err="1" smtClean="0"/>
            <a:t>banki</a:t>
          </a:r>
          <a:r>
            <a:rPr lang="en-US" b="1" dirty="0" smtClean="0"/>
            <a:t>, </a:t>
          </a:r>
          <a:r>
            <a:rPr lang="en-US" b="1" dirty="0" err="1" smtClean="0"/>
            <a:t>Ipotekabank</a:t>
          </a:r>
          <a:r>
            <a:rPr lang="en-US" b="1" dirty="0" smtClean="0"/>
            <a:t>) </a:t>
          </a:r>
          <a:r>
            <a:rPr lang="en-US" b="1" dirty="0" err="1" smtClean="0"/>
            <a:t>reyting</a:t>
          </a:r>
          <a:r>
            <a:rPr lang="en-US" b="1" dirty="0" smtClean="0"/>
            <a:t> </a:t>
          </a:r>
          <a:r>
            <a:rPr lang="en-US" b="1" dirty="0" err="1" smtClean="0"/>
            <a:t>bahosini</a:t>
          </a:r>
          <a:r>
            <a:rPr lang="en-US" b="1" dirty="0" smtClean="0"/>
            <a:t> </a:t>
          </a:r>
          <a:r>
            <a:rPr lang="en-US" b="1" dirty="0" err="1" smtClean="0"/>
            <a:t>yangi</a:t>
          </a:r>
          <a:r>
            <a:rPr lang="en-US" b="1" dirty="0" smtClean="0"/>
            <a:t> </a:t>
          </a:r>
          <a:r>
            <a:rPr lang="en-US" b="1" dirty="0" err="1" smtClean="0"/>
            <a:t>mezonlar</a:t>
          </a:r>
          <a:r>
            <a:rPr lang="en-US" b="1" dirty="0" smtClean="0"/>
            <a:t> </a:t>
          </a:r>
          <a:r>
            <a:rPr lang="en-US" b="1" dirty="0" err="1" smtClean="0"/>
            <a:t>joriy</a:t>
          </a:r>
          <a:r>
            <a:rPr lang="en-US" b="1" dirty="0" smtClean="0"/>
            <a:t> </a:t>
          </a:r>
          <a:r>
            <a:rPr lang="en-US" b="1" dirty="0" err="1" smtClean="0"/>
            <a:t>etilishi</a:t>
          </a:r>
          <a:r>
            <a:rPr lang="en-US" b="1" dirty="0" smtClean="0"/>
            <a:t> </a:t>
          </a:r>
          <a:r>
            <a:rPr lang="en-US" b="1" dirty="0" err="1" smtClean="0"/>
            <a:t>munosabati</a:t>
          </a:r>
          <a:r>
            <a:rPr lang="en-US" b="1" dirty="0" smtClean="0"/>
            <a:t> </a:t>
          </a:r>
          <a:r>
            <a:rPr lang="en-US" b="1" dirty="0" err="1" smtClean="0"/>
            <a:t>bilan</a:t>
          </a:r>
          <a:r>
            <a:rPr lang="en-US" b="1" dirty="0" smtClean="0"/>
            <a:t> </a:t>
          </a:r>
          <a:r>
            <a:rPr lang="en-US" b="1" dirty="0" err="1" smtClean="0"/>
            <a:t>bir</a:t>
          </a:r>
          <a:r>
            <a:rPr lang="en-US" b="1" dirty="0" smtClean="0"/>
            <a:t> </a:t>
          </a:r>
          <a:r>
            <a:rPr lang="en-US" b="1" dirty="0" err="1" smtClean="0"/>
            <a:t>pog‘ona</a:t>
          </a:r>
          <a:r>
            <a:rPr lang="en-US" b="1" dirty="0" smtClean="0"/>
            <a:t> </a:t>
          </a:r>
          <a:r>
            <a:rPr lang="en-US" b="1" dirty="0" err="1" smtClean="0"/>
            <a:t>yuqoriga</a:t>
          </a:r>
          <a:r>
            <a:rPr lang="en-US" b="1" dirty="0" smtClean="0"/>
            <a:t> </a:t>
          </a:r>
          <a:r>
            <a:rPr lang="en-US" b="1" dirty="0" err="1" smtClean="0"/>
            <a:t>ko‘tardik</a:t>
          </a:r>
          <a:r>
            <a:rPr lang="en-US" b="1" dirty="0" smtClean="0"/>
            <a:t>, – </a:t>
          </a:r>
          <a:r>
            <a:rPr lang="en-US" b="1" dirty="0" err="1" smtClean="0"/>
            <a:t>deb</a:t>
          </a:r>
          <a:r>
            <a:rPr lang="en-US" b="1" dirty="0" smtClean="0"/>
            <a:t> </a:t>
          </a:r>
          <a:r>
            <a:rPr lang="en-US" b="1" dirty="0" err="1" smtClean="0"/>
            <a:t>ta’kidladi</a:t>
          </a:r>
          <a:r>
            <a:rPr lang="en-US" b="1" dirty="0" smtClean="0"/>
            <a:t>. – Bu </a:t>
          </a:r>
          <a:r>
            <a:rPr lang="en-US" b="1" dirty="0" err="1" smtClean="0"/>
            <a:t>reyting</a:t>
          </a:r>
          <a:r>
            <a:rPr lang="en-US" b="1" dirty="0" smtClean="0"/>
            <a:t> </a:t>
          </a:r>
          <a:r>
            <a:rPr lang="en-US" b="1" dirty="0" err="1" smtClean="0"/>
            <a:t>baholari</a:t>
          </a:r>
          <a:r>
            <a:rPr lang="en-US" b="1" dirty="0" smtClean="0"/>
            <a:t> </a:t>
          </a:r>
          <a:r>
            <a:rPr lang="en-US" b="1" dirty="0" err="1" smtClean="0"/>
            <a:t>shundan</a:t>
          </a:r>
          <a:r>
            <a:rPr lang="en-US" b="1" dirty="0" smtClean="0"/>
            <a:t> </a:t>
          </a:r>
          <a:r>
            <a:rPr lang="en-US" b="1" dirty="0" err="1" smtClean="0"/>
            <a:t>dalolat</a:t>
          </a:r>
          <a:r>
            <a:rPr lang="en-US" b="1" dirty="0" smtClean="0"/>
            <a:t> </a:t>
          </a:r>
          <a:r>
            <a:rPr lang="en-US" b="1" dirty="0" err="1" smtClean="0"/>
            <a:t>beradiki</a:t>
          </a:r>
          <a:r>
            <a:rPr lang="en-US" b="1" dirty="0" smtClean="0"/>
            <a:t>, biz </a:t>
          </a:r>
          <a:r>
            <a:rPr lang="en-US" b="1" dirty="0" err="1" smtClean="0"/>
            <a:t>xalqaro</a:t>
          </a:r>
          <a:r>
            <a:rPr lang="en-US" b="1" dirty="0" smtClean="0"/>
            <a:t> </a:t>
          </a:r>
          <a:r>
            <a:rPr lang="en-US" b="1" dirty="0" err="1" smtClean="0"/>
            <a:t>reyting</a:t>
          </a:r>
          <a:r>
            <a:rPr lang="en-US" b="1" dirty="0" smtClean="0"/>
            <a:t> </a:t>
          </a:r>
          <a:r>
            <a:rPr lang="en-US" b="1" dirty="0" err="1" smtClean="0"/>
            <a:t>agentligi</a:t>
          </a:r>
          <a:r>
            <a:rPr lang="en-US" b="1" dirty="0" smtClean="0"/>
            <a:t> </a:t>
          </a:r>
          <a:r>
            <a:rPr lang="en-US" b="1" dirty="0" err="1" smtClean="0"/>
            <a:t>sifatida</a:t>
          </a:r>
          <a:r>
            <a:rPr lang="en-US" b="1" dirty="0" smtClean="0"/>
            <a:t> </a:t>
          </a:r>
          <a:r>
            <a:rPr lang="en-US" b="1" dirty="0" err="1" smtClean="0"/>
            <a:t>O‘zbekistonga</a:t>
          </a:r>
          <a:r>
            <a:rPr lang="en-US" b="1" dirty="0" smtClean="0"/>
            <a:t> </a:t>
          </a:r>
          <a:r>
            <a:rPr lang="en-US" b="1" dirty="0" err="1" smtClean="0"/>
            <a:t>katta</a:t>
          </a:r>
          <a:r>
            <a:rPr lang="en-US" b="1" dirty="0" smtClean="0"/>
            <a:t> </a:t>
          </a:r>
          <a:r>
            <a:rPr lang="en-US" b="1" dirty="0" err="1" smtClean="0"/>
            <a:t>qiziqish</a:t>
          </a:r>
          <a:r>
            <a:rPr lang="en-US" b="1" dirty="0" smtClean="0"/>
            <a:t> </a:t>
          </a:r>
          <a:r>
            <a:rPr lang="en-US" b="1" dirty="0" err="1" smtClean="0"/>
            <a:t>bilan</a:t>
          </a:r>
          <a:r>
            <a:rPr lang="en-US" b="1" dirty="0" smtClean="0"/>
            <a:t> </a:t>
          </a:r>
          <a:r>
            <a:rPr lang="en-US" b="1" dirty="0" err="1" smtClean="0"/>
            <a:t>qaraymiz</a:t>
          </a:r>
          <a:r>
            <a:rPr lang="en-US" b="1" dirty="0" smtClean="0"/>
            <a:t>, </a:t>
          </a:r>
          <a:r>
            <a:rPr lang="en-US" b="1" dirty="0" err="1" smtClean="0"/>
            <a:t>moliya</a:t>
          </a:r>
          <a:r>
            <a:rPr lang="en-US" b="1" dirty="0" smtClean="0"/>
            <a:t> </a:t>
          </a:r>
          <a:r>
            <a:rPr lang="en-US" b="1" dirty="0" err="1" smtClean="0"/>
            <a:t>institutlarining</a:t>
          </a:r>
          <a:r>
            <a:rPr lang="en-US" b="1" dirty="0" smtClean="0"/>
            <a:t> </a:t>
          </a:r>
          <a:r>
            <a:rPr lang="en-US" b="1" dirty="0" err="1" smtClean="0"/>
            <a:t>kuchli</a:t>
          </a:r>
          <a:r>
            <a:rPr lang="en-US" b="1" dirty="0" smtClean="0"/>
            <a:t> </a:t>
          </a:r>
          <a:r>
            <a:rPr lang="en-US" b="1" dirty="0" err="1" smtClean="0"/>
            <a:t>va</a:t>
          </a:r>
          <a:r>
            <a:rPr lang="en-US" b="1" dirty="0" smtClean="0"/>
            <a:t> </a:t>
          </a:r>
          <a:r>
            <a:rPr lang="en-US" b="1" dirty="0" err="1" smtClean="0"/>
            <a:t>zaif</a:t>
          </a:r>
          <a:r>
            <a:rPr lang="en-US" b="1" dirty="0" smtClean="0"/>
            <a:t> </a:t>
          </a:r>
          <a:r>
            <a:rPr lang="en-US" b="1" dirty="0" err="1" smtClean="0"/>
            <a:t>tomonlarini</a:t>
          </a:r>
          <a:r>
            <a:rPr lang="en-US" b="1" dirty="0" smtClean="0"/>
            <a:t> </a:t>
          </a:r>
          <a:r>
            <a:rPr lang="en-US" b="1" dirty="0" err="1" smtClean="0"/>
            <a:t>maksimal</a:t>
          </a:r>
          <a:r>
            <a:rPr lang="en-US" b="1" dirty="0" smtClean="0"/>
            <a:t> </a:t>
          </a:r>
          <a:r>
            <a:rPr lang="en-US" b="1" dirty="0" err="1" smtClean="0"/>
            <a:t>darajada</a:t>
          </a:r>
          <a:r>
            <a:rPr lang="en-US" b="1" dirty="0" smtClean="0"/>
            <a:t> </a:t>
          </a:r>
          <a:r>
            <a:rPr lang="en-US" b="1" dirty="0" err="1" smtClean="0"/>
            <a:t>ob’ektiv</a:t>
          </a:r>
          <a:r>
            <a:rPr lang="en-US" b="1" dirty="0" smtClean="0"/>
            <a:t> </a:t>
          </a:r>
          <a:r>
            <a:rPr lang="en-US" b="1" dirty="0" err="1" smtClean="0"/>
            <a:t>baholashga</a:t>
          </a:r>
          <a:r>
            <a:rPr lang="en-US" b="1" dirty="0" smtClean="0"/>
            <a:t> </a:t>
          </a:r>
          <a:r>
            <a:rPr lang="en-US" b="1" dirty="0" err="1" smtClean="0"/>
            <a:t>harakat</a:t>
          </a:r>
          <a:r>
            <a:rPr lang="en-US" b="1" dirty="0" smtClean="0"/>
            <a:t> </a:t>
          </a:r>
          <a:r>
            <a:rPr lang="en-US" b="1" dirty="0" err="1" smtClean="0"/>
            <a:t>qilamiz</a:t>
          </a:r>
          <a:r>
            <a:rPr lang="en-US" b="1" dirty="0" smtClean="0"/>
            <a:t>”.</a:t>
          </a:r>
          <a:endParaRPr lang="uz-Cyrl-UZ" b="1" dirty="0"/>
        </a:p>
      </dgm:t>
    </dgm:pt>
    <dgm:pt modelId="{836E70B5-8464-4854-B5E2-5D78F210D244}" type="parTrans" cxnId="{C24FF058-2E57-484C-B8B4-1E6E824E9207}">
      <dgm:prSet/>
      <dgm:spPr/>
      <dgm:t>
        <a:bodyPr/>
        <a:lstStyle/>
        <a:p>
          <a:endParaRPr lang="uz-Cyrl-UZ"/>
        </a:p>
      </dgm:t>
    </dgm:pt>
    <dgm:pt modelId="{AE97A7FE-E240-40CB-B355-A321CB8E742B}" type="sibTrans" cxnId="{C24FF058-2E57-484C-B8B4-1E6E824E9207}">
      <dgm:prSet/>
      <dgm:spPr/>
      <dgm:t>
        <a:bodyPr/>
        <a:lstStyle/>
        <a:p>
          <a:endParaRPr lang="uz-Cyrl-UZ"/>
        </a:p>
      </dgm:t>
    </dgm:pt>
    <dgm:pt modelId="{D757C64D-0B07-4F2B-978F-B72CBC62A881}">
      <dgm:prSet custT="1"/>
      <dgm:spPr/>
      <dgm:t>
        <a:bodyPr/>
        <a:lstStyle/>
        <a:p>
          <a:pPr rtl="0"/>
          <a:r>
            <a:rPr lang="en-US" sz="2000" b="1" dirty="0" smtClean="0"/>
            <a:t>“</a:t>
          </a:r>
          <a:r>
            <a:rPr lang="en-US" sz="2000" b="1" dirty="0" err="1" smtClean="0"/>
            <a:t>Mudis</a:t>
          </a:r>
          <a:r>
            <a:rPr lang="en-US" sz="2000" b="1" dirty="0" smtClean="0"/>
            <a:t>” </a:t>
          </a:r>
          <a:r>
            <a:rPr lang="en-US" sz="2000" b="1" dirty="0" err="1" smtClean="0"/>
            <a:t>xalqaro</a:t>
          </a:r>
          <a:r>
            <a:rPr lang="en-US" sz="2000" b="1" dirty="0" smtClean="0"/>
            <a:t> </a:t>
          </a:r>
          <a:r>
            <a:rPr lang="en-US" sz="2000" b="1" dirty="0" err="1" smtClean="0"/>
            <a:t>agentligining</a:t>
          </a:r>
          <a:r>
            <a:rPr lang="en-US" sz="2000" b="1" dirty="0" smtClean="0"/>
            <a:t> </a:t>
          </a:r>
          <a:r>
            <a:rPr lang="en-US" sz="2000" b="1" dirty="0" err="1" smtClean="0"/>
            <a:t>katta</a:t>
          </a:r>
          <a:r>
            <a:rPr lang="en-US" sz="2000" b="1" dirty="0" smtClean="0"/>
            <a:t> </a:t>
          </a:r>
          <a:r>
            <a:rPr lang="en-US" sz="2000" b="1" dirty="0" err="1" smtClean="0"/>
            <a:t>vitse-prezidenti</a:t>
          </a:r>
          <a:r>
            <a:rPr lang="en-US" sz="2000" b="1" dirty="0" smtClean="0"/>
            <a:t> </a:t>
          </a:r>
          <a:r>
            <a:rPr lang="en-US" sz="2000" b="1" dirty="0" err="1" smtClean="0"/>
            <a:t>Maykl</a:t>
          </a:r>
          <a:r>
            <a:rPr lang="en-US" sz="2000" b="1" dirty="0" smtClean="0"/>
            <a:t> </a:t>
          </a:r>
          <a:r>
            <a:rPr lang="en-US" sz="2000" b="1" dirty="0" err="1" smtClean="0"/>
            <a:t>KORVINning</a:t>
          </a:r>
          <a:r>
            <a:rPr lang="en-US" sz="2000" b="1" dirty="0" smtClean="0"/>
            <a:t> </a:t>
          </a:r>
          <a:r>
            <a:rPr lang="en-US" sz="2000" b="1" dirty="0" err="1" smtClean="0"/>
            <a:t>quyidagi</a:t>
          </a:r>
          <a:r>
            <a:rPr lang="en-US" sz="2000" b="1" dirty="0" smtClean="0"/>
            <a:t> </a:t>
          </a:r>
          <a:r>
            <a:rPr lang="en-US" sz="2000" b="1" dirty="0" err="1" smtClean="0"/>
            <a:t>fikrlari</a:t>
          </a:r>
          <a:r>
            <a:rPr lang="en-US" sz="2000" b="1" dirty="0" smtClean="0"/>
            <a:t> ham </a:t>
          </a:r>
          <a:r>
            <a:rPr lang="en-US" sz="2000" b="1" dirty="0" err="1" smtClean="0"/>
            <a:t>e’tiborga</a:t>
          </a:r>
          <a:r>
            <a:rPr lang="en-US" sz="2000" b="1" dirty="0" smtClean="0"/>
            <a:t> </a:t>
          </a:r>
          <a:r>
            <a:rPr lang="en-US" sz="2000" b="1" dirty="0" err="1" smtClean="0"/>
            <a:t>molikdir</a:t>
          </a:r>
          <a:r>
            <a:rPr lang="en-US" sz="2000" b="1" dirty="0" smtClean="0"/>
            <a:t>: “Biz </a:t>
          </a:r>
          <a:r>
            <a:rPr lang="en-US" sz="2000" b="1" dirty="0" err="1" smtClean="0"/>
            <a:t>ayni</a:t>
          </a:r>
          <a:r>
            <a:rPr lang="en-US" sz="2000" b="1" dirty="0" smtClean="0"/>
            <a:t> </a:t>
          </a:r>
          <a:r>
            <a:rPr lang="en-US" sz="2000" b="1" dirty="0" err="1" smtClean="0"/>
            <a:t>paytda</a:t>
          </a:r>
          <a:r>
            <a:rPr lang="en-US" sz="2000" b="1" dirty="0" smtClean="0"/>
            <a:t>, </a:t>
          </a:r>
          <a:r>
            <a:rPr lang="en-US" sz="2000" b="1" dirty="0" err="1" smtClean="0"/>
            <a:t>O‘zbekiston</a:t>
          </a:r>
          <a:r>
            <a:rPr lang="en-US" sz="2000" b="1" dirty="0" smtClean="0"/>
            <a:t> bank </a:t>
          </a:r>
          <a:r>
            <a:rPr lang="en-US" sz="2000" b="1" dirty="0" err="1" smtClean="0"/>
            <a:t>tizimi</a:t>
          </a:r>
          <a:r>
            <a:rPr lang="en-US" sz="2000" b="1" dirty="0" smtClean="0"/>
            <a:t> </a:t>
          </a:r>
          <a:r>
            <a:rPr lang="en-US" sz="2000" b="1" dirty="0" err="1" smtClean="0"/>
            <a:t>barqaror</a:t>
          </a:r>
          <a:r>
            <a:rPr lang="en-US" sz="2000" b="1" dirty="0" smtClean="0"/>
            <a:t> </a:t>
          </a:r>
          <a:r>
            <a:rPr lang="en-US" sz="2000" b="1" dirty="0" err="1" smtClean="0"/>
            <a:t>rivojlanishini</a:t>
          </a:r>
          <a:r>
            <a:rPr lang="en-US" sz="2000" b="1" dirty="0" smtClean="0"/>
            <a:t> </a:t>
          </a:r>
          <a:r>
            <a:rPr lang="en-US" sz="2000" b="1" dirty="0" err="1" smtClean="0"/>
            <a:t>prognoz</a:t>
          </a:r>
          <a:r>
            <a:rPr lang="en-US" sz="2000" b="1" dirty="0" smtClean="0"/>
            <a:t> </a:t>
          </a:r>
          <a:r>
            <a:rPr lang="en-US" sz="2000" b="1" dirty="0" err="1" smtClean="0"/>
            <a:t>qilayapmiz</a:t>
          </a:r>
          <a:r>
            <a:rPr lang="en-US" sz="2000" b="1" dirty="0" smtClean="0"/>
            <a:t>. </a:t>
          </a:r>
          <a:r>
            <a:rPr lang="en-US" sz="2000" b="1" dirty="0" err="1" smtClean="0"/>
            <a:t>Hukumat</a:t>
          </a:r>
          <a:r>
            <a:rPr lang="en-US" sz="2000" b="1" dirty="0" smtClean="0"/>
            <a:t> </a:t>
          </a:r>
          <a:r>
            <a:rPr lang="en-US" sz="2000" b="1" dirty="0" err="1" smtClean="0"/>
            <a:t>tomonidan</a:t>
          </a:r>
          <a:r>
            <a:rPr lang="en-US" sz="2000" b="1" dirty="0" smtClean="0"/>
            <a:t> </a:t>
          </a:r>
          <a:r>
            <a:rPr lang="en-US" sz="2000" b="1" dirty="0" err="1" smtClean="0"/>
            <a:t>yaratilgan</a:t>
          </a:r>
          <a:r>
            <a:rPr lang="en-US" sz="2000" b="1" dirty="0" smtClean="0"/>
            <a:t> </a:t>
          </a:r>
          <a:r>
            <a:rPr lang="en-US" sz="2000" b="1" dirty="0" err="1" smtClean="0"/>
            <a:t>iqtisodiy</a:t>
          </a:r>
          <a:r>
            <a:rPr lang="en-US" sz="2000" b="1" dirty="0" smtClean="0"/>
            <a:t> </a:t>
          </a:r>
          <a:r>
            <a:rPr lang="en-US" sz="2000" b="1" dirty="0" err="1" smtClean="0"/>
            <a:t>shart-sharoitlar</a:t>
          </a:r>
          <a:r>
            <a:rPr lang="en-US" sz="2000" b="1" dirty="0" smtClean="0"/>
            <a:t>, </a:t>
          </a:r>
          <a:r>
            <a:rPr lang="en-US" sz="2000" b="1" dirty="0" err="1" smtClean="0"/>
            <a:t>mamlakatning</a:t>
          </a:r>
          <a:r>
            <a:rPr lang="en-US" sz="2000" b="1" dirty="0" smtClean="0"/>
            <a:t> </a:t>
          </a:r>
          <a:r>
            <a:rPr lang="en-US" sz="2000" b="1" dirty="0" err="1" smtClean="0"/>
            <a:t>so‘nggi</a:t>
          </a:r>
          <a:r>
            <a:rPr lang="en-US" sz="2000" b="1" dirty="0" smtClean="0"/>
            <a:t> </a:t>
          </a:r>
          <a:r>
            <a:rPr lang="en-US" sz="2000" b="1" dirty="0" err="1" smtClean="0"/>
            <a:t>yillardagi</a:t>
          </a:r>
          <a:r>
            <a:rPr lang="en-US" sz="2000" b="1" dirty="0" smtClean="0"/>
            <a:t> </a:t>
          </a:r>
          <a:r>
            <a:rPr lang="en-US" sz="2000" b="1" dirty="0" err="1" smtClean="0"/>
            <a:t>makroiqtisodiy</a:t>
          </a:r>
          <a:r>
            <a:rPr lang="en-US" sz="2000" b="1" dirty="0" smtClean="0"/>
            <a:t> </a:t>
          </a:r>
          <a:r>
            <a:rPr lang="en-US" sz="2000" b="1" dirty="0" err="1" smtClean="0"/>
            <a:t>ko‘rsatkichlari</a:t>
          </a:r>
          <a:r>
            <a:rPr lang="en-US" sz="2000" b="1" dirty="0" smtClean="0"/>
            <a:t> </a:t>
          </a:r>
          <a:r>
            <a:rPr lang="en-US" sz="2000" b="1" dirty="0" err="1" smtClean="0"/>
            <a:t>banklarning</a:t>
          </a:r>
          <a:r>
            <a:rPr lang="en-US" sz="2000" b="1" dirty="0" smtClean="0"/>
            <a:t> </a:t>
          </a:r>
          <a:r>
            <a:rPr lang="en-US" sz="2000" b="1" dirty="0" err="1" smtClean="0"/>
            <a:t>barqaror</a:t>
          </a:r>
          <a:r>
            <a:rPr lang="en-US" sz="2000" b="1" dirty="0" smtClean="0"/>
            <a:t> </a:t>
          </a:r>
          <a:r>
            <a:rPr lang="en-US" sz="2000" b="1" dirty="0" err="1" smtClean="0"/>
            <a:t>rivojlanishiga</a:t>
          </a:r>
          <a:r>
            <a:rPr lang="en-US" sz="2000" b="1" dirty="0" smtClean="0"/>
            <a:t> </a:t>
          </a:r>
          <a:r>
            <a:rPr lang="en-US" sz="2000" b="1" dirty="0" err="1" smtClean="0"/>
            <a:t>xizmat</a:t>
          </a:r>
          <a:r>
            <a:rPr lang="en-US" sz="2000" b="1" dirty="0" smtClean="0"/>
            <a:t> </a:t>
          </a:r>
          <a:r>
            <a:rPr lang="en-US" sz="2000" b="1" dirty="0" err="1" smtClean="0"/>
            <a:t>qilmoqda</a:t>
          </a:r>
          <a:r>
            <a:rPr lang="en-US" sz="2000" b="1" dirty="0" smtClean="0"/>
            <a:t>”.</a:t>
          </a:r>
          <a:endParaRPr lang="uz-Cyrl-UZ" sz="2000" b="1" dirty="0"/>
        </a:p>
      </dgm:t>
    </dgm:pt>
    <dgm:pt modelId="{0D5BB469-D94C-4942-A6EE-EE541C9AE0D1}" type="parTrans" cxnId="{65F41AF7-9236-4F13-B059-04608EF7D5C6}">
      <dgm:prSet/>
      <dgm:spPr/>
      <dgm:t>
        <a:bodyPr/>
        <a:lstStyle/>
        <a:p>
          <a:endParaRPr lang="uz-Cyrl-UZ"/>
        </a:p>
      </dgm:t>
    </dgm:pt>
    <dgm:pt modelId="{62D63AB8-707C-477F-A1C4-763038C20BBF}" type="sibTrans" cxnId="{65F41AF7-9236-4F13-B059-04608EF7D5C6}">
      <dgm:prSet/>
      <dgm:spPr/>
      <dgm:t>
        <a:bodyPr/>
        <a:lstStyle/>
        <a:p>
          <a:endParaRPr lang="uz-Cyrl-UZ"/>
        </a:p>
      </dgm:t>
    </dgm:pt>
    <dgm:pt modelId="{57AF381D-CDFA-4957-9CDD-0F45306F7619}" type="pres">
      <dgm:prSet presAssocID="{A8F88B81-56EF-491D-8A01-E3FE3E756E86}" presName="linear" presStyleCnt="0">
        <dgm:presLayoutVars>
          <dgm:animLvl val="lvl"/>
          <dgm:resizeHandles val="exact"/>
        </dgm:presLayoutVars>
      </dgm:prSet>
      <dgm:spPr/>
      <dgm:t>
        <a:bodyPr/>
        <a:lstStyle/>
        <a:p>
          <a:endParaRPr lang="ru-RU"/>
        </a:p>
      </dgm:t>
    </dgm:pt>
    <dgm:pt modelId="{E3001F53-4B47-4384-B533-30A413063609}" type="pres">
      <dgm:prSet presAssocID="{2EFA3AED-AFDC-4473-B036-A8BC1348A3CF}" presName="parentText" presStyleLbl="node1" presStyleIdx="0" presStyleCnt="2">
        <dgm:presLayoutVars>
          <dgm:chMax val="0"/>
          <dgm:bulletEnabled val="1"/>
        </dgm:presLayoutVars>
      </dgm:prSet>
      <dgm:spPr/>
      <dgm:t>
        <a:bodyPr/>
        <a:lstStyle/>
        <a:p>
          <a:endParaRPr lang="ru-RU"/>
        </a:p>
      </dgm:t>
    </dgm:pt>
    <dgm:pt modelId="{B7C1D6F8-4CA0-442F-A938-5613750D2BFF}" type="pres">
      <dgm:prSet presAssocID="{AE97A7FE-E240-40CB-B355-A321CB8E742B}" presName="spacer" presStyleCnt="0"/>
      <dgm:spPr/>
    </dgm:pt>
    <dgm:pt modelId="{4BC406CC-2461-4C43-90EB-2BA748A07DC5}" type="pres">
      <dgm:prSet presAssocID="{D757C64D-0B07-4F2B-978F-B72CBC62A881}" presName="parentText" presStyleLbl="node1" presStyleIdx="1" presStyleCnt="2">
        <dgm:presLayoutVars>
          <dgm:chMax val="0"/>
          <dgm:bulletEnabled val="1"/>
        </dgm:presLayoutVars>
      </dgm:prSet>
      <dgm:spPr/>
      <dgm:t>
        <a:bodyPr/>
        <a:lstStyle/>
        <a:p>
          <a:endParaRPr lang="ru-RU"/>
        </a:p>
      </dgm:t>
    </dgm:pt>
  </dgm:ptLst>
  <dgm:cxnLst>
    <dgm:cxn modelId="{C24FF058-2E57-484C-B8B4-1E6E824E9207}" srcId="{A8F88B81-56EF-491D-8A01-E3FE3E756E86}" destId="{2EFA3AED-AFDC-4473-B036-A8BC1348A3CF}" srcOrd="0" destOrd="0" parTransId="{836E70B5-8464-4854-B5E2-5D78F210D244}" sibTransId="{AE97A7FE-E240-40CB-B355-A321CB8E742B}"/>
    <dgm:cxn modelId="{65F41AF7-9236-4F13-B059-04608EF7D5C6}" srcId="{A8F88B81-56EF-491D-8A01-E3FE3E756E86}" destId="{D757C64D-0B07-4F2B-978F-B72CBC62A881}" srcOrd="1" destOrd="0" parTransId="{0D5BB469-D94C-4942-A6EE-EE541C9AE0D1}" sibTransId="{62D63AB8-707C-477F-A1C4-763038C20BBF}"/>
    <dgm:cxn modelId="{E6CDFB75-2B33-4890-B332-D19390D82F7E}" type="presOf" srcId="{2EFA3AED-AFDC-4473-B036-A8BC1348A3CF}" destId="{E3001F53-4B47-4384-B533-30A413063609}" srcOrd="0" destOrd="0" presId="urn:microsoft.com/office/officeart/2005/8/layout/vList2"/>
    <dgm:cxn modelId="{CA6D9C8F-0979-4C5E-96E4-1754FEB78ECB}" type="presOf" srcId="{A8F88B81-56EF-491D-8A01-E3FE3E756E86}" destId="{57AF381D-CDFA-4957-9CDD-0F45306F7619}" srcOrd="0" destOrd="0" presId="urn:microsoft.com/office/officeart/2005/8/layout/vList2"/>
    <dgm:cxn modelId="{C60CA250-7043-4715-9938-F07C3330E425}" type="presOf" srcId="{D757C64D-0B07-4F2B-978F-B72CBC62A881}" destId="{4BC406CC-2461-4C43-90EB-2BA748A07DC5}" srcOrd="0" destOrd="0" presId="urn:microsoft.com/office/officeart/2005/8/layout/vList2"/>
    <dgm:cxn modelId="{37344444-5809-4B32-AAE9-21C69C1FBAD0}" type="presParOf" srcId="{57AF381D-CDFA-4957-9CDD-0F45306F7619}" destId="{E3001F53-4B47-4384-B533-30A413063609}" srcOrd="0" destOrd="0" presId="urn:microsoft.com/office/officeart/2005/8/layout/vList2"/>
    <dgm:cxn modelId="{31615506-0648-4C30-97CC-50448E74FC6E}" type="presParOf" srcId="{57AF381D-CDFA-4957-9CDD-0F45306F7619}" destId="{B7C1D6F8-4CA0-442F-A938-5613750D2BFF}" srcOrd="1" destOrd="0" presId="urn:microsoft.com/office/officeart/2005/8/layout/vList2"/>
    <dgm:cxn modelId="{B88F590E-FEAE-44B0-B33C-B1DD90E0587E}" type="presParOf" srcId="{57AF381D-CDFA-4957-9CDD-0F45306F7619}" destId="{4BC406CC-2461-4C43-90EB-2BA748A07DC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EB5C5C-D3A0-40E6-BAA8-7E339D3F10E4}" type="doc">
      <dgm:prSet loTypeId="urn:microsoft.com/office/officeart/2005/8/layout/vList2" loCatId="list" qsTypeId="urn:microsoft.com/office/officeart/2005/8/quickstyle/3d2" qsCatId="3D" csTypeId="urn:microsoft.com/office/officeart/2005/8/colors/accent5_4" csCatId="accent5"/>
      <dgm:spPr/>
      <dgm:t>
        <a:bodyPr/>
        <a:lstStyle/>
        <a:p>
          <a:endParaRPr lang="uz-Cyrl-UZ"/>
        </a:p>
      </dgm:t>
    </dgm:pt>
    <dgm:pt modelId="{532CBF4B-99B7-4677-8B90-253069EB7217}">
      <dgm:prSet/>
      <dgm:spPr/>
      <dgm:t>
        <a:bodyPr/>
        <a:lstStyle/>
        <a:p>
          <a:pPr rtl="0"/>
          <a:r>
            <a:rPr lang="uz-Cyrl-UZ" dirty="0" smtClean="0"/>
            <a:t>1969 yilda xalqaro pul birligi-SDR qabul qilindi, 1971 yilda dollarni oltinga almashtirish to’xtatildi, buning natijasida milliy valyutalarning oltin bilan har qanday aloqasi yo’qoldi va ularning bahosi yuqori darajada valyuta bozoridagi talab va taklifga bog’liq bo’lib qoldi: XVF ga a’zo-mamlakatlar asta-sekin «suzib yuruvchi» kurslarga o’ta boshladilar. XVF ga a’zo-mamlakatlar 1976 yilda YAmayka poytaxti Kingstonda yangi xalqaro valyuta tizimiga asos solgan bitimni imzoladilar.</a:t>
          </a:r>
          <a:endParaRPr lang="ru-RU" dirty="0"/>
        </a:p>
      </dgm:t>
    </dgm:pt>
    <dgm:pt modelId="{959B36E7-5967-464E-8C2C-9EEACB5A4CA3}" type="parTrans" cxnId="{EDABF20D-B46E-416F-99F0-6A0B67BD7622}">
      <dgm:prSet/>
      <dgm:spPr/>
      <dgm:t>
        <a:bodyPr/>
        <a:lstStyle/>
        <a:p>
          <a:endParaRPr lang="uz-Cyrl-UZ"/>
        </a:p>
      </dgm:t>
    </dgm:pt>
    <dgm:pt modelId="{83C1F84D-C823-46D6-BF4F-B4653357656E}" type="sibTrans" cxnId="{EDABF20D-B46E-416F-99F0-6A0B67BD7622}">
      <dgm:prSet/>
      <dgm:spPr/>
      <dgm:t>
        <a:bodyPr/>
        <a:lstStyle/>
        <a:p>
          <a:endParaRPr lang="uz-Cyrl-UZ"/>
        </a:p>
      </dgm:t>
    </dgm:pt>
    <dgm:pt modelId="{16FC8020-0AD7-440B-A186-63CACF76985E}">
      <dgm:prSet custT="1"/>
      <dgm:spPr/>
      <dgm:t>
        <a:bodyPr/>
        <a:lstStyle/>
        <a:p>
          <a:pPr rtl="0"/>
          <a:r>
            <a:rPr lang="uz-Cyrl-UZ" sz="2800" dirty="0" smtClean="0"/>
            <a:t>Xalqaro valyuta tizimi o’z rivojlanishining hozirgi bosqichida qator xususiyatlari bilan ifodalanadi. </a:t>
          </a:r>
          <a:endParaRPr lang="ru-RU" sz="2800" dirty="0"/>
        </a:p>
      </dgm:t>
    </dgm:pt>
    <dgm:pt modelId="{FFEA4741-0187-4A13-AE82-78927170C65B}" type="parTrans" cxnId="{BCCB58BD-955C-4209-BCAD-4EBBD96FD682}">
      <dgm:prSet/>
      <dgm:spPr/>
      <dgm:t>
        <a:bodyPr/>
        <a:lstStyle/>
        <a:p>
          <a:endParaRPr lang="uz-Cyrl-UZ"/>
        </a:p>
      </dgm:t>
    </dgm:pt>
    <dgm:pt modelId="{790AA6AE-C5DF-47B8-BB0D-10D7466180BA}" type="sibTrans" cxnId="{BCCB58BD-955C-4209-BCAD-4EBBD96FD682}">
      <dgm:prSet/>
      <dgm:spPr/>
      <dgm:t>
        <a:bodyPr/>
        <a:lstStyle/>
        <a:p>
          <a:endParaRPr lang="uz-Cyrl-UZ"/>
        </a:p>
      </dgm:t>
    </dgm:pt>
    <dgm:pt modelId="{490C4B52-5ECE-458E-872B-05E5BA65922E}" type="pres">
      <dgm:prSet presAssocID="{08EB5C5C-D3A0-40E6-BAA8-7E339D3F10E4}" presName="linear" presStyleCnt="0">
        <dgm:presLayoutVars>
          <dgm:animLvl val="lvl"/>
          <dgm:resizeHandles val="exact"/>
        </dgm:presLayoutVars>
      </dgm:prSet>
      <dgm:spPr/>
      <dgm:t>
        <a:bodyPr/>
        <a:lstStyle/>
        <a:p>
          <a:endParaRPr lang="ru-RU"/>
        </a:p>
      </dgm:t>
    </dgm:pt>
    <dgm:pt modelId="{95AF330A-9E1A-4074-9847-F9E8C7A87A79}" type="pres">
      <dgm:prSet presAssocID="{532CBF4B-99B7-4677-8B90-253069EB7217}" presName="parentText" presStyleLbl="node1" presStyleIdx="0" presStyleCnt="2">
        <dgm:presLayoutVars>
          <dgm:chMax val="0"/>
          <dgm:bulletEnabled val="1"/>
        </dgm:presLayoutVars>
      </dgm:prSet>
      <dgm:spPr/>
      <dgm:t>
        <a:bodyPr/>
        <a:lstStyle/>
        <a:p>
          <a:endParaRPr lang="ru-RU"/>
        </a:p>
      </dgm:t>
    </dgm:pt>
    <dgm:pt modelId="{3987508F-E439-44B2-A916-7FB1D5126668}" type="pres">
      <dgm:prSet presAssocID="{83C1F84D-C823-46D6-BF4F-B4653357656E}" presName="spacer" presStyleCnt="0"/>
      <dgm:spPr/>
    </dgm:pt>
    <dgm:pt modelId="{4DC2845D-F497-494E-97A9-B36A06C53B5A}" type="pres">
      <dgm:prSet presAssocID="{16FC8020-0AD7-440B-A186-63CACF76985E}" presName="parentText" presStyleLbl="node1" presStyleIdx="1" presStyleCnt="2">
        <dgm:presLayoutVars>
          <dgm:chMax val="0"/>
          <dgm:bulletEnabled val="1"/>
        </dgm:presLayoutVars>
      </dgm:prSet>
      <dgm:spPr/>
      <dgm:t>
        <a:bodyPr/>
        <a:lstStyle/>
        <a:p>
          <a:endParaRPr lang="ru-RU"/>
        </a:p>
      </dgm:t>
    </dgm:pt>
  </dgm:ptLst>
  <dgm:cxnLst>
    <dgm:cxn modelId="{BCCB58BD-955C-4209-BCAD-4EBBD96FD682}" srcId="{08EB5C5C-D3A0-40E6-BAA8-7E339D3F10E4}" destId="{16FC8020-0AD7-440B-A186-63CACF76985E}" srcOrd="1" destOrd="0" parTransId="{FFEA4741-0187-4A13-AE82-78927170C65B}" sibTransId="{790AA6AE-C5DF-47B8-BB0D-10D7466180BA}"/>
    <dgm:cxn modelId="{A359B424-360C-4722-8BB3-E1E4CEFF1032}" type="presOf" srcId="{532CBF4B-99B7-4677-8B90-253069EB7217}" destId="{95AF330A-9E1A-4074-9847-F9E8C7A87A79}" srcOrd="0" destOrd="0" presId="urn:microsoft.com/office/officeart/2005/8/layout/vList2"/>
    <dgm:cxn modelId="{BE1E212C-5BEA-449B-BD8A-471D924ADDE1}" type="presOf" srcId="{16FC8020-0AD7-440B-A186-63CACF76985E}" destId="{4DC2845D-F497-494E-97A9-B36A06C53B5A}" srcOrd="0" destOrd="0" presId="urn:microsoft.com/office/officeart/2005/8/layout/vList2"/>
    <dgm:cxn modelId="{BD6060AC-E4CF-46C7-865F-B3FF8ABABF49}" type="presOf" srcId="{08EB5C5C-D3A0-40E6-BAA8-7E339D3F10E4}" destId="{490C4B52-5ECE-458E-872B-05E5BA65922E}" srcOrd="0" destOrd="0" presId="urn:microsoft.com/office/officeart/2005/8/layout/vList2"/>
    <dgm:cxn modelId="{EDABF20D-B46E-416F-99F0-6A0B67BD7622}" srcId="{08EB5C5C-D3A0-40E6-BAA8-7E339D3F10E4}" destId="{532CBF4B-99B7-4677-8B90-253069EB7217}" srcOrd="0" destOrd="0" parTransId="{959B36E7-5967-464E-8C2C-9EEACB5A4CA3}" sibTransId="{83C1F84D-C823-46D6-BF4F-B4653357656E}"/>
    <dgm:cxn modelId="{C102A5D1-A2C6-459B-A2F0-F3227B7B2220}" type="presParOf" srcId="{490C4B52-5ECE-458E-872B-05E5BA65922E}" destId="{95AF330A-9E1A-4074-9847-F9E8C7A87A79}" srcOrd="0" destOrd="0" presId="urn:microsoft.com/office/officeart/2005/8/layout/vList2"/>
    <dgm:cxn modelId="{1F71F409-817A-42B7-81F1-73A8795ADC06}" type="presParOf" srcId="{490C4B52-5ECE-458E-872B-05E5BA65922E}" destId="{3987508F-E439-44B2-A916-7FB1D5126668}" srcOrd="1" destOrd="0" presId="urn:microsoft.com/office/officeart/2005/8/layout/vList2"/>
    <dgm:cxn modelId="{93C08766-C5DE-48AB-AD3B-000D65168357}" type="presParOf" srcId="{490C4B52-5ECE-458E-872B-05E5BA65922E}" destId="{4DC2845D-F497-494E-97A9-B36A06C53B5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6F50AC-84C2-4397-ADCA-142C6D86F05D}" type="doc">
      <dgm:prSet loTypeId="urn:microsoft.com/office/officeart/2005/8/layout/vList3#1" loCatId="list" qsTypeId="urn:microsoft.com/office/officeart/2005/8/quickstyle/3d1" qsCatId="3D" csTypeId="urn:microsoft.com/office/officeart/2005/8/colors/colorful5" csCatId="colorful" phldr="1"/>
      <dgm:spPr/>
    </dgm:pt>
    <dgm:pt modelId="{375B7290-0F2E-4F67-970C-D28A72786263}">
      <dgm:prSet custT="1"/>
      <dgm:spPr/>
      <dgm:t>
        <a:bodyPr/>
        <a:lstStyle/>
        <a:p>
          <a:r>
            <a:rPr lang="uz-Cyrl-UZ" sz="1400" b="1" dirty="0" smtClean="0"/>
            <a:t>Birinchidan: </a:t>
          </a:r>
          <a:r>
            <a:rPr lang="uz-Cyrl-UZ" sz="1400" dirty="0" smtClean="0"/>
            <a:t>«suzish» erkinligi mamlakatlarda davlat tomonidan cheklansa ham, «suzib yuruvchi valyuta» kurslari qoidasi rasman tan olingan va kiritilgan. («Erkin suzib yuruvchi» valyuta kursi ma’lum valyutaga bo’lgan bozor talabi va ta’siri ostida o’zgarib turishi mumkin.)</a:t>
          </a:r>
          <a:endParaRPr lang="ru-RU" sz="1400" dirty="0"/>
        </a:p>
      </dgm:t>
    </dgm:pt>
    <dgm:pt modelId="{801B8D0C-0FB3-4C89-B93B-A2435ECBFC68}" type="parTrans" cxnId="{4D4B21F8-C828-497A-A08E-5DA36D499541}">
      <dgm:prSet/>
      <dgm:spPr/>
      <dgm:t>
        <a:bodyPr/>
        <a:lstStyle/>
        <a:p>
          <a:endParaRPr lang="uz-Cyrl-UZ"/>
        </a:p>
      </dgm:t>
    </dgm:pt>
    <dgm:pt modelId="{256A13EF-D224-403D-BD4E-660944F003F9}" type="sibTrans" cxnId="{4D4B21F8-C828-497A-A08E-5DA36D499541}">
      <dgm:prSet/>
      <dgm:spPr/>
      <dgm:t>
        <a:bodyPr/>
        <a:lstStyle/>
        <a:p>
          <a:endParaRPr lang="uz-Cyrl-UZ"/>
        </a:p>
      </dgm:t>
    </dgm:pt>
    <dgm:pt modelId="{E2D555C2-200F-4F7E-934F-DAFADB21BABF}">
      <dgm:prSet custT="1"/>
      <dgm:spPr/>
      <dgm:t>
        <a:bodyPr/>
        <a:lstStyle/>
        <a:p>
          <a:r>
            <a:rPr lang="uz-Cyrl-UZ" sz="1400" b="1" dirty="0" smtClean="0"/>
            <a:t>Ikkinchidan: </a:t>
          </a:r>
          <a:r>
            <a:rPr lang="uz-Cyrl-UZ" sz="1400" dirty="0" smtClean="0"/>
            <a:t>AQSH dollari o’zining asosiy valyuta sifatidagi ahamiyatini yo’qotmoqda hamda nemis markasi, YAponiya ienasi, eKYU (hozirda yeVRO) va boshqalar tobora xalqaro rezervlar va to’lov vositalari sifatida qo’llanilmoqda. </a:t>
          </a:r>
          <a:endParaRPr lang="ru-RU" sz="1400" dirty="0"/>
        </a:p>
      </dgm:t>
    </dgm:pt>
    <dgm:pt modelId="{68B51BC0-B1F0-4FE0-989F-BAD131F00E3B}" type="parTrans" cxnId="{A9708100-43C5-4947-9B77-1F448A2F7265}">
      <dgm:prSet/>
      <dgm:spPr/>
      <dgm:t>
        <a:bodyPr/>
        <a:lstStyle/>
        <a:p>
          <a:endParaRPr lang="uz-Cyrl-UZ"/>
        </a:p>
      </dgm:t>
    </dgm:pt>
    <dgm:pt modelId="{2D83330A-4E6B-4AFC-A8D5-1295EFE289F1}" type="sibTrans" cxnId="{A9708100-43C5-4947-9B77-1F448A2F7265}">
      <dgm:prSet/>
      <dgm:spPr/>
      <dgm:t>
        <a:bodyPr/>
        <a:lstStyle/>
        <a:p>
          <a:endParaRPr lang="uz-Cyrl-UZ"/>
        </a:p>
      </dgm:t>
    </dgm:pt>
    <dgm:pt modelId="{865B337C-EBD9-4908-A418-D90BE0E32B40}">
      <dgm:prSet custT="1"/>
      <dgm:spPr/>
      <dgm:t>
        <a:bodyPr/>
        <a:lstStyle/>
        <a:p>
          <a:r>
            <a:rPr lang="uz-Cyrl-UZ" sz="1400" b="1" dirty="0" smtClean="0"/>
            <a:t>Uchinchidan:</a:t>
          </a:r>
          <a:r>
            <a:rPr lang="uz-Cyrl-UZ" sz="1400" dirty="0" smtClean="0"/>
            <a:t> jahon valyuta tizimiga sobiq sotsialistik mamlakatlar jalb qilingan bo’lib, ularning ko’pchiligi 90-yillarning boshlarigacha XVF faoliyatida qatnashmagan va amalda jahon valyuta tizimiga tortilmagan edilar.</a:t>
          </a:r>
          <a:endParaRPr lang="ru-RU" sz="1400" dirty="0"/>
        </a:p>
      </dgm:t>
    </dgm:pt>
    <dgm:pt modelId="{9A380F32-4C0C-4674-9CCD-027AFC7D2686}" type="parTrans" cxnId="{8A5F6DA2-5F12-49DB-BDB6-9BC532FABFD8}">
      <dgm:prSet/>
      <dgm:spPr/>
      <dgm:t>
        <a:bodyPr/>
        <a:lstStyle/>
        <a:p>
          <a:endParaRPr lang="uz-Cyrl-UZ"/>
        </a:p>
      </dgm:t>
    </dgm:pt>
    <dgm:pt modelId="{992B0D31-EE7D-4275-A36E-DBBC433C2BDE}" type="sibTrans" cxnId="{8A5F6DA2-5F12-49DB-BDB6-9BC532FABFD8}">
      <dgm:prSet/>
      <dgm:spPr/>
      <dgm:t>
        <a:bodyPr/>
        <a:lstStyle/>
        <a:p>
          <a:endParaRPr lang="uz-Cyrl-UZ"/>
        </a:p>
      </dgm:t>
    </dgm:pt>
    <dgm:pt modelId="{04206441-C421-435A-ACB8-AA672A85C404}">
      <dgm:prSet custT="1"/>
      <dgm:spPr/>
      <dgm:t>
        <a:bodyPr/>
        <a:lstStyle/>
        <a:p>
          <a:r>
            <a:rPr lang="uz-Cyrl-UZ" sz="1200" b="1" dirty="0" smtClean="0"/>
            <a:t>To’rtinchidan:</a:t>
          </a:r>
          <a:r>
            <a:rPr lang="uz-Cyrl-UZ" sz="1200" dirty="0" smtClean="0"/>
            <a:t> davlatlarning XVF tevaragida yagona valyuta tizimiga birlashishi alohida hududiy xalqaro valyuta tizimlari faoliyat ko’rsatishini inkor kilmaydi, chunki ular jahon tizimi tarkibida rivojlanib bormoqda. Xususan, 1979 yilda yevropa hamjamiyati mamlakatlari yevropa valyuta tizimini barpo etdilar. Unda yagona valyuta (EKYU) 1999 yil 1 yanvardan yeVRO hamda valyuta kurslarini o’rnatish va valyuta operatsiyalarini amalga oshirishning yagona mexanizmi mavjud.</a:t>
          </a:r>
          <a:endParaRPr lang="ru-RU" sz="1200" dirty="0"/>
        </a:p>
      </dgm:t>
    </dgm:pt>
    <dgm:pt modelId="{A2C35DDB-7878-4A3C-A910-2FF0A2EA7FD4}" type="parTrans" cxnId="{19EA4E65-B115-4E73-AADF-1D20060550DD}">
      <dgm:prSet/>
      <dgm:spPr/>
      <dgm:t>
        <a:bodyPr/>
        <a:lstStyle/>
        <a:p>
          <a:endParaRPr lang="uz-Cyrl-UZ"/>
        </a:p>
      </dgm:t>
    </dgm:pt>
    <dgm:pt modelId="{B10BCAB7-D7FF-411A-8EF6-829517CD79A0}" type="sibTrans" cxnId="{19EA4E65-B115-4E73-AADF-1D20060550DD}">
      <dgm:prSet/>
      <dgm:spPr/>
      <dgm:t>
        <a:bodyPr/>
        <a:lstStyle/>
        <a:p>
          <a:endParaRPr lang="uz-Cyrl-UZ"/>
        </a:p>
      </dgm:t>
    </dgm:pt>
    <dgm:pt modelId="{F70BDAE1-FCF6-4A80-9FEB-89699BEFDFB2}" type="pres">
      <dgm:prSet presAssocID="{406F50AC-84C2-4397-ADCA-142C6D86F05D}" presName="linearFlow" presStyleCnt="0">
        <dgm:presLayoutVars>
          <dgm:dir/>
          <dgm:resizeHandles val="exact"/>
        </dgm:presLayoutVars>
      </dgm:prSet>
      <dgm:spPr/>
    </dgm:pt>
    <dgm:pt modelId="{E60CC6CC-05BA-4B1C-BAFC-904987C35AB7}" type="pres">
      <dgm:prSet presAssocID="{375B7290-0F2E-4F67-970C-D28A72786263}" presName="composite" presStyleCnt="0"/>
      <dgm:spPr/>
    </dgm:pt>
    <dgm:pt modelId="{C4A99F99-567F-42DB-B85B-DF3C05C25433}" type="pres">
      <dgm:prSet presAssocID="{375B7290-0F2E-4F67-970C-D28A72786263}" presName="imgShp" presStyleLbl="fgImgPlace1" presStyleIdx="0" presStyleCnt="4" custLinFactNeighborX="-29457" custLinFactNeighborY="-81"/>
      <dgm:spPr/>
    </dgm:pt>
    <dgm:pt modelId="{DAEC7BE6-EDFF-46A5-B0E4-4BF7E04E197C}" type="pres">
      <dgm:prSet presAssocID="{375B7290-0F2E-4F67-970C-D28A72786263}" presName="txShp" presStyleLbl="node1" presStyleIdx="0" presStyleCnt="4" custLinFactNeighborX="3112" custLinFactNeighborY="-12">
        <dgm:presLayoutVars>
          <dgm:bulletEnabled val="1"/>
        </dgm:presLayoutVars>
      </dgm:prSet>
      <dgm:spPr/>
      <dgm:t>
        <a:bodyPr/>
        <a:lstStyle/>
        <a:p>
          <a:endParaRPr lang="uz-Cyrl-UZ"/>
        </a:p>
      </dgm:t>
    </dgm:pt>
    <dgm:pt modelId="{96D2F8E4-14AB-4E5F-ABD0-D0885E044DF4}" type="pres">
      <dgm:prSet presAssocID="{256A13EF-D224-403D-BD4E-660944F003F9}" presName="spacing" presStyleCnt="0"/>
      <dgm:spPr/>
    </dgm:pt>
    <dgm:pt modelId="{188EAFAE-7A92-4A1B-937C-3E96CBC77CEA}" type="pres">
      <dgm:prSet presAssocID="{865B337C-EBD9-4908-A418-D90BE0E32B40}" presName="composite" presStyleCnt="0"/>
      <dgm:spPr/>
    </dgm:pt>
    <dgm:pt modelId="{0A9AE91E-B9CB-4B7D-BAF5-EBA60CF73055}" type="pres">
      <dgm:prSet presAssocID="{865B337C-EBD9-4908-A418-D90BE0E32B40}" presName="imgShp" presStyleLbl="fgImgPlace1" presStyleIdx="1" presStyleCnt="4" custLinFactNeighborX="-29457" custLinFactNeighborY="-2568"/>
      <dgm:spPr/>
    </dgm:pt>
    <dgm:pt modelId="{DF7D470D-BB2A-4D3B-A414-A0EE4328FA29}" type="pres">
      <dgm:prSet presAssocID="{865B337C-EBD9-4908-A418-D90BE0E32B40}" presName="txShp" presStyleLbl="node1" presStyleIdx="1" presStyleCnt="4" custLinFactY="31652" custLinFactNeighborX="3112" custLinFactNeighborY="100000">
        <dgm:presLayoutVars>
          <dgm:bulletEnabled val="1"/>
        </dgm:presLayoutVars>
      </dgm:prSet>
      <dgm:spPr/>
      <dgm:t>
        <a:bodyPr/>
        <a:lstStyle/>
        <a:p>
          <a:endParaRPr lang="uz-Cyrl-UZ"/>
        </a:p>
      </dgm:t>
    </dgm:pt>
    <dgm:pt modelId="{00354559-E3A3-4C0F-9303-8B695B38D01C}" type="pres">
      <dgm:prSet presAssocID="{992B0D31-EE7D-4275-A36E-DBBC433C2BDE}" presName="spacing" presStyleCnt="0"/>
      <dgm:spPr/>
    </dgm:pt>
    <dgm:pt modelId="{60E26819-1664-4BF8-BDAA-B3FEF9D01681}" type="pres">
      <dgm:prSet presAssocID="{E2D555C2-200F-4F7E-934F-DAFADB21BABF}" presName="composite" presStyleCnt="0"/>
      <dgm:spPr/>
    </dgm:pt>
    <dgm:pt modelId="{4FE71E9F-907B-4B45-8CA6-31ACF9A32804}" type="pres">
      <dgm:prSet presAssocID="{E2D555C2-200F-4F7E-934F-DAFADB21BABF}" presName="imgShp" presStyleLbl="fgImgPlace1" presStyleIdx="2" presStyleCnt="4" custLinFactNeighborX="-29457" custLinFactNeighborY="2021"/>
      <dgm:spPr/>
    </dgm:pt>
    <dgm:pt modelId="{DB50EE22-52C1-44C4-97EA-8D0895564D8E}" type="pres">
      <dgm:prSet presAssocID="{E2D555C2-200F-4F7E-934F-DAFADB21BABF}" presName="txShp" presStyleLbl="node1" presStyleIdx="2" presStyleCnt="4" custLinFactY="-32146" custLinFactNeighborX="3112" custLinFactNeighborY="-100000">
        <dgm:presLayoutVars>
          <dgm:bulletEnabled val="1"/>
        </dgm:presLayoutVars>
      </dgm:prSet>
      <dgm:spPr/>
      <dgm:t>
        <a:bodyPr/>
        <a:lstStyle/>
        <a:p>
          <a:endParaRPr lang="uz-Cyrl-UZ"/>
        </a:p>
      </dgm:t>
    </dgm:pt>
    <dgm:pt modelId="{C2FE4A42-DB68-46E0-BA38-81F673BDF600}" type="pres">
      <dgm:prSet presAssocID="{2D83330A-4E6B-4AFC-A8D5-1295EFE289F1}" presName="spacing" presStyleCnt="0"/>
      <dgm:spPr/>
    </dgm:pt>
    <dgm:pt modelId="{FF7E7574-612E-4F2F-87A7-4FC3F491A9B9}" type="pres">
      <dgm:prSet presAssocID="{04206441-C421-435A-ACB8-AA672A85C404}" presName="composite" presStyleCnt="0"/>
      <dgm:spPr/>
    </dgm:pt>
    <dgm:pt modelId="{9F03073E-3577-421F-8B1A-9B5AFB7F2197}" type="pres">
      <dgm:prSet presAssocID="{04206441-C421-435A-ACB8-AA672A85C404}" presName="imgShp" presStyleLbl="fgImgPlace1" presStyleIdx="3" presStyleCnt="4" custLinFactNeighborX="-29880" custLinFactNeighborY="-481"/>
      <dgm:spPr/>
    </dgm:pt>
    <dgm:pt modelId="{5DADD79F-B93E-4926-B26F-5D9991C799B1}" type="pres">
      <dgm:prSet presAssocID="{04206441-C421-435A-ACB8-AA672A85C404}" presName="txShp" presStyleLbl="node1" presStyleIdx="3" presStyleCnt="4" custScaleY="153389" custLinFactNeighborX="3112" custLinFactNeighborY="-481">
        <dgm:presLayoutVars>
          <dgm:bulletEnabled val="1"/>
        </dgm:presLayoutVars>
      </dgm:prSet>
      <dgm:spPr/>
      <dgm:t>
        <a:bodyPr/>
        <a:lstStyle/>
        <a:p>
          <a:endParaRPr lang="uz-Cyrl-UZ"/>
        </a:p>
      </dgm:t>
    </dgm:pt>
  </dgm:ptLst>
  <dgm:cxnLst>
    <dgm:cxn modelId="{5E5A217A-2ED2-4CB4-8503-B0232859CF78}" type="presOf" srcId="{04206441-C421-435A-ACB8-AA672A85C404}" destId="{5DADD79F-B93E-4926-B26F-5D9991C799B1}" srcOrd="0" destOrd="0" presId="urn:microsoft.com/office/officeart/2005/8/layout/vList3#1"/>
    <dgm:cxn modelId="{54C42E4B-4BF0-4E69-A808-C82C5C7B5531}" type="presOf" srcId="{375B7290-0F2E-4F67-970C-D28A72786263}" destId="{DAEC7BE6-EDFF-46A5-B0E4-4BF7E04E197C}" srcOrd="0" destOrd="0" presId="urn:microsoft.com/office/officeart/2005/8/layout/vList3#1"/>
    <dgm:cxn modelId="{5CCBC483-48CF-4316-A8DE-82FEF2B593D1}" type="presOf" srcId="{865B337C-EBD9-4908-A418-D90BE0E32B40}" destId="{DF7D470D-BB2A-4D3B-A414-A0EE4328FA29}" srcOrd="0" destOrd="0" presId="urn:microsoft.com/office/officeart/2005/8/layout/vList3#1"/>
    <dgm:cxn modelId="{19EA4E65-B115-4E73-AADF-1D20060550DD}" srcId="{406F50AC-84C2-4397-ADCA-142C6D86F05D}" destId="{04206441-C421-435A-ACB8-AA672A85C404}" srcOrd="3" destOrd="0" parTransId="{A2C35DDB-7878-4A3C-A910-2FF0A2EA7FD4}" sibTransId="{B10BCAB7-D7FF-411A-8EF6-829517CD79A0}"/>
    <dgm:cxn modelId="{8A5F6DA2-5F12-49DB-BDB6-9BC532FABFD8}" srcId="{406F50AC-84C2-4397-ADCA-142C6D86F05D}" destId="{865B337C-EBD9-4908-A418-D90BE0E32B40}" srcOrd="1" destOrd="0" parTransId="{9A380F32-4C0C-4674-9CCD-027AFC7D2686}" sibTransId="{992B0D31-EE7D-4275-A36E-DBBC433C2BDE}"/>
    <dgm:cxn modelId="{4D4B21F8-C828-497A-A08E-5DA36D499541}" srcId="{406F50AC-84C2-4397-ADCA-142C6D86F05D}" destId="{375B7290-0F2E-4F67-970C-D28A72786263}" srcOrd="0" destOrd="0" parTransId="{801B8D0C-0FB3-4C89-B93B-A2435ECBFC68}" sibTransId="{256A13EF-D224-403D-BD4E-660944F003F9}"/>
    <dgm:cxn modelId="{FA9C25C8-4897-4F49-95EB-4BC622F6B49A}" type="presOf" srcId="{406F50AC-84C2-4397-ADCA-142C6D86F05D}" destId="{F70BDAE1-FCF6-4A80-9FEB-89699BEFDFB2}" srcOrd="0" destOrd="0" presId="urn:microsoft.com/office/officeart/2005/8/layout/vList3#1"/>
    <dgm:cxn modelId="{A9708100-43C5-4947-9B77-1F448A2F7265}" srcId="{406F50AC-84C2-4397-ADCA-142C6D86F05D}" destId="{E2D555C2-200F-4F7E-934F-DAFADB21BABF}" srcOrd="2" destOrd="0" parTransId="{68B51BC0-B1F0-4FE0-989F-BAD131F00E3B}" sibTransId="{2D83330A-4E6B-4AFC-A8D5-1295EFE289F1}"/>
    <dgm:cxn modelId="{164F8323-B9F3-4604-9ACD-052E31DCA19A}" type="presOf" srcId="{E2D555C2-200F-4F7E-934F-DAFADB21BABF}" destId="{DB50EE22-52C1-44C4-97EA-8D0895564D8E}" srcOrd="0" destOrd="0" presId="urn:microsoft.com/office/officeart/2005/8/layout/vList3#1"/>
    <dgm:cxn modelId="{95AC5F82-6D18-4EA8-AE9E-0F1DC9404878}" type="presParOf" srcId="{F70BDAE1-FCF6-4A80-9FEB-89699BEFDFB2}" destId="{E60CC6CC-05BA-4B1C-BAFC-904987C35AB7}" srcOrd="0" destOrd="0" presId="urn:microsoft.com/office/officeart/2005/8/layout/vList3#1"/>
    <dgm:cxn modelId="{83CD1E24-F86E-4A27-978B-858494083CC2}" type="presParOf" srcId="{E60CC6CC-05BA-4B1C-BAFC-904987C35AB7}" destId="{C4A99F99-567F-42DB-B85B-DF3C05C25433}" srcOrd="0" destOrd="0" presId="urn:microsoft.com/office/officeart/2005/8/layout/vList3#1"/>
    <dgm:cxn modelId="{DC250713-D86F-454A-ADA5-6E6D65341A02}" type="presParOf" srcId="{E60CC6CC-05BA-4B1C-BAFC-904987C35AB7}" destId="{DAEC7BE6-EDFF-46A5-B0E4-4BF7E04E197C}" srcOrd="1" destOrd="0" presId="urn:microsoft.com/office/officeart/2005/8/layout/vList3#1"/>
    <dgm:cxn modelId="{3053C87A-DEB0-4AD9-B55E-F26106B9ABCC}" type="presParOf" srcId="{F70BDAE1-FCF6-4A80-9FEB-89699BEFDFB2}" destId="{96D2F8E4-14AB-4E5F-ABD0-D0885E044DF4}" srcOrd="1" destOrd="0" presId="urn:microsoft.com/office/officeart/2005/8/layout/vList3#1"/>
    <dgm:cxn modelId="{7F461BD2-92D9-41E0-82B1-35D324C933D7}" type="presParOf" srcId="{F70BDAE1-FCF6-4A80-9FEB-89699BEFDFB2}" destId="{188EAFAE-7A92-4A1B-937C-3E96CBC77CEA}" srcOrd="2" destOrd="0" presId="urn:microsoft.com/office/officeart/2005/8/layout/vList3#1"/>
    <dgm:cxn modelId="{CC47F0E3-9C46-4F65-8BD6-177C2C713B1C}" type="presParOf" srcId="{188EAFAE-7A92-4A1B-937C-3E96CBC77CEA}" destId="{0A9AE91E-B9CB-4B7D-BAF5-EBA60CF73055}" srcOrd="0" destOrd="0" presId="urn:microsoft.com/office/officeart/2005/8/layout/vList3#1"/>
    <dgm:cxn modelId="{B0A08913-F6CB-491A-90C0-E5928193F892}" type="presParOf" srcId="{188EAFAE-7A92-4A1B-937C-3E96CBC77CEA}" destId="{DF7D470D-BB2A-4D3B-A414-A0EE4328FA29}" srcOrd="1" destOrd="0" presId="urn:microsoft.com/office/officeart/2005/8/layout/vList3#1"/>
    <dgm:cxn modelId="{2D86263F-8259-49D7-A56E-951749B9C812}" type="presParOf" srcId="{F70BDAE1-FCF6-4A80-9FEB-89699BEFDFB2}" destId="{00354559-E3A3-4C0F-9303-8B695B38D01C}" srcOrd="3" destOrd="0" presId="urn:microsoft.com/office/officeart/2005/8/layout/vList3#1"/>
    <dgm:cxn modelId="{5976624E-8D46-423E-A759-15E46AE486FB}" type="presParOf" srcId="{F70BDAE1-FCF6-4A80-9FEB-89699BEFDFB2}" destId="{60E26819-1664-4BF8-BDAA-B3FEF9D01681}" srcOrd="4" destOrd="0" presId="urn:microsoft.com/office/officeart/2005/8/layout/vList3#1"/>
    <dgm:cxn modelId="{7FE1C200-20AF-4FE0-A279-240694406534}" type="presParOf" srcId="{60E26819-1664-4BF8-BDAA-B3FEF9D01681}" destId="{4FE71E9F-907B-4B45-8CA6-31ACF9A32804}" srcOrd="0" destOrd="0" presId="urn:microsoft.com/office/officeart/2005/8/layout/vList3#1"/>
    <dgm:cxn modelId="{496577BF-F99A-4DC1-B1F2-2C6011B983E9}" type="presParOf" srcId="{60E26819-1664-4BF8-BDAA-B3FEF9D01681}" destId="{DB50EE22-52C1-44C4-97EA-8D0895564D8E}" srcOrd="1" destOrd="0" presId="urn:microsoft.com/office/officeart/2005/8/layout/vList3#1"/>
    <dgm:cxn modelId="{8B32A508-B723-4CEA-8FDF-54E9C0D7F0EA}" type="presParOf" srcId="{F70BDAE1-FCF6-4A80-9FEB-89699BEFDFB2}" destId="{C2FE4A42-DB68-46E0-BA38-81F673BDF600}" srcOrd="5" destOrd="0" presId="urn:microsoft.com/office/officeart/2005/8/layout/vList3#1"/>
    <dgm:cxn modelId="{64755C2B-A05B-49DB-A375-57C256A0C57E}" type="presParOf" srcId="{F70BDAE1-FCF6-4A80-9FEB-89699BEFDFB2}" destId="{FF7E7574-612E-4F2F-87A7-4FC3F491A9B9}" srcOrd="6" destOrd="0" presId="urn:microsoft.com/office/officeart/2005/8/layout/vList3#1"/>
    <dgm:cxn modelId="{269CC7AD-2EFB-44E1-BCC0-C96647A14741}" type="presParOf" srcId="{FF7E7574-612E-4F2F-87A7-4FC3F491A9B9}" destId="{9F03073E-3577-421F-8B1A-9B5AFB7F2197}" srcOrd="0" destOrd="0" presId="urn:microsoft.com/office/officeart/2005/8/layout/vList3#1"/>
    <dgm:cxn modelId="{8E66472C-3A52-4A1B-81FD-DEF6B28DCBB8}" type="presParOf" srcId="{FF7E7574-612E-4F2F-87A7-4FC3F491A9B9}" destId="{5DADD79F-B93E-4926-B26F-5D9991C799B1}"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BC9689-30AA-468C-BA5B-EB558727A6D8}" type="doc">
      <dgm:prSet loTypeId="urn:microsoft.com/office/officeart/2005/8/layout/venn1" loCatId="relationship" qsTypeId="urn:microsoft.com/office/officeart/2005/8/quickstyle/3d2" qsCatId="3D" csTypeId="urn:microsoft.com/office/officeart/2005/8/colors/colorful2" csCatId="colorful" phldr="1"/>
      <dgm:spPr/>
    </dgm:pt>
    <dgm:pt modelId="{35093778-BE5C-46F7-8C86-BAA809DB8A0A}">
      <dgm:prSet custT="1"/>
      <dgm:spPr/>
      <dgm:t>
        <a:bodyPr/>
        <a:lstStyle/>
        <a:p>
          <a:r>
            <a:rPr lang="uz-Cyrl-UZ" sz="1400" b="1" dirty="0" smtClean="0"/>
            <a:t>Birinchi element - xalqaro hisob-kitoblarda foydalanadigan to’lov va kredit vositalari jahon valyuta tizimining asosi hisoblanadi. </a:t>
          </a:r>
          <a:r>
            <a:rPr lang="en-US" sz="1400" b="1" dirty="0" smtClean="0"/>
            <a:t>Q</a:t>
          </a:r>
          <a:r>
            <a:rPr lang="uz-Cyrl-UZ" sz="1400" b="1" dirty="0" smtClean="0"/>
            <a:t>olgan barchasi amalda mamlakatlar o’rtasida ularni aylanishiga xizmat qilishga </a:t>
          </a:r>
          <a:r>
            <a:rPr lang="en-US" sz="1400" b="1" dirty="0" smtClean="0"/>
            <a:t>q</a:t>
          </a:r>
          <a:r>
            <a:rPr lang="uz-Cyrl-UZ" sz="1400" b="1" dirty="0" smtClean="0"/>
            <a:t>aratilgan.</a:t>
          </a:r>
          <a:endParaRPr lang="ru-RU" sz="1400" b="1" dirty="0"/>
        </a:p>
      </dgm:t>
    </dgm:pt>
    <dgm:pt modelId="{7D17FBDE-C7D3-4E7A-84A0-5112235016A2}" type="parTrans" cxnId="{ADEB9AFF-1E0F-450E-9DB0-BF5ED4BEE781}">
      <dgm:prSet/>
      <dgm:spPr/>
      <dgm:t>
        <a:bodyPr/>
        <a:lstStyle/>
        <a:p>
          <a:endParaRPr lang="uz-Cyrl-UZ"/>
        </a:p>
      </dgm:t>
    </dgm:pt>
    <dgm:pt modelId="{C2D1516A-C6DD-4496-9B37-5676F55976E0}" type="sibTrans" cxnId="{ADEB9AFF-1E0F-450E-9DB0-BF5ED4BEE781}">
      <dgm:prSet/>
      <dgm:spPr/>
      <dgm:t>
        <a:bodyPr/>
        <a:lstStyle/>
        <a:p>
          <a:endParaRPr lang="uz-Cyrl-UZ"/>
        </a:p>
      </dgm:t>
    </dgm:pt>
    <dgm:pt modelId="{2C47C0B9-ED39-4B6A-BDF9-72E34E2B474D}">
      <dgm:prSet custT="1"/>
      <dgm:spPr/>
      <dgm:t>
        <a:bodyPr/>
        <a:lstStyle/>
        <a:p>
          <a:pPr algn="ctr"/>
          <a:r>
            <a:rPr lang="uz-Cyrl-UZ" sz="1600" b="1" dirty="0" smtClean="0"/>
            <a:t>Milliy pul birliklarini xalqaro hisob-kitoblarda qatnashishi mamlakatning rivojlanish darajasini, uni jahon ayirboshlashidagi urnini va ishonchli tadbirkor, ishbilarmon sherik sifatida ifodalaydi.</a:t>
          </a:r>
          <a:endParaRPr lang="ru-RU" sz="1600" b="1" dirty="0"/>
        </a:p>
      </dgm:t>
    </dgm:pt>
    <dgm:pt modelId="{C20CA7AE-2D1B-4D4E-9F8B-A0BAC07333F6}" type="parTrans" cxnId="{E6C0063B-E388-4D0B-B8F5-F8DF2939830A}">
      <dgm:prSet/>
      <dgm:spPr/>
      <dgm:t>
        <a:bodyPr/>
        <a:lstStyle/>
        <a:p>
          <a:endParaRPr lang="uz-Cyrl-UZ"/>
        </a:p>
      </dgm:t>
    </dgm:pt>
    <dgm:pt modelId="{8F7E81BC-5DED-4676-B71E-15088ABDE96F}" type="sibTrans" cxnId="{E6C0063B-E388-4D0B-B8F5-F8DF2939830A}">
      <dgm:prSet/>
      <dgm:spPr/>
      <dgm:t>
        <a:bodyPr/>
        <a:lstStyle/>
        <a:p>
          <a:endParaRPr lang="uz-Cyrl-UZ"/>
        </a:p>
      </dgm:t>
    </dgm:pt>
    <dgm:pt modelId="{98620C61-EDE2-4CB7-ADB9-A88005ACF0AE}">
      <dgm:prSet custT="1"/>
      <dgm:spPr/>
      <dgm:t>
        <a:bodyPr/>
        <a:lstStyle/>
        <a:p>
          <a:r>
            <a:rPr lang="uz-Cyrl-UZ" sz="1400" b="1" dirty="0" smtClean="0"/>
            <a:t>O’zbekiston 1992 iilda XVF va Umumjahon bankining teng huquqli a’zosi bo’ldi, jadal sur’atlar bilan xalqaro valyuta munosbatlarini kengaytirmoqda va shuning uchun milliy valyutani mustahkamlash, uning harid kuvvatini oshirish respublika ijtimoiy-iqtisodiy rivojlanishining hozirgi bosqichidagi dolzarb vazifa hisoblanadi. </a:t>
          </a:r>
          <a:endParaRPr lang="uz-Cyrl-UZ" sz="1400" b="1" dirty="0"/>
        </a:p>
      </dgm:t>
    </dgm:pt>
    <dgm:pt modelId="{546C559E-95D7-4E8D-8934-C40D79587B08}" type="parTrans" cxnId="{0D5DBA3A-926E-46FC-A875-7F54E20EEAB6}">
      <dgm:prSet/>
      <dgm:spPr/>
      <dgm:t>
        <a:bodyPr/>
        <a:lstStyle/>
        <a:p>
          <a:endParaRPr lang="uz-Cyrl-UZ"/>
        </a:p>
      </dgm:t>
    </dgm:pt>
    <dgm:pt modelId="{261AF358-EA78-46AC-AF58-FDB896F80B9B}" type="sibTrans" cxnId="{0D5DBA3A-926E-46FC-A875-7F54E20EEAB6}">
      <dgm:prSet/>
      <dgm:spPr/>
      <dgm:t>
        <a:bodyPr/>
        <a:lstStyle/>
        <a:p>
          <a:endParaRPr lang="uz-Cyrl-UZ"/>
        </a:p>
      </dgm:t>
    </dgm:pt>
    <dgm:pt modelId="{C14ACA4F-7F14-48D2-89F2-7718861B8B9B}" type="pres">
      <dgm:prSet presAssocID="{DEBC9689-30AA-468C-BA5B-EB558727A6D8}" presName="compositeShape" presStyleCnt="0">
        <dgm:presLayoutVars>
          <dgm:chMax val="7"/>
          <dgm:dir/>
          <dgm:resizeHandles val="exact"/>
        </dgm:presLayoutVars>
      </dgm:prSet>
      <dgm:spPr/>
    </dgm:pt>
    <dgm:pt modelId="{063A04B7-C48E-45A1-860B-B0DCD47E050A}" type="pres">
      <dgm:prSet presAssocID="{35093778-BE5C-46F7-8C86-BAA809DB8A0A}" presName="circ1" presStyleLbl="vennNode1" presStyleIdx="0" presStyleCnt="3" custScaleY="122783"/>
      <dgm:spPr/>
      <dgm:t>
        <a:bodyPr/>
        <a:lstStyle/>
        <a:p>
          <a:endParaRPr lang="uz-Cyrl-UZ"/>
        </a:p>
      </dgm:t>
    </dgm:pt>
    <dgm:pt modelId="{BA01F17A-959B-46B9-8CCC-E465D2555840}" type="pres">
      <dgm:prSet presAssocID="{35093778-BE5C-46F7-8C86-BAA809DB8A0A}" presName="circ1Tx" presStyleLbl="revTx" presStyleIdx="0" presStyleCnt="0">
        <dgm:presLayoutVars>
          <dgm:chMax val="0"/>
          <dgm:chPref val="0"/>
          <dgm:bulletEnabled val="1"/>
        </dgm:presLayoutVars>
      </dgm:prSet>
      <dgm:spPr/>
      <dgm:t>
        <a:bodyPr/>
        <a:lstStyle/>
        <a:p>
          <a:endParaRPr lang="uz-Cyrl-UZ"/>
        </a:p>
      </dgm:t>
    </dgm:pt>
    <dgm:pt modelId="{29495C9B-3546-4805-B0DF-3D9945555353}" type="pres">
      <dgm:prSet presAssocID="{98620C61-EDE2-4CB7-ADB9-A88005ACF0AE}" presName="circ2" presStyleLbl="vennNode1" presStyleIdx="1" presStyleCnt="3" custScaleX="132841" custScaleY="99129" custLinFactNeighborX="15423" custLinFactNeighborY="-1323"/>
      <dgm:spPr/>
      <dgm:t>
        <a:bodyPr/>
        <a:lstStyle/>
        <a:p>
          <a:endParaRPr lang="uz-Cyrl-UZ"/>
        </a:p>
      </dgm:t>
    </dgm:pt>
    <dgm:pt modelId="{8A0B4F22-A613-4165-8098-C91D5FA8A04F}" type="pres">
      <dgm:prSet presAssocID="{98620C61-EDE2-4CB7-ADB9-A88005ACF0AE}" presName="circ2Tx" presStyleLbl="revTx" presStyleIdx="0" presStyleCnt="0">
        <dgm:presLayoutVars>
          <dgm:chMax val="0"/>
          <dgm:chPref val="0"/>
          <dgm:bulletEnabled val="1"/>
        </dgm:presLayoutVars>
      </dgm:prSet>
      <dgm:spPr/>
      <dgm:t>
        <a:bodyPr/>
        <a:lstStyle/>
        <a:p>
          <a:endParaRPr lang="uz-Cyrl-UZ"/>
        </a:p>
      </dgm:t>
    </dgm:pt>
    <dgm:pt modelId="{1E28A6DE-9C90-4F26-88BF-5571C9AB6A6D}" type="pres">
      <dgm:prSet presAssocID="{2C47C0B9-ED39-4B6A-BDF9-72E34E2B474D}" presName="circ3" presStyleLbl="vennNode1" presStyleIdx="2" presStyleCnt="3" custScaleX="130025" custLinFactNeighborX="-29681" custLinFactNeighborY="1298"/>
      <dgm:spPr/>
      <dgm:t>
        <a:bodyPr/>
        <a:lstStyle/>
        <a:p>
          <a:endParaRPr lang="uz-Cyrl-UZ"/>
        </a:p>
      </dgm:t>
    </dgm:pt>
    <dgm:pt modelId="{9BC1508A-4AB0-4C65-B389-D08E6007D8DA}" type="pres">
      <dgm:prSet presAssocID="{2C47C0B9-ED39-4B6A-BDF9-72E34E2B474D}" presName="circ3Tx" presStyleLbl="revTx" presStyleIdx="0" presStyleCnt="0">
        <dgm:presLayoutVars>
          <dgm:chMax val="0"/>
          <dgm:chPref val="0"/>
          <dgm:bulletEnabled val="1"/>
        </dgm:presLayoutVars>
      </dgm:prSet>
      <dgm:spPr/>
      <dgm:t>
        <a:bodyPr/>
        <a:lstStyle/>
        <a:p>
          <a:endParaRPr lang="uz-Cyrl-UZ"/>
        </a:p>
      </dgm:t>
    </dgm:pt>
  </dgm:ptLst>
  <dgm:cxnLst>
    <dgm:cxn modelId="{0D5DBA3A-926E-46FC-A875-7F54E20EEAB6}" srcId="{DEBC9689-30AA-468C-BA5B-EB558727A6D8}" destId="{98620C61-EDE2-4CB7-ADB9-A88005ACF0AE}" srcOrd="1" destOrd="0" parTransId="{546C559E-95D7-4E8D-8934-C40D79587B08}" sibTransId="{261AF358-EA78-46AC-AF58-FDB896F80B9B}"/>
    <dgm:cxn modelId="{ADEB9AFF-1E0F-450E-9DB0-BF5ED4BEE781}" srcId="{DEBC9689-30AA-468C-BA5B-EB558727A6D8}" destId="{35093778-BE5C-46F7-8C86-BAA809DB8A0A}" srcOrd="0" destOrd="0" parTransId="{7D17FBDE-C7D3-4E7A-84A0-5112235016A2}" sibTransId="{C2D1516A-C6DD-4496-9B37-5676F55976E0}"/>
    <dgm:cxn modelId="{E6C0063B-E388-4D0B-B8F5-F8DF2939830A}" srcId="{DEBC9689-30AA-468C-BA5B-EB558727A6D8}" destId="{2C47C0B9-ED39-4B6A-BDF9-72E34E2B474D}" srcOrd="2" destOrd="0" parTransId="{C20CA7AE-2D1B-4D4E-9F8B-A0BAC07333F6}" sibTransId="{8F7E81BC-5DED-4676-B71E-15088ABDE96F}"/>
    <dgm:cxn modelId="{5BAA266E-8F09-4D61-949A-C8E440BC45B8}" type="presOf" srcId="{35093778-BE5C-46F7-8C86-BAA809DB8A0A}" destId="{BA01F17A-959B-46B9-8CCC-E465D2555840}" srcOrd="1" destOrd="0" presId="urn:microsoft.com/office/officeart/2005/8/layout/venn1"/>
    <dgm:cxn modelId="{86C9516F-D94E-42C3-B008-B293E82367B2}" type="presOf" srcId="{98620C61-EDE2-4CB7-ADB9-A88005ACF0AE}" destId="{8A0B4F22-A613-4165-8098-C91D5FA8A04F}" srcOrd="1" destOrd="0" presId="urn:microsoft.com/office/officeart/2005/8/layout/venn1"/>
    <dgm:cxn modelId="{699F046E-1B3C-493C-B49B-7C3816D34F2E}" type="presOf" srcId="{2C47C0B9-ED39-4B6A-BDF9-72E34E2B474D}" destId="{9BC1508A-4AB0-4C65-B389-D08E6007D8DA}" srcOrd="1" destOrd="0" presId="urn:microsoft.com/office/officeart/2005/8/layout/venn1"/>
    <dgm:cxn modelId="{0B8B8EA8-C060-4057-B872-63B333DD9C9D}" type="presOf" srcId="{35093778-BE5C-46F7-8C86-BAA809DB8A0A}" destId="{063A04B7-C48E-45A1-860B-B0DCD47E050A}" srcOrd="0" destOrd="0" presId="urn:microsoft.com/office/officeart/2005/8/layout/venn1"/>
    <dgm:cxn modelId="{9003003A-59C0-45B7-9FF2-55527257AF31}" type="presOf" srcId="{DEBC9689-30AA-468C-BA5B-EB558727A6D8}" destId="{C14ACA4F-7F14-48D2-89F2-7718861B8B9B}" srcOrd="0" destOrd="0" presId="urn:microsoft.com/office/officeart/2005/8/layout/venn1"/>
    <dgm:cxn modelId="{D9893251-EB9A-4269-B47C-768C53C81619}" type="presOf" srcId="{98620C61-EDE2-4CB7-ADB9-A88005ACF0AE}" destId="{29495C9B-3546-4805-B0DF-3D9945555353}" srcOrd="0" destOrd="0" presId="urn:microsoft.com/office/officeart/2005/8/layout/venn1"/>
    <dgm:cxn modelId="{B6EA9C2F-606B-42CD-B494-9EF00126C956}" type="presOf" srcId="{2C47C0B9-ED39-4B6A-BDF9-72E34E2B474D}" destId="{1E28A6DE-9C90-4F26-88BF-5571C9AB6A6D}" srcOrd="0" destOrd="0" presId="urn:microsoft.com/office/officeart/2005/8/layout/venn1"/>
    <dgm:cxn modelId="{E35DC1E4-470F-40C4-9C1F-3BC8A4B141DF}" type="presParOf" srcId="{C14ACA4F-7F14-48D2-89F2-7718861B8B9B}" destId="{063A04B7-C48E-45A1-860B-B0DCD47E050A}" srcOrd="0" destOrd="0" presId="urn:microsoft.com/office/officeart/2005/8/layout/venn1"/>
    <dgm:cxn modelId="{AF957834-BCCA-46E0-8287-58F6A0FD9296}" type="presParOf" srcId="{C14ACA4F-7F14-48D2-89F2-7718861B8B9B}" destId="{BA01F17A-959B-46B9-8CCC-E465D2555840}" srcOrd="1" destOrd="0" presId="urn:microsoft.com/office/officeart/2005/8/layout/venn1"/>
    <dgm:cxn modelId="{A798FC8A-FA01-44DB-A7C7-85416141AB02}" type="presParOf" srcId="{C14ACA4F-7F14-48D2-89F2-7718861B8B9B}" destId="{29495C9B-3546-4805-B0DF-3D9945555353}" srcOrd="2" destOrd="0" presId="urn:microsoft.com/office/officeart/2005/8/layout/venn1"/>
    <dgm:cxn modelId="{B7DE263C-8C34-481B-B7D8-9955746CD036}" type="presParOf" srcId="{C14ACA4F-7F14-48D2-89F2-7718861B8B9B}" destId="{8A0B4F22-A613-4165-8098-C91D5FA8A04F}" srcOrd="3" destOrd="0" presId="urn:microsoft.com/office/officeart/2005/8/layout/venn1"/>
    <dgm:cxn modelId="{87E4A3D7-B54F-45D4-88CA-D79A1C2B3CFC}" type="presParOf" srcId="{C14ACA4F-7F14-48D2-89F2-7718861B8B9B}" destId="{1E28A6DE-9C90-4F26-88BF-5571C9AB6A6D}" srcOrd="4" destOrd="0" presId="urn:microsoft.com/office/officeart/2005/8/layout/venn1"/>
    <dgm:cxn modelId="{2031973C-C1DF-4B66-B4CC-1A9C81B1BEAF}" type="presParOf" srcId="{C14ACA4F-7F14-48D2-89F2-7718861B8B9B}" destId="{9BC1508A-4AB0-4C65-B389-D08E6007D8D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CB00A-8850-467C-B84D-31D3FAB02B9C}" type="doc">
      <dgm:prSet loTypeId="urn:microsoft.com/office/officeart/2005/8/layout/pyramid2" loCatId="pyramid" qsTypeId="urn:microsoft.com/office/officeart/2005/8/quickstyle/3d1" qsCatId="3D" csTypeId="urn:microsoft.com/office/officeart/2005/8/colors/accent0_3" csCatId="mainScheme" phldr="1"/>
      <dgm:spPr/>
    </dgm:pt>
    <dgm:pt modelId="{DA6094AF-7E2D-42BB-AD38-F855AD4B2E58}">
      <dgm:prSet/>
      <dgm:spPr/>
      <dgm:t>
        <a:bodyPr/>
        <a:lstStyle/>
        <a:p>
          <a:r>
            <a:rPr lang="uz-Cyrl-UZ" b="1" dirty="0" smtClean="0"/>
            <a:t>Rezerv valyuta javob berishi kerak bo’lgan asosiy talab uni konvertirlashuvidir. Valyuta konvertirlashuvi deganda uni boshqa xorijiy valyutalarga almashish qobiliyati tushuniladi. Konvertirlashuv tushunchasi jahon valyuta tizimi rivojlanishi bilan o’zgarib bordi. 30- yillargacha qayd etilgan kurs bo’yicha oltinga erkin ayirboshlangan valyuta konvertirlanadigan valyuta deb hisoblangan. </a:t>
          </a:r>
          <a:endParaRPr lang="ru-RU" b="1" dirty="0"/>
        </a:p>
      </dgm:t>
    </dgm:pt>
    <dgm:pt modelId="{17ADE721-BD8B-45DB-AB01-604D577771AC}" type="parTrans" cxnId="{BF824280-16C8-40F7-9DB1-8EAB943EC479}">
      <dgm:prSet/>
      <dgm:spPr/>
      <dgm:t>
        <a:bodyPr/>
        <a:lstStyle/>
        <a:p>
          <a:endParaRPr lang="uz-Cyrl-UZ"/>
        </a:p>
      </dgm:t>
    </dgm:pt>
    <dgm:pt modelId="{2BDD51EC-593C-4240-82FC-3C83092B7320}" type="sibTrans" cxnId="{BF824280-16C8-40F7-9DB1-8EAB943EC479}">
      <dgm:prSet/>
      <dgm:spPr/>
      <dgm:t>
        <a:bodyPr/>
        <a:lstStyle/>
        <a:p>
          <a:endParaRPr lang="uz-Cyrl-UZ"/>
        </a:p>
      </dgm:t>
    </dgm:pt>
    <dgm:pt modelId="{EB5C55C7-1E78-44DC-AA93-B2A271537B4B}">
      <dgm:prSet custT="1"/>
      <dgm:spPr/>
      <dgm:t>
        <a:bodyPr/>
        <a:lstStyle/>
        <a:p>
          <a:r>
            <a:rPr lang="uz-Cyrl-UZ" sz="1600" b="1" dirty="0" smtClean="0"/>
            <a:t>Hozirgi vaqtda valyutalar erkin konvertirlanadigan, qisman konvertirlanadigan va konvertirlanmaydigan valyutalarga ajratiladi.</a:t>
          </a:r>
          <a:endParaRPr lang="ru-RU" sz="1600" b="1" dirty="0"/>
        </a:p>
      </dgm:t>
    </dgm:pt>
    <dgm:pt modelId="{C71A880E-2276-4677-AA0C-0932AAD7F963}" type="parTrans" cxnId="{94394A4C-AA80-41DA-99FF-0F46E7268483}">
      <dgm:prSet/>
      <dgm:spPr/>
      <dgm:t>
        <a:bodyPr/>
        <a:lstStyle/>
        <a:p>
          <a:endParaRPr lang="uz-Cyrl-UZ"/>
        </a:p>
      </dgm:t>
    </dgm:pt>
    <dgm:pt modelId="{5553C9ED-E4BD-44E9-B458-1BCF4CBEE1BA}" type="sibTrans" cxnId="{94394A4C-AA80-41DA-99FF-0F46E7268483}">
      <dgm:prSet/>
      <dgm:spPr/>
      <dgm:t>
        <a:bodyPr/>
        <a:lstStyle/>
        <a:p>
          <a:endParaRPr lang="uz-Cyrl-UZ"/>
        </a:p>
      </dgm:t>
    </dgm:pt>
    <dgm:pt modelId="{48D53128-C7FC-4062-A35D-97AFD658919B}">
      <dgm:prSet/>
      <dgm:spPr/>
      <dgm:t>
        <a:bodyPr/>
        <a:lstStyle/>
        <a:p>
          <a:r>
            <a:rPr lang="uz-Cyrl-UZ" b="1" dirty="0" smtClean="0"/>
            <a:t>Tashqi konvertirlanishda to’lovlarni chet elda amalga oshirishga va aktivlarni ushlab turishga ruxsat beriladi. Valyutalarning konvertirlanishi ko’pchilik mamlakatlar iqtisodiy siyosatining muhim maqsadi hisoblanadi va jahon tajribasining ko’rsatishicha, ko’pchilik mamlakatlarda raqobatga bardoshli sanoat bazasi va kerakli xalqaro rezervlar barpo etilgandan so’ng kiritilgan. </a:t>
          </a:r>
          <a:endParaRPr lang="ru-RU" b="1" dirty="0"/>
        </a:p>
      </dgm:t>
    </dgm:pt>
    <dgm:pt modelId="{D423652E-D904-442A-AD12-2D75E10029ED}" type="parTrans" cxnId="{8905DBD7-406C-4BCA-8F2B-DE750947A98C}">
      <dgm:prSet/>
      <dgm:spPr/>
      <dgm:t>
        <a:bodyPr/>
        <a:lstStyle/>
        <a:p>
          <a:endParaRPr lang="uz-Cyrl-UZ"/>
        </a:p>
      </dgm:t>
    </dgm:pt>
    <dgm:pt modelId="{153E9218-105C-4CFE-B307-527C5F6C1705}" type="sibTrans" cxnId="{8905DBD7-406C-4BCA-8F2B-DE750947A98C}">
      <dgm:prSet/>
      <dgm:spPr/>
      <dgm:t>
        <a:bodyPr/>
        <a:lstStyle/>
        <a:p>
          <a:endParaRPr lang="uz-Cyrl-UZ"/>
        </a:p>
      </dgm:t>
    </dgm:pt>
    <dgm:pt modelId="{ED28379F-A367-4718-B63D-2CC5DC9DD367}" type="pres">
      <dgm:prSet presAssocID="{FD3CB00A-8850-467C-B84D-31D3FAB02B9C}" presName="compositeShape" presStyleCnt="0">
        <dgm:presLayoutVars>
          <dgm:dir/>
          <dgm:resizeHandles/>
        </dgm:presLayoutVars>
      </dgm:prSet>
      <dgm:spPr/>
    </dgm:pt>
    <dgm:pt modelId="{4CC09C26-DDCC-46C2-81C5-78661407C61B}" type="pres">
      <dgm:prSet presAssocID="{FD3CB00A-8850-467C-B84D-31D3FAB02B9C}" presName="pyramid" presStyleLbl="node1" presStyleIdx="0" presStyleCnt="1"/>
      <dgm:spPr/>
    </dgm:pt>
    <dgm:pt modelId="{D282D695-966B-4555-8F25-EBE5F44344B4}" type="pres">
      <dgm:prSet presAssocID="{FD3CB00A-8850-467C-B84D-31D3FAB02B9C}" presName="theList" presStyleCnt="0"/>
      <dgm:spPr/>
    </dgm:pt>
    <dgm:pt modelId="{16799E91-20F1-44BA-99B6-227FAA8C2869}" type="pres">
      <dgm:prSet presAssocID="{DA6094AF-7E2D-42BB-AD38-F855AD4B2E58}" presName="aNode" presStyleLbl="fgAcc1" presStyleIdx="0" presStyleCnt="3">
        <dgm:presLayoutVars>
          <dgm:bulletEnabled val="1"/>
        </dgm:presLayoutVars>
      </dgm:prSet>
      <dgm:spPr/>
      <dgm:t>
        <a:bodyPr/>
        <a:lstStyle/>
        <a:p>
          <a:endParaRPr lang="uz-Cyrl-UZ"/>
        </a:p>
      </dgm:t>
    </dgm:pt>
    <dgm:pt modelId="{9041AF1C-A89C-44CE-B121-48A671439F52}" type="pres">
      <dgm:prSet presAssocID="{DA6094AF-7E2D-42BB-AD38-F855AD4B2E58}" presName="aSpace" presStyleCnt="0"/>
      <dgm:spPr/>
    </dgm:pt>
    <dgm:pt modelId="{36E83869-FA33-4FB8-8695-F8616F6319E8}" type="pres">
      <dgm:prSet presAssocID="{EB5C55C7-1E78-44DC-AA93-B2A271537B4B}" presName="aNode" presStyleLbl="fgAcc1" presStyleIdx="1" presStyleCnt="3">
        <dgm:presLayoutVars>
          <dgm:bulletEnabled val="1"/>
        </dgm:presLayoutVars>
      </dgm:prSet>
      <dgm:spPr/>
      <dgm:t>
        <a:bodyPr/>
        <a:lstStyle/>
        <a:p>
          <a:endParaRPr lang="uz-Cyrl-UZ"/>
        </a:p>
      </dgm:t>
    </dgm:pt>
    <dgm:pt modelId="{E43EDE9E-DC24-4D7D-A486-81FEA00EB61B}" type="pres">
      <dgm:prSet presAssocID="{EB5C55C7-1E78-44DC-AA93-B2A271537B4B}" presName="aSpace" presStyleCnt="0"/>
      <dgm:spPr/>
    </dgm:pt>
    <dgm:pt modelId="{F1389C14-CCFC-4451-9EED-936FC690E8A7}" type="pres">
      <dgm:prSet presAssocID="{48D53128-C7FC-4062-A35D-97AFD658919B}" presName="aNode" presStyleLbl="fgAcc1" presStyleIdx="2" presStyleCnt="3">
        <dgm:presLayoutVars>
          <dgm:bulletEnabled val="1"/>
        </dgm:presLayoutVars>
      </dgm:prSet>
      <dgm:spPr/>
      <dgm:t>
        <a:bodyPr/>
        <a:lstStyle/>
        <a:p>
          <a:endParaRPr lang="uz-Cyrl-UZ"/>
        </a:p>
      </dgm:t>
    </dgm:pt>
    <dgm:pt modelId="{EC43D987-79D5-4365-A057-D3129CA2CB80}" type="pres">
      <dgm:prSet presAssocID="{48D53128-C7FC-4062-A35D-97AFD658919B}" presName="aSpace" presStyleCnt="0"/>
      <dgm:spPr/>
    </dgm:pt>
  </dgm:ptLst>
  <dgm:cxnLst>
    <dgm:cxn modelId="{94394A4C-AA80-41DA-99FF-0F46E7268483}" srcId="{FD3CB00A-8850-467C-B84D-31D3FAB02B9C}" destId="{EB5C55C7-1E78-44DC-AA93-B2A271537B4B}" srcOrd="1" destOrd="0" parTransId="{C71A880E-2276-4677-AA0C-0932AAD7F963}" sibTransId="{5553C9ED-E4BD-44E9-B458-1BCF4CBEE1BA}"/>
    <dgm:cxn modelId="{647D2AC1-42BC-49D6-99D3-FA430494741D}" type="presOf" srcId="{DA6094AF-7E2D-42BB-AD38-F855AD4B2E58}" destId="{16799E91-20F1-44BA-99B6-227FAA8C2869}" srcOrd="0" destOrd="0" presId="urn:microsoft.com/office/officeart/2005/8/layout/pyramid2"/>
    <dgm:cxn modelId="{AE5C465B-CE66-48D3-9121-5FA929C313DF}" type="presOf" srcId="{48D53128-C7FC-4062-A35D-97AFD658919B}" destId="{F1389C14-CCFC-4451-9EED-936FC690E8A7}" srcOrd="0" destOrd="0" presId="urn:microsoft.com/office/officeart/2005/8/layout/pyramid2"/>
    <dgm:cxn modelId="{4C800AD5-076B-4005-9358-C2D3D4976983}" type="presOf" srcId="{EB5C55C7-1E78-44DC-AA93-B2A271537B4B}" destId="{36E83869-FA33-4FB8-8695-F8616F6319E8}" srcOrd="0" destOrd="0" presId="urn:microsoft.com/office/officeart/2005/8/layout/pyramid2"/>
    <dgm:cxn modelId="{8905DBD7-406C-4BCA-8F2B-DE750947A98C}" srcId="{FD3CB00A-8850-467C-B84D-31D3FAB02B9C}" destId="{48D53128-C7FC-4062-A35D-97AFD658919B}" srcOrd="2" destOrd="0" parTransId="{D423652E-D904-442A-AD12-2D75E10029ED}" sibTransId="{153E9218-105C-4CFE-B307-527C5F6C1705}"/>
    <dgm:cxn modelId="{BF824280-16C8-40F7-9DB1-8EAB943EC479}" srcId="{FD3CB00A-8850-467C-B84D-31D3FAB02B9C}" destId="{DA6094AF-7E2D-42BB-AD38-F855AD4B2E58}" srcOrd="0" destOrd="0" parTransId="{17ADE721-BD8B-45DB-AB01-604D577771AC}" sibTransId="{2BDD51EC-593C-4240-82FC-3C83092B7320}"/>
    <dgm:cxn modelId="{808357DF-65CF-42DA-8F82-FCA014E61121}" type="presOf" srcId="{FD3CB00A-8850-467C-B84D-31D3FAB02B9C}" destId="{ED28379F-A367-4718-B63D-2CC5DC9DD367}" srcOrd="0" destOrd="0" presId="urn:microsoft.com/office/officeart/2005/8/layout/pyramid2"/>
    <dgm:cxn modelId="{359C8926-F568-4659-BEC0-632564FA1101}" type="presParOf" srcId="{ED28379F-A367-4718-B63D-2CC5DC9DD367}" destId="{4CC09C26-DDCC-46C2-81C5-78661407C61B}" srcOrd="0" destOrd="0" presId="urn:microsoft.com/office/officeart/2005/8/layout/pyramid2"/>
    <dgm:cxn modelId="{880C73E8-C3D7-4A43-9819-19B87878B17A}" type="presParOf" srcId="{ED28379F-A367-4718-B63D-2CC5DC9DD367}" destId="{D282D695-966B-4555-8F25-EBE5F44344B4}" srcOrd="1" destOrd="0" presId="urn:microsoft.com/office/officeart/2005/8/layout/pyramid2"/>
    <dgm:cxn modelId="{4A360588-7862-4AA6-A018-3FF0FC232725}" type="presParOf" srcId="{D282D695-966B-4555-8F25-EBE5F44344B4}" destId="{16799E91-20F1-44BA-99B6-227FAA8C2869}" srcOrd="0" destOrd="0" presId="urn:microsoft.com/office/officeart/2005/8/layout/pyramid2"/>
    <dgm:cxn modelId="{FD3E5F6E-48EC-4DA8-90B7-206A26B90200}" type="presParOf" srcId="{D282D695-966B-4555-8F25-EBE5F44344B4}" destId="{9041AF1C-A89C-44CE-B121-48A671439F52}" srcOrd="1" destOrd="0" presId="urn:microsoft.com/office/officeart/2005/8/layout/pyramid2"/>
    <dgm:cxn modelId="{7400CF7E-41E4-4078-AD46-30CF7C846361}" type="presParOf" srcId="{D282D695-966B-4555-8F25-EBE5F44344B4}" destId="{36E83869-FA33-4FB8-8695-F8616F6319E8}" srcOrd="2" destOrd="0" presId="urn:microsoft.com/office/officeart/2005/8/layout/pyramid2"/>
    <dgm:cxn modelId="{B83742AA-6ED0-41EB-AF31-CA9EED8FF661}" type="presParOf" srcId="{D282D695-966B-4555-8F25-EBE5F44344B4}" destId="{E43EDE9E-DC24-4D7D-A486-81FEA00EB61B}" srcOrd="3" destOrd="0" presId="urn:microsoft.com/office/officeart/2005/8/layout/pyramid2"/>
    <dgm:cxn modelId="{937519CC-165E-45D7-B132-F257A9C54B40}" type="presParOf" srcId="{D282D695-966B-4555-8F25-EBE5F44344B4}" destId="{F1389C14-CCFC-4451-9EED-936FC690E8A7}" srcOrd="4" destOrd="0" presId="urn:microsoft.com/office/officeart/2005/8/layout/pyramid2"/>
    <dgm:cxn modelId="{5553D2FA-0E14-44E2-9B9E-78C6A2405981}" type="presParOf" srcId="{D282D695-966B-4555-8F25-EBE5F44344B4}" destId="{EC43D987-79D5-4365-A057-D3129CA2CB80}"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7223CE-36C1-4115-96DE-951AB61FA0AB}" type="doc">
      <dgm:prSet loTypeId="urn:microsoft.com/office/officeart/2005/8/layout/default#1" loCatId="list" qsTypeId="urn:microsoft.com/office/officeart/2005/8/quickstyle/3d1" qsCatId="3D" csTypeId="urn:microsoft.com/office/officeart/2005/8/colors/colorful2" csCatId="colorful"/>
      <dgm:spPr/>
      <dgm:t>
        <a:bodyPr/>
        <a:lstStyle/>
        <a:p>
          <a:endParaRPr lang="uz-Cyrl-UZ"/>
        </a:p>
      </dgm:t>
    </dgm:pt>
    <dgm:pt modelId="{69D7D3B9-A6DF-4F5E-BF6A-9E69356944B5}">
      <dgm:prSet custT="1"/>
      <dgm:spPr/>
      <dgm:t>
        <a:bodyPr/>
        <a:lstStyle/>
        <a:p>
          <a:pPr rtl="0"/>
          <a:r>
            <a:rPr lang="uz-Cyrl-UZ" sz="2400" dirty="0" smtClean="0"/>
            <a:t>EKYU-hududiy xalqaro valyuta birligi hisoblanib, yevropa valyuta tizimida qatnashuvchi mamlakatlarda hisob-kitob va kredit funktsiyalarini bajaruvchi valyuta sifatida 1979 yildan 1999 gacha foydalanib kelindi. </a:t>
          </a:r>
          <a:endParaRPr lang="ru-RU" sz="2400" dirty="0"/>
        </a:p>
      </dgm:t>
    </dgm:pt>
    <dgm:pt modelId="{921290F7-0C21-438F-9B2F-3D24FD85396E}" type="parTrans" cxnId="{E46BE084-B29C-4493-806D-66CD2611D701}">
      <dgm:prSet/>
      <dgm:spPr/>
      <dgm:t>
        <a:bodyPr/>
        <a:lstStyle/>
        <a:p>
          <a:endParaRPr lang="uz-Cyrl-UZ"/>
        </a:p>
      </dgm:t>
    </dgm:pt>
    <dgm:pt modelId="{1F16EF31-A990-47DB-878B-A0DBE23BEB99}" type="sibTrans" cxnId="{E46BE084-B29C-4493-806D-66CD2611D701}">
      <dgm:prSet/>
      <dgm:spPr/>
      <dgm:t>
        <a:bodyPr/>
        <a:lstStyle/>
        <a:p>
          <a:endParaRPr lang="uz-Cyrl-UZ"/>
        </a:p>
      </dgm:t>
    </dgm:pt>
    <dgm:pt modelId="{51F1EFA5-E15C-4482-A3BB-821DDB5D771A}">
      <dgm:prSet/>
      <dgm:spPr/>
      <dgm:t>
        <a:bodyPr/>
        <a:lstStyle/>
        <a:p>
          <a:pPr rtl="0"/>
          <a:r>
            <a:rPr lang="uz-Cyrl-UZ" dirty="0" smtClean="0"/>
            <a:t>YUqorida sanab o’tilgan barcha xalqaro to’lov-kredit vositalari, o’zaro hisob-kitoblarda, kreditlashda va valyuta rezervlarini shakllantirishda tashqi iqtisodiy faoliyat bilan shug’ullanuvchilar tomonidan keng foydalaniladi (eslatib o’tish lozim, SDR va yeVRO dan asosan xalqaro miqyosda foydalaniladi). Jahon valyutalarining ichida AQSH dollari ayniqsa aktiv valyuta hisoblanadi. Hozirgi vaqtda dunyoning eng yirik moliyaviy markazi bo’lgan Londonda, AQSH dollari qatnashmagan bitimlar umumiy oborotning faqat 3 foizini tashkil etadi. Umuman olganda, xalqaro valyuta oborotining 90 foizi jahonning 6 ta yetakchi valyutasi hissasiga to’g’ri keladi. Ular qatoriga AQSH dollari, nemis markasi, yapon ienasi, ingliz funt sterlingi,, frantsuz va SHveytsariya franklari kiradi.</a:t>
          </a:r>
          <a:endParaRPr lang="ru-RU" dirty="0"/>
        </a:p>
      </dgm:t>
    </dgm:pt>
    <dgm:pt modelId="{90373C9F-6DC8-49A9-B472-9CEB19EEF078}" type="parTrans" cxnId="{0E39565A-F754-4230-ABD5-9F86A47C2C25}">
      <dgm:prSet/>
      <dgm:spPr/>
      <dgm:t>
        <a:bodyPr/>
        <a:lstStyle/>
        <a:p>
          <a:endParaRPr lang="uz-Cyrl-UZ"/>
        </a:p>
      </dgm:t>
    </dgm:pt>
    <dgm:pt modelId="{470223AD-8CC8-486B-9170-49FAA85D6804}" type="sibTrans" cxnId="{0E39565A-F754-4230-ABD5-9F86A47C2C25}">
      <dgm:prSet/>
      <dgm:spPr/>
      <dgm:t>
        <a:bodyPr/>
        <a:lstStyle/>
        <a:p>
          <a:endParaRPr lang="uz-Cyrl-UZ"/>
        </a:p>
      </dgm:t>
    </dgm:pt>
    <dgm:pt modelId="{3D11A95A-11AD-4EE0-97CE-9CBDE9FFB541}" type="pres">
      <dgm:prSet presAssocID="{C97223CE-36C1-4115-96DE-951AB61FA0AB}" presName="diagram" presStyleCnt="0">
        <dgm:presLayoutVars>
          <dgm:dir/>
          <dgm:resizeHandles val="exact"/>
        </dgm:presLayoutVars>
      </dgm:prSet>
      <dgm:spPr/>
      <dgm:t>
        <a:bodyPr/>
        <a:lstStyle/>
        <a:p>
          <a:endParaRPr lang="ru-RU"/>
        </a:p>
      </dgm:t>
    </dgm:pt>
    <dgm:pt modelId="{1A85F7AA-8117-4CCF-AD47-49A2AE8D7015}" type="pres">
      <dgm:prSet presAssocID="{69D7D3B9-A6DF-4F5E-BF6A-9E69356944B5}" presName="node" presStyleLbl="node1" presStyleIdx="0" presStyleCnt="2">
        <dgm:presLayoutVars>
          <dgm:bulletEnabled val="1"/>
        </dgm:presLayoutVars>
      </dgm:prSet>
      <dgm:spPr/>
      <dgm:t>
        <a:bodyPr/>
        <a:lstStyle/>
        <a:p>
          <a:endParaRPr lang="ru-RU"/>
        </a:p>
      </dgm:t>
    </dgm:pt>
    <dgm:pt modelId="{942E0D31-B2B7-4F99-9860-3B7A7B3D7B04}" type="pres">
      <dgm:prSet presAssocID="{1F16EF31-A990-47DB-878B-A0DBE23BEB99}" presName="sibTrans" presStyleCnt="0"/>
      <dgm:spPr/>
    </dgm:pt>
    <dgm:pt modelId="{11CBB827-F614-4209-B386-EEEA7DCB3E42}" type="pres">
      <dgm:prSet presAssocID="{51F1EFA5-E15C-4482-A3BB-821DDB5D771A}" presName="node" presStyleLbl="node1" presStyleIdx="1" presStyleCnt="2">
        <dgm:presLayoutVars>
          <dgm:bulletEnabled val="1"/>
        </dgm:presLayoutVars>
      </dgm:prSet>
      <dgm:spPr/>
      <dgm:t>
        <a:bodyPr/>
        <a:lstStyle/>
        <a:p>
          <a:endParaRPr lang="ru-RU"/>
        </a:p>
      </dgm:t>
    </dgm:pt>
  </dgm:ptLst>
  <dgm:cxnLst>
    <dgm:cxn modelId="{3F78BD8A-BBD2-4B24-B7AF-610055E398FF}" type="presOf" srcId="{69D7D3B9-A6DF-4F5E-BF6A-9E69356944B5}" destId="{1A85F7AA-8117-4CCF-AD47-49A2AE8D7015}" srcOrd="0" destOrd="0" presId="urn:microsoft.com/office/officeart/2005/8/layout/default#1"/>
    <dgm:cxn modelId="{0E39565A-F754-4230-ABD5-9F86A47C2C25}" srcId="{C97223CE-36C1-4115-96DE-951AB61FA0AB}" destId="{51F1EFA5-E15C-4482-A3BB-821DDB5D771A}" srcOrd="1" destOrd="0" parTransId="{90373C9F-6DC8-49A9-B472-9CEB19EEF078}" sibTransId="{470223AD-8CC8-486B-9170-49FAA85D6804}"/>
    <dgm:cxn modelId="{00400679-5476-4B40-AD96-B8F57A6254C5}" type="presOf" srcId="{51F1EFA5-E15C-4482-A3BB-821DDB5D771A}" destId="{11CBB827-F614-4209-B386-EEEA7DCB3E42}" srcOrd="0" destOrd="0" presId="urn:microsoft.com/office/officeart/2005/8/layout/default#1"/>
    <dgm:cxn modelId="{E46BE084-B29C-4493-806D-66CD2611D701}" srcId="{C97223CE-36C1-4115-96DE-951AB61FA0AB}" destId="{69D7D3B9-A6DF-4F5E-BF6A-9E69356944B5}" srcOrd="0" destOrd="0" parTransId="{921290F7-0C21-438F-9B2F-3D24FD85396E}" sibTransId="{1F16EF31-A990-47DB-878B-A0DBE23BEB99}"/>
    <dgm:cxn modelId="{866D112A-CAC0-4DEA-B8B5-344B0BABA00F}" type="presOf" srcId="{C97223CE-36C1-4115-96DE-951AB61FA0AB}" destId="{3D11A95A-11AD-4EE0-97CE-9CBDE9FFB541}" srcOrd="0" destOrd="0" presId="urn:microsoft.com/office/officeart/2005/8/layout/default#1"/>
    <dgm:cxn modelId="{66732AF2-34C8-470A-8D9A-D8D216F0F01C}" type="presParOf" srcId="{3D11A95A-11AD-4EE0-97CE-9CBDE9FFB541}" destId="{1A85F7AA-8117-4CCF-AD47-49A2AE8D7015}" srcOrd="0" destOrd="0" presId="urn:microsoft.com/office/officeart/2005/8/layout/default#1"/>
    <dgm:cxn modelId="{8CD52E71-EC7F-4D04-8E63-077C7BD61247}" type="presParOf" srcId="{3D11A95A-11AD-4EE0-97CE-9CBDE9FFB541}" destId="{942E0D31-B2B7-4F99-9860-3B7A7B3D7B04}" srcOrd="1" destOrd="0" presId="urn:microsoft.com/office/officeart/2005/8/layout/default#1"/>
    <dgm:cxn modelId="{CC1871D7-42B2-42F3-BCCF-2114230AE732}" type="presParOf" srcId="{3D11A95A-11AD-4EE0-97CE-9CBDE9FFB541}" destId="{11CBB827-F614-4209-B386-EEEA7DCB3E42}" srcOrd="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C0D2A4-0055-45E9-ACE4-B5C41B7A8A8D}" type="doc">
      <dgm:prSet loTypeId="urn:microsoft.com/office/officeart/2005/8/layout/matrix2" loCatId="matrix" qsTypeId="urn:microsoft.com/office/officeart/2005/8/quickstyle/3d2" qsCatId="3D" csTypeId="urn:microsoft.com/office/officeart/2005/8/colors/colorful1#1" csCatId="colorful" phldr="1"/>
      <dgm:spPr/>
      <dgm:t>
        <a:bodyPr/>
        <a:lstStyle/>
        <a:p>
          <a:endParaRPr lang="uz-Cyrl-UZ"/>
        </a:p>
      </dgm:t>
    </dgm:pt>
    <dgm:pt modelId="{0C27DFD8-190A-40EF-B60F-AFA35F26201D}">
      <dgm:prSet phldrT="[Текст]" custT="1"/>
      <dgm:spPr/>
      <dgm:t>
        <a:bodyPr/>
        <a:lstStyle/>
        <a:p>
          <a:r>
            <a:rPr lang="uz-Cyrl-UZ" sz="1400" b="1" dirty="0" smtClean="0"/>
            <a:t>Agarda ikki valyuta o’rtasidagi nisbat qandaydir uchinchi valyutaga nisbatan olnngan kurslarida aniqlansa, bunday nisbatni «kross-kurs» deb ataladi.</a:t>
          </a:r>
          <a:endParaRPr lang="uz-Cyrl-UZ" sz="1400" b="1" dirty="0"/>
        </a:p>
      </dgm:t>
    </dgm:pt>
    <dgm:pt modelId="{35E834CE-69DA-4331-A68A-3B0948442DE4}" type="parTrans" cxnId="{2DE66C6D-3948-4B7C-BE04-3C19FECCAF03}">
      <dgm:prSet/>
      <dgm:spPr/>
      <dgm:t>
        <a:bodyPr/>
        <a:lstStyle/>
        <a:p>
          <a:endParaRPr lang="uz-Cyrl-UZ"/>
        </a:p>
      </dgm:t>
    </dgm:pt>
    <dgm:pt modelId="{87E96D38-49BB-4590-9C32-3344A06A500C}" type="sibTrans" cxnId="{2DE66C6D-3948-4B7C-BE04-3C19FECCAF03}">
      <dgm:prSet/>
      <dgm:spPr/>
      <dgm:t>
        <a:bodyPr/>
        <a:lstStyle/>
        <a:p>
          <a:endParaRPr lang="uz-Cyrl-UZ"/>
        </a:p>
      </dgm:t>
    </dgm:pt>
    <dgm:pt modelId="{CF238611-8DCD-45D6-8ECF-F4B2F26EE14D}">
      <dgm:prSet phldrT="[Текст]" custT="1"/>
      <dgm:spPr/>
      <dgm:t>
        <a:bodyPr/>
        <a:lstStyle/>
        <a:p>
          <a:r>
            <a:rPr lang="uz-Cyrl-UZ" sz="1400" b="1" dirty="0" smtClean="0"/>
            <a:t>Masalan:1AQSH dollari=1897,58co’m; 1Rossiya rubli=62so’mga;           </a:t>
          </a:r>
          <a:endParaRPr lang="uz-Cyrl-UZ" sz="1400" b="1" dirty="0"/>
        </a:p>
      </dgm:t>
    </dgm:pt>
    <dgm:pt modelId="{C03B587C-D8D5-4B50-8E39-7B42F13851B4}" type="parTrans" cxnId="{7348D140-C325-4308-B241-DE983B79886B}">
      <dgm:prSet/>
      <dgm:spPr/>
      <dgm:t>
        <a:bodyPr/>
        <a:lstStyle/>
        <a:p>
          <a:endParaRPr lang="uz-Cyrl-UZ"/>
        </a:p>
      </dgm:t>
    </dgm:pt>
    <dgm:pt modelId="{F6ECFFAA-B017-40A3-9BC6-8DA5911AC154}" type="sibTrans" cxnId="{7348D140-C325-4308-B241-DE983B79886B}">
      <dgm:prSet/>
      <dgm:spPr/>
      <dgm:t>
        <a:bodyPr/>
        <a:lstStyle/>
        <a:p>
          <a:endParaRPr lang="uz-Cyrl-UZ"/>
        </a:p>
      </dgm:t>
    </dgm:pt>
    <dgm:pt modelId="{D55B96BD-79F4-42E0-9EA1-39FFB702476A}">
      <dgm:prSet phldrT="[Текст]" custT="1"/>
      <dgm:spPr/>
      <dgm:t>
        <a:bodyPr/>
        <a:lstStyle/>
        <a:p>
          <a:r>
            <a:rPr lang="uz-Cyrl-UZ" sz="1400" b="1" dirty="0" smtClean="0"/>
            <a:t>1 so’m = 0.00053 AQSH dollari  yoki 1 so’m = 0.0161 Rossiya rubliga,bu yerda 0.00053AQSH dollari = 0.0161 Rossiya rubliga1 AQSH dollari = 30,43rubl.</a:t>
          </a:r>
          <a:endParaRPr lang="uz-Cyrl-UZ" sz="1400" b="1" dirty="0"/>
        </a:p>
      </dgm:t>
    </dgm:pt>
    <dgm:pt modelId="{7AFBC787-5E82-45CD-AC62-977824284474}" type="parTrans" cxnId="{B9589036-572D-4EE4-9B34-1E9C6BBB02C4}">
      <dgm:prSet/>
      <dgm:spPr/>
      <dgm:t>
        <a:bodyPr/>
        <a:lstStyle/>
        <a:p>
          <a:endParaRPr lang="uz-Cyrl-UZ"/>
        </a:p>
      </dgm:t>
    </dgm:pt>
    <dgm:pt modelId="{8D3B7585-8F72-4F10-BFB2-4F5FC55AF4E3}" type="sibTrans" cxnId="{B9589036-572D-4EE4-9B34-1E9C6BBB02C4}">
      <dgm:prSet/>
      <dgm:spPr/>
      <dgm:t>
        <a:bodyPr/>
        <a:lstStyle/>
        <a:p>
          <a:endParaRPr lang="uz-Cyrl-UZ"/>
        </a:p>
      </dgm:t>
    </dgm:pt>
    <dgm:pt modelId="{5B7F4D64-9413-4B24-8AF3-0F488F812374}">
      <dgm:prSet phldrT="[Текст]" phldr="1"/>
      <dgm:spPr/>
      <dgm:t>
        <a:bodyPr/>
        <a:lstStyle/>
        <a:p>
          <a:endParaRPr lang="uz-Cyrl-UZ" sz="1400" b="1"/>
        </a:p>
      </dgm:t>
    </dgm:pt>
    <dgm:pt modelId="{148218C1-5B7F-40A4-8855-F648CA93A634}" type="parTrans" cxnId="{6776E14F-815A-4D31-AF85-1277E47CA43E}">
      <dgm:prSet/>
      <dgm:spPr/>
      <dgm:t>
        <a:bodyPr/>
        <a:lstStyle/>
        <a:p>
          <a:endParaRPr lang="uz-Cyrl-UZ"/>
        </a:p>
      </dgm:t>
    </dgm:pt>
    <dgm:pt modelId="{88E69034-9C93-48A9-96FD-915A80E01ECC}" type="sibTrans" cxnId="{6776E14F-815A-4D31-AF85-1277E47CA43E}">
      <dgm:prSet/>
      <dgm:spPr/>
      <dgm:t>
        <a:bodyPr/>
        <a:lstStyle/>
        <a:p>
          <a:endParaRPr lang="uz-Cyrl-UZ"/>
        </a:p>
      </dgm:t>
    </dgm:pt>
    <dgm:pt modelId="{02640BC9-0E97-4D88-A3AB-13D4FCAD502D}">
      <dgm:prSet custT="1"/>
      <dgm:spPr/>
      <dgm:t>
        <a:bodyPr/>
        <a:lstStyle/>
        <a:p>
          <a:r>
            <a:rPr lang="uz-Cyrl-UZ" sz="1400" b="1" dirty="0" smtClean="0"/>
            <a:t>Ko’pchilik mamlakatlarda valyutalarni to’g’ri kotirovkalash qabul qilingan, faqat Angliya funt sterlingi, Avstraliya dollari va eKYUning kursi teskari kotirovkalash yordamida o’rnatilib kelingan.</a:t>
          </a:r>
          <a:endParaRPr lang="uz-Cyrl-UZ" sz="1400" b="1" dirty="0"/>
        </a:p>
      </dgm:t>
    </dgm:pt>
    <dgm:pt modelId="{2A0BB840-BDC9-4056-9C84-34FBA90120C4}" type="parTrans" cxnId="{9012BEC1-293C-4951-92A2-1A5DDCFA277F}">
      <dgm:prSet/>
      <dgm:spPr/>
      <dgm:t>
        <a:bodyPr/>
        <a:lstStyle/>
        <a:p>
          <a:endParaRPr lang="uz-Cyrl-UZ"/>
        </a:p>
      </dgm:t>
    </dgm:pt>
    <dgm:pt modelId="{4723CB0B-9409-48B3-907C-21D162D745DA}" type="sibTrans" cxnId="{9012BEC1-293C-4951-92A2-1A5DDCFA277F}">
      <dgm:prSet/>
      <dgm:spPr/>
      <dgm:t>
        <a:bodyPr/>
        <a:lstStyle/>
        <a:p>
          <a:endParaRPr lang="uz-Cyrl-UZ"/>
        </a:p>
      </dgm:t>
    </dgm:pt>
    <dgm:pt modelId="{FA628325-CD1F-40AC-B637-FC76224C97B6}" type="pres">
      <dgm:prSet presAssocID="{4EC0D2A4-0055-45E9-ACE4-B5C41B7A8A8D}" presName="matrix" presStyleCnt="0">
        <dgm:presLayoutVars>
          <dgm:chMax val="1"/>
          <dgm:dir/>
          <dgm:resizeHandles val="exact"/>
        </dgm:presLayoutVars>
      </dgm:prSet>
      <dgm:spPr/>
      <dgm:t>
        <a:bodyPr/>
        <a:lstStyle/>
        <a:p>
          <a:endParaRPr lang="uz-Cyrl-UZ"/>
        </a:p>
      </dgm:t>
    </dgm:pt>
    <dgm:pt modelId="{406CC6D5-2796-43C5-B6AF-D0C1EB71D586}" type="pres">
      <dgm:prSet presAssocID="{4EC0D2A4-0055-45E9-ACE4-B5C41B7A8A8D}" presName="axisShape" presStyleLbl="bgShp" presStyleIdx="0" presStyleCnt="1"/>
      <dgm:spPr/>
      <dgm:t>
        <a:bodyPr/>
        <a:lstStyle/>
        <a:p>
          <a:endParaRPr lang="uz-Cyrl-UZ"/>
        </a:p>
      </dgm:t>
    </dgm:pt>
    <dgm:pt modelId="{998A7563-2059-483B-B530-3F7EC3A12F5A}" type="pres">
      <dgm:prSet presAssocID="{4EC0D2A4-0055-45E9-ACE4-B5C41B7A8A8D}" presName="rect1" presStyleLbl="node1" presStyleIdx="0" presStyleCnt="4">
        <dgm:presLayoutVars>
          <dgm:chMax val="0"/>
          <dgm:chPref val="0"/>
          <dgm:bulletEnabled val="1"/>
        </dgm:presLayoutVars>
      </dgm:prSet>
      <dgm:spPr/>
      <dgm:t>
        <a:bodyPr/>
        <a:lstStyle/>
        <a:p>
          <a:endParaRPr lang="uz-Cyrl-UZ"/>
        </a:p>
      </dgm:t>
    </dgm:pt>
    <dgm:pt modelId="{67EEE2C1-401A-44E3-B4D1-CD518FD5BF20}" type="pres">
      <dgm:prSet presAssocID="{4EC0D2A4-0055-45E9-ACE4-B5C41B7A8A8D}" presName="rect2" presStyleLbl="node1" presStyleIdx="1" presStyleCnt="4">
        <dgm:presLayoutVars>
          <dgm:chMax val="0"/>
          <dgm:chPref val="0"/>
          <dgm:bulletEnabled val="1"/>
        </dgm:presLayoutVars>
      </dgm:prSet>
      <dgm:spPr/>
      <dgm:t>
        <a:bodyPr/>
        <a:lstStyle/>
        <a:p>
          <a:endParaRPr lang="uz-Cyrl-UZ"/>
        </a:p>
      </dgm:t>
    </dgm:pt>
    <dgm:pt modelId="{D471FFF8-F818-412C-8A74-43AE61F97371}" type="pres">
      <dgm:prSet presAssocID="{4EC0D2A4-0055-45E9-ACE4-B5C41B7A8A8D}" presName="rect3" presStyleLbl="node1" presStyleIdx="2" presStyleCnt="4">
        <dgm:presLayoutVars>
          <dgm:chMax val="0"/>
          <dgm:chPref val="0"/>
          <dgm:bulletEnabled val="1"/>
        </dgm:presLayoutVars>
      </dgm:prSet>
      <dgm:spPr/>
      <dgm:t>
        <a:bodyPr/>
        <a:lstStyle/>
        <a:p>
          <a:endParaRPr lang="uz-Cyrl-UZ"/>
        </a:p>
      </dgm:t>
    </dgm:pt>
    <dgm:pt modelId="{9885A55F-452B-411A-BBC5-320C06172871}" type="pres">
      <dgm:prSet presAssocID="{4EC0D2A4-0055-45E9-ACE4-B5C41B7A8A8D}" presName="rect4" presStyleLbl="node1" presStyleIdx="3" presStyleCnt="4">
        <dgm:presLayoutVars>
          <dgm:chMax val="0"/>
          <dgm:chPref val="0"/>
          <dgm:bulletEnabled val="1"/>
        </dgm:presLayoutVars>
      </dgm:prSet>
      <dgm:spPr/>
      <dgm:t>
        <a:bodyPr/>
        <a:lstStyle/>
        <a:p>
          <a:endParaRPr lang="uz-Cyrl-UZ"/>
        </a:p>
      </dgm:t>
    </dgm:pt>
  </dgm:ptLst>
  <dgm:cxnLst>
    <dgm:cxn modelId="{1EBF5DA8-5A4E-410C-8275-C25D0444F960}" type="presOf" srcId="{0C27DFD8-190A-40EF-B60F-AFA35F26201D}" destId="{998A7563-2059-483B-B530-3F7EC3A12F5A}" srcOrd="0" destOrd="0" presId="urn:microsoft.com/office/officeart/2005/8/layout/matrix2"/>
    <dgm:cxn modelId="{DDB431E8-39C8-4A4F-932A-B25525A67D5F}" type="presOf" srcId="{D55B96BD-79F4-42E0-9EA1-39FFB702476A}" destId="{9885A55F-452B-411A-BBC5-320C06172871}" srcOrd="0" destOrd="0" presId="urn:microsoft.com/office/officeart/2005/8/layout/matrix2"/>
    <dgm:cxn modelId="{9EF1D8C7-9D6B-4778-84FC-C6B1659F883C}" type="presOf" srcId="{02640BC9-0E97-4D88-A3AB-13D4FCAD502D}" destId="{67EEE2C1-401A-44E3-B4D1-CD518FD5BF20}" srcOrd="0" destOrd="0" presId="urn:microsoft.com/office/officeart/2005/8/layout/matrix2"/>
    <dgm:cxn modelId="{2DE66C6D-3948-4B7C-BE04-3C19FECCAF03}" srcId="{4EC0D2A4-0055-45E9-ACE4-B5C41B7A8A8D}" destId="{0C27DFD8-190A-40EF-B60F-AFA35F26201D}" srcOrd="0" destOrd="0" parTransId="{35E834CE-69DA-4331-A68A-3B0948442DE4}" sibTransId="{87E96D38-49BB-4590-9C32-3344A06A500C}"/>
    <dgm:cxn modelId="{B9589036-572D-4EE4-9B34-1E9C6BBB02C4}" srcId="{4EC0D2A4-0055-45E9-ACE4-B5C41B7A8A8D}" destId="{D55B96BD-79F4-42E0-9EA1-39FFB702476A}" srcOrd="3" destOrd="0" parTransId="{7AFBC787-5E82-45CD-AC62-977824284474}" sibTransId="{8D3B7585-8F72-4F10-BFB2-4F5FC55AF4E3}"/>
    <dgm:cxn modelId="{091AC910-683B-4E13-9693-1BC1DA9F06BB}" type="presOf" srcId="{4EC0D2A4-0055-45E9-ACE4-B5C41B7A8A8D}" destId="{FA628325-CD1F-40AC-B637-FC76224C97B6}" srcOrd="0" destOrd="0" presId="urn:microsoft.com/office/officeart/2005/8/layout/matrix2"/>
    <dgm:cxn modelId="{7348D140-C325-4308-B241-DE983B79886B}" srcId="{4EC0D2A4-0055-45E9-ACE4-B5C41B7A8A8D}" destId="{CF238611-8DCD-45D6-8ECF-F4B2F26EE14D}" srcOrd="2" destOrd="0" parTransId="{C03B587C-D8D5-4B50-8E39-7B42F13851B4}" sibTransId="{F6ECFFAA-B017-40A3-9BC6-8DA5911AC154}"/>
    <dgm:cxn modelId="{EAF02380-4189-47D1-9969-63DD0A47F6B9}" type="presOf" srcId="{CF238611-8DCD-45D6-8ECF-F4B2F26EE14D}" destId="{D471FFF8-F818-412C-8A74-43AE61F97371}" srcOrd="0" destOrd="0" presId="urn:microsoft.com/office/officeart/2005/8/layout/matrix2"/>
    <dgm:cxn modelId="{6776E14F-815A-4D31-AF85-1277E47CA43E}" srcId="{4EC0D2A4-0055-45E9-ACE4-B5C41B7A8A8D}" destId="{5B7F4D64-9413-4B24-8AF3-0F488F812374}" srcOrd="4" destOrd="0" parTransId="{148218C1-5B7F-40A4-8855-F648CA93A634}" sibTransId="{88E69034-9C93-48A9-96FD-915A80E01ECC}"/>
    <dgm:cxn modelId="{9012BEC1-293C-4951-92A2-1A5DDCFA277F}" srcId="{4EC0D2A4-0055-45E9-ACE4-B5C41B7A8A8D}" destId="{02640BC9-0E97-4D88-A3AB-13D4FCAD502D}" srcOrd="1" destOrd="0" parTransId="{2A0BB840-BDC9-4056-9C84-34FBA90120C4}" sibTransId="{4723CB0B-9409-48B3-907C-21D162D745DA}"/>
    <dgm:cxn modelId="{85F21FF4-0A35-405E-BF2F-4F98B6C7F35D}" type="presParOf" srcId="{FA628325-CD1F-40AC-B637-FC76224C97B6}" destId="{406CC6D5-2796-43C5-B6AF-D0C1EB71D586}" srcOrd="0" destOrd="0" presId="urn:microsoft.com/office/officeart/2005/8/layout/matrix2"/>
    <dgm:cxn modelId="{7526817C-2A7E-4C6B-A7EE-E595EA079C1D}" type="presParOf" srcId="{FA628325-CD1F-40AC-B637-FC76224C97B6}" destId="{998A7563-2059-483B-B530-3F7EC3A12F5A}" srcOrd="1" destOrd="0" presId="urn:microsoft.com/office/officeart/2005/8/layout/matrix2"/>
    <dgm:cxn modelId="{9A781FBC-8168-4767-A857-E1A7A3EF9944}" type="presParOf" srcId="{FA628325-CD1F-40AC-B637-FC76224C97B6}" destId="{67EEE2C1-401A-44E3-B4D1-CD518FD5BF20}" srcOrd="2" destOrd="0" presId="urn:microsoft.com/office/officeart/2005/8/layout/matrix2"/>
    <dgm:cxn modelId="{8F749717-1DC0-43A6-9E09-923A8069B9BF}" type="presParOf" srcId="{FA628325-CD1F-40AC-B637-FC76224C97B6}" destId="{D471FFF8-F818-412C-8A74-43AE61F97371}" srcOrd="3" destOrd="0" presId="urn:microsoft.com/office/officeart/2005/8/layout/matrix2"/>
    <dgm:cxn modelId="{D56D213E-4443-4E36-AFFC-C6642BA2BCB9}" type="presParOf" srcId="{FA628325-CD1F-40AC-B637-FC76224C97B6}" destId="{9885A55F-452B-411A-BBC5-320C06172871}"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7AC261-BB92-4563-8FFE-6D3D22DB1BA0}" type="doc">
      <dgm:prSet loTypeId="urn:microsoft.com/office/officeart/2005/8/layout/cycle7" loCatId="cycle" qsTypeId="urn:microsoft.com/office/officeart/2005/8/quickstyle/3d2" qsCatId="3D" csTypeId="urn:microsoft.com/office/officeart/2005/8/colors/colorful4" csCatId="colorful" phldr="1"/>
      <dgm:spPr/>
      <dgm:t>
        <a:bodyPr/>
        <a:lstStyle/>
        <a:p>
          <a:endParaRPr lang="uz-Cyrl-UZ"/>
        </a:p>
      </dgm:t>
    </dgm:pt>
    <dgm:pt modelId="{62691479-3E82-4AA8-B26D-B80B8472BCEA}">
      <dgm:prSet custT="1"/>
      <dgm:spPr/>
      <dgm:t>
        <a:bodyPr/>
        <a:lstStyle/>
        <a:p>
          <a:pPr rtl="0"/>
          <a:r>
            <a:rPr lang="uz-Cyrl-UZ" sz="1400" dirty="0" smtClean="0"/>
            <a:t>YUqorida keltirilgan nisbat Rossiya rublining dollarga nisbatan aniqlangan kross-kursidir. Ushbu shartli misolda o’zbek so’mi uchinchi valyuta rolini uynaydi, jahon amaliyotida esa asosan uchinchi valyuta sifatida AQSH dollari qo’llaniladi, ya’ni barcha valyutalar jahon ayirboshlashida aynan shu valyutaga nisbatan kotirovka qilinadi.</a:t>
          </a:r>
          <a:endParaRPr lang="ru-RU" sz="1400" dirty="0"/>
        </a:p>
      </dgm:t>
    </dgm:pt>
    <dgm:pt modelId="{78723C07-0DB7-4AC1-BAD0-45536199E41A}" type="parTrans" cxnId="{8C6DC89F-2DFB-43E0-97B1-32C787FB0F4B}">
      <dgm:prSet/>
      <dgm:spPr/>
      <dgm:t>
        <a:bodyPr/>
        <a:lstStyle/>
        <a:p>
          <a:endParaRPr lang="uz-Cyrl-UZ"/>
        </a:p>
      </dgm:t>
    </dgm:pt>
    <dgm:pt modelId="{DA5DC2A3-65AC-4A77-9B5D-B09F26B9710A}" type="sibTrans" cxnId="{8C6DC89F-2DFB-43E0-97B1-32C787FB0F4B}">
      <dgm:prSet/>
      <dgm:spPr/>
      <dgm:t>
        <a:bodyPr/>
        <a:lstStyle/>
        <a:p>
          <a:endParaRPr lang="uz-Cyrl-UZ"/>
        </a:p>
      </dgm:t>
    </dgm:pt>
    <dgm:pt modelId="{AA1F9391-93DB-4766-B7F5-6AEEA5DBAE9C}">
      <dgm:prSet/>
      <dgm:spPr/>
      <dgm:t>
        <a:bodyPr/>
        <a:lstStyle/>
        <a:p>
          <a:pPr rtl="0"/>
          <a:r>
            <a:rPr lang="uz-Cyrl-UZ" dirty="0" smtClean="0"/>
            <a:t>Valyuta kursi yoki milliy valyuta bahosi har qanday boshqa tovar bahosi kabi erkin, boshqariladigan, o’rnatiladigan bo’lishi mumkin. SHuning uchun uni erkin suzib yuruvchi, cheklangan  darajada suzib yuruvchi va qayd etilgan valyuta kurslariga ajratiladi.</a:t>
          </a:r>
          <a:endParaRPr lang="ru-RU" dirty="0"/>
        </a:p>
      </dgm:t>
    </dgm:pt>
    <dgm:pt modelId="{ED4E2065-5BE0-4986-883E-7B6A07030BE8}" type="parTrans" cxnId="{C24775BF-6DCF-4AC3-A98E-E5DBF7362C20}">
      <dgm:prSet/>
      <dgm:spPr/>
      <dgm:t>
        <a:bodyPr/>
        <a:lstStyle/>
        <a:p>
          <a:endParaRPr lang="uz-Cyrl-UZ"/>
        </a:p>
      </dgm:t>
    </dgm:pt>
    <dgm:pt modelId="{820C520E-DD0B-4993-945D-4B7A1151EC60}" type="sibTrans" cxnId="{C24775BF-6DCF-4AC3-A98E-E5DBF7362C20}">
      <dgm:prSet/>
      <dgm:spPr/>
      <dgm:t>
        <a:bodyPr/>
        <a:lstStyle/>
        <a:p>
          <a:endParaRPr lang="uz-Cyrl-UZ"/>
        </a:p>
      </dgm:t>
    </dgm:pt>
    <dgm:pt modelId="{275CE4AD-CAE0-460D-9F66-E1A4E31AC994}">
      <dgm:prSet/>
      <dgm:spPr/>
      <dgm:t>
        <a:bodyPr/>
        <a:lstStyle/>
        <a:p>
          <a:pPr rtl="0"/>
          <a:endParaRPr lang="ru-RU" dirty="0"/>
        </a:p>
      </dgm:t>
    </dgm:pt>
    <dgm:pt modelId="{13881D45-DBA2-448C-9355-32527A6B73C6}" type="parTrans" cxnId="{D5FD55DF-F0D6-474D-AD08-1E1959DF2E93}">
      <dgm:prSet/>
      <dgm:spPr/>
      <dgm:t>
        <a:bodyPr/>
        <a:lstStyle/>
        <a:p>
          <a:endParaRPr lang="uz-Cyrl-UZ"/>
        </a:p>
      </dgm:t>
    </dgm:pt>
    <dgm:pt modelId="{F08457F6-FFAC-44BC-A15A-53BC31596C3D}" type="sibTrans" cxnId="{D5FD55DF-F0D6-474D-AD08-1E1959DF2E93}">
      <dgm:prSet/>
      <dgm:spPr/>
      <dgm:t>
        <a:bodyPr/>
        <a:lstStyle/>
        <a:p>
          <a:endParaRPr lang="uz-Cyrl-UZ"/>
        </a:p>
      </dgm:t>
    </dgm:pt>
    <dgm:pt modelId="{E2B0241F-BF3D-4407-98C7-509E24B836FF}">
      <dgm:prSet/>
      <dgm:spPr/>
      <dgm:t>
        <a:bodyPr/>
        <a:lstStyle/>
        <a:p>
          <a:pPr rtl="0"/>
          <a:r>
            <a:rPr lang="uz-Cyrl-UZ" dirty="0" smtClean="0"/>
            <a:t>Valyuta qiymatini aniqlashning asosi bo’lib valyuta pariteti hisoblanadi. Uning ma’nosi shuki, ikki valyuta o’rtasidagi nisbat qonunan mustahkamlanib qo’yiladi. Oltin standarti yuritilgan davrda valyuta pariteti tushunchasi oltin pariteti ma’nosida tushunilgan, chunki ikki valyuta o’rtasidagi nisbat ulardagi oltin miqdori bilan aniqlangan. </a:t>
          </a:r>
          <a:endParaRPr lang="ru-RU" dirty="0"/>
        </a:p>
      </dgm:t>
    </dgm:pt>
    <dgm:pt modelId="{01C541E0-3458-4332-9EFD-2655B3147587}" type="parTrans" cxnId="{7922FC74-E412-4B11-B496-2D3ACFE46A0B}">
      <dgm:prSet/>
      <dgm:spPr/>
      <dgm:t>
        <a:bodyPr/>
        <a:lstStyle/>
        <a:p>
          <a:endParaRPr lang="uz-Cyrl-UZ"/>
        </a:p>
      </dgm:t>
    </dgm:pt>
    <dgm:pt modelId="{D367228E-4F82-425D-B6C8-45160FAA95C7}" type="sibTrans" cxnId="{7922FC74-E412-4B11-B496-2D3ACFE46A0B}">
      <dgm:prSet/>
      <dgm:spPr/>
      <dgm:t>
        <a:bodyPr/>
        <a:lstStyle/>
        <a:p>
          <a:endParaRPr lang="uz-Cyrl-UZ"/>
        </a:p>
      </dgm:t>
    </dgm:pt>
    <dgm:pt modelId="{24D90E68-BFFF-4322-8897-709676D42292}">
      <dgm:prSet/>
      <dgm:spPr/>
      <dgm:t>
        <a:bodyPr/>
        <a:lstStyle/>
        <a:p>
          <a:pPr rtl="0"/>
          <a:endParaRPr lang="uz-Cyrl-UZ" dirty="0"/>
        </a:p>
      </dgm:t>
    </dgm:pt>
    <dgm:pt modelId="{EB23A9D9-4913-48B5-85A3-738DE6A1CC58}" type="parTrans" cxnId="{CC8FFEBF-FF79-4445-AEE2-AB03BA6266E2}">
      <dgm:prSet/>
      <dgm:spPr/>
      <dgm:t>
        <a:bodyPr/>
        <a:lstStyle/>
        <a:p>
          <a:endParaRPr lang="uz-Cyrl-UZ"/>
        </a:p>
      </dgm:t>
    </dgm:pt>
    <dgm:pt modelId="{30E6C833-D8DA-4A31-8795-6342C710D4F9}" type="sibTrans" cxnId="{CC8FFEBF-FF79-4445-AEE2-AB03BA6266E2}">
      <dgm:prSet/>
      <dgm:spPr/>
      <dgm:t>
        <a:bodyPr/>
        <a:lstStyle/>
        <a:p>
          <a:endParaRPr lang="uz-Cyrl-UZ"/>
        </a:p>
      </dgm:t>
    </dgm:pt>
    <dgm:pt modelId="{774301DB-5096-4633-B6FA-C81959E64CB9}" type="pres">
      <dgm:prSet presAssocID="{087AC261-BB92-4563-8FFE-6D3D22DB1BA0}" presName="Name0" presStyleCnt="0">
        <dgm:presLayoutVars>
          <dgm:dir/>
          <dgm:resizeHandles val="exact"/>
        </dgm:presLayoutVars>
      </dgm:prSet>
      <dgm:spPr/>
      <dgm:t>
        <a:bodyPr/>
        <a:lstStyle/>
        <a:p>
          <a:endParaRPr lang="uz-Cyrl-UZ"/>
        </a:p>
      </dgm:t>
    </dgm:pt>
    <dgm:pt modelId="{CDEBADE7-89B2-494C-A5F3-6E1A9BCDF4C8}" type="pres">
      <dgm:prSet presAssocID="{62691479-3E82-4AA8-B26D-B80B8472BCEA}" presName="node" presStyleLbl="node1" presStyleIdx="0" presStyleCnt="3" custScaleX="159925" custRadScaleRad="82060" custRadScaleInc="1169">
        <dgm:presLayoutVars>
          <dgm:bulletEnabled val="1"/>
        </dgm:presLayoutVars>
      </dgm:prSet>
      <dgm:spPr/>
      <dgm:t>
        <a:bodyPr/>
        <a:lstStyle/>
        <a:p>
          <a:endParaRPr lang="uz-Cyrl-UZ"/>
        </a:p>
      </dgm:t>
    </dgm:pt>
    <dgm:pt modelId="{E1A83212-16C4-45D7-9CE9-0266E27C20A7}" type="pres">
      <dgm:prSet presAssocID="{DA5DC2A3-65AC-4A77-9B5D-B09F26B9710A}" presName="sibTrans" presStyleLbl="sibTrans2D1" presStyleIdx="0" presStyleCnt="3"/>
      <dgm:spPr/>
      <dgm:t>
        <a:bodyPr/>
        <a:lstStyle/>
        <a:p>
          <a:endParaRPr lang="uz-Cyrl-UZ"/>
        </a:p>
      </dgm:t>
    </dgm:pt>
    <dgm:pt modelId="{A7D3EF39-600B-47A0-B226-0E65E96D1872}" type="pres">
      <dgm:prSet presAssocID="{DA5DC2A3-65AC-4A77-9B5D-B09F26B9710A}" presName="connectorText" presStyleLbl="sibTrans2D1" presStyleIdx="0" presStyleCnt="3"/>
      <dgm:spPr/>
      <dgm:t>
        <a:bodyPr/>
        <a:lstStyle/>
        <a:p>
          <a:endParaRPr lang="uz-Cyrl-UZ"/>
        </a:p>
      </dgm:t>
    </dgm:pt>
    <dgm:pt modelId="{B2D5FFEC-35E0-411A-B53B-97EF18C66F4E}" type="pres">
      <dgm:prSet presAssocID="{AA1F9391-93DB-4766-B7F5-6AEEA5DBAE9C}" presName="node" presStyleLbl="node1" presStyleIdx="1" presStyleCnt="3" custScaleY="223680" custRadScaleRad="85561" custRadScaleInc="-17782">
        <dgm:presLayoutVars>
          <dgm:bulletEnabled val="1"/>
        </dgm:presLayoutVars>
      </dgm:prSet>
      <dgm:spPr/>
      <dgm:t>
        <a:bodyPr/>
        <a:lstStyle/>
        <a:p>
          <a:endParaRPr lang="uz-Cyrl-UZ"/>
        </a:p>
      </dgm:t>
    </dgm:pt>
    <dgm:pt modelId="{45EE6510-5B65-4B60-8040-A9022B5F74ED}" type="pres">
      <dgm:prSet presAssocID="{820C520E-DD0B-4993-945D-4B7A1151EC60}" presName="sibTrans" presStyleLbl="sibTrans2D1" presStyleIdx="1" presStyleCnt="3"/>
      <dgm:spPr/>
      <dgm:t>
        <a:bodyPr/>
        <a:lstStyle/>
        <a:p>
          <a:endParaRPr lang="uz-Cyrl-UZ"/>
        </a:p>
      </dgm:t>
    </dgm:pt>
    <dgm:pt modelId="{10812F24-89C3-4A2D-9A96-10B0237ABD85}" type="pres">
      <dgm:prSet presAssocID="{820C520E-DD0B-4993-945D-4B7A1151EC60}" presName="connectorText" presStyleLbl="sibTrans2D1" presStyleIdx="1" presStyleCnt="3"/>
      <dgm:spPr/>
      <dgm:t>
        <a:bodyPr/>
        <a:lstStyle/>
        <a:p>
          <a:endParaRPr lang="uz-Cyrl-UZ"/>
        </a:p>
      </dgm:t>
    </dgm:pt>
    <dgm:pt modelId="{E14A971A-8739-48D7-A768-1D2237F074CF}" type="pres">
      <dgm:prSet presAssocID="{275CE4AD-CAE0-460D-9F66-E1A4E31AC994}" presName="node" presStyleLbl="node1" presStyleIdx="2" presStyleCnt="3" custScaleY="216860" custRadScaleRad="94485" custRadScaleInc="17351">
        <dgm:presLayoutVars>
          <dgm:bulletEnabled val="1"/>
        </dgm:presLayoutVars>
      </dgm:prSet>
      <dgm:spPr/>
      <dgm:t>
        <a:bodyPr/>
        <a:lstStyle/>
        <a:p>
          <a:endParaRPr lang="uz-Cyrl-UZ"/>
        </a:p>
      </dgm:t>
    </dgm:pt>
    <dgm:pt modelId="{5E017B1F-63A8-42DA-BA4F-CA3C9E942FA0}" type="pres">
      <dgm:prSet presAssocID="{F08457F6-FFAC-44BC-A15A-53BC31596C3D}" presName="sibTrans" presStyleLbl="sibTrans2D1" presStyleIdx="2" presStyleCnt="3"/>
      <dgm:spPr/>
      <dgm:t>
        <a:bodyPr/>
        <a:lstStyle/>
        <a:p>
          <a:endParaRPr lang="uz-Cyrl-UZ"/>
        </a:p>
      </dgm:t>
    </dgm:pt>
    <dgm:pt modelId="{0E393702-B16A-428A-B36C-9F81F5C901C5}" type="pres">
      <dgm:prSet presAssocID="{F08457F6-FFAC-44BC-A15A-53BC31596C3D}" presName="connectorText" presStyleLbl="sibTrans2D1" presStyleIdx="2" presStyleCnt="3"/>
      <dgm:spPr/>
      <dgm:t>
        <a:bodyPr/>
        <a:lstStyle/>
        <a:p>
          <a:endParaRPr lang="uz-Cyrl-UZ"/>
        </a:p>
      </dgm:t>
    </dgm:pt>
  </dgm:ptLst>
  <dgm:cxnLst>
    <dgm:cxn modelId="{B136BA70-A38E-4530-A717-82CC425021DE}" type="presOf" srcId="{087AC261-BB92-4563-8FFE-6D3D22DB1BA0}" destId="{774301DB-5096-4633-B6FA-C81959E64CB9}" srcOrd="0" destOrd="0" presId="urn:microsoft.com/office/officeart/2005/8/layout/cycle7"/>
    <dgm:cxn modelId="{81A51549-09F4-4520-B063-E5D86A0B8440}" type="presOf" srcId="{62691479-3E82-4AA8-B26D-B80B8472BCEA}" destId="{CDEBADE7-89B2-494C-A5F3-6E1A9BCDF4C8}" srcOrd="0" destOrd="0" presId="urn:microsoft.com/office/officeart/2005/8/layout/cycle7"/>
    <dgm:cxn modelId="{A2B29647-5549-41AD-8CD9-3CC5FD91DB77}" type="presOf" srcId="{275CE4AD-CAE0-460D-9F66-E1A4E31AC994}" destId="{E14A971A-8739-48D7-A768-1D2237F074CF}" srcOrd="0" destOrd="0" presId="urn:microsoft.com/office/officeart/2005/8/layout/cycle7"/>
    <dgm:cxn modelId="{D5FD55DF-F0D6-474D-AD08-1E1959DF2E93}" srcId="{087AC261-BB92-4563-8FFE-6D3D22DB1BA0}" destId="{275CE4AD-CAE0-460D-9F66-E1A4E31AC994}" srcOrd="2" destOrd="0" parTransId="{13881D45-DBA2-448C-9355-32527A6B73C6}" sibTransId="{F08457F6-FFAC-44BC-A15A-53BC31596C3D}"/>
    <dgm:cxn modelId="{7D63CF26-BE7C-4C53-9B2F-B70BFD437552}" type="presOf" srcId="{24D90E68-BFFF-4322-8897-709676D42292}" destId="{E14A971A-8739-48D7-A768-1D2237F074CF}" srcOrd="0" destOrd="2" presId="urn:microsoft.com/office/officeart/2005/8/layout/cycle7"/>
    <dgm:cxn modelId="{8C6DC89F-2DFB-43E0-97B1-32C787FB0F4B}" srcId="{087AC261-BB92-4563-8FFE-6D3D22DB1BA0}" destId="{62691479-3E82-4AA8-B26D-B80B8472BCEA}" srcOrd="0" destOrd="0" parTransId="{78723C07-0DB7-4AC1-BAD0-45536199E41A}" sibTransId="{DA5DC2A3-65AC-4A77-9B5D-B09F26B9710A}"/>
    <dgm:cxn modelId="{C24775BF-6DCF-4AC3-A98E-E5DBF7362C20}" srcId="{087AC261-BB92-4563-8FFE-6D3D22DB1BA0}" destId="{AA1F9391-93DB-4766-B7F5-6AEEA5DBAE9C}" srcOrd="1" destOrd="0" parTransId="{ED4E2065-5BE0-4986-883E-7B6A07030BE8}" sibTransId="{820C520E-DD0B-4993-945D-4B7A1151EC60}"/>
    <dgm:cxn modelId="{A2E9E9FD-6ABE-440C-BE5E-19D2550FFC9D}" type="presOf" srcId="{AA1F9391-93DB-4766-B7F5-6AEEA5DBAE9C}" destId="{B2D5FFEC-35E0-411A-B53B-97EF18C66F4E}" srcOrd="0" destOrd="0" presId="urn:microsoft.com/office/officeart/2005/8/layout/cycle7"/>
    <dgm:cxn modelId="{7922FC74-E412-4B11-B496-2D3ACFE46A0B}" srcId="{275CE4AD-CAE0-460D-9F66-E1A4E31AC994}" destId="{E2B0241F-BF3D-4407-98C7-509E24B836FF}" srcOrd="0" destOrd="0" parTransId="{01C541E0-3458-4332-9EFD-2655B3147587}" sibTransId="{D367228E-4F82-425D-B6C8-45160FAA95C7}"/>
    <dgm:cxn modelId="{B9FDE056-CAEF-49E6-A493-4E78D150B927}" type="presOf" srcId="{820C520E-DD0B-4993-945D-4B7A1151EC60}" destId="{45EE6510-5B65-4B60-8040-A9022B5F74ED}" srcOrd="0" destOrd="0" presId="urn:microsoft.com/office/officeart/2005/8/layout/cycle7"/>
    <dgm:cxn modelId="{059566C3-CAD9-4CAC-8855-073018ABBBAD}" type="presOf" srcId="{DA5DC2A3-65AC-4A77-9B5D-B09F26B9710A}" destId="{A7D3EF39-600B-47A0-B226-0E65E96D1872}" srcOrd="1" destOrd="0" presId="urn:microsoft.com/office/officeart/2005/8/layout/cycle7"/>
    <dgm:cxn modelId="{01CAF8C9-6D53-40DE-884A-8B1CB35E8904}" type="presOf" srcId="{DA5DC2A3-65AC-4A77-9B5D-B09F26B9710A}" destId="{E1A83212-16C4-45D7-9CE9-0266E27C20A7}" srcOrd="0" destOrd="0" presId="urn:microsoft.com/office/officeart/2005/8/layout/cycle7"/>
    <dgm:cxn modelId="{999101A2-D762-4E48-998B-6831C2C114E2}" type="presOf" srcId="{F08457F6-FFAC-44BC-A15A-53BC31596C3D}" destId="{5E017B1F-63A8-42DA-BA4F-CA3C9E942FA0}" srcOrd="0" destOrd="0" presId="urn:microsoft.com/office/officeart/2005/8/layout/cycle7"/>
    <dgm:cxn modelId="{8782A744-DB00-4EB9-B7FD-9896846C401D}" type="presOf" srcId="{820C520E-DD0B-4993-945D-4B7A1151EC60}" destId="{10812F24-89C3-4A2D-9A96-10B0237ABD85}" srcOrd="1" destOrd="0" presId="urn:microsoft.com/office/officeart/2005/8/layout/cycle7"/>
    <dgm:cxn modelId="{DB497EC8-EC20-4E08-87AB-237F84C7316A}" type="presOf" srcId="{F08457F6-FFAC-44BC-A15A-53BC31596C3D}" destId="{0E393702-B16A-428A-B36C-9F81F5C901C5}" srcOrd="1" destOrd="0" presId="urn:microsoft.com/office/officeart/2005/8/layout/cycle7"/>
    <dgm:cxn modelId="{6782A0E7-9B4D-420C-9EF5-29315C427577}" type="presOf" srcId="{E2B0241F-BF3D-4407-98C7-509E24B836FF}" destId="{E14A971A-8739-48D7-A768-1D2237F074CF}" srcOrd="0" destOrd="1" presId="urn:microsoft.com/office/officeart/2005/8/layout/cycle7"/>
    <dgm:cxn modelId="{CC8FFEBF-FF79-4445-AEE2-AB03BA6266E2}" srcId="{275CE4AD-CAE0-460D-9F66-E1A4E31AC994}" destId="{24D90E68-BFFF-4322-8897-709676D42292}" srcOrd="1" destOrd="0" parTransId="{EB23A9D9-4913-48B5-85A3-738DE6A1CC58}" sibTransId="{30E6C833-D8DA-4A31-8795-6342C710D4F9}"/>
    <dgm:cxn modelId="{67C2E96B-1592-4CA2-A823-21E5A069BA44}" type="presParOf" srcId="{774301DB-5096-4633-B6FA-C81959E64CB9}" destId="{CDEBADE7-89B2-494C-A5F3-6E1A9BCDF4C8}" srcOrd="0" destOrd="0" presId="urn:microsoft.com/office/officeart/2005/8/layout/cycle7"/>
    <dgm:cxn modelId="{6801A28D-F0BD-4702-A5E1-68E8C20A5D27}" type="presParOf" srcId="{774301DB-5096-4633-B6FA-C81959E64CB9}" destId="{E1A83212-16C4-45D7-9CE9-0266E27C20A7}" srcOrd="1" destOrd="0" presId="urn:microsoft.com/office/officeart/2005/8/layout/cycle7"/>
    <dgm:cxn modelId="{20335FEE-BF96-41AE-A2E1-70F2D493115F}" type="presParOf" srcId="{E1A83212-16C4-45D7-9CE9-0266E27C20A7}" destId="{A7D3EF39-600B-47A0-B226-0E65E96D1872}" srcOrd="0" destOrd="0" presId="urn:microsoft.com/office/officeart/2005/8/layout/cycle7"/>
    <dgm:cxn modelId="{329F63A4-6CAB-43AF-8765-9C852746B538}" type="presParOf" srcId="{774301DB-5096-4633-B6FA-C81959E64CB9}" destId="{B2D5FFEC-35E0-411A-B53B-97EF18C66F4E}" srcOrd="2" destOrd="0" presId="urn:microsoft.com/office/officeart/2005/8/layout/cycle7"/>
    <dgm:cxn modelId="{67C7F302-6B84-46F1-A14D-F826CD74AE08}" type="presParOf" srcId="{774301DB-5096-4633-B6FA-C81959E64CB9}" destId="{45EE6510-5B65-4B60-8040-A9022B5F74ED}" srcOrd="3" destOrd="0" presId="urn:microsoft.com/office/officeart/2005/8/layout/cycle7"/>
    <dgm:cxn modelId="{A2C8E4D3-81A1-47BF-8203-6ABF0B826959}" type="presParOf" srcId="{45EE6510-5B65-4B60-8040-A9022B5F74ED}" destId="{10812F24-89C3-4A2D-9A96-10B0237ABD85}" srcOrd="0" destOrd="0" presId="urn:microsoft.com/office/officeart/2005/8/layout/cycle7"/>
    <dgm:cxn modelId="{9CE3DA9A-2B95-4EF2-96AA-34C3C82F4F20}" type="presParOf" srcId="{774301DB-5096-4633-B6FA-C81959E64CB9}" destId="{E14A971A-8739-48D7-A768-1D2237F074CF}" srcOrd="4" destOrd="0" presId="urn:microsoft.com/office/officeart/2005/8/layout/cycle7"/>
    <dgm:cxn modelId="{1270757F-1CF6-43BD-841B-D13972E47A82}" type="presParOf" srcId="{774301DB-5096-4633-B6FA-C81959E64CB9}" destId="{5E017B1F-63A8-42DA-BA4F-CA3C9E942FA0}" srcOrd="5" destOrd="0" presId="urn:microsoft.com/office/officeart/2005/8/layout/cycle7"/>
    <dgm:cxn modelId="{2E898DA8-96A8-4A62-93AE-062EC12DEA34}" type="presParOf" srcId="{5E017B1F-63A8-42DA-BA4F-CA3C9E942FA0}" destId="{0E393702-B16A-428A-B36C-9F81F5C901C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90F400-5D40-438B-B409-AE6F51D62F49}" type="doc">
      <dgm:prSet loTypeId="urn:microsoft.com/office/officeart/2005/8/layout/arrow5" loCatId="process" qsTypeId="urn:microsoft.com/office/officeart/2005/8/quickstyle/3d5" qsCatId="3D" csTypeId="urn:microsoft.com/office/officeart/2005/8/colors/accent0_3" csCatId="mainScheme" phldr="1"/>
      <dgm:spPr/>
      <dgm:t>
        <a:bodyPr/>
        <a:lstStyle/>
        <a:p>
          <a:endParaRPr lang="uz-Cyrl-UZ"/>
        </a:p>
      </dgm:t>
    </dgm:pt>
    <dgm:pt modelId="{09593CF6-6739-4382-97D5-817CB1B9152A}">
      <dgm:prSet/>
      <dgm:spPr/>
      <dgm:t>
        <a:bodyPr/>
        <a:lstStyle/>
        <a:p>
          <a:pPr rtl="0"/>
          <a:r>
            <a:rPr lang="uz-Cyrl-UZ" dirty="0" smtClean="0"/>
            <a:t>Oltin-dollar standarti yuritilgan davrlarda barcha valyutalarning kurslari oltinga hamda dollarga nisbatan qayd etilgan. 70-yillarning boshlarida suzib yuruvchi valyuta kursiga o’tilishi munosabati bilan XVF doirasida shunday valyuta pariteti qabul qilindiki, unda SDR xalqaro pul birligi oltin va dollar rolini o’ynaydi. Modomiki, valyuta kursi mamlakatlararo tovarlar, xizmatlar, kapital va ishchi kuchi harakatini tartibga soluvchi vosita ekan, uning o’zgarib turishi eksport va import hajmiga, butun makroiqtisodiy vaziyatga ta’sir qiladi. </a:t>
          </a:r>
          <a:endParaRPr lang="ru-RU" dirty="0"/>
        </a:p>
      </dgm:t>
    </dgm:pt>
    <dgm:pt modelId="{299CCF57-87A3-4396-8DF8-709A33B69034}" type="parTrans" cxnId="{FA2C072C-0407-4A86-938B-679040692BC4}">
      <dgm:prSet/>
      <dgm:spPr/>
      <dgm:t>
        <a:bodyPr/>
        <a:lstStyle/>
        <a:p>
          <a:endParaRPr lang="uz-Cyrl-UZ"/>
        </a:p>
      </dgm:t>
    </dgm:pt>
    <dgm:pt modelId="{4A51609D-411D-4A29-9B40-B937B0BD46D4}" type="sibTrans" cxnId="{FA2C072C-0407-4A86-938B-679040692BC4}">
      <dgm:prSet/>
      <dgm:spPr/>
      <dgm:t>
        <a:bodyPr/>
        <a:lstStyle/>
        <a:p>
          <a:endParaRPr lang="uz-Cyrl-UZ"/>
        </a:p>
      </dgm:t>
    </dgm:pt>
    <dgm:pt modelId="{D7DA8B33-AFB4-4D62-AD7F-0CE2A4AE590A}">
      <dgm:prSet/>
      <dgm:spPr/>
      <dgm:t>
        <a:bodyPr/>
        <a:lstStyle/>
        <a:p>
          <a:pPr rtl="0"/>
          <a:r>
            <a:rPr lang="uz-Cyrl-UZ" dirty="0" smtClean="0"/>
            <a:t>Mamlakatlarning o’z tashqi iqtisodiy siyosatlarini amalga oshirishda valyuta kurslari tebranishidan unumli foydalanish hamda xalqaro hisob-kitoblar barqarorligini ta’minlashga intilishlari suzib yuruvchi valyuta kurslarini tartibga solish zarurligini taqozo etadi. Davlat valyuta bozorlariga «bosqinchilik» qilish va Markaziy bank uchyot stavkasini o’zgartirish yordamida valyuta kurslari harakatini nazorat qilinishi mumkin bo’lgan oqimga yo’naltiradi.</a:t>
          </a:r>
          <a:endParaRPr lang="ru-RU" dirty="0"/>
        </a:p>
      </dgm:t>
    </dgm:pt>
    <dgm:pt modelId="{ADD1532C-0897-4209-AC03-E2A88C05D41F}" type="parTrans" cxnId="{90B8AD5B-A1F1-44E4-8FBC-58DB1B2A9100}">
      <dgm:prSet/>
      <dgm:spPr/>
      <dgm:t>
        <a:bodyPr/>
        <a:lstStyle/>
        <a:p>
          <a:endParaRPr lang="uz-Cyrl-UZ"/>
        </a:p>
      </dgm:t>
    </dgm:pt>
    <dgm:pt modelId="{201CFA5F-B42F-4EE9-9396-F7258169CBED}" type="sibTrans" cxnId="{90B8AD5B-A1F1-44E4-8FBC-58DB1B2A9100}">
      <dgm:prSet/>
      <dgm:spPr/>
      <dgm:t>
        <a:bodyPr/>
        <a:lstStyle/>
        <a:p>
          <a:endParaRPr lang="uz-Cyrl-UZ"/>
        </a:p>
      </dgm:t>
    </dgm:pt>
    <dgm:pt modelId="{52F76E5D-13FF-49C4-8972-17BB6FA5528B}" type="pres">
      <dgm:prSet presAssocID="{D090F400-5D40-438B-B409-AE6F51D62F49}" presName="diagram" presStyleCnt="0">
        <dgm:presLayoutVars>
          <dgm:dir/>
          <dgm:resizeHandles val="exact"/>
        </dgm:presLayoutVars>
      </dgm:prSet>
      <dgm:spPr/>
      <dgm:t>
        <a:bodyPr/>
        <a:lstStyle/>
        <a:p>
          <a:endParaRPr lang="uz-Cyrl-UZ"/>
        </a:p>
      </dgm:t>
    </dgm:pt>
    <dgm:pt modelId="{9C0662AC-7E52-4C29-A860-356AB273DA66}" type="pres">
      <dgm:prSet presAssocID="{09593CF6-6739-4382-97D5-817CB1B9152A}" presName="arrow" presStyleLbl="node1" presStyleIdx="0" presStyleCnt="2" custScaleX="147999">
        <dgm:presLayoutVars>
          <dgm:bulletEnabled val="1"/>
        </dgm:presLayoutVars>
      </dgm:prSet>
      <dgm:spPr/>
      <dgm:t>
        <a:bodyPr/>
        <a:lstStyle/>
        <a:p>
          <a:endParaRPr lang="uz-Cyrl-UZ"/>
        </a:p>
      </dgm:t>
    </dgm:pt>
    <dgm:pt modelId="{6135BAC6-747B-4D58-99A2-314DF36888F7}" type="pres">
      <dgm:prSet presAssocID="{D7DA8B33-AFB4-4D62-AD7F-0CE2A4AE590A}" presName="arrow" presStyleLbl="node1" presStyleIdx="1" presStyleCnt="2" custScaleX="140779">
        <dgm:presLayoutVars>
          <dgm:bulletEnabled val="1"/>
        </dgm:presLayoutVars>
      </dgm:prSet>
      <dgm:spPr/>
      <dgm:t>
        <a:bodyPr/>
        <a:lstStyle/>
        <a:p>
          <a:endParaRPr lang="uz-Cyrl-UZ"/>
        </a:p>
      </dgm:t>
    </dgm:pt>
  </dgm:ptLst>
  <dgm:cxnLst>
    <dgm:cxn modelId="{8BA1898B-7FA2-4889-823E-E9802C456308}" type="presOf" srcId="{D090F400-5D40-438B-B409-AE6F51D62F49}" destId="{52F76E5D-13FF-49C4-8972-17BB6FA5528B}" srcOrd="0" destOrd="0" presId="urn:microsoft.com/office/officeart/2005/8/layout/arrow5"/>
    <dgm:cxn modelId="{90B8AD5B-A1F1-44E4-8FBC-58DB1B2A9100}" srcId="{D090F400-5D40-438B-B409-AE6F51D62F49}" destId="{D7DA8B33-AFB4-4D62-AD7F-0CE2A4AE590A}" srcOrd="1" destOrd="0" parTransId="{ADD1532C-0897-4209-AC03-E2A88C05D41F}" sibTransId="{201CFA5F-B42F-4EE9-9396-F7258169CBED}"/>
    <dgm:cxn modelId="{FA2C072C-0407-4A86-938B-679040692BC4}" srcId="{D090F400-5D40-438B-B409-AE6F51D62F49}" destId="{09593CF6-6739-4382-97D5-817CB1B9152A}" srcOrd="0" destOrd="0" parTransId="{299CCF57-87A3-4396-8DF8-709A33B69034}" sibTransId="{4A51609D-411D-4A29-9B40-B937B0BD46D4}"/>
    <dgm:cxn modelId="{D15C412C-0A8E-41BF-BC78-AC1BBF447690}" type="presOf" srcId="{D7DA8B33-AFB4-4D62-AD7F-0CE2A4AE590A}" destId="{6135BAC6-747B-4D58-99A2-314DF36888F7}" srcOrd="0" destOrd="0" presId="urn:microsoft.com/office/officeart/2005/8/layout/arrow5"/>
    <dgm:cxn modelId="{30D1BE0B-D984-4D21-A6A6-FAF5D0CF710D}" type="presOf" srcId="{09593CF6-6739-4382-97D5-817CB1B9152A}" destId="{9C0662AC-7E52-4C29-A860-356AB273DA66}" srcOrd="0" destOrd="0" presId="urn:microsoft.com/office/officeart/2005/8/layout/arrow5"/>
    <dgm:cxn modelId="{242D4065-03AA-47C5-8719-7DB0D791DA1C}" type="presParOf" srcId="{52F76E5D-13FF-49C4-8972-17BB6FA5528B}" destId="{9C0662AC-7E52-4C29-A860-356AB273DA66}" srcOrd="0" destOrd="0" presId="urn:microsoft.com/office/officeart/2005/8/layout/arrow5"/>
    <dgm:cxn modelId="{0BCF3D3D-02CB-4585-BF96-C65695A2785F}" type="presParOf" srcId="{52F76E5D-13FF-49C4-8972-17BB6FA5528B}" destId="{6135BAC6-747B-4D58-99A2-314DF36888F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z-Cyrl-UZ"/>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z-Cyrl-UZ"/>
          </a:p>
        </p:txBody>
      </p:sp>
      <p:sp>
        <p:nvSpPr>
          <p:cNvPr id="4" name="Дата 3"/>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5" name="Нижний колонтитул 4"/>
          <p:cNvSpPr>
            <a:spLocks noGrp="1"/>
          </p:cNvSpPr>
          <p:nvPr>
            <p:ph type="ftr" sz="quarter" idx="11"/>
          </p:nvPr>
        </p:nvSpPr>
        <p:spPr/>
        <p:txBody>
          <a:bodyPr/>
          <a:lstStyle/>
          <a:p>
            <a:endParaRPr lang="uz-Cyrl-UZ"/>
          </a:p>
        </p:txBody>
      </p:sp>
      <p:sp>
        <p:nvSpPr>
          <p:cNvPr id="6" name="Номер слайда 5"/>
          <p:cNvSpPr>
            <a:spLocks noGrp="1"/>
          </p:cNvSpPr>
          <p:nvPr>
            <p:ph type="sldNum" sz="quarter" idx="12"/>
          </p:nvPr>
        </p:nvSpPr>
        <p:spPr/>
        <p:txBody>
          <a:bodyPr/>
          <a:lstStyle/>
          <a:p>
            <a:fld id="{34D35B42-4D4D-463F-B6C8-D4D52AD136E7}" type="slidenum">
              <a:rPr lang="uz-Cyrl-UZ" smtClean="0"/>
              <a:pPr/>
              <a:t>‹#›</a:t>
            </a:fld>
            <a:endParaRPr lang="uz-Cyrl-U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z-Cyrl-UZ"/>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z-Cyrl-UZ"/>
          </a:p>
        </p:txBody>
      </p:sp>
      <p:sp>
        <p:nvSpPr>
          <p:cNvPr id="4" name="Дата 3"/>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5" name="Нижний колонтитул 4"/>
          <p:cNvSpPr>
            <a:spLocks noGrp="1"/>
          </p:cNvSpPr>
          <p:nvPr>
            <p:ph type="ftr" sz="quarter" idx="11"/>
          </p:nvPr>
        </p:nvSpPr>
        <p:spPr/>
        <p:txBody>
          <a:bodyPr/>
          <a:lstStyle/>
          <a:p>
            <a:endParaRPr lang="uz-Cyrl-UZ"/>
          </a:p>
        </p:txBody>
      </p:sp>
      <p:sp>
        <p:nvSpPr>
          <p:cNvPr id="6" name="Номер слайда 5"/>
          <p:cNvSpPr>
            <a:spLocks noGrp="1"/>
          </p:cNvSpPr>
          <p:nvPr>
            <p:ph type="sldNum" sz="quarter" idx="12"/>
          </p:nvPr>
        </p:nvSpPr>
        <p:spPr/>
        <p:txBody>
          <a:bodyPr/>
          <a:lstStyle/>
          <a:p>
            <a:fld id="{34D35B42-4D4D-463F-B6C8-D4D52AD136E7}" type="slidenum">
              <a:rPr lang="uz-Cyrl-UZ" smtClean="0"/>
              <a:pPr/>
              <a:t>‹#›</a:t>
            </a:fld>
            <a:endParaRPr lang="uz-Cyrl-U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z-Cyrl-UZ"/>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z-Cyrl-UZ"/>
          </a:p>
        </p:txBody>
      </p:sp>
      <p:sp>
        <p:nvSpPr>
          <p:cNvPr id="4" name="Дата 3"/>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5" name="Нижний колонтитул 4"/>
          <p:cNvSpPr>
            <a:spLocks noGrp="1"/>
          </p:cNvSpPr>
          <p:nvPr>
            <p:ph type="ftr" sz="quarter" idx="11"/>
          </p:nvPr>
        </p:nvSpPr>
        <p:spPr/>
        <p:txBody>
          <a:bodyPr/>
          <a:lstStyle/>
          <a:p>
            <a:endParaRPr lang="uz-Cyrl-UZ"/>
          </a:p>
        </p:txBody>
      </p:sp>
      <p:sp>
        <p:nvSpPr>
          <p:cNvPr id="6" name="Номер слайда 5"/>
          <p:cNvSpPr>
            <a:spLocks noGrp="1"/>
          </p:cNvSpPr>
          <p:nvPr>
            <p:ph type="sldNum" sz="quarter" idx="12"/>
          </p:nvPr>
        </p:nvSpPr>
        <p:spPr/>
        <p:txBody>
          <a:bodyPr/>
          <a:lstStyle/>
          <a:p>
            <a:fld id="{34D35B42-4D4D-463F-B6C8-D4D52AD136E7}" type="slidenum">
              <a:rPr lang="uz-Cyrl-UZ" smtClean="0"/>
              <a:pPr/>
              <a:t>‹#›</a:t>
            </a:fld>
            <a:endParaRPr lang="uz-Cyrl-U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DC8A3DEA-1A82-465A-A1E7-2A986809CADA}" type="datetimeFigureOut">
              <a:rPr lang="uz-Cyrl-UZ" smtClean="0"/>
              <a:pPr/>
              <a:t>27.04.2015</a:t>
            </a:fld>
            <a:endParaRPr lang="uz-Cyrl-UZ"/>
          </a:p>
        </p:txBody>
      </p:sp>
      <p:sp>
        <p:nvSpPr>
          <p:cNvPr id="5" name="Footer Placeholder 4"/>
          <p:cNvSpPr>
            <a:spLocks noGrp="1"/>
          </p:cNvSpPr>
          <p:nvPr>
            <p:ph type="ftr" sz="quarter" idx="11"/>
          </p:nvPr>
        </p:nvSpPr>
        <p:spPr>
          <a:xfrm>
            <a:off x="1921934" y="5054602"/>
            <a:ext cx="4064860" cy="279400"/>
          </a:xfrm>
        </p:spPr>
        <p:txBody>
          <a:bodyPr/>
          <a:lstStyle/>
          <a:p>
            <a:endParaRPr lang="uz-Cyrl-UZ"/>
          </a:p>
        </p:txBody>
      </p:sp>
      <p:sp>
        <p:nvSpPr>
          <p:cNvPr id="6" name="Slide Number Placeholder 5"/>
          <p:cNvSpPr>
            <a:spLocks noGrp="1"/>
          </p:cNvSpPr>
          <p:nvPr>
            <p:ph type="sldNum" sz="quarter" idx="12"/>
          </p:nvPr>
        </p:nvSpPr>
        <p:spPr>
          <a:xfrm>
            <a:off x="6817317" y="5054602"/>
            <a:ext cx="413483" cy="279400"/>
          </a:xfrm>
        </p:spPr>
        <p:txBody>
          <a:bodyPr/>
          <a:lstStyle/>
          <a:p>
            <a:fld id="{34D35B42-4D4D-463F-B6C8-D4D52AD136E7}" type="slidenum">
              <a:rPr lang="uz-Cyrl-UZ" smtClean="0"/>
              <a:pPr/>
              <a:t>‹#›</a:t>
            </a:fld>
            <a:endParaRPr lang="uz-Cyrl-UZ"/>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6502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5" name="Footer Placeholder 4"/>
          <p:cNvSpPr>
            <a:spLocks noGrp="1"/>
          </p:cNvSpPr>
          <p:nvPr>
            <p:ph type="ftr" sz="quarter" idx="11"/>
          </p:nvPr>
        </p:nvSpPr>
        <p:spPr/>
        <p:txBody>
          <a:bodyPr/>
          <a:lstStyle/>
          <a:p>
            <a:endParaRPr lang="uz-Cyrl-UZ"/>
          </a:p>
        </p:txBody>
      </p:sp>
      <p:sp>
        <p:nvSpPr>
          <p:cNvPr id="6" name="Slide Number Placeholder 5"/>
          <p:cNvSpPr>
            <a:spLocks noGrp="1"/>
          </p:cNvSpPr>
          <p:nvPr>
            <p:ph type="sldNum" sz="quarter" idx="12"/>
          </p:nvPr>
        </p:nvSpPr>
        <p:spPr/>
        <p:txBody>
          <a:bodyPr/>
          <a:lstStyle/>
          <a:p>
            <a:fld id="{34D35B42-4D4D-463F-B6C8-D4D52AD136E7}" type="slidenum">
              <a:rPr lang="uz-Cyrl-UZ" smtClean="0"/>
              <a:pPr/>
              <a:t>‹#›</a:t>
            </a:fld>
            <a:endParaRPr lang="uz-Cyrl-UZ"/>
          </a:p>
        </p:txBody>
      </p:sp>
    </p:spTree>
    <p:extLst>
      <p:ext uri="{BB962C8B-B14F-4D97-AF65-F5344CB8AC3E}">
        <p14:creationId xmlns:p14="http://schemas.microsoft.com/office/powerpoint/2010/main" val="2175596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5" name="Footer Placeholder 4"/>
          <p:cNvSpPr>
            <a:spLocks noGrp="1"/>
          </p:cNvSpPr>
          <p:nvPr>
            <p:ph type="ftr" sz="quarter" idx="11"/>
          </p:nvPr>
        </p:nvSpPr>
        <p:spPr/>
        <p:txBody>
          <a:bodyPr/>
          <a:lstStyle/>
          <a:p>
            <a:endParaRPr lang="uz-Cyrl-UZ"/>
          </a:p>
        </p:txBody>
      </p:sp>
      <p:sp>
        <p:nvSpPr>
          <p:cNvPr id="6" name="Slide Number Placeholder 5"/>
          <p:cNvSpPr>
            <a:spLocks noGrp="1"/>
          </p:cNvSpPr>
          <p:nvPr>
            <p:ph type="sldNum" sz="quarter" idx="12"/>
          </p:nvPr>
        </p:nvSpPr>
        <p:spPr/>
        <p:txBody>
          <a:bodyPr/>
          <a:lstStyle/>
          <a:p>
            <a:fld id="{34D35B42-4D4D-463F-B6C8-D4D52AD136E7}" type="slidenum">
              <a:rPr lang="uz-Cyrl-UZ" smtClean="0"/>
              <a:pPr/>
              <a:t>‹#›</a:t>
            </a:fld>
            <a:endParaRPr lang="uz-Cyrl-UZ"/>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735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6" name="Footer Placeholder 5"/>
          <p:cNvSpPr>
            <a:spLocks noGrp="1"/>
          </p:cNvSpPr>
          <p:nvPr>
            <p:ph type="ftr" sz="quarter" idx="11"/>
          </p:nvPr>
        </p:nvSpPr>
        <p:spPr/>
        <p:txBody>
          <a:bodyPr/>
          <a:lstStyle/>
          <a:p>
            <a:endParaRPr lang="uz-Cyrl-UZ"/>
          </a:p>
        </p:txBody>
      </p:sp>
      <p:sp>
        <p:nvSpPr>
          <p:cNvPr id="7" name="Slide Number Placeholder 6"/>
          <p:cNvSpPr>
            <a:spLocks noGrp="1"/>
          </p:cNvSpPr>
          <p:nvPr>
            <p:ph type="sldNum" sz="quarter" idx="12"/>
          </p:nvPr>
        </p:nvSpPr>
        <p:spPr/>
        <p:txBody>
          <a:bodyPr/>
          <a:lstStyle/>
          <a:p>
            <a:fld id="{34D35B42-4D4D-463F-B6C8-D4D52AD136E7}" type="slidenum">
              <a:rPr lang="uz-Cyrl-UZ" smtClean="0"/>
              <a:pPr/>
              <a:t>‹#›</a:t>
            </a:fld>
            <a:endParaRPr lang="uz-Cyrl-UZ"/>
          </a:p>
        </p:txBody>
      </p:sp>
    </p:spTree>
    <p:extLst>
      <p:ext uri="{BB962C8B-B14F-4D97-AF65-F5344CB8AC3E}">
        <p14:creationId xmlns:p14="http://schemas.microsoft.com/office/powerpoint/2010/main" val="1688804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8" name="Footer Placeholder 7"/>
          <p:cNvSpPr>
            <a:spLocks noGrp="1"/>
          </p:cNvSpPr>
          <p:nvPr>
            <p:ph type="ftr" sz="quarter" idx="11"/>
          </p:nvPr>
        </p:nvSpPr>
        <p:spPr/>
        <p:txBody>
          <a:bodyPr/>
          <a:lstStyle/>
          <a:p>
            <a:endParaRPr lang="uz-Cyrl-UZ"/>
          </a:p>
        </p:txBody>
      </p:sp>
      <p:sp>
        <p:nvSpPr>
          <p:cNvPr id="9" name="Slide Number Placeholder 8"/>
          <p:cNvSpPr>
            <a:spLocks noGrp="1"/>
          </p:cNvSpPr>
          <p:nvPr>
            <p:ph type="sldNum" sz="quarter" idx="12"/>
          </p:nvPr>
        </p:nvSpPr>
        <p:spPr/>
        <p:txBody>
          <a:bodyPr/>
          <a:lstStyle/>
          <a:p>
            <a:fld id="{34D35B42-4D4D-463F-B6C8-D4D52AD136E7}" type="slidenum">
              <a:rPr lang="uz-Cyrl-UZ" smtClean="0"/>
              <a:pPr/>
              <a:t>‹#›</a:t>
            </a:fld>
            <a:endParaRPr lang="uz-Cyrl-UZ"/>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1400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4" name="Footer Placeholder 3"/>
          <p:cNvSpPr>
            <a:spLocks noGrp="1"/>
          </p:cNvSpPr>
          <p:nvPr>
            <p:ph type="ftr" sz="quarter" idx="11"/>
          </p:nvPr>
        </p:nvSpPr>
        <p:spPr/>
        <p:txBody>
          <a:bodyPr/>
          <a:lstStyle/>
          <a:p>
            <a:endParaRPr lang="uz-Cyrl-UZ"/>
          </a:p>
        </p:txBody>
      </p:sp>
      <p:sp>
        <p:nvSpPr>
          <p:cNvPr id="5" name="Slide Number Placeholder 4"/>
          <p:cNvSpPr>
            <a:spLocks noGrp="1"/>
          </p:cNvSpPr>
          <p:nvPr>
            <p:ph type="sldNum" sz="quarter" idx="12"/>
          </p:nvPr>
        </p:nvSpPr>
        <p:spPr/>
        <p:txBody>
          <a:bodyPr/>
          <a:lstStyle/>
          <a:p>
            <a:fld id="{34D35B42-4D4D-463F-B6C8-D4D52AD136E7}" type="slidenum">
              <a:rPr lang="uz-Cyrl-UZ" smtClean="0"/>
              <a:pPr/>
              <a:t>‹#›</a:t>
            </a:fld>
            <a:endParaRPr lang="uz-Cyrl-UZ"/>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690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3" name="Footer Placeholder 2"/>
          <p:cNvSpPr>
            <a:spLocks noGrp="1"/>
          </p:cNvSpPr>
          <p:nvPr>
            <p:ph type="ftr" sz="quarter" idx="11"/>
          </p:nvPr>
        </p:nvSpPr>
        <p:spPr/>
        <p:txBody>
          <a:bodyPr/>
          <a:lstStyle/>
          <a:p>
            <a:endParaRPr lang="uz-Cyrl-UZ"/>
          </a:p>
        </p:txBody>
      </p:sp>
      <p:sp>
        <p:nvSpPr>
          <p:cNvPr id="4" name="Slide Number Placeholder 3"/>
          <p:cNvSpPr>
            <a:spLocks noGrp="1"/>
          </p:cNvSpPr>
          <p:nvPr>
            <p:ph type="sldNum" sz="quarter" idx="12"/>
          </p:nvPr>
        </p:nvSpPr>
        <p:spPr/>
        <p:txBody>
          <a:bodyPr/>
          <a:lstStyle/>
          <a:p>
            <a:fld id="{34D35B42-4D4D-463F-B6C8-D4D52AD136E7}" type="slidenum">
              <a:rPr lang="uz-Cyrl-UZ" smtClean="0"/>
              <a:pPr/>
              <a:t>‹#›</a:t>
            </a:fld>
            <a:endParaRPr lang="uz-Cyrl-UZ"/>
          </a:p>
        </p:txBody>
      </p:sp>
    </p:spTree>
    <p:extLst>
      <p:ext uri="{BB962C8B-B14F-4D97-AF65-F5344CB8AC3E}">
        <p14:creationId xmlns:p14="http://schemas.microsoft.com/office/powerpoint/2010/main" val="1724883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6" name="Footer Placeholder 5"/>
          <p:cNvSpPr>
            <a:spLocks noGrp="1"/>
          </p:cNvSpPr>
          <p:nvPr>
            <p:ph type="ftr" sz="quarter" idx="11"/>
          </p:nvPr>
        </p:nvSpPr>
        <p:spPr/>
        <p:txBody>
          <a:bodyPr/>
          <a:lstStyle/>
          <a:p>
            <a:endParaRPr lang="uz-Cyrl-UZ"/>
          </a:p>
        </p:txBody>
      </p:sp>
      <p:sp>
        <p:nvSpPr>
          <p:cNvPr id="7" name="Slide Number Placeholder 6"/>
          <p:cNvSpPr>
            <a:spLocks noGrp="1"/>
          </p:cNvSpPr>
          <p:nvPr>
            <p:ph type="sldNum" sz="quarter" idx="12"/>
          </p:nvPr>
        </p:nvSpPr>
        <p:spPr/>
        <p:txBody>
          <a:bodyPr/>
          <a:lstStyle/>
          <a:p>
            <a:fld id="{34D35B42-4D4D-463F-B6C8-D4D52AD136E7}" type="slidenum">
              <a:rPr lang="uz-Cyrl-UZ" smtClean="0"/>
              <a:pPr/>
              <a:t>‹#›</a:t>
            </a:fld>
            <a:endParaRPr lang="uz-Cyrl-UZ"/>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004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z-Cyrl-UZ"/>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z-Cyrl-UZ"/>
          </a:p>
        </p:txBody>
      </p:sp>
      <p:sp>
        <p:nvSpPr>
          <p:cNvPr id="4" name="Дата 3"/>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5" name="Нижний колонтитул 4"/>
          <p:cNvSpPr>
            <a:spLocks noGrp="1"/>
          </p:cNvSpPr>
          <p:nvPr>
            <p:ph type="ftr" sz="quarter" idx="11"/>
          </p:nvPr>
        </p:nvSpPr>
        <p:spPr/>
        <p:txBody>
          <a:bodyPr/>
          <a:lstStyle/>
          <a:p>
            <a:endParaRPr lang="uz-Cyrl-UZ"/>
          </a:p>
        </p:txBody>
      </p:sp>
      <p:sp>
        <p:nvSpPr>
          <p:cNvPr id="6" name="Номер слайда 5"/>
          <p:cNvSpPr>
            <a:spLocks noGrp="1"/>
          </p:cNvSpPr>
          <p:nvPr>
            <p:ph type="sldNum" sz="quarter" idx="12"/>
          </p:nvPr>
        </p:nvSpPr>
        <p:spPr/>
        <p:txBody>
          <a:bodyPr/>
          <a:lstStyle/>
          <a:p>
            <a:fld id="{34D35B42-4D4D-463F-B6C8-D4D52AD136E7}" type="slidenum">
              <a:rPr lang="uz-Cyrl-UZ" smtClean="0"/>
              <a:pPr/>
              <a:t>‹#›</a:t>
            </a:fld>
            <a:endParaRPr lang="uz-Cyrl-U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6" name="Footer Placeholder 5"/>
          <p:cNvSpPr>
            <a:spLocks noGrp="1"/>
          </p:cNvSpPr>
          <p:nvPr>
            <p:ph type="ftr" sz="quarter" idx="11"/>
          </p:nvPr>
        </p:nvSpPr>
        <p:spPr/>
        <p:txBody>
          <a:bodyPr/>
          <a:lstStyle/>
          <a:p>
            <a:endParaRPr lang="uz-Cyrl-UZ"/>
          </a:p>
        </p:txBody>
      </p:sp>
      <p:sp>
        <p:nvSpPr>
          <p:cNvPr id="7" name="Slide Number Placeholder 6"/>
          <p:cNvSpPr>
            <a:spLocks noGrp="1"/>
          </p:cNvSpPr>
          <p:nvPr>
            <p:ph type="sldNum" sz="quarter" idx="12"/>
          </p:nvPr>
        </p:nvSpPr>
        <p:spPr/>
        <p:txBody>
          <a:bodyPr/>
          <a:lstStyle/>
          <a:p>
            <a:fld id="{34D35B42-4D4D-463F-B6C8-D4D52AD136E7}" type="slidenum">
              <a:rPr lang="uz-Cyrl-UZ" smtClean="0"/>
              <a:pPr/>
              <a:t>‹#›</a:t>
            </a:fld>
            <a:endParaRPr lang="uz-Cyrl-UZ"/>
          </a:p>
        </p:txBody>
      </p:sp>
    </p:spTree>
    <p:extLst>
      <p:ext uri="{BB962C8B-B14F-4D97-AF65-F5344CB8AC3E}">
        <p14:creationId xmlns:p14="http://schemas.microsoft.com/office/powerpoint/2010/main" val="1623967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6" name="Footer Placeholder 5"/>
          <p:cNvSpPr>
            <a:spLocks noGrp="1"/>
          </p:cNvSpPr>
          <p:nvPr>
            <p:ph type="ftr" sz="quarter" idx="11"/>
          </p:nvPr>
        </p:nvSpPr>
        <p:spPr/>
        <p:txBody>
          <a:bodyPr/>
          <a:lstStyle/>
          <a:p>
            <a:endParaRPr lang="uz-Cyrl-UZ"/>
          </a:p>
        </p:txBody>
      </p:sp>
      <p:sp>
        <p:nvSpPr>
          <p:cNvPr id="7" name="Slide Number Placeholder 6"/>
          <p:cNvSpPr>
            <a:spLocks noGrp="1"/>
          </p:cNvSpPr>
          <p:nvPr>
            <p:ph type="sldNum" sz="quarter" idx="12"/>
          </p:nvPr>
        </p:nvSpPr>
        <p:spPr/>
        <p:txBody>
          <a:bodyPr/>
          <a:lstStyle/>
          <a:p>
            <a:fld id="{34D35B42-4D4D-463F-B6C8-D4D52AD136E7}" type="slidenum">
              <a:rPr lang="uz-Cyrl-UZ" smtClean="0"/>
              <a:pPr/>
              <a:t>‹#›</a:t>
            </a:fld>
            <a:endParaRPr lang="uz-Cyrl-UZ"/>
          </a:p>
        </p:txBody>
      </p:sp>
    </p:spTree>
    <p:extLst>
      <p:ext uri="{BB962C8B-B14F-4D97-AF65-F5344CB8AC3E}">
        <p14:creationId xmlns:p14="http://schemas.microsoft.com/office/powerpoint/2010/main" val="1561515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5" name="Footer Placeholder 4"/>
          <p:cNvSpPr>
            <a:spLocks noGrp="1"/>
          </p:cNvSpPr>
          <p:nvPr>
            <p:ph type="ftr" sz="quarter" idx="11"/>
          </p:nvPr>
        </p:nvSpPr>
        <p:spPr/>
        <p:txBody>
          <a:bodyPr/>
          <a:lstStyle/>
          <a:p>
            <a:endParaRPr lang="uz-Cyrl-UZ"/>
          </a:p>
        </p:txBody>
      </p:sp>
      <p:sp>
        <p:nvSpPr>
          <p:cNvPr id="6" name="Slide Number Placeholder 5"/>
          <p:cNvSpPr>
            <a:spLocks noGrp="1"/>
          </p:cNvSpPr>
          <p:nvPr>
            <p:ph type="sldNum" sz="quarter" idx="12"/>
          </p:nvPr>
        </p:nvSpPr>
        <p:spPr/>
        <p:txBody>
          <a:bodyPr/>
          <a:lstStyle/>
          <a:p>
            <a:fld id="{34D35B42-4D4D-463F-B6C8-D4D52AD136E7}" type="slidenum">
              <a:rPr lang="uz-Cyrl-UZ" smtClean="0"/>
              <a:pPr/>
              <a:t>‹#›</a:t>
            </a:fld>
            <a:endParaRPr lang="uz-Cyrl-UZ"/>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164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5" name="Footer Placeholder 4"/>
          <p:cNvSpPr>
            <a:spLocks noGrp="1"/>
          </p:cNvSpPr>
          <p:nvPr>
            <p:ph type="ftr" sz="quarter" idx="11"/>
          </p:nvPr>
        </p:nvSpPr>
        <p:spPr/>
        <p:txBody>
          <a:bodyPr/>
          <a:lstStyle/>
          <a:p>
            <a:endParaRPr lang="uz-Cyrl-UZ"/>
          </a:p>
        </p:txBody>
      </p:sp>
      <p:sp>
        <p:nvSpPr>
          <p:cNvPr id="6" name="Slide Number Placeholder 5"/>
          <p:cNvSpPr>
            <a:spLocks noGrp="1"/>
          </p:cNvSpPr>
          <p:nvPr>
            <p:ph type="sldNum" sz="quarter" idx="12"/>
          </p:nvPr>
        </p:nvSpPr>
        <p:spPr/>
        <p:txBody>
          <a:bodyPr/>
          <a:lstStyle/>
          <a:p>
            <a:fld id="{34D35B42-4D4D-463F-B6C8-D4D52AD136E7}" type="slidenum">
              <a:rPr lang="uz-Cyrl-UZ" smtClean="0"/>
              <a:pPr/>
              <a:t>‹#›</a:t>
            </a:fld>
            <a:endParaRPr lang="uz-Cyrl-UZ"/>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2973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5" name="Footer Placeholder 4"/>
          <p:cNvSpPr>
            <a:spLocks noGrp="1"/>
          </p:cNvSpPr>
          <p:nvPr>
            <p:ph type="ftr" sz="quarter" idx="11"/>
          </p:nvPr>
        </p:nvSpPr>
        <p:spPr/>
        <p:txBody>
          <a:bodyPr/>
          <a:lstStyle/>
          <a:p>
            <a:endParaRPr lang="uz-Cyrl-UZ"/>
          </a:p>
        </p:txBody>
      </p:sp>
      <p:sp>
        <p:nvSpPr>
          <p:cNvPr id="6" name="Slide Number Placeholder 5"/>
          <p:cNvSpPr>
            <a:spLocks noGrp="1"/>
          </p:cNvSpPr>
          <p:nvPr>
            <p:ph type="sldNum" sz="quarter" idx="12"/>
          </p:nvPr>
        </p:nvSpPr>
        <p:spPr/>
        <p:txBody>
          <a:bodyPr/>
          <a:lstStyle/>
          <a:p>
            <a:fld id="{34D35B42-4D4D-463F-B6C8-D4D52AD136E7}" type="slidenum">
              <a:rPr lang="uz-Cyrl-UZ" smtClean="0"/>
              <a:pPr/>
              <a:t>‹#›</a:t>
            </a:fld>
            <a:endParaRPr lang="uz-Cyrl-UZ"/>
          </a:p>
        </p:txBody>
      </p:sp>
    </p:spTree>
    <p:extLst>
      <p:ext uri="{BB962C8B-B14F-4D97-AF65-F5344CB8AC3E}">
        <p14:creationId xmlns:p14="http://schemas.microsoft.com/office/powerpoint/2010/main" val="206851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5" name="Footer Placeholder 4"/>
          <p:cNvSpPr>
            <a:spLocks noGrp="1"/>
          </p:cNvSpPr>
          <p:nvPr>
            <p:ph type="ftr" sz="quarter" idx="11"/>
          </p:nvPr>
        </p:nvSpPr>
        <p:spPr/>
        <p:txBody>
          <a:bodyPr/>
          <a:lstStyle/>
          <a:p>
            <a:endParaRPr lang="uz-Cyrl-UZ"/>
          </a:p>
        </p:txBody>
      </p:sp>
      <p:sp>
        <p:nvSpPr>
          <p:cNvPr id="6" name="Slide Number Placeholder 5"/>
          <p:cNvSpPr>
            <a:spLocks noGrp="1"/>
          </p:cNvSpPr>
          <p:nvPr>
            <p:ph type="sldNum" sz="quarter" idx="12"/>
          </p:nvPr>
        </p:nvSpPr>
        <p:spPr/>
        <p:txBody>
          <a:bodyPr/>
          <a:lstStyle/>
          <a:p>
            <a:fld id="{34D35B42-4D4D-463F-B6C8-D4D52AD136E7}" type="slidenum">
              <a:rPr lang="uz-Cyrl-UZ" smtClean="0"/>
              <a:pPr/>
              <a:t>‹#›</a:t>
            </a:fld>
            <a:endParaRPr lang="uz-Cyrl-UZ"/>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449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5" name="Footer Placeholder 4"/>
          <p:cNvSpPr>
            <a:spLocks noGrp="1"/>
          </p:cNvSpPr>
          <p:nvPr>
            <p:ph type="ftr" sz="quarter" idx="11"/>
          </p:nvPr>
        </p:nvSpPr>
        <p:spPr/>
        <p:txBody>
          <a:bodyPr/>
          <a:lstStyle/>
          <a:p>
            <a:endParaRPr lang="uz-Cyrl-UZ"/>
          </a:p>
        </p:txBody>
      </p:sp>
      <p:sp>
        <p:nvSpPr>
          <p:cNvPr id="6" name="Slide Number Placeholder 5"/>
          <p:cNvSpPr>
            <a:spLocks noGrp="1"/>
          </p:cNvSpPr>
          <p:nvPr>
            <p:ph type="sldNum" sz="quarter" idx="12"/>
          </p:nvPr>
        </p:nvSpPr>
        <p:spPr/>
        <p:txBody>
          <a:bodyPr/>
          <a:lstStyle/>
          <a:p>
            <a:fld id="{34D35B42-4D4D-463F-B6C8-D4D52AD136E7}" type="slidenum">
              <a:rPr lang="uz-Cyrl-UZ" smtClean="0"/>
              <a:pPr/>
              <a:t>‹#›</a:t>
            </a:fld>
            <a:endParaRPr lang="uz-Cyrl-UZ"/>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0294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5" name="Footer Placeholder 4"/>
          <p:cNvSpPr>
            <a:spLocks noGrp="1"/>
          </p:cNvSpPr>
          <p:nvPr>
            <p:ph type="ftr" sz="quarter" idx="11"/>
          </p:nvPr>
        </p:nvSpPr>
        <p:spPr/>
        <p:txBody>
          <a:bodyPr/>
          <a:lstStyle/>
          <a:p>
            <a:endParaRPr lang="uz-Cyrl-UZ"/>
          </a:p>
        </p:txBody>
      </p:sp>
      <p:sp>
        <p:nvSpPr>
          <p:cNvPr id="6" name="Slide Number Placeholder 5"/>
          <p:cNvSpPr>
            <a:spLocks noGrp="1"/>
          </p:cNvSpPr>
          <p:nvPr>
            <p:ph type="sldNum" sz="quarter" idx="12"/>
          </p:nvPr>
        </p:nvSpPr>
        <p:spPr/>
        <p:txBody>
          <a:bodyPr/>
          <a:lstStyle/>
          <a:p>
            <a:fld id="{34D35B42-4D4D-463F-B6C8-D4D52AD136E7}" type="slidenum">
              <a:rPr lang="uz-Cyrl-UZ" smtClean="0"/>
              <a:pPr/>
              <a:t>‹#›</a:t>
            </a:fld>
            <a:endParaRPr lang="uz-Cyrl-UZ"/>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944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5" name="Footer Placeholder 4"/>
          <p:cNvSpPr>
            <a:spLocks noGrp="1"/>
          </p:cNvSpPr>
          <p:nvPr>
            <p:ph type="ftr" sz="quarter" idx="11"/>
          </p:nvPr>
        </p:nvSpPr>
        <p:spPr/>
        <p:txBody>
          <a:bodyPr/>
          <a:lstStyle/>
          <a:p>
            <a:endParaRPr lang="uz-Cyrl-UZ"/>
          </a:p>
        </p:txBody>
      </p:sp>
      <p:sp>
        <p:nvSpPr>
          <p:cNvPr id="6" name="Slide Number Placeholder 5"/>
          <p:cNvSpPr>
            <a:spLocks noGrp="1"/>
          </p:cNvSpPr>
          <p:nvPr>
            <p:ph type="sldNum" sz="quarter" idx="12"/>
          </p:nvPr>
        </p:nvSpPr>
        <p:spPr/>
        <p:txBody>
          <a:bodyPr/>
          <a:lstStyle/>
          <a:p>
            <a:fld id="{34D35B42-4D4D-463F-B6C8-D4D52AD136E7}" type="slidenum">
              <a:rPr lang="uz-Cyrl-UZ" smtClean="0"/>
              <a:pPr/>
              <a:t>‹#›</a:t>
            </a:fld>
            <a:endParaRPr lang="uz-Cyrl-UZ"/>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158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z-Cyrl-UZ"/>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5" name="Нижний колонтитул 4"/>
          <p:cNvSpPr>
            <a:spLocks noGrp="1"/>
          </p:cNvSpPr>
          <p:nvPr>
            <p:ph type="ftr" sz="quarter" idx="11"/>
          </p:nvPr>
        </p:nvSpPr>
        <p:spPr/>
        <p:txBody>
          <a:bodyPr/>
          <a:lstStyle/>
          <a:p>
            <a:endParaRPr lang="uz-Cyrl-UZ"/>
          </a:p>
        </p:txBody>
      </p:sp>
      <p:sp>
        <p:nvSpPr>
          <p:cNvPr id="6" name="Номер слайда 5"/>
          <p:cNvSpPr>
            <a:spLocks noGrp="1"/>
          </p:cNvSpPr>
          <p:nvPr>
            <p:ph type="sldNum" sz="quarter" idx="12"/>
          </p:nvPr>
        </p:nvSpPr>
        <p:spPr/>
        <p:txBody>
          <a:bodyPr/>
          <a:lstStyle/>
          <a:p>
            <a:fld id="{34D35B42-4D4D-463F-B6C8-D4D52AD136E7}" type="slidenum">
              <a:rPr lang="uz-Cyrl-UZ" smtClean="0"/>
              <a:pPr/>
              <a:t>‹#›</a:t>
            </a:fld>
            <a:endParaRPr lang="uz-Cyrl-U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z-Cyrl-UZ"/>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z-Cyrl-UZ"/>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z-Cyrl-UZ"/>
          </a:p>
        </p:txBody>
      </p:sp>
      <p:sp>
        <p:nvSpPr>
          <p:cNvPr id="5" name="Дата 4"/>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6" name="Нижний колонтитул 5"/>
          <p:cNvSpPr>
            <a:spLocks noGrp="1"/>
          </p:cNvSpPr>
          <p:nvPr>
            <p:ph type="ftr" sz="quarter" idx="11"/>
          </p:nvPr>
        </p:nvSpPr>
        <p:spPr/>
        <p:txBody>
          <a:bodyPr/>
          <a:lstStyle/>
          <a:p>
            <a:endParaRPr lang="uz-Cyrl-UZ"/>
          </a:p>
        </p:txBody>
      </p:sp>
      <p:sp>
        <p:nvSpPr>
          <p:cNvPr id="7" name="Номер слайда 6"/>
          <p:cNvSpPr>
            <a:spLocks noGrp="1"/>
          </p:cNvSpPr>
          <p:nvPr>
            <p:ph type="sldNum" sz="quarter" idx="12"/>
          </p:nvPr>
        </p:nvSpPr>
        <p:spPr/>
        <p:txBody>
          <a:bodyPr/>
          <a:lstStyle/>
          <a:p>
            <a:fld id="{34D35B42-4D4D-463F-B6C8-D4D52AD136E7}" type="slidenum">
              <a:rPr lang="uz-Cyrl-UZ" smtClean="0"/>
              <a:pPr/>
              <a:t>‹#›</a:t>
            </a:fld>
            <a:endParaRPr lang="uz-Cyrl-U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z-Cyrl-UZ"/>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z-Cyrl-UZ"/>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z-Cyrl-UZ"/>
          </a:p>
        </p:txBody>
      </p:sp>
      <p:sp>
        <p:nvSpPr>
          <p:cNvPr id="7" name="Дата 6"/>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8" name="Нижний колонтитул 7"/>
          <p:cNvSpPr>
            <a:spLocks noGrp="1"/>
          </p:cNvSpPr>
          <p:nvPr>
            <p:ph type="ftr" sz="quarter" idx="11"/>
          </p:nvPr>
        </p:nvSpPr>
        <p:spPr/>
        <p:txBody>
          <a:bodyPr/>
          <a:lstStyle/>
          <a:p>
            <a:endParaRPr lang="uz-Cyrl-UZ"/>
          </a:p>
        </p:txBody>
      </p:sp>
      <p:sp>
        <p:nvSpPr>
          <p:cNvPr id="9" name="Номер слайда 8"/>
          <p:cNvSpPr>
            <a:spLocks noGrp="1"/>
          </p:cNvSpPr>
          <p:nvPr>
            <p:ph type="sldNum" sz="quarter" idx="12"/>
          </p:nvPr>
        </p:nvSpPr>
        <p:spPr/>
        <p:txBody>
          <a:bodyPr/>
          <a:lstStyle/>
          <a:p>
            <a:fld id="{34D35B42-4D4D-463F-B6C8-D4D52AD136E7}" type="slidenum">
              <a:rPr lang="uz-Cyrl-UZ" smtClean="0"/>
              <a:pPr/>
              <a:t>‹#›</a:t>
            </a:fld>
            <a:endParaRPr lang="uz-Cyrl-U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z-Cyrl-UZ"/>
          </a:p>
        </p:txBody>
      </p:sp>
      <p:sp>
        <p:nvSpPr>
          <p:cNvPr id="3" name="Дата 2"/>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4" name="Нижний колонтитул 3"/>
          <p:cNvSpPr>
            <a:spLocks noGrp="1"/>
          </p:cNvSpPr>
          <p:nvPr>
            <p:ph type="ftr" sz="quarter" idx="11"/>
          </p:nvPr>
        </p:nvSpPr>
        <p:spPr/>
        <p:txBody>
          <a:bodyPr/>
          <a:lstStyle/>
          <a:p>
            <a:endParaRPr lang="uz-Cyrl-UZ"/>
          </a:p>
        </p:txBody>
      </p:sp>
      <p:sp>
        <p:nvSpPr>
          <p:cNvPr id="5" name="Номер слайда 4"/>
          <p:cNvSpPr>
            <a:spLocks noGrp="1"/>
          </p:cNvSpPr>
          <p:nvPr>
            <p:ph type="sldNum" sz="quarter" idx="12"/>
          </p:nvPr>
        </p:nvSpPr>
        <p:spPr/>
        <p:txBody>
          <a:bodyPr/>
          <a:lstStyle/>
          <a:p>
            <a:fld id="{34D35B42-4D4D-463F-B6C8-D4D52AD136E7}" type="slidenum">
              <a:rPr lang="uz-Cyrl-UZ" smtClean="0"/>
              <a:pPr/>
              <a:t>‹#›</a:t>
            </a:fld>
            <a:endParaRPr lang="uz-Cyrl-U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3" name="Нижний колонтитул 2"/>
          <p:cNvSpPr>
            <a:spLocks noGrp="1"/>
          </p:cNvSpPr>
          <p:nvPr>
            <p:ph type="ftr" sz="quarter" idx="11"/>
          </p:nvPr>
        </p:nvSpPr>
        <p:spPr/>
        <p:txBody>
          <a:bodyPr/>
          <a:lstStyle/>
          <a:p>
            <a:endParaRPr lang="uz-Cyrl-UZ"/>
          </a:p>
        </p:txBody>
      </p:sp>
      <p:sp>
        <p:nvSpPr>
          <p:cNvPr id="4" name="Номер слайда 3"/>
          <p:cNvSpPr>
            <a:spLocks noGrp="1"/>
          </p:cNvSpPr>
          <p:nvPr>
            <p:ph type="sldNum" sz="quarter" idx="12"/>
          </p:nvPr>
        </p:nvSpPr>
        <p:spPr/>
        <p:txBody>
          <a:bodyPr/>
          <a:lstStyle/>
          <a:p>
            <a:fld id="{34D35B42-4D4D-463F-B6C8-D4D52AD136E7}" type="slidenum">
              <a:rPr lang="uz-Cyrl-UZ" smtClean="0"/>
              <a:pPr/>
              <a:t>‹#›</a:t>
            </a:fld>
            <a:endParaRPr lang="uz-Cyrl-U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z-Cyrl-UZ"/>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z-Cyrl-UZ"/>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6" name="Нижний колонтитул 5"/>
          <p:cNvSpPr>
            <a:spLocks noGrp="1"/>
          </p:cNvSpPr>
          <p:nvPr>
            <p:ph type="ftr" sz="quarter" idx="11"/>
          </p:nvPr>
        </p:nvSpPr>
        <p:spPr/>
        <p:txBody>
          <a:bodyPr/>
          <a:lstStyle/>
          <a:p>
            <a:endParaRPr lang="uz-Cyrl-UZ"/>
          </a:p>
        </p:txBody>
      </p:sp>
      <p:sp>
        <p:nvSpPr>
          <p:cNvPr id="7" name="Номер слайда 6"/>
          <p:cNvSpPr>
            <a:spLocks noGrp="1"/>
          </p:cNvSpPr>
          <p:nvPr>
            <p:ph type="sldNum" sz="quarter" idx="12"/>
          </p:nvPr>
        </p:nvSpPr>
        <p:spPr/>
        <p:txBody>
          <a:bodyPr/>
          <a:lstStyle/>
          <a:p>
            <a:fld id="{34D35B42-4D4D-463F-B6C8-D4D52AD136E7}" type="slidenum">
              <a:rPr lang="uz-Cyrl-UZ" smtClean="0"/>
              <a:pPr/>
              <a:t>‹#›</a:t>
            </a:fld>
            <a:endParaRPr lang="uz-Cyrl-U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z-Cyrl-UZ"/>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z-Cyrl-UZ"/>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8A3DEA-1A82-465A-A1E7-2A986809CADA}" type="datetimeFigureOut">
              <a:rPr lang="uz-Cyrl-UZ" smtClean="0"/>
              <a:pPr/>
              <a:t>27.04.2015</a:t>
            </a:fld>
            <a:endParaRPr lang="uz-Cyrl-UZ"/>
          </a:p>
        </p:txBody>
      </p:sp>
      <p:sp>
        <p:nvSpPr>
          <p:cNvPr id="6" name="Нижний колонтитул 5"/>
          <p:cNvSpPr>
            <a:spLocks noGrp="1"/>
          </p:cNvSpPr>
          <p:nvPr>
            <p:ph type="ftr" sz="quarter" idx="11"/>
          </p:nvPr>
        </p:nvSpPr>
        <p:spPr/>
        <p:txBody>
          <a:bodyPr/>
          <a:lstStyle/>
          <a:p>
            <a:endParaRPr lang="uz-Cyrl-UZ"/>
          </a:p>
        </p:txBody>
      </p:sp>
      <p:sp>
        <p:nvSpPr>
          <p:cNvPr id="7" name="Номер слайда 6"/>
          <p:cNvSpPr>
            <a:spLocks noGrp="1"/>
          </p:cNvSpPr>
          <p:nvPr>
            <p:ph type="sldNum" sz="quarter" idx="12"/>
          </p:nvPr>
        </p:nvSpPr>
        <p:spPr/>
        <p:txBody>
          <a:bodyPr/>
          <a:lstStyle/>
          <a:p>
            <a:fld id="{34D35B42-4D4D-463F-B6C8-D4D52AD136E7}" type="slidenum">
              <a:rPr lang="uz-Cyrl-UZ" smtClean="0"/>
              <a:pPr/>
              <a:t>‹#›</a:t>
            </a:fld>
            <a:endParaRPr lang="uz-Cyrl-U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z-Cyrl-UZ"/>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z-Cyrl-UZ"/>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A3DEA-1A82-465A-A1E7-2A986809CADA}" type="datetimeFigureOut">
              <a:rPr lang="uz-Cyrl-UZ" smtClean="0"/>
              <a:pPr/>
              <a:t>27.04.2015</a:t>
            </a:fld>
            <a:endParaRPr lang="uz-Cyrl-UZ"/>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z-Cyrl-UZ"/>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35B42-4D4D-463F-B6C8-D4D52AD136E7}" type="slidenum">
              <a:rPr lang="uz-Cyrl-UZ" smtClean="0"/>
              <a:pPr/>
              <a:t>‹#›</a:t>
            </a:fld>
            <a:endParaRPr lang="uz-Cyrl-U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z-Cyrl-U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8A3DEA-1A82-465A-A1E7-2A986809CADA}" type="datetimeFigureOut">
              <a:rPr lang="uz-Cyrl-UZ" smtClean="0"/>
              <a:pPr/>
              <a:t>27.04.2015</a:t>
            </a:fld>
            <a:endParaRPr lang="uz-Cyrl-UZ"/>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z-Cyrl-UZ"/>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D35B42-4D4D-463F-B6C8-D4D52AD136E7}" type="slidenum">
              <a:rPr lang="uz-Cyrl-UZ" smtClean="0"/>
              <a:pPr/>
              <a:t>‹#›</a:t>
            </a:fld>
            <a:endParaRPr lang="uz-Cyrl-UZ"/>
          </a:p>
        </p:txBody>
      </p:sp>
    </p:spTree>
    <p:extLst>
      <p:ext uri="{BB962C8B-B14F-4D97-AF65-F5344CB8AC3E}">
        <p14:creationId xmlns:p14="http://schemas.microsoft.com/office/powerpoint/2010/main" val="945685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uz.wikipedia.org/w/index.php?title=BrettonVuds_bitimi&amp;action=edit&amp;redlink=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uz.wikipedia.org/wiki/Xalqaro_tashkilot" TargetMode="External"/><Relationship Id="rId7" Type="http://schemas.openxmlformats.org/officeDocument/2006/relationships/hyperlink" Target="https://uz.wikipedia.org/wiki/Vashington" TargetMode="External"/><Relationship Id="rId2" Type="http://schemas.openxmlformats.org/officeDocument/2006/relationships/hyperlink" Target="https://uz.wikipedia.org/wiki/Ingliz_tili" TargetMode="External"/><Relationship Id="rId1" Type="http://schemas.openxmlformats.org/officeDocument/2006/relationships/slideLayout" Target="../slideLayouts/slideLayout1.xml"/><Relationship Id="rId6" Type="http://schemas.openxmlformats.org/officeDocument/2006/relationships/hyperlink" Target="https://uz.wikipedia.org/wiki/Xalqaro_Valyuta_Jamg%CA%BBarmasi" TargetMode="External"/><Relationship Id="rId5" Type="http://schemas.openxmlformats.org/officeDocument/2006/relationships/hyperlink" Target="https://uz.wikipedia.org/wiki/Liberalizm" TargetMode="External"/><Relationship Id="rId4" Type="http://schemas.openxmlformats.org/officeDocument/2006/relationships/hyperlink" Target="https://uz.wikipedia.org/wiki/Makroiqtisodiyo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21624" cy="6838165"/>
          </a:xfrm>
        </p:spPr>
        <p:txBody>
          <a:bodyPr/>
          <a:lstStyle/>
          <a:p>
            <a:endParaRPr lang="en-US" b="1" dirty="0" smtClean="0"/>
          </a:p>
          <a:p>
            <a:endParaRPr lang="en-US" b="1" dirty="0"/>
          </a:p>
          <a:p>
            <a:endParaRPr lang="en-US" b="1" dirty="0"/>
          </a:p>
          <a:p>
            <a:endParaRPr lang="en-US" sz="3000" b="1" i="1" dirty="0" smtClean="0">
              <a:solidFill>
                <a:schemeClr val="tx1">
                  <a:lumMod val="95000"/>
                  <a:lumOff val="5000"/>
                </a:schemeClr>
              </a:solidFill>
            </a:endParaRPr>
          </a:p>
          <a:p>
            <a:endParaRPr lang="en-US" sz="3300" b="1" i="1" smtClean="0">
              <a:solidFill>
                <a:schemeClr val="tx1">
                  <a:lumMod val="95000"/>
                  <a:lumOff val="5000"/>
                </a:schemeClr>
              </a:solidFill>
            </a:endParaRPr>
          </a:p>
          <a:p>
            <a:r>
              <a:rPr lang="uz-Cyrl-UZ" sz="3300" b="1" i="1" smtClean="0">
                <a:solidFill>
                  <a:schemeClr val="tx1">
                    <a:lumMod val="95000"/>
                    <a:lumOff val="5000"/>
                  </a:schemeClr>
                </a:solidFill>
              </a:rPr>
              <a:t>XALQARO </a:t>
            </a:r>
            <a:endParaRPr lang="en-US" sz="3300" b="1" i="1" dirty="0" smtClean="0">
              <a:solidFill>
                <a:schemeClr val="tx1">
                  <a:lumMod val="95000"/>
                  <a:lumOff val="5000"/>
                </a:schemeClr>
              </a:solidFill>
            </a:endParaRPr>
          </a:p>
          <a:p>
            <a:r>
              <a:rPr lang="uz-Cyrl-UZ" sz="3300" b="1" i="1" dirty="0" smtClean="0">
                <a:solidFill>
                  <a:schemeClr val="tx1">
                    <a:lumMod val="95000"/>
                    <a:lumOff val="5000"/>
                  </a:schemeClr>
                </a:solidFill>
              </a:rPr>
              <a:t>VALYUTA-MOLIYA </a:t>
            </a:r>
            <a:endParaRPr lang="en-US" sz="3300" b="1" i="1" dirty="0" smtClean="0">
              <a:solidFill>
                <a:schemeClr val="tx1">
                  <a:lumMod val="95000"/>
                  <a:lumOff val="5000"/>
                </a:schemeClr>
              </a:solidFill>
            </a:endParaRPr>
          </a:p>
          <a:p>
            <a:r>
              <a:rPr lang="uz-Cyrl-UZ" sz="3300" b="1" i="1" dirty="0" smtClean="0">
                <a:solidFill>
                  <a:schemeClr val="tx1">
                    <a:lumMod val="95000"/>
                    <a:lumOff val="5000"/>
                  </a:schemeClr>
                </a:solidFill>
              </a:rPr>
              <a:t>VA KREDIT MUNOSABATLARI</a:t>
            </a:r>
            <a:endParaRPr lang="ru-RU" sz="3300" b="1" i="1" dirty="0" smtClean="0">
              <a:solidFill>
                <a:schemeClr val="tx1">
                  <a:lumMod val="95000"/>
                  <a:lumOff val="5000"/>
                </a:schemeClr>
              </a:solidFill>
            </a:endParaRPr>
          </a:p>
          <a:p>
            <a:r>
              <a:rPr lang="uz-Cyrl-UZ" b="1" dirty="0" smtClean="0"/>
              <a:t> </a:t>
            </a:r>
            <a:endParaRPr lang="ru-RU" dirty="0" smtClean="0"/>
          </a:p>
          <a:p>
            <a:pPr marR="13335">
              <a:tabLst>
                <a:tab pos="800100" algn="l"/>
              </a:tabLst>
            </a:pPr>
            <a:endParaRPr lang="uz-Cyrl-UZ" b="1" dirty="0" smtClean="0">
              <a:effectLst/>
              <a:latin typeface="Times New Roman"/>
              <a:ea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86182" y="500042"/>
            <a:ext cx="4900618" cy="5626121"/>
          </a:xfrm>
        </p:spPr>
        <p:txBody>
          <a:bodyPr>
            <a:noAutofit/>
          </a:bodyPr>
          <a:lstStyle/>
          <a:p>
            <a:r>
              <a:rPr lang="ru-RU" sz="1600" b="1" dirty="0" err="1"/>
              <a:t>Xalqaro</a:t>
            </a:r>
            <a:r>
              <a:rPr lang="ru-RU" sz="1600" b="1" dirty="0"/>
              <a:t> </a:t>
            </a:r>
            <a:r>
              <a:rPr lang="ru-RU" sz="1600" b="1" dirty="0" err="1"/>
              <a:t>valyuta</a:t>
            </a:r>
            <a:r>
              <a:rPr lang="ru-RU" sz="1600" b="1" dirty="0"/>
              <a:t> </a:t>
            </a:r>
            <a:r>
              <a:rPr lang="ru-RU" sz="1600" b="1" dirty="0" err="1"/>
              <a:t>fondi</a:t>
            </a:r>
            <a:r>
              <a:rPr lang="ru-RU" sz="1600" dirty="0"/>
              <a:t>, XVF (IMF; </a:t>
            </a:r>
            <a:r>
              <a:rPr lang="ru-RU" sz="1600" dirty="0" err="1"/>
              <a:t>International</a:t>
            </a:r>
            <a:r>
              <a:rPr lang="ru-RU" sz="1600" dirty="0"/>
              <a:t> </a:t>
            </a:r>
            <a:r>
              <a:rPr lang="ru-RU" sz="1600" dirty="0" err="1"/>
              <a:t>Monetary</a:t>
            </a:r>
            <a:r>
              <a:rPr lang="ru-RU" sz="1600" dirty="0"/>
              <a:t> </a:t>
            </a:r>
            <a:r>
              <a:rPr lang="ru-RU" sz="1600" dirty="0" err="1"/>
              <a:t>Fund</a:t>
            </a:r>
            <a:r>
              <a:rPr lang="ru-RU" sz="1600" dirty="0"/>
              <a:t>) — BMT </a:t>
            </a:r>
            <a:r>
              <a:rPr lang="ru-RU" sz="1600" dirty="0" err="1"/>
              <a:t>ning</a:t>
            </a:r>
            <a:r>
              <a:rPr lang="ru-RU" sz="1600" dirty="0"/>
              <a:t> </a:t>
            </a:r>
            <a:r>
              <a:rPr lang="ru-RU" sz="1600" dirty="0" err="1"/>
              <a:t>ixtisoslashgan</a:t>
            </a:r>
            <a:r>
              <a:rPr lang="ru-RU" sz="1600" dirty="0"/>
              <a:t> </a:t>
            </a:r>
            <a:r>
              <a:rPr lang="ru-RU" sz="1600" dirty="0" err="1"/>
              <a:t>muassasasi</a:t>
            </a:r>
            <a:r>
              <a:rPr lang="ru-RU" sz="1600" dirty="0"/>
              <a:t>, </a:t>
            </a:r>
            <a:r>
              <a:rPr lang="ru-RU" sz="1600" dirty="0" err="1"/>
              <a:t>aʼzo mamlakatlarning</a:t>
            </a:r>
            <a:r>
              <a:rPr lang="ru-RU" sz="1600" dirty="0"/>
              <a:t> </a:t>
            </a:r>
            <a:r>
              <a:rPr lang="ru-RU" sz="1600" dirty="0" err="1"/>
              <a:t>valyuta</a:t>
            </a:r>
            <a:r>
              <a:rPr lang="ru-RU" sz="1600" dirty="0"/>
              <a:t> </a:t>
            </a:r>
            <a:r>
              <a:rPr lang="ru-RU" sz="1600" dirty="0" err="1"/>
              <a:t>hamkorligini</a:t>
            </a:r>
            <a:r>
              <a:rPr lang="ru-RU" sz="1600" dirty="0"/>
              <a:t> </a:t>
            </a:r>
            <a:r>
              <a:rPr lang="ru-RU" sz="1600" dirty="0" err="1"/>
              <a:t>amalga</a:t>
            </a:r>
            <a:r>
              <a:rPr lang="ru-RU" sz="1600" dirty="0"/>
              <a:t> </a:t>
            </a:r>
            <a:r>
              <a:rPr lang="ru-RU" sz="1600" dirty="0" err="1"/>
              <a:t>oshiradigan</a:t>
            </a:r>
            <a:r>
              <a:rPr lang="ru-RU" sz="1600" dirty="0"/>
              <a:t> </a:t>
            </a:r>
            <a:r>
              <a:rPr lang="ru-RU" sz="1600" dirty="0" err="1"/>
              <a:t>xalqaro</a:t>
            </a:r>
            <a:r>
              <a:rPr lang="ru-RU" sz="1600" dirty="0"/>
              <a:t> </a:t>
            </a:r>
            <a:r>
              <a:rPr lang="ru-RU" sz="1600" dirty="0" err="1"/>
              <a:t>tashkilot</a:t>
            </a:r>
            <a:r>
              <a:rPr lang="ru-RU" sz="1600" dirty="0"/>
              <a:t>. 1944 </a:t>
            </a:r>
            <a:r>
              <a:rPr lang="ru-RU" sz="1600" dirty="0" err="1"/>
              <a:t>y.da</a:t>
            </a:r>
            <a:r>
              <a:rPr lang="ru-RU" sz="1600" dirty="0"/>
              <a:t> </a:t>
            </a:r>
            <a:r>
              <a:rPr lang="ru-RU" sz="1600" dirty="0" err="1"/>
              <a:t>BrettonVuds</a:t>
            </a:r>
            <a:r>
              <a:rPr lang="ru-RU" sz="1600" dirty="0"/>
              <a:t> (AKSH) </a:t>
            </a:r>
            <a:r>
              <a:rPr lang="ru-RU" sz="1600" dirty="0" err="1"/>
              <a:t>da</a:t>
            </a:r>
            <a:r>
              <a:rPr lang="ru-RU" sz="1600" dirty="0"/>
              <a:t> </a:t>
            </a:r>
            <a:r>
              <a:rPr lang="ru-RU" sz="1600" dirty="0" err="1"/>
              <a:t>oʻtkazilgan xalkaro</a:t>
            </a:r>
            <a:r>
              <a:rPr lang="ru-RU" sz="1600" dirty="0"/>
              <a:t> </a:t>
            </a:r>
            <a:r>
              <a:rPr lang="ru-RU" sz="1600" dirty="0" err="1"/>
              <a:t>valyutamoliya</a:t>
            </a:r>
            <a:r>
              <a:rPr lang="ru-RU" sz="1600" dirty="0"/>
              <a:t> </a:t>
            </a:r>
            <a:r>
              <a:rPr lang="ru-RU" sz="1600" dirty="0" err="1"/>
              <a:t>kongressida</a:t>
            </a:r>
            <a:r>
              <a:rPr lang="ru-RU" sz="1600" dirty="0"/>
              <a:t> </a:t>
            </a:r>
            <a:r>
              <a:rPr lang="ru-RU" sz="1600" dirty="0" err="1"/>
              <a:t>Jahon</a:t>
            </a:r>
            <a:r>
              <a:rPr lang="ru-RU" sz="1600" dirty="0"/>
              <a:t> </a:t>
            </a:r>
            <a:r>
              <a:rPr lang="ru-RU" sz="1600" dirty="0" err="1"/>
              <a:t>banki</a:t>
            </a:r>
            <a:r>
              <a:rPr lang="ru-RU" sz="1600" dirty="0"/>
              <a:t> </a:t>
            </a:r>
            <a:r>
              <a:rPr lang="ru-RU" sz="1600" dirty="0" err="1"/>
              <a:t>bilan</a:t>
            </a:r>
            <a:r>
              <a:rPr lang="ru-RU" sz="1600" dirty="0"/>
              <a:t> </a:t>
            </a:r>
            <a:r>
              <a:rPr lang="ru-RU" sz="1600" dirty="0" err="1"/>
              <a:t>bir</a:t>
            </a:r>
            <a:r>
              <a:rPr lang="ru-RU" sz="1600" dirty="0"/>
              <a:t> </a:t>
            </a:r>
            <a:r>
              <a:rPr lang="ru-RU" sz="1600" dirty="0" err="1"/>
              <a:t>vaqtda</a:t>
            </a:r>
            <a:r>
              <a:rPr lang="ru-RU" sz="1600" dirty="0"/>
              <a:t> </a:t>
            </a:r>
            <a:r>
              <a:rPr lang="ru-RU" sz="1600" dirty="0" err="1"/>
              <a:t>taʼsis etilgan</a:t>
            </a:r>
            <a:r>
              <a:rPr lang="ru-RU" sz="1600" dirty="0"/>
              <a:t> (</a:t>
            </a:r>
            <a:r>
              <a:rPr lang="ru-RU" sz="1600" dirty="0" err="1"/>
              <a:t>q</a:t>
            </a:r>
            <a:r>
              <a:rPr lang="ru-RU" sz="1600" dirty="0"/>
              <a:t>. </a:t>
            </a:r>
            <a:r>
              <a:rPr lang="en-US" sz="1600" u="sng" dirty="0" err="1">
                <a:hlinkClick r:id="rId2" tooltip="BrettonVuds bitimi (sahifa yaratilmagan)"/>
              </a:rPr>
              <a:t>BrettonVuds</a:t>
            </a:r>
            <a:r>
              <a:rPr lang="en-US" sz="1600" u="sng" dirty="0">
                <a:hlinkClick r:id="rId2" tooltip="BrettonVuds bitimi (sahifa yaratilmagan)"/>
              </a:rPr>
              <a:t> </a:t>
            </a:r>
            <a:r>
              <a:rPr lang="en-US" sz="1600" u="sng" dirty="0" err="1">
                <a:hlinkClick r:id="rId2" tooltip="BrettonVuds bitimi (sahifa yaratilmagan)"/>
              </a:rPr>
              <a:t>bitimi</a:t>
            </a:r>
            <a:r>
              <a:rPr lang="en-US" sz="1600" dirty="0"/>
              <a:t>). 1947 y. mart </a:t>
            </a:r>
            <a:r>
              <a:rPr lang="en-US" sz="1600" dirty="0" err="1"/>
              <a:t>oyidan</a:t>
            </a:r>
            <a:r>
              <a:rPr lang="en-US" sz="1600" dirty="0"/>
              <a:t> </a:t>
            </a:r>
            <a:r>
              <a:rPr lang="en-US" sz="1600" dirty="0" err="1"/>
              <a:t>oʻz</a:t>
            </a:r>
            <a:r>
              <a:rPr lang="en-US" sz="1600" dirty="0"/>
              <a:t> </a:t>
            </a:r>
            <a:r>
              <a:rPr lang="en-US" sz="1600" dirty="0" err="1"/>
              <a:t>faoliyatini</a:t>
            </a:r>
            <a:r>
              <a:rPr lang="en-US" sz="1600" dirty="0"/>
              <a:t> </a:t>
            </a:r>
            <a:r>
              <a:rPr lang="en-US" sz="1600" dirty="0" err="1"/>
              <a:t>boshlagan</a:t>
            </a:r>
            <a:r>
              <a:rPr lang="en-US" sz="1600" dirty="0"/>
              <a:t>. 182 </a:t>
            </a:r>
            <a:r>
              <a:rPr lang="en-US" sz="1600" dirty="0" err="1"/>
              <a:t>mamlakat</a:t>
            </a:r>
            <a:r>
              <a:rPr lang="en-US" sz="1600" dirty="0"/>
              <a:t> </a:t>
            </a:r>
            <a:r>
              <a:rPr lang="en-US" sz="1600" dirty="0" err="1"/>
              <a:t>aʼzo</a:t>
            </a:r>
            <a:r>
              <a:rPr lang="en-US" sz="1600" dirty="0"/>
              <a:t> (1999). </a:t>
            </a:r>
            <a:r>
              <a:rPr lang="en-US" sz="1600" dirty="0" err="1"/>
              <a:t>Shtabkvartirasi</a:t>
            </a:r>
            <a:r>
              <a:rPr lang="en-US" sz="1600" dirty="0"/>
              <a:t> </a:t>
            </a:r>
            <a:r>
              <a:rPr lang="en-US" sz="1600" dirty="0" err="1"/>
              <a:t>Vashingtonda</a:t>
            </a:r>
            <a:r>
              <a:rPr lang="en-US" sz="1600" dirty="0"/>
              <a:t>. </a:t>
            </a:r>
            <a:r>
              <a:rPr lang="en-US" sz="1600" dirty="0" err="1"/>
              <a:t>Fondning</a:t>
            </a:r>
            <a:r>
              <a:rPr lang="en-US" sz="1600" dirty="0"/>
              <a:t> </a:t>
            </a:r>
            <a:r>
              <a:rPr lang="en-US" sz="1600" dirty="0" err="1"/>
              <a:t>rasmiy</a:t>
            </a:r>
            <a:r>
              <a:rPr lang="en-US" sz="1600" dirty="0"/>
              <a:t> </a:t>
            </a:r>
            <a:r>
              <a:rPr lang="en-US" sz="1600" dirty="0" err="1"/>
              <a:t>maqsadlari</a:t>
            </a:r>
            <a:r>
              <a:rPr lang="en-US" sz="1600" dirty="0"/>
              <a:t>: </a:t>
            </a:r>
            <a:r>
              <a:rPr lang="en-US" sz="1600" dirty="0" err="1"/>
              <a:t>maslahatlar</a:t>
            </a:r>
            <a:r>
              <a:rPr lang="en-US" sz="1600" dirty="0"/>
              <a:t> </a:t>
            </a:r>
            <a:r>
              <a:rPr lang="en-US" sz="1600" dirty="0" err="1"/>
              <a:t>berish</a:t>
            </a:r>
            <a:r>
              <a:rPr lang="en-US" sz="1600" dirty="0"/>
              <a:t> </a:t>
            </a:r>
            <a:r>
              <a:rPr lang="en-US" sz="1600" dirty="0" err="1"/>
              <a:t>va</a:t>
            </a:r>
            <a:r>
              <a:rPr lang="en-US" sz="1600" dirty="0"/>
              <a:t> </a:t>
            </a:r>
            <a:r>
              <a:rPr lang="en-US" sz="1600" dirty="0" err="1"/>
              <a:t>valyuta</a:t>
            </a:r>
            <a:r>
              <a:rPr lang="en-US" sz="1600" dirty="0"/>
              <a:t> </a:t>
            </a:r>
            <a:r>
              <a:rPr lang="en-US" sz="1600" dirty="0" err="1"/>
              <a:t>muammolari</a:t>
            </a:r>
            <a:r>
              <a:rPr lang="en-US" sz="1600" dirty="0"/>
              <a:t> </a:t>
            </a:r>
            <a:r>
              <a:rPr lang="en-US" sz="1600" dirty="0" err="1"/>
              <a:t>boʻyicha</a:t>
            </a:r>
            <a:r>
              <a:rPr lang="en-US" sz="1600" dirty="0"/>
              <a:t> </a:t>
            </a:r>
            <a:r>
              <a:rPr lang="en-US" sz="1600" dirty="0" err="1"/>
              <a:t>hamkorlik</a:t>
            </a:r>
            <a:r>
              <a:rPr lang="en-US" sz="1600" dirty="0"/>
              <a:t> </a:t>
            </a:r>
            <a:r>
              <a:rPr lang="en-US" sz="1600" dirty="0" err="1"/>
              <a:t>qilish</a:t>
            </a:r>
            <a:r>
              <a:rPr lang="en-US" sz="1600" dirty="0"/>
              <a:t> </a:t>
            </a:r>
            <a:r>
              <a:rPr lang="en-US" sz="1600" dirty="0" err="1"/>
              <a:t>orqali</a:t>
            </a:r>
            <a:r>
              <a:rPr lang="en-US" sz="1600" dirty="0"/>
              <a:t> </a:t>
            </a:r>
            <a:r>
              <a:rPr lang="en-US" sz="1600" dirty="0" err="1"/>
              <a:t>xalqaro</a:t>
            </a:r>
            <a:r>
              <a:rPr lang="en-US" sz="1600" dirty="0"/>
              <a:t> </a:t>
            </a:r>
            <a:r>
              <a:rPr lang="en-US" sz="1600" dirty="0" err="1"/>
              <a:t>valyuta</a:t>
            </a:r>
            <a:r>
              <a:rPr lang="en-US" sz="1600" dirty="0"/>
              <a:t> </a:t>
            </a:r>
            <a:r>
              <a:rPr lang="en-US" sz="1600" dirty="0" err="1"/>
              <a:t>hamkorligiga</a:t>
            </a:r>
            <a:r>
              <a:rPr lang="en-US" sz="1600" dirty="0"/>
              <a:t> </a:t>
            </a:r>
            <a:r>
              <a:rPr lang="en-US" sz="1600" dirty="0" err="1"/>
              <a:t>yordam</a:t>
            </a:r>
            <a:r>
              <a:rPr lang="en-US" sz="1600" dirty="0"/>
              <a:t> </a:t>
            </a:r>
            <a:r>
              <a:rPr lang="en-US" sz="1600" dirty="0" err="1"/>
              <a:t>koʻrsatish</a:t>
            </a:r>
            <a:r>
              <a:rPr lang="en-US" sz="1600" dirty="0"/>
              <a:t>; </a:t>
            </a:r>
            <a:r>
              <a:rPr lang="en-US" sz="1600" dirty="0" err="1"/>
              <a:t>xalqaro</a:t>
            </a:r>
            <a:r>
              <a:rPr lang="en-US" sz="1600" dirty="0"/>
              <a:t> </a:t>
            </a:r>
            <a:r>
              <a:rPr lang="en-US" sz="1600" dirty="0" err="1"/>
              <a:t>savdoning</a:t>
            </a:r>
            <a:r>
              <a:rPr lang="en-US" sz="1600" dirty="0"/>
              <a:t> </a:t>
            </a:r>
            <a:r>
              <a:rPr lang="en-US" sz="1600" dirty="0" err="1"/>
              <a:t>kengayishi</a:t>
            </a:r>
            <a:r>
              <a:rPr lang="en-US" sz="1600" dirty="0"/>
              <a:t> </a:t>
            </a:r>
            <a:r>
              <a:rPr lang="en-US" sz="1600" dirty="0" err="1"/>
              <a:t>va</a:t>
            </a:r>
            <a:r>
              <a:rPr lang="en-US" sz="1600" dirty="0"/>
              <a:t> </a:t>
            </a:r>
            <a:r>
              <a:rPr lang="en-US" sz="1600" dirty="0" err="1"/>
              <a:t>muvozanatli</a:t>
            </a:r>
            <a:r>
              <a:rPr lang="en-US" sz="1600" dirty="0"/>
              <a:t> </a:t>
            </a:r>
            <a:r>
              <a:rPr lang="en-US" sz="1600" dirty="0" err="1"/>
              <a:t>oʻsishi</a:t>
            </a:r>
            <a:r>
              <a:rPr lang="en-US" sz="1600" dirty="0"/>
              <a:t> </a:t>
            </a:r>
            <a:r>
              <a:rPr lang="en-US" sz="1600" dirty="0" err="1"/>
              <a:t>uchun</a:t>
            </a:r>
            <a:r>
              <a:rPr lang="en-US" sz="1600" dirty="0"/>
              <a:t> </a:t>
            </a:r>
            <a:r>
              <a:rPr lang="en-US" sz="1600" dirty="0" err="1"/>
              <a:t>qulay</a:t>
            </a:r>
            <a:r>
              <a:rPr lang="en-US" sz="1600" dirty="0"/>
              <a:t> </a:t>
            </a:r>
            <a:r>
              <a:rPr lang="en-US" sz="1600" dirty="0" err="1"/>
              <a:t>sharoitlarni</a:t>
            </a:r>
            <a:r>
              <a:rPr lang="en-US" sz="1600" dirty="0"/>
              <a:t> </a:t>
            </a:r>
            <a:r>
              <a:rPr lang="en-US" sz="1600" dirty="0" err="1"/>
              <a:t>yaratish</a:t>
            </a:r>
            <a:r>
              <a:rPr lang="en-US" sz="1600" dirty="0"/>
              <a:t>; </a:t>
            </a:r>
            <a:r>
              <a:rPr lang="en-US" sz="1600" dirty="0" err="1"/>
              <a:t>valyuta</a:t>
            </a:r>
            <a:r>
              <a:rPr lang="en-US" sz="1600" dirty="0"/>
              <a:t> </a:t>
            </a:r>
            <a:r>
              <a:rPr lang="en-US" sz="1600" dirty="0" err="1"/>
              <a:t>kurelarining</a:t>
            </a:r>
            <a:r>
              <a:rPr lang="en-US" sz="1600" dirty="0"/>
              <a:t> </a:t>
            </a:r>
            <a:r>
              <a:rPr lang="en-US" sz="1600" dirty="0" err="1"/>
              <a:t>barqarorligiga</a:t>
            </a:r>
            <a:r>
              <a:rPr lang="en-US" sz="1600" dirty="0"/>
              <a:t> </a:t>
            </a:r>
            <a:r>
              <a:rPr lang="en-US" sz="1600" dirty="0" err="1"/>
              <a:t>yordam</a:t>
            </a:r>
            <a:r>
              <a:rPr lang="en-US" sz="1600" dirty="0"/>
              <a:t> </a:t>
            </a:r>
            <a:r>
              <a:rPr lang="en-US" sz="1600" dirty="0" err="1"/>
              <a:t>berish</a:t>
            </a:r>
            <a:r>
              <a:rPr lang="en-US" sz="1600" dirty="0"/>
              <a:t>, </a:t>
            </a:r>
            <a:r>
              <a:rPr lang="en-US" sz="1600" dirty="0" err="1"/>
              <a:t>raqobat</a:t>
            </a:r>
            <a:r>
              <a:rPr lang="en-US" sz="1600" dirty="0"/>
              <a:t> </a:t>
            </a:r>
            <a:r>
              <a:rPr lang="en-US" sz="1600" dirty="0" err="1"/>
              <a:t>tufayli</a:t>
            </a:r>
            <a:r>
              <a:rPr lang="en-US" sz="1600" dirty="0"/>
              <a:t> </a:t>
            </a:r>
            <a:r>
              <a:rPr lang="en-US" sz="1600" dirty="0" err="1"/>
              <a:t>yuz</a:t>
            </a:r>
            <a:r>
              <a:rPr lang="en-US" sz="1600" dirty="0"/>
              <a:t> </a:t>
            </a:r>
            <a:r>
              <a:rPr lang="en-US" sz="1600" dirty="0" err="1"/>
              <a:t>beradigan</a:t>
            </a:r>
            <a:r>
              <a:rPr lang="en-US" sz="1600" dirty="0"/>
              <a:t> </a:t>
            </a:r>
            <a:r>
              <a:rPr lang="en-US" sz="1600" dirty="0" err="1"/>
              <a:t>valyuta</a:t>
            </a:r>
            <a:r>
              <a:rPr lang="en-US" sz="1600" dirty="0"/>
              <a:t> </a:t>
            </a:r>
            <a:r>
              <a:rPr lang="en-US" sz="1600" dirty="0" err="1"/>
              <a:t>devalvatsiyalarining</a:t>
            </a:r>
            <a:r>
              <a:rPr lang="en-US" sz="1600" dirty="0"/>
              <a:t> </a:t>
            </a:r>
            <a:r>
              <a:rPr lang="en-US" sz="1600" dirty="0" err="1"/>
              <a:t>oldini</a:t>
            </a:r>
            <a:r>
              <a:rPr lang="en-US" sz="1600" dirty="0"/>
              <a:t> </a:t>
            </a:r>
            <a:r>
              <a:rPr lang="en-US" sz="1600" dirty="0" err="1"/>
              <a:t>olish</a:t>
            </a:r>
            <a:r>
              <a:rPr lang="en-US" sz="1600" dirty="0"/>
              <a:t>; </a:t>
            </a:r>
            <a:r>
              <a:rPr lang="en-US" sz="1600" dirty="0" err="1"/>
              <a:t>koʻp</a:t>
            </a:r>
            <a:r>
              <a:rPr lang="en-US" sz="1600" dirty="0"/>
              <a:t> </a:t>
            </a:r>
            <a:r>
              <a:rPr lang="en-US" sz="1600" dirty="0" err="1"/>
              <a:t>tomonlama</a:t>
            </a:r>
            <a:r>
              <a:rPr lang="en-US" sz="1600" dirty="0"/>
              <a:t> </a:t>
            </a:r>
            <a:r>
              <a:rPr lang="en-US" sz="1600" dirty="0" err="1"/>
              <a:t>toʻlovlar</a:t>
            </a:r>
            <a:r>
              <a:rPr lang="en-US" sz="1600" dirty="0"/>
              <a:t> </a:t>
            </a:r>
            <a:r>
              <a:rPr lang="en-US" sz="1600" dirty="0" err="1"/>
              <a:t>tizimini</a:t>
            </a:r>
            <a:r>
              <a:rPr lang="en-US" sz="1600" dirty="0"/>
              <a:t> </a:t>
            </a:r>
            <a:r>
              <a:rPr lang="en-US" sz="1600" dirty="0" err="1"/>
              <a:t>yaratishda</a:t>
            </a:r>
            <a:r>
              <a:rPr lang="en-US" sz="1600" dirty="0"/>
              <a:t> </a:t>
            </a:r>
            <a:r>
              <a:rPr lang="en-US" sz="1600" dirty="0" err="1"/>
              <a:t>va</a:t>
            </a:r>
            <a:r>
              <a:rPr lang="en-US" sz="1600" dirty="0"/>
              <a:t> </a:t>
            </a:r>
            <a:r>
              <a:rPr lang="en-US" sz="1600" dirty="0" err="1"/>
              <a:t>jahon</a:t>
            </a:r>
            <a:r>
              <a:rPr lang="en-US" sz="1600" dirty="0"/>
              <a:t> </a:t>
            </a:r>
            <a:r>
              <a:rPr lang="en-US" sz="1600" dirty="0" err="1"/>
              <a:t>savdosini</a:t>
            </a:r>
            <a:r>
              <a:rPr lang="en-US" sz="1600" dirty="0"/>
              <a:t> </a:t>
            </a:r>
            <a:r>
              <a:rPr lang="en-US" sz="1600" dirty="0" err="1"/>
              <a:t>rivojiga</a:t>
            </a:r>
            <a:r>
              <a:rPr lang="en-US" sz="1600" dirty="0"/>
              <a:t> </a:t>
            </a:r>
            <a:r>
              <a:rPr lang="en-US" sz="1600" dirty="0" err="1"/>
              <a:t>toʻsiq</a:t>
            </a:r>
            <a:r>
              <a:rPr lang="en-US" sz="1600" dirty="0"/>
              <a:t> </a:t>
            </a:r>
            <a:r>
              <a:rPr lang="en-US" sz="1600" dirty="0" err="1"/>
              <a:t>qoʻyadigan</a:t>
            </a:r>
            <a:r>
              <a:rPr lang="en-US" sz="1600" dirty="0"/>
              <a:t> </a:t>
            </a:r>
            <a:r>
              <a:rPr lang="en-US" sz="1600" dirty="0" err="1"/>
              <a:t>valyuta</a:t>
            </a:r>
            <a:r>
              <a:rPr lang="en-US" sz="1600" dirty="0"/>
              <a:t> </a:t>
            </a:r>
            <a:r>
              <a:rPr lang="en-US" sz="1600" dirty="0" err="1"/>
              <a:t>almashtirish</a:t>
            </a:r>
            <a:r>
              <a:rPr lang="en-US" sz="1600" dirty="0"/>
              <a:t> </a:t>
            </a:r>
            <a:r>
              <a:rPr lang="en-US" sz="1600" dirty="0" err="1"/>
              <a:t>bilan</a:t>
            </a:r>
            <a:r>
              <a:rPr lang="en-US" sz="1600" dirty="0"/>
              <a:t> </a:t>
            </a:r>
            <a:r>
              <a:rPr lang="en-US" sz="1600" dirty="0" err="1"/>
              <a:t>bogʻliq</a:t>
            </a:r>
            <a:r>
              <a:rPr lang="en-US" sz="1600" dirty="0"/>
              <a:t> </a:t>
            </a:r>
            <a:r>
              <a:rPr lang="en-US" sz="1600" dirty="0" err="1"/>
              <a:t>cheklashlarni</a:t>
            </a:r>
            <a:r>
              <a:rPr lang="en-US" sz="1600" dirty="0"/>
              <a:t> </a:t>
            </a:r>
            <a:r>
              <a:rPr lang="en-US" sz="1600" dirty="0" err="1"/>
              <a:t>bartaraf</a:t>
            </a:r>
            <a:r>
              <a:rPr lang="en-US" sz="1600" dirty="0"/>
              <a:t> </a:t>
            </a:r>
            <a:r>
              <a:rPr lang="en-US" sz="1600" dirty="0" err="1"/>
              <a:t>etishda</a:t>
            </a:r>
            <a:r>
              <a:rPr lang="en-US" sz="1600" dirty="0"/>
              <a:t> </a:t>
            </a:r>
            <a:r>
              <a:rPr lang="en-US" sz="1600" dirty="0" err="1"/>
              <a:t>yordam</a:t>
            </a:r>
            <a:r>
              <a:rPr lang="en-US" sz="1600" dirty="0"/>
              <a:t> </a:t>
            </a:r>
            <a:r>
              <a:rPr lang="en-US" sz="1600" dirty="0" err="1"/>
              <a:t>koʻrsatish</a:t>
            </a:r>
            <a:r>
              <a:rPr lang="en-US" sz="1600" dirty="0"/>
              <a:t>; </a:t>
            </a:r>
            <a:r>
              <a:rPr lang="en-US" sz="1600" dirty="0" err="1"/>
              <a:t>aʼzo</a:t>
            </a:r>
            <a:r>
              <a:rPr lang="en-US" sz="1600" dirty="0"/>
              <a:t> </a:t>
            </a:r>
            <a:r>
              <a:rPr lang="en-US" sz="1600" dirty="0" err="1"/>
              <a:t>mamlakatlarga</a:t>
            </a:r>
            <a:r>
              <a:rPr lang="en-US" sz="1600" dirty="0"/>
              <a:t> </a:t>
            </a:r>
            <a:r>
              <a:rPr lang="en-US" sz="1600" dirty="0" err="1"/>
              <a:t>oʻz</a:t>
            </a:r>
            <a:r>
              <a:rPr lang="en-US" sz="1600" dirty="0"/>
              <a:t> </a:t>
            </a:r>
            <a:r>
              <a:rPr lang="en-US" sz="1600" dirty="0" err="1"/>
              <a:t>toʻlov</a:t>
            </a:r>
            <a:r>
              <a:rPr lang="en-US" sz="1600" dirty="0"/>
              <a:t> </a:t>
            </a:r>
            <a:r>
              <a:rPr lang="en-US" sz="1600" dirty="0" err="1"/>
              <a:t>balanslarini</a:t>
            </a:r>
            <a:r>
              <a:rPr lang="en-US" sz="1600" dirty="0"/>
              <a:t> </a:t>
            </a:r>
            <a:r>
              <a:rPr lang="en-US" sz="1600" dirty="0" err="1"/>
              <a:t>tiklash</a:t>
            </a:r>
            <a:r>
              <a:rPr lang="en-US" sz="1600" dirty="0"/>
              <a:t>, </a:t>
            </a:r>
            <a:r>
              <a:rPr lang="en-US" sz="1600" dirty="0" err="1"/>
              <a:t>shuningdek</a:t>
            </a:r>
            <a:r>
              <a:rPr lang="en-US" sz="1600" dirty="0"/>
              <a:t>, </a:t>
            </a:r>
            <a:r>
              <a:rPr lang="en-US" sz="1600" dirty="0" err="1"/>
              <a:t>ularning</a:t>
            </a:r>
            <a:r>
              <a:rPr lang="en-US" sz="1600" dirty="0"/>
              <a:t> </a:t>
            </a:r>
            <a:r>
              <a:rPr lang="en-US" sz="1600" dirty="0" err="1"/>
              <a:t>xalqaro</a:t>
            </a:r>
            <a:r>
              <a:rPr lang="en-US" sz="1600" dirty="0"/>
              <a:t> </a:t>
            </a:r>
            <a:r>
              <a:rPr lang="en-US" sz="1600" dirty="0" err="1"/>
              <a:t>toʻlov</a:t>
            </a:r>
            <a:r>
              <a:rPr lang="en-US" sz="1600" dirty="0"/>
              <a:t> </a:t>
            </a:r>
            <a:r>
              <a:rPr lang="en-US" sz="1600" dirty="0" err="1"/>
              <a:t>balanslari</a:t>
            </a:r>
            <a:r>
              <a:rPr lang="en-US" sz="1600" dirty="0"/>
              <a:t> </a:t>
            </a:r>
            <a:r>
              <a:rPr lang="en-US" sz="1600" dirty="0" err="1"/>
              <a:t>taqchilligi</a:t>
            </a:r>
            <a:r>
              <a:rPr lang="en-US" sz="1600" dirty="0"/>
              <a:t> </a:t>
            </a:r>
            <a:r>
              <a:rPr lang="en-US" sz="1600" dirty="0" err="1"/>
              <a:t>davomiyligi</a:t>
            </a:r>
            <a:r>
              <a:rPr lang="en-US" sz="1600" dirty="0"/>
              <a:t> </a:t>
            </a:r>
            <a:r>
              <a:rPr lang="en-US" sz="1600" dirty="0" err="1"/>
              <a:t>va</a:t>
            </a:r>
            <a:r>
              <a:rPr lang="en-US" sz="1600" dirty="0"/>
              <a:t> </a:t>
            </a:r>
            <a:r>
              <a:rPr lang="en-US" sz="1600" dirty="0" err="1"/>
              <a:t>miqsorini</a:t>
            </a:r>
            <a:r>
              <a:rPr lang="en-US" sz="1600" dirty="0"/>
              <a:t> </a:t>
            </a:r>
            <a:r>
              <a:rPr lang="en-US" sz="1600" dirty="0" err="1"/>
              <a:t>qisqartirish</a:t>
            </a:r>
            <a:r>
              <a:rPr lang="en-US" sz="1600" dirty="0"/>
              <a:t> </a:t>
            </a:r>
            <a:r>
              <a:rPr lang="en-US" sz="1600" dirty="0" err="1"/>
              <a:t>uchun</a:t>
            </a:r>
            <a:r>
              <a:rPr lang="en-US" sz="1600" dirty="0"/>
              <a:t> </a:t>
            </a:r>
            <a:r>
              <a:rPr lang="en-US" sz="1600" dirty="0" err="1"/>
              <a:t>muddatli</a:t>
            </a:r>
            <a:r>
              <a:rPr lang="en-US" sz="1600" dirty="0"/>
              <a:t> </a:t>
            </a:r>
            <a:r>
              <a:rPr lang="en-US" sz="1600" dirty="0" err="1"/>
              <a:t>moliyaviy</a:t>
            </a:r>
            <a:r>
              <a:rPr lang="en-US" sz="1600" dirty="0"/>
              <a:t> </a:t>
            </a:r>
            <a:r>
              <a:rPr lang="en-US" sz="1600" dirty="0" err="1"/>
              <a:t>mablagʻlar</a:t>
            </a:r>
            <a:r>
              <a:rPr lang="en-US" sz="1600" dirty="0"/>
              <a:t> </a:t>
            </a:r>
            <a:r>
              <a:rPr lang="en-US" sz="1600" dirty="0" err="1" smtClean="0"/>
              <a:t>berish</a:t>
            </a:r>
            <a:endParaRPr lang="uz-Cyrl-UZ" sz="1600" dirty="0"/>
          </a:p>
          <a:p>
            <a:endParaRPr lang="uz-Cyrl-UZ" sz="1600" dirty="0"/>
          </a:p>
        </p:txBody>
      </p:sp>
      <p:pic>
        <p:nvPicPr>
          <p:cNvPr id="4" name="Рисунок 3" descr="Fayl:International Monetary Fund logo.svg"/>
          <p:cNvPicPr/>
          <p:nvPr/>
        </p:nvPicPr>
        <p:blipFill>
          <a:blip r:embed="rId3">
            <a:lum bright="-40000" contrast="80000"/>
          </a:blip>
          <a:srcRect/>
          <a:stretch>
            <a:fillRect/>
          </a:stretch>
        </p:blipFill>
        <p:spPr bwMode="auto">
          <a:xfrm>
            <a:off x="785786" y="571480"/>
            <a:ext cx="2857520" cy="492920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fontScale="70000" lnSpcReduction="20000"/>
          </a:bodyPr>
          <a:lstStyle/>
          <a:p>
            <a:r>
              <a:rPr lang="en-US" dirty="0"/>
              <a:t>1998 y. </a:t>
            </a:r>
            <a:r>
              <a:rPr lang="en-US" dirty="0" err="1"/>
              <a:t>boshida</a:t>
            </a:r>
            <a:r>
              <a:rPr lang="en-US" dirty="0"/>
              <a:t> XVF </a:t>
            </a:r>
            <a:r>
              <a:rPr lang="en-US" dirty="0" err="1"/>
              <a:t>kapitali</a:t>
            </a:r>
            <a:r>
              <a:rPr lang="en-US" dirty="0"/>
              <a:t> 199 </a:t>
            </a:r>
            <a:r>
              <a:rPr lang="en-US" dirty="0" err="1"/>
              <a:t>mlrd</a:t>
            </a:r>
            <a:r>
              <a:rPr lang="en-US" dirty="0"/>
              <a:t>. </a:t>
            </a:r>
            <a:r>
              <a:rPr lang="en-US" dirty="0" err="1"/>
              <a:t>dollarni</a:t>
            </a:r>
            <a:r>
              <a:rPr lang="en-US" dirty="0"/>
              <a:t> </a:t>
            </a:r>
            <a:r>
              <a:rPr lang="en-US" dirty="0" err="1"/>
              <a:t>tashkil</a:t>
            </a:r>
            <a:r>
              <a:rPr lang="en-US" dirty="0"/>
              <a:t> </a:t>
            </a:r>
            <a:r>
              <a:rPr lang="en-US" dirty="0" err="1"/>
              <a:t>qiddi</a:t>
            </a:r>
            <a:r>
              <a:rPr lang="en-US" dirty="0"/>
              <a:t>. AQSH, </a:t>
            </a:r>
            <a:r>
              <a:rPr lang="en-US" dirty="0" err="1"/>
              <a:t>Buyuk</a:t>
            </a:r>
            <a:r>
              <a:rPr lang="en-US" dirty="0"/>
              <a:t> </a:t>
            </a:r>
            <a:r>
              <a:rPr lang="en-US" dirty="0" err="1"/>
              <a:t>Britaniya</a:t>
            </a:r>
            <a:r>
              <a:rPr lang="en-US" dirty="0"/>
              <a:t>, GFR, </a:t>
            </a:r>
            <a:r>
              <a:rPr lang="en-US" dirty="0" err="1"/>
              <a:t>Fransiya</a:t>
            </a:r>
            <a:r>
              <a:rPr lang="en-US" dirty="0"/>
              <a:t>, </a:t>
            </a:r>
            <a:r>
              <a:rPr lang="en-US" dirty="0" err="1"/>
              <a:t>Yaponiya</a:t>
            </a:r>
            <a:r>
              <a:rPr lang="en-US" dirty="0"/>
              <a:t>, </a:t>
            </a:r>
            <a:r>
              <a:rPr lang="en-US" dirty="0" err="1"/>
              <a:t>Italiya</a:t>
            </a:r>
            <a:r>
              <a:rPr lang="en-US" dirty="0"/>
              <a:t>, </a:t>
            </a:r>
            <a:r>
              <a:rPr lang="en-US" dirty="0" err="1"/>
              <a:t>Kanada</a:t>
            </a:r>
            <a:r>
              <a:rPr lang="en-US" dirty="0"/>
              <a:t> eng </a:t>
            </a:r>
            <a:r>
              <a:rPr lang="en-US" dirty="0" err="1"/>
              <a:t>katta</a:t>
            </a:r>
            <a:r>
              <a:rPr lang="en-US" dirty="0"/>
              <a:t> </a:t>
            </a:r>
            <a:r>
              <a:rPr lang="en-US" dirty="0" err="1"/>
              <a:t>kvotalarga</a:t>
            </a:r>
            <a:r>
              <a:rPr lang="en-US" dirty="0"/>
              <a:t> </a:t>
            </a:r>
            <a:r>
              <a:rPr lang="en-US" dirty="0" err="1"/>
              <a:t>ega</a:t>
            </a:r>
            <a:r>
              <a:rPr lang="en-US" dirty="0"/>
              <a:t>. </a:t>
            </a:r>
            <a:r>
              <a:rPr lang="en-US" dirty="0" err="1"/>
              <a:t>Uning</a:t>
            </a:r>
            <a:r>
              <a:rPr lang="en-US" dirty="0"/>
              <a:t> </a:t>
            </a:r>
            <a:r>
              <a:rPr lang="en-US" dirty="0" err="1"/>
              <a:t>oʻsishi</a:t>
            </a:r>
            <a:r>
              <a:rPr lang="en-US" dirty="0"/>
              <a:t> </a:t>
            </a:r>
            <a:r>
              <a:rPr lang="en-US" dirty="0" err="1"/>
              <a:t>yangi</a:t>
            </a:r>
            <a:r>
              <a:rPr lang="en-US" dirty="0"/>
              <a:t> </a:t>
            </a:r>
            <a:r>
              <a:rPr lang="en-US" dirty="0" err="1"/>
              <a:t>aʼzolarning</a:t>
            </a:r>
            <a:r>
              <a:rPr lang="en-US" dirty="0"/>
              <a:t> </a:t>
            </a:r>
            <a:r>
              <a:rPr lang="en-US" dirty="0" err="1"/>
              <a:t>badal</a:t>
            </a:r>
            <a:r>
              <a:rPr lang="en-US" dirty="0"/>
              <a:t> </a:t>
            </a:r>
            <a:r>
              <a:rPr lang="en-US" dirty="0" err="1"/>
              <a:t>puli</a:t>
            </a:r>
            <a:r>
              <a:rPr lang="en-US" dirty="0"/>
              <a:t> </a:t>
            </a:r>
            <a:r>
              <a:rPr lang="en-US" dirty="0" err="1"/>
              <a:t>va</a:t>
            </a:r>
            <a:r>
              <a:rPr lang="en-US" dirty="0"/>
              <a:t> </a:t>
            </a:r>
            <a:r>
              <a:rPr lang="en-US" dirty="0" err="1"/>
              <a:t>kreditlarga</a:t>
            </a:r>
            <a:r>
              <a:rPr lang="en-US" dirty="0"/>
              <a:t> </a:t>
            </a:r>
            <a:r>
              <a:rPr lang="en-US" dirty="0" err="1"/>
              <a:t>toʻlangan</a:t>
            </a:r>
            <a:r>
              <a:rPr lang="en-US" dirty="0"/>
              <a:t> </a:t>
            </a:r>
            <a:r>
              <a:rPr lang="en-US" dirty="0" err="1"/>
              <a:t>foizlar</a:t>
            </a:r>
            <a:r>
              <a:rPr lang="en-US" dirty="0"/>
              <a:t> </a:t>
            </a:r>
            <a:r>
              <a:rPr lang="en-US" dirty="0" err="1"/>
              <a:t>xisobiga</a:t>
            </a:r>
            <a:r>
              <a:rPr lang="en-US" dirty="0"/>
              <a:t> </a:t>
            </a:r>
            <a:r>
              <a:rPr lang="en-US" dirty="0" err="1"/>
              <a:t>yuz</a:t>
            </a:r>
            <a:r>
              <a:rPr lang="en-US" dirty="0"/>
              <a:t> </a:t>
            </a:r>
            <a:r>
              <a:rPr lang="en-US" dirty="0" err="1"/>
              <a:t>beradi</a:t>
            </a:r>
            <a:r>
              <a:rPr lang="en-US" dirty="0"/>
              <a:t>.</a:t>
            </a:r>
            <a:endParaRPr lang="uz-Cyrl-UZ" dirty="0"/>
          </a:p>
          <a:p>
            <a:r>
              <a:rPr lang="en-US" dirty="0" err="1"/>
              <a:t>XVFning</a:t>
            </a:r>
            <a:r>
              <a:rPr lang="en-US" dirty="0"/>
              <a:t> </a:t>
            </a:r>
            <a:r>
              <a:rPr lang="en-US" dirty="0" err="1"/>
              <a:t>rahbar</a:t>
            </a:r>
            <a:r>
              <a:rPr lang="en-US" dirty="0"/>
              <a:t> </a:t>
            </a:r>
            <a:r>
              <a:rPr lang="en-US" dirty="0" err="1"/>
              <a:t>orgagshari</a:t>
            </a:r>
            <a:r>
              <a:rPr lang="en-US" dirty="0"/>
              <a:t> — </a:t>
            </a:r>
            <a:r>
              <a:rPr lang="en-US" dirty="0" err="1"/>
              <a:t>Boshqaruvchilar</a:t>
            </a:r>
            <a:r>
              <a:rPr lang="en-US" dirty="0"/>
              <a:t> </a:t>
            </a:r>
            <a:r>
              <a:rPr lang="en-US" dirty="0" err="1"/>
              <a:t>kengashi</a:t>
            </a:r>
            <a:r>
              <a:rPr lang="en-US" dirty="0"/>
              <a:t> </a:t>
            </a:r>
            <a:r>
              <a:rPr lang="en-US" dirty="0" err="1"/>
              <a:t>va</a:t>
            </a:r>
            <a:r>
              <a:rPr lang="en-US" dirty="0"/>
              <a:t> </a:t>
            </a:r>
            <a:r>
              <a:rPr lang="en-US" dirty="0" err="1"/>
              <a:t>Muvaqqat</a:t>
            </a:r>
            <a:r>
              <a:rPr lang="en-US" dirty="0"/>
              <a:t> </a:t>
            </a:r>
            <a:r>
              <a:rPr lang="en-US" dirty="0" err="1"/>
              <a:t>qoʻmita</a:t>
            </a:r>
            <a:r>
              <a:rPr lang="en-US" dirty="0"/>
              <a:t>. </a:t>
            </a:r>
            <a:r>
              <a:rPr lang="en-US" dirty="0" err="1"/>
              <a:t>Boshqaruvchilar</a:t>
            </a:r>
            <a:r>
              <a:rPr lang="en-US" dirty="0"/>
              <a:t> </a:t>
            </a:r>
            <a:r>
              <a:rPr lang="en-US" dirty="0" err="1"/>
              <a:t>kengashi</a:t>
            </a:r>
            <a:r>
              <a:rPr lang="en-US" dirty="0"/>
              <a:t> — </a:t>
            </a:r>
            <a:r>
              <a:rPr lang="en-US" dirty="0" err="1"/>
              <a:t>oliy</a:t>
            </a:r>
            <a:r>
              <a:rPr lang="en-US" dirty="0"/>
              <a:t> organ </a:t>
            </a:r>
            <a:r>
              <a:rPr lang="en-US" dirty="0" err="1"/>
              <a:t>boʻlib</a:t>
            </a:r>
            <a:r>
              <a:rPr lang="en-US" dirty="0"/>
              <a:t>, </a:t>
            </a:r>
            <a:r>
              <a:rPr lang="en-US" dirty="0" err="1"/>
              <a:t>har</a:t>
            </a:r>
            <a:r>
              <a:rPr lang="en-US" dirty="0"/>
              <a:t> </a:t>
            </a:r>
            <a:r>
              <a:rPr lang="en-US" dirty="0" err="1"/>
              <a:t>bir</a:t>
            </a:r>
            <a:r>
              <a:rPr lang="en-US" dirty="0"/>
              <a:t> </a:t>
            </a:r>
            <a:r>
              <a:rPr lang="en-US" dirty="0" err="1"/>
              <a:t>aʼzo</a:t>
            </a:r>
            <a:r>
              <a:rPr lang="en-US" dirty="0"/>
              <a:t> — </a:t>
            </a:r>
            <a:r>
              <a:rPr lang="en-US" dirty="0" err="1"/>
              <a:t>mamlakat</a:t>
            </a:r>
            <a:r>
              <a:rPr lang="en-US" dirty="0"/>
              <a:t> </a:t>
            </a:r>
            <a:r>
              <a:rPr lang="en-US" dirty="0" err="1"/>
              <a:t>tomonidan</a:t>
            </a:r>
            <a:r>
              <a:rPr lang="en-US" dirty="0"/>
              <a:t> 5 y.ga </a:t>
            </a:r>
            <a:r>
              <a:rPr lang="en-US" dirty="0" err="1"/>
              <a:t>tayinlanadigan</a:t>
            </a:r>
            <a:r>
              <a:rPr lang="en-US" dirty="0"/>
              <a:t> </a:t>
            </a:r>
            <a:r>
              <a:rPr lang="en-US" dirty="0" err="1"/>
              <a:t>boshqaruvchilar</a:t>
            </a:r>
            <a:r>
              <a:rPr lang="en-US" dirty="0"/>
              <a:t> </a:t>
            </a:r>
            <a:r>
              <a:rPr lang="en-US" dirty="0" err="1"/>
              <a:t>va</a:t>
            </a:r>
            <a:r>
              <a:rPr lang="en-US" dirty="0"/>
              <a:t> </a:t>
            </a:r>
            <a:r>
              <a:rPr lang="en-US" dirty="0" err="1"/>
              <a:t>ularning</a:t>
            </a:r>
            <a:r>
              <a:rPr lang="en-US" dirty="0"/>
              <a:t> </a:t>
            </a:r>
            <a:r>
              <a:rPr lang="en-US" dirty="0" err="1"/>
              <a:t>oʻrinbosarlari</a:t>
            </a:r>
            <a:r>
              <a:rPr lang="en-US" dirty="0"/>
              <a:t> (</a:t>
            </a:r>
            <a:r>
              <a:rPr lang="en-US" dirty="0" err="1"/>
              <a:t>odatda</a:t>
            </a:r>
            <a:r>
              <a:rPr lang="en-US" dirty="0"/>
              <a:t>, </a:t>
            </a:r>
            <a:r>
              <a:rPr lang="en-US" dirty="0" err="1"/>
              <a:t>aʼzo</a:t>
            </a:r>
            <a:r>
              <a:rPr lang="en-US" dirty="0"/>
              <a:t> </a:t>
            </a:r>
            <a:r>
              <a:rPr lang="en-US" dirty="0" err="1"/>
              <a:t>mamlakatlar</a:t>
            </a:r>
            <a:r>
              <a:rPr lang="en-US" dirty="0"/>
              <a:t> </a:t>
            </a:r>
            <a:r>
              <a:rPr lang="en-US" dirty="0" err="1"/>
              <a:t>moliya</a:t>
            </a:r>
            <a:r>
              <a:rPr lang="en-US" dirty="0"/>
              <a:t> </a:t>
            </a:r>
            <a:r>
              <a:rPr lang="en-US" dirty="0" err="1"/>
              <a:t>vazirlari</a:t>
            </a:r>
            <a:r>
              <a:rPr lang="en-US" dirty="0"/>
              <a:t> </a:t>
            </a:r>
            <a:r>
              <a:rPr lang="en-US" dirty="0" err="1"/>
              <a:t>yoki</a:t>
            </a:r>
            <a:r>
              <a:rPr lang="en-US" dirty="0"/>
              <a:t> </a:t>
            </a:r>
            <a:r>
              <a:rPr lang="en-US" dirty="0" err="1"/>
              <a:t>Markaziy</a:t>
            </a:r>
            <a:r>
              <a:rPr lang="en-US" dirty="0"/>
              <a:t> </a:t>
            </a:r>
            <a:r>
              <a:rPr lang="en-US" dirty="0" err="1"/>
              <a:t>banki</a:t>
            </a:r>
            <a:r>
              <a:rPr lang="en-US" dirty="0"/>
              <a:t> </a:t>
            </a:r>
            <a:r>
              <a:rPr lang="en-US" dirty="0" err="1"/>
              <a:t>boshkaruvchilari</a:t>
            </a:r>
            <a:r>
              <a:rPr lang="en-US" dirty="0"/>
              <a:t>)</a:t>
            </a:r>
            <a:r>
              <a:rPr lang="en-US" dirty="0" err="1"/>
              <a:t>dan</a:t>
            </a:r>
            <a:r>
              <a:rPr lang="en-US" dirty="0"/>
              <a:t> </a:t>
            </a:r>
            <a:r>
              <a:rPr lang="en-US" dirty="0" err="1"/>
              <a:t>tashkil</a:t>
            </a:r>
            <a:r>
              <a:rPr lang="en-US" dirty="0"/>
              <a:t> </a:t>
            </a:r>
            <a:r>
              <a:rPr lang="en-US" dirty="0" err="1"/>
              <a:t>topadi</a:t>
            </a:r>
            <a:r>
              <a:rPr lang="en-US" dirty="0"/>
              <a:t>. </a:t>
            </a:r>
            <a:r>
              <a:rPr lang="en-US" dirty="0" err="1"/>
              <a:t>Kengash</a:t>
            </a:r>
            <a:r>
              <a:rPr lang="en-US" dirty="0"/>
              <a:t> </a:t>
            </a:r>
            <a:r>
              <a:rPr lang="en-US" dirty="0" err="1"/>
              <a:t>har</a:t>
            </a:r>
            <a:r>
              <a:rPr lang="en-US" dirty="0"/>
              <a:t> </a:t>
            </a:r>
            <a:r>
              <a:rPr lang="en-US" dirty="0" err="1"/>
              <a:t>yili</a:t>
            </a:r>
            <a:r>
              <a:rPr lang="en-US" dirty="0"/>
              <a:t> </a:t>
            </a:r>
            <a:r>
              <a:rPr lang="en-US" dirty="0" err="1"/>
              <a:t>sessiyaga</a:t>
            </a:r>
            <a:r>
              <a:rPr lang="en-US" dirty="0"/>
              <a:t> </a:t>
            </a:r>
            <a:r>
              <a:rPr lang="en-US" dirty="0" err="1"/>
              <a:t>yigʻiladi</a:t>
            </a:r>
            <a:r>
              <a:rPr lang="en-US" dirty="0"/>
              <a:t>. </a:t>
            </a:r>
            <a:r>
              <a:rPr lang="en-US" dirty="0" err="1"/>
              <a:t>Muvaqqat</a:t>
            </a:r>
            <a:r>
              <a:rPr lang="en-US" dirty="0"/>
              <a:t> </a:t>
            </a:r>
            <a:r>
              <a:rPr lang="en-US" dirty="0" err="1"/>
              <a:t>qoʻmita</a:t>
            </a:r>
            <a:r>
              <a:rPr lang="en-US" dirty="0"/>
              <a:t> </a:t>
            </a:r>
            <a:r>
              <a:rPr lang="en-US" dirty="0" err="1"/>
              <a:t>XVFning</a:t>
            </a:r>
            <a:r>
              <a:rPr lang="en-US" dirty="0"/>
              <a:t> 24 </a:t>
            </a:r>
            <a:r>
              <a:rPr lang="en-US" dirty="0" err="1"/>
              <a:t>boshqaruvchisidan</a:t>
            </a:r>
            <a:r>
              <a:rPr lang="en-US" dirty="0"/>
              <a:t> </a:t>
            </a:r>
            <a:r>
              <a:rPr lang="en-US" dirty="0" err="1"/>
              <a:t>iborat</a:t>
            </a:r>
            <a:r>
              <a:rPr lang="en-US" dirty="0"/>
              <a:t> </a:t>
            </a:r>
            <a:r>
              <a:rPr lang="en-US" dirty="0" err="1"/>
              <a:t>boʻlib</a:t>
            </a:r>
            <a:r>
              <a:rPr lang="en-US" dirty="0"/>
              <a:t>, </a:t>
            </a:r>
            <a:r>
              <a:rPr lang="en-US" dirty="0" err="1"/>
              <a:t>bir</a:t>
            </a:r>
            <a:r>
              <a:rPr lang="en-US" dirty="0"/>
              <a:t> </a:t>
            </a:r>
            <a:r>
              <a:rPr lang="en-US" dirty="0" err="1"/>
              <a:t>yilda</a:t>
            </a:r>
            <a:r>
              <a:rPr lang="en-US" dirty="0"/>
              <a:t> 2 </a:t>
            </a:r>
            <a:r>
              <a:rPr lang="en-US" dirty="0" err="1"/>
              <a:t>marta</a:t>
            </a:r>
            <a:r>
              <a:rPr lang="en-US" dirty="0"/>
              <a:t> </a:t>
            </a:r>
            <a:r>
              <a:rPr lang="en-US" dirty="0" err="1"/>
              <a:t>yigʻiladi</a:t>
            </a:r>
            <a:r>
              <a:rPr lang="en-US" dirty="0"/>
              <a:t> </a:t>
            </a:r>
            <a:r>
              <a:rPr lang="en-US" dirty="0" err="1"/>
              <a:t>va</a:t>
            </a:r>
            <a:r>
              <a:rPr lang="en-US" dirty="0"/>
              <a:t> </a:t>
            </a:r>
            <a:r>
              <a:rPr lang="en-US" dirty="0" err="1"/>
              <a:t>Boshqaruvchilar</a:t>
            </a:r>
            <a:r>
              <a:rPr lang="en-US" dirty="0"/>
              <a:t> </a:t>
            </a:r>
            <a:r>
              <a:rPr lang="en-US" dirty="0" err="1"/>
              <a:t>kengashi</a:t>
            </a:r>
            <a:r>
              <a:rPr lang="en-US" dirty="0"/>
              <a:t> </a:t>
            </a:r>
            <a:r>
              <a:rPr lang="en-US" dirty="0" err="1"/>
              <a:t>oldida</a:t>
            </a:r>
            <a:r>
              <a:rPr lang="en-US" dirty="0"/>
              <a:t> </a:t>
            </a:r>
            <a:r>
              <a:rPr lang="en-US" dirty="0" err="1"/>
              <a:t>xisob</a:t>
            </a:r>
            <a:r>
              <a:rPr lang="en-US" dirty="0"/>
              <a:t> </a:t>
            </a:r>
            <a:r>
              <a:rPr lang="en-US" dirty="0" err="1"/>
              <a:t>beradi</a:t>
            </a:r>
            <a:r>
              <a:rPr lang="en-US" dirty="0"/>
              <a:t>. </a:t>
            </a:r>
            <a:r>
              <a:rPr lang="en-US" dirty="0" err="1"/>
              <a:t>XVFning</a:t>
            </a:r>
            <a:r>
              <a:rPr lang="en-US" dirty="0"/>
              <a:t> </a:t>
            </a:r>
            <a:r>
              <a:rPr lang="en-US" dirty="0" err="1"/>
              <a:t>ijroiya</a:t>
            </a:r>
            <a:r>
              <a:rPr lang="en-US" dirty="0"/>
              <a:t> </a:t>
            </a:r>
            <a:r>
              <a:rPr lang="en-US" dirty="0" err="1"/>
              <a:t>organlari</a:t>
            </a:r>
            <a:r>
              <a:rPr lang="en-US" dirty="0"/>
              <a:t> — </a:t>
            </a:r>
            <a:r>
              <a:rPr lang="en-US" dirty="0" err="1"/>
              <a:t>Ijroiya</a:t>
            </a:r>
            <a:r>
              <a:rPr lang="en-US" dirty="0"/>
              <a:t> </a:t>
            </a:r>
            <a:r>
              <a:rPr lang="en-US" dirty="0" err="1"/>
              <a:t>kengash</a:t>
            </a:r>
            <a:r>
              <a:rPr lang="en-US" dirty="0"/>
              <a:t>, </a:t>
            </a:r>
            <a:r>
              <a:rPr lang="en-US" dirty="0" err="1"/>
              <a:t>unga</a:t>
            </a:r>
            <a:r>
              <a:rPr lang="en-US" dirty="0"/>
              <a:t> </a:t>
            </a:r>
            <a:r>
              <a:rPr lang="en-US" dirty="0" err="1"/>
              <a:t>doimiy</a:t>
            </a:r>
            <a:r>
              <a:rPr lang="en-US" dirty="0"/>
              <a:t> </a:t>
            </a:r>
            <a:r>
              <a:rPr lang="en-US" dirty="0" err="1"/>
              <a:t>asosda</a:t>
            </a:r>
            <a:r>
              <a:rPr lang="en-US" dirty="0"/>
              <a:t> eng </a:t>
            </a:r>
            <a:r>
              <a:rPr lang="en-US" dirty="0" err="1"/>
              <a:t>katta</a:t>
            </a:r>
            <a:r>
              <a:rPr lang="en-US" dirty="0"/>
              <a:t> </a:t>
            </a:r>
            <a:r>
              <a:rPr lang="en-US" dirty="0" err="1"/>
              <a:t>kvotalarga</a:t>
            </a:r>
            <a:r>
              <a:rPr lang="en-US" dirty="0"/>
              <a:t> </a:t>
            </a:r>
            <a:r>
              <a:rPr lang="en-US" dirty="0" err="1"/>
              <a:t>ega</a:t>
            </a:r>
            <a:r>
              <a:rPr lang="en-US" dirty="0"/>
              <a:t> </a:t>
            </a:r>
            <a:r>
              <a:rPr lang="en-US" dirty="0" err="1"/>
              <a:t>boʻlgan</a:t>
            </a:r>
            <a:r>
              <a:rPr lang="en-US" dirty="0"/>
              <a:t> </a:t>
            </a:r>
            <a:r>
              <a:rPr lang="en-US" dirty="0" err="1"/>
              <a:t>mamlakatlar</a:t>
            </a:r>
            <a:r>
              <a:rPr lang="en-US" dirty="0"/>
              <a:t> </a:t>
            </a:r>
            <a:r>
              <a:rPr lang="en-US" dirty="0" err="1"/>
              <a:t>tomonidan</a:t>
            </a:r>
            <a:r>
              <a:rPr lang="en-US" dirty="0"/>
              <a:t> </a:t>
            </a:r>
            <a:r>
              <a:rPr lang="en-US" dirty="0" err="1"/>
              <a:t>tayinlanadigan</a:t>
            </a:r>
            <a:r>
              <a:rPr lang="en-US" dirty="0"/>
              <a:t> </a:t>
            </a:r>
            <a:r>
              <a:rPr lang="en-US" dirty="0" err="1"/>
              <a:t>yoki</a:t>
            </a:r>
            <a:r>
              <a:rPr lang="en-US" dirty="0"/>
              <a:t> </a:t>
            </a:r>
            <a:r>
              <a:rPr lang="en-US" dirty="0" err="1"/>
              <a:t>mamlakatlar</a:t>
            </a:r>
            <a:r>
              <a:rPr lang="en-US" dirty="0"/>
              <a:t> </a:t>
            </a:r>
            <a:r>
              <a:rPr lang="en-US" dirty="0" err="1"/>
              <a:t>guruhi</a:t>
            </a:r>
            <a:r>
              <a:rPr lang="en-US" dirty="0"/>
              <a:t> </a:t>
            </a:r>
            <a:r>
              <a:rPr lang="en-US" dirty="0" err="1"/>
              <a:t>saylaydigan</a:t>
            </a:r>
            <a:r>
              <a:rPr lang="en-US" dirty="0"/>
              <a:t> 24 </a:t>
            </a:r>
            <a:r>
              <a:rPr lang="en-US" dirty="0" err="1"/>
              <a:t>ijrochi</a:t>
            </a:r>
            <a:r>
              <a:rPr lang="en-US" dirty="0"/>
              <a:t> </a:t>
            </a:r>
            <a:r>
              <a:rPr lang="en-US" dirty="0" err="1"/>
              <a:t>direktor</a:t>
            </a:r>
            <a:r>
              <a:rPr lang="en-US" dirty="0"/>
              <a:t> </a:t>
            </a:r>
            <a:r>
              <a:rPr lang="en-US" dirty="0" err="1"/>
              <a:t>kiradi</a:t>
            </a:r>
            <a:r>
              <a:rPr lang="en-US" dirty="0"/>
              <a:t>. </a:t>
            </a:r>
            <a:r>
              <a:rPr lang="en-US" dirty="0" err="1"/>
              <a:t>Ijroiya</a:t>
            </a:r>
            <a:r>
              <a:rPr lang="en-US" dirty="0"/>
              <a:t> </a:t>
            </a:r>
            <a:r>
              <a:rPr lang="en-US" dirty="0" err="1"/>
              <a:t>kengash</a:t>
            </a:r>
            <a:r>
              <a:rPr lang="en-US" dirty="0"/>
              <a:t> </a:t>
            </a:r>
            <a:r>
              <a:rPr lang="en-US" dirty="0" err="1"/>
              <a:t>majlislari</a:t>
            </a:r>
            <a:r>
              <a:rPr lang="en-US" dirty="0"/>
              <a:t> </a:t>
            </a:r>
            <a:r>
              <a:rPr lang="en-US" dirty="0" err="1"/>
              <a:t>har</a:t>
            </a:r>
            <a:r>
              <a:rPr lang="en-US" dirty="0"/>
              <a:t> </a:t>
            </a:r>
            <a:r>
              <a:rPr lang="en-US" dirty="0" err="1"/>
              <a:t>haftada</a:t>
            </a:r>
            <a:r>
              <a:rPr lang="en-US" dirty="0"/>
              <a:t> 3 </a:t>
            </a:r>
            <a:r>
              <a:rPr lang="en-US" dirty="0" err="1"/>
              <a:t>marta</a:t>
            </a:r>
            <a:r>
              <a:rPr lang="en-US" dirty="0"/>
              <a:t> </a:t>
            </a:r>
            <a:r>
              <a:rPr lang="en-US" dirty="0" err="1"/>
              <a:t>oʻtkaziladi</a:t>
            </a:r>
            <a:r>
              <a:rPr lang="en-US" dirty="0"/>
              <a:t>. </a:t>
            </a:r>
            <a:r>
              <a:rPr lang="en-US" dirty="0" err="1"/>
              <a:t>Ijroiya</a:t>
            </a:r>
            <a:r>
              <a:rPr lang="en-US" dirty="0"/>
              <a:t> </a:t>
            </a:r>
            <a:r>
              <a:rPr lang="en-US" dirty="0" err="1"/>
              <a:t>kengash</a:t>
            </a:r>
            <a:r>
              <a:rPr lang="en-US" dirty="0"/>
              <a:t> </a:t>
            </a:r>
            <a:r>
              <a:rPr lang="en-US" dirty="0" err="1"/>
              <a:t>ijrochi</a:t>
            </a:r>
            <a:r>
              <a:rPr lang="en-US" dirty="0"/>
              <a:t> </a:t>
            </a:r>
            <a:r>
              <a:rPr lang="en-US" dirty="0" err="1"/>
              <a:t>direktorii</a:t>
            </a:r>
            <a:r>
              <a:rPr lang="en-US" dirty="0"/>
              <a:t> </a:t>
            </a:r>
            <a:r>
              <a:rPr lang="en-US" dirty="0" err="1"/>
              <a:t>saylaydi</a:t>
            </a:r>
            <a:r>
              <a:rPr lang="en-US" dirty="0"/>
              <a:t>. XVF </a:t>
            </a:r>
            <a:r>
              <a:rPr lang="en-US" dirty="0" err="1"/>
              <a:t>kapitalida</a:t>
            </a:r>
            <a:r>
              <a:rPr lang="en-US" dirty="0"/>
              <a:t> </a:t>
            </a:r>
            <a:r>
              <a:rPr lang="en-US" dirty="0" err="1"/>
              <a:t>kvotasini</a:t>
            </a:r>
            <a:r>
              <a:rPr lang="en-US" dirty="0"/>
              <a:t> </a:t>
            </a:r>
            <a:r>
              <a:rPr lang="en-US" dirty="0" err="1"/>
              <a:t>hisobga</a:t>
            </a:r>
            <a:r>
              <a:rPr lang="en-US" dirty="0"/>
              <a:t> </a:t>
            </a:r>
            <a:r>
              <a:rPr lang="en-US" dirty="0" err="1"/>
              <a:t>olgan</a:t>
            </a:r>
            <a:r>
              <a:rPr lang="en-US" dirty="0"/>
              <a:t> </a:t>
            </a:r>
            <a:r>
              <a:rPr lang="en-US" dirty="0" err="1"/>
              <a:t>holda</a:t>
            </a:r>
            <a:r>
              <a:rPr lang="en-US" dirty="0"/>
              <a:t> 7 </a:t>
            </a:r>
            <a:r>
              <a:rPr lang="en-US" dirty="0" err="1"/>
              <a:t>ta</a:t>
            </a:r>
            <a:r>
              <a:rPr lang="en-US" dirty="0"/>
              <a:t> </a:t>
            </a:r>
            <a:r>
              <a:rPr lang="en-US" dirty="0" err="1"/>
              <a:t>rivojlangan</a:t>
            </a:r>
            <a:r>
              <a:rPr lang="en-US" dirty="0"/>
              <a:t> </a:t>
            </a:r>
            <a:r>
              <a:rPr lang="en-US" dirty="0" err="1"/>
              <a:t>mamlakatlarga</a:t>
            </a:r>
            <a:r>
              <a:rPr lang="en-US" dirty="0"/>
              <a:t> </a:t>
            </a:r>
            <a:r>
              <a:rPr lang="en-US" dirty="0" err="1"/>
              <a:t>ovozlarning</a:t>
            </a:r>
            <a:r>
              <a:rPr lang="en-US" dirty="0"/>
              <a:t> 45%, </a:t>
            </a:r>
            <a:r>
              <a:rPr lang="en-US" dirty="0" err="1"/>
              <a:t>shu</a:t>
            </a:r>
            <a:r>
              <a:rPr lang="en-US" dirty="0"/>
              <a:t> </a:t>
            </a:r>
            <a:r>
              <a:rPr lang="en-US" dirty="0" err="1"/>
              <a:t>jumladan</a:t>
            </a:r>
            <a:r>
              <a:rPr lang="en-US" dirty="0"/>
              <a:t>, AQSH </a:t>
            </a:r>
            <a:r>
              <a:rPr lang="en-US" dirty="0" err="1"/>
              <a:t>ga</a:t>
            </a:r>
            <a:r>
              <a:rPr lang="en-US" dirty="0"/>
              <a:t> 18% </a:t>
            </a:r>
            <a:r>
              <a:rPr lang="en-US" dirty="0" err="1"/>
              <a:t>toʻgʻri</a:t>
            </a:r>
            <a:r>
              <a:rPr lang="en-US" dirty="0"/>
              <a:t> </a:t>
            </a:r>
            <a:r>
              <a:rPr lang="en-US" dirty="0" err="1"/>
              <a:t>keladi</a:t>
            </a:r>
            <a:r>
              <a:rPr lang="en-US" dirty="0"/>
              <a:t>.</a:t>
            </a:r>
            <a:endParaRPr lang="uz-Cyrl-UZ" dirty="0"/>
          </a:p>
          <a:p>
            <a:endParaRPr lang="uz-Cyrl-U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8686800" cy="4214843"/>
          </a:xfrm>
        </p:spPr>
        <p:txBody>
          <a:bodyPr>
            <a:normAutofit fontScale="55000" lnSpcReduction="20000"/>
          </a:bodyPr>
          <a:lstStyle/>
          <a:p>
            <a:r>
              <a:rPr lang="en-US" dirty="0"/>
              <a:t>1991 y. </a:t>
            </a:r>
            <a:r>
              <a:rPr lang="en-US" dirty="0" err="1"/>
              <a:t>Oʻzbekistonning</a:t>
            </a:r>
            <a:r>
              <a:rPr lang="en-US" dirty="0"/>
              <a:t> </a:t>
            </a:r>
            <a:r>
              <a:rPr lang="en-US" dirty="0" err="1"/>
              <a:t>oʻz</a:t>
            </a:r>
            <a:r>
              <a:rPr lang="en-US" dirty="0"/>
              <a:t> </a:t>
            </a:r>
            <a:r>
              <a:rPr lang="en-US" dirty="0" err="1"/>
              <a:t>mustaqilligini</a:t>
            </a:r>
            <a:r>
              <a:rPr lang="en-US" dirty="0"/>
              <a:t> </a:t>
            </a:r>
            <a:r>
              <a:rPr lang="en-US" dirty="0" err="1"/>
              <a:t>qoʻlga</a:t>
            </a:r>
            <a:r>
              <a:rPr lang="en-US" dirty="0"/>
              <a:t> </a:t>
            </a:r>
            <a:r>
              <a:rPr lang="en-US" dirty="0" err="1"/>
              <a:t>kiritish</a:t>
            </a:r>
            <a:r>
              <a:rPr lang="en-US" dirty="0"/>
              <a:t> </a:t>
            </a:r>
            <a:r>
              <a:rPr lang="en-US" dirty="0" err="1"/>
              <a:t>boshqa</a:t>
            </a:r>
            <a:r>
              <a:rPr lang="en-US" dirty="0"/>
              <a:t> </a:t>
            </a:r>
            <a:r>
              <a:rPr lang="en-US" dirty="0" err="1"/>
              <a:t>nufuzli</a:t>
            </a:r>
            <a:r>
              <a:rPr lang="en-US" dirty="0"/>
              <a:t> </a:t>
            </a:r>
            <a:r>
              <a:rPr lang="en-US" dirty="0" err="1"/>
              <a:t>xalqaro</a:t>
            </a:r>
            <a:r>
              <a:rPr lang="en-US" dirty="0"/>
              <a:t> </a:t>
            </a:r>
            <a:r>
              <a:rPr lang="en-US" dirty="0" err="1"/>
              <a:t>tashkilotlar</a:t>
            </a:r>
            <a:r>
              <a:rPr lang="en-US" dirty="0"/>
              <a:t> </a:t>
            </a:r>
            <a:r>
              <a:rPr lang="en-US" dirty="0" err="1"/>
              <a:t>qatorida</a:t>
            </a:r>
            <a:r>
              <a:rPr lang="en-US" dirty="0"/>
              <a:t> </a:t>
            </a:r>
            <a:r>
              <a:rPr lang="en-US" dirty="0" err="1"/>
              <a:t>XVFga</a:t>
            </a:r>
            <a:r>
              <a:rPr lang="en-US" dirty="0"/>
              <a:t> </a:t>
            </a:r>
            <a:r>
              <a:rPr lang="en-US" dirty="0" err="1"/>
              <a:t>aʼzo</a:t>
            </a:r>
            <a:r>
              <a:rPr lang="en-US" dirty="0"/>
              <a:t> </a:t>
            </a:r>
            <a:r>
              <a:rPr lang="en-US" dirty="0" err="1"/>
              <a:t>boʻlib</a:t>
            </a:r>
            <a:r>
              <a:rPr lang="en-US" dirty="0"/>
              <a:t> </a:t>
            </a:r>
            <a:r>
              <a:rPr lang="en-US" dirty="0" err="1"/>
              <a:t>kirishi</a:t>
            </a:r>
            <a:r>
              <a:rPr lang="en-US" dirty="0"/>
              <a:t> </a:t>
            </a:r>
            <a:r>
              <a:rPr lang="en-US" dirty="0" err="1"/>
              <a:t>uchun</a:t>
            </a:r>
            <a:r>
              <a:rPr lang="en-US" dirty="0"/>
              <a:t> </a:t>
            </a:r>
            <a:r>
              <a:rPr lang="en-US" dirty="0" err="1"/>
              <a:t>shartsharoit</a:t>
            </a:r>
            <a:r>
              <a:rPr lang="en-US" dirty="0"/>
              <a:t> </a:t>
            </a:r>
            <a:r>
              <a:rPr lang="en-US" dirty="0" err="1"/>
              <a:t>yaratdi</a:t>
            </a:r>
            <a:r>
              <a:rPr lang="en-US" dirty="0"/>
              <a:t>. 1992 </a:t>
            </a:r>
            <a:r>
              <a:rPr lang="en-US" dirty="0" err="1"/>
              <a:t>y.ning</a:t>
            </a:r>
            <a:r>
              <a:rPr lang="en-US" dirty="0"/>
              <a:t> 2 </a:t>
            </a:r>
            <a:r>
              <a:rPr lang="en-US" dirty="0" err="1"/>
              <a:t>iyulida</a:t>
            </a:r>
            <a:r>
              <a:rPr lang="en-US" dirty="0"/>
              <a:t> "</a:t>
            </a:r>
            <a:r>
              <a:rPr lang="en-US" dirty="0" err="1"/>
              <a:t>Oʻzbekiston</a:t>
            </a:r>
            <a:r>
              <a:rPr lang="en-US" dirty="0"/>
              <a:t> </a:t>
            </a:r>
            <a:r>
              <a:rPr lang="en-US" dirty="0" err="1"/>
              <a:t>Respublikasining</a:t>
            </a:r>
            <a:r>
              <a:rPr lang="en-US" dirty="0"/>
              <a:t> </a:t>
            </a:r>
            <a:r>
              <a:rPr lang="en-US" dirty="0" err="1"/>
              <a:t>Xalk,aro</a:t>
            </a:r>
            <a:r>
              <a:rPr lang="en-US" dirty="0"/>
              <a:t> </a:t>
            </a:r>
            <a:r>
              <a:rPr lang="en-US" dirty="0" err="1"/>
              <a:t>valyuta</a:t>
            </a:r>
            <a:r>
              <a:rPr lang="en-US" dirty="0"/>
              <a:t> </a:t>
            </a:r>
            <a:r>
              <a:rPr lang="en-US" dirty="0" err="1"/>
              <a:t>fondi</a:t>
            </a:r>
            <a:r>
              <a:rPr lang="en-US" dirty="0"/>
              <a:t>, </a:t>
            </a:r>
            <a:r>
              <a:rPr lang="en-US" dirty="0" err="1"/>
              <a:t>Xalqaro</a:t>
            </a:r>
            <a:r>
              <a:rPr lang="en-US" dirty="0"/>
              <a:t> </a:t>
            </a:r>
            <a:r>
              <a:rPr lang="en-US" dirty="0" err="1"/>
              <a:t>tiklanish</a:t>
            </a:r>
            <a:r>
              <a:rPr lang="en-US" dirty="0"/>
              <a:t> </a:t>
            </a:r>
            <a:r>
              <a:rPr lang="en-US" dirty="0" err="1"/>
              <a:t>va</a:t>
            </a:r>
            <a:r>
              <a:rPr lang="en-US" dirty="0"/>
              <a:t> </a:t>
            </a:r>
            <a:r>
              <a:rPr lang="en-US" dirty="0" err="1"/>
              <a:t>taraqqiyot</a:t>
            </a:r>
            <a:r>
              <a:rPr lang="en-US" dirty="0"/>
              <a:t> </a:t>
            </a:r>
            <a:r>
              <a:rPr lang="en-US" dirty="0" err="1"/>
              <a:t>banki</a:t>
            </a:r>
            <a:r>
              <a:rPr lang="en-US" dirty="0"/>
              <a:t>, </a:t>
            </a:r>
            <a:r>
              <a:rPr lang="en-US" dirty="0" err="1"/>
              <a:t>Xalqaro</a:t>
            </a:r>
            <a:r>
              <a:rPr lang="en-US" dirty="0"/>
              <a:t> </a:t>
            </a:r>
            <a:r>
              <a:rPr lang="en-US" dirty="0" err="1"/>
              <a:t>rivojlanish</a:t>
            </a:r>
            <a:r>
              <a:rPr lang="en-US" dirty="0"/>
              <a:t> </a:t>
            </a:r>
            <a:r>
              <a:rPr lang="en-US" dirty="0" err="1"/>
              <a:t>uyushmasi</a:t>
            </a:r>
            <a:r>
              <a:rPr lang="en-US" dirty="0"/>
              <a:t>, </a:t>
            </a:r>
            <a:r>
              <a:rPr lang="en-US" dirty="0" err="1"/>
              <a:t>Xalqaro</a:t>
            </a:r>
            <a:r>
              <a:rPr lang="en-US" dirty="0"/>
              <a:t> </a:t>
            </a:r>
            <a:r>
              <a:rPr lang="en-US" dirty="0" err="1"/>
              <a:t>moliya</a:t>
            </a:r>
            <a:r>
              <a:rPr lang="en-US" dirty="0"/>
              <a:t> </a:t>
            </a:r>
            <a:r>
              <a:rPr lang="en-US" dirty="0" err="1"/>
              <a:t>korporatsiyasi</a:t>
            </a:r>
            <a:r>
              <a:rPr lang="en-US" dirty="0"/>
              <a:t>, </a:t>
            </a:r>
            <a:r>
              <a:rPr lang="en-US" dirty="0" err="1"/>
              <a:t>InvestiTSiyalarni</a:t>
            </a:r>
            <a:r>
              <a:rPr lang="en-US" dirty="0"/>
              <a:t> </a:t>
            </a:r>
            <a:r>
              <a:rPr lang="en-US" dirty="0" err="1"/>
              <a:t>kafolatlash</a:t>
            </a:r>
            <a:r>
              <a:rPr lang="en-US" dirty="0"/>
              <a:t> </a:t>
            </a:r>
            <a:r>
              <a:rPr lang="en-US" dirty="0" err="1"/>
              <a:t>boʻyicha</a:t>
            </a:r>
            <a:r>
              <a:rPr lang="en-US" dirty="0"/>
              <a:t> </a:t>
            </a:r>
            <a:r>
              <a:rPr lang="en-US" dirty="0" err="1"/>
              <a:t>koʻp</a:t>
            </a:r>
            <a:r>
              <a:rPr lang="en-US" dirty="0"/>
              <a:t> </a:t>
            </a:r>
            <a:r>
              <a:rPr lang="en-US" dirty="0" err="1"/>
              <a:t>tomonlama</a:t>
            </a:r>
            <a:r>
              <a:rPr lang="en-US" dirty="0"/>
              <a:t> </a:t>
            </a:r>
            <a:r>
              <a:rPr lang="en-US" dirty="0" err="1"/>
              <a:t>Agentlikka</a:t>
            </a:r>
            <a:r>
              <a:rPr lang="en-US" dirty="0"/>
              <a:t> </a:t>
            </a:r>
            <a:r>
              <a:rPr lang="en-US" dirty="0" err="1"/>
              <a:t>aʼzoligi</a:t>
            </a:r>
            <a:r>
              <a:rPr lang="en-US" dirty="0"/>
              <a:t> </a:t>
            </a:r>
            <a:r>
              <a:rPr lang="en-US" dirty="0" err="1"/>
              <a:t>toʻgʻrisida</a:t>
            </a:r>
            <a:r>
              <a:rPr lang="en-US" dirty="0"/>
              <a:t>" </a:t>
            </a:r>
            <a:r>
              <a:rPr lang="en-US" dirty="0" err="1"/>
              <a:t>Oʻzbekiston</a:t>
            </a:r>
            <a:r>
              <a:rPr lang="en-US" dirty="0"/>
              <a:t> </a:t>
            </a:r>
            <a:r>
              <a:rPr lang="en-US" dirty="0" err="1"/>
              <a:t>Respublikasi</a:t>
            </a:r>
            <a:r>
              <a:rPr lang="en-US" dirty="0"/>
              <a:t> </a:t>
            </a:r>
            <a:r>
              <a:rPr lang="en-US" dirty="0" err="1"/>
              <a:t>qonunining</a:t>
            </a:r>
            <a:r>
              <a:rPr lang="en-US" dirty="0"/>
              <a:t> </a:t>
            </a:r>
            <a:r>
              <a:rPr lang="en-US" dirty="0" err="1"/>
              <a:t>qabul</a:t>
            </a:r>
            <a:r>
              <a:rPr lang="en-US" dirty="0"/>
              <a:t> </a:t>
            </a:r>
            <a:r>
              <a:rPr lang="en-US" dirty="0" err="1"/>
              <a:t>kilinishi</a:t>
            </a:r>
            <a:r>
              <a:rPr lang="en-US" dirty="0"/>
              <a:t> </a:t>
            </a:r>
            <a:r>
              <a:rPr lang="en-US" dirty="0" err="1"/>
              <a:t>mamlakatimizni</a:t>
            </a:r>
            <a:r>
              <a:rPr lang="en-US" dirty="0"/>
              <a:t> </a:t>
            </a:r>
            <a:r>
              <a:rPr lang="en-US" dirty="0" err="1"/>
              <a:t>XVFga</a:t>
            </a:r>
            <a:r>
              <a:rPr lang="en-US" dirty="0"/>
              <a:t> </a:t>
            </a:r>
            <a:r>
              <a:rPr lang="en-US" dirty="0" err="1"/>
              <a:t>teng</a:t>
            </a:r>
            <a:r>
              <a:rPr lang="en-US" dirty="0"/>
              <a:t> </a:t>
            </a:r>
            <a:r>
              <a:rPr lang="en-US" dirty="0" err="1"/>
              <a:t>huquqli</a:t>
            </a:r>
            <a:r>
              <a:rPr lang="en-US" dirty="0"/>
              <a:t> </a:t>
            </a:r>
            <a:r>
              <a:rPr lang="en-US" dirty="0" err="1"/>
              <a:t>aʼzo</a:t>
            </a:r>
            <a:r>
              <a:rPr lang="en-US" dirty="0"/>
              <a:t> </a:t>
            </a:r>
            <a:r>
              <a:rPr lang="en-US" dirty="0" err="1"/>
              <a:t>boʻlib</a:t>
            </a:r>
            <a:r>
              <a:rPr lang="en-US" dirty="0"/>
              <a:t> </a:t>
            </a:r>
            <a:r>
              <a:rPr lang="en-US" dirty="0" err="1"/>
              <a:t>kirishi</a:t>
            </a:r>
            <a:r>
              <a:rPr lang="en-US" dirty="0"/>
              <a:t> </a:t>
            </a:r>
            <a:r>
              <a:rPr lang="en-US" dirty="0" err="1"/>
              <a:t>uchun</a:t>
            </a:r>
            <a:r>
              <a:rPr lang="en-US" dirty="0"/>
              <a:t> </a:t>
            </a:r>
            <a:r>
              <a:rPr lang="en-US" dirty="0" err="1"/>
              <a:t>huquqiy</a:t>
            </a:r>
            <a:r>
              <a:rPr lang="en-US" dirty="0"/>
              <a:t> </a:t>
            </a:r>
            <a:r>
              <a:rPr lang="en-US" dirty="0" err="1"/>
              <a:t>asos</a:t>
            </a:r>
            <a:r>
              <a:rPr lang="en-US" dirty="0"/>
              <a:t> </a:t>
            </a:r>
            <a:r>
              <a:rPr lang="en-US" dirty="0" err="1"/>
              <a:t>boʻldi</a:t>
            </a:r>
            <a:r>
              <a:rPr lang="en-US" dirty="0"/>
              <a:t>. 1992 y. 27 </a:t>
            </a:r>
            <a:r>
              <a:rPr lang="en-US" dirty="0" err="1"/>
              <a:t>apr.da</a:t>
            </a:r>
            <a:r>
              <a:rPr lang="en-US" dirty="0"/>
              <a:t> </a:t>
            </a:r>
            <a:r>
              <a:rPr lang="en-US" dirty="0" err="1"/>
              <a:t>Oʻzbekiston</a:t>
            </a:r>
            <a:r>
              <a:rPr lang="en-US" dirty="0"/>
              <a:t> XVF </a:t>
            </a:r>
            <a:r>
              <a:rPr lang="en-US" dirty="0" err="1"/>
              <a:t>aʼzoligiga</a:t>
            </a:r>
            <a:r>
              <a:rPr lang="en-US" dirty="0"/>
              <a:t> </a:t>
            </a:r>
            <a:r>
              <a:rPr lang="en-US" dirty="0" err="1"/>
              <a:t>qabul</a:t>
            </a:r>
            <a:r>
              <a:rPr lang="en-US" dirty="0"/>
              <a:t> </a:t>
            </a:r>
            <a:r>
              <a:rPr lang="en-US" dirty="0" err="1"/>
              <a:t>qilindi</a:t>
            </a:r>
            <a:r>
              <a:rPr lang="en-US" dirty="0"/>
              <a:t> </a:t>
            </a:r>
            <a:r>
              <a:rPr lang="en-US" dirty="0" err="1"/>
              <a:t>va</a:t>
            </a:r>
            <a:r>
              <a:rPr lang="en-US" dirty="0"/>
              <a:t> Toshkent </a:t>
            </a:r>
            <a:r>
              <a:rPr lang="en-US" dirty="0" err="1"/>
              <a:t>sh.da</a:t>
            </a:r>
            <a:r>
              <a:rPr lang="en-US" dirty="0"/>
              <a:t> </a:t>
            </a:r>
            <a:r>
              <a:rPr lang="en-US" dirty="0" err="1"/>
              <a:t>uning</a:t>
            </a:r>
            <a:r>
              <a:rPr lang="en-US" dirty="0"/>
              <a:t> </a:t>
            </a:r>
            <a:r>
              <a:rPr lang="en-US" dirty="0" err="1"/>
              <a:t>vakolatxonasi</a:t>
            </a:r>
            <a:r>
              <a:rPr lang="en-US" dirty="0"/>
              <a:t> </a:t>
            </a:r>
            <a:r>
              <a:rPr lang="en-US" dirty="0" err="1"/>
              <a:t>ochildi</a:t>
            </a:r>
            <a:r>
              <a:rPr lang="en-US" dirty="0"/>
              <a:t>.</a:t>
            </a:r>
            <a:endParaRPr lang="uz-Cyrl-UZ" dirty="0"/>
          </a:p>
          <a:p>
            <a:r>
              <a:rPr lang="en-US" dirty="0"/>
              <a:t>1998 y. 18 </a:t>
            </a:r>
            <a:r>
              <a:rPr lang="en-US" dirty="0" err="1"/>
              <a:t>martda</a:t>
            </a:r>
            <a:r>
              <a:rPr lang="en-US" dirty="0"/>
              <a:t> </a:t>
            </a:r>
            <a:r>
              <a:rPr lang="en-US" dirty="0" err="1"/>
              <a:t>OʻzR</a:t>
            </a:r>
            <a:r>
              <a:rPr lang="en-US" dirty="0"/>
              <a:t> </a:t>
            </a:r>
            <a:r>
              <a:rPr lang="en-US" dirty="0" err="1"/>
              <a:t>Vazirlar</a:t>
            </a:r>
            <a:r>
              <a:rPr lang="en-US" dirty="0"/>
              <a:t> </a:t>
            </a:r>
            <a:r>
              <a:rPr lang="en-US" dirty="0" err="1"/>
              <a:t>Mahkamasining</a:t>
            </a:r>
            <a:r>
              <a:rPr lang="en-US" dirty="0"/>
              <a:t> "</a:t>
            </a:r>
            <a:r>
              <a:rPr lang="en-US" dirty="0" err="1"/>
              <a:t>Xalqaro</a:t>
            </a:r>
            <a:r>
              <a:rPr lang="en-US" dirty="0"/>
              <a:t> </a:t>
            </a:r>
            <a:r>
              <a:rPr lang="en-US" dirty="0" err="1"/>
              <a:t>valyuta</a:t>
            </a:r>
            <a:r>
              <a:rPr lang="en-US" dirty="0"/>
              <a:t> </a:t>
            </a:r>
            <a:r>
              <a:rPr lang="en-US" dirty="0" err="1"/>
              <a:t>fondi</a:t>
            </a:r>
            <a:r>
              <a:rPr lang="en-US" dirty="0"/>
              <a:t> </a:t>
            </a:r>
            <a:r>
              <a:rPr lang="en-US" dirty="0" err="1"/>
              <a:t>bilan</a:t>
            </a:r>
            <a:r>
              <a:rPr lang="en-US" dirty="0"/>
              <a:t> </a:t>
            </a:r>
            <a:r>
              <a:rPr lang="en-US" dirty="0" err="1"/>
              <a:t>hamkorlikni</a:t>
            </a:r>
            <a:r>
              <a:rPr lang="en-US" dirty="0"/>
              <a:t> </a:t>
            </a:r>
            <a:r>
              <a:rPr lang="en-US" dirty="0" err="1"/>
              <a:t>chuqurlashtirish</a:t>
            </a:r>
            <a:r>
              <a:rPr lang="en-US" dirty="0"/>
              <a:t> </a:t>
            </a:r>
            <a:r>
              <a:rPr lang="en-US" dirty="0" err="1"/>
              <a:t>boʻyicha</a:t>
            </a:r>
            <a:r>
              <a:rPr lang="en-US" dirty="0"/>
              <a:t> </a:t>
            </a:r>
            <a:r>
              <a:rPr lang="en-US" dirty="0" err="1"/>
              <a:t>choratadbirlar</a:t>
            </a:r>
            <a:r>
              <a:rPr lang="en-US" dirty="0"/>
              <a:t> </a:t>
            </a:r>
            <a:r>
              <a:rPr lang="en-US" dirty="0" err="1"/>
              <a:t>toʻgʻrisida</a:t>
            </a:r>
            <a:r>
              <a:rPr lang="en-US" dirty="0"/>
              <a:t>" </a:t>
            </a:r>
            <a:r>
              <a:rPr lang="en-US" dirty="0" err="1"/>
              <a:t>qarori</a:t>
            </a:r>
            <a:r>
              <a:rPr lang="en-US" dirty="0"/>
              <a:t> </a:t>
            </a:r>
            <a:r>
              <a:rPr lang="en-US" dirty="0" err="1"/>
              <a:t>qabul</a:t>
            </a:r>
            <a:r>
              <a:rPr lang="en-US" dirty="0"/>
              <a:t> </a:t>
            </a:r>
            <a:r>
              <a:rPr lang="en-US" dirty="0" err="1"/>
              <a:t>qilindi</a:t>
            </a:r>
            <a:r>
              <a:rPr lang="en-US" dirty="0"/>
              <a:t> </a:t>
            </a:r>
            <a:r>
              <a:rPr lang="en-US" dirty="0" err="1"/>
              <a:t>va</a:t>
            </a:r>
            <a:r>
              <a:rPr lang="en-US" dirty="0"/>
              <a:t> </a:t>
            </a:r>
            <a:r>
              <a:rPr lang="en-US" dirty="0" err="1"/>
              <a:t>respublikaning</a:t>
            </a:r>
            <a:r>
              <a:rPr lang="en-US" dirty="0"/>
              <a:t> XVF </a:t>
            </a:r>
            <a:r>
              <a:rPr lang="en-US" dirty="0" err="1"/>
              <a:t>bilan</a:t>
            </a:r>
            <a:r>
              <a:rPr lang="en-US" dirty="0"/>
              <a:t> </a:t>
            </a:r>
            <a:r>
              <a:rPr lang="en-US" dirty="0" err="1"/>
              <a:t>aloqalarini</a:t>
            </a:r>
            <a:r>
              <a:rPr lang="en-US" dirty="0"/>
              <a:t> </a:t>
            </a:r>
            <a:r>
              <a:rPr lang="en-US" dirty="0" err="1"/>
              <a:t>yanada</a:t>
            </a:r>
            <a:r>
              <a:rPr lang="en-US" dirty="0"/>
              <a:t> </a:t>
            </a:r>
            <a:r>
              <a:rPr lang="en-US" dirty="0" err="1"/>
              <a:t>rivojlantirish</a:t>
            </a:r>
            <a:r>
              <a:rPr lang="en-US" dirty="0"/>
              <a:t> </a:t>
            </a:r>
            <a:r>
              <a:rPr lang="en-US" dirty="0" err="1"/>
              <a:t>tadbirlari</a:t>
            </a:r>
            <a:r>
              <a:rPr lang="en-US" dirty="0"/>
              <a:t> </a:t>
            </a:r>
            <a:r>
              <a:rPr lang="en-US" dirty="0" err="1"/>
              <a:t>ishlab</a:t>
            </a:r>
            <a:r>
              <a:rPr lang="en-US" dirty="0"/>
              <a:t> </a:t>
            </a:r>
            <a:r>
              <a:rPr lang="en-US" dirty="0" err="1"/>
              <a:t>chiqildi</a:t>
            </a:r>
            <a:r>
              <a:rPr lang="en-US" dirty="0"/>
              <a:t>. 2002 </a:t>
            </a:r>
            <a:r>
              <a:rPr lang="en-US" dirty="0" err="1"/>
              <a:t>y.da</a:t>
            </a:r>
            <a:r>
              <a:rPr lang="en-US" dirty="0"/>
              <a:t> </a:t>
            </a:r>
            <a:r>
              <a:rPr lang="en-US" dirty="0" err="1"/>
              <a:t>Oʻzbekiston</a:t>
            </a:r>
            <a:r>
              <a:rPr lang="en-US" dirty="0"/>
              <a:t> </a:t>
            </a:r>
            <a:r>
              <a:rPr lang="en-US" dirty="0" err="1"/>
              <a:t>Hukumati</a:t>
            </a:r>
            <a:r>
              <a:rPr lang="en-US" dirty="0"/>
              <a:t> </a:t>
            </a:r>
            <a:r>
              <a:rPr lang="en-US" dirty="0" err="1"/>
              <a:t>va</a:t>
            </a:r>
            <a:r>
              <a:rPr lang="en-US" dirty="0"/>
              <a:t> XVF </a:t>
            </a:r>
            <a:r>
              <a:rPr lang="en-US" dirty="0" err="1"/>
              <a:t>oʻrtasida</a:t>
            </a:r>
            <a:r>
              <a:rPr lang="en-US" dirty="0"/>
              <a:t> Memorandum </a:t>
            </a:r>
            <a:r>
              <a:rPr lang="en-US" dirty="0" err="1"/>
              <a:t>imzolandi</a:t>
            </a:r>
            <a:r>
              <a:rPr lang="en-US" dirty="0"/>
              <a:t>. 2003 </a:t>
            </a:r>
            <a:r>
              <a:rPr lang="en-US" dirty="0" err="1"/>
              <a:t>y.ning</a:t>
            </a:r>
            <a:r>
              <a:rPr lang="en-US" dirty="0"/>
              <a:t> </a:t>
            </a:r>
            <a:r>
              <a:rPr lang="en-US" dirty="0" err="1"/>
              <a:t>iyun</a:t>
            </a:r>
            <a:r>
              <a:rPr lang="en-US" dirty="0"/>
              <a:t> </a:t>
            </a:r>
            <a:r>
              <a:rPr lang="en-US" dirty="0" err="1"/>
              <a:t>oyida</a:t>
            </a:r>
            <a:r>
              <a:rPr lang="en-US" dirty="0"/>
              <a:t> </a:t>
            </a:r>
            <a:r>
              <a:rPr lang="en-US" dirty="0" err="1"/>
              <a:t>Oʻzbekiston</a:t>
            </a:r>
            <a:r>
              <a:rPr lang="en-US" dirty="0"/>
              <a:t> </a:t>
            </a:r>
            <a:r>
              <a:rPr lang="en-US" dirty="0" err="1"/>
              <a:t>Respublikasi</a:t>
            </a:r>
            <a:r>
              <a:rPr lang="en-US" dirty="0"/>
              <a:t> </a:t>
            </a:r>
            <a:r>
              <a:rPr lang="en-US" dirty="0" err="1"/>
              <a:t>Hukumati</a:t>
            </a:r>
            <a:r>
              <a:rPr lang="en-US" dirty="0"/>
              <a:t> </a:t>
            </a:r>
            <a:r>
              <a:rPr lang="en-US" dirty="0" err="1"/>
              <a:t>va</a:t>
            </a:r>
            <a:r>
              <a:rPr lang="en-US" dirty="0"/>
              <a:t> </a:t>
            </a:r>
            <a:r>
              <a:rPr lang="en-US" dirty="0" err="1"/>
              <a:t>Markaziy</a:t>
            </a:r>
            <a:r>
              <a:rPr lang="en-US" dirty="0"/>
              <a:t> </a:t>
            </a:r>
            <a:r>
              <a:rPr lang="en-US" dirty="0" err="1"/>
              <a:t>banki</a:t>
            </a:r>
            <a:r>
              <a:rPr lang="en-US" dirty="0"/>
              <a:t> </a:t>
            </a:r>
            <a:r>
              <a:rPr lang="en-US" dirty="0" err="1"/>
              <a:t>tomonidan</a:t>
            </a:r>
            <a:r>
              <a:rPr lang="en-US" dirty="0"/>
              <a:t> "</a:t>
            </a:r>
            <a:r>
              <a:rPr lang="en-US" dirty="0" err="1"/>
              <a:t>Joriy</a:t>
            </a:r>
            <a:r>
              <a:rPr lang="en-US" dirty="0"/>
              <a:t> </a:t>
            </a:r>
            <a:r>
              <a:rPr lang="en-US" dirty="0" err="1"/>
              <a:t>xalkaro</a:t>
            </a:r>
            <a:r>
              <a:rPr lang="en-US" dirty="0"/>
              <a:t> </a:t>
            </a:r>
            <a:r>
              <a:rPr lang="en-US" dirty="0" err="1"/>
              <a:t>operatsiyalar</a:t>
            </a:r>
            <a:r>
              <a:rPr lang="en-US" dirty="0"/>
              <a:t> </a:t>
            </a:r>
            <a:r>
              <a:rPr lang="en-US" dirty="0" err="1"/>
              <a:t>boʻyicha</a:t>
            </a:r>
            <a:r>
              <a:rPr lang="en-US" dirty="0"/>
              <a:t> </a:t>
            </a:r>
            <a:r>
              <a:rPr lang="en-US" dirty="0" err="1"/>
              <a:t>milliy</a:t>
            </a:r>
            <a:r>
              <a:rPr lang="en-US" dirty="0"/>
              <a:t> </a:t>
            </a:r>
            <a:r>
              <a:rPr lang="en-US" dirty="0" err="1"/>
              <a:t>valyutani</a:t>
            </a:r>
            <a:r>
              <a:rPr lang="en-US" dirty="0"/>
              <a:t> </a:t>
            </a:r>
            <a:r>
              <a:rPr lang="en-US" dirty="0" err="1"/>
              <a:t>erkin</a:t>
            </a:r>
            <a:r>
              <a:rPr lang="en-US" dirty="0"/>
              <a:t> </a:t>
            </a:r>
            <a:r>
              <a:rPr lang="en-US" dirty="0" err="1"/>
              <a:t>ayirboshlash</a:t>
            </a:r>
            <a:r>
              <a:rPr lang="en-US" dirty="0"/>
              <a:t> </a:t>
            </a:r>
            <a:r>
              <a:rPr lang="en-US" dirty="0" err="1"/>
              <a:t>boʻyicha</a:t>
            </a:r>
            <a:r>
              <a:rPr lang="en-US" dirty="0"/>
              <a:t> </a:t>
            </a:r>
            <a:r>
              <a:rPr lang="en-US" dirty="0" err="1"/>
              <a:t>harakat</a:t>
            </a:r>
            <a:r>
              <a:rPr lang="en-US" dirty="0"/>
              <a:t> </a:t>
            </a:r>
            <a:r>
              <a:rPr lang="en-US" dirty="0" err="1"/>
              <a:t>rejasi</a:t>
            </a:r>
            <a:r>
              <a:rPr lang="en-US" dirty="0"/>
              <a:t>" </a:t>
            </a:r>
            <a:r>
              <a:rPr lang="en-US" dirty="0" err="1"/>
              <a:t>ishlab</a:t>
            </a:r>
            <a:r>
              <a:rPr lang="en-US" dirty="0"/>
              <a:t> </a:t>
            </a:r>
            <a:r>
              <a:rPr lang="en-US" dirty="0" err="1"/>
              <a:t>chiqildi</a:t>
            </a:r>
            <a:r>
              <a:rPr lang="en-US" dirty="0"/>
              <a:t> </a:t>
            </a:r>
            <a:r>
              <a:rPr lang="en-US" dirty="0" err="1"/>
              <a:t>va</a:t>
            </a:r>
            <a:r>
              <a:rPr lang="en-US" dirty="0"/>
              <a:t> u </a:t>
            </a:r>
            <a:r>
              <a:rPr lang="en-US" dirty="0" err="1"/>
              <a:t>XVFga</a:t>
            </a:r>
            <a:r>
              <a:rPr lang="en-US" dirty="0"/>
              <a:t> </a:t>
            </a:r>
            <a:r>
              <a:rPr lang="en-US" dirty="0" err="1"/>
              <a:t>taqsim</a:t>
            </a:r>
            <a:r>
              <a:rPr lang="en-US" dirty="0"/>
              <a:t> </a:t>
            </a:r>
            <a:r>
              <a:rPr lang="en-US" dirty="0" err="1"/>
              <a:t>etildi</a:t>
            </a:r>
            <a:r>
              <a:rPr lang="en-US" dirty="0"/>
              <a:t>. 2003 </a:t>
            </a:r>
            <a:r>
              <a:rPr lang="en-US" dirty="0" err="1"/>
              <a:t>y.ning</a:t>
            </a:r>
            <a:r>
              <a:rPr lang="en-US" dirty="0"/>
              <a:t> 15 </a:t>
            </a:r>
            <a:r>
              <a:rPr lang="en-US" dirty="0" err="1"/>
              <a:t>okt.da</a:t>
            </a:r>
            <a:r>
              <a:rPr lang="en-US" dirty="0"/>
              <a:t> </a:t>
            </a:r>
            <a:r>
              <a:rPr lang="en-US" dirty="0" err="1"/>
              <a:t>Oʻzbekiston</a:t>
            </a:r>
            <a:r>
              <a:rPr lang="en-US" dirty="0"/>
              <a:t> </a:t>
            </a:r>
            <a:r>
              <a:rPr lang="en-US" dirty="0" err="1"/>
              <a:t>Respublikasi</a:t>
            </a:r>
            <a:r>
              <a:rPr lang="en-US" dirty="0"/>
              <a:t> XVF </a:t>
            </a:r>
            <a:r>
              <a:rPr lang="en-US" dirty="0" err="1"/>
              <a:t>Bitimining</a:t>
            </a:r>
            <a:r>
              <a:rPr lang="en-US" dirty="0"/>
              <a:t> 8moddasiga </a:t>
            </a:r>
            <a:r>
              <a:rPr lang="en-US" dirty="0" err="1"/>
              <a:t>imzo</a:t>
            </a:r>
            <a:r>
              <a:rPr lang="en-US" dirty="0"/>
              <a:t> </a:t>
            </a:r>
            <a:r>
              <a:rPr lang="en-US" dirty="0" err="1"/>
              <a:t>chekdi</a:t>
            </a:r>
            <a:r>
              <a:rPr lang="en-US" dirty="0"/>
              <a:t> </a:t>
            </a:r>
            <a:r>
              <a:rPr lang="en-US" dirty="0" err="1"/>
              <a:t>va</a:t>
            </a:r>
            <a:r>
              <a:rPr lang="en-US" dirty="0"/>
              <a:t> </a:t>
            </a:r>
            <a:r>
              <a:rPr lang="en-US" dirty="0" err="1"/>
              <a:t>milliy</a:t>
            </a:r>
            <a:r>
              <a:rPr lang="en-US" dirty="0"/>
              <a:t> </a:t>
            </a:r>
            <a:r>
              <a:rPr lang="en-US" dirty="0" err="1"/>
              <a:t>valyuta</a:t>
            </a:r>
            <a:r>
              <a:rPr lang="en-US" dirty="0"/>
              <a:t> — </a:t>
            </a:r>
            <a:r>
              <a:rPr lang="en-US" dirty="0" err="1"/>
              <a:t>soʻmni</a:t>
            </a:r>
            <a:r>
              <a:rPr lang="en-US" dirty="0"/>
              <a:t> </a:t>
            </a:r>
            <a:r>
              <a:rPr lang="en-US" dirty="0" err="1"/>
              <a:t>joriy</a:t>
            </a:r>
            <a:r>
              <a:rPr lang="en-US" dirty="0"/>
              <a:t> </a:t>
            </a:r>
            <a:r>
              <a:rPr lang="en-US" dirty="0" err="1"/>
              <a:t>xalqaro</a:t>
            </a:r>
            <a:r>
              <a:rPr lang="en-US" dirty="0"/>
              <a:t> </a:t>
            </a:r>
            <a:r>
              <a:rPr lang="en-US" dirty="0" err="1"/>
              <a:t>operatsiyalar</a:t>
            </a:r>
            <a:r>
              <a:rPr lang="en-US" dirty="0"/>
              <a:t> </a:t>
            </a:r>
            <a:r>
              <a:rPr lang="en-US" dirty="0" err="1"/>
              <a:t>boʻyicha</a:t>
            </a:r>
            <a:r>
              <a:rPr lang="en-US" dirty="0"/>
              <a:t> </a:t>
            </a:r>
            <a:r>
              <a:rPr lang="en-US" dirty="0" err="1"/>
              <a:t>chet</a:t>
            </a:r>
            <a:r>
              <a:rPr lang="en-US" dirty="0"/>
              <a:t> el </a:t>
            </a:r>
            <a:r>
              <a:rPr lang="en-US" dirty="0" err="1"/>
              <a:t>valyutalariga</a:t>
            </a:r>
            <a:r>
              <a:rPr lang="en-US" dirty="0"/>
              <a:t> </a:t>
            </a:r>
            <a:r>
              <a:rPr lang="en-US" dirty="0" err="1"/>
              <a:t>erkin</a:t>
            </a:r>
            <a:r>
              <a:rPr lang="en-US" dirty="0"/>
              <a:t> </a:t>
            </a:r>
            <a:r>
              <a:rPr lang="en-US" dirty="0" err="1"/>
              <a:t>ayirboshlashni</a:t>
            </a:r>
            <a:r>
              <a:rPr lang="en-US" dirty="0"/>
              <a:t> </a:t>
            </a:r>
            <a:r>
              <a:rPr lang="en-US" dirty="0" err="1"/>
              <a:t>taʼminlash</a:t>
            </a:r>
            <a:r>
              <a:rPr lang="en-US" dirty="0"/>
              <a:t> </a:t>
            </a:r>
            <a:r>
              <a:rPr lang="en-US" dirty="0" err="1"/>
              <a:t>boʻyicha</a:t>
            </a:r>
            <a:r>
              <a:rPr lang="en-US" dirty="0"/>
              <a:t> </a:t>
            </a:r>
            <a:r>
              <a:rPr lang="en-US" dirty="0" err="1"/>
              <a:t>majburiyatni</a:t>
            </a:r>
            <a:r>
              <a:rPr lang="en-US" dirty="0"/>
              <a:t> </a:t>
            </a:r>
            <a:r>
              <a:rPr lang="en-US" dirty="0" err="1"/>
              <a:t>qabul</a:t>
            </a:r>
            <a:r>
              <a:rPr lang="en-US" dirty="0"/>
              <a:t> </a:t>
            </a:r>
            <a:r>
              <a:rPr lang="en-US" dirty="0" err="1"/>
              <a:t>qiddi</a:t>
            </a:r>
            <a:r>
              <a:rPr lang="en-US" dirty="0"/>
              <a:t>.</a:t>
            </a:r>
            <a:endParaRPr lang="uz-Cyrl-UZ" dirty="0"/>
          </a:p>
          <a:p>
            <a:endParaRPr lang="uz-Cyrl-UZ" dirty="0"/>
          </a:p>
        </p:txBody>
      </p:sp>
      <p:pic>
        <p:nvPicPr>
          <p:cNvPr id="4" name="Рисунок 3" descr="1311650452_100_dollar_bills"/>
          <p:cNvPicPr/>
          <p:nvPr/>
        </p:nvPicPr>
        <p:blipFill>
          <a:blip r:embed="rId2"/>
          <a:srcRect/>
          <a:stretch>
            <a:fillRect/>
          </a:stretch>
        </p:blipFill>
        <p:spPr bwMode="auto">
          <a:xfrm>
            <a:off x="2000232" y="4429132"/>
            <a:ext cx="4929222" cy="221457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85000" lnSpcReduction="10000"/>
          </a:bodyPr>
          <a:lstStyle/>
          <a:p>
            <a:r>
              <a:rPr lang="uz-Cyrl-UZ" dirty="0" smtClean="0"/>
              <a:t>Keyinchalik barcha mamlakatlar tomonidan qog’oz pullarni oltinga almashtirish to’xtatildi, uning muomala sohasi keskin torayib, ulgurji va xalqaro oborotlar bilan cheklandi, oltin bilan bo’ladigan operatsiyalarni faqat markaziy va yirik xususiy banklar amalga oshiradigan bo’ldilar. Xalqaro operatsiyalarda yetakchi o’rinni kredit va qog’oz pullar egallay boshladi, ularning bahosi endi oltinga bog’lanmagan edi. Davlatlar pul chiqarishni ko’paytira boshladilar, inflyatsiya kuchayib bordi, bu esa pul-moliya hisob-kitoblarida zarur bo’lgan ma’lumotlar chalkashligiga olib keldi. Ikki jahon urushlari o’rtasidagi davrda iqtisodiy hamda siyosiy vaziyatning beqarorligi chuqur inqirozga va pirovardida jahon valyuta tizimining tarqalib ketishiga olib keldi.</a:t>
            </a:r>
            <a:endParaRPr lang="ru-RU" dirty="0" smtClean="0"/>
          </a:p>
          <a:p>
            <a:endParaRPr lang="uz-Cyrl-U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571480"/>
          <a:ext cx="8229600" cy="5554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57200" y="642918"/>
          <a:ext cx="8229600" cy="5483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55000" lnSpcReduction="20000"/>
          </a:bodyPr>
          <a:lstStyle/>
          <a:p>
            <a:r>
              <a:rPr lang="uz-Cyrl-UZ" dirty="0" smtClean="0"/>
              <a:t>Hozirgi paytda jahon valyuta tizimi xalqaro iqtisodiy munosabatlarning muhim qismi bo’lib, tashqi savdo operatsiyalari xorijiy investitsiyalar va boshqalar bo’yicha xalqaro pulli hisob-kitoblar tashkil etishning doimo takomillashib borayotgan shakli hisoblanadi.</a:t>
            </a:r>
            <a:endParaRPr lang="ru-RU" dirty="0" smtClean="0"/>
          </a:p>
          <a:p>
            <a:r>
              <a:rPr lang="uz-Cyrl-UZ" b="1" u="sng" dirty="0" smtClean="0"/>
              <a:t>Unda quyidagi asosiy tarkibiy qismlarni ajratish mumkin:</a:t>
            </a:r>
            <a:endParaRPr lang="ru-RU" dirty="0" smtClean="0"/>
          </a:p>
          <a:p>
            <a:r>
              <a:rPr lang="uz-Cyrl-UZ" dirty="0" smtClean="0"/>
              <a:t>1. Xalqaro hisob-kitoblarda foydalanadigan to’lov va kredit vositalari:</a:t>
            </a:r>
            <a:endParaRPr lang="ru-RU" dirty="0" smtClean="0"/>
          </a:p>
          <a:p>
            <a:r>
              <a:rPr lang="uz-Cyrl-UZ" dirty="0" smtClean="0"/>
              <a:t>- oltin;</a:t>
            </a:r>
            <a:endParaRPr lang="ru-RU" dirty="0" smtClean="0"/>
          </a:p>
          <a:p>
            <a:r>
              <a:rPr lang="uz-Cyrl-UZ" dirty="0" smtClean="0"/>
              <a:t>- yuqori darajada rivojlangan mamlakatlar milliy valyutalari: AQSH dollari, Angliya funt sterlingi, Germaniya markasi, SHveytsariya franki, YAponiya ienasi, ya’ni rezervdagi milliy valyutalar;</a:t>
            </a:r>
            <a:endParaRPr lang="ru-RU" dirty="0" smtClean="0"/>
          </a:p>
          <a:p>
            <a:r>
              <a:rPr lang="uz-Cyrl-UZ" dirty="0" smtClean="0"/>
              <a:t>- xalqaro yoki mamlakatlararo hisob-kitob pul birliklari (SDR, EKYU). 1999 yil 1 yanvardan Yevro</a:t>
            </a:r>
            <a:endParaRPr lang="ru-RU" dirty="0" smtClean="0"/>
          </a:p>
          <a:p>
            <a:r>
              <a:rPr lang="uz-Cyrl-UZ" dirty="0" smtClean="0"/>
              <a:t>2. Valyuta kurslarini o’rnatish va saqlab turish mexanizmi.</a:t>
            </a:r>
            <a:endParaRPr lang="ru-RU" dirty="0" smtClean="0"/>
          </a:p>
          <a:p>
            <a:r>
              <a:rPr lang="uz-Cyrl-UZ" dirty="0" smtClean="0"/>
              <a:t>3. Valyuta bozorlarining ishlash tartibi.</a:t>
            </a:r>
            <a:endParaRPr lang="ru-RU" dirty="0" smtClean="0"/>
          </a:p>
          <a:p>
            <a:r>
              <a:rPr lang="uz-Cyrl-UZ" dirty="0" smtClean="0"/>
              <a:t>4. Jismoniy va yuridik shaxslar o’rtasida xalqaro hisob-kitoblarni amalga oshirish tartib-qoidalari.</a:t>
            </a:r>
            <a:endParaRPr lang="ru-RU" dirty="0" smtClean="0"/>
          </a:p>
          <a:p>
            <a:r>
              <a:rPr lang="uz-Cyrl-UZ" dirty="0" smtClean="0"/>
              <a:t>5. Valyuta munosabatlarini tartibga solish va nazorat qilish tizimi, shu jumladan valyuta cheklashlari, konvertirlash shartlari.</a:t>
            </a:r>
            <a:endParaRPr lang="ru-RU" dirty="0" smtClean="0"/>
          </a:p>
          <a:p>
            <a:r>
              <a:rPr lang="uz-Cyrl-UZ" dirty="0" smtClean="0"/>
              <a:t>6. Valyuta munosabatlarini tartibga soluvchi va jahon valyuta tizimi barqarorligini ta’minlovchi xalqaro muassasalar tizimi (XVF, Umumjahon banki).</a:t>
            </a:r>
            <a:endParaRPr lang="ru-RU" dirty="0" smtClean="0"/>
          </a:p>
          <a:p>
            <a:endParaRPr lang="uz-Cyrl-U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42844" y="500042"/>
          <a:ext cx="8858312" cy="5626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Autofit/>
          </a:bodyPr>
          <a:lstStyle/>
          <a:p>
            <a:pPr marL="0" indent="0" algn="ctr">
              <a:buNone/>
            </a:pPr>
            <a:r>
              <a:rPr lang="uz-Cyrl-UZ" sz="2400" b="1" dirty="0" smtClean="0"/>
              <a:t>15.2.  Xalqaro valyuta-kredit vositalari</a:t>
            </a:r>
            <a:endParaRPr lang="ru-RU" sz="2400" dirty="0" smtClean="0"/>
          </a:p>
          <a:p>
            <a:r>
              <a:rPr lang="uz-Cyrl-UZ" sz="2400" dirty="0" smtClean="0"/>
              <a:t>Oldingi mavzuda ta’kidlab o’tildiki, zamonaviy xalqaro hisob-kitoblarda va kreditlashda uch xil to’lov vositasidan foydalaniladi: oltin, yetakchi mamlakatlarning milliy valyutalari va xalqaro pul birliklari. Hozirgi vaqtda oltin o’zining asosiy to’lov, hisob-kitob vositasi xususiyatini yo’qotgan bo’lsa-da, u har qanday mamlakat valyuta rezervlarining asosiy qismini tashkil etadi va undan ayrim hollarda, muhim tashqi savdo operatsiyalariga xizmat ko’rsatish va kreditlarni kafolatlashda foydalaniladi. Jahon savdosida rivojlangan mamlakatlar milliy valyutalaridan xalqaro hisob-kitoblarda yanada kengroq foydalanilmoqda. Bunday valyutalarni boshqa davlatlarning Markaziy banklari xalqaro hisob-kitoblar uchun o’zlarining rezerv vositalari sifatida saqlaydilar. SHuning uchun ham ularni rezerv milliy valyutalar deyiladi. Keyingi yillarda rezerv valyuta sifatida xalqaro pul birliklaridan ham (SDR, eKYU, yeVRO) foydalanilmoqda. </a:t>
            </a:r>
            <a:endParaRPr lang="ru-RU" sz="2400" dirty="0" smtClean="0"/>
          </a:p>
          <a:p>
            <a:endParaRPr lang="uz-Cyrl-UZ"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2" y="214290"/>
          <a:ext cx="8715436"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836712"/>
            <a:ext cx="8352928" cy="5400600"/>
          </a:xfrm>
        </p:spPr>
        <p:txBody>
          <a:bodyPr>
            <a:normAutofit/>
          </a:bodyPr>
          <a:lstStyle/>
          <a:p>
            <a:pPr algn="ctr"/>
            <a:r>
              <a:rPr lang="uz-Cyrl-UZ" b="1" dirty="0"/>
              <a:t>Reja:</a:t>
            </a:r>
            <a:endParaRPr lang="ru-RU" b="1" dirty="0"/>
          </a:p>
          <a:p>
            <a:r>
              <a:rPr lang="uz-Cyrl-UZ" b="1" dirty="0" smtClean="0"/>
              <a:t>1.Jahon </a:t>
            </a:r>
            <a:r>
              <a:rPr lang="uz-Cyrl-UZ" b="1" dirty="0"/>
              <a:t>valyuta tizimining zaruriyati, mohiyati </a:t>
            </a:r>
            <a:r>
              <a:rPr lang="uz-Cyrl-UZ" b="1" dirty="0" smtClean="0"/>
              <a:t>va </a:t>
            </a:r>
            <a:r>
              <a:rPr lang="uz-Cyrl-UZ" b="1" dirty="0"/>
              <a:t>rivojlanishining asosiy bosqichlari</a:t>
            </a:r>
            <a:endParaRPr lang="ru-RU" dirty="0"/>
          </a:p>
          <a:p>
            <a:r>
              <a:rPr lang="uz-Cyrl-UZ" b="1" dirty="0" smtClean="0"/>
              <a:t>2.Xalqaro </a:t>
            </a:r>
            <a:r>
              <a:rPr lang="uz-Cyrl-UZ" b="1" dirty="0"/>
              <a:t>valyuta-kredit vositalari</a:t>
            </a:r>
            <a:endParaRPr lang="ru-RU" dirty="0"/>
          </a:p>
          <a:p>
            <a:r>
              <a:rPr lang="uz-Cyrl-UZ" b="1" dirty="0" smtClean="0"/>
              <a:t>3.Valyutaning </a:t>
            </a:r>
            <a:r>
              <a:rPr lang="uz-Cyrl-UZ" b="1" dirty="0"/>
              <a:t>almashtirish kurslari</a:t>
            </a:r>
            <a:endParaRPr lang="ru-RU" dirty="0"/>
          </a:p>
          <a:p>
            <a:r>
              <a:rPr lang="uz-Cyrl-UZ" b="1" dirty="0" smtClean="0"/>
              <a:t>4.Valyuta </a:t>
            </a:r>
            <a:r>
              <a:rPr lang="uz-Cyrl-UZ" b="1" dirty="0"/>
              <a:t>bozorlari va valyuta operatsiyalari</a:t>
            </a:r>
            <a:endParaRPr lang="ru-RU" dirty="0"/>
          </a:p>
          <a:p>
            <a:r>
              <a:rPr lang="uz-Cyrl-UZ" b="1" dirty="0" smtClean="0"/>
              <a:t>5.Mamlakat </a:t>
            </a:r>
            <a:r>
              <a:rPr lang="uz-Cyrl-UZ" b="1" dirty="0"/>
              <a:t>to’lov balansi</a:t>
            </a:r>
            <a:endParaRPr lang="ru-RU" dirty="0"/>
          </a:p>
          <a:p>
            <a:endParaRPr lang="ru-RU" dirty="0"/>
          </a:p>
        </p:txBody>
      </p:sp>
    </p:spTree>
    <p:extLst>
      <p:ext uri="{BB962C8B-B14F-4D97-AF65-F5344CB8AC3E}">
        <p14:creationId xmlns:p14="http://schemas.microsoft.com/office/powerpoint/2010/main" val="3150775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77500" lnSpcReduction="20000"/>
          </a:bodyPr>
          <a:lstStyle/>
          <a:p>
            <a:r>
              <a:rPr lang="uz-Cyrl-UZ" dirty="0" smtClean="0"/>
              <a:t>Bunda, birinchi bosqichda qisman konvertirlanish kiritilgan (joriy, savdo operatsiyalari bo’yicha) va faqat so’nggi bosqichdagina kapital harajatlari bo’yicha ham konvertirlanish kiritilgan. Masalan, Frantsiya, Italiya hamda YAponiya o’z milliy valyutalari to’liq konvertirlanishini faqat 80-yillarning oxirida joriy etdilar. Hozirgi vaqtda xalqaro hisob-kitoblarda milliy valyutalar bilan bir qatorda xalqaro yoki mamlakatlararo pul birliklari (SDR, eKYU, yeVRO) tobora keng qo’llanilmoqda. Milliy valyutalardan farqli ravishda ular banknot ko’rinishidagi moddiy shaklga ega emas va ushbu hisob-kredit vositalarini muomalaga chiqargan tashkilotda qatnashuvchi-mamlakatlar Markaziy banklari maxsus hisob raqamlariga yozib qo’yish orqali naqdsiz to’lovlar uchun foydalaniladi. Lekin 1999 yil yanvaridan boshlab yevropa ittifoqiga a’zo davlatlar hududida yagona valyuta yeVRO muomalaga kiritildi, u naqd pul ko’rinishiga ega.</a:t>
            </a:r>
            <a:endParaRPr lang="uz-Cyrl-U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fontScale="70000" lnSpcReduction="20000"/>
          </a:bodyPr>
          <a:lstStyle/>
          <a:p>
            <a:endParaRPr lang="uz-Latn-UZ" dirty="0" smtClean="0"/>
          </a:p>
          <a:p>
            <a:r>
              <a:rPr lang="ru-RU" dirty="0" smtClean="0"/>
              <a:t> </a:t>
            </a:r>
            <a:r>
              <a:rPr lang="uz-Cyrl-UZ" dirty="0" smtClean="0"/>
              <a:t>Qarzga beriluvchi maxsus vositalar (SDR) XVF tomonidan barpo etilgan va 1970 yildan boshlab uning a’zolari o’rtasida o’zaro operatsiyalarda, vakil qilingan ushlab turuvchilar uchun va XVF bilan, bo’ladigan operatsiyalarda foydalanish uchun tarkatiladi. SDR 1993 yildan boshlab aktiv rezerv rolini bajarmoqda, uning ulushi XVF ga a’zo-mamlakatlar rezerv summasining 2,1 foizini tashkil etadi (oltindan tashqari). Bu xalqaro valyuta o’z mohiyatiga ko’ra oltin yoki AQSH dollariga muqobil (alternativ) aktiv hisoblanadi. SDR birligi qiymati har kuni «valyuta savati» bazasida AQSH dollarida hisoblab chiqiladi. Valyuta savatini 5 yetakchi davlatlarning milliy valyutalari - AQSH dollari, nemis markasi, YAponiya ienasi, ingliz funt sterlingi, frantsuz franki tashkil etadi. Bu 5 valyuta ichida AQSH dollari eng yuqori ulushga ega 40 foiz, shuning uchun ham SDR amalda dollar kursi bilan bog’liq. Bunday  holat bu xalqaro pul birligining zaif tomonlaridan hisoblanadi. Uning kursi dollar kursining tebranishi bilan o’zgarib turadi. 1994 yilning 15 avgustida SDR qiymati 1,45614 AQSH dollarini 2000 yil 9 may  holatiga ko’ra 1,30926 AQSH dollarini tashkil etdi. </a:t>
            </a:r>
            <a:endParaRPr lang="ru-RU" dirty="0" smtClean="0"/>
          </a:p>
          <a:p>
            <a:endParaRPr lang="uz-Cyrl-U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285728"/>
          <a:ext cx="8229600" cy="5840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Autofit/>
          </a:bodyPr>
          <a:lstStyle/>
          <a:p>
            <a:pPr algn="ctr">
              <a:buNone/>
            </a:pPr>
            <a:r>
              <a:rPr lang="en-US" sz="2000" b="1" dirty="0" err="1"/>
              <a:t>Gretsya</a:t>
            </a:r>
            <a:r>
              <a:rPr lang="en-US" sz="2000" b="1" dirty="0"/>
              <a:t> </a:t>
            </a:r>
            <a:r>
              <a:rPr lang="en-US" sz="2000" b="1" dirty="0" err="1"/>
              <a:t>davlati</a:t>
            </a:r>
            <a:r>
              <a:rPr lang="en-US" sz="2000" b="1" dirty="0"/>
              <a:t> </a:t>
            </a:r>
            <a:r>
              <a:rPr lang="en-US" sz="2000" b="1" dirty="0" err="1"/>
              <a:t>Evro</a:t>
            </a:r>
            <a:r>
              <a:rPr lang="en-US" sz="2000" b="1" dirty="0"/>
              <a:t> Soyuz</a:t>
            </a:r>
            <a:r>
              <a:rPr lang="ru-RU" sz="2000" b="1" dirty="0"/>
              <a:t>(</a:t>
            </a:r>
            <a:r>
              <a:rPr lang="en-US" sz="2000" b="1" dirty="0"/>
              <a:t>ES</a:t>
            </a:r>
            <a:r>
              <a:rPr lang="ru-RU" sz="2000" b="1" dirty="0"/>
              <a:t>) </a:t>
            </a:r>
            <a:r>
              <a:rPr lang="en-US" sz="2000" b="1" dirty="0" err="1"/>
              <a:t>va</a:t>
            </a:r>
            <a:r>
              <a:rPr lang="en-US" sz="2000" b="1" dirty="0"/>
              <a:t> </a:t>
            </a:r>
            <a:r>
              <a:rPr lang="en-US" sz="2000" b="1" dirty="0" err="1"/>
              <a:t>Xalqaro</a:t>
            </a:r>
            <a:r>
              <a:rPr lang="en-US" sz="2000" b="1" dirty="0"/>
              <a:t> </a:t>
            </a:r>
            <a:r>
              <a:rPr lang="en-US" sz="2000" b="1" dirty="0" err="1"/>
              <a:t>Valyuta</a:t>
            </a:r>
            <a:r>
              <a:rPr lang="en-US" sz="2000" b="1" dirty="0"/>
              <a:t> </a:t>
            </a:r>
            <a:r>
              <a:rPr lang="en-US" sz="2000" b="1" dirty="0" err="1"/>
              <a:t>Fondiga</a:t>
            </a:r>
            <a:r>
              <a:rPr lang="ru-RU" sz="2000" b="1" dirty="0"/>
              <a:t> (</a:t>
            </a:r>
            <a:r>
              <a:rPr lang="en-US" sz="2000" b="1" dirty="0"/>
              <a:t>XVF</a:t>
            </a:r>
            <a:r>
              <a:rPr lang="ru-RU" sz="2000" b="1" dirty="0"/>
              <a:t>)</a:t>
            </a:r>
            <a:r>
              <a:rPr lang="en-US" sz="2000" b="1" dirty="0" err="1"/>
              <a:t>qo</a:t>
            </a:r>
            <a:r>
              <a:rPr lang="ru-RU" sz="2000" b="1" dirty="0"/>
              <a:t>\</a:t>
            </a:r>
            <a:r>
              <a:rPr lang="en-US" sz="2000" b="1" dirty="0" err="1"/>
              <a:t>shimcha</a:t>
            </a:r>
            <a:r>
              <a:rPr lang="en-US" sz="2000" b="1" dirty="0"/>
              <a:t> </a:t>
            </a:r>
            <a:r>
              <a:rPr lang="en-US" sz="2000" b="1" dirty="0" err="1"/>
              <a:t>yordam</a:t>
            </a:r>
            <a:r>
              <a:rPr lang="en-US" sz="2000" b="1" dirty="0"/>
              <a:t> </a:t>
            </a:r>
            <a:r>
              <a:rPr lang="en-US" sz="2000" b="1" dirty="0" err="1"/>
              <a:t>sorap</a:t>
            </a:r>
            <a:r>
              <a:rPr lang="en-US" sz="2000" b="1" dirty="0"/>
              <a:t> </a:t>
            </a:r>
            <a:r>
              <a:rPr lang="en-US" sz="2000" b="1" dirty="0" err="1"/>
              <a:t>yuzlandi</a:t>
            </a:r>
            <a:endParaRPr lang="uz-Cyrl-UZ" sz="2000" dirty="0"/>
          </a:p>
          <a:p>
            <a:r>
              <a:rPr lang="ru-RU" sz="2000" dirty="0" err="1"/>
              <a:t>Gretsiya</a:t>
            </a:r>
            <a:r>
              <a:rPr lang="ru-RU" sz="2000" dirty="0"/>
              <a:t> </a:t>
            </a:r>
            <a:r>
              <a:rPr lang="ru-RU" sz="2000" dirty="0" err="1"/>
              <a:t>hukumati</a:t>
            </a:r>
            <a:r>
              <a:rPr lang="ru-RU" sz="2000" dirty="0"/>
              <a:t> ES </a:t>
            </a:r>
            <a:r>
              <a:rPr lang="ru-RU" sz="2000" dirty="0" err="1"/>
              <a:t>va</a:t>
            </a:r>
            <a:r>
              <a:rPr lang="ru-RU" sz="2000" dirty="0"/>
              <a:t> XVF </a:t>
            </a:r>
            <a:r>
              <a:rPr lang="ru-RU" sz="2000" dirty="0" err="1"/>
              <a:t>ga</a:t>
            </a:r>
            <a:r>
              <a:rPr lang="ru-RU" sz="2000" dirty="0"/>
              <a:t> </a:t>
            </a:r>
            <a:r>
              <a:rPr lang="ru-RU" sz="2000" dirty="0" err="1"/>
              <a:t>moliyaviy</a:t>
            </a:r>
            <a:r>
              <a:rPr lang="ru-RU" sz="2000" dirty="0"/>
              <a:t> </a:t>
            </a:r>
            <a:r>
              <a:rPr lang="ru-RU" sz="2000" dirty="0" err="1"/>
              <a:t>yordam</a:t>
            </a:r>
            <a:r>
              <a:rPr lang="ru-RU" sz="2000" dirty="0"/>
              <a:t> </a:t>
            </a:r>
            <a:r>
              <a:rPr lang="ru-RU" sz="2000" dirty="0" err="1"/>
              <a:t>olish</a:t>
            </a:r>
            <a:r>
              <a:rPr lang="ru-RU" sz="2000" dirty="0"/>
              <a:t> </a:t>
            </a:r>
            <a:r>
              <a:rPr lang="ru-RU" sz="2000" dirty="0" err="1"/>
              <a:t>uchun</a:t>
            </a:r>
            <a:r>
              <a:rPr lang="ru-RU" sz="2000" dirty="0"/>
              <a:t> </a:t>
            </a:r>
            <a:r>
              <a:rPr lang="ru-RU" sz="2000" dirty="0" err="1"/>
              <a:t>rasmiy</a:t>
            </a:r>
            <a:r>
              <a:rPr lang="ru-RU" sz="2000" dirty="0"/>
              <a:t> </a:t>
            </a:r>
            <a:r>
              <a:rPr lang="ru-RU" sz="2000" dirty="0" err="1"/>
              <a:t>so'rov</a:t>
            </a:r>
            <a:r>
              <a:rPr lang="ru-RU" sz="2000" dirty="0"/>
              <a:t> </a:t>
            </a:r>
            <a:r>
              <a:rPr lang="ru-RU" sz="2000" dirty="0" err="1"/>
              <a:t>yo'lladi</a:t>
            </a:r>
            <a:r>
              <a:rPr lang="ru-RU" sz="2000" dirty="0"/>
              <a:t>. </a:t>
            </a:r>
            <a:r>
              <a:rPr lang="ru-RU" sz="2000" dirty="0" err="1"/>
              <a:t>Gretsiya</a:t>
            </a:r>
            <a:r>
              <a:rPr lang="ru-RU" sz="2000" dirty="0"/>
              <a:t> </a:t>
            </a:r>
            <a:r>
              <a:rPr lang="ru-RU" sz="2000" dirty="0" err="1"/>
              <a:t>bosh</a:t>
            </a:r>
            <a:r>
              <a:rPr lang="ru-RU" sz="2000" dirty="0"/>
              <a:t> </a:t>
            </a:r>
            <a:r>
              <a:rPr lang="ru-RU" sz="2000" dirty="0" err="1"/>
              <a:t>vaziri</a:t>
            </a:r>
            <a:r>
              <a:rPr lang="ru-RU" sz="2000" dirty="0"/>
              <a:t> </a:t>
            </a:r>
            <a:r>
              <a:rPr lang="ru-RU" sz="2000" dirty="0" err="1"/>
              <a:t>Georgiosa</a:t>
            </a:r>
            <a:r>
              <a:rPr lang="ru-RU" sz="2000" dirty="0"/>
              <a:t> </a:t>
            </a:r>
            <a:r>
              <a:rPr lang="ru-RU" sz="2000" dirty="0" err="1"/>
              <a:t>Papandreydan</a:t>
            </a:r>
            <a:r>
              <a:rPr lang="ru-RU" sz="2000" dirty="0"/>
              <a:t> </a:t>
            </a:r>
            <a:r>
              <a:rPr lang="ru-RU" sz="2000" dirty="0" err="1"/>
              <a:t>olingan</a:t>
            </a:r>
            <a:r>
              <a:rPr lang="ru-RU" sz="2000" dirty="0"/>
              <a:t> </a:t>
            </a:r>
            <a:r>
              <a:rPr lang="ru-RU" sz="2000" dirty="0" err="1"/>
              <a:t>so'rovnomani</a:t>
            </a:r>
            <a:r>
              <a:rPr lang="ru-RU" sz="2000" dirty="0"/>
              <a:t> </a:t>
            </a:r>
            <a:r>
              <a:rPr lang="ru-RU" sz="2000" dirty="0" err="1"/>
              <a:t>Evrosoyuz</a:t>
            </a:r>
            <a:r>
              <a:rPr lang="ru-RU" sz="2000" dirty="0"/>
              <a:t> </a:t>
            </a:r>
            <a:r>
              <a:rPr lang="ru-RU" sz="2000" dirty="0" err="1"/>
              <a:t>davlatlari</a:t>
            </a:r>
            <a:r>
              <a:rPr lang="ru-RU" sz="2000" dirty="0"/>
              <a:t> </a:t>
            </a:r>
            <a:r>
              <a:rPr lang="ru-RU" sz="2000" dirty="0" err="1"/>
              <a:t>sammiti</a:t>
            </a:r>
            <a:r>
              <a:rPr lang="ru-RU" sz="2000" dirty="0"/>
              <a:t> 23 </a:t>
            </a:r>
            <a:r>
              <a:rPr lang="ru-RU" sz="2000" dirty="0" err="1"/>
              <a:t>iyun</a:t>
            </a:r>
            <a:r>
              <a:rPr lang="ru-RU" sz="2000" dirty="0"/>
              <a:t> </a:t>
            </a:r>
            <a:r>
              <a:rPr lang="ru-RU" sz="2000" dirty="0" err="1"/>
              <a:t>kuni</a:t>
            </a:r>
            <a:r>
              <a:rPr lang="ru-RU" sz="2000" dirty="0"/>
              <a:t> </a:t>
            </a:r>
            <a:r>
              <a:rPr lang="ru-RU" sz="2000" dirty="0" err="1"/>
              <a:t>ko'rib</a:t>
            </a:r>
            <a:r>
              <a:rPr lang="ru-RU" sz="2000" dirty="0"/>
              <a:t> </a:t>
            </a:r>
            <a:r>
              <a:rPr lang="ru-RU" sz="2000" dirty="0" err="1"/>
              <a:t>chiqdilar</a:t>
            </a:r>
            <a:r>
              <a:rPr lang="ru-RU" sz="2000" dirty="0"/>
              <a:t>. </a:t>
            </a:r>
            <a:r>
              <a:rPr lang="ru-RU" sz="2000" dirty="0" err="1"/>
              <a:t>Gretsiyaga</a:t>
            </a:r>
            <a:r>
              <a:rPr lang="ru-RU" sz="2000" dirty="0"/>
              <a:t> </a:t>
            </a:r>
            <a:r>
              <a:rPr lang="ru-RU" sz="2000" dirty="0" err="1"/>
              <a:t>moliyaviy</a:t>
            </a:r>
            <a:r>
              <a:rPr lang="ru-RU" sz="2000" dirty="0"/>
              <a:t> </a:t>
            </a:r>
            <a:r>
              <a:rPr lang="ru-RU" sz="2000" dirty="0" err="1"/>
              <a:t>yordam</a:t>
            </a:r>
            <a:r>
              <a:rPr lang="ru-RU" sz="2000" dirty="0"/>
              <a:t> </a:t>
            </a:r>
            <a:r>
              <a:rPr lang="ru-RU" sz="2000" dirty="0" err="1"/>
              <a:t>berishga</a:t>
            </a:r>
            <a:r>
              <a:rPr lang="ru-RU" sz="2000" dirty="0"/>
              <a:t> </a:t>
            </a:r>
            <a:r>
              <a:rPr lang="ru-RU" sz="2000" dirty="0" err="1"/>
              <a:t>qaror</a:t>
            </a:r>
            <a:r>
              <a:rPr lang="ru-RU" sz="2000" dirty="0"/>
              <a:t> </a:t>
            </a:r>
            <a:r>
              <a:rPr lang="ru-RU" sz="2000" dirty="0" err="1"/>
              <a:t>qilindi</a:t>
            </a:r>
            <a:r>
              <a:rPr lang="ru-RU" sz="2000" dirty="0"/>
              <a:t> </a:t>
            </a:r>
            <a:r>
              <a:rPr lang="ru-RU" sz="2000" dirty="0" err="1"/>
              <a:t>va</a:t>
            </a:r>
            <a:r>
              <a:rPr lang="ru-RU" sz="2000" dirty="0"/>
              <a:t> </a:t>
            </a:r>
            <a:r>
              <a:rPr lang="ru-RU" sz="2000" dirty="0" err="1"/>
              <a:t>bu</a:t>
            </a:r>
            <a:r>
              <a:rPr lang="ru-RU" sz="2000" dirty="0"/>
              <a:t> </a:t>
            </a:r>
            <a:r>
              <a:rPr lang="ru-RU" sz="2000" dirty="0" err="1"/>
              <a:t>joriy</a:t>
            </a:r>
            <a:r>
              <a:rPr lang="ru-RU" sz="2000" dirty="0"/>
              <a:t> </a:t>
            </a:r>
            <a:r>
              <a:rPr lang="ru-RU" sz="2000" dirty="0" err="1"/>
              <a:t>yilning</a:t>
            </a:r>
            <a:r>
              <a:rPr lang="ru-RU" sz="2000" dirty="0"/>
              <a:t> </a:t>
            </a:r>
            <a:r>
              <a:rPr lang="ru-RU" sz="2000" dirty="0" err="1"/>
              <a:t>iyul</a:t>
            </a:r>
            <a:r>
              <a:rPr lang="ru-RU" sz="2000" dirty="0"/>
              <a:t> </a:t>
            </a:r>
            <a:r>
              <a:rPr lang="ru-RU" sz="2000" dirty="0" err="1"/>
              <a:t>oyining</a:t>
            </a:r>
            <a:r>
              <a:rPr lang="ru-RU" sz="2000" dirty="0"/>
              <a:t> </a:t>
            </a:r>
            <a:r>
              <a:rPr lang="ru-RU" sz="2000" dirty="0" err="1"/>
              <a:t>boshlarida</a:t>
            </a:r>
            <a:r>
              <a:rPr lang="ru-RU" sz="2000" dirty="0"/>
              <a:t> </a:t>
            </a:r>
            <a:r>
              <a:rPr lang="ru-RU" sz="2000" dirty="0" err="1"/>
              <a:t>rejalashtirilayotganligi</a:t>
            </a:r>
            <a:r>
              <a:rPr lang="ru-RU" sz="2000" dirty="0"/>
              <a:t> </a:t>
            </a:r>
            <a:r>
              <a:rPr lang="ru-RU" sz="2000" dirty="0" err="1"/>
              <a:t>haqida</a:t>
            </a:r>
            <a:r>
              <a:rPr lang="ru-RU" sz="2000" dirty="0"/>
              <a:t> </a:t>
            </a:r>
            <a:r>
              <a:rPr lang="ru-RU" sz="2000" dirty="0" err="1"/>
              <a:t>ma'lumot</a:t>
            </a:r>
            <a:r>
              <a:rPr lang="ru-RU" sz="2000" dirty="0"/>
              <a:t> </a:t>
            </a:r>
            <a:r>
              <a:rPr lang="ru-RU" sz="2000" dirty="0" err="1"/>
              <a:t>berildi</a:t>
            </a:r>
            <a:r>
              <a:rPr lang="ru-RU" sz="2000" dirty="0"/>
              <a:t>. 23 </a:t>
            </a:r>
            <a:r>
              <a:rPr lang="ru-RU" sz="2000" dirty="0" err="1"/>
              <a:t>iyun</a:t>
            </a:r>
            <a:r>
              <a:rPr lang="ru-RU" sz="2000" dirty="0"/>
              <a:t> </a:t>
            </a:r>
            <a:r>
              <a:rPr lang="ru-RU" sz="2000" dirty="0" err="1"/>
              <a:t>kuni</a:t>
            </a:r>
            <a:r>
              <a:rPr lang="ru-RU" sz="2000" dirty="0"/>
              <a:t> </a:t>
            </a:r>
            <a:r>
              <a:rPr lang="ru-RU" sz="2000" dirty="0" err="1"/>
              <a:t>Gretsiyada</a:t>
            </a:r>
            <a:r>
              <a:rPr lang="ru-RU" sz="2000" dirty="0"/>
              <a:t> </a:t>
            </a:r>
            <a:r>
              <a:rPr lang="ru-RU" sz="2000" dirty="0" err="1"/>
              <a:t>boshlangan</a:t>
            </a:r>
            <a:r>
              <a:rPr lang="ru-RU" sz="2000" dirty="0"/>
              <a:t> </a:t>
            </a:r>
            <a:r>
              <a:rPr lang="ru-RU" sz="2000" dirty="0" err="1"/>
              <a:t>sammit</a:t>
            </a:r>
            <a:r>
              <a:rPr lang="ru-RU" sz="2000" dirty="0"/>
              <a:t> </a:t>
            </a:r>
            <a:r>
              <a:rPr lang="ru-RU" sz="2000" dirty="0" err="1"/>
              <a:t>ikki</a:t>
            </a:r>
            <a:r>
              <a:rPr lang="ru-RU" sz="2000" dirty="0"/>
              <a:t> </a:t>
            </a:r>
            <a:r>
              <a:rPr lang="ru-RU" sz="2000" dirty="0" err="1"/>
              <a:t>kun</a:t>
            </a:r>
            <a:r>
              <a:rPr lang="ru-RU" sz="2000" dirty="0"/>
              <a:t> </a:t>
            </a:r>
            <a:r>
              <a:rPr lang="ru-RU" sz="2000" dirty="0" err="1"/>
              <a:t>davom</a:t>
            </a:r>
            <a:r>
              <a:rPr lang="ru-RU" sz="2000" dirty="0"/>
              <a:t> </a:t>
            </a:r>
            <a:r>
              <a:rPr lang="ru-RU" sz="2000" dirty="0" err="1"/>
              <a:t>etadi</a:t>
            </a:r>
            <a:r>
              <a:rPr lang="ru-RU" sz="2000" dirty="0"/>
              <a:t>.</a:t>
            </a:r>
            <a:br>
              <a:rPr lang="ru-RU" sz="2000" dirty="0"/>
            </a:br>
            <a:r>
              <a:rPr lang="ru-RU" sz="2000" dirty="0" err="1"/>
              <a:t>Bu</a:t>
            </a:r>
            <a:r>
              <a:rPr lang="ru-RU" sz="2000" dirty="0"/>
              <a:t> </a:t>
            </a:r>
            <a:r>
              <a:rPr lang="ru-RU" sz="2000" dirty="0" err="1"/>
              <a:t>moliyaviy</a:t>
            </a:r>
            <a:r>
              <a:rPr lang="ru-RU" sz="2000" dirty="0"/>
              <a:t> </a:t>
            </a:r>
            <a:r>
              <a:rPr lang="ru-RU" sz="2000" dirty="0" err="1"/>
              <a:t>yordam</a:t>
            </a:r>
            <a:r>
              <a:rPr lang="ru-RU" sz="2000" dirty="0"/>
              <a:t> </a:t>
            </a:r>
            <a:r>
              <a:rPr lang="ru-RU" sz="2000" dirty="0" err="1"/>
              <a:t>Gretsiyaga</a:t>
            </a:r>
            <a:r>
              <a:rPr lang="ru-RU" sz="2000" dirty="0"/>
              <a:t> </a:t>
            </a:r>
            <a:r>
              <a:rPr lang="ru-RU" sz="2000" dirty="0" err="1"/>
              <a:t>ajratilayotgan</a:t>
            </a:r>
            <a:r>
              <a:rPr lang="ru-RU" sz="2000" dirty="0"/>
              <a:t> </a:t>
            </a:r>
            <a:r>
              <a:rPr lang="ru-RU" sz="2000" dirty="0" err="1"/>
              <a:t>ikkinchi</a:t>
            </a:r>
            <a:r>
              <a:rPr lang="ru-RU" sz="2000" dirty="0"/>
              <a:t> </a:t>
            </a:r>
            <a:r>
              <a:rPr lang="ru-RU" sz="2000" dirty="0" err="1"/>
              <a:t>yordam</a:t>
            </a:r>
            <a:r>
              <a:rPr lang="ru-RU" sz="2000" dirty="0"/>
              <a:t> </a:t>
            </a:r>
            <a:r>
              <a:rPr lang="ru-RU" sz="2000" dirty="0" err="1"/>
              <a:t>bo'lib</a:t>
            </a:r>
            <a:r>
              <a:rPr lang="ru-RU" sz="2000" dirty="0"/>
              <a:t>, 100 </a:t>
            </a:r>
            <a:r>
              <a:rPr lang="ru-RU" sz="2000" dirty="0" err="1"/>
              <a:t>milliard</a:t>
            </a:r>
            <a:r>
              <a:rPr lang="ru-RU" sz="2000" dirty="0"/>
              <a:t> </a:t>
            </a:r>
            <a:r>
              <a:rPr lang="ru-RU" sz="2000" dirty="0" err="1"/>
              <a:t>evrodan</a:t>
            </a:r>
            <a:r>
              <a:rPr lang="ru-RU" sz="2000" dirty="0"/>
              <a:t> </a:t>
            </a:r>
            <a:r>
              <a:rPr lang="ru-RU" sz="2000" dirty="0" err="1"/>
              <a:t>oriqroqni</a:t>
            </a:r>
            <a:r>
              <a:rPr lang="ru-RU" sz="2000" dirty="0"/>
              <a:t> </a:t>
            </a:r>
            <a:r>
              <a:rPr lang="ru-RU" sz="2000" dirty="0" err="1"/>
              <a:t>tashkil</a:t>
            </a:r>
            <a:r>
              <a:rPr lang="ru-RU" sz="2000" dirty="0"/>
              <a:t> </a:t>
            </a:r>
            <a:r>
              <a:rPr lang="ru-RU" sz="2000" dirty="0" err="1"/>
              <a:t>etadi</a:t>
            </a:r>
            <a:r>
              <a:rPr lang="ru-RU" sz="2000" dirty="0"/>
              <a:t>. </a:t>
            </a:r>
            <a:r>
              <a:rPr lang="ru-RU" sz="2000" dirty="0" err="1"/>
              <a:t>Evrosoyuz</a:t>
            </a:r>
            <a:r>
              <a:rPr lang="ru-RU" sz="2000" dirty="0"/>
              <a:t> </a:t>
            </a:r>
            <a:r>
              <a:rPr lang="ru-RU" sz="2000" dirty="0" err="1"/>
              <a:t>гыриг</a:t>
            </a:r>
            <a:r>
              <a:rPr lang="ru-RU" sz="2000" dirty="0"/>
              <a:t> </a:t>
            </a:r>
            <a:r>
              <a:rPr lang="ru-RU" sz="2000" dirty="0" err="1"/>
              <a:t>moliyaviy</a:t>
            </a:r>
            <a:r>
              <a:rPr lang="ru-RU" sz="2000" dirty="0"/>
              <a:t> </a:t>
            </a:r>
            <a:r>
              <a:rPr lang="ru-RU" sz="2000" dirty="0" err="1"/>
              <a:t>yordamdi</a:t>
            </a:r>
            <a:r>
              <a:rPr lang="ru-RU" sz="2000" dirty="0"/>
              <a:t> </a:t>
            </a:r>
            <a:r>
              <a:rPr lang="ru-RU" sz="2000" dirty="0" err="1"/>
              <a:t>ajratilishi</a:t>
            </a:r>
            <a:r>
              <a:rPr lang="ru-RU" sz="2000" dirty="0"/>
              <a:t> </a:t>
            </a:r>
            <a:r>
              <a:rPr lang="ru-RU" sz="2000" dirty="0" err="1"/>
              <a:t>uchun</a:t>
            </a:r>
            <a:r>
              <a:rPr lang="ru-RU" sz="2000" dirty="0"/>
              <a:t> </a:t>
            </a:r>
            <a:r>
              <a:rPr lang="ru-RU" sz="2000" dirty="0" err="1"/>
              <a:t>Gretsiya</a:t>
            </a:r>
            <a:r>
              <a:rPr lang="ru-RU" sz="2000" dirty="0"/>
              <a:t> </a:t>
            </a:r>
            <a:r>
              <a:rPr lang="ru-RU" sz="2000" dirty="0" err="1"/>
              <a:t>krizisga</a:t>
            </a:r>
            <a:r>
              <a:rPr lang="ru-RU" sz="2000" dirty="0"/>
              <a:t> </a:t>
            </a:r>
            <a:r>
              <a:rPr lang="ru-RU" sz="2000" dirty="0" err="1"/>
              <a:t>qarshi</a:t>
            </a:r>
            <a:r>
              <a:rPr lang="ru-RU" sz="2000" dirty="0"/>
              <a:t> </a:t>
            </a:r>
            <a:r>
              <a:rPr lang="ru-RU" sz="2000" dirty="0" err="1"/>
              <a:t>dastur</a:t>
            </a:r>
            <a:r>
              <a:rPr lang="ru-RU" sz="2000" dirty="0"/>
              <a:t> </a:t>
            </a:r>
            <a:r>
              <a:rPr lang="ru-RU" sz="2000" dirty="0" err="1"/>
              <a:t>ishlab</a:t>
            </a:r>
            <a:r>
              <a:rPr lang="ru-RU" sz="2000" dirty="0"/>
              <a:t> </a:t>
            </a:r>
            <a:r>
              <a:rPr lang="ru-RU" sz="2000" dirty="0" err="1"/>
              <a:t>chiqishi</a:t>
            </a:r>
            <a:r>
              <a:rPr lang="ru-RU" sz="2000" dirty="0"/>
              <a:t> </a:t>
            </a:r>
            <a:r>
              <a:rPr lang="ru-RU" sz="2000" dirty="0" err="1"/>
              <a:t>va</a:t>
            </a:r>
            <a:r>
              <a:rPr lang="ru-RU" sz="2000" dirty="0"/>
              <a:t> </a:t>
            </a:r>
            <a:r>
              <a:rPr lang="ru-RU" sz="2000" dirty="0" err="1"/>
              <a:t>byudjet</a:t>
            </a:r>
            <a:r>
              <a:rPr lang="ru-RU" sz="2000" dirty="0"/>
              <a:t> </a:t>
            </a:r>
            <a:r>
              <a:rPr lang="ru-RU" sz="2000" dirty="0" err="1"/>
              <a:t>xarajatlarini</a:t>
            </a:r>
            <a:r>
              <a:rPr lang="ru-RU" sz="2000" dirty="0"/>
              <a:t> 28 </a:t>
            </a:r>
            <a:r>
              <a:rPr lang="ru-RU" sz="2000" dirty="0" err="1"/>
              <a:t>milliard</a:t>
            </a:r>
            <a:r>
              <a:rPr lang="ru-RU" sz="2000" dirty="0"/>
              <a:t> </a:t>
            </a:r>
            <a:r>
              <a:rPr lang="ru-RU" sz="2000" dirty="0" err="1"/>
              <a:t>evroga</a:t>
            </a:r>
            <a:r>
              <a:rPr lang="ru-RU" sz="2000" dirty="0"/>
              <a:t> </a:t>
            </a:r>
            <a:r>
              <a:rPr lang="ru-RU" sz="2000" dirty="0" err="1"/>
              <a:t>kamaytirish</a:t>
            </a:r>
            <a:r>
              <a:rPr lang="ru-RU" sz="2000" dirty="0"/>
              <a:t> </a:t>
            </a:r>
            <a:r>
              <a:rPr lang="ru-RU" sz="2000" dirty="0" err="1"/>
              <a:t>shartini</a:t>
            </a:r>
            <a:r>
              <a:rPr lang="ru-RU" sz="2000" dirty="0"/>
              <a:t> </a:t>
            </a:r>
            <a:r>
              <a:rPr lang="ru-RU" sz="2000" dirty="0" err="1"/>
              <a:t>qo'ydi</a:t>
            </a:r>
            <a:r>
              <a:rPr lang="ru-RU" sz="2000" dirty="0"/>
              <a:t>.</a:t>
            </a:r>
            <a:br>
              <a:rPr lang="ru-RU" sz="2000" dirty="0"/>
            </a:br>
            <a:r>
              <a:rPr lang="en-US" sz="2000" dirty="0" err="1"/>
              <a:t>Gretsiya</a:t>
            </a:r>
            <a:r>
              <a:rPr lang="en-US" sz="2000" dirty="0"/>
              <a:t> </a:t>
            </a:r>
            <a:r>
              <a:rPr lang="en-US" sz="2000" dirty="0" err="1"/>
              <a:t>davlatining</a:t>
            </a:r>
            <a:r>
              <a:rPr lang="en-US" sz="2000" dirty="0"/>
              <a:t> </a:t>
            </a:r>
            <a:r>
              <a:rPr lang="en-US" sz="2000" dirty="0" err="1"/>
              <a:t>hozirgi</a:t>
            </a:r>
            <a:r>
              <a:rPr lang="en-US" sz="2000" dirty="0"/>
              <a:t> </a:t>
            </a:r>
            <a:r>
              <a:rPr lang="en-US" sz="2000" dirty="0" err="1"/>
              <a:t>kungacha</a:t>
            </a:r>
            <a:r>
              <a:rPr lang="en-US" sz="2000" dirty="0"/>
              <a:t> </a:t>
            </a:r>
            <a:r>
              <a:rPr lang="en-US" sz="2000" dirty="0" err="1"/>
              <a:t>mavjud</a:t>
            </a:r>
            <a:r>
              <a:rPr lang="en-US" sz="2000" dirty="0"/>
              <a:t> </a:t>
            </a:r>
            <a:r>
              <a:rPr lang="en-US" sz="2000" dirty="0" err="1"/>
              <a:t>qarzlari</a:t>
            </a:r>
            <a:r>
              <a:rPr lang="en-US" sz="2000" dirty="0"/>
              <a:t> 350 milliard </a:t>
            </a:r>
            <a:r>
              <a:rPr lang="en-US" sz="2000" dirty="0" err="1"/>
              <a:t>evroga</a:t>
            </a:r>
            <a:r>
              <a:rPr lang="en-US" sz="2000" dirty="0"/>
              <a:t> </a:t>
            </a:r>
            <a:r>
              <a:rPr lang="en-US" sz="2000" dirty="0" err="1"/>
              <a:t>yaqinlashib</a:t>
            </a:r>
            <a:r>
              <a:rPr lang="en-US" sz="2000" dirty="0"/>
              <a:t> </a:t>
            </a:r>
            <a:r>
              <a:rPr lang="en-US" sz="2000" dirty="0" err="1"/>
              <a:t>qolgan</a:t>
            </a:r>
            <a:r>
              <a:rPr lang="en-US" sz="2000" dirty="0"/>
              <a:t>. </a:t>
            </a:r>
            <a:r>
              <a:rPr lang="en-US" sz="2000" dirty="0" err="1"/>
              <a:t>Evrosoyuz</a:t>
            </a:r>
            <a:r>
              <a:rPr lang="en-US" sz="2000" dirty="0"/>
              <a:t> </a:t>
            </a:r>
            <a:r>
              <a:rPr lang="en-US" sz="2000" dirty="0" err="1"/>
              <a:t>va</a:t>
            </a:r>
            <a:r>
              <a:rPr lang="en-US" sz="2000" dirty="0"/>
              <a:t> </a:t>
            </a:r>
            <a:r>
              <a:rPr lang="en-US" sz="2000" dirty="0" err="1"/>
              <a:t>Xalqaro</a:t>
            </a:r>
            <a:r>
              <a:rPr lang="en-US" sz="2000" dirty="0"/>
              <a:t> </a:t>
            </a:r>
            <a:r>
              <a:rPr lang="en-US" sz="2000" dirty="0" err="1"/>
              <a:t>valyuta</a:t>
            </a:r>
            <a:r>
              <a:rPr lang="en-US" sz="2000" dirty="0"/>
              <a:t> </a:t>
            </a:r>
            <a:r>
              <a:rPr lang="en-US" sz="2000" dirty="0" err="1"/>
              <a:t>fondi</a:t>
            </a:r>
            <a:r>
              <a:rPr lang="en-US" sz="2000" dirty="0"/>
              <a:t> </a:t>
            </a:r>
            <a:r>
              <a:rPr lang="en-US" sz="2000" dirty="0" err="1"/>
              <a:t>hozirgacha</a:t>
            </a:r>
            <a:r>
              <a:rPr lang="en-US" sz="2000" dirty="0"/>
              <a:t> </a:t>
            </a:r>
            <a:r>
              <a:rPr lang="en-US" sz="2000" dirty="0" err="1"/>
              <a:t>Gretsiya</a:t>
            </a:r>
            <a:r>
              <a:rPr lang="en-US" sz="2000" dirty="0"/>
              <a:t> </a:t>
            </a:r>
            <a:r>
              <a:rPr lang="en-US" sz="2000" dirty="0" err="1"/>
              <a:t>davlatinig</a:t>
            </a:r>
            <a:r>
              <a:rPr lang="en-US" sz="2000" dirty="0"/>
              <a:t> </a:t>
            </a:r>
            <a:r>
              <a:rPr lang="en-US" sz="2000" dirty="0" err="1"/>
              <a:t>krizisdan</a:t>
            </a:r>
            <a:r>
              <a:rPr lang="en-US" sz="2000" dirty="0"/>
              <a:t> </a:t>
            </a:r>
            <a:r>
              <a:rPr lang="ru-RU" sz="2000" dirty="0" err="1"/>
              <a:t>сршйши</a:t>
            </a:r>
            <a:r>
              <a:rPr lang="en-US" sz="2000" dirty="0"/>
              <a:t> </a:t>
            </a:r>
            <a:r>
              <a:rPr lang="en-US" sz="2000" dirty="0" err="1"/>
              <a:t>ketishi</a:t>
            </a:r>
            <a:r>
              <a:rPr lang="en-US" sz="2000" dirty="0"/>
              <a:t> </a:t>
            </a:r>
            <a:r>
              <a:rPr lang="en-US" sz="2000" dirty="0" err="1"/>
              <a:t>uchun</a:t>
            </a:r>
            <a:r>
              <a:rPr lang="en-US" sz="2000" dirty="0"/>
              <a:t> 110 milliard </a:t>
            </a:r>
            <a:r>
              <a:rPr lang="en-US" sz="2000" dirty="0" err="1"/>
              <a:t>evro</a:t>
            </a:r>
            <a:r>
              <a:rPr lang="en-US" sz="2000" dirty="0"/>
              <a:t> </a:t>
            </a:r>
            <a:r>
              <a:rPr lang="en-US" sz="2000" dirty="0" err="1"/>
              <a:t>ajratgan</a:t>
            </a:r>
            <a:r>
              <a:rPr lang="en-US" sz="2000" dirty="0"/>
              <a:t> </a:t>
            </a:r>
            <a:r>
              <a:rPr lang="en-US" sz="2000" dirty="0" err="1"/>
              <a:t>edi</a:t>
            </a:r>
            <a:r>
              <a:rPr lang="en-US" sz="2000" dirty="0"/>
              <a:t>. </a:t>
            </a:r>
            <a:br>
              <a:rPr lang="en-US" sz="2000" dirty="0"/>
            </a:br>
            <a:r>
              <a:rPr lang="en-US" sz="2000" dirty="0" err="1"/>
              <a:t>Gretsiya</a:t>
            </a:r>
            <a:r>
              <a:rPr lang="en-US" sz="2000" dirty="0"/>
              <a:t> Bosh-</a:t>
            </a:r>
            <a:r>
              <a:rPr lang="en-US" sz="2000" dirty="0" err="1"/>
              <a:t>vaziri</a:t>
            </a:r>
            <a:r>
              <a:rPr lang="en-US" sz="2000" dirty="0"/>
              <a:t> 17 </a:t>
            </a:r>
            <a:r>
              <a:rPr lang="en-US" sz="2000" dirty="0" err="1"/>
              <a:t>iyun</a:t>
            </a:r>
            <a:r>
              <a:rPr lang="en-US" sz="2000" dirty="0"/>
              <a:t> </a:t>
            </a:r>
            <a:r>
              <a:rPr lang="en-US" sz="2000" dirty="0" err="1"/>
              <a:t>kuni</a:t>
            </a:r>
            <a:r>
              <a:rPr lang="en-US" sz="2000" dirty="0"/>
              <a:t> </a:t>
            </a:r>
            <a:r>
              <a:rPr lang="en-US" sz="2000" dirty="0" err="1"/>
              <a:t>hukumatda</a:t>
            </a:r>
            <a:r>
              <a:rPr lang="en-US" sz="2000" dirty="0"/>
              <a:t> </a:t>
            </a:r>
            <a:r>
              <a:rPr lang="en-US" sz="2000" dirty="0" err="1"/>
              <a:t>o'zgarishlar</a:t>
            </a:r>
            <a:r>
              <a:rPr lang="en-US" sz="2000" dirty="0"/>
              <a:t> </a:t>
            </a:r>
            <a:r>
              <a:rPr lang="en-US" sz="2000" dirty="0" err="1"/>
              <a:t>qilishni</a:t>
            </a:r>
            <a:r>
              <a:rPr lang="en-US" sz="2000" dirty="0"/>
              <a:t> </a:t>
            </a:r>
            <a:r>
              <a:rPr lang="en-US" sz="2000" dirty="0" err="1"/>
              <a:t>boshladi</a:t>
            </a:r>
            <a:r>
              <a:rPr lang="en-US" sz="2000" dirty="0"/>
              <a:t> </a:t>
            </a:r>
            <a:r>
              <a:rPr lang="en-US" sz="2000" dirty="0" err="1"/>
              <a:t>va</a:t>
            </a:r>
            <a:r>
              <a:rPr lang="en-US" sz="2000" dirty="0"/>
              <a:t> 21 </a:t>
            </a:r>
            <a:r>
              <a:rPr lang="en-US" sz="2000" dirty="0" err="1"/>
              <a:t>iyun</a:t>
            </a:r>
            <a:r>
              <a:rPr lang="en-US" sz="2000" dirty="0"/>
              <a:t> </a:t>
            </a:r>
            <a:r>
              <a:rPr lang="en-US" sz="2000" dirty="0" err="1"/>
              <a:t>kuni</a:t>
            </a:r>
            <a:r>
              <a:rPr lang="en-US" sz="2000" dirty="0"/>
              <a:t> </a:t>
            </a:r>
            <a:r>
              <a:rPr lang="en-US" sz="2000" dirty="0" err="1"/>
              <a:t>Moliya</a:t>
            </a:r>
            <a:r>
              <a:rPr lang="en-US" sz="2000" dirty="0"/>
              <a:t> </a:t>
            </a:r>
            <a:r>
              <a:rPr lang="en-US" sz="2000" dirty="0" err="1"/>
              <a:t>vazirini</a:t>
            </a:r>
            <a:r>
              <a:rPr lang="en-US" sz="2000" dirty="0"/>
              <a:t> </a:t>
            </a:r>
            <a:r>
              <a:rPr lang="en-US" sz="2000" dirty="0" err="1"/>
              <a:t>va</a:t>
            </a:r>
            <a:r>
              <a:rPr lang="en-US" sz="2000" dirty="0"/>
              <a:t> </a:t>
            </a:r>
            <a:r>
              <a:rPr lang="en-US" sz="2000" dirty="0" err="1"/>
              <a:t>boshqa</a:t>
            </a:r>
            <a:r>
              <a:rPr lang="en-US" sz="2000" dirty="0"/>
              <a:t> </a:t>
            </a:r>
            <a:r>
              <a:rPr lang="en-US" sz="2000" dirty="0" err="1"/>
              <a:t>bir</a:t>
            </a:r>
            <a:r>
              <a:rPr lang="en-US" sz="2000" dirty="0"/>
              <a:t> </a:t>
            </a:r>
            <a:r>
              <a:rPr lang="en-US" sz="2000" dirty="0" err="1"/>
              <a:t>qator</a:t>
            </a:r>
            <a:r>
              <a:rPr lang="en-US" sz="2000" dirty="0"/>
              <a:t> </a:t>
            </a:r>
            <a:r>
              <a:rPr lang="en-US" sz="2000" dirty="0" err="1"/>
              <a:t>mansabdorlarni</a:t>
            </a:r>
            <a:r>
              <a:rPr lang="en-US" sz="2000" dirty="0"/>
              <a:t> </a:t>
            </a:r>
            <a:r>
              <a:rPr lang="en-US" sz="2000" dirty="0" err="1"/>
              <a:t>almashtirdi</a:t>
            </a:r>
            <a:r>
              <a:rPr lang="en-US" sz="2000" dirty="0"/>
              <a:t>. </a:t>
            </a:r>
            <a:r>
              <a:rPr lang="en-US" sz="2000" dirty="0" err="1"/>
              <a:t>Yangidan</a:t>
            </a:r>
            <a:r>
              <a:rPr lang="en-US" sz="2000" dirty="0"/>
              <a:t> </a:t>
            </a:r>
            <a:r>
              <a:rPr lang="en-US" sz="2000" dirty="0" err="1"/>
              <a:t>tuzilgan</a:t>
            </a:r>
            <a:r>
              <a:rPr lang="en-US" sz="2000" dirty="0"/>
              <a:t> </a:t>
            </a:r>
            <a:r>
              <a:rPr lang="en-US" sz="2000" dirty="0" err="1"/>
              <a:t>hukumat</a:t>
            </a:r>
            <a:r>
              <a:rPr lang="en-US" sz="2000" dirty="0"/>
              <a:t> </a:t>
            </a:r>
            <a:r>
              <a:rPr lang="en-US" sz="2000" dirty="0" err="1"/>
              <a:t>krizisga</a:t>
            </a:r>
            <a:r>
              <a:rPr lang="en-US" sz="2000" dirty="0"/>
              <a:t> </a:t>
            </a:r>
            <a:r>
              <a:rPr lang="en-US" sz="2000" dirty="0" err="1"/>
              <a:t>qarshi</a:t>
            </a:r>
            <a:r>
              <a:rPr lang="en-US" sz="2000" dirty="0"/>
              <a:t> </a:t>
            </a:r>
            <a:r>
              <a:rPr lang="en-US" sz="2000" dirty="0" err="1"/>
              <a:t>dasturni</a:t>
            </a:r>
            <a:r>
              <a:rPr lang="en-US" sz="2000" dirty="0"/>
              <a:t> </a:t>
            </a:r>
            <a:r>
              <a:rPr lang="en-US" sz="2000" dirty="0" err="1"/>
              <a:t>ishlab</a:t>
            </a:r>
            <a:r>
              <a:rPr lang="en-US" sz="2000" dirty="0"/>
              <a:t> </a:t>
            </a:r>
            <a:r>
              <a:rPr lang="en-US" sz="2000" dirty="0" err="1"/>
              <a:t>chiqish</a:t>
            </a:r>
            <a:r>
              <a:rPr lang="en-US" sz="2000" dirty="0"/>
              <a:t> </a:t>
            </a:r>
            <a:r>
              <a:rPr lang="en-US" sz="2000" dirty="0" err="1"/>
              <a:t>va</a:t>
            </a:r>
            <a:r>
              <a:rPr lang="en-US" sz="2000" dirty="0"/>
              <a:t> </a:t>
            </a:r>
            <a:r>
              <a:rPr lang="en-US" sz="2000" dirty="0" err="1"/>
              <a:t>uni</a:t>
            </a:r>
            <a:r>
              <a:rPr lang="en-US" sz="2000" dirty="0"/>
              <a:t> </a:t>
            </a:r>
            <a:r>
              <a:rPr lang="en-US" sz="2000" dirty="0" err="1"/>
              <a:t>tadbiq</a:t>
            </a:r>
            <a:r>
              <a:rPr lang="en-US" sz="2000" dirty="0"/>
              <a:t> </a:t>
            </a:r>
            <a:r>
              <a:rPr lang="en-US" sz="2000" dirty="0" err="1"/>
              <a:t>etishni</a:t>
            </a:r>
            <a:r>
              <a:rPr lang="en-US" sz="2000" dirty="0"/>
              <a:t> </a:t>
            </a:r>
            <a:r>
              <a:rPr lang="en-US" sz="2000" dirty="0" err="1"/>
              <a:t>qo'llab</a:t>
            </a:r>
            <a:r>
              <a:rPr lang="en-US" sz="2000" dirty="0"/>
              <a:t> </a:t>
            </a:r>
            <a:r>
              <a:rPr lang="en-US" sz="2000" dirty="0" err="1"/>
              <a:t>quvvatladi</a:t>
            </a:r>
            <a:r>
              <a:rPr lang="en-US" sz="2000" dirty="0"/>
              <a:t>.</a:t>
            </a:r>
            <a:endParaRPr lang="uz-Cyrl-UZ" sz="2000" dirty="0"/>
          </a:p>
          <a:p>
            <a:pPr>
              <a:buNone/>
            </a:pPr>
            <a:endParaRPr lang="uz-Cyrl-UZ"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uz-Cyrl-UZ" sz="2400" dirty="0"/>
              <a:t>15.3. Valyutaning almashtirish kurslari.</a:t>
            </a:r>
            <a:r>
              <a:rPr lang="ru-RU" sz="2400" dirty="0" smtClean="0"/>
              <a:t/>
            </a:r>
            <a:br>
              <a:rPr lang="ru-RU" sz="2400" dirty="0" smtClean="0"/>
            </a:br>
            <a:endParaRPr lang="uz-Cyrl-UZ" sz="2400" dirty="0"/>
          </a:p>
        </p:txBody>
      </p:sp>
      <p:sp>
        <p:nvSpPr>
          <p:cNvPr id="5" name="Содержимое 4"/>
          <p:cNvSpPr>
            <a:spLocks noGrp="1"/>
          </p:cNvSpPr>
          <p:nvPr>
            <p:ph idx="1"/>
          </p:nvPr>
        </p:nvSpPr>
        <p:spPr/>
        <p:txBody>
          <a:bodyPr>
            <a:normAutofit fontScale="62500" lnSpcReduction="20000"/>
          </a:bodyPr>
          <a:lstStyle/>
          <a:p>
            <a:r>
              <a:rPr lang="uz-Cyrl-UZ" b="1" dirty="0" smtClean="0"/>
              <a:t>Valyuta kursi -</a:t>
            </a:r>
            <a:r>
              <a:rPr lang="uz-Cyrl-UZ" dirty="0" smtClean="0"/>
              <a:t> bu bir mamlakat pul birligining boshqa mamlakatlar pul birliklarida ifodalangan bahosidir. Valyuta kursini o’rnatish kotirovkalash deb ataladi. Agar xorijiy valyuta birligining bahosi milliy valyutada ko’rsatilsa, ya’ni milliy valyutada xorijiy valyutaning bir birligiga to’g’ri keladigan miqdorda ko’rsatilsa, to’g’ri kotirovkalash deb ataladi. Masalan, 2012 yilning 20 avgustiga 1 AQSH dollarining qiymati o’zbek so’miga nisbatan 1897,58 so’mni tashkil etdi. </a:t>
            </a:r>
            <a:endParaRPr lang="ru-RU" dirty="0" smtClean="0"/>
          </a:p>
          <a:p>
            <a:r>
              <a:rPr lang="uz-Cyrl-UZ" dirty="0" smtClean="0"/>
              <a:t>Undan tashqari  teskari kotirovkalash degan tushuncha ham bor. Teskari kotirovkalashda bir birlik milliy valyutaning xorijiy valyutalardagi miqdori o’rnatiladi, ya’ni bir birlik milliy valyutaning xorijiy valyutadagi bahosi ko’rsatiladi, masalan:</a:t>
            </a:r>
            <a:endParaRPr lang="ru-RU" dirty="0" smtClean="0"/>
          </a:p>
          <a:p>
            <a:r>
              <a:rPr lang="uz-Cyrl-UZ" dirty="0" smtClean="0"/>
              <a:t>1 so’m = 0,00053 AQSH dollari yoki </a:t>
            </a:r>
            <a:endParaRPr lang="ru-RU" dirty="0" smtClean="0"/>
          </a:p>
          <a:p>
            <a:r>
              <a:rPr lang="uz-Cyrl-UZ" dirty="0" smtClean="0"/>
              <a:t>1 AQSH dollari = 1897,58 so’m </a:t>
            </a:r>
            <a:endParaRPr lang="ru-RU" dirty="0" smtClean="0"/>
          </a:p>
          <a:p>
            <a:endParaRPr lang="uz-Cyrl-UZ" dirty="0"/>
          </a:p>
        </p:txBody>
      </p:sp>
      <p:sp>
        <p:nvSpPr>
          <p:cNvPr id="6" name="Текст 5"/>
          <p:cNvSpPr>
            <a:spLocks noGrp="1"/>
          </p:cNvSpPr>
          <p:nvPr>
            <p:ph type="body" sz="half" idx="2"/>
          </p:nvPr>
        </p:nvSpPr>
        <p:spPr/>
        <p:txBody>
          <a:bodyPr/>
          <a:lstStyle/>
          <a:p>
            <a:endParaRPr lang="uz-Cyrl-UZ" dirty="0"/>
          </a:p>
        </p:txBody>
      </p:sp>
      <p:pic>
        <p:nvPicPr>
          <p:cNvPr id="7" name="Рисунок 6" descr="ANd9GcRyih5f5tMvLQ5GAy_uZ5p0_z1kzggiLDIebla9LEb6i7POPXf0"/>
          <p:cNvPicPr/>
          <p:nvPr/>
        </p:nvPicPr>
        <p:blipFill>
          <a:blip r:embed="rId2"/>
          <a:srcRect/>
          <a:stretch>
            <a:fillRect/>
          </a:stretch>
        </p:blipFill>
        <p:spPr bwMode="auto">
          <a:xfrm>
            <a:off x="214282" y="1285860"/>
            <a:ext cx="3214710" cy="485778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500042"/>
          <a:ext cx="8229600" cy="5626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500042"/>
          <a:ext cx="8229600" cy="5626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214290"/>
          <a:ext cx="8229600"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3643306" y="273050"/>
            <a:ext cx="5043494" cy="5853113"/>
          </a:xfrm>
        </p:spPr>
        <p:txBody>
          <a:bodyPr>
            <a:normAutofit fontScale="62500" lnSpcReduction="20000"/>
          </a:bodyPr>
          <a:lstStyle/>
          <a:p>
            <a:r>
              <a:rPr lang="uz-Cyrl-UZ" dirty="0" smtClean="0"/>
              <a:t>Tashkil qilingan «bosqinchilik» yoki bozorga katta miqdorda valyuta tashlash milliy valyutaga bo’lgan talab va taklifga, pirovardida valyuta kursiga ta’sir qiladi. Uchyot stavkalarining oshirilishi pullarni yanada «qimmatliroq», uning pasaytirilishi esa ularni yanada «arzonroq» qiladi, o’z navbatida davlat tomonidan kurilgan bunday chora investitsiya, to’lov majburiyatlari harakatiga ta’sir qiladi va shunga muvofiq valyuta kurslarining o’zgarishiga olib keladi. XVF faol a’zolarining kelishuvlariga ko’ra 1976 yildan boshlab, bu mamlakatlarning Markaziy banklari xorijiy valyutalarni sotadilar va sotib oladilar, 1985 yildan boshlab esa, jahon valyutalari kurslarini tartibga solish maqsadida kelishilgan «birlashgan bosqinchilik» va uchyot stavkalarini o’zgarishi choralarini qo’llamoqdalar. Valyutalarni almashtiruv kurslari tebranishini samarali boshqarishga misol qilib yevropa valyuta uyushmasi faoliyatnni keltirish mumkin. </a:t>
            </a:r>
            <a:endParaRPr lang="ru-RU" dirty="0"/>
          </a:p>
        </p:txBody>
      </p:sp>
      <p:pic>
        <p:nvPicPr>
          <p:cNvPr id="7" name="Рисунок 6" descr="ANd9GcSSuMo6HnOI4-qLfBKtKQctyciioS_Mh_OugMfNnjCgxENstZBoDQ"/>
          <p:cNvPicPr/>
          <p:nvPr/>
        </p:nvPicPr>
        <p:blipFill>
          <a:blip r:embed="rId2"/>
          <a:srcRect/>
          <a:stretch>
            <a:fillRect/>
          </a:stretch>
        </p:blipFill>
        <p:spPr bwMode="auto">
          <a:xfrm>
            <a:off x="428596" y="428604"/>
            <a:ext cx="3214710" cy="2786082"/>
          </a:xfrm>
          <a:prstGeom prst="rect">
            <a:avLst/>
          </a:prstGeom>
          <a:noFill/>
          <a:ln w="9525">
            <a:noFill/>
            <a:miter lim="800000"/>
            <a:headEnd/>
            <a:tailEnd/>
          </a:ln>
        </p:spPr>
      </p:pic>
      <p:pic>
        <p:nvPicPr>
          <p:cNvPr id="8" name="Рисунок 7" descr="ANd9GcSAvmXCWkVuFYizQLnpaMJl60GfmAVK8Nt13vwNYOxNNzX70FJWvg"/>
          <p:cNvPicPr/>
          <p:nvPr/>
        </p:nvPicPr>
        <p:blipFill>
          <a:blip r:embed="rId3"/>
          <a:srcRect/>
          <a:stretch>
            <a:fillRect/>
          </a:stretch>
        </p:blipFill>
        <p:spPr bwMode="auto">
          <a:xfrm>
            <a:off x="428596" y="3429000"/>
            <a:ext cx="3214710" cy="250033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fontScale="85000" lnSpcReduction="20000"/>
          </a:bodyPr>
          <a:lstStyle/>
          <a:p>
            <a:r>
              <a:rPr lang="uz-Cyrl-UZ" dirty="0" smtClean="0"/>
              <a:t>Uning qatnashchilari o’z valyutalari kurslarini faqat o’rnatilgan miqdor doirasida, belgilangan chegaralarda o’zgartirishga yo’l qo’yadilar.</a:t>
            </a:r>
            <a:endParaRPr lang="ru-RU" dirty="0" smtClean="0"/>
          </a:p>
          <a:p>
            <a:r>
              <a:rPr lang="uz-Cyrl-UZ" dirty="0" smtClean="0"/>
              <a:t>Davlat olib borayotgan iqtisodiy siyosatning kuchli ta’sir qiluvchi quroli bo’lib, milliy valyutani «devalvatsiya» yoki «revalvatsiya» qilish hisoblanadi. Devalvatsiya deganda, milliy valyuta bahosini jahon pul standartiga nisbatan kamaytirishga qaratilgan tadbir tushuniladi va aksincha, uning qiymatini oshirishga karatilgan tadbir revalvatsiya deb ataladi. 70-yillargacha, oltin standart davrlarda  vaqtlarda, milliy valyutalar oltinga nisbatan arzonlashtirilgan (ya’ni ularning oltin miqdori rasman pasaytirilgan), undan keyingi davrlarda esa, erkin konvertirlanadigan valyutalarga nisbatan pasaytirilgan, XVF ga a’zo mamlakatlar esa, o’z valyutalarini SDRga nisbatan ham pasaytirganlar.</a:t>
            </a:r>
            <a:endParaRPr lang="ru-RU" dirty="0" smtClean="0"/>
          </a:p>
          <a:p>
            <a:endParaRPr lang="uz-Cyrl-U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57200" y="0"/>
            <a:ext cx="8229600" cy="1417638"/>
          </a:xfrm>
        </p:spPr>
        <p:txBody>
          <a:bodyPr>
            <a:normAutofit fontScale="90000"/>
          </a:bodyPr>
          <a:lstStyle/>
          <a:p>
            <a:r>
              <a:rPr lang="uz-Cyrl-UZ" sz="3100" b="1" dirty="0" smtClean="0">
                <a:effectLst/>
                <a:latin typeface="Times New Roman"/>
                <a:ea typeface="Times New Roman"/>
              </a:rPr>
              <a:t/>
            </a:r>
            <a:br>
              <a:rPr lang="uz-Cyrl-UZ" sz="3100" b="1" dirty="0" smtClean="0">
                <a:effectLst/>
                <a:latin typeface="Times New Roman"/>
                <a:ea typeface="Times New Roman"/>
              </a:rPr>
            </a:br>
            <a:r>
              <a:rPr lang="uz-Cyrl-UZ" sz="3100" b="1" dirty="0" smtClean="0">
                <a:effectLst/>
                <a:latin typeface="Times New Roman"/>
                <a:ea typeface="Times New Roman"/>
              </a:rPr>
              <a:t>15.1. Jahon valyuta tizimining zaruriyati, mohiyati va rivojlanishining asosiy bosqichlari</a:t>
            </a:r>
            <a:r>
              <a:rPr lang="uz-Cyrl-UZ" b="1" dirty="0" smtClean="0">
                <a:effectLst/>
                <a:latin typeface="Times New Roman"/>
                <a:ea typeface="Times New Roman"/>
              </a:rPr>
              <a:t/>
            </a:r>
            <a:br>
              <a:rPr lang="uz-Cyrl-UZ" b="1" dirty="0" smtClean="0">
                <a:effectLst/>
                <a:latin typeface="Times New Roman"/>
                <a:ea typeface="Times New Roman"/>
              </a:rPr>
            </a:br>
            <a:endParaRPr lang="uz-Cyrl-UZ" dirty="0"/>
          </a:p>
        </p:txBody>
      </p:sp>
      <p:sp>
        <p:nvSpPr>
          <p:cNvPr id="11" name="Содержимое 10"/>
          <p:cNvSpPr>
            <a:spLocks noGrp="1"/>
          </p:cNvSpPr>
          <p:nvPr>
            <p:ph sz="half" idx="1"/>
          </p:nvPr>
        </p:nvSpPr>
        <p:spPr/>
        <p:txBody>
          <a:bodyPr>
            <a:normAutofit fontScale="55000" lnSpcReduction="20000"/>
          </a:bodyPr>
          <a:lstStyle/>
          <a:p>
            <a:pPr>
              <a:buNone/>
            </a:pPr>
            <a:endParaRPr lang="uz-Cyrl-UZ" dirty="0"/>
          </a:p>
        </p:txBody>
      </p:sp>
      <p:sp>
        <p:nvSpPr>
          <p:cNvPr id="12" name="Содержимое 11"/>
          <p:cNvSpPr>
            <a:spLocks noGrp="1"/>
          </p:cNvSpPr>
          <p:nvPr>
            <p:ph sz="half" idx="2"/>
          </p:nvPr>
        </p:nvSpPr>
        <p:spPr/>
        <p:txBody>
          <a:bodyPr>
            <a:normAutofit fontScale="55000" lnSpcReduction="20000"/>
          </a:bodyPr>
          <a:lstStyle/>
          <a:p>
            <a:r>
              <a:rPr lang="uz-Cyrl-UZ" sz="3200" dirty="0">
                <a:latin typeface="Times New Roman"/>
                <a:ea typeface="Times New Roman"/>
              </a:rPr>
              <a:t>Har qanday xalqaro bitim o’zaro hisob-kitoblar bilan kuzatilishi sababli birinchi navbatda uni kaysi pul birligida amalga oshirish masalasi turadi. SHuning uchun bitim ishtirokchisi jahon bozorida biror-bir tovar yoki xizmatni sotar yoki sotib olar ekan, o’zining milliy valyutasi boshqa mamlakatlarning pul birliklari bilan qanday nisbatda ekanligini, ularda qaysi biri barqarorroq va jahon bozorida qay darajada talabga ega ekanligini bilishi kerak. Bu unga xorijda tashqi iqtisodiy operatsiyalar olib borishga zarur bo’lgan valyuta zahirasini o’zida yaratish imkonini beradi.</a:t>
            </a:r>
            <a:endParaRPr lang="ru-RU" sz="3200" dirty="0">
              <a:latin typeface="Times New Roman"/>
              <a:ea typeface="Times New Roman"/>
            </a:endParaRPr>
          </a:p>
          <a:p>
            <a:endParaRPr lang="uz-Cyrl-UZ" dirty="0"/>
          </a:p>
        </p:txBody>
      </p:sp>
      <p:pic>
        <p:nvPicPr>
          <p:cNvPr id="1026" name="Picture 2"/>
          <p:cNvPicPr>
            <a:picLocks noChangeAspect="1" noChangeArrowheads="1"/>
          </p:cNvPicPr>
          <p:nvPr/>
        </p:nvPicPr>
        <p:blipFill>
          <a:blip r:embed="rId2"/>
          <a:srcRect/>
          <a:stretch>
            <a:fillRect/>
          </a:stretch>
        </p:blipFill>
        <p:spPr bwMode="auto">
          <a:xfrm>
            <a:off x="428596" y="1571612"/>
            <a:ext cx="4143404" cy="259715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28596" y="4143380"/>
            <a:ext cx="4143404" cy="199707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fontScale="70000" lnSpcReduction="20000"/>
          </a:bodyPr>
          <a:lstStyle/>
          <a:p>
            <a:endParaRPr lang="uz-Latn-UZ" dirty="0" smtClean="0"/>
          </a:p>
          <a:p>
            <a:r>
              <a:rPr lang="uz-Cyrl-UZ" dirty="0" smtClean="0"/>
              <a:t>Suzib yuruvchi kurslar asosida barpo etilgan zamonaviy valyuta tizimida valyutalarning bozor devalvatsiyasi tadbiq qilinmoqda. Bu bozorda bir pul birligi bahosini asosiy iqtisodiy sheriklar bo’lgan bir guruh mamlakatlarning valyutalariga yoki birgalikda tebranib turuvchi valyutalar uchun rasmiy o’rnatilgan markaziy kursga nisbatan tushirib yuborishni bildiradi, markaziy kurslar qandaydir bir valyutaga (asosan AQSH dollariga) yoki «valyutalar savatiga» yoki xalqaro pul birligiga nisbatan o’rnatiladi. Masalan, yevropa valyuta uyushmasida milliy valyutalarning markaziy kursi eKYUga nisbatan o’rnatiladi. Ushbu uyushma a’zolari uchun ular pul birliklarining markaziy kurs atrofida tebranib turish chegarasi aniqlanadi (masalan 2,5 foiz atrofida). O’zgarishlar o’rnatilgan chegaradan oshib ketsa, devalvatsiya hisoblanadi. Agar valyutalarning oddiy qadrsizlanishi valyuta bozoridagi talab va taklif ta’sirida ro’y bersa, devalvatsiya shu bilan farq qiladiki bu jarayonda milliy valyuta qiymati bir vaqtda sezilarli darajada pasaytiriladi, uning miqdori XVF bilan kelishilgan holda hukumatlar tomonidan o’rnatiladi.</a:t>
            </a:r>
            <a:endParaRPr lang="ru-RU" dirty="0" smtClean="0"/>
          </a:p>
          <a:p>
            <a:endParaRPr lang="uz-Cyrl-U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500042"/>
          <a:ext cx="8229600" cy="5626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fontScale="55000" lnSpcReduction="20000"/>
          </a:bodyPr>
          <a:lstStyle/>
          <a:p>
            <a:pPr algn="ctr">
              <a:buNone/>
            </a:pPr>
            <a:r>
              <a:rPr lang="en-US" sz="5100" b="1" dirty="0" err="1"/>
              <a:t>Xalqaro</a:t>
            </a:r>
            <a:r>
              <a:rPr lang="en-US" sz="5100" b="1" dirty="0"/>
              <a:t> </a:t>
            </a:r>
            <a:r>
              <a:rPr lang="en-US" sz="5100" b="1" dirty="0" err="1"/>
              <a:t>valyuta</a:t>
            </a:r>
            <a:r>
              <a:rPr lang="en-US" sz="5100" b="1" dirty="0"/>
              <a:t> </a:t>
            </a:r>
            <a:r>
              <a:rPr lang="en-US" sz="5100" b="1" dirty="0" err="1"/>
              <a:t>jamg‘armasi</a:t>
            </a:r>
            <a:r>
              <a:rPr lang="en-US" sz="5100" b="1" dirty="0"/>
              <a:t> </a:t>
            </a:r>
            <a:r>
              <a:rPr lang="en-US" sz="5100" b="1" dirty="0" err="1"/>
              <a:t>Ukrainaga</a:t>
            </a:r>
            <a:r>
              <a:rPr lang="en-US" sz="5100" b="1" dirty="0"/>
              <a:t> 27 milliard </a:t>
            </a:r>
            <a:r>
              <a:rPr lang="en-US" sz="5100" b="1" dirty="0" err="1"/>
              <a:t>dollarlik</a:t>
            </a:r>
            <a:r>
              <a:rPr lang="en-US" sz="5100" b="1" dirty="0"/>
              <a:t> </a:t>
            </a:r>
            <a:r>
              <a:rPr lang="en-US" sz="5100" b="1" dirty="0" err="1"/>
              <a:t>yordam</a:t>
            </a:r>
            <a:r>
              <a:rPr lang="en-US" sz="5100" b="1" dirty="0"/>
              <a:t> </a:t>
            </a:r>
            <a:r>
              <a:rPr lang="en-US" sz="5100" b="1" dirty="0" err="1" smtClean="0"/>
              <a:t>beradi</a:t>
            </a:r>
            <a:endParaRPr lang="uz-Cyrl-UZ" sz="5100" dirty="0"/>
          </a:p>
          <a:p>
            <a:r>
              <a:rPr lang="en-US" sz="3800" dirty="0" err="1"/>
              <a:t>Xalqaro</a:t>
            </a:r>
            <a:r>
              <a:rPr lang="en-US" sz="3800" dirty="0"/>
              <a:t> </a:t>
            </a:r>
            <a:r>
              <a:rPr lang="en-US" sz="3800" dirty="0" err="1"/>
              <a:t>valyuta</a:t>
            </a:r>
            <a:r>
              <a:rPr lang="en-US" sz="3800" dirty="0"/>
              <a:t> </a:t>
            </a:r>
            <a:r>
              <a:rPr lang="en-US" sz="3800" dirty="0" err="1"/>
              <a:t>jamg‘armasi</a:t>
            </a:r>
            <a:r>
              <a:rPr lang="en-US" sz="3800" dirty="0"/>
              <a:t> </a:t>
            </a:r>
            <a:r>
              <a:rPr lang="en-US" sz="3800" dirty="0" err="1"/>
              <a:t>va</a:t>
            </a:r>
            <a:r>
              <a:rPr lang="en-US" sz="3800" dirty="0"/>
              <a:t> </a:t>
            </a:r>
            <a:r>
              <a:rPr lang="en-US" sz="3800" dirty="0" err="1"/>
              <a:t>Ukraina</a:t>
            </a:r>
            <a:r>
              <a:rPr lang="en-US" sz="3800" dirty="0"/>
              <a:t> </a:t>
            </a:r>
            <a:r>
              <a:rPr lang="en-US" sz="3800" dirty="0" err="1"/>
              <a:t>o‘rtasida</a:t>
            </a:r>
            <a:r>
              <a:rPr lang="en-US" sz="3800" dirty="0"/>
              <a:t> </a:t>
            </a:r>
            <a:r>
              <a:rPr lang="en-US" sz="3800" dirty="0" err="1"/>
              <a:t>mamlakatga</a:t>
            </a:r>
            <a:r>
              <a:rPr lang="en-US" sz="3800" dirty="0"/>
              <a:t> 27 milliard dollar </a:t>
            </a:r>
            <a:r>
              <a:rPr lang="en-US" sz="3800" dirty="0" err="1"/>
              <a:t>miqdorida</a:t>
            </a:r>
            <a:r>
              <a:rPr lang="en-US" sz="3800" dirty="0"/>
              <a:t> </a:t>
            </a:r>
            <a:r>
              <a:rPr lang="en-US" sz="3800" dirty="0" err="1"/>
              <a:t>xalqaro</a:t>
            </a:r>
            <a:r>
              <a:rPr lang="en-US" sz="3800" dirty="0"/>
              <a:t> </a:t>
            </a:r>
            <a:r>
              <a:rPr lang="en-US" sz="3800" dirty="0" err="1"/>
              <a:t>yordam</a:t>
            </a:r>
            <a:r>
              <a:rPr lang="en-US" sz="3800" dirty="0"/>
              <a:t> </a:t>
            </a:r>
            <a:r>
              <a:rPr lang="en-US" sz="3800" dirty="0" err="1"/>
              <a:t>taqdim</a:t>
            </a:r>
            <a:r>
              <a:rPr lang="en-US" sz="3800" dirty="0"/>
              <a:t> </a:t>
            </a:r>
            <a:r>
              <a:rPr lang="en-US" sz="3800" dirty="0" err="1"/>
              <a:t>etilishi</a:t>
            </a:r>
            <a:r>
              <a:rPr lang="en-US" sz="3800" dirty="0"/>
              <a:t> </a:t>
            </a:r>
            <a:r>
              <a:rPr lang="en-US" sz="3800" dirty="0" err="1"/>
              <a:t>borasida</a:t>
            </a:r>
            <a:r>
              <a:rPr lang="en-US" sz="3800" dirty="0"/>
              <a:t> </a:t>
            </a:r>
            <a:r>
              <a:rPr lang="en-US" sz="3800" dirty="0" err="1"/>
              <a:t>shartnoma</a:t>
            </a:r>
            <a:r>
              <a:rPr lang="en-US" sz="3800" dirty="0"/>
              <a:t> </a:t>
            </a:r>
            <a:r>
              <a:rPr lang="en-US" sz="3800" dirty="0" err="1"/>
              <a:t>imzolandi</a:t>
            </a:r>
            <a:r>
              <a:rPr lang="en-US" sz="3800" dirty="0"/>
              <a:t>. </a:t>
            </a:r>
            <a:r>
              <a:rPr lang="en-US" sz="3800" dirty="0" err="1"/>
              <a:t>Shundan</a:t>
            </a:r>
            <a:r>
              <a:rPr lang="en-US" sz="3800" dirty="0"/>
              <a:t> 14–18 </a:t>
            </a:r>
            <a:r>
              <a:rPr lang="en-US" sz="3800" dirty="0" err="1"/>
              <a:t>milliardi</a:t>
            </a:r>
            <a:r>
              <a:rPr lang="en-US" sz="3800" dirty="0"/>
              <a:t> Stand-By Arrangement </a:t>
            </a:r>
            <a:r>
              <a:rPr lang="en-US" sz="3800" dirty="0" err="1"/>
              <a:t>shaklidagi</a:t>
            </a:r>
            <a:r>
              <a:rPr lang="en-US" sz="3800" dirty="0"/>
              <a:t> </a:t>
            </a:r>
            <a:r>
              <a:rPr lang="en-US" sz="3800" dirty="0" err="1"/>
              <a:t>ikki</a:t>
            </a:r>
            <a:r>
              <a:rPr lang="en-US" sz="3800" dirty="0"/>
              <a:t> </a:t>
            </a:r>
            <a:r>
              <a:rPr lang="en-US" sz="3800" dirty="0" err="1"/>
              <a:t>yillik</a:t>
            </a:r>
            <a:r>
              <a:rPr lang="en-US" sz="3800" dirty="0"/>
              <a:t> </a:t>
            </a:r>
            <a:r>
              <a:rPr lang="en-US" sz="3800" dirty="0" err="1"/>
              <a:t>kredit</a:t>
            </a:r>
            <a:r>
              <a:rPr lang="en-US" sz="3800" dirty="0"/>
              <a:t> </a:t>
            </a:r>
            <a:r>
              <a:rPr lang="en-US" sz="3800" dirty="0" err="1"/>
              <a:t>ko‘rinishida</a:t>
            </a:r>
            <a:r>
              <a:rPr lang="en-US" sz="3800" dirty="0"/>
              <a:t> </a:t>
            </a:r>
            <a:r>
              <a:rPr lang="en-US" sz="3800" dirty="0" err="1"/>
              <a:t>taqdim</a:t>
            </a:r>
            <a:r>
              <a:rPr lang="en-US" sz="3800" dirty="0"/>
              <a:t> </a:t>
            </a:r>
            <a:r>
              <a:rPr lang="en-US" sz="3800" dirty="0" err="1"/>
              <a:t>etiladi</a:t>
            </a:r>
            <a:r>
              <a:rPr lang="en-US" sz="3800" dirty="0"/>
              <a:t>. Bu </a:t>
            </a:r>
            <a:r>
              <a:rPr lang="en-US" sz="3800" dirty="0" err="1"/>
              <a:t>xususda</a:t>
            </a:r>
            <a:r>
              <a:rPr lang="en-US" sz="3800" dirty="0"/>
              <a:t> </a:t>
            </a:r>
            <a:r>
              <a:rPr lang="en-US" sz="3800" dirty="0" err="1"/>
              <a:t>Jamg‘arma</a:t>
            </a:r>
            <a:r>
              <a:rPr lang="en-US" sz="3800" dirty="0"/>
              <a:t> </a:t>
            </a:r>
            <a:r>
              <a:rPr lang="en-US" sz="3800" dirty="0" err="1"/>
              <a:t>ma’lumotlariga</a:t>
            </a:r>
            <a:r>
              <a:rPr lang="en-US" sz="3800" dirty="0"/>
              <a:t> </a:t>
            </a:r>
            <a:r>
              <a:rPr lang="en-US" sz="3800" dirty="0" err="1"/>
              <a:t>asoslanib</a:t>
            </a:r>
            <a:r>
              <a:rPr lang="en-US" sz="3800" dirty="0"/>
              <a:t> “ITAR-TASS” </a:t>
            </a:r>
            <a:r>
              <a:rPr lang="en-US" sz="3800" dirty="0" err="1"/>
              <a:t>xabar</a:t>
            </a:r>
            <a:r>
              <a:rPr lang="en-US" sz="3800" dirty="0"/>
              <a:t> </a:t>
            </a:r>
            <a:r>
              <a:rPr lang="en-US" sz="3800" dirty="0" err="1"/>
              <a:t>bermoqda</a:t>
            </a:r>
            <a:r>
              <a:rPr lang="en-US" sz="3800" dirty="0"/>
              <a:t>.</a:t>
            </a:r>
            <a:br>
              <a:rPr lang="en-US" sz="3800" dirty="0"/>
            </a:br>
            <a:r>
              <a:rPr lang="en-US" sz="3800" dirty="0"/>
              <a:t/>
            </a:r>
            <a:br>
              <a:rPr lang="en-US" sz="3800" dirty="0"/>
            </a:br>
            <a:r>
              <a:rPr lang="en-US" sz="3800" dirty="0" err="1"/>
              <a:t>Jamg‘armaning</a:t>
            </a:r>
            <a:r>
              <a:rPr lang="en-US" sz="3800" dirty="0"/>
              <a:t> </a:t>
            </a:r>
            <a:r>
              <a:rPr lang="en-US" sz="3800" dirty="0" err="1"/>
              <a:t>Ukrainadagi</a:t>
            </a:r>
            <a:r>
              <a:rPr lang="en-US" sz="3800" dirty="0"/>
              <a:t> </a:t>
            </a:r>
            <a:r>
              <a:rPr lang="en-US" sz="3800" dirty="0" err="1"/>
              <a:t>missiyasi</a:t>
            </a:r>
            <a:r>
              <a:rPr lang="en-US" sz="3800" dirty="0"/>
              <a:t> </a:t>
            </a:r>
            <a:r>
              <a:rPr lang="en-US" sz="3800" dirty="0" err="1"/>
              <a:t>rahbari</a:t>
            </a:r>
            <a:r>
              <a:rPr lang="en-US" sz="3800" dirty="0"/>
              <a:t> </a:t>
            </a:r>
            <a:r>
              <a:rPr lang="en-US" sz="3800" dirty="0" err="1"/>
              <a:t>Nikolay</a:t>
            </a:r>
            <a:r>
              <a:rPr lang="en-US" sz="3800" dirty="0"/>
              <a:t> </a:t>
            </a:r>
            <a:r>
              <a:rPr lang="en-US" sz="3800" dirty="0" err="1"/>
              <a:t>Georgiyevning</a:t>
            </a:r>
            <a:r>
              <a:rPr lang="en-US" sz="3800" dirty="0"/>
              <a:t> </a:t>
            </a:r>
            <a:r>
              <a:rPr lang="en-US" sz="3800" dirty="0" err="1"/>
              <a:t>so‘zlariga</a:t>
            </a:r>
            <a:r>
              <a:rPr lang="en-US" sz="3800" dirty="0"/>
              <a:t> </a:t>
            </a:r>
            <a:r>
              <a:rPr lang="en-US" sz="3800" dirty="0" err="1"/>
              <a:t>ko‘ra</a:t>
            </a:r>
            <a:r>
              <a:rPr lang="en-US" sz="3800" dirty="0"/>
              <a:t>, </a:t>
            </a:r>
            <a:r>
              <a:rPr lang="en-US" sz="3800" dirty="0" err="1"/>
              <a:t>yordamning</a:t>
            </a:r>
            <a:r>
              <a:rPr lang="en-US" sz="3800" dirty="0"/>
              <a:t> </a:t>
            </a:r>
            <a:r>
              <a:rPr lang="en-US" sz="3800" dirty="0" err="1"/>
              <a:t>birinchi</a:t>
            </a:r>
            <a:r>
              <a:rPr lang="en-US" sz="3800" dirty="0"/>
              <a:t> </a:t>
            </a:r>
            <a:r>
              <a:rPr lang="en-US" sz="3800" dirty="0" err="1"/>
              <a:t>qismi</a:t>
            </a:r>
            <a:r>
              <a:rPr lang="en-US" sz="3800" dirty="0"/>
              <a:t> </a:t>
            </a:r>
            <a:r>
              <a:rPr lang="en-US" sz="3800" dirty="0" err="1"/>
              <a:t>joriy</a:t>
            </a:r>
            <a:r>
              <a:rPr lang="en-US" sz="3800" dirty="0"/>
              <a:t> </a:t>
            </a:r>
            <a:r>
              <a:rPr lang="en-US" sz="3800" dirty="0" err="1"/>
              <a:t>yilning</a:t>
            </a:r>
            <a:r>
              <a:rPr lang="en-US" sz="3800" dirty="0"/>
              <a:t> </a:t>
            </a:r>
            <a:r>
              <a:rPr lang="en-US" sz="3800" dirty="0" err="1"/>
              <a:t>aprelidayoq</a:t>
            </a:r>
            <a:r>
              <a:rPr lang="en-US" sz="3800" dirty="0"/>
              <a:t> </a:t>
            </a:r>
            <a:r>
              <a:rPr lang="en-US" sz="3800" dirty="0" err="1"/>
              <a:t>ajratiladi</a:t>
            </a:r>
            <a:r>
              <a:rPr lang="en-US" sz="3800" dirty="0"/>
              <a:t>. U </a:t>
            </a:r>
            <a:r>
              <a:rPr lang="en-US" sz="3800" dirty="0" err="1"/>
              <a:t>yordam</a:t>
            </a:r>
            <a:r>
              <a:rPr lang="en-US" sz="3800" dirty="0"/>
              <a:t> </a:t>
            </a:r>
            <a:r>
              <a:rPr lang="en-US" sz="3800" dirty="0" err="1"/>
              <a:t>miqdori</a:t>
            </a:r>
            <a:r>
              <a:rPr lang="en-US" sz="3800" dirty="0"/>
              <a:t> </a:t>
            </a:r>
            <a:r>
              <a:rPr lang="en-US" sz="3800" dirty="0" err="1"/>
              <a:t>haqida</a:t>
            </a:r>
            <a:r>
              <a:rPr lang="en-US" sz="3800" dirty="0"/>
              <a:t> </a:t>
            </a:r>
            <a:r>
              <a:rPr lang="en-US" sz="3800" dirty="0" err="1"/>
              <a:t>aniq</a:t>
            </a:r>
            <a:r>
              <a:rPr lang="en-US" sz="3800" dirty="0"/>
              <a:t> </a:t>
            </a:r>
            <a:r>
              <a:rPr lang="en-US" sz="3800" dirty="0" err="1"/>
              <a:t>summani</a:t>
            </a:r>
            <a:r>
              <a:rPr lang="en-US" sz="3800" dirty="0"/>
              <a:t> </a:t>
            </a:r>
            <a:r>
              <a:rPr lang="en-US" sz="3800" dirty="0" err="1"/>
              <a:t>ma’lum</a:t>
            </a:r>
            <a:r>
              <a:rPr lang="en-US" sz="3800" dirty="0"/>
              <a:t> </a:t>
            </a:r>
            <a:r>
              <a:rPr lang="en-US" sz="3800" dirty="0" err="1"/>
              <a:t>qilmasdan</a:t>
            </a:r>
            <a:r>
              <a:rPr lang="en-US" sz="3800" dirty="0"/>
              <a:t>, </a:t>
            </a:r>
            <a:r>
              <a:rPr lang="en-US" sz="3800" dirty="0" err="1"/>
              <a:t>uning</a:t>
            </a:r>
            <a:r>
              <a:rPr lang="en-US" sz="3800" dirty="0"/>
              <a:t> “</a:t>
            </a:r>
            <a:r>
              <a:rPr lang="en-US" sz="3800" dirty="0" err="1"/>
              <a:t>yetarli</a:t>
            </a:r>
            <a:r>
              <a:rPr lang="en-US" sz="3800" dirty="0"/>
              <a:t> </a:t>
            </a:r>
            <a:r>
              <a:rPr lang="en-US" sz="3800" dirty="0" err="1"/>
              <a:t>miqdorda</a:t>
            </a:r>
            <a:r>
              <a:rPr lang="en-US" sz="3800" dirty="0"/>
              <a:t> </a:t>
            </a:r>
            <a:r>
              <a:rPr lang="en-US" sz="3800" dirty="0" err="1"/>
              <a:t>bo‘lishi”ni</a:t>
            </a:r>
            <a:r>
              <a:rPr lang="en-US" sz="3800" dirty="0"/>
              <a:t> </a:t>
            </a:r>
            <a:r>
              <a:rPr lang="en-US" sz="3800" dirty="0" err="1"/>
              <a:t>aytgan</a:t>
            </a:r>
            <a:r>
              <a:rPr lang="en-US" sz="3800" dirty="0"/>
              <a:t>. </a:t>
            </a:r>
            <a:r>
              <a:rPr lang="en-US" sz="3800" dirty="0" err="1"/>
              <a:t>Shuningdek</a:t>
            </a:r>
            <a:r>
              <a:rPr lang="en-US" sz="3800" dirty="0"/>
              <a:t>, </a:t>
            </a:r>
            <a:r>
              <a:rPr lang="en-US" sz="3800" dirty="0" err="1"/>
              <a:t>buning</a:t>
            </a:r>
            <a:r>
              <a:rPr lang="en-US" sz="3800" dirty="0"/>
              <a:t> </a:t>
            </a:r>
            <a:r>
              <a:rPr lang="en-US" sz="3800" dirty="0" err="1"/>
              <a:t>uchun</a:t>
            </a:r>
            <a:r>
              <a:rPr lang="en-US" sz="3800" dirty="0"/>
              <a:t> </a:t>
            </a:r>
            <a:r>
              <a:rPr lang="en-US" sz="3800" dirty="0" err="1"/>
              <a:t>Ukraina</a:t>
            </a:r>
            <a:r>
              <a:rPr lang="en-US" sz="3800" dirty="0"/>
              <a:t> </a:t>
            </a:r>
            <a:r>
              <a:rPr lang="en-US" sz="3800" dirty="0" err="1"/>
              <a:t>tomoni</a:t>
            </a:r>
            <a:r>
              <a:rPr lang="en-US" sz="3800" dirty="0"/>
              <a:t> </a:t>
            </a:r>
            <a:r>
              <a:rPr lang="en-US" sz="3800" dirty="0" err="1"/>
              <a:t>ayrim</a:t>
            </a:r>
            <a:r>
              <a:rPr lang="en-US" sz="3800" dirty="0"/>
              <a:t> </a:t>
            </a:r>
            <a:r>
              <a:rPr lang="en-US" sz="3800" dirty="0" err="1"/>
              <a:t>shartlarni</a:t>
            </a:r>
            <a:r>
              <a:rPr lang="en-US" sz="3800" dirty="0"/>
              <a:t> </a:t>
            </a:r>
            <a:r>
              <a:rPr lang="en-US" sz="3800" dirty="0" err="1"/>
              <a:t>bajarishi</a:t>
            </a:r>
            <a:r>
              <a:rPr lang="en-US" sz="3800" dirty="0"/>
              <a:t> </a:t>
            </a:r>
            <a:r>
              <a:rPr lang="en-US" sz="3800" dirty="0" err="1"/>
              <a:t>lozimligini</a:t>
            </a:r>
            <a:r>
              <a:rPr lang="en-US" sz="3800" dirty="0"/>
              <a:t> ham </a:t>
            </a:r>
            <a:r>
              <a:rPr lang="en-US" sz="3800" dirty="0" err="1"/>
              <a:t>ta’kidlagan</a:t>
            </a:r>
            <a:r>
              <a:rPr lang="en-US" sz="3800" dirty="0"/>
              <a:t>.</a:t>
            </a:r>
            <a:endParaRPr lang="uz-Cyrl-UZ" sz="3800" dirty="0"/>
          </a:p>
          <a:p>
            <a:r>
              <a:rPr lang="en-US" sz="3800" dirty="0" err="1"/>
              <a:t>Nikolay</a:t>
            </a:r>
            <a:r>
              <a:rPr lang="en-US" sz="3800" dirty="0"/>
              <a:t> </a:t>
            </a:r>
            <a:r>
              <a:rPr lang="en-US" sz="3800" dirty="0" err="1"/>
              <a:t>Georgiyev</a:t>
            </a:r>
            <a:r>
              <a:rPr lang="en-US" sz="3800" dirty="0"/>
              <a:t> </a:t>
            </a:r>
            <a:r>
              <a:rPr lang="en-US" sz="3800" dirty="0" err="1"/>
              <a:t>mamlakat</a:t>
            </a:r>
            <a:r>
              <a:rPr lang="en-US" sz="3800" dirty="0"/>
              <a:t> </a:t>
            </a:r>
            <a:r>
              <a:rPr lang="en-US" sz="3800" dirty="0" err="1"/>
              <a:t>iqtisodiyotida</a:t>
            </a:r>
            <a:r>
              <a:rPr lang="en-US" sz="3800" dirty="0"/>
              <a:t> </a:t>
            </a:r>
            <a:r>
              <a:rPr lang="en-US" sz="3800" dirty="0" err="1"/>
              <a:t>ulkan</a:t>
            </a:r>
            <a:r>
              <a:rPr lang="en-US" sz="3800" dirty="0"/>
              <a:t> </a:t>
            </a:r>
            <a:r>
              <a:rPr lang="en-US" sz="3800" dirty="0" err="1"/>
              <a:t>muammolar</a:t>
            </a:r>
            <a:r>
              <a:rPr lang="en-US" sz="3800" dirty="0"/>
              <a:t> </a:t>
            </a:r>
            <a:r>
              <a:rPr lang="en-US" sz="3800" dirty="0" err="1"/>
              <a:t>mavjudligini</a:t>
            </a:r>
            <a:r>
              <a:rPr lang="en-US" sz="3800" dirty="0"/>
              <a:t> </a:t>
            </a:r>
            <a:r>
              <a:rPr lang="en-US" sz="3800" dirty="0" err="1"/>
              <a:t>hamda</a:t>
            </a:r>
            <a:r>
              <a:rPr lang="en-US" sz="3800" dirty="0"/>
              <a:t> </a:t>
            </a:r>
            <a:r>
              <a:rPr lang="en-US" sz="3800" dirty="0" err="1"/>
              <a:t>orqaga</a:t>
            </a:r>
            <a:r>
              <a:rPr lang="en-US" sz="3800" dirty="0"/>
              <a:t> </a:t>
            </a:r>
            <a:r>
              <a:rPr lang="en-US" sz="3800" dirty="0" err="1"/>
              <a:t>ketish</a:t>
            </a:r>
            <a:r>
              <a:rPr lang="en-US" sz="3800" dirty="0"/>
              <a:t> </a:t>
            </a:r>
            <a:r>
              <a:rPr lang="en-US" sz="3800" dirty="0" err="1"/>
              <a:t>belgilari</a:t>
            </a:r>
            <a:r>
              <a:rPr lang="en-US" sz="3800" dirty="0"/>
              <a:t> </a:t>
            </a:r>
            <a:r>
              <a:rPr lang="en-US" sz="3800" dirty="0" err="1"/>
              <a:t>namoyon</a:t>
            </a:r>
            <a:r>
              <a:rPr lang="en-US" sz="3800" dirty="0"/>
              <a:t> </a:t>
            </a:r>
            <a:r>
              <a:rPr lang="en-US" sz="3800" dirty="0" err="1"/>
              <a:t>bo‘layotganligini</a:t>
            </a:r>
            <a:r>
              <a:rPr lang="en-US" sz="3800" dirty="0"/>
              <a:t> </a:t>
            </a:r>
            <a:r>
              <a:rPr lang="en-US" sz="3800" dirty="0" err="1"/>
              <a:t>ta’kidlagan</a:t>
            </a:r>
            <a:r>
              <a:rPr lang="en-US" sz="3800" dirty="0"/>
              <a:t>. </a:t>
            </a:r>
            <a:r>
              <a:rPr lang="en-US" sz="3800" dirty="0" err="1"/>
              <a:t>Energetika</a:t>
            </a:r>
            <a:r>
              <a:rPr lang="en-US" sz="3800" dirty="0"/>
              <a:t> </a:t>
            </a:r>
            <a:r>
              <a:rPr lang="en-US" sz="3800" dirty="0" err="1"/>
              <a:t>sohasida</a:t>
            </a:r>
            <a:r>
              <a:rPr lang="en-US" sz="3800" dirty="0"/>
              <a:t> </a:t>
            </a:r>
            <a:r>
              <a:rPr lang="en-US" sz="3800" dirty="0" err="1"/>
              <a:t>o‘tkaziladigan</a:t>
            </a:r>
            <a:r>
              <a:rPr lang="en-US" sz="3800" dirty="0"/>
              <a:t> </a:t>
            </a:r>
            <a:r>
              <a:rPr lang="en-US" sz="3800" dirty="0" err="1"/>
              <a:t>islohotlar</a:t>
            </a:r>
            <a:r>
              <a:rPr lang="en-US" sz="3800" dirty="0"/>
              <a:t> </a:t>
            </a:r>
            <a:r>
              <a:rPr lang="en-US" sz="3800" dirty="0" err="1"/>
              <a:t>uning</a:t>
            </a:r>
            <a:r>
              <a:rPr lang="en-US" sz="3800" dirty="0"/>
              <a:t> </a:t>
            </a:r>
            <a:r>
              <a:rPr lang="en-US" sz="3800" dirty="0" err="1"/>
              <a:t>samaradorligini</a:t>
            </a:r>
            <a:r>
              <a:rPr lang="en-US" sz="3800" dirty="0"/>
              <a:t> </a:t>
            </a:r>
            <a:r>
              <a:rPr lang="en-US" sz="3800" dirty="0" err="1"/>
              <a:t>oshirishga</a:t>
            </a:r>
            <a:r>
              <a:rPr lang="en-US" sz="3800" dirty="0"/>
              <a:t> </a:t>
            </a:r>
            <a:r>
              <a:rPr lang="en-US" sz="3800" dirty="0" err="1"/>
              <a:t>qaratilishini</a:t>
            </a:r>
            <a:r>
              <a:rPr lang="en-US" sz="3800" dirty="0"/>
              <a:t>, </a:t>
            </a:r>
            <a:r>
              <a:rPr lang="en-US" sz="3800" dirty="0" err="1"/>
              <a:t>buning</a:t>
            </a:r>
            <a:r>
              <a:rPr lang="en-US" sz="3800" dirty="0"/>
              <a:t> </a:t>
            </a:r>
            <a:r>
              <a:rPr lang="en-US" sz="3800" dirty="0" err="1"/>
              <a:t>uchun</a:t>
            </a:r>
            <a:r>
              <a:rPr lang="en-US" sz="3800" dirty="0"/>
              <a:t> </a:t>
            </a:r>
            <a:r>
              <a:rPr lang="en-US" sz="3800" dirty="0" err="1"/>
              <a:t>gaz</a:t>
            </a:r>
            <a:r>
              <a:rPr lang="en-US" sz="3800" dirty="0"/>
              <a:t> </a:t>
            </a:r>
            <a:r>
              <a:rPr lang="en-US" sz="3800" dirty="0" err="1"/>
              <a:t>va</a:t>
            </a:r>
            <a:r>
              <a:rPr lang="en-US" sz="3800" dirty="0"/>
              <a:t> </a:t>
            </a:r>
            <a:r>
              <a:rPr lang="en-US" sz="3800" dirty="0" err="1"/>
              <a:t>issiqlik</a:t>
            </a:r>
            <a:r>
              <a:rPr lang="en-US" sz="3800" dirty="0"/>
              <a:t> </a:t>
            </a:r>
            <a:r>
              <a:rPr lang="en-US" sz="3800" dirty="0" err="1"/>
              <a:t>ta’minotida</a:t>
            </a:r>
            <a:r>
              <a:rPr lang="en-US" sz="3800" dirty="0"/>
              <a:t> </a:t>
            </a:r>
            <a:r>
              <a:rPr lang="en-US" sz="3800" dirty="0" err="1"/>
              <a:t>tariflarni</a:t>
            </a:r>
            <a:r>
              <a:rPr lang="en-US" sz="3800" dirty="0"/>
              <a:t> </a:t>
            </a:r>
            <a:r>
              <a:rPr lang="en-US" sz="3800" dirty="0" err="1"/>
              <a:t>bosqichma-bosqich</a:t>
            </a:r>
            <a:r>
              <a:rPr lang="en-US" sz="3800" dirty="0"/>
              <a:t> </a:t>
            </a:r>
            <a:r>
              <a:rPr lang="en-US" sz="3800" dirty="0" err="1"/>
              <a:t>oshirib</a:t>
            </a:r>
            <a:r>
              <a:rPr lang="en-US" sz="3800" dirty="0"/>
              <a:t> </a:t>
            </a:r>
            <a:r>
              <a:rPr lang="en-US" sz="3800" dirty="0" err="1"/>
              <a:t>borilishi</a:t>
            </a:r>
            <a:r>
              <a:rPr lang="en-US" sz="3800" dirty="0"/>
              <a:t> </a:t>
            </a:r>
            <a:r>
              <a:rPr lang="en-US" sz="3800" dirty="0" err="1"/>
              <a:t>lozimligini</a:t>
            </a:r>
            <a:r>
              <a:rPr lang="en-US" sz="3800" dirty="0"/>
              <a:t> </a:t>
            </a:r>
            <a:r>
              <a:rPr lang="en-US" sz="3800" dirty="0" err="1"/>
              <a:t>bayon</a:t>
            </a:r>
            <a:r>
              <a:rPr lang="en-US" sz="3800" dirty="0"/>
              <a:t> </a:t>
            </a:r>
            <a:r>
              <a:rPr lang="en-US" sz="3800" dirty="0" err="1"/>
              <a:t>etgan</a:t>
            </a:r>
            <a:r>
              <a:rPr lang="en-US" sz="3800" dirty="0"/>
              <a:t>.</a:t>
            </a:r>
            <a:endParaRPr lang="uz-Cyrl-UZ" sz="3800" dirty="0"/>
          </a:p>
          <a:p>
            <a:endParaRPr lang="uz-Cyrl-UZ" sz="3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571480"/>
          <a:ext cx="8229600" cy="5554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lnSpcReduction="10000"/>
          </a:bodyPr>
          <a:lstStyle/>
          <a:p>
            <a:r>
              <a:rPr lang="uz-Cyrl-UZ" dirty="0" smtClean="0"/>
              <a:t>Zamonaviy jahon valyuta bozorining xususiyati shundaki, unda savdo va moliyaviy operatsiyalarga xizmat ko’rsatish bilan emas, balki almashadigan kurslar farqi hisobiga foyda olish bilan bog’liq operatsiyalar ustunlikka ega. Hozirgi vaqtda bu operatsiyalar hissasiga jahon valyuta aylanishining 90 foizdan ortigi to’g’ri keladi. 40-50- yillarda bu ko’rsatkich 10 foizni tashkil etgan edi. Demak, jahon valyuta bozori hisob-kitob markazidan moliyaviy resurslarni xalqaro qayta taqsimlash mexanizmiga aylanib bormoqda.</a:t>
            </a:r>
            <a:endParaRPr lang="ru-RU" dirty="0" smtClean="0"/>
          </a:p>
          <a:p>
            <a:endParaRPr lang="uz-Cyrl-U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fontScale="85000" lnSpcReduction="10000"/>
          </a:bodyPr>
          <a:lstStyle/>
          <a:p>
            <a:endParaRPr lang="uz-Latn-UZ" dirty="0" smtClean="0"/>
          </a:p>
          <a:p>
            <a:r>
              <a:rPr lang="uz-Cyrl-UZ" dirty="0" smtClean="0"/>
              <a:t>Zamonaviy valyuta bozori 50-80- yillarda yaratilgan edi. Bu davrda, bir tomondan, bozorda qatnashuvchilar soni tez ko’paydi, operatsiyalar hajmi o’sdi, ikkinchi tomondan, barcha valyuta operatsiyalarini yaxlitligini shakllantirishga imkon beruvchi aloqa vositalari va yangi texnika paydo bo’ldi. Valyuta operatsiyalarini juda qisqa muddatda amalga oshirish natijasida ularning moddiy ko’rinishi yo’qoldi: milliy pul birliklari bir mamlakatdan boshqasiga asosan banklarning korrespondent hisoblaridagi yozuvlar ko’rinishida kuchsa, naqd pullar faqat pul almashtiradigan shoxobchalar, sayyohlik firmalari, banklar tomonidan aholiga xizmat ko’rsatishda qo’llaniladigan bo’ldi..</a:t>
            </a:r>
            <a:endParaRPr lang="ru-RU" dirty="0" smtClean="0"/>
          </a:p>
          <a:p>
            <a:endParaRPr lang="ru-RU" dirty="0" smtClean="0"/>
          </a:p>
          <a:p>
            <a:endParaRPr lang="uz-Cyrl-U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57200" y="517523"/>
          <a:ext cx="8229600" cy="5626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785794"/>
          <a:ext cx="8229600"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571480"/>
          <a:ext cx="8229600" cy="5554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28596" y="285728"/>
          <a:ext cx="8229600" cy="5911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0"/>
            <a:ext cx="8229600" cy="6572272"/>
          </a:xfrm>
        </p:spPr>
        <p:txBody>
          <a:bodyPr>
            <a:noAutofit/>
          </a:bodyPr>
          <a:lstStyle/>
          <a:p>
            <a:pPr algn="l"/>
            <a:r>
              <a:rPr lang="uz-Latn-UZ" sz="2800" dirty="0" smtClean="0"/>
              <a:t/>
            </a:r>
            <a:br>
              <a:rPr lang="uz-Latn-UZ" sz="2800" dirty="0" smtClean="0"/>
            </a:br>
            <a:r>
              <a:rPr lang="uz-Latn-UZ" sz="2800" dirty="0" smtClean="0"/>
              <a:t/>
            </a:r>
            <a:br>
              <a:rPr lang="uz-Latn-UZ" sz="2800" dirty="0" smtClean="0"/>
            </a:br>
            <a:r>
              <a:rPr lang="uz-Cyrl-UZ" sz="2800" dirty="0" smtClean="0"/>
              <a:t>Dastlab bunday o’zaro aloqa «oltin standart» bazasida amalga oshirildi, ya’ni oltin pulning asosiy shakli bo’lgan pul tizimida olib borildi. Demak, milliy valyuta bahosi oltinga bog’langan ekan, </a:t>
            </a:r>
            <a:r>
              <a:rPr lang="uz-Cyrl-UZ" sz="2800" b="1" dirty="0" smtClean="0"/>
              <a:t>birinchidan,</a:t>
            </a:r>
            <a:r>
              <a:rPr lang="uz-Cyrl-UZ" sz="2800" dirty="0" smtClean="0"/>
              <a:t> har bir mamlakat xukumati oltin bilan ta’minlanishi mumkin bo’lgan miqdorda qog’oz pullarni chiqarishga harakat qiladi, bu esa ortiqcha pul emissiyasini va u bilan bog’liq inflyatsiyani to’xtatib turadi; </a:t>
            </a:r>
            <a:r>
              <a:rPr lang="uz-Cyrl-UZ" sz="2800" b="1" dirty="0" smtClean="0"/>
              <a:t>ikkinchidan,</a:t>
            </a:r>
            <a:r>
              <a:rPr lang="uz-Cyrl-UZ" sz="2800" dirty="0" smtClean="0"/>
              <a:t> turli milliy valyutalar o’rtasidagi o’zaro nisbatlar qayd etilgan, nisbatan doimiy bo’lib, xalqaro hisoblarda barqarorlikni ta’minlaydi. Masalan, agar 1929 yilda bir funt sterling 7,32 g sof oltinni, AQSH dollari 1,5 g sof oltinni tashkil etgan bo’lsa, ular o’rtasidagi o’zaro nisbat yoki oltin pariteti (tengligi) 1 f. s. = 4,86 AQSH dollari bo’lgan. </a:t>
            </a:r>
            <a:r>
              <a:rPr lang="ru-RU" sz="2800" dirty="0" smtClean="0"/>
              <a:t/>
            </a:r>
            <a:br>
              <a:rPr lang="ru-RU" sz="2800" dirty="0" smtClean="0"/>
            </a:br>
            <a:r>
              <a:rPr lang="ru-RU" sz="2800" dirty="0" smtClean="0"/>
              <a:t/>
            </a:r>
            <a:br>
              <a:rPr lang="ru-RU" sz="2800" dirty="0" smtClean="0"/>
            </a:br>
            <a:endParaRPr lang="uz-Cyrl-UZ"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70000" lnSpcReduction="20000"/>
          </a:bodyPr>
          <a:lstStyle/>
          <a:p>
            <a:pPr marL="0" indent="0" algn="ctr">
              <a:buNone/>
            </a:pPr>
            <a:endParaRPr lang="uz-Latn-UZ" b="1" dirty="0" smtClean="0"/>
          </a:p>
          <a:p>
            <a:pPr marL="0" indent="0" algn="ctr">
              <a:buNone/>
            </a:pPr>
            <a:r>
              <a:rPr lang="uz-Cyrl-UZ" sz="4600" b="1" dirty="0" smtClean="0"/>
              <a:t>15.5.  Mamlakat to’lov balansi</a:t>
            </a:r>
            <a:endParaRPr lang="ru-RU" sz="4600" dirty="0" smtClean="0"/>
          </a:p>
          <a:p>
            <a:r>
              <a:rPr lang="uz-Cyrl-UZ" dirty="0" smtClean="0"/>
              <a:t>Mamlakatning ma’lum vaqtdagi barcha xalqaro iqtisodiy faoliyati, shu jumladan tashqi savdo, kapital va ishchi kuchi migratsiyasi ham to’lov balansida o’z aksini topadi.</a:t>
            </a:r>
            <a:endParaRPr lang="ru-RU" dirty="0" smtClean="0"/>
          </a:p>
          <a:p>
            <a:r>
              <a:rPr lang="uz-Cyrl-UZ" dirty="0" smtClean="0"/>
              <a:t> Tashqi iqtisodiy bitim valyuta ayirboshlash yoki valyuta operatsiyalari orqali amalga oshiriladigan oldi-sotdi bitami hisoblanar ekan, unday holda, mamlakatning jahon bozoridagi faoliyati natijalari pirovardida xorijiy valyuta tushumlari va harajatlarida ifodalanadi. SHuning uchun ham to’lov balansi - bu bir tomonida chetdan keladigan barcha tushumlar, ikkinchi tomonida esa mamlakat chetga chiqaradigan barcha to’lovlari ko’rsatilgan hujjatdir. Tushum (kredit) faqat eksport yordamida ta’minlanishi mumkin, aksincha, xorijiy maxsulotlarni sotib olish (yoki import) to’lovlar va xorijiy valyuta harajatlari bilan bog’liq chikimlar  (debet) bo’ladi. Bunda tovar deganda ayirboshlanadigan har qanday narsa tushuniladi, ya’ni u moddiy ne’mat, xizmat, ishchi kuchi, kapital va valyu ta bo’lishi mumkin.</a:t>
            </a:r>
            <a:endParaRPr lang="ru-RU" dirty="0" smtClean="0"/>
          </a:p>
          <a:p>
            <a:endParaRPr lang="uz-Cyrl-U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500042"/>
          <a:ext cx="8229600" cy="5626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48" y="428604"/>
            <a:ext cx="4400552" cy="5697559"/>
          </a:xfrm>
        </p:spPr>
        <p:txBody>
          <a:bodyPr>
            <a:noAutofit/>
          </a:bodyPr>
          <a:lstStyle/>
          <a:p>
            <a:r>
              <a:rPr lang="uz-Cyrl-UZ" sz="1600" b="1" dirty="0" smtClean="0"/>
              <a:t>Joriy operatsiyalarning keyingi moddasi bu xizmatlar eksporti va importidir. Ularga transport, sug’urta, sayyoxlik xizmatlari va boshqalar kiradi. Tovarlar bilan operatsiyalardagi kabi xizmatlar bilan operatsiyalarda ham mamlakat xorijiy xizmatlarni ko’proq oladi, ya’ni mamlakatda yashovchilar xorijga chetdan sayyoxlarga nisbatan ko’proq boradilar, shuningdek, mamlakatdagi tadbirkorlarga jorijiy transport va sug’urta xizmatlari ko’rsatish hajmi va aksincha,  xorijiy tadbirkorlarga mamlakatda transport va sug’urta kompaniyalari ko’rsatadigan xizmatlar hajmiga qaraganda yuqoriroq. Bu operatsiya ham balansning salbiy qoldig’iga ega. (-2)</a:t>
            </a:r>
            <a:endParaRPr lang="ru-RU" sz="1600" b="1" dirty="0" smtClean="0"/>
          </a:p>
          <a:p>
            <a:r>
              <a:rPr lang="uz-Cyrl-UZ" sz="1600" b="1" dirty="0" smtClean="0"/>
              <a:t>Investitsiyalardan daromadlar foizlar va dividendlar bo’yicha to’lovlarni o’z ichiga oladi. Agar xorijga qo’yilgan milliy kapitalga chet elliklarning amalga oshiradigan bunday to’lovlaridan tushumlar, mamlakat iqtisodiyotiga jalb etilgan xorijiy kapitaldan bunday to’lovlar miqdoridan ko’p bo’lsa, unda sof daromad ijobiy bo’ladi (+7).</a:t>
            </a:r>
            <a:endParaRPr lang="ru-RU" sz="1600" b="1" dirty="0" smtClean="0"/>
          </a:p>
          <a:p>
            <a:endParaRPr lang="uz-Cyrl-UZ" sz="1600" b="1" dirty="0"/>
          </a:p>
        </p:txBody>
      </p:sp>
      <p:pic>
        <p:nvPicPr>
          <p:cNvPr id="4" name="Рисунок 3" descr="ANd9GcRhVqVsKkOKQcmyfARwOnMSh6d543Und0VAbV53mjzg9Gz19k3bOA"/>
          <p:cNvPicPr/>
          <p:nvPr/>
        </p:nvPicPr>
        <p:blipFill>
          <a:blip r:embed="rId2"/>
          <a:srcRect/>
          <a:stretch>
            <a:fillRect/>
          </a:stretch>
        </p:blipFill>
        <p:spPr bwMode="auto">
          <a:xfrm>
            <a:off x="285720" y="428604"/>
            <a:ext cx="3857652" cy="571504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fontScale="70000" lnSpcReduction="20000"/>
          </a:bodyPr>
          <a:lstStyle/>
          <a:p>
            <a:r>
              <a:rPr lang="uz-Cyrl-UZ" dirty="0" smtClean="0"/>
              <a:t>Pul o’tkazishlar shu mamlakatlarning xorijda yashayotgan fuqarolariga tulanadigan nafaqalarni, muhojirlarning xorijdagi o’z qarindoshlariga pul o’tkazishlari, turli ko’rinishdagi xukumat yordamlarini (insonparvarlik) o’z ichiga oladi. Jadvaldan ko’rinib turibdiki, xorijga jo’natilayotgan pul o’tkazishlar miqdori olinayotganga nisbatan yuqori, ya’ni bu operatsiyalar mamlakatdagi xorijiy valyuta zahiralarini kamaytiradi (-7).</a:t>
            </a:r>
            <a:endParaRPr lang="ru-RU" dirty="0" smtClean="0"/>
          </a:p>
          <a:p>
            <a:r>
              <a:rPr lang="uz-Cyrl-UZ" dirty="0" smtClean="0"/>
              <a:t>Joriy hisoblar bo’yicha barcha operatsiyalar yig’indisi joriy operatsiyalar to’lov balansini tashkil etadi. Bizning misolda u salbiy (-82), bu esa shuni anglatadiki, mamlakatda import operatsiyalari natijasida xorijiy valyutaga bo’lgan talab uning eksport operatsiyalari ta’minlaydigan taklifidan ortiq bo’ldi. Boshqacha aytganda, ushbu holda mamlakat joriy operatsiyalar bo’yicha taqchillikka ega. Uni qoplash uchun mamlakat yo qarz oladi (uzoq va qisqa muddatli kreditlar), yo o’z ko’chmas mulkini (er, bino) va moliyaviy aktivlarini (aktsiya va obligatsiyalar) sotadi. Biroq mamlakat joriy to’lov balansining ijobiy qoldig’iga ega bo’lishi mumkin. Agar uning eksport operatsiyalari import operatsiyalaridan ortiq bo’lsa, shunday hol yuz beradi. </a:t>
            </a:r>
            <a:endParaRPr lang="ru-RU" dirty="0" smtClean="0"/>
          </a:p>
          <a:p>
            <a:endParaRPr lang="uz-Cyrl-U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571480"/>
          <a:ext cx="8229600" cy="5554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14678" y="357166"/>
            <a:ext cx="5472122" cy="5768997"/>
          </a:xfrm>
        </p:spPr>
        <p:txBody>
          <a:bodyPr>
            <a:normAutofit fontScale="70000" lnSpcReduction="20000"/>
          </a:bodyPr>
          <a:lstStyle/>
          <a:p>
            <a:r>
              <a:rPr lang="uz-Cyrl-UZ" dirty="0" smtClean="0"/>
              <a:t>Bizning misolda bu nomutanosiblik yoki qoldiq (- 29) ni tashkil etadi va u rasmiy rezervlardan tushumlar hisobiga tartibga solingan. Rezervlardan tushumlar kredit (+) ustunida aks ettirilgan. Bu yerda shuni ta’kidlash lozimki, «to’lov balansi taqchilligi» yoki to’lov balansi aktiv ifodalari joriy operatsiyalar va kapital harakati bo’yicha balansning ijobiy yoki salbiy qoldig’i miqdorini bildiradi. Rasmiy rezervlarning qisqarishi (+) bu taqchillik miqdorini ifodalaydi, rasmiy rezervlarning o’sishi (-) esa to’lov balansining aktiv qoldig’i miqdorini ko’rsatadi. Pirovardida uning barcha uch bo’limi summasi «0»ni tashkil etishi lozim. Bu esa xorijiy valyuta taklifi va unga mamlakatda bo’lgan talab baravarligini bildiradi.</a:t>
            </a:r>
            <a:endParaRPr lang="ru-RU" dirty="0" smtClean="0"/>
          </a:p>
          <a:p>
            <a:endParaRPr lang="uz-Cyrl-UZ" dirty="0"/>
          </a:p>
        </p:txBody>
      </p:sp>
      <p:pic>
        <p:nvPicPr>
          <p:cNvPr id="4" name="Рисунок 3" descr="ANd9GcRjDoglCpUbVW_GavIqWaj106REa1zfiVLGP3X10STcdvSyyo0yXA"/>
          <p:cNvPicPr/>
          <p:nvPr/>
        </p:nvPicPr>
        <p:blipFill>
          <a:blip r:embed="rId2"/>
          <a:srcRect/>
          <a:stretch>
            <a:fillRect/>
          </a:stretch>
        </p:blipFill>
        <p:spPr bwMode="auto">
          <a:xfrm>
            <a:off x="571472" y="428604"/>
            <a:ext cx="2896238" cy="500066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411807"/>
          </a:xfrm>
        </p:spPr>
        <p:txBody>
          <a:bodyPr>
            <a:normAutofit fontScale="40000" lnSpcReduction="20000"/>
          </a:bodyPr>
          <a:lstStyle/>
          <a:p>
            <a:pPr algn="ctr">
              <a:buNone/>
            </a:pPr>
            <a:r>
              <a:rPr lang="en-US" sz="6700" b="1" dirty="0" err="1"/>
              <a:t>O‘zbekiston</a:t>
            </a:r>
            <a:r>
              <a:rPr lang="en-US" sz="6700" b="1" dirty="0"/>
              <a:t> bank </a:t>
            </a:r>
            <a:r>
              <a:rPr lang="en-US" sz="6700" b="1" dirty="0" err="1"/>
              <a:t>tizimi</a:t>
            </a:r>
            <a:r>
              <a:rPr lang="en-US" sz="6700" b="1" dirty="0"/>
              <a:t> </a:t>
            </a:r>
            <a:r>
              <a:rPr lang="en-US" sz="6700" b="1" dirty="0" err="1"/>
              <a:t>xalqaro</a:t>
            </a:r>
            <a:r>
              <a:rPr lang="en-US" sz="6700" b="1" dirty="0"/>
              <a:t> </a:t>
            </a:r>
            <a:r>
              <a:rPr lang="en-US" sz="6700" b="1" dirty="0" err="1"/>
              <a:t>reyting</a:t>
            </a:r>
            <a:r>
              <a:rPr lang="en-US" sz="6700" b="1" dirty="0"/>
              <a:t> </a:t>
            </a:r>
            <a:r>
              <a:rPr lang="en-US" sz="6700" b="1" dirty="0" err="1"/>
              <a:t>agentliklari</a:t>
            </a:r>
            <a:r>
              <a:rPr lang="en-US" sz="6700" b="1" dirty="0"/>
              <a:t> </a:t>
            </a:r>
            <a:r>
              <a:rPr lang="en-US" sz="6700" b="1" dirty="0" err="1"/>
              <a:t>tomonidan</a:t>
            </a:r>
            <a:r>
              <a:rPr lang="en-US" sz="6700" b="1" dirty="0"/>
              <a:t> </a:t>
            </a:r>
            <a:r>
              <a:rPr lang="en-US" sz="6700" b="1" dirty="0" err="1"/>
              <a:t>yuksak</a:t>
            </a:r>
            <a:r>
              <a:rPr lang="en-US" sz="6700" b="1" dirty="0"/>
              <a:t> </a:t>
            </a:r>
            <a:r>
              <a:rPr lang="en-US" sz="6000" b="1" dirty="0" err="1" smtClean="0"/>
              <a:t>baholanmoqda</a:t>
            </a:r>
            <a:endParaRPr lang="uz-Cyrl-UZ" sz="6000" b="1" dirty="0"/>
          </a:p>
          <a:p>
            <a:r>
              <a:rPr lang="en-US" sz="4200" dirty="0" err="1"/>
              <a:t>O‘tayotgan</a:t>
            </a:r>
            <a:r>
              <a:rPr lang="en-US" sz="4200" dirty="0"/>
              <a:t> </a:t>
            </a:r>
            <a:r>
              <a:rPr lang="en-US" sz="4200" dirty="0" err="1"/>
              <a:t>har</a:t>
            </a:r>
            <a:r>
              <a:rPr lang="en-US" sz="4200" dirty="0"/>
              <a:t> </a:t>
            </a:r>
            <a:r>
              <a:rPr lang="en-US" sz="4200" dirty="0" err="1"/>
              <a:t>bir</a:t>
            </a:r>
            <a:r>
              <a:rPr lang="en-US" sz="4200" dirty="0"/>
              <a:t> kun </a:t>
            </a:r>
            <a:r>
              <a:rPr lang="en-US" sz="4200" dirty="0" err="1"/>
              <a:t>bizni</a:t>
            </a:r>
            <a:r>
              <a:rPr lang="en-US" sz="4200" dirty="0"/>
              <a:t> </a:t>
            </a:r>
            <a:r>
              <a:rPr lang="en-US" sz="4200" dirty="0" err="1"/>
              <a:t>Vatanimiz</a:t>
            </a:r>
            <a:r>
              <a:rPr lang="en-US" sz="4200" dirty="0"/>
              <a:t> </a:t>
            </a:r>
            <a:r>
              <a:rPr lang="en-US" sz="4200" dirty="0" err="1"/>
              <a:t>mustaqilligining</a:t>
            </a:r>
            <a:r>
              <a:rPr lang="en-US" sz="4200" dirty="0"/>
              <a:t> 21 </a:t>
            </a:r>
            <a:r>
              <a:rPr lang="en-US" sz="4200" dirty="0" err="1"/>
              <a:t>yillik</a:t>
            </a:r>
            <a:r>
              <a:rPr lang="en-US" sz="4200" dirty="0"/>
              <a:t> </a:t>
            </a:r>
            <a:r>
              <a:rPr lang="en-US" sz="4200" dirty="0" err="1"/>
              <a:t>to‘yiga</a:t>
            </a:r>
            <a:r>
              <a:rPr lang="en-US" sz="4200" dirty="0"/>
              <a:t> </a:t>
            </a:r>
            <a:r>
              <a:rPr lang="en-US" sz="4200" dirty="0" err="1"/>
              <a:t>tobora</a:t>
            </a:r>
            <a:r>
              <a:rPr lang="en-US" sz="4200" dirty="0"/>
              <a:t> </a:t>
            </a:r>
            <a:r>
              <a:rPr lang="en-US" sz="4200" dirty="0" err="1"/>
              <a:t>yaqinlashtirmoqda</a:t>
            </a:r>
            <a:r>
              <a:rPr lang="en-US" sz="4200" dirty="0"/>
              <a:t>. </a:t>
            </a:r>
            <a:r>
              <a:rPr lang="en-US" sz="4200" dirty="0" err="1"/>
              <a:t>O‘tgan</a:t>
            </a:r>
            <a:r>
              <a:rPr lang="en-US" sz="4200" dirty="0"/>
              <a:t> </a:t>
            </a:r>
            <a:r>
              <a:rPr lang="en-US" sz="4200" dirty="0" err="1"/>
              <a:t>yillarda</a:t>
            </a:r>
            <a:r>
              <a:rPr lang="en-US" sz="4200" dirty="0"/>
              <a:t> </a:t>
            </a:r>
            <a:r>
              <a:rPr lang="en-US" sz="4200" dirty="0" err="1"/>
              <a:t>amalga</a:t>
            </a:r>
            <a:r>
              <a:rPr lang="en-US" sz="4200" dirty="0"/>
              <a:t> </a:t>
            </a:r>
            <a:r>
              <a:rPr lang="en-US" sz="4200" dirty="0" err="1"/>
              <a:t>oshirilgan</a:t>
            </a:r>
            <a:r>
              <a:rPr lang="en-US" sz="4200" dirty="0"/>
              <a:t> </a:t>
            </a:r>
            <a:r>
              <a:rPr lang="en-US" sz="4200" dirty="0" err="1"/>
              <a:t>ulkan</a:t>
            </a:r>
            <a:r>
              <a:rPr lang="en-US" sz="4200" dirty="0"/>
              <a:t> </a:t>
            </a:r>
            <a:r>
              <a:rPr lang="en-US" sz="4200" dirty="0" err="1"/>
              <a:t>ishlar</a:t>
            </a:r>
            <a:r>
              <a:rPr lang="en-US" sz="4200" dirty="0"/>
              <a:t>, </a:t>
            </a:r>
            <a:r>
              <a:rPr lang="en-US" sz="4200" dirty="0" err="1"/>
              <a:t>izchil</a:t>
            </a:r>
            <a:r>
              <a:rPr lang="en-US" sz="4200" dirty="0"/>
              <a:t> </a:t>
            </a:r>
            <a:r>
              <a:rPr lang="en-US" sz="4200" dirty="0" err="1"/>
              <a:t>islohotlar</a:t>
            </a:r>
            <a:r>
              <a:rPr lang="en-US" sz="4200" dirty="0"/>
              <a:t> </a:t>
            </a:r>
            <a:r>
              <a:rPr lang="en-US" sz="4200" dirty="0" err="1"/>
              <a:t>va</a:t>
            </a:r>
            <a:r>
              <a:rPr lang="en-US" sz="4200" dirty="0"/>
              <a:t> </a:t>
            </a:r>
            <a:r>
              <a:rPr lang="en-US" sz="4200" dirty="0" err="1"/>
              <a:t>betimsol</a:t>
            </a:r>
            <a:r>
              <a:rPr lang="en-US" sz="4200" dirty="0"/>
              <a:t> </a:t>
            </a:r>
            <a:r>
              <a:rPr lang="en-US" sz="4200" dirty="0" err="1"/>
              <a:t>yangilanishlarning</a:t>
            </a:r>
            <a:r>
              <a:rPr lang="en-US" sz="4200" dirty="0"/>
              <a:t> </a:t>
            </a:r>
            <a:r>
              <a:rPr lang="en-US" sz="4200" dirty="0" err="1"/>
              <a:t>yuksak</a:t>
            </a:r>
            <a:r>
              <a:rPr lang="en-US" sz="4200" dirty="0"/>
              <a:t> </a:t>
            </a:r>
            <a:r>
              <a:rPr lang="en-US" sz="4200" dirty="0" err="1"/>
              <a:t>samaralaridan</a:t>
            </a:r>
            <a:r>
              <a:rPr lang="en-US" sz="4200" dirty="0"/>
              <a:t> </a:t>
            </a:r>
            <a:r>
              <a:rPr lang="en-US" sz="4200" dirty="0" err="1"/>
              <a:t>har</a:t>
            </a:r>
            <a:r>
              <a:rPr lang="en-US" sz="4200" dirty="0"/>
              <a:t> </a:t>
            </a:r>
            <a:r>
              <a:rPr lang="en-US" sz="4200" dirty="0" err="1"/>
              <a:t>bir</a:t>
            </a:r>
            <a:r>
              <a:rPr lang="en-US" sz="4200" dirty="0"/>
              <a:t> </a:t>
            </a:r>
            <a:r>
              <a:rPr lang="en-US" sz="4200" dirty="0" err="1"/>
              <a:t>yurtdoshimizning</a:t>
            </a:r>
            <a:r>
              <a:rPr lang="en-US" sz="4200" dirty="0"/>
              <a:t> </a:t>
            </a:r>
            <a:r>
              <a:rPr lang="en-US" sz="4200" dirty="0" err="1"/>
              <a:t>ko‘ngli</a:t>
            </a:r>
            <a:r>
              <a:rPr lang="en-US" sz="4200" dirty="0"/>
              <a:t> </a:t>
            </a:r>
            <a:r>
              <a:rPr lang="en-US" sz="4200" dirty="0" err="1"/>
              <a:t>g‘urur</a:t>
            </a:r>
            <a:r>
              <a:rPr lang="en-US" sz="4200" dirty="0"/>
              <a:t> </a:t>
            </a:r>
            <a:r>
              <a:rPr lang="en-US" sz="4200" dirty="0" err="1"/>
              <a:t>va</a:t>
            </a:r>
            <a:r>
              <a:rPr lang="en-US" sz="4200" dirty="0"/>
              <a:t> </a:t>
            </a:r>
            <a:r>
              <a:rPr lang="en-US" sz="4200" dirty="0" err="1"/>
              <a:t>iftixorga</a:t>
            </a:r>
            <a:r>
              <a:rPr lang="en-US" sz="4200" dirty="0"/>
              <a:t> </a:t>
            </a:r>
            <a:r>
              <a:rPr lang="en-US" sz="4200" dirty="0" err="1"/>
              <a:t>to‘ladi</a:t>
            </a:r>
            <a:r>
              <a:rPr lang="en-US" sz="4200" dirty="0"/>
              <a:t>. </a:t>
            </a:r>
            <a:r>
              <a:rPr lang="en-US" sz="4200" dirty="0" err="1"/>
              <a:t>Ayniqsa</a:t>
            </a:r>
            <a:r>
              <a:rPr lang="en-US" sz="4200" dirty="0"/>
              <a:t>, </a:t>
            </a:r>
            <a:r>
              <a:rPr lang="en-US" sz="4200" dirty="0" err="1"/>
              <a:t>jahon</a:t>
            </a:r>
            <a:r>
              <a:rPr lang="en-US" sz="4200" dirty="0"/>
              <a:t> </a:t>
            </a:r>
            <a:r>
              <a:rPr lang="en-US" sz="4200" dirty="0" err="1"/>
              <a:t>moliyaviy-iqtisodiy</a:t>
            </a:r>
            <a:r>
              <a:rPr lang="en-US" sz="4200" dirty="0"/>
              <a:t> </a:t>
            </a:r>
            <a:r>
              <a:rPr lang="en-US" sz="4200" dirty="0" err="1"/>
              <a:t>inqirozi</a:t>
            </a:r>
            <a:r>
              <a:rPr lang="en-US" sz="4200" dirty="0"/>
              <a:t> </a:t>
            </a:r>
            <a:r>
              <a:rPr lang="en-US" sz="4200" dirty="0" err="1"/>
              <a:t>davom</a:t>
            </a:r>
            <a:r>
              <a:rPr lang="en-US" sz="4200" dirty="0"/>
              <a:t> </a:t>
            </a:r>
            <a:r>
              <a:rPr lang="en-US" sz="4200" dirty="0" err="1"/>
              <a:t>etayotgan</a:t>
            </a:r>
            <a:r>
              <a:rPr lang="en-US" sz="4200" dirty="0"/>
              <a:t> </a:t>
            </a:r>
            <a:r>
              <a:rPr lang="en-US" sz="4200" dirty="0" err="1"/>
              <a:t>murakkab</a:t>
            </a:r>
            <a:r>
              <a:rPr lang="en-US" sz="4200" dirty="0"/>
              <a:t> </a:t>
            </a:r>
            <a:r>
              <a:rPr lang="en-US" sz="4200" dirty="0" err="1"/>
              <a:t>davrda</a:t>
            </a:r>
            <a:r>
              <a:rPr lang="en-US" sz="4200" dirty="0"/>
              <a:t> ham </a:t>
            </a:r>
            <a:r>
              <a:rPr lang="en-US" sz="4200" dirty="0" err="1"/>
              <a:t>O‘zbekiston</a:t>
            </a:r>
            <a:r>
              <a:rPr lang="en-US" sz="4200" dirty="0"/>
              <a:t> </a:t>
            </a:r>
            <a:r>
              <a:rPr lang="en-US" sz="4200" dirty="0" err="1"/>
              <a:t>iqtisodiyotida</a:t>
            </a:r>
            <a:r>
              <a:rPr lang="en-US" sz="4200" dirty="0"/>
              <a:t> </a:t>
            </a:r>
            <a:r>
              <a:rPr lang="en-US" sz="4200" dirty="0" err="1"/>
              <a:t>barqaror</a:t>
            </a:r>
            <a:r>
              <a:rPr lang="en-US" sz="4200" dirty="0"/>
              <a:t> </a:t>
            </a:r>
            <a:r>
              <a:rPr lang="en-US" sz="4200" dirty="0" err="1"/>
              <a:t>o‘sish</a:t>
            </a:r>
            <a:r>
              <a:rPr lang="en-US" sz="4200" dirty="0"/>
              <a:t> </a:t>
            </a:r>
            <a:r>
              <a:rPr lang="en-US" sz="4200" dirty="0" err="1"/>
              <a:t>sur’atlari</a:t>
            </a:r>
            <a:r>
              <a:rPr lang="en-US" sz="4200" dirty="0"/>
              <a:t> </a:t>
            </a:r>
            <a:r>
              <a:rPr lang="en-US" sz="4200" dirty="0" err="1"/>
              <a:t>saqlanib</a:t>
            </a:r>
            <a:r>
              <a:rPr lang="en-US" sz="4200" dirty="0"/>
              <a:t> </a:t>
            </a:r>
            <a:r>
              <a:rPr lang="en-US" sz="4200" dirty="0" err="1"/>
              <a:t>qolayotganligini</a:t>
            </a:r>
            <a:r>
              <a:rPr lang="en-US" sz="4200" dirty="0"/>
              <a:t> </a:t>
            </a:r>
            <a:r>
              <a:rPr lang="en-US" sz="4200" dirty="0" err="1"/>
              <a:t>alohida</a:t>
            </a:r>
            <a:r>
              <a:rPr lang="en-US" sz="4200" dirty="0"/>
              <a:t> </a:t>
            </a:r>
            <a:r>
              <a:rPr lang="en-US" sz="4200" dirty="0" err="1"/>
              <a:t>qayd</a:t>
            </a:r>
            <a:r>
              <a:rPr lang="en-US" sz="4200" dirty="0"/>
              <a:t> </a:t>
            </a:r>
            <a:r>
              <a:rPr lang="en-US" sz="4200" dirty="0" err="1"/>
              <a:t>etish</a:t>
            </a:r>
            <a:r>
              <a:rPr lang="en-US" sz="4200" dirty="0"/>
              <a:t> </a:t>
            </a:r>
            <a:r>
              <a:rPr lang="en-US" sz="4200" dirty="0" err="1"/>
              <a:t>o‘rinlidir</a:t>
            </a:r>
            <a:r>
              <a:rPr lang="en-US" sz="4200" dirty="0"/>
              <a:t>. </a:t>
            </a:r>
            <a:r>
              <a:rPr lang="en-US" sz="4200" dirty="0" err="1"/>
              <a:t>Xalqaro</a:t>
            </a:r>
            <a:r>
              <a:rPr lang="en-US" sz="4200" dirty="0"/>
              <a:t> </a:t>
            </a:r>
            <a:r>
              <a:rPr lang="en-US" sz="4200" dirty="0" err="1"/>
              <a:t>mutaxassislarning</a:t>
            </a:r>
            <a:r>
              <a:rPr lang="en-US" sz="4200" dirty="0"/>
              <a:t> </a:t>
            </a:r>
            <a:r>
              <a:rPr lang="en-US" sz="4200" dirty="0" err="1"/>
              <a:t>bu</a:t>
            </a:r>
            <a:r>
              <a:rPr lang="en-US" sz="4200" dirty="0"/>
              <a:t> </a:t>
            </a:r>
            <a:r>
              <a:rPr lang="en-US" sz="4200" dirty="0" err="1"/>
              <a:t>boradagi</a:t>
            </a:r>
            <a:r>
              <a:rPr lang="en-US" sz="4200" dirty="0"/>
              <a:t> </a:t>
            </a:r>
            <a:r>
              <a:rPr lang="en-US" sz="4200" dirty="0" err="1"/>
              <a:t>ko‘plab</a:t>
            </a:r>
            <a:r>
              <a:rPr lang="en-US" sz="4200" dirty="0"/>
              <a:t> </a:t>
            </a:r>
            <a:r>
              <a:rPr lang="en-US" sz="4200" dirty="0" err="1"/>
              <a:t>ijobiy</a:t>
            </a:r>
            <a:r>
              <a:rPr lang="en-US" sz="4200" dirty="0"/>
              <a:t> </a:t>
            </a:r>
            <a:r>
              <a:rPr lang="en-US" sz="4200" dirty="0" err="1"/>
              <a:t>fikrlari</a:t>
            </a:r>
            <a:r>
              <a:rPr lang="en-US" sz="4200" dirty="0"/>
              <a:t> </a:t>
            </a:r>
            <a:r>
              <a:rPr lang="en-US" sz="4200" dirty="0" err="1"/>
              <a:t>yutuqlarimiz</a:t>
            </a:r>
            <a:r>
              <a:rPr lang="en-US" sz="4200" dirty="0"/>
              <a:t> </a:t>
            </a:r>
            <a:r>
              <a:rPr lang="en-US" sz="4200" dirty="0" err="1"/>
              <a:t>jahon</a:t>
            </a:r>
            <a:r>
              <a:rPr lang="en-US" sz="4200" dirty="0"/>
              <a:t> </a:t>
            </a:r>
            <a:r>
              <a:rPr lang="en-US" sz="4200" dirty="0" err="1"/>
              <a:t>miqyosida</a:t>
            </a:r>
            <a:r>
              <a:rPr lang="en-US" sz="4200" dirty="0"/>
              <a:t> </a:t>
            </a:r>
            <a:r>
              <a:rPr lang="en-US" sz="4200" dirty="0" err="1"/>
              <a:t>e’tirof</a:t>
            </a:r>
            <a:r>
              <a:rPr lang="en-US" sz="4200" dirty="0"/>
              <a:t> </a:t>
            </a:r>
            <a:r>
              <a:rPr lang="en-US" sz="4200" dirty="0" err="1"/>
              <a:t>etilayotganidan</a:t>
            </a:r>
            <a:r>
              <a:rPr lang="en-US" sz="4200" dirty="0"/>
              <a:t> </a:t>
            </a:r>
            <a:r>
              <a:rPr lang="en-US" sz="4200" dirty="0" err="1"/>
              <a:t>dalolatdir</a:t>
            </a:r>
            <a:r>
              <a:rPr lang="en-US" sz="4200" dirty="0"/>
              <a:t>.</a:t>
            </a:r>
            <a:endParaRPr lang="uz-Cyrl-UZ" sz="4200" dirty="0"/>
          </a:p>
          <a:p>
            <a:r>
              <a:rPr lang="en-US" sz="4200" dirty="0" err="1"/>
              <a:t>Prezidentimiz</a:t>
            </a:r>
            <a:r>
              <a:rPr lang="en-US" sz="4200" dirty="0"/>
              <a:t> </a:t>
            </a:r>
            <a:r>
              <a:rPr lang="en-US" sz="4200" dirty="0" err="1"/>
              <a:t>Islom</a:t>
            </a:r>
            <a:r>
              <a:rPr lang="en-US" sz="4200" dirty="0"/>
              <a:t> </a:t>
            </a:r>
            <a:r>
              <a:rPr lang="en-US" sz="4200" dirty="0" err="1"/>
              <a:t>Karimov</a:t>
            </a:r>
            <a:r>
              <a:rPr lang="en-US" sz="4200" dirty="0"/>
              <a:t> </a:t>
            </a:r>
            <a:r>
              <a:rPr lang="en-US" sz="4200" dirty="0" err="1"/>
              <a:t>tomonidan</a:t>
            </a:r>
            <a:r>
              <a:rPr lang="en-US" sz="4200" dirty="0"/>
              <a:t> </a:t>
            </a:r>
            <a:r>
              <a:rPr lang="en-US" sz="4200" dirty="0" err="1"/>
              <a:t>ishlab</a:t>
            </a:r>
            <a:r>
              <a:rPr lang="en-US" sz="4200" dirty="0"/>
              <a:t> </a:t>
            </a:r>
            <a:r>
              <a:rPr lang="en-US" sz="4200" dirty="0" err="1"/>
              <a:t>chiqilgan</a:t>
            </a:r>
            <a:r>
              <a:rPr lang="en-US" sz="4200" dirty="0"/>
              <a:t> </a:t>
            </a:r>
            <a:r>
              <a:rPr lang="en-US" sz="4200" dirty="0" err="1"/>
              <a:t>taraqqiyotning</a:t>
            </a:r>
            <a:r>
              <a:rPr lang="en-US" sz="4200" dirty="0"/>
              <a:t> “</a:t>
            </a:r>
            <a:r>
              <a:rPr lang="en-US" sz="4200" dirty="0" err="1"/>
              <a:t>o‘zbek</a:t>
            </a:r>
            <a:r>
              <a:rPr lang="en-US" sz="4200" dirty="0"/>
              <a:t> </a:t>
            </a:r>
            <a:r>
              <a:rPr lang="en-US" sz="4200" dirty="0" err="1"/>
              <a:t>modeli</a:t>
            </a:r>
            <a:r>
              <a:rPr lang="en-US" sz="4200" dirty="0"/>
              <a:t>” </a:t>
            </a:r>
            <a:r>
              <a:rPr lang="en-US" sz="4200" dirty="0" err="1"/>
              <a:t>amalda</a:t>
            </a:r>
            <a:r>
              <a:rPr lang="en-US" sz="4200" dirty="0"/>
              <a:t> </a:t>
            </a:r>
            <a:r>
              <a:rPr lang="en-US" sz="4200" dirty="0" err="1"/>
              <a:t>o‘zining</a:t>
            </a:r>
            <a:r>
              <a:rPr lang="en-US" sz="4200" dirty="0"/>
              <a:t> </a:t>
            </a:r>
            <a:r>
              <a:rPr lang="en-US" sz="4200" dirty="0" err="1"/>
              <a:t>yuksak</a:t>
            </a:r>
            <a:r>
              <a:rPr lang="en-US" sz="4200" dirty="0"/>
              <a:t> </a:t>
            </a:r>
            <a:r>
              <a:rPr lang="en-US" sz="4200" dirty="0" err="1"/>
              <a:t>samaralarini</a:t>
            </a:r>
            <a:r>
              <a:rPr lang="en-US" sz="4200" dirty="0"/>
              <a:t> </a:t>
            </a:r>
            <a:r>
              <a:rPr lang="en-US" sz="4200" dirty="0" err="1"/>
              <a:t>bermoqda</a:t>
            </a:r>
            <a:r>
              <a:rPr lang="en-US" sz="4200" dirty="0"/>
              <a:t>. </a:t>
            </a:r>
            <a:r>
              <a:rPr lang="en-US" sz="4200" dirty="0" err="1"/>
              <a:t>Buni</a:t>
            </a:r>
            <a:r>
              <a:rPr lang="en-US" sz="4200" dirty="0"/>
              <a:t> </a:t>
            </a:r>
            <a:r>
              <a:rPr lang="en-US" sz="4200" dirty="0" err="1"/>
              <a:t>mamlakatimiz</a:t>
            </a:r>
            <a:r>
              <a:rPr lang="en-US" sz="4200" dirty="0"/>
              <a:t> </a:t>
            </a:r>
            <a:r>
              <a:rPr lang="en-US" sz="4200" dirty="0" err="1"/>
              <a:t>iqtisodiyotining</a:t>
            </a:r>
            <a:r>
              <a:rPr lang="en-US" sz="4200" dirty="0"/>
              <a:t> </a:t>
            </a:r>
            <a:r>
              <a:rPr lang="en-US" sz="4200" dirty="0" err="1"/>
              <a:t>barqaror</a:t>
            </a:r>
            <a:r>
              <a:rPr lang="en-US" sz="4200" dirty="0"/>
              <a:t> </a:t>
            </a:r>
            <a:r>
              <a:rPr lang="en-US" sz="4200" dirty="0" err="1"/>
              <a:t>rivojlanib</a:t>
            </a:r>
            <a:r>
              <a:rPr lang="en-US" sz="4200" dirty="0"/>
              <a:t>, </a:t>
            </a:r>
            <a:r>
              <a:rPr lang="en-US" sz="4200" dirty="0" err="1"/>
              <a:t>xalqimiz</a:t>
            </a:r>
            <a:r>
              <a:rPr lang="en-US" sz="4200" dirty="0"/>
              <a:t> </a:t>
            </a:r>
            <a:r>
              <a:rPr lang="en-US" sz="4200" dirty="0" err="1"/>
              <a:t>farovonligi</a:t>
            </a:r>
            <a:r>
              <a:rPr lang="en-US" sz="4200" dirty="0"/>
              <a:t> </a:t>
            </a:r>
            <a:r>
              <a:rPr lang="en-US" sz="4200" dirty="0" err="1"/>
              <a:t>izchil</a:t>
            </a:r>
            <a:r>
              <a:rPr lang="en-US" sz="4200" dirty="0"/>
              <a:t> </a:t>
            </a:r>
            <a:r>
              <a:rPr lang="en-US" sz="4200" dirty="0" err="1"/>
              <a:t>yuksalib</a:t>
            </a:r>
            <a:r>
              <a:rPr lang="en-US" sz="4200" dirty="0"/>
              <a:t> </a:t>
            </a:r>
            <a:r>
              <a:rPr lang="en-US" sz="4200" dirty="0" err="1"/>
              <a:t>borayotganligi</a:t>
            </a:r>
            <a:r>
              <a:rPr lang="en-US" sz="4200" dirty="0"/>
              <a:t> </a:t>
            </a:r>
            <a:r>
              <a:rPr lang="en-US" sz="4200" dirty="0" err="1"/>
              <a:t>misolida</a:t>
            </a:r>
            <a:r>
              <a:rPr lang="en-US" sz="4200" dirty="0"/>
              <a:t> </a:t>
            </a:r>
            <a:r>
              <a:rPr lang="en-US" sz="4200" dirty="0" err="1"/>
              <a:t>yaqqol</a:t>
            </a:r>
            <a:r>
              <a:rPr lang="en-US" sz="4200" dirty="0"/>
              <a:t> </a:t>
            </a:r>
            <a:r>
              <a:rPr lang="en-US" sz="4200" dirty="0" err="1"/>
              <a:t>ko‘rish</a:t>
            </a:r>
            <a:r>
              <a:rPr lang="en-US" sz="4200" dirty="0"/>
              <a:t> </a:t>
            </a:r>
            <a:r>
              <a:rPr lang="en-US" sz="4200" dirty="0" err="1"/>
              <a:t>mumkin</a:t>
            </a:r>
            <a:r>
              <a:rPr lang="en-US" sz="4200" dirty="0"/>
              <a:t>. </a:t>
            </a:r>
            <a:r>
              <a:rPr lang="en-US" sz="4200" dirty="0" err="1"/>
              <a:t>Ayni</a:t>
            </a:r>
            <a:r>
              <a:rPr lang="en-US" sz="4200" dirty="0"/>
              <a:t> </a:t>
            </a:r>
            <a:r>
              <a:rPr lang="en-US" sz="4200" dirty="0" err="1"/>
              <a:t>paytda</a:t>
            </a:r>
            <a:r>
              <a:rPr lang="en-US" sz="4200" dirty="0"/>
              <a:t> </a:t>
            </a:r>
            <a:r>
              <a:rPr lang="en-US" sz="4200" dirty="0" err="1"/>
              <a:t>iqtisodiyotning</a:t>
            </a:r>
            <a:r>
              <a:rPr lang="en-US" sz="4200" dirty="0"/>
              <a:t> </a:t>
            </a:r>
            <a:r>
              <a:rPr lang="en-US" sz="4200" dirty="0" err="1"/>
              <a:t>qon</a:t>
            </a:r>
            <a:r>
              <a:rPr lang="en-US" sz="4200" dirty="0"/>
              <a:t> </a:t>
            </a:r>
            <a:r>
              <a:rPr lang="en-US" sz="4200" dirty="0" err="1"/>
              <a:t>tomirlari</a:t>
            </a:r>
            <a:r>
              <a:rPr lang="en-US" sz="4200" dirty="0"/>
              <a:t> </a:t>
            </a:r>
            <a:r>
              <a:rPr lang="en-US" sz="4200" dirty="0" err="1"/>
              <a:t>deb</a:t>
            </a:r>
            <a:r>
              <a:rPr lang="en-US" sz="4200" dirty="0"/>
              <a:t> </a:t>
            </a:r>
            <a:r>
              <a:rPr lang="en-US" sz="4200" dirty="0" err="1"/>
              <a:t>ta’rif</a:t>
            </a:r>
            <a:r>
              <a:rPr lang="en-US" sz="4200" dirty="0"/>
              <a:t> </a:t>
            </a:r>
            <a:r>
              <a:rPr lang="en-US" sz="4200" dirty="0" err="1"/>
              <a:t>berilgan</a:t>
            </a:r>
            <a:r>
              <a:rPr lang="en-US" sz="4200" dirty="0"/>
              <a:t> </a:t>
            </a:r>
            <a:r>
              <a:rPr lang="en-US" sz="4200" dirty="0" err="1"/>
              <a:t>mamlakatimiz</a:t>
            </a:r>
            <a:r>
              <a:rPr lang="en-US" sz="4200" dirty="0"/>
              <a:t> bank </a:t>
            </a:r>
            <a:r>
              <a:rPr lang="en-US" sz="4200" dirty="0" err="1"/>
              <a:t>tizimi</a:t>
            </a:r>
            <a:r>
              <a:rPr lang="en-US" sz="4200" dirty="0"/>
              <a:t> </a:t>
            </a:r>
            <a:r>
              <a:rPr lang="en-US" sz="4200" dirty="0" err="1"/>
              <a:t>dunyo</a:t>
            </a:r>
            <a:r>
              <a:rPr lang="en-US" sz="4200" dirty="0"/>
              <a:t> </a:t>
            </a:r>
            <a:r>
              <a:rPr lang="en-US" sz="4200" dirty="0" err="1"/>
              <a:t>moliya</a:t>
            </a:r>
            <a:r>
              <a:rPr lang="en-US" sz="4200" dirty="0"/>
              <a:t>-bank </a:t>
            </a:r>
            <a:r>
              <a:rPr lang="en-US" sz="4200" dirty="0" err="1"/>
              <a:t>tizimi</a:t>
            </a:r>
            <a:r>
              <a:rPr lang="en-US" sz="4200" dirty="0"/>
              <a:t> </a:t>
            </a:r>
            <a:r>
              <a:rPr lang="en-US" sz="4200" dirty="0" err="1"/>
              <a:t>tamoyillariga</a:t>
            </a:r>
            <a:r>
              <a:rPr lang="en-US" sz="4200" dirty="0"/>
              <a:t> </a:t>
            </a:r>
            <a:r>
              <a:rPr lang="en-US" sz="4200" dirty="0" err="1"/>
              <a:t>hamohang</a:t>
            </a:r>
            <a:r>
              <a:rPr lang="en-US" sz="4200" dirty="0"/>
              <a:t> </a:t>
            </a:r>
            <a:r>
              <a:rPr lang="en-US" sz="4200" dirty="0" err="1"/>
              <a:t>ravishda</a:t>
            </a:r>
            <a:r>
              <a:rPr lang="en-US" sz="4200" dirty="0"/>
              <a:t> </a:t>
            </a:r>
            <a:r>
              <a:rPr lang="en-US" sz="4200" dirty="0" err="1"/>
              <a:t>rivojlanmoqda</a:t>
            </a:r>
            <a:r>
              <a:rPr lang="en-US" sz="4200" dirty="0"/>
              <a:t>.</a:t>
            </a:r>
            <a:endParaRPr lang="uz-Cyrl-UZ" sz="4200" dirty="0"/>
          </a:p>
          <a:p>
            <a:r>
              <a:rPr lang="en-US" sz="4200" dirty="0" err="1"/>
              <a:t>Davlatimiz</a:t>
            </a:r>
            <a:r>
              <a:rPr lang="en-US" sz="4200" dirty="0"/>
              <a:t> </a:t>
            </a:r>
            <a:r>
              <a:rPr lang="en-US" sz="4200" dirty="0" err="1"/>
              <a:t>rahbarining</a:t>
            </a:r>
            <a:r>
              <a:rPr lang="en-US" sz="4200" dirty="0"/>
              <a:t> 2010-yil 26 </a:t>
            </a:r>
            <a:r>
              <a:rPr lang="en-US" sz="4200" dirty="0" err="1"/>
              <a:t>noyabrda</a:t>
            </a:r>
            <a:r>
              <a:rPr lang="en-US" sz="4200" dirty="0"/>
              <a:t> </a:t>
            </a:r>
            <a:r>
              <a:rPr lang="en-US" sz="4200" dirty="0" err="1"/>
              <a:t>qabul</a:t>
            </a:r>
            <a:r>
              <a:rPr lang="en-US" sz="4200" dirty="0"/>
              <a:t> </a:t>
            </a:r>
            <a:r>
              <a:rPr lang="en-US" sz="4200" dirty="0" err="1"/>
              <a:t>qilingan</a:t>
            </a:r>
            <a:r>
              <a:rPr lang="en-US" sz="4200" dirty="0"/>
              <a:t> “2011-2015 </a:t>
            </a:r>
            <a:r>
              <a:rPr lang="en-US" sz="4200" dirty="0" err="1"/>
              <a:t>yillarda</a:t>
            </a:r>
            <a:r>
              <a:rPr lang="en-US" sz="4200" dirty="0"/>
              <a:t> </a:t>
            </a:r>
            <a:r>
              <a:rPr lang="en-US" sz="4200" dirty="0" err="1"/>
              <a:t>Respublika</a:t>
            </a:r>
            <a:r>
              <a:rPr lang="en-US" sz="4200" dirty="0"/>
              <a:t> </a:t>
            </a:r>
            <a:r>
              <a:rPr lang="en-US" sz="4200" dirty="0" err="1"/>
              <a:t>moliya</a:t>
            </a:r>
            <a:r>
              <a:rPr lang="en-US" sz="4200" dirty="0"/>
              <a:t>-bank </a:t>
            </a:r>
            <a:r>
              <a:rPr lang="en-US" sz="4200" dirty="0" err="1"/>
              <a:t>tizimini</a:t>
            </a:r>
            <a:r>
              <a:rPr lang="en-US" sz="4200" dirty="0"/>
              <a:t> </a:t>
            </a:r>
            <a:r>
              <a:rPr lang="en-US" sz="4200" dirty="0" err="1"/>
              <a:t>yanada</a:t>
            </a:r>
            <a:r>
              <a:rPr lang="en-US" sz="4200" dirty="0"/>
              <a:t> </a:t>
            </a:r>
            <a:r>
              <a:rPr lang="en-US" sz="4200" dirty="0" err="1"/>
              <a:t>isloh</a:t>
            </a:r>
            <a:r>
              <a:rPr lang="en-US" sz="4200" dirty="0"/>
              <a:t> </a:t>
            </a:r>
            <a:r>
              <a:rPr lang="en-US" sz="4200" dirty="0" err="1"/>
              <a:t>qilish</a:t>
            </a:r>
            <a:r>
              <a:rPr lang="en-US" sz="4200" dirty="0"/>
              <a:t> </a:t>
            </a:r>
            <a:r>
              <a:rPr lang="en-US" sz="4200" dirty="0" err="1"/>
              <a:t>va</a:t>
            </a:r>
            <a:r>
              <a:rPr lang="en-US" sz="4200" dirty="0"/>
              <a:t> </a:t>
            </a:r>
            <a:r>
              <a:rPr lang="en-US" sz="4200" dirty="0" err="1"/>
              <a:t>barqarorligini</a:t>
            </a:r>
            <a:r>
              <a:rPr lang="en-US" sz="4200" dirty="0"/>
              <a:t> </a:t>
            </a:r>
            <a:r>
              <a:rPr lang="en-US" sz="4200" dirty="0" err="1"/>
              <a:t>oshirish</a:t>
            </a:r>
            <a:r>
              <a:rPr lang="en-US" sz="4200" dirty="0"/>
              <a:t> </a:t>
            </a:r>
            <a:r>
              <a:rPr lang="en-US" sz="4200" dirty="0" err="1"/>
              <a:t>hamda</a:t>
            </a:r>
            <a:r>
              <a:rPr lang="en-US" sz="4200" dirty="0"/>
              <a:t> </a:t>
            </a:r>
            <a:r>
              <a:rPr lang="en-US" sz="4200" dirty="0" err="1"/>
              <a:t>yuqori</a:t>
            </a:r>
            <a:r>
              <a:rPr lang="en-US" sz="4200" dirty="0"/>
              <a:t> </a:t>
            </a:r>
            <a:r>
              <a:rPr lang="en-US" sz="4200" dirty="0" err="1"/>
              <a:t>xalqaro</a:t>
            </a:r>
            <a:r>
              <a:rPr lang="en-US" sz="4200" dirty="0"/>
              <a:t> </a:t>
            </a:r>
            <a:r>
              <a:rPr lang="en-US" sz="4200" dirty="0" err="1"/>
              <a:t>reyting</a:t>
            </a:r>
            <a:r>
              <a:rPr lang="en-US" sz="4200" dirty="0"/>
              <a:t> </a:t>
            </a:r>
            <a:r>
              <a:rPr lang="en-US" sz="4200" dirty="0" err="1"/>
              <a:t>ko‘rsatkichlariga</a:t>
            </a:r>
            <a:r>
              <a:rPr lang="en-US" sz="4200" dirty="0"/>
              <a:t> </a:t>
            </a:r>
            <a:r>
              <a:rPr lang="en-US" sz="4200" dirty="0" err="1"/>
              <a:t>erishishning</a:t>
            </a:r>
            <a:r>
              <a:rPr lang="en-US" sz="4200" dirty="0"/>
              <a:t> </a:t>
            </a:r>
            <a:r>
              <a:rPr lang="en-US" sz="4200" dirty="0" err="1"/>
              <a:t>ustuvor</a:t>
            </a:r>
            <a:r>
              <a:rPr lang="en-US" sz="4200" dirty="0"/>
              <a:t> </a:t>
            </a:r>
            <a:r>
              <a:rPr lang="en-US" sz="4200" dirty="0" err="1"/>
              <a:t>yo‘nalishlari</a:t>
            </a:r>
            <a:r>
              <a:rPr lang="en-US" sz="4200" dirty="0"/>
              <a:t> </a:t>
            </a:r>
            <a:r>
              <a:rPr lang="en-US" sz="4200" dirty="0" err="1"/>
              <a:t>to‘g‘risida”gi</a:t>
            </a:r>
            <a:r>
              <a:rPr lang="en-US" sz="4200" dirty="0"/>
              <a:t> </a:t>
            </a:r>
            <a:r>
              <a:rPr lang="en-US" sz="4200" dirty="0" err="1"/>
              <a:t>qarori</a:t>
            </a:r>
            <a:r>
              <a:rPr lang="en-US" sz="4200" dirty="0"/>
              <a:t> </a:t>
            </a:r>
            <a:r>
              <a:rPr lang="en-US" sz="4200" dirty="0" err="1"/>
              <a:t>bu</a:t>
            </a:r>
            <a:r>
              <a:rPr lang="en-US" sz="4200" dirty="0"/>
              <a:t> </a:t>
            </a:r>
            <a:r>
              <a:rPr lang="en-US" sz="4200" dirty="0" err="1"/>
              <a:t>borada</a:t>
            </a:r>
            <a:r>
              <a:rPr lang="en-US" sz="4200" dirty="0"/>
              <a:t> </a:t>
            </a:r>
            <a:r>
              <a:rPr lang="en-US" sz="4200" dirty="0" err="1"/>
              <a:t>muhim</a:t>
            </a:r>
            <a:r>
              <a:rPr lang="en-US" sz="4200" dirty="0"/>
              <a:t> </a:t>
            </a:r>
            <a:r>
              <a:rPr lang="en-US" sz="4200" dirty="0" err="1"/>
              <a:t>dasturilamal</a:t>
            </a:r>
            <a:r>
              <a:rPr lang="en-US" sz="4200" dirty="0"/>
              <a:t> </a:t>
            </a:r>
            <a:r>
              <a:rPr lang="en-US" sz="4200" dirty="0" err="1"/>
              <a:t>bo‘lib</a:t>
            </a:r>
            <a:r>
              <a:rPr lang="en-US" sz="4200" dirty="0"/>
              <a:t> </a:t>
            </a:r>
            <a:r>
              <a:rPr lang="en-US" sz="4200" dirty="0" err="1"/>
              <a:t>xizmat</a:t>
            </a:r>
            <a:r>
              <a:rPr lang="en-US" sz="4200" dirty="0"/>
              <a:t> </a:t>
            </a:r>
            <a:r>
              <a:rPr lang="en-US" sz="4200" dirty="0" err="1"/>
              <a:t>qilmoqda</a:t>
            </a:r>
            <a:r>
              <a:rPr lang="en-US" sz="4200" dirty="0"/>
              <a:t>. </a:t>
            </a:r>
            <a:r>
              <a:rPr lang="en-US" sz="4200" dirty="0" err="1"/>
              <a:t>Mazkur</a:t>
            </a:r>
            <a:r>
              <a:rPr lang="en-US" sz="4200" dirty="0"/>
              <a:t> </a:t>
            </a:r>
            <a:r>
              <a:rPr lang="en-US" sz="4200" dirty="0" err="1"/>
              <a:t>hujjatga</a:t>
            </a:r>
            <a:r>
              <a:rPr lang="en-US" sz="4200" dirty="0"/>
              <a:t> </a:t>
            </a:r>
            <a:r>
              <a:rPr lang="en-US" sz="4200" dirty="0" err="1"/>
              <a:t>binoan</a:t>
            </a:r>
            <a:r>
              <a:rPr lang="en-US" sz="4200" dirty="0"/>
              <a:t> </a:t>
            </a:r>
            <a:r>
              <a:rPr lang="en-US" sz="4200" dirty="0" err="1"/>
              <a:t>mamlakatimiz</a:t>
            </a:r>
            <a:r>
              <a:rPr lang="en-US" sz="4200" dirty="0"/>
              <a:t> </a:t>
            </a:r>
            <a:r>
              <a:rPr lang="en-US" sz="4200" dirty="0" err="1"/>
              <a:t>tijorat</a:t>
            </a:r>
            <a:r>
              <a:rPr lang="en-US" sz="4200" dirty="0"/>
              <a:t> </a:t>
            </a:r>
            <a:r>
              <a:rPr lang="en-US" sz="4200" dirty="0" err="1"/>
              <a:t>banklari</a:t>
            </a:r>
            <a:r>
              <a:rPr lang="en-US" sz="4200" dirty="0"/>
              <a:t> </a:t>
            </a:r>
            <a:r>
              <a:rPr lang="en-US" sz="4200" dirty="0" err="1"/>
              <a:t>faoliyatini</a:t>
            </a:r>
            <a:r>
              <a:rPr lang="en-US" sz="4200" dirty="0"/>
              <a:t> </a:t>
            </a:r>
            <a:r>
              <a:rPr lang="en-US" sz="4200" dirty="0" err="1"/>
              <a:t>yetakchi</a:t>
            </a:r>
            <a:r>
              <a:rPr lang="en-US" sz="4200" dirty="0"/>
              <a:t> </a:t>
            </a:r>
            <a:r>
              <a:rPr lang="en-US" sz="4200" dirty="0" err="1"/>
              <a:t>xalqaro</a:t>
            </a:r>
            <a:r>
              <a:rPr lang="en-US" sz="4200" dirty="0"/>
              <a:t> </a:t>
            </a:r>
            <a:r>
              <a:rPr lang="en-US" sz="4200" dirty="0" err="1"/>
              <a:t>reyting</a:t>
            </a:r>
            <a:r>
              <a:rPr lang="en-US" sz="4200" dirty="0"/>
              <a:t> </a:t>
            </a:r>
            <a:r>
              <a:rPr lang="en-US" sz="4200" dirty="0" err="1"/>
              <a:t>agentliklari</a:t>
            </a:r>
            <a:r>
              <a:rPr lang="en-US" sz="4200" dirty="0"/>
              <a:t> </a:t>
            </a:r>
            <a:r>
              <a:rPr lang="en-US" sz="4200" dirty="0" err="1"/>
              <a:t>tomonidan</a:t>
            </a:r>
            <a:r>
              <a:rPr lang="en-US" sz="4200" dirty="0"/>
              <a:t> </a:t>
            </a:r>
            <a:r>
              <a:rPr lang="en-US" sz="4200" dirty="0" err="1"/>
              <a:t>qo‘llaniladigan</a:t>
            </a:r>
            <a:r>
              <a:rPr lang="en-US" sz="4200" dirty="0"/>
              <a:t> </a:t>
            </a:r>
            <a:r>
              <a:rPr lang="en-US" sz="4200" dirty="0" err="1"/>
              <a:t>xalqaro</a:t>
            </a:r>
            <a:r>
              <a:rPr lang="en-US" sz="4200" dirty="0"/>
              <a:t> </a:t>
            </a:r>
            <a:r>
              <a:rPr lang="en-US" sz="4200" dirty="0" err="1"/>
              <a:t>me’yor</a:t>
            </a:r>
            <a:r>
              <a:rPr lang="en-US" sz="4200" dirty="0"/>
              <a:t>, </a:t>
            </a:r>
            <a:r>
              <a:rPr lang="en-US" sz="4200" dirty="0" err="1"/>
              <a:t>mezon</a:t>
            </a:r>
            <a:r>
              <a:rPr lang="en-US" sz="4200" dirty="0"/>
              <a:t> </a:t>
            </a:r>
            <a:r>
              <a:rPr lang="en-US" sz="4200" dirty="0" err="1"/>
              <a:t>va</a:t>
            </a:r>
            <a:r>
              <a:rPr lang="en-US" sz="4200" dirty="0"/>
              <a:t> </a:t>
            </a:r>
            <a:r>
              <a:rPr lang="en-US" sz="4200" dirty="0" err="1"/>
              <a:t>standartlar</a:t>
            </a:r>
            <a:r>
              <a:rPr lang="en-US" sz="4200" dirty="0"/>
              <a:t> </a:t>
            </a:r>
            <a:r>
              <a:rPr lang="en-US" sz="4200" dirty="0" err="1"/>
              <a:t>asosida</a:t>
            </a:r>
            <a:r>
              <a:rPr lang="en-US" sz="4200" dirty="0"/>
              <a:t> </a:t>
            </a:r>
            <a:r>
              <a:rPr lang="en-US" sz="4200" dirty="0" err="1"/>
              <a:t>tashkil</a:t>
            </a:r>
            <a:r>
              <a:rPr lang="en-US" sz="4200" dirty="0"/>
              <a:t> </a:t>
            </a:r>
            <a:r>
              <a:rPr lang="en-US" sz="4200" dirty="0" err="1"/>
              <a:t>etish</a:t>
            </a:r>
            <a:r>
              <a:rPr lang="en-US" sz="4200" dirty="0"/>
              <a:t> </a:t>
            </a:r>
            <a:r>
              <a:rPr lang="en-US" sz="4200" dirty="0" err="1"/>
              <a:t>va</a:t>
            </a:r>
            <a:r>
              <a:rPr lang="en-US" sz="4200" dirty="0"/>
              <a:t> </a:t>
            </a:r>
            <a:r>
              <a:rPr lang="en-US" sz="4200" dirty="0" err="1"/>
              <a:t>ularning</a:t>
            </a:r>
            <a:r>
              <a:rPr lang="en-US" sz="4200" dirty="0"/>
              <a:t> </a:t>
            </a:r>
            <a:r>
              <a:rPr lang="en-US" sz="4200" dirty="0" err="1"/>
              <a:t>yuqori</a:t>
            </a:r>
            <a:r>
              <a:rPr lang="en-US" sz="4200" dirty="0"/>
              <a:t> </a:t>
            </a:r>
            <a:r>
              <a:rPr lang="en-US" sz="4200" dirty="0" err="1"/>
              <a:t>baholariga</a:t>
            </a:r>
            <a:r>
              <a:rPr lang="en-US" sz="4200" dirty="0"/>
              <a:t> </a:t>
            </a:r>
            <a:r>
              <a:rPr lang="en-US" sz="4200" dirty="0" err="1"/>
              <a:t>erishish</a:t>
            </a:r>
            <a:r>
              <a:rPr lang="en-US" sz="4200" dirty="0"/>
              <a:t> </a:t>
            </a:r>
            <a:r>
              <a:rPr lang="en-US" sz="4200" dirty="0" err="1"/>
              <a:t>borasida</a:t>
            </a:r>
            <a:r>
              <a:rPr lang="en-US" sz="4200" dirty="0"/>
              <a:t> </a:t>
            </a:r>
            <a:r>
              <a:rPr lang="en-US" sz="4200" dirty="0" err="1"/>
              <a:t>izchil</a:t>
            </a:r>
            <a:r>
              <a:rPr lang="en-US" sz="4200" dirty="0"/>
              <a:t> </a:t>
            </a:r>
            <a:r>
              <a:rPr lang="en-US" sz="4200" dirty="0" err="1"/>
              <a:t>chora-tadbirlar</a:t>
            </a:r>
            <a:r>
              <a:rPr lang="en-US" sz="4200" dirty="0"/>
              <a:t> </a:t>
            </a:r>
            <a:r>
              <a:rPr lang="en-US" sz="4200" dirty="0" err="1"/>
              <a:t>amalga</a:t>
            </a:r>
            <a:r>
              <a:rPr lang="en-US" sz="4200" dirty="0"/>
              <a:t> </a:t>
            </a:r>
            <a:r>
              <a:rPr lang="en-US" sz="4200" dirty="0" err="1"/>
              <a:t>oshirilmoqda</a:t>
            </a:r>
            <a:r>
              <a:rPr lang="en-US" sz="4200" dirty="0"/>
              <a:t>.</a:t>
            </a:r>
            <a:endParaRPr lang="uz-Cyrl-UZ" sz="4200" dirty="0"/>
          </a:p>
          <a:p>
            <a:endParaRPr lang="uz-Cyrl-U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571480"/>
          <a:ext cx="8229600" cy="5554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126163"/>
          </a:xfrm>
        </p:spPr>
        <p:txBody>
          <a:bodyPr>
            <a:noAutofit/>
          </a:bodyPr>
          <a:lstStyle/>
          <a:p>
            <a:r>
              <a:rPr lang="en-US" sz="1800" b="1" dirty="0" err="1"/>
              <a:t>Avvalgi</a:t>
            </a:r>
            <a:r>
              <a:rPr lang="en-US" sz="1800" b="1" dirty="0"/>
              <a:t> </a:t>
            </a:r>
            <a:r>
              <a:rPr lang="en-US" sz="1800" b="1" dirty="0" err="1"/>
              <a:t>yillarda</a:t>
            </a:r>
            <a:r>
              <a:rPr lang="en-US" sz="1800" b="1" dirty="0"/>
              <a:t> </a:t>
            </a:r>
            <a:r>
              <a:rPr lang="en-US" sz="1800" b="1" dirty="0" err="1"/>
              <a:t>xalqaro</a:t>
            </a:r>
            <a:r>
              <a:rPr lang="en-US" sz="1800" b="1" dirty="0"/>
              <a:t> </a:t>
            </a:r>
            <a:r>
              <a:rPr lang="en-US" sz="1800" b="1" dirty="0" err="1"/>
              <a:t>reyting</a:t>
            </a:r>
            <a:r>
              <a:rPr lang="en-US" sz="1800" b="1" dirty="0"/>
              <a:t> </a:t>
            </a:r>
            <a:r>
              <a:rPr lang="en-US" sz="1800" b="1" dirty="0" err="1"/>
              <a:t>agentliklarining</a:t>
            </a:r>
            <a:r>
              <a:rPr lang="en-US" sz="1800" b="1" dirty="0"/>
              <a:t> “</a:t>
            </a:r>
            <a:r>
              <a:rPr lang="en-US" sz="1800" b="1" dirty="0" err="1"/>
              <a:t>barqaror</a:t>
            </a:r>
            <a:r>
              <a:rPr lang="en-US" sz="1800" b="1" dirty="0"/>
              <a:t>” </a:t>
            </a:r>
            <a:r>
              <a:rPr lang="en-US" sz="1800" b="1" dirty="0" err="1"/>
              <a:t>reytingini</a:t>
            </a:r>
            <a:r>
              <a:rPr lang="en-US" sz="1800" b="1" dirty="0"/>
              <a:t> </a:t>
            </a:r>
            <a:r>
              <a:rPr lang="en-US" sz="1800" b="1" dirty="0" err="1"/>
              <a:t>olgan</a:t>
            </a:r>
            <a:r>
              <a:rPr lang="en-US" sz="1800" b="1" dirty="0"/>
              <a:t> </a:t>
            </a:r>
            <a:r>
              <a:rPr lang="en-US" sz="1800" b="1" dirty="0" err="1"/>
              <a:t>tijorat</a:t>
            </a:r>
            <a:r>
              <a:rPr lang="en-US" sz="1800" b="1" dirty="0"/>
              <a:t> </a:t>
            </a:r>
            <a:r>
              <a:rPr lang="en-US" sz="1800" b="1" dirty="0" err="1"/>
              <a:t>banklari</a:t>
            </a:r>
            <a:r>
              <a:rPr lang="en-US" sz="1800" b="1" dirty="0"/>
              <a:t> </a:t>
            </a:r>
            <a:r>
              <a:rPr lang="en-US" sz="1800" b="1" dirty="0" err="1"/>
              <a:t>soni</a:t>
            </a:r>
            <a:r>
              <a:rPr lang="en-US" sz="1800" b="1" dirty="0"/>
              <a:t> 13-15 </a:t>
            </a:r>
            <a:r>
              <a:rPr lang="en-US" sz="1800" b="1" dirty="0" err="1"/>
              <a:t>tani</a:t>
            </a:r>
            <a:r>
              <a:rPr lang="en-US" sz="1800" b="1" dirty="0"/>
              <a:t> </a:t>
            </a:r>
            <a:r>
              <a:rPr lang="en-US" sz="1800" b="1" dirty="0" err="1"/>
              <a:t>tashkil</a:t>
            </a:r>
            <a:r>
              <a:rPr lang="en-US" sz="1800" b="1" dirty="0"/>
              <a:t> </a:t>
            </a:r>
            <a:r>
              <a:rPr lang="en-US" sz="1800" b="1" dirty="0" err="1"/>
              <a:t>qilgan</a:t>
            </a:r>
            <a:r>
              <a:rPr lang="en-US" sz="1800" b="1" dirty="0"/>
              <a:t> </a:t>
            </a:r>
            <a:r>
              <a:rPr lang="en-US" sz="1800" b="1" dirty="0" err="1"/>
              <a:t>bo‘lsa</a:t>
            </a:r>
            <a:r>
              <a:rPr lang="en-US" sz="1800" b="1" dirty="0"/>
              <a:t>, </a:t>
            </a:r>
            <a:r>
              <a:rPr lang="en-US" sz="1800" b="1" dirty="0" err="1"/>
              <a:t>bugungi</a:t>
            </a:r>
            <a:r>
              <a:rPr lang="en-US" sz="1800" b="1" dirty="0"/>
              <a:t> </a:t>
            </a:r>
            <a:r>
              <a:rPr lang="en-US" sz="1800" b="1" dirty="0" err="1"/>
              <a:t>kunda</a:t>
            </a:r>
            <a:r>
              <a:rPr lang="en-US" sz="1800" b="1" dirty="0"/>
              <a:t> </a:t>
            </a:r>
            <a:r>
              <a:rPr lang="en-US" sz="1800" b="1" dirty="0" err="1"/>
              <a:t>ularning</a:t>
            </a:r>
            <a:r>
              <a:rPr lang="en-US" sz="1800" b="1" dirty="0"/>
              <a:t> </a:t>
            </a:r>
            <a:r>
              <a:rPr lang="en-US" sz="1800" b="1" dirty="0" err="1"/>
              <a:t>soni</a:t>
            </a:r>
            <a:r>
              <a:rPr lang="en-US" sz="1800" b="1" dirty="0"/>
              <a:t> 26 </a:t>
            </a:r>
            <a:r>
              <a:rPr lang="en-US" sz="1800" b="1" dirty="0" err="1"/>
              <a:t>taga</a:t>
            </a:r>
            <a:r>
              <a:rPr lang="en-US" sz="1800" b="1" dirty="0"/>
              <a:t> </a:t>
            </a:r>
            <a:r>
              <a:rPr lang="en-US" sz="1800" b="1" dirty="0" err="1"/>
              <a:t>yetdi</a:t>
            </a:r>
            <a:r>
              <a:rPr lang="en-US" sz="1800" b="1" dirty="0"/>
              <a:t>. </a:t>
            </a:r>
            <a:r>
              <a:rPr lang="en-US" sz="1800" b="1" dirty="0" err="1"/>
              <a:t>Ushbu</a:t>
            </a:r>
            <a:r>
              <a:rPr lang="en-US" sz="1800" b="1" dirty="0"/>
              <a:t> </a:t>
            </a:r>
            <a:r>
              <a:rPr lang="en-US" sz="1800" b="1" dirty="0" err="1"/>
              <a:t>banklarning</a:t>
            </a:r>
            <a:r>
              <a:rPr lang="en-US" sz="1800" b="1" dirty="0"/>
              <a:t> bank </a:t>
            </a:r>
            <a:r>
              <a:rPr lang="en-US" sz="1800" b="1" dirty="0" err="1"/>
              <a:t>tizimi</a:t>
            </a:r>
            <a:r>
              <a:rPr lang="en-US" sz="1800" b="1" dirty="0"/>
              <a:t> </a:t>
            </a:r>
            <a:r>
              <a:rPr lang="en-US" sz="1800" b="1" dirty="0" err="1"/>
              <a:t>jami</a:t>
            </a:r>
            <a:r>
              <a:rPr lang="en-US" sz="1800" b="1" dirty="0"/>
              <a:t> </a:t>
            </a:r>
            <a:r>
              <a:rPr lang="en-US" sz="1800" b="1" dirty="0" err="1"/>
              <a:t>aktivlaridagi</a:t>
            </a:r>
            <a:r>
              <a:rPr lang="en-US" sz="1800" b="1" dirty="0"/>
              <a:t> </a:t>
            </a:r>
            <a:r>
              <a:rPr lang="en-US" sz="1800" b="1" dirty="0" err="1"/>
              <a:t>salmog‘i</a:t>
            </a:r>
            <a:r>
              <a:rPr lang="en-US" sz="1800" b="1" dirty="0"/>
              <a:t> 98 </a:t>
            </a:r>
            <a:r>
              <a:rPr lang="en-US" sz="1800" b="1" dirty="0" err="1"/>
              <a:t>foizdan</a:t>
            </a:r>
            <a:r>
              <a:rPr lang="en-US" sz="1800" b="1" dirty="0"/>
              <a:t> </a:t>
            </a:r>
            <a:r>
              <a:rPr lang="en-US" sz="1800" b="1" dirty="0" err="1"/>
              <a:t>oshib</a:t>
            </a:r>
            <a:r>
              <a:rPr lang="en-US" sz="1800" b="1" dirty="0"/>
              <a:t> </a:t>
            </a:r>
            <a:r>
              <a:rPr lang="en-US" sz="1800" b="1" dirty="0" err="1"/>
              <a:t>ketdi</a:t>
            </a:r>
            <a:r>
              <a:rPr lang="en-US" sz="1800" b="1" dirty="0"/>
              <a:t>. </a:t>
            </a:r>
            <a:r>
              <a:rPr lang="en-US" sz="1800" b="1" dirty="0" err="1"/>
              <a:t>Mamlakatimizning</a:t>
            </a:r>
            <a:r>
              <a:rPr lang="en-US" sz="1800" b="1" dirty="0"/>
              <a:t> </a:t>
            </a:r>
            <a:r>
              <a:rPr lang="en-US" sz="1800" b="1" dirty="0" err="1"/>
              <a:t>yetakchi</a:t>
            </a:r>
            <a:r>
              <a:rPr lang="en-US" sz="1800" b="1" dirty="0"/>
              <a:t> </a:t>
            </a:r>
            <a:r>
              <a:rPr lang="en-US" sz="1800" b="1" dirty="0" err="1"/>
              <a:t>banklari</a:t>
            </a:r>
            <a:r>
              <a:rPr lang="en-US" sz="1800" b="1" dirty="0"/>
              <a:t>, </a:t>
            </a:r>
            <a:r>
              <a:rPr lang="en-US" sz="1800" b="1" dirty="0" err="1"/>
              <a:t>jumladan</a:t>
            </a:r>
            <a:r>
              <a:rPr lang="en-US" sz="1800" b="1" dirty="0"/>
              <a:t>, </a:t>
            </a:r>
            <a:r>
              <a:rPr lang="en-US" sz="1800" b="1" dirty="0" err="1"/>
              <a:t>Tashqi</a:t>
            </a:r>
            <a:r>
              <a:rPr lang="en-US" sz="1800" b="1" dirty="0"/>
              <a:t> </a:t>
            </a:r>
            <a:r>
              <a:rPr lang="en-US" sz="1800" b="1" dirty="0" err="1"/>
              <a:t>iqtisodiy</a:t>
            </a:r>
            <a:r>
              <a:rPr lang="en-US" sz="1800" b="1" dirty="0"/>
              <a:t> </a:t>
            </a:r>
            <a:r>
              <a:rPr lang="en-US" sz="1800" b="1" dirty="0" err="1"/>
              <a:t>faoliyat</a:t>
            </a:r>
            <a:r>
              <a:rPr lang="en-US" sz="1800" b="1" dirty="0"/>
              <a:t> </a:t>
            </a:r>
            <a:r>
              <a:rPr lang="en-US" sz="1800" b="1" dirty="0" err="1"/>
              <a:t>milliy</a:t>
            </a:r>
            <a:r>
              <a:rPr lang="en-US" sz="1800" b="1" dirty="0"/>
              <a:t> </a:t>
            </a:r>
            <a:r>
              <a:rPr lang="en-US" sz="1800" b="1" dirty="0" err="1"/>
              <a:t>banki</a:t>
            </a:r>
            <a:r>
              <a:rPr lang="en-US" sz="1800" b="1" dirty="0"/>
              <a:t> (“</a:t>
            </a:r>
            <a:r>
              <a:rPr lang="en-US" sz="1800" b="1" dirty="0" err="1"/>
              <a:t>Mudis</a:t>
            </a:r>
            <a:r>
              <a:rPr lang="en-US" sz="1800" b="1" dirty="0"/>
              <a:t>”, “</a:t>
            </a:r>
            <a:r>
              <a:rPr lang="en-US" sz="1800" b="1" dirty="0" err="1"/>
              <a:t>Standart</a:t>
            </a:r>
            <a:r>
              <a:rPr lang="en-US" sz="1800" b="1" dirty="0"/>
              <a:t> end </a:t>
            </a:r>
            <a:r>
              <a:rPr lang="en-US" sz="1800" b="1" dirty="0" err="1"/>
              <a:t>Purs</a:t>
            </a:r>
            <a:r>
              <a:rPr lang="en-US" sz="1800" b="1" dirty="0"/>
              <a:t>”), </a:t>
            </a:r>
            <a:r>
              <a:rPr lang="en-US" sz="1800" b="1" dirty="0" err="1"/>
              <a:t>Asakabank</a:t>
            </a:r>
            <a:r>
              <a:rPr lang="en-US" sz="1800" b="1" dirty="0"/>
              <a:t> (“</a:t>
            </a:r>
            <a:r>
              <a:rPr lang="en-US" sz="1800" b="1" dirty="0" err="1"/>
              <a:t>Mudis</a:t>
            </a:r>
            <a:r>
              <a:rPr lang="en-US" sz="1800" b="1" dirty="0"/>
              <a:t>”, “Fitch </a:t>
            </a:r>
            <a:r>
              <a:rPr lang="en-US" sz="1800" b="1" dirty="0" err="1"/>
              <a:t>Reytings</a:t>
            </a:r>
            <a:r>
              <a:rPr lang="en-US" sz="1800" b="1" dirty="0"/>
              <a:t>”), “</a:t>
            </a:r>
            <a:r>
              <a:rPr lang="en-US" sz="1800" b="1" dirty="0" err="1"/>
              <a:t>O‘zsanoatqurilishbank</a:t>
            </a:r>
            <a:r>
              <a:rPr lang="en-US" sz="1800" b="1" dirty="0"/>
              <a:t>” (“Fitch </a:t>
            </a:r>
            <a:r>
              <a:rPr lang="en-US" sz="1800" b="1" dirty="0" err="1"/>
              <a:t>Reytings</a:t>
            </a:r>
            <a:r>
              <a:rPr lang="en-US" sz="1800" b="1" dirty="0"/>
              <a:t>”, “</a:t>
            </a:r>
            <a:r>
              <a:rPr lang="en-US" sz="1800" b="1" dirty="0" err="1"/>
              <a:t>Standart</a:t>
            </a:r>
            <a:r>
              <a:rPr lang="en-US" sz="1800" b="1" dirty="0"/>
              <a:t> end </a:t>
            </a:r>
            <a:r>
              <a:rPr lang="en-US" sz="1800" b="1" dirty="0" err="1"/>
              <a:t>Purs</a:t>
            </a:r>
            <a:r>
              <a:rPr lang="en-US" sz="1800" b="1" dirty="0"/>
              <a:t>”) </a:t>
            </a:r>
            <a:r>
              <a:rPr lang="en-US" sz="1800" b="1" dirty="0" err="1"/>
              <a:t>va</a:t>
            </a:r>
            <a:r>
              <a:rPr lang="en-US" sz="1800" b="1" dirty="0"/>
              <a:t> </a:t>
            </a:r>
            <a:r>
              <a:rPr lang="en-US" sz="1800" b="1" dirty="0" err="1"/>
              <a:t>Ipotekabank</a:t>
            </a:r>
            <a:r>
              <a:rPr lang="en-US" sz="1800" b="1" dirty="0"/>
              <a:t> (“</a:t>
            </a:r>
            <a:r>
              <a:rPr lang="en-US" sz="1800" b="1" dirty="0" err="1"/>
              <a:t>Mudis</a:t>
            </a:r>
            <a:r>
              <a:rPr lang="en-US" sz="1800" b="1" dirty="0"/>
              <a:t>”, “</a:t>
            </a:r>
            <a:r>
              <a:rPr lang="en-US" sz="1800" b="1" dirty="0" err="1"/>
              <a:t>Standart</a:t>
            </a:r>
            <a:r>
              <a:rPr lang="en-US" sz="1800" b="1" dirty="0"/>
              <a:t> end </a:t>
            </a:r>
            <a:r>
              <a:rPr lang="en-US" sz="1800" b="1" dirty="0" err="1"/>
              <a:t>Purs</a:t>
            </a:r>
            <a:r>
              <a:rPr lang="en-US" sz="1800" b="1" dirty="0"/>
              <a:t>”) </a:t>
            </a:r>
            <a:r>
              <a:rPr lang="en-US" sz="1800" b="1" dirty="0" err="1"/>
              <a:t>bir</a:t>
            </a:r>
            <a:r>
              <a:rPr lang="en-US" sz="1800" b="1" dirty="0"/>
              <a:t> </a:t>
            </a:r>
            <a:r>
              <a:rPr lang="en-US" sz="1800" b="1" dirty="0" err="1"/>
              <a:t>paytning</a:t>
            </a:r>
            <a:r>
              <a:rPr lang="en-US" sz="1800" b="1" dirty="0"/>
              <a:t> </a:t>
            </a:r>
            <a:r>
              <a:rPr lang="en-US" sz="1800" b="1" dirty="0" err="1"/>
              <a:t>o‘zida</a:t>
            </a:r>
            <a:r>
              <a:rPr lang="en-US" sz="1800" b="1" dirty="0"/>
              <a:t> </a:t>
            </a:r>
            <a:r>
              <a:rPr lang="en-US" sz="1800" b="1" dirty="0" err="1"/>
              <a:t>ikkita</a:t>
            </a:r>
            <a:r>
              <a:rPr lang="en-US" sz="1800" b="1" dirty="0"/>
              <a:t> </a:t>
            </a:r>
            <a:r>
              <a:rPr lang="en-US" sz="1800" b="1" dirty="0" err="1"/>
              <a:t>xalqaro</a:t>
            </a:r>
            <a:r>
              <a:rPr lang="en-US" sz="1800" b="1" dirty="0"/>
              <a:t> </a:t>
            </a:r>
            <a:r>
              <a:rPr lang="en-US" sz="1800" b="1" dirty="0" err="1"/>
              <a:t>reyting</a:t>
            </a:r>
            <a:r>
              <a:rPr lang="en-US" sz="1800" b="1" dirty="0"/>
              <a:t> </a:t>
            </a:r>
            <a:r>
              <a:rPr lang="en-US" sz="1800" b="1" dirty="0" err="1"/>
              <a:t>agentligining</a:t>
            </a:r>
            <a:r>
              <a:rPr lang="en-US" sz="1800" b="1" dirty="0"/>
              <a:t> “</a:t>
            </a:r>
            <a:r>
              <a:rPr lang="en-US" sz="1800" b="1" dirty="0" err="1"/>
              <a:t>barqaror</a:t>
            </a:r>
            <a:r>
              <a:rPr lang="en-US" sz="1800" b="1" dirty="0"/>
              <a:t>” </a:t>
            </a:r>
            <a:r>
              <a:rPr lang="en-US" sz="1800" b="1" dirty="0" err="1"/>
              <a:t>reyting</a:t>
            </a:r>
            <a:r>
              <a:rPr lang="en-US" sz="1800" b="1" dirty="0"/>
              <a:t> </a:t>
            </a:r>
            <a:r>
              <a:rPr lang="en-US" sz="1800" b="1" dirty="0" err="1"/>
              <a:t>bahosiga</a:t>
            </a:r>
            <a:r>
              <a:rPr lang="en-US" sz="1800" b="1" dirty="0"/>
              <a:t> </a:t>
            </a:r>
            <a:r>
              <a:rPr lang="en-US" sz="1800" b="1" dirty="0" err="1"/>
              <a:t>sazovor</a:t>
            </a:r>
            <a:r>
              <a:rPr lang="en-US" sz="1800" b="1" dirty="0"/>
              <a:t> </a:t>
            </a:r>
            <a:r>
              <a:rPr lang="en-US" sz="1800" b="1" dirty="0" err="1"/>
              <a:t>bo‘ldi</a:t>
            </a:r>
            <a:r>
              <a:rPr lang="en-US" sz="1800" b="1" dirty="0"/>
              <a:t>.</a:t>
            </a:r>
            <a:endParaRPr lang="uz-Cyrl-UZ" sz="1800" b="1" dirty="0"/>
          </a:p>
          <a:p>
            <a:r>
              <a:rPr lang="en-US" sz="1800" b="1" dirty="0" err="1"/>
              <a:t>O‘zbekiston</a:t>
            </a:r>
            <a:r>
              <a:rPr lang="en-US" sz="1800" b="1" dirty="0"/>
              <a:t> bank </a:t>
            </a:r>
            <a:r>
              <a:rPr lang="en-US" sz="1800" b="1" dirty="0" err="1"/>
              <a:t>tizimining</a:t>
            </a:r>
            <a:r>
              <a:rPr lang="en-US" sz="1800" b="1" dirty="0"/>
              <a:t> </a:t>
            </a:r>
            <a:r>
              <a:rPr lang="en-US" sz="1800" b="1" dirty="0" err="1"/>
              <a:t>nufuzli</a:t>
            </a:r>
            <a:r>
              <a:rPr lang="en-US" sz="1800" b="1" dirty="0"/>
              <a:t> </a:t>
            </a:r>
            <a:r>
              <a:rPr lang="en-US" sz="1800" b="1" dirty="0" err="1"/>
              <a:t>xalqaro</a:t>
            </a:r>
            <a:r>
              <a:rPr lang="en-US" sz="1800" b="1" dirty="0"/>
              <a:t> </a:t>
            </a:r>
            <a:r>
              <a:rPr lang="en-US" sz="1800" b="1" dirty="0" err="1"/>
              <a:t>reyting</a:t>
            </a:r>
            <a:r>
              <a:rPr lang="en-US" sz="1800" b="1" dirty="0"/>
              <a:t> </a:t>
            </a:r>
            <a:r>
              <a:rPr lang="en-US" sz="1800" b="1" dirty="0" err="1"/>
              <a:t>agentliklari</a:t>
            </a:r>
            <a:r>
              <a:rPr lang="en-US" sz="1800" b="1" dirty="0"/>
              <a:t> </a:t>
            </a:r>
            <a:r>
              <a:rPr lang="en-US" sz="1800" b="1" dirty="0" err="1"/>
              <a:t>bilan</a:t>
            </a:r>
            <a:r>
              <a:rPr lang="en-US" sz="1800" b="1" dirty="0"/>
              <a:t> </a:t>
            </a:r>
            <a:r>
              <a:rPr lang="en-US" sz="1800" b="1" dirty="0" err="1"/>
              <a:t>hamkorligi</a:t>
            </a:r>
            <a:r>
              <a:rPr lang="en-US" sz="1800" b="1" dirty="0"/>
              <a:t> </a:t>
            </a:r>
            <a:r>
              <a:rPr lang="en-US" sz="1800" b="1" dirty="0" err="1"/>
              <a:t>yildan-yilga</a:t>
            </a:r>
            <a:r>
              <a:rPr lang="en-US" sz="1800" b="1" dirty="0"/>
              <a:t> </a:t>
            </a:r>
            <a:r>
              <a:rPr lang="en-US" sz="1800" b="1" dirty="0" err="1"/>
              <a:t>kengayib</a:t>
            </a:r>
            <a:r>
              <a:rPr lang="en-US" sz="1800" b="1" dirty="0"/>
              <a:t> </a:t>
            </a:r>
            <a:r>
              <a:rPr lang="en-US" sz="1800" b="1" dirty="0" err="1"/>
              <a:t>bormoqda</a:t>
            </a:r>
            <a:r>
              <a:rPr lang="en-US" sz="1800" b="1" dirty="0"/>
              <a:t>. </a:t>
            </a:r>
            <a:r>
              <a:rPr lang="en-US" sz="1800" b="1" dirty="0" err="1"/>
              <a:t>O‘zbekiston</a:t>
            </a:r>
            <a:r>
              <a:rPr lang="en-US" sz="1800" b="1" dirty="0"/>
              <a:t> </a:t>
            </a:r>
            <a:r>
              <a:rPr lang="en-US" sz="1800" b="1" dirty="0" err="1"/>
              <a:t>tijorat</a:t>
            </a:r>
            <a:r>
              <a:rPr lang="en-US" sz="1800" b="1" dirty="0"/>
              <a:t> </a:t>
            </a:r>
            <a:r>
              <a:rPr lang="en-US" sz="1800" b="1" dirty="0" err="1"/>
              <a:t>banklari</a:t>
            </a:r>
            <a:r>
              <a:rPr lang="en-US" sz="1800" b="1" dirty="0"/>
              <a:t> </a:t>
            </a:r>
            <a:r>
              <a:rPr lang="en-US" sz="1800" b="1" dirty="0" err="1"/>
              <a:t>uchun</a:t>
            </a:r>
            <a:r>
              <a:rPr lang="en-US" sz="1800" b="1" dirty="0"/>
              <a:t> </a:t>
            </a:r>
            <a:r>
              <a:rPr lang="en-US" sz="1800" b="1" dirty="0" err="1"/>
              <a:t>ular</a:t>
            </a:r>
            <a:r>
              <a:rPr lang="en-US" sz="1800" b="1" dirty="0"/>
              <a:t> </a:t>
            </a:r>
            <a:r>
              <a:rPr lang="en-US" sz="1800" b="1" dirty="0" err="1"/>
              <a:t>ishtirokida</a:t>
            </a:r>
            <a:r>
              <a:rPr lang="en-US" sz="1800" b="1" dirty="0"/>
              <a:t> </a:t>
            </a:r>
            <a:r>
              <a:rPr lang="en-US" sz="1800" b="1" dirty="0" err="1"/>
              <a:t>xalqaro</a:t>
            </a:r>
            <a:r>
              <a:rPr lang="en-US" sz="1800" b="1" dirty="0"/>
              <a:t> </a:t>
            </a:r>
            <a:r>
              <a:rPr lang="en-US" sz="1800" b="1" dirty="0" err="1"/>
              <a:t>reyting</a:t>
            </a:r>
            <a:r>
              <a:rPr lang="en-US" sz="1800" b="1" dirty="0"/>
              <a:t> </a:t>
            </a:r>
            <a:r>
              <a:rPr lang="en-US" sz="1800" b="1" dirty="0" err="1"/>
              <a:t>baholash</a:t>
            </a:r>
            <a:r>
              <a:rPr lang="en-US" sz="1800" b="1" dirty="0"/>
              <a:t> </a:t>
            </a:r>
            <a:r>
              <a:rPr lang="en-US" sz="1800" b="1" dirty="0" err="1"/>
              <a:t>uslubiyotida</a:t>
            </a:r>
            <a:r>
              <a:rPr lang="en-US" sz="1800" b="1" dirty="0"/>
              <a:t> </a:t>
            </a:r>
            <a:r>
              <a:rPr lang="en-US" sz="1800" b="1" dirty="0" err="1"/>
              <a:t>qo‘llaniladigan</a:t>
            </a:r>
            <a:r>
              <a:rPr lang="en-US" sz="1800" b="1" dirty="0"/>
              <a:t> </a:t>
            </a:r>
            <a:r>
              <a:rPr lang="en-US" sz="1800" b="1" dirty="0" err="1"/>
              <a:t>me’yor</a:t>
            </a:r>
            <a:r>
              <a:rPr lang="en-US" sz="1800" b="1" dirty="0"/>
              <a:t>, </a:t>
            </a:r>
            <a:r>
              <a:rPr lang="en-US" sz="1800" b="1" dirty="0" err="1"/>
              <a:t>mezon</a:t>
            </a:r>
            <a:r>
              <a:rPr lang="en-US" sz="1800" b="1" dirty="0"/>
              <a:t> </a:t>
            </a:r>
            <a:r>
              <a:rPr lang="en-US" sz="1800" b="1" dirty="0" err="1"/>
              <a:t>va</a:t>
            </a:r>
            <a:r>
              <a:rPr lang="en-US" sz="1800" b="1" dirty="0"/>
              <a:t> </a:t>
            </a:r>
            <a:r>
              <a:rPr lang="en-US" sz="1800" b="1" dirty="0" err="1"/>
              <a:t>standartlarga</a:t>
            </a:r>
            <a:r>
              <a:rPr lang="en-US" sz="1800" b="1" dirty="0"/>
              <a:t> </a:t>
            </a:r>
            <a:r>
              <a:rPr lang="en-US" sz="1800" b="1" dirty="0" err="1"/>
              <a:t>asoslangan</a:t>
            </a:r>
            <a:r>
              <a:rPr lang="en-US" sz="1800" b="1" dirty="0"/>
              <a:t> bank </a:t>
            </a:r>
            <a:r>
              <a:rPr lang="en-US" sz="1800" b="1" dirty="0" err="1"/>
              <a:t>va</a:t>
            </a:r>
            <a:r>
              <a:rPr lang="en-US" sz="1800" b="1" dirty="0"/>
              <a:t> </a:t>
            </a:r>
            <a:r>
              <a:rPr lang="en-US" sz="1800" b="1" dirty="0" err="1"/>
              <a:t>moliya</a:t>
            </a:r>
            <a:r>
              <a:rPr lang="en-US" sz="1800" b="1" dirty="0"/>
              <a:t>-bank </a:t>
            </a:r>
            <a:r>
              <a:rPr lang="en-US" sz="1800" b="1" dirty="0" err="1"/>
              <a:t>tizimi</a:t>
            </a:r>
            <a:r>
              <a:rPr lang="en-US" sz="1800" b="1" dirty="0"/>
              <a:t> </a:t>
            </a:r>
            <a:r>
              <a:rPr lang="en-US" sz="1800" b="1" dirty="0" err="1"/>
              <a:t>faoliyatini</a:t>
            </a:r>
            <a:r>
              <a:rPr lang="en-US" sz="1800" b="1" dirty="0"/>
              <a:t> </a:t>
            </a:r>
            <a:r>
              <a:rPr lang="en-US" sz="1800" b="1" dirty="0" err="1"/>
              <a:t>baholash</a:t>
            </a:r>
            <a:r>
              <a:rPr lang="en-US" sz="1800" b="1" dirty="0"/>
              <a:t> </a:t>
            </a:r>
            <a:r>
              <a:rPr lang="en-US" sz="1800" b="1" dirty="0" err="1"/>
              <a:t>va</a:t>
            </a:r>
            <a:r>
              <a:rPr lang="en-US" sz="1800" b="1" dirty="0"/>
              <a:t> </a:t>
            </a:r>
            <a:r>
              <a:rPr lang="en-US" sz="1800" b="1" dirty="0" err="1"/>
              <a:t>tahlil</a:t>
            </a:r>
            <a:r>
              <a:rPr lang="en-US" sz="1800" b="1" dirty="0"/>
              <a:t> </a:t>
            </a:r>
            <a:r>
              <a:rPr lang="en-US" sz="1800" b="1" dirty="0" err="1"/>
              <a:t>qilishning</a:t>
            </a:r>
            <a:r>
              <a:rPr lang="en-US" sz="1800" b="1" dirty="0"/>
              <a:t> </a:t>
            </a:r>
            <a:r>
              <a:rPr lang="en-US" sz="1800" b="1" dirty="0" err="1"/>
              <a:t>zamonaviy</a:t>
            </a:r>
            <a:r>
              <a:rPr lang="en-US" sz="1800" b="1" dirty="0"/>
              <a:t> </a:t>
            </a:r>
            <a:r>
              <a:rPr lang="en-US" sz="1800" b="1" dirty="0" err="1"/>
              <a:t>tizimini</a:t>
            </a:r>
            <a:r>
              <a:rPr lang="en-US" sz="1800" b="1" dirty="0"/>
              <a:t> </a:t>
            </a:r>
            <a:r>
              <a:rPr lang="en-US" sz="1800" b="1" dirty="0" err="1"/>
              <a:t>joriy</a:t>
            </a:r>
            <a:r>
              <a:rPr lang="en-US" sz="1800" b="1" dirty="0"/>
              <a:t> </a:t>
            </a:r>
            <a:r>
              <a:rPr lang="en-US" sz="1800" b="1" dirty="0" err="1"/>
              <a:t>etish</a:t>
            </a:r>
            <a:r>
              <a:rPr lang="en-US" sz="1800" b="1" dirty="0"/>
              <a:t> </a:t>
            </a:r>
            <a:r>
              <a:rPr lang="en-US" sz="1800" b="1" dirty="0" err="1"/>
              <a:t>borasida</a:t>
            </a:r>
            <a:r>
              <a:rPr lang="en-US" sz="1800" b="1" dirty="0"/>
              <a:t> </a:t>
            </a:r>
            <a:r>
              <a:rPr lang="en-US" sz="1800" b="1" dirty="0" err="1"/>
              <a:t>xalqaro</a:t>
            </a:r>
            <a:r>
              <a:rPr lang="en-US" sz="1800" b="1" dirty="0"/>
              <a:t> </a:t>
            </a:r>
            <a:r>
              <a:rPr lang="en-US" sz="1800" b="1" dirty="0" err="1"/>
              <a:t>konferensiya</a:t>
            </a:r>
            <a:r>
              <a:rPr lang="en-US" sz="1800" b="1" dirty="0"/>
              <a:t> </a:t>
            </a:r>
            <a:r>
              <a:rPr lang="en-US" sz="1800" b="1" dirty="0" err="1"/>
              <a:t>va</a:t>
            </a:r>
            <a:r>
              <a:rPr lang="en-US" sz="1800" b="1" dirty="0"/>
              <a:t> </a:t>
            </a:r>
            <a:r>
              <a:rPr lang="en-US" sz="1800" b="1" dirty="0" err="1"/>
              <a:t>seminarlar</a:t>
            </a:r>
            <a:r>
              <a:rPr lang="en-US" sz="1800" b="1" dirty="0"/>
              <a:t> </a:t>
            </a:r>
            <a:r>
              <a:rPr lang="en-US" sz="1800" b="1" dirty="0" err="1"/>
              <a:t>o‘tkazish</a:t>
            </a:r>
            <a:r>
              <a:rPr lang="en-US" sz="1800" b="1" dirty="0"/>
              <a:t> </a:t>
            </a:r>
            <a:r>
              <a:rPr lang="en-US" sz="1800" b="1" dirty="0" err="1"/>
              <a:t>an’anaga</a:t>
            </a:r>
            <a:r>
              <a:rPr lang="en-US" sz="1800" b="1" dirty="0"/>
              <a:t> </a:t>
            </a:r>
            <a:r>
              <a:rPr lang="en-US" sz="1800" b="1" dirty="0" err="1"/>
              <a:t>aylandi</a:t>
            </a:r>
            <a:r>
              <a:rPr lang="en-US" sz="1800" b="1" dirty="0"/>
              <a:t>.</a:t>
            </a:r>
            <a:endParaRPr lang="uz-Cyrl-UZ" sz="1800" b="1" dirty="0"/>
          </a:p>
          <a:p>
            <a:r>
              <a:rPr lang="en-US" sz="1800" b="1" dirty="0" err="1"/>
              <a:t>Xususan</a:t>
            </a:r>
            <a:r>
              <a:rPr lang="en-US" sz="1800" b="1" dirty="0"/>
              <a:t>, </a:t>
            </a:r>
            <a:r>
              <a:rPr lang="en-US" sz="1800" b="1" dirty="0" err="1"/>
              <a:t>shu</a:t>
            </a:r>
            <a:r>
              <a:rPr lang="en-US" sz="1800" b="1" dirty="0"/>
              <a:t> </a:t>
            </a:r>
            <a:r>
              <a:rPr lang="en-US" sz="1800" b="1" dirty="0" err="1"/>
              <a:t>yilning</a:t>
            </a:r>
            <a:r>
              <a:rPr lang="en-US" sz="1800" b="1" dirty="0"/>
              <a:t> 12-17-mart </a:t>
            </a:r>
            <a:r>
              <a:rPr lang="en-US" sz="1800" b="1" dirty="0" err="1"/>
              <a:t>kunlari</a:t>
            </a:r>
            <a:r>
              <a:rPr lang="en-US" sz="1800" b="1" dirty="0"/>
              <a:t> “</a:t>
            </a:r>
            <a:r>
              <a:rPr lang="en-US" sz="1800" b="1" dirty="0" err="1"/>
              <a:t>Mudis</a:t>
            </a:r>
            <a:r>
              <a:rPr lang="en-US" sz="1800" b="1" dirty="0"/>
              <a:t>”, 17-19 </a:t>
            </a:r>
            <a:r>
              <a:rPr lang="en-US" sz="1800" b="1" dirty="0" err="1"/>
              <a:t>aprel</a:t>
            </a:r>
            <a:r>
              <a:rPr lang="en-US" sz="1800" b="1" dirty="0"/>
              <a:t> </a:t>
            </a:r>
            <a:r>
              <a:rPr lang="en-US" sz="1800" b="1" dirty="0" err="1"/>
              <a:t>kunlari</a:t>
            </a:r>
            <a:r>
              <a:rPr lang="en-US" sz="1800" b="1" dirty="0"/>
              <a:t> “</a:t>
            </a:r>
            <a:r>
              <a:rPr lang="en-US" sz="1800" b="1" dirty="0" err="1"/>
              <a:t>Standart</a:t>
            </a:r>
            <a:r>
              <a:rPr lang="en-US" sz="1800" b="1" dirty="0"/>
              <a:t> end </a:t>
            </a:r>
            <a:r>
              <a:rPr lang="en-US" sz="1800" b="1" dirty="0" err="1"/>
              <a:t>Purs</a:t>
            </a:r>
            <a:r>
              <a:rPr lang="en-US" sz="1800" b="1" dirty="0"/>
              <a:t>” </a:t>
            </a:r>
            <a:r>
              <a:rPr lang="en-US" sz="1800" b="1" dirty="0" err="1"/>
              <a:t>va</a:t>
            </a:r>
            <a:r>
              <a:rPr lang="en-US" sz="1800" b="1" dirty="0"/>
              <a:t> 19-iyun </a:t>
            </a:r>
            <a:r>
              <a:rPr lang="en-US" sz="1800" b="1" dirty="0" err="1"/>
              <a:t>kuni</a:t>
            </a:r>
            <a:r>
              <a:rPr lang="en-US" sz="1800" b="1" dirty="0"/>
              <a:t> “Fitch </a:t>
            </a:r>
            <a:r>
              <a:rPr lang="en-US" sz="1800" b="1" dirty="0" err="1"/>
              <a:t>reytings</a:t>
            </a:r>
            <a:r>
              <a:rPr lang="en-US" sz="1800" b="1" dirty="0"/>
              <a:t>” </a:t>
            </a:r>
            <a:r>
              <a:rPr lang="en-US" sz="1800" b="1" dirty="0" err="1"/>
              <a:t>agentliklari</a:t>
            </a:r>
            <a:r>
              <a:rPr lang="en-US" sz="1800" b="1" dirty="0"/>
              <a:t> </a:t>
            </a:r>
            <a:r>
              <a:rPr lang="en-US" sz="1800" b="1" dirty="0" err="1"/>
              <a:t>bilan</a:t>
            </a:r>
            <a:r>
              <a:rPr lang="en-US" sz="1800" b="1" dirty="0"/>
              <a:t> </a:t>
            </a:r>
            <a:r>
              <a:rPr lang="en-US" sz="1800" b="1" dirty="0" err="1"/>
              <a:t>hamkorlikda</a:t>
            </a:r>
            <a:r>
              <a:rPr lang="en-US" sz="1800" b="1" dirty="0"/>
              <a:t> </a:t>
            </a:r>
            <a:r>
              <a:rPr lang="en-US" sz="1800" b="1" dirty="0" err="1"/>
              <a:t>ana</a:t>
            </a:r>
            <a:r>
              <a:rPr lang="en-US" sz="1800" b="1" dirty="0"/>
              <a:t> </a:t>
            </a:r>
            <a:r>
              <a:rPr lang="en-US" sz="1800" b="1" dirty="0" err="1"/>
              <a:t>shunday</a:t>
            </a:r>
            <a:r>
              <a:rPr lang="en-US" sz="1800" b="1" dirty="0"/>
              <a:t> </a:t>
            </a:r>
            <a:r>
              <a:rPr lang="en-US" sz="1800" b="1" dirty="0" err="1"/>
              <a:t>amaliy</a:t>
            </a:r>
            <a:r>
              <a:rPr lang="en-US" sz="1800" b="1" dirty="0"/>
              <a:t> </a:t>
            </a:r>
            <a:r>
              <a:rPr lang="en-US" sz="1800" b="1" dirty="0" err="1"/>
              <a:t>uchrashuvlar</a:t>
            </a:r>
            <a:r>
              <a:rPr lang="en-US" sz="1800" b="1" dirty="0"/>
              <a:t> </a:t>
            </a:r>
            <a:r>
              <a:rPr lang="en-US" sz="1800" b="1" dirty="0" err="1"/>
              <a:t>o‘tkazildi</a:t>
            </a:r>
            <a:r>
              <a:rPr lang="en-US" sz="1800" b="1" dirty="0"/>
              <a:t>. 12-iyun </a:t>
            </a:r>
            <a:r>
              <a:rPr lang="en-US" sz="1800" b="1" dirty="0" err="1"/>
              <a:t>kuni</a:t>
            </a:r>
            <a:r>
              <a:rPr lang="en-US" sz="1800" b="1" dirty="0"/>
              <a:t> “</a:t>
            </a:r>
            <a:r>
              <a:rPr lang="en-US" sz="1800" b="1" dirty="0" err="1"/>
              <a:t>Mudis</a:t>
            </a:r>
            <a:r>
              <a:rPr lang="en-US" sz="1800" b="1" dirty="0"/>
              <a:t>” </a:t>
            </a:r>
            <a:r>
              <a:rPr lang="en-US" sz="1800" b="1" dirty="0" err="1"/>
              <a:t>agentligining</a:t>
            </a:r>
            <a:r>
              <a:rPr lang="en-US" sz="1800" b="1" dirty="0"/>
              <a:t> </a:t>
            </a:r>
            <a:r>
              <a:rPr lang="en-US" sz="1800" b="1" dirty="0" err="1"/>
              <a:t>O‘zbekiston</a:t>
            </a:r>
            <a:r>
              <a:rPr lang="en-US" sz="1800" b="1" dirty="0"/>
              <a:t> bank </a:t>
            </a:r>
            <a:r>
              <a:rPr lang="en-US" sz="1800" b="1" dirty="0" err="1"/>
              <a:t>sohasini</a:t>
            </a:r>
            <a:r>
              <a:rPr lang="en-US" sz="1800" b="1" dirty="0"/>
              <a:t> </a:t>
            </a:r>
            <a:r>
              <a:rPr lang="en-US" sz="1800" b="1" dirty="0" err="1"/>
              <a:t>baholash</a:t>
            </a:r>
            <a:r>
              <a:rPr lang="en-US" sz="1800" b="1" dirty="0"/>
              <a:t> </a:t>
            </a:r>
            <a:r>
              <a:rPr lang="en-US" sz="1800" b="1" dirty="0" err="1"/>
              <a:t>bo‘yicha</a:t>
            </a:r>
            <a:r>
              <a:rPr lang="en-US" sz="1800" b="1" dirty="0"/>
              <a:t> </a:t>
            </a:r>
            <a:r>
              <a:rPr lang="en-US" sz="1800" b="1" dirty="0" err="1"/>
              <a:t>faoliyati</a:t>
            </a:r>
            <a:r>
              <a:rPr lang="en-US" sz="1800" b="1" dirty="0"/>
              <a:t>” </a:t>
            </a:r>
            <a:r>
              <a:rPr lang="en-US" sz="1800" b="1" dirty="0" err="1"/>
              <a:t>mavzuida</a:t>
            </a:r>
            <a:r>
              <a:rPr lang="en-US" sz="1800" b="1" dirty="0"/>
              <a:t>, 19-iyun </a:t>
            </a:r>
            <a:r>
              <a:rPr lang="en-US" sz="1800" b="1" dirty="0" err="1"/>
              <a:t>kuni</a:t>
            </a:r>
            <a:r>
              <a:rPr lang="en-US" sz="1800" b="1" dirty="0"/>
              <a:t> “Fitch </a:t>
            </a:r>
            <a:r>
              <a:rPr lang="en-US" sz="1800" b="1" dirty="0" err="1"/>
              <a:t>reytings</a:t>
            </a:r>
            <a:r>
              <a:rPr lang="en-US" sz="1800" b="1" dirty="0"/>
              <a:t>” </a:t>
            </a:r>
            <a:r>
              <a:rPr lang="en-US" sz="1800" b="1" dirty="0" err="1"/>
              <a:t>agentligi</a:t>
            </a:r>
            <a:r>
              <a:rPr lang="en-US" sz="1800" b="1" dirty="0"/>
              <a:t> </a:t>
            </a:r>
            <a:r>
              <a:rPr lang="en-US" sz="1800" b="1" dirty="0" err="1"/>
              <a:t>bilan</a:t>
            </a:r>
            <a:r>
              <a:rPr lang="en-US" sz="1800" b="1" dirty="0"/>
              <a:t> “</a:t>
            </a:r>
            <a:r>
              <a:rPr lang="en-US" sz="1800" b="1" dirty="0" err="1"/>
              <a:t>O‘zbekiston</a:t>
            </a:r>
            <a:r>
              <a:rPr lang="en-US" sz="1800" b="1" dirty="0"/>
              <a:t> </a:t>
            </a:r>
            <a:r>
              <a:rPr lang="en-US" sz="1800" b="1" dirty="0" err="1"/>
              <a:t>banklari</a:t>
            </a:r>
            <a:r>
              <a:rPr lang="en-US" sz="1800" b="1" dirty="0"/>
              <a:t>: </a:t>
            </a:r>
            <a:r>
              <a:rPr lang="en-US" sz="1800" b="1" dirty="0" err="1"/>
              <a:t>tashqi</a:t>
            </a:r>
            <a:r>
              <a:rPr lang="en-US" sz="1800" b="1" dirty="0"/>
              <a:t> </a:t>
            </a:r>
            <a:r>
              <a:rPr lang="en-US" sz="1800" b="1" dirty="0" err="1"/>
              <a:t>nobarqaror</a:t>
            </a:r>
            <a:r>
              <a:rPr lang="en-US" sz="1800" b="1" dirty="0"/>
              <a:t> </a:t>
            </a:r>
            <a:r>
              <a:rPr lang="en-US" sz="1800" b="1" dirty="0" err="1"/>
              <a:t>sharoitda</a:t>
            </a:r>
            <a:r>
              <a:rPr lang="en-US" sz="1800" b="1" dirty="0"/>
              <a:t> </a:t>
            </a:r>
            <a:r>
              <a:rPr lang="en-US" sz="1800" b="1" dirty="0" err="1"/>
              <a:t>rivojlanish</a:t>
            </a:r>
            <a:r>
              <a:rPr lang="en-US" sz="1800" b="1" dirty="0"/>
              <a:t>” </a:t>
            </a:r>
            <a:r>
              <a:rPr lang="en-US" sz="1800" b="1" dirty="0" err="1"/>
              <a:t>mavzuida</a:t>
            </a:r>
            <a:r>
              <a:rPr lang="en-US" sz="1800" b="1" dirty="0"/>
              <a:t> </a:t>
            </a:r>
            <a:r>
              <a:rPr lang="en-US" sz="1800" b="1" dirty="0" err="1"/>
              <a:t>va</a:t>
            </a:r>
            <a:r>
              <a:rPr lang="en-US" sz="1800" b="1" dirty="0"/>
              <a:t> 25 </a:t>
            </a:r>
            <a:r>
              <a:rPr lang="en-US" sz="1800" b="1" dirty="0" err="1"/>
              <a:t>iyul</a:t>
            </a:r>
            <a:r>
              <a:rPr lang="en-US" sz="1800" b="1" dirty="0"/>
              <a:t> </a:t>
            </a:r>
            <a:r>
              <a:rPr lang="en-US" sz="1800" b="1" dirty="0" err="1"/>
              <a:t>kuni</a:t>
            </a:r>
            <a:r>
              <a:rPr lang="en-US" sz="1800" b="1" dirty="0"/>
              <a:t> “</a:t>
            </a:r>
            <a:r>
              <a:rPr lang="en-US" sz="1800" b="1" dirty="0" err="1"/>
              <a:t>Standart</a:t>
            </a:r>
            <a:r>
              <a:rPr lang="en-US" sz="1800" b="1" dirty="0"/>
              <a:t> end </a:t>
            </a:r>
            <a:r>
              <a:rPr lang="en-US" sz="1800" b="1" dirty="0" err="1"/>
              <a:t>Purs</a:t>
            </a:r>
            <a:r>
              <a:rPr lang="en-US" sz="1800" b="1" dirty="0"/>
              <a:t>” </a:t>
            </a:r>
            <a:r>
              <a:rPr lang="en-US" sz="1800" b="1" dirty="0" err="1"/>
              <a:t>reyting</a:t>
            </a:r>
            <a:r>
              <a:rPr lang="en-US" sz="1800" b="1" dirty="0"/>
              <a:t> </a:t>
            </a:r>
            <a:r>
              <a:rPr lang="en-US" sz="1800" b="1" dirty="0" err="1"/>
              <a:t>agentligining</a:t>
            </a:r>
            <a:r>
              <a:rPr lang="en-US" sz="1800" b="1" dirty="0"/>
              <a:t> </a:t>
            </a:r>
            <a:r>
              <a:rPr lang="en-US" sz="1800" b="1" dirty="0" err="1"/>
              <a:t>kredit</a:t>
            </a:r>
            <a:r>
              <a:rPr lang="en-US" sz="1800" b="1" dirty="0"/>
              <a:t> </a:t>
            </a:r>
            <a:r>
              <a:rPr lang="en-US" sz="1800" b="1" dirty="0" err="1"/>
              <a:t>reytingi</a:t>
            </a:r>
            <a:r>
              <a:rPr lang="en-US" sz="1800" b="1" dirty="0"/>
              <a:t> </a:t>
            </a:r>
            <a:r>
              <a:rPr lang="en-US" sz="1800" b="1" dirty="0" err="1"/>
              <a:t>hamda</a:t>
            </a:r>
            <a:r>
              <a:rPr lang="en-US" sz="1800" b="1" dirty="0"/>
              <a:t> </a:t>
            </a:r>
            <a:r>
              <a:rPr lang="en-US" sz="1800" b="1" dirty="0" err="1"/>
              <a:t>uning</a:t>
            </a:r>
            <a:r>
              <a:rPr lang="en-US" sz="1800" b="1" dirty="0"/>
              <a:t> </a:t>
            </a:r>
            <a:r>
              <a:rPr lang="en-US" sz="1800" b="1" dirty="0" err="1"/>
              <a:t>O‘zbekiston</a:t>
            </a:r>
            <a:r>
              <a:rPr lang="en-US" sz="1800" b="1" dirty="0"/>
              <a:t> </a:t>
            </a:r>
            <a:r>
              <a:rPr lang="en-US" sz="1800" b="1" dirty="0" err="1"/>
              <a:t>banklari</a:t>
            </a:r>
            <a:r>
              <a:rPr lang="en-US" sz="1800" b="1" dirty="0"/>
              <a:t> </a:t>
            </a:r>
            <a:r>
              <a:rPr lang="en-US" sz="1800" b="1" dirty="0" err="1"/>
              <a:t>tomonidan</a:t>
            </a:r>
            <a:r>
              <a:rPr lang="en-US" sz="1800" b="1" dirty="0"/>
              <a:t> </a:t>
            </a:r>
            <a:r>
              <a:rPr lang="en-US" sz="1800" b="1" dirty="0" err="1"/>
              <a:t>qo‘llanilishi</a:t>
            </a:r>
            <a:r>
              <a:rPr lang="en-US" sz="1800" b="1" dirty="0"/>
              <a:t>” </a:t>
            </a:r>
            <a:r>
              <a:rPr lang="en-US" sz="1800" b="1" dirty="0" err="1"/>
              <a:t>mavzuida</a:t>
            </a:r>
            <a:r>
              <a:rPr lang="en-US" sz="1800" b="1" dirty="0"/>
              <a:t> </a:t>
            </a:r>
            <a:r>
              <a:rPr lang="en-US" sz="1800" b="1" dirty="0" err="1"/>
              <a:t>amaliy</a:t>
            </a:r>
            <a:r>
              <a:rPr lang="en-US" sz="1800" b="1" dirty="0"/>
              <a:t> </a:t>
            </a:r>
            <a:r>
              <a:rPr lang="en-US" sz="1800" b="1" dirty="0" err="1"/>
              <a:t>konferensiyalar</a:t>
            </a:r>
            <a:r>
              <a:rPr lang="en-US" sz="1800" b="1" dirty="0"/>
              <a:t> </a:t>
            </a:r>
            <a:r>
              <a:rPr lang="en-US" sz="1800" b="1" dirty="0" err="1"/>
              <a:t>o‘tkazildi</a:t>
            </a:r>
            <a:r>
              <a:rPr lang="en-US" sz="1800" b="1" dirty="0"/>
              <a:t>.</a:t>
            </a:r>
            <a:endParaRPr lang="uz-Cyrl-UZ" sz="1800" b="1" dirty="0"/>
          </a:p>
          <a:p>
            <a:r>
              <a:rPr lang="en-US" sz="1800" b="1" dirty="0"/>
              <a:t>Seminar </a:t>
            </a:r>
            <a:r>
              <a:rPr lang="en-US" sz="1800" b="1" dirty="0" err="1"/>
              <a:t>va</a:t>
            </a:r>
            <a:r>
              <a:rPr lang="en-US" sz="1800" b="1" dirty="0"/>
              <a:t> </a:t>
            </a:r>
            <a:r>
              <a:rPr lang="en-US" sz="1800" b="1" dirty="0" err="1"/>
              <a:t>konferensiyalar</a:t>
            </a:r>
            <a:r>
              <a:rPr lang="en-US" sz="1800" b="1" dirty="0"/>
              <a:t> </a:t>
            </a:r>
            <a:r>
              <a:rPr lang="en-US" sz="1800" b="1" dirty="0" err="1"/>
              <a:t>davomida</a:t>
            </a:r>
            <a:r>
              <a:rPr lang="en-US" sz="1800" b="1" dirty="0"/>
              <a:t> </a:t>
            </a:r>
            <a:r>
              <a:rPr lang="en-US" sz="1800" b="1" dirty="0" err="1"/>
              <a:t>reyting</a:t>
            </a:r>
            <a:r>
              <a:rPr lang="en-US" sz="1800" b="1" dirty="0"/>
              <a:t> </a:t>
            </a:r>
            <a:r>
              <a:rPr lang="en-US" sz="1800" b="1" dirty="0" err="1"/>
              <a:t>agentliklari</a:t>
            </a:r>
            <a:r>
              <a:rPr lang="en-US" sz="1800" b="1" dirty="0"/>
              <a:t> </a:t>
            </a:r>
            <a:r>
              <a:rPr lang="en-US" sz="1800" b="1" dirty="0" err="1"/>
              <a:t>tomonidan</a:t>
            </a:r>
            <a:r>
              <a:rPr lang="en-US" sz="1800" b="1" dirty="0"/>
              <a:t> </a:t>
            </a:r>
            <a:r>
              <a:rPr lang="en-US" sz="1800" b="1" dirty="0" err="1"/>
              <a:t>xalqaro</a:t>
            </a:r>
            <a:r>
              <a:rPr lang="en-US" sz="1800" b="1" dirty="0"/>
              <a:t> </a:t>
            </a:r>
            <a:r>
              <a:rPr lang="en-US" sz="1800" b="1" dirty="0" err="1"/>
              <a:t>baholash</a:t>
            </a:r>
            <a:r>
              <a:rPr lang="en-US" sz="1800" b="1" dirty="0"/>
              <a:t> </a:t>
            </a:r>
            <a:r>
              <a:rPr lang="en-US" sz="1800" b="1" dirty="0" err="1"/>
              <a:t>tizimidagi</a:t>
            </a:r>
            <a:r>
              <a:rPr lang="en-US" sz="1800" b="1" dirty="0"/>
              <a:t> </a:t>
            </a:r>
            <a:r>
              <a:rPr lang="en-US" sz="1800" b="1" dirty="0" err="1"/>
              <a:t>yangiliklar</a:t>
            </a:r>
            <a:r>
              <a:rPr lang="en-US" sz="1800" b="1" dirty="0"/>
              <a:t> </a:t>
            </a:r>
            <a:r>
              <a:rPr lang="en-US" sz="1800" b="1" dirty="0" err="1"/>
              <a:t>va</a:t>
            </a:r>
            <a:r>
              <a:rPr lang="en-US" sz="1800" b="1" dirty="0"/>
              <a:t> </a:t>
            </a:r>
            <a:r>
              <a:rPr lang="en-US" sz="1800" b="1" dirty="0" err="1"/>
              <a:t>o‘zgarishlar</a:t>
            </a:r>
            <a:r>
              <a:rPr lang="en-US" sz="1800" b="1" dirty="0"/>
              <a:t> </a:t>
            </a:r>
            <a:r>
              <a:rPr lang="en-US" sz="1800" b="1" dirty="0" err="1"/>
              <a:t>to‘g‘risida</a:t>
            </a:r>
            <a:r>
              <a:rPr lang="en-US" sz="1800" b="1" dirty="0"/>
              <a:t> </a:t>
            </a:r>
            <a:r>
              <a:rPr lang="en-US" sz="1800" b="1" dirty="0" err="1"/>
              <a:t>atroflicha</a:t>
            </a:r>
            <a:r>
              <a:rPr lang="en-US" sz="1800" b="1" dirty="0"/>
              <a:t> </a:t>
            </a:r>
            <a:r>
              <a:rPr lang="en-US" sz="1800" b="1" dirty="0" err="1"/>
              <a:t>ma’lumot</a:t>
            </a:r>
            <a:r>
              <a:rPr lang="en-US" sz="1800" b="1" dirty="0"/>
              <a:t> </a:t>
            </a:r>
            <a:r>
              <a:rPr lang="en-US" sz="1800" b="1" dirty="0" err="1"/>
              <a:t>berildi</a:t>
            </a:r>
            <a:r>
              <a:rPr lang="en-US" sz="1800" b="1" dirty="0"/>
              <a:t>. </a:t>
            </a:r>
            <a:r>
              <a:rPr lang="en-US" sz="1800" b="1" dirty="0" err="1"/>
              <a:t>Shu</a:t>
            </a:r>
            <a:r>
              <a:rPr lang="en-US" sz="1800" b="1" dirty="0"/>
              <a:t> </a:t>
            </a:r>
            <a:r>
              <a:rPr lang="en-US" sz="1800" b="1" dirty="0" err="1"/>
              <a:t>bilan</a:t>
            </a:r>
            <a:r>
              <a:rPr lang="en-US" sz="1800" b="1" dirty="0"/>
              <a:t> </a:t>
            </a:r>
            <a:r>
              <a:rPr lang="en-US" sz="1800" b="1" dirty="0" err="1"/>
              <a:t>birga</a:t>
            </a:r>
            <a:r>
              <a:rPr lang="en-US" sz="1800" b="1" dirty="0"/>
              <a:t>, </a:t>
            </a:r>
            <a:r>
              <a:rPr lang="en-US" sz="1800" b="1" dirty="0" err="1"/>
              <a:t>O‘zbekiston</a:t>
            </a:r>
            <a:r>
              <a:rPr lang="en-US" sz="1800" b="1" dirty="0"/>
              <a:t> bank </a:t>
            </a:r>
            <a:r>
              <a:rPr lang="en-US" sz="1800" b="1" dirty="0" err="1"/>
              <a:t>tizimi</a:t>
            </a:r>
            <a:r>
              <a:rPr lang="en-US" sz="1800" b="1" dirty="0"/>
              <a:t> </a:t>
            </a:r>
            <a:r>
              <a:rPr lang="en-US" sz="1800" b="1" dirty="0" err="1"/>
              <a:t>rivojlanishi</a:t>
            </a:r>
            <a:r>
              <a:rPr lang="en-US" sz="1800" b="1" dirty="0"/>
              <a:t> </a:t>
            </a:r>
            <a:r>
              <a:rPr lang="en-US" sz="1800" b="1" dirty="0" err="1"/>
              <a:t>yuzasidan</a:t>
            </a:r>
            <a:r>
              <a:rPr lang="en-US" sz="1800" b="1" dirty="0"/>
              <a:t> </a:t>
            </a:r>
            <a:r>
              <a:rPr lang="en-US" sz="1800" b="1" dirty="0" err="1"/>
              <a:t>ijobiy</a:t>
            </a:r>
            <a:r>
              <a:rPr lang="en-US" sz="1800" b="1" dirty="0"/>
              <a:t> </a:t>
            </a:r>
            <a:r>
              <a:rPr lang="en-US" sz="1800" b="1" dirty="0" err="1"/>
              <a:t>fikrlar</a:t>
            </a:r>
            <a:r>
              <a:rPr lang="en-US" sz="1800" b="1" dirty="0"/>
              <a:t> </a:t>
            </a:r>
            <a:r>
              <a:rPr lang="en-US" sz="1800" b="1" dirty="0" err="1"/>
              <a:t>bildirildi</a:t>
            </a:r>
            <a:r>
              <a:rPr lang="en-US" sz="1800" b="1" dirty="0"/>
              <a:t>.</a:t>
            </a:r>
            <a:endParaRPr lang="uz-Cyrl-UZ" sz="1800" b="1" dirty="0"/>
          </a:p>
          <a:p>
            <a:endParaRPr lang="uz-Cyrl-UZ" sz="18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15436" cy="5911873"/>
          </a:xfrm>
        </p:spPr>
        <p:txBody>
          <a:bodyPr>
            <a:noAutofit/>
          </a:bodyPr>
          <a:lstStyle/>
          <a:p>
            <a:r>
              <a:rPr lang="en-US" sz="1600" b="1" dirty="0" err="1"/>
              <a:t>Jumladan</a:t>
            </a:r>
            <a:r>
              <a:rPr lang="en-US" sz="1600" b="1" dirty="0"/>
              <a:t>, “</a:t>
            </a:r>
            <a:r>
              <a:rPr lang="en-US" sz="1600" b="1" dirty="0" err="1"/>
              <a:t>Standart</a:t>
            </a:r>
            <a:r>
              <a:rPr lang="en-US" sz="1600" b="1" dirty="0"/>
              <a:t> end </a:t>
            </a:r>
            <a:r>
              <a:rPr lang="en-US" sz="1600" b="1" dirty="0" err="1"/>
              <a:t>Purs</a:t>
            </a:r>
            <a:r>
              <a:rPr lang="en-US" sz="1600" b="1" dirty="0"/>
              <a:t>” </a:t>
            </a:r>
            <a:r>
              <a:rPr lang="en-US" sz="1600" b="1" dirty="0" err="1"/>
              <a:t>reyting</a:t>
            </a:r>
            <a:r>
              <a:rPr lang="en-US" sz="1600" b="1" dirty="0"/>
              <a:t> </a:t>
            </a:r>
            <a:r>
              <a:rPr lang="en-US" sz="1600" b="1" dirty="0" err="1"/>
              <a:t>agentligining</a:t>
            </a:r>
            <a:r>
              <a:rPr lang="en-US" sz="1600" b="1" dirty="0"/>
              <a:t> “</a:t>
            </a:r>
            <a:r>
              <a:rPr lang="en-US" sz="1600" b="1" dirty="0" err="1"/>
              <a:t>Moliyaviy</a:t>
            </a:r>
            <a:r>
              <a:rPr lang="en-US" sz="1600" b="1" dirty="0"/>
              <a:t> </a:t>
            </a:r>
            <a:r>
              <a:rPr lang="en-US" sz="1600" b="1" dirty="0" err="1"/>
              <a:t>institutlar</a:t>
            </a:r>
            <a:r>
              <a:rPr lang="en-US" sz="1600" b="1" dirty="0"/>
              <a:t>” (London) </a:t>
            </a:r>
            <a:r>
              <a:rPr lang="en-US" sz="1600" b="1" dirty="0" err="1"/>
              <a:t>guruhi</a:t>
            </a:r>
            <a:r>
              <a:rPr lang="en-US" sz="1600" b="1" dirty="0"/>
              <a:t> </a:t>
            </a:r>
            <a:r>
              <a:rPr lang="en-US" sz="1600" b="1" dirty="0" err="1"/>
              <a:t>ijrochi</a:t>
            </a:r>
            <a:r>
              <a:rPr lang="en-US" sz="1600" b="1" dirty="0"/>
              <a:t> </a:t>
            </a:r>
            <a:r>
              <a:rPr lang="en-US" sz="1600" b="1" dirty="0" err="1"/>
              <a:t>direktori</a:t>
            </a:r>
            <a:r>
              <a:rPr lang="en-US" sz="1600" b="1" dirty="0"/>
              <a:t> Jon </a:t>
            </a:r>
            <a:r>
              <a:rPr lang="en-US" sz="1600" b="1" dirty="0" err="1"/>
              <a:t>Gibling</a:t>
            </a:r>
            <a:r>
              <a:rPr lang="en-US" sz="1600" b="1" dirty="0"/>
              <a:t> </a:t>
            </a:r>
            <a:r>
              <a:rPr lang="en-US" sz="1600" b="1" dirty="0" err="1"/>
              <a:t>rahbarligidagi</a:t>
            </a:r>
            <a:r>
              <a:rPr lang="en-US" sz="1600" b="1" dirty="0"/>
              <a:t> </a:t>
            </a:r>
            <a:r>
              <a:rPr lang="en-US" sz="1600" b="1" dirty="0" err="1"/>
              <a:t>xalqaro</a:t>
            </a:r>
            <a:r>
              <a:rPr lang="en-US" sz="1600" b="1" dirty="0"/>
              <a:t> </a:t>
            </a:r>
            <a:r>
              <a:rPr lang="en-US" sz="1600" b="1" dirty="0" err="1"/>
              <a:t>tahlilchilar</a:t>
            </a:r>
            <a:r>
              <a:rPr lang="en-US" sz="1600" b="1" dirty="0"/>
              <a:t> </a:t>
            </a:r>
            <a:r>
              <a:rPr lang="en-US" sz="1600" b="1" dirty="0" err="1"/>
              <a:t>O‘zbekiston</a:t>
            </a:r>
            <a:r>
              <a:rPr lang="en-US" sz="1600" b="1" dirty="0"/>
              <a:t> </a:t>
            </a:r>
            <a:r>
              <a:rPr lang="en-US" sz="1600" b="1" dirty="0" err="1"/>
              <a:t>Prezidenti</a:t>
            </a:r>
            <a:r>
              <a:rPr lang="en-US" sz="1600" b="1" dirty="0"/>
              <a:t> </a:t>
            </a:r>
            <a:r>
              <a:rPr lang="en-US" sz="1600" b="1" dirty="0" err="1"/>
              <a:t>Islom</a:t>
            </a:r>
            <a:r>
              <a:rPr lang="en-US" sz="1600" b="1" dirty="0"/>
              <a:t> </a:t>
            </a:r>
            <a:r>
              <a:rPr lang="en-US" sz="1600" b="1" dirty="0" err="1"/>
              <a:t>Karimov</a:t>
            </a:r>
            <a:r>
              <a:rPr lang="en-US" sz="1600" b="1" dirty="0"/>
              <a:t> </a:t>
            </a:r>
            <a:r>
              <a:rPr lang="en-US" sz="1600" b="1" dirty="0" err="1"/>
              <a:t>tashabbusi</a:t>
            </a:r>
            <a:r>
              <a:rPr lang="en-US" sz="1600" b="1" dirty="0"/>
              <a:t> </a:t>
            </a:r>
            <a:r>
              <a:rPr lang="en-US" sz="1600" b="1" dirty="0" err="1"/>
              <a:t>bilan</a:t>
            </a:r>
            <a:r>
              <a:rPr lang="en-US" sz="1600" b="1" dirty="0"/>
              <a:t> </a:t>
            </a:r>
            <a:r>
              <a:rPr lang="en-US" sz="1600" b="1" dirty="0" err="1"/>
              <a:t>mamlakat</a:t>
            </a:r>
            <a:r>
              <a:rPr lang="en-US" sz="1600" b="1" dirty="0"/>
              <a:t> </a:t>
            </a:r>
            <a:r>
              <a:rPr lang="en-US" sz="1600" b="1" dirty="0" err="1"/>
              <a:t>moliya</a:t>
            </a:r>
            <a:r>
              <a:rPr lang="en-US" sz="1600" b="1" dirty="0"/>
              <a:t>-bank </a:t>
            </a:r>
            <a:r>
              <a:rPr lang="en-US" sz="1600" b="1" dirty="0" err="1"/>
              <a:t>tizimida</a:t>
            </a:r>
            <a:r>
              <a:rPr lang="en-US" sz="1600" b="1" dirty="0"/>
              <a:t> </a:t>
            </a:r>
            <a:r>
              <a:rPr lang="en-US" sz="1600" b="1" dirty="0" err="1"/>
              <a:t>amalga</a:t>
            </a:r>
            <a:r>
              <a:rPr lang="en-US" sz="1600" b="1" dirty="0"/>
              <a:t> </a:t>
            </a:r>
            <a:r>
              <a:rPr lang="en-US" sz="1600" b="1" dirty="0" err="1"/>
              <a:t>oshirilayotgan</a:t>
            </a:r>
            <a:r>
              <a:rPr lang="en-US" sz="1600" b="1" dirty="0"/>
              <a:t> </a:t>
            </a:r>
            <a:r>
              <a:rPr lang="en-US" sz="1600" b="1" dirty="0" err="1"/>
              <a:t>izchil</a:t>
            </a:r>
            <a:r>
              <a:rPr lang="en-US" sz="1600" b="1" dirty="0"/>
              <a:t> </a:t>
            </a:r>
            <a:r>
              <a:rPr lang="en-US" sz="1600" b="1" dirty="0" err="1"/>
              <a:t>islohotlar</a:t>
            </a:r>
            <a:r>
              <a:rPr lang="en-US" sz="1600" b="1" dirty="0"/>
              <a:t> </a:t>
            </a:r>
            <a:r>
              <a:rPr lang="en-US" sz="1600" b="1" dirty="0" err="1"/>
              <a:t>samarasida</a:t>
            </a:r>
            <a:r>
              <a:rPr lang="en-US" sz="1600" b="1" dirty="0"/>
              <a:t> </a:t>
            </a:r>
            <a:r>
              <a:rPr lang="en-US" sz="1600" b="1" dirty="0" err="1"/>
              <a:t>banklarning</a:t>
            </a:r>
            <a:r>
              <a:rPr lang="en-US" sz="1600" b="1" dirty="0"/>
              <a:t> </a:t>
            </a:r>
            <a:r>
              <a:rPr lang="en-US" sz="1600" b="1" dirty="0" err="1"/>
              <a:t>kapitallashuvi</a:t>
            </a:r>
            <a:r>
              <a:rPr lang="en-US" sz="1600" b="1" dirty="0"/>
              <a:t>, </a:t>
            </a:r>
            <a:r>
              <a:rPr lang="en-US" sz="1600" b="1" dirty="0" err="1"/>
              <a:t>barqarorligi</a:t>
            </a:r>
            <a:r>
              <a:rPr lang="en-US" sz="1600" b="1" dirty="0"/>
              <a:t> </a:t>
            </a:r>
            <a:r>
              <a:rPr lang="en-US" sz="1600" b="1" dirty="0" err="1"/>
              <a:t>va</a:t>
            </a:r>
            <a:r>
              <a:rPr lang="en-US" sz="1600" b="1" dirty="0"/>
              <a:t> </a:t>
            </a:r>
            <a:r>
              <a:rPr lang="en-US" sz="1600" b="1" dirty="0" err="1"/>
              <a:t>likvidligi</a:t>
            </a:r>
            <a:r>
              <a:rPr lang="en-US" sz="1600" b="1" dirty="0"/>
              <a:t> </a:t>
            </a:r>
            <a:r>
              <a:rPr lang="en-US" sz="1600" b="1" dirty="0" err="1"/>
              <a:t>tobora</a:t>
            </a:r>
            <a:r>
              <a:rPr lang="en-US" sz="1600" b="1" dirty="0"/>
              <a:t> </a:t>
            </a:r>
            <a:r>
              <a:rPr lang="en-US" sz="1600" b="1" dirty="0" err="1"/>
              <a:t>mustahkamlanayotganini</a:t>
            </a:r>
            <a:r>
              <a:rPr lang="en-US" sz="1600" b="1" dirty="0"/>
              <a:t>, </a:t>
            </a:r>
            <a:r>
              <a:rPr lang="en-US" sz="1600" b="1" dirty="0" err="1"/>
              <a:t>ko‘rilayotgan</a:t>
            </a:r>
            <a:r>
              <a:rPr lang="en-US" sz="1600" b="1" dirty="0"/>
              <a:t> </a:t>
            </a:r>
            <a:r>
              <a:rPr lang="en-US" sz="1600" b="1" dirty="0" err="1"/>
              <a:t>aniq</a:t>
            </a:r>
            <a:r>
              <a:rPr lang="en-US" sz="1600" b="1" dirty="0"/>
              <a:t> </a:t>
            </a:r>
            <a:r>
              <a:rPr lang="en-US" sz="1600" b="1" dirty="0" err="1"/>
              <a:t>maqsadli</a:t>
            </a:r>
            <a:r>
              <a:rPr lang="en-US" sz="1600" b="1" dirty="0"/>
              <a:t> </a:t>
            </a:r>
            <a:r>
              <a:rPr lang="en-US" sz="1600" b="1" dirty="0" err="1"/>
              <a:t>chora-tadbirlar</a:t>
            </a:r>
            <a:r>
              <a:rPr lang="en-US" sz="1600" b="1" dirty="0"/>
              <a:t> </a:t>
            </a:r>
            <a:r>
              <a:rPr lang="en-US" sz="1600" b="1" dirty="0" err="1"/>
              <a:t>esa</a:t>
            </a:r>
            <a:r>
              <a:rPr lang="en-US" sz="1600" b="1" dirty="0"/>
              <a:t> </a:t>
            </a:r>
            <a:r>
              <a:rPr lang="en-US" sz="1600" b="1" dirty="0" err="1"/>
              <a:t>mamlakat</a:t>
            </a:r>
            <a:r>
              <a:rPr lang="en-US" sz="1600" b="1" dirty="0"/>
              <a:t> </a:t>
            </a:r>
            <a:r>
              <a:rPr lang="en-US" sz="1600" b="1" dirty="0" err="1"/>
              <a:t>iqtisodiyotini</a:t>
            </a:r>
            <a:r>
              <a:rPr lang="en-US" sz="1600" b="1" dirty="0"/>
              <a:t> global </a:t>
            </a:r>
            <a:r>
              <a:rPr lang="en-US" sz="1600" b="1" dirty="0" err="1"/>
              <a:t>moliyaviy-iqtisodiy</a:t>
            </a:r>
            <a:r>
              <a:rPr lang="en-US" sz="1600" b="1" dirty="0"/>
              <a:t> </a:t>
            </a:r>
            <a:r>
              <a:rPr lang="en-US" sz="1600" b="1" dirty="0" err="1"/>
              <a:t>inqirozning</a:t>
            </a:r>
            <a:r>
              <a:rPr lang="en-US" sz="1600" b="1" dirty="0"/>
              <a:t> </a:t>
            </a:r>
            <a:r>
              <a:rPr lang="en-US" sz="1600" b="1" dirty="0" err="1"/>
              <a:t>salbiy</a:t>
            </a:r>
            <a:r>
              <a:rPr lang="en-US" sz="1600" b="1" dirty="0"/>
              <a:t> </a:t>
            </a:r>
            <a:r>
              <a:rPr lang="en-US" sz="1600" b="1" dirty="0" err="1"/>
              <a:t>oqibatlaridan</a:t>
            </a:r>
            <a:r>
              <a:rPr lang="en-US" sz="1600" b="1" dirty="0"/>
              <a:t> </a:t>
            </a:r>
            <a:r>
              <a:rPr lang="en-US" sz="1600" b="1" dirty="0" err="1"/>
              <a:t>himoya</a:t>
            </a:r>
            <a:r>
              <a:rPr lang="en-US" sz="1600" b="1" dirty="0"/>
              <a:t> </a:t>
            </a:r>
            <a:r>
              <a:rPr lang="en-US" sz="1600" b="1" dirty="0" err="1"/>
              <a:t>qilayotganligini</a:t>
            </a:r>
            <a:r>
              <a:rPr lang="en-US" sz="1600" b="1" dirty="0"/>
              <a:t> </a:t>
            </a:r>
            <a:r>
              <a:rPr lang="en-US" sz="1600" b="1" dirty="0" err="1"/>
              <a:t>alohida</a:t>
            </a:r>
            <a:r>
              <a:rPr lang="en-US" sz="1600" b="1" dirty="0"/>
              <a:t> </a:t>
            </a:r>
            <a:r>
              <a:rPr lang="en-US" sz="1600" b="1" dirty="0" err="1"/>
              <a:t>ta’kidladi</a:t>
            </a:r>
            <a:r>
              <a:rPr lang="en-US" sz="1600" b="1" dirty="0"/>
              <a:t>.</a:t>
            </a:r>
            <a:endParaRPr lang="uz-Cyrl-UZ" sz="1600" b="1" dirty="0"/>
          </a:p>
          <a:p>
            <a:r>
              <a:rPr lang="en-US" sz="1600" b="1" dirty="0" err="1"/>
              <a:t>Darhaqiqat</a:t>
            </a:r>
            <a:r>
              <a:rPr lang="en-US" sz="1600" b="1" dirty="0"/>
              <a:t>, </a:t>
            </a:r>
            <a:r>
              <a:rPr lang="en-US" sz="1600" b="1" dirty="0" err="1"/>
              <a:t>Prezidentimiz</a:t>
            </a:r>
            <a:r>
              <a:rPr lang="en-US" sz="1600" b="1" dirty="0"/>
              <a:t> </a:t>
            </a:r>
            <a:r>
              <a:rPr lang="en-US" sz="1600" b="1" dirty="0" err="1"/>
              <a:t>Islom</a:t>
            </a:r>
            <a:r>
              <a:rPr lang="en-US" sz="1600" b="1" dirty="0"/>
              <a:t> </a:t>
            </a:r>
            <a:r>
              <a:rPr lang="en-US" sz="1600" b="1" dirty="0" err="1"/>
              <a:t>Karimov</a:t>
            </a:r>
            <a:r>
              <a:rPr lang="en-US" sz="1600" b="1" dirty="0"/>
              <a:t> </a:t>
            </a:r>
            <a:r>
              <a:rPr lang="en-US" sz="1600" b="1" dirty="0" err="1"/>
              <a:t>tomonidan</a:t>
            </a:r>
            <a:r>
              <a:rPr lang="en-US" sz="1600" b="1" dirty="0"/>
              <a:t> </a:t>
            </a:r>
            <a:r>
              <a:rPr lang="en-US" sz="1600" b="1" dirty="0" err="1"/>
              <a:t>banklarning</a:t>
            </a:r>
            <a:r>
              <a:rPr lang="en-US" sz="1600" b="1" dirty="0"/>
              <a:t> </a:t>
            </a:r>
            <a:r>
              <a:rPr lang="en-US" sz="1600" b="1" dirty="0" err="1"/>
              <a:t>moliyaviy</a:t>
            </a:r>
            <a:r>
              <a:rPr lang="en-US" sz="1600" b="1" dirty="0"/>
              <a:t> </a:t>
            </a:r>
            <a:r>
              <a:rPr lang="en-US" sz="1600" b="1" dirty="0" err="1"/>
              <a:t>barqarorligini</a:t>
            </a:r>
            <a:r>
              <a:rPr lang="en-US" sz="1600" b="1" dirty="0"/>
              <a:t> </a:t>
            </a:r>
            <a:r>
              <a:rPr lang="en-US" sz="1600" b="1" dirty="0" err="1"/>
              <a:t>mustahkamlash</a:t>
            </a:r>
            <a:r>
              <a:rPr lang="en-US" sz="1600" b="1" dirty="0"/>
              <a:t>, </a:t>
            </a:r>
            <a:r>
              <a:rPr lang="en-US" sz="1600" b="1" dirty="0" err="1"/>
              <a:t>ularning</a:t>
            </a:r>
            <a:r>
              <a:rPr lang="en-US" sz="1600" b="1" dirty="0"/>
              <a:t> </a:t>
            </a:r>
            <a:r>
              <a:rPr lang="en-US" sz="1600" b="1" dirty="0" err="1"/>
              <a:t>to‘lov</a:t>
            </a:r>
            <a:r>
              <a:rPr lang="en-US" sz="1600" b="1" dirty="0"/>
              <a:t> </a:t>
            </a:r>
            <a:r>
              <a:rPr lang="en-US" sz="1600" b="1" dirty="0" err="1"/>
              <a:t>qobiliyatini</a:t>
            </a:r>
            <a:r>
              <a:rPr lang="en-US" sz="1600" b="1" dirty="0"/>
              <a:t> </a:t>
            </a:r>
            <a:r>
              <a:rPr lang="en-US" sz="1600" b="1" dirty="0" err="1"/>
              <a:t>doimo</a:t>
            </a:r>
            <a:r>
              <a:rPr lang="en-US" sz="1600" b="1" dirty="0"/>
              <a:t> </a:t>
            </a:r>
            <a:r>
              <a:rPr lang="en-US" sz="1600" b="1" dirty="0" err="1"/>
              <a:t>oshirib</a:t>
            </a:r>
            <a:r>
              <a:rPr lang="en-US" sz="1600" b="1" dirty="0"/>
              <a:t> </a:t>
            </a:r>
            <a:r>
              <a:rPr lang="en-US" sz="1600" b="1" dirty="0" err="1"/>
              <a:t>borish</a:t>
            </a:r>
            <a:r>
              <a:rPr lang="en-US" sz="1600" b="1" dirty="0"/>
              <a:t> </a:t>
            </a:r>
            <a:r>
              <a:rPr lang="en-US" sz="1600" b="1" dirty="0" err="1"/>
              <a:t>hamda</a:t>
            </a:r>
            <a:r>
              <a:rPr lang="en-US" sz="1600" b="1" dirty="0"/>
              <a:t> </a:t>
            </a:r>
            <a:r>
              <a:rPr lang="en-US" sz="1600" b="1" dirty="0" err="1"/>
              <a:t>banklarni</a:t>
            </a:r>
            <a:r>
              <a:rPr lang="en-US" sz="1600" b="1" dirty="0"/>
              <a:t> </a:t>
            </a:r>
            <a:r>
              <a:rPr lang="en-US" sz="1600" b="1" dirty="0" err="1"/>
              <a:t>mamlakat</a:t>
            </a:r>
            <a:r>
              <a:rPr lang="en-US" sz="1600" b="1" dirty="0"/>
              <a:t> </a:t>
            </a:r>
            <a:r>
              <a:rPr lang="en-US" sz="1600" b="1" dirty="0" err="1"/>
              <a:t>iqtisodiyotining</a:t>
            </a:r>
            <a:r>
              <a:rPr lang="en-US" sz="1600" b="1" dirty="0"/>
              <a:t> </a:t>
            </a:r>
            <a:r>
              <a:rPr lang="en-US" sz="1600" b="1" dirty="0" err="1"/>
              <a:t>lokomotiviga</a:t>
            </a:r>
            <a:r>
              <a:rPr lang="en-US" sz="1600" b="1" dirty="0"/>
              <a:t> </a:t>
            </a:r>
            <a:r>
              <a:rPr lang="en-US" sz="1600" b="1" dirty="0" err="1"/>
              <a:t>aylantirish</a:t>
            </a:r>
            <a:r>
              <a:rPr lang="en-US" sz="1600" b="1" dirty="0"/>
              <a:t> </a:t>
            </a:r>
            <a:r>
              <a:rPr lang="en-US" sz="1600" b="1" dirty="0" err="1"/>
              <a:t>va</a:t>
            </a:r>
            <a:r>
              <a:rPr lang="en-US" sz="1600" b="1" dirty="0"/>
              <a:t> </a:t>
            </a:r>
            <a:r>
              <a:rPr lang="en-US" sz="1600" b="1" dirty="0" err="1"/>
              <a:t>bunda</a:t>
            </a:r>
            <a:r>
              <a:rPr lang="en-US" sz="1600" b="1" dirty="0"/>
              <a:t> </a:t>
            </a:r>
            <a:r>
              <a:rPr lang="en-US" sz="1600" b="1" dirty="0" err="1"/>
              <a:t>tashqi</a:t>
            </a:r>
            <a:r>
              <a:rPr lang="en-US" sz="1600" b="1" dirty="0"/>
              <a:t> </a:t>
            </a:r>
            <a:r>
              <a:rPr lang="en-US" sz="1600" b="1" dirty="0" err="1"/>
              <a:t>qarzlarni</a:t>
            </a:r>
            <a:r>
              <a:rPr lang="en-US" sz="1600" b="1" dirty="0"/>
              <a:t> </a:t>
            </a:r>
            <a:r>
              <a:rPr lang="en-US" sz="1600" b="1" dirty="0" err="1"/>
              <a:t>oqilona</a:t>
            </a:r>
            <a:r>
              <a:rPr lang="en-US" sz="1600" b="1" dirty="0"/>
              <a:t> </a:t>
            </a:r>
            <a:r>
              <a:rPr lang="en-US" sz="1600" b="1" dirty="0" err="1"/>
              <a:t>jalb</a:t>
            </a:r>
            <a:r>
              <a:rPr lang="en-US" sz="1600" b="1" dirty="0"/>
              <a:t> </a:t>
            </a:r>
            <a:r>
              <a:rPr lang="en-US" sz="1600" b="1" dirty="0" err="1"/>
              <a:t>qilish</a:t>
            </a:r>
            <a:r>
              <a:rPr lang="en-US" sz="1600" b="1" dirty="0"/>
              <a:t> bank </a:t>
            </a:r>
            <a:r>
              <a:rPr lang="en-US" sz="1600" b="1" dirty="0" err="1"/>
              <a:t>tizimini</a:t>
            </a:r>
            <a:r>
              <a:rPr lang="en-US" sz="1600" b="1" dirty="0"/>
              <a:t> </a:t>
            </a:r>
            <a:r>
              <a:rPr lang="en-US" sz="1600" b="1" dirty="0" err="1"/>
              <a:t>rivojlantirish</a:t>
            </a:r>
            <a:r>
              <a:rPr lang="en-US" sz="1600" b="1" dirty="0"/>
              <a:t> </a:t>
            </a:r>
            <a:r>
              <a:rPr lang="en-US" sz="1600" b="1" dirty="0" err="1"/>
              <a:t>borasida</a:t>
            </a:r>
            <a:r>
              <a:rPr lang="en-US" sz="1600" b="1" dirty="0"/>
              <a:t> </a:t>
            </a:r>
            <a:r>
              <a:rPr lang="en-US" sz="1600" b="1" dirty="0" err="1"/>
              <a:t>olib</a:t>
            </a:r>
            <a:r>
              <a:rPr lang="en-US" sz="1600" b="1" dirty="0"/>
              <a:t> </a:t>
            </a:r>
            <a:r>
              <a:rPr lang="en-US" sz="1600" b="1" dirty="0" err="1"/>
              <a:t>borilayotgan</a:t>
            </a:r>
            <a:r>
              <a:rPr lang="en-US" sz="1600" b="1" dirty="0"/>
              <a:t> </a:t>
            </a:r>
            <a:r>
              <a:rPr lang="en-US" sz="1600" b="1" dirty="0" err="1"/>
              <a:t>islohotlarining</a:t>
            </a:r>
            <a:r>
              <a:rPr lang="en-US" sz="1600" b="1" dirty="0"/>
              <a:t> </a:t>
            </a:r>
            <a:r>
              <a:rPr lang="en-US" sz="1600" b="1" dirty="0" err="1"/>
              <a:t>asosiy</a:t>
            </a:r>
            <a:r>
              <a:rPr lang="en-US" sz="1600" b="1" dirty="0"/>
              <a:t> </a:t>
            </a:r>
            <a:r>
              <a:rPr lang="en-US" sz="1600" b="1" dirty="0" err="1"/>
              <a:t>yo‘nalishi</a:t>
            </a:r>
            <a:r>
              <a:rPr lang="en-US" sz="1600" b="1" dirty="0"/>
              <a:t> </a:t>
            </a:r>
            <a:r>
              <a:rPr lang="en-US" sz="1600" b="1" dirty="0" err="1"/>
              <a:t>etib</a:t>
            </a:r>
            <a:r>
              <a:rPr lang="en-US" sz="1600" b="1" dirty="0"/>
              <a:t> </a:t>
            </a:r>
            <a:r>
              <a:rPr lang="en-US" sz="1600" b="1" dirty="0" err="1"/>
              <a:t>belgilangan</a:t>
            </a:r>
            <a:r>
              <a:rPr lang="en-US" sz="1600" b="1" dirty="0"/>
              <a:t>.</a:t>
            </a:r>
            <a:endParaRPr lang="uz-Cyrl-UZ" sz="1600" b="1" dirty="0"/>
          </a:p>
          <a:p>
            <a:r>
              <a:rPr lang="en-US" sz="1600" b="1" dirty="0" err="1"/>
              <a:t>Davlatimiz</a:t>
            </a:r>
            <a:r>
              <a:rPr lang="en-US" sz="1600" b="1" dirty="0"/>
              <a:t> </a:t>
            </a:r>
            <a:r>
              <a:rPr lang="en-US" sz="1600" b="1" dirty="0" err="1"/>
              <a:t>rahbari</a:t>
            </a:r>
            <a:r>
              <a:rPr lang="en-US" sz="1600" b="1" dirty="0"/>
              <a:t> </a:t>
            </a:r>
            <a:r>
              <a:rPr lang="en-US" sz="1600" b="1" dirty="0" err="1"/>
              <a:t>ta’kidlaganidek</a:t>
            </a:r>
            <a:r>
              <a:rPr lang="en-US" sz="1600" b="1" dirty="0"/>
              <a:t>, </a:t>
            </a:r>
            <a:r>
              <a:rPr lang="en-US" sz="1600" b="1" dirty="0" err="1"/>
              <a:t>O‘zbekiston</a:t>
            </a:r>
            <a:r>
              <a:rPr lang="en-US" sz="1600" b="1" dirty="0"/>
              <a:t> </a:t>
            </a:r>
            <a:r>
              <a:rPr lang="en-US" sz="1600" b="1" dirty="0" err="1"/>
              <a:t>o‘zining</a:t>
            </a:r>
            <a:r>
              <a:rPr lang="en-US" sz="1600" b="1" dirty="0"/>
              <a:t> </a:t>
            </a:r>
            <a:r>
              <a:rPr lang="en-US" sz="1600" b="1" dirty="0" err="1"/>
              <a:t>mustaqil</a:t>
            </a:r>
            <a:r>
              <a:rPr lang="en-US" sz="1600" b="1" dirty="0"/>
              <a:t> </a:t>
            </a:r>
            <a:r>
              <a:rPr lang="en-US" sz="1600" b="1" dirty="0" err="1"/>
              <a:t>taraqqiyoti</a:t>
            </a:r>
            <a:r>
              <a:rPr lang="en-US" sz="1600" b="1" dirty="0"/>
              <a:t> </a:t>
            </a:r>
            <a:r>
              <a:rPr lang="en-US" sz="1600" b="1" dirty="0" err="1"/>
              <a:t>davrida</a:t>
            </a:r>
            <a:r>
              <a:rPr lang="en-US" sz="1600" b="1" dirty="0"/>
              <a:t> </a:t>
            </a:r>
            <a:r>
              <a:rPr lang="en-US" sz="1600" b="1" dirty="0" err="1"/>
              <a:t>qisqa</a:t>
            </a:r>
            <a:r>
              <a:rPr lang="en-US" sz="1600" b="1" dirty="0"/>
              <a:t> </a:t>
            </a:r>
            <a:r>
              <a:rPr lang="en-US" sz="1600" b="1" dirty="0" err="1"/>
              <a:t>muddatli</a:t>
            </a:r>
            <a:r>
              <a:rPr lang="en-US" sz="1600" b="1" dirty="0"/>
              <a:t> </a:t>
            </a:r>
            <a:r>
              <a:rPr lang="en-US" sz="1600" b="1" dirty="0" err="1"/>
              <a:t>spekulyativ</a:t>
            </a:r>
            <a:r>
              <a:rPr lang="en-US" sz="1600" b="1" dirty="0"/>
              <a:t> </a:t>
            </a:r>
            <a:r>
              <a:rPr lang="en-US" sz="1600" b="1" dirty="0" err="1"/>
              <a:t>kreditlardan</a:t>
            </a:r>
            <a:r>
              <a:rPr lang="en-US" sz="1600" b="1" dirty="0"/>
              <a:t> </a:t>
            </a:r>
            <a:r>
              <a:rPr lang="en-US" sz="1600" b="1" dirty="0" err="1"/>
              <a:t>voz</a:t>
            </a:r>
            <a:r>
              <a:rPr lang="en-US" sz="1600" b="1" dirty="0"/>
              <a:t> </a:t>
            </a:r>
            <a:r>
              <a:rPr lang="en-US" sz="1600" b="1" dirty="0" err="1"/>
              <a:t>kechib</a:t>
            </a:r>
            <a:r>
              <a:rPr lang="en-US" sz="1600" b="1" dirty="0"/>
              <a:t>, </a:t>
            </a:r>
            <a:r>
              <a:rPr lang="en-US" sz="1600" b="1" dirty="0" err="1"/>
              <a:t>chet</a:t>
            </a:r>
            <a:r>
              <a:rPr lang="en-US" sz="1600" b="1" dirty="0"/>
              <a:t> el </a:t>
            </a:r>
            <a:r>
              <a:rPr lang="en-US" sz="1600" b="1" dirty="0" err="1"/>
              <a:t>investitsiyalarini</a:t>
            </a:r>
            <a:r>
              <a:rPr lang="en-US" sz="1600" b="1" dirty="0"/>
              <a:t> </a:t>
            </a:r>
            <a:r>
              <a:rPr lang="en-US" sz="1600" b="1" dirty="0" err="1"/>
              <a:t>uzoq</a:t>
            </a:r>
            <a:r>
              <a:rPr lang="en-US" sz="1600" b="1" dirty="0"/>
              <a:t> </a:t>
            </a:r>
            <a:r>
              <a:rPr lang="en-US" sz="1600" b="1" dirty="0" err="1"/>
              <a:t>muddatli</a:t>
            </a:r>
            <a:r>
              <a:rPr lang="en-US" sz="1600" b="1" dirty="0"/>
              <a:t> </a:t>
            </a:r>
            <a:r>
              <a:rPr lang="en-US" sz="1600" b="1" dirty="0" err="1"/>
              <a:t>va</a:t>
            </a:r>
            <a:r>
              <a:rPr lang="en-US" sz="1600" b="1" dirty="0"/>
              <a:t> </a:t>
            </a:r>
            <a:r>
              <a:rPr lang="en-US" sz="1600" b="1" dirty="0" err="1"/>
              <a:t>imtiyozli</a:t>
            </a:r>
            <a:r>
              <a:rPr lang="en-US" sz="1600" b="1" dirty="0"/>
              <a:t> </a:t>
            </a:r>
            <a:r>
              <a:rPr lang="en-US" sz="1600" b="1" dirty="0" err="1"/>
              <a:t>foiz</a:t>
            </a:r>
            <a:r>
              <a:rPr lang="en-US" sz="1600" b="1" dirty="0"/>
              <a:t> </a:t>
            </a:r>
            <a:r>
              <a:rPr lang="en-US" sz="1600" b="1" dirty="0" err="1"/>
              <a:t>stavkalari</a:t>
            </a:r>
            <a:r>
              <a:rPr lang="en-US" sz="1600" b="1" dirty="0"/>
              <a:t> </a:t>
            </a:r>
            <a:r>
              <a:rPr lang="en-US" sz="1600" b="1" dirty="0" err="1"/>
              <a:t>asosida</a:t>
            </a:r>
            <a:r>
              <a:rPr lang="en-US" sz="1600" b="1" dirty="0"/>
              <a:t> </a:t>
            </a:r>
            <a:r>
              <a:rPr lang="en-US" sz="1600" b="1" dirty="0" err="1"/>
              <a:t>maqsadli</a:t>
            </a:r>
            <a:r>
              <a:rPr lang="en-US" sz="1600" b="1" dirty="0"/>
              <a:t> </a:t>
            </a:r>
            <a:r>
              <a:rPr lang="en-US" sz="1600" b="1" dirty="0" err="1"/>
              <a:t>jalb</a:t>
            </a:r>
            <a:r>
              <a:rPr lang="en-US" sz="1600" b="1" dirty="0"/>
              <a:t> </a:t>
            </a:r>
            <a:r>
              <a:rPr lang="en-US" sz="1600" b="1" dirty="0" err="1"/>
              <a:t>etish</a:t>
            </a:r>
            <a:r>
              <a:rPr lang="en-US" sz="1600" b="1" dirty="0"/>
              <a:t> </a:t>
            </a:r>
            <a:r>
              <a:rPr lang="en-US" sz="1600" b="1" dirty="0" err="1"/>
              <a:t>tamoyiliga</a:t>
            </a:r>
            <a:r>
              <a:rPr lang="en-US" sz="1600" b="1" dirty="0"/>
              <a:t> </a:t>
            </a:r>
            <a:r>
              <a:rPr lang="en-US" sz="1600" b="1" dirty="0" err="1"/>
              <a:t>doimo</a:t>
            </a:r>
            <a:r>
              <a:rPr lang="en-US" sz="1600" b="1" dirty="0"/>
              <a:t> </a:t>
            </a:r>
            <a:r>
              <a:rPr lang="en-US" sz="1600" b="1" dirty="0" err="1"/>
              <a:t>amal</a:t>
            </a:r>
            <a:r>
              <a:rPr lang="en-US" sz="1600" b="1" dirty="0"/>
              <a:t> </a:t>
            </a:r>
            <a:r>
              <a:rPr lang="en-US" sz="1600" b="1" dirty="0" err="1"/>
              <a:t>qilib</a:t>
            </a:r>
            <a:r>
              <a:rPr lang="en-US" sz="1600" b="1" dirty="0"/>
              <a:t> </a:t>
            </a:r>
            <a:r>
              <a:rPr lang="en-US" sz="1600" b="1" dirty="0" err="1"/>
              <a:t>kelmoqda</a:t>
            </a:r>
            <a:r>
              <a:rPr lang="en-US" sz="1600" b="1" dirty="0"/>
              <a:t>. </a:t>
            </a:r>
            <a:r>
              <a:rPr lang="en-US" sz="1600" b="1" dirty="0" err="1"/>
              <a:t>Qarzni</a:t>
            </a:r>
            <a:r>
              <a:rPr lang="en-US" sz="1600" b="1" dirty="0"/>
              <a:t> </a:t>
            </a:r>
            <a:r>
              <a:rPr lang="en-US" sz="1600" b="1" dirty="0" err="1"/>
              <a:t>o‘z</a:t>
            </a:r>
            <a:r>
              <a:rPr lang="en-US" sz="1600" b="1" dirty="0"/>
              <a:t> </a:t>
            </a:r>
            <a:r>
              <a:rPr lang="en-US" sz="1600" b="1" dirty="0" err="1"/>
              <a:t>vaqtida</a:t>
            </a:r>
            <a:r>
              <a:rPr lang="en-US" sz="1600" b="1" dirty="0"/>
              <a:t> </a:t>
            </a:r>
            <a:r>
              <a:rPr lang="en-US" sz="1600" b="1" dirty="0" err="1"/>
              <a:t>qaytara</a:t>
            </a:r>
            <a:r>
              <a:rPr lang="en-US" sz="1600" b="1" dirty="0"/>
              <a:t> </a:t>
            </a:r>
            <a:r>
              <a:rPr lang="en-US" sz="1600" b="1" dirty="0" err="1"/>
              <a:t>olishga</a:t>
            </a:r>
            <a:r>
              <a:rPr lang="en-US" sz="1600" b="1" dirty="0"/>
              <a:t> </a:t>
            </a:r>
            <a:r>
              <a:rPr lang="en-US" sz="1600" b="1" dirty="0" err="1"/>
              <a:t>qat’iy</a:t>
            </a:r>
            <a:r>
              <a:rPr lang="en-US" sz="1600" b="1" dirty="0"/>
              <a:t> </a:t>
            </a:r>
            <a:r>
              <a:rPr lang="en-US" sz="1600" b="1" dirty="0" err="1"/>
              <a:t>ishonch</a:t>
            </a:r>
            <a:r>
              <a:rPr lang="en-US" sz="1600" b="1" dirty="0"/>
              <a:t> </a:t>
            </a:r>
            <a:r>
              <a:rPr lang="en-US" sz="1600" b="1" dirty="0" err="1"/>
              <a:t>va</a:t>
            </a:r>
            <a:r>
              <a:rPr lang="en-US" sz="1600" b="1" dirty="0"/>
              <a:t> </a:t>
            </a:r>
            <a:r>
              <a:rPr lang="en-US" sz="1600" b="1" dirty="0" err="1"/>
              <a:t>kafolat</a:t>
            </a:r>
            <a:r>
              <a:rPr lang="en-US" sz="1600" b="1" dirty="0"/>
              <a:t> </a:t>
            </a:r>
            <a:r>
              <a:rPr lang="en-US" sz="1600" b="1" dirty="0" err="1"/>
              <a:t>bo‘lmagan</a:t>
            </a:r>
            <a:r>
              <a:rPr lang="en-US" sz="1600" b="1" dirty="0"/>
              <a:t> </a:t>
            </a:r>
            <a:r>
              <a:rPr lang="en-US" sz="1600" b="1" dirty="0" err="1"/>
              <a:t>paytlarda</a:t>
            </a:r>
            <a:r>
              <a:rPr lang="en-US" sz="1600" b="1" dirty="0"/>
              <a:t> </a:t>
            </a:r>
            <a:r>
              <a:rPr lang="en-US" sz="1600" b="1" dirty="0" err="1"/>
              <a:t>muayyan</a:t>
            </a:r>
            <a:r>
              <a:rPr lang="en-US" sz="1600" b="1" dirty="0"/>
              <a:t> </a:t>
            </a:r>
            <a:r>
              <a:rPr lang="en-US" sz="1600" b="1" dirty="0" err="1"/>
              <a:t>loyihalarni</a:t>
            </a:r>
            <a:r>
              <a:rPr lang="en-US" sz="1600" b="1" dirty="0"/>
              <a:t> </a:t>
            </a:r>
            <a:r>
              <a:rPr lang="en-US" sz="1600" b="1" dirty="0" err="1"/>
              <a:t>kreditlash</a:t>
            </a:r>
            <a:r>
              <a:rPr lang="en-US" sz="1600" b="1" dirty="0"/>
              <a:t> </a:t>
            </a:r>
            <a:r>
              <a:rPr lang="en-US" sz="1600" b="1" dirty="0" err="1"/>
              <a:t>bo‘yicha</a:t>
            </a:r>
            <a:r>
              <a:rPr lang="en-US" sz="1600" b="1" dirty="0"/>
              <a:t> </a:t>
            </a:r>
            <a:r>
              <a:rPr lang="en-US" sz="1600" b="1" dirty="0" err="1"/>
              <a:t>ayrim</a:t>
            </a:r>
            <a:r>
              <a:rPr lang="en-US" sz="1600" b="1" dirty="0"/>
              <a:t> </a:t>
            </a:r>
            <a:r>
              <a:rPr lang="en-US" sz="1600" b="1" dirty="0" err="1"/>
              <a:t>takliflardan</a:t>
            </a:r>
            <a:r>
              <a:rPr lang="en-US" sz="1600" b="1" dirty="0"/>
              <a:t> </a:t>
            </a:r>
            <a:r>
              <a:rPr lang="en-US" sz="1600" b="1" dirty="0" err="1"/>
              <a:t>voz</a:t>
            </a:r>
            <a:r>
              <a:rPr lang="en-US" sz="1600" b="1" dirty="0"/>
              <a:t> </a:t>
            </a:r>
            <a:r>
              <a:rPr lang="en-US" sz="1600" b="1" dirty="0" err="1"/>
              <a:t>kechilgan</a:t>
            </a:r>
            <a:r>
              <a:rPr lang="en-US" sz="1600" b="1" dirty="0"/>
              <a:t> </a:t>
            </a:r>
            <a:r>
              <a:rPr lang="en-US" sz="1600" b="1" dirty="0" err="1"/>
              <a:t>holatlar</a:t>
            </a:r>
            <a:r>
              <a:rPr lang="en-US" sz="1600" b="1" dirty="0"/>
              <a:t> ham </a:t>
            </a:r>
            <a:r>
              <a:rPr lang="en-US" sz="1600" b="1" dirty="0" err="1"/>
              <a:t>bo‘ldi</a:t>
            </a:r>
            <a:r>
              <a:rPr lang="en-US" sz="1600" b="1" dirty="0"/>
              <a:t>.</a:t>
            </a:r>
            <a:endParaRPr lang="uz-Cyrl-UZ" sz="1600" b="1" dirty="0"/>
          </a:p>
          <a:p>
            <a:r>
              <a:rPr lang="en-US" sz="1600" b="1" dirty="0" err="1"/>
              <a:t>Jahon</a:t>
            </a:r>
            <a:r>
              <a:rPr lang="en-US" sz="1600" b="1" dirty="0"/>
              <a:t> </a:t>
            </a:r>
            <a:r>
              <a:rPr lang="en-US" sz="1600" b="1" dirty="0" err="1"/>
              <a:t>moliyaviy-iqtisodiy</a:t>
            </a:r>
            <a:r>
              <a:rPr lang="en-US" sz="1600" b="1" dirty="0"/>
              <a:t> </a:t>
            </a:r>
            <a:r>
              <a:rPr lang="en-US" sz="1600" b="1" dirty="0" err="1"/>
              <a:t>inqirozi</a:t>
            </a:r>
            <a:r>
              <a:rPr lang="en-US" sz="1600" b="1" dirty="0"/>
              <a:t> </a:t>
            </a:r>
            <a:r>
              <a:rPr lang="en-US" sz="1600" b="1" dirty="0" err="1"/>
              <a:t>salbiy</a:t>
            </a:r>
            <a:r>
              <a:rPr lang="en-US" sz="1600" b="1" dirty="0"/>
              <a:t> </a:t>
            </a:r>
            <a:r>
              <a:rPr lang="en-US" sz="1600" b="1" dirty="0" err="1"/>
              <a:t>oqibatlarining</a:t>
            </a:r>
            <a:r>
              <a:rPr lang="en-US" sz="1600" b="1" dirty="0"/>
              <a:t> </a:t>
            </a:r>
            <a:r>
              <a:rPr lang="en-US" sz="1600" b="1" dirty="0" err="1"/>
              <a:t>mamlakatimiz</a:t>
            </a:r>
            <a:r>
              <a:rPr lang="en-US" sz="1600" b="1" dirty="0"/>
              <a:t> </a:t>
            </a:r>
            <a:r>
              <a:rPr lang="en-US" sz="1600" b="1" dirty="0" err="1"/>
              <a:t>iqtisodiyotiga</a:t>
            </a:r>
            <a:r>
              <a:rPr lang="en-US" sz="1600" b="1" dirty="0"/>
              <a:t> </a:t>
            </a:r>
            <a:r>
              <a:rPr lang="en-US" sz="1600" b="1" dirty="0" err="1"/>
              <a:t>ta’sirini</a:t>
            </a:r>
            <a:r>
              <a:rPr lang="en-US" sz="1600" b="1" dirty="0"/>
              <a:t> </a:t>
            </a:r>
            <a:r>
              <a:rPr lang="en-US" sz="1600" b="1" dirty="0" err="1"/>
              <a:t>bartaraf</a:t>
            </a:r>
            <a:r>
              <a:rPr lang="en-US" sz="1600" b="1" dirty="0"/>
              <a:t> </a:t>
            </a:r>
            <a:r>
              <a:rPr lang="en-US" sz="1600" b="1" dirty="0" err="1"/>
              <a:t>etish</a:t>
            </a:r>
            <a:r>
              <a:rPr lang="en-US" sz="1600" b="1" dirty="0"/>
              <a:t> </a:t>
            </a:r>
            <a:r>
              <a:rPr lang="en-US" sz="1600" b="1" dirty="0" err="1"/>
              <a:t>maqsadida</a:t>
            </a:r>
            <a:r>
              <a:rPr lang="en-US" sz="1600" b="1" dirty="0"/>
              <a:t> </a:t>
            </a:r>
            <a:r>
              <a:rPr lang="en-US" sz="1600" b="1" dirty="0" err="1"/>
              <a:t>qabul</a:t>
            </a:r>
            <a:r>
              <a:rPr lang="en-US" sz="1600" b="1" dirty="0"/>
              <a:t> </a:t>
            </a:r>
            <a:r>
              <a:rPr lang="en-US" sz="1600" b="1" dirty="0" err="1"/>
              <a:t>qilingan</a:t>
            </a:r>
            <a:r>
              <a:rPr lang="en-US" sz="1600" b="1" dirty="0"/>
              <a:t> 2009-2012 </a:t>
            </a:r>
            <a:r>
              <a:rPr lang="en-US" sz="1600" b="1" dirty="0" err="1"/>
              <a:t>yillarga</a:t>
            </a:r>
            <a:r>
              <a:rPr lang="en-US" sz="1600" b="1" dirty="0"/>
              <a:t> </a:t>
            </a:r>
            <a:r>
              <a:rPr lang="en-US" sz="1600" b="1" dirty="0" err="1"/>
              <a:t>mo‘ljallangan</a:t>
            </a:r>
            <a:r>
              <a:rPr lang="en-US" sz="1600" b="1" dirty="0"/>
              <a:t> </a:t>
            </a:r>
            <a:r>
              <a:rPr lang="en-US" sz="1600" b="1" dirty="0" err="1"/>
              <a:t>Inqirozga</a:t>
            </a:r>
            <a:r>
              <a:rPr lang="en-US" sz="1600" b="1" dirty="0"/>
              <a:t> </a:t>
            </a:r>
            <a:r>
              <a:rPr lang="en-US" sz="1600" b="1" dirty="0" err="1"/>
              <a:t>qarshi</a:t>
            </a:r>
            <a:r>
              <a:rPr lang="en-US" sz="1600" b="1" dirty="0"/>
              <a:t> </a:t>
            </a:r>
            <a:r>
              <a:rPr lang="en-US" sz="1600" b="1" dirty="0" err="1"/>
              <a:t>choralar</a:t>
            </a:r>
            <a:r>
              <a:rPr lang="en-US" sz="1600" b="1" dirty="0"/>
              <a:t> </a:t>
            </a:r>
            <a:r>
              <a:rPr lang="en-US" sz="1600" b="1" dirty="0" err="1"/>
              <a:t>dasturining</a:t>
            </a:r>
            <a:r>
              <a:rPr lang="en-US" sz="1600" b="1" dirty="0"/>
              <a:t> </a:t>
            </a:r>
            <a:r>
              <a:rPr lang="en-US" sz="1600" b="1" dirty="0" err="1"/>
              <a:t>ijrosi</a:t>
            </a:r>
            <a:r>
              <a:rPr lang="en-US" sz="1600" b="1" dirty="0"/>
              <a:t> </a:t>
            </a:r>
            <a:r>
              <a:rPr lang="en-US" sz="1600" b="1" dirty="0" err="1"/>
              <a:t>mamlakatimiz</a:t>
            </a:r>
            <a:r>
              <a:rPr lang="en-US" sz="1600" b="1" dirty="0"/>
              <a:t> </a:t>
            </a:r>
            <a:r>
              <a:rPr lang="en-US" sz="1600" b="1" dirty="0" err="1"/>
              <a:t>iqtisodiyoti</a:t>
            </a:r>
            <a:r>
              <a:rPr lang="en-US" sz="1600" b="1" dirty="0"/>
              <a:t> real </a:t>
            </a:r>
            <a:r>
              <a:rPr lang="en-US" sz="1600" b="1" dirty="0" err="1"/>
              <a:t>sektori</a:t>
            </a:r>
            <a:r>
              <a:rPr lang="en-US" sz="1600" b="1" dirty="0"/>
              <a:t> </a:t>
            </a:r>
            <a:r>
              <a:rPr lang="en-US" sz="1600" b="1" dirty="0" err="1"/>
              <a:t>korxonalarining</a:t>
            </a:r>
            <a:r>
              <a:rPr lang="en-US" sz="1600" b="1" dirty="0"/>
              <a:t> </a:t>
            </a:r>
            <a:r>
              <a:rPr lang="en-US" sz="1600" b="1" dirty="0" err="1"/>
              <a:t>barqaror</a:t>
            </a:r>
            <a:r>
              <a:rPr lang="en-US" sz="1600" b="1" dirty="0"/>
              <a:t> </a:t>
            </a:r>
            <a:r>
              <a:rPr lang="en-US" sz="1600" b="1" dirty="0" err="1"/>
              <a:t>ishlashida</a:t>
            </a:r>
            <a:r>
              <a:rPr lang="en-US" sz="1600" b="1" dirty="0"/>
              <a:t> </a:t>
            </a:r>
            <a:r>
              <a:rPr lang="en-US" sz="1600" b="1" dirty="0" err="1"/>
              <a:t>hamda</a:t>
            </a:r>
            <a:r>
              <a:rPr lang="en-US" sz="1600" b="1" dirty="0"/>
              <a:t> bank </a:t>
            </a:r>
            <a:r>
              <a:rPr lang="en-US" sz="1600" b="1" dirty="0" err="1"/>
              <a:t>tizimining</a:t>
            </a:r>
            <a:r>
              <a:rPr lang="en-US" sz="1600" b="1" dirty="0"/>
              <a:t> </a:t>
            </a:r>
            <a:r>
              <a:rPr lang="en-US" sz="1600" b="1" dirty="0" err="1"/>
              <a:t>moliyaviy</a:t>
            </a:r>
            <a:r>
              <a:rPr lang="en-US" sz="1600" b="1" dirty="0"/>
              <a:t> </a:t>
            </a:r>
            <a:r>
              <a:rPr lang="en-US" sz="1600" b="1" dirty="0" err="1"/>
              <a:t>salohiyatini</a:t>
            </a:r>
            <a:r>
              <a:rPr lang="en-US" sz="1600" b="1" dirty="0"/>
              <a:t> </a:t>
            </a:r>
            <a:r>
              <a:rPr lang="en-US" sz="1600" b="1" dirty="0" err="1"/>
              <a:t>yanada</a:t>
            </a:r>
            <a:r>
              <a:rPr lang="en-US" sz="1600" b="1" dirty="0"/>
              <a:t> </a:t>
            </a:r>
            <a:r>
              <a:rPr lang="en-US" sz="1600" b="1" dirty="0" err="1"/>
              <a:t>yuksaltirishda</a:t>
            </a:r>
            <a:r>
              <a:rPr lang="en-US" sz="1600" b="1" dirty="0"/>
              <a:t> </a:t>
            </a:r>
            <a:r>
              <a:rPr lang="en-US" sz="1600" b="1" dirty="0" err="1"/>
              <a:t>muhim</a:t>
            </a:r>
            <a:r>
              <a:rPr lang="en-US" sz="1600" b="1" dirty="0"/>
              <a:t> </a:t>
            </a:r>
            <a:r>
              <a:rPr lang="en-US" sz="1600" b="1" dirty="0" err="1"/>
              <a:t>omil</a:t>
            </a:r>
            <a:r>
              <a:rPr lang="en-US" sz="1600" b="1" dirty="0"/>
              <a:t> </a:t>
            </a:r>
            <a:r>
              <a:rPr lang="en-US" sz="1600" b="1" dirty="0" err="1"/>
              <a:t>bo‘ldi</a:t>
            </a:r>
            <a:r>
              <a:rPr lang="en-US" sz="1600" b="1" dirty="0"/>
              <a:t>. </a:t>
            </a:r>
            <a:r>
              <a:rPr lang="en-US" sz="1600" b="1" dirty="0" err="1"/>
              <a:t>Ushbu</a:t>
            </a:r>
            <a:r>
              <a:rPr lang="en-US" sz="1600" b="1" dirty="0"/>
              <a:t> </a:t>
            </a:r>
            <a:r>
              <a:rPr lang="en-US" sz="1600" b="1" dirty="0" err="1"/>
              <a:t>Dastur</a:t>
            </a:r>
            <a:r>
              <a:rPr lang="en-US" sz="1600" b="1" dirty="0"/>
              <a:t> </a:t>
            </a:r>
            <a:r>
              <a:rPr lang="en-US" sz="1600" b="1" dirty="0" err="1"/>
              <a:t>asosida</a:t>
            </a:r>
            <a:r>
              <a:rPr lang="en-US" sz="1600" b="1" dirty="0"/>
              <a:t> </a:t>
            </a:r>
            <a:r>
              <a:rPr lang="en-US" sz="1600" b="1" dirty="0" err="1"/>
              <a:t>amalga</a:t>
            </a:r>
            <a:r>
              <a:rPr lang="en-US" sz="1600" b="1" dirty="0"/>
              <a:t> </a:t>
            </a:r>
            <a:r>
              <a:rPr lang="en-US" sz="1600" b="1" dirty="0" err="1"/>
              <a:t>oshirilgan</a:t>
            </a:r>
            <a:r>
              <a:rPr lang="en-US" sz="1600" b="1" dirty="0"/>
              <a:t> </a:t>
            </a:r>
            <a:r>
              <a:rPr lang="en-US" sz="1600" b="1" dirty="0" err="1"/>
              <a:t>izchil</a:t>
            </a:r>
            <a:r>
              <a:rPr lang="en-US" sz="1600" b="1" dirty="0"/>
              <a:t> </a:t>
            </a:r>
            <a:r>
              <a:rPr lang="en-US" sz="1600" b="1" dirty="0" err="1"/>
              <a:t>chora-tadbirlar</a:t>
            </a:r>
            <a:r>
              <a:rPr lang="en-US" sz="1600" b="1" dirty="0"/>
              <a:t> </a:t>
            </a:r>
            <a:r>
              <a:rPr lang="en-US" sz="1600" b="1" dirty="0" err="1"/>
              <a:t>O‘zbekiston</a:t>
            </a:r>
            <a:r>
              <a:rPr lang="en-US" sz="1600" b="1" dirty="0"/>
              <a:t> </a:t>
            </a:r>
            <a:r>
              <a:rPr lang="en-US" sz="1600" b="1" dirty="0" err="1"/>
              <a:t>iqtisodiyotini</a:t>
            </a:r>
            <a:r>
              <a:rPr lang="en-US" sz="1600" b="1" dirty="0"/>
              <a:t> </a:t>
            </a:r>
            <a:r>
              <a:rPr lang="en-US" sz="1600" b="1" dirty="0" err="1"/>
              <a:t>jahon</a:t>
            </a:r>
            <a:r>
              <a:rPr lang="en-US" sz="1600" b="1" dirty="0"/>
              <a:t> </a:t>
            </a:r>
            <a:r>
              <a:rPr lang="en-US" sz="1600" b="1" dirty="0" err="1"/>
              <a:t>moliyaviy-iqtisodiy</a:t>
            </a:r>
            <a:r>
              <a:rPr lang="en-US" sz="1600" b="1" dirty="0"/>
              <a:t> </a:t>
            </a:r>
            <a:r>
              <a:rPr lang="en-US" sz="1600" b="1" dirty="0" err="1"/>
              <a:t>inqirozining</a:t>
            </a:r>
            <a:r>
              <a:rPr lang="en-US" sz="1600" b="1" dirty="0"/>
              <a:t> </a:t>
            </a:r>
            <a:r>
              <a:rPr lang="en-US" sz="1600" b="1" dirty="0" err="1"/>
              <a:t>salbiy</a:t>
            </a:r>
            <a:r>
              <a:rPr lang="en-US" sz="1600" b="1" dirty="0"/>
              <a:t> </a:t>
            </a:r>
            <a:r>
              <a:rPr lang="en-US" sz="1600" b="1" dirty="0" err="1"/>
              <a:t>ta’sirlari</a:t>
            </a:r>
            <a:r>
              <a:rPr lang="en-US" sz="1600" b="1" dirty="0"/>
              <a:t> </a:t>
            </a:r>
            <a:r>
              <a:rPr lang="en-US" sz="1600" b="1" dirty="0" err="1"/>
              <a:t>va</a:t>
            </a:r>
            <a:r>
              <a:rPr lang="en-US" sz="1600" b="1" dirty="0"/>
              <a:t> </a:t>
            </a:r>
            <a:r>
              <a:rPr lang="en-US" sz="1600" b="1" dirty="0" err="1"/>
              <a:t>oqibatlaridan</a:t>
            </a:r>
            <a:r>
              <a:rPr lang="en-US" sz="1600" b="1" dirty="0"/>
              <a:t> </a:t>
            </a:r>
            <a:r>
              <a:rPr lang="en-US" sz="1600" b="1" dirty="0" err="1"/>
              <a:t>mustahkam</a:t>
            </a:r>
            <a:r>
              <a:rPr lang="en-US" sz="1600" b="1" dirty="0"/>
              <a:t> </a:t>
            </a:r>
            <a:r>
              <a:rPr lang="en-US" sz="1600" b="1" dirty="0" err="1"/>
              <a:t>himoya</a:t>
            </a:r>
            <a:r>
              <a:rPr lang="en-US" sz="1600" b="1" dirty="0"/>
              <a:t> </a:t>
            </a:r>
            <a:r>
              <a:rPr lang="en-US" sz="1600" b="1" dirty="0" err="1"/>
              <a:t>qilish</a:t>
            </a:r>
            <a:r>
              <a:rPr lang="en-US" sz="1600" b="1" dirty="0"/>
              <a:t> </a:t>
            </a:r>
            <a:r>
              <a:rPr lang="en-US" sz="1600" b="1" dirty="0" err="1"/>
              <a:t>imkonini</a:t>
            </a:r>
            <a:r>
              <a:rPr lang="en-US" sz="1600" b="1" dirty="0"/>
              <a:t> </a:t>
            </a:r>
            <a:r>
              <a:rPr lang="en-US" sz="1600" b="1" dirty="0" err="1"/>
              <a:t>berdi</a:t>
            </a:r>
            <a:r>
              <a:rPr lang="en-US" sz="1600" b="1" dirty="0"/>
              <a:t>. Bu </a:t>
            </a:r>
            <a:r>
              <a:rPr lang="en-US" sz="1600" b="1" dirty="0" err="1"/>
              <a:t>jahon</a:t>
            </a:r>
            <a:r>
              <a:rPr lang="en-US" sz="1600" b="1" dirty="0"/>
              <a:t> </a:t>
            </a:r>
            <a:r>
              <a:rPr lang="en-US" sz="1600" b="1" dirty="0" err="1"/>
              <a:t>miqyosida</a:t>
            </a:r>
            <a:r>
              <a:rPr lang="en-US" sz="1600" b="1" dirty="0"/>
              <a:t> </a:t>
            </a:r>
            <a:r>
              <a:rPr lang="en-US" sz="1600" b="1" dirty="0" err="1"/>
              <a:t>katta</a:t>
            </a:r>
            <a:r>
              <a:rPr lang="en-US" sz="1600" b="1" dirty="0"/>
              <a:t> </a:t>
            </a:r>
            <a:r>
              <a:rPr lang="en-US" sz="1600" b="1" dirty="0" err="1"/>
              <a:t>obro‘ga</a:t>
            </a:r>
            <a:r>
              <a:rPr lang="en-US" sz="1600" b="1" dirty="0"/>
              <a:t> </a:t>
            </a:r>
            <a:r>
              <a:rPr lang="en-US" sz="1600" b="1" dirty="0" err="1"/>
              <a:t>ega</a:t>
            </a:r>
            <a:r>
              <a:rPr lang="en-US" sz="1600" b="1" dirty="0"/>
              <a:t> </a:t>
            </a:r>
            <a:r>
              <a:rPr lang="en-US" sz="1600" b="1" dirty="0" err="1"/>
              <a:t>xalqaro</a:t>
            </a:r>
            <a:r>
              <a:rPr lang="en-US" sz="1600" b="1" dirty="0"/>
              <a:t> </a:t>
            </a:r>
            <a:r>
              <a:rPr lang="en-US" sz="1600" b="1" dirty="0" err="1"/>
              <a:t>moliya</a:t>
            </a:r>
            <a:r>
              <a:rPr lang="en-US" sz="1600" b="1" dirty="0"/>
              <a:t> </a:t>
            </a:r>
            <a:r>
              <a:rPr lang="en-US" sz="1600" b="1" dirty="0" err="1"/>
              <a:t>tashkilotlari</a:t>
            </a:r>
            <a:r>
              <a:rPr lang="en-US" sz="1600" b="1" dirty="0"/>
              <a:t>, </a:t>
            </a:r>
            <a:r>
              <a:rPr lang="en-US" sz="1600" b="1" dirty="0" err="1"/>
              <a:t>xususan</a:t>
            </a:r>
            <a:r>
              <a:rPr lang="en-US" sz="1600" b="1" dirty="0"/>
              <a:t>, </a:t>
            </a:r>
            <a:r>
              <a:rPr lang="en-US" sz="1600" b="1" dirty="0" err="1"/>
              <a:t>Xalqaro</a:t>
            </a:r>
            <a:r>
              <a:rPr lang="en-US" sz="1600" b="1" dirty="0"/>
              <a:t> </a:t>
            </a:r>
            <a:r>
              <a:rPr lang="en-US" sz="1600" b="1" dirty="0" err="1"/>
              <a:t>valyuta</a:t>
            </a:r>
            <a:r>
              <a:rPr lang="en-US" sz="1600" b="1" dirty="0"/>
              <a:t> </a:t>
            </a:r>
            <a:r>
              <a:rPr lang="en-US" sz="1600" b="1" dirty="0" err="1"/>
              <a:t>jamg‘armasi</a:t>
            </a:r>
            <a:r>
              <a:rPr lang="en-US" sz="1600" b="1" dirty="0"/>
              <a:t>, </a:t>
            </a:r>
            <a:r>
              <a:rPr lang="en-US" sz="1600" b="1" dirty="0" err="1"/>
              <a:t>xalqaro</a:t>
            </a:r>
            <a:r>
              <a:rPr lang="en-US" sz="1600" b="1" dirty="0"/>
              <a:t> </a:t>
            </a:r>
            <a:r>
              <a:rPr lang="en-US" sz="1600" b="1" dirty="0" err="1"/>
              <a:t>reyting</a:t>
            </a:r>
            <a:r>
              <a:rPr lang="en-US" sz="1600" b="1" dirty="0"/>
              <a:t> </a:t>
            </a:r>
            <a:r>
              <a:rPr lang="en-US" sz="1600" b="1" dirty="0" err="1"/>
              <a:t>agentliklari</a:t>
            </a:r>
            <a:r>
              <a:rPr lang="en-US" sz="1600" b="1" dirty="0"/>
              <a:t> </a:t>
            </a:r>
            <a:r>
              <a:rPr lang="en-US" sz="1600" b="1" dirty="0" err="1"/>
              <a:t>tomonidan</a:t>
            </a:r>
            <a:r>
              <a:rPr lang="en-US" sz="1600" b="1" dirty="0"/>
              <a:t> ham </a:t>
            </a:r>
            <a:r>
              <a:rPr lang="en-US" sz="1600" b="1" dirty="0" err="1"/>
              <a:t>keng</a:t>
            </a:r>
            <a:r>
              <a:rPr lang="en-US" sz="1600" b="1" dirty="0"/>
              <a:t> </a:t>
            </a:r>
            <a:r>
              <a:rPr lang="en-US" sz="1600" b="1" dirty="0" err="1"/>
              <a:t>e’tirof</a:t>
            </a:r>
            <a:r>
              <a:rPr lang="en-US" sz="1600" b="1" dirty="0"/>
              <a:t> </a:t>
            </a:r>
            <a:r>
              <a:rPr lang="en-US" sz="1600" b="1" dirty="0" err="1"/>
              <a:t>etilmoqda</a:t>
            </a:r>
            <a:r>
              <a:rPr lang="en-US" sz="1600" b="1" dirty="0"/>
              <a:t>.</a:t>
            </a:r>
            <a:endParaRPr lang="uz-Cyrl-UZ" sz="1600" b="1" dirty="0"/>
          </a:p>
          <a:p>
            <a:endParaRPr lang="uz-Cyrl-UZ" sz="1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nvGraphicFramePr>
        <p:xfrm>
          <a:off x="457200" y="274638"/>
          <a:ext cx="8229600" cy="6083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571480"/>
          <a:ext cx="8229600" cy="5554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596" y="274638"/>
            <a:ext cx="8358246" cy="3185487"/>
          </a:xfrm>
        </p:spPr>
        <p:txBody>
          <a:bodyPr tIns="0">
            <a:spAutoFit/>
          </a:bodyPr>
          <a:lstStyle/>
          <a:p>
            <a:pPr algn="l"/>
            <a:r>
              <a:rPr lang="uz-Cyrl-UZ" sz="2800" dirty="0" smtClean="0"/>
              <a:t>SHuningdek, AQSH dollari, Frantsiya franki va boshqa rivojlangan mamlakatlarning pul birliklaridan ham keng foydalanilgan. Milliy valyutalarni bir mamlakatdan boshqasiga «o’tib yurishi» ularga bo’lgan talab va taklifga, ular o’rtasidagi nisbatga ta’sir qilib turgan va natijada ularning bozor kursi yaratilgan.</a:t>
            </a:r>
            <a:r>
              <a:rPr lang="ru-RU" sz="3600" dirty="0" smtClean="0"/>
              <a:t/>
            </a:r>
            <a:br>
              <a:rPr lang="ru-RU" sz="3600" dirty="0" smtClean="0"/>
            </a:br>
            <a:endParaRPr lang="uz-Cyrl-UZ" sz="3600" dirty="0"/>
          </a:p>
        </p:txBody>
      </p:sp>
      <p:pic>
        <p:nvPicPr>
          <p:cNvPr id="2050" name="Picture 2"/>
          <p:cNvPicPr>
            <a:picLocks noChangeAspect="1" noChangeArrowheads="1"/>
          </p:cNvPicPr>
          <p:nvPr/>
        </p:nvPicPr>
        <p:blipFill>
          <a:blip r:embed="rId2"/>
          <a:srcRect/>
          <a:stretch>
            <a:fillRect/>
          </a:stretch>
        </p:blipFill>
        <p:spPr bwMode="auto">
          <a:xfrm>
            <a:off x="1643042" y="3286124"/>
            <a:ext cx="5811856" cy="284639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a:xfrm>
            <a:off x="4214810" y="428604"/>
            <a:ext cx="4357718" cy="6143668"/>
          </a:xfrm>
        </p:spPr>
        <p:txBody>
          <a:bodyPr>
            <a:normAutofit fontScale="92500" lnSpcReduction="20000"/>
          </a:bodyPr>
          <a:lstStyle/>
          <a:p>
            <a:endParaRPr lang="uz-Latn-UZ" b="1" dirty="0" smtClean="0"/>
          </a:p>
          <a:p>
            <a:endParaRPr lang="uz-Latn-UZ" b="1" dirty="0"/>
          </a:p>
          <a:p>
            <a:r>
              <a:rPr lang="uz-Cyrl-UZ" b="1" dirty="0" smtClean="0"/>
              <a:t>Milliy valyutalarning bozor kurslari oltin paritetdan oltinni to’lov uchun tashish bilan bog’liq bo’lgan transport harajatlari miqdorida farq qilgan. Bunday farq unchalik sezilarli darajada bo’lmay nibsatan barqaror bo’lgan, shuning uchun ham valyuta kurslari amalda  qayd etilgan hisoblangan</a:t>
            </a:r>
            <a:endParaRPr lang="uz-Cyrl-UZ" b="1" dirty="0"/>
          </a:p>
        </p:txBody>
      </p:sp>
      <p:pic>
        <p:nvPicPr>
          <p:cNvPr id="3" name="Рисунок 2" descr="http://go3.imgsmail.ru/imgpreview?key=http%3A//ctrlc.ru/wp-content/uploads/2012/05/1309805878_3.jpg&amp;mb=imgdb_preview_98"/>
          <p:cNvPicPr/>
          <p:nvPr/>
        </p:nvPicPr>
        <p:blipFill>
          <a:blip r:embed="rId2">
            <a:extLst>
              <a:ext uri="{28A0092B-C50C-407E-A947-70E740481C1C}">
                <a14:useLocalDpi xmlns:a14="http://schemas.microsoft.com/office/drawing/2010/main" val="0"/>
              </a:ext>
            </a:extLst>
          </a:blip>
          <a:srcRect/>
          <a:stretch>
            <a:fillRect/>
          </a:stretch>
        </p:blipFill>
        <p:spPr bwMode="auto">
          <a:xfrm>
            <a:off x="428596" y="285728"/>
            <a:ext cx="3714776" cy="3071834"/>
          </a:xfrm>
          <a:prstGeom prst="rect">
            <a:avLst/>
          </a:prstGeom>
          <a:noFill/>
          <a:ln>
            <a:noFill/>
          </a:ln>
        </p:spPr>
      </p:pic>
      <p:pic>
        <p:nvPicPr>
          <p:cNvPr id="4" name="Рисунок 3" descr="http://go2.imgsmail.ru/imgpreview?key=http%3A//mp3za.ru/uploads/posts/2011-09/1316649145_gold_1024x768.jpeg&amp;mb=imgdb_preview_1403"/>
          <p:cNvPicPr/>
          <p:nvPr/>
        </p:nvPicPr>
        <p:blipFill>
          <a:blip r:embed="rId3">
            <a:extLst>
              <a:ext uri="{28A0092B-C50C-407E-A947-70E740481C1C}">
                <a14:useLocalDpi xmlns:a14="http://schemas.microsoft.com/office/drawing/2010/main" val="0"/>
              </a:ext>
            </a:extLst>
          </a:blip>
          <a:srcRect/>
          <a:stretch>
            <a:fillRect/>
          </a:stretch>
        </p:blipFill>
        <p:spPr bwMode="auto">
          <a:xfrm>
            <a:off x="428596" y="3786190"/>
            <a:ext cx="3714776" cy="23574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type="subTitle" idx="1"/>
          </p:nvPr>
        </p:nvSpPr>
        <p:spPr>
          <a:xfrm>
            <a:off x="357158" y="642918"/>
            <a:ext cx="8286808" cy="5715040"/>
          </a:xfrm>
        </p:spPr>
        <p:txBody>
          <a:bodyPr>
            <a:normAutofit lnSpcReduction="10000"/>
          </a:bodyPr>
          <a:lstStyle/>
          <a:p>
            <a:r>
              <a:rPr lang="ru-RU" b="1" dirty="0" err="1"/>
              <a:t>Xalqaro</a:t>
            </a:r>
            <a:r>
              <a:rPr lang="ru-RU" b="1" dirty="0"/>
              <a:t> </a:t>
            </a:r>
            <a:r>
              <a:rPr lang="ru-RU" b="1" dirty="0" err="1" smtClean="0"/>
              <a:t>Valyuta</a:t>
            </a:r>
            <a:r>
              <a:rPr lang="uz-Latn-UZ" b="1" dirty="0" smtClean="0"/>
              <a:t> </a:t>
            </a:r>
            <a:r>
              <a:rPr lang="ru-RU" b="1" dirty="0" err="1" smtClean="0"/>
              <a:t>Jamgʻarmasi</a:t>
            </a:r>
            <a:r>
              <a:rPr lang="ru-RU" dirty="0"/>
              <a:t> </a:t>
            </a:r>
            <a:endParaRPr lang="uz-Latn-UZ" dirty="0" smtClean="0"/>
          </a:p>
          <a:p>
            <a:r>
              <a:rPr lang="ru-RU" dirty="0" smtClean="0"/>
              <a:t>(</a:t>
            </a:r>
            <a:r>
              <a:rPr lang="ru-RU" dirty="0" err="1"/>
              <a:t>qisqartmasi</a:t>
            </a:r>
            <a:r>
              <a:rPr lang="ru-RU" dirty="0"/>
              <a:t>: </a:t>
            </a:r>
            <a:r>
              <a:rPr lang="ru-RU" b="1" dirty="0"/>
              <a:t>XVJ</a:t>
            </a:r>
            <a:r>
              <a:rPr lang="ru-RU" dirty="0"/>
              <a:t>; </a:t>
            </a:r>
            <a:r>
              <a:rPr lang="ru-RU" u="sng" dirty="0" err="1">
                <a:hlinkClick r:id="rId2" tooltip="Ingliz tili"/>
              </a:rPr>
              <a:t>ingl</a:t>
            </a:r>
            <a:r>
              <a:rPr lang="ru-RU" u="sng" dirty="0">
                <a:hlinkClick r:id="rId2" tooltip="Ingliz tili"/>
              </a:rPr>
              <a:t>.</a:t>
            </a:r>
            <a:r>
              <a:rPr lang="ru-RU" dirty="0"/>
              <a:t> </a:t>
            </a:r>
            <a:r>
              <a:rPr lang="en-US" i="1" dirty="0"/>
              <a:t>International Monetary Fund</a:t>
            </a:r>
            <a:r>
              <a:rPr lang="en-US" dirty="0"/>
              <a:t>, </a:t>
            </a:r>
            <a:r>
              <a:rPr lang="en-US" i="1" dirty="0"/>
              <a:t>IMF</a:t>
            </a:r>
            <a:r>
              <a:rPr lang="en-US" dirty="0"/>
              <a:t>) </a:t>
            </a:r>
            <a:r>
              <a:rPr lang="en-US" u="sng" dirty="0" err="1">
                <a:hlinkClick r:id="rId3" tooltip="Xalqaro tashkilot"/>
              </a:rPr>
              <a:t>xalqaro</a:t>
            </a:r>
            <a:r>
              <a:rPr lang="en-US" u="sng" dirty="0">
                <a:hlinkClick r:id="rId3" tooltip="Xalqaro tashkilot"/>
              </a:rPr>
              <a:t> </a:t>
            </a:r>
            <a:r>
              <a:rPr lang="en-US" u="sng" dirty="0" err="1">
                <a:hlinkClick r:id="rId3" tooltip="Xalqaro tashkilot"/>
              </a:rPr>
              <a:t>tashkilot</a:t>
            </a:r>
            <a:r>
              <a:rPr lang="en-US" dirty="0"/>
              <a:t> </a:t>
            </a:r>
            <a:r>
              <a:rPr lang="en-US" dirty="0" err="1"/>
              <a:t>boʻlib,</a:t>
            </a:r>
            <a:r>
              <a:rPr lang="en-US" u="sng" dirty="0" err="1">
                <a:hlinkClick r:id="rId4" tooltip="Makroiqtisodiyot"/>
              </a:rPr>
              <a:t>makroiqtisodiy</a:t>
            </a:r>
            <a:r>
              <a:rPr lang="en-US" u="sng" dirty="0">
                <a:hlinkClick r:id="rId4" tooltip="Makroiqtisodiyot"/>
              </a:rPr>
              <a:t> </a:t>
            </a:r>
            <a:r>
              <a:rPr lang="en-US" u="sng" dirty="0" err="1">
                <a:hlinkClick r:id="rId4" tooltip="Makroiqtisodiyot"/>
              </a:rPr>
              <a:t>siyosat</a:t>
            </a:r>
            <a:r>
              <a:rPr lang="en-US" dirty="0"/>
              <a:t> </a:t>
            </a:r>
            <a:r>
              <a:rPr lang="en-US" dirty="0" err="1"/>
              <a:t>yurgizadi</a:t>
            </a:r>
            <a:r>
              <a:rPr lang="en-US" dirty="0"/>
              <a:t>, </a:t>
            </a:r>
            <a:r>
              <a:rPr lang="en-US" dirty="0" err="1"/>
              <a:t>butunjahon</a:t>
            </a:r>
            <a:r>
              <a:rPr lang="en-US" dirty="0"/>
              <a:t> </a:t>
            </a:r>
            <a:r>
              <a:rPr lang="en-US" dirty="0" err="1"/>
              <a:t>moliyaviy</a:t>
            </a:r>
            <a:r>
              <a:rPr lang="en-US" dirty="0"/>
              <a:t> </a:t>
            </a:r>
            <a:r>
              <a:rPr lang="en-US" dirty="0" err="1"/>
              <a:t>tizimini</a:t>
            </a:r>
            <a:r>
              <a:rPr lang="en-US" dirty="0"/>
              <a:t> </a:t>
            </a:r>
            <a:r>
              <a:rPr lang="en-US" dirty="0" err="1"/>
              <a:t>nazorat</a:t>
            </a:r>
            <a:r>
              <a:rPr lang="en-US" dirty="0"/>
              <a:t> </a:t>
            </a:r>
            <a:r>
              <a:rPr lang="en-US" dirty="0" err="1"/>
              <a:t>etadi</a:t>
            </a:r>
            <a:r>
              <a:rPr lang="en-US" dirty="0"/>
              <a:t>. </a:t>
            </a:r>
            <a:r>
              <a:rPr lang="en-US" dirty="0" err="1"/>
              <a:t>Uning</a:t>
            </a:r>
            <a:r>
              <a:rPr lang="en-US" dirty="0"/>
              <a:t> </a:t>
            </a:r>
            <a:r>
              <a:rPr lang="en-US" dirty="0" err="1"/>
              <a:t>maqsadlariga</a:t>
            </a:r>
            <a:r>
              <a:rPr lang="en-US" dirty="0"/>
              <a:t> </a:t>
            </a:r>
            <a:r>
              <a:rPr lang="en-US" dirty="0" err="1"/>
              <a:t>xalqaro</a:t>
            </a:r>
            <a:r>
              <a:rPr lang="en-US" dirty="0"/>
              <a:t> </a:t>
            </a:r>
            <a:r>
              <a:rPr lang="en-US" dirty="0" err="1"/>
              <a:t>valyuta</a:t>
            </a:r>
            <a:r>
              <a:rPr lang="en-US" dirty="0"/>
              <a:t> </a:t>
            </a:r>
            <a:r>
              <a:rPr lang="en-US" dirty="0" err="1"/>
              <a:t>kurslarini</a:t>
            </a:r>
            <a:r>
              <a:rPr lang="en-US" dirty="0"/>
              <a:t> </a:t>
            </a:r>
            <a:r>
              <a:rPr lang="en-US" dirty="0" err="1"/>
              <a:t>barqarorlashtirish</a:t>
            </a:r>
            <a:r>
              <a:rPr lang="en-US" dirty="0"/>
              <a:t>, </a:t>
            </a:r>
            <a:r>
              <a:rPr lang="en-US" dirty="0" err="1"/>
              <a:t>iqtisodiy</a:t>
            </a:r>
            <a:r>
              <a:rPr lang="en-US" dirty="0"/>
              <a:t> </a:t>
            </a:r>
            <a:r>
              <a:rPr lang="en-US" dirty="0" err="1"/>
              <a:t>qoidalarni</a:t>
            </a:r>
            <a:r>
              <a:rPr lang="en-US" dirty="0"/>
              <a:t> </a:t>
            </a:r>
            <a:r>
              <a:rPr lang="en-US" u="sng" dirty="0" err="1">
                <a:hlinkClick r:id="rId5" tooltip="Liberalizm"/>
              </a:rPr>
              <a:t>liberallashtirish</a:t>
            </a:r>
            <a:r>
              <a:rPr lang="en-US" u="sng" baseline="30000" dirty="0">
                <a:hlinkClick r:id="rId6"/>
              </a:rPr>
              <a:t>[1]</a:t>
            </a:r>
            <a:r>
              <a:rPr lang="en-US" dirty="0"/>
              <a:t> </a:t>
            </a:r>
            <a:r>
              <a:rPr lang="en-US" dirty="0" err="1"/>
              <a:t>shartlari</a:t>
            </a:r>
            <a:r>
              <a:rPr lang="en-US" dirty="0"/>
              <a:t> </a:t>
            </a:r>
            <a:r>
              <a:rPr lang="en-US" dirty="0" err="1"/>
              <a:t>bilan</a:t>
            </a:r>
            <a:r>
              <a:rPr lang="en-US" dirty="0"/>
              <a:t> </a:t>
            </a:r>
            <a:r>
              <a:rPr lang="en-US" dirty="0" err="1"/>
              <a:t>aʼzo</a:t>
            </a:r>
            <a:r>
              <a:rPr lang="en-US" dirty="0"/>
              <a:t> </a:t>
            </a:r>
            <a:r>
              <a:rPr lang="en-US" dirty="0" err="1"/>
              <a:t>mamlakatlarga</a:t>
            </a:r>
            <a:r>
              <a:rPr lang="en-US" dirty="0"/>
              <a:t> </a:t>
            </a:r>
            <a:r>
              <a:rPr lang="en-US" dirty="0" err="1"/>
              <a:t>qarz</a:t>
            </a:r>
            <a:r>
              <a:rPr lang="en-US" dirty="0"/>
              <a:t>, </a:t>
            </a:r>
            <a:r>
              <a:rPr lang="en-US" dirty="0" err="1"/>
              <a:t>moliyaviy</a:t>
            </a:r>
            <a:r>
              <a:rPr lang="en-US" dirty="0"/>
              <a:t> </a:t>
            </a:r>
            <a:r>
              <a:rPr lang="en-US" dirty="0" err="1"/>
              <a:t>yordam</a:t>
            </a:r>
            <a:r>
              <a:rPr lang="en-US" dirty="0"/>
              <a:t> </a:t>
            </a:r>
            <a:r>
              <a:rPr lang="en-US" dirty="0" err="1"/>
              <a:t>berish</a:t>
            </a:r>
            <a:r>
              <a:rPr lang="en-US" dirty="0"/>
              <a:t> </a:t>
            </a:r>
            <a:r>
              <a:rPr lang="en-US" dirty="0" err="1"/>
              <a:t>kiradi</a:t>
            </a:r>
            <a:r>
              <a:rPr lang="en-US" dirty="0"/>
              <a:t>.</a:t>
            </a:r>
            <a:r>
              <a:rPr lang="ru-RU" u="sng" baseline="30000" dirty="0">
                <a:hlinkClick r:id="rId6"/>
              </a:rPr>
              <a:t>[2]</a:t>
            </a:r>
            <a:r>
              <a:rPr lang="ru-RU" dirty="0"/>
              <a:t> </a:t>
            </a:r>
            <a:r>
              <a:rPr lang="ru-RU" dirty="0" err="1"/>
              <a:t>Shtab-kvartirasi</a:t>
            </a:r>
            <a:r>
              <a:rPr lang="ru-RU" dirty="0"/>
              <a:t> </a:t>
            </a:r>
            <a:r>
              <a:rPr lang="ru-RU" u="sng" dirty="0" err="1">
                <a:hlinkClick r:id="rId7" tooltip="Vashington"/>
              </a:rPr>
              <a:t>Vashington</a:t>
            </a:r>
            <a:r>
              <a:rPr lang="ru-RU" dirty="0"/>
              <a:t> </a:t>
            </a:r>
            <a:r>
              <a:rPr lang="ru-RU" dirty="0" err="1"/>
              <a:t>shahrida</a:t>
            </a:r>
            <a:r>
              <a:rPr lang="ru-RU" dirty="0"/>
              <a:t> </a:t>
            </a:r>
            <a:r>
              <a:rPr lang="ru-RU" dirty="0" err="1"/>
              <a:t>joylashgan</a:t>
            </a:r>
            <a:r>
              <a:rPr lang="ru-RU" dirty="0"/>
              <a:t>. </a:t>
            </a:r>
            <a:r>
              <a:rPr lang="ru-RU" dirty="0" err="1"/>
              <a:t>XVJ'ni</a:t>
            </a:r>
            <a:r>
              <a:rPr lang="ru-RU" dirty="0"/>
              <a:t> </a:t>
            </a:r>
            <a:r>
              <a:rPr lang="ru-RU" dirty="0" err="1"/>
              <a:t>baʼzilar taʼsiri haddan</a:t>
            </a:r>
            <a:r>
              <a:rPr lang="ru-RU" dirty="0"/>
              <a:t> </a:t>
            </a:r>
            <a:r>
              <a:rPr lang="ru-RU" dirty="0" err="1"/>
              <a:t>oshiq</a:t>
            </a:r>
            <a:r>
              <a:rPr lang="ru-RU" dirty="0"/>
              <a:t> </a:t>
            </a:r>
            <a:r>
              <a:rPr lang="ru-RU" dirty="0" err="1"/>
              <a:t>katta</a:t>
            </a:r>
            <a:r>
              <a:rPr lang="ru-RU" dirty="0"/>
              <a:t>, </a:t>
            </a:r>
            <a:r>
              <a:rPr lang="ru-RU" dirty="0" err="1"/>
              <a:t>deb</a:t>
            </a:r>
            <a:r>
              <a:rPr lang="ru-RU" dirty="0"/>
              <a:t> </a:t>
            </a:r>
            <a:r>
              <a:rPr lang="ru-RU" dirty="0" err="1"/>
              <a:t>tanqid</a:t>
            </a:r>
            <a:r>
              <a:rPr lang="ru-RU" dirty="0"/>
              <a:t> </a:t>
            </a:r>
            <a:r>
              <a:rPr lang="ru-RU" dirty="0" err="1"/>
              <a:t>qilishadi</a:t>
            </a:r>
            <a:r>
              <a:rPr lang="ru-RU" dirty="0"/>
              <a:t>.</a:t>
            </a:r>
            <a:r>
              <a:rPr lang="ru-RU" u="sng" baseline="30000" dirty="0">
                <a:hlinkClick r:id="rId6"/>
              </a:rPr>
              <a:t>[3][4]</a:t>
            </a:r>
            <a:endParaRPr lang="uz-Cyrl-UZ" dirty="0"/>
          </a:p>
          <a:p>
            <a:endParaRPr lang="uz-Cyrl-U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7"/>
          <p:cNvSpPr>
            <a:spLocks noGrp="1"/>
          </p:cNvSpPr>
          <p:nvPr>
            <p:ph type="subTitle" idx="1"/>
          </p:nvPr>
        </p:nvSpPr>
        <p:spPr>
          <a:xfrm>
            <a:off x="571472" y="571480"/>
            <a:ext cx="7929618" cy="5857916"/>
          </a:xfrm>
        </p:spPr>
        <p:txBody>
          <a:bodyPr/>
          <a:lstStyle/>
          <a:p>
            <a:r>
              <a:rPr lang="ru-RU" b="1" dirty="0"/>
              <a:t>XVJ </a:t>
            </a:r>
            <a:r>
              <a:rPr lang="ru-RU" b="1" dirty="0" err="1"/>
              <a:t>binosi</a:t>
            </a:r>
            <a:r>
              <a:rPr lang="ru-RU" b="1" dirty="0"/>
              <a:t>, </a:t>
            </a:r>
            <a:r>
              <a:rPr lang="ru-RU" b="1" dirty="0" err="1"/>
              <a:t>Vashington</a:t>
            </a:r>
            <a:r>
              <a:rPr lang="ru-RU" b="1" dirty="0"/>
              <a:t>, </a:t>
            </a:r>
            <a:r>
              <a:rPr lang="ru-RU" b="1" dirty="0" err="1"/>
              <a:t>AQSh</a:t>
            </a:r>
            <a:endParaRPr lang="uz-Cyrl-UZ" b="1" dirty="0"/>
          </a:p>
          <a:p>
            <a:endParaRPr lang="uz-Cyrl-UZ" dirty="0"/>
          </a:p>
        </p:txBody>
      </p:sp>
      <p:pic>
        <p:nvPicPr>
          <p:cNvPr id="9" name="Рисунок 8" descr="Fayl:Headquarters of the International Monetary Fund (Washington, DC).jpg"/>
          <p:cNvPicPr/>
          <p:nvPr/>
        </p:nvPicPr>
        <p:blipFill>
          <a:blip r:embed="rId2">
            <a:lum bright="-20000"/>
          </a:blip>
          <a:srcRect/>
          <a:stretch>
            <a:fillRect/>
          </a:stretch>
        </p:blipFill>
        <p:spPr bwMode="auto">
          <a:xfrm>
            <a:off x="1357290" y="1428736"/>
            <a:ext cx="6643734" cy="4572032"/>
          </a:xfrm>
          <a:prstGeom prst="rect">
            <a:avLst/>
          </a:prstGeom>
          <a:noFill/>
          <a:ln w="9525">
            <a:noFill/>
            <a:miter lim="800000"/>
            <a:headEnd/>
            <a:tailEnd/>
          </a:ln>
        </p:spPr>
      </p:pic>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132</TotalTime>
  <Words>5383</Words>
  <Application>Microsoft Office PowerPoint</Application>
  <PresentationFormat>Экран (4:3)</PresentationFormat>
  <Paragraphs>140</Paragraphs>
  <Slides>50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50</vt:i4>
      </vt:variant>
    </vt:vector>
  </HeadingPairs>
  <TitlesOfParts>
    <vt:vector size="56" baseType="lpstr">
      <vt:lpstr>Arial</vt:lpstr>
      <vt:lpstr>Calibri</vt:lpstr>
      <vt:lpstr>Garamond</vt:lpstr>
      <vt:lpstr>Times New Roman</vt:lpstr>
      <vt:lpstr>Тема Office</vt:lpstr>
      <vt:lpstr>Натуральные материалы</vt:lpstr>
      <vt:lpstr>Презентация PowerPoint</vt:lpstr>
      <vt:lpstr>Презентация PowerPoint</vt:lpstr>
      <vt:lpstr> 15.1. Jahon valyuta tizimining zaruriyati, mohiyati va rivojlanishining asosiy bosqichlari </vt:lpstr>
      <vt:lpstr>  Dastlab bunday o’zaro aloqa «oltin standart» bazasida amalga oshirildi, ya’ni oltin pulning asosiy shakli bo’lgan pul tizimida olib borildi. Demak, milliy valyuta bahosi oltinga bog’langan ekan, birinchidan, har bir mamlakat xukumati oltin bilan ta’minlanishi mumkin bo’lgan miqdorda qog’oz pullarni chiqarishga harakat qiladi, bu esa ortiqcha pul emissiyasini va u bilan bog’liq inflyatsiyani to’xtatib turadi; ikkinchidan, turli milliy valyutalar o’rtasidagi o’zaro nisbatlar qayd etilgan, nisbatan doimiy bo’lib, xalqaro hisoblarda barqarorlikni ta’minlaydi. Masalan, agar 1929 yilda bir funt sterling 7,32 g sof oltinni, AQSH dollari 1,5 g sof oltinni tashkil etgan bo’lsa, ular o’rtasidagi o’zaro nisbat yoki oltin pariteti (tengligi) 1 f. s. = 4,86 AQSH dollari bo’lgan.   </vt:lpstr>
      <vt:lpstr>Презентация PowerPoint</vt:lpstr>
      <vt:lpstr>SHuningdek, AQSH dollari, Frantsiya franki va boshqa rivojlangan mamlakatlarning pul birliklaridan ham keng foydalanilgan. Milliy valyutalarni bir mamlakatdan boshqasiga «o’tib yurishi» ularga bo’lgan talab va taklifga, ular o’rtasidagi nisbatga ta’sir qilib turgan va natijada ularning bozor kursi yaratilgan.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15.3. Valyutaning almashtirish kurslari.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Ural Khasanov</dc:creator>
  <cp:lastModifiedBy>Admin</cp:lastModifiedBy>
  <cp:revision>19</cp:revision>
  <dcterms:created xsi:type="dcterms:W3CDTF">2014-04-26T16:48:12Z</dcterms:created>
  <dcterms:modified xsi:type="dcterms:W3CDTF">2015-04-27T07:51:49Z</dcterms:modified>
</cp:coreProperties>
</file>