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65" r:id="rId4"/>
    <p:sldId id="266" r:id="rId5"/>
    <p:sldId id="373" r:id="rId6"/>
    <p:sldId id="374" r:id="rId7"/>
    <p:sldId id="375" r:id="rId8"/>
    <p:sldId id="376" r:id="rId9"/>
    <p:sldId id="378" r:id="rId10"/>
    <p:sldId id="379" r:id="rId11"/>
    <p:sldId id="380" r:id="rId12"/>
    <p:sldId id="381" r:id="rId13"/>
    <p:sldId id="382" r:id="rId14"/>
    <p:sldId id="383" r:id="rId15"/>
    <p:sldId id="384" r:id="rId16"/>
    <p:sldId id="385" r:id="rId17"/>
    <p:sldId id="386" r:id="rId18"/>
    <p:sldId id="388" r:id="rId19"/>
    <p:sldId id="402" r:id="rId20"/>
    <p:sldId id="401" r:id="rId21"/>
    <p:sldId id="389" r:id="rId22"/>
    <p:sldId id="397" r:id="rId23"/>
    <p:sldId id="408" r:id="rId24"/>
    <p:sldId id="409" r:id="rId25"/>
    <p:sldId id="410" r:id="rId26"/>
    <p:sldId id="411" r:id="rId27"/>
    <p:sldId id="400" r:id="rId28"/>
    <p:sldId id="399" r:id="rId29"/>
    <p:sldId id="398" r:id="rId30"/>
    <p:sldId id="391" r:id="rId31"/>
    <p:sldId id="39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13" autoAdjust="0"/>
    <p:restoredTop sz="94660"/>
  </p:normalViewPr>
  <p:slideViewPr>
    <p:cSldViewPr>
      <p:cViewPr varScale="1">
        <p:scale>
          <a:sx n="99" d="100"/>
          <a:sy n="99" d="100"/>
        </p:scale>
        <p:origin x="-3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B56D883-C642-4BE3-AB68-2E32F5D34D1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56D883-C642-4BE3-AB68-2E32F5D34D1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56D883-C642-4BE3-AB68-2E32F5D34D1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56D883-C642-4BE3-AB68-2E32F5D34D1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56D883-C642-4BE3-AB68-2E32F5D34D1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56D883-C642-4BE3-AB68-2E32F5D34D1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56D883-C642-4BE3-AB68-2E32F5D34D1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56D883-C642-4BE3-AB68-2E32F5D34D1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56D883-C642-4BE3-AB68-2E32F5D34D1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56D883-C642-4BE3-AB68-2E32F5D34D1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3031805-A0E9-4926-AD8D-171F77D5DAB1}" type="datetimeFigureOut">
              <a:rPr lang="ru-RU" smtClean="0"/>
              <a:pPr/>
              <a:t>29.08.2017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B56D883-C642-4BE3-AB68-2E32F5D34D1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031805-A0E9-4926-AD8D-171F77D5DAB1}" type="datetimeFigureOut">
              <a:rPr lang="ru-RU" smtClean="0"/>
              <a:pPr/>
              <a:t>29.08.2017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56D883-C642-4BE3-AB68-2E32F5D34D1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400000"/>
              </a:schemeClr>
            </a:gs>
            <a:gs pos="26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124744"/>
            <a:ext cx="8072494" cy="3071834"/>
          </a:xfrm>
        </p:spPr>
        <p:txBody>
          <a:bodyPr>
            <a:normAutofit/>
          </a:bodyPr>
          <a:lstStyle/>
          <a:p>
            <a:pPr algn="ctr"/>
            <a:r>
              <a:rPr lang="uz-Cyrl-UZ" sz="3500" b="1" dirty="0" smtClean="0">
                <a:latin typeface="Times New Roman" pitchFamily="18" charset="0"/>
                <a:cs typeface="Times New Roman" pitchFamily="18" charset="0"/>
              </a:rPr>
              <a:t>“Фидойинг бўлгаймиз сени, Ўзбекистон!”</a:t>
            </a:r>
          </a:p>
          <a:p>
            <a:pPr algn="ctr"/>
            <a:endParaRPr lang="uz-Cyrl-UZ" sz="2400" b="1" dirty="0">
              <a:latin typeface="Times New Roman" pitchFamily="18" charset="0"/>
              <a:cs typeface="Times New Roman" pitchFamily="18" charset="0"/>
            </a:endParaRPr>
          </a:p>
          <a:p>
            <a:pPr algn="ctr"/>
            <a:r>
              <a:rPr lang="uz-Cyrl-UZ" sz="3500" b="1" dirty="0" smtClean="0">
                <a:latin typeface="Times New Roman" pitchFamily="18" charset="0"/>
                <a:cs typeface="Times New Roman" pitchFamily="18" charset="0"/>
              </a:rPr>
              <a:t>ДАВРИМИЗНИНГ </a:t>
            </a:r>
          </a:p>
          <a:p>
            <a:pPr algn="ctr"/>
            <a:r>
              <a:rPr lang="uz-Cyrl-UZ" sz="3500" b="1" dirty="0" smtClean="0">
                <a:latin typeface="Times New Roman" pitchFamily="18" charset="0"/>
                <a:cs typeface="Times New Roman" pitchFamily="18" charset="0"/>
              </a:rPr>
              <a:t>ЁШ ҚАҲРАМОНЛАРИ</a:t>
            </a:r>
          </a:p>
          <a:p>
            <a:pPr algn="ctr"/>
            <a:endParaRPr lang="uz-Cyrl-UZ" sz="3900" b="1" dirty="0">
              <a:latin typeface="Times New Roman" pitchFamily="18" charset="0"/>
              <a:cs typeface="Times New Roman" pitchFamily="18" charset="0"/>
            </a:endParaRPr>
          </a:p>
        </p:txBody>
      </p:sp>
      <p:sp>
        <p:nvSpPr>
          <p:cNvPr id="5" name="Подзаголовок 2"/>
          <p:cNvSpPr txBox="1">
            <a:spLocks/>
          </p:cNvSpPr>
          <p:nvPr/>
        </p:nvSpPr>
        <p:spPr>
          <a:xfrm>
            <a:off x="488876" y="5229200"/>
            <a:ext cx="8072494" cy="678091"/>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uz-Cyrl-UZ" sz="1400" b="1" dirty="0" smtClean="0">
                <a:latin typeface="Times New Roman" pitchFamily="18" charset="0"/>
                <a:cs typeface="Times New Roman" pitchFamily="18" charset="0"/>
              </a:rPr>
              <a:t>Ўзбекистон Республикасида 2017 йилда ёшларга оид давлат сиёсатини амалга оширишга қаратилган қўшимча чора-тадбирлар дастурининг 56-банди ижроси</a:t>
            </a:r>
            <a:endParaRPr lang="uz-Cyrl-UZ" sz="1400" b="1" dirty="0">
              <a:latin typeface="Times New Roman" pitchFamily="18" charset="0"/>
              <a:cs typeface="Times New Roman" pitchFamily="18" charset="0"/>
            </a:endParaRPr>
          </a:p>
        </p:txBody>
      </p:sp>
      <p:sp>
        <p:nvSpPr>
          <p:cNvPr id="7" name="Подзаголовок 2"/>
          <p:cNvSpPr txBox="1">
            <a:spLocks/>
          </p:cNvSpPr>
          <p:nvPr/>
        </p:nvSpPr>
        <p:spPr>
          <a:xfrm>
            <a:off x="467544" y="6093295"/>
            <a:ext cx="8072494" cy="432047"/>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uz-Cyrl-UZ" sz="1600" b="1" dirty="0" smtClean="0">
                <a:latin typeface="Times New Roman" pitchFamily="18" charset="0"/>
                <a:cs typeface="Times New Roman" pitchFamily="18" charset="0"/>
              </a:rPr>
              <a:t>ТОШКЕНТ - 2017</a:t>
            </a:r>
            <a:endParaRPr lang="uz-Cyrl-UZ" sz="1600" b="1" dirty="0">
              <a:latin typeface="Times New Roman" pitchFamily="18" charset="0"/>
              <a:cs typeface="Times New Roman" pitchFamily="18" charset="0"/>
            </a:endParaRPr>
          </a:p>
        </p:txBody>
      </p:sp>
      <p:sp>
        <p:nvSpPr>
          <p:cNvPr id="8" name="Подзаголовок 2"/>
          <p:cNvSpPr txBox="1">
            <a:spLocks/>
          </p:cNvSpPr>
          <p:nvPr/>
        </p:nvSpPr>
        <p:spPr>
          <a:xfrm>
            <a:off x="488876" y="260648"/>
            <a:ext cx="8072494" cy="432047"/>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uz-Cyrl-UZ" sz="1600" b="1" dirty="0" smtClean="0">
                <a:latin typeface="Times New Roman" pitchFamily="18" charset="0"/>
                <a:cs typeface="Times New Roman" pitchFamily="18" charset="0"/>
              </a:rPr>
              <a:t>Ўзбекистон Республикаси Халқ таълими вазирлиги</a:t>
            </a:r>
            <a:endParaRPr lang="uz-Cyrl-UZ" sz="1600" b="1" dirty="0">
              <a:latin typeface="Times New Roman" pitchFamily="18" charset="0"/>
              <a:cs typeface="Times New Roman" pitchFamily="18" charset="0"/>
            </a:endParaRPr>
          </a:p>
        </p:txBody>
      </p:sp>
      <p:sp>
        <p:nvSpPr>
          <p:cNvPr id="6" name="Подзаголовок 2"/>
          <p:cNvSpPr txBox="1">
            <a:spLocks/>
          </p:cNvSpPr>
          <p:nvPr/>
        </p:nvSpPr>
        <p:spPr>
          <a:xfrm>
            <a:off x="488876" y="4293096"/>
            <a:ext cx="8072494" cy="678091"/>
          </a:xfrm>
          <a:prstGeom prst="rect">
            <a:avLst/>
          </a:prstGeom>
        </p:spPr>
        <p:txBody>
          <a:bodyPr vert="horz" lIns="0" rIns="18288">
            <a:normAutofit fontScale="850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uz-Cyrl-UZ" sz="1600" b="1" dirty="0" smtClean="0">
                <a:latin typeface="Times New Roman" pitchFamily="18" charset="0"/>
                <a:cs typeface="Times New Roman" pitchFamily="18" charset="0"/>
              </a:rPr>
              <a:t>Ватанимиз тараққиёти ва шон-шуҳратига муносиб ҳисса қўшаётган ёшлар </a:t>
            </a:r>
            <a:r>
              <a:rPr lang="uz-Cyrl-UZ" sz="1600" b="1" dirty="0">
                <a:latin typeface="Times New Roman" pitchFamily="18" charset="0"/>
                <a:cs typeface="Times New Roman" pitchFamily="18" charset="0"/>
              </a:rPr>
              <a:t>фаолиятини </a:t>
            </a:r>
            <a:r>
              <a:rPr lang="uz-Cyrl-UZ" sz="1600" b="1" dirty="0" smtClean="0">
                <a:latin typeface="Times New Roman" pitchFamily="18" charset="0"/>
                <a:cs typeface="Times New Roman" pitchFamily="18" charset="0"/>
              </a:rPr>
              <a:t>таълим муассасаларида тарғиб қилиш бўйича </a:t>
            </a:r>
          </a:p>
          <a:p>
            <a:pPr algn="ctr"/>
            <a:r>
              <a:rPr lang="uz-Cyrl-UZ" sz="1600" b="1" dirty="0" smtClean="0">
                <a:latin typeface="Times New Roman" pitchFamily="18" charset="0"/>
                <a:cs typeface="Times New Roman" pitchFamily="18" charset="0"/>
              </a:rPr>
              <a:t>Қўлланма</a:t>
            </a:r>
            <a:endParaRPr lang="uz-Cyrl-UZ"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000" b="1" dirty="0" smtClean="0">
                <a:latin typeface="Times New Roman" pitchFamily="18" charset="0"/>
                <a:cs typeface="Times New Roman" pitchFamily="18" charset="0"/>
              </a:rPr>
              <a:t>Бурханова</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Сафия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Каимовна</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365104"/>
            <a:ext cx="2743200" cy="1883296"/>
          </a:xfrm>
        </p:spPr>
        <p:txBody>
          <a:bodyPr>
            <a:normAutofit fontScale="92500"/>
          </a:bodyPr>
          <a:lstStyle/>
          <a:p>
            <a:pPr algn="ctr"/>
            <a:r>
              <a:rPr lang="uz-Cyrl-UZ" b="1" dirty="0" smtClean="0">
                <a:latin typeface="Times New Roman" pitchFamily="18" charset="0"/>
                <a:cs typeface="Times New Roman" pitchFamily="18" charset="0"/>
              </a:rPr>
              <a:t>“Рио 2016” Параолимпия ўйинларининг енгил атлетика бўйича кумуш медаль соҳиби.</a:t>
            </a:r>
          </a:p>
          <a:p>
            <a:pPr algn="ctr"/>
            <a:endParaRPr lang="uz-Cyrl-UZ" dirty="0" smtClean="0">
              <a:latin typeface="Times New Roman" pitchFamily="18" charset="0"/>
              <a:cs typeface="Times New Roman" pitchFamily="18" charset="0"/>
            </a:endParaRPr>
          </a:p>
          <a:p>
            <a:pPr algn="ctr"/>
            <a:r>
              <a:rPr lang="uz-Cyrl-UZ" dirty="0" smtClean="0">
                <a:latin typeface="Times New Roman" pitchFamily="18" charset="0"/>
                <a:cs typeface="Times New Roman" pitchFamily="18" charset="0"/>
              </a:rPr>
              <a:t>1989 йил 1 декабрда Тошкент шаҳрида туғилган.</a:t>
            </a:r>
          </a:p>
          <a:p>
            <a:pPr algn="ctr"/>
            <a:r>
              <a:rPr lang="uz-Cyrl-UZ" dirty="0" smtClean="0">
                <a:latin typeface="Times New Roman" pitchFamily="18" charset="0"/>
                <a:cs typeface="Times New Roman" pitchFamily="18" charset="0"/>
              </a:rPr>
              <a:t>Ўзбекистон давлат жисмоний тарбия институтини тугатган (2014).</a:t>
            </a:r>
          </a:p>
          <a:p>
            <a:pPr algn="ctr"/>
            <a:endParaRPr lang="uz-Cyrl-UZ" dirty="0" smtClean="0"/>
          </a:p>
          <a:p>
            <a:pPr algn="ctr"/>
            <a:endParaRPr lang="ru-RU" dirty="0"/>
          </a:p>
        </p:txBody>
      </p:sp>
      <p:sp>
        <p:nvSpPr>
          <p:cNvPr id="4" name="Содержимое 3"/>
          <p:cNvSpPr>
            <a:spLocks noGrp="1"/>
          </p:cNvSpPr>
          <p:nvPr>
            <p:ph sz="half" idx="1"/>
          </p:nvPr>
        </p:nvSpPr>
        <p:spPr>
          <a:xfrm>
            <a:off x="3575050" y="1017240"/>
            <a:ext cx="5111750" cy="5054966"/>
          </a:xfrm>
        </p:spPr>
        <p:txBody>
          <a:bodyPr>
            <a:normAutofit lnSpcReduction="10000"/>
          </a:bodyPr>
          <a:lstStyle/>
          <a:p>
            <a:pPr algn="just"/>
            <a:r>
              <a:rPr lang="uz-Cyrl-UZ" sz="1500" dirty="0" smtClean="0">
                <a:latin typeface="Times New Roman" pitchFamily="18" charset="0"/>
                <a:cs typeface="Times New Roman" pitchFamily="18" charset="0"/>
              </a:rPr>
              <a:t>Енгил атлетиканинг ядро улоқтириш баҳсларини кузатган киши бундай беллашувларда спортчилардан қанчалик жисмоний куч талаб қилинишини яхши билади. Бу йўналишда нафақат эркаклар, балки хотин-қизлар орасида ҳам донгдор спортчиларимиз бор. Ўзбекистон миллий параолимпия терма жамоаси аъзоси С.Бурханова ана шундай вакилларимиздан биридир.</a:t>
            </a:r>
          </a:p>
          <a:p>
            <a:pPr algn="just"/>
            <a:r>
              <a:rPr lang="uz-Cyrl-UZ" sz="1500" dirty="0" smtClean="0">
                <a:latin typeface="Times New Roman" pitchFamily="18" charset="0"/>
                <a:cs typeface="Times New Roman" pitchFamily="18" charset="0"/>
              </a:rPr>
              <a:t>Сафия 2016 йилда бирданига учта йирик мусобақада ғалаба қозонди. Дастлаб Тунисда, кейинчалик Хитойда ташкил этилган халқаро Гран-При турнирларида олтин медалларга сазовор бўлди. Рио-да-Жанейро шаҳрида ўтказилган Параолимпия ўйинларида фахрли иккинчи ўринни эгаллаб, терма жамоамиз медаллари сонини ўзининг кумуш медали билан янада кўпайтирди.</a:t>
            </a:r>
          </a:p>
          <a:p>
            <a:pPr algn="just"/>
            <a:r>
              <a:rPr lang="uz-Cyrl-UZ" sz="1500" dirty="0" smtClean="0">
                <a:latin typeface="Times New Roman" pitchFamily="18" charset="0"/>
                <a:cs typeface="Times New Roman" pitchFamily="18" charset="0"/>
              </a:rPr>
              <a:t>Тинимсиз ҳаракат ва астойдил меҳнат самараси бўлган бу ғалабалар Ватанимиз шон-шуҳратини оширишга қўшилган муносиб ҳисса бўлди.</a:t>
            </a:r>
          </a:p>
          <a:p>
            <a:pPr algn="just"/>
            <a:r>
              <a:rPr lang="uz-Cyrl-UZ" sz="1500" dirty="0" smtClean="0">
                <a:latin typeface="Times New Roman" pitchFamily="18" charset="0"/>
                <a:cs typeface="Times New Roman" pitchFamily="18" charset="0"/>
              </a:rPr>
              <a:t>Мамлакатимизнинг турли ҳудудларида ўтказилаётган тадбирларда мунтазам иштирок этиб, аҳоли ўртасида оммавий спортни ривожлантириш ишларида фаол қатнашаётгани Сафиянинг яна бир фазилати, десак муболаға бўлмайди.</a:t>
            </a:r>
          </a:p>
          <a:p>
            <a:pPr>
              <a:buNone/>
            </a:pPr>
            <a:endParaRPr lang="ru-RU" dirty="0"/>
          </a:p>
        </p:txBody>
      </p:sp>
      <p:pic>
        <p:nvPicPr>
          <p:cNvPr id="5" name="Рисунок 4" descr="http://people.ziyonet.uz/uploads/person/person/5819cc4d42d65.jpg"/>
          <p:cNvPicPr/>
          <p:nvPr/>
        </p:nvPicPr>
        <p:blipFill>
          <a:blip r:embed="rId2" cstate="print"/>
          <a:srcRect/>
          <a:stretch>
            <a:fillRect/>
          </a:stretch>
        </p:blipFill>
        <p:spPr bwMode="auto">
          <a:xfrm>
            <a:off x="971600" y="1844824"/>
            <a:ext cx="2088232" cy="230425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38758"/>
            <a:ext cx="2743200" cy="1162050"/>
          </a:xfrm>
        </p:spPr>
        <p:txBody>
          <a:bodyPr/>
          <a:lstStyle/>
          <a:p>
            <a:r>
              <a:rPr lang="uz-Cyrl-UZ" sz="2000" b="1" dirty="0" smtClean="0">
                <a:latin typeface="Times New Roman" pitchFamily="18" charset="0"/>
                <a:cs typeface="Times New Roman" pitchFamily="18" charset="0"/>
              </a:rPr>
              <a:t>Канатова</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Валерия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Игоревна</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3568" y="4365104"/>
            <a:ext cx="2745432" cy="2016224"/>
          </a:xfrm>
        </p:spPr>
        <p:txBody>
          <a:bodyPr>
            <a:normAutofit fontScale="92500" lnSpcReduction="20000"/>
          </a:bodyPr>
          <a:lstStyle/>
          <a:p>
            <a:pPr algn="ctr"/>
            <a:r>
              <a:rPr lang="uz-Cyrl-UZ" b="1" dirty="0" smtClean="0">
                <a:latin typeface="Times New Roman" pitchFamily="18" charset="0"/>
                <a:cs typeface="Times New Roman" pitchFamily="18" charset="0"/>
              </a:rPr>
              <a:t>Евроосиё ўйинларининг енгил атлетика бўйича</a:t>
            </a:r>
            <a:r>
              <a:rPr lang="en-US"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олтин медали соҳиби.</a:t>
            </a:r>
          </a:p>
          <a:p>
            <a:pPr algn="ctr"/>
            <a:endParaRPr lang="uz-Cyrl-UZ" dirty="0" smtClean="0">
              <a:latin typeface="Times New Roman" pitchFamily="18" charset="0"/>
              <a:cs typeface="Times New Roman" pitchFamily="18" charset="0"/>
            </a:endParaRPr>
          </a:p>
          <a:p>
            <a:pPr algn="ctr"/>
            <a:r>
              <a:rPr lang="uz-Cyrl-UZ" dirty="0" smtClean="0">
                <a:latin typeface="Times New Roman" pitchFamily="18" charset="0"/>
                <a:cs typeface="Times New Roman" pitchFamily="18" charset="0"/>
              </a:rPr>
              <a:t>1992 йил 29 августда </a:t>
            </a:r>
          </a:p>
          <a:p>
            <a:pPr algn="ctr"/>
            <a:r>
              <a:rPr lang="uz-Cyrl-UZ" dirty="0" smtClean="0">
                <a:latin typeface="Times New Roman" pitchFamily="18" charset="0"/>
                <a:cs typeface="Times New Roman" pitchFamily="18" charset="0"/>
              </a:rPr>
              <a:t>Тошкент шаҳрида туғилган.</a:t>
            </a:r>
          </a:p>
          <a:p>
            <a:pPr algn="ctr"/>
            <a:r>
              <a:rPr lang="uz-Cyrl-UZ" dirty="0" smtClean="0">
                <a:latin typeface="Times New Roman" pitchFamily="18" charset="0"/>
                <a:cs typeface="Times New Roman" pitchFamily="18" charset="0"/>
              </a:rPr>
              <a:t>Миллати рус.</a:t>
            </a:r>
            <a:endParaRPr lang="en-US" dirty="0" smtClean="0">
              <a:latin typeface="Times New Roman" pitchFamily="18" charset="0"/>
              <a:cs typeface="Times New Roman" pitchFamily="18" charset="0"/>
            </a:endParaRPr>
          </a:p>
          <a:p>
            <a:pPr algn="ctr"/>
            <a:endParaRPr lang="uz-Cyrl-UZ" dirty="0" smtClean="0">
              <a:latin typeface="Times New Roman" pitchFamily="18" charset="0"/>
              <a:cs typeface="Times New Roman" pitchFamily="18" charset="0"/>
            </a:endParaRPr>
          </a:p>
          <a:p>
            <a:pPr algn="ctr"/>
            <a:r>
              <a:rPr lang="uz-Cyrl-UZ" dirty="0" smtClean="0">
                <a:latin typeface="Times New Roman" pitchFamily="18" charset="0"/>
                <a:cs typeface="Times New Roman" pitchFamily="18" charset="0"/>
              </a:rPr>
              <a:t>Ўзбекистон давлат иқтисодиёт университетини тамомлаган (2014).</a:t>
            </a:r>
          </a:p>
          <a:p>
            <a:pPr algn="ctr"/>
            <a:endParaRPr lang="ru-RU" dirty="0"/>
          </a:p>
        </p:txBody>
      </p:sp>
      <p:sp>
        <p:nvSpPr>
          <p:cNvPr id="4" name="Содержимое 3"/>
          <p:cNvSpPr>
            <a:spLocks noGrp="1"/>
          </p:cNvSpPr>
          <p:nvPr>
            <p:ph sz="half" idx="1"/>
          </p:nvPr>
        </p:nvSpPr>
        <p:spPr>
          <a:xfrm>
            <a:off x="3575050" y="1041648"/>
            <a:ext cx="5111750" cy="5339680"/>
          </a:xfrm>
        </p:spPr>
        <p:txBody>
          <a:bodyPr>
            <a:normAutofit/>
          </a:bodyPr>
          <a:lstStyle/>
          <a:p>
            <a:pPr algn="just"/>
            <a:r>
              <a:rPr lang="uz-Cyrl-UZ" sz="1600" dirty="0" smtClean="0">
                <a:latin typeface="Times New Roman" pitchFamily="18" charset="0"/>
                <a:cs typeface="Times New Roman" pitchFamily="18" charset="0"/>
              </a:rPr>
              <a:t>Болалигидан тиришқоқлиги билан дугоналаридан ажралиб турган Валерия 15 ёшида дунёга танилди. Боиси шундаки, у 2007 йил Белорусь Республикасида бўлиб ўтган Ёшлар ўртасидаги Евроосиё спорт ўйинларида енгил атлетика бўйича олтин медални қўлга киритди. Бу ўз-ўзидан бўлгани йўқ, албатта. Тажрибали мураббийларининг кўрсатма ва тавсиялари асосида машғулотлар пайтида ўзини қийнаган В.Канатова шоҳсупага кўтарилган пайтда қаттиқ меҳнатнинг натижаси нақадар завқли бўлишини юрак-юракдан ҳис қилди.</a:t>
            </a:r>
          </a:p>
          <a:p>
            <a:pPr algn="just"/>
            <a:r>
              <a:rPr lang="uz-Cyrl-UZ" sz="1600" dirty="0" smtClean="0">
                <a:latin typeface="Times New Roman" pitchFamily="18" charset="0"/>
                <a:cs typeface="Times New Roman" pitchFamily="18" charset="0"/>
              </a:rPr>
              <a:t>2009 йилда Италиянинг Жанубий Тирол шаҳрида бўлиб ўтган ёшлар ўртасидаги жаҳон чемпионатида бронза медали билан тақдирланди. Айнан шу йили шахсий рекордини янгилади.</a:t>
            </a:r>
          </a:p>
          <a:p>
            <a:pPr algn="just"/>
            <a:r>
              <a:rPr lang="uz-Cyrl-UZ" sz="1600" dirty="0" smtClean="0">
                <a:latin typeface="Times New Roman" pitchFamily="18" charset="0"/>
                <a:cs typeface="Times New Roman" pitchFamily="18" charset="0"/>
              </a:rPr>
              <a:t>2011 йил Япониянинг Кобе шаҳрида бўлиб ўтган Осиё чемпионатида шоҳсупанинг иккинчи поғонасига кўтарилиб, қитъавий мусобақанинг кумуш медалига эгалик қилди.</a:t>
            </a:r>
          </a:p>
        </p:txBody>
      </p:sp>
      <p:pic>
        <p:nvPicPr>
          <p:cNvPr id="5" name="Рисунок 4" descr="http://people.ziyonet.uz/uploads/person/person/57bd6dd304559.jpg"/>
          <p:cNvPicPr/>
          <p:nvPr/>
        </p:nvPicPr>
        <p:blipFill>
          <a:blip r:embed="rId2" cstate="print"/>
          <a:srcRect/>
          <a:stretch>
            <a:fillRect/>
          </a:stretch>
        </p:blipFill>
        <p:spPr bwMode="auto">
          <a:xfrm>
            <a:off x="899592" y="1916832"/>
            <a:ext cx="1872208" cy="223224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000" b="1" dirty="0" smtClean="0">
                <a:latin typeface="Times New Roman" pitchFamily="18" charset="0"/>
                <a:cs typeface="Times New Roman" pitchFamily="18" charset="0"/>
              </a:rPr>
              <a:t>Омонова </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Раънохон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Маликовна </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149080"/>
            <a:ext cx="2734072" cy="2099320"/>
          </a:xfrm>
        </p:spPr>
        <p:txBody>
          <a:bodyPr>
            <a:normAutofit lnSpcReduction="10000"/>
          </a:bodyPr>
          <a:lstStyle/>
          <a:p>
            <a:pPr algn="ctr"/>
            <a:r>
              <a:rPr lang="uz-Cyrl-UZ" sz="1300" b="1" dirty="0" smtClean="0">
                <a:latin typeface="Times New Roman" pitchFamily="18" charset="0"/>
                <a:cs typeface="Times New Roman" pitchFamily="18" charset="0"/>
              </a:rPr>
              <a:t>Сузиш бўйича халқаро турнирлар ғолиби, Олимпия ўйинлари иштирокчиси.</a:t>
            </a:r>
          </a:p>
          <a:p>
            <a:pPr algn="ctr"/>
            <a:endParaRPr lang="uz-Cyrl-UZ"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1994 йил 8 мартда </a:t>
            </a:r>
            <a:br>
              <a:rPr lang="uz-Cyrl-UZ" sz="1300" dirty="0" smtClean="0">
                <a:latin typeface="Times New Roman" pitchFamily="18" charset="0"/>
                <a:cs typeface="Times New Roman" pitchFamily="18" charset="0"/>
              </a:rPr>
            </a:br>
            <a:r>
              <a:rPr lang="uz-Cyrl-UZ" sz="1300" dirty="0" smtClean="0">
                <a:latin typeface="Times New Roman" pitchFamily="18" charset="0"/>
                <a:cs typeface="Times New Roman" pitchFamily="18" charset="0"/>
              </a:rPr>
              <a:t>Андижон вилоятида  туғилган.</a:t>
            </a:r>
          </a:p>
          <a:p>
            <a:pPr algn="ctr"/>
            <a:r>
              <a:rPr lang="uz-Cyrl-UZ" sz="1300" dirty="0" smtClean="0">
                <a:latin typeface="Times New Roman" pitchFamily="18" charset="0"/>
                <a:cs typeface="Times New Roman" pitchFamily="18" charset="0"/>
              </a:rPr>
              <a:t>Миллати ўзбек.</a:t>
            </a:r>
            <a:endParaRPr lang="en-US"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 </a:t>
            </a:r>
            <a:endParaRPr lang="ru-RU"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Андижон давлат университети талабаси.</a:t>
            </a:r>
          </a:p>
          <a:p>
            <a:pPr algn="ctr"/>
            <a:endParaRPr lang="ru-RU" dirty="0"/>
          </a:p>
        </p:txBody>
      </p:sp>
      <p:sp>
        <p:nvSpPr>
          <p:cNvPr id="4" name="Содержимое 3"/>
          <p:cNvSpPr>
            <a:spLocks noGrp="1"/>
          </p:cNvSpPr>
          <p:nvPr>
            <p:ph sz="half" idx="1"/>
          </p:nvPr>
        </p:nvSpPr>
        <p:spPr>
          <a:xfrm>
            <a:off x="3575050" y="980728"/>
            <a:ext cx="5111750" cy="5020040"/>
          </a:xfrm>
        </p:spPr>
        <p:txBody>
          <a:bodyPr>
            <a:normAutofit fontScale="25000" lnSpcReduction="20000"/>
          </a:bodyPr>
          <a:lstStyle/>
          <a:p>
            <a:endParaRPr lang="uz-Cyrl-UZ" dirty="0" smtClean="0"/>
          </a:p>
          <a:p>
            <a:pPr algn="just"/>
            <a:r>
              <a:rPr lang="uz-Cyrl-UZ" sz="5600" dirty="0" smtClean="0"/>
              <a:t>Мамлакатимизда яратилган уч босқичли спорт ўйинлари тизими кўплаб иқдорларни кашф этгани билан аҳамиятлидир. Ана шундай ёшлардан бири сузиш бўйича халқаро тоифадаги спорт устаси Р.Омоновадир.</a:t>
            </a:r>
          </a:p>
          <a:p>
            <a:pPr algn="just"/>
            <a:r>
              <a:rPr lang="uz-Cyrl-UZ" sz="5600" dirty="0" smtClean="0"/>
              <a:t>У 2006 йил мактаб ўқувчиларининг “Умид ниҳоллари” мусобақаларида ғолиб чиқиб, катта спорт ютуқлари сари дастлабки қадамини ташлади. Орадан бир йил ўтиб ёшлар ўртасида Ўзбекистон чемпиони,  деган унвонга сазавор бўлди</a:t>
            </a:r>
          </a:p>
          <a:p>
            <a:pPr algn="just"/>
            <a:r>
              <a:rPr lang="uz-Cyrl-UZ" sz="5600" dirty="0" smtClean="0"/>
              <a:t>2011 йилда касб-ҳунар коллежлари ва академик лицейлар ўқувчиларининг “Баркамол авлод” спорт ўйинларида яна бир бор шоҳсупанинг энг баланд жойига кўтарилди.</a:t>
            </a:r>
          </a:p>
          <a:p>
            <a:pPr algn="just"/>
            <a:r>
              <a:rPr lang="uz-Cyrl-UZ" sz="5600" dirty="0" smtClean="0"/>
              <a:t>Кўзлаган марра сари астойдил ҳаракат қилишга ўрганган Раъно халқаро турнирларда ҳам ўзини кўрсатаяпти. 2012 йилда Россияда ўтказилган очиқ чемпионатда кучли рақобатга қарамай 400 метрлик масофага комплекс сузиш бўйича кумуш медални қўлга киритгани ҳам бежиз эмас.</a:t>
            </a:r>
          </a:p>
          <a:p>
            <a:pPr algn="just"/>
            <a:r>
              <a:rPr lang="uz-Cyrl-UZ" sz="5600" dirty="0" smtClean="0"/>
              <a:t>2012 йил Лондонда бўлиб ўтган Олимпия ўйинларида муносиб иштирок этди. Бутунжаҳон талабалар универсиадасида совринли ўринларни эгаллаб, Ватанимиз шуҳратини оширишга ўз ҳиссасини қўшди.</a:t>
            </a:r>
          </a:p>
          <a:p>
            <a:pPr algn="just"/>
            <a:r>
              <a:rPr lang="uz-Cyrl-UZ" sz="5600" dirty="0" smtClean="0"/>
              <a:t>2014-2015 йилларда Россияда ташкил этилган нуфузли мусобақаларда 400 метрлик масофага комплекс сузиш бўйича бронза медалини қўлга киритди.</a:t>
            </a:r>
          </a:p>
          <a:p>
            <a:pPr>
              <a:buNone/>
            </a:pPr>
            <a:endParaRPr lang="uz-Cyrl-UZ" sz="4800" dirty="0" smtClean="0"/>
          </a:p>
          <a:p>
            <a:endParaRPr lang="ru-RU" dirty="0"/>
          </a:p>
        </p:txBody>
      </p:sp>
      <p:pic>
        <p:nvPicPr>
          <p:cNvPr id="6" name="Рисунок 5" descr="http://people.ziyonet.uz/uploads/person/person/57a81e5464eb4.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772816"/>
            <a:ext cx="1800200" cy="23042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000" b="1" dirty="0" smtClean="0">
                <a:latin typeface="Times New Roman" pitchFamily="18" charset="0"/>
                <a:cs typeface="Times New Roman" pitchFamily="18" charset="0"/>
              </a:rPr>
              <a:t>Тасмуродов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Элмурод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Зулипкарович</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467544" y="4437112"/>
            <a:ext cx="3096344" cy="1811288"/>
          </a:xfrm>
        </p:spPr>
        <p:txBody>
          <a:bodyPr/>
          <a:lstStyle/>
          <a:p>
            <a:pPr algn="ctr"/>
            <a:r>
              <a:rPr lang="uz-Cyrl-UZ" sz="1300" b="1" dirty="0" smtClean="0">
                <a:latin typeface="Times New Roman" pitchFamily="18" charset="0"/>
                <a:cs typeface="Times New Roman" pitchFamily="18" charset="0"/>
              </a:rPr>
              <a:t>Юнон-рум кураши бўйича  </a:t>
            </a:r>
            <a:endParaRPr lang="en-US" sz="1300" b="1" dirty="0" smtClean="0">
              <a:latin typeface="Times New Roman" pitchFamily="18" charset="0"/>
              <a:cs typeface="Times New Roman" pitchFamily="18" charset="0"/>
            </a:endParaRPr>
          </a:p>
          <a:p>
            <a:pPr algn="ctr"/>
            <a:r>
              <a:rPr lang="uz-Cyrl-UZ" sz="1300" b="1" dirty="0" smtClean="0">
                <a:latin typeface="Times New Roman" pitchFamily="18" charset="0"/>
                <a:cs typeface="Times New Roman" pitchFamily="18" charset="0"/>
              </a:rPr>
              <a:t>Осиё ва жаҳон чемпиони.</a:t>
            </a:r>
          </a:p>
          <a:p>
            <a:pPr algn="ctr"/>
            <a:endParaRPr lang="uz-Cyrl-UZ"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1991 йил 12 декабрда</a:t>
            </a:r>
          </a:p>
          <a:p>
            <a:pPr algn="ctr"/>
            <a:r>
              <a:rPr lang="uz-Cyrl-UZ" sz="1300" dirty="0" smtClean="0">
                <a:latin typeface="Times New Roman" pitchFamily="18" charset="0"/>
                <a:cs typeface="Times New Roman" pitchFamily="18" charset="0"/>
              </a:rPr>
              <a:t> Тошкент вилояти, </a:t>
            </a:r>
            <a:endParaRPr lang="en-US"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Бўстонлиқ туманида туғилган. </a:t>
            </a:r>
          </a:p>
          <a:p>
            <a:pPr algn="ctr"/>
            <a:r>
              <a:rPr lang="uz-Cyrl-UZ" sz="1300" dirty="0" smtClean="0">
                <a:latin typeface="Times New Roman" pitchFamily="18" charset="0"/>
                <a:cs typeface="Times New Roman" pitchFamily="18" charset="0"/>
              </a:rPr>
              <a:t>Миллати ўзбек.</a:t>
            </a:r>
          </a:p>
          <a:p>
            <a:pPr algn="ctr"/>
            <a:endParaRPr lang="ru-RU" dirty="0"/>
          </a:p>
        </p:txBody>
      </p:sp>
      <p:sp>
        <p:nvSpPr>
          <p:cNvPr id="4" name="Содержимое 3"/>
          <p:cNvSpPr>
            <a:spLocks noGrp="1"/>
          </p:cNvSpPr>
          <p:nvPr>
            <p:ph sz="half" idx="1"/>
          </p:nvPr>
        </p:nvSpPr>
        <p:spPr>
          <a:xfrm>
            <a:off x="3575050" y="980728"/>
            <a:ext cx="5111750" cy="5020040"/>
          </a:xfrm>
        </p:spPr>
        <p:txBody>
          <a:bodyPr>
            <a:normAutofit/>
          </a:bodyPr>
          <a:lstStyle/>
          <a:p>
            <a:pPr algn="just"/>
            <a:r>
              <a:rPr lang="uz-Cyrl-UZ" sz="1400" dirty="0" smtClean="0">
                <a:latin typeface="Times New Roman" pitchFamily="18" charset="0"/>
                <a:cs typeface="Times New Roman" pitchFamily="18" charset="0"/>
              </a:rPr>
              <a:t>Ватанимиз азалдан музаффар полвонлари билан донг таратиб келган. Бу борада ўзига хос мактаб яратган устозларнинг асрий анъаналарини шогирдлар муносиб давом эттириб, юртимиз шуҳратига шуҳрат қўшиб келишмоқда.  Элмурод ҳам шундай ёшлардан бири.</a:t>
            </a:r>
          </a:p>
          <a:p>
            <a:pPr algn="just"/>
            <a:r>
              <a:rPr lang="uz-Cyrl-UZ" sz="1400" dirty="0" smtClean="0">
                <a:latin typeface="Times New Roman" pitchFamily="18" charset="0"/>
                <a:cs typeface="Times New Roman" pitchFamily="18" charset="0"/>
              </a:rPr>
              <a:t>У 2013 йилда юнон-рум кураши бўйича Осиё чемпионатида олтин, жаҳон чемпионатида кумуш медални қўлга киритди. Кейинги йиллардаги жаҳон чемпионатларида ҳам юқори натижаларни кўрсатиб, кучли учликдан пастга тушмади.</a:t>
            </a:r>
          </a:p>
          <a:p>
            <a:pPr algn="just"/>
            <a:r>
              <a:rPr lang="uz-Cyrl-UZ" sz="1400" dirty="0" smtClean="0">
                <a:latin typeface="Times New Roman" pitchFamily="18" charset="0"/>
                <a:cs typeface="Times New Roman" pitchFamily="18" charset="0"/>
              </a:rPr>
              <a:t>Ҳиндистоннинг Деҳли, Қозоғистоннинг Остона шаҳарларида ташкил этилган нуфузли мусобақаларда олтин медаль соҳиби бўлди.</a:t>
            </a:r>
          </a:p>
          <a:p>
            <a:pPr algn="just"/>
            <a:r>
              <a:rPr lang="uz-Cyrl-UZ" sz="1400" dirty="0" smtClean="0">
                <a:latin typeface="Times New Roman" pitchFamily="18" charset="0"/>
                <a:cs typeface="Times New Roman" pitchFamily="18" charset="0"/>
              </a:rPr>
              <a:t>2015 йил Қатарнинг Доҳа шахрида ўтказилган Осиё чемпионатида яна бир бор шоҳсупанинг юқори поғонасига кўтарилди.</a:t>
            </a:r>
          </a:p>
          <a:p>
            <a:pPr algn="just"/>
            <a:r>
              <a:rPr lang="uz-Cyrl-UZ" sz="1400" dirty="0" smtClean="0">
                <a:latin typeface="Times New Roman" pitchFamily="18" charset="0"/>
                <a:cs typeface="Times New Roman" pitchFamily="18" charset="0"/>
              </a:rPr>
              <a:t>Э.Тасмуродовнинг 2016 йил Бразилиянинг Рио-да-Жанейро шаҳрида ўтказилган Олимпия ўйинларида ўз маҳоратини намойиш қилиб, бронза медали билан тақдирлангани бугун минглаб болаларга ўрнак-намуна бўлиб хизмат қилмоқда.</a:t>
            </a:r>
          </a:p>
        </p:txBody>
      </p:sp>
      <p:pic>
        <p:nvPicPr>
          <p:cNvPr id="5" name="Рисунок 4" descr="http://people.ziyonet.uz/uploads/person/person/57b6a2d98b34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844824"/>
            <a:ext cx="1872208" cy="23042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38758"/>
            <a:ext cx="2743200" cy="1162050"/>
          </a:xfrm>
        </p:spPr>
        <p:txBody>
          <a:bodyPr/>
          <a:lstStyle/>
          <a:p>
            <a:r>
              <a:rPr lang="uz-Cyrl-UZ" sz="2000" b="1" dirty="0" smtClean="0"/>
              <a:t>Рашидов </a:t>
            </a:r>
            <a:r>
              <a:rPr lang="en-US" sz="2000" b="1" dirty="0" smtClean="0"/>
              <a:t/>
            </a:r>
            <a:br>
              <a:rPr lang="en-US" sz="2000" b="1" dirty="0" smtClean="0"/>
            </a:br>
            <a:r>
              <a:rPr lang="uz-Cyrl-UZ" sz="2000" b="1" dirty="0" smtClean="0"/>
              <a:t>Сардор </a:t>
            </a:r>
            <a:r>
              <a:rPr lang="en-US" sz="2000" b="1" dirty="0" smtClean="0"/>
              <a:t/>
            </a:r>
            <a:br>
              <a:rPr lang="en-US" sz="2000" b="1" dirty="0" smtClean="0"/>
            </a:br>
            <a:r>
              <a:rPr lang="uz-Cyrl-UZ" sz="2000" b="1" dirty="0" smtClean="0"/>
              <a:t>Ихтиёрович</a:t>
            </a:r>
            <a:endParaRPr lang="ru-RU" sz="2000" b="1" dirty="0"/>
          </a:p>
        </p:txBody>
      </p:sp>
      <p:sp>
        <p:nvSpPr>
          <p:cNvPr id="3" name="Текст 2"/>
          <p:cNvSpPr>
            <a:spLocks noGrp="1"/>
          </p:cNvSpPr>
          <p:nvPr>
            <p:ph type="body" idx="2"/>
          </p:nvPr>
        </p:nvSpPr>
        <p:spPr>
          <a:xfrm>
            <a:off x="685800" y="4365104"/>
            <a:ext cx="2743200" cy="1883296"/>
          </a:xfrm>
        </p:spPr>
        <p:txBody>
          <a:bodyPr/>
          <a:lstStyle/>
          <a:p>
            <a:pPr algn="ctr"/>
            <a:r>
              <a:rPr lang="uz-Cyrl-UZ" sz="1300" b="1" dirty="0" smtClean="0">
                <a:latin typeface="Times New Roman" pitchFamily="18" charset="0"/>
                <a:cs typeface="Times New Roman" pitchFamily="18" charset="0"/>
              </a:rPr>
              <a:t>Футбол бўйича уч марта Ўзбекистон чемпиони, миллий терма жамоа аъзоси</a:t>
            </a:r>
          </a:p>
          <a:p>
            <a:pPr algn="ctr"/>
            <a:endParaRPr lang="uz-Cyrl-UZ"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1991 йил 14 июнда </a:t>
            </a:r>
          </a:p>
          <a:p>
            <a:pPr algn="ctr"/>
            <a:r>
              <a:rPr lang="uz-Cyrl-UZ" sz="1300" dirty="0" smtClean="0">
                <a:latin typeface="Times New Roman" pitchFamily="18" charset="0"/>
                <a:cs typeface="Times New Roman" pitchFamily="18" charset="0"/>
              </a:rPr>
              <a:t>Жиззах шаҳрида туғилган.</a:t>
            </a:r>
          </a:p>
          <a:p>
            <a:pPr algn="ctr"/>
            <a:r>
              <a:rPr lang="uz-Cyrl-UZ" sz="1300" dirty="0" smtClean="0">
                <a:latin typeface="Times New Roman" pitchFamily="18" charset="0"/>
                <a:cs typeface="Times New Roman" pitchFamily="18" charset="0"/>
              </a:rPr>
              <a:t>Миллати ўзбек.</a:t>
            </a:r>
          </a:p>
          <a:p>
            <a:pPr algn="ctr"/>
            <a:endParaRPr lang="ru-RU" dirty="0"/>
          </a:p>
        </p:txBody>
      </p:sp>
      <p:sp>
        <p:nvSpPr>
          <p:cNvPr id="4" name="Содержимое 3"/>
          <p:cNvSpPr>
            <a:spLocks noGrp="1"/>
          </p:cNvSpPr>
          <p:nvPr>
            <p:ph sz="half" idx="1"/>
          </p:nvPr>
        </p:nvSpPr>
        <p:spPr>
          <a:xfrm>
            <a:off x="3575050" y="980728"/>
            <a:ext cx="5111750" cy="4948602"/>
          </a:xfrm>
        </p:spPr>
        <p:txBody>
          <a:bodyPr>
            <a:noAutofit/>
          </a:bodyPr>
          <a:lstStyle/>
          <a:p>
            <a:pPr algn="just"/>
            <a:r>
              <a:rPr lang="uz-Cyrl-UZ" sz="1300" dirty="0" smtClean="0">
                <a:latin typeface="Times New Roman" pitchFamily="18" charset="0"/>
                <a:cs typeface="Times New Roman" pitchFamily="18" charset="0"/>
              </a:rPr>
              <a:t>Ўзбекистонда футболга қизиқмайдиган, аниқроғи озми-кўпми тўп тепмаган болани топиш мушкул. Уларнинг орасида Сардорга ўхшаб машҳур футболчи бўлиш орзусида юрганлари ҳам бисёр. </a:t>
            </a:r>
          </a:p>
          <a:p>
            <a:pPr algn="just"/>
            <a:r>
              <a:rPr lang="uz-Cyrl-UZ" sz="1300" dirty="0" smtClean="0">
                <a:latin typeface="Times New Roman" pitchFamily="18" charset="0"/>
                <a:cs typeface="Times New Roman" pitchFamily="18" charset="0"/>
              </a:rPr>
              <a:t>С.Рашидов “Бунёдкор” футбол клуби академиясида ўқиётган вақтидаёқ мутхассисларнинг диққатини ўзига жалб қилганди.  Кўпроқ чап оёқда ўйнашни хуш кўрадиган йигитча жарима ва бурчак тўпларини маромига етказиб ижро этиш бўйича  астойдил машқ қиларди, кутилмаган ҳаракатлар ва бирданига тезликни ошириш ҳисобига ҳимоячиларни ортда қолдириб кетиш кўникмаларини шакллантириш устида тинимсиз ишларди.</a:t>
            </a:r>
          </a:p>
          <a:p>
            <a:pPr algn="just"/>
            <a:r>
              <a:rPr lang="uz-Cyrl-UZ" sz="1300" dirty="0" smtClean="0">
                <a:latin typeface="Times New Roman" pitchFamily="18" charset="0"/>
                <a:cs typeface="Times New Roman" pitchFamily="18" charset="0"/>
              </a:rPr>
              <a:t>Ана шундай интилиши туфайли мамлакатимизнинг энг номдор жамоаларидан бири бўлган “Бунёдкор” футбол клубининг асосий таркибидан  қисқа муддатда муқим жой олди.</a:t>
            </a:r>
          </a:p>
          <a:p>
            <a:pPr algn="just"/>
            <a:r>
              <a:rPr lang="uz-Cyrl-UZ" sz="1300" dirty="0" smtClean="0">
                <a:latin typeface="Times New Roman" pitchFamily="18" charset="0"/>
                <a:cs typeface="Times New Roman" pitchFamily="18" charset="0"/>
              </a:rPr>
              <a:t>Ҳужумкор ярим ҳимоячи сифатида танилган Сардор рақиблар дарвозасини ишғол масаласида ҳам ўрнак бўла олади. Жумладан, 2014-2015 йилларда Ўзбекистон кубоги ва Осиё чемпионлар лигаси баҳсларида 19 та голга муаллифлик қилди.</a:t>
            </a:r>
          </a:p>
          <a:p>
            <a:pPr algn="just"/>
            <a:r>
              <a:rPr lang="uz-Cyrl-UZ" sz="1300" dirty="0" smtClean="0">
                <a:latin typeface="Times New Roman" pitchFamily="18" charset="0"/>
                <a:cs typeface="Times New Roman" pitchFamily="18" charset="0"/>
              </a:rPr>
              <a:t>2015 йил Қатарнинг “Ал-Жаиш” клуби С.Рашидовни ўз сафига қўшиб олиш юзасидан шартнома имзолади. Бинобарин, унинг хорижий жамоалардаги фаолияти ҳам муваффақиятли давом этмоқда. Футбол бўйича Ўзбекистон миллий терма жамоасида мунтазам тўп суриб келаётган чемпионимиз майдондаги фойдали иш коэффиценти бўйича энг яхши кўрсаткичлардан бирига эга. </a:t>
            </a:r>
          </a:p>
          <a:p>
            <a:endParaRPr lang="uz-Cyrl-UZ" sz="1200" b="1" dirty="0" smtClean="0"/>
          </a:p>
        </p:txBody>
      </p:sp>
      <p:pic>
        <p:nvPicPr>
          <p:cNvPr id="7" name="Рисунок 6" descr="http://people.ziyonet.uz/uploads/person/person/57062880ed70b.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060848"/>
            <a:ext cx="2088232" cy="21602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000" b="1" dirty="0" smtClean="0">
                <a:latin typeface="Times New Roman" pitchFamily="18" charset="0"/>
                <a:cs typeface="Times New Roman" pitchFamily="18" charset="0"/>
              </a:rPr>
              <a:t>Атоев</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Аббос</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Абдураззоқович</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653136"/>
            <a:ext cx="2806080" cy="1800200"/>
          </a:xfrm>
        </p:spPr>
        <p:txBody>
          <a:bodyPr>
            <a:normAutofit fontScale="32500" lnSpcReduction="20000"/>
          </a:bodyPr>
          <a:lstStyle/>
          <a:p>
            <a:pPr algn="ctr"/>
            <a:r>
              <a:rPr lang="ru-RU" sz="3300" b="1" dirty="0" smtClean="0">
                <a:latin typeface="Times New Roman" pitchFamily="18" charset="0"/>
                <a:cs typeface="Times New Roman" pitchFamily="18" charset="0"/>
              </a:rPr>
              <a:t>“Лондон 2012” Олимпия </a:t>
            </a:r>
            <a:r>
              <a:rPr lang="ru-RU" sz="3300" b="1" dirty="0" err="1" smtClean="0">
                <a:latin typeface="Times New Roman" pitchFamily="18" charset="0"/>
                <a:cs typeface="Times New Roman" pitchFamily="18" charset="0"/>
              </a:rPr>
              <a:t>ўйинларининг</a:t>
            </a:r>
            <a:endParaRPr lang="en-US" sz="3300" b="1" dirty="0" smtClean="0">
              <a:latin typeface="Times New Roman" pitchFamily="18" charset="0"/>
              <a:cs typeface="Times New Roman" pitchFamily="18" charset="0"/>
            </a:endParaRPr>
          </a:p>
          <a:p>
            <a:pPr algn="ctr"/>
            <a:r>
              <a:rPr lang="ru-RU" sz="3300" b="1" dirty="0" smtClean="0">
                <a:latin typeface="Times New Roman" pitchFamily="18" charset="0"/>
                <a:cs typeface="Times New Roman" pitchFamily="18" charset="0"/>
              </a:rPr>
              <a:t> бокс </a:t>
            </a:r>
            <a:r>
              <a:rPr lang="ru-RU" sz="3300" b="1" dirty="0" err="1" smtClean="0">
                <a:latin typeface="Times New Roman" pitchFamily="18" charset="0"/>
                <a:cs typeface="Times New Roman" pitchFamily="18" charset="0"/>
              </a:rPr>
              <a:t>бўйича</a:t>
            </a:r>
            <a:r>
              <a:rPr lang="ru-RU" sz="3300" b="1" dirty="0" smtClean="0">
                <a:latin typeface="Times New Roman" pitchFamily="18" charset="0"/>
                <a:cs typeface="Times New Roman" pitchFamily="18" charset="0"/>
              </a:rPr>
              <a:t> бронза медали </a:t>
            </a:r>
            <a:r>
              <a:rPr lang="ru-RU" sz="3300" b="1" dirty="0" err="1" smtClean="0">
                <a:latin typeface="Times New Roman" pitchFamily="18" charset="0"/>
                <a:cs typeface="Times New Roman" pitchFamily="18" charset="0"/>
              </a:rPr>
              <a:t>соҳиби</a:t>
            </a:r>
            <a:r>
              <a:rPr lang="ru-RU" sz="3300" b="1" dirty="0" smtClean="0">
                <a:latin typeface="Times New Roman" pitchFamily="18" charset="0"/>
                <a:cs typeface="Times New Roman" pitchFamily="18" charset="0"/>
              </a:rPr>
              <a:t> </a:t>
            </a:r>
          </a:p>
          <a:p>
            <a:pPr algn="ctr"/>
            <a:endParaRPr lang="ru-RU" sz="3300" dirty="0" smtClean="0">
              <a:latin typeface="Times New Roman" pitchFamily="18" charset="0"/>
              <a:cs typeface="Times New Roman" pitchFamily="18" charset="0"/>
            </a:endParaRPr>
          </a:p>
          <a:p>
            <a:pPr algn="ctr"/>
            <a:r>
              <a:rPr lang="ru-RU" sz="3300" dirty="0" smtClean="0">
                <a:latin typeface="Times New Roman" pitchFamily="18" charset="0"/>
                <a:cs typeface="Times New Roman" pitchFamily="18" charset="0"/>
              </a:rPr>
              <a:t>1986 </a:t>
            </a:r>
            <a:r>
              <a:rPr lang="ru-RU" sz="3300" dirty="0" err="1" smtClean="0">
                <a:latin typeface="Times New Roman" pitchFamily="18" charset="0"/>
                <a:cs typeface="Times New Roman" pitchFamily="18" charset="0"/>
              </a:rPr>
              <a:t>йил</a:t>
            </a:r>
            <a:r>
              <a:rPr lang="ru-RU" sz="3300" dirty="0" smtClean="0">
                <a:latin typeface="Times New Roman" pitchFamily="18" charset="0"/>
                <a:cs typeface="Times New Roman" pitchFamily="18" charset="0"/>
              </a:rPr>
              <a:t> 7 </a:t>
            </a:r>
            <a:r>
              <a:rPr lang="ru-RU" sz="3300" dirty="0" err="1" smtClean="0">
                <a:latin typeface="Times New Roman" pitchFamily="18" charset="0"/>
                <a:cs typeface="Times New Roman" pitchFamily="18" charset="0"/>
              </a:rPr>
              <a:t>июнда</a:t>
            </a:r>
            <a:endParaRPr lang="ru-RU" sz="3300" dirty="0" smtClean="0">
              <a:latin typeface="Times New Roman" pitchFamily="18" charset="0"/>
              <a:cs typeface="Times New Roman" pitchFamily="18" charset="0"/>
            </a:endParaRPr>
          </a:p>
          <a:p>
            <a:pPr algn="ctr"/>
            <a:r>
              <a:rPr lang="ru-RU" sz="3300" dirty="0" err="1" smtClean="0">
                <a:latin typeface="Times New Roman" pitchFamily="18" charset="0"/>
                <a:cs typeface="Times New Roman" pitchFamily="18" charset="0"/>
              </a:rPr>
              <a:t>Бухоро</a:t>
            </a:r>
            <a:r>
              <a:rPr lang="ru-RU" sz="3300" dirty="0" smtClean="0">
                <a:latin typeface="Times New Roman" pitchFamily="18" charset="0"/>
                <a:cs typeface="Times New Roman" pitchFamily="18" charset="0"/>
              </a:rPr>
              <a:t> </a:t>
            </a:r>
            <a:r>
              <a:rPr lang="ru-RU" sz="3300" dirty="0" err="1" smtClean="0">
                <a:latin typeface="Times New Roman" pitchFamily="18" charset="0"/>
                <a:cs typeface="Times New Roman" pitchFamily="18" charset="0"/>
              </a:rPr>
              <a:t>вилояти</a:t>
            </a:r>
            <a:r>
              <a:rPr lang="ru-RU" sz="3300" dirty="0" smtClean="0">
                <a:latin typeface="Times New Roman" pitchFamily="18" charset="0"/>
                <a:cs typeface="Times New Roman" pitchFamily="18" charset="0"/>
              </a:rPr>
              <a:t>, </a:t>
            </a:r>
          </a:p>
          <a:p>
            <a:pPr algn="ctr"/>
            <a:r>
              <a:rPr lang="ru-RU" sz="3300" dirty="0" err="1" smtClean="0">
                <a:latin typeface="Times New Roman" pitchFamily="18" charset="0"/>
                <a:cs typeface="Times New Roman" pitchFamily="18" charset="0"/>
              </a:rPr>
              <a:t>Вобкент</a:t>
            </a:r>
            <a:r>
              <a:rPr lang="ru-RU" sz="3300" dirty="0" smtClean="0">
                <a:latin typeface="Times New Roman" pitchFamily="18" charset="0"/>
                <a:cs typeface="Times New Roman" pitchFamily="18" charset="0"/>
              </a:rPr>
              <a:t>  </a:t>
            </a:r>
            <a:r>
              <a:rPr lang="ru-RU" sz="3300" dirty="0" err="1" smtClean="0">
                <a:latin typeface="Times New Roman" pitchFamily="18" charset="0"/>
                <a:cs typeface="Times New Roman" pitchFamily="18" charset="0"/>
              </a:rPr>
              <a:t>туманида</a:t>
            </a:r>
            <a:r>
              <a:rPr lang="ru-RU" sz="3300" dirty="0" smtClean="0">
                <a:latin typeface="Times New Roman" pitchFamily="18" charset="0"/>
                <a:cs typeface="Times New Roman" pitchFamily="18" charset="0"/>
              </a:rPr>
              <a:t> </a:t>
            </a:r>
            <a:r>
              <a:rPr lang="ru-RU" sz="3300" dirty="0" err="1" smtClean="0">
                <a:latin typeface="Times New Roman" pitchFamily="18" charset="0"/>
                <a:cs typeface="Times New Roman" pitchFamily="18" charset="0"/>
              </a:rPr>
              <a:t>туғилган.</a:t>
            </a:r>
            <a:endParaRPr lang="ru-RU" sz="3300" dirty="0" smtClean="0">
              <a:latin typeface="Times New Roman" pitchFamily="18" charset="0"/>
              <a:cs typeface="Times New Roman" pitchFamily="18" charset="0"/>
            </a:endParaRPr>
          </a:p>
          <a:p>
            <a:pPr algn="ctr"/>
            <a:r>
              <a:rPr lang="ru-RU" sz="3300" dirty="0" err="1" smtClean="0">
                <a:latin typeface="Times New Roman" pitchFamily="18" charset="0"/>
                <a:cs typeface="Times New Roman" pitchFamily="18" charset="0"/>
              </a:rPr>
              <a:t>Миллати</a:t>
            </a:r>
            <a:r>
              <a:rPr lang="ru-RU" sz="3300" dirty="0" smtClean="0">
                <a:latin typeface="Times New Roman" pitchFamily="18" charset="0"/>
                <a:cs typeface="Times New Roman" pitchFamily="18" charset="0"/>
              </a:rPr>
              <a:t> </a:t>
            </a:r>
            <a:r>
              <a:rPr lang="ru-RU" sz="3300" dirty="0" err="1" smtClean="0">
                <a:latin typeface="Times New Roman" pitchFamily="18" charset="0"/>
                <a:cs typeface="Times New Roman" pitchFamily="18" charset="0"/>
              </a:rPr>
              <a:t>ўзбек</a:t>
            </a:r>
            <a:r>
              <a:rPr lang="ru-RU" sz="3300" dirty="0" smtClean="0">
                <a:latin typeface="Times New Roman" pitchFamily="18" charset="0"/>
                <a:cs typeface="Times New Roman" pitchFamily="18" charset="0"/>
              </a:rPr>
              <a:t>.</a:t>
            </a:r>
          </a:p>
          <a:p>
            <a:pPr algn="ctr"/>
            <a:r>
              <a:rPr lang="uz-Cyrl-UZ" sz="3300" dirty="0" smtClean="0">
                <a:latin typeface="Times New Roman" pitchFamily="18" charset="0"/>
                <a:cs typeface="Times New Roman" pitchFamily="18" charset="0"/>
              </a:rPr>
              <a:t>Бухоро давлат университетини </a:t>
            </a:r>
            <a:endParaRPr lang="en-US" sz="3300" dirty="0" smtClean="0">
              <a:latin typeface="Times New Roman" pitchFamily="18" charset="0"/>
              <a:cs typeface="Times New Roman" pitchFamily="18" charset="0"/>
            </a:endParaRPr>
          </a:p>
          <a:p>
            <a:pPr algn="ctr"/>
            <a:r>
              <a:rPr lang="uz-Cyrl-UZ" sz="3300" dirty="0" smtClean="0">
                <a:latin typeface="Times New Roman" pitchFamily="18" charset="0"/>
                <a:cs typeface="Times New Roman" pitchFamily="18" charset="0"/>
              </a:rPr>
              <a:t>тамомлаган (2008).</a:t>
            </a:r>
          </a:p>
          <a:p>
            <a:pPr algn="ctr"/>
            <a:endParaRPr lang="ru-RU" dirty="0"/>
          </a:p>
        </p:txBody>
      </p:sp>
      <p:sp>
        <p:nvSpPr>
          <p:cNvPr id="4" name="Содержимое 3"/>
          <p:cNvSpPr>
            <a:spLocks noGrp="1"/>
          </p:cNvSpPr>
          <p:nvPr>
            <p:ph sz="half" idx="1"/>
          </p:nvPr>
        </p:nvSpPr>
        <p:spPr>
          <a:xfrm>
            <a:off x="3575050" y="980728"/>
            <a:ext cx="5111750" cy="5091478"/>
          </a:xfrm>
        </p:spPr>
        <p:txBody>
          <a:bodyPr>
            <a:noAutofit/>
          </a:bodyPr>
          <a:lstStyle/>
          <a:p>
            <a:pPr algn="just"/>
            <a:r>
              <a:rPr lang="uz-Cyrl-UZ" sz="1400" dirty="0" smtClean="0">
                <a:latin typeface="Times New Roman" pitchFamily="18" charset="0"/>
                <a:cs typeface="Times New Roman" pitchFamily="18" charset="0"/>
              </a:rPr>
              <a:t>Елкалари кенг, ўрта бўйли, жиддий ва қатъий нигоҳли Аббос катта боксга ўзига хос шиддат ва аниқ натижалар билан кириб келди. 2004 йил Жанубий Кореяда бўлиб ўтган ёшлар ўртасидаги жаҳон чемпионатида бронза, Туркияда бўлиб ўтган талабалар ўртасидаги нуфузли муосбақада кумуш медаль</a:t>
            </a:r>
            <a:r>
              <a:rPr lang="en-US" sz="1400" dirty="0" smtClean="0">
                <a:latin typeface="Times New Roman" pitchFamily="18" charset="0"/>
                <a:cs typeface="Times New Roman" pitchFamily="18" charset="0"/>
              </a:rPr>
              <a:t> </a:t>
            </a:r>
            <a:r>
              <a:rPr lang="uz-Cyrl-UZ" sz="1400" dirty="0" smtClean="0">
                <a:latin typeface="Times New Roman" pitchFamily="18" charset="0"/>
                <a:cs typeface="Times New Roman" pitchFamily="18" charset="0"/>
              </a:rPr>
              <a:t> соҳиби бўлди.</a:t>
            </a:r>
          </a:p>
          <a:p>
            <a:pPr algn="just"/>
            <a:r>
              <a:rPr lang="uz-Cyrl-UZ" sz="1400" dirty="0" smtClean="0">
                <a:latin typeface="Times New Roman" pitchFamily="18" charset="0"/>
                <a:cs typeface="Times New Roman" pitchFamily="18" charset="0"/>
              </a:rPr>
              <a:t>2007 йилда Мўғулистонда бўлиб ўтган Осиё,  АҚШда ташкил этилган</a:t>
            </a:r>
            <a:r>
              <a:rPr lang="en-US" sz="1400" dirty="0" smtClean="0">
                <a:latin typeface="Times New Roman" pitchFamily="18" charset="0"/>
                <a:cs typeface="Times New Roman" pitchFamily="18" charset="0"/>
              </a:rPr>
              <a:t> </a:t>
            </a:r>
            <a:r>
              <a:rPr lang="uz-Cyrl-UZ" sz="1400" dirty="0" smtClean="0">
                <a:latin typeface="Times New Roman" pitchFamily="18" charset="0"/>
                <a:cs typeface="Times New Roman" pitchFamily="18" charset="0"/>
              </a:rPr>
              <a:t>жаҳон чемпионатларида олтин медалларни қўлга киритиб, ўз вазнида дунёнинг энг кучли чарм қўлқоп устасида  сифатида  эътироф  этилди.</a:t>
            </a:r>
          </a:p>
          <a:p>
            <a:pPr algn="just"/>
            <a:r>
              <a:rPr lang="uz-Cyrl-UZ" sz="1400" dirty="0" smtClean="0">
                <a:latin typeface="Times New Roman" pitchFamily="18" charset="0"/>
                <a:cs typeface="Times New Roman" pitchFamily="18" charset="0"/>
              </a:rPr>
              <a:t>Кўплаб рақибларини нокаут билан мағлубиятга учратган А.Атоев 2009 йил Италияда ўтказилган жаҳон чемпионатида яна бир бор шоҳсупанинг энг юқори поғонасидан жой олди.</a:t>
            </a:r>
          </a:p>
          <a:p>
            <a:pPr algn="just"/>
            <a:r>
              <a:rPr lang="uz-Cyrl-UZ" sz="1400" dirty="0" smtClean="0">
                <a:latin typeface="Times New Roman" pitchFamily="18" charset="0"/>
                <a:cs typeface="Times New Roman" pitchFamily="18" charset="0"/>
              </a:rPr>
              <a:t>Ватанимиз довруғини таратишда муносиб ҳисса қўшиб келаётган боксчимиз халқаро тоифадаги спорт  устаси ҳисобланади. </a:t>
            </a:r>
          </a:p>
          <a:p>
            <a:pPr algn="just"/>
            <a:r>
              <a:rPr lang="uz-Cyrl-UZ" sz="1400" dirty="0" smtClean="0">
                <a:latin typeface="Times New Roman" pitchFamily="18" charset="0"/>
                <a:cs typeface="Times New Roman" pitchFamily="18" charset="0"/>
              </a:rPr>
              <a:t>Спорт соҳасида эришган ютуқлари учун Аббос 2005 йилда  “Ўзбекистон белгиси” кўкрак нишони, 2007 йилда “Эл-юрт ҳурмати” ордени билан тақдирланган. </a:t>
            </a:r>
          </a:p>
          <a:p>
            <a:pPr algn="just"/>
            <a:r>
              <a:rPr lang="uz-Cyrl-UZ" sz="1400" dirty="0" smtClean="0">
                <a:latin typeface="Times New Roman" pitchFamily="18" charset="0"/>
                <a:cs typeface="Times New Roman" pitchFamily="18" charset="0"/>
              </a:rPr>
              <a:t>2011 йилда “Ўзбекистон ифтихори”, 2012 йилда “Ўзбекистон Республикасида  хизмат  кўрсатган  спортчи” фахрий унвонлари билан мукофотланган чарм қўлқоп устаси бугунги кунда мураббийлик фаолиятини бошлаган.</a:t>
            </a:r>
          </a:p>
          <a:p>
            <a:pPr>
              <a:buNone/>
            </a:pPr>
            <a:endParaRPr lang="ru-RU" sz="1400" dirty="0"/>
          </a:p>
        </p:txBody>
      </p:sp>
      <p:pic>
        <p:nvPicPr>
          <p:cNvPr id="5" name="Рисунок 4" descr="http://people.ziyonet.uz/uploads/person/person/562f08686f420.jpg"/>
          <p:cNvPicPr/>
          <p:nvPr/>
        </p:nvPicPr>
        <p:blipFill>
          <a:blip r:embed="rId2" cstate="print"/>
          <a:srcRect/>
          <a:stretch>
            <a:fillRect/>
          </a:stretch>
        </p:blipFill>
        <p:spPr bwMode="auto">
          <a:xfrm>
            <a:off x="1043608" y="1844824"/>
            <a:ext cx="1800200" cy="25922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38758"/>
            <a:ext cx="2743200" cy="1162050"/>
          </a:xfrm>
        </p:spPr>
        <p:txBody>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uz-Cyrl-UZ" sz="2000" b="1" dirty="0" smtClean="0">
                <a:latin typeface="Times New Roman" pitchFamily="18" charset="0"/>
                <a:cs typeface="Times New Roman" pitchFamily="18" charset="0"/>
              </a:rPr>
              <a:t>Абдураҳмонов</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Бекзод Махамаджонович</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3568" y="4437112"/>
            <a:ext cx="2773980" cy="1800200"/>
          </a:xfrm>
        </p:spPr>
        <p:txBody>
          <a:bodyPr>
            <a:normAutofit fontScale="92500" lnSpcReduction="20000"/>
          </a:bodyPr>
          <a:lstStyle/>
          <a:p>
            <a:pPr algn="ctr"/>
            <a:r>
              <a:rPr lang="uz-Cyrl-UZ" b="1" dirty="0" smtClean="0">
                <a:latin typeface="Times New Roman" pitchFamily="18" charset="0"/>
                <a:cs typeface="Times New Roman" pitchFamily="18" charset="0"/>
              </a:rPr>
              <a:t>Эркин кураш бўйича қитъа чемпионати ва Осиё ўйинлари ғолиби,</a:t>
            </a:r>
          </a:p>
          <a:p>
            <a:pPr algn="ctr"/>
            <a:r>
              <a:rPr lang="uz-Cyrl-UZ"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Рио</a:t>
            </a:r>
            <a:r>
              <a:rPr lang="ru-RU" b="1" dirty="0" smtClean="0">
                <a:latin typeface="Times New Roman" pitchFamily="18" charset="0"/>
                <a:cs typeface="Times New Roman" pitchFamily="18" charset="0"/>
              </a:rPr>
              <a:t> 2016” Олимпия </a:t>
            </a:r>
            <a:r>
              <a:rPr lang="ru-RU" b="1" dirty="0" err="1" smtClean="0">
                <a:latin typeface="Times New Roman" pitchFamily="18" charset="0"/>
                <a:cs typeface="Times New Roman" pitchFamily="18" charset="0"/>
              </a:rPr>
              <a:t>ўйинлари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иштирокчиси</a:t>
            </a:r>
            <a:endParaRPr lang="ru-RU" b="1"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1990 </a:t>
            </a:r>
            <a:r>
              <a:rPr lang="ru-RU" dirty="0" err="1" smtClean="0">
                <a:latin typeface="Times New Roman" pitchFamily="18" charset="0"/>
                <a:cs typeface="Times New Roman" pitchFamily="18" charset="0"/>
              </a:rPr>
              <a:t>йил</a:t>
            </a:r>
            <a:r>
              <a:rPr lang="ru-RU" dirty="0" smtClean="0">
                <a:latin typeface="Times New Roman" pitchFamily="18" charset="0"/>
                <a:cs typeface="Times New Roman" pitchFamily="18" charset="0"/>
              </a:rPr>
              <a:t> 15 </a:t>
            </a:r>
            <a:r>
              <a:rPr lang="ru-RU" dirty="0" err="1" smtClean="0">
                <a:latin typeface="Times New Roman" pitchFamily="18" charset="0"/>
                <a:cs typeface="Times New Roman" pitchFamily="18" charset="0"/>
              </a:rPr>
              <a:t>мартда</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Тошкент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шаҳрида туғилган.</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Миллати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ўзбек</a:t>
            </a:r>
            <a:r>
              <a:rPr lang="ru-RU" dirty="0" smtClean="0">
                <a:latin typeface="Times New Roman" pitchFamily="18" charset="0"/>
                <a:cs typeface="Times New Roman" pitchFamily="18" charset="0"/>
              </a:rPr>
              <a:t>.</a:t>
            </a:r>
          </a:p>
          <a:p>
            <a:endParaRPr lang="ru-RU" dirty="0"/>
          </a:p>
        </p:txBody>
      </p:sp>
      <p:sp>
        <p:nvSpPr>
          <p:cNvPr id="4" name="Содержимое 3"/>
          <p:cNvSpPr>
            <a:spLocks noGrp="1"/>
          </p:cNvSpPr>
          <p:nvPr>
            <p:ph sz="half" idx="1"/>
          </p:nvPr>
        </p:nvSpPr>
        <p:spPr>
          <a:xfrm>
            <a:off x="3575050" y="1071546"/>
            <a:ext cx="5111750" cy="5572164"/>
          </a:xfrm>
        </p:spPr>
        <p:txBody>
          <a:bodyPr>
            <a:normAutofit fontScale="25000" lnSpcReduction="20000"/>
          </a:bodyPr>
          <a:lstStyle/>
          <a:p>
            <a:pPr algn="just">
              <a:buNone/>
            </a:pPr>
            <a:endParaRPr lang="uz-Cyrl-UZ" sz="5600" dirty="0" smtClean="0">
              <a:latin typeface="Times New Roman" pitchFamily="18" charset="0"/>
              <a:cs typeface="Times New Roman" pitchFamily="18" charset="0"/>
            </a:endParaRPr>
          </a:p>
          <a:p>
            <a:pPr algn="just"/>
            <a:r>
              <a:rPr lang="uz-Cyrl-UZ" sz="5800" dirty="0" smtClean="0">
                <a:latin typeface="Times New Roman" pitchFamily="18" charset="0"/>
                <a:cs typeface="Times New Roman" pitchFamily="18" charset="0"/>
              </a:rPr>
              <a:t>Эркин кураш бўйича қайси мамлакатда, қандай мақомдаги мусобақа ўтказилмасин, унда албатта ўзбекистонлик спортчиларга жиддий рақиб сифатида алоҳида эътибор қаратишади. Ватанимиз полвонларининг бунчалик обрў қозониши ўз-ўзидан бўлгани йўқ.</a:t>
            </a:r>
          </a:p>
          <a:p>
            <a:pPr algn="just"/>
            <a:r>
              <a:rPr lang="uz-Cyrl-UZ" sz="5800" dirty="0" smtClean="0">
                <a:latin typeface="Times New Roman" pitchFamily="18" charset="0"/>
                <a:cs typeface="Times New Roman" pitchFamily="18" charset="0"/>
              </a:rPr>
              <a:t>Мамлакатимиз номини юксакликка кўтараётган эркин курашчилар орасида Б.Абдураҳмонов ҳам бор. Унинг дастлабки ғалабали одимлари 2012 йилда АҚШнинг Нью-Йорк шаҳрида ташланди, десак муболаға бўлмайди. Ўшанда Бекзод “Атлетик” халқаро турнирида мана-ман деган спортчилар орасида ярим финалгача етиб келиб, мутахассису мухлисларнинг олқишига сазовор бўлди.</a:t>
            </a:r>
          </a:p>
          <a:p>
            <a:pPr algn="just"/>
            <a:r>
              <a:rPr lang="uz-Cyrl-UZ" sz="5800" dirty="0" smtClean="0">
                <a:latin typeface="Times New Roman" pitchFamily="18" charset="0"/>
                <a:cs typeface="Times New Roman" pitchFamily="18" charset="0"/>
              </a:rPr>
              <a:t>2014 йилда Хитойда бўлиб ўтган Осиё ўйинларида, 2015 йилда Қатарда ташкил этилган қитъа чемпионатида олтин медаль соҳибига айланган полвонимиз шу йилнинг ўзида Озарбайжонда ўтказилган Гран-При туркумидаги “Баку Голден” халқаро турнирида ғолиб чиқди.</a:t>
            </a:r>
          </a:p>
          <a:p>
            <a:pPr algn="just"/>
            <a:r>
              <a:rPr lang="uz-Cyrl-UZ" sz="5800" dirty="0" smtClean="0">
                <a:latin typeface="Times New Roman" pitchFamily="18" charset="0"/>
                <a:cs typeface="Times New Roman" pitchFamily="18" charset="0"/>
              </a:rPr>
              <a:t>Қатор спорт турларида бўлганидек, эркин курашда ҳам тўрт йилда бир марта ўтказиладиган Олимпия ўйинлари йўлланмасини қўлга киритиш осон эмас. Ўз олдига қўйган мақсадга етишишга қатъий ҳаракат қилишга одатланган Бекзод бу вазифанинг ҳам уддасидан чиқди. “Рио 2016” Олимпия ўйинлари йўлланмасини қўлга киритиб, унда муносиб иштирок этди. </a:t>
            </a:r>
            <a:endParaRPr lang="uz-Cyrl-UZ" sz="5800" dirty="0" smtClean="0"/>
          </a:p>
          <a:p>
            <a:endParaRPr lang="ru-RU" dirty="0"/>
          </a:p>
        </p:txBody>
      </p:sp>
      <p:pic>
        <p:nvPicPr>
          <p:cNvPr id="5" name="Рисунок 4" descr="http://people.ziyonet.uz/uploads/person/person/576a8b8e06595.jpg"/>
          <p:cNvPicPr/>
          <p:nvPr/>
        </p:nvPicPr>
        <p:blipFill>
          <a:blip r:embed="rId2" cstate="print"/>
          <a:srcRect/>
          <a:stretch>
            <a:fillRect/>
          </a:stretch>
        </p:blipFill>
        <p:spPr bwMode="auto">
          <a:xfrm>
            <a:off x="971600" y="1844824"/>
            <a:ext cx="1872208" cy="223224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30376"/>
            <a:ext cx="2743200" cy="682400"/>
          </a:xfrm>
        </p:spPr>
        <p:txBody>
          <a:bodyPr/>
          <a:lstStyle/>
          <a:p>
            <a:r>
              <a:rPr lang="uz-Cyrl-UZ" sz="2000" b="1" dirty="0" smtClean="0">
                <a:latin typeface="Times New Roman" pitchFamily="18" charset="0"/>
                <a:cs typeface="Times New Roman" pitchFamily="18" charset="0"/>
              </a:rPr>
              <a:t>Дўсанова </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Надия</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365104"/>
            <a:ext cx="2743200" cy="1883296"/>
          </a:xfrm>
        </p:spPr>
        <p:txBody>
          <a:bodyPr>
            <a:normAutofit/>
          </a:bodyPr>
          <a:lstStyle/>
          <a:p>
            <a:pPr algn="ctr"/>
            <a:r>
              <a:rPr lang="uz-Cyrl-UZ" sz="1300" b="1" dirty="0" smtClean="0">
                <a:latin typeface="Times New Roman" pitchFamily="18" charset="0"/>
                <a:cs typeface="Times New Roman" pitchFamily="18" charset="0"/>
              </a:rPr>
              <a:t>Енгил атлетиканинг баландликка сакраш йўналишида Осиё рекордчиси</a:t>
            </a:r>
            <a:endParaRPr lang="ru-RU" sz="1300" b="1" dirty="0" smtClean="0">
              <a:latin typeface="Times New Roman" pitchFamily="18" charset="0"/>
              <a:cs typeface="Times New Roman" pitchFamily="18" charset="0"/>
            </a:endParaRPr>
          </a:p>
          <a:p>
            <a:pPr algn="ctr"/>
            <a:endParaRPr lang="uz-Cyrl-UZ" sz="1300" dirty="0" smtClean="0">
              <a:latin typeface="Times New Roman" pitchFamily="18" charset="0"/>
              <a:cs typeface="Times New Roman" pitchFamily="18" charset="0"/>
            </a:endParaRPr>
          </a:p>
          <a:p>
            <a:pPr algn="ctr"/>
            <a:r>
              <a:rPr lang="en-US" sz="1300" dirty="0" smtClean="0">
                <a:latin typeface="Times New Roman" pitchFamily="18" charset="0"/>
                <a:cs typeface="Times New Roman" pitchFamily="18" charset="0"/>
              </a:rPr>
              <a:t>1987</a:t>
            </a:r>
            <a:r>
              <a:rPr lang="uz-Cyrl-UZ" sz="1300" dirty="0" smtClean="0">
                <a:latin typeface="Times New Roman" pitchFamily="18" charset="0"/>
                <a:cs typeface="Times New Roman" pitchFamily="18" charset="0"/>
              </a:rPr>
              <a:t> йил 17 ноябрда </a:t>
            </a:r>
          </a:p>
          <a:p>
            <a:pPr algn="ctr"/>
            <a:r>
              <a:rPr lang="uz-Cyrl-UZ" sz="1300" dirty="0" smtClean="0">
                <a:latin typeface="Times New Roman" pitchFamily="18" charset="0"/>
                <a:cs typeface="Times New Roman" pitchFamily="18" charset="0"/>
              </a:rPr>
              <a:t> Тошкент шаҳрида туғилган.</a:t>
            </a:r>
          </a:p>
          <a:p>
            <a:pPr algn="ctr"/>
            <a:r>
              <a:rPr lang="uz-Cyrl-UZ" sz="1300" dirty="0" smtClean="0">
                <a:latin typeface="Times New Roman" pitchFamily="18" charset="0"/>
                <a:cs typeface="Times New Roman" pitchFamily="18" charset="0"/>
              </a:rPr>
              <a:t>Миллати татар.</a:t>
            </a:r>
            <a:endParaRPr lang="en-US" sz="1300" dirty="0" smtClean="0">
              <a:latin typeface="Times New Roman" pitchFamily="18" charset="0"/>
              <a:cs typeface="Times New Roman" pitchFamily="18" charset="0"/>
            </a:endParaRPr>
          </a:p>
        </p:txBody>
      </p:sp>
      <p:sp>
        <p:nvSpPr>
          <p:cNvPr id="4" name="Содержимое 3"/>
          <p:cNvSpPr>
            <a:spLocks noGrp="1"/>
          </p:cNvSpPr>
          <p:nvPr>
            <p:ph sz="half" idx="1"/>
          </p:nvPr>
        </p:nvSpPr>
        <p:spPr>
          <a:xfrm>
            <a:off x="3575050" y="1052736"/>
            <a:ext cx="5111750" cy="4876594"/>
          </a:xfrm>
        </p:spPr>
        <p:txBody>
          <a:bodyPr>
            <a:normAutofit/>
          </a:bodyPr>
          <a:lstStyle/>
          <a:p>
            <a:pPr algn="just"/>
            <a:r>
              <a:rPr lang="uz-Cyrl-UZ" sz="1600" dirty="0" smtClean="0">
                <a:latin typeface="Times New Roman" pitchFamily="18" charset="0"/>
                <a:cs typeface="Times New Roman" pitchFamily="18" charset="0"/>
              </a:rPr>
              <a:t>Йиллар давомидаги тинимсиз ва тизимли машғулотлар, мураббийларнинг тавсияларини қунт билан бажариш орқали кутилган натижага эришиш мумкинлигини Надия ўз фаолиятида исботлади. Енгил атлетиканинг баландликка сакраш йўналиши бўйича кўплаб нуфузли мусобақаларда ғолиб ва совриндорлар қаторидан жой олди. Халқаро тоифадаги спорт устаси унвонига сазовор бўлди.</a:t>
            </a:r>
          </a:p>
          <a:p>
            <a:pPr algn="just"/>
            <a:r>
              <a:rPr lang="uz-Cyrl-UZ" sz="1600" dirty="0" smtClean="0">
                <a:latin typeface="Times New Roman" pitchFamily="18" charset="0"/>
                <a:cs typeface="Times New Roman" pitchFamily="18" charset="0"/>
              </a:rPr>
              <a:t>Н.Дўсанова енгил атлетика оламида Осиё рекордчиси сифатида ҳам эътироф этилган. Гап шундаки, у 2008 йилнинг июль ойида Тошкент шаҳрида ташкил этилган баландликка сакраш мусобақасида 198 сантиметр натижасини қайд этиб, Осиё рекордини янгилади. </a:t>
            </a:r>
          </a:p>
          <a:p>
            <a:pPr algn="just"/>
            <a:r>
              <a:rPr lang="uz-Cyrl-UZ" sz="1600" dirty="0" smtClean="0">
                <a:latin typeface="Times New Roman" pitchFamily="18" charset="0"/>
                <a:cs typeface="Times New Roman" pitchFamily="18" charset="0"/>
              </a:rPr>
              <a:t>2016 йилда Хорватиянинг Сплит шахрида ўтказилган </a:t>
            </a:r>
            <a:r>
              <a:rPr lang="en-US" sz="1600" dirty="0" smtClean="0">
                <a:latin typeface="Times New Roman" pitchFamily="18" charset="0"/>
                <a:cs typeface="Times New Roman" pitchFamily="18" charset="0"/>
              </a:rPr>
              <a:t>MASS High Gala</a:t>
            </a:r>
            <a:r>
              <a:rPr lang="uz-Cyrl-UZ" sz="1600" dirty="0" smtClean="0">
                <a:latin typeface="Times New Roman" pitchFamily="18" charset="0"/>
                <a:cs typeface="Times New Roman" pitchFamily="18" charset="0"/>
              </a:rPr>
              <a:t> деб номланган халқаро турнирда кучли рақиблар билан очиқ рақобатга киришган Надия учинчи ўринни эгаллаб, бронза медали соҳиби бўлди.</a:t>
            </a:r>
          </a:p>
        </p:txBody>
      </p:sp>
      <p:pic>
        <p:nvPicPr>
          <p:cNvPr id="5" name="Рисунок 4" descr="http://people.ziyonet.uz/uploads/person/person/57a2ecec4c43f.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556792"/>
            <a:ext cx="2160240" cy="25922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000" b="1" dirty="0" smtClean="0">
                <a:latin typeface="Times New Roman" pitchFamily="18" charset="0"/>
                <a:cs typeface="Times New Roman" pitchFamily="18" charset="0"/>
              </a:rPr>
              <a:t>Амилова</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Фотимахон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Равшанбек қизи</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437112"/>
            <a:ext cx="2743200" cy="1811288"/>
          </a:xfrm>
        </p:spPr>
        <p:txBody>
          <a:bodyPr>
            <a:normAutofit/>
          </a:bodyPr>
          <a:lstStyle/>
          <a:p>
            <a:pPr algn="ctr"/>
            <a:r>
              <a:rPr lang="ru-RU" sz="1300" b="1" dirty="0" smtClean="0">
                <a:latin typeface="Times New Roman" pitchFamily="18" charset="0"/>
                <a:cs typeface="Times New Roman" pitchFamily="18" charset="0"/>
              </a:rPr>
              <a:t>“</a:t>
            </a:r>
            <a:r>
              <a:rPr lang="ru-RU" sz="1300" b="1" dirty="0" err="1" smtClean="0">
                <a:latin typeface="Times New Roman" pitchFamily="18" charset="0"/>
                <a:cs typeface="Times New Roman" pitchFamily="18" charset="0"/>
              </a:rPr>
              <a:t>Рио</a:t>
            </a:r>
            <a:r>
              <a:rPr lang="ru-RU" sz="1300" b="1" dirty="0" smtClean="0">
                <a:latin typeface="Times New Roman" pitchFamily="18" charset="0"/>
                <a:cs typeface="Times New Roman" pitchFamily="18" charset="0"/>
              </a:rPr>
              <a:t> 2016” </a:t>
            </a:r>
            <a:r>
              <a:rPr lang="ru-RU" sz="1300" b="1" dirty="0" err="1" smtClean="0">
                <a:latin typeface="Times New Roman" pitchFamily="18" charset="0"/>
                <a:cs typeface="Times New Roman" pitchFamily="18" charset="0"/>
              </a:rPr>
              <a:t>Параолимпия</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ўйинларининг</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сузиш</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бўйича</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олтин</a:t>
            </a:r>
            <a:r>
              <a:rPr lang="ru-RU" sz="1300" b="1" dirty="0" smtClean="0">
                <a:latin typeface="Times New Roman" pitchFamily="18" charset="0"/>
                <a:cs typeface="Times New Roman" pitchFamily="18" charset="0"/>
              </a:rPr>
              <a:t> медали </a:t>
            </a:r>
            <a:r>
              <a:rPr lang="ru-RU" sz="1300" b="1" dirty="0" err="1" smtClean="0">
                <a:latin typeface="Times New Roman" pitchFamily="18" charset="0"/>
                <a:cs typeface="Times New Roman" pitchFamily="18" charset="0"/>
              </a:rPr>
              <a:t>соҳиби</a:t>
            </a:r>
            <a:r>
              <a:rPr lang="ru-RU" sz="1300" b="1" dirty="0" smtClean="0">
                <a:latin typeface="Times New Roman" pitchFamily="18" charset="0"/>
                <a:cs typeface="Times New Roman" pitchFamily="18" charset="0"/>
              </a:rPr>
              <a:t> </a:t>
            </a:r>
          </a:p>
          <a:p>
            <a:pPr algn="ctr"/>
            <a:endParaRPr lang="ru-RU" sz="1300" dirty="0" smtClean="0">
              <a:latin typeface="Times New Roman" pitchFamily="18" charset="0"/>
              <a:cs typeface="Times New Roman" pitchFamily="18" charset="0"/>
            </a:endParaRPr>
          </a:p>
          <a:p>
            <a:pPr algn="ctr"/>
            <a:r>
              <a:rPr lang="ru-RU" sz="1300" dirty="0" smtClean="0">
                <a:latin typeface="Times New Roman" pitchFamily="18" charset="0"/>
                <a:cs typeface="Times New Roman" pitchFamily="18" charset="0"/>
              </a:rPr>
              <a:t>1999 </a:t>
            </a:r>
            <a:r>
              <a:rPr lang="ru-RU" sz="1300" dirty="0" err="1" smtClean="0">
                <a:latin typeface="Times New Roman" pitchFamily="18" charset="0"/>
                <a:cs typeface="Times New Roman" pitchFamily="18" charset="0"/>
              </a:rPr>
              <a:t>йил</a:t>
            </a:r>
            <a:r>
              <a:rPr lang="ru-RU" sz="1300" dirty="0" smtClean="0">
                <a:latin typeface="Times New Roman" pitchFamily="18" charset="0"/>
                <a:cs typeface="Times New Roman" pitchFamily="18" charset="0"/>
              </a:rPr>
              <a:t> 11 </a:t>
            </a:r>
            <a:r>
              <a:rPr lang="ru-RU" sz="1300" dirty="0" err="1" smtClean="0">
                <a:latin typeface="Times New Roman" pitchFamily="18" charset="0"/>
                <a:cs typeface="Times New Roman" pitchFamily="18" charset="0"/>
              </a:rPr>
              <a:t>февралда</a:t>
            </a:r>
            <a:endParaRPr lang="ru-RU" sz="1300" dirty="0" smtClean="0">
              <a:latin typeface="Times New Roman" pitchFamily="18" charset="0"/>
              <a:cs typeface="Times New Roman" pitchFamily="18" charset="0"/>
            </a:endParaRPr>
          </a:p>
          <a:p>
            <a:pPr algn="ctr"/>
            <a:r>
              <a:rPr lang="ru-RU" sz="1300" dirty="0" err="1" smtClean="0">
                <a:latin typeface="Times New Roman" pitchFamily="18" charset="0"/>
                <a:cs typeface="Times New Roman" pitchFamily="18" charset="0"/>
              </a:rPr>
              <a:t>Андижон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шаҳри туғилган.</a:t>
            </a:r>
            <a:endParaRPr lang="ru-RU" sz="1300" dirty="0" smtClean="0">
              <a:latin typeface="Times New Roman" pitchFamily="18" charset="0"/>
              <a:cs typeface="Times New Roman" pitchFamily="18" charset="0"/>
            </a:endParaRPr>
          </a:p>
          <a:p>
            <a:pPr algn="ctr"/>
            <a:r>
              <a:rPr lang="ru-RU" sz="1300" dirty="0" err="1" smtClean="0">
                <a:latin typeface="Times New Roman" pitchFamily="18" charset="0"/>
                <a:cs typeface="Times New Roman" pitchFamily="18" charset="0"/>
              </a:rPr>
              <a:t>Миллати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ўзбек</a:t>
            </a:r>
            <a:r>
              <a:rPr lang="ru-RU" sz="1300" dirty="0" smtClean="0">
                <a:latin typeface="Times New Roman" pitchFamily="18" charset="0"/>
                <a:cs typeface="Times New Roman" pitchFamily="18" charset="0"/>
              </a:rPr>
              <a:t>.</a:t>
            </a:r>
          </a:p>
          <a:p>
            <a:endParaRPr lang="ru-RU" dirty="0"/>
          </a:p>
        </p:txBody>
      </p:sp>
      <p:sp>
        <p:nvSpPr>
          <p:cNvPr id="4" name="Содержимое 3"/>
          <p:cNvSpPr>
            <a:spLocks noGrp="1"/>
          </p:cNvSpPr>
          <p:nvPr>
            <p:ph sz="half" idx="1"/>
          </p:nvPr>
        </p:nvSpPr>
        <p:spPr>
          <a:xfrm>
            <a:off x="3575050" y="1052736"/>
            <a:ext cx="5111750" cy="5090908"/>
          </a:xfrm>
        </p:spPr>
        <p:txBody>
          <a:bodyPr>
            <a:normAutofit/>
          </a:bodyPr>
          <a:lstStyle/>
          <a:p>
            <a:pPr algn="just"/>
            <a:r>
              <a:rPr lang="uz-Cyrl-UZ" sz="1600" dirty="0" smtClean="0">
                <a:latin typeface="Times New Roman" pitchFamily="18" charset="0"/>
                <a:cs typeface="Times New Roman" pitchFamily="18" charset="0"/>
              </a:rPr>
              <a:t>Фотимахон республика ва халқаро миқёсда спортнинг сузиш тури бўйича ўтказилаётган нуфузли мусобақаларда муваффақиятли қатнашиб, мамлакатимиз шарафини муносиб ҳимоя қилиб келаётган умидли спортчилардан биридир.</a:t>
            </a:r>
          </a:p>
          <a:p>
            <a:pPr algn="just"/>
            <a:r>
              <a:rPr lang="uz-Cyrl-UZ" sz="1600" dirty="0" smtClean="0">
                <a:latin typeface="Times New Roman" pitchFamily="18" charset="0"/>
                <a:cs typeface="Times New Roman" pitchFamily="18" charset="0"/>
              </a:rPr>
              <a:t>У ўз фаолияти давомида бир неча ютуқларга эришди. Жумладан, 2015 йилнинг декабрь ойида Польшанинг Шеттсен шаҳрида ўтказилган очиқ чемпионатда 100 метрга брасс усулида сузиш бўйича биринчи, 200 метрга комплекс сузишда иккинчи ва 100 метрга баттерфляй усулида сузиш бўйича учинчи ўринни эгаллади.</a:t>
            </a:r>
          </a:p>
          <a:p>
            <a:pPr algn="just"/>
            <a:r>
              <a:rPr lang="uz-Cyrl-UZ" sz="1600" dirty="0" smtClean="0">
                <a:latin typeface="Times New Roman" pitchFamily="18" charset="0"/>
                <a:cs typeface="Times New Roman" pitchFamily="18" charset="0"/>
              </a:rPr>
              <a:t>Барча спорт тадбирларида фаол иштирок этиб, аҳоли ўртасида оммавий спортни ривожлантиришга ўзига хос ҳисса қўшиб келаётган Ф.Амилова “Рио 2016” Параолимпия ўйинларида олтин медални қўлга киритиб тенгдошлари, ука-сингилларига намуна бўлди. Имконияти чекланган инсонлар ҳам юксак марраларни забт эта олишини барча-барчага намойиш қилди.</a:t>
            </a:r>
          </a:p>
          <a:p>
            <a:endParaRPr lang="ru-RU" dirty="0"/>
          </a:p>
        </p:txBody>
      </p:sp>
      <p:pic>
        <p:nvPicPr>
          <p:cNvPr id="5" name="Рисунок 4" descr="http://people.ziyonet.uz/uploads/person/person/58071316e981e.jpg"/>
          <p:cNvPicPr/>
          <p:nvPr/>
        </p:nvPicPr>
        <p:blipFill>
          <a:blip r:embed="rId2" cstate="print"/>
          <a:srcRect/>
          <a:stretch>
            <a:fillRect/>
          </a:stretch>
        </p:blipFill>
        <p:spPr bwMode="auto">
          <a:xfrm>
            <a:off x="1043608" y="1916832"/>
            <a:ext cx="1872208" cy="223224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802384"/>
            <a:ext cx="2743200" cy="1546496"/>
          </a:xfrm>
        </p:spPr>
        <p:txBody>
          <a:bodyPr/>
          <a:lstStyle/>
          <a:p>
            <a:r>
              <a:rPr lang="uz-Cyrl-UZ" sz="2000" b="1" dirty="0" smtClean="0">
                <a:latin typeface="Times New Roman" pitchFamily="18" charset="0"/>
                <a:cs typeface="Times New Roman" pitchFamily="18" charset="0"/>
              </a:rPr>
              <a:t>Бахшуллаев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Маҳмуд Бахриддинович</a:t>
            </a:r>
            <a:r>
              <a:rPr lang="uz-Cyrl-UZ" sz="1400" b="1" dirty="0" smtClean="0"/>
              <a:t/>
            </a:r>
            <a:br>
              <a:rPr lang="uz-Cyrl-UZ" sz="1400" b="1" dirty="0" smtClean="0"/>
            </a:br>
            <a:r>
              <a:rPr lang="uz-Cyrl-UZ" sz="1400" b="1" dirty="0" smtClean="0"/>
              <a:t/>
            </a:r>
            <a:br>
              <a:rPr lang="uz-Cyrl-UZ" sz="1400" b="1" dirty="0" smtClean="0"/>
            </a:br>
            <a:r>
              <a:rPr lang="ru-RU" sz="1400" dirty="0" smtClean="0"/>
              <a:t/>
            </a:r>
            <a:br>
              <a:rPr lang="ru-RU" sz="1400" dirty="0" smtClean="0"/>
            </a:br>
            <a:endParaRPr lang="ru-RU" sz="1400" dirty="0"/>
          </a:p>
        </p:txBody>
      </p:sp>
      <p:sp>
        <p:nvSpPr>
          <p:cNvPr id="3" name="Текст 2"/>
          <p:cNvSpPr>
            <a:spLocks noGrp="1"/>
          </p:cNvSpPr>
          <p:nvPr>
            <p:ph type="body" idx="2"/>
          </p:nvPr>
        </p:nvSpPr>
        <p:spPr>
          <a:xfrm>
            <a:off x="539552" y="4426024"/>
            <a:ext cx="2889448" cy="2171328"/>
          </a:xfrm>
        </p:spPr>
        <p:txBody>
          <a:bodyPr>
            <a:normAutofit/>
          </a:bodyPr>
          <a:lstStyle/>
          <a:p>
            <a:pPr algn="ctr"/>
            <a:r>
              <a:rPr lang="uz-Cyrl-UZ" dirty="0" smtClean="0"/>
              <a:t> </a:t>
            </a:r>
            <a:r>
              <a:rPr lang="uz-Cyrl-UZ" sz="1300" b="1" dirty="0" smtClean="0">
                <a:latin typeface="Times New Roman" pitchFamily="18" charset="0"/>
                <a:cs typeface="Times New Roman" pitchFamily="18" charset="0"/>
              </a:rPr>
              <a:t>Юнон-рум кураши бўйича икки карра Осиё чемпионати совриндори.</a:t>
            </a:r>
          </a:p>
          <a:p>
            <a:pPr algn="ctr"/>
            <a:endParaRPr lang="ru-RU"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1998 йил 15 мартда </a:t>
            </a:r>
          </a:p>
          <a:p>
            <a:pPr algn="ctr"/>
            <a:r>
              <a:rPr lang="uz-Cyrl-UZ" sz="1300" dirty="0" smtClean="0">
                <a:latin typeface="Times New Roman" pitchFamily="18" charset="0"/>
                <a:cs typeface="Times New Roman" pitchFamily="18" charset="0"/>
              </a:rPr>
              <a:t>Бухоро шаҳрида туғилган. </a:t>
            </a:r>
            <a:endParaRPr lang="en-US"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Миллати ўзбек.</a:t>
            </a:r>
            <a:endParaRPr lang="ru-RU"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Бухоро автомобил ва йўллар касб-ҳунар коллежини тугатган (2017</a:t>
            </a:r>
            <a:r>
              <a:rPr lang="uz-Cyrl-UZ" dirty="0" smtClean="0"/>
              <a:t>)</a:t>
            </a:r>
            <a:endParaRPr lang="ru-RU" dirty="0"/>
          </a:p>
        </p:txBody>
      </p:sp>
      <p:sp>
        <p:nvSpPr>
          <p:cNvPr id="4" name="Содержимое 3"/>
          <p:cNvSpPr>
            <a:spLocks noGrp="1"/>
          </p:cNvSpPr>
          <p:nvPr>
            <p:ph sz="half" idx="1"/>
          </p:nvPr>
        </p:nvSpPr>
        <p:spPr>
          <a:xfrm>
            <a:off x="3575050" y="1052736"/>
            <a:ext cx="5111750" cy="5162346"/>
          </a:xfrm>
        </p:spPr>
        <p:txBody>
          <a:bodyPr>
            <a:normAutofit/>
          </a:bodyPr>
          <a:lstStyle/>
          <a:p>
            <a:pPr algn="just"/>
            <a:r>
              <a:rPr lang="uz-Cyrl-UZ" sz="1600" dirty="0" smtClean="0">
                <a:latin typeface="Times New Roman" pitchFamily="18" charset="0"/>
                <a:cs typeface="Times New Roman" pitchFamily="18" charset="0"/>
              </a:rPr>
              <a:t>Маҳмуд 10 ёшидан бошлаб юнон-рум кураши билан мунтазам шуғулланиб келади. </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2012, 2013 ва 2014 йилларда ўсмирлар ўртасидаги Ўзбекистон чемпионатларида кетма-кет уч карра ўз вазнида биринчи ўринни эгаллаган.</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2014 йилда Ўзбекистон кубоги беллашувларида иккинчи ўринга сазовор бўлган.</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2015 йилдан халқаро майдонда ҳам мамлакатимиз шарафини ҳимоя қилиб келаяпти. Жумладан, Ҳиндистонда ташкил этилган Осиё чемпионатида шоҳсупанинг иккинчи поғанасига кўтарилиб, кумуш медаль билан тақдирланди.</a:t>
            </a:r>
          </a:p>
          <a:p>
            <a:pPr algn="just"/>
            <a:r>
              <a:rPr lang="uz-Cyrl-UZ" sz="1600" dirty="0" smtClean="0">
                <a:latin typeface="Times New Roman" pitchFamily="18" charset="0"/>
                <a:cs typeface="Times New Roman" pitchFamily="18" charset="0"/>
              </a:rPr>
              <a:t>Жиззах вилоятида бўлиб ўтган “Баркамол авлод-2017” спорт мусобақалари ғолиби.</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2017 йилда Ўзбекистон кубогини қўлга киритиш баробарида Хитой тайпейида ўтказилган Осиё чемпионатида бронза медали соҳиби бўлган.</a:t>
            </a:r>
            <a:endParaRPr lang="ru-RU" sz="1600" dirty="0" smtClean="0">
              <a:latin typeface="Times New Roman" pitchFamily="18" charset="0"/>
              <a:cs typeface="Times New Roman" pitchFamily="18" charset="0"/>
            </a:endParaRPr>
          </a:p>
        </p:txBody>
      </p:sp>
      <p:pic>
        <p:nvPicPr>
          <p:cNvPr id="5" name="Рисунок 4" descr="Махмуд (1).jpg"/>
          <p:cNvPicPr/>
          <p:nvPr/>
        </p:nvPicPr>
        <p:blipFill>
          <a:blip r:embed="rId2" cstate="print"/>
          <a:stretch>
            <a:fillRect/>
          </a:stretch>
        </p:blipFill>
        <p:spPr>
          <a:xfrm>
            <a:off x="1043608" y="1988840"/>
            <a:ext cx="1728192" cy="19442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764704"/>
            <a:ext cx="2961456" cy="936104"/>
          </a:xfrm>
        </p:spPr>
        <p:txBody>
          <a:bodyPr/>
          <a:lstStyle/>
          <a:p>
            <a:r>
              <a:rPr lang="ru-RU" sz="2000" b="1" dirty="0" err="1" smtClean="0">
                <a:latin typeface="Times New Roman" pitchFamily="18" charset="0"/>
                <a:cs typeface="Times New Roman" pitchFamily="18" charset="0"/>
              </a:rPr>
              <a:t>Дўсматов</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Ҳасанбой</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Маъруфжон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ўғли</a:t>
            </a:r>
            <a:endParaRPr lang="ru-RU" sz="2000" b="1" dirty="0">
              <a:latin typeface="Times New Roman" pitchFamily="18" charset="0"/>
              <a:cs typeface="Times New Roman" pitchFamily="18" charset="0"/>
            </a:endParaRPr>
          </a:p>
        </p:txBody>
      </p:sp>
      <p:sp>
        <p:nvSpPr>
          <p:cNvPr id="6" name="Текст 5"/>
          <p:cNvSpPr>
            <a:spLocks noGrp="1"/>
          </p:cNvSpPr>
          <p:nvPr>
            <p:ph type="body" idx="2"/>
          </p:nvPr>
        </p:nvSpPr>
        <p:spPr>
          <a:xfrm>
            <a:off x="323528" y="4437112"/>
            <a:ext cx="2743200" cy="2016224"/>
          </a:xfrm>
        </p:spPr>
        <p:txBody>
          <a:bodyPr>
            <a:normAutofit fontScale="55000" lnSpcReduction="20000"/>
          </a:bodyPr>
          <a:lstStyle/>
          <a:p>
            <a:pPr algn="ctr"/>
            <a:endParaRPr lang="ru-RU" dirty="0" smtClean="0"/>
          </a:p>
          <a:p>
            <a:pPr algn="ctr"/>
            <a:r>
              <a:rPr lang="ru-RU" sz="2400" b="1" dirty="0"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Рио</a:t>
            </a:r>
            <a:r>
              <a:rPr lang="ru-RU" sz="2400" b="1" dirty="0" smtClean="0">
                <a:latin typeface="Times New Roman" pitchFamily="18" charset="0"/>
                <a:cs typeface="Times New Roman" pitchFamily="18" charset="0"/>
              </a:rPr>
              <a:t> 2016” Олимпия </a:t>
            </a:r>
            <a:r>
              <a:rPr lang="ru-RU" sz="2400" b="1" dirty="0" err="1" smtClean="0">
                <a:latin typeface="Times New Roman" pitchFamily="18" charset="0"/>
                <a:cs typeface="Times New Roman" pitchFamily="18" charset="0"/>
              </a:rPr>
              <a:t>ўйинлари</a:t>
            </a:r>
            <a:r>
              <a:rPr lang="uz-Cyrl-UZ" sz="2400" b="1" dirty="0" smtClean="0">
                <a:latin typeface="Times New Roman" pitchFamily="18" charset="0"/>
                <a:cs typeface="Times New Roman" pitchFamily="18" charset="0"/>
              </a:rPr>
              <a:t>нинг бокс бўйича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олтин</a:t>
            </a:r>
            <a:r>
              <a:rPr lang="ru-RU" sz="2400" b="1" dirty="0" smtClean="0">
                <a:latin typeface="Times New Roman" pitchFamily="18" charset="0"/>
                <a:cs typeface="Times New Roman" pitchFamily="18" charset="0"/>
              </a:rPr>
              <a:t> медали </a:t>
            </a:r>
            <a:r>
              <a:rPr lang="ru-RU" sz="2400" b="1" dirty="0" err="1" smtClean="0">
                <a:latin typeface="Times New Roman" pitchFamily="18" charset="0"/>
                <a:cs typeface="Times New Roman" pitchFamily="18" charset="0"/>
              </a:rPr>
              <a:t>соҳиби </a:t>
            </a:r>
            <a:r>
              <a:rPr lang="ru-RU" sz="2400" b="1" dirty="0" smtClean="0">
                <a:latin typeface="Times New Roman" pitchFamily="18" charset="0"/>
                <a:cs typeface="Times New Roman" pitchFamily="18" charset="0"/>
              </a:rPr>
              <a:t>.</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1993 </a:t>
            </a:r>
            <a:r>
              <a:rPr lang="ru-RU" sz="2400" dirty="0" err="1" smtClean="0">
                <a:latin typeface="Times New Roman" pitchFamily="18" charset="0"/>
                <a:cs typeface="Times New Roman" pitchFamily="18" charset="0"/>
              </a:rPr>
              <a:t>йил</a:t>
            </a:r>
            <a:r>
              <a:rPr lang="ru-RU" sz="2400" dirty="0" smtClean="0">
                <a:latin typeface="Times New Roman" pitchFamily="18" charset="0"/>
                <a:cs typeface="Times New Roman" pitchFamily="18" charset="0"/>
              </a:rPr>
              <a:t> 21 </a:t>
            </a:r>
            <a:r>
              <a:rPr lang="ru-RU" sz="2400" dirty="0" err="1" smtClean="0">
                <a:latin typeface="Times New Roman" pitchFamily="18" charset="0"/>
                <a:cs typeface="Times New Roman" pitchFamily="18" charset="0"/>
              </a:rPr>
              <a:t>ноябрда</a:t>
            </a:r>
            <a:endParaRPr lang="ru-RU" sz="2400" dirty="0" smtClean="0">
              <a:latin typeface="Times New Roman" pitchFamily="18" charset="0"/>
              <a:cs typeface="Times New Roman" pitchFamily="18" charset="0"/>
            </a:endParaRPr>
          </a:p>
          <a:p>
            <a:pPr algn="ctr"/>
            <a:r>
              <a:rPr lang="ru-RU" sz="2400" dirty="0" err="1" smtClean="0">
                <a:latin typeface="Times New Roman" pitchFamily="18" charset="0"/>
                <a:cs typeface="Times New Roman" pitchFamily="18" charset="0"/>
              </a:rPr>
              <a:t>Андижон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вилояти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Булоқбоши туманида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туғилган.</a:t>
            </a:r>
            <a:r>
              <a:rPr lang="ru-RU" sz="2400" dirty="0" smtClean="0">
                <a:latin typeface="Times New Roman" pitchFamily="18" charset="0"/>
                <a:cs typeface="Times New Roman" pitchFamily="18" charset="0"/>
              </a:rPr>
              <a:t> </a:t>
            </a:r>
          </a:p>
          <a:p>
            <a:pPr algn="ctr"/>
            <a:r>
              <a:rPr lang="uz-Cyrl-UZ" sz="2400" dirty="0" smtClean="0">
                <a:latin typeface="Times New Roman" pitchFamily="18" charset="0"/>
                <a:cs typeface="Times New Roman" pitchFamily="18" charset="0"/>
              </a:rPr>
              <a:t>Миллати  ў</a:t>
            </a:r>
            <a:r>
              <a:rPr lang="ru-RU" sz="2400" dirty="0" err="1" smtClean="0">
                <a:latin typeface="Times New Roman" pitchFamily="18" charset="0"/>
                <a:cs typeface="Times New Roman" pitchFamily="18" charset="0"/>
              </a:rPr>
              <a:t>збек</a:t>
            </a:r>
            <a:r>
              <a:rPr lang="ru-RU" sz="2400" dirty="0" smtClean="0">
                <a:latin typeface="Times New Roman" pitchFamily="18" charset="0"/>
                <a:cs typeface="Times New Roman" pitchFamily="18" charset="0"/>
              </a:rPr>
              <a:t>.</a:t>
            </a:r>
          </a:p>
          <a:p>
            <a:pPr algn="ctr"/>
            <a:r>
              <a:rPr lang="ru-RU" sz="2400" dirty="0" err="1" smtClean="0">
                <a:latin typeface="Times New Roman" pitchFamily="18" charset="0"/>
                <a:cs typeface="Times New Roman" pitchFamily="18" charset="0"/>
              </a:rPr>
              <a:t>Андижон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давлат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университетини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тугатган</a:t>
            </a:r>
            <a:r>
              <a:rPr lang="ru-RU" sz="2400" dirty="0" smtClean="0">
                <a:latin typeface="Times New Roman" pitchFamily="18" charset="0"/>
                <a:cs typeface="Times New Roman" pitchFamily="18" charset="0"/>
              </a:rPr>
              <a:t> (2015 ).</a:t>
            </a:r>
            <a:endParaRPr lang="ru-RU" sz="2400" dirty="0">
              <a:latin typeface="Times New Roman" pitchFamily="18" charset="0"/>
              <a:cs typeface="Times New Roman" pitchFamily="18" charset="0"/>
            </a:endParaRPr>
          </a:p>
        </p:txBody>
      </p:sp>
      <p:sp>
        <p:nvSpPr>
          <p:cNvPr id="5" name="Содержимое 4"/>
          <p:cNvSpPr>
            <a:spLocks noGrp="1"/>
          </p:cNvSpPr>
          <p:nvPr>
            <p:ph sz="half" idx="1"/>
          </p:nvPr>
        </p:nvSpPr>
        <p:spPr>
          <a:xfrm>
            <a:off x="3203848" y="980728"/>
            <a:ext cx="5482952" cy="5234354"/>
          </a:xfrm>
        </p:spPr>
        <p:txBody>
          <a:bodyPr>
            <a:noAutofit/>
          </a:bodyPr>
          <a:lstStyle/>
          <a:p>
            <a:pPr algn="just"/>
            <a:r>
              <a:rPr lang="ru-RU" sz="1320" dirty="0" err="1" smtClean="0">
                <a:latin typeface="Times New Roman" pitchFamily="18" charset="0"/>
                <a:cs typeface="Times New Roman" pitchFamily="18" charset="0"/>
              </a:rPr>
              <a:t>Ҳасанбой мактабда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аъло</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баҳоларга ўқиди.</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Айниқса, жисмоний</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тарбия</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дарсларида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спортнинг</a:t>
            </a:r>
            <a:r>
              <a:rPr lang="ru-RU" sz="1320" dirty="0" smtClean="0">
                <a:latin typeface="Times New Roman" pitchFamily="18" charset="0"/>
                <a:cs typeface="Times New Roman" pitchFamily="18" charset="0"/>
              </a:rPr>
              <a:t> бокс </a:t>
            </a:r>
            <a:r>
              <a:rPr lang="ru-RU" sz="1320" dirty="0" err="1" smtClean="0">
                <a:latin typeface="Times New Roman" pitchFamily="18" charset="0"/>
                <a:cs typeface="Times New Roman" pitchFamily="18" charset="0"/>
              </a:rPr>
              <a:t>турига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қизиқиши</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азму</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шижоати</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ўз</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устида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тинимсиз</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ишлаши</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билан</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тенгқурларидан ажралиб</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турар</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эди</a:t>
            </a:r>
            <a:r>
              <a:rPr lang="ru-RU" sz="1320" dirty="0" smtClean="0">
                <a:latin typeface="Times New Roman" pitchFamily="18" charset="0"/>
                <a:cs typeface="Times New Roman" pitchFamily="18" charset="0"/>
              </a:rPr>
              <a:t>.</a:t>
            </a:r>
          </a:p>
          <a:p>
            <a:pPr algn="just"/>
            <a:r>
              <a:rPr lang="ru-RU" sz="1320" dirty="0" smtClean="0">
                <a:latin typeface="Times New Roman" pitchFamily="18" charset="0"/>
                <a:cs typeface="Times New Roman" pitchFamily="18" charset="0"/>
              </a:rPr>
              <a:t>У </a:t>
            </a:r>
            <a:r>
              <a:rPr lang="ru-RU" sz="1320" dirty="0" err="1" smtClean="0">
                <a:latin typeface="Times New Roman" pitchFamily="18" charset="0"/>
                <a:cs typeface="Times New Roman" pitchFamily="18" charset="0"/>
              </a:rPr>
              <a:t>жуссаси</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кичик</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бўлишига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қарамай оддий</a:t>
            </a:r>
            <a:r>
              <a:rPr lang="ru-RU" sz="1320" dirty="0" smtClean="0">
                <a:latin typeface="Times New Roman" pitchFamily="18" charset="0"/>
                <a:cs typeface="Times New Roman" pitchFamily="18" charset="0"/>
              </a:rPr>
              <a:t> спорт </a:t>
            </a:r>
            <a:r>
              <a:rPr lang="ru-RU" sz="1320" dirty="0" err="1" smtClean="0">
                <a:latin typeface="Times New Roman" pitchFamily="18" charset="0"/>
                <a:cs typeface="Times New Roman" pitchFamily="18" charset="0"/>
              </a:rPr>
              <a:t>тўгарагидан</a:t>
            </a:r>
            <a:r>
              <a:rPr lang="ru-RU" sz="1320" dirty="0" smtClean="0">
                <a:latin typeface="Times New Roman" pitchFamily="18" charset="0"/>
                <a:cs typeface="Times New Roman" pitchFamily="18" charset="0"/>
              </a:rPr>
              <a:t> Олимпия </a:t>
            </a:r>
            <a:r>
              <a:rPr lang="ru-RU" sz="1320" dirty="0" err="1" smtClean="0">
                <a:latin typeface="Times New Roman" pitchFamily="18" charset="0"/>
                <a:cs typeface="Times New Roman" pitchFamily="18" charset="0"/>
              </a:rPr>
              <a:t>чўққисигача бўлган</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машаққатли йўлни</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мардона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енгиб</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ўтишда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ўзида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жуда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катта</a:t>
            </a:r>
            <a:r>
              <a:rPr lang="ru-RU" sz="1320" dirty="0" smtClean="0">
                <a:latin typeface="Times New Roman" pitchFamily="18" charset="0"/>
                <a:cs typeface="Times New Roman" pitchFamily="18" charset="0"/>
              </a:rPr>
              <a:t> куч </a:t>
            </a:r>
            <a:r>
              <a:rPr lang="ru-RU" sz="1320" dirty="0" err="1" smtClean="0">
                <a:latin typeface="Times New Roman" pitchFamily="18" charset="0"/>
                <a:cs typeface="Times New Roman" pitchFamily="18" charset="0"/>
              </a:rPr>
              <a:t>ва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қатъий </a:t>
            </a:r>
            <a:r>
              <a:rPr lang="ru-RU" sz="1320" dirty="0" smtClean="0">
                <a:latin typeface="Times New Roman" pitchFamily="18" charset="0"/>
                <a:cs typeface="Times New Roman" pitchFamily="18" charset="0"/>
              </a:rPr>
              <a:t>ирода топа </a:t>
            </a:r>
            <a:r>
              <a:rPr lang="ru-RU" sz="1320" dirty="0" err="1" smtClean="0">
                <a:latin typeface="Times New Roman" pitchFamily="18" charset="0"/>
                <a:cs typeface="Times New Roman" pitchFamily="18" charset="0"/>
              </a:rPr>
              <a:t>олди</a:t>
            </a:r>
            <a:r>
              <a:rPr lang="ru-RU" sz="1320" dirty="0" smtClean="0">
                <a:latin typeface="Times New Roman" pitchFamily="18" charset="0"/>
                <a:cs typeface="Times New Roman" pitchFamily="18" charset="0"/>
              </a:rPr>
              <a:t>.</a:t>
            </a:r>
          </a:p>
          <a:p>
            <a:pPr algn="just"/>
            <a:r>
              <a:rPr lang="ru-RU" sz="1320" dirty="0" smtClean="0">
                <a:latin typeface="Times New Roman" pitchFamily="18" charset="0"/>
                <a:cs typeface="Times New Roman" pitchFamily="18" charset="0"/>
              </a:rPr>
              <a:t>Ҳ.</a:t>
            </a:r>
            <a:r>
              <a:rPr lang="ru-RU" sz="1320" dirty="0" err="1" smtClean="0">
                <a:latin typeface="Times New Roman" pitchFamily="18" charset="0"/>
                <a:cs typeface="Times New Roman" pitchFamily="18" charset="0"/>
              </a:rPr>
              <a:t>Дўсматов</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қўлга киритган</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натижаларда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ғолибликка астойдил</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интилиш</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ва</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мақсадга эришишнинг</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юксак</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намунаси</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яққол намоён</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бўлиб</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туради</a:t>
            </a:r>
            <a:r>
              <a:rPr lang="ru-RU" sz="1320" dirty="0" smtClean="0">
                <a:latin typeface="Times New Roman" pitchFamily="18" charset="0"/>
                <a:cs typeface="Times New Roman" pitchFamily="18" charset="0"/>
              </a:rPr>
              <a:t>.</a:t>
            </a:r>
          </a:p>
          <a:p>
            <a:pPr algn="just"/>
            <a:r>
              <a:rPr lang="ru-RU" sz="1320" dirty="0" smtClean="0">
                <a:latin typeface="Times New Roman" pitchFamily="18" charset="0"/>
                <a:cs typeface="Times New Roman" pitchFamily="18" charset="0"/>
              </a:rPr>
              <a:t>2011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Ёшлар</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ўртасидаги</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Ўзбекистон</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чемпионати</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2012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Халқаро </a:t>
            </a:r>
            <a:r>
              <a:rPr lang="ru-RU" sz="1320" dirty="0" smtClean="0">
                <a:latin typeface="Times New Roman" pitchFamily="18" charset="0"/>
                <a:cs typeface="Times New Roman" pitchFamily="18" charset="0"/>
              </a:rPr>
              <a:t>турнир (Украина, Мариуполь </a:t>
            </a:r>
            <a:r>
              <a:rPr lang="ru-RU" sz="1320" dirty="0" err="1" smtClean="0">
                <a:latin typeface="Times New Roman" pitchFamily="18" charset="0"/>
                <a:cs typeface="Times New Roman" pitchFamily="18" charset="0"/>
              </a:rPr>
              <a:t>шаҳри</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2012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Халқаро </a:t>
            </a:r>
            <a:r>
              <a:rPr lang="ru-RU" sz="1320" dirty="0" smtClean="0">
                <a:latin typeface="Times New Roman" pitchFamily="18" charset="0"/>
                <a:cs typeface="Times New Roman" pitchFamily="18" charset="0"/>
              </a:rPr>
              <a:t>турнир (Россия </a:t>
            </a:r>
            <a:r>
              <a:rPr lang="ru-RU" sz="1320" dirty="0" err="1" smtClean="0">
                <a:latin typeface="Times New Roman" pitchFamily="18" charset="0"/>
                <a:cs typeface="Times New Roman" pitchFamily="18" charset="0"/>
              </a:rPr>
              <a:t>Федерацияси</a:t>
            </a:r>
            <a:r>
              <a:rPr lang="ru-RU" sz="1320" dirty="0" smtClean="0">
                <a:latin typeface="Times New Roman" pitchFamily="18" charset="0"/>
                <a:cs typeface="Times New Roman" pitchFamily="18" charset="0"/>
              </a:rPr>
              <a:t>)  1-ўрин. </a:t>
            </a:r>
          </a:p>
          <a:p>
            <a:pPr algn="just"/>
            <a:r>
              <a:rPr lang="ru-RU" sz="1320" dirty="0" smtClean="0">
                <a:latin typeface="Times New Roman" pitchFamily="18" charset="0"/>
                <a:cs typeface="Times New Roman" pitchFamily="18" charset="0"/>
              </a:rPr>
              <a:t>2012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Ўзбекистон</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чемпионати</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2013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Ёзги</a:t>
            </a:r>
            <a:r>
              <a:rPr lang="ru-RU" sz="1320" dirty="0" smtClean="0">
                <a:latin typeface="Times New Roman" pitchFamily="18" charset="0"/>
                <a:cs typeface="Times New Roman" pitchFamily="18" charset="0"/>
              </a:rPr>
              <a:t> Универсиада (РФ, </a:t>
            </a:r>
            <a:r>
              <a:rPr lang="ru-RU" sz="1320" dirty="0" err="1" smtClean="0">
                <a:latin typeface="Times New Roman" pitchFamily="18" charset="0"/>
                <a:cs typeface="Times New Roman" pitchFamily="18" charset="0"/>
              </a:rPr>
              <a:t>Қозон шаҳри</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2013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Ўзбекистон</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чемпионати</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2013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Халқаро </a:t>
            </a:r>
            <a:r>
              <a:rPr lang="ru-RU" sz="1320" dirty="0" smtClean="0">
                <a:latin typeface="Times New Roman" pitchFamily="18" charset="0"/>
                <a:cs typeface="Times New Roman" pitchFamily="18" charset="0"/>
              </a:rPr>
              <a:t>турнир (Украина, Херсон </a:t>
            </a:r>
            <a:r>
              <a:rPr lang="ru-RU" sz="1320" dirty="0" err="1" smtClean="0">
                <a:latin typeface="Times New Roman" pitchFamily="18" charset="0"/>
                <a:cs typeface="Times New Roman" pitchFamily="18" charset="0"/>
              </a:rPr>
              <a:t>шахри</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2014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Халқаро </a:t>
            </a:r>
            <a:r>
              <a:rPr lang="ru-RU" sz="1320" dirty="0" smtClean="0">
                <a:latin typeface="Times New Roman" pitchFamily="18" charset="0"/>
                <a:cs typeface="Times New Roman" pitchFamily="18" charset="0"/>
              </a:rPr>
              <a:t>турнир (Россия </a:t>
            </a:r>
            <a:r>
              <a:rPr lang="ru-RU" sz="1320" dirty="0" err="1" smtClean="0">
                <a:latin typeface="Times New Roman" pitchFamily="18" charset="0"/>
                <a:cs typeface="Times New Roman" pitchFamily="18" charset="0"/>
              </a:rPr>
              <a:t>Федерацияси</a:t>
            </a:r>
            <a:r>
              <a:rPr lang="ru-RU" sz="1320" dirty="0" smtClean="0">
                <a:latin typeface="Times New Roman" pitchFamily="18" charset="0"/>
                <a:cs typeface="Times New Roman" pitchFamily="18" charset="0"/>
              </a:rPr>
              <a:t>)  1-ўрин. </a:t>
            </a:r>
          </a:p>
          <a:p>
            <a:pPr algn="just"/>
            <a:r>
              <a:rPr lang="ru-RU" sz="1320" dirty="0" smtClean="0">
                <a:latin typeface="Times New Roman" pitchFamily="18" charset="0"/>
                <a:cs typeface="Times New Roman" pitchFamily="18" charset="0"/>
              </a:rPr>
              <a:t>2014 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Халқаро  </a:t>
            </a:r>
            <a:r>
              <a:rPr lang="ru-RU" sz="1320" dirty="0" smtClean="0">
                <a:latin typeface="Times New Roman" pitchFamily="18" charset="0"/>
                <a:cs typeface="Times New Roman" pitchFamily="18" charset="0"/>
              </a:rPr>
              <a:t>турнир  (</a:t>
            </a:r>
            <a:r>
              <a:rPr lang="ru-RU" sz="1320" dirty="0" err="1" smtClean="0">
                <a:latin typeface="Times New Roman" pitchFamily="18" charset="0"/>
                <a:cs typeface="Times New Roman" pitchFamily="18" charset="0"/>
              </a:rPr>
              <a:t>Ўзбекистон</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2015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Chemistry</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Cup</a:t>
            </a:r>
            <a:r>
              <a:rPr lang="ru-RU" sz="1320" dirty="0" smtClean="0">
                <a:latin typeface="Times New Roman" pitchFamily="18" charset="0"/>
                <a:cs typeface="Times New Roman" pitchFamily="18" charset="0"/>
              </a:rPr>
              <a:t> (Германия, Галле </a:t>
            </a:r>
            <a:r>
              <a:rPr lang="ru-RU" sz="1320" dirty="0" err="1" smtClean="0">
                <a:latin typeface="Times New Roman" pitchFamily="18" charset="0"/>
                <a:cs typeface="Times New Roman" pitchFamily="18" charset="0"/>
              </a:rPr>
              <a:t>шаҳри</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2015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Осиё</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чемпионати</a:t>
            </a:r>
            <a:r>
              <a:rPr lang="ru-RU" sz="1320" dirty="0" smtClean="0">
                <a:latin typeface="Times New Roman" pitchFamily="18" charset="0"/>
                <a:cs typeface="Times New Roman" pitchFamily="18" charset="0"/>
              </a:rPr>
              <a:t>  (Таиланд, Бангкок </a:t>
            </a:r>
            <a:r>
              <a:rPr lang="ru-RU" sz="1320" dirty="0" err="1" smtClean="0">
                <a:latin typeface="Times New Roman" pitchFamily="18" charset="0"/>
                <a:cs typeface="Times New Roman" pitchFamily="18" charset="0"/>
              </a:rPr>
              <a:t>шахри</a:t>
            </a:r>
            <a:r>
              <a:rPr lang="ru-RU" sz="1320" dirty="0" smtClean="0">
                <a:latin typeface="Times New Roman" pitchFamily="18" charset="0"/>
                <a:cs typeface="Times New Roman" pitchFamily="18" charset="0"/>
              </a:rPr>
              <a:t>)  1-ўрин.</a:t>
            </a:r>
          </a:p>
          <a:p>
            <a:pPr algn="just"/>
            <a:r>
              <a:rPr lang="ru-RU" sz="1320" dirty="0" smtClean="0">
                <a:latin typeface="Times New Roman" pitchFamily="18" charset="0"/>
                <a:cs typeface="Times New Roman" pitchFamily="18" charset="0"/>
              </a:rPr>
              <a:t>2017 </a:t>
            </a:r>
            <a:r>
              <a:rPr lang="ru-RU" sz="1320" dirty="0" err="1" smtClean="0">
                <a:latin typeface="Times New Roman" pitchFamily="18" charset="0"/>
                <a:cs typeface="Times New Roman" pitchFamily="18" charset="0"/>
              </a:rPr>
              <a:t>й</a:t>
            </a:r>
            <a:r>
              <a:rPr lang="ru-RU" sz="1320" dirty="0" smtClean="0">
                <a:latin typeface="Times New Roman" pitchFamily="18" charset="0"/>
                <a:cs typeface="Times New Roman" pitchFamily="18" charset="0"/>
              </a:rPr>
              <a:t>. —  </a:t>
            </a:r>
            <a:r>
              <a:rPr lang="ru-RU" sz="1320" dirty="0" err="1" smtClean="0">
                <a:latin typeface="Times New Roman" pitchFamily="18" charset="0"/>
                <a:cs typeface="Times New Roman" pitchFamily="18" charset="0"/>
              </a:rPr>
              <a:t>Осиё</a:t>
            </a:r>
            <a:r>
              <a:rPr lang="ru-RU" sz="1320" dirty="0" smtClean="0">
                <a:latin typeface="Times New Roman" pitchFamily="18" charset="0"/>
                <a:cs typeface="Times New Roman" pitchFamily="18" charset="0"/>
              </a:rPr>
              <a:t> </a:t>
            </a:r>
            <a:r>
              <a:rPr lang="ru-RU" sz="1320" dirty="0" err="1" smtClean="0">
                <a:latin typeface="Times New Roman" pitchFamily="18" charset="0"/>
                <a:cs typeface="Times New Roman" pitchFamily="18" charset="0"/>
              </a:rPr>
              <a:t>чемпионати</a:t>
            </a:r>
            <a:r>
              <a:rPr lang="ru-RU" sz="1320" dirty="0" smtClean="0">
                <a:latin typeface="Times New Roman" pitchFamily="18" charset="0"/>
                <a:cs typeface="Times New Roman" pitchFamily="18" charset="0"/>
              </a:rPr>
              <a:t>  (Таиланд, Бангкок </a:t>
            </a:r>
            <a:r>
              <a:rPr lang="ru-RU" sz="1320" dirty="0" err="1" smtClean="0">
                <a:latin typeface="Times New Roman" pitchFamily="18" charset="0"/>
                <a:cs typeface="Times New Roman" pitchFamily="18" charset="0"/>
              </a:rPr>
              <a:t>шахри</a:t>
            </a:r>
            <a:r>
              <a:rPr lang="ru-RU" sz="1320" dirty="0" smtClean="0">
                <a:latin typeface="Times New Roman" pitchFamily="18" charset="0"/>
                <a:cs typeface="Times New Roman" pitchFamily="18" charset="0"/>
              </a:rPr>
              <a:t>)  1-ўрин</a:t>
            </a:r>
            <a:r>
              <a:rPr lang="ru-RU" sz="1300" dirty="0" smtClean="0">
                <a:latin typeface="Times New Roman" pitchFamily="18" charset="0"/>
                <a:cs typeface="Times New Roman" pitchFamily="18" charset="0"/>
              </a:rPr>
              <a:t>.</a:t>
            </a:r>
          </a:p>
        </p:txBody>
      </p:sp>
      <p:pic>
        <p:nvPicPr>
          <p:cNvPr id="7" name="Рисунок 6" descr="http://people.ziyonet.uz/uploads/person/person/57b6aafdb548f.jpg"/>
          <p:cNvPicPr/>
          <p:nvPr/>
        </p:nvPicPr>
        <p:blipFill>
          <a:blip r:embed="rId2" cstate="print"/>
          <a:srcRect/>
          <a:stretch>
            <a:fillRect/>
          </a:stretch>
        </p:blipFill>
        <p:spPr bwMode="auto">
          <a:xfrm>
            <a:off x="683568" y="1916832"/>
            <a:ext cx="1944216"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54782"/>
            <a:ext cx="2743200" cy="1162050"/>
          </a:xfrm>
        </p:spPr>
        <p:txBody>
          <a:bodyPr/>
          <a:lstStyle/>
          <a:p>
            <a:r>
              <a:rPr lang="uz-Cyrl-UZ" sz="2000" b="1" dirty="0" smtClean="0">
                <a:latin typeface="Times New Roman" pitchFamily="18" charset="0"/>
                <a:cs typeface="Times New Roman" pitchFamily="18" charset="0"/>
              </a:rPr>
              <a:t>Қурбонбоева</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Сарвиноз</a:t>
            </a:r>
            <a:r>
              <a:rPr lang="uz-Cyrl-UZ" dirty="0" smtClean="0"/>
              <a:t/>
            </a:r>
            <a:br>
              <a:rPr lang="uz-Cyrl-UZ" dirty="0" smtClean="0"/>
            </a:br>
            <a:endParaRPr lang="ru-RU" dirty="0"/>
          </a:p>
        </p:txBody>
      </p:sp>
      <p:sp>
        <p:nvSpPr>
          <p:cNvPr id="3" name="Текст 2"/>
          <p:cNvSpPr>
            <a:spLocks noGrp="1"/>
          </p:cNvSpPr>
          <p:nvPr>
            <p:ph type="body" idx="2"/>
          </p:nvPr>
        </p:nvSpPr>
        <p:spPr>
          <a:xfrm>
            <a:off x="685800" y="4221088"/>
            <a:ext cx="2743200" cy="2027312"/>
          </a:xfrm>
        </p:spPr>
        <p:txBody>
          <a:bodyPr>
            <a:normAutofit fontScale="92500" lnSpcReduction="10000"/>
          </a:bodyPr>
          <a:lstStyle/>
          <a:p>
            <a:pPr algn="ctr"/>
            <a:r>
              <a:rPr lang="uz-Cyrl-UZ" dirty="0" smtClean="0">
                <a:latin typeface="Times New Roman" pitchFamily="18" charset="0"/>
                <a:cs typeface="Times New Roman" pitchFamily="18" charset="0"/>
              </a:rPr>
              <a:t>“</a:t>
            </a:r>
            <a:r>
              <a:rPr lang="uz-Cyrl-UZ" b="1" dirty="0" smtClean="0">
                <a:latin typeface="Times New Roman" pitchFamily="18" charset="0"/>
                <a:cs typeface="Times New Roman" pitchFamily="18" charset="0"/>
              </a:rPr>
              <a:t>Зулфия” номидаги Давлат мукофоти</a:t>
            </a:r>
            <a:r>
              <a:rPr lang="en-US"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соҳибаси. (2010)</a:t>
            </a:r>
            <a:endParaRPr lang="en-US" b="1" dirty="0" smtClean="0">
              <a:latin typeface="Times New Roman" pitchFamily="18" charset="0"/>
              <a:cs typeface="Times New Roman" pitchFamily="18" charset="0"/>
            </a:endParaRPr>
          </a:p>
          <a:p>
            <a:pPr algn="ctr"/>
            <a:endParaRPr lang="uz-Cyrl-UZ" b="1" dirty="0" smtClean="0">
              <a:latin typeface="Times New Roman" pitchFamily="18" charset="0"/>
              <a:cs typeface="Times New Roman" pitchFamily="18" charset="0"/>
            </a:endParaRPr>
          </a:p>
          <a:p>
            <a:pPr algn="ctr"/>
            <a:r>
              <a:rPr lang="uz-Cyrl-UZ" dirty="0" smtClean="0">
                <a:latin typeface="Times New Roman" pitchFamily="18" charset="0"/>
                <a:cs typeface="Times New Roman" pitchFamily="18" charset="0"/>
              </a:rPr>
              <a:t>1994 йил 12 декабрда</a:t>
            </a:r>
          </a:p>
          <a:p>
            <a:pPr algn="ctr"/>
            <a:r>
              <a:rPr lang="uz-Cyrl-UZ" dirty="0" smtClean="0">
                <a:latin typeface="Times New Roman" pitchFamily="18" charset="0"/>
                <a:cs typeface="Times New Roman" pitchFamily="18" charset="0"/>
              </a:rPr>
              <a:t>Сирдарё вилояти, </a:t>
            </a:r>
          </a:p>
          <a:p>
            <a:pPr algn="ctr"/>
            <a:r>
              <a:rPr lang="uz-Cyrl-UZ" dirty="0" smtClean="0">
                <a:latin typeface="Times New Roman" pitchFamily="18" charset="0"/>
                <a:cs typeface="Times New Roman" pitchFamily="18" charset="0"/>
              </a:rPr>
              <a:t>Боёвут туманида туғилган.</a:t>
            </a:r>
          </a:p>
          <a:p>
            <a:pPr algn="ctr"/>
            <a:r>
              <a:rPr lang="uz-Cyrl-UZ" dirty="0" smtClean="0">
                <a:latin typeface="Times New Roman" pitchFamily="18" charset="0"/>
                <a:cs typeface="Times New Roman" pitchFamily="18" charset="0"/>
              </a:rPr>
              <a:t>Миллати ўзбек.</a:t>
            </a:r>
            <a:endParaRPr lang="en-US" dirty="0" smtClean="0">
              <a:latin typeface="Times New Roman" pitchFamily="18" charset="0"/>
              <a:cs typeface="Times New Roman" pitchFamily="18" charset="0"/>
            </a:endParaRPr>
          </a:p>
          <a:p>
            <a:pPr algn="ctr"/>
            <a:r>
              <a:rPr lang="uz-Cyrl-UZ" dirty="0" smtClean="0">
                <a:latin typeface="Times New Roman" pitchFamily="18" charset="0"/>
                <a:cs typeface="Times New Roman" pitchFamily="18" charset="0"/>
              </a:rPr>
              <a:t>Шахмат бўйича аёллар ўртасида халқаро гроссмейстер</a:t>
            </a:r>
          </a:p>
          <a:p>
            <a:pPr algn="ctr"/>
            <a:endParaRPr lang="ru-RU" dirty="0"/>
          </a:p>
        </p:txBody>
      </p:sp>
      <p:sp>
        <p:nvSpPr>
          <p:cNvPr id="4" name="Содержимое 3"/>
          <p:cNvSpPr>
            <a:spLocks noGrp="1"/>
          </p:cNvSpPr>
          <p:nvPr>
            <p:ph sz="half" idx="1"/>
          </p:nvPr>
        </p:nvSpPr>
        <p:spPr>
          <a:xfrm>
            <a:off x="3575050" y="980728"/>
            <a:ext cx="5111750" cy="5091478"/>
          </a:xfrm>
        </p:spPr>
        <p:txBody>
          <a:bodyPr>
            <a:normAutofit fontScale="62500" lnSpcReduction="20000"/>
          </a:bodyPr>
          <a:lstStyle/>
          <a:p>
            <a:pPr algn="just"/>
            <a:r>
              <a:rPr lang="uz-Cyrl-UZ" sz="2400" dirty="0" smtClean="0">
                <a:latin typeface="Times New Roman" pitchFamily="18" charset="0"/>
                <a:cs typeface="Times New Roman" pitchFamily="18" charset="0"/>
              </a:rPr>
              <a:t>Дастлаб болалар, сўнгра ўсмирлар, кейинчалик аёллар ўртасида Ўзбекистоннинг кўп карра чемпиони бўлган Сарвиноз 9 ёшидаёқ бутун мамлакатга танилиб улгурганди. Олтмиш тўрт катакда дона суриш маҳоратини пухта эгаллаган қиз халқаро миқёсда ҳам муваффақият қозониб, Ватанимиз тараққиёти ва шон-шуҳратини оширишга муносиб ҳисса қўшиб келмоқда.</a:t>
            </a:r>
          </a:p>
          <a:p>
            <a:pPr algn="just"/>
            <a:r>
              <a:rPr lang="uz-Cyrl-UZ" sz="2400" dirty="0" smtClean="0">
                <a:latin typeface="Times New Roman" pitchFamily="18" charset="0"/>
                <a:cs typeface="Times New Roman" pitchFamily="18" charset="0"/>
              </a:rPr>
              <a:t>2008 йил Эронда ташкил этилган нуфузли мусобақада кумуш медални қўлга киритгандан кейин ўзига бўлган ишончи янада ортди. Устозлари кўмагида янги-янги усулларни ўзлаштириш устида тинимсиз меҳнат қилди.</a:t>
            </a:r>
          </a:p>
          <a:p>
            <a:pPr algn="just"/>
            <a:r>
              <a:rPr lang="uz-Cyrl-UZ" sz="2400" dirty="0" smtClean="0">
                <a:latin typeface="Times New Roman" pitchFamily="18" charset="0"/>
                <a:cs typeface="Times New Roman" pitchFamily="18" charset="0"/>
              </a:rPr>
              <a:t>2009 йил Ҳиндистонда ўтказилган баҳсларда шоҳсупага кўтарилиши астойдил меҳнатнинг амалдаги самараси сифатида эътироф этилди.</a:t>
            </a:r>
          </a:p>
          <a:p>
            <a:pPr algn="just"/>
            <a:r>
              <a:rPr lang="uz-Cyrl-UZ" sz="2400" dirty="0" smtClean="0">
                <a:latin typeface="Times New Roman" pitchFamily="18" charset="0"/>
                <a:cs typeface="Times New Roman" pitchFamily="18" charset="0"/>
              </a:rPr>
              <a:t>2010 йил С.Қурбонбоеванинг ҳаётида унутилмас воқеалар рўй берди. “Зулфия” номидаги Давлат мукофотига сазовор бўлиши баробарида “Ўзбекистон белгиси” кўкрак нишони билан ҳам тақдирланди.</a:t>
            </a:r>
          </a:p>
          <a:p>
            <a:pPr algn="just"/>
            <a:r>
              <a:rPr lang="uz-Cyrl-UZ" sz="2400" dirty="0" smtClean="0">
                <a:latin typeface="Times New Roman" pitchFamily="18" charset="0"/>
                <a:cs typeface="Times New Roman" pitchFamily="18" charset="0"/>
              </a:rPr>
              <a:t>Сарвиноз 2014 йили Халқаро спорт устаси меъёрларини тўлиқ бажарди. </a:t>
            </a:r>
          </a:p>
          <a:p>
            <a:pPr algn="just"/>
            <a:r>
              <a:rPr lang="uz-Cyrl-UZ" sz="2400" dirty="0" smtClean="0">
                <a:latin typeface="Times New Roman" pitchFamily="18" charset="0"/>
                <a:cs typeface="Times New Roman" pitchFamily="18" charset="0"/>
              </a:rPr>
              <a:t>2016 йил Абу-Даби шаҳрида бўлиб ўтган “Осиё халқлари кубоги”да кумуш медални қўлга киритди.</a:t>
            </a:r>
          </a:p>
          <a:p>
            <a:pPr algn="just"/>
            <a:r>
              <a:rPr lang="uz-Cyrl-UZ" sz="2400" dirty="0" smtClean="0">
                <a:latin typeface="Times New Roman" pitchFamily="18" charset="0"/>
                <a:cs typeface="Times New Roman" pitchFamily="18" charset="0"/>
              </a:rPr>
              <a:t>2017 йил</a:t>
            </a:r>
            <a:r>
              <a:rPr lang="en-US" sz="2400" dirty="0" smtClean="0">
                <a:latin typeface="Times New Roman" pitchFamily="18" charset="0"/>
                <a:cs typeface="Times New Roman" pitchFamily="18" charset="0"/>
              </a:rPr>
              <a:t> FIDE</a:t>
            </a:r>
            <a:r>
              <a:rPr lang="uz-Cyrl-UZ" sz="2400" dirty="0" smtClean="0">
                <a:latin typeface="Times New Roman" pitchFamily="18" charset="0"/>
                <a:cs typeface="Times New Roman" pitchFamily="18" charset="0"/>
              </a:rPr>
              <a:t> чемпионимизга халқаро гроссмейстер мақоми берилганини бутун дунёга эълон қилди.</a:t>
            </a:r>
          </a:p>
          <a:p>
            <a:endParaRPr lang="ru-RU" dirty="0"/>
          </a:p>
        </p:txBody>
      </p:sp>
      <p:pic>
        <p:nvPicPr>
          <p:cNvPr id="5" name="Рисунок 4" descr="http://people.ziyonet.uz/uploads/person/person/58c904b783dc6.jpg"/>
          <p:cNvPicPr/>
          <p:nvPr/>
        </p:nvPicPr>
        <p:blipFill>
          <a:blip r:embed="rId2" cstate="print"/>
          <a:srcRect/>
          <a:stretch>
            <a:fillRect/>
          </a:stretch>
        </p:blipFill>
        <p:spPr bwMode="auto">
          <a:xfrm>
            <a:off x="899592" y="1772816"/>
            <a:ext cx="2088232" cy="223224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000" b="1" dirty="0" smtClean="0">
                <a:latin typeface="Times New Roman" pitchFamily="18" charset="0"/>
                <a:cs typeface="Times New Roman" pitchFamily="18" charset="0"/>
              </a:rPr>
              <a:t>Ботирова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Азиза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Ҳамидовна </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714348" y="5000636"/>
            <a:ext cx="2743200" cy="1163216"/>
          </a:xfrm>
        </p:spPr>
        <p:txBody>
          <a:bodyPr>
            <a:normAutofit fontScale="25000" lnSpcReduction="20000"/>
          </a:bodyPr>
          <a:lstStyle/>
          <a:p>
            <a:pPr algn="ctr"/>
            <a:r>
              <a:rPr lang="uz-Cyrl-UZ" sz="5200" dirty="0" smtClean="0">
                <a:latin typeface="Times New Roman" pitchFamily="18" charset="0"/>
                <a:cs typeface="Times New Roman" pitchFamily="18" charset="0"/>
              </a:rPr>
              <a:t>“</a:t>
            </a:r>
            <a:r>
              <a:rPr lang="uz-Cyrl-UZ" sz="5200" b="1" dirty="0" smtClean="0">
                <a:latin typeface="Times New Roman" pitchFamily="18" charset="0"/>
                <a:cs typeface="Times New Roman" pitchFamily="18" charset="0"/>
              </a:rPr>
              <a:t>Зулфия” номидаги Давлат мукофоти</a:t>
            </a:r>
            <a:r>
              <a:rPr lang="en-US" sz="5200" b="1" dirty="0" smtClean="0">
                <a:latin typeface="Times New Roman" pitchFamily="18" charset="0"/>
                <a:cs typeface="Times New Roman" pitchFamily="18" charset="0"/>
              </a:rPr>
              <a:t> </a:t>
            </a:r>
            <a:r>
              <a:rPr lang="uz-Cyrl-UZ" sz="5200" b="1" dirty="0" smtClean="0">
                <a:latin typeface="Times New Roman" pitchFamily="18" charset="0"/>
                <a:cs typeface="Times New Roman" pitchFamily="18" charset="0"/>
              </a:rPr>
              <a:t>соҳибаси.</a:t>
            </a:r>
            <a:r>
              <a:rPr lang="en-US" sz="5200" b="1" dirty="0" smtClean="0">
                <a:latin typeface="Times New Roman" pitchFamily="18" charset="0"/>
                <a:cs typeface="Times New Roman" pitchFamily="18" charset="0"/>
              </a:rPr>
              <a:t> (2016</a:t>
            </a:r>
            <a:r>
              <a:rPr lang="ru-RU" sz="5200" b="1" dirty="0" smtClean="0">
                <a:latin typeface="Times New Roman" pitchFamily="18" charset="0"/>
                <a:cs typeface="Times New Roman" pitchFamily="18" charset="0"/>
              </a:rPr>
              <a:t>)</a:t>
            </a:r>
            <a:endParaRPr lang="en-US" sz="5200" b="1" dirty="0" smtClean="0">
              <a:latin typeface="Times New Roman" pitchFamily="18" charset="0"/>
              <a:cs typeface="Times New Roman" pitchFamily="18" charset="0"/>
            </a:endParaRPr>
          </a:p>
          <a:p>
            <a:pPr algn="ctr"/>
            <a:endParaRPr lang="uz-Cyrl-UZ" sz="5200" dirty="0" smtClean="0">
              <a:latin typeface="Times New Roman" pitchFamily="18" charset="0"/>
              <a:cs typeface="Times New Roman" pitchFamily="18" charset="0"/>
            </a:endParaRPr>
          </a:p>
          <a:p>
            <a:pPr algn="ctr"/>
            <a:r>
              <a:rPr lang="uz-Cyrl-UZ" sz="5200" dirty="0" smtClean="0">
                <a:latin typeface="Times New Roman" pitchFamily="18" charset="0"/>
                <a:cs typeface="Times New Roman" pitchFamily="18" charset="0"/>
              </a:rPr>
              <a:t>1999 йил 28 декабрда </a:t>
            </a:r>
          </a:p>
          <a:p>
            <a:pPr algn="ctr"/>
            <a:r>
              <a:rPr lang="uz-Cyrl-UZ" sz="5200" dirty="0" smtClean="0">
                <a:latin typeface="Times New Roman" pitchFamily="18" charset="0"/>
                <a:cs typeface="Times New Roman" pitchFamily="18" charset="0"/>
              </a:rPr>
              <a:t>Тошкент шаҳрида туғилган. </a:t>
            </a:r>
          </a:p>
          <a:p>
            <a:pPr algn="ctr"/>
            <a:r>
              <a:rPr lang="uz-Cyrl-UZ" sz="5200" dirty="0" smtClean="0">
                <a:latin typeface="Times New Roman" pitchFamily="18" charset="0"/>
                <a:cs typeface="Times New Roman" pitchFamily="18" charset="0"/>
              </a:rPr>
              <a:t>Миллати ўзбек</a:t>
            </a:r>
            <a:r>
              <a:rPr lang="uz-Cyrl-UZ" sz="4800" dirty="0" smtClean="0"/>
              <a:t>. </a:t>
            </a:r>
            <a:endParaRPr lang="ru-RU" sz="4800" dirty="0" smtClean="0"/>
          </a:p>
          <a:p>
            <a:r>
              <a:rPr lang="uz-Cyrl-UZ" sz="5000" dirty="0" smtClean="0"/>
              <a:t> </a:t>
            </a:r>
            <a:endParaRPr lang="ru-RU" sz="5000" dirty="0" smtClean="0"/>
          </a:p>
          <a:p>
            <a:r>
              <a:rPr lang="uz-Cyrl-UZ" dirty="0" smtClean="0"/>
              <a:t>  </a:t>
            </a:r>
            <a:endParaRPr lang="ru-RU" dirty="0" smtClean="0"/>
          </a:p>
          <a:p>
            <a:r>
              <a:rPr lang="uz-Cyrl-UZ" dirty="0" smtClean="0"/>
              <a:t> </a:t>
            </a:r>
            <a:endParaRPr lang="ru-RU" dirty="0" smtClean="0"/>
          </a:p>
          <a:p>
            <a:r>
              <a:rPr lang="uz-Cyrl-UZ" dirty="0" smtClean="0"/>
              <a:t> </a:t>
            </a:r>
            <a:endParaRPr lang="ru-RU" dirty="0" smtClean="0"/>
          </a:p>
        </p:txBody>
      </p:sp>
      <p:sp>
        <p:nvSpPr>
          <p:cNvPr id="4" name="Содержимое 3"/>
          <p:cNvSpPr>
            <a:spLocks noGrp="1"/>
          </p:cNvSpPr>
          <p:nvPr>
            <p:ph sz="half" idx="1"/>
          </p:nvPr>
        </p:nvSpPr>
        <p:spPr>
          <a:xfrm>
            <a:off x="3575050" y="1052736"/>
            <a:ext cx="5111750" cy="5162346"/>
          </a:xfrm>
        </p:spPr>
        <p:txBody>
          <a:bodyPr>
            <a:normAutofit/>
          </a:bodyPr>
          <a:lstStyle/>
          <a:p>
            <a:pPr algn="just"/>
            <a:r>
              <a:rPr lang="uz-Cyrl-UZ" sz="1400" dirty="0" smtClean="0">
                <a:latin typeface="Times New Roman" pitchFamily="18" charset="0"/>
                <a:cs typeface="Times New Roman" pitchFamily="18" charset="0"/>
              </a:rPr>
              <a:t>Азизанинг жажжи бармоқлари фортепианонинг оқ-қора клавишлари узра ҳаракатга келганда мусиқа санъати ихлосмандлари ҳайрат ва ҳаяжон ила тинглашади. Куй ижроси ниҳоясига етгач ўринларидан туриб олқишлашади. 2008 йил Италиянинг  “Citta di Barletta” халқаро танловида ҳам биринчи ўринни эгаллаган ўзбек қизи учун ана шундай олқишлар янграганди.</a:t>
            </a:r>
            <a:endParaRPr lang="ru-RU" sz="1400" dirty="0" smtClean="0">
              <a:latin typeface="Times New Roman" pitchFamily="18" charset="0"/>
              <a:cs typeface="Times New Roman" pitchFamily="18" charset="0"/>
            </a:endParaRPr>
          </a:p>
          <a:p>
            <a:pPr algn="just"/>
            <a:r>
              <a:rPr lang="uz-Cyrl-UZ" sz="1400" dirty="0" smtClean="0">
                <a:latin typeface="Times New Roman" pitchFamily="18" charset="0"/>
                <a:cs typeface="Times New Roman" pitchFamily="18" charset="0"/>
              </a:rPr>
              <a:t>А.Ботированинг бутун дунёдан энг машҳур мусиқачилар жамланадиган Италиядаги муваффақиятлари бу билан чекланмади. 2013 йилда “Pianofortissimo” халқаро танловида Гран-При соҳиби бўлди. 2014 йилда эса “Premio Spesifie” халқаро танловида иккинчи ўринни эгаллади.</a:t>
            </a:r>
            <a:endParaRPr lang="ru-RU" sz="1400" dirty="0" smtClean="0">
              <a:latin typeface="Times New Roman" pitchFamily="18" charset="0"/>
              <a:cs typeface="Times New Roman" pitchFamily="18" charset="0"/>
            </a:endParaRPr>
          </a:p>
          <a:p>
            <a:pPr algn="just"/>
            <a:r>
              <a:rPr lang="uz-Cyrl-UZ" sz="1400" dirty="0" smtClean="0">
                <a:latin typeface="Times New Roman" pitchFamily="18" charset="0"/>
                <a:cs typeface="Times New Roman" pitchFamily="18" charset="0"/>
              </a:rPr>
              <a:t>Азиза Францияда ҳам икки бор (2012 ва 2016 йилларда) нуфузли конкурсларда ўз маҳоратини, иқтидорини намойиш этиб, ушбу тадбирларнинг биринчи даражали дипломлари билан тақдирланди.</a:t>
            </a:r>
          </a:p>
          <a:p>
            <a:pPr algn="just"/>
            <a:r>
              <a:rPr lang="uz-Cyrl-UZ" sz="1400" dirty="0" smtClean="0">
                <a:latin typeface="Times New Roman" pitchFamily="18" charset="0"/>
                <a:cs typeface="Times New Roman" pitchFamily="18" charset="0"/>
              </a:rPr>
              <a:t>Ёш бўлишига қарамай, санъат соҳасида катта ютуқларга эришгани учун 2016 йилда А.Ботирова “Зулфия”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номидаги</a:t>
            </a:r>
            <a:r>
              <a:rPr lang="ru-RU" sz="1400" dirty="0" smtClean="0">
                <a:latin typeface="Times New Roman" pitchFamily="18" charset="0"/>
                <a:cs typeface="Times New Roman" pitchFamily="18" charset="0"/>
              </a:rPr>
              <a:t> да</a:t>
            </a:r>
            <a:r>
              <a:rPr lang="uz-Cyrl-UZ" sz="1400" dirty="0" smtClean="0">
                <a:latin typeface="Times New Roman" pitchFamily="18" charset="0"/>
                <a:cs typeface="Times New Roman" pitchFamily="18" charset="0"/>
              </a:rPr>
              <a:t>влат мукофотига лойиқ топилди. Бундай эътибор ва эъзоз уни янги-янги марралар, мусиқа чўққиларини забт этишга чорламоқда.</a:t>
            </a:r>
            <a:endParaRPr lang="ru-RU" sz="2200" dirty="0" smtClean="0"/>
          </a:p>
        </p:txBody>
      </p:sp>
      <p:pic>
        <p:nvPicPr>
          <p:cNvPr id="15362" name="Рисунок 1" descr="C:\Documents and Settings\User\Рабочий стол\порталга\Ботирова Азиза\1.JPG"/>
          <p:cNvPicPr>
            <a:picLocks noChangeAspect="1" noChangeArrowheads="1"/>
          </p:cNvPicPr>
          <p:nvPr/>
        </p:nvPicPr>
        <p:blipFill>
          <a:blip r:embed="rId2" cstate="print"/>
          <a:srcRect/>
          <a:stretch>
            <a:fillRect/>
          </a:stretch>
        </p:blipFill>
        <p:spPr bwMode="auto">
          <a:xfrm>
            <a:off x="971600" y="2060848"/>
            <a:ext cx="2149890" cy="25922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92696"/>
            <a:ext cx="2743200" cy="1402480"/>
          </a:xfrm>
        </p:spPr>
        <p:txBody>
          <a:bodyPr/>
          <a:lstStyle/>
          <a:p>
            <a:r>
              <a:rPr lang="ru-RU" dirty="0" smtClean="0"/>
              <a:t/>
            </a:r>
            <a:br>
              <a:rPr lang="ru-RU" dirty="0" smtClean="0"/>
            </a:br>
            <a:r>
              <a:rPr lang="uz-Cyrl-UZ" sz="2000" b="1" dirty="0" smtClean="0">
                <a:latin typeface="Times New Roman" pitchFamily="18" charset="0"/>
                <a:cs typeface="Times New Roman" pitchFamily="18" charset="0"/>
              </a:rPr>
              <a:t>Абдураззоқова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Нигина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Абдуваҳоб қизи</a:t>
            </a:r>
            <a:r>
              <a:rPr lang="ru-RU" dirty="0" smtClean="0"/>
              <a:t/>
            </a:r>
            <a:br>
              <a:rPr lang="ru-RU" dirty="0" smtClean="0"/>
            </a:br>
            <a:endParaRPr lang="ru-RU" dirty="0"/>
          </a:p>
        </p:txBody>
      </p:sp>
      <p:sp>
        <p:nvSpPr>
          <p:cNvPr id="3" name="Текст 2"/>
          <p:cNvSpPr>
            <a:spLocks noGrp="1"/>
          </p:cNvSpPr>
          <p:nvPr>
            <p:ph type="body" idx="2"/>
          </p:nvPr>
        </p:nvSpPr>
        <p:spPr>
          <a:xfrm>
            <a:off x="685800" y="4869160"/>
            <a:ext cx="2950096" cy="1728192"/>
          </a:xfrm>
        </p:spPr>
        <p:txBody>
          <a:bodyPr>
            <a:normAutofit fontScale="62500" lnSpcReduction="20000"/>
          </a:bodyPr>
          <a:lstStyle/>
          <a:p>
            <a:pPr algn="ctr"/>
            <a:r>
              <a:rPr lang="uz-Cyrl-UZ" sz="1900" dirty="0" smtClean="0">
                <a:latin typeface="Times New Roman" pitchFamily="18" charset="0"/>
                <a:cs typeface="Times New Roman" pitchFamily="18" charset="0"/>
              </a:rPr>
              <a:t>“</a:t>
            </a:r>
            <a:r>
              <a:rPr lang="uz-Cyrl-UZ" sz="1900" b="1" dirty="0" smtClean="0">
                <a:latin typeface="Times New Roman" pitchFamily="18" charset="0"/>
                <a:cs typeface="Times New Roman" pitchFamily="18" charset="0"/>
              </a:rPr>
              <a:t>Зулфия” номидаги Давлат </a:t>
            </a:r>
            <a:endParaRPr lang="en-US" sz="1900" b="1" dirty="0" smtClean="0">
              <a:latin typeface="Times New Roman" pitchFamily="18" charset="0"/>
              <a:cs typeface="Times New Roman" pitchFamily="18" charset="0"/>
            </a:endParaRPr>
          </a:p>
          <a:p>
            <a:pPr algn="ctr"/>
            <a:r>
              <a:rPr lang="uz-Cyrl-UZ" sz="1900" b="1" dirty="0" smtClean="0">
                <a:latin typeface="Times New Roman" pitchFamily="18" charset="0"/>
                <a:cs typeface="Times New Roman" pitchFamily="18" charset="0"/>
              </a:rPr>
              <a:t>мукофоти</a:t>
            </a:r>
            <a:r>
              <a:rPr lang="en-US" sz="1900" b="1" dirty="0" smtClean="0">
                <a:latin typeface="Times New Roman" pitchFamily="18" charset="0"/>
                <a:cs typeface="Times New Roman" pitchFamily="18" charset="0"/>
              </a:rPr>
              <a:t> </a:t>
            </a:r>
            <a:r>
              <a:rPr lang="uz-Cyrl-UZ" sz="1900" b="1" dirty="0" smtClean="0">
                <a:latin typeface="Times New Roman" pitchFamily="18" charset="0"/>
                <a:cs typeface="Times New Roman" pitchFamily="18" charset="0"/>
              </a:rPr>
              <a:t>соҳибаси</a:t>
            </a:r>
            <a:r>
              <a:rPr lang="en-US" sz="1900" b="1" dirty="0" smtClean="0">
                <a:latin typeface="Times New Roman" pitchFamily="18" charset="0"/>
                <a:cs typeface="Times New Roman" pitchFamily="18" charset="0"/>
              </a:rPr>
              <a:t> </a:t>
            </a:r>
            <a:r>
              <a:rPr lang="uz-Cyrl-UZ" sz="1900" b="1" dirty="0" smtClean="0">
                <a:latin typeface="Times New Roman" pitchFamily="18" charset="0"/>
                <a:cs typeface="Times New Roman" pitchFamily="18" charset="0"/>
              </a:rPr>
              <a:t>(2017)</a:t>
            </a:r>
          </a:p>
          <a:p>
            <a:pPr algn="ctr"/>
            <a:endParaRPr lang="uz-Cyrl-UZ" sz="1900" dirty="0" smtClean="0">
              <a:latin typeface="Times New Roman" pitchFamily="18" charset="0"/>
              <a:cs typeface="Times New Roman" pitchFamily="18" charset="0"/>
            </a:endParaRPr>
          </a:p>
          <a:p>
            <a:pPr algn="ctr"/>
            <a:r>
              <a:rPr lang="uz-Cyrl-UZ" sz="1900" dirty="0" smtClean="0">
                <a:latin typeface="Times New Roman" pitchFamily="18" charset="0"/>
                <a:cs typeface="Times New Roman" pitchFamily="18" charset="0"/>
              </a:rPr>
              <a:t>1999 йил 2 январда Сурхондарё вилояти</a:t>
            </a:r>
          </a:p>
          <a:p>
            <a:pPr algn="ctr"/>
            <a:r>
              <a:rPr lang="uz-Cyrl-UZ" sz="1900" dirty="0" smtClean="0">
                <a:latin typeface="Times New Roman" pitchFamily="18" charset="0"/>
                <a:cs typeface="Times New Roman" pitchFamily="18" charset="0"/>
              </a:rPr>
              <a:t> Денов туманида туғилган.</a:t>
            </a:r>
          </a:p>
          <a:p>
            <a:pPr algn="ctr"/>
            <a:r>
              <a:rPr lang="uz-Cyrl-UZ" sz="1900" dirty="0" smtClean="0">
                <a:latin typeface="Times New Roman" pitchFamily="18" charset="0"/>
                <a:cs typeface="Times New Roman" pitchFamily="18" charset="0"/>
              </a:rPr>
              <a:t>Миллати ўзбек. </a:t>
            </a:r>
            <a:endParaRPr lang="en-US" sz="1900" dirty="0" smtClean="0">
              <a:latin typeface="Times New Roman" pitchFamily="18" charset="0"/>
              <a:cs typeface="Times New Roman" pitchFamily="18" charset="0"/>
            </a:endParaRPr>
          </a:p>
          <a:p>
            <a:pPr algn="ctr"/>
            <a:endParaRPr lang="uz-Cyrl-UZ" sz="1900" dirty="0" smtClean="0">
              <a:latin typeface="Times New Roman" pitchFamily="18" charset="0"/>
              <a:cs typeface="Times New Roman" pitchFamily="18" charset="0"/>
            </a:endParaRPr>
          </a:p>
          <a:p>
            <a:pPr algn="ctr"/>
            <a:r>
              <a:rPr lang="uz-Cyrl-UZ" sz="1900" dirty="0" smtClean="0">
                <a:latin typeface="Times New Roman" pitchFamily="18" charset="0"/>
                <a:cs typeface="Times New Roman" pitchFamily="18" charset="0"/>
              </a:rPr>
              <a:t>2015 йилдан Жиззах санъат коллежи ўқувчиси.</a:t>
            </a:r>
            <a:endParaRPr lang="ru-RU" sz="1900" dirty="0" smtClean="0">
              <a:latin typeface="Times New Roman" pitchFamily="18" charset="0"/>
              <a:cs typeface="Times New Roman" pitchFamily="18" charset="0"/>
            </a:endParaRPr>
          </a:p>
          <a:p>
            <a:pPr algn="ctr"/>
            <a:endParaRPr lang="ru-RU" dirty="0"/>
          </a:p>
        </p:txBody>
      </p:sp>
      <p:sp>
        <p:nvSpPr>
          <p:cNvPr id="4" name="Содержимое 3"/>
          <p:cNvSpPr>
            <a:spLocks noGrp="1"/>
          </p:cNvSpPr>
          <p:nvPr>
            <p:ph sz="half" idx="1"/>
          </p:nvPr>
        </p:nvSpPr>
        <p:spPr>
          <a:xfrm>
            <a:off x="3575050" y="1041648"/>
            <a:ext cx="5111750" cy="4979640"/>
          </a:xfrm>
        </p:spPr>
        <p:txBody>
          <a:bodyPr>
            <a:noAutofit/>
          </a:bodyPr>
          <a:lstStyle/>
          <a:p>
            <a:pPr algn="just"/>
            <a:r>
              <a:rPr lang="uz-Cyrl-UZ" sz="1500" dirty="0" smtClean="0">
                <a:latin typeface="Times New Roman" pitchFamily="18" charset="0"/>
                <a:cs typeface="Times New Roman" pitchFamily="18" charset="0"/>
              </a:rPr>
              <a:t>Санъатнинг рассомлик аталмиш сеҳрли оламида ижод қилаётган Нигина 2013 йилда “Янги авлод” республика болалар ижодиёти фестивалининг совриндори бўлган. “Обод турмуш йили” муносабати билан ўтказилган “Тасвирий санъат фестивали”да олтин медални қўлга киритган. 2014 йилда “Юрт келажаги” иқтидорли ёшлар республика танлови совриндори сертификати, 2015 йилда “Нафосат - бўстоним маним”  XI республика расмлар кўрик-танловининг I даражали диплом билан тақдирланган. </a:t>
            </a:r>
            <a:endParaRPr lang="ru-RU" sz="1500" dirty="0" smtClean="0">
              <a:latin typeface="Times New Roman" pitchFamily="18" charset="0"/>
              <a:cs typeface="Times New Roman" pitchFamily="18" charset="0"/>
            </a:endParaRPr>
          </a:p>
          <a:p>
            <a:pPr algn="just"/>
            <a:r>
              <a:rPr lang="uz-Cyrl-UZ" sz="1500" dirty="0" smtClean="0">
                <a:latin typeface="Times New Roman" pitchFamily="18" charset="0"/>
                <a:cs typeface="Times New Roman" pitchFamily="18" charset="0"/>
              </a:rPr>
              <a:t>Ижтимоий-сиёсий ҳаётда ўз фаоллигини намойиш этаётган Н.Абдураззоқова ЎзЛиДеП томонидан ташкил этилган “Ишбилармон талаба-2016” Республика кўрик-танловининг вилоят босқичида “Энг замонавий ишбилармон талаба” сифатида эътироф этилган.</a:t>
            </a:r>
            <a:endParaRPr lang="ru-RU" sz="1500" dirty="0" smtClean="0">
              <a:latin typeface="Times New Roman" pitchFamily="18" charset="0"/>
              <a:cs typeface="Times New Roman" pitchFamily="18" charset="0"/>
            </a:endParaRPr>
          </a:p>
          <a:p>
            <a:pPr algn="just"/>
            <a:r>
              <a:rPr lang="uz-Cyrl-UZ" sz="1500" dirty="0" smtClean="0">
                <a:latin typeface="Times New Roman" pitchFamily="18" charset="0"/>
                <a:cs typeface="Times New Roman" pitchFamily="18" charset="0"/>
              </a:rPr>
              <a:t>“Ёш тадбиркор - юртга мададкор” лойиҳасида фаол иштирок этиб, вилоят босқичида ғолибликни қўлга киритган.</a:t>
            </a:r>
          </a:p>
          <a:p>
            <a:pPr algn="just"/>
            <a:r>
              <a:rPr lang="uz-Cyrl-UZ" sz="1500" dirty="0" smtClean="0">
                <a:latin typeface="Times New Roman" pitchFamily="18" charset="0"/>
                <a:cs typeface="Times New Roman" pitchFamily="18" charset="0"/>
              </a:rPr>
              <a:t>2016 йилда “Энг улуғ, энг азиз” анъанавий кўрик-танловининг вилоят босқичида I даражали дипломга сазовор бўлган.</a:t>
            </a:r>
            <a:endParaRPr lang="ru-RU" sz="15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l="5429" t="1997" r="6360" b="19598"/>
          <a:stretch>
            <a:fillRect/>
          </a:stretch>
        </p:blipFill>
        <p:spPr bwMode="auto">
          <a:xfrm>
            <a:off x="971600" y="1988840"/>
            <a:ext cx="1872208" cy="252869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48680"/>
            <a:ext cx="2743200" cy="1906536"/>
          </a:xfrm>
        </p:spPr>
        <p:txBody>
          <a:bodyPr/>
          <a:lstStyle/>
          <a:p>
            <a:r>
              <a:rPr lang="uz-Cyrl-UZ" sz="2000" b="1" dirty="0" smtClean="0">
                <a:latin typeface="Times New Roman" pitchFamily="18" charset="0"/>
                <a:cs typeface="Times New Roman" pitchFamily="18" charset="0"/>
              </a:rPr>
              <a:t>Холбутаева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Дилфуза Шарофиддиновна</a:t>
            </a:r>
            <a:r>
              <a:rPr lang="ru-RU" dirty="0" smtClean="0"/>
              <a:t/>
            </a:r>
            <a:br>
              <a:rPr lang="ru-RU" dirty="0" smtClean="0"/>
            </a:br>
            <a:r>
              <a:rPr lang="uz-Cyrl-UZ" dirty="0" smtClean="0"/>
              <a:t> </a:t>
            </a:r>
            <a:r>
              <a:rPr lang="ru-RU" dirty="0" smtClean="0"/>
              <a:t/>
            </a:r>
            <a:br>
              <a:rPr lang="ru-RU" dirty="0" smtClean="0"/>
            </a:br>
            <a:endParaRPr lang="ru-RU" dirty="0"/>
          </a:p>
        </p:txBody>
      </p:sp>
      <p:sp>
        <p:nvSpPr>
          <p:cNvPr id="3" name="Текст 2"/>
          <p:cNvSpPr>
            <a:spLocks noGrp="1"/>
          </p:cNvSpPr>
          <p:nvPr>
            <p:ph type="body" idx="2"/>
          </p:nvPr>
        </p:nvSpPr>
        <p:spPr>
          <a:xfrm>
            <a:off x="685800" y="4365104"/>
            <a:ext cx="2743200" cy="1883296"/>
          </a:xfrm>
        </p:spPr>
        <p:txBody>
          <a:bodyPr>
            <a:normAutofit/>
          </a:bodyPr>
          <a:lstStyle/>
          <a:p>
            <a:pPr algn="ctr"/>
            <a:r>
              <a:rPr lang="uz-Cyrl-UZ" dirty="0" smtClean="0">
                <a:latin typeface="Times New Roman" pitchFamily="18" charset="0"/>
                <a:cs typeface="Times New Roman" pitchFamily="18" charset="0"/>
              </a:rPr>
              <a:t>“</a:t>
            </a:r>
            <a:r>
              <a:rPr lang="uz-Cyrl-UZ" b="1" dirty="0" smtClean="0">
                <a:latin typeface="Times New Roman" pitchFamily="18" charset="0"/>
                <a:cs typeface="Times New Roman" pitchFamily="18" charset="0"/>
              </a:rPr>
              <a:t>Зулфия” номидаги Давлат </a:t>
            </a:r>
            <a:endParaRPr lang="en-US" b="1" dirty="0" smtClean="0">
              <a:latin typeface="Times New Roman" pitchFamily="18" charset="0"/>
              <a:cs typeface="Times New Roman" pitchFamily="18" charset="0"/>
            </a:endParaRPr>
          </a:p>
          <a:p>
            <a:pPr algn="ctr"/>
            <a:r>
              <a:rPr lang="uz-Cyrl-UZ" b="1" dirty="0" smtClean="0">
                <a:latin typeface="Times New Roman" pitchFamily="18" charset="0"/>
                <a:cs typeface="Times New Roman" pitchFamily="18" charset="0"/>
              </a:rPr>
              <a:t>мукофоти</a:t>
            </a:r>
            <a:r>
              <a:rPr lang="en-US"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соҳибаси</a:t>
            </a:r>
            <a:r>
              <a:rPr lang="en-US"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(2017)</a:t>
            </a:r>
          </a:p>
          <a:p>
            <a:pPr algn="ctr"/>
            <a:endParaRPr lang="uz-Cyrl-UZ" dirty="0" smtClean="0">
              <a:latin typeface="Times New Roman" pitchFamily="18" charset="0"/>
              <a:cs typeface="Times New Roman" pitchFamily="18" charset="0"/>
            </a:endParaRPr>
          </a:p>
          <a:p>
            <a:pPr algn="ctr"/>
            <a:r>
              <a:rPr lang="uz-Cyrl-UZ" dirty="0" smtClean="0">
                <a:latin typeface="Times New Roman" pitchFamily="18" charset="0"/>
                <a:cs typeface="Times New Roman" pitchFamily="18" charset="0"/>
              </a:rPr>
              <a:t>199</a:t>
            </a:r>
            <a:r>
              <a:rPr lang="en-US" dirty="0" smtClean="0">
                <a:latin typeface="Times New Roman" pitchFamily="18" charset="0"/>
                <a:cs typeface="Times New Roman" pitchFamily="18" charset="0"/>
              </a:rPr>
              <a:t>6</a:t>
            </a:r>
            <a:r>
              <a:rPr lang="uz-Cyrl-UZ" dirty="0" smtClean="0">
                <a:latin typeface="Times New Roman" pitchFamily="18" charset="0"/>
                <a:cs typeface="Times New Roman" pitchFamily="18" charset="0"/>
              </a:rPr>
              <a:t> йил </a:t>
            </a:r>
            <a:r>
              <a:rPr lang="en-US" dirty="0" smtClean="0">
                <a:latin typeface="Times New Roman" pitchFamily="18" charset="0"/>
                <a:cs typeface="Times New Roman" pitchFamily="18" charset="0"/>
              </a:rPr>
              <a:t>16 </a:t>
            </a:r>
            <a:r>
              <a:rPr lang="uz-Cyrl-UZ" dirty="0" smtClean="0">
                <a:latin typeface="Times New Roman" pitchFamily="18" charset="0"/>
                <a:cs typeface="Times New Roman" pitchFamily="18" charset="0"/>
              </a:rPr>
              <a:t>деабрда </a:t>
            </a:r>
            <a:endParaRPr lang="en-US" dirty="0" smtClean="0">
              <a:latin typeface="Times New Roman" pitchFamily="18" charset="0"/>
              <a:cs typeface="Times New Roman" pitchFamily="18" charset="0"/>
            </a:endParaRPr>
          </a:p>
          <a:p>
            <a:pPr algn="ctr"/>
            <a:r>
              <a:rPr lang="uz-Cyrl-UZ" dirty="0" smtClean="0"/>
              <a:t>Навоий вилояти, Зарафшон шаҳри</a:t>
            </a:r>
            <a:r>
              <a:rPr lang="uz-Cyrl-UZ" dirty="0" smtClean="0">
                <a:latin typeface="Times New Roman" pitchFamily="18" charset="0"/>
                <a:cs typeface="Times New Roman" pitchFamily="18" charset="0"/>
              </a:rPr>
              <a:t>да туғилган.</a:t>
            </a:r>
          </a:p>
          <a:p>
            <a:pPr algn="ctr"/>
            <a:r>
              <a:rPr lang="uz-Cyrl-UZ" dirty="0" smtClean="0">
                <a:latin typeface="Times New Roman" pitchFamily="18" charset="0"/>
                <a:cs typeface="Times New Roman" pitchFamily="18" charset="0"/>
              </a:rPr>
              <a:t>Миллати ўзбек. </a:t>
            </a:r>
            <a:endParaRPr lang="en-US" dirty="0" smtClean="0">
              <a:latin typeface="Times New Roman" pitchFamily="18" charset="0"/>
              <a:cs typeface="Times New Roman" pitchFamily="18" charset="0"/>
            </a:endParaRPr>
          </a:p>
          <a:p>
            <a:pPr algn="ctr"/>
            <a:endParaRPr lang="uz-Cyrl-UZ" dirty="0" smtClean="0">
              <a:latin typeface="Times New Roman" pitchFamily="18" charset="0"/>
              <a:cs typeface="Times New Roman" pitchFamily="18" charset="0"/>
            </a:endParaRPr>
          </a:p>
          <a:p>
            <a:endParaRPr lang="ru-RU" dirty="0"/>
          </a:p>
        </p:txBody>
      </p:sp>
      <p:sp>
        <p:nvSpPr>
          <p:cNvPr id="4" name="Содержимое 3"/>
          <p:cNvSpPr>
            <a:spLocks noGrp="1"/>
          </p:cNvSpPr>
          <p:nvPr>
            <p:ph sz="half" idx="1"/>
          </p:nvPr>
        </p:nvSpPr>
        <p:spPr>
          <a:xfrm>
            <a:off x="3575050" y="1052736"/>
            <a:ext cx="5111750" cy="5195664"/>
          </a:xfrm>
        </p:spPr>
        <p:txBody>
          <a:bodyPr>
            <a:noAutofit/>
          </a:bodyPr>
          <a:lstStyle/>
          <a:p>
            <a:pPr algn="just"/>
            <a:r>
              <a:rPr lang="uz-Cyrl-UZ" sz="1400" dirty="0" smtClean="0"/>
              <a:t>Дилфуза спортнинг таэквандо (</a:t>
            </a:r>
            <a:r>
              <a:rPr lang="en-US" sz="1400" dirty="0" smtClean="0"/>
              <a:t>WTF</a:t>
            </a:r>
            <a:r>
              <a:rPr lang="uz-Cyrl-UZ" sz="1400" dirty="0" smtClean="0"/>
              <a:t>) тури билан 11 ёшидан шуғуллана бошлаган.</a:t>
            </a:r>
            <a:r>
              <a:rPr lang="en-US" sz="1400" dirty="0" smtClean="0"/>
              <a:t> </a:t>
            </a:r>
            <a:r>
              <a:rPr lang="uz-Cyrl-UZ" sz="1400" dirty="0" smtClean="0"/>
              <a:t>Ўтган йиллар давомида шаҳар, вилоят, республика ва халқаро миқёсдаги мусобақаларда иштирок этиб, турли даражадаги медаллар билан тақдирланган. Жумладан, 2009 йил Тошкент шаҳар очиқ чемпионатида бронза медалини қўлга киритган. </a:t>
            </a:r>
            <a:endParaRPr lang="ru-RU" sz="1400" dirty="0" smtClean="0"/>
          </a:p>
          <a:p>
            <a:pPr algn="just"/>
            <a:r>
              <a:rPr lang="uz-Cyrl-UZ" sz="1400" dirty="0" smtClean="0"/>
              <a:t>2012 йилда ўсмирлар ўртасида ташкил этилган республика биринчилигида кумуш медалга сазовор бўлган. </a:t>
            </a:r>
            <a:endParaRPr lang="ru-RU" sz="1400" dirty="0" smtClean="0"/>
          </a:p>
          <a:p>
            <a:pPr algn="just"/>
            <a:r>
              <a:rPr lang="uz-Cyrl-UZ" sz="1400" dirty="0" smtClean="0"/>
              <a:t>2013 йилда ўтказилган  катталар мамлакат чемпионатида шоҳсупанинг иккинчи поғонасига кўтарилган. </a:t>
            </a:r>
            <a:endParaRPr lang="ru-RU" sz="1400" dirty="0" smtClean="0"/>
          </a:p>
          <a:p>
            <a:pPr algn="just"/>
            <a:r>
              <a:rPr lang="uz-Cyrl-UZ" sz="1400" dirty="0" smtClean="0"/>
              <a:t>2014 йилда Ўзбекистон кубоги баҳсларида биринчи ўринни эгаллаган.</a:t>
            </a:r>
            <a:endParaRPr lang="ru-RU" sz="1400" dirty="0" smtClean="0"/>
          </a:p>
          <a:p>
            <a:pPr algn="just"/>
            <a:r>
              <a:rPr lang="uz-Cyrl-UZ" sz="1400" dirty="0" smtClean="0"/>
              <a:t>2015 йилги мамлакат чемпионатида олтин медаль соҳибаси. </a:t>
            </a:r>
            <a:endParaRPr lang="ru-RU" sz="1400" dirty="0" smtClean="0"/>
          </a:p>
          <a:p>
            <a:pPr algn="just"/>
            <a:r>
              <a:rPr lang="uz-Cyrl-UZ" sz="1400" dirty="0" smtClean="0"/>
              <a:t>2015 йилда Ўзбекистон Республикаси Маданият ва спорт ишлари вазирлиги томонидан норматив меъёрлар асосида барча талабларни бажарганлиги учун “Спорт  устаси” унвони берилган.</a:t>
            </a:r>
            <a:endParaRPr lang="ru-RU" sz="1400" dirty="0" smtClean="0"/>
          </a:p>
          <a:p>
            <a:pPr algn="just"/>
            <a:r>
              <a:rPr lang="uz-Cyrl-UZ" sz="1400" dirty="0" smtClean="0"/>
              <a:t>2015 йилнинг сентябрь ойида Россия Федерациясида ўтказилган G-1 тоифасидаги халқаро турнирда муносиб иштирок этиб, совриндорлар қаторидан ўрин олган.</a:t>
            </a:r>
            <a:endParaRPr lang="ru-RU" sz="1400" dirty="0" smtClean="0"/>
          </a:p>
        </p:txBody>
      </p:sp>
      <p:pic>
        <p:nvPicPr>
          <p:cNvPr id="1026" name="Picture 2" descr="DSC_2603"/>
          <p:cNvPicPr>
            <a:picLocks noChangeAspect="1" noChangeArrowheads="1"/>
          </p:cNvPicPr>
          <p:nvPr/>
        </p:nvPicPr>
        <p:blipFill>
          <a:blip r:embed="rId2" cstate="print"/>
          <a:srcRect/>
          <a:stretch>
            <a:fillRect/>
          </a:stretch>
        </p:blipFill>
        <p:spPr bwMode="auto">
          <a:xfrm>
            <a:off x="1187624" y="1844824"/>
            <a:ext cx="1728192" cy="231613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err="1" smtClean="0">
                <a:latin typeface="Times New Roman" pitchFamily="18" charset="0"/>
                <a:cs typeface="Times New Roman" pitchFamily="18" charset="0"/>
              </a:rPr>
              <a:t>Байжигитова</a:t>
            </a: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Азиза</a:t>
            </a: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Аллияр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қизи</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365104"/>
            <a:ext cx="2743200" cy="1883296"/>
          </a:xfrm>
        </p:spPr>
        <p:txBody>
          <a:bodyPr>
            <a:normAutofit fontScale="92500" lnSpcReduction="20000"/>
          </a:bodyPr>
          <a:lstStyle/>
          <a:p>
            <a:pPr algn="ctr"/>
            <a:r>
              <a:rPr lang="uz-Cyrl-UZ" sz="1700" dirty="0" smtClean="0">
                <a:latin typeface="Times New Roman" pitchFamily="18" charset="0"/>
                <a:cs typeface="Times New Roman" pitchFamily="18" charset="0"/>
              </a:rPr>
              <a:t>“</a:t>
            </a:r>
            <a:r>
              <a:rPr lang="uz-Cyrl-UZ" sz="1700" b="1" dirty="0" smtClean="0">
                <a:latin typeface="Times New Roman" pitchFamily="18" charset="0"/>
                <a:cs typeface="Times New Roman" pitchFamily="18" charset="0"/>
              </a:rPr>
              <a:t>Зулфия” номидаги Давлат </a:t>
            </a:r>
            <a:endParaRPr lang="en-US" sz="1700" b="1" dirty="0" smtClean="0">
              <a:latin typeface="Times New Roman" pitchFamily="18" charset="0"/>
              <a:cs typeface="Times New Roman" pitchFamily="18" charset="0"/>
            </a:endParaRPr>
          </a:p>
          <a:p>
            <a:pPr algn="ctr"/>
            <a:r>
              <a:rPr lang="uz-Cyrl-UZ" sz="1700" b="1" dirty="0" smtClean="0">
                <a:latin typeface="Times New Roman" pitchFamily="18" charset="0"/>
                <a:cs typeface="Times New Roman" pitchFamily="18" charset="0"/>
              </a:rPr>
              <a:t>мукофоти</a:t>
            </a:r>
            <a:r>
              <a:rPr lang="en-US" sz="1700" b="1" dirty="0" smtClean="0">
                <a:latin typeface="Times New Roman" pitchFamily="18" charset="0"/>
                <a:cs typeface="Times New Roman" pitchFamily="18" charset="0"/>
              </a:rPr>
              <a:t> </a:t>
            </a:r>
            <a:r>
              <a:rPr lang="uz-Cyrl-UZ" sz="1700" b="1" dirty="0" smtClean="0">
                <a:latin typeface="Times New Roman" pitchFamily="18" charset="0"/>
                <a:cs typeface="Times New Roman" pitchFamily="18" charset="0"/>
              </a:rPr>
              <a:t>соҳибаси</a:t>
            </a:r>
            <a:r>
              <a:rPr lang="en-US" sz="1700" b="1" dirty="0" smtClean="0">
                <a:latin typeface="Times New Roman" pitchFamily="18" charset="0"/>
                <a:cs typeface="Times New Roman" pitchFamily="18" charset="0"/>
              </a:rPr>
              <a:t> </a:t>
            </a:r>
            <a:r>
              <a:rPr lang="uz-Cyrl-UZ" sz="1700" b="1" dirty="0" smtClean="0">
                <a:latin typeface="Times New Roman" pitchFamily="18" charset="0"/>
                <a:cs typeface="Times New Roman" pitchFamily="18" charset="0"/>
              </a:rPr>
              <a:t>(2015)</a:t>
            </a:r>
          </a:p>
          <a:p>
            <a:pPr algn="ctr"/>
            <a:endParaRPr lang="uz-Cyrl-UZ" sz="1700" dirty="0" smtClean="0">
              <a:latin typeface="Times New Roman" pitchFamily="18" charset="0"/>
              <a:cs typeface="Times New Roman" pitchFamily="18" charset="0"/>
            </a:endParaRPr>
          </a:p>
          <a:p>
            <a:pPr algn="ctr"/>
            <a:r>
              <a:rPr lang="uz-Cyrl-UZ" sz="1700" dirty="0" smtClean="0">
                <a:latin typeface="Times New Roman" pitchFamily="18" charset="0"/>
                <a:cs typeface="Times New Roman" pitchFamily="18" charset="0"/>
              </a:rPr>
              <a:t>2000 йил </a:t>
            </a:r>
            <a:r>
              <a:rPr lang="en-US" sz="1700" dirty="0" smtClean="0">
                <a:latin typeface="Times New Roman" pitchFamily="18" charset="0"/>
                <a:cs typeface="Times New Roman" pitchFamily="18" charset="0"/>
              </a:rPr>
              <a:t>1</a:t>
            </a:r>
            <a:r>
              <a:rPr lang="uz-Cyrl-UZ" sz="1700" dirty="0" smtClean="0">
                <a:latin typeface="Times New Roman" pitchFamily="18" charset="0"/>
                <a:cs typeface="Times New Roman" pitchFamily="18" charset="0"/>
              </a:rPr>
              <a:t>9</a:t>
            </a:r>
            <a:r>
              <a:rPr lang="en-US" sz="1700" dirty="0" smtClean="0">
                <a:latin typeface="Times New Roman" pitchFamily="18" charset="0"/>
                <a:cs typeface="Times New Roman" pitchFamily="18" charset="0"/>
              </a:rPr>
              <a:t> </a:t>
            </a:r>
            <a:r>
              <a:rPr lang="uz-Cyrl-UZ" sz="1700" dirty="0" smtClean="0">
                <a:latin typeface="Times New Roman" pitchFamily="18" charset="0"/>
                <a:cs typeface="Times New Roman" pitchFamily="18" charset="0"/>
              </a:rPr>
              <a:t>декабрда Қорақалпоғистон Республикаси </a:t>
            </a:r>
            <a:r>
              <a:rPr lang="ru-RU" sz="1700" dirty="0" smtClean="0">
                <a:latin typeface="Times New Roman" pitchFamily="18" charset="0"/>
                <a:cs typeface="Times New Roman" pitchFamily="18" charset="0"/>
              </a:rPr>
              <a:t>Нукус </a:t>
            </a:r>
            <a:r>
              <a:rPr lang="ru-RU" sz="1700" dirty="0" err="1" smtClean="0">
                <a:latin typeface="Times New Roman" pitchFamily="18" charset="0"/>
                <a:cs typeface="Times New Roman" pitchFamily="18" charset="0"/>
              </a:rPr>
              <a:t>шаҳрида</a:t>
            </a:r>
            <a:r>
              <a:rPr lang="uz-Cyrl-UZ" sz="1700" dirty="0" smtClean="0">
                <a:latin typeface="Times New Roman" pitchFamily="18" charset="0"/>
                <a:cs typeface="Times New Roman" pitchFamily="18" charset="0"/>
              </a:rPr>
              <a:t> туғилган.</a:t>
            </a:r>
          </a:p>
          <a:p>
            <a:pPr algn="ctr"/>
            <a:r>
              <a:rPr lang="uz-Cyrl-UZ" sz="1700" dirty="0" smtClean="0">
                <a:latin typeface="Times New Roman" pitchFamily="18" charset="0"/>
                <a:cs typeface="Times New Roman" pitchFamily="18" charset="0"/>
              </a:rPr>
              <a:t>Миллати қорақалпоқ. </a:t>
            </a:r>
            <a:endParaRPr lang="en-US" sz="1700" dirty="0" smtClean="0">
              <a:latin typeface="Times New Roman" pitchFamily="18" charset="0"/>
              <a:cs typeface="Times New Roman" pitchFamily="18" charset="0"/>
            </a:endParaRPr>
          </a:p>
          <a:p>
            <a:pPr algn="ctr"/>
            <a:endParaRPr lang="uz-Cyrl-UZ" sz="1700" dirty="0" smtClean="0">
              <a:latin typeface="Times New Roman" pitchFamily="18" charset="0"/>
              <a:cs typeface="Times New Roman" pitchFamily="18" charset="0"/>
            </a:endParaRPr>
          </a:p>
          <a:p>
            <a:endParaRPr lang="ru-RU" dirty="0"/>
          </a:p>
        </p:txBody>
      </p:sp>
      <p:sp>
        <p:nvSpPr>
          <p:cNvPr id="4" name="Содержимое 3"/>
          <p:cNvSpPr>
            <a:spLocks noGrp="1"/>
          </p:cNvSpPr>
          <p:nvPr>
            <p:ph sz="half" idx="1"/>
          </p:nvPr>
        </p:nvSpPr>
        <p:spPr>
          <a:xfrm>
            <a:off x="3575050" y="1052736"/>
            <a:ext cx="5111750" cy="5184576"/>
          </a:xfrm>
        </p:spPr>
        <p:txBody>
          <a:bodyPr>
            <a:normAutofit fontScale="55000" lnSpcReduction="20000"/>
          </a:bodyPr>
          <a:lstStyle/>
          <a:p>
            <a:pPr algn="just"/>
            <a:endParaRPr lang="az-Cyrl-AZ" dirty="0" smtClean="0">
              <a:latin typeface="Times New Roman" pitchFamily="18" charset="0"/>
              <a:cs typeface="Times New Roman" pitchFamily="18" charset="0"/>
            </a:endParaRPr>
          </a:p>
          <a:p>
            <a:pPr algn="just"/>
            <a:r>
              <a:rPr lang="az-Cyrl-AZ" dirty="0" smtClean="0">
                <a:latin typeface="Times New Roman" pitchFamily="18" charset="0"/>
                <a:cs typeface="Times New Roman" pitchFamily="18" charset="0"/>
              </a:rPr>
              <a:t>Азиза Нукус шаҳридаги 22-сонли ихтисослаштирилган давлат умумтаълим мактабига ўқишга келган дастлабки вақтларидан бошлаб ўзининг чаққонлиги, ўткир зеҳни билан бошқа ўқувчилардан яққол ажралиб турарди. </a:t>
            </a:r>
            <a:r>
              <a:rPr lang="kk-KZ" dirty="0" smtClean="0">
                <a:latin typeface="Times New Roman" pitchFamily="18" charset="0"/>
                <a:cs typeface="Times New Roman" pitchFamily="18" charset="0"/>
              </a:rPr>
              <a:t>Аъло ўқиш билан бирга  2012 йилдан бошлаб спортнинг шотокан каратэ-до тури билан мунтазам шуғулланиб келмоқда. У шу вақт ичида кўпгина мусобақаларга қатнашиб, яхши натижаларга эришмоқда. Жумладан, 2013 йили Қорақалпоғистон чемпионатида 1-ўринни эгаллаб, олтин медаль билан мукофотланди. </a:t>
            </a:r>
            <a:endParaRPr lang="ru-RU" dirty="0" smtClean="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2013 йили Бухоро шахрида бўлиб ўтган шотокан каратэ-до бўйича Ўзбекистон кубоги баҳсларида шоҳсупанинг биринчи поғонасига кўтарилди. 2014 йили Тошкент шахрида бўлиб ўтган Ўзбекистон чемпионатида олтин медаль билан тақдирланди. </a:t>
            </a:r>
          </a:p>
          <a:p>
            <a:pPr algn="just"/>
            <a:r>
              <a:rPr lang="kk-KZ" dirty="0" smtClean="0">
                <a:latin typeface="Times New Roman" pitchFamily="18" charset="0"/>
                <a:cs typeface="Times New Roman" pitchFamily="18" charset="0"/>
              </a:rPr>
              <a:t>А.Байжигитова халқаро миқёсдаги мусобақаларда ҳам фаол иштирок этиб, юртимиз шаънини муносиб ҳимоя қилмоқда. Хусусан, 2015 йили Грузиянинг Тбилиси шаҳрида ўтказилган жаҳон чемпионатида 2-ўринни эгаллаб, кумуш медаль билан мукофотлангани фикримиз далилидир.</a:t>
            </a:r>
          </a:p>
          <a:p>
            <a:pPr algn="just"/>
            <a:r>
              <a:rPr lang="kk-KZ" dirty="0" smtClean="0">
                <a:latin typeface="Times New Roman" pitchFamily="18" charset="0"/>
                <a:cs typeface="Times New Roman" pitchFamily="18" charset="0"/>
              </a:rPr>
              <a:t>Азизанинг Ватанимиз шуҳратини оширишдаги бундай муваффақиятлари унга ҳавас қилган юзлаб қизларни спорт залларига етакламоқда.  </a:t>
            </a:r>
            <a:endParaRPr lang="ru-RU" dirty="0" smtClean="0">
              <a:latin typeface="Times New Roman" pitchFamily="18" charset="0"/>
              <a:cs typeface="Times New Roman" pitchFamily="18" charset="0"/>
            </a:endParaRPr>
          </a:p>
          <a:p>
            <a:endParaRPr lang="ru-RU" dirty="0"/>
          </a:p>
        </p:txBody>
      </p:sp>
      <p:pic>
        <p:nvPicPr>
          <p:cNvPr id="2050" name="Picture 2" descr="9-12"/>
          <p:cNvPicPr>
            <a:picLocks noChangeAspect="1" noChangeArrowheads="1"/>
          </p:cNvPicPr>
          <p:nvPr/>
        </p:nvPicPr>
        <p:blipFill>
          <a:blip r:embed="rId2" cstate="print"/>
          <a:srcRect/>
          <a:stretch>
            <a:fillRect/>
          </a:stretch>
        </p:blipFill>
        <p:spPr bwMode="auto">
          <a:xfrm>
            <a:off x="1187624" y="1844824"/>
            <a:ext cx="1656183" cy="220662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836712"/>
            <a:ext cx="2743200" cy="898424"/>
          </a:xfrm>
        </p:spPr>
        <p:txBody>
          <a:bodyPr/>
          <a:lstStyle/>
          <a:p>
            <a:r>
              <a:rPr lang="uz-Cyrl-UZ" sz="2000" b="1" dirty="0" smtClean="0">
                <a:latin typeface="Times New Roman" pitchFamily="18" charset="0"/>
                <a:cs typeface="Times New Roman" pitchFamily="18" charset="0"/>
              </a:rPr>
              <a:t>Ўроқова</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Дилдора </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Акмалжон қизи</a:t>
            </a:r>
            <a:endParaRPr lang="ru-RU" sz="2000" dirty="0">
              <a:latin typeface="Times New Roman" pitchFamily="18" charset="0"/>
              <a:cs typeface="Times New Roman" pitchFamily="18" charset="0"/>
            </a:endParaRPr>
          </a:p>
        </p:txBody>
      </p:sp>
      <p:sp>
        <p:nvSpPr>
          <p:cNvPr id="3" name="Текст 2"/>
          <p:cNvSpPr>
            <a:spLocks noGrp="1"/>
          </p:cNvSpPr>
          <p:nvPr>
            <p:ph type="body" idx="2"/>
          </p:nvPr>
        </p:nvSpPr>
        <p:spPr>
          <a:xfrm>
            <a:off x="683568" y="4437112"/>
            <a:ext cx="2743200" cy="1811288"/>
          </a:xfrm>
        </p:spPr>
        <p:txBody>
          <a:bodyPr>
            <a:normAutofit/>
          </a:bodyPr>
          <a:lstStyle/>
          <a:p>
            <a:pPr algn="ctr"/>
            <a:r>
              <a:rPr lang="uz-Cyrl-UZ" dirty="0" smtClean="0">
                <a:latin typeface="Times New Roman" pitchFamily="18" charset="0"/>
                <a:cs typeface="Times New Roman" pitchFamily="18" charset="0"/>
              </a:rPr>
              <a:t>“</a:t>
            </a:r>
            <a:r>
              <a:rPr lang="uz-Cyrl-UZ" b="1" dirty="0" smtClean="0">
                <a:latin typeface="Times New Roman" pitchFamily="18" charset="0"/>
                <a:cs typeface="Times New Roman" pitchFamily="18" charset="0"/>
              </a:rPr>
              <a:t>Зулфия” номидаги Давлат </a:t>
            </a:r>
            <a:endParaRPr lang="en-US" b="1" dirty="0" smtClean="0">
              <a:latin typeface="Times New Roman" pitchFamily="18" charset="0"/>
              <a:cs typeface="Times New Roman" pitchFamily="18" charset="0"/>
            </a:endParaRPr>
          </a:p>
          <a:p>
            <a:pPr algn="ctr"/>
            <a:r>
              <a:rPr lang="uz-Cyrl-UZ" b="1" dirty="0" smtClean="0">
                <a:latin typeface="Times New Roman" pitchFamily="18" charset="0"/>
                <a:cs typeface="Times New Roman" pitchFamily="18" charset="0"/>
              </a:rPr>
              <a:t>мукофоти</a:t>
            </a:r>
            <a:r>
              <a:rPr lang="en-US"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соҳибаси</a:t>
            </a:r>
            <a:r>
              <a:rPr lang="en-US" b="1" dirty="0" smtClean="0">
                <a:latin typeface="Times New Roman" pitchFamily="18" charset="0"/>
                <a:cs typeface="Times New Roman" pitchFamily="18" charset="0"/>
              </a:rPr>
              <a:t> </a:t>
            </a:r>
            <a:r>
              <a:rPr lang="uz-Cyrl-UZ"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2017 </a:t>
            </a:r>
            <a:r>
              <a:rPr lang="uz-Cyrl-UZ" b="1" dirty="0" smtClean="0">
                <a:latin typeface="Times New Roman" pitchFamily="18" charset="0"/>
                <a:cs typeface="Times New Roman" pitchFamily="18" charset="0"/>
              </a:rPr>
              <a:t>)</a:t>
            </a:r>
          </a:p>
          <a:p>
            <a:pPr algn="ctr"/>
            <a:endParaRPr lang="uz-Cyrl-UZ" dirty="0" smtClean="0">
              <a:latin typeface="Times New Roman" pitchFamily="18" charset="0"/>
              <a:cs typeface="Times New Roman" pitchFamily="18" charset="0"/>
            </a:endParaRPr>
          </a:p>
          <a:p>
            <a:pPr algn="ctr"/>
            <a:r>
              <a:rPr lang="uz-Cyrl-UZ" dirty="0" smtClean="0">
                <a:latin typeface="Times New Roman" pitchFamily="18" charset="0"/>
                <a:cs typeface="Times New Roman" pitchFamily="18" charset="0"/>
              </a:rPr>
              <a:t>2001 йил 17 октябрда Самарқанд вилояти Иштихон туманида  туғилган.</a:t>
            </a:r>
          </a:p>
          <a:p>
            <a:pPr algn="ctr"/>
            <a:r>
              <a:rPr lang="uz-Cyrl-UZ" dirty="0" smtClean="0">
                <a:latin typeface="Times New Roman" pitchFamily="18" charset="0"/>
                <a:cs typeface="Times New Roman" pitchFamily="18" charset="0"/>
              </a:rPr>
              <a:t>Миллати ўзбек. </a:t>
            </a:r>
            <a:endParaRPr lang="en-US" dirty="0" smtClean="0">
              <a:latin typeface="Times New Roman" pitchFamily="18" charset="0"/>
              <a:cs typeface="Times New Roman" pitchFamily="18" charset="0"/>
            </a:endParaRPr>
          </a:p>
        </p:txBody>
      </p:sp>
      <p:sp>
        <p:nvSpPr>
          <p:cNvPr id="4" name="Содержимое 3"/>
          <p:cNvSpPr>
            <a:spLocks noGrp="1"/>
          </p:cNvSpPr>
          <p:nvPr>
            <p:ph sz="half" idx="1"/>
          </p:nvPr>
        </p:nvSpPr>
        <p:spPr>
          <a:xfrm>
            <a:off x="3575050" y="1124744"/>
            <a:ext cx="5111750" cy="5123656"/>
          </a:xfrm>
        </p:spPr>
        <p:txBody>
          <a:bodyPr>
            <a:normAutofit fontScale="25000" lnSpcReduction="20000"/>
          </a:bodyPr>
          <a:lstStyle/>
          <a:p>
            <a:pPr algn="just"/>
            <a:r>
              <a:rPr lang="uz-Cyrl-UZ" sz="4800" dirty="0" smtClean="0">
                <a:latin typeface="Times New Roman" pitchFamily="18" charset="0"/>
                <a:cs typeface="Times New Roman" pitchFamily="18" charset="0"/>
              </a:rPr>
              <a:t>Дилдора 2009 йилдан буён Иштихон туманидаги 1-сонли ихтисослаштирилган давлат умумтаълим мактабида таҳсил олмоқда. У 5-синфдан бошлаб устозлари кўмагида мураккаб математик амалларни ечиш билан шуғуллана бошлади. Мактабда ташкил этилган имкониятлар, юқори билим ва малакага эга бўлган педагогик жамоанинг ўқувчилар иқтидорини юзага чиқариш учун доимий ҳаракатда бўлишлари Д.Ўроқованинг турли йўналишларда кетма-кет ютуқларга эришишига замин яратди.</a:t>
            </a:r>
            <a:endParaRPr lang="ru-RU" sz="4800" dirty="0" smtClean="0">
              <a:latin typeface="Times New Roman" pitchFamily="18" charset="0"/>
              <a:cs typeface="Times New Roman" pitchFamily="18" charset="0"/>
            </a:endParaRPr>
          </a:p>
          <a:p>
            <a:pPr algn="just"/>
            <a:r>
              <a:rPr lang="uz-Cyrl-UZ" sz="4800" dirty="0" smtClean="0">
                <a:latin typeface="Times New Roman" pitchFamily="18" charset="0"/>
                <a:cs typeface="Times New Roman" pitchFamily="18" charset="0"/>
              </a:rPr>
              <a:t>2014-2015 ўқув йилида Дилдора “Билимлар беллашуви”нинг вилоят босқичида фахрли 1-ўринни эгаллаб, республика босқичида 3-даражали диплом билан тақдирланди. </a:t>
            </a:r>
          </a:p>
          <a:p>
            <a:pPr algn="just"/>
            <a:r>
              <a:rPr lang="uz-Cyrl-UZ" sz="4800" dirty="0" smtClean="0">
                <a:latin typeface="Times New Roman" pitchFamily="18" charset="0"/>
                <a:cs typeface="Times New Roman" pitchFamily="18" charset="0"/>
              </a:rPr>
              <a:t>Табиатан изланувчан ва тиришқоқ қиз бўлгани учун фақат математика билан кифояланиб қолмасдан, мактабда ўтказиладиган барча танловларда фаол иштирок этади. 2015-2016 ўқув йилида “Солиқ билимлари – болаларга”, “Конституция - бахтимиз пойдевори” сингари республика танловларида қатнашиш ҳуқуқини қўлга киритиш учун тинмай сабоқ олди. Натижада бу танловларда ҳам муваффақиятли қатнашиб, Халқ таълим вазирлиги томонидан 1-даражали диплом ва қимматбаҳо совғалар  билан тақдирланди. </a:t>
            </a:r>
          </a:p>
          <a:p>
            <a:pPr algn="just"/>
            <a:r>
              <a:rPr lang="uz-Cyrl-UZ" sz="4800" dirty="0" smtClean="0">
                <a:latin typeface="Times New Roman" pitchFamily="18" charset="0"/>
                <a:cs typeface="Times New Roman" pitchFamily="18" charset="0"/>
              </a:rPr>
              <a:t>Дилдора 2017 йилда “Зулфия” номидаги давлат мукофоти соҳибаси бўлди. </a:t>
            </a:r>
            <a:endParaRPr lang="ru-RU" sz="4800" dirty="0" smtClean="0">
              <a:latin typeface="Times New Roman" pitchFamily="18" charset="0"/>
              <a:cs typeface="Times New Roman" pitchFamily="18" charset="0"/>
            </a:endParaRPr>
          </a:p>
          <a:p>
            <a:pPr algn="just"/>
            <a:r>
              <a:rPr lang="uz-Cyrl-UZ" sz="4800" dirty="0" smtClean="0">
                <a:latin typeface="Times New Roman" pitchFamily="18" charset="0"/>
                <a:cs typeface="Times New Roman" pitchFamily="18" charset="0"/>
              </a:rPr>
              <a:t>Д.Ўроқова нафақат синф сардори, балки “Ораста қизлар” тўгараги раҳбари, мактабдаги барча тадбир ва тарғибот ишларининг ташаббускоридир. </a:t>
            </a:r>
          </a:p>
          <a:p>
            <a:pPr algn="just"/>
            <a:r>
              <a:rPr lang="uz-Cyrl-UZ" sz="4800" dirty="0" smtClean="0">
                <a:latin typeface="Times New Roman" pitchFamily="18" charset="0"/>
                <a:cs typeface="Times New Roman" pitchFamily="18" charset="0"/>
              </a:rPr>
              <a:t>Хотин-қизлар қўмитасининг мактабдаги бошланғич ташкилоти маслаҳати ва ёрдами билан вилоятда ўтказилган “Қиз боланинг касби - унинг бахти” танловида ҳам ғолибликка эришди. </a:t>
            </a:r>
          </a:p>
          <a:p>
            <a:pPr algn="just"/>
            <a:r>
              <a:rPr lang="uz-Cyrl-UZ" sz="4800" dirty="0" smtClean="0">
                <a:latin typeface="Times New Roman" pitchFamily="18" charset="0"/>
                <a:cs typeface="Times New Roman" pitchFamily="18" charset="0"/>
              </a:rPr>
              <a:t>Ҳозирда мактабнинг 9-синфида таҳсил олаётган бу истеъдодли қизимизга фаолиятининг кейинги босқичларида ҳам зафарлар тилаб қоламиз. </a:t>
            </a:r>
            <a:endParaRPr lang="ru-RU" sz="4800" dirty="0" smtClean="0">
              <a:latin typeface="Times New Roman" pitchFamily="18" charset="0"/>
              <a:cs typeface="Times New Roman" pitchFamily="18" charset="0"/>
            </a:endParaRPr>
          </a:p>
          <a:p>
            <a:endParaRPr lang="ru-RU" dirty="0"/>
          </a:p>
        </p:txBody>
      </p:sp>
      <p:pic>
        <p:nvPicPr>
          <p:cNvPr id="3074" name="Picture 2" descr="C:\Users\Xatamova.d\AppData\Local\Temp\Rar$DIa0.658\IMG_20170309_110227.jpg"/>
          <p:cNvPicPr>
            <a:picLocks noChangeAspect="1" noChangeArrowheads="1"/>
          </p:cNvPicPr>
          <p:nvPr/>
        </p:nvPicPr>
        <p:blipFill>
          <a:blip r:embed="rId2" cstate="print"/>
          <a:srcRect/>
          <a:stretch>
            <a:fillRect/>
          </a:stretch>
        </p:blipFill>
        <p:spPr bwMode="auto">
          <a:xfrm>
            <a:off x="1115616" y="1916832"/>
            <a:ext cx="1836204" cy="244827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826790"/>
            <a:ext cx="2743200" cy="1162050"/>
          </a:xfrm>
        </p:spPr>
        <p:txBody>
          <a:bodyPr/>
          <a:lstStyle/>
          <a:p>
            <a:r>
              <a:rPr lang="uz-Cyrl-UZ" b="1" dirty="0" smtClean="0">
                <a:latin typeface="Times New Roman" pitchFamily="18" charset="0"/>
                <a:cs typeface="Times New Roman" pitchFamily="18" charset="0"/>
              </a:rPr>
              <a:t>Ғозиева </a:t>
            </a:r>
            <a:br>
              <a:rPr lang="uz-Cyrl-UZ" b="1" dirty="0" smtClean="0">
                <a:latin typeface="Times New Roman" pitchFamily="18" charset="0"/>
                <a:cs typeface="Times New Roman" pitchFamily="18" charset="0"/>
              </a:rPr>
            </a:br>
            <a:r>
              <a:rPr lang="uz-Cyrl-UZ" b="1" dirty="0" smtClean="0">
                <a:latin typeface="Times New Roman" pitchFamily="18" charset="0"/>
                <a:cs typeface="Times New Roman" pitchFamily="18" charset="0"/>
              </a:rPr>
              <a:t>Нодира </a:t>
            </a:r>
            <a:br>
              <a:rPr lang="uz-Cyrl-UZ" b="1" dirty="0" smtClean="0">
                <a:latin typeface="Times New Roman" pitchFamily="18" charset="0"/>
                <a:cs typeface="Times New Roman" pitchFamily="18" charset="0"/>
              </a:rPr>
            </a:br>
            <a:r>
              <a:rPr lang="uz-Cyrl-UZ" b="1" dirty="0" smtClean="0">
                <a:latin typeface="Times New Roman" pitchFamily="18" charset="0"/>
                <a:cs typeface="Times New Roman" pitchFamily="18" charset="0"/>
              </a:rPr>
              <a:t>Рустам қизи</a:t>
            </a:r>
            <a:endParaRPr lang="ru-RU"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581128"/>
            <a:ext cx="2743200" cy="1667272"/>
          </a:xfrm>
        </p:spPr>
        <p:txBody>
          <a:bodyPr>
            <a:normAutofit fontScale="77500" lnSpcReduction="20000"/>
          </a:bodyPr>
          <a:lstStyle/>
          <a:p>
            <a:pPr algn="ctr"/>
            <a:r>
              <a:rPr lang="uz-Cyrl-UZ" sz="1300" dirty="0" smtClean="0">
                <a:latin typeface="Times New Roman" pitchFamily="18" charset="0"/>
                <a:cs typeface="Times New Roman" pitchFamily="18" charset="0"/>
              </a:rPr>
              <a:t>“</a:t>
            </a:r>
            <a:r>
              <a:rPr lang="uz-Cyrl-UZ" sz="1300" b="1" dirty="0" smtClean="0">
                <a:latin typeface="Times New Roman" pitchFamily="18" charset="0"/>
                <a:cs typeface="Times New Roman" pitchFamily="18" charset="0"/>
              </a:rPr>
              <a:t>Зулфия” номидаги Давлат </a:t>
            </a:r>
            <a:endParaRPr lang="en-US" sz="1300" b="1" dirty="0" smtClean="0">
              <a:latin typeface="Times New Roman" pitchFamily="18" charset="0"/>
              <a:cs typeface="Times New Roman" pitchFamily="18" charset="0"/>
            </a:endParaRPr>
          </a:p>
          <a:p>
            <a:pPr algn="ctr"/>
            <a:r>
              <a:rPr lang="uz-Cyrl-UZ" sz="1300" b="1" dirty="0" smtClean="0">
                <a:latin typeface="Times New Roman" pitchFamily="18" charset="0"/>
                <a:cs typeface="Times New Roman" pitchFamily="18" charset="0"/>
              </a:rPr>
              <a:t>мукофоти</a:t>
            </a:r>
            <a:r>
              <a:rPr lang="en-US" sz="1300" b="1" dirty="0" smtClean="0">
                <a:latin typeface="Times New Roman" pitchFamily="18" charset="0"/>
                <a:cs typeface="Times New Roman" pitchFamily="18" charset="0"/>
              </a:rPr>
              <a:t> </a:t>
            </a:r>
            <a:r>
              <a:rPr lang="uz-Cyrl-UZ" sz="1300" b="1" dirty="0" smtClean="0">
                <a:latin typeface="Times New Roman" pitchFamily="18" charset="0"/>
                <a:cs typeface="Times New Roman" pitchFamily="18" charset="0"/>
              </a:rPr>
              <a:t>соҳибаси</a:t>
            </a:r>
            <a:r>
              <a:rPr lang="en-US" sz="1300" b="1" dirty="0" smtClean="0">
                <a:latin typeface="Times New Roman" pitchFamily="18" charset="0"/>
                <a:cs typeface="Times New Roman" pitchFamily="18" charset="0"/>
              </a:rPr>
              <a:t> </a:t>
            </a:r>
            <a:r>
              <a:rPr lang="uz-Cyrl-UZ" sz="1300" b="1" dirty="0" smtClean="0">
                <a:latin typeface="Times New Roman" pitchFamily="18" charset="0"/>
                <a:cs typeface="Times New Roman" pitchFamily="18" charset="0"/>
              </a:rPr>
              <a:t>(2016)</a:t>
            </a:r>
          </a:p>
          <a:p>
            <a:pPr algn="ctr"/>
            <a:endParaRPr lang="uz-Cyrl-UZ"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1998 йил 31 майда Сирдарё</a:t>
            </a:r>
            <a:r>
              <a:rPr lang="uz-Cyrl-UZ" sz="1300" dirty="0" smtClean="0"/>
              <a:t> вилояти, </a:t>
            </a:r>
            <a:endParaRPr lang="en-US" sz="1300" dirty="0" smtClean="0"/>
          </a:p>
          <a:p>
            <a:pPr algn="ctr"/>
            <a:r>
              <a:rPr lang="uz-Cyrl-UZ" sz="1300" dirty="0" smtClean="0"/>
              <a:t>Оқолтин  туманида </a:t>
            </a:r>
            <a:r>
              <a:rPr lang="uz-Cyrl-UZ" sz="1300" dirty="0" smtClean="0">
                <a:latin typeface="Times New Roman" pitchFamily="18" charset="0"/>
                <a:cs typeface="Times New Roman" pitchFamily="18" charset="0"/>
              </a:rPr>
              <a:t>туғилган.</a:t>
            </a:r>
          </a:p>
          <a:p>
            <a:pPr algn="ctr"/>
            <a:r>
              <a:rPr lang="uz-Cyrl-UZ" sz="1300" dirty="0" smtClean="0">
                <a:latin typeface="Times New Roman" pitchFamily="18" charset="0"/>
                <a:cs typeface="Times New Roman" pitchFamily="18" charset="0"/>
              </a:rPr>
              <a:t>Миллати ўзбек. </a:t>
            </a:r>
            <a:endParaRPr lang="en-US" sz="1300" dirty="0" smtClean="0">
              <a:latin typeface="Times New Roman" pitchFamily="18" charset="0"/>
              <a:cs typeface="Times New Roman" pitchFamily="18" charset="0"/>
            </a:endParaRPr>
          </a:p>
          <a:p>
            <a:pPr algn="ctr"/>
            <a:endParaRPr lang="uz-Cyrl-UZ" sz="1300" dirty="0" smtClean="0">
              <a:latin typeface="Times New Roman" pitchFamily="18" charset="0"/>
              <a:cs typeface="Times New Roman" pitchFamily="18" charset="0"/>
            </a:endParaRPr>
          </a:p>
          <a:p>
            <a:pPr algn="ctr"/>
            <a:r>
              <a:rPr lang="uz-Cyrl-UZ" sz="1300" dirty="0" smtClean="0"/>
              <a:t>2017 йилдан Ўзбекистон Давлат </a:t>
            </a:r>
            <a:endParaRPr lang="en-US" sz="1300" dirty="0" smtClean="0"/>
          </a:p>
          <a:p>
            <a:pPr algn="ctr"/>
            <a:r>
              <a:rPr lang="uz-Cyrl-UZ" sz="1300" dirty="0" smtClean="0"/>
              <a:t>жаҳон тиллари университети</a:t>
            </a:r>
            <a:endParaRPr lang="en-US" sz="1300" dirty="0" smtClean="0"/>
          </a:p>
          <a:p>
            <a:pPr algn="ctr"/>
            <a:r>
              <a:rPr lang="uz-Cyrl-UZ" sz="1300" dirty="0" smtClean="0"/>
              <a:t>талабаси</a:t>
            </a:r>
            <a:endParaRPr lang="ru-RU" sz="1300" dirty="0"/>
          </a:p>
        </p:txBody>
      </p:sp>
      <p:sp>
        <p:nvSpPr>
          <p:cNvPr id="4" name="Содержимое 3"/>
          <p:cNvSpPr>
            <a:spLocks noGrp="1"/>
          </p:cNvSpPr>
          <p:nvPr>
            <p:ph sz="half" idx="1"/>
          </p:nvPr>
        </p:nvSpPr>
        <p:spPr>
          <a:xfrm>
            <a:off x="3575050" y="1052736"/>
            <a:ext cx="5111750" cy="5195664"/>
          </a:xfrm>
        </p:spPr>
        <p:txBody>
          <a:bodyPr>
            <a:normAutofit fontScale="32500" lnSpcReduction="20000"/>
          </a:bodyPr>
          <a:lstStyle/>
          <a:p>
            <a:pPr algn="just"/>
            <a:r>
              <a:rPr lang="ru-RU" sz="4000" dirty="0" err="1" smtClean="0"/>
              <a:t>Нодира</a:t>
            </a:r>
            <a:r>
              <a:rPr lang="ru-RU" sz="4000" dirty="0" smtClean="0"/>
              <a:t> </a:t>
            </a:r>
            <a:r>
              <a:rPr lang="ru-RU" sz="4000" dirty="0" err="1" smtClean="0"/>
              <a:t>ш</a:t>
            </a:r>
            <a:r>
              <a:rPr lang="uz-Cyrl-UZ" sz="4000" dirty="0" smtClean="0"/>
              <a:t>еърият ва публицистика йўналишида ижод қилади. Болаликнинг самимий туйғулари ва Ватан мадҳи унинг бош мавзусидир. </a:t>
            </a:r>
          </a:p>
          <a:p>
            <a:pPr algn="just"/>
            <a:r>
              <a:rPr lang="uz-Cyrl-UZ" sz="4000" dirty="0" smtClean="0"/>
              <a:t>2010 йилдан бошлаб “Ойдин йўл”, “Давр ёшлари”, “Сайхун зиёси” газеталарида шеър ва мақолалари мунтазам равишда чоп этилиб келинмоқда.</a:t>
            </a:r>
          </a:p>
          <a:p>
            <a:pPr algn="just"/>
            <a:r>
              <a:rPr lang="uz-Cyrl-UZ" sz="4000" dirty="0" smtClean="0"/>
              <a:t>Она тили ва адабиёт фанларини чуқур ўзлаштириш билан бирга ишбилармонлик ва тадбиркорлик борасида мамлакатимиз ёшларига яратилаётган имкониятлардан кенг фойдаланишга интилмоқда.</a:t>
            </a:r>
          </a:p>
          <a:p>
            <a:pPr algn="just"/>
            <a:r>
              <a:rPr lang="uz-Cyrl-UZ" sz="4000" dirty="0" smtClean="0"/>
              <a:t>2012 йили “Китобсеварлар” кўрик-танловининг вилоят босқичида 2-ўринни эгаллаган.</a:t>
            </a:r>
          </a:p>
          <a:p>
            <a:pPr algn="just"/>
            <a:r>
              <a:rPr lang="uz-Cyrl-UZ" sz="4000" dirty="0" smtClean="0"/>
              <a:t>2012 йилда “Солиқ билимлари - болаларга” мавзусида бўлиб ўтган иншолар танловининг вилоят босқичида “1-ўринни қўлга киритди.</a:t>
            </a:r>
          </a:p>
          <a:p>
            <a:pPr algn="just"/>
            <a:r>
              <a:rPr lang="uz-Cyrl-UZ" sz="4000" dirty="0" smtClean="0"/>
              <a:t>2013 йили “Қалбим чечаги” номли шеърий тўплами нашр этилган.</a:t>
            </a:r>
          </a:p>
          <a:p>
            <a:pPr algn="just"/>
            <a:r>
              <a:rPr lang="uz-Cyrl-UZ" sz="4000" dirty="0" smtClean="0"/>
              <a:t>2014 йили ўтказилган “Мадҳимизда Наврўз” ижодий танловида “Энг фаол иштирокчи” номинацияси билан тақдирланган.</a:t>
            </a:r>
          </a:p>
          <a:p>
            <a:pPr algn="just"/>
            <a:r>
              <a:rPr lang="uz-Cyrl-UZ" sz="4000" dirty="0" smtClean="0"/>
              <a:t>2014 йил “Китобхон оила” кўрик-танловининг республика босқичида “Энг интилувчи китобхон” номинацияси билан тақдирланган.</a:t>
            </a:r>
            <a:endParaRPr lang="ru-RU" sz="4000" dirty="0" smtClean="0"/>
          </a:p>
          <a:p>
            <a:pPr algn="just"/>
            <a:r>
              <a:rPr lang="uz-Cyrl-UZ" sz="4000" dirty="0" smtClean="0"/>
              <a:t>2014 йили “Юксак  маънавиятли авлод” кўрик-танловининг республика босқичида фаол иштирок этиб, республика маънавият тарғибот маркази томонидан сертификат билан тақдирланган.</a:t>
            </a:r>
          </a:p>
          <a:p>
            <a:pPr algn="just"/>
            <a:r>
              <a:rPr lang="uz-Cyrl-UZ" sz="4000" dirty="0" smtClean="0"/>
              <a:t>2015 йил “Юрт келажаги” кўрик-танловининг Сирдарё вилоят босқчи ғолиби бўлган.</a:t>
            </a:r>
            <a:endParaRPr lang="en-US" sz="4000" dirty="0" smtClean="0"/>
          </a:p>
          <a:p>
            <a:endParaRPr lang="ru-RU" dirty="0"/>
          </a:p>
        </p:txBody>
      </p:sp>
      <p:pic>
        <p:nvPicPr>
          <p:cNvPr id="4098" name="Picture 2"/>
          <p:cNvPicPr>
            <a:picLocks noChangeArrowheads="1"/>
          </p:cNvPicPr>
          <p:nvPr/>
        </p:nvPicPr>
        <p:blipFill>
          <a:blip r:embed="rId2" cstate="print"/>
          <a:srcRect/>
          <a:stretch>
            <a:fillRect/>
          </a:stretch>
        </p:blipFill>
        <p:spPr bwMode="auto">
          <a:xfrm>
            <a:off x="1115616" y="2132856"/>
            <a:ext cx="1800200" cy="237626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546496"/>
          </a:xfrm>
        </p:spPr>
        <p:txBody>
          <a:bodyPr/>
          <a:lstStyle/>
          <a:p>
            <a:r>
              <a:rPr lang="uz-Cyrl-UZ" sz="2000" b="1" dirty="0" smtClean="0">
                <a:latin typeface="Times New Roman" pitchFamily="18" charset="0"/>
                <a:cs typeface="Times New Roman" pitchFamily="18" charset="0"/>
              </a:rPr>
              <a:t>Бекназарова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Мадина Абдимурот қизи</a:t>
            </a:r>
            <a:r>
              <a:rPr lang="ru-RU" dirty="0" smtClean="0"/>
              <a:t/>
            </a:r>
            <a:br>
              <a:rPr lang="ru-RU" dirty="0" smtClean="0"/>
            </a:br>
            <a:endParaRPr lang="ru-RU" dirty="0"/>
          </a:p>
        </p:txBody>
      </p:sp>
      <p:sp>
        <p:nvSpPr>
          <p:cNvPr id="3" name="Текст 2"/>
          <p:cNvSpPr>
            <a:spLocks noGrp="1"/>
          </p:cNvSpPr>
          <p:nvPr>
            <p:ph type="body" idx="2"/>
          </p:nvPr>
        </p:nvSpPr>
        <p:spPr>
          <a:xfrm>
            <a:off x="685800" y="4581128"/>
            <a:ext cx="2806080" cy="1584176"/>
          </a:xfrm>
        </p:spPr>
        <p:txBody>
          <a:bodyPr>
            <a:normAutofit fontScale="77500" lnSpcReduction="20000"/>
          </a:bodyPr>
          <a:lstStyle/>
          <a:p>
            <a:pPr algn="ctr"/>
            <a:r>
              <a:rPr lang="uz-Cyrl-UZ" sz="1700" b="1" dirty="0" smtClean="0">
                <a:latin typeface="Times New Roman" pitchFamily="18" charset="0"/>
                <a:cs typeface="Times New Roman" pitchFamily="18" charset="0"/>
              </a:rPr>
              <a:t>“Юрт келажаги” иқтидорли ёшлар республика танлови ғолиби.</a:t>
            </a:r>
            <a:endParaRPr lang="ru-RU" sz="1700" b="1" dirty="0" smtClean="0">
              <a:latin typeface="Times New Roman" pitchFamily="18" charset="0"/>
              <a:cs typeface="Times New Roman" pitchFamily="18" charset="0"/>
            </a:endParaRPr>
          </a:p>
          <a:p>
            <a:pPr algn="ctr"/>
            <a:endParaRPr lang="uz-Cyrl-UZ" sz="1700" dirty="0" smtClean="0">
              <a:latin typeface="Times New Roman" pitchFamily="18" charset="0"/>
              <a:cs typeface="Times New Roman" pitchFamily="18" charset="0"/>
            </a:endParaRPr>
          </a:p>
          <a:p>
            <a:pPr algn="ctr"/>
            <a:r>
              <a:rPr lang="uz-Cyrl-UZ" sz="1700" dirty="0" smtClean="0">
                <a:latin typeface="Times New Roman" pitchFamily="18" charset="0"/>
                <a:cs typeface="Times New Roman" pitchFamily="18" charset="0"/>
              </a:rPr>
              <a:t>1993 йил 5 майда </a:t>
            </a:r>
            <a:endParaRPr lang="en-US" sz="1700" dirty="0" smtClean="0">
              <a:latin typeface="Times New Roman" pitchFamily="18" charset="0"/>
              <a:cs typeface="Times New Roman" pitchFamily="18" charset="0"/>
            </a:endParaRPr>
          </a:p>
          <a:p>
            <a:pPr algn="ctr"/>
            <a:r>
              <a:rPr lang="uz-Cyrl-UZ" sz="1700" dirty="0" smtClean="0">
                <a:latin typeface="Times New Roman" pitchFamily="18" charset="0"/>
                <a:cs typeface="Times New Roman" pitchFamily="18" charset="0"/>
              </a:rPr>
              <a:t>Қашқадарё вилояти,</a:t>
            </a:r>
            <a:endParaRPr lang="ru-RU" sz="1700" b="1" dirty="0" smtClean="0">
              <a:latin typeface="Times New Roman" pitchFamily="18" charset="0"/>
              <a:cs typeface="Times New Roman" pitchFamily="18" charset="0"/>
            </a:endParaRPr>
          </a:p>
          <a:p>
            <a:pPr algn="ctr"/>
            <a:r>
              <a:rPr lang="uz-Cyrl-UZ" sz="1700" dirty="0" smtClean="0">
                <a:latin typeface="Times New Roman" pitchFamily="18" charset="0"/>
                <a:cs typeface="Times New Roman" pitchFamily="18" charset="0"/>
              </a:rPr>
              <a:t>Қарши шаҳрида туғилган.</a:t>
            </a:r>
          </a:p>
          <a:p>
            <a:pPr algn="ctr"/>
            <a:r>
              <a:rPr lang="uz-Cyrl-UZ" sz="1700" dirty="0" smtClean="0">
                <a:latin typeface="Times New Roman" pitchFamily="18" charset="0"/>
                <a:cs typeface="Times New Roman" pitchFamily="18" charset="0"/>
              </a:rPr>
              <a:t>Миллати ўзбек.</a:t>
            </a:r>
            <a:endParaRPr lang="ru-RU" sz="1700" dirty="0" smtClean="0">
              <a:latin typeface="Times New Roman" pitchFamily="18" charset="0"/>
              <a:cs typeface="Times New Roman" pitchFamily="18" charset="0"/>
            </a:endParaRPr>
          </a:p>
          <a:p>
            <a:pPr algn="ctr"/>
            <a:endParaRPr lang="ru-RU" sz="1600" dirty="0"/>
          </a:p>
        </p:txBody>
      </p:sp>
      <p:sp>
        <p:nvSpPr>
          <p:cNvPr id="4" name="Содержимое 3"/>
          <p:cNvSpPr>
            <a:spLocks noGrp="1"/>
          </p:cNvSpPr>
          <p:nvPr>
            <p:ph sz="half" idx="1"/>
          </p:nvPr>
        </p:nvSpPr>
        <p:spPr>
          <a:xfrm>
            <a:off x="3575050" y="1041648"/>
            <a:ext cx="5111750" cy="5051648"/>
          </a:xfrm>
        </p:spPr>
        <p:txBody>
          <a:bodyPr>
            <a:noAutofit/>
          </a:bodyPr>
          <a:lstStyle/>
          <a:p>
            <a:pPr algn="just"/>
            <a:r>
              <a:rPr lang="uz-Cyrl-UZ" sz="1300" dirty="0" smtClean="0">
                <a:latin typeface="Times New Roman" pitchFamily="18" charset="0"/>
                <a:cs typeface="Times New Roman" pitchFamily="18" charset="0"/>
              </a:rPr>
              <a:t> “</a:t>
            </a:r>
            <a:r>
              <a:rPr lang="uz-Cyrl-UZ" sz="1400" dirty="0" smtClean="0">
                <a:latin typeface="Times New Roman" pitchFamily="18" charset="0"/>
                <a:cs typeface="Times New Roman" pitchFamily="18" charset="0"/>
              </a:rPr>
              <a:t>Ташаббус-2012” кўрик-танловида “Энг яхши инновацион лойиҳа” номинацияси, “Ташаббус-2013” кўрик-танловида “Энг ёш ҳунарманд” номинациясида ғолиб чиққан Мадина Республика “Ҳунарманд” уюшмаси аъзоси ҳисобланади. У 2017 йилда Қарши давлат университетини тасвирий санъат ва муҳандислик графикаси мутахассислиги бўйича тугатган.</a:t>
            </a:r>
            <a:endParaRPr lang="ru-RU" sz="1400" dirty="0" smtClean="0">
              <a:latin typeface="Times New Roman" pitchFamily="18" charset="0"/>
              <a:cs typeface="Times New Roman" pitchFamily="18" charset="0"/>
            </a:endParaRPr>
          </a:p>
          <a:p>
            <a:pPr algn="just"/>
            <a:r>
              <a:rPr lang="uz-Cyrl-UZ" sz="1400" dirty="0" smtClean="0">
                <a:latin typeface="Times New Roman" pitchFamily="18" charset="0"/>
                <a:cs typeface="Times New Roman" pitchFamily="18" charset="0"/>
              </a:rPr>
              <a:t>2014 йилда “Инновацион ғоялар, технологиялар ва лойиҳалар” республика ярмаркаси ғолиби бўлган. “Юксак манавиятли авлод” республика фестивалида муносиб иштирок этган.</a:t>
            </a:r>
            <a:endParaRPr lang="ru-RU" sz="1400" dirty="0" smtClean="0">
              <a:latin typeface="Times New Roman" pitchFamily="18" charset="0"/>
              <a:cs typeface="Times New Roman" pitchFamily="18" charset="0"/>
            </a:endParaRPr>
          </a:p>
          <a:p>
            <a:pPr algn="just"/>
            <a:r>
              <a:rPr lang="uz-Cyrl-UZ" sz="1400" dirty="0" smtClean="0">
                <a:latin typeface="Times New Roman" pitchFamily="18" charset="0"/>
                <a:cs typeface="Times New Roman" pitchFamily="18" charset="0"/>
              </a:rPr>
              <a:t>2014 йилда “Устоз-шогирд анъаналарида ранглар дунёси” мавзусидаги тасвирий санъат кўргазмасида ўзининг илк шахсий кўргазмасини ташкил этган. </a:t>
            </a:r>
            <a:endParaRPr lang="ru-RU" sz="1400" dirty="0" smtClean="0">
              <a:latin typeface="Times New Roman" pitchFamily="18" charset="0"/>
              <a:cs typeface="Times New Roman" pitchFamily="18" charset="0"/>
            </a:endParaRPr>
          </a:p>
          <a:p>
            <a:pPr algn="just"/>
            <a:r>
              <a:rPr lang="uz-Cyrl-UZ" sz="1400" dirty="0" smtClean="0">
                <a:latin typeface="Times New Roman" pitchFamily="18" charset="0"/>
                <a:cs typeface="Times New Roman" pitchFamily="18" charset="0"/>
              </a:rPr>
              <a:t> “Энг улуғ, энг азиз!” республика кўрик-танловининг Қашқадарё вилоят босқичи ғолиби бўлган.</a:t>
            </a:r>
            <a:endParaRPr lang="ru-RU" sz="1400" dirty="0" smtClean="0">
              <a:latin typeface="Times New Roman" pitchFamily="18" charset="0"/>
              <a:cs typeface="Times New Roman" pitchFamily="18" charset="0"/>
            </a:endParaRPr>
          </a:p>
          <a:p>
            <a:pPr algn="just"/>
            <a:r>
              <a:rPr lang="uz-Cyrl-UZ" sz="1400" dirty="0" smtClean="0">
                <a:latin typeface="Times New Roman" pitchFamily="18" charset="0"/>
                <a:cs typeface="Times New Roman" pitchFamily="18" charset="0"/>
              </a:rPr>
              <a:t>Ўзбекистонда ёшлар туризмини ривожлантириш, туман ва шаҳарларнинг туристик салоҳиятини тарғиб қилишга қаратилган “Янги нигоҳ” видеороликлар танлови совриндори. 2015 йилдан Қарши давлат университетида иқтидорли талабалар учун таъсис этилган махсус стипендия соҳибаси</a:t>
            </a:r>
            <a:r>
              <a:rPr lang="uz-Cyrl-UZ" sz="1300"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p:txBody>
      </p:sp>
      <p:pic>
        <p:nvPicPr>
          <p:cNvPr id="5" name="Рисунок 4" descr="C:\Documents and Settings\User\Рабочий стол\Ж.Ахмадалиев\photo_2015-12-25_12-53-5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1538" y="1857364"/>
            <a:ext cx="2088232" cy="23042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20688"/>
            <a:ext cx="2743200" cy="1162050"/>
          </a:xfrm>
        </p:spPr>
        <p:txBody>
          <a:bodyPr/>
          <a:lstStyle/>
          <a:p>
            <a:pPr algn="ctr"/>
            <a:r>
              <a:rPr lang="uz-Cyrl-UZ" sz="1800" b="1" dirty="0" smtClean="0"/>
              <a:t>Математика фанидан халқаро олимпиада ғолиб ва совриндорлари</a:t>
            </a:r>
            <a:br>
              <a:rPr lang="uz-Cyrl-UZ" sz="1800" b="1" dirty="0" smtClean="0"/>
            </a:br>
            <a:r>
              <a:rPr lang="uz-Cyrl-UZ" sz="1800" b="1" dirty="0" smtClean="0"/>
              <a:t>(Ҳиндистон-</a:t>
            </a:r>
            <a:r>
              <a:rPr lang="en-US" sz="1800" b="1" dirty="0" smtClean="0"/>
              <a:t>2017</a:t>
            </a:r>
            <a:r>
              <a:rPr lang="uz-Cyrl-UZ" sz="1800" b="1" dirty="0" smtClean="0"/>
              <a:t>)</a:t>
            </a:r>
            <a:r>
              <a:rPr lang="en-US" sz="1800" b="1" dirty="0" smtClean="0"/>
              <a:t> </a:t>
            </a:r>
            <a:endParaRPr lang="ru-RU" sz="1800" dirty="0"/>
          </a:p>
        </p:txBody>
      </p:sp>
      <p:sp>
        <p:nvSpPr>
          <p:cNvPr id="3" name="Текст 2"/>
          <p:cNvSpPr>
            <a:spLocks noGrp="1"/>
          </p:cNvSpPr>
          <p:nvPr>
            <p:ph type="body" idx="2"/>
          </p:nvPr>
        </p:nvSpPr>
        <p:spPr>
          <a:xfrm>
            <a:off x="685800" y="4365104"/>
            <a:ext cx="2743200" cy="1883296"/>
          </a:xfrm>
        </p:spPr>
        <p:txBody>
          <a:bodyPr>
            <a:normAutofit/>
          </a:bodyPr>
          <a:lstStyle/>
          <a:p>
            <a:pPr algn="just"/>
            <a:r>
              <a:rPr lang="uz-Cyrl-UZ" sz="1300" dirty="0" smtClean="0">
                <a:latin typeface="Times New Roman" pitchFamily="18" charset="0"/>
                <a:cs typeface="Times New Roman" pitchFamily="18" charset="0"/>
              </a:rPr>
              <a:t>Қоракўл туманидаги 1-сонли ихтисослаштирилган давлат умумтаълим мактаби ўқувчилари</a:t>
            </a:r>
          </a:p>
          <a:p>
            <a:pPr algn="just"/>
            <a:endParaRPr lang="uz-Cyrl-UZ" sz="1300" b="1" dirty="0" smtClean="0">
              <a:latin typeface="Times New Roman" pitchFamily="18" charset="0"/>
              <a:cs typeface="Times New Roman" pitchFamily="18" charset="0"/>
            </a:endParaRPr>
          </a:p>
          <a:p>
            <a:pPr algn="just"/>
            <a:r>
              <a:rPr lang="uz-Cyrl-UZ" sz="1300" b="1" dirty="0" smtClean="0">
                <a:latin typeface="Times New Roman" pitchFamily="18" charset="0"/>
                <a:cs typeface="Times New Roman" pitchFamily="18" charset="0"/>
              </a:rPr>
              <a:t>Исмоилов Дониёр – олтин медаль</a:t>
            </a:r>
          </a:p>
          <a:p>
            <a:pPr algn="just"/>
            <a:r>
              <a:rPr lang="uz-Cyrl-UZ" sz="1300" b="1" dirty="0" smtClean="0">
                <a:latin typeface="Times New Roman" pitchFamily="18" charset="0"/>
                <a:cs typeface="Times New Roman" pitchFamily="18" charset="0"/>
              </a:rPr>
              <a:t>Остонова Севара – олтин медаль</a:t>
            </a:r>
          </a:p>
          <a:p>
            <a:pPr algn="just"/>
            <a:r>
              <a:rPr lang="uz-Cyrl-UZ" sz="1300" b="1" dirty="0" smtClean="0">
                <a:latin typeface="Times New Roman" pitchFamily="18" charset="0"/>
                <a:cs typeface="Times New Roman" pitchFamily="18" charset="0"/>
              </a:rPr>
              <a:t>Пўлатов Исмоил – кумуш медаль</a:t>
            </a:r>
          </a:p>
          <a:p>
            <a:pPr algn="just"/>
            <a:r>
              <a:rPr lang="uz-Cyrl-UZ" sz="1300" b="1" dirty="0" smtClean="0">
                <a:latin typeface="Times New Roman" pitchFamily="18" charset="0"/>
                <a:cs typeface="Times New Roman" pitchFamily="18" charset="0"/>
              </a:rPr>
              <a:t>Олимов Олимжон- кумуш медаль</a:t>
            </a:r>
          </a:p>
          <a:p>
            <a:pPr algn="just"/>
            <a:endParaRPr lang="ru-RU" dirty="0"/>
          </a:p>
        </p:txBody>
      </p:sp>
      <p:sp>
        <p:nvSpPr>
          <p:cNvPr id="4" name="Содержимое 3"/>
          <p:cNvSpPr>
            <a:spLocks noGrp="1"/>
          </p:cNvSpPr>
          <p:nvPr>
            <p:ph sz="half" idx="1"/>
          </p:nvPr>
        </p:nvSpPr>
        <p:spPr>
          <a:xfrm>
            <a:off x="3563888" y="714356"/>
            <a:ext cx="5111750" cy="5572164"/>
          </a:xfrm>
        </p:spPr>
        <p:txBody>
          <a:bodyPr>
            <a:noAutofit/>
          </a:bodyPr>
          <a:lstStyle/>
          <a:p>
            <a:pPr algn="just"/>
            <a:r>
              <a:rPr lang="uz-Cyrl-UZ" sz="1300" dirty="0" smtClean="0">
                <a:latin typeface="Times New Roman" pitchFamily="18" charset="0"/>
                <a:cs typeface="Times New Roman" pitchFamily="18" charset="0"/>
              </a:rPr>
              <a:t>Математика фанидан халқаро олимпиада 2017 йилда Ҳиндистоннинг Лакхнау шаҳрида ташкил этилди. Унда 42 та давлатдан </a:t>
            </a:r>
            <a:r>
              <a:rPr lang="uz-Cyrl-UZ" sz="1300" b="1" dirty="0" smtClean="0">
                <a:latin typeface="Times New Roman" pitchFamily="18" charset="0"/>
                <a:cs typeface="Times New Roman" pitchFamily="18" charset="0"/>
              </a:rPr>
              <a:t>500 </a:t>
            </a:r>
            <a:r>
              <a:rPr lang="uz-Cyrl-UZ" sz="1300" dirty="0" smtClean="0">
                <a:latin typeface="Times New Roman" pitchFamily="18" charset="0"/>
                <a:cs typeface="Times New Roman" pitchFamily="18" charset="0"/>
              </a:rPr>
              <a:t>нафардан ортиқ иқтидорли ўқувчилар комбинаторика, сонлар назарияси, геометрияга оид мураккаб масалаларни ечиш бўйича беллашдилар. </a:t>
            </a:r>
            <a:endParaRPr lang="ru-RU" sz="1300" dirty="0" smtClean="0">
              <a:latin typeface="Times New Roman" pitchFamily="18" charset="0"/>
              <a:cs typeface="Times New Roman" pitchFamily="18" charset="0"/>
            </a:endParaRPr>
          </a:p>
          <a:p>
            <a:pPr algn="just"/>
            <a:r>
              <a:rPr lang="uz-Cyrl-UZ" sz="1300" dirty="0" smtClean="0">
                <a:latin typeface="Times New Roman" pitchFamily="18" charset="0"/>
                <a:cs typeface="Times New Roman" pitchFamily="18" charset="0"/>
              </a:rPr>
              <a:t>Мусобақада қатнашадиган миллий терма жамоа таркибини аниқлаш мақсадида Ўзбекистон Республикаси Халқ таълими вазирлиги томонидан 500  нафардан ортиқ 7-8 синф ўқувчилари орасида икки босқичли танлов ўтказилди. </a:t>
            </a:r>
            <a:endParaRPr lang="ru-RU" sz="1300" dirty="0" smtClean="0">
              <a:latin typeface="Times New Roman" pitchFamily="18" charset="0"/>
              <a:cs typeface="Times New Roman" pitchFamily="18" charset="0"/>
            </a:endParaRPr>
          </a:p>
          <a:p>
            <a:pPr algn="just"/>
            <a:r>
              <a:rPr lang="uz-Cyrl-UZ" sz="1300" dirty="0" smtClean="0">
                <a:latin typeface="Times New Roman" pitchFamily="18" charset="0"/>
                <a:cs typeface="Times New Roman" pitchFamily="18" charset="0"/>
              </a:rPr>
              <a:t>Танлов асосида сараланган 4 нафар терма жамоа аъзоси учун махсус машғулотлар ташкил  этилди. Бунда иқтидорли ўқувчиларнинг қобилиятларини янада юксалтириш, уларни фан олимпиадалари ва мусобақаларга тайёрлаш бўйича илмий асосланган методикалар қўлланилди. </a:t>
            </a:r>
            <a:endParaRPr lang="ru-RU" sz="1300" dirty="0" smtClean="0">
              <a:latin typeface="Times New Roman" pitchFamily="18" charset="0"/>
              <a:cs typeface="Times New Roman" pitchFamily="18" charset="0"/>
            </a:endParaRPr>
          </a:p>
          <a:p>
            <a:pPr algn="just"/>
            <a:r>
              <a:rPr lang="uz-Cyrl-UZ" sz="1300" dirty="0" smtClean="0">
                <a:latin typeface="Times New Roman" pitchFamily="18" charset="0"/>
                <a:cs typeface="Times New Roman" pitchFamily="18" charset="0"/>
              </a:rPr>
              <a:t>Халқаро математика мусобақаси икки босқичда ўтказилди: масалаларни якка тартибда ва жамоа бўлиб ечиш. Якка тартибда ечиш учун 15 та масала, жамоалар учун эса 10 та масала тақдим этилди. </a:t>
            </a:r>
            <a:endParaRPr lang="ru-RU" sz="1300" dirty="0" smtClean="0">
              <a:latin typeface="Times New Roman" pitchFamily="18" charset="0"/>
              <a:cs typeface="Times New Roman" pitchFamily="18" charset="0"/>
            </a:endParaRPr>
          </a:p>
          <a:p>
            <a:pPr algn="just"/>
            <a:r>
              <a:rPr lang="uz-Cyrl-UZ" sz="1300" dirty="0" smtClean="0">
                <a:latin typeface="Times New Roman" pitchFamily="18" charset="0"/>
                <a:cs typeface="Times New Roman" pitchFamily="18" charset="0"/>
              </a:rPr>
              <a:t>Қизғин баҳслар якунида барча ўқувчиларимиз ғолиб ва совриндорлар қаторидан жой олишди. Исмоилов Дониёр ва Остонова Севара олтин медалларни қўлга киритган бўлса, Пўлатов Исмоил ва Олимов Олимжон  кумуш медаллар билан тақдирланишди. Иқтидорли ўқувчиларимиз умумжамоа ҳисобида ҳам иккинчи ўринни эгаллаб,  олимпиада кубогига сазовор бўлишди.  Терма жамоамизга халқаро олимпиаданинг “Most impressive” (“Энг лол қолдирган”) махсус соврини ҳам топширилди.</a:t>
            </a:r>
            <a:endParaRPr lang="ru-RU" sz="1300" dirty="0" smtClean="0">
              <a:latin typeface="Times New Roman" pitchFamily="18" charset="0"/>
              <a:cs typeface="Times New Roman" pitchFamily="18" charset="0"/>
            </a:endParaRPr>
          </a:p>
          <a:p>
            <a:pPr>
              <a:buNone/>
            </a:pPr>
            <a:endParaRPr lang="ru-RU" sz="1200" dirty="0" smtClean="0"/>
          </a:p>
        </p:txBody>
      </p:sp>
      <p:pic>
        <p:nvPicPr>
          <p:cNvPr id="7" name="Рисунок 6"/>
          <p:cNvPicPr>
            <a:picLocks noChangeAspect="1"/>
          </p:cNvPicPr>
          <p:nvPr/>
        </p:nvPicPr>
        <p:blipFill>
          <a:blip r:embed="rId2" cstate="print"/>
          <a:stretch>
            <a:fillRect/>
          </a:stretch>
        </p:blipFill>
        <p:spPr>
          <a:xfrm>
            <a:off x="473699" y="2149815"/>
            <a:ext cx="2987299" cy="19935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514352"/>
            <a:ext cx="2878088" cy="1762520"/>
          </a:xfrm>
        </p:spPr>
        <p:txBody>
          <a:bodyPr/>
          <a:lstStyle/>
          <a:p>
            <a:pPr algn="ctr"/>
            <a:r>
              <a:rPr lang="uz-Cyrl-UZ" sz="2000" b="1" dirty="0" smtClean="0"/>
              <a:t/>
            </a:r>
            <a:br>
              <a:rPr lang="uz-Cyrl-UZ" sz="2000" b="1" dirty="0" smtClean="0"/>
            </a:br>
            <a:r>
              <a:rPr lang="en-US" sz="2000" b="1" dirty="0" smtClean="0"/>
              <a:t/>
            </a:r>
            <a:br>
              <a:rPr lang="en-US" sz="2000" b="1" dirty="0" smtClean="0"/>
            </a:br>
            <a:r>
              <a:rPr lang="en-US" sz="2000" b="1" dirty="0" smtClean="0"/>
              <a:t/>
            </a:r>
            <a:br>
              <a:rPr lang="en-US" sz="2000" b="1" dirty="0" smtClean="0"/>
            </a:br>
            <a:r>
              <a:rPr lang="uz-Cyrl-UZ" sz="2000" b="1" dirty="0" smtClean="0"/>
              <a:t>Математика фанидан халқаро олимпиада кумуш медаллари соҳиблари</a:t>
            </a:r>
            <a:br>
              <a:rPr lang="uz-Cyrl-UZ" sz="2000" b="1" dirty="0" smtClean="0"/>
            </a:br>
            <a:r>
              <a:rPr lang="uz-Cyrl-UZ" sz="2000" b="1" dirty="0" smtClean="0"/>
              <a:t>(Хитой-</a:t>
            </a:r>
            <a:r>
              <a:rPr lang="en-US" sz="2000" b="1" dirty="0" smtClean="0"/>
              <a:t>2015</a:t>
            </a:r>
            <a:r>
              <a:rPr lang="uz-Cyrl-UZ" sz="2000" b="1" dirty="0" smtClean="0"/>
              <a:t>)</a:t>
            </a:r>
            <a:r>
              <a:rPr lang="en-US" sz="2000" b="1" dirty="0" smtClean="0"/>
              <a:t> </a:t>
            </a:r>
            <a:endParaRPr lang="ru-RU" sz="2000" dirty="0"/>
          </a:p>
        </p:txBody>
      </p:sp>
      <p:sp>
        <p:nvSpPr>
          <p:cNvPr id="6" name="Текст 5"/>
          <p:cNvSpPr>
            <a:spLocks noGrp="1"/>
          </p:cNvSpPr>
          <p:nvPr>
            <p:ph type="body" idx="2"/>
          </p:nvPr>
        </p:nvSpPr>
        <p:spPr>
          <a:xfrm>
            <a:off x="685800" y="4282008"/>
            <a:ext cx="2743200" cy="2315344"/>
          </a:xfrm>
        </p:spPr>
        <p:txBody>
          <a:bodyPr>
            <a:normAutofit fontScale="92500" lnSpcReduction="20000"/>
          </a:bodyPr>
          <a:lstStyle/>
          <a:p>
            <a:pPr algn="just"/>
            <a:endParaRPr lang="uz-Cyrl-UZ" b="1" dirty="0" smtClean="0"/>
          </a:p>
          <a:p>
            <a:pPr algn="just"/>
            <a:r>
              <a:rPr lang="uz-Cyrl-UZ" b="1" dirty="0" smtClean="0">
                <a:latin typeface="Times New Roman" pitchFamily="18" charset="0"/>
                <a:cs typeface="Times New Roman" pitchFamily="18" charset="0"/>
              </a:rPr>
              <a:t>Тўраев Жаҳонгир</a:t>
            </a:r>
            <a:r>
              <a:rPr lang="uz-Cyrl-UZ" dirty="0" smtClean="0">
                <a:latin typeface="Times New Roman" pitchFamily="18" charset="0"/>
                <a:cs typeface="Times New Roman" pitchFamily="18" charset="0"/>
              </a:rPr>
              <a:t> - Каттақўрғон шаҳридаги 17-сонли мактабнинг 8-синф  ўқувчиси.</a:t>
            </a:r>
          </a:p>
          <a:p>
            <a:pPr algn="just"/>
            <a:r>
              <a:rPr lang="uz-Cyrl-UZ" b="1" dirty="0" smtClean="0">
                <a:latin typeface="Times New Roman" pitchFamily="18" charset="0"/>
                <a:cs typeface="Times New Roman" pitchFamily="18" charset="0"/>
              </a:rPr>
              <a:t>Сайлиев Аббос</a:t>
            </a:r>
            <a:r>
              <a:rPr lang="uz-Cyrl-UZ" dirty="0" smtClean="0">
                <a:latin typeface="Times New Roman" pitchFamily="18" charset="0"/>
                <a:cs typeface="Times New Roman" pitchFamily="18" charset="0"/>
              </a:rPr>
              <a:t> - Қоракўл туманидаги 1-сонли мактабнинг 8-синф  ўқувчиси. </a:t>
            </a:r>
          </a:p>
          <a:p>
            <a:pPr algn="just"/>
            <a:r>
              <a:rPr lang="uz-Cyrl-UZ" b="1" dirty="0" smtClean="0">
                <a:latin typeface="Times New Roman" pitchFamily="18" charset="0"/>
                <a:cs typeface="Times New Roman" pitchFamily="18" charset="0"/>
              </a:rPr>
              <a:t>Муродиллаев Сайдали</a:t>
            </a:r>
            <a:r>
              <a:rPr lang="uz-Cyrl-UZ" dirty="0" smtClean="0">
                <a:latin typeface="Times New Roman" pitchFamily="18" charset="0"/>
                <a:cs typeface="Times New Roman" pitchFamily="18" charset="0"/>
              </a:rPr>
              <a:t> - Қарши шаҳридаги 2-сонли мактабнинг 7-синф  ўқувчиси. </a:t>
            </a:r>
          </a:p>
          <a:p>
            <a:pPr algn="just"/>
            <a:r>
              <a:rPr lang="uz-Cyrl-UZ" b="1" dirty="0" smtClean="0">
                <a:latin typeface="Times New Roman" pitchFamily="18" charset="0"/>
                <a:cs typeface="Times New Roman" pitchFamily="18" charset="0"/>
              </a:rPr>
              <a:t>Честнов Роберт</a:t>
            </a:r>
            <a:r>
              <a:rPr lang="uz-Cyrl-UZ" dirty="0" smtClean="0">
                <a:latin typeface="Times New Roman" pitchFamily="18" charset="0"/>
                <a:cs typeface="Times New Roman" pitchFamily="18" charset="0"/>
              </a:rPr>
              <a:t> - Тошкент шаҳар М.Улуғбек туманидаги 50-сонли мактаб ўқувчиси</a:t>
            </a:r>
            <a:endParaRPr lang="ru-RU" dirty="0">
              <a:latin typeface="Times New Roman" pitchFamily="18" charset="0"/>
              <a:cs typeface="Times New Roman" pitchFamily="18" charset="0"/>
            </a:endParaRPr>
          </a:p>
        </p:txBody>
      </p:sp>
      <p:sp>
        <p:nvSpPr>
          <p:cNvPr id="5" name="Содержимое 4"/>
          <p:cNvSpPr>
            <a:spLocks noGrp="1"/>
          </p:cNvSpPr>
          <p:nvPr>
            <p:ph sz="half" idx="1"/>
          </p:nvPr>
        </p:nvSpPr>
        <p:spPr>
          <a:xfrm>
            <a:off x="3575050" y="714356"/>
            <a:ext cx="5111750" cy="5857916"/>
          </a:xfrm>
        </p:spPr>
        <p:txBody>
          <a:bodyPr>
            <a:noAutofit/>
          </a:bodyPr>
          <a:lstStyle/>
          <a:p>
            <a:pPr algn="just"/>
            <a:r>
              <a:rPr lang="uz-Cyrl-UZ" sz="1300" dirty="0" smtClean="0">
                <a:latin typeface="Times New Roman" pitchFamily="18" charset="0"/>
                <a:cs typeface="Times New Roman" pitchFamily="18" charset="0"/>
              </a:rPr>
              <a:t>Мамлакатимиз ўқувчи-ёшлари нафақат спорт, маданият ва санъат, балки илм-фан соҳасида ҳам халқаро миқёсда юксак натижаларни қўлга киритиб, Ватанимиз шон-шуҳратини оширишга муносиб ҳисса қўшиб келишмоқда. Жумладан, 2015 йил 27-31 июль кунлари Хитойнинг Чанчунь шаҳрида бўлиб ўтган математика бўйича халқаро олимпиадада ҳам Ўзбекистон терма жамоаси муносиб иштирок этди.</a:t>
            </a:r>
          </a:p>
          <a:p>
            <a:pPr algn="just"/>
            <a:r>
              <a:rPr lang="uz-Cyrl-UZ" sz="1300" dirty="0" smtClean="0">
                <a:latin typeface="Times New Roman" pitchFamily="18" charset="0"/>
                <a:cs typeface="Times New Roman" pitchFamily="18" charset="0"/>
              </a:rPr>
              <a:t>Жаҳоннинг 29 давлатидан 627 нафар иқтидорли ўқувчи қатнашган мазкур нуфузли тадбирда ёш математикларимиз Абу Райҳон Беруний ва Муҳаммад Ал-Хоразмий сингари буюк зотларнинг авлодлари эканини амалда исботлашди. </a:t>
            </a:r>
            <a:endParaRPr lang="ru-RU" sz="1300" dirty="0" smtClean="0">
              <a:latin typeface="Times New Roman" pitchFamily="18" charset="0"/>
              <a:cs typeface="Times New Roman" pitchFamily="18" charset="0"/>
            </a:endParaRPr>
          </a:p>
          <a:p>
            <a:pPr algn="just"/>
            <a:r>
              <a:rPr lang="uz-Cyrl-UZ" sz="1300" dirty="0" smtClean="0">
                <a:latin typeface="Times New Roman" pitchFamily="18" charset="0"/>
                <a:cs typeface="Times New Roman" pitchFamily="18" charset="0"/>
              </a:rPr>
              <a:t>Терма жамоамиз ўқувчиларини олимпиадага тайёрлаш мақсадида математик олимлар иштирокида махсус  машғулотлар ташкил этилди. Уларда ўқувчиларга мураккаблиги юқори бўлган алгебра, геометрия, сонлар назарияси, математик мантиқ, комбинаторика, тўпламлар назариясига оид масалаларни якка тартибда ва жамоа бўлиб ечишнинг энг илғор усуллари ўргатилди.</a:t>
            </a:r>
            <a:endParaRPr lang="ru-RU" sz="1300" dirty="0" smtClean="0">
              <a:latin typeface="Times New Roman" pitchFamily="18" charset="0"/>
              <a:cs typeface="Times New Roman" pitchFamily="18" charset="0"/>
            </a:endParaRPr>
          </a:p>
          <a:p>
            <a:pPr algn="just"/>
            <a:r>
              <a:rPr lang="uz-Cyrl-UZ" sz="1300" dirty="0" smtClean="0">
                <a:latin typeface="Times New Roman" pitchFamily="18" charset="0"/>
                <a:cs typeface="Times New Roman" pitchFamily="18" charset="0"/>
              </a:rPr>
              <a:t>Халқаро олимпиаданинг индивидуал беллашувларида ўқувчиларга 15 та масала тақдим этилди. Астойдил тайёргарлик кўрган ўқувчиларимиз уларни ечишнинг уддасидан чиқишди ва тўпланган баллар бўйича терма жамоамиз иккинчи ўринни эгаллаб,  мусобақа кубоги билан тақдирланди. </a:t>
            </a:r>
            <a:endParaRPr lang="ru-RU" sz="1300" dirty="0" smtClean="0">
              <a:latin typeface="Times New Roman" pitchFamily="18" charset="0"/>
              <a:cs typeface="Times New Roman" pitchFamily="18" charset="0"/>
            </a:endParaRPr>
          </a:p>
          <a:p>
            <a:pPr algn="just"/>
            <a:r>
              <a:rPr lang="uz-Cyrl-UZ" sz="1300" dirty="0" smtClean="0">
                <a:latin typeface="Times New Roman" pitchFamily="18" charset="0"/>
                <a:cs typeface="Times New Roman" pitchFamily="18" charset="0"/>
              </a:rPr>
              <a:t>Матаметика олимпиадасининг жамоа бўлиб ечиш шартида ташкилотчилар томонидан 10 та масала тақдим этилди. Бу борада ҳам иқтидорли ўқувчиларимиз ўз иқтидорини намойиш этишди. Ташкилий қўмита иккита шарт бўйича тўпланган балларни инобатга олган ҳолда жамоалар рейтингини тузди. Ушбу рейтингда умумий ҳисобда терма жамоамиз иккинчи поғонани банд этди ва яна битта кубокни қўлга киритди.</a:t>
            </a:r>
          </a:p>
        </p:txBody>
      </p:sp>
      <p:pic>
        <p:nvPicPr>
          <p:cNvPr id="1026" name="Picture 2" descr="\\XATAMOVA-D\Common\!!!\Новая папка\2015\РАСМЛАР Хитой\100_4504.JPG"/>
          <p:cNvPicPr>
            <a:picLocks noChangeAspect="1" noChangeArrowheads="1"/>
          </p:cNvPicPr>
          <p:nvPr/>
        </p:nvPicPr>
        <p:blipFill>
          <a:blip r:embed="rId2" cstate="print"/>
          <a:srcRect/>
          <a:stretch>
            <a:fillRect/>
          </a:stretch>
        </p:blipFill>
        <p:spPr bwMode="auto">
          <a:xfrm>
            <a:off x="395536" y="2420888"/>
            <a:ext cx="3026172" cy="20162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54782"/>
            <a:ext cx="2743200" cy="946026"/>
          </a:xfrm>
        </p:spPr>
        <p:txBody>
          <a:bodyPr/>
          <a:lstStyle/>
          <a:p>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Ғаибназаров</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Фазлиддин</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Ҳасанбаевич</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395536" y="4149080"/>
            <a:ext cx="2743200" cy="2099320"/>
          </a:xfrm>
        </p:spPr>
        <p:txBody>
          <a:bodyPr>
            <a:normAutofit fontScale="55000" lnSpcReduction="20000"/>
          </a:bodyPr>
          <a:lstStyle/>
          <a:p>
            <a:pPr algn="ctr"/>
            <a:endParaRPr lang="ru-RU" sz="2000" dirty="0" smtClean="0"/>
          </a:p>
          <a:p>
            <a:pPr algn="ctr"/>
            <a:r>
              <a:rPr lang="ru-RU" sz="2400" b="1" dirty="0"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Рио</a:t>
            </a:r>
            <a:r>
              <a:rPr lang="ru-RU" sz="2400" b="1" dirty="0" smtClean="0">
                <a:latin typeface="Times New Roman" pitchFamily="18" charset="0"/>
                <a:cs typeface="Times New Roman" pitchFamily="18" charset="0"/>
              </a:rPr>
              <a:t> 2016” Олимпия  </a:t>
            </a:r>
            <a:r>
              <a:rPr lang="ru-RU" sz="2400" b="1" dirty="0" err="1" smtClean="0">
                <a:latin typeface="Times New Roman" pitchFamily="18" charset="0"/>
                <a:cs typeface="Times New Roman" pitchFamily="18" charset="0"/>
              </a:rPr>
              <a:t>ўйинларининг</a:t>
            </a:r>
            <a:r>
              <a:rPr lang="ru-RU" sz="2400" b="1" dirty="0" smtClean="0">
                <a:latin typeface="Times New Roman" pitchFamily="18" charset="0"/>
                <a:cs typeface="Times New Roman" pitchFamily="18" charset="0"/>
              </a:rPr>
              <a:t> бокс </a:t>
            </a:r>
            <a:r>
              <a:rPr lang="ru-RU" sz="2400" b="1" dirty="0" err="1" smtClean="0">
                <a:latin typeface="Times New Roman" pitchFamily="18" charset="0"/>
                <a:cs typeface="Times New Roman" pitchFamily="18" charset="0"/>
              </a:rPr>
              <a:t>бўйича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олтин</a:t>
            </a:r>
            <a:r>
              <a:rPr lang="ru-RU" sz="2400" b="1" dirty="0" smtClean="0">
                <a:latin typeface="Times New Roman" pitchFamily="18" charset="0"/>
                <a:cs typeface="Times New Roman" pitchFamily="18" charset="0"/>
              </a:rPr>
              <a:t> медали </a:t>
            </a:r>
            <a:r>
              <a:rPr lang="ru-RU" sz="2400" b="1" dirty="0" err="1" smtClean="0">
                <a:latin typeface="Times New Roman" pitchFamily="18" charset="0"/>
                <a:cs typeface="Times New Roman" pitchFamily="18" charset="0"/>
              </a:rPr>
              <a:t>соҳиби</a:t>
            </a:r>
            <a:r>
              <a:rPr lang="ru-RU" sz="2400" b="1" dirty="0" smtClean="0">
                <a:latin typeface="Times New Roman" pitchFamily="18" charset="0"/>
                <a:cs typeface="Times New Roman" pitchFamily="18" charset="0"/>
              </a:rPr>
              <a:t>.</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1991 </a:t>
            </a:r>
            <a:r>
              <a:rPr lang="ru-RU" sz="2400" dirty="0" err="1" smtClean="0">
                <a:latin typeface="Times New Roman" pitchFamily="18" charset="0"/>
                <a:cs typeface="Times New Roman" pitchFamily="18" charset="0"/>
              </a:rPr>
              <a:t>йил</a:t>
            </a:r>
            <a:r>
              <a:rPr lang="ru-RU" sz="2400" dirty="0" smtClean="0">
                <a:latin typeface="Times New Roman" pitchFamily="18" charset="0"/>
                <a:cs typeface="Times New Roman" pitchFamily="18" charset="0"/>
              </a:rPr>
              <a:t> 16 </a:t>
            </a:r>
            <a:r>
              <a:rPr lang="ru-RU" sz="2400" dirty="0" err="1" smtClean="0">
                <a:latin typeface="Times New Roman" pitchFamily="18" charset="0"/>
                <a:cs typeface="Times New Roman" pitchFamily="18" charset="0"/>
              </a:rPr>
              <a:t>июнда</a:t>
            </a:r>
            <a:endParaRPr lang="ru-RU" sz="2400" dirty="0" smtClean="0">
              <a:latin typeface="Times New Roman" pitchFamily="18" charset="0"/>
              <a:cs typeface="Times New Roman" pitchFamily="18" charset="0"/>
            </a:endParaRPr>
          </a:p>
          <a:p>
            <a:pPr algn="ctr"/>
            <a:r>
              <a:rPr lang="ru-RU" sz="2400" dirty="0" err="1" smtClean="0">
                <a:latin typeface="Times New Roman" pitchFamily="18" charset="0"/>
                <a:cs typeface="Times New Roman" pitchFamily="18" charset="0"/>
              </a:rPr>
              <a:t>Тошкент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вилояти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Бекобод</a:t>
            </a:r>
            <a:r>
              <a:rPr lang="ru-RU" sz="2400" dirty="0" smtClean="0">
                <a:latin typeface="Times New Roman" pitchFamily="18" charset="0"/>
                <a:cs typeface="Times New Roman" pitchFamily="18" charset="0"/>
              </a:rPr>
              <a:t> </a:t>
            </a:r>
          </a:p>
          <a:p>
            <a:pPr algn="ctr"/>
            <a:r>
              <a:rPr lang="ru-RU" sz="2400" dirty="0" err="1" smtClean="0">
                <a:latin typeface="Times New Roman" pitchFamily="18" charset="0"/>
                <a:cs typeface="Times New Roman" pitchFamily="18" charset="0"/>
              </a:rPr>
              <a:t>туманида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туғилган.</a:t>
            </a:r>
            <a:endParaRPr lang="ru-RU" sz="2400" dirty="0" smtClean="0">
              <a:latin typeface="Times New Roman" pitchFamily="18" charset="0"/>
              <a:cs typeface="Times New Roman" pitchFamily="18" charset="0"/>
            </a:endParaRPr>
          </a:p>
          <a:p>
            <a:pPr algn="ctr"/>
            <a:r>
              <a:rPr lang="ru-RU" sz="2400" dirty="0" err="1" smtClean="0">
                <a:latin typeface="Times New Roman" pitchFamily="18" charset="0"/>
                <a:cs typeface="Times New Roman" pitchFamily="18" charset="0"/>
              </a:rPr>
              <a:t>Миллати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ўзбек</a:t>
            </a:r>
            <a:r>
              <a:rPr lang="ru-RU" sz="2400" dirty="0" smtClean="0">
                <a:latin typeface="Times New Roman" pitchFamily="18" charset="0"/>
                <a:cs typeface="Times New Roman" pitchFamily="18" charset="0"/>
              </a:rPr>
              <a:t>.</a:t>
            </a:r>
          </a:p>
          <a:p>
            <a:pPr algn="ctr"/>
            <a:r>
              <a:rPr lang="ru-RU" sz="2400" dirty="0" err="1" smtClean="0">
                <a:latin typeface="Times New Roman" pitchFamily="18" charset="0"/>
                <a:cs typeface="Times New Roman" pitchFamily="18" charset="0"/>
              </a:rPr>
              <a:t>Ўзбекистон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давлат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жисмоний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тарбия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институтини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тугатган</a:t>
            </a:r>
            <a:r>
              <a:rPr lang="ru-RU" sz="2400" dirty="0" smtClean="0">
                <a:latin typeface="Times New Roman" pitchFamily="18" charset="0"/>
                <a:cs typeface="Times New Roman" pitchFamily="18" charset="0"/>
              </a:rPr>
              <a:t> (2014)</a:t>
            </a:r>
          </a:p>
          <a:p>
            <a:pPr algn="ctr"/>
            <a:endParaRPr lang="ru-RU" sz="1900" dirty="0">
              <a:latin typeface="Times New Roman" pitchFamily="18" charset="0"/>
              <a:cs typeface="Times New Roman" pitchFamily="18" charset="0"/>
            </a:endParaRPr>
          </a:p>
        </p:txBody>
      </p:sp>
      <p:sp>
        <p:nvSpPr>
          <p:cNvPr id="4" name="Содержимое 3"/>
          <p:cNvSpPr>
            <a:spLocks noGrp="1"/>
          </p:cNvSpPr>
          <p:nvPr>
            <p:ph sz="half" idx="1"/>
          </p:nvPr>
        </p:nvSpPr>
        <p:spPr>
          <a:xfrm>
            <a:off x="3575050" y="980728"/>
            <a:ext cx="5111750" cy="5339680"/>
          </a:xfrm>
        </p:spPr>
        <p:txBody>
          <a:bodyPr>
            <a:normAutofit/>
          </a:bodyPr>
          <a:lstStyle/>
          <a:p>
            <a:pPr algn="just"/>
            <a:r>
              <a:rPr lang="ru-RU" sz="1400" dirty="0" err="1" smtClean="0">
                <a:latin typeface="Times New Roman" pitchFamily="18" charset="0"/>
                <a:cs typeface="Times New Roman" pitchFamily="18" charset="0"/>
              </a:rPr>
              <a:t>Фазлиддиндаги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тиришқоқлик болалик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йилларидаёқ ён-атрофдагиларнинг</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эътиборини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қозонганди.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ҳислати боис</a:t>
            </a:r>
            <a:r>
              <a:rPr lang="ru-RU" sz="1400" dirty="0" smtClean="0">
                <a:latin typeface="Times New Roman" pitchFamily="18" charset="0"/>
                <a:cs typeface="Times New Roman" pitchFamily="18" charset="0"/>
              </a:rPr>
              <a:t> бокс </a:t>
            </a:r>
            <a:r>
              <a:rPr lang="ru-RU" sz="1400" dirty="0" err="1" smtClean="0">
                <a:latin typeface="Times New Roman" pitchFamily="18" charset="0"/>
                <a:cs typeface="Times New Roman" pitchFamily="18" charset="0"/>
              </a:rPr>
              <a:t>оламига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кириб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келишдаги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дастлабки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қадамлари ҳам омадли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бўлди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Аниқ </a:t>
            </a:r>
            <a:r>
              <a:rPr lang="ru-RU" sz="1400" dirty="0" smtClean="0">
                <a:latin typeface="Times New Roman" pitchFamily="18" charset="0"/>
                <a:cs typeface="Times New Roman" pitchFamily="18" charset="0"/>
              </a:rPr>
              <a:t>режа </a:t>
            </a:r>
            <a:r>
              <a:rPr lang="ru-RU" sz="1400" dirty="0" err="1" smtClean="0">
                <a:latin typeface="Times New Roman" pitchFamily="18" charset="0"/>
                <a:cs typeface="Times New Roman" pitchFamily="18" charset="0"/>
              </a:rPr>
              <a:t>асосида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машғулотларга қатнай бошлаган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йигитча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ўсмирлар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ўртасида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ўтказиладиган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турли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мусобақаларда бирин-кетин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ғалаба қозона бошлади</a:t>
            </a:r>
            <a:r>
              <a:rPr lang="ru-RU" sz="1400" dirty="0" smtClean="0">
                <a:latin typeface="Times New Roman" pitchFamily="18" charset="0"/>
                <a:cs typeface="Times New Roman" pitchFamily="18" charset="0"/>
              </a:rPr>
              <a:t>.</a:t>
            </a:r>
          </a:p>
          <a:p>
            <a:pPr algn="just"/>
            <a:r>
              <a:rPr lang="ru-RU" sz="1400" dirty="0" err="1" smtClean="0">
                <a:latin typeface="Times New Roman" pitchFamily="18" charset="0"/>
                <a:cs typeface="Times New Roman" pitchFamily="18" charset="0"/>
              </a:rPr>
              <a:t>Куч-қувват ва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туганмас</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ғайратга тўла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бошлаган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Фазлиддиннинг</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мамлакат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миқёсидаги мусобақалар билан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чекланиб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қолишни истамагани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аслида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унинг</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бир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фазилати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эди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Ўзбек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ўғлони нималарга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қодирлигини намоён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этишга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астойдил</a:t>
            </a:r>
            <a:r>
              <a:rPr lang="ru-RU" sz="1400" dirty="0" smtClean="0">
                <a:latin typeface="Times New Roman" pitchFamily="18" charset="0"/>
                <a:cs typeface="Times New Roman" pitchFamily="18" charset="0"/>
              </a:rPr>
              <a:t> бел </a:t>
            </a:r>
            <a:r>
              <a:rPr lang="ru-RU" sz="1400" dirty="0" err="1" smtClean="0">
                <a:latin typeface="Times New Roman" pitchFamily="18" charset="0"/>
                <a:cs typeface="Times New Roman" pitchFamily="18" charset="0"/>
              </a:rPr>
              <a:t>боғлаганининг намойиши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эди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бу</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2012 </a:t>
            </a:r>
            <a:r>
              <a:rPr lang="ru-RU" sz="1400" dirty="0" err="1" smtClean="0">
                <a:latin typeface="Times New Roman" pitchFamily="18" charset="0"/>
                <a:cs typeface="Times New Roman" pitchFamily="18" charset="0"/>
              </a:rPr>
              <a:t>йил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Лондонда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бўлиб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ўтган</a:t>
            </a:r>
            <a:r>
              <a:rPr lang="ru-RU" sz="1400" dirty="0" smtClean="0">
                <a:latin typeface="Times New Roman" pitchFamily="18" charset="0"/>
                <a:cs typeface="Times New Roman" pitchFamily="18" charset="0"/>
              </a:rPr>
              <a:t> Олимпия </a:t>
            </a:r>
            <a:r>
              <a:rPr lang="ru-RU" sz="1400" dirty="0" err="1" smtClean="0">
                <a:latin typeface="Times New Roman" pitchFamily="18" charset="0"/>
                <a:cs typeface="Times New Roman" pitchFamily="18" charset="0"/>
              </a:rPr>
              <a:t>ўйинларида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қатнашган Фазлиддиннинг</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рингдаги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ҳаракатини кузатган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мутахассислар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Ўзбекистонда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бир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маҳоратли боксчи</a:t>
            </a:r>
            <a:r>
              <a:rPr lang="ru-RU" sz="1400" dirty="0" smtClean="0">
                <a:latin typeface="Times New Roman" pitchFamily="18" charset="0"/>
                <a:cs typeface="Times New Roman" pitchFamily="18" charset="0"/>
              </a:rPr>
              <a:t> – </a:t>
            </a:r>
            <a:r>
              <a:rPr lang="ru-RU" sz="1400" dirty="0" err="1" smtClean="0">
                <a:latin typeface="Times New Roman" pitchFamily="18" charset="0"/>
                <a:cs typeface="Times New Roman" pitchFamily="18" charset="0"/>
              </a:rPr>
              <a:t>бўлажак</a:t>
            </a:r>
            <a:r>
              <a:rPr lang="ru-RU" sz="1400" dirty="0" smtClean="0">
                <a:latin typeface="Times New Roman" pitchFamily="18" charset="0"/>
                <a:cs typeface="Times New Roman" pitchFamily="18" charset="0"/>
              </a:rPr>
              <a:t> чемпион </a:t>
            </a:r>
            <a:r>
              <a:rPr lang="ru-RU" sz="1400" dirty="0" err="1" smtClean="0">
                <a:latin typeface="Times New Roman" pitchFamily="18" charset="0"/>
                <a:cs typeface="Times New Roman" pitchFamily="18" charset="0"/>
              </a:rPr>
              <a:t>етишиб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чиқаётганини тахмин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қилишганди</a:t>
            </a:r>
            <a:r>
              <a:rPr lang="ru-RU" sz="1400" dirty="0" smtClean="0">
                <a:latin typeface="Times New Roman" pitchFamily="18" charset="0"/>
                <a:cs typeface="Times New Roman" pitchFamily="18" charset="0"/>
              </a:rPr>
              <a:t>. </a:t>
            </a:r>
          </a:p>
          <a:p>
            <a:pPr algn="just"/>
            <a:r>
              <a:rPr lang="uz-Cyrl-UZ" sz="1400" dirty="0" smtClean="0">
                <a:latin typeface="Times New Roman" pitchFamily="18" charset="0"/>
                <a:cs typeface="Times New Roman" pitchFamily="18" charset="0"/>
              </a:rPr>
              <a:t>2015 йилда бўлиб ўтган жаҳон чемпионатида кумуш медални қўлга киритган чарм қўлқоп устаси ана шу башоратларни эътирофга айлантирди.</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Ўзбекистон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ифтихори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фахрий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унвони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соҳиби Ф.Ғаибназаровнинг </a:t>
            </a:r>
            <a:r>
              <a:rPr lang="ru-RU" sz="1400" dirty="0" smtClean="0">
                <a:latin typeface="Times New Roman" pitchFamily="18" charset="0"/>
                <a:cs typeface="Times New Roman" pitchFamily="18" charset="0"/>
              </a:rPr>
              <a:t>“</a:t>
            </a:r>
            <a:r>
              <a:rPr lang="ru-RU" sz="1400" dirty="0" err="1" smtClean="0">
                <a:latin typeface="Times New Roman" pitchFamily="18" charset="0"/>
                <a:cs typeface="Times New Roman" pitchFamily="18" charset="0"/>
              </a:rPr>
              <a:t>Рио</a:t>
            </a:r>
            <a:r>
              <a:rPr lang="ru-RU" sz="1400" dirty="0" smtClean="0">
                <a:latin typeface="Times New Roman" pitchFamily="18" charset="0"/>
                <a:cs typeface="Times New Roman" pitchFamily="18" charset="0"/>
              </a:rPr>
              <a:t> 2016” </a:t>
            </a:r>
            <a:r>
              <a:rPr lang="ru-RU" sz="1400" dirty="0" err="1" smtClean="0">
                <a:latin typeface="Times New Roman" pitchFamily="18" charset="0"/>
                <a:cs typeface="Times New Roman" pitchFamily="18" charset="0"/>
              </a:rPr>
              <a:t>шоҳсупасига кўтарилиб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ме</a:t>
            </a:r>
            <a:r>
              <a:rPr lang="uz-Cyrl-UZ" sz="1400" dirty="0" smtClean="0">
                <a:latin typeface="Times New Roman" pitchFamily="18" charset="0"/>
                <a:cs typeface="Times New Roman" pitchFamily="18" charset="0"/>
              </a:rPr>
              <a:t>ҳ</a:t>
            </a:r>
            <a:r>
              <a:rPr lang="ru-RU" sz="1400" dirty="0" err="1" smtClean="0">
                <a:latin typeface="Times New Roman" pitchFamily="18" charset="0"/>
                <a:cs typeface="Times New Roman" pitchFamily="18" charset="0"/>
              </a:rPr>
              <a:t>нати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самараси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бўлган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тилла</a:t>
            </a:r>
            <a:r>
              <a:rPr lang="ru-RU" sz="1400" dirty="0" smtClean="0">
                <a:latin typeface="Times New Roman" pitchFamily="18" charset="0"/>
                <a:cs typeface="Times New Roman" pitchFamily="18" charset="0"/>
              </a:rPr>
              <a:t> медаль </a:t>
            </a:r>
            <a:r>
              <a:rPr lang="ru-RU" sz="1400" dirty="0" err="1" smtClean="0">
                <a:latin typeface="Times New Roman" pitchFamily="18" charset="0"/>
                <a:cs typeface="Times New Roman" pitchFamily="18" charset="0"/>
              </a:rPr>
              <a:t>таъмини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тотиб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кўргани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бугун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юзлаб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болаларда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Ватан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шуҳратини ошириш</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иштиёқини шакллантиргани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билан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аҳамиятлидир</a:t>
            </a:r>
            <a:r>
              <a:rPr lang="ru-RU" sz="1400" dirty="0" smtClean="0">
                <a:latin typeface="Times New Roman" pitchFamily="18" charset="0"/>
                <a:cs typeface="Times New Roman" pitchFamily="18" charset="0"/>
              </a:rPr>
              <a:t>.</a:t>
            </a:r>
          </a:p>
          <a:p>
            <a:pPr algn="just"/>
            <a:endParaRPr lang="ru-RU" sz="2000" dirty="0" smtClean="0"/>
          </a:p>
          <a:p>
            <a:pPr algn="just"/>
            <a:endParaRPr lang="uz-Cyrl-UZ" sz="2000" dirty="0" smtClean="0"/>
          </a:p>
          <a:p>
            <a:pPr algn="just"/>
            <a:endParaRPr lang="ru-RU" sz="2000" dirty="0" smtClean="0"/>
          </a:p>
          <a:p>
            <a:pPr algn="just"/>
            <a:endParaRPr lang="ru-RU" sz="2000" dirty="0"/>
          </a:p>
        </p:txBody>
      </p:sp>
      <p:pic>
        <p:nvPicPr>
          <p:cNvPr id="6" name="Рисунок 5" descr="http://people.ziyonet.uz/uploads/person/person/57bd43addd546.jpg"/>
          <p:cNvPicPr/>
          <p:nvPr/>
        </p:nvPicPr>
        <p:blipFill>
          <a:blip r:embed="rId2" cstate="print"/>
          <a:srcRect/>
          <a:stretch>
            <a:fillRect/>
          </a:stretch>
        </p:blipFill>
        <p:spPr bwMode="auto">
          <a:xfrm>
            <a:off x="755576" y="1772816"/>
            <a:ext cx="2016224" cy="230425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48680"/>
            <a:ext cx="2743200" cy="1474488"/>
          </a:xfrm>
        </p:spPr>
        <p:txBody>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2000" b="1" dirty="0" err="1" smtClean="0">
                <a:latin typeface="Times New Roman" pitchFamily="18" charset="0"/>
                <a:cs typeface="Times New Roman" pitchFamily="18" charset="0"/>
              </a:rPr>
              <a:t>Муртазаева</a:t>
            </a:r>
            <a:r>
              <a:rPr lang="en-US" sz="2000" b="1" dirty="0" smtClean="0">
                <a:latin typeface="Times New Roman" pitchFamily="18" charset="0"/>
                <a:cs typeface="Times New Roman" pitchFamily="18" charset="0"/>
              </a:rPr>
              <a:t> </a:t>
            </a:r>
            <a:br>
              <a:rPr lang="en-US" sz="2000" b="1" dirty="0" smtClean="0">
                <a:latin typeface="Times New Roman" pitchFamily="18" charset="0"/>
                <a:cs typeface="Times New Roman" pitchFamily="18" charset="0"/>
              </a:rPr>
            </a:br>
            <a:r>
              <a:rPr lang="en-US" sz="2000" b="1" dirty="0" err="1" smtClean="0">
                <a:latin typeface="Times New Roman" pitchFamily="18" charset="0"/>
                <a:cs typeface="Times New Roman" pitchFamily="18" charset="0"/>
              </a:rPr>
              <a:t>Юлдуз</a:t>
            </a:r>
            <a:r>
              <a:rPr lang="en-US" sz="2000" b="1" dirty="0" smtClean="0">
                <a:latin typeface="Times New Roman" pitchFamily="18" charset="0"/>
                <a:cs typeface="Times New Roman" pitchFamily="18" charset="0"/>
              </a:rPr>
              <a:t> </a:t>
            </a:r>
            <a:br>
              <a:rPr lang="en-US" sz="2000" b="1" dirty="0" smtClean="0">
                <a:latin typeface="Times New Roman" pitchFamily="18" charset="0"/>
                <a:cs typeface="Times New Roman" pitchFamily="18" charset="0"/>
              </a:rPr>
            </a:br>
            <a:r>
              <a:rPr lang="en-US" sz="2000" b="1" dirty="0" err="1" smtClean="0">
                <a:latin typeface="Times New Roman" pitchFamily="18" charset="0"/>
                <a:cs typeface="Times New Roman" pitchFamily="18" charset="0"/>
              </a:rPr>
              <a:t>Номоз</a:t>
            </a:r>
            <a:r>
              <a:rPr lang="en-US" sz="2000" b="1" dirty="0" smtClean="0">
                <a:latin typeface="Times New Roman" pitchFamily="18" charset="0"/>
                <a:cs typeface="Times New Roman" pitchFamily="18" charset="0"/>
              </a:rPr>
              <a:t> </a:t>
            </a:r>
            <a:r>
              <a:rPr lang="uz-Cyrl-UZ" sz="2000" b="1" dirty="0" smtClean="0">
                <a:latin typeface="Times New Roman" pitchFamily="18" charset="0"/>
                <a:cs typeface="Times New Roman" pitchFamily="18" charset="0"/>
              </a:rPr>
              <a:t>қ</a:t>
            </a:r>
            <a:r>
              <a:rPr lang="en-US" sz="2000" b="1" dirty="0" err="1" smtClean="0">
                <a:latin typeface="Times New Roman" pitchFamily="18" charset="0"/>
                <a:cs typeface="Times New Roman" pitchFamily="18" charset="0"/>
              </a:rPr>
              <a:t>изи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Текст 2"/>
          <p:cNvSpPr>
            <a:spLocks noGrp="1"/>
          </p:cNvSpPr>
          <p:nvPr>
            <p:ph type="body" idx="2"/>
          </p:nvPr>
        </p:nvSpPr>
        <p:spPr>
          <a:xfrm>
            <a:off x="685800" y="4704936"/>
            <a:ext cx="2743200" cy="1676392"/>
          </a:xfrm>
        </p:spPr>
        <p:txBody>
          <a:bodyPr>
            <a:normAutofit/>
          </a:bodyPr>
          <a:lstStyle/>
          <a:p>
            <a:pPr algn="ctr"/>
            <a:r>
              <a:rPr lang="en-US" sz="1300" b="1" dirty="0" smtClean="0">
                <a:latin typeface="Times New Roman" pitchFamily="18" charset="0"/>
                <a:cs typeface="Times New Roman" pitchFamily="18" charset="0"/>
              </a:rPr>
              <a:t>V</a:t>
            </a:r>
            <a:r>
              <a:rPr lang="uz-Cyrl-UZ" sz="1300" b="1" dirty="0" smtClean="0">
                <a:latin typeface="Times New Roman" pitchFamily="18" charset="0"/>
                <a:cs typeface="Times New Roman" pitchFamily="18" charset="0"/>
              </a:rPr>
              <a:t> </a:t>
            </a:r>
            <a:r>
              <a:rPr lang="en-US" sz="1300" b="1" dirty="0" smtClean="0">
                <a:latin typeface="Times New Roman" pitchFamily="18" charset="0"/>
                <a:cs typeface="Times New Roman" pitchFamily="18" charset="0"/>
              </a:rPr>
              <a:t> </a:t>
            </a:r>
            <a:r>
              <a:rPr lang="ru-RU" sz="1300" b="1" dirty="0" smtClean="0">
                <a:latin typeface="Times New Roman" pitchFamily="18" charset="0"/>
                <a:cs typeface="Times New Roman" pitchFamily="18" charset="0"/>
              </a:rPr>
              <a:t>хал</a:t>
            </a:r>
            <a:r>
              <a:rPr lang="uz-Cyrl-UZ" sz="1300" b="1" dirty="0" smtClean="0">
                <a:latin typeface="Times New Roman" pitchFamily="18" charset="0"/>
                <a:cs typeface="Times New Roman" pitchFamily="18" charset="0"/>
              </a:rPr>
              <a:t>қ</a:t>
            </a:r>
            <a:r>
              <a:rPr lang="ru-RU" sz="1300" b="1" dirty="0" err="1" smtClean="0">
                <a:latin typeface="Times New Roman" pitchFamily="18" charset="0"/>
                <a:cs typeface="Times New Roman" pitchFamily="18" charset="0"/>
              </a:rPr>
              <a:t>аро</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болалар</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расмлари</a:t>
            </a:r>
            <a:r>
              <a:rPr lang="ru-RU" sz="1300" b="1" dirty="0" smtClean="0">
                <a:latin typeface="Times New Roman" pitchFamily="18" charset="0"/>
                <a:cs typeface="Times New Roman" pitchFamily="18" charset="0"/>
              </a:rPr>
              <a:t> </a:t>
            </a:r>
            <a:r>
              <a:rPr lang="ru-RU" sz="1300" b="1" dirty="0" err="1" smtClean="0">
                <a:latin typeface="Times New Roman" pitchFamily="18" charset="0"/>
                <a:cs typeface="Times New Roman" pitchFamily="18" charset="0"/>
              </a:rPr>
              <a:t>Биенналеси</a:t>
            </a:r>
            <a:r>
              <a:rPr lang="en-US" sz="1300" b="1" dirty="0" smtClean="0">
                <a:latin typeface="Times New Roman" pitchFamily="18" charset="0"/>
                <a:cs typeface="Times New Roman" pitchFamily="18" charset="0"/>
              </a:rPr>
              <a:t> </a:t>
            </a:r>
            <a:r>
              <a:rPr lang="uz-Cyrl-UZ" sz="1300" b="1" dirty="0" smtClean="0">
                <a:latin typeface="Times New Roman" pitchFamily="18" charset="0"/>
                <a:cs typeface="Times New Roman" pitchFamily="18" charset="0"/>
              </a:rPr>
              <a:t> совриндори</a:t>
            </a:r>
            <a:endParaRPr lang="ru-RU" sz="1300" b="1" dirty="0" smtClean="0">
              <a:latin typeface="Times New Roman" pitchFamily="18" charset="0"/>
              <a:cs typeface="Times New Roman" pitchFamily="18" charset="0"/>
            </a:endParaRPr>
          </a:p>
          <a:p>
            <a:pPr algn="ctr"/>
            <a:endParaRPr lang="uz-Cyrl-UZ" sz="1300" dirty="0" smtClean="0">
              <a:latin typeface="Times New Roman" pitchFamily="18" charset="0"/>
              <a:cs typeface="Times New Roman" pitchFamily="18" charset="0"/>
            </a:endParaRPr>
          </a:p>
          <a:p>
            <a:pPr algn="ctr"/>
            <a:r>
              <a:rPr lang="en-US" sz="1300" dirty="0" smtClean="0">
                <a:latin typeface="Times New Roman" pitchFamily="18" charset="0"/>
                <a:cs typeface="Times New Roman" pitchFamily="18" charset="0"/>
              </a:rPr>
              <a:t>2001 </a:t>
            </a:r>
            <a:r>
              <a:rPr lang="ru-RU" sz="1300" dirty="0" err="1" smtClean="0">
                <a:latin typeface="Times New Roman" pitchFamily="18" charset="0"/>
                <a:cs typeface="Times New Roman" pitchFamily="18" charset="0"/>
              </a:rPr>
              <a:t>йилда</a:t>
            </a:r>
            <a:r>
              <a:rPr lang="ru-RU" sz="1300" dirty="0" smtClean="0">
                <a:latin typeface="Times New Roman" pitchFamily="18" charset="0"/>
                <a:cs typeface="Times New Roman" pitchFamily="18" charset="0"/>
              </a:rPr>
              <a:t> </a:t>
            </a:r>
            <a:r>
              <a:rPr lang="uz-Cyrl-UZ" sz="1300" dirty="0" smtClean="0">
                <a:latin typeface="Times New Roman" pitchFamily="18" charset="0"/>
                <a:cs typeface="Times New Roman" pitchFamily="18" charset="0"/>
              </a:rPr>
              <a:t>Қ</a:t>
            </a:r>
            <a:r>
              <a:rPr lang="ru-RU" sz="1300" dirty="0" err="1" smtClean="0">
                <a:latin typeface="Times New Roman" pitchFamily="18" charset="0"/>
                <a:cs typeface="Times New Roman" pitchFamily="18" charset="0"/>
              </a:rPr>
              <a:t>аш</a:t>
            </a:r>
            <a:r>
              <a:rPr lang="uz-Cyrl-UZ" sz="1300" dirty="0" smtClean="0">
                <a:latin typeface="Times New Roman" pitchFamily="18" charset="0"/>
                <a:cs typeface="Times New Roman" pitchFamily="18" charset="0"/>
              </a:rPr>
              <a:t>қ</a:t>
            </a:r>
            <a:r>
              <a:rPr lang="ru-RU" sz="1300" dirty="0" err="1" smtClean="0">
                <a:latin typeface="Times New Roman" pitchFamily="18" charset="0"/>
                <a:cs typeface="Times New Roman" pitchFamily="18" charset="0"/>
              </a:rPr>
              <a:t>адарё</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вилояти</a:t>
            </a:r>
            <a:r>
              <a:rPr lang="uz-Cyrl-UZ" sz="13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Ша</a:t>
            </a:r>
            <a:r>
              <a:rPr lang="uz-Cyrl-UZ" sz="1300" dirty="0" smtClean="0">
                <a:latin typeface="Times New Roman" pitchFamily="18" charset="0"/>
                <a:cs typeface="Times New Roman" pitchFamily="18" charset="0"/>
              </a:rPr>
              <a:t>х</a:t>
            </a:r>
            <a:r>
              <a:rPr lang="ru-RU" sz="1300" dirty="0" err="1" smtClean="0">
                <a:latin typeface="Times New Roman" pitchFamily="18" charset="0"/>
                <a:cs typeface="Times New Roman" pitchFamily="18" charset="0"/>
              </a:rPr>
              <a:t>рисабз</a:t>
            </a:r>
            <a:r>
              <a:rPr lang="ru-RU" sz="1300" dirty="0" smtClean="0">
                <a:latin typeface="Times New Roman" pitchFamily="18" charset="0"/>
                <a:cs typeface="Times New Roman" pitchFamily="18" charset="0"/>
              </a:rPr>
              <a:t> ша</a:t>
            </a:r>
            <a:r>
              <a:rPr lang="uz-Cyrl-UZ" sz="1300" dirty="0" smtClean="0">
                <a:latin typeface="Times New Roman" pitchFamily="18" charset="0"/>
                <a:cs typeface="Times New Roman" pitchFamily="18" charset="0"/>
              </a:rPr>
              <a:t>ҳ</a:t>
            </a:r>
            <a:r>
              <a:rPr lang="ru-RU" sz="1300" dirty="0" err="1" smtClean="0">
                <a:latin typeface="Times New Roman" pitchFamily="18" charset="0"/>
                <a:cs typeface="Times New Roman" pitchFamily="18" charset="0"/>
              </a:rPr>
              <a:t>рида</a:t>
            </a:r>
            <a:r>
              <a:rPr lang="ru-RU" sz="1300" dirty="0" smtClean="0">
                <a:latin typeface="Times New Roman" pitchFamily="18" charset="0"/>
                <a:cs typeface="Times New Roman" pitchFamily="18" charset="0"/>
              </a:rPr>
              <a:t> ту</a:t>
            </a:r>
            <a:r>
              <a:rPr lang="uz-Cyrl-UZ" sz="1300" dirty="0" smtClean="0">
                <a:latin typeface="Times New Roman" pitchFamily="18" charset="0"/>
                <a:cs typeface="Times New Roman" pitchFamily="18" charset="0"/>
              </a:rPr>
              <a:t>ғ</a:t>
            </a:r>
            <a:r>
              <a:rPr lang="ru-RU" sz="1300" dirty="0" err="1" smtClean="0">
                <a:latin typeface="Times New Roman" pitchFamily="18" charset="0"/>
                <a:cs typeface="Times New Roman" pitchFamily="18" charset="0"/>
              </a:rPr>
              <a:t>илган</a:t>
            </a:r>
            <a:r>
              <a:rPr lang="uz-Cyrl-UZ" sz="1300" dirty="0" smtClean="0">
                <a:latin typeface="Times New Roman" pitchFamily="18" charset="0"/>
                <a:cs typeface="Times New Roman" pitchFamily="18" charset="0"/>
              </a:rPr>
              <a:t>.</a:t>
            </a:r>
            <a:r>
              <a:rPr lang="en-US" sz="1300" dirty="0" smtClean="0">
                <a:latin typeface="Times New Roman" pitchFamily="18" charset="0"/>
                <a:cs typeface="Times New Roman" pitchFamily="18" charset="0"/>
              </a:rPr>
              <a:t> </a:t>
            </a:r>
          </a:p>
          <a:p>
            <a:pPr algn="ctr"/>
            <a:r>
              <a:rPr lang="uz-Cyrl-UZ" sz="1300" dirty="0" smtClean="0">
                <a:latin typeface="Times New Roman" pitchFamily="18" charset="0"/>
                <a:cs typeface="Times New Roman" pitchFamily="18" charset="0"/>
              </a:rPr>
              <a:t>Миллати ў</a:t>
            </a:r>
            <a:r>
              <a:rPr lang="ru-RU" sz="1300" dirty="0" err="1" smtClean="0">
                <a:latin typeface="Times New Roman" pitchFamily="18" charset="0"/>
                <a:cs typeface="Times New Roman" pitchFamily="18" charset="0"/>
              </a:rPr>
              <a:t>збек</a:t>
            </a:r>
            <a:r>
              <a:rPr lang="ru-RU" sz="1300" dirty="0" smtClean="0">
                <a:latin typeface="Times New Roman" pitchFamily="18" charset="0"/>
                <a:cs typeface="Times New Roman" pitchFamily="18" charset="0"/>
              </a:rPr>
              <a:t>.</a:t>
            </a:r>
          </a:p>
          <a:p>
            <a:pPr algn="ctr"/>
            <a:r>
              <a:rPr lang="en-US" sz="1300" dirty="0" smtClean="0">
                <a:latin typeface="Times New Roman" pitchFamily="18" charset="0"/>
                <a:cs typeface="Times New Roman" pitchFamily="18" charset="0"/>
              </a:rPr>
              <a:t> </a:t>
            </a:r>
            <a:endParaRPr lang="ru-RU" sz="1300" dirty="0" smtClean="0">
              <a:latin typeface="Times New Roman" pitchFamily="18" charset="0"/>
              <a:cs typeface="Times New Roman" pitchFamily="18" charset="0"/>
            </a:endParaRPr>
          </a:p>
        </p:txBody>
      </p:sp>
      <p:sp>
        <p:nvSpPr>
          <p:cNvPr id="4" name="Содержимое 3"/>
          <p:cNvSpPr>
            <a:spLocks noGrp="1"/>
          </p:cNvSpPr>
          <p:nvPr>
            <p:ph sz="half" idx="1"/>
          </p:nvPr>
        </p:nvSpPr>
        <p:spPr>
          <a:xfrm>
            <a:off x="3575050" y="1017240"/>
            <a:ext cx="5111750" cy="5054966"/>
          </a:xfrm>
        </p:spPr>
        <p:txBody>
          <a:bodyPr>
            <a:noAutofit/>
          </a:bodyPr>
          <a:lstStyle/>
          <a:p>
            <a:pPr algn="just"/>
            <a:r>
              <a:rPr lang="ru-RU" sz="1330" dirty="0" smtClean="0">
                <a:latin typeface="Times New Roman" pitchFamily="18" charset="0"/>
                <a:cs typeface="Times New Roman" pitchFamily="18" charset="0"/>
              </a:rPr>
              <a:t>Республика </a:t>
            </a:r>
            <a:r>
              <a:rPr lang="ru-RU" sz="1330" dirty="0" err="1" smtClean="0">
                <a:latin typeface="Times New Roman" pitchFamily="18" charset="0"/>
                <a:cs typeface="Times New Roman" pitchFamily="18" charset="0"/>
              </a:rPr>
              <a:t>ихтисослаштирилган</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муси</a:t>
            </a:r>
            <a:r>
              <a:rPr lang="uz-Cyrl-UZ" sz="1330" dirty="0" smtClean="0">
                <a:latin typeface="Times New Roman" pitchFamily="18" charset="0"/>
                <a:cs typeface="Times New Roman" pitchFamily="18" charset="0"/>
              </a:rPr>
              <a:t>қ</a:t>
            </a:r>
            <a:r>
              <a:rPr lang="ru-RU" sz="1330" dirty="0" smtClean="0">
                <a:latin typeface="Times New Roman" pitchFamily="18" charset="0"/>
                <a:cs typeface="Times New Roman" pitchFamily="18" charset="0"/>
              </a:rPr>
              <a:t>а </a:t>
            </a:r>
            <a:r>
              <a:rPr lang="ru-RU" sz="1330" dirty="0" err="1" smtClean="0">
                <a:latin typeface="Times New Roman" pitchFamily="18" charset="0"/>
                <a:cs typeface="Times New Roman" pitchFamily="18" charset="0"/>
              </a:rPr>
              <a:t>ва</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санъат</a:t>
            </a:r>
            <a:r>
              <a:rPr lang="ru-RU" sz="1330" dirty="0" smtClean="0">
                <a:latin typeface="Times New Roman" pitchFamily="18" charset="0"/>
                <a:cs typeface="Times New Roman" pitchFamily="18" charset="0"/>
              </a:rPr>
              <a:t> академик ли</a:t>
            </a:r>
            <a:r>
              <a:rPr lang="uz-Cyrl-UZ" sz="1330" dirty="0" smtClean="0">
                <a:latin typeface="Times New Roman" pitchFamily="18" charset="0"/>
                <a:cs typeface="Times New Roman" pitchFamily="18" charset="0"/>
              </a:rPr>
              <a:t>ц</a:t>
            </a:r>
            <a:r>
              <a:rPr lang="ru-RU" sz="1330" dirty="0" smtClean="0">
                <a:latin typeface="Times New Roman" pitchFamily="18" charset="0"/>
                <a:cs typeface="Times New Roman" pitchFamily="18" charset="0"/>
              </a:rPr>
              <a:t>ей</a:t>
            </a:r>
            <a:r>
              <a:rPr lang="uz-Cyrl-UZ" sz="1330" dirty="0" smtClean="0">
                <a:latin typeface="Times New Roman" pitchFamily="18" charset="0"/>
                <a:cs typeface="Times New Roman" pitchFamily="18" charset="0"/>
              </a:rPr>
              <a:t>ида</a:t>
            </a:r>
            <a:r>
              <a:rPr lang="ru-RU" sz="1330" dirty="0" smtClean="0">
                <a:latin typeface="Times New Roman" pitchFamily="18" charset="0"/>
                <a:cs typeface="Times New Roman" pitchFamily="18" charset="0"/>
              </a:rPr>
              <a:t> та</a:t>
            </a:r>
            <a:r>
              <a:rPr lang="uz-Cyrl-UZ" sz="1330" dirty="0" smtClean="0">
                <a:latin typeface="Times New Roman" pitchFamily="18" charset="0"/>
                <a:cs typeface="Times New Roman" pitchFamily="18" charset="0"/>
              </a:rPr>
              <a:t>ҳ</a:t>
            </a:r>
            <a:r>
              <a:rPr lang="ru-RU" sz="1330" dirty="0" smtClean="0">
                <a:latin typeface="Times New Roman" pitchFamily="18" charset="0"/>
                <a:cs typeface="Times New Roman" pitchFamily="18" charset="0"/>
              </a:rPr>
              <a:t>сил </a:t>
            </a:r>
            <a:r>
              <a:rPr lang="ru-RU" sz="1330" dirty="0" err="1" smtClean="0">
                <a:latin typeface="Times New Roman" pitchFamily="18" charset="0"/>
                <a:cs typeface="Times New Roman" pitchFamily="18" charset="0"/>
              </a:rPr>
              <a:t>олаётган</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Юлдуз</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кичкинтойлигидаёқ мўйқалам билан</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дўст</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тутинди</a:t>
            </a:r>
            <a:r>
              <a:rPr lang="en-US" sz="1330" dirty="0" smtClean="0">
                <a:latin typeface="Times New Roman" pitchFamily="18" charset="0"/>
                <a:cs typeface="Times New Roman" pitchFamily="18" charset="0"/>
              </a:rPr>
              <a:t>.</a:t>
            </a:r>
            <a:r>
              <a:rPr lang="uz-Cyrl-UZ" sz="1330" dirty="0" smtClean="0">
                <a:latin typeface="Times New Roman" pitchFamily="18" charset="0"/>
                <a:cs typeface="Times New Roman" pitchFamily="18" charset="0"/>
              </a:rPr>
              <a:t> Унинг болаларча беғуборлик билан чизган расмлари аста-секин маъно-мазмун касб эта бошлади. Буни сезган ота-онаси уни ихтисослаштирилган таълим муассасасига  ўқишга беришди. </a:t>
            </a:r>
            <a:r>
              <a:rPr lang="en-US" sz="1330" dirty="0" smtClean="0">
                <a:latin typeface="Times New Roman" pitchFamily="18" charset="0"/>
                <a:cs typeface="Times New Roman" pitchFamily="18" charset="0"/>
              </a:rPr>
              <a:t> </a:t>
            </a:r>
            <a:endParaRPr lang="ru-RU" sz="1330" dirty="0" smtClean="0">
              <a:latin typeface="Times New Roman" pitchFamily="18" charset="0"/>
              <a:cs typeface="Times New Roman" pitchFamily="18" charset="0"/>
            </a:endParaRPr>
          </a:p>
          <a:p>
            <a:pPr algn="just"/>
            <a:r>
              <a:rPr lang="ru-RU" sz="1330" dirty="0" err="1" smtClean="0">
                <a:latin typeface="Times New Roman" pitchFamily="18" charset="0"/>
                <a:cs typeface="Times New Roman" pitchFamily="18" charset="0"/>
              </a:rPr>
              <a:t>Ю.Муртазаевада</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бўлажак</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рассомни</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кўра</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олган</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устозлар</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жажжи</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истеъдодни</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ўз</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қизиқишига қараб йўналтиришди</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турли</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тадбирларга</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таклиф</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қилишди.</a:t>
            </a:r>
            <a:r>
              <a:rPr lang="ru-RU" sz="1330" dirty="0" smtClean="0">
                <a:latin typeface="Times New Roman" pitchFamily="18" charset="0"/>
                <a:cs typeface="Times New Roman" pitchFamily="18" charset="0"/>
              </a:rPr>
              <a:t> </a:t>
            </a:r>
            <a:r>
              <a:rPr lang="en-US" sz="1330" dirty="0" smtClean="0">
                <a:latin typeface="Times New Roman" pitchFamily="18" charset="0"/>
                <a:cs typeface="Times New Roman" pitchFamily="18" charset="0"/>
              </a:rPr>
              <a:t>2014 </a:t>
            </a:r>
            <a:r>
              <a:rPr lang="ru-RU" sz="1330" dirty="0" err="1" smtClean="0">
                <a:latin typeface="Times New Roman" pitchFamily="18" charset="0"/>
                <a:cs typeface="Times New Roman" pitchFamily="18" charset="0"/>
              </a:rPr>
              <a:t>йилда</a:t>
            </a:r>
            <a:r>
              <a:rPr lang="ru-RU" sz="1330" dirty="0" smtClean="0">
                <a:latin typeface="Times New Roman" pitchFamily="18" charset="0"/>
                <a:cs typeface="Times New Roman" pitchFamily="18" charset="0"/>
              </a:rPr>
              <a:t> </a:t>
            </a:r>
            <a:r>
              <a:rPr lang="uz-Cyrl-UZ" sz="1330" dirty="0" smtClean="0">
                <a:latin typeface="Times New Roman" pitchFamily="18" charset="0"/>
                <a:cs typeface="Times New Roman" pitchFamily="18" charset="0"/>
              </a:rPr>
              <a:t>Юлдуз</a:t>
            </a:r>
            <a:r>
              <a:rPr lang="ru-RU" sz="1330" dirty="0" smtClean="0">
                <a:latin typeface="Times New Roman" pitchFamily="18" charset="0"/>
                <a:cs typeface="Times New Roman" pitchFamily="18" charset="0"/>
              </a:rPr>
              <a:t> </a:t>
            </a:r>
            <a:r>
              <a:rPr lang="en-US" sz="1330" dirty="0" smtClean="0">
                <a:latin typeface="Times New Roman" pitchFamily="18" charset="0"/>
                <a:cs typeface="Times New Roman" pitchFamily="18" charset="0"/>
              </a:rPr>
              <a:t>"</a:t>
            </a:r>
            <a:r>
              <a:rPr lang="ru-RU" sz="1330" dirty="0" err="1" smtClean="0">
                <a:latin typeface="Times New Roman" pitchFamily="18" charset="0"/>
                <a:cs typeface="Times New Roman" pitchFamily="18" charset="0"/>
              </a:rPr>
              <a:t>Тошкент</a:t>
            </a:r>
            <a:r>
              <a:rPr lang="ru-RU" sz="1330" dirty="0" smtClean="0">
                <a:latin typeface="Times New Roman" pitchFamily="18" charset="0"/>
                <a:cs typeface="Times New Roman" pitchFamily="18" charset="0"/>
              </a:rPr>
              <a:t> </a:t>
            </a:r>
            <a:r>
              <a:rPr lang="uz-Cyrl-UZ" sz="1330" dirty="0" smtClean="0">
                <a:latin typeface="Times New Roman" pitchFamily="18" charset="0"/>
                <a:cs typeface="Times New Roman" pitchFamily="18" charset="0"/>
              </a:rPr>
              <a:t>қ</a:t>
            </a:r>
            <a:r>
              <a:rPr lang="ru-RU" sz="1330" dirty="0" err="1" smtClean="0">
                <a:latin typeface="Times New Roman" pitchFamily="18" charset="0"/>
                <a:cs typeface="Times New Roman" pitchFamily="18" charset="0"/>
              </a:rPr>
              <a:t>увончлари</a:t>
            </a:r>
            <a:r>
              <a:rPr lang="en-US"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номли</a:t>
            </a:r>
            <a:r>
              <a:rPr lang="ru-RU" sz="1330" dirty="0" smtClean="0">
                <a:latin typeface="Times New Roman" pitchFamily="18" charset="0"/>
                <a:cs typeface="Times New Roman" pitchFamily="18" charset="0"/>
              </a:rPr>
              <a:t> </a:t>
            </a:r>
            <a:r>
              <a:rPr lang="en-US" sz="1330" dirty="0" smtClean="0">
                <a:latin typeface="Times New Roman" pitchFamily="18" charset="0"/>
                <a:cs typeface="Times New Roman" pitchFamily="18" charset="0"/>
              </a:rPr>
              <a:t>V</a:t>
            </a:r>
            <a:r>
              <a:rPr lang="uz-Cyrl-UZ" sz="1330" dirty="0" smtClean="0">
                <a:latin typeface="Times New Roman" pitchFamily="18" charset="0"/>
                <a:cs typeface="Times New Roman" pitchFamily="18" charset="0"/>
              </a:rPr>
              <a:t> х</a:t>
            </a:r>
            <a:r>
              <a:rPr lang="ru-RU" sz="1330" dirty="0" smtClean="0">
                <a:latin typeface="Times New Roman" pitchFamily="18" charset="0"/>
                <a:cs typeface="Times New Roman" pitchFamily="18" charset="0"/>
              </a:rPr>
              <a:t>ал</a:t>
            </a:r>
            <a:r>
              <a:rPr lang="uz-Cyrl-UZ" sz="1330" dirty="0" smtClean="0">
                <a:latin typeface="Times New Roman" pitchFamily="18" charset="0"/>
                <a:cs typeface="Times New Roman" pitchFamily="18" charset="0"/>
              </a:rPr>
              <a:t>қ</a:t>
            </a:r>
            <a:r>
              <a:rPr lang="ru-RU" sz="1330" dirty="0" err="1" smtClean="0">
                <a:latin typeface="Times New Roman" pitchFamily="18" charset="0"/>
                <a:cs typeface="Times New Roman" pitchFamily="18" charset="0"/>
              </a:rPr>
              <a:t>аро</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болалар</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расмлари</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Биенналесида</a:t>
            </a:r>
            <a:r>
              <a:rPr lang="ru-RU" sz="1330" dirty="0" smtClean="0">
                <a:latin typeface="Times New Roman" pitchFamily="18" charset="0"/>
                <a:cs typeface="Times New Roman" pitchFamily="18" charset="0"/>
              </a:rPr>
              <a:t> </a:t>
            </a:r>
            <a:r>
              <a:rPr lang="uz-Cyrl-UZ" sz="1330" dirty="0" smtClean="0">
                <a:latin typeface="Times New Roman" pitchFamily="18" charset="0"/>
                <a:cs typeface="Times New Roman" pitchFamily="18" charset="0"/>
              </a:rPr>
              <a:t>ў</a:t>
            </a:r>
            <a:r>
              <a:rPr lang="ru-RU" sz="1330" dirty="0" err="1" smtClean="0">
                <a:latin typeface="Times New Roman" pitchFamily="18" charset="0"/>
                <a:cs typeface="Times New Roman" pitchFamily="18" charset="0"/>
              </a:rPr>
              <a:t>з</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ижод</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намунаси</a:t>
            </a:r>
            <a:r>
              <a:rPr lang="ru-RU" sz="1330" dirty="0" smtClean="0">
                <a:latin typeface="Times New Roman" pitchFamily="18" charset="0"/>
                <a:cs typeface="Times New Roman" pitchFamily="18" charset="0"/>
              </a:rPr>
              <a:t> </a:t>
            </a:r>
            <a:r>
              <a:rPr lang="ru-RU" sz="1330" dirty="0" err="1" smtClean="0">
                <a:latin typeface="Times New Roman" pitchFamily="18" charset="0"/>
                <a:cs typeface="Times New Roman" pitchFamily="18" charset="0"/>
              </a:rPr>
              <a:t>билан</a:t>
            </a:r>
            <a:r>
              <a:rPr lang="ru-RU" sz="1330" dirty="0" smtClean="0">
                <a:latin typeface="Times New Roman" pitchFamily="18" charset="0"/>
                <a:cs typeface="Times New Roman" pitchFamily="18" charset="0"/>
              </a:rPr>
              <a:t> </a:t>
            </a:r>
            <a:r>
              <a:rPr lang="uz-Cyrl-UZ" sz="1330" dirty="0" smtClean="0">
                <a:latin typeface="Times New Roman" pitchFamily="18" charset="0"/>
                <a:cs typeface="Times New Roman" pitchFamily="18" charset="0"/>
              </a:rPr>
              <a:t>қ</a:t>
            </a:r>
            <a:r>
              <a:rPr lang="ru-RU" sz="1330" dirty="0" err="1" smtClean="0">
                <a:latin typeface="Times New Roman" pitchFamily="18" charset="0"/>
                <a:cs typeface="Times New Roman" pitchFamily="18" charset="0"/>
              </a:rPr>
              <a:t>атнашиб</a:t>
            </a:r>
            <a:r>
              <a:rPr lang="ru-RU" sz="1330" dirty="0" smtClean="0">
                <a:latin typeface="Times New Roman" pitchFamily="18" charset="0"/>
                <a:cs typeface="Times New Roman" pitchFamily="18" charset="0"/>
              </a:rPr>
              <a:t> </a:t>
            </a:r>
            <a:r>
              <a:rPr lang="uz-Cyrl-UZ" sz="1330" dirty="0" smtClean="0">
                <a:latin typeface="Times New Roman" pitchFamily="18" charset="0"/>
                <a:cs typeface="Times New Roman" pitchFamily="18" charset="0"/>
              </a:rPr>
              <a:t>совриндорлар қаторидан жой олди.</a:t>
            </a:r>
            <a:endParaRPr lang="ru-RU" sz="1330" dirty="0" smtClean="0">
              <a:latin typeface="Times New Roman" pitchFamily="18" charset="0"/>
              <a:cs typeface="Times New Roman" pitchFamily="18" charset="0"/>
            </a:endParaRPr>
          </a:p>
          <a:p>
            <a:pPr algn="just"/>
            <a:r>
              <a:rPr lang="uz-Cyrl-UZ" sz="1330" dirty="0" smtClean="0">
                <a:latin typeface="Times New Roman" pitchFamily="18" charset="0"/>
                <a:cs typeface="Times New Roman" pitchFamily="18" charset="0"/>
              </a:rPr>
              <a:t>2016 йилда эса "Ранглар жилоси" номли республика ёш рассомлар конкурсида биринчи ўринни қўлга киритди.</a:t>
            </a:r>
            <a:endParaRPr lang="ru-RU" sz="1330" dirty="0" smtClean="0">
              <a:latin typeface="Times New Roman" pitchFamily="18" charset="0"/>
              <a:cs typeface="Times New Roman" pitchFamily="18" charset="0"/>
            </a:endParaRPr>
          </a:p>
          <a:p>
            <a:pPr algn="just"/>
            <a:r>
              <a:rPr lang="uz-Cyrl-UZ" sz="1330" dirty="0" smtClean="0">
                <a:latin typeface="Times New Roman" pitchFamily="18" charset="0"/>
                <a:cs typeface="Times New Roman" pitchFamily="18" charset="0"/>
              </a:rPr>
              <a:t>2016 йил Литванинг Вильнюс шаҳрида ташкил этилган ёш рассомларнинг "Мен-оилам-Ватаним" мавзусидаги VIII халқаро конкурсида II даражали диплом ва кумуш медаль билан тақдирланди. </a:t>
            </a:r>
            <a:endParaRPr lang="ru-RU" sz="1330" dirty="0" smtClean="0">
              <a:latin typeface="Times New Roman" pitchFamily="18" charset="0"/>
              <a:cs typeface="Times New Roman" pitchFamily="18" charset="0"/>
            </a:endParaRPr>
          </a:p>
          <a:p>
            <a:pPr algn="just"/>
            <a:r>
              <a:rPr lang="uz-Cyrl-UZ" sz="1330" dirty="0" smtClean="0">
                <a:latin typeface="Times New Roman" pitchFamily="18" charset="0"/>
                <a:cs typeface="Times New Roman" pitchFamily="18" charset="0"/>
              </a:rPr>
              <a:t>2016 йилда, шунингдек, Россия Федерациясининг Владимир ва Суздал шаҳарларида ташкил этилган ёш рассомларнинг XV халқаро конкурсида ҳам муносиб қатнашди.</a:t>
            </a:r>
          </a:p>
          <a:p>
            <a:pPr algn="just"/>
            <a:r>
              <a:rPr lang="uz-Cyrl-UZ" sz="1330" dirty="0" smtClean="0">
                <a:latin typeface="Times New Roman" pitchFamily="18" charset="0"/>
                <a:cs typeface="Times New Roman" pitchFamily="18" charset="0"/>
              </a:rPr>
              <a:t>Юлдуз ҳар бир халқаро танловда унинг фамилиясига “Ўзбекистон” номи қўшиб айтилганида қанчалик ғурурланишини сафардан қайтгач дўстларига мароқ билан айтиб беради.</a:t>
            </a:r>
            <a:endParaRPr lang="ru-RU" sz="1330" dirty="0" smtClean="0">
              <a:latin typeface="Times New Roman" pitchFamily="18" charset="0"/>
              <a:cs typeface="Times New Roman" pitchFamily="18" charset="0"/>
            </a:endParaRPr>
          </a:p>
        </p:txBody>
      </p:sp>
      <p:pic>
        <p:nvPicPr>
          <p:cNvPr id="5" name="Рисунок 4" descr="C:\Users\user\Desktop\1111.jpg"/>
          <p:cNvPicPr/>
          <p:nvPr/>
        </p:nvPicPr>
        <p:blipFill>
          <a:blip r:embed="rId2" cstate="print"/>
          <a:srcRect/>
          <a:stretch>
            <a:fillRect/>
          </a:stretch>
        </p:blipFill>
        <p:spPr bwMode="auto">
          <a:xfrm>
            <a:off x="971600" y="1916832"/>
            <a:ext cx="2028764" cy="259228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000" b="1" dirty="0" smtClean="0">
                <a:latin typeface="Times New Roman" pitchFamily="18" charset="0"/>
                <a:cs typeface="Times New Roman" pitchFamily="18" charset="0"/>
              </a:rPr>
              <a:t>Абдуназарова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Жасмин </a:t>
            </a:r>
            <a:r>
              <a:rPr lang="ru-RU" sz="2000" b="1" dirty="0" smtClean="0">
                <a:latin typeface="Times New Roman" pitchFamily="18" charset="0"/>
                <a:cs typeface="Times New Roman" pitchFamily="18" charset="0"/>
              </a:rPr>
              <a:t>Р</a:t>
            </a:r>
            <a:r>
              <a:rPr lang="uz-Cyrl-UZ" sz="2000" b="1" dirty="0" smtClean="0">
                <a:latin typeface="Times New Roman" pitchFamily="18" charset="0"/>
                <a:cs typeface="Times New Roman" pitchFamily="18" charset="0"/>
              </a:rPr>
              <a:t>авшанжоновна </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653136"/>
            <a:ext cx="2743200" cy="1595264"/>
          </a:xfrm>
        </p:spPr>
        <p:txBody>
          <a:bodyPr>
            <a:noAutofit/>
          </a:bodyPr>
          <a:lstStyle/>
          <a:p>
            <a:pPr algn="ctr"/>
            <a:r>
              <a:rPr lang="uz-Cyrl-UZ" sz="1300" b="1" dirty="0" smtClean="0">
                <a:latin typeface="Times New Roman" pitchFamily="18" charset="0"/>
                <a:cs typeface="Times New Roman" pitchFamily="18" charset="0"/>
              </a:rPr>
              <a:t>Қатор халқаро мусиқа танловларининг Гран-При соҳибаси.</a:t>
            </a:r>
            <a:endParaRPr lang="en-US" sz="1300" b="1" dirty="0" smtClean="0">
              <a:latin typeface="Times New Roman" pitchFamily="18" charset="0"/>
              <a:cs typeface="Times New Roman" pitchFamily="18" charset="0"/>
            </a:endParaRPr>
          </a:p>
          <a:p>
            <a:pPr algn="ctr"/>
            <a:endParaRPr lang="uz-Cyrl-UZ" sz="1300" dirty="0" smtClean="0">
              <a:latin typeface="Times New Roman" pitchFamily="18" charset="0"/>
              <a:cs typeface="Times New Roman" pitchFamily="18" charset="0"/>
            </a:endParaRPr>
          </a:p>
          <a:p>
            <a:pPr algn="ctr"/>
            <a:r>
              <a:rPr lang="uz-Cyrl-UZ" sz="1300" dirty="0" smtClean="0">
                <a:latin typeface="Times New Roman" pitchFamily="18" charset="0"/>
                <a:cs typeface="Times New Roman" pitchFamily="18" charset="0"/>
              </a:rPr>
              <a:t>2000 йил 29 июлда </a:t>
            </a:r>
          </a:p>
          <a:p>
            <a:pPr algn="ctr"/>
            <a:r>
              <a:rPr lang="uz-Cyrl-UZ" sz="1300" dirty="0" smtClean="0">
                <a:latin typeface="Times New Roman" pitchFamily="18" charset="0"/>
                <a:cs typeface="Times New Roman" pitchFamily="18" charset="0"/>
              </a:rPr>
              <a:t>Тошкент шаҳрида туғилган. </a:t>
            </a:r>
          </a:p>
          <a:p>
            <a:pPr algn="ctr"/>
            <a:r>
              <a:rPr lang="uz-Cyrl-UZ" sz="1300" dirty="0" smtClean="0">
                <a:latin typeface="Times New Roman" pitchFamily="18" charset="0"/>
                <a:cs typeface="Times New Roman" pitchFamily="18" charset="0"/>
              </a:rPr>
              <a:t>Миллати ўзбек. </a:t>
            </a:r>
            <a:endParaRPr lang="ru-RU" sz="1300" dirty="0" smtClean="0">
              <a:latin typeface="Times New Roman" pitchFamily="18" charset="0"/>
              <a:cs typeface="Times New Roman" pitchFamily="18" charset="0"/>
            </a:endParaRPr>
          </a:p>
        </p:txBody>
      </p:sp>
      <p:sp>
        <p:nvSpPr>
          <p:cNvPr id="4" name="Содержимое 3"/>
          <p:cNvSpPr>
            <a:spLocks noGrp="1"/>
          </p:cNvSpPr>
          <p:nvPr>
            <p:ph sz="half" idx="1"/>
          </p:nvPr>
        </p:nvSpPr>
        <p:spPr>
          <a:xfrm>
            <a:off x="3575050" y="1041648"/>
            <a:ext cx="5111750" cy="5051648"/>
          </a:xfrm>
        </p:spPr>
        <p:txBody>
          <a:bodyPr>
            <a:normAutofit fontScale="92500" lnSpcReduction="10000"/>
          </a:bodyPr>
          <a:lstStyle/>
          <a:p>
            <a:pPr algn="just"/>
            <a:r>
              <a:rPr lang="uz-Cyrl-UZ" sz="1600" dirty="0" smtClean="0">
                <a:latin typeface="Times New Roman" pitchFamily="18" charset="0"/>
                <a:cs typeface="Times New Roman" pitchFamily="18" charset="0"/>
              </a:rPr>
              <a:t>Жасмин эришган ютуқлар мундарижасининг ўзи унинг нечоғли истеъдодли фортепианочи эканлигини кўрсатиб турибди. Уларнинг айримларини санаб ўтамиз.</a:t>
            </a:r>
          </a:p>
          <a:p>
            <a:pPr algn="just"/>
            <a:r>
              <a:rPr lang="uz-Cyrl-UZ" sz="1600" dirty="0" smtClean="0">
                <a:latin typeface="Times New Roman" pitchFamily="18" charset="0"/>
                <a:cs typeface="Times New Roman" pitchFamily="18" charset="0"/>
              </a:rPr>
              <a:t>2010 йилда Россиянинг Санкт-Петербург шаҳрида ўтказилган “Окно в Европу” халқаро танловида биринчи ўрин.</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2012 йил Франциянинг Париж шаҳридаги Н.Рубинштейн халқаро танловида Гран-При соҳибаси.</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2013 йил Италиядаги “Citta di Barletta” халқаро танловида Гран-При соҳибаси.</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2014 йил Италиянинг Филодельфия шахрида ўтказилган «Premio Spesiale Paolo Serrao» номли танловда Гран-При соҳибаси.</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2014 йил Россиянинг Самара шахрида  бўлиб ўтган Ю.Башметнинг “Маҳорат сабоқлари” мактаби иштирокчиси.</a:t>
            </a:r>
            <a:endParaRPr lang="ru-RU" sz="1600" dirty="0" smtClean="0">
              <a:latin typeface="Times New Roman" pitchFamily="18" charset="0"/>
              <a:cs typeface="Times New Roman" pitchFamily="18" charset="0"/>
            </a:endParaRPr>
          </a:p>
          <a:p>
            <a:pPr algn="just"/>
            <a:r>
              <a:rPr lang="uz-Cyrl-UZ" sz="1600" dirty="0" smtClean="0">
                <a:latin typeface="Times New Roman" pitchFamily="18" charset="0"/>
                <a:cs typeface="Times New Roman" pitchFamily="18" charset="0"/>
              </a:rPr>
              <a:t>2016 йилда Франциянинг Париж шаҳрида ўтказилган А.Скрябин номидаги ҳалқаро танловда биринчи ўрин.</a:t>
            </a:r>
          </a:p>
          <a:p>
            <a:pPr algn="just"/>
            <a:r>
              <a:rPr lang="uz-Cyrl-UZ" sz="1600" dirty="0" smtClean="0">
                <a:latin typeface="Times New Roman" pitchFamily="18" charset="0"/>
                <a:cs typeface="Times New Roman" pitchFamily="18" charset="0"/>
              </a:rPr>
              <a:t>Мусиқа соҳасидаги дастлабки ютуғини 10 ёшга тўлмасдан аввал қўлга киритган, бугун айни камолот даврига етган Жасмин келажакда бундан-да юксак довонлардан ўтишига шубҳа йўқ. </a:t>
            </a:r>
            <a:endParaRPr lang="ru-RU" sz="1600" dirty="0" smtClean="0">
              <a:latin typeface="Times New Roman" pitchFamily="18" charset="0"/>
              <a:cs typeface="Times New Roman" pitchFamily="18" charset="0"/>
            </a:endParaRPr>
          </a:p>
        </p:txBody>
      </p:sp>
      <p:pic>
        <p:nvPicPr>
          <p:cNvPr id="20482" name="Picture 2" descr="Jasmin"/>
          <p:cNvPicPr>
            <a:picLocks noChangeAspect="1" noChangeArrowheads="1"/>
          </p:cNvPicPr>
          <p:nvPr/>
        </p:nvPicPr>
        <p:blipFill>
          <a:blip r:embed="rId2" cstate="print"/>
          <a:srcRect/>
          <a:stretch>
            <a:fillRect/>
          </a:stretch>
        </p:blipFill>
        <p:spPr bwMode="auto">
          <a:xfrm>
            <a:off x="899592" y="1976250"/>
            <a:ext cx="2155927" cy="253287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04664"/>
            <a:ext cx="2743200" cy="1546496"/>
          </a:xfrm>
        </p:spPr>
        <p:txBody>
          <a:bodyPr/>
          <a:lstStyle/>
          <a:p>
            <a:r>
              <a:rPr lang="ru-RU" sz="2000" b="1" dirty="0" err="1" smtClean="0">
                <a:latin typeface="Times New Roman" pitchFamily="18" charset="0"/>
                <a:cs typeface="Times New Roman" pitchFamily="18" charset="0"/>
              </a:rPr>
              <a:t>Зоиров</a:t>
            </a: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Шаҳобид</a:t>
            </a:r>
            <a:r>
              <a:rPr lang="uz-Cyrl-UZ" sz="2000" b="1" dirty="0" smtClean="0">
                <a:latin typeface="Times New Roman" pitchFamily="18" charset="0"/>
                <a:cs typeface="Times New Roman" pitchFamily="18" charset="0"/>
              </a:rPr>
              <a:t>д</a:t>
            </a:r>
            <a:r>
              <a:rPr lang="ru-RU" sz="2000" b="1" dirty="0" smtClean="0">
                <a:latin typeface="Times New Roman" pitchFamily="18" charset="0"/>
                <a:cs typeface="Times New Roman" pitchFamily="18" charset="0"/>
              </a:rPr>
              <a:t>ин </a:t>
            </a:r>
            <a:r>
              <a:rPr lang="ru-RU" sz="2000" b="1" dirty="0" err="1" smtClean="0">
                <a:latin typeface="Times New Roman" pitchFamily="18" charset="0"/>
                <a:cs typeface="Times New Roman" pitchFamily="18" charset="0"/>
              </a:rPr>
              <a:t>Шокирович</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149080"/>
            <a:ext cx="2743200" cy="2099320"/>
          </a:xfrm>
        </p:spPr>
        <p:txBody>
          <a:bodyPr>
            <a:normAutofit fontScale="92500" lnSpcReduction="20000"/>
          </a:bodyPr>
          <a:lstStyle/>
          <a:p>
            <a:pPr algn="ct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Рио</a:t>
            </a:r>
            <a:r>
              <a:rPr lang="ru-RU" b="1" dirty="0" smtClean="0">
                <a:latin typeface="Times New Roman" pitchFamily="18" charset="0"/>
                <a:cs typeface="Times New Roman" pitchFamily="18" charset="0"/>
              </a:rPr>
              <a:t> 2016” Олимпия  </a:t>
            </a:r>
            <a:r>
              <a:rPr lang="ru-RU" b="1" dirty="0" err="1" smtClean="0">
                <a:latin typeface="Times New Roman" pitchFamily="18" charset="0"/>
                <a:cs typeface="Times New Roman" pitchFamily="18" charset="0"/>
              </a:rPr>
              <a:t>ўйинларининг</a:t>
            </a:r>
            <a:r>
              <a:rPr lang="ru-RU" b="1" dirty="0" smtClean="0">
                <a:latin typeface="Times New Roman" pitchFamily="18" charset="0"/>
                <a:cs typeface="Times New Roman" pitchFamily="18" charset="0"/>
              </a:rPr>
              <a:t> бокс </a:t>
            </a:r>
            <a:r>
              <a:rPr lang="ru-RU" b="1" dirty="0" err="1" smtClean="0">
                <a:latin typeface="Times New Roman" pitchFamily="18" charset="0"/>
                <a:cs typeface="Times New Roman" pitchFamily="18" charset="0"/>
              </a:rPr>
              <a:t>бўйича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олтин</a:t>
            </a:r>
            <a:r>
              <a:rPr lang="ru-RU" b="1" dirty="0" smtClean="0">
                <a:latin typeface="Times New Roman" pitchFamily="18" charset="0"/>
                <a:cs typeface="Times New Roman" pitchFamily="18" charset="0"/>
              </a:rPr>
              <a:t> медали </a:t>
            </a:r>
            <a:r>
              <a:rPr lang="ru-RU" b="1" dirty="0" err="1" smtClean="0">
                <a:latin typeface="Times New Roman" pitchFamily="18" charset="0"/>
                <a:cs typeface="Times New Roman" pitchFamily="18" charset="0"/>
              </a:rPr>
              <a:t>соҳиби</a:t>
            </a:r>
            <a:r>
              <a:rPr lang="ru-RU" b="1" dirty="0" smtClean="0">
                <a:latin typeface="Times New Roman" pitchFamily="18" charset="0"/>
                <a:cs typeface="Times New Roman" pitchFamily="18" charset="0"/>
              </a:rPr>
              <a:t>. </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1993 </a:t>
            </a:r>
            <a:r>
              <a:rPr lang="ru-RU" dirty="0" err="1" smtClean="0">
                <a:latin typeface="Times New Roman" pitchFamily="18" charset="0"/>
                <a:cs typeface="Times New Roman" pitchFamily="18" charset="0"/>
              </a:rPr>
              <a:t>йил</a:t>
            </a:r>
            <a:r>
              <a:rPr lang="ru-RU" dirty="0" smtClean="0">
                <a:latin typeface="Times New Roman" pitchFamily="18" charset="0"/>
                <a:cs typeface="Times New Roman" pitchFamily="18" charset="0"/>
              </a:rPr>
              <a:t> 3 </a:t>
            </a:r>
            <a:r>
              <a:rPr lang="ru-RU" dirty="0" err="1" smtClean="0">
                <a:latin typeface="Times New Roman" pitchFamily="18" charset="0"/>
                <a:cs typeface="Times New Roman" pitchFamily="18" charset="0"/>
              </a:rPr>
              <a:t>мартда</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Бухоро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вилояти</a:t>
            </a:r>
            <a:r>
              <a:rPr lang="ru-RU" dirty="0" smtClean="0">
                <a:latin typeface="Times New Roman" pitchFamily="18" charset="0"/>
                <a:cs typeface="Times New Roman" pitchFamily="18" charset="0"/>
              </a:rPr>
              <a:t>,</a:t>
            </a:r>
          </a:p>
          <a:p>
            <a:pPr algn="ctr"/>
            <a:r>
              <a:rPr lang="ru-RU" dirty="0" err="1" smtClean="0">
                <a:latin typeface="Times New Roman" pitchFamily="18" charset="0"/>
                <a:cs typeface="Times New Roman" pitchFamily="18" charset="0"/>
              </a:rPr>
              <a:t>Когон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шаҳрида туғилган.</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Миллати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ўзбек</a:t>
            </a:r>
            <a:r>
              <a:rPr lang="ru-RU" dirty="0" smtClean="0">
                <a:latin typeface="Times New Roman" pitchFamily="18" charset="0"/>
                <a:cs typeface="Times New Roman" pitchFamily="18" charset="0"/>
              </a:rPr>
              <a:t>.</a:t>
            </a:r>
          </a:p>
          <a:p>
            <a:pPr algn="ctr"/>
            <a:r>
              <a:rPr lang="ru-RU" dirty="0" err="1" smtClean="0">
                <a:latin typeface="Times New Roman" pitchFamily="18" charset="0"/>
                <a:cs typeface="Times New Roman" pitchFamily="18" charset="0"/>
              </a:rPr>
              <a:t>Бухоро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олимпия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заҳиралари коллежини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тугатган</a:t>
            </a:r>
            <a:r>
              <a:rPr lang="ru-RU" dirty="0" smtClean="0">
                <a:latin typeface="Times New Roman" pitchFamily="18" charset="0"/>
                <a:cs typeface="Times New Roman" pitchFamily="18" charset="0"/>
              </a:rPr>
              <a:t> (2011).</a:t>
            </a:r>
          </a:p>
          <a:p>
            <a:pPr algn="ctr"/>
            <a:endParaRPr lang="ru-RU" sz="1300" dirty="0"/>
          </a:p>
        </p:txBody>
      </p:sp>
      <p:sp>
        <p:nvSpPr>
          <p:cNvPr id="4" name="Содержимое 3"/>
          <p:cNvSpPr>
            <a:spLocks noGrp="1"/>
          </p:cNvSpPr>
          <p:nvPr>
            <p:ph sz="half" idx="1"/>
          </p:nvPr>
        </p:nvSpPr>
        <p:spPr>
          <a:xfrm>
            <a:off x="3571868" y="980728"/>
            <a:ext cx="5111750" cy="5112568"/>
          </a:xfrm>
        </p:spPr>
        <p:txBody>
          <a:bodyPr>
            <a:noAutofit/>
          </a:bodyPr>
          <a:lstStyle/>
          <a:p>
            <a:pPr algn="just">
              <a:lnSpc>
                <a:spcPct val="120000"/>
              </a:lnSpc>
            </a:pPr>
            <a:r>
              <a:rPr lang="ru-RU" sz="1300" dirty="0" err="1" smtClean="0">
                <a:latin typeface="Times New Roman" pitchFamily="18" charset="0"/>
                <a:cs typeface="Times New Roman" pitchFamily="18" charset="0"/>
              </a:rPr>
              <a:t>Ўзбек</a:t>
            </a:r>
            <a:r>
              <a:rPr lang="ru-RU" sz="1300" dirty="0" smtClean="0">
                <a:latin typeface="Times New Roman" pitchFamily="18" charset="0"/>
                <a:cs typeface="Times New Roman" pitchFamily="18" charset="0"/>
              </a:rPr>
              <a:t> бокс </a:t>
            </a:r>
            <a:r>
              <a:rPr lang="ru-RU" sz="1300" dirty="0" err="1" smtClean="0">
                <a:latin typeface="Times New Roman" pitchFamily="18" charset="0"/>
                <a:cs typeface="Times New Roman" pitchFamily="18" charset="0"/>
              </a:rPr>
              <a:t>мактаби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тарбияланувчилари</a:t>
            </a:r>
            <a:r>
              <a:rPr lang="ru-RU" sz="1300" dirty="0" smtClean="0">
                <a:latin typeface="Times New Roman" pitchFamily="18" charset="0"/>
                <a:cs typeface="Times New Roman" pitchFamily="18" charset="0"/>
              </a:rPr>
              <a:t> 2000 </a:t>
            </a:r>
            <a:r>
              <a:rPr lang="ru-RU" sz="1300" dirty="0" err="1" smtClean="0">
                <a:latin typeface="Times New Roman" pitchFamily="18" charset="0"/>
                <a:cs typeface="Times New Roman" pitchFamily="18" charset="0"/>
              </a:rPr>
              <a:t>йил</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Сиднейда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бўлиб</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ўтган</a:t>
            </a:r>
            <a:r>
              <a:rPr lang="ru-RU" sz="1300" dirty="0" smtClean="0">
                <a:latin typeface="Times New Roman" pitchFamily="18" charset="0"/>
                <a:cs typeface="Times New Roman" pitchFamily="18" charset="0"/>
              </a:rPr>
              <a:t> Олимпия </a:t>
            </a:r>
            <a:r>
              <a:rPr lang="ru-RU" sz="1300" dirty="0" err="1" smtClean="0">
                <a:latin typeface="Times New Roman" pitchFamily="18" charset="0"/>
                <a:cs typeface="Times New Roman" pitchFamily="18" charset="0"/>
              </a:rPr>
              <a:t>ўйинларида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миллионлаб</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мухлисларнинг</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олқишларига сазовор</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бўлишди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Катта-кичик</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ана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шундай</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мухлислар</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орасида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Когон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шаҳрида етти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ёшли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Шаҳобиддин ҳам </a:t>
            </a:r>
            <a:r>
              <a:rPr lang="ru-RU" sz="1300" dirty="0" smtClean="0">
                <a:latin typeface="Times New Roman" pitchFamily="18" charset="0"/>
                <a:cs typeface="Times New Roman" pitchFamily="18" charset="0"/>
              </a:rPr>
              <a:t>бор </a:t>
            </a:r>
            <a:r>
              <a:rPr lang="ru-RU" sz="1300" dirty="0" err="1" smtClean="0">
                <a:latin typeface="Times New Roman" pitchFamily="18" charset="0"/>
                <a:cs typeface="Times New Roman" pitchFamily="18" charset="0"/>
              </a:rPr>
              <a:t>эди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Энди-энди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чарм</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қўлқоп кийишни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ўрганган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йигитчанинг</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кўнглида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Ватан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байроғини елкасига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ёпинганича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шоҳсупада мағрур туриш</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иштиёқи уйғонди.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Кўп</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ўтмай</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бу</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орзу</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қатъий мақсадга  айланди</a:t>
            </a:r>
            <a:r>
              <a:rPr lang="ru-RU" sz="1300" dirty="0" smtClean="0">
                <a:latin typeface="Times New Roman" pitchFamily="18" charset="0"/>
                <a:cs typeface="Times New Roman" pitchFamily="18" charset="0"/>
              </a:rPr>
              <a:t>.</a:t>
            </a:r>
          </a:p>
          <a:p>
            <a:pPr algn="just">
              <a:lnSpc>
                <a:spcPct val="120000"/>
              </a:lnSpc>
            </a:pPr>
            <a:r>
              <a:rPr lang="ru-RU" sz="1300" dirty="0" err="1" smtClean="0">
                <a:latin typeface="Times New Roman" pitchFamily="18" charset="0"/>
                <a:cs typeface="Times New Roman" pitchFamily="18" charset="0"/>
              </a:rPr>
              <a:t>Ёшлар</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ўртасидаги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мусобақаларда тенгдошларидан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устунлигини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намойиш</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қила бошлаган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Ш.Зоиров</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мутахассисларнинг</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эътиборига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тушиб</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миллий</a:t>
            </a:r>
            <a:r>
              <a:rPr lang="ru-RU" sz="1300" dirty="0" smtClean="0">
                <a:latin typeface="Times New Roman" pitchFamily="18" charset="0"/>
                <a:cs typeface="Times New Roman" pitchFamily="18" charset="0"/>
              </a:rPr>
              <a:t> терма </a:t>
            </a:r>
            <a:r>
              <a:rPr lang="ru-RU" sz="1300" dirty="0" err="1" smtClean="0">
                <a:latin typeface="Times New Roman" pitchFamily="18" charset="0"/>
                <a:cs typeface="Times New Roman" pitchFamily="18" charset="0"/>
              </a:rPr>
              <a:t>жамоага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таклиф</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этилди</a:t>
            </a:r>
            <a:r>
              <a:rPr lang="ru-RU" sz="1300" dirty="0" smtClean="0">
                <a:latin typeface="Times New Roman" pitchFamily="18" charset="0"/>
                <a:cs typeface="Times New Roman" pitchFamily="18" charset="0"/>
              </a:rPr>
              <a:t>.</a:t>
            </a:r>
          </a:p>
          <a:p>
            <a:pPr algn="just">
              <a:lnSpc>
                <a:spcPct val="120000"/>
              </a:lnSpc>
            </a:pPr>
            <a:r>
              <a:rPr lang="uz-Cyrl-UZ" sz="1300" dirty="0" smtClean="0">
                <a:latin typeface="Times New Roman" pitchFamily="18" charset="0"/>
                <a:cs typeface="Times New Roman" pitchFamily="18" charset="0"/>
              </a:rPr>
              <a:t>2013 йил Иорданиянинг Амман шаҳрида бўлиб ўтган Осиё чемпионатида кумуш медални қўлга киритди.</a:t>
            </a:r>
          </a:p>
          <a:p>
            <a:pPr algn="just">
              <a:lnSpc>
                <a:spcPct val="120000"/>
              </a:lnSpc>
            </a:pPr>
            <a:r>
              <a:rPr lang="uz-Cyrl-UZ" sz="1300" dirty="0" smtClean="0">
                <a:latin typeface="Times New Roman" pitchFamily="18" charset="0"/>
                <a:cs typeface="Times New Roman" pitchFamily="18" charset="0"/>
              </a:rPr>
              <a:t>2014 йил Таиландда ташкил этилган қитъа чемпионатида ўз натижасини яна такрорлади. </a:t>
            </a:r>
          </a:p>
          <a:p>
            <a:pPr algn="just">
              <a:lnSpc>
                <a:spcPct val="120000"/>
              </a:lnSpc>
            </a:pPr>
            <a:r>
              <a:rPr lang="uz-Cyrl-UZ" sz="1300" dirty="0" smtClean="0">
                <a:latin typeface="Times New Roman" pitchFamily="18" charset="0"/>
                <a:cs typeface="Times New Roman" pitchFamily="18" charset="0"/>
              </a:rPr>
              <a:t>2015 йил Инчхонда (Жанубий Корея) ўтказилган Осиё ўйинларида шоҳсупанинг иккинчи поғонасига кўтарилди.</a:t>
            </a:r>
          </a:p>
          <a:p>
            <a:pPr algn="just">
              <a:lnSpc>
                <a:spcPct val="120000"/>
              </a:lnSpc>
            </a:pPr>
            <a:r>
              <a:rPr lang="ru-RU" sz="1300" dirty="0" smtClean="0">
                <a:latin typeface="Times New Roman" pitchFamily="18" charset="0"/>
                <a:cs typeface="Times New Roman" pitchFamily="18" charset="0"/>
              </a:rPr>
              <a:t>“</a:t>
            </a:r>
            <a:r>
              <a:rPr lang="ru-RU" sz="1300" dirty="0" err="1" smtClean="0">
                <a:latin typeface="Times New Roman" pitchFamily="18" charset="0"/>
                <a:cs typeface="Times New Roman" pitchFamily="18" charset="0"/>
              </a:rPr>
              <a:t>Ўзбекистон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ифтихори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фахрий</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унвони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билан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тақдирланган Шаҳобиддиннинг </a:t>
            </a:r>
            <a:r>
              <a:rPr lang="ru-RU" sz="1300" dirty="0" smtClean="0">
                <a:latin typeface="Times New Roman" pitchFamily="18" charset="0"/>
                <a:cs typeface="Times New Roman" pitchFamily="18" charset="0"/>
              </a:rPr>
              <a:t>“</a:t>
            </a:r>
            <a:r>
              <a:rPr lang="ru-RU" sz="1300" dirty="0" err="1" smtClean="0">
                <a:latin typeface="Times New Roman" pitchFamily="18" charset="0"/>
                <a:cs typeface="Times New Roman" pitchFamily="18" charset="0"/>
              </a:rPr>
              <a:t>Рио</a:t>
            </a:r>
            <a:r>
              <a:rPr lang="ru-RU" sz="1300" dirty="0" smtClean="0">
                <a:latin typeface="Times New Roman" pitchFamily="18" charset="0"/>
                <a:cs typeface="Times New Roman" pitchFamily="18" charset="0"/>
              </a:rPr>
              <a:t> 2016” Олимпия </a:t>
            </a:r>
            <a:r>
              <a:rPr lang="ru-RU" sz="1300" dirty="0" err="1" smtClean="0">
                <a:latin typeface="Times New Roman" pitchFamily="18" charset="0"/>
                <a:cs typeface="Times New Roman" pitchFamily="18" charset="0"/>
              </a:rPr>
              <a:t>ўйинларидаги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зафарли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одимларини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бугун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билмайдиган</a:t>
            </a:r>
            <a:r>
              <a:rPr lang="ru-RU" sz="1300" dirty="0" smtClean="0">
                <a:latin typeface="Times New Roman" pitchFamily="18" charset="0"/>
                <a:cs typeface="Times New Roman" pitchFamily="18" charset="0"/>
              </a:rPr>
              <a:t> киши </a:t>
            </a:r>
            <a:r>
              <a:rPr lang="ru-RU" sz="1300" dirty="0" err="1" smtClean="0">
                <a:latin typeface="Times New Roman" pitchFamily="18" charset="0"/>
                <a:cs typeface="Times New Roman" pitchFamily="18" charset="0"/>
              </a:rPr>
              <a:t>топилмаса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керак</a:t>
            </a:r>
            <a:r>
              <a:rPr lang="ru-RU" sz="1300" dirty="0" smtClean="0">
                <a:latin typeface="Times New Roman" pitchFamily="18" charset="0"/>
                <a:cs typeface="Times New Roman" pitchFamily="18" charset="0"/>
              </a:rPr>
              <a:t>.</a:t>
            </a:r>
          </a:p>
          <a:p>
            <a:endParaRPr lang="ru-RU" sz="1200" dirty="0">
              <a:latin typeface="Times New Roman" pitchFamily="18" charset="0"/>
              <a:cs typeface="Times New Roman" pitchFamily="18" charset="0"/>
            </a:endParaRPr>
          </a:p>
        </p:txBody>
      </p:sp>
      <p:pic>
        <p:nvPicPr>
          <p:cNvPr id="8" name="Рисунок 7" descr="http://people.ziyonet.uz/uploads/person/person/57baa1329d07c.jpg"/>
          <p:cNvPicPr/>
          <p:nvPr/>
        </p:nvPicPr>
        <p:blipFill>
          <a:blip r:embed="rId2" cstate="print"/>
          <a:srcRect/>
          <a:stretch>
            <a:fillRect/>
          </a:stretch>
        </p:blipFill>
        <p:spPr bwMode="auto">
          <a:xfrm>
            <a:off x="1043608" y="1844824"/>
            <a:ext cx="1872208" cy="208823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38758"/>
            <a:ext cx="2743200" cy="1162050"/>
          </a:xfrm>
        </p:spPr>
        <p:txBody>
          <a:bodyPr/>
          <a:lstStyle/>
          <a:p>
            <a:r>
              <a:rPr lang="ru-RU" sz="2000" b="1" dirty="0" err="1" smtClean="0">
                <a:latin typeface="Times New Roman" pitchFamily="18" charset="0"/>
                <a:cs typeface="Times New Roman" pitchFamily="18" charset="0"/>
              </a:rPr>
              <a:t>Нуруддинов</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Руслан</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Шамилевич</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467544" y="4426024"/>
            <a:ext cx="2743200" cy="1955304"/>
          </a:xfrm>
        </p:spPr>
        <p:txBody>
          <a:bodyPr>
            <a:normAutofit fontScale="47500" lnSpcReduction="20000"/>
          </a:bodyPr>
          <a:lstStyle/>
          <a:p>
            <a:pPr algn="ctr"/>
            <a:r>
              <a:rPr lang="ru-RU" sz="2700" b="1" dirty="0" smtClean="0">
                <a:latin typeface="Times New Roman" pitchFamily="18" charset="0"/>
                <a:cs typeface="Times New Roman" pitchFamily="18" charset="0"/>
              </a:rPr>
              <a:t>“</a:t>
            </a:r>
            <a:r>
              <a:rPr lang="ru-RU" sz="2700" b="1" dirty="0" err="1" smtClean="0">
                <a:latin typeface="Times New Roman" pitchFamily="18" charset="0"/>
                <a:cs typeface="Times New Roman" pitchFamily="18" charset="0"/>
              </a:rPr>
              <a:t>Рио</a:t>
            </a:r>
            <a:r>
              <a:rPr lang="ru-RU" sz="2700" b="1" dirty="0" smtClean="0">
                <a:latin typeface="Times New Roman" pitchFamily="18" charset="0"/>
                <a:cs typeface="Times New Roman" pitchFamily="18" charset="0"/>
              </a:rPr>
              <a:t> 2016” Олимпия </a:t>
            </a:r>
            <a:r>
              <a:rPr lang="ru-RU" sz="2700" b="1" dirty="0" err="1" smtClean="0">
                <a:latin typeface="Times New Roman" pitchFamily="18" charset="0"/>
                <a:cs typeface="Times New Roman" pitchFamily="18" charset="0"/>
              </a:rPr>
              <a:t>ўйинларининг</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оғир </a:t>
            </a:r>
            <a:r>
              <a:rPr lang="ru-RU" sz="2700" b="1" dirty="0" smtClean="0">
                <a:latin typeface="Times New Roman" pitchFamily="18" charset="0"/>
                <a:cs typeface="Times New Roman" pitchFamily="18" charset="0"/>
              </a:rPr>
              <a:t>атлетика </a:t>
            </a:r>
            <a:r>
              <a:rPr lang="ru-RU" sz="2700" b="1" dirty="0" err="1" smtClean="0">
                <a:latin typeface="Times New Roman" pitchFamily="18" charset="0"/>
                <a:cs typeface="Times New Roman" pitchFamily="18" charset="0"/>
              </a:rPr>
              <a:t>бўйича</a:t>
            </a:r>
            <a:r>
              <a:rPr lang="ru-RU" sz="2700" b="1" dirty="0" smtClean="0">
                <a:latin typeface="Times New Roman" pitchFamily="18" charset="0"/>
                <a:cs typeface="Times New Roman" pitchFamily="18" charset="0"/>
              </a:rPr>
              <a:t>  </a:t>
            </a:r>
            <a:r>
              <a:rPr lang="ru-RU" sz="2700" b="1" dirty="0" err="1" smtClean="0">
                <a:latin typeface="Times New Roman" pitchFamily="18" charset="0"/>
                <a:cs typeface="Times New Roman" pitchFamily="18" charset="0"/>
              </a:rPr>
              <a:t>олтин</a:t>
            </a:r>
            <a:r>
              <a:rPr lang="ru-RU" sz="2700" b="1" dirty="0" smtClean="0">
                <a:latin typeface="Times New Roman" pitchFamily="18" charset="0"/>
                <a:cs typeface="Times New Roman" pitchFamily="18" charset="0"/>
              </a:rPr>
              <a:t> медали </a:t>
            </a:r>
            <a:r>
              <a:rPr lang="ru-RU" sz="2700" b="1" dirty="0" err="1" smtClean="0">
                <a:latin typeface="Times New Roman" pitchFamily="18" charset="0"/>
                <a:cs typeface="Times New Roman" pitchFamily="18" charset="0"/>
              </a:rPr>
              <a:t>соҳиби</a:t>
            </a:r>
            <a:r>
              <a:rPr lang="ru-RU" sz="2700" b="1" dirty="0" smtClean="0">
                <a:latin typeface="Times New Roman" pitchFamily="18" charset="0"/>
                <a:cs typeface="Times New Roman" pitchFamily="18" charset="0"/>
              </a:rPr>
              <a:t>. </a:t>
            </a:r>
          </a:p>
          <a:p>
            <a:pPr algn="ctr"/>
            <a:endParaRPr lang="ru-RU" sz="2700" dirty="0" smtClean="0">
              <a:latin typeface="Times New Roman" pitchFamily="18" charset="0"/>
              <a:cs typeface="Times New Roman" pitchFamily="18" charset="0"/>
            </a:endParaRPr>
          </a:p>
          <a:p>
            <a:pPr algn="ctr"/>
            <a:r>
              <a:rPr lang="ru-RU" sz="2700" dirty="0" smtClean="0">
                <a:latin typeface="Times New Roman" pitchFamily="18" charset="0"/>
                <a:cs typeface="Times New Roman" pitchFamily="18" charset="0"/>
              </a:rPr>
              <a:t>1993 </a:t>
            </a:r>
            <a:r>
              <a:rPr lang="ru-RU" sz="2700" dirty="0" err="1" smtClean="0">
                <a:latin typeface="Times New Roman" pitchFamily="18" charset="0"/>
                <a:cs typeface="Times New Roman" pitchFamily="18" charset="0"/>
              </a:rPr>
              <a:t>йил</a:t>
            </a:r>
            <a:r>
              <a:rPr lang="ru-RU" sz="2700" dirty="0" smtClean="0">
                <a:latin typeface="Times New Roman" pitchFamily="18" charset="0"/>
                <a:cs typeface="Times New Roman" pitchFamily="18" charset="0"/>
              </a:rPr>
              <a:t> 24 </a:t>
            </a:r>
            <a:r>
              <a:rPr lang="ru-RU" sz="2700" dirty="0" err="1" smtClean="0">
                <a:latin typeface="Times New Roman" pitchFamily="18" charset="0"/>
                <a:cs typeface="Times New Roman" pitchFamily="18" charset="0"/>
              </a:rPr>
              <a:t>ноябрда</a:t>
            </a:r>
            <a:endParaRPr lang="ru-RU" sz="2700" dirty="0" smtClean="0">
              <a:latin typeface="Times New Roman" pitchFamily="18" charset="0"/>
              <a:cs typeface="Times New Roman" pitchFamily="18" charset="0"/>
            </a:endParaRPr>
          </a:p>
          <a:p>
            <a:pPr algn="ctr"/>
            <a:r>
              <a:rPr lang="ru-RU" sz="2700" dirty="0" err="1" smtClean="0">
                <a:latin typeface="Times New Roman" pitchFamily="18" charset="0"/>
                <a:cs typeface="Times New Roman" pitchFamily="18" charset="0"/>
              </a:rPr>
              <a:t>Андижон</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вилояти</a:t>
            </a:r>
            <a:r>
              <a:rPr lang="ru-RU" sz="2700" dirty="0" smtClean="0">
                <a:latin typeface="Times New Roman" pitchFamily="18" charset="0"/>
                <a:cs typeface="Times New Roman" pitchFamily="18" charset="0"/>
              </a:rPr>
              <a:t>,</a:t>
            </a:r>
          </a:p>
          <a:p>
            <a:pPr algn="ctr"/>
            <a:r>
              <a:rPr lang="ru-RU" sz="2700" dirty="0" err="1" smtClean="0">
                <a:latin typeface="Times New Roman" pitchFamily="18" charset="0"/>
                <a:cs typeface="Times New Roman" pitchFamily="18" charset="0"/>
              </a:rPr>
              <a:t>Хонобод</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шаҳрида туғилган.</a:t>
            </a:r>
            <a:endParaRPr lang="ru-RU" sz="2700" dirty="0" smtClean="0">
              <a:latin typeface="Times New Roman" pitchFamily="18" charset="0"/>
              <a:cs typeface="Times New Roman" pitchFamily="18" charset="0"/>
            </a:endParaRPr>
          </a:p>
          <a:p>
            <a:pPr algn="ctr"/>
            <a:r>
              <a:rPr lang="ru-RU" sz="2700" dirty="0" err="1" smtClean="0">
                <a:latin typeface="Times New Roman" pitchFamily="18" charset="0"/>
                <a:cs typeface="Times New Roman" pitchFamily="18" charset="0"/>
              </a:rPr>
              <a:t>Миллати</a:t>
            </a:r>
            <a:r>
              <a:rPr lang="ru-RU" sz="2700" dirty="0" smtClean="0">
                <a:latin typeface="Times New Roman" pitchFamily="18" charset="0"/>
                <a:cs typeface="Times New Roman" pitchFamily="18" charset="0"/>
              </a:rPr>
              <a:t> татар.</a:t>
            </a:r>
          </a:p>
          <a:p>
            <a:pPr algn="ctr"/>
            <a:r>
              <a:rPr lang="ru-RU" sz="2700" dirty="0" err="1" smtClean="0">
                <a:latin typeface="Times New Roman" pitchFamily="18" charset="0"/>
                <a:cs typeface="Times New Roman" pitchFamily="18" charset="0"/>
              </a:rPr>
              <a:t>Андижон</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давлат</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университетини</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тугатган</a:t>
            </a:r>
            <a:r>
              <a:rPr lang="ru-RU" sz="2700" dirty="0" smtClean="0">
                <a:latin typeface="Times New Roman" pitchFamily="18" charset="0"/>
                <a:cs typeface="Times New Roman" pitchFamily="18" charset="0"/>
              </a:rPr>
              <a:t> (2016 </a:t>
            </a:r>
            <a:r>
              <a:rPr lang="ru-RU" sz="2700" dirty="0" err="1" smtClean="0">
                <a:latin typeface="Times New Roman" pitchFamily="18" charset="0"/>
                <a:cs typeface="Times New Roman" pitchFamily="18" charset="0"/>
              </a:rPr>
              <a:t>й</a:t>
            </a:r>
            <a:r>
              <a:rPr lang="ru-RU" sz="2700" dirty="0" smtClean="0">
                <a:latin typeface="Times New Roman" pitchFamily="18" charset="0"/>
                <a:cs typeface="Times New Roman" pitchFamily="18" charset="0"/>
              </a:rPr>
              <a:t>.)</a:t>
            </a:r>
          </a:p>
          <a:p>
            <a:pPr algn="ctr"/>
            <a:endParaRPr lang="ru-RU" sz="2000" dirty="0"/>
          </a:p>
        </p:txBody>
      </p:sp>
      <p:sp>
        <p:nvSpPr>
          <p:cNvPr id="4" name="Содержимое 3"/>
          <p:cNvSpPr>
            <a:spLocks noGrp="1"/>
          </p:cNvSpPr>
          <p:nvPr>
            <p:ph sz="half" idx="1"/>
          </p:nvPr>
        </p:nvSpPr>
        <p:spPr>
          <a:xfrm>
            <a:off x="3575050" y="980728"/>
            <a:ext cx="5111750" cy="5234354"/>
          </a:xfrm>
        </p:spPr>
        <p:txBody>
          <a:bodyPr>
            <a:noAutofit/>
          </a:bodyPr>
          <a:lstStyle/>
          <a:p>
            <a:pPr algn="just"/>
            <a:r>
              <a:rPr lang="ru-RU" sz="1310" dirty="0" err="1" smtClean="0">
                <a:latin typeface="Times New Roman" pitchFamily="18" charset="0"/>
                <a:cs typeface="Times New Roman" pitchFamily="18" charset="0"/>
              </a:rPr>
              <a:t>Бутун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дунёда</a:t>
            </a:r>
            <a:r>
              <a:rPr lang="ru-RU" sz="1310" dirty="0" smtClean="0">
                <a:latin typeface="Times New Roman" pitchFamily="18" charset="0"/>
                <a:cs typeface="Times New Roman" pitchFamily="18" charset="0"/>
              </a:rPr>
              <a:t> «Руслан </a:t>
            </a:r>
            <a:r>
              <a:rPr lang="ru-RU" sz="1310" dirty="0" err="1" smtClean="0">
                <a:latin typeface="Times New Roman" pitchFamily="18" charset="0"/>
                <a:cs typeface="Times New Roman" pitchFamily="18" charset="0"/>
              </a:rPr>
              <a:t>паҳлавон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дея</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эътироф</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этиладиган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Р.Нуруддиновнинг</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юртимиз</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обрўсини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оширишдаги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астойдил</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ҳаракатлари таҳсинга лойиқ</a:t>
            </a:r>
            <a:r>
              <a:rPr lang="ru-RU" sz="1310" dirty="0" smtClean="0">
                <a:latin typeface="Times New Roman" pitchFamily="18" charset="0"/>
                <a:cs typeface="Times New Roman" pitchFamily="18" charset="0"/>
              </a:rPr>
              <a:t>. Олимпия </a:t>
            </a:r>
            <a:r>
              <a:rPr lang="ru-RU" sz="1310" dirty="0" err="1" smtClean="0">
                <a:latin typeface="Times New Roman" pitchFamily="18" charset="0"/>
                <a:cs typeface="Times New Roman" pitchFamily="18" charset="0"/>
              </a:rPr>
              <a:t>ўйинларининг</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олтин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медалини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қўлга киритиш</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билан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бирга</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амалдаги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рекордларни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янгилаш</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шунчаки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машғулотларга қатнаш билан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эришиладиган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натижалар</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эмас</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албатта</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Бунинг</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учун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инсонга</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нафақат жисмоний</a:t>
            </a:r>
            <a:r>
              <a:rPr lang="ru-RU" sz="1310" dirty="0" smtClean="0">
                <a:latin typeface="Times New Roman" pitchFamily="18" charset="0"/>
                <a:cs typeface="Times New Roman" pitchFamily="18" charset="0"/>
              </a:rPr>
              <a:t>, балки </a:t>
            </a:r>
            <a:r>
              <a:rPr lang="ru-RU" sz="1310" dirty="0" err="1" smtClean="0">
                <a:latin typeface="Times New Roman" pitchFamily="18" charset="0"/>
                <a:cs typeface="Times New Roman" pitchFamily="18" charset="0"/>
              </a:rPr>
              <a:t>маънавий</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куч-қудрат</a:t>
            </a:r>
            <a:r>
              <a:rPr lang="ru-RU" sz="1310" dirty="0" smtClean="0">
                <a:latin typeface="Times New Roman" pitchFamily="18" charset="0"/>
                <a:cs typeface="Times New Roman" pitchFamily="18" charset="0"/>
              </a:rPr>
              <a:t>, метин ирода </a:t>
            </a:r>
            <a:r>
              <a:rPr lang="ru-RU" sz="1310" dirty="0" err="1" smtClean="0">
                <a:latin typeface="Times New Roman" pitchFamily="18" charset="0"/>
                <a:cs typeface="Times New Roman" pitchFamily="18" charset="0"/>
              </a:rPr>
              <a:t>керак</a:t>
            </a:r>
            <a:r>
              <a:rPr lang="ru-RU" sz="1310" dirty="0" smtClean="0">
                <a:latin typeface="Times New Roman" pitchFamily="18" charset="0"/>
                <a:cs typeface="Times New Roman" pitchFamily="18" charset="0"/>
              </a:rPr>
              <a:t>. </a:t>
            </a:r>
          </a:p>
          <a:p>
            <a:pPr algn="just"/>
            <a:r>
              <a:rPr lang="uz-Cyrl-UZ" sz="1310" dirty="0" smtClean="0">
                <a:latin typeface="Times New Roman" pitchFamily="18" charset="0"/>
                <a:cs typeface="Times New Roman" pitchFamily="18" charset="0"/>
              </a:rPr>
              <a:t>23 ёшга тўлгунча бир спортчи қўлга киритиши мумкин бўлган барча унвонларни олиб улгурган Руслан мамлакат миқёсидаги мусобақалардан Олимпия чўққисигача давом этадиган зафар йўлини ўзига хос тарзда босиб ўтди.</a:t>
            </a:r>
          </a:p>
          <a:p>
            <a:pPr algn="just"/>
            <a:r>
              <a:rPr lang="uz-Cyrl-UZ" sz="1310" dirty="0" smtClean="0">
                <a:latin typeface="Times New Roman" pitchFamily="18" charset="0"/>
                <a:cs typeface="Times New Roman" pitchFamily="18" charset="0"/>
              </a:rPr>
              <a:t>2009 йил Бирлашган Араб Амирликларида бўлиб ўтган ўсмирлар ўртасидаги Осиё чемпионатида олтин медаль соҳиби бўлди.</a:t>
            </a:r>
            <a:endParaRPr lang="ru-RU" sz="1310" dirty="0" smtClean="0">
              <a:latin typeface="Times New Roman" pitchFamily="18" charset="0"/>
              <a:cs typeface="Times New Roman" pitchFamily="18" charset="0"/>
            </a:endParaRPr>
          </a:p>
          <a:p>
            <a:pPr algn="just"/>
            <a:r>
              <a:rPr lang="uz-Cyrl-UZ" sz="1310" dirty="0" smtClean="0">
                <a:latin typeface="Times New Roman" pitchFamily="18" charset="0"/>
                <a:cs typeface="Times New Roman" pitchFamily="18" charset="0"/>
              </a:rPr>
              <a:t>2011 йил Франциядаги жаҳон чемпионатининг кумуш медали оғир атлетиканинг янги қироли етишиб чиқаётганидан дарак берди.</a:t>
            </a:r>
          </a:p>
          <a:p>
            <a:pPr algn="just"/>
            <a:r>
              <a:rPr lang="uz-Cyrl-UZ" sz="1310" dirty="0" smtClean="0">
                <a:latin typeface="Times New Roman" pitchFamily="18" charset="0"/>
                <a:cs typeface="Times New Roman" pitchFamily="18" charset="0"/>
              </a:rPr>
              <a:t>2012 йил Жанубий Кореяда ўтказилган Осиё чемпионатида ғолиб чиқди. Шу йилнинг ўзида ёш бўлишига қарамай Лондон Олимпиадасида кучли тўртликдан жой олди.</a:t>
            </a:r>
          </a:p>
          <a:p>
            <a:pPr algn="just"/>
            <a:r>
              <a:rPr lang="uz-Cyrl-UZ" sz="1310" dirty="0" smtClean="0">
                <a:latin typeface="Times New Roman" pitchFamily="18" charset="0"/>
                <a:cs typeface="Times New Roman" pitchFamily="18" charset="0"/>
              </a:rPr>
              <a:t>2013 йил Осиё ҳамда жаҳон чемпионатларининг олтин медаллари учун бўлган баҳсларда рақибларига ҳеч қандай имконият қолдирмади.</a:t>
            </a:r>
          </a:p>
          <a:p>
            <a:pPr algn="just"/>
            <a:r>
              <a:rPr lang="ru-RU" sz="1310" dirty="0" smtClean="0">
                <a:latin typeface="Times New Roman" pitchFamily="18" charset="0"/>
                <a:cs typeface="Times New Roman" pitchFamily="18" charset="0"/>
              </a:rPr>
              <a:t>“</a:t>
            </a:r>
            <a:r>
              <a:rPr lang="ru-RU" sz="1310" dirty="0" err="1" smtClean="0">
                <a:latin typeface="Times New Roman" pitchFamily="18" charset="0"/>
                <a:cs typeface="Times New Roman" pitchFamily="18" charset="0"/>
              </a:rPr>
              <a:t>Ўзбекистон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Республикасида</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хизмат</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кўрсатган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спортчи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ҳамда </a:t>
            </a:r>
            <a:r>
              <a:rPr lang="ru-RU" sz="1310" dirty="0" smtClean="0">
                <a:latin typeface="Times New Roman" pitchFamily="18" charset="0"/>
                <a:cs typeface="Times New Roman" pitchFamily="18" charset="0"/>
              </a:rPr>
              <a:t>“</a:t>
            </a:r>
            <a:r>
              <a:rPr lang="ru-RU" sz="1310" dirty="0" err="1" smtClean="0">
                <a:latin typeface="Times New Roman" pitchFamily="18" charset="0"/>
                <a:cs typeface="Times New Roman" pitchFamily="18" charset="0"/>
              </a:rPr>
              <a:t>Ўзбекистон</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ифтихори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фахрий</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унвонлари</a:t>
            </a:r>
            <a:r>
              <a:rPr lang="ru-RU" sz="1310" dirty="0" smtClean="0">
                <a:latin typeface="Times New Roman" pitchFamily="18" charset="0"/>
                <a:cs typeface="Times New Roman" pitchFamily="18" charset="0"/>
              </a:rPr>
              <a:t>, “Эл-юрт </a:t>
            </a:r>
            <a:r>
              <a:rPr lang="ru-RU" sz="1310" dirty="0" err="1" smtClean="0">
                <a:latin typeface="Times New Roman" pitchFamily="18" charset="0"/>
                <a:cs typeface="Times New Roman" pitchFamily="18" charset="0"/>
              </a:rPr>
              <a:t>ҳурмати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ордени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соҳиби Р.Нуруддиновнинг</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Ватанимиз</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шуҳратини ёйишдаги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самарали</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меҳнати барча-барчага</a:t>
            </a:r>
            <a:r>
              <a:rPr lang="ru-RU" sz="1310" dirty="0" smtClean="0">
                <a:latin typeface="Times New Roman" pitchFamily="18" charset="0"/>
                <a:cs typeface="Times New Roman" pitchFamily="18" charset="0"/>
              </a:rPr>
              <a:t> </a:t>
            </a:r>
            <a:r>
              <a:rPr lang="ru-RU" sz="1310" dirty="0" err="1" smtClean="0">
                <a:latin typeface="Times New Roman" pitchFamily="18" charset="0"/>
                <a:cs typeface="Times New Roman" pitchFamily="18" charset="0"/>
              </a:rPr>
              <a:t>ўрнакдир</a:t>
            </a:r>
            <a:r>
              <a:rPr lang="ru-RU" sz="1310" dirty="0" smtClean="0">
                <a:latin typeface="Times New Roman" pitchFamily="18" charset="0"/>
                <a:cs typeface="Times New Roman" pitchFamily="18" charset="0"/>
              </a:rPr>
              <a:t>. </a:t>
            </a:r>
          </a:p>
        </p:txBody>
      </p:sp>
      <p:pic>
        <p:nvPicPr>
          <p:cNvPr id="6" name="Рисунок 5" descr="http://people.ziyonet.uz/uploads/person/person/56cda0425767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772816"/>
            <a:ext cx="2088232" cy="24482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err="1" smtClean="0">
                <a:latin typeface="Times New Roman" pitchFamily="18" charset="0"/>
                <a:cs typeface="Times New Roman" pitchFamily="18" charset="0"/>
              </a:rPr>
              <a:t>Мелиқўзиев</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Бектемир</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Рўзматжон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ўғли</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365104"/>
            <a:ext cx="2743200" cy="1883296"/>
          </a:xfrm>
        </p:spPr>
        <p:txBody>
          <a:bodyPr>
            <a:normAutofit fontScale="92500" lnSpcReduction="20000"/>
          </a:bodyPr>
          <a:lstStyle/>
          <a:p>
            <a:pPr algn="ct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Рио</a:t>
            </a:r>
            <a:r>
              <a:rPr lang="ru-RU" b="1" dirty="0" smtClean="0">
                <a:latin typeface="Times New Roman" pitchFamily="18" charset="0"/>
                <a:cs typeface="Times New Roman" pitchFamily="18" charset="0"/>
              </a:rPr>
              <a:t> 2016” Олимпия </a:t>
            </a:r>
            <a:r>
              <a:rPr lang="ru-RU" b="1" dirty="0" err="1" smtClean="0">
                <a:latin typeface="Times New Roman" pitchFamily="18" charset="0"/>
                <a:cs typeface="Times New Roman" pitchFamily="18" charset="0"/>
              </a:rPr>
              <a:t>ўйинларининг</a:t>
            </a:r>
            <a:r>
              <a:rPr lang="ru-RU" b="1" dirty="0" smtClean="0">
                <a:latin typeface="Times New Roman" pitchFamily="18" charset="0"/>
                <a:cs typeface="Times New Roman" pitchFamily="18" charset="0"/>
              </a:rPr>
              <a:t> бокс </a:t>
            </a:r>
            <a:r>
              <a:rPr lang="ru-RU" b="1" dirty="0" err="1" smtClean="0">
                <a:latin typeface="Times New Roman" pitchFamily="18" charset="0"/>
                <a:cs typeface="Times New Roman" pitchFamily="18" charset="0"/>
              </a:rPr>
              <a:t>бўйича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кумуш</a:t>
            </a:r>
            <a:r>
              <a:rPr lang="ru-RU" b="1" dirty="0" smtClean="0">
                <a:latin typeface="Times New Roman" pitchFamily="18" charset="0"/>
                <a:cs typeface="Times New Roman" pitchFamily="18" charset="0"/>
              </a:rPr>
              <a:t> медали </a:t>
            </a:r>
            <a:r>
              <a:rPr lang="ru-RU" b="1" dirty="0" err="1" smtClean="0">
                <a:latin typeface="Times New Roman" pitchFamily="18" charset="0"/>
                <a:cs typeface="Times New Roman" pitchFamily="18" charset="0"/>
              </a:rPr>
              <a:t>соҳиби</a:t>
            </a:r>
            <a:r>
              <a:rPr lang="ru-RU" b="1" dirty="0" smtClean="0">
                <a:latin typeface="Times New Roman" pitchFamily="18" charset="0"/>
                <a:cs typeface="Times New Roman" pitchFamily="18" charset="0"/>
              </a:rPr>
              <a:t>.</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1996 </a:t>
            </a:r>
            <a:r>
              <a:rPr lang="ru-RU" dirty="0" err="1" smtClean="0">
                <a:latin typeface="Times New Roman" pitchFamily="18" charset="0"/>
                <a:cs typeface="Times New Roman" pitchFamily="18" charset="0"/>
              </a:rPr>
              <a:t>йил</a:t>
            </a:r>
            <a:r>
              <a:rPr lang="ru-RU" dirty="0" smtClean="0">
                <a:latin typeface="Times New Roman" pitchFamily="18" charset="0"/>
                <a:cs typeface="Times New Roman" pitchFamily="18" charset="0"/>
              </a:rPr>
              <a:t> 8 </a:t>
            </a:r>
            <a:r>
              <a:rPr lang="ru-RU" dirty="0" err="1" smtClean="0">
                <a:latin typeface="Times New Roman" pitchFamily="18" charset="0"/>
                <a:cs typeface="Times New Roman" pitchFamily="18" charset="0"/>
              </a:rPr>
              <a:t>апрелда</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Фарғона вилояти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Фурқат туманида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туғилган.</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Миллати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ўзбек</a:t>
            </a:r>
            <a:r>
              <a:rPr lang="ru-RU" dirty="0" smtClean="0">
                <a:latin typeface="Times New Roman" pitchFamily="18" charset="0"/>
                <a:cs typeface="Times New Roman" pitchFamily="18" charset="0"/>
              </a:rPr>
              <a:t>.</a:t>
            </a:r>
          </a:p>
          <a:p>
            <a:pPr algn="ctr"/>
            <a:r>
              <a:rPr lang="ru-RU" dirty="0" smtClean="0">
                <a:latin typeface="Times New Roman" pitchFamily="18" charset="0"/>
                <a:cs typeface="Times New Roman" pitchFamily="18" charset="0"/>
              </a:rPr>
              <a:t>2014 </a:t>
            </a:r>
            <a:r>
              <a:rPr lang="ru-RU" dirty="0" err="1" smtClean="0">
                <a:latin typeface="Times New Roman" pitchFamily="18" charset="0"/>
                <a:cs typeface="Times New Roman" pitchFamily="18" charset="0"/>
              </a:rPr>
              <a:t>йилдан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Қўқон давлат</a:t>
            </a:r>
            <a:r>
              <a:rPr lang="ru-RU" dirty="0" smtClean="0">
                <a:latin typeface="Times New Roman" pitchFamily="18" charset="0"/>
                <a:cs typeface="Times New Roman" pitchFamily="18" charset="0"/>
              </a:rPr>
              <a:t> педагогика </a:t>
            </a:r>
            <a:r>
              <a:rPr lang="ru-RU" dirty="0" err="1" smtClean="0">
                <a:latin typeface="Times New Roman" pitchFamily="18" charset="0"/>
                <a:cs typeface="Times New Roman" pitchFamily="18" charset="0"/>
              </a:rPr>
              <a:t>институти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талабаси</a:t>
            </a:r>
            <a:r>
              <a:rPr lang="ru-RU" dirty="0" smtClean="0">
                <a:latin typeface="Times New Roman" pitchFamily="18" charset="0"/>
                <a:cs typeface="Times New Roman" pitchFamily="18" charset="0"/>
              </a:rPr>
              <a:t>.</a:t>
            </a:r>
          </a:p>
          <a:p>
            <a:pPr algn="ctr"/>
            <a:endParaRPr lang="ru-RU" sz="1300" dirty="0"/>
          </a:p>
        </p:txBody>
      </p:sp>
      <p:sp>
        <p:nvSpPr>
          <p:cNvPr id="4" name="Содержимое 3"/>
          <p:cNvSpPr>
            <a:spLocks noGrp="1"/>
          </p:cNvSpPr>
          <p:nvPr>
            <p:ph sz="half" idx="1"/>
          </p:nvPr>
        </p:nvSpPr>
        <p:spPr>
          <a:xfrm>
            <a:off x="3575050" y="1041648"/>
            <a:ext cx="5111750" cy="5339680"/>
          </a:xfrm>
        </p:spPr>
        <p:txBody>
          <a:bodyPr>
            <a:normAutofit/>
          </a:bodyPr>
          <a:lstStyle/>
          <a:p>
            <a:pPr algn="just"/>
            <a:r>
              <a:rPr lang="ru-RU" sz="1300" dirty="0" err="1" smtClean="0">
                <a:latin typeface="Times New Roman" pitchFamily="18" charset="0"/>
                <a:cs typeface="Times New Roman" pitchFamily="18" charset="0"/>
              </a:rPr>
              <a:t>Бектемир</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билан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беллашиш</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учун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рингга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чиққанлар унинг</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муштини</a:t>
            </a:r>
            <a:r>
              <a:rPr lang="ru-RU" sz="1300" dirty="0" smtClean="0">
                <a:latin typeface="Times New Roman" pitchFamily="18" charset="0"/>
                <a:cs typeface="Times New Roman" pitchFamily="18" charset="0"/>
              </a:rPr>
              <a:t> том </a:t>
            </a:r>
            <a:r>
              <a:rPr lang="ru-RU" sz="1300" dirty="0" err="1" smtClean="0">
                <a:latin typeface="Times New Roman" pitchFamily="18" charset="0"/>
                <a:cs typeface="Times New Roman" pitchFamily="18" charset="0"/>
              </a:rPr>
              <a:t>маънода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темирга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қиёслашади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Бу</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эса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боксчимизнинг</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зарбаси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ниҳоятда кучли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эканлиги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маҳорати </a:t>
            </a:r>
            <a:r>
              <a:rPr lang="ru-RU" sz="1300" dirty="0" smtClean="0">
                <a:latin typeface="Times New Roman" pitchFamily="18" charset="0"/>
                <a:cs typeface="Times New Roman" pitchFamily="18" charset="0"/>
              </a:rPr>
              <a:t>тан </a:t>
            </a:r>
            <a:r>
              <a:rPr lang="ru-RU" sz="1300" dirty="0" err="1" smtClean="0">
                <a:latin typeface="Times New Roman" pitchFamily="18" charset="0"/>
                <a:cs typeface="Times New Roman" pitchFamily="18" charset="0"/>
              </a:rPr>
              <a:t>олинганининг</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тасдиғидир</a:t>
            </a:r>
            <a:r>
              <a:rPr lang="ru-RU" sz="1300" dirty="0" smtClean="0">
                <a:latin typeface="Times New Roman" pitchFamily="18" charset="0"/>
                <a:cs typeface="Times New Roman" pitchFamily="18" charset="0"/>
              </a:rPr>
              <a:t>. </a:t>
            </a:r>
          </a:p>
          <a:p>
            <a:pPr algn="just"/>
            <a:r>
              <a:rPr lang="ru-RU" sz="1300" dirty="0" err="1" smtClean="0">
                <a:latin typeface="Times New Roman" pitchFamily="18" charset="0"/>
                <a:cs typeface="Times New Roman" pitchFamily="18" charset="0"/>
              </a:rPr>
              <a:t>“Шуҳрат” </a:t>
            </a:r>
            <a:r>
              <a:rPr lang="ru-RU" sz="1300" dirty="0" smtClean="0">
                <a:latin typeface="Times New Roman" pitchFamily="18" charset="0"/>
                <a:cs typeface="Times New Roman" pitchFamily="18" charset="0"/>
              </a:rPr>
              <a:t>медали </a:t>
            </a:r>
            <a:r>
              <a:rPr lang="ru-RU" sz="1300" dirty="0" err="1" smtClean="0">
                <a:latin typeface="Times New Roman" pitchFamily="18" charset="0"/>
                <a:cs typeface="Times New Roman" pitchFamily="18" charset="0"/>
              </a:rPr>
              <a:t>ва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Ўзбекистон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ифтихори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фахрий</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унвони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соҳиби </a:t>
            </a:r>
            <a:r>
              <a:rPr lang="ru-RU" sz="1300" dirty="0" smtClean="0">
                <a:latin typeface="Times New Roman" pitchFamily="18" charset="0"/>
                <a:cs typeface="Times New Roman" pitchFamily="18" charset="0"/>
              </a:rPr>
              <a:t>Б.</a:t>
            </a:r>
            <a:r>
              <a:rPr lang="ru-RU" sz="1300" dirty="0" err="1" smtClean="0">
                <a:latin typeface="Times New Roman" pitchFamily="18" charset="0"/>
                <a:cs typeface="Times New Roman" pitchFamily="18" charset="0"/>
              </a:rPr>
              <a:t>Мелиқўзиевнинг юртимиз</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ўғлонларига хос</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фидоийлик</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билан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эришган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ғалабалари мундарижаси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ниҳоятда кенглиги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бошқаларга ибрат</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бўла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олади</a:t>
            </a:r>
            <a:r>
              <a:rPr lang="ru-RU" sz="1300" dirty="0" smtClean="0">
                <a:latin typeface="Times New Roman" pitchFamily="18" charset="0"/>
                <a:cs typeface="Times New Roman" pitchFamily="18" charset="0"/>
              </a:rPr>
              <a:t>. </a:t>
            </a:r>
          </a:p>
          <a:p>
            <a:pPr algn="just"/>
            <a:r>
              <a:rPr lang="uz-Cyrl-UZ" sz="1300" dirty="0" smtClean="0">
                <a:latin typeface="Times New Roman" pitchFamily="18" charset="0"/>
                <a:cs typeface="Times New Roman" pitchFamily="18" charset="0"/>
              </a:rPr>
              <a:t>2014 йил ёшлар ўртасида Осиё чемпиони.</a:t>
            </a:r>
          </a:p>
          <a:p>
            <a:pPr algn="just"/>
            <a:r>
              <a:rPr lang="uz-Cyrl-UZ" sz="1300" dirty="0" smtClean="0">
                <a:latin typeface="Times New Roman" pitchFamily="18" charset="0"/>
                <a:cs typeface="Times New Roman" pitchFamily="18" charset="0"/>
              </a:rPr>
              <a:t>2014 йил ёшлар ўртасида жаҳон чемпиони.</a:t>
            </a:r>
          </a:p>
          <a:p>
            <a:pPr algn="just"/>
            <a:r>
              <a:rPr lang="uz-Cyrl-UZ" sz="1300" dirty="0" smtClean="0">
                <a:latin typeface="Times New Roman" pitchFamily="18" charset="0"/>
                <a:cs typeface="Times New Roman" pitchFamily="18" charset="0"/>
              </a:rPr>
              <a:t>2014 йил ёшлар  ўртасида Олимпия ўйинлари чемпиони.</a:t>
            </a:r>
          </a:p>
          <a:p>
            <a:pPr algn="just"/>
            <a:r>
              <a:rPr lang="uz-Cyrl-UZ" sz="1300" dirty="0" smtClean="0">
                <a:latin typeface="Times New Roman" pitchFamily="18" charset="0"/>
                <a:cs typeface="Times New Roman" pitchFamily="18" charset="0"/>
              </a:rPr>
              <a:t>2015 йил Осиё чемпиони.</a:t>
            </a:r>
          </a:p>
          <a:p>
            <a:pPr algn="just"/>
            <a:r>
              <a:rPr lang="uz-Cyrl-UZ" sz="1300" dirty="0" smtClean="0">
                <a:latin typeface="Times New Roman" pitchFamily="18" charset="0"/>
                <a:cs typeface="Times New Roman" pitchFamily="18" charset="0"/>
              </a:rPr>
              <a:t>2015 йил жаҳон чемпионатида кумуш медаль соҳиби.</a:t>
            </a:r>
          </a:p>
          <a:p>
            <a:pPr algn="just"/>
            <a:r>
              <a:rPr lang="uz-Cyrl-UZ" sz="1300" dirty="0" smtClean="0">
                <a:latin typeface="Times New Roman" pitchFamily="18" charset="0"/>
                <a:cs typeface="Times New Roman" pitchFamily="18" charset="0"/>
              </a:rPr>
              <a:t>2016 йил профессионал бокс сериясида </a:t>
            </a:r>
            <a:r>
              <a:rPr lang="ru-RU" sz="1300" dirty="0" smtClean="0">
                <a:latin typeface="Times New Roman" pitchFamily="18" charset="0"/>
                <a:cs typeface="Times New Roman" pitchFamily="18" charset="0"/>
              </a:rPr>
              <a:t>«</a:t>
            </a:r>
            <a:r>
              <a:rPr lang="ru-RU" sz="1300" dirty="0" err="1" smtClean="0">
                <a:latin typeface="Times New Roman" pitchFamily="18" charset="0"/>
                <a:cs typeface="Times New Roman" pitchFamily="18" charset="0"/>
              </a:rPr>
              <a:t>Uzbek</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Tigers</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жамоаси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таркибида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кумуш</a:t>
            </a:r>
            <a:r>
              <a:rPr lang="ru-RU" sz="1300" dirty="0" smtClean="0">
                <a:latin typeface="Times New Roman" pitchFamily="18" charset="0"/>
                <a:cs typeface="Times New Roman" pitchFamily="18" charset="0"/>
              </a:rPr>
              <a:t> медаль.</a:t>
            </a:r>
          </a:p>
          <a:p>
            <a:pPr algn="just"/>
            <a:r>
              <a:rPr lang="uz-Cyrl-UZ" sz="1300" dirty="0" smtClean="0">
                <a:latin typeface="Times New Roman" pitchFamily="18" charset="0"/>
                <a:cs typeface="Times New Roman" pitchFamily="18" charset="0"/>
              </a:rPr>
              <a:t>2017 йил професионал бокс сериясида </a:t>
            </a:r>
            <a:r>
              <a:rPr lang="ru-RU" sz="1300" dirty="0" smtClean="0">
                <a:latin typeface="Times New Roman" pitchFamily="18" charset="0"/>
                <a:cs typeface="Times New Roman" pitchFamily="18" charset="0"/>
              </a:rPr>
              <a:t>«</a:t>
            </a:r>
            <a:r>
              <a:rPr lang="ru-RU" sz="1300" dirty="0" err="1" smtClean="0">
                <a:latin typeface="Times New Roman" pitchFamily="18" charset="0"/>
                <a:cs typeface="Times New Roman" pitchFamily="18" charset="0"/>
              </a:rPr>
              <a:t>Uzbek</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Tigers</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жамоаси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таркибида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олтин</a:t>
            </a:r>
            <a:r>
              <a:rPr lang="ru-RU" sz="1300" dirty="0" smtClean="0">
                <a:latin typeface="Times New Roman" pitchFamily="18" charset="0"/>
                <a:cs typeface="Times New Roman" pitchFamily="18" charset="0"/>
              </a:rPr>
              <a:t> медаль.</a:t>
            </a:r>
          </a:p>
          <a:p>
            <a:pPr algn="just"/>
            <a:r>
              <a:rPr lang="uz-Cyrl-UZ" sz="1300" dirty="0" smtClean="0">
                <a:latin typeface="Times New Roman" pitchFamily="18" charset="0"/>
                <a:cs typeface="Times New Roman" pitchFamily="18" charset="0"/>
              </a:rPr>
              <a:t>2017 йил Осиё чемпиони.</a:t>
            </a:r>
          </a:p>
          <a:p>
            <a:pPr algn="just"/>
            <a:r>
              <a:rPr lang="ru-RU" sz="1300" dirty="0" smtClean="0">
                <a:latin typeface="Times New Roman" pitchFamily="18" charset="0"/>
                <a:cs typeface="Times New Roman" pitchFamily="18" charset="0"/>
              </a:rPr>
              <a:t>У </a:t>
            </a:r>
            <a:r>
              <a:rPr lang="ru-RU" sz="1300" dirty="0" err="1" smtClean="0">
                <a:latin typeface="Times New Roman" pitchFamily="18" charset="0"/>
                <a:cs typeface="Times New Roman" pitchFamily="18" charset="0"/>
              </a:rPr>
              <a:t>нафақат ҳаваскорлар ўртасидаги</a:t>
            </a:r>
            <a:r>
              <a:rPr lang="ru-RU" sz="1300" dirty="0" smtClean="0">
                <a:latin typeface="Times New Roman" pitchFamily="18" charset="0"/>
                <a:cs typeface="Times New Roman" pitchFamily="18" charset="0"/>
              </a:rPr>
              <a:t>, балки профессионал </a:t>
            </a:r>
            <a:r>
              <a:rPr lang="ru-RU" sz="1300" dirty="0" err="1" smtClean="0">
                <a:latin typeface="Times New Roman" pitchFamily="18" charset="0"/>
                <a:cs typeface="Times New Roman" pitchFamily="18" charset="0"/>
              </a:rPr>
              <a:t>боксда</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ҳам талай</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ютуқларга эришган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Мазкур</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муваффақиятларга яратилган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шароитлардан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унумли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фойдаланган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ҳолда ўз</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имкониятларини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намойиш</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этиш</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истаги</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мустаҳкам замин</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бўлиб</a:t>
            </a:r>
            <a:r>
              <a:rPr lang="ru-RU" sz="1300" dirty="0" smtClean="0">
                <a:latin typeface="Times New Roman" pitchFamily="18" charset="0"/>
                <a:cs typeface="Times New Roman" pitchFamily="18" charset="0"/>
              </a:rPr>
              <a:t> </a:t>
            </a:r>
            <a:r>
              <a:rPr lang="ru-RU" sz="1300" dirty="0" err="1" smtClean="0">
                <a:latin typeface="Times New Roman" pitchFamily="18" charset="0"/>
                <a:cs typeface="Times New Roman" pitchFamily="18" charset="0"/>
              </a:rPr>
              <a:t>турибди</a:t>
            </a:r>
            <a:r>
              <a:rPr lang="ru-RU" sz="1300" dirty="0" smtClean="0">
                <a:latin typeface="Times New Roman" pitchFamily="18" charset="0"/>
                <a:cs typeface="Times New Roman" pitchFamily="18" charset="0"/>
              </a:rPr>
              <a:t>.</a:t>
            </a:r>
          </a:p>
          <a:p>
            <a:pPr algn="just">
              <a:buNone/>
            </a:pPr>
            <a:endParaRPr lang="ru-RU" sz="2000" dirty="0"/>
          </a:p>
        </p:txBody>
      </p:sp>
      <p:pic>
        <p:nvPicPr>
          <p:cNvPr id="6" name="Рисунок 5" descr="http://people.ziyonet.uz/uploads/person/person/57b69bcddf5cd.jpg"/>
          <p:cNvPicPr/>
          <p:nvPr/>
        </p:nvPicPr>
        <p:blipFill>
          <a:blip r:embed="rId2" cstate="print"/>
          <a:srcRect/>
          <a:stretch>
            <a:fillRect/>
          </a:stretch>
        </p:blipFill>
        <p:spPr bwMode="auto">
          <a:xfrm>
            <a:off x="971600" y="1916832"/>
            <a:ext cx="1872208" cy="23042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err="1" smtClean="0">
                <a:latin typeface="Times New Roman" pitchFamily="18" charset="0"/>
                <a:cs typeface="Times New Roman" pitchFamily="18" charset="0"/>
              </a:rPr>
              <a:t>Ғиясов</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Шахрам</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Жамшедович</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323528" y="4365104"/>
            <a:ext cx="2743200" cy="1944216"/>
          </a:xfrm>
        </p:spPr>
        <p:txBody>
          <a:bodyPr>
            <a:normAutofit fontScale="92500" lnSpcReduction="10000"/>
          </a:bodyPr>
          <a:lstStyle/>
          <a:p>
            <a:pPr algn="ct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Рио</a:t>
            </a:r>
            <a:r>
              <a:rPr lang="ru-RU" b="1" dirty="0" smtClean="0">
                <a:latin typeface="Times New Roman" pitchFamily="18" charset="0"/>
                <a:cs typeface="Times New Roman" pitchFamily="18" charset="0"/>
              </a:rPr>
              <a:t> 2016” Олимпия </a:t>
            </a:r>
            <a:r>
              <a:rPr lang="ru-RU" b="1" dirty="0" err="1" smtClean="0">
                <a:latin typeface="Times New Roman" pitchFamily="18" charset="0"/>
                <a:cs typeface="Times New Roman" pitchFamily="18" charset="0"/>
              </a:rPr>
              <a:t>ўйинларининг</a:t>
            </a:r>
            <a:r>
              <a:rPr lang="ru-RU" b="1" dirty="0" smtClean="0">
                <a:latin typeface="Times New Roman" pitchFamily="18" charset="0"/>
                <a:cs typeface="Times New Roman" pitchFamily="18" charset="0"/>
              </a:rPr>
              <a:t> бокс </a:t>
            </a:r>
            <a:r>
              <a:rPr lang="ru-RU" b="1" dirty="0" err="1" smtClean="0">
                <a:latin typeface="Times New Roman" pitchFamily="18" charset="0"/>
                <a:cs typeface="Times New Roman" pitchFamily="18" charset="0"/>
              </a:rPr>
              <a:t>бўйича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кумуш</a:t>
            </a:r>
            <a:r>
              <a:rPr lang="ru-RU" b="1" dirty="0" smtClean="0">
                <a:latin typeface="Times New Roman" pitchFamily="18" charset="0"/>
                <a:cs typeface="Times New Roman" pitchFamily="18" charset="0"/>
              </a:rPr>
              <a:t> медали </a:t>
            </a:r>
            <a:r>
              <a:rPr lang="ru-RU" b="1" dirty="0" err="1" smtClean="0">
                <a:latin typeface="Times New Roman" pitchFamily="18" charset="0"/>
                <a:cs typeface="Times New Roman" pitchFamily="18" charset="0"/>
              </a:rPr>
              <a:t>соҳиби</a:t>
            </a:r>
            <a:r>
              <a:rPr lang="ru-RU" b="1" dirty="0" smtClean="0">
                <a:latin typeface="Times New Roman" pitchFamily="18" charset="0"/>
                <a:cs typeface="Times New Roman" pitchFamily="18" charset="0"/>
              </a:rPr>
              <a:t> </a:t>
            </a: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1993 </a:t>
            </a:r>
            <a:r>
              <a:rPr lang="ru-RU" dirty="0" err="1" smtClean="0">
                <a:latin typeface="Times New Roman" pitchFamily="18" charset="0"/>
                <a:cs typeface="Times New Roman" pitchFamily="18" charset="0"/>
              </a:rPr>
              <a:t>йил</a:t>
            </a:r>
            <a:r>
              <a:rPr lang="ru-RU" dirty="0" smtClean="0">
                <a:latin typeface="Times New Roman" pitchFamily="18" charset="0"/>
                <a:cs typeface="Times New Roman" pitchFamily="18" charset="0"/>
              </a:rPr>
              <a:t> 7 </a:t>
            </a:r>
            <a:r>
              <a:rPr lang="ru-RU" dirty="0" err="1" smtClean="0">
                <a:latin typeface="Times New Roman" pitchFamily="18" charset="0"/>
                <a:cs typeface="Times New Roman" pitchFamily="18" charset="0"/>
              </a:rPr>
              <a:t>июлда</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Бухоро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вилояти</a:t>
            </a:r>
            <a:r>
              <a:rPr lang="ru-RU" dirty="0" smtClean="0">
                <a:latin typeface="Times New Roman" pitchFamily="18" charset="0"/>
                <a:cs typeface="Times New Roman" pitchFamily="18" charset="0"/>
              </a:rPr>
              <a:t>,</a:t>
            </a:r>
          </a:p>
          <a:p>
            <a:pPr algn="ctr"/>
            <a:r>
              <a:rPr lang="ru-RU" dirty="0" err="1" smtClean="0">
                <a:latin typeface="Times New Roman" pitchFamily="18" charset="0"/>
                <a:cs typeface="Times New Roman" pitchFamily="18" charset="0"/>
              </a:rPr>
              <a:t>Бухоро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шаҳри туғилган.</a:t>
            </a:r>
            <a:endParaRPr lang="ru-RU" dirty="0" smtClean="0">
              <a:latin typeface="Times New Roman" pitchFamily="18" charset="0"/>
              <a:cs typeface="Times New Roman" pitchFamily="18" charset="0"/>
            </a:endParaRPr>
          </a:p>
          <a:p>
            <a:pPr algn="ctr"/>
            <a:r>
              <a:rPr lang="ru-RU" dirty="0" err="1" smtClean="0">
                <a:latin typeface="Times New Roman" pitchFamily="18" charset="0"/>
                <a:cs typeface="Times New Roman" pitchFamily="18" charset="0"/>
              </a:rPr>
              <a:t>Миллати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ўзбек</a:t>
            </a:r>
            <a:r>
              <a:rPr lang="ru-RU" dirty="0" smtClean="0">
                <a:latin typeface="Times New Roman" pitchFamily="18" charset="0"/>
                <a:cs typeface="Times New Roman" pitchFamily="18" charset="0"/>
              </a:rPr>
              <a:t>.</a:t>
            </a:r>
          </a:p>
          <a:p>
            <a:pPr algn="ctr"/>
            <a:r>
              <a:rPr lang="ru-RU" dirty="0" err="1" smtClean="0">
                <a:latin typeface="Times New Roman" pitchFamily="18" charset="0"/>
                <a:cs typeface="Times New Roman" pitchFamily="18" charset="0"/>
              </a:rPr>
              <a:t>Ўзбекистон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жисмоний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тарбия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институтини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тугатган</a:t>
            </a:r>
            <a:r>
              <a:rPr lang="ru-RU" dirty="0" smtClean="0">
                <a:latin typeface="Times New Roman" pitchFamily="18" charset="0"/>
                <a:cs typeface="Times New Roman" pitchFamily="18" charset="0"/>
              </a:rPr>
              <a:t> (2017).</a:t>
            </a:r>
          </a:p>
          <a:p>
            <a:pPr algn="ctr"/>
            <a:endParaRPr lang="ru-RU" sz="1300" dirty="0"/>
          </a:p>
        </p:txBody>
      </p:sp>
      <p:sp>
        <p:nvSpPr>
          <p:cNvPr id="4" name="Содержимое 3"/>
          <p:cNvSpPr>
            <a:spLocks noGrp="1"/>
          </p:cNvSpPr>
          <p:nvPr>
            <p:ph sz="half" idx="1"/>
          </p:nvPr>
        </p:nvSpPr>
        <p:spPr>
          <a:xfrm>
            <a:off x="3575050" y="980728"/>
            <a:ext cx="5111750" cy="5305792"/>
          </a:xfrm>
        </p:spPr>
        <p:txBody>
          <a:bodyPr>
            <a:normAutofit fontScale="92500" lnSpcReduction="10000"/>
          </a:bodyPr>
          <a:lstStyle/>
          <a:p>
            <a:pPr algn="just"/>
            <a:r>
              <a:rPr lang="ru-RU" sz="1500" dirty="0" err="1" smtClean="0">
                <a:latin typeface="Times New Roman" pitchFamily="18" charset="0"/>
                <a:cs typeface="Times New Roman" pitchFamily="18" charset="0"/>
              </a:rPr>
              <a:t>Шахрамнинг</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рингдаги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ҳаракатларини кузатган</a:t>
            </a:r>
            <a:r>
              <a:rPr lang="ru-RU" sz="1500" dirty="0" smtClean="0">
                <a:latin typeface="Times New Roman" pitchFamily="18" charset="0"/>
                <a:cs typeface="Times New Roman" pitchFamily="18" charset="0"/>
              </a:rPr>
              <a:t> киши </a:t>
            </a:r>
            <a:r>
              <a:rPr lang="ru-RU" sz="1500" dirty="0" err="1" smtClean="0">
                <a:latin typeface="Times New Roman" pitchFamily="18" charset="0"/>
                <a:cs typeface="Times New Roman" pitchFamily="18" charset="0"/>
              </a:rPr>
              <a:t>унинг</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ўз</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кучига</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ишонишини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сезиши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қийин эмас</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Ўз</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маҳоратини ошириш</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борасида</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тинимсиз</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машғулотлар олиб</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боргани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бошқаларга ўхшамайдиган</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усулларни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қўллашга астойдил</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интилаётгани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яққол намоён</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бўлиб</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туради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бу</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ҳаракатларда.</a:t>
            </a:r>
            <a:endParaRPr lang="ru-RU" sz="1500" dirty="0" smtClean="0">
              <a:latin typeface="Times New Roman" pitchFamily="18" charset="0"/>
              <a:cs typeface="Times New Roman" pitchFamily="18" charset="0"/>
            </a:endParaRPr>
          </a:p>
          <a:p>
            <a:pPr algn="just"/>
            <a:r>
              <a:rPr lang="ru-RU" sz="1500" dirty="0" err="1" smtClean="0">
                <a:latin typeface="Times New Roman" pitchFamily="18" charset="0"/>
                <a:cs typeface="Times New Roman" pitchFamily="18" charset="0"/>
              </a:rPr>
              <a:t>Муҳими шундаки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гўёки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анъанавий</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тарзда</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баҳслашаётган боксчимизнинг</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кутилмаганда</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ноанъанавий</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зарбалар</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бериши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номдор</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рақибларни ҳам эсанкиратиб</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қўяди.</a:t>
            </a:r>
            <a:r>
              <a:rPr lang="ru-RU" sz="1500" dirty="0" smtClean="0">
                <a:latin typeface="Times New Roman" pitchFamily="18" charset="0"/>
                <a:cs typeface="Times New Roman" pitchFamily="18" charset="0"/>
              </a:rPr>
              <a:t> </a:t>
            </a:r>
          </a:p>
          <a:p>
            <a:pPr algn="just"/>
            <a:r>
              <a:rPr lang="uz-Cyrl-UZ" sz="1500" dirty="0" smtClean="0">
                <a:latin typeface="Times New Roman" pitchFamily="18" charset="0"/>
                <a:cs typeface="Times New Roman" pitchFamily="18" charset="0"/>
              </a:rPr>
              <a:t>Зудлик билан қарор қабул қила олиш ҳам Ш.Ғиёсовга хос ҳислатлардан биридир. 2015 йилда Россия Федерациясида бўлиб ўтган ёшлар ўртасидаги жаҳон чемпионатининг олтин медалини қўлга киритишида ана шу ҳислати ёрдам ва рақибларига нисбатан устунлик бергани ҳеч кимга сир эмас.</a:t>
            </a:r>
          </a:p>
          <a:p>
            <a:pPr algn="just"/>
            <a:r>
              <a:rPr lang="ru-RU" sz="1500" dirty="0" smtClean="0">
                <a:latin typeface="Times New Roman" pitchFamily="18" charset="0"/>
                <a:cs typeface="Times New Roman" pitchFamily="18" charset="0"/>
              </a:rPr>
              <a:t>“</a:t>
            </a:r>
            <a:r>
              <a:rPr lang="ru-RU" sz="1500" dirty="0" err="1" smtClean="0">
                <a:latin typeface="Times New Roman" pitchFamily="18" charset="0"/>
                <a:cs typeface="Times New Roman" pitchFamily="18" charset="0"/>
              </a:rPr>
              <a:t>Ўзбекистон</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ифтихори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фахрий</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унвони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билан</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тақдирланган Шахрам</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Рио</a:t>
            </a:r>
            <a:r>
              <a:rPr lang="ru-RU" sz="1500" dirty="0" smtClean="0">
                <a:latin typeface="Times New Roman" pitchFamily="18" charset="0"/>
                <a:cs typeface="Times New Roman" pitchFamily="18" charset="0"/>
              </a:rPr>
              <a:t> 2016” Олимпия </a:t>
            </a:r>
            <a:r>
              <a:rPr lang="ru-RU" sz="1500" dirty="0" err="1" smtClean="0">
                <a:latin typeface="Times New Roman" pitchFamily="18" charset="0"/>
                <a:cs typeface="Times New Roman" pitchFamily="18" charset="0"/>
              </a:rPr>
              <a:t>ўйинлари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давомида</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бутун</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дунёга</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машҳур бўлди</a:t>
            </a:r>
            <a:r>
              <a:rPr lang="ru-RU" sz="1500" dirty="0" smtClean="0">
                <a:latin typeface="Times New Roman" pitchFamily="18" charset="0"/>
                <a:cs typeface="Times New Roman" pitchFamily="18" charset="0"/>
              </a:rPr>
              <a:t>.</a:t>
            </a:r>
          </a:p>
          <a:p>
            <a:pPr algn="just"/>
            <a:r>
              <a:rPr lang="uz-Cyrl-UZ" sz="1500" dirty="0" smtClean="0">
                <a:latin typeface="Times New Roman" pitchFamily="18" charset="0"/>
                <a:cs typeface="Times New Roman" pitchFamily="18" charset="0"/>
              </a:rPr>
              <a:t>Олимпия чўққисига кўтарилган спортчимиз эришган ютуқлари билан чекланиб қолмади. 2017 йилда унинг ғалабалари қаторига Осиё чемпиони деган фахрий унвон ҳам қўшилди.  </a:t>
            </a:r>
          </a:p>
          <a:p>
            <a:pPr algn="just"/>
            <a:r>
              <a:rPr lang="uz-Cyrl-UZ" sz="1500" dirty="0" smtClean="0">
                <a:latin typeface="Times New Roman" pitchFamily="18" charset="0"/>
                <a:cs typeface="Times New Roman" pitchFamily="18" charset="0"/>
              </a:rPr>
              <a:t>Халқаро турнирларга Шахрамни таклиф этиш ташкилотчилар учун алоҳида нуфузга айланди. Бу эса унинг Ватанимиз тараққиёти ва шон-шуҳратига муносиб ҳисса қўшаётганидан далолатдир.</a:t>
            </a:r>
            <a:endParaRPr lang="uz-Cyrl-UZ" sz="1500" dirty="0" smtClean="0"/>
          </a:p>
          <a:p>
            <a:pPr>
              <a:buNone/>
            </a:pPr>
            <a:r>
              <a:rPr lang="ru-RU" sz="1200" dirty="0" smtClean="0"/>
              <a:t> </a:t>
            </a:r>
          </a:p>
          <a:p>
            <a:pPr algn="just">
              <a:buNone/>
            </a:pPr>
            <a:endParaRPr lang="ru-RU" sz="2000" dirty="0" smtClean="0"/>
          </a:p>
          <a:p>
            <a:pPr algn="just">
              <a:buNone/>
            </a:pPr>
            <a:endParaRPr lang="ru-RU" sz="2000" dirty="0" smtClean="0"/>
          </a:p>
          <a:p>
            <a:pPr algn="just"/>
            <a:endParaRPr lang="ru-RU" sz="2000" dirty="0"/>
          </a:p>
        </p:txBody>
      </p:sp>
      <p:pic>
        <p:nvPicPr>
          <p:cNvPr id="6" name="Рисунок 5" descr="http://people.ziyonet.uz/uploads/person/person/57b6ea5aa4cc5.jpg"/>
          <p:cNvPicPr/>
          <p:nvPr/>
        </p:nvPicPr>
        <p:blipFill>
          <a:blip r:embed="rId2" cstate="print"/>
          <a:srcRect/>
          <a:stretch>
            <a:fillRect/>
          </a:stretch>
        </p:blipFill>
        <p:spPr bwMode="auto">
          <a:xfrm>
            <a:off x="827584" y="1916832"/>
            <a:ext cx="1872208" cy="230425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latin typeface="Times New Roman" pitchFamily="18" charset="0"/>
                <a:cs typeface="Times New Roman" pitchFamily="18" charset="0"/>
              </a:rPr>
              <a:t>А</a:t>
            </a:r>
            <a:r>
              <a:rPr lang="uz-Cyrl-UZ" sz="2000" b="1" dirty="0" smtClean="0">
                <a:latin typeface="Times New Roman" pitchFamily="18" charset="0"/>
                <a:cs typeface="Times New Roman" pitchFamily="18" charset="0"/>
              </a:rPr>
              <a:t>ҳ</a:t>
            </a:r>
            <a:r>
              <a:rPr lang="ru-RU" sz="2000" b="1" dirty="0" err="1" smtClean="0">
                <a:latin typeface="Times New Roman" pitchFamily="18" charset="0"/>
                <a:cs typeface="Times New Roman" pitchFamily="18" charset="0"/>
              </a:rPr>
              <a:t>мадалиев</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Муроджон</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err="1" smtClean="0">
                <a:latin typeface="Times New Roman" pitchFamily="18" charset="0"/>
                <a:cs typeface="Times New Roman" pitchFamily="18" charset="0"/>
              </a:rPr>
              <a:t>Қаҳҳор ўғли</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539552" y="4509120"/>
            <a:ext cx="2743200" cy="1739280"/>
          </a:xfrm>
        </p:spPr>
        <p:txBody>
          <a:bodyPr>
            <a:normAutofit fontScale="77500" lnSpcReduction="20000"/>
          </a:bodyPr>
          <a:lstStyle/>
          <a:p>
            <a:pPr algn="ctr"/>
            <a:r>
              <a:rPr lang="ru-RU" sz="1500" b="1" dirty="0" smtClean="0">
                <a:latin typeface="Times New Roman" pitchFamily="18" charset="0"/>
                <a:cs typeface="Times New Roman" pitchFamily="18" charset="0"/>
              </a:rPr>
              <a:t>“</a:t>
            </a:r>
            <a:r>
              <a:rPr lang="ru-RU" sz="1500" b="1" dirty="0" err="1" smtClean="0">
                <a:latin typeface="Times New Roman" pitchFamily="18" charset="0"/>
                <a:cs typeface="Times New Roman" pitchFamily="18" charset="0"/>
              </a:rPr>
              <a:t>Рио</a:t>
            </a:r>
            <a:r>
              <a:rPr lang="ru-RU" sz="1500" b="1" dirty="0" smtClean="0">
                <a:latin typeface="Times New Roman" pitchFamily="18" charset="0"/>
                <a:cs typeface="Times New Roman" pitchFamily="18" charset="0"/>
              </a:rPr>
              <a:t> 2016” Олимпия </a:t>
            </a:r>
            <a:r>
              <a:rPr lang="ru-RU" sz="1500" b="1" dirty="0" err="1" smtClean="0">
                <a:latin typeface="Times New Roman" pitchFamily="18" charset="0"/>
                <a:cs typeface="Times New Roman" pitchFamily="18" charset="0"/>
              </a:rPr>
              <a:t>ўйинларининг</a:t>
            </a:r>
            <a:r>
              <a:rPr lang="ru-RU" sz="1500" b="1" dirty="0" smtClean="0">
                <a:latin typeface="Times New Roman" pitchFamily="18" charset="0"/>
                <a:cs typeface="Times New Roman" pitchFamily="18" charset="0"/>
              </a:rPr>
              <a:t> бокс </a:t>
            </a:r>
            <a:r>
              <a:rPr lang="ru-RU" sz="1500" b="1" dirty="0" err="1" smtClean="0">
                <a:latin typeface="Times New Roman" pitchFamily="18" charset="0"/>
                <a:cs typeface="Times New Roman" pitchFamily="18" charset="0"/>
              </a:rPr>
              <a:t>бўйича</a:t>
            </a:r>
            <a:r>
              <a:rPr lang="ru-RU" sz="1500" b="1" dirty="0" smtClean="0">
                <a:latin typeface="Times New Roman" pitchFamily="18" charset="0"/>
                <a:cs typeface="Times New Roman" pitchFamily="18" charset="0"/>
              </a:rPr>
              <a:t> бронза медали </a:t>
            </a:r>
            <a:r>
              <a:rPr lang="ru-RU" sz="1500" b="1" dirty="0" err="1" smtClean="0">
                <a:latin typeface="Times New Roman" pitchFamily="18" charset="0"/>
                <a:cs typeface="Times New Roman" pitchFamily="18" charset="0"/>
              </a:rPr>
              <a:t>соҳиби</a:t>
            </a:r>
            <a:r>
              <a:rPr lang="ru-RU" sz="1500" b="1" dirty="0" smtClean="0">
                <a:latin typeface="Times New Roman" pitchFamily="18" charset="0"/>
                <a:cs typeface="Times New Roman" pitchFamily="18" charset="0"/>
              </a:rPr>
              <a:t>.</a:t>
            </a:r>
          </a:p>
          <a:p>
            <a:pPr algn="ctr"/>
            <a:endParaRPr lang="ru-RU" sz="1500" dirty="0" smtClean="0">
              <a:latin typeface="Times New Roman" pitchFamily="18" charset="0"/>
              <a:cs typeface="Times New Roman" pitchFamily="18" charset="0"/>
            </a:endParaRPr>
          </a:p>
          <a:p>
            <a:pPr algn="ctr"/>
            <a:r>
              <a:rPr lang="ru-RU" sz="1500" dirty="0" smtClean="0">
                <a:latin typeface="Times New Roman" pitchFamily="18" charset="0"/>
                <a:cs typeface="Times New Roman" pitchFamily="18" charset="0"/>
              </a:rPr>
              <a:t>1994 </a:t>
            </a:r>
            <a:r>
              <a:rPr lang="ru-RU" sz="1500" dirty="0" err="1" smtClean="0">
                <a:latin typeface="Times New Roman" pitchFamily="18" charset="0"/>
                <a:cs typeface="Times New Roman" pitchFamily="18" charset="0"/>
              </a:rPr>
              <a:t>йил</a:t>
            </a:r>
            <a:r>
              <a:rPr lang="ru-RU" sz="1500" dirty="0" smtClean="0">
                <a:latin typeface="Times New Roman" pitchFamily="18" charset="0"/>
                <a:cs typeface="Times New Roman" pitchFamily="18" charset="0"/>
              </a:rPr>
              <a:t> 2 </a:t>
            </a:r>
            <a:r>
              <a:rPr lang="ru-RU" sz="1500" dirty="0" err="1" smtClean="0">
                <a:latin typeface="Times New Roman" pitchFamily="18" charset="0"/>
                <a:cs typeface="Times New Roman" pitchFamily="18" charset="0"/>
              </a:rPr>
              <a:t>ноябрда</a:t>
            </a:r>
            <a:endParaRPr lang="ru-RU" sz="1500" dirty="0" smtClean="0">
              <a:latin typeface="Times New Roman" pitchFamily="18" charset="0"/>
              <a:cs typeface="Times New Roman" pitchFamily="18" charset="0"/>
            </a:endParaRPr>
          </a:p>
          <a:p>
            <a:pPr algn="ctr"/>
            <a:r>
              <a:rPr lang="ru-RU" sz="1500" dirty="0" smtClean="0">
                <a:latin typeface="Times New Roman" pitchFamily="18" charset="0"/>
                <a:cs typeface="Times New Roman" pitchFamily="18" charset="0"/>
              </a:rPr>
              <a:t>Наманган </a:t>
            </a:r>
            <a:r>
              <a:rPr lang="ru-RU" sz="1500" dirty="0" err="1" smtClean="0">
                <a:latin typeface="Times New Roman" pitchFamily="18" charset="0"/>
                <a:cs typeface="Times New Roman" pitchFamily="18" charset="0"/>
              </a:rPr>
              <a:t>вилояти</a:t>
            </a:r>
            <a:r>
              <a:rPr lang="ru-RU" sz="1500" dirty="0" smtClean="0">
                <a:latin typeface="Times New Roman" pitchFamily="18" charset="0"/>
                <a:cs typeface="Times New Roman" pitchFamily="18" charset="0"/>
              </a:rPr>
              <a:t>,</a:t>
            </a:r>
          </a:p>
          <a:p>
            <a:pPr algn="ctr"/>
            <a:r>
              <a:rPr lang="ru-RU" sz="1500" dirty="0" err="1" smtClean="0">
                <a:latin typeface="Times New Roman" pitchFamily="18" charset="0"/>
                <a:cs typeface="Times New Roman" pitchFamily="18" charset="0"/>
              </a:rPr>
              <a:t>Чуст</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шаҳрида туғилган.</a:t>
            </a:r>
            <a:endParaRPr lang="ru-RU" sz="1500" dirty="0" smtClean="0">
              <a:latin typeface="Times New Roman" pitchFamily="18" charset="0"/>
              <a:cs typeface="Times New Roman" pitchFamily="18" charset="0"/>
            </a:endParaRPr>
          </a:p>
          <a:p>
            <a:pPr algn="ctr"/>
            <a:r>
              <a:rPr lang="ru-RU" sz="1500" dirty="0" err="1" smtClean="0">
                <a:latin typeface="Times New Roman" pitchFamily="18" charset="0"/>
                <a:cs typeface="Times New Roman" pitchFamily="18" charset="0"/>
              </a:rPr>
              <a:t>Миллати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ўзбек</a:t>
            </a:r>
            <a:r>
              <a:rPr lang="ru-RU" sz="1500" dirty="0" smtClean="0">
                <a:latin typeface="Times New Roman" pitchFamily="18" charset="0"/>
                <a:cs typeface="Times New Roman" pitchFamily="18" charset="0"/>
              </a:rPr>
              <a:t>.</a:t>
            </a:r>
          </a:p>
          <a:p>
            <a:pPr algn="ctr"/>
            <a:r>
              <a:rPr lang="ru-RU" sz="1500" dirty="0" err="1" smtClean="0">
                <a:latin typeface="Times New Roman" pitchFamily="18" charset="0"/>
                <a:cs typeface="Times New Roman" pitchFamily="18" charset="0"/>
              </a:rPr>
              <a:t>Ўзбекистон</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давлат</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жисмоний</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тарбия</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институтини</a:t>
            </a:r>
            <a:r>
              <a:rPr lang="ru-RU"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тугатган</a:t>
            </a:r>
            <a:r>
              <a:rPr lang="ru-RU" sz="1500" dirty="0" smtClean="0">
                <a:latin typeface="Times New Roman" pitchFamily="18" charset="0"/>
                <a:cs typeface="Times New Roman" pitchFamily="18" charset="0"/>
              </a:rPr>
              <a:t> (2017).</a:t>
            </a:r>
          </a:p>
          <a:p>
            <a:pPr algn="ctr"/>
            <a:endParaRPr lang="ru-RU" sz="1300" dirty="0"/>
          </a:p>
        </p:txBody>
      </p:sp>
      <p:sp>
        <p:nvSpPr>
          <p:cNvPr id="4" name="Содержимое 3"/>
          <p:cNvSpPr>
            <a:spLocks noGrp="1"/>
          </p:cNvSpPr>
          <p:nvPr>
            <p:ph sz="half" idx="1"/>
          </p:nvPr>
        </p:nvSpPr>
        <p:spPr>
          <a:xfrm>
            <a:off x="3575050" y="980728"/>
            <a:ext cx="5111750" cy="4572000"/>
          </a:xfrm>
        </p:spPr>
        <p:txBody>
          <a:bodyPr>
            <a:normAutofit fontScale="92500"/>
          </a:bodyPr>
          <a:lstStyle/>
          <a:p>
            <a:pPr algn="just"/>
            <a:r>
              <a:rPr lang="uz-Cyrl-UZ" sz="1600" dirty="0" smtClean="0">
                <a:latin typeface="Times New Roman" pitchFamily="18" charset="0"/>
                <a:cs typeface="Times New Roman" pitchFamily="18" charset="0"/>
              </a:rPr>
              <a:t>Ватанимиз тараққиёти ва шон-шуҳратига муносиб ҳисса қўшаётган навқирон авлод вакиллари ўртасида Муроджоннинг ўз ўрни бор. Айниқса, 2015-2016 йилларда унинг ҳаётида унутилмас воқеалар рўй берди. Дастлаб бокс бўйича Осиё чемпионатида кумуш медални қўлга киритди. Кўп ўтмай жаҳон чемпионатида ушбу натижасини яна бир марта такрорлади.</a:t>
            </a:r>
          </a:p>
          <a:p>
            <a:pPr algn="just"/>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Рио</a:t>
            </a:r>
            <a:r>
              <a:rPr lang="ru-RU" sz="1600" dirty="0" smtClean="0">
                <a:latin typeface="Times New Roman" pitchFamily="18" charset="0"/>
                <a:cs typeface="Times New Roman" pitchFamily="18" charset="0"/>
              </a:rPr>
              <a:t> 2016” Олимпия </a:t>
            </a:r>
            <a:r>
              <a:rPr lang="ru-RU" sz="1600" dirty="0" err="1" smtClean="0">
                <a:latin typeface="Times New Roman" pitchFamily="18" charset="0"/>
                <a:cs typeface="Times New Roman" pitchFamily="18" charset="0"/>
              </a:rPr>
              <a:t>ўйинларининг</a:t>
            </a:r>
            <a:r>
              <a:rPr lang="ru-RU" sz="1600" dirty="0" smtClean="0">
                <a:latin typeface="Times New Roman" pitchFamily="18" charset="0"/>
                <a:cs typeface="Times New Roman" pitchFamily="18" charset="0"/>
              </a:rPr>
              <a:t> бронза </a:t>
            </a:r>
            <a:r>
              <a:rPr lang="ru-RU" sz="1600" dirty="0" err="1" smtClean="0">
                <a:latin typeface="Times New Roman" pitchFamily="18" charset="0"/>
                <a:cs typeface="Times New Roman" pitchFamily="18" charset="0"/>
              </a:rPr>
              <a:t>медалини</a:t>
            </a:r>
            <a:r>
              <a:rPr lang="ru-RU" sz="1600" dirty="0" smtClean="0">
                <a:latin typeface="Times New Roman" pitchFamily="18" charset="0"/>
                <a:cs typeface="Times New Roman" pitchFamily="18" charset="0"/>
              </a:rPr>
              <a:t> «Токио 2020»да </a:t>
            </a:r>
            <a:r>
              <a:rPr lang="ru-RU" sz="1600" dirty="0" err="1" smtClean="0">
                <a:latin typeface="Times New Roman" pitchFamily="18" charset="0"/>
                <a:cs typeface="Times New Roman" pitchFamily="18" charset="0"/>
              </a:rPr>
              <a:t>олтин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медалга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айлантиришга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аҳд қилган </a:t>
            </a:r>
            <a:r>
              <a:rPr lang="ru-RU" sz="1600" dirty="0" smtClean="0">
                <a:latin typeface="Times New Roman" pitchFamily="18" charset="0"/>
                <a:cs typeface="Times New Roman" pitchFamily="18" charset="0"/>
              </a:rPr>
              <a:t>М.</a:t>
            </a:r>
            <a:r>
              <a:rPr lang="ru-RU" sz="1600" dirty="0" err="1" smtClean="0">
                <a:latin typeface="Times New Roman" pitchFamily="18" charset="0"/>
                <a:cs typeface="Times New Roman" pitchFamily="18" charset="0"/>
              </a:rPr>
              <a:t>Аҳмадалиев </a:t>
            </a:r>
            <a:r>
              <a:rPr lang="ru-RU" sz="1600" dirty="0" smtClean="0">
                <a:latin typeface="Times New Roman" pitchFamily="18" charset="0"/>
                <a:cs typeface="Times New Roman" pitchFamily="18" charset="0"/>
              </a:rPr>
              <a:t>“</a:t>
            </a:r>
            <a:r>
              <a:rPr lang="ru-RU" sz="1600" dirty="0" err="1" smtClean="0">
                <a:latin typeface="Times New Roman" pitchFamily="18" charset="0"/>
                <a:cs typeface="Times New Roman" pitchFamily="18" charset="0"/>
              </a:rPr>
              <a:t>Ўзбекистон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Республикасида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хизмат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кўрсатган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спортчи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фахрий</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унвони</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билан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тақдирланган</a:t>
            </a:r>
            <a:r>
              <a:rPr lang="ru-RU" sz="1600" dirty="0" smtClean="0">
                <a:latin typeface="Times New Roman" pitchFamily="18" charset="0"/>
                <a:cs typeface="Times New Roman" pitchFamily="18" charset="0"/>
              </a:rPr>
              <a:t>. </a:t>
            </a:r>
          </a:p>
          <a:p>
            <a:pPr algn="just"/>
            <a:r>
              <a:rPr lang="uz-Cyrl-UZ" sz="1600" dirty="0" smtClean="0">
                <a:latin typeface="Times New Roman" pitchFamily="18" charset="0"/>
                <a:cs typeface="Times New Roman" pitchFamily="18" charset="0"/>
              </a:rPr>
              <a:t>Мамлакат ва халқаро миқёсда кўплаб халқаро турнирларда муваффақият қозонган истеъдодли спортчимиз 2017 йил Осиё чемпиони унвонини олди.</a:t>
            </a:r>
          </a:p>
          <a:p>
            <a:pPr algn="just"/>
            <a:r>
              <a:rPr lang="uz-Cyrl-UZ" sz="1600" dirty="0" smtClean="0">
                <a:latin typeface="Times New Roman" pitchFamily="18" charset="0"/>
                <a:cs typeface="Times New Roman" pitchFamily="18" charset="0"/>
              </a:rPr>
              <a:t>У эришган барча ютуқларга ватанпарвар, фидоий, билимли, соғлом ва баркамол авлод буюк ишларга қодир бўлади, деган эзгу ғоя мустаҳкам замин бўлиб турибди.</a:t>
            </a:r>
            <a:endParaRPr lang="ru-RU" sz="1600" dirty="0" smtClean="0">
              <a:latin typeface="Times New Roman" pitchFamily="18" charset="0"/>
              <a:cs typeface="Times New Roman" pitchFamily="18" charset="0"/>
            </a:endParaRPr>
          </a:p>
          <a:p>
            <a:pPr algn="just"/>
            <a:endParaRPr lang="ru-RU" sz="2000" dirty="0" smtClean="0"/>
          </a:p>
          <a:p>
            <a:pPr algn="just">
              <a:buNone/>
            </a:pPr>
            <a:endParaRPr lang="ru-RU" sz="2000" dirty="0" smtClean="0"/>
          </a:p>
        </p:txBody>
      </p:sp>
      <p:pic>
        <p:nvPicPr>
          <p:cNvPr id="7170" name="Picture 2" descr="2"/>
          <p:cNvPicPr>
            <a:picLocks noChangeAspect="1" noChangeArrowheads="1"/>
          </p:cNvPicPr>
          <p:nvPr/>
        </p:nvPicPr>
        <p:blipFill>
          <a:blip r:embed="rId2" cstate="print"/>
          <a:srcRect/>
          <a:stretch>
            <a:fillRect/>
          </a:stretch>
        </p:blipFill>
        <p:spPr bwMode="auto">
          <a:xfrm>
            <a:off x="971600" y="1772816"/>
            <a:ext cx="2016224" cy="243541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000" b="1" dirty="0" smtClean="0">
                <a:latin typeface="Times New Roman" pitchFamily="18" charset="0"/>
                <a:cs typeface="Times New Roman" pitchFamily="18" charset="0"/>
              </a:rPr>
              <a:t>Салиев</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Дониёр</a:t>
            </a:r>
            <a:br>
              <a:rPr lang="uz-Cyrl-UZ" sz="2000" b="1" dirty="0" smtClean="0">
                <a:latin typeface="Times New Roman" pitchFamily="18" charset="0"/>
                <a:cs typeface="Times New Roman" pitchFamily="18" charset="0"/>
              </a:rPr>
            </a:br>
            <a:r>
              <a:rPr lang="uz-Cyrl-UZ" sz="2000" b="1" dirty="0" smtClean="0">
                <a:latin typeface="Times New Roman" pitchFamily="18" charset="0"/>
                <a:cs typeface="Times New Roman" pitchFamily="18" charset="0"/>
              </a:rPr>
              <a:t>Нурулла ўғли</a:t>
            </a:r>
            <a:endParaRPr lang="ru-RU" sz="2000" b="1" dirty="0">
              <a:latin typeface="Times New Roman" pitchFamily="18" charset="0"/>
              <a:cs typeface="Times New Roman" pitchFamily="18" charset="0"/>
            </a:endParaRPr>
          </a:p>
        </p:txBody>
      </p:sp>
      <p:sp>
        <p:nvSpPr>
          <p:cNvPr id="3" name="Текст 2"/>
          <p:cNvSpPr>
            <a:spLocks noGrp="1"/>
          </p:cNvSpPr>
          <p:nvPr>
            <p:ph type="body" idx="2"/>
          </p:nvPr>
        </p:nvSpPr>
        <p:spPr>
          <a:xfrm>
            <a:off x="685800" y="4581128"/>
            <a:ext cx="2743200" cy="1667272"/>
          </a:xfrm>
        </p:spPr>
        <p:txBody>
          <a:bodyPr>
            <a:normAutofit fontScale="25000" lnSpcReduction="20000"/>
          </a:bodyPr>
          <a:lstStyle/>
          <a:p>
            <a:pPr algn="ctr"/>
            <a:r>
              <a:rPr lang="uz-Cyrl-UZ" sz="5200" b="1" dirty="0" smtClean="0">
                <a:latin typeface="Times New Roman" pitchFamily="18" charset="0"/>
                <a:cs typeface="Times New Roman" pitchFamily="18" charset="0"/>
              </a:rPr>
              <a:t>Енгил атлетика (параолимпия йўналиши) бўйича жаҳон чемпиони.</a:t>
            </a:r>
          </a:p>
          <a:p>
            <a:pPr algn="ctr"/>
            <a:r>
              <a:rPr lang="uz-Cyrl-UZ" sz="5200" dirty="0" smtClean="0">
                <a:latin typeface="Times New Roman" pitchFamily="18" charset="0"/>
                <a:cs typeface="Times New Roman" pitchFamily="18" charset="0"/>
              </a:rPr>
              <a:t>1994 йил 4 июлда </a:t>
            </a:r>
          </a:p>
          <a:p>
            <a:pPr algn="ctr"/>
            <a:r>
              <a:rPr lang="uz-Cyrl-UZ" sz="5200" dirty="0" smtClean="0">
                <a:latin typeface="Times New Roman" pitchFamily="18" charset="0"/>
                <a:cs typeface="Times New Roman" pitchFamily="18" charset="0"/>
              </a:rPr>
              <a:t>Тошкент шаҳрида туғилган.</a:t>
            </a:r>
          </a:p>
          <a:p>
            <a:pPr algn="ctr"/>
            <a:r>
              <a:rPr lang="uz-Cyrl-UZ" sz="5200" dirty="0" smtClean="0">
                <a:latin typeface="Times New Roman" pitchFamily="18" charset="0"/>
                <a:cs typeface="Times New Roman" pitchFamily="18" charset="0"/>
              </a:rPr>
              <a:t>Миллати ўзбек.</a:t>
            </a:r>
          </a:p>
          <a:p>
            <a:pPr algn="ctr"/>
            <a:r>
              <a:rPr lang="uz-Cyrl-UZ" sz="5200" dirty="0" smtClean="0">
                <a:latin typeface="Times New Roman" pitchFamily="18" charset="0"/>
                <a:cs typeface="Times New Roman" pitchFamily="18" charset="0"/>
              </a:rPr>
              <a:t>2014 йилдан Ўзбекистон давлат жисмоний тарбия институти талабаси.</a:t>
            </a:r>
          </a:p>
          <a:p>
            <a:pPr algn="ctr"/>
            <a:endParaRPr lang="ru-RU" dirty="0"/>
          </a:p>
        </p:txBody>
      </p:sp>
      <p:sp>
        <p:nvSpPr>
          <p:cNvPr id="4" name="Содержимое 3"/>
          <p:cNvSpPr>
            <a:spLocks noGrp="1"/>
          </p:cNvSpPr>
          <p:nvPr>
            <p:ph sz="half" idx="1"/>
          </p:nvPr>
        </p:nvSpPr>
        <p:spPr>
          <a:xfrm>
            <a:off x="3575050" y="1041648"/>
            <a:ext cx="5111750" cy="5339680"/>
          </a:xfrm>
        </p:spPr>
        <p:txBody>
          <a:bodyPr>
            <a:noAutofit/>
          </a:bodyPr>
          <a:lstStyle/>
          <a:p>
            <a:pPr algn="just"/>
            <a:r>
              <a:rPr lang="uz-Cyrl-UZ" sz="1400" dirty="0" smtClean="0">
                <a:latin typeface="Times New Roman" pitchFamily="18" charset="0"/>
                <a:cs typeface="Times New Roman" pitchFamily="18" charset="0"/>
              </a:rPr>
              <a:t>Дониёр имконияти чекланган инсонлар ҳам катта-катта натижаларга эришиши мумкинлигини амалда исботлаган спортчиларимиздан биридир. Ўз олдига аниқ режаларни қўйиб, кўзланган марра сари азму шижоат билан интилиш туфайли у 14 ёшида енгил атлетика бўйича Ўзбекистон миллий параолимпия терма жамоаси аъзоси бўлди. Қатъий жадвал асосидаги машғулотлар самараси ўлароқ халқаро мусобақаларда совриндорлар қаторидан ўрин ола бошлади.</a:t>
            </a:r>
          </a:p>
          <a:p>
            <a:pPr algn="just"/>
            <a:r>
              <a:rPr lang="uz-Cyrl-UZ" sz="1400" dirty="0" smtClean="0">
                <a:latin typeface="Times New Roman" pitchFamily="18" charset="0"/>
                <a:cs typeface="Times New Roman" pitchFamily="18" charset="0"/>
              </a:rPr>
              <a:t>2010 йил Хитойда ўтказилган Пара Осиё ўйинларида 2 та бронза медалини қўлга киритганидан кейин бундан-да юқори натижаларга эришишни мақсад қилди.</a:t>
            </a:r>
          </a:p>
          <a:p>
            <a:pPr algn="just"/>
            <a:r>
              <a:rPr lang="uz-Cyrl-UZ" sz="1400" dirty="0" smtClean="0">
                <a:latin typeface="Times New Roman" pitchFamily="18" charset="0"/>
                <a:cs typeface="Times New Roman" pitchFamily="18" charset="0"/>
              </a:rPr>
              <a:t>2011 йил Туркиянинг Анталия шаҳрида заиф кўрувчилар ўртасида ўтказилган жаҳон ўйинларида бир эмас, иккита олтин медаль соҳиби бўлди.</a:t>
            </a:r>
          </a:p>
          <a:p>
            <a:pPr algn="just"/>
            <a:r>
              <a:rPr lang="uz-Cyrl-UZ" sz="1400" dirty="0" smtClean="0">
                <a:latin typeface="Times New Roman" pitchFamily="18" charset="0"/>
                <a:cs typeface="Times New Roman" pitchFamily="18" charset="0"/>
              </a:rPr>
              <a:t>2013 йил Франциянинг Лион шаҳрида параолимпиячилар ўртасида енгил атлетика бўйича ўтказилган жаҳон чемпионатида кумуш медални қўлга киритди. 2014 йил Дубайдаги нуфузли турнирда ушбу натижасини яна бир бор такрорлади.</a:t>
            </a:r>
          </a:p>
          <a:p>
            <a:pPr algn="just"/>
            <a:r>
              <a:rPr lang="uz-Cyrl-UZ" sz="1400" dirty="0" smtClean="0">
                <a:latin typeface="Times New Roman" pitchFamily="18" charset="0"/>
                <a:cs typeface="Times New Roman" pitchFamily="18" charset="0"/>
              </a:rPr>
              <a:t>2016 йилда эса Тунисда ташкил этилган халқаро Гран-При мусобақаларида узунликка сакрашда барча рақибларидан илгарилаб кетиб, яна бир марта олтин медалга сазовор бўлди.</a:t>
            </a:r>
          </a:p>
        </p:txBody>
      </p:sp>
      <p:pic>
        <p:nvPicPr>
          <p:cNvPr id="5" name="Рисунок 4" descr="http://people.ziyonet.uz/uploads/person/person/5833f2f590fca.jpg"/>
          <p:cNvPicPr/>
          <p:nvPr/>
        </p:nvPicPr>
        <p:blipFill>
          <a:blip r:embed="rId2" cstate="print"/>
          <a:srcRect/>
          <a:stretch>
            <a:fillRect/>
          </a:stretch>
        </p:blipFill>
        <p:spPr bwMode="auto">
          <a:xfrm>
            <a:off x="899592" y="1844824"/>
            <a:ext cx="2160240" cy="252028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3204</TotalTime>
  <Words>5198</Words>
  <Application>Microsoft Office PowerPoint</Application>
  <PresentationFormat>Экран (4:3)</PresentationFormat>
  <Paragraphs>413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Поток</vt:lpstr>
      <vt:lpstr>Слайд 1</vt:lpstr>
      <vt:lpstr>Дўсматов Ҳасанбой Маъруфжон ўғли</vt:lpstr>
      <vt:lpstr>  Ғаибназаров  Фазлиддин  Ҳасанбаевич</vt:lpstr>
      <vt:lpstr>Зоиров  Шаҳобиддин Шокирович </vt:lpstr>
      <vt:lpstr>Нуруддинов Руслан Шамилевич</vt:lpstr>
      <vt:lpstr>Мелиқўзиев  Бектемир  Рўзматжон ўғли</vt:lpstr>
      <vt:lpstr>Ғиясов Шахрам  Жамшедович</vt:lpstr>
      <vt:lpstr>Аҳмадалиев  Муроджон Қаҳҳор ўғли</vt:lpstr>
      <vt:lpstr>Салиев Дониёр Нурулла ўғли</vt:lpstr>
      <vt:lpstr>Бурханова Сафия  Каимовна</vt:lpstr>
      <vt:lpstr>Канатова Валерия  Игоревна</vt:lpstr>
      <vt:lpstr>Омонова  Раънохон  Маликовна </vt:lpstr>
      <vt:lpstr>Тасмуродов  Элмурод  Зулипкарович</vt:lpstr>
      <vt:lpstr>Рашидов  Сардор  Ихтиёрович</vt:lpstr>
      <vt:lpstr>Атоев Аббос Абдураззоқович</vt:lpstr>
      <vt:lpstr>      Абдураҳмонов Бекзод Махамаджонович</vt:lpstr>
      <vt:lpstr>Дўсанова  Надия</vt:lpstr>
      <vt:lpstr>Амилова Фотимахон  Равшанбек қизи</vt:lpstr>
      <vt:lpstr>Бахшуллаев  Маҳмуд Бахриддинович   </vt:lpstr>
      <vt:lpstr>Қурбонбоева Сарвиноз </vt:lpstr>
      <vt:lpstr>Ботирова  Азиза  Ҳамидовна </vt:lpstr>
      <vt:lpstr> Абдураззоқова  Нигина  Абдуваҳоб қизи </vt:lpstr>
      <vt:lpstr>Холбутаева  Дилфуза Шарофиддиновна   </vt:lpstr>
      <vt:lpstr>Байжигитова  Азиза  Аллияр қизи</vt:lpstr>
      <vt:lpstr>Ўроқова Дилдора  Акмалжон қизи</vt:lpstr>
      <vt:lpstr>Ғозиева  Нодира  Рустам қизи</vt:lpstr>
      <vt:lpstr>Бекназарова  Мадина Абдимурот қизи </vt:lpstr>
      <vt:lpstr>Математика фанидан халқаро олимпиада ғолиб ва совриндорлари (Ҳиндистон-2017) </vt:lpstr>
      <vt:lpstr>   Математика фанидан халқаро олимпиада кумуш медаллари соҳиблари (Хитой-2015) </vt:lpstr>
      <vt:lpstr>    Муртазаева  Юлдуз  Номоз қизи </vt:lpstr>
      <vt:lpstr>Абдуназарова  Жасмин Равшанжоновна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Xatamova.d</dc:creator>
  <cp:lastModifiedBy>User</cp:lastModifiedBy>
  <cp:revision>500</cp:revision>
  <dcterms:created xsi:type="dcterms:W3CDTF">2017-08-08T12:30:59Z</dcterms:created>
  <dcterms:modified xsi:type="dcterms:W3CDTF">2017-08-29T05:59:09Z</dcterms:modified>
</cp:coreProperties>
</file>