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256" r:id="rId3"/>
    <p:sldId id="257" r:id="rId4"/>
    <p:sldId id="258" r:id="rId5"/>
    <p:sldId id="292" r:id="rId6"/>
    <p:sldId id="293" r:id="rId7"/>
    <p:sldId id="294" r:id="rId8"/>
    <p:sldId id="289" r:id="rId9"/>
    <p:sldId id="290" r:id="rId10"/>
    <p:sldId id="291" r:id="rId11"/>
    <p:sldId id="286" r:id="rId12"/>
    <p:sldId id="287" r:id="rId13"/>
    <p:sldId id="288" r:id="rId14"/>
    <p:sldId id="283" r:id="rId15"/>
    <p:sldId id="284" r:id="rId16"/>
    <p:sldId id="285" r:id="rId17"/>
    <p:sldId id="280" r:id="rId18"/>
    <p:sldId id="281" r:id="rId19"/>
    <p:sldId id="282" r:id="rId20"/>
    <p:sldId id="277" r:id="rId21"/>
    <p:sldId id="278" r:id="rId22"/>
    <p:sldId id="279" r:id="rId23"/>
    <p:sldId id="274" r:id="rId24"/>
    <p:sldId id="275" r:id="rId25"/>
    <p:sldId id="276" r:id="rId26"/>
    <p:sldId id="271" r:id="rId27"/>
    <p:sldId id="272" r:id="rId28"/>
    <p:sldId id="273" r:id="rId29"/>
    <p:sldId id="268" r:id="rId30"/>
    <p:sldId id="269" r:id="rId31"/>
    <p:sldId id="270" r:id="rId32"/>
    <p:sldId id="265" r:id="rId33"/>
    <p:sldId id="266" r:id="rId34"/>
    <p:sldId id="267" r:id="rId35"/>
    <p:sldId id="262" r:id="rId36"/>
    <p:sldId id="263" r:id="rId37"/>
    <p:sldId id="264" r:id="rId38"/>
    <p:sldId id="334" r:id="rId39"/>
    <p:sldId id="335" r:id="rId40"/>
    <p:sldId id="336" r:id="rId41"/>
    <p:sldId id="331" r:id="rId42"/>
    <p:sldId id="332" r:id="rId43"/>
    <p:sldId id="333" r:id="rId44"/>
    <p:sldId id="328" r:id="rId45"/>
    <p:sldId id="329" r:id="rId46"/>
    <p:sldId id="330" r:id="rId47"/>
    <p:sldId id="340" r:id="rId48"/>
    <p:sldId id="325" r:id="rId49"/>
    <p:sldId id="326" r:id="rId50"/>
    <p:sldId id="327" r:id="rId51"/>
    <p:sldId id="322" r:id="rId52"/>
    <p:sldId id="323" r:id="rId53"/>
    <p:sldId id="324" r:id="rId54"/>
    <p:sldId id="319" r:id="rId55"/>
    <p:sldId id="337" r:id="rId56"/>
    <p:sldId id="320" r:id="rId57"/>
    <p:sldId id="321" r:id="rId58"/>
    <p:sldId id="316" r:id="rId59"/>
    <p:sldId id="317" r:id="rId60"/>
    <p:sldId id="318" r:id="rId61"/>
    <p:sldId id="313" r:id="rId62"/>
    <p:sldId id="314" r:id="rId63"/>
    <p:sldId id="315" r:id="rId64"/>
    <p:sldId id="310" r:id="rId65"/>
    <p:sldId id="311" r:id="rId66"/>
    <p:sldId id="312" r:id="rId67"/>
    <p:sldId id="308" r:id="rId68"/>
    <p:sldId id="307" r:id="rId69"/>
    <p:sldId id="338"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0000FF"/>
    <a:srgbClr val="009900"/>
    <a:srgbClr val="669900"/>
    <a:srgbClr val="800000"/>
    <a:srgbClr val="FF0000"/>
    <a:srgbClr val="000099"/>
    <a:srgbClr val="0033CC"/>
    <a:srgbClr val="0000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6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982AD4C-F256-4D95-902C-4C027602A79F}" type="datetimeFigureOut">
              <a:rPr lang="ru-RU" smtClean="0"/>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116729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82AD4C-F256-4D95-902C-4C027602A79F}" type="datetimeFigureOut">
              <a:rPr lang="ru-RU" smtClean="0"/>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341845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82AD4C-F256-4D95-902C-4C027602A79F}" type="datetimeFigureOut">
              <a:rPr lang="ru-RU" smtClean="0"/>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3540284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82AD4C-F256-4D95-902C-4C027602A79F}" type="datetimeFigureOut">
              <a:rPr lang="ru-RU" smtClean="0"/>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123285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982AD4C-F256-4D95-902C-4C027602A79F}" type="datetimeFigureOut">
              <a:rPr lang="ru-RU" smtClean="0"/>
              <a:t>18.01.2014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2310145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982AD4C-F256-4D95-902C-4C027602A79F}" type="datetimeFigureOut">
              <a:rPr lang="ru-RU" smtClean="0"/>
              <a:t>18.01.2014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402162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982AD4C-F256-4D95-902C-4C027602A79F}" type="datetimeFigureOut">
              <a:rPr lang="ru-RU" smtClean="0"/>
              <a:t>18.01.2014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351454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982AD4C-F256-4D95-902C-4C027602A79F}" type="datetimeFigureOut">
              <a:rPr lang="ru-RU" smtClean="0"/>
              <a:t>18.01.2014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286948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82AD4C-F256-4D95-902C-4C027602A79F}" type="datetimeFigureOut">
              <a:rPr lang="ru-RU" smtClean="0"/>
              <a:t>18.01.2014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80449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82AD4C-F256-4D95-902C-4C027602A79F}" type="datetimeFigureOut">
              <a:rPr lang="ru-RU" smtClean="0"/>
              <a:t>18.01.2014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231094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982AD4C-F256-4D95-902C-4C027602A79F}" type="datetimeFigureOut">
              <a:rPr lang="ru-RU" smtClean="0"/>
              <a:t>18.01.2014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B20712-A403-4059-AA50-82C8D4033611}" type="slidenum">
              <a:rPr lang="ru-RU" smtClean="0"/>
              <a:t>‹#›</a:t>
            </a:fld>
            <a:endParaRPr lang="ru-RU"/>
          </a:p>
        </p:txBody>
      </p:sp>
    </p:spTree>
    <p:extLst>
      <p:ext uri="{BB962C8B-B14F-4D97-AF65-F5344CB8AC3E}">
        <p14:creationId xmlns:p14="http://schemas.microsoft.com/office/powerpoint/2010/main" val="3542663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2AD4C-F256-4D95-902C-4C027602A79F}" type="datetimeFigureOut">
              <a:rPr lang="ru-RU" smtClean="0"/>
              <a:t>18.01.2014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20712-A403-4059-AA50-82C8D4033611}" type="slidenum">
              <a:rPr lang="ru-RU" smtClean="0"/>
              <a:t>‹#›</a:t>
            </a:fld>
            <a:endParaRPr lang="ru-RU"/>
          </a:p>
        </p:txBody>
      </p:sp>
    </p:spTree>
    <p:extLst>
      <p:ext uri="{BB962C8B-B14F-4D97-AF65-F5344CB8AC3E}">
        <p14:creationId xmlns:p14="http://schemas.microsoft.com/office/powerpoint/2010/main" val="4088033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wmf"/><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image" Target="../media/image55.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gif"/><Relationship Id="rId4" Type="http://schemas.openxmlformats.org/officeDocument/2006/relationships/image" Target="../media/image76.jpeg"/></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5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5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5.jp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3.jpeg"/></Relationships>
</file>

<file path=ppt/slides/_rels/slide57.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04222" y="437763"/>
            <a:ext cx="8712968" cy="830997"/>
          </a:xfrm>
          <a:prstGeom prst="rect">
            <a:avLst/>
          </a:prstGeom>
          <a:noFill/>
        </p:spPr>
        <p:txBody>
          <a:bodyPr wrap="square">
            <a:spAutoFit/>
          </a:bodyPr>
          <a:lstStyle/>
          <a:p>
            <a:pPr algn="ctr"/>
            <a:r>
              <a:rPr lang="uz-Cyrl-UZ" sz="2400" dirty="0" smtClean="0">
                <a:ln w="38100">
                  <a:solidFill>
                    <a:srgbClr val="0000FF"/>
                  </a:solidFill>
                </a:ln>
                <a:solidFill>
                  <a:srgbClr val="0000FF"/>
                </a:solidFill>
                <a:latin typeface="Times New Roman" pitchFamily="18" charset="0"/>
                <a:cs typeface="Times New Roman" pitchFamily="18" charset="0"/>
              </a:rPr>
              <a:t>РЕСПУБЛИКА МАЪНАВИЯТ ВА МАЪРИФАТ КЕНГАШИ </a:t>
            </a:r>
            <a:r>
              <a:rPr lang="uz-Cyrl-UZ" sz="2800" dirty="0" smtClean="0">
                <a:ln w="38100">
                  <a:solidFill>
                    <a:srgbClr val="0000FF"/>
                  </a:solidFill>
                </a:ln>
                <a:solidFill>
                  <a:srgbClr val="0000FF"/>
                </a:solidFill>
                <a:latin typeface="Times New Roman" pitchFamily="18" charset="0"/>
                <a:cs typeface="Times New Roman" pitchFamily="18" charset="0"/>
              </a:rPr>
              <a:t/>
            </a:r>
            <a:br>
              <a:rPr lang="uz-Cyrl-UZ" sz="2800" dirty="0" smtClean="0">
                <a:ln w="38100">
                  <a:solidFill>
                    <a:srgbClr val="0000FF"/>
                  </a:solidFill>
                </a:ln>
                <a:solidFill>
                  <a:srgbClr val="0000FF"/>
                </a:solidFill>
                <a:latin typeface="Times New Roman" pitchFamily="18" charset="0"/>
                <a:cs typeface="Times New Roman" pitchFamily="18" charset="0"/>
              </a:rPr>
            </a:br>
            <a:r>
              <a:rPr lang="uz-Cyrl-UZ" sz="2400" dirty="0" smtClean="0">
                <a:ln w="38100">
                  <a:solidFill>
                    <a:srgbClr val="D60093"/>
                  </a:solidFill>
                </a:ln>
                <a:solidFill>
                  <a:srgbClr val="D60093"/>
                </a:solidFill>
                <a:latin typeface="Times New Roman" pitchFamily="18" charset="0"/>
                <a:cs typeface="Times New Roman" pitchFamily="18" charset="0"/>
              </a:rPr>
              <a:t>МИЛЛИЙ ҒОЯ ВА МАФКУРА ИЛМИЙ-АМАЛИЙ МАРКАЗИ</a:t>
            </a:r>
            <a:endParaRPr lang="ru-RU" sz="2400" dirty="0">
              <a:ln w="38100">
                <a:solidFill>
                  <a:srgbClr val="D60093"/>
                </a:solidFill>
              </a:ln>
              <a:solidFill>
                <a:srgbClr val="D60093"/>
              </a:solidFill>
              <a:latin typeface="Times New Roman" pitchFamily="18" charset="0"/>
              <a:cs typeface="Times New Roman" pitchFamily="18" charset="0"/>
            </a:endParaRPr>
          </a:p>
        </p:txBody>
      </p:sp>
      <p:sp>
        <p:nvSpPr>
          <p:cNvPr id="5" name="Прямоугольник 4"/>
          <p:cNvSpPr/>
          <p:nvPr/>
        </p:nvSpPr>
        <p:spPr>
          <a:xfrm>
            <a:off x="110362" y="2636912"/>
            <a:ext cx="8917190" cy="3416320"/>
          </a:xfrm>
          <a:prstGeom prst="rect">
            <a:avLst/>
          </a:prstGeom>
          <a:noFill/>
        </p:spPr>
        <p:txBody>
          <a:bodyPr wrap="square">
            <a:spAutoFit/>
          </a:bodyPr>
          <a:lstStyle/>
          <a:p>
            <a:pPr algn="ctr"/>
            <a:r>
              <a:rPr lang="uz-Cyrl-UZ" sz="8000" b="1" dirty="0" smtClean="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МЕДИА </a:t>
            </a:r>
            <a:r>
              <a:rPr lang="ru-RU" sz="8000" b="1" dirty="0" smtClean="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ТАҚДИМОТ</a:t>
            </a:r>
            <a:endParaRPr lang="en-US" sz="4800" b="1" dirty="0" smtClean="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r"/>
            <a:endParaRPr lang="uz-Cyrl-UZ" sz="2800" b="1" dirty="0" smtClean="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r"/>
            <a:r>
              <a:rPr lang="uz-Cyrl-UZ" sz="2800" b="1" dirty="0" smtClean="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(40) </a:t>
            </a:r>
            <a:r>
              <a:rPr lang="en-US" sz="2800" b="1" dirty="0" smtClean="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2014/01</a:t>
            </a:r>
            <a:endParaRPr lang="ru-RU" sz="8800" b="1" dirty="0">
              <a:ln w="18415" cmpd="sng">
                <a:solidFill>
                  <a:srgbClr val="D60093"/>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Прямоугольник 5"/>
          <p:cNvSpPr/>
          <p:nvPr/>
        </p:nvSpPr>
        <p:spPr>
          <a:xfrm>
            <a:off x="1656184" y="6351711"/>
            <a:ext cx="5652120" cy="461665"/>
          </a:xfrm>
          <a:prstGeom prst="rect">
            <a:avLst/>
          </a:prstGeom>
          <a:noFill/>
        </p:spPr>
        <p:txBody>
          <a:bodyPr wrap="square">
            <a:spAutoFit/>
          </a:bodyPr>
          <a:lstStyle/>
          <a:p>
            <a:pPr algn="ctr"/>
            <a:r>
              <a:rPr lang="ru-RU" sz="2400" dirty="0" smtClean="0">
                <a:ln w="38100">
                  <a:solidFill>
                    <a:srgbClr val="009900"/>
                  </a:solidFill>
                </a:ln>
                <a:latin typeface="Times New Roman" pitchFamily="18" charset="0"/>
                <a:cs typeface="Times New Roman" pitchFamily="18" charset="0"/>
              </a:rPr>
              <a:t>Тошкент-2014</a:t>
            </a:r>
            <a:endParaRPr lang="ru-RU" sz="2400" dirty="0">
              <a:ln w="38100">
                <a:solidFill>
                  <a:srgbClr val="009900"/>
                </a:solidFill>
              </a:ln>
              <a:latin typeface="Times New Roman" pitchFamily="18" charset="0"/>
              <a:cs typeface="Times New Roman" pitchFamily="18" charset="0"/>
            </a:endParaRPr>
          </a:p>
        </p:txBody>
      </p:sp>
    </p:spTree>
    <p:extLst>
      <p:ext uri="{BB962C8B-B14F-4D97-AF65-F5344CB8AC3E}">
        <p14:creationId xmlns:p14="http://schemas.microsoft.com/office/powerpoint/2010/main" val="1955964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87624" y="542285"/>
            <a:ext cx="7776864" cy="5262979"/>
          </a:xfrm>
          <a:prstGeom prst="rect">
            <a:avLst/>
          </a:prstGeom>
        </p:spPr>
        <p:txBody>
          <a:bodyPr wrap="square">
            <a:spAutoFit/>
          </a:bodyPr>
          <a:lstStyle/>
          <a:p>
            <a:pPr algn="just"/>
            <a:r>
              <a:rPr lang="uz-Cyrl-UZ" sz="2800" b="1" dirty="0">
                <a:solidFill>
                  <a:srgbClr val="002060"/>
                </a:solidFill>
                <a:latin typeface="Times New Roman" pitchFamily="18" charset="0"/>
                <a:cs typeface="Times New Roman" pitchFamily="18" charset="0"/>
              </a:rPr>
              <a:t>“Бола” эса</a:t>
            </a:r>
            <a:r>
              <a:rPr lang="uz-Cyrl-UZ" sz="2800" b="1" dirty="0" smtClean="0">
                <a:solidFill>
                  <a:srgbClr val="002060"/>
                </a:solidFill>
                <a:latin typeface="Times New Roman" pitchFamily="18" charset="0"/>
                <a:cs typeface="Times New Roman" pitchFamily="18" charset="0"/>
              </a:rPr>
              <a:t>:</a:t>
            </a:r>
          </a:p>
          <a:p>
            <a:pPr algn="just"/>
            <a:r>
              <a:rPr lang="uz-Cyrl-UZ" sz="2800" b="1" dirty="0" smtClean="0">
                <a:solidFill>
                  <a:srgbClr val="0070C0"/>
                </a:solidFill>
                <a:latin typeface="Times New Roman" pitchFamily="18" charset="0"/>
                <a:cs typeface="Times New Roman" pitchFamily="18" charset="0"/>
              </a:rPr>
              <a:t>Янги </a:t>
            </a:r>
            <a:r>
              <a:rPr lang="uz-Cyrl-UZ" sz="2800" b="1" dirty="0">
                <a:solidFill>
                  <a:srgbClr val="0070C0"/>
                </a:solidFill>
                <a:latin typeface="Times New Roman" pitchFamily="18" charset="0"/>
                <a:cs typeface="Times New Roman" pitchFamily="18" charset="0"/>
              </a:rPr>
              <a:t>туғилган, ҳали кўкракдан, она бағридан ажратилмаган гўдак;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чақалоқ</a:t>
            </a:r>
            <a:r>
              <a:rPr lang="uz-Cyrl-UZ" sz="2800" b="1" dirty="0">
                <a:solidFill>
                  <a:srgbClr val="0070C0"/>
                </a:solidFill>
                <a:latin typeface="Times New Roman" pitchFamily="18" charset="0"/>
                <a:cs typeface="Times New Roman" pitchFamily="18" charset="0"/>
              </a:rPr>
              <a:t>;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Ҳали </a:t>
            </a:r>
            <a:r>
              <a:rPr lang="uz-Cyrl-UZ" sz="2800" b="1" dirty="0">
                <a:solidFill>
                  <a:srgbClr val="0070C0"/>
                </a:solidFill>
                <a:latin typeface="Times New Roman" pitchFamily="18" charset="0"/>
                <a:cs typeface="Times New Roman" pitchFamily="18" charset="0"/>
              </a:rPr>
              <a:t>ёш, вояга етмаган одам;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Фарзанд</a:t>
            </a:r>
            <a:r>
              <a:rPr lang="uz-Cyrl-UZ" sz="2800" b="1" dirty="0">
                <a:solidFill>
                  <a:srgbClr val="0070C0"/>
                </a:solidFill>
                <a:latin typeface="Times New Roman" pitchFamily="18" charset="0"/>
                <a:cs typeface="Times New Roman" pitchFamily="18" charset="0"/>
              </a:rPr>
              <a:t>, ўғил-қиз, зурриёд;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Ёши </a:t>
            </a:r>
            <a:r>
              <a:rPr lang="uz-Cyrl-UZ" sz="2800" b="1" dirty="0">
                <a:solidFill>
                  <a:srgbClr val="0070C0"/>
                </a:solidFill>
                <a:latin typeface="Times New Roman" pitchFamily="18" charset="0"/>
                <a:cs typeface="Times New Roman" pitchFamily="18" charset="0"/>
              </a:rPr>
              <a:t>катталарнинг ёшларга мурожаат шакли;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Ҳомила</a:t>
            </a:r>
            <a:r>
              <a:rPr lang="uz-Cyrl-UZ" sz="2800" b="1" dirty="0">
                <a:solidFill>
                  <a:srgbClr val="0070C0"/>
                </a:solidFill>
                <a:latin typeface="Times New Roman" pitchFamily="18" charset="0"/>
                <a:cs typeface="Times New Roman" pitchFamily="18" charset="0"/>
              </a:rPr>
              <a:t>, қориндаги гумона эканлиги маълум бўлади.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a:t>
            </a:r>
            <a:r>
              <a:rPr lang="uz-Cyrl-UZ" sz="2800" b="1" dirty="0">
                <a:solidFill>
                  <a:srgbClr val="0070C0"/>
                </a:solidFill>
                <a:latin typeface="Times New Roman" pitchFamily="18" charset="0"/>
                <a:cs typeface="Times New Roman" pitchFamily="18" charset="0"/>
              </a:rPr>
              <a:t>Бола” сўзи вояга етган йигит-қизларга ҳам ишлатилади. </a:t>
            </a:r>
            <a:endParaRPr lang="uz-Cyrl-UZ" sz="2800" b="1" dirty="0" smtClean="0">
              <a:solidFill>
                <a:srgbClr val="0070C0"/>
              </a:solidFill>
              <a:latin typeface="Times New Roman" pitchFamily="18" charset="0"/>
              <a:cs typeface="Times New Roman" pitchFamily="18" charset="0"/>
            </a:endParaRPr>
          </a:p>
          <a:p>
            <a:pPr algn="just"/>
            <a:r>
              <a:rPr lang="uz-Cyrl-UZ" sz="2800" b="1" dirty="0" smtClean="0">
                <a:solidFill>
                  <a:srgbClr val="0070C0"/>
                </a:solidFill>
                <a:latin typeface="Times New Roman" pitchFamily="18" charset="0"/>
                <a:cs typeface="Times New Roman" pitchFamily="18" charset="0"/>
              </a:rPr>
              <a:t>Аскар </a:t>
            </a:r>
            <a:r>
              <a:rPr lang="uz-Cyrl-UZ" sz="2800" b="1" dirty="0">
                <a:solidFill>
                  <a:srgbClr val="0070C0"/>
                </a:solidFill>
                <a:latin typeface="Times New Roman" pitchFamily="18" charset="0"/>
                <a:cs typeface="Times New Roman" pitchFamily="18" charset="0"/>
              </a:rPr>
              <a:t>бола. Бўз бола. Келин бола. Куёв бола...</a:t>
            </a:r>
            <a:r>
              <a:rPr lang="ru-RU" sz="2800" b="1" dirty="0" smtClean="0">
                <a:solidFill>
                  <a:srgbClr val="0070C0"/>
                </a:solidFill>
                <a:effectLst/>
                <a:latin typeface="Times New Roman" pitchFamily="18" charset="0"/>
                <a:cs typeface="Times New Roman" pitchFamily="18" charset="0"/>
              </a:rPr>
              <a:t> </a:t>
            </a:r>
            <a:endParaRPr lang="ru-RU" sz="2800" b="1" dirty="0">
              <a:solidFill>
                <a:srgbClr val="0070C0"/>
              </a:solidFill>
              <a:latin typeface="Times New Roman" pitchFamily="18" charset="0"/>
              <a:cs typeface="Times New Roman" pitchFamily="18" charset="0"/>
            </a:endParaRPr>
          </a:p>
        </p:txBody>
      </p:sp>
      <p:sp>
        <p:nvSpPr>
          <p:cNvPr id="3" name="Прямоугольник 2"/>
          <p:cNvSpPr/>
          <p:nvPr/>
        </p:nvSpPr>
        <p:spPr>
          <a:xfrm>
            <a:off x="1203060" y="6372036"/>
            <a:ext cx="6105244" cy="369332"/>
          </a:xfrm>
          <a:prstGeom prst="rect">
            <a:avLst/>
          </a:prstGeom>
          <a:solidFill>
            <a:schemeClr val="bg1"/>
          </a:solidFill>
        </p:spPr>
        <p:txBody>
          <a:bodyPr wrap="square">
            <a:spAutoFit/>
          </a:bodyPr>
          <a:lstStyle/>
          <a:p>
            <a:r>
              <a:rPr lang="uz-Cyrl-UZ" b="1" dirty="0">
                <a:solidFill>
                  <a:srgbClr val="C00000"/>
                </a:solidFill>
                <a:latin typeface="Times New Roman" pitchFamily="18" charset="0"/>
                <a:cs typeface="Times New Roman" pitchFamily="18" charset="0"/>
              </a:rPr>
              <a:t>Бола. Ўзбек тилининг изоҳли луғати.1-том, 305-306 б.б.</a:t>
            </a:r>
            <a:endParaRPr lang="ru-RU"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76726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15616" y="188640"/>
            <a:ext cx="7776864" cy="3785652"/>
          </a:xfrm>
          <a:prstGeom prst="rect">
            <a:avLst/>
          </a:prstGeom>
        </p:spPr>
        <p:txBody>
          <a:bodyPr wrap="square">
            <a:spAutoFit/>
          </a:bodyPr>
          <a:lstStyle/>
          <a:p>
            <a:pPr indent="361950" algn="just"/>
            <a:r>
              <a:rPr lang="uz-Cyrl-UZ" sz="4000" b="1" dirty="0">
                <a:solidFill>
                  <a:srgbClr val="000099"/>
                </a:solidFill>
                <a:latin typeface="Times New Roman" pitchFamily="18" charset="0"/>
                <a:cs typeface="Times New Roman" pitchFamily="18" charset="0"/>
              </a:rPr>
              <a:t> Хуллас, луғавий маънода </a:t>
            </a:r>
            <a:r>
              <a:rPr lang="uz-Cyrl-UZ" sz="4000" b="1" dirty="0">
                <a:solidFill>
                  <a:srgbClr val="009900"/>
                </a:solidFill>
                <a:latin typeface="Times New Roman" pitchFamily="18" charset="0"/>
                <a:cs typeface="Times New Roman" pitchFamily="18" charset="0"/>
              </a:rPr>
              <a:t>соғлом бола бу </a:t>
            </a:r>
            <a:r>
              <a:rPr lang="uz-Cyrl-UZ" sz="4000" b="1" dirty="0" smtClean="0">
                <a:solidFill>
                  <a:srgbClr val="C00000"/>
                </a:solidFill>
                <a:latin typeface="Times New Roman" pitchFamily="18" charset="0"/>
                <a:cs typeface="Times New Roman" pitchFamily="18" charset="0"/>
              </a:rPr>
              <a:t>– ҳали ёш</a:t>
            </a:r>
            <a:r>
              <a:rPr lang="uz-Cyrl-UZ" sz="4000" b="1" dirty="0">
                <a:solidFill>
                  <a:srgbClr val="C00000"/>
                </a:solidFill>
                <a:latin typeface="Times New Roman" pitchFamily="18" charset="0"/>
                <a:cs typeface="Times New Roman" pitchFamily="18" charset="0"/>
              </a:rPr>
              <a:t>, вояга етмаган, беғубор,  соф, зарарли таъсирлардан, салбий хислат, иллат ва шу кабилардан холи ўғил-қиз </a:t>
            </a:r>
            <a:r>
              <a:rPr lang="uz-Cyrl-UZ" sz="4000" b="1" dirty="0">
                <a:solidFill>
                  <a:srgbClr val="000099"/>
                </a:solidFill>
                <a:latin typeface="Times New Roman" pitchFamily="18" charset="0"/>
                <a:cs typeface="Times New Roman" pitchFamily="18" charset="0"/>
              </a:rPr>
              <a:t>экани маълум бўлади.</a:t>
            </a:r>
            <a:endParaRPr lang="ru-RU" sz="4000" b="1" dirty="0">
              <a:solidFill>
                <a:srgbClr val="000099"/>
              </a:solidFill>
              <a:latin typeface="Times New Roman" pitchFamily="18" charset="0"/>
              <a:cs typeface="Times New Roman" pitchFamily="18" charset="0"/>
            </a:endParaRPr>
          </a:p>
        </p:txBody>
      </p:sp>
      <p:pic>
        <p:nvPicPr>
          <p:cNvPr id="6146" name="Picture 2" descr="D:\Изображения\Ёшлар\9761.jpg"/>
          <p:cNvPicPr>
            <a:picLocks noChangeAspect="1" noChangeArrowheads="1"/>
          </p:cNvPicPr>
          <p:nvPr/>
        </p:nvPicPr>
        <p:blipFill rotWithShape="1">
          <a:blip r:embed="rId3">
            <a:extLst>
              <a:ext uri="{28A0092B-C50C-407E-A947-70E740481C1C}">
                <a14:useLocalDpi xmlns:a14="http://schemas.microsoft.com/office/drawing/2010/main" val="0"/>
              </a:ext>
            </a:extLst>
          </a:blip>
          <a:srcRect r="3866" b="7664"/>
          <a:stretch/>
        </p:blipFill>
        <p:spPr bwMode="auto">
          <a:xfrm>
            <a:off x="899592" y="3928377"/>
            <a:ext cx="4031567" cy="27815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D:\Изображения\аралаш\загруженное (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948525"/>
            <a:ext cx="4032447" cy="27928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251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3746" y="152048"/>
            <a:ext cx="8784976" cy="5509200"/>
          </a:xfrm>
          <a:prstGeom prst="rect">
            <a:avLst/>
          </a:prstGeom>
          <a:ln w="38100">
            <a:solidFill>
              <a:srgbClr val="000066"/>
            </a:solidFill>
          </a:ln>
        </p:spPr>
        <p:txBody>
          <a:bodyPr wrap="square">
            <a:spAutoFit/>
          </a:bodyPr>
          <a:lstStyle/>
          <a:p>
            <a:pPr indent="361950" algn="just"/>
            <a:r>
              <a:rPr lang="uz-Cyrl-UZ" sz="3200" b="1" dirty="0">
                <a:latin typeface="Times New Roman" pitchFamily="18" charset="0"/>
                <a:cs typeface="Times New Roman" pitchFamily="18" charset="0"/>
              </a:rPr>
              <a:t>Соғлом бола аҳли исломнинг муддаоси бўлган. Бунга муҳаддислар имоми </a:t>
            </a:r>
            <a:r>
              <a:rPr lang="uz-Cyrl-UZ" sz="3200" b="1" dirty="0" smtClean="0">
                <a:latin typeface="Times New Roman" pitchFamily="18" charset="0"/>
                <a:cs typeface="Times New Roman" pitchFamily="18" charset="0"/>
              </a:rPr>
              <a:t>– буюк бобомиз </a:t>
            </a:r>
            <a:r>
              <a:rPr lang="uz-Cyrl-UZ" sz="3200" b="1" dirty="0">
                <a:latin typeface="Times New Roman" pitchFamily="18" charset="0"/>
                <a:cs typeface="Times New Roman" pitchFamily="18" charset="0"/>
              </a:rPr>
              <a:t>Имом Бухорийнинг </a:t>
            </a:r>
            <a:r>
              <a:rPr lang="uz-Cyrl-UZ" sz="3200" b="1" dirty="0">
                <a:solidFill>
                  <a:srgbClr val="000066"/>
                </a:solidFill>
                <a:latin typeface="Times New Roman" pitchFamily="18" charset="0"/>
                <a:cs typeface="Times New Roman" pitchFamily="18" charset="0"/>
              </a:rPr>
              <a:t>“</a:t>
            </a:r>
            <a:r>
              <a:rPr lang="uz-Cyrl-UZ" sz="3200" b="1" dirty="0" smtClean="0">
                <a:solidFill>
                  <a:srgbClr val="000066"/>
                </a:solidFill>
                <a:latin typeface="Times New Roman" pitchFamily="18" charset="0"/>
                <a:cs typeface="Times New Roman" pitchFamily="18" charset="0"/>
              </a:rPr>
              <a:t>Ал-адаб ал-муфрад</a:t>
            </a:r>
            <a:r>
              <a:rPr lang="uz-Cyrl-UZ" sz="3200" b="1" dirty="0">
                <a:solidFill>
                  <a:srgbClr val="000066"/>
                </a:solidFill>
                <a:latin typeface="Times New Roman" pitchFamily="18" charset="0"/>
                <a:cs typeface="Times New Roman" pitchFamily="18" charset="0"/>
              </a:rPr>
              <a:t>”</a:t>
            </a:r>
            <a:r>
              <a:rPr lang="uz-Cyrl-UZ" sz="3200" b="1" dirty="0">
                <a:latin typeface="Times New Roman" pitchFamily="18" charset="0"/>
                <a:cs typeface="Times New Roman" pitchFamily="18" charset="0"/>
              </a:rPr>
              <a:t> китобида далил бор. Китобнинг бир боби </a:t>
            </a:r>
            <a:r>
              <a:rPr lang="uz-Cyrl-UZ" sz="3200" b="1" dirty="0">
                <a:solidFill>
                  <a:srgbClr val="000066"/>
                </a:solidFill>
                <a:latin typeface="Times New Roman" pitchFamily="18" charset="0"/>
                <a:cs typeface="Times New Roman" pitchFamily="18" charset="0"/>
              </a:rPr>
              <a:t>“Бола соғлом туғилса, Худога шукр қилиш ҳақида”, </a:t>
            </a:r>
            <a:r>
              <a:rPr lang="uz-Cyrl-UZ" sz="3200" b="1" dirty="0">
                <a:latin typeface="Times New Roman" pitchFamily="18" charset="0"/>
                <a:cs typeface="Times New Roman" pitchFamily="18" charset="0"/>
              </a:rPr>
              <a:t>деб аталади. Унда: </a:t>
            </a:r>
            <a:r>
              <a:rPr lang="uz-Cyrl-UZ" sz="3200" b="1" dirty="0">
                <a:solidFill>
                  <a:srgbClr val="006600"/>
                </a:solidFill>
                <a:latin typeface="Times New Roman" pitchFamily="18" charset="0"/>
                <a:cs typeface="Times New Roman" pitchFamily="18" charset="0"/>
              </a:rPr>
              <a:t>“Ойиша(р.а.) бирон оилада фарзанд туғилса, ўғил ёки қизлигини сўрамас эдилар. Балки: “Соғломми</a:t>
            </a:r>
            <a:r>
              <a:rPr lang="uz-Cyrl-UZ" sz="3200" b="1" dirty="0" smtClean="0">
                <a:solidFill>
                  <a:srgbClr val="006600"/>
                </a:solidFill>
                <a:latin typeface="Times New Roman" pitchFamily="18" charset="0"/>
                <a:cs typeface="Times New Roman" pitchFamily="18" charset="0"/>
              </a:rPr>
              <a:t>?” – деб сўрар</a:t>
            </a:r>
            <a:r>
              <a:rPr lang="uz-Cyrl-UZ" sz="3200" b="1" dirty="0">
                <a:solidFill>
                  <a:srgbClr val="006600"/>
                </a:solidFill>
                <a:latin typeface="Times New Roman" pitchFamily="18" charset="0"/>
                <a:cs typeface="Times New Roman" pitchFamily="18" charset="0"/>
              </a:rPr>
              <a:t>, “Ҳа”, дейилса, “Оламларнинг Парвардигори Аллоҳга шукр”, дердилар,” </a:t>
            </a:r>
            <a:r>
              <a:rPr lang="uz-Cyrl-UZ" sz="3200" b="1" dirty="0">
                <a:latin typeface="Times New Roman" pitchFamily="18" charset="0"/>
                <a:cs typeface="Times New Roman" pitchFamily="18" charset="0"/>
              </a:rPr>
              <a:t>дейилган.</a:t>
            </a:r>
            <a:r>
              <a:rPr lang="ru-RU" sz="3200" b="1" dirty="0" smtClean="0">
                <a:effectLst/>
                <a:latin typeface="Times New Roman" pitchFamily="18" charset="0"/>
                <a:cs typeface="Times New Roman" pitchFamily="18" charset="0"/>
              </a:rPr>
              <a:t> </a:t>
            </a:r>
            <a:endParaRPr lang="ru-RU" sz="3200" b="1" dirty="0">
              <a:latin typeface="Times New Roman" pitchFamily="18" charset="0"/>
              <a:cs typeface="Times New Roman" pitchFamily="18" charset="0"/>
            </a:endParaRPr>
          </a:p>
        </p:txBody>
      </p:sp>
      <p:sp>
        <p:nvSpPr>
          <p:cNvPr id="3" name="Прямоугольник 2"/>
          <p:cNvSpPr/>
          <p:nvPr/>
        </p:nvSpPr>
        <p:spPr>
          <a:xfrm>
            <a:off x="179512" y="5685055"/>
            <a:ext cx="8784976" cy="923330"/>
          </a:xfrm>
          <a:prstGeom prst="rect">
            <a:avLst/>
          </a:prstGeom>
          <a:noFill/>
        </p:spPr>
        <p:txBody>
          <a:bodyPr wrap="square">
            <a:spAutoFit/>
          </a:bodyPr>
          <a:lstStyle/>
          <a:p>
            <a:pPr lvl="0" indent="361950" algn="just"/>
            <a:r>
              <a:rPr lang="uz-Cyrl-UZ" b="1" dirty="0">
                <a:solidFill>
                  <a:srgbClr val="C00000"/>
                </a:solidFill>
                <a:latin typeface="Times New Roman" pitchFamily="18" charset="0"/>
                <a:cs typeface="Times New Roman" pitchFamily="18" charset="0"/>
              </a:rPr>
              <a:t>Имом Бухорий. Ал-Адаб Ал-Муфрад: (Адаб дурдоналари)/Тарж. Ш.Бобохонов, Н.Абдулмажид; Масъул муҳаррир ва биографик маълумотлар, луғат муаллифи А.Самад. –Т.: Фан, 2006. -480 б. 408-б.</a:t>
            </a:r>
            <a:endParaRPr lang="ru-RU"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8732013"/>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050" name="Picture 2" descr="D:\Изображения\Бибихоним_суратлар\Афрасиаб 007-2.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355976" y="-13001"/>
            <a:ext cx="4788024" cy="6898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16632"/>
            <a:ext cx="8928992" cy="2308324"/>
          </a:xfrm>
          <a:prstGeom prst="rect">
            <a:avLst/>
          </a:prstGeom>
        </p:spPr>
        <p:txBody>
          <a:bodyPr wrap="square">
            <a:spAutoFit/>
          </a:bodyPr>
          <a:lstStyle/>
          <a:p>
            <a:pPr algn="ctr"/>
            <a:r>
              <a:rPr lang="uz-Cyrl-UZ" sz="48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АМИР ТЕМУР “УЛУҒИМ”, ДЕБ ЭРКАЛАГАН БОЛА КИМ ЭДИ?</a:t>
            </a:r>
            <a:endParaRPr lang="ru-RU" sz="48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AutoShape 4" descr="https://encrypted-tbn2.gstatic.com/images?q=tbn:ANd9GcR0ZKd-nf8TEx8ASji_twkbD5XM-3XrXx50vxRSIkqFEUq4Sii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2054" name="Picture 6" descr="https://encrypted-tbn2.gstatic.com/images?q=tbn:ANd9GcR0ZKd-nf8TEx8ASji_twkbD5XM-3XrXx50vxRSIkqFEUq4Sii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6512" y="2348880"/>
            <a:ext cx="4464496" cy="4464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47003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404664"/>
            <a:ext cx="6840760" cy="6001643"/>
          </a:xfrm>
          <a:prstGeom prst="rect">
            <a:avLst/>
          </a:prstGeom>
          <a:solidFill>
            <a:schemeClr val="bg1"/>
          </a:solidFill>
        </p:spPr>
        <p:txBody>
          <a:bodyPr wrap="square">
            <a:spAutoFit/>
          </a:bodyPr>
          <a:lstStyle/>
          <a:p>
            <a:pPr indent="361950" algn="just"/>
            <a:r>
              <a:rPr lang="uz-Cyrl-UZ" sz="3200" b="1" dirty="0">
                <a:latin typeface="Times New Roman" pitchFamily="18" charset="0"/>
                <a:cs typeface="Times New Roman" pitchFamily="18" charset="0"/>
              </a:rPr>
              <a:t>Барчамиз </a:t>
            </a:r>
            <a:r>
              <a:rPr lang="uz-Cyrl-UZ" sz="3200" b="1" dirty="0">
                <a:solidFill>
                  <a:srgbClr val="0070C0"/>
                </a:solidFill>
                <a:latin typeface="Times New Roman" pitchFamily="18" charset="0"/>
                <a:cs typeface="Times New Roman" pitchFamily="18" charset="0"/>
              </a:rPr>
              <a:t>“Фарзандларимиз биздан кўра билимли, кучли, доно, ақлли ва, албатта, бахтли бўлишлари шарт!”, </a:t>
            </a:r>
            <a:r>
              <a:rPr lang="uz-Cyrl-UZ" sz="3200" b="1" dirty="0">
                <a:latin typeface="Times New Roman" pitchFamily="18" charset="0"/>
                <a:cs typeface="Times New Roman" pitchFamily="18" charset="0"/>
              </a:rPr>
              <a:t>деган жўшқин даъватни ёддан биламиз. Оталик, оналик завқи билан қизғин қўллаб-қувватлаймиз. Чунки бу даъват ҳар биримизнинг болаларимизга тегишли. Ушбу қудратли даъват </a:t>
            </a:r>
            <a:r>
              <a:rPr lang="uz-Cyrl-UZ" sz="3200" b="1" dirty="0" smtClean="0">
                <a:solidFill>
                  <a:srgbClr val="000099"/>
                </a:solidFill>
                <a:latin typeface="Times New Roman" pitchFamily="18" charset="0"/>
                <a:cs typeface="Times New Roman" pitchFamily="18" charset="0"/>
              </a:rPr>
              <a:t>2014 </a:t>
            </a:r>
            <a:r>
              <a:rPr lang="uz-Cyrl-UZ" sz="3200" b="1" dirty="0">
                <a:solidFill>
                  <a:srgbClr val="000099"/>
                </a:solidFill>
                <a:latin typeface="Times New Roman" pitchFamily="18" charset="0"/>
                <a:cs typeface="Times New Roman" pitchFamily="18" charset="0"/>
              </a:rPr>
              <a:t>йил – “Соғлом бола йили” </a:t>
            </a:r>
            <a:r>
              <a:rPr lang="uz-Cyrl-UZ" sz="3200" b="1" dirty="0">
                <a:latin typeface="Times New Roman" pitchFamily="18" charset="0"/>
                <a:cs typeface="Times New Roman" pitchFamily="18" charset="0"/>
              </a:rPr>
              <a:t>номи билан боғлиқ. Шу боис унинг тарихини эслатиб ўтамиз.</a:t>
            </a:r>
            <a:endParaRPr lang="ru-RU"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78383348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75275"/>
            <a:ext cx="4392488" cy="6494085"/>
          </a:xfrm>
          <a:prstGeom prst="rect">
            <a:avLst/>
          </a:prstGeom>
          <a:solidFill>
            <a:schemeClr val="bg1"/>
          </a:solidFill>
          <a:ln>
            <a:solidFill>
              <a:srgbClr val="000066"/>
            </a:solidFill>
          </a:ln>
        </p:spPr>
        <p:txBody>
          <a:bodyPr wrap="square">
            <a:spAutoFit/>
          </a:bodyPr>
          <a:lstStyle/>
          <a:p>
            <a:pPr indent="361950" algn="ctr"/>
            <a:r>
              <a:rPr lang="uz-Cyrl-UZ" sz="3200" b="1" dirty="0">
                <a:solidFill>
                  <a:srgbClr val="0070C0"/>
                </a:solidFill>
                <a:latin typeface="Times New Roman" pitchFamily="18" charset="0"/>
                <a:cs typeface="Times New Roman" pitchFamily="18" charset="0"/>
              </a:rPr>
              <a:t>Бундан роппа-роса 13 йил илгари, кириб келаётган янги 2000 йил мамлакатимизда </a:t>
            </a:r>
            <a:r>
              <a:rPr lang="uz-Cyrl-UZ" sz="3200" b="1" dirty="0">
                <a:solidFill>
                  <a:srgbClr val="C00000"/>
                </a:solidFill>
                <a:latin typeface="Times New Roman" pitchFamily="18" charset="0"/>
                <a:cs typeface="Times New Roman" pitchFamily="18" charset="0"/>
              </a:rPr>
              <a:t>“Соғлом авлод йили” </a:t>
            </a:r>
            <a:r>
              <a:rPr lang="uz-Cyrl-UZ" sz="3200" b="1" dirty="0">
                <a:solidFill>
                  <a:srgbClr val="0070C0"/>
                </a:solidFill>
                <a:latin typeface="Times New Roman" pitchFamily="18" charset="0"/>
                <a:cs typeface="Times New Roman" pitchFamily="18" charset="0"/>
              </a:rPr>
              <a:t>деб эълон қилинган эди. Ўшанда Президентимиз насл-насаб соғломлигининг аҳамиятини бир ажойиб тарихий мисол билан шундай тушунтирган эди:</a:t>
            </a:r>
            <a:endParaRPr lang="ru-RU" sz="3200" b="1" dirty="0">
              <a:solidFill>
                <a:srgbClr val="0070C0"/>
              </a:solidFill>
              <a:latin typeface="Times New Roman" pitchFamily="18" charset="0"/>
              <a:cs typeface="Times New Roman" pitchFamily="18" charset="0"/>
            </a:endParaRPr>
          </a:p>
        </p:txBody>
      </p:sp>
      <p:pic>
        <p:nvPicPr>
          <p:cNvPr id="7170" name="Picture 2" descr="http://xushnudbek.uz/wp-content/uploads/2013/12/Islom_Karim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88640"/>
            <a:ext cx="4248472" cy="3122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1256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9035" y="3212976"/>
            <a:ext cx="8856984" cy="2677656"/>
          </a:xfrm>
          <a:prstGeom prst="rect">
            <a:avLst/>
          </a:prstGeom>
          <a:solidFill>
            <a:schemeClr val="bg1"/>
          </a:solidFill>
        </p:spPr>
        <p:txBody>
          <a:bodyPr wrap="square">
            <a:spAutoFit/>
          </a:bodyPr>
          <a:lstStyle/>
          <a:p>
            <a:pPr algn="just"/>
            <a:r>
              <a:rPr lang="uz-Cyrl-UZ" sz="2800" b="1" dirty="0" smtClean="0">
                <a:solidFill>
                  <a:srgbClr val="000099"/>
                </a:solidFill>
                <a:latin typeface="Times New Roman" pitchFamily="18" charset="0"/>
                <a:cs typeface="Times New Roman" pitchFamily="18" charset="0"/>
              </a:rPr>
              <a:t>     </a:t>
            </a:r>
            <a:r>
              <a:rPr lang="uz-Cyrl-UZ" sz="2800" b="1" dirty="0">
                <a:solidFill>
                  <a:srgbClr val="800000"/>
                </a:solidFill>
                <a:latin typeface="Times New Roman" pitchFamily="18" charset="0"/>
                <a:cs typeface="Times New Roman" pitchFamily="18" charset="0"/>
              </a:rPr>
              <a:t>Кўряпсизми, Амир Темурдек буюк инсон ҳам авлодини ўзидан баланд кўрган, мендан ҳам улуғроқ бўлсин, деб ният қилган.</a:t>
            </a:r>
            <a:endParaRPr lang="ru-RU" sz="2800" dirty="0">
              <a:solidFill>
                <a:srgbClr val="800000"/>
              </a:solidFill>
              <a:latin typeface="Times New Roman" pitchFamily="18" charset="0"/>
              <a:cs typeface="Times New Roman" pitchFamily="18" charset="0"/>
            </a:endParaRPr>
          </a:p>
          <a:p>
            <a:pPr algn="just"/>
            <a:r>
              <a:rPr lang="uz-Cyrl-UZ" sz="2800" b="1" dirty="0">
                <a:solidFill>
                  <a:srgbClr val="000099"/>
                </a:solidFill>
                <a:latin typeface="Times New Roman" pitchFamily="18" charset="0"/>
                <a:cs typeface="Times New Roman" pitchFamily="18" charset="0"/>
              </a:rPr>
              <a:t>     Фарзандларимиз биздан кўра билимли, кучли, доно, ақлли ва, албатта, бахтли бўлишлари шарт, деганимда мен ҳам шу ниятни назарда тутганман</a:t>
            </a:r>
            <a:r>
              <a:rPr lang="uz-Cyrl-UZ" sz="2800" b="1" dirty="0" smtClean="0">
                <a:solidFill>
                  <a:srgbClr val="000099"/>
                </a:solidFill>
                <a:latin typeface="Times New Roman" pitchFamily="18" charset="0"/>
                <a:cs typeface="Times New Roman" pitchFamily="18" charset="0"/>
              </a:rPr>
              <a:t>.</a:t>
            </a:r>
            <a:endParaRPr lang="ru-RU" sz="2800" dirty="0">
              <a:solidFill>
                <a:srgbClr val="000099"/>
              </a:solidFill>
              <a:latin typeface="Times New Roman" pitchFamily="18" charset="0"/>
              <a:cs typeface="Times New Roman" pitchFamily="18" charset="0"/>
            </a:endParaRPr>
          </a:p>
        </p:txBody>
      </p:sp>
      <p:sp>
        <p:nvSpPr>
          <p:cNvPr id="3" name="Прямоугольник 2"/>
          <p:cNvSpPr/>
          <p:nvPr/>
        </p:nvSpPr>
        <p:spPr>
          <a:xfrm>
            <a:off x="139036" y="5890046"/>
            <a:ext cx="8856983" cy="923330"/>
          </a:xfrm>
          <a:prstGeom prst="rect">
            <a:avLst/>
          </a:prstGeom>
          <a:solidFill>
            <a:schemeClr val="bg1"/>
          </a:solidFill>
          <a:ln>
            <a:solidFill>
              <a:srgbClr val="000066"/>
            </a:solidFill>
          </a:ln>
        </p:spPr>
        <p:txBody>
          <a:bodyPr wrap="square">
            <a:spAutoFit/>
          </a:bodyPr>
          <a:lstStyle/>
          <a:p>
            <a:pPr lvl="0" indent="361950" algn="just"/>
            <a:r>
              <a:rPr lang="uz-Cyrl-UZ" b="1" dirty="0">
                <a:solidFill>
                  <a:srgbClr val="FF0000"/>
                </a:solidFill>
                <a:latin typeface="Times New Roman" pitchFamily="18" charset="0"/>
                <a:cs typeface="Times New Roman" pitchFamily="18" charset="0"/>
              </a:rPr>
              <a:t>Ислом Каримов. Ватан озодлиги, халқимнинг омонлиги, юртимнинг равнақи, ҳар бир оила фаровонлиги </a:t>
            </a:r>
            <a:r>
              <a:rPr lang="uz-Cyrl-UZ" b="1" dirty="0" smtClean="0">
                <a:solidFill>
                  <a:srgbClr val="FF0000"/>
                </a:solidFill>
                <a:latin typeface="Times New Roman" pitchFamily="18" charset="0"/>
                <a:cs typeface="Times New Roman" pitchFamily="18" charset="0"/>
              </a:rPr>
              <a:t>– мен учун </a:t>
            </a:r>
            <a:r>
              <a:rPr lang="uz-Cyrl-UZ" b="1" dirty="0">
                <a:solidFill>
                  <a:srgbClr val="FF0000"/>
                </a:solidFill>
                <a:latin typeface="Times New Roman" pitchFamily="18" charset="0"/>
                <a:cs typeface="Times New Roman" pitchFamily="18" charset="0"/>
              </a:rPr>
              <a:t>олий саодат. Қашқадарё вилояти сайловчилари вакиллари билан учрашувда сўзланган нутқ. 1999 йил 21 декабрь</a:t>
            </a:r>
            <a:endParaRPr lang="ru-RU" b="1" dirty="0">
              <a:solidFill>
                <a:srgbClr val="FF0000"/>
              </a:solidFill>
              <a:latin typeface="Times New Roman" pitchFamily="18" charset="0"/>
              <a:cs typeface="Times New Roman" pitchFamily="18" charset="0"/>
            </a:endParaRPr>
          </a:p>
        </p:txBody>
      </p:sp>
      <p:sp>
        <p:nvSpPr>
          <p:cNvPr id="4" name="Прямоугольник 3"/>
          <p:cNvSpPr/>
          <p:nvPr/>
        </p:nvSpPr>
        <p:spPr>
          <a:xfrm>
            <a:off x="141159" y="175280"/>
            <a:ext cx="5832647" cy="3108543"/>
          </a:xfrm>
          <a:prstGeom prst="rect">
            <a:avLst/>
          </a:prstGeom>
          <a:solidFill>
            <a:schemeClr val="bg1"/>
          </a:solidFill>
        </p:spPr>
        <p:txBody>
          <a:bodyPr wrap="square">
            <a:spAutoFit/>
          </a:bodyPr>
          <a:lstStyle/>
          <a:p>
            <a:pPr lvl="0" indent="361950" algn="just"/>
            <a:r>
              <a:rPr lang="uz-Cyrl-UZ" sz="2800" b="1" dirty="0">
                <a:solidFill>
                  <a:srgbClr val="000099"/>
                </a:solidFill>
                <a:latin typeface="Times New Roman" pitchFamily="18" charset="0"/>
                <a:cs typeface="Times New Roman" pitchFamily="18" charset="0"/>
              </a:rPr>
              <a:t>...Мирзо Улуғбекнинг асл исми Муҳаммад эканини ҳамма ҳам билмайди. Соҳибқирон бобоси Амир Темур уни доимо "Улуғим" деб эркалагани учун Муҳаммаднинг исми Улуғбекка айланиб кетган.</a:t>
            </a:r>
            <a:endParaRPr lang="ru-RU" sz="2800" dirty="0">
              <a:solidFill>
                <a:srgbClr val="000099"/>
              </a:solidFill>
              <a:latin typeface="Times New Roman" pitchFamily="18" charset="0"/>
              <a:cs typeface="Times New Roman" pitchFamily="18" charset="0"/>
            </a:endParaRPr>
          </a:p>
        </p:txBody>
      </p:sp>
      <p:pic>
        <p:nvPicPr>
          <p:cNvPr id="3074" name="Picture 2" descr="http://www.ulugbekobservatory.parusinfo.com/images/ulugbe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4" b="8955"/>
          <a:stretch/>
        </p:blipFill>
        <p:spPr bwMode="auto">
          <a:xfrm>
            <a:off x="6156176" y="177051"/>
            <a:ext cx="2808276" cy="2963917"/>
          </a:xfrm>
          <a:prstGeom prst="rect">
            <a:avLst/>
          </a:prstGeom>
          <a:noFill/>
          <a:ln>
            <a:solidFill>
              <a:srgbClr val="0000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42427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58110"/>
            <a:ext cx="8136904" cy="3416320"/>
          </a:xfrm>
          <a:prstGeom prst="rect">
            <a:avLst/>
          </a:prstGeom>
          <a:solidFill>
            <a:schemeClr val="bg1"/>
          </a:solidFill>
        </p:spPr>
        <p:txBody>
          <a:bodyPr wrap="square">
            <a:spAutoFit/>
          </a:bodyPr>
          <a:lstStyle/>
          <a:p>
            <a:pPr indent="361950" algn="just"/>
            <a:r>
              <a:rPr lang="uz-Cyrl-UZ" sz="3600" b="1" dirty="0" smtClean="0">
                <a:latin typeface="Times New Roman" pitchFamily="18" charset="0"/>
                <a:cs typeface="Times New Roman" pitchFamily="18" charset="0"/>
              </a:rPr>
              <a:t>Диёримизда ҳар </a:t>
            </a:r>
            <a:r>
              <a:rPr lang="uz-Cyrl-UZ" sz="3600" b="1" dirty="0">
                <a:latin typeface="Times New Roman" pitchFamily="18" charset="0"/>
                <a:cs typeface="Times New Roman" pitchFamily="18" charset="0"/>
              </a:rPr>
              <a:t>йили </a:t>
            </a:r>
            <a:r>
              <a:rPr lang="uz-Cyrl-UZ" sz="3600" b="1" dirty="0">
                <a:solidFill>
                  <a:srgbClr val="0070C0"/>
                </a:solidFill>
                <a:latin typeface="Times New Roman" pitchFamily="18" charset="0"/>
                <a:cs typeface="Times New Roman" pitchFamily="18" charset="0"/>
              </a:rPr>
              <a:t>500 </a:t>
            </a:r>
            <a:r>
              <a:rPr lang="uz-Cyrl-UZ" sz="3600" b="1" dirty="0" smtClean="0">
                <a:solidFill>
                  <a:srgbClr val="0070C0"/>
                </a:solidFill>
                <a:latin typeface="Times New Roman" pitchFamily="18" charset="0"/>
                <a:cs typeface="Times New Roman" pitchFamily="18" charset="0"/>
              </a:rPr>
              <a:t>минг </a:t>
            </a:r>
            <a:r>
              <a:rPr lang="uz-Cyrl-UZ" sz="3600" b="1" dirty="0">
                <a:solidFill>
                  <a:srgbClr val="0070C0"/>
                </a:solidFill>
                <a:latin typeface="Times New Roman" pitchFamily="18" charset="0"/>
                <a:cs typeface="Times New Roman" pitchFamily="18" charset="0"/>
              </a:rPr>
              <a:t>нафар </a:t>
            </a:r>
            <a:r>
              <a:rPr lang="uz-Cyrl-UZ" sz="3600" b="1" dirty="0">
                <a:latin typeface="Times New Roman" pitchFamily="18" charset="0"/>
                <a:cs typeface="Times New Roman" pitchFamily="18" charset="0"/>
              </a:rPr>
              <a:t>атрофида фарзанд дунёга келаётир. </a:t>
            </a:r>
            <a:r>
              <a:rPr lang="uz-Cyrl-UZ" sz="3600" b="1" dirty="0" smtClean="0">
                <a:latin typeface="Times New Roman" pitchFamily="18" charset="0"/>
                <a:cs typeface="Times New Roman" pitchFamily="18" charset="0"/>
              </a:rPr>
              <a:t>Бугун </a:t>
            </a:r>
            <a:r>
              <a:rPr lang="uz-Cyrl-UZ" sz="3600" b="1" dirty="0" smtClean="0">
                <a:solidFill>
                  <a:srgbClr val="0070C0"/>
                </a:solidFill>
                <a:latin typeface="Times New Roman" pitchFamily="18" charset="0"/>
                <a:cs typeface="Times New Roman" pitchFamily="18" charset="0"/>
              </a:rPr>
              <a:t>5-10 </a:t>
            </a:r>
            <a:r>
              <a:rPr lang="uz-Cyrl-UZ" sz="3600" b="1" dirty="0">
                <a:solidFill>
                  <a:srgbClr val="0070C0"/>
                </a:solidFill>
                <a:latin typeface="Times New Roman" pitchFamily="18" charset="0"/>
                <a:cs typeface="Times New Roman" pitchFamily="18" charset="0"/>
              </a:rPr>
              <a:t>ёшли болакай </a:t>
            </a:r>
            <a:r>
              <a:rPr lang="uz-Cyrl-UZ" sz="3600" b="1" dirty="0">
                <a:latin typeface="Times New Roman" pitchFamily="18" charset="0"/>
                <a:cs typeface="Times New Roman" pitchFamily="18" charset="0"/>
              </a:rPr>
              <a:t>ва </a:t>
            </a:r>
            <a:r>
              <a:rPr lang="uz-Cyrl-UZ" sz="3600" b="1" dirty="0" smtClean="0">
                <a:latin typeface="Times New Roman" pitchFamily="18" charset="0"/>
                <a:cs typeface="Times New Roman" pitchFamily="18" charset="0"/>
              </a:rPr>
              <a:t>қизалоқларимиз </a:t>
            </a:r>
            <a:r>
              <a:rPr lang="uz-Cyrl-UZ" sz="3600" b="1" dirty="0" smtClean="0">
                <a:solidFill>
                  <a:srgbClr val="0070C0"/>
                </a:solidFill>
                <a:latin typeface="Times New Roman" pitchFamily="18" charset="0"/>
                <a:cs typeface="Times New Roman" pitchFamily="18" charset="0"/>
              </a:rPr>
              <a:t>20-30 </a:t>
            </a:r>
            <a:r>
              <a:rPr lang="uz-Cyrl-UZ" sz="3600" b="1" dirty="0">
                <a:solidFill>
                  <a:srgbClr val="0070C0"/>
                </a:solidFill>
                <a:latin typeface="Times New Roman" pitchFamily="18" charset="0"/>
                <a:cs typeface="Times New Roman" pitchFamily="18" charset="0"/>
              </a:rPr>
              <a:t>йилдан кейин </a:t>
            </a:r>
            <a:r>
              <a:rPr lang="uz-Cyrl-UZ" sz="3600" b="1" dirty="0">
                <a:latin typeface="Times New Roman" pitchFamily="18" charset="0"/>
                <a:cs typeface="Times New Roman" pitchFamily="18" charset="0"/>
              </a:rPr>
              <a:t>миллатнинг навқирон вакилларига айланишади.</a:t>
            </a:r>
            <a:endParaRPr lang="ru-RU" sz="3600" b="1" dirty="0">
              <a:latin typeface="Times New Roman" pitchFamily="18" charset="0"/>
              <a:cs typeface="Times New Roman" pitchFamily="18" charset="0"/>
            </a:endParaRPr>
          </a:p>
        </p:txBody>
      </p:sp>
      <p:pic>
        <p:nvPicPr>
          <p:cNvPr id="8194" name="Picture 2" descr="https://encrypted-tbn1.gstatic.com/images?q=tbn:ANd9GcToW6rtQtsMeu_2FcgSEvBRyb4hg1pSVs0kznAXH44FdUQN0vai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7" y="3669915"/>
            <a:ext cx="3672407" cy="3143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s://encrypted-tbn1.gstatic.com/images?q=tbn:ANd9GcQSauLBXWjG3BP63OvMUtq3dJ05Xg092Dwz9VENriC7yBncbh9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6" y="3669915"/>
            <a:ext cx="4942061" cy="3143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4869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340163"/>
            <a:ext cx="8784976" cy="4401205"/>
          </a:xfrm>
          <a:prstGeom prst="rect">
            <a:avLst/>
          </a:prstGeom>
          <a:ln>
            <a:solidFill>
              <a:srgbClr val="000066"/>
            </a:solidFill>
          </a:ln>
        </p:spPr>
        <p:txBody>
          <a:bodyPr wrap="square">
            <a:spAutoFit/>
          </a:bodyPr>
          <a:lstStyle/>
          <a:p>
            <a:pPr indent="361950" algn="just"/>
            <a:r>
              <a:rPr lang="uz-Cyrl-UZ" sz="2800" b="1" dirty="0">
                <a:latin typeface="Times New Roman" pitchFamily="18" charset="0"/>
                <a:cs typeface="Times New Roman" pitchFamily="18" charset="0"/>
              </a:rPr>
              <a:t>Ҳудуд қанчалик катта бўлмасин, ресурсларга қанчалик бой бўлмасин, инсон капитали бой бўлмаса, жаҳоний рақобат аъзоси бўла олмайди. Бунинг учун бу ерни </a:t>
            </a:r>
            <a:r>
              <a:rPr lang="uz-Cyrl-UZ" sz="2800" b="1" dirty="0">
                <a:solidFill>
                  <a:srgbClr val="0070C0"/>
                </a:solidFill>
                <a:latin typeface="Times New Roman" pitchFamily="18" charset="0"/>
                <a:cs typeface="Times New Roman" pitchFamily="18" charset="0"/>
              </a:rPr>
              <a:t>“Менинг Ватаним”</a:t>
            </a:r>
            <a:r>
              <a:rPr lang="uz-Cyrl-UZ" sz="2800" b="1" dirty="0">
                <a:latin typeface="Times New Roman" pitchFamily="18" charset="0"/>
                <a:cs typeface="Times New Roman" pitchFamily="18" charset="0"/>
              </a:rPr>
              <a:t>, дегувчи, </a:t>
            </a:r>
            <a:r>
              <a:rPr lang="uz-Cyrl-UZ" sz="2800" b="1" dirty="0">
                <a:solidFill>
                  <a:srgbClr val="000099"/>
                </a:solidFill>
                <a:latin typeface="Times New Roman" pitchFamily="18" charset="0"/>
                <a:cs typeface="Times New Roman" pitchFamily="18" charset="0"/>
              </a:rPr>
              <a:t>шу ернинг миллий тарбиясини олган одамлар </a:t>
            </a:r>
            <a:r>
              <a:rPr lang="uz-Cyrl-UZ" sz="2800" b="1" dirty="0">
                <a:latin typeface="Times New Roman" pitchFamily="18" charset="0"/>
                <a:cs typeface="Times New Roman" pitchFamily="18" charset="0"/>
              </a:rPr>
              <a:t>етарли миқдорда бўлиши керак. Ана шу фидойи одамлар ҳудуднинг бирламчи ресурсларини қайта ишлаб, уларни янада рақобатбардош ресурсларга айлантира оладилар. </a:t>
            </a:r>
            <a:r>
              <a:rPr lang="uz-Cyrl-UZ" sz="2800" b="1" dirty="0">
                <a:solidFill>
                  <a:srgbClr val="000099"/>
                </a:solidFill>
                <a:latin typeface="Times New Roman" pitchFamily="18" charset="0"/>
                <a:cs typeface="Times New Roman" pitchFamily="18" charset="0"/>
              </a:rPr>
              <a:t>Қайси мамлакат ёшлари рақобатбардош бўлса, ўша мамлакат ғолиб бўлади.</a:t>
            </a:r>
            <a:endParaRPr lang="ru-RU" sz="2800" b="1" dirty="0">
              <a:solidFill>
                <a:srgbClr val="000099"/>
              </a:solidFill>
              <a:latin typeface="Times New Roman" pitchFamily="18" charset="0"/>
              <a:cs typeface="Times New Roman" pitchFamily="18" charset="0"/>
            </a:endParaRPr>
          </a:p>
        </p:txBody>
      </p:sp>
      <p:pic>
        <p:nvPicPr>
          <p:cNvPr id="2050" name="Picture 2" descr="http://www.zarafshon.uz/img/news/photo/000000000067.jpg"/>
          <p:cNvPicPr>
            <a:picLocks noChangeAspect="1" noChangeArrowheads="1"/>
          </p:cNvPicPr>
          <p:nvPr/>
        </p:nvPicPr>
        <p:blipFill rotWithShape="1">
          <a:blip r:embed="rId3">
            <a:extLst>
              <a:ext uri="{28A0092B-C50C-407E-A947-70E740481C1C}">
                <a14:useLocalDpi xmlns:a14="http://schemas.microsoft.com/office/drawing/2010/main" val="0"/>
              </a:ext>
            </a:extLst>
          </a:blip>
          <a:srcRect l="14414" t="19522" r="7586"/>
          <a:stretch/>
        </p:blipFill>
        <p:spPr bwMode="auto">
          <a:xfrm>
            <a:off x="67028" y="116632"/>
            <a:ext cx="6696744" cy="1684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Изображения\Ёшлар\images (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16633"/>
            <a:ext cx="2411760" cy="160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45907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84976" cy="3539430"/>
          </a:xfrm>
          <a:prstGeom prst="rect">
            <a:avLst/>
          </a:prstGeom>
          <a:ln>
            <a:solidFill>
              <a:srgbClr val="000066"/>
            </a:solidFill>
          </a:ln>
        </p:spPr>
        <p:txBody>
          <a:bodyPr wrap="square">
            <a:spAutoFit/>
          </a:bodyPr>
          <a:lstStyle/>
          <a:p>
            <a:pPr indent="361950" algn="just"/>
            <a:r>
              <a:rPr lang="uz-Cyrl-UZ" sz="2800" b="1" dirty="0">
                <a:latin typeface="Times New Roman" pitchFamily="18" charset="0"/>
                <a:cs typeface="Times New Roman" pitchFamily="18" charset="0"/>
              </a:rPr>
              <a:t>Шу маънода </a:t>
            </a:r>
            <a:r>
              <a:rPr lang="uz-Cyrl-UZ" sz="2800" b="1" dirty="0">
                <a:solidFill>
                  <a:srgbClr val="00B050"/>
                </a:solidFill>
                <a:latin typeface="Times New Roman" pitchFamily="18" charset="0"/>
                <a:cs typeface="Times New Roman" pitchFamily="18" charset="0"/>
              </a:rPr>
              <a:t>соғлом болалар – биз келажакка юбораётган фидокорларимиз.</a:t>
            </a:r>
            <a:r>
              <a:rPr lang="uz-Cyrl-UZ" sz="2800" b="1" dirty="0">
                <a:latin typeface="Times New Roman" pitchFamily="18" charset="0"/>
                <a:cs typeface="Times New Roman" pitchFamily="18" charset="0"/>
              </a:rPr>
              <a:t> Улар тарихий меросимизни, юксак маънавий қадриятларимизни асрлардан асрларга, авайлаб, бағирларига босиб олиб ўтадилар. Шунинг учун ҳам улар биздан кўра кучли, билимли, доно ва албатта бахтли бўлишлари шарт. Чунки улар туфайли мустақиллигимиз абадий бўлади.</a:t>
            </a:r>
            <a:endParaRPr lang="ru-RU" sz="2800" b="1" dirty="0">
              <a:latin typeface="Times New Roman" pitchFamily="18" charset="0"/>
              <a:cs typeface="Times New Roman" pitchFamily="18" charset="0"/>
            </a:endParaRPr>
          </a:p>
        </p:txBody>
      </p:sp>
      <p:pic>
        <p:nvPicPr>
          <p:cNvPr id="3076" name="Picture 4" descr="https://encrypted-tbn1.gstatic.com/images?q=tbn:ANd9GcRT6RT6weKj_uIsbjrUhSDqWx5q3Ce_Vr6LFpCoEcrn7ZCwT3Lg"/>
          <p:cNvPicPr>
            <a:picLocks noChangeAspect="1" noChangeArrowheads="1"/>
          </p:cNvPicPr>
          <p:nvPr/>
        </p:nvPicPr>
        <p:blipFill rotWithShape="1">
          <a:blip r:embed="rId3">
            <a:extLst>
              <a:ext uri="{28A0092B-C50C-407E-A947-70E740481C1C}">
                <a14:useLocalDpi xmlns:a14="http://schemas.microsoft.com/office/drawing/2010/main" val="0"/>
              </a:ext>
            </a:extLst>
          </a:blip>
          <a:srcRect l="21418"/>
          <a:stretch/>
        </p:blipFill>
        <p:spPr bwMode="auto">
          <a:xfrm>
            <a:off x="179512" y="4125706"/>
            <a:ext cx="3094388" cy="2625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7" name="Picture 5" descr="D:\Изображения\Ёшлар\images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999" y="4125706"/>
            <a:ext cx="3937821" cy="2625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D:\Изображения\Ёшлар\images (30).jpg"/>
          <p:cNvPicPr>
            <a:picLocks noChangeAspect="1" noChangeArrowheads="1"/>
          </p:cNvPicPr>
          <p:nvPr/>
        </p:nvPicPr>
        <p:blipFill rotWithShape="1">
          <a:blip r:embed="rId5">
            <a:extLst>
              <a:ext uri="{28A0092B-C50C-407E-A947-70E740481C1C}">
                <a14:useLocalDpi xmlns:a14="http://schemas.microsoft.com/office/drawing/2010/main" val="0"/>
              </a:ext>
            </a:extLst>
          </a:blip>
          <a:srcRect l="8421" r="19410"/>
          <a:stretch/>
        </p:blipFill>
        <p:spPr bwMode="auto">
          <a:xfrm>
            <a:off x="7219858" y="4125706"/>
            <a:ext cx="1672622" cy="2625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000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827584" y="2492896"/>
            <a:ext cx="7344816" cy="3139321"/>
          </a:xfrm>
          <a:prstGeom prst="rect">
            <a:avLst/>
          </a:prstGeom>
        </p:spPr>
        <p:txBody>
          <a:bodyPr wrap="square">
            <a:spAutoFit/>
          </a:bodyPr>
          <a:lstStyle/>
          <a:p>
            <a:pPr algn="ctr"/>
            <a:r>
              <a:rPr lang="uz-Cyrl-UZ" sz="5400" b="1" dirty="0">
                <a:solidFill>
                  <a:srgbClr val="0033CC"/>
                </a:solidFill>
                <a:effectLst>
                  <a:glow rad="101600">
                    <a:schemeClr val="accent3">
                      <a:satMod val="175000"/>
                      <a:alpha val="40000"/>
                    </a:schemeClr>
                  </a:glow>
                </a:effectLst>
                <a:latin typeface="Times New Roman" pitchFamily="18" charset="0"/>
                <a:cs typeface="Times New Roman" pitchFamily="18" charset="0"/>
              </a:rPr>
              <a:t>ҚУДРАТЛИ ЭЛНИНГ БОЛАЛАРИ СОҒЛОМ БЎЛУР</a:t>
            </a:r>
            <a:r>
              <a:rPr lang="uz-Cyrl-UZ" sz="5400" b="1" dirty="0" smtClean="0">
                <a:solidFill>
                  <a:srgbClr val="0033CC"/>
                </a:solidFill>
                <a:effectLst>
                  <a:glow rad="101600">
                    <a:schemeClr val="accent3">
                      <a:satMod val="175000"/>
                      <a:alpha val="40000"/>
                    </a:schemeClr>
                  </a:glow>
                </a:effectLst>
                <a:latin typeface="Times New Roman" pitchFamily="18" charset="0"/>
                <a:cs typeface="Times New Roman" pitchFamily="18" charset="0"/>
              </a:rPr>
              <a:t>...</a:t>
            </a:r>
            <a:endParaRPr lang="uz-Latn-UZ" sz="5400" b="1" dirty="0" smtClean="0">
              <a:solidFill>
                <a:srgbClr val="0033CC"/>
              </a:solidFill>
              <a:effectLst>
                <a:glow rad="101600">
                  <a:schemeClr val="accent3">
                    <a:satMod val="175000"/>
                    <a:alpha val="40000"/>
                  </a:schemeClr>
                </a:glow>
              </a:effectLst>
              <a:latin typeface="Times New Roman" pitchFamily="18" charset="0"/>
              <a:cs typeface="Times New Roman" pitchFamily="18" charset="0"/>
            </a:endParaRPr>
          </a:p>
          <a:p>
            <a:pPr algn="ctr"/>
            <a:endParaRPr lang="ru-RU" b="1" dirty="0" smtClean="0">
              <a:solidFill>
                <a:srgbClr val="0033CC"/>
              </a:solidFill>
              <a:effectLst>
                <a:glow rad="101600">
                  <a:schemeClr val="accent3">
                    <a:satMod val="175000"/>
                    <a:alpha val="40000"/>
                  </a:schemeClr>
                </a:glow>
              </a:effectLst>
              <a:latin typeface="Times New Roman" pitchFamily="18" charset="0"/>
              <a:cs typeface="Times New Roman" pitchFamily="18" charset="0"/>
            </a:endParaRPr>
          </a:p>
          <a:p>
            <a:pPr algn="ctr"/>
            <a:endParaRPr lang="ru-RU" b="1" dirty="0">
              <a:solidFill>
                <a:srgbClr val="0033CC"/>
              </a:solidFill>
              <a:effectLst>
                <a:glow rad="101600">
                  <a:schemeClr val="accent3">
                    <a:satMod val="175000"/>
                    <a:alpha val="40000"/>
                  </a:schemeClr>
                </a:glow>
              </a:effectLst>
              <a:latin typeface="Times New Roman" pitchFamily="18" charset="0"/>
              <a:cs typeface="Times New Roman" pitchFamily="18" charset="0"/>
            </a:endParaRPr>
          </a:p>
        </p:txBody>
      </p:sp>
      <p:sp>
        <p:nvSpPr>
          <p:cNvPr id="2" name="Прямоугольник 1"/>
          <p:cNvSpPr/>
          <p:nvPr/>
        </p:nvSpPr>
        <p:spPr>
          <a:xfrm>
            <a:off x="3480504" y="5301208"/>
            <a:ext cx="4244082" cy="1200329"/>
          </a:xfrm>
          <a:prstGeom prst="rect">
            <a:avLst/>
          </a:prstGeom>
        </p:spPr>
        <p:txBody>
          <a:bodyPr wrap="square">
            <a:spAutoFit/>
          </a:bodyPr>
          <a:lstStyle/>
          <a:p>
            <a:pPr lvl="0" algn="ct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Педагогика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фанлари</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доктори</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Муҳаммаджон</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Қуроновнинг</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smtClean="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r>
            <a:br>
              <a:rPr lang="ru-RU" b="1" dirty="0" smtClean="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br>
            <a:r>
              <a:rPr lang="ru-RU" b="1" dirty="0" smtClean="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шу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номли</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мақоласи</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асосида</a:t>
            </a:r>
            <a:r>
              <a:rPr lang="ru-RU" b="1"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 </a:t>
            </a:r>
            <a:r>
              <a:rPr lang="ru-RU" b="1" dirty="0" err="1">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rPr>
              <a:t>тайёрланган</a:t>
            </a:r>
            <a:endParaRPr lang="ru-RU" sz="1600" dirty="0">
              <a:solidFill>
                <a:schemeClr val="tx1">
                  <a:lumMod val="65000"/>
                  <a:lumOff val="35000"/>
                </a:schemeClr>
              </a:solidFill>
              <a:effectLst>
                <a:glow rad="101600">
                  <a:srgbClr val="9BBB59">
                    <a:satMod val="175000"/>
                    <a:alpha val="40000"/>
                  </a:srgb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364784414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132856"/>
            <a:ext cx="8784976"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z-Cyrl-UZ" sz="6600" b="1" spc="50" dirty="0" smtClean="0">
                <a:ln w="11430"/>
                <a:solidFill>
                  <a:srgbClr val="000099"/>
                </a:solidFill>
                <a:effectLst>
                  <a:outerShdw blurRad="76200" dist="50800" dir="5400000" algn="tl" rotWithShape="0">
                    <a:srgbClr val="000000">
                      <a:alpha val="65000"/>
                    </a:srgbClr>
                  </a:outerShdw>
                </a:effectLst>
                <a:latin typeface="Times New Roman" pitchFamily="18" charset="0"/>
                <a:cs typeface="Times New Roman" pitchFamily="18" charset="0"/>
              </a:rPr>
              <a:t>ОТА-ОНА, ЛОҚАЙД БЎЛМАНГ</a:t>
            </a:r>
            <a:endParaRPr lang="ru-RU" sz="6600" b="1" spc="50" dirty="0">
              <a:ln w="11430"/>
              <a:solidFill>
                <a:srgbClr val="000099"/>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4411757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116632"/>
            <a:ext cx="8856984" cy="2554545"/>
          </a:xfrm>
          <a:prstGeom prst="rect">
            <a:avLst/>
          </a:prstGeom>
          <a:solidFill>
            <a:schemeClr val="bg1"/>
          </a:solidFill>
        </p:spPr>
        <p:txBody>
          <a:bodyPr wrap="square">
            <a:spAutoFit/>
          </a:bodyPr>
          <a:lstStyle/>
          <a:p>
            <a:pPr indent="361950" algn="just"/>
            <a:r>
              <a:rPr lang="uz-Cyrl-UZ" sz="3200" b="1" dirty="0">
                <a:solidFill>
                  <a:srgbClr val="000099"/>
                </a:solidFill>
                <a:latin typeface="Times New Roman" pitchFamily="18" charset="0"/>
                <a:cs typeface="Times New Roman" pitchFamily="18" charset="0"/>
              </a:rPr>
              <a:t>Оллоҳ инсон жисмини соғлом, мукаммал яратган. Унинг  юраги, ўпкаси, кўзи, мияси юз йилдан ортиқ яшашига мўлжалланган.  Лекин, одамнинг ўзи соғлом муҳитини, мукаммалликни бузади. </a:t>
            </a:r>
            <a:endParaRPr lang="ru-RU" sz="3200" b="1" dirty="0">
              <a:solidFill>
                <a:srgbClr val="000099"/>
              </a:solidFill>
              <a:latin typeface="Times New Roman" pitchFamily="18" charset="0"/>
              <a:cs typeface="Times New Roman" pitchFamily="18" charset="0"/>
            </a:endParaRPr>
          </a:p>
        </p:txBody>
      </p:sp>
      <p:pic>
        <p:nvPicPr>
          <p:cNvPr id="4098" name="Picture 2" descr="https://encrypted-tbn3.gstatic.com/images?q=tbn:ANd9GcSs-JRQnUHsNj7Tc2fCaN-B-UB5D08z-wFQ85JHkaW0b6mjGZ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671176"/>
            <a:ext cx="1570336" cy="1693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s://encrypted-tbn1.gstatic.com/images?q=tbn:ANd9GcSyF7erjmZcPTpyD7lHjvniJtgo9nKJ8MxhRyPPYXGpSlQim3Ie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890503"/>
            <a:ext cx="2466975"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s://encrypted-tbn0.gstatic.com/images?q=tbn:ANd9GcTKU8OMOsEGhGs5zLXswkWYYWHtG2XlHBBARPfzajpiPAfV6J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890502"/>
            <a:ext cx="2964912"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https://encrypted-tbn2.gstatic.com/images?q=tbn:ANd9GcTnxmDu0GfyhlwiDePs8kimucYgVhyIUcxF29tlh9APRXXQoyb_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2671177"/>
            <a:ext cx="3888432" cy="2157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ttps://encrypted-tbn3.gstatic.com/images?q=tbn:ANd9GcQY-wMlDX9U5yvv5InyHkAnEP9SHNzJ3B6hOgA3tvjpTSPTd6eoxg"/>
          <p:cNvPicPr>
            <a:picLocks noChangeAspect="1" noChangeArrowheads="1"/>
          </p:cNvPicPr>
          <p:nvPr/>
        </p:nvPicPr>
        <p:blipFill rotWithShape="1">
          <a:blip r:embed="rId7">
            <a:extLst>
              <a:ext uri="{28A0092B-C50C-407E-A947-70E740481C1C}">
                <a14:useLocalDpi xmlns:a14="http://schemas.microsoft.com/office/drawing/2010/main" val="0"/>
              </a:ext>
            </a:extLst>
          </a:blip>
          <a:srcRect b="9553"/>
          <a:stretch/>
        </p:blipFill>
        <p:spPr bwMode="auto">
          <a:xfrm>
            <a:off x="3995936" y="2671176"/>
            <a:ext cx="2836813" cy="2157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D:\Изображения\0301201443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583" r="12140"/>
          <a:stretch/>
        </p:blipFill>
        <p:spPr bwMode="auto">
          <a:xfrm>
            <a:off x="5580112" y="4889264"/>
            <a:ext cx="1535382" cy="1849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5221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16632"/>
            <a:ext cx="8784976" cy="4832092"/>
          </a:xfrm>
          <a:prstGeom prst="rect">
            <a:avLst/>
          </a:prstGeom>
          <a:noFill/>
        </p:spPr>
        <p:txBody>
          <a:bodyPr wrap="square">
            <a:spAutoFit/>
          </a:bodyPr>
          <a:lstStyle/>
          <a:p>
            <a:pPr indent="361950" algn="just"/>
            <a:r>
              <a:rPr lang="uz-Cyrl-UZ" sz="2800" b="1" dirty="0">
                <a:ln>
                  <a:solidFill>
                    <a:srgbClr val="000099"/>
                  </a:solidFill>
                </a:ln>
                <a:solidFill>
                  <a:srgbClr val="000099"/>
                </a:solidFill>
                <a:latin typeface="Times New Roman" pitchFamily="18" charset="0"/>
                <a:cs typeface="Times New Roman" pitchFamily="18" charset="0"/>
              </a:rPr>
              <a:t>Инсонга маънавий саломатлик </a:t>
            </a:r>
            <a:r>
              <a:rPr lang="uz-Cyrl-UZ" sz="2800" b="1" dirty="0" smtClean="0">
                <a:ln>
                  <a:solidFill>
                    <a:srgbClr val="000099"/>
                  </a:solidFill>
                </a:ln>
                <a:solidFill>
                  <a:srgbClr val="000099"/>
                </a:solidFill>
                <a:latin typeface="Times New Roman" pitchFamily="18" charset="0"/>
                <a:cs typeface="Times New Roman" pitchFamily="18" charset="0"/>
              </a:rPr>
              <a:t>– нияти, </a:t>
            </a:r>
            <a:r>
              <a:rPr lang="uz-Cyrl-UZ" sz="2800" b="1" dirty="0">
                <a:ln>
                  <a:solidFill>
                    <a:srgbClr val="000099"/>
                  </a:solidFill>
                </a:ln>
                <a:solidFill>
                  <a:srgbClr val="000099"/>
                </a:solidFill>
                <a:latin typeface="Times New Roman" pitchFamily="18" charset="0"/>
                <a:cs typeface="Times New Roman" pitchFamily="18" charset="0"/>
              </a:rPr>
              <a:t>сўзи, билимлари, режалари, кўз қарашлари, тарихий тафаккури, хотираси, ёдлаган шеъри, қўшиқлари, мафкурасини соғлом тутиш буюрилган. Лекин баъзан одам нафс, кибр, жаҳолатга алданиб, ўзини ўзи турли балоларга гирифтор қилади. Мана шу хатоликларнинг олдини олиш, яъни авлодларнинг нафақат жисмонан бақувват, балки руҳи, фикри соғлом, иймон-эътиқоди бутун, билимли, маънавияти юксак, мард ва жасур, ватанпарвар бўлишларига тарбия орқали эришилади.</a:t>
            </a:r>
            <a:endParaRPr lang="ru-RU" sz="2800" b="1" dirty="0">
              <a:ln>
                <a:solidFill>
                  <a:srgbClr val="000099"/>
                </a:solidFill>
              </a:ln>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388687090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188640"/>
            <a:ext cx="8856984" cy="3108543"/>
          </a:xfrm>
          <a:prstGeom prst="rect">
            <a:avLst/>
          </a:prstGeom>
          <a:noFill/>
        </p:spPr>
        <p:txBody>
          <a:bodyPr wrap="square">
            <a:spAutoFit/>
          </a:bodyPr>
          <a:lstStyle/>
          <a:p>
            <a:pPr indent="361950" algn="just"/>
            <a:r>
              <a:rPr lang="uz-Cyrl-UZ" sz="2800" b="1" dirty="0" smtClean="0">
                <a:ln>
                  <a:solidFill>
                    <a:srgbClr val="000099"/>
                  </a:solidFill>
                </a:ln>
                <a:solidFill>
                  <a:srgbClr val="000099"/>
                </a:solidFill>
                <a:latin typeface="Times New Roman" pitchFamily="18" charset="0"/>
                <a:cs typeface="Times New Roman" pitchFamily="18" charset="0"/>
              </a:rPr>
              <a:t>Бола қалби </a:t>
            </a:r>
            <a:r>
              <a:rPr lang="uz-Cyrl-UZ" sz="2800" b="1" dirty="0">
                <a:ln>
                  <a:solidFill>
                    <a:srgbClr val="000099"/>
                  </a:solidFill>
                </a:ln>
                <a:solidFill>
                  <a:srgbClr val="000099"/>
                </a:solidFill>
                <a:latin typeface="Times New Roman" pitchFamily="18" charset="0"/>
                <a:cs typeface="Times New Roman" pitchFamily="18" charset="0"/>
              </a:rPr>
              <a:t>туғилганида тоза ёзув тахтасига ўхшайди. Унга нималар ёзилса, шунга мос инсонга </a:t>
            </a:r>
            <a:r>
              <a:rPr lang="uz-Cyrl-UZ" sz="2800" b="1" dirty="0" smtClean="0">
                <a:ln>
                  <a:solidFill>
                    <a:srgbClr val="000099"/>
                  </a:solidFill>
                </a:ln>
                <a:solidFill>
                  <a:srgbClr val="000099"/>
                </a:solidFill>
                <a:latin typeface="Times New Roman" pitchFamily="18" charset="0"/>
                <a:cs typeface="Times New Roman" pitchFamily="18" charset="0"/>
              </a:rPr>
              <a:t>айланади. </a:t>
            </a:r>
            <a:r>
              <a:rPr lang="uz-Cyrl-UZ" sz="2800" b="1" dirty="0">
                <a:ln>
                  <a:solidFill>
                    <a:srgbClr val="000099"/>
                  </a:solidFill>
                </a:ln>
                <a:solidFill>
                  <a:srgbClr val="000099"/>
                </a:solidFill>
                <a:latin typeface="Times New Roman" pitchFamily="18" charset="0"/>
                <a:cs typeface="Times New Roman" pitchFamily="18" charset="0"/>
              </a:rPr>
              <a:t>Бола қалбининг “ёзув тахтаси” бу – унинг кўзлари, қулоқлари. У кўраётган, эшитаётганлари – ёзувлар деса бўлади. Демак, боламиз эшитаётган гапларимиз, кўраётган амалларимиз – биз ёзаётган ёзувлар бўлар экан.</a:t>
            </a:r>
            <a:endParaRPr lang="ru-RU" sz="2800" b="1" dirty="0">
              <a:ln>
                <a:solidFill>
                  <a:srgbClr val="000099"/>
                </a:solidFill>
              </a:ln>
              <a:solidFill>
                <a:srgbClr val="000099"/>
              </a:solidFill>
              <a:latin typeface="Times New Roman" pitchFamily="18" charset="0"/>
              <a:cs typeface="Times New Roman" pitchFamily="18" charset="0"/>
            </a:endParaRPr>
          </a:p>
        </p:txBody>
      </p:sp>
      <p:pic>
        <p:nvPicPr>
          <p:cNvPr id="5122" name="Picture 2" descr="D:\Изображения\Ёшлар\9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86" y="3297183"/>
            <a:ext cx="4235921" cy="2951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D:\Изображения\Ёшлар\97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090" y="3297183"/>
            <a:ext cx="3783366" cy="2951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4646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20976" y="100950"/>
            <a:ext cx="2966848" cy="1815882"/>
          </a:xfrm>
          <a:prstGeom prst="rect">
            <a:avLst/>
          </a:prstGeom>
        </p:spPr>
        <p:txBody>
          <a:bodyPr wrap="square">
            <a:spAutoFit/>
          </a:bodyPr>
          <a:lstStyle/>
          <a:p>
            <a:pPr indent="361950" algn="just"/>
            <a:r>
              <a:rPr lang="uz-Cyrl-UZ" sz="1400" dirty="0">
                <a:solidFill>
                  <a:srgbClr val="0033CC"/>
                </a:solidFill>
                <a:latin typeface="Times New Roman" pitchFamily="18" charset="0"/>
                <a:cs typeface="Times New Roman" pitchFamily="18" charset="0"/>
              </a:rPr>
              <a:t>Шунинг учун “Соғлом бола йили”да Президентимизнинг бундан бир неча йил муқаддам тарбия ҳақида айтган куйинчак фикрлари ёдга тушади. Унда тарбия масаласи ҳар бир ота-онанинг бурчи эканлиги мана бундай таъсирчан ва ҳаётий, самимий уқтирилган эди: </a:t>
            </a:r>
            <a:endParaRPr lang="ru-RU" sz="1400" dirty="0">
              <a:solidFill>
                <a:srgbClr val="0033CC"/>
              </a:solidFill>
              <a:latin typeface="Times New Roman" pitchFamily="18" charset="0"/>
              <a:cs typeface="Times New Roman" pitchFamily="18" charset="0"/>
            </a:endParaRPr>
          </a:p>
        </p:txBody>
      </p:sp>
      <p:sp>
        <p:nvSpPr>
          <p:cNvPr id="4" name="Прямоугольник 3"/>
          <p:cNvSpPr/>
          <p:nvPr/>
        </p:nvSpPr>
        <p:spPr>
          <a:xfrm>
            <a:off x="1043608" y="2060848"/>
            <a:ext cx="7992888" cy="4524315"/>
          </a:xfrm>
          <a:prstGeom prst="rect">
            <a:avLst/>
          </a:prstGeom>
        </p:spPr>
        <p:txBody>
          <a:bodyPr wrap="square">
            <a:spAutoFit/>
          </a:bodyPr>
          <a:lstStyle/>
          <a:p>
            <a:pPr indent="361950" algn="just"/>
            <a:r>
              <a:rPr lang="uz-Cyrl-UZ" sz="3600" b="1" dirty="0">
                <a:solidFill>
                  <a:srgbClr val="0033CC"/>
                </a:solidFill>
                <a:latin typeface="Times New Roman" pitchFamily="18" charset="0"/>
                <a:cs typeface="Times New Roman" pitchFamily="18" charset="0"/>
              </a:rPr>
              <a:t>Шунинг учун “Соғлом бола йили”да Президентимизнинг бундан бир неча йил муқаддам тарбия ҳақида айтган куйинчак фикрлари ёдга тушади. Унда тарбия масаласи ҳар бир ота-онанинг бурчи эканлиги мана бундай таъсирчан ва ҳаётий, самимий уқтирилган эди: </a:t>
            </a:r>
            <a:endParaRPr lang="ru-RU" sz="3600" b="1" dirty="0">
              <a:solidFill>
                <a:srgbClr val="0033CC"/>
              </a:solidFill>
              <a:latin typeface="Times New Roman" pitchFamily="18" charset="0"/>
              <a:cs typeface="Times New Roman" pitchFamily="18" charset="0"/>
            </a:endParaRPr>
          </a:p>
        </p:txBody>
      </p:sp>
      <p:pic>
        <p:nvPicPr>
          <p:cNvPr id="6146" name="Picture 2" descr="D:\Изображения\аралаш\загруженное (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06342"/>
            <a:ext cx="2060103" cy="136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D:\Изображения\аралаш\загруженное (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857" y="106342"/>
            <a:ext cx="2052639" cy="136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BDAAkGBwgHBgkIBwgKCgkLDRYPDQwMDRsUFRAWIB0iIiAdHx8kKDQsJCYxJx8fLT0tMTU3Ojo6Iys/RD84QzQ5Ojf/2wBDAQoKCg0MDRoPDxo3JR8lNzc3Nzc3Nzc3Nzc3Nzc3Nzc3Nzc3Nzc3Nzc3Nzc3Nzc3Nzc3Nzc3Nzc3Nzc3Nzc3Nzf/wAARCADiAN8DASIAAhEBAxEB/8QAHAAAAQUBAQEAAAAAAAAAAAAAAwECBAUGAAcI/8QAOxAAAgEDAwIFAgQFAgUFAQAAAQIDAAQRBRIhMUEGEyJRYTJxFCNCgQdSkaGxM2IkQ3LB0RU0U4KS4f/EABkBAAMBAQEAAAAAAAAAAAAAAAABAgMEBf/EACIRAAICAwEBAAIDAQAAAAAAAAABAhEDITESBDJBEyJRI//aAAwDAQACEQMRAD8A1srYbGTmhsxX7U9iGyy+odxTAA6+k/8A8rVDEMgI4NQ78s8BjUiN2/U3TFGk9DkMOKBcMY1y43xHv3FJjR53d+Fr0eJkuFw1u2WDg5C/Bqu8T6DFZRrPHG2fOHmzHoAa9FmjVstbylT1HPFVGqMLm0ms75RtlXaWxx8Gs5JI0R5JqERju3GOM5HzUeriTTbt7z8DN+knZIR2+DTY9EuBMyuMBW+r3rP2l0PEm9FcYmUoNp5OPvWo0rw+9zrDIo2ou1unUY7Ua00Vb10gUlWzlWx0NbXSrbZbwkxbZ4RsJ/mHvUKftFSg4MvLGdYIFQDbtGMU+e+3oQKinJHWorq2epqkjJyYTdvlAzyaso7VygKyEfaqYB1YMOoq1sbyXAUimK2WlsdiAOSaJJM2PStNEibe1Ks0fNNDBieXP0Uv4h8epDjvRBKmetJLPH5T4x9Jpt6BRtmeu/FUaMywWOcfqkeq2TxXey+mOOGIe4XP+ao598krBO7H/NKY9gx3rjeWTPSjhglw2Ggedq2nX4nkLvvXy2PYgdKn2o8mAtICrjgj2NB8HGKLRGY8M0hNdqM6s7Mh6jkZ/vXXj4cU3/ehLM+ddEjvVw0bLH5cWS7fUR/ioWlWwt4/xEn1sMID2+aki5mVyYx1rQhkm3sHA6c1IFpKD6R++ajAXDJvuZ/Kj/zQX1JIPTZQyzSdnc4FHBbLiKARLubg0I4lkysmCPY1n55tVueZGKg9hQY4L8N6JCD96XoPJYosYbMTgjvihTRNG5aI7d3T2pm63uTlW8ib46Gu/ET2ylLmHzU7Mtak0NS8SRvIu0MbngN2pHSWHcQBLEeuOaRpLO/Hl+YUk7bxjNRHtrmJi9q5LjrtPDD5HvSGRbuHGXtCSvVou4+1Ul9OssJIYEjqp6iruXUJQ3/ERKw6HjDKaTTtPtdZ1Eb4PTD6n7bh2+9ZzLRiYbGRZFu5UIEhIQnvRpAM8jBrZeO7ZYY7Dy1CqCwwBwKxsjBuO4rhydO/BTjZP8Oxb78EfpUmtMVbPC1V+CIhLqjq3/xmtx+Cj9q0w/icv037M1tkzgA0vlMfqBrRfgkzQpbeNOtamFFCYfijWsbBuAasDHFnGaPFCvbFAURJOF5oAkKng1ZT25I4xUFrZg3TNUmKiXAwfrQL51jtJW6YU06Pcg6VV+IJjHYEHgucVGR0i8cbkjH7wszEHqaV5DjJqKSWuCIsn3qR5b+WXfgD3ri/Z6nEaCw/EJpcTRnAfJqz0OyNw7vOSTkfagWG6TS7XAG3YMU+8kuIbdUtAwdjwV7mu+DpHlyVyZq/wcjkHjH+KKy29jCZbl1AHNZTS9T1rT4WOq3UMkZHpUD1L8fNSILK+1uUT3weK1HKxngt8mtLE4k0as+ozbbO1Ur0E0v0j7CpaTTR/ljEzfqbbgD7U9EtbGHDzxRAdQWA4oQ1rTc7IJRMfaJc/wB6NCJUZlc4aMYpWhwcgYqM2pz8fhrQMPeR8Yph1C9H+ssA/wCnJockOmNewguBmFwc0D8Pe23Ebb0/lYZFGewgJ3QTNG39KTZqUP8ApyrIv+4ZrYzsizNFcDy7mPySe4XIoEmlz43QXGR2IPWpslzP0ubKNvco2Kav4Y8pLLasez9P2pDTKi5N7GPzUSXHUMOSPvVj4Myb24SONgjrkgkHafiizrcbMloJ4/foaL4YEaa8jIPTIhBwfpNRJFXoi/xItj/6PBMuQUmxn7ivNH3fvXs/8QbYS+FbllHMTK/968cI3MMd64sy2dvyv+pqP4eKTrYHvE1eiGE571hv4bQ518Z6eU1eo+QMDirwq4mP1WplQ9udnGao7+2uWY7CcVsXh4qO1qCfprakc1swxtLwHjmpUK3UX1pn7Vq2s1H6aE1uucbadBbKiGRiMMho6xq/JX+1Wa2qdcf2p626ip8gpFU1ug6isX41fN7Fbx9FXJ/evSGgB7ZrzTxkdmuzj+UAVjm1E6fn3Mz8KpGzBqFcSF127uOwrpXJbAHJo2m2jXupWtsP+ZIAcfeuaKtnc5VFmwtQIdMtY8crGM0YX1raRGa7D+WB+ld2KvpNHTG0duKpPE9gYNCvfL4Zo9qn713VSPLu2AuJPPVbjTLcAsmUlmGSPkLUiCK4kjR5b+5kYD1KG2gH9qbp8ifhUC4YpGq7vfAFR54I2fKeYJW/kbFDZdCarHpVrG19fRjaDhnck81JtnhWFZLWFI42A2H+Ye9RptO3QmK7meZZP+VIAwo6WaRqvmuzkDCIThVH2qRhzfRQDM0qFugUDk0TzPMtg3c81FdQEJ8lBgcHFOtpRsCsRzQBoXtU8sEEE47GoTQSryNyj4qe9hG0hddy/wDScZopjeNcR8gdVbvXVZgVeZ9vrUSAdiKjO1pKdko2E/oPSrOe6VQUkhZG/mAyKhTWsF0PVIrH36EUWCRCfT419VtKwU8YByKL4c0xofEUdzbttiVCZR2Jof4G6tSWgfzIu4zyKm6E10+onOURV9asOvtUyKNHrMYutJvLfGTJCwA+ccV4MySxsDtBCnBr3k5Jz2ryLxBYnT9burYr6C5Zfsea5M61Z0/JLfksvA96ltrVtK52qx2En5r108mvBopPJAKnGORXsei3/wCM0u1uCeXjGfvU/PL9D+uPJFma7g0LzM80okFdRxBCoNN8ta7dmk3AGgDjEKTYKJvBFJu9qAGBFyOK8i8ctjxJeLjgMK9gXG4Z968U8XzeZ4jv2zkeYRWH0cOn5vyKeRueta/+Gmmm71iW8Zcx2ycH/caxoDSMFQEljhR7mvavCOkromiw27D89/zJj/uP/is8MbZtnnUaLUw98Vn/ABbb+ZYiEDIkyGHxWm3VR+JXAaJR1Ck11PhxR6ZGygaCzhgbjYOQO9WCOsanavr98dKEFCEGuZfMwrPhfb3rM2FiUMxkfJPvSSyHJ8uIu3uegpZHBxHGOBUachiQWIA7L3obAFdZVCZpPVjjB6VDlk/4YYb1Clu8j0xkJ78ZzVDqFy3KRnDHg47YrNsqj14N2rpHw2Ae2aaOZCPmmucu39K7Tm/YhGUJPJzUZ41Yj0jr7CpMuVjz2zQlGdn9TQMZJbJjjK8/pOKdpiFL6TLkrt4BorD/ADUSe5FlJJO3RBk0nwC7rD/xIsSHttQRfTjy5COx7UQ+NbcXHl5/pVje39prOlTWruv5q+gk9GHSsJq1ReNuErPNN4PHFeo+BZhL4fiXvE5U15XIhhlKuMMDg5rffw3uB5V3bsfZwK5sT8zOz6F6x2jbUnPalGCKXiu084bkjua7cSetLimsMc0AO3EVxdqZzSg+9AHPOY0Zz0UE14nq0hmv55snLuW/vXruvzi20e5k6HZgfvXj1yH3nC53HArmzu2kdnyrTZf/AMPNK/G6z+LmXdDajcMjguelepNISc1UeFNIGj6LDCwHnSDzJT8ntVuUrbHGkYZZepDTKR2qg1qXfckvn0jGKviB3rMXrb7uQ8kK3HzTkTDpGyHO7b9qXZvBw2Pc0hYtIc8fAp31DnIA7CpNQaxek4cgUJrcDOJSAKktgAD3qJeS7MLjqeTSY10o9auEtIz6mPPU+/tVBGTKS78UfxIzSahDEW9CDcR7ntQo1J4PSsmUezIT5jY9+lNLcnjJz1p8Q9TGmEYya7jlEuGHkA7eM+9DiYFh6Mccc0+7GLfApkI/xSGGOAwAHz1qr1aH8VFcwBeXXAq0A9WaiL6rw/8AUKHwDBx+EbvzldFyAec1ZzeFrvyQYnZGHTBr0aKNAfpFOcLjG0VmkS2eLazp93aYe6XnOCw71ZeCr0W2sQknCyDYf3r0PVtFh1Wzlt3UAuPS3sa8kEc2l6m8EoKywPg/cdDXLlj5l6O/DP3FxZ7OAwOB2riWzxQ9FvYtS0yK7jIJK4cezUO71S2tSfNZV+Sa6U7VnFJU6ZIwwPNKVYjiq2PxDYynCzJn71Jm1a0t41keZFU9dxobSCiTEH/VTyhqvh8R6TK6ot9DvPYnFW6FJEDowZT3BoTsGmuma8ZFk0Ur/O4WsA8UcF3bPOPQjqzfbNb/AMeMV06BE6mTP9K8u128YMiZ5aubJ+R3/Ov+Z7RDcLNGksbZR1BU/FSFf01VeGYynh2wDnLeSCalyShG5NdCejhaVsfK5GcHsazErMWYyNxk5xWiaRSpOe1ZudS5LOfSScAChsqKBRgbWkJ4J4NKmDlgw/eldgAEAGfYdhSDIIXAIHWpLOY/qJHFRJFSTPm891xUqQgjoMVCupRHbSSdCqnFJjRiLyT8Rq1xLnKq2wftR4eahQg5Y45LEmrC3HzUjPYY8YfGab1xyCM0sf6vvTV9h0JrsOc67X8psEcUyBCQOn9aLccwyUOAYVeKQkPYFQc4/rUWAZvP/uKly8xEe5qLF6LokdAaGMt55xD16VVz+IrOF9skqg+xNSLu4SSMqeCawet+GWvLgzxs2azbElZuE8Q2JxiZM/esX4/t7eW/t9QtyMzLiTHcjvVMnha83HEjj4yal6jp9xZ6VEs7lgHxz2rLJuJth/rNEzwzrL6c2yP6GxvUng1qtZtLHULD8QcFWXI56V5yyyvb7IMec2AvNAuNQ1E2gtllIjU/m4PTtWWKdKmdP0Yk16XRZreGK/bErLHGcnaaPqOrI6ADLADC5NU7HEEwHJ28tVXFd+ZgMcY4GaU22zPHSVlul4pfBjAP82a0/hbxc2n3a29xIzW8hC4Y/SexrFkIu3L8Ec0G49ckMMf1tIMf1qYtp6LlTR6d45v3uTY+RIDAHIk9x7Gshr9jax6Yl0WLXXn4ZgePL9sVqNb0hG0qRlkIkWMHIPcVlbG7iuIxaX8e6MjGc8g1pOvWx4dwpGt0TxPtt4LdgQFQAHtVtPqW4b1YVj4rCN7YCz8xVjOBu/8ANaLSdNleEecxIrSLdHPNJNjhry+fHDk7nbaKkOOSMc5oF3pOy7hlVeEbcak7SX71RKBEBQe7GkI2rjPqNGdAnLUFgM7qRQNuBjtUG+Um3ZRzuHP2qa/IxT9ijTbuZh9IwKTC6PPSnlyMo7HFS7cHHamumbhyR3yaInPTpUFnrighM9qagyw+9EwBEPtTIiS2cnFdpyIS5BFq/wA0kPCjPanzrmByOtJCeB0xj2oH+hJOdoFRlH5x+9SZZGL/AEgcVGiH5re5pPg0SGgVl60gVcbcUsSvu56U6UrHgkVlQCCJFBIHNUfiFDcWckDAbXHB9j71fph1yKjXlgLhSOOaTQRbTs8sghddQWAyFiD196XU7V7dJQiBvMOcdwa191o8Fjd+YAPMYdcdqXTdJGrGWZGH5cmzb2Jrk8P3SPRc7w2zC2NhK6Tq4I8yJlxisc0U8UzRqrNtPBxX0JJocUNtwFaXpgDpWPudEY3DkpGQDg8VWVOD4Y4UpqrPL2a5zg5Jq28OWF1fX6lY3PlEMTg1tH0SFclYFL1tPD1hBbaZEhh2OeXBGDmljTyaKyxWPdmTlGobGRo2ZSMEVnm03FyPNBUhhu98V6/5EJ42jHvWH8U26rrMrRD07ADjsavNFRSZPzSbbRo7fSokt40gQLEACoqfDD5KYAFC0Cc3OkW8meQNp/ap5U962irSZzSv0yHeAC2dmAzVWp5BOOn71bahxbMD3IFVGSXJxgCmxxGuS5oTkdKMxyORj5oTkAdKksAxzwKtYYEfRpFYgblLc1UscuOOOlV8mq363DQRwMYg23I9qVkyKG6Co5ii9TM2WIo1vFsGWBqRdW+LhyT39qRExU0anp5+jHxQohijSM23HGB04oUTgnG3n712HJ+gsv8AoN9qFGQEyaLKR+HkG3HHShRbQgyD9vegaGNnDNjrwKFb5Mmfc0SZshgFwQeMmmWnReaT4MlgEUjoJODT91JmswFUBRgUtNJ9q7J9qAMx4huCupEPwoUdaqrS/msboTwTtDBJKu6LsV7mrjxPoV3qE6XFjIm7GHRjj7EGqR/CuooFkvbqJE3AEIdxPxXM4y92juhkh/HTN/5olGVPBGRQDFHKzehCxGDnjNMtC2zLdcDA+BTyu4gqwBrtStbOF6eiIbOKCUPLEFQcjLd6kLcM+DjC9F9zQ7lDvVp+cD0gHNcT5StLL9WM4/lFCilwbbfSL4ku5IdOfavG8ZbPSsNqF6u5pBINxHqDHr81vL/SV1i0EVzNNHGWDgI3Wo1n4Q0q1cO8T3DjkGVs/wBq5c2NzlZ0YsyxxCeEQy6DASpUOSwB64q53GkCYAAGAOMAcCl2471rFUqOeT9OyLqA3WxGeciqpwVYB+o/vVvfDNufuKqJBl+aTKiKWLDG2o0oIPWpSHihzx55XrUlEJsblX3NX62cCgekH9qoDxMo+c1ZPqDHoKLSE9me1hUt7+ZFA4PFV4Zm+Kla5K8187AdhmoqBscoak0XD0yQ+nnrQbeiSsAATkcfeh2+3Iw3zXWcy4Hm/wBB+hJ6UGI/T8DNFmKCEqMnPXFCSMiMtuFAIEWyWz0UZpttwB96WY7YCRjNdbcgUnwZKzS5pK7HzWYC5NdzXbfml2/NAHYPbGew+azsLStrVwZ4tqFe7ZUkd60e3IODzVclq0d6Fc5iMe3f/uoXSo1uxyO0bDG0Ads0dkEvrhkUnupNIbLsyZHY1y6fIp3Idg9ycVqTaA5EcmZiGcfSoHelnBYxxN9Uhy+aLLdQQem4lQuP1Dk1AF7FJcMQx/2nHWk+DWy23BRgcAdqG0+KrGupCetCaZz1bisHMryWT3mOKA+oEdqgFye9MJqXJjUSab0yMEPeozlwxIx8/NMiI80e9EGMHPvwaadjqhqyYBOelRzqUauVdGFOmYdjUK9UOmejChjQqy+ddAgYX2qT1qvsceb81YE1DKop9T/96ef0g1Hw5PXipOqpJJcehCRtAJqMFMYAI59qAPQ7o7V+wodo+TnGSOlLe4IPqGMUOy9J5ZenvXYcy4T5seVkDGRnFRukWD3o82PKGG+oVHKkADcD80AgV56YxS2x9I96BevhlBycdqcjhIN4yG6ik+FInF27LTTI4/TVb+MkPVqb+LkJ+s1z+h+SyNxIP0UNruQfpqvNzIf1GkMznuaXofkmteyD9NT7QGW3DuuWbn7CqJZQrguCyjqPereHVJZFwlthc4Hq4xWmPbFNEvbOPocY7D2ob2Mkw/Omcj2zika8lUZSFA3y3FIk16xZnMQHXAB4rYz2ClsrZelsXI/ViqmZpY5HQxpEvbA5NXUvnFCPPcHrkY4qkkmmkd47l1cp9Jxg1GThcbBZNJTsc12BXKajDXU7ikP2pghAduTxn5prsdvp69xTm+nAzUd8qcjjPvVR4ArtgEkZxQkKTZVvTnpT8557d6SVlVfQuWP9qbBAYbcQXIxJuyOmOlTMVEtMtMS3UCplSMrtQT81XViCF96qZpfXnqas9Zfy0DZ5PAqgkl5460ho9J1J/wAs/ahaawKHIHSg6hLmIke9NsJABXbZhWi4kbMS46Co0zBtoIApXm2w5zxUR5wzZXtSEkddMN4+1PLZtiPio0z5c89BRGf8jipk9FJAMHFdz7Uma4GuSzUdg9aXmmjrS5oQMVE3uoPAPU1avKIQACoXGBiq2NNxyx9I6jqTT38+I7Qvmxfy45T7VtiIkh8l7tUmQ4HTNNTU0MiAybUHDH4qPe2f4iLzDcAIOzDBH3qgOROYlZmDHAYDg/FaNiUTYXV5tjzGdxxxz1qC2HXzQuCw5quLsrhYxvK8Kp/zUyJ2MflyYEg52j2qZO0NR3odXYpua7NYFCmkpCTXZoHYjnA6Ej4ofnpMMMuCKICfMwelR76BkO4A4PtVrggbuA21cY+abI2R1xmhxggnI4+ady5wOP8AtSbGFsl+tu3SpPFAs2VoTtOQGIo4HIqQM94ilxcqgP0rVTChc+4p+p3Bmv5Wz+raP2otumxMtxQMrz4v1ebEKmItI4Ctt5HPSt9CzpEmSA20bse9ee+FLAXeuB3GY7cbyPntXoWec0Kchzigjyu67WY4+KZz74pAaWn6l/pHkeCQSeOeKXJIAzwKZke1KDS9MEkOrhSZrs0hjs4rs03NLk0CD2bBJtxAOB0NSQzytthIUsP2A+9QAnnMIz+o49qm3FzbaXb+bfXSxQA7Qp/UfYe9b4nrZErsDNYiDdI0zOe4AzVeU5VlhOdxIXvR5vEumNt/1WGfSiIcVIt3juZg7hlP1BDwaptN6CnHqEt7aHbkB1kPJ8wc/wBaJNFtiDllZlPp96nPNHtAbj5qquQxlB3LsHQAdac+ME3Ywkk5xSZPtXfeuNcxeziT7UnNLXftQFFa5ngvmeZi0TfQR0HwauLaZJ49r4qDqKPJZyJEPWelUllPf2co3Qs6d6pMdGivLIgb0ZcdcE4qnimSW4aBJBk+1GktnvyZBf5VusbNgj4p9ro4iljlUAMuQcHrQ9gE0+IwwlD2Yn70uoXAtLOWcjJVeB81JbaGxkHHBNU3iciTThErAbpADg84qQM3Zr5srO54GSx9qLLP57bYgSoqZHYQumxJGCL9S92+TTk8mzx5cTSf7VHNMZH8HMkF5cq7BTKo2k9+a1wNY+CzeJVyMMO4q4s7yWNQsh3DPU1lGSNZ4/8AC5Brs81F/GQgAmRVB966C9juFYxZ9LbSCOc1dmTi10lZpcntig+b8Uvm49qBIKM+9OBNAMo7sMe9I1wka7pJEVfckCgNkjPNLmgCYEZDKR7g13mjuR+xoFsOS3brWe8X25lFrdOSxiYryeBmrozqP1DFQdXmilsZIiVkZugBpSdI0xRbkUViDLf2qAk5cHB+K0tzqNzp8qH8NDPE7cNkhgaotOW1t7u2csBKWwBn4o2vaxHaXVvHK+yMgtv7E+1RCbStG2WKc0pFtD4osbq4FvMktrP23epD+9WEs/nRgB42A5BQ5rA2+oWU128tw0YGOMnjFaLT9R07eLeyKgld3HetY5vUafTLJiSdxLY7scPj9qT1Hq+f2oXnjGMik8455IpWZbDjPZqaQx53kfagyXSRoXkbCjqSKYNV0tIUlkuuG5AxStFqLYWfdHbyusjbsZBaqR2e7y7zzRSHoY2/7UfVNZtrlQsUo54wOtZybUzbv9SuueSp5pqSsqUGkWkehJIzStdzMxPJ3YyaJ+F1DTyGtoGb2k80kf0odl4jtSVWWIiMVcrq9vcxkW3EZHV+Dn4FVoz2Hs2M1rG8qBXYeoEdDTLyBZIHCqoYeoHFNF1GqgDsO1Cm1FEU4Vm44xU2FFYxgkGC5WTvg0B2Mcm6OYjsMiqnzb9bh3lhIJJ5AzkVEur7UJGKW9ncFQepWnYy+uHceYA7ADpg1XRSyG5XMjng9WNdXVg/yOt8IN1LJ+IK+Y2N3TdVlYSyCMESNnB5z966uqkYz6XPmyDTYmEjhiOTuOaNYSSOoLuzcdzmurqtGQmpkm2kBJI4/wA1T6t6tNIbkbhwa6uoYFjo5IsbZQSB5fQVNkY88n6hXV1ICJM7ZmG442NxmqSAlrQljkgdTXV1RM1xgrMn8VG2fUDwe9TNTAmtB5w34J+rmurqI8DJ0qrSCLzD+UnT+UVcWICSxFAFO3GRxXV1H7EuF3uJCkk5we9MDNv+o9feurqtEBFJPBOR7Go1zHHujGxcbumK6uqJDRW38aLDNtRRgjGBVbcQxc/lJ/8AkV1dQinwdZxpv+hf6VZD/UA7DpXV1afoglp1qQvQ/aurqQDR9R+9TdNVXuAGAYY6EZrq6nHpL4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6" name="AutoShape 8" descr="data:image/jpeg;base64,/9j/4AAQSkZJRgABAQAAAQABAAD/2wCEAAkGBxQTEhQUExQVFRQVFxgYFxcYGBgUFxcXFBoXFhcXFxcYHCggGBolHBcUITEhJSkrLi4uFx8zODMsNygtLisBCgoKDg0OGxAQGywkHyQsLCwsLCwsLCwsLCwsLCwsLCwsLCwsLCwsLCwsLCwsLCwsLCwsLCwsLCwsLCwsLCwsLP/AABEIALsBDgMBEQACEQEDEQH/xAAcAAACAgMBAQAAAAAAAAAAAAAEBQMGAQIHAAj/xABCEAACAQIEAwYDBQUHBAIDAAABAgMAEQQSITEFQVEGEyJhcYEykaEHQrHB0RQjUuHwFTNicoKSwqKy0vFD4iRTY//EABoBAAIDAQEAAAAAAAAAAAAAAAABAgMEBQb/xAA1EQACAgEEAQIDBwMDBQEAAAAAAQIRAwQSITFBE1EFImEUMnGBkaGxQsHR4fDxFSMzUnIG/9oADAMBAAIRAxEAPwCw4PFKoIZQaxyg2ywMnkiYLY8taiouwI4ZwulOndgDmc7Cm4AD5QQadcDsGlXUe1WLoA9+HMFWTk30qDlzQIjlwgABvvS3DIhg82gPKprkW6jyVrKAqGmhMfLVxn8njQBGzUN0I5V2xwxkxk2uyqR6BRpVOSaXJB49zaBH4nickTFWEaEHMB8VjzrnfYsG6XvIVZdqdcIK4DxpYp5cQ6HQ5ivLXbTrV2JPCowXK6LMTVSb7DMT2nSWSSUWS+UMGuSYwDdV872rTB/M3L8iazQoA4VLmSaS6mRrkKToANtPKuZrG3lin15ZVihPNPbBW2MezsyzZ4544ixXMGA8VxvRcIrbBnbXwjU4Me7NFV/ktkksOGiUs2iqALm5Pt1rM9PhXzSXJRptFlzz2Y1/hA/A+PLK19rg6HqNbfKqcs3Cfqf00/1Nev8AhWTTLl2v98jGQhWuNDvaubOTw5Vkx8dP8L8HMVdMkxi7MNmF/fnXt8M98FL3KJIGzVaI2BpASqaAJlNMDagD1AHqBnqAPCgDUpSHYgKnSufZtNyhvQwMtegDzE32oYUeDGx0piNH5e1ADqDFHJl5WqqS+YAXENm2HlSSGG4Lh+ZCQfF0p3yJidd63IpYVBypoTH1XGdi3ifGYodGOvQb0m6E2KeKdogEzR2IOgPU1izapr5Ujb8O0ctXm2rhLtm+Fx0M6E5RmI1BXn0vWB5ox+8zVqfh+TBPbLr3K9xfEGO0QjIjQWHQ1FZYz6dnV0nwvHmxXv59vYS4jht0ZkJZ2sSNroTt7Vb9o25Epfdrg898Q0U9LkafTA8dwmwBUENpcHpbcGrsWpUnyY5YoyVwI8AnhyBfGXtfmdrD51VrG20l0z1f/wCVwRismaXjj9rOmdn+z6QhTlDOfikbkTyQVLDhaktsb92/7EPiHxOWe05VHxFf3NMfwES4nM8eaNjuNlsLa9Nac9HOefe2tvsLB8V9DS7MfEv9Sv4yJYMXIkYsq92wG9jcA/ME1k1eOMd8Y+1/odWM56nQxyZXbe5P8Kf+BvxLEo2KjKy6qCGQcybb+lY8ycscnXaXJ4WUlvX0GOKxtnjhawBUlGvub/D9a6nw7UyjjUMn0p/T6k5yV0eYEGx0NdgibKaAJ0oAmSmBtQBkUDPUAZoAxQBkUAIorm1q5W46DVE0wta41FDYIiLGhMTJCdabfIBQwv7ov51Fzd0AC40FWJ8B5GGGewta96i+xMs/C44+6cMt7C/ntyqcIpp2QbAYsI+RpI9BtrQocWDZVRvWpFbC4Nx600JhXH+I9zFfmdBVknS4MzdHPJ8UXNmvq1zfe1VP3RFy4DxgAWjQG6G7e3OuZqsjXL7PR/Cc8dNo8mXzf/Bb5O7QBY1sAovas/xHR4/TWSHf8nMyZskl6k3dsWz4cSNIGJIygFTsOYI6GrM0FDSpxVNUaMeaenjHNHv+So45pEKxIL3Dq/KyhrXvy50VBqMpfkafjuRZMcZry0/25BsYpAYStmi07sg3a46fWnjlynBVLyecxx3SoHw3EEV0NwgQ3F/iOmhPU3q5Y2skZPnnk9L8Jy+lpM0JOm1aJsf2ikxLRBpjGEudLrYk6ac9K6WTh1Ho5mLa+Zliw3HmMkUeHlMpfKHJGnRqqwaVqbyOXFdfU0ajV454lBRqSff0J8bg1PEMotYst/RBnP1yiubqlCE3Xml+Z2FqZR+HLd4Tr8+F/cF4pgkix8cgYL3j2YevOsuObyYJ4q6uv1PHzSU0y2T4WOUrmAJTZunLSsv35bE6a7a6rwX0mibGKDGr81OUnrbnXpNHkc8SbdsH0BKa1kAiM0ATqaAJDTA8BQMzQB6gD1AHqAEkEOU3G971yVBI6MptrkKn1F+dOSIp8g4j01pRQ5Mmhw1ySTpak4vdY9yqguJmZO7Vb32qWyyPmxdOpGhFiN6cbrkcq8B2DQm1Rt+Qkl4LM+HeOJmSzXX5dacZNJldJvkXyTFI8rHQ2JqafFMbXsVgVrRSwqDceopoTIu1c4VFLC4vao54uTSRkmil4zHBbuqlmLCwt05VUscqSfRL5VCvI84HP3s0dxa9h89bVRLTt7d3ubNLNvTzx/VMuuLwy5WOg0/CteXDGcHErttbSu/tGr8jYEi3z1+VY9TBSx7V9DXqMUnjilyc57Q4zvMQwUnTw6czf9b1LDBRXPj/AGyr4nLiEF4XP7V/AuxfFSE7qwuug01XXX3NTWBOW9Psx6aElLcL8Pb3+prQjUz2IVjtc38qGxqJjh2Mmwz5lLL6H8OlLcPavJdOw3FTJiiZPF4SQd99Tc1yPiGNQipvlWX6vWPJCOOqS/xwbdpJ1mxrHQZMo8RsDY6m9W6dy9HdX3vbwcTI05F57NSo0V0Oa1xblWHHhcckm+66L8buNDBE/cyD3Fbfgs5vG1L34/AukkLY2rtlQRGaACkFAElMDIoA8aAMCgDNAHqBioG+tc2jabyDQU2gNUF9KSQNhTxBTrt1ptcgmG8Ok7uQOouooumPtC7jT55Wa1rn8qf1EHcLny5bi6jeoSHYyxGNtmVfChHOq6EJp5/CQdTb6VYgFKVsKQqDcetNCfRrx4KyEP8ADuar1Tkopx7syy6EP9mxMq5G1GobKTv/ACqUU3y2NQsmXh6xqGWQ5gQdRb0NGWXy15L8GRYcik+umvoEY/tQe7s6kEaNbUN+lVLUccnSnp9MvmjkVP8AVAWHlkxhaOJwGyXudtdLmo/+R8EvUwYF8j3P+Cldr8JJgmjDgCVhoRqpy6Zh/OlDE4pxfRytrnkcn5Ki0x63J1JPnzq5cGlId8HwGZS7HLGu7Hr0HU/hS3c0SUOLY3wfB5Z790GVDz2v6n+jSckiUYOX4E+M7LSQx5iM2nIc/O+9VrJZY8VdCfhPEjh8RE+2uVvNTofyPtU8uKOSG2XRkkrOn8T4BDPbMuo5jQ253POs+LHHD8sFIzSxxfgO4RgVhUrEMq35/WqtTiTUppNOqtklFIZYiTLDJ00UVb8Nhtg/a6X5DfVieJq6hWGQmgAxKAJaYHhQBmgZigD16AMXoAWA8vOuczaTcrUMDZMOb3tSTA9Nc6cqbYG+Bdh6UrBgnEG8V/OproDOJ45Bh0tNNGhIuFJ8R9F3qDi2+CSop2O+0mK/7tHk9fAP1NTWP3Isiw/2hq/95EUB5qc3zFhpUvTFY74bxyCXRJVJ/hvY/I1cVtBOL43FAyhz4iR4RvqbXPSn1yVymlwacc4qikpKjgFbhspZT7iq55YzW33Kmvcr+F4zIsd/EQSfGq+BRtfWskFkhk2wfH8le2aVpcEuJ4i8thvoBf051tdR+aTFzJgGMcxKXD5srDQbEkaXrPJrI9tVZGXHYVwDi4wWI7yXM3exqNORLa38hRpZxaaXhk8cknyVD7ROLftPEJmU3VSI4/RdLj1N6vk+TfjXALwjhANnnJWMjMABdmF7DKOZPLy16VW5exdGHuXzgvZaXFsjyp3UCf3cH/J+p2qu30v1LlHzL9Do2G4asagADSkS7BuJQ5lItvUWSRwjtjCI53UbA6fj+daYvgyTVSdHaOCzZ8PCw17yKNr/AOZQTXBnn1GPI8adt+X4X+hlaPSQuGKg6NoDfQdaljWoyL05S+hVJSuvc34zIFREza6Ej8K9Bhjtiok5KkAwNVpWHQmmMOioAmoEYpgZvQB40DPCgDRzSZJCwb1zzWTDkaGBPJiDao9DRDiJAFu1MCq4/tokYYJdnFwARpfoSNqkoiKXje1uKLZzL/pAUIPIDf5mrEgK/isS0rl5DmZtyfLapAaoKAC2S6gj3/WmBDFCdxy/q4oAZ4fGEE97481vHz02N/lVeRS7QseHFLLFz6tX+B1Lg/EGaFBInitvuCBsT51yvXr8S/4lixYZOWF3ERccxisCg0iU2cIwzDX7w6Vojl21Jrs0aLS4dXBQ3VJrr3/MGnlWOIhW8JHh/iJI69LVoU/UyLj/AIOTrtFLSzp/7oT4lSFXNoT4rc9NripuacnX4FcV60a8o14djRLiYmxIzoDYqNNNT+NOMMeGLa6KMMJSyKKVt+BrgOyQnxk75QkeYhFH+NjdvXL/AN3lUN9q0dv0trp+wyxUcMUrJNA4bTK6knYWXLl2AAFONe4pX7Fm7M4iQ/fZ05ZwAw8rgC9Rbd0WRSoPx3HBGbZHb/KLmi0DTNP7UjlU2uD0YFW+RoFZw3ts18Q/mSfwH5VdHozz7OwdjAWwGFsCSIUGnkLflXPljcsj/FmfarNeONi49Uh8K/e+I+thtRLDlg9yR3NDptDmaeXJ83t1+4X2X44uIV0lRe8UXGmjD8jWjBqLVVyiHxX4W9O1PG7i/wBiVMKjBmC5d7Lfas7+JycZSiuEcARcU7S4fDizPnk/gTxH3OwroabUyyw3Si4jUG+is4zt/iGNokSMefjb66fSr3P2LFiXkhj7f4ofEyf7R+VLex+khvw/7S1vaaP1ZOvoal6nuReJ+C68L4nHiEDxNmU/+6mnZW1XAbTEevQBFJSZJAaQm965xso3FCBmZR4SRvUZXQ1RWftEx80OEBjOUMbMfva6ADpUsfLBo43JKx1Jq8iTQregCbuOQoGELg9R8jTEH4fAkAgWNzQ2BvPAY/u6bGkpIbiwPDOCXB62FNci6Lp2VkLKVzEBCbeYOw9jeuVrcVT3LyGXUxji9Ocb9vxGbdn0AV1AvZhIR94MDqeutqnm5xcF8pPEozgqcWn/AJFfDuGpMYY3OXo21rE1PDu+VJ1Zu+O1kf53+yLtjuxuFkCZs11B1BsWvzY866KxRjGvBwI1FprwUPiHA448Q8aBsgI8R1Nja4B251k1UHKFQZu+GaxaXUPI4Xx+hd+DpkJG5vqettPypQTUUmanLfJy9x5LHEwu4U25kVKkPldG8WQAkaaaUEOSv8X4O7jvInZXBvodD6jnQuOQavixPHhcYzXmy5VNwdm9vKm2n0iCjJcNnMu2KkzseSoCfUsf/IVaiiR2zsPII+HYZVF37oG3+K1zc8hrRgnCV12myiSb5fSCeGcSnEX77K8jMSqrp4eV7mqc+pywitsbf9h5IwT+R2iv9o0GDxMeIAyxyK2ZRyaxvb1Nqi8bWSM0u+/0O/ptasugnDK+Y1X15KD2k7WzzEqp7uO/wqTc/wCYjepY9JjxyckuW7OFti5WIEQk1oGZDNc60wIJlNqAIMlIY87LdpJMFILDNGx8QP1y+dSjKiE4bjueExCyIrqbqwBHodavTMrJaYEMu9RZNBLhQuh3Nc9o12DvDQBFKtqXYkyifapjRkhjO1y56aeEfUn5VZjXINnMO7zNYVYwCsMBcigBlglF9Reot0WRVjQ4PNsKr9Si1YrCcFwRi1+lReUksKQ641glMRNtf00pbw9Mo37MVNXRkmUSg0POzMTksVawtqPSqtTBTiX6PZHKnNWWTF49105WAsK50ozao7kcGHJBmeFKoQlhf+H0HP8AE1RncnkjFPhHnvimdTy0vAXi+OkRgoT0W++m/tXV9bJGKi+SHwvRPV5alxFdjXC8RSaMnIQba3GnzrM9RCLqTLdVoHp8m1tNA3BZFKXRs63Nmve+p51s6J43aDjMrXVmseWux5Gk3ZbdAEnEcSngZQ4J3Gmh6UrY6ixtw3FkJZtx+fKpRZFpC/ivEdxUyL4RzHFYQYnGxYbYyOGlbot9F+Q+oqS92Z5Jv5Y+OWdV7TGeEQJhUBBOUqBbQAc+QtersbhByjVf3M2PHvtvxyKu0MQyRYjM4fJZR/AfUb6jnWDNl82dzQ4FknLFKK4/3x7FN7VdqGxTxqdBGoW3Iv8Aeb8K2wk5QVnK1GKOLLOMHxZX3w2bpp/WtMqRKsYtbf8Ar60DMug/lp+VAAk0N/610oAi7mgDR4Df1oA7D9nGJLYUKTqht7HUVbDoz5FyWo1YVg8pqDJo1xos5t8NYLNRLBidD50NAZEWZQfPUVU5c0Bzz7SME008MKgk2LNbkt7D/lV8HxYFWwPComnkVsyhPDZbXHK59LbVHLNxSo0YMam3YsxeH7uRoz4rHwkbkbg1OM7jZCUKlQ14bwSV7FV9yapllRfHDXZcODcBIt3hvblsKocmy+klwWnD4JANAKkRsV8XwdxptSZJFd4hwb93cDXf+VSU2iLimLuCuY87KATewF7Xq7dStmWeXHjfzDbCOcTMIiCrZST1Fvz1pJKXJbL4ljjBwwp2+7McUxbxTCGxCiwU9QN/pWTTabHK3duzh5Jyc7YbFgFMka6lLZj7nap6qbirf4HodBqfs2hnkXd0N+2XF4oIJFVljYx5VvpqwtcDfQa1PU6LFOUJQXVfoc1b5fNJ9iDsDiMkCxG4ttfQ2bXblV03ybMapDzjHBY3AZkJsb5lvmB63G9QjS7NEZeBNNhZVI7me46MuluhtUm0SaXkbQ51jGbeowZW6K9xHiRMqwIyiRvFdtVCje/rr8qup0Z55FuKZhMUUxLSs12zEkrsSDYW8tKMqbjUezHj1Dhk3N1/c67wPtdDP3bOwVlUgk3AJNtR56c6Tyx43rk3rRZMmNz0/MX2vK+jC+K8cwcUTBnElzooNxmNyB5CjdBx+avwQsWj1SyJ04v3Zw5cPIbvYk3ubDmd/aperFOir0pPklgjZtL+wqXqEfSYyw+FPLYc6i8iGsTNMQQPbn9NKsTK2gZnFSshRpfpTAjDa0COi/ZhIf3q/dsp9DrU4FeQvdWlIPIarZYhY+MLHU1l2pF5t+0WptAbR8TZdjS2ICGTEWLvuzAC9tbDYD5n50OCGc24fh5I8VIHW3fB8vkb3F/Oq8yuJp07qRJJwpu+jDb5rddDqDf51QpcOjTKPKZ0rD4ULGLDaklwJvkFfE22KX6HQ0cDpmMNxS5swKn1zD5inwFMnxEwAuSLUUIR4/GZwUS5Gt2tZR1NzvQkr5IZcnpwcmVzGCNEOUm62tfr5CtVybSfRxMm5csnwmKbCyRTWGZ0IfNsL6k1mjLepxXjohG0+BHx3tG0s3ercZb5P1t+VXabTLFCn2+WX+judyFT8YnY5mmkv5MVt5ACr9kfY0J1Haug/spgDiMUpa7ZAXYnxE2+EEnzI+VRyuolmGNyLpiMKU1G9Y2zckOuE9p8oyyfOpxmiTgzbGcfjY+Ffe1qdoi0xDxntEApIOw1PICpRK5ukctxk5lkZ2+8fpsB8q0pGMlw87KpUGynccqNqbTfgrcU3bCMHj3Q3TY7+dRyYo5Oy3FmyYncJNP6Fn4C0EkoaV2djbIh0Cnn5VkktkXHJH5fdFGbWZ5S/wC7Jv6l4w+FXO1gLE+Xv9azJQpbOvqdTTcYkiaXg8bboD7Uco0AvE+FKE0XbkNKnG0yL5RQsStzqLa7e9bYy4MM48gchGvrVllVArzW0qViIO8p2KjqP2XreOV+XhHvqT+VWQKchdr1YVA5qBYVeLEk1k3GhxJMTiDYaU2wSIVxRo3D2k0uKOnpRuEogHEIw9jbUG49eVRbslG0wcSF5FuoBBBFZpR2m+E9xfOHMMutSj0Qa5F3H+zaTaqCpItdTlP0p/d6HV8MG4T2X7u3iJ9ST+NJrc7YbqVIXdoeGyyNlR2VQfu8/Wi6YJWuxTxP9woRizswO/nprU4RblZz9fJ7YoSYyyoC2tzc9B0F+tXNuUnRmxfMtsuhHisezqFJ0HXU/wDqrFBLknCCihdM3LrUixGbfrQB0D7KcLf9oe2vhX86z5/BpwLsuGNwd71lZrToQ4nhZ5VGixSAZcAebUJsboqnatsuRBoDcnrYbX6c/lWrAr5MWodcCALWkyEsQBHvTEyW42Hv+lMRJh5cjBlAupuPaozipRcX5FKKkqZ0Xs1xgSSBFVhnBYc1DfeA6a3rnem4Km+jdppXjUX4HMWMkWXJ3igj7p3PpSSb8Gp0vI8jkD72B+dDQrFPH+CxNGzZQGAuGA10pK0xypo5imELyEAX/r9K1uVK2YlDdKkWPh3ZGLeYM7EaIpKAeZYa38qzz1En90149NH+ornabga4dlaO/dvoAxuVYbi/MWtY+tX4Mu9c9lGpwLG010zpn2fYIxYKO4sZLueWjfD9LVth0c3I7kWMVMgQmokyqxHWsppNmkvUhEVKgMPJqKTXkaNlk3ooQJhls9zoDtWXK+aN2BcWW3ByWoiWNBr4/Sw3qbkRoHj4kIz4wxN9x8NqrunyOrXBD+2KSz7A6gGpprsi+CkcVxPfuWUX8RBHNRtoPalCdTufC8HJ1GVZOip8dxwY90nwRnf+JuZ9BqK2QT7YYobVyKGNTLCFdTf5fnSGSXpiOq/ZNDbDSN/FIfoAKzZvvGzAvlLjMlUMvF88V6TJUBHh2Y67VGiV8HJ+02KEmJlI+EMUX/Kmn1sT710McdsUjm5ZbpNiw7VMqMZ7CwoCjZWHrQBnMf6tQB1/7MuEKMMkrfE2ZvTN/ICsOV7ps6GFVjX1GPGOAJPIGGjKfQ/Sq1Jrou2prkaYDhyRqABt6k0V7jNceoZSvUWqDY0ivcN4KkTM25NvlSlJyCMUuiRsPIshkBCqTYZjlOUdQdx9agXqqryLOI8MOLxUUYH7qI55W5a/Cg8yAPY1u0mPhv3Odr8qTUS8qABYbDQV0Tko9egZoBUSRUIjWVo02evUhGpoAY8E4X38yKwcRn4mUXt77Cir4Hdclvk7DwjNZpOguRYEdbAXFDhxwwjJXyV3iXCLDLaxXS1c2aaZ0oSVC3DY8ocsmh5Hkf0NEZlrjfQXLH3nW3Kxt9RU7bK3wCz94t8zkKP4rH61OwlPGo3Qj4zxSwCg3XruGI6/pShHfaOPq9UprbHoB4jjhFA0i2DyC2n8ZG/sLmqYY3kyqD6j/BRi5ZRFauuaTDGgDCG9AM2NAi19lO2xwY7log0QNyykhwTa++h+lUzxbnZfjzOKqi6H7RsDp4pNf/5tp6/yvVPpSL/XgYn7f4IAEO7E8gjA+9wLUejJkvXghLxH7Q0IZYom1UgMxtYkWvYVOOD3Kpam+EjnUlaTKYc8+goEaRLzNIbCBTEYJoAv/wBnXGmt3GbKUuVPVW5G/Q3+YrJnhT3G3TTtbS+wTFW1a+bW/nWdGqw7vr0MdAmIlAqDGJ8TjCLld+XOhAAY3jkpXKiL3h0Gl7k6CwOgNSgk3yEm0uB5LwSTB4DvFa80f7yS+qyFyO8B9Bsf8Irr4obVRxMst8rMcE4+k4A+F+an8jzqZXVDYmkBjakMpsdZzQZA0oAIwOF7xrcuf6VDJNRVk8cN7ot8GHNh5bAaAeltqyPJJu7Nu2KVJFk4LiCylHJOXmdTbzP5+dbMM9y5MmbHtdozxPhYkuRowt/6P60ZcSnz5FiyuPDKfxPgQe6kajcEa1ieNs3RyJFUl4VPCf3bsF6bj5GocottSPQvLnUyNmF7MDtY76dedX4588lOXGmh/iOzUDgoyAX1DIApv7b+9atis5mTFGS6OZfaTw9sNPHFvH3YZLXsc2je+gpYsag37shCG1FRYcxVxMidr0hk0Y0piNgt7Dr+dAiAm5PmTSJEqrTEZAoA3G1AEUvKgDSXe3pQCJo0oEblaAI2B5GgC3fZzwR55HlYFYI1YO52zaHKvU9elVZIPJSXuNScJKS8MvmCwy2VkuBa4sSQb+W1Y5X0dZz3cjATW3qIWA4rFX2pNDsXOag2TSLJ2P7PnN+0SCw/+MH/ALyPw+dbNJhv52YNXnX3I/mFdv8Ai3dQGFbGSUWI/hTmbedrfOumuOTms5ZJJlYAb9RoQaiSssHD+08kYAlHeL1vZ/n96mRr2LBhOPQSD+8C+T+E/XQ0tocor8Z/CsqNJINqALVwDh+Vbnc61iyy3M2447YjiQ2FVkwvgUl5D/lN/pWrT9lOf7o/ZiN7W68x0v1FaqMqSfXZ44ZWF2APn5eo5UmkxOTXRXuJ4WFiQlyeZGo+Z3rNljDx2asMsnnoTjgKM+puvMbG1VRir56LZSdcdj1cKrfDYgfP+Vb01JWjC7jxIpH2q8OV8OwYXKRl0a33l10/D3qjI6yItxq4SOGwYdnbLGrOx2VQXb2A1q/ooLnwL7J+IYixeNcOt9TMbN7Itz87UfgDkibt19nEnD4UmEnfITlkIXJkY/CbXN1Oov1t1p0/JFNMo4axv01+VAyCNdBSGSimBkUASONvS/z/AJWoEQn4qBmke5PypAEIRTEZagRYexnZGTHyaXSBD+8k/wCCdXP0pP2Q/qzseO4ckOEaCBciLE+UDrlIuepJ1vU4qiLdnJeFdqpoUCDK6jQZtwOlxyqmWKMuS6GaUVRG3abESyxrmChpEUhQNiwBFzel6MF4JevN+S08TxccEvdtIl97ZgSt+TdDWfNga5XRqw51JU+y4dl+zwktLKPDoVQ8+d28vL51LBpt3zSK9Rqq+WH6lq4jjliRmOgUX+VdFLwc1nIuMY5pXaV/ib6DkPYVJkSuOLm9QZYFFLgE0yIXFAG0Avbpf8qYWxsuDkG6N8jWSjTaCMFCS6gqRrzBG1V5JVFlmKNyRecNsKxmw0xjWFIaJezAYB3O7HS/JFOpPqfwrdp4UrM+Zrocy8WUaLdz12Hzqcs0VwQjibFTzswNzZSb5RoNazyyORbtV35PIwA6VWyxIilny/3g0OzDl6/w0r9xpPwEcFRsxYarfKSd2Fr7eRrTgjK78GfUzjVeQzifBIcQbyrmFsuW5Clehtvz+dXyxRk02ZY5ZRVII4bw2GBQsESRKNLIoX8N6mopFbbYYKYgPjXDUxMEsEg8EqFD5XGhHmDY+1AHyvxvhb4aaaCUWeI5D53tlYeRXX3qBYLytAydcHJkMgjcxj7+Ulfna1R3K6sai2rojhXMQOv4dflUhDDDcJlmVpEW0YBOZjlWw5Anc+lVTzwjLa3z7F2PTZJx3Jce74FTbm3oPerCkY4HAqFOcqGNsoZivPU2t+NRb9iaj7ky4ZDoSpJGwOxF77ix5U02DikPux3YZ8W4dyY8MD422ZiN0j/8thTu+EQars7FwOFIc2HQAImsYH8J39TerqW1NEsi3RU/yJ8bpvttUCk4b2r4V+z4h1HwMSyf5SdvbakTAeGSxxyLLIGIjOdVW3idSCoN9hzJ8qKsVkeEYmXvjbMX7zXXxZs3vrVOSVs6um0y23I+muz2LTFYeKaIjK6gkc1b7ynzBuKvU1RyckHGTiymfaLxtL/s0ZuQQ0rDb/CgPPqfQVauito59NNfSgEgaRaTJBS7Cgidb7E8A/Z4szAd448V+Q6VHsl0KowR91v91UqaRPZZ5UZnAIsBrves+onaSNWmhTbHUYsKzGoCxpLaDemgJIoiqgE/0KtlkbVEVBXZl8RZaqJ0BwzsTYA002+hNVywqUlFvIPDt136ipvHJK2RjkjJ1EzhkZiVTVCNb65ffmPKiEHLjwGTJGKvyP8AAwBFAFboR2qjnTnudhimplZuBQBkUCM2oA559rnYv9rh/aIV/wDyIRcgDWWNQfB/mFyR7jnUWSiz5+AJsBztr686RYjveCxeXCiGOIgIqolgTmA8N7AabXPrWfNGMIJ3dnXWFJqmJD2IiaYzLCUBGoc/u8x3Ij31+VZvUyzVLhfuL0sEHb5f7FR47wPHyz90RmS11KeGEL59COm+1X4vSxrhc/uZczzZZfM+P2GXC/s1AIaeZid8sfhH+46/K1KWeT6COniu2WvAdmsPEPDEt+rDM3zaqG2+2XxjFdI24hgoypDIrL0IBpJ1yTpMsHB1aCGONoVWJVCqB8SjqR/Rro472q0crLt3PazHE1UZJUOxsSumjeXLX8a0Q5uJPDzcH5/kxLj7Dxa25jmOtQKKKV29iimgLqwzx+IDnb7w+WvtSaBHN1NwaSGyXCxd4VS4W5A+ZteqGqZ14ZfUx15Xj3Ox4DhTcPgkCMyoVzSWJsco38idtN9K0QhRycmVz7KDjJy5Lc2Nz+n4CrSogBpAYvegBt2Wh7zFwqdRmuR5Lr+VKXQ0dpGMtSsdHNovtE4cxADSXJAA7t9SdAKpqJZ8xY8OwuW2BOl+nKsM5W+DfjjtjRKcRfQaDrUCZuhApgRyz0rJJG+Ew+bU7ch1/lWjFivlmbNlrhDWOMdK1JIyNiHtvxZsNHEUAJd7EHmoHiH1A96GC7CeDccjny5AY5AvijNrgaG+U6lddDpvUklXBGV+SwQym4BFj81Po23tUiAWu9AiZRQBmkBmgD1AHGe2f2cpFimxKZjBI2YRILBJDctmbZY76+5HSs2eWRUofqb9HHFJ/wDcfK8e494NhcRGg8Ubjf4ilr8rEGoTnKbto3ZZxk7CsdiZSLZFP+v/AOtQbfsVJL3IYlta+txr09qi+UNEpNQGkRSS0iVGnDF72dVtcDxHpptf3tVuKO6RTnlthwXQAEafpXROWVnjeJQM0QF3Nr20tz9zVM88ccq8mnDhnKpoTYnEMRkAswAOvuLUZtRFNNLhl89LubaZV+JNmvcG+vKpqSatGJpxdMo2KhKOR56eh2pgYDFTmHr6H9KjJWXYMu1nQePdtzicOkaXBa2f/Tyv5n8KujLgzSjTorHe0WRMNPRYA8mMIpNjobdjuKBMXExNhci/qCBUWySR2zD8URhrlNNMKOR8B4JGZVYongObRba8vrWGcNi5ZVoPiD1eVqMKiu35+he0a+9Zztk3eUrHtPGSkNIlwUIckt8K8up6elaMGLc7fRVknXCGUGwrbRgmqZ7FT90rSFwEUXObQAetNEBSFMuJjxL5e7WO0aMDb94Ac+Y6ZjpofnRVsLpDuFgZrsEHhYZrFWYMVAGuumX8KlRGw901ReRNz55Rce2bKfamRCkoAnVqQGRSGbgUgPWoCiDF4VZEZHAZHBDA7EGgcZOLtdlPxHDxAxS7Afd1vdfQ1llHazowyKasBnjuDZiPUA1WWuiJ5SbD+EWHkNT+dJ9UKNLk1d7VBliYvxeLsKhZNIY9iMQrxvIDcu5F/JdAPmCfetuCNKzn6qW6VLpFwDG2nTT15VqRjOfMneNrJklUkE7g9cw5i/vXJmnudnZg0o8dGs+NkjdVlUMp+/H4tBvodR9acVzyPxaFSYYPI7ZmKFiVBOgXkLCupjjUUji5p3NsU9uOHgJHIBsch9CCw+oPzqUkQgyrINKiTMYXEgeGxHtcG/pTVA0wotTEaGF2+BWb0BP4VGU1HtkowcukZ/s7FD/4XI8xb8aqeeHuWrBN+DUcJxVwywSAg3BFtx71H18fuT+z5PYuvDWxeJ0YNFlGxAW55m50I96lHLF9MjLHOPaDcBOoJ7seu/51VPb/AFBo4YIp+gq9+/7hQ4mQbVH0os276GOGxVxdiBWfMlGki3G3Llm8eLVmAvcX1I1tSxQcnz0LLPYuOx2Iwqt3dmLAbEHauklS4MCmm+SXCq27Aj1pk5SjVEmKiR0ZJAGRhYg7EUUUvZ7i18GqRCOOVkC2C38fhH3CNyttNNfOpckGo2EJiSFAHi8irEe1xenZCgeeRXRkMD2YWNrq1j0JII2p2IP4RjjHGEKSm19W8R1JOpv529qLQUHpxQU7FRN/bEY3YD50cC5CYeJxts6n3qLiFhK4kHYj50trHuN89+YpUx2CcSwSTIVNr8jvY/pUZQ3Isx5XB2ioScAxIJtFfoQ6kfK96z+mzZ9ohRrB2XxH35FUnov6vUvRb8kHqorwGr2PUjxzyH0Ma/iDQ9Mn2yP2t+EgPEfZtBIDnmnYebqB/wBAFC0yXT/YJaub4aMcL7Gw4XTDzvFc3ykF1J/yt+RFWrFJeSl5o1yg7EzyKbHx+axyj56EfWrSu0+igdomyzG91vrsV156jbrWLNjalaR0MGVONNgGBmZzcEsdhZmO/K4FqqSd8FznH3Lnw7gLsi6nYfd28r866GKOyKRys8vUnZjjXZB5oWjzBb2IJF7EEHa9WN8FSVMqb/Zdit0liPqCPrc1HknaF032d8RTXukkt/BILn/dajn2Dj3M8N7JzCQftSGFBqQWUk+XgJtVGfM4ql2adPg3u30XnCQoF/dLZF5nwj2FYO/qdDpUbpKrj7pt0W4+dA6aNO66DT0tSodk64fyppCbKsnaIE28KkdEU/hrWh5V7JE3om/mjNjPBzmbaT3XLf3BFJSn4K5aWS/9mMBEfvOXA5MIyD6jLTk5v+m/yIrS5P6VJfmwuLGqvwpGvUWFqXzR/pJ/Ys77TGUOPgYeNEB9Afyq+MLXVEJaHOv6bDcM0MuiHUC9gWU29iKlUl5ZnzabJjVzjQUcJbZ5Pdsw/wCq9PczLtRkRMNmHuin8AKN7FtR5UmB+KIjoY2X6q/5VJT+hFxJ0dhvEp9Hv/3L+dG5C2slWcHeJv8ApI+hose0wzw6AxkW2vEbD3Ao/MQRGkR2Uf7SPypWx0jLQR//AKx8gPxo5DgHES8oQPIlR+F6lyR4AJZ3vph0A87E/Rqs2r3KPUn/AOn7okRJW+4i+xH/ACNVObTo0RjcU20voemwWIYWWXuzfca6dLafjVkJxX3lZRlxzkqjKvqv9QcdmFZryMzk6k/CT9alLKv6VX5sIY5p/NK/xUf8B8HBIVGUICOebxfPNeq3K1yXK07XH4EgxMKsqArds2VQNfBo1gOlx8xUUDtu3yZxfEYVXxsoVtNdLkkiw5k3B08qBrjlFJ43w20riLFsq5Q5QyMQikX5t8NtfSqpKMe5SX5nSx67K1/4oSry0k/4FD4VUZA04zObKFdCWI6Ag6bfMUQxY59ZH+dP+wZdfOH3tPF/gv8AVGMNxeYBskmJyh8l0RJRmHKwA6H5UPHXWT9YoktXhf3tPH8m0MOFdpmE1pcRMVUDMpwpNs1iMzpcJcWO96lCe3701/Bm1ChlaeLHtrtXZcsPxfDOBlmTUkDXW6jMwsddBrVqmn1yY3BrtBLYqIK7Z1Cx/GSQAugbU7DwkH3p7iNEcWMjcqEkUl1LLYg3VSAWA6XIF6e5BQpHDopXLpLmN2TdXAYasB/iFVSxqTuzRHUTiqoGl7JDMC8zMu2RgMhJ20BFyKr+zxSJrVyvoC/sKQ5THiYlifKFshzeO/dnU2N7H5VBadLyTlq78BL8LiUshxgDxrmcER+FQLlmF/CLEHXqKk9PH3ILVS9ic8CksCkhYEA3ygA3/wBdP7P9f2H9q+n7lY4imDluwaE+4FDxplSyyxvuhfBwxULGK12Frg5h5EC9qUU8fRsx/E9Rj6af4oiOAmJ0mYf6U/8AGperL2LX8Z1P0/QecN7Lsy3kxM1+gEQ/4VJSmxf9W1Hv/Ayj7LR85pz/AKlH4KKLn7h/1TM/P8DfhnD44fhzk9WJY6+Z9KXzeWUZtXPKqkxn3o60UZ7R4WJpUFonjiNSUWRckSjDddKKFuN1hAp0R3GpcDYHSpKJHcwWbiqLuR6bn5CpbEK2wDE9oQPhikY9T4R9Te1HBNR92I8Vx92NhLFH6uunzNPnwhfIgBcOJj4sbET0Ei0VMLiWDAcPkw9mV2sfPMp9qXPkRZ8PMXUNa19/XY1CqJG5XqflQI9Yev1oEJuM4d5JY0jzKWzZ3GgSI5S2v8ZKoAPMnlSJI04fhS07yspVI2ZYlbS7P4pZAOlyVHkGPOmkJg00GfESGzCJEGfT+8JVlypb4gENz1JW2xocL7Gp10e4Jw7wGWSO0jgWva6ImkaabNbxHzZqFjiDyS9xe0REc0gSSxktBHaxuJMwdhyDMWv0QDnpR6Y/UdhsMEeHSNR3ju7DMQpOaRz43Y2so1Y68hYUPEHqsh4iqCZCxZrK6hVjZ7tIY/FcLYAKrA3NJ4kNZX2QgARSuY3bvJWdVMUihiMvd5hlzKLKupHI709jFvRrwxHAmZs7O6XlkaN0BPiCRRrlzd0v+HUA31JJopiuJ7hHeZsOLnwJLYdy0agnIBlBXRbBgMxza7UVILiOjjHkhdrFR41BKMCdCA+S2a1z0vpT5F8oijMh/ZgjsqRMD4oXCZY4yi+JgNLk72PlS+a+hV9SDHYsO7Du3MQOfuxHIpxE+ljISoARTawJsSLnYCluLNpZ+/8AMUb5D2xPnfi/9xL/AJaogV6zl4//AKRSonK6qSD5Ej8Kttl1IZJx7ExWyTyj/UT9DRGTFKKLr2Y7aY5rBp2I81Q/8a1KKZnbaOq8Bx8ki3dr7cgPwFVzikSjJjoVWTM0AR4mdlRipINjtRYFRk43iL/3z/OqnkkiaiiSHiU1/wC9f/caFll7i2If8Mxkjbux9zVikyO1Bk8Ib4rn/Uf1pObGooElwidPqf1pb2S2oVYvh0V7lFPqL/jUotvsTSQPPAi2yog/0L+lWbIkLYTDGpGqp/tX9Kl6cfYjuY64MuR1y6AsAQCbEHy2qD9hotB00G1IDfKKVkqRq9CIsgCg71O6IA551YIy7UJARk+KgDL6A2oAxEgNr60MD0i2NCAkgUEG9JsCCbQ6UWBIppgQ8XmZFupsaXga7FOElZhdiSfOqm2y6kuiY0gNDT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6154" name="Picture 10" descr="http://uza.uz/ru/images/7143.jpg"/>
          <p:cNvPicPr>
            <a:picLocks noChangeAspect="1" noChangeArrowheads="1"/>
          </p:cNvPicPr>
          <p:nvPr/>
        </p:nvPicPr>
        <p:blipFill rotWithShape="1">
          <a:blip r:embed="rId5">
            <a:extLst>
              <a:ext uri="{28A0092B-C50C-407E-A947-70E740481C1C}">
                <a14:useLocalDpi xmlns:a14="http://schemas.microsoft.com/office/drawing/2010/main" val="0"/>
              </a:ext>
            </a:extLst>
          </a:blip>
          <a:srcRect l="5430" b="7427"/>
          <a:stretch/>
        </p:blipFill>
        <p:spPr bwMode="auto">
          <a:xfrm>
            <a:off x="5039534" y="106343"/>
            <a:ext cx="2009387" cy="1365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1" descr="D:\Изображения\Накш\DD00121_.WMF"/>
          <p:cNvPicPr>
            <a:picLocks noChangeAspect="1" noChangeArrowheads="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6607" t="5116" r="12213" b="5751"/>
          <a:stretch/>
        </p:blipFill>
        <p:spPr bwMode="auto">
          <a:xfrm>
            <a:off x="35495" y="2033552"/>
            <a:ext cx="817089"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590293"/>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3270" y="132398"/>
            <a:ext cx="8856984" cy="5724644"/>
          </a:xfrm>
          <a:prstGeom prst="rect">
            <a:avLst/>
          </a:prstGeom>
          <a:solidFill>
            <a:schemeClr val="bg1"/>
          </a:solidFill>
        </p:spPr>
        <p:txBody>
          <a:bodyPr wrap="square">
            <a:spAutoFit/>
          </a:bodyPr>
          <a:lstStyle/>
          <a:p>
            <a:pPr indent="361950" algn="just"/>
            <a:r>
              <a:rPr lang="uz-Cyrl-UZ" sz="3000" b="1" dirty="0">
                <a:solidFill>
                  <a:srgbClr val="0070C0"/>
                </a:solidFill>
                <a:latin typeface="Times New Roman" pitchFamily="18" charset="0"/>
                <a:cs typeface="Times New Roman" pitchFamily="18" charset="0"/>
              </a:rPr>
              <a:t>“Айрим ота-оналар дабдабали уй-жойлар қуради, тўкиб-сочиб тўй қилади, қатор-қатор машинали бўлади. Ваҳоланки, суриштирсангиз, боласининг қаерда ким билан юриши, вақтни қандай ўтказиши, қандай билимга эга экани на отани, на онани қизиқтиради. Болаларни энг катта бойлигимиз, келажагимиз деб эъзозлаймиз-у, амалда уларнинг тақдирига бефарқ қараймиз. Бу </a:t>
            </a:r>
            <a:r>
              <a:rPr lang="uz-Cyrl-UZ" sz="3000" b="1" dirty="0" smtClean="0">
                <a:solidFill>
                  <a:srgbClr val="0070C0"/>
                </a:solidFill>
                <a:latin typeface="Times New Roman" pitchFamily="18" charset="0"/>
                <a:cs typeface="Times New Roman" pitchFamily="18" charset="0"/>
              </a:rPr>
              <a:t>– фарзандлар тақдирига</a:t>
            </a:r>
            <a:r>
              <a:rPr lang="uz-Cyrl-UZ" sz="3000" b="1" dirty="0">
                <a:solidFill>
                  <a:srgbClr val="0070C0"/>
                </a:solidFill>
                <a:latin typeface="Times New Roman" pitchFamily="18" charset="0"/>
                <a:cs typeface="Times New Roman" pitchFamily="18" charset="0"/>
              </a:rPr>
              <a:t>, ўз келажагига лоқайдликдан бошқа нарса эмас, одамларимиз табиатидаги бутунлай воз кечиш лозим бўлган иллат</a:t>
            </a:r>
            <a:r>
              <a:rPr lang="uz-Cyrl-UZ" sz="3000" b="1" dirty="0" smtClean="0">
                <a:solidFill>
                  <a:srgbClr val="0070C0"/>
                </a:solidFill>
                <a:latin typeface="Times New Roman" pitchFamily="18" charset="0"/>
                <a:cs typeface="Times New Roman" pitchFamily="18" charset="0"/>
              </a:rPr>
              <a:t>”</a:t>
            </a:r>
            <a:r>
              <a:rPr lang="uz-Cyrl-UZ" sz="3200" b="1" dirty="0" smtClean="0">
                <a:latin typeface="Times New Roman" pitchFamily="18" charset="0"/>
                <a:cs typeface="Times New Roman" pitchFamily="18" charset="0"/>
              </a:rPr>
              <a:t>*</a:t>
            </a:r>
            <a:r>
              <a:rPr lang="uz-Cyrl-UZ" sz="3000" b="1" dirty="0" smtClean="0">
                <a:solidFill>
                  <a:srgbClr val="0070C0"/>
                </a:solidFill>
                <a:latin typeface="Times New Roman" pitchFamily="18" charset="0"/>
                <a:cs typeface="Times New Roman" pitchFamily="18" charset="0"/>
              </a:rPr>
              <a:t>.</a:t>
            </a:r>
            <a:endParaRPr lang="ru-RU" sz="3000" dirty="0">
              <a:solidFill>
                <a:srgbClr val="0070C0"/>
              </a:solidFill>
              <a:latin typeface="Times New Roman" pitchFamily="18" charset="0"/>
              <a:cs typeface="Times New Roman" pitchFamily="18" charset="0"/>
            </a:endParaRPr>
          </a:p>
        </p:txBody>
      </p:sp>
      <p:sp>
        <p:nvSpPr>
          <p:cNvPr id="3" name="Прямоугольник 2"/>
          <p:cNvSpPr/>
          <p:nvPr/>
        </p:nvSpPr>
        <p:spPr>
          <a:xfrm>
            <a:off x="123270" y="5797713"/>
            <a:ext cx="8856984" cy="1015663"/>
          </a:xfrm>
          <a:prstGeom prst="rect">
            <a:avLst/>
          </a:prstGeom>
          <a:solidFill>
            <a:schemeClr val="bg1"/>
          </a:solidFill>
          <a:ln>
            <a:solidFill>
              <a:schemeClr val="accent1"/>
            </a:solidFill>
          </a:ln>
        </p:spPr>
        <p:txBody>
          <a:bodyPr wrap="square">
            <a:spAutoFit/>
          </a:bodyPr>
          <a:lstStyle/>
          <a:p>
            <a:pPr lvl="0" indent="361950" algn="just"/>
            <a:r>
              <a:rPr lang="uz-Cyrl-UZ" sz="2400" b="1" dirty="0" smtClean="0">
                <a:latin typeface="Times New Roman" pitchFamily="18" charset="0"/>
                <a:cs typeface="Times New Roman" pitchFamily="18" charset="0"/>
              </a:rPr>
              <a:t>*</a:t>
            </a:r>
            <a:r>
              <a:rPr lang="uz-Cyrl-UZ" b="1" dirty="0" smtClean="0">
                <a:solidFill>
                  <a:srgbClr val="FF0000"/>
                </a:solidFill>
                <a:latin typeface="Times New Roman" pitchFamily="18" charset="0"/>
                <a:cs typeface="Times New Roman" pitchFamily="18" charset="0"/>
              </a:rPr>
              <a:t>Ислом </a:t>
            </a:r>
            <a:r>
              <a:rPr lang="uz-Cyrl-UZ" b="1" dirty="0">
                <a:solidFill>
                  <a:srgbClr val="FF0000"/>
                </a:solidFill>
                <a:latin typeface="Times New Roman" pitchFamily="18" charset="0"/>
                <a:cs typeface="Times New Roman" pitchFamily="18" charset="0"/>
              </a:rPr>
              <a:t>Каримов. Соғлом авлод тарбияси </a:t>
            </a:r>
            <a:r>
              <a:rPr lang="uz-Cyrl-UZ" b="1" dirty="0" smtClean="0">
                <a:solidFill>
                  <a:srgbClr val="FF0000"/>
                </a:solidFill>
                <a:latin typeface="Times New Roman" pitchFamily="18" charset="0"/>
                <a:cs typeface="Times New Roman" pitchFamily="18" charset="0"/>
              </a:rPr>
              <a:t>– барчамизнинг муқаддас </a:t>
            </a:r>
            <a:r>
              <a:rPr lang="uz-Cyrl-UZ" b="1" dirty="0">
                <a:solidFill>
                  <a:srgbClr val="FF0000"/>
                </a:solidFill>
                <a:latin typeface="Times New Roman" pitchFamily="18" charset="0"/>
                <a:cs typeface="Times New Roman" pitchFamily="18" charset="0"/>
              </a:rPr>
              <a:t>инсоний </a:t>
            </a:r>
            <a:r>
              <a:rPr lang="uz-Cyrl-UZ" b="1" dirty="0" smtClean="0">
                <a:solidFill>
                  <a:srgbClr val="FF0000"/>
                </a:solidFill>
                <a:latin typeface="Times New Roman" pitchFamily="18" charset="0"/>
                <a:cs typeface="Times New Roman" pitchFamily="18" charset="0"/>
              </a:rPr>
              <a:t>бурчимиз. Соғлом авлод </a:t>
            </a:r>
            <a:r>
              <a:rPr lang="uz-Cyrl-UZ" b="1" dirty="0">
                <a:solidFill>
                  <a:srgbClr val="FF0000"/>
                </a:solidFill>
                <a:latin typeface="Times New Roman" pitchFamily="18" charset="0"/>
                <a:cs typeface="Times New Roman" pitchFamily="18" charset="0"/>
              </a:rPr>
              <a:t>дастурини тасдиқлашга бағишланган мажлисда сўзланган нутқ, 2000 йил 24  февраль.</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098753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347864" y="256574"/>
            <a:ext cx="5616624" cy="6124754"/>
          </a:xfrm>
          <a:prstGeom prst="rect">
            <a:avLst/>
          </a:prstGeom>
          <a:solidFill>
            <a:schemeClr val="bg1"/>
          </a:solidFill>
          <a:ln w="38100">
            <a:solidFill>
              <a:srgbClr val="0070C0"/>
            </a:solidFill>
          </a:ln>
        </p:spPr>
        <p:txBody>
          <a:bodyPr wrap="square">
            <a:spAutoFit/>
          </a:bodyPr>
          <a:lstStyle/>
          <a:p>
            <a:pPr indent="361950" algn="just"/>
            <a:r>
              <a:rPr lang="uz-Cyrl-UZ" sz="2800" b="1" dirty="0">
                <a:latin typeface="Times New Roman" pitchFamily="18" charset="0"/>
                <a:cs typeface="Times New Roman" pitchFamily="18" charset="0"/>
              </a:rPr>
              <a:t>Дарҳақиқат, биз ота-боболаримиздан Ватанни, бой маънавий меросни қабул қилиб олганмиз. Энди ҳар бир ота-она ўз фарзандимизни озод ва обод Ватан, эркин ва фаровон ҳаётга муносиб, ҳам жисмонан, ҳам маънан соғлом бўлишини шахсан таъминлашимиз керак. Ана шунда ҳар биримиз </a:t>
            </a:r>
            <a:r>
              <a:rPr lang="uz-Cyrl-UZ" sz="2800" b="1" dirty="0">
                <a:solidFill>
                  <a:srgbClr val="00B050"/>
                </a:solidFill>
                <a:latin typeface="Times New Roman" pitchFamily="18" charset="0"/>
                <a:cs typeface="Times New Roman" pitchFamily="18" charset="0"/>
              </a:rPr>
              <a:t>“Ҳа. Биз муносиб яшадик. Ота-боболаримиз ва фарзандларимиз олдидаги бурчимизни ҳалол бажардик”, </a:t>
            </a:r>
            <a:r>
              <a:rPr lang="uz-Cyrl-UZ" sz="2800" b="1" dirty="0">
                <a:latin typeface="Times New Roman" pitchFamily="18" charset="0"/>
                <a:cs typeface="Times New Roman" pitchFamily="18" charset="0"/>
              </a:rPr>
              <a:t>дея оламиз.</a:t>
            </a:r>
            <a:endParaRPr lang="ru-RU" sz="2800" b="1" dirty="0">
              <a:latin typeface="Times New Roman" pitchFamily="18" charset="0"/>
              <a:cs typeface="Times New Roman" pitchFamily="18" charset="0"/>
            </a:endParaRPr>
          </a:p>
        </p:txBody>
      </p:sp>
      <p:pic>
        <p:nvPicPr>
          <p:cNvPr id="7170" name="Picture 2" descr="D:\Изображения\аралаш\загруженное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990868" cy="2144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D:\Изображения\аралаш\загруженное (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348880"/>
            <a:ext cx="2990868" cy="2052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D:\Изображения\аралаш\Стадион.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4442239"/>
            <a:ext cx="2990869" cy="20714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3784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1" y="2564904"/>
            <a:ext cx="8640960" cy="1200329"/>
          </a:xfrm>
          <a:prstGeom prst="rect">
            <a:avLst/>
          </a:prstGeom>
          <a:solidFill>
            <a:schemeClr val="bg1"/>
          </a:solidFill>
        </p:spPr>
        <p:txBody>
          <a:bodyPr wrap="square">
            <a:spAutoFit/>
          </a:bodyPr>
          <a:lstStyle/>
          <a:p>
            <a:pPr algn="ctr"/>
            <a:r>
              <a:rPr lang="uz-Cyrl-UZ" sz="7200" b="1" dirty="0" smtClean="0">
                <a:solidFill>
                  <a:srgbClr val="009900"/>
                </a:solidFill>
                <a:effectLst>
                  <a:glow rad="228600">
                    <a:schemeClr val="accent3">
                      <a:satMod val="175000"/>
                      <a:alpha val="40000"/>
                    </a:schemeClr>
                  </a:glow>
                </a:effectLst>
                <a:latin typeface="Times New Roman" pitchFamily="18" charset="0"/>
                <a:cs typeface="Times New Roman" pitchFamily="18" charset="0"/>
              </a:rPr>
              <a:t>ҲАЁТ – РАҚОБАТ</a:t>
            </a:r>
            <a:endParaRPr lang="ru-RU" sz="7200" dirty="0">
              <a:solidFill>
                <a:srgbClr val="009900"/>
              </a:solidFill>
              <a:effectLst>
                <a:glow rad="228600">
                  <a:schemeClr val="accent3">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3017889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95794" y="373132"/>
            <a:ext cx="7920880" cy="6093976"/>
          </a:xfrm>
          <a:prstGeom prst="rect">
            <a:avLst/>
          </a:prstGeom>
          <a:solidFill>
            <a:schemeClr val="bg1"/>
          </a:solidFill>
          <a:ln w="28575">
            <a:solidFill>
              <a:srgbClr val="669900"/>
            </a:solidFill>
          </a:ln>
        </p:spPr>
        <p:txBody>
          <a:bodyPr wrap="square">
            <a:spAutoFit/>
          </a:bodyPr>
          <a:lstStyle/>
          <a:p>
            <a:pPr indent="361950" algn="just"/>
            <a:r>
              <a:rPr lang="uz-Cyrl-UZ" sz="2600" b="1" dirty="0">
                <a:solidFill>
                  <a:schemeClr val="tx2"/>
                </a:solidFill>
                <a:latin typeface="Times New Roman" pitchFamily="18" charset="0"/>
                <a:cs typeface="Times New Roman" pitchFamily="18" charset="0"/>
              </a:rPr>
              <a:t>Ўзбекистон юксак маънавиятли, фозил одамлар юртига айланаётир. Азалдан фозил инсонлар болаларини соғлом, бахтли бўлишга ўргатиб келишган. Ҳозир ҳам. Болаларини эринмай, мақсадли, режали равишда тўгаракларга элтаётган ота-оналар жуда кўп. Улар болаларини бахтли бўлишга тайёрламоқдалар. Худди спортчини курашга тайёрлагандек. Натижада уларнинг болалари бахтнинг қуйи лигасидан ўртасига, ўртасидан юқори лигаларига кўтарилиб боришаётир. Тарбияланмаётган (яъни, мақсадли тайёрланмаётган) болалар спорт билан шуғулланмайдиган болаларга ўхшашади. Улар ҳаёт(бахт)нинг синов ва танловларидан ўтишга қийналишади.</a:t>
            </a:r>
            <a:endParaRPr lang="ru-RU" sz="26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18145394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75280"/>
            <a:ext cx="5760640" cy="4401205"/>
          </a:xfrm>
          <a:prstGeom prst="rect">
            <a:avLst/>
          </a:prstGeom>
          <a:solidFill>
            <a:schemeClr val="bg1"/>
          </a:solidFill>
          <a:ln>
            <a:solidFill>
              <a:srgbClr val="0070C0"/>
            </a:solidFill>
          </a:ln>
        </p:spPr>
        <p:txBody>
          <a:bodyPr wrap="square">
            <a:spAutoFit/>
          </a:bodyPr>
          <a:lstStyle/>
          <a:p>
            <a:pPr indent="361950" algn="just"/>
            <a:r>
              <a:rPr lang="uz-Cyrl-UZ" sz="2800" b="1" dirty="0">
                <a:latin typeface="Times New Roman" pitchFamily="18" charset="0"/>
                <a:cs typeface="Times New Roman" pitchFamily="18" charset="0"/>
              </a:rPr>
              <a:t>Кимдир </a:t>
            </a:r>
            <a:r>
              <a:rPr lang="uz-Cyrl-UZ" sz="2800" b="1" dirty="0">
                <a:solidFill>
                  <a:srgbClr val="0070C0"/>
                </a:solidFill>
                <a:latin typeface="Times New Roman" pitchFamily="18" charset="0"/>
                <a:cs typeface="Times New Roman" pitchFamily="18" charset="0"/>
              </a:rPr>
              <a:t>“Пешанасида бўлса, бола ўз-ўзидан зўр одам бўлиб кетаверади”, </a:t>
            </a:r>
            <a:r>
              <a:rPr lang="uz-Cyrl-UZ" sz="2800" b="1" dirty="0">
                <a:latin typeface="Times New Roman" pitchFamily="18" charset="0"/>
                <a:cs typeface="Times New Roman" pitchFamily="18" charset="0"/>
              </a:rPr>
              <a:t>дер. Лекин ким бирор ишнинг ўз-ўзидан яхши натижа берганини кўрган? Сиз кўрганмисиз? Бу гапни ялқовлар, боласига бефарқлар, </a:t>
            </a:r>
            <a:r>
              <a:rPr lang="uz-Cyrl-UZ" sz="2800" b="1" dirty="0">
                <a:solidFill>
                  <a:srgbClr val="FF0000"/>
                </a:solidFill>
                <a:latin typeface="Times New Roman" pitchFamily="18" charset="0"/>
                <a:cs typeface="Times New Roman" pitchFamily="18" charset="0"/>
              </a:rPr>
              <a:t>“бизга бўлаверади”, </a:t>
            </a:r>
            <a:r>
              <a:rPr lang="uz-Cyrl-UZ" sz="2800" b="1" dirty="0">
                <a:latin typeface="Times New Roman" pitchFamily="18" charset="0"/>
                <a:cs typeface="Times New Roman" pitchFamily="18" charset="0"/>
              </a:rPr>
              <a:t>деб яшайдиган, эскича ўйлайдиган кишилар айтишади.</a:t>
            </a:r>
            <a:endParaRPr lang="ru-RU" sz="2800" b="1" dirty="0">
              <a:latin typeface="Times New Roman" pitchFamily="18" charset="0"/>
              <a:cs typeface="Times New Roman" pitchFamily="18" charset="0"/>
            </a:endParaRPr>
          </a:p>
        </p:txBody>
      </p:sp>
      <p:pic>
        <p:nvPicPr>
          <p:cNvPr id="8194" name="Picture 2" descr="D:\Изображения\Ёшлар\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75280"/>
            <a:ext cx="2952328" cy="1957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5" name="Picture 3" descr="D:\Изображения\Ёшлар\images (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28456"/>
            <a:ext cx="2952328" cy="1964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D:\Изображения\Ёшлар\загруженное (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725144"/>
            <a:ext cx="2691763"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7" name="Picture 5" descr="D:\Изображения\Ёшлар\images (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725144"/>
            <a:ext cx="3029845" cy="2016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D:\Изображения\Ёшлар\images (1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849" y="4437112"/>
            <a:ext cx="3059647" cy="2297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9093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827584" y="188640"/>
            <a:ext cx="8208912" cy="4031873"/>
          </a:xfrm>
          <a:prstGeom prst="rect">
            <a:avLst/>
          </a:prstGeom>
          <a:solidFill>
            <a:schemeClr val="bg1"/>
          </a:solidFill>
          <a:ln w="57150">
            <a:solidFill>
              <a:srgbClr val="009900"/>
            </a:solidFill>
          </a:ln>
        </p:spPr>
        <p:txBody>
          <a:bodyPr wrap="square">
            <a:spAutoFit/>
          </a:bodyPr>
          <a:lstStyle/>
          <a:p>
            <a:pPr indent="361950" algn="just"/>
            <a:r>
              <a:rPr lang="uz-Cyrl-UZ" sz="3200" b="1" dirty="0" smtClean="0">
                <a:solidFill>
                  <a:srgbClr val="002060"/>
                </a:solidFill>
                <a:latin typeface="Times New Roman" pitchFamily="18" charset="0"/>
                <a:cs typeface="Times New Roman" pitchFamily="18" charset="0"/>
              </a:rPr>
              <a:t>Биз </a:t>
            </a:r>
            <a:r>
              <a:rPr lang="uz-Cyrl-UZ" sz="3200" b="1" dirty="0">
                <a:solidFill>
                  <a:srgbClr val="002060"/>
                </a:solidFill>
                <a:latin typeface="Times New Roman" pitchFamily="18" charset="0"/>
                <a:cs typeface="Times New Roman" pitchFamily="18" charset="0"/>
              </a:rPr>
              <a:t>соғлом деганда, нафақат жисмоний, балки маънавий жиҳатдан ҳам соғлом болани ўзимизга тасаввур этамиз.</a:t>
            </a:r>
            <a:endParaRPr lang="ru-RU" sz="3200" dirty="0">
              <a:solidFill>
                <a:srgbClr val="002060"/>
              </a:solidFill>
              <a:latin typeface="Times New Roman" pitchFamily="18" charset="0"/>
              <a:cs typeface="Times New Roman" pitchFamily="18" charset="0"/>
            </a:endParaRPr>
          </a:p>
          <a:p>
            <a:pPr indent="361950" algn="just"/>
            <a:r>
              <a:rPr lang="uz-Cyrl-UZ" sz="3200" b="1" dirty="0">
                <a:solidFill>
                  <a:srgbClr val="002060"/>
                </a:solidFill>
                <a:latin typeface="Times New Roman" pitchFamily="18" charset="0"/>
                <a:cs typeface="Times New Roman" pitchFamily="18" charset="0"/>
              </a:rPr>
              <a:t>Айни вақтда бугунги шиддатли замон, ҳаётнинг ўзи ёш авлод тарбияси борасида олдимизга янги-янги, ўта муҳим ва долзарб вазифаларни қўймоқда</a:t>
            </a:r>
            <a:r>
              <a:rPr lang="uz-Cyrl-UZ" sz="3200" b="1" dirty="0" smtClean="0">
                <a:solidFill>
                  <a:srgbClr val="002060"/>
                </a:solidFill>
                <a:latin typeface="Times New Roman" pitchFamily="18" charset="0"/>
                <a:cs typeface="Times New Roman" pitchFamily="18" charset="0"/>
              </a:rPr>
              <a:t>.*</a:t>
            </a:r>
          </a:p>
          <a:p>
            <a:pPr algn="r"/>
            <a:r>
              <a:rPr lang="uz-Cyrl-UZ" sz="3200" b="1" dirty="0" smtClean="0">
                <a:solidFill>
                  <a:srgbClr val="002060"/>
                </a:solidFill>
                <a:latin typeface="Times New Roman" pitchFamily="18" charset="0"/>
                <a:cs typeface="Times New Roman" pitchFamily="18" charset="0"/>
              </a:rPr>
              <a:t> ИСЛОМ КАРИМОВ</a:t>
            </a:r>
            <a:r>
              <a:rPr lang="ru-RU" sz="3200" dirty="0" smtClean="0">
                <a:solidFill>
                  <a:srgbClr val="002060"/>
                </a:solidFill>
                <a:effectLst/>
                <a:latin typeface="Times New Roman" pitchFamily="18" charset="0"/>
                <a:cs typeface="Times New Roman" pitchFamily="18" charset="0"/>
              </a:rPr>
              <a:t> </a:t>
            </a:r>
            <a:r>
              <a:rPr lang="uz-Cyrl-UZ" sz="3200" dirty="0" smtClean="0">
                <a:solidFill>
                  <a:srgbClr val="002060"/>
                </a:solidFill>
                <a:latin typeface="Times New Roman" pitchFamily="18" charset="0"/>
                <a:cs typeface="Times New Roman" pitchFamily="18" charset="0"/>
              </a:rPr>
              <a:t>  </a:t>
            </a:r>
            <a:endParaRPr lang="ru-RU" sz="3200" dirty="0">
              <a:solidFill>
                <a:srgbClr val="002060"/>
              </a:solidFill>
              <a:latin typeface="Times New Roman" pitchFamily="18" charset="0"/>
              <a:cs typeface="Times New Roman" pitchFamily="18" charset="0"/>
            </a:endParaRPr>
          </a:p>
        </p:txBody>
      </p:sp>
      <p:sp>
        <p:nvSpPr>
          <p:cNvPr id="5" name="Прямоугольник 4"/>
          <p:cNvSpPr/>
          <p:nvPr/>
        </p:nvSpPr>
        <p:spPr>
          <a:xfrm>
            <a:off x="251520" y="3958837"/>
            <a:ext cx="8784976" cy="2431435"/>
          </a:xfrm>
          <a:prstGeom prst="rect">
            <a:avLst/>
          </a:prstGeom>
        </p:spPr>
        <p:txBody>
          <a:bodyPr wrap="square">
            <a:spAutoFit/>
          </a:bodyPr>
          <a:lstStyle/>
          <a:p>
            <a:pPr lvl="0"/>
            <a:r>
              <a:rPr lang="uz-Cyrl-UZ" sz="2000" b="1" dirty="0" smtClean="0">
                <a:solidFill>
                  <a:srgbClr val="C00000"/>
                </a:solidFill>
                <a:latin typeface="Times New Roman" pitchFamily="18" charset="0"/>
                <a:cs typeface="Times New Roman" pitchFamily="18" charset="0"/>
              </a:rPr>
              <a:t>__________________</a:t>
            </a:r>
          </a:p>
          <a:p>
            <a:pPr lvl="0" indent="361950" algn="just"/>
            <a:r>
              <a:rPr lang="uz-Cyrl-UZ" sz="3200" b="1" spc="-300" dirty="0" smtClean="0">
                <a:solidFill>
                  <a:srgbClr val="C00000"/>
                </a:solidFill>
                <a:latin typeface="Times New Roman" pitchFamily="18" charset="0"/>
                <a:cs typeface="Times New Roman" pitchFamily="18" charset="0"/>
              </a:rPr>
              <a:t>*</a:t>
            </a:r>
            <a:r>
              <a:rPr lang="uz-Cyrl-UZ" sz="2000" b="1" dirty="0" smtClean="0">
                <a:solidFill>
                  <a:srgbClr val="C00000"/>
                </a:solidFill>
                <a:latin typeface="Times New Roman" pitchFamily="18" charset="0"/>
                <a:cs typeface="Times New Roman" pitchFamily="18" charset="0"/>
              </a:rPr>
              <a:t>Амалга </a:t>
            </a:r>
            <a:r>
              <a:rPr lang="uz-Cyrl-UZ" sz="2000" b="1" dirty="0">
                <a:solidFill>
                  <a:srgbClr val="C00000"/>
                </a:solidFill>
                <a:latin typeface="Times New Roman" pitchFamily="18" charset="0"/>
                <a:cs typeface="Times New Roman" pitchFamily="18" charset="0"/>
              </a:rPr>
              <a:t>ошираётган ислоҳотларимизни янада чуқурлаштириш ва фуқаролик жамияти қуриш – ёруғ келажагимизнинг асосий омилидир. Президент Ислом Каримовнинг Ўзбекистон Республикаси Конституцияси қабул қилинганининг 21 йиллигига бағишланган тантанали маросимдаги маърузаси.// Халқ сўзи газетаси, 2013 йил </a:t>
            </a:r>
            <a:r>
              <a:rPr lang="uz-Cyrl-UZ" sz="2000" b="1" dirty="0" smtClean="0">
                <a:solidFill>
                  <a:srgbClr val="C00000"/>
                </a:solidFill>
                <a:latin typeface="Times New Roman" pitchFamily="18" charset="0"/>
                <a:cs typeface="Times New Roman" pitchFamily="18" charset="0"/>
              </a:rPr>
              <a:t/>
            </a:r>
            <a:br>
              <a:rPr lang="uz-Cyrl-UZ" sz="2000" b="1" dirty="0" smtClean="0">
                <a:solidFill>
                  <a:srgbClr val="C00000"/>
                </a:solidFill>
                <a:latin typeface="Times New Roman" pitchFamily="18" charset="0"/>
                <a:cs typeface="Times New Roman" pitchFamily="18" charset="0"/>
              </a:rPr>
            </a:br>
            <a:r>
              <a:rPr lang="uz-Cyrl-UZ" sz="2000" b="1" dirty="0" smtClean="0">
                <a:solidFill>
                  <a:srgbClr val="C00000"/>
                </a:solidFill>
                <a:latin typeface="Times New Roman" pitchFamily="18" charset="0"/>
                <a:cs typeface="Times New Roman" pitchFamily="18" charset="0"/>
              </a:rPr>
              <a:t>7 </a:t>
            </a:r>
            <a:r>
              <a:rPr lang="uz-Cyrl-UZ" sz="2000" b="1" dirty="0">
                <a:solidFill>
                  <a:srgbClr val="C00000"/>
                </a:solidFill>
                <a:latin typeface="Times New Roman" pitchFamily="18" charset="0"/>
                <a:cs typeface="Times New Roman" pitchFamily="18" charset="0"/>
              </a:rPr>
              <a:t>декабрь. </a:t>
            </a:r>
            <a:endParaRPr lang="ru-RU"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464969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301582"/>
            <a:ext cx="5760640" cy="4401205"/>
          </a:xfrm>
          <a:prstGeom prst="rect">
            <a:avLst/>
          </a:prstGeom>
          <a:solidFill>
            <a:schemeClr val="bg1"/>
          </a:solidFill>
          <a:ln w="38100">
            <a:solidFill>
              <a:srgbClr val="0070C0"/>
            </a:solidFill>
          </a:ln>
        </p:spPr>
        <p:txBody>
          <a:bodyPr wrap="square">
            <a:spAutoFit/>
          </a:bodyPr>
          <a:lstStyle/>
          <a:p>
            <a:pPr indent="361950" algn="just"/>
            <a:r>
              <a:rPr lang="uz-Cyrl-UZ" sz="2800" b="1" dirty="0">
                <a:solidFill>
                  <a:srgbClr val="FF0000"/>
                </a:solidFill>
                <a:latin typeface="Times New Roman" pitchFamily="18" charset="0"/>
                <a:cs typeface="Times New Roman" pitchFamily="18" charset="0"/>
              </a:rPr>
              <a:t>“Пешанасида бор”</a:t>
            </a:r>
            <a:r>
              <a:rPr lang="uz-Cyrl-UZ" sz="2800" b="1" dirty="0">
                <a:latin typeface="Times New Roman" pitchFamily="18" charset="0"/>
                <a:cs typeface="Times New Roman" pitchFamily="18" charset="0"/>
              </a:rPr>
              <a:t>, иқтидорли болаларимиз совет даврида ҳам кўп эди. Лекин совет даврида бор йўғи 3 нафар Ўзбекистон боласи халқаро кўрик-танловда қатнашишга муяссар бўлган эди. Савол: </a:t>
            </a:r>
            <a:r>
              <a:rPr lang="uz-Cyrl-UZ" sz="2800" b="1" dirty="0">
                <a:solidFill>
                  <a:srgbClr val="0070C0"/>
                </a:solidFill>
                <a:latin typeface="Times New Roman" pitchFamily="18" charset="0"/>
                <a:cs typeface="Times New Roman" pitchFamily="18" charset="0"/>
              </a:rPr>
              <a:t>“Пешанасида бўлса, болаларимиз нега совет даврида ўз-ўзидан зўр одам бўлиб кетавермади?!</a:t>
            </a:r>
            <a:endParaRPr lang="ru-RU" sz="2800" b="1" dirty="0">
              <a:solidFill>
                <a:srgbClr val="0070C0"/>
              </a:solidFill>
              <a:latin typeface="Times New Roman" pitchFamily="18" charset="0"/>
              <a:cs typeface="Times New Roman" pitchFamily="18" charset="0"/>
            </a:endParaRPr>
          </a:p>
        </p:txBody>
      </p:sp>
      <p:pic>
        <p:nvPicPr>
          <p:cNvPr id="9218" name="Picture 2" descr="D:\Изображения\Ёшлар\images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92146"/>
            <a:ext cx="2850291" cy="2107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D:\Изображения\Ёшлар\images (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8459" y="4614894"/>
            <a:ext cx="3161529" cy="2107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D:\Изображения\Ёшлар\images (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8980" y="2614052"/>
            <a:ext cx="3147555" cy="18950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1" name="Picture 5" descr="D:\Изображения\Ёшлар\images (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715" y="92146"/>
            <a:ext cx="3178805" cy="2107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D:\Изображения\Ёшлар\images (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92146"/>
            <a:ext cx="3512810" cy="21076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5062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16632"/>
            <a:ext cx="8784976" cy="5262979"/>
          </a:xfrm>
          <a:prstGeom prst="rect">
            <a:avLst/>
          </a:prstGeom>
          <a:ln>
            <a:solidFill>
              <a:srgbClr val="0070C0"/>
            </a:solidFill>
          </a:ln>
        </p:spPr>
        <p:txBody>
          <a:bodyPr wrap="square">
            <a:spAutoFit/>
          </a:bodyPr>
          <a:lstStyle/>
          <a:p>
            <a:pPr indent="361950" algn="just"/>
            <a:r>
              <a:rPr lang="uz-Cyrl-UZ" sz="2800" b="1" dirty="0">
                <a:latin typeface="Times New Roman" pitchFamily="18" charset="0"/>
                <a:cs typeface="Times New Roman" pitchFamily="18" charset="0"/>
              </a:rPr>
              <a:t>Ҳозирчи? Ҳозир охирги </a:t>
            </a:r>
            <a:r>
              <a:rPr lang="uz-Cyrl-UZ" sz="2800" b="1" dirty="0">
                <a:solidFill>
                  <a:srgbClr val="FF0000"/>
                </a:solidFill>
                <a:latin typeface="Times New Roman" pitchFamily="18" charset="0"/>
                <a:cs typeface="Times New Roman" pitchFamily="18" charset="0"/>
              </a:rPr>
              <a:t>5 йилнинг ўзида </a:t>
            </a:r>
            <a:r>
              <a:rPr lang="uz-Cyrl-UZ" sz="2800" b="1" dirty="0" smtClean="0">
                <a:solidFill>
                  <a:srgbClr val="FF0000"/>
                </a:solidFill>
                <a:latin typeface="Times New Roman" pitchFamily="18" charset="0"/>
                <a:cs typeface="Times New Roman" pitchFamily="18" charset="0"/>
              </a:rPr>
              <a:t/>
            </a:r>
            <a:br>
              <a:rPr lang="uz-Cyrl-UZ" sz="2800" b="1" dirty="0" smtClean="0">
                <a:solidFill>
                  <a:srgbClr val="FF0000"/>
                </a:solidFill>
                <a:latin typeface="Times New Roman" pitchFamily="18" charset="0"/>
                <a:cs typeface="Times New Roman" pitchFamily="18" charset="0"/>
              </a:rPr>
            </a:br>
            <a:r>
              <a:rPr lang="uz-Cyrl-UZ" sz="2800" b="1" dirty="0" smtClean="0">
                <a:solidFill>
                  <a:srgbClr val="FF0000"/>
                </a:solidFill>
                <a:latin typeface="Times New Roman" pitchFamily="18" charset="0"/>
                <a:cs typeface="Times New Roman" pitchFamily="18" charset="0"/>
              </a:rPr>
              <a:t>344 </a:t>
            </a:r>
            <a:r>
              <a:rPr lang="uz-Cyrl-UZ" sz="2800" b="1" dirty="0">
                <a:solidFill>
                  <a:srgbClr val="FF0000"/>
                </a:solidFill>
                <a:latin typeface="Times New Roman" pitchFamily="18" charset="0"/>
                <a:cs typeface="Times New Roman" pitchFamily="18" charset="0"/>
              </a:rPr>
              <a:t>нафар</a:t>
            </a:r>
            <a:r>
              <a:rPr lang="uz-Cyrl-UZ" sz="2800" b="1" dirty="0">
                <a:latin typeface="Times New Roman" pitchFamily="18" charset="0"/>
                <a:cs typeface="Times New Roman" pitchFamily="18" charset="0"/>
              </a:rPr>
              <a:t> иқтидорли боламиз халқаро кўрик-танловларда қатнашибди. Савол:</a:t>
            </a:r>
            <a:r>
              <a:rPr lang="uz-Cyrl-UZ" sz="2800" b="1" dirty="0">
                <a:solidFill>
                  <a:srgbClr val="0070C0"/>
                </a:solidFill>
                <a:latin typeface="Times New Roman" pitchFamily="18" charset="0"/>
                <a:cs typeface="Times New Roman" pitchFamily="18" charset="0"/>
              </a:rPr>
              <a:t> болаларимиз нега мустақиллик йилларига келиб ўз-ўзидан зўр одам бўлиб кетишаётир?!” </a:t>
            </a:r>
            <a:endParaRPr lang="ru-RU" sz="2800" b="1" dirty="0">
              <a:solidFill>
                <a:srgbClr val="0070C0"/>
              </a:solidFill>
              <a:latin typeface="Times New Roman" pitchFamily="18" charset="0"/>
              <a:cs typeface="Times New Roman" pitchFamily="18" charset="0"/>
            </a:endParaRPr>
          </a:p>
          <a:p>
            <a:pPr indent="361950" algn="just"/>
            <a:r>
              <a:rPr lang="uz-Cyrl-UZ" sz="2800" b="1" dirty="0">
                <a:latin typeface="Times New Roman" pitchFamily="18" charset="0"/>
                <a:cs typeface="Times New Roman" pitchFamily="18" charset="0"/>
              </a:rPr>
              <a:t>Ҳар қандай ўзгариш аввало, одамлар тафаккурида, онгида бошланиб, тилларига, қўлларига, амалларига кўчади. Шунинг учун ота-оналарнинг педагогик тафаккурини ўзгартиришимиз керак. Соғлом авлод учун кураш нима учун қилинаётганини кенг жамоатчиликка тушунтиришимиз зарур. </a:t>
            </a:r>
            <a:endParaRPr lang="ru-RU" sz="2800" b="1" dirty="0">
              <a:latin typeface="Times New Roman" pitchFamily="18" charset="0"/>
              <a:cs typeface="Times New Roman" pitchFamily="18" charset="0"/>
            </a:endParaRPr>
          </a:p>
        </p:txBody>
      </p:sp>
      <p:sp>
        <p:nvSpPr>
          <p:cNvPr id="3" name="Прямоугольник 2"/>
          <p:cNvSpPr/>
          <p:nvPr/>
        </p:nvSpPr>
        <p:spPr>
          <a:xfrm>
            <a:off x="179512" y="5445224"/>
            <a:ext cx="8784976" cy="338554"/>
          </a:xfrm>
          <a:prstGeom prst="rect">
            <a:avLst/>
          </a:prstGeom>
          <a:solidFill>
            <a:schemeClr val="bg1"/>
          </a:solidFill>
        </p:spPr>
        <p:txBody>
          <a:bodyPr wrap="square">
            <a:spAutoFit/>
          </a:bodyPr>
          <a:lstStyle/>
          <a:p>
            <a:pPr lvl="0" algn="just"/>
            <a:r>
              <a:rPr lang="uz-Cyrl-UZ" sz="1600" b="1" dirty="0" smtClean="0">
                <a:solidFill>
                  <a:srgbClr val="FF0000"/>
                </a:solidFill>
                <a:latin typeface="Times New Roman" pitchFamily="18" charset="0"/>
                <a:cs typeface="Times New Roman" pitchFamily="18" charset="0"/>
              </a:rPr>
              <a:t>“</a:t>
            </a:r>
            <a:r>
              <a:rPr lang="uz-Cyrl-UZ" sz="1600" b="1" dirty="0">
                <a:solidFill>
                  <a:srgbClr val="FF0000"/>
                </a:solidFill>
                <a:latin typeface="Times New Roman" pitchFamily="18" charset="0"/>
                <a:cs typeface="Times New Roman" pitchFamily="18" charset="0"/>
              </a:rPr>
              <a:t>Ўзбекистон” телеканали. 2013 йил 21 декабрь куни соат </a:t>
            </a:r>
            <a:r>
              <a:rPr lang="uz-Cyrl-UZ" sz="1600" b="1" dirty="0" smtClean="0">
                <a:solidFill>
                  <a:srgbClr val="FF0000"/>
                </a:solidFill>
                <a:latin typeface="Times New Roman" pitchFamily="18" charset="0"/>
                <a:cs typeface="Times New Roman" pitchFamily="18" charset="0"/>
              </a:rPr>
              <a:t>07-56 да </a:t>
            </a:r>
            <a:r>
              <a:rPr lang="uz-Cyrl-UZ" sz="1600" b="1" dirty="0">
                <a:solidFill>
                  <a:srgbClr val="FF0000"/>
                </a:solidFill>
                <a:latin typeface="Times New Roman" pitchFamily="18" charset="0"/>
                <a:cs typeface="Times New Roman" pitchFamily="18" charset="0"/>
              </a:rPr>
              <a:t>кўрсатилган роликдан. </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327850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3746" y="95632"/>
            <a:ext cx="8784976" cy="5755422"/>
          </a:xfrm>
          <a:prstGeom prst="rect">
            <a:avLst/>
          </a:prstGeom>
          <a:ln>
            <a:solidFill>
              <a:srgbClr val="0070C0"/>
            </a:solidFill>
          </a:ln>
        </p:spPr>
        <p:txBody>
          <a:bodyPr wrap="square">
            <a:spAutoFit/>
          </a:bodyPr>
          <a:lstStyle/>
          <a:p>
            <a:pPr indent="361950" algn="just"/>
            <a:r>
              <a:rPr lang="uz-Cyrl-UZ" sz="2800" b="1" dirty="0">
                <a:solidFill>
                  <a:srgbClr val="0070C0"/>
                </a:solidFill>
                <a:latin typeface="Times New Roman" pitchFamily="18" charset="0"/>
                <a:cs typeface="Times New Roman" pitchFamily="18" charset="0"/>
              </a:rPr>
              <a:t>Бу масала умуммиллий дахлдорлик ишига айланиши учун биз зиёлилар бир ҳақиқатни халқимизга тушунтиришимиз керак: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6600"/>
                </a:solidFill>
                <a:latin typeface="Times New Roman" pitchFamily="18" charset="0"/>
                <a:cs typeface="Times New Roman" pitchFamily="18" charset="0"/>
              </a:rPr>
              <a:t>“</a:t>
            </a:r>
            <a:r>
              <a:rPr lang="uz-Cyrl-UZ" sz="2800" b="1" dirty="0">
                <a:solidFill>
                  <a:srgbClr val="006600"/>
                </a:solidFill>
                <a:latin typeface="Times New Roman" pitchFamily="18" charset="0"/>
                <a:cs typeface="Times New Roman" pitchFamily="18" charset="0"/>
              </a:rPr>
              <a:t>Бизнинг барча саъй-ҳаракатларимиз комил инсонни тарбиялашга йўналтирилган. Янги асрда дунё тараққиётини, инсониятнинг қай йўлдан боришини комил инсонлар белгилашига шубҳа йўқ. Чунки </a:t>
            </a:r>
            <a:r>
              <a:rPr lang="uz-Cyrl-UZ" sz="2800" b="1" dirty="0">
                <a:solidFill>
                  <a:srgbClr val="0000FF"/>
                </a:solidFill>
                <a:latin typeface="Times New Roman" pitchFamily="18" charset="0"/>
                <a:cs typeface="Times New Roman" pitchFamily="18" charset="0"/>
              </a:rPr>
              <a:t>XXI аср </a:t>
            </a:r>
            <a:r>
              <a:rPr lang="uz-Cyrl-UZ" sz="2800" b="1" dirty="0" smtClean="0">
                <a:solidFill>
                  <a:srgbClr val="0000FF"/>
                </a:solidFill>
                <a:latin typeface="Times New Roman" pitchFamily="18" charset="0"/>
                <a:cs typeface="Times New Roman" pitchFamily="18" charset="0"/>
              </a:rPr>
              <a:t>– интеллектуал авлод </a:t>
            </a:r>
            <a:r>
              <a:rPr lang="uz-Cyrl-UZ" sz="2800" b="1" dirty="0">
                <a:solidFill>
                  <a:srgbClr val="0000FF"/>
                </a:solidFill>
                <a:latin typeface="Times New Roman" pitchFamily="18" charset="0"/>
                <a:cs typeface="Times New Roman" pitchFamily="18" charset="0"/>
              </a:rPr>
              <a:t>асри бўлади.</a:t>
            </a:r>
            <a:endParaRPr lang="ru-RU" sz="2800" dirty="0">
              <a:solidFill>
                <a:srgbClr val="0000FF"/>
              </a:solidFill>
              <a:latin typeface="Times New Roman" pitchFamily="18" charset="0"/>
              <a:cs typeface="Times New Roman" pitchFamily="18" charset="0"/>
            </a:endParaRPr>
          </a:p>
          <a:p>
            <a:pPr indent="361950" algn="just"/>
            <a:r>
              <a:rPr lang="uz-Cyrl-UZ" sz="2800" b="1" dirty="0">
                <a:solidFill>
                  <a:srgbClr val="006600"/>
                </a:solidFill>
                <a:latin typeface="Times New Roman" pitchFamily="18" charset="0"/>
                <a:cs typeface="Times New Roman" pitchFamily="18" charset="0"/>
              </a:rPr>
              <a:t>Янги мингйилликда давлатларнинг, халқларнинг тақдирини моддий бойлик эмас, интеллектуал, яъни маънавий-маърифий бойлик ҳал қилади. Бундай бойлик устувор бўлган жойга моддий бойликнинг ўзи оқиб келаверади</a:t>
            </a:r>
            <a:r>
              <a:rPr lang="uz-Cyrl-UZ" sz="2800" dirty="0" smtClean="0">
                <a:solidFill>
                  <a:srgbClr val="006600"/>
                </a:solidFill>
                <a:latin typeface="Times New Roman" pitchFamily="18" charset="0"/>
                <a:cs typeface="Times New Roman" pitchFamily="18" charset="0"/>
              </a:rPr>
              <a:t>”</a:t>
            </a:r>
            <a:r>
              <a:rPr lang="uz-Cyrl-UZ" sz="3200" b="1" dirty="0" smtClean="0">
                <a:latin typeface="Times New Roman" pitchFamily="18" charset="0"/>
                <a:cs typeface="Times New Roman" pitchFamily="18" charset="0"/>
              </a:rPr>
              <a:t>*</a:t>
            </a:r>
            <a:r>
              <a:rPr lang="uz-Cyrl-UZ" sz="2800" dirty="0" smtClean="0">
                <a:solidFill>
                  <a:srgbClr val="006600"/>
                </a:solidFill>
                <a:latin typeface="Times New Roman" pitchFamily="18" charset="0"/>
                <a:cs typeface="Times New Roman" pitchFamily="18" charset="0"/>
              </a:rPr>
              <a:t>. </a:t>
            </a:r>
            <a:endParaRPr lang="ru-RU" sz="2800" dirty="0">
              <a:solidFill>
                <a:srgbClr val="006600"/>
              </a:solidFill>
              <a:latin typeface="Times New Roman" pitchFamily="18" charset="0"/>
              <a:cs typeface="Times New Roman" pitchFamily="18" charset="0"/>
            </a:endParaRPr>
          </a:p>
        </p:txBody>
      </p:sp>
      <p:sp>
        <p:nvSpPr>
          <p:cNvPr id="3" name="Прямоугольник 2"/>
          <p:cNvSpPr/>
          <p:nvPr/>
        </p:nvSpPr>
        <p:spPr>
          <a:xfrm>
            <a:off x="163746" y="5797713"/>
            <a:ext cx="8784976" cy="1015663"/>
          </a:xfrm>
          <a:prstGeom prst="rect">
            <a:avLst/>
          </a:prstGeom>
          <a:solidFill>
            <a:schemeClr val="bg1"/>
          </a:solidFill>
          <a:ln>
            <a:solidFill>
              <a:schemeClr val="accent1"/>
            </a:solidFill>
          </a:ln>
        </p:spPr>
        <p:txBody>
          <a:bodyPr wrap="square">
            <a:spAutoFit/>
          </a:bodyPr>
          <a:lstStyle/>
          <a:p>
            <a:pPr lvl="0" indent="361950" algn="just"/>
            <a:r>
              <a:rPr lang="uz-Cyrl-UZ" sz="2400" b="1" dirty="0" smtClean="0">
                <a:latin typeface="Times New Roman" pitchFamily="18" charset="0"/>
                <a:cs typeface="Times New Roman" pitchFamily="18" charset="0"/>
              </a:rPr>
              <a:t>*</a:t>
            </a:r>
            <a:r>
              <a:rPr lang="uz-Cyrl-UZ" b="1" dirty="0" smtClean="0">
                <a:solidFill>
                  <a:srgbClr val="FF0000"/>
                </a:solidFill>
                <a:latin typeface="Times New Roman" pitchFamily="18" charset="0"/>
                <a:cs typeface="Times New Roman" pitchFamily="18" charset="0"/>
              </a:rPr>
              <a:t>Ислом </a:t>
            </a:r>
            <a:r>
              <a:rPr lang="uz-Cyrl-UZ" b="1" dirty="0">
                <a:solidFill>
                  <a:srgbClr val="FF0000"/>
                </a:solidFill>
                <a:latin typeface="Times New Roman" pitchFamily="18" charset="0"/>
                <a:cs typeface="Times New Roman" pitchFamily="18" charset="0"/>
              </a:rPr>
              <a:t>Каримов. Соғлом авлод тарбияси </a:t>
            </a:r>
            <a:r>
              <a:rPr lang="uz-Cyrl-UZ" b="1" dirty="0" smtClean="0">
                <a:solidFill>
                  <a:srgbClr val="FF0000"/>
                </a:solidFill>
                <a:latin typeface="Times New Roman" pitchFamily="18" charset="0"/>
                <a:cs typeface="Times New Roman" pitchFamily="18" charset="0"/>
              </a:rPr>
              <a:t>– барчамизнинг муқаддас </a:t>
            </a:r>
            <a:r>
              <a:rPr lang="uz-Cyrl-UZ" b="1" dirty="0">
                <a:solidFill>
                  <a:srgbClr val="FF0000"/>
                </a:solidFill>
                <a:latin typeface="Times New Roman" pitchFamily="18" charset="0"/>
                <a:cs typeface="Times New Roman" pitchFamily="18" charset="0"/>
              </a:rPr>
              <a:t>инсоний бурчимиз. Соғлом авлод дастурини тасдиқлашга бағишланган мажлисда сўзланган нутқ, 2000 йил 24  февраль</a:t>
            </a:r>
            <a:r>
              <a:rPr lang="uz-Cyrl-UZ" b="1" dirty="0" smtClean="0">
                <a:solidFill>
                  <a:srgbClr val="FF0000"/>
                </a:solidFill>
                <a:latin typeface="Times New Roman" pitchFamily="18" charset="0"/>
                <a:cs typeface="Times New Roman" pitchFamily="18" charset="0"/>
              </a:rPr>
              <a:t>.</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430074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3" y="1628800"/>
            <a:ext cx="8784976" cy="3785652"/>
          </a:xfrm>
          <a:prstGeom prst="rect">
            <a:avLst/>
          </a:prstGeom>
        </p:spPr>
        <p:txBody>
          <a:bodyPr wrap="square">
            <a:spAutoFit/>
          </a:bodyPr>
          <a:lstStyle/>
          <a:p>
            <a:pPr algn="ctr"/>
            <a:r>
              <a:rPr lang="uz-Cyrl-UZ" sz="8000" b="1" spc="50" dirty="0" smtClean="0">
                <a:ln w="12700" cmpd="sng">
                  <a:solidFill>
                    <a:schemeClr val="accent6">
                      <a:satMod val="120000"/>
                      <a:shade val="80000"/>
                    </a:schemeClr>
                  </a:solidFill>
                  <a:prstDash val="solid"/>
                </a:ln>
                <a:solidFill>
                  <a:schemeClr val="accent6">
                    <a:tint val="1000"/>
                  </a:schemeClr>
                </a:solidFill>
                <a:effectLst>
                  <a:glow rad="101600">
                    <a:schemeClr val="accent6">
                      <a:satMod val="175000"/>
                      <a:alpha val="40000"/>
                    </a:schemeClr>
                  </a:glow>
                </a:effectLst>
                <a:latin typeface="Times New Roman" pitchFamily="18" charset="0"/>
                <a:cs typeface="Times New Roman" pitchFamily="18" charset="0"/>
              </a:rPr>
              <a:t>“ЎЗБЕК МОДЕЛИ”НИНГ ШАРОФАТИ</a:t>
            </a:r>
            <a:endParaRPr lang="ru-RU" sz="8000" b="1" spc="50" dirty="0">
              <a:ln w="12700" cmpd="sng">
                <a:solidFill>
                  <a:schemeClr val="accent6">
                    <a:satMod val="120000"/>
                    <a:shade val="80000"/>
                  </a:schemeClr>
                </a:solidFill>
                <a:prstDash val="solid"/>
              </a:ln>
              <a:solidFill>
                <a:schemeClr val="accent6">
                  <a:tint val="1000"/>
                </a:schemeClr>
              </a:solidFill>
              <a:effectLst>
                <a:glow rad="101600">
                  <a:schemeClr val="accent6">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94647320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1117188"/>
            <a:ext cx="8856984" cy="5262979"/>
          </a:xfrm>
          <a:prstGeom prst="rect">
            <a:avLst/>
          </a:prstGeom>
          <a:ln>
            <a:solidFill>
              <a:srgbClr val="0070C0"/>
            </a:solidFill>
          </a:ln>
        </p:spPr>
        <p:txBody>
          <a:bodyPr wrap="square">
            <a:spAutoFit/>
          </a:bodyPr>
          <a:lstStyle/>
          <a:p>
            <a:pPr indent="361950" algn="just"/>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Дунёда халқининг соғлиғи ҳақида Ўзбекистондек қайғурадиган юрт бормикан?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1997 йил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юртимизда “Инсон манфаатлари 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1998 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“Оила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1999 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“Аёллар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2000 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“Соғлом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авлод 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2001 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“Оналар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ва болалар 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2002 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“Қарияларни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қадрлаш 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2004 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“Меҳр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ва мурувват йили”,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r>
            <a:b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br>
            <a:r>
              <a:rPr lang="uz-Cyrl-UZ" sz="2800" b="1" dirty="0" smtClean="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2005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йил </a:t>
            </a:r>
            <a:r>
              <a:rPr lang="uz-Cyrl-UZ" sz="2800" b="1" dirty="0" smtClean="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“Сиҳат-саломатлик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2010 йил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“Баркамол авлод йили”, </a:t>
            </a:r>
            <a:r>
              <a:rPr lang="uz-Cyrl-UZ" sz="2800" b="1" dirty="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2012 йил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Мустаҳкам оила йили”, </a:t>
            </a:r>
            <a:r>
              <a:rPr lang="uz-Cyrl-UZ" sz="2800" b="1" dirty="0" smtClean="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2013 йил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“Обод турмуш йили”, </a:t>
            </a:r>
            <a:r>
              <a:rPr lang="uz-Cyrl-UZ" sz="2800" b="1" dirty="0" smtClean="0">
                <a:ln>
                  <a:solidFill>
                    <a:srgbClr val="800000"/>
                  </a:solidFill>
                </a:ln>
                <a:solidFill>
                  <a:srgbClr val="80000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2014 йил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uz-Cyrl-UZ" sz="2800" b="1" dirty="0" smtClean="0">
                <a:ln>
                  <a:solidFill>
                    <a:srgbClr val="0000FF"/>
                  </a:solidFill>
                </a:ln>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“Соғлом </a:t>
            </a:r>
            <a:r>
              <a:rPr lang="uz-Cyrl-UZ" sz="2800" b="1" dirty="0">
                <a:ln>
                  <a:solidFill>
                    <a:srgbClr val="0000FF"/>
                  </a:solidFill>
                </a:ln>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бола йили” </a:t>
            </a:r>
            <a:r>
              <a:rPr lang="uz-Cyrl-UZ"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сифатида янги тарихимиз саҳифаларини безамоқда.</a:t>
            </a:r>
            <a:endParaRPr lang="ru-RU" sz="2800" b="1" dirty="0">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3098899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51180"/>
            <a:ext cx="8784976" cy="4401205"/>
          </a:xfrm>
          <a:prstGeom prst="rect">
            <a:avLst/>
          </a:prstGeom>
          <a:ln>
            <a:solidFill>
              <a:srgbClr val="0070C0"/>
            </a:solidFill>
          </a:ln>
        </p:spPr>
        <p:txBody>
          <a:bodyPr wrap="square">
            <a:spAutoFit/>
          </a:bodyPr>
          <a:lstStyle/>
          <a:p>
            <a:pPr indent="361950" algn="just"/>
            <a:r>
              <a:rPr lang="uz-Cyrl-UZ" sz="2800" b="1" dirty="0">
                <a:ln>
                  <a:solidFill>
                    <a:srgbClr val="000099"/>
                  </a:solidFill>
                </a:ln>
                <a:effectLst>
                  <a:outerShdw blurRad="38100" dist="38100" dir="2700000" algn="tl">
                    <a:srgbClr val="000000">
                      <a:alpha val="43137"/>
                    </a:srgbClr>
                  </a:outerShdw>
                </a:effectLst>
                <a:latin typeface="Times New Roman" pitchFamily="18" charset="0"/>
                <a:cs typeface="Times New Roman" pitchFamily="18" charset="0"/>
              </a:rPr>
              <a:t>Мустақиллик йилларида одамларнинг ҳаёт сифати ўзгарди. Ўз соғлиғига муносабати ўзгарди. Маҳалла, қишлоқ, кўчаларимизда озодалик, орасталик урф. Қишлоғу шаҳарларимизда ёз оқшомларида халқимиз мириқиб ўйнаётган йўл четларидаги минифутбол стадионларини эсланг. Бассейнлар, стадионлар, тренажерлар, бадиий гимнастика залларининг одамга тўлалиги-чи?! Бу миллатнинг ҳаёт сифати ошганининг яққол тасдиқлари эмасми?</a:t>
            </a:r>
            <a:endParaRPr lang="ru-RU" sz="2800" b="1" dirty="0">
              <a:ln>
                <a:solidFill>
                  <a:srgbClr val="000099"/>
                </a:solidFill>
              </a:ln>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42" name="Picture 2" descr="http://img03.slando.kz/images_slandokz/69520301_4_644x461_arenda-mini-futbolnogo-polya-nedvizhimost.jpg"/>
          <p:cNvPicPr>
            <a:picLocks noChangeAspect="1" noChangeArrowheads="1"/>
          </p:cNvPicPr>
          <p:nvPr/>
        </p:nvPicPr>
        <p:blipFill rotWithShape="1">
          <a:blip r:embed="rId3">
            <a:extLst>
              <a:ext uri="{28A0092B-C50C-407E-A947-70E740481C1C}">
                <a14:useLocalDpi xmlns:a14="http://schemas.microsoft.com/office/drawing/2010/main" val="0"/>
              </a:ext>
            </a:extLst>
          </a:blip>
          <a:srcRect t="19256"/>
          <a:stretch/>
        </p:blipFill>
        <p:spPr bwMode="auto">
          <a:xfrm>
            <a:off x="35496" y="4678186"/>
            <a:ext cx="3168352" cy="2135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QUExQWFhUXGBcXFxgXGBgcGhgcHBgYFxcXFxgaHCgiGBolHBcXITEhJSkrLi4uFx8zODMsNygtLiwBCgoKDg0OGxAQGzQlICQsNCwsLCwrLDQsLDQvLCwsLCwsLDQsLDQsLCwsLCwsLCwsLCwsLCwsLCwsLCwsLCwsLP/AABEIALcBEwMBIgACEQEDEQH/xAAbAAABBQEBAAAAAAAAAAAAAAAEAQIDBQYAB//EAEIQAAECBAMFBgUBBgQFBQAAAAECEQADEiEEMUEFIlFhcQYTMoGRoUKxwdHw4RQjUmJy8QcVgpIkM0NTohaDwtLi/8QAGgEAAgMBAQAAAAAAAAAAAAAAAgMAAQQFBv/EADERAAEEAQMCAwcDBQEAAAAAAAEAAgMRIQQSMQVBE1GhFCJhcYGR0bHh8BUjMlLBQv/aAAwDAQACEQMRAD8Ajwc8TEggvk/pExEU/ZvF1Ah7FRCXZy1zao88rXEXpTHpdBMZoQ488Fef1Eex5ChIhGhxUHp1Z/LL6QPtLGJkyytWQ9fLnGt0jWtLicBIDCTQU4TDgmKzs1jO9lOc33uDm9j5xbNA6ecTRh47qpYyxxaUjQrQrQkOS6XR0cIWIpSSEaFhWi1dJI6FaOpiUr2ppjofTHURMKUmRzRJRDqIlq6UTRzRNRHURNyulC0GbJ2eZ81MsFnzPADMxDRGh7OYelCpjXJpHMAX+YhGolLIyRz2TYY9zhausH2aw0hbrJmH4QtmHlqesQbZ7H94ozJCkpqY0EMH1IIyfg0IJpKg8aXZuUcJ800bt+7K6zYo3jbtwvLdo7PXJWUTAxHDIjiDqIFaPQO1WwZuImoUilqaS5yuS7cIstlbHkYcCkArZis3PNuAjeOptEQJy7yCxnQkvI4HmvLCI4iL/tbKQMSoISlIAS9NrkOSRxvFNTHQil3sDvNY5I9ri3yQ5EJTBBTDaYbuQbVDRCtEtMIUxLVUo2hGh9MKExCVExoSJqY6BtRZzsdslKCuYS6lFQQHcpSDkdHy9PIaLErCEqUckgn0ivwWFUV4eaVJCihSSHeyiFOlySSSkip8vJn9rFkIly/+8tMom9n6cfx45GkmDYDQr9wuhKzfILKp9gbTM/Ezd0gEJuRqkMeLZHWK/tvjnCpYB3PExDkFnsxswIfR30g/sPgyJ9KmZMoF2pKlOpJcHMgAxre3mwBi8PNXIFMwJQDughQSFBIBAcFiQ2rxhc+U6Yg/7Z/nzWljGCa/hhY3/DjDzVI8NSVJqSQ5JLlJDcqM42E7DKQWUkpPAgj5xL/hXJLgDdCEormFvhINGealODbJJPxNGh7Z4pMyaAn4AxOhe9od0rUuI8OsZNpetgbmS8+SytMJTBPdx3dx3ty5lIeiFogju4Xu4rerpDhEKEQRRChEVuV0h6IWiCO7hQiK3KUh6IWiCAiFCIm9XtQ1EOCII7uF7uK3q9qHojgiCO7he7it6vah6Is9jksoecC0RabLwTJ70lg9IGp42hE7xsymRNO7CLQGMXmzMQyTwikU0EyASkbwz8LxyZW2MroxmlcrxzjdiFalJBLFRAJYasMoFw6wHcl9GyHWLfB+vOMxpvCePe5XnOLwE0MuYlTrJIJzJs5I84FmSCCxDER6Jt+eJaRMpKqSwD7oJyKuMYWcsqJKi5OZjtaXUulbZFBcyeERmgUEZcNKItUbKmqlmYEGgB34jiBqIDEoksBc2EamzNPBSDG4dkJRCUQfisCuW1aCl8nGcD0QbZA4WCgLCDlD0R1MT0R1EFuQFqhojomojoq1VKu2jIE3aaVYeYBJkkoKUgBJFANIDsAHFxxyFnJ7TyUCUJi0uZZBS5IAJIAPy58Gi17A9mUiVOnzwUziooK3/drCBQlaAbseIsXLAQJ2tTLXgpqkTQFJoZN95RUyUglNwTqBZso81pdSwQkOOSuzNE4vBHCoeyS65iqUgJQC5BzUs1El75AC7ZdGL7SbZomyMLYha0TVgkMEIU5d+LMOIChD+xWzjK/aKyCVzVMo2JAYMxzu5J4qyvGRGz5uJxuJUTSoKpBJBIFSwEggWTugkcOsGXEafaMlx/nohA/uk+S9W7IzUSsMlIKAhRKgEhwASSxJzzibbEpCt6WpOQcDOMv2YxaO7CUL7zUl7JBLJZzcWa1rGLwoh+ga3ww5pz3Sp3kkghCd1CCVBRRCUR1N6ybVGnDkgmzCGd1Gk7O7LQt1r3mtS1up4xaYns/JUDSKSciHYeUZH65rH7StLdI5zdwWH7qO7uLxOw1qUUgEM91AsehaK6ZJILEXh7Z2u4KU6It5QlEKEQRREuGwqlqCUhyfy8EXgCyhDPJCUQtEX2H7OTSoBTJTqXB9OcJtbYRlJqSqpOrhiOfSEe1Rl20FO8B4F0qOiFoiYJhaIduS6UFEFYHZ6pqqUjqTkOsNoibDKKS4gHuNHbyia0XlH47s93cuoLdQ8QyHlAODSwOf2izkYKZMDqUwbmfaJZuHlpSEpLqfecMegGgjGJiBtcbK0eGL3AUFXw/uuEPUm8TJELcUYUMuxg2XijlACpsPk4sA5QlzU1pV7Nld7JoHxWch25tFPgOzikTwVsqWLvx4ApiywOLZ+HDWLGbN3SRCmzPYC0cFNMbXkE9k6q7Zv7QyVSCQkAF3LAZ8esVM3aDaxHhsaQq2uf4YXtKLcFb42XLWmmYAocIyXaXZKZaguWAEK0fI8hwjRz0pUHSshXWM3j5ZWTUsApyB11tGrRuLX4OFn1IBbxlUndwvdwSJcdRHa3rlbULRHQVRHRN6vYheye0ljC93NAClBkmtJCVGoIBBINwXF87cIo8VsgHCqmTJy0lU+TLKFIIAm1KIJIQQlBJlgbpAKBqYo8LImLw81aKQVIQzqDhRITSoNYkEcHuNWjVYDaC5qpMpIXLmS1LnzJu/arMsWrDlO6sG8o2Icx4iCx7ruy73Kj7NorGFmSwq6XmEiwvMJLVFiaqQBkBmXtlpzIxC5QVf9oWqabpKvGUPewCSNPnHpPYPZ6e5lSTMAmS3m02qUmYGRWMw9BPMD0862jhJuFx8wrSRNCncAlCgRUqYNWCVLAL2qPBo2CUiH5FJMXvK47FoHdolpdJUsqoG8oS0lkJLi4c5842kySQWII6wB2cxU/E4xCqZaUSyak2UoE+GpWopQCDnUDbhvdq4DvE28Qy58jGrRaraKIwly6e8hYwohaIKCAcuJHmCQfcGFpLNHYEliwsWxdhJikqSAogOP1EatGMS3CMj3cE4WRUWKgkcT9ozTxNfkp0UhZgK8XtyWAc34RR7RxveHwjrxgraOElBIoJKsjwMBycOScoGFkbRuHqike8+6VFgcIJiwDZJ1HyEazBolJDIAGnMtxOsCfswobiNeLQNLQoHpGeeXxCnQx7Fdqmh4C24gqkqYPl/fyh0pC1Jz8oIw5tc+sZmnaQfJaCNwpYZCIlEuNenAy7ilJe54+UA7W2ekBJQAnMH89Y6TdYHGqWF2mLRaoAiHoTEvdwoTDi5JpKmcRkT6wkmcAbh/OEpjqIGgisqQzAo2DGJVS1EOkW4iBwiJETVCwJAgHM8kQd5rpWzyrMt1gtOxmAJUIEVNUdY7vVMz2hTonHumCUDsrDuEpyI9XgbEFWivSBAmCZEiZM8PnoIAwAZJRia8AKvWTrCJMWGJ2MtIdgRq2kA9zDmRscMFA57hyE2bMGSS/OI5xqLxOJUL3cPaGt4SXEu5QfdxxRBdENMuGb0G1CFMdBgwqj8J9IWJ4g81NhXluAxUtYlYWUuioYhREtFXeANSg3BuKkjMAPZmi22+leGxIGGdKv2ffVQWUDLRWFMGQQUUgAMO8ORjzXa82YJiCmgJKnCkFVmIuoktYq0DB/KNfiMUubg1TlzFLWagmohgQoXYaOmpjoAI8oRtaKXYAtb7s5twJmypsxcpMspEoUszJDqL+IspSgHYBIFtT55tDbyDikGWFKqCkT1Cogqr7xa5YSCQFMEkghwgWTE+ycMgzCoKdCwaGSAE1PvO5qBNn01GUZCetS1klZSJdRCwnSpLEBLUps7/OKY4EFqhC9H2B2kUqZ+7CZZKSqZQCaVEFJYqLpASBYC1Wd4m7U7TXKw6pqFl1NdzceLjd2y/SMzsrDKR3jMKt7fYKBZCiSws7ZfzCKvtLtAzJipJAKQh0kj4gS5fO5PCAjmJOwcKiFsux3aNVBUo6pSUqGpYva4SygXyz89rK2qCASln4H7gNHhmFmqE2VKBrQ7mkUpuXdhkwLucip7NG9nbYWkJExFLeInJsrNckkFuL6mx0xat0J2k47JRjaeQtevaqVmlJI4tn5cImlYxtX6j+0YVO1qZyHFIUF01cmqLOGOXHNouF7QISCQqnMHIcmEObrS93JUETaqlutm4+Q4KqkqGmY9Ys8OEzFlQWlQJBZJGmTjlHmqdpkjdIJdr2P5nDRjplTvca3AFngzqPNX4QXqeJmjQXgeWbHjpHn83HzCHXMmEAXZRy6C5ygY4lDMgvxdznnnAeM3sEewg5K307bsuSN5QKv4U3V+nnFJie2U5VVKUIFwLKKhwLuwLcoySna2ehDP0IGcTS8SDdQYjhrzb1EUXXwo0gYKknyVF1OVniS56F/vEhxE6ijvJg5BSmiGXiUgMB6mERiTcOdbMD72gNzkZdGiMHi56QCmaptUrAUDz3r8faCpm3cQbOjlun7tFaZ5Ivo78/z7w7vEmkFrMSQx1yb8yghqJAgLIncBGo2/iAqk0kdD9CGjh2qOsr/yOmfwwNi0EXSnLmLHmIEmzKRkSSbAl+Rb0+UNj1TyMFVJpmBXaO0aiH7kcf8Amf8A56Q5PaZDAqlqSDzB+0Z2ZPOT/lniHFLSkaE+v5aCbqZLSXRR9lr5XaTDnNRSeCkn6QWja8ghxMSehv6R53LmWdVJHAu/rB0uYlQsAlrXv7Qx2rc3kIGwNdwV6DgsRKmKCawOtvR9Y1UiUlIZItn+seOJwgULW5pt7DOIcRJmoSQmYqknKpQz+eXtGZ+sbJyaWhsPhi+V7ZAGK2YkjdASfaPHNnoKXqDHiDfrF5hu0mIlMlMxSk/z7zeZv7xbZdpwUZj3NyvRDshLWJfj+kV4lSkkibMSjhvJ+sYvE7amzPHMJB0BYf7coBGIGtvzOHtnx/kkPho/4rfoTIWqmXPQT1DeusSTNpYXDjeUFLH8LFT+VhHnaZqf4h6xxMGXl2LSwNuaWtmduVOWkpbR1F/O0dGQp8uX4YWK2BXuf5rCdozLrF0JQpKSoAAkqG8ASlnYac/Wy24jucDLSlRCvidwQWcAcRbPnle1XtzBKXPWQru3LJUhJskB1BRGbABuSj0BG3sYukSionxM4cXcbpPxMWe5v6cZtU0DK3jFo/ZwUnCgS1JDElSqCS1nFCdCB4mtYtlGPTuTpkpaQkkLdIDsVAlhZtc+kX6piZcixTZQQkqIpZJILJcVb6n0t5NnZyyuesDdqKXGSbHMlV2u+9e94kQPvWhPK1MzHqOGl1rEouKSBvKAzAIvcEFiNDewiiROQpawompIeohyLqqJGu6bu8HTpndCWVGkm43Qo2Aa72dZIZrOkm5sFKWlcyepxchIAByNKSBY2I5PnrAxtoH+d0ByVPgUqQtLAGpTEgmrJIYk+HPLmDGqw+NSkBiJbBlJBZ/ECLhraOOfExnMNily8ldDoLpJFzk9geMEpIUAA4AAUVJYpcXakls3s77p5wmRu42rGFHtKfNE6QVim53kNdJAfK2h4+LlG7kgKQkpB3gDdwSPr7R53jdpLUSlSQoJqKakl3L6++emcbDYMyYqWipQAAFklxqWJLkNwPCGXtolEyiaKtThi4ccDna1nFvy8NmYMi6SxOt3fq7e0WCFWA09ecPRytyNxE8Y+aeYGlVKcCogPZndyz65h4VEsDMK5uHZycyx+kW1XUZj85RyUkFqgzPlF+M7uhOnAQEuUgpNBBLFgdDqDAeHSSk5FQVlm/HrFmobzlRvdmDHT8vAM6TZ0DIqISAXc521GloayTslSRpZWKoICgkjO3Mw6fNSVB0hOoa1XA/p1hkpaVIcpIWM2SHLWLPmx8/SCUYTvEBhleWrjqQXOt4suAOUIa4ikMpUtQcEji2Q58oXESEuClW6z5vfhbWHowhTvJdj5tdr/aHKwQpU4ZPAO4Nh6DN4m8DgqvDsZCfIWSSGs71E6m4a3A8YBxRpWToPDqx4RaSXoyAI+TWtwijxU58sg/V+JgonZVyj3AEndrJD5/hvyzhTg1H0y5fjwsiUqZupta/6/eEVPvZXh3QWN9H/ADjDd57JQaALKCmSzmRq2sT4HFUu5ASM6vzN4InpBFUxTJFha+Z9TFD2uQJaAlLq3hUAkuzW6dcvql2rY/8Atg5QZDrCmldp5cyaSCyX7vyNgSMg3GFTtCdXQWXkKjk3hBS2RyJfj1jzTFppKbvYF+Lkk3+Lg/LlBOH2pMlpIqUawD4iBpp0DQl2hHLfVGQTlegq2opKHKgpTJFwB4SaibkAkqZoJXijmCaTk72J0jIiYgykFSnFVWRDk5yyHzYe0Wew9sApKVJtdsmYtfOBYTFnkd/2UBKuZGLKczb894dNnA/S0Bz8SAAUONVJBDhmzBFgxgWXtBJoIAv4kl9BkOZ9ProGqYcgI88IyY+lxyN4Pw+KSkDe5lz84pJuNpBswOeimOVm/HiFWPHw3JukFJZVrjPiM4t2pBGAhAorV/tiOPuftHRi14hD75WFahNDDpaOjDcx/wDSZuKs9v4jvpipcpJC5YmKKQlis/u0llZUlKs24l4Dx5IEmkbsz95cPSCtNJUQN0C9319Ux+NH+YzN9JlocqBqa1BUjLeBOfHjlDZs5a+6WpKUy60JCUllUpO6wJ3cyAWOZjTW2gAmEp2MCZcmbKKFrmGlTsWSFBmCmZRclnF3FrRT4OalACgWWTuureYAOaXFjp/TYRa4dUqcZkkzmUtIN3SFKQPCVqq3crW66RU7PFC0ukk6UpFX+gPdWQSQdX4QTRgoaKvJ+DnYmUaCTSKkpJu6c6U6BnHNopUAixD0rNtSSHNRyYWc2HSLbBTkSZjgKrKiD3wKabpsovSGBuWAGZABgGWsFQCaRo6bi6qquNwojSKAoV2Ux9VHiApDqF0hZA4OCkkp4l1aP8oXGTVkEIOu8EsASAQCxcEAMDd2UNImk7P/AOHmLIG4sM4IIsQaX0YE/wCm0Q7Twg7pJCkkkBQADqdRoUM7BwkPk8W3baohLJVUEMA27fVwS4A4Xe50tpGoweNYWpLOSzgZs4Dgu1urxndnyylagsAB6cyACBYC/huGz82gyfMTUpIICULIJIN7eFibEFw/HS8Z5Wh5pUFqMHtIgF3YqyvZwMz5m0WSNphKSS4AYO3RvnGJwi7jMNlrfS2WWsXWKVTLJ+MgqTyYAlw9iBdm0eML4adhMDitXKxFQOrXY6a+sPxCCUumyhlcG/2ZnjLdmcWe6XMIKipWSSQMg5DqsM/1ix/9Q5th1qd6TUb+RD2v6aXZ8LXZHNJgmFZWhkTUmwvxt66NCrwyBoQ97fYxnsPthzVRSWCVEmxJYHdN9Qw4tBszayiCAycwKwSAwuoMQ/08opzwx1EovGbSJxSkAOSbBwSGLfpwivwe1ZRDKWGNwdXcFiD1d4rNq9pQ3d1gWvMAZ2fIFVxlf0jEbS2iuutJdKbEsTS5LF+JD68OsaGAvGEpzx2W4V2lVLdCUppRUxOawMn0d9Ol4sJPaVMylJQySCaqri5SCLcL9L6X8rm7QekpIDikgO+balz635OwO7wy01OHBSAzkAFJtrqD7cnJ0FZ7qg8r1FOKlkJFSXUCEqBsQM358oqsQhMvcrClE2LcsmfK3yjEJ2gtS0MxCnvnm2lnc2e8PUqYTSQp7mq4Fy5c+ukLc19UDSF53LeYHFhSTQEnd0YOC7GA8Rh5gKQAbAHMZm+kUWydoULSkKYOEAkFyq7ikaMY181QUguprG7i3AxUUro8HKjYy8UV55tfbE5K5khZZ1sHBDkl9dCR8ohG3JhQUgAKJKDaobgOaehN+UDdpaqj3qypiUoJAUTo7OALC+npEWKdEqUpxMpckhIzZw5F8gm54HKNIiZQNcpTo6KEn44FJStF3yF0nV0kZZtbjA2LwgCVMhQUDnZmu7XdsrwJMxVSnACb2bQdNc/aJsHiCMk1WpYavY345RrDC3hQBOlYxRllOoIIOZ4MHyzz5CCsDiVDUXYXd+I8nGnAxVKTvMGzyBt0BMEKXeknQJvnx42+kW5gKhCvpGPDEKFgMwWcdSLZ68YZgZ6lGzZaG6b8dHYekBYfY5mJ8dJGYItnlV0D5HMQSezKkutMwBIzYEn9Yynwm2LyrAVvMxcsyykTEi2dWRtpwHlFBitoGpgagMma+jhuV2g3B9lFTAWmBv6b8bObPEGM2PLkkCtSibuGDWLhoGN0IdtBsqyMWmK2lL1LHhSr/wC0JFYvu3O6o8wRf2hY0+E34qUtN2bwK14krxSJhSi6QQ6S1giwpZksAGDgDK0a+dh5cxKUU0vNtZmZSQ7nPxJdWRbR4Aw2FXIWE1lRcKW4O9dRS131L9ecE7MxiFGUlzUVOfDmJqb8RZ/SK9nErwbwgM7msPCAxGL7pH7lSzMWGLoN6UsEvdg+jP6CDkzM5pS8xZCSVClQZIrUA5Zgcn0GV4pJ5+KsgAlnWi41SKcrjmc4J2fj5aU1KPGlNSW0BNPPM9ecDJpm1QKoah5VVtPAqKVJQJqyoh7HOouyaQyW0J1JADmF2dsmakVLSoUd2sJAUSskVJGV2s4vm0PVtFEyYshJoCTulbJCmDFISOYLPcvyEHYoJVSC43JJDatKQWO5YNzu0OEILKKWZnB1JFYMoUwTNUlQum6QFJLmp7lyAxYM/kJJWz5ZR3SqkrWpKUksUkFmAJDllFVrXd8oq50glYNmH7sB1OTnUBb4VD3PS32cCFouoBMyUEukk+PjkUmoF4W2Bu4ZKjp3NBIQWGwqwkjNQFw8tJDZkGvS9+Tw2dg1qRSSSmqphQAbDMBVi4O873J6kTJBDb4K1OS5Ae5BSyljMfKGTMShRaUnIXyck86ju0+WcTwWgqvGcVHJ2fMCqi28kkXYDeKRq58HPS0HCSVzCJikgNu1HLK5DuSU2d/LSGmalpO7UKDkXymLAFh1vEszHJWXly2pADlNzm4+WXAxUunbuwoyV7grXAS1IVSkApBckLDsAQAbi5IfziXtBjZglJShIlhgK913yccHt6wFKxpQEWzBd+pNhbX0tDsTjbFKwd5IUxIUOLhINi4F+fpnfpGNf+6gnftOfRGTqjJTLUtJCAEkqFy1nFi1m/LRWiesnemJSUWLKLOWSXJS58RfqeLxDjlO2eQNs7jS/PhAkiZNXLNlHdFwFWAWkEM2n05QxuhZvIPx/wCpB1MhaD8lFtXArJutFLfDUzq8RLJzLnI+0Vs7ZSkihUwOlSiN1e8DkFFuarcwHi8mSZwSp0KySWJvnZnBOusDbVQFLWCi4XMIpSXLLIBNJyYRqgibtqlftD7VGvZd0b4KlbwIC3ABKcsrFOejCC5uywJaVCatgpNKQFWO85BzA3R5RYycItXdikgiWEvdkvNm3JI6eoyiTHSTJksRuvm6b8+pKo0vjZZaBmrVCd9izyVVJlhISQomqol0ktcZEFwM+rCDsKrvSQFMoUmyGDi73VyJ8+kNWgqlJIAupfxhmsxN9bekRYNqgwBDZBaSzsCb5k8esZJImnIC1Ne49/5auEbGSVpmWBZt43B4gfCYNVNYFKgSDd6tXcZM8V+1MLMmy5a6VC4KaSGLu6KhawpLDjaHo2JiE0Euyg1JZTZMWCXSM7nlpCjpm7xu+ytrpCzCgxGzpa0pqFSblKizgm/C12tz6QNhNkyqSK1Ws4L2yIFruOEaPCbJxKbKSmki53eNhSl2OscjYkwrUSfF4UpRfdL3axy/QQMZFkV2P6FDKXjBvkfqsbO7KyyVCWJhbiR5Dw/jQqOyndlNblJIB3gQ2rsHa2keh/5TOI8BGvhYj858Yjl9n5u8pZsN4Bg4YcXygYtU4uATHNfWAV5ri+yxt3Yrf+Ya6q4f24wfhOxSs5hlv/DXpq5IYeT+Uek4bs+AtKitTjQMBzi6Rg24QT5ZDi6+iYyFzhleVK2YsshCBSHclVL2DE8XLwcjYqlooMxIHxM7tq0b5UgVnI7qfmqOMscB6CFSscaojt2UZCRyVjMPs2Vh0kjLncm2V+kZzH7PXiFqWmkEgA1VOWtYBo9YSgNkIqZuygpUxSWCq8nYeFPI8YqNjow5wNuUdFkLypPZTEG4lJPQmOj007Hmfwp9UH6x0V7ZN5eiPw2+RWO2RtSubIWtgVLXKUWUxH7tiaicu8ZyYk7PoJxUoS5a6QSCRLYBlguSHzZudjkIIlbO2hVUmVMRMDgGoJBcO5KCxuwc3AbgGP2dsbagmoVMI7txWkzVlTEgk7xILXsDHQJax4IcPulezSPaRsKoMBsXEkn/AIXEhLvUZayLAsxCRZ+cMOy5pWRMQpCrsFzEoDBnpKhcD80i2w/YLGEgrnyhd7pKmPQljFijsDNpoOKSEkb1Msgk30qaz/21BsrbJLvQ/lN9gm7M9QstI2RMqZc7DhL3bFSyWcaCZ1GWvlBuO2TVMC++wwSJUs+KZYJQKlAUkFLc8o0Mr/DWW1JxE5s92lJPWxBEW8jsLISHaappfdG5DppoLsPFTqIpkwzk/b90R6c8GzQ+qxGE2MDMPeYiVUKgpNC1DNgSwIZk9WA0aOMyTLUiWcSN2aglKJIKiUqG7400mwGWkazbeysHhEGbOlKUVLlyi6mKju0hiQLMFE9eMD9ocFLTJk4nC4fClUyZvLWAV3UQ4S91OC+f1gj/AJ2Aa57fhD7GNvvOb6n/AKs6vaeHukzFKRSMwhJPJSVPZ9X184YTIQVUJnqSoB6JgI1uxlsQzsBoRxePVMPg5KGUpMpMwgVUou7XBt5ROJ0oeEnolEGYpXZYz1Q+Fp2YdIPsvJCLpUnBz5qQgikpmE+Mn4UgNvK0yTnFns3DzlJp/wAvKZYukL7wXsL/AL0sptS0a3Yu2Zq508TEJMpKmlqSVIWxekFKgoKsMwR0bIjaGOmGbJCBTLqV3j3cMGc5gZmw1i5IZZBu2gfUqD2WN20uOfgAqLDbAmHNASmkgArBY1E89M4diNhTVKRvygbgBRVdnawG8WvyaNKjGKOkpI4s/wA3gfEArnyVKJZFZBAAJJSQAyfCHCSXc20MXJoZrsuHyASo9RonCgD9TSrE9jiVJUVh2u0sl91Isag1w8Gy+yiJaAN5PhdRATkQbk2Ym3nB5WskFSiR1VAu08KmYgpALkpLvkygrhnaG+xPHvFxv4V+Upuq0t0Ix9SVycDICEiZMsli5mioPdiU3a4gKZsXZZWVqVKUtRJJViFZkvbfDDlFsZaG/wCWOhKj0yaBJ2BRpL+bQ6HpkRvLhfxSJOpiM+6xv2Kfh5GATZAwwLU+KWTbeZz/AFP/AKucFBGHIYCSR1lkRRSNmkKmKVSyiCwBcMAMwb5cIlTgEC/57xG9IiNlxIP0TD14tIDWA/dXaZErRMq3AI+kP/Ypf/al/wCxP2jM4jZqVKRSAQHq55ZW4ge4if8AyxB08mT9oAdKjsjcVoPXSGg7B+Fpky2DBAA5Bh8oRQP8PtGXXstAysejD2hcHs5kgrJCtS6va9rN7wL+lMDhTj9kcXXQQTsH3WkD8Pb9I4py3Ra4trk8UKsNmAs8mUq3vEGAw80pKlzZtSlE0lS00jIAB2bWFnprQ8N3c96T29Za5hcWDHa1phMMNWHtY6H+0Z/GImpQoifMDAkErUcvxoHwy8SMOJvfLWWciocbg53AYEcoW/pwY6t/a+P3TI+rNkbu2YuufP6LUv09P0htXSMhsXHYud3hUpaKFgfCxBAWCKklwxF+fnFsU4kvTPVbQolH6CCj6WZGhwfz8EMnWYYnljmZHyVspIzDHTKGlH8sU1WLAvOf/wBuX7REcXih/wBRD8DKD+yob/R5P9x6oR1zS92for7uxwhEyUh93O5ueAHyAjOTNp4wMxknrLWPkqGnbWMH/TknyWP/AJRR6PMOHD7lEOtaM8t9AtSEp4D3+8dGUX2kxYLdxJ/3KHs8dFf0fUeY+6v+r6Ly9AtrNx2HGayRxCWEBL2zh9EL9W88soqhIRoPfLyiVCUgWA5/mcdRnS9M3/za847rmpPBpEL24PhkhuZJ/NYanba9JSf9v1MRJycBoZ6xpbpIG8MCyP6pqXcvKnG1sQciE5izfSElibiJazLxKJpCVIKJanUhWRSU6KBORgZaiMkv5xWTdiSZkzvFYcJmH40LUlXUqQQXyiSxHb/bofRBDrbd/dJPyVbgcHMmyE4fGFQmd4A86UpwoNQC5BILJBPAxeT8PMRIolA1JCmQkhAWovZZZs35XMAbVw0wzJYQ67pqMyYpZCRkkV1PrcnWLTaONMqQpSxTdqgqqgaElgW65cY5A07mud4g3Cl3Ha1sgZ4J2m+Pys92L2xi5k6ZLnEJCFLdItd2Yalikl9ahGvMp/z6xQdm9qSitUpISAlKWXTSXchlKYOSXz1bjGjDxo0YsEEZ+Pl2WTqgc14I4rn491BhsIlFRAZ8yBnwfjEMzaMgTe5MxPeWNLh2OTwTisWmWkqUbAOLXOrAA3MZuThsMMZLxJmI7zFAKQlVyAmWLpIYJFNtb8YPUzCKgKtJ0mldPbnXQC1Etn4xMCPwj5Rzf3ex6cRHBI4t0jSACLCy5aaKe44X/PzOGYiYEgqVYAOSbADi5iVCeBPmfsIE2iZagZKt4zAUlAvYhnL5DmYW9wYLcU2KN0jg1ov5IPZG3cPiSRJXUQ+hBYFsiA4eDZud/kfk8Z/sR2I/YxMWtSFKUaRe7Zs5bhpGqKGy6QGk1AlbYKPqGldA/bRr4oFw9hyyMIQrn5hvd4KKDx+UcEHifzyjYVzhhU21dtScOEiYukqLJGdWQObAC4vlFhKDspNwzukuDz/mij/xA2NMxGFUmUAZqClYDOope4S9wcj5ZXifsNsqbIwzTqnKlKCVkVJBa1hxc+cYm6kGbwwQf+Lpu0hGm8Ugg33HKuSh86uggDbUpXdGh3BBUAMwMxYgnTXSLYShw+X2gLH7RlygQS5HiSm5HItZN2F2zhmqkaIyD+6XoI3umaWjv34+qouya5zTErllMsKPd95UJhBJIdKgGDENGhJIyHt94pNj7TmzQZgT8d0mxKcixdnFjfnF9WwJchozaB5dF7w4Wzq8Qi1GDzmvJY/tP2jmSpyZAG5MAR3tNVK1EAAo3QQx4/K53anYffYcSZbhQLgJNLmkpb0OsEK2ogzUk4RcxSXPeMCU2sQHBcXuxziwxZM0kAKl6uW94rZI9zmkfI9kTnxxRxvaRjkDkqt7I7PmYeTTOmGYssSSwCWSEhKSM2bO7xeqXbL86RBg5KkIpcEDVhwz4xMWfMPncfpbzjZp2FjA0rmamYSyFw7ppFszEShf62y9Yf5DkWz9MoYtHIZ5Z/ONACzkrgrMcbjQ9LiGlA0txuDHBJ0cDgX9oW8XSrcmuOX50hIQo/mblHRdKbipib3+o/vDF2Z7eUMqVZy3IAxKA7sfcB4LhK5TVE6AtCBQ/v8A2hr5OXHy+8PQknJwfz8vFoCkULwipbjP8+8SAMLhXy9IZLWScvX7CIqoqJgC0A7XAmyzLdSXIcjkXzbjFqxOj8IRQBN2HnFEWmM3NNhC7I2SJSFJUTMqzqSL8AwAEWdKWGgGQ+mftEBA0+f0ESAU8h+cYX4bR2TjNI67PPKE2jh9xakpFRSpLnRw2ebcowfYzsbMw+LlzZpCghKikDiQUjpZRMegrDnMkeUO/ZsnDHjrAvgYSCRwjZqZWgtaeVOjD3cCk8iR6gZ+cLPQtmSsJPEpSfTKEyFi/wCc/pCy1auno8CYWZwiE8grP3ygpmzlqLLxE8XdkBCX6sl2gfaWHTLltKQQqoKruSf6lEveLJMxXXll8oFnKUoEFPz6jlFDSxm7CYNfMwgh3Hbt6UhdlTitRE9lpPwjKq7FjwD35xZpwJBBlzpiR/Aohaf/ADDj/dEGHkAGxc6nrpm0FFRHSFN0UQFBtfzzTZepzPduB7Ufj9OE9SpgOcsj+lQPM+IvDVVn/qBP9KQ/qqr2AhippH4YjWFNn6Q4aZvB/UrL7U+7AH0A/CAnKUlZKUCoggqKqqtWLsSYKwKCgJUVrKmFQqUUlv5feOEjiT6PEqZQAsbwA0UIfuI9AmnqM5ZsuvqfypJmOGTkvmPo0DbQKVoobNtC3sYcW4HzaCElNMaDEwCgFkE0hdZKBwWE7t6RY9fzWDAgfzQji7Aj0v8ANoelRH5+kC2MMFNVyzPkNuNpiZbOzdan9WhxWOCuROXrrDhPDMTbPKFRMSMnJ82gspdg907vAcmPQp/BEYlte/2/WE/bQ/hJJ4H6loimT7nd9VH3YxA0qbgnTBxPXn1tDaBoX6N9ojC+AbmHH1ha+hb84Qe0qtwUhAFgkeQL+bGGlAf5v9o5xmAx8oU8Tfq9vSKqld2muP4k+g+8dHA/yx0VSiVaqtA/H9CIRSh8RP5yjo6GAKKPvgfC/N4Uoq1jo6COEAzym922vpEstPUvkeH6x0dFHhFSYsjn5v8AeJJEl3p63yaOjop2G2qGXJykNqzw0nQuT5R0dFNyjRCZici5LeXSEXdiMuZMdHQBFIwUlRGfv9GhUNxz9o6OidlS4rsGsOI+3GHrU+pJ/NIWOiq7ogOyhTwHv+kJ3hMdHQdZQLkqJN44n05vHR0SspaRIPlDgGFlH6QkdFWrHCYkPoI5Sm0HvHR0F3QqObibAfnLKGCc+nv+kLHQYaKS3ON0nKmD+FvP9I7vG4faOjogARdrT0kHUh/nDVgcbW6+sdHQPdNaMLkJHXhHTG4e/wCkdHRO6juFyQGv8o4/l46OiIFE54CFjo6JSi//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data:image/jpeg;base64,/9j/4AAQSkZJRgABAQAAAQABAAD/2wCEAAkGBxQTEhQUExQWFhUXGBcXFxgXGBgcGhgcHBgYFxcXFxgaHCgiGBolHBcXITEhJSkrLi4uFx8zODMsNygtLiwBCgoKDg0OGxAQGzQlICQsNCwsLCwrLDQsLDQvLCwsLCwsLDQsLDQsLCwsLCwsLCwsLCwsLCwsLCwsLCwsLCwsLP/AABEIALcBEwMBIgACEQEDEQH/xAAbAAABBQEBAAAAAAAAAAAAAAAEAQIDBQYAB//EAEIQAAECBAMFBgUBBgQFBQAAAAECEQADEiEEMUEFIlFhcQYTMoGRoUKxwdHw4RQjUmJy8QcVgpIkM0NTohaDwtLi/8QAGgEAAgMBAQAAAAAAAAAAAAAAAgMAAQQFBv/EADERAAEEAQMCAwcDBQEAAAAAAAEAAgMRIQQSMQVBE1GhFCJhcYGR0bHh8BUjMlLBQv/aAAwDAQACEQMRAD8Ajwc8TEggvk/pExEU/ZvF1Ah7FRCXZy1zao88rXEXpTHpdBMZoQ488Fef1Eex5ChIhGhxUHp1Z/LL6QPtLGJkyytWQ9fLnGt0jWtLicBIDCTQU4TDgmKzs1jO9lOc33uDm9j5xbNA6ecTRh47qpYyxxaUjQrQrQkOS6XR0cIWIpSSEaFhWi1dJI6FaOpiUr2ppjofTHURMKUmRzRJRDqIlq6UTRzRNRHURNyulC0GbJ2eZ81MsFnzPADMxDRGh7OYelCpjXJpHMAX+YhGolLIyRz2TYY9zhausH2aw0hbrJmH4QtmHlqesQbZ7H94ozJCkpqY0EMH1IIyfg0IJpKg8aXZuUcJ800bt+7K6zYo3jbtwvLdo7PXJWUTAxHDIjiDqIFaPQO1WwZuImoUilqaS5yuS7cIstlbHkYcCkArZis3PNuAjeOptEQJy7yCxnQkvI4HmvLCI4iL/tbKQMSoISlIAS9NrkOSRxvFNTHQil3sDvNY5I9ri3yQ5EJTBBTDaYbuQbVDRCtEtMIUxLVUo2hGh9MKExCVExoSJqY6BtRZzsdslKCuYS6lFQQHcpSDkdHy9PIaLErCEqUckgn0ivwWFUV4eaVJCihSSHeyiFOlySSSkip8vJn9rFkIly/+8tMom9n6cfx45GkmDYDQr9wuhKzfILKp9gbTM/Ezd0gEJuRqkMeLZHWK/tvjnCpYB3PExDkFnsxswIfR30g/sPgyJ9KmZMoF2pKlOpJcHMgAxre3mwBi8PNXIFMwJQDughQSFBIBAcFiQ2rxhc+U6Yg/7Z/nzWljGCa/hhY3/DjDzVI8NSVJqSQ5JLlJDcqM42E7DKQWUkpPAgj5xL/hXJLgDdCEormFvhINGealODbJJPxNGh7Z4pMyaAn4AxOhe9od0rUuI8OsZNpetgbmS8+SytMJTBPdx3dx3ty5lIeiFogju4Xu4rerpDhEKEQRRChEVuV0h6IWiCO7hQiK3KUh6IWiCAiFCIm9XtQ1EOCII7uF7uK3q9qHojgiCO7he7it6vah6Is9jksoecC0RabLwTJ70lg9IGp42hE7xsymRNO7CLQGMXmzMQyTwikU0EyASkbwz8LxyZW2MroxmlcrxzjdiFalJBLFRAJYasMoFw6wHcl9GyHWLfB+vOMxpvCePe5XnOLwE0MuYlTrJIJzJs5I84FmSCCxDER6Jt+eJaRMpKqSwD7oJyKuMYWcsqJKi5OZjtaXUulbZFBcyeERmgUEZcNKItUbKmqlmYEGgB34jiBqIDEoksBc2EamzNPBSDG4dkJRCUQfisCuW1aCl8nGcD0QbZA4WCgLCDlD0R1MT0R1EFuQFqhojomojoq1VKu2jIE3aaVYeYBJkkoKUgBJFANIDsAHFxxyFnJ7TyUCUJi0uZZBS5IAJIAPy58Gi17A9mUiVOnzwUziooK3/drCBQlaAbseIsXLAQJ2tTLXgpqkTQFJoZN95RUyUglNwTqBZso81pdSwQkOOSuzNE4vBHCoeyS65iqUgJQC5BzUs1El75AC7ZdGL7SbZomyMLYha0TVgkMEIU5d+LMOIChD+xWzjK/aKyCVzVMo2JAYMxzu5J4qyvGRGz5uJxuJUTSoKpBJBIFSwEggWTugkcOsGXEafaMlx/nohA/uk+S9W7IzUSsMlIKAhRKgEhwASSxJzzibbEpCt6WpOQcDOMv2YxaO7CUL7zUl7JBLJZzcWa1rGLwoh+ga3ww5pz3Sp3kkghCd1CCVBRRCUR1N6ybVGnDkgmzCGd1Gk7O7LQt1r3mtS1up4xaYns/JUDSKSciHYeUZH65rH7StLdI5zdwWH7qO7uLxOw1qUUgEM91AsehaK6ZJILEXh7Z2u4KU6It5QlEKEQRREuGwqlqCUhyfy8EXgCyhDPJCUQtEX2H7OTSoBTJTqXB9OcJtbYRlJqSqpOrhiOfSEe1Rl20FO8B4F0qOiFoiYJhaIduS6UFEFYHZ6pqqUjqTkOsNoibDKKS4gHuNHbyia0XlH47s93cuoLdQ8QyHlAODSwOf2izkYKZMDqUwbmfaJZuHlpSEpLqfecMegGgjGJiBtcbK0eGL3AUFXw/uuEPUm8TJELcUYUMuxg2XijlACpsPk4sA5QlzU1pV7Nld7JoHxWch25tFPgOzikTwVsqWLvx4ApiywOLZ+HDWLGbN3SRCmzPYC0cFNMbXkE9k6q7Zv7QyVSCQkAF3LAZ8esVM3aDaxHhsaQq2uf4YXtKLcFb42XLWmmYAocIyXaXZKZaguWAEK0fI8hwjRz0pUHSshXWM3j5ZWTUsApyB11tGrRuLX4OFn1IBbxlUndwvdwSJcdRHa3rlbULRHQVRHRN6vYheye0ljC93NAClBkmtJCVGoIBBINwXF87cIo8VsgHCqmTJy0lU+TLKFIIAm1KIJIQQlBJlgbpAKBqYo8LImLw81aKQVIQzqDhRITSoNYkEcHuNWjVYDaC5qpMpIXLmS1LnzJu/arMsWrDlO6sG8o2Icx4iCx7ruy73Kj7NorGFmSwq6XmEiwvMJLVFiaqQBkBmXtlpzIxC5QVf9oWqabpKvGUPewCSNPnHpPYPZ6e5lSTMAmS3m02qUmYGRWMw9BPMD0862jhJuFx8wrSRNCncAlCgRUqYNWCVLAL2qPBo2CUiH5FJMXvK47FoHdolpdJUsqoG8oS0lkJLi4c5842kySQWII6wB2cxU/E4xCqZaUSyak2UoE+GpWopQCDnUDbhvdq4DvE28Qy58jGrRaraKIwly6e8hYwohaIKCAcuJHmCQfcGFpLNHYEliwsWxdhJikqSAogOP1EatGMS3CMj3cE4WRUWKgkcT9ozTxNfkp0UhZgK8XtyWAc34RR7RxveHwjrxgraOElBIoJKsjwMBycOScoGFkbRuHqike8+6VFgcIJiwDZJ1HyEazBolJDIAGnMtxOsCfswobiNeLQNLQoHpGeeXxCnQx7Fdqmh4C24gqkqYPl/fyh0pC1Jz8oIw5tc+sZmnaQfJaCNwpYZCIlEuNenAy7ilJe54+UA7W2ekBJQAnMH89Y6TdYHGqWF2mLRaoAiHoTEvdwoTDi5JpKmcRkT6wkmcAbh/OEpjqIGgisqQzAo2DGJVS1EOkW4iBwiJETVCwJAgHM8kQd5rpWzyrMt1gtOxmAJUIEVNUdY7vVMz2hTonHumCUDsrDuEpyI9XgbEFWivSBAmCZEiZM8PnoIAwAZJRia8AKvWTrCJMWGJ2MtIdgRq2kA9zDmRscMFA57hyE2bMGSS/OI5xqLxOJUL3cPaGt4SXEu5QfdxxRBdENMuGb0G1CFMdBgwqj8J9IWJ4g81NhXluAxUtYlYWUuioYhREtFXeANSg3BuKkjMAPZmi22+leGxIGGdKv2ffVQWUDLRWFMGQQUUgAMO8ORjzXa82YJiCmgJKnCkFVmIuoktYq0DB/KNfiMUubg1TlzFLWagmohgQoXYaOmpjoAI8oRtaKXYAtb7s5twJmypsxcpMspEoUszJDqL+IspSgHYBIFtT55tDbyDikGWFKqCkT1Cogqr7xa5YSCQFMEkghwgWTE+ycMgzCoKdCwaGSAE1PvO5qBNn01GUZCetS1klZSJdRCwnSpLEBLUps7/OKY4EFqhC9H2B2kUqZ+7CZZKSqZQCaVEFJYqLpASBYC1Wd4m7U7TXKw6pqFl1NdzceLjd2y/SMzsrDKR3jMKt7fYKBZCiSws7ZfzCKvtLtAzJipJAKQh0kj4gS5fO5PCAjmJOwcKiFsux3aNVBUo6pSUqGpYva4SygXyz89rK2qCASln4H7gNHhmFmqE2VKBrQ7mkUpuXdhkwLucip7NG9nbYWkJExFLeInJsrNckkFuL6mx0xat0J2k47JRjaeQtevaqVmlJI4tn5cImlYxtX6j+0YVO1qZyHFIUF01cmqLOGOXHNouF7QISCQqnMHIcmEObrS93JUETaqlutm4+Q4KqkqGmY9Ys8OEzFlQWlQJBZJGmTjlHmqdpkjdIJdr2P5nDRjplTvca3AFngzqPNX4QXqeJmjQXgeWbHjpHn83HzCHXMmEAXZRy6C5ygY4lDMgvxdznnnAeM3sEewg5K307bsuSN5QKv4U3V+nnFJie2U5VVKUIFwLKKhwLuwLcoySna2ehDP0IGcTS8SDdQYjhrzb1EUXXwo0gYKknyVF1OVniS56F/vEhxE6ijvJg5BSmiGXiUgMB6mERiTcOdbMD72gNzkZdGiMHi56QCmaptUrAUDz3r8faCpm3cQbOjlun7tFaZ5Ivo78/z7w7vEmkFrMSQx1yb8yghqJAgLIncBGo2/iAqk0kdD9CGjh2qOsr/yOmfwwNi0EXSnLmLHmIEmzKRkSSbAl+Rb0+UNj1TyMFVJpmBXaO0aiH7kcf8Amf8A56Q5PaZDAqlqSDzB+0Z2ZPOT/lniHFLSkaE+v5aCbqZLSXRR9lr5XaTDnNRSeCkn6QWja8ghxMSehv6R53LmWdVJHAu/rB0uYlQsAlrXv7Qx2rc3kIGwNdwV6DgsRKmKCawOtvR9Y1UiUlIZItn+seOJwgULW5pt7DOIcRJmoSQmYqknKpQz+eXtGZ+sbJyaWhsPhi+V7ZAGK2YkjdASfaPHNnoKXqDHiDfrF5hu0mIlMlMxSk/z7zeZv7xbZdpwUZj3NyvRDshLWJfj+kV4lSkkibMSjhvJ+sYvE7amzPHMJB0BYf7coBGIGtvzOHtnx/kkPho/4rfoTIWqmXPQT1DeusSTNpYXDjeUFLH8LFT+VhHnaZqf4h6xxMGXl2LSwNuaWtmduVOWkpbR1F/O0dGQp8uX4YWK2BXuf5rCdozLrF0JQpKSoAAkqG8ASlnYac/Wy24jucDLSlRCvidwQWcAcRbPnle1XtzBKXPWQru3LJUhJskB1BRGbABuSj0BG3sYukSionxM4cXcbpPxMWe5v6cZtU0DK3jFo/ZwUnCgS1JDElSqCS1nFCdCB4mtYtlGPTuTpkpaQkkLdIDsVAlhZtc+kX6piZcixTZQQkqIpZJILJcVb6n0t5NnZyyuesDdqKXGSbHMlV2u+9e94kQPvWhPK1MzHqOGl1rEouKSBvKAzAIvcEFiNDewiiROQpawompIeohyLqqJGu6bu8HTpndCWVGkm43Qo2Aa72dZIZrOkm5sFKWlcyepxchIAByNKSBY2I5PnrAxtoH+d0ByVPgUqQtLAGpTEgmrJIYk+HPLmDGqw+NSkBiJbBlJBZ/ECLhraOOfExnMNily8ldDoLpJFzk9geMEpIUAA4AAUVJYpcXakls3s77p5wmRu42rGFHtKfNE6QVim53kNdJAfK2h4+LlG7kgKQkpB3gDdwSPr7R53jdpLUSlSQoJqKakl3L6++emcbDYMyYqWipQAAFklxqWJLkNwPCGXtolEyiaKtThi4ccDna1nFvy8NmYMi6SxOt3fq7e0WCFWA09ecPRytyNxE8Y+aeYGlVKcCogPZndyz65h4VEsDMK5uHZycyx+kW1XUZj85RyUkFqgzPlF+M7uhOnAQEuUgpNBBLFgdDqDAeHSSk5FQVlm/HrFmobzlRvdmDHT8vAM6TZ0DIqISAXc521GloayTslSRpZWKoICgkjO3Mw6fNSVB0hOoa1XA/p1hkpaVIcpIWM2SHLWLPmx8/SCUYTvEBhleWrjqQXOt4suAOUIa4ikMpUtQcEji2Q58oXESEuClW6z5vfhbWHowhTvJdj5tdr/aHKwQpU4ZPAO4Nh6DN4m8DgqvDsZCfIWSSGs71E6m4a3A8YBxRpWToPDqx4RaSXoyAI+TWtwijxU58sg/V+JgonZVyj3AEndrJD5/hvyzhTg1H0y5fjwsiUqZupta/6/eEVPvZXh3QWN9H/ADjDd57JQaALKCmSzmRq2sT4HFUu5ASM6vzN4InpBFUxTJFha+Z9TFD2uQJaAlLq3hUAkuzW6dcvql2rY/8Atg5QZDrCmldp5cyaSCyX7vyNgSMg3GFTtCdXQWXkKjk3hBS2RyJfj1jzTFppKbvYF+Lkk3+Lg/LlBOH2pMlpIqUawD4iBpp0DQl2hHLfVGQTlegq2opKHKgpTJFwB4SaibkAkqZoJXijmCaTk72J0jIiYgykFSnFVWRDk5yyHzYe0Wew9sApKVJtdsmYtfOBYTFnkd/2UBKuZGLKczb894dNnA/S0Bz8SAAUONVJBDhmzBFgxgWXtBJoIAv4kl9BkOZ9ProGqYcgI88IyY+lxyN4Pw+KSkDe5lz84pJuNpBswOeimOVm/HiFWPHw3JukFJZVrjPiM4t2pBGAhAorV/tiOPuftHRi14hD75WFahNDDpaOjDcx/wDSZuKs9v4jvpipcpJC5YmKKQlis/u0llZUlKs24l4Dx5IEmkbsz95cPSCtNJUQN0C9319Ux+NH+YzN9JlocqBqa1BUjLeBOfHjlDZs5a+6WpKUy60JCUllUpO6wJ3cyAWOZjTW2gAmEp2MCZcmbKKFrmGlTsWSFBmCmZRclnF3FrRT4OalACgWWTuureYAOaXFjp/TYRa4dUqcZkkzmUtIN3SFKQPCVqq3crW66RU7PFC0ukk6UpFX+gPdWQSQdX4QTRgoaKvJ+DnYmUaCTSKkpJu6c6U6BnHNopUAixD0rNtSSHNRyYWc2HSLbBTkSZjgKrKiD3wKabpsovSGBuWAGZABgGWsFQCaRo6bi6qquNwojSKAoV2Ux9VHiApDqF0hZA4OCkkp4l1aP8oXGTVkEIOu8EsASAQCxcEAMDd2UNImk7P/AOHmLIG4sM4IIsQaX0YE/wCm0Q7Twg7pJCkkkBQADqdRoUM7BwkPk8W3baohLJVUEMA27fVwS4A4Xe50tpGoweNYWpLOSzgZs4Dgu1urxndnyylagsAB6cyACBYC/huGz82gyfMTUpIICULIJIN7eFibEFw/HS8Z5Wh5pUFqMHtIgF3YqyvZwMz5m0WSNphKSS4AYO3RvnGJwi7jMNlrfS2WWsXWKVTLJ+MgqTyYAlw9iBdm0eML4adhMDitXKxFQOrXY6a+sPxCCUumyhlcG/2ZnjLdmcWe6XMIKipWSSQMg5DqsM/1ix/9Q5th1qd6TUb+RD2v6aXZ8LXZHNJgmFZWhkTUmwvxt66NCrwyBoQ97fYxnsPthzVRSWCVEmxJYHdN9Qw4tBszayiCAycwKwSAwuoMQ/08opzwx1EovGbSJxSkAOSbBwSGLfpwivwe1ZRDKWGNwdXcFiD1d4rNq9pQ3d1gWvMAZ2fIFVxlf0jEbS2iuutJdKbEsTS5LF+JD68OsaGAvGEpzx2W4V2lVLdCUppRUxOawMn0d9Ol4sJPaVMylJQySCaqri5SCLcL9L6X8rm7QekpIDikgO+balz635OwO7wy01OHBSAzkAFJtrqD7cnJ0FZ7qg8r1FOKlkJFSXUCEqBsQM358oqsQhMvcrClE2LcsmfK3yjEJ2gtS0MxCnvnm2lnc2e8PUqYTSQp7mq4Fy5c+ukLc19UDSF53LeYHFhSTQEnd0YOC7GA8Rh5gKQAbAHMZm+kUWydoULSkKYOEAkFyq7ikaMY181QUguprG7i3AxUUro8HKjYy8UV55tfbE5K5khZZ1sHBDkl9dCR8ohG3JhQUgAKJKDaobgOaehN+UDdpaqj3qypiUoJAUTo7OALC+npEWKdEqUpxMpckhIzZw5F8gm54HKNIiZQNcpTo6KEn44FJStF3yF0nV0kZZtbjA2LwgCVMhQUDnZmu7XdsrwJMxVSnACb2bQdNc/aJsHiCMk1WpYavY345RrDC3hQBOlYxRllOoIIOZ4MHyzz5CCsDiVDUXYXd+I8nGnAxVKTvMGzyBt0BMEKXeknQJvnx42+kW5gKhCvpGPDEKFgMwWcdSLZ68YZgZ6lGzZaG6b8dHYekBYfY5mJ8dJGYItnlV0D5HMQSezKkutMwBIzYEn9Yynwm2LyrAVvMxcsyykTEi2dWRtpwHlFBitoGpgagMma+jhuV2g3B9lFTAWmBv6b8bObPEGM2PLkkCtSibuGDWLhoGN0IdtBsqyMWmK2lL1LHhSr/wC0JFYvu3O6o8wRf2hY0+E34qUtN2bwK14krxSJhSi6QQ6S1giwpZksAGDgDK0a+dh5cxKUU0vNtZmZSQ7nPxJdWRbR4Aw2FXIWE1lRcKW4O9dRS131L9ecE7MxiFGUlzUVOfDmJqb8RZ/SK9nErwbwgM7msPCAxGL7pH7lSzMWGLoN6UsEvdg+jP6CDkzM5pS8xZCSVClQZIrUA5Zgcn0GV4pJ5+KsgAlnWi41SKcrjmc4J2fj5aU1KPGlNSW0BNPPM9ecDJpm1QKoah5VVtPAqKVJQJqyoh7HOouyaQyW0J1JADmF2dsmakVLSoUd2sJAUSskVJGV2s4vm0PVtFEyYshJoCTulbJCmDFISOYLPcvyEHYoJVSC43JJDatKQWO5YNzu0OEILKKWZnB1JFYMoUwTNUlQum6QFJLmp7lyAxYM/kJJWz5ZR3SqkrWpKUksUkFmAJDllFVrXd8oq50glYNmH7sB1OTnUBb4VD3PS32cCFouoBMyUEukk+PjkUmoF4W2Bu4ZKjp3NBIQWGwqwkjNQFw8tJDZkGvS9+Tw2dg1qRSSSmqphQAbDMBVi4O873J6kTJBDb4K1OS5Ae5BSyljMfKGTMShRaUnIXyck86ju0+WcTwWgqvGcVHJ2fMCqi28kkXYDeKRq58HPS0HCSVzCJikgNu1HLK5DuSU2d/LSGmalpO7UKDkXymLAFh1vEszHJWXly2pADlNzm4+WXAxUunbuwoyV7grXAS1IVSkApBckLDsAQAbi5IfziXtBjZglJShIlhgK913yccHt6wFKxpQEWzBd+pNhbX0tDsTjbFKwd5IUxIUOLhINi4F+fpnfpGNf+6gnftOfRGTqjJTLUtJCAEkqFy1nFi1m/LRWiesnemJSUWLKLOWSXJS58RfqeLxDjlO2eQNs7jS/PhAkiZNXLNlHdFwFWAWkEM2n05QxuhZvIPx/wCpB1MhaD8lFtXArJutFLfDUzq8RLJzLnI+0Vs7ZSkihUwOlSiN1e8DkFFuarcwHi8mSZwSp0KySWJvnZnBOusDbVQFLWCi4XMIpSXLLIBNJyYRqgibtqlftD7VGvZd0b4KlbwIC3ABKcsrFOejCC5uywJaVCatgpNKQFWO85BzA3R5RYycItXdikgiWEvdkvNm3JI6eoyiTHSTJksRuvm6b8+pKo0vjZZaBmrVCd9izyVVJlhISQomqol0ktcZEFwM+rCDsKrvSQFMoUmyGDi73VyJ8+kNWgqlJIAupfxhmsxN9bekRYNqgwBDZBaSzsCb5k8esZJImnIC1Ne49/5auEbGSVpmWBZt43B4gfCYNVNYFKgSDd6tXcZM8V+1MLMmy5a6VC4KaSGLu6KhawpLDjaHo2JiE0Euyg1JZTZMWCXSM7nlpCjpm7xu+ytrpCzCgxGzpa0pqFSblKizgm/C12tz6QNhNkyqSK1Ws4L2yIFruOEaPCbJxKbKSmki53eNhSl2OscjYkwrUSfF4UpRfdL3axy/QQMZFkV2P6FDKXjBvkfqsbO7KyyVCWJhbiR5Dw/jQqOyndlNblJIB3gQ2rsHa2keh/5TOI8BGvhYj858Yjl9n5u8pZsN4Bg4YcXygYtU4uATHNfWAV5ri+yxt3Yrf+Ya6q4f24wfhOxSs5hlv/DXpq5IYeT+Uek4bs+AtKitTjQMBzi6Rg24QT5ZDi6+iYyFzhleVK2YsshCBSHclVL2DE8XLwcjYqlooMxIHxM7tq0b5UgVnI7qfmqOMscB6CFSscaojt2UZCRyVjMPs2Vh0kjLncm2V+kZzH7PXiFqWmkEgA1VOWtYBo9YSgNkIqZuygpUxSWCq8nYeFPI8YqNjow5wNuUdFkLypPZTEG4lJPQmOj007Hmfwp9UH6x0V7ZN5eiPw2+RWO2RtSubIWtgVLXKUWUxH7tiaicu8ZyYk7PoJxUoS5a6QSCRLYBlguSHzZudjkIIlbO2hVUmVMRMDgGoJBcO5KCxuwc3AbgGP2dsbagmoVMI7txWkzVlTEgk7xILXsDHQJax4IcPulezSPaRsKoMBsXEkn/AIXEhLvUZayLAsxCRZ+cMOy5pWRMQpCrsFzEoDBnpKhcD80i2w/YLGEgrnyhd7pKmPQljFijsDNpoOKSEkb1Msgk30qaz/21BsrbJLvQ/lN9gm7M9QstI2RMqZc7DhL3bFSyWcaCZ1GWvlBuO2TVMC++wwSJUs+KZYJQKlAUkFLc8o0Mr/DWW1JxE5s92lJPWxBEW8jsLISHaappfdG5DppoLsPFTqIpkwzk/b90R6c8GzQ+qxGE2MDMPeYiVUKgpNC1DNgSwIZk9WA0aOMyTLUiWcSN2aglKJIKiUqG7400mwGWkazbeysHhEGbOlKUVLlyi6mKju0hiQLMFE9eMD9ocFLTJk4nC4fClUyZvLWAV3UQ4S91OC+f1gj/AJ2Aa57fhD7GNvvOb6n/AKs6vaeHukzFKRSMwhJPJSVPZ9X184YTIQVUJnqSoB6JgI1uxlsQzsBoRxePVMPg5KGUpMpMwgVUou7XBt5ROJ0oeEnolEGYpXZYz1Q+Fp2YdIPsvJCLpUnBz5qQgikpmE+Mn4UgNvK0yTnFns3DzlJp/wAvKZYukL7wXsL/AL0sptS0a3Yu2Zq508TEJMpKmlqSVIWxekFKgoKsMwR0bIjaGOmGbJCBTLqV3j3cMGc5gZmw1i5IZZBu2gfUqD2WN20uOfgAqLDbAmHNASmkgArBY1E89M4diNhTVKRvygbgBRVdnawG8WvyaNKjGKOkpI4s/wA3gfEArnyVKJZFZBAAJJSQAyfCHCSXc20MXJoZrsuHyASo9RonCgD9TSrE9jiVJUVh2u0sl91Isag1w8Gy+yiJaAN5PhdRATkQbk2Ym3nB5WskFSiR1VAu08KmYgpALkpLvkygrhnaG+xPHvFxv4V+Upuq0t0Ix9SVycDICEiZMsli5mioPdiU3a4gKZsXZZWVqVKUtRJJViFZkvbfDDlFsZaG/wCWOhKj0yaBJ2BRpL+bQ6HpkRvLhfxSJOpiM+6xv2Kfh5GATZAwwLU+KWTbeZz/AFP/AKucFBGHIYCSR1lkRRSNmkKmKVSyiCwBcMAMwb5cIlTgEC/57xG9IiNlxIP0TD14tIDWA/dXaZErRMq3AI+kP/Ypf/al/wCxP2jM4jZqVKRSAQHq55ZW4ge4if8AyxB08mT9oAdKjsjcVoPXSGg7B+Fpky2DBAA5Bh8oRQP8PtGXXstAysejD2hcHs5kgrJCtS6va9rN7wL+lMDhTj9kcXXQQTsH3WkD8Pb9I4py3Ra4trk8UKsNmAs8mUq3vEGAw80pKlzZtSlE0lS00jIAB2bWFnprQ8N3c96T29Za5hcWDHa1phMMNWHtY6H+0Z/GImpQoifMDAkErUcvxoHwy8SMOJvfLWWciocbg53AYEcoW/pwY6t/a+P3TI+rNkbu2YuufP6LUv09P0htXSMhsXHYud3hUpaKFgfCxBAWCKklwxF+fnFsU4kvTPVbQolH6CCj6WZGhwfz8EMnWYYnljmZHyVspIzDHTKGlH8sU1WLAvOf/wBuX7REcXih/wBRD8DKD+yob/R5P9x6oR1zS92for7uxwhEyUh93O5ueAHyAjOTNp4wMxknrLWPkqGnbWMH/TknyWP/AJRR6PMOHD7lEOtaM8t9AtSEp4D3+8dGUX2kxYLdxJ/3KHs8dFf0fUeY+6v+r6Ly9AtrNx2HGayRxCWEBL2zh9EL9W88soqhIRoPfLyiVCUgWA5/mcdRnS9M3/za847rmpPBpEL24PhkhuZJ/NYanba9JSf9v1MRJycBoZ6xpbpIG8MCyP6pqXcvKnG1sQciE5izfSElibiJazLxKJpCVIKJanUhWRSU6KBORgZaiMkv5xWTdiSZkzvFYcJmH40LUlXUqQQXyiSxHb/bofRBDrbd/dJPyVbgcHMmyE4fGFQmd4A86UpwoNQC5BILJBPAxeT8PMRIolA1JCmQkhAWovZZZs35XMAbVw0wzJYQ67pqMyYpZCRkkV1PrcnWLTaONMqQpSxTdqgqqgaElgW65cY5A07mud4g3Cl3Ha1sgZ4J2m+Pys92L2xi5k6ZLnEJCFLdItd2Yalikl9ahGvMp/z6xQdm9qSitUpISAlKWXTSXchlKYOSXz1bjGjDxo0YsEEZ+Pl2WTqgc14I4rn491BhsIlFRAZ8yBnwfjEMzaMgTe5MxPeWNLh2OTwTisWmWkqUbAOLXOrAA3MZuThsMMZLxJmI7zFAKQlVyAmWLpIYJFNtb8YPUzCKgKtJ0mldPbnXQC1Etn4xMCPwj5Rzf3ex6cRHBI4t0jSACLCy5aaKe44X/PzOGYiYEgqVYAOSbADi5iVCeBPmfsIE2iZagZKt4zAUlAvYhnL5DmYW9wYLcU2KN0jg1ov5IPZG3cPiSRJXUQ+hBYFsiA4eDZud/kfk8Z/sR2I/YxMWtSFKUaRe7Zs5bhpGqKGy6QGk1AlbYKPqGldA/bRr4oFw9hyyMIQrn5hvd4KKDx+UcEHifzyjYVzhhU21dtScOEiYukqLJGdWQObAC4vlFhKDspNwzukuDz/mij/xA2NMxGFUmUAZqClYDOope4S9wcj5ZXifsNsqbIwzTqnKlKCVkVJBa1hxc+cYm6kGbwwQf+Lpu0hGm8Ugg33HKuSh86uggDbUpXdGh3BBUAMwMxYgnTXSLYShw+X2gLH7RlygQS5HiSm5HItZN2F2zhmqkaIyD+6XoI3umaWjv34+qouya5zTErllMsKPd95UJhBJIdKgGDENGhJIyHt94pNj7TmzQZgT8d0mxKcixdnFjfnF9WwJchozaB5dF7w4Wzq8Qi1GDzmvJY/tP2jmSpyZAG5MAR3tNVK1EAAo3QQx4/K53anYffYcSZbhQLgJNLmkpb0OsEK2ogzUk4RcxSXPeMCU2sQHBcXuxziwxZM0kAKl6uW94rZI9zmkfI9kTnxxRxvaRjkDkqt7I7PmYeTTOmGYssSSwCWSEhKSM2bO7xeqXbL86RBg5KkIpcEDVhwz4xMWfMPncfpbzjZp2FjA0rmamYSyFw7ppFszEShf62y9Yf5DkWz9MoYtHIZ5Z/ONACzkrgrMcbjQ9LiGlA0txuDHBJ0cDgX9oW8XSrcmuOX50hIQo/mblHRdKbipib3+o/vDF2Z7eUMqVZy3IAxKA7sfcB4LhK5TVE6AtCBQ/v8A2hr5OXHy+8PQknJwfz8vFoCkULwipbjP8+8SAMLhXy9IZLWScvX7CIqoqJgC0A7XAmyzLdSXIcjkXzbjFqxOj8IRQBN2HnFEWmM3NNhC7I2SJSFJUTMqzqSL8AwAEWdKWGgGQ+mftEBA0+f0ESAU8h+cYX4bR2TjNI67PPKE2jh9xakpFRSpLnRw2ebcowfYzsbMw+LlzZpCghKikDiQUjpZRMegrDnMkeUO/ZsnDHjrAvgYSCRwjZqZWgtaeVOjD3cCk8iR6gZ+cLPQtmSsJPEpSfTKEyFi/wCc/pCy1auno8CYWZwiE8grP3ygpmzlqLLxE8XdkBCX6sl2gfaWHTLltKQQqoKruSf6lEveLJMxXXll8oFnKUoEFPz6jlFDSxm7CYNfMwgh3Hbt6UhdlTitRE9lpPwjKq7FjwD35xZpwJBBlzpiR/Aohaf/ADDj/dEGHkAGxc6nrpm0FFRHSFN0UQFBtfzzTZepzPduB7Ufj9OE9SpgOcsj+lQPM+IvDVVn/qBP9KQ/qqr2AhippH4YjWFNn6Q4aZvB/UrL7U+7AH0A/CAnKUlZKUCoggqKqqtWLsSYKwKCgJUVrKmFQqUUlv5feOEjiT6PEqZQAsbwA0UIfuI9AmnqM5ZsuvqfypJmOGTkvmPo0DbQKVoobNtC3sYcW4HzaCElNMaDEwCgFkE0hdZKBwWE7t6RY9fzWDAgfzQji7Aj0v8ANoelRH5+kC2MMFNVyzPkNuNpiZbOzdan9WhxWOCuROXrrDhPDMTbPKFRMSMnJ82gspdg907vAcmPQp/BEYlte/2/WE/bQ/hJJ4H6loimT7nd9VH3YxA0qbgnTBxPXn1tDaBoX6N9ojC+AbmHH1ha+hb84Qe0qtwUhAFgkeQL+bGGlAf5v9o5xmAx8oU8Tfq9vSKqld2muP4k+g+8dHA/yx0VSiVaqtA/H9CIRSh8RP5yjo6GAKKPvgfC/N4Uoq1jo6COEAzym922vpEstPUvkeH6x0dFHhFSYsjn5v8AeJJEl3p63yaOjop2G2qGXJykNqzw0nQuT5R0dFNyjRCZici5LeXSEXdiMuZMdHQBFIwUlRGfv9GhUNxz9o6OidlS4rsGsOI+3GHrU+pJ/NIWOiq7ogOyhTwHv+kJ3hMdHQdZQLkqJN44n05vHR0SspaRIPlDgGFlH6QkdFWrHCYkPoI5Sm0HvHR0F3QqObibAfnLKGCc+nv+kLHQYaKS3ON0nKmD+FvP9I7vG4faOjogARdrT0kHUh/nDVgcbW6+sdHQPdNaMLkJHXhHTG4e/wCkdHRO6juFyQGv8o4/l46OiIFE54CFjo6JSi//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7" name="Picture 7" descr="D:\Изображения\аралаш\загруженное (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0776" y="4678186"/>
            <a:ext cx="3136611" cy="2135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9" name="Picture 9" descr="https://encrypted-tbn1.gstatic.com/images?q=tbn:ANd9GcS6W6v6lWWkWxwVAnqPCEa2zrke20Ssr6vo_6hmK1E8cLmdH-DK4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5909" y="4678186"/>
            <a:ext cx="2850587" cy="2135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86220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266" name="Picture 2" descr="https://encrypted-tbn1.gstatic.com/images?q=tbn:ANd9GcRvJ2Lr5Fdstvb3b2YGQeWrrbXIe7FGEdUZu8_nNjS7xVw8Pjfm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646" y="5926641"/>
            <a:ext cx="695906" cy="9278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8784976" cy="4832092"/>
          </a:xfrm>
          <a:prstGeom prst="rect">
            <a:avLst/>
          </a:prstGeom>
          <a:ln>
            <a:solidFill>
              <a:srgbClr val="0070C0"/>
            </a:solidFill>
          </a:ln>
        </p:spPr>
        <p:txBody>
          <a:bodyPr wrap="square">
            <a:spAutoFit/>
          </a:bodyPr>
          <a:lstStyle/>
          <a:p>
            <a:pPr indent="361950" algn="just"/>
            <a:r>
              <a:rPr lang="uz-Cyrl-UZ" sz="2800" b="1" dirty="0" smtClean="0">
                <a:solidFill>
                  <a:srgbClr val="800000"/>
                </a:solidFill>
                <a:latin typeface="Times New Roman" pitchFamily="18" charset="0"/>
                <a:cs typeface="Times New Roman" pitchFamily="18" charset="0"/>
              </a:rPr>
              <a:t>“Соғлом </a:t>
            </a:r>
            <a:r>
              <a:rPr lang="uz-Cyrl-UZ" sz="2800" b="1" dirty="0">
                <a:solidFill>
                  <a:srgbClr val="800000"/>
                </a:solidFill>
                <a:latin typeface="Times New Roman" pitchFamily="18" charset="0"/>
                <a:cs typeface="Times New Roman" pitchFamily="18" charset="0"/>
              </a:rPr>
              <a:t>авлод </a:t>
            </a:r>
            <a:r>
              <a:rPr lang="uz-Cyrl-UZ" sz="2800" b="1" dirty="0" smtClean="0">
                <a:solidFill>
                  <a:srgbClr val="800000"/>
                </a:solidFill>
                <a:latin typeface="Times New Roman" pitchFamily="18" charset="0"/>
                <a:cs typeface="Times New Roman" pitchFamily="18" charset="0"/>
              </a:rPr>
              <a:t>учун” </a:t>
            </a:r>
            <a:r>
              <a:rPr lang="uz-Cyrl-UZ" sz="2800" b="1" dirty="0">
                <a:solidFill>
                  <a:srgbClr val="800000"/>
                </a:solidFill>
                <a:latin typeface="Times New Roman" pitchFamily="18" charset="0"/>
                <a:cs typeface="Times New Roman" pitchFamily="18" charset="0"/>
              </a:rPr>
              <a:t>декларацияси </a:t>
            </a:r>
            <a:r>
              <a:rPr lang="uz-Cyrl-UZ" sz="2800" b="1" dirty="0">
                <a:solidFill>
                  <a:srgbClr val="000099"/>
                </a:solidFill>
                <a:latin typeface="Times New Roman" pitchFamily="18" charset="0"/>
                <a:cs typeface="Times New Roman" pitchFamily="18" charset="0"/>
              </a:rPr>
              <a:t>қабул қилинди. Шу номда  халқаро жамғарма ишлаб турибди. Ўсиб келаётган авлод тарбиясига қўшилган улкан ҳисса учун </a:t>
            </a:r>
            <a:r>
              <a:rPr lang="uz-Cyrl-UZ" sz="2800" b="1" dirty="0">
                <a:solidFill>
                  <a:srgbClr val="800000"/>
                </a:solidFill>
                <a:latin typeface="Times New Roman" pitchFamily="18" charset="0"/>
                <a:cs typeface="Times New Roman" pitchFamily="18" charset="0"/>
              </a:rPr>
              <a:t>"Соғлом авлод учун" олий давлат ордени</a:t>
            </a:r>
            <a:r>
              <a:rPr lang="uz-Cyrl-UZ" sz="2800" b="1" dirty="0">
                <a:solidFill>
                  <a:srgbClr val="000099"/>
                </a:solidFill>
                <a:latin typeface="Times New Roman" pitchFamily="18" charset="0"/>
                <a:cs typeface="Times New Roman" pitchFamily="18" charset="0"/>
              </a:rPr>
              <a:t> таъсис этилган. Дунёнинг бирор мамлакатида бундай орден йўқ. </a:t>
            </a:r>
            <a:r>
              <a:rPr lang="uz-Cyrl-UZ" sz="2800" b="1" dirty="0">
                <a:solidFill>
                  <a:srgbClr val="800000"/>
                </a:solidFill>
                <a:latin typeface="Times New Roman" pitchFamily="18" charset="0"/>
                <a:cs typeface="Times New Roman" pitchFamily="18" charset="0"/>
              </a:rPr>
              <a:t>“Умид ниҳоллари”, “Баркамол авлод”, “Универсиада” спорт мусобақалари</a:t>
            </a:r>
            <a:r>
              <a:rPr lang="uz-Cyrl-UZ" sz="2800" b="1" dirty="0">
                <a:solidFill>
                  <a:srgbClr val="000099"/>
                </a:solidFill>
                <a:latin typeface="Times New Roman" pitchFamily="18" charset="0"/>
                <a:cs typeface="Times New Roman" pitchFamily="18" charset="0"/>
              </a:rPr>
              <a:t> болаларимизнинг спортга ихлосини тобора ошириб бораётир. Ёш бўла туриб, спорт билан шуғулланмаслик уят, ачинарли ҳол бўлиб бораётир. </a:t>
            </a:r>
            <a:endParaRPr lang="ru-RU" sz="2800" b="1" dirty="0">
              <a:solidFill>
                <a:srgbClr val="000099"/>
              </a:solidFill>
              <a:latin typeface="Times New Roman" pitchFamily="18" charset="0"/>
              <a:cs typeface="Times New Roman" pitchFamily="18" charset="0"/>
            </a:endParaRPr>
          </a:p>
        </p:txBody>
      </p:sp>
      <p:pic>
        <p:nvPicPr>
          <p:cNvPr id="11268" name="Picture 4" descr="https://encrypted-tbn1.gstatic.com/images?q=tbn:ANd9GcR38gW4j3bVsRWaFVFNXcf73iyACUTq7ASVcfAmfYso2E_SwTXS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5926641"/>
            <a:ext cx="936104" cy="93610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xQTEhUTEhQWFRUXGBwbGRgYGB0eIBwdGhYeHBwcHR0bHiggGholGxocITEhJSkrLi4uGh8zODQsNygtLiwBCgoKDg0OGxAQGzQkICQsLCwsNC00LCw0LCwsLCwsLCw0LCwsLCwsLCwsLCwsLCwsLCwsLCwsLCwsLCwsLCwsLP/AABEIALgBEgMBEQACEQEDEQH/xAAcAAACAwEBAQEAAAAAAAAAAAAABgQFBwMCAQj/xABFEAABAwIDBAgDBAcHAwUAAAABAgMRAAQFEiEGMUFRBxMiYXGBkaEUMrFCUsHRIzNicoKS4RYXJENTosJjsvAVNDXS8f/EABsBAAIDAQEBAAAAAAAAAAAAAAAEAgMFAQYH/8QAOxEAAQMCAwUFBgYBBAMBAAAAAQACAwQREiExBRNBUWEiMnGBkRShscHR8BUjQlLh8TM0YnKSBkPyY//aAAwDAQACEQMRAD8A3GhCKEIoQihCKEIoQihCKEIoQihCgYljLDAl1wJ9SfQa1EuA1VUkzIxdxS5c9I1tuaS66r9lH5kGqzM3glHbSi0aCVyTj2JvfqLRCU83CPpmoxvOgUfaKp/cZ6r6bHGHPmfYbHJIB/4mi0h4o3dY7VwHh/S+jYy4X+uvXj+4qPwFG7J1K77FI7vPPkV6/u7ZPzv3CvFf9KNyOaPw5nFxK+jo2tOJdP8AGPyru5aj8Mh43X09G1nzd/nH5UblqPwyDqvP93NuPldfT4LH5Vzchd/DYxoSvJ2FWn9VeXA/eX/SjdW0K57AR3Xn1XwYNirf6q7bWOSwD75KMMg0K5uKpvdffx/pCr/F2vnYZdHNJAPuofSi8g4I3lYzVoPghrpCQg5bph1o88oI9Zo31tQgbRDcpGkK8wvaq1f0bdE8iCPqKm2Rp0TUdXFJ3SrkGpphfaEIoQihCKEIoQihCKEIoQihCKEIoQihCKEIoQihCKEIoQo1/fNsoK3VBKRxNcJA1UHyNYLuKT77pAC1dXYtKeXzUIT3RrJ15xVRm4NWe/aOI4YRcrx/6Pid3HxLqWG/utKIV4aSDpzNcwyO1Nlzc1U3+Q2HRWFh0fWjZzKC3Vc3FT7AAVIQtCuZs6FuZz8V32gx+2w9ISEDORKW0JA0PE7gBpXXPDF2eoipha2fIJRHSi9P6huOWZU+tVb53JZ/4u/9qcdmtr2Ls5Eyh2CShQ4DeQRII96tZIHLRpq2OfIapiqxOLhfXaWm1uLMJQCT4CuOcGi5VkUbpHhjdTks52a2nujdMfEKHU3RXkEbuKfDeBSUUz8YxaFeirKCnED90O0y1/mrHC8fdYvLxi5WVJSFONTr2AFK/wC0AeVTZKWvc13kl56OOWmikiFibB3jkPiodttDdfAXd6pe9YDEjQJ62DI848qiJX7tz/T1Vz6Kn9ripwOHa8bJ02dvVOWjLzpBUpsKUQI3id1MxuJYCVi1cTWVD42aA2CVf7ZXj7j3wVu24yyTKlkgqAndrxgx3RVG/e4nAMgtX8MpoWM9oeQ53LgrjB9sWnbNV0sFOQErSNYid3OQNKsZOHMxFJ1GzJI6kQNzvoV7wvbGyulBpC5WfsLQQeUaiONdZPG/IKFRsqphbie3LyK9YnsdZvntNhKubfZPoNKk6NpWLJQwvzLfTJUrmx1zbnNY3Kj+w6ox36AQfSobtze6Ut7HLFnC71XgbY3VqoJxC3AT99uPLTNHuKN45veCj7bNEbTNy5hNODbQ290P0LmY8QQQR5GrWvDtE9FUxy9wq1qSvRQhFCEUIRQhFCEUIRQhFCEUIRQhFCEUIXC+vEMoU46oJQkSSa4SALlRe9rBicckkXu3Dr7nU4c1nJ0zq08wCRA36mqTKSbNWY+vdIcEAuvuH7BKdUHb95a1zOQKkDXdJnTuEUCK+bl1mzy84pnXPJOlhYNspCWkJQB90Aesb6uAA0WiyNrBZospNdU1XbQYui1YU8vhokc1EdkeZqLnBouqZ5mwsLysJxK/W+4p10ypW/yGgE8KUJubleVlldK7E5Rq4ql7YeUhQWglKgZBBg0KTHFpuFvmz2Ji4t23hvUkZu5UdoetONdiF162CXexhyibZYW7c2q2GSlJWRJUTEBQMac4ioTML2YQtTZ1RHTziSQXtfRLF50bkNoLD7nWoykdYqUJIgnKAJSJH0pd1JkMJzWpHtwF5EjBhN9BmfHPNTNrtj3rosuIWhDqW8jm+DPKBJElW/ganNA59iNVRQbTjpg9jgS0m4+/RSsf2ZcXhyLNjLKQgdowDlUCdw4kGpSQkxYGqulr2NrDUS8b6dbqPgdtibYbt3W7f4cJyKUlRzBOUiRqJO7hUWCUWabWU6l9A/FKwux656XuqnCrW+w8PsN2vXJWT1biVAb5gkb9x3abqrYJIrtDbpueSkrSyR0mEjUW9VU41hzljhSW3ey687qmRoAFEAkaTBE1W9hjhsdSnKaZlXXl7M2tH0XrFrm2dGH29opLjiHE5lJTB3iNSBOutDyw4Gs1XII54zPLOLAg5FXu0ey9w49cPt50qcCUNhteukErUTGRPZAgSd/OrpIXFxcOKQo6+BkbInWIFybj3DW5zunrD7cttoQpRUQNVKMknxpposLLCleHvLgLLs4gKEKAI5ETUlUQDqlLGdgGHT1jJLDnDJAT6CI8jVToQcxkkJtnxuOJnZPRU4xy/wAOhN2gPM7g5mJPIdqfDQioY3s7yo39RTZSC45pzwPaBi7SSyuSIzJIIInmD+FXNeHaLQhqI5hdhVpUleihCKEIoQihCKEIoQihCKEIoQljarbJq0BSkhx6NEawNftEDTw7qrfIGpKqrWQiwzPJLVhs3dYi5196pTbXzIQOIOvZBJyDdqRJqsMc83ckmUstS7HMbDkm+4u7PDWkhZS0mIEDtKjf8olR196sc9kYzW/RbPfL2IG6feajWu1zN028mzcl5LalJSpJEkDQwYkTHHjUBO14OA5p5+zZaZ7TO3skgGxXLo8x5V0wetMuoUc/8SjHsIrlPIXtz1UtrUbaeUYO6dE10wspZJ0o4wXLj4cHsNQePzka+gIHrS0rrmy8/tScuk3fAfFJVVLKRQhFCFt3R/aKbsWgoQVDN5K1HtTUYs0L1NAwtgaD4+qYqsTiqbvC3SSW7lxPcRI+oqBa7gUwJWWs5npl9VUuNX6Dvzp+8CCf5SQfeqhNMzIsBHMZ+7L5qNoHG5xDwP8AChP42+gwXBm+6ttSfcKV9KgdpwtOF4APW4+qjuqcn/IR45/ED4r7Z7UXKlZcjSz+w4Cf5VZVeVMw1UEvD0IPyCm+hkw4opA4dWke8EhSbnbAswH0BufvhSPc6Uxem/fbxCWbTV7u7Fi/4kH4G/uU1jaRp1PbQCnmIWPpVhpMQuwghLe2mJ+GQFpUixes0qzNhpCjpOQJPrFU+yubnhTJ2iJBhc8nxurlKgdRrVa6DdfaF1FCEUIXlxAUIUAQd4IkULhAORSJtFsIQov2Ci26NQgQkHX7JkZdOGoNUOi4tWXUUBBxwmx5I2f26KV/D34DS0wnOZ37u1vjUb5jWhsvByIK+xwTZFPaFggEGQRIPcavWqDfNeqEIoQihCKEIoQihCKEJB2w2zOb4Wy7bipSVoklKp3JjerQ61Q+Tg1ZVXXG+7hzJXfZHY1LMXF0c7xhULghBPMmZVJ311kds3KyjoMPbfm5ddo9tDa3SGeq/RaFxZn5TpKY4Djv3VCSowPAtkvU0eyxUQGTF2uA69VT7a3KU3ljeKPWWx470gGPfXN/DVU5Ae1/BO7Njc6mmpxk/wB/3w81xdcaucWt3LDtgEF9SAQkJgDXQbxI8a4bPmBZ5qbWyQUD2VOX7b63VkrYR03NwtFythp1Uw3oSDqQSDoASeFT9mdiJBsClhteMQsa6MOc0cU34HhYtmUspWtYTPaWZOqid/nTLGYG2WPU1BnlMhAF+Sxzbm1U3fPBU9ohQJ4gpGo8wR5Uu8WcV4+vYWzm6oagk0ASYGpPAULoBOiedkdg3HFBy6SptsbkECVcpB3DxHCrWRE6rWo9nOccUgsFqyUgCBoBTK3l9oQihCKELk/bIWIWlKh3gGoPjY8WcLrhAOqoMQ2RbXJQSk8oBH9KzZdlsJxRnCfcoYCDdpt4KgubK6tjvXkHA9tsjvSZgelJF1XS97Mdcx/CuZVys74xdePqPndR1XDDhh1nqZ/zbbsnzTBP1pmDaUbu92D0TsVbHI3tEH/bJmP+2XyUhvC1lJNpcIuwN6FQlY8TMDwKRW1DXSAdkh49/r/Con2dSyG72mK+hGbfS3wcuKcVUyQlwuW6zwXIB8FfKryNOsq4JMn5Hr9VmS7Jq4ruh7bebc/VuZHmEw2u0ixotIV3jQ/jUn0YPdKVjr3DvC6vbPEW3NEKBPLcfQ0m+J7NQtCOdkndKl1WrUUIRQhUm02zTV4ghQyuAdlwASOOvMd3jUHsDktU0rJ22OvNJGEY1cYY98PdBSmSrsqUTokaZkb+zulPCqWuLDYrMinkpH7uXu81plndIdQlxtQUhQkEcaYBuLhbTHh4xN0XauqSKEIoQihCKELPtvNrVT8JaEqWrRS2ycwIPyJj7WmtUSSfpCya6sP+KLM9FZ7GbJotUda9CnlQZUB+jkfKDzk6njUmRhuZTFFRCIXObj7l86SMMedt+sZccAbBKmkEjOJBnTUlIBPGq6lji24Oi9NseeKOXBI0drQnh/aRkF1z4VSgq6aB6tSozLSlwBKmnQJMpnMCRSvaOEnMfeS3CI2bxo7DtRwBIzDh46Gy0DZzZ7qGnWrhaXrcqlpDqQcidTBzSOI0gbqdihIGE5jgvO1te172yM7LgO0QbXPNX1hYstD9C22hJ+4kAH0FWhgbkBZIyTyS5vcT4m6lV1VooQoeI4Uy+IeaQ5G7MkEjwO8VEtB1Vb4mSd4XSxi2AYZbDO8lKRwSSST4Aamq3MY3VJS09LEMTwlc7Z27R/wtg0mNy1RPsJ96hjA7oSJr4mH8uMLw70kXZ3JaT4BX4qo3rlA7VlOgC5J6RLz/AKZ/hP51zeuXPxSZSWeky5G9tpX8w/Gu75ymNrSDUBT7fpSP+ZbDxSv8CPxru+PJXN2v+5qv8O6QLRz51lo8lA/UCKmJWlNx7RhfqbJissRaeEtOIX+6oH6VYCDonGSMf3TdSq6pr4pIIgiR31wgHVCo8U2Zbc1bhtXcBB8R+VZ1RsyKTNnZPTRVOiB0Sde4c6wrULaUdy0GJ/iGh8DWK9tRSuzuPgV2OomhNr3HI5j0+manW+0EpDd40m4b4rKQSO8ogzHNPpWjBtNruzMPNPw1EbySx27dyubHwPDz9VIVgCVgvWD4Wnd1KjKZG+DvQe499bUM72dqN2Icjp/CKmGKYBlSzC797RY+Y0cPu6rmrhQVkWlTTsTkVoqOYI+Yd4rUhqWTZaHkfvNYNXs+Wl7YOJnBw08Oh6FX+G4+pHZc7Q+9xH51GWlDs25KMNY5uT8wmZh9KxmSQR3Ug5pabFabXtcLtK6VFSVBthtKizaJkF1QPVoPHhJj7ImfKqZphGOq0Nn0D6qS36RqVWYVYOYhZRfNpSpX6pcdoA6hUH5T3aSKjGHPZ21RtijpS8xxm/yPQpbwfEnsKuTbv5iwpUAqmAmfnRvHHUVxpMZsV5mKV9HLu390rUrd9K0pWghSVAEEbiDTIN1uNcHC40XShdRQhFCEq7fbTfCtZGz+mX8v7KdZXu7o8+6q5H4RYapCuqtyyw7x+7qn6OdmI/xlwDnOqArkR857zPGoRM/UVRs+kI/NfqdPqrDpQYeNr1jTi0obMuISYzAlMHNvGWJ86jVB2C4Xr9iPiE+B7QSdCeGvDqljB8Xvkry2i14g0EpKkqSBkKp/RqUrXMBvgxVDHyA9k4gtOopqRzbzgROubW4242HBOmHWDVkhx0pyuPkLU0FSAuBKU8IBJ1j8Kfpqa5y469F5vaO0SWgONw24HMhVl/iS3SZJCeCQdB+fnWxHC1gy1Xm5Z3yHPTkrTAMYAhpxQG4IJO8k6J8eVK1cQHbCdoZXO/Ltew9yZKST6KEIoQsI2uxZVzcuLUTlBypTOgCdNPOT50m83N15WsmMspJ0VNUUoihCKEIoQihCKELvaXjjRltakHmlRH0ruimyR7M2mya8F6RLhqA8OvTzJAUB4ganxqbZXDXNaMO1JGZPzWh4DtTb3QGRYSuNW1GFDu13+VXteHLYgq45h2TnyV3U0yuVzbIcTlWkKHIj/wAioPjbIMLhcLhAOqTca2aU122pWnlGqfzFYFXs10fajzHLl9Uu+K2ioLd1xpQWw4W1TrxSocQpJ089+6laerkhORy5JmnriwYJW428tCOoOvlommxvWMRR1byA1cJ+yFdsAfaQoRKTP1Br0UFQycYmmx96fczcjHGccZ5jK/Ig6EfyFUXts5brDb3aBHZeiEq7j91ekxuPCtenq7nBJrz5/QrHrNmtwGam04t1LevVvvHFS8PxBbKpSZHFM6H8qalibIM1lwzOjNxpyTjY3iXU5knxHI8jWXJGWGxWzFK2RtwlP+xKnL43F091zYOZCCnTeSEHWMqdDu140l7OTJicbre/FWspRDCzCdCfn5+5W+N7RsMNOhLjZdbQYbChMgaCKtfK1oOeYSdNQzTPbdpwk62S7b2a8Vw8LfRleTm6pz72p4aaGI8pquO8rLnVL7e2bCJCyM3t7jbRQOj/AGhWw6bK5ka5UZvsKzRk8DOhngOddjfY4SvPUFS6N+5k8votOphbaKELncvpQkrWQEpEkmgmy45waLlZFhrS8VvypyerEk8ggHspkcZUPelR23Zrz8YNZUXdp8k89IFytuxdFurItIRok9pKM4BIA1iPaanUOIjNl7TZETHVLN4Ozn4XtkFWu9IVmtrI6hxeZMLTlBBkajfrVZqYyLFNN2NUskxMIFjkb/wrDZHCRY27q1KJS4rrEpIgpBAyoPNXDxq6lgIyHFI7Xr2yuDiO6LHqenjwVbiF4p1ZUrdwHIcq3Y4wxtgvJSymR1yoTjplKEJK3FGEoH1PJI4mq6iobCM8ydB98EzRUL6pxzwtGrjoPqTwCZsF2YSiHLiHXZCkgjstn9gcx96JrLe50hxPPgOA++a3A9kLd3TiwtYni7x6Hlorty9bSoIU4gKVuBUJPlUC9rTYlVYHWxWyUipqKKELB9rsOLF262d0hQ7woT9ZHlSbxZ1l5SsiMcxCp6ilUUIRQhFCFebK7MuXqyEnIhMZlkTE8AOJ0qbWFycpKR05yyAT2x0Z24HaWtR57vYGrdyFrN2VEBmVxuui9o/q3lo8UyPrXDCOBUHbJYdCqW/6NLhAJbcQ73QUn3ke9RMTglZNlSDum6W7jCLq3UFKadbKTooA6EcQoae9VkEahJmCaI3sQnTZDpA3NXh8HSRz+1ugd/dVrJeDlp0m0f0S+q0dCwRIIIPEUwtkG69UISltLgES6ynTTMhI/wBw/KsPaFB/7Ih4gfFUSR8QlFaVAhxpfVup+VY9weaTyrLgndE7E1XUVZuHWeMTDq35+I/hPOEX7WI25S63BByuNq3hQ+0I1jiDXqIpWTsuE/Kx1LIHxOuCLgjiDw+oSw60th34d4yqCW1/6iRx/eHEd9atJUl35cne4dR9eaydp0DQ32mAdg94fsP0PD0VlhOIFlc65T8w/HypmaISN6rLgmMTr8OKdULCgCDIIkHxrKIsbFbYIIuFjON4U0w5epu0r6xZK7Z0T2pUSdJg7wDMxWU9jWl2PXgva01RJMyIwEYRk8clbbHsX9wthQUpi3Yy5QQQlYAhQAAGeYOp0E6VbCJXEcAEptB9HA14IxPde/McvDyUjpOwTIpF4yCDm7ZSDoQJSvujLv5kVfK39QXz3aUGEiZmvFNmxeN/FWyFEy4kZXN0yNJMbpiatjdiCfo597EDx4q+qaaSN0qYtkYDCT2nCCdfsiT9QKpmdlZZe1JsMeAalSujLCizaZ1CFOqzbtcsAJHtPnXYhYXVmzYcEVzqVx2v2PXdOF5h/K4EZCkkwRJ0JG4anSDVU0BecTTmvVbP2m2nZu5GXbe9/v6qv6P8JUCti6sky2QoOrbHGYAJT2gMszPGoU7P0vbomNq1AIEkMpz4An65aq72mvcyw2k9lO/vP9IrepI7NxFeIrZcTsA4Jfu38iSqMx3JSN6lEwAO8kirppREwvP9qujpXVUzYhlfU8hqT5BNWyeCdSjrXdX3BKj90bwgTuAEAxEkTWMC5xL36n3dF6KZ7GtEMIsxvvPFx5knPjbRQtp9pylRt7Y/pBotzSG9NwGsr13aRBpGtrRCLN1UgxkMYmm491vPqeTeuaVAO0VklSzvWTKjHfv8uFedklfIbuN1mzVMkuTjkNANB4D56pv2e2jmGnjrwWTv13Hv762aHaOK0cuvA812OS+RTTWyrkqbd7LfFt52wkPI3E/aSJ7OnjIquRmLMJCupN827e8FjjjZSSFApI3giCPEGlV5otLTYrzQuIoQihC03ohuU9W+3IzZwrxBTHtl96vhOoW7sl4wObxutDq9bCKEIoQvK0AgggEHeDuNC4QDkUs4zsLavA5EJZX95AgbvuggVW6JpSc1BDIMhY9FX4L8ThygzcS9bGAhxIP6OT9uflRv4kCKi3EzI6KmHe0xwPzbwPLx6J3BndVy019oQs/2lwzqXeyIbVqOQPEfjXl9oUwhk7I7J0+iVkZhOSprbEDaPpuhJTGR1IO9J3HloY15VLZ9Ru34TotbZb9+w0Z49pp5EcPMX809bW4R8Tb5mYDyRmZXExMSAeShpXong2xM7w0KKSRjHmOcXjdk4c/5BzSlY3QcQFjSd4O9J4g8iK24ZhKwPC83W0j6Sd0LuGh5jgfNNuy97ILajqPl8I3eUe9KVcdjiCZoZbgsPkp2LYGxclBfbS51ZJTPfvB5gwNDppSD42v7wWvBVzQAiN1r6rljeNMWTOZZSkAdhtMAqjclI0rj5GxjNTpqWWrks3zPLqUrbOYq9iXxqXBDCm8qE6HIogxuAJO4+VUQyOlLr6JvbGz4YKdsY7xvc8/6Kouj69Nrert3NM56sjd20q0Ovn612M4XWK8Ts95hmMbuOXmtcppegWN7duG5xEtp4ZGx6Sr3J9KVkzcvOVp3tThHQLVcRuBb26l7g2j6aCmHHC269RTQ7x7Yx4LHsIC0PMLsngbl5tZdK4CUqIBI7Qgnfz1ArMZcEFhzOq9nUYXRvbUN7DSMNtSPI/RadstYPWzDirl0OrKisqBkAQNBoO/dWjTxuGRNyV5TaVTDI7FE3C0BL7q8yio7ySfU1vgWAC8i43JK67OWQfvM53WsGOa3EkD0Tr51k1j8cwb+34n+F6PZ7DT0Tn8Zch/xafmVeba4z8OxlSf0rxyN6TBO8nwEn0pKqm3UZKbooQ9xkf3WDEfLh5lIts1lSEzJ4nmTqT5mTXk3vL3FxWXUzmeV0h4+4cB5BW2DYOu4OmiBvUfoOZpmko31ByyHP6KtjC5O2HYQ0z8ideJOp/8APCvRQUsUI7ATLWBuin0ypIoQlra3ZBu8Gcdh4AALkxAO5Q4+O+q3xh3ikqqiZOL8VkWMYS7bOdW8nKrhrII5gj/9pYgg2K87NA+F2F4UGuKlFCFOwTE1Wz6Hkb0nUcwdCPSug2N1dBMYnh4W7YRiKLhpDrZkKAPgY1B7xTjSCLherikEjA4KZXVYihCKEIoQg0IXhloJGVIgDhQuAACwXuhdVVtPa9ZbqA3iFDyP5TSVfFvICBrqoSC7Vni0BQg7jXlgbZhLMe5jg5uoTj0d4gXbQJUZUyotHwQBHtFetpJMcQK3dpxgSiQaPAd6qgxKzDF68gfK8A8PElQX9E+taFA7BI6PnmPn8khthpnpYp+LLsPhkW/NS8NeyOoV+0J8Doa0ZW4mELz8LsMgKegax1vLN9odk7w367phLbgzBSOsVuIQB8umkg0jJDJvMTV6Sk2jSilEEpI1BsOvNecHwzFWLlT3VNw8tBeCVIgpB1ygq0OWaGMma/FbXVdqJ9nSwCPEeyDh1165c1U9IjBYv+uTpmyrH7yAJ/CrJRZ11842g0x1GMdCtUYxJKkpUNygCPMTTN1vNkBAKybZEddioUdZW4r/AGqj8KVZm9YFL26u/UrYbq2S4koWkKSd4PGmiARYr0rHuY7E02KzzajBsHZP6XMhZ+y2pSuPIymk5WQN1XoqKq2nL3LEdQB9CmZlttGGoDObJ1SMubfBjfGkxWhRgYm2XnNrPeXSF+tze3il0VsrzZyCuej1mGn3OLj6j5JASPpWCDeR7ubivX1PZigjH6Y2+/M/FUu2j4cvkp/0EH1cCT9KxdrSaNXZnGHZ+X/sd7mqFas51oR95QHqYrIjZje1vMgLFAubJ/vLV1tkJtCkKQNEr1CtNxO8EnjXrmR7tgYzgmJGvDfy9UrI6Q+qWWrxhbbid4RBHurURyrgmtkQkPxLAcMrbHopSukm05On+AfnXd81TO1IOqrrvpQR/lMqP78D6KNRM3IKh21m/pb6qrc6Trjg00PHMfxqO+cqTtaT9oXZnpCS8OrvWEqbO/JJ8NCfpXd7fJwUm7Ta/sytyXvEuj5DqEvWC5SoBQStXA66GJ3HjQYri7V2XZrXtDoTrzSTieFPW6sryCg+RHqNKqII1WXLBJEbOCh1xUq82U2kcs3JGraiOsTG8DiOStamxxaU5SVboHdOK2fCMUbuW0utGUn1HcRzpprgRcL0sUrZW4mqbXVYihCKEIoQihCKEL4tMgjnXCLhCytQgkcjXi3CxISKuujpeV66b+8UL9cwP0Feg2U68ZC3ZXbyjhfyu30sve3rUXVksf8AVQfApBHvWpEbVMZ8R7lWe1s2oaeGF3oVCNbq8in6wXLSDzSn6VjSCziOq34jdgPQLvUFYq7HsWTasqeWlSgngmJ9yKhI8Mbcpilp3VEgjabX5pC6UHEusWlwkEBYJE74UlKhPpVMhxAOWFtyHduAOoJCobPaJSG0J+6kDdyEVAPICQZVENAXfo2/+QTP3V/SpRd5d2b/AKj1Wm7W4c5cWrjTKsrioglRTuUCdU6jQVdK0uYQF6+gnjhna+QXA8+HVZVd4S7ZpHX2YELCi8leeQNCIJ0nfurPLDGM2+a9Uypjqj+XLwtYi1lql9cpdsusQCEqQlSQRGhII0HdWzSOBe0heF2hG6Nr2O1Bz8ilQVrhefdorzo9cm2WPuvOA+s/jXn2auH+4/FexrR/jPNjT7ksbQpIxK5niluPJCaw9q98ffAIrzegg8XLvgI/xLX734UlRf6hnj8ljR94LSK9anFX4zgrNyjI8gK5HiNOB3iouaHaqqWBkos8LP8AGOjNadbZwLHJwwfIhMH2ql0J4LIm2SR/jPqlXENmrpn9YyoDmCD9DVZaRqEhJRzM7wVWWzyPoaiqMDuSssM2euXzDTRPeYA96kGk6K6Kklk7oWy7KYSbW2QypWZQ1PKTqQO4GmWNwiy9JSwmGIMKtHmUqEKSFDkRI9DU1eQDkUr4n0f2jpKgFNH/AKZAH8pBFVGJpSMuzoX56eCWsR6MXB+odSruc0P+1JFQMJ4JKTZJ/QfX+lHwnZ3E7JzrGUJV95IWClQ5ESJ3+VcDHtNwoxUtVTuxNF1o2C4kp1IDrSmnAO0kxH8JBMir2m+q2IZS8doWKsqkrkr7QbSP2sqXbZm50WlYPqN4qtzy3gkp6mSHMty8VU2/SeyfnacHgEn/AJCoiYcks3a0fEFW9rt7ZL060oPJaSPeIqQlamWbQgdxTDa3KHE5kKCk8xUwbptrw4XC9uuBKSTuAocbC5UllijJJ5ma8UTc3SKudgG5ubhfBKUJ85Ua39kt7BK27YKCNp4lx+Cmbeq/S2Y5rWfRIrXj/wBRH4n4KvSgqD0aPUqrNbi8mnvCx+hb/cT9Kx5e+fEreg/xt8AqjbDErtlLZs2kuqUohQUCYEaR2k8aVmc9oGAXWts+Cmlc72hxaAMrf0UnYrd4vdNKZctUBKt+UAHyJdP0pV7p3ixb9+q2II9m08gkbIbjn/8AIXrblhSMNsUODKtISFDkQ1BGlXOBEbQV4r/yN7XyOc03BcSFn9Vryyadlj1GKhKtIccT6hUfhU2ZPWjTHd1dupWxXLwQkqO4CaaJsLr0zG4nBoWaO7XX12GmWWksqfzFtWY9pKRJ14H6zSJmkfYAWuvTN2bSUxdI9xcG2BFtCU17M4gbyyOcALEtrAEDMkCdPGnKWXRx4LC2tSCKRzG6EXHgdFQER5VvheSI4Kd0eLyu3jR/1EuJ8Fpg+4rBe3BPI3rf1Xr5HiWip5BwbhPi3+FD29b6u8YXweQpPmiD9KyNrR3Aculm+2e//wDMg+RyUPDXMrzSuS0+k6+1Y9O7DMx3ULEabOC06vYp1FCEUIRQheS2OQ9KFywXqhdVfjGMs2qM768oOg0JJ8ANTUXODdVVLOyIXebJDxLpPVmIYZTl4KWTO/7oiPWqTMeAWVJtbPsBU1x0g3ivtIT+6kj8aiZXJV205io39trz/V+v51zeO5qH4hNzUhnpDvE/aQf3kk/jXd64KbdpzhWVp0ovAjrWW1DiUkpPvNd354q9m1n/AKmpqw3b+zdgFwtqPBSTE8swEVYJmlPx7QhfkTYpnQoKEiCCPUVanQQQs06RNkUtg3TCYE/pEAABIA+YDy1FLystmFi7QogBvGeaWNm8eTbHt27TwJklaRmG7cqDppuqtrrcEhS1Ii1aCtc2ex+2uRFuoAjUojKR5cu+mWvDtF6KCpilHYKt3EBQIUAQd4NSIBFimEuX+ySDJaUUn7p1T/SsmbZMbs4zb4Kl0IOi+7EYKu2ac66OscdUswZAG5IB8B7mnaSExR4TqtOtmZJgZH3WtA8+Kqdq3Q5eIAM9Q2Z/edMesI96fpGY58X7R8f6SlbJuaDAdZHe5lj81GbRmITzIHqYrWJsLrzYFzZP7CISkcgB6CsVxuSV6Bos0BLe2G1hsVNS1nQvNnVmjLERGmpMn0peabdkZLW2fs4VbXdqxFrdVzsOkOycgFxTajGikKiTwzAEVxtVGeKlLsWrZchtx0I+Co+l65BTbpB3lavZMfWuzHReQ2ubBrfFUFlsytbaFR8yUn1E1WGGyWZSlzQV06QWSxiHWJ+0EODy0P8A2+9dkycivbuqjEOhWvMuBxCVDVKkgjwImmdQvQtdcBwWWPbH3CBmuLpNsw0pXVqKpyhRgRCk5SRAis8wOHedYDRetbtOF+UUZe5wF+tvI3T5sns4mybWhLinM6sxKoGsAaR4U5FEIxa6wa6tNW8OLQLC2SpsdtereVyV2h5nWtqnfiYOmS8vVR4JD1zVU1cFm6t35hGbq3P3V9lJPgpQ9aT2hGQWyjhkfA6e9bGxJWvilpTq7tN8W5keYHuTJt5hvXW3Wp1UwetTHED5h5pn2rMq4t5EQtGgfZ7oXaPBafPT3pLYeCkpWncQCPOvKEFptyWNNE6GR0btWkj0WkbPXnWsIJMqAhXiNPeK9VRTb2Fp48Vex12qyptTRQhFCEUIXlxYSCToBQuE2F1gW0GLrun1OrPEhI10TJIAnxpJxxG68nUzmZ5cVXVxLooQmHYzZw3j0KJDSIKyN+swB4kVNjMRTtFS79+eg1WuYVhVs0nKy232dCQBMjmY30yGgaL0UUUTRZoCsC0nkPSpK2wUS5wdhzRbLavFA/KoloPBQdDG7VoUSx2dQwvMwtbY4tg9jyTwPeOdcDA3RVsp2sN2G3Th6KxxFoLacSrcpCgfApIqR0VsgDmkHkvzuKSC8cV7ZeUhQUhRSoblJMEeYoXWuLTcFa1sPtn8TDL0B7XKRMLAHfuVv48KZjkvkV6Girt92X974pzq1aSKEJXxbZ4IK3WpJWoqWO/mPLhTVG9sd28zdK7R3kwa454Ra3RR9nbUrdCuCNT46x70zUvwstzSNJHikvwCcKzFsLMNt9trht5y3QlLSAcoWQSpQgSRqBoT30hPUODi0L0+zdlQvibM4knW3JRNlcFsX3UKcvFOPlQV1eTJKgZjWc27hUYo43EEuuVdXVVXDGQyKzdL3vlp5KPt88bjEepTrBS2PFUT7/Sr5Dd1l8wr3GSowDoFq7NglKQkbkgAeQimbLfbGALJU6UsK6y3DyRKm1CYH2TIPuQaqmbldZ+04cceIahdOi/FOtterUZU0oga65YBB8BMeVdhdcWUtmzY4sJ1C57e4O46oKQ288CnVsLT1eZPy5kESZk6gjcJqqdhOYBK9ZsupZGCHODc9bG9jrY/VMuAdd8O2LhIS4EgKAMjQCr48WEYtVmVW63rt0btuvGP2PWNkgdpOo7+YpunlwOsdCs2qhxsuNQkt9kKSpCtxBBrSewPaWnQrLhlfDI2RmrTf0V/sbieZBtXfnaEJKv8xvgdd5AgHv5TWIWGNxjdw06heoleyZjaqL9XeA/S7iPPUdEsY1h5tbhSCIacUVMnhrqpHLQnQaaDurzu0aUsdjaMiu1sQqIRUMzcMn/J3uz6qw2cxTqHO18i4B7td/1qqgqtxJ2tD7uqyo34Sn8Gd1eoTS+0IRQhFCFW7RpJtnQnfl0jxqLtFTUX3ZssAFJheRX2hcRQhab0PkdXcDjmT6ZTV8PFb2yO47xU3bzBHQPirRS0OJ1cDZjOBHa03kCeciuyNPeCtroH23kWR424pTw3pDu2hC8jo/bBn1B3+VViVwWdHtOZmRzV0x0pfft/5V/mmp77omm7XHFq7r6UG40YUT+9/SjfdFM7WZ+1L+0G379wgtoSGUnflUSoiIInQR5VB0hOSTqNpPkGFosEoVWsxFCF7ZdUhQUglKhqCDBFCk1xabhbtstjIu7dLo0V8qxyUAJHvPnTjHYhderppxNGHeqt6kmEUIXJm3SicoAzGTHOpOcXaqLWNbew1VbtTjfwjCnshWRGgmN4BJIBCRB3mqZZMDbp6hpfaZRHe3371FwTH7S+QB2CuO00sAkc4Ch2hpvFRZIyQKypo6ijdfO3MfxovmIYVa2iXLtDKELQ2ojKAJMSBpxJAHnXTGxvaAStTtGfcOa9xI1zSN0dWBubxdw5JydsnmtStN/gariF3XK8zs6MyzGR3D4rW6ZXoF4fZStJSoApIgg0LhAIsVkNopeFYhC5LZB/iQo9k6TqCB6GlR+W5efaTR1Fjp8lr7bgUApJkESCOIO400vQA3FwvVC6ihCWNoMJykutjQ6qHLv8K0Kae/Yd5LLq6exxt80uuIMpWg5XEGUKHuk80ncRVlRTiZvUaH74FFBXOpnm+bHZOHMc/EagpjbW1iLBadAS8kSRvU2vUBaJ4cQRzisaWMPBjkGf3mvQxv3JEsRxRu9COLT8CEnv2zjKyy8DmG5cQHAPtJ9pE6TXmKuldA7pwSdZStb+dD3Dw/b0PyPGyY9nNoMkNOnsfZUZ013Hu+lOUG0MH5chy4FLRyWyKckqnUa16AG6YX2hCKELytIIIO40IIusAx7DVW77jShEKOXvTmOU+YFJEWNl5GoiMUhaVArioRQhNvRrjHU3QbVol6Ekk7iJy+pMVZG6zlpbNnwSYTxWxEU0vRpF2v2CS7metuw5qS2AIUY4bspJ+tUvivmFl1ezhJd7Mj8VmN7ZOMqKHUKQocFD6c/KqCLarCkifGbOFlwrirRQhFCEUIRQhaL0RXaszzX2SM/mMqfp9KuhOZC29kvObfP4LS6YW0ihC53DwQlSzuSCTx0Ak6DfXCbC6kxpc4NHFU2zeNovmnDkEJWpBSdZHCQRxB3VXHIJAU5WUrqR7RfUA3VJjfR+lTnXWbht1zMJEDeNUwRlO88taqfTC92GyeptsuDN3O3GOvz5qk2+xRSupsG3FOLQUhxXFa8oABjQySTHOuyHRq8ZtapEsu7jFrnQcL6BPGx+Ci1tkIIAcIlw6fMdYkb4mKuY3CE9SQbmIN48Vd1NMooQljbnZoXbUoA65HynmOKd+4zPiKrkZiGWqSraUTsy1CoOjnacg/B3BIUCQgqO7KI6s94gx6VCJ/6SlNn1RvuZNeH0WjVethFCF8UkEQdRRogi6WsYwIiVtajeUDh4flT8NTfsv9VmVFIRdzPRLq21BQWhRbcSdFD6KH2k9xq2enbMOR4H71C5RVz6ZxBGJh1aflyPUK2GJM3ieovEhl0fq1zAKiIzNq57jlPvFY1RBf8ALmHgeB8F6GBwLd5TnE095vEDk4fMKkxLCHrYw6C4iP1wTof3kicnju0rz9Vs58ebcwl5qRkt30//AE4jwJ73hr4qxwPaJTUJXK2+Guqdd45juopNoOh7L8x8Ei2QtyKdrW5Q4nMhQUOYr0UcjJG4mG4TAIOi7VNdRQhJnSJsublHXNCXkCMoHzpnd4iSR51VKy+YWbtCk3rcbdR71kZEaHQ0svOkWXyhcX1CyCCDBBkEcCNxoXQSDcLYdg9qhcthpww8gAGT8+nzDv01FMxvuLFekoasTNwnUe9N1WrQUDFMHYuE5Xm0r7yNRpwI1FRLQdVVJCyQWeLpExboxMlVu7pwQsewVOvmKpMJ4FZUuyeLCk+82Zu2vnt3B3gZh6pkVWWuGoWa+jmZq0qscZUn5kqHiCPrUVQWOGoXlKSdwJ8KFwAnRWVhs9cvGG2HD3kZR6qgVINJ0CvjpZn6NK1nYrZj4JtWZQW4sySBECB2RrrqJmmI2YQvQ0dLuG55kpkqxOL4VDnvoXbJP2lexPrZtmkqZAIKMzZz67zmgjTgKWlM1+yMlr0baDd2ldZ3PPL0S1sbi67G5WzdMra+IWCJ3JOu6JzAyBpu0qiF5jdhcLXWntGmbVwiSFwOAeo+XE5pz2z2lTaM6GXVghseXzHuE049+ELxNZUiBnU6JY6PNnVOufG3IKpOZvN9pWaes8o08Z5VXEy5xFIUFMXu30nl9VpVMLaRQhFCEUISDt9siV/4q1BDifmQgGVkq+YR9oSfGqJI+IWVXUZP5seo5cVN2I2vFwnqXyEvpgDMQOs01IGna0MipRyXyOqsoq0SjA/Jw96catWiihCKEKsxLBUOyRCV8wN/iKYiqHMy1CVmpWyZjIpVxTBlJ7LiMyQZCgJHiDvSe+nMUU7bOz6FJNNRSPxxkg8xx8enQrlZ4s+wFBU3TJEdWo9sDjClT1k8lGkZaN7LlnaHLj/K2qfaVPUECX8t/wC4d0+IFsPiF9OH27/as3UtqjW3c0PoSVJ4bgRWJUbPjl7vZd98E5PAHtvKL/725j3ZH4qLaXz9srULaM6oXuPhvSfEVmD2ijdxt7is6SmlhN29pvMZj6jzTlhW0TTuiobVyURr4Gtmm2hFNkeyeqi2QOVzT6sRQhZ7t3sTnm4tU9rettI1WSr5k9+p04xVEkfELIrqDF24xny5rM3EFJIUCCN4IgjxBqhYRBBsV5oXF2tLpbS0uNqKVpMgjhXdFNj3McHN1WtbH7bN3ADbxDbwAEqIAcP7O7Xu76YZIDkV6Gkr2yjC7I/FOFWrRRQhFCFFdw1lXzNNq8UJP4VywUDGw6gLwjCWBuZaHghP5UYRyXBDGP0hTEpA0Agd1dVgFl9oQuC7xsKylaArkVCfSa5iCmI3kXANksbeYXcLCLi2dcSphKiG0Aqzq0iADB4zIOlLzsce006LU2XUQNJhmaCHEZnKw8U02qlFCSoQopGYcjGvvTA0zWU8AOIbpdUm1t5asJS++hC3W5LSTGYnT5e7cTyqEmEZnXgq5K91LG4B1geHNJWA4Q9idybm4zBkKBCVAwoT8iNwyiBJFVNaXm5WJBC+rk3sndWpMtJQkJSAlKRAA3ADcKZW4AALBe6F1FCEUIRQhFCEi7Y7FZz8RZ/o3UyopTIKlTMgj5Vb/GqXx8WrLrKHF+ZFkfijZHbXMRb3koeBy5lQJIEQqYhUj3oZJwcu0tdf8uXIp5Bq5aa+0ISZie3RRcuMNWrj3VarKVCYABJA4gTSzqizi0C9lsw7JD4WyvkDcWl/qmDAcZavGQ63uUNUmJHcoAmro5A8Ygs+rpH08hjk/grxe4C2v5RkPdu9N1OMqnt1zWXJRxu0yS7imyqpCigLI3KRIWPAjUeRq1zqef8AyDP746qEL6yjvuX5HhqD4tOShKdfSMj4TdNb+rfTCgeYXlJJHD60u+gcR2XBw5H65rRi2xD+thjdzbofFpt5/BRChpajlKrf9h/VJ8HQSfIisKp2UDo0s8Rkmn01PO28Tmk/7Nf+mXqFaYfjdwz84U42OM5k+SxPoaoZLV02Thjb6+/VKSU00R/d4a+hz+KZsM2gZeHzZDyUR7a1pQV0UvQ8iqw8aHLxVsDTiklvaXY1i6BUEht0/wCYkbzzUARm8TVbow5JVFDHML2seay/HtlLi1JzIK0ffQCRE8dOyaocwt1WHPRSxHS46KjqCTX1KoMjQjUEcKF0G2YT5sl0gKbhq6zLToEuSJTr9qd475nSrmS2yK16TaRbZsmfVadbXCXEhaFBSTuKTIPmKYButtrg4XByXWhSRQhFCEUIVFtvia7azdda0WMoB5ZlAT71TO8sYSE9s2Bk9S1j9M/cEhjY1L9j8Wl5TlyUhZUVE74KkTOh1OvOldxijx3zW9+JmKq9nLbMBtbLyKcOjnGl3VoFOElSFZCo/ahI1PfrTFNIXszWRtelbT1Fm6HPwUnanapqzRr23SOygET4nkPLhVr5A1efqatkI5nkk/A9n38Re+KvCoNTKUKntJOsJ3ZUbteNUtYXm7lnw00lS/ey6clpdtbpbQlCEhKUiABuApgC2QW01oaLDRda6uooQihCKEIoQihCKEJd2o2RZu0lUBD0QHNf9wBGYfnVb4w5J1NGyYX0PNKlpjV3hiwzdJU6wNEqHADQZSRrw7JNVhzmGx0SLJ5qQ4JM2pzVi4uLRxyzWC51aigaEpVlOWU66zwNWOddhw6rbopoZZGF2bbi/gstxPEEqQi5K+pxBCyHkxBXoQDlnTQAHSDNZ73C2LR3Fe1hhcHGEDFCR2enn8M1pWwtm2m1bdQ0GlPISpaUyBMbwD8oMzA509A0BgIFrrzW05XuncxzsQaSB/fFLz+112b64RboS8y0JybjCUjMQoA71EiDVJnfvCG5gLQbs2mFKx0pwudx8dMsk07LbRt3rRcQCkgwpJIkenA1fFKJBcLLrqJ9I/A436q2eYSoQpII76uDi3RIOY12oUFzAmTuTHgT9N1XCpkHFLuo4TwVUnY5CFFbKuqUeKQUn1SR9KjeEm5Zn0y+CZ3tWG4RKSOTgHD3qFdbJPFUhxpXPOjX+ZMGlJ6Snlzt6i/vuCmG1TnNwzsDvA29xBC7N2V60IaIAHDNnHkFJBHrUBSuYLROt45j0/lcx0/7SPDP5qyt8ZeEB22c/eQMw8Y0j3qwPcO8PRTEEbhdrx55fVXQIUN2hG49/OrUsRwSzjWwtq+FFKA04Z7SZiTxKZANVuiaUjNQRSaCxSLjHR9csgqRDyf2Qc38uv1ql0TgsqbZkrM25pUfZUg5VpKVDgoEH0NVrPcxzTYhW2z20r9or9GqUT2mzuOvDTsnv76k1xbomaeskhOWnJa9s5tKzeJls5Vje2ojMNd8A7u+mWvDl6GnqmTi7fRXNTTKKEIoQo+IWSHm1NOpzIUIIrjmhwsVZFK+J4ew2IWenYi6ZbcaTfJatlElUp5njJ37p7Qmk/Z3gEB2S3n7ZpSRLJFdw43+/guKtoUtIFlhTairi4BMnQFQGsyBvNTBDRhjXj9obYlq5Tu8z8PBW+zmwgCi/ekPOqIVGsA7zm+8Z7o0qxkXFyqp6AA45cynhIjQVctNfaEIoQihCKEIoQihCKEIoQihC5XVslxCkOJCkqEEHiK4RdRc0OFjokjEtglNuB7D3OqWJOVUkeAJmOOhB31SYrG7VmybPLXY4DYquG0QbcSnFLWXEEBLwRxB36wDpBkct1QxC/bCth2vUU4MclwNMuKdzi6Hrda7VSXF5CUpBBMwYkcNavLrtJatClkile3PK4v4JE2U2GdVblxTjlu6olMFOuUEg5gY36Gk4qcltybFenr9rRtlDQ0PaM/Px6J32W2eRZM9Wk5iSSpR0k+HAAU1FEIxYLErq11VJjItyCR2Q7it68lTqm2Wh2QAN409ScxnwpUXmkIvkFuO3ezqVpDbud9/RWGx2Ivs37lg671qEpJSYEgwlXpCojnU4XubIYybpfaEEMlI2qY3CSc/ePkmPbTHzZMB1KQolYTBPME/hV00u7bdZuzqMVUpYTbK/wAFSL6QVM9X8VauNpcEhYMiI5ECd448aq9pw2xNTw2MJcW5kBI4JsxfE0W7C31hSkIAJCRJIJA0kjnTD3hrcRWTT07ppRE3InmlX+9C0+4+P4B/9qX9sZ1Wr+AVPNvr/CasFxRFy0l5sKCVbswg0wx4eLhZVTTugkMb9RyU6pqhFCFGv8PbeTldQFp5GuEA6qD42vFnC6z/AG42XsbdkuJlpZ0SkKKsxjdCjoO8bqokY1oWTW0lPGzEMis8t31IUFoJSpJkEcCKqWKx5YbhaZsn0ghwhq6ELJ0cAASddAR9k9+6rmS8Ct2k2iH9mTXmtAq9ay5vPJQMy1BI5qIA9TQuEgZlJ+LdILSVFu2Qp9zhlEp9pJ8hVLphoM1ny7RYDhjGIqub2avb8pXfOhDe8NhMETrugR5ydKjgc/vKkUs9RnMbDknXBsFZtUlLCMoMSZJJI4kmrmtDdFpRQMiFmBWFSVqKEIoQihCKEIoQihCKEIoQihCKEIoQihC43dqhxJQ4kKSdCDXCLqLmhws5J+JdHjU57RamHAZGsp9N+/vqowj9OSz5NnNviiNiuPxuLWkdahFygbygEq58Ak+orl5G65qOOrh7wDh0+wplr0i2pOV1LrKuS06eoP1FdEzeKsbtKK9nAjxVSnBnkXDlxhNxblLg7SFqmDx3A6Tr5mqd04OLoyM16uHatHUwNjqbm2hb/atdi9k3Ld1y5uVhT65HZMgAx3DXTwiKnDCWkudqo7R2iyZjYYRZo5/2VWdMLp6thABMrzbuSVD6mq6zQBM/+PtGN7jyt7wqLEMMbYv2WLxa3WCgFBKgImYBgCQCmD4iqnMDZA1+YT0U75aR8lOAHXz+8+a2DKIjhWkvIXWaXgBx9kcMu7+FykXf6gffNeljuNkuPX5tWlpSBoNKeXmibr7QuIoQo98pwIPVBJXHZzGBMaExrE8q4b8FB5dh7Oqz2+2EvLl0u3L7Mn7gUYHIAgAVRunk3JWTJs+aZ2KRwVla9Htm0Mz61L55lhKfYD61IRNGqtZs2BmbzddP7S4bZ9hqCeTQzb+8mPejGxuin7TSw5N9y4Hae+ujFlbFCfvvJI8YM5frXMb3d0KPtU8ptE23ivjWw71wvPiFwV/stmPDUpH0o3RPeK4KGSQ3ndfwTZhGCMWycrLYTz3knzNWtaG6J+KCOIWYLKwqStRQhFCEUIRQhFCEUIRQhFCEUIRQhFCEUIRQhFCEUIRQhFCFFvsPaeGV1AUO/wDMa1wgHVQfG14s4JbuujuzVqgONHmhZ/5TVZhak3bOhOlx4KKNlr5n/wBteacnAFe+Wubt40Kh7JOz/G/1zXpSsZRoUWzw8Y+pTR+b0XQ6tbyP35Ljc41dnS5w/NH3IV/yNcLncWqcdfVRfpI8P7UhO3oTou0uR/B/Wu73oofiHNh9FXK2osevFybV8PDcrKeRG7NHE1DEzFitmmvxxwi3OeHlYKy/vGY/0X/5P61PfDklvxGPkUf3goPy2tyr+D+tG+HIrn4gODD6Lz/a+6X+qsnP4xH/ACFG8dwCPbJXd1h818F9jDnysMNj9pQP/I0XkPBcElY7RoH34oVguKO6PXTaE8m0j65aMMh1KNxVP7zwPBe2Ojpg6vuPOq716ewmjcjiujZ0ZzeSfNX+GbPW9v8AqmgnvMn6k1YGNGibjp44+6FaVJXIoQihCKEIoQihCKEIoQihCKEIoQv/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72" name="Picture 8" descr="http://nav.uz/uploads/posts/2011-04/1302351541_1211377801_5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8414" y="5926640"/>
            <a:ext cx="1391978" cy="9361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data:image/jpeg;base64,/9j/4AAQSkZJRgABAQAAAQABAAD/2wCEAAkGBhIQERUUExQWFBQWGRwXFhgVGRcdGxcaFRUXFRocGBgdHCYfHBojHxcYIC8gIycpLSwsFR8xNTAqNSYrLCkBCQoKDgwOGg8PGiwkHyUpLCwtLSwsLSksMCwvLCwpLCwsLCwsKSwsKSwsLCksLCkpLCwsLCwpLCwsLCwsLCksLP/AABEIAOEA4QMBIgACEQEDEQH/xAAcAAACAgMBAQAAAAAAAAAAAAAABwUGAwQIAgH/xABJEAACAQMABwUEBgYJBAEFAQABAgMABBEFBgcSITFBEyJRYXEygZGhQlJicoKxFCNDkqLBCBUkM1OywtHhY4PS8EQ0c7PT8Rf/xAAaAQACAwEBAAAAAAAAAAAAAAAAAQIDBAUG/8QALREAAgIBBAAGAQQBBQAAAAAAAAECAxEEEiExEyIyQVFhgQVxkaHwFCRCQ+H/2gAMAwEAAhEDEQA/AHjRRRQAUUUUAFFFFABRRWC8vY4UMkrrGi8SzkAD1JoAz0Uq9ZtusMWUs4+3b/EfKx+4e038PrSu0/r7fXue2nfcP7NO4n7q8/xZrRDTyl3wPB0LpjX7R9pkS3MYYfRU77fupkj31UNI7e7ROEME0vm26g+ZJ+VJPSGjpLeRopV3HXmPUZBHiCCCD4GtatEdND35Hgat1/SAuD/d2sSj7bu35btR0u3TSR5Lbr6Rv/OSqjo3VK9uVDw20siHgGVe7kc+9ypiaz7Jbh7Sx/R4w0yRdnOpZF4nMmckgHDM6+8eFNxqi0uA4IZNuOkxz7A+sbfyet232+Xo9uC3b07Rf9TflVC07oGWyk7KYp2g9pUcPueTEcAfLNZNB6sXN8WFugkZBkoHQNjxCswJHmOVTddeM4DA1LH+kDGcdtaOviY3VvkwX86tWitrejLjA7fsmPSZSn8XsfxUtbHZlNHom8lmhYXJKdkmMuEidSxAGeLZPLog8aXc9q8Zw6Mh+0pH5iqlTXPO0MHXdvcpIoZGV1PJlIIPoRwrJXJGitNXFq29BK8R+wxAPqOR94NMfVvbtPHhbyMTL/iR4Vx6r7Le7dqqWmkuuRYHhRUPq7rbaX6b1vKrke0vJ1+8h4j15edTFZmmuGIKKKKQBRRRQAUUUUAFFFFABRRRQAUUUUAFFfGYAZJwBxJPSkvtF2wly1vYNheTzjm3iIj0H2+Z6Y5mcIObwgLhrztWt9H5ijxPcjhuA92M/wDUbofsjj6c6Rmsetl1pB9+4kLY9lBwRPupyHrxPnUQT8abWkdko0hHbXdkyRCdEeZGzuqWQFmTA8c5Tx5Yrcowpxn+SXQpKsmq2z+70lxhEYTkXd1GPwjL/wANetfNBW9hOtrCzSPGuZ5G6u+CFVRwUKuD1OW4nhVbjlZDvKSrDkVJBHoRxq7LlHMRnS+mtnlnd9jJcoXeGMKShYdoFA4MF7zAHJAHHia571l0mlxcM0USwQr3Yo1UDdUHhvdS55knjk46Ux9Zdr81sLWK1KOyQxtcNIN4M7RqdzOc5Gck5zk46GlzrLptbycziFYXfjIEJKM/VlBGVJ6jJ48epqiiMl6hI3tn2k7mK+gS3kaMyyIjgcVZSw3t5TwOFzx5jpTtvtoljPJNZx3XZTFSiTckEhBACSct5Tjy8CTXOUM7IcqxU4IyDg4YFTx8wSPfWPFTnSpvLAzXcLpI6yZDqxD557wJDZPU5zUjqjBPJewLbOY5i43XH0BzZj4qFDEg8CAaiSSefGvUcrLndJGQQcEjIPMHyPhVrXGBnUlprhaTyyW8E8cs6KTug8CQDyYcGweYUnGa501n1yvNIPm4kJAPCNeCIfJfHzOT51EWl08TrJGxR0IZWU4KkciK8zzF2ZjzYljgY4scnA6c6qrpUHkWC0analDSkcyxSBLqLDhX9iRDw5gZVg3XiO8OXOpO72bNY6Onur3hLwjhiBB3Wdwu+5BwTjeIA4cMnwEjs2vtFaN/tE91vXLLuhY1lKxK2MgkLhm4DJ5DHDxpgbSNZ9HwRJDexNOkwLKqAH2Md4MWXdPe4EHxqqdkt+F0BztaXbxOHjdkdeKshII9CONNrUnbce7FpD0E6j/8iD/Mvw60r9JxwPNi0ExRj3VlCl8k8huE73l1qPrRKEZrkZ2Bb3CSKHRg6MMqykEEHkQRwIrJXNOpO0C50U4HF7d+80TcAQT7cZPsngePI44+I6F0BrBBfQrNA++h5+KnqrDow8P5VzrKnD9iOCRoooqoQUUUUAFFFFABRRRQAV8JxX2lBtk2hFd6xt24kYuHHQH9mD4ke15cOpqcIObwgIfaltPN0zWtq2LccJHH7YjoD/h/5vTmsqntTdG211ci3uGaMS92ORSO5J9HeB4MrezjhxI4jjTEg2Sf1fbXk8hFzKsUgt1RW4byEb5Xid/jwAyBjPE8uhuhV5SXQudVtMWlrJv3Fp+lEHuhpN1R6puEMfU48qfOg9olvNo571kaGKIlGTgSCu6AFxgHO8uBw51zURUimnJBaNag4jaUTN5lU3APTr6geFFlKnyDLPtBvdGXrNc2kjxzMcyxSRuBITzZWGQH8QTg8+B50epDQegLi9lEVvGZH645KPFmPBR5mnRqlsSt4AHvCLiTnuDIiX3c39+B5UOcalhsBN6E1Xu704t4Xk6FgMKPVzhR8aYGh9gdw+DczpF9mMF295O6o92adkECooVFCqOAVQAAPIDgKyVllqZPrgWReWGw7R0eN/tpj13n3R8EC/nUzDsu0UvK0jP3i7f5mNWqiqXZN+4itNs20Wf/AIcP7taV1sh0VIP/AKfcPikkg+W9j5VcqKN8vkBV6T2BWzcYLiWM+EgVx8t0/M1SNObHNI22SiLcIOsJy37hw3wzXRdFWR1E0PJx9NCyMVZSrDgVYEEeoPEVJab1hku1txJ+whEIPiFZiCfPBUfhrpbWHVC0v13biJXPRxwdfuuOI9OVJnXPY3cWgaS2JuIRxIx+tQeaj2x5rx8q1QvjN88MeSg2KyGROyDGXeHZhQSxYHK4A4k5FdGSbN7G7liu57fcmKhpYgQEZyAT2ijgxBzyOD1zSD1f1puLBi9uUVzwLGNGYDwBYHA8cc6ZuhtrE7aJupZXU3UTqkZ3VGe24Id0DB3d2Q8vo0r1N4cQYvtoTSnSNwZY2iO/hFYYxGg3I93pu7qjlwrFqfrjPoycSRHKnAkjJ7si+fgw6N09Mg+tYNeru/QJctHIFOVPZRhl+6wAIz1HWoe8sJISBIpUsquufpLIoZWB6gg/n4Vcl5dshnVWr+sEN9Ak8DbyN06qw5qw6MP+eRFSVcy7PdeH0Xcbxy0D4EyDw6Oo+uvzGR4Y6VtbpJUWRGDI4DKw5EEZBFc+2vY/oizLRRRVIgooooAKKK+E4oAqu0fXIaNtC6kdvJlIQfrY4sR4KOPrgda5pllLMWYlmYkkniSSckk+JNWfaJrO2krySVcmCP8AVxYBwFBPePgXOW9MDpWrq1qo93Bdz8eztoWfI+k+MhfgGJ93jXSqiq45ZJGXUrSljaS9vdJJM6HMUSBd3eHHfdmYcugAPHj4U2rzayr6Ke9gRRKsixGOQ726WYYJ3cZBXvDl4dKQFZku3VGjDEI5UsvQlN7dPqN5vjUp0qbywwSOses8t/J2kyxBvGONUJ+8Rxb3k1K6h7PZtKSZGY7dTiSUj+FB1f5Dr0B87PtRX0pcY4rAmDM48Oir9s/IcfAHpHR2jo7eJIokCRoMKo5Af7+fWq7bVWtsQbNbQGrtvYwiK3QIo5nmzH6ztzY1JUUVgbz2RCiiikAUUUUAFUjW7aVHasYoAJZRwYn2EPgce03kOXj0rb2jaymztt2M4llyqkc1AHeYefEAebeVJSqbJ44RyddrHW/Dh37k3fa7X0xy1w48ozuD4Lj51itdbb2I5W5l/ExYfBsiomiqNz+TieNY3nc/5GbqxtXywjvABngJVGAPvr0HmPhTIRwwBBBB4gjkQfCuaqZ+yjWUtvWkhzujeiJ8B7S+7OR7/Crq7M8M6+h1spS8Oz8MybQtk0V6GntgsVzzI5JL976r/a69fEIa7tpIWeKRWRlOHRsggrnmPLJ+PnXXtUXaZs5XSMZliAW6Qd08hIB9Bj+R6HyNdGm/b5ZdHbTEVoHVi6vn3beFpMcyBhV+857o+NPuLZvDc2VpDeqGlt0Vd6NiOQwV3sAlTw8OI4VzvHNLA5Cs8TqSDullZSDgg4IIINNK22pTW2hYSJO0vHkdA0neIRHyWbJyeDKoz4+VX3Rm8bRsqO0m6jF41tDCIILY7ioF3SzcC0jdWLcME57oHjVw2Ja77rfoEzd1stbk9G4lo/Q8WHnveIqka064vpTcMsEYnXuiSLeBdfqshJz5EEY4+NV63uGjZXQlWUhlYcwVOQR6Gp+HuhtYHYFFQWpWsq6Rs45xgMRuyKPoyLwYenUeTCp2uY1h4ZEKKKKQBVH2v6y/oej2RTiS4PZL4hSMyH93h6uKvFc9batO/pGkTEDlLdQg8N9sO5+ar+CrqIbpjRWNVNP3FlcpJb8WJCGPmsoYgbjDrk8vA4Irp9LCMxMjRIokU9qigYO8uGBIA3uHDPXFcqaJ0q9rKs0e72iZKFgG3WIwGAPDeGcjOePGpfQmv15bXf6UZXlY8JBIxIkXPsnw8scj7wdd1Tm8oeDNrlpHRjsVsbV48H+8eR8HH1YiTgeZI9Kg9DaIku544Ihl5G3R4DqSfIDJPkKwXsqtI7KCFZ2ZQeYBYkA+eDTn2GaphImvXHekykWeiKe8w+8wx6J51OcvDhkBhasauRaPtkgiHBRlm6ux9pj5n5DA6VK0UVzG88siFFFeXkC8yB6nFID1RWKO7RvZdT6EGstAZCiiigBPbW7kteqvRIlx+JmJ/l8KpNXza9YFbmOX6Lx7vvRj/JhVDrJP1M8prE1fLPyFFFFQMoVNal3Jjv7cjrIF9z9w/wCaoWrBqDYGbSEAHJG7Q+QQZ/PA99OPaLaE3ZHHyh70UUVtPYCe22ajDH6fCvHgLgDqOSyfkp9x6Gk8qliAASeQAyTx6AV17c2yyoyOAyOCrA8iGGCD6iuWtcNXW0feSwHOFOY2+sjcUPrjgfMGt+nsytrJIsGzvUu8bSFtJJbSpEkm+zujKBuAsPaAzxAHvqX1j2LTi4nkikgitATIGlcjcUjeYEBTwU5HPkBW5sa1wupJpIp59+3ihaQmU5KbrKB+sPHdwTzJ5dKldcdaLTTVjNBazkTI2+kbZQziMngoPthhxA55C5ApSnNWAV7YvrAttfSWnab8U2ezbBUGSMZyAeIDLvc+PdX0p51yHo++eCWOVODxsrr6qQw/Kus9G363EMcqezIiuvo6hh+dV6mGHkTNmiiisojFdXCxoztwVFLH0UZPyFcoSRz3s0sqRySs7NI+4jNjtGLccA45491dF7T7/sdFXTA4LJ2Y/wC6wj/JjXN+i9LTWsqywO0ci8iv5EciD4Hga26ZcNoki56A2dSy6MvZnhdZlKdirIwYiLvybqkZO8GwMcytU660LcRLvSQSovLeeN1HHlxIxXTFnrTFGLaG7miS7ljUlM47xUEjHHd45AyeOOGaQ+0vTd3NfTRXLkiGRljQZCKue6QviVIOTk8fdU6rJSk0wRXNFaOa5njhT2pXVB5bxxn3c/dXWOjbBLeKOKMYSNQijyUYFIXYjonttJdoeUEbP+Jv1a/JmPuroOqtTLMsCYVgvL1IULyMFVeZP/vPyrS09rDDZpvSHifZQe0x8vLz5UqNP6yTXj70hwo9lB7K/wC58zSo00refYy36iNXHuTmn9o0spK2/wCqT6302/kvu4+dVKe4aQ5dmc+LEk/OsdFdiuqFaxFHInZKbzJgOFSujtaLq39iZsfVY7y/A8vdioqipSipcNEFJx5TGRoXaZG+FuF7M/XXJX3jmvzq529ykihkYMp5FSCD7xSErc0Zpia2beicp4jofVTwNYbdFF8w4N1WtkuJ8jZ1v1cF9bNHwDjvRsejDx8jxB9fKkTeWbwu0cilXU4YHmP/AHxps6E2mI+FuV7M/XXJU+o5r86mdNatWmkkDNgnHcljIyPfyI8jXJv08o9oNTp4apb63yIeir9f7ILhT+qljcdN/eU/IMKw2uyK7Y9+SJB5FmPw3R+dZPDl8HK/0V+cbSjgZ4DiacuzjVI2cRllGJpQOHVE5hT5nmfcOlbWrWz62siH4yyjk747v3F5D14nzq0VdCvHLOro9D4T3z7CiiirTqhSo286v78MV2o70Z7N/uPxUn0bh/3Ka9RGt2if0uyuIeZeNgv3gN5f4gKnXLbJMDlmC+kRHRWKrJgOB9IKd4A+WeOPIeFTuoeq/wDWNy8OcHsZHU+DrgIT5bzCoXRssKyKZ0d4/pKjhG9zFT8Me8U/Nl1volg8uj0dZAoSXtC5dQxyAckrglea+FdC2eyPCJM59mt2R2jYEOrFWXqGU4Ix45FdCbGNJmXRojbIeB2iIPAgcJFyD5Pj8NfNqenW0bbdpbQqss7FGmCr3CRnJOMlzg4J8PQGqbAtJkzXcTEkuqS5JySVZlYk9Sd9eNUzk7K92A9h0UUUViIi527XG7o1V+vOg9yq7/mopF6Os5pZAIY3kcd4BFLnunOd0A8PXhTl/pAP/ZbYeMxPwjb/AHqI2J3HY22kplALxorDPXdSZwD1xkVurlsqySXRRrjVPScrs72t07scszRyEsT1JI41j07oPSCKJruGZQAqdpKp6DCgseJOBjj0Aq4Hb3ff4Nt+7J/+yoXWvajdaSg7CWOFU3g2Y1cHK5xxLnx8Ksi7M8pAXj+j9Z4iupfrOkY/ApY/5xTaNLnYRHjRznxnf5JGKY9YrnmbEyrJqDE8hkuZHuHPj3V9ABxx5ZxUvBq3aoMLBEPwKfmRmtm+0lFAu9LIkY8XYD4Z51EjXzR+cfpKfxY+OMVGV0n2zPiqD5wn9kg+gbZucER/An+1Rt3qFZSfstw+MZI+XL5VNWl9HMu9G6uvijAj4is9CskumybhCS6QvNJbLWHGCXP2ZBj+Jf8AaqlpTQFxbf3sbKPrc1/eHCnhXxkBGCMg8wa1Q1tkfVyZp6OEvTwICimvprZ7bT5MY7F/FB3T6py+GKoOm9U7i0yXXeT66cV9/VffXQq1MLOOmYLNPOvvohq3NGaYmtm3onKHqByPqvI1p0VoaTWGZ02uUMfQm0xGwtyu4frrkr7xzHzq6W10kihkYMp5FSCD7xSErc0Zpea2beicoeoHI+qngawW6KL5hwbqtbJcT5HpRVE0NtOQ4W5TdP104r715j3Zq32GmYJxmKVH8gRn3jmK506Zw9SOjC6E/SzcoooqotCite7v44RvSOqDxYgfnXjRulI7lN+IlkyRnBGcc8ZHEedPDxkW5ZwcsayWXYXlxF0SaRR6B2x8sVYdUtef6ssbhYeN1PIApI4RoiY3z4tlmAHkSfA6e0K2zpe6QcN6YfxhD/OrZHsAuetzCPRHP+1dKUobUpkyrx7Rrp7aS1uj+lQuMfrD+sQjirJJzJBAOGzyxwqT2JXO5pRR9eKRfhuv/oqaOwGUAk3icBnhE3/nVX2SPjS9t59oPjDJUd0JQltA6UooornERVf0gE/s1sfCYj4xt/tUNsXiL2uk0AyWjUADmS0c4Aq0bdrbe0arfUnQ+5ldPzYUndVNcbnRkjPble+AHVxlWAORkZByMniD1Nbq4uVOES9jIuz3SeB/Y5/3f+awaS1OvraMyzW0kcYIBZgAAWOB18atcm3XSJ5Lbj/tv/OSvOsWtGmL+wkM9uFtRuM0giKcnXd3SzcRnHIGrN1ifKQF62Dy50dIPqzv80jNbeuu0gW5MNthpRwZ+aofAfWb5Dz5VXdgV0Giu4D4o+MkcHVkPEcfoir3cbO9HuMdgF81ZwfzrBqE97wZdTG2UcVNISV5eyTOXkdnc8yxyf8A+eVYaZOm9kJALWsmfsS/ycD8x76X2kNHS27lJUZHHRh8x0I8xWCUWuzzV+ntqfnX5PljfyQOHido2HVTj4+I8jTI1Z2rg4S8G6eQlUcD99Ry9Rw8hSwoojJx6CnU2UvMX+PY6RtbtJVDxsrqeTKQQfeKzVzno7S81s29DI8Z67p4H1HI+8VabPaxeoMOIpPMqQf4SB8qvVq9zsV/qdbXnWP7HHXlyMccY8+XGlNNtguiO7FEp8Tvn5ZFTGo4utISfpV05MUZ/VJyQuPpbo4EL4nPH0qSmm8Ivhra7JKFeWyW09s8hny0P6mTyHcPqvT1Hwpd6X0FPaNuyoR4MOKt6N/LnTxrFcWySKVdQynmGAIPurfVq5w4fKJ26SE+VwxCUUxNO7M1OWtm3T/huTj8Lcx6HPrVF0houW3bdlRkPmOB9DyPurqV3ws9LOXZTOv1I1aBRRVxUbsOm7hPZmlX0dv969yaw3Tc7iU/jb/eo+rNqvqTJdEPJmOHx+k/kg8PtfDNVT8OC3SwWwU5vbHJi1W1Zkv5d5y3ZKe+5JyfsqT18+nwpt29usahEAVVGAByAFeLOzSFFSNQqqMAD/351nNcW+52v6OxRSql9nL+0WXe0rdkf4pAx4qFX8xW/c6habCB2iuGBGcCXeYZ8VD7wPlitbRI/TtNoeYluy5+6JTIf4RTFsdd7ybWFrVJP7MHZChVcYiiO8Q2N7O+D1rTOUo4SxwjSJgrKz7h7Qyb27uneLb2cbu7zznhirRsliJ0vbDwMhPuhkpgawfoOhpbm7lIlv7hnaFF/ZK+QpH1fNzxPEL1zTNiVrv6UU/4cUjfEKn+unv3Qbx7AdD0UUVziJVtp9h22irpQMlU7Qf9phJ+Smuf9UNH2k9yEvJjBDus2+Co4rxAJIOMjPQnOB1rqS6tlkRkbirqVPowIPyNckaQsmglkib2o3ZD6oxU/lW3TPMXEaGtYa0aItZUh0ZZG6uGYKjuMZY8jvuC4HU4UDAqT2xa4mC1WyyjTzqDNug7qJ1wDk94jAzxwCfCoTYjb2aM80k0QujlIo3YKVXHFhnmW5cM4APiah9dNnmljPJcSx/pBdixeA72B0ATg4AGABg8BS2x8TDfXz7j9z5sW0v2Gk1QnAnRo/xDEi/5SPxV0PXItpcyW0yOAVkidXAIIIZCGGQeI5V1dofSiXUEc8ZykiBx5bwzg+Y5e6lqY8qQmblaOltCw3abkyB16Z5qfFTzB9K3qKyEWlJYYntaNmM1vl7fM0XPH7RR5ge0PMcfKqTXS9V/Tmotndks8e655vGd1j69D7waplV8HI1H6anzVx9CIoppPsbizwuHA80Un45H5VLaL2aWNuQzgysOXakbuendGAffmq1VIxx/Tbm+cL8lA1N1FkvmDuCluDxbkXx0T/y5DzNOi0tUiRURQqKMKByAFenZUXJwqqPQAAflSj1419luCYot6KDkSQVaX1zyX7PXr4C3itHSSq0MM9t/3/4XjTO0WztiV3zK45rEM49WyF+dQi7ZIc8beTHjvJn4f80q6Krdsjmy/Urm+MIemhtfrK6IVZNxzyWUbpPofZPuNT89ukilXUMp5hgCPga5sq2as7Rbi0wj/roh9Fj3lH2W8PI5HpU42/Jqo/U0/LavyMS+2d2cnFVaI/YPD905HwqN/wD8riz/AH8mPurn4/8AFTmhNdbS7A3JArn6Endb3A8D7iana2R1NiXEjoqqmzzJJ/sV3RmolpAQdwyMOshz8F4L8qsWKK1LrSsUbojOO0c4RBxY+i88DmTyGKrlOUnmTLlGMFxwbdQmu2l/0SwuJuRWMhfvP3F/iYVN0otvesOEhs1PFj20n3VyqA+p3j+AVKuO6SRNFT2LWqtpRGYgCON2GSBkkCMYzzPfPwph6rbNp7LSE948scxdZSgAZTvyuG45yMcxnPWkDUjo/WS6g/ubmaPySRgP3c4rbZVKTbTJMldbNT9JW29PeITvt3pS6vlm5cQxPTw6Vdf6P9hmW6m+qqRj8TFz/kX41Q9Oa4X91CsN1K7oGDqHRQSQCoO8FBI4mnPsU0T2OjFcjjO7Se4YjX5Jn8VRtbVeH/QMv1FFFYCIVz1tp0F+j6RMoGEuFEg++uEcfJW/HXQtUbbBq3+l6PZ1GZLc9qviVAxIP3ePqgq6ie2Y0JzUvZ7caV3zE0aIhAdnJyCRkYQDJ+Q4c6auiLaz0Cv9o0nI7D9kXyvL6MC7zD40jbLS88CusUrxrJgOEYrvBc4zj1PxqR1Z1Nu9JPiCMlc9+RuCL95up8hk+Va7IOXqfAyybUNf7XSYjWGFwY2J7V90EqRgrujJxnB4npy41ZdhWtuQ9jIeIzJBnqDxdR6HvD1bwras9UNFaBQTXsizz81DDPH/AKUP+pviKUs+mBHeG4tA0IWTtIlJBKcc4OOGOYx4HHHnUYqM4uEVx8gdX0VB6m61x6StVmTg3syJ1RxzHp1B6gipysLTTwyIUUUUgMN5eJCjSSMFRRliegFLrRVxLpq+EjZW0t2DKviwOVz4scZPgOHXJ1NetPyX9ytlbcVDbpxydxzyfqJx+BPQUxNX9CJZwJCn0R3j1ZjzY+v5YFV+p/Rg3PUWbV6Y9/b+P2JKvEkSsMMAR4EZHwNe6KsN5VNObNrO5BKr2D/Wj4D3p7J92D50stY9SbmxJLrvxdJE4r+Ic1Prw8zT4r46AggjIPAg9arlWmYb9DXbyuH9HNNFNjWjZZHLmS1xE/Mxn2G9PqH5elLDSOi5bdykyNG3gw5+YPIjzFZ5QcTg36Wyl+ZcfJrVI2esV1CMRzyqPAO2PgTio6vcEDOwVFLMeAVQST6AcaSz7FEZST8pKza43zjBuZceTY/LFMPZpqq0Sm6nB7WQdwNnKoeOTnjvN+Xqa0tStmhRlmuwMjikXPB6GTofu/Hwpk1fCL7Z3dHpp58S3P0ma+kL5IInlkbdSNSzE9Aoya5c07ps6QvmnmbcWWQAnn2ceQo4Dnur8SD41f8AbTr0JW/QYW7iHM7A+0w4iP0U8T54HQ0p66unrwtz9zsIeGszaJ0P2R/q1ZkkXKSgRsrY44LOTxxg8uIPDrW9pvXuHR1jbXC2ccctzxSHurupjO8zKngU4Y+n5VVdmmnIL+D+qr4b65DW5J490724D0I44+yWXwFQG1/SUkuk5EdSiQhY4lPDu43t4eTEk+gHhVarzPbIRF6e01Ppm+VioDylIo0BJCDO6ACfMlj6mumtGWC28McKezGiovoihR+VI/Ydq12121yw7luML5yOCB+6uT+JafNR1DWVFewMKKKKzCCvjLkYNfaKAOYtouqh0devGB+qf9ZCfsMfZ9VOV9AD1qci2y3EVjFbQRpHIi7jS4HIcAUTGA2MZJzxzwprbSNTRpK0KqB28eXhPnjipPgw4eoB6VzS0RVirgqQcMMcRg4Iweo48K6FbjbFbu0S7JTR2jbvSlzupvzzPxZmJOB9Z2PJR/wPCm5Bsr0dDbizmlU3twCUkPtBkGf1S/UHUfS4+WNqO8g0Tob9I0bF24YAtIeeTkF5sccKeBQYx5DJpIX2m555zcSSs028G384IKnI3ceyB0A5UvNb6eEg7LFoXS91q/fsrqeBCzR57sqdGU/NW9QeorobQmm4byFZoGDow4HqD1DDow6ilNpErp/Q7XLKBeWYIZgMb4VQ7D0Ze8B0YHHA1RNTNd7jRcu/Ed6NsdpEx7rjx+yw6MPfkcKjKHirP/JB2dRVUtomtP6Hb7iHE0uQuOar9JvXoPM+Vbur+vNpe27TxyABF3pUbg8eBk7w8PAjgaWCGTTOkhnIVjy+pEnT1x/E1c+xuPHuc/WXOEVCHqlwi37KtWezjN1IO/IMR56J1Pqx+QHjTArxDEEUKowqgAAdABgAV7qUVhYNFNSqgoIKKKKZcFFFFABWC7sY5l3ZEV18HAI+BrPRQJrPZXn1A0eTn9HT3FwPgGxUro/Q0FuMQxJH47qgE+p5mtygmlhEI1wi8pL+Apc7UtpYskNtbtm5Yd5h+xU9fvnoOnM9M6O0PbCkIaCxYPLyaYYKR+IToz+fIefRJSys7FmJZmJJJOSSeJJJ5mtlNGfNItSPvYuVL4YrnBbBxvNkgFvE4J8TWOmPs52gW0EJsb2FDbyE5fdzxbn2o+kOWGHEYHhkbGtuxtwyy6OPbwSEYXeBKb54EPnDx8efMDx51p8XEsS4GU3U/Vm6vpyLXuvEO03yd0IV4r3ujEjA+PIGtjW7WWfStzFvIO1VFgCpg777xBII57zHgMkCrbrfpGPQtkNGWrZuJBvXcq8+8PZHgWHADovm2a2NiWpG+36dKvdXK24I5tyZ/QcVHnnwFQc/+x/gBm6k6sro6zjgGCwG9IR9KRuLH06DyUVO0UVz28vLIhRRRSAKKKKACk/tk2ek71/brx53CL4D9qB5fS+PjTgr4RnganCbg8oDm/Zxr6dHSGObv2kvCRcZ3SRjfC9eHBh1HmBVo0zsT7eQTaPni/R5O8A5YhAePcZQd5fAHBHLJqP2pbMDaM11arm3JzIg/Yk9QP8AD/y+nKi6O1iurYFYLiWJTzCOyj4A4z51uxv89bwSHBpw22r+ipLVH7S4nVh9pmkXcZyv0UUcvQDiSTSOxWS4uHkYs7M7HmzEkn1J4mvCqSQBzPAVZXDYnlh12SmgojkvkgY3eBxnPMHxHlV82f682dhPItwrAvugSgbyoBxIKjvAZwcjPIcOFVMAQx+Sj4n/AJNVt2JJJ5niaw1x/wBRZKb66RyNN/uL5XPpcL/P87OudHaThuEEkMiSoeTIwI+XI+VbVci6O0rNbPvwSvE3ijEZ9ccx5Gr1ofbjfw4Eqx3A8WG437y8P4anLTSXpOtg6AopW2G321b++t5oz9go4+ZU/KpiDbRotucsifeik/kDVLqmvYMF6oqltth0SP8A5BPpFN/4Vo3W3LRq+z20n3Y8f5iKPDn8CwMKik3pP+kAeIt7XHg0z/6VH+qqRpzaZpG8BDzlEP0Ie4PQkd4+8mrI6eb74Hgeus+0Sx0eCJZQ0g/ZR4Z/eM4X8RFJfXLard6QzGv6iA8NxDxcf9R+Z9BgetQmrupl5pBv7PEzLnjI3dQerngT5DJ8qvmidneiraaOC9uxNcyMEEUJIVWPIMw7w48O8V5jhVyjXX3yx9FL1O1Gn0o0ghKKI1yS55kg7qgDjxI58h8jBXlm8MjRyKUdCVZW5gjoauOnLWbV7Smbdju4Dx73KSJuaP44IIPoDzq6az6uw6w2qXtlgXKgK6Egb2OaOeQdc5Vuo8iMWeLh5fpYCYt7d5HVEUu7HCqoySTyAA5mrhobW/SOgpJLdlwADmGXiqswyHQg+/gcN68RZWa01ajwNy50m68T9GEMPiB5e03kKpug9B3mnLwkszMTvTTPxEa/l5Kgxy6AEg3KeW15QM+pOqU2mbxmkZjHvb9xKeZ3jndB+u3yHHoAekLS0SJFjjUKiAKqjkABgAVp6vavw2ECwQrhF5k82Y82Y9WP+w5AVJVits3v6EwoooqoQUUUUAFFFFABRRRQB8dAQQRkHgQeuaS20XY+Y964sFLJzeAc18TEOq/Y5jpnkHVRU4WODygOOyKktC22WLHkvL1P/H5099edlFvpDelixBcHiWA7sh/6ijr9ocfHNK2/1Xn0fiOdCv2hxVupKtyPpz8qu1GoTrxHtmL9QtcKWo+/BX9OXHJB6n+VRFZbqffct4nh6dK8IhYgDiScD1PAVqor8OtIv0tPg1KP8/uN/UrZpa3eiFaVVW4nLtFLx3lwSEAGe8uELFfAnlSp0toqW1meGZd2SM4YfkQeoIwQfA00tqukn0fFo22gfce3USAjoY1ESnzz+syOvGsun7GPWLR4vLdQt7AN2WMc2AGSvn1ZD5keOKoTcfM+n/RoFtb6pXMlm96qr2CMVYlgCMboyFPMZYDh1r5oHVG6vlka3j3xFjf7yLjeBI9ojPsnl4Vftcf7Fq9ZW3J5yruPLjO2fRmQe6tnYhwtNIN935RSH+dSdstjl9gKrRui5rl+zgjeV8Z3UBJwMZPpxHHzrHd2jwu0cilXQlWU8wQcEGrNsn0h2OlLYnk+Yj/3EIH8W7V4132e2TXstxc6QjtllIcR4Xf9lVJ4t1IJ9k1OVu2WH8ALvUXVpNI3i27yGIMrMCoBJKDOOJ8MnPlW0dDQWOmRb3Hft451Vt/qjYKlscMd5SfIGrhqzNoCxu4TDNczz74RHwQgMn6vJGEG73vOofbjo/s9JB+k0St71JjPyVagpuU8c4aAndtGlr21eKKKQxWkiYVYhud5eDKzDjjBUgDAweXClEkhUhgcEEEEcwQcg+uadGiJ4NO6GWC4nSKe3KhpHIyu5wDkEjIZCQTnnnwqF/r7QuiOFpF+n3I/bSY3FPipxj9xfxUq5bVtxyBL7QYP6y0JBfOpjmiClgwKkh2EbgAjkW3XHkPOlhq5rXc6PZ2t5NwyKVYEZB8GweG8vMH+RIrd09rhf6WkWN2Z8nuQQqd3PTCDJY+Zz7qvWpOxEndl0hwHMQKeJ/8AuOOX3V+PSmsVwxP+AKdqbqHdaXlLkssW9mWd8nJzkhc+2/yHXwPQmr+r0FjCsMCbqDn9Zj1Zj1Y+P5Ct22tkiRURQiKMKqgAADoAOQrLWSy1z/YWQoooqoQUUUUAFFFFABRRRQAUUUUAFFFFABWC8so5kMciK6MMMrAEH1BrPRQAqtZthMMmXs5Oxb/Dkyye5vaX+KlhprUm/wBHtvSwuoUgiWPvICDkEOvs8uuDXUlGK0Q1Eo8PkeTkjSump7tw88rSsFCBmOTugkgZ9SfjUlqVrdJoy6WZMsh7sqfXTPH8Q5g+PkTXQmmNn2j7vJlto94/SQbje9kwT781T9I7A7RuMM80Xk264/JT86vV9bW1oeSibVddItJzwmAt2UcZHeG6d92y3D0VONb+zbWu1s7G9jmlCSy73ZqVc736kqOIBA4nHGty62AXI/u7mFh9tXX8t6o+TYZpIcjbt6SN/NKM1OG3IcFF0VeGCaKUc43R/wBxg38qvu2rStrdXEElvMkpEZR9w5xht5cnl9NvhWFdh+kz/gD/ALh/8K3bfYJfH25rdfQyMf8AIPzqcp17lLPQC0jcqQRwIII9QcirNrzr2+lWjZ4Ui7IMBuliSH3Sck+a9B1NX+x/o/RjHbXbt4iOML82LflVq0Vsi0Zb4PY9sw6zMX/h4J/DUZX15z2wyc9aM0NPdNuwRPM3gik49TyHvxTH1b2EzyYa8kEK/Ujw0h9W9hf4qdltapGoVFVFHJVAAHoBwrLVMtTJ9cCyQ2ruqFpo9d23iCE8Gc8Xb7znifTl5VM0UVmbb5YgooopAFFFFABRRRQAUUUUAFFFFABRRRQAUUUUAFFFFABRRRQAUUUUAFFFFABRRRQAUUUUAFFFFABRRRQAUUUUAFFFFABRRRQAUUUU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76" name="Picture 12" descr="http://uzbegim.us/wp-content/uploads/2012/05/un201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0880" y="5926640"/>
            <a:ext cx="931360" cy="93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9614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7980" y="116632"/>
            <a:ext cx="8856984" cy="3539430"/>
          </a:xfrm>
          <a:prstGeom prst="rect">
            <a:avLst/>
          </a:prstGeom>
          <a:ln w="57150">
            <a:solidFill>
              <a:srgbClr val="0070C0"/>
            </a:solidFill>
          </a:ln>
        </p:spPr>
        <p:txBody>
          <a:bodyPr wrap="square">
            <a:spAutoFit/>
          </a:bodyPr>
          <a:lstStyle/>
          <a:p>
            <a:pPr indent="361950" algn="just"/>
            <a:r>
              <a:rPr lang="uz-Cyrl-UZ" sz="2800" b="1" dirty="0">
                <a:latin typeface="Times New Roman" pitchFamily="18" charset="0"/>
                <a:cs typeface="Times New Roman" pitchFamily="18" charset="0"/>
              </a:rPr>
              <a:t>Она ва бола саломатлигига бағишланган халқаро илмий конференцияни эслайлик. Бу – </a:t>
            </a:r>
            <a:r>
              <a:rPr lang="uz-Cyrl-UZ" sz="2800" b="1" dirty="0">
                <a:solidFill>
                  <a:srgbClr val="0000FF"/>
                </a:solidFill>
                <a:latin typeface="Times New Roman" pitchFamily="18" charset="0"/>
                <a:cs typeface="Times New Roman" pitchFamily="18" charset="0"/>
              </a:rPr>
              <a:t>“Ўзбек модели”</a:t>
            </a:r>
            <a:r>
              <a:rPr lang="uz-Cyrl-UZ" sz="2800" b="1" dirty="0">
                <a:latin typeface="Times New Roman" pitchFamily="18" charset="0"/>
                <a:cs typeface="Times New Roman" pitchFamily="18" charset="0"/>
              </a:rPr>
              <a:t>нинг юзлаб ғалабаларидан бирининг эътирофи бўлди. Миллатнинг ўртача умри </a:t>
            </a:r>
            <a:r>
              <a:rPr lang="uz-Cyrl-UZ" sz="2800" b="1" dirty="0">
                <a:solidFill>
                  <a:srgbClr val="0000FF"/>
                </a:solidFill>
                <a:latin typeface="Times New Roman" pitchFamily="18" charset="0"/>
                <a:cs typeface="Times New Roman" pitchFamily="18" charset="0"/>
              </a:rPr>
              <a:t>66 ёшдан 73,5 ёшга</a:t>
            </a:r>
            <a:r>
              <a:rPr lang="uz-Cyrl-UZ" sz="2800" b="1" dirty="0">
                <a:latin typeface="Times New Roman" pitchFamily="18" charset="0"/>
                <a:cs typeface="Times New Roman" pitchFamily="18" charset="0"/>
              </a:rPr>
              <a:t> узайди. Оналар ўлими </a:t>
            </a:r>
            <a:r>
              <a:rPr lang="uz-Cyrl-UZ" sz="2800" b="1" dirty="0">
                <a:solidFill>
                  <a:srgbClr val="0000FF"/>
                </a:solidFill>
                <a:latin typeface="Times New Roman" pitchFamily="18" charset="0"/>
                <a:cs typeface="Times New Roman" pitchFamily="18" charset="0"/>
              </a:rPr>
              <a:t>2 баравар</a:t>
            </a:r>
            <a:r>
              <a:rPr lang="uz-Cyrl-UZ" sz="2800" b="1" dirty="0">
                <a:latin typeface="Times New Roman" pitchFamily="18" charset="0"/>
                <a:cs typeface="Times New Roman" pitchFamily="18" charset="0"/>
              </a:rPr>
              <a:t>, болалар ўлими </a:t>
            </a:r>
            <a:r>
              <a:rPr lang="uz-Cyrl-UZ" sz="2800" b="1" dirty="0">
                <a:solidFill>
                  <a:srgbClr val="0000FF"/>
                </a:solidFill>
                <a:latin typeface="Times New Roman" pitchFamily="18" charset="0"/>
                <a:cs typeface="Times New Roman" pitchFamily="18" charset="0"/>
              </a:rPr>
              <a:t>3 бараварга </a:t>
            </a:r>
            <a:r>
              <a:rPr lang="uz-Cyrl-UZ" sz="2800" b="1" dirty="0">
                <a:latin typeface="Times New Roman" pitchFamily="18" charset="0"/>
                <a:cs typeface="Times New Roman" pitchFamily="18" charset="0"/>
              </a:rPr>
              <a:t>камайганини эсланг. Бу шўро даврида оналар ўлими 3 баравар, болалар ўлими </a:t>
            </a:r>
            <a:r>
              <a:rPr lang="uz-Cyrl-UZ" sz="2800" b="1" dirty="0" smtClean="0">
                <a:latin typeface="Times New Roman" pitchFamily="18" charset="0"/>
                <a:cs typeface="Times New Roman" pitchFamily="18" charset="0"/>
              </a:rPr>
              <a:t/>
            </a:r>
            <a:br>
              <a:rPr lang="uz-Cyrl-UZ" sz="2800" b="1" dirty="0" smtClean="0">
                <a:latin typeface="Times New Roman" pitchFamily="18" charset="0"/>
                <a:cs typeface="Times New Roman" pitchFamily="18" charset="0"/>
              </a:rPr>
            </a:br>
            <a:r>
              <a:rPr lang="uz-Cyrl-UZ" sz="2800" b="1" dirty="0" smtClean="0">
                <a:latin typeface="Times New Roman" pitchFamily="18" charset="0"/>
                <a:cs typeface="Times New Roman" pitchFamily="18" charset="0"/>
              </a:rPr>
              <a:t>2 </a:t>
            </a:r>
            <a:r>
              <a:rPr lang="uz-Cyrl-UZ" sz="2800" b="1" dirty="0">
                <a:latin typeface="Times New Roman" pitchFamily="18" charset="0"/>
                <a:cs typeface="Times New Roman" pitchFamily="18" charset="0"/>
              </a:rPr>
              <a:t>баравар кўп бўлганини алам билан эслатади.</a:t>
            </a:r>
            <a:endParaRPr lang="ru-RU" sz="2800" b="1" dirty="0">
              <a:latin typeface="Times New Roman" pitchFamily="18" charset="0"/>
              <a:cs typeface="Times New Roman" pitchFamily="18" charset="0"/>
            </a:endParaRPr>
          </a:p>
        </p:txBody>
      </p:sp>
      <p:sp>
        <p:nvSpPr>
          <p:cNvPr id="3" name="Прямоугольник 2"/>
          <p:cNvSpPr/>
          <p:nvPr/>
        </p:nvSpPr>
        <p:spPr>
          <a:xfrm>
            <a:off x="179512" y="5356373"/>
            <a:ext cx="8856984" cy="1384995"/>
          </a:xfrm>
          <a:prstGeom prst="rect">
            <a:avLst/>
          </a:prstGeom>
          <a:solidFill>
            <a:schemeClr val="bg1"/>
          </a:solidFill>
        </p:spPr>
        <p:txBody>
          <a:bodyPr wrap="square">
            <a:spAutoFit/>
          </a:bodyPr>
          <a:lstStyle/>
          <a:p>
            <a:pPr indent="361950" algn="just"/>
            <a:r>
              <a:rPr lang="uz-Cyrl-UZ" sz="2800" b="1" dirty="0">
                <a:solidFill>
                  <a:srgbClr val="000099"/>
                </a:solidFill>
                <a:latin typeface="Times New Roman" pitchFamily="18" charset="0"/>
                <a:cs typeface="Times New Roman" pitchFamily="18" charset="0"/>
              </a:rPr>
              <a:t>Ҳа. Коммунистик модель уйларимизни ғамхоналарга айлантирган эди. “Ўзбек модели” - тўйхоналарга айлантирди. </a:t>
            </a:r>
            <a:endParaRPr lang="ru-RU" sz="2800" b="1" dirty="0">
              <a:solidFill>
                <a:srgbClr val="000099"/>
              </a:solidFill>
              <a:latin typeface="Times New Roman" pitchFamily="18" charset="0"/>
              <a:cs typeface="Times New Roman" pitchFamily="18" charset="0"/>
            </a:endParaRPr>
          </a:p>
        </p:txBody>
      </p:sp>
      <p:pic>
        <p:nvPicPr>
          <p:cNvPr id="12290" name="Picture 2" descr="https://encrypted-tbn2.gstatic.com/images?q=tbn:ANd9GcQpQ67MfYdf8awACfojry15GCj48hy_Lz4dtYYWsuX9fjqkQ1aQ"/>
          <p:cNvPicPr>
            <a:picLocks noChangeAspect="1" noChangeArrowheads="1"/>
          </p:cNvPicPr>
          <p:nvPr/>
        </p:nvPicPr>
        <p:blipFill rotWithShape="1">
          <a:blip r:embed="rId3">
            <a:extLst>
              <a:ext uri="{28A0092B-C50C-407E-A947-70E740481C1C}">
                <a14:useLocalDpi xmlns:a14="http://schemas.microsoft.com/office/drawing/2010/main" val="0"/>
              </a:ext>
            </a:extLst>
          </a:blip>
          <a:srcRect t="9808" b="7838"/>
          <a:stretch/>
        </p:blipFill>
        <p:spPr bwMode="auto">
          <a:xfrm>
            <a:off x="2378631" y="3639949"/>
            <a:ext cx="2238375" cy="1678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978" t="14526" r="15808" b="19068"/>
          <a:stretch/>
        </p:blipFill>
        <p:spPr bwMode="auto">
          <a:xfrm>
            <a:off x="6858446" y="3712638"/>
            <a:ext cx="2178050" cy="166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descr="http://uzssgzt.uz/img/4457398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 y="3615118"/>
            <a:ext cx="2562917" cy="1717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5" name="Picture 7" descr="http://uzssgzt.uz/img/8630838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982" y="3656062"/>
            <a:ext cx="2547282" cy="1700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2166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844824"/>
            <a:ext cx="9144000" cy="2308324"/>
          </a:xfrm>
          <a:prstGeom prst="rect">
            <a:avLst/>
          </a:prstGeom>
          <a:solidFill>
            <a:schemeClr val="bg1"/>
          </a:solidFill>
        </p:spPr>
        <p:txBody>
          <a:bodyPr wrap="square">
            <a:spAutoFit/>
          </a:bodyPr>
          <a:lstStyle/>
          <a:p>
            <a:pPr algn="ctr"/>
            <a:r>
              <a:rPr lang="uz-Cyrl-UZ" sz="4800" b="1" dirty="0" smtClean="0">
                <a:solidFill>
                  <a:srgbClr val="000099"/>
                </a:solidFill>
                <a:latin typeface="Times New Roman" pitchFamily="18" charset="0"/>
                <a:cs typeface="Times New Roman" pitchFamily="18" charset="0"/>
              </a:rPr>
              <a:t>ХОЛМЎМИН ОТА: </a:t>
            </a:r>
          </a:p>
          <a:p>
            <a:pPr algn="ctr"/>
            <a:r>
              <a:rPr lang="uz-Cyrl-UZ" sz="4800" b="1" dirty="0" smtClean="0">
                <a:solidFill>
                  <a:srgbClr val="C00000"/>
                </a:solidFill>
                <a:latin typeface="Times New Roman" pitchFamily="18" charset="0"/>
                <a:cs typeface="Times New Roman" pitchFamily="18" charset="0"/>
              </a:rPr>
              <a:t>“9 ЁШГАЧА ОЁҒИМ ТУФЛИ КЎРМАГАН...”</a:t>
            </a:r>
            <a:endParaRPr lang="ru-RU" sz="4800" dirty="0">
              <a:solidFill>
                <a:srgbClr val="C00000"/>
              </a:solidFill>
              <a:latin typeface="Times New Roman" pitchFamily="18" charset="0"/>
              <a:cs typeface="Times New Roman" pitchFamily="18" charset="0"/>
            </a:endParaRPr>
          </a:p>
        </p:txBody>
      </p:sp>
      <p:pic>
        <p:nvPicPr>
          <p:cNvPr id="13314" name="Picture 2" descr="http://img.megatorrents.kz/graphic/images/2010/May/04/868A_4BDF1738.jpg"/>
          <p:cNvPicPr>
            <a:picLocks noChangeAspect="1" noChangeArrowheads="1"/>
          </p:cNvPicPr>
          <p:nvPr/>
        </p:nvPicPr>
        <p:blipFill rotWithShape="1">
          <a:blip r:embed="rId3">
            <a:extLst>
              <a:ext uri="{28A0092B-C50C-407E-A947-70E740481C1C}">
                <a14:useLocalDpi xmlns:a14="http://schemas.microsoft.com/office/drawing/2010/main" val="0"/>
              </a:ext>
            </a:extLst>
          </a:blip>
          <a:srcRect t="10014" b="9478"/>
          <a:stretch/>
        </p:blipFill>
        <p:spPr bwMode="auto">
          <a:xfrm>
            <a:off x="431756" y="42541"/>
            <a:ext cx="3852212" cy="17402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https://encrypted-tbn2.gstatic.com/images?q=tbn:ANd9GcS8_dcmGuzIykrC7BTVeGa_itPnFuk0Y1622edOYlhAh8hrrtF1"/>
          <p:cNvPicPr>
            <a:picLocks noChangeAspect="1" noChangeArrowheads="1"/>
          </p:cNvPicPr>
          <p:nvPr/>
        </p:nvPicPr>
        <p:blipFill rotWithShape="1">
          <a:blip r:embed="rId4">
            <a:extLst>
              <a:ext uri="{28A0092B-C50C-407E-A947-70E740481C1C}">
                <a14:useLocalDpi xmlns:a14="http://schemas.microsoft.com/office/drawing/2010/main" val="0"/>
              </a:ext>
            </a:extLst>
          </a:blip>
          <a:srcRect t="8731" b="8511"/>
          <a:stretch/>
        </p:blipFill>
        <p:spPr bwMode="auto">
          <a:xfrm>
            <a:off x="4972516" y="54753"/>
            <a:ext cx="3744416" cy="1735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hQSERQUExQWFRUWGBwXGRgYGRkaHxscHB0aGBoaHBgaHCYfFxojHBcYHy8gIycqLCwsGh4xNTAqNSYsLCkBCQoKDgwOGg8PGjUlHyQsLCosLCosLCwsLDQsLCwsLCwsLCwsLCwsLCwsLCwsLCwsLCwsLCwsLCwsLCwsLCwsLP/AABEIAMIBBAMBIgACEQEDEQH/xAAbAAACAgMBAAAAAAAAAAAAAAAFBgMEAAIHAf/EAEkQAAECBAQDBQUFBAcFCQAAAAECEQADBCEFEjFBIlFhBhNxgZEyobHB0SNCUuHwBxRi8TNDcoKSorIVNHPC0hYkRFNjg5Pi4//EABoBAAMBAQEBAAAAAAAAAAAAAAIDBAEFAAb/xAAwEQACAgEDAwMCBQQDAQAAAAABAgARAxIhMQQTQSJRYTJxFFKBodEzsfDxI0KRBf/aAAwDAQACEQMRAD8A1xTD+JK0j2uE+Ox84JUdP3enK/XnZ9YnqJDoIuN7dLxksOkc+dvlaG52NhZPgwqGL+YzdlcZCVd0s2PseJ+sN/eRyCumlOUh3SQeUdA7O46KiSCDxJsodefhEbPpapaU9Ny3WpzDwtC+qjH7wgcwflDJJTnWX01MCJ5/70g8wo/6Yw1Z+ZT050sa/Kf7QqjA5Sk8SQesCMR7LlIK5BJGuXo236MHKib9kButQQPPX/KCYv5bNBqooSbWwFzn1J2gXKJALNYjw6fSNJ2JhZc6mCvaLA8xUUh+drjz+sKZoVgKcuHsCPnHQx5e2LYXCAV9wZcmqEVJhiFSyC2h5H5GIlz+cKydUjcCHpqaVkuYW7taUF7ujM45DiDHrGxEWsPqZQJM1KlhrBKst+pYxRqKpKdXbwJ9SBErODvBuRVQUOJFyNUnRQ+R6wrTKpiWte0MqcVlEgZtdDoH5X0MBMflJTMBZs93Gh/P8oXcmzAMLErVU4KAKSdLvseQirJqmzdQAfEWjRcwpVzBN4jmD2vH5Aweo8ye75jBSVQPcyhZ/aI10JZ9oY5dKnk0KfZhSF1Y732Ey1KJchtAC4fYvDxSYUiYMyFqS+iVDMw2Km0J1azPDQ3uZbhQMPmUppAsBFQyyTDLMwScgZsgmJ5yyD7torJnISeNKkn+INDkf2FzX6djBdNTKfR4YqDC1qA4YjRUJIcB4OYVihQzpTC8rswmImg+8lpuy6yHUQnpEdR2ON8pSfO8MknFJZAdQB5ExFVY5JlhysE8hcwlQfBml2vcRKquykxOqCR4iBdThLfdaGLEu1mZwnM3LSAU/FVHVMPQZTAZsYG8ET8PIiAYeo9IJKq1E6RsnNuwij1jmJ9B4gmdQtvFbJBaegfifwiquWOsNQE8wXIHEpZ1czGRZyCMg9A9oOv5jStFiNLGKmHLcdfEH9e+IcWk3SrRkDrbfzjfs/LP7v3hBfOX19nwH0jm53BIl2PCVDTbE5B8YudkZvdFZHIDxcmN5rKER4ckpz8m8NC4+cRZFOu/ePxsoHq4l89p5oUUgWJvlBBbkCN/11g4EAkKIuNDy5/D3QqU8h5yXLF311GuloNTpM5TnPl6JA+OpjdJbibiw6+DULy15zLU5AS6gCGuQ1+RFx5wZlrs8I9Liy5S0onHMlRAStt+RYMNoZJdbZn0jVYqaaD1HTvjIB48SHHJqkjMkKUdRlIBzp0d3GUgqBsdYV8PQoyR3l1Al+bagHmQ8GcQxc3CdNH5/lFOknhY7uwWC9933hmTNqQIBvBTEUBJ8wPWSktdvD8vpA5FIVDhBIHPTyVz6Q1YzUClkZls6nSlvxNYaQnypZnFKpqswCgkAsOptYDy5wQ6XSutmk2Tq9LjEosmarkMWuDyOv5xHMSSGCsp52PuMWxMzFKVAALDpDNlIJDDkC1ognSyDceY+n0hJXyI+9RI8jYwDidPMAJmBExLe2BlI8WP1EDAc0tnci7bFt/GGibUAByoAc3+sL+JYeknNLWgb5Xyk+F28rQxPYyPLj3sQLOWdD69PyiRanQTyPqW/KPaqakjcEAv49RFBa2SQo2NwG6NrDAtCKUSxgNUrMwLd4UpfXQ69QCxbcpGzv0uSkpZjYbuXfm8cwwilzzJYFrhiDo1yX5i5jpUuqQEgJIYW1+cA0pSFJWIzEmyj539+vvi+ntAohlJSodb/wCpz74XkVadAfe/xiZNVC7EeCwh5NTIUGMrKeaeH4PG0ylRl+zmlJ5Kv+cC6SsKVAhnBe4B9xgrUOtPeqWCtR9kC/J7BhpBhvmH3n4O8Hrp5ydClXm3xiGfWzEi8tXkAfhF0JVsIlRTqPL1EMGSjAJBHEX14rzceKSIrLxRD3WPWGvFKIBshJDXzNr0baF6rlj7yEnxH5Q4dSoiTiVhtdyJOMoGl/SNZmNJ2+MVzQy1f1afIRoqglAH7IWjfxKcz3Zb3nk3F/4hFc4qN1D3RdkUaD/VpH9x4tS8NQfu+iEj4mDXrV9oP4UnkwR/tFH4xGQfGES/wL9ERkF+NE9+GWRdq6paEygn74v5B7QT7PH7Egk6uXGzDVhptAftungkeHyEX6CcEywCWeXbqXTaI+qGldYl/St3OpbF8mWFqyG10cxt4ttEM3FgkMQUk+yWsbb8j4x7KXsfSIaychCC5N9Ep1J+SefppHPTOTtDzYQDdSeViYSUTiW4SG6FjoddIbqKd3iApOhEc/oKszGQQkADMAAzX0gnifadVPLTlckBh/a63sPoYoGQqLM8u3pEapiQkvvEKVuVjytyb84G4Bii6uSZxyBKCELYl81tE5bC43+ETUwyrmC7uD6/owt7a3EYBr1N5E3KswKQNDp89PnAGsKkTgtJIUmLsquKZyibJc8/WLdfQ94xTdXTlAmyvzNe8bAt5knaalTUSJWdRSAc/Dlf2evjCnWYn3GRCArIBxKLXJJ1G4LQz1TinTnZrJuGIcsB46QGXTJmLmIN3lh/Lf3xYczH7SF8WPXrHPFyvUTBOuAUrZwcz6XbSx5N79YG13aMImJTMDhaQQocxZTjm494gjh1OQlN3I+W8LXbakabJ5ZlgBne6T8xGkBkNxOnTlDDyCD+m/8AMv1QlTkukpX728jC7iNBYkIAA+8VN6JeBWErJqJYuHVp0ufOHCvlfZqPIGIy5xsI9kDCIqVkHcRk+eVBiPPpF9WEzVqJTLWsHcJLA+IDWjafImSxlXKXle5yKc+4sOpiwuPEhYUakWGnMpgcosk8IJyC5AfQn+fItFPWoSMqUqYc2323gb2Kwj97rkyHCAoKWVFLlISHdnFiWGu4glMpghakAuAoh9Huz9LN6wt1N/Esw6dPzL8qXmQFh9dP5CDWF0gmrQkIcPf2rW105sIo4Oj7HzPxgl2XXPNdOSAO4Qblh7RAIAOpNybfR5EBcyg7XDE7CZVOnOQVlwAHIHPY7BzBnPITLCkykE6XB2gP20nNKSR+MfygVQYiVIIJLaHn/OHYAGQ3zJxqJBhGpxFjwypQ/un6xew7GyNUyweiYDUlEteUBSVklr21LAQSxTBZspIUvKBoSkX+Fo923jjourlnE8fJGVITb2iwYD01hNn4mtU8B3BDtbxjyuqcrgEkbufltAvDphXPc7v8IMppxm+YvTTbcQ5V0uZDgtvvA2VLzOXdmGr/ADMFsVpyqmWlIcqSQB1OkB8GwoyEKQVBSswKm0FtOumsLRfRf3mhtpmMLKUACzloX6hZ2Jt1MMONSFK7tKQ5eAvc8THUQzDutGFXBEoFR5++Mhqo0jLeS/UMPlGR71/lldY/zftLfbVP2Eg9B8I2Sn7OV/YES9rG/d5L6W+EaU5eVLP8Ii7NutTmY7Xq2YHyf7mZLlE+USmRluprjKLB+erPGk+tEuUuZYBCSSTra+mg9Y5pinb2pnnhUJSeSNfNZ4vIMOkQoilrAnX6rMyIcbNufHM6RS0qU5i/O/WBPaGjWtSCDYBrb8n5wgSe1lSgv3pV0UAQfn746D2P7Wy6t5SgETQHCSbK55Tv4R7JiJG0i6VxrAaMPZpDISFMSkcJa4HLqzm/WDMx+M8wkeYzdIGUknuy5sIvTZ5IAG14na0FTo9QNDEqNiP3g+pW6ibG9/HwjJeILlocXD5Wcgh7aja8a1Ep7jzipPV9mf7Sf9QgPUou4Yxoy82Km9Bi0zvFyVXIAUC1gdW1uRzi/MqRLTnWU6HMWZ/R9IoFATNzOxLA9P19YnrcQSEFSmXYsncnkH1PKHJ7TnZgFaQ4PUJmAlF2SoeJB2O/lAbtjgU2pMlSOHu3O5cqyOQNUngZminI7YykJV3YKSp3e5HidyRYta1ojmdpXUlOc8RIcEAAC5ytu3LSHAsBsYsKjjVYHtcC0ODLlTwZiSAk+0dhufyhrp+5npUkqtoQCx5+QhjxDKmSL2Yb7eOphdxzD5Cad6aXlmt7aASrndWpD3bSJX/5PvHnpyw9Jl2ZNSABmYCwFh6BooVFYx1+EIkvFJ2YCZMULkcQa/uglU1OVL96FFtG+kAemaRHo3ALRmk4ipCwtCmUAQ7MWOoe9oiIzTAs3CnCh1Oht5wmy8fWzkW6RPL7Sb7i8MTFlxn4mLa8zo2GU4TKtzPxjzCMamHEVSLJlpzKYaqLBiTyD2H6CRRdr5yWJUCk/dYc+lxDj2erETKpKgE5yFKPNiEkP0FoeiFWJPmNB2MbcZIOR7sp/cYF0UgZZpYWUs/4UgfGLuKAqyt+KBCEr7ucoKZOZv8AEpj7kxOGpAB7x3SLbEn2jF2Ipcy8yrlA1PM/CGrFqcLkrBD2f0gD+z2lIkLmH+sVbwTb4lQ8oaJsvMkpOhBHraLxdbybM47tjxONYrTAlLch67xWwYcQ8/jE2JSVImrQVXSWPlEeByb5n3PxhB2BuVZ6IBEJ4rXlMiYUFlpSW6HR2MAuyhPdqzElRW5fU2Fy94r9panJOPIpilR9qpdOjiStSlF7AeZJJG9oNFPboCQh+RHNW123fwBhepUurNzU3oB9YJivTNkiYjRSSQ/zgbS0/Ck/i+rfKEr9OmW4ObjbQ1SUIAZ97frlGQwdj+z8tVMFzE5jMUVB9h7IHol/OMhwwJ5mN1rAkCJna3/dZXl8IQUdoKhKVS8+YE8OVSEKSBskKQX/AFeHjtuo/uQbUED5RzhU0s3xvFbZKABEkbBqzu1+SP3M2xftPOVJVJzKKVJAXnQyxfRwcqgeYELlOhzBWtl5kEJHkPkNvKIcLozezPYQq1raGVdn9RuVpsjQAawy9kcOSKuRmfMFOCkaMDqeTOIqiUABmDkG0WaaerOkyxxuMrMC/JyQPUwpiTtKExBTc6z+85yeYLaN6RHNHCUjdn/nrEFH3hAz2JAfSx30F4uSpV4kCEn1GdNcJDW5sSqahhlU2ce8c4inS+FXrElegd4nmBHk+bwK3s0ZkXSpqY2i7Tz49pLWpRkMwlmBJJIAGUbk+Ecp7Q46utKDlyhA9nM6QVfeukEWDOfdd+mYjSCdTTUXSpSClR025xxwT8qylK9CU5rp0s/QQ7EPM5XU6mO01U6FFKtRYiOp/spraWVSTFryCapagoqZwPupBNwlmLdY5OlDkgHbX6RewqpZSklw90l2vuPRoay6xpuc74nUcWpqedO75cxeQBkykrUlClAguoAgEDkPN42ocYpjIKZhyKuBxWOwYC584VZ2Ip7iWgJUCkXLvm63vr4xFIrZaUFORzzdj47vADFpWhOkudVxaU2b3ntdIlfvAUoBSbsCbbXYniMbS8Vyq7qnQgFVmYB/MDWLE3HKb937tKCVn2nFyfE6jdoo9nqtEmaVkXaz7eEGAahN1YbGbUXF+ppshUlSWUCXAv8ACKYpiGcM/Mt8Whyx4JqCSwBd3tbeAKcJBLWPJz8gR84oWyN5P3tY3EpyCM2qWLgi+ni0PfYQrmVipik/cLkBk3ygDloNBC1KwdINzpfYeTcoO9nsUCayUiUMqC4W103SSyX00BJ3JaNIFXPdw8CdHqJkLkqatchCU3VOnEAeFviYE/tFrJjyJaFFMtRUZmUsS2UAOL5bl/KPP2ZVKJdYnP3qkpCygKVwpUw52SDr4tECYhp1ExuHIUs1O44bRCTKlyxohIT9T5lzFmOT9tv2sT5U5MilQlJAJUtYzhR2EsuAUi7kjW21wHZjtdPTWyF1VXOMsKPelavs2KSLgWABYuAwbYPF4S1u5EQxJjD+0Cl7qrUraaAvzFjAjA54TLJJADm8Nv7VlS1Ilpf7VPEzH2C4fNo7p011jllTXMmWkOw4j4n8oScYY7yk5CcYEIdpQieUtMAbm8A0YBMmfZnLq4UC49Gf3RrUTib6dBG2HVxCxcuNPpDVAAoRNMNzD2FUUyRTKRNcEFTAszaBm23vFvDkGYmWhF1LUEJ8Tb0uTG1TVCdTk5uMJzZSbtybUbwT7B1VNIUKmqnS5SEfZy85AzTCOIgaslJDnTi6QrtnVcfjyaEM63SUwly0ITohISPABo9hbP7TaByBOUWLOJU0jyOS/lGQ7tv7SO5yGp7TKrqcShTzA5fvAHRrrmLDfnC3Mw2b3ndpQVqdhkDv9B1NhDPRTp1WrKVlCA2ZR26J5q+EMAMunRllpAfU6k9Sd4oOFWHM3vurEnkwHg/Y7u0kziCtaSAkF8vnupuVhfWA1fhpp1ZVix0VsfoekNlVWkZFJSFEFwHYF3EB8XrKieMq0oCHfKkEP4qLn0aBfAumhCx9Q4bUYsVTDSLXZhCl1UqwISoEkkABt3JHpESMLUuaEXY+oYPeGHBqQpSUvwj2WAv5xOMR8yl8/tH1CgRa4iBWIywrJnTmdsuYO+rNrAGXVLToQDsTp5iBqshAW5FYSVAgOkE2AbewMKfEUlmDOuQEMd6jPPQqZNZDOA9yBbxMDDXpUpacz5TlU12O/jYg+cLVVNrMyVd4VEqSEjKA/EBttq/R49xWlmqTm74BjcBRtfkDYaQpxrT0w1OhyHattvmN6K1ISU92TaxJ06a2jlaaeWmeVWVd0gPr47wYlUNRb7ZY651/9UWp2EDOAEhIZgpiT1JJ1JMP6YIVa/0knUkq4/eClYdMWS0m/izdSdPKLNZTBctEqyVSyS7avrttDBgslIBIDgbM3ELXclrvC92npiiaTsq4a3iBHq2kDHUxEr1WHK17wsx9kBT8rksIpy5KxlUuYkJB4g/EzbBnZ7O0WKGqBllP3h6xSq5xKrnN7nj2reaQRDsmgQSZiZiZiVeyh2ZmexD6uLuLHoYsTaN0h0hG3DY230hdo5i03SWvt8H2hrqFK7hKyEpS4SbkkObqAs4EMQ3NaQYpjPcUq5CJcsCf7U7WZwtwJeyBpcObq0NwLwfDk1CSTPKCnZn8vaHi4fqIo9owoTyjMVBPsdQd25mI6UKTLJQ6iXDJBPiY8SCZqWJqZzkpBe7aOTflzhvwXB1U8zvp2TIn2QCSczWszBr72hdw6kMvKFIdSrkXBA28+kMlLVrRZT2sQRt1eGLiB5nmykSr2hxPv1KUcqSkcJ6C7Exp2Yw4z5alJSFHvAhQVozG433fyEeYzhoyqmS2KDqltNnHSD/YVBTIJYgFZ82GX42jDjAGmZrNbSxU4bKQQFIQvLL7tHAlRQDoQ9kkP92BGE4Oc6pqUd4qUcyUHKymZnzAg72i9iM1Kir2yrmFAIT42d36tHnZCYQudfMWF7tqbA7wpGKsFHEc9dqwd4UrsURWTJKl1EqauWXmpBSAkZjwhr25Hw6lN7RpInzAlkgFkhNwzfiu55x5gcwomKUhWWYrOkMkFgSRqSXLDkGfWNMQoglOXvD3g1zObbXAZvONbbc8RuJO56U3PxBk+YpgCT6/OI5SyCljcG363iGpJSbkHzPzAaLWFoCyS7bONjzHWCVS30wMnoNPtGegwWZNmFROVCgxUxFmsxuCfzgz2joTMppUmwp6dilLB1TC4XMWoa+0rhDC93Og7DqwolkCZNXwnVZIDC3DYbawCm1ChRSsqlAGat2J6amKenxa3CnaSZ8hAJEYaKSlSEqkmUtJDnOlaWVukMeJIDcW5ePYS1YnOFhNnADktYHuMZHSPQD80nHVNXE6BIkJlpCGYb3Juep1iMglx7XTePFTH/P6RoqUCGPETEZ4hDfma0M51t+F7G3I+QghMUFuxsNVNvySDqesCpdOEzMn4rny2+B8oMd2wHIbfr9eJvAQoFxdGVIYEF3I/h0ueZi/R03CD0EbzFguPaUf1c7D3xFhU90MSHBItGabm6pvPkufjENdQLASQhRCgFmzaOEkE3biPjGuIy1KY5ygAupXkwfzIiDEqmolIJ/eyrhPs5WAG17m9ret4nzHfTU6PS9PqTuhwPg3/FQbXIImS8iVOpClP3qyXCy5Y2SLgADZ48l0qypOcahlOx1v9I9wSrVNly5kwjOZaUuzcKSoh21JKlKJ3fkAAQq6hLsFOBZ9NOhjhdR1zY8pRBsI3H0vcAapcp6UgIVNHd5ipgSLhNncFrnQQZxqhQGSkuAAHHNn284TsRxMzSlJUFBCWD3A/P6RZX2jmgJSsqWQAQOjDlpHd6R17YYDYicrqw7ZCGO4hZOHkpzFub873JgX2koRNkqSCnMGKTcte9gOVouLxqnmSkSlqAWsZiAojKx0JDZS+l3LGK1RgWcKMuom5Ws2RTi25S/vj2bTe0BSyrZikjszOTlV3iNH9lenJsrmKE5QdQIIId7Hbl1h3l9lVrTepVmswIHn94aWitXdkpslimoCiWYZDc/42br1hZxhhYjRk3qJ+F5u8DBTXLsRDfQzTNmS5a0gpJAZ9uUCZmGTkpWpa0hSQVZbnr+IN6RDL7wTggKBtm9nz0zQSbHaeeyI6pweSWUqQhwGB4xblZWkWZMmUmwlgeBV83hPRXT7gTFAv90EMOZclokXVTxmaqnEJH8Gp8UaRVa+0nGr3jjLyoU6UrSeYmN8UxJ36SSSZoUblXeBXjqIT5eMzQUjvSXF3Sg/8sb/APaCbmyjKv8Au/8ATGFFbkQg7jzHZeNJlS0rSlSlJOVLnWz31z+BgdVdt5y7BMlPUS0k+qwYXJ/aFiJM1SEF3tmBvbmbNEa+0EhI4QlRH4VpUfO5aFdtb5qNDMRDH2s9LrUgcWa6QPCyMoJ8ecaUclVIpSjxGa5U7De2UAkAX39IhwTGVVGd0hISw1f5RfxO+QnRi59IPCiHJvFZncKQIIlFMlCrC7kONP5kxNSdkZtTTzKpwEpYEE3Kjsm3Jt/WKNfMzEJ9NBbygkhSkyvaOXKQlLnUsfZfhcF3ivLhTQEA83N6bqMmFtanfiK3ajs+qnniUpQPAlecPlZV9SBpBLDqOT3BIzumzOlj1fK8V6+WteUFWYIBIBNhuRfrt1MVaCmScy+PML7ZT7onRAnEPNlbKdTcwvh1UkWvyA19djBunpRk7tKcqbrLMwJ6GzbtbaFOkmMCd4YMErVFaQq4JGYcwL/rwiixQuTMT4hKZgNIMr1KiogFTyiWVuLGMgFWVChMUA2sexMcqg1GaWO8IyZoPtEgaxIZqr92AB+JwT9EwEpcSloQFTTuQBq7cgLmNE4wqYqySUBzlACQwD6a+ca2QCMVCeBC0mYO8QLFSlBAL6Ob32uzwdqpZc5QVISvLmHsluR3doCUFGhcxpQKmZjfUgE66B3F4YqmnKFKlKWOEuQ4N2vpbpAnIqizN0EmhKaKexylKTqEm/qdYDUlTkKlZeEk5m1fTSC8ue0wJyhWawPLp0G8V6/sqlEtZlKV3hJU5USCfwtsPfHNOTMzk4zsJYq41FOOYMq8bBSTKWpJSRmIBBY7MfpCp2knqUgrzLIcDiHPZw3uEb4lUpKMxOWYDlKTq426xYwWjkT5CkzO84bkqUQDvYAt8YDus3reVAsiFMfB+3+552dmBUgK+8FXttoPDSLVdTkJClKFzezAC5N3uwB9I8oBKlyu7lKLZ3uQTe97DZvhzinjdGShQNsws/iCPIkCIjpbOQw5nUX8QvSI2N6q9vce0hpqlSpwShgggF2JZPM/xF94YqfFkypa0pZydTqdgH5Dl1gVhFRKdKFHLNUHLuQo7HMPZIAZm2ixN7PzCrM8v/Er5ojqlXoKvEj6ZulW8mY+s834i/KrQJy1H3N+rwewbtMpKTKypWgnMxs3NufSKk/AVOD9mGJuCX9yYhXThILqD7MCW9WgSre08cvT6CrMCLuHpPaSWkqQBOQC2bKoM2ntbObX8ot12M50oBE8uspCRlSSQDwuGsANX2MK1NNZCvwkgKmEb7Dm1ubOeZg2MYl/ZssEiYVl/wCIKDC3NUGGaqucfIMeq1Ep4xiawhSVSZgBdIUpT6+Z+kVKpTT03CXls5c6jpBHHMYlrTMS5e48wbbc4D1UwGYjM7ZR7LP5PaN3ggiMkitUmS6bGxJIAJHgTYfpo8m5VyVZlMoEHnZ/SAdfWrOXK4AHmfFopqqFGyjbzMYUI3B3mjJYqodpkSCgTJk0BrZBZVuhDq8oBmuWmapcosl+FKg7+MbpoVqSSkBfVKgT6G8ayqRaRxS1/wCFX0jWfJW8vw9Lg/Nc0m1RnTAqYEhQtb10ePRSJv3YDnW7fHSIlI4jYjxBjVVQcxSkegN4VZMp7OMLUfcH7PTaSU81iFHMVIJKRbmQNt9IqYnigIAfhGl9Yv8AYKfMm065EwqbMWBNspAsxDgPm330tE1V2NoQlWaepBSWIz3foCkv5CLcOQJuZw82P1EXcSJmPpSu4Jta/wBNHPwgivHhMld5mAykDLxXUbqUGSEoDNw8gLnWFKvQEzpibslSkh9WSSA/W0WKKekS2UbEl2urQje3v3jxyMxg6QohmdjElSSX4m0zM5J1HARlA1ClB3DE6RSNWlwEZwCBYKU3I2MApZ0fwMEcKqxmTmVlCRqQSHDqAISHIJAHncgXgNbQqEMyEZeHezuX16wz4OjjsAWQT5eR6wqisStTjfyHkDdoOYdX5Fi7OGvyiTLnbUATHLiBUkSbGqdJmkgDQRkWAhK3KlB3/W8ZCW1k3cIUBUUZmGLmArS3A4bfnGmG1agsZRmUPusS43BAu20dcwj9nQkS1d8VLJ4rcIcsGsSTpBCuo5NHIMxCJSH+6kXUogAZlgOSdGOkdF0HNxKZtI4ilU46ihyrXTqSlaU8J4QksVMSxOY3LdIXq79oaFLKky0JLEWKjr0aG6pqUVchlywUlZC06lwxcP7PQm9vB1lPY6lCi6Ve0fxEBLAge1c3DuBvrGv61GngwcbDnzPOz2PzJ6ipKBbR1MSN2sXN+UWz2pUVFBDXIdRs41AI1MCp0kSllKSzF07EbabRQqvYI1+sczv6CVqVaNXqJlyvMuXNMxUtJUQ5KVaDmQRYe+0Bsd7UKWky5YSEfjALkcg+g6sCekQLpJ8wEhJudCQCeVibxrWdl5w4XSpX4Ukl/NoIFNVnmFTVQnnZtVj1LwXxKrKkhLC1na7co0wzshORLBmlMsOXd1Eb7Wfz84hmSGXlHE5tYh+rRK41ZCymdfF1mjCuNl4lzDqZPd5gAVEseej+j/GDlLiUxCWLKHWAlBQlYISDnLXDAgDqdH3i9V0cySgqXNlq5ILgk8swt7o7mE0gJnzHUHXkNe8vKqTMIHCCotqfkI9qcJp5EszqiYpQsCEjRyAwFy7kB3hUn4q6SSlSdLgggct390bTO1KloyKUlaN0zEv6k398Yz6uYASoxUmJUTKXLQ6Sk5ndiHuCDYAfK0VarFJAKDKp0KSq6SpBd30015HfWB8jG5GTIZEnK7kAa+PFeLn/AGjlhIShKUJTcJRwj0G94mIyHj/P2lV4gNh4/wA8y7SUss8c6UEhQbKQkBz/AAm7dS0aY0mUFjhSCEs4SEgBrWHTffrA5eLBZfK7aOVW8OKKqMQLkqaws4Jv4/raJ+xlJ3baKLk+JvVLCEgkG5s9rRQmVeazW5RbnLzpch1fHz84oLQH29YpVNIq4SekVJ6OYUqdAvuDpDJLr0ZeJOU9CYXZdWhLMpI8xE9RjSCNQfAH5BopRtIinGowlOxBGyj6/lFemnCYsJz5X3UWEBl4iCWCS50e3848mJmBIJypJLZQ5ULe1plA21fpAObhoN50GnwemC0AiUuaQSHAJAA1c6XIH8okpsESFhU9ctSGvLBIblce14W8450ZaFAlRmH+J2U45u4Z9OUGaaql5UpzVAyhiQUHzuLmEFVatXiVBXH0+ZUn0HezJykABAWsAF1OxJAFuTBzzGpMVP8AZCnbuVO7DhOvpB+lQ6QZCuIFyhakpWpmGa9i+VJtv6Rk2sUlwqQtICMieFwB94EpYMQALDQXBBMCV+Z1sebUKKg/fmB8PwBKpoTMYJYlWQpKgGOg01tvDHhvZqhB4u8U12WksQLgEIUH9GPKIez/AHU2pTLSCkqzXIGgSWcO5OvS/gzRJwqnMzuzUIzaZUMFWuQ+YsW84TkXPqHa3HzX+4nI2I2rij8D+JWqexaJqUrp1oluHGVJYghwAlwE+nLzEK7ET0qHfTZaJbniSXPkiz+sNGM4gJKZQkqASnRmIITognYMDuNOhiPttMCUyj1V7wB8Wi3QjEg8irkHfzYcYA+k3VjeAJvZOW/+/LP/ALH/AOwjIkly8wBJ2EZHu1j9or8Vl9/2H8ToFf2yAVwJdtSrUnpyEBaqsE8qzvlUrMUg2dmt5QUmUze0ApXP+YgPiCGBYN5/SHMq8ESPVckkUlPKQwVkfrmJPncmB0/D3ClBW7EDwA+XvgdLpuIrWoIQm6lEsBsLnrFSs7folyTTyUhYzFRmKBDnTT2lANuwgCwAqOXGx4mmJdnQsuXJ5vA//ZaJQUlSVqJNiLkdACYlp+1xQEkhKw4KgQX6sXb3QzVHaqRNl5ZA7oEcRUGVfYPr4xJkZACxlIxOaEA4ZTBbOopYazEpTpdzx3Yfq8GJlemXKMumYKPETus7qLPbZthHtMiV3bJUb3N3JPM7QIxXs7OPGhCyXD5AeIWuAzc3HnHPV9R9Aq/1lCYcYNk2fmS4riUyaAgJcOyj7yBFAyykEl0a6/AH3w14bgxRLSVDKrTiHpr9ID1qJqlFHc5LsZiigBugcEjxgkw5NiFhZMycXKEqXMloCkKScwuDuekGaDsxKnATVuVNZnAHi5JLEmzsIp0uGZGeegy9LC9tQFEt8YtVeJd2gS5Ksr7uHAO4KrR0enGRCe7xOfmKv/T5id2iohKVNllQJCgbcmJvy1gAZCebeR+sNZweWVKBlhSlHMpSlqUT5i3pEFfJSAlKRmAuyRo3jpBEieAPmAEU6R95/wC59TGKkp5KPon6mDi0y8oKEm4s4e/X0MUf37KTwpPkGHpGKRPaSJDTJFgZaSN9z66wUnUkopdMtLi50TZvZA3L+OrMGvXRiKtSUJB2a5303DxMJwIuDf8AWkMEwiUjRpU5SEtyZ/XlEH7kBs41cABwdNYu1MgC4fx098aGYtmNwdj9ReMIA8zVJPiUTKy3Ab9Wj2WtyxvclvEB4nFQM7KAHPU/GK+TiLFKSCfadoGbe8sSQGIdtnJ9knTXSNJ8opuzka6P7ohVJUTxq0PRtb2AaGHC+5mky5jMLp1CieQU7ZWGgAJeNO+0NTQMCJnhQa4vfw9YvowtSkZwrMkh9bhtXEM6cPpUpcyZe11DN8XgpLw2T/5UvoQlI+UYMR4BilzheeJy6ZiBcpVxBJISRyePU1aG/KJe01KJdZOSlgAQQEswdILW010gcgRhxKTLsfX5UFDj5jP2GmJXWoSCbomCzg+wrTrB8UswywZaVOStSklGRMoKHdoIWcoUoINg5a56wr/s+qUIr0KWoJSErubD2Y6xilTTrSjvlHISFJuQFcrhs3gDBdsFaBgn/wCjkxkvpu//ADz/ADAMlSkk5ClCczNnlJ4UgJScyVOVAJfiChxNZnFHtRMUqmkjOFOtbqcmwIbUm+jsSHdrQxzp1ClBJYpBysFLLlswAD3tC924rpXd02QAS+KwtYhwydWca77QQUjkiRnq3zMA4FfHMHS5yiLLU3g8ZFCizTE5uJIewciw/un3RkYLqYzAm6nWKpSywDte1yesBKummTJglpPEoEtvt9YkXipUgiUcwSPaO55AcusUJdYsGZPShSiJbNuVfw9NRFDUeYAWL1RRBc1cuazS1KSSSCxSWPF4vpAvEcqeGWnXcAJfzMaVWIqllcxaUpKiSRe3RuZN4oT+0YUlmZ9fHpy8I5TKSxM6qMqqBN5OHTFJL5WTpf5Nf1gpQoKDLT3qkKUQkKypI5AEKBGp5QOpMbCUs+nWDeB4dOnLTOVIaWlQIUoM45pBD+enWDQEnjiY+nTV8x0kYVNQgZqlCX0Jky9eoABPlAOpxiuQtSVVMkAaFMvKVDnlIcecFcPquNSyST7IKmsATy0OjtBCqllbFQSs7Zkv+tIvJA4nPCHzE2dVz13VVlxyll/IgiBE/BVzXPfGYdWJL+hhnrUZVFQWmWc2gc+TMLRck1ImSFLIlrMsgKUEhKjmLBhtvcRl3PMlRfTWiQlEmplsZYGX2TYBgSk9NwYET8RRtNkgn/0lo+AUCYLViBNczeJWl9m4RtyEDRRoSqyQCNLebi35wjIwB3hAhfMmkUoKVGZNCrcLd4ljb+EWivS9ykt3ktSidAuYrxZg7xdm0pymYBlAuSNG8fnF2gnB1ZJYJmBIQGzAalT3ubi5gNaBtMFshBgCqqaZBbOoP93LN6sQ7c41pyD/AEUuao9WQD1PtH3QwLocmULAJFhmSxBbXSxbcQRw2epE+UlCEqUqycws+/TQEw4lU3P7RbZDFqk7Nz1mwRLJOiQpaj5/QRZqezqpD98sIa5zgp67x0RFdJlzV5piEzE3/ClJZ3Yku7/lCBTTFVdYhU1WdKS5cniIJIfne7dNI05UugPvADMTvBeMUUzKkhLp3G7GwPQwHq56gEi40O3p5w89rsXRLBRLcTHFyLFJGoI62Ywiqn5ic2pPgPSBZlJ2jEJreaiTxg3NrvvbaNp8l1AuxI0Ebz2A66RU70u/KEDeEMh8SUDKQGLnRxr4c4sImAIJHCoXd2I5MRvGsmv7tjmsq5ls7+pZI66mJ6ZFPNVLD5Mx4knMyVPZlEsUlxrpG6LlAykcy/KxBcxKUzZmdgyVdPJnL87waoq2alBQliDLyDbLvncfeYD08XAV8slQQEBPdllKGhVt4Ai7dekXqWaQU7t+tId21JuSHmDsewcmaqZMnyytdylCVKIAAZywSPImBgoUg/0n+T/7QfxWTLVMKnVLdmH9Jt0ynXxiqvBFXZUtTX1VbxdNoYFqEDKuCYa050zEqYGzFKr9FfF4YpalZlS0JUdmI4WN7vbq+sCcIoV977UsuGLHMWts3IQ2ysssoyhhofh8Y5/U7Na8y7FRSm4giVg8xN1AA3s+Zh+vnAvELrZgQNCPL00h3N4VO0paawYbkeP8oh6bO2TLTcx7YkTHSyuirUAAklgNo8in3gjI69mR6B7TpuHVcnuStTIUwOUSwSAXu9k5dbvC5jc+ZOzd2lSJegzcJVytsPd46wSp+yNRlWFzHUq7gm+oAJO11ONNIv4b2cIP2qy+gzEiwsADcaDwiw2dpLtOfnDpxN5EtbfiQ/wIjwUKx/4an/8AjJ/5o7CMLF0qS5YM7lxoND5REqjQkKPdpKRuHBT1Z9IXpAm2TEnsr2fHdrqJsuRmBaWjukpAIYhZLEu5YDZidwxtOJTCGVmS9nyhv8oLCJ1VCEnLMbK/CXYAn4eMDqqsmS56GQe7KmuFKtzCgCG84Vk1BhXEoxaSpHmEZOFrCUgMEptmOh6jcv1gnTUEoKKlzyVZXJSGD/M6aeUV6jG5akJTmSlSSoEEty9knziAhxdQY6cQvFQVRJizESzQdl5E6aAoA5ieJ1Fzr95XP4RRxrslIkzVIlpIKSHYlrh3CSTzbxgnS4hLlKSXDuWU4JD7MR16xDO7QyO+ypzz5yyAVEAIli6sy29tm0jTpuANcUcUwIIOUqOnIPrbfrE/ZjCQiaVqIWClpZc8JOttC789ovYkpCpzBfeGxzEZcxNyw2YlvSLuGAJJGVht4dCAPWOfmx6jHrVAmCsTwFM4BiZd/YQEhJFjoG1O8HMGk92nJLQEh8xDk3tudNIpThlUWcBOnxitOxI3Ytz6/nE7YBVRxYMbljtGjvC5AzDQm+n6taACMAq1qEyXO7pLalRIsTfIxfzbxizVzishjuG/XnHuOYsZclQS5cZByvaw353i3EoVd+JJkJvaKNXii1rKirMXuoJAzfxEdQ0GJVbTS6WUsIUucrNYqIAIOVSi21mA195heq6RUtOYpU3NvjyijhyyolIu9g3r8zCFI3MHTtcL4jXrn5QQkBIYITp43J/QgbPnMClScpZw494O4ghS06pUwd6kpBBAUdH2DiL09ctS5SGSopVmOhAsWHU7t0gHbeeizlUUgsQDoSCATdw+hNvSK8qW6ufT6R0uqqwZeUgENoQ49DCrMwqVnzodF3Yac7coFOqVhuKjA0DSqBc11JAOxvvGIoW9ot4NEKMQWha8hZ1E++JZ9Updy3la5hwDE14lQNG2FiXaXHFU6gUMoWdKg4IDhuliWhww2V+8TT3crKCgOHFjc26ERz1an9IeOxOILkN3gISQMp6ORz2tFKHbeJzgX6YVPZVKlDMtgDdh1vf1jer7JJKphTPWHJbhdwTuXGw832g0kHLa46fHpG0uXmhwiIuU3ZdUtQKMpDcVwCfcH8IzEwQGYv8ArfeGNSVBhEWI0QKQo2GrnmNYQ+BWOqNXMVFRcxLGhJDs9gzM7n5dYWa6oMxTnkDDLU0KZiQVAEE6P8+cKlZIUJq0A6CwGrai3O8RL064225l2DqA5Kv43kKykG7ef5xkYMLmG4kzD1Ib43jIp0GMPUDxOx06zmFzqn4w0zJQabYekZGRWJyIDQGXa1x8YOKT9jUf2Un/AFRkZAtyIfiJnaaQl5fCLy3Nhe6oC4Cs9+pDnI3s7emkZGRh5nhzBeIygUpLB9Ha+it/IekWapA/cZJYOFWPK6oyMjPJhr4+8YaVIMnT7qfgIC4anKpYTYCVtaMjI8ORNP8A2g1U0/v+psm1/wBch6Q5ViiE2tGRkSvwf1/vGN9Q+wlCqgYg2V/ZjyMgz4ip5I9hHiPjEOLC0r/jH/QuPIyCb6DFPzJalAMlQI+6fhCj2EDzlP8Ah+YjIyIsf0GZ4MY+1iR3C/CFDB/6ZHj8o8jINf6bTU+kxvXrA2p0PhGRkc1J5YmAWHiYsS4yMjtjmWH6Zkv2xDpgFzJ/4Z+UZGQSQM3MZpimQSLFjp4QL7KV0xUp1LWTa5USdOZMZGRL0XL/AHm9RwsesMugE3PdqLm+5hOxKpWavKVKIvZy3pGRkdVuJCnMsT/YHjHmHShkdg5Jctc+J3jIyJ1/q/pCHLfpJFpDmMjIyK4u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0" name="Picture 8" descr="http://vatandosh.uz/wp-content/uploads/2012/04/Svadba-Sto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1" y="4221088"/>
            <a:ext cx="3455173" cy="25817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10" descr="http://torg.uz/image/offer/1508962_b.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4" name="Picture 12" descr="http://torg.uz/image/offer/1508962_b.jpg"/>
          <p:cNvPicPr>
            <a:picLocks noChangeAspect="1" noChangeArrowheads="1"/>
          </p:cNvPicPr>
          <p:nvPr/>
        </p:nvPicPr>
        <p:blipFill rotWithShape="1">
          <a:blip r:embed="rId6">
            <a:extLst>
              <a:ext uri="{28A0092B-C50C-407E-A947-70E740481C1C}">
                <a14:useLocalDpi xmlns:a14="http://schemas.microsoft.com/office/drawing/2010/main" val="0"/>
              </a:ext>
            </a:extLst>
          </a:blip>
          <a:srcRect b="11913"/>
          <a:stretch/>
        </p:blipFill>
        <p:spPr bwMode="auto">
          <a:xfrm>
            <a:off x="5148064" y="4221088"/>
            <a:ext cx="3424852" cy="2507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92220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692696"/>
            <a:ext cx="8856984" cy="6093976"/>
          </a:xfrm>
          <a:prstGeom prst="rect">
            <a:avLst/>
          </a:prstGeom>
          <a:ln>
            <a:solidFill>
              <a:srgbClr val="0070C0"/>
            </a:solidFill>
          </a:ln>
        </p:spPr>
        <p:txBody>
          <a:bodyPr wrap="square">
            <a:spAutoFit/>
          </a:bodyPr>
          <a:lstStyle/>
          <a:p>
            <a:pPr indent="361950" algn="just"/>
            <a:r>
              <a:rPr lang="uz-Cyrl-UZ" sz="3000" b="1" dirty="0" smtClean="0">
                <a:solidFill>
                  <a:srgbClr val="800000"/>
                </a:solidFill>
                <a:latin typeface="Times New Roman" pitchFamily="18" charset="0"/>
                <a:cs typeface="Times New Roman" pitchFamily="18" charset="0"/>
              </a:rPr>
              <a:t>Мен </a:t>
            </a:r>
            <a:r>
              <a:rPr lang="uz-Cyrl-UZ" sz="3000" b="1" dirty="0">
                <a:solidFill>
                  <a:srgbClr val="800000"/>
                </a:solidFill>
                <a:latin typeface="Times New Roman" pitchFamily="18" charset="0"/>
                <a:cs typeface="Times New Roman" pitchFamily="18" charset="0"/>
              </a:rPr>
              <a:t>ўз умримда кўрган-кечирганларимни айтсам, ёшларимизга </a:t>
            </a:r>
            <a:r>
              <a:rPr lang="uz-Cyrl-UZ" sz="3000" b="1" dirty="0">
                <a:solidFill>
                  <a:srgbClr val="000066"/>
                </a:solidFill>
                <a:latin typeface="Times New Roman" pitchFamily="18" charset="0"/>
                <a:cs typeface="Times New Roman" pitchFamily="18" charset="0"/>
              </a:rPr>
              <a:t>“Ким эдигу ким бўлдик”, </a:t>
            </a:r>
            <a:r>
              <a:rPr lang="uz-Cyrl-UZ" sz="3000" b="1" dirty="0">
                <a:solidFill>
                  <a:srgbClr val="800000"/>
                </a:solidFill>
                <a:latin typeface="Times New Roman" pitchFamily="18" charset="0"/>
                <a:cs typeface="Times New Roman" pitchFamily="18" charset="0"/>
              </a:rPr>
              <a:t>деган саволга жавоб бўлар деб ўйлайман. </a:t>
            </a:r>
            <a:endParaRPr lang="ru-RU" sz="3000" b="1" dirty="0">
              <a:solidFill>
                <a:srgbClr val="800000"/>
              </a:solidFill>
              <a:latin typeface="Times New Roman" pitchFamily="18" charset="0"/>
              <a:cs typeface="Times New Roman" pitchFamily="18" charset="0"/>
            </a:endParaRPr>
          </a:p>
          <a:p>
            <a:pPr indent="361950" algn="just"/>
            <a:r>
              <a:rPr lang="uz-Cyrl-UZ" sz="3000" b="1" dirty="0">
                <a:solidFill>
                  <a:srgbClr val="800000"/>
                </a:solidFill>
                <a:latin typeface="Times New Roman" pitchFamily="18" charset="0"/>
                <a:cs typeface="Times New Roman" pitchFamily="18" charset="0"/>
              </a:rPr>
              <a:t> Қайси куни кенжа ўғлим неварали бўлди. Аёлим энди туғилган чақалоққа бошдан-оёқ сарпо қилибди. </a:t>
            </a:r>
            <a:r>
              <a:rPr lang="uz-Cyrl-UZ" sz="3000" b="1" dirty="0">
                <a:solidFill>
                  <a:srgbClr val="000066"/>
                </a:solidFill>
                <a:latin typeface="Times New Roman" pitchFamily="18" charset="0"/>
                <a:cs typeface="Times New Roman" pitchFamily="18" charset="0"/>
              </a:rPr>
              <a:t>“Келин, туфличаси қани неварамнинг, туфличаси”, </a:t>
            </a:r>
            <a:r>
              <a:rPr lang="uz-Cyrl-UZ" sz="3000" b="1" dirty="0">
                <a:solidFill>
                  <a:srgbClr val="800000"/>
                </a:solidFill>
                <a:latin typeface="Times New Roman" pitchFamily="18" charset="0"/>
                <a:cs typeface="Times New Roman" pitchFamily="18" charset="0"/>
              </a:rPr>
              <a:t>дегани қулоғимга чалиниб қолди. Шунда... 9 ёшгача туфли нималигини билмаган болалигимни эсладим... Жарқўрғон районининг 3-сон Куйбишев номли мактабида ўқирдим. Синфдошларим билан мактабга ҳар куни 4 км йўлни ялангоёқ босиб келиб кетардик</a:t>
            </a:r>
            <a:r>
              <a:rPr lang="uz-Cyrl-UZ" sz="3000" b="1" dirty="0" smtClean="0">
                <a:solidFill>
                  <a:srgbClr val="800000"/>
                </a:solidFill>
                <a:latin typeface="Times New Roman" pitchFamily="18" charset="0"/>
                <a:cs typeface="Times New Roman" pitchFamily="18" charset="0"/>
              </a:rPr>
              <a:t>.</a:t>
            </a:r>
            <a:endParaRPr lang="ru-RU" sz="3000" b="1" dirty="0">
              <a:solidFill>
                <a:srgbClr val="800000"/>
              </a:solidFill>
              <a:latin typeface="Times New Roman" pitchFamily="18" charset="0"/>
              <a:cs typeface="Times New Roman" pitchFamily="18" charset="0"/>
            </a:endParaRPr>
          </a:p>
        </p:txBody>
      </p:sp>
      <p:sp>
        <p:nvSpPr>
          <p:cNvPr id="3" name="Прямоугольник 2"/>
          <p:cNvSpPr/>
          <p:nvPr/>
        </p:nvSpPr>
        <p:spPr>
          <a:xfrm>
            <a:off x="179512" y="116632"/>
            <a:ext cx="8856984" cy="584775"/>
          </a:xfrm>
          <a:prstGeom prst="rect">
            <a:avLst/>
          </a:prstGeom>
          <a:solidFill>
            <a:schemeClr val="bg1"/>
          </a:solidFill>
        </p:spPr>
        <p:txBody>
          <a:bodyPr wrap="square">
            <a:spAutoFit/>
          </a:bodyPr>
          <a:lstStyle/>
          <a:p>
            <a:pPr indent="441325" algn="just"/>
            <a:r>
              <a:rPr lang="uz-Cyrl-UZ"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Меҳнат фахрийси Холмўмин ота Сафаров: </a:t>
            </a: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4758883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rot="20793044">
            <a:off x="196965" y="2886490"/>
            <a:ext cx="9142391" cy="1569660"/>
          </a:xfrm>
          <a:prstGeom prst="rect">
            <a:avLst/>
          </a:prstGeom>
          <a:scene3d>
            <a:camera prst="isometricOffAxis1Right"/>
            <a:lightRig rig="threePt" dir="t"/>
          </a:scene3d>
        </p:spPr>
        <p:txBody>
          <a:bodyPr wrap="square">
            <a:spAutoFit/>
          </a:bodyPr>
          <a:lstStyle/>
          <a:p>
            <a:pPr algn="ctr"/>
            <a:r>
              <a:rPr lang="uz-Cyrl-UZ" sz="9600" b="1" dirty="0" smtClean="0">
                <a:ln w="57150" cmpd="sng">
                  <a:solidFill>
                    <a:srgbClr val="009900">
                      <a:alpha val="55000"/>
                    </a:srgbClr>
                  </a:solidFill>
                  <a:prstDash val="solid"/>
                </a:ln>
                <a:solidFill>
                  <a:srgbClr val="002060"/>
                </a:solidFill>
                <a:effectLst>
                  <a:glow rad="228600">
                    <a:schemeClr val="accent1">
                      <a:satMod val="175000"/>
                      <a:alpha val="40000"/>
                    </a:schemeClr>
                  </a:glow>
                  <a:innerShdw blurRad="101600" dist="76200" dir="5400000">
                    <a:schemeClr val="accent1">
                      <a:satMod val="190000"/>
                      <a:tint val="100000"/>
                      <a:alpha val="74000"/>
                    </a:schemeClr>
                  </a:innerShdw>
                </a:effectLst>
                <a:latin typeface="Segoe Script" pitchFamily="34" charset="0"/>
                <a:cs typeface="Times New Roman" pitchFamily="18" charset="0"/>
              </a:rPr>
              <a:t>ХУШХАБАР</a:t>
            </a:r>
            <a:endParaRPr lang="ru-RU" sz="9600" b="1" dirty="0">
              <a:ln w="57150" cmpd="sng">
                <a:solidFill>
                  <a:srgbClr val="009900">
                    <a:alpha val="55000"/>
                  </a:srgbClr>
                </a:solidFill>
                <a:prstDash val="solid"/>
              </a:ln>
              <a:solidFill>
                <a:srgbClr val="002060"/>
              </a:solidFill>
              <a:effectLst>
                <a:glow rad="228600">
                  <a:schemeClr val="accent1">
                    <a:satMod val="175000"/>
                    <a:alpha val="40000"/>
                  </a:schemeClr>
                </a:glow>
                <a:innerShdw blurRad="101600" dist="76200" dir="5400000">
                  <a:schemeClr val="accent1">
                    <a:satMod val="190000"/>
                    <a:tint val="100000"/>
                    <a:alpha val="74000"/>
                  </a:schemeClr>
                </a:innerShdw>
              </a:effectLst>
              <a:latin typeface="Segoe Script" pitchFamily="34" charset="0"/>
              <a:cs typeface="Times New Roman" pitchFamily="18" charset="0"/>
            </a:endParaRPr>
          </a:p>
        </p:txBody>
      </p:sp>
    </p:spTree>
    <p:extLst>
      <p:ext uri="{BB962C8B-B14F-4D97-AF65-F5344CB8AC3E}">
        <p14:creationId xmlns:p14="http://schemas.microsoft.com/office/powerpoint/2010/main" val="138203556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26377"/>
            <a:ext cx="8712968" cy="6370975"/>
          </a:xfrm>
          <a:prstGeom prst="rect">
            <a:avLst/>
          </a:prstGeom>
          <a:ln w="38100">
            <a:solidFill>
              <a:schemeClr val="tx1"/>
            </a:solidFill>
          </a:ln>
        </p:spPr>
        <p:txBody>
          <a:bodyPr wrap="square">
            <a:spAutoFit/>
          </a:bodyPr>
          <a:lstStyle/>
          <a:p>
            <a:pPr indent="361950" algn="just"/>
            <a:r>
              <a:rPr lang="uz-Cyrl-UZ" sz="3400" b="1" dirty="0">
                <a:ln>
                  <a:solidFill>
                    <a:schemeClr val="bg1"/>
                  </a:solidFill>
                </a:ln>
                <a:solidFill>
                  <a:srgbClr val="FFFF99"/>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II синфда отам менга латта туфли олиб берди. Қувончдан еру осмонга сиғмасдим. Туфлимни йўлда кийсам, лой бўлади, деб, мактабгача қўлтиғимга солиб борардим. Фақат мактабнинг ичида киярдим. Синфдошларим “мен ҳам бир кийиб кўрай”, деб бири қўйиб бири кийиб кўришарди. Латта туфлим мактабдан уйгача яна қўлтиғимда қайтарди. Бир синфда 30 бола бўлса, 24таси мендек, мактабга ялангоёқ қатнар эди. </a:t>
            </a:r>
            <a:r>
              <a:rPr lang="uz-Cyrl-UZ" sz="3400" b="1" dirty="0" smtClean="0">
                <a:ln>
                  <a:solidFill>
                    <a:schemeClr val="bg1"/>
                  </a:solidFill>
                </a:ln>
                <a:solidFill>
                  <a:srgbClr val="FFFF99"/>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r>
            <a:br>
              <a:rPr lang="uz-Cyrl-UZ" sz="3400" b="1" dirty="0" smtClean="0">
                <a:ln>
                  <a:solidFill>
                    <a:schemeClr val="bg1"/>
                  </a:solidFill>
                </a:ln>
                <a:solidFill>
                  <a:srgbClr val="FFFF99"/>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br>
            <a:r>
              <a:rPr lang="uz-Cyrl-UZ" sz="3400" b="1" u="sng" dirty="0" smtClean="0">
                <a:ln>
                  <a:solidFill>
                    <a:srgbClr val="FF0000"/>
                  </a:solidFill>
                </a:ln>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Чунки </a:t>
            </a:r>
            <a:r>
              <a:rPr lang="uz-Cyrl-UZ" sz="3400" b="1" u="sng" dirty="0">
                <a:ln>
                  <a:solidFill>
                    <a:srgbClr val="FF0000"/>
                  </a:solidFill>
                </a:ln>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биз совет болалари эдик.</a:t>
            </a:r>
            <a:endParaRPr lang="ru-RU" sz="3400" b="1" dirty="0">
              <a:ln>
                <a:solidFill>
                  <a:srgbClr val="FF0000"/>
                </a:solidFill>
              </a:ln>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9122971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832625"/>
            <a:ext cx="9144000" cy="3108543"/>
          </a:xfrm>
          <a:prstGeom prst="rect">
            <a:avLst/>
          </a:prstGeom>
          <a:solidFill>
            <a:schemeClr val="bg1"/>
          </a:solidFill>
        </p:spPr>
        <p:txBody>
          <a:bodyPr wrap="square">
            <a:spAutoFit/>
          </a:bodyPr>
          <a:lstStyle/>
          <a:p>
            <a:pPr indent="361950" algn="just"/>
            <a:r>
              <a:rPr lang="uz-Cyrl-UZ" sz="2800" b="1" dirty="0">
                <a:solidFill>
                  <a:schemeClr val="bg2">
                    <a:lumMod val="10000"/>
                  </a:schemeClr>
                </a:solidFill>
                <a:effectLst>
                  <a:glow rad="101600">
                    <a:schemeClr val="tx1">
                      <a:lumMod val="65000"/>
                      <a:lumOff val="35000"/>
                      <a:alpha val="60000"/>
                    </a:schemeClr>
                  </a:glow>
                </a:effectLst>
                <a:latin typeface="Times New Roman" pitchFamily="18" charset="0"/>
                <a:cs typeface="Times New Roman" pitchFamily="18" charset="0"/>
              </a:rPr>
              <a:t>Мактабимиз </a:t>
            </a:r>
            <a:r>
              <a:rPr lang="uz-Cyrl-UZ" sz="2800" b="1" dirty="0" smtClean="0">
                <a:solidFill>
                  <a:schemeClr val="bg2">
                    <a:lumMod val="10000"/>
                  </a:schemeClr>
                </a:solidFill>
                <a:effectLst>
                  <a:glow rad="101600">
                    <a:schemeClr val="tx1">
                      <a:lumMod val="65000"/>
                      <a:lumOff val="35000"/>
                      <a:alpha val="60000"/>
                    </a:schemeClr>
                  </a:glow>
                </a:effectLst>
                <a:latin typeface="Times New Roman" pitchFamily="18" charset="0"/>
                <a:cs typeface="Times New Roman" pitchFamily="18" charset="0"/>
              </a:rPr>
              <a:t>– бир хонали</a:t>
            </a:r>
            <a:r>
              <a:rPr lang="uz-Cyrl-UZ" sz="2800" b="1" dirty="0">
                <a:solidFill>
                  <a:schemeClr val="bg2">
                    <a:lumMod val="10000"/>
                  </a:schemeClr>
                </a:solidFill>
                <a:effectLst>
                  <a:glow rad="101600">
                    <a:schemeClr val="tx1">
                      <a:lumMod val="65000"/>
                      <a:lumOff val="35000"/>
                      <a:alpha val="60000"/>
                    </a:schemeClr>
                  </a:glow>
                </a:effectLst>
                <a:latin typeface="Times New Roman" pitchFamily="18" charset="0"/>
                <a:cs typeface="Times New Roman" pitchFamily="18" charset="0"/>
              </a:rPr>
              <a:t>, лойдан қилинган, сувалмаган, оқланмаган уй эди. Печкаси йўқлиги учун иситилмас эди. Бир хонада, бир вақтда </a:t>
            </a:r>
            <a:r>
              <a:rPr lang="uz-Cyrl-UZ" sz="2800" b="1" dirty="0" smtClean="0">
                <a:solidFill>
                  <a:schemeClr val="bg2">
                    <a:lumMod val="10000"/>
                  </a:schemeClr>
                </a:solidFill>
                <a:effectLst>
                  <a:glow rad="101600">
                    <a:schemeClr val="tx1">
                      <a:lumMod val="65000"/>
                      <a:lumOff val="35000"/>
                      <a:alpha val="60000"/>
                    </a:schemeClr>
                  </a:glow>
                </a:effectLst>
                <a:latin typeface="Times New Roman" pitchFamily="18" charset="0"/>
                <a:cs typeface="Times New Roman" pitchFamily="18" charset="0"/>
              </a:rPr>
              <a:t>II синф </a:t>
            </a:r>
            <a:r>
              <a:rPr lang="uz-Cyrl-UZ" sz="2800" b="1" dirty="0">
                <a:solidFill>
                  <a:schemeClr val="bg2">
                    <a:lumMod val="10000"/>
                  </a:schemeClr>
                </a:solidFill>
                <a:effectLst>
                  <a:glow rad="101600">
                    <a:schemeClr val="tx1">
                      <a:lumMod val="65000"/>
                      <a:lumOff val="35000"/>
                      <a:alpha val="60000"/>
                    </a:schemeClr>
                  </a:glow>
                </a:effectLst>
                <a:latin typeface="Times New Roman" pitchFamily="18" charset="0"/>
                <a:cs typeface="Times New Roman" pitchFamily="18" charset="0"/>
              </a:rPr>
              <a:t>болалари билан III синф болалари билан бирга ўқир эдик. Китоб-дафтар, сиёҳдонимиз онамиз тикиб берган халталаримизда юрарди. Онамиз тушликка бир парча қаттиқ нон берарди. </a:t>
            </a:r>
            <a:endParaRPr lang="ru-RU" sz="2800" b="1" dirty="0">
              <a:solidFill>
                <a:schemeClr val="bg2">
                  <a:lumMod val="10000"/>
                </a:schemeClr>
              </a:solidFill>
              <a:effectLst>
                <a:glow rad="101600">
                  <a:schemeClr val="tx1">
                    <a:lumMod val="65000"/>
                    <a:lumOff val="35000"/>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01280823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609650"/>
            <a:ext cx="8784976" cy="5632311"/>
          </a:xfrm>
          <a:prstGeom prst="rect">
            <a:avLst/>
          </a:prstGeom>
          <a:solidFill>
            <a:schemeClr val="bg1"/>
          </a:solidFill>
        </p:spPr>
        <p:txBody>
          <a:bodyPr wrap="square">
            <a:spAutoFit/>
          </a:bodyPr>
          <a:lstStyle/>
          <a:p>
            <a:pPr indent="361950" algn="just"/>
            <a:r>
              <a:rPr lang="uz-Cyrl-UZ" sz="3600" b="1" dirty="0">
                <a:ln>
                  <a:solidFill>
                    <a:srgbClr val="000099"/>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Югурганимизда нонга сиёҳ тўкиларди. Барибир ер эдик. Бугунги мактаб, коллеж, лицейларга, болаларимизнинг кийинишларига қараб, қувонаман. Биринчи синфнинг биринчи кунини Президент совғасини олишдан бошлашади. </a:t>
            </a:r>
            <a:r>
              <a:rPr lang="uz-Cyrl-UZ" sz="3600" b="1" u="sng" dirty="0">
                <a:ln>
                  <a:solidFill>
                    <a:srgbClr val="009900"/>
                  </a:solidFill>
                </a:ln>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Чунки булар совет болалари эмас, мустақил Ўзбекистон болалари-да!</a:t>
            </a:r>
            <a:r>
              <a:rPr lang="uz-Cyrl-UZ" sz="3600" b="1" dirty="0">
                <a:ln>
                  <a:solidFill>
                    <a:srgbClr val="009900"/>
                  </a:solidFill>
                </a:ln>
                <a:solidFill>
                  <a:srgbClr val="009900"/>
                </a:solidFill>
                <a:effectLst>
                  <a:outerShdw blurRad="38100" dist="38100" dir="2700000" algn="tl">
                    <a:srgbClr val="000000">
                      <a:alpha val="43137"/>
                    </a:srgbClr>
                  </a:outerShdw>
                </a:effectLst>
                <a:latin typeface="Times New Roman" pitchFamily="18" charset="0"/>
                <a:cs typeface="Times New Roman" pitchFamily="18" charset="0"/>
              </a:rPr>
              <a:t> </a:t>
            </a:r>
            <a:r>
              <a:rPr lang="uz-Cyrl-UZ" sz="3600" b="1" dirty="0">
                <a:ln>
                  <a:solidFill>
                    <a:srgbClr val="000099"/>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Кўзларимга қувончдан ёш келади. “Ким эдигу, ким бўлдик?” дейман”.</a:t>
            </a:r>
            <a:endParaRPr lang="ru-RU" sz="3600" b="1" dirty="0">
              <a:ln>
                <a:solidFill>
                  <a:srgbClr val="000099"/>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6046306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67544" y="2334538"/>
            <a:ext cx="8031241" cy="1938992"/>
          </a:xfrm>
          <a:prstGeom prst="rect">
            <a:avLst/>
          </a:prstGeom>
        </p:spPr>
        <p:txBody>
          <a:bodyPr wrap="square">
            <a:spAutoFit/>
          </a:bodyPr>
          <a:lstStyle/>
          <a:p>
            <a:pPr algn="ctr"/>
            <a:r>
              <a:rPr lang="uz-Cyrl-UZ" sz="6000" b="1" dirty="0" smtClean="0">
                <a:ln>
                  <a:solidFill>
                    <a:srgbClr val="009900"/>
                  </a:solidFill>
                </a:ln>
                <a:solidFill>
                  <a:srgbClr val="009900"/>
                </a:solidFill>
                <a:effectLst>
                  <a:glow rad="101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БАХТНИ ҚАЧОН ҲИС ҚИЛАМИЗ?</a:t>
            </a:r>
            <a:endParaRPr lang="ru-RU" sz="6000" dirty="0">
              <a:ln>
                <a:solidFill>
                  <a:srgbClr val="009900"/>
                </a:solidFill>
              </a:ln>
              <a:solidFill>
                <a:srgbClr val="009900"/>
              </a:solidFill>
              <a:effectLst>
                <a:glow rad="101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445607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188035"/>
            <a:ext cx="8784976" cy="4401205"/>
          </a:xfrm>
          <a:prstGeom prst="rect">
            <a:avLst/>
          </a:prstGeom>
        </p:spPr>
        <p:txBody>
          <a:bodyPr wrap="square">
            <a:spAutoFit/>
          </a:bodyPr>
          <a:lstStyle/>
          <a:p>
            <a:pPr indent="361950" algn="just"/>
            <a:r>
              <a:rPr lang="uz-Cyrl-UZ" sz="2800" b="1" dirty="0">
                <a:solidFill>
                  <a:srgbClr val="000099"/>
                </a:solidFill>
                <a:latin typeface="Times New Roman" pitchFamily="18" charset="0"/>
                <a:cs typeface="Times New Roman" pitchFamily="18" charset="0"/>
              </a:rPr>
              <a:t>Инсон бахт учун туғилади. Лекин у бахтни ҳис қиладими? Қачон, қандай туяди бахтни? Шукр қилаётганида. Чунки шукрона минутларида у орқага – кечаги ўзига қарайди. Кейин бугунги ўзига қарайди. Кечаги турмушига қараб, бугунги кунини “ўлчайди”. Шунинг учун ҳам  </a:t>
            </a:r>
            <a:r>
              <a:rPr lang="uz-Cyrl-UZ" sz="2800" b="1" dirty="0">
                <a:solidFill>
                  <a:srgbClr val="C00000"/>
                </a:solidFill>
                <a:latin typeface="Times New Roman" pitchFamily="18" charset="0"/>
                <a:cs typeface="Times New Roman" pitchFamily="18" charset="0"/>
              </a:rPr>
              <a:t>“Ислоҳот – ислоҳот учун эмас, аввало инсон учун”, “Янги уй қурмай туриб, эскисини бузманг”</a:t>
            </a:r>
            <a:r>
              <a:rPr lang="uz-Cyrl-UZ" sz="2800" b="1" dirty="0">
                <a:solidFill>
                  <a:srgbClr val="000099"/>
                </a:solidFill>
                <a:latin typeface="Times New Roman" pitchFamily="18" charset="0"/>
                <a:cs typeface="Times New Roman" pitchFamily="18" charset="0"/>
              </a:rPr>
              <a:t> деган машҳур шиорлар эл-юртимиз ўртасида кенг ёйилиб, қўллаб-қувватланаётгани бежиз эмас, албатта.</a:t>
            </a:r>
            <a:endParaRPr lang="ru-RU" sz="28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9181119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1044" y="188640"/>
            <a:ext cx="8712968" cy="2677656"/>
          </a:xfrm>
          <a:prstGeom prst="rect">
            <a:avLst/>
          </a:prstGeom>
        </p:spPr>
        <p:txBody>
          <a:bodyPr wrap="square">
            <a:spAutoFit/>
          </a:bodyPr>
          <a:lstStyle/>
          <a:p>
            <a:pPr indent="361950" algn="just"/>
            <a:r>
              <a:rPr lang="uz-Cyrl-UZ" sz="2800" b="1" dirty="0">
                <a:ln>
                  <a:solidFill>
                    <a:schemeClr val="bg1"/>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Чунки халқимиз </a:t>
            </a:r>
            <a:r>
              <a:rPr lang="uz-Cyrl-UZ" sz="2800" b="1" dirty="0">
                <a:ln>
                  <a:solidFill>
                    <a:schemeClr val="bg1"/>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“Ким эдигу, ким бўлдик?”, </a:t>
            </a:r>
            <a:r>
              <a:rPr lang="uz-Cyrl-UZ" sz="2800" b="1" dirty="0">
                <a:ln>
                  <a:solidFill>
                    <a:schemeClr val="bg1"/>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деган риторик саволни ўртага ташламоқда. Буни шукроналик тарозиси, деса бўлади. Бу зинҳор муболаға эмас. Келинг, тарозининг бир палласига “кеча”мизни, иккинчи палласига “бугун”имизни қўйиб, ҳаётимизга бирга қарайлик:</a:t>
            </a:r>
            <a:endParaRPr lang="ru-RU" sz="2800" b="1" dirty="0">
              <a:ln>
                <a:solidFill>
                  <a:schemeClr val="bg1"/>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9943101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1000" r="-6000" b="-12000"/>
          </a:stretch>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08440252"/>
              </p:ext>
            </p:extLst>
          </p:nvPr>
        </p:nvGraphicFramePr>
        <p:xfrm>
          <a:off x="139036" y="123578"/>
          <a:ext cx="8856984" cy="6497066"/>
        </p:xfrm>
        <a:graphic>
          <a:graphicData uri="http://schemas.openxmlformats.org/drawingml/2006/table">
            <a:tbl>
              <a:tblPr firstRow="1" firstCol="1" bandRow="1">
                <a:tableStyleId>{5C22544A-7EE6-4342-B048-85BDC9FD1C3A}</a:tableStyleId>
              </a:tblPr>
              <a:tblGrid>
                <a:gridCol w="4648988"/>
                <a:gridCol w="4207996"/>
              </a:tblGrid>
              <a:tr h="145999">
                <a:tc>
                  <a:txBody>
                    <a:bodyPr/>
                    <a:lstStyle/>
                    <a:p>
                      <a:pPr algn="ctr">
                        <a:lnSpc>
                          <a:spcPct val="115000"/>
                        </a:lnSpc>
                        <a:spcAft>
                          <a:spcPts val="0"/>
                        </a:spcAft>
                      </a:pPr>
                      <a:r>
                        <a:rPr lang="uz-Cyrl-UZ"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КЕЧА</a:t>
                      </a:r>
                      <a:endParaRPr lang="ru-RU" sz="24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uz-Cyrl-UZ" sz="28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БУГУН</a:t>
                      </a:r>
                      <a:endParaRPr lang="ru-RU" sz="2400" b="1" dirty="0">
                        <a:solidFill>
                          <a:srgbClr val="0033CC"/>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91998">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Ўзбек лойдан қурилган кулбаларда яшарди.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a:solidFill>
                            <a:srgbClr val="0033CC"/>
                          </a:solidFill>
                          <a:effectLst/>
                          <a:latin typeface="Times New Roman" pitchFamily="18" charset="0"/>
                          <a:cs typeface="Times New Roman" pitchFamily="18" charset="0"/>
                        </a:rPr>
                        <a:t>Пишиқ ғиштли, замонавий уйларда бахтиёр.</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875993">
                <a:tc>
                  <a:txBody>
                    <a:bodyPr/>
                    <a:lstStyle/>
                    <a:p>
                      <a:pPr marL="95250" indent="173038" algn="just">
                        <a:lnSpc>
                          <a:spcPct val="115000"/>
                        </a:lnSpc>
                        <a:spcAft>
                          <a:spcPts val="0"/>
                        </a:spcAft>
                      </a:pPr>
                      <a:r>
                        <a:rPr lang="uz-Cyrl-UZ" sz="2200" b="1" dirty="0">
                          <a:solidFill>
                            <a:srgbClr val="C00000"/>
                          </a:solidFill>
                          <a:effectLst/>
                          <a:latin typeface="Times New Roman" pitchFamily="18" charset="0"/>
                          <a:cs typeface="Times New Roman" pitchFamily="18" charset="0"/>
                        </a:rPr>
                        <a:t>Ҳар бир қишлоқ, маҳаллада 1-2 тадан қора тутунли “Москвич” ё “Жигули” бўларди. Ўнқир-чўнқир кўчаларимизда ЛАЗ, ПАЗ автобуслари гандираклаб юрар эди. Суви қайнаб, тўхтаб қолар, совигунча кутиб, соатларимиз увол кетарди.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a:solidFill>
                            <a:srgbClr val="0033CC"/>
                          </a:solidFill>
                          <a:effectLst/>
                          <a:latin typeface="Times New Roman" pitchFamily="18" charset="0"/>
                          <a:cs typeface="Times New Roman" pitchFamily="18" charset="0"/>
                        </a:rPr>
                        <a:t>Ҳар уч хонадоннинг биттасида  Нексия, Эпика, ёки Кобальт турибди. Кўчаларимизда Исузи, Мерседес автобуслар.</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729994">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Осмонимизда АН, ЯК, ТУлар қалтираб учарди.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a:solidFill>
                            <a:srgbClr val="0033CC"/>
                          </a:solidFill>
                          <a:effectLst/>
                          <a:latin typeface="Times New Roman" pitchFamily="18" charset="0"/>
                          <a:cs typeface="Times New Roman" pitchFamily="18" charset="0"/>
                        </a:rPr>
                        <a:t>Уларнинг Ўзбекистон осмонида учиши тақиқланган. Чунки халқимиз жаҳоннинг манаман деган “Боинг”ларида учишга муносиб бўлди.</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5999">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Қарам, қул эдик.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361950" algn="just">
                        <a:lnSpc>
                          <a:spcPct val="115000"/>
                        </a:lnSpc>
                        <a:spcAft>
                          <a:spcPts val="0"/>
                        </a:spcAft>
                      </a:pPr>
                      <a:r>
                        <a:rPr lang="uz-Cyrl-UZ" sz="2200" b="1" dirty="0">
                          <a:solidFill>
                            <a:srgbClr val="0033CC"/>
                          </a:solidFill>
                          <a:effectLst/>
                          <a:latin typeface="Times New Roman" pitchFamily="18" charset="0"/>
                          <a:cs typeface="Times New Roman" pitchFamily="18" charset="0"/>
                        </a:rPr>
                        <a:t>Ихтиёримиз ўз қўлимизда.</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579370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11000" r="-6000" b="-12000"/>
          </a:stretch>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97831193"/>
              </p:ext>
            </p:extLst>
          </p:nvPr>
        </p:nvGraphicFramePr>
        <p:xfrm>
          <a:off x="202100" y="123578"/>
          <a:ext cx="8753444" cy="6567297"/>
        </p:xfrm>
        <a:graphic>
          <a:graphicData uri="http://schemas.openxmlformats.org/drawingml/2006/table">
            <a:tbl>
              <a:tblPr firstRow="1" firstCol="1" bandRow="1">
                <a:tableStyleId>{5C22544A-7EE6-4342-B048-85BDC9FD1C3A}</a:tableStyleId>
              </a:tblPr>
              <a:tblGrid>
                <a:gridCol w="4648988"/>
                <a:gridCol w="4104456"/>
              </a:tblGrid>
              <a:tr h="145999">
                <a:tc>
                  <a:txBody>
                    <a:bodyPr/>
                    <a:lstStyle/>
                    <a:p>
                      <a:pPr algn="ctr">
                        <a:lnSpc>
                          <a:spcPct val="115000"/>
                        </a:lnSpc>
                        <a:spcAft>
                          <a:spcPts val="0"/>
                        </a:spcAft>
                      </a:pPr>
                      <a:r>
                        <a:rPr lang="uz-Cyrl-UZ"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КЕЧА</a:t>
                      </a:r>
                      <a:endParaRPr lang="ru-RU" sz="24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uz-Cyrl-UZ" sz="28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БУГУН</a:t>
                      </a:r>
                      <a:endParaRPr lang="ru-RU" sz="2400" b="1" dirty="0">
                        <a:solidFill>
                          <a:srgbClr val="0033CC"/>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145999">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Халқимиз ўртача 66 йил умр кўрар эди.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361950" algn="just">
                        <a:lnSpc>
                          <a:spcPct val="115000"/>
                        </a:lnSpc>
                        <a:spcAft>
                          <a:spcPts val="0"/>
                        </a:spcAft>
                      </a:pPr>
                      <a:r>
                        <a:rPr lang="uz-Cyrl-UZ" sz="2200" b="1" dirty="0">
                          <a:solidFill>
                            <a:srgbClr val="0033CC"/>
                          </a:solidFill>
                          <a:effectLst/>
                          <a:latin typeface="Times New Roman" pitchFamily="18" charset="0"/>
                          <a:cs typeface="Times New Roman" pitchFamily="18" charset="0"/>
                        </a:rPr>
                        <a:t>Унинг умри 73,5 ёшга узайди.</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729994">
                <a:tc>
                  <a:txBody>
                    <a:bodyPr/>
                    <a:lstStyle/>
                    <a:p>
                      <a:pPr marL="95250" indent="173038" algn="just">
                        <a:lnSpc>
                          <a:spcPct val="115000"/>
                        </a:lnSpc>
                        <a:spcAft>
                          <a:spcPts val="0"/>
                        </a:spcAft>
                      </a:pPr>
                      <a:r>
                        <a:rPr lang="uz-Cyrl-UZ" sz="2200" b="1" dirty="0">
                          <a:solidFill>
                            <a:srgbClr val="C00000"/>
                          </a:solidFill>
                          <a:effectLst/>
                          <a:latin typeface="Times New Roman" pitchFamily="18" charset="0"/>
                          <a:cs typeface="Times New Roman" pitchFamily="18" charset="0"/>
                        </a:rPr>
                        <a:t>Халқимиз иккинчи даражали одам эди. Болаларимиз инженер-техник, ақлталаб касбларга, нолойиқ, деб ҳисобланар эди.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a:solidFill>
                            <a:srgbClr val="0033CC"/>
                          </a:solidFill>
                          <a:effectLst/>
                          <a:latin typeface="Times New Roman" pitchFamily="18" charset="0"/>
                          <a:cs typeface="Times New Roman" pitchFamily="18" charset="0"/>
                        </a:rPr>
                        <a:t>Бизнинг фарзандларимиз  яратган юксак технологик маҳсулотларга дунё харидор.</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91998">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Она тилимиз оила, ошхона, чойхона тили эди.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indent="361950" algn="just">
                        <a:lnSpc>
                          <a:spcPct val="115000"/>
                        </a:lnSpc>
                        <a:spcAft>
                          <a:spcPts val="0"/>
                        </a:spcAft>
                      </a:pPr>
                      <a:r>
                        <a:rPr lang="uz-Cyrl-UZ" sz="2200" b="1" dirty="0">
                          <a:solidFill>
                            <a:srgbClr val="0033CC"/>
                          </a:solidFill>
                          <a:effectLst/>
                          <a:latin typeface="Times New Roman" pitchFamily="18" charset="0"/>
                          <a:cs typeface="Times New Roman" pitchFamily="18" charset="0"/>
                        </a:rPr>
                        <a:t>У давлатимизнинг тили.</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291998">
                <a:tc>
                  <a:txBody>
                    <a:bodyPr/>
                    <a:lstStyle/>
                    <a:p>
                      <a:pPr marL="95250" indent="173038" algn="just">
                        <a:lnSpc>
                          <a:spcPct val="115000"/>
                        </a:lnSpc>
                        <a:spcAft>
                          <a:spcPts val="0"/>
                        </a:spcAft>
                      </a:pPr>
                      <a:r>
                        <a:rPr lang="uz-Cyrl-UZ" sz="2200" b="1" dirty="0">
                          <a:solidFill>
                            <a:srgbClr val="C00000"/>
                          </a:solidFill>
                          <a:effectLst/>
                          <a:latin typeface="Times New Roman" pitchFamily="18" charset="0"/>
                          <a:cs typeface="Times New Roman" pitchFamily="18" charset="0"/>
                        </a:rPr>
                        <a:t>Биз жаҳонда Вестминстер, Турин деган институтлар борлигини ҳам билмасдик.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a:solidFill>
                            <a:srgbClr val="0033CC"/>
                          </a:solidFill>
                          <a:effectLst/>
                          <a:latin typeface="Times New Roman" pitchFamily="18" charset="0"/>
                          <a:cs typeface="Times New Roman" pitchFamily="18" charset="0"/>
                        </a:rPr>
                        <a:t>Улар Тошкентда. Бизнинг болаларимизни ўқитаяпти.</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37996">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Чет элларни кўриш биз учун ушалмас орзу эди.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a:solidFill>
                            <a:srgbClr val="0033CC"/>
                          </a:solidFill>
                          <a:effectLst/>
                          <a:latin typeface="Times New Roman" pitchFamily="18" charset="0"/>
                          <a:cs typeface="Times New Roman" pitchFamily="18" charset="0"/>
                        </a:rPr>
                        <a:t>Хорижга сафар қилиш Тошкентдан Тўйтепага бориб келишдек бўлиб қолди.</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437996">
                <a:tc>
                  <a:txBody>
                    <a:bodyPr/>
                    <a:lstStyle/>
                    <a:p>
                      <a:pPr marL="0" indent="268288" algn="just">
                        <a:lnSpc>
                          <a:spcPct val="115000"/>
                        </a:lnSpc>
                        <a:spcAft>
                          <a:spcPts val="0"/>
                        </a:spcAft>
                      </a:pPr>
                      <a:r>
                        <a:rPr lang="uz-Cyrl-UZ" sz="2200" b="1" dirty="0">
                          <a:solidFill>
                            <a:srgbClr val="C00000"/>
                          </a:solidFill>
                          <a:effectLst/>
                          <a:latin typeface="Times New Roman" pitchFamily="18" charset="0"/>
                          <a:cs typeface="Times New Roman" pitchFamily="18" charset="0"/>
                        </a:rPr>
                        <a:t>Жаҳон чемпионини телевизорларда кўрардик. </a:t>
                      </a:r>
                      <a:endParaRPr lang="ru-RU" sz="2200" b="1" dirty="0">
                        <a:solidFill>
                          <a:srgbClr val="C00000"/>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pPr marL="95250" indent="266700" algn="just">
                        <a:lnSpc>
                          <a:spcPct val="115000"/>
                        </a:lnSpc>
                        <a:spcAft>
                          <a:spcPts val="0"/>
                        </a:spcAft>
                      </a:pPr>
                      <a:r>
                        <a:rPr lang="uz-Cyrl-UZ" sz="2200" b="1" dirty="0" smtClean="0">
                          <a:solidFill>
                            <a:srgbClr val="0033CC"/>
                          </a:solidFill>
                          <a:effectLst/>
                          <a:latin typeface="Times New Roman" pitchFamily="18" charset="0"/>
                          <a:cs typeface="Times New Roman" pitchFamily="18" charset="0"/>
                        </a:rPr>
                        <a:t>Маҳалладошларимиз </a:t>
                      </a:r>
                      <a:r>
                        <a:rPr lang="uz-Cyrl-UZ" sz="2200" b="1" dirty="0">
                          <a:solidFill>
                            <a:srgbClr val="0033CC"/>
                          </a:solidFill>
                          <a:effectLst/>
                          <a:latin typeface="Times New Roman" pitchFamily="18" charset="0"/>
                          <a:cs typeface="Times New Roman" pitchFamily="18" charset="0"/>
                        </a:rPr>
                        <a:t>- жаҳон чемпионлари.</a:t>
                      </a:r>
                      <a:endParaRPr lang="ru-RU" sz="2200" b="1" dirty="0">
                        <a:solidFill>
                          <a:srgbClr val="0033CC"/>
                        </a:solidFill>
                        <a:effectLst/>
                        <a:latin typeface="Times New Roman" pitchFamily="18" charset="0"/>
                        <a:ea typeface="Calibri"/>
                        <a:cs typeface="Times New Roman" pitchFamily="18" charset="0"/>
                      </a:endParaRPr>
                    </a:p>
                  </a:txBody>
                  <a:tcPr marL="40807" marR="40807" marT="0" marB="0">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8486472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75856" y="3046308"/>
            <a:ext cx="5616624" cy="3046988"/>
          </a:xfrm>
          <a:prstGeom prst="rect">
            <a:avLst/>
          </a:prstGeom>
        </p:spPr>
        <p:txBody>
          <a:bodyPr wrap="square">
            <a:spAutoFit/>
          </a:bodyPr>
          <a:lstStyle/>
          <a:p>
            <a:pPr indent="361950" algn="just"/>
            <a:r>
              <a:rPr lang="uz-Cyrl-UZ" sz="3200" b="1" dirty="0">
                <a:solidFill>
                  <a:srgbClr val="0033CC"/>
                </a:solidFill>
                <a:latin typeface="Times New Roman" pitchFamily="18" charset="0"/>
                <a:cs typeface="Times New Roman" pitchFamily="18" charset="0"/>
              </a:rPr>
              <a:t>Бугун кўзларимиз ана шу ва бошқа юзлаб неъматлар билан безанган БАХТни кўраётир. Ортга қарасак, кеча – бахтсизлик бизни ку(за)таётганини кўрамиз.</a:t>
            </a:r>
            <a:endParaRPr lang="ru-RU" sz="32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50336524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548680"/>
            <a:ext cx="8784976" cy="4524315"/>
          </a:xfrm>
          <a:prstGeom prst="rect">
            <a:avLst/>
          </a:prstGeom>
        </p:spPr>
        <p:txBody>
          <a:bodyPr wrap="square">
            <a:spAutoFit/>
          </a:bodyPr>
          <a:lstStyle/>
          <a:p>
            <a:pPr algn="ctr"/>
            <a:r>
              <a:rPr lang="uz-Cyrl-UZ" sz="7200" b="1" i="1" dirty="0" smtClean="0">
                <a:ln w="38100">
                  <a:solidFill>
                    <a:srgbClr val="FFFF99"/>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THE HAPPY PLANET INDEX </a:t>
            </a:r>
            <a:r>
              <a:rPr lang="uz-Cyrl-UZ" sz="7200" b="1" dirty="0" smtClean="0">
                <a:ln>
                  <a:solidFill>
                    <a:srgbClr val="FFFF99"/>
                  </a:solidFill>
                </a:ln>
                <a:solidFill>
                  <a:srgbClr val="0000FF"/>
                </a:solidFill>
                <a:effectLst>
                  <a:glow rad="101600">
                    <a:schemeClr val="accent3">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 </a:t>
            </a:r>
            <a:r>
              <a:rPr lang="uz-Cyrl-UZ" sz="7200"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ЖАҲОН БАХТ ИНДЕКСИ</a:t>
            </a:r>
            <a:endParaRPr lang="ru-RU" sz="720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748348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63688" y="1555045"/>
            <a:ext cx="6120680" cy="3785652"/>
          </a:xfrm>
          <a:prstGeom prst="rect">
            <a:avLst/>
          </a:prstGeom>
        </p:spPr>
        <p:txBody>
          <a:bodyPr wrap="square">
            <a:spAutoFit/>
          </a:bodyPr>
          <a:lstStyle/>
          <a:p>
            <a:pPr indent="441325" algn="ctr"/>
            <a:r>
              <a:rPr lang="uz-Cyrl-UZ" sz="4000" b="1" i="1" dirty="0">
                <a:solidFill>
                  <a:srgbClr val="000099"/>
                </a:solidFill>
                <a:latin typeface="Arial Narrow" pitchFamily="34" charset="0"/>
                <a:cs typeface="Times New Roman" pitchFamily="18" charset="0"/>
              </a:rPr>
              <a:t>Ўзбекистоннинг ривожланган давлатлар қаторига етишига барча имкониятлар яратилди.</a:t>
            </a:r>
            <a:r>
              <a:rPr lang="uz-Cyrl-UZ" sz="4000" i="1" dirty="0">
                <a:solidFill>
                  <a:srgbClr val="000099"/>
                </a:solidFill>
                <a:latin typeface="Arial Narrow" pitchFamily="34" charset="0"/>
                <a:cs typeface="Times New Roman" pitchFamily="18" charset="0"/>
              </a:rPr>
              <a:t> </a:t>
            </a:r>
            <a:endParaRPr lang="ru-RU" sz="4000" i="1" dirty="0">
              <a:solidFill>
                <a:srgbClr val="000099"/>
              </a:solidFill>
              <a:latin typeface="Arial Narrow" pitchFamily="34" charset="0"/>
              <a:cs typeface="Times New Roman" pitchFamily="18" charset="0"/>
            </a:endParaRPr>
          </a:p>
          <a:p>
            <a:pPr algn="r"/>
            <a:endParaRPr lang="uz-Cyrl-UZ" sz="4000" b="1" i="1" dirty="0" smtClean="0">
              <a:latin typeface="Arial Narrow" pitchFamily="34" charset="0"/>
              <a:cs typeface="Times New Roman" pitchFamily="18" charset="0"/>
            </a:endParaRPr>
          </a:p>
          <a:p>
            <a:pPr algn="r"/>
            <a:r>
              <a:rPr lang="uz-Cyrl-UZ" sz="4000" b="1" i="1" dirty="0" smtClean="0">
                <a:solidFill>
                  <a:srgbClr val="000066"/>
                </a:solidFill>
                <a:latin typeface="Arial Narrow" pitchFamily="34" charset="0"/>
                <a:cs typeface="Times New Roman" pitchFamily="18" charset="0"/>
              </a:rPr>
              <a:t>Ислом КАРИМОВ</a:t>
            </a:r>
            <a:endParaRPr lang="ru-RU" sz="4000" i="1" dirty="0">
              <a:solidFill>
                <a:srgbClr val="000066"/>
              </a:solidFill>
              <a:latin typeface="Arial Narrow" pitchFamily="34" charset="0"/>
              <a:cs typeface="Times New Roman" pitchFamily="18" charset="0"/>
            </a:endParaRPr>
          </a:p>
        </p:txBody>
      </p:sp>
    </p:spTree>
    <p:extLst>
      <p:ext uri="{BB962C8B-B14F-4D97-AF65-F5344CB8AC3E}">
        <p14:creationId xmlns:p14="http://schemas.microsoft.com/office/powerpoint/2010/main" val="325580710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975494"/>
            <a:ext cx="8784976" cy="5693866"/>
          </a:xfrm>
          <a:prstGeom prst="rect">
            <a:avLst/>
          </a:prstGeom>
          <a:ln>
            <a:solidFill>
              <a:schemeClr val="tx1"/>
            </a:solidFill>
          </a:ln>
        </p:spPr>
        <p:txBody>
          <a:bodyPr wrap="square">
            <a:spAutoFit/>
          </a:bodyPr>
          <a:lstStyle/>
          <a:p>
            <a:pPr indent="361950" algn="just"/>
            <a:r>
              <a:rPr lang="uz-Cyrl-UZ" sz="2800" b="1" dirty="0">
                <a:ln>
                  <a:solidFill>
                    <a:srgbClr val="92D050"/>
                  </a:solidFill>
                </a:ln>
                <a:solidFill>
                  <a:srgbClr val="0000FF"/>
                </a:solidFill>
                <a:latin typeface="Times New Roman" pitchFamily="18" charset="0"/>
                <a:cs typeface="Times New Roman" pitchFamily="18" charset="0"/>
              </a:rPr>
              <a:t>Бир коллежда тадбир бўлди. Ундан чиқиб, нуронийлар билан Шокиржоннинг </a:t>
            </a:r>
            <a:r>
              <a:rPr lang="uz-Cyrl-UZ" sz="2800" b="1" dirty="0" smtClean="0">
                <a:ln>
                  <a:solidFill>
                    <a:srgbClr val="92D050"/>
                  </a:solidFill>
                </a:ln>
                <a:solidFill>
                  <a:srgbClr val="0000FF"/>
                </a:solidFill>
                <a:latin typeface="Times New Roman" pitchFamily="18" charset="0"/>
                <a:cs typeface="Times New Roman" pitchFamily="18" charset="0"/>
              </a:rPr>
              <a:t>“Каптива”сида </a:t>
            </a:r>
            <a:r>
              <a:rPr lang="uz-Cyrl-UZ" sz="2800" b="1" dirty="0">
                <a:ln>
                  <a:solidFill>
                    <a:srgbClr val="92D050"/>
                  </a:solidFill>
                </a:ln>
                <a:solidFill>
                  <a:srgbClr val="0000FF"/>
                </a:solidFill>
                <a:latin typeface="Times New Roman" pitchFamily="18" charset="0"/>
                <a:cs typeface="Times New Roman" pitchFamily="18" charset="0"/>
              </a:rPr>
              <a:t>кетаётган эдик. Тадбирда нафақадаги математика ўқитувчиси Ёқуб ота шўро давридаги очарчилик йилларини, нон қадрини эслаб, бугунги баъзи тўқликка шўхликларни танқид қилган эди. Ёнида кетаётган улфати Шомурод ака шуни эслаб: </a:t>
            </a:r>
            <a:endParaRPr lang="uz-Cyrl-UZ" sz="2800" b="1" dirty="0" smtClean="0">
              <a:ln>
                <a:solidFill>
                  <a:srgbClr val="92D050"/>
                </a:solidFill>
              </a:ln>
              <a:solidFill>
                <a:srgbClr val="0000FF"/>
              </a:solidFill>
              <a:latin typeface="Times New Roman" pitchFamily="18" charset="0"/>
              <a:cs typeface="Times New Roman" pitchFamily="18" charset="0"/>
            </a:endParaRPr>
          </a:p>
          <a:p>
            <a:pPr indent="361950" algn="just"/>
            <a:r>
              <a:rPr lang="uz-Cyrl-UZ" sz="2800" b="1" dirty="0" smtClean="0">
                <a:ln>
                  <a:solidFill>
                    <a:srgbClr val="92D050"/>
                  </a:solidFill>
                </a:ln>
                <a:solidFill>
                  <a:srgbClr val="00B050"/>
                </a:solidFill>
                <a:latin typeface="Times New Roman" pitchFamily="18" charset="0"/>
                <a:cs typeface="Times New Roman" pitchFamily="18" charset="0"/>
              </a:rPr>
              <a:t>“</a:t>
            </a:r>
            <a:r>
              <a:rPr lang="uz-Cyrl-UZ" sz="2800" b="1" dirty="0">
                <a:ln>
                  <a:solidFill>
                    <a:srgbClr val="92D050"/>
                  </a:solidFill>
                </a:ln>
                <a:solidFill>
                  <a:srgbClr val="00B050"/>
                </a:solidFill>
                <a:latin typeface="Times New Roman" pitchFamily="18" charset="0"/>
                <a:cs typeface="Times New Roman" pitchFamily="18" charset="0"/>
              </a:rPr>
              <a:t>Эй Ёқуб. Мана, мустақил бўлдик. Ҳаётга қара, намунавий уйларни кўр. Бундай замонда мазза қилиб яшаш керак. Шўро даврида қул бўлганимизни, очарчиликни, ота-боболаримиз қатағон қилинганини эслаш нимага керак?”,</a:t>
            </a:r>
            <a:r>
              <a:rPr lang="uz-Cyrl-UZ" sz="2800" b="1" dirty="0">
                <a:ln>
                  <a:solidFill>
                    <a:srgbClr val="92D050"/>
                  </a:solidFill>
                </a:ln>
                <a:latin typeface="Times New Roman" pitchFamily="18" charset="0"/>
                <a:cs typeface="Times New Roman" pitchFamily="18" charset="0"/>
              </a:rPr>
              <a:t> </a:t>
            </a:r>
            <a:r>
              <a:rPr lang="uz-Cyrl-UZ" sz="2800" b="1" dirty="0">
                <a:ln>
                  <a:solidFill>
                    <a:srgbClr val="92D050"/>
                  </a:solidFill>
                </a:ln>
                <a:solidFill>
                  <a:srgbClr val="0000FF"/>
                </a:solidFill>
                <a:latin typeface="Times New Roman" pitchFamily="18" charset="0"/>
                <a:cs typeface="Times New Roman" pitchFamily="18" charset="0"/>
              </a:rPr>
              <a:t>деб қолди. </a:t>
            </a:r>
            <a:endParaRPr lang="ru-RU" sz="2800" b="1" dirty="0">
              <a:ln>
                <a:solidFill>
                  <a:srgbClr val="92D050"/>
                </a:solidFill>
              </a:ln>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4911811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6448" y="223124"/>
            <a:ext cx="7128792" cy="6324808"/>
          </a:xfrm>
          <a:prstGeom prst="rect">
            <a:avLst/>
          </a:prstGeom>
          <a:solidFill>
            <a:schemeClr val="bg1"/>
          </a:solidFill>
        </p:spPr>
        <p:txBody>
          <a:bodyPr wrap="square">
            <a:spAutoFit/>
          </a:bodyPr>
          <a:lstStyle/>
          <a:p>
            <a:pPr indent="361950" algn="just"/>
            <a:r>
              <a:rPr lang="uz-Cyrl-UZ" sz="2700" b="1" dirty="0">
                <a:ln>
                  <a:solidFill>
                    <a:srgbClr val="0000FF"/>
                  </a:solidFill>
                </a:ln>
                <a:solidFill>
                  <a:srgbClr val="0070C0"/>
                </a:solidFill>
                <a:latin typeface="Times New Roman" pitchFamily="18" charset="0"/>
                <a:cs typeface="Times New Roman" pitchFamily="18" charset="0"/>
              </a:rPr>
              <a:t>Ана шунда Ёқуб ота у кишига </a:t>
            </a:r>
            <a:r>
              <a:rPr lang="uz-Cyrl-UZ" sz="2700" b="1" dirty="0">
                <a:ln>
                  <a:solidFill>
                    <a:srgbClr val="FF0000"/>
                  </a:solidFill>
                </a:ln>
                <a:solidFill>
                  <a:srgbClr val="FF0000"/>
                </a:solidFill>
                <a:latin typeface="Times New Roman" pitchFamily="18" charset="0"/>
                <a:cs typeface="Times New Roman" pitchFamily="18" charset="0"/>
              </a:rPr>
              <a:t>“</a:t>
            </a:r>
            <a:r>
              <a:rPr lang="uz-Cyrl-UZ" sz="2700" b="1" dirty="0" smtClean="0">
                <a:ln>
                  <a:solidFill>
                    <a:srgbClr val="FF0000"/>
                  </a:solidFill>
                </a:ln>
                <a:solidFill>
                  <a:srgbClr val="FF0000"/>
                </a:solidFill>
                <a:latin typeface="Times New Roman" pitchFamily="18" charset="0"/>
                <a:cs typeface="Times New Roman" pitchFamily="18" charset="0"/>
              </a:rPr>
              <a:t>Шомурод, оғайни</a:t>
            </a:r>
            <a:r>
              <a:rPr lang="uz-Cyrl-UZ" sz="2700" b="1" dirty="0">
                <a:ln>
                  <a:solidFill>
                    <a:srgbClr val="FF0000"/>
                  </a:solidFill>
                </a:ln>
                <a:solidFill>
                  <a:srgbClr val="FF0000"/>
                </a:solidFill>
                <a:latin typeface="Times New Roman" pitchFamily="18" charset="0"/>
                <a:cs typeface="Times New Roman" pitchFamily="18" charset="0"/>
              </a:rPr>
              <a:t>. Одам ўз-ўзидан шод бўлмайди: бемор – тузалганида, йўқотган – топганида, камбағал – бойиганида шод бўлади. Аниқроғи, ана шуларни билган шод бўлади. Билмаган, бефарқ одам ўзининг бахтли эканини ҳам ҳис қилмайди. “Шундай бўлиши керак-да”, </a:t>
            </a:r>
            <a:r>
              <a:rPr lang="uz-Cyrl-UZ" sz="2700" b="1" dirty="0">
                <a:ln>
                  <a:solidFill>
                    <a:srgbClr val="0000FF"/>
                  </a:solidFill>
                </a:ln>
                <a:solidFill>
                  <a:srgbClr val="0070C0"/>
                </a:solidFill>
                <a:latin typeface="Times New Roman" pitchFamily="18" charset="0"/>
                <a:cs typeface="Times New Roman" pitchFamily="18" charset="0"/>
              </a:rPr>
              <a:t>деб тураверади. Ношукрлик ана шундан болалайди, дўстим. Ўзимизга ўзимиз </a:t>
            </a:r>
            <a:r>
              <a:rPr lang="uz-Cyrl-UZ" sz="2700" b="1" dirty="0">
                <a:ln>
                  <a:solidFill>
                    <a:srgbClr val="FF0000"/>
                  </a:solidFill>
                </a:ln>
                <a:solidFill>
                  <a:srgbClr val="FF0000"/>
                </a:solidFill>
                <a:latin typeface="Times New Roman" pitchFamily="18" charset="0"/>
                <a:cs typeface="Times New Roman" pitchFamily="18" charset="0"/>
              </a:rPr>
              <a:t>“Ким эдигу, ким бўлдик”, </a:t>
            </a:r>
            <a:r>
              <a:rPr lang="uz-Cyrl-UZ" sz="2700" b="1" dirty="0">
                <a:ln>
                  <a:solidFill>
                    <a:srgbClr val="0000FF"/>
                  </a:solidFill>
                </a:ln>
                <a:solidFill>
                  <a:srgbClr val="0070C0"/>
                </a:solidFill>
                <a:latin typeface="Times New Roman" pitchFamily="18" charset="0"/>
                <a:cs typeface="Times New Roman" pitchFamily="18" charset="0"/>
              </a:rPr>
              <a:t>деб турайлик, оғайни. </a:t>
            </a:r>
            <a:r>
              <a:rPr lang="uz-Cyrl-UZ" sz="2700" b="1" dirty="0">
                <a:ln>
                  <a:solidFill>
                    <a:srgbClr val="00B050"/>
                  </a:solidFill>
                </a:ln>
                <a:solidFill>
                  <a:srgbClr val="00B050"/>
                </a:solidFill>
                <a:latin typeface="Times New Roman" pitchFamily="18" charset="0"/>
                <a:cs typeface="Times New Roman" pitchFamily="18" charset="0"/>
              </a:rPr>
              <a:t>“Ким бўлдик”дан “Ким эдик”ни айирсак, қанчалар бахтга эришганимиз, нақдимиз келиб чиқади. </a:t>
            </a:r>
            <a:r>
              <a:rPr lang="uz-Cyrl-UZ" sz="2700" b="1" dirty="0" smtClean="0">
                <a:ln>
                  <a:solidFill>
                    <a:srgbClr val="00B050"/>
                  </a:solidFill>
                </a:ln>
                <a:solidFill>
                  <a:srgbClr val="00B050"/>
                </a:solidFill>
                <a:latin typeface="Times New Roman" pitchFamily="18" charset="0"/>
                <a:cs typeface="Times New Roman" pitchFamily="18" charset="0"/>
              </a:rPr>
              <a:t/>
            </a:r>
            <a:br>
              <a:rPr lang="uz-Cyrl-UZ" sz="2700" b="1" dirty="0" smtClean="0">
                <a:ln>
                  <a:solidFill>
                    <a:srgbClr val="00B050"/>
                  </a:solidFill>
                </a:ln>
                <a:solidFill>
                  <a:srgbClr val="00B050"/>
                </a:solidFill>
                <a:latin typeface="Times New Roman" pitchFamily="18" charset="0"/>
                <a:cs typeface="Times New Roman" pitchFamily="18" charset="0"/>
              </a:rPr>
            </a:br>
            <a:r>
              <a:rPr lang="uz-Cyrl-UZ" sz="2700" b="1" dirty="0" smtClean="0">
                <a:ln>
                  <a:solidFill>
                    <a:srgbClr val="00B050"/>
                  </a:solidFill>
                </a:ln>
                <a:solidFill>
                  <a:srgbClr val="00B050"/>
                </a:solidFill>
                <a:latin typeface="Times New Roman" pitchFamily="18" charset="0"/>
                <a:cs typeface="Times New Roman" pitchFamily="18" charset="0"/>
              </a:rPr>
              <a:t>100-20=80 </a:t>
            </a:r>
            <a:r>
              <a:rPr lang="uz-Cyrl-UZ" sz="2700" b="1" dirty="0">
                <a:ln>
                  <a:solidFill>
                    <a:srgbClr val="00B050"/>
                  </a:solidFill>
                </a:ln>
                <a:solidFill>
                  <a:srgbClr val="00B050"/>
                </a:solidFill>
                <a:latin typeface="Times New Roman" pitchFamily="18" charset="0"/>
                <a:cs typeface="Times New Roman" pitchFamily="18" charset="0"/>
              </a:rPr>
              <a:t>каби”, </a:t>
            </a:r>
            <a:r>
              <a:rPr lang="uz-Cyrl-UZ" sz="2700" b="1" dirty="0">
                <a:ln>
                  <a:solidFill>
                    <a:srgbClr val="0000FF"/>
                  </a:solidFill>
                </a:ln>
                <a:solidFill>
                  <a:srgbClr val="0070C0"/>
                </a:solidFill>
                <a:latin typeface="Times New Roman" pitchFamily="18" charset="0"/>
                <a:cs typeface="Times New Roman" pitchFamily="18" charset="0"/>
              </a:rPr>
              <a:t>деди. </a:t>
            </a:r>
            <a:r>
              <a:rPr lang="uz-Cyrl-UZ" sz="2700" b="1" dirty="0" smtClean="0">
                <a:ln>
                  <a:solidFill>
                    <a:srgbClr val="0000FF"/>
                  </a:solidFill>
                </a:ln>
                <a:solidFill>
                  <a:srgbClr val="0070C0"/>
                </a:solidFill>
                <a:latin typeface="Times New Roman" pitchFamily="18" charset="0"/>
                <a:cs typeface="Times New Roman" pitchFamily="18" charset="0"/>
              </a:rPr>
              <a:t>Ёнидаги </a:t>
            </a:r>
            <a:r>
              <a:rPr lang="uz-Cyrl-UZ" sz="2700" b="1" dirty="0">
                <a:ln>
                  <a:solidFill>
                    <a:srgbClr val="0000FF"/>
                  </a:solidFill>
                </a:ln>
                <a:solidFill>
                  <a:srgbClr val="0070C0"/>
                </a:solidFill>
                <a:latin typeface="Times New Roman" pitchFamily="18" charset="0"/>
                <a:cs typeface="Times New Roman" pitchFamily="18" charset="0"/>
              </a:rPr>
              <a:t>ҳамроҳлари “Қойил. Тўғри-да”, деб юборишди. </a:t>
            </a:r>
            <a:endParaRPr lang="ru-RU" sz="2700" b="1" dirty="0">
              <a:ln>
                <a:solidFill>
                  <a:srgbClr val="0000FF"/>
                </a:solidFill>
              </a:ln>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4506163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25000" r="58000"/>
          </a:stretch>
        </a:blipFill>
        <a:effectLst/>
      </p:bgPr>
    </p:bg>
    <p:spTree>
      <p:nvGrpSpPr>
        <p:cNvPr id="1" name=""/>
        <p:cNvGrpSpPr/>
        <p:nvPr/>
      </p:nvGrpSpPr>
      <p:grpSpPr>
        <a:xfrm>
          <a:off x="0" y="0"/>
          <a:ext cx="0" cy="0"/>
          <a:chOff x="0" y="0"/>
          <a:chExt cx="0" cy="0"/>
        </a:xfrm>
      </p:grpSpPr>
      <p:pic>
        <p:nvPicPr>
          <p:cNvPr id="9218" name="Picture 2" descr="D:\Изображения\аралаш\images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477401"/>
            <a:ext cx="4824536" cy="4335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0568" y="44624"/>
            <a:ext cx="8784975" cy="2554545"/>
          </a:xfrm>
          <a:prstGeom prst="rect">
            <a:avLst/>
          </a:prstGeom>
        </p:spPr>
        <p:txBody>
          <a:bodyPr wrap="square">
            <a:spAutoFit/>
          </a:bodyPr>
          <a:lstStyle/>
          <a:p>
            <a:pPr algn="ctr"/>
            <a:r>
              <a:rPr lang="uz-Cyrl-UZ" sz="8000" b="1" dirty="0" smtClean="0">
                <a:ln w="28575">
                  <a:solidFill>
                    <a:srgbClr val="0000FF"/>
                  </a:solidFill>
                </a:ln>
                <a:solidFill>
                  <a:srgbClr val="00B05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БАХТНИ ЎЛЧАБ БЎЛАДИМИ?</a:t>
            </a:r>
            <a:endParaRPr lang="ru-RU" sz="8000" b="1" dirty="0">
              <a:ln w="28575">
                <a:solidFill>
                  <a:srgbClr val="0000FF"/>
                </a:solidFill>
              </a:ln>
              <a:solidFill>
                <a:srgbClr val="00B05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9219" name="Picture 3" descr="D:\Изображения\аралаш\images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788" y="2821464"/>
            <a:ext cx="2134724" cy="3847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52093"/>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r="36000" b="-2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78762"/>
            <a:ext cx="8856984" cy="3539430"/>
          </a:xfrm>
          <a:prstGeom prst="rect">
            <a:avLst/>
          </a:prstGeom>
          <a:blipFill>
            <a:blip r:embed="rId3"/>
            <a:stretch>
              <a:fillRect/>
            </a:stretch>
          </a:blipFill>
          <a:ln>
            <a:solidFill>
              <a:schemeClr val="tx1"/>
            </a:solidFill>
          </a:ln>
        </p:spPr>
        <p:txBody>
          <a:bodyPr wrap="square">
            <a:spAutoFit/>
          </a:bodyPr>
          <a:lstStyle/>
          <a:p>
            <a:pPr indent="361950" algn="just"/>
            <a:r>
              <a:rPr lang="uz-Cyrl-UZ" sz="2800" b="1" dirty="0">
                <a:latin typeface="Times New Roman" pitchFamily="18" charset="0"/>
                <a:cs typeface="Times New Roman" pitchFamily="18" charset="0"/>
              </a:rPr>
              <a:t>Биз </a:t>
            </a:r>
            <a:r>
              <a:rPr lang="uz-Cyrl-UZ" sz="2800" b="1" dirty="0">
                <a:ln>
                  <a:solidFill>
                    <a:srgbClr val="C00000"/>
                  </a:solidFill>
                </a:ln>
                <a:solidFill>
                  <a:srgbClr val="FF0000"/>
                </a:solidFill>
                <a:latin typeface="Times New Roman" pitchFamily="18" charset="0"/>
                <a:cs typeface="Times New Roman" pitchFamily="18" charset="0"/>
              </a:rPr>
              <a:t>“Бахт, севги, туйғуларни ўлчаб бўлмайди”</a:t>
            </a:r>
            <a:r>
              <a:rPr lang="uz-Cyrl-UZ" sz="2800" b="1" dirty="0">
                <a:latin typeface="Times New Roman" pitchFamily="18" charset="0"/>
                <a:cs typeface="Times New Roman" pitchFamily="18" charset="0"/>
              </a:rPr>
              <a:t>, деган муҳитда 74 йил яшаганмиз. Шунинг учун бу савол бизга ғалати туюлиши мумкин. </a:t>
            </a:r>
            <a:r>
              <a:rPr lang="uz-Cyrl-UZ" sz="2800" b="1" i="1" dirty="0">
                <a:solidFill>
                  <a:srgbClr val="000099"/>
                </a:solidFill>
                <a:latin typeface="Times New Roman" pitchFamily="18" charset="0"/>
                <a:cs typeface="Times New Roman" pitchFamily="18" charset="0"/>
              </a:rPr>
              <a:t>Британиянинг  New Economic Foundation тадқиқот маркази дунё мамлакатлари аҳолисининг бахтиёрлик индекси кўрсаткичларини ишлаб чиққан. У “Жаҳон бахт индекси” </a:t>
            </a:r>
            <a:r>
              <a:rPr lang="uz-Cyrl-UZ" sz="2800" b="1" i="1" dirty="0" smtClean="0">
                <a:solidFill>
                  <a:srgbClr val="000099"/>
                </a:solidFill>
                <a:latin typeface="Times New Roman" pitchFamily="18" charset="0"/>
                <a:cs typeface="Times New Roman" pitchFamily="18" charset="0"/>
              </a:rPr>
              <a:t>(The Happy Planet Index) </a:t>
            </a:r>
            <a:r>
              <a:rPr lang="uz-Cyrl-UZ" sz="2800" b="1" dirty="0">
                <a:latin typeface="Times New Roman" pitchFamily="18" charset="0"/>
                <a:cs typeface="Times New Roman" pitchFamily="18" charset="0"/>
              </a:rPr>
              <a:t>деб аталади ва ҳар икки-уч йилда бир марта эълон қилинади.</a:t>
            </a:r>
            <a:r>
              <a:rPr lang="ru-RU" sz="2800" b="1" dirty="0" smtClean="0">
                <a:effectLst/>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
        <p:nvSpPr>
          <p:cNvPr id="3" name="Прямоугольник 2"/>
          <p:cNvSpPr/>
          <p:nvPr/>
        </p:nvSpPr>
        <p:spPr>
          <a:xfrm>
            <a:off x="107504" y="5890046"/>
            <a:ext cx="8856984" cy="923330"/>
          </a:xfrm>
          <a:prstGeom prst="rect">
            <a:avLst/>
          </a:prstGeom>
          <a:solidFill>
            <a:schemeClr val="bg1"/>
          </a:solidFill>
        </p:spPr>
        <p:txBody>
          <a:bodyPr wrap="square">
            <a:spAutoFit/>
          </a:bodyPr>
          <a:lstStyle/>
          <a:p>
            <a:pPr indent="361950" algn="just"/>
            <a:r>
              <a:rPr lang="ru-RU"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Всемирный индекс счастья — информация об исследовании. [Электронный ресурс] // Центр гуманитарных технологий. URL: http://gtmarket.ru/ratings/happy-planet-index/info</a:t>
            </a:r>
          </a:p>
        </p:txBody>
      </p:sp>
      <p:sp>
        <p:nvSpPr>
          <p:cNvPr id="4" name="AutoShape 2" descr="data:image/jpeg;base64,/9j/4AAQSkZJRgABAQAAAQABAAD/2wCEAAkGBxQSEhUUExQWFhUXGB0YFxcYFhUaGRgeHRcZFhgXGBcaHSggGBoxHRcWIjIhJSksLi4vHx8zODMsNygtLisBCgoKDg0OGxAQGywkICYvLCwsLCw0LCwsLCwsLCwsLCwsLCwsLCwsLCwsLCwsLCwsLCwsLCwsLCwsLCwsLCwsLP/AABEIALsBDQMBIgACEQEDEQH/xAAcAAADAAMBAQEAAAAAAAAAAAAABgcEBQgDAQL/xABNEAACAAQABwkLCQgCAgMBAAABAgADBBEFBgcSITFxEyI0QVFhgZGxFBcyQnJzkqGywdEjMzVSU1SCk9IVFiRis8Lh8ENjosOD4vEl/8QAGQEAAwEBAQAAAAAAAAAAAAAAAAIDAQQF/8QALhEAAgIBAwIEBAcBAQAAAAAAAAECEQMSITEyQQQTIlEUYXHwM0KBkaHB4dFi/9oADAMBAAIRAxEAPwC4wQQQAEEEEABBBBAAQQQQAEEEEABBBBAAQQQQAEEEEABBBBAAQQQQAEfiZLDawDtAMfuCADBm4HkNrkptzQD1iMSZi6n/ABzJ8o/yznI9FyRG5ghXCL7GUhZm0eEZOmVPSoH1ZqBG2Zy6ztjGXHUymCVlO8k/WG+U7P8AF4b486iQrqVdQynWCAR1GEeNrpf77/6ZXsY+DsKSagZ0qYrjmOkbQdI6YzIScMYhgHdaNzKcaQtzb8La19YjAwfjnUUr7jXSybeNYBwOXRocc49cJ5zi6yKvn2M1VyUWCMbB+EJc9A8pw6njHYRrB5jGTF074HCCCCNAIIIIAJhjbj9Pl1DypGaqyzmklQxYjWdOgC94asQMLzaqmMycQW3QrcADQAttA2mJLjVwyo863bFLyT8CPnW7FisklEhCTch0jUY11zyKSdNlmzqtwSAfGA1HbG3jQY+8AqPJHtLE1yWlwTZcoNdf5xfy0+EWWU11B5QOyOcE1jbHR0jwV2Dsh8iSJYm3dnpCBj7jrNppokU+aGABdiL2vpCgHRqsemHufNCKzMbKoJJ5ABcxz1hauM+dMmnW7FtnIOqwgxxtm5ZUthilZRK0MCXUgEXGYguL6Re2iLHTzg6K6m6sAwPMRcRz9hjBb0zqj62RXH4lvboNx0RVMl+FN1pNzJu0k5v4Tdk946I2cVVoXHJ3THGE/KBjU9GESUBuj3OcwuFAsNA4zDhErywfPSPNt7UJBWymR1HY1XfCrvtF/LT4R9GUOu+uh/8AjX3Rj4hYGlVdSZc4EqJZbQbaQVGvpMPdXk1pGUhDMRuI52cL84OsRVuKdURiptWma3F7KXnMEqkVQdG6Jew8pTfRzg9EUYMCLjVrvHOlfSNJmPKbwkYqeg2uOaLDk5rzNoFzjcyyZfQACvqYCFnFLdD45tumJ2GMo1SZrbjmpLBIUFQxIBtck8eyMLvhV32i/lp8IWKjwm2ntil4p4k0tRSSpsxXz2BvZyBoZhq2AQzUUuCacpPZmhpspFYp325uOQpb1qRFAxWxrl1yMFvLmqN8psbcWcp8YQlY84jpSyt3kM2aCA6tptc2BB2kCx5YWMVq8yKuTMBtZwDzht6w6jGOKkrQylKLpjFhjHHCNNOeS8xc5Da+5ppGsMNGoixhiye43zKqY8qoIL2zkIAFwPCWw6D1wZUcAbrKFSg38oWe3GnL0HTsJiY4LrmkTkmp4SMCOflGwi4gSUog24y3OiYXMd8Y+4pIZQDMc5qA6houWI4wNGjlIjd4PrFnSkmobq6hh08W3iiL4/4Z7pq2zTdJfyachsTnN0m/QBCQjbKTlS2Mylx7whMdUR1LOwVRuaaybDiivUiMEUO2c4AzmsBc20mw1aYmeSjAec7VTjQl0l87Eb5ugG3SeSKlBOrpBjurYRgYYwRKqkzJq3HEdTKeVTxRnwRNpNUyhJcI4OqcFTd0lsTLJsHtvW/lmLy/6Ie8V8aZdYtvAmgb5CfWp4x2RuqmnWYpR1DKwsQdRiT40YvTKCaJsotud7o41ofqsew8cckoywO47x9vYm7jxwV2CFnE7Glatcx7LOUaRxOPrL7xxQzR1QmpK0OnYQQQQxpAMauGVHnW7Y3OKuOxopJlCSHuxa+cRrAFrW5o02NXDKjzrdsbbFjEl62SZqzVQBitipJ0AG9weeOh1W5yK9WxvO+o33cfmH9MYGHcoRqZEySZAXPFs7PJtpB1W5oyu9ZN+8J6DfGMHDeT2ZTSHnGejBBewRgTpA1354VaB35lbiamsbY6OkeCuwdkc4prG2OjpHgrsHZGZexuHuK2UzCe40ZQHfTTmDZrY9Qt0xLsVsG90VUqVxFrt5K75vULRvMqWE91q9zB3slc38R3zf2jojYZJaNQ82e5AsBLW5A175tfMF641emJkvVOjOyu4MvLlTwPBJltsOlfWD1wu5MsKbjWBCd7OGYdouyHruOmKbjNTy6mlmys5bsu93w8Ib5fWBEHkzWRgymzKQQeQjSIIbxoMnplZ0jErywfPSPNt7UUjBFcJ8mXNXU6htnKOu4ib5YPnpHm29qEh1FMnSYeSg/xjeab2lisVVdLlKXmOqqBckkCOdA1uO0DPfWfXFJQt2Sjk0qjPw/WifUzpq+C7sRsvo9Vop+SuSVoWJ8eYzDYFVe1TE5wBi1Pq3AloQt99MIIRRx6eM8wi34NoFp5CSk8FFsOU6NJPOTcxk2qobEndnPdR4bbT2xbcQHAwfI0jU39RoiVR4bbT2x+RMI4z1w0o2icJaXZXcpuGZS0jSQ6mZMK70EEgBgxJtq1WiV4Jkl58pBraYo/8hGMiljYAsTxDSYpGTrE+YkwVNQpTN+bQ+Fc3Gcw4tGodPFGbRQ285FIdAQQRcHQQePmiFY44CNHUsg+bbfSz/KeLaNXVF3hbx7wB3XTHNHysu7S+flXpHrtE4SplckbRPsXcbzT0U+Rc5//AAnkztDbLeEOmFigpGnTUloLs7BR0nWebjjwIikZJ8B+FVOOVJd//Jv7fSirqKsgrk0h/wAD4PWnky5KakUC/KeNjzk3MZkEEc51hBBBAAR4VtIk1GlzBnKwsR/vHHvBABFsNYNm4PqRmkixzpT8o+PER8YqOK+HVrJIcaHGiYvIeUcx1iPzjZgQVcgp4676WeQ8mw6v/wAiW4tYXaiqAxuFvmzV5r6dHKDpjh/Ayf8Alkuh/ItkEfiVMDKGU3BAII4wdIMfuO4qQDGrhlR51u2KXkn4EfOt2LE0xq4ZUedbtil5J+BHzrdixafSc+PrHSNBj7wCo8ke0sb+NBj7wCo8ke0sSjyXlwyGJrG2OhqmrWTIaa2pJecehb2jnlNY2xV8p+E9zpJckHfTSL+SoBPrzfXFZq2kQxuk2SyrqGmTHmN4TsWO0m5j9ihm/Zv6DfCMrFvB/dFVJlcTOM7yRpb1Ax0ABGynpFhDUc69wzfs5noN8I8ZsplNmUqeQgjtjpGJzlewbdZM8DwSZbbDpX1huuMjkt0NLFSsyMkmFM+TMkE6ZZzl8lr3t+K/XGpywfPSPNt7UL+ImFO56yUxNlc7m+xtAPQ2aYYMsHz0jzbe1BVTC7xmBkslK1YwZQw3JtBAPjLyxWhQSh/xp6C/CJRkn4a3mm9pYsELk5HxdJ8AtHx9R2R+o/L6jsiZU5xqPDbae2LRiHRy2oJBaWhNm0lVJ8NuO0Reo8Jtp7Yt2T76PkbG/qNFsnBz4uo3sqmRfBRV2KB2R6wQRE6AggggA5yrfnH8o9pi0ZOfo+T+L22iL1vzj+Ue0xaMnP0fJ/F7bRbJwc+LqGWCCCInQEEEEABBBBAARLcpeB9ynCeo3s3wuZxr6xp6DFSjT42YN7opZiW3wGcnlLpHvHTEc+PXBoWStGhyZ4Y3SU0hjvpeledDxdB7RDtEPxYwkaeplzNQzs1/JOhvj0RbwYTwuTVCn2Mg7QmYxVmCpE0ifJlvNO+e0sMQTpux4jpvHlQY84OkLmykdFveyywBfl180TrGtr1lRf7Vu2MjAmKVTVy90khSucV0sAbi19HTHfpVbktbvZFJkZRKJjYu687Ibeq8MEuZIq5RsUnSm0HUynjsRy80RLDWK1TSrnTZe81ZykMo2kaumP1ijh56SoVgTubECYvEVJsTblGsGMcFVo1ZHdSKvhHAmD5EszJsiQqLrJQdAHKeaNSmMODa2dLltK3RzvELyhYaza5OgR5ZXX/hZNjoM4dPyb2hDxJ4fTec9xgjG1ZspVKkiz0WAaaS2fKkS0YaAyqAdOvTGxggiRagjwraOXOQpNRXQ2urAEaDcaI94IANP+6tH92k+gI0GHsZsFtMzZyCcyb3O3MOBygMdenkje444T7mpJswHfWzU8pt6Oq9+iIOqk6ACTzdcUhG92RyS07Is2KNfg+bNbuSUsuYq3J3MKSpIBsRr029UNkQbE3Cfc1XKe9lJzH8ltB6tB6IvMZNUxscrQQuYbx0paZzLdmZx4QRc7N5iSQL80Mcc84cN6meT9q/tmCEbDJNxWxVsX5ODK0OZVNLup3waWobTpB49GuGqkpUlIElqEQalUWA030DaYhWKeGzR1CzNOYd7MHKp19I1jZF4kzQ6hlIKsAQRqIOkGCaoMck0YuGcJpTSWnTM7NW180XOlgosLjjIhblZSKRmCgTrkgDeLxm31ozMo30dP8Awf1UiL0Hzsvy19oRsIpoXJNp0joTCFdLkS2mTWCousn1Acp5oWDlIouWb6H+Yx8rZ/hJfPNHsPEswbQtPmpKS2c5sLmw1X0nogjBNWwnkadIobYwYGJuaYXP/SvxjY0eP2D5SBJauiDUqywANN9V4Ue9xW8kr8z/ABB3uK3klfmf4hqj7i3P2Hmlyg0kx0Rd0znYKLpxsQovp5TGXjPjfJoiquGd2F81baBysSdGqEbBWT+slz5TsJeakxGNn02VwTbRyCN3jhiPPq6kzUmSwpVQAxe+gadSmFqNj6p1wfO+lJ+wmdaQd9KT9hM60jS96+p+1k9cz9EJE6XmsVOsEjqNoZRi+BHOa5Kj30pP2EzrSM7AmUCVUz5clZUxS5IBJWwspbTbZCRgLESfVSVnJMlBWvYMXvoYqdSnkhjxZxAn01VKnPMlFUJJCl7m6Mui6jljGoGxlNlGgggiRch+NNDuNVOQas4ldjb4dtorGKNdu1JJcm5zc1tq709l4R8qVLm1Et/ry7HapPuIjcZLKr5CahPgzLj8Sj3qY4MPozOJKO0qJxjVwyo863bFLyT8CPnW7FiaY1cMqPOt2xscXcdJ1HKMqWktgWLXYNe5AHERyR60lcScZJStlYxsVTRVGfq3J+sKSOm9ogJhjw/jnU1abm5VEOtUBGdyXJJJHNGuxdwS1VUJKUaCbsfqqDviej3QRWlbmTlqew95SSTg+kvrzkv+S0J2JPD6bznuMPWV1QKWQBqE0AflvCLiTw+m857jBHpNn1l4gggiB0hBBHxjYXOqACY5XcJ3aVTg+CN0cc50L6s7rjX5LcEidPmOwustCOlwV9nOhcxiwl3TUzZ3Ezb3yRvV9QEVfJpg3caJWI300lzs1L6gD0xZ+mJzx9U7JDhWiMidMlNrRiu0A6D1WMW3EvCndNHKcm7AZj+Uug326D0wgZWMG5lSs4DRNXT5S6D6isZOSPCmbMmU5OhxnrtFgw6rdUEt42EPTOipRzxhrhE7zr+2Y6HjnjDXCJ3nX9sxmMbN2PlTg50lSpp8CbnWPIVNip59RijZK8YM9DSud8mmVfjXjXo17DzR+8W8DLV4IEo6Ddyh+qwY2PuPMTE3p50ylnhhvZsp9R4iDYg82sQ3VaEXoaZYso30dP8Awf1UiL0Hzsvy19oRWsa8JpU4ImTk1ME0ch3VAVOw3iS0Hzsvy19oRmPgMvUiqZXOCy/Oj2Hif4lMBXU5JAAfSToGoxQMrnBZfnR7DxJkQk2AJJ4gL+qNh0hk2mdE93yvtE9NfjH3u+V9onpr8Y567hmfZv6DfCPajwPOmuESS5Ymw3pttJtYDnhfLXuN5r9joZWBFxpB1GPsY2DKYypMqWdJRFU/hUD3RkxIuEc5V/zszy29ox0bHOVf87M8tvaMVxEc3YsuTT6PlbX/AKjQ0Qr5NPo+Vtf+o0NETlyykOlBBBBGDCFlXlbyQ3IzDrAPuhbxPwluO66fCzfVnfGGvKsP4eV53+x4mctyNUeZnlpzWvvYhN1I/eNXDKjzrdsMGJ2JKVsgzWmshDlbBQRoAN9O2NLjBSvNrqhZaM7bq2hQSdfNFNya0MyTSFZqMjboxswsbWXTHtSdRFhG5bmsk5LZIO+nzCOQBB67GG3AmApFIubJQLfW2tm2sezVGygiLk2XUUuBCywcGk+e/wDW8ImJPD6bznuMPeWDg0nz3/reJrgbCBp58ucFDFGzrE2B0Ea+mLQ6SE+s6HgiXd9SZ93T8xv0wd9SZ93T8xv0xPy5FfNiVGFvKDhPcKKZY2aZ8mv4vCPo50avFLHp6yoElpKoCrNcMSdHNaF7KzhPPqEkA6JS3bynsfZA64IxeqmEprTaESHCRlFqkVVVZQVQABmHQALDxo8MQcXErZswTc7c0UE5psbk2UX6Gh6721H/ANvp/wCIpKUeGShGVWieYwY2zqxFSasuytnAqpBBsRrvq0xrsBYQNPUSpo8RgTzjUw6rxU+9tR/9vp/4iT4TozJnTJTa0cr1GwPVpjYtPZGSjJbs6IlzAwDA3BAIPKDpEc9Ya4RO86/tmK7k3wpu9EqnwpR3M7AAVPokDoiRYa4RO86/tmEgqbHyu0mV7JpwCX5T+0YW8quL9iKuWNBss23LqV/ceiGTJpwCX5T+0YY6ylWajS3F1YFWHMYW6kPp1Qog+D8MlKaopjcpNzSv8rK6sTsIFugRgUHzsvy19oRl4wYJaknvJbxTvT9ZTpVur13jEoPnZflr7Qixzu+5VMrnBZfnR7DwgYkcPp/L/tMP+Vzgsvzo9h4mOBsIGnny5wUMUN7E2voI19MLDpHydZ0PBEu76kz7un5jfpg76kz7un5jfpiflyK+bEqMETbB2UuZNmy5Zp0Ad1S+e2jOYLfweeKTCuLXI0ZKXARzlX/OzPLb2jHRsc5V/wA7M8tvaMUxE83YsuTT6PlbX/qNDRCvk0+j5W1/6jQ0ROXLKQ6UEEEEYMI2Vd/kZI/7CepSPfCNgah3XP5reu/whqyrz9/ITkVm6yAPZMfvJhQh0nsfrKo6ASfaEedkjrz198EWrmeWNmHu5ZsyRSAIxbPnTbAszNvrAkagD7tFoV/3gqvvE30zHtjhw2o8s9gjUKpJAAuToAGsnkERy5Zub3Fk3ZZ8SqhplHKZ2LMc65JuTv2GuN5EwxhwnNopVNTSphR0l5021tbG9j64bMR8Pd1SLOflZeh+f6r9PaDHfiyq/LfKRWMux+sdMXWrpSS1cJmvn3IJvvWW2g88J/esmfeE9BvjFRhJyj4WnU5k7jMZM7Ova2m2bbWOeLzzeXGzJxjyzSd6yZ94T0G+MHesmfeE9BvjGRiJh6onVYSbNZ1zGNja1xq1CDHTG6elQ0mS25rLsCQFJY2BOkg2Gniifxi0a/0E0wq6NjiniK9HUCcZyuArLYKRr57xgYUyczp86ZNaoS7sW8BtF9Q18lhC7+99b94bqT9MfRjfW/eG9GX+mJ/Hrmn/AAFwqqKRibi33DKZCwdmbOLAW0WsB29cMESjB+UGpQ/KZs0c4CnrUW9UUHF/D8qsTOlmzDwkPhL8RziKQ8RDI9uSkZLhG2hGxqxBNVUNOSaqZwFwVJ0jRe4PJaNnj3h56SSu5WDu1gxAOaALkgHQTq1xPP3vrfvDein6YWfio45UZNx4Y94l4pzKF3JnK6OtioUg3B0G9+TOHTGjrsmcyZMd93QZ7s1sxtF2Jtr540H731v3hupP0wfvfW/eG6k/TCfHx5p/wJcKqipYrYINJTrJZg5Uk3AtrJOqNvEnxdxlq5tTKlvPYqzWIsg0EH+WPmHsNV9LOaU1QxtpU5qb5TqOr/TeD4uLWqmOppIdMc8VBXKhDBJiHQxF7qdakDn0jp5YV6fJhMVlbuhNDA+A3Eb8sbbJ/jO88tJnvnTPCRjYFh4y6Bxa+vkh3jpxZtUbiGmMtxfxzxfatkrLVwma+dcgnxSLaDzwnd6yZ94T0G+MbvH3Gt6dhJkMBMtd2sCVB1AAi1zr6uWF7F/DNfVT1lLUMAdLHNTeqNZ8H/SREn4tRloW5ktLZ7d6yZ94T0G+MHesmfeE9BvjFQUWAGvbH2OnXI3yok2wdk0mSpsuZu6nMdXtmNpzWDW180UmCCFcm+RoxUeAhAnZMJTMzbu+kk+CvGbw/wAECbXBrinya3F7BApJCyVYsFLHOIAJzmLcW2NlBBGGpUEEEY2EqsSZTzG1IpbqGqBugJLj/WbpWzLakAljo1+smH7J5R7nRIeOYS56dA9SiJVIltUTwut5r+tm0n1xdaWQJaKi6lUKNgFh2RweGWqcpkobtsmmHa/B/dE3dKaazhyGImEAkaLgBtEbfBVRIWhnVVNTrKdAwUtv2uANNzp49UI2M3C5/nG7Ya8AfQ1TtfsWEhO5y479jE92I1VUNMdndizMbknWY2GLOGDSz1mDwfBccqk6enj6I1Yhkx3wF3NNDoLSpozl5Fbxl94280c8dXWuwivkrsmaHUMpurAEEcYIuDE/ysa6f8f9se2TPDucppnOlbtLv9XjXoOnYTyR45WNdP8Aj/tjvyzU8DkvvcrJ3GzT5NuGjyG7BGBjpw6o8seysZ+Tbho8huwRgY6cOqPLHsrHI/wV9f6J/lGTEHF6nqKdnnS85hMIBznGjNU23pHKYZWxJoiPmbbJk39Ua7JbwV/On2Vhyjtw44PGm0isUqJXjlid3Mu7SSTKvZgdaX0A34xfRzRoMX8KNTT0mg6AbMOVT4Q/3miz4YpxMkTUOpkYeo2iDRy+Igsc04k5qnsUfKowMqnI1FmI9EQqYmUSTquXLmLnIQ1wb8SkjVG4xunZ9BQsfqkdSge6FzAGFO5Z6zs3Pzb729r3FtdjGZZLzbfGwSfqKv8AufRfYL6T/qg/c+i+wX0n/VCv3zG+7j8w/pg75jfdx+Yf0x0+b4f5ft/g+qA20uK9JLdXSSAym6m76D0mMHHrAHdUnOQfKy9K/wAw8ZPeOfbDHKe6g8oBj9xd44uLjWw9KqIDRVTSpizENmQ3B/3i4osbYyyu4+6/FzdC8ede2ZtztHrhGyiYA3GbuyD5OYdNtSvx9B0nrhU7pfM3POOZnZ2bxXta/VHnxnLA3H7+pFNx2PtXUtNdnc3Zzc7TFaxHwB3LIuw+VmWL8w8VOjthRydYA3aZu7j5OWd7fxn+A17bRUov4XF+djY49wgggjtKhBBBAAQQQQAEEEEABCLlQwtmy0p1Ol98/kjUOk9kOddVrKltMc2VRcn/AHjiKV1RMraksBd5rWVeQalGwD3xy+KyVHSuWJN7UMuTDBOfNaoYb2WM1fKI0noXtimxgYDwYtNISUvijSeUnSx64z4rhx6IJGxVIhuM3C5/nG7Ya8AfQ1TtfsWFTGbhc/zjdsNeAPoap2v2LHBj65fRko8sQot2G8ErVUxlHWVBQ/VYDQfdsJiIx0DI8Fdg7Ip4NJ6k/l/ZuPuQiTMmU04Eb2ZKfVyEHSDzcUNOP+ElqZNJNTUwe45Dvc5TsMZuUzAWqqQcizQP/F/ceiEEzTmhbnNBJA4rmwJ9Q6ojO8eqD7iv02hnybcNHkN2CMDHTh1R5Y9lYz8m3DR5DdgjAx04dUeWPZWB/gr6/wBB+UeMlvBX86fZWHKE3JbwV/On2VhxZgNZtHoYPw0WhweNc4WW5OoKx9RiBRTMe8apYlNIksHd96xU3CjjFxxnVbbE7wdRtOmpKTwnYAe89VzHH4ualJJE8jt0NGNEvNwdQjmJ6wD740GL2C+6p6yc7Nzr7617WBOq4hyynSQkimQalJUbAqgQvZPz/HStjeyYXJFecov5GNeqhh72Y+8H8v8A+0ZNBk5lo6tMmmYoN83Nzb8xNzoh23Qco6xBug5R1iO1eHxLsV0RP0BBH5DjlHXGsxlwwtJIaYdLakHKx1dHGdkWcklbGsT8pmHbkUqHQLNN261X3noifx6TprOxZiWZjcnjJMUJsSP/AOfm5v8AE/OX47/Z+jo2x5TUs0nJHPvJ2eeTPDtr0rnlaV6yy+/rihxz/InNLYMpKspuDxgiLZi5hdaqQswaDqcfVYaxs4xzGOrwmW1ofYpjl2NpBBBHYUCCCCAAggggAIIISMe8bBKBp5LfKHQ7DxByD+bshMk1BWzG6NNlExj3V+55Z+TQ78jxmHFsHbsjcZOsXNzXumaN+w+TB8VT4209m2NNiLimZxE+cPkgbqp/5Dyn+XtioxzYYOcvMn+gkVb1MIIII7ChDcZuFz/ON2w14A+hqna/YsPr4NkkkmVLJOkkopJ2m0eiUksKUCIFOtQozTtFrGOSPhmpN3zf8k1CmQGOgZHgrsHZGN+ypH2Mr8tPhGYIfBgeO9zYR0nlVU6zEZHF1YFSOY6IiGHsFNSz3lNxG6n6ynwT/vHeLpHhPo5bm7y0YjRdlUnZpEbnw+YvmEo6iV5NuGjyG7BGBjpw6o8seysWKTQykN0lop5VRQesCPkzB0piS0qWSdZKKSdpIiXwr0ab72Zo2ogyTWGokbCYGnMdbHpJi7fsqR9jK/LT4R9XBskapUsfgX4Qnwb9xfLfuRCgwbNnkLKls55ho6TqHTFRxNxTFIN0mENOIto1IOQcp5T/AKWdVA0AAbI/UWxeGjB292PGCQhZV/m5HlN2CJwDF+qKVJls9Fa2rOUG2y8eP7KkfYyvy0+EJl8M5y1WZKFuyEZ55T1wZ55T1xd/2VI+xlflp8IP2VI+xlflp8In8G/cXyiP4pP/ABki58cce2MnHbDvdU85p+Sl3VOflbpI6rRWFwZJGkSZYPMi/CPn7KkfYyvy0+EP8NLRps3Q6om2TrAe7Tt2cfJyjo5Gfi6tfVFVjzkSFQWRQo5FAA6hHpHRhxLHGh4xpEpyi4C3GduyD5OadNtSvxjp19cYmI+He5Z9mPyUyyvyA+K/x5ors+QrizqGHIwBHUYx/wBlSPsZX5afCIvwz164uhdG9ozAYI+KthYaAI+x1lAggggAIIwcK4Wk0y501wo4h4x5lXWYQMJ4w1WEWMmlRll8dtBI/nfUo5u2JZM0Ybcv2FckjZ44Y7hM6TTEF9TTBpC8y8rc/F2a3FHEtppE6pBCawhvnPztxhfWe3fYs4kS6e0ydaZN4vqLsB1nnMN0SjilN6sn7GKLe7PiKAAALAaABqEfYII6hwggggAIIIIACCCCAAggggAIIIIACCCCAAggggAIIIIACCCCAAggggAIIIIACCCMDC1QyLdTboHvjG6Az4+E21xOq7GGpz83dSBfiCj1gXje4OwVLngGdnzL/XmzWHolrCJLLqdRQqlfBn4RxqpZOgzQzfUl79tlhqO2NLOw5XVOilpzKQ/8k0WO0A6OrOhoo8FSJXzcqWnOqKD12vGZGuE5cuvp/wBCmxKocQ85t0rJzTn4wCc3YWOkjZaG+kpElKEloqKOJQAI9oIaGOMOEakkEEEEOaEEEEABBBBA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5" name="AutoShape 4" descr="data:image/jpeg;base64,/9j/4AAQSkZJRgABAQAAAQABAAD/2wCEAAkGBxQSEhUUExQWFhUXGB0YFxcYFhUaGRgeHRcZFhgXGBcaHSggGBoxHRcWIjIhJSksLi4vHx8zODMsNygtLisBCgoKDg0OGxAQGywkICYvLCwsLCw0LCwsLCwsLCwsLCwsLCwsLCwsLCwsLCwsLCwsLCwsLCwsLCwsLCwsLCwsLP/AABEIALsBDQMBIgACEQEDEQH/xAAcAAADAAMBAQEAAAAAAAAAAAAABgcEBQgDAQL/xABNEAACAAQABwkLCQgCAgMBAAABAgADBBEFBgcSITFxEyI0QVFhgZGxFBcyQnJzkqGywdEjMzVSU1SCk9IVFiRis8Lh8ENjosOD4vEl/8QAGQEAAwEBAQAAAAAAAAAAAAAAAAIDAQQF/8QALhEAAgIBAwIEBAcBAQAAAAAAAAECEQMSITEyQQQTIlEUYXHwM0KBkaHB4dFi/9oADAMBAAIRAxEAPwC4wQQQAEEEEABBBBAAQQQQAEEEEABBBBAAQQQQAEEEEABBBBAAQQQQAEfiZLDawDtAMfuCADBm4HkNrkptzQD1iMSZi6n/ABzJ8o/yznI9FyRG5ghXCL7GUhZm0eEZOmVPSoH1ZqBG2Zy6ztjGXHUymCVlO8k/WG+U7P8AF4b486iQrqVdQynWCAR1GEeNrpf77/6ZXsY+DsKSagZ0qYrjmOkbQdI6YzIScMYhgHdaNzKcaQtzb8La19YjAwfjnUUr7jXSybeNYBwOXRocc49cJ5zi6yKvn2M1VyUWCMbB+EJc9A8pw6njHYRrB5jGTF074HCCCCNAIIIIAJhjbj9Pl1DypGaqyzmklQxYjWdOgC94asQMLzaqmMycQW3QrcADQAttA2mJLjVwyo863bFLyT8CPnW7FisklEhCTch0jUY11zyKSdNlmzqtwSAfGA1HbG3jQY+8AqPJHtLE1yWlwTZcoNdf5xfy0+EWWU11B5QOyOcE1jbHR0jwV2Dsh8iSJYm3dnpCBj7jrNppokU+aGABdiL2vpCgHRqsemHufNCKzMbKoJJ5ABcxz1hauM+dMmnW7FtnIOqwgxxtm5ZUthilZRK0MCXUgEXGYguL6Re2iLHTzg6K6m6sAwPMRcRz9hjBb0zqj62RXH4lvboNx0RVMl+FN1pNzJu0k5v4Tdk946I2cVVoXHJ3THGE/KBjU9GESUBuj3OcwuFAsNA4zDhErywfPSPNt7UJBWymR1HY1XfCrvtF/LT4R9GUOu+uh/8AjX3Rj4hYGlVdSZc4EqJZbQbaQVGvpMPdXk1pGUhDMRuI52cL84OsRVuKdURiptWma3F7KXnMEqkVQdG6Jew8pTfRzg9EUYMCLjVrvHOlfSNJmPKbwkYqeg2uOaLDk5rzNoFzjcyyZfQACvqYCFnFLdD45tumJ2GMo1SZrbjmpLBIUFQxIBtck8eyMLvhV32i/lp8IWKjwm2ntil4p4k0tRSSpsxXz2BvZyBoZhq2AQzUUuCacpPZmhpspFYp325uOQpb1qRFAxWxrl1yMFvLmqN8psbcWcp8YQlY84jpSyt3kM2aCA6tptc2BB2kCx5YWMVq8yKuTMBtZwDzht6w6jGOKkrQylKLpjFhjHHCNNOeS8xc5Da+5ppGsMNGoixhiye43zKqY8qoIL2zkIAFwPCWw6D1wZUcAbrKFSg38oWe3GnL0HTsJiY4LrmkTkmp4SMCOflGwi4gSUog24y3OiYXMd8Y+4pIZQDMc5qA6houWI4wNGjlIjd4PrFnSkmobq6hh08W3iiL4/4Z7pq2zTdJfyachsTnN0m/QBCQjbKTlS2Mylx7whMdUR1LOwVRuaaybDiivUiMEUO2c4AzmsBc20mw1aYmeSjAec7VTjQl0l87Eb5ugG3SeSKlBOrpBjurYRgYYwRKqkzJq3HEdTKeVTxRnwRNpNUyhJcI4OqcFTd0lsTLJsHtvW/lmLy/6Ie8V8aZdYtvAmgb5CfWp4x2RuqmnWYpR1DKwsQdRiT40YvTKCaJsotud7o41ofqsew8cckoywO47x9vYm7jxwV2CFnE7Glatcx7LOUaRxOPrL7xxQzR1QmpK0OnYQQQQxpAMauGVHnW7Y3OKuOxopJlCSHuxa+cRrAFrW5o02NXDKjzrdsbbFjEl62SZqzVQBitipJ0AG9weeOh1W5yK9WxvO+o33cfmH9MYGHcoRqZEySZAXPFs7PJtpB1W5oyu9ZN+8J6DfGMHDeT2ZTSHnGejBBewRgTpA1354VaB35lbiamsbY6OkeCuwdkc4prG2OjpHgrsHZGZexuHuK2UzCe40ZQHfTTmDZrY9Qt0xLsVsG90VUqVxFrt5K75vULRvMqWE91q9zB3slc38R3zf2jojYZJaNQ82e5AsBLW5A175tfMF641emJkvVOjOyu4MvLlTwPBJltsOlfWD1wu5MsKbjWBCd7OGYdouyHruOmKbjNTy6mlmys5bsu93w8Ib5fWBEHkzWRgymzKQQeQjSIIbxoMnplZ0jErywfPSPNt7UUjBFcJ8mXNXU6htnKOu4ib5YPnpHm29qEh1FMnSYeSg/xjeab2lisVVdLlKXmOqqBckkCOdA1uO0DPfWfXFJQt2Sjk0qjPw/WifUzpq+C7sRsvo9Vop+SuSVoWJ8eYzDYFVe1TE5wBi1Pq3AloQt99MIIRRx6eM8wi34NoFp5CSk8FFsOU6NJPOTcxk2qobEndnPdR4bbT2xbcQHAwfI0jU39RoiVR4bbT2x+RMI4z1w0o2icJaXZXcpuGZS0jSQ6mZMK70EEgBgxJtq1WiV4Jkl58pBraYo/8hGMiljYAsTxDSYpGTrE+YkwVNQpTN+bQ+Fc3Gcw4tGodPFGbRQ285FIdAQQRcHQQePmiFY44CNHUsg+bbfSz/KeLaNXVF3hbx7wB3XTHNHysu7S+flXpHrtE4SplckbRPsXcbzT0U+Rc5//AAnkztDbLeEOmFigpGnTUloLs7BR0nWebjjwIikZJ8B+FVOOVJd//Jv7fSirqKsgrk0h/wAD4PWnky5KakUC/KeNjzk3MZkEEc51hBBBAAR4VtIk1GlzBnKwsR/vHHvBABFsNYNm4PqRmkixzpT8o+PER8YqOK+HVrJIcaHGiYvIeUcx1iPzjZgQVcgp4676WeQ8mw6v/wAiW4tYXaiqAxuFvmzV5r6dHKDpjh/Ayf8Alkuh/ItkEfiVMDKGU3BAII4wdIMfuO4qQDGrhlR51u2KXkn4EfOt2LE0xq4ZUedbtil5J+BHzrdixafSc+PrHSNBj7wCo8ke0sb+NBj7wCo8ke0sSjyXlwyGJrG2OhqmrWTIaa2pJecehb2jnlNY2xV8p+E9zpJckHfTSL+SoBPrzfXFZq2kQxuk2SyrqGmTHmN4TsWO0m5j9ihm/Zv6DfCMrFvB/dFVJlcTOM7yRpb1Ax0ABGynpFhDUc69wzfs5noN8I8ZsplNmUqeQgjtjpGJzlewbdZM8DwSZbbDpX1huuMjkt0NLFSsyMkmFM+TMkE6ZZzl8lr3t+K/XGpywfPSPNt7UL+ImFO56yUxNlc7m+xtAPQ2aYYMsHz0jzbe1BVTC7xmBkslK1YwZQw3JtBAPjLyxWhQSh/xp6C/CJRkn4a3mm9pYsELk5HxdJ8AtHx9R2R+o/L6jsiZU5xqPDbae2LRiHRy2oJBaWhNm0lVJ8NuO0Reo8Jtp7Yt2T76PkbG/qNFsnBz4uo3sqmRfBRV2KB2R6wQRE6AggggA5yrfnH8o9pi0ZOfo+T+L22iL1vzj+Ue0xaMnP0fJ/F7bRbJwc+LqGWCCCInQEEEEABBBBAARLcpeB9ynCeo3s3wuZxr6xp6DFSjT42YN7opZiW3wGcnlLpHvHTEc+PXBoWStGhyZ4Y3SU0hjvpeledDxdB7RDtEPxYwkaeplzNQzs1/JOhvj0RbwYTwuTVCn2Mg7QmYxVmCpE0ifJlvNO+e0sMQTpux4jpvHlQY84OkLmykdFveyywBfl180TrGtr1lRf7Vu2MjAmKVTVy90khSucV0sAbi19HTHfpVbktbvZFJkZRKJjYu687Ibeq8MEuZIq5RsUnSm0HUynjsRy80RLDWK1TSrnTZe81ZykMo2kaumP1ijh56SoVgTubECYvEVJsTblGsGMcFVo1ZHdSKvhHAmD5EszJsiQqLrJQdAHKeaNSmMODa2dLltK3RzvELyhYaza5OgR5ZXX/hZNjoM4dPyb2hDxJ4fTec9xgjG1ZspVKkiz0WAaaS2fKkS0YaAyqAdOvTGxggiRagjwraOXOQpNRXQ2urAEaDcaI94IANP+6tH92k+gI0GHsZsFtMzZyCcyb3O3MOBygMdenkje444T7mpJswHfWzU8pt6Oq9+iIOqk6ACTzdcUhG92RyS07Is2KNfg+bNbuSUsuYq3J3MKSpIBsRr029UNkQbE3Cfc1XKe9lJzH8ltB6tB6IvMZNUxscrQQuYbx0paZzLdmZx4QRc7N5iSQL80Mcc84cN6meT9q/tmCEbDJNxWxVsX5ODK0OZVNLup3waWobTpB49GuGqkpUlIElqEQalUWA030DaYhWKeGzR1CzNOYd7MHKp19I1jZF4kzQ6hlIKsAQRqIOkGCaoMck0YuGcJpTSWnTM7NW180XOlgosLjjIhblZSKRmCgTrkgDeLxm31ozMo30dP8Awf1UiL0Hzsvy19oRsIpoXJNp0joTCFdLkS2mTWCousn1Acp5oWDlIouWb6H+Yx8rZ/hJfPNHsPEswbQtPmpKS2c5sLmw1X0nogjBNWwnkadIobYwYGJuaYXP/SvxjY0eP2D5SBJauiDUqywANN9V4Ue9xW8kr8z/ABB3uK3klfmf4hqj7i3P2Hmlyg0kx0Rd0znYKLpxsQovp5TGXjPjfJoiquGd2F81baBysSdGqEbBWT+slz5TsJeakxGNn02VwTbRyCN3jhiPPq6kzUmSwpVQAxe+gadSmFqNj6p1wfO+lJ+wmdaQd9KT9hM60jS96+p+1k9cz9EJE6XmsVOsEjqNoZRi+BHOa5Kj30pP2EzrSM7AmUCVUz5clZUxS5IBJWwspbTbZCRgLESfVSVnJMlBWvYMXvoYqdSnkhjxZxAn01VKnPMlFUJJCl7m6Mui6jljGoGxlNlGgggiRch+NNDuNVOQas4ldjb4dtorGKNdu1JJcm5zc1tq709l4R8qVLm1Et/ry7HapPuIjcZLKr5CahPgzLj8Sj3qY4MPozOJKO0qJxjVwyo863bFLyT8CPnW7FiaY1cMqPOt2xscXcdJ1HKMqWktgWLXYNe5AHERyR60lcScZJStlYxsVTRVGfq3J+sKSOm9ogJhjw/jnU1abm5VEOtUBGdyXJJJHNGuxdwS1VUJKUaCbsfqqDviej3QRWlbmTlqew95SSTg+kvrzkv+S0J2JPD6bznuMPWV1QKWQBqE0AflvCLiTw+m857jBHpNn1l4gggiB0hBBHxjYXOqACY5XcJ3aVTg+CN0cc50L6s7rjX5LcEidPmOwustCOlwV9nOhcxiwl3TUzZ3Ezb3yRvV9QEVfJpg3caJWI300lzs1L6gD0xZ+mJzx9U7JDhWiMidMlNrRiu0A6D1WMW3EvCndNHKcm7AZj+Uug326D0wgZWMG5lSs4DRNXT5S6D6isZOSPCmbMmU5OhxnrtFgw6rdUEt42EPTOipRzxhrhE7zr+2Y6HjnjDXCJ3nX9sxmMbN2PlTg50lSpp8CbnWPIVNip59RijZK8YM9DSud8mmVfjXjXo17DzR+8W8DLV4IEo6Ddyh+qwY2PuPMTE3p50ylnhhvZsp9R4iDYg82sQ3VaEXoaZYso30dP8Awf1UiL0Hzsvy19oRWsa8JpU4ImTk1ME0ch3VAVOw3iS0Hzsvy19oRmPgMvUiqZXOCy/Oj2Hif4lMBXU5JAAfSToGoxQMrnBZfnR7DxJkQk2AJJ4gL+qNh0hk2mdE93yvtE9NfjH3u+V9onpr8Y567hmfZv6DfCPajwPOmuESS5Ymw3pttJtYDnhfLXuN5r9joZWBFxpB1GPsY2DKYypMqWdJRFU/hUD3RkxIuEc5V/zszy29ox0bHOVf87M8tvaMVxEc3YsuTT6PlbX/AKjQ0Qr5NPo+Vtf+o0NETlyykOlBBBBGDCFlXlbyQ3IzDrAPuhbxPwluO66fCzfVnfGGvKsP4eV53+x4mctyNUeZnlpzWvvYhN1I/eNXDKjzrdsMGJ2JKVsgzWmshDlbBQRoAN9O2NLjBSvNrqhZaM7bq2hQSdfNFNya0MyTSFZqMjboxswsbWXTHtSdRFhG5bmsk5LZIO+nzCOQBB67GG3AmApFIubJQLfW2tm2sezVGygiLk2XUUuBCywcGk+e/wDW8ImJPD6bznuMPeWDg0nz3/reJrgbCBp58ucFDFGzrE2B0Ea+mLQ6SE+s6HgiXd9SZ93T8xv0wd9SZ93T8xv0xPy5FfNiVGFvKDhPcKKZY2aZ8mv4vCPo50avFLHp6yoElpKoCrNcMSdHNaF7KzhPPqEkA6JS3bynsfZA64IxeqmEprTaESHCRlFqkVVVZQVQABmHQALDxo8MQcXErZswTc7c0UE5psbk2UX6Gh6721H/ANvp/wCIpKUeGShGVWieYwY2zqxFSasuytnAqpBBsRrvq0xrsBYQNPUSpo8RgTzjUw6rxU+9tR/9vp/4iT4TozJnTJTa0cr1GwPVpjYtPZGSjJbs6IlzAwDA3BAIPKDpEc9Ya4RO86/tmK7k3wpu9EqnwpR3M7AAVPokDoiRYa4RO86/tmEgqbHyu0mV7JpwCX5T+0YW8quL9iKuWNBss23LqV/ceiGTJpwCX5T+0YY6ylWajS3F1YFWHMYW6kPp1Qog+D8MlKaopjcpNzSv8rK6sTsIFugRgUHzsvy19oRl4wYJaknvJbxTvT9ZTpVur13jEoPnZflr7Qixzu+5VMrnBZfnR7DwgYkcPp/L/tMP+Vzgsvzo9h4mOBsIGnny5wUMUN7E2voI19MLDpHydZ0PBEu76kz7un5jfpg76kz7un5jfpiflyK+bEqMETbB2UuZNmy5Zp0Ad1S+e2jOYLfweeKTCuLXI0ZKXARzlX/OzPLb2jHRsc5V/wA7M8tvaMUxE83YsuTT6PlbX/qNDRCvk0+j5W1/6jQ0ROXLKQ6UEEEEYMI2Vd/kZI/7CepSPfCNgah3XP5reu/whqyrz9/ITkVm6yAPZMfvJhQh0nsfrKo6ASfaEedkjrz198EWrmeWNmHu5ZsyRSAIxbPnTbAszNvrAkagD7tFoV/3gqvvE30zHtjhw2o8s9gjUKpJAAuToAGsnkERy5Zub3Fk3ZZ8SqhplHKZ2LMc65JuTv2GuN5EwxhwnNopVNTSphR0l5021tbG9j64bMR8Pd1SLOflZeh+f6r9PaDHfiyq/LfKRWMux+sdMXWrpSS1cJmvn3IJvvWW2g88J/esmfeE9BvjFRhJyj4WnU5k7jMZM7Ova2m2bbWOeLzzeXGzJxjyzSd6yZ94T0G+MHesmfeE9BvjGRiJh6onVYSbNZ1zGNja1xq1CDHTG6elQ0mS25rLsCQFJY2BOkg2Gniifxi0a/0E0wq6NjiniK9HUCcZyuArLYKRr57xgYUyczp86ZNaoS7sW8BtF9Q18lhC7+99b94bqT9MfRjfW/eG9GX+mJ/Hrmn/AAFwqqKRibi33DKZCwdmbOLAW0WsB29cMESjB+UGpQ/KZs0c4CnrUW9UUHF/D8qsTOlmzDwkPhL8RziKQ8RDI9uSkZLhG2hGxqxBNVUNOSaqZwFwVJ0jRe4PJaNnj3h56SSu5WDu1gxAOaALkgHQTq1xPP3vrfvDein6YWfio45UZNx4Y94l4pzKF3JnK6OtioUg3B0G9+TOHTGjrsmcyZMd93QZ7s1sxtF2Jtr540H731v3hupP0wfvfW/eG6k/TCfHx5p/wJcKqipYrYINJTrJZg5Uk3AtrJOqNvEnxdxlq5tTKlvPYqzWIsg0EH+WPmHsNV9LOaU1QxtpU5qb5TqOr/TeD4uLWqmOppIdMc8VBXKhDBJiHQxF7qdakDn0jp5YV6fJhMVlbuhNDA+A3Eb8sbbJ/jO88tJnvnTPCRjYFh4y6Bxa+vkh3jpxZtUbiGmMtxfxzxfatkrLVwma+dcgnxSLaDzwnd6yZ94T0G+MbvH3Gt6dhJkMBMtd2sCVB1AAi1zr6uWF7F/DNfVT1lLUMAdLHNTeqNZ8H/SREn4tRloW5ktLZ7d6yZ94T0G+MHesmfeE9BvjFQUWAGvbH2OnXI3yok2wdk0mSpsuZu6nMdXtmNpzWDW180UmCCFcm+RoxUeAhAnZMJTMzbu+kk+CvGbw/wAECbXBrinya3F7BApJCyVYsFLHOIAJzmLcW2NlBBGGpUEEEY2EqsSZTzG1IpbqGqBugJLj/WbpWzLakAljo1+smH7J5R7nRIeOYS56dA9SiJVIltUTwut5r+tm0n1xdaWQJaKi6lUKNgFh2RweGWqcpkobtsmmHa/B/dE3dKaazhyGImEAkaLgBtEbfBVRIWhnVVNTrKdAwUtv2uANNzp49UI2M3C5/nG7Ya8AfQ1TtfsWEhO5y479jE92I1VUNMdndizMbknWY2GLOGDSz1mDwfBccqk6enj6I1Yhkx3wF3NNDoLSpozl5Fbxl94280c8dXWuwivkrsmaHUMpurAEEcYIuDE/ysa6f8f9se2TPDucppnOlbtLv9XjXoOnYTyR45WNdP8Aj/tjvyzU8DkvvcrJ3GzT5NuGjyG7BGBjpw6o8seysZ+Tbho8huwRgY6cOqPLHsrHI/wV9f6J/lGTEHF6nqKdnnS85hMIBznGjNU23pHKYZWxJoiPmbbJk39Ua7JbwV/On2Vhyjtw44PGm0isUqJXjlid3Mu7SSTKvZgdaX0A34xfRzRoMX8KNTT0mg6AbMOVT4Q/3miz4YpxMkTUOpkYeo2iDRy+Igsc04k5qnsUfKowMqnI1FmI9EQqYmUSTquXLmLnIQ1wb8SkjVG4xunZ9BQsfqkdSge6FzAGFO5Z6zs3Pzb729r3FtdjGZZLzbfGwSfqKv8AufRfYL6T/qg/c+i+wX0n/VCv3zG+7j8w/pg75jfdx+Yf0x0+b4f5ft/g+qA20uK9JLdXSSAym6m76D0mMHHrAHdUnOQfKy9K/wAw8ZPeOfbDHKe6g8oBj9xd44uLjWw9KqIDRVTSpizENmQ3B/3i4osbYyyu4+6/FzdC8ede2ZtztHrhGyiYA3GbuyD5OYdNtSvx9B0nrhU7pfM3POOZnZ2bxXta/VHnxnLA3H7+pFNx2PtXUtNdnc3Zzc7TFaxHwB3LIuw+VmWL8w8VOjthRydYA3aZu7j5OWd7fxn+A17bRUov4XF+djY49wgggjtKhBBBAAQQQQAEEEEABCLlQwtmy0p1Ol98/kjUOk9kOddVrKltMc2VRcn/AHjiKV1RMraksBd5rWVeQalGwD3xy+KyVHSuWJN7UMuTDBOfNaoYb2WM1fKI0noXtimxgYDwYtNISUvijSeUnSx64z4rhx6IJGxVIhuM3C5/nG7Ya8AfQ1TtfsWFTGbhc/zjdsNeAPoap2v2LHBj65fRko8sQot2G8ErVUxlHWVBQ/VYDQfdsJiIx0DI8Fdg7Ip4NJ6k/l/ZuPuQiTMmU04Eb2ZKfVyEHSDzcUNOP+ElqZNJNTUwe45Dvc5TsMZuUzAWqqQcizQP/F/ceiEEzTmhbnNBJA4rmwJ9Q6ojO8eqD7iv02hnybcNHkN2CMDHTh1R5Y9lYz8m3DR5DdgjAx04dUeWPZWB/gr6/wBB+UeMlvBX86fZWHKE3JbwV/On2VhxZgNZtHoYPw0WhweNc4WW5OoKx9RiBRTMe8apYlNIksHd96xU3CjjFxxnVbbE7wdRtOmpKTwnYAe89VzHH4ualJJE8jt0NGNEvNwdQjmJ6wD740GL2C+6p6yc7Nzr7617WBOq4hyynSQkimQalJUbAqgQvZPz/HStjeyYXJFecov5GNeqhh72Y+8H8v8A+0ZNBk5lo6tMmmYoN83Nzb8xNzoh23Qco6xBug5R1iO1eHxLsV0RP0BBH5DjlHXGsxlwwtJIaYdLakHKx1dHGdkWcklbGsT8pmHbkUqHQLNN261X3noifx6TprOxZiWZjcnjJMUJsSP/AOfm5v8AE/OX47/Z+jo2x5TUs0nJHPvJ2eeTPDtr0rnlaV6yy+/rihxz/InNLYMpKspuDxgiLZi5hdaqQswaDqcfVYaxs4xzGOrwmW1ofYpjl2NpBBBHYUCCCCAAggggAIIISMe8bBKBp5LfKHQ7DxByD+bshMk1BWzG6NNlExj3V+55Z+TQ78jxmHFsHbsjcZOsXNzXumaN+w+TB8VT4209m2NNiLimZxE+cPkgbqp/5Dyn+XtioxzYYOcvMn+gkVb1MIIII7ChDcZuFz/ON2w14A+hqna/YsPr4NkkkmVLJOkkopJ2m0eiUksKUCIFOtQozTtFrGOSPhmpN3zf8k1CmQGOgZHgrsHZGN+ypH2Mr8tPhGYIfBgeO9zYR0nlVU6zEZHF1YFSOY6IiGHsFNSz3lNxG6n6ynwT/vHeLpHhPo5bm7y0YjRdlUnZpEbnw+YvmEo6iV5NuGjyG7BGBjpw6o8seysWKTQykN0lop5VRQesCPkzB0piS0qWSdZKKSdpIiXwr0ab72Zo2ogyTWGokbCYGnMdbHpJi7fsqR9jK/LT4R9XBskapUsfgX4Qnwb9xfLfuRCgwbNnkLKls55ho6TqHTFRxNxTFIN0mENOIto1IOQcp5T/AKWdVA0AAbI/UWxeGjB292PGCQhZV/m5HlN2CJwDF+qKVJls9Fa2rOUG2y8eP7KkfYyvy0+EJl8M5y1WZKFuyEZ55T1wZ55T1xd/2VI+xlflp8IP2VI+xlflp8In8G/cXyiP4pP/ABki58cce2MnHbDvdU85p+Sl3VOflbpI6rRWFwZJGkSZYPMi/CPn7KkfYyvy0+EP8NLRps3Q6om2TrAe7Tt2cfJyjo5Gfi6tfVFVjzkSFQWRQo5FAA6hHpHRhxLHGh4xpEpyi4C3GduyD5OadNtSvxjp19cYmI+He5Z9mPyUyyvyA+K/x5ors+QrizqGHIwBHUYx/wBlSPsZX5afCIvwz164uhdG9ozAYI+KthYaAI+x1lAggggAIIwcK4Wk0y501wo4h4x5lXWYQMJ4w1WEWMmlRll8dtBI/nfUo5u2JZM0Ybcv2FckjZ44Y7hM6TTEF9TTBpC8y8rc/F2a3FHEtppE6pBCawhvnPztxhfWe3fYs4kS6e0ydaZN4vqLsB1nnMN0SjilN6sn7GKLe7PiKAAALAaABqEfYII6hwggggAIIIIACCCCAAggggAIIIIACCCCAAggggAIIIIACCCCAAggggAIIIIACCCMDC1QyLdTboHvjG6Az4+E21xOq7GGpz83dSBfiCj1gXje4OwVLngGdnzL/XmzWHolrCJLLqdRQqlfBn4RxqpZOgzQzfUl79tlhqO2NLOw5XVOilpzKQ/8k0WO0A6OrOhoo8FSJXzcqWnOqKD12vGZGuE5cuvp/wBCmxKocQ85t0rJzTn4wCc3YWOkjZaG+kpElKEloqKOJQAI9oIaGOMOEakkEEEEOaEEEEABBBBA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245" name="Picture 5" descr="D:\Изображения\аралаш\2эээ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844" y="3786774"/>
            <a:ext cx="3168352" cy="22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2524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10237"/>
            <a:ext cx="8712968" cy="5262979"/>
          </a:xfrm>
          <a:prstGeom prst="rect">
            <a:avLst/>
          </a:prstGeom>
          <a:ln>
            <a:solidFill>
              <a:schemeClr val="tx1"/>
            </a:solidFill>
          </a:ln>
        </p:spPr>
        <p:txBody>
          <a:bodyPr wrap="square">
            <a:spAutoFit/>
          </a:bodyPr>
          <a:lstStyle/>
          <a:p>
            <a:pPr indent="361950" algn="just"/>
            <a:r>
              <a:rPr lang="uz-Cyrl-UZ" sz="2800" b="1" dirty="0">
                <a:solidFill>
                  <a:srgbClr val="C00000"/>
                </a:solidFill>
                <a:latin typeface="Times New Roman" pitchFamily="18" charset="0"/>
                <a:cs typeface="Times New Roman" pitchFamily="18" charset="0"/>
              </a:rPr>
              <a:t>“Жаҳон бахт индекси” </a:t>
            </a:r>
            <a:r>
              <a:rPr lang="uz-Cyrl-UZ" sz="2800" b="1" dirty="0">
                <a:solidFill>
                  <a:srgbClr val="0033CC"/>
                </a:solidFill>
                <a:latin typeface="Times New Roman" pitchFamily="18" charset="0"/>
                <a:cs typeface="Times New Roman" pitchFamily="18" charset="0"/>
              </a:rPr>
              <a:t>кўрсаткичлари </a:t>
            </a:r>
            <a:r>
              <a:rPr lang="uz-Cyrl-UZ" sz="2800" b="1" dirty="0" smtClean="0">
                <a:solidFill>
                  <a:srgbClr val="009900"/>
                </a:solidFill>
                <a:latin typeface="Times New Roman" pitchFamily="18" charset="0"/>
                <a:cs typeface="Times New Roman" pitchFamily="18" charset="0"/>
              </a:rPr>
              <a:t>Friends of the Earth</a:t>
            </a:r>
            <a:r>
              <a:rPr lang="uz-Cyrl-UZ" sz="2800" b="1" dirty="0" smtClean="0">
                <a:solidFill>
                  <a:srgbClr val="0033CC"/>
                </a:solidFill>
                <a:latin typeface="Times New Roman" pitchFamily="18" charset="0"/>
                <a:cs typeface="Times New Roman" pitchFamily="18" charset="0"/>
              </a:rPr>
              <a:t> </a:t>
            </a:r>
            <a:r>
              <a:rPr lang="uz-Cyrl-UZ" sz="2800" b="1" dirty="0">
                <a:solidFill>
                  <a:srgbClr val="0033CC"/>
                </a:solidFill>
                <a:latin typeface="Times New Roman" pitchFamily="18" charset="0"/>
                <a:cs typeface="Times New Roman" pitchFamily="18" charset="0"/>
              </a:rPr>
              <a:t>экологик ташкилоти, </a:t>
            </a:r>
            <a:r>
              <a:rPr lang="uz-Cyrl-UZ" sz="2800" b="1" dirty="0" smtClean="0">
                <a:solidFill>
                  <a:srgbClr val="D60093"/>
                </a:solidFill>
                <a:latin typeface="Times New Roman" pitchFamily="18" charset="0"/>
                <a:cs typeface="Times New Roman" pitchFamily="18" charset="0"/>
              </a:rPr>
              <a:t>World Development Movement</a:t>
            </a:r>
            <a:r>
              <a:rPr lang="uz-Cyrl-UZ" sz="2800" b="1" dirty="0" smtClean="0">
                <a:solidFill>
                  <a:srgbClr val="0033CC"/>
                </a:solidFill>
                <a:latin typeface="Times New Roman" pitchFamily="18" charset="0"/>
                <a:cs typeface="Times New Roman" pitchFamily="18" charset="0"/>
              </a:rPr>
              <a:t> </a:t>
            </a:r>
            <a:r>
              <a:rPr lang="uz-Cyrl-UZ" sz="2800" b="1" dirty="0">
                <a:solidFill>
                  <a:srgbClr val="0033CC"/>
                </a:solidFill>
                <a:latin typeface="Times New Roman" pitchFamily="18" charset="0"/>
                <a:cs typeface="Times New Roman" pitchFamily="18" charset="0"/>
              </a:rPr>
              <a:t>гуманитар ташкилоти ҳамда мустақил халқаро экспертлар гуруҳи билан ҳамкорликда ишлаб чиқилган. Тадқиқот халқаро ташкилотлар ва миллий институтларнинг таҳлилий ишланмалари, статистикасига асосланган.  </a:t>
            </a:r>
            <a:endParaRPr lang="ru-RU" sz="2800" b="1" dirty="0">
              <a:solidFill>
                <a:srgbClr val="0033CC"/>
              </a:solidFill>
              <a:latin typeface="Times New Roman" pitchFamily="18" charset="0"/>
              <a:cs typeface="Times New Roman" pitchFamily="18" charset="0"/>
            </a:endParaRPr>
          </a:p>
          <a:p>
            <a:pPr indent="361950" algn="just"/>
            <a:r>
              <a:rPr lang="uz-Cyrl-UZ" sz="2800" b="1" dirty="0">
                <a:solidFill>
                  <a:srgbClr val="0033CC"/>
                </a:solidFill>
                <a:latin typeface="Times New Roman" pitchFamily="18" charset="0"/>
                <a:cs typeface="Times New Roman" pitchFamily="18" charset="0"/>
              </a:rPr>
              <a:t>Ушбу Индекс мамлакатлар аҳолисининг ҳаётдан қониқиши, ўртача умри ва ҳаёти давомида истеъмол қилган табиий ресурслар миқдори кўрсаткичларини умумлаштириш асосида ҳисоблаб чиқилган. </a:t>
            </a:r>
            <a:endParaRPr lang="ru-RU" sz="2800" b="1" dirty="0">
              <a:solidFill>
                <a:srgbClr val="0033CC"/>
              </a:solidFill>
              <a:latin typeface="Times New Roman" pitchFamily="18" charset="0"/>
              <a:cs typeface="Times New Roman" pitchFamily="18" charset="0"/>
            </a:endParaRPr>
          </a:p>
        </p:txBody>
      </p:sp>
      <p:pic>
        <p:nvPicPr>
          <p:cNvPr id="11266" name="Picture 2" descr="http://www.cotidianul.ro/images/stiri/0114/1389189504friends-of-the-ear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57053"/>
            <a:ext cx="4032448" cy="1356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s://encrypted-tbn1.gstatic.com/images?q=tbn:ANd9GcShUf3En57eT_fU0u5_l4TP9TpTOYd1wBWJU4iVRGYhsrv1Xso8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7" y="5457053"/>
            <a:ext cx="4536504"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28758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4952" y="188640"/>
            <a:ext cx="8728004" cy="3108543"/>
          </a:xfrm>
          <a:prstGeom prst="rect">
            <a:avLst/>
          </a:prstGeom>
          <a:ln>
            <a:solidFill>
              <a:schemeClr val="tx1"/>
            </a:solidFill>
          </a:ln>
        </p:spPr>
        <p:txBody>
          <a:bodyPr wrap="square">
            <a:spAutoFit/>
          </a:bodyPr>
          <a:lstStyle/>
          <a:p>
            <a:pPr indent="361950" algn="just"/>
            <a:r>
              <a:rPr lang="uz-Cyrl-UZ" sz="2800" b="1" dirty="0">
                <a:ln>
                  <a:solidFill>
                    <a:srgbClr val="000099"/>
                  </a:solidFill>
                </a:ln>
                <a:latin typeface="Times New Roman" pitchFamily="18" charset="0"/>
                <a:cs typeface="Times New Roman" pitchFamily="18" charset="0"/>
              </a:rPr>
              <a:t>Индексни ҳисоблашда мамлакатнинг иқтисодий кўрсаткичлари инобатга олинмаган. Фонднинг </a:t>
            </a:r>
            <a:r>
              <a:rPr lang="uz-Cyrl-UZ" sz="2800" b="1" dirty="0" smtClean="0">
                <a:ln>
                  <a:solidFill>
                    <a:srgbClr val="000099"/>
                  </a:solidFill>
                </a:ln>
                <a:latin typeface="Times New Roman" pitchFamily="18" charset="0"/>
                <a:cs typeface="Times New Roman" pitchFamily="18" charset="0"/>
              </a:rPr>
              <a:t/>
            </a:r>
            <a:br>
              <a:rPr lang="uz-Cyrl-UZ" sz="2800" b="1" dirty="0" smtClean="0">
                <a:ln>
                  <a:solidFill>
                    <a:srgbClr val="000099"/>
                  </a:solidFill>
                </a:ln>
                <a:latin typeface="Times New Roman" pitchFamily="18" charset="0"/>
                <a:cs typeface="Times New Roman" pitchFamily="18" charset="0"/>
              </a:rPr>
            </a:br>
            <a:r>
              <a:rPr lang="uz-Cyrl-UZ" sz="2800" b="1" dirty="0" smtClean="0">
                <a:ln>
                  <a:solidFill>
                    <a:srgbClr val="000099"/>
                  </a:solidFill>
                </a:ln>
                <a:latin typeface="Times New Roman" pitchFamily="18" charset="0"/>
                <a:cs typeface="Times New Roman" pitchFamily="18" charset="0"/>
              </a:rPr>
              <a:t>2012 </a:t>
            </a:r>
            <a:r>
              <a:rPr lang="uz-Cyrl-UZ" sz="2800" b="1" dirty="0">
                <a:ln>
                  <a:solidFill>
                    <a:srgbClr val="000099"/>
                  </a:solidFill>
                </a:ln>
                <a:latin typeface="Times New Roman" pitchFamily="18" charset="0"/>
                <a:cs typeface="Times New Roman" pitchFamily="18" charset="0"/>
              </a:rPr>
              <a:t>йилда 151та мамлакатни ўрганиш натижаларини эълон қилди. Унга кўра Жаҳон бахт индексининг энг юқори – </a:t>
            </a:r>
            <a:r>
              <a:rPr lang="uz-Cyrl-UZ" sz="2800" b="1" dirty="0">
                <a:ln>
                  <a:solidFill>
                    <a:srgbClr val="FF0000"/>
                  </a:solidFill>
                </a:ln>
                <a:solidFill>
                  <a:srgbClr val="D60093"/>
                </a:solidFill>
                <a:latin typeface="Times New Roman" pitchFamily="18" charset="0"/>
                <a:cs typeface="Times New Roman" pitchFamily="18" charset="0"/>
              </a:rPr>
              <a:t>биринчи ўрнини Коста Рика, иккинчи ўринни Вьетнам ва учинчи ўринни Колумбия эгаллаган.   </a:t>
            </a:r>
            <a:endParaRPr lang="ru-RU" sz="2800" b="1" dirty="0">
              <a:ln>
                <a:solidFill>
                  <a:srgbClr val="FF0000"/>
                </a:solidFill>
              </a:ln>
              <a:solidFill>
                <a:srgbClr val="D60093"/>
              </a:solidFill>
              <a:latin typeface="Times New Roman" pitchFamily="18" charset="0"/>
              <a:cs typeface="Times New Roman" pitchFamily="18"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84" t="19181" r="45595" b="21982"/>
          <a:stretch/>
        </p:blipFill>
        <p:spPr bwMode="auto">
          <a:xfrm>
            <a:off x="219988" y="3297183"/>
            <a:ext cx="8712968" cy="3499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90921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47406" y="85100"/>
            <a:ext cx="7560840" cy="2677656"/>
          </a:xfrm>
          <a:prstGeom prst="rect">
            <a:avLst/>
          </a:prstGeom>
          <a:solidFill>
            <a:schemeClr val="bg1"/>
          </a:solidFill>
          <a:ln>
            <a:solidFill>
              <a:schemeClr val="tx1"/>
            </a:solidFill>
          </a:ln>
        </p:spPr>
        <p:txBody>
          <a:bodyPr wrap="square">
            <a:spAutoFit/>
          </a:bodyPr>
          <a:lstStyle/>
          <a:p>
            <a:pPr indent="361950" algn="just"/>
            <a:r>
              <a:rPr lang="uz-Cyrl-UZ" sz="2800" b="1" dirty="0" smtClean="0">
                <a:latin typeface="Times New Roman" pitchFamily="18" charset="0"/>
                <a:cs typeface="Times New Roman" pitchFamily="18" charset="0"/>
              </a:rPr>
              <a:t>151та </a:t>
            </a:r>
            <a:r>
              <a:rPr lang="uz-Cyrl-UZ" sz="2800" b="1" dirty="0">
                <a:latin typeface="Times New Roman" pitchFamily="18" charset="0"/>
                <a:cs typeface="Times New Roman" pitchFamily="18" charset="0"/>
              </a:rPr>
              <a:t>мамлакат ранжирида Буюк Британия – 41, Япония </a:t>
            </a:r>
            <a:r>
              <a:rPr lang="uz-Cyrl-UZ" sz="2800" b="1" dirty="0" smtClean="0">
                <a:latin typeface="Times New Roman" pitchFamily="18" charset="0"/>
                <a:cs typeface="Times New Roman" pitchFamily="18" charset="0"/>
              </a:rPr>
              <a:t>– 45, </a:t>
            </a:r>
            <a:r>
              <a:rPr lang="uz-Cyrl-UZ" sz="2800" b="1" dirty="0">
                <a:latin typeface="Times New Roman" pitchFamily="18" charset="0"/>
                <a:cs typeface="Times New Roman" pitchFamily="18" charset="0"/>
              </a:rPr>
              <a:t>Германия – 46, Франция – 50</a:t>
            </a:r>
            <a:r>
              <a:rPr lang="uz-Cyrl-UZ" sz="2800" b="1" dirty="0" smtClean="0">
                <a:latin typeface="Times New Roman" pitchFamily="18" charset="0"/>
                <a:cs typeface="Times New Roman" pitchFamily="18" charset="0"/>
              </a:rPr>
              <a:t>, Швеция </a:t>
            </a:r>
            <a:r>
              <a:rPr lang="uz-Cyrl-UZ" sz="2800" b="1" dirty="0">
                <a:latin typeface="Times New Roman" pitchFamily="18" charset="0"/>
                <a:cs typeface="Times New Roman" pitchFamily="18" charset="0"/>
              </a:rPr>
              <a:t>– 52, </a:t>
            </a:r>
            <a:r>
              <a:rPr lang="uz-Cyrl-UZ" sz="2800" b="1" dirty="0" smtClean="0">
                <a:solidFill>
                  <a:srgbClr val="0000FF"/>
                </a:solidFill>
                <a:latin typeface="Times New Roman" pitchFamily="18" charset="0"/>
                <a:cs typeface="Times New Roman" pitchFamily="18" charset="0"/>
              </a:rPr>
              <a:t>Ўзбекистон – </a:t>
            </a:r>
            <a:br>
              <a:rPr lang="uz-Cyrl-UZ" sz="2800" b="1" dirty="0" smtClean="0">
                <a:solidFill>
                  <a:srgbClr val="0000FF"/>
                </a:solidFill>
                <a:latin typeface="Times New Roman" pitchFamily="18" charset="0"/>
                <a:cs typeface="Times New Roman" pitchFamily="18" charset="0"/>
              </a:rPr>
            </a:br>
            <a:r>
              <a:rPr lang="uz-Cyrl-UZ" sz="2800" b="1" dirty="0" smtClean="0">
                <a:solidFill>
                  <a:srgbClr val="0000FF"/>
                </a:solidFill>
                <a:latin typeface="Times New Roman" pitchFamily="18" charset="0"/>
                <a:cs typeface="Times New Roman" pitchFamily="18" charset="0"/>
              </a:rPr>
              <a:t>54-ўринда </a:t>
            </a:r>
            <a:r>
              <a:rPr lang="uz-Cyrl-UZ" sz="2800" b="1" dirty="0">
                <a:solidFill>
                  <a:srgbClr val="0000FF"/>
                </a:solidFill>
                <a:latin typeface="Times New Roman" pitchFamily="18" charset="0"/>
                <a:cs typeface="Times New Roman" pitchFamily="18" charset="0"/>
              </a:rPr>
              <a:t>турибди. </a:t>
            </a:r>
            <a:r>
              <a:rPr lang="uz-Cyrl-UZ" sz="2800" b="1" dirty="0">
                <a:latin typeface="Times New Roman" pitchFamily="18" charset="0"/>
                <a:cs typeface="Times New Roman" pitchFamily="18" charset="0"/>
              </a:rPr>
              <a:t>Жаҳон бахт индекси энг паст мамлакатлар қаторига Баҳрейн(146), Қатар(149) ва Ботсвана(151) киритилган.</a:t>
            </a:r>
            <a:endParaRPr lang="ru-RU" sz="2800" b="1" dirty="0">
              <a:latin typeface="Times New Roman" pitchFamily="18" charset="0"/>
              <a:cs typeface="Times New Roman" pitchFamily="18" charset="0"/>
            </a:endParaRPr>
          </a:p>
        </p:txBody>
      </p:sp>
      <p:pic>
        <p:nvPicPr>
          <p:cNvPr id="13314" name="Picture 2" descr="https://encrypted-tbn0.gstatic.com/images?q=tbn:ANd9GcSL8XbenUhk2xAGPYCnA77wSaX2uIc532skyTkpv6x_0_c7-GZ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98043"/>
            <a:ext cx="4104456" cy="41044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SEBQUEhQVFRUXFxcXGBUYFxcWFBYVFBgcGBgXFxgYHCggGBwlGxcXITEhJSorLi4wHB8zODMsNygtLisBCgoKBQUFDgUFDisZExkrKysrKysrKysrKysrKysrKysrKysrKysrKysrKysrKysrKysrKysrKysrKysrKysrK//AABEIAOoA1wMBIgACEQEDEQH/xAAcAAEAAgMBAQEAAAAAAAAAAAAABwgEBQYBAwL/xABQEAABAwIBBggICAsGBwAAAAABAAIDBBEFBgcSITFBEyJRYXGBktEUFiMyVHORsRU0QlJTk6HSFyQ1VWJygrLBwvAlM0NEY6MIdKKzw+Hx/8QAFAEBAAAAAAAAAAAAAAAAAAAAAP/EABQRAQAAAAAAAAAAAAAAAAAAAAD/2gAMAwEAAhEDEQA/AJxREQEREBERAREQEREBERAREQEREBERAREQEREBERAREQEREBERAREQEREBERAREQEREBERAREQEREBERAREQEREBERAREQEREBERAREQEREBERAREQEREBERBrcfxZtLCZCC43DWtG1znGwAWpq8QxFkRkFPC+wvwQkdp25L2sTa62OU+FtqYBGX8G7Ta5jxukYdIat+xat9ViUDeNFFU2BuWODHu6AdV0GsossKyWSnYyCA+ERmRh4R1g1u2/F2roclsakqeHErGsfFKYyGnSadQcNZ6Vz1LiMdTiWHzQ6mPgmsLWta9xblBWzyJPlq//AJk/9tiDPyox00ghOiHcJJobbW4rnX9oWDg+I11RBHM1tMGyNDgCX3AOy+pYWc69qP1//jet3kP+TqX1LPcg1dVlk6FwjnjbHMJGBzbksMTw7yjHW1i7d6y6PEamrJfAGRQXIa94LnybtIAEWHIo4z/E8PSiO+noPvbbo3Fvc5S/g2j4PFo+boNtboQa2ixiVlQ2nqmtD3gmKRl+Dfo6y2x1tcBuW/XMZXvHD0LR5xnuOgDjfYunQEREBERAREQERajKrHWUNLJUSEWaNQvbScdQA60G3RVYdncxQm/Dgc3Bs7l+fwt4rf4wPq2d39XQWpRVWOdvFfSB9WzuR2drFfSf9uP7qC1KKqpzs4r6T/tx/d/q5X4OdXFfSj2I/uoLWoqpHOrivpR7Ef3V+TnTxXV+NHsR836PN9pQWvRVPdnSxU/5o9iP7qmPMtX19VFJU1srnxu4sbS1rdhuXDRA5bdSDtsp8HNVCGsfoSMe2SN+2z2HeN4IuOtaySqxJzNAQRMedRl0yWjnDbfZdRVnjzgzsruAo6gsbE2z9HRN5DtBNjsHvPIuAOX2I+lyf9PcgsdhOSLqeopHMcCyCKRryfOc+S5LgOklfWowuqp6qWek0HsmsZIXkts9otptd0AXCrX494h6XL9ncvPHnEPSpfaO5BZB+C1NXKJarg2CNj+CiadICRzS3Tc7fYHYmD0WI09PHC0UxEbA0OJduFrkKtvjtX+lS+0dy88dK/0qX2/+kFi6nIt8x4WeRr5zKxzjazBEy/k2jdtOtZ9NhNVSDg6WSN8NyWsluHR3+SHDaOS+xVk8c670qX2r8eOFd6VL2kFpMLwSTwjwmrka+UCzGtFo42ka9HlJ5SujVQcKyqrXTxg1MpBeNWlzq3oQeoiICIiAiIgKu2ffLDwioFJE68cWt5B1OfqO7kUuZy8qm4dQvkv5R3FjG+51E9QKq1htDLW1LY2XfLK61zynaSeRB3OaTN0MRL5qjSEDeKLatN2+3MNSlFuZXDR8mTtn+ty7PJjA46Kljp4hZrBt1a3HWXG28lbVBHIzMYbbzH9or0ZmcNt5j+nSKkVEEdszNYaB5jz+0ebuXrczeGi/k3H9oqQ0QR+3M9hv0Tu0vPwPYb9G7tdHcpBRBH4zP4Z9Ee0szLTGYcHwwiIBtm8HCwb3WsPZtK7J7rAk7Aqt538rjX1zmsdeCEljNZs5wNnPtv5jyIOHqJnSPc95LnOJc5x2lzjck9JK+S7bNTkicQrRpDyMd3SHlNuK0c5Nly2MwhlRK0CwD3ADmugwkREBERAREQZuDC9RF+u33q6ypZgHxqHfxwrpoCIiAiIgL8veACTqAFz0BfpRtnryu8DozCw+VnBaOUMOolBEGd3Kw19e4NPkYSWMG4kHW72qQMwGSGhGa+UcZ92xczdjndagukLOEaZbllwXAbS3eB0rtMo859XUMEMJFPA0aLY2WvYbLlBYnH8sqOiB8Ina0gX0RdzvY3WuExLPtSN/uYpJOcjRH261X2KN8r7NBe469WskrrMKzYYlPYtgLQd7iB/FB2s+f2W50KVgG67z3L8Q5/J78alYRzPPctdT5jK4+c+JvXf3FfR+YqtA1SxH7P4oOnoc/UB/vad7edpDu7nXbYBnIw+rIEc4a4/JkBYb8l3alAmKZp8ShueBDxr1tcDs5rrkK7D5YTaVjmE8oQXWY8EXBuOUbF+lUXJbL2soCOBkuzfG4AtPcp3yNzr0tbG/hLwzRsdI9huW6LPOc02+zag+WezK3wOiMMZ8rUBzBba1hBD3c2o26SFWmnhdI9rW63OcGjnLjYe9bzLvKN2IV0s7jxblsY5I2k6PvupHzC5FCRxrp23a02hB3uBF3+3V1IJNzaZLDD6BjCBwrwHyH9IjZ1KreUJ/G5/WO96uiVS3KD41P6x3vQa9ERAREQEREGyybF6uH9cK6Kphkw29ZAP0wrnoCIiAiIgx8QrGwxPlebNY0uJ5mi6qPl7lG6vrpZj5ty1g5GA6lLOf3K/QjFFE7jP1y2OxvzetQxk3gM1dUNhgaXOO07mtvrcUGvpqd0jgxjS5xNg0C5Kl/IzMk+Vokrn8GD/hN87rdfUpJyBzc02HMDtESTkDSkOuxtrDQdgXbINLgWStLRtDYIWttvN3OPW65W6REBERAWDieEQ1DCyaNrweUa/as5aLLXKJmH0clQ+12izW/OeTYBBXHO1g9LSV3A0t7hoMguSA47AL8ywqn8RoRHsqKoaUg3spwSGs5i88boDV8cAh8LqZamrJMUd5Z38pN9BnS5wsAtRjOJPqZ5JpPOeb23NGxrRzAWA6EGTktgrqyqjhBAaSC952MjB47z0NurfYLh0dPTxQxCzI2Na3fqaLDXv6VVeqHgFCIxqqKtodJyx0+1rOUFx1noKlLMjnBMzRQ1LuO0eSe463jZoEna4IJjdsVLcf+NTesd71dFx1FUrxv4zN6x/7xQYSIiAiIgIiINvkl8egt9IFcxU0yP8Aj1P6wK5aAiIgLU5VY2yipJZ3nzGkgcrragOtbZV2z75YcPUCkid5OI3fY6nPI2HlsCgjrE62WurHPN3yTScUayeM7itHtVms2GRbMOpG6TRw7wHSOsLgkeaDyBRpmCyP4SU10zeJHqiBGov3u18in9AREQEREBERAKrVnsyuNZWeDQkuhhNuLch8hAubDbbZ7VL2drK34PoHFhHDS8SMX1jWNJ3ULqvmSsQhbJXzDSERtEHaxJUO1C99obrcehB7lM/wWBlAw8YESVJHypTsjPKGCwty61i5I4a18j55h5Cnbwj77HuHmRa9ukRs5A5aYB8snynveedznOPOdpXR5WSNpo2UERvwZ053j5c5B4pttDAdHp0kGixnEXVE8kr9r3E23NG5o5gNS+VBWPhlZJGS17HBwIJGtpvuWOiC32QmUrcQoI5gRp6IbKOSQNGkOi+vrVTcYN6ib1j/AN4qSMwWUfA1j6V58nUNJGvZIwE6t2tt/YFG2Ln8Yl9Y/wDeKDEREQEREBERBu8ix/aFPf6QK5CpxkS2+IUw/wBQe4q46AiIg5LOXlW3DqF77jhXcWNvK47+pVgwHDJK+tjiF3Plk4zuQE3c49Aure4rhkEzb1EbHhuu7wCBz8y1tCzD4HacXg7HbNJpaDY/0EGxwHCmUtNFBGLNjaG9JA1lbBa74dpvp4+0F+fh+m+ni7QQbNFqvGSl9Ii7QXnjLSekRdoINsi1IylpPSIu0F4Mp6Q/5iLtBBt1+JpQ1pc42ABJPIBrK+FBiEUwLonteAbEtNxdRln4yw8HphSRO8rMOPyti1g9ZQRVl9j0mL4poxa26fBQN3aN7aZ5j5xO4dC1eWFazSZSwG8FOC1p+fIbcI89er/6sjCW+BUbqo6p5rx019rWauFlHSCWDpcuVQdZkuwUlO/EH20wTHTNPypCLOf0NB965SR5cSSSSSSSdpJ2kqQ8oqOhqXRhmIxxQxMDI4+Cc7RG1xJ0tZJJJWo8WaH86R/Uu++g5FF1vi1Q/nOP6h3308W6H85x/UO++g57B690E8crdRY4Hq3/AGXXmKttNJfe4nta/wCK6IZN0P5zj+od99aLGtHhbMeJAGgaYFgbINeiIgIiICIiDe5D/lGm9YPcVcZUwyarWwVcMr76LHgm2s2Vi255sMP+I8fsO7ub3IJERc/ktlhTYhp+Cuc4MtpEtIAvs2r1Bg51pHNwerLdR4P+KqUFb7ONSGXC6pg3xlVEgfouaeQg+woP0KZ/zHdkr3wR/wAx/ZPcri4PQwvp4XCOM3jYfNG9oWaMOi+jZ2QgpcKKT6N/ZPcvfg+X6KTsO7ldLwGP6NnZC98Dj+Y3shBS/wCC5voZew7uX2o8BqZZGsbBLdzg0XY61ybazbUNauZ4Mz5rfYF62Bo2NA6gg5bAaGHBsJGlYCGIySHe+TRu6195Oqyru3hsaxZznXPCPLnW+RA07NXI2wXef8QGWGm5tBC7U06UxB+Vsaw9G0joUO0dZJE7Sie5jrEXabGx2i4QdNlPhtXUT8SlnEMYEUDeDdxYWam7tp8485K1HixWejTfVu7l+DlFVekS9t3evyceqfSJvrHd6D6+LFZ6NN2HdyeLFZ6NN2Hdy+Hw3U+kTfWP70ON1PpE31j+9B9/Fes9Gm7Du5PFis9Gm7Du5Y/w1UekTfWP7158M1H0831j+9BlDJes9Gm7Du5a6rpHxOLJGOY4bWuBB+1ZHw1UekTfWP70xaZzizTcXO0ASXEk6+coMBERAREQEREHrW32LKhw2VzmtEb7uIA4p2nUN3OFtcgIBJidKxwuDJrHUVboYfECCI2XGsGwQc9m3yYbh9BHHbyjgHyHXreRr9iLqkQfCug4SN7D8ppHtCpbilIYZ5InbWPc3smyuyqwZ8MANNibpALMnAeP1gAHD7EE4ZqMWFThNO69yxgjd+swWK69QL/w6Y/oyzUj3angSRg/Ob5wHUbqekBERAWgy4yjZh9FLO4jSDSIwflSEHRHPsv1Lfqs2e7LDwys4CM3gpyQP0pdjndWwdB5UEfYhWOmlfLIbve5z3HXtcb71jIiAiIgIiICIiD6Qx6Tg0byB7TZZOMNtM4clhtvsC6rNDk74ZicWkLxxXkf+yOKOt1vYVzmVHxyf1jkGrREQEREBERB0+bT8rUm/wAp/KVbxVEzY/lej9Z/KVbtAREQFwOeXJfw3D3OaLyQXkaBtNgbj2Lvl45txY7EFK8JxB9LURzMJa+J4cOlpuQfYreZJZQR19JHURnzmjSbva+3GaegqCc82QJpZnVUDSYZCS8D5Djrv0Ln82eXL8MqNfGgkIEjOTX541bQEFr0WFhGKRVMLZoXh8bxcEc/LyFZM8zWNLnGzQLknYAEHFZ3MrhQULg0jhpeJGOS+13UFVYldPnFypOI1z5tfBjixjkYOrftXLoCIiAiIgIiIC9a25AG0rxSdmZyEdWTipmb5CJwIv8ALe0g26EEpZmMlfAsPEjxaWcCQ32hpHFCrllL8cnv9I73q54FhqVMcph+OT+sd70GrREQEREBERB1Wa38sUfrP5XK3KqPmrF8Yo/WH91ytwgIiICIiDHr6Jk0bo5GhzHAgg7wVWvOhm1koJHTQNL6Ym9wLmLmdzc6s4vlUQNkaWvaHNIsQRcEHmKCpWROXFThkl4naUZPGiPmu5xyHnC73ONnYjrMObFTaTHy/wB6DtY1p2X339y2WX2ZfTc6bDyGk3JgOoH9Q7uhQpimEzUzyyeJ8bhucCEGEiIgIiICIiAvV9qSjklcGxsc9x2BoJP2KXsgczD5C2av4jNoh+U79Y7gg5DNzm/mxKZpc1zKcEF8ltRAIu1vKSFaLCsOjp4WQxNDWMAAHQv3QUMcEbY4mBjGgANAAAA6FkICphlP8cn9Y73q55VMMpvjk/rHe9Bq0REBERAREQdXmsbfGKMf6n8rlbhVKzTj+2aP1h/dKtqgIiICIiAiIgLWYzgFPVt0aiFkg/SaCR0EhbNEEOY/mJhfd1LM6M7mOsW+0C64TE8zWIxk6DWSDcWk39llZ5EFQ5s3+It20kvUF5DkDiLjYUkvW2yt7ZEFXsMzPYjKeMxsQ5XE3+wLt8FzDRixqZ3O5WssB7SLqakQaTAMlKSiFqeFjD87RGmf2rXW7REBERAUcVuZqgllfI4y6T3Fxs5ttfUpHRBGP4EcP+dL2m/dXv4EsP5Ze0O5SaiCNPwKYf8A6vaHcv0zMth28SH9odyklEEcHMvh3JJ2h3L38DOG/Nf2h3KRkQcTgWa+hpJ2TxNfwjDdpLrgG1uRdsiICIiAiIgIiICIiAiIgIiICIiAiIgIiICIiAiIgIiICIiAiIg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3318" name="Picture 6" descr="http://www.moorsmagazine.com/images2/no54.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0457" t="17805" r="21171" b="28915"/>
          <a:stretch/>
        </p:blipFill>
        <p:spPr bwMode="auto">
          <a:xfrm>
            <a:off x="1832111" y="2808576"/>
            <a:ext cx="2167409" cy="1196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Выгнутая вниз стрелка 3"/>
          <p:cNvSpPr/>
          <p:nvPr/>
        </p:nvSpPr>
        <p:spPr>
          <a:xfrm rot="15929203">
            <a:off x="3657163" y="3882625"/>
            <a:ext cx="2072548" cy="892948"/>
          </a:xfrm>
          <a:prstGeom prst="curvedUpArrow">
            <a:avLst>
              <a:gd name="adj1" fmla="val 21723"/>
              <a:gd name="adj2" fmla="val 92270"/>
              <a:gd name="adj3" fmla="val 38149"/>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Tree>
    <p:extLst>
      <p:ext uri="{BB962C8B-B14F-4D97-AF65-F5344CB8AC3E}">
        <p14:creationId xmlns:p14="http://schemas.microsoft.com/office/powerpoint/2010/main" val="258174330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3421" y="253092"/>
            <a:ext cx="8863075" cy="5262979"/>
          </a:xfrm>
          <a:prstGeom prst="rect">
            <a:avLst/>
          </a:prstGeom>
          <a:solidFill>
            <a:srgbClr val="99FF99"/>
          </a:solidFill>
          <a:ln>
            <a:solidFill>
              <a:srgbClr val="009900"/>
            </a:solidFill>
          </a:ln>
        </p:spPr>
        <p:txBody>
          <a:bodyPr wrap="square">
            <a:spAutoFit/>
          </a:bodyPr>
          <a:lstStyle/>
          <a:p>
            <a:pPr indent="268288" algn="just"/>
            <a:r>
              <a:rPr lang="uz-Cyrl-UZ" sz="2800" b="1" dirty="0">
                <a:latin typeface="Times New Roman" pitchFamily="18" charset="0"/>
                <a:cs typeface="Times New Roman" pitchFamily="18" charset="0"/>
              </a:rPr>
              <a:t>Президент Ислом Каримовнинг 2013 йил 6 декабрь куни Ўзбекистон Республикаси Конституцияси қабул қилинганининг 21 йиллигига бағишланган тантанали маросимда сўзлаган </a:t>
            </a:r>
            <a:r>
              <a:rPr lang="uz-Cyrl-UZ" sz="2800" b="1" dirty="0">
                <a:solidFill>
                  <a:srgbClr val="0000FF"/>
                </a:solidFill>
                <a:latin typeface="Times New Roman" pitchFamily="18" charset="0"/>
                <a:cs typeface="Times New Roman" pitchFamily="18" charset="0"/>
              </a:rPr>
              <a:t>“Амалга ошираётган ислоҳотларимизни янада чуқурлаштириш ва фуқаролик жамияти қуриш – ёруғ келажагимизнинг асосий омилидир” </a:t>
            </a:r>
            <a:r>
              <a:rPr lang="uz-Cyrl-UZ" sz="2800" b="1" dirty="0">
                <a:latin typeface="Times New Roman" pitchFamily="18" charset="0"/>
                <a:cs typeface="Times New Roman" pitchFamily="18" charset="0"/>
              </a:rPr>
              <a:t>мавзусидаги маърузаси ҳалқимизнинг ҳаёт сифатини оширишга қаратилган инвестицияларнинг салмоғи ва манзиллари ҳақида тўла маълумот берди. Маърузада ҳаёт сифатимиз қандай ўсиб бораётгани ҳақида яққол мисоллар холис айтилди.</a:t>
            </a:r>
            <a:r>
              <a:rPr lang="ru-RU" sz="2800" b="1" dirty="0" smtClean="0">
                <a:effectLst/>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
        <p:nvSpPr>
          <p:cNvPr id="3" name="Прямоугольник 2"/>
          <p:cNvSpPr/>
          <p:nvPr/>
        </p:nvSpPr>
        <p:spPr>
          <a:xfrm>
            <a:off x="173420" y="5787261"/>
            <a:ext cx="8863075" cy="954107"/>
          </a:xfrm>
          <a:prstGeom prst="rect">
            <a:avLst/>
          </a:prstGeom>
          <a:solidFill>
            <a:schemeClr val="bg1"/>
          </a:solidFill>
        </p:spPr>
        <p:txBody>
          <a:bodyPr wrap="square">
            <a:spAutoFit/>
          </a:bodyPr>
          <a:lstStyle/>
          <a:p>
            <a:pPr lvl="0" indent="361950" algn="just"/>
            <a:r>
              <a:rPr lang="uz-Cyrl-UZ" sz="1400" b="1" dirty="0">
                <a:solidFill>
                  <a:srgbClr val="FF0000"/>
                </a:solidFill>
                <a:latin typeface="Times New Roman" pitchFamily="18" charset="0"/>
                <a:cs typeface="Times New Roman" pitchFamily="18" charset="0"/>
              </a:rPr>
              <a:t>Президент Ислом Каримовнинг 2013 йил 6 декабрь куни Ўзбекистон Республикаси Конституцияси қабул қилинганининг 21 йиллигига бағишланган тантанали маросимда сўзлаган “Амалга ошираётган ислоҳотларимизни янада чуқурлаштириш ва фуқаролик жамияти қуриш – ёруғ келажагимизнинг асосий омилидир” мавзусидаги маърузаси. // Халқ сўзи, 2013 йил 7 декабрь.</a:t>
            </a:r>
            <a:endParaRPr lang="ru-RU" sz="1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905346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5744" y="1454861"/>
            <a:ext cx="8712968" cy="5262979"/>
          </a:xfrm>
          <a:prstGeom prst="rect">
            <a:avLst/>
          </a:prstGeom>
          <a:ln>
            <a:solidFill>
              <a:srgbClr val="669900"/>
            </a:solidFill>
          </a:ln>
        </p:spPr>
        <p:txBody>
          <a:bodyPr wrap="square">
            <a:spAutoFit/>
          </a:bodyPr>
          <a:lstStyle/>
          <a:p>
            <a:pPr marL="285750" lvl="0" indent="-285750" algn="just">
              <a:buFont typeface="Wingdings" pitchFamily="2" charset="2"/>
              <a:buChar char="v"/>
            </a:pPr>
            <a:r>
              <a:rPr lang="uz-Cyrl-UZ" sz="2800" b="1" dirty="0">
                <a:solidFill>
                  <a:srgbClr val="0033CC"/>
                </a:solidFill>
                <a:latin typeface="Times New Roman" pitchFamily="18" charset="0"/>
                <a:cs typeface="Times New Roman" pitchFamily="18" charset="0"/>
              </a:rPr>
              <a:t>ҳар уч оиланинг биттасида шахсий енгил автомобиль бор. </a:t>
            </a:r>
            <a:endParaRPr lang="ru-RU" sz="2800" b="1" dirty="0">
              <a:solidFill>
                <a:srgbClr val="0033CC"/>
              </a:solidFill>
              <a:latin typeface="Times New Roman" pitchFamily="18" charset="0"/>
              <a:cs typeface="Times New Roman" pitchFamily="18" charset="0"/>
            </a:endParaRPr>
          </a:p>
          <a:p>
            <a:pPr marL="285750" lvl="0" indent="-285750" algn="just">
              <a:buFont typeface="Wingdings" pitchFamily="2" charset="2"/>
              <a:buChar char="v"/>
            </a:pPr>
            <a:r>
              <a:rPr lang="ru-RU" sz="2800" b="1" dirty="0" err="1">
                <a:solidFill>
                  <a:srgbClr val="800000"/>
                </a:solidFill>
                <a:latin typeface="Times New Roman" pitchFamily="18" charset="0"/>
                <a:cs typeface="Times New Roman" pitchFamily="18" charset="0"/>
              </a:rPr>
              <a:t>ҳар</a:t>
            </a:r>
            <a:r>
              <a:rPr lang="ru-RU" sz="2800" b="1" dirty="0">
                <a:solidFill>
                  <a:srgbClr val="800000"/>
                </a:solidFill>
                <a:latin typeface="Times New Roman" pitchFamily="18" charset="0"/>
                <a:cs typeface="Times New Roman" pitchFamily="18" charset="0"/>
              </a:rPr>
              <a:t> </a:t>
            </a:r>
            <a:r>
              <a:rPr lang="ru-RU" sz="2800" b="1" dirty="0">
                <a:solidFill>
                  <a:srgbClr val="000099"/>
                </a:solidFill>
                <a:latin typeface="Times New Roman" pitchFamily="18" charset="0"/>
                <a:cs typeface="Times New Roman" pitchFamily="18" charset="0"/>
              </a:rPr>
              <a:t>100 </a:t>
            </a:r>
            <a:r>
              <a:rPr lang="ru-RU" sz="2800" b="1" dirty="0" err="1">
                <a:solidFill>
                  <a:srgbClr val="000099"/>
                </a:solidFill>
                <a:latin typeface="Times New Roman" pitchFamily="18" charset="0"/>
                <a:cs typeface="Times New Roman" pitchFamily="18" charset="0"/>
              </a:rPr>
              <a:t>оилага</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ўртача</a:t>
            </a:r>
            <a:r>
              <a:rPr lang="ru-RU" sz="2800" b="1" dirty="0">
                <a:solidFill>
                  <a:srgbClr val="000099"/>
                </a:solidFill>
                <a:latin typeface="Times New Roman" pitchFamily="18" charset="0"/>
                <a:cs typeface="Times New Roman" pitchFamily="18" charset="0"/>
              </a:rPr>
              <a:t> 80 та холодильник, 146 та телевизор </a:t>
            </a:r>
            <a:r>
              <a:rPr lang="ru-RU" sz="2800" b="1" dirty="0" err="1">
                <a:solidFill>
                  <a:srgbClr val="800000"/>
                </a:solidFill>
                <a:latin typeface="Times New Roman" pitchFamily="18" charset="0"/>
                <a:cs typeface="Times New Roman" pitchFamily="18" charset="0"/>
              </a:rPr>
              <a:t>тўғри</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келмоқда</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Баъзи</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оилаларда</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икки-учтадан</a:t>
            </a:r>
            <a:r>
              <a:rPr lang="ru-RU" sz="2800" b="1" dirty="0">
                <a:solidFill>
                  <a:srgbClr val="800000"/>
                </a:solidFill>
                <a:latin typeface="Times New Roman" pitchFamily="18" charset="0"/>
                <a:cs typeface="Times New Roman" pitchFamily="18" charset="0"/>
              </a:rPr>
              <a:t> телевизор бор. </a:t>
            </a:r>
          </a:p>
          <a:p>
            <a:pPr marL="285750" lvl="0" indent="-285750" algn="just">
              <a:buFont typeface="Wingdings" pitchFamily="2" charset="2"/>
              <a:buChar char="v"/>
            </a:pPr>
            <a:r>
              <a:rPr lang="ru-RU" sz="2800" b="1" dirty="0" err="1">
                <a:solidFill>
                  <a:srgbClr val="009900"/>
                </a:solidFill>
                <a:latin typeface="Times New Roman" pitchFamily="18" charset="0"/>
                <a:cs typeface="Times New Roman" pitchFamily="18" charset="0"/>
              </a:rPr>
              <a:t>аҳолининг</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кир</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ювиш</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машинаси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пилесос</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микротўлқинли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печлар</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шахсий</a:t>
            </a:r>
            <a:r>
              <a:rPr lang="ru-RU" sz="2800" b="1" dirty="0">
                <a:solidFill>
                  <a:srgbClr val="009900"/>
                </a:solidFill>
                <a:latin typeface="Times New Roman" pitchFamily="18" charset="0"/>
                <a:cs typeface="Times New Roman" pitchFamily="18" charset="0"/>
              </a:rPr>
              <a:t> компьютер </a:t>
            </a:r>
            <a:r>
              <a:rPr lang="ru-RU" sz="2800" b="1" dirty="0" err="1">
                <a:solidFill>
                  <a:srgbClr val="009900"/>
                </a:solidFill>
                <a:latin typeface="Times New Roman" pitchFamily="18" charset="0"/>
                <a:cs typeface="Times New Roman" pitchFamily="18" charset="0"/>
              </a:rPr>
              <a:t>ва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бошқа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зарур</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воситалар</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билан</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таъминланиш</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даражаси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ортиб</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бормоқда</a:t>
            </a:r>
            <a:r>
              <a:rPr lang="ru-RU" sz="2800" b="1" dirty="0">
                <a:solidFill>
                  <a:srgbClr val="009900"/>
                </a:solidFill>
                <a:latin typeface="Times New Roman" pitchFamily="18" charset="0"/>
                <a:cs typeface="Times New Roman" pitchFamily="18" charset="0"/>
              </a:rPr>
              <a:t>.</a:t>
            </a:r>
          </a:p>
          <a:p>
            <a:pPr marL="285750" lvl="0" indent="-285750" algn="just">
              <a:buFont typeface="Wingdings" pitchFamily="2" charset="2"/>
              <a:buChar char="v"/>
            </a:pPr>
            <a:r>
              <a:rPr lang="ru-RU" sz="2800" b="1" dirty="0" err="1">
                <a:solidFill>
                  <a:srgbClr val="002060"/>
                </a:solidFill>
                <a:latin typeface="Times New Roman" pitchFamily="18" charset="0"/>
                <a:cs typeface="Times New Roman" pitchFamily="18" charset="0"/>
              </a:rPr>
              <a:t>Республикамизда</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мобиль</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алоқа</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хизматидан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фойдаланувчилар</a:t>
            </a:r>
            <a:r>
              <a:rPr lang="ru-RU" sz="2800" b="1" dirty="0">
                <a:solidFill>
                  <a:srgbClr val="002060"/>
                </a:solidFill>
                <a:latin typeface="Times New Roman" pitchFamily="18" charset="0"/>
                <a:cs typeface="Times New Roman" pitchFamily="18" charset="0"/>
              </a:rPr>
              <a:t> сони </a:t>
            </a:r>
            <a:r>
              <a:rPr lang="ru-RU" sz="2800" b="1" dirty="0">
                <a:solidFill>
                  <a:srgbClr val="009900"/>
                </a:solidFill>
                <a:latin typeface="Times New Roman" pitchFamily="18" charset="0"/>
                <a:cs typeface="Times New Roman" pitchFamily="18" charset="0"/>
              </a:rPr>
              <a:t>19 миллион </a:t>
            </a:r>
            <a:r>
              <a:rPr lang="ru-RU" sz="2800" b="1" dirty="0" err="1">
                <a:solidFill>
                  <a:srgbClr val="002060"/>
                </a:solidFill>
                <a:latin typeface="Times New Roman" pitchFamily="18" charset="0"/>
                <a:cs typeface="Times New Roman" pitchFamily="18" charset="0"/>
              </a:rPr>
              <a:t>нафарни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ташкил</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эт</a:t>
            </a:r>
            <a:r>
              <a:rPr lang="uz-Cyrl-UZ" sz="2800" b="1" dirty="0">
                <a:solidFill>
                  <a:srgbClr val="002060"/>
                </a:solidFill>
                <a:latin typeface="Times New Roman" pitchFamily="18" charset="0"/>
                <a:cs typeface="Times New Roman" pitchFamily="18" charset="0"/>
              </a:rPr>
              <a:t>ди.</a:t>
            </a:r>
            <a:endParaRPr lang="ru-RU"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1110475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3746" y="1119510"/>
            <a:ext cx="8784976" cy="5693866"/>
          </a:xfrm>
          <a:prstGeom prst="rect">
            <a:avLst/>
          </a:prstGeom>
          <a:ln>
            <a:solidFill>
              <a:srgbClr val="669900"/>
            </a:solidFill>
          </a:ln>
        </p:spPr>
        <p:txBody>
          <a:bodyPr wrap="square">
            <a:spAutoFit/>
          </a:bodyPr>
          <a:lstStyle/>
          <a:p>
            <a:pPr marL="285750" lvl="0" indent="-285750" algn="just">
              <a:buFont typeface="Wingdings" pitchFamily="2" charset="2"/>
              <a:buChar char="v"/>
            </a:pPr>
            <a:r>
              <a:rPr lang="ru-RU" sz="2800" b="1" dirty="0" err="1">
                <a:solidFill>
                  <a:srgbClr val="0033CC"/>
                </a:solidFill>
                <a:latin typeface="Times New Roman" pitchFamily="18" charset="0"/>
                <a:cs typeface="Times New Roman" pitchFamily="18" charset="0"/>
              </a:rPr>
              <a:t>ҳар</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бир</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оилага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ўртача</a:t>
            </a:r>
            <a:r>
              <a:rPr lang="ru-RU" sz="2800" b="1" dirty="0">
                <a:solidFill>
                  <a:srgbClr val="0033CC"/>
                </a:solidFill>
                <a:latin typeface="Times New Roman" pitchFamily="18" charset="0"/>
                <a:cs typeface="Times New Roman" pitchFamily="18" charset="0"/>
              </a:rPr>
              <a:t> </a:t>
            </a:r>
            <a:r>
              <a:rPr lang="ru-RU" sz="2800" b="1" dirty="0">
                <a:solidFill>
                  <a:schemeClr val="accent2"/>
                </a:solidFill>
                <a:latin typeface="Times New Roman" pitchFamily="18" charset="0"/>
                <a:cs typeface="Times New Roman" pitchFamily="18" charset="0"/>
              </a:rPr>
              <a:t>3 та </a:t>
            </a:r>
            <a:r>
              <a:rPr lang="ru-RU" sz="2800" b="1" dirty="0" err="1">
                <a:solidFill>
                  <a:schemeClr val="accent2"/>
                </a:solidFill>
                <a:latin typeface="Times New Roman" pitchFamily="18" charset="0"/>
                <a:cs typeface="Times New Roman" pitchFamily="18" charset="0"/>
              </a:rPr>
              <a:t>уяли</a:t>
            </a:r>
            <a:r>
              <a:rPr lang="ru-RU" sz="2800" b="1" dirty="0">
                <a:solidFill>
                  <a:schemeClr val="accent2"/>
                </a:solidFill>
                <a:latin typeface="Times New Roman" pitchFamily="18" charset="0"/>
                <a:cs typeface="Times New Roman" pitchFamily="18" charset="0"/>
              </a:rPr>
              <a:t> </a:t>
            </a:r>
            <a:r>
              <a:rPr lang="ru-RU" sz="2800" b="1" dirty="0">
                <a:solidFill>
                  <a:srgbClr val="0033CC"/>
                </a:solidFill>
                <a:latin typeface="Times New Roman" pitchFamily="18" charset="0"/>
                <a:cs typeface="Times New Roman" pitchFamily="18" charset="0"/>
              </a:rPr>
              <a:t>телефон </a:t>
            </a:r>
            <a:r>
              <a:rPr lang="ru-RU" sz="2800" b="1" dirty="0" err="1">
                <a:solidFill>
                  <a:srgbClr val="0033CC"/>
                </a:solidFill>
                <a:latin typeface="Times New Roman" pitchFamily="18" charset="0"/>
                <a:cs typeface="Times New Roman" pitchFamily="18" charset="0"/>
              </a:rPr>
              <a:t>тўғри</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келмоқда</a:t>
            </a:r>
            <a:r>
              <a:rPr lang="ru-RU" sz="2800" b="1" dirty="0">
                <a:solidFill>
                  <a:srgbClr val="0033CC"/>
                </a:solidFill>
                <a:latin typeface="Times New Roman" pitchFamily="18" charset="0"/>
                <a:cs typeface="Times New Roman" pitchFamily="18" charset="0"/>
              </a:rPr>
              <a:t>. </a:t>
            </a:r>
          </a:p>
          <a:p>
            <a:pPr marL="285750" lvl="0" indent="-285750" algn="just">
              <a:buFont typeface="Wingdings" pitchFamily="2" charset="2"/>
              <a:buChar char="v"/>
            </a:pPr>
            <a:r>
              <a:rPr lang="ru-RU" sz="2800" b="1" dirty="0" err="1">
                <a:solidFill>
                  <a:srgbClr val="800000"/>
                </a:solidFill>
                <a:latin typeface="Times New Roman" pitchFamily="18" charset="0"/>
                <a:cs typeface="Times New Roman" pitchFamily="18" charset="0"/>
              </a:rPr>
              <a:t>мамлакатимизда</a:t>
            </a:r>
            <a:r>
              <a:rPr lang="ru-RU" sz="2800" b="1" dirty="0">
                <a:solidFill>
                  <a:srgbClr val="800000"/>
                </a:solidFill>
                <a:latin typeface="Times New Roman" pitchFamily="18" charset="0"/>
                <a:cs typeface="Times New Roman" pitchFamily="18" charset="0"/>
              </a:rPr>
              <a:t> интернет </a:t>
            </a:r>
            <a:r>
              <a:rPr lang="ru-RU" sz="2800" b="1" dirty="0" err="1">
                <a:solidFill>
                  <a:srgbClr val="800000"/>
                </a:solidFill>
                <a:latin typeface="Times New Roman" pitchFamily="18" charset="0"/>
                <a:cs typeface="Times New Roman" pitchFamily="18" charset="0"/>
              </a:rPr>
              <a:t>абонентлари</a:t>
            </a:r>
            <a:r>
              <a:rPr lang="ru-RU" sz="2800" b="1" dirty="0">
                <a:solidFill>
                  <a:srgbClr val="800000"/>
                </a:solidFill>
                <a:latin typeface="Times New Roman" pitchFamily="18" charset="0"/>
                <a:cs typeface="Times New Roman" pitchFamily="18" charset="0"/>
              </a:rPr>
              <a:t> сони </a:t>
            </a:r>
            <a:r>
              <a:rPr lang="ru-RU" sz="2800" b="1" dirty="0" smtClean="0">
                <a:solidFill>
                  <a:srgbClr val="800000"/>
                </a:solidFill>
                <a:latin typeface="Times New Roman" pitchFamily="18" charset="0"/>
                <a:cs typeface="Times New Roman" pitchFamily="18" charset="0"/>
              </a:rPr>
              <a:t/>
            </a:r>
            <a:br>
              <a:rPr lang="ru-RU" sz="2800" b="1" dirty="0" smtClean="0">
                <a:solidFill>
                  <a:srgbClr val="800000"/>
                </a:solidFill>
                <a:latin typeface="Times New Roman" pitchFamily="18" charset="0"/>
                <a:cs typeface="Times New Roman" pitchFamily="18" charset="0"/>
              </a:rPr>
            </a:br>
            <a:r>
              <a:rPr lang="uz-Cyrl-UZ" sz="2800" b="1" dirty="0" smtClean="0">
                <a:solidFill>
                  <a:srgbClr val="800000"/>
                </a:solidFill>
                <a:latin typeface="Times New Roman" pitchFamily="18" charset="0"/>
                <a:cs typeface="Times New Roman" pitchFamily="18" charset="0"/>
              </a:rPr>
              <a:t>2012 йил</a:t>
            </a:r>
            <a:r>
              <a:rPr lang="ru-RU" sz="2800" b="1" dirty="0">
                <a:solidFill>
                  <a:srgbClr val="800000"/>
                </a:solidFill>
                <a:latin typeface="Times New Roman" pitchFamily="18" charset="0"/>
                <a:cs typeface="Times New Roman" pitchFamily="18" charset="0"/>
              </a:rPr>
              <a:t>га </a:t>
            </a:r>
            <a:r>
              <a:rPr lang="ru-RU" sz="2800" b="1" dirty="0" err="1">
                <a:solidFill>
                  <a:srgbClr val="800000"/>
                </a:solidFill>
                <a:latin typeface="Times New Roman" pitchFamily="18" charset="0"/>
                <a:cs typeface="Times New Roman" pitchFamily="18" charset="0"/>
              </a:rPr>
              <a:t>нисбатан</a:t>
            </a:r>
            <a:r>
              <a:rPr lang="ru-RU" sz="2800" b="1" dirty="0">
                <a:solidFill>
                  <a:srgbClr val="80000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18,3 </a:t>
            </a:r>
            <a:r>
              <a:rPr lang="ru-RU" sz="2800" b="1" dirty="0" err="1">
                <a:solidFill>
                  <a:srgbClr val="FF0000"/>
                </a:solidFill>
                <a:latin typeface="Times New Roman" pitchFamily="18" charset="0"/>
                <a:cs typeface="Times New Roman" pitchFamily="18" charset="0"/>
              </a:rPr>
              <a:t>фоизга</a:t>
            </a:r>
            <a:r>
              <a:rPr lang="ru-RU" sz="2800" b="1" dirty="0">
                <a:solidFill>
                  <a:srgbClr val="FF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ўс</a:t>
            </a:r>
            <a:r>
              <a:rPr lang="uz-Cyrl-UZ" sz="2800" b="1" dirty="0">
                <a:solidFill>
                  <a:srgbClr val="800000"/>
                </a:solidFill>
                <a:latin typeface="Times New Roman" pitchFamily="18" charset="0"/>
                <a:cs typeface="Times New Roman" pitchFamily="18" charset="0"/>
              </a:rPr>
              <a:t>ди. Ҳ</a:t>
            </a:r>
            <a:r>
              <a:rPr lang="ru-RU" sz="2800" b="1" dirty="0" err="1">
                <a:solidFill>
                  <a:srgbClr val="800000"/>
                </a:solidFill>
                <a:latin typeface="Times New Roman" pitchFamily="18" charset="0"/>
                <a:cs typeface="Times New Roman" pitchFamily="18" charset="0"/>
              </a:rPr>
              <a:t>озир</a:t>
            </a:r>
            <a:r>
              <a:rPr lang="ru-RU" sz="2800" b="1" dirty="0">
                <a:solidFill>
                  <a:srgbClr val="800000"/>
                </a:solidFill>
                <a:latin typeface="Times New Roman" pitchFamily="18" charset="0"/>
                <a:cs typeface="Times New Roman" pitchFamily="18" charset="0"/>
              </a:rPr>
              <a:t> </a:t>
            </a:r>
            <a:r>
              <a:rPr lang="ru-RU" sz="2800" b="1" dirty="0" smtClean="0">
                <a:solidFill>
                  <a:srgbClr val="800000"/>
                </a:solidFill>
                <a:latin typeface="Times New Roman" pitchFamily="18" charset="0"/>
                <a:cs typeface="Times New Roman" pitchFamily="18" charset="0"/>
              </a:rPr>
              <a:t/>
            </a:r>
            <a:br>
              <a:rPr lang="ru-RU" sz="2800" b="1" dirty="0" smtClean="0">
                <a:solidFill>
                  <a:srgbClr val="800000"/>
                </a:solidFill>
                <a:latin typeface="Times New Roman" pitchFamily="18" charset="0"/>
                <a:cs typeface="Times New Roman" pitchFamily="18" charset="0"/>
              </a:rPr>
            </a:br>
            <a:r>
              <a:rPr lang="ru-RU" sz="2800" b="1" dirty="0" smtClean="0">
                <a:solidFill>
                  <a:srgbClr val="0000FF"/>
                </a:solidFill>
                <a:latin typeface="Times New Roman" pitchFamily="18" charset="0"/>
                <a:cs typeface="Times New Roman" pitchFamily="18" charset="0"/>
              </a:rPr>
              <a:t>7 </a:t>
            </a:r>
            <a:r>
              <a:rPr lang="ru-RU" sz="2800" b="1" dirty="0">
                <a:solidFill>
                  <a:srgbClr val="0000FF"/>
                </a:solidFill>
                <a:latin typeface="Times New Roman" pitchFamily="18" charset="0"/>
                <a:cs typeface="Times New Roman" pitchFamily="18" charset="0"/>
              </a:rPr>
              <a:t>миллион 100 </a:t>
            </a:r>
            <a:r>
              <a:rPr lang="ru-RU" sz="2800" b="1" dirty="0" err="1">
                <a:solidFill>
                  <a:srgbClr val="0000FF"/>
                </a:solidFill>
                <a:latin typeface="Times New Roman" pitchFamily="18" charset="0"/>
                <a:cs typeface="Times New Roman" pitchFamily="18" charset="0"/>
              </a:rPr>
              <a:t>минг</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нафарни</a:t>
            </a:r>
            <a:r>
              <a:rPr lang="ru-RU" sz="2800" b="1" dirty="0">
                <a:solidFill>
                  <a:srgbClr val="0000FF"/>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ташкил</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этмоқда</a:t>
            </a:r>
            <a:r>
              <a:rPr lang="ru-RU" sz="2800" b="1" dirty="0">
                <a:solidFill>
                  <a:srgbClr val="800000"/>
                </a:solidFill>
                <a:latin typeface="Times New Roman" pitchFamily="18" charset="0"/>
                <a:cs typeface="Times New Roman" pitchFamily="18" charset="0"/>
              </a:rPr>
              <a:t>.</a:t>
            </a:r>
          </a:p>
          <a:p>
            <a:pPr marL="285750" lvl="0" indent="-285750" algn="just">
              <a:buFont typeface="Wingdings" pitchFamily="2" charset="2"/>
              <a:buChar char="v"/>
            </a:pPr>
            <a:r>
              <a:rPr lang="ru-RU" sz="2800" b="1" dirty="0">
                <a:solidFill>
                  <a:srgbClr val="FF0000"/>
                </a:solidFill>
                <a:latin typeface="Times New Roman" pitchFamily="18" charset="0"/>
                <a:cs typeface="Times New Roman" pitchFamily="18" charset="0"/>
              </a:rPr>
              <a:t>2013 </a:t>
            </a:r>
            <a:r>
              <a:rPr lang="ru-RU" sz="2800" b="1" dirty="0" err="1">
                <a:solidFill>
                  <a:srgbClr val="FF0000"/>
                </a:solidFill>
                <a:latin typeface="Times New Roman" pitchFamily="18" charset="0"/>
                <a:cs typeface="Times New Roman" pitchFamily="18" charset="0"/>
              </a:rPr>
              <a:t>йилнинг</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ўзида</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қишлоқ</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аҳлига</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уй-рўзғор</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буюмлари</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сотиб</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олиш</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учун</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қарийб</a:t>
            </a:r>
            <a:r>
              <a:rPr lang="ru-RU" sz="2800" b="1" dirty="0">
                <a:solidFill>
                  <a:srgbClr val="FF0000"/>
                </a:solidFill>
                <a:latin typeface="Times New Roman" pitchFamily="18" charset="0"/>
                <a:cs typeface="Times New Roman" pitchFamily="18" charset="0"/>
              </a:rPr>
              <a:t> </a:t>
            </a:r>
            <a:r>
              <a:rPr lang="ru-RU" sz="2800" b="1" dirty="0">
                <a:latin typeface="Times New Roman" pitchFamily="18" charset="0"/>
                <a:cs typeface="Times New Roman" pitchFamily="18" charset="0"/>
              </a:rPr>
              <a:t>68 миллиард </a:t>
            </a:r>
            <a:r>
              <a:rPr lang="ru-RU" sz="2800" b="1" dirty="0" err="1">
                <a:latin typeface="Times New Roman" pitchFamily="18" charset="0"/>
                <a:cs typeface="Times New Roman" pitchFamily="18" charset="0"/>
              </a:rPr>
              <a:t>сўмлик</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истеъмол</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кредитлари</a:t>
            </a:r>
            <a:r>
              <a:rPr lang="uz-Cyrl-UZ" sz="2800" b="1" dirty="0">
                <a:solidFill>
                  <a:srgbClr val="FF0000"/>
                </a:solidFill>
                <a:latin typeface="Times New Roman" pitchFamily="18" charset="0"/>
                <a:cs typeface="Times New Roman" pitchFamily="18" charset="0"/>
              </a:rPr>
              <a:t> ажратилди.</a:t>
            </a:r>
            <a:endParaRPr lang="ru-RU" sz="2800" b="1" dirty="0">
              <a:solidFill>
                <a:srgbClr val="FF0000"/>
              </a:solidFill>
              <a:latin typeface="Times New Roman" pitchFamily="18" charset="0"/>
              <a:cs typeface="Times New Roman" pitchFamily="18" charset="0"/>
            </a:endParaRPr>
          </a:p>
          <a:p>
            <a:pPr marL="285750" lvl="0" indent="-285750" algn="just">
              <a:buFont typeface="Wingdings" pitchFamily="2" charset="2"/>
              <a:buChar char="v"/>
            </a:pPr>
            <a:r>
              <a:rPr lang="ru-RU" sz="2800" b="1" dirty="0" err="1">
                <a:solidFill>
                  <a:srgbClr val="009900"/>
                </a:solidFill>
                <a:latin typeface="Times New Roman" pitchFamily="18" charset="0"/>
                <a:cs typeface="Times New Roman" pitchFamily="18" charset="0"/>
              </a:rPr>
              <a:t>ёш</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оилаларга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уй-жой</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қуриш</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ва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уларнинг</a:t>
            </a:r>
            <a:r>
              <a:rPr lang="ru-RU" sz="2800" b="1" dirty="0">
                <a:solidFill>
                  <a:srgbClr val="009900"/>
                </a:solidFill>
                <a:latin typeface="Times New Roman" pitchFamily="18" charset="0"/>
                <a:cs typeface="Times New Roman" pitchFamily="18" charset="0"/>
              </a:rPr>
              <a:t> шу </a:t>
            </a:r>
            <a:r>
              <a:rPr lang="ru-RU" sz="2800" b="1" dirty="0" err="1">
                <a:solidFill>
                  <a:srgbClr val="009900"/>
                </a:solidFill>
                <a:latin typeface="Times New Roman" pitchFamily="18" charset="0"/>
                <a:cs typeface="Times New Roman" pitchFamily="18" charset="0"/>
              </a:rPr>
              <a:t>борадаги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интилишларини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молиявий</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қўллаб-қувватлаш</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мақсадида</a:t>
            </a:r>
            <a:r>
              <a:rPr lang="ru-RU" sz="2800" b="1" dirty="0">
                <a:solidFill>
                  <a:srgbClr val="009900"/>
                </a:solidFill>
                <a:latin typeface="Times New Roman" pitchFamily="18" charset="0"/>
                <a:cs typeface="Times New Roman" pitchFamily="18" charset="0"/>
              </a:rPr>
              <a:t> </a:t>
            </a:r>
            <a:r>
              <a:rPr lang="ru-RU" sz="2800" b="1" dirty="0">
                <a:latin typeface="Times New Roman" pitchFamily="18" charset="0"/>
                <a:cs typeface="Times New Roman" pitchFamily="18" charset="0"/>
              </a:rPr>
              <a:t>346 миллиард </a:t>
            </a:r>
            <a:r>
              <a:rPr lang="ru-RU" sz="2800" b="1" dirty="0" err="1">
                <a:latin typeface="Times New Roman" pitchFamily="18" charset="0"/>
                <a:cs typeface="Times New Roman" pitchFamily="18" charset="0"/>
              </a:rPr>
              <a:t>сўмдан</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ортиқ</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яъни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ўтган</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йилга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нисбатан</a:t>
            </a:r>
            <a:r>
              <a:rPr lang="ru-RU" sz="2800" b="1" dirty="0">
                <a:solidFill>
                  <a:srgbClr val="009900"/>
                </a:solidFill>
                <a:latin typeface="Times New Roman" pitchFamily="18" charset="0"/>
                <a:cs typeface="Times New Roman" pitchFamily="18" charset="0"/>
              </a:rPr>
              <a:t> </a:t>
            </a:r>
            <a:r>
              <a:rPr lang="ru-RU" sz="2800" b="1" dirty="0">
                <a:solidFill>
                  <a:srgbClr val="000099"/>
                </a:solidFill>
                <a:latin typeface="Times New Roman" pitchFamily="18" charset="0"/>
                <a:cs typeface="Times New Roman" pitchFamily="18" charset="0"/>
              </a:rPr>
              <a:t>10 </a:t>
            </a:r>
            <a:r>
              <a:rPr lang="ru-RU" sz="2800" b="1" dirty="0" err="1">
                <a:solidFill>
                  <a:srgbClr val="000099"/>
                </a:solidFill>
                <a:latin typeface="Times New Roman" pitchFamily="18" charset="0"/>
                <a:cs typeface="Times New Roman" pitchFamily="18" charset="0"/>
              </a:rPr>
              <a:t>фоиз</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кўп</a:t>
            </a:r>
            <a:r>
              <a:rPr lang="ru-RU" sz="2800" b="1" dirty="0">
                <a:solidFill>
                  <a:srgbClr val="000099"/>
                </a:solidFill>
                <a:latin typeface="Times New Roman" pitchFamily="18" charset="0"/>
                <a:cs typeface="Times New Roman" pitchFamily="18" charset="0"/>
              </a:rPr>
              <a:t> </a:t>
            </a:r>
            <a:r>
              <a:rPr lang="ru-RU" sz="2800" b="1" dirty="0">
                <a:solidFill>
                  <a:srgbClr val="009900"/>
                </a:solidFill>
                <a:latin typeface="Times New Roman" pitchFamily="18" charset="0"/>
                <a:cs typeface="Times New Roman" pitchFamily="18" charset="0"/>
              </a:rPr>
              <a:t>ипотека </a:t>
            </a:r>
            <a:r>
              <a:rPr lang="ru-RU" sz="2800" b="1" dirty="0" err="1">
                <a:solidFill>
                  <a:srgbClr val="009900"/>
                </a:solidFill>
                <a:latin typeface="Times New Roman" pitchFamily="18" charset="0"/>
                <a:cs typeface="Times New Roman" pitchFamily="18" charset="0"/>
              </a:rPr>
              <a:t>кредитлари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ажратил</a:t>
            </a:r>
            <a:r>
              <a:rPr lang="uz-Cyrl-UZ" sz="2800" b="1" dirty="0">
                <a:solidFill>
                  <a:srgbClr val="009900"/>
                </a:solidFill>
                <a:latin typeface="Times New Roman" pitchFamily="18" charset="0"/>
                <a:cs typeface="Times New Roman" pitchFamily="18" charset="0"/>
              </a:rPr>
              <a:t>ди.</a:t>
            </a:r>
            <a:endParaRPr lang="ru-RU" sz="2800" b="1"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362542647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54369"/>
            <a:ext cx="6048672" cy="470898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1950" algn="just"/>
            <a:r>
              <a:rPr lang="uz-Cyrl-UZ" sz="3000" b="1" dirty="0">
                <a:latin typeface="Times New Roman" pitchFamily="18" charset="0"/>
                <a:cs typeface="Times New Roman" pitchFamily="18" charset="0"/>
              </a:rPr>
              <a:t>2013 йил 6 декабрь. Соат 17:20. </a:t>
            </a:r>
            <a:endParaRPr lang="uz-Cyrl-UZ" sz="3000" b="1" dirty="0" smtClean="0">
              <a:latin typeface="Times New Roman" pitchFamily="18" charset="0"/>
              <a:cs typeface="Times New Roman" pitchFamily="18" charset="0"/>
            </a:endParaRPr>
          </a:p>
          <a:p>
            <a:pPr indent="361950" algn="just"/>
            <a:r>
              <a:rPr lang="uz-Cyrl-UZ" sz="3000" b="1" dirty="0" smtClean="0">
                <a:solidFill>
                  <a:srgbClr val="0033CC"/>
                </a:solidFill>
                <a:latin typeface="Times New Roman" pitchFamily="18" charset="0"/>
                <a:cs typeface="Times New Roman" pitchFamily="18" charset="0"/>
              </a:rPr>
              <a:t>“</a:t>
            </a:r>
            <a:r>
              <a:rPr lang="uz-Cyrl-UZ" sz="3000" b="1" dirty="0">
                <a:solidFill>
                  <a:srgbClr val="0033CC"/>
                </a:solidFill>
                <a:latin typeface="Times New Roman" pitchFamily="18" charset="0"/>
                <a:cs typeface="Times New Roman" pitchFamily="18" charset="0"/>
              </a:rPr>
              <a:t>Ўзбекистон” халқаро анжуманлар саройидан – Ўзбекистонга, жаҳонга хайрли, эзгу, ибратли хушхабар таралди. Президент Ислом Каримов кириб келаётган янги – 2014 йилни мамлакатимизда </a:t>
            </a:r>
            <a:r>
              <a:rPr lang="uz-Cyrl-UZ" sz="3000" b="1" dirty="0">
                <a:latin typeface="Times New Roman" pitchFamily="18" charset="0"/>
                <a:cs typeface="Times New Roman" pitchFamily="18" charset="0"/>
              </a:rPr>
              <a:t>“Соғлом бола йили” </a:t>
            </a:r>
            <a:r>
              <a:rPr lang="uz-Cyrl-UZ" sz="3000" b="1" dirty="0">
                <a:solidFill>
                  <a:srgbClr val="0033CC"/>
                </a:solidFill>
                <a:latin typeface="Times New Roman" pitchFamily="18" charset="0"/>
                <a:cs typeface="Times New Roman" pitchFamily="18" charset="0"/>
              </a:rPr>
              <a:t>деб эълон қилишни таклиф этди.</a:t>
            </a:r>
            <a:endParaRPr lang="ru-RU" sz="3000" b="1" dirty="0">
              <a:solidFill>
                <a:srgbClr val="0033CC"/>
              </a:solidFill>
              <a:latin typeface="Times New Roman" pitchFamily="18" charset="0"/>
              <a:cs typeface="Times New Roman" pitchFamily="18" charset="0"/>
            </a:endParaRPr>
          </a:p>
        </p:txBody>
      </p:sp>
      <p:sp>
        <p:nvSpPr>
          <p:cNvPr id="3" name="AutoShape 2" descr="data:image/jpeg;base64,/9j/4AAQSkZJRgABAQAAAQABAAD/2wCEAAkGBxQSEBUUEhQUFRUUFBcYFRYVFRUVFxYXFRQXGBQXFBQYHiggGBolHBUVITEhJSkrLi4uGB8zODMsNygtLisBCgoKDg0OGhAQGiwkHyQsLCwsLCwsLCwsLCwsLCwsLCwsLCwsLCwsLCwsLCwsLCwsLCwsLCwsLCwsLCwsLCwsLP/AABEIAMIBAwMBIgACEQEDEQH/xAAcAAABBQEBAQAAAAAAAAAAAAAAAQIEBQYDBwj/xABLEAABAwIDBAcDBgkLBAMAAAABAAIRAyEEEjEFQVFhBhMicYGRoTKx0RQjQlLB8AcVQ3KSorKz4RYkM2Jjc4KDk6PxJcLS4jRTw//EABkBAAMBAQEAAAAAAAAAAAAAAAABAgMEBf/EACgRAAICAQQCAgIBBQAAAAAAAAABAhEhAxIxQRNRBGEi0ZEUMlJxof/aAAwDAQACEQMRAD8A0IalhOhKAvWPKGQlhPhEJ2A2EsJwanMpkpWBzhELu+lCYEWMZCUBPISIsB9KnKm09nSJEKC1xGi7U8W4b1Er6Ki12dvkp4JOqISsx5UkYgESIUtyRa2s4to8klVkbl3GIAXGtVlJWDqjnTCWsWpmay5uVUTYwoToRCokQBLCEIAEIQkAoKWUiEAOzIzJqVAWPFQo6wpiEUOx/WlIahSJIRQ7I1bB03uLnMa4nUkAlCkwhKkFkWEQnQlCsgbCIT0IAWnYrox0Fc2lODkmMV5XOE/MkhAChNITsqMqBDIRCfCITAbCUFLCWEAEpUAJYSGIhLCWEgGoToRCAGoTsqIQA1LCdCIQA2EQnwiEANhLCWEQgYiEqIQAiIToRCAGwhOhCAIsJYToQAmIREJ0IhAhsJYToRCAGwlAToRCBggICVADSiE6EAIENhLCWEsIASEQnQiEhiQlhOASwiwGQlhPhEJWMbCITkJWA2EQnIhFgNhCdCIRYCQiEqWEWAyEQnwlARYxmVGVdEkIsBkIT4Sp2BFhEJ8IhMkZCIT4SwgBkIhPhEIAbCIToSwgBqIUbZuPbWDi2Rle5t9+WO0OLTIvzUzKkmnkBkIT8qITAbCE6EoCAGgJwalATg1JsdDYSwpdLZ9R30Y77KUzYxiS5oHG5WT1Irs0WnJ9FIa7ZiRbW4ht4uloVg+S243HceP2K6dsBoa5xcfZmA0A2BN9V2fsEAdlxgaCBI+KyWsryzV6LrCKSEQrd2xDEteCO7+KjVNlVBcAO7j8VqtWL7MnpSXRBRC6VKLm6gjvEJkK0yKGwlhLCEAJCAlhLCLARCWEuVADUqdCISGNhCfCE7HRHyohPhLCLJoZCMq6QiEWFDIRCfCyXSbpLVwzSQGAh0Q5ru0N2W+u/hCmU1FWxqLZfjaNI1zQDx1obmLd4FonzVL0l6TfJ3mm0DOKbnSZIBg5QANTv4QvP63SWo7E/KgAKjQJAMCGnLAB1MEhRcVtN1Wq2pWdnLr8bxEad1rxFufNL5Dao1Wlkuth7fqUJcxjS2YqZvakxlm8gdlwG4GSdV6nh6oexrxo5ocO4iRPmvDjTAJE5RAJJFrglp8vet3sbHO6sOFV7yYkueZEaNA0gSVOjq1hjlC+DdQkIWMxO3gxwa6pd2gzEnjcKm6TbRc/DtLDaSZBggAbnHedIFzm3LZ/IS4I8R6bCYyo0kgObI17Qt38F48NuVgB2y+G6NM6c99hvG88FzwW33MrVKgBLn/Rv9XtAcwQdyz/AKq+ENaR7lh20dalan3B7fU/BWNLaWGZYVGDuMk+K8U2JtavXfJsxsgwIkieVjdqvhUdz8wpcnPmzaKUeEelv6RYaY6yw3Br7+i41+lWHlo7ZEyezw01I338F51J5+abB+5KW1Fb2ei1+l1AtIy1Lgj2W7x+cgdMqMezU8m/+S86IP3lIQeSKQbmb4dM6TZhj4Jm5aIO/fpv81xrdNm6tp35v18gsN4j0QB/WHoikG5myqdN50pMvxeTPoq7E9I82lNje7OfSYWe/wAX38koHM+vwVJ1wS88lsduO/q/on4ph2zU4/qj7VVEfneRS5eTvv4qt8idkSyO16n1j5NTHbWqfWP6qg5OR9EuTl6/wS3SDaiS7aVQ/Sd+kuuz8Q59VgkntD6RNhc+5QcnIef8Fa9GqM1SY9kG/oPefJNN2DSo0sIhPyohb2Y0NhKnQkRY6OOVLCn7S6nD0nVahhrRvMSdwHebLK7e6VUKFZrW5nNNMOBFwczmm3+FrwNblYv5EEW9Fl3lRlU3B4QVabajTAe0EA8+a7fi3i4eSvyxF4peithYH8KODc8Uy0tIY1zqrLl4ZIDagA+iC5wJ3Zm8V6k7ZlrO8wvKvwgfLaDmuqChS61j6QfQGeo5sElhe9odlnLpEEzzET1ItUNacouzCYrqGkmh1job2i+QWkOBDrbhpcblxxFMvpkuDmBoOU6B7gJImINuG/zWj6KbPzk13MAkjJqNIkgHUW+CldL6LOoMsM3cHDQOBHtd8n1WOztmlmSqYh1Z4JDZMTHZnQA3sLiNfRbFmJGFogVnsmJY1oh2kkaxPOYWKoMh9yWkHK3KJiZEiTprfvVlWw7+rL3Gm7tkFzovDBLQ6bi0RGp7lmrvAEzpHdzH1Him9zRlaPba20ZiJ35t/Lio+Lx7qlFlPtEEZ8wAaYaZBnQx5mVIr4jEGg53W0w3sBuZrWsiJcW8TIAEDedFl3YgttMgG4BIDhvHdHvScW8gd8Q5pEsL7yTOm4GTOk+9caNIl7WXa8uAvxmO8GTwUyhimtiztCcpIIAOs8twn1VrsWflLatiyXEhxZIke0znpPPelF06Yy+6KdYKfV1W1AWkgS0ixE3JvvMSr7quZ8yqF/SBrcRlJJp5R2rjKbyHc9LeKsKO1aTmyM1ydx3b+5bxlHgnJN6gc/M/FHUDgo1XHMbEh19LfxTTtBn1HeSu0FMlGm3l6JS1vJRKuPDQCWkzpouZ2mNcnqEbkFMnkhJnChVto5Wh2UQf60R3mFHdtwDfSHfUCNyCmWwcEpd94VfV2g4Uw/sxqeERMzwUB23h/wDZS85RuQbWXxdyKCbSqwY15p5wQZiIFiCrPcmnYmqOYrBdDoo9GgRMxoI9Zm3d6qQEoOWdwNLoQytF0bpQxzj9Igfoj/2XneI6SltRzOrnK9zZzkTlcRpHJem7Aqh+HY5rcoImJm++/fKpciJ6E6EK7JoahOQix0eb9NulPyklgMUmOlsHMKguM5466aX5LMdbmIJDbEiToAZgkaRyVUzESe1JtbKReDoR3WVhs/FO3SNNLERoZ748140nJPczVnr3QDEVBTcKpeGsDQzPIADWiTcCN58VsCV4fs3GPe5jDUdBMuGYxG+xIBkAC5Gi33RLpEK9So109Y97qhl4hlOB1bQJ3C1hHNbaeqng1TNmCq7bmyKddj5Yw1HUzSzkDM2m8jOA6CQCOETAuLEd6WMa4kAiQY8gCY46roXrYo8b6cbRGDxr6VGm0MhhAJdAzNFgJsJS9IMPnwtUCJDHEGJ0B08JHiqz8LTo2k/8yl7gtC67SOIPqtocHPPk83r4d7nlxaIazrIIMPYcgNxyJPKFZ4V5rNqU21AGAl7GtES4i7DqQB4+FleU6IqYRtpJogczLRIkXvEWVdWwNWjRdUpHLUcQHe2czX3EAiAQ50WGhvCnbQWU218Z8xTpsLHBslxAhwg5WgxaYm++FQur8N3mbjf4KU6hUeHPIcQB2jyHEqE1t7BRRSJlSqOrHZEw6XAkkzEAzpH2qRsvFPptlpAmxJ3CRP2aK0xmzgaVJzg2XYeq85QW+wWFhN7+2BuVZUw3ayNgdot8zCbhgVj3v6wlrnnNMgmLzBAkG0k+/RSPlL7htR4gWh7g2RqA0cd38bTaWw8lFz6gl4acpBlpBDSDHEEm5VdSGWpB+iYPgSnCFBZr9sz8nJBiKcyDEXCyRqElzQ46G5cb5QSZnjHuWw2nfDd7J9QVjKrc9UgaOfA7nOP2FaNCTNhtlk4Y8qZPkR8FjBlNhAEGCddNTHdotrtH/wCJ/lH3BZCpTBrlo9k1CB3ZyPcnQJms2iAcIT/ZOP6oIWSLe2acWzFsWBmSJPP/AIWvxDZwX+S792sg6oXVS6Ll5d3Eun3lAka4tnB99L30ljy4gxEDh9962WGbODaONMD/AG4WOxL5dm0nTwt9iARsMFTigwawGjyBCu26Kh2aXCiWkezEO+tczHd9oV7SNh99yIgzjdd26LgV3YbBNCZgdpiMTV/vH/tFeydCxOCpnlHkvHdtiMVU/O+wL1voE/8AmTO8+9JjRoCEkJyE7ChEJUJ2FHzVXOSoQDp7j/yrDAlxnMJkW3zPED2jfmUmAwzXNuCS9sSSAJ3Zb+8BdqNCo0wYtlMe0Y74svMnJcdllnSrCmwiTZwM5RrBAiJiQdEv41M9t74u/LIDZeDmho9oSLDcuLquZsdkmTobjnr8dy443DUwxrn5i4M3OAAgb5BXOuafYEjDbYqNrOLP6RzCxt3S3ORJBmQ4gm9tfFep9D+kQr0abKhAqtaAQSS5xa3tONgBJB0nevCaDiXgT49/GfBaTo/tp+Fq/NxmcQHDLqOQ3ncutPZSGnQ38MFX/qVT+7pfsLVMdZYr8KtfPtB7oiaNMxY/Q5ErYUjZdkCJkDYdYfJ6fJoHlb3qzdUAZpE6CLyeQVRsM/Mjk6oP918BW7j2SqRLKTpDhnPwsMcGgZi4R7QAEX8FjsBhAKkON2ubv35wPit3jT/Nj+a/9krFURDyeF+/tDVJocS/x16VPlgqpOm/q/gqCtU+cJH1iR5ytGROHqHhhgwf6b3H9oeSzlJnzjQfrAHzQxo2WKdOEJ/s5/UaVjq3bqOj6TzH+J38VrMS7+Zn+6P7pqyjRkqCfouH6pTYI2G0D/M/8k/shY4tNOoRqWOjvLTH2LX4u+C/yXfu5WUzzWznQ1Mx7i+ftQxI1uKd/MZ/sXH/AG5WPdRIqZBqHZfGYWvcM2CA40T+7WQNQl+ffnzeOaU2CNgL4Ec6JHnSWUfWHWPcNJt4PafsWqwh/mTf7uP9uFjw7hvY31a0u9ZSYI2ezpOFbP1b98QsdWqyxlzIgDuyNEz3j1K2Gy6mbDg8Z/aWNqkQI3AA+DWj3yhgjb09mU2UzUYCHZW7zv4+XorDCE5VldhueTVBcS1rNCd50t3ArTYJ3YHclDgcgiCb77cuSkUzZRidV3omypEmH6RGMVU7wf1Gr1L8HFScEOTnD1K8o6XWxNTmB+w34L0v8FVWcI8cKp9Wtd9qlvJaRtkLkMQ3NlzDNExIldQUWFCoSSlRY6PACYJ7QG4xJMLqCM4c13fIA3ERG8C8Dv8ACtpPMHszO6Ijv8kmJqtAZlzAtEPJuJv7IG7S54rglp2DLCjRyTkBJmXAOytNza0acLi3nYh3WMc1zAARrYkyQZBAkRrpuVBhMa8uyg2Blsg9lxJjKGn3yOSuqdVzpIIA0G62thx5clza0WgKWvhHSXFoaJLWgNIzwTfl8AudCp2iGa8ovpF7cyrva9aKfbPtS2YzESDN51JGnmqPZwyyRobCd4vEhdOk3KNsKIO2KznVDmJJDA2+6Gmy9NpFeY7Yd84T/VH2r0qk+wXbp5RMyDsU/Nn+9qx/quVtVeADJ3H3SVndk1D1ZbwrW8azp9xT6mNzNdfQRfSThnu+0Kk6Eya6qHUgyYLpF9BIAv8Apt81mcbhOrr1KY3Q0XnUiO9S8U85SN0/bQVUavzovvbPkJ9ZUyeSorBfYa+GqmfyeXXTLQvbcZJ8gqKq/wCcJH1yR5lXWzGH5PViIM+ZoMvPj71Q1QWPaH2kj7OHem2lVguTVtq5sIfzD+7A+xcamCw5JFjUILiMzpuJmJ8YTMGT8imfyN+80QZnxKrqYnE5rCIJkx7TE5SUVbFFXZoKhPyH/JP7orgWYecmVmfLMZeU66TyTDVDMK0PdBLMsEjUsj3qrFRoxJc4TOWI3Eht+Y180S1FihRV2XtK+BA/sv8A81wZXohzWENzlrfojeBAJ4rphKcYUGTZkRu9mNOKz9QfOsdu+a/ZZPqnOVJBFJl9gsSG4VrSb5B4wCP+0+SzGy6Bc9rB9IEfqnj3cVKx1aOqj6jvMF4FvFR8NhKkZw1wAntaRYgHzIus5yKijV7MIbTLJu0kH9JZCpVaYA1Bv371pNk1WimSSAcxu6JMOJuHdw928zln03SezfOSdBIJdx5EJptxQlyaHYB/pp3tafMEj3hXtDE5aIPJZjY+IYOs6xzGyxoGZzdQNxmDoFa4ut1dJrXkML2yAYnKd+vP1TWI2EuSxwuLzHnf3qxo6LK4DadJt3uBkEES4GCNZGl724hT6W3GNpmXdoyG9lxvoJgWukpJcgyj6X0CcVbexvuIt5K/6L7V+T4d7AAZqSRmgkCm3/xIVTtbaTKj2hsScvaIIGh3HTX7749PFwHNzgNsYiCCJFzA5W5rGWo28FI0TekpDieqpwYyggdmP60S6eafX6WVSIphtONcpPgOAjx1WWa/NBBt/HiguMOg3iTcd3mnuHSNJ/KXEfXHjm+KFlKOKMXJm/HihR5JDx6GtBa0GAQX5cttYkRC7k1MjmlgdBcBMdgZ3NcQ3va4IovuGw0xxiba9qPBR6tQ58pEQSeRM3v3+am08UI6YWMxJZTpsOUH2gDBuBGgNjGhLQlfi7xFSCYgF0XOkgXi3CVwDsxAP1t/pKkUG8PpOjxy+++/ipaXoKOOJxNUtcA15aRlGcXaJP2ehXPAYJzi0SGEkCXE5YNgSWglonjpvhXlbBEUwXNJz6QQc+otBkCxuo79mlr8tRoBGo6wH1a7USOacZKPQyvxWy6jnAOpsGkAucJBm5ymRrvVk3GVW/0lfDtvGUNfOltSq7aVNzYexzhBLbFxtrO9LDHACvVzEC1jmg3gme71T8klw8f9JdEjDOIvnjtAmGzMVHmxNpndzUnKxgh9SS4gkAREUslyR7lU1K7AQGzFxB3yN49PgpDHhwg5i4G0wA2BAjlJCTnL2OjpjdrNY8htPMS0jMSYkgNJA4dgW32UKjVe8yXw0HeJmCbRwUqmxr2uMEloMxIveJuuWKpwcpGUW7ze178/VNNcAcn13tIDS6HXgTG4TA8N3BS2VxMDMZkEHQb5IT8MxjjDgSGgDhujcRuC7OwgaSWgAcJ0vrJKick+RM5Uaxyi5bd1i42nSQTPcoGLa7dUm/A2dFxHJTXNaYJi+6Y4RPvS1GtByiSDfQ6Hn99FV5tgVmMqZw0EyQb6rrUYc4LXZgQII5DSd6ssPhQ8ns8AToYt9klOxWz2U2AZspANzJmbXE9wQpxTpBgrXYQkzUMXjsdW6I33eJ36T6iUr4OGAsfnaWtc4aFkuiCJIsYvO8aKXgKQe4B950g8efmptTZ7Wzmpuid5BsNBIWu/6Gitp4JgIgPqZWlxDLElpM3E9kDfwngrbF4xjg5rW5WDe0WJAiZ42TMNtBtEVDS7Bew05voYkAzN9DxUTDFpytJd7MQCTJ4ZYIiCoknLIya7aLQwANJBgE7hJM+5c6JolnapB0CbtBPmutXY8MdUAjKwmDmFtT2eK47Ow9N7Je2501H2rGWmorsTwQq2BY+o4MYMoDSBOWJF/VXuC2fTrUKrsTVqMq02n5Oy5Djl0LgLAwBuiJVdUwretqjMWhrWGRvkfFVFWo8GzifFdMXgeGTa+yHZg5kzHagjjpBN7LjUwT2NnUXLYIgDSbdw8VZvY9jADXqEmRAJAHhPeq0MqG7y7qw0NaCTAkz2RNr+9RJ2xURzh3OdIaTaYztbAvFzKXaOG6u72zIn22vG6Jho4gc12xODqZJbbuM5hpoJjXQxvXfZGCD3NDyCageIdm7IYWhgiN4hLdWRrDIGExFmw1pBMXDSb29oid+7eAeSfBaHNyG41kEutNjC07uh1WQaZY1seyQ6N9+X8AomJ6N12PY0lk1JAgkgQDvIkWjRPdeaKdvoqacR2mOB4Zv/AFQrunsuk0ZXPplzbGztRY7kKN79Cv6ItPBZTLZdzLmNjyChbSp5XtMQD9WCJm88BotBjWsYTkFR7REugsaDMRmI1nkqitjWmr1Za9wdlHtxqd5grOF7h+HUrdWCma+XX1JjnAt5qXSb2pECPDU6k/fVVwpgE5XXJFiQY45ipmFsQHkntZnFupNoABGq2ZNGor16nVZDdrW6GCBA3TpdcabGB2YsBzU2yDGW7GXaAOybTPEk712wW1WvzGoKjm+yGl+a4AnM4+1YqdT28xrcopnJoB1mg4OBbG9Yp0qbOrT+HrTjaWDlhtq5rCjT7ByixJNhN2gXUDEML31G08PGanJa0Ohzg9msixIHorWj0hMgNYcu4Z3kxPEfBSht8m4w7oAm5d53GnwKryRT5NH8DWXNfyv2Z/GbHbUbahXa8MdGUhoJIMEgt4+9O2XsMirmdTrZZMCGzG6eWqtq3SgQctJtpkkuIAEawBFipWG2niHkljKbWxmBdJEWtIMzcbkOcUvyZk/jSWcfyv2V2P2T82/qqdbPBgFtiTfUE81kKkzleHAh28FpF7iDr9+K2X8osQawY0tNxENAF7e05xGUnfI3aKsxmGpYip1Yy9ZncX6h5dJnK+DImd/crW1GXjvgZ0bwpqECIa4m5BPs635wVfVei+fV0AcpPjIUnZ2Gq0aQa1zg0TAyUzF4iSRxB4Jae2K7YBe0cC9tInWNADChuPomkuSG/o24TBB4WM63tEDz3I/EtXcPcPirJnSWuLZ6X+mPSGpzel+IE3pnvYfsKhvTZP4FYNhVvq+rVW7X2VlAGILaYmxcWiTrAOs6+S038sMRH5P9E7z3pzeleLOjGR/du9CChPT6CoGK2bhMM14PXSGz7Jz31EAN0U/GY5gaSwue6RDcjhadSVq/5Q4z6tMd4A95QzbuOP1APzBuPEE8FqtRemXX0eZYzE9oh1MCd5aRHMTf/hTH7Rq02ZaedoP1DqDzbrPNbfa2DxGMA60UpAjMGQ6JBgE858zxVdQ6FOEfOExuLWjnrJ3p39C2voymH2tjW2cK7QNJbVbbxUzZu0HZvnW9gzmcab3EGLRAnVej0/lAaG9YBAAH9G7Sw/JpWvxAmaw/02W8gFd2uC9p5nRrzXqkGRAA+acZAMD5v2h/FQcRgHSSA7LrJp1GAX4ubHhKvsHT/wCsPGd4HWOdmbA+ccA4mCCIzZhHctNt2lUGHqTiazuzZr+pAcZ0ltMH1TTonajA1RUcc2UnjFOoBaxiRfdKiUu04QbF4GhJnSAN55KdgtrPaHNdVqskPbTy6Nc+Mxdacvcq+k80ySSYbLgd+cnXv1UMgvqAqGwdXLSYhtImb3bqJ7vBa3A1KuSaeFdBM+yxvAttM6QfFYKhjHy2XOhhLhBjtG4M+PervAbd7JBq1+yNG1qjRlBItB5Cynek8lKSO2I6R12VXB4II1pyZaeBtznwUbFdJXvqMcGCwMASYzCDmO/yUvZTqVSqczjJLpdmfJzTGYk3NnCbqMH4b5SyKQADqjXkF0EGAHF099uaaa9ju+wwuJDGBpwjXkTLi8Ekkkn6B4pVLdtTCCzaDiOMx6ZkKty+gpezkzaTGsyBuVsnstqPaO1Y2B/5sqbF02Pr5oqAZhEuzgaaZrg2C3LPwf0m2YSOZDT6xK6M6BNF+s3g+zw0usVpyi8Ihb/Z5fiNmCIpZgAPygbJ5ZhADZ7z6KbQ2bpIqayS0sAHCDe/gvSf5EM3Om83ge4LsOiTeR/xOlVWoPbL2YDCUGMbB63fID4BBMyba81Ie2lF6ebQDM9xygSRHiSt2zos0aMHi746J1Po5lMhjJ+sIB8xCjxanstKVU5GFw1RoPzdKm0xqGy7dInXcpTWutOHBAyn+hMAtiD6BbP8U1RuniS4nTjJXKpst4v1YPdJ8bo8Eu2PYv8AIzFJtQXDGAm/5IHXW5T2sqOMEsbHju3ZGnu8Ar9ocz8i39A/YnfjB7dWMHex3xT8CDbH2UbcA82LidNKWYDibgGydS2fV4VNdzWt8TJV6zbMatb4A/8AklO3ODQqWkiqiU/4lqvEO6z9Nvugru3o1b4ucfdCsRtsRen+sPgl/HTY9g/pD3wn4l6Co+iIOj7eDB/hn1cSu1PYzB9I/wCENHuC7DbTT+TP6Q+CezagP0B5j4KtiXQWc27OYOJ7yV0bgmfVb4j4hP8AlreA80/5U36s+KdBYraTRoB5J2QJvy0R7I8ymDFE7h6oAc5kXJjvTM4+s3zCR2K5D1XDG4pwpuygF0WEC55SgZ0r1WsALnAA6GbeYVHjOk7G+zSqP7uraPMun0TOlbc1RlWQW1KfYvuidJ/rArPVGTaY+8+W7xXPLWadGepJp0iLg8ORXdWc8tLqheYElpLs3HmrbbO06j8OSerkRkgHPI1eDcARI14qurEb41mIlUO08XVfULoc/SMwJgAZYB4Qq0pObtsyU2RsRjnHNnAdbyMHcm0KzSy8E3MeUWUOth3zdjpcdwNz95U3DUKjT2Wm45zz5bhrxWzqgslU3FwvwJ36aSO7RdKbKZs5+ut4bMjKW5Z4lWOzsK95MU6hIjNAOl+G63oprti1A3OaDwADciCJcG3GsEkeYXO23wiTPYKQ7iy8Q4SJBPeYJ5Ayp9VoJkugQRrrrGWNO4qzZsV5eGik4OdMCMpMRmIzR9ZvmE3+TbzbqnGxNnM0aYdMO42/4UtSbumFMqSwCwc6PzHHvuBBQuh2dT3023ANyJhwkG/IhCe//Y/yPbHm3iurUIXcbDkjTZCEwANE6JlZxg3KRCBHOq45tUN1Pj9iEIBjKhv4D3rkDcIQgR2ZTBaSQDrqEx2HZPst1+qOSEIAY/CMj2GfohUG0mAGwA00slQpZRFOgXQfBCFIzrRGq7hqEJMZ0pFOm6EJMY/eu1No4JEJDK7F0wcNVBAIbXflBFm9v6I3anzKxtUffwQhcut/cZa3KI1Q9n78EUjY8iEIWTOck0tPD7Fyd7bfzXf9qEKey0d3ffyTSJ8/eDPvPmhCnc0URq1Q5ssmLGJtLh2jHE5Gz+aOCeD6GfE6pEKnJiFpXEm5k3NzYkBCELKTyx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4" name="AutoShape 4" descr="data:image/jpeg;base64,/9j/4AAQSkZJRgABAQAAAQABAAD/2wCEAAkGBxQSEBUUEhQUFRUUFBcYFRYVFRUVFxYXFRQXGBQXFBQYHiggGBolHBUVITEhJSkrLi4uGB8zODMsNygtLisBCgoKDg0OGhAQGiwkHyQsLCwsLCwsLCwsLCwsLCwsLCwsLCwsLCwsLCwsLCwsLCwsLCwsLCwsLCwsLCwsLCwsLP/AABEIAMIBAwMBIgACEQEDEQH/xAAcAAABBQEBAQAAAAAAAAAAAAAAAQIEBQYDBwj/xABLEAABAwIDBAcDBgkLBAMAAAABAAIRAyEEEjEFQVFhBhMicYGRoTKx0RQjQlLB8AcVQ3KSorKz4RYkM2Jjc4KDk6PxJcLS4jRTw//EABkBAAMBAQEAAAAAAAAAAAAAAAABAgMEBf/EACgRAAICAQQCAgIBBQAAAAAAAAABAhEhAxIxQRNRBGEi0ZEUMlJxof/aAAwDAQACEQMRAD8A0IalhOhKAvWPKGQlhPhEJ2A2EsJwanMpkpWBzhELu+lCYEWMZCUBPISIsB9KnKm09nSJEKC1xGi7U8W4b1Er6Ki12dvkp4JOqISsx5UkYgESIUtyRa2s4to8klVkbl3GIAXGtVlJWDqjnTCWsWpmay5uVUTYwoToRCokQBLCEIAEIQkAoKWUiEAOzIzJqVAWPFQo6wpiEUOx/WlIahSJIRQ7I1bB03uLnMa4nUkAlCkwhKkFkWEQnQlCsgbCIT0IAWnYrox0Fc2lODkmMV5XOE/MkhAChNITsqMqBDIRCfCITAbCUFLCWEAEpUAJYSGIhLCWEgGoToRCAGoTsqIQA1LCdCIQA2EQnwiEANhLCWEQgYiEqIQAiIToRCAGwhOhCAIsJYToQAmIREJ0IhAhsJYToRCAGwlAToRCBggICVADSiE6EAIENhLCWEsIASEQnQiEhiQlhOASwiwGQlhPhEJWMbCITkJWA2EQnIhFgNhCdCIRYCQiEqWEWAyEQnwlARYxmVGVdEkIsBkIT4Sp2BFhEJ8IhMkZCIT4SwgBkIhPhEIAbCIToSwgBqIUbZuPbWDi2Rle5t9+WO0OLTIvzUzKkmnkBkIT8qITAbCE6EoCAGgJwalATg1JsdDYSwpdLZ9R30Y77KUzYxiS5oHG5WT1Irs0WnJ9FIa7ZiRbW4ht4uloVg+S243HceP2K6dsBoa5xcfZmA0A2BN9V2fsEAdlxgaCBI+KyWsryzV6LrCKSEQrd2xDEteCO7+KjVNlVBcAO7j8VqtWL7MnpSXRBRC6VKLm6gjvEJkK0yKGwlhLCEAJCAlhLCLARCWEuVADUqdCISGNhCfCE7HRHyohPhLCLJoZCMq6QiEWFDIRCfCyXSbpLVwzSQGAh0Q5ru0N2W+u/hCmU1FWxqLZfjaNI1zQDx1obmLd4FonzVL0l6TfJ3mm0DOKbnSZIBg5QANTv4QvP63SWo7E/KgAKjQJAMCGnLAB1MEhRcVtN1Wq2pWdnLr8bxEad1rxFufNL5Dao1Wlkuth7fqUJcxjS2YqZvakxlm8gdlwG4GSdV6nh6oexrxo5ocO4iRPmvDjTAJE5RAJJFrglp8vet3sbHO6sOFV7yYkueZEaNA0gSVOjq1hjlC+DdQkIWMxO3gxwa6pd2gzEnjcKm6TbRc/DtLDaSZBggAbnHedIFzm3LZ/IS4I8R6bCYyo0kgObI17Qt38F48NuVgB2y+G6NM6c99hvG88FzwW33MrVKgBLn/Rv9XtAcwQdyz/AKq+ENaR7lh20dalan3B7fU/BWNLaWGZYVGDuMk+K8U2JtavXfJsxsgwIkieVjdqvhUdz8wpcnPmzaKUeEelv6RYaY6yw3Br7+i41+lWHlo7ZEyezw01I338F51J5+abB+5KW1Fb2ei1+l1AtIy1Lgj2W7x+cgdMqMezU8m/+S86IP3lIQeSKQbmb4dM6TZhj4Jm5aIO/fpv81xrdNm6tp35v18gsN4j0QB/WHoikG5myqdN50pMvxeTPoq7E9I82lNje7OfSYWe/wAX38koHM+vwVJ1wS88lsduO/q/on4ph2zU4/qj7VVEfneRS5eTvv4qt8idkSyO16n1j5NTHbWqfWP6qg5OR9EuTl6/wS3SDaiS7aVQ/Sd+kuuz8Q59VgkntD6RNhc+5QcnIef8Fa9GqM1SY9kG/oPefJNN2DSo0sIhPyohb2Y0NhKnQkRY6OOVLCn7S6nD0nVahhrRvMSdwHebLK7e6VUKFZrW5nNNMOBFwczmm3+FrwNblYv5EEW9Fl3lRlU3B4QVabajTAe0EA8+a7fi3i4eSvyxF4peithYH8KODc8Uy0tIY1zqrLl4ZIDagA+iC5wJ3Zm8V6k7ZlrO8wvKvwgfLaDmuqChS61j6QfQGeo5sElhe9odlnLpEEzzET1ItUNacouzCYrqGkmh1job2i+QWkOBDrbhpcblxxFMvpkuDmBoOU6B7gJImINuG/zWj6KbPzk13MAkjJqNIkgHUW+CldL6LOoMsM3cHDQOBHtd8n1WOztmlmSqYh1Z4JDZMTHZnQA3sLiNfRbFmJGFogVnsmJY1oh2kkaxPOYWKoMh9yWkHK3KJiZEiTprfvVlWw7+rL3Gm7tkFzovDBLQ6bi0RGp7lmrvAEzpHdzH1Him9zRlaPba20ZiJ35t/Lio+Lx7qlFlPtEEZ8wAaYaZBnQx5mVIr4jEGg53W0w3sBuZrWsiJcW8TIAEDedFl3YgttMgG4BIDhvHdHvScW8gd8Q5pEsL7yTOm4GTOk+9caNIl7WXa8uAvxmO8GTwUyhimtiztCcpIIAOs8twn1VrsWflLatiyXEhxZIke0znpPPelF06Yy+6KdYKfV1W1AWkgS0ixE3JvvMSr7quZ8yqF/SBrcRlJJp5R2rjKbyHc9LeKsKO1aTmyM1ydx3b+5bxlHgnJN6gc/M/FHUDgo1XHMbEh19LfxTTtBn1HeSu0FMlGm3l6JS1vJRKuPDQCWkzpouZ2mNcnqEbkFMnkhJnChVto5Wh2UQf60R3mFHdtwDfSHfUCNyCmWwcEpd94VfV2g4Uw/sxqeERMzwUB23h/wDZS85RuQbWXxdyKCbSqwY15p5wQZiIFiCrPcmnYmqOYrBdDoo9GgRMxoI9Zm3d6qQEoOWdwNLoQytF0bpQxzj9Igfoj/2XneI6SltRzOrnK9zZzkTlcRpHJem7Aqh+HY5rcoImJm++/fKpciJ6E6EK7JoahOQix0eb9NulPyklgMUmOlsHMKguM5466aX5LMdbmIJDbEiToAZgkaRyVUzESe1JtbKReDoR3WVhs/FO3SNNLERoZ748140nJPczVnr3QDEVBTcKpeGsDQzPIADWiTcCN58VsCV4fs3GPe5jDUdBMuGYxG+xIBkAC5Gi33RLpEK9So109Y97qhl4hlOB1bQJ3C1hHNbaeqng1TNmCq7bmyKddj5Yw1HUzSzkDM2m8jOA6CQCOETAuLEd6WMa4kAiQY8gCY46roXrYo8b6cbRGDxr6VGm0MhhAJdAzNFgJsJS9IMPnwtUCJDHEGJ0B08JHiqz8LTo2k/8yl7gtC67SOIPqtocHPPk83r4d7nlxaIazrIIMPYcgNxyJPKFZ4V5rNqU21AGAl7GtES4i7DqQB4+FleU6IqYRtpJogczLRIkXvEWVdWwNWjRdUpHLUcQHe2czX3EAiAQ50WGhvCnbQWU218Z8xTpsLHBslxAhwg5WgxaYm++FQur8N3mbjf4KU6hUeHPIcQB2jyHEqE1t7BRRSJlSqOrHZEw6XAkkzEAzpH2qRsvFPptlpAmxJ3CRP2aK0xmzgaVJzg2XYeq85QW+wWFhN7+2BuVZUw3ayNgdot8zCbhgVj3v6wlrnnNMgmLzBAkG0k+/RSPlL7htR4gWh7g2RqA0cd38bTaWw8lFz6gl4acpBlpBDSDHEEm5VdSGWpB+iYPgSnCFBZr9sz8nJBiKcyDEXCyRqElzQ46G5cb5QSZnjHuWw2nfDd7J9QVjKrc9UgaOfA7nOP2FaNCTNhtlk4Y8qZPkR8FjBlNhAEGCddNTHdotrtH/wCJ/lH3BZCpTBrlo9k1CB3ZyPcnQJms2iAcIT/ZOP6oIWSLe2acWzFsWBmSJPP/AIWvxDZwX+S792sg6oXVS6Ll5d3Eun3lAka4tnB99L30ljy4gxEDh9962WGbODaONMD/AG4WOxL5dm0nTwt9iARsMFTigwawGjyBCu26Kh2aXCiWkezEO+tczHd9oV7SNh99yIgzjdd26LgV3YbBNCZgdpiMTV/vH/tFeydCxOCpnlHkvHdtiMVU/O+wL1voE/8AmTO8+9JjRoCEkJyE7ChEJUJ2FHzVXOSoQDp7j/yrDAlxnMJkW3zPED2jfmUmAwzXNuCS9sSSAJ3Zb+8BdqNCo0wYtlMe0Y74svMnJcdllnSrCmwiTZwM5RrBAiJiQdEv41M9t74u/LIDZeDmho9oSLDcuLquZsdkmTobjnr8dy443DUwxrn5i4M3OAAgb5BXOuafYEjDbYqNrOLP6RzCxt3S3ORJBmQ4gm9tfFep9D+kQr0abKhAqtaAQSS5xa3tONgBJB0nevCaDiXgT49/GfBaTo/tp+Fq/NxmcQHDLqOQ3ncutPZSGnQ38MFX/qVT+7pfsLVMdZYr8KtfPtB7oiaNMxY/Q5ErYUjZdkCJkDYdYfJ6fJoHlb3qzdUAZpE6CLyeQVRsM/Mjk6oP918BW7j2SqRLKTpDhnPwsMcGgZi4R7QAEX8FjsBhAKkON2ubv35wPit3jT/Nj+a/9krFURDyeF+/tDVJocS/x16VPlgqpOm/q/gqCtU+cJH1iR5ytGROHqHhhgwf6b3H9oeSzlJnzjQfrAHzQxo2WKdOEJ/s5/UaVjq3bqOj6TzH+J38VrMS7+Zn+6P7pqyjRkqCfouH6pTYI2G0D/M/8k/shY4tNOoRqWOjvLTH2LX4u+C/yXfu5WUzzWznQ1Mx7i+ftQxI1uKd/MZ/sXH/AG5WPdRIqZBqHZfGYWvcM2CA40T+7WQNQl+ffnzeOaU2CNgL4Ec6JHnSWUfWHWPcNJt4PafsWqwh/mTf7uP9uFjw7hvY31a0u9ZSYI2ezpOFbP1b98QsdWqyxlzIgDuyNEz3j1K2Gy6mbDg8Z/aWNqkQI3AA+DWj3yhgjb09mU2UzUYCHZW7zv4+XorDCE5VldhueTVBcS1rNCd50t3ArTYJ3YHclDgcgiCb77cuSkUzZRidV3omypEmH6RGMVU7wf1Gr1L8HFScEOTnD1K8o6XWxNTmB+w34L0v8FVWcI8cKp9Wtd9qlvJaRtkLkMQ3NlzDNExIldQUWFCoSSlRY6PACYJ7QG4xJMLqCM4c13fIA3ERG8C8Dv8ACtpPMHszO6Ijv8kmJqtAZlzAtEPJuJv7IG7S54rglp2DLCjRyTkBJmXAOytNza0acLi3nYh3WMc1zAARrYkyQZBAkRrpuVBhMa8uyg2Blsg9lxJjKGn3yOSuqdVzpIIA0G62thx5clza0WgKWvhHSXFoaJLWgNIzwTfl8AudCp2iGa8ovpF7cyrva9aKfbPtS2YzESDN51JGnmqPZwyyRobCd4vEhdOk3KNsKIO2KznVDmJJDA2+6Gmy9NpFeY7Yd84T/VH2r0qk+wXbp5RMyDsU/Nn+9qx/quVtVeADJ3H3SVndk1D1ZbwrW8azp9xT6mNzNdfQRfSThnu+0Kk6Eya6qHUgyYLpF9BIAv8Apt81mcbhOrr1KY3Q0XnUiO9S8U85SN0/bQVUavzovvbPkJ9ZUyeSorBfYa+GqmfyeXXTLQvbcZJ8gqKq/wCcJH1yR5lXWzGH5PViIM+ZoMvPj71Q1QWPaH2kj7OHem2lVguTVtq5sIfzD+7A+xcamCw5JFjUILiMzpuJmJ8YTMGT8imfyN+80QZnxKrqYnE5rCIJkx7TE5SUVbFFXZoKhPyH/JP7orgWYecmVmfLMZeU66TyTDVDMK0PdBLMsEjUsj3qrFRoxJc4TOWI3Eht+Y180S1FihRV2XtK+BA/sv8A81wZXohzWENzlrfojeBAJ4rphKcYUGTZkRu9mNOKz9QfOsdu+a/ZZPqnOVJBFJl9gsSG4VrSb5B4wCP+0+SzGy6Bc9rB9IEfqnj3cVKx1aOqj6jvMF4FvFR8NhKkZw1wAntaRYgHzIus5yKijV7MIbTLJu0kH9JZCpVaYA1Bv371pNk1WimSSAcxu6JMOJuHdw928zln03SezfOSdBIJdx5EJptxQlyaHYB/pp3tafMEj3hXtDE5aIPJZjY+IYOs6xzGyxoGZzdQNxmDoFa4ut1dJrXkML2yAYnKd+vP1TWI2EuSxwuLzHnf3qxo6LK4DadJt3uBkEES4GCNZGl724hT6W3GNpmXdoyG9lxvoJgWukpJcgyj6X0CcVbexvuIt5K/6L7V+T4d7AAZqSRmgkCm3/xIVTtbaTKj2hsScvaIIGh3HTX7749PFwHNzgNsYiCCJFzA5W5rGWo28FI0TekpDieqpwYyggdmP60S6eafX6WVSIphtONcpPgOAjx1WWa/NBBt/HiguMOg3iTcd3mnuHSNJ/KXEfXHjm+KFlKOKMXJm/HihR5JDx6GtBa0GAQX5cttYkRC7k1MjmlgdBcBMdgZ3NcQ3va4IovuGw0xxiba9qPBR6tQ58pEQSeRM3v3+am08UI6YWMxJZTpsOUH2gDBuBGgNjGhLQlfi7xFSCYgF0XOkgXi3CVwDsxAP1t/pKkUG8PpOjxy+++/ipaXoKOOJxNUtcA15aRlGcXaJP2ehXPAYJzi0SGEkCXE5YNgSWglonjpvhXlbBEUwXNJz6QQc+otBkCxuo79mlr8tRoBGo6wH1a7USOacZKPQyvxWy6jnAOpsGkAucJBm5ymRrvVk3GVW/0lfDtvGUNfOltSq7aVNzYexzhBLbFxtrO9LDHACvVzEC1jmg3gme71T8klw8f9JdEjDOIvnjtAmGzMVHmxNpndzUnKxgh9SS4gkAREUslyR7lU1K7AQGzFxB3yN49PgpDHhwg5i4G0wA2BAjlJCTnL2OjpjdrNY8htPMS0jMSYkgNJA4dgW32UKjVe8yXw0HeJmCbRwUqmxr2uMEloMxIveJuuWKpwcpGUW7ze178/VNNcAcn13tIDS6HXgTG4TA8N3BS2VxMDMZkEHQb5IT8MxjjDgSGgDhujcRuC7OwgaSWgAcJ0vrJKick+RM5Uaxyi5bd1i42nSQTPcoGLa7dUm/A2dFxHJTXNaYJi+6Y4RPvS1GtByiSDfQ6Hn99FV5tgVmMqZw0EyQb6rrUYc4LXZgQII5DSd6ssPhQ8ns8AToYt9klOxWz2U2AZspANzJmbXE9wQpxTpBgrXYQkzUMXjsdW6I33eJ36T6iUr4OGAsfnaWtc4aFkuiCJIsYvO8aKXgKQe4B950g8efmptTZ7Wzmpuid5BsNBIWu/6Gitp4JgIgPqZWlxDLElpM3E9kDfwngrbF4xjg5rW5WDe0WJAiZ42TMNtBtEVDS7Bew05voYkAzN9DxUTDFpytJd7MQCTJ4ZYIiCoknLIya7aLQwANJBgE7hJM+5c6JolnapB0CbtBPmutXY8MdUAjKwmDmFtT2eK47Ow9N7Je2501H2rGWmorsTwQq2BY+o4MYMoDSBOWJF/VXuC2fTrUKrsTVqMq02n5Oy5Djl0LgLAwBuiJVdUwretqjMWhrWGRvkfFVFWo8GzifFdMXgeGTa+yHZg5kzHagjjpBN7LjUwT2NnUXLYIgDSbdw8VZvY9jADXqEmRAJAHhPeq0MqG7y7qw0NaCTAkz2RNr+9RJ2xURzh3OdIaTaYztbAvFzKXaOG6u72zIn22vG6Jho4gc12xODqZJbbuM5hpoJjXQxvXfZGCD3NDyCageIdm7IYWhgiN4hLdWRrDIGExFmw1pBMXDSb29oid+7eAeSfBaHNyG41kEutNjC07uh1WQaZY1seyQ6N9+X8AomJ6N12PY0lk1JAgkgQDvIkWjRPdeaKdvoqacR2mOB4Zv/AFQrunsuk0ZXPplzbGztRY7kKN79Cv6ItPBZTLZdzLmNjyChbSp5XtMQD9WCJm88BotBjWsYTkFR7REugsaDMRmI1nkqitjWmr1Za9wdlHtxqd5grOF7h+HUrdWCma+XX1JjnAt5qXSb2pECPDU6k/fVVwpgE5XXJFiQY45ipmFsQHkntZnFupNoABGq2ZNGor16nVZDdrW6GCBA3TpdcabGB2YsBzU2yDGW7GXaAOybTPEk712wW1WvzGoKjm+yGl+a4AnM4+1YqdT28xrcopnJoB1mg4OBbG9Yp0qbOrT+HrTjaWDlhtq5rCjT7ByixJNhN2gXUDEML31G08PGanJa0Ohzg9msixIHorWj0hMgNYcu4Z3kxPEfBSht8m4w7oAm5d53GnwKryRT5NH8DWXNfyv2Z/GbHbUbahXa8MdGUhoJIMEgt4+9O2XsMirmdTrZZMCGzG6eWqtq3SgQctJtpkkuIAEawBFipWG2niHkljKbWxmBdJEWtIMzcbkOcUvyZk/jSWcfyv2V2P2T82/qqdbPBgFtiTfUE81kKkzleHAh28FpF7iDr9+K2X8osQawY0tNxENAF7e05xGUnfI3aKsxmGpYip1Yy9ZncX6h5dJnK+DImd/crW1GXjvgZ0bwpqECIa4m5BPs635wVfVei+fV0AcpPjIUnZ2Gq0aQa1zg0TAyUzF4iSRxB4Jae2K7YBe0cC9tInWNADChuPomkuSG/o24TBB4WM63tEDz3I/EtXcPcPirJnSWuLZ6X+mPSGpzel+IE3pnvYfsKhvTZP4FYNhVvq+rVW7X2VlAGILaYmxcWiTrAOs6+S038sMRH5P9E7z3pzeleLOjGR/du9CChPT6CoGK2bhMM14PXSGz7Jz31EAN0U/GY5gaSwue6RDcjhadSVq/5Q4z6tMd4A95QzbuOP1APzBuPEE8FqtRemXX0eZYzE9oh1MCd5aRHMTf/hTH7Rq02ZaedoP1DqDzbrPNbfa2DxGMA60UpAjMGQ6JBgE858zxVdQ6FOEfOExuLWjnrJ3p39C2voymH2tjW2cK7QNJbVbbxUzZu0HZvnW9gzmcab3EGLRAnVej0/lAaG9YBAAH9G7Sw/JpWvxAmaw/02W8gFd2uC9p5nRrzXqkGRAA+acZAMD5v2h/FQcRgHSSA7LrJp1GAX4ubHhKvsHT/wCsPGd4HWOdmbA+ccA4mCCIzZhHctNt2lUGHqTiazuzZr+pAcZ0ltMH1TTonajA1RUcc2UnjFOoBaxiRfdKiUu04QbF4GhJnSAN55KdgtrPaHNdVqskPbTy6Nc+Mxdacvcq+k80ySSYbLgd+cnXv1UMgvqAqGwdXLSYhtImb3bqJ7vBa3A1KuSaeFdBM+yxvAttM6QfFYKhjHy2XOhhLhBjtG4M+PervAbd7JBq1+yNG1qjRlBItB5Cynek8lKSO2I6R12VXB4II1pyZaeBtznwUbFdJXvqMcGCwMASYzCDmO/yUvZTqVSqczjJLpdmfJzTGYk3NnCbqMH4b5SyKQADqjXkF0EGAHF099uaaa9ju+wwuJDGBpwjXkTLi8Ekkkn6B4pVLdtTCCzaDiOMx6ZkKty+gpezkzaTGsyBuVsnstqPaO1Y2B/5sqbF02Pr5oqAZhEuzgaaZrg2C3LPwf0m2YSOZDT6xK6M6BNF+s3g+zw0usVpyi8Ihb/Z5fiNmCIpZgAPygbJ5ZhADZ7z6KbQ2bpIqayS0sAHCDe/gvSf5EM3Om83ge4LsOiTeR/xOlVWoPbL2YDCUGMbB63fID4BBMyba81Ie2lF6ebQDM9xygSRHiSt2zos0aMHi746J1Po5lMhjJ+sIB8xCjxanstKVU5GFw1RoPzdKm0xqGy7dInXcpTWutOHBAyn+hMAtiD6BbP8U1RuniS4nTjJXKpst4v1YPdJ8bo8Eu2PYv8AIzFJtQXDGAm/5IHXW5T2sqOMEsbHju3ZGnu8Ar9ocz8i39A/YnfjB7dWMHex3xT8CDbH2UbcA82LidNKWYDibgGydS2fV4VNdzWt8TJV6zbMatb4A/8AklO3ODQqWkiqiU/4lqvEO6z9Nvugru3o1b4ucfdCsRtsRen+sPgl/HTY9g/pD3wn4l6Co+iIOj7eDB/hn1cSu1PYzB9I/wCENHuC7DbTT+TP6Q+CezagP0B5j4KtiXQWc27OYOJ7yV0bgmfVb4j4hP8AlreA80/5U36s+KdBYraTRoB5J2QJvy0R7I8ymDFE7h6oAc5kXJjvTM4+s3zCR2K5D1XDG4pwpuygF0WEC55SgZ0r1WsALnAA6GbeYVHjOk7G+zSqP7uraPMun0TOlbc1RlWQW1KfYvuidJ/rArPVGTaY+8+W7xXPLWadGepJp0iLg8ORXdWc8tLqheYElpLs3HmrbbO06j8OSerkRkgHPI1eDcARI14qurEb41mIlUO08XVfULoc/SMwJgAZYB4Qq0pObtsyU2RsRjnHNnAdbyMHcm0KzSy8E3MeUWUOth3zdjpcdwNz95U3DUKjT2Wm45zz5bhrxWzqgslU3FwvwJ36aSO7RdKbKZs5+ut4bMjKW5Z4lWOzsK95MU6hIjNAOl+G63oprti1A3OaDwADciCJcG3GsEkeYXO23wiTPYKQ7iy8Q4SJBPeYJ5Ayp9VoJkugQRrrrGWNO4qzZsV5eGik4OdMCMpMRmIzR9ZvmE3+TbzbqnGxNnM0aYdMO42/4UtSbumFMqSwCwc6PzHHvuBBQuh2dT3023ANyJhwkG/IhCe//Y/yPbHm3iurUIXcbDkjTZCEwANE6JlZxg3KRCBHOq45tUN1Pj9iEIBjKhv4D3rkDcIQgR2ZTBaSQDrqEx2HZPst1+qOSEIAY/CMj2GfohUG0mAGwA00slQpZRFOgXQfBCFIzrRGq7hqEJMZ0pFOm6EJMY/eu1No4JEJDK7F0wcNVBAIbXflBFm9v6I3anzKxtUffwQhcut/cZa3KI1Q9n78EUjY8iEIWTOck0tPD7Fyd7bfzXf9qEKey0d3ffyTSJ8/eDPvPmhCnc0URq1Q5ssmLGJtLh2jHE5Gz+aOCeD6GfE6pEKnJiFpXEm5k3NzYkBCELKTyx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5126" name="Picture 6" descr="http://gdb.rferl.org/9870D9FB-4D05-4FE0-9409-1785862C36D0_mw800_mh600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809" y="4967584"/>
            <a:ext cx="2400201" cy="1800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https://encrypted-tbn1.gstatic.com/images?q=tbn:ANd9GcQ_Kf_hDUkAq3p7BgTaf4_5VkFH0Ttl7jZ0zBYrNoatiLprvEDbJg"/>
          <p:cNvPicPr>
            <a:picLocks noChangeAspect="1" noChangeArrowheads="1"/>
          </p:cNvPicPr>
          <p:nvPr/>
        </p:nvPicPr>
        <p:blipFill rotWithShape="1">
          <a:blip r:embed="rId4">
            <a:extLst>
              <a:ext uri="{28A0092B-C50C-407E-A947-70E740481C1C}">
                <a14:useLocalDpi xmlns:a14="http://schemas.microsoft.com/office/drawing/2010/main" val="0"/>
              </a:ext>
            </a:extLst>
          </a:blip>
          <a:srcRect t="16196"/>
          <a:stretch/>
        </p:blipFill>
        <p:spPr bwMode="auto">
          <a:xfrm>
            <a:off x="2771800" y="4967585"/>
            <a:ext cx="3467108" cy="1781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2398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478389"/>
            <a:ext cx="8856984" cy="5262979"/>
          </a:xfrm>
          <a:prstGeom prst="rect">
            <a:avLst/>
          </a:prstGeom>
          <a:ln>
            <a:solidFill>
              <a:srgbClr val="669900"/>
            </a:solidFill>
          </a:ln>
        </p:spPr>
        <p:txBody>
          <a:bodyPr wrap="square">
            <a:spAutoFit/>
          </a:bodyPr>
          <a:lstStyle/>
          <a:p>
            <a:pPr marL="285750" lvl="0" indent="-285750" algn="just">
              <a:buFont typeface="Wingdings" pitchFamily="2" charset="2"/>
              <a:buChar char="v"/>
            </a:pPr>
            <a:r>
              <a:rPr lang="uz-Cyrl-UZ" sz="2800" b="1" dirty="0">
                <a:solidFill>
                  <a:srgbClr val="000099"/>
                </a:solidFill>
                <a:latin typeface="Times New Roman" pitchFamily="18" charset="0"/>
                <a:cs typeface="Times New Roman" pitchFamily="18" charset="0"/>
              </a:rPr>
              <a:t>2013 йилда  </a:t>
            </a:r>
            <a:r>
              <a:rPr lang="ru-RU" sz="2800" b="1" dirty="0">
                <a:solidFill>
                  <a:srgbClr val="D60093"/>
                </a:solidFill>
                <a:latin typeface="Times New Roman" pitchFamily="18" charset="0"/>
                <a:cs typeface="Times New Roman" pitchFamily="18" charset="0"/>
              </a:rPr>
              <a:t>970 </a:t>
            </a:r>
            <a:r>
              <a:rPr lang="ru-RU" sz="2800" b="1" dirty="0" err="1">
                <a:solidFill>
                  <a:srgbClr val="D60093"/>
                </a:solidFill>
                <a:latin typeface="Times New Roman" pitchFamily="18" charset="0"/>
                <a:cs typeface="Times New Roman" pitchFamily="18" charset="0"/>
              </a:rPr>
              <a:t>мингдан</a:t>
            </a:r>
            <a:r>
              <a:rPr lang="ru-RU" sz="2800" b="1" dirty="0">
                <a:solidFill>
                  <a:srgbClr val="D60093"/>
                </a:solidFill>
                <a:latin typeface="Times New Roman" pitchFamily="18" charset="0"/>
                <a:cs typeface="Times New Roman" pitchFamily="18" charset="0"/>
              </a:rPr>
              <a:t> </a:t>
            </a:r>
            <a:r>
              <a:rPr lang="ru-RU" sz="2800" b="1" dirty="0" err="1">
                <a:solidFill>
                  <a:srgbClr val="D60093"/>
                </a:solidFill>
                <a:latin typeface="Times New Roman" pitchFamily="18" charset="0"/>
                <a:cs typeface="Times New Roman" pitchFamily="18" charset="0"/>
              </a:rPr>
              <a:t>ортиқ</a:t>
            </a:r>
            <a:r>
              <a:rPr lang="ru-RU" sz="2800" b="1" dirty="0">
                <a:solidFill>
                  <a:srgbClr val="D60093"/>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иш</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ўрни</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яратилиб</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уларнинг</a:t>
            </a:r>
            <a:r>
              <a:rPr lang="ru-RU" sz="2800" b="1" dirty="0">
                <a:solidFill>
                  <a:srgbClr val="000099"/>
                </a:solidFill>
                <a:latin typeface="Times New Roman" pitchFamily="18" charset="0"/>
                <a:cs typeface="Times New Roman" pitchFamily="18" charset="0"/>
              </a:rPr>
              <a:t> </a:t>
            </a:r>
            <a:r>
              <a:rPr lang="ru-RU" sz="2800" b="1" dirty="0">
                <a:solidFill>
                  <a:srgbClr val="D60093"/>
                </a:solidFill>
                <a:latin typeface="Times New Roman" pitchFamily="18" charset="0"/>
                <a:cs typeface="Times New Roman" pitchFamily="18" charset="0"/>
              </a:rPr>
              <a:t>60 </a:t>
            </a:r>
            <a:r>
              <a:rPr lang="ru-RU" sz="2800" b="1" dirty="0" err="1">
                <a:solidFill>
                  <a:srgbClr val="D60093"/>
                </a:solidFill>
                <a:latin typeface="Times New Roman" pitchFamily="18" charset="0"/>
                <a:cs typeface="Times New Roman" pitchFamily="18" charset="0"/>
              </a:rPr>
              <a:t>фоизи</a:t>
            </a:r>
            <a:r>
              <a:rPr lang="ru-RU" sz="2800" b="1" dirty="0">
                <a:solidFill>
                  <a:srgbClr val="D60093"/>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қишлоқ</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ҳудудларида</a:t>
            </a:r>
            <a:r>
              <a:rPr lang="ru-RU" sz="2800" b="1" dirty="0">
                <a:solidFill>
                  <a:srgbClr val="000099"/>
                </a:solidFill>
                <a:latin typeface="Times New Roman" pitchFamily="18" charset="0"/>
                <a:cs typeface="Times New Roman" pitchFamily="18" charset="0"/>
              </a:rPr>
              <a:t> </a:t>
            </a:r>
            <a:r>
              <a:rPr lang="ru-RU" sz="2800" b="1" dirty="0" err="1">
                <a:solidFill>
                  <a:srgbClr val="000099"/>
                </a:solidFill>
                <a:latin typeface="Times New Roman" pitchFamily="18" charset="0"/>
                <a:cs typeface="Times New Roman" pitchFamily="18" charset="0"/>
              </a:rPr>
              <a:t>ташкил</a:t>
            </a:r>
            <a:r>
              <a:rPr lang="ru-RU" sz="2800" b="1" dirty="0">
                <a:solidFill>
                  <a:srgbClr val="000099"/>
                </a:solidFill>
                <a:latin typeface="Times New Roman" pitchFamily="18" charset="0"/>
                <a:cs typeface="Times New Roman" pitchFamily="18" charset="0"/>
              </a:rPr>
              <a:t> этил</a:t>
            </a:r>
            <a:r>
              <a:rPr lang="uz-Cyrl-UZ" sz="2800" b="1" dirty="0">
                <a:solidFill>
                  <a:srgbClr val="000099"/>
                </a:solidFill>
                <a:latin typeface="Times New Roman" pitchFamily="18" charset="0"/>
                <a:cs typeface="Times New Roman" pitchFamily="18" charset="0"/>
              </a:rPr>
              <a:t>ди. </a:t>
            </a:r>
            <a:endParaRPr lang="ru-RU" sz="2800" b="1" dirty="0">
              <a:solidFill>
                <a:srgbClr val="000099"/>
              </a:solidFill>
              <a:latin typeface="Times New Roman" pitchFamily="18" charset="0"/>
              <a:cs typeface="Times New Roman" pitchFamily="18" charset="0"/>
            </a:endParaRPr>
          </a:p>
          <a:p>
            <a:pPr marL="285750" lvl="0" indent="-285750" algn="just">
              <a:buFont typeface="Wingdings" pitchFamily="2" charset="2"/>
              <a:buChar char="v"/>
            </a:pPr>
            <a:r>
              <a:rPr lang="ru-RU" sz="2800" b="1" dirty="0" err="1">
                <a:latin typeface="Times New Roman" pitchFamily="18" charset="0"/>
                <a:cs typeface="Times New Roman" pitchFamily="18" charset="0"/>
              </a:rPr>
              <a:t>касб-ҳунар</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коллежларини</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битирган</a:t>
            </a:r>
            <a:r>
              <a:rPr lang="ru-RU" sz="2800" b="1" dirty="0">
                <a:latin typeface="Times New Roman" pitchFamily="18" charset="0"/>
                <a:cs typeface="Times New Roman" pitchFamily="18" charset="0"/>
              </a:rPr>
              <a:t> </a:t>
            </a:r>
            <a:r>
              <a:rPr lang="ru-RU" sz="2800" b="1" dirty="0">
                <a:solidFill>
                  <a:srgbClr val="D60093"/>
                </a:solidFill>
                <a:latin typeface="Times New Roman" pitchFamily="18" charset="0"/>
                <a:cs typeface="Times New Roman" pitchFamily="18" charset="0"/>
              </a:rPr>
              <a:t>500 </a:t>
            </a:r>
            <a:r>
              <a:rPr lang="ru-RU" sz="2800" b="1" dirty="0" err="1">
                <a:solidFill>
                  <a:srgbClr val="D60093"/>
                </a:solidFill>
                <a:latin typeface="Times New Roman" pitchFamily="18" charset="0"/>
                <a:cs typeface="Times New Roman" pitchFamily="18" charset="0"/>
              </a:rPr>
              <a:t>мингдан</a:t>
            </a:r>
            <a:r>
              <a:rPr lang="ru-RU" sz="2800" b="1" dirty="0">
                <a:solidFill>
                  <a:srgbClr val="D60093"/>
                </a:solidFill>
                <a:latin typeface="Times New Roman" pitchFamily="18" charset="0"/>
                <a:cs typeface="Times New Roman" pitchFamily="18" charset="0"/>
              </a:rPr>
              <a:t> </a:t>
            </a:r>
            <a:r>
              <a:rPr lang="ru-RU" sz="2800" b="1" dirty="0" err="1">
                <a:solidFill>
                  <a:srgbClr val="D60093"/>
                </a:solidFill>
                <a:latin typeface="Times New Roman" pitchFamily="18" charset="0"/>
                <a:cs typeface="Times New Roman" pitchFamily="18" charset="0"/>
              </a:rPr>
              <a:t>зиёд</a:t>
            </a:r>
            <a:r>
              <a:rPr lang="ru-RU" sz="2800" b="1" dirty="0">
                <a:solidFill>
                  <a:srgbClr val="D60093"/>
                </a:solidFill>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йигит-қизларимиз</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ишга</a:t>
            </a:r>
            <a:r>
              <a:rPr lang="ru-RU" sz="2800" b="1" dirty="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жойлаштирилгани</a:t>
            </a:r>
            <a:r>
              <a:rPr lang="ru-RU" sz="2800" b="1" dirty="0" smtClean="0">
                <a:latin typeface="Times New Roman" pitchFamily="18" charset="0"/>
                <a:cs typeface="Times New Roman" pitchFamily="18" charset="0"/>
              </a:rPr>
              <a:t> </a:t>
            </a:r>
            <a:r>
              <a:rPr lang="ru-RU" sz="2800" b="1" dirty="0" err="1">
                <a:latin typeface="Times New Roman" pitchFamily="18" charset="0"/>
                <a:cs typeface="Times New Roman" pitchFamily="18" charset="0"/>
              </a:rPr>
              <a:t>энг</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катта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ютуқ</a:t>
            </a:r>
            <a:r>
              <a:rPr lang="uz-Cyrl-UZ" sz="2800" b="1" dirty="0">
                <a:latin typeface="Times New Roman" pitchFamily="18" charset="0"/>
                <a:cs typeface="Times New Roman" pitchFamily="18" charset="0"/>
              </a:rPr>
              <a:t> бўлди. </a:t>
            </a:r>
            <a:endParaRPr lang="ru-RU" sz="2800" b="1" dirty="0">
              <a:latin typeface="Times New Roman" pitchFamily="18" charset="0"/>
              <a:cs typeface="Times New Roman" pitchFamily="18" charset="0"/>
            </a:endParaRPr>
          </a:p>
          <a:p>
            <a:pPr marL="285750" lvl="0" indent="-285750" algn="just">
              <a:buFont typeface="Wingdings" pitchFamily="2" charset="2"/>
              <a:buChar char="v"/>
            </a:pPr>
            <a:r>
              <a:rPr lang="ru-RU" sz="2800" b="1" dirty="0" err="1">
                <a:solidFill>
                  <a:srgbClr val="7030A0"/>
                </a:solidFill>
                <a:latin typeface="Times New Roman" pitchFamily="18" charset="0"/>
                <a:cs typeface="Times New Roman" pitchFamily="18" charset="0"/>
              </a:rPr>
              <a:t>Туғруқ</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ёшидаги</a:t>
            </a:r>
            <a:r>
              <a:rPr lang="ru-RU" sz="2800" b="1" dirty="0">
                <a:solidFill>
                  <a:srgbClr val="7030A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7 миллион </a:t>
            </a:r>
            <a:r>
              <a:rPr lang="ru-RU" sz="2800" b="1" dirty="0" err="1">
                <a:solidFill>
                  <a:srgbClr val="7030A0"/>
                </a:solidFill>
                <a:latin typeface="Times New Roman" pitchFamily="18" charset="0"/>
                <a:cs typeface="Times New Roman" pitchFamily="18" charset="0"/>
              </a:rPr>
              <a:t>аёл</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ҳамда</a:t>
            </a:r>
            <a:r>
              <a:rPr lang="ru-RU" sz="2800" b="1" dirty="0">
                <a:solidFill>
                  <a:srgbClr val="7030A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7 миллион 300 </a:t>
            </a:r>
            <a:r>
              <a:rPr lang="ru-RU" sz="2800" b="1" dirty="0" err="1">
                <a:solidFill>
                  <a:srgbClr val="FF0000"/>
                </a:solidFill>
                <a:latin typeface="Times New Roman" pitchFamily="18" charset="0"/>
                <a:cs typeface="Times New Roman" pitchFamily="18" charset="0"/>
              </a:rPr>
              <a:t>минг</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нафар</a:t>
            </a:r>
            <a:r>
              <a:rPr lang="ru-RU" sz="2800" b="1" dirty="0">
                <a:solidFill>
                  <a:srgbClr val="7030A0"/>
                </a:solidFill>
                <a:latin typeface="Times New Roman" pitchFamily="18" charset="0"/>
                <a:cs typeface="Times New Roman" pitchFamily="18" charset="0"/>
              </a:rPr>
              <a:t> бола </a:t>
            </a:r>
            <a:r>
              <a:rPr lang="ru-RU" sz="2800" b="1" dirty="0" err="1">
                <a:solidFill>
                  <a:srgbClr val="7030A0"/>
                </a:solidFill>
                <a:latin typeface="Times New Roman" pitchFamily="18" charset="0"/>
                <a:cs typeface="Times New Roman" pitchFamily="18" charset="0"/>
              </a:rPr>
              <a:t>тиббий</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кўрикдан</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ўтказилди</a:t>
            </a:r>
            <a:r>
              <a:rPr lang="uz-Cyrl-UZ" sz="2800" b="1" dirty="0">
                <a:solidFill>
                  <a:srgbClr val="7030A0"/>
                </a:solidFill>
                <a:latin typeface="Times New Roman" pitchFamily="18" charset="0"/>
                <a:cs typeface="Times New Roman" pitchFamily="18" charset="0"/>
              </a:rPr>
              <a:t>. </a:t>
            </a:r>
            <a:endParaRPr lang="ru-RU" sz="2800" b="1" dirty="0">
              <a:solidFill>
                <a:srgbClr val="7030A0"/>
              </a:solidFill>
              <a:latin typeface="Times New Roman" pitchFamily="18" charset="0"/>
              <a:cs typeface="Times New Roman" pitchFamily="18" charset="0"/>
            </a:endParaRPr>
          </a:p>
          <a:p>
            <a:pPr marL="285750" lvl="0" indent="-285750" algn="just">
              <a:buFont typeface="Wingdings" pitchFamily="2" charset="2"/>
              <a:buChar char="v"/>
            </a:pPr>
            <a:r>
              <a:rPr lang="ru-RU" sz="2800" b="1" dirty="0">
                <a:solidFill>
                  <a:srgbClr val="0033CC"/>
                </a:solidFill>
                <a:latin typeface="Times New Roman" pitchFamily="18" charset="0"/>
                <a:cs typeface="Times New Roman" pitchFamily="18" charset="0"/>
              </a:rPr>
              <a:t>195 </a:t>
            </a:r>
            <a:r>
              <a:rPr lang="ru-RU" sz="2800" b="1" dirty="0" err="1">
                <a:solidFill>
                  <a:srgbClr val="0033CC"/>
                </a:solidFill>
                <a:latin typeface="Times New Roman" pitchFamily="18" charset="0"/>
                <a:cs typeface="Times New Roman" pitchFamily="18" charset="0"/>
              </a:rPr>
              <a:t>минг</a:t>
            </a:r>
            <a:r>
              <a:rPr lang="ru-RU" sz="2800" b="1" dirty="0">
                <a:solidFill>
                  <a:srgbClr val="0033CC"/>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нафар</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ёлғиз</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қария</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ногирон</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ва</a:t>
            </a:r>
            <a:r>
              <a:rPr lang="ru-RU" sz="2800" b="1" dirty="0">
                <a:solidFill>
                  <a:srgbClr val="800000"/>
                </a:solidFill>
                <a:latin typeface="Times New Roman" pitchFamily="18" charset="0"/>
                <a:cs typeface="Times New Roman" pitchFamily="18" charset="0"/>
              </a:rPr>
              <a:t> пенсионер</a:t>
            </a:r>
            <a:r>
              <a:rPr lang="uz-Cyrl-UZ" sz="2800" b="1" dirty="0">
                <a:solidFill>
                  <a:srgbClr val="800000"/>
                </a:solidFill>
                <a:latin typeface="Times New Roman" pitchFamily="18" charset="0"/>
                <a:cs typeface="Times New Roman" pitchFamily="18" charset="0"/>
              </a:rPr>
              <a:t>г</a:t>
            </a:r>
            <a:r>
              <a:rPr lang="ru-RU" sz="2800" b="1" dirty="0">
                <a:solidFill>
                  <a:srgbClr val="800000"/>
                </a:solidFill>
                <a:latin typeface="Times New Roman" pitchFamily="18" charset="0"/>
                <a:cs typeface="Times New Roman" pitchFamily="18" charset="0"/>
              </a:rPr>
              <a:t>а </a:t>
            </a:r>
            <a:r>
              <a:rPr lang="ru-RU" sz="2800" b="1" dirty="0" err="1">
                <a:solidFill>
                  <a:srgbClr val="800000"/>
                </a:solidFill>
                <a:latin typeface="Times New Roman" pitchFamily="18" charset="0"/>
                <a:cs typeface="Times New Roman" pitchFamily="18" charset="0"/>
              </a:rPr>
              <a:t>малакали</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тиббий</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ёрдам</a:t>
            </a:r>
            <a:r>
              <a:rPr lang="ru-RU" sz="2800" b="1" dirty="0">
                <a:solidFill>
                  <a:srgbClr val="800000"/>
                </a:solidFill>
                <a:latin typeface="Times New Roman" pitchFamily="18" charset="0"/>
                <a:cs typeface="Times New Roman" pitchFamily="18" charset="0"/>
              </a:rPr>
              <a:t> </a:t>
            </a:r>
            <a:r>
              <a:rPr lang="ru-RU" sz="2800" b="1" dirty="0" err="1">
                <a:solidFill>
                  <a:srgbClr val="800000"/>
                </a:solidFill>
                <a:latin typeface="Times New Roman" pitchFamily="18" charset="0"/>
                <a:cs typeface="Times New Roman" pitchFamily="18" charset="0"/>
              </a:rPr>
              <a:t>кўрсатилди</a:t>
            </a:r>
            <a:r>
              <a:rPr lang="ru-RU" sz="2800" b="1" dirty="0">
                <a:solidFill>
                  <a:srgbClr val="800000"/>
                </a:solidFill>
                <a:latin typeface="Times New Roman" pitchFamily="18" charset="0"/>
                <a:cs typeface="Times New Roman" pitchFamily="18" charset="0"/>
              </a:rPr>
              <a:t>.</a:t>
            </a:r>
          </a:p>
          <a:p>
            <a:pPr marL="285750" lvl="0" indent="-285750" algn="just">
              <a:buFont typeface="Wingdings" pitchFamily="2" charset="2"/>
              <a:buChar char="v"/>
            </a:pPr>
            <a:r>
              <a:rPr lang="uz-Cyrl-UZ" sz="2800" b="1" dirty="0">
                <a:solidFill>
                  <a:srgbClr val="009900"/>
                </a:solidFill>
                <a:latin typeface="Times New Roman" pitchFamily="18" charset="0"/>
                <a:cs typeface="Times New Roman" pitchFamily="18" charset="0"/>
              </a:rPr>
              <a:t>2013 йилда </a:t>
            </a:r>
            <a:r>
              <a:rPr lang="ru-RU" sz="2800" b="1" dirty="0">
                <a:solidFill>
                  <a:srgbClr val="000099"/>
                </a:solidFill>
                <a:latin typeface="Times New Roman" pitchFamily="18" charset="0"/>
                <a:cs typeface="Times New Roman" pitchFamily="18" charset="0"/>
              </a:rPr>
              <a:t>146 та </a:t>
            </a:r>
            <a:r>
              <a:rPr lang="uz-Cyrl-UZ" sz="2800" b="1" dirty="0">
                <a:solidFill>
                  <a:srgbClr val="009900"/>
                </a:solidFill>
                <a:latin typeface="Times New Roman" pitchFamily="18" charset="0"/>
                <a:cs typeface="Times New Roman" pitchFamily="18" charset="0"/>
              </a:rPr>
              <a:t>янги </a:t>
            </a:r>
            <a:r>
              <a:rPr lang="ru-RU" sz="2800" b="1" dirty="0" err="1">
                <a:solidFill>
                  <a:srgbClr val="009900"/>
                </a:solidFill>
                <a:latin typeface="Times New Roman" pitchFamily="18" charset="0"/>
                <a:cs typeface="Times New Roman" pitchFamily="18" charset="0"/>
              </a:rPr>
              <a:t>замонавий</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тиббиёт</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муассасаси</a:t>
            </a:r>
            <a:r>
              <a:rPr lang="ru-RU" sz="2800" b="1" dirty="0">
                <a:solidFill>
                  <a:srgbClr val="009900"/>
                </a:solidFill>
                <a:latin typeface="Times New Roman" pitchFamily="18" charset="0"/>
                <a:cs typeface="Times New Roman" pitchFamily="18" charset="0"/>
              </a:rPr>
              <a:t> </a:t>
            </a:r>
            <a:r>
              <a:rPr lang="uz-Cyrl-UZ" sz="2800" b="1" dirty="0">
                <a:solidFill>
                  <a:srgbClr val="009900"/>
                </a:solidFill>
                <a:latin typeface="Times New Roman" pitchFamily="18" charset="0"/>
                <a:cs typeface="Times New Roman" pitchFamily="18" charset="0"/>
              </a:rPr>
              <a:t>ишга тушди. </a:t>
            </a:r>
            <a:endParaRPr lang="ru-RU" sz="2800" b="1"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1251856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436752"/>
            <a:ext cx="8784976" cy="4832092"/>
          </a:xfrm>
          <a:prstGeom prst="rect">
            <a:avLst/>
          </a:prstGeom>
          <a:ln>
            <a:solidFill>
              <a:srgbClr val="669900"/>
            </a:solidFill>
          </a:ln>
        </p:spPr>
        <p:txBody>
          <a:bodyPr wrap="square">
            <a:spAutoFit/>
          </a:bodyPr>
          <a:lstStyle/>
          <a:p>
            <a:pPr marL="285750" lvl="0" indent="-285750" algn="just">
              <a:buFont typeface="Wingdings" pitchFamily="2" charset="2"/>
              <a:buChar char="v"/>
            </a:pPr>
            <a:r>
              <a:rPr lang="ru-RU" sz="2800" b="1" dirty="0" err="1">
                <a:solidFill>
                  <a:srgbClr val="7030A0"/>
                </a:solidFill>
                <a:latin typeface="Times New Roman" pitchFamily="18" charset="0"/>
                <a:cs typeface="Times New Roman" pitchFamily="18" charset="0"/>
              </a:rPr>
              <a:t>Тошкент</a:t>
            </a:r>
            <a:r>
              <a:rPr lang="ru-RU" sz="2800" b="1" dirty="0">
                <a:solidFill>
                  <a:srgbClr val="7030A0"/>
                </a:solidFill>
                <a:latin typeface="Times New Roman" pitchFamily="18" charset="0"/>
                <a:cs typeface="Times New Roman" pitchFamily="18" charset="0"/>
              </a:rPr>
              <a:t> Педиатрия </a:t>
            </a:r>
            <a:r>
              <a:rPr lang="ru-RU" sz="2800" b="1" dirty="0" err="1">
                <a:solidFill>
                  <a:srgbClr val="7030A0"/>
                </a:solidFill>
                <a:latin typeface="Times New Roman" pitchFamily="18" charset="0"/>
                <a:cs typeface="Times New Roman" pitchFamily="18" charset="0"/>
              </a:rPr>
              <a:t>тиббиёт</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институти</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клиникасида</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ҳамда</a:t>
            </a:r>
            <a:r>
              <a:rPr lang="ru-RU" sz="2800" b="1" dirty="0">
                <a:solidFill>
                  <a:srgbClr val="7030A0"/>
                </a:solidFill>
                <a:latin typeface="Times New Roman" pitchFamily="18" charset="0"/>
                <a:cs typeface="Times New Roman" pitchFamily="18" charset="0"/>
              </a:rPr>
              <a:t> Республика педиатрия </a:t>
            </a:r>
            <a:r>
              <a:rPr lang="ru-RU" sz="2800" b="1" dirty="0" err="1">
                <a:solidFill>
                  <a:srgbClr val="7030A0"/>
                </a:solidFill>
                <a:latin typeface="Times New Roman" pitchFamily="18" charset="0"/>
                <a:cs typeface="Times New Roman" pitchFamily="18" charset="0"/>
              </a:rPr>
              <a:t>ихтисослашган</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илмий-амалий</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тиббиёт</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марказида</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янги</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жарроҳлик</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корпуслари</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ишга</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туширилди</a:t>
            </a:r>
            <a:r>
              <a:rPr lang="ru-RU" sz="2800" b="1" dirty="0">
                <a:solidFill>
                  <a:srgbClr val="7030A0"/>
                </a:solidFill>
                <a:latin typeface="Times New Roman" pitchFamily="18" charset="0"/>
                <a:cs typeface="Times New Roman" pitchFamily="18" charset="0"/>
              </a:rPr>
              <a:t>.</a:t>
            </a:r>
          </a:p>
          <a:p>
            <a:pPr marL="285750" lvl="0" indent="-285750" algn="just">
              <a:buFont typeface="Wingdings" pitchFamily="2" charset="2"/>
              <a:buChar char="v"/>
            </a:pPr>
            <a:r>
              <a:rPr lang="ru-RU" sz="2800" b="1" dirty="0">
                <a:solidFill>
                  <a:srgbClr val="000066"/>
                </a:solidFill>
                <a:latin typeface="Times New Roman" pitchFamily="18" charset="0"/>
                <a:cs typeface="Times New Roman" pitchFamily="18" charset="0"/>
              </a:rPr>
              <a:t>2013 </a:t>
            </a:r>
            <a:r>
              <a:rPr lang="ru-RU" sz="2800" b="1" dirty="0" err="1">
                <a:solidFill>
                  <a:srgbClr val="000066"/>
                </a:solidFill>
                <a:latin typeface="Times New Roman" pitchFamily="18" charset="0"/>
                <a:cs typeface="Times New Roman" pitchFamily="18" charset="0"/>
              </a:rPr>
              <a:t>йилда</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юрак-қон</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томир</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касалликларига</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чалинган</a:t>
            </a:r>
            <a:r>
              <a:rPr lang="ru-RU" sz="2800" b="1" dirty="0">
                <a:solidFill>
                  <a:srgbClr val="000066"/>
                </a:solidFill>
                <a:latin typeface="Times New Roman" pitchFamily="18" charset="0"/>
                <a:cs typeface="Times New Roman" pitchFamily="18" charset="0"/>
              </a:rPr>
              <a:t> </a:t>
            </a:r>
            <a:r>
              <a:rPr lang="ru-RU" sz="2800" b="1" dirty="0">
                <a:solidFill>
                  <a:srgbClr val="0033CC"/>
                </a:solidFill>
                <a:latin typeface="Times New Roman" pitchFamily="18" charset="0"/>
                <a:cs typeface="Times New Roman" pitchFamily="18" charset="0"/>
              </a:rPr>
              <a:t>4 </a:t>
            </a:r>
            <a:r>
              <a:rPr lang="ru-RU" sz="2800" b="1" dirty="0" err="1">
                <a:solidFill>
                  <a:srgbClr val="0033CC"/>
                </a:solidFill>
                <a:latin typeface="Times New Roman" pitchFamily="18" charset="0"/>
                <a:cs typeface="Times New Roman" pitchFamily="18" charset="0"/>
              </a:rPr>
              <a:t>мингдан</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зиёд</a:t>
            </a:r>
            <a:r>
              <a:rPr lang="ru-RU" sz="2800" b="1" dirty="0">
                <a:solidFill>
                  <a:srgbClr val="0033CC"/>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бемор</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дардига</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даво</a:t>
            </a:r>
            <a:r>
              <a:rPr lang="ru-RU" sz="2800" b="1" dirty="0">
                <a:solidFill>
                  <a:srgbClr val="000066"/>
                </a:solidFill>
                <a:latin typeface="Times New Roman" pitchFamily="18" charset="0"/>
                <a:cs typeface="Times New Roman" pitchFamily="18" charset="0"/>
              </a:rPr>
              <a:t> </a:t>
            </a:r>
            <a:r>
              <a:rPr lang="ru-RU" sz="2800" b="1" dirty="0" err="1">
                <a:solidFill>
                  <a:srgbClr val="000066"/>
                </a:solidFill>
                <a:latin typeface="Times New Roman" pitchFamily="18" charset="0"/>
                <a:cs typeface="Times New Roman" pitchFamily="18" charset="0"/>
              </a:rPr>
              <a:t>топди</a:t>
            </a:r>
            <a:r>
              <a:rPr lang="ru-RU" sz="2800" b="1" dirty="0">
                <a:solidFill>
                  <a:srgbClr val="000066"/>
                </a:solidFill>
                <a:latin typeface="Times New Roman" pitchFamily="18" charset="0"/>
                <a:cs typeface="Times New Roman" pitchFamily="18" charset="0"/>
              </a:rPr>
              <a:t>.</a:t>
            </a:r>
            <a:r>
              <a:rPr lang="uz-Cyrl-UZ" sz="2800" b="1" dirty="0">
                <a:solidFill>
                  <a:srgbClr val="000066"/>
                </a:solidFill>
                <a:latin typeface="Times New Roman" pitchFamily="18" charset="0"/>
                <a:cs typeface="Times New Roman" pitchFamily="18" charset="0"/>
              </a:rPr>
              <a:t>  </a:t>
            </a:r>
            <a:endParaRPr lang="ru-RU" sz="2800" b="1" dirty="0">
              <a:solidFill>
                <a:srgbClr val="000066"/>
              </a:solidFill>
              <a:latin typeface="Times New Roman" pitchFamily="18" charset="0"/>
              <a:cs typeface="Times New Roman" pitchFamily="18" charset="0"/>
            </a:endParaRPr>
          </a:p>
          <a:p>
            <a:pPr marL="285750" lvl="0" indent="-285750" algn="just">
              <a:buFont typeface="Wingdings" pitchFamily="2" charset="2"/>
              <a:buChar char="v"/>
            </a:pPr>
            <a:r>
              <a:rPr lang="ru-RU" sz="2800" b="1" dirty="0">
                <a:solidFill>
                  <a:srgbClr val="009900"/>
                </a:solidFill>
                <a:latin typeface="Times New Roman" pitchFamily="18" charset="0"/>
                <a:cs typeface="Times New Roman" pitchFamily="18" charset="0"/>
              </a:rPr>
              <a:t>2013 </a:t>
            </a:r>
            <a:r>
              <a:rPr lang="ru-RU" sz="2800" b="1" dirty="0" err="1">
                <a:solidFill>
                  <a:srgbClr val="009900"/>
                </a:solidFill>
                <a:latin typeface="Times New Roman" pitchFamily="18" charset="0"/>
                <a:cs typeface="Times New Roman" pitchFamily="18" charset="0"/>
              </a:rPr>
              <a:t>йилда</a:t>
            </a:r>
            <a:r>
              <a:rPr lang="ru-RU" sz="2800" b="1" dirty="0">
                <a:solidFill>
                  <a:srgbClr val="009900"/>
                </a:solidFill>
                <a:latin typeface="Times New Roman" pitchFamily="18" charset="0"/>
                <a:cs typeface="Times New Roman" pitchFamily="18" charset="0"/>
              </a:rPr>
              <a:t> </a:t>
            </a:r>
            <a:r>
              <a:rPr lang="ru-RU" sz="2800" b="1" dirty="0">
                <a:solidFill>
                  <a:srgbClr val="0000FF"/>
                </a:solidFill>
                <a:latin typeface="Times New Roman" pitchFamily="18" charset="0"/>
                <a:cs typeface="Times New Roman" pitchFamily="18" charset="0"/>
              </a:rPr>
              <a:t>756 та </a:t>
            </a:r>
            <a:r>
              <a:rPr lang="ru-RU" sz="2800" b="1" dirty="0" err="1">
                <a:solidFill>
                  <a:srgbClr val="009900"/>
                </a:solidFill>
                <a:latin typeface="Times New Roman" pitchFamily="18" charset="0"/>
                <a:cs typeface="Times New Roman" pitchFamily="18" charset="0"/>
              </a:rPr>
              <a:t>таълим</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маскани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мусиқа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ва</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санъат</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мактаблари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болалар</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спорти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объектлари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янгитдан</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қурилди</a:t>
            </a:r>
            <a:r>
              <a:rPr lang="ru-RU" sz="2800" b="1" dirty="0">
                <a:solidFill>
                  <a:srgbClr val="009900"/>
                </a:solidFill>
                <a:latin typeface="Times New Roman" pitchFamily="18" charset="0"/>
                <a:cs typeface="Times New Roman" pitchFamily="18" charset="0"/>
              </a:rPr>
              <a:t>, реконструкция </a:t>
            </a:r>
            <a:r>
              <a:rPr lang="ru-RU" sz="2800" b="1" dirty="0" err="1">
                <a:solidFill>
                  <a:srgbClr val="009900"/>
                </a:solidFill>
                <a:latin typeface="Times New Roman" pitchFamily="18" charset="0"/>
                <a:cs typeface="Times New Roman" pitchFamily="18" charset="0"/>
              </a:rPr>
              <a:t>қилинди</a:t>
            </a:r>
            <a:r>
              <a:rPr lang="ru-RU" sz="2800" b="1" dirty="0">
                <a:solidFill>
                  <a:srgbClr val="009900"/>
                </a:solidFill>
                <a:latin typeface="Times New Roman" pitchFamily="18" charset="0"/>
                <a:cs typeface="Times New Roman" pitchFamily="18" charset="0"/>
              </a:rPr>
              <a:t> </a:t>
            </a:r>
            <a:r>
              <a:rPr lang="ru-RU" sz="2800" b="1" dirty="0" err="1">
                <a:solidFill>
                  <a:srgbClr val="009900"/>
                </a:solidFill>
                <a:latin typeface="Times New Roman" pitchFamily="18" charset="0"/>
                <a:cs typeface="Times New Roman" pitchFamily="18" charset="0"/>
              </a:rPr>
              <a:t>ва</a:t>
            </a:r>
            <a:r>
              <a:rPr lang="ru-RU" sz="2800" b="1" dirty="0">
                <a:solidFill>
                  <a:srgbClr val="009900"/>
                </a:solidFill>
                <a:latin typeface="Times New Roman" pitchFamily="18" charset="0"/>
                <a:cs typeface="Times New Roman" pitchFamily="18" charset="0"/>
              </a:rPr>
              <a:t> капитал </a:t>
            </a:r>
            <a:r>
              <a:rPr lang="ru-RU" sz="2800" b="1" dirty="0" err="1">
                <a:solidFill>
                  <a:srgbClr val="009900"/>
                </a:solidFill>
                <a:latin typeface="Times New Roman" pitchFamily="18" charset="0"/>
                <a:cs typeface="Times New Roman" pitchFamily="18" charset="0"/>
              </a:rPr>
              <a:t>таъмирланди</a:t>
            </a:r>
            <a:r>
              <a:rPr lang="ru-RU" sz="2800" b="1" dirty="0" smtClean="0">
                <a:solidFill>
                  <a:srgbClr val="009900"/>
                </a:solidFill>
                <a:latin typeface="Times New Roman" pitchFamily="18" charset="0"/>
                <a:cs typeface="Times New Roman" pitchFamily="18" charset="0"/>
              </a:rPr>
              <a:t>.</a:t>
            </a:r>
            <a:endParaRPr lang="ru-RU" sz="2800" b="1" dirty="0">
              <a:solidFill>
                <a:srgbClr val="009900"/>
              </a:solidFill>
              <a:latin typeface="Times New Roman" pitchFamily="18" charset="0"/>
              <a:cs typeface="Times New Roman" pitchFamily="18" charset="0"/>
            </a:endParaRPr>
          </a:p>
        </p:txBody>
      </p:sp>
    </p:spTree>
    <p:extLst>
      <p:ext uri="{BB962C8B-B14F-4D97-AF65-F5344CB8AC3E}">
        <p14:creationId xmlns:p14="http://schemas.microsoft.com/office/powerpoint/2010/main" val="1539437405"/>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368027"/>
            <a:ext cx="8784976" cy="5262979"/>
          </a:xfrm>
          <a:prstGeom prst="rect">
            <a:avLst/>
          </a:prstGeom>
          <a:ln>
            <a:solidFill>
              <a:srgbClr val="669900"/>
            </a:solidFill>
          </a:ln>
        </p:spPr>
        <p:txBody>
          <a:bodyPr wrap="square">
            <a:spAutoFit/>
          </a:bodyPr>
          <a:lstStyle/>
          <a:p>
            <a:pPr marL="285750" lvl="0" indent="-285750" algn="just">
              <a:buFont typeface="Wingdings" pitchFamily="2" charset="2"/>
              <a:buChar char="v"/>
            </a:pPr>
            <a:r>
              <a:rPr lang="uz-Cyrl-UZ" sz="2800" b="1" dirty="0">
                <a:solidFill>
                  <a:srgbClr val="00B0F0"/>
                </a:solidFill>
                <a:latin typeface="Times New Roman" pitchFamily="18" charset="0"/>
                <a:cs typeface="Times New Roman" pitchFamily="18" charset="0"/>
              </a:rPr>
              <a:t>2013 </a:t>
            </a:r>
            <a:r>
              <a:rPr lang="ru-RU" sz="2800" b="1" dirty="0" err="1">
                <a:solidFill>
                  <a:srgbClr val="00B0F0"/>
                </a:solidFill>
                <a:latin typeface="Times New Roman" pitchFamily="18" charset="0"/>
                <a:cs typeface="Times New Roman" pitchFamily="18" charset="0"/>
              </a:rPr>
              <a:t>йилдан</a:t>
            </a:r>
            <a:r>
              <a:rPr lang="ru-RU" sz="2800" b="1" dirty="0">
                <a:solidFill>
                  <a:srgbClr val="00B0F0"/>
                </a:solidFill>
                <a:latin typeface="Times New Roman" pitchFamily="18" charset="0"/>
                <a:cs typeface="Times New Roman" pitchFamily="18" charset="0"/>
              </a:rPr>
              <a:t> </a:t>
            </a:r>
            <a:r>
              <a:rPr lang="uz-Cyrl-UZ" sz="2800" b="1" dirty="0">
                <a:solidFill>
                  <a:srgbClr val="00B0F0"/>
                </a:solidFill>
                <a:latin typeface="Times New Roman" pitchFamily="18" charset="0"/>
                <a:cs typeface="Times New Roman" pitchFamily="18" charset="0"/>
              </a:rPr>
              <a:t>бошлаб </a:t>
            </a:r>
            <a:r>
              <a:rPr lang="ru-RU" sz="2800" b="1" dirty="0" err="1">
                <a:solidFill>
                  <a:srgbClr val="00B0F0"/>
                </a:solidFill>
                <a:latin typeface="Times New Roman" pitchFamily="18" charset="0"/>
                <a:cs typeface="Times New Roman" pitchFamily="18" charset="0"/>
              </a:rPr>
              <a:t>мамлакатимизда</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умумтаълим</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мактабларининг</a:t>
            </a:r>
            <a:r>
              <a:rPr lang="ru-RU" sz="2800" b="1" dirty="0">
                <a:solidFill>
                  <a:srgbClr val="00B0F0"/>
                </a:solidFill>
                <a:latin typeface="Times New Roman" pitchFamily="18" charset="0"/>
                <a:cs typeface="Times New Roman" pitchFamily="18" charset="0"/>
              </a:rPr>
              <a:t> </a:t>
            </a:r>
            <a:r>
              <a:rPr lang="ru-RU" sz="2800" b="1" dirty="0">
                <a:solidFill>
                  <a:srgbClr val="FF0000"/>
                </a:solidFill>
                <a:latin typeface="Times New Roman" pitchFamily="18" charset="0"/>
                <a:cs typeface="Times New Roman" pitchFamily="18" charset="0"/>
              </a:rPr>
              <a:t>1-синфидан </a:t>
            </a:r>
            <a:r>
              <a:rPr lang="ru-RU" sz="2800" b="1" dirty="0" err="1">
                <a:solidFill>
                  <a:srgbClr val="FF0000"/>
                </a:solidFill>
                <a:latin typeface="Times New Roman" pitchFamily="18" charset="0"/>
                <a:cs typeface="Times New Roman" pitchFamily="18" charset="0"/>
              </a:rPr>
              <a:t>бошлаб</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хорижий</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тилларни</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чуқур</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ўрганиш</a:t>
            </a:r>
            <a:r>
              <a:rPr lang="ru-RU" sz="2800" b="1" dirty="0">
                <a:solidFill>
                  <a:srgbClr val="FF000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йўлга</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қўйилди</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Бу</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эса</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албатта</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фарзандларимизнинг</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жаҳон</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илм-фани</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ва</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маданияти</a:t>
            </a:r>
            <a:r>
              <a:rPr lang="ru-RU" sz="2800" b="1" dirty="0">
                <a:solidFill>
                  <a:srgbClr val="00B0F0"/>
                </a:solidFill>
                <a:latin typeface="Times New Roman" pitchFamily="18" charset="0"/>
                <a:cs typeface="Times New Roman" pitchFamily="18" charset="0"/>
              </a:rPr>
              <a:t> </a:t>
            </a:r>
            <a:r>
              <a:rPr lang="uz-Cyrl-UZ" sz="2800" b="1" dirty="0" smtClean="0">
                <a:solidFill>
                  <a:srgbClr val="00B0F0"/>
                </a:solidFill>
                <a:latin typeface="Times New Roman" pitchFamily="18" charset="0"/>
                <a:cs typeface="Times New Roman" pitchFamily="18" charset="0"/>
              </a:rPr>
              <a:t>ютуқларини</a:t>
            </a:r>
            <a:r>
              <a:rPr lang="ru-RU" sz="2800" b="1" dirty="0" smtClean="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эгаллаши</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етук</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ва</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малакали</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кадрлар</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бўлиб</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етишиши</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учун</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янги</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имкониятлар</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очиб</a:t>
            </a:r>
            <a:r>
              <a:rPr lang="ru-RU" sz="2800" b="1" dirty="0">
                <a:solidFill>
                  <a:srgbClr val="00B0F0"/>
                </a:solidFill>
                <a:latin typeface="Times New Roman" pitchFamily="18" charset="0"/>
                <a:cs typeface="Times New Roman" pitchFamily="18" charset="0"/>
              </a:rPr>
              <a:t> </a:t>
            </a:r>
            <a:r>
              <a:rPr lang="ru-RU" sz="2800" b="1" dirty="0" err="1">
                <a:solidFill>
                  <a:srgbClr val="00B0F0"/>
                </a:solidFill>
                <a:latin typeface="Times New Roman" pitchFamily="18" charset="0"/>
                <a:cs typeface="Times New Roman" pitchFamily="18" charset="0"/>
              </a:rPr>
              <a:t>бер</a:t>
            </a:r>
            <a:r>
              <a:rPr lang="uz-Cyrl-UZ" sz="2800" b="1" dirty="0">
                <a:solidFill>
                  <a:srgbClr val="00B0F0"/>
                </a:solidFill>
                <a:latin typeface="Times New Roman" pitchFamily="18" charset="0"/>
                <a:cs typeface="Times New Roman" pitchFamily="18" charset="0"/>
              </a:rPr>
              <a:t>ади</a:t>
            </a:r>
            <a:r>
              <a:rPr lang="uz-Cyrl-UZ" sz="2800" b="1" dirty="0" smtClean="0">
                <a:solidFill>
                  <a:srgbClr val="00B0F0"/>
                </a:solidFill>
                <a:latin typeface="Times New Roman" pitchFamily="18" charset="0"/>
                <a:cs typeface="Times New Roman" pitchFamily="18" charset="0"/>
              </a:rPr>
              <a:t>.</a:t>
            </a:r>
            <a:endParaRPr lang="ru-RU" sz="2800" b="1" dirty="0">
              <a:solidFill>
                <a:srgbClr val="00B0F0"/>
              </a:solidFill>
              <a:latin typeface="Times New Roman" pitchFamily="18" charset="0"/>
              <a:cs typeface="Times New Roman" pitchFamily="18" charset="0"/>
            </a:endParaRPr>
          </a:p>
          <a:p>
            <a:pPr marL="285750" lvl="0" indent="-285750" algn="just">
              <a:buFont typeface="Wingdings" pitchFamily="2" charset="2"/>
              <a:buChar char="v"/>
            </a:pPr>
            <a:r>
              <a:rPr lang="ru-RU" sz="2800" b="1" dirty="0" err="1">
                <a:solidFill>
                  <a:srgbClr val="7030A0"/>
                </a:solidFill>
                <a:latin typeface="Times New Roman" pitchFamily="18" charset="0"/>
                <a:cs typeface="Times New Roman" pitchFamily="18" charset="0"/>
              </a:rPr>
              <a:t>Жорий</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йилда</a:t>
            </a:r>
            <a:r>
              <a:rPr lang="ru-RU" sz="2800" b="1" dirty="0">
                <a:solidFill>
                  <a:srgbClr val="7030A0"/>
                </a:solidFill>
                <a:latin typeface="Times New Roman" pitchFamily="18" charset="0"/>
                <a:cs typeface="Times New Roman" pitchFamily="18" charset="0"/>
              </a:rPr>
              <a:t> </a:t>
            </a:r>
            <a:r>
              <a:rPr lang="ru-RU" sz="2800" b="1" dirty="0">
                <a:solidFill>
                  <a:srgbClr val="0033CC"/>
                </a:solidFill>
                <a:latin typeface="Times New Roman" pitchFamily="18" charset="0"/>
                <a:cs typeface="Times New Roman" pitchFamily="18" charset="0"/>
              </a:rPr>
              <a:t>300 </a:t>
            </a:r>
            <a:r>
              <a:rPr lang="ru-RU" sz="2800" b="1" dirty="0" err="1">
                <a:solidFill>
                  <a:srgbClr val="0033CC"/>
                </a:solidFill>
                <a:latin typeface="Times New Roman" pitchFamily="18" charset="0"/>
                <a:cs typeface="Times New Roman" pitchFamily="18" charset="0"/>
              </a:rPr>
              <a:t>мингга</a:t>
            </a:r>
            <a:r>
              <a:rPr lang="ru-RU" sz="2800" b="1" dirty="0">
                <a:solidFill>
                  <a:srgbClr val="0033CC"/>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яқин</a:t>
            </a:r>
            <a:r>
              <a:rPr lang="ru-RU" sz="2800" b="1" dirty="0">
                <a:solidFill>
                  <a:srgbClr val="7030A0"/>
                </a:solidFill>
                <a:latin typeface="Times New Roman" pitchFamily="18" charset="0"/>
                <a:cs typeface="Times New Roman" pitchFamily="18" charset="0"/>
              </a:rPr>
              <a:t> бола</a:t>
            </a:r>
            <a:r>
              <a:rPr lang="uz-Cyrl-UZ" sz="2800" b="1" dirty="0">
                <a:solidFill>
                  <a:srgbClr val="7030A0"/>
                </a:solidFill>
                <a:latin typeface="Times New Roman" pitchFamily="18" charset="0"/>
                <a:cs typeface="Times New Roman" pitchFamily="18" charset="0"/>
              </a:rPr>
              <a:t>нинг </a:t>
            </a:r>
            <a:r>
              <a:rPr lang="ru-RU" sz="2800" b="1" dirty="0" err="1">
                <a:solidFill>
                  <a:srgbClr val="7030A0"/>
                </a:solidFill>
                <a:latin typeface="Times New Roman" pitchFamily="18" charset="0"/>
                <a:cs typeface="Times New Roman" pitchFamily="18" charset="0"/>
              </a:rPr>
              <a:t>саломатлиги</a:t>
            </a:r>
            <a:r>
              <a:rPr lang="ru-RU" sz="2800" b="1" dirty="0">
                <a:solidFill>
                  <a:srgbClr val="7030A0"/>
                </a:solidFill>
                <a:latin typeface="Times New Roman" pitchFamily="18" charset="0"/>
                <a:cs typeface="Times New Roman" pitchFamily="18" charset="0"/>
              </a:rPr>
              <a:t> </a:t>
            </a:r>
            <a:r>
              <a:rPr lang="ru-RU" sz="2800" b="1" dirty="0" err="1">
                <a:solidFill>
                  <a:srgbClr val="7030A0"/>
                </a:solidFill>
                <a:latin typeface="Times New Roman" pitchFamily="18" charset="0"/>
                <a:cs typeface="Times New Roman" pitchFamily="18" charset="0"/>
              </a:rPr>
              <a:t>мустаҳкамланди</a:t>
            </a:r>
            <a:r>
              <a:rPr lang="ru-RU" sz="2800" b="1" dirty="0">
                <a:solidFill>
                  <a:srgbClr val="7030A0"/>
                </a:solidFill>
                <a:latin typeface="Times New Roman" pitchFamily="18" charset="0"/>
                <a:cs typeface="Times New Roman" pitchFamily="18" charset="0"/>
              </a:rPr>
              <a:t>. </a:t>
            </a:r>
          </a:p>
          <a:p>
            <a:pPr marL="285750" lvl="0" indent="-285750" algn="just">
              <a:buFont typeface="Wingdings" pitchFamily="2" charset="2"/>
              <a:buChar char="v"/>
            </a:pPr>
            <a:r>
              <a:rPr lang="ru-RU" sz="2800" b="1" dirty="0" err="1">
                <a:latin typeface="Times New Roman" pitchFamily="18" charset="0"/>
                <a:cs typeface="Times New Roman" pitchFamily="18" charset="0"/>
              </a:rPr>
              <a:t>Тошкентда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ўтган</a:t>
            </a:r>
            <a:r>
              <a:rPr lang="ru-RU" sz="2800" b="1" dirty="0">
                <a:latin typeface="Times New Roman" pitchFamily="18" charset="0"/>
                <a:cs typeface="Times New Roman" pitchFamily="18" charset="0"/>
              </a:rPr>
              <a:t> 47-халқаро Менделеев </a:t>
            </a:r>
            <a:r>
              <a:rPr lang="ru-RU" sz="2800" b="1" dirty="0" err="1">
                <a:latin typeface="Times New Roman" pitchFamily="18" charset="0"/>
                <a:cs typeface="Times New Roman" pitchFamily="18" charset="0"/>
              </a:rPr>
              <a:t>олимпиадасида</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юртимиз</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ўқувчилари</a:t>
            </a:r>
            <a:r>
              <a:rPr lang="ru-RU" sz="2800" b="1" dirty="0">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биринчи</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ўринни</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эгалла</a:t>
            </a:r>
            <a:r>
              <a:rPr lang="uz-Cyrl-UZ" sz="2800" b="1" dirty="0">
                <a:solidFill>
                  <a:srgbClr val="0033CC"/>
                </a:solidFill>
                <a:latin typeface="Times New Roman" pitchFamily="18" charset="0"/>
                <a:cs typeface="Times New Roman" pitchFamily="18" charset="0"/>
              </a:rPr>
              <a:t>ди.</a:t>
            </a:r>
            <a:endParaRPr lang="ru-RU"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5105509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2412171"/>
            <a:ext cx="8856984" cy="4401205"/>
          </a:xfrm>
          <a:prstGeom prst="rect">
            <a:avLst/>
          </a:prstGeom>
          <a:ln>
            <a:solidFill>
              <a:srgbClr val="669900"/>
            </a:solidFill>
          </a:ln>
        </p:spPr>
        <p:txBody>
          <a:bodyPr wrap="square">
            <a:spAutoFit/>
          </a:bodyPr>
          <a:lstStyle/>
          <a:p>
            <a:pPr marL="285750" lvl="0" indent="-285750" algn="just">
              <a:buFont typeface="Wingdings" pitchFamily="2" charset="2"/>
              <a:buChar char="v"/>
            </a:pPr>
            <a:r>
              <a:rPr lang="ru-RU" sz="2800" b="1" dirty="0">
                <a:solidFill>
                  <a:srgbClr val="0000FF"/>
                </a:solidFill>
                <a:latin typeface="Times New Roman" pitchFamily="18" charset="0"/>
                <a:cs typeface="Times New Roman" pitchFamily="18" charset="0"/>
              </a:rPr>
              <a:t>8 </a:t>
            </a:r>
            <a:r>
              <a:rPr lang="ru-RU" sz="2800" b="1" dirty="0" err="1">
                <a:solidFill>
                  <a:srgbClr val="0000FF"/>
                </a:solidFill>
                <a:latin typeface="Times New Roman" pitchFamily="18" charset="0"/>
                <a:cs typeface="Times New Roman" pitchFamily="18" charset="0"/>
              </a:rPr>
              <a:t>яшар</a:t>
            </a:r>
            <a:r>
              <a:rPr lang="ru-RU" sz="2800" b="1" dirty="0">
                <a:solidFill>
                  <a:srgbClr val="0000FF"/>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Нодирбек</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Абдусатторов</a:t>
            </a:r>
            <a:r>
              <a:rPr lang="ru-RU" sz="2800" b="1" dirty="0">
                <a:solidFill>
                  <a:srgbClr val="FF0000"/>
                </a:solidFill>
                <a:latin typeface="Times New Roman" pitchFamily="18" charset="0"/>
                <a:cs typeface="Times New Roman" pitchFamily="18" charset="0"/>
              </a:rPr>
              <a:t> </a:t>
            </a:r>
            <a:r>
              <a:rPr lang="ru-RU" sz="2800" b="1" dirty="0">
                <a:solidFill>
                  <a:srgbClr val="0000FF"/>
                </a:solidFill>
                <a:latin typeface="Times New Roman" pitchFamily="18" charset="0"/>
                <a:cs typeface="Times New Roman" pitchFamily="18" charset="0"/>
              </a:rPr>
              <a:t>шахмат </a:t>
            </a:r>
            <a:r>
              <a:rPr lang="ru-RU" sz="2800" b="1" dirty="0" err="1">
                <a:solidFill>
                  <a:srgbClr val="0000FF"/>
                </a:solidFill>
                <a:latin typeface="Times New Roman" pitchFamily="18" charset="0"/>
                <a:cs typeface="Times New Roman" pitchFamily="18" charset="0"/>
              </a:rPr>
              <a:t>бўйича</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жаҳон</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чемпиони</a:t>
            </a:r>
            <a:r>
              <a:rPr lang="uz-Cyrl-UZ" sz="2800" b="1" dirty="0">
                <a:solidFill>
                  <a:srgbClr val="0000FF"/>
                </a:solidFill>
                <a:latin typeface="Times New Roman" pitchFamily="18" charset="0"/>
                <a:cs typeface="Times New Roman" pitchFamily="18" charset="0"/>
              </a:rPr>
              <a:t>, </a:t>
            </a:r>
            <a:r>
              <a:rPr lang="ru-RU" sz="2800" b="1" dirty="0">
                <a:solidFill>
                  <a:srgbClr val="0000FF"/>
                </a:solidFill>
                <a:latin typeface="Times New Roman" pitchFamily="18" charset="0"/>
                <a:cs typeface="Times New Roman" pitchFamily="18" charset="0"/>
              </a:rPr>
              <a:t>5 </a:t>
            </a:r>
            <a:r>
              <a:rPr lang="ru-RU" sz="2800" b="1" dirty="0" err="1">
                <a:solidFill>
                  <a:srgbClr val="0000FF"/>
                </a:solidFill>
                <a:latin typeface="Times New Roman" pitchFamily="18" charset="0"/>
                <a:cs typeface="Times New Roman" pitchFamily="18" charset="0"/>
              </a:rPr>
              <a:t>яшар</a:t>
            </a:r>
            <a:r>
              <a:rPr lang="ru-RU" sz="2800" b="1" dirty="0">
                <a:solidFill>
                  <a:srgbClr val="0000FF"/>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Исломбек</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Синдоров</a:t>
            </a:r>
            <a:r>
              <a:rPr lang="ru-RU" sz="2800" b="1" dirty="0">
                <a:solidFill>
                  <a:srgbClr val="FF0000"/>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Осиё</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чемпиони</a:t>
            </a:r>
            <a:r>
              <a:rPr lang="ru-RU" sz="2800" b="1" dirty="0">
                <a:solidFill>
                  <a:srgbClr val="0000FF"/>
                </a:solidFill>
                <a:latin typeface="Times New Roman" pitchFamily="18" charset="0"/>
                <a:cs typeface="Times New Roman" pitchFamily="18" charset="0"/>
              </a:rPr>
              <a:t> </a:t>
            </a:r>
            <a:r>
              <a:rPr lang="ru-RU" sz="2800" b="1" dirty="0" err="1">
                <a:solidFill>
                  <a:srgbClr val="0000FF"/>
                </a:solidFill>
                <a:latin typeface="Times New Roman" pitchFamily="18" charset="0"/>
                <a:cs typeface="Times New Roman" pitchFamily="18" charset="0"/>
              </a:rPr>
              <a:t>бўл</a:t>
            </a:r>
            <a:r>
              <a:rPr lang="uz-Cyrl-UZ" sz="2800" b="1" dirty="0">
                <a:solidFill>
                  <a:srgbClr val="0000FF"/>
                </a:solidFill>
                <a:latin typeface="Times New Roman" pitchFamily="18" charset="0"/>
                <a:cs typeface="Times New Roman" pitchFamily="18" charset="0"/>
              </a:rPr>
              <a:t>ди. </a:t>
            </a:r>
            <a:endParaRPr lang="ru-RU" sz="2800" b="1" dirty="0">
              <a:solidFill>
                <a:srgbClr val="0000FF"/>
              </a:solidFill>
              <a:latin typeface="Times New Roman" pitchFamily="18" charset="0"/>
              <a:cs typeface="Times New Roman" pitchFamily="18" charset="0"/>
            </a:endParaRPr>
          </a:p>
          <a:p>
            <a:pPr marL="285750" lvl="0" indent="-285750" algn="just">
              <a:buFont typeface="Wingdings" pitchFamily="2" charset="2"/>
              <a:buChar char="v"/>
            </a:pPr>
            <a:r>
              <a:rPr lang="ru-RU" sz="2800" b="1" dirty="0" err="1">
                <a:solidFill>
                  <a:srgbClr val="D60093"/>
                </a:solidFill>
                <a:latin typeface="Times New Roman" pitchFamily="18" charset="0"/>
                <a:cs typeface="Times New Roman" pitchFamily="18" charset="0"/>
              </a:rPr>
              <a:t>Польшада</a:t>
            </a:r>
            <a:r>
              <a:rPr lang="ru-RU" sz="2800" b="1" dirty="0">
                <a:solidFill>
                  <a:srgbClr val="D60093"/>
                </a:solidFill>
                <a:latin typeface="Times New Roman" pitchFamily="18" charset="0"/>
                <a:cs typeface="Times New Roman" pitchFamily="18" charset="0"/>
              </a:rPr>
              <a:t> </a:t>
            </a:r>
            <a:r>
              <a:rPr lang="uz-Cyrl-UZ" sz="2800" b="1" dirty="0">
                <a:solidFill>
                  <a:srgbClr val="D60093"/>
                </a:solidFill>
                <a:latin typeface="Times New Roman" pitchFamily="18" charset="0"/>
                <a:cs typeface="Times New Roman" pitchFamily="18" charset="0"/>
              </a:rPr>
              <a:t>бўлиб </a:t>
            </a:r>
            <a:r>
              <a:rPr lang="ru-RU" sz="2800" b="1" dirty="0" err="1">
                <a:solidFill>
                  <a:srgbClr val="D60093"/>
                </a:solidFill>
                <a:latin typeface="Times New Roman" pitchFamily="18" charset="0"/>
                <a:cs typeface="Times New Roman" pitchFamily="18" charset="0"/>
              </a:rPr>
              <a:t>ўт</a:t>
            </a:r>
            <a:r>
              <a:rPr lang="uz-Cyrl-UZ" sz="2800" b="1" dirty="0">
                <a:solidFill>
                  <a:srgbClr val="D60093"/>
                </a:solidFill>
                <a:latin typeface="Times New Roman" pitchFamily="18" charset="0"/>
                <a:cs typeface="Times New Roman" pitchFamily="18" charset="0"/>
              </a:rPr>
              <a:t>ган</a:t>
            </a:r>
            <a:r>
              <a:rPr lang="ru-RU" sz="2800" b="1" dirty="0">
                <a:solidFill>
                  <a:srgbClr val="D60093"/>
                </a:solidFill>
                <a:latin typeface="Times New Roman" pitchFamily="18" charset="0"/>
                <a:cs typeface="Times New Roman" pitchFamily="18" charset="0"/>
              </a:rPr>
              <a:t> </a:t>
            </a:r>
            <a:r>
              <a:rPr lang="ru-RU" sz="2800" b="1" dirty="0" err="1">
                <a:solidFill>
                  <a:srgbClr val="D60093"/>
                </a:solidFill>
                <a:latin typeface="Times New Roman" pitchFamily="18" charset="0"/>
                <a:cs typeface="Times New Roman" pitchFamily="18" charset="0"/>
              </a:rPr>
              <a:t>жаҳон</a:t>
            </a:r>
            <a:r>
              <a:rPr lang="ru-RU" sz="2800" b="1" dirty="0">
                <a:solidFill>
                  <a:srgbClr val="D60093"/>
                </a:solidFill>
                <a:latin typeface="Times New Roman" pitchFamily="18" charset="0"/>
                <a:cs typeface="Times New Roman" pitchFamily="18" charset="0"/>
              </a:rPr>
              <a:t> </a:t>
            </a:r>
            <a:r>
              <a:rPr lang="ru-RU" sz="2800" b="1" dirty="0" err="1">
                <a:solidFill>
                  <a:srgbClr val="D60093"/>
                </a:solidFill>
                <a:latin typeface="Times New Roman" pitchFamily="18" charset="0"/>
                <a:cs typeface="Times New Roman" pitchFamily="18" charset="0"/>
              </a:rPr>
              <a:t>чемпионатида</a:t>
            </a:r>
            <a:r>
              <a:rPr lang="ru-RU" sz="2800" b="1" dirty="0">
                <a:solidFill>
                  <a:srgbClr val="D60093"/>
                </a:solidFill>
                <a:latin typeface="Times New Roman" pitchFamily="18" charset="0"/>
                <a:cs typeface="Times New Roman" pitchFamily="18" charset="0"/>
              </a:rPr>
              <a:t> </a:t>
            </a:r>
            <a:r>
              <a:rPr lang="ru-RU" sz="2800" b="1" dirty="0">
                <a:solidFill>
                  <a:srgbClr val="0033CC"/>
                </a:solidFill>
                <a:latin typeface="Times New Roman" pitchFamily="18" charset="0"/>
                <a:cs typeface="Times New Roman" pitchFamily="18" charset="0"/>
              </a:rPr>
              <a:t>Руслан </a:t>
            </a:r>
            <a:r>
              <a:rPr lang="ru-RU" sz="2800" b="1" dirty="0" err="1">
                <a:solidFill>
                  <a:srgbClr val="0033CC"/>
                </a:solidFill>
                <a:latin typeface="Times New Roman" pitchFamily="18" charset="0"/>
                <a:cs typeface="Times New Roman" pitchFamily="18" charset="0"/>
              </a:rPr>
              <a:t>Нурудинов</a:t>
            </a:r>
            <a:r>
              <a:rPr lang="ru-RU" sz="2800" b="1" dirty="0">
                <a:solidFill>
                  <a:srgbClr val="0033CC"/>
                </a:solidFill>
                <a:latin typeface="Times New Roman" pitchFamily="18" charset="0"/>
                <a:cs typeface="Times New Roman" pitchFamily="18" charset="0"/>
              </a:rPr>
              <a:t> </a:t>
            </a:r>
            <a:r>
              <a:rPr lang="ru-RU" sz="2800" b="1" dirty="0" err="1">
                <a:solidFill>
                  <a:srgbClr val="D60093"/>
                </a:solidFill>
                <a:latin typeface="Times New Roman" pitchFamily="18" charset="0"/>
                <a:cs typeface="Times New Roman" pitchFamily="18" charset="0"/>
              </a:rPr>
              <a:t>оғир</a:t>
            </a:r>
            <a:r>
              <a:rPr lang="ru-RU" sz="2800" b="1" dirty="0">
                <a:solidFill>
                  <a:srgbClr val="D60093"/>
                </a:solidFill>
                <a:latin typeface="Times New Roman" pitchFamily="18" charset="0"/>
                <a:cs typeface="Times New Roman" pitchFamily="18" charset="0"/>
              </a:rPr>
              <a:t> атлетика </a:t>
            </a:r>
            <a:r>
              <a:rPr lang="ru-RU" sz="2800" b="1" dirty="0" err="1">
                <a:solidFill>
                  <a:srgbClr val="D60093"/>
                </a:solidFill>
                <a:latin typeface="Times New Roman" pitchFamily="18" charset="0"/>
                <a:cs typeface="Times New Roman" pitchFamily="18" charset="0"/>
              </a:rPr>
              <a:t>бўйича</a:t>
            </a:r>
            <a:r>
              <a:rPr lang="ru-RU" sz="2800" b="1" dirty="0">
                <a:solidFill>
                  <a:srgbClr val="D60093"/>
                </a:solidFill>
                <a:latin typeface="Times New Roman" pitchFamily="18" charset="0"/>
                <a:cs typeface="Times New Roman" pitchFamily="18" charset="0"/>
              </a:rPr>
              <a:t> </a:t>
            </a:r>
            <a:r>
              <a:rPr lang="ru-RU" sz="2800" b="1" dirty="0" err="1">
                <a:solidFill>
                  <a:srgbClr val="D60093"/>
                </a:solidFill>
                <a:latin typeface="Times New Roman" pitchFamily="18" charset="0"/>
                <a:cs typeface="Times New Roman" pitchFamily="18" charset="0"/>
              </a:rPr>
              <a:t>ғолиб</a:t>
            </a:r>
            <a:r>
              <a:rPr lang="uz-Cyrl-UZ" sz="2800" b="1" dirty="0">
                <a:solidFill>
                  <a:srgbClr val="D60093"/>
                </a:solidFill>
                <a:latin typeface="Times New Roman" pitchFamily="18" charset="0"/>
                <a:cs typeface="Times New Roman" pitchFamily="18" charset="0"/>
              </a:rPr>
              <a:t> бўлди</a:t>
            </a:r>
            <a:r>
              <a:rPr lang="ru-RU" sz="2800" b="1" dirty="0" smtClean="0">
                <a:solidFill>
                  <a:srgbClr val="D60093"/>
                </a:solidFill>
                <a:latin typeface="Times New Roman" pitchFamily="18" charset="0"/>
                <a:cs typeface="Times New Roman" pitchFamily="18" charset="0"/>
              </a:rPr>
              <a:t>.</a:t>
            </a:r>
            <a:endParaRPr lang="ru-RU" sz="2800" b="1" dirty="0">
              <a:solidFill>
                <a:srgbClr val="D60093"/>
              </a:solidFill>
              <a:latin typeface="Times New Roman" pitchFamily="18" charset="0"/>
              <a:cs typeface="Times New Roman" pitchFamily="18" charset="0"/>
            </a:endParaRPr>
          </a:p>
          <a:p>
            <a:pPr marL="285750" lvl="0" indent="-285750" algn="just">
              <a:buFont typeface="Wingdings" pitchFamily="2" charset="2"/>
              <a:buChar char="v"/>
            </a:pPr>
            <a:r>
              <a:rPr lang="ru-RU" sz="2800" b="1" dirty="0">
                <a:solidFill>
                  <a:srgbClr val="00B050"/>
                </a:solidFill>
                <a:latin typeface="Times New Roman" pitchFamily="18" charset="0"/>
                <a:cs typeface="Times New Roman" pitchFamily="18" charset="0"/>
              </a:rPr>
              <a:t>“Обод </a:t>
            </a:r>
            <a:r>
              <a:rPr lang="ru-RU" sz="2800" b="1" dirty="0" err="1">
                <a:solidFill>
                  <a:srgbClr val="00B050"/>
                </a:solidFill>
                <a:latin typeface="Times New Roman" pitchFamily="18" charset="0"/>
                <a:cs typeface="Times New Roman" pitchFamily="18" charset="0"/>
              </a:rPr>
              <a:t>турмуш</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йили</a:t>
            </a:r>
            <a:r>
              <a:rPr lang="ru-RU" sz="2800" b="1" dirty="0">
                <a:solidFill>
                  <a:srgbClr val="00B050"/>
                </a:solidFill>
                <a:latin typeface="Times New Roman" pitchFamily="18" charset="0"/>
                <a:cs typeface="Times New Roman" pitchFamily="18" charset="0"/>
              </a:rPr>
              <a:t>”</a:t>
            </a:r>
            <a:r>
              <a:rPr lang="uz-Cyrl-UZ" sz="2800" b="1" dirty="0">
                <a:solidFill>
                  <a:srgbClr val="00B050"/>
                </a:solidFill>
                <a:latin typeface="Times New Roman" pitchFamily="18" charset="0"/>
                <a:cs typeface="Times New Roman" pitchFamily="18" charset="0"/>
              </a:rPr>
              <a:t>да </a:t>
            </a:r>
            <a:r>
              <a:rPr lang="ru-RU" sz="2800" b="1" dirty="0">
                <a:solidFill>
                  <a:srgbClr val="0033CC"/>
                </a:solidFill>
                <a:latin typeface="Times New Roman" pitchFamily="18" charset="0"/>
                <a:cs typeface="Times New Roman" pitchFamily="18" charset="0"/>
              </a:rPr>
              <a:t>147 та </a:t>
            </a:r>
            <a:r>
              <a:rPr lang="ru-RU" sz="2800" b="1" dirty="0" err="1">
                <a:solidFill>
                  <a:srgbClr val="00B050"/>
                </a:solidFill>
                <a:latin typeface="Times New Roman" pitchFamily="18" charset="0"/>
                <a:cs typeface="Times New Roman" pitchFamily="18" charset="0"/>
              </a:rPr>
              <a:t>туманда</a:t>
            </a:r>
            <a:r>
              <a:rPr lang="ru-RU" sz="2800" b="1" dirty="0">
                <a:solidFill>
                  <a:srgbClr val="00B050"/>
                </a:solidFill>
                <a:latin typeface="Times New Roman" pitchFamily="18" charset="0"/>
                <a:cs typeface="Times New Roman" pitchFamily="18" charset="0"/>
              </a:rPr>
              <a:t> </a:t>
            </a:r>
            <a:r>
              <a:rPr lang="ru-RU" sz="2800" b="1" dirty="0">
                <a:solidFill>
                  <a:srgbClr val="0033CC"/>
                </a:solidFill>
                <a:latin typeface="Times New Roman" pitchFamily="18" charset="0"/>
                <a:cs typeface="Times New Roman" pitchFamily="18" charset="0"/>
              </a:rPr>
              <a:t>10 </a:t>
            </a:r>
            <a:r>
              <a:rPr lang="ru-RU" sz="2800" b="1" dirty="0" err="1">
                <a:solidFill>
                  <a:srgbClr val="0033CC"/>
                </a:solidFill>
                <a:latin typeface="Times New Roman" pitchFamily="18" charset="0"/>
                <a:cs typeface="Times New Roman" pitchFamily="18" charset="0"/>
              </a:rPr>
              <a:t>мингта</a:t>
            </a:r>
            <a:r>
              <a:rPr lang="ru-RU" sz="2800" b="1" dirty="0">
                <a:solidFill>
                  <a:srgbClr val="0033CC"/>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намунавий</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уй-жой</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барпо</a:t>
            </a:r>
            <a:r>
              <a:rPr lang="ru-RU" sz="2800" b="1" dirty="0">
                <a:solidFill>
                  <a:srgbClr val="00B050"/>
                </a:solidFill>
                <a:latin typeface="Times New Roman" pitchFamily="18" charset="0"/>
                <a:cs typeface="Times New Roman" pitchFamily="18" charset="0"/>
              </a:rPr>
              <a:t> этил</a:t>
            </a:r>
            <a:r>
              <a:rPr lang="uz-Cyrl-UZ" sz="2800" b="1" dirty="0">
                <a:solidFill>
                  <a:srgbClr val="00B050"/>
                </a:solidFill>
                <a:latin typeface="Times New Roman" pitchFamily="18" charset="0"/>
                <a:cs typeface="Times New Roman" pitchFamily="18" charset="0"/>
              </a:rPr>
              <a:t>ди. Б</a:t>
            </a:r>
            <a:r>
              <a:rPr lang="ru-RU" sz="2800" b="1" dirty="0" err="1">
                <a:solidFill>
                  <a:srgbClr val="00B050"/>
                </a:solidFill>
                <a:latin typeface="Times New Roman" pitchFamily="18" charset="0"/>
                <a:cs typeface="Times New Roman" pitchFamily="18" charset="0"/>
              </a:rPr>
              <a:t>унинг</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учун</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аҳолига</a:t>
            </a:r>
            <a:r>
              <a:rPr lang="ru-RU" sz="2800" b="1" dirty="0">
                <a:solidFill>
                  <a:srgbClr val="00B050"/>
                </a:solidFill>
                <a:latin typeface="Times New Roman" pitchFamily="18" charset="0"/>
                <a:cs typeface="Times New Roman" pitchFamily="18" charset="0"/>
              </a:rPr>
              <a:t> </a:t>
            </a:r>
            <a:r>
              <a:rPr lang="ru-RU" sz="2800" b="1" dirty="0">
                <a:solidFill>
                  <a:srgbClr val="0033CC"/>
                </a:solidFill>
                <a:latin typeface="Times New Roman" pitchFamily="18" charset="0"/>
                <a:cs typeface="Times New Roman" pitchFamily="18" charset="0"/>
              </a:rPr>
              <a:t>1 триллион 400 миллиард </a:t>
            </a:r>
            <a:r>
              <a:rPr lang="ru-RU" sz="2800" b="1" dirty="0" err="1">
                <a:solidFill>
                  <a:srgbClr val="00B050"/>
                </a:solidFill>
                <a:latin typeface="Times New Roman" pitchFamily="18" charset="0"/>
                <a:cs typeface="Times New Roman" pitchFamily="18" charset="0"/>
              </a:rPr>
              <a:t>сўмлик</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узоқ</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муддатли</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ва</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имтиёзли</a:t>
            </a:r>
            <a:r>
              <a:rPr lang="ru-RU" sz="2800" b="1" dirty="0">
                <a:solidFill>
                  <a:srgbClr val="00B050"/>
                </a:solidFill>
                <a:latin typeface="Times New Roman" pitchFamily="18" charset="0"/>
                <a:cs typeface="Times New Roman" pitchFamily="18" charset="0"/>
              </a:rPr>
              <a:t> </a:t>
            </a:r>
            <a:r>
              <a:rPr lang="ru-RU" sz="2800" b="1" dirty="0" err="1">
                <a:solidFill>
                  <a:srgbClr val="00B050"/>
                </a:solidFill>
                <a:latin typeface="Times New Roman" pitchFamily="18" charset="0"/>
                <a:cs typeface="Times New Roman" pitchFamily="18" charset="0"/>
              </a:rPr>
              <a:t>кредитлар</a:t>
            </a:r>
            <a:r>
              <a:rPr lang="ru-RU" sz="2800" b="1" dirty="0">
                <a:solidFill>
                  <a:srgbClr val="00B050"/>
                </a:solidFill>
                <a:latin typeface="Times New Roman" pitchFamily="18" charset="0"/>
                <a:cs typeface="Times New Roman" pitchFamily="18" charset="0"/>
              </a:rPr>
              <a:t> </a:t>
            </a:r>
            <a:r>
              <a:rPr lang="uz-Cyrl-UZ" sz="2800" b="1" dirty="0">
                <a:solidFill>
                  <a:srgbClr val="00B050"/>
                </a:solidFill>
                <a:latin typeface="Times New Roman" pitchFamily="18" charset="0"/>
                <a:cs typeface="Times New Roman" pitchFamily="18" charset="0"/>
              </a:rPr>
              <a:t>бер</a:t>
            </a:r>
            <a:r>
              <a:rPr lang="ru-RU" sz="2800" b="1" dirty="0">
                <a:solidFill>
                  <a:srgbClr val="00B050"/>
                </a:solidFill>
                <a:latin typeface="Times New Roman" pitchFamily="18" charset="0"/>
                <a:cs typeface="Times New Roman" pitchFamily="18" charset="0"/>
              </a:rPr>
              <a:t>ил</a:t>
            </a:r>
            <a:r>
              <a:rPr lang="uz-Cyrl-UZ" sz="2800" b="1" dirty="0">
                <a:solidFill>
                  <a:srgbClr val="00B050"/>
                </a:solidFill>
                <a:latin typeface="Times New Roman" pitchFamily="18" charset="0"/>
                <a:cs typeface="Times New Roman" pitchFamily="18" charset="0"/>
              </a:rPr>
              <a:t>ди. </a:t>
            </a:r>
            <a:endParaRPr lang="ru-RU" sz="28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258360178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50770"/>
            <a:ext cx="8784976" cy="3970318"/>
          </a:xfrm>
          <a:prstGeom prst="rect">
            <a:avLst/>
          </a:prstGeom>
          <a:ln>
            <a:solidFill>
              <a:srgbClr val="009900"/>
            </a:solidFill>
          </a:ln>
        </p:spPr>
        <p:txBody>
          <a:bodyPr wrap="square">
            <a:spAutoFit/>
          </a:bodyPr>
          <a:lstStyle/>
          <a:p>
            <a:pPr lvl="0" indent="361950" algn="just"/>
            <a:r>
              <a:rPr lang="ru-RU" sz="2800" b="1" dirty="0" err="1">
                <a:solidFill>
                  <a:srgbClr val="0033CC"/>
                </a:solidFill>
                <a:latin typeface="Times New Roman" pitchFamily="18" charset="0"/>
                <a:cs typeface="Times New Roman" pitchFamily="18" charset="0"/>
              </a:rPr>
              <a:t>Бу</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ишлар</a:t>
            </a:r>
            <a:r>
              <a:rPr lang="uz-Cyrl-UZ" sz="2800" b="1" dirty="0">
                <a:solidFill>
                  <a:srgbClr val="0033CC"/>
                </a:solidFill>
                <a:latin typeface="Times New Roman" pitchFamily="18" charset="0"/>
                <a:cs typeface="Times New Roman" pitchFamily="18" charset="0"/>
              </a:rPr>
              <a:t>имиз </a:t>
            </a:r>
            <a:r>
              <a:rPr lang="ru-RU" sz="2800" b="1" dirty="0" err="1">
                <a:solidFill>
                  <a:srgbClr val="0033CC"/>
                </a:solidFill>
                <a:latin typeface="Times New Roman" pitchFamily="18" charset="0"/>
                <a:cs typeface="Times New Roman" pitchFamily="18" charset="0"/>
              </a:rPr>
              <a:t>жаҳон</a:t>
            </a:r>
            <a:r>
              <a:rPr lang="uz-Cyrl-UZ" sz="2800" b="1" dirty="0">
                <a:solidFill>
                  <a:srgbClr val="0033CC"/>
                </a:solidFill>
                <a:latin typeface="Times New Roman" pitchFamily="18" charset="0"/>
                <a:cs typeface="Times New Roman" pitchFamily="18" charset="0"/>
              </a:rPr>
              <a:t>д</a:t>
            </a:r>
            <a:r>
              <a:rPr lang="ru-RU" sz="2800" b="1" dirty="0">
                <a:solidFill>
                  <a:srgbClr val="0033CC"/>
                </a:solidFill>
                <a:latin typeface="Times New Roman" pitchFamily="18" charset="0"/>
                <a:cs typeface="Times New Roman" pitchFamily="18" charset="0"/>
              </a:rPr>
              <a:t>а </a:t>
            </a:r>
            <a:r>
              <a:rPr lang="ru-RU" sz="2800" b="1" dirty="0" err="1">
                <a:solidFill>
                  <a:srgbClr val="0033CC"/>
                </a:solidFill>
                <a:latin typeface="Times New Roman" pitchFamily="18" charset="0"/>
                <a:cs typeface="Times New Roman" pitchFamily="18" charset="0"/>
              </a:rPr>
              <a:t>катта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қизиқиш</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уйғотмоқда</a:t>
            </a:r>
            <a:r>
              <a:rPr lang="ru-RU" sz="2800" b="1" dirty="0">
                <a:solidFill>
                  <a:srgbClr val="0033CC"/>
                </a:solidFill>
                <a:latin typeface="Times New Roman" pitchFamily="18" charset="0"/>
                <a:cs typeface="Times New Roman" pitchFamily="18" charset="0"/>
              </a:rPr>
              <a:t>. </a:t>
            </a:r>
            <a:r>
              <a:rPr lang="uz-Cyrl-UZ" sz="2800" b="1" dirty="0">
                <a:solidFill>
                  <a:srgbClr val="0033CC"/>
                </a:solidFill>
                <a:latin typeface="Times New Roman" pitchFamily="18" charset="0"/>
                <a:cs typeface="Times New Roman" pitchFamily="18" charset="0"/>
              </a:rPr>
              <a:t>Шу </a:t>
            </a:r>
            <a:r>
              <a:rPr lang="ru-RU" sz="2800" b="1" dirty="0" err="1">
                <a:solidFill>
                  <a:srgbClr val="0033CC"/>
                </a:solidFill>
                <a:latin typeface="Times New Roman" pitchFamily="18" charset="0"/>
                <a:cs typeface="Times New Roman" pitchFamily="18" charset="0"/>
              </a:rPr>
              <a:t>йилнинг</a:t>
            </a:r>
            <a:r>
              <a:rPr lang="ru-RU" sz="2800" b="1" dirty="0">
                <a:solidFill>
                  <a:srgbClr val="0033CC"/>
                </a:solidFill>
                <a:latin typeface="Times New Roman" pitchFamily="18" charset="0"/>
                <a:cs typeface="Times New Roman" pitchFamily="18" charset="0"/>
              </a:rPr>
              <a:t> апрель </a:t>
            </a:r>
            <a:r>
              <a:rPr lang="ru-RU" sz="2800" b="1" dirty="0" err="1">
                <a:solidFill>
                  <a:srgbClr val="0033CC"/>
                </a:solidFill>
                <a:latin typeface="Times New Roman" pitchFamily="18" charset="0"/>
                <a:cs typeface="Times New Roman" pitchFamily="18" charset="0"/>
              </a:rPr>
              <a:t>ойида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айни</a:t>
            </a:r>
            <a:r>
              <a:rPr lang="ru-RU" sz="2800" b="1" dirty="0">
                <a:solidFill>
                  <a:srgbClr val="0033CC"/>
                </a:solidFill>
                <a:latin typeface="Times New Roman" pitchFamily="18" charset="0"/>
                <a:cs typeface="Times New Roman" pitchFamily="18" charset="0"/>
              </a:rPr>
              <a:t> шу </a:t>
            </a:r>
            <a:r>
              <a:rPr lang="ru-RU" sz="2800" b="1" dirty="0" err="1">
                <a:solidFill>
                  <a:srgbClr val="0033CC"/>
                </a:solidFill>
                <a:latin typeface="Times New Roman" pitchFamily="18" charset="0"/>
                <a:cs typeface="Times New Roman" pitchFamily="18" charset="0"/>
              </a:rPr>
              <a:t>масала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бўйича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шунингдек</a:t>
            </a:r>
            <a:r>
              <a:rPr lang="ru-RU" sz="2800" b="1" dirty="0">
                <a:solidFill>
                  <a:srgbClr val="0033CC"/>
                </a:solidFill>
                <a:latin typeface="Times New Roman" pitchFamily="18" charset="0"/>
                <a:cs typeface="Times New Roman" pitchFamily="18" charset="0"/>
              </a:rPr>
              <a:t>, ноябрь </a:t>
            </a:r>
            <a:r>
              <a:rPr lang="ru-RU" sz="2800" b="1" dirty="0" err="1">
                <a:solidFill>
                  <a:srgbClr val="0033CC"/>
                </a:solidFill>
                <a:latin typeface="Times New Roman" pitchFamily="18" charset="0"/>
                <a:cs typeface="Times New Roman" pitchFamily="18" charset="0"/>
              </a:rPr>
              <a:t>ойида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қуёш</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энергиясидан</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фойдаланишга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бағишлаб</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Тошкентда</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халқаро</a:t>
            </a:r>
            <a:r>
              <a:rPr lang="ru-RU" sz="2800" b="1" dirty="0">
                <a:solidFill>
                  <a:srgbClr val="0033CC"/>
                </a:solidFill>
                <a:latin typeface="Times New Roman" pitchFamily="18" charset="0"/>
                <a:cs typeface="Times New Roman" pitchFamily="18" charset="0"/>
              </a:rPr>
              <a:t> </a:t>
            </a:r>
            <a:r>
              <a:rPr lang="ru-RU" sz="2800" b="1" dirty="0" err="1">
                <a:solidFill>
                  <a:srgbClr val="0033CC"/>
                </a:solidFill>
                <a:latin typeface="Times New Roman" pitchFamily="18" charset="0"/>
                <a:cs typeface="Times New Roman" pitchFamily="18" charset="0"/>
              </a:rPr>
              <a:t>анжуманлар</a:t>
            </a:r>
            <a:r>
              <a:rPr lang="uz-Cyrl-UZ" sz="2800" b="1" dirty="0">
                <a:solidFill>
                  <a:srgbClr val="0033CC"/>
                </a:solidFill>
                <a:latin typeface="Times New Roman" pitchFamily="18" charset="0"/>
                <a:cs typeface="Times New Roman" pitchFamily="18" charset="0"/>
              </a:rPr>
              <a:t> бўлиб ўтди. Уларда иштирок этган дунёнинг етакчи мамлакатлари ва нуфузли халқаро ташкилотлари вакиллари ана шу уй-жойлар, инфратузилма объектлари билан танишиб, юқори баҳо беришди</a:t>
            </a:r>
            <a:r>
              <a:rPr lang="uz-Cyrl-UZ" sz="2800" b="1" dirty="0" smtClean="0">
                <a:solidFill>
                  <a:srgbClr val="0033CC"/>
                </a:solidFill>
                <a:latin typeface="Times New Roman" pitchFamily="18" charset="0"/>
                <a:cs typeface="Times New Roman" pitchFamily="18" charset="0"/>
              </a:rPr>
              <a:t>.</a:t>
            </a:r>
            <a:endParaRPr lang="ru-RU" sz="2800" b="1" dirty="0">
              <a:solidFill>
                <a:srgbClr val="0033CC"/>
              </a:solidFill>
              <a:latin typeface="Times New Roman" pitchFamily="18" charset="0"/>
              <a:cs typeface="Times New Roman" pitchFamily="18" charset="0"/>
            </a:endParaRPr>
          </a:p>
        </p:txBody>
      </p:sp>
      <p:sp>
        <p:nvSpPr>
          <p:cNvPr id="3" name="Прямоугольник 2"/>
          <p:cNvSpPr/>
          <p:nvPr/>
        </p:nvSpPr>
        <p:spPr>
          <a:xfrm>
            <a:off x="179512" y="4581128"/>
            <a:ext cx="6480720" cy="2031325"/>
          </a:xfrm>
          <a:prstGeom prst="rect">
            <a:avLst/>
          </a:prstGeom>
          <a:solidFill>
            <a:schemeClr val="bg1"/>
          </a:solidFill>
        </p:spPr>
        <p:txBody>
          <a:bodyPr wrap="square">
            <a:spAutoFit/>
          </a:bodyPr>
          <a:lstStyle/>
          <a:p>
            <a:pPr lvl="0" indent="361950" algn="just"/>
            <a:r>
              <a:rPr lang="uz-Cyrl-UZ" b="1" dirty="0">
                <a:solidFill>
                  <a:srgbClr val="FF0000"/>
                </a:solidFill>
                <a:latin typeface="Times New Roman" pitchFamily="18" charset="0"/>
                <a:cs typeface="Times New Roman" pitchFamily="18" charset="0"/>
              </a:rPr>
              <a:t>Президент Ислом Каримовнинг 2013 йил 6 декабрь куни Ўзбекистон Республикаси Конституцияси қабул қилинганининг 21 йиллигига бағишланган тантанали маросимда сўзлаган “Амалга ошираётган ислоҳотларимизни янада чуқурлаштириш ва фуқаролик жамияти қуриш – ёруғ келажагимизнинг асосий омилидир” мавзусидаги маърузаси. // Халқ сўзи, 2013 йил 7 декабрь.</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0958251"/>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7806" y="2340163"/>
            <a:ext cx="6142386" cy="4401205"/>
          </a:xfrm>
          <a:prstGeom prst="rect">
            <a:avLst/>
          </a:prstGeom>
          <a:ln>
            <a:solidFill>
              <a:srgbClr val="009900"/>
            </a:solidFill>
          </a:ln>
        </p:spPr>
        <p:txBody>
          <a:bodyPr wrap="square">
            <a:spAutoFit/>
          </a:bodyPr>
          <a:lstStyle/>
          <a:p>
            <a:pPr indent="361950" algn="just"/>
            <a:r>
              <a:rPr lang="uz-Cyrl-UZ" sz="2800" b="1" dirty="0">
                <a:ln>
                  <a:solidFill>
                    <a:srgbClr val="0033CC"/>
                  </a:solidFill>
                </a:ln>
                <a:solidFill>
                  <a:srgbClr val="0033CC"/>
                </a:solidFill>
                <a:latin typeface="Times New Roman" pitchFamily="18" charset="0"/>
                <a:cs typeface="Times New Roman" pitchFamily="18" charset="0"/>
              </a:rPr>
              <a:t>Ҳа. Шокир бўлиб, нималарга эришганлигимизни ўйлаб, эслаб, кўз олдимиздан ўтказиб, бир-биримизга айтиб турайлик. Лоқайд бўлсак, кўз олдимизда турган нарсаларга ҳам, эътибор қилмаймиз, “кўрмаймиз”. Кўрмасак, билмаймиз. Билмасак, шукр қилмаймиз. Шукр қилмаган одамнинг кунлари эса завқсиз, бефарқ ўтаверади. </a:t>
            </a:r>
            <a:endParaRPr lang="ru-RU" sz="2800" b="1" dirty="0">
              <a:ln>
                <a:solidFill>
                  <a:srgbClr val="0033CC"/>
                </a:solidFill>
              </a:ln>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123520499"/>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16632"/>
            <a:ext cx="8784976" cy="3970318"/>
          </a:xfrm>
          <a:prstGeom prst="rect">
            <a:avLst/>
          </a:prstGeom>
          <a:ln>
            <a:solidFill>
              <a:srgbClr val="009900"/>
            </a:solidFill>
          </a:ln>
        </p:spPr>
        <p:txBody>
          <a:bodyPr wrap="square">
            <a:spAutoFit/>
          </a:bodyPr>
          <a:lstStyle/>
          <a:p>
            <a:pPr indent="361950" algn="just"/>
            <a:r>
              <a:rPr lang="uz-Cyrl-UZ" sz="3600" b="1" dirty="0">
                <a:latin typeface="Times New Roman" pitchFamily="18" charset="0"/>
                <a:cs typeface="Times New Roman" pitchFamily="18" charset="0"/>
              </a:rPr>
              <a:t>Ҳар куни бир эсласак, бир хурсанд бўламиз. Бахт ўзи шундан эмасми? Эслаб, шукр қилайлик. Ана шунда жаҳоннинг 151 мамлакати ичидаги </a:t>
            </a:r>
            <a:r>
              <a:rPr lang="uz-Cyrl-UZ" sz="3600" b="1" u="sng" dirty="0">
                <a:solidFill>
                  <a:srgbClr val="009900"/>
                </a:solidFill>
                <a:latin typeface="Times New Roman" pitchFamily="18" charset="0"/>
                <a:cs typeface="Times New Roman" pitchFamily="18" charset="0"/>
              </a:rPr>
              <a:t>Бахт индексимиз аслида анча баланд</a:t>
            </a:r>
            <a:r>
              <a:rPr lang="uz-Cyrl-UZ" sz="3600" b="1" dirty="0">
                <a:latin typeface="Times New Roman" pitchFamily="18" charset="0"/>
                <a:cs typeface="Times New Roman" pitchFamily="18" charset="0"/>
              </a:rPr>
              <a:t>лигини ҳис қиламиз. </a:t>
            </a:r>
            <a:r>
              <a:rPr lang="uz-Cyrl-UZ" sz="3600" b="1" i="1" dirty="0">
                <a:solidFill>
                  <a:srgbClr val="0033CC"/>
                </a:solidFill>
                <a:latin typeface="Times New Roman" pitchFamily="18" charset="0"/>
                <a:cs typeface="Times New Roman" pitchFamily="18" charset="0"/>
              </a:rPr>
              <a:t>New Economic Foundation</a:t>
            </a:r>
            <a:r>
              <a:rPr lang="uz-Cyrl-UZ" sz="3600" b="1" dirty="0">
                <a:solidFill>
                  <a:srgbClr val="0033CC"/>
                </a:solidFill>
                <a:latin typeface="Times New Roman" pitchFamily="18" charset="0"/>
                <a:cs typeface="Times New Roman" pitchFamily="18" charset="0"/>
              </a:rPr>
              <a:t> </a:t>
            </a:r>
            <a:r>
              <a:rPr lang="uz-Cyrl-UZ" sz="3600" b="1" dirty="0">
                <a:latin typeface="Times New Roman" pitchFamily="18" charset="0"/>
                <a:cs typeface="Times New Roman" pitchFamily="18" charset="0"/>
              </a:rPr>
              <a:t>анча адашганини биламиз. </a:t>
            </a:r>
            <a:endParaRPr lang="ru-RU" sz="3600" b="1" dirty="0">
              <a:latin typeface="Times New Roman" pitchFamily="18" charset="0"/>
              <a:cs typeface="Times New Roman" pitchFamily="18" charset="0"/>
            </a:endParaRPr>
          </a:p>
        </p:txBody>
      </p:sp>
      <p:sp>
        <p:nvSpPr>
          <p:cNvPr id="3" name="AutoShape 2" descr="data:image/jpeg;base64,/9j/4AAQSkZJRgABAQAAAQABAAD/2wCEAAkGBxMSEhUUEhIUFhUVFBcbGBgXGRoYGhYXGhoYGBwcGhgYHyggGxslHBgZIjEhJykrLi4uFx8zODMtNygtLiwBCgoKDg0OGhAQGCwgHyUsLCssLDQ3LCwsNywsLSwsLSwsLCssNDQsLCwtLCwsLCwsLCw0LCwrLCsrLCwrLCssLP/AABEIAK8BIAMBIgACEQEDEQH/xAAcAAEAAQUBAQAAAAAAAAAAAAAABQEDBAYIAgf/xABOEAACAQIEAgQHCwcLAwUAAAABAgADEQQSITEFQQcTUWEGIjJxgZGhFDQ1UnN0k7Gys8EXI0JUctHSCBUWGDOCksLh8PFTYtNDVZSi4v/EABgBAQADAQAAAAAAAAAAAAAAAAACAwQB/8QAIBEBAQEAAgEFAQEAAAAAAAAAAAECAxEhEhMiMUFRFP/aAAwDAQACEQMRAD8A+4xEQEREBEx8Xi1pjXU8h/vlIXEYx33OnYNB/rJ5xajdSJ18Qg3ZR6RCYhDsyn0ia3En7U/qHuNpia9h8Y6bHTsOo/0kzhMWtQaaHmP98pDWLE5qVkRESCRERAREQEREBERAREQEREBERAREQEREBERAREQEREBERAS3iKwRSx5e2XJFcbqeSvpP1D8ZLM7vTmr1EdVqFiSdzPERNLOREQE90qhUgjcTxEDZcPVDqGHOXJF8EqeUvpH1H8JKTNqdXpoze4RESLpERAREQEREBERAREQEREBERAREQERNJ6SekWjwpFXL1uIqC6Ur2AW9s7nWy3Bt2kEaakBu0TlziHTJxaq11rpSHxadJLeuoGb2zD/Ktxj9db6Ol/BA6via30ccRq4nhuGrV3L1KiEsxAFzmYbKANgJskBERASF4z5Y/ZH1mS1asqi7G01zwg4mPFZVJ3BJNu8fjLeLNulfJZJ5eYkOOMH4g9ZmRR4sh8oFfaJpvHpnnJm/qQiUVgRcG47oZgBcmw75BNWJH1uLIPJBb2CY54wfiD1mTnHpC8mY2fgvln9k/WJNTWPB/iY8ZmUjYAjXvP4TY6NZXF1N5m5c2aaOOyzwuRESpYRExeK49MPRqV6l8lKmztYXOVQWNhzNhAyonzf8tvCvjV/oj++Svgx0mYDH1xh8OapqMrEZkyiyi51vA3OJqXhh0i4DhxyVqher/wBKkM7j9rUKm4PjEEja80Wp/KAo5vFwNQr2mooPqyn64H2eJ8/8GOl/h2MYUyz4eoxsBWACsewOpK/4rT6BAREQESC8J/C/B8PUHFV1QkeKguzt5kW5t37d8+bcS6f6Cn8xgqtQdtSotL2KHgfZonw/D/yghcZ+HkDmVr3PqNMX9c3XwX6WOG41gnWNQqE2CVwFzHucEoddgSCeyBvcREBOQ+kzirYnimLqMdBWamuugSmerW3ZcLfzkz73xHpi4bQrVKNQ189Ko6NancZkYqbG+ouJzRxbEirXq1Bez1XYX3szE/jAxJvnBuiPimIprVFFKauAV61wpIOxyi5HpAml8OdFq0zUF0FRS43uoIzC3PS86R/LdwvtxH0f/wCoG1eAHCamE4fh8PWt1lJCGym4vmY6HzGbBI/gPF6eMw9PEUc3V1QSuYWNrkaj0SQgJi47FimO1jsPxMyWNhc8prmJrF2LHn7BJ4z3UN66eKlQsbsbmWcRSDqVPP2S5E0TwpvlrFakVJU7iW5smLwi1BrvyPZ/pIXEYF05XHaNf+JpzuVm1ixj/wA6e51Lk+KNx29w74/nP3QocHxTsOzuPfNQ8KMbnqdWD4qb97Hf1beuPBbG5anVk+K+3cw/eNPVNPsfH1frJ/o+fo/G2y5RpFyFG5l7D4F35WHadP8AmTWEwi0xpvzPb/pM2tyNecWvdCkEUKOUvUqhU3U2M8xM18tM8J/A4sVB2MNx+I7plTW8NWKMGHLfvHObGpvqJn3nqrsa7VkB0gfBmO+Z1/u2k/IDpA+DMd8zr/dtIJuO5K+DfH62BqmtQIFTq3RWOuTOLFgPjAbX0v2yKmRw/BPXq06NMXeo6oo7WYgD2mBarVWdizMWZiSzE3LE6kknUknnPE6m8E+ifh+EpKKtFMTWIGepVGYE/wDajeKo9F+0zXelrowwpwlTFYOktGrQUuyoLJUprq3i7KwF2BG9iDe4IDnuffegLw2esGwGIcs1NM1BmNz1YsDTJ55bgjuuNlE+BTaOi/GmjxbBOOddU+lvS/zwOu5896W+kMcMpClQscXVW631FJNR1jDmbghQdCQSdBY7/XqhFZmNlUEk9gAuT6pxt4WcdfHYutiXveo5Kg/ooNEX0KAPRAj8djKlao1Wq7PUc3ZmNyT3kyyBMrhPDnxNanQpC71XVF7LsbXPYBuTyAnW3gb4GYXhtFUoU1L2GeqQM9Q8yTuB2KNBA5Dr4d0sHRluLjMCLj0y1O28fgaVdDTrU0qI26uoYH0GctdLPgcvDMbkpX6isuelfXLqQyXOpynn2Mt7m8Db+hbpKdKlPAYxy1NzloVGNzTb9GmxO6HYdhIG3k/fpw6DbUTr3o548cdw7D12N3KZanfUQlGOnaRm/vCBy54b/CON+eYj715CTsqv4JYB2Z3wGEZmJZmahSJZibkklbkk63nIPGEAxFYAAAVagAGgADGwA5CBhxM/gKBsTQVgCDWpggi4ILgEEHcTrj+hvDf/AG7Bf/HpfwwIzok+CMH8mfttNvlnCYWnSQU6SJTRRZURQqqN9FXQS9AxuJNam3q9ZtNfk/xNb029H1iQEv4vpVyfZERLFZERA1LEUkcksim5J1AO/njD0lRgVRRYg6ADbzT2y2JHYZVFuQO0zZ34YuvLaYiJjbSIiAmwcNa9NfNb1G01+T/DFtTX0n2mV8v0s4/tlSA6QPgzHfM6/wB20n5AdIHwZjvmdf7tpQtcdzdOhumG4zgwfjVD6RSqEe0CaXN26GPhnCeer9zUgdWzB46gbDVwdQaNQHzFDM6YfGfe9b5Kp9kwOKJO+AnwlgfnuG+9SQUnfAT4SwPz3DfepA6f6TsQafCsaw54d1/x+J/mnIc676T8OanCcaByw7t6E8c+xZyJAvYTFVKTh6TvTdfJZGKsvLRhqNJKf0u4h+v4z6er/FLXgtwf3bi6OG6wU+tbKHYXANiRp3kAemfU/wCr/W/Xqf0bfxQPmP8AS7iH6/jPp6v8UwuI8WxGIynEV6tbLfL1js+W+9sxNr2Hqn1v+r/W/Xqf0bfxR/V/rfr1P6Nv4oHxedDfybsUTgsRT+JiMw7s6KP8kgf6v9b9ep/Rt/FPoHRZ4BPwlcQHrrV640yMqlcuTPe9yb3zD1QN7nFPG/fNf5ap9oztacU8b981/lqn2jAueDvvvD/L0vtrO0pxb4O++8P8vS+2s7SgIiIHl1uCDsRaa3VplSVO4M2aYPEcFnF18oe0Szj11UN57QkSpFtDKS9SREQIHitDK5PJtfTz/wB98cJoZnvyXX08v990nHwHXjIN+34vfCYHqRkI17fjd8t9yenr9Ve18u/x6iIlS0iJUC+ggeqNMswUbkzZEWwAGwFpicOwWQXPlH2CZso5Nd1djPRIDpA+DMd8zr/dtJ+QHSB8GY75nX+7aVpuO5u3Qx8M4Tz1fuak0mbt0MfDOE89X7mpA6tmHxn3vW+SqfZMzJh8Z971vkqn2TA4ok74CfCWB+e4b71JBSd8BPhLA/PcN96kDsHE0FqIyOLq6lWHaCLEeozjTwl4O+DxVbDVPKpVCt9sy7q3mZSG9M7QnzPpi6OjxFBiMMB7qpLbLsKyDXLfk41se8g8iA5twmJak6VKbFXRlZWG6spBB9BE6s8AukTC8RpL+cSniLDPRYgHNzKX8pfNtfWcpYig1NmR1ZXUkMrAqykbgg6g90twO2sdj6VFC9aqlNANWdgoHpJnw3w26bawxJXhxpmggtndL9Y19WF7ELyHpPMW+LxA+pU+nfiQ3pYRvPTqfhUE+29HvG8RjcEmJxNNKbVSSipmH5saAnMSdSCR3ET4D0W9G9XiVRatZWTBq3jNqDVsdUp+kWLctec6fo0lRQqgKqgBQBYAAWAA5ACB7nFPG/fNf5ap9oztacU8b981/lqn2jAueDvvvD/L0vtrO0pxb4O++8P8vS+2s7SgIiICIiBj4nBq+417RvI+pwlv0WB8+kmIkpuxG5lQY4XU7vXL9HhHxm9A/eZKxO3k056I8UqSqLKLCK1JWFmFxPcSHaaKrcI+K3oP7xLB4XU7vXJyJOcmkPREPT4S36TAebWSGGwipsNe07zIicu7XZmQiIkUiYnF+HriaFWhULBK1N6bFbBgrgqbEgi9j2TLiB8v/IVwz4+K+kT/AMck/BvolwOBxNPE0XxBqUi2UO6lTmVkNwEB2Y85vsQEtYmiHRkN7MpU23sRbSXYgfL/AMhXDPj4r6RP/HMrhfQxw/D1qVem+Jz0aqVFu6EZkYMLjJtcaz6NEBERA1vwr8BsDxHXE0AalrCqniVB2eMPKA7GuO6fOOIfyfqZN6GOdR2VKQc/4lZfqn2uIHwqj/J9a/jcQFu6gSfbUm3+DvQzw3DMHqK+Jcf9YjID8moAI7mzT6NEDzTQKAFAAAAAGgAGwA5CeoiAnzPE9CPDXdnZ8Vd2LG1RNybn/wBPvn0yIHzTCdCXDqdRKivisyOrC9RLXUgi/wCb20n0uIgIiICJRmABJ2EjKVevUXOgpqp8lWBJI7yDpeBKRMD+dB1HW2P7PPNe1vXLdSriEGchGGl0UNmA7jfU+iBJxMLG4tlKJTALve2bZQNSTz9EtnE1KbKKuRldsoZQQVY7XBJ0MCRiR2JxdTruqpqpvTzXa/i6kXNtxpt2neVwuKfrTSq5ScmYMtwCL21B5wJCJHDE1ajOKWRVQ5SzAklhuAARoJdwOLZmZKgAdLXtswOxF4GZEh8Ji8RVTMopixO9/GseWug5c5Wjja9Sn1iCmq22a5LEb6i1he4ECTxFdUXM5sNNfPpLkisXj74YVQqm+XRhcakAzIx2KZWRKYBd72vsoG5NoGbEwaVWsrhagDKwNmQEZSPjC50PbPBxNR6jpTKLkt5QJLEi+wIsIEjEsYOqzLd1ytcgjlpzHcYxlVlQlFLNyHefwgX4kZWxNWkVNQ02DMFIUEEX0uLk3tLuOxTK6U0ygvfxm1AtyABFzr2wM6Ji4SpUzMtQDSxDqCA1+VjsRMltoFujiFdc6kFTfXzb7+aUw2KSpfIwaxsbSKNd3weYBFur5gAQMvjDxRfQzP4SHFNc2W2VcuUEaWG9+cDMiYnFcSaVJnW1xbfbUgcvPMerXxCqahWnlAuU1zBdz4217d0CTiYWKx9kRkGY1LBBte4vc9wEsvia1IqauRkZgCVBBUnY6nUQJOJg4vFNnFKmFzFcxLXsq7bDc3nmniaiVFSrlIe+VlBGo1sQSYEhEi2xlVqz0kCWUKczX0uAdQDqddNtpewuKfrDSqhc2XMrLezC9jodiIGVRrq18pvlYqe4jcS5IvhdQKMQx2FeoT5gAYSviGXrFFMAi4Q3zEd7bAnzQJSJZweJFRFcbMPV2j1y9At16eZWX4ykesWkDhqdBVC1qTCoNCArHMRzUjQ3mxRAh6mDZsNZaYRrhgl76g3trzIl2pxa62poxqnZSrDKf+46Cw88k4gRmOVkqU6tiwUFXyi9r8wN7XlvFVhiDTWmGIFQMzFSAAvLUbmS88moAQCRc7C+ptvYQMAKfdd7G3UWvyvn7ZRlPusGxt1G/K+ftklECIw1YUGqLUDANULKwBIIa2mgOol3AKXq1KtiFIVVuLEgbmx212khTqBhdSCO0G89QI7gKkUVBBGr7/tGeODIRhVBBByvpz3aSkQNfq0z7hUWN/F0sb+X2TO4gpSrTq5SVAZWsLkA7G3nklEDAp481HUUgSuudipAHYBe2t5i4tqTMwxCZSD4jKG1XlZl590l1qAkgEEjcX1Hn7J6gYPB8/V+Pm8o5c3lZL6Zu+U41n6vxM3lLmy+Vk5275nxA1zFrSKg0aTGzqWfK1wAe1tSe4SR4jVUlRVp5qTLfNlJKt321AtzklECJ4QLO/Vl+psMua/lc8ubW1pKtsZWIEJg0PuEixvkqaW13blJTAj82n7C/UJfiBG+EXvd/wC79pZ4xfEQaZTI/WspGTKdCRbe1rd95mcSwvW02S9r21tfYg7eiZMCFx2AIpUbrn6q2ZRuRaxt2y2KdBiopUcxLC9w6hRzJJ590nogRmKvTriqQSjU8pIBOUg3BIGtp4d+vq0ygbJTJYsQQCbWAF95LRAhExPV4qsSDlslyATl8XS4Gtt5fwz9bX6xQciIVBIIzMTyvyAmVRwmWrUqXvnC6W2yi2/OZUCIwmHLJiV2zValr94Fj5piUVoBAHot1oFiuVyWYdhGljNilCbamBY4fTy01GQJp5IN7XN9/TMieUcEXBBB2I1BnqBRjYX7JG+7axQ1BSUIATZmIcgd1rDzTOxLMEYqLsFNh2m2ntkF1lN6V2qPUqlT4mY6Nb4g2APdygSeM4kEppUClg5XTnZhfTv7p4fHVEK9ZTUK7BbhrlSdr6W9UwnqA4fDWINqtIekaETM4/5CfLJ9ZgXsXjGDinTUM5GY3Ngq7XPpmGarnE0g65WCvsbqQRyO/LYy5WqCliC7myugAY7BgdieWkttilqYqlkNwFfxhsTbUA87aeuBL1CbHKATbQHQE+eRPAmfNVuqgdc9yDqG8XQC2o75MSK4RWUPWQmzGs7AcyptrAxuEV6vVkU6YNna5ZrAm97Dt88kKPElNE1WBULfMNyCNLd+v1y34P8A9l/ff7RmAlAvhqoUXPWsbdtmBt7IGc+OrKud6QCbkBruo7SLW9EkkYEAjYi480gKj4cpcVKjEi3V9YxYk8it5OYZMqKLWsoFr3tYbX5wMPGY9kqrTVMxZSRrbXv7pWljHDqlVFBe+VlNwSNSDcAg2mNjq4TFU2bbqzc9gvue798ria61qtJaZDZGzsRqAANNe+B7wTWrYknkUP8A9YOOrZOs6pQgGaxY58u99rXtraW6bsHxZQXYZbDvyTEqPSeiSaj1KhQ+LmJs1tfEGgAPaOUCUxvEci02Clg7KLc7MCdO+eTjqiMgq01CuwUFWuVY7A6fVMOtUDUsIQQR1tIekAg+0TL43tR+cU/xgXcVjGDinTUM9rm5sqjvP4SmHxjFjTdAtQLmFjdWG2htprMHGUlXEFqrMquoysGKi40IJHr1l3ALSNa9PO+VfLLllF/0Rfc84HnhDVOtq3VQC/jWbY5dLaayZkVw+sq16yE2ZnBAPMZeUlYERhuJVaiZ0pCwve7WvbkuntPOel4lUdOsp0gUAv4zWJtvlAHLX1T14P8AvZP7/wBpp54N70X9l/raBkPj/wA0rqpYvlCr3ntPIDtngYuorqtVEs5sCjE2Nr2IIEwFrsuGoWYqpIDsN1Gvq888Yp6KvSZGLWqDM5ZmAHYWJsD+6BkYp6nulLIt8jZfGOq3Gp00PdGOap7pp2RSQHy3Yi4sL300l3H1lTEU2c5VyOLna+kcSqhK9FnNltUFztewgZGJxjZ+rpqGa1ySbKo5X7T3SuExjFzTqKFcC+huGXa4PnkdiaSLiGaqzKtRVKsGKi4FiCR69Zf4ctM1Saed8q2zliw1Pki+/bA9YPiVSofFpaBiGYtYDXl2m2s9+7ajlupRSqkgszEZiNwoA9spwD+zPyj/AGjI/B0qSZkq1HRlY/psoYE3BGtoErR4ipps7ArkJDruQRy7+6Y1bF1jTZmpKEKHQNdwCNyLW9F5YGGD4er1St45uCxJL5bG4vrraZFbitM0jZrsUIyDyr22I30/CBk8H/sKf7AmZMPg39hT/YEzICUCje0rECloIlYgUIvvAErEBKWlYgUAgCViBTKL3sL9srEQMN8KTXWpcWCFbc7k3mWqgbADzSsQKWgKOyViBS0ESsQKEX3gC20rEClpWIgUAgCViBS0BRtbSViBQiCJWIFCL7wBaViBQCGUHcAysQEplG9tZWICIi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MSEhUUEhIUFhUVFBcbGBgXGRoYGhYXGhoYGBwcGhgYHyggGxslHBgZIjEhJykrLi4uFx8zODMtNygtLiwBCgoKDg0OGhAQGCwgHyUsLCssLDQ3LCwsNywsLSwsLSwsLCssNDQsLCwtLCwsLCwsLCw0LCwrLCsrLCwrLCssLP/AABEIAK8BIAMBIgACEQEDEQH/xAAcAAEAAQUBAQAAAAAAAAAAAAAABQEDBAYIAgf/xABOEAACAQIEAgQHCwcLAwUAAAABAgADEQQSITEFQQcTUWEGIjJxgZGhFDQ1UnN0k7Gys8EXI0JUctHSCBUWGDOCksLh8PFTYtNDVZSi4v/EABgBAQADAQAAAAAAAAAAAAAAAAACAwQB/8QAIBEBAQEAAgEFAQEAAAAAAAAAAAECAxEhEhMiMUFRFP/aAAwDAQACEQMRAD8A+4xEQEREBEx8Xi1pjXU8h/vlIXEYx33OnYNB/rJ5xajdSJ18Qg3ZR6RCYhDsyn0ia3En7U/qHuNpia9h8Y6bHTsOo/0kzhMWtQaaHmP98pDWLE5qVkRESCRERAREQEREBERAREQEREBERAREQEREBERAREQEREBERAS3iKwRSx5e2XJFcbqeSvpP1D8ZLM7vTmr1EdVqFiSdzPERNLOREQE90qhUgjcTxEDZcPVDqGHOXJF8EqeUvpH1H8JKTNqdXpoze4RESLpERAREQEREBERAREQEREBERAREQERNJ6SekWjwpFXL1uIqC6Ur2AW9s7nWy3Bt2kEaakBu0TlziHTJxaq11rpSHxadJLeuoGb2zD/Ktxj9db6Ol/BA6via30ccRq4nhuGrV3L1KiEsxAFzmYbKANgJskBERASF4z5Y/ZH1mS1asqi7G01zwg4mPFZVJ3BJNu8fjLeLNulfJZJ5eYkOOMH4g9ZmRR4sh8oFfaJpvHpnnJm/qQiUVgRcG47oZgBcmw75BNWJH1uLIPJBb2CY54wfiD1mTnHpC8mY2fgvln9k/WJNTWPB/iY8ZmUjYAjXvP4TY6NZXF1N5m5c2aaOOyzwuRESpYRExeK49MPRqV6l8lKmztYXOVQWNhzNhAyonzf8tvCvjV/oj++Svgx0mYDH1xh8OapqMrEZkyiyi51vA3OJqXhh0i4DhxyVqher/wBKkM7j9rUKm4PjEEja80Wp/KAo5vFwNQr2mooPqyn64H2eJ8/8GOl/h2MYUyz4eoxsBWACsewOpK/4rT6BAREQESC8J/C/B8PUHFV1QkeKguzt5kW5t37d8+bcS6f6Cn8xgqtQdtSotL2KHgfZonw/D/yghcZ+HkDmVr3PqNMX9c3XwX6WOG41gnWNQqE2CVwFzHucEoddgSCeyBvcREBOQ+kzirYnimLqMdBWamuugSmerW3ZcLfzkz73xHpi4bQrVKNQ189Ko6NancZkYqbG+ouJzRxbEirXq1Bez1XYX3szE/jAxJvnBuiPimIprVFFKauAV61wpIOxyi5HpAml8OdFq0zUF0FRS43uoIzC3PS86R/LdwvtxH0f/wCoG1eAHCamE4fh8PWt1lJCGym4vmY6HzGbBI/gPF6eMw9PEUc3V1QSuYWNrkaj0SQgJi47FimO1jsPxMyWNhc8prmJrF2LHn7BJ4z3UN66eKlQsbsbmWcRSDqVPP2S5E0TwpvlrFakVJU7iW5smLwi1BrvyPZ/pIXEYF05XHaNf+JpzuVm1ixj/wA6e51Lk+KNx29w74/nP3QocHxTsOzuPfNQ8KMbnqdWD4qb97Hf1beuPBbG5anVk+K+3cw/eNPVNPsfH1frJ/o+fo/G2y5RpFyFG5l7D4F35WHadP8AmTWEwi0xpvzPb/pM2tyNecWvdCkEUKOUvUqhU3U2M8xM18tM8J/A4sVB2MNx+I7plTW8NWKMGHLfvHObGpvqJn3nqrsa7VkB0gfBmO+Z1/u2k/IDpA+DMd8zr/dtIJuO5K+DfH62BqmtQIFTq3RWOuTOLFgPjAbX0v2yKmRw/BPXq06NMXeo6oo7WYgD2mBarVWdizMWZiSzE3LE6kknUknnPE6m8E+ifh+EpKKtFMTWIGepVGYE/wDajeKo9F+0zXelrowwpwlTFYOktGrQUuyoLJUprq3i7KwF2BG9iDe4IDnuffegLw2esGwGIcs1NM1BmNz1YsDTJ55bgjuuNlE+BTaOi/GmjxbBOOddU+lvS/zwOu5896W+kMcMpClQscXVW631FJNR1jDmbghQdCQSdBY7/XqhFZmNlUEk9gAuT6pxt4WcdfHYutiXveo5Kg/ooNEX0KAPRAj8djKlao1Wq7PUc3ZmNyT3kyyBMrhPDnxNanQpC71XVF7LsbXPYBuTyAnW3gb4GYXhtFUoU1L2GeqQM9Q8yTuB2KNBA5Dr4d0sHRluLjMCLj0y1O28fgaVdDTrU0qI26uoYH0GctdLPgcvDMbkpX6isuelfXLqQyXOpynn2Mt7m8Db+hbpKdKlPAYxy1NzloVGNzTb9GmxO6HYdhIG3k/fpw6DbUTr3o548cdw7D12N3KZanfUQlGOnaRm/vCBy54b/CON+eYj715CTsqv4JYB2Z3wGEZmJZmahSJZibkklbkk63nIPGEAxFYAAAVagAGgADGwA5CBhxM/gKBsTQVgCDWpggi4ILgEEHcTrj+hvDf/AG7Bf/HpfwwIzok+CMH8mfttNvlnCYWnSQU6SJTRRZURQqqN9FXQS9AxuJNam3q9ZtNfk/xNb029H1iQEv4vpVyfZERLFZERA1LEUkcksim5J1AO/njD0lRgVRRYg6ADbzT2y2JHYZVFuQO0zZ34YuvLaYiJjbSIiAmwcNa9NfNb1G01+T/DFtTX0n2mV8v0s4/tlSA6QPgzHfM6/wB20n5AdIHwZjvmdf7tpQtcdzdOhumG4zgwfjVD6RSqEe0CaXN26GPhnCeer9zUgdWzB46gbDVwdQaNQHzFDM6YfGfe9b5Kp9kwOKJO+AnwlgfnuG+9SQUnfAT4SwPz3DfepA6f6TsQafCsaw54d1/x+J/mnIc676T8OanCcaByw7t6E8c+xZyJAvYTFVKTh6TvTdfJZGKsvLRhqNJKf0u4h+v4z6er/FLXgtwf3bi6OG6wU+tbKHYXANiRp3kAemfU/wCr/W/Xqf0bfxQPmP8AS7iH6/jPp6v8UwuI8WxGIynEV6tbLfL1js+W+9sxNr2Hqn1v+r/W/Xqf0bfxR/V/rfr1P6Nv4oHxedDfybsUTgsRT+JiMw7s6KP8kgf6v9b9ep/Rt/FPoHRZ4BPwlcQHrrV640yMqlcuTPe9yb3zD1QN7nFPG/fNf5ap9oztacU8b981/lqn2jAueDvvvD/L0vtrO0pxb4O++8P8vS+2s7SgIiIHl1uCDsRaa3VplSVO4M2aYPEcFnF18oe0Szj11UN57QkSpFtDKS9SREQIHitDK5PJtfTz/wB98cJoZnvyXX08v990nHwHXjIN+34vfCYHqRkI17fjd8t9yenr9Ve18u/x6iIlS0iJUC+ggeqNMswUbkzZEWwAGwFpicOwWQXPlH2CZso5Nd1djPRIDpA+DMd8zr/dtJ+QHSB8GY75nX+7aVpuO5u3Qx8M4Tz1fuak0mbt0MfDOE89X7mpA6tmHxn3vW+SqfZMzJh8Z971vkqn2TA4ok74CfCWB+e4b71JBSd8BPhLA/PcN96kDsHE0FqIyOLq6lWHaCLEeozjTwl4O+DxVbDVPKpVCt9sy7q3mZSG9M7QnzPpi6OjxFBiMMB7qpLbLsKyDXLfk41se8g8iA5twmJak6VKbFXRlZWG6spBB9BE6s8AukTC8RpL+cSniLDPRYgHNzKX8pfNtfWcpYig1NmR1ZXUkMrAqykbgg6g90twO2sdj6VFC9aqlNANWdgoHpJnw3w26bawxJXhxpmggtndL9Y19WF7ELyHpPMW+LxA+pU+nfiQ3pYRvPTqfhUE+29HvG8RjcEmJxNNKbVSSipmH5saAnMSdSCR3ET4D0W9G9XiVRatZWTBq3jNqDVsdUp+kWLctec6fo0lRQqgKqgBQBYAAWAA5ACB7nFPG/fNf5ap9oztacU8b981/lqn2jAueDvvvD/L0vtrO0pxb4O++8P8vS+2s7SgIiICIiBj4nBq+417RvI+pwlv0WB8+kmIkpuxG5lQY4XU7vXL9HhHxm9A/eZKxO3k056I8UqSqLKLCK1JWFmFxPcSHaaKrcI+K3oP7xLB4XU7vXJyJOcmkPREPT4S36TAebWSGGwipsNe07zIicu7XZmQiIkUiYnF+HriaFWhULBK1N6bFbBgrgqbEgi9j2TLiB8v/IVwz4+K+kT/AMck/BvolwOBxNPE0XxBqUi2UO6lTmVkNwEB2Y85vsQEtYmiHRkN7MpU23sRbSXYgfL/AMhXDPj4r6RP/HMrhfQxw/D1qVem+Jz0aqVFu6EZkYMLjJtcaz6NEBERA1vwr8BsDxHXE0AalrCqniVB2eMPKA7GuO6fOOIfyfqZN6GOdR2VKQc/4lZfqn2uIHwqj/J9a/jcQFu6gSfbUm3+DvQzw3DMHqK+Jcf9YjID8moAI7mzT6NEDzTQKAFAAAAAGgAGwA5CeoiAnzPE9CPDXdnZ8Vd2LG1RNybn/wBPvn0yIHzTCdCXDqdRKivisyOrC9RLXUgi/wCb20n0uIgIiICJRmABJ2EjKVevUXOgpqp8lWBJI7yDpeBKRMD+dB1HW2P7PPNe1vXLdSriEGchGGl0UNmA7jfU+iBJxMLG4tlKJTALve2bZQNSTz9EtnE1KbKKuRldsoZQQVY7XBJ0MCRiR2JxdTruqpqpvTzXa/i6kXNtxpt2neVwuKfrTSq5ScmYMtwCL21B5wJCJHDE1ajOKWRVQ5SzAklhuAARoJdwOLZmZKgAdLXtswOxF4GZEh8Ji8RVTMopixO9/GseWug5c5Wjja9Sn1iCmq22a5LEb6i1he4ECTxFdUXM5sNNfPpLkisXj74YVQqm+XRhcakAzIx2KZWRKYBd72vsoG5NoGbEwaVWsrhagDKwNmQEZSPjC50PbPBxNR6jpTKLkt5QJLEi+wIsIEjEsYOqzLd1ytcgjlpzHcYxlVlQlFLNyHefwgX4kZWxNWkVNQ02DMFIUEEX0uLk3tLuOxTK6U0ygvfxm1AtyABFzr2wM6Ji4SpUzMtQDSxDqCA1+VjsRMltoFujiFdc6kFTfXzb7+aUw2KSpfIwaxsbSKNd3weYBFur5gAQMvjDxRfQzP4SHFNc2W2VcuUEaWG9+cDMiYnFcSaVJnW1xbfbUgcvPMerXxCqahWnlAuU1zBdz4217d0CTiYWKx9kRkGY1LBBte4vc9wEsvia1IqauRkZgCVBBUnY6nUQJOJg4vFNnFKmFzFcxLXsq7bDc3nmniaiVFSrlIe+VlBGo1sQSYEhEi2xlVqz0kCWUKczX0uAdQDqddNtpewuKfrDSqhc2XMrLezC9jodiIGVRrq18pvlYqe4jcS5IvhdQKMQx2FeoT5gAYSviGXrFFMAi4Q3zEd7bAnzQJSJZweJFRFcbMPV2j1y9At16eZWX4ykesWkDhqdBVC1qTCoNCArHMRzUjQ3mxRAh6mDZsNZaYRrhgl76g3trzIl2pxa62poxqnZSrDKf+46Cw88k4gRmOVkqU6tiwUFXyi9r8wN7XlvFVhiDTWmGIFQMzFSAAvLUbmS88moAQCRc7C+ptvYQMAKfdd7G3UWvyvn7ZRlPusGxt1G/K+ftklECIw1YUGqLUDANULKwBIIa2mgOol3AKXq1KtiFIVVuLEgbmx212khTqBhdSCO0G89QI7gKkUVBBGr7/tGeODIRhVBBByvpz3aSkQNfq0z7hUWN/F0sb+X2TO4gpSrTq5SVAZWsLkA7G3nklEDAp481HUUgSuudipAHYBe2t5i4tqTMwxCZSD4jKG1XlZl590l1qAkgEEjcX1Hn7J6gYPB8/V+Pm8o5c3lZL6Zu+U41n6vxM3lLmy+Vk5275nxA1zFrSKg0aTGzqWfK1wAe1tSe4SR4jVUlRVp5qTLfNlJKt321AtzklECJ4QLO/Vl+psMua/lc8ubW1pKtsZWIEJg0PuEixvkqaW13blJTAj82n7C/UJfiBG+EXvd/wC79pZ4xfEQaZTI/WspGTKdCRbe1rd95mcSwvW02S9r21tfYg7eiZMCFx2AIpUbrn6q2ZRuRaxt2y2KdBiopUcxLC9w6hRzJJ590nogRmKvTriqQSjU8pIBOUg3BIGtp4d+vq0ygbJTJYsQQCbWAF95LRAhExPV4qsSDlslyATl8XS4Gtt5fwz9bX6xQciIVBIIzMTyvyAmVRwmWrUqXvnC6W2yi2/OZUCIwmHLJiV2zValr94Fj5piUVoBAHot1oFiuVyWYdhGljNilCbamBY4fTy01GQJp5IN7XN9/TMieUcEXBBB2I1BnqBRjYX7JG+7axQ1BSUIATZmIcgd1rDzTOxLMEYqLsFNh2m2ntkF1lN6V2qPUqlT4mY6Nb4g2APdygSeM4kEppUClg5XTnZhfTv7p4fHVEK9ZTUK7BbhrlSdr6W9UwnqA4fDWINqtIekaETM4/5CfLJ9ZgXsXjGDinTUM5GY3Ngq7XPpmGarnE0g65WCvsbqQRyO/LYy5WqCliC7myugAY7BgdieWkttilqYqlkNwFfxhsTbUA87aeuBL1CbHKATbQHQE+eRPAmfNVuqgdc9yDqG8XQC2o75MSK4RWUPWQmzGs7AcyptrAxuEV6vVkU6YNna5ZrAm97Dt88kKPElNE1WBULfMNyCNLd+v1y34P8A9l/ff7RmAlAvhqoUXPWsbdtmBt7IGc+OrKud6QCbkBruo7SLW9EkkYEAjYi480gKj4cpcVKjEi3V9YxYk8it5OYZMqKLWsoFr3tYbX5wMPGY9kqrTVMxZSRrbXv7pWljHDqlVFBe+VlNwSNSDcAg2mNjq4TFU2bbqzc9gvue798ria61qtJaZDZGzsRqAANNe+B7wTWrYknkUP8A9YOOrZOs6pQgGaxY58u99rXtraW6bsHxZQXYZbDvyTEqPSeiSaj1KhQ+LmJs1tfEGgAPaOUCUxvEci02Clg7KLc7MCdO+eTjqiMgq01CuwUFWuVY7A6fVMOtUDUsIQQR1tIekAg+0TL43tR+cU/xgXcVjGDinTUM9rm5sqjvP4SmHxjFjTdAtQLmFjdWG2htprMHGUlXEFqrMquoysGKi40IJHr1l3ALSNa9PO+VfLLllF/0Rfc84HnhDVOtq3VQC/jWbY5dLaayZkVw+sq16yE2ZnBAPMZeUlYERhuJVaiZ0pCwve7WvbkuntPOel4lUdOsp0gUAv4zWJtvlAHLX1T14P8AvZP7/wBpp54N70X9l/raBkPj/wA0rqpYvlCr3ntPIDtngYuorqtVEs5sCjE2Nr2IIEwFrsuGoWYqpIDsN1Gvq888Yp6KvSZGLWqDM5ZmAHYWJsD+6BkYp6nulLIt8jZfGOq3Gp00PdGOap7pp2RSQHy3Yi4sL300l3H1lTEU2c5VyOLna+kcSqhK9FnNltUFztewgZGJxjZ+rpqGa1ySbKo5X7T3SuExjFzTqKFcC+huGXa4PnkdiaSLiGaqzKtRVKsGKi4FiCR69Zf4ctM1Saed8q2zliw1Pki+/bA9YPiVSofFpaBiGYtYDXl2m2s9+7ajlupRSqkgszEZiNwoA9spwD+zPyj/AGjI/B0qSZkq1HRlY/psoYE3BGtoErR4ipps7ArkJDruQRy7+6Y1bF1jTZmpKEKHQNdwCNyLW9F5YGGD4er1St45uCxJL5bG4vrraZFbitM0jZrsUIyDyr22I30/CBk8H/sKf7AmZMPg39hT/YEzICUCje0rECloIlYgUIvvAErEBKWlYgUAgCViBTKL3sL9srEQMN8KTXWpcWCFbc7k3mWqgbADzSsQKWgKOyViBS0ESsQKEX3gC20rEClpWIgUAgCViBS0BRtbSViBQiCJWIFCL7wBaViBQCGUHcAysQEplG9tZWIC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42" name="Picture 6" descr="http://upload.wikimedia.org/wikipedia/commons/4/4b/New_Economics_Foundation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1128"/>
            <a:ext cx="9144000" cy="2276872"/>
          </a:xfrm>
          <a:prstGeom prst="rect">
            <a:avLst/>
          </a:prstGeom>
          <a:noFill/>
          <a:ln>
            <a:solidFill>
              <a:srgbClr val="0099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570632"/>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916832"/>
            <a:ext cx="8784976" cy="3139321"/>
          </a:xfrm>
          <a:prstGeom prst="rect">
            <a:avLst/>
          </a:prstGeom>
        </p:spPr>
        <p:txBody>
          <a:bodyPr wrap="square">
            <a:spAutoFit/>
          </a:bodyPr>
          <a:lstStyle/>
          <a:p>
            <a:pPr algn="ctr"/>
            <a:r>
              <a:rPr lang="uz-Cyrl-UZ" sz="6600" b="1" dirty="0" smtClean="0">
                <a:solidFill>
                  <a:srgbClr val="0033CC"/>
                </a:solidFill>
                <a:effectLst>
                  <a:glow rad="63500">
                    <a:schemeClr val="accent5">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ФАРЗАНДЛАРИ СОҒЛОМ </a:t>
            </a:r>
          </a:p>
          <a:p>
            <a:pPr algn="ctr"/>
            <a:r>
              <a:rPr lang="uz-Cyrl-UZ" sz="6600" b="1" dirty="0" smtClean="0">
                <a:solidFill>
                  <a:srgbClr val="0033CC"/>
                </a:solidFill>
                <a:effectLst>
                  <a:glow rad="63500">
                    <a:schemeClr val="accent5">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ЮРТ... </a:t>
            </a:r>
            <a:endParaRPr lang="ru-RU" sz="6600" b="1" dirty="0">
              <a:solidFill>
                <a:srgbClr val="0033CC"/>
              </a:solidFill>
              <a:effectLst>
                <a:glow rad="63500">
                  <a:schemeClr val="accent5">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971976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63688" y="692696"/>
            <a:ext cx="5760640" cy="3046988"/>
          </a:xfrm>
          <a:prstGeom prst="rect">
            <a:avLst/>
          </a:prstGeom>
        </p:spPr>
        <p:txBody>
          <a:bodyPr wrap="square">
            <a:spAutoFit/>
          </a:bodyPr>
          <a:lstStyle/>
          <a:p>
            <a:pPr indent="361950" algn="ctr"/>
            <a:endParaRPr lang="uz-Cyrl-UZ" sz="2400" b="1" dirty="0" smtClean="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a:p>
            <a:pPr indent="361950" algn="ctr"/>
            <a:r>
              <a:rPr lang="uz-Cyrl-UZ" sz="2400" b="1" dirty="0" smtClean="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r>
              <a:rPr lang="uz-Cyrl-UZ" sz="2400" b="1"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Соғлом бола йили”га бағишланган давлат дастурининг амалга оширилиши Ўзбекистоннинг Инсон капиталига, болаларимизнинг жисмонан ва маънан саломатлигига киритилаётган янги, бебаҳо инвестиция бўлади.   </a:t>
            </a:r>
            <a:endParaRPr lang="ru-RU" sz="2400" b="1"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2267744" y="3649087"/>
            <a:ext cx="5112568" cy="1508105"/>
          </a:xfrm>
          <a:prstGeom prst="rect">
            <a:avLst/>
          </a:prstGeom>
        </p:spPr>
        <p:txBody>
          <a:bodyPr wrap="square">
            <a:spAutoFit/>
          </a:bodyPr>
          <a:lstStyle/>
          <a:p>
            <a:pPr lvl="0" indent="361950" algn="ctr"/>
            <a:r>
              <a:rPr lang="uz-Cyrl-UZ" sz="2000" b="1" dirty="0" smtClean="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Чунки</a:t>
            </a:r>
            <a:r>
              <a:rPr lang="uz-Cyrl-UZ" sz="2000" b="1" dirty="0" smtClean="0">
                <a:ln>
                  <a:solidFill>
                    <a:srgbClr val="0033CC"/>
                  </a:solidFill>
                </a:ln>
                <a:solidFill>
                  <a:srgbClr val="0033CC"/>
                </a:solidFill>
                <a:latin typeface="Times New Roman" pitchFamily="18" charset="0"/>
                <a:cs typeface="Times New Roman" pitchFamily="18" charset="0"/>
              </a:rPr>
              <a:t/>
            </a:r>
            <a:br>
              <a:rPr lang="uz-Cyrl-UZ" sz="2000" b="1" dirty="0" smtClean="0">
                <a:ln>
                  <a:solidFill>
                    <a:srgbClr val="0033CC"/>
                  </a:solidFill>
                </a:ln>
                <a:solidFill>
                  <a:srgbClr val="0033CC"/>
                </a:solidFill>
                <a:latin typeface="Times New Roman" pitchFamily="18" charset="0"/>
                <a:cs typeface="Times New Roman" pitchFamily="18" charset="0"/>
              </a:rPr>
            </a:br>
            <a:r>
              <a:rPr lang="uz-Cyrl-UZ" sz="2000" b="1" dirty="0" smtClean="0">
                <a:solidFill>
                  <a:srgbClr val="0000FF"/>
                </a:solidFill>
                <a:latin typeface="Times New Roman" pitchFamily="18" charset="0"/>
                <a:cs typeface="Times New Roman" pitchFamily="18" charset="0"/>
              </a:rPr>
              <a:t> </a:t>
            </a:r>
            <a:r>
              <a:rPr lang="uz-Cyrl-UZ" sz="2400" b="1" dirty="0">
                <a:ln>
                  <a:solidFill>
                    <a:srgbClr val="C00000"/>
                  </a:solidFill>
                </a:ln>
                <a:solidFill>
                  <a:srgbClr val="C00000"/>
                </a:solidFill>
                <a:latin typeface="Times New Roman" pitchFamily="18" charset="0"/>
                <a:cs typeface="Times New Roman" pitchFamily="18" charset="0"/>
              </a:rPr>
              <a:t>“Фарзандлари соғлом юрт қудратли бўлур, қудратли элнинг фарзандлари соғлом бўлур”.</a:t>
            </a:r>
            <a:endParaRPr lang="ru-RU" sz="2400" b="1" dirty="0">
              <a:ln>
                <a:solidFill>
                  <a:srgbClr val="C00000"/>
                </a:solidFill>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09143976"/>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45" r="6017"/>
          <a:stretch/>
        </p:blipFill>
        <p:spPr bwMode="auto">
          <a:xfrm>
            <a:off x="211044" y="-15875"/>
            <a:ext cx="8748464" cy="598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2195736" y="6309320"/>
            <a:ext cx="6954340" cy="461665"/>
          </a:xfrm>
          <a:prstGeom prst="rect">
            <a:avLst/>
          </a:prstGeom>
        </p:spPr>
        <p:txBody>
          <a:bodyPr wrap="none">
            <a:spAutoFit/>
          </a:bodyPr>
          <a:lstStyle/>
          <a:p>
            <a:r>
              <a:rPr lang="uz-Cyrl-UZ" sz="2400" b="1" dirty="0" smtClean="0">
                <a:latin typeface="Times New Roman" pitchFamily="18" charset="0"/>
                <a:cs typeface="Times New Roman" pitchFamily="18" charset="0"/>
              </a:rPr>
              <a:t>Тузувчилар: М.Қуронов, О.Базаров, К.Камолова</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800953604"/>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19672" y="860514"/>
            <a:ext cx="7344816" cy="5016758"/>
          </a:xfrm>
          <a:prstGeom prst="rect">
            <a:avLst/>
          </a:prstGeom>
        </p:spPr>
        <p:txBody>
          <a:bodyPr wrap="square">
            <a:spAutoFit/>
          </a:bodyPr>
          <a:lstStyle/>
          <a:p>
            <a:pPr indent="361950" algn="just"/>
            <a:r>
              <a:rPr lang="uz-Cyrl-UZ" sz="3200" b="1" dirty="0">
                <a:solidFill>
                  <a:srgbClr val="000066"/>
                </a:solidFill>
                <a:latin typeface="Times New Roman" pitchFamily="18" charset="0"/>
                <a:cs typeface="Aharoni" pitchFamily="2" charset="-79"/>
              </a:rPr>
              <a:t>Бу хушхабар Ўзбекистонда соғлом авлод масаласи бир ёки бир неча йиллик эмас, балки давлатимиз, жамиятимизнинг доимий диққат марказида эканлигининг яна бир олий тасдиғи бўлди. </a:t>
            </a:r>
            <a:r>
              <a:rPr lang="uz-Cyrl-UZ" sz="3200" b="1" dirty="0">
                <a:solidFill>
                  <a:srgbClr val="009900"/>
                </a:solidFill>
                <a:latin typeface="Times New Roman" pitchFamily="18" charset="0"/>
                <a:cs typeface="Aharoni" pitchFamily="2" charset="-79"/>
              </a:rPr>
              <a:t>“Соғлом бола йили”</a:t>
            </a:r>
            <a:r>
              <a:rPr lang="uz-Cyrl-UZ" sz="3200" b="1" dirty="0">
                <a:solidFill>
                  <a:srgbClr val="000066"/>
                </a:solidFill>
                <a:latin typeface="Times New Roman" pitchFamily="18" charset="0"/>
                <a:cs typeface="Aharoni" pitchFamily="2" charset="-79"/>
              </a:rPr>
              <a:t> ибораси энг эзгу орзу-ниятларимизнинг рамзи бўлиб, тилларда янграб, дилларни яйрата бошлади.</a:t>
            </a:r>
            <a:endParaRPr lang="ru-RU" sz="3200" b="1" dirty="0">
              <a:solidFill>
                <a:srgbClr val="000066"/>
              </a:solidFill>
              <a:latin typeface="Times New Roman" pitchFamily="18" charset="0"/>
              <a:cs typeface="Aharoni" pitchFamily="2" charset="-79"/>
            </a:endParaRPr>
          </a:p>
        </p:txBody>
      </p:sp>
    </p:spTree>
    <p:extLst>
      <p:ext uri="{BB962C8B-B14F-4D97-AF65-F5344CB8AC3E}">
        <p14:creationId xmlns:p14="http://schemas.microsoft.com/office/powerpoint/2010/main" val="271283647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4653136"/>
            <a:ext cx="5652120" cy="1862048"/>
          </a:xfrm>
          <a:prstGeom prst="rect">
            <a:avLst/>
          </a:prstGeom>
          <a:solidFill>
            <a:schemeClr val="bg1"/>
          </a:solidFill>
        </p:spPr>
        <p:txBody>
          <a:bodyPr wrap="square">
            <a:spAutoFit/>
          </a:bodyPr>
          <a:lstStyle/>
          <a:p>
            <a:pPr algn="ctr"/>
            <a:r>
              <a:rPr lang="uz-Cyrl-UZ" sz="11500" b="1" dirty="0" smtClean="0">
                <a:ln w="38100">
                  <a:solidFill>
                    <a:srgbClr val="00B0F0"/>
                  </a:solidFill>
                </a:ln>
                <a:solidFill>
                  <a:srgbClr val="C00000"/>
                </a:solidFill>
                <a:latin typeface="Times New Roman" pitchFamily="18" charset="0"/>
                <a:cs typeface="Times New Roman" pitchFamily="18" charset="0"/>
              </a:rPr>
              <a:t>ЛУҒАТ</a:t>
            </a:r>
            <a:endParaRPr lang="ru-RU" sz="11500" dirty="0">
              <a:ln w="38100">
                <a:solidFill>
                  <a:srgbClr val="00B0F0"/>
                </a:solidFill>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22022090"/>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71600" y="327422"/>
            <a:ext cx="7992888" cy="5693866"/>
          </a:xfrm>
          <a:prstGeom prst="rect">
            <a:avLst/>
          </a:prstGeom>
        </p:spPr>
        <p:txBody>
          <a:bodyPr wrap="square">
            <a:spAutoFit/>
          </a:bodyPr>
          <a:lstStyle/>
          <a:p>
            <a:pPr indent="361950" algn="just"/>
            <a:r>
              <a:rPr lang="uz-Cyrl-UZ" sz="2800" b="1" dirty="0">
                <a:solidFill>
                  <a:srgbClr val="002060"/>
                </a:solidFill>
                <a:latin typeface="Times New Roman" pitchFamily="18" charset="0"/>
                <a:cs typeface="Times New Roman" pitchFamily="18" charset="0"/>
              </a:rPr>
              <a:t>“Соғлом” сўзи: </a:t>
            </a:r>
            <a:endParaRPr lang="uz-Cyrl-UZ" sz="2800" b="1" dirty="0" smtClean="0">
              <a:solidFill>
                <a:srgbClr val="00206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Дард-касалдан </a:t>
            </a:r>
            <a:r>
              <a:rPr lang="uz-Cyrl-UZ" sz="2800" b="1" dirty="0">
                <a:solidFill>
                  <a:srgbClr val="0070C0"/>
                </a:solidFill>
                <a:latin typeface="Times New Roman" pitchFamily="18" charset="0"/>
                <a:cs typeface="Times New Roman" pitchFamily="18" charset="0"/>
              </a:rPr>
              <a:t>холи;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соғ</a:t>
            </a:r>
            <a:r>
              <a:rPr lang="uz-Cyrl-UZ" sz="2800" b="1" dirty="0">
                <a:solidFill>
                  <a:srgbClr val="0070C0"/>
                </a:solidFill>
                <a:latin typeface="Times New Roman" pitchFamily="18" charset="0"/>
                <a:cs typeface="Times New Roman" pitchFamily="18" charset="0"/>
              </a:rPr>
              <a:t>;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Соғлиқни </a:t>
            </a:r>
            <a:r>
              <a:rPr lang="uz-Cyrl-UZ" sz="2800" b="1" dirty="0">
                <a:solidFill>
                  <a:srgbClr val="0070C0"/>
                </a:solidFill>
                <a:latin typeface="Times New Roman" pitchFamily="18" charset="0"/>
                <a:cs typeface="Times New Roman" pitchFamily="18" charset="0"/>
              </a:rPr>
              <a:t>сақлаш талабларига тўла жавоб берадиган;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беғубор</a:t>
            </a:r>
            <a:r>
              <a:rPr lang="uz-Cyrl-UZ" sz="2800" b="1" dirty="0">
                <a:solidFill>
                  <a:srgbClr val="0070C0"/>
                </a:solidFill>
                <a:latin typeface="Times New Roman" pitchFamily="18" charset="0"/>
                <a:cs typeface="Times New Roman" pitchFamily="18" charset="0"/>
              </a:rPr>
              <a:t>, тоза, соф;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Зарарли </a:t>
            </a:r>
            <a:r>
              <a:rPr lang="uz-Cyrl-UZ" sz="2800" b="1" dirty="0">
                <a:solidFill>
                  <a:srgbClr val="0070C0"/>
                </a:solidFill>
                <a:latin typeface="Times New Roman" pitchFamily="18" charset="0"/>
                <a:cs typeface="Times New Roman" pitchFamily="18" charset="0"/>
              </a:rPr>
              <a:t>таъсирдан, салбий хислат, иллат ва шу кабилардан холи;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тоза</a:t>
            </a:r>
            <a:r>
              <a:rPr lang="uz-Cyrl-UZ" sz="2800" b="1" dirty="0">
                <a:solidFill>
                  <a:srgbClr val="0070C0"/>
                </a:solidFill>
                <a:latin typeface="Times New Roman" pitchFamily="18" charset="0"/>
                <a:cs typeface="Times New Roman" pitchFamily="18" charset="0"/>
              </a:rPr>
              <a:t>, пок;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Руҳий </a:t>
            </a:r>
            <a:r>
              <a:rPr lang="uz-Cyrl-UZ" sz="2800" b="1" dirty="0">
                <a:solidFill>
                  <a:srgbClr val="0070C0"/>
                </a:solidFill>
                <a:latin typeface="Times New Roman" pitchFamily="18" charset="0"/>
                <a:cs typeface="Times New Roman" pitchFamily="18" charset="0"/>
              </a:rPr>
              <a:t>жиҳатдан шикаст етмаган;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расо</a:t>
            </a:r>
            <a:r>
              <a:rPr lang="uz-Cyrl-UZ" sz="2800" b="1" dirty="0">
                <a:solidFill>
                  <a:srgbClr val="0070C0"/>
                </a:solidFill>
                <a:latin typeface="Times New Roman" pitchFamily="18" charset="0"/>
                <a:cs typeface="Times New Roman" pitchFamily="18" charset="0"/>
              </a:rPr>
              <a:t>; </a:t>
            </a:r>
            <a:endParaRPr lang="uz-Cyrl-UZ" sz="2800" b="1" dirty="0" smtClean="0">
              <a:solidFill>
                <a:srgbClr val="0070C0"/>
              </a:solidFill>
              <a:latin typeface="Times New Roman" pitchFamily="18" charset="0"/>
              <a:cs typeface="Times New Roman" pitchFamily="18" charset="0"/>
            </a:endParaRPr>
          </a:p>
          <a:p>
            <a:pPr indent="361950" algn="just"/>
            <a:r>
              <a:rPr lang="uz-Cyrl-UZ" sz="2800" b="1" dirty="0" smtClean="0">
                <a:solidFill>
                  <a:srgbClr val="0070C0"/>
                </a:solidFill>
                <a:latin typeface="Times New Roman" pitchFamily="18" charset="0"/>
                <a:cs typeface="Times New Roman" pitchFamily="18" charset="0"/>
              </a:rPr>
              <a:t>Ғоявий-мафкуравий</a:t>
            </a:r>
            <a:r>
              <a:rPr lang="uz-Cyrl-UZ" sz="2800" b="1" dirty="0">
                <a:solidFill>
                  <a:srgbClr val="0070C0"/>
                </a:solidFill>
                <a:latin typeface="Times New Roman" pitchFamily="18" charset="0"/>
                <a:cs typeface="Times New Roman" pitchFamily="18" charset="0"/>
              </a:rPr>
              <a:t>, маънавий жиҳатдан тоза, пок, </a:t>
            </a:r>
            <a:r>
              <a:rPr lang="uz-Cyrl-UZ" sz="2800" b="1" dirty="0">
                <a:latin typeface="Times New Roman" pitchFamily="18" charset="0"/>
                <a:cs typeface="Times New Roman" pitchFamily="18" charset="0"/>
              </a:rPr>
              <a:t>деган маъноларни беради.</a:t>
            </a:r>
            <a:r>
              <a:rPr lang="ru-RU" sz="2800" b="1" dirty="0" smtClean="0">
                <a:effectLst/>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
        <p:nvSpPr>
          <p:cNvPr id="3" name="Прямоугольник 2"/>
          <p:cNvSpPr/>
          <p:nvPr/>
        </p:nvSpPr>
        <p:spPr>
          <a:xfrm>
            <a:off x="971600" y="6372036"/>
            <a:ext cx="5832648" cy="369332"/>
          </a:xfrm>
          <a:prstGeom prst="rect">
            <a:avLst/>
          </a:prstGeom>
          <a:solidFill>
            <a:schemeClr val="bg1"/>
          </a:solidFill>
        </p:spPr>
        <p:txBody>
          <a:bodyPr wrap="square">
            <a:spAutoFit/>
          </a:bodyPr>
          <a:lstStyle/>
          <a:p>
            <a:r>
              <a:rPr lang="uz-Cyrl-UZ" b="1" dirty="0">
                <a:solidFill>
                  <a:srgbClr val="C00000"/>
                </a:solidFill>
                <a:latin typeface="Times New Roman" pitchFamily="18" charset="0"/>
                <a:cs typeface="Times New Roman" pitchFamily="18" charset="0"/>
              </a:rPr>
              <a:t>Соғлом. Ўзбек тилининг изоҳли луғати. 3-том. 563-б.</a:t>
            </a:r>
            <a:endParaRPr lang="ru-RU" sz="1200" b="1" dirty="0">
              <a:solidFill>
                <a:srgbClr val="C00000"/>
              </a:solidFill>
            </a:endParaRPr>
          </a:p>
        </p:txBody>
      </p:sp>
    </p:spTree>
    <p:extLst>
      <p:ext uri="{BB962C8B-B14F-4D97-AF65-F5344CB8AC3E}">
        <p14:creationId xmlns:p14="http://schemas.microsoft.com/office/powerpoint/2010/main" val="2067551328"/>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3408</Words>
  <Application>Microsoft Office PowerPoint</Application>
  <PresentationFormat>Экран (4:3)</PresentationFormat>
  <Paragraphs>161</Paragraphs>
  <Slides>69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100</cp:revision>
  <dcterms:created xsi:type="dcterms:W3CDTF">2014-01-10T02:30:15Z</dcterms:created>
  <dcterms:modified xsi:type="dcterms:W3CDTF">2014-01-18T00:09:43Z</dcterms:modified>
</cp:coreProperties>
</file>