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notesSlides/notesSlide1.xml" ContentType="application/vnd.openxmlformats-officedocument.presentationml.notesSlide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30"/>
  </p:notesMasterIdLst>
  <p:sldIdLst>
    <p:sldId id="312" r:id="rId2"/>
    <p:sldId id="313" r:id="rId3"/>
    <p:sldId id="314" r:id="rId4"/>
    <p:sldId id="315" r:id="rId5"/>
    <p:sldId id="316" r:id="rId6"/>
    <p:sldId id="364" r:id="rId7"/>
    <p:sldId id="355" r:id="rId8"/>
    <p:sldId id="365" r:id="rId9"/>
    <p:sldId id="357" r:id="rId10"/>
    <p:sldId id="366" r:id="rId11"/>
    <p:sldId id="358" r:id="rId12"/>
    <p:sldId id="367" r:id="rId13"/>
    <p:sldId id="383" r:id="rId14"/>
    <p:sldId id="359" r:id="rId15"/>
    <p:sldId id="360" r:id="rId16"/>
    <p:sldId id="361" r:id="rId17"/>
    <p:sldId id="368" r:id="rId18"/>
    <p:sldId id="385" r:id="rId19"/>
    <p:sldId id="380" r:id="rId20"/>
    <p:sldId id="372" r:id="rId21"/>
    <p:sldId id="382" r:id="rId22"/>
    <p:sldId id="379" r:id="rId23"/>
    <p:sldId id="381" r:id="rId24"/>
    <p:sldId id="377" r:id="rId25"/>
    <p:sldId id="384" r:id="rId26"/>
    <p:sldId id="386" r:id="rId27"/>
    <p:sldId id="373" r:id="rId28"/>
    <p:sldId id="374" r:id="rId2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24" autoAdjust="0"/>
  </p:normalViewPr>
  <p:slideViewPr>
    <p:cSldViewPr>
      <p:cViewPr varScale="1">
        <p:scale>
          <a:sx n="70" d="100"/>
          <a:sy n="70" d="100"/>
        </p:scale>
        <p:origin x="138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8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4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6.5614610673665794E-2"/>
          <c:y val="4.1667724260466082E-2"/>
          <c:w val="0.90969403130164284"/>
          <c:h val="0.7225625037935425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   '!$C$1</c:f>
              <c:strCache>
                <c:ptCount val="1"/>
                <c:pt idx="0">
                  <c:v>контрольная гр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   '!$B$2:$B$6</c:f>
              <c:strCache>
                <c:ptCount val="5"/>
                <c:pt idx="0">
                  <c:v>18-19</c:v>
                </c:pt>
                <c:pt idx="1">
                  <c:v>20-24</c:v>
                </c:pt>
                <c:pt idx="2">
                  <c:v>25-29</c:v>
                </c:pt>
                <c:pt idx="3">
                  <c:v>30-35</c:v>
                </c:pt>
                <c:pt idx="4">
                  <c:v>35 и более</c:v>
                </c:pt>
              </c:strCache>
            </c:strRef>
          </c:cat>
          <c:val>
            <c:numRef>
              <c:f>'   '!$C$2:$C$6</c:f>
              <c:numCache>
                <c:formatCode>General</c:formatCode>
                <c:ptCount val="5"/>
                <c:pt idx="0">
                  <c:v>10</c:v>
                </c:pt>
                <c:pt idx="1">
                  <c:v>70</c:v>
                </c:pt>
                <c:pt idx="2">
                  <c:v>10</c:v>
                </c:pt>
                <c:pt idx="3">
                  <c:v>5</c:v>
                </c:pt>
                <c:pt idx="4">
                  <c:v>5</c:v>
                </c:pt>
              </c:numCache>
            </c:numRef>
          </c:val>
        </c:ser>
        <c:ser>
          <c:idx val="1"/>
          <c:order val="1"/>
          <c:tx>
            <c:strRef>
              <c:f>'   '!$D$1</c:f>
              <c:strCache>
                <c:ptCount val="1"/>
                <c:pt idx="0">
                  <c:v>1-группа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   '!$B$2:$B$6</c:f>
              <c:strCache>
                <c:ptCount val="5"/>
                <c:pt idx="0">
                  <c:v>18-19</c:v>
                </c:pt>
                <c:pt idx="1">
                  <c:v>20-24</c:v>
                </c:pt>
                <c:pt idx="2">
                  <c:v>25-29</c:v>
                </c:pt>
                <c:pt idx="3">
                  <c:v>30-35</c:v>
                </c:pt>
                <c:pt idx="4">
                  <c:v>35 и более</c:v>
                </c:pt>
              </c:strCache>
            </c:strRef>
          </c:cat>
          <c:val>
            <c:numRef>
              <c:f>'   '!$D$2:$D$6</c:f>
              <c:numCache>
                <c:formatCode>General</c:formatCode>
                <c:ptCount val="5"/>
                <c:pt idx="0">
                  <c:v>6.3</c:v>
                </c:pt>
                <c:pt idx="1">
                  <c:v>46.9</c:v>
                </c:pt>
                <c:pt idx="2">
                  <c:v>31.3</c:v>
                </c:pt>
                <c:pt idx="3">
                  <c:v>9.4</c:v>
                </c:pt>
                <c:pt idx="4">
                  <c:v>6.3</c:v>
                </c:pt>
              </c:numCache>
            </c:numRef>
          </c:val>
        </c:ser>
        <c:ser>
          <c:idx val="2"/>
          <c:order val="2"/>
          <c:tx>
            <c:strRef>
              <c:f>'   '!$E$1</c:f>
              <c:strCache>
                <c:ptCount val="1"/>
                <c:pt idx="0">
                  <c:v>2-группа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   '!$B$2:$B$6</c:f>
              <c:strCache>
                <c:ptCount val="5"/>
                <c:pt idx="0">
                  <c:v>18-19</c:v>
                </c:pt>
                <c:pt idx="1">
                  <c:v>20-24</c:v>
                </c:pt>
                <c:pt idx="2">
                  <c:v>25-29</c:v>
                </c:pt>
                <c:pt idx="3">
                  <c:v>30-35</c:v>
                </c:pt>
                <c:pt idx="4">
                  <c:v>35 и более</c:v>
                </c:pt>
              </c:strCache>
            </c:strRef>
          </c:cat>
          <c:val>
            <c:numRef>
              <c:f>'   '!$E$2:$E$6</c:f>
              <c:numCache>
                <c:formatCode>General</c:formatCode>
                <c:ptCount val="5"/>
                <c:pt idx="0">
                  <c:v>3.8</c:v>
                </c:pt>
                <c:pt idx="1">
                  <c:v>65.400000000000006</c:v>
                </c:pt>
                <c:pt idx="2">
                  <c:v>15.4</c:v>
                </c:pt>
                <c:pt idx="3">
                  <c:v>11.5</c:v>
                </c:pt>
                <c:pt idx="4">
                  <c:v>3.8</c:v>
                </c:pt>
              </c:numCache>
            </c:numRef>
          </c:val>
        </c:ser>
        <c:ser>
          <c:idx val="3"/>
          <c:order val="3"/>
          <c:tx>
            <c:strRef>
              <c:f>'   '!$F$1</c:f>
              <c:strCache>
                <c:ptCount val="1"/>
                <c:pt idx="0">
                  <c:v>3-группа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   '!$B$2:$B$6</c:f>
              <c:strCache>
                <c:ptCount val="5"/>
                <c:pt idx="0">
                  <c:v>18-19</c:v>
                </c:pt>
                <c:pt idx="1">
                  <c:v>20-24</c:v>
                </c:pt>
                <c:pt idx="2">
                  <c:v>25-29</c:v>
                </c:pt>
                <c:pt idx="3">
                  <c:v>30-35</c:v>
                </c:pt>
                <c:pt idx="4">
                  <c:v>35 и более</c:v>
                </c:pt>
              </c:strCache>
            </c:strRef>
          </c:cat>
          <c:val>
            <c:numRef>
              <c:f>'   '!$F$2:$F$6</c:f>
              <c:numCache>
                <c:formatCode>General</c:formatCode>
                <c:ptCount val="5"/>
                <c:pt idx="0">
                  <c:v>0</c:v>
                </c:pt>
                <c:pt idx="1">
                  <c:v>50</c:v>
                </c:pt>
                <c:pt idx="2">
                  <c:v>40</c:v>
                </c:pt>
                <c:pt idx="3">
                  <c:v>10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04793744"/>
        <c:axId val="204794136"/>
      </c:barChart>
      <c:catAx>
        <c:axId val="204793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04794136"/>
        <c:crosses val="autoZero"/>
        <c:auto val="1"/>
        <c:lblAlgn val="ctr"/>
        <c:lblOffset val="100"/>
        <c:noMultiLvlLbl val="0"/>
      </c:catAx>
      <c:valAx>
        <c:axId val="2047941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204793744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 2000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1-группа</c:v>
                </c:pt>
                <c:pt idx="1">
                  <c:v>3-группа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56.3</c:v>
                </c:pt>
                <c:pt idx="1">
                  <c:v>65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от2000 до 4000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1-группа</c:v>
                </c:pt>
                <c:pt idx="1">
                  <c:v>3-группа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34.4</c:v>
                </c:pt>
                <c:pt idx="1">
                  <c:v>30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более 4000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1-группа</c:v>
                </c:pt>
                <c:pt idx="1">
                  <c:v>3-группа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9.4</c:v>
                </c:pt>
                <c:pt idx="1">
                  <c:v>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5870528"/>
        <c:axId val="205870920"/>
      </c:barChart>
      <c:catAx>
        <c:axId val="205870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05870920"/>
        <c:crosses val="autoZero"/>
        <c:auto val="1"/>
        <c:lblAlgn val="ctr"/>
        <c:lblOffset val="100"/>
        <c:noMultiLvlLbl val="0"/>
      </c:catAx>
      <c:valAx>
        <c:axId val="20587092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05870528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4"/>
    </mc:Choice>
    <mc:Fallback>
      <c:style val="24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1-группа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от0,033 до 1г/л</c:v>
                </c:pt>
                <c:pt idx="1">
                  <c:v>от 1 до 3г/л</c:v>
                </c:pt>
                <c:pt idx="2">
                  <c:v>3 и более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31</c:v>
                </c:pt>
                <c:pt idx="1">
                  <c:v>12.5</c:v>
                </c:pt>
                <c:pt idx="2">
                  <c:v>9.4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2группа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7.7160493827160663E-3"/>
                  <c:y val="-1.6818500350385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от0,033 до 1г/л</c:v>
                </c:pt>
                <c:pt idx="1">
                  <c:v>от 1 до 3г/л</c:v>
                </c:pt>
                <c:pt idx="2">
                  <c:v>3 и более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31.3</c:v>
                </c:pt>
                <c:pt idx="1">
                  <c:v>15.4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3-группа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от0,033 до 1г/л</c:v>
                </c:pt>
                <c:pt idx="1">
                  <c:v>от 1 до 3г/л</c:v>
                </c:pt>
                <c:pt idx="2">
                  <c:v>3 и более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10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204794528"/>
        <c:axId val="205871704"/>
        <c:axId val="0"/>
      </c:bar3DChart>
      <c:catAx>
        <c:axId val="204794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05871704"/>
        <c:crosses val="autoZero"/>
        <c:auto val="1"/>
        <c:lblAlgn val="ctr"/>
        <c:lblOffset val="100"/>
        <c:noMultiLvlLbl val="0"/>
      </c:catAx>
      <c:valAx>
        <c:axId val="20587170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04794528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5"/>
    </mc:Choice>
    <mc:Fallback>
      <c:style val="35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1-группа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ГИБ</c:v>
                </c:pt>
                <c:pt idx="1">
                  <c:v>ПЭ лег ст</c:v>
                </c:pt>
                <c:pt idx="2">
                  <c:v>ПЭ тяж ст</c:v>
                </c:pt>
                <c:pt idx="3">
                  <c:v>эклампсия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43.8</c:v>
                </c:pt>
                <c:pt idx="1">
                  <c:v>31.3</c:v>
                </c:pt>
                <c:pt idx="2">
                  <c:v>9.4</c:v>
                </c:pt>
                <c:pt idx="3">
                  <c:v>3.1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2-группа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ГИБ</c:v>
                </c:pt>
                <c:pt idx="1">
                  <c:v>ПЭ лег ст</c:v>
                </c:pt>
                <c:pt idx="2">
                  <c:v>ПЭ тяж ст</c:v>
                </c:pt>
                <c:pt idx="3">
                  <c:v>эклампсия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53.8</c:v>
                </c:pt>
                <c:pt idx="1">
                  <c:v>30.8</c:v>
                </c:pt>
                <c:pt idx="2">
                  <c:v>7.7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3-группа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ГИБ</c:v>
                </c:pt>
                <c:pt idx="1">
                  <c:v>ПЭ лег ст</c:v>
                </c:pt>
                <c:pt idx="2">
                  <c:v>ПЭ тяж ст</c:v>
                </c:pt>
                <c:pt idx="3">
                  <c:v>эклампсия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10</c:v>
                </c:pt>
                <c:pt idx="1">
                  <c:v>10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05872880"/>
        <c:axId val="205873272"/>
      </c:barChart>
      <c:catAx>
        <c:axId val="20587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05873272"/>
        <c:crosses val="autoZero"/>
        <c:auto val="1"/>
        <c:lblAlgn val="ctr"/>
        <c:lblOffset val="100"/>
        <c:noMultiLvlLbl val="0"/>
      </c:catAx>
      <c:valAx>
        <c:axId val="20587327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05872880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МКД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1-группа</c:v>
                </c:pt>
                <c:pt idx="1">
                  <c:v>2-группа</c:v>
                </c:pt>
                <c:pt idx="2">
                  <c:v>3-группа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</c:v>
                </c:pt>
                <c:pt idx="1">
                  <c:v>0</c:v>
                </c:pt>
                <c:pt idx="2">
                  <c:v>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ПИЕЛОНЕФРИТ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1-группа</c:v>
                </c:pt>
                <c:pt idx="1">
                  <c:v>2-группа</c:v>
                </c:pt>
                <c:pt idx="2">
                  <c:v>3-группа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34.4</c:v>
                </c:pt>
                <c:pt idx="1">
                  <c:v>0</c:v>
                </c:pt>
                <c:pt idx="2">
                  <c:v>20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МКБ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1-группа</c:v>
                </c:pt>
                <c:pt idx="1">
                  <c:v>2-группа</c:v>
                </c:pt>
                <c:pt idx="2">
                  <c:v>3-группа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6.3</c:v>
                </c:pt>
                <c:pt idx="1">
                  <c:v>0</c:v>
                </c:pt>
                <c:pt idx="2">
                  <c:v>5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ГИДРОНЕФРОЗ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1-группа</c:v>
                </c:pt>
                <c:pt idx="1">
                  <c:v>2-группа</c:v>
                </c:pt>
                <c:pt idx="2">
                  <c:v>3-группа</c:v>
                </c:pt>
              </c:strCache>
            </c:strRef>
          </c:cat>
          <c:val>
            <c:numRef>
              <c:f>Лист1!$E$2:$E$4</c:f>
              <c:numCache>
                <c:formatCode>General</c:formatCode>
                <c:ptCount val="3"/>
                <c:pt idx="0">
                  <c:v>63</c:v>
                </c:pt>
                <c:pt idx="1">
                  <c:v>19</c:v>
                </c:pt>
                <c:pt idx="2">
                  <c:v>65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05874056"/>
        <c:axId val="206219008"/>
        <c:axId val="206014248"/>
      </c:bar3DChart>
      <c:catAx>
        <c:axId val="2058740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06219008"/>
        <c:crosses val="autoZero"/>
        <c:auto val="1"/>
        <c:lblAlgn val="ctr"/>
        <c:lblOffset val="100"/>
        <c:noMultiLvlLbl val="0"/>
      </c:catAx>
      <c:valAx>
        <c:axId val="20621900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05874056"/>
        <c:crosses val="autoZero"/>
        <c:crossBetween val="between"/>
      </c:valAx>
      <c:serAx>
        <c:axId val="206014248"/>
        <c:scaling>
          <c:orientation val="minMax"/>
        </c:scaling>
        <c:delete val="1"/>
        <c:axPos val="b"/>
        <c:majorTickMark val="out"/>
        <c:minorTickMark val="none"/>
        <c:tickLblPos val="nextTo"/>
        <c:crossAx val="206219008"/>
        <c:crosses val="autoZero"/>
      </c:ser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моча</c:v>
                </c:pt>
              </c:strCache>
            </c:strRef>
          </c:tx>
          <c:invertIfNegative val="0"/>
          <c:cat>
            <c:strRef>
              <c:f>Лист1!$A$2:$A$7</c:f>
              <c:strCache>
                <c:ptCount val="6"/>
                <c:pt idx="0">
                  <c:v>E.coli </c:v>
                </c:pt>
                <c:pt idx="1">
                  <c:v>Candida </c:v>
                </c:pt>
                <c:pt idx="2">
                  <c:v>Staphyllococcus aureus </c:v>
                </c:pt>
                <c:pt idx="3">
                  <c:v>Staphyllococcus epidermidis </c:v>
                </c:pt>
                <c:pt idx="4">
                  <c:v>Streptococcus   </c:v>
                </c:pt>
                <c:pt idx="5">
                  <c:v>Trihomonus vaginalis 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39</c:v>
                </c:pt>
                <c:pt idx="1">
                  <c:v>15</c:v>
                </c:pt>
                <c:pt idx="2">
                  <c:v>24.4</c:v>
                </c:pt>
                <c:pt idx="3">
                  <c:v>19.5</c:v>
                </c:pt>
                <c:pt idx="4">
                  <c:v>10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выд.влагалища</c:v>
                </c:pt>
              </c:strCache>
            </c:strRef>
          </c:tx>
          <c:invertIfNegative val="0"/>
          <c:cat>
            <c:strRef>
              <c:f>Лист1!$A$2:$A$7</c:f>
              <c:strCache>
                <c:ptCount val="6"/>
                <c:pt idx="0">
                  <c:v>E.coli </c:v>
                </c:pt>
                <c:pt idx="1">
                  <c:v>Candida </c:v>
                </c:pt>
                <c:pt idx="2">
                  <c:v>Staphyllococcus aureus </c:v>
                </c:pt>
                <c:pt idx="3">
                  <c:v>Staphyllococcus epidermidis </c:v>
                </c:pt>
                <c:pt idx="4">
                  <c:v>Streptococcus   </c:v>
                </c:pt>
                <c:pt idx="5">
                  <c:v>Trihomonus vaginalis 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54</c:v>
                </c:pt>
                <c:pt idx="1">
                  <c:v>45</c:v>
                </c:pt>
                <c:pt idx="2">
                  <c:v>34.6</c:v>
                </c:pt>
                <c:pt idx="3">
                  <c:v>18</c:v>
                </c:pt>
                <c:pt idx="4">
                  <c:v>26</c:v>
                </c:pt>
                <c:pt idx="5">
                  <c:v>4.4000000000000004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shape val="cylinder"/>
        <c:axId val="206219792"/>
        <c:axId val="206220184"/>
        <c:axId val="0"/>
      </c:bar3DChart>
      <c:catAx>
        <c:axId val="2062197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206220184"/>
        <c:crosses val="autoZero"/>
        <c:auto val="1"/>
        <c:lblAlgn val="ctr"/>
        <c:lblOffset val="100"/>
        <c:noMultiLvlLbl val="0"/>
      </c:catAx>
      <c:valAx>
        <c:axId val="206220184"/>
        <c:scaling>
          <c:orientation val="minMax"/>
        </c:scaling>
        <c:delete val="0"/>
        <c:axPos val="b"/>
        <c:majorGridlines/>
        <c:numFmt formatCode="General" sourceLinked="1"/>
        <c:majorTickMark val="none"/>
        <c:minorTickMark val="none"/>
        <c:tickLblPos val="nextTo"/>
        <c:crossAx val="206219792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контроль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ВПГ</c:v>
                </c:pt>
                <c:pt idx="1">
                  <c:v>ЦМВ</c:v>
                </c:pt>
                <c:pt idx="2">
                  <c:v>хламидия</c:v>
                </c:pt>
                <c:pt idx="3">
                  <c:v>уреоплазма</c:v>
                </c:pt>
                <c:pt idx="4">
                  <c:v>микоплазма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30</c:v>
                </c:pt>
                <c:pt idx="1">
                  <c:v>40</c:v>
                </c:pt>
                <c:pt idx="2">
                  <c:v>0</c:v>
                </c:pt>
                <c:pt idx="3">
                  <c:v>10</c:v>
                </c:pt>
                <c:pt idx="4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1-группа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ВПГ</c:v>
                </c:pt>
                <c:pt idx="1">
                  <c:v>ЦМВ</c:v>
                </c:pt>
                <c:pt idx="2">
                  <c:v>хламидия</c:v>
                </c:pt>
                <c:pt idx="3">
                  <c:v>уреоплазма</c:v>
                </c:pt>
                <c:pt idx="4">
                  <c:v>микоплазма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59.1</c:v>
                </c:pt>
                <c:pt idx="1">
                  <c:v>77.3</c:v>
                </c:pt>
                <c:pt idx="2">
                  <c:v>36.4</c:v>
                </c:pt>
                <c:pt idx="3">
                  <c:v>13.6</c:v>
                </c:pt>
                <c:pt idx="4">
                  <c:v>13.6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2-группа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ВПГ</c:v>
                </c:pt>
                <c:pt idx="1">
                  <c:v>ЦМВ</c:v>
                </c:pt>
                <c:pt idx="2">
                  <c:v>хламидия</c:v>
                </c:pt>
                <c:pt idx="3">
                  <c:v>уреоплазма</c:v>
                </c:pt>
                <c:pt idx="4">
                  <c:v>микоплазма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87.5</c:v>
                </c:pt>
                <c:pt idx="1">
                  <c:v>62.5</c:v>
                </c:pt>
                <c:pt idx="2">
                  <c:v>12.5</c:v>
                </c:pt>
                <c:pt idx="3">
                  <c:v>6.25</c:v>
                </c:pt>
                <c:pt idx="4">
                  <c:v>6.25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3-группа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ВПГ</c:v>
                </c:pt>
                <c:pt idx="1">
                  <c:v>ЦМВ</c:v>
                </c:pt>
                <c:pt idx="2">
                  <c:v>хламидия</c:v>
                </c:pt>
                <c:pt idx="3">
                  <c:v>уреоплазма</c:v>
                </c:pt>
                <c:pt idx="4">
                  <c:v>микоплазма</c:v>
                </c:pt>
              </c:strCache>
            </c:strRef>
          </c:cat>
          <c:val>
            <c:numRef>
              <c:f>Лист1!$E$2:$E$6</c:f>
              <c:numCache>
                <c:formatCode>General</c:formatCode>
                <c:ptCount val="5"/>
                <c:pt idx="0">
                  <c:v>70</c:v>
                </c:pt>
                <c:pt idx="1">
                  <c:v>60</c:v>
                </c:pt>
                <c:pt idx="2">
                  <c:v>20</c:v>
                </c:pt>
                <c:pt idx="3">
                  <c:v>20</c:v>
                </c:pt>
                <c:pt idx="4">
                  <c:v>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06220968"/>
        <c:axId val="206221360"/>
        <c:axId val="0"/>
      </c:bar3DChart>
      <c:catAx>
        <c:axId val="2062209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206221360"/>
        <c:crosses val="autoZero"/>
        <c:auto val="1"/>
        <c:lblAlgn val="ctr"/>
        <c:lblOffset val="100"/>
        <c:noMultiLvlLbl val="0"/>
      </c:catAx>
      <c:valAx>
        <c:axId val="20622136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206220968"/>
        <c:crosses val="autoZero"/>
        <c:crossBetween val="between"/>
      </c:valAx>
      <c:spPr>
        <a:noFill/>
        <a:ln w="25398">
          <a:noFill/>
        </a:ln>
      </c:spPr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ГИБ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ББ </c:v>
                </c:pt>
                <c:pt idx="1">
                  <c:v>Острый цистит </c:v>
                </c:pt>
                <c:pt idx="2">
                  <c:v>ХП </c:v>
                </c:pt>
                <c:pt idx="3">
                  <c:v>МКД </c:v>
                </c:pt>
                <c:pt idx="4">
                  <c:v>МКБ</c:v>
                </c:pt>
                <c:pt idx="5">
                  <c:v>ХГ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9.4</c:v>
                </c:pt>
                <c:pt idx="1">
                  <c:v>3.1</c:v>
                </c:pt>
                <c:pt idx="2">
                  <c:v>25</c:v>
                </c:pt>
                <c:pt idx="3">
                  <c:v>6.3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ПЭ лег.ст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ББ </c:v>
                </c:pt>
                <c:pt idx="1">
                  <c:v>Острый цистит </c:v>
                </c:pt>
                <c:pt idx="2">
                  <c:v>ХП </c:v>
                </c:pt>
                <c:pt idx="3">
                  <c:v>МКД </c:v>
                </c:pt>
                <c:pt idx="4">
                  <c:v>МКБ</c:v>
                </c:pt>
                <c:pt idx="5">
                  <c:v>ХГ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6.3</c:v>
                </c:pt>
                <c:pt idx="2">
                  <c:v>28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ПЭ тяж.ст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ББ </c:v>
                </c:pt>
                <c:pt idx="1">
                  <c:v>Острый цистит </c:v>
                </c:pt>
                <c:pt idx="2">
                  <c:v>ХП </c:v>
                </c:pt>
                <c:pt idx="3">
                  <c:v>МКД </c:v>
                </c:pt>
                <c:pt idx="4">
                  <c:v>МКБ</c:v>
                </c:pt>
                <c:pt idx="5">
                  <c:v>ХГ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2">
                  <c:v>9.4</c:v>
                </c:pt>
                <c:pt idx="4">
                  <c:v>3.1</c:v>
                </c:pt>
                <c:pt idx="5">
                  <c:v>3.1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Эклампсия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ББ </c:v>
                </c:pt>
                <c:pt idx="1">
                  <c:v>Острый цистит </c:v>
                </c:pt>
                <c:pt idx="2">
                  <c:v>ХП </c:v>
                </c:pt>
                <c:pt idx="3">
                  <c:v>МКД </c:v>
                </c:pt>
                <c:pt idx="4">
                  <c:v>МКБ</c:v>
                </c:pt>
                <c:pt idx="5">
                  <c:v>ХГ</c:v>
                </c:pt>
              </c:strCache>
            </c:strRef>
          </c:cat>
          <c:val>
            <c:numRef>
              <c:f>Лист1!$E$2:$E$7</c:f>
              <c:numCache>
                <c:formatCode>General</c:formatCode>
                <c:ptCount val="6"/>
                <c:pt idx="2">
                  <c:v>3.1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06221752"/>
        <c:axId val="206222144"/>
        <c:axId val="0"/>
      </c:bar3DChart>
      <c:catAx>
        <c:axId val="206221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06222144"/>
        <c:crosses val="autoZero"/>
        <c:auto val="1"/>
        <c:lblAlgn val="ctr"/>
        <c:lblOffset val="100"/>
        <c:noMultiLvlLbl val="0"/>
      </c:catAx>
      <c:valAx>
        <c:axId val="2062221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06221752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3600" dirty="0"/>
              <a:t>СрАД=САД+2ДАД/3</a:t>
            </a:r>
          </a:p>
        </c:rich>
      </c:tx>
      <c:layout>
        <c:manualLayout>
          <c:xMode val="edge"/>
          <c:yMode val="edge"/>
          <c:x val="0.3665204678362578"/>
          <c:y val="1.532560268636496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СрАД=САД+2ДАД/3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&gt;85</c:v>
                </c:pt>
                <c:pt idx="1">
                  <c:v>&lt;85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65</c:v>
                </c:pt>
                <c:pt idx="1">
                  <c:v>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1-а подгруппа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моловодие</c:v>
                </c:pt>
                <c:pt idx="1">
                  <c:v>многоводие</c:v>
                </c:pt>
                <c:pt idx="2">
                  <c:v>анемия</c:v>
                </c:pt>
                <c:pt idx="3">
                  <c:v>угроза пр.родов</c:v>
                </c:pt>
                <c:pt idx="4">
                  <c:v>ЗВУР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0</c:v>
                </c:pt>
                <c:pt idx="1">
                  <c:v>6.2</c:v>
                </c:pt>
                <c:pt idx="2">
                  <c:v>25</c:v>
                </c:pt>
                <c:pt idx="3">
                  <c:v>31.3</c:v>
                </c:pt>
                <c:pt idx="4">
                  <c:v>12.5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1-б подгруппа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моловодие</c:v>
                </c:pt>
                <c:pt idx="1">
                  <c:v>многоводие</c:v>
                </c:pt>
                <c:pt idx="2">
                  <c:v>анемия</c:v>
                </c:pt>
                <c:pt idx="3">
                  <c:v>угроза пр.родов</c:v>
                </c:pt>
                <c:pt idx="4">
                  <c:v>ЗВУР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6.2</c:v>
                </c:pt>
                <c:pt idx="1">
                  <c:v>18.8</c:v>
                </c:pt>
                <c:pt idx="2">
                  <c:v>43.8</c:v>
                </c:pt>
                <c:pt idx="3">
                  <c:v>50</c:v>
                </c:pt>
                <c:pt idx="4">
                  <c:v>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shape val="pyramid"/>
        <c:axId val="137076128"/>
        <c:axId val="206303136"/>
        <c:axId val="0"/>
      </c:bar3DChart>
      <c:catAx>
        <c:axId val="13707612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06303136"/>
        <c:crosses val="autoZero"/>
        <c:auto val="1"/>
        <c:lblAlgn val="ctr"/>
        <c:lblOffset val="100"/>
        <c:noMultiLvlLbl val="0"/>
      </c:catAx>
      <c:valAx>
        <c:axId val="20630313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37076128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3-а подгруппа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моловодие</c:v>
                </c:pt>
                <c:pt idx="1">
                  <c:v>многоводие</c:v>
                </c:pt>
                <c:pt idx="2">
                  <c:v>анемия</c:v>
                </c:pt>
                <c:pt idx="3">
                  <c:v>угроза Пр.родов</c:v>
                </c:pt>
                <c:pt idx="4">
                  <c:v>ЗВУР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0</c:v>
                </c:pt>
                <c:pt idx="1">
                  <c:v>10</c:v>
                </c:pt>
                <c:pt idx="2">
                  <c:v>20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3-б подгруппа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моловодие</c:v>
                </c:pt>
                <c:pt idx="1">
                  <c:v>многоводие</c:v>
                </c:pt>
                <c:pt idx="2">
                  <c:v>анемия</c:v>
                </c:pt>
                <c:pt idx="3">
                  <c:v>угроза Пр.родов</c:v>
                </c:pt>
                <c:pt idx="4">
                  <c:v>ЗВУР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10</c:v>
                </c:pt>
                <c:pt idx="1">
                  <c:v>10</c:v>
                </c:pt>
                <c:pt idx="2">
                  <c:v>30</c:v>
                </c:pt>
                <c:pt idx="3">
                  <c:v>20</c:v>
                </c:pt>
                <c:pt idx="4">
                  <c:v>2.8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pyramid"/>
        <c:axId val="206303920"/>
        <c:axId val="206304312"/>
        <c:axId val="0"/>
      </c:bar3DChart>
      <c:catAx>
        <c:axId val="2063039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06304312"/>
        <c:crosses val="autoZero"/>
        <c:auto val="1"/>
        <c:lblAlgn val="ctr"/>
        <c:lblOffset val="100"/>
        <c:noMultiLvlLbl val="0"/>
      </c:catAx>
      <c:valAx>
        <c:axId val="2063043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630392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</c:view3D>
    <c:floor>
      <c:thickness val="0"/>
    </c:floor>
    <c:sideWall>
      <c:thickness val="0"/>
      <c:spPr>
        <a:noFill/>
        <a:ln w="25389">
          <a:noFill/>
        </a:ln>
      </c:spPr>
    </c:sideWall>
    <c:backWall>
      <c:thickness val="0"/>
      <c:spPr>
        <a:noFill/>
        <a:ln w="25389">
          <a:noFill/>
        </a:ln>
      </c:spPr>
    </c:backWall>
    <c:plotArea>
      <c:layout/>
      <c:bar3D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первобеременные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контроль</c:v>
                </c:pt>
                <c:pt idx="1">
                  <c:v>1-группа</c:v>
                </c:pt>
                <c:pt idx="2">
                  <c:v>2-группа</c:v>
                </c:pt>
                <c:pt idx="3">
                  <c:v>3-группа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50</c:v>
                </c:pt>
                <c:pt idx="1">
                  <c:v>56.3</c:v>
                </c:pt>
                <c:pt idx="2">
                  <c:v>57.7</c:v>
                </c:pt>
                <c:pt idx="3">
                  <c:v>65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повторнобеременные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контроль</c:v>
                </c:pt>
                <c:pt idx="1">
                  <c:v>1-группа</c:v>
                </c:pt>
                <c:pt idx="2">
                  <c:v>2-группа</c:v>
                </c:pt>
                <c:pt idx="3">
                  <c:v>3-группа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50</c:v>
                </c:pt>
                <c:pt idx="1">
                  <c:v>43.7</c:v>
                </c:pt>
                <c:pt idx="2">
                  <c:v>42.3</c:v>
                </c:pt>
                <c:pt idx="3">
                  <c:v>35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203509288"/>
        <c:axId val="204795312"/>
        <c:axId val="0"/>
      </c:bar3DChart>
      <c:catAx>
        <c:axId val="20350928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04795312"/>
        <c:crosses val="autoZero"/>
        <c:auto val="1"/>
        <c:lblAlgn val="ctr"/>
        <c:lblOffset val="100"/>
        <c:noMultiLvlLbl val="0"/>
      </c:catAx>
      <c:valAx>
        <c:axId val="204795312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crossAx val="203509288"/>
        <c:crosses val="autoZero"/>
        <c:crossBetween val="between"/>
      </c:valAx>
    </c:plotArea>
    <c:legend>
      <c:legendPos val="b"/>
      <c:overlay val="0"/>
    </c:legend>
    <c:plotVisOnly val="1"/>
    <c:dispBlanksAs val="zero"/>
    <c:showDLblsOverMax val="0"/>
  </c:chart>
  <c:txPr>
    <a:bodyPr/>
    <a:lstStyle/>
    <a:p>
      <a:pPr>
        <a:defRPr sz="1799"/>
      </a:pPr>
      <a:endParaRPr lang="ru-RU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1-а гр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срочные родыPVN</c:v>
                </c:pt>
                <c:pt idx="1">
                  <c:v>сроч. Кесарево сечение</c:v>
                </c:pt>
                <c:pt idx="2">
                  <c:v>преж.роды</c:v>
                </c:pt>
                <c:pt idx="3">
                  <c:v>ПОНРП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94</c:v>
                </c:pt>
                <c:pt idx="1">
                  <c:v>6.2</c:v>
                </c:pt>
                <c:pt idx="2">
                  <c:v>3.1</c:v>
                </c:pt>
                <c:pt idx="3">
                  <c:v>3.1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1-б гр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срочные родыPVN</c:v>
                </c:pt>
                <c:pt idx="1">
                  <c:v>сроч. Кесарево сечение</c:v>
                </c:pt>
                <c:pt idx="2">
                  <c:v>преж.роды</c:v>
                </c:pt>
                <c:pt idx="3">
                  <c:v>ПОНРП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75</c:v>
                </c:pt>
                <c:pt idx="1">
                  <c:v>18.8</c:v>
                </c:pt>
                <c:pt idx="2">
                  <c:v>6.2</c:v>
                </c:pt>
                <c:pt idx="3">
                  <c:v>6.2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206305096"/>
        <c:axId val="206305488"/>
        <c:axId val="0"/>
      </c:bar3DChart>
      <c:catAx>
        <c:axId val="20630509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06305488"/>
        <c:crosses val="autoZero"/>
        <c:auto val="1"/>
        <c:lblAlgn val="ctr"/>
        <c:lblOffset val="100"/>
        <c:noMultiLvlLbl val="0"/>
      </c:catAx>
      <c:valAx>
        <c:axId val="20630548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06305096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3-а гр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срчные роды PVN</c:v>
                </c:pt>
                <c:pt idx="1">
                  <c:v>сроч. Кесарево сечение</c:v>
                </c:pt>
                <c:pt idx="2">
                  <c:v>пр. роды</c:v>
                </c:pt>
                <c:pt idx="3">
                  <c:v>ПОНРП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100</c:v>
                </c:pt>
                <c:pt idx="1">
                  <c:v>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3-б гр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срчные роды PVN</c:v>
                </c:pt>
                <c:pt idx="1">
                  <c:v>сроч. Кесарево сечение</c:v>
                </c:pt>
                <c:pt idx="2">
                  <c:v>пр. роды</c:v>
                </c:pt>
                <c:pt idx="3">
                  <c:v>ПОНРП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85</c:v>
                </c:pt>
                <c:pt idx="1">
                  <c:v>10</c:v>
                </c:pt>
                <c:pt idx="2">
                  <c:v>10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206306272"/>
        <c:axId val="206306664"/>
        <c:axId val="0"/>
      </c:bar3DChart>
      <c:catAx>
        <c:axId val="20630627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06306664"/>
        <c:crosses val="autoZero"/>
        <c:auto val="1"/>
        <c:lblAlgn val="ctr"/>
        <c:lblOffset val="100"/>
        <c:noMultiLvlLbl val="0"/>
      </c:catAx>
      <c:valAx>
        <c:axId val="20630666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06306272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/>
      <c:bar3D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первородящие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контроль</c:v>
                </c:pt>
                <c:pt idx="1">
                  <c:v>1-группа</c:v>
                </c:pt>
                <c:pt idx="2">
                  <c:v>2-группа</c:v>
                </c:pt>
                <c:pt idx="3">
                  <c:v>3-группа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50</c:v>
                </c:pt>
                <c:pt idx="1">
                  <c:v>62.5</c:v>
                </c:pt>
                <c:pt idx="2">
                  <c:v>57.7</c:v>
                </c:pt>
                <c:pt idx="3">
                  <c:v>75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повторнородящие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контроль</c:v>
                </c:pt>
                <c:pt idx="1">
                  <c:v>1-группа</c:v>
                </c:pt>
                <c:pt idx="2">
                  <c:v>2-группа</c:v>
                </c:pt>
                <c:pt idx="3">
                  <c:v>3-группа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50</c:v>
                </c:pt>
                <c:pt idx="1">
                  <c:v>37.5</c:v>
                </c:pt>
                <c:pt idx="2">
                  <c:v>42.3</c:v>
                </c:pt>
                <c:pt idx="3">
                  <c:v>25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204796096"/>
        <c:axId val="204796488"/>
        <c:axId val="0"/>
      </c:bar3DChart>
      <c:catAx>
        <c:axId val="20479609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04796488"/>
        <c:crosses val="autoZero"/>
        <c:auto val="1"/>
        <c:lblAlgn val="ctr"/>
        <c:lblOffset val="100"/>
        <c:noMultiLvlLbl val="0"/>
      </c:catAx>
      <c:valAx>
        <c:axId val="204796488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crossAx val="204796096"/>
        <c:crosses val="autoZero"/>
        <c:crossBetween val="between"/>
      </c:valAx>
    </c:plotArea>
    <c:legend>
      <c:legendPos val="b"/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контроль</c:v>
                </c:pt>
              </c:strCache>
            </c:strRef>
          </c:tx>
          <c:invertIfNegative val="0"/>
          <c:cat>
            <c:numRef>
              <c:f>Лист1!$A$2:$A$9</c:f>
              <c:numCache>
                <c:formatCode>General</c:formatCod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numCache>
            </c:num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30</c:v>
                </c:pt>
                <c:pt idx="1">
                  <c:v>25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1-группа</c:v>
                </c:pt>
              </c:strCache>
            </c:strRef>
          </c:tx>
          <c:invertIfNegative val="0"/>
          <c:cat>
            <c:numRef>
              <c:f>Лист1!$A$2:$A$9</c:f>
              <c:numCache>
                <c:formatCode>General</c:formatCod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numCache>
            </c:num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81.3</c:v>
                </c:pt>
                <c:pt idx="1">
                  <c:v>53.1</c:v>
                </c:pt>
                <c:pt idx="2">
                  <c:v>0</c:v>
                </c:pt>
                <c:pt idx="3">
                  <c:v>6.3</c:v>
                </c:pt>
                <c:pt idx="4">
                  <c:v>30.8</c:v>
                </c:pt>
                <c:pt idx="5">
                  <c:v>3.1</c:v>
                </c:pt>
                <c:pt idx="6">
                  <c:v>15.6</c:v>
                </c:pt>
                <c:pt idx="7">
                  <c:v>3.1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2-группа</c:v>
                </c:pt>
              </c:strCache>
            </c:strRef>
          </c:tx>
          <c:invertIfNegative val="0"/>
          <c:cat>
            <c:numRef>
              <c:f>Лист1!$A$2:$A$9</c:f>
              <c:numCache>
                <c:formatCode>General</c:formatCod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numCache>
            </c:numRef>
          </c:cat>
          <c:val>
            <c:numRef>
              <c:f>Лист1!$D$2:$D$9</c:f>
              <c:numCache>
                <c:formatCode>General</c:formatCode>
                <c:ptCount val="8"/>
                <c:pt idx="0">
                  <c:v>46.2</c:v>
                </c:pt>
                <c:pt idx="1">
                  <c:v>46.2</c:v>
                </c:pt>
                <c:pt idx="2">
                  <c:v>3.8</c:v>
                </c:pt>
                <c:pt idx="3">
                  <c:v>7.7</c:v>
                </c:pt>
                <c:pt idx="4">
                  <c:v>7.7</c:v>
                </c:pt>
                <c:pt idx="5">
                  <c:v>7.7</c:v>
                </c:pt>
                <c:pt idx="6">
                  <c:v>3.8</c:v>
                </c:pt>
                <c:pt idx="7">
                  <c:v>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3-группа</c:v>
                </c:pt>
              </c:strCache>
            </c:strRef>
          </c:tx>
          <c:invertIfNegative val="0"/>
          <c:cat>
            <c:numRef>
              <c:f>Лист1!$A$2:$A$9</c:f>
              <c:numCache>
                <c:formatCode>General</c:formatCod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numCache>
            </c:numRef>
          </c:cat>
          <c:val>
            <c:numRef>
              <c:f>Лист1!$E$2:$E$9</c:f>
              <c:numCache>
                <c:formatCode>General</c:formatCode>
                <c:ptCount val="8"/>
                <c:pt idx="0">
                  <c:v>60</c:v>
                </c:pt>
                <c:pt idx="1">
                  <c:v>55</c:v>
                </c:pt>
                <c:pt idx="2">
                  <c:v>10</c:v>
                </c:pt>
                <c:pt idx="3">
                  <c:v>0</c:v>
                </c:pt>
                <c:pt idx="4">
                  <c:v>20</c:v>
                </c:pt>
                <c:pt idx="5">
                  <c:v>10</c:v>
                </c:pt>
                <c:pt idx="6">
                  <c:v>20</c:v>
                </c:pt>
                <c:pt idx="7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72548096"/>
        <c:axId val="172548488"/>
        <c:axId val="0"/>
      </c:bar3DChart>
      <c:catAx>
        <c:axId val="172548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72548488"/>
        <c:crosses val="autoZero"/>
        <c:auto val="1"/>
        <c:lblAlgn val="ctr"/>
        <c:lblOffset val="100"/>
        <c:noMultiLvlLbl val="0"/>
      </c:catAx>
      <c:valAx>
        <c:axId val="172548488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72548096"/>
        <c:crosses val="autoZero"/>
        <c:crossBetween val="between"/>
      </c:valAx>
      <c:spPr>
        <a:noFill/>
        <a:ln w="25392">
          <a:noFill/>
        </a:ln>
      </c:spPr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799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преж.роды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контроль</c:v>
                </c:pt>
                <c:pt idx="1">
                  <c:v>1-группа</c:v>
                </c:pt>
                <c:pt idx="2">
                  <c:v>2-группа</c:v>
                </c:pt>
                <c:pt idx="3">
                  <c:v>3-группа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</c:v>
                </c:pt>
                <c:pt idx="1">
                  <c:v>15.6</c:v>
                </c:pt>
                <c:pt idx="2">
                  <c:v>11.5</c:v>
                </c:pt>
                <c:pt idx="3">
                  <c:v>10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с/п выкидыш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контроль</c:v>
                </c:pt>
                <c:pt idx="1">
                  <c:v>1-группа</c:v>
                </c:pt>
                <c:pt idx="2">
                  <c:v>2-группа</c:v>
                </c:pt>
                <c:pt idx="3">
                  <c:v>3-группа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10</c:v>
                </c:pt>
                <c:pt idx="1">
                  <c:v>18.7</c:v>
                </c:pt>
                <c:pt idx="2">
                  <c:v>10.4</c:v>
                </c:pt>
                <c:pt idx="3">
                  <c:v>10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нераз.берем.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контроль</c:v>
                </c:pt>
                <c:pt idx="1">
                  <c:v>1-группа</c:v>
                </c:pt>
                <c:pt idx="2">
                  <c:v>2-группа</c:v>
                </c:pt>
                <c:pt idx="3">
                  <c:v>3-группа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5</c:v>
                </c:pt>
                <c:pt idx="1">
                  <c:v>12.5</c:v>
                </c:pt>
                <c:pt idx="2">
                  <c:v>7.7</c:v>
                </c:pt>
                <c:pt idx="3">
                  <c:v>10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72549272"/>
        <c:axId val="172549664"/>
      </c:barChart>
      <c:catAx>
        <c:axId val="172549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72549664"/>
        <c:crosses val="autoZero"/>
        <c:auto val="1"/>
        <c:lblAlgn val="ctr"/>
        <c:lblOffset val="100"/>
        <c:noMultiLvlLbl val="0"/>
      </c:catAx>
      <c:valAx>
        <c:axId val="17254966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72549272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overlay val="0"/>
    </c:title>
    <c:autoTitleDeleted val="0"/>
    <c:view3D>
      <c:rotX val="15"/>
      <c:rotY val="20"/>
      <c:depthPercent val="10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1-группа (32)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ПЭ лег.ст</c:v>
                </c:pt>
                <c:pt idx="1">
                  <c:v>ПЭ тяж.ст</c:v>
                </c:pt>
                <c:pt idx="2">
                  <c:v>эклампсия</c:v>
                </c:pt>
                <c:pt idx="3">
                  <c:v>ант.гибель плада</c:v>
                </c:pt>
                <c:pt idx="4">
                  <c:v>неон.гибель плада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15.6</c:v>
                </c:pt>
                <c:pt idx="1">
                  <c:v>9.4</c:v>
                </c:pt>
                <c:pt idx="2">
                  <c:v>3.1</c:v>
                </c:pt>
                <c:pt idx="3">
                  <c:v>3.1</c:v>
                </c:pt>
                <c:pt idx="4">
                  <c:v>3.1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one"/>
        <c:axId val="172550840"/>
        <c:axId val="172551232"/>
        <c:axId val="0"/>
      </c:bar3DChart>
      <c:catAx>
        <c:axId val="172550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72551232"/>
        <c:crosses val="autoZero"/>
        <c:auto val="1"/>
        <c:lblAlgn val="ctr"/>
        <c:lblOffset val="100"/>
        <c:noMultiLvlLbl val="0"/>
      </c:catAx>
      <c:valAx>
        <c:axId val="17255123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72550840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overlay val="0"/>
    </c:title>
    <c:autoTitleDeleted val="0"/>
    <c:view3D>
      <c:rotX val="7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2-группа (26)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ПЭ лег ст</c:v>
                </c:pt>
                <c:pt idx="1">
                  <c:v>ПЭ тяж ст</c:v>
                </c:pt>
                <c:pt idx="2">
                  <c:v>неон.гибель плода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15.4</c:v>
                </c:pt>
                <c:pt idx="1">
                  <c:v>7.7</c:v>
                </c:pt>
                <c:pt idx="2">
                  <c:v>3.8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one"/>
        <c:axId val="204301352"/>
        <c:axId val="204301744"/>
        <c:axId val="0"/>
      </c:bar3DChart>
      <c:catAx>
        <c:axId val="204301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04301744"/>
        <c:crosses val="autoZero"/>
        <c:auto val="1"/>
        <c:lblAlgn val="ctr"/>
        <c:lblOffset val="100"/>
        <c:noMultiLvlLbl val="0"/>
      </c:catAx>
      <c:valAx>
        <c:axId val="20430174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04301352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1-группа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ББ </c:v>
                </c:pt>
                <c:pt idx="1">
                  <c:v>Острый цистит </c:v>
                </c:pt>
                <c:pt idx="2">
                  <c:v>МКД </c:v>
                </c:pt>
                <c:pt idx="3">
                  <c:v>МКБ </c:v>
                </c:pt>
                <c:pt idx="4">
                  <c:v>гестац. пиелонефрит</c:v>
                </c:pt>
                <c:pt idx="5">
                  <c:v>ХП</c:v>
                </c:pt>
                <c:pt idx="6">
                  <c:v>ХГ 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25</c:v>
                </c:pt>
                <c:pt idx="1">
                  <c:v>9.4</c:v>
                </c:pt>
                <c:pt idx="2">
                  <c:v>9.4</c:v>
                </c:pt>
                <c:pt idx="3">
                  <c:v>6.2</c:v>
                </c:pt>
                <c:pt idx="4">
                  <c:v>6.2</c:v>
                </c:pt>
                <c:pt idx="5">
                  <c:v>34.4</c:v>
                </c:pt>
                <c:pt idx="6">
                  <c:v>3.2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3-группа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ББ </c:v>
                </c:pt>
                <c:pt idx="1">
                  <c:v>Острый цистит </c:v>
                </c:pt>
                <c:pt idx="2">
                  <c:v>МКД </c:v>
                </c:pt>
                <c:pt idx="3">
                  <c:v>МКБ </c:v>
                </c:pt>
                <c:pt idx="4">
                  <c:v>гестац. пиелонефрит</c:v>
                </c:pt>
                <c:pt idx="5">
                  <c:v>ХП</c:v>
                </c:pt>
                <c:pt idx="6">
                  <c:v>ХГ 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35</c:v>
                </c:pt>
                <c:pt idx="1">
                  <c:v>20</c:v>
                </c:pt>
                <c:pt idx="2">
                  <c:v>5</c:v>
                </c:pt>
                <c:pt idx="3">
                  <c:v>5</c:v>
                </c:pt>
                <c:pt idx="4">
                  <c:v>10</c:v>
                </c:pt>
                <c:pt idx="5">
                  <c:v>25</c:v>
                </c:pt>
                <c:pt idx="6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04302528"/>
        <c:axId val="204302920"/>
        <c:axId val="0"/>
      </c:bar3DChart>
      <c:catAx>
        <c:axId val="204302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04302920"/>
        <c:crosses val="autoZero"/>
        <c:auto val="1"/>
        <c:lblAlgn val="ctr"/>
        <c:lblOffset val="100"/>
        <c:noMultiLvlLbl val="0"/>
      </c:catAx>
      <c:valAx>
        <c:axId val="20430292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04302528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   6-7↑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1-группа</c:v>
                </c:pt>
                <c:pt idx="1">
                  <c:v>3-группа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65</c:v>
                </c:pt>
                <c:pt idx="1">
                  <c:v>100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pyramid"/>
        <c:axId val="204303704"/>
        <c:axId val="204304096"/>
        <c:axId val="0"/>
      </c:bar3DChart>
      <c:catAx>
        <c:axId val="204303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04304096"/>
        <c:crosses val="autoZero"/>
        <c:auto val="1"/>
        <c:lblAlgn val="ctr"/>
        <c:lblOffset val="100"/>
        <c:noMultiLvlLbl val="0"/>
      </c:catAx>
      <c:valAx>
        <c:axId val="2043040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204303704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F164C9-8483-4CDC-A1A1-84B1AF071698}" type="doc">
      <dgm:prSet loTypeId="urn:microsoft.com/office/officeart/2005/8/layout/venn1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A938B00-F568-43E1-8F5E-8DA350E4AE0B}">
      <dgm:prSet custT="1"/>
      <dgm:spPr/>
      <dgm:t>
        <a:bodyPr/>
        <a:lstStyle/>
        <a:p>
          <a:pPr rtl="0"/>
          <a:r>
            <a:rPr lang="ru-RU" sz="2400" dirty="0" smtClean="0"/>
            <a:t>1-а и 3-а подгруппы, получавшие комплексную лечение (а/б, </a:t>
          </a:r>
          <a:r>
            <a:rPr lang="ru-RU" sz="2400" dirty="0" err="1" smtClean="0"/>
            <a:t>фитотерапия</a:t>
          </a:r>
          <a:r>
            <a:rPr lang="ru-RU" sz="2400" dirty="0" smtClean="0"/>
            <a:t> тутуконом-по20 мл 3р.в день- в течении 2нед.)</a:t>
          </a:r>
          <a:endParaRPr lang="ru-RU" sz="2400" dirty="0"/>
        </a:p>
      </dgm:t>
    </dgm:pt>
    <dgm:pt modelId="{DE5E66B4-6F1D-4763-983B-DB04A55C89FC}" type="parTrans" cxnId="{C26756BF-107B-457C-B4EB-4CA62B180F2E}">
      <dgm:prSet/>
      <dgm:spPr/>
      <dgm:t>
        <a:bodyPr/>
        <a:lstStyle/>
        <a:p>
          <a:endParaRPr lang="ru-RU"/>
        </a:p>
      </dgm:t>
    </dgm:pt>
    <dgm:pt modelId="{F85A1C03-A578-44F1-9960-F943F4A09A14}" type="sibTrans" cxnId="{C26756BF-107B-457C-B4EB-4CA62B180F2E}">
      <dgm:prSet/>
      <dgm:spPr/>
      <dgm:t>
        <a:bodyPr/>
        <a:lstStyle/>
        <a:p>
          <a:endParaRPr lang="ru-RU"/>
        </a:p>
      </dgm:t>
    </dgm:pt>
    <dgm:pt modelId="{6D6983F2-3D0A-40CB-8308-08E6AB2E7CF3}">
      <dgm:prSet custT="1"/>
      <dgm:spPr/>
      <dgm:t>
        <a:bodyPr/>
        <a:lstStyle/>
        <a:p>
          <a:pPr rtl="0"/>
          <a:r>
            <a:rPr lang="ru-RU" sz="2800" dirty="0" smtClean="0"/>
            <a:t>1б и 3б -подгруппы, получавшие традиционную терапию (а/б )</a:t>
          </a:r>
          <a:endParaRPr lang="ru-RU" sz="2800" dirty="0"/>
        </a:p>
      </dgm:t>
    </dgm:pt>
    <dgm:pt modelId="{1C91D7C8-B598-4F88-AE6B-B81B18546E76}" type="parTrans" cxnId="{05F475E5-4264-410A-BAA0-C30E17EB51E7}">
      <dgm:prSet/>
      <dgm:spPr/>
      <dgm:t>
        <a:bodyPr/>
        <a:lstStyle/>
        <a:p>
          <a:endParaRPr lang="ru-RU"/>
        </a:p>
      </dgm:t>
    </dgm:pt>
    <dgm:pt modelId="{C53B24B8-D5D4-48D1-931F-877C6D83BC40}" type="sibTrans" cxnId="{05F475E5-4264-410A-BAA0-C30E17EB51E7}">
      <dgm:prSet/>
      <dgm:spPr/>
      <dgm:t>
        <a:bodyPr/>
        <a:lstStyle/>
        <a:p>
          <a:endParaRPr lang="ru-RU"/>
        </a:p>
      </dgm:t>
    </dgm:pt>
    <dgm:pt modelId="{9E761E0F-8607-449F-877E-D91080B1CE5E}" type="pres">
      <dgm:prSet presAssocID="{22F164C9-8483-4CDC-A1A1-84B1AF071698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CC34D92-4C57-43B2-9A3A-0AFB3BDDD6B9}" type="pres">
      <dgm:prSet presAssocID="{FA938B00-F568-43E1-8F5E-8DA350E4AE0B}" presName="circ1" presStyleLbl="vennNode1" presStyleIdx="0" presStyleCnt="2" custScaleX="97145" custLinFactNeighborX="-4503" custLinFactNeighborY="-1861"/>
      <dgm:spPr/>
      <dgm:t>
        <a:bodyPr/>
        <a:lstStyle/>
        <a:p>
          <a:endParaRPr lang="ru-RU"/>
        </a:p>
      </dgm:t>
    </dgm:pt>
    <dgm:pt modelId="{426BC0E6-A608-4CF7-9626-5277509C54CD}" type="pres">
      <dgm:prSet presAssocID="{FA938B00-F568-43E1-8F5E-8DA350E4AE0B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7E6984-E1C6-4CA2-A155-77A21FCF33E0}" type="pres">
      <dgm:prSet presAssocID="{6D6983F2-3D0A-40CB-8308-08E6AB2E7CF3}" presName="circ2" presStyleLbl="vennNode1" presStyleIdx="1" presStyleCnt="2" custLinFactNeighborX="16247" custLinFactNeighborY="-1442"/>
      <dgm:spPr/>
      <dgm:t>
        <a:bodyPr/>
        <a:lstStyle/>
        <a:p>
          <a:endParaRPr lang="ru-RU"/>
        </a:p>
      </dgm:t>
    </dgm:pt>
    <dgm:pt modelId="{E0987069-8C20-4486-8307-75C386FD62CF}" type="pres">
      <dgm:prSet presAssocID="{6D6983F2-3D0A-40CB-8308-08E6AB2E7CF3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200623B-365F-41F6-92C3-31BF7A9D0A24}" type="presOf" srcId="{6D6983F2-3D0A-40CB-8308-08E6AB2E7CF3}" destId="{647E6984-E1C6-4CA2-A155-77A21FCF33E0}" srcOrd="0" destOrd="0" presId="urn:microsoft.com/office/officeart/2005/8/layout/venn1"/>
    <dgm:cxn modelId="{28E831F5-0BA8-4069-8F25-E446401B140D}" type="presOf" srcId="{FA938B00-F568-43E1-8F5E-8DA350E4AE0B}" destId="{CCC34D92-4C57-43B2-9A3A-0AFB3BDDD6B9}" srcOrd="0" destOrd="0" presId="urn:microsoft.com/office/officeart/2005/8/layout/venn1"/>
    <dgm:cxn modelId="{05F475E5-4264-410A-BAA0-C30E17EB51E7}" srcId="{22F164C9-8483-4CDC-A1A1-84B1AF071698}" destId="{6D6983F2-3D0A-40CB-8308-08E6AB2E7CF3}" srcOrd="1" destOrd="0" parTransId="{1C91D7C8-B598-4F88-AE6B-B81B18546E76}" sibTransId="{C53B24B8-D5D4-48D1-931F-877C6D83BC40}"/>
    <dgm:cxn modelId="{4197C356-7DA0-4938-A6EE-B1A8FE148B47}" type="presOf" srcId="{22F164C9-8483-4CDC-A1A1-84B1AF071698}" destId="{9E761E0F-8607-449F-877E-D91080B1CE5E}" srcOrd="0" destOrd="0" presId="urn:microsoft.com/office/officeart/2005/8/layout/venn1"/>
    <dgm:cxn modelId="{C26756BF-107B-457C-B4EB-4CA62B180F2E}" srcId="{22F164C9-8483-4CDC-A1A1-84B1AF071698}" destId="{FA938B00-F568-43E1-8F5E-8DA350E4AE0B}" srcOrd="0" destOrd="0" parTransId="{DE5E66B4-6F1D-4763-983B-DB04A55C89FC}" sibTransId="{F85A1C03-A578-44F1-9960-F943F4A09A14}"/>
    <dgm:cxn modelId="{7071B5ED-695C-49A6-8B6C-5CD263C1A4A2}" type="presOf" srcId="{FA938B00-F568-43E1-8F5E-8DA350E4AE0B}" destId="{426BC0E6-A608-4CF7-9626-5277509C54CD}" srcOrd="1" destOrd="0" presId="urn:microsoft.com/office/officeart/2005/8/layout/venn1"/>
    <dgm:cxn modelId="{C21DE7F3-030A-45E1-A529-BFF3EFDC9F20}" type="presOf" srcId="{6D6983F2-3D0A-40CB-8308-08E6AB2E7CF3}" destId="{E0987069-8C20-4486-8307-75C386FD62CF}" srcOrd="1" destOrd="0" presId="urn:microsoft.com/office/officeart/2005/8/layout/venn1"/>
    <dgm:cxn modelId="{234C18E3-92F9-4D84-8BF8-CFAF4067E326}" type="presParOf" srcId="{9E761E0F-8607-449F-877E-D91080B1CE5E}" destId="{CCC34D92-4C57-43B2-9A3A-0AFB3BDDD6B9}" srcOrd="0" destOrd="0" presId="urn:microsoft.com/office/officeart/2005/8/layout/venn1"/>
    <dgm:cxn modelId="{919D33CA-C102-4B2C-BA33-05303C3DFB8D}" type="presParOf" srcId="{9E761E0F-8607-449F-877E-D91080B1CE5E}" destId="{426BC0E6-A608-4CF7-9626-5277509C54CD}" srcOrd="1" destOrd="0" presId="urn:microsoft.com/office/officeart/2005/8/layout/venn1"/>
    <dgm:cxn modelId="{57A842EA-27F2-403E-8A2A-6DD1F700755E}" type="presParOf" srcId="{9E761E0F-8607-449F-877E-D91080B1CE5E}" destId="{647E6984-E1C6-4CA2-A155-77A21FCF33E0}" srcOrd="2" destOrd="0" presId="urn:microsoft.com/office/officeart/2005/8/layout/venn1"/>
    <dgm:cxn modelId="{61350312-1258-4F87-9DB4-E2AC62AE810C}" type="presParOf" srcId="{9E761E0F-8607-449F-877E-D91080B1CE5E}" destId="{E0987069-8C20-4486-8307-75C386FD62CF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A1EDC3C-2F6A-461C-B032-7839F4F5E00B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69F031E-323C-4FEE-BAE9-D2036E2D04A6}">
      <dgm:prSet phldrT="[Текст]"/>
      <dgm:spPr/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BEC489A3-0AFD-4D0A-8AD6-D87DE002F957}" type="parTrans" cxnId="{B30DEED2-0499-4696-8C2D-80EFE6FCFA3B}">
      <dgm:prSet/>
      <dgm:spPr/>
      <dgm:t>
        <a:bodyPr/>
        <a:lstStyle/>
        <a:p>
          <a:endParaRPr lang="ru-RU"/>
        </a:p>
      </dgm:t>
    </dgm:pt>
    <dgm:pt modelId="{8509EB3F-C6A0-490A-834B-BC48D29C3F33}" type="sibTrans" cxnId="{B30DEED2-0499-4696-8C2D-80EFE6FCFA3B}">
      <dgm:prSet/>
      <dgm:spPr/>
      <dgm:t>
        <a:bodyPr/>
        <a:lstStyle/>
        <a:p>
          <a:endParaRPr lang="ru-RU"/>
        </a:p>
      </dgm:t>
    </dgm:pt>
    <dgm:pt modelId="{4368FC77-7E7E-4962-9222-C2327F8F54EA}">
      <dgm:prSet phldrT="[Текст]" phldr="1" custT="1"/>
      <dgm:spPr/>
      <dgm:t>
        <a:bodyPr/>
        <a:lstStyle/>
        <a:p>
          <a:endParaRPr lang="ru-RU" sz="1600" b="1" dirty="0"/>
        </a:p>
      </dgm:t>
    </dgm:pt>
    <dgm:pt modelId="{424A313F-0EBD-4F32-AD84-4E6F7C9887B0}" type="parTrans" cxnId="{F7DEDCD2-A71A-4E37-93E2-3EDF4863D778}">
      <dgm:prSet/>
      <dgm:spPr/>
      <dgm:t>
        <a:bodyPr/>
        <a:lstStyle/>
        <a:p>
          <a:endParaRPr lang="ru-RU"/>
        </a:p>
      </dgm:t>
    </dgm:pt>
    <dgm:pt modelId="{F9172814-98F0-4BF5-B767-4EB1D5818A0E}" type="sibTrans" cxnId="{F7DEDCD2-A71A-4E37-93E2-3EDF4863D778}">
      <dgm:prSet/>
      <dgm:spPr/>
      <dgm:t>
        <a:bodyPr/>
        <a:lstStyle/>
        <a:p>
          <a:endParaRPr lang="ru-RU"/>
        </a:p>
      </dgm:t>
    </dgm:pt>
    <dgm:pt modelId="{9BC4D057-C068-4AB3-B19C-58E4BD4027DF}">
      <dgm:prSet phldrT="[Текст]" phldr="1"/>
      <dgm:spPr/>
      <dgm:t>
        <a:bodyPr/>
        <a:lstStyle/>
        <a:p>
          <a:endParaRPr lang="ru-RU" sz="1100" dirty="0"/>
        </a:p>
      </dgm:t>
    </dgm:pt>
    <dgm:pt modelId="{FCA5AF91-75EF-41C6-A3EC-E0716CC69F87}" type="parTrans" cxnId="{DBB95782-94B3-4C34-9E1B-56C1F0B34672}">
      <dgm:prSet/>
      <dgm:spPr/>
      <dgm:t>
        <a:bodyPr/>
        <a:lstStyle/>
        <a:p>
          <a:endParaRPr lang="ru-RU"/>
        </a:p>
      </dgm:t>
    </dgm:pt>
    <dgm:pt modelId="{02EC9ABF-98A5-4CE3-938F-5B813EDACD6D}" type="sibTrans" cxnId="{DBB95782-94B3-4C34-9E1B-56C1F0B34672}">
      <dgm:prSet/>
      <dgm:spPr/>
      <dgm:t>
        <a:bodyPr/>
        <a:lstStyle/>
        <a:p>
          <a:endParaRPr lang="ru-RU"/>
        </a:p>
      </dgm:t>
    </dgm:pt>
    <dgm:pt modelId="{40BE3DFE-2A71-4515-B7C5-F75915E3CCF5}">
      <dgm:prSet phldrT="[Текст]"/>
      <dgm:spPr/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0C260520-8855-46DE-A991-28DD0C6EF0E5}" type="parTrans" cxnId="{80FD5311-E873-457B-AC7C-5B678AE552C1}">
      <dgm:prSet/>
      <dgm:spPr/>
      <dgm:t>
        <a:bodyPr/>
        <a:lstStyle/>
        <a:p>
          <a:endParaRPr lang="ru-RU"/>
        </a:p>
      </dgm:t>
    </dgm:pt>
    <dgm:pt modelId="{FE3C60AB-33F9-42B8-AAEC-9E06AB5306AE}" type="sibTrans" cxnId="{80FD5311-E873-457B-AC7C-5B678AE552C1}">
      <dgm:prSet/>
      <dgm:spPr/>
      <dgm:t>
        <a:bodyPr/>
        <a:lstStyle/>
        <a:p>
          <a:endParaRPr lang="ru-RU"/>
        </a:p>
      </dgm:t>
    </dgm:pt>
    <dgm:pt modelId="{04FE1E29-5AD8-4A86-AD4D-07C478FA1888}">
      <dgm:prSet phldrT="[Текст]" custT="1"/>
      <dgm:spPr/>
      <dgm:t>
        <a:bodyPr/>
        <a:lstStyle/>
        <a:p>
          <a:endParaRPr lang="ru-RU" sz="1200" dirty="0"/>
        </a:p>
      </dgm:t>
    </dgm:pt>
    <dgm:pt modelId="{2A44FB61-0FD1-4F39-90C4-2F5A6FB3997E}" type="parTrans" cxnId="{829B77DB-6DC6-4478-9FD6-5DB2B6DB773B}">
      <dgm:prSet/>
      <dgm:spPr/>
      <dgm:t>
        <a:bodyPr/>
        <a:lstStyle/>
        <a:p>
          <a:endParaRPr lang="ru-RU"/>
        </a:p>
      </dgm:t>
    </dgm:pt>
    <dgm:pt modelId="{03EA64B5-39E9-4734-81B1-C63D8CAB8522}" type="sibTrans" cxnId="{829B77DB-6DC6-4478-9FD6-5DB2B6DB773B}">
      <dgm:prSet/>
      <dgm:spPr/>
      <dgm:t>
        <a:bodyPr/>
        <a:lstStyle/>
        <a:p>
          <a:endParaRPr lang="ru-RU"/>
        </a:p>
      </dgm:t>
    </dgm:pt>
    <dgm:pt modelId="{42F791D5-4789-4BC8-AD33-F26C764812E1}">
      <dgm:prSet custT="1"/>
      <dgm:spPr/>
      <dgm:t>
        <a:bodyPr/>
        <a:lstStyle/>
        <a:p>
          <a:r>
            <a:rPr lang="ru-RU" sz="1800" b="1" dirty="0" smtClean="0">
              <a:solidFill>
                <a:schemeClr val="tx1"/>
              </a:solidFill>
            </a:rPr>
            <a:t>Факторами риска развития гипертензивного синдрома являются наличие в 1 триместре беременности  ББ, МКД и ИМТ  и во втором триместре нарушение пассажа мочи (гидронефроз</a:t>
          </a:r>
          <a:r>
            <a:rPr lang="ru-RU" sz="1600" b="1" dirty="0" smtClean="0"/>
            <a:t>). </a:t>
          </a:r>
          <a:endParaRPr lang="ru-RU" sz="1600" b="1" dirty="0"/>
        </a:p>
      </dgm:t>
    </dgm:pt>
    <dgm:pt modelId="{FFB60224-8950-487F-B430-2224024A1B24}" type="parTrans" cxnId="{B76C9244-F3E0-4F05-8D3A-369D8163C75E}">
      <dgm:prSet/>
      <dgm:spPr/>
      <dgm:t>
        <a:bodyPr/>
        <a:lstStyle/>
        <a:p>
          <a:endParaRPr lang="ru-RU"/>
        </a:p>
      </dgm:t>
    </dgm:pt>
    <dgm:pt modelId="{4546BD39-198B-4DF0-B766-5947FC9ADB49}" type="sibTrans" cxnId="{B76C9244-F3E0-4F05-8D3A-369D8163C75E}">
      <dgm:prSet/>
      <dgm:spPr/>
      <dgm:t>
        <a:bodyPr/>
        <a:lstStyle/>
        <a:p>
          <a:endParaRPr lang="ru-RU"/>
        </a:p>
      </dgm:t>
    </dgm:pt>
    <dgm:pt modelId="{1A0CADD3-6B67-44F3-8510-AC3D2A4A5B3B}">
      <dgm:prSet custT="1"/>
      <dgm:spPr/>
      <dgm:t>
        <a:bodyPr/>
        <a:lstStyle/>
        <a:p>
          <a:r>
            <a:rPr lang="ru-RU" sz="1800" b="1" dirty="0" smtClean="0">
              <a:solidFill>
                <a:schemeClr val="tx1"/>
              </a:solidFill>
            </a:rPr>
            <a:t>Повышение уровня протеинурии и появление признаков ЗВУР плода во 2 триместре способствует развитию </a:t>
          </a:r>
          <a:r>
            <a:rPr lang="ru-RU" sz="1800" b="1" dirty="0" err="1" smtClean="0">
              <a:solidFill>
                <a:schemeClr val="tx1"/>
              </a:solidFill>
            </a:rPr>
            <a:t>преэклампсии</a:t>
          </a:r>
          <a:r>
            <a:rPr lang="ru-RU" sz="1800" b="1" dirty="0" smtClean="0">
              <a:solidFill>
                <a:schemeClr val="tx1"/>
              </a:solidFill>
            </a:rPr>
            <a:t> в </a:t>
          </a:r>
          <a:r>
            <a:rPr lang="en-US" sz="1800" b="1" dirty="0" smtClean="0">
              <a:solidFill>
                <a:schemeClr val="tx1"/>
              </a:solidFill>
            </a:rPr>
            <a:t>III</a:t>
          </a:r>
          <a:r>
            <a:rPr lang="ru-RU" sz="1800" b="1" dirty="0" smtClean="0">
              <a:solidFill>
                <a:schemeClr val="tx1"/>
              </a:solidFill>
            </a:rPr>
            <a:t> </a:t>
          </a:r>
          <a:r>
            <a:rPr lang="ru-RU" sz="1800" b="1" dirty="0" err="1" smtClean="0">
              <a:solidFill>
                <a:schemeClr val="tx1"/>
              </a:solidFill>
            </a:rPr>
            <a:t>триместе</a:t>
          </a:r>
          <a:r>
            <a:rPr lang="ru-RU" sz="1800" b="1" dirty="0" smtClean="0">
              <a:solidFill>
                <a:schemeClr val="tx1"/>
              </a:solidFill>
            </a:rPr>
            <a:t>  у 7(13,5%) беременных и  повышение </a:t>
          </a:r>
          <a:r>
            <a:rPr lang="ru-RU" sz="1800" b="1" dirty="0" err="1" smtClean="0">
              <a:solidFill>
                <a:schemeClr val="tx1"/>
              </a:solidFill>
            </a:rPr>
            <a:t>СрАД</a:t>
          </a:r>
          <a:r>
            <a:rPr lang="ru-RU" sz="1800" b="1" dirty="0" smtClean="0">
              <a:solidFill>
                <a:schemeClr val="tx1"/>
              </a:solidFill>
            </a:rPr>
            <a:t> являются прогностическими критериями ГС.</a:t>
          </a:r>
          <a:endParaRPr lang="ru-RU" sz="1800" b="1" dirty="0">
            <a:solidFill>
              <a:schemeClr val="tx1"/>
            </a:solidFill>
          </a:endParaRPr>
        </a:p>
      </dgm:t>
    </dgm:pt>
    <dgm:pt modelId="{7586E06E-06AE-4BBA-9709-09EBDF4FCDF1}" type="parTrans" cxnId="{642E33B0-99A8-4DCF-8B11-AFDA2433E9C4}">
      <dgm:prSet/>
      <dgm:spPr/>
      <dgm:t>
        <a:bodyPr/>
        <a:lstStyle/>
        <a:p>
          <a:endParaRPr lang="ru-RU"/>
        </a:p>
      </dgm:t>
    </dgm:pt>
    <dgm:pt modelId="{245A5477-685B-4AAA-9B01-DB87D42ADAAC}" type="sibTrans" cxnId="{642E33B0-99A8-4DCF-8B11-AFDA2433E9C4}">
      <dgm:prSet/>
      <dgm:spPr/>
      <dgm:t>
        <a:bodyPr/>
        <a:lstStyle/>
        <a:p>
          <a:endParaRPr lang="ru-RU"/>
        </a:p>
      </dgm:t>
    </dgm:pt>
    <dgm:pt modelId="{E2E35905-A939-422E-BC0A-0AEF8BFF89A9}">
      <dgm:prSet custT="1"/>
      <dgm:spPr/>
      <dgm:t>
        <a:bodyPr/>
        <a:lstStyle/>
        <a:p>
          <a:r>
            <a:rPr lang="ru-RU" sz="1200" dirty="0" smtClean="0"/>
            <a:t>.</a:t>
          </a:r>
          <a:r>
            <a:rPr lang="ru-RU" sz="1800" b="1" dirty="0" smtClean="0"/>
            <a:t>Проведение </a:t>
          </a:r>
          <a:r>
            <a:rPr lang="ru-RU" sz="1800" b="1" dirty="0" err="1" smtClean="0"/>
            <a:t>фитотерапии</a:t>
          </a:r>
          <a:r>
            <a:rPr lang="ru-RU" sz="1800" b="1" dirty="0" smtClean="0"/>
            <a:t>, динамическое наблюдение за протеинурии и АД, вычисление Среднего АД позволяют снизить частоту тяжелой </a:t>
          </a:r>
          <a:r>
            <a:rPr lang="ru-RU" sz="1800" b="1" dirty="0" err="1" smtClean="0"/>
            <a:t>преэкламсии</a:t>
          </a:r>
          <a:r>
            <a:rPr lang="ru-RU" sz="1800" b="1" dirty="0" smtClean="0"/>
            <a:t> и развития почечной недостаточности.     </a:t>
          </a:r>
          <a:endParaRPr lang="ru-RU" sz="1800" b="1" dirty="0"/>
        </a:p>
      </dgm:t>
    </dgm:pt>
    <dgm:pt modelId="{E2128D24-4A0D-4779-B8D4-4170400607A0}" type="parTrans" cxnId="{A0A1C494-0689-49EF-9ADF-E18D9AD71619}">
      <dgm:prSet/>
      <dgm:spPr/>
      <dgm:t>
        <a:bodyPr/>
        <a:lstStyle/>
        <a:p>
          <a:endParaRPr lang="ru-RU"/>
        </a:p>
      </dgm:t>
    </dgm:pt>
    <dgm:pt modelId="{139F41D0-4872-4A9A-A6EC-5E7C4F33E733}" type="sibTrans" cxnId="{A0A1C494-0689-49EF-9ADF-E18D9AD71619}">
      <dgm:prSet/>
      <dgm:spPr/>
      <dgm:t>
        <a:bodyPr/>
        <a:lstStyle/>
        <a:p>
          <a:endParaRPr lang="ru-RU"/>
        </a:p>
      </dgm:t>
    </dgm:pt>
    <dgm:pt modelId="{6A5B934C-1549-4DC5-9D2B-19CE2E52C053}">
      <dgm:prSet phldrT="[Текст]"/>
      <dgm:spPr/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599912F1-368C-4595-8C4D-41A1CFE1E66D}" type="sibTrans" cxnId="{B82A120B-D54B-49FE-9BFE-E8FE1EA01B6D}">
      <dgm:prSet/>
      <dgm:spPr/>
      <dgm:t>
        <a:bodyPr/>
        <a:lstStyle/>
        <a:p>
          <a:endParaRPr lang="ru-RU"/>
        </a:p>
      </dgm:t>
    </dgm:pt>
    <dgm:pt modelId="{2DD17084-00A2-45E8-B55E-A3AFDEC661F3}" type="parTrans" cxnId="{B82A120B-D54B-49FE-9BFE-E8FE1EA01B6D}">
      <dgm:prSet/>
      <dgm:spPr/>
      <dgm:t>
        <a:bodyPr/>
        <a:lstStyle/>
        <a:p>
          <a:endParaRPr lang="ru-RU"/>
        </a:p>
      </dgm:t>
    </dgm:pt>
    <dgm:pt modelId="{912E7AE8-D1CA-4548-A7FF-FD3BB3A89EFD}" type="pres">
      <dgm:prSet presAssocID="{BA1EDC3C-2F6A-461C-B032-7839F4F5E00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91E4042-90BC-4037-9508-43B000F6CA09}" type="pres">
      <dgm:prSet presAssocID="{069F031E-323C-4FEE-BAE9-D2036E2D04A6}" presName="composite" presStyleCnt="0"/>
      <dgm:spPr/>
    </dgm:pt>
    <dgm:pt modelId="{552FFD4C-8002-464F-A519-B72B4EF51531}" type="pres">
      <dgm:prSet presAssocID="{069F031E-323C-4FEE-BAE9-D2036E2D04A6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57EAD9-8EB7-440C-93C0-68745FBCCE7C}" type="pres">
      <dgm:prSet presAssocID="{069F031E-323C-4FEE-BAE9-D2036E2D04A6}" presName="descendantText" presStyleLbl="alignAcc1" presStyleIdx="0" presStyleCnt="3" custScaleY="1252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2AA7E8-2D04-4187-8256-E1FD02768E57}" type="pres">
      <dgm:prSet presAssocID="{8509EB3F-C6A0-490A-834B-BC48D29C3F33}" presName="sp" presStyleCnt="0"/>
      <dgm:spPr/>
    </dgm:pt>
    <dgm:pt modelId="{F072641C-E54A-438E-AE6F-F6CA40656FDF}" type="pres">
      <dgm:prSet presAssocID="{6A5B934C-1549-4DC5-9D2B-19CE2E52C053}" presName="composite" presStyleCnt="0"/>
      <dgm:spPr/>
    </dgm:pt>
    <dgm:pt modelId="{813B3EF7-84BA-4CFB-B7EF-481BF0F1DF98}" type="pres">
      <dgm:prSet presAssocID="{6A5B934C-1549-4DC5-9D2B-19CE2E52C053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408D25-185F-410F-9064-A05FEEEA03B6}" type="pres">
      <dgm:prSet presAssocID="{6A5B934C-1549-4DC5-9D2B-19CE2E52C053}" presName="descendantText" presStyleLbl="alignAcc1" presStyleIdx="1" presStyleCnt="3" custScaleY="1439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34F5C9-FA79-4F73-857C-D4E54349A4CA}" type="pres">
      <dgm:prSet presAssocID="{599912F1-368C-4595-8C4D-41A1CFE1E66D}" presName="sp" presStyleCnt="0"/>
      <dgm:spPr/>
    </dgm:pt>
    <dgm:pt modelId="{B77AF924-E1FA-4123-B671-9A4432F7ADDA}" type="pres">
      <dgm:prSet presAssocID="{40BE3DFE-2A71-4515-B7C5-F75915E3CCF5}" presName="composite" presStyleCnt="0"/>
      <dgm:spPr/>
    </dgm:pt>
    <dgm:pt modelId="{0A6FE12F-B63A-4D77-9639-FAE74E8DAEE6}" type="pres">
      <dgm:prSet presAssocID="{40BE3DFE-2A71-4515-B7C5-F75915E3CCF5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5918B1-A7F9-488E-8B57-6948D836E4B2}" type="pres">
      <dgm:prSet presAssocID="{40BE3DFE-2A71-4515-B7C5-F75915E3CCF5}" presName="descendantText" presStyleLbl="alignAcc1" presStyleIdx="2" presStyleCnt="3" custScaleY="1493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82A120B-D54B-49FE-9BFE-E8FE1EA01B6D}" srcId="{BA1EDC3C-2F6A-461C-B032-7839F4F5E00B}" destId="{6A5B934C-1549-4DC5-9D2B-19CE2E52C053}" srcOrd="1" destOrd="0" parTransId="{2DD17084-00A2-45E8-B55E-A3AFDEC661F3}" sibTransId="{599912F1-368C-4595-8C4D-41A1CFE1E66D}"/>
    <dgm:cxn modelId="{5195A3FE-2678-43A3-99A7-6B10CD0DF8E6}" type="presOf" srcId="{9BC4D057-C068-4AB3-B19C-58E4BD4027DF}" destId="{2557EAD9-8EB7-440C-93C0-68745FBCCE7C}" srcOrd="0" destOrd="2" presId="urn:microsoft.com/office/officeart/2005/8/layout/chevron2"/>
    <dgm:cxn modelId="{4CA00C82-5D94-4CAD-BE91-414A95B64419}" type="presOf" srcId="{4368FC77-7E7E-4962-9222-C2327F8F54EA}" destId="{2557EAD9-8EB7-440C-93C0-68745FBCCE7C}" srcOrd="0" destOrd="0" presId="urn:microsoft.com/office/officeart/2005/8/layout/chevron2"/>
    <dgm:cxn modelId="{A52F45F9-C73C-4A7D-B79E-D6918EC07EAF}" type="presOf" srcId="{BA1EDC3C-2F6A-461C-B032-7839F4F5E00B}" destId="{912E7AE8-D1CA-4548-A7FF-FD3BB3A89EFD}" srcOrd="0" destOrd="0" presId="urn:microsoft.com/office/officeart/2005/8/layout/chevron2"/>
    <dgm:cxn modelId="{80FD5311-E873-457B-AC7C-5B678AE552C1}" srcId="{BA1EDC3C-2F6A-461C-B032-7839F4F5E00B}" destId="{40BE3DFE-2A71-4515-B7C5-F75915E3CCF5}" srcOrd="2" destOrd="0" parTransId="{0C260520-8855-46DE-A991-28DD0C6EF0E5}" sibTransId="{FE3C60AB-33F9-42B8-AAEC-9E06AB5306AE}"/>
    <dgm:cxn modelId="{C069F64A-E2B8-44E4-BD02-211EEB1FF22E}" type="presOf" srcId="{069F031E-323C-4FEE-BAE9-D2036E2D04A6}" destId="{552FFD4C-8002-464F-A519-B72B4EF51531}" srcOrd="0" destOrd="0" presId="urn:microsoft.com/office/officeart/2005/8/layout/chevron2"/>
    <dgm:cxn modelId="{F7DEDCD2-A71A-4E37-93E2-3EDF4863D778}" srcId="{069F031E-323C-4FEE-BAE9-D2036E2D04A6}" destId="{4368FC77-7E7E-4962-9222-C2327F8F54EA}" srcOrd="0" destOrd="0" parTransId="{424A313F-0EBD-4F32-AD84-4E6F7C9887B0}" sibTransId="{F9172814-98F0-4BF5-B767-4EB1D5818A0E}"/>
    <dgm:cxn modelId="{061AF640-ACBD-4DD1-814D-28177A23D7EC}" type="presOf" srcId="{40BE3DFE-2A71-4515-B7C5-F75915E3CCF5}" destId="{0A6FE12F-B63A-4D77-9639-FAE74E8DAEE6}" srcOrd="0" destOrd="0" presId="urn:microsoft.com/office/officeart/2005/8/layout/chevron2"/>
    <dgm:cxn modelId="{642E33B0-99A8-4DCF-8B11-AFDA2433E9C4}" srcId="{6A5B934C-1549-4DC5-9D2B-19CE2E52C053}" destId="{1A0CADD3-6B67-44F3-8510-AC3D2A4A5B3B}" srcOrd="0" destOrd="0" parTransId="{7586E06E-06AE-4BBA-9709-09EBDF4FCDF1}" sibTransId="{245A5477-685B-4AAA-9B01-DB87D42ADAAC}"/>
    <dgm:cxn modelId="{F0F9C630-F4D3-4939-A5F4-5B09456EDF21}" type="presOf" srcId="{6A5B934C-1549-4DC5-9D2B-19CE2E52C053}" destId="{813B3EF7-84BA-4CFB-B7EF-481BF0F1DF98}" srcOrd="0" destOrd="0" presId="urn:microsoft.com/office/officeart/2005/8/layout/chevron2"/>
    <dgm:cxn modelId="{DBB95782-94B3-4C34-9E1B-56C1F0B34672}" srcId="{069F031E-323C-4FEE-BAE9-D2036E2D04A6}" destId="{9BC4D057-C068-4AB3-B19C-58E4BD4027DF}" srcOrd="2" destOrd="0" parTransId="{FCA5AF91-75EF-41C6-A3EC-E0716CC69F87}" sibTransId="{02EC9ABF-98A5-4CE3-938F-5B813EDACD6D}"/>
    <dgm:cxn modelId="{0C10EADA-2253-487E-9186-9B3D222689DE}" type="presOf" srcId="{E2E35905-A939-422E-BC0A-0AEF8BFF89A9}" destId="{415918B1-A7F9-488E-8B57-6948D836E4B2}" srcOrd="0" destOrd="1" presId="urn:microsoft.com/office/officeart/2005/8/layout/chevron2"/>
    <dgm:cxn modelId="{A0A1C494-0689-49EF-9ADF-E18D9AD71619}" srcId="{40BE3DFE-2A71-4515-B7C5-F75915E3CCF5}" destId="{E2E35905-A939-422E-BC0A-0AEF8BFF89A9}" srcOrd="1" destOrd="0" parTransId="{E2128D24-4A0D-4779-B8D4-4170400607A0}" sibTransId="{139F41D0-4872-4A9A-A6EC-5E7C4F33E733}"/>
    <dgm:cxn modelId="{D1EE45C6-1213-46BB-B568-567C17E6E52D}" type="presOf" srcId="{42F791D5-4789-4BC8-AD33-F26C764812E1}" destId="{2557EAD9-8EB7-440C-93C0-68745FBCCE7C}" srcOrd="0" destOrd="1" presId="urn:microsoft.com/office/officeart/2005/8/layout/chevron2"/>
    <dgm:cxn modelId="{62F03860-2F96-4171-AE47-34100B5F08CD}" type="presOf" srcId="{04FE1E29-5AD8-4A86-AD4D-07C478FA1888}" destId="{415918B1-A7F9-488E-8B57-6948D836E4B2}" srcOrd="0" destOrd="0" presId="urn:microsoft.com/office/officeart/2005/8/layout/chevron2"/>
    <dgm:cxn modelId="{B30DEED2-0499-4696-8C2D-80EFE6FCFA3B}" srcId="{BA1EDC3C-2F6A-461C-B032-7839F4F5E00B}" destId="{069F031E-323C-4FEE-BAE9-D2036E2D04A6}" srcOrd="0" destOrd="0" parTransId="{BEC489A3-0AFD-4D0A-8AD6-D87DE002F957}" sibTransId="{8509EB3F-C6A0-490A-834B-BC48D29C3F33}"/>
    <dgm:cxn modelId="{280D7261-27B9-4D6E-B0F2-5821170082C2}" type="presOf" srcId="{1A0CADD3-6B67-44F3-8510-AC3D2A4A5B3B}" destId="{6D408D25-185F-410F-9064-A05FEEEA03B6}" srcOrd="0" destOrd="0" presId="urn:microsoft.com/office/officeart/2005/8/layout/chevron2"/>
    <dgm:cxn modelId="{829B77DB-6DC6-4478-9FD6-5DB2B6DB773B}" srcId="{40BE3DFE-2A71-4515-B7C5-F75915E3CCF5}" destId="{04FE1E29-5AD8-4A86-AD4D-07C478FA1888}" srcOrd="0" destOrd="0" parTransId="{2A44FB61-0FD1-4F39-90C4-2F5A6FB3997E}" sibTransId="{03EA64B5-39E9-4734-81B1-C63D8CAB8522}"/>
    <dgm:cxn modelId="{B76C9244-F3E0-4F05-8D3A-369D8163C75E}" srcId="{069F031E-323C-4FEE-BAE9-D2036E2D04A6}" destId="{42F791D5-4789-4BC8-AD33-F26C764812E1}" srcOrd="1" destOrd="0" parTransId="{FFB60224-8950-487F-B430-2224024A1B24}" sibTransId="{4546BD39-198B-4DF0-B766-5947FC9ADB49}"/>
    <dgm:cxn modelId="{D434CD54-AF55-490C-BB4E-3021244BF061}" type="presParOf" srcId="{912E7AE8-D1CA-4548-A7FF-FD3BB3A89EFD}" destId="{B91E4042-90BC-4037-9508-43B000F6CA09}" srcOrd="0" destOrd="0" presId="urn:microsoft.com/office/officeart/2005/8/layout/chevron2"/>
    <dgm:cxn modelId="{3DD3712A-090C-4632-B7BB-037B1598599D}" type="presParOf" srcId="{B91E4042-90BC-4037-9508-43B000F6CA09}" destId="{552FFD4C-8002-464F-A519-B72B4EF51531}" srcOrd="0" destOrd="0" presId="urn:microsoft.com/office/officeart/2005/8/layout/chevron2"/>
    <dgm:cxn modelId="{7E47293A-879D-4140-AE5F-3B5581BA5E7B}" type="presParOf" srcId="{B91E4042-90BC-4037-9508-43B000F6CA09}" destId="{2557EAD9-8EB7-440C-93C0-68745FBCCE7C}" srcOrd="1" destOrd="0" presId="urn:microsoft.com/office/officeart/2005/8/layout/chevron2"/>
    <dgm:cxn modelId="{5FA59DC5-D642-4CF8-9973-26B4A3733475}" type="presParOf" srcId="{912E7AE8-D1CA-4548-A7FF-FD3BB3A89EFD}" destId="{522AA7E8-2D04-4187-8256-E1FD02768E57}" srcOrd="1" destOrd="0" presId="urn:microsoft.com/office/officeart/2005/8/layout/chevron2"/>
    <dgm:cxn modelId="{F2720F0C-B7A1-45F2-B727-AD7ECF45DFCA}" type="presParOf" srcId="{912E7AE8-D1CA-4548-A7FF-FD3BB3A89EFD}" destId="{F072641C-E54A-438E-AE6F-F6CA40656FDF}" srcOrd="2" destOrd="0" presId="urn:microsoft.com/office/officeart/2005/8/layout/chevron2"/>
    <dgm:cxn modelId="{755F599D-3B0C-48A4-9231-372C204CCDE1}" type="presParOf" srcId="{F072641C-E54A-438E-AE6F-F6CA40656FDF}" destId="{813B3EF7-84BA-4CFB-B7EF-481BF0F1DF98}" srcOrd="0" destOrd="0" presId="urn:microsoft.com/office/officeart/2005/8/layout/chevron2"/>
    <dgm:cxn modelId="{DC792BDE-37C5-4588-93AC-16F542B6CDF8}" type="presParOf" srcId="{F072641C-E54A-438E-AE6F-F6CA40656FDF}" destId="{6D408D25-185F-410F-9064-A05FEEEA03B6}" srcOrd="1" destOrd="0" presId="urn:microsoft.com/office/officeart/2005/8/layout/chevron2"/>
    <dgm:cxn modelId="{7CF0C818-796B-4542-B686-BBE171BEFCEC}" type="presParOf" srcId="{912E7AE8-D1CA-4548-A7FF-FD3BB3A89EFD}" destId="{3934F5C9-FA79-4F73-857C-D4E54349A4CA}" srcOrd="3" destOrd="0" presId="urn:microsoft.com/office/officeart/2005/8/layout/chevron2"/>
    <dgm:cxn modelId="{B14ECF15-71D2-489B-9A0D-A7312F3EB526}" type="presParOf" srcId="{912E7AE8-D1CA-4548-A7FF-FD3BB3A89EFD}" destId="{B77AF924-E1FA-4123-B671-9A4432F7ADDA}" srcOrd="4" destOrd="0" presId="urn:microsoft.com/office/officeart/2005/8/layout/chevron2"/>
    <dgm:cxn modelId="{41ADBAD4-2B2C-4954-AAAE-E1A8C18C0D7E}" type="presParOf" srcId="{B77AF924-E1FA-4123-B671-9A4432F7ADDA}" destId="{0A6FE12F-B63A-4D77-9639-FAE74E8DAEE6}" srcOrd="0" destOrd="0" presId="urn:microsoft.com/office/officeart/2005/8/layout/chevron2"/>
    <dgm:cxn modelId="{83BC9D31-6BD6-49C9-A5FB-A71E6FDEF9D0}" type="presParOf" srcId="{B77AF924-E1FA-4123-B671-9A4432F7ADDA}" destId="{415918B1-A7F9-488E-8B57-6948D836E4B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D9B86FD-ACE3-4D33-BCE0-179C7C9A6C0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4B1CD00-BAB9-4BB1-99F4-E4CFCE5B9297}">
      <dgm:prSet phldrT="[Текст]"/>
      <dgm:spPr/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13891BA6-5438-4B4B-9BB4-99F30BBC255E}" type="parTrans" cxnId="{5C6EBB7B-2B5B-4CD5-A86B-E3BA0B028417}">
      <dgm:prSet/>
      <dgm:spPr/>
      <dgm:t>
        <a:bodyPr/>
        <a:lstStyle/>
        <a:p>
          <a:endParaRPr lang="ru-RU"/>
        </a:p>
      </dgm:t>
    </dgm:pt>
    <dgm:pt modelId="{FB670E0E-A9CE-4035-85E6-F33A24B43CE0}" type="sibTrans" cxnId="{5C6EBB7B-2B5B-4CD5-A86B-E3BA0B028417}">
      <dgm:prSet/>
      <dgm:spPr/>
      <dgm:t>
        <a:bodyPr/>
        <a:lstStyle/>
        <a:p>
          <a:endParaRPr lang="ru-RU"/>
        </a:p>
      </dgm:t>
    </dgm:pt>
    <dgm:pt modelId="{0068FA87-671B-4118-A3B1-E1F380E7D7EA}">
      <dgm:prSet phldrT="[Текст]" custT="1"/>
      <dgm:spPr/>
      <dgm:t>
        <a:bodyPr/>
        <a:lstStyle/>
        <a:p>
          <a:r>
            <a:rPr lang="ru-RU" sz="1800" dirty="0" smtClean="0"/>
            <a:t>.Беременные с ББ и ИМТ в анамнезе в </a:t>
          </a:r>
          <a:r>
            <a:rPr lang="en-US" sz="1800" dirty="0" smtClean="0"/>
            <a:t>I</a:t>
          </a:r>
          <a:r>
            <a:rPr lang="ru-RU" sz="1800" dirty="0" smtClean="0"/>
            <a:t> триместре должны обследоваться на наличие патологии мочевыводящей системы: общей анализ мочи,  анализ мочи по Нечипоренко, УЗД почек, бак. посев мочи.</a:t>
          </a:r>
          <a:endParaRPr lang="ru-RU" sz="1800" dirty="0"/>
        </a:p>
      </dgm:t>
    </dgm:pt>
    <dgm:pt modelId="{FE6A2D3D-1A43-43AF-A058-4951FB0FE00E}" type="parTrans" cxnId="{26666F21-C250-4481-9123-6E0E2B85A08F}">
      <dgm:prSet/>
      <dgm:spPr/>
      <dgm:t>
        <a:bodyPr/>
        <a:lstStyle/>
        <a:p>
          <a:endParaRPr lang="ru-RU"/>
        </a:p>
      </dgm:t>
    </dgm:pt>
    <dgm:pt modelId="{ECE8111B-C8D6-4AE6-80A5-4B8ABF9CD836}" type="sibTrans" cxnId="{26666F21-C250-4481-9123-6E0E2B85A08F}">
      <dgm:prSet/>
      <dgm:spPr/>
      <dgm:t>
        <a:bodyPr/>
        <a:lstStyle/>
        <a:p>
          <a:endParaRPr lang="ru-RU"/>
        </a:p>
      </dgm:t>
    </dgm:pt>
    <dgm:pt modelId="{22D5C500-1EAB-465C-83B6-4C34C2BD99ED}">
      <dgm:prSet phldrT="[Текст]" phldr="1"/>
      <dgm:spPr/>
      <dgm:t>
        <a:bodyPr/>
        <a:lstStyle/>
        <a:p>
          <a:endParaRPr lang="ru-RU" sz="1400" dirty="0"/>
        </a:p>
      </dgm:t>
    </dgm:pt>
    <dgm:pt modelId="{BB881164-5118-4A95-92E9-196AF05FAFD2}" type="parTrans" cxnId="{80CC9959-ABB7-4068-9E69-DCF5748C147C}">
      <dgm:prSet/>
      <dgm:spPr/>
      <dgm:t>
        <a:bodyPr/>
        <a:lstStyle/>
        <a:p>
          <a:endParaRPr lang="ru-RU"/>
        </a:p>
      </dgm:t>
    </dgm:pt>
    <dgm:pt modelId="{4E77CAF9-D4C5-46E8-A6D6-D1965DC7DE5A}" type="sibTrans" cxnId="{80CC9959-ABB7-4068-9E69-DCF5748C147C}">
      <dgm:prSet/>
      <dgm:spPr/>
      <dgm:t>
        <a:bodyPr/>
        <a:lstStyle/>
        <a:p>
          <a:endParaRPr lang="ru-RU"/>
        </a:p>
      </dgm:t>
    </dgm:pt>
    <dgm:pt modelId="{405E37F4-4ADE-4EDF-825B-98EB3A3584F0}">
      <dgm:prSet phldrT="[Текст]"/>
      <dgm:spPr/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C6ED7CE6-6DC1-4831-9FED-4329D6EC93F4}" type="parTrans" cxnId="{82F0C4A8-F793-4E45-8B11-B80425CB5565}">
      <dgm:prSet/>
      <dgm:spPr/>
      <dgm:t>
        <a:bodyPr/>
        <a:lstStyle/>
        <a:p>
          <a:endParaRPr lang="ru-RU"/>
        </a:p>
      </dgm:t>
    </dgm:pt>
    <dgm:pt modelId="{0E618DBB-0BB1-4648-8755-0CE74F3B2F01}" type="sibTrans" cxnId="{82F0C4A8-F793-4E45-8B11-B80425CB5565}">
      <dgm:prSet/>
      <dgm:spPr/>
      <dgm:t>
        <a:bodyPr/>
        <a:lstStyle/>
        <a:p>
          <a:endParaRPr lang="ru-RU"/>
        </a:p>
      </dgm:t>
    </dgm:pt>
    <dgm:pt modelId="{6FBDC7AC-44F0-40F8-B8A2-FFB8F2F421FC}">
      <dgm:prSet phldrT="[Текст]" custT="1"/>
      <dgm:spPr/>
      <dgm:t>
        <a:bodyPr/>
        <a:lstStyle/>
        <a:p>
          <a:r>
            <a:rPr lang="ru-RU" sz="1500" dirty="0" smtClean="0"/>
            <a:t>Б</a:t>
          </a:r>
          <a:r>
            <a:rPr lang="ru-RU" sz="1800" dirty="0" smtClean="0"/>
            <a:t>еременные с отягощенным акушерским анамнезом (гипертензивный синдром, ЗВУР, </a:t>
          </a:r>
          <a:r>
            <a:rPr lang="ru-RU" sz="1800" dirty="0" err="1" smtClean="0"/>
            <a:t>пиелонефрит</a:t>
          </a:r>
          <a:r>
            <a:rPr lang="ru-RU" sz="1800" dirty="0" smtClean="0"/>
            <a:t>) должны обследоваться  во II и  III триместре на патологии МВС.</a:t>
          </a:r>
          <a:endParaRPr lang="ru-RU" sz="1800" dirty="0"/>
        </a:p>
      </dgm:t>
    </dgm:pt>
    <dgm:pt modelId="{E204E6EB-DDBB-48DE-A151-F95C992152FA}" type="parTrans" cxnId="{C3467055-4C55-437E-813F-D6A6530FCF7C}">
      <dgm:prSet/>
      <dgm:spPr/>
      <dgm:t>
        <a:bodyPr/>
        <a:lstStyle/>
        <a:p>
          <a:endParaRPr lang="ru-RU"/>
        </a:p>
      </dgm:t>
    </dgm:pt>
    <dgm:pt modelId="{0656ACDA-B94B-4734-9319-78517313578A}" type="sibTrans" cxnId="{C3467055-4C55-437E-813F-D6A6530FCF7C}">
      <dgm:prSet/>
      <dgm:spPr/>
      <dgm:t>
        <a:bodyPr/>
        <a:lstStyle/>
        <a:p>
          <a:endParaRPr lang="ru-RU"/>
        </a:p>
      </dgm:t>
    </dgm:pt>
    <dgm:pt modelId="{31ACA215-614D-4C9F-A369-80691F8DEDAA}">
      <dgm:prSet phldrT="[Текст]" phldr="1" custT="1"/>
      <dgm:spPr/>
      <dgm:t>
        <a:bodyPr/>
        <a:lstStyle/>
        <a:p>
          <a:endParaRPr lang="ru-RU" sz="1800" dirty="0"/>
        </a:p>
      </dgm:t>
    </dgm:pt>
    <dgm:pt modelId="{5539BFF9-5D63-46C3-A63D-2345A53FA147}" type="parTrans" cxnId="{197ECD7E-A60C-4315-93AE-88A30FE4BE2C}">
      <dgm:prSet/>
      <dgm:spPr/>
      <dgm:t>
        <a:bodyPr/>
        <a:lstStyle/>
        <a:p>
          <a:endParaRPr lang="ru-RU"/>
        </a:p>
      </dgm:t>
    </dgm:pt>
    <dgm:pt modelId="{BA785BE4-D59D-4A0F-9A54-9F0391D371BF}" type="sibTrans" cxnId="{197ECD7E-A60C-4315-93AE-88A30FE4BE2C}">
      <dgm:prSet/>
      <dgm:spPr/>
      <dgm:t>
        <a:bodyPr/>
        <a:lstStyle/>
        <a:p>
          <a:endParaRPr lang="ru-RU"/>
        </a:p>
      </dgm:t>
    </dgm:pt>
    <dgm:pt modelId="{6CC18CD3-71A3-4145-90E8-0FA5592210F5}">
      <dgm:prSet phldrT="[Текст]"/>
      <dgm:spPr/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44C8C7CF-059E-4B3D-9B9F-1C83E519C659}" type="parTrans" cxnId="{A5407745-E6F8-4B6B-AC48-74DB492B22DB}">
      <dgm:prSet/>
      <dgm:spPr/>
      <dgm:t>
        <a:bodyPr/>
        <a:lstStyle/>
        <a:p>
          <a:endParaRPr lang="ru-RU"/>
        </a:p>
      </dgm:t>
    </dgm:pt>
    <dgm:pt modelId="{FD8DB863-369F-4BE5-94C3-7FE249876190}" type="sibTrans" cxnId="{A5407745-E6F8-4B6B-AC48-74DB492B22DB}">
      <dgm:prSet/>
      <dgm:spPr/>
      <dgm:t>
        <a:bodyPr/>
        <a:lstStyle/>
        <a:p>
          <a:endParaRPr lang="ru-RU"/>
        </a:p>
      </dgm:t>
    </dgm:pt>
    <dgm:pt modelId="{AB51592C-2119-4F6F-AD29-EEBC19F19885}">
      <dgm:prSet phldrT="[Текст]" custT="1"/>
      <dgm:spPr/>
      <dgm:t>
        <a:bodyPr/>
        <a:lstStyle/>
        <a:p>
          <a:r>
            <a:rPr lang="ru-RU" sz="1800" dirty="0" smtClean="0"/>
            <a:t>Беременным с ББ  с 9 недели необходимо назначение </a:t>
          </a:r>
          <a:r>
            <a:rPr lang="ru-RU" sz="1800" dirty="0" err="1" smtClean="0"/>
            <a:t>фитотерапии</a:t>
          </a:r>
          <a:r>
            <a:rPr lang="ru-RU" sz="1800" dirty="0" smtClean="0"/>
            <a:t>  </a:t>
          </a:r>
          <a:r>
            <a:rPr lang="ru-RU" sz="1800" dirty="0" err="1" smtClean="0"/>
            <a:t>тутуконом</a:t>
          </a:r>
          <a:r>
            <a:rPr lang="ru-RU" sz="1800" dirty="0" smtClean="0"/>
            <a:t> по 20 мл 3р/в день в течении 2 недель.  При выявление бактериурию после лечение продолжать </a:t>
          </a:r>
          <a:r>
            <a:rPr lang="ru-RU" sz="1800" dirty="0" err="1" smtClean="0"/>
            <a:t>фитотерапию</a:t>
          </a:r>
          <a:r>
            <a:rPr lang="ru-RU" sz="1800" dirty="0" smtClean="0"/>
            <a:t> и добавить а/б с определением чувствительности. </a:t>
          </a:r>
          <a:endParaRPr lang="ru-RU" sz="1800" dirty="0"/>
        </a:p>
      </dgm:t>
    </dgm:pt>
    <dgm:pt modelId="{717DF5C5-BF8D-4B0C-9277-AC14DBFEC944}" type="parTrans" cxnId="{0D7C2614-41DD-4E27-A559-A14A1448ABF0}">
      <dgm:prSet/>
      <dgm:spPr/>
      <dgm:t>
        <a:bodyPr/>
        <a:lstStyle/>
        <a:p>
          <a:endParaRPr lang="ru-RU"/>
        </a:p>
      </dgm:t>
    </dgm:pt>
    <dgm:pt modelId="{55C6BE96-0261-4817-ABF2-16E5D5813F2E}" type="sibTrans" cxnId="{0D7C2614-41DD-4E27-A559-A14A1448ABF0}">
      <dgm:prSet/>
      <dgm:spPr/>
      <dgm:t>
        <a:bodyPr/>
        <a:lstStyle/>
        <a:p>
          <a:endParaRPr lang="ru-RU"/>
        </a:p>
      </dgm:t>
    </dgm:pt>
    <dgm:pt modelId="{6BC6071F-82AE-49AD-AD2C-86197937E742}">
      <dgm:prSet phldrT="[Текст]" phldr="1"/>
      <dgm:spPr/>
      <dgm:t>
        <a:bodyPr/>
        <a:lstStyle/>
        <a:p>
          <a:endParaRPr lang="ru-RU" sz="1600" dirty="0"/>
        </a:p>
      </dgm:t>
    </dgm:pt>
    <dgm:pt modelId="{10E6AD54-6344-4534-9C6C-03CC85FBC4FA}" type="parTrans" cxnId="{0B8FDA4E-939B-4562-BAB5-F4F9C2A532BD}">
      <dgm:prSet/>
      <dgm:spPr/>
      <dgm:t>
        <a:bodyPr/>
        <a:lstStyle/>
        <a:p>
          <a:endParaRPr lang="ru-RU"/>
        </a:p>
      </dgm:t>
    </dgm:pt>
    <dgm:pt modelId="{5DAE7871-B51C-446B-B445-025CD56F5959}" type="sibTrans" cxnId="{0B8FDA4E-939B-4562-BAB5-F4F9C2A532BD}">
      <dgm:prSet/>
      <dgm:spPr/>
      <dgm:t>
        <a:bodyPr/>
        <a:lstStyle/>
        <a:p>
          <a:endParaRPr lang="ru-RU"/>
        </a:p>
      </dgm:t>
    </dgm:pt>
    <dgm:pt modelId="{30BB898D-3EF3-4C8C-A368-4E88A63055A3}" type="pres">
      <dgm:prSet presAssocID="{1D9B86FD-ACE3-4D33-BCE0-179C7C9A6C0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B8E669A-FFB7-4D25-88D6-83F18BCB1F6F}" type="pres">
      <dgm:prSet presAssocID="{E4B1CD00-BAB9-4BB1-99F4-E4CFCE5B9297}" presName="linNode" presStyleCnt="0"/>
      <dgm:spPr/>
    </dgm:pt>
    <dgm:pt modelId="{EB87899F-3A06-4E70-99C1-20F7FDCEDFEA}" type="pres">
      <dgm:prSet presAssocID="{E4B1CD00-BAB9-4BB1-99F4-E4CFCE5B9297}" presName="parentText" presStyleLbl="node1" presStyleIdx="0" presStyleCnt="3" custScaleX="63992" custScaleY="108503" custLinFactNeighborX="2011" custLinFactNeighborY="483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98F5BA-B2ED-4371-880F-05D4319A83D2}" type="pres">
      <dgm:prSet presAssocID="{E4B1CD00-BAB9-4BB1-99F4-E4CFCE5B9297}" presName="descendantText" presStyleLbl="alignAccFollowNode1" presStyleIdx="0" presStyleCnt="3" custScaleX="119857" custScaleY="971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FD75DF-02A9-4B84-B821-E8C20136B198}" type="pres">
      <dgm:prSet presAssocID="{FB670E0E-A9CE-4035-85E6-F33A24B43CE0}" presName="sp" presStyleCnt="0"/>
      <dgm:spPr/>
    </dgm:pt>
    <dgm:pt modelId="{A09CEAF9-3BDB-4245-9E74-3912725EE723}" type="pres">
      <dgm:prSet presAssocID="{405E37F4-4ADE-4EDF-825B-98EB3A3584F0}" presName="linNode" presStyleCnt="0"/>
      <dgm:spPr/>
    </dgm:pt>
    <dgm:pt modelId="{91D0009B-CFA3-4572-9E8A-E10B4E54102E}" type="pres">
      <dgm:prSet presAssocID="{405E37F4-4ADE-4EDF-825B-98EB3A3584F0}" presName="parentText" presStyleLbl="node1" presStyleIdx="1" presStyleCnt="3" custScaleX="68802" custScaleY="101765" custLinFactNeighborY="212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749EBA-464C-4FFF-8A97-9808231B3537}" type="pres">
      <dgm:prSet presAssocID="{405E37F4-4ADE-4EDF-825B-98EB3A3584F0}" presName="descendantText" presStyleLbl="alignAccFollowNode1" presStyleIdx="1" presStyleCnt="3" custAng="0" custScaleX="104593" custScaleY="1039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A08D77-FE5E-472B-8130-8AFDA89D9652}" type="pres">
      <dgm:prSet presAssocID="{0E618DBB-0BB1-4648-8755-0CE74F3B2F01}" presName="sp" presStyleCnt="0"/>
      <dgm:spPr/>
    </dgm:pt>
    <dgm:pt modelId="{07DE7BAA-FD44-4894-A8B5-9413EA7A72D6}" type="pres">
      <dgm:prSet presAssocID="{6CC18CD3-71A3-4145-90E8-0FA5592210F5}" presName="linNode" presStyleCnt="0"/>
      <dgm:spPr/>
    </dgm:pt>
    <dgm:pt modelId="{E3F0C208-80F8-4123-B18B-E9C9F06CA370}" type="pres">
      <dgm:prSet presAssocID="{6CC18CD3-71A3-4145-90E8-0FA5592210F5}" presName="parentText" presStyleLbl="node1" presStyleIdx="2" presStyleCnt="3" custScaleX="68561" custScaleY="9036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F4A7C9-F9BB-44B5-8505-81DAF8CA9085}" type="pres">
      <dgm:prSet presAssocID="{6CC18CD3-71A3-4145-90E8-0FA5592210F5}" presName="descendantText" presStyleLbl="alignAccFollowNode1" presStyleIdx="2" presStyleCnt="3" custScaleX="112131" custScaleY="108474" custLinFactNeighborX="27402" custLinFactNeighborY="1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3467055-4C55-437E-813F-D6A6530FCF7C}" srcId="{405E37F4-4ADE-4EDF-825B-98EB3A3584F0}" destId="{6FBDC7AC-44F0-40F8-B8A2-FFB8F2F421FC}" srcOrd="0" destOrd="0" parTransId="{E204E6EB-DDBB-48DE-A151-F95C992152FA}" sibTransId="{0656ACDA-B94B-4734-9319-78517313578A}"/>
    <dgm:cxn modelId="{26666F21-C250-4481-9123-6E0E2B85A08F}" srcId="{E4B1CD00-BAB9-4BB1-99F4-E4CFCE5B9297}" destId="{0068FA87-671B-4118-A3B1-E1F380E7D7EA}" srcOrd="0" destOrd="0" parTransId="{FE6A2D3D-1A43-43AF-A058-4951FB0FE00E}" sibTransId="{ECE8111B-C8D6-4AE6-80A5-4B8ABF9CD836}"/>
    <dgm:cxn modelId="{A31A3089-E021-4874-A7DD-3E09A19DF808}" type="presOf" srcId="{6FBDC7AC-44F0-40F8-B8A2-FFB8F2F421FC}" destId="{42749EBA-464C-4FFF-8A97-9808231B3537}" srcOrd="0" destOrd="0" presId="urn:microsoft.com/office/officeart/2005/8/layout/vList5"/>
    <dgm:cxn modelId="{2FC9E851-2CAC-415A-B37D-4C13CB17D93B}" type="presOf" srcId="{405E37F4-4ADE-4EDF-825B-98EB3A3584F0}" destId="{91D0009B-CFA3-4572-9E8A-E10B4E54102E}" srcOrd="0" destOrd="0" presId="urn:microsoft.com/office/officeart/2005/8/layout/vList5"/>
    <dgm:cxn modelId="{15C92602-5112-4C8E-AC52-1EF11C5A70DF}" type="presOf" srcId="{E4B1CD00-BAB9-4BB1-99F4-E4CFCE5B9297}" destId="{EB87899F-3A06-4E70-99C1-20F7FDCEDFEA}" srcOrd="0" destOrd="0" presId="urn:microsoft.com/office/officeart/2005/8/layout/vList5"/>
    <dgm:cxn modelId="{80CC9959-ABB7-4068-9E69-DCF5748C147C}" srcId="{E4B1CD00-BAB9-4BB1-99F4-E4CFCE5B9297}" destId="{22D5C500-1EAB-465C-83B6-4C34C2BD99ED}" srcOrd="1" destOrd="0" parTransId="{BB881164-5118-4A95-92E9-196AF05FAFD2}" sibTransId="{4E77CAF9-D4C5-46E8-A6D6-D1965DC7DE5A}"/>
    <dgm:cxn modelId="{5C6EBB7B-2B5B-4CD5-A86B-E3BA0B028417}" srcId="{1D9B86FD-ACE3-4D33-BCE0-179C7C9A6C0D}" destId="{E4B1CD00-BAB9-4BB1-99F4-E4CFCE5B9297}" srcOrd="0" destOrd="0" parTransId="{13891BA6-5438-4B4B-9BB4-99F30BBC255E}" sibTransId="{FB670E0E-A9CE-4035-85E6-F33A24B43CE0}"/>
    <dgm:cxn modelId="{41D5406E-7835-48EB-8831-0825E343B371}" type="presOf" srcId="{1D9B86FD-ACE3-4D33-BCE0-179C7C9A6C0D}" destId="{30BB898D-3EF3-4C8C-A368-4E88A63055A3}" srcOrd="0" destOrd="0" presId="urn:microsoft.com/office/officeart/2005/8/layout/vList5"/>
    <dgm:cxn modelId="{A5407745-E6F8-4B6B-AC48-74DB492B22DB}" srcId="{1D9B86FD-ACE3-4D33-BCE0-179C7C9A6C0D}" destId="{6CC18CD3-71A3-4145-90E8-0FA5592210F5}" srcOrd="2" destOrd="0" parTransId="{44C8C7CF-059E-4B3D-9B9F-1C83E519C659}" sibTransId="{FD8DB863-369F-4BE5-94C3-7FE249876190}"/>
    <dgm:cxn modelId="{C66D4B6F-66E4-48B3-B092-01A96AAED9FC}" type="presOf" srcId="{0068FA87-671B-4118-A3B1-E1F380E7D7EA}" destId="{E198F5BA-B2ED-4371-880F-05D4319A83D2}" srcOrd="0" destOrd="0" presId="urn:microsoft.com/office/officeart/2005/8/layout/vList5"/>
    <dgm:cxn modelId="{3F1E1A17-DCAD-47F7-AE40-3D88BB9B1ACB}" type="presOf" srcId="{22D5C500-1EAB-465C-83B6-4C34C2BD99ED}" destId="{E198F5BA-B2ED-4371-880F-05D4319A83D2}" srcOrd="0" destOrd="1" presId="urn:microsoft.com/office/officeart/2005/8/layout/vList5"/>
    <dgm:cxn modelId="{310809B5-1212-4640-89D0-710B115A3F02}" type="presOf" srcId="{6CC18CD3-71A3-4145-90E8-0FA5592210F5}" destId="{E3F0C208-80F8-4123-B18B-E9C9F06CA370}" srcOrd="0" destOrd="0" presId="urn:microsoft.com/office/officeart/2005/8/layout/vList5"/>
    <dgm:cxn modelId="{197ECD7E-A60C-4315-93AE-88A30FE4BE2C}" srcId="{405E37F4-4ADE-4EDF-825B-98EB3A3584F0}" destId="{31ACA215-614D-4C9F-A369-80691F8DEDAA}" srcOrd="1" destOrd="0" parTransId="{5539BFF9-5D63-46C3-A63D-2345A53FA147}" sibTransId="{BA785BE4-D59D-4A0F-9A54-9F0391D371BF}"/>
    <dgm:cxn modelId="{975AF2F5-B715-4FB6-9DC0-25E492AA82F3}" type="presOf" srcId="{6BC6071F-82AE-49AD-AD2C-86197937E742}" destId="{D1F4A7C9-F9BB-44B5-8505-81DAF8CA9085}" srcOrd="0" destOrd="1" presId="urn:microsoft.com/office/officeart/2005/8/layout/vList5"/>
    <dgm:cxn modelId="{0D7C2614-41DD-4E27-A559-A14A1448ABF0}" srcId="{6CC18CD3-71A3-4145-90E8-0FA5592210F5}" destId="{AB51592C-2119-4F6F-AD29-EEBC19F19885}" srcOrd="0" destOrd="0" parTransId="{717DF5C5-BF8D-4B0C-9277-AC14DBFEC944}" sibTransId="{55C6BE96-0261-4817-ABF2-16E5D5813F2E}"/>
    <dgm:cxn modelId="{82F0C4A8-F793-4E45-8B11-B80425CB5565}" srcId="{1D9B86FD-ACE3-4D33-BCE0-179C7C9A6C0D}" destId="{405E37F4-4ADE-4EDF-825B-98EB3A3584F0}" srcOrd="1" destOrd="0" parTransId="{C6ED7CE6-6DC1-4831-9FED-4329D6EC93F4}" sibTransId="{0E618DBB-0BB1-4648-8755-0CE74F3B2F01}"/>
    <dgm:cxn modelId="{0B8FDA4E-939B-4562-BAB5-F4F9C2A532BD}" srcId="{6CC18CD3-71A3-4145-90E8-0FA5592210F5}" destId="{6BC6071F-82AE-49AD-AD2C-86197937E742}" srcOrd="1" destOrd="0" parTransId="{10E6AD54-6344-4534-9C6C-03CC85FBC4FA}" sibTransId="{5DAE7871-B51C-446B-B445-025CD56F5959}"/>
    <dgm:cxn modelId="{85F10291-FFFE-4161-99B4-548C737F3D4B}" type="presOf" srcId="{31ACA215-614D-4C9F-A369-80691F8DEDAA}" destId="{42749EBA-464C-4FFF-8A97-9808231B3537}" srcOrd="0" destOrd="1" presId="urn:microsoft.com/office/officeart/2005/8/layout/vList5"/>
    <dgm:cxn modelId="{E9AC98BC-C6E2-4EB9-B401-14D98387E7CF}" type="presOf" srcId="{AB51592C-2119-4F6F-AD29-EEBC19F19885}" destId="{D1F4A7C9-F9BB-44B5-8505-81DAF8CA9085}" srcOrd="0" destOrd="0" presId="urn:microsoft.com/office/officeart/2005/8/layout/vList5"/>
    <dgm:cxn modelId="{F797C8F7-8EB6-40ED-AE54-E8E7B9F5C701}" type="presParOf" srcId="{30BB898D-3EF3-4C8C-A368-4E88A63055A3}" destId="{4B8E669A-FFB7-4D25-88D6-83F18BCB1F6F}" srcOrd="0" destOrd="0" presId="urn:microsoft.com/office/officeart/2005/8/layout/vList5"/>
    <dgm:cxn modelId="{F85C76A6-651B-410A-93A4-8BC50F97D569}" type="presParOf" srcId="{4B8E669A-FFB7-4D25-88D6-83F18BCB1F6F}" destId="{EB87899F-3A06-4E70-99C1-20F7FDCEDFEA}" srcOrd="0" destOrd="0" presId="urn:microsoft.com/office/officeart/2005/8/layout/vList5"/>
    <dgm:cxn modelId="{CB05AE22-E162-4650-AD5A-07E539CEEE9C}" type="presParOf" srcId="{4B8E669A-FFB7-4D25-88D6-83F18BCB1F6F}" destId="{E198F5BA-B2ED-4371-880F-05D4319A83D2}" srcOrd="1" destOrd="0" presId="urn:microsoft.com/office/officeart/2005/8/layout/vList5"/>
    <dgm:cxn modelId="{972D6988-E4E1-46E4-8BB4-682E134B0F3E}" type="presParOf" srcId="{30BB898D-3EF3-4C8C-A368-4E88A63055A3}" destId="{E0FD75DF-02A9-4B84-B821-E8C20136B198}" srcOrd="1" destOrd="0" presId="urn:microsoft.com/office/officeart/2005/8/layout/vList5"/>
    <dgm:cxn modelId="{CD515FE6-2842-4EC4-AA39-4CB76AD5D78F}" type="presParOf" srcId="{30BB898D-3EF3-4C8C-A368-4E88A63055A3}" destId="{A09CEAF9-3BDB-4245-9E74-3912725EE723}" srcOrd="2" destOrd="0" presId="urn:microsoft.com/office/officeart/2005/8/layout/vList5"/>
    <dgm:cxn modelId="{1E63B776-124C-4D73-BE4D-0B1CEC1C8876}" type="presParOf" srcId="{A09CEAF9-3BDB-4245-9E74-3912725EE723}" destId="{91D0009B-CFA3-4572-9E8A-E10B4E54102E}" srcOrd="0" destOrd="0" presId="urn:microsoft.com/office/officeart/2005/8/layout/vList5"/>
    <dgm:cxn modelId="{151807A4-E3FF-4B8F-AE97-45CF614C3FB0}" type="presParOf" srcId="{A09CEAF9-3BDB-4245-9E74-3912725EE723}" destId="{42749EBA-464C-4FFF-8A97-9808231B3537}" srcOrd="1" destOrd="0" presId="urn:microsoft.com/office/officeart/2005/8/layout/vList5"/>
    <dgm:cxn modelId="{7EBC5CA7-315A-4B21-B5A8-EB0CE1B16FD8}" type="presParOf" srcId="{30BB898D-3EF3-4C8C-A368-4E88A63055A3}" destId="{92A08D77-FE5E-472B-8130-8AFDA89D9652}" srcOrd="3" destOrd="0" presId="urn:microsoft.com/office/officeart/2005/8/layout/vList5"/>
    <dgm:cxn modelId="{C3273139-D41F-4F36-9764-346DF56362EE}" type="presParOf" srcId="{30BB898D-3EF3-4C8C-A368-4E88A63055A3}" destId="{07DE7BAA-FD44-4894-A8B5-9413EA7A72D6}" srcOrd="4" destOrd="0" presId="urn:microsoft.com/office/officeart/2005/8/layout/vList5"/>
    <dgm:cxn modelId="{E1E9F802-F8A1-43C1-AAB8-5B58994D37E1}" type="presParOf" srcId="{07DE7BAA-FD44-4894-A8B5-9413EA7A72D6}" destId="{E3F0C208-80F8-4123-B18B-E9C9F06CA370}" srcOrd="0" destOrd="0" presId="urn:microsoft.com/office/officeart/2005/8/layout/vList5"/>
    <dgm:cxn modelId="{21429C59-BC1A-444C-8D5A-1D7AC465CE56}" type="presParOf" srcId="{07DE7BAA-FD44-4894-A8B5-9413EA7A72D6}" destId="{D1F4A7C9-F9BB-44B5-8505-81DAF8CA908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33DC3-9879-489E-A7FF-D19AFF40BEF7}" type="datetimeFigureOut">
              <a:rPr lang="ru-RU" smtClean="0"/>
              <a:pPr/>
              <a:t>29.10.2015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629A9D-D5A8-4541-87F6-E76C258538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6813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29A9D-D5A8-4541-87F6-E76C258538AB}" type="slidenum">
              <a:rPr lang="ru-RU" smtClean="0"/>
              <a:pPr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733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E3B9B339-7235-45C7-8222-4D5337C4A73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79C0FEC-7061-4804-BB98-3E729BD85AF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8D822BE-9844-49B6-B363-BE6DAF9ADF6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0D00E1F-F10D-42FC-BADB-0B9AEB0BC35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9EE8049-EDBD-45CE-9980-54B07240F2E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2B8E8BF-A6F6-4CC9-B4AC-4B84E49B930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61428FC-EBC1-4B81-A3F2-5DAA99533CF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00F7CB1-64C4-4C8B-B06A-B15E2354ADB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C8400CC-8564-4357-9305-288706F1D23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4EF7E85-DC11-4F35-841D-B155FBB3367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CEBB446D-968F-46FC-BB4B-C592B5B9B62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F014C20-34EF-4859-9190-FAFCC190220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2">
              <a:lumMod val="9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anchor="ctr">
            <a:normAutofit/>
          </a:bodyPr>
          <a:lstStyle/>
          <a:p>
            <a:pPr algn="ctr">
              <a:defRPr/>
            </a:pPr>
            <a:r>
              <a:rPr lang="ru-RU" sz="24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Министерство Здравоохранения Республики Узбекистан</a:t>
            </a:r>
            <a:br>
              <a:rPr lang="ru-RU" sz="24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Ташкентская Медицинская Академия</a:t>
            </a:r>
            <a:br>
              <a:rPr lang="ru-RU" sz="24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Кафедра акушерства и гинекологии 4 и 5 курсов </a:t>
            </a:r>
            <a:br>
              <a:rPr lang="ru-RU" sz="24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dirty="0" smtClean="0">
              <a:solidFill>
                <a:schemeClr val="tx1"/>
              </a:solidFill>
              <a:latin typeface="Arial Narrow" pitchFamily="34" charset="0"/>
            </a:endParaRPr>
          </a:p>
          <a:p>
            <a:pPr algn="ctr" eaLnBrk="1" hangingPunct="1">
              <a:defRPr/>
            </a:pPr>
            <a:r>
              <a:rPr lang="ru-RU" sz="3200" b="1" dirty="0" smtClean="0">
                <a:solidFill>
                  <a:schemeClr val="tx1"/>
                </a:solidFill>
                <a:latin typeface="Arial Narrow" pitchFamily="34" charset="0"/>
              </a:rPr>
              <a:t>Ибраимова </a:t>
            </a:r>
            <a:r>
              <a:rPr lang="ru-RU" sz="3200" b="1" dirty="0" err="1" smtClean="0">
                <a:solidFill>
                  <a:schemeClr val="tx1"/>
                </a:solidFill>
                <a:latin typeface="Arial Narrow" pitchFamily="34" charset="0"/>
              </a:rPr>
              <a:t>Холида</a:t>
            </a:r>
            <a:r>
              <a:rPr lang="ru-RU" sz="32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3200" b="1" dirty="0" err="1" smtClean="0">
                <a:solidFill>
                  <a:schemeClr val="tx1"/>
                </a:solidFill>
                <a:latin typeface="Arial Narrow" pitchFamily="34" charset="0"/>
              </a:rPr>
              <a:t>Сахибовна</a:t>
            </a:r>
            <a:r>
              <a:rPr lang="ru-RU" sz="3200" b="1" dirty="0" smtClean="0">
                <a:solidFill>
                  <a:schemeClr val="tx1"/>
                </a:solidFill>
                <a:latin typeface="Arial Narrow" pitchFamily="34" charset="0"/>
              </a:rPr>
              <a:t>   </a:t>
            </a:r>
          </a:p>
          <a:p>
            <a:pPr algn="ctr" eaLnBrk="1" hangingPunct="1">
              <a:defRPr/>
            </a:pPr>
            <a:endParaRPr lang="ru-RU" sz="3200" b="1" dirty="0" smtClean="0">
              <a:solidFill>
                <a:schemeClr val="tx1"/>
              </a:solidFill>
              <a:latin typeface="Arial Narrow" pitchFamily="34" charset="0"/>
            </a:endParaRPr>
          </a:p>
          <a:p>
            <a:pPr algn="ctr" eaLnBrk="1" hangingPunct="1">
              <a:defRPr/>
            </a:pPr>
            <a:r>
              <a:rPr lang="ru-RU" sz="3200" b="1" dirty="0" smtClean="0">
                <a:solidFill>
                  <a:schemeClr val="tx1"/>
                </a:solidFill>
                <a:latin typeface="Arial Narrow" pitchFamily="34" charset="0"/>
              </a:rPr>
              <a:t>РОЛЬ РАННЕЙ ДИАГНОСТИКИ ПАТОЛОГИИ МОЧЕВЫВОДЯЩИХ ПУТЕЙ В ПРОГНОЗИРОВАНИИ ГИПЕРТЕНЗИВНЫХ СИНДРОМОВ У БЕРЕМЕННЫХ </a:t>
            </a:r>
            <a:endParaRPr lang="en-US" sz="3200" b="1" dirty="0" smtClean="0">
              <a:solidFill>
                <a:schemeClr val="tx1"/>
              </a:solidFill>
              <a:latin typeface="Arial Narrow" pitchFamily="34" charset="0"/>
            </a:endParaRPr>
          </a:p>
          <a:p>
            <a:pPr eaLnBrk="1" hangingPunct="1">
              <a:defRPr/>
            </a:pPr>
            <a:endParaRPr lang="ru-RU" b="1" dirty="0" smtClean="0">
              <a:latin typeface="Arial Narrow" pitchFamily="34" charset="0"/>
            </a:endParaRPr>
          </a:p>
          <a:p>
            <a:pPr eaLnBrk="1" hangingPunct="1">
              <a:defRPr/>
            </a:pPr>
            <a:endParaRPr lang="ru-RU" sz="2800" b="1" dirty="0" smtClean="0">
              <a:solidFill>
                <a:schemeClr val="tx1"/>
              </a:solidFill>
              <a:latin typeface="Arial Narrow" pitchFamily="34" charset="0"/>
            </a:endParaRPr>
          </a:p>
          <a:p>
            <a:pPr>
              <a:defRPr/>
            </a:pPr>
            <a:r>
              <a:rPr lang="ru-RU" sz="2800" b="1" dirty="0" smtClean="0">
                <a:solidFill>
                  <a:schemeClr val="tx1"/>
                </a:solidFill>
                <a:latin typeface="Arial Narrow" pitchFamily="34" charset="0"/>
              </a:rPr>
              <a:t>Научный руководитель:</a:t>
            </a:r>
          </a:p>
          <a:p>
            <a:pPr>
              <a:defRPr/>
            </a:pPr>
            <a:r>
              <a:rPr lang="ru-RU" sz="2800" b="1" dirty="0" smtClean="0">
                <a:solidFill>
                  <a:schemeClr val="tx1"/>
                </a:solidFill>
                <a:latin typeface="Arial Narrow" pitchFamily="34" charset="0"/>
              </a:rPr>
              <a:t> проф. Бабаджанова Г.С.</a:t>
            </a:r>
          </a:p>
          <a:p>
            <a:pPr algn="ctr"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Arial Narrow" pitchFamily="34" charset="0"/>
              </a:rPr>
              <a:t>Ташкент 2015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Текст 3"/>
          <p:cNvSpPr>
            <a:spLocks noGrp="1"/>
          </p:cNvSpPr>
          <p:nvPr>
            <p:ph type="body" sz="half" idx="2"/>
          </p:nvPr>
        </p:nvSpPr>
        <p:spPr>
          <a:xfrm>
            <a:off x="0" y="5572125"/>
            <a:ext cx="9144000" cy="1285875"/>
          </a:xfrm>
        </p:spPr>
        <p:txBody>
          <a:bodyPr/>
          <a:lstStyle/>
          <a:p>
            <a:pPr algn="ctr"/>
            <a:r>
              <a:rPr lang="ru-RU" sz="1800" b="1" dirty="0" smtClean="0">
                <a:effectLst/>
                <a:latin typeface="Times New Roman" pitchFamily="18" charset="0"/>
                <a:cs typeface="Times New Roman" pitchFamily="18" charset="0"/>
              </a:rPr>
              <a:t>1-простудные заболевания; 2-детские инфекции; 3-аппендицит; 4-заболевание ЖКТ; 5-заболевание МВС; 6-заболевание ЩЖ; 7-хр.анемия;8-прочие</a:t>
            </a:r>
          </a:p>
        </p:txBody>
      </p:sp>
      <p:graphicFrame>
        <p:nvGraphicFramePr>
          <p:cNvPr id="6" name="Рисунок 4"/>
          <p:cNvGraphicFramePr>
            <a:graphicFrameLocks noGrp="1"/>
          </p:cNvGraphicFramePr>
          <p:nvPr>
            <p:ph type="pic" idx="1"/>
          </p:nvPr>
        </p:nvGraphicFramePr>
        <p:xfrm>
          <a:off x="0" y="1071563"/>
          <a:ext cx="8929688" cy="4357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---------------------</a:t>
            </a:r>
            <a:endParaRPr lang="ru-RU" dirty="0"/>
          </a:p>
        </p:txBody>
      </p:sp>
      <p:sp>
        <p:nvSpPr>
          <p:cNvPr id="12293" name="Прямоугольник 5"/>
          <p:cNvSpPr>
            <a:spLocks noChangeArrowheads="1"/>
          </p:cNvSpPr>
          <p:nvPr/>
        </p:nvSpPr>
        <p:spPr bwMode="auto">
          <a:xfrm>
            <a:off x="1000125" y="0"/>
            <a:ext cx="75009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dirty="0" smtClean="0"/>
              <a:t>Анамнез </a:t>
            </a:r>
            <a:r>
              <a:rPr lang="ru-RU" sz="2800" dirty="0"/>
              <a:t>соматических заболеваний (%)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118" y="274638"/>
            <a:ext cx="8229600" cy="11430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dirty="0" smtClean="0"/>
              <a:t>Репродуктивные потери в анамнезе (%)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4"/>
          <p:cNvGraphicFramePr>
            <a:graphicFrameLocks noGrp="1"/>
          </p:cNvGraphicFramePr>
          <p:nvPr>
            <p:ph sz="half" idx="1"/>
          </p:nvPr>
        </p:nvGraphicFramePr>
        <p:xfrm>
          <a:off x="457200" y="1481138"/>
          <a:ext cx="4038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Содержимое 5"/>
          <p:cNvGraphicFramePr>
            <a:graphicFrameLocks noGrp="1"/>
          </p:cNvGraphicFramePr>
          <p:nvPr>
            <p:ph sz="half" idx="2"/>
          </p:nvPr>
        </p:nvGraphicFramePr>
        <p:xfrm>
          <a:off x="4648200" y="1481138"/>
          <a:ext cx="4038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dirty="0" smtClean="0"/>
              <a:t>Осложнения беременности ГС в анамнезе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Виды патологии МВС у обследованных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dirty="0" err="1" smtClean="0"/>
              <a:t>Лейкоцитурия</a:t>
            </a:r>
            <a:r>
              <a:rPr lang="ru-RU" dirty="0" smtClean="0"/>
              <a:t> в ОАМ (%)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dirty="0" smtClean="0"/>
              <a:t>Проба Нечипоренко (%)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7242" y="274638"/>
            <a:ext cx="8229600" cy="1143000"/>
          </a:xfrm>
        </p:spPr>
        <p:txBody>
          <a:bodyPr/>
          <a:lstStyle/>
          <a:p>
            <a:pPr algn="ctr">
              <a:defRPr/>
            </a:pPr>
            <a:r>
              <a:rPr lang="ru-RU" dirty="0" smtClean="0"/>
              <a:t>Протеинурия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ru-RU" dirty="0" smtClean="0"/>
              <a:t>Виды ГСБ у обследованных (%)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УЗИ почек и частота нарушения пассажа мочи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2000240"/>
          <a:ext cx="8229600" cy="4429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Бактериологическое исследование мочи и выделения из влагалища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 anchor="ctr">
            <a:noAutofit/>
          </a:bodyPr>
          <a:lstStyle/>
          <a:p>
            <a:pPr indent="536575" algn="ctr" eaLnBrk="1" hangingPunct="1">
              <a:defRPr/>
            </a:pPr>
            <a:r>
              <a:rPr lang="ru-RU" sz="3200" b="1" dirty="0" smtClean="0">
                <a:solidFill>
                  <a:schemeClr val="tx1"/>
                </a:solidFill>
              </a:rPr>
              <a:t>Актуальность </a:t>
            </a:r>
          </a:p>
          <a:p>
            <a:pPr indent="536575" algn="ctr" eaLnBrk="1" hangingPunct="1">
              <a:defRPr/>
            </a:pPr>
            <a:r>
              <a:rPr lang="ru-RU" sz="3200" b="1" dirty="0" smtClean="0">
                <a:solidFill>
                  <a:schemeClr val="tx1"/>
                </a:solidFill>
              </a:rPr>
              <a:t>За последние годы отмечается увеличение частоты гипертензивных состояний, большая часть из которых осложняется развитием </a:t>
            </a:r>
            <a:r>
              <a:rPr lang="ru-RU" sz="3200" b="1" dirty="0" err="1" smtClean="0">
                <a:solidFill>
                  <a:schemeClr val="tx1"/>
                </a:solidFill>
              </a:rPr>
              <a:t>преэклампсии</a:t>
            </a:r>
            <a:r>
              <a:rPr lang="ru-RU" sz="3200" b="1" dirty="0" smtClean="0">
                <a:solidFill>
                  <a:schemeClr val="tx1"/>
                </a:solidFill>
              </a:rPr>
              <a:t>.   Частота </a:t>
            </a:r>
            <a:r>
              <a:rPr lang="ru-RU" sz="3200" b="1" dirty="0" err="1" smtClean="0">
                <a:solidFill>
                  <a:schemeClr val="tx1"/>
                </a:solidFill>
              </a:rPr>
              <a:t>преэклампсии</a:t>
            </a:r>
            <a:r>
              <a:rPr lang="ru-RU" sz="3200" b="1" dirty="0" smtClean="0">
                <a:solidFill>
                  <a:schemeClr val="tx1"/>
                </a:solidFill>
              </a:rPr>
              <a:t> выше у беременных с патологией мочевыводящей системы. Именно патология мочевыводящей системы является наиболее частой причиной осложнений беременности, преждевременных родов, приводит к перинатальной заболеваемости и смертности. 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dirty="0" smtClean="0"/>
              <a:t>Частота </a:t>
            </a:r>
            <a:r>
              <a:rPr lang="ru-RU" dirty="0" err="1" smtClean="0"/>
              <a:t>урогенитальных</a:t>
            </a:r>
            <a:r>
              <a:rPr lang="ru-RU" dirty="0" smtClean="0"/>
              <a:t> инфекций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dirty="0" smtClean="0"/>
              <a:t>Осложнения ПМС гипертензивными синдромами (%) 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500034" y="1928802"/>
          <a:ext cx="8186766" cy="4714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571612"/>
          <a:ext cx="8686800" cy="49720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Показатели Ср.АД у беременных </a:t>
            </a:r>
            <a:r>
              <a:rPr lang="en-US" dirty="0" smtClean="0"/>
              <a:t>III </a:t>
            </a:r>
            <a:r>
              <a:rPr lang="ru-RU" dirty="0" smtClean="0"/>
              <a:t>группы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" y="2071678"/>
          <a:ext cx="9143999" cy="478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5999"/>
                <a:gridCol w="571501"/>
                <a:gridCol w="768568"/>
                <a:gridCol w="709449"/>
                <a:gridCol w="788275"/>
                <a:gridCol w="867104"/>
                <a:gridCol w="867118"/>
                <a:gridCol w="1275440"/>
                <a:gridCol w="1010545"/>
              </a:tblGrid>
              <a:tr h="1293600">
                <a:tc rowSpan="3">
                  <a:txBody>
                    <a:bodyPr/>
                    <a:lstStyle/>
                    <a:p>
                      <a:r>
                        <a:rPr lang="ru-RU" dirty="0" smtClean="0"/>
                        <a:t>Виды ГС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4">
                  <a:txBody>
                    <a:bodyPr/>
                    <a:lstStyle/>
                    <a:p>
                      <a:r>
                        <a:rPr lang="ru-RU" dirty="0" smtClean="0"/>
                        <a:t>Появление ГСБ в зависимости от проведенной терапии.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ru-RU" dirty="0" smtClean="0"/>
                        <a:t>«+» прогностическая значимость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3">
                  <a:txBody>
                    <a:bodyPr/>
                    <a:lstStyle/>
                    <a:p>
                      <a:r>
                        <a:rPr lang="ru-RU" dirty="0" smtClean="0"/>
                        <a:t>«-» прогностическая значимость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«+» прогностическая значимость</a:t>
                      </a:r>
                    </a:p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«-» прогностическая значимость</a:t>
                      </a:r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174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3-а </a:t>
                      </a:r>
                      <a:r>
                        <a:rPr lang="ru-RU" dirty="0" err="1" smtClean="0"/>
                        <a:t>гр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3-б </a:t>
                      </a:r>
                      <a:r>
                        <a:rPr lang="ru-RU" dirty="0" err="1" smtClean="0"/>
                        <a:t>гр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74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есть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есть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7440">
                <a:tc>
                  <a:txBody>
                    <a:bodyPr/>
                    <a:lstStyle/>
                    <a:p>
                      <a:r>
                        <a:rPr lang="ru-RU" dirty="0" smtClean="0"/>
                        <a:t>ГИБ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9 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10%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90%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10%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90%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17440">
                <a:tc>
                  <a:txBody>
                    <a:bodyPr/>
                    <a:lstStyle/>
                    <a:p>
                      <a:r>
                        <a:rPr lang="ru-RU" dirty="0" smtClean="0"/>
                        <a:t>ПЭ </a:t>
                      </a:r>
                      <a:r>
                        <a:rPr lang="ru-RU" dirty="0" err="1" smtClean="0"/>
                        <a:t>лег.ст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20%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80%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17440">
                <a:tc>
                  <a:txBody>
                    <a:bodyPr/>
                    <a:lstStyle/>
                    <a:p>
                      <a:r>
                        <a:rPr lang="ru-RU" dirty="0" smtClean="0"/>
                        <a:t>ПЭ </a:t>
                      </a:r>
                      <a:r>
                        <a:rPr lang="ru-RU" dirty="0" err="1" smtClean="0"/>
                        <a:t>тяж.ст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905520">
                <a:tc>
                  <a:txBody>
                    <a:bodyPr/>
                    <a:lstStyle/>
                    <a:p>
                      <a:r>
                        <a:rPr lang="ru-RU" dirty="0" smtClean="0"/>
                        <a:t>Эклампсия</a:t>
                      </a:r>
                    </a:p>
                    <a:p>
                      <a:r>
                        <a:rPr lang="ru-RU" dirty="0" smtClean="0"/>
                        <a:t>Всего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</a:p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</a:p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</a:p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8686800" cy="2071678"/>
          </a:xfrm>
        </p:spPr>
        <p:txBody>
          <a:bodyPr>
            <a:normAutofit/>
          </a:bodyPr>
          <a:lstStyle/>
          <a:p>
            <a:r>
              <a:rPr lang="ru-RU" dirty="0" smtClean="0"/>
              <a:t>Прогностическая значимость определение </a:t>
            </a:r>
            <a:r>
              <a:rPr lang="ru-RU" dirty="0" err="1" smtClean="0"/>
              <a:t>СрАД</a:t>
            </a:r>
            <a:r>
              <a:rPr lang="ru-RU" dirty="0" smtClean="0"/>
              <a:t> у беременных с патологией МВС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одержимое 7"/>
          <p:cNvGraphicFramePr>
            <a:graphicFrameLocks noGrp="1"/>
          </p:cNvGraphicFramePr>
          <p:nvPr>
            <p:ph sz="half" idx="1"/>
          </p:nvPr>
        </p:nvGraphicFramePr>
        <p:xfrm>
          <a:off x="457200" y="1481138"/>
          <a:ext cx="4038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Содержимое 4"/>
          <p:cNvGraphicFramePr>
            <a:graphicFrameLocks noGrp="1"/>
          </p:cNvGraphicFramePr>
          <p:nvPr>
            <p:ph sz="half" idx="2"/>
          </p:nvPr>
        </p:nvGraphicFramePr>
        <p:xfrm>
          <a:off x="4648200" y="1481138"/>
          <a:ext cx="4038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42852"/>
            <a:ext cx="9144000" cy="157161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Осложнения в </a:t>
            </a:r>
            <a:r>
              <a:rPr lang="en-US" dirty="0" smtClean="0"/>
              <a:t>III</a:t>
            </a:r>
            <a:r>
              <a:rPr lang="ru-RU" dirty="0" smtClean="0"/>
              <a:t>триместре в зависимости от проводимой терапии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Исход родов в зависимости от проводимой терапии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1-группа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dirty="0" smtClean="0"/>
              <a:t>3-группа</a:t>
            </a:r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2"/>
          </p:nvPr>
        </p:nvGraphicFramePr>
        <p:xfrm>
          <a:off x="457200" y="1444625"/>
          <a:ext cx="4040188" cy="3941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Содержимое 7"/>
          <p:cNvGraphicFramePr>
            <a:graphicFrameLocks noGrp="1"/>
          </p:cNvGraphicFramePr>
          <p:nvPr>
            <p:ph sz="quarter" idx="4"/>
          </p:nvPr>
        </p:nvGraphicFramePr>
        <p:xfrm>
          <a:off x="4645025" y="1444625"/>
          <a:ext cx="4041775" cy="3941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 anchor="ctr">
            <a:normAutofit/>
          </a:bodyPr>
          <a:lstStyle/>
          <a:p>
            <a:pPr algn="ctr" eaLnBrk="1" hangingPunct="1">
              <a:defRPr/>
            </a:pPr>
            <a:r>
              <a:rPr lang="ru-RU" sz="11500" i="1" dirty="0" smtClean="0">
                <a:solidFill>
                  <a:srgbClr val="FF0000"/>
                </a:solidFill>
                <a:latin typeface="Arial Narrow" pitchFamily="34" charset="0"/>
              </a:rPr>
              <a:t>Спасибо за внимание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071546"/>
          <a:ext cx="8229600" cy="49355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32"/>
          </a:xfrm>
        </p:spPr>
        <p:txBody>
          <a:bodyPr>
            <a:normAutofit/>
          </a:bodyPr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Выводы </a:t>
            </a:r>
            <a:endParaRPr lang="ru-RU" sz="4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Содержимое 10"/>
          <p:cNvGraphicFramePr>
            <a:graphicFrameLocks noGrp="1"/>
          </p:cNvGraphicFramePr>
          <p:nvPr>
            <p:ph idx="1"/>
          </p:nvPr>
        </p:nvGraphicFramePr>
        <p:xfrm>
          <a:off x="428596" y="1428736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Практические рекомендации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 anchor="ctr">
            <a:normAutofit/>
          </a:bodyPr>
          <a:lstStyle/>
          <a:p>
            <a:pPr indent="536575" algn="just" eaLnBrk="1" hangingPunct="1">
              <a:defRPr/>
            </a:pPr>
            <a:r>
              <a:rPr lang="ru-RU" sz="4000" b="1" dirty="0" smtClean="0">
                <a:solidFill>
                  <a:schemeClr val="tx1"/>
                </a:solidFill>
              </a:rPr>
              <a:t>Цель исследования – </a:t>
            </a:r>
            <a:r>
              <a:rPr lang="ru-RU" sz="4000" dirty="0" smtClean="0">
                <a:solidFill>
                  <a:schemeClr val="tx1"/>
                </a:solidFill>
              </a:rPr>
              <a:t>определение частоты и вида патологии мочевыводящей системы у беременных с гипертензивным синдромом для разработки программы прогнозирования развития гипертензивного синдрома и профилактического лечения беременных</a:t>
            </a:r>
            <a:endParaRPr lang="ru-RU" sz="40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indent="450850" algn="just" eaLnBrk="1" hangingPunct="1">
              <a:lnSpc>
                <a:spcPct val="80000"/>
              </a:lnSpc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Задачи исследования:</a:t>
            </a:r>
          </a:p>
          <a:p>
            <a:pPr algn="just">
              <a:defRPr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1.Изучение особенностей течения беременности на фоне патологии мочевыводящей системы, сроки начала и клинические признаки гипертензивного синдрома.</a:t>
            </a:r>
          </a:p>
          <a:p>
            <a:pPr algn="just">
              <a:defRPr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2.Изучение выявленных факторов риска на развитие гипертензивного синдрома.</a:t>
            </a:r>
          </a:p>
          <a:p>
            <a:pPr algn="just">
              <a:defRPr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3.Определение связи патологии мочевыводящей системы и  гипертензивного синдрома.</a:t>
            </a:r>
          </a:p>
          <a:p>
            <a:pPr algn="just">
              <a:defRPr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4.Предложить алгоритм обследования и профилактического лечения беременных с патологией мочевыводящей системы в ранние сроки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гестации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определить его эффективность.</a:t>
            </a:r>
          </a:p>
          <a:p>
            <a:pPr indent="450850" algn="just" eaLnBrk="1" hangingPunct="1">
              <a:lnSpc>
                <a:spcPct val="80000"/>
              </a:lnSpc>
              <a:defRPr/>
            </a:pPr>
            <a:endParaRPr lang="ru-RU" sz="2800" b="1" dirty="0" smtClean="0">
              <a:solidFill>
                <a:schemeClr val="tx1"/>
              </a:solidFill>
              <a:effectLst/>
              <a:latin typeface="Arial Narrow" pitchFamily="34" charset="0"/>
            </a:endParaRPr>
          </a:p>
          <a:p>
            <a:pPr indent="450850" algn="just" eaLnBrk="1" hangingPunct="1">
              <a:lnSpc>
                <a:spcPct val="80000"/>
              </a:lnSpc>
              <a:defRPr/>
            </a:pPr>
            <a:endParaRPr lang="ru-RU" sz="2800" dirty="0" smtClean="0">
              <a:solidFill>
                <a:schemeClr val="tx1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dirty="0" smtClean="0"/>
              <a:t> 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627188" y="428604"/>
            <a:ext cx="6588150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Arial Narrow" pitchFamily="34" charset="0"/>
              </a:rPr>
              <a:t>Всего обследовано 78 беременных женщин</a:t>
            </a:r>
            <a:endParaRPr lang="ru-RU" sz="2400" b="1" dirty="0">
              <a:latin typeface="Arial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857224" y="3143248"/>
            <a:ext cx="2571749" cy="192882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000" b="1" dirty="0">
                <a:latin typeface="Arial Narrow" pitchFamily="34" charset="0"/>
              </a:rPr>
              <a:t>1 </a:t>
            </a:r>
            <a:r>
              <a:rPr lang="ru-RU" sz="2000" b="1" dirty="0" smtClean="0">
                <a:latin typeface="Arial Narrow" pitchFamily="34" charset="0"/>
              </a:rPr>
              <a:t>группа</a:t>
            </a:r>
          </a:p>
          <a:p>
            <a:pPr algn="ctr"/>
            <a:r>
              <a:rPr lang="ru-RU" sz="2000" b="1" dirty="0" smtClean="0">
                <a:latin typeface="Arial Narrow" pitchFamily="34" charset="0"/>
              </a:rPr>
              <a:t> </a:t>
            </a:r>
            <a:r>
              <a:rPr lang="ru-RU" sz="2000" b="1" dirty="0">
                <a:latin typeface="Arial Narrow" pitchFamily="34" charset="0"/>
              </a:rPr>
              <a:t>32 (41,10%) беременных женщин с гипертензивным синдромом и патологией </a:t>
            </a:r>
            <a:r>
              <a:rPr lang="ru-RU" sz="2000" b="1" dirty="0" smtClean="0">
                <a:latin typeface="Arial Narrow" pitchFamily="34" charset="0"/>
              </a:rPr>
              <a:t>МВС</a:t>
            </a:r>
            <a:endParaRPr lang="ru-RU" sz="2000" b="1" dirty="0">
              <a:latin typeface="Arial Narrow" pitchFamily="34" charset="0"/>
            </a:endParaRP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643306" y="3143248"/>
            <a:ext cx="2643188" cy="192882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>
                <a:lumMod val="50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000" b="1" dirty="0">
                <a:latin typeface="Arial Narrow" pitchFamily="34" charset="0"/>
              </a:rPr>
              <a:t>2 </a:t>
            </a:r>
            <a:r>
              <a:rPr lang="ru-RU" sz="2000" b="1" dirty="0" smtClean="0">
                <a:latin typeface="Arial Narrow" pitchFamily="34" charset="0"/>
              </a:rPr>
              <a:t>группа</a:t>
            </a:r>
          </a:p>
          <a:p>
            <a:pPr algn="ctr"/>
            <a:r>
              <a:rPr lang="ru-RU" sz="2000" b="1" dirty="0" smtClean="0">
                <a:latin typeface="Arial Narrow" pitchFamily="34" charset="0"/>
              </a:rPr>
              <a:t> </a:t>
            </a:r>
            <a:r>
              <a:rPr lang="ru-RU" sz="2000" b="1" dirty="0">
                <a:latin typeface="Arial Narrow" pitchFamily="34" charset="0"/>
              </a:rPr>
              <a:t>26 (33,3,0%) беременных женщин с гипертензивным </a:t>
            </a:r>
            <a:r>
              <a:rPr lang="ru-RU" sz="2000" b="1" dirty="0" smtClean="0">
                <a:latin typeface="Arial Narrow" pitchFamily="34" charset="0"/>
              </a:rPr>
              <a:t>синдромом без патологией МВС</a:t>
            </a:r>
            <a:endParaRPr lang="ru-RU" sz="2000" b="1" dirty="0">
              <a:latin typeface="Arial Narrow" pitchFamily="34" charset="0"/>
            </a:endParaRPr>
          </a:p>
        </p:txBody>
      </p:sp>
      <p:sp>
        <p:nvSpPr>
          <p:cNvPr id="7174" name="AutoShape 6"/>
          <p:cNvSpPr>
            <a:spLocks noChangeArrowheads="1"/>
          </p:cNvSpPr>
          <p:nvPr/>
        </p:nvSpPr>
        <p:spPr bwMode="auto">
          <a:xfrm rot="5400000">
            <a:off x="1275557" y="1296194"/>
            <a:ext cx="1727200" cy="1849437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5" name="AutoShape 7"/>
          <p:cNvSpPr>
            <a:spLocks noChangeArrowheads="1"/>
          </p:cNvSpPr>
          <p:nvPr/>
        </p:nvSpPr>
        <p:spPr bwMode="auto">
          <a:xfrm rot="5400000">
            <a:off x="4061619" y="1296194"/>
            <a:ext cx="1727200" cy="1849438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6" name="Text Box 9"/>
          <p:cNvSpPr txBox="1">
            <a:spLocks noChangeArrowheads="1"/>
          </p:cNvSpPr>
          <p:nvPr/>
        </p:nvSpPr>
        <p:spPr bwMode="auto">
          <a:xfrm>
            <a:off x="3428992" y="5143512"/>
            <a:ext cx="3149600" cy="13049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000" b="1">
                <a:latin typeface="Arial Narrow" pitchFamily="34" charset="0"/>
              </a:rPr>
              <a:t>Контрольную группу составили 20 здоровых беременных женщин </a:t>
            </a:r>
          </a:p>
        </p:txBody>
      </p:sp>
      <p:sp>
        <p:nvSpPr>
          <p:cNvPr id="7177" name="AutoShape 7"/>
          <p:cNvSpPr>
            <a:spLocks noChangeArrowheads="1"/>
          </p:cNvSpPr>
          <p:nvPr/>
        </p:nvSpPr>
        <p:spPr bwMode="auto">
          <a:xfrm rot="5400000">
            <a:off x="6996907" y="1289844"/>
            <a:ext cx="1714500" cy="1849437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572264" y="3071810"/>
            <a:ext cx="2357438" cy="20002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 smtClean="0"/>
              <a:t>3 группа, 20 </a:t>
            </a:r>
          </a:p>
          <a:p>
            <a:pPr algn="ctr">
              <a:defRPr/>
            </a:pPr>
            <a:endParaRPr lang="ru-RU" sz="2000" b="1" dirty="0"/>
          </a:p>
          <a:p>
            <a:pPr algn="ctr">
              <a:defRPr/>
            </a:pPr>
            <a:r>
              <a:rPr lang="ru-RU" sz="2000" b="1" dirty="0" smtClean="0"/>
              <a:t>(25,6%) беременных женщин только с патологией МВС</a:t>
            </a:r>
            <a:endParaRPr lang="ru-RU" sz="2000" b="1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142984"/>
          <a:ext cx="8158162" cy="48117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algn="ctr">
              <a:defRPr/>
            </a:pPr>
            <a:r>
              <a:rPr lang="ru-RU" sz="2800" dirty="0" smtClean="0"/>
              <a:t> В зависимости от проведенного лечения пациентки 1 и 3 группы были разделены на 2 подгруппы: </a:t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25"/>
            <a:ext cx="8229600" cy="51308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None/>
              <a:defRPr/>
            </a:pPr>
            <a:r>
              <a:rPr lang="ru-RU" sz="2800" dirty="0" smtClean="0">
                <a:latin typeface="Arial Narrow" pitchFamily="34" charset="0"/>
              </a:rPr>
              <a:t>   </a:t>
            </a:r>
            <a:r>
              <a:rPr lang="ru-RU" sz="3200" dirty="0" err="1" smtClean="0">
                <a:latin typeface="Arial Narrow" pitchFamily="34" charset="0"/>
              </a:rPr>
              <a:t>Обшеклинические</a:t>
            </a:r>
            <a:r>
              <a:rPr lang="ru-RU" sz="3200" dirty="0" smtClean="0">
                <a:latin typeface="Arial Narrow" pitchFamily="34" charset="0"/>
              </a:rPr>
              <a:t> исследования:</a:t>
            </a:r>
          </a:p>
          <a:p>
            <a:pPr>
              <a:defRPr/>
            </a:pPr>
            <a:r>
              <a:rPr lang="ru-RU" sz="3200" dirty="0" smtClean="0">
                <a:latin typeface="Arial Narrow" pitchFamily="34" charset="0"/>
              </a:rPr>
              <a:t>  общие анализы крови и мочи,</a:t>
            </a:r>
          </a:p>
          <a:p>
            <a:pPr>
              <a:defRPr/>
            </a:pPr>
            <a:r>
              <a:rPr lang="ru-RU" sz="3200" dirty="0" smtClean="0">
                <a:latin typeface="Arial Narrow" pitchFamily="34" charset="0"/>
              </a:rPr>
              <a:t> проба Нечипоренко,</a:t>
            </a:r>
          </a:p>
          <a:p>
            <a:pPr>
              <a:defRPr/>
            </a:pPr>
            <a:r>
              <a:rPr lang="ru-RU" sz="3200" dirty="0" smtClean="0">
                <a:latin typeface="Arial Narrow" pitchFamily="34" charset="0"/>
              </a:rPr>
              <a:t> биохимические исследования крови </a:t>
            </a:r>
          </a:p>
          <a:p>
            <a:pPr>
              <a:defRPr/>
            </a:pPr>
            <a:r>
              <a:rPr lang="ru-RU" sz="3200" dirty="0" smtClean="0">
                <a:latin typeface="Arial Narrow" pitchFamily="34" charset="0"/>
              </a:rPr>
              <a:t>иммуноферментные исследования крови на инфекции</a:t>
            </a:r>
          </a:p>
          <a:p>
            <a:pPr>
              <a:defRPr/>
            </a:pPr>
            <a:r>
              <a:rPr lang="ru-RU" sz="3200" dirty="0" smtClean="0">
                <a:latin typeface="Arial Narrow" pitchFamily="34" charset="0"/>
              </a:rPr>
              <a:t> бактериологические исследования мочи и выделение из влагалища</a:t>
            </a:r>
          </a:p>
          <a:p>
            <a:pPr>
              <a:defRPr/>
            </a:pPr>
            <a:r>
              <a:rPr lang="ru-RU" sz="3200" dirty="0" smtClean="0">
                <a:latin typeface="Arial Narrow" pitchFamily="34" charset="0"/>
              </a:rPr>
              <a:t> УЗИ матки и почек. </a:t>
            </a:r>
          </a:p>
          <a:p>
            <a:pPr>
              <a:defRPr/>
            </a:pPr>
            <a:endParaRPr lang="ru-RU" sz="2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7223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dirty="0" smtClean="0"/>
              <a:t>Методы исследования: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dirty="0" smtClean="0"/>
              <a:t>Возраст беременных (%)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>
              <a:defRPr/>
            </a:pPr>
            <a:r>
              <a:rPr lang="ru-RU" sz="3600" dirty="0" smtClean="0"/>
              <a:t>Паритет беременности и родов</a:t>
            </a: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Паритет беременности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Паритет родов</a:t>
            </a:r>
            <a:endParaRPr lang="ru-RU" dirty="0"/>
          </a:p>
        </p:txBody>
      </p:sp>
      <p:graphicFrame>
        <p:nvGraphicFramePr>
          <p:cNvPr id="8" name="Содержимое 8"/>
          <p:cNvGraphicFramePr>
            <a:graphicFrameLocks noGrp="1"/>
          </p:cNvGraphicFramePr>
          <p:nvPr>
            <p:ph sz="quarter" idx="2"/>
          </p:nvPr>
        </p:nvGraphicFramePr>
        <p:xfrm>
          <a:off x="457200" y="1444625"/>
          <a:ext cx="4040188" cy="3941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Содержимое 9"/>
          <p:cNvGraphicFramePr>
            <a:graphicFrameLocks noGrp="1"/>
          </p:cNvGraphicFramePr>
          <p:nvPr>
            <p:ph sz="quarter" idx="4"/>
          </p:nvPr>
        </p:nvGraphicFramePr>
        <p:xfrm>
          <a:off x="4645025" y="1444625"/>
          <a:ext cx="4041775" cy="3941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14279</TotalTime>
  <Words>660</Words>
  <Application>Microsoft Office PowerPoint</Application>
  <PresentationFormat>Экран (4:3)</PresentationFormat>
  <Paragraphs>123</Paragraphs>
  <Slides>28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40" baseType="lpstr">
      <vt:lpstr>Arial</vt:lpstr>
      <vt:lpstr>Arial Narrow</vt:lpstr>
      <vt:lpstr>Book Antiqua</vt:lpstr>
      <vt:lpstr>Calibri</vt:lpstr>
      <vt:lpstr>Lucida Sans</vt:lpstr>
      <vt:lpstr>Tahoma</vt:lpstr>
      <vt:lpstr>Times New Roman</vt:lpstr>
      <vt:lpstr>Verdana</vt:lpstr>
      <vt:lpstr>Wingdings</vt:lpstr>
      <vt:lpstr>Wingdings 2</vt:lpstr>
      <vt:lpstr>Wingdings 3</vt:lpstr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В зависимости от проведенного лечения пациентки 1 и 3 группы были разделены на 2 подгруппы:  </vt:lpstr>
      <vt:lpstr>Методы исследования:</vt:lpstr>
      <vt:lpstr>Возраст беременных (%) </vt:lpstr>
      <vt:lpstr>Паритет беременности и родов</vt:lpstr>
      <vt:lpstr>---------------------</vt:lpstr>
      <vt:lpstr>Репродуктивные потери в анамнезе (%)</vt:lpstr>
      <vt:lpstr>Осложнения беременности ГС в анамнезе </vt:lpstr>
      <vt:lpstr>Виды патологии МВС у обследованных</vt:lpstr>
      <vt:lpstr>Лейкоцитурия в ОАМ (%)</vt:lpstr>
      <vt:lpstr>Проба Нечипоренко (%)</vt:lpstr>
      <vt:lpstr>Протеинурия</vt:lpstr>
      <vt:lpstr>Виды ГСБ у обследованных (%)</vt:lpstr>
      <vt:lpstr>УЗИ почек и частота нарушения пассажа мочи</vt:lpstr>
      <vt:lpstr>Бактериологическое исследование мочи и выделения из влагалища </vt:lpstr>
      <vt:lpstr>Частота урогенитальных инфекций </vt:lpstr>
      <vt:lpstr>Осложнения ПМС гипертензивными синдромами (%) </vt:lpstr>
      <vt:lpstr>Показатели Ср.АД у беременных III группы </vt:lpstr>
      <vt:lpstr>Прогностическая значимость определение СрАД у беременных с патологией МВС</vt:lpstr>
      <vt:lpstr>Осложнения в IIIтриместре в зависимости от проводимой терапии </vt:lpstr>
      <vt:lpstr>Исход родов в зависимости от проводимой терапии </vt:lpstr>
      <vt:lpstr>Презентация PowerPoint</vt:lpstr>
      <vt:lpstr>Выводы </vt:lpstr>
      <vt:lpstr>Практические рекомендации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Ziyonet</cp:lastModifiedBy>
  <cp:revision>101</cp:revision>
  <dcterms:created xsi:type="dcterms:W3CDTF">2007-03-22T14:31:01Z</dcterms:created>
  <dcterms:modified xsi:type="dcterms:W3CDTF">2015-10-29T10:28:43Z</dcterms:modified>
</cp:coreProperties>
</file>