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varScale="1">
        <p:scale>
          <a:sx n="87" d="100"/>
          <a:sy n="87" d="100"/>
        </p:scale>
        <p:origin x="-106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B4C71EC6-210F-42DE-9C53-41977AD35B3D}" type="datetimeFigureOut">
              <a:rPr lang="ru-RU" smtClean="0"/>
              <a:t>22.01.2015</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4C71EC6-210F-42DE-9C53-41977AD35B3D}" type="datetimeFigureOut">
              <a:rPr lang="ru-RU" smtClean="0"/>
              <a:t>22.01.2015</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B4C71EC6-210F-42DE-9C53-41977AD35B3D}" type="datetimeFigureOut">
              <a:rPr lang="ru-RU" smtClean="0"/>
              <a:t>22.01.2015</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B19B0651-EE4F-4900-A07F-96A6BFA9D0F0}"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B4C71EC6-210F-42DE-9C53-41977AD35B3D}" type="datetimeFigureOut">
              <a:rPr lang="ru-RU" smtClean="0"/>
              <a:t>22.01.2015</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B4C71EC6-210F-42DE-9C53-41977AD35B3D}" type="datetimeFigureOut">
              <a:rPr lang="ru-RU" smtClean="0"/>
              <a:t>22.01.2015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B19B0651-EE4F-4900-A07F-96A6BFA9D0F0}"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B4C71EC6-210F-42DE-9C53-41977AD35B3D}" type="datetimeFigureOut">
              <a:rPr lang="ru-RU" smtClean="0"/>
              <a:t>22.01.2015</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22.01.2015</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4C71EC6-210F-42DE-9C53-41977AD35B3D}" type="datetimeFigureOut">
              <a:rPr lang="ru-RU" smtClean="0"/>
              <a:t>22.01.2015</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B4C71EC6-210F-42DE-9C53-41977AD35B3D}" type="datetimeFigureOut">
              <a:rPr lang="ru-RU" smtClean="0"/>
              <a:t>22.01.2015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19B0651-EE4F-4900-A07F-96A6BFA9D0F0}"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B4C71EC6-210F-42DE-9C53-41977AD35B3D}" type="datetimeFigureOut">
              <a:rPr lang="ru-RU" smtClean="0"/>
              <a:t>22.01.2015</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9B0651-EE4F-4900-A07F-96A6BFA9D0F0}"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00809"/>
            <a:ext cx="7772400" cy="1899642"/>
          </a:xfrm>
        </p:spPr>
        <p:txBody>
          <a:bodyPr>
            <a:normAutofit/>
          </a:bodyPr>
          <a:lstStyle/>
          <a:p>
            <a:r>
              <a:rPr lang="uz-Cyrl-UZ" sz="2700" dirty="0">
                <a:latin typeface="Times New Roman"/>
                <a:ea typeface="Times New Roman"/>
              </a:rPr>
              <a:t>ҚИСҚА МАСОФАГА ЮГУРИШДА МУСОБАҚАОЛДИ ТАЙЁРГАРЛИГИНИ РЕЖАЛАШТИРИШ (бошланғич тайёргарлик даврида).</a:t>
            </a:r>
            <a:endParaRPr lang="ru-RU" dirty="0"/>
          </a:p>
        </p:txBody>
      </p:sp>
      <p:sp>
        <p:nvSpPr>
          <p:cNvPr id="3" name="Подзаголовок 2"/>
          <p:cNvSpPr>
            <a:spLocks noGrp="1"/>
          </p:cNvSpPr>
          <p:nvPr>
            <p:ph type="subTitle" idx="1"/>
          </p:nvPr>
        </p:nvSpPr>
        <p:spPr>
          <a:xfrm>
            <a:off x="755576" y="4365104"/>
            <a:ext cx="7776864" cy="1224136"/>
          </a:xfrm>
        </p:spPr>
        <p:txBody>
          <a:bodyPr>
            <a:normAutofit/>
          </a:bodyPr>
          <a:lstStyle/>
          <a:p>
            <a:pPr algn="l"/>
            <a:r>
              <a:rPr lang="uz-Cyrl-UZ" sz="2400" dirty="0" smtClean="0">
                <a:latin typeface="Times New Roman"/>
                <a:ea typeface="Times New Roman"/>
              </a:rPr>
              <a:t>Бажарди: 428 гуруҳ талабаси Исламова Умидахон</a:t>
            </a:r>
            <a:endParaRPr lang="ru-RU" sz="2400" dirty="0" smtClean="0">
              <a:latin typeface="Times New Roman"/>
              <a:ea typeface="Times New Roman"/>
            </a:endParaRPr>
          </a:p>
          <a:p>
            <a:pPr algn="l"/>
            <a:r>
              <a:rPr lang="ru-RU" sz="2400" dirty="0" smtClean="0"/>
              <a:t>Илмий </a:t>
            </a:r>
            <a:r>
              <a:rPr lang="ru-RU" sz="2400" dirty="0" err="1" smtClean="0"/>
              <a:t>раҳбар</a:t>
            </a:r>
            <a:r>
              <a:rPr lang="ru-RU" sz="2400" dirty="0" smtClean="0"/>
              <a:t>: </a:t>
            </a:r>
            <a:r>
              <a:rPr lang="uz-Cyrl-UZ" sz="2400" dirty="0" smtClean="0"/>
              <a:t>Ғанибоев </a:t>
            </a:r>
            <a:r>
              <a:rPr lang="uz-Cyrl-UZ" sz="2400" dirty="0"/>
              <a:t>И.Д. </a:t>
            </a:r>
            <a:endParaRPr lang="ru-RU" sz="2400" dirty="0"/>
          </a:p>
        </p:txBody>
      </p:sp>
      <p:sp>
        <p:nvSpPr>
          <p:cNvPr id="4" name="Прямоугольник 3"/>
          <p:cNvSpPr/>
          <p:nvPr/>
        </p:nvSpPr>
        <p:spPr>
          <a:xfrm>
            <a:off x="755576" y="548680"/>
            <a:ext cx="7776864" cy="461665"/>
          </a:xfrm>
          <a:prstGeom prst="rect">
            <a:avLst/>
          </a:prstGeom>
        </p:spPr>
        <p:txBody>
          <a:bodyPr wrap="square">
            <a:spAutoFit/>
          </a:bodyPr>
          <a:lstStyle/>
          <a:p>
            <a:r>
              <a:rPr lang="ru-RU" sz="2400" b="1" dirty="0"/>
              <a:t>ЎЗБЕКИСТОН ДАВЛАТ ЖИСМОНИЙ ТАРБИЯ ИНСТИТУТИ</a:t>
            </a:r>
          </a:p>
        </p:txBody>
      </p:sp>
    </p:spTree>
    <p:extLst>
      <p:ext uri="{BB962C8B-B14F-4D97-AF65-F5344CB8AC3E}">
        <p14:creationId xmlns:p14="http://schemas.microsoft.com/office/powerpoint/2010/main" val="3164055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dirty="0"/>
              <a:t>Тажриба ва назорат гуруҳларининг натижалари фарқи</a:t>
            </a:r>
            <a:r>
              <a:rPr lang="uz-Cyrl-UZ" dirty="0" smtClean="0"/>
              <a:t>.</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612238462"/>
              </p:ext>
            </p:extLst>
          </p:nvPr>
        </p:nvGraphicFramePr>
        <p:xfrm>
          <a:off x="457200" y="1676940"/>
          <a:ext cx="8229599" cy="4372483"/>
        </p:xfrm>
        <a:graphic>
          <a:graphicData uri="http://schemas.openxmlformats.org/drawingml/2006/table">
            <a:tbl>
              <a:tblPr firstRow="1" firstCol="1" lastRow="1" lastCol="1" bandRow="1" bandCol="1">
                <a:tableStyleId>{5C22544A-7EE6-4342-B048-85BDC9FD1C3A}</a:tableStyleId>
              </a:tblPr>
              <a:tblGrid>
                <a:gridCol w="1257505"/>
                <a:gridCol w="1257505"/>
                <a:gridCol w="800787"/>
                <a:gridCol w="722798"/>
                <a:gridCol w="722798"/>
                <a:gridCol w="722798"/>
                <a:gridCol w="722288"/>
                <a:gridCol w="722288"/>
                <a:gridCol w="650416"/>
                <a:gridCol w="650416"/>
              </a:tblGrid>
              <a:tr h="1018759">
                <a:tc rowSpan="5">
                  <a:txBody>
                    <a:bodyPr/>
                    <a:lstStyle/>
                    <a:p>
                      <a:pPr marR="71755" indent="540385">
                        <a:lnSpc>
                          <a:spcPct val="115000"/>
                        </a:lnSpc>
                        <a:spcAft>
                          <a:spcPts val="0"/>
                        </a:spcAft>
                        <a:tabLst>
                          <a:tab pos="2222500" algn="l"/>
                        </a:tabLst>
                      </a:pPr>
                      <a:r>
                        <a:rPr lang="uz-Cyrl-UZ" sz="1200" dirty="0">
                          <a:effectLst/>
                        </a:rPr>
                        <a:t> </a:t>
                      </a:r>
                      <a:endParaRPr lang="ru-RU" sz="1100" dirty="0">
                        <a:effectLst/>
                      </a:endParaRPr>
                    </a:p>
                    <a:p>
                      <a:pPr marR="71755" indent="540385" algn="ctr">
                        <a:lnSpc>
                          <a:spcPct val="115000"/>
                        </a:lnSpc>
                        <a:spcAft>
                          <a:spcPts val="0"/>
                        </a:spcAft>
                        <a:tabLst>
                          <a:tab pos="2222500" algn="l"/>
                        </a:tabLst>
                      </a:pPr>
                      <a:r>
                        <a:rPr lang="uz-Cyrl-UZ" sz="1200" dirty="0">
                          <a:effectLst/>
                        </a:rPr>
                        <a:t>Назорат гурухи</a:t>
                      </a:r>
                      <a:endParaRPr lang="ru-RU" sz="1100" dirty="0">
                        <a:effectLst/>
                        <a:latin typeface="Times New Roman"/>
                        <a:ea typeface="Times New Roman"/>
                        <a:cs typeface="Times New Roman"/>
                      </a:endParaRPr>
                    </a:p>
                  </a:txBody>
                  <a:tcPr marL="60401" marR="60401" marT="0" marB="0" vert="vert270"/>
                </a:tc>
                <a:tc>
                  <a:txBody>
                    <a:bodyPr/>
                    <a:lstStyle/>
                    <a:p>
                      <a:pPr indent="540385">
                        <a:lnSpc>
                          <a:spcPct val="115000"/>
                        </a:lnSpc>
                        <a:spcAft>
                          <a:spcPts val="0"/>
                        </a:spcAft>
                        <a:tabLst>
                          <a:tab pos="2222500" algn="l"/>
                        </a:tabLst>
                      </a:pPr>
                      <a:r>
                        <a:rPr lang="uz-Cyrl-UZ" sz="1200">
                          <a:effectLst/>
                        </a:rPr>
                        <a:t> </a:t>
                      </a:r>
                      <a:endParaRPr lang="ru-RU" sz="1100">
                        <a:effectLst/>
                      </a:endParaRPr>
                    </a:p>
                    <a:p>
                      <a:pPr indent="540385">
                        <a:lnSpc>
                          <a:spcPct val="115000"/>
                        </a:lnSpc>
                        <a:spcAft>
                          <a:spcPts val="0"/>
                        </a:spcAft>
                        <a:tabLst>
                          <a:tab pos="2222500" algn="l"/>
                        </a:tabLst>
                      </a:pPr>
                      <a:r>
                        <a:rPr lang="uz-Cyrl-UZ" sz="1200">
                          <a:effectLst/>
                        </a:rPr>
                        <a:t> </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100">
                          <a:effectLst/>
                        </a:rPr>
                        <a:t>30 м югуриш</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100">
                          <a:effectLst/>
                        </a:rPr>
                        <a:t>60м югуриш</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100">
                          <a:effectLst/>
                        </a:rPr>
                        <a:t>100м югуриш</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100">
                          <a:effectLst/>
                        </a:rPr>
                        <a:t>150  м</a:t>
                      </a:r>
                      <a:endParaRPr lang="ru-RU" sz="1100">
                        <a:effectLst/>
                      </a:endParaRPr>
                    </a:p>
                    <a:p>
                      <a:pPr>
                        <a:lnSpc>
                          <a:spcPct val="115000"/>
                        </a:lnSpc>
                        <a:spcAft>
                          <a:spcPts val="0"/>
                        </a:spcAft>
                        <a:tabLst>
                          <a:tab pos="2222500" algn="l"/>
                        </a:tabLst>
                      </a:pPr>
                      <a:r>
                        <a:rPr lang="uz-Cyrl-UZ" sz="1100">
                          <a:effectLst/>
                        </a:rPr>
                        <a:t>югуриш</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100">
                          <a:effectLst/>
                        </a:rPr>
                        <a:t>30 м бир оёқлаб сакраш</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100">
                          <a:effectLst/>
                        </a:rPr>
                        <a:t>30 м оёқдан</a:t>
                      </a:r>
                      <a:endParaRPr lang="ru-RU" sz="1100">
                        <a:effectLst/>
                      </a:endParaRPr>
                    </a:p>
                    <a:p>
                      <a:pPr>
                        <a:lnSpc>
                          <a:spcPct val="115000"/>
                        </a:lnSpc>
                        <a:spcAft>
                          <a:spcPts val="1000"/>
                        </a:spcAft>
                      </a:pPr>
                      <a:r>
                        <a:rPr lang="uz-Cyrl-UZ" sz="1100">
                          <a:effectLst/>
                        </a:rPr>
                        <a:t>оёққа сакраш</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100">
                          <a:effectLst/>
                        </a:rPr>
                        <a:t>Жойдан туриб узун</a:t>
                      </a:r>
                      <a:endParaRPr lang="ru-RU" sz="1100">
                        <a:effectLst/>
                      </a:endParaRPr>
                    </a:p>
                    <a:p>
                      <a:pPr>
                        <a:lnSpc>
                          <a:spcPct val="115000"/>
                        </a:lnSpc>
                        <a:spcAft>
                          <a:spcPts val="0"/>
                        </a:spcAft>
                        <a:tabLst>
                          <a:tab pos="2222500" algn="l"/>
                        </a:tabLst>
                      </a:pPr>
                      <a:r>
                        <a:rPr lang="uz-Cyrl-UZ" sz="1100">
                          <a:effectLst/>
                        </a:rPr>
                        <a:t>ликка сакраш</a:t>
                      </a:r>
                      <a:endParaRPr lang="ru-RU" sz="1100">
                        <a:effectLst/>
                        <a:latin typeface="Times New Roman"/>
                        <a:ea typeface="Times New Roman"/>
                        <a:cs typeface="Times New Roman"/>
                      </a:endParaRPr>
                    </a:p>
                  </a:txBody>
                  <a:tcPr marL="60401" marR="60401" marT="0" marB="0"/>
                </a:tc>
                <a:tc>
                  <a:txBody>
                    <a:bodyPr/>
                    <a:lstStyle/>
                    <a:p>
                      <a:pPr>
                        <a:lnSpc>
                          <a:spcPct val="115000"/>
                        </a:lnSpc>
                        <a:spcAft>
                          <a:spcPts val="0"/>
                        </a:spcAft>
                        <a:tabLst>
                          <a:tab pos="2222500" algn="l"/>
                        </a:tabLst>
                      </a:pPr>
                      <a:r>
                        <a:rPr lang="uz-Cyrl-UZ" sz="1000">
                          <a:effectLst/>
                        </a:rPr>
                        <a:t>Жойдан туриб узун</a:t>
                      </a:r>
                      <a:endParaRPr lang="ru-RU" sz="1100">
                        <a:effectLst/>
                      </a:endParaRPr>
                    </a:p>
                    <a:p>
                      <a:pPr>
                        <a:lnSpc>
                          <a:spcPct val="115000"/>
                        </a:lnSpc>
                        <a:spcAft>
                          <a:spcPts val="0"/>
                        </a:spcAft>
                        <a:tabLst>
                          <a:tab pos="2222500" algn="l"/>
                        </a:tabLst>
                      </a:pPr>
                      <a:r>
                        <a:rPr lang="uz-Cyrl-UZ" sz="1000">
                          <a:effectLst/>
                        </a:rPr>
                        <a:t>ликка уч хатлаб сакраш</a:t>
                      </a:r>
                      <a:endParaRPr lang="ru-RU" sz="1100">
                        <a:effectLst/>
                        <a:latin typeface="Times New Roman"/>
                        <a:ea typeface="Times New Roman"/>
                        <a:cs typeface="Times New Roman"/>
                      </a:endParaRPr>
                    </a:p>
                  </a:txBody>
                  <a:tcPr marL="60401" marR="60401" marT="0" marB="0"/>
                </a:tc>
              </a:tr>
              <a:tr h="432201">
                <a:tc vMerge="1">
                  <a:txBody>
                    <a:bodyPr/>
                    <a:lstStyle/>
                    <a:p>
                      <a:endParaRPr lang="ru-RU"/>
                    </a:p>
                  </a:txBody>
                  <a:tcPr/>
                </a:tc>
                <a:tc>
                  <a:txBody>
                    <a:bodyPr/>
                    <a:lstStyle/>
                    <a:p>
                      <a:pPr algn="ctr">
                        <a:lnSpc>
                          <a:spcPct val="115000"/>
                        </a:lnSpc>
                        <a:spcAft>
                          <a:spcPts val="0"/>
                        </a:spcAft>
                        <a:tabLst>
                          <a:tab pos="2222500" algn="l"/>
                        </a:tabLst>
                      </a:pPr>
                      <a:r>
                        <a:rPr lang="ru-RU" sz="1200" b="1" dirty="0" err="1">
                          <a:effectLst/>
                        </a:rPr>
                        <a:t>тажрибадан</a:t>
                      </a:r>
                      <a:r>
                        <a:rPr lang="ru-RU" sz="1200" b="1" dirty="0">
                          <a:effectLst/>
                        </a:rPr>
                        <a:t> </a:t>
                      </a:r>
                      <a:r>
                        <a:rPr lang="ru-RU" sz="1200" b="1" dirty="0" err="1">
                          <a:effectLst/>
                        </a:rPr>
                        <a:t>олдин</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4,81</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8,59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14,07</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21,16</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6,59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6,29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2,28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6,19</a:t>
                      </a:r>
                      <a:endParaRPr lang="ru-RU" sz="1100">
                        <a:effectLst/>
                        <a:latin typeface="Times New Roman"/>
                        <a:ea typeface="Times New Roman"/>
                        <a:cs typeface="Times New Roman"/>
                      </a:endParaRPr>
                    </a:p>
                  </a:txBody>
                  <a:tcPr marL="60401" marR="60401" marT="0" marB="0" anchor="ctr"/>
                </a:tc>
              </a:tr>
              <a:tr h="432201">
                <a:tc vMerge="1">
                  <a:txBody>
                    <a:bodyPr/>
                    <a:lstStyle/>
                    <a:p>
                      <a:endParaRPr lang="ru-RU"/>
                    </a:p>
                  </a:txBody>
                  <a:tcPr/>
                </a:tc>
                <a:tc>
                  <a:txBody>
                    <a:bodyPr/>
                    <a:lstStyle/>
                    <a:p>
                      <a:pPr algn="ctr">
                        <a:lnSpc>
                          <a:spcPct val="115000"/>
                        </a:lnSpc>
                        <a:spcAft>
                          <a:spcPts val="0"/>
                        </a:spcAft>
                        <a:tabLst>
                          <a:tab pos="2222500" algn="l"/>
                        </a:tabLst>
                      </a:pPr>
                      <a:r>
                        <a:rPr lang="ru-RU" sz="1200" b="1" dirty="0" err="1">
                          <a:effectLst/>
                        </a:rPr>
                        <a:t>Тажрибадан</a:t>
                      </a:r>
                      <a:r>
                        <a:rPr lang="ru-RU" sz="1200" b="1" dirty="0">
                          <a:effectLst/>
                        </a:rPr>
                        <a:t> </a:t>
                      </a:r>
                      <a:r>
                        <a:rPr lang="ru-RU" sz="1200" b="1" dirty="0" err="1">
                          <a:effectLst/>
                        </a:rPr>
                        <a:t>кейин</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4,63</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8,41</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13,77</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20,76</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6,40</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6,10</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2,35</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6,41</a:t>
                      </a:r>
                      <a:endParaRPr lang="ru-RU" sz="1100">
                        <a:effectLst/>
                        <a:latin typeface="Times New Roman"/>
                        <a:ea typeface="Times New Roman"/>
                        <a:cs typeface="Times New Roman"/>
                      </a:endParaRPr>
                    </a:p>
                  </a:txBody>
                  <a:tcPr marL="60401" marR="60401" marT="0" marB="0" anchor="ctr"/>
                </a:tc>
              </a:tr>
              <a:tr h="385334">
                <a:tc vMerge="1">
                  <a:txBody>
                    <a:bodyPr/>
                    <a:lstStyle/>
                    <a:p>
                      <a:endParaRPr lang="ru-RU"/>
                    </a:p>
                  </a:txBody>
                  <a:tcPr/>
                </a:tc>
                <a:tc>
                  <a:txBody>
                    <a:bodyPr/>
                    <a:lstStyle/>
                    <a:p>
                      <a:pPr algn="ctr">
                        <a:lnSpc>
                          <a:spcPct val="115000"/>
                        </a:lnSpc>
                        <a:spcAft>
                          <a:spcPts val="0"/>
                        </a:spcAft>
                        <a:tabLst>
                          <a:tab pos="2222500" algn="l"/>
                        </a:tabLst>
                      </a:pPr>
                      <a:r>
                        <a:rPr lang="uz-Cyrl-UZ" sz="1200" b="1" dirty="0">
                          <a:effectLst/>
                        </a:rPr>
                        <a:t>Мутлоқ ўсиш</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0,17</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0,18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0,30</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0,40</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0,19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0,19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0,08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0,22</a:t>
                      </a:r>
                      <a:endParaRPr lang="ru-RU" sz="1100">
                        <a:effectLst/>
                        <a:latin typeface="Times New Roman"/>
                        <a:ea typeface="Times New Roman"/>
                        <a:cs typeface="Times New Roman"/>
                      </a:endParaRPr>
                    </a:p>
                  </a:txBody>
                  <a:tcPr marL="60401" marR="60401" marT="0" marB="0" anchor="ctr"/>
                </a:tc>
              </a:tr>
              <a:tr h="390927">
                <a:tc vMerge="1">
                  <a:txBody>
                    <a:bodyPr/>
                    <a:lstStyle/>
                    <a:p>
                      <a:endParaRPr lang="ru-RU"/>
                    </a:p>
                  </a:txBody>
                  <a:tcPr/>
                </a:tc>
                <a:tc>
                  <a:txBody>
                    <a:bodyPr/>
                    <a:lstStyle/>
                    <a:p>
                      <a:pPr algn="ctr">
                        <a:lnSpc>
                          <a:spcPct val="115000"/>
                        </a:lnSpc>
                        <a:spcAft>
                          <a:spcPts val="0"/>
                        </a:spcAft>
                        <a:tabLst>
                          <a:tab pos="2222500" algn="l"/>
                        </a:tabLst>
                      </a:pPr>
                      <a:r>
                        <a:rPr lang="uz-Cyrl-UZ" sz="1200" b="1" dirty="0">
                          <a:effectLst/>
                        </a:rPr>
                        <a:t>% хисобида</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3,6</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2,1</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2,1</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1,9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3,0</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3,3</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3,5</a:t>
                      </a:r>
                      <a:endParaRPr lang="ru-RU" sz="1100">
                        <a:effectLst/>
                        <a:latin typeface="Times New Roman"/>
                        <a:ea typeface="Times New Roman"/>
                        <a:cs typeface="Times New Roman"/>
                      </a:endParaRPr>
                    </a:p>
                  </a:txBody>
                  <a:tcPr marL="60401" marR="60401" marT="0" marB="0" anchor="ctr"/>
                </a:tc>
              </a:tr>
              <a:tr h="432201">
                <a:tc rowSpan="4">
                  <a:txBody>
                    <a:bodyPr/>
                    <a:lstStyle/>
                    <a:p>
                      <a:pPr marR="71755" algn="ctr">
                        <a:lnSpc>
                          <a:spcPct val="115000"/>
                        </a:lnSpc>
                        <a:spcAft>
                          <a:spcPts val="0"/>
                        </a:spcAft>
                        <a:tabLst>
                          <a:tab pos="2222500" algn="l"/>
                        </a:tabLst>
                      </a:pPr>
                      <a:r>
                        <a:rPr lang="uz-Cyrl-UZ" sz="1200">
                          <a:effectLst/>
                        </a:rPr>
                        <a:t>Тажриба гурухи</a:t>
                      </a:r>
                      <a:endParaRPr lang="ru-RU" sz="1100">
                        <a:effectLst/>
                        <a:latin typeface="Times New Roman"/>
                        <a:ea typeface="Times New Roman"/>
                        <a:cs typeface="Times New Roman"/>
                      </a:endParaRPr>
                    </a:p>
                  </a:txBody>
                  <a:tcPr marL="60401" marR="60401" marT="0" marB="0" vert="vert270" anchor="ctr"/>
                </a:tc>
                <a:tc>
                  <a:txBody>
                    <a:bodyPr/>
                    <a:lstStyle/>
                    <a:p>
                      <a:pPr algn="ctr">
                        <a:lnSpc>
                          <a:spcPct val="115000"/>
                        </a:lnSpc>
                        <a:spcAft>
                          <a:spcPts val="0"/>
                        </a:spcAft>
                        <a:tabLst>
                          <a:tab pos="2222500" algn="l"/>
                        </a:tabLst>
                      </a:pPr>
                      <a:r>
                        <a:rPr lang="ru-RU" sz="1200" b="1" dirty="0" err="1">
                          <a:effectLst/>
                        </a:rPr>
                        <a:t>Тажрибадан</a:t>
                      </a:r>
                      <a:r>
                        <a:rPr lang="ru-RU" sz="1200" b="1" dirty="0">
                          <a:effectLst/>
                        </a:rPr>
                        <a:t> </a:t>
                      </a:r>
                      <a:r>
                        <a:rPr lang="ru-RU" sz="1200" b="1" dirty="0" err="1">
                          <a:effectLst/>
                        </a:rPr>
                        <a:t>олдин</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4,83</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8,56</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14,06</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21,19</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6,66</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6,24</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2,28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6,22</a:t>
                      </a:r>
                      <a:endParaRPr lang="ru-RU" sz="1100">
                        <a:effectLst/>
                        <a:latin typeface="Times New Roman"/>
                        <a:ea typeface="Times New Roman"/>
                        <a:cs typeface="Times New Roman"/>
                      </a:endParaRPr>
                    </a:p>
                  </a:txBody>
                  <a:tcPr marL="60401" marR="60401" marT="0" marB="0" anchor="ctr"/>
                </a:tc>
              </a:tr>
              <a:tr h="432201">
                <a:tc vMerge="1">
                  <a:txBody>
                    <a:bodyPr/>
                    <a:lstStyle/>
                    <a:p>
                      <a:endParaRPr lang="ru-RU"/>
                    </a:p>
                  </a:txBody>
                  <a:tcPr/>
                </a:tc>
                <a:tc>
                  <a:txBody>
                    <a:bodyPr/>
                    <a:lstStyle/>
                    <a:p>
                      <a:pPr algn="ctr">
                        <a:lnSpc>
                          <a:spcPct val="115000"/>
                        </a:lnSpc>
                        <a:spcAft>
                          <a:spcPts val="0"/>
                        </a:spcAft>
                        <a:tabLst>
                          <a:tab pos="2222500" algn="l"/>
                        </a:tabLst>
                      </a:pPr>
                      <a:r>
                        <a:rPr lang="ru-RU" sz="1200" b="1" dirty="0" err="1">
                          <a:effectLst/>
                        </a:rPr>
                        <a:t>Тажрибадан</a:t>
                      </a:r>
                      <a:r>
                        <a:rPr lang="ru-RU" sz="1200" b="1" dirty="0">
                          <a:effectLst/>
                        </a:rPr>
                        <a:t> </a:t>
                      </a:r>
                      <a:r>
                        <a:rPr lang="ru-RU" sz="1200" b="1" dirty="0" err="1">
                          <a:effectLst/>
                        </a:rPr>
                        <a:t>кейин</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dirty="0">
                          <a:effectLst/>
                        </a:rPr>
                        <a:t>4,57</a:t>
                      </a:r>
                      <a:endParaRPr lang="ru-RU" sz="1100"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8,28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13,63</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20,38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6,32</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5,96</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2,38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6,65</a:t>
                      </a:r>
                      <a:endParaRPr lang="ru-RU" sz="1100">
                        <a:effectLst/>
                        <a:latin typeface="Times New Roman"/>
                        <a:ea typeface="Times New Roman"/>
                        <a:cs typeface="Times New Roman"/>
                      </a:endParaRPr>
                    </a:p>
                  </a:txBody>
                  <a:tcPr marL="60401" marR="60401" marT="0" marB="0" anchor="ctr"/>
                </a:tc>
              </a:tr>
              <a:tr h="383657">
                <a:tc vMerge="1">
                  <a:txBody>
                    <a:bodyPr/>
                    <a:lstStyle/>
                    <a:p>
                      <a:endParaRPr lang="ru-RU"/>
                    </a:p>
                  </a:txBody>
                  <a:tcPr/>
                </a:tc>
                <a:tc>
                  <a:txBody>
                    <a:bodyPr/>
                    <a:lstStyle/>
                    <a:p>
                      <a:pPr algn="ctr">
                        <a:lnSpc>
                          <a:spcPct val="115000"/>
                        </a:lnSpc>
                        <a:spcAft>
                          <a:spcPts val="0"/>
                        </a:spcAft>
                        <a:tabLst>
                          <a:tab pos="2222500" algn="l"/>
                        </a:tabLst>
                      </a:pPr>
                      <a:r>
                        <a:rPr lang="uz-Cyrl-UZ" sz="1200" b="1" dirty="0">
                          <a:effectLst/>
                        </a:rPr>
                        <a:t>Мутлоқ ўсиш</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0,27</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0,28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0,43</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0,81</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0,34</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0,28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0,10</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0,43</a:t>
                      </a:r>
                      <a:endParaRPr lang="ru-RU" sz="1100">
                        <a:effectLst/>
                        <a:latin typeface="Times New Roman"/>
                        <a:ea typeface="Times New Roman"/>
                        <a:cs typeface="Times New Roman"/>
                      </a:endParaRPr>
                    </a:p>
                  </a:txBody>
                  <a:tcPr marL="60401" marR="60401" marT="0" marB="0" anchor="ctr"/>
                </a:tc>
              </a:tr>
              <a:tr h="432201">
                <a:tc vMerge="1">
                  <a:txBody>
                    <a:bodyPr/>
                    <a:lstStyle/>
                    <a:p>
                      <a:endParaRPr lang="ru-RU"/>
                    </a:p>
                  </a:txBody>
                  <a:tcPr/>
                </a:tc>
                <a:tc>
                  <a:txBody>
                    <a:bodyPr/>
                    <a:lstStyle/>
                    <a:p>
                      <a:pPr algn="ctr">
                        <a:lnSpc>
                          <a:spcPct val="115000"/>
                        </a:lnSpc>
                        <a:spcAft>
                          <a:spcPts val="0"/>
                        </a:spcAft>
                        <a:tabLst>
                          <a:tab pos="2222500" algn="l"/>
                        </a:tabLst>
                      </a:pPr>
                      <a:r>
                        <a:rPr lang="uz-Cyrl-UZ" sz="1200" b="1" dirty="0">
                          <a:effectLst/>
                        </a:rPr>
                        <a:t>% хисобида</a:t>
                      </a:r>
                      <a:endParaRPr lang="ru-RU" sz="1100" b="1" dirty="0">
                        <a:effectLst/>
                      </a:endParaRPr>
                    </a:p>
                    <a:p>
                      <a:pPr indent="540385" algn="ctr">
                        <a:lnSpc>
                          <a:spcPct val="115000"/>
                        </a:lnSpc>
                        <a:spcAft>
                          <a:spcPts val="0"/>
                        </a:spcAft>
                        <a:tabLst>
                          <a:tab pos="2222500" algn="l"/>
                        </a:tabLst>
                      </a:pPr>
                      <a:r>
                        <a:rPr lang="uz-Cyrl-UZ" sz="1200" b="1" dirty="0">
                          <a:effectLst/>
                        </a:rPr>
                        <a:t> </a:t>
                      </a:r>
                      <a:endParaRPr lang="ru-RU" sz="1100" b="1" dirty="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5,5</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3,3</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3,0</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3,8</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5,1</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4,5</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a:effectLst/>
                        </a:rPr>
                        <a:t>4,3</a:t>
                      </a:r>
                      <a:endParaRPr lang="ru-RU" sz="1100">
                        <a:effectLst/>
                        <a:latin typeface="Times New Roman"/>
                        <a:ea typeface="Times New Roman"/>
                        <a:cs typeface="Times New Roman"/>
                      </a:endParaRPr>
                    </a:p>
                  </a:txBody>
                  <a:tcPr marL="60401" marR="60401" marT="0" marB="0" anchor="ctr"/>
                </a:tc>
                <a:tc>
                  <a:txBody>
                    <a:bodyPr/>
                    <a:lstStyle/>
                    <a:p>
                      <a:pPr algn="ctr">
                        <a:lnSpc>
                          <a:spcPct val="115000"/>
                        </a:lnSpc>
                        <a:spcAft>
                          <a:spcPts val="0"/>
                        </a:spcAft>
                      </a:pPr>
                      <a:r>
                        <a:rPr lang="ru-RU" sz="1200" dirty="0">
                          <a:effectLst/>
                        </a:rPr>
                        <a:t>6,8</a:t>
                      </a:r>
                      <a:endParaRPr lang="ru-RU" sz="1100" dirty="0">
                        <a:effectLst/>
                        <a:latin typeface="Times New Roman"/>
                        <a:ea typeface="Times New Roman"/>
                        <a:cs typeface="Times New Roman"/>
                      </a:endParaRPr>
                    </a:p>
                  </a:txBody>
                  <a:tcPr marL="60401" marR="60401" marT="0" marB="0" anchor="ctr"/>
                </a:tc>
              </a:tr>
            </a:tbl>
          </a:graphicData>
        </a:graphic>
      </p:graphicFrame>
    </p:spTree>
    <p:extLst>
      <p:ext uri="{BB962C8B-B14F-4D97-AF65-F5344CB8AC3E}">
        <p14:creationId xmlns:p14="http://schemas.microsoft.com/office/powerpoint/2010/main" val="3326910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260648"/>
            <a:ext cx="8856984" cy="6480720"/>
          </a:xfrm>
        </p:spPr>
        <p:txBody>
          <a:bodyPr>
            <a:normAutofit fontScale="62500" lnSpcReduction="20000"/>
          </a:bodyPr>
          <a:lstStyle/>
          <a:p>
            <a:pPr marL="0" indent="0" algn="ctr">
              <a:buNone/>
            </a:pPr>
            <a:r>
              <a:rPr lang="uz-Cyrl-UZ" b="1" dirty="0"/>
              <a:t>ХУЛОСАЛАР</a:t>
            </a:r>
            <a:endParaRPr lang="ru-RU" dirty="0"/>
          </a:p>
          <a:p>
            <a:pPr lvl="0"/>
            <a:r>
              <a:rPr lang="uz-Cyrl-UZ" dirty="0"/>
              <a:t>Бир қатор илмий изланишлар шуни кўрсатадики, енгил атлетикачиларнинг юқори натижаларга эришиши учун барча жисмоний сифатларни(тезкорлик, куч, чидамлилик, эглувчанлик ва чаққонлик) юқори даражада ривожлантириш лозим. Шу билан бирга асосий дедактик қонунларга амал қилиш лозим: осондан – мураккабга, маълумдан – номаълумга ва хоказо. Кетма – кетлик ва систематик талаби хам муҳимдир. Фақатгина шу тамоиллар орқали спортда юксак натижага олиб келиши мумкин.</a:t>
            </a:r>
            <a:endParaRPr lang="ru-RU" dirty="0"/>
          </a:p>
          <a:p>
            <a:pPr lvl="0"/>
            <a:r>
              <a:rPr lang="uz-Cyrl-UZ" dirty="0"/>
              <a:t>Тадқиқот вақтида енгил атлетикачиларни тезкор – куч сифатини самарали ривожлантирувчи машқлар сараланди. Тадқиқот натижалари шуни кўрсатдики тезкор – куч сифатини рацианал ривожлантиришда машқлар меъёрини, шиддатини ва дам олиш интервалини тўғри тақсимлаш орқали яхши натижага эришиш мумкин. </a:t>
            </a:r>
            <a:endParaRPr lang="ru-RU" dirty="0"/>
          </a:p>
          <a:p>
            <a:pPr lvl="0"/>
            <a:r>
              <a:rPr lang="uz-Cyrl-UZ" dirty="0"/>
              <a:t>Хар бир спортчининг жисмоний сифатларини ривожланиши хар хил экани маълум бўлди. Жисмоний сифатларни ривожлантиришда спортчининг ген бойлиги, анатомик тузилиши, овқатланиш рациони ва хаёт тарзи муҳим рол ўйнайди. Шунинг учун ёш спортчиларни танлаб олиш вақтида тезкор - куч сифатини бошланғич тайёргарлик даражаси тўғри аниқлаши муҳим.</a:t>
            </a:r>
            <a:endParaRPr lang="ru-RU" dirty="0"/>
          </a:p>
          <a:p>
            <a:pPr lvl="0"/>
            <a:r>
              <a:rPr lang="uz-Cyrl-UZ" dirty="0"/>
              <a:t>Спортчиларнинг мусобақага тўлиқ тайёр бўлишларида мусобақа олди даври муҳим аҳамият касб этади. Тадқиқотлар давомида биз шу даврни янада мукаммал бўлиши учун восита ва услубларни тўғри танлашга ва уларни ўз ўрнида қўллаган ҳолда юқори самарага эришдик</a:t>
            </a:r>
            <a:r>
              <a:rPr lang="uz-Cyrl-UZ" dirty="0" smtClean="0"/>
              <a:t>.</a:t>
            </a:r>
            <a:endParaRPr lang="ru-RU" dirty="0"/>
          </a:p>
        </p:txBody>
      </p:sp>
    </p:spTree>
    <p:extLst>
      <p:ext uri="{BB962C8B-B14F-4D97-AF65-F5344CB8AC3E}">
        <p14:creationId xmlns:p14="http://schemas.microsoft.com/office/powerpoint/2010/main" val="3835241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3744416"/>
          </a:xfrm>
        </p:spPr>
        <p:txBody>
          <a:bodyPr>
            <a:normAutofit fontScale="90000"/>
          </a:bodyPr>
          <a:lstStyle/>
          <a:p>
            <a:r>
              <a:rPr lang="uz-Cyrl-UZ" sz="3100" b="1" dirty="0"/>
              <a:t>Тадқиқот ишининг долзарблиги: </a:t>
            </a:r>
            <a:r>
              <a:rPr lang="uz-Cyrl-UZ" sz="3100" dirty="0"/>
              <a:t>13-14 ёшли спортчиларда мусобақаолди тайёргарлиги даври муҳим аҳамиятга эга. Шу даврда бажариладиган махсус воситаларнинг шиддати ва миқдори  уларнинг мусобақа даврида кўрсатадиган натижалари билан чамбар – час боғлиқ. Шунинг учун мусобақаолди тайёргарлиги даври спортчи тайёргалигининг муҳим босқичидир</a:t>
            </a:r>
            <a:r>
              <a:rPr lang="uz-Cyrl-UZ" sz="3100" dirty="0" smtClean="0"/>
              <a:t>.</a:t>
            </a:r>
            <a:endParaRPr lang="ru-RU" dirty="0"/>
          </a:p>
        </p:txBody>
      </p:sp>
      <p:sp>
        <p:nvSpPr>
          <p:cNvPr id="3" name="Объект 2"/>
          <p:cNvSpPr>
            <a:spLocks noGrp="1"/>
          </p:cNvSpPr>
          <p:nvPr>
            <p:ph idx="1"/>
          </p:nvPr>
        </p:nvSpPr>
        <p:spPr>
          <a:xfrm>
            <a:off x="457200" y="4221088"/>
            <a:ext cx="8003232" cy="2232248"/>
          </a:xfrm>
        </p:spPr>
        <p:txBody>
          <a:bodyPr>
            <a:normAutofit fontScale="92500"/>
          </a:bodyPr>
          <a:lstStyle/>
          <a:p>
            <a:pPr algn="ctr"/>
            <a:r>
              <a:rPr lang="uz-Cyrl-UZ" b="1" dirty="0"/>
              <a:t>Ишнинг мақсади:</a:t>
            </a:r>
            <a:r>
              <a:rPr lang="uz-Cyrl-UZ" dirty="0"/>
              <a:t> 13-14  ёшли қисқа масофага югурувчи болаларнинг мусобақаолди тайёргарлиги даврида самарали висита ва усулларни тўғри қўллаш</a:t>
            </a:r>
            <a:r>
              <a:rPr lang="uz-Cyrl-UZ" dirty="0" smtClean="0"/>
              <a:t>.</a:t>
            </a:r>
            <a:endParaRPr lang="ru-RU" dirty="0"/>
          </a:p>
        </p:txBody>
      </p:sp>
    </p:spTree>
    <p:extLst>
      <p:ext uri="{BB962C8B-B14F-4D97-AF65-F5344CB8AC3E}">
        <p14:creationId xmlns:p14="http://schemas.microsoft.com/office/powerpoint/2010/main" val="393859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marL="0" indent="0" algn="ctr">
              <a:buNone/>
            </a:pPr>
            <a:r>
              <a:rPr lang="ru-RU" b="1" dirty="0" err="1"/>
              <a:t>Тадқиқотнинг</a:t>
            </a:r>
            <a:r>
              <a:rPr lang="ru-RU" b="1" dirty="0"/>
              <a:t> </a:t>
            </a:r>
            <a:r>
              <a:rPr lang="ru-RU" b="1" dirty="0" err="1"/>
              <a:t>асосий</a:t>
            </a:r>
            <a:r>
              <a:rPr lang="ru-RU" b="1" dirty="0"/>
              <a:t> </a:t>
            </a:r>
            <a:r>
              <a:rPr lang="ru-RU" b="1" dirty="0" err="1"/>
              <a:t>вазифалари</a:t>
            </a:r>
            <a:r>
              <a:rPr lang="ru-RU" b="1" dirty="0"/>
              <a:t>:</a:t>
            </a:r>
            <a:r>
              <a:rPr lang="ru-RU" dirty="0"/>
              <a:t>  </a:t>
            </a:r>
          </a:p>
          <a:p>
            <a:pPr marL="0" indent="0">
              <a:buNone/>
            </a:pPr>
            <a:r>
              <a:rPr lang="ru-RU" dirty="0"/>
              <a:t>1) </a:t>
            </a:r>
            <a:r>
              <a:rPr lang="ru-RU" dirty="0" err="1"/>
              <a:t>Тезкорлик</a:t>
            </a:r>
            <a:r>
              <a:rPr lang="ru-RU" dirty="0"/>
              <a:t> </a:t>
            </a:r>
            <a:r>
              <a:rPr lang="ru-RU" dirty="0" err="1"/>
              <a:t>сифатларини</a:t>
            </a:r>
            <a:r>
              <a:rPr lang="ru-RU" dirty="0"/>
              <a:t> </a:t>
            </a:r>
            <a:r>
              <a:rPr lang="ru-RU" dirty="0" err="1"/>
              <a:t>ривожлантирувчи</a:t>
            </a:r>
            <a:r>
              <a:rPr lang="ru-RU" dirty="0"/>
              <a:t> </a:t>
            </a:r>
            <a:r>
              <a:rPr lang="ru-RU" dirty="0" err="1"/>
              <a:t>воситаларни</a:t>
            </a:r>
            <a:r>
              <a:rPr lang="ru-RU" dirty="0"/>
              <a:t> </a:t>
            </a:r>
            <a:r>
              <a:rPr lang="ru-RU" dirty="0" err="1"/>
              <a:t>қўллашда</a:t>
            </a:r>
            <a:r>
              <a:rPr lang="ru-RU" dirty="0"/>
              <a:t> </a:t>
            </a:r>
            <a:r>
              <a:rPr lang="ru-RU" dirty="0" err="1"/>
              <a:t>уларнинг</a:t>
            </a:r>
            <a:r>
              <a:rPr lang="ru-RU" dirty="0"/>
              <a:t> </a:t>
            </a:r>
            <a:r>
              <a:rPr lang="ru-RU" dirty="0" err="1"/>
              <a:t>шиддатини</a:t>
            </a:r>
            <a:r>
              <a:rPr lang="ru-RU" dirty="0"/>
              <a:t> </a:t>
            </a:r>
            <a:r>
              <a:rPr lang="ru-RU" dirty="0" err="1"/>
              <a:t>ва</a:t>
            </a:r>
            <a:r>
              <a:rPr lang="ru-RU" dirty="0"/>
              <a:t> </a:t>
            </a:r>
            <a:r>
              <a:rPr lang="ru-RU" dirty="0" err="1"/>
              <a:t>миқдорини</a:t>
            </a:r>
            <a:r>
              <a:rPr lang="ru-RU" dirty="0"/>
              <a:t> </a:t>
            </a:r>
            <a:r>
              <a:rPr lang="ru-RU" dirty="0" err="1"/>
              <a:t>оптималлаштириш</a:t>
            </a:r>
            <a:r>
              <a:rPr lang="ru-RU" dirty="0"/>
              <a:t>;</a:t>
            </a:r>
          </a:p>
          <a:p>
            <a:pPr marL="0" indent="0">
              <a:buNone/>
            </a:pPr>
            <a:r>
              <a:rPr lang="ru-RU" dirty="0"/>
              <a:t>2) 13-14 </a:t>
            </a:r>
            <a:r>
              <a:rPr lang="ru-RU" dirty="0" err="1"/>
              <a:t>ёшли</a:t>
            </a:r>
            <a:r>
              <a:rPr lang="ru-RU" dirty="0"/>
              <a:t> ёш </a:t>
            </a:r>
            <a:r>
              <a:rPr lang="ru-RU" dirty="0" err="1"/>
              <a:t>спортчиларни</a:t>
            </a:r>
            <a:r>
              <a:rPr lang="ru-RU" dirty="0"/>
              <a:t> </a:t>
            </a:r>
            <a:r>
              <a:rPr lang="ru-RU" dirty="0" err="1"/>
              <a:t>тезкорлик</a:t>
            </a:r>
            <a:r>
              <a:rPr lang="ru-RU" dirty="0"/>
              <a:t> </a:t>
            </a:r>
            <a:r>
              <a:rPr lang="ru-RU" dirty="0" err="1"/>
              <a:t>сифатларини</a:t>
            </a:r>
            <a:r>
              <a:rPr lang="ru-RU" dirty="0"/>
              <a:t> </a:t>
            </a:r>
            <a:r>
              <a:rPr lang="ru-RU" dirty="0" err="1"/>
              <a:t>ривожланганлик</a:t>
            </a:r>
            <a:r>
              <a:rPr lang="ru-RU" dirty="0"/>
              <a:t> </a:t>
            </a:r>
            <a:r>
              <a:rPr lang="ru-RU" dirty="0" err="1"/>
              <a:t>даражасини</a:t>
            </a:r>
            <a:r>
              <a:rPr lang="ru-RU" dirty="0"/>
              <a:t> </a:t>
            </a:r>
            <a:r>
              <a:rPr lang="ru-RU" dirty="0" err="1"/>
              <a:t>аниқлаш</a:t>
            </a:r>
            <a:r>
              <a:rPr lang="ru-RU" dirty="0"/>
              <a:t>;</a:t>
            </a:r>
          </a:p>
          <a:p>
            <a:pPr marL="0" indent="0">
              <a:buNone/>
            </a:pPr>
            <a:r>
              <a:rPr lang="ru-RU" dirty="0"/>
              <a:t>3) 13-14 </a:t>
            </a:r>
            <a:r>
              <a:rPr lang="ru-RU" dirty="0" err="1"/>
              <a:t>ёшли</a:t>
            </a:r>
            <a:r>
              <a:rPr lang="ru-RU" dirty="0"/>
              <a:t> ёш </a:t>
            </a:r>
            <a:r>
              <a:rPr lang="ru-RU" dirty="0" err="1"/>
              <a:t>спортчиларни</a:t>
            </a:r>
            <a:r>
              <a:rPr lang="ru-RU" dirty="0"/>
              <a:t> </a:t>
            </a:r>
            <a:r>
              <a:rPr lang="ru-RU" dirty="0" err="1"/>
              <a:t>тезкорлик</a:t>
            </a:r>
            <a:r>
              <a:rPr lang="ru-RU" dirty="0"/>
              <a:t> </a:t>
            </a:r>
            <a:r>
              <a:rPr lang="ru-RU" dirty="0" err="1"/>
              <a:t>сифатларини</a:t>
            </a:r>
            <a:r>
              <a:rPr lang="ru-RU" dirty="0"/>
              <a:t> </a:t>
            </a:r>
            <a:r>
              <a:rPr lang="ru-RU" dirty="0" err="1"/>
              <a:t>махсус</a:t>
            </a:r>
            <a:r>
              <a:rPr lang="ru-RU" dirty="0"/>
              <a:t> </a:t>
            </a:r>
            <a:r>
              <a:rPr lang="ru-RU" dirty="0" err="1"/>
              <a:t>машқлар</a:t>
            </a:r>
            <a:r>
              <a:rPr lang="ru-RU" dirty="0"/>
              <a:t> </a:t>
            </a:r>
            <a:r>
              <a:rPr lang="ru-RU" dirty="0" err="1"/>
              <a:t>ёрдамида</a:t>
            </a:r>
            <a:r>
              <a:rPr lang="ru-RU" dirty="0"/>
              <a:t> </a:t>
            </a:r>
            <a:r>
              <a:rPr lang="ru-RU" dirty="0" err="1"/>
              <a:t>шакллантириш</a:t>
            </a:r>
            <a:r>
              <a:rPr lang="ru-RU" dirty="0"/>
              <a:t> </a:t>
            </a:r>
            <a:r>
              <a:rPr lang="ru-RU" dirty="0" err="1"/>
              <a:t>самарадорлигини</a:t>
            </a:r>
            <a:r>
              <a:rPr lang="ru-RU" dirty="0"/>
              <a:t> </a:t>
            </a:r>
            <a:r>
              <a:rPr lang="ru-RU" dirty="0" err="1"/>
              <a:t>баҳолаш</a:t>
            </a:r>
            <a:r>
              <a:rPr lang="ru-RU" dirty="0" smtClean="0"/>
              <a:t>.</a:t>
            </a:r>
            <a:endParaRPr lang="ru-RU" dirty="0"/>
          </a:p>
        </p:txBody>
      </p:sp>
    </p:spTree>
    <p:extLst>
      <p:ext uri="{BB962C8B-B14F-4D97-AF65-F5344CB8AC3E}">
        <p14:creationId xmlns:p14="http://schemas.microsoft.com/office/powerpoint/2010/main" val="1782243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sz="3600" b="1" dirty="0"/>
              <a:t>Тадқиқотда қуйидаги назорат тестларитдан фойдаланилди</a:t>
            </a:r>
            <a:r>
              <a:rPr lang="uz-Cyrl-UZ" sz="3600" b="1" dirty="0" smtClean="0"/>
              <a:t>:</a:t>
            </a:r>
            <a:endParaRPr lang="ru-RU" dirty="0"/>
          </a:p>
        </p:txBody>
      </p:sp>
      <p:sp>
        <p:nvSpPr>
          <p:cNvPr id="3" name="Объект 2"/>
          <p:cNvSpPr>
            <a:spLocks noGrp="1"/>
          </p:cNvSpPr>
          <p:nvPr>
            <p:ph idx="1"/>
          </p:nvPr>
        </p:nvSpPr>
        <p:spPr/>
        <p:txBody>
          <a:bodyPr>
            <a:normAutofit lnSpcReduction="10000"/>
          </a:bodyPr>
          <a:lstStyle/>
          <a:p>
            <a:pPr lvl="0"/>
            <a:r>
              <a:rPr lang="uz-Cyrl-UZ" dirty="0" smtClean="0"/>
              <a:t>30м.га </a:t>
            </a:r>
            <a:r>
              <a:rPr lang="uz-Cyrl-UZ" dirty="0"/>
              <a:t>югуриш;</a:t>
            </a:r>
            <a:endParaRPr lang="ru-RU" dirty="0"/>
          </a:p>
          <a:p>
            <a:pPr lvl="0"/>
            <a:r>
              <a:rPr lang="uz-Cyrl-UZ" dirty="0"/>
              <a:t>60м.га югуриш;</a:t>
            </a:r>
            <a:endParaRPr lang="ru-RU" dirty="0"/>
          </a:p>
          <a:p>
            <a:pPr lvl="0"/>
            <a:r>
              <a:rPr lang="uz-Cyrl-UZ" dirty="0"/>
              <a:t>100м.га югуриш;</a:t>
            </a:r>
            <a:endParaRPr lang="ru-RU" dirty="0"/>
          </a:p>
          <a:p>
            <a:pPr lvl="0"/>
            <a:r>
              <a:rPr lang="uz-Cyrl-UZ" dirty="0"/>
              <a:t>150м.га югуриш;</a:t>
            </a:r>
            <a:endParaRPr lang="ru-RU" dirty="0"/>
          </a:p>
          <a:p>
            <a:pPr lvl="0"/>
            <a:r>
              <a:rPr lang="uz-Cyrl-UZ" dirty="0"/>
              <a:t>30м.га бир оёқда сакраш(вақтга);</a:t>
            </a:r>
            <a:endParaRPr lang="ru-RU" dirty="0"/>
          </a:p>
          <a:p>
            <a:pPr lvl="0"/>
            <a:r>
              <a:rPr lang="uz-Cyrl-UZ" dirty="0"/>
              <a:t>30м.га оёқдан оёққа сакраш(вақтга);</a:t>
            </a:r>
            <a:endParaRPr lang="ru-RU" dirty="0"/>
          </a:p>
          <a:p>
            <a:pPr lvl="0"/>
            <a:r>
              <a:rPr lang="uz-Cyrl-UZ" dirty="0"/>
              <a:t>Жойдан туриб узунликка сакраш;</a:t>
            </a:r>
            <a:endParaRPr lang="ru-RU" dirty="0"/>
          </a:p>
          <a:p>
            <a:pPr lvl="0"/>
            <a:r>
              <a:rPr lang="uz-Cyrl-UZ" dirty="0"/>
              <a:t>Жойдан туриб узунликка уч хатлаб сакраш</a:t>
            </a:r>
            <a:r>
              <a:rPr lang="uz-Cyrl-UZ" dirty="0" smtClean="0"/>
              <a:t>;</a:t>
            </a:r>
            <a:endParaRPr lang="ru-RU" dirty="0"/>
          </a:p>
        </p:txBody>
      </p:sp>
    </p:spTree>
    <p:extLst>
      <p:ext uri="{BB962C8B-B14F-4D97-AF65-F5344CB8AC3E}">
        <p14:creationId xmlns:p14="http://schemas.microsoft.com/office/powerpoint/2010/main" val="2673068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2794322"/>
          </a:xfrm>
        </p:spPr>
        <p:txBody>
          <a:bodyPr>
            <a:noAutofit/>
          </a:bodyPr>
          <a:lstStyle/>
          <a:p>
            <a:r>
              <a:rPr lang="uz-Cyrl-UZ" sz="3200" b="1" dirty="0"/>
              <a:t>Математик статистик услублари.</a:t>
            </a:r>
            <a:r>
              <a:rPr lang="ru-RU" sz="3200" dirty="0"/>
              <a:t/>
            </a:r>
            <a:br>
              <a:rPr lang="ru-RU" sz="3200" dirty="0"/>
            </a:br>
            <a:r>
              <a:rPr lang="uz-Cyrl-UZ" sz="3200" dirty="0"/>
              <a:t>Тадқиқот натижалари статистик усул билан ишлаб чиқилди, унда шуғулланувчиларнинг ёши, вазни, назорат тестлари бўйича кўрсатган кўрсаткичлари ҳисобланди, ўрта арифметик қиймат текширилди.</a:t>
            </a:r>
            <a:endParaRPr lang="ru-RU" sz="3200" dirty="0"/>
          </a:p>
        </p:txBody>
      </p:sp>
      <p:sp>
        <p:nvSpPr>
          <p:cNvPr id="3" name="Объект 2"/>
          <p:cNvSpPr>
            <a:spLocks noGrp="1"/>
          </p:cNvSpPr>
          <p:nvPr>
            <p:ph idx="1"/>
          </p:nvPr>
        </p:nvSpPr>
        <p:spPr>
          <a:xfrm>
            <a:off x="467544" y="3140968"/>
            <a:ext cx="8229600" cy="3345235"/>
          </a:xfrm>
        </p:spPr>
        <p:txBody>
          <a:bodyPr>
            <a:normAutofit fontScale="92500" lnSpcReduction="20000"/>
          </a:bodyPr>
          <a:lstStyle/>
          <a:p>
            <a:pPr marL="0" indent="0" algn="ctr">
              <a:buNone/>
            </a:pPr>
            <a:r>
              <a:rPr lang="uz-Cyrl-UZ" b="1" dirty="0"/>
              <a:t>Тадқиқотни ташкил қилиниши.</a:t>
            </a:r>
            <a:endParaRPr lang="ru-RU" dirty="0"/>
          </a:p>
          <a:p>
            <a:pPr marL="0" indent="0">
              <a:buNone/>
            </a:pPr>
            <a:r>
              <a:rPr lang="uz-Cyrl-UZ" dirty="0"/>
              <a:t>Тадқиқот Тошкент шаҳар Юнусобод тумани БЎСМ 13-14 ёшли қисқа масофага югуручи ўқувчиларида 2011 йилнинг  20 – апрель ойидан  2011 йилнинг 20 октябрь ойигача ўтказилди. Тадқиқотда 20 нафар ўғил бола иштирок этди( 10 нафар тажриба гуруҳи, 10 нафар назорат гуруҳи).</a:t>
            </a:r>
            <a:endParaRPr lang="ru-RU" dirty="0"/>
          </a:p>
        </p:txBody>
      </p:sp>
    </p:spTree>
    <p:extLst>
      <p:ext uri="{BB962C8B-B14F-4D97-AF65-F5344CB8AC3E}">
        <p14:creationId xmlns:p14="http://schemas.microsoft.com/office/powerpoint/2010/main" val="553328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1143000"/>
          </a:xfrm>
        </p:spPr>
        <p:txBody>
          <a:bodyPr>
            <a:noAutofit/>
          </a:bodyPr>
          <a:lstStyle/>
          <a:p>
            <a:r>
              <a:rPr lang="uz-Cyrl-UZ" sz="2800" b="1" dirty="0"/>
              <a:t>Тажриба (тадқиқот) гуруҳи узунликка </a:t>
            </a:r>
            <a:r>
              <a:rPr lang="uz-Cyrl-UZ" sz="2800" b="1" dirty="0" smtClean="0"/>
              <a:t>сакровчиларнинг </a:t>
            </a:r>
            <a:r>
              <a:rPr lang="uz-Cyrl-UZ" sz="2800" b="1" dirty="0"/>
              <a:t>тезкор – куч сифатлари (n =10</a:t>
            </a:r>
            <a:r>
              <a:rPr lang="uz-Cyrl-UZ" sz="2800" b="1" dirty="0" smtClean="0"/>
              <a:t>)</a:t>
            </a:r>
            <a:endParaRPr lang="ru-RU" sz="2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837170416"/>
              </p:ext>
            </p:extLst>
          </p:nvPr>
        </p:nvGraphicFramePr>
        <p:xfrm>
          <a:off x="179512" y="1340767"/>
          <a:ext cx="8784975" cy="5256583"/>
        </p:xfrm>
        <a:graphic>
          <a:graphicData uri="http://schemas.openxmlformats.org/drawingml/2006/table">
            <a:tbl>
              <a:tblPr firstRow="1" firstCol="1" bandRow="1">
                <a:tableStyleId>{5C22544A-7EE6-4342-B048-85BDC9FD1C3A}</a:tableStyleId>
              </a:tblPr>
              <a:tblGrid>
                <a:gridCol w="302578"/>
                <a:gridCol w="1367915"/>
                <a:gridCol w="644857"/>
                <a:gridCol w="478228"/>
                <a:gridCol w="543797"/>
                <a:gridCol w="723660"/>
                <a:gridCol w="631623"/>
                <a:gridCol w="631623"/>
                <a:gridCol w="631623"/>
                <a:gridCol w="684560"/>
                <a:gridCol w="881265"/>
                <a:gridCol w="631623"/>
                <a:gridCol w="631623"/>
              </a:tblGrid>
              <a:tr h="834728">
                <a:tc>
                  <a:txBody>
                    <a:bodyPr/>
                    <a:lstStyle/>
                    <a:p>
                      <a:pPr algn="ctr">
                        <a:lnSpc>
                          <a:spcPct val="115000"/>
                        </a:lnSpc>
                        <a:spcAft>
                          <a:spcPts val="0"/>
                        </a:spcAft>
                      </a:pPr>
                      <a:r>
                        <a:rPr lang="uz-Cyrl-UZ" sz="1100" dirty="0">
                          <a:effectLst/>
                        </a:rPr>
                        <a:t>№</a:t>
                      </a:r>
                      <a:endParaRPr lang="ru-RU" sz="1100"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uz-Cyrl-UZ" sz="1100">
                          <a:effectLst/>
                        </a:rPr>
                        <a:t>Ф.И.О.</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uz-Cyrl-UZ" sz="1100">
                          <a:effectLst/>
                        </a:rPr>
                        <a:t>туғ. йили</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uz-Cyrl-UZ" sz="1100">
                          <a:effectLst/>
                        </a:rPr>
                        <a:t>бўйи</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uz-Cyrl-UZ" sz="1100">
                          <a:effectLst/>
                        </a:rPr>
                        <a:t>вазн</a:t>
                      </a:r>
                      <a:r>
                        <a:rPr lang="ru-RU" sz="1100">
                          <a:effectLst/>
                        </a:rPr>
                        <a:t>и</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30м </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60м</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100м</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150м</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30м бир оёқлаб</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30м оёқдан оёққа</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Уз. сак. т/ж.</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100">
                          <a:effectLst/>
                        </a:rPr>
                        <a:t>Уч. хат. сак. т/ж.</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1</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Ходорев А.</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168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4,42</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7,94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13,47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20,18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6,13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5,84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2,47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6,44</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2</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Кариков В.</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173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4,71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8,36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14,03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21,49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6,78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6,28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2,38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6,21</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3</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Галикеев Н.</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176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4,93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8,71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14,28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21,67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6,94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6,51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2,24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6,34</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4</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Ибрагимов А.</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169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50</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4,80</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8,54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14,07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dirty="0">
                          <a:effectLst/>
                        </a:rPr>
                        <a:t>21,24</a:t>
                      </a:r>
                      <a:endParaRPr lang="ru-RU" sz="1100"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6,56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6,27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2,36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6,42</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5</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Иноятов М.</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177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4,51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8,43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13,85</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20,79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6,29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5,99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2,40</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6,50</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6</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Эркинов А.</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170</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62</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4,55</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8,46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dirty="0">
                          <a:effectLst/>
                        </a:rPr>
                        <a:t>13,97</a:t>
                      </a:r>
                      <a:endParaRPr lang="ru-RU" sz="1100"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20,91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6,47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6,07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2,35</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6,26</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7</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Каримов Н.</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171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4,73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8,68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14,18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21,20</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7,14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6,77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2,21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6,18</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8</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Султанбеков С.</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168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5,07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8,91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14,36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21,67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6,98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6,33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2,08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5,97</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9</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Сергеев К.</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164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5,23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8,73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14,12</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21,46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6,73</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6,27</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6,03</a:t>
                      </a:r>
                      <a:endParaRPr lang="ru-RU" sz="1100">
                        <a:effectLst/>
                        <a:latin typeface="Times New Roman"/>
                        <a:ea typeface="Times New Roman"/>
                        <a:cs typeface="Times New Roman"/>
                      </a:endParaRPr>
                    </a:p>
                  </a:txBody>
                  <a:tcPr marL="60264" marR="60264" marT="0" marB="0" anchor="ctr"/>
                </a:tc>
              </a:tr>
              <a:tr h="400514">
                <a:tc>
                  <a:txBody>
                    <a:bodyPr/>
                    <a:lstStyle/>
                    <a:p>
                      <a:pPr algn="ctr">
                        <a:lnSpc>
                          <a:spcPct val="115000"/>
                        </a:lnSpc>
                        <a:spcAft>
                          <a:spcPts val="0"/>
                        </a:spcAft>
                      </a:pPr>
                      <a:r>
                        <a:rPr lang="ru-RU" sz="1200">
                          <a:effectLst/>
                        </a:rPr>
                        <a:t>10</a:t>
                      </a:r>
                      <a:endParaRPr lang="ru-RU" sz="1100">
                        <a:effectLst/>
                        <a:latin typeface="Times New Roman"/>
                        <a:ea typeface="Times New Roman"/>
                        <a:cs typeface="Times New Roman"/>
                      </a:endParaRPr>
                    </a:p>
                  </a:txBody>
                  <a:tcPr marL="60264" marR="60264" marT="0" marB="0" anchor="ctr"/>
                </a:tc>
                <a:tc>
                  <a:txBody>
                    <a:bodyPr/>
                    <a:lstStyle/>
                    <a:p>
                      <a:pPr>
                        <a:lnSpc>
                          <a:spcPct val="115000"/>
                        </a:lnSpc>
                        <a:spcAft>
                          <a:spcPts val="0"/>
                        </a:spcAft>
                      </a:pPr>
                      <a:r>
                        <a:rPr lang="ru-RU" sz="1200">
                          <a:effectLst/>
                        </a:rPr>
                        <a:t>Фахрутдинов Э.</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168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56</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5,39</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8,85</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14,28</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21,31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6,54</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6,05</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2,11</a:t>
                      </a:r>
                      <a:endParaRPr lang="ru-RU" sz="110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a:effectLst/>
                        </a:rPr>
                        <a:t>5,86</a:t>
                      </a:r>
                      <a:endParaRPr lang="ru-RU" sz="1100">
                        <a:effectLst/>
                        <a:latin typeface="Times New Roman"/>
                        <a:ea typeface="Times New Roman"/>
                        <a:cs typeface="Times New Roman"/>
                      </a:endParaRPr>
                    </a:p>
                  </a:txBody>
                  <a:tcPr marL="60264" marR="60264" marT="0" marB="0" anchor="ctr"/>
                </a:tc>
              </a:tr>
              <a:tr h="416715">
                <a:tc gridSpan="3">
                  <a:txBody>
                    <a:bodyPr/>
                    <a:lstStyle/>
                    <a:p>
                      <a:pPr algn="ctr">
                        <a:lnSpc>
                          <a:spcPct val="115000"/>
                        </a:lnSpc>
                        <a:spcAft>
                          <a:spcPts val="0"/>
                        </a:spcAft>
                      </a:pPr>
                      <a:r>
                        <a:rPr lang="ru-RU" sz="1200">
                          <a:effectLst/>
                        </a:rPr>
                        <a:t>Ўртача кўрсаткич</a:t>
                      </a:r>
                      <a:endParaRPr lang="ru-RU" sz="1100">
                        <a:effectLst/>
                        <a:latin typeface="Times New Roman"/>
                        <a:ea typeface="Times New Roman"/>
                        <a:cs typeface="Times New Roman"/>
                      </a:endParaRPr>
                    </a:p>
                  </a:txBody>
                  <a:tcPr marL="60264" marR="60264" marT="0" marB="0" anchor="ctr"/>
                </a:tc>
                <a:tc hMerge="1">
                  <a:txBody>
                    <a:bodyPr/>
                    <a:lstStyle/>
                    <a:p>
                      <a:endParaRPr lang="ru-RU"/>
                    </a:p>
                  </a:txBody>
                  <a:tcPr/>
                </a:tc>
                <a:tc hMerge="1">
                  <a:txBody>
                    <a:bodyPr/>
                    <a:lstStyle/>
                    <a:p>
                      <a:endParaRPr lang="ru-RU"/>
                    </a:p>
                  </a:txBody>
                  <a:tcPr/>
                </a:tc>
                <a:tc>
                  <a:txBody>
                    <a:bodyPr/>
                    <a:lstStyle/>
                    <a:p>
                      <a:pPr algn="ctr">
                        <a:lnSpc>
                          <a:spcPct val="115000"/>
                        </a:lnSpc>
                        <a:spcAft>
                          <a:spcPts val="0"/>
                        </a:spcAft>
                      </a:pPr>
                      <a:r>
                        <a:rPr lang="ru-RU" sz="1200" b="1" dirty="0">
                          <a:effectLst/>
                        </a:rPr>
                        <a:t>170</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a:effectLst/>
                        </a:rPr>
                        <a:t>57,2</a:t>
                      </a:r>
                      <a:endParaRPr lang="ru-RU" sz="1100" b="1">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4,83</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8,56</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14,06</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21,19</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6,66</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6,24</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2,28</a:t>
                      </a:r>
                      <a:endParaRPr lang="ru-RU" sz="1100" b="1" dirty="0">
                        <a:effectLst/>
                        <a:latin typeface="Times New Roman"/>
                        <a:ea typeface="Times New Roman"/>
                        <a:cs typeface="Times New Roman"/>
                      </a:endParaRPr>
                    </a:p>
                  </a:txBody>
                  <a:tcPr marL="60264" marR="60264" marT="0" marB="0" anchor="ctr"/>
                </a:tc>
                <a:tc>
                  <a:txBody>
                    <a:bodyPr/>
                    <a:lstStyle/>
                    <a:p>
                      <a:pPr algn="ctr">
                        <a:lnSpc>
                          <a:spcPct val="115000"/>
                        </a:lnSpc>
                        <a:spcAft>
                          <a:spcPts val="0"/>
                        </a:spcAft>
                      </a:pPr>
                      <a:r>
                        <a:rPr lang="ru-RU" sz="1200" b="1" dirty="0">
                          <a:effectLst/>
                        </a:rPr>
                        <a:t>6,22</a:t>
                      </a:r>
                      <a:endParaRPr lang="ru-RU" sz="1100" b="1" dirty="0">
                        <a:effectLst/>
                        <a:latin typeface="Times New Roman"/>
                        <a:ea typeface="Times New Roman"/>
                        <a:cs typeface="Times New Roman"/>
                      </a:endParaRPr>
                    </a:p>
                  </a:txBody>
                  <a:tcPr marL="60264" marR="60264" marT="0" marB="0" anchor="ctr"/>
                </a:tc>
              </a:tr>
            </a:tbl>
          </a:graphicData>
        </a:graphic>
      </p:graphicFrame>
    </p:spTree>
    <p:extLst>
      <p:ext uri="{BB962C8B-B14F-4D97-AF65-F5344CB8AC3E}">
        <p14:creationId xmlns:p14="http://schemas.microsoft.com/office/powerpoint/2010/main" val="952723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z-Cyrl-UZ" sz="3200" b="1" dirty="0"/>
              <a:t>Назорат гуруҳи узунликка </a:t>
            </a:r>
            <a:r>
              <a:rPr lang="uz-Cyrl-UZ" sz="3200" b="1" dirty="0" smtClean="0"/>
              <a:t>сакровчиларнинг </a:t>
            </a:r>
            <a:r>
              <a:rPr lang="uz-Cyrl-UZ" sz="3200" b="1" dirty="0"/>
              <a:t>тезкор – куч сифатлари (n =10)</a:t>
            </a:r>
            <a:endParaRPr lang="ru-RU" sz="32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203779043"/>
              </p:ext>
            </p:extLst>
          </p:nvPr>
        </p:nvGraphicFramePr>
        <p:xfrm>
          <a:off x="457200" y="1617569"/>
          <a:ext cx="8229601" cy="4546578"/>
        </p:xfrm>
        <a:graphic>
          <a:graphicData uri="http://schemas.openxmlformats.org/drawingml/2006/table">
            <a:tbl>
              <a:tblPr firstRow="1" firstCol="1" bandRow="1">
                <a:tableStyleId>{5C22544A-7EE6-4342-B048-85BDC9FD1C3A}</a:tableStyleId>
              </a:tblPr>
              <a:tblGrid>
                <a:gridCol w="283449"/>
                <a:gridCol w="1281437"/>
                <a:gridCol w="604090"/>
                <a:gridCol w="447996"/>
                <a:gridCol w="509419"/>
                <a:gridCol w="677911"/>
                <a:gridCol w="591693"/>
                <a:gridCol w="591693"/>
                <a:gridCol w="591693"/>
                <a:gridCol w="641282"/>
                <a:gridCol w="825552"/>
                <a:gridCol w="591693"/>
                <a:gridCol w="591693"/>
              </a:tblGrid>
              <a:tr h="646354">
                <a:tc>
                  <a:txBody>
                    <a:bodyPr/>
                    <a:lstStyle/>
                    <a:p>
                      <a:pPr algn="ctr">
                        <a:lnSpc>
                          <a:spcPct val="115000"/>
                        </a:lnSpc>
                        <a:spcAft>
                          <a:spcPts val="0"/>
                        </a:spcAft>
                      </a:pPr>
                      <a:r>
                        <a:rPr lang="ru-RU" sz="1100" dirty="0">
                          <a:effectLst/>
                        </a:rPr>
                        <a:t>№</a:t>
                      </a:r>
                      <a:endParaRPr lang="ru-RU" sz="1100"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Ф.И.О.</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туғ. йили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бўйи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вазни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60м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100м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150м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бир оёқлаб</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оёқдан оёққа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Уз. сак. т/ж.</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Уч. хат. сак. т/ж.</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1</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Бебитов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4,65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8,33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20,89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6,13</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2</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Мажитов 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4,59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8,28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13,88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20,78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6,42</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3</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Суннатов Х.</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4,92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8,67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14,21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21,46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6,85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6,18</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4</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Киршин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4,94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8,54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14,28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21,47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6,76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6,63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6,17</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5</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Приходько В.</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4,93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8,43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14.27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21,21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6,37</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6</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Еремеев С.</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158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4,88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8,46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20,91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6,26</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7</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Умаров Ж.</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8,68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14,11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21,20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6,63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6,18</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8</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Ишматов Д.</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4,79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8,91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14,09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21,12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5,97</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9</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Эркаев Б.</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4,92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8,73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14,12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21,46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6,88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6,03</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10</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Хотамов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4,77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8,85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21,14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6,21</a:t>
                      </a:r>
                      <a:endParaRPr lang="ru-RU" sz="1100">
                        <a:effectLst/>
                        <a:latin typeface="Times New Roman"/>
                        <a:ea typeface="Times New Roman"/>
                        <a:cs typeface="Times New Roman"/>
                      </a:endParaRPr>
                    </a:p>
                  </a:txBody>
                  <a:tcPr marL="60860" marR="60860" marT="0" marB="0" anchor="ctr"/>
                </a:tc>
              </a:tr>
              <a:tr h="362341">
                <a:tc gridSpan="3">
                  <a:txBody>
                    <a:bodyPr/>
                    <a:lstStyle/>
                    <a:p>
                      <a:pPr algn="ctr">
                        <a:lnSpc>
                          <a:spcPct val="115000"/>
                        </a:lnSpc>
                        <a:spcAft>
                          <a:spcPts val="0"/>
                        </a:spcAft>
                      </a:pPr>
                      <a:r>
                        <a:rPr lang="ru-RU" sz="1200">
                          <a:effectLst/>
                        </a:rPr>
                        <a:t>Ўртача кўрсаткич</a:t>
                      </a:r>
                      <a:endParaRPr lang="ru-RU" sz="1100">
                        <a:effectLst/>
                        <a:latin typeface="Times New Roman"/>
                        <a:ea typeface="Times New Roman"/>
                        <a:cs typeface="Times New Roman"/>
                      </a:endParaRPr>
                    </a:p>
                  </a:txBody>
                  <a:tcPr marL="60860" marR="60860" marT="0" marB="0" anchor="ctr"/>
                </a:tc>
                <a:tc hMerge="1">
                  <a:txBody>
                    <a:bodyPr/>
                    <a:lstStyle/>
                    <a:p>
                      <a:endParaRPr lang="ru-RU"/>
                    </a:p>
                  </a:txBody>
                  <a:tcPr/>
                </a:tc>
                <a:tc hMerge="1">
                  <a:txBody>
                    <a:bodyPr/>
                    <a:lstStyle/>
                    <a:p>
                      <a:endParaRPr lang="ru-RU"/>
                    </a:p>
                  </a:txBody>
                  <a:tcPr/>
                </a:tc>
                <a:tc>
                  <a:txBody>
                    <a:bodyPr/>
                    <a:lstStyle/>
                    <a:p>
                      <a:pPr algn="ctr">
                        <a:lnSpc>
                          <a:spcPct val="115000"/>
                        </a:lnSpc>
                        <a:spcAft>
                          <a:spcPts val="0"/>
                        </a:spcAft>
                      </a:pPr>
                      <a:r>
                        <a:rPr lang="ru-RU" sz="1200" b="1" dirty="0">
                          <a:effectLst/>
                        </a:rPr>
                        <a:t>167</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57</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4,81</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8,59</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14,07</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21,16</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6,59</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6,29</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2,28</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6,19</a:t>
                      </a:r>
                      <a:endParaRPr lang="ru-RU" sz="1100" b="1" dirty="0">
                        <a:effectLst/>
                        <a:latin typeface="Times New Roman"/>
                        <a:ea typeface="Times New Roman"/>
                        <a:cs typeface="Times New Roman"/>
                      </a:endParaRPr>
                    </a:p>
                  </a:txBody>
                  <a:tcPr marL="60860" marR="60860" marT="0" marB="0" anchor="ctr"/>
                </a:tc>
              </a:tr>
            </a:tbl>
          </a:graphicData>
        </a:graphic>
      </p:graphicFrame>
    </p:spTree>
    <p:extLst>
      <p:ext uri="{BB962C8B-B14F-4D97-AF65-F5344CB8AC3E}">
        <p14:creationId xmlns:p14="http://schemas.microsoft.com/office/powerpoint/2010/main" val="3118513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z-Cyrl-UZ" sz="2800" b="1" dirty="0"/>
              <a:t>Тажриба (тадқиқот) гуруҳи узунликка </a:t>
            </a:r>
            <a:r>
              <a:rPr lang="uz-Cyrl-UZ" sz="2800" b="1" dirty="0" smtClean="0"/>
              <a:t>сакровчиларнинг </a:t>
            </a:r>
            <a:r>
              <a:rPr lang="uz-Cyrl-UZ" sz="2800" b="1" dirty="0"/>
              <a:t>тезкор – куч сифатлари (n =10)</a:t>
            </a:r>
            <a:endParaRPr lang="ru-RU" sz="2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942131248"/>
              </p:ext>
            </p:extLst>
          </p:nvPr>
        </p:nvGraphicFramePr>
        <p:xfrm>
          <a:off x="457200" y="1617569"/>
          <a:ext cx="8229601" cy="4546578"/>
        </p:xfrm>
        <a:graphic>
          <a:graphicData uri="http://schemas.openxmlformats.org/drawingml/2006/table">
            <a:tbl>
              <a:tblPr firstRow="1" firstCol="1" bandRow="1">
                <a:tableStyleId>{5C22544A-7EE6-4342-B048-85BDC9FD1C3A}</a:tableStyleId>
              </a:tblPr>
              <a:tblGrid>
                <a:gridCol w="283449"/>
                <a:gridCol w="1281437"/>
                <a:gridCol w="604090"/>
                <a:gridCol w="447996"/>
                <a:gridCol w="509419"/>
                <a:gridCol w="677911"/>
                <a:gridCol w="591693"/>
                <a:gridCol w="591693"/>
                <a:gridCol w="591693"/>
                <a:gridCol w="641282"/>
                <a:gridCol w="825552"/>
                <a:gridCol w="591693"/>
                <a:gridCol w="591693"/>
              </a:tblGrid>
              <a:tr h="646354">
                <a:tc>
                  <a:txBody>
                    <a:bodyPr/>
                    <a:lstStyle/>
                    <a:p>
                      <a:pPr algn="ctr">
                        <a:lnSpc>
                          <a:spcPct val="115000"/>
                        </a:lnSpc>
                        <a:spcAft>
                          <a:spcPts val="0"/>
                        </a:spcAft>
                      </a:pPr>
                      <a:r>
                        <a:rPr lang="ru-RU" sz="1100" dirty="0">
                          <a:effectLst/>
                        </a:rPr>
                        <a:t>№</a:t>
                      </a:r>
                      <a:endParaRPr lang="ru-RU" sz="1100"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Ф.И.О.</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туғ. йили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бўйи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вазни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60м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100м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150м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бир оёқлаб</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оёқдан оёққа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Уз. сак. т/ж.</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Уч. хат. сак. т/ж.</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1</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Ходорев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4,11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7,52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12,88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19,27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5,72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5,51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2,57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6,84</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2</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Кариков В.</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4,42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8,12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13,72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20,31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5,93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6,74</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3</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Галикеев Н.</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4,66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8,42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13,88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20,56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6,63</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4</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Ибрагимов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4,47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8,21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20,44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6,97</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5</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Иноятов 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4,23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8,02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13,14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20,10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5,76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7,09</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6</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Эркинов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4,36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8,27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13,45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20,38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5,80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6,54</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7</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Каримов Н.</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4,52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8,40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13,82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20,48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6,74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6,51</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8</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Султанбеков С.</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4,87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8,71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13,90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20,83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6,36</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9</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Сергеев К.</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4,92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8,49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13,87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20,66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6,51</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10</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Фахрутдинов Э.</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5,12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8,64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20,77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5,87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6,28</a:t>
                      </a:r>
                      <a:endParaRPr lang="ru-RU" sz="1100">
                        <a:effectLst/>
                        <a:latin typeface="Times New Roman"/>
                        <a:ea typeface="Times New Roman"/>
                        <a:cs typeface="Times New Roman"/>
                      </a:endParaRPr>
                    </a:p>
                  </a:txBody>
                  <a:tcPr marL="60860" marR="60860" marT="0" marB="0" anchor="ctr"/>
                </a:tc>
              </a:tr>
              <a:tr h="362341">
                <a:tc gridSpan="3">
                  <a:txBody>
                    <a:bodyPr/>
                    <a:lstStyle/>
                    <a:p>
                      <a:pPr algn="ctr">
                        <a:lnSpc>
                          <a:spcPct val="115000"/>
                        </a:lnSpc>
                        <a:spcAft>
                          <a:spcPts val="0"/>
                        </a:spcAft>
                      </a:pPr>
                      <a:r>
                        <a:rPr lang="ru-RU" sz="1200">
                          <a:effectLst/>
                        </a:rPr>
                        <a:t>Ўртача кўрсаткич</a:t>
                      </a:r>
                      <a:endParaRPr lang="ru-RU" sz="1100">
                        <a:effectLst/>
                        <a:latin typeface="Times New Roman"/>
                        <a:ea typeface="Times New Roman"/>
                        <a:cs typeface="Times New Roman"/>
                      </a:endParaRPr>
                    </a:p>
                  </a:txBody>
                  <a:tcPr marL="60860" marR="60860" marT="0" marB="0" anchor="ctr"/>
                </a:tc>
                <a:tc hMerge="1">
                  <a:txBody>
                    <a:bodyPr/>
                    <a:lstStyle/>
                    <a:p>
                      <a:endParaRPr lang="ru-RU"/>
                    </a:p>
                  </a:txBody>
                  <a:tcPr/>
                </a:tc>
                <a:tc hMerge="1">
                  <a:txBody>
                    <a:bodyPr/>
                    <a:lstStyle/>
                    <a:p>
                      <a:endParaRPr lang="ru-RU"/>
                    </a:p>
                  </a:txBody>
                  <a:tcPr/>
                </a:tc>
                <a:tc>
                  <a:txBody>
                    <a:bodyPr/>
                    <a:lstStyle/>
                    <a:p>
                      <a:pPr algn="ctr">
                        <a:lnSpc>
                          <a:spcPct val="115000"/>
                        </a:lnSpc>
                        <a:spcAft>
                          <a:spcPts val="0"/>
                        </a:spcAft>
                      </a:pPr>
                      <a:r>
                        <a:rPr lang="ru-RU" sz="1200" b="1" dirty="0">
                          <a:effectLst/>
                        </a:rPr>
                        <a:t>171</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59,1</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4,57</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8,28</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13,63</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20,38</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6,32</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5,96</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2,38</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6,65</a:t>
                      </a:r>
                      <a:endParaRPr lang="ru-RU" sz="1100" b="1" dirty="0">
                        <a:effectLst/>
                        <a:latin typeface="Times New Roman"/>
                        <a:ea typeface="Times New Roman"/>
                        <a:cs typeface="Times New Roman"/>
                      </a:endParaRPr>
                    </a:p>
                  </a:txBody>
                  <a:tcPr marL="60860" marR="60860" marT="0" marB="0" anchor="ctr"/>
                </a:tc>
              </a:tr>
            </a:tbl>
          </a:graphicData>
        </a:graphic>
      </p:graphicFrame>
    </p:spTree>
    <p:extLst>
      <p:ext uri="{BB962C8B-B14F-4D97-AF65-F5344CB8AC3E}">
        <p14:creationId xmlns:p14="http://schemas.microsoft.com/office/powerpoint/2010/main" val="4148582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z-Cyrl-UZ" sz="3200" b="1" dirty="0"/>
              <a:t>Назорат гуруҳи узунликка </a:t>
            </a:r>
            <a:r>
              <a:rPr lang="uz-Cyrl-UZ" sz="3200" b="1" dirty="0" smtClean="0"/>
              <a:t>сакровчиларнинг </a:t>
            </a:r>
            <a:r>
              <a:rPr lang="uz-Cyrl-UZ" sz="3200" b="1" dirty="0"/>
              <a:t>тезкор – куч сифатлари (n =10)</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2970534697"/>
              </p:ext>
            </p:extLst>
          </p:nvPr>
        </p:nvGraphicFramePr>
        <p:xfrm>
          <a:off x="457200" y="1617569"/>
          <a:ext cx="8229601" cy="4491225"/>
        </p:xfrm>
        <a:graphic>
          <a:graphicData uri="http://schemas.openxmlformats.org/drawingml/2006/table">
            <a:tbl>
              <a:tblPr firstRow="1" firstCol="1" bandRow="1">
                <a:tableStyleId>{5C22544A-7EE6-4342-B048-85BDC9FD1C3A}</a:tableStyleId>
              </a:tblPr>
              <a:tblGrid>
                <a:gridCol w="283449"/>
                <a:gridCol w="1281437"/>
                <a:gridCol w="604090"/>
                <a:gridCol w="447996"/>
                <a:gridCol w="509419"/>
                <a:gridCol w="677911"/>
                <a:gridCol w="591693"/>
                <a:gridCol w="591693"/>
                <a:gridCol w="591693"/>
                <a:gridCol w="641282"/>
                <a:gridCol w="825552"/>
                <a:gridCol w="591693"/>
                <a:gridCol w="591693"/>
              </a:tblGrid>
              <a:tr h="646354">
                <a:tc>
                  <a:txBody>
                    <a:bodyPr/>
                    <a:lstStyle/>
                    <a:p>
                      <a:pPr algn="ctr">
                        <a:lnSpc>
                          <a:spcPct val="115000"/>
                        </a:lnSpc>
                        <a:spcAft>
                          <a:spcPts val="0"/>
                        </a:spcAft>
                      </a:pPr>
                      <a:r>
                        <a:rPr lang="ru-RU" sz="1100" dirty="0">
                          <a:effectLst/>
                        </a:rPr>
                        <a:t>№</a:t>
                      </a:r>
                      <a:endParaRPr lang="ru-RU" sz="1100"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Ф.И.О.</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туғ. йили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бўйи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вазни</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60м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100м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150м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бир оёқлаб</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30м оёқдан оёққа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Уз. сак. т/ж.</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100">
                          <a:effectLst/>
                        </a:rPr>
                        <a:t>Уч. хат. сак. т/ж.</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1</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Бебитов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4,56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8,15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13,64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20,65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6,37</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2</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Мажитов М.</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4,38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8,17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13,51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20,42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6,59</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3</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Суннатов Х.</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4,71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8,46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13,85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21,03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6,46</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4</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Киршин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8,31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20,87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6,41</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5</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Приходько В.</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4,67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8,27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13,90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20,83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6,53</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6</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Еремеев С.</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159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4,73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8,33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13,72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20,55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5,72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2,41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6,47</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7</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Умаров Ж.</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4,58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8,49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13,86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20,82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6,50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2,29</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6,31</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8</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Ишматов Д.</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4,62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8,68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13,74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20,77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6,06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6,22</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9</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Эркаев Б.</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170</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4,75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8,54</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13,82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20,96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6,66</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2,28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6,26</a:t>
                      </a:r>
                      <a:endParaRPr lang="ru-RU" sz="1100">
                        <a:effectLst/>
                        <a:latin typeface="Times New Roman"/>
                        <a:ea typeface="Times New Roman"/>
                        <a:cs typeface="Times New Roman"/>
                      </a:endParaRPr>
                    </a:p>
                  </a:txBody>
                  <a:tcPr marL="60860" marR="60860" marT="0" marB="0" anchor="ctr"/>
                </a:tc>
              </a:tr>
              <a:tr h="348253">
                <a:tc>
                  <a:txBody>
                    <a:bodyPr/>
                    <a:lstStyle/>
                    <a:p>
                      <a:pPr algn="ctr">
                        <a:lnSpc>
                          <a:spcPct val="115000"/>
                        </a:lnSpc>
                        <a:spcAft>
                          <a:spcPts val="0"/>
                        </a:spcAft>
                      </a:pPr>
                      <a:r>
                        <a:rPr lang="ru-RU" sz="1200">
                          <a:effectLst/>
                        </a:rPr>
                        <a:t>10</a:t>
                      </a:r>
                      <a:endParaRPr lang="ru-RU" sz="1100">
                        <a:effectLst/>
                        <a:latin typeface="Times New Roman"/>
                        <a:ea typeface="Times New Roman"/>
                        <a:cs typeface="Times New Roman"/>
                      </a:endParaRPr>
                    </a:p>
                  </a:txBody>
                  <a:tcPr marL="60860" marR="60860" marT="0" marB="0" anchor="ctr"/>
                </a:tc>
                <a:tc>
                  <a:txBody>
                    <a:bodyPr/>
                    <a:lstStyle/>
                    <a:p>
                      <a:pPr>
                        <a:lnSpc>
                          <a:spcPct val="115000"/>
                        </a:lnSpc>
                        <a:spcAft>
                          <a:spcPts val="0"/>
                        </a:spcAft>
                      </a:pPr>
                      <a:r>
                        <a:rPr lang="ru-RU" sz="1200">
                          <a:effectLst/>
                        </a:rPr>
                        <a:t>Хотамов А.</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1998</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163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53</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4,65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8,67</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13,71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20,72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6,31</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5,92</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2,35</a:t>
                      </a:r>
                      <a:endParaRPr lang="ru-RU" sz="110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a:effectLst/>
                        </a:rPr>
                        <a:t>6,48</a:t>
                      </a:r>
                      <a:endParaRPr lang="ru-RU" sz="1100">
                        <a:effectLst/>
                        <a:latin typeface="Times New Roman"/>
                        <a:ea typeface="Times New Roman"/>
                        <a:cs typeface="Times New Roman"/>
                      </a:endParaRPr>
                    </a:p>
                  </a:txBody>
                  <a:tcPr marL="60860" marR="60860" marT="0" marB="0" anchor="ctr"/>
                </a:tc>
              </a:tr>
              <a:tr h="362341">
                <a:tc gridSpan="3">
                  <a:txBody>
                    <a:bodyPr/>
                    <a:lstStyle/>
                    <a:p>
                      <a:pPr algn="ctr">
                        <a:lnSpc>
                          <a:spcPct val="115000"/>
                        </a:lnSpc>
                        <a:spcAft>
                          <a:spcPts val="0"/>
                        </a:spcAft>
                      </a:pPr>
                      <a:r>
                        <a:rPr lang="ru-RU" sz="1200">
                          <a:effectLst/>
                        </a:rPr>
                        <a:t>Ўртача кўрсаткич</a:t>
                      </a:r>
                      <a:endParaRPr lang="ru-RU" sz="1100">
                        <a:effectLst/>
                        <a:latin typeface="Times New Roman"/>
                        <a:ea typeface="Times New Roman"/>
                        <a:cs typeface="Times New Roman"/>
                      </a:endParaRPr>
                    </a:p>
                  </a:txBody>
                  <a:tcPr marL="60860" marR="60860" marT="0" marB="0" anchor="ctr"/>
                </a:tc>
                <a:tc hMerge="1">
                  <a:txBody>
                    <a:bodyPr/>
                    <a:lstStyle/>
                    <a:p>
                      <a:endParaRPr lang="ru-RU"/>
                    </a:p>
                  </a:txBody>
                  <a:tcPr/>
                </a:tc>
                <a:tc hMerge="1">
                  <a:txBody>
                    <a:bodyPr/>
                    <a:lstStyle/>
                    <a:p>
                      <a:endParaRPr lang="ru-RU"/>
                    </a:p>
                  </a:txBody>
                  <a:tcPr/>
                </a:tc>
                <a:tc>
                  <a:txBody>
                    <a:bodyPr/>
                    <a:lstStyle/>
                    <a:p>
                      <a:pPr algn="ctr">
                        <a:lnSpc>
                          <a:spcPct val="115000"/>
                        </a:lnSpc>
                        <a:spcAft>
                          <a:spcPts val="0"/>
                        </a:spcAft>
                      </a:pPr>
                      <a:r>
                        <a:rPr lang="ru-RU" sz="1200" b="1" dirty="0">
                          <a:effectLst/>
                        </a:rPr>
                        <a:t>168</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59,2</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4,63</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8,41</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13,77</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a:effectLst/>
                        </a:rPr>
                        <a:t>20,76</a:t>
                      </a:r>
                      <a:endParaRPr lang="ru-RU" sz="1100" b="1">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6,40</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6,10</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2,35</a:t>
                      </a:r>
                      <a:endParaRPr lang="ru-RU" sz="1100" b="1" dirty="0">
                        <a:effectLst/>
                        <a:latin typeface="Times New Roman"/>
                        <a:ea typeface="Times New Roman"/>
                        <a:cs typeface="Times New Roman"/>
                      </a:endParaRPr>
                    </a:p>
                  </a:txBody>
                  <a:tcPr marL="60860" marR="60860" marT="0" marB="0" anchor="ctr"/>
                </a:tc>
                <a:tc>
                  <a:txBody>
                    <a:bodyPr/>
                    <a:lstStyle/>
                    <a:p>
                      <a:pPr algn="ctr">
                        <a:lnSpc>
                          <a:spcPct val="115000"/>
                        </a:lnSpc>
                        <a:spcAft>
                          <a:spcPts val="0"/>
                        </a:spcAft>
                      </a:pPr>
                      <a:r>
                        <a:rPr lang="ru-RU" sz="1200" b="1" dirty="0">
                          <a:effectLst/>
                        </a:rPr>
                        <a:t>6,41</a:t>
                      </a:r>
                      <a:endParaRPr lang="ru-RU" sz="1100" b="1" dirty="0">
                        <a:effectLst/>
                        <a:latin typeface="Times New Roman"/>
                        <a:ea typeface="Times New Roman"/>
                        <a:cs typeface="Times New Roman"/>
                      </a:endParaRPr>
                    </a:p>
                  </a:txBody>
                  <a:tcPr marL="60860" marR="60860" marT="0" marB="0" anchor="ctr"/>
                </a:tc>
              </a:tr>
            </a:tbl>
          </a:graphicData>
        </a:graphic>
      </p:graphicFrame>
    </p:spTree>
    <p:extLst>
      <p:ext uri="{BB962C8B-B14F-4D97-AF65-F5344CB8AC3E}">
        <p14:creationId xmlns:p14="http://schemas.microsoft.com/office/powerpoint/2010/main" val="153428088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TotalTime>
  <Words>1378</Words>
  <Application>Microsoft Office PowerPoint</Application>
  <PresentationFormat>Экран (4:3)</PresentationFormat>
  <Paragraphs>738</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Трек</vt:lpstr>
      <vt:lpstr>ҚИСҚА МАСОФАГА ЮГУРИШДА МУСОБАҚАОЛДИ ТАЙЁРГАРЛИГИНИ РЕЖАЛАШТИРИШ (бошланғич тайёргарлик даврида).</vt:lpstr>
      <vt:lpstr>Тадқиқот ишининг долзарблиги: 13-14 ёшли спортчиларда мусобақаолди тайёргарлиги даври муҳим аҳамиятга эга. Шу даврда бажариладиган махсус воситаларнинг шиддати ва миқдори  уларнинг мусобақа даврида кўрсатадиган натижалари билан чамбар – час боғлиқ. Шунинг учун мусобақаолди тайёргарлиги даври спортчи тайёргалигининг муҳим босқичидир.</vt:lpstr>
      <vt:lpstr>Презентация PowerPoint</vt:lpstr>
      <vt:lpstr>Тадқиқотда қуйидаги назорат тестларитдан фойдаланилди:</vt:lpstr>
      <vt:lpstr>Математик статистик услублари. Тадқиқот натижалари статистик усул билан ишлаб чиқилди, унда шуғулланувчиларнинг ёши, вазни, назорат тестлари бўйича кўрсатган кўрсаткичлари ҳисобланди, ўрта арифметик қиймат текширилди.</vt:lpstr>
      <vt:lpstr>Тажриба (тадқиқот) гуруҳи узунликка сакровчиларнинг тезкор – куч сифатлари (n =10)</vt:lpstr>
      <vt:lpstr>Назорат гуруҳи узунликка сакровчиларнинг тезкор – куч сифатлари (n =10)</vt:lpstr>
      <vt:lpstr>Тажриба (тадқиқот) гуруҳи узунликка сакровчиларнинг тезкор – куч сифатлари (n =10)</vt:lpstr>
      <vt:lpstr>Назорат гуруҳи узунликка сакровчиларнинг тезкор – куч сифатлари (n =10)</vt:lpstr>
      <vt:lpstr>Тажриба ва назорат гуруҳларининг натижалари фарқи.</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ҚИСҚА МАСОФАГА ЮГУРИШДА МУСОБАҚАОЛДИ ТАЙЁРГАРЛИГИНИ РЕЖАЛАШТИРИШ (бошланғич тайёргарлик даврида).</dc:title>
  <cp:lastModifiedBy>1</cp:lastModifiedBy>
  <cp:revision>4</cp:revision>
  <dcterms:modified xsi:type="dcterms:W3CDTF">2015-01-22T11:53:32Z</dcterms:modified>
</cp:coreProperties>
</file>