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7" r:id="rId3"/>
    <p:sldId id="286" r:id="rId4"/>
    <p:sldId id="288" r:id="rId5"/>
    <p:sldId id="289" r:id="rId6"/>
    <p:sldId id="290" r:id="rId7"/>
    <p:sldId id="291" r:id="rId8"/>
    <p:sldId id="279" r:id="rId9"/>
    <p:sldId id="292" r:id="rId10"/>
    <p:sldId id="287" r:id="rId11"/>
    <p:sldId id="278" r:id="rId12"/>
    <p:sldId id="283" r:id="rId13"/>
    <p:sldId id="285" r:id="rId14"/>
    <p:sldId id="293" r:id="rId15"/>
    <p:sldId id="296" r:id="rId16"/>
    <p:sldId id="295" r:id="rId17"/>
    <p:sldId id="294" r:id="rId18"/>
    <p:sldId id="271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87057" autoAdjust="0"/>
  </p:normalViewPr>
  <p:slideViewPr>
    <p:cSldViewPr>
      <p:cViewPr>
        <p:scale>
          <a:sx n="80" d="100"/>
          <a:sy n="80" d="100"/>
        </p:scale>
        <p:origin x="-864" y="-4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81FAF-251A-45F3-B85C-F61A947AACE8}" type="datetimeFigureOut">
              <a:rPr lang="ru-RU" smtClean="0"/>
              <a:pPr/>
              <a:t>06.12.2013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BBCE47D-E11B-4D30-ACEA-E811A9A83F2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81FAF-251A-45F3-B85C-F61A947AACE8}" type="datetimeFigureOut">
              <a:rPr lang="ru-RU" smtClean="0"/>
              <a:pPr/>
              <a:t>06.12.2013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CE47D-E11B-4D30-ACEA-E811A9A83F2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81FAF-251A-45F3-B85C-F61A947AACE8}" type="datetimeFigureOut">
              <a:rPr lang="ru-RU" smtClean="0"/>
              <a:pPr/>
              <a:t>06.12.2013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CE47D-E11B-4D30-ACEA-E811A9A83F2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85800" y="1981200"/>
            <a:ext cx="3818467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39734" y="1981200"/>
            <a:ext cx="3818467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685800" y="4114800"/>
            <a:ext cx="3818467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39734" y="4114800"/>
            <a:ext cx="3818467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AFA223-CD00-4D5E-A6EC-43B53D77021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E7781FAF-251A-45F3-B85C-F61A947AACE8}" type="datetimeFigureOut">
              <a:rPr lang="ru-RU" smtClean="0"/>
              <a:pPr/>
              <a:t>06.12.2013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5BBCE47D-E11B-4D30-ACEA-E811A9A83F2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81FAF-251A-45F3-B85C-F61A947AACE8}" type="datetimeFigureOut">
              <a:rPr lang="ru-RU" smtClean="0"/>
              <a:pPr/>
              <a:t>06.12.2013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CE47D-E11B-4D30-ACEA-E811A9A83F2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81FAF-251A-45F3-B85C-F61A947AACE8}" type="datetimeFigureOut">
              <a:rPr lang="ru-RU" smtClean="0"/>
              <a:pPr/>
              <a:t>06.12.2013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CE47D-E11B-4D30-ACEA-E811A9A83F2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CE47D-E11B-4D30-ACEA-E811A9A83F2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81FAF-251A-45F3-B85C-F61A947AACE8}" type="datetimeFigureOut">
              <a:rPr lang="ru-RU" smtClean="0"/>
              <a:pPr/>
              <a:t>06.12.2013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81FAF-251A-45F3-B85C-F61A947AACE8}" type="datetimeFigureOut">
              <a:rPr lang="ru-RU" smtClean="0"/>
              <a:pPr/>
              <a:t>06.12.2013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CE47D-E11B-4D30-ACEA-E811A9A83F2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81FAF-251A-45F3-B85C-F61A947AACE8}" type="datetimeFigureOut">
              <a:rPr lang="ru-RU" smtClean="0"/>
              <a:pPr/>
              <a:t>06.12.2013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CE47D-E11B-4D30-ACEA-E811A9A83F2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E7781FAF-251A-45F3-B85C-F61A947AACE8}" type="datetimeFigureOut">
              <a:rPr lang="ru-RU" smtClean="0"/>
              <a:pPr/>
              <a:t>06.12.2013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BBCE47D-E11B-4D30-ACEA-E811A9A83F2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81FAF-251A-45F3-B85C-F61A947AACE8}" type="datetimeFigureOut">
              <a:rPr lang="ru-RU" smtClean="0"/>
              <a:pPr/>
              <a:t>06.12.2013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BBCE47D-E11B-4D30-ACEA-E811A9A83F2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E7781FAF-251A-45F3-B85C-F61A947AACE8}" type="datetimeFigureOut">
              <a:rPr lang="ru-RU" smtClean="0"/>
              <a:pPr/>
              <a:t>06.12.2013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5BBCE47D-E11B-4D30-ACEA-E811A9A83F2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571472" y="2643182"/>
            <a:ext cx="7786742" cy="1752600"/>
          </a:xfrm>
        </p:spPr>
        <p:txBody>
          <a:bodyPr/>
          <a:lstStyle/>
          <a:p>
            <a:r>
              <a:rPr lang="ru-RU" sz="2800" dirty="0" smtClean="0">
                <a:latin typeface="Arial Black" pitchFamily="34" charset="0"/>
              </a:rPr>
              <a:t>Тема: Асфиксия новорожденных.</a:t>
            </a:r>
          </a:p>
          <a:p>
            <a:endParaRPr lang="ru-RU" sz="2800" dirty="0" smtClean="0">
              <a:latin typeface="Arial Black" pitchFamily="34" charset="0"/>
            </a:endParaRPr>
          </a:p>
          <a:p>
            <a:r>
              <a:rPr lang="ru-RU" sz="2800" dirty="0" smtClean="0">
                <a:latin typeface="Arial Black" pitchFamily="34" charset="0"/>
              </a:rPr>
              <a:t>Открытая лекция для 2 курса (ОМХ</a:t>
            </a:r>
            <a:r>
              <a:rPr lang="ru-RU" sz="2800" dirty="0" smtClean="0">
                <a:latin typeface="Arial Black" pitchFamily="34" charset="0"/>
              </a:rPr>
              <a:t>)</a:t>
            </a:r>
          </a:p>
          <a:p>
            <a:r>
              <a:rPr lang="ru-RU" sz="2800" b="1" dirty="0" smtClean="0"/>
              <a:t>Лектор: д.м.н. проф. Абдуллаева М.Н.                </a:t>
            </a:r>
          </a:p>
          <a:p>
            <a:endParaRPr lang="ru-RU" sz="2800" dirty="0">
              <a:latin typeface="Arial Black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57224" y="357166"/>
            <a:ext cx="7772400" cy="2041529"/>
          </a:xfrm>
        </p:spPr>
        <p:txBody>
          <a:bodyPr>
            <a:normAutofit fontScale="90000"/>
          </a:bodyPr>
          <a:lstStyle/>
          <a:p>
            <a:r>
              <a:rPr lang="ru-RU" dirty="0" err="1" smtClean="0">
                <a:latin typeface="Georgia" pitchFamily="18" charset="0"/>
              </a:rPr>
              <a:t>СамГосМИ</a:t>
            </a:r>
            <a:r>
              <a:rPr lang="ru-RU" dirty="0" smtClean="0">
                <a:latin typeface="Georgia" pitchFamily="18" charset="0"/>
              </a:rPr>
              <a:t/>
            </a:r>
            <a:br>
              <a:rPr lang="ru-RU" dirty="0" smtClean="0">
                <a:latin typeface="Georgia" pitchFamily="18" charset="0"/>
              </a:rPr>
            </a:br>
            <a:r>
              <a:rPr lang="ru-RU" dirty="0" smtClean="0">
                <a:latin typeface="Georgia" pitchFamily="18" charset="0"/>
              </a:rPr>
              <a:t>Кафедра неонатологии</a:t>
            </a:r>
            <a:br>
              <a:rPr lang="ru-RU" dirty="0" smtClean="0">
                <a:latin typeface="Georgia" pitchFamily="18" charset="0"/>
              </a:rPr>
            </a:br>
            <a:endParaRPr lang="ru-RU" dirty="0"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1859340"/>
            <a:ext cx="864096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Тяжелая и\или длительная гипоксия влечет за собой срыв механизмов компенсации, что проявляется, прежде всего, истощением симпатоадреналовой системы и коры надпочечников, артериальной гипотензией, </a:t>
            </a:r>
            <a:r>
              <a:rPr lang="ru-RU" dirty="0" err="1"/>
              <a:t>брадикардией</a:t>
            </a:r>
            <a:r>
              <a:rPr lang="ru-RU" dirty="0"/>
              <a:t>, коллапсом. </a:t>
            </a:r>
          </a:p>
          <a:p>
            <a:r>
              <a:rPr lang="ru-RU" dirty="0"/>
              <a:t>Патологический ацидоз увеличивает проницаемость сосудистой стенки и клеточных мембран. Это в свою очередь  приводит к </a:t>
            </a:r>
            <a:r>
              <a:rPr lang="ru-RU" dirty="0" err="1"/>
              <a:t>гемоконцентрации</a:t>
            </a:r>
            <a:r>
              <a:rPr lang="ru-RU" dirty="0"/>
              <a:t>, </a:t>
            </a:r>
            <a:r>
              <a:rPr lang="ru-RU" dirty="0" err="1"/>
              <a:t>сладжированию</a:t>
            </a:r>
            <a:r>
              <a:rPr lang="ru-RU" dirty="0"/>
              <a:t> эритроцитов, образованию внутрисосудистых тромбов, выходу жидкой части крови в интерстициальное пространство, </a:t>
            </a:r>
            <a:r>
              <a:rPr lang="ru-RU" dirty="0" err="1"/>
              <a:t>гиповолемии</a:t>
            </a:r>
            <a:r>
              <a:rPr lang="ru-RU" dirty="0"/>
              <a:t>.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</a:tabLst>
            </a:pPr>
            <a:r>
              <a:rPr lang="ru-RU" dirty="0" smtClean="0"/>
              <a:t>Повышение </a:t>
            </a:r>
            <a:r>
              <a:rPr lang="ru-RU" dirty="0"/>
              <a:t>проницаемости клеточных мембран вызывает </a:t>
            </a:r>
            <a:r>
              <a:rPr lang="ru-RU" dirty="0" err="1"/>
              <a:t>дисэлектролитемию</a:t>
            </a:r>
            <a:r>
              <a:rPr lang="ru-RU" dirty="0"/>
              <a:t> (</a:t>
            </a:r>
            <a:r>
              <a:rPr lang="ru-RU" dirty="0" err="1"/>
              <a:t>гипокалиемию</a:t>
            </a:r>
            <a:r>
              <a:rPr lang="ru-RU" dirty="0"/>
              <a:t>, </a:t>
            </a:r>
            <a:r>
              <a:rPr lang="ru-RU" dirty="0" err="1"/>
              <a:t>гипомагниемию</a:t>
            </a:r>
            <a:r>
              <a:rPr lang="ru-RU" dirty="0"/>
              <a:t>, </a:t>
            </a:r>
            <a:r>
              <a:rPr lang="ru-RU" dirty="0" err="1"/>
              <a:t>гипокальцеимию</a:t>
            </a:r>
            <a:r>
              <a:rPr lang="ru-RU" dirty="0"/>
              <a:t>), может спровоцировать синдром ДВС.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</a:tabLst>
            </a:pPr>
            <a:endParaRPr lang="ru-RU" dirty="0">
              <a:latin typeface="Arial" pitchFamily="34" charset="0"/>
              <a:ea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64957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6"/>
          <p:cNvGrpSpPr>
            <a:grpSpLocks/>
          </p:cNvGrpSpPr>
          <p:nvPr/>
        </p:nvGrpSpPr>
        <p:grpSpPr bwMode="auto">
          <a:xfrm>
            <a:off x="199994" y="1190608"/>
            <a:ext cx="8580967" cy="4892675"/>
            <a:chOff x="382" y="817"/>
            <a:chExt cx="6081" cy="3208"/>
          </a:xfrm>
        </p:grpSpPr>
        <p:sp>
          <p:nvSpPr>
            <p:cNvPr id="5124" name="Text Box 4"/>
            <p:cNvSpPr txBox="1">
              <a:spLocks noChangeArrowheads="1"/>
            </p:cNvSpPr>
            <p:nvPr/>
          </p:nvSpPr>
          <p:spPr bwMode="auto">
            <a:xfrm>
              <a:off x="2112" y="817"/>
              <a:ext cx="2143" cy="252"/>
            </a:xfrm>
            <a:prstGeom prst="rect">
              <a:avLst/>
            </a:prstGeom>
            <a:gradFill rotWithShape="0">
              <a:gsLst>
                <a:gs pos="0">
                  <a:srgbClr val="FF3300">
                    <a:gamma/>
                    <a:shade val="46275"/>
                    <a:invGamma/>
                  </a:srgbClr>
                </a:gs>
                <a:gs pos="50000">
                  <a:srgbClr val="FF3300"/>
                </a:gs>
                <a:gs pos="100000">
                  <a:srgbClr val="FF33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sym typeface="Wingdings" pitchFamily="2" charset="2"/>
                </a:rPr>
                <a:t></a:t>
              </a:r>
              <a:r>
                <a:rPr lang="en-GB" dirty="0">
                  <a:effectLst>
                    <a:outerShdw blurRad="38100" dist="38100" dir="2700000" algn="tl">
                      <a:srgbClr val="FFFFFF"/>
                    </a:outerShdw>
                  </a:effectLst>
                  <a:sym typeface="Wingdings" pitchFamily="2" charset="2"/>
                </a:rPr>
                <a:t> </a:t>
              </a:r>
              <a:r>
                <a:rPr lang="en-GB" sz="20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РаO</a:t>
              </a:r>
              <a:r>
                <a:rPr lang="en-GB" sz="2000" b="1" baseline="-250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2</a:t>
              </a:r>
              <a:r>
                <a:rPr lang="en-GB" sz="20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, </a:t>
              </a:r>
              <a:r>
                <a:rPr lang="en-GB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sym typeface="Wingdings" pitchFamily="2" charset="2"/>
                </a:rPr>
                <a:t></a:t>
              </a:r>
              <a:r>
                <a:rPr lang="en-GB" dirty="0"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 </a:t>
              </a:r>
              <a:r>
                <a:rPr lang="en-GB" sz="20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  <a:sym typeface="Wingdings" pitchFamily="2" charset="2"/>
                </a:rPr>
                <a:t>PaCO</a:t>
              </a:r>
              <a:r>
                <a:rPr lang="en-GB" sz="2000" b="1" baseline="-250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  <a:sym typeface="Wingdings" pitchFamily="2" charset="2"/>
                </a:rPr>
                <a:t>2</a:t>
              </a:r>
              <a:r>
                <a:rPr lang="en-GB" sz="20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  <a:sym typeface="Wingdings" pitchFamily="2" charset="2"/>
                </a:rPr>
                <a:t>,  pH</a:t>
              </a:r>
            </a:p>
          </p:txBody>
        </p:sp>
        <p:sp>
          <p:nvSpPr>
            <p:cNvPr id="5126" name="Text Box 6"/>
            <p:cNvSpPr txBox="1">
              <a:spLocks noChangeArrowheads="1"/>
            </p:cNvSpPr>
            <p:nvPr/>
          </p:nvSpPr>
          <p:spPr bwMode="auto">
            <a:xfrm>
              <a:off x="1584" y="1200"/>
              <a:ext cx="3758" cy="252"/>
            </a:xfrm>
            <a:prstGeom prst="rect">
              <a:avLst/>
            </a:prstGeom>
            <a:gradFill rotWithShape="0">
              <a:gsLst>
                <a:gs pos="0">
                  <a:srgbClr val="0066FF">
                    <a:gamma/>
                    <a:shade val="46275"/>
                    <a:invGamma/>
                  </a:srgbClr>
                </a:gs>
                <a:gs pos="50000">
                  <a:srgbClr val="0066FF"/>
                </a:gs>
                <a:gs pos="100000">
                  <a:srgbClr val="0066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2000" b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ПАТОФИЗИОЛОГИЧЕСКИЕ ИЗМЕНЕНИЯ</a:t>
              </a:r>
              <a:endParaRPr lang="en-GB" sz="2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5127" name="Text Box 7"/>
            <p:cNvSpPr txBox="1">
              <a:spLocks noChangeArrowheads="1"/>
            </p:cNvSpPr>
            <p:nvPr/>
          </p:nvSpPr>
          <p:spPr bwMode="auto">
            <a:xfrm>
              <a:off x="480" y="1680"/>
              <a:ext cx="1051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b="1">
                  <a:solidFill>
                    <a:srgbClr val="FF99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Сердечные</a:t>
              </a:r>
            </a:p>
          </p:txBody>
        </p:sp>
        <p:sp>
          <p:nvSpPr>
            <p:cNvPr id="5128" name="Text Box 8"/>
            <p:cNvSpPr txBox="1">
              <a:spLocks noChangeArrowheads="1"/>
            </p:cNvSpPr>
            <p:nvPr/>
          </p:nvSpPr>
          <p:spPr bwMode="auto">
            <a:xfrm>
              <a:off x="528" y="2496"/>
              <a:ext cx="945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b="1">
                  <a:solidFill>
                    <a:srgbClr val="FF99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Мозговые</a:t>
              </a:r>
            </a:p>
          </p:txBody>
        </p:sp>
        <p:sp>
          <p:nvSpPr>
            <p:cNvPr id="5129" name="Text Box 9"/>
            <p:cNvSpPr txBox="1">
              <a:spLocks noChangeArrowheads="1"/>
            </p:cNvSpPr>
            <p:nvPr/>
          </p:nvSpPr>
          <p:spPr bwMode="auto">
            <a:xfrm>
              <a:off x="528" y="3120"/>
              <a:ext cx="1478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b="1">
                  <a:solidFill>
                    <a:srgbClr val="FF99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Метаболические</a:t>
              </a:r>
            </a:p>
          </p:txBody>
        </p:sp>
        <p:sp>
          <p:nvSpPr>
            <p:cNvPr id="5130" name="Text Box 10"/>
            <p:cNvSpPr txBox="1">
              <a:spLocks noChangeArrowheads="1"/>
            </p:cNvSpPr>
            <p:nvPr/>
          </p:nvSpPr>
          <p:spPr bwMode="auto">
            <a:xfrm>
              <a:off x="1680" y="3792"/>
              <a:ext cx="2861" cy="233"/>
            </a:xfrm>
            <a:prstGeom prst="rect">
              <a:avLst/>
            </a:prstGeom>
            <a:gradFill rotWithShape="0">
              <a:gsLst>
                <a:gs pos="0">
                  <a:srgbClr val="0066FF">
                    <a:gamma/>
                    <a:shade val="46275"/>
                    <a:invGamma/>
                  </a:srgbClr>
                </a:gs>
                <a:gs pos="50000">
                  <a:srgbClr val="0066FF"/>
                </a:gs>
                <a:gs pos="100000">
                  <a:srgbClr val="0066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b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ПОЛИОРГАННОЕ ПОВРЕЖДЕНИЕ</a:t>
              </a:r>
              <a:endParaRPr lang="en-GB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9226" name="Text Box 11"/>
            <p:cNvSpPr txBox="1">
              <a:spLocks noChangeArrowheads="1"/>
            </p:cNvSpPr>
            <p:nvPr/>
          </p:nvSpPr>
          <p:spPr bwMode="auto">
            <a:xfrm>
              <a:off x="2448" y="1392"/>
              <a:ext cx="784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GB" sz="2000" b="1">
                  <a:solidFill>
                    <a:srgbClr val="CCFF33"/>
                  </a:solidFill>
                  <a:effectLst/>
                  <a:latin typeface="Arial" charset="0"/>
                </a:rPr>
                <a:t>Ранние</a:t>
              </a:r>
            </a:p>
          </p:txBody>
        </p:sp>
        <p:sp>
          <p:nvSpPr>
            <p:cNvPr id="9227" name="Text Box 12"/>
            <p:cNvSpPr txBox="1">
              <a:spLocks noChangeArrowheads="1"/>
            </p:cNvSpPr>
            <p:nvPr/>
          </p:nvSpPr>
          <p:spPr bwMode="auto">
            <a:xfrm>
              <a:off x="4560" y="1392"/>
              <a:ext cx="90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GB" sz="2000" b="1" dirty="0" err="1">
                  <a:solidFill>
                    <a:srgbClr val="CCFF33"/>
                  </a:solidFill>
                  <a:effectLst/>
                  <a:latin typeface="Arial" charset="0"/>
                </a:rPr>
                <a:t>Поздние</a:t>
              </a:r>
              <a:endParaRPr lang="en-GB" sz="2000" b="1" dirty="0">
                <a:solidFill>
                  <a:srgbClr val="CCFF33"/>
                </a:solidFill>
                <a:effectLst/>
                <a:latin typeface="Arial" charset="0"/>
              </a:endParaRPr>
            </a:p>
          </p:txBody>
        </p:sp>
        <p:sp>
          <p:nvSpPr>
            <p:cNvPr id="5135" name="Line 15"/>
            <p:cNvSpPr>
              <a:spLocks noChangeShapeType="1"/>
            </p:cNvSpPr>
            <p:nvPr/>
          </p:nvSpPr>
          <p:spPr bwMode="auto">
            <a:xfrm>
              <a:off x="576" y="1632"/>
              <a:ext cx="5472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136" name="Line 16"/>
            <p:cNvSpPr>
              <a:spLocks noChangeShapeType="1"/>
            </p:cNvSpPr>
            <p:nvPr/>
          </p:nvSpPr>
          <p:spPr bwMode="auto">
            <a:xfrm>
              <a:off x="576" y="2496"/>
              <a:ext cx="5472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137" name="Line 17"/>
            <p:cNvSpPr>
              <a:spLocks noChangeShapeType="1"/>
            </p:cNvSpPr>
            <p:nvPr/>
          </p:nvSpPr>
          <p:spPr bwMode="auto">
            <a:xfrm>
              <a:off x="576" y="3072"/>
              <a:ext cx="5472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144" name="Line 24"/>
            <p:cNvSpPr>
              <a:spLocks noChangeShapeType="1"/>
            </p:cNvSpPr>
            <p:nvPr/>
          </p:nvSpPr>
          <p:spPr bwMode="auto">
            <a:xfrm>
              <a:off x="5184" y="1872"/>
              <a:ext cx="0" cy="240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 type="stealth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145" name="Line 25"/>
            <p:cNvSpPr>
              <a:spLocks noChangeShapeType="1"/>
            </p:cNvSpPr>
            <p:nvPr/>
          </p:nvSpPr>
          <p:spPr bwMode="auto">
            <a:xfrm flipV="1">
              <a:off x="5328" y="2496"/>
              <a:ext cx="0" cy="240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 type="stealth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146" name="Line 26"/>
            <p:cNvSpPr>
              <a:spLocks noChangeShapeType="1"/>
            </p:cNvSpPr>
            <p:nvPr/>
          </p:nvSpPr>
          <p:spPr bwMode="auto">
            <a:xfrm>
              <a:off x="3216" y="1056"/>
              <a:ext cx="0" cy="192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 type="stealth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147" name="AutoShape 27"/>
            <p:cNvSpPr>
              <a:spLocks noChangeArrowheads="1"/>
            </p:cNvSpPr>
            <p:nvPr/>
          </p:nvSpPr>
          <p:spPr bwMode="auto">
            <a:xfrm>
              <a:off x="1728" y="1728"/>
              <a:ext cx="528" cy="192"/>
            </a:xfrm>
            <a:prstGeom prst="rightArrow">
              <a:avLst>
                <a:gd name="adj1" fmla="val 50000"/>
                <a:gd name="adj2" fmla="val 6875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148" name="AutoShape 28"/>
            <p:cNvSpPr>
              <a:spLocks noChangeArrowheads="1"/>
            </p:cNvSpPr>
            <p:nvPr/>
          </p:nvSpPr>
          <p:spPr bwMode="auto">
            <a:xfrm>
              <a:off x="1728" y="2592"/>
              <a:ext cx="528" cy="192"/>
            </a:xfrm>
            <a:prstGeom prst="rightArrow">
              <a:avLst>
                <a:gd name="adj1" fmla="val 50000"/>
                <a:gd name="adj2" fmla="val 6875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151" name="AutoShape 31"/>
            <p:cNvSpPr>
              <a:spLocks noChangeArrowheads="1"/>
            </p:cNvSpPr>
            <p:nvPr/>
          </p:nvSpPr>
          <p:spPr bwMode="auto">
            <a:xfrm>
              <a:off x="2208" y="3216"/>
              <a:ext cx="336" cy="144"/>
            </a:xfrm>
            <a:prstGeom prst="rightArrow">
              <a:avLst>
                <a:gd name="adj1" fmla="val 50000"/>
                <a:gd name="adj2" fmla="val 58333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153" name="Line 33"/>
            <p:cNvSpPr>
              <a:spLocks noChangeShapeType="1"/>
            </p:cNvSpPr>
            <p:nvPr/>
          </p:nvSpPr>
          <p:spPr bwMode="auto">
            <a:xfrm>
              <a:off x="624" y="3600"/>
              <a:ext cx="5472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154" name="Line 34"/>
            <p:cNvSpPr>
              <a:spLocks noChangeShapeType="1"/>
            </p:cNvSpPr>
            <p:nvPr/>
          </p:nvSpPr>
          <p:spPr bwMode="auto">
            <a:xfrm>
              <a:off x="3264" y="3600"/>
              <a:ext cx="0" cy="192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 type="stealth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pic>
          <p:nvPicPr>
            <p:cNvPr id="9239" name="Picture 49" descr="inkstai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82" y="2024"/>
              <a:ext cx="284" cy="4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40" name="Picture 53" descr="sirdis1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875" y="1842"/>
              <a:ext cx="383" cy="5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41" name="Picture 55" descr="Zarnynas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00" y="2024"/>
              <a:ext cx="372" cy="4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158" name="Text Box 38"/>
            <p:cNvSpPr txBox="1">
              <a:spLocks noChangeArrowheads="1"/>
            </p:cNvSpPr>
            <p:nvPr/>
          </p:nvSpPr>
          <p:spPr bwMode="auto">
            <a:xfrm>
              <a:off x="2448" y="1584"/>
              <a:ext cx="1405" cy="6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GB" sz="1600" b="1" dirty="0">
                  <a:solidFill>
                    <a:schemeClr val="bg1"/>
                  </a:solidFill>
                  <a:effectLst/>
                  <a:latin typeface="Arial" charset="0"/>
                  <a:sym typeface="Wingdings" pitchFamily="2" charset="2"/>
                </a:rPr>
                <a:t></a:t>
              </a:r>
              <a:r>
                <a:rPr lang="en-US" b="1" dirty="0">
                  <a:solidFill>
                    <a:schemeClr val="bg1"/>
                  </a:solidFill>
                  <a:effectLst/>
                  <a:latin typeface="Arial" charset="0"/>
                </a:rPr>
                <a:t> </a:t>
              </a:r>
              <a:r>
                <a:rPr lang="en-US" sz="1600" b="1" dirty="0">
                  <a:solidFill>
                    <a:schemeClr val="bg1"/>
                  </a:solidFill>
                  <a:effectLst/>
                  <a:latin typeface="Arial" charset="0"/>
                </a:rPr>
                <a:t>ЧСС, </a:t>
              </a:r>
              <a:r>
                <a:rPr lang="en-GB" sz="16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  <a:sym typeface="Wingdings" pitchFamily="2" charset="2"/>
                </a:rPr>
                <a:t></a:t>
              </a:r>
              <a:r>
                <a:rPr lang="en-US" sz="1600" b="1" dirty="0">
                  <a:solidFill>
                    <a:schemeClr val="bg1"/>
                  </a:solidFill>
                  <a:effectLst/>
                  <a:latin typeface="Arial" charset="0"/>
                </a:rPr>
                <a:t> АД</a:t>
              </a:r>
            </a:p>
            <a:p>
              <a:pPr>
                <a:defRPr/>
              </a:pPr>
              <a:r>
                <a:rPr lang="en-US" sz="1600" b="1" dirty="0" err="1">
                  <a:solidFill>
                    <a:schemeClr val="bg1"/>
                  </a:solidFill>
                  <a:effectLst/>
                  <a:latin typeface="Arial" charset="0"/>
                </a:rPr>
                <a:t>Перераспределение</a:t>
              </a:r>
              <a:endParaRPr lang="en-US" sz="1600" b="1" dirty="0">
                <a:solidFill>
                  <a:schemeClr val="bg1"/>
                </a:solidFill>
                <a:effectLst/>
                <a:latin typeface="Arial" charset="0"/>
              </a:endParaRPr>
            </a:p>
            <a:p>
              <a:pPr>
                <a:defRPr/>
              </a:pPr>
              <a:r>
                <a:rPr lang="en-US" sz="1600" b="1" dirty="0" err="1">
                  <a:solidFill>
                    <a:schemeClr val="bg1"/>
                  </a:solidFill>
                  <a:effectLst/>
                  <a:latin typeface="Arial" charset="0"/>
                </a:rPr>
                <a:t>кровообращения</a:t>
              </a:r>
              <a:endParaRPr lang="en-US" sz="1600" b="1" dirty="0">
                <a:solidFill>
                  <a:schemeClr val="bg1"/>
                </a:solidFill>
                <a:effectLst/>
                <a:latin typeface="Arial" charset="0"/>
              </a:endParaRPr>
            </a:p>
          </p:txBody>
        </p:sp>
        <p:sp>
          <p:nvSpPr>
            <p:cNvPr id="9243" name="Text Box 39"/>
            <p:cNvSpPr txBox="1">
              <a:spLocks noChangeArrowheads="1"/>
            </p:cNvSpPr>
            <p:nvPr/>
          </p:nvSpPr>
          <p:spPr bwMode="auto">
            <a:xfrm>
              <a:off x="2400" y="2160"/>
              <a:ext cx="1584" cy="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600" b="1">
                  <a:solidFill>
                    <a:schemeClr val="bg1"/>
                  </a:solidFill>
                  <a:effectLst/>
                  <a:latin typeface="Arial" charset="0"/>
                  <a:sym typeface="Wingdings" pitchFamily="2" charset="2"/>
                </a:rPr>
                <a:t> </a:t>
              </a:r>
              <a:r>
                <a:rPr lang="en-US" sz="1600" b="1">
                  <a:solidFill>
                    <a:schemeClr val="bg1"/>
                  </a:solidFill>
                  <a:effectLst/>
                  <a:latin typeface="Arial" charset="0"/>
                </a:rPr>
                <a:t>почечного и кишечного кровотока</a:t>
              </a:r>
            </a:p>
          </p:txBody>
        </p:sp>
        <p:sp>
          <p:nvSpPr>
            <p:cNvPr id="5160" name="Text Box 40"/>
            <p:cNvSpPr txBox="1">
              <a:spLocks noChangeArrowheads="1"/>
            </p:cNvSpPr>
            <p:nvPr/>
          </p:nvSpPr>
          <p:spPr bwMode="auto">
            <a:xfrm>
              <a:off x="4434" y="2268"/>
              <a:ext cx="1083" cy="3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sz="1600" b="1">
                  <a:solidFill>
                    <a:schemeClr val="bg1"/>
                  </a:solidFill>
                  <a:effectLst/>
                  <a:latin typeface="Arial" charset="0"/>
                  <a:sym typeface="Wingdings" pitchFamily="2" charset="2"/>
                </a:rPr>
                <a:t></a:t>
              </a:r>
              <a:r>
                <a:rPr lang="en-US" b="1">
                  <a:solidFill>
                    <a:schemeClr val="bg1"/>
                  </a:solidFill>
                  <a:effectLst/>
                  <a:latin typeface="Arial" charset="0"/>
                </a:rPr>
                <a:t> </a:t>
              </a:r>
              <a:r>
                <a:rPr lang="en-US" sz="1600" b="1">
                  <a:solidFill>
                    <a:schemeClr val="bg1"/>
                  </a:solidFill>
                  <a:effectLst/>
                  <a:latin typeface="Arial" charset="0"/>
                </a:rPr>
                <a:t>ЧСС, </a:t>
              </a:r>
              <a:r>
                <a:rPr lang="en-GB" sz="1600" b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  <a:sym typeface="Wingdings" pitchFamily="2" charset="2"/>
                </a:rPr>
                <a:t></a:t>
              </a:r>
              <a:r>
                <a:rPr lang="en-US" sz="1600" b="1">
                  <a:solidFill>
                    <a:schemeClr val="bg1"/>
                  </a:solidFill>
                  <a:effectLst/>
                  <a:latin typeface="Arial" charset="0"/>
                </a:rPr>
                <a:t> АД</a:t>
              </a:r>
            </a:p>
            <a:p>
              <a:pPr>
                <a:defRPr/>
              </a:pPr>
              <a:r>
                <a:rPr lang="en-US" sz="1600" b="1">
                  <a:solidFill>
                    <a:schemeClr val="bg1"/>
                  </a:solidFill>
                  <a:effectLst/>
                  <a:latin typeface="Arial" charset="0"/>
                </a:rPr>
                <a:t>шок</a:t>
              </a:r>
              <a:endParaRPr lang="en-US">
                <a:effectLst/>
              </a:endParaRPr>
            </a:p>
          </p:txBody>
        </p:sp>
        <p:sp>
          <p:nvSpPr>
            <p:cNvPr id="9245" name="Text Box 41"/>
            <p:cNvSpPr txBox="1">
              <a:spLocks noChangeArrowheads="1"/>
            </p:cNvSpPr>
            <p:nvPr/>
          </p:nvSpPr>
          <p:spPr bwMode="auto">
            <a:xfrm>
              <a:off x="2448" y="2544"/>
              <a:ext cx="1371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b="1">
                  <a:solidFill>
                    <a:schemeClr val="bg1"/>
                  </a:solidFill>
                  <a:effectLst/>
                  <a:latin typeface="Arial" charset="0"/>
                  <a:sym typeface="Wingdings" pitchFamily="2" charset="2"/>
                </a:rPr>
                <a:t> </a:t>
              </a:r>
              <a:r>
                <a:rPr lang="en-US" sz="1600" b="1">
                  <a:solidFill>
                    <a:schemeClr val="bg1"/>
                  </a:solidFill>
                  <a:effectLst/>
                  <a:latin typeface="Arial" charset="0"/>
                </a:rPr>
                <a:t>мозгового</a:t>
              </a:r>
            </a:p>
            <a:p>
              <a:r>
                <a:rPr lang="en-US" sz="1600" b="1">
                  <a:solidFill>
                    <a:schemeClr val="bg1"/>
                  </a:solidFill>
                  <a:effectLst/>
                  <a:latin typeface="Arial" charset="0"/>
                </a:rPr>
                <a:t>кровообращения</a:t>
              </a:r>
              <a:endParaRPr lang="en-US">
                <a:effectLst/>
              </a:endParaRPr>
            </a:p>
          </p:txBody>
        </p:sp>
        <p:sp>
          <p:nvSpPr>
            <p:cNvPr id="9246" name="Text Box 42"/>
            <p:cNvSpPr txBox="1">
              <a:spLocks noChangeArrowheads="1"/>
            </p:cNvSpPr>
            <p:nvPr/>
          </p:nvSpPr>
          <p:spPr bwMode="auto">
            <a:xfrm>
              <a:off x="2560" y="3158"/>
              <a:ext cx="950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b="1">
                  <a:solidFill>
                    <a:schemeClr val="bg1"/>
                  </a:solidFill>
                  <a:effectLst/>
                  <a:latin typeface="Arial" charset="0"/>
                  <a:sym typeface="Wingdings" pitchFamily="2" charset="2"/>
                </a:rPr>
                <a:t> </a:t>
              </a:r>
              <a:r>
                <a:rPr lang="en-US" sz="1600" b="1">
                  <a:solidFill>
                    <a:schemeClr val="bg1"/>
                  </a:solidFill>
                  <a:effectLst/>
                  <a:latin typeface="Arial" charset="0"/>
                </a:rPr>
                <a:t>гликолиз</a:t>
              </a:r>
              <a:endParaRPr lang="en-US">
                <a:effectLst/>
              </a:endParaRPr>
            </a:p>
          </p:txBody>
        </p:sp>
        <p:sp>
          <p:nvSpPr>
            <p:cNvPr id="9247" name="Text Box 43"/>
            <p:cNvSpPr txBox="1">
              <a:spLocks noChangeArrowheads="1"/>
            </p:cNvSpPr>
            <p:nvPr/>
          </p:nvSpPr>
          <p:spPr bwMode="auto">
            <a:xfrm>
              <a:off x="4332" y="2043"/>
              <a:ext cx="2131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b="1" dirty="0" err="1">
                  <a:solidFill>
                    <a:schemeClr val="bg1"/>
                  </a:solidFill>
                  <a:effectLst/>
                  <a:latin typeface="Arial" charset="0"/>
                </a:rPr>
                <a:t>Повреждение</a:t>
              </a:r>
              <a:r>
                <a:rPr lang="en-US" sz="1600" b="1" dirty="0">
                  <a:solidFill>
                    <a:schemeClr val="bg1"/>
                  </a:solidFill>
                  <a:effectLst/>
                  <a:latin typeface="Arial" charset="0"/>
                </a:rPr>
                <a:t> </a:t>
              </a:r>
              <a:r>
                <a:rPr lang="en-US" sz="1600" b="1" dirty="0" err="1">
                  <a:solidFill>
                    <a:schemeClr val="bg1"/>
                  </a:solidFill>
                  <a:effectLst/>
                  <a:latin typeface="Arial" charset="0"/>
                </a:rPr>
                <a:t>вследствии</a:t>
              </a:r>
              <a:endParaRPr lang="en-US" sz="1600" b="1" dirty="0">
                <a:solidFill>
                  <a:schemeClr val="bg1"/>
                </a:solidFill>
                <a:effectLst/>
                <a:latin typeface="Arial" charset="0"/>
              </a:endParaRPr>
            </a:p>
            <a:p>
              <a:r>
                <a:rPr lang="en-US" sz="1600" b="1" dirty="0" err="1">
                  <a:solidFill>
                    <a:schemeClr val="bg1"/>
                  </a:solidFill>
                  <a:effectLst/>
                  <a:latin typeface="Arial" charset="0"/>
                </a:rPr>
                <a:t>реоксигенации</a:t>
              </a:r>
              <a:r>
                <a:rPr lang="en-US" sz="1600" b="1" dirty="0">
                  <a:solidFill>
                    <a:schemeClr val="bg1"/>
                  </a:solidFill>
                  <a:effectLst/>
                  <a:latin typeface="Arial" charset="0"/>
                </a:rPr>
                <a:t>/</a:t>
              </a:r>
              <a:r>
                <a:rPr lang="ru-RU" sz="1600" b="1" dirty="0" err="1">
                  <a:solidFill>
                    <a:schemeClr val="bg1"/>
                  </a:solidFill>
                  <a:effectLst/>
                  <a:latin typeface="Arial" charset="0"/>
                </a:rPr>
                <a:t>реперфузии</a:t>
              </a:r>
              <a:endParaRPr lang="en-US" dirty="0">
                <a:effectLst/>
              </a:endParaRPr>
            </a:p>
          </p:txBody>
        </p:sp>
        <p:sp>
          <p:nvSpPr>
            <p:cNvPr id="9248" name="Text Box 45"/>
            <p:cNvSpPr txBox="1">
              <a:spLocks noChangeArrowheads="1"/>
            </p:cNvSpPr>
            <p:nvPr/>
          </p:nvSpPr>
          <p:spPr bwMode="auto">
            <a:xfrm>
              <a:off x="4416" y="2688"/>
              <a:ext cx="1967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b="1" dirty="0">
                  <a:solidFill>
                    <a:schemeClr val="bg1"/>
                  </a:solidFill>
                  <a:effectLst/>
                  <a:latin typeface="Arial" charset="0"/>
                  <a:sym typeface="Wingdings" pitchFamily="2" charset="2"/>
                </a:rPr>
                <a:t> </a:t>
              </a:r>
              <a:r>
                <a:rPr lang="en-US" sz="1600" b="1" dirty="0" err="1">
                  <a:solidFill>
                    <a:schemeClr val="bg1"/>
                  </a:solidFill>
                  <a:effectLst/>
                  <a:latin typeface="Arial" charset="0"/>
                </a:rPr>
                <a:t>мозгового</a:t>
              </a:r>
              <a:endParaRPr lang="en-US" sz="1600" b="1" dirty="0">
                <a:solidFill>
                  <a:schemeClr val="bg1"/>
                </a:solidFill>
                <a:effectLst/>
                <a:latin typeface="Arial" charset="0"/>
              </a:endParaRPr>
            </a:p>
            <a:p>
              <a:r>
                <a:rPr lang="en-US" sz="1600" b="1" dirty="0" err="1">
                  <a:solidFill>
                    <a:schemeClr val="bg1"/>
                  </a:solidFill>
                  <a:effectLst/>
                  <a:latin typeface="Arial" charset="0"/>
                </a:rPr>
                <a:t>кровотока</a:t>
              </a:r>
              <a:r>
                <a:rPr lang="en-US" sz="1600" b="1" dirty="0">
                  <a:solidFill>
                    <a:schemeClr val="bg1"/>
                  </a:solidFill>
                  <a:effectLst/>
                  <a:latin typeface="Arial" charset="0"/>
                </a:rPr>
                <a:t>, </a:t>
              </a:r>
              <a:r>
                <a:rPr lang="en-US" sz="1600" b="1" dirty="0" err="1">
                  <a:solidFill>
                    <a:schemeClr val="bg1"/>
                  </a:solidFill>
                  <a:effectLst/>
                  <a:latin typeface="Arial" charset="0"/>
                </a:rPr>
                <a:t>ишемия</a:t>
              </a:r>
              <a:r>
                <a:rPr lang="en-US" sz="1600" b="1" dirty="0">
                  <a:solidFill>
                    <a:schemeClr val="bg1"/>
                  </a:solidFill>
                  <a:effectLst/>
                  <a:latin typeface="Arial" charset="0"/>
                </a:rPr>
                <a:t> </a:t>
              </a:r>
              <a:r>
                <a:rPr lang="en-US" sz="1600" b="1" dirty="0" err="1">
                  <a:solidFill>
                    <a:schemeClr val="bg1"/>
                  </a:solidFill>
                  <a:effectLst/>
                  <a:latin typeface="Arial" charset="0"/>
                </a:rPr>
                <a:t>мозга</a:t>
              </a:r>
              <a:endParaRPr lang="en-US" dirty="0">
                <a:effectLst/>
              </a:endParaRPr>
            </a:p>
          </p:txBody>
        </p:sp>
        <p:sp>
          <p:nvSpPr>
            <p:cNvPr id="5167" name="Text Box 47"/>
            <p:cNvSpPr txBox="1">
              <a:spLocks noChangeArrowheads="1"/>
            </p:cNvSpPr>
            <p:nvPr/>
          </p:nvSpPr>
          <p:spPr bwMode="auto">
            <a:xfrm>
              <a:off x="4416" y="3072"/>
              <a:ext cx="2016" cy="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1600" b="1" dirty="0">
                  <a:solidFill>
                    <a:schemeClr val="bg1"/>
                  </a:solidFill>
                  <a:effectLst/>
                  <a:latin typeface="Arial" charset="0"/>
                  <a:sym typeface="Wingdings" pitchFamily="2" charset="2"/>
                </a:rPr>
                <a:t> </a:t>
              </a:r>
              <a:r>
                <a:rPr lang="en-US" sz="1600" b="1" dirty="0" err="1">
                  <a:solidFill>
                    <a:schemeClr val="bg1"/>
                  </a:solidFill>
                  <a:effectLst/>
                  <a:latin typeface="Arial" charset="0"/>
                </a:rPr>
                <a:t>гликогена</a:t>
              </a:r>
              <a:r>
                <a:rPr lang="en-US" sz="1600" b="1" dirty="0">
                  <a:solidFill>
                    <a:schemeClr val="bg1"/>
                  </a:solidFill>
                  <a:effectLst/>
                  <a:latin typeface="Arial" charset="0"/>
                </a:rPr>
                <a:t>, </a:t>
              </a:r>
              <a:r>
                <a:rPr lang="en-US" sz="1600" b="1" dirty="0">
                  <a:solidFill>
                    <a:schemeClr val="bg1"/>
                  </a:solidFill>
                  <a:effectLst/>
                  <a:latin typeface="Arial" charset="0"/>
                  <a:sym typeface="Wingdings" pitchFamily="2" charset="2"/>
                </a:rPr>
                <a:t></a:t>
              </a:r>
              <a:r>
                <a:rPr lang="en-US" sz="1600" b="1" dirty="0">
                  <a:solidFill>
                    <a:schemeClr val="bg1"/>
                  </a:solidFill>
                  <a:effectLst/>
                  <a:latin typeface="Arial" charset="0"/>
                </a:rPr>
                <a:t> </a:t>
              </a:r>
              <a:r>
                <a:rPr lang="en-US" sz="1600" b="1" dirty="0" err="1">
                  <a:solidFill>
                    <a:schemeClr val="bg1"/>
                  </a:solidFill>
                  <a:effectLst/>
                  <a:latin typeface="Arial" charset="0"/>
                </a:rPr>
                <a:t>глюкозы</a:t>
              </a:r>
              <a:r>
                <a:rPr lang="en-US" sz="1600" b="1" dirty="0">
                  <a:solidFill>
                    <a:schemeClr val="bg1"/>
                  </a:solidFill>
                  <a:effectLst/>
                  <a:latin typeface="Arial" charset="0"/>
                </a:rPr>
                <a:t>,</a:t>
              </a:r>
            </a:p>
            <a:p>
              <a:pPr>
                <a:defRPr/>
              </a:pPr>
              <a:r>
                <a:rPr lang="en-US" sz="1600" b="1" dirty="0">
                  <a:solidFill>
                    <a:schemeClr val="bg1"/>
                  </a:solidFill>
                  <a:effectLst/>
                  <a:latin typeface="Arial" charset="0"/>
                  <a:sym typeface="Wingdings" pitchFamily="2" charset="2"/>
                </a:rPr>
                <a:t> </a:t>
              </a:r>
              <a:r>
                <a:rPr lang="en-US" sz="1600" b="1" dirty="0" err="1">
                  <a:solidFill>
                    <a:schemeClr val="bg1"/>
                  </a:solidFill>
                  <a:effectLst/>
                  <a:latin typeface="Arial" charset="0"/>
                </a:rPr>
                <a:t>лактатов</a:t>
              </a:r>
              <a:r>
                <a:rPr lang="en-US" sz="1600" b="1" dirty="0">
                  <a:solidFill>
                    <a:schemeClr val="bg1"/>
                  </a:solidFill>
                  <a:effectLst/>
                  <a:latin typeface="Arial" charset="0"/>
                </a:rPr>
                <a:t>, </a:t>
              </a:r>
              <a:r>
                <a:rPr lang="en-US" sz="1600" b="1" dirty="0">
                  <a:solidFill>
                    <a:schemeClr val="bg1"/>
                  </a:solidFill>
                  <a:effectLst/>
                  <a:sym typeface="Wingdings" pitchFamily="2" charset="2"/>
                </a:rPr>
                <a:t></a:t>
              </a:r>
              <a:r>
                <a:rPr lang="en-US" sz="1600" dirty="0"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 </a:t>
              </a:r>
              <a:r>
                <a:rPr lang="en-US" sz="1600" b="1" dirty="0">
                  <a:solidFill>
                    <a:schemeClr val="bg1"/>
                  </a:solidFill>
                  <a:effectLst/>
                  <a:sym typeface="Wingdings" pitchFamily="2" charset="2"/>
                </a:rPr>
                <a:t></a:t>
              </a:r>
              <a:r>
                <a:rPr lang="en-US" sz="1600" b="1" dirty="0">
                  <a:solidFill>
                    <a:schemeClr val="bg1"/>
                  </a:solidFill>
                  <a:effectLst/>
                  <a:latin typeface="Arial" charset="0"/>
                </a:rPr>
                <a:t> </a:t>
              </a:r>
              <a:r>
                <a:rPr lang="en-US" sz="1600" b="1" dirty="0" err="1">
                  <a:solidFill>
                    <a:schemeClr val="bg1"/>
                  </a:solidFill>
                  <a:effectLst/>
                  <a:latin typeface="Arial" charset="0"/>
                </a:rPr>
                <a:t>рН</a:t>
              </a:r>
              <a:r>
                <a:rPr lang="en-US" sz="1600" b="1" dirty="0">
                  <a:solidFill>
                    <a:schemeClr val="bg1"/>
                  </a:solidFill>
                  <a:effectLst/>
                  <a:latin typeface="Arial" charset="0"/>
                </a:rPr>
                <a:t>, </a:t>
              </a:r>
            </a:p>
            <a:p>
              <a:pPr>
                <a:defRPr/>
              </a:pPr>
              <a:r>
                <a:rPr lang="en-US" sz="1600" b="1" dirty="0">
                  <a:solidFill>
                    <a:schemeClr val="bg1"/>
                  </a:solidFill>
                  <a:effectLst/>
                  <a:latin typeface="Arial" charset="0"/>
                  <a:sym typeface="Wingdings" pitchFamily="2" charset="2"/>
                </a:rPr>
                <a:t></a:t>
              </a:r>
              <a:r>
                <a:rPr lang="en-US" sz="1600" b="1" dirty="0">
                  <a:solidFill>
                    <a:schemeClr val="bg1"/>
                  </a:solidFill>
                  <a:effectLst/>
                  <a:latin typeface="Arial" charset="0"/>
                </a:rPr>
                <a:t> </a:t>
              </a:r>
              <a:r>
                <a:rPr lang="en-US" sz="1600" b="1" dirty="0" err="1">
                  <a:solidFill>
                    <a:schemeClr val="bg1"/>
                  </a:solidFill>
                  <a:effectLst/>
                  <a:latin typeface="Arial" charset="0"/>
                </a:rPr>
                <a:t>фосфокреатина</a:t>
              </a:r>
              <a:r>
                <a:rPr lang="en-US" sz="1600" b="1" dirty="0">
                  <a:solidFill>
                    <a:schemeClr val="bg1"/>
                  </a:solidFill>
                  <a:effectLst/>
                  <a:latin typeface="Arial" charset="0"/>
                </a:rPr>
                <a:t>, </a:t>
              </a:r>
              <a:r>
                <a:rPr lang="en-US" sz="1600" b="1" dirty="0">
                  <a:solidFill>
                    <a:schemeClr val="bg1"/>
                  </a:solidFill>
                  <a:effectLst/>
                  <a:latin typeface="Arial" charset="0"/>
                  <a:sym typeface="Wingdings" pitchFamily="2" charset="2"/>
                </a:rPr>
                <a:t></a:t>
              </a:r>
              <a:r>
                <a:rPr lang="en-US" sz="1600" b="1" dirty="0">
                  <a:solidFill>
                    <a:schemeClr val="bg1"/>
                  </a:solidFill>
                  <a:effectLst/>
                  <a:latin typeface="Arial" charset="0"/>
                </a:rPr>
                <a:t> АТФ</a:t>
              </a:r>
            </a:p>
          </p:txBody>
        </p:sp>
        <p:sp>
          <p:nvSpPr>
            <p:cNvPr id="5178" name="Line 58"/>
            <p:cNvSpPr>
              <a:spLocks noChangeShapeType="1"/>
            </p:cNvSpPr>
            <p:nvPr/>
          </p:nvSpPr>
          <p:spPr bwMode="auto">
            <a:xfrm flipH="1">
              <a:off x="1108" y="1979"/>
              <a:ext cx="1316" cy="272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179" name="Text Box 59"/>
            <p:cNvSpPr txBox="1">
              <a:spLocks noChangeArrowheads="1"/>
            </p:cNvSpPr>
            <p:nvPr/>
          </p:nvSpPr>
          <p:spPr bwMode="auto">
            <a:xfrm>
              <a:off x="1335" y="2160"/>
              <a:ext cx="1069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ru-RU" sz="140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Феномен</a:t>
              </a:r>
            </a:p>
            <a:p>
              <a:pPr algn="ctr">
                <a:defRPr/>
              </a:pPr>
              <a:r>
                <a:rPr lang="en-US" sz="140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“</a:t>
              </a:r>
              <a:r>
                <a:rPr lang="ru-RU" sz="140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обкрадывания</a:t>
              </a:r>
              <a:r>
                <a:rPr lang="en-US" sz="140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”</a:t>
              </a:r>
              <a:endParaRPr lang="lt-LT" sz="14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5180" name="Line 60"/>
            <p:cNvSpPr>
              <a:spLocks noChangeShapeType="1"/>
            </p:cNvSpPr>
            <p:nvPr/>
          </p:nvSpPr>
          <p:spPr bwMode="auto">
            <a:xfrm>
              <a:off x="2424" y="1888"/>
              <a:ext cx="0" cy="227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253" name="Text Box 61"/>
            <p:cNvSpPr txBox="1">
              <a:spLocks noChangeArrowheads="1"/>
            </p:cNvSpPr>
            <p:nvPr/>
          </p:nvSpPr>
          <p:spPr bwMode="auto">
            <a:xfrm>
              <a:off x="2333" y="3339"/>
              <a:ext cx="2023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1600" b="1">
                  <a:solidFill>
                    <a:schemeClr val="bg1"/>
                  </a:solidFill>
                  <a:effectLst/>
                  <a:latin typeface="Arial" charset="0"/>
                </a:rPr>
                <a:t>истощение энергозапасов</a:t>
              </a:r>
              <a:endParaRPr lang="en-US" sz="1600" b="1">
                <a:solidFill>
                  <a:schemeClr val="bg1"/>
                </a:solidFill>
                <a:effectLst/>
                <a:latin typeface="Arial" charset="0"/>
              </a:endParaRPr>
            </a:p>
          </p:txBody>
        </p:sp>
        <p:pic>
          <p:nvPicPr>
            <p:cNvPr id="9254" name="Picture 62" descr="smegenys4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3673" y="2572"/>
              <a:ext cx="545" cy="4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184" name="Line 64"/>
            <p:cNvSpPr>
              <a:spLocks noChangeShapeType="1"/>
            </p:cNvSpPr>
            <p:nvPr/>
          </p:nvSpPr>
          <p:spPr bwMode="auto">
            <a:xfrm>
              <a:off x="4147" y="3475"/>
              <a:ext cx="226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9219" name="Rectangle 67"/>
          <p:cNvSpPr>
            <a:spLocks noGrp="1" noChangeArrowheads="1"/>
          </p:cNvSpPr>
          <p:nvPr>
            <p:ph type="title" sz="quarter"/>
          </p:nvPr>
        </p:nvSpPr>
        <p:spPr>
          <a:xfrm>
            <a:off x="539044" y="188913"/>
            <a:ext cx="7772400" cy="1143000"/>
          </a:xfrm>
          <a:noFill/>
        </p:spPr>
        <p:txBody>
          <a:bodyPr/>
          <a:lstStyle/>
          <a:p>
            <a:r>
              <a:rPr lang="en-GB" sz="3600" b="1" dirty="0" smtClean="0"/>
              <a:t>ПЕРИНАТАЛЬНАЯ АСФИКСИЯ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95536" y="260648"/>
            <a:ext cx="8424936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Тяжелая гипоксия может вызывать множественные органные (или функциональные дисфункции) которые можно обобщить как </a:t>
            </a:r>
            <a:r>
              <a:rPr lang="ru-RU" b="1" dirty="0"/>
              <a:t>- ранние</a:t>
            </a:r>
            <a:r>
              <a:rPr lang="ru-RU" dirty="0"/>
              <a:t> </a:t>
            </a:r>
            <a:r>
              <a:rPr lang="ru-RU" b="1" dirty="0"/>
              <a:t>осложнения</a:t>
            </a:r>
            <a:r>
              <a:rPr lang="ru-RU" dirty="0"/>
              <a:t> – в первые часы и сутки жизни</a:t>
            </a:r>
            <a:r>
              <a:rPr lang="ru-RU" dirty="0" smtClean="0"/>
              <a:t>:</a:t>
            </a:r>
          </a:p>
          <a:p>
            <a:r>
              <a:rPr lang="ru-RU" b="1" dirty="0"/>
              <a:t>ЦНС</a:t>
            </a:r>
            <a:r>
              <a:rPr lang="ru-RU" dirty="0"/>
              <a:t> – ГИЭ, отек мозга, ВЧК, судороги, у недоношенных –    </a:t>
            </a:r>
            <a:r>
              <a:rPr lang="ru-RU" dirty="0" err="1"/>
              <a:t>перивентрикулярные</a:t>
            </a:r>
            <a:r>
              <a:rPr lang="ru-RU" dirty="0"/>
              <a:t> поражения;</a:t>
            </a:r>
          </a:p>
          <a:p>
            <a:r>
              <a:rPr lang="ru-RU" b="1" dirty="0"/>
              <a:t>Легкие</a:t>
            </a:r>
            <a:r>
              <a:rPr lang="ru-RU" dirty="0"/>
              <a:t> – легочная гипертензия, синдром аспирации </a:t>
            </a:r>
            <a:r>
              <a:rPr lang="ru-RU" dirty="0" err="1"/>
              <a:t>мекония</a:t>
            </a:r>
            <a:r>
              <a:rPr lang="ru-RU" dirty="0"/>
              <a:t>,    разрушение </a:t>
            </a:r>
            <a:r>
              <a:rPr lang="ru-RU" dirty="0" err="1"/>
              <a:t>сурфактанта</a:t>
            </a:r>
            <a:r>
              <a:rPr lang="ru-RU" dirty="0"/>
              <a:t>, </a:t>
            </a:r>
            <a:r>
              <a:rPr lang="ru-RU" dirty="0" err="1"/>
              <a:t>постгипоксическая</a:t>
            </a:r>
            <a:r>
              <a:rPr lang="ru-RU" dirty="0"/>
              <a:t> </a:t>
            </a:r>
            <a:r>
              <a:rPr lang="ru-RU" dirty="0" err="1"/>
              <a:t>пневмопатия</a:t>
            </a:r>
            <a:r>
              <a:rPr lang="ru-RU" dirty="0"/>
              <a:t>;</a:t>
            </a:r>
          </a:p>
          <a:p>
            <a:r>
              <a:rPr lang="ru-RU" b="1" dirty="0"/>
              <a:t>ССС – </a:t>
            </a:r>
            <a:r>
              <a:rPr lang="ru-RU" dirty="0"/>
              <a:t>патологическое шунтирование, </a:t>
            </a:r>
            <a:r>
              <a:rPr lang="ru-RU" dirty="0" err="1"/>
              <a:t>гперволемия</a:t>
            </a:r>
            <a:r>
              <a:rPr lang="ru-RU" dirty="0"/>
              <a:t>,</a:t>
            </a:r>
            <a:r>
              <a:rPr lang="ru-RU" b="1" dirty="0"/>
              <a:t> </a:t>
            </a:r>
            <a:r>
              <a:rPr lang="ru-RU" dirty="0" err="1"/>
              <a:t>гиповолемия</a:t>
            </a:r>
            <a:r>
              <a:rPr lang="ru-RU" dirty="0"/>
              <a:t>, шок, </a:t>
            </a:r>
            <a:r>
              <a:rPr lang="ru-RU" dirty="0" err="1"/>
              <a:t>панцитэмия</a:t>
            </a:r>
            <a:r>
              <a:rPr lang="ru-RU" dirty="0"/>
              <a:t>, ишемические некрозы эндокарда, </a:t>
            </a:r>
            <a:r>
              <a:rPr lang="ru-RU" dirty="0" err="1"/>
              <a:t>трикуспидальная</a:t>
            </a:r>
            <a:r>
              <a:rPr lang="ru-RU" dirty="0"/>
              <a:t> недостаточность;</a:t>
            </a:r>
          </a:p>
          <a:p>
            <a:r>
              <a:rPr lang="ru-RU" b="1" dirty="0"/>
              <a:t>Почки – </a:t>
            </a:r>
            <a:r>
              <a:rPr lang="ru-RU" dirty="0" err="1"/>
              <a:t>олигурия</a:t>
            </a:r>
            <a:r>
              <a:rPr lang="ru-RU" dirty="0"/>
              <a:t>, ОПН без или с тромбозами сосудов;</a:t>
            </a:r>
          </a:p>
          <a:p>
            <a:r>
              <a:rPr lang="ru-RU" b="1" dirty="0"/>
              <a:t>ЖКТ – </a:t>
            </a:r>
            <a:r>
              <a:rPr lang="ru-RU" dirty="0" err="1"/>
              <a:t>некротизирующий</a:t>
            </a:r>
            <a:r>
              <a:rPr lang="ru-RU" dirty="0"/>
              <a:t> энтероколит, печеночные дисфункции, рвоты,  срыгивания, функциональная непроходимость;</a:t>
            </a:r>
          </a:p>
          <a:p>
            <a:r>
              <a:rPr lang="ru-RU" b="1" dirty="0"/>
              <a:t>Обмен веществ – </a:t>
            </a:r>
            <a:r>
              <a:rPr lang="ru-RU" dirty="0"/>
              <a:t>патологический ацидоз (обычно смешанный), гипогликемия, </a:t>
            </a:r>
            <a:r>
              <a:rPr lang="ru-RU" dirty="0" err="1"/>
              <a:t>гипонатриемия</a:t>
            </a:r>
            <a:r>
              <a:rPr lang="ru-RU" dirty="0"/>
              <a:t>, </a:t>
            </a:r>
            <a:r>
              <a:rPr lang="ru-RU" dirty="0" err="1"/>
              <a:t>гипокальциемия</a:t>
            </a:r>
            <a:r>
              <a:rPr lang="ru-RU" dirty="0"/>
              <a:t>, </a:t>
            </a:r>
            <a:r>
              <a:rPr lang="ru-RU" dirty="0" err="1"/>
              <a:t>гипомогниемия</a:t>
            </a:r>
            <a:r>
              <a:rPr lang="ru-RU" dirty="0"/>
              <a:t>, а у недоношенных – </a:t>
            </a:r>
            <a:r>
              <a:rPr lang="ru-RU" dirty="0" err="1"/>
              <a:t>гипераммониемия</a:t>
            </a:r>
            <a:r>
              <a:rPr lang="ru-RU" dirty="0"/>
              <a:t>.</a:t>
            </a:r>
          </a:p>
          <a:p>
            <a:r>
              <a:rPr lang="ru-RU" b="1" dirty="0"/>
              <a:t>Гемостаз – </a:t>
            </a:r>
            <a:r>
              <a:rPr lang="ru-RU" dirty="0"/>
              <a:t>дефицитная (геморрагическая – дефицит витамина К и др.) или тромботическая направленность, включая тромбоцитопению, ДВС – синдром.</a:t>
            </a:r>
          </a:p>
          <a:p>
            <a:r>
              <a:rPr lang="ru-RU" b="1" dirty="0"/>
              <a:t>Иммунитет – </a:t>
            </a:r>
            <a:r>
              <a:rPr lang="ru-RU" dirty="0"/>
              <a:t>вторичный иммунодефицит, предрасполагающий к </a:t>
            </a:r>
            <a:r>
              <a:rPr lang="ru-RU" dirty="0" err="1"/>
              <a:t>гестальному</a:t>
            </a:r>
            <a:r>
              <a:rPr lang="ru-RU" dirty="0"/>
              <a:t> инфицированию, активации и генерализации внутриутробных инфекций.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049282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79512" y="1859340"/>
            <a:ext cx="806489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П</a:t>
            </a:r>
            <a:r>
              <a:rPr lang="ru-RU" b="1" dirty="0" smtClean="0"/>
              <a:t>оздние </a:t>
            </a:r>
            <a:r>
              <a:rPr lang="ru-RU" b="1" dirty="0"/>
              <a:t>осложнения – </a:t>
            </a:r>
            <a:r>
              <a:rPr lang="ru-RU" dirty="0"/>
              <a:t>с конца первой недели жизни и позднее: доминируют инфекционные (пневмонии, менингит, сепсис, некротический энтероколит) и неврологические (гидроцефалия, синдром </a:t>
            </a:r>
            <a:r>
              <a:rPr lang="ru-RU" dirty="0" err="1"/>
              <a:t>перивентрикулярной</a:t>
            </a:r>
            <a:r>
              <a:rPr lang="ru-RU" dirty="0"/>
              <a:t> </a:t>
            </a:r>
            <a:r>
              <a:rPr lang="ru-RU" dirty="0" err="1"/>
              <a:t>лейкомаляции</a:t>
            </a:r>
            <a:r>
              <a:rPr lang="ru-RU" dirty="0"/>
              <a:t>, последствия ГИЭ и др.), а также последствия токсичности  </a:t>
            </a:r>
            <a:r>
              <a:rPr lang="ru-RU" dirty="0" err="1"/>
              <a:t>кислородотерапии</a:t>
            </a:r>
            <a:r>
              <a:rPr lang="ru-RU" dirty="0"/>
              <a:t> (БЛД, </a:t>
            </a:r>
            <a:r>
              <a:rPr lang="ru-RU" dirty="0" err="1"/>
              <a:t>ретинопатия</a:t>
            </a:r>
            <a:r>
              <a:rPr lang="ru-RU" dirty="0"/>
              <a:t> и др.).</a:t>
            </a:r>
          </a:p>
        </p:txBody>
      </p:sp>
    </p:spTree>
    <p:extLst>
      <p:ext uri="{BB962C8B-B14F-4D97-AF65-F5344CB8AC3E}">
        <p14:creationId xmlns:p14="http://schemas.microsoft.com/office/powerpoint/2010/main" xmlns="" val="1914307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03853" y="404664"/>
            <a:ext cx="835292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АМЕРИКАНСКАЯ АКАДЕМИЯ ПЕДИАТРИИ </a:t>
            </a:r>
            <a:r>
              <a:rPr lang="ru-RU" dirty="0"/>
              <a:t>и Американский колледж акушеров и гинекологов предлагают сузить понятие асфиксии при рождении и развитии ГИЭ.</a:t>
            </a:r>
          </a:p>
          <a:p>
            <a:pPr lvl="0"/>
            <a:r>
              <a:rPr lang="ru-RU" dirty="0"/>
              <a:t>Глубокий метаболический или смешанный ацидоз (Р</a:t>
            </a:r>
            <a:r>
              <a:rPr lang="en-US" dirty="0"/>
              <a:t>h</a:t>
            </a:r>
            <a:r>
              <a:rPr lang="ru-RU" dirty="0"/>
              <a:t> менее 7,00) в крови пуповинной артерии;</a:t>
            </a:r>
          </a:p>
          <a:p>
            <a:pPr lvl="0"/>
            <a:r>
              <a:rPr lang="ru-RU" dirty="0" err="1"/>
              <a:t>Персистирование</a:t>
            </a:r>
            <a:r>
              <a:rPr lang="ru-RU" dirty="0"/>
              <a:t> оценки по шкале </a:t>
            </a:r>
            <a:r>
              <a:rPr lang="ru-RU" dirty="0" err="1"/>
              <a:t>Апгар</a:t>
            </a:r>
            <a:r>
              <a:rPr lang="ru-RU" dirty="0"/>
              <a:t> 0 – 3 бала более 5 минут;</a:t>
            </a:r>
          </a:p>
          <a:p>
            <a:pPr lvl="0"/>
            <a:r>
              <a:rPr lang="ru-RU" dirty="0"/>
              <a:t>Неврологические осложнения в неонатальном периоде, такие, как судороги, кома, гипотония;</a:t>
            </a:r>
          </a:p>
          <a:p>
            <a:pPr lvl="0"/>
            <a:r>
              <a:rPr lang="ru-RU" dirty="0"/>
              <a:t>Доказанные дисфункции множества органов: ССС, ЖКТ, гематологические, легочные или почечные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667158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4221088"/>
            <a:ext cx="8229600" cy="1219200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/>
              <a:t>Принципы реанимации</a:t>
            </a:r>
            <a:br>
              <a:rPr lang="ru-RU" sz="3600" b="1" dirty="0" smtClean="0"/>
            </a:br>
            <a:r>
              <a:rPr lang="ru-RU" sz="3600" dirty="0"/>
              <a:t>А-</a:t>
            </a:r>
            <a:r>
              <a:rPr lang="en-US" sz="3600" dirty="0"/>
              <a:t>airway –</a:t>
            </a:r>
            <a:r>
              <a:rPr lang="ru-RU" sz="3600" dirty="0"/>
              <a:t>освобождение , </a:t>
            </a:r>
            <a:r>
              <a:rPr lang="ru-RU" sz="3600" dirty="0" smtClean="0"/>
              <a:t>поддержание </a:t>
            </a:r>
            <a:r>
              <a:rPr lang="ru-RU" sz="3600" dirty="0"/>
              <a:t>свободной проходимости </a:t>
            </a:r>
            <a:r>
              <a:rPr lang="ru-RU" sz="3600" dirty="0" smtClean="0"/>
              <a:t>воздухоносных</a:t>
            </a:r>
            <a:r>
              <a:rPr lang="en-US" sz="3600" dirty="0" smtClean="0"/>
              <a:t> </a:t>
            </a:r>
            <a:r>
              <a:rPr lang="ru-RU" sz="3600" dirty="0" smtClean="0"/>
              <a:t> </a:t>
            </a:r>
            <a:r>
              <a:rPr lang="ru-RU" sz="3600" dirty="0"/>
              <a:t>путей</a:t>
            </a:r>
            <a:br>
              <a:rPr lang="ru-RU" sz="3600" dirty="0"/>
            </a:br>
            <a:r>
              <a:rPr lang="en-US" sz="3600" dirty="0"/>
              <a:t>B-breath </a:t>
            </a:r>
            <a:r>
              <a:rPr lang="ru-RU" sz="3600" dirty="0"/>
              <a:t>– дыхание, обеспечение вентиляции-искусственной (ИВЛ) или вспомогательной (ВВЛ);</a:t>
            </a:r>
            <a:br>
              <a:rPr lang="ru-RU" sz="3600" dirty="0"/>
            </a:br>
            <a:r>
              <a:rPr lang="ru-RU" sz="3600" dirty="0"/>
              <a:t>С</a:t>
            </a:r>
            <a:r>
              <a:rPr lang="en-US" sz="3600" dirty="0"/>
              <a:t>- cordial, circulation- </a:t>
            </a:r>
            <a:r>
              <a:rPr lang="ru-RU" sz="3600" dirty="0"/>
              <a:t>восстановление или поддержание сердечной деятельности и геодинамики</a:t>
            </a:r>
            <a:r>
              <a:rPr lang="ru-RU" sz="3600" dirty="0" smtClean="0"/>
              <a:t>.</a:t>
            </a:r>
            <a:br>
              <a:rPr lang="ru-RU" sz="3600" dirty="0" smtClean="0"/>
            </a:br>
            <a:r>
              <a:rPr lang="en-US" sz="3600" dirty="0" smtClean="0"/>
              <a:t>D-drag</a:t>
            </a:r>
            <a:r>
              <a:rPr lang="ru-RU" sz="3600" dirty="0" smtClean="0"/>
              <a:t> – медикаментозная терапия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xmlns="" val="3787356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581128"/>
            <a:ext cx="8229600" cy="12192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1800" b="1" dirty="0" smtClean="0"/>
              <a:t>«Островок реанимации»</a:t>
            </a:r>
            <a:br>
              <a:rPr lang="ru-RU" sz="1800" b="1" dirty="0" smtClean="0"/>
            </a:br>
            <a:r>
              <a:rPr lang="ru-RU" sz="1600" dirty="0" smtClean="0">
                <a:latin typeface="Arial Black" pitchFamily="34" charset="0"/>
                <a:cs typeface="Aharoni" pitchFamily="2" charset="-79"/>
              </a:rPr>
              <a:t>«Островок реанимации» должен  быть территориально выделен в родильном зале или около него и состоять  из:</a:t>
            </a:r>
            <a:br>
              <a:rPr lang="ru-RU" sz="1600" dirty="0" smtClean="0">
                <a:latin typeface="Arial Black" pitchFamily="34" charset="0"/>
                <a:cs typeface="Aharoni" pitchFamily="2" charset="-79"/>
              </a:rPr>
            </a:br>
            <a:r>
              <a:rPr lang="ru-RU" sz="1600" dirty="0" smtClean="0">
                <a:latin typeface="Arial Black" pitchFamily="34" charset="0"/>
                <a:cs typeface="Aharoni" pitchFamily="2" charset="-79"/>
              </a:rPr>
              <a:t>1. Блок оптимизации окружающей среды и температурной защиты – столик (</a:t>
            </a:r>
            <a:r>
              <a:rPr lang="ru-RU" sz="1600" dirty="0" err="1" smtClean="0">
                <a:latin typeface="Arial Black" pitchFamily="34" charset="0"/>
                <a:cs typeface="Aharoni" pitchFamily="2" charset="-79"/>
              </a:rPr>
              <a:t>пеленальный</a:t>
            </a:r>
            <a:r>
              <a:rPr lang="ru-RU" sz="1600" dirty="0" smtClean="0">
                <a:latin typeface="Arial Black" pitchFamily="34" charset="0"/>
                <a:cs typeface="Aharoni" pitchFamily="2" charset="-79"/>
              </a:rPr>
              <a:t>) источник лучистого тепла, теплые стерильные пеленки, защитные экраны, колпаки.</a:t>
            </a:r>
            <a:br>
              <a:rPr lang="ru-RU" sz="1600" dirty="0" smtClean="0">
                <a:latin typeface="Arial Black" pitchFamily="34" charset="0"/>
                <a:cs typeface="Aharoni" pitchFamily="2" charset="-79"/>
              </a:rPr>
            </a:br>
            <a:r>
              <a:rPr lang="ru-RU" sz="1600" dirty="0" smtClean="0">
                <a:latin typeface="Arial Black" pitchFamily="34" charset="0"/>
                <a:cs typeface="Aharoni" pitchFamily="2" charset="-79"/>
              </a:rPr>
              <a:t>2. Блок восстановления проходимости дыхательных путей- устройство для отсоса (</a:t>
            </a:r>
            <a:r>
              <a:rPr lang="ru-RU" sz="1600" dirty="0" err="1" smtClean="0">
                <a:latin typeface="Arial Black" pitchFamily="34" charset="0"/>
                <a:cs typeface="Aharoni" pitchFamily="2" charset="-79"/>
              </a:rPr>
              <a:t>электроотсос</a:t>
            </a:r>
            <a:r>
              <a:rPr lang="ru-RU" sz="1600" dirty="0" smtClean="0">
                <a:latin typeface="Arial Black" pitchFamily="34" charset="0"/>
                <a:cs typeface="Aharoni" pitchFamily="2" charset="-79"/>
              </a:rPr>
              <a:t>, пневматический, ножной, груша и др.) оральные воздуховоды, отсосные катетеры, </a:t>
            </a:r>
            <a:r>
              <a:rPr lang="ru-RU" sz="1600" dirty="0" err="1" smtClean="0">
                <a:latin typeface="Arial Black" pitchFamily="34" charset="0"/>
                <a:cs typeface="Aharoni" pitchFamily="2" charset="-79"/>
              </a:rPr>
              <a:t>эндотрахеальные</a:t>
            </a:r>
            <a:r>
              <a:rPr lang="ru-RU" sz="1600" dirty="0" smtClean="0">
                <a:latin typeface="Arial Black" pitchFamily="34" charset="0"/>
                <a:cs typeface="Aharoni" pitchFamily="2" charset="-79"/>
              </a:rPr>
              <a:t> трубки разных размеров, детский ларингоскоп.</a:t>
            </a:r>
            <a:br>
              <a:rPr lang="ru-RU" sz="1600" dirty="0" smtClean="0">
                <a:latin typeface="Arial Black" pitchFamily="34" charset="0"/>
                <a:cs typeface="Aharoni" pitchFamily="2" charset="-79"/>
              </a:rPr>
            </a:br>
            <a:r>
              <a:rPr lang="ru-RU" sz="1600" dirty="0" smtClean="0">
                <a:latin typeface="Arial Black" pitchFamily="34" charset="0"/>
                <a:cs typeface="Aharoni" pitchFamily="2" charset="-79"/>
              </a:rPr>
              <a:t>3. Блок оксигенотерапии-источник сжатого кислорода (баллон с редуктором или централизованная система), дозиметры (обязательно с возможностью получения кислородно-воздушной смеси разных соотношений; для чего оптимально иметь баллоны со сжатым воздухом), установка для увлажнения и подогрева воздушно-кислородной смеси, набор соединительных трубок и приспособлений для </a:t>
            </a:r>
            <a:r>
              <a:rPr lang="ru-RU" sz="1600" dirty="0" err="1" smtClean="0">
                <a:latin typeface="Arial Black" pitchFamily="34" charset="0"/>
                <a:cs typeface="Aharoni" pitchFamily="2" charset="-79"/>
              </a:rPr>
              <a:t>инсуффляции</a:t>
            </a:r>
            <a:r>
              <a:rPr lang="ru-RU" sz="1600" dirty="0" smtClean="0">
                <a:latin typeface="Arial Black" pitchFamily="34" charset="0"/>
                <a:cs typeface="Aharoni" pitchFamily="2" charset="-79"/>
              </a:rPr>
              <a:t> ребенку (тройник </a:t>
            </a:r>
            <a:r>
              <a:rPr lang="ru-RU" sz="1600" dirty="0" err="1" smtClean="0">
                <a:latin typeface="Arial Black" pitchFamily="34" charset="0"/>
                <a:cs typeface="Aharoni" pitchFamily="2" charset="-79"/>
              </a:rPr>
              <a:t>Айра</a:t>
            </a:r>
            <a:r>
              <a:rPr lang="ru-RU" sz="1600" dirty="0" smtClean="0">
                <a:latin typeface="Arial Black" pitchFamily="34" charset="0"/>
                <a:cs typeface="Aharoni" pitchFamily="2" charset="-79"/>
              </a:rPr>
              <a:t>, адаптер маски разных размеров, воронка, головной колпак, набор соединительных трубок). Для надежной работы аппаратов давление в кислородной системе должно быть не менее 3-5 атм.</a:t>
            </a:r>
            <a:br>
              <a:rPr lang="ru-RU" sz="1600" dirty="0" smtClean="0">
                <a:latin typeface="Arial Black" pitchFamily="34" charset="0"/>
                <a:cs typeface="Aharoni" pitchFamily="2" charset="-79"/>
              </a:rPr>
            </a:br>
            <a:r>
              <a:rPr lang="ru-RU" sz="1600" dirty="0" smtClean="0">
                <a:latin typeface="Arial Black" pitchFamily="34" charset="0"/>
                <a:cs typeface="Aharoni" pitchFamily="2" charset="-79"/>
              </a:rPr>
              <a:t>4. Блок искусственной вентиляции легких (дыхательный мешок типа </a:t>
            </a:r>
            <a:r>
              <a:rPr lang="ru-RU" sz="1600" dirty="0" err="1" smtClean="0">
                <a:latin typeface="Arial Black" pitchFamily="34" charset="0"/>
                <a:cs typeface="Aharoni" pitchFamily="2" charset="-79"/>
              </a:rPr>
              <a:t>Амбу</a:t>
            </a:r>
            <a:r>
              <a:rPr lang="ru-RU" sz="1600" dirty="0" smtClean="0">
                <a:latin typeface="Arial Black" pitchFamily="34" charset="0"/>
                <a:cs typeface="Aharoni" pitchFamily="2" charset="-79"/>
              </a:rPr>
              <a:t>, системы </a:t>
            </a:r>
            <a:r>
              <a:rPr lang="ru-RU" sz="1600" dirty="0" err="1" smtClean="0">
                <a:latin typeface="Arial Black" pitchFamily="34" charset="0"/>
                <a:cs typeface="Aharoni" pitchFamily="2" charset="-79"/>
              </a:rPr>
              <a:t>Айра</a:t>
            </a:r>
            <a:r>
              <a:rPr lang="ru-RU" sz="1600" dirty="0" smtClean="0">
                <a:latin typeface="Arial Black" pitchFamily="34" charset="0"/>
                <a:cs typeface="Aharoni" pitchFamily="2" charset="-79"/>
              </a:rPr>
              <a:t>, аппараты для автоматической вентиляции легких- </a:t>
            </a:r>
            <a:r>
              <a:rPr lang="ru-RU" sz="1600" dirty="0" err="1">
                <a:latin typeface="Arial Black" pitchFamily="34" charset="0"/>
                <a:cs typeface="Aharoni" pitchFamily="2" charset="-79"/>
              </a:rPr>
              <a:t>Б</a:t>
            </a:r>
            <a:r>
              <a:rPr lang="ru-RU" sz="1600" dirty="0" err="1" smtClean="0">
                <a:latin typeface="Arial Black" pitchFamily="34" charset="0"/>
                <a:cs typeface="Aharoni" pitchFamily="2" charset="-79"/>
              </a:rPr>
              <a:t>ебилог</a:t>
            </a:r>
            <a:r>
              <a:rPr lang="ru-RU" sz="1600" dirty="0" smtClean="0">
                <a:latin typeface="Arial Black" pitchFamily="34" charset="0"/>
                <a:cs typeface="Aharoni" pitchFamily="2" charset="-79"/>
              </a:rPr>
              <a:t> П. и др.)</a:t>
            </a:r>
            <a:br>
              <a:rPr lang="ru-RU" sz="1600" dirty="0" smtClean="0">
                <a:latin typeface="Arial Black" pitchFamily="34" charset="0"/>
                <a:cs typeface="Aharoni" pitchFamily="2" charset="-79"/>
              </a:rPr>
            </a:br>
            <a:r>
              <a:rPr lang="ru-RU" sz="1600" dirty="0" smtClean="0">
                <a:latin typeface="Arial Black" pitchFamily="34" charset="0"/>
                <a:cs typeface="Aharoni" pitchFamily="2" charset="-79"/>
              </a:rPr>
              <a:t>5. Блок медикаментозной терапии-одноразовые шприцы, перчатки, а также </a:t>
            </a:r>
            <a:r>
              <a:rPr lang="ru-RU" sz="1600" dirty="0" err="1" smtClean="0">
                <a:latin typeface="Arial Black" pitchFamily="34" charset="0"/>
                <a:cs typeface="Aharoni" pitchFamily="2" charset="-79"/>
              </a:rPr>
              <a:t>инфузаторы</a:t>
            </a:r>
            <a:r>
              <a:rPr lang="ru-RU" sz="1600" dirty="0" smtClean="0">
                <a:latin typeface="Arial Black" pitchFamily="34" charset="0"/>
                <a:cs typeface="Aharoni" pitchFamily="2" charset="-79"/>
              </a:rPr>
              <a:t> («</a:t>
            </a:r>
            <a:r>
              <a:rPr lang="ru-RU" sz="1600" dirty="0" err="1" smtClean="0">
                <a:latin typeface="Arial Black" pitchFamily="34" charset="0"/>
                <a:cs typeface="Aharoni" pitchFamily="2" charset="-79"/>
              </a:rPr>
              <a:t>Линеомат</a:t>
            </a:r>
            <a:r>
              <a:rPr lang="ru-RU" sz="1600" dirty="0" smtClean="0">
                <a:latin typeface="Arial Black" pitchFamily="34" charset="0"/>
                <a:cs typeface="Aharoni" pitchFamily="2" charset="-79"/>
              </a:rPr>
              <a:t>» и др.), наборы катетеров для пупочной вены, медикаментов.</a:t>
            </a:r>
            <a:br>
              <a:rPr lang="ru-RU" sz="1600" dirty="0" smtClean="0">
                <a:latin typeface="Arial Black" pitchFamily="34" charset="0"/>
                <a:cs typeface="Aharoni" pitchFamily="2" charset="-79"/>
              </a:rPr>
            </a:br>
            <a:r>
              <a:rPr lang="ru-RU" sz="1600" dirty="0" smtClean="0">
                <a:latin typeface="Arial Black" pitchFamily="34" charset="0"/>
                <a:cs typeface="Aharoni" pitchFamily="2" charset="-79"/>
              </a:rPr>
              <a:t>6. Блок контроля жизнедеятельности – кардиомонитор, </a:t>
            </a:r>
            <a:r>
              <a:rPr lang="ru-RU" sz="1600" dirty="0" err="1" smtClean="0">
                <a:latin typeface="Arial Black" pitchFamily="34" charset="0"/>
                <a:cs typeface="Aharoni" pitchFamily="2" charset="-79"/>
              </a:rPr>
              <a:t>транскутанный</a:t>
            </a:r>
            <a:r>
              <a:rPr lang="ru-RU" sz="1600" dirty="0" smtClean="0">
                <a:latin typeface="Arial Black" pitchFamily="34" charset="0"/>
                <a:cs typeface="Aharoni" pitchFamily="2" charset="-79"/>
              </a:rPr>
              <a:t> монитор уровня оксигемоглобина, аппарат для измерения артериального давления, секундомер, фонендоскоп.</a:t>
            </a:r>
            <a:endParaRPr lang="ru-RU" sz="1600" dirty="0">
              <a:latin typeface="Arial Black" pitchFamily="34" charset="0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16250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751344"/>
            <a:ext cx="799288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/>
              <a:t>Мониторное наблюдение</a:t>
            </a:r>
            <a:r>
              <a:rPr lang="ru-RU" sz="3200" dirty="0"/>
              <a:t> – длительно проводимое в зависимости от тяжести состояния при рождении на протяжение нескольких часов или суток, непрерывному слежению за состоянием ряда жизненно важных функций организма и параметров гомеостаза.</a:t>
            </a:r>
          </a:p>
          <a:p>
            <a:r>
              <a:rPr lang="ru-RU" sz="3200" dirty="0"/>
              <a:t> Мониторинг делят на клинический, лабораторный, аппаратные.</a:t>
            </a:r>
            <a:r>
              <a:rPr lang="ru-RU" sz="3200" dirty="0">
                <a:latin typeface="Arial" pitchFamily="34" charset="0"/>
                <a:ea typeface="Times New Roman" pitchFamily="18" charset="0"/>
              </a:rPr>
              <a:t> 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xmlns="" val="4075752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14346" y="-223838"/>
            <a:ext cx="9358346" cy="708183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</p:pic>
      <p:sp>
        <p:nvSpPr>
          <p:cNvPr id="5" name="Прямоугольник 4"/>
          <p:cNvSpPr/>
          <p:nvPr/>
        </p:nvSpPr>
        <p:spPr>
          <a:xfrm flipH="1">
            <a:off x="8929686" y="0"/>
            <a:ext cx="214314" cy="21431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endParaRPr lang="ru-RU" sz="800" i="1" kern="10" dirty="0">
              <a:ln w="9525">
                <a:solidFill>
                  <a:srgbClr val="33CCCC"/>
                </a:solidFill>
                <a:miter lim="800000"/>
                <a:headEnd/>
                <a:tailEnd/>
              </a:ln>
              <a:solidFill>
                <a:srgbClr val="0000FF"/>
              </a:solidFill>
              <a:latin typeface="Arial Black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64383" y="428604"/>
            <a:ext cx="8408145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6000" b="1" i="1" kern="10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Arial Black"/>
              </a:rPr>
              <a:t>Спасибо за внимание</a:t>
            </a:r>
            <a:endParaRPr lang="ru-RU" sz="60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rot="10800000">
            <a:off x="2143108" y="1928802"/>
            <a:ext cx="7143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57224" y="1857364"/>
            <a:ext cx="7043742" cy="4143404"/>
          </a:xfrm>
        </p:spPr>
        <p:txBody>
          <a:bodyPr>
            <a:normAutofit/>
          </a:bodyPr>
          <a:lstStyle/>
          <a:p>
            <a:pPr algn="l"/>
            <a:r>
              <a:rPr lang="ru-RU" b="1" dirty="0" smtClean="0"/>
              <a:t>1.ФИЗИОЛОГИЧЕСКИЕ АСПЕКТЫ</a:t>
            </a:r>
          </a:p>
          <a:p>
            <a:pPr algn="l"/>
            <a:r>
              <a:rPr lang="ru-RU" b="1" dirty="0" smtClean="0"/>
              <a:t>2</a:t>
            </a:r>
            <a:r>
              <a:rPr lang="ru-RU" b="1" dirty="0"/>
              <a:t>. </a:t>
            </a:r>
            <a:r>
              <a:rPr lang="ru-RU" b="1" dirty="0" smtClean="0"/>
              <a:t>ВЛИЯНИЕ </a:t>
            </a:r>
            <a:r>
              <a:rPr lang="ru-RU" b="1" dirty="0"/>
              <a:t>АСФИКСИИ НА ЗДОРОВЬЕ  </a:t>
            </a:r>
          </a:p>
          <a:p>
            <a:pPr algn="l"/>
            <a:r>
              <a:rPr lang="ru-RU" b="1" dirty="0"/>
              <a:t>     НОВОРОЖДЕННЫХ</a:t>
            </a:r>
          </a:p>
          <a:p>
            <a:pPr algn="l"/>
            <a:r>
              <a:rPr lang="ru-RU" b="1" dirty="0" smtClean="0"/>
              <a:t>3. РЕКОМЕНДАЦИИ АМЕРИКАНСКОЙ    </a:t>
            </a:r>
          </a:p>
          <a:p>
            <a:pPr algn="l"/>
            <a:r>
              <a:rPr lang="ru-RU" b="1" dirty="0" smtClean="0"/>
              <a:t>    АКАДЕМИИ ПЕДИАТРИИ</a:t>
            </a:r>
          </a:p>
          <a:p>
            <a:pPr algn="l"/>
            <a:r>
              <a:rPr lang="ru-RU" b="1" dirty="0" smtClean="0"/>
              <a:t>4</a:t>
            </a:r>
            <a:r>
              <a:rPr lang="ru-RU" b="1" dirty="0"/>
              <a:t>. </a:t>
            </a:r>
            <a:r>
              <a:rPr lang="ru-RU" b="1" dirty="0" smtClean="0"/>
              <a:t> </a:t>
            </a:r>
            <a:r>
              <a:rPr lang="ru-RU" b="1" dirty="0"/>
              <a:t>НОВЫЕ ПОДХОДЫ К РЕАНИМАЦИИ </a:t>
            </a:r>
          </a:p>
          <a:p>
            <a:pPr algn="l"/>
            <a:r>
              <a:rPr lang="ru-RU" b="1" dirty="0" smtClean="0"/>
              <a:t>5</a:t>
            </a:r>
            <a:r>
              <a:rPr lang="ru-RU" b="1" dirty="0"/>
              <a:t>. ПРОФИЛАКТИКА АСФИКСИИ</a:t>
            </a:r>
          </a:p>
          <a:p>
            <a:pPr algn="l"/>
            <a:endParaRPr lang="ru-RU" b="1" dirty="0" smtClean="0"/>
          </a:p>
          <a:p>
            <a:pPr algn="l"/>
            <a:r>
              <a:rPr lang="ru-RU" b="1" dirty="0" smtClean="0"/>
              <a:t>  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714357"/>
            <a:ext cx="7772400" cy="928694"/>
          </a:xfrm>
        </p:spPr>
        <p:txBody>
          <a:bodyPr/>
          <a:lstStyle/>
          <a:p>
            <a:r>
              <a:rPr lang="ru-RU" dirty="0" smtClean="0"/>
              <a:t>Содержание: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b="1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Асфиксия новорожденных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75657" y="1595021"/>
            <a:ext cx="828092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</a:tabLst>
            </a:pPr>
            <a:r>
              <a:rPr lang="ru-RU" sz="2400" dirty="0">
                <a:latin typeface="Arial" pitchFamily="34" charset="0"/>
                <a:ea typeface="Times New Roman" pitchFamily="18" charset="0"/>
              </a:rPr>
              <a:t>Асфиксия новорожденного – отсутствие газообмена в легких после рождения ребенка, то есть удушье – неспособность дышать при наличии других признаков </a:t>
            </a:r>
            <a:r>
              <a:rPr lang="ru-RU" sz="2400" dirty="0" err="1">
                <a:latin typeface="Arial" pitchFamily="34" charset="0"/>
                <a:ea typeface="Times New Roman" pitchFamily="18" charset="0"/>
              </a:rPr>
              <a:t>живорожденности</a:t>
            </a:r>
            <a:r>
              <a:rPr lang="ru-RU" sz="2400" dirty="0">
                <a:latin typeface="Arial" pitchFamily="34" charset="0"/>
                <a:ea typeface="Times New Roman" pitchFamily="18" charset="0"/>
              </a:rPr>
              <a:t>.</a:t>
            </a:r>
            <a:endParaRPr lang="ru-RU" sz="2400" dirty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</a:tabLst>
            </a:pPr>
            <a:r>
              <a:rPr lang="ru-RU" sz="2400" dirty="0">
                <a:latin typeface="Arial" pitchFamily="34" charset="0"/>
                <a:ea typeface="Times New Roman" pitchFamily="18" charset="0"/>
              </a:rPr>
              <a:t>Живорождение (ВОЗ,1974 г.) – полное удаление или изъятие из матери продукта зачатия (независимо от течения беременности, отделилась или нет плацента, перевязана или нет пуповина), который после отделения дышит или имеет другие признаки жизни – сердцебиение, пульсацию пупочных сосудов или спонтанные движения мышц.</a:t>
            </a:r>
            <a:endParaRPr lang="ru-RU" sz="2400" dirty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</a:tabLst>
            </a:pPr>
            <a:r>
              <a:rPr lang="ru-RU" sz="2400" dirty="0">
                <a:latin typeface="Arial" pitchFamily="34" charset="0"/>
                <a:ea typeface="Times New Roman" pitchFamily="18" charset="0"/>
              </a:rPr>
              <a:t>Типичными биохимическими проявлениями асфиксии являются: гипоксемия, гиперкапния и патологический ацидоз. </a:t>
            </a:r>
            <a:endParaRPr lang="ru-RU" sz="2400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89466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b="1" dirty="0"/>
              <a:t>ОБЩИЕ ПОНЯТИЯ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1484784"/>
            <a:ext cx="8064896" cy="45316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defRPr/>
            </a:pPr>
            <a:r>
              <a:rPr lang="ru-RU" sz="2400" dirty="0"/>
              <a:t>Повреждение тканей происходит </a:t>
            </a:r>
            <a:r>
              <a:rPr lang="ru-RU" sz="2400" dirty="0" err="1"/>
              <a:t>вследствии</a:t>
            </a:r>
            <a:r>
              <a:rPr lang="ru-RU" sz="2400" dirty="0"/>
              <a:t> недостаточного поступления кислорода, что, в свою очередь, обусловлено гипоксемией или</a:t>
            </a:r>
            <a:r>
              <a:rPr lang="en-US" sz="2400" dirty="0"/>
              <a:t>/</a:t>
            </a:r>
            <a:r>
              <a:rPr lang="ru-RU" sz="2400" dirty="0"/>
              <a:t>и ишемией</a:t>
            </a:r>
            <a:r>
              <a:rPr lang="en-US" sz="2400" dirty="0"/>
              <a:t>;</a:t>
            </a:r>
            <a:endParaRPr lang="ru-RU" sz="2400" dirty="0"/>
          </a:p>
          <a:p>
            <a:pPr>
              <a:lnSpc>
                <a:spcPct val="80000"/>
              </a:lnSpc>
              <a:defRPr/>
            </a:pPr>
            <a:r>
              <a:rPr lang="ru-RU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Гипоксемия</a:t>
            </a:r>
            <a:r>
              <a:rPr lang="ru-RU" sz="2400" dirty="0"/>
              <a:t> – это снижение кислорода в крови</a:t>
            </a:r>
            <a:r>
              <a:rPr lang="en-US" sz="2400" dirty="0"/>
              <a:t>;</a:t>
            </a:r>
            <a:endParaRPr lang="ru-RU" sz="2400" dirty="0"/>
          </a:p>
          <a:p>
            <a:pPr>
              <a:lnSpc>
                <a:spcPct val="80000"/>
              </a:lnSpc>
              <a:defRPr/>
            </a:pPr>
            <a:r>
              <a:rPr lang="ru-RU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Ишемия</a:t>
            </a:r>
            <a:r>
              <a:rPr lang="ru-RU" sz="2400" dirty="0"/>
              <a:t> – это </a:t>
            </a:r>
            <a:r>
              <a:rPr lang="ru-RU" sz="2400" dirty="0" err="1"/>
              <a:t>недостаточнось</a:t>
            </a:r>
            <a:r>
              <a:rPr lang="ru-RU" sz="2400" dirty="0"/>
              <a:t> кровообращения в тканях конкретного органа</a:t>
            </a:r>
            <a:r>
              <a:rPr lang="en-US" sz="2400" dirty="0"/>
              <a:t>;</a:t>
            </a:r>
            <a:endParaRPr lang="ru-RU" sz="2400" dirty="0"/>
          </a:p>
          <a:p>
            <a:pPr>
              <a:lnSpc>
                <a:spcPct val="80000"/>
              </a:lnSpc>
              <a:defRPr/>
            </a:pPr>
            <a:r>
              <a:rPr lang="ru-RU" sz="2400" dirty="0"/>
              <a:t>Как правило, гипоксемия и ишемия возникают одновременно или последовательно одна за другой</a:t>
            </a:r>
            <a:r>
              <a:rPr lang="en-US" sz="2400" dirty="0"/>
              <a:t>;</a:t>
            </a:r>
            <a:endParaRPr lang="ru-RU" sz="2400" dirty="0"/>
          </a:p>
          <a:p>
            <a:pPr>
              <a:lnSpc>
                <a:spcPct val="80000"/>
              </a:lnSpc>
              <a:defRPr/>
            </a:pPr>
            <a:r>
              <a:rPr lang="ru-RU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Асфиксия</a:t>
            </a:r>
            <a:r>
              <a:rPr lang="ru-RU" sz="2400" dirty="0"/>
              <a:t> характеризуется нарушением газообмена, который проявляется не только снижением количества кислорода, но и увеличением углекислого газа  в крови с нарастающим ацидозом</a:t>
            </a:r>
            <a:r>
              <a:rPr lang="en-US" sz="2400" dirty="0"/>
              <a:t>;</a:t>
            </a:r>
            <a:endParaRPr lang="ru-RU" sz="2400" dirty="0"/>
          </a:p>
          <a:p>
            <a:pPr>
              <a:lnSpc>
                <a:spcPct val="80000"/>
              </a:lnSpc>
              <a:defRPr/>
            </a:pPr>
            <a:r>
              <a:rPr lang="ru-RU" sz="2400" dirty="0"/>
              <a:t>В дальнейшем, сохраняющаяся асфиксия почти всегда приводит к снижению системного давления (</a:t>
            </a:r>
            <a:r>
              <a:rPr lang="ru-RU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гипотензии</a:t>
            </a:r>
            <a:r>
              <a:rPr lang="ru-RU" sz="2400" dirty="0"/>
              <a:t>) и </a:t>
            </a:r>
            <a:r>
              <a:rPr lang="ru-RU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ишемии</a:t>
            </a:r>
            <a:r>
              <a:rPr lang="ru-RU" sz="2400" dirty="0"/>
              <a:t>.</a:t>
            </a:r>
            <a:endParaRPr lang="lt-LT" sz="2400" dirty="0"/>
          </a:p>
        </p:txBody>
      </p:sp>
    </p:spTree>
    <p:extLst>
      <p:ext uri="{BB962C8B-B14F-4D97-AF65-F5344CB8AC3E}">
        <p14:creationId xmlns:p14="http://schemas.microsoft.com/office/powerpoint/2010/main" xmlns="" val="2394942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46670" y="404664"/>
            <a:ext cx="784887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Arial" pitchFamily="34" charset="0"/>
                <a:ea typeface="Times New Roman" pitchFamily="18" charset="0"/>
              </a:rPr>
              <a:t>Асфиксия, </a:t>
            </a:r>
            <a:r>
              <a:rPr lang="ru-RU" sz="2000" dirty="0" err="1">
                <a:latin typeface="Arial" pitchFamily="34" charset="0"/>
                <a:ea typeface="Times New Roman" pitchFamily="18" charset="0"/>
              </a:rPr>
              <a:t>развившаяся</a:t>
            </a:r>
            <a:r>
              <a:rPr lang="ru-RU" sz="2000" dirty="0">
                <a:latin typeface="Arial" pitchFamily="34" charset="0"/>
                <a:ea typeface="Times New Roman" pitchFamily="18" charset="0"/>
              </a:rPr>
              <a:t> на фоне хронической внутриутробной гипоксии – асфиксия новорожденного, развивавшегося </a:t>
            </a:r>
            <a:r>
              <a:rPr lang="ru-RU" sz="2000" dirty="0" err="1">
                <a:latin typeface="Arial" pitchFamily="34" charset="0"/>
                <a:ea typeface="Times New Roman" pitchFamily="18" charset="0"/>
              </a:rPr>
              <a:t>антенатально</a:t>
            </a:r>
            <a:r>
              <a:rPr lang="ru-RU" sz="2000" dirty="0">
                <a:latin typeface="Arial" pitchFamily="34" charset="0"/>
                <a:ea typeface="Times New Roman" pitchFamily="18" charset="0"/>
              </a:rPr>
              <a:t> в условиях плацентарной недостаточности, анти –  и/или длительной гипоксии.</a:t>
            </a:r>
            <a:endParaRPr lang="ru-RU" sz="20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1738482"/>
            <a:ext cx="7776864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914400" algn="l"/>
              </a:tabLst>
            </a:pPr>
            <a:r>
              <a:rPr lang="ru-RU" sz="2000" b="1" dirty="0" smtClean="0">
                <a:latin typeface="Arial" pitchFamily="34" charset="0"/>
                <a:ea typeface="Times New Roman" pitchFamily="18" charset="0"/>
              </a:rPr>
              <a:t>Факторы высокого риска антенатальной гипоксии плода:</a:t>
            </a:r>
            <a:r>
              <a:rPr lang="ru-RU" sz="2000" dirty="0">
                <a:latin typeface="Arial" pitchFamily="34" charset="0"/>
              </a:rPr>
              <a:t/>
            </a:r>
            <a:br>
              <a:rPr lang="ru-RU" sz="2000" dirty="0">
                <a:latin typeface="Arial" pitchFamily="34" charset="0"/>
              </a:rPr>
            </a:br>
            <a:r>
              <a:rPr lang="ru-RU" sz="2000" dirty="0" err="1">
                <a:latin typeface="Arial" pitchFamily="34" charset="0"/>
                <a:ea typeface="Times New Roman" pitchFamily="18" charset="0"/>
              </a:rPr>
              <a:t>перенатальная</a:t>
            </a:r>
            <a:r>
              <a:rPr lang="ru-RU" sz="2000" dirty="0">
                <a:latin typeface="Arial" pitchFamily="34" charset="0"/>
                <a:ea typeface="Times New Roman" pitchFamily="18" charset="0"/>
              </a:rPr>
              <a:t> беременность;</a:t>
            </a:r>
            <a:endParaRPr lang="ru-RU" sz="2000" dirty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914400" algn="l"/>
              </a:tabLst>
            </a:pPr>
            <a:r>
              <a:rPr lang="ru-RU" sz="2000" dirty="0">
                <a:latin typeface="Arial" pitchFamily="34" charset="0"/>
                <a:ea typeface="Times New Roman" pitchFamily="18" charset="0"/>
              </a:rPr>
              <a:t>длительные (более 4 недель) </a:t>
            </a:r>
            <a:r>
              <a:rPr lang="ru-RU" sz="2000" dirty="0" err="1">
                <a:latin typeface="Arial" pitchFamily="34" charset="0"/>
                <a:ea typeface="Times New Roman" pitchFamily="18" charset="0"/>
              </a:rPr>
              <a:t>гестозы</a:t>
            </a:r>
            <a:r>
              <a:rPr lang="ru-RU" sz="2000" dirty="0">
                <a:latin typeface="Arial" pitchFamily="34" charset="0"/>
                <a:ea typeface="Times New Roman" pitchFamily="18" charset="0"/>
              </a:rPr>
              <a:t> беременных;</a:t>
            </a:r>
            <a:endParaRPr lang="ru-RU" sz="2000" dirty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914400" algn="l"/>
              </a:tabLst>
            </a:pPr>
            <a:r>
              <a:rPr lang="ru-RU" sz="2000" dirty="0">
                <a:latin typeface="Arial" pitchFamily="34" charset="0"/>
                <a:ea typeface="Times New Roman" pitchFamily="18" charset="0"/>
              </a:rPr>
              <a:t>многоплодная беременность;</a:t>
            </a:r>
            <a:endParaRPr lang="ru-RU" sz="2000" dirty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914400" algn="l"/>
              </a:tabLst>
            </a:pPr>
            <a:r>
              <a:rPr lang="ru-RU" sz="2000" dirty="0">
                <a:latin typeface="Arial" pitchFamily="34" charset="0"/>
                <a:ea typeface="Times New Roman" pitchFamily="18" charset="0"/>
              </a:rPr>
              <a:t>угрозы прерывания беременности;</a:t>
            </a:r>
            <a:endParaRPr lang="ru-RU" sz="2000" dirty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914400" algn="l"/>
              </a:tabLst>
            </a:pPr>
            <a:r>
              <a:rPr lang="ru-RU" sz="2000" dirty="0">
                <a:latin typeface="Arial" pitchFamily="34" charset="0"/>
                <a:ea typeface="Times New Roman" pitchFamily="18" charset="0"/>
              </a:rPr>
              <a:t>сахарный диабет у беременной;</a:t>
            </a:r>
            <a:endParaRPr lang="ru-RU" sz="2000" dirty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914400" algn="l"/>
              </a:tabLst>
            </a:pPr>
            <a:r>
              <a:rPr lang="ru-RU" sz="2000" dirty="0">
                <a:latin typeface="Arial" pitchFamily="34" charset="0"/>
                <a:ea typeface="Times New Roman" pitchFamily="18" charset="0"/>
              </a:rPr>
              <a:t>кровотечения и инфекционные заболевания во </a:t>
            </a:r>
            <a:r>
              <a:rPr lang="en-US" sz="2000" dirty="0">
                <a:latin typeface="Arial" pitchFamily="34" charset="0"/>
                <a:ea typeface="Times New Roman" pitchFamily="18" charset="0"/>
              </a:rPr>
              <a:t>II</a:t>
            </a:r>
            <a:r>
              <a:rPr lang="ru-RU" sz="2000" dirty="0">
                <a:latin typeface="Arial" pitchFamily="34" charset="0"/>
                <a:ea typeface="Times New Roman" pitchFamily="18" charset="0"/>
              </a:rPr>
              <a:t> – </a:t>
            </a:r>
            <a:r>
              <a:rPr lang="en-US" sz="2000" dirty="0">
                <a:latin typeface="Arial" pitchFamily="34" charset="0"/>
                <a:ea typeface="Times New Roman" pitchFamily="18" charset="0"/>
              </a:rPr>
              <a:t>III</a:t>
            </a:r>
            <a:r>
              <a:rPr lang="ru-RU" sz="2000" dirty="0">
                <a:latin typeface="Arial" pitchFamily="34" charset="0"/>
                <a:ea typeface="Times New Roman" pitchFamily="18" charset="0"/>
              </a:rPr>
              <a:t> триместрах беременности;</a:t>
            </a:r>
            <a:endParaRPr lang="ru-RU" sz="2000" dirty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914400" algn="l"/>
              </a:tabLst>
            </a:pPr>
            <a:r>
              <a:rPr lang="ru-RU" sz="2000" dirty="0">
                <a:latin typeface="Arial" pitchFamily="34" charset="0"/>
                <a:ea typeface="Times New Roman" pitchFamily="18" charset="0"/>
              </a:rPr>
              <a:t>тяжелые соматические заболевания у беременной;</a:t>
            </a:r>
            <a:endParaRPr lang="ru-RU" sz="2000" dirty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914400" algn="l"/>
              </a:tabLst>
            </a:pPr>
            <a:r>
              <a:rPr lang="ru-RU" sz="2000" dirty="0">
                <a:latin typeface="Arial" pitchFamily="34" charset="0"/>
                <a:ea typeface="Times New Roman" pitchFamily="18" charset="0"/>
              </a:rPr>
              <a:t>курение или другие  виды наркомании у беременной;</a:t>
            </a:r>
            <a:endParaRPr lang="ru-RU" sz="2000" dirty="0"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914400" algn="l"/>
              </a:tabLst>
            </a:pPr>
            <a:r>
              <a:rPr lang="ru-RU" sz="2000" dirty="0">
                <a:latin typeface="Arial" pitchFamily="34" charset="0"/>
                <a:ea typeface="Times New Roman" pitchFamily="18" charset="0"/>
              </a:rPr>
              <a:t>задержка внутриутробного развития плода или другие заболевания, выявленные при ультразвуковом или других обследованиях плода.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3738202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Факторы высокого риска развития </a:t>
            </a:r>
            <a:r>
              <a:rPr lang="ru-RU" dirty="0" err="1" smtClean="0"/>
              <a:t>интранатальной</a:t>
            </a:r>
            <a:r>
              <a:rPr lang="ru-RU" dirty="0" smtClean="0"/>
              <a:t> асфиксии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1412776"/>
            <a:ext cx="7326560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  <a:tabLst>
                <a:tab pos="1371600" algn="l"/>
              </a:tabLst>
            </a:pPr>
            <a:r>
              <a:rPr lang="ru-RU" sz="1400" dirty="0">
                <a:latin typeface="Arial" pitchFamily="34" charset="0"/>
                <a:ea typeface="Times New Roman" pitchFamily="18" charset="0"/>
              </a:rPr>
              <a:t>кесарево сечение (плановое или экстренное);</a:t>
            </a:r>
            <a:endParaRPr lang="ru-RU" sz="1400" dirty="0">
              <a:latin typeface="Arial" pitchFamily="34" charset="0"/>
            </a:endParaRPr>
          </a:p>
          <a:p>
            <a:pPr lvl="1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  <a:tabLst>
                <a:tab pos="1371600" algn="l"/>
              </a:tabLst>
            </a:pPr>
            <a:r>
              <a:rPr lang="ru-RU" sz="1400" dirty="0">
                <a:latin typeface="Arial" pitchFamily="34" charset="0"/>
                <a:ea typeface="Times New Roman" pitchFamily="18" charset="0"/>
              </a:rPr>
              <a:t>тазовое, ягодичное или другие аномальные </a:t>
            </a:r>
            <a:r>
              <a:rPr lang="ru-RU" sz="1400" dirty="0" err="1">
                <a:latin typeface="Arial" pitchFamily="34" charset="0"/>
                <a:ea typeface="Times New Roman" pitchFamily="18" charset="0"/>
              </a:rPr>
              <a:t>предлежания</a:t>
            </a:r>
            <a:r>
              <a:rPr lang="ru-RU" sz="1400" dirty="0">
                <a:latin typeface="Arial" pitchFamily="34" charset="0"/>
                <a:ea typeface="Times New Roman" pitchFamily="18" charset="0"/>
              </a:rPr>
              <a:t> плода;</a:t>
            </a:r>
            <a:endParaRPr lang="ru-RU" sz="1400" dirty="0">
              <a:latin typeface="Arial" pitchFamily="34" charset="0"/>
            </a:endParaRPr>
          </a:p>
          <a:p>
            <a:pPr lvl="1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  <a:tabLst>
                <a:tab pos="1371600" algn="l"/>
              </a:tabLst>
            </a:pPr>
            <a:r>
              <a:rPr lang="ru-RU" sz="1400" dirty="0">
                <a:latin typeface="Arial" pitchFamily="34" charset="0"/>
                <a:ea typeface="Times New Roman" pitchFamily="18" charset="0"/>
              </a:rPr>
              <a:t>преждевременные или запоздалые роды;</a:t>
            </a:r>
            <a:endParaRPr lang="ru-RU" sz="1400" dirty="0">
              <a:latin typeface="Arial" pitchFamily="34" charset="0"/>
            </a:endParaRPr>
          </a:p>
          <a:p>
            <a:pPr lvl="1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  <a:tabLst>
                <a:tab pos="1371600" algn="l"/>
              </a:tabLst>
            </a:pPr>
            <a:r>
              <a:rPr lang="ru-RU" sz="1400" dirty="0">
                <a:latin typeface="Arial" pitchFamily="34" charset="0"/>
                <a:ea typeface="Times New Roman" pitchFamily="18" charset="0"/>
              </a:rPr>
              <a:t>безводный промежуток более 24 часов или менее 6 часов стремительные роды – менее 4 часов у первородящих и 2 часов у повторнородящих;</a:t>
            </a:r>
            <a:endParaRPr lang="ru-RU" sz="1400" dirty="0">
              <a:latin typeface="Arial" pitchFamily="34" charset="0"/>
            </a:endParaRPr>
          </a:p>
          <a:p>
            <a:pPr lvl="1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  <a:tabLst>
                <a:tab pos="1371600" algn="l"/>
              </a:tabLst>
            </a:pPr>
            <a:r>
              <a:rPr lang="ru-RU" sz="1400" dirty="0" err="1">
                <a:latin typeface="Arial" pitchFamily="34" charset="0"/>
                <a:ea typeface="Times New Roman" pitchFamily="18" charset="0"/>
              </a:rPr>
              <a:t>предлежание</a:t>
            </a:r>
            <a:r>
              <a:rPr lang="ru-RU" sz="1400" dirty="0">
                <a:latin typeface="Arial" pitchFamily="34" charset="0"/>
                <a:ea typeface="Times New Roman" pitchFamily="18" charset="0"/>
              </a:rPr>
              <a:t> или преждевременная отслойка плаценты, разрывы матки;</a:t>
            </a:r>
            <a:endParaRPr lang="ru-RU" sz="1400" dirty="0">
              <a:latin typeface="Arial" pitchFamily="34" charset="0"/>
            </a:endParaRPr>
          </a:p>
          <a:p>
            <a:pPr lvl="1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  <a:tabLst>
                <a:tab pos="1371600" algn="l"/>
              </a:tabLst>
            </a:pPr>
            <a:r>
              <a:rPr lang="ru-RU" sz="1400" dirty="0">
                <a:latin typeface="Arial" pitchFamily="34" charset="0"/>
                <a:ea typeface="Times New Roman" pitchFamily="18" charset="0"/>
              </a:rPr>
              <a:t>использование акушерских щипцов, вакуум – экстрактора или акушерских пособий в родах;</a:t>
            </a:r>
            <a:endParaRPr lang="ru-RU" sz="1400" dirty="0">
              <a:latin typeface="Arial" pitchFamily="34" charset="0"/>
            </a:endParaRPr>
          </a:p>
          <a:p>
            <a:pPr lvl="1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  <a:tabLst>
                <a:tab pos="1371600" algn="l"/>
              </a:tabLst>
            </a:pPr>
            <a:r>
              <a:rPr lang="ru-RU" sz="1400" dirty="0">
                <a:latin typeface="Arial" pitchFamily="34" charset="0"/>
                <a:ea typeface="Times New Roman" pitchFamily="18" charset="0"/>
              </a:rPr>
              <a:t>несоответствие головы плода и размеров малого таза матери;</a:t>
            </a:r>
            <a:endParaRPr lang="ru-RU" sz="1400" dirty="0">
              <a:latin typeface="Arial" pitchFamily="34" charset="0"/>
            </a:endParaRPr>
          </a:p>
          <a:p>
            <a:pPr lvl="1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  <a:tabLst>
                <a:tab pos="1371600" algn="l"/>
              </a:tabLst>
            </a:pPr>
            <a:r>
              <a:rPr lang="ru-RU" sz="1400" dirty="0">
                <a:latin typeface="Arial" pitchFamily="34" charset="0"/>
                <a:ea typeface="Times New Roman" pitchFamily="18" charset="0"/>
              </a:rPr>
              <a:t>острая гипоксия в родах у матери (шок, декомпенсация соматических болезней, отравления и др.);</a:t>
            </a:r>
            <a:endParaRPr lang="ru-RU" sz="1400" dirty="0">
              <a:latin typeface="Arial" pitchFamily="34" charset="0"/>
            </a:endParaRPr>
          </a:p>
          <a:p>
            <a:pPr lvl="1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  <a:tabLst>
                <a:tab pos="1371600" algn="l"/>
              </a:tabLst>
            </a:pPr>
            <a:r>
              <a:rPr lang="ru-RU" sz="1400" dirty="0">
                <a:latin typeface="Arial" pitchFamily="34" charset="0"/>
                <a:ea typeface="Times New Roman" pitchFamily="18" charset="0"/>
              </a:rPr>
              <a:t>расстройства плацентарного – плодного (пуповинного) кровообращения при тугом обвитии, истинных узлах, натяжение малой по длине пуповины, выпадение ее петель, прижатие их головой к стенке родовых путей;</a:t>
            </a:r>
            <a:endParaRPr lang="ru-RU" sz="1400" dirty="0">
              <a:latin typeface="Arial" pitchFamily="34" charset="0"/>
            </a:endParaRPr>
          </a:p>
          <a:p>
            <a:pPr lvl="1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  <a:tabLst>
                <a:tab pos="1371600" algn="l"/>
              </a:tabLst>
            </a:pPr>
            <a:r>
              <a:rPr lang="ru-RU" sz="1400" dirty="0">
                <a:latin typeface="Arial" pitchFamily="34" charset="0"/>
                <a:ea typeface="Times New Roman" pitchFamily="18" charset="0"/>
              </a:rPr>
              <a:t>болезни сердца, легких и мозга у плода диагностированные при ультразвуковом исследовании как до, так и в родах;</a:t>
            </a:r>
            <a:endParaRPr lang="ru-RU" sz="1400" dirty="0">
              <a:latin typeface="Arial" pitchFamily="34" charset="0"/>
            </a:endParaRPr>
          </a:p>
          <a:p>
            <a:pPr lvl="1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  <a:tabLst>
                <a:tab pos="1371600" algn="l"/>
              </a:tabLst>
            </a:pPr>
            <a:r>
              <a:rPr lang="ru-RU" sz="1400" dirty="0">
                <a:latin typeface="Arial" pitchFamily="34" charset="0"/>
                <a:ea typeface="Times New Roman" pitchFamily="18" charset="0"/>
              </a:rPr>
              <a:t>аномальная частота сердцебиения у плода;</a:t>
            </a:r>
            <a:endParaRPr lang="ru-RU" sz="1400" dirty="0">
              <a:latin typeface="Arial" pitchFamily="34" charset="0"/>
            </a:endParaRPr>
          </a:p>
          <a:p>
            <a:pPr lvl="1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  <a:tabLst>
                <a:tab pos="1371600" algn="l"/>
              </a:tabLst>
            </a:pPr>
            <a:r>
              <a:rPr lang="ru-RU" sz="1400" dirty="0" err="1">
                <a:latin typeface="Arial" pitchFamily="34" charset="0"/>
                <a:ea typeface="Times New Roman" pitchFamily="18" charset="0"/>
              </a:rPr>
              <a:t>меконий</a:t>
            </a:r>
            <a:r>
              <a:rPr lang="ru-RU" sz="1400" dirty="0">
                <a:latin typeface="Arial" pitchFamily="34" charset="0"/>
                <a:ea typeface="Times New Roman" pitchFamily="18" charset="0"/>
              </a:rPr>
              <a:t> в околоплодных водах, многоводие или малое количество околоплодных вод;</a:t>
            </a:r>
            <a:endParaRPr lang="ru-RU" sz="1400" dirty="0">
              <a:latin typeface="Arial" pitchFamily="34" charset="0"/>
            </a:endParaRPr>
          </a:p>
          <a:p>
            <a:pPr lvl="1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  <a:tabLst>
                <a:tab pos="1371600" algn="l"/>
              </a:tabLst>
            </a:pPr>
            <a:r>
              <a:rPr lang="ru-RU" sz="1400" dirty="0">
                <a:latin typeface="Arial" pitchFamily="34" charset="0"/>
                <a:ea typeface="Times New Roman" pitchFamily="18" charset="0"/>
              </a:rPr>
              <a:t>наркотические и другие анальгетики, введенные матери за 1,5 часа и менее до рождения ребенка, общий наркоз у матери.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509429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332656"/>
            <a:ext cx="76866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34290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1371600" algn="l"/>
              </a:tabLst>
            </a:pPr>
            <a:r>
              <a:rPr lang="ru-RU" b="1" dirty="0">
                <a:latin typeface="Arial" pitchFamily="34" charset="0"/>
                <a:ea typeface="Times New Roman" pitchFamily="18" charset="0"/>
              </a:rPr>
              <a:t>Выделяют 5 ведущих механизмов приводящих к острой асфиксии новорожденных:</a:t>
            </a:r>
            <a:endParaRPr lang="ru-RU" sz="1000" dirty="0">
              <a:latin typeface="Arial" pitchFamily="34" charset="0"/>
            </a:endParaRPr>
          </a:p>
          <a:p>
            <a:pPr lvl="0" indent="34290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1371600" algn="l"/>
              </a:tabLst>
            </a:pPr>
            <a:r>
              <a:rPr lang="ru-RU" dirty="0">
                <a:latin typeface="Arial" pitchFamily="34" charset="0"/>
                <a:ea typeface="Times New Roman" pitchFamily="18" charset="0"/>
              </a:rPr>
              <a:t>1) прерывание кровотока через пуповину (истинные узлы пуповины, сдавление ее, тугое обвитие пуповиной вокруг шеи или других частей тела ребенка).</a:t>
            </a:r>
            <a:endParaRPr lang="ru-RU" sz="1000" dirty="0">
              <a:latin typeface="Arial" pitchFamily="34" charset="0"/>
            </a:endParaRPr>
          </a:p>
          <a:p>
            <a:pPr lvl="0" indent="34290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1371600" algn="l"/>
              </a:tabLst>
            </a:pPr>
            <a:r>
              <a:rPr lang="ru-RU" dirty="0">
                <a:latin typeface="Arial" pitchFamily="34" charset="0"/>
                <a:ea typeface="Times New Roman" pitchFamily="18" charset="0"/>
              </a:rPr>
              <a:t>2) нарушение обмена газов через плаценту (преждевременная полная или неполная отслойка плаценты, </a:t>
            </a:r>
            <a:r>
              <a:rPr lang="ru-RU" dirty="0" err="1">
                <a:latin typeface="Arial" pitchFamily="34" charset="0"/>
                <a:ea typeface="Times New Roman" pitchFamily="18" charset="0"/>
              </a:rPr>
              <a:t>предлежание</a:t>
            </a:r>
            <a:r>
              <a:rPr lang="ru-RU" dirty="0">
                <a:latin typeface="Arial" pitchFamily="34" charset="0"/>
                <a:ea typeface="Times New Roman" pitchFamily="18" charset="0"/>
              </a:rPr>
              <a:t> плаценты и др.).</a:t>
            </a:r>
            <a:endParaRPr lang="ru-RU" sz="1000" dirty="0">
              <a:latin typeface="Arial" pitchFamily="34" charset="0"/>
            </a:endParaRPr>
          </a:p>
          <a:p>
            <a:pPr lvl="0" indent="34290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1371600" algn="l"/>
              </a:tabLst>
            </a:pPr>
            <a:r>
              <a:rPr lang="ru-RU" dirty="0">
                <a:latin typeface="Arial" pitchFamily="34" charset="0"/>
                <a:ea typeface="Times New Roman" pitchFamily="18" charset="0"/>
              </a:rPr>
              <a:t>3) неадекватная </a:t>
            </a:r>
            <a:r>
              <a:rPr lang="ru-RU" dirty="0" err="1">
                <a:latin typeface="Arial" pitchFamily="34" charset="0"/>
                <a:ea typeface="Times New Roman" pitchFamily="18" charset="0"/>
              </a:rPr>
              <a:t>гемоперфузия</a:t>
            </a:r>
            <a:r>
              <a:rPr lang="ru-RU" dirty="0">
                <a:latin typeface="Arial" pitchFamily="34" charset="0"/>
                <a:ea typeface="Times New Roman" pitchFamily="18" charset="0"/>
              </a:rPr>
              <a:t> материнской части плаценты (чрезмерно активные схватки, артериальная гипотензия и гипертензии любой этиологии у матери).</a:t>
            </a:r>
            <a:endParaRPr lang="ru-RU" sz="1000" dirty="0">
              <a:latin typeface="Arial" pitchFamily="34" charset="0"/>
            </a:endParaRPr>
          </a:p>
          <a:p>
            <a:pPr lvl="0" indent="34290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1371600" algn="l"/>
              </a:tabLst>
            </a:pPr>
            <a:r>
              <a:rPr lang="ru-RU" dirty="0">
                <a:latin typeface="Arial" pitchFamily="34" charset="0"/>
                <a:ea typeface="Times New Roman" pitchFamily="18" charset="0"/>
              </a:rPr>
              <a:t>4) ухудшение </a:t>
            </a:r>
            <a:r>
              <a:rPr lang="ru-RU" dirty="0" err="1">
                <a:latin typeface="Arial" pitchFamily="34" charset="0"/>
                <a:ea typeface="Times New Roman" pitchFamily="18" charset="0"/>
              </a:rPr>
              <a:t>оксигенации</a:t>
            </a:r>
            <a:r>
              <a:rPr lang="ru-RU" dirty="0">
                <a:latin typeface="Arial" pitchFamily="34" charset="0"/>
                <a:ea typeface="Times New Roman" pitchFamily="18" charset="0"/>
              </a:rPr>
              <a:t> крови матери (анемия сердечно- сосудистые заболевания, дыхательная недостаточность).</a:t>
            </a:r>
            <a:endParaRPr lang="ru-RU" sz="1000" dirty="0">
              <a:latin typeface="Arial" pitchFamily="34" charset="0"/>
            </a:endParaRPr>
          </a:p>
          <a:p>
            <a:pPr lvl="0" indent="34290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1371600" algn="l"/>
              </a:tabLst>
            </a:pPr>
            <a:r>
              <a:rPr lang="ru-RU" dirty="0">
                <a:latin typeface="Arial" pitchFamily="34" charset="0"/>
                <a:ea typeface="Times New Roman" pitchFamily="18" charset="0"/>
              </a:rPr>
              <a:t>5) недостаточность дыхательных усилий новорожденного (</a:t>
            </a:r>
            <a:r>
              <a:rPr lang="ru-RU" dirty="0" err="1">
                <a:latin typeface="Arial" pitchFamily="34" charset="0"/>
                <a:ea typeface="Times New Roman" pitchFamily="18" charset="0"/>
              </a:rPr>
              <a:t>патрогенная</a:t>
            </a:r>
            <a:r>
              <a:rPr lang="ru-RU" dirty="0">
                <a:latin typeface="Arial" pitchFamily="34" charset="0"/>
                <a:ea typeface="Times New Roman" pitchFamily="18" charset="0"/>
              </a:rPr>
              <a:t> – влияние медикаментозной терапии матери, </a:t>
            </a:r>
            <a:r>
              <a:rPr lang="ru-RU" dirty="0" err="1">
                <a:latin typeface="Arial" pitchFamily="34" charset="0"/>
                <a:ea typeface="Times New Roman" pitchFamily="18" charset="0"/>
              </a:rPr>
              <a:t>антинатальные</a:t>
            </a:r>
            <a:r>
              <a:rPr lang="ru-RU" dirty="0">
                <a:latin typeface="Arial" pitchFamily="34" charset="0"/>
                <a:ea typeface="Times New Roman" pitchFamily="18" charset="0"/>
              </a:rPr>
              <a:t> поражения мозга плода, врожденные пороки развития легких и др.).</a:t>
            </a:r>
            <a:endParaRPr lang="ru-RU" sz="1000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23969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71472" y="357166"/>
            <a:ext cx="8215370" cy="6709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/>
              <a:t>Патогенез: </a:t>
            </a:r>
          </a:p>
          <a:p>
            <a:r>
              <a:rPr lang="ru-RU" sz="2000" b="1" dirty="0" smtClean="0"/>
              <a:t>Кратковременная</a:t>
            </a:r>
            <a:r>
              <a:rPr lang="ru-RU" dirty="0" smtClean="0"/>
              <a:t> умеренная внутриутробная гипоксия вызывает включение механизмов компенсации, направленных на поддержание адекватной </a:t>
            </a:r>
            <a:r>
              <a:rPr lang="ru-RU" dirty="0" err="1" smtClean="0"/>
              <a:t>оксигенации</a:t>
            </a:r>
            <a:r>
              <a:rPr lang="ru-RU" dirty="0" smtClean="0"/>
              <a:t> тканей плода, увеличивается выброс </a:t>
            </a:r>
            <a:r>
              <a:rPr lang="ru-RU" dirty="0" err="1" smtClean="0"/>
              <a:t>глюкокортикостероидов</a:t>
            </a:r>
            <a:r>
              <a:rPr lang="ru-RU" dirty="0" smtClean="0"/>
              <a:t>, число циркулирующих эритроцитов и объем циркулирующей крови. Возникает тахикардия и, возможно, некоторое повышение систолического давления без увеличения сердечного выброса. Увеличивается двигательная активность плода и частота «дыхательных» движений грудной клетки при закрытой голосовой щели, что также способствует компенсации гемодинамических нарушений.</a:t>
            </a:r>
          </a:p>
          <a:p>
            <a:r>
              <a:rPr lang="ru-RU" sz="2400" b="1" dirty="0" smtClean="0"/>
              <a:t>Продолжающаяся гипоксия </a:t>
            </a:r>
            <a:r>
              <a:rPr lang="ru-RU" dirty="0" smtClean="0"/>
              <a:t>приводит к активации анаэробного гликолиза. Нарастающий дефицит кислорода заставляет организм снизить </a:t>
            </a:r>
            <a:r>
              <a:rPr lang="ru-RU" dirty="0" err="1" smtClean="0"/>
              <a:t>оксигенацию</a:t>
            </a:r>
            <a:r>
              <a:rPr lang="ru-RU" dirty="0" smtClean="0"/>
              <a:t> кишечника, кожи, печени, почек; происходит перераспределение кровообращения с преимущественным кровоснабжением жизненно важных органов (головной мозг, сердце, надпочечники). Централизация кровообращения в свою очередь усугубляет тканевой метаболический ацидоз (резко увеличивается в крови уровень </a:t>
            </a:r>
            <a:r>
              <a:rPr lang="ru-RU" dirty="0" err="1" smtClean="0"/>
              <a:t>лактата</a:t>
            </a:r>
            <a:r>
              <a:rPr lang="ru-RU" dirty="0" smtClean="0"/>
              <a:t>).</a:t>
            </a:r>
          </a:p>
          <a:p>
            <a:pPr indent="34290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1371600" algn="l"/>
              </a:tabLst>
            </a:pPr>
            <a:r>
              <a:rPr lang="ru-RU" dirty="0"/>
              <a:t>Развиваются: снижение двигательной активности плода, частотной активности на электроэнцефалограмме, числа «дыхательных экскурсий» грудной клетки, появляется брадикардия.</a:t>
            </a:r>
          </a:p>
          <a:p>
            <a:pPr lvl="0" indent="34290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1371600" algn="l"/>
              </a:tabLst>
            </a:pPr>
            <a:endParaRPr lang="en-US" dirty="0" smtClean="0">
              <a:latin typeface="Arial" pitchFamily="34" charset="0"/>
              <a:ea typeface="Times New Roman" pitchFamily="18" charset="0"/>
            </a:endParaRPr>
          </a:p>
          <a:p>
            <a:pPr lvl="0" indent="34290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1371600" algn="l"/>
              </a:tabLst>
            </a:pPr>
            <a:endParaRPr lang="en-US" sz="2400" dirty="0" smtClean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260648"/>
            <a:ext cx="806489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Пути адаптации плода к нарастающей гипоксии</a:t>
            </a:r>
            <a:r>
              <a:rPr lang="ru-RU" b="1" dirty="0"/>
              <a:t>:</a:t>
            </a:r>
          </a:p>
          <a:p>
            <a:r>
              <a:rPr lang="ru-RU" dirty="0"/>
              <a:t>1) Физиологический – повышение симпатической активности (активация синтеза норадреналина параганглиями и мозговым слоем надпочечников плода);</a:t>
            </a:r>
          </a:p>
          <a:p>
            <a:r>
              <a:rPr lang="ru-RU" dirty="0"/>
              <a:t>2) Метаболический – активация анаэробного гликолиза;</a:t>
            </a:r>
          </a:p>
          <a:p>
            <a:r>
              <a:rPr lang="ru-RU" dirty="0"/>
              <a:t>3) Фармакологический – повышение синтеза медиатора торможения в головном мозге – </a:t>
            </a:r>
            <a:r>
              <a:rPr lang="ru-RU" dirty="0" err="1"/>
              <a:t>гаммааминомаслянной</a:t>
            </a:r>
            <a:r>
              <a:rPr lang="ru-RU" dirty="0"/>
              <a:t> кислоты (ГАМК), а также эндогенных опиатов, </a:t>
            </a:r>
            <a:r>
              <a:rPr lang="ru-RU" dirty="0" err="1"/>
              <a:t>аденазина</a:t>
            </a:r>
            <a:r>
              <a:rPr lang="ru-RU" dirty="0"/>
              <a:t>.</a:t>
            </a:r>
          </a:p>
          <a:p>
            <a:r>
              <a:rPr lang="ru-RU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xmlns="" val="2079180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252</TotalTime>
  <Words>1284</Words>
  <Application>Microsoft Office PowerPoint</Application>
  <PresentationFormat>Экран (4:3)</PresentationFormat>
  <Paragraphs>116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Бумажная</vt:lpstr>
      <vt:lpstr>СамГосМИ Кафедра неонатологии </vt:lpstr>
      <vt:lpstr>Содержание:</vt:lpstr>
      <vt:lpstr>Асфиксия новорожденных</vt:lpstr>
      <vt:lpstr>ОБЩИЕ ПОНЯТИЯ</vt:lpstr>
      <vt:lpstr>Слайд 5</vt:lpstr>
      <vt:lpstr>Факторы высокого риска развития интранатальной асфиксии</vt:lpstr>
      <vt:lpstr>Слайд 7</vt:lpstr>
      <vt:lpstr>Слайд 8</vt:lpstr>
      <vt:lpstr>Слайд 9</vt:lpstr>
      <vt:lpstr>Слайд 10</vt:lpstr>
      <vt:lpstr>ПЕРИНАТАЛЬНАЯ АСФИКСИЯ</vt:lpstr>
      <vt:lpstr>Слайд 12</vt:lpstr>
      <vt:lpstr>Слайд 13</vt:lpstr>
      <vt:lpstr>Слайд 14</vt:lpstr>
      <vt:lpstr>Принципы реанимации А-airway –освобождение , поддержание свободной проходимости воздухоносных  путей B-breath – дыхание, обеспечение вентиляции-искусственной (ИВЛ) или вспомогательной (ВВЛ); С- cordial, circulation- восстановление или поддержание сердечной деятельности и геодинамики. D-drag – медикаментозная терапия</vt:lpstr>
      <vt:lpstr> «Островок реанимации» «Островок реанимации» должен  быть территориально выделен в родильном зале или около него и состоять  из: 1. Блок оптимизации окружающей среды и температурной защиты – столик (пеленальный) источник лучистого тепла, теплые стерильные пеленки, защитные экраны, колпаки. 2. Блок восстановления проходимости дыхательных путей- устройство для отсоса (электроотсос, пневматический, ножной, груша и др.) оральные воздуховоды, отсосные катетеры, эндотрахеальные трубки разных размеров, детский ларингоскоп. 3. Блок оксигенотерапии-источник сжатого кислорода (баллон с редуктором или централизованная система), дозиметры (обязательно с возможностью получения кислородно-воздушной смеси разных соотношений; для чего оптимально иметь баллоны со сжатым воздухом), установка для увлажнения и подогрева воздушно-кислородной смеси, набор соединительных трубок и приспособлений для инсуффляции ребенку (тройник Айра, адаптер маски разных размеров, воронка, головной колпак, набор соединительных трубок). Для надежной работы аппаратов давление в кислородной системе должно быть не менее 3-5 атм. 4. Блок искусственной вентиляции легких (дыхательный мешок типа Амбу, системы Айра, аппараты для автоматической вентиляции легких- Бебилог П. и др.) 5. Блок медикаментозной терапии-одноразовые шприцы, перчатки, а также инфузаторы («Линеомат» и др.), наборы катетеров для пупочной вены, медикаментов. 6. Блок контроля жизнедеятельности – кардиомонитор, транскутанный монитор уровня оксигемоглобина, аппарат для измерения артериального давления, секундомер, фонендоскоп.</vt:lpstr>
      <vt:lpstr>Слайд 17</vt:lpstr>
      <vt:lpstr>Слайд 18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СамГосМИ Кафедра неонатологии </dc:title>
  <dc:creator>Zver</dc:creator>
  <cp:lastModifiedBy>Админ</cp:lastModifiedBy>
  <cp:revision>48</cp:revision>
  <dcterms:created xsi:type="dcterms:W3CDTF">2012-03-12T07:54:31Z</dcterms:created>
  <dcterms:modified xsi:type="dcterms:W3CDTF">2013-12-06T10:48:17Z</dcterms:modified>
</cp:coreProperties>
</file>