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3" r:id="rId5"/>
    <p:sldId id="258" r:id="rId6"/>
    <p:sldId id="264" r:id="rId7"/>
    <p:sldId id="265" r:id="rId8"/>
    <p:sldId id="259" r:id="rId9"/>
    <p:sldId id="266" r:id="rId10"/>
    <p:sldId id="271" r:id="rId11"/>
    <p:sldId id="272" r:id="rId12"/>
    <p:sldId id="273" r:id="rId13"/>
    <p:sldId id="267" r:id="rId14"/>
    <p:sldId id="268" r:id="rId15"/>
    <p:sldId id="276" r:id="rId16"/>
    <p:sldId id="274" r:id="rId17"/>
    <p:sldId id="26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24" autoAdjust="0"/>
  </p:normalViewPr>
  <p:slideViewPr>
    <p:cSldViewPr>
      <p:cViewPr>
        <p:scale>
          <a:sx n="75" d="100"/>
          <a:sy n="75" d="100"/>
        </p:scale>
        <p:origin x="-1248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AC310-1BF4-44EC-948C-5B8429DC6D40}" type="datetimeFigureOut">
              <a:rPr lang="ru-RU"/>
              <a:pPr>
                <a:defRPr/>
              </a:pPr>
              <a:t>28.06.2013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9837E-0842-433C-B344-2BD3F4AA4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A20DA-25A0-41C4-81D2-C9B3AC80B16F}" type="datetimeFigureOut">
              <a:rPr lang="ru-RU"/>
              <a:pPr>
                <a:defRPr/>
              </a:pPr>
              <a:t>28.06.2013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A3DCA-A444-4B26-94B0-746DFA994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8258-2954-48B6-A1D7-1FC6BE225505}" type="datetimeFigureOut">
              <a:rPr lang="ru-RU"/>
              <a:pPr>
                <a:defRPr/>
              </a:pPr>
              <a:t>28.06.2013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20FD-3B45-4971-A0FC-A5729A189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FA66F-7707-4B9F-94B0-86F0155175AC}" type="datetimeFigureOut">
              <a:rPr lang="ru-RU"/>
              <a:pPr>
                <a:defRPr/>
              </a:pPr>
              <a:t>28.06.2013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F3FA4-4C8C-47DD-9FC1-48B3BCB75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370F9-54BA-49AB-946C-B774722B57F2}" type="datetimeFigureOut">
              <a:rPr lang="ru-RU"/>
              <a:pPr>
                <a:defRPr/>
              </a:pPr>
              <a:t>28.06.2013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10FC5-B303-4026-8B9B-6853FB765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95F70-E259-4F46-9D5C-E9A802D9C664}" type="datetimeFigureOut">
              <a:rPr lang="ru-RU"/>
              <a:pPr>
                <a:defRPr/>
              </a:pPr>
              <a:t>28.06.2013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DA25E-1181-446B-BABF-303144929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402BF-E2EC-46EA-B6C0-78E8DC2C6DB4}" type="datetimeFigureOut">
              <a:rPr lang="ru-RU"/>
              <a:pPr>
                <a:defRPr/>
              </a:pPr>
              <a:t>28.06.2013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45B4E-DF6A-40D0-8EEE-1A63ABC5F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94611-2ADB-4E27-8D95-C26A8B0CE8BA}" type="datetimeFigureOut">
              <a:rPr lang="ru-RU"/>
              <a:pPr>
                <a:defRPr/>
              </a:pPr>
              <a:t>28.06.2013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7F234-A8F9-4773-803D-944633F32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4D68D-C54C-4EC3-A7E1-F54A65C52F55}" type="datetimeFigureOut">
              <a:rPr lang="ru-RU"/>
              <a:pPr>
                <a:defRPr/>
              </a:pPr>
              <a:t>28.06.2013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A634C-40B3-4170-A991-8F999217B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2E196-95B2-4F51-9D2E-6695A84C9F93}" type="datetimeFigureOut">
              <a:rPr lang="ru-RU"/>
              <a:pPr>
                <a:defRPr/>
              </a:pPr>
              <a:t>28.06.2013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B9A68-48C2-44B5-9F30-C6E09A95B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7721D-F20B-42CF-94F6-2D611A7E0D39}" type="datetimeFigureOut">
              <a:rPr lang="ru-RU"/>
              <a:pPr>
                <a:defRPr/>
              </a:pPr>
              <a:t>28.06.2013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B657F-9FA3-4A0A-853B-BE880ED58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C47EF5-9D24-49E3-ADC8-E846A625DFC5}" type="datetimeFigureOut">
              <a:rPr lang="ru-RU"/>
              <a:pPr>
                <a:defRPr/>
              </a:pPr>
              <a:t>28.06.2013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32C5C8-503D-4E8D-B837-B76A9A958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www\Desktop\PRINT\Laboratoriya%20ishi_4.doc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www\Desktop\PRINT\Laboratoriya%20ishi_7.doc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357188"/>
            <a:ext cx="7854950" cy="6000750"/>
          </a:xfrm>
        </p:spPr>
        <p:txBody>
          <a:bodyPr>
            <a:normAutofit/>
          </a:bodyPr>
          <a:lstStyle/>
          <a:p>
            <a:pPr marR="0" algn="ctr"/>
            <a:r>
              <a:rPr lang="en-US" sz="1600" b="1" smtClean="0">
                <a:solidFill>
                  <a:srgbClr val="083763"/>
                </a:solidFill>
                <a:ea typeface="Batang" pitchFamily="18" charset="-127"/>
              </a:rPr>
              <a:t>O</a:t>
            </a:r>
            <a:r>
              <a:rPr lang="ru-RU" sz="1600" b="1" smtClean="0">
                <a:solidFill>
                  <a:srgbClr val="083763"/>
                </a:solidFill>
                <a:ea typeface="Batang" pitchFamily="18" charset="-127"/>
              </a:rPr>
              <a:t>`ZBЕKISTОN RЕSPUBLIKАSI </a:t>
            </a:r>
            <a:r>
              <a:rPr lang="tr-TR" sz="1600" b="1" smtClean="0">
                <a:solidFill>
                  <a:srgbClr val="083763"/>
                </a:solidFill>
                <a:ea typeface="Batang" pitchFamily="18" charset="-127"/>
              </a:rPr>
              <a:t>ОLIY VA </a:t>
            </a:r>
            <a:r>
              <a:rPr lang="ru-RU" sz="1600" b="1" smtClean="0">
                <a:solidFill>
                  <a:srgbClr val="083763"/>
                </a:solidFill>
                <a:ea typeface="Batang" pitchFamily="18" charset="-127"/>
              </a:rPr>
              <a:t>O`</a:t>
            </a:r>
            <a:r>
              <a:rPr lang="tr-TR" sz="1600" b="1" smtClean="0">
                <a:solidFill>
                  <a:srgbClr val="083763"/>
                </a:solidFill>
                <a:ea typeface="Batang" pitchFamily="18" charset="-127"/>
              </a:rPr>
              <a:t>RTA MAXSUS TA`LIM VAZIRLIGI</a:t>
            </a:r>
            <a:endParaRPr lang="ru-RU" sz="1600" b="1" smtClean="0">
              <a:solidFill>
                <a:srgbClr val="083763"/>
              </a:solidFill>
              <a:ea typeface="Batang" pitchFamily="18" charset="-127"/>
            </a:endParaRPr>
          </a:p>
          <a:p>
            <a:pPr marR="0" algn="ctr"/>
            <a:r>
              <a:rPr lang="tr-TR" sz="1600" b="1" smtClean="0">
                <a:solidFill>
                  <a:srgbClr val="083763"/>
                </a:solidFill>
                <a:ea typeface="Batang" pitchFamily="18" charset="-127"/>
              </a:rPr>
              <a:t>ABU RAYHON BERUNIY NOMIDAGI TOSHKENT DAVLAT TEXNIKA UNIVERSITETI</a:t>
            </a:r>
            <a:endParaRPr lang="ru-RU" sz="1600" b="1" smtClean="0">
              <a:solidFill>
                <a:srgbClr val="083763"/>
              </a:solidFill>
              <a:ea typeface="Batang" pitchFamily="18" charset="-127"/>
            </a:endParaRPr>
          </a:p>
          <a:p>
            <a:pPr marR="0" algn="ctr"/>
            <a:r>
              <a:rPr lang="en-US" sz="1800" b="1" smtClean="0">
                <a:solidFill>
                  <a:srgbClr val="083763"/>
                </a:solidFill>
                <a:ea typeface="Batang" pitchFamily="18" charset="-127"/>
              </a:rPr>
              <a:t>«ELEKTRONIKA VA AVTOMATIKA»</a:t>
            </a:r>
            <a:r>
              <a:rPr lang="ru-RU" sz="1800" b="1" smtClean="0">
                <a:solidFill>
                  <a:srgbClr val="083763"/>
                </a:solidFill>
                <a:ea typeface="Batang" pitchFamily="18" charset="-127"/>
              </a:rPr>
              <a:t> </a:t>
            </a:r>
            <a:r>
              <a:rPr lang="en-US" sz="1800" b="1" smtClean="0">
                <a:solidFill>
                  <a:srgbClr val="083763"/>
                </a:solidFill>
                <a:ea typeface="Batang" pitchFamily="18" charset="-127"/>
              </a:rPr>
              <a:t>FAKULTETI</a:t>
            </a:r>
            <a:endParaRPr lang="ru-RU" sz="1800" b="1" smtClean="0">
              <a:solidFill>
                <a:srgbClr val="083763"/>
              </a:solidFill>
              <a:ea typeface="Batang" pitchFamily="18" charset="-127"/>
            </a:endParaRPr>
          </a:p>
          <a:p>
            <a:pPr marR="0" algn="ctr"/>
            <a:r>
              <a:rPr lang="en-US" sz="1800" b="1" smtClean="0">
                <a:solidFill>
                  <a:srgbClr val="083763"/>
                </a:solidFill>
                <a:ea typeface="Batang" pitchFamily="18" charset="-127"/>
              </a:rPr>
              <a:t>«ELEKTRONIKA VA MIKROELEKTRONIKA»  KAFEDRASI</a:t>
            </a:r>
            <a:endParaRPr lang="ru-RU" sz="1800" b="1" smtClean="0">
              <a:solidFill>
                <a:srgbClr val="083763"/>
              </a:solidFill>
              <a:ea typeface="Batang" pitchFamily="18" charset="-127"/>
            </a:endParaRPr>
          </a:p>
          <a:p>
            <a:pPr marR="0" algn="ctr"/>
            <a:endParaRPr lang="ru-RU" sz="2000" b="1" smtClean="0">
              <a:solidFill>
                <a:schemeClr val="bg1"/>
              </a:solidFill>
              <a:ea typeface="Batang" pitchFamily="18" charset="-127"/>
            </a:endParaRPr>
          </a:p>
          <a:p>
            <a:pPr marR="0" algn="ctr"/>
            <a:r>
              <a:rPr lang="uz-Cyrl-UZ" sz="2800" b="1" smtClean="0">
                <a:solidFill>
                  <a:srgbClr val="083763"/>
                </a:solidFill>
              </a:rPr>
              <a:t>«</a:t>
            </a:r>
            <a:r>
              <a:rPr lang="en-US" sz="2800" b="1" smtClean="0">
                <a:solidFill>
                  <a:srgbClr val="083763"/>
                </a:solidFill>
              </a:rPr>
              <a:t>SXEMOTEXNIKAGA OID BO’LGAN FANLARDAN VIRTUAL LABORATORIYA ISHLARINI TAYYORLASH</a:t>
            </a:r>
            <a:r>
              <a:rPr lang="uz-Cyrl-UZ" sz="2800" b="1" smtClean="0">
                <a:solidFill>
                  <a:srgbClr val="083763"/>
                </a:solidFill>
              </a:rPr>
              <a:t>»</a:t>
            </a:r>
            <a:endParaRPr lang="ru-RU" sz="2800" b="1" smtClean="0">
              <a:solidFill>
                <a:srgbClr val="083763"/>
              </a:solidFill>
            </a:endParaRPr>
          </a:p>
          <a:p>
            <a:pPr marR="0"/>
            <a:endParaRPr lang="en-US" sz="2000" b="1" smtClean="0">
              <a:solidFill>
                <a:schemeClr val="bg1"/>
              </a:solidFill>
            </a:endParaRPr>
          </a:p>
          <a:p>
            <a:pPr marR="0" algn="ctr"/>
            <a:r>
              <a:rPr lang="en-US" sz="2000" b="1" smtClean="0">
                <a:solidFill>
                  <a:srgbClr val="083763"/>
                </a:solidFill>
              </a:rPr>
              <a:t>Magisterlik dissertatsiyasi</a:t>
            </a:r>
            <a:endParaRPr lang="ru-RU" sz="2000" smtClean="0">
              <a:solidFill>
                <a:srgbClr val="083763"/>
              </a:solidFill>
            </a:endParaRPr>
          </a:p>
          <a:p>
            <a:pPr marR="0" algn="ctr"/>
            <a:r>
              <a:rPr lang="en-US" sz="1800" smtClean="0">
                <a:solidFill>
                  <a:schemeClr val="bg2"/>
                </a:solidFill>
                <a:latin typeface="Calibri" pitchFamily="34" charset="0"/>
              </a:rPr>
              <a:t>5</a:t>
            </a:r>
            <a:r>
              <a:rPr lang="uz-Cyrl-UZ" sz="1800" smtClean="0">
                <a:solidFill>
                  <a:schemeClr val="bg2"/>
                </a:solidFill>
                <a:latin typeface="Calibri" pitchFamily="34" charset="0"/>
              </a:rPr>
              <a:t>A310801-</a:t>
            </a:r>
            <a:r>
              <a:rPr lang="en-US" sz="1800" smtClean="0">
                <a:solidFill>
                  <a:schemeClr val="bg2"/>
                </a:solidFill>
              </a:rPr>
              <a:t>Elektronika va elektron texnikasi (Fizikaviy elektronika) </a:t>
            </a:r>
            <a:endParaRPr lang="ru-RU" sz="1800" smtClean="0">
              <a:solidFill>
                <a:schemeClr val="bg2"/>
              </a:solidFill>
            </a:endParaRPr>
          </a:p>
          <a:p>
            <a:pPr marR="0" algn="ctr"/>
            <a:r>
              <a:rPr lang="uz-Cyrl-UZ" sz="1800" smtClean="0">
                <a:solidFill>
                  <a:schemeClr val="bg2"/>
                </a:solidFill>
              </a:rPr>
              <a:t>y</a:t>
            </a:r>
            <a:r>
              <a:rPr lang="en-US" sz="1800" smtClean="0">
                <a:solidFill>
                  <a:schemeClr val="bg2"/>
                </a:solidFill>
              </a:rPr>
              <a:t>o’</a:t>
            </a:r>
            <a:r>
              <a:rPr lang="uz-Cyrl-UZ" sz="1800" smtClean="0">
                <a:solidFill>
                  <a:schemeClr val="bg2"/>
                </a:solidFill>
              </a:rPr>
              <a:t>nalishi </a:t>
            </a:r>
            <a:r>
              <a:rPr lang="en-US" sz="1800" smtClean="0">
                <a:solidFill>
                  <a:srgbClr val="083763"/>
                </a:solidFill>
              </a:rPr>
              <a:t>magisterlik darajasini olish uchun</a:t>
            </a:r>
            <a:endParaRPr lang="ru-RU" sz="1800" smtClean="0">
              <a:solidFill>
                <a:srgbClr val="083763"/>
              </a:solidFill>
            </a:endParaRPr>
          </a:p>
          <a:p>
            <a:pPr marR="0" algn="l"/>
            <a:endParaRPr lang="en-US" sz="1800" smtClean="0">
              <a:solidFill>
                <a:srgbClr val="083763"/>
              </a:solidFill>
              <a:latin typeface="Calibri" pitchFamily="34" charset="0"/>
            </a:endParaRPr>
          </a:p>
          <a:p>
            <a:pPr marR="0" algn="l"/>
            <a:endParaRPr lang="en-US" sz="1800" smtClean="0">
              <a:solidFill>
                <a:srgbClr val="083763"/>
              </a:solidFill>
              <a:latin typeface="Calibri" pitchFamily="34" charset="0"/>
            </a:endParaRPr>
          </a:p>
          <a:p>
            <a:pPr marR="0" algn="l"/>
            <a:r>
              <a:rPr lang="en-US" sz="1800" smtClean="0">
                <a:solidFill>
                  <a:srgbClr val="083763"/>
                </a:solidFill>
                <a:latin typeface="Calibri" pitchFamily="34" charset="0"/>
              </a:rPr>
              <a:t>79M-11</a:t>
            </a:r>
            <a:r>
              <a:rPr lang="en-US" sz="1800" smtClean="0">
                <a:solidFill>
                  <a:srgbClr val="083763"/>
                </a:solidFill>
              </a:rPr>
              <a:t> guruh magistranti</a:t>
            </a:r>
          </a:p>
          <a:p>
            <a:pPr marR="0" algn="l"/>
            <a:r>
              <a:rPr lang="en-US" sz="1800" smtClean="0">
                <a:solidFill>
                  <a:srgbClr val="083763"/>
                </a:solidFill>
              </a:rPr>
              <a:t>Mirzakulov B.A</a:t>
            </a:r>
          </a:p>
          <a:p>
            <a:pPr marR="0" algn="ctr"/>
            <a:endParaRPr lang="ru-RU" sz="2000" smtClean="0">
              <a:solidFill>
                <a:schemeClr val="bg1"/>
              </a:solidFill>
            </a:endParaRPr>
          </a:p>
        </p:txBody>
      </p:sp>
      <p:pic>
        <p:nvPicPr>
          <p:cNvPr id="5123" name="Picture 2" descr="D:\ToshDTU-2012\логотип ТДТУ -без фона.png"/>
          <p:cNvPicPr>
            <a:picLocks noChangeAspect="1" noChangeArrowheads="1"/>
          </p:cNvPicPr>
          <p:nvPr/>
        </p:nvPicPr>
        <p:blipFill>
          <a:blip r:embed="rId3" cstate="print"/>
          <a:srcRect r="-5882" b="-3230"/>
          <a:stretch>
            <a:fillRect/>
          </a:stretch>
        </p:blipFill>
        <p:spPr bwMode="auto">
          <a:xfrm>
            <a:off x="0" y="0"/>
            <a:ext cx="14890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www\Desktop\rasmlar\national 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6067425"/>
            <a:ext cx="2428875" cy="790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214438"/>
          </a:xfrm>
        </p:spPr>
        <p:txBody>
          <a:bodyPr/>
          <a:lstStyle/>
          <a:p>
            <a:pPr algn="ctr"/>
            <a:r>
              <a:rPr lang="en-US" sz="2400" b="1" smtClean="0"/>
              <a:t>Ushbu virtual laboratoriya ishlarini tayyorlashda Multisim dasturini asos qilib oldik.  Bu virtual laboratoriyalar majmuasi 16 ta laboratoriya ishlariga ega</a:t>
            </a:r>
            <a:endParaRPr lang="ru-RU" sz="2400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785938"/>
            <a:ext cx="8229600" cy="4681537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Laboratoriya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ishi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1 -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Yarimo’tkazgichli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diod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stabilitron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tristor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Laboratoriya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ishi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 –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fazali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yarim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o’tkazgich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to’g’irlagichlar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Laboratoriya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ishi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3 –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Bipoliyar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maydonli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tranzistorlar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Laboratoriya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ishi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4 –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Tranzistorli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kuchaytirgichlar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action="ppaction://hlinkfile"/>
              </a:rPr>
              <a:t>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Laboratoriya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ishi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5 –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Operatsion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kuchaytirgich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asosida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elektron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qurilmalar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Laboratoriya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ishi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6 –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Kuchlanishning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analog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komparatorlari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Laboratoriya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ishi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7 –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Multivibratorlar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 action="ppaction://hlinkfile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Laboratoriya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ishi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8 –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Mantiqiy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elementlar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sxemalar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Laboratoriya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ishi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9 –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Kod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o’zgartirgichlar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Laboratoriya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ishi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10 –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Raqamli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komparator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Laboratoriya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ishi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11 –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Triggerlar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Laboratoriya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ishi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12 – </a:t>
            </a:r>
            <a:r>
              <a:rPr lang="en-US" dirty="0" err="1" smtClean="0"/>
              <a:t>Registorlar</a:t>
            </a:r>
            <a:r>
              <a:rPr lang="en-US" dirty="0" smtClean="0"/>
              <a:t>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Laboratoriya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ishi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13 –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Hisoblagichlar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Laboratoriya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ishi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14 –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Raqamlianalog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o’zgartgich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Laboratoriya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ishi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15 – Analog-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raqamli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o’zgartgich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Laboratoriya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ishi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16 –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Otik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asboblar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qurilmalar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46735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dirty="0" smtClean="0"/>
              <a:t>Bu </a:t>
            </a:r>
            <a:r>
              <a:rPr lang="en-US" sz="2400" dirty="0" err="1" smtClean="0"/>
              <a:t>laboratoriya</a:t>
            </a:r>
            <a:r>
              <a:rPr lang="en-US" sz="2400" dirty="0" smtClean="0"/>
              <a:t> </a:t>
            </a:r>
            <a:r>
              <a:rPr lang="en-US" sz="2400" dirty="0" err="1" smtClean="0"/>
              <a:t>ishlarining</a:t>
            </a:r>
            <a:r>
              <a:rPr lang="en-US" sz="2400" dirty="0" smtClean="0"/>
              <a:t> </a:t>
            </a:r>
            <a:r>
              <a:rPr lang="en-US" sz="2400" dirty="0" err="1" smtClean="0"/>
              <a:t>har</a:t>
            </a:r>
            <a:r>
              <a:rPr lang="en-US" sz="2400" dirty="0" smtClean="0"/>
              <a:t> </a:t>
            </a:r>
            <a:r>
              <a:rPr lang="en-US" sz="2400" dirty="0" err="1" smtClean="0"/>
              <a:t>biri</a:t>
            </a:r>
            <a:r>
              <a:rPr lang="en-US" sz="2400" dirty="0" smtClean="0"/>
              <a:t> </a:t>
            </a:r>
            <a:r>
              <a:rPr lang="en-US" sz="2400" dirty="0" err="1" smtClean="0"/>
              <a:t>o’z</a:t>
            </a:r>
            <a:r>
              <a:rPr lang="en-US" sz="2400" dirty="0" smtClean="0"/>
              <a:t> </a:t>
            </a:r>
            <a:r>
              <a:rPr lang="en-US" sz="2400" dirty="0" err="1" smtClean="0"/>
              <a:t>navbatida</a:t>
            </a:r>
            <a:r>
              <a:rPr lang="en-US" sz="2400" dirty="0" smtClean="0"/>
              <a:t> </a:t>
            </a:r>
            <a:r>
              <a:rPr lang="en-US" sz="2400" dirty="0" err="1" smtClean="0"/>
              <a:t>quydagi</a:t>
            </a:r>
            <a:r>
              <a:rPr lang="en-US" sz="2400" dirty="0" smtClean="0"/>
              <a:t> </a:t>
            </a:r>
            <a:r>
              <a:rPr lang="en-US" sz="2400" dirty="0" err="1" smtClean="0"/>
              <a:t>qismlardan</a:t>
            </a:r>
            <a:r>
              <a:rPr lang="en-US" sz="2400" dirty="0" smtClean="0"/>
              <a:t> </a:t>
            </a:r>
            <a:r>
              <a:rPr lang="en-US" sz="2400" dirty="0" err="1" smtClean="0"/>
              <a:t>iborat</a:t>
            </a:r>
            <a:r>
              <a:rPr lang="en-US" sz="2400" dirty="0" smtClean="0"/>
              <a:t>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sz="16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800" dirty="0" smtClean="0"/>
              <a:t>ISHDAN MAQSAD</a:t>
            </a:r>
            <a:endParaRPr lang="ru-RU" sz="1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800" dirty="0" smtClean="0"/>
              <a:t>NAZARIY KO’RSATMALAR VA XISOBLASH FORMULALARI</a:t>
            </a:r>
            <a:endParaRPr lang="ru-RU" sz="1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800" dirty="0" smtClean="0"/>
              <a:t>O’QUV TOPSHIRIQLAR VA ULARNI BAJARISH BO’YICHA METODIK KO’RSATMALAR</a:t>
            </a:r>
            <a:endParaRPr lang="ru-RU" sz="1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800" dirty="0" smtClean="0"/>
              <a:t>TAJRIBA SXEMASINING TASVIRI</a:t>
            </a:r>
            <a:endParaRPr lang="ru-RU" sz="1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1800" dirty="0" smtClean="0"/>
              <a:t>XISOBOT TARKIBI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sz="1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dirty="0" err="1" smtClean="0"/>
              <a:t>Hamda</a:t>
            </a:r>
            <a:r>
              <a:rPr lang="en-US" sz="2400" dirty="0" smtClean="0"/>
              <a:t> </a:t>
            </a:r>
            <a:r>
              <a:rPr lang="en-US" sz="2400" dirty="0" err="1" smtClean="0"/>
              <a:t>har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laboratoriya</a:t>
            </a:r>
            <a:r>
              <a:rPr lang="en-US" sz="2400" dirty="0" smtClean="0"/>
              <a:t> </a:t>
            </a:r>
            <a:r>
              <a:rPr lang="en-US" sz="2400" dirty="0" err="1" smtClean="0"/>
              <a:t>ishi</a:t>
            </a:r>
            <a:r>
              <a:rPr lang="en-US" sz="2400" dirty="0" smtClean="0"/>
              <a:t> </a:t>
            </a:r>
            <a:r>
              <a:rPr lang="en-US" sz="2400" dirty="0" err="1" smtClean="0"/>
              <a:t>tarkibi</a:t>
            </a:r>
            <a:r>
              <a:rPr lang="en-US" sz="2400" dirty="0" smtClean="0"/>
              <a:t> </a:t>
            </a:r>
            <a:r>
              <a:rPr lang="en-US" sz="2400" dirty="0" err="1" smtClean="0"/>
              <a:t>masalan</a:t>
            </a:r>
            <a:r>
              <a:rPr lang="en-US" sz="2400" dirty="0" smtClean="0"/>
              <a:t>,</a:t>
            </a:r>
            <a:r>
              <a:rPr lang="ru-RU" sz="2400" dirty="0" smtClean="0"/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Kod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o’zgartirgichlar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r>
              <a:rPr lang="en-US" sz="2400" dirty="0" err="1" smtClean="0"/>
              <a:t>ma’vzusidagi</a:t>
            </a:r>
            <a:r>
              <a:rPr lang="en-US" sz="2400" dirty="0" smtClean="0"/>
              <a:t>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Laboratoriya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ishi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№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quydagi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kichik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bo’limlardan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iborat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DESHIFRATOR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SHIFRATOR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MULTIPLEKSOR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DEMULTIPLEKSOR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5303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smtClean="0"/>
              <a:t>NAZARIY KO’RSATMALAR VA XISOBLASH FORMULALARI </a:t>
            </a:r>
          </a:p>
          <a:p>
            <a:pPr>
              <a:buFont typeface="Wingdings 2" pitchFamily="18" charset="2"/>
              <a:buNone/>
            </a:pPr>
            <a:r>
              <a:rPr lang="en-US" sz="2000" smtClean="0"/>
              <a:t> </a:t>
            </a:r>
          </a:p>
          <a:p>
            <a:pPr>
              <a:buFont typeface="Wingdings 2" pitchFamily="18" charset="2"/>
              <a:buNone/>
            </a:pPr>
            <a:r>
              <a:rPr lang="en-US" sz="2000" smtClean="0"/>
              <a:t>Qismidan foydalanuvchi nazariy bilimlarini oshiradi  va </a:t>
            </a:r>
          </a:p>
          <a:p>
            <a:pPr>
              <a:buFont typeface="Wingdings 2" pitchFamily="18" charset="2"/>
              <a:buNone/>
            </a:pPr>
            <a:r>
              <a:rPr lang="en-US" sz="200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000" smtClean="0"/>
              <a:t>O’QUV TOPSHIRIQLAR VA ULARNI BAJARISH BO’YICHA METODIK KO’RSATMALAR</a:t>
            </a:r>
          </a:p>
          <a:p>
            <a:pPr>
              <a:buFont typeface="Wingdings 2" pitchFamily="18" charset="2"/>
              <a:buNone/>
            </a:pPr>
            <a:r>
              <a:rPr lang="en-US" sz="2000" smtClean="0"/>
              <a:t>Qimida esa  berilgan topshiriqlar  asosida tajriba ishlarini amalga oshiradi shu orqali Multisim dasturi yordamida ishlash, elektron zanjirlarni  modellash  bo’yicha va ma’vzu bo’yicha  olgan bilimlarini yanada mustahkamlaydi.</a:t>
            </a: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/>
              <a:t>Virtual </a:t>
            </a:r>
            <a:r>
              <a:rPr lang="en-US" sz="4000" b="1" dirty="0" err="1" smtClean="0"/>
              <a:t>Laboratoriya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ishlari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ko’rinishi</a:t>
            </a:r>
            <a:endParaRPr lang="ru-RU" sz="4000" b="1" dirty="0"/>
          </a:p>
        </p:txBody>
      </p:sp>
      <p:pic>
        <p:nvPicPr>
          <p:cNvPr id="17411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714500"/>
            <a:ext cx="8429625" cy="4565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57188" y="1143000"/>
            <a:ext cx="8229600" cy="723900"/>
          </a:xfrm>
        </p:spPr>
        <p:txBody>
          <a:bodyPr/>
          <a:lstStyle/>
          <a:p>
            <a:pPr algn="ctr"/>
            <a:r>
              <a:rPr lang="en-US" sz="2800" smtClean="0"/>
              <a:t>Multisim dasturida ishga tushirilgan 7-laboratoriya ishi ya’ni Multivibratorlarni o’rganish sxemasi va ostsilograf yordamida olingan olingan vaqt diagrammasi</a:t>
            </a:r>
            <a:endParaRPr lang="ru-RU" sz="2800" smtClean="0"/>
          </a:p>
        </p:txBody>
      </p:sp>
      <p:pic>
        <p:nvPicPr>
          <p:cNvPr id="18435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2071688"/>
            <a:ext cx="8229600" cy="4386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 algn="ctr">
              <a:buFont typeface="Wingdings 2" pitchFamily="18" charset="2"/>
              <a:buNone/>
            </a:pPr>
            <a:r>
              <a:rPr lang="en-US" i="1" smtClean="0"/>
              <a:t>bipoliar tranzistorda UE kuchaytirish koskadini  tekshirish uchun Multisim dasturida yig’ilgan sxema</a:t>
            </a:r>
            <a:endParaRPr lang="ru-RU" i="1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704850"/>
            <a:ext cx="8229600" cy="7239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Laboratoriya</a:t>
            </a: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ishlari</a:t>
            </a: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sxemalaridan</a:t>
            </a: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namunalar</a:t>
            </a:r>
            <a:endParaRPr lang="ru-RU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9460" name="Group 2"/>
          <p:cNvGrpSpPr>
            <a:grpSpLocks/>
          </p:cNvGrpSpPr>
          <p:nvPr/>
        </p:nvGrpSpPr>
        <p:grpSpPr bwMode="auto">
          <a:xfrm>
            <a:off x="1571625" y="1571625"/>
            <a:ext cx="5753100" cy="3635375"/>
            <a:chOff x="1394" y="7916"/>
            <a:chExt cx="9060" cy="5727"/>
          </a:xfrm>
        </p:grpSpPr>
        <p:grpSp>
          <p:nvGrpSpPr>
            <p:cNvPr id="19461" name="Group 3"/>
            <p:cNvGrpSpPr>
              <a:grpSpLocks/>
            </p:cNvGrpSpPr>
            <p:nvPr/>
          </p:nvGrpSpPr>
          <p:grpSpPr bwMode="auto">
            <a:xfrm>
              <a:off x="1394" y="7916"/>
              <a:ext cx="9060" cy="5727"/>
              <a:chOff x="1454" y="1412"/>
              <a:chExt cx="9060" cy="5727"/>
            </a:xfrm>
          </p:grpSpPr>
          <p:sp>
            <p:nvSpPr>
              <p:cNvPr id="19464" name="Text Box 4"/>
              <p:cNvSpPr txBox="1">
                <a:spLocks noChangeArrowheads="1"/>
              </p:cNvSpPr>
              <p:nvPr/>
            </p:nvSpPr>
            <p:spPr bwMode="auto">
              <a:xfrm>
                <a:off x="5072" y="6644"/>
                <a:ext cx="1440" cy="49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1200" i="1">
                    <a:latin typeface="Calibri" pitchFamily="34" charset="0"/>
                  </a:rPr>
                  <a:t>8-rasm</a:t>
                </a:r>
                <a:endParaRPr lang="ru-RU"/>
              </a:p>
            </p:txBody>
          </p:sp>
          <p:pic>
            <p:nvPicPr>
              <p:cNvPr id="19465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2000" contrast="12000"/>
              </a:blip>
              <a:srcRect/>
              <a:stretch>
                <a:fillRect/>
              </a:stretch>
            </p:blipFill>
            <p:spPr bwMode="auto">
              <a:xfrm>
                <a:off x="1454" y="1412"/>
                <a:ext cx="9060" cy="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2042" y="11084"/>
              <a:ext cx="390" cy="27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1616" y="11264"/>
              <a:ext cx="600" cy="4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1000" b="1"/>
                <a:t>Е1</a:t>
              </a: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endParaRPr lang="en-US" i="1" smtClean="0"/>
          </a:p>
          <a:p>
            <a:pPr algn="ctr">
              <a:buFont typeface="Wingdings 2" pitchFamily="18" charset="2"/>
              <a:buNone/>
            </a:pPr>
            <a:r>
              <a:rPr lang="en-US" i="1" smtClean="0"/>
              <a:t>shifrator CD tekshirish uchun sxema</a:t>
            </a:r>
            <a:endParaRPr lang="ru-RU" i="1" smtClean="0"/>
          </a:p>
        </p:txBody>
      </p:sp>
      <p:pic>
        <p:nvPicPr>
          <p:cNvPr id="20483" name="Picture 5" descr="C:\Users\www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00188"/>
            <a:ext cx="6248400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3000375"/>
            <a:ext cx="8229600" cy="422275"/>
          </a:xfrm>
        </p:spPr>
        <p:txBody>
          <a:bodyPr>
            <a:no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ETIBORINGIZ UCHUN RAHMAT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500063"/>
            <a:ext cx="7643812" cy="857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latin typeface="+mn-lt"/>
              </a:rPr>
              <a:t>DISERTATSIYA MAQSADI VA VAZIFASI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428750"/>
            <a:ext cx="8229600" cy="4389438"/>
          </a:xfrm>
        </p:spPr>
        <p:txBody>
          <a:bodyPr>
            <a:normAutofit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dissertatsiya</a:t>
            </a:r>
            <a:r>
              <a:rPr lang="en-US" dirty="0" smtClean="0"/>
              <a:t> </a:t>
            </a:r>
            <a:r>
              <a:rPr lang="en-US" dirty="0" err="1" smtClean="0"/>
              <a:t>ishida</a:t>
            </a:r>
            <a:r>
              <a:rPr lang="en-US" dirty="0" smtClean="0"/>
              <a:t> </a:t>
            </a:r>
            <a:r>
              <a:rPr lang="en-US" dirty="0" err="1" smtClean="0"/>
              <a:t>elektron</a:t>
            </a:r>
            <a:r>
              <a:rPr lang="en-US" dirty="0" smtClean="0"/>
              <a:t> </a:t>
            </a:r>
            <a:r>
              <a:rPr lang="en-US" dirty="0" err="1" smtClean="0"/>
              <a:t>sxemalar</a:t>
            </a:r>
            <a:r>
              <a:rPr lang="en-US" dirty="0" smtClean="0"/>
              <a:t> </a:t>
            </a:r>
            <a:r>
              <a:rPr lang="en-US" dirty="0" err="1" smtClean="0"/>
              <a:t>tahlili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ularni</a:t>
            </a:r>
            <a:r>
              <a:rPr lang="en-US" dirty="0" smtClean="0"/>
              <a:t> </a:t>
            </a:r>
            <a:r>
              <a:rPr lang="en-US" dirty="0" err="1" smtClean="0"/>
              <a:t>zamonaviy</a:t>
            </a:r>
            <a:r>
              <a:rPr lang="en-US" dirty="0" smtClean="0"/>
              <a:t> </a:t>
            </a:r>
            <a:r>
              <a:rPr lang="en-US" dirty="0" err="1" smtClean="0"/>
              <a:t>kompyuterlar</a:t>
            </a:r>
            <a:r>
              <a:rPr lang="en-US" dirty="0" smtClean="0"/>
              <a:t> </a:t>
            </a:r>
            <a:r>
              <a:rPr lang="en-US" dirty="0" err="1" smtClean="0"/>
              <a:t>yordamida</a:t>
            </a:r>
            <a:r>
              <a:rPr lang="en-US" dirty="0" smtClean="0"/>
              <a:t> </a:t>
            </a:r>
            <a:r>
              <a:rPr lang="en-US" dirty="0" err="1" smtClean="0"/>
              <a:t>modellash</a:t>
            </a:r>
            <a:r>
              <a:rPr lang="en-US" dirty="0" smtClean="0"/>
              <a:t> </a:t>
            </a:r>
            <a:r>
              <a:rPr lang="en-US" dirty="0" err="1" smtClean="0"/>
              <a:t>imkoniyatlarini</a:t>
            </a:r>
            <a:r>
              <a:rPr lang="en-US" dirty="0" smtClean="0"/>
              <a:t> </a:t>
            </a:r>
            <a:r>
              <a:rPr lang="en-US" dirty="0" err="1" smtClean="0"/>
              <a:t>ko’rib</a:t>
            </a:r>
            <a:r>
              <a:rPr lang="en-US" dirty="0" smtClean="0"/>
              <a:t> </a:t>
            </a:r>
            <a:r>
              <a:rPr lang="en-US" dirty="0" err="1" smtClean="0"/>
              <a:t>chiqish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sxemotexnika</a:t>
            </a:r>
            <a:r>
              <a:rPr lang="en-US" dirty="0" smtClean="0"/>
              <a:t> </a:t>
            </a:r>
            <a:r>
              <a:rPr lang="en-US" dirty="0" err="1" smtClean="0"/>
              <a:t>fanidan</a:t>
            </a:r>
            <a:r>
              <a:rPr lang="en-US" dirty="0" smtClean="0"/>
              <a:t> virtual </a:t>
            </a:r>
            <a:r>
              <a:rPr lang="en-US" dirty="0" err="1" smtClean="0"/>
              <a:t>laboratoriya</a:t>
            </a:r>
            <a:r>
              <a:rPr lang="en-US" dirty="0" smtClean="0"/>
              <a:t>   </a:t>
            </a:r>
            <a:r>
              <a:rPr lang="en-US" dirty="0" err="1" smtClean="0"/>
              <a:t>ishlarini</a:t>
            </a:r>
            <a:r>
              <a:rPr lang="en-US" dirty="0" smtClean="0"/>
              <a:t> </a:t>
            </a:r>
            <a:r>
              <a:rPr lang="en-US" dirty="0" err="1" smtClean="0"/>
              <a:t>Multisim</a:t>
            </a:r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11.0,  </a:t>
            </a:r>
            <a:r>
              <a:rPr lang="en-US" dirty="0" smtClean="0"/>
              <a:t>Delphi </a:t>
            </a:r>
            <a:r>
              <a:rPr lang="en-US" dirty="0" smtClean="0">
                <a:latin typeface="+mj-lt"/>
              </a:rPr>
              <a:t>7 </a:t>
            </a:r>
            <a:r>
              <a:rPr lang="en-US" dirty="0" smtClean="0"/>
              <a:t>  </a:t>
            </a:r>
            <a:r>
              <a:rPr lang="en-US" dirty="0" err="1" smtClean="0"/>
              <a:t>dasturlari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html </a:t>
            </a:r>
            <a:r>
              <a:rPr lang="en-US" dirty="0" err="1" smtClean="0"/>
              <a:t>belgilash</a:t>
            </a:r>
            <a:r>
              <a:rPr lang="en-US" dirty="0" smtClean="0"/>
              <a:t> </a:t>
            </a:r>
            <a:r>
              <a:rPr lang="en-US" dirty="0" err="1" smtClean="0"/>
              <a:t>tilidan</a:t>
            </a:r>
            <a:r>
              <a:rPr lang="en-US" dirty="0" smtClean="0"/>
              <a:t> </a:t>
            </a:r>
            <a:r>
              <a:rPr lang="en-US" dirty="0" err="1" smtClean="0"/>
              <a:t>foydalangan</a:t>
            </a:r>
            <a:r>
              <a:rPr lang="en-US" dirty="0" smtClean="0"/>
              <a:t> </a:t>
            </a:r>
            <a:r>
              <a:rPr lang="en-US" dirty="0" err="1" smtClean="0"/>
              <a:t>holda</a:t>
            </a:r>
            <a:r>
              <a:rPr lang="en-US" dirty="0" smtClean="0"/>
              <a:t> </a:t>
            </a:r>
            <a:r>
              <a:rPr lang="en-US" dirty="0" err="1" smtClean="0"/>
              <a:t>tayyorlash</a:t>
            </a:r>
            <a:r>
              <a:rPr lang="en-US" dirty="0" smtClean="0"/>
              <a:t> </a:t>
            </a:r>
            <a:r>
              <a:rPr lang="en-US" dirty="0" err="1" smtClean="0"/>
              <a:t>vazifasi</a:t>
            </a:r>
            <a:r>
              <a:rPr lang="en-US" dirty="0" smtClean="0"/>
              <a:t> </a:t>
            </a:r>
            <a:r>
              <a:rPr lang="en-US" dirty="0" err="1" smtClean="0"/>
              <a:t>qo’yildi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027" name="Picture 3" descr="C:\Users\www\Desktop\rasmlar\5691_EEP1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71802" y="4000504"/>
            <a:ext cx="2857520" cy="2149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285875" y="214313"/>
            <a:ext cx="8229600" cy="1143000"/>
          </a:xfrm>
        </p:spPr>
        <p:txBody>
          <a:bodyPr/>
          <a:lstStyle/>
          <a:p>
            <a:r>
              <a:rPr lang="en-US" sz="3200" b="1" smtClean="0"/>
              <a:t>Laboratoriya ishlarining ahamiyati</a:t>
            </a:r>
            <a:endParaRPr lang="ru-RU" sz="32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389438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Keyingi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yillarda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kompyuter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texnalogiyalarining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rivojlanishi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bog’liq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holda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mashg’ulotlarini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etishning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usullari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shakillanmoqda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Ulardan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foydalanayotgan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amaliy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ishlardan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kompyuterda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maxsus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dasturlar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kuzatilishi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qiyin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bo’lgan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fizik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jarayonlarni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elektron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darisliklar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animatsiyalar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virtual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tajribalar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taqdimotlar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vositasida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ko’rgazmali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tushuntirishdir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Elektrotexnika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elektronika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sxemotexnika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fanlarini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o’rganishda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olingan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nazariy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bilimlarni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mustahkamlashda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tajribalar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o’tkazish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muhim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ahamiyat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etadi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Ularini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o’rganish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jarayoni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sxemalarni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tahlil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tadqiq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bog`liq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4" name="Picture 3" descr="C:\Users\www\Desktop\Новая папка\rasmlar\comp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0" y="5310180"/>
            <a:ext cx="1547820" cy="1547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143000"/>
            <a:ext cx="8301038" cy="4857750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O’qitishning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an’anaviy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usullarida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fan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bo’yicha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olingan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nazariy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bilimlarni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mustaxkamlash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amaliy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ko’nikmalarni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xizmat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qiluvchi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laboratoriya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amaliy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mashg`ulotlarga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ahamiyat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Lekin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ko’pchilik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hollarda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kutilgan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natijani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bermaydi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sabablari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quyidagilar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laboratoriya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stendlarining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etarli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emasligi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mavjud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laboratoriya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stendlari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asboblar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qurilmalar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apparatlar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ta`minlanmaganligi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ko’pchilik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laboratoriya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stendlarining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talablarga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bermasligi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ma`naviy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eskirganligi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laboratoriya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stendlarini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mukammallashtirib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turish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zarurligi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ayrim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laboratoriya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sxemalarini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yig`ish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ko’p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vaqt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talab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qilinishi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sababli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talabalarning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ajratilgan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vaqtdan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unumli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foydalana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olmasligi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572000"/>
          </a:xfrm>
        </p:spPr>
        <p:txBody>
          <a:bodyPr/>
          <a:lstStyle/>
          <a:p>
            <a:r>
              <a:rPr lang="en-US" sz="2400" smtClean="0"/>
              <a:t>Yuqorida  keltirilgan  kamchiliklarning  ko’pchiligini  o’quv jarayoniga </a:t>
            </a:r>
            <a:r>
              <a:rPr lang="en-US" sz="2400" smtClean="0">
                <a:solidFill>
                  <a:srgbClr val="7030A0"/>
                </a:solidFill>
              </a:rPr>
              <a:t>virtual laboratoriyalarni kiritish yo’li bilan bartaraf qilish mumkin</a:t>
            </a:r>
            <a:r>
              <a:rPr lang="en-US" sz="2400" smtClean="0"/>
              <a:t>.  Virtual laboratoriya (VL) dasturiy kompleks bo’lib, foydalanuvchiga  har  xil  turdagi  qurilmalar  va  tizimlar  bilan  ishlash  ko’nikmalarini hosil qilish va ularni har tomonlama tadqiq qilish imkoniyatini beradi.  </a:t>
            </a:r>
            <a:endParaRPr lang="ru-RU" sz="2400" smtClean="0"/>
          </a:p>
          <a:p>
            <a:r>
              <a:rPr lang="en-US" sz="2400" smtClean="0"/>
              <a:t>Foydalanuvchining VL bilan ishlashi laboratoriya ishlari (LI) deb ataluvchi ayrim seanslar ko’rinishida tashkil qilinadi.   </a:t>
            </a:r>
            <a:endParaRPr lang="ru-RU" sz="2400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714375"/>
            <a:ext cx="8229600" cy="5572125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        Virtual  </a:t>
            </a:r>
            <a:r>
              <a:rPr lang="en-US" dirty="0" err="1" smtClean="0"/>
              <a:t>laboratoriya</a:t>
            </a:r>
            <a:r>
              <a:rPr lang="en-US" dirty="0" smtClean="0"/>
              <a:t> – </a:t>
            </a:r>
            <a:r>
              <a:rPr lang="en-US" dirty="0" err="1" smtClean="0"/>
              <a:t>tajribalar</a:t>
            </a:r>
            <a:r>
              <a:rPr lang="en-US" dirty="0" smtClean="0"/>
              <a:t>  </a:t>
            </a:r>
            <a:r>
              <a:rPr lang="en-US" dirty="0" err="1" smtClean="0"/>
              <a:t>o’tkazish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fanlarni</a:t>
            </a:r>
            <a:r>
              <a:rPr lang="en-US" dirty="0" smtClean="0"/>
              <a:t>  </a:t>
            </a:r>
            <a:r>
              <a:rPr lang="en-US" dirty="0" err="1" smtClean="0"/>
              <a:t>qiziqarli</a:t>
            </a:r>
            <a:r>
              <a:rPr lang="en-US" dirty="0" smtClean="0"/>
              <a:t>  </a:t>
            </a:r>
            <a:r>
              <a:rPr lang="en-US" dirty="0" err="1" smtClean="0"/>
              <a:t>tarzda</a:t>
            </a:r>
            <a:r>
              <a:rPr lang="en-US" dirty="0" smtClean="0"/>
              <a:t> </a:t>
            </a:r>
            <a:r>
              <a:rPr lang="en-US" dirty="0" err="1" smtClean="0"/>
              <a:t>o’rganish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ideal </a:t>
            </a:r>
            <a:r>
              <a:rPr lang="en-US" dirty="0" err="1" smtClean="0"/>
              <a:t>muhit</a:t>
            </a:r>
            <a:r>
              <a:rPr lang="en-US" dirty="0" smtClean="0"/>
              <a:t> </a:t>
            </a:r>
            <a:r>
              <a:rPr lang="en-US" dirty="0" err="1" smtClean="0"/>
              <a:t>bo’lib</a:t>
            </a:r>
            <a:r>
              <a:rPr lang="en-US" dirty="0" smtClean="0"/>
              <a:t> </a:t>
            </a:r>
            <a:r>
              <a:rPr lang="en-US" dirty="0" err="1" smtClean="0"/>
              <a:t>hisoblanadi</a:t>
            </a:r>
            <a:r>
              <a:rPr lang="en-US" dirty="0" smtClean="0"/>
              <a:t>. </a:t>
            </a:r>
            <a:r>
              <a:rPr lang="en-US" dirty="0" err="1" smtClean="0"/>
              <a:t>Interaktiv</a:t>
            </a:r>
            <a:r>
              <a:rPr lang="en-US" dirty="0" smtClean="0"/>
              <a:t> virtual </a:t>
            </a:r>
            <a:r>
              <a:rPr lang="en-US" dirty="0" err="1" smtClean="0"/>
              <a:t>reallik</a:t>
            </a:r>
            <a:r>
              <a:rPr lang="en-US" dirty="0" smtClean="0"/>
              <a:t>  </a:t>
            </a:r>
            <a:r>
              <a:rPr lang="en-US" dirty="0" err="1" smtClean="0"/>
              <a:t>oddiy</a:t>
            </a:r>
            <a:r>
              <a:rPr lang="en-US" dirty="0" smtClean="0"/>
              <a:t>  </a:t>
            </a:r>
            <a:r>
              <a:rPr lang="en-US" dirty="0" err="1" smtClean="0"/>
              <a:t>eksperimentlar</a:t>
            </a:r>
            <a:r>
              <a:rPr lang="en-US" dirty="0" smtClean="0"/>
              <a:t>  </a:t>
            </a:r>
            <a:r>
              <a:rPr lang="en-US" dirty="0" err="1" smtClean="0"/>
              <a:t>bilan</a:t>
            </a:r>
            <a:r>
              <a:rPr lang="en-US" dirty="0" smtClean="0"/>
              <a:t>  </a:t>
            </a:r>
            <a:r>
              <a:rPr lang="en-US" dirty="0" err="1" smtClean="0"/>
              <a:t>bir</a:t>
            </a:r>
            <a:r>
              <a:rPr lang="en-US" dirty="0" smtClean="0"/>
              <a:t>  </a:t>
            </a:r>
            <a:r>
              <a:rPr lang="en-US" dirty="0" err="1" smtClean="0"/>
              <a:t>qatorda</a:t>
            </a:r>
            <a:r>
              <a:rPr lang="en-US" dirty="0" smtClean="0"/>
              <a:t>  </a:t>
            </a:r>
            <a:r>
              <a:rPr lang="en-US" dirty="0" err="1" smtClean="0"/>
              <a:t>quyida</a:t>
            </a:r>
            <a:r>
              <a:rPr lang="en-US" dirty="0" smtClean="0"/>
              <a:t>  </a:t>
            </a:r>
            <a:r>
              <a:rPr lang="en-US" dirty="0" err="1" smtClean="0"/>
              <a:t>sanab</a:t>
            </a:r>
            <a:r>
              <a:rPr lang="en-US" dirty="0" smtClean="0"/>
              <a:t>  </a:t>
            </a:r>
            <a:r>
              <a:rPr lang="en-US" dirty="0" err="1" smtClean="0"/>
              <a:t>o’tilgan</a:t>
            </a:r>
            <a:r>
              <a:rPr lang="en-US" dirty="0" smtClean="0"/>
              <a:t> </a:t>
            </a:r>
            <a:r>
              <a:rPr lang="en-US" dirty="0" err="1" smtClean="0"/>
              <a:t>murakkab</a:t>
            </a:r>
            <a:r>
              <a:rPr lang="en-US" dirty="0" smtClean="0"/>
              <a:t> </a:t>
            </a:r>
            <a:r>
              <a:rPr lang="en-US" dirty="0" err="1" smtClean="0"/>
              <a:t>eksperimentlarni</a:t>
            </a:r>
            <a:r>
              <a:rPr lang="en-US" dirty="0" smtClean="0"/>
              <a:t> ham </a:t>
            </a:r>
            <a:r>
              <a:rPr lang="en-US" dirty="0" err="1" smtClean="0"/>
              <a:t>o’tkazish</a:t>
            </a:r>
            <a:r>
              <a:rPr lang="en-US" dirty="0" smtClean="0"/>
              <a:t> </a:t>
            </a:r>
            <a:r>
              <a:rPr lang="en-US" dirty="0" err="1" smtClean="0"/>
              <a:t>imkoniyatini</a:t>
            </a:r>
            <a:r>
              <a:rPr lang="en-US" dirty="0" smtClean="0"/>
              <a:t> </a:t>
            </a:r>
            <a:r>
              <a:rPr lang="en-US" dirty="0" err="1" smtClean="0"/>
              <a:t>beradi</a:t>
            </a:r>
            <a:r>
              <a:rPr lang="en-US" dirty="0" smtClean="0"/>
              <a:t>: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dirty="0" smtClean="0"/>
              <a:t>•  </a:t>
            </a:r>
            <a:r>
              <a:rPr lang="en-US" dirty="0" err="1" smtClean="0"/>
              <a:t>qimmat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murakkab</a:t>
            </a:r>
            <a:r>
              <a:rPr lang="en-US" dirty="0" smtClean="0"/>
              <a:t> </a:t>
            </a:r>
            <a:r>
              <a:rPr lang="en-US" dirty="0" err="1" smtClean="0"/>
              <a:t>jixozlarni</a:t>
            </a:r>
            <a:r>
              <a:rPr lang="en-US" dirty="0" smtClean="0"/>
              <a:t> </a:t>
            </a:r>
            <a:r>
              <a:rPr lang="en-US" dirty="0" err="1" smtClean="0"/>
              <a:t>talab</a:t>
            </a:r>
            <a:r>
              <a:rPr lang="en-US" dirty="0" smtClean="0"/>
              <a:t> </a:t>
            </a:r>
            <a:r>
              <a:rPr lang="en-US" dirty="0" err="1" smtClean="0"/>
              <a:t>qiluvchi</a:t>
            </a:r>
            <a:r>
              <a:rPr lang="en-US" dirty="0" smtClean="0"/>
              <a:t> </a:t>
            </a:r>
            <a:r>
              <a:rPr lang="en-US" dirty="0" err="1" smtClean="0"/>
              <a:t>eksperimentlar</a:t>
            </a:r>
            <a:r>
              <a:rPr lang="en-US" dirty="0" smtClean="0"/>
              <a:t>; 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dirty="0" smtClean="0"/>
              <a:t>•  real  </a:t>
            </a:r>
            <a:r>
              <a:rPr lang="en-US" dirty="0" err="1" smtClean="0"/>
              <a:t>sharoitlarda</a:t>
            </a:r>
            <a:r>
              <a:rPr lang="en-US" dirty="0" smtClean="0"/>
              <a:t>  </a:t>
            </a:r>
            <a:r>
              <a:rPr lang="en-US" dirty="0" err="1" smtClean="0"/>
              <a:t>o’tkazish</a:t>
            </a:r>
            <a:r>
              <a:rPr lang="en-US" dirty="0" smtClean="0"/>
              <a:t>  </a:t>
            </a:r>
            <a:r>
              <a:rPr lang="en-US" dirty="0" err="1" smtClean="0"/>
              <a:t>qiyin</a:t>
            </a:r>
            <a:r>
              <a:rPr lang="en-US" dirty="0" smtClean="0"/>
              <a:t>  </a:t>
            </a:r>
            <a:r>
              <a:rPr lang="en-US" dirty="0" err="1" smtClean="0"/>
              <a:t>yoki</a:t>
            </a:r>
            <a:r>
              <a:rPr lang="en-US" dirty="0" smtClean="0"/>
              <a:t>  </a:t>
            </a:r>
            <a:r>
              <a:rPr lang="en-US" dirty="0" err="1" smtClean="0"/>
              <a:t>amalda</a:t>
            </a:r>
            <a:r>
              <a:rPr lang="en-US" dirty="0" smtClean="0"/>
              <a:t>  </a:t>
            </a:r>
            <a:r>
              <a:rPr lang="en-US" dirty="0" err="1" smtClean="0"/>
              <a:t>mumkin</a:t>
            </a:r>
            <a:r>
              <a:rPr lang="en-US" dirty="0" smtClean="0"/>
              <a:t>  </a:t>
            </a:r>
            <a:r>
              <a:rPr lang="en-US" dirty="0" err="1" smtClean="0"/>
              <a:t>bo’lmagan</a:t>
            </a:r>
            <a:r>
              <a:rPr lang="en-US" dirty="0" smtClean="0"/>
              <a:t> </a:t>
            </a:r>
            <a:r>
              <a:rPr lang="en-US" dirty="0" err="1" smtClean="0"/>
              <a:t>eksperimentlar</a:t>
            </a:r>
            <a:r>
              <a:rPr lang="en-US" dirty="0" smtClean="0"/>
              <a:t>; 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dirty="0" smtClean="0"/>
              <a:t>•  real </a:t>
            </a:r>
            <a:r>
              <a:rPr lang="en-US" dirty="0" err="1" smtClean="0"/>
              <a:t>sharoitlarda</a:t>
            </a:r>
            <a:r>
              <a:rPr lang="en-US" dirty="0" smtClean="0"/>
              <a:t> </a:t>
            </a:r>
            <a:r>
              <a:rPr lang="en-US" dirty="0" err="1" smtClean="0"/>
              <a:t>katta</a:t>
            </a:r>
            <a:r>
              <a:rPr lang="en-US" dirty="0" smtClean="0"/>
              <a:t> </a:t>
            </a:r>
            <a:r>
              <a:rPr lang="en-US" dirty="0" err="1" smtClean="0"/>
              <a:t>mablag`larni</a:t>
            </a:r>
            <a:r>
              <a:rPr lang="en-US" dirty="0" smtClean="0"/>
              <a:t> </a:t>
            </a:r>
            <a:r>
              <a:rPr lang="en-US" dirty="0" err="1" smtClean="0"/>
              <a:t>talab</a:t>
            </a:r>
            <a:r>
              <a:rPr lang="en-US" dirty="0" smtClean="0"/>
              <a:t> </a:t>
            </a:r>
            <a:r>
              <a:rPr lang="en-US" dirty="0" err="1" smtClean="0"/>
              <a:t>qiluvchi</a:t>
            </a:r>
            <a:r>
              <a:rPr lang="en-US" dirty="0" smtClean="0"/>
              <a:t> </a:t>
            </a:r>
            <a:r>
              <a:rPr lang="en-US" dirty="0" err="1" smtClean="0"/>
              <a:t>eksperimentlar</a:t>
            </a:r>
            <a:r>
              <a:rPr lang="en-US" dirty="0" smtClean="0"/>
              <a:t>; 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dirty="0" smtClean="0"/>
              <a:t>•  </a:t>
            </a:r>
            <a:r>
              <a:rPr lang="en-US" dirty="0" err="1" smtClean="0"/>
              <a:t>qisqa</a:t>
            </a:r>
            <a:r>
              <a:rPr lang="en-US" dirty="0" smtClean="0"/>
              <a:t> </a:t>
            </a:r>
            <a:r>
              <a:rPr lang="en-US" dirty="0" err="1" smtClean="0"/>
              <a:t>vaqt</a:t>
            </a:r>
            <a:r>
              <a:rPr lang="en-US" dirty="0" smtClean="0"/>
              <a:t> </a:t>
            </a:r>
            <a:r>
              <a:rPr lang="en-US" dirty="0" err="1" smtClean="0"/>
              <a:t>davomida</a:t>
            </a:r>
            <a:r>
              <a:rPr lang="en-US" dirty="0" smtClean="0"/>
              <a:t> </a:t>
            </a:r>
            <a:r>
              <a:rPr lang="en-US" dirty="0" err="1" smtClean="0"/>
              <a:t>o’tkazilishi</a:t>
            </a:r>
            <a:r>
              <a:rPr lang="en-US" dirty="0" smtClean="0"/>
              <a:t> </a:t>
            </a:r>
            <a:r>
              <a:rPr lang="en-US" dirty="0" err="1" smtClean="0"/>
              <a:t>zarur</a:t>
            </a:r>
            <a:r>
              <a:rPr lang="en-US" dirty="0" smtClean="0"/>
              <a:t> </a:t>
            </a:r>
            <a:r>
              <a:rPr lang="en-US" dirty="0" err="1" smtClean="0"/>
              <a:t>bo’lgan</a:t>
            </a:r>
            <a:r>
              <a:rPr lang="en-US" dirty="0" smtClean="0"/>
              <a:t> </a:t>
            </a:r>
            <a:r>
              <a:rPr lang="en-US" dirty="0" err="1" smtClean="0"/>
              <a:t>eksperimentlar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h.k</a:t>
            </a:r>
            <a:r>
              <a:rPr lang="en-US" dirty="0" smtClean="0"/>
              <a:t>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       Virtual  </a:t>
            </a:r>
            <a:r>
              <a:rPr lang="en-US" dirty="0" err="1" smtClean="0"/>
              <a:t>laboratoriya</a:t>
            </a:r>
            <a:r>
              <a:rPr lang="en-US" dirty="0" smtClean="0"/>
              <a:t>  </a:t>
            </a:r>
            <a:r>
              <a:rPr lang="en-US" dirty="0" err="1" smtClean="0"/>
              <a:t>ishlarini</a:t>
            </a:r>
            <a:r>
              <a:rPr lang="en-US" dirty="0" smtClean="0"/>
              <a:t>  </a:t>
            </a:r>
            <a:r>
              <a:rPr lang="en-US" dirty="0" err="1" smtClean="0"/>
              <a:t>ma`ruza</a:t>
            </a:r>
            <a:r>
              <a:rPr lang="en-US" dirty="0" smtClean="0"/>
              <a:t>  </a:t>
            </a:r>
            <a:r>
              <a:rPr lang="en-US" dirty="0" err="1" smtClean="0"/>
              <a:t>materiallariga</a:t>
            </a:r>
            <a:r>
              <a:rPr lang="en-US" dirty="0" smtClean="0"/>
              <a:t>  </a:t>
            </a:r>
            <a:r>
              <a:rPr lang="en-US" dirty="0" err="1" smtClean="0"/>
              <a:t>qo’shimcha</a:t>
            </a:r>
            <a:r>
              <a:rPr lang="en-US" dirty="0" smtClean="0"/>
              <a:t> </a:t>
            </a:r>
            <a:r>
              <a:rPr lang="en-US" dirty="0" err="1" smtClean="0"/>
              <a:t>ravishda</a:t>
            </a:r>
            <a:r>
              <a:rPr lang="en-US" dirty="0" smtClean="0"/>
              <a:t> </a:t>
            </a:r>
            <a:r>
              <a:rPr lang="en-US" dirty="0" err="1" smtClean="0"/>
              <a:t>ma`ruza</a:t>
            </a:r>
            <a:r>
              <a:rPr lang="en-US" dirty="0" smtClean="0"/>
              <a:t> </a:t>
            </a:r>
            <a:r>
              <a:rPr lang="en-US" dirty="0" err="1" smtClean="0"/>
              <a:t>vaqtida</a:t>
            </a:r>
            <a:r>
              <a:rPr lang="en-US" dirty="0" smtClean="0"/>
              <a:t> ham </a:t>
            </a:r>
            <a:r>
              <a:rPr lang="en-US" dirty="0" err="1" smtClean="0"/>
              <a:t>namoyish</a:t>
            </a:r>
            <a:r>
              <a:rPr lang="en-US" dirty="0" smtClean="0"/>
              <a:t> </a:t>
            </a:r>
            <a:r>
              <a:rPr lang="en-US" dirty="0" err="1" smtClean="0"/>
              <a:t>qilish</a:t>
            </a:r>
            <a:r>
              <a:rPr lang="en-US" dirty="0" smtClean="0"/>
              <a:t> </a:t>
            </a:r>
            <a:r>
              <a:rPr lang="en-US" dirty="0" err="1" smtClean="0"/>
              <a:t>mumkin</a:t>
            </a:r>
            <a:r>
              <a:rPr lang="en-US" dirty="0" smtClean="0"/>
              <a:t>.  </a:t>
            </a:r>
            <a:r>
              <a:rPr lang="en-US" dirty="0" err="1" smtClean="0"/>
              <a:t>Bunda</a:t>
            </a:r>
            <a:r>
              <a:rPr lang="en-US" dirty="0" smtClean="0"/>
              <a:t> </a:t>
            </a:r>
            <a:r>
              <a:rPr lang="en-US" dirty="0" err="1" smtClean="0"/>
              <a:t>ma`ruza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laboratoriya</a:t>
            </a:r>
            <a:r>
              <a:rPr lang="en-US" dirty="0" smtClean="0"/>
              <a:t>  </a:t>
            </a:r>
            <a:r>
              <a:rPr lang="en-US" dirty="0" err="1" smtClean="0"/>
              <a:t>mashg`ulotlari</a:t>
            </a:r>
            <a:r>
              <a:rPr lang="en-US" dirty="0" smtClean="0"/>
              <a:t>  </a:t>
            </a:r>
            <a:r>
              <a:rPr lang="en-US" dirty="0" err="1" smtClean="0"/>
              <a:t>o’rtasidagi</a:t>
            </a:r>
            <a:r>
              <a:rPr lang="en-US" dirty="0" smtClean="0"/>
              <a:t>  </a:t>
            </a:r>
            <a:r>
              <a:rPr lang="en-US" dirty="0" err="1" smtClean="0"/>
              <a:t>vaqt</a:t>
            </a:r>
            <a:r>
              <a:rPr lang="en-US" dirty="0" smtClean="0"/>
              <a:t>  </a:t>
            </a:r>
            <a:r>
              <a:rPr lang="en-US" dirty="0" err="1" smtClean="0"/>
              <a:t>to’sig’i</a:t>
            </a:r>
            <a:r>
              <a:rPr lang="en-US" dirty="0" smtClean="0"/>
              <a:t>  </a:t>
            </a:r>
            <a:r>
              <a:rPr lang="en-US" dirty="0" err="1" smtClean="0"/>
              <a:t>yo’qolib</a:t>
            </a:r>
            <a:r>
              <a:rPr lang="en-US" dirty="0" smtClean="0"/>
              <a:t>,  </a:t>
            </a:r>
            <a:r>
              <a:rPr lang="en-US" dirty="0" err="1" smtClean="0"/>
              <a:t>natijada</a:t>
            </a:r>
            <a:r>
              <a:rPr lang="en-US" dirty="0" smtClean="0"/>
              <a:t> </a:t>
            </a:r>
            <a:r>
              <a:rPr lang="en-US" dirty="0" err="1" smtClean="0"/>
              <a:t>o’qitish</a:t>
            </a:r>
            <a:r>
              <a:rPr lang="en-US" dirty="0" smtClean="0"/>
              <a:t> </a:t>
            </a:r>
            <a:r>
              <a:rPr lang="en-US" dirty="0" err="1" smtClean="0"/>
              <a:t>effektivligi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sifati</a:t>
            </a:r>
            <a:r>
              <a:rPr lang="en-US" dirty="0" smtClean="0"/>
              <a:t> </a:t>
            </a:r>
            <a:r>
              <a:rPr lang="en-US" dirty="0" err="1" smtClean="0"/>
              <a:t>ortadi</a:t>
            </a:r>
            <a:r>
              <a:rPr lang="en-US" dirty="0" smtClean="0"/>
              <a:t>. 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357313"/>
            <a:ext cx="8229600" cy="4643437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               Virtual  </a:t>
            </a:r>
            <a:r>
              <a:rPr lang="en-US" dirty="0" err="1" smtClean="0"/>
              <a:t>laboratoriyalardan</a:t>
            </a:r>
            <a:r>
              <a:rPr lang="en-US" dirty="0" smtClean="0"/>
              <a:t>  </a:t>
            </a:r>
            <a:r>
              <a:rPr lang="en-US" dirty="0" err="1" smtClean="0"/>
              <a:t>foydalanish</a:t>
            </a:r>
            <a:r>
              <a:rPr lang="en-US" dirty="0" smtClean="0"/>
              <a:t>  </a:t>
            </a:r>
            <a:r>
              <a:rPr lang="en-US" dirty="0" err="1" smtClean="0"/>
              <a:t>o’quv</a:t>
            </a:r>
            <a:r>
              <a:rPr lang="en-US" dirty="0" smtClean="0"/>
              <a:t>  </a:t>
            </a:r>
            <a:r>
              <a:rPr lang="en-US" dirty="0" err="1" smtClean="0"/>
              <a:t>jarayonidan</a:t>
            </a:r>
            <a:r>
              <a:rPr lang="en-US" dirty="0" smtClean="0"/>
              <a:t>  real  </a:t>
            </a:r>
            <a:r>
              <a:rPr lang="en-US" dirty="0" err="1" smtClean="0"/>
              <a:t>laboratoriyalarni</a:t>
            </a:r>
            <a:r>
              <a:rPr lang="en-US" dirty="0" smtClean="0"/>
              <a:t>  </a:t>
            </a:r>
            <a:r>
              <a:rPr lang="en-US" dirty="0" err="1" smtClean="0"/>
              <a:t>butunlay</a:t>
            </a:r>
            <a:r>
              <a:rPr lang="en-US" dirty="0" smtClean="0"/>
              <a:t>  </a:t>
            </a:r>
            <a:r>
              <a:rPr lang="en-US" dirty="0" err="1" smtClean="0"/>
              <a:t>siqib</a:t>
            </a:r>
            <a:r>
              <a:rPr lang="en-US" dirty="0" smtClean="0"/>
              <a:t>  </a:t>
            </a:r>
            <a:r>
              <a:rPr lang="en-US" dirty="0" err="1" smtClean="0"/>
              <a:t>chiqarmaydi</a:t>
            </a:r>
            <a:r>
              <a:rPr lang="en-US" dirty="0" smtClean="0"/>
              <a:t>,  </a:t>
            </a:r>
            <a:r>
              <a:rPr lang="en-US" dirty="0" err="1" smtClean="0"/>
              <a:t>balki</a:t>
            </a:r>
            <a:r>
              <a:rPr lang="en-US" dirty="0" smtClean="0"/>
              <a:t>  </a:t>
            </a:r>
            <a:r>
              <a:rPr lang="en-US" dirty="0" err="1" smtClean="0"/>
              <a:t>ular</a:t>
            </a:r>
            <a:r>
              <a:rPr lang="en-US" dirty="0" smtClean="0"/>
              <a:t>  </a:t>
            </a:r>
            <a:r>
              <a:rPr lang="en-US" dirty="0" err="1" smtClean="0"/>
              <a:t>bir-birini</a:t>
            </a:r>
            <a:r>
              <a:rPr lang="en-US" dirty="0" smtClean="0"/>
              <a:t>  </a:t>
            </a:r>
            <a:r>
              <a:rPr lang="en-US" dirty="0" err="1" smtClean="0"/>
              <a:t>to’ldiradi</a:t>
            </a:r>
            <a:r>
              <a:rPr lang="en-US" dirty="0" smtClean="0"/>
              <a:t>.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               </a:t>
            </a:r>
            <a:r>
              <a:rPr lang="en-US" dirty="0" err="1" smtClean="0"/>
              <a:t>O’quv</a:t>
            </a:r>
            <a:r>
              <a:rPr lang="en-US" dirty="0" smtClean="0"/>
              <a:t>  </a:t>
            </a:r>
            <a:r>
              <a:rPr lang="en-US" dirty="0" err="1" smtClean="0"/>
              <a:t>jarayonida</a:t>
            </a:r>
            <a:r>
              <a:rPr lang="en-US" dirty="0" smtClean="0"/>
              <a:t>  virtual  </a:t>
            </a:r>
            <a:r>
              <a:rPr lang="en-US" dirty="0" err="1" smtClean="0"/>
              <a:t>laboratoriyalardan</a:t>
            </a:r>
            <a:r>
              <a:rPr lang="en-US" dirty="0" smtClean="0"/>
              <a:t>  </a:t>
            </a:r>
            <a:r>
              <a:rPr lang="en-US" dirty="0" err="1" smtClean="0"/>
              <a:t>foydalanish</a:t>
            </a:r>
            <a:r>
              <a:rPr lang="en-US" dirty="0" smtClean="0"/>
              <a:t>  </a:t>
            </a:r>
            <a:r>
              <a:rPr lang="en-US" dirty="0" err="1" smtClean="0"/>
              <a:t>quyidagi</a:t>
            </a:r>
            <a:r>
              <a:rPr lang="en-US" dirty="0" smtClean="0"/>
              <a:t>  </a:t>
            </a:r>
            <a:r>
              <a:rPr lang="en-US" dirty="0" err="1" smtClean="0"/>
              <a:t>afzalliklarga</a:t>
            </a:r>
            <a:r>
              <a:rPr lang="en-US" dirty="0" smtClean="0"/>
              <a:t> </a:t>
            </a:r>
            <a:r>
              <a:rPr lang="en-US" dirty="0" err="1" smtClean="0"/>
              <a:t>ega</a:t>
            </a:r>
            <a:r>
              <a:rPr lang="en-US" dirty="0" smtClean="0"/>
              <a:t>: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-  </a:t>
            </a:r>
            <a:r>
              <a:rPr lang="en-US" dirty="0" err="1" smtClean="0"/>
              <a:t>mashg`ulotlarda</a:t>
            </a:r>
            <a:r>
              <a:rPr lang="en-US" dirty="0" smtClean="0"/>
              <a:t>  </a:t>
            </a:r>
            <a:r>
              <a:rPr lang="en-US" dirty="0" err="1" smtClean="0"/>
              <a:t>talabalarning</a:t>
            </a:r>
            <a:r>
              <a:rPr lang="en-US" dirty="0" smtClean="0"/>
              <a:t>  </a:t>
            </a:r>
            <a:r>
              <a:rPr lang="en-US" dirty="0" err="1" smtClean="0"/>
              <a:t>aktivligi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mustaqilligini</a:t>
            </a:r>
            <a:r>
              <a:rPr lang="en-US" dirty="0" smtClean="0"/>
              <a:t>  </a:t>
            </a:r>
            <a:r>
              <a:rPr lang="en-US" dirty="0" err="1" smtClean="0"/>
              <a:t>orttirish</a:t>
            </a:r>
            <a:r>
              <a:rPr lang="en-US" dirty="0" smtClean="0"/>
              <a:t>; 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-  </a:t>
            </a:r>
            <a:r>
              <a:rPr lang="en-US" dirty="0" err="1" smtClean="0"/>
              <a:t>o’quv</a:t>
            </a:r>
            <a:r>
              <a:rPr lang="en-US" dirty="0" smtClean="0"/>
              <a:t> </a:t>
            </a:r>
            <a:r>
              <a:rPr lang="en-US" dirty="0" err="1" smtClean="0"/>
              <a:t>materiallarining</a:t>
            </a:r>
            <a:r>
              <a:rPr lang="en-US" dirty="0" smtClean="0"/>
              <a:t> </a:t>
            </a:r>
            <a:r>
              <a:rPr lang="en-US" dirty="0" err="1" smtClean="0"/>
              <a:t>o’zlashtirilish</a:t>
            </a:r>
            <a:r>
              <a:rPr lang="en-US" dirty="0" smtClean="0"/>
              <a:t> </a:t>
            </a:r>
            <a:r>
              <a:rPr lang="en-US" dirty="0" err="1" smtClean="0"/>
              <a:t>darajasini</a:t>
            </a:r>
            <a:r>
              <a:rPr lang="en-US" dirty="0" smtClean="0"/>
              <a:t> </a:t>
            </a:r>
            <a:r>
              <a:rPr lang="en-US" dirty="0" err="1" smtClean="0"/>
              <a:t>ko’tarish</a:t>
            </a:r>
            <a:r>
              <a:rPr lang="en-US" dirty="0" smtClean="0"/>
              <a:t>; 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-  </a:t>
            </a:r>
            <a:r>
              <a:rPr lang="en-US" dirty="0" err="1" smtClean="0"/>
              <a:t>har</a:t>
            </a:r>
            <a:r>
              <a:rPr lang="en-US" dirty="0" smtClean="0"/>
              <a:t>  </a:t>
            </a:r>
            <a:r>
              <a:rPr lang="en-US" dirty="0" err="1" smtClean="0"/>
              <a:t>bir</a:t>
            </a:r>
            <a:r>
              <a:rPr lang="en-US" dirty="0" smtClean="0"/>
              <a:t>  </a:t>
            </a:r>
            <a:r>
              <a:rPr lang="en-US" dirty="0" err="1" smtClean="0"/>
              <a:t>stendning</a:t>
            </a:r>
            <a:r>
              <a:rPr lang="en-US" dirty="0" smtClean="0"/>
              <a:t>  </a:t>
            </a:r>
            <a:r>
              <a:rPr lang="en-US" dirty="0" err="1" smtClean="0"/>
              <a:t>o’quv</a:t>
            </a:r>
            <a:r>
              <a:rPr lang="en-US" dirty="0" smtClean="0"/>
              <a:t>  </a:t>
            </a:r>
            <a:r>
              <a:rPr lang="en-US" dirty="0" err="1" smtClean="0"/>
              <a:t>materiallarini</a:t>
            </a:r>
            <a:r>
              <a:rPr lang="en-US" dirty="0" smtClean="0"/>
              <a:t>  </a:t>
            </a:r>
            <a:r>
              <a:rPr lang="en-US" dirty="0" err="1" smtClean="0"/>
              <a:t>o’zlashtirishini</a:t>
            </a:r>
            <a:r>
              <a:rPr lang="en-US" dirty="0" smtClean="0"/>
              <a:t>  </a:t>
            </a:r>
            <a:r>
              <a:rPr lang="en-US" dirty="0" err="1" smtClean="0"/>
              <a:t>to’liq</a:t>
            </a:r>
            <a:r>
              <a:rPr lang="en-US" dirty="0" smtClean="0"/>
              <a:t>  </a:t>
            </a:r>
            <a:r>
              <a:rPr lang="en-US" dirty="0" err="1" smtClean="0"/>
              <a:t>nazorat</a:t>
            </a:r>
            <a:r>
              <a:rPr lang="en-US" dirty="0" smtClean="0"/>
              <a:t> </a:t>
            </a:r>
            <a:r>
              <a:rPr lang="en-US" dirty="0" err="1" smtClean="0"/>
              <a:t>qilish</a:t>
            </a:r>
            <a:r>
              <a:rPr lang="en-US" dirty="0" smtClean="0"/>
              <a:t>; 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-  </a:t>
            </a:r>
            <a:r>
              <a:rPr lang="en-US" dirty="0" err="1" smtClean="0"/>
              <a:t>qaytarish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trening</a:t>
            </a:r>
            <a:r>
              <a:rPr lang="en-US" dirty="0" smtClean="0"/>
              <a:t> </a:t>
            </a:r>
            <a:r>
              <a:rPr lang="en-US" dirty="0" err="1" smtClean="0"/>
              <a:t>yo’li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olingan</a:t>
            </a:r>
            <a:r>
              <a:rPr lang="en-US" dirty="0" smtClean="0"/>
              <a:t> </a:t>
            </a:r>
            <a:r>
              <a:rPr lang="en-US" dirty="0" err="1" smtClean="0"/>
              <a:t>bilimlarni</a:t>
            </a:r>
            <a:r>
              <a:rPr lang="en-US" dirty="0" smtClean="0"/>
              <a:t> </a:t>
            </a:r>
            <a:r>
              <a:rPr lang="en-US" dirty="0" err="1" smtClean="0"/>
              <a:t>mustaxkamlash</a:t>
            </a:r>
            <a:r>
              <a:rPr lang="en-US" dirty="0" smtClean="0"/>
              <a:t>  </a:t>
            </a:r>
            <a:r>
              <a:rPr lang="en-US" dirty="0" err="1" smtClean="0"/>
              <a:t>jarayonini</a:t>
            </a:r>
            <a:r>
              <a:rPr lang="en-US" dirty="0" smtClean="0"/>
              <a:t> </a:t>
            </a:r>
            <a:r>
              <a:rPr lang="en-US" dirty="0" err="1" smtClean="0"/>
              <a:t>engillashtirish</a:t>
            </a:r>
            <a:r>
              <a:rPr lang="en-US" dirty="0" smtClean="0"/>
              <a:t>; 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-  </a:t>
            </a:r>
            <a:r>
              <a:rPr lang="en-US" dirty="0" err="1" smtClean="0"/>
              <a:t>o’quv</a:t>
            </a:r>
            <a:r>
              <a:rPr lang="en-US" dirty="0" smtClean="0"/>
              <a:t>  </a:t>
            </a:r>
            <a:r>
              <a:rPr lang="en-US" dirty="0" err="1" smtClean="0"/>
              <a:t>jarayoniga</a:t>
            </a:r>
            <a:r>
              <a:rPr lang="en-US" dirty="0" smtClean="0"/>
              <a:t>  </a:t>
            </a:r>
            <a:r>
              <a:rPr lang="en-US" dirty="0" err="1" smtClean="0"/>
              <a:t>mustaqil</a:t>
            </a:r>
            <a:r>
              <a:rPr lang="en-US" dirty="0" smtClean="0"/>
              <a:t>  </a:t>
            </a:r>
            <a:r>
              <a:rPr lang="en-US" dirty="0" err="1" smtClean="0"/>
              <a:t>ta`limni</a:t>
            </a:r>
            <a:r>
              <a:rPr lang="en-US" dirty="0" smtClean="0"/>
              <a:t>  </a:t>
            </a:r>
            <a:r>
              <a:rPr lang="en-US" dirty="0" err="1" smtClean="0"/>
              <a:t>kiritish</a:t>
            </a:r>
            <a:r>
              <a:rPr lang="en-US" dirty="0" smtClean="0"/>
              <a:t>  </a:t>
            </a:r>
            <a:r>
              <a:rPr lang="en-US" dirty="0" err="1" smtClean="0"/>
              <a:t>effektivligini</a:t>
            </a:r>
            <a:r>
              <a:rPr lang="en-US" dirty="0" smtClean="0"/>
              <a:t>  </a:t>
            </a:r>
            <a:r>
              <a:rPr lang="en-US" dirty="0" err="1" smtClean="0"/>
              <a:t>orttirish</a:t>
            </a:r>
            <a:r>
              <a:rPr lang="en-US" dirty="0" smtClean="0"/>
              <a:t>.  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581025"/>
          </a:xfrm>
        </p:spPr>
        <p:txBody>
          <a:bodyPr/>
          <a:lstStyle/>
          <a:p>
            <a:pPr algn="ctr"/>
            <a:r>
              <a:rPr lang="en-US" sz="2400" b="1" smtClean="0"/>
              <a:t>VIRTUAL LABORATORIYA ISHLARINI TAYYORLASHDA QO’LLANILGAN DASTURLAR</a:t>
            </a:r>
            <a:endParaRPr lang="ru-RU" sz="24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643437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Amaliy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tajribalar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qatorda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hozirgi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vaqtda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elektron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sxemalarni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kompyuterda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modellash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tahlil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Electronics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Workben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DesignLab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Aplac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PPSpice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MicrooLogic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LabVIEW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NI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Multisim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h.k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dasturlar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qo’llanilmoqda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Elektron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sxemalarni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modellashni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boshlang’ich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tushunishda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qulay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bo’lgan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dastur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fikrimizcha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Multisim11.0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dasturidir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bibliyotekasida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16000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ko’p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elektron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komponentlar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mavjud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Multisim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muhitining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o’ziga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xosligi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tashqi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ko’rinishi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xarakteristikalari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bo’yicha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mavjud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sanoat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analogiga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yaqinlashtirilgan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o’lchov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nazorat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asboblaring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mavjudligidir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253037"/>
          </a:xfrm>
        </p:spPr>
        <p:txBody>
          <a:bodyPr/>
          <a:lstStyle/>
          <a:p>
            <a:r>
              <a:rPr lang="en-US" sz="2400" smtClean="0"/>
              <a:t>Analog, raqamli asboblar va bog’inlar, tahlillash vositalari va virtual asboblarning ko’p sonli va turli hil modellari  mavjudligi </a:t>
            </a:r>
            <a:r>
              <a:rPr lang="en-US" sz="2400" b="1" smtClean="0"/>
              <a:t>Multisim</a:t>
            </a:r>
            <a:r>
              <a:rPr lang="en-US" sz="2400" smtClean="0"/>
              <a:t> muhiti  elektron zanjirlarda sodir bo’ladigan ko’plab fundamental hodisalar va jarayonlarni o’rganish va ko’rsatish uchun qulay vosita bo’lib hisoblanadi.</a:t>
            </a:r>
          </a:p>
          <a:p>
            <a:pPr>
              <a:buFont typeface="Wingdings 2" pitchFamily="18" charset="2"/>
              <a:buNone/>
            </a:pPr>
            <a:endParaRPr lang="ru-RU" sz="2400" smtClean="0"/>
          </a:p>
          <a:p>
            <a:r>
              <a:rPr lang="uz-Cyrl-UZ" sz="2400" smtClean="0"/>
              <a:t>Elektron darslikning asosiy bajaruvchi va boshqaruvchi qismi Borland </a:t>
            </a:r>
            <a:r>
              <a:rPr lang="uz-Cyrl-UZ" sz="2400" b="1" smtClean="0"/>
              <a:t>Delphi 7</a:t>
            </a:r>
            <a:r>
              <a:rPr lang="uz-Cyrl-UZ" sz="2400" smtClean="0"/>
              <a:t> dasturlashtirish tilida, undagi matnlar </a:t>
            </a:r>
            <a:r>
              <a:rPr lang="en-US" sz="2400" smtClean="0"/>
              <a:t>W</a:t>
            </a:r>
            <a:r>
              <a:rPr lang="uz-Cyrl-UZ" sz="2400" smtClean="0"/>
              <a:t>eb sahifalar va </a:t>
            </a:r>
            <a:r>
              <a:rPr lang="uz-Cyrl-UZ" sz="2400" b="1" smtClean="0"/>
              <a:t>HTML</a:t>
            </a:r>
            <a:r>
              <a:rPr lang="uz-Cyrl-UZ" sz="2400" smtClean="0"/>
              <a:t> uchun mo’ljallangan Macromedia Dreamweaver dasturlarida yaratilgan</a:t>
            </a:r>
            <a:r>
              <a:rPr lang="en-US" sz="2400" smtClean="0"/>
              <a:t>.</a:t>
            </a:r>
            <a:endParaRPr lang="ru-RU" sz="2400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316</TotalTime>
  <Words>956</Words>
  <Application>Microsoft Office PowerPoint</Application>
  <PresentationFormat>Экран (4:3)</PresentationFormat>
  <Paragraphs>116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DISERTATSIYA MAQSADI VA VAZIFASI</vt:lpstr>
      <vt:lpstr>Laboratoriya ishlarining ahamiyati</vt:lpstr>
      <vt:lpstr>Слайд 4</vt:lpstr>
      <vt:lpstr>Слайд 5</vt:lpstr>
      <vt:lpstr>Слайд 6</vt:lpstr>
      <vt:lpstr>Слайд 7</vt:lpstr>
      <vt:lpstr>VIRTUAL LABORATORIYA ISHLARINI TAYYORLASHDA QO’LLANILGAN DASTURLAR</vt:lpstr>
      <vt:lpstr>Слайд 9</vt:lpstr>
      <vt:lpstr>Ushbu virtual laboratoriya ishlarini tayyorlashda Multisim dasturini asos qilib oldik.  Bu virtual laboratoriyalar majmuasi 16 ta laboratoriya ishlariga ega</vt:lpstr>
      <vt:lpstr>Слайд 11</vt:lpstr>
      <vt:lpstr>Слайд 12</vt:lpstr>
      <vt:lpstr>Virtual Laboratoriya ishlari ko’rinishi</vt:lpstr>
      <vt:lpstr>Multisim dasturida ishga tushirilgan 7-laboratoriya ishi ya’ni Multivibratorlarni o’rganish sxemasi va ostsilograf yordamida olingan olingan vaqt diagrammasi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</dc:creator>
  <cp:lastModifiedBy>www</cp:lastModifiedBy>
  <cp:revision>30</cp:revision>
  <dcterms:created xsi:type="dcterms:W3CDTF">2013-06-25T17:44:14Z</dcterms:created>
  <dcterms:modified xsi:type="dcterms:W3CDTF">2013-06-28T01:13:29Z</dcterms:modified>
</cp:coreProperties>
</file>