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96" r:id="rId1"/>
  </p:sldMasterIdLst>
  <p:notesMasterIdLst>
    <p:notesMasterId r:id="rId26"/>
  </p:notesMasterIdLst>
  <p:sldIdLst>
    <p:sldId id="350" r:id="rId2"/>
    <p:sldId id="375" r:id="rId3"/>
    <p:sldId id="354" r:id="rId4"/>
    <p:sldId id="355" r:id="rId5"/>
    <p:sldId id="356" r:id="rId6"/>
    <p:sldId id="357" r:id="rId7"/>
    <p:sldId id="358" r:id="rId8"/>
    <p:sldId id="360" r:id="rId9"/>
    <p:sldId id="351" r:id="rId10"/>
    <p:sldId id="363" r:id="rId11"/>
    <p:sldId id="361" r:id="rId12"/>
    <p:sldId id="362" r:id="rId13"/>
    <p:sldId id="264" r:id="rId14"/>
    <p:sldId id="364" r:id="rId15"/>
    <p:sldId id="366" r:id="rId16"/>
    <p:sldId id="367" r:id="rId17"/>
    <p:sldId id="365" r:id="rId18"/>
    <p:sldId id="373" r:id="rId19"/>
    <p:sldId id="374" r:id="rId20"/>
    <p:sldId id="368" r:id="rId21"/>
    <p:sldId id="369" r:id="rId22"/>
    <p:sldId id="370" r:id="rId23"/>
    <p:sldId id="371" r:id="rId24"/>
    <p:sldId id="372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5B6F"/>
    <a:srgbClr val="375338"/>
    <a:srgbClr val="336600"/>
    <a:srgbClr val="416343"/>
    <a:srgbClr val="800000"/>
    <a:srgbClr val="7E4404"/>
    <a:srgbClr val="F2F7E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534" y="9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1432A-B60B-4234-935E-2F7473C67BB0}" type="datetimeFigureOut">
              <a:rPr lang="ru-RU" smtClean="0"/>
              <a:pPr/>
              <a:t>18.08.2017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94663-3471-405B-81C4-370F934069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6288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18.08.2017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18.08.2017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18.08.2017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18.08.2017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18.08.2017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>
            <a:lum bright="10000" contrast="-16000"/>
          </a:blip>
          <a:srcRect l="59119" b="68795"/>
          <a:stretch>
            <a:fillRect/>
          </a:stretch>
        </p:blipFill>
        <p:spPr bwMode="auto">
          <a:xfrm>
            <a:off x="251520" y="260649"/>
            <a:ext cx="6480720" cy="6336703"/>
          </a:xfrm>
          <a:prstGeom prst="rect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22489">
                <a:schemeClr val="accent2">
                  <a:lumMod val="75000"/>
                </a:schemeClr>
              </a:gs>
              <a:gs pos="43000">
                <a:srgbClr val="AACAAB"/>
              </a:gs>
              <a:gs pos="6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47625">
            <a:noFill/>
            <a:miter lim="800000"/>
            <a:headEnd/>
            <a:tailEnd/>
          </a:ln>
        </p:spPr>
      </p:pic>
      <p:pic>
        <p:nvPicPr>
          <p:cNvPr id="6" name="Picture 2" descr="D:\МАМА\Все смайлы\Знаки\574a61436c4d46c39fe790e12904224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2587" y="5187040"/>
            <a:ext cx="1921901" cy="1338304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467544" y="705177"/>
            <a:ext cx="604867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Умумий</a:t>
            </a:r>
            <a:r>
              <a:rPr lang="ru-RU" sz="3600" b="1" dirty="0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Ўрта</a:t>
            </a:r>
            <a:r>
              <a:rPr lang="ru-RU" sz="3600" b="1" dirty="0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таълимнинг</a:t>
            </a:r>
            <a:r>
              <a:rPr lang="ru-RU" sz="3600" b="1" dirty="0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ДТСларини</a:t>
            </a:r>
            <a:r>
              <a:rPr lang="ru-RU" sz="3600" b="1" dirty="0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2017-2018 </a:t>
            </a:r>
            <a:r>
              <a:rPr lang="ru-RU" sz="3600" b="1" dirty="0" err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ўқув</a:t>
            </a:r>
            <a:r>
              <a:rPr lang="ru-RU" sz="3600" b="1" dirty="0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йилидан</a:t>
            </a:r>
            <a:r>
              <a:rPr lang="ru-RU" sz="3600" b="1" dirty="0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бошлаб</a:t>
            </a:r>
            <a:r>
              <a:rPr lang="ru-RU" sz="3600" b="1" dirty="0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босқичма-босқич</a:t>
            </a:r>
            <a:r>
              <a:rPr lang="ru-RU" sz="3600" b="1" dirty="0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амалиётга</a:t>
            </a:r>
            <a:r>
              <a:rPr lang="ru-RU" sz="3600" b="1" dirty="0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жорий</a:t>
            </a:r>
            <a:r>
              <a:rPr lang="ru-RU" sz="3600" b="1" dirty="0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этиш</a:t>
            </a:r>
            <a:endParaRPr lang="ru-RU" sz="3600" b="1" dirty="0" smtClean="0">
              <a:solidFill>
                <a:srgbClr val="075B6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10-синф </a:t>
            </a:r>
            <a:r>
              <a:rPr lang="ru-RU" sz="3600" b="1" dirty="0" err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ўқув</a:t>
            </a:r>
            <a:r>
              <a:rPr lang="ru-RU" sz="3600" b="1" dirty="0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дастурига</a:t>
            </a:r>
            <a:r>
              <a:rPr lang="ru-RU" sz="3600" b="1" dirty="0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киритилган</a:t>
            </a:r>
            <a:r>
              <a:rPr lang="ru-RU" sz="3600" b="1" dirty="0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ўзгаришлар</a:t>
            </a:r>
            <a:endParaRPr lang="ru-RU" sz="3600" b="1" dirty="0" smtClean="0">
              <a:solidFill>
                <a:srgbClr val="075B6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 smtClean="0">
              <a:solidFill>
                <a:srgbClr val="075B6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z-Cyrl-UZ" sz="2000" b="1" dirty="0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(Компетенциявий </a:t>
            </a:r>
            <a:r>
              <a:rPr lang="uz-Cyrl-UZ" sz="2000" b="1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ёндошувга асосланган ўқув дастурларига киритилган ўзгаришлар ва унинг асосида тавқим мавзу </a:t>
            </a:r>
            <a:r>
              <a:rPr lang="uz-Cyrl-UZ" sz="2000" b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режалар </a:t>
            </a:r>
            <a:r>
              <a:rPr lang="uz-Cyrl-UZ" sz="2000" b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ту</a:t>
            </a:r>
            <a:r>
              <a:rPr lang="uz-Cyrl-UZ" sz="2000" b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зиш</a:t>
            </a:r>
            <a:r>
              <a:rPr lang="ru-RU" sz="2000" b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dirty="0">
              <a:solidFill>
                <a:srgbClr val="075B6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320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>
            <a:lum bright="10000" contrast="-16000"/>
          </a:blip>
          <a:srcRect l="59119" b="68795"/>
          <a:stretch>
            <a:fillRect/>
          </a:stretch>
        </p:blipFill>
        <p:spPr bwMode="auto">
          <a:xfrm>
            <a:off x="35496" y="278771"/>
            <a:ext cx="6480720" cy="6336703"/>
          </a:xfrm>
          <a:prstGeom prst="rect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22489">
                <a:schemeClr val="accent2">
                  <a:lumMod val="75000"/>
                </a:schemeClr>
              </a:gs>
              <a:gs pos="43000">
                <a:srgbClr val="AACAAB"/>
              </a:gs>
              <a:gs pos="6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47625">
            <a:noFill/>
            <a:miter lim="800000"/>
            <a:headEnd/>
            <a:tailEnd/>
          </a:ln>
        </p:spPr>
      </p:pic>
      <p:grpSp>
        <p:nvGrpSpPr>
          <p:cNvPr id="4" name="Группа 3"/>
          <p:cNvGrpSpPr/>
          <p:nvPr/>
        </p:nvGrpSpPr>
        <p:grpSpPr>
          <a:xfrm>
            <a:off x="7020272" y="332656"/>
            <a:ext cx="1904027" cy="6120680"/>
            <a:chOff x="7020272" y="188640"/>
            <a:chExt cx="1944216" cy="6540151"/>
          </a:xfrm>
        </p:grpSpPr>
        <p:pic>
          <p:nvPicPr>
            <p:cNvPr id="7" name="Picture 2" descr="C:\Users\Admin\Desktop\rasm\4025.jpg"/>
            <p:cNvPicPr>
              <a:picLocks noChangeAspect="1" noChangeArrowheads="1"/>
            </p:cNvPicPr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 bwMode="auto">
            <a:xfrm>
              <a:off x="7020272" y="2700187"/>
              <a:ext cx="1904026" cy="1423605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8" name="Picture 6" descr="C:\Users\Admin\Desktop\sadriddin aka rasm\1822_ed.jpg"/>
            <p:cNvPicPr>
              <a:picLocks noChangeAspect="1" noChangeArrowheads="1"/>
            </p:cNvPicPr>
            <p:nvPr/>
          </p:nvPicPr>
          <p:blipFill>
            <a:blip r:embed="rId4" cstate="print">
              <a:extLst/>
            </a:blip>
            <a:srcRect/>
            <a:stretch>
              <a:fillRect/>
            </a:stretch>
          </p:blipFill>
          <p:spPr bwMode="auto">
            <a:xfrm>
              <a:off x="7078081" y="188640"/>
              <a:ext cx="1846217" cy="137598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9" name="Picture 3" descr="C:\Users\Admin\Desktop\sadriddin aka rasm\7957.jpg"/>
            <p:cNvPicPr>
              <a:picLocks noChangeAspect="1" noChangeArrowheads="1"/>
            </p:cNvPicPr>
            <p:nvPr/>
          </p:nvPicPr>
          <p:blipFill>
            <a:blip r:embed="rId5" cstate="print">
              <a:extLst/>
            </a:blip>
            <a:srcRect b="10333"/>
            <a:stretch>
              <a:fillRect/>
            </a:stretch>
          </p:blipFill>
          <p:spPr bwMode="auto">
            <a:xfrm>
              <a:off x="7060461" y="1484784"/>
              <a:ext cx="1904027" cy="1418499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0" name="Picture 4" descr="C:\Users\Admin\Desktop\sadriddin aka rasm\7963.jpg"/>
            <p:cNvPicPr>
              <a:picLocks noChangeAspect="1" noChangeArrowheads="1"/>
            </p:cNvPicPr>
            <p:nvPr/>
          </p:nvPicPr>
          <p:blipFill>
            <a:blip r:embed="rId6" cstate="print">
              <a:extLst/>
            </a:blip>
            <a:srcRect b="8311"/>
            <a:stretch>
              <a:fillRect/>
            </a:stretch>
          </p:blipFill>
          <p:spPr bwMode="auto">
            <a:xfrm>
              <a:off x="7020272" y="4005064"/>
              <a:ext cx="1944216" cy="145280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1" name="Picture 5" descr="C:\Users\Admin\Desktop\sadriddin aka rasm\8273.jpg"/>
            <p:cNvPicPr>
              <a:picLocks noChangeAspect="1" noChangeArrowheads="1"/>
            </p:cNvPicPr>
            <p:nvPr/>
          </p:nvPicPr>
          <p:blipFill>
            <a:blip r:embed="rId7" cstate="print">
              <a:extLst/>
            </a:blip>
            <a:srcRect b="9755"/>
            <a:stretch>
              <a:fillRect/>
            </a:stretch>
          </p:blipFill>
          <p:spPr bwMode="auto">
            <a:xfrm>
              <a:off x="7059299" y="5301208"/>
              <a:ext cx="1905189" cy="142758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</p:grpSp>
      <p:sp>
        <p:nvSpPr>
          <p:cNvPr id="12" name="AutoShape 45"/>
          <p:cNvSpPr>
            <a:spLocks noChangeArrowheads="1"/>
          </p:cNvSpPr>
          <p:nvPr/>
        </p:nvSpPr>
        <p:spPr bwMode="gray">
          <a:xfrm>
            <a:off x="179512" y="-27384"/>
            <a:ext cx="6360529" cy="720080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4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Дастурга</a:t>
            </a:r>
            <a:r>
              <a:rPr lang="ru-RU" sz="24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киритилган</a:t>
            </a:r>
            <a:r>
              <a:rPr lang="ru-RU" sz="24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ўзгартиришлар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utoShape 45"/>
          <p:cNvSpPr>
            <a:spLocks noChangeArrowheads="1"/>
          </p:cNvSpPr>
          <p:nvPr/>
        </p:nvSpPr>
        <p:spPr bwMode="gray">
          <a:xfrm>
            <a:off x="288033" y="764704"/>
            <a:ext cx="2987823" cy="423639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Амалдаги дастур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AutoShape 45"/>
          <p:cNvSpPr>
            <a:spLocks noChangeArrowheads="1"/>
          </p:cNvSpPr>
          <p:nvPr/>
        </p:nvSpPr>
        <p:spPr bwMode="gray">
          <a:xfrm>
            <a:off x="3491880" y="764704"/>
            <a:ext cx="2987823" cy="423639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Янги дастур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AutoShape 45"/>
          <p:cNvSpPr>
            <a:spLocks noChangeArrowheads="1"/>
          </p:cNvSpPr>
          <p:nvPr/>
        </p:nvSpPr>
        <p:spPr bwMode="gray">
          <a:xfrm>
            <a:off x="219581" y="1196752"/>
            <a:ext cx="2987823" cy="837068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 fontScale="77500" lnSpcReduction="20000"/>
          </a:bodyPr>
          <a:lstStyle/>
          <a:p>
            <a:pPr algn="ctr">
              <a:defRPr/>
            </a:pPr>
            <a:endParaRPr lang="uz-Cyrl-UZ" dirty="0" smtClean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КҲТ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Ҳуқуқшунослик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20 соат</a:t>
            </a:r>
          </a:p>
          <a:p>
            <a:pPr algn="ctr">
              <a:defRPr/>
            </a:pPr>
            <a:endParaRPr lang="ru-RU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AutoShape 45"/>
          <p:cNvSpPr>
            <a:spLocks noChangeArrowheads="1"/>
          </p:cNvSpPr>
          <p:nvPr/>
        </p:nvSpPr>
        <p:spPr bwMode="gray">
          <a:xfrm>
            <a:off x="187933" y="2207589"/>
            <a:ext cx="2987823" cy="1221185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КҲТ 20 соат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Ўзбекистон Республикаси 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Конституцияси</a:t>
            </a:r>
          </a:p>
          <a:p>
            <a:pPr algn="ctr">
              <a:defRPr/>
            </a:pPr>
            <a:endParaRPr lang="ru-RU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AutoShape 45"/>
          <p:cNvSpPr>
            <a:spLocks noChangeArrowheads="1"/>
          </p:cNvSpPr>
          <p:nvPr/>
        </p:nvSpPr>
        <p:spPr bwMode="gray">
          <a:xfrm>
            <a:off x="3995936" y="2793398"/>
            <a:ext cx="2195734" cy="1530290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Ўрта таълим 34 соат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Давлат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ҳуқуқ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асослари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AutoShape 45"/>
          <p:cNvSpPr>
            <a:spLocks noChangeArrowheads="1"/>
          </p:cNvSpPr>
          <p:nvPr/>
        </p:nvSpPr>
        <p:spPr bwMode="gray">
          <a:xfrm>
            <a:off x="251521" y="3545987"/>
            <a:ext cx="2952328" cy="898821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 lnSpcReduction="10000"/>
          </a:bodyPr>
          <a:lstStyle/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КҲТ 20 соат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Фуқаролик жамияти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асослари</a:t>
            </a:r>
            <a:endParaRPr lang="ru-RU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AutoShape 45"/>
          <p:cNvSpPr>
            <a:spLocks noChangeArrowheads="1"/>
          </p:cNvSpPr>
          <p:nvPr/>
        </p:nvSpPr>
        <p:spPr bwMode="gray">
          <a:xfrm>
            <a:off x="269886" y="5785326"/>
            <a:ext cx="2987823" cy="665966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Назорат ишлар сони 2 та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AutoShape 45"/>
          <p:cNvSpPr>
            <a:spLocks noChangeArrowheads="1"/>
          </p:cNvSpPr>
          <p:nvPr/>
        </p:nvSpPr>
        <p:spPr bwMode="gray">
          <a:xfrm>
            <a:off x="3600402" y="5848328"/>
            <a:ext cx="2987823" cy="665966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Назорат ишлар сони 1 та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Прямая со стрелкой 2"/>
          <p:cNvCxnSpPr>
            <a:stCxn id="15" idx="3"/>
            <a:endCxn id="18" idx="1"/>
          </p:cNvCxnSpPr>
          <p:nvPr/>
        </p:nvCxnSpPr>
        <p:spPr>
          <a:xfrm>
            <a:off x="3207404" y="1615286"/>
            <a:ext cx="788532" cy="194325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17" idx="3"/>
            <a:endCxn id="18" idx="1"/>
          </p:cNvCxnSpPr>
          <p:nvPr/>
        </p:nvCxnSpPr>
        <p:spPr>
          <a:xfrm>
            <a:off x="3175756" y="2818182"/>
            <a:ext cx="820180" cy="74036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9" idx="3"/>
            <a:endCxn id="18" idx="1"/>
          </p:cNvCxnSpPr>
          <p:nvPr/>
        </p:nvCxnSpPr>
        <p:spPr>
          <a:xfrm flipV="1">
            <a:off x="3203849" y="3558543"/>
            <a:ext cx="792087" cy="43685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9623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>
            <a:lum bright="10000" contrast="-16000"/>
          </a:blip>
          <a:srcRect l="59119" b="68795"/>
          <a:stretch>
            <a:fillRect/>
          </a:stretch>
        </p:blipFill>
        <p:spPr bwMode="auto">
          <a:xfrm>
            <a:off x="251520" y="260649"/>
            <a:ext cx="8712968" cy="6336703"/>
          </a:xfrm>
          <a:prstGeom prst="rect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22489">
                <a:schemeClr val="accent2">
                  <a:lumMod val="75000"/>
                </a:schemeClr>
              </a:gs>
              <a:gs pos="43000">
                <a:srgbClr val="AACAAB"/>
              </a:gs>
              <a:gs pos="6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47625">
            <a:noFill/>
            <a:miter lim="800000"/>
            <a:headEnd/>
            <a:tailEnd/>
          </a:ln>
        </p:spPr>
      </p:pic>
      <p:pic>
        <p:nvPicPr>
          <p:cNvPr id="6" name="Picture 2" descr="D:\МАМА\Все смайлы\Знаки\574a61436c4d46c39fe790e12904224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22099" y="5519696"/>
            <a:ext cx="1921901" cy="1338304"/>
          </a:xfrm>
          <a:prstGeom prst="rect">
            <a:avLst/>
          </a:prstGeom>
          <a:noFill/>
        </p:spPr>
      </p:pic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63984061"/>
              </p:ext>
            </p:extLst>
          </p:nvPr>
        </p:nvGraphicFramePr>
        <p:xfrm>
          <a:off x="179512" y="116632"/>
          <a:ext cx="8712968" cy="60071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9534"/>
                <a:gridCol w="1591064"/>
                <a:gridCol w="1505906"/>
                <a:gridCol w="4176464"/>
              </a:tblGrid>
              <a:tr h="26425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Таянч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Компетенсиялар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Фанга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оид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Компетенсиялар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Амалга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ошириш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усули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85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Тавсия этиладиган технологиялар</a:t>
                      </a:r>
                      <a:endParaRPr lang="ru-RU" sz="140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Кутилаётган</a:t>
                      </a:r>
                      <a:r>
                        <a:rPr lang="ru-RU" sz="1400" baseline="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атижа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Ўқувчиларда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 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752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err="1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Маъмурий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kern="1200" dirty="0" err="1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жазо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kern="1200" dirty="0" err="1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kern="1200" dirty="0" err="1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унинг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kern="1200" dirty="0" err="1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турлари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lang="uk-UA" sz="1400" b="1" kern="1200" dirty="0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uz-Cyrl-UZ" sz="1400" b="1" kern="1200" dirty="0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(1 СОАТ)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	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78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ўз-ўзини</a:t>
                      </a:r>
                      <a:r>
                        <a:rPr lang="ru-RU" sz="1400" b="1" dirty="0" smtClean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ривожлантириш</a:t>
                      </a:r>
                      <a:r>
                        <a:rPr lang="ru-RU" sz="1400" b="1" dirty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компетенсияси</a:t>
                      </a:r>
                      <a:r>
                        <a:rPr lang="ru-RU" sz="1400" b="1" dirty="0" smtClean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z-Cyrl-UZ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ижтимоий соҳада қабул қилинаётган мамлакат қонунларидан хабардор бўлиб бориш;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400" b="1" dirty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Ҳуқуқий онг </a:t>
                      </a:r>
                      <a:r>
                        <a:rPr lang="uz-Cyrl-UZ" sz="1400" b="1" dirty="0" smtClean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400" b="1" dirty="0" smtClean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эга бўлиш: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Чархпалак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боомеранг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резюме,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блис-сўров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тахнологиялари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Arial"/>
                        <a:buNone/>
                        <a:tabLst>
                          <a:tab pos="457200" algn="l"/>
                        </a:tabLst>
                      </a:pP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Маъмурий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жазо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тушунчаси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Маъмурий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турлари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ҳақида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тушунчага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эга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бўлиш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Arial"/>
                        <a:buNone/>
                        <a:tabLst>
                          <a:tab pos="457200" algn="l"/>
                        </a:tabLst>
                      </a:pP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Асосий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маълумотлани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умумлаштириб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хулоса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чиқариш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Берилган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вазиятга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ҳуқуқий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баҳо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бериш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шакилланади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 typeface="Arial"/>
                        <a:buNone/>
                        <a:tabLst>
                          <a:tab pos="457200" algn="l"/>
                        </a:tabLst>
                      </a:pP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Маъмурий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ҳуқуқбузарлик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жазо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бўйича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назарий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билимларга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эга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бўлиш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550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Ахборот</a:t>
                      </a:r>
                      <a:r>
                        <a:rPr lang="ru-RU" sz="1400" b="1" dirty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билан</a:t>
                      </a:r>
                      <a:r>
                        <a:rPr lang="ru-RU" sz="1400" b="1" dirty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ишлай</a:t>
                      </a:r>
                      <a:r>
                        <a:rPr lang="ru-RU" sz="1400" b="1" dirty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олиш</a:t>
                      </a:r>
                      <a:endParaRPr lang="ru-RU" sz="1400" b="1" dirty="0" smtClean="0">
                        <a:solidFill>
                          <a:srgbClr val="7E440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Мавжуд ахборот манбаларидан фойдалана олиш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21258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75B6F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Дарслик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билан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ишлай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олиш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Мавзуга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оида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қўшимча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манбалар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билан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ишлай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олиш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“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Ўзбекистон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мустақилликка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эришиш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остонаси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”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ҳужжатли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филмидан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мавзуга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оид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маълумотлар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базасини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тўплай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олиш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кўникмаси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шакилланади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7247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>
            <a:lum bright="10000" contrast="-16000"/>
          </a:blip>
          <a:srcRect l="59119" b="68795"/>
          <a:stretch>
            <a:fillRect/>
          </a:stretch>
        </p:blipFill>
        <p:spPr bwMode="auto">
          <a:xfrm>
            <a:off x="251520" y="260649"/>
            <a:ext cx="8712968" cy="6336703"/>
          </a:xfrm>
          <a:prstGeom prst="rect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22489">
                <a:schemeClr val="accent2">
                  <a:lumMod val="75000"/>
                </a:schemeClr>
              </a:gs>
              <a:gs pos="43000">
                <a:srgbClr val="AACAAB"/>
              </a:gs>
              <a:gs pos="6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47625">
            <a:noFill/>
            <a:miter lim="800000"/>
            <a:headEnd/>
            <a:tailEnd/>
          </a:ln>
        </p:spPr>
      </p:pic>
      <p:pic>
        <p:nvPicPr>
          <p:cNvPr id="6" name="Picture 2" descr="D:\МАМА\Все смайлы\Знаки\574a61436c4d46c39fe790e12904224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22099" y="5519696"/>
            <a:ext cx="1921901" cy="1338304"/>
          </a:xfrm>
          <a:prstGeom prst="rect">
            <a:avLst/>
          </a:prstGeom>
          <a:noFill/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15872869"/>
              </p:ext>
            </p:extLst>
          </p:nvPr>
        </p:nvGraphicFramePr>
        <p:xfrm>
          <a:off x="251520" y="260648"/>
          <a:ext cx="8424936" cy="6192688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088232"/>
                <a:gridCol w="2304256"/>
                <a:gridCol w="1224136"/>
                <a:gridCol w="2808312"/>
              </a:tblGrid>
              <a:tr h="2928958">
                <a:tc>
                  <a:txBody>
                    <a:bodyPr/>
                    <a:lstStyle/>
                    <a:p>
                      <a:pPr marL="0" marR="111760" lvl="0" indent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uz-Cyrl-UZ" sz="1400" kern="120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Миллий ва умуммаданий</a:t>
                      </a:r>
                    </a:p>
                    <a:p>
                      <a:pPr algn="l"/>
                      <a:r>
                        <a:rPr lang="uz-Cyrl-UZ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ўзгаларнинг дунёқараши, диний эътиқоди, миллий ва этник хусусиятлари, анъана ва маросимларини ҳурмат қилади; </a:t>
                      </a:r>
                      <a:endParaRPr lang="ru-RU" sz="1400" kern="12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uz-Cyrl-UZ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таълим муассасида қабул қилинган одоб-ахлоқ қидаларига риоя қилади.</a:t>
                      </a:r>
                      <a:r>
                        <a:rPr lang="uz-Cyrl-UZ" sz="1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kern="12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0589" marR="50589" marT="0" marB="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uz-Cyrl-UZ" sz="1400" kern="120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Ҳуқуқий маданитяга эга бўлиш</a:t>
                      </a:r>
                    </a:p>
                    <a:p>
                      <a:pPr marL="0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uz-Cyrl-UZ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ҳуқуқбузарлик, айб, айб шакллари, ҳуқуқбузарликнинг таркибий элементлари, турлари, ҳуқуқ соҳалари,  ҳуқуқни муҳофаза қилувчи давлат органлари ҳақида маълумот бера олади;</a:t>
                      </a:r>
                      <a:endParaRPr lang="ru-RU" sz="1400" kern="12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0589" marR="50589" marT="0" marB="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  <a:defRPr/>
                      </a:pPr>
                      <a:r>
                        <a:rPr lang="uz-Cyrl-UZ" sz="1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Чархпалак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боомеранг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резюме,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блис-сўров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тахнологиялари</a:t>
                      </a:r>
                      <a:endParaRPr lang="ru-RU" sz="1400" kern="12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0589" marR="50589" marT="0" marB="0" anchor="ctr"/>
                </a:tc>
                <a:tc>
                  <a:txBody>
                    <a:bodyPr/>
                    <a:lstStyle/>
                    <a:p>
                      <a:pPr marL="0" lvl="0" indent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uz-Cyrl-UZ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таълим муассасасида қабул қилинган одоб-ахлоқ қоидаларини ҳурмат қилади ва уларга итоат этади:</a:t>
                      </a:r>
                    </a:p>
                    <a:p>
                      <a:pPr marL="0" lvl="0" indent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uz-Cyrl-UZ" sz="1400" kern="12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Ўзгаларни ҳуқуқларини бузмайди:</a:t>
                      </a:r>
                    </a:p>
                    <a:p>
                      <a:pPr marL="0" lvl="0" indent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uz-Cyrl-UZ" sz="1400" kern="12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Оила ва таълим муассасаси олдидаги ўзининг бурчларини англайди</a:t>
                      </a:r>
                    </a:p>
                    <a:p>
                      <a:pPr marL="0" lvl="0" indent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uz-Cyrl-UZ" sz="1400" kern="12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Ҳуқуқни бузмаслиги рефлекцияси яшаклланади</a:t>
                      </a:r>
                      <a:endParaRPr lang="ru-RU" sz="1400" kern="12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0589" marR="50589" marT="0" marB="0" anchor="ctr"/>
                </a:tc>
              </a:tr>
              <a:tr h="3263730"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uz-Cyrl-UZ" sz="1400" kern="120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Коммуникатив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  <a:defRPr/>
                      </a:pPr>
                      <a:r>
                        <a:rPr lang="uz-Cyrl-UZ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мулоқотда суҳбатдош фикрини ҳурмат қилган ҳолда ўз позициясини ҳимоя қила билади, уни  ишонтира билади;</a:t>
                      </a:r>
                      <a:endParaRPr lang="ru-RU" sz="1400" kern="12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0" indent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uz-Cyrl-UZ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lvl="0" indent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endParaRPr lang="ru-RU" sz="1400" kern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0" indent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uz-Cyrl-UZ" sz="1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kern="12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0589" marR="50589" marT="0" marB="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uz-Cyrl-UZ" sz="1400" b="1" kern="120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Ҳуқуқий онгга эга бўлиш:</a:t>
                      </a:r>
                    </a:p>
                    <a:p>
                      <a:pPr algn="just"/>
                      <a:r>
                        <a:rPr lang="uz-Cyrl-UZ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ўз хатти-ҳаракатларини ҳуқуқ талабларига мослаштиради;</a:t>
                      </a:r>
                      <a:endParaRPr lang="ru-RU" sz="1400" kern="12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uz-Cyrl-UZ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ҳуқуқий ҳодисаларга нисбатан ўзининг муносабатини билдира олади.</a:t>
                      </a:r>
                      <a:endParaRPr lang="ru-RU" sz="1400" kern="12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0" indent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en-US" sz="1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0589" marR="50589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45085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uz-Cyrl-UZ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Маъмурий</a:t>
                      </a:r>
                      <a:r>
                        <a:rPr lang="uz-Cyrl-UZ" sz="1400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жазо ва унинг турлари</a:t>
                      </a:r>
                      <a:r>
                        <a:rPr lang="uz-Cyrl-UZ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ҳақиди маъулмот ўз фикрни оғзаки ва ёзма баён қила олади.</a:t>
                      </a:r>
                    </a:p>
                    <a:p>
                      <a:pPr marL="0" lvl="0" indent="45085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uz-Cyrl-UZ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Дарс жараёнида синфдошалри фикрини ҳурмат қилган ҳолда ўз позициясини ҳимоя қила билади, уларни  ишонтира билади;</a:t>
                      </a:r>
                    </a:p>
                    <a:p>
                      <a:pPr marL="0" lvl="0" indent="45085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uz-Cyrl-UZ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ўрганилган мавзуга оид умум томонидан қабул қилинган атамаларнинг мазмунини билади</a:t>
                      </a:r>
                      <a:endParaRPr lang="ru-RU" sz="1400" kern="12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0" indent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endParaRPr lang="ru-RU" sz="1400" kern="12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0589" marR="5058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0628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>
            <a:lum bright="10000" contrast="-16000"/>
          </a:blip>
          <a:srcRect l="59119" b="68795"/>
          <a:stretch>
            <a:fillRect/>
          </a:stretch>
        </p:blipFill>
        <p:spPr bwMode="auto">
          <a:xfrm>
            <a:off x="323528" y="267717"/>
            <a:ext cx="6480720" cy="6336703"/>
          </a:xfrm>
          <a:prstGeom prst="rect">
            <a:avLst/>
          </a:prstGeom>
          <a:noFill/>
          <a:ln w="47625">
            <a:noFill/>
            <a:miter lim="800000"/>
            <a:headEnd/>
            <a:tailEnd/>
          </a:ln>
        </p:spPr>
      </p:pic>
      <p:pic>
        <p:nvPicPr>
          <p:cNvPr id="7" name="Picture 2" descr="C:\Users\Латыпов\Desktop\Картинки\86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1492" y="4377322"/>
            <a:ext cx="2174969" cy="2132909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1304889" y="2274838"/>
            <a:ext cx="526660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9600" b="1" dirty="0" err="1" smtClean="0">
                <a:solidFill>
                  <a:srgbClr val="075B6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Тарих</a:t>
            </a:r>
            <a:endParaRPr lang="ru-RU" sz="9600" b="1" dirty="0">
              <a:solidFill>
                <a:srgbClr val="075B6F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612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51520" y="260648"/>
            <a:ext cx="8640960" cy="6336704"/>
            <a:chOff x="251520" y="260648"/>
            <a:chExt cx="8640960" cy="6336704"/>
          </a:xfrm>
        </p:grpSpPr>
        <p:pic>
          <p:nvPicPr>
            <p:cNvPr id="36" name="Picture 8"/>
            <p:cNvPicPr>
              <a:picLocks noChangeAspect="1" noChangeArrowheads="1"/>
            </p:cNvPicPr>
            <p:nvPr/>
          </p:nvPicPr>
          <p:blipFill rotWithShape="1">
            <a:blip r:embed="rId2">
              <a:lum bright="10000" contrast="-16000"/>
            </a:blip>
            <a:srcRect l="59119" r="27192" b="68795"/>
            <a:stretch/>
          </p:blipFill>
          <p:spPr bwMode="auto">
            <a:xfrm>
              <a:off x="7160752" y="260648"/>
              <a:ext cx="1731728" cy="6264696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  <p:pic>
          <p:nvPicPr>
            <p:cNvPr id="5" name="Picture 8"/>
            <p:cNvPicPr>
              <a:picLocks noChangeAspect="1" noChangeArrowheads="1"/>
            </p:cNvPicPr>
            <p:nvPr/>
          </p:nvPicPr>
          <p:blipFill>
            <a:blip r:embed="rId2">
              <a:lum bright="10000" contrast="-16000"/>
            </a:blip>
            <a:srcRect l="59119" b="68795"/>
            <a:stretch>
              <a:fillRect/>
            </a:stretch>
          </p:blipFill>
          <p:spPr bwMode="auto">
            <a:xfrm>
              <a:off x="251520" y="260649"/>
              <a:ext cx="6480720" cy="6336703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</p:grpSp>
      <p:pic>
        <p:nvPicPr>
          <p:cNvPr id="6" name="Picture 2" descr="D:\МАМА\Все смайлы\Знаки\574a61436c4d46c39fe790e12904224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51520" y="5250286"/>
            <a:ext cx="1407557" cy="1137971"/>
          </a:xfrm>
          <a:prstGeom prst="rect">
            <a:avLst/>
          </a:prstGeom>
          <a:noFill/>
        </p:spPr>
      </p:pic>
      <p:sp>
        <p:nvSpPr>
          <p:cNvPr id="26" name="AutoShape 45"/>
          <p:cNvSpPr>
            <a:spLocks noChangeArrowheads="1"/>
          </p:cNvSpPr>
          <p:nvPr/>
        </p:nvSpPr>
        <p:spPr bwMode="gray">
          <a:xfrm>
            <a:off x="1124800" y="1268760"/>
            <a:ext cx="5040560" cy="1241197"/>
          </a:xfrm>
          <a:prstGeom prst="roundRect">
            <a:avLst>
              <a:gd name="adj" fmla="val 24888"/>
            </a:avLst>
          </a:prstGeom>
          <a:gradFill flip="none" rotWithShape="1"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95417">
                <a:schemeClr val="accent1">
                  <a:lumMod val="20000"/>
                  <a:lumOff val="80000"/>
                </a:schemeClr>
              </a:gs>
              <a:gs pos="76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sz="28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Фанга оид компенетцяилар</a:t>
            </a:r>
            <a:endParaRPr lang="ru-RU" sz="2800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AutoShape 45"/>
          <p:cNvSpPr>
            <a:spLocks noChangeArrowheads="1"/>
          </p:cNvSpPr>
          <p:nvPr/>
        </p:nvSpPr>
        <p:spPr bwMode="gray">
          <a:xfrm>
            <a:off x="3707904" y="3068959"/>
            <a:ext cx="3096344" cy="2376265"/>
          </a:xfrm>
          <a:prstGeom prst="roundRect">
            <a:avLst>
              <a:gd name="adj" fmla="val 16052"/>
            </a:avLst>
          </a:prstGeom>
          <a:gradFill>
            <a:gsLst>
              <a:gs pos="54000">
                <a:schemeClr val="accent2">
                  <a:lumMod val="20000"/>
                  <a:lumOff val="80000"/>
                </a:schemeClr>
              </a:gs>
              <a:gs pos="6000">
                <a:schemeClr val="bg1"/>
              </a:gs>
              <a:gs pos="71000">
                <a:schemeClr val="accent1">
                  <a:lumMod val="60000"/>
                  <a:lumOff val="40000"/>
                </a:schemeClr>
              </a:gs>
              <a:gs pos="97083">
                <a:schemeClr val="accent1">
                  <a:lumMod val="75000"/>
                </a:schemeClr>
              </a:gs>
              <a:gs pos="86000">
                <a:schemeClr val="accent1">
                  <a:lumMod val="40000"/>
                  <a:lumOff val="60000"/>
                </a:scheme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Тарихий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манба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адабиётлар</a:t>
            </a:r>
            <a:endParaRPr lang="ru-RU" sz="1600" b="1" dirty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ишлаш</a:t>
            </a:r>
            <a:endParaRPr lang="ru-RU" sz="16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компетенцияси</a:t>
            </a:r>
            <a:endParaRPr lang="ru-RU" sz="1600" b="1" dirty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>
            <a:stCxn id="26" idx="2"/>
            <a:endCxn id="19" idx="0"/>
          </p:cNvCxnSpPr>
          <p:nvPr/>
        </p:nvCxnSpPr>
        <p:spPr>
          <a:xfrm flipH="1">
            <a:off x="1864617" y="2509957"/>
            <a:ext cx="1780463" cy="568587"/>
          </a:xfrm>
          <a:prstGeom prst="straightConnector1">
            <a:avLst/>
          </a:prstGeom>
          <a:ln w="12700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26" idx="2"/>
            <a:endCxn id="24" idx="0"/>
          </p:cNvCxnSpPr>
          <p:nvPr/>
        </p:nvCxnSpPr>
        <p:spPr>
          <a:xfrm>
            <a:off x="3645080" y="2509957"/>
            <a:ext cx="1610996" cy="559002"/>
          </a:xfrm>
          <a:prstGeom prst="straightConnector1">
            <a:avLst/>
          </a:prstGeom>
          <a:ln w="12700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utoShape 45"/>
          <p:cNvSpPr>
            <a:spLocks noChangeArrowheads="1"/>
          </p:cNvSpPr>
          <p:nvPr/>
        </p:nvSpPr>
        <p:spPr bwMode="gray">
          <a:xfrm>
            <a:off x="224270" y="3078544"/>
            <a:ext cx="3280693" cy="2368327"/>
          </a:xfrm>
          <a:prstGeom prst="roundRect">
            <a:avLst>
              <a:gd name="adj" fmla="val 14241"/>
            </a:avLst>
          </a:prstGeom>
          <a:gradFill>
            <a:gsLst>
              <a:gs pos="54000">
                <a:schemeClr val="accent2">
                  <a:lumMod val="20000"/>
                  <a:lumOff val="80000"/>
                </a:schemeClr>
              </a:gs>
              <a:gs pos="6000">
                <a:schemeClr val="bg1"/>
              </a:gs>
              <a:gs pos="71000">
                <a:schemeClr val="accent1">
                  <a:lumMod val="60000"/>
                  <a:lumOff val="40000"/>
                </a:schemeClr>
              </a:gs>
              <a:gs pos="97083">
                <a:schemeClr val="accent1">
                  <a:lumMod val="75000"/>
                </a:schemeClr>
              </a:gs>
              <a:gs pos="86000">
                <a:schemeClr val="accent1">
                  <a:lumMod val="40000"/>
                  <a:lumOff val="60000"/>
                </a:scheme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Тарихий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воқеликни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тушуниш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уни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мантиқий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изчилликда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тушунтира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олиш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компетенцияси</a:t>
            </a:r>
            <a:endParaRPr lang="ru-RU" sz="1600" b="1" dirty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7020272" y="332656"/>
            <a:ext cx="1904027" cy="6120680"/>
            <a:chOff x="7020272" y="188640"/>
            <a:chExt cx="1944216" cy="6540151"/>
          </a:xfrm>
        </p:grpSpPr>
        <p:pic>
          <p:nvPicPr>
            <p:cNvPr id="13" name="Picture 2" descr="C:\Users\Admin\Desktop\rasm\4025.jpg"/>
            <p:cNvPicPr>
              <a:picLocks noChangeAspect="1" noChangeArrowheads="1"/>
            </p:cNvPicPr>
            <p:nvPr/>
          </p:nvPicPr>
          <p:blipFill>
            <a:blip r:embed="rId4" cstate="print">
              <a:extLst/>
            </a:blip>
            <a:srcRect/>
            <a:stretch>
              <a:fillRect/>
            </a:stretch>
          </p:blipFill>
          <p:spPr bwMode="auto">
            <a:xfrm>
              <a:off x="7020272" y="2700187"/>
              <a:ext cx="1904026" cy="1423605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4" name="Picture 6" descr="C:\Users\Admin\Desktop\sadriddin aka rasm\1822_ed.jpg"/>
            <p:cNvPicPr>
              <a:picLocks noChangeAspect="1" noChangeArrowheads="1"/>
            </p:cNvPicPr>
            <p:nvPr/>
          </p:nvPicPr>
          <p:blipFill>
            <a:blip r:embed="rId5" cstate="print">
              <a:extLst/>
            </a:blip>
            <a:srcRect/>
            <a:stretch>
              <a:fillRect/>
            </a:stretch>
          </p:blipFill>
          <p:spPr bwMode="auto">
            <a:xfrm>
              <a:off x="7078081" y="188640"/>
              <a:ext cx="1846217" cy="137598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5" name="Picture 3" descr="C:\Users\Admin\Desktop\sadriddin aka rasm\7957.jpg"/>
            <p:cNvPicPr>
              <a:picLocks noChangeAspect="1" noChangeArrowheads="1"/>
            </p:cNvPicPr>
            <p:nvPr/>
          </p:nvPicPr>
          <p:blipFill>
            <a:blip r:embed="rId6" cstate="print">
              <a:extLst/>
            </a:blip>
            <a:srcRect b="10333"/>
            <a:stretch>
              <a:fillRect/>
            </a:stretch>
          </p:blipFill>
          <p:spPr bwMode="auto">
            <a:xfrm>
              <a:off x="7060461" y="1484784"/>
              <a:ext cx="1904027" cy="1418499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6" name="Picture 4" descr="C:\Users\Admin\Desktop\sadriddin aka rasm\7963.jpg"/>
            <p:cNvPicPr>
              <a:picLocks noChangeAspect="1" noChangeArrowheads="1"/>
            </p:cNvPicPr>
            <p:nvPr/>
          </p:nvPicPr>
          <p:blipFill>
            <a:blip r:embed="rId7" cstate="print">
              <a:extLst/>
            </a:blip>
            <a:srcRect b="8311"/>
            <a:stretch>
              <a:fillRect/>
            </a:stretch>
          </p:blipFill>
          <p:spPr bwMode="auto">
            <a:xfrm>
              <a:off x="7020272" y="4005064"/>
              <a:ext cx="1944216" cy="145280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7" name="Picture 5" descr="C:\Users\Admin\Desktop\sadriddin aka rasm\8273.jpg"/>
            <p:cNvPicPr>
              <a:picLocks noChangeAspect="1" noChangeArrowheads="1"/>
            </p:cNvPicPr>
            <p:nvPr/>
          </p:nvPicPr>
          <p:blipFill>
            <a:blip r:embed="rId8" cstate="print">
              <a:extLst/>
            </a:blip>
            <a:srcRect b="9755"/>
            <a:stretch>
              <a:fillRect/>
            </a:stretch>
          </p:blipFill>
          <p:spPr bwMode="auto">
            <a:xfrm>
              <a:off x="7059299" y="5301208"/>
              <a:ext cx="1905189" cy="142758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</p:grpSp>
    </p:spTree>
    <p:extLst>
      <p:ext uri="{BB962C8B-B14F-4D97-AF65-F5344CB8AC3E}">
        <p14:creationId xmlns:p14="http://schemas.microsoft.com/office/powerpoint/2010/main" xmlns="" val="324301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63058" y="260648"/>
            <a:ext cx="8640960" cy="6336704"/>
            <a:chOff x="251520" y="260648"/>
            <a:chExt cx="8640960" cy="6336704"/>
          </a:xfrm>
        </p:grpSpPr>
        <p:pic>
          <p:nvPicPr>
            <p:cNvPr id="36" name="Picture 8"/>
            <p:cNvPicPr>
              <a:picLocks noChangeAspect="1" noChangeArrowheads="1"/>
            </p:cNvPicPr>
            <p:nvPr/>
          </p:nvPicPr>
          <p:blipFill rotWithShape="1">
            <a:blip r:embed="rId2">
              <a:lum bright="10000" contrast="-16000"/>
            </a:blip>
            <a:srcRect l="59119" r="27192" b="68795"/>
            <a:stretch/>
          </p:blipFill>
          <p:spPr bwMode="auto">
            <a:xfrm>
              <a:off x="7160752" y="260648"/>
              <a:ext cx="1731728" cy="6264696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  <p:pic>
          <p:nvPicPr>
            <p:cNvPr id="5" name="Picture 8"/>
            <p:cNvPicPr>
              <a:picLocks noChangeAspect="1" noChangeArrowheads="1"/>
            </p:cNvPicPr>
            <p:nvPr/>
          </p:nvPicPr>
          <p:blipFill>
            <a:blip r:embed="rId2">
              <a:lum bright="10000" contrast="-16000"/>
            </a:blip>
            <a:srcRect l="59119" b="68795"/>
            <a:stretch>
              <a:fillRect/>
            </a:stretch>
          </p:blipFill>
          <p:spPr bwMode="auto">
            <a:xfrm>
              <a:off x="251520" y="260649"/>
              <a:ext cx="6480720" cy="6336703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</p:grpSp>
      <p:pic>
        <p:nvPicPr>
          <p:cNvPr id="6" name="Picture 2" descr="D:\МАМА\Все смайлы\Знаки\574a61436c4d46c39fe790e12904224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24648" y="5301208"/>
            <a:ext cx="1634208" cy="1137971"/>
          </a:xfrm>
          <a:prstGeom prst="rect">
            <a:avLst/>
          </a:prstGeom>
          <a:noFill/>
        </p:spPr>
      </p:pic>
      <p:sp>
        <p:nvSpPr>
          <p:cNvPr id="26" name="AutoShape 45"/>
          <p:cNvSpPr>
            <a:spLocks noChangeArrowheads="1"/>
          </p:cNvSpPr>
          <p:nvPr/>
        </p:nvSpPr>
        <p:spPr bwMode="gray">
          <a:xfrm>
            <a:off x="276672" y="2171186"/>
            <a:ext cx="2279104" cy="2625966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Тарихий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воқеликни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</a:t>
            </a:r>
          </a:p>
          <a:p>
            <a:pPr algn="ctr">
              <a:defRPr/>
            </a:pP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ушуниш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уни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мантиқий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изчилликда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тушунтира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олиш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компетенцияси</a:t>
            </a:r>
            <a:endParaRPr lang="ru-RU" sz="1600" b="1" dirty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>
            <a:stCxn id="26" idx="3"/>
            <a:endCxn id="20" idx="1"/>
          </p:cNvCxnSpPr>
          <p:nvPr/>
        </p:nvCxnSpPr>
        <p:spPr>
          <a:xfrm flipV="1">
            <a:off x="2555776" y="734052"/>
            <a:ext cx="648072" cy="2750117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utoShape 45"/>
          <p:cNvSpPr>
            <a:spLocks noChangeArrowheads="1"/>
          </p:cNvSpPr>
          <p:nvPr/>
        </p:nvSpPr>
        <p:spPr bwMode="gray">
          <a:xfrm>
            <a:off x="3203848" y="271352"/>
            <a:ext cx="5832648" cy="925400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 fontScale="85000" lnSpcReduction="20000"/>
          </a:bodyPr>
          <a:lstStyle/>
          <a:p>
            <a:pPr algn="just" fontAlgn="t"/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Ўзбекистон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жаҳон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тарихининг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энг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қадимги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давридан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бугунги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кунга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қадар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инсоният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тарихида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fontAlgn="t"/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муайян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қолдирган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муҳим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воқеа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жараёнлар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ҳақида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маълумот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бера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23" name="AutoShape 45"/>
          <p:cNvSpPr>
            <a:spLocks noChangeArrowheads="1"/>
          </p:cNvSpPr>
          <p:nvPr/>
        </p:nvSpPr>
        <p:spPr bwMode="gray">
          <a:xfrm>
            <a:off x="3286000" y="1412776"/>
            <a:ext cx="5580871" cy="1080119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fontAlgn="t"/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тарихнинг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даврларини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таққослай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16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таҳлил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қилади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баҳолайди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хулоса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қилади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ёзма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маълумот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бера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олди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25" name="AutoShape 45"/>
          <p:cNvSpPr>
            <a:spLocks noChangeArrowheads="1"/>
          </p:cNvSpPr>
          <p:nvPr/>
        </p:nvSpPr>
        <p:spPr bwMode="gray">
          <a:xfrm>
            <a:off x="3203848" y="2708920"/>
            <a:ext cx="5700170" cy="1080120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algn="just" fontAlgn="t"/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воқеа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жараёнларни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тарихий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давр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нуқтаи</a:t>
            </a:r>
            <a:endParaRPr lang="ru-RU" sz="16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назаридан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таҳлил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қилади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баҳо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беради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хулоса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чиқаради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муносабат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билдиради</a:t>
            </a:r>
            <a:endParaRPr lang="ru-RU" sz="1600" b="1" dirty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AutoShape 45"/>
          <p:cNvSpPr>
            <a:spLocks noChangeArrowheads="1"/>
          </p:cNvSpPr>
          <p:nvPr/>
        </p:nvSpPr>
        <p:spPr bwMode="gray">
          <a:xfrm>
            <a:off x="3238847" y="3933056"/>
            <a:ext cx="5665171" cy="1656184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fontAlgn="t"/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давлатларнинг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ташкил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топиши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давлат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шакли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16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давлатдаги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ижтимоий-иқтисодий-сиёсий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жараёнлар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16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ички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ташқи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муносабатлар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ҳарбий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салоҳият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16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инсоният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цивилизациясида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тутган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ўрни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ҳақида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ёзма</a:t>
            </a:r>
            <a:endParaRPr lang="ru-RU" sz="16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маълумот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бера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29" name="AutoShape 45"/>
          <p:cNvSpPr>
            <a:spLocks noChangeArrowheads="1"/>
          </p:cNvSpPr>
          <p:nvPr/>
        </p:nvSpPr>
        <p:spPr bwMode="gray">
          <a:xfrm>
            <a:off x="3286000" y="5733256"/>
            <a:ext cx="5580871" cy="987807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fontAlgn="t"/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тарих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фанидан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олган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билимларини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бошқа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sz="16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фанлар</a:t>
            </a:r>
            <a:r>
              <a:rPr lang="ru-RU" sz="16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боғлай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sz="16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34" name="Прямая со стрелкой 33"/>
          <p:cNvCxnSpPr>
            <a:stCxn id="26" idx="3"/>
            <a:endCxn id="23" idx="1"/>
          </p:cNvCxnSpPr>
          <p:nvPr/>
        </p:nvCxnSpPr>
        <p:spPr>
          <a:xfrm flipV="1">
            <a:off x="2555776" y="1952836"/>
            <a:ext cx="730224" cy="1531333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26" idx="3"/>
            <a:endCxn id="25" idx="1"/>
          </p:cNvCxnSpPr>
          <p:nvPr/>
        </p:nvCxnSpPr>
        <p:spPr>
          <a:xfrm flipV="1">
            <a:off x="2555776" y="3248980"/>
            <a:ext cx="648072" cy="235189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26" idx="3"/>
            <a:endCxn id="28" idx="1"/>
          </p:cNvCxnSpPr>
          <p:nvPr/>
        </p:nvCxnSpPr>
        <p:spPr>
          <a:xfrm>
            <a:off x="2555776" y="3484169"/>
            <a:ext cx="683071" cy="1276979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26" idx="3"/>
            <a:endCxn id="29" idx="1"/>
          </p:cNvCxnSpPr>
          <p:nvPr/>
        </p:nvCxnSpPr>
        <p:spPr>
          <a:xfrm>
            <a:off x="2555776" y="3484169"/>
            <a:ext cx="730224" cy="2742991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7802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93218" y="260648"/>
            <a:ext cx="8640960" cy="6336704"/>
            <a:chOff x="251520" y="260648"/>
            <a:chExt cx="8640960" cy="6336704"/>
          </a:xfrm>
        </p:grpSpPr>
        <p:pic>
          <p:nvPicPr>
            <p:cNvPr id="36" name="Picture 8"/>
            <p:cNvPicPr>
              <a:picLocks noChangeAspect="1" noChangeArrowheads="1"/>
            </p:cNvPicPr>
            <p:nvPr/>
          </p:nvPicPr>
          <p:blipFill rotWithShape="1">
            <a:blip r:embed="rId2">
              <a:lum bright="10000" contrast="-16000"/>
            </a:blip>
            <a:srcRect l="59119" r="27192" b="68795"/>
            <a:stretch/>
          </p:blipFill>
          <p:spPr bwMode="auto">
            <a:xfrm>
              <a:off x="7160752" y="260648"/>
              <a:ext cx="1731728" cy="6264696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  <p:pic>
          <p:nvPicPr>
            <p:cNvPr id="5" name="Picture 8"/>
            <p:cNvPicPr>
              <a:picLocks noChangeAspect="1" noChangeArrowheads="1"/>
            </p:cNvPicPr>
            <p:nvPr/>
          </p:nvPicPr>
          <p:blipFill>
            <a:blip r:embed="rId2">
              <a:lum bright="10000" contrast="-16000"/>
            </a:blip>
            <a:srcRect l="59119" b="68795"/>
            <a:stretch>
              <a:fillRect/>
            </a:stretch>
          </p:blipFill>
          <p:spPr bwMode="auto">
            <a:xfrm>
              <a:off x="251520" y="260649"/>
              <a:ext cx="6480720" cy="6336703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</p:grpSp>
      <p:pic>
        <p:nvPicPr>
          <p:cNvPr id="6" name="Picture 2" descr="D:\МАМА\Все смайлы\Знаки\574a61436c4d46c39fe790e12904224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1568" y="5157192"/>
            <a:ext cx="1634208" cy="1137971"/>
          </a:xfrm>
          <a:prstGeom prst="rect">
            <a:avLst/>
          </a:prstGeom>
          <a:noFill/>
        </p:spPr>
      </p:pic>
      <p:sp>
        <p:nvSpPr>
          <p:cNvPr id="26" name="AutoShape 45"/>
          <p:cNvSpPr>
            <a:spLocks noChangeArrowheads="1"/>
          </p:cNvSpPr>
          <p:nvPr/>
        </p:nvSpPr>
        <p:spPr bwMode="gray">
          <a:xfrm>
            <a:off x="276672" y="2418047"/>
            <a:ext cx="2279104" cy="2739145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Тарихий</a:t>
            </a:r>
            <a:r>
              <a:rPr lang="ru-RU" sz="24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манба</a:t>
            </a:r>
            <a:r>
              <a:rPr lang="ru-RU" sz="24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адабиётлар</a:t>
            </a:r>
            <a:endParaRPr lang="ru-RU" sz="2400" b="1" dirty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билан</a:t>
            </a:r>
            <a:endParaRPr lang="ru-RU" sz="24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ишлаш</a:t>
            </a:r>
            <a:endParaRPr lang="ru-RU" sz="2400" b="1" dirty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>
            <a:stCxn id="26" idx="3"/>
            <a:endCxn id="20" idx="1"/>
          </p:cNvCxnSpPr>
          <p:nvPr/>
        </p:nvCxnSpPr>
        <p:spPr>
          <a:xfrm flipV="1">
            <a:off x="2555776" y="1016732"/>
            <a:ext cx="504970" cy="2770888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utoShape 45"/>
          <p:cNvSpPr>
            <a:spLocks noChangeArrowheads="1"/>
          </p:cNvSpPr>
          <p:nvPr/>
        </p:nvSpPr>
        <p:spPr bwMode="gray">
          <a:xfrm>
            <a:off x="3060746" y="404664"/>
            <a:ext cx="5831734" cy="1224136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 fontScale="77500" lnSpcReduction="20000"/>
          </a:bodyPr>
          <a:lstStyle/>
          <a:p>
            <a:pPr algn="just" fontAlgn="t"/>
            <a:r>
              <a:rPr lang="uz-Cyrl-UZ" sz="24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XX аср бошларидан бугунги </a:t>
            </a:r>
            <a:r>
              <a:rPr lang="uz-Cyrl-UZ" sz="24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кунгача</a:t>
            </a:r>
          </a:p>
          <a:p>
            <a:pPr algn="just" fontAlgn="t"/>
            <a:r>
              <a:rPr lang="uz-Cyrl-UZ" sz="24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4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кечган тарихий воқеликни баён </a:t>
            </a:r>
            <a:r>
              <a:rPr lang="uz-Cyrl-UZ" sz="24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қилишда</a:t>
            </a:r>
          </a:p>
          <a:p>
            <a:pPr algn="just" fontAlgn="t"/>
            <a:r>
              <a:rPr lang="uz-Cyrl-UZ" sz="24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4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муҳим бўлган тарихий топономик атамалар </a:t>
            </a:r>
            <a:endParaRPr lang="uz-Cyrl-UZ" sz="24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uz-Cyrl-UZ" sz="24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мазмунини </a:t>
            </a:r>
            <a:r>
              <a:rPr lang="uz-Cyrl-UZ" sz="24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тушунтира олади</a:t>
            </a:r>
            <a:r>
              <a:rPr lang="ru-RU" sz="24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b="1" dirty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AutoShape 45"/>
          <p:cNvSpPr>
            <a:spLocks noChangeArrowheads="1"/>
          </p:cNvSpPr>
          <p:nvPr/>
        </p:nvSpPr>
        <p:spPr bwMode="gray">
          <a:xfrm>
            <a:off x="3059832" y="1844824"/>
            <a:ext cx="5856810" cy="1656184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Autofit/>
          </a:bodyPr>
          <a:lstStyle/>
          <a:p>
            <a:pPr algn="just" fontAlgn="t"/>
            <a:r>
              <a:rPr lang="uz-Cyrl-UZ" sz="20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тарихий жараён ва воқеалар ҳақида маълумот </a:t>
            </a:r>
            <a:endParaRPr lang="uz-Cyrl-UZ" sz="20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uz-Cyrl-UZ" sz="20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беришда </a:t>
            </a:r>
            <a:r>
              <a:rPr lang="uz-Cyrl-UZ" sz="20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қўшимча адабиёт ва манбалардан </a:t>
            </a:r>
            <a:endParaRPr lang="uz-Cyrl-UZ" sz="20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uz-Cyrl-UZ" sz="20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фойдалана </a:t>
            </a:r>
            <a:r>
              <a:rPr lang="uz-Cyrl-UZ" sz="20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олади</a:t>
            </a:r>
            <a:endParaRPr lang="ru-RU" sz="2000" b="1" dirty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AutoShape 45"/>
          <p:cNvSpPr>
            <a:spLocks noChangeArrowheads="1"/>
          </p:cNvSpPr>
          <p:nvPr/>
        </p:nvSpPr>
        <p:spPr bwMode="gray">
          <a:xfrm>
            <a:off x="2986664" y="3933056"/>
            <a:ext cx="5856810" cy="2085391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 lnSpcReduction="10000"/>
          </a:bodyPr>
          <a:lstStyle/>
          <a:p>
            <a:pPr fontAlgn="t"/>
            <a:r>
              <a:rPr lang="uz-Cyrl-UZ" sz="24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тарихий-бадиий асарлар, оммавий </a:t>
            </a:r>
            <a:endParaRPr lang="uz-Cyrl-UZ" sz="24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uz-Cyrl-UZ" sz="24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ахборот </a:t>
            </a:r>
            <a:r>
              <a:rPr lang="uz-Cyrl-UZ" sz="24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воситаларида берилаётган </a:t>
            </a:r>
            <a:endParaRPr lang="uz-Cyrl-UZ" sz="24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uz-Cyrl-UZ" sz="24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маълумотлардан </a:t>
            </a:r>
            <a:r>
              <a:rPr lang="uz-Cyrl-UZ" sz="24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фойдаланишда ва уларга </a:t>
            </a:r>
            <a:endParaRPr lang="uz-Cyrl-UZ" sz="24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uz-Cyrl-UZ" sz="24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муносабат </a:t>
            </a:r>
            <a:r>
              <a:rPr lang="uz-Cyrl-UZ" sz="24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билдиришда ахборот </a:t>
            </a:r>
            <a:endParaRPr lang="uz-Cyrl-UZ" sz="2400" b="1" dirty="0" smtClean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uz-Cyrl-UZ" sz="2400" b="1" dirty="0" smtClean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маданиятига </a:t>
            </a:r>
            <a:r>
              <a:rPr lang="uz-Cyrl-UZ" sz="2400" b="1" dirty="0">
                <a:solidFill>
                  <a:srgbClr val="375338"/>
                </a:solidFill>
                <a:latin typeface="Times New Roman" pitchFamily="18" charset="0"/>
                <a:cs typeface="Times New Roman" pitchFamily="18" charset="0"/>
              </a:rPr>
              <a:t>риоя қилади.</a:t>
            </a:r>
            <a:endParaRPr lang="ru-RU" sz="2400" b="1" dirty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Прямая со стрелкой 33"/>
          <p:cNvCxnSpPr>
            <a:stCxn id="26" idx="3"/>
            <a:endCxn id="23" idx="1"/>
          </p:cNvCxnSpPr>
          <p:nvPr/>
        </p:nvCxnSpPr>
        <p:spPr>
          <a:xfrm flipV="1">
            <a:off x="2555776" y="2672916"/>
            <a:ext cx="504056" cy="1114704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26" idx="3"/>
            <a:endCxn id="29" idx="1"/>
          </p:cNvCxnSpPr>
          <p:nvPr/>
        </p:nvCxnSpPr>
        <p:spPr>
          <a:xfrm>
            <a:off x="2555776" y="3787620"/>
            <a:ext cx="430888" cy="1188132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9487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>
            <a:lum bright="10000" contrast="-16000"/>
          </a:blip>
          <a:srcRect l="59119" b="68795"/>
          <a:stretch>
            <a:fillRect/>
          </a:stretch>
        </p:blipFill>
        <p:spPr bwMode="auto">
          <a:xfrm>
            <a:off x="179512" y="180915"/>
            <a:ext cx="6480720" cy="6336703"/>
          </a:xfrm>
          <a:prstGeom prst="rect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22489">
                <a:schemeClr val="accent2">
                  <a:lumMod val="75000"/>
                </a:schemeClr>
              </a:gs>
              <a:gs pos="43000">
                <a:srgbClr val="AACAAB"/>
              </a:gs>
              <a:gs pos="6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47625">
            <a:noFill/>
            <a:miter lim="800000"/>
            <a:headEnd/>
            <a:tailEnd/>
          </a:ln>
        </p:spPr>
      </p:pic>
      <p:grpSp>
        <p:nvGrpSpPr>
          <p:cNvPr id="4" name="Группа 3"/>
          <p:cNvGrpSpPr/>
          <p:nvPr/>
        </p:nvGrpSpPr>
        <p:grpSpPr>
          <a:xfrm>
            <a:off x="7020272" y="332656"/>
            <a:ext cx="1904027" cy="6120680"/>
            <a:chOff x="7020272" y="188640"/>
            <a:chExt cx="1944216" cy="6540151"/>
          </a:xfrm>
        </p:grpSpPr>
        <p:pic>
          <p:nvPicPr>
            <p:cNvPr id="7" name="Picture 2" descr="C:\Users\Admin\Desktop\rasm\4025.jpg"/>
            <p:cNvPicPr>
              <a:picLocks noChangeAspect="1" noChangeArrowheads="1"/>
            </p:cNvPicPr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 bwMode="auto">
            <a:xfrm>
              <a:off x="7020272" y="2700187"/>
              <a:ext cx="1904026" cy="1423605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8" name="Picture 6" descr="C:\Users\Admin\Desktop\sadriddin aka rasm\1822_ed.jpg"/>
            <p:cNvPicPr>
              <a:picLocks noChangeAspect="1" noChangeArrowheads="1"/>
            </p:cNvPicPr>
            <p:nvPr/>
          </p:nvPicPr>
          <p:blipFill>
            <a:blip r:embed="rId4" cstate="print">
              <a:extLst/>
            </a:blip>
            <a:srcRect/>
            <a:stretch>
              <a:fillRect/>
            </a:stretch>
          </p:blipFill>
          <p:spPr bwMode="auto">
            <a:xfrm>
              <a:off x="7078081" y="188640"/>
              <a:ext cx="1846217" cy="137598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9" name="Picture 3" descr="C:\Users\Admin\Desktop\sadriddin aka rasm\7957.jpg"/>
            <p:cNvPicPr>
              <a:picLocks noChangeAspect="1" noChangeArrowheads="1"/>
            </p:cNvPicPr>
            <p:nvPr/>
          </p:nvPicPr>
          <p:blipFill>
            <a:blip r:embed="rId5" cstate="print">
              <a:extLst/>
            </a:blip>
            <a:srcRect b="10333"/>
            <a:stretch>
              <a:fillRect/>
            </a:stretch>
          </p:blipFill>
          <p:spPr bwMode="auto">
            <a:xfrm>
              <a:off x="7060461" y="1484784"/>
              <a:ext cx="1904027" cy="1418499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0" name="Picture 4" descr="C:\Users\Admin\Desktop\sadriddin aka rasm\7963.jpg"/>
            <p:cNvPicPr>
              <a:picLocks noChangeAspect="1" noChangeArrowheads="1"/>
            </p:cNvPicPr>
            <p:nvPr/>
          </p:nvPicPr>
          <p:blipFill>
            <a:blip r:embed="rId6" cstate="print">
              <a:extLst/>
            </a:blip>
            <a:srcRect b="8311"/>
            <a:stretch>
              <a:fillRect/>
            </a:stretch>
          </p:blipFill>
          <p:spPr bwMode="auto">
            <a:xfrm>
              <a:off x="7020272" y="4005064"/>
              <a:ext cx="1944216" cy="145280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1" name="Picture 5" descr="C:\Users\Admin\Desktop\sadriddin aka rasm\8273.jpg"/>
            <p:cNvPicPr>
              <a:picLocks noChangeAspect="1" noChangeArrowheads="1"/>
            </p:cNvPicPr>
            <p:nvPr/>
          </p:nvPicPr>
          <p:blipFill>
            <a:blip r:embed="rId7" cstate="print">
              <a:extLst/>
            </a:blip>
            <a:srcRect b="9755"/>
            <a:stretch>
              <a:fillRect/>
            </a:stretch>
          </p:blipFill>
          <p:spPr bwMode="auto">
            <a:xfrm>
              <a:off x="7059299" y="5301208"/>
              <a:ext cx="1905189" cy="142758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</p:grpSp>
      <p:sp>
        <p:nvSpPr>
          <p:cNvPr id="12" name="AutoShape 45"/>
          <p:cNvSpPr>
            <a:spLocks noChangeArrowheads="1"/>
          </p:cNvSpPr>
          <p:nvPr/>
        </p:nvSpPr>
        <p:spPr bwMode="gray">
          <a:xfrm>
            <a:off x="179512" y="-27384"/>
            <a:ext cx="6360529" cy="720080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4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Дастурга</a:t>
            </a:r>
            <a:r>
              <a:rPr lang="ru-RU" sz="24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киритилган</a:t>
            </a:r>
            <a:r>
              <a:rPr lang="ru-RU" sz="24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ўзгартиришлар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utoShape 45"/>
          <p:cNvSpPr>
            <a:spLocks noChangeArrowheads="1"/>
          </p:cNvSpPr>
          <p:nvPr/>
        </p:nvSpPr>
        <p:spPr bwMode="gray">
          <a:xfrm>
            <a:off x="288033" y="764704"/>
            <a:ext cx="2987823" cy="423639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Амалдаги дастур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AutoShape 45"/>
          <p:cNvSpPr>
            <a:spLocks noChangeArrowheads="1"/>
          </p:cNvSpPr>
          <p:nvPr/>
        </p:nvSpPr>
        <p:spPr bwMode="gray">
          <a:xfrm>
            <a:off x="3491880" y="764704"/>
            <a:ext cx="2987823" cy="423639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Янги дастур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AutoShape 45"/>
          <p:cNvSpPr>
            <a:spLocks noChangeArrowheads="1"/>
          </p:cNvSpPr>
          <p:nvPr/>
        </p:nvSpPr>
        <p:spPr bwMode="gray">
          <a:xfrm>
            <a:off x="219581" y="1340768"/>
            <a:ext cx="2987823" cy="837068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Autofit/>
          </a:bodyPr>
          <a:lstStyle/>
          <a:p>
            <a:pPr algn="ctr">
              <a:defRPr/>
            </a:pPr>
            <a:endParaRPr lang="uz-Cyrl-UZ" sz="1600" b="1" dirty="0" smtClean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Жаҳон тарихи</a:t>
            </a: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1918-1945 йиллар</a:t>
            </a: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40 соат</a:t>
            </a:r>
          </a:p>
          <a:p>
            <a:pPr algn="ctr">
              <a:defRPr/>
            </a:pPr>
            <a:endParaRPr lang="ru-RU" sz="1600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AutoShape 45"/>
          <p:cNvSpPr>
            <a:spLocks noChangeArrowheads="1"/>
          </p:cNvSpPr>
          <p:nvPr/>
        </p:nvSpPr>
        <p:spPr bwMode="gray">
          <a:xfrm>
            <a:off x="187933" y="3356992"/>
            <a:ext cx="2987823" cy="1221185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algn="ctr">
              <a:defRPr/>
            </a:pPr>
            <a:endParaRPr lang="uz-Cyrl-UZ" sz="1600" b="1" dirty="0" smtClean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Ўзбекистон тарихи</a:t>
            </a: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1920-1991 йиллари</a:t>
            </a: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40 соат</a:t>
            </a:r>
          </a:p>
          <a:p>
            <a:pPr algn="ctr">
              <a:defRPr/>
            </a:pPr>
            <a:endParaRPr lang="uz-Cyrl-UZ" sz="1600" b="1" dirty="0" smtClean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1600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AutoShape 45"/>
          <p:cNvSpPr>
            <a:spLocks noChangeArrowheads="1"/>
          </p:cNvSpPr>
          <p:nvPr/>
        </p:nvSpPr>
        <p:spPr bwMode="gray">
          <a:xfrm>
            <a:off x="3779911" y="1333072"/>
            <a:ext cx="2699791" cy="892044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sz="1600" b="1" dirty="0" smtClean="0">
                <a:latin typeface="Times New Roman" pitchFamily="18" charset="0"/>
                <a:cs typeface="Times New Roman" pitchFamily="18" charset="0"/>
              </a:rPr>
              <a:t>Жаҳон тарихи</a:t>
            </a: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1918-1991 йиллар</a:t>
            </a:r>
            <a:endParaRPr lang="ru-RU" sz="1600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Прямая со стрелкой 2"/>
          <p:cNvCxnSpPr>
            <a:stCxn id="15" idx="3"/>
            <a:endCxn id="18" idx="1"/>
          </p:cNvCxnSpPr>
          <p:nvPr/>
        </p:nvCxnSpPr>
        <p:spPr>
          <a:xfrm>
            <a:off x="3207404" y="1759302"/>
            <a:ext cx="572507" cy="1979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17" idx="3"/>
            <a:endCxn id="28" idx="1"/>
          </p:cNvCxnSpPr>
          <p:nvPr/>
        </p:nvCxnSpPr>
        <p:spPr>
          <a:xfrm flipV="1">
            <a:off x="3175756" y="3875022"/>
            <a:ext cx="604156" cy="9256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utoShape 45"/>
          <p:cNvSpPr>
            <a:spLocks noChangeArrowheads="1"/>
          </p:cNvSpPr>
          <p:nvPr/>
        </p:nvSpPr>
        <p:spPr bwMode="gray">
          <a:xfrm>
            <a:off x="3779912" y="3429000"/>
            <a:ext cx="2699791" cy="892044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sz="1600" b="1" dirty="0" smtClean="0">
                <a:latin typeface="Times New Roman" pitchFamily="18" charset="0"/>
                <a:cs typeface="Times New Roman" pitchFamily="18" charset="0"/>
              </a:rPr>
              <a:t>Ўзбекистон тарихи</a:t>
            </a: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1920-1991 йиллар</a:t>
            </a:r>
            <a:endParaRPr lang="ru-RU" sz="1600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AutoShape 45"/>
          <p:cNvSpPr>
            <a:spLocks noChangeArrowheads="1"/>
          </p:cNvSpPr>
          <p:nvPr/>
        </p:nvSpPr>
        <p:spPr bwMode="gray">
          <a:xfrm>
            <a:off x="262980" y="2420888"/>
            <a:ext cx="2987823" cy="837068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 fontScale="85000" lnSpcReduction="20000"/>
          </a:bodyPr>
          <a:lstStyle/>
          <a:p>
            <a:pPr algn="ctr">
              <a:defRPr/>
            </a:pPr>
            <a:endParaRPr lang="uz-Cyrl-UZ" sz="1600" b="1" dirty="0" smtClean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Мавзулардаги ўртача </a:t>
            </a: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тарихий санлар ва атамалар, </a:t>
            </a: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шахс номларии 40-50 та</a:t>
            </a:r>
          </a:p>
          <a:p>
            <a:pPr algn="ctr">
              <a:defRPr/>
            </a:pPr>
            <a:endParaRPr lang="ru-RU" sz="1600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AutoShape 45"/>
          <p:cNvSpPr>
            <a:spLocks noChangeArrowheads="1"/>
          </p:cNvSpPr>
          <p:nvPr/>
        </p:nvSpPr>
        <p:spPr bwMode="gray">
          <a:xfrm>
            <a:off x="3754388" y="2348880"/>
            <a:ext cx="2725315" cy="1006625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мавзулардаги тарихий </a:t>
            </a: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Санлар энг кўпи 8-14,</a:t>
            </a: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Тарихий шахслар </a:t>
            </a: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ва атамалар 8-10</a:t>
            </a:r>
            <a:endParaRPr lang="ru-RU" sz="1600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AutoShape 45"/>
          <p:cNvSpPr>
            <a:spLocks noChangeArrowheads="1"/>
          </p:cNvSpPr>
          <p:nvPr/>
        </p:nvSpPr>
        <p:spPr bwMode="gray">
          <a:xfrm>
            <a:off x="200075" y="4725144"/>
            <a:ext cx="2987823" cy="837068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 fontScale="85000" lnSpcReduction="20000"/>
          </a:bodyPr>
          <a:lstStyle/>
          <a:p>
            <a:pPr algn="ctr">
              <a:defRPr/>
            </a:pPr>
            <a:endParaRPr lang="uz-Cyrl-UZ" sz="1600" b="1" dirty="0" smtClean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Мавзулардаги ўртача </a:t>
            </a: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тарихий санлар ва атамалар, </a:t>
            </a: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шахс номларии 60-80 та</a:t>
            </a:r>
          </a:p>
          <a:p>
            <a:pPr algn="ctr">
              <a:defRPr/>
            </a:pPr>
            <a:endParaRPr lang="ru-RU" sz="1600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AutoShape 45"/>
          <p:cNvSpPr>
            <a:spLocks noChangeArrowheads="1"/>
          </p:cNvSpPr>
          <p:nvPr/>
        </p:nvSpPr>
        <p:spPr bwMode="gray">
          <a:xfrm>
            <a:off x="3711269" y="4437112"/>
            <a:ext cx="2828772" cy="1087819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sz="1600" b="1" dirty="0" smtClean="0">
                <a:latin typeface="Times New Roman" pitchFamily="18" charset="0"/>
                <a:cs typeface="Times New Roman" pitchFamily="18" charset="0"/>
              </a:rPr>
              <a:t>Мавзулардаги саналар</a:t>
            </a: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Энг кўпи 10-15 та,</a:t>
            </a: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Тарихий шахслар </a:t>
            </a: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ва атамалар 7-15 </a:t>
            </a:r>
            <a:endParaRPr lang="ru-RU" sz="1600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Прямая со стрелкой 37"/>
          <p:cNvCxnSpPr>
            <a:stCxn id="31" idx="3"/>
            <a:endCxn id="33" idx="1"/>
          </p:cNvCxnSpPr>
          <p:nvPr/>
        </p:nvCxnSpPr>
        <p:spPr>
          <a:xfrm>
            <a:off x="3250803" y="2839422"/>
            <a:ext cx="503585" cy="1277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46" idx="3"/>
            <a:endCxn id="47" idx="1"/>
          </p:cNvCxnSpPr>
          <p:nvPr/>
        </p:nvCxnSpPr>
        <p:spPr>
          <a:xfrm>
            <a:off x="3167335" y="6075744"/>
            <a:ext cx="505074" cy="40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35" idx="3"/>
          </p:cNvCxnSpPr>
          <p:nvPr/>
        </p:nvCxnSpPr>
        <p:spPr>
          <a:xfrm flipV="1">
            <a:off x="3187898" y="5117315"/>
            <a:ext cx="523371" cy="2636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AutoShape 45"/>
          <p:cNvSpPr>
            <a:spLocks noChangeArrowheads="1"/>
          </p:cNvSpPr>
          <p:nvPr/>
        </p:nvSpPr>
        <p:spPr bwMode="gray">
          <a:xfrm>
            <a:off x="179512" y="5657210"/>
            <a:ext cx="2987823" cy="837068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algn="ctr">
              <a:defRPr/>
            </a:pPr>
            <a:endParaRPr lang="uz-Cyrl-UZ" sz="1600" b="1" dirty="0" smtClean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Диншунослик</a:t>
            </a:r>
          </a:p>
          <a:p>
            <a:pPr algn="ctr">
              <a:defRPr/>
            </a:pPr>
            <a:endParaRPr lang="uz-Cyrl-UZ" sz="1600" b="1" dirty="0" smtClean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1600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AutoShape 45"/>
          <p:cNvSpPr>
            <a:spLocks noChangeArrowheads="1"/>
          </p:cNvSpPr>
          <p:nvPr/>
        </p:nvSpPr>
        <p:spPr bwMode="gray">
          <a:xfrm>
            <a:off x="3672409" y="5661248"/>
            <a:ext cx="2987823" cy="837068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Autofit/>
          </a:bodyPr>
          <a:lstStyle/>
          <a:p>
            <a:pPr algn="ctr">
              <a:defRPr/>
            </a:pPr>
            <a:endParaRPr lang="uz-Cyrl-UZ" sz="1600" b="1" dirty="0" smtClean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Дунё динлари тарихи</a:t>
            </a:r>
          </a:p>
          <a:p>
            <a:pPr algn="ctr">
              <a:defRPr/>
            </a:pPr>
            <a:r>
              <a:rPr lang="uz-Cyrl-UZ" sz="16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34 соат</a:t>
            </a:r>
          </a:p>
          <a:p>
            <a:pPr algn="ctr">
              <a:defRPr/>
            </a:pPr>
            <a:endParaRPr lang="ru-RU" sz="1600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123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>
            <a:lum bright="10000" contrast="-16000"/>
          </a:blip>
          <a:srcRect l="59119" b="68795"/>
          <a:stretch>
            <a:fillRect/>
          </a:stretch>
        </p:blipFill>
        <p:spPr bwMode="auto">
          <a:xfrm>
            <a:off x="251520" y="260649"/>
            <a:ext cx="8712968" cy="6336703"/>
          </a:xfrm>
          <a:prstGeom prst="rect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22489">
                <a:schemeClr val="accent2">
                  <a:lumMod val="75000"/>
                </a:schemeClr>
              </a:gs>
              <a:gs pos="43000">
                <a:srgbClr val="AACAAB"/>
              </a:gs>
              <a:gs pos="6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47625">
            <a:noFill/>
            <a:miter lim="800000"/>
            <a:headEnd/>
            <a:tailEnd/>
          </a:ln>
        </p:spPr>
      </p:pic>
      <p:pic>
        <p:nvPicPr>
          <p:cNvPr id="6" name="Picture 2" descr="D:\МАМА\Все смайлы\Знаки\574a61436c4d46c39fe790e12904224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22099" y="5519696"/>
            <a:ext cx="1921901" cy="1338304"/>
          </a:xfrm>
          <a:prstGeom prst="rect">
            <a:avLst/>
          </a:prstGeom>
          <a:noFill/>
        </p:spPr>
      </p:pic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1626805"/>
              </p:ext>
            </p:extLst>
          </p:nvPr>
        </p:nvGraphicFramePr>
        <p:xfrm>
          <a:off x="179512" y="116632"/>
          <a:ext cx="8712968" cy="61384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9534"/>
                <a:gridCol w="1591064"/>
                <a:gridCol w="1505906"/>
                <a:gridCol w="4176464"/>
              </a:tblGrid>
              <a:tr h="26425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Таянч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Компетенсиялар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Фанга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оид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Компетенсиялар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Амалга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ошириш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усули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85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Тавсия этиладиган технологиялар</a:t>
                      </a:r>
                      <a:endParaRPr lang="ru-RU" sz="140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Кутилаётган</a:t>
                      </a:r>
                      <a:r>
                        <a:rPr lang="ru-RU" sz="1400" baseline="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атижа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Ўқувчиларда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 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752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z-Cyrl-UZ" sz="1400" b="1" kern="1200" dirty="0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Бухоро ва Хоразм Халқ совет</a:t>
                      </a:r>
                      <a:r>
                        <a:rPr lang="uz-Cyrl-UZ" sz="1400" b="1" kern="1200" baseline="0" dirty="0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республикларининг тузилиши. Советлар истебдодига қарши озодлик ҳаракаталари </a:t>
                      </a:r>
                      <a:r>
                        <a:rPr lang="uz-Cyrl-UZ" sz="1400" b="1" kern="1200" dirty="0" smtClean="0">
                          <a:solidFill>
                            <a:schemeClr val="accent6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(1 СОАТ)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	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78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ўз-ўзини</a:t>
                      </a:r>
                      <a:r>
                        <a:rPr lang="ru-RU" sz="1400" b="1" dirty="0" smtClean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ривожлантириш</a:t>
                      </a:r>
                      <a:r>
                        <a:rPr lang="ru-RU" sz="1400" b="1" dirty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компетенсияси</a:t>
                      </a:r>
                      <a:r>
                        <a:rPr lang="ru-RU" sz="1400" b="1" dirty="0" smtClean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Тарихий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воқеликни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ушуниш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уни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мантиқий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изчилликда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тушунтира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>
                        <a:defRPr/>
                      </a:pP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олиш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Чархпалак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боомеранг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резюме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fontAlgn="t"/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Мавзуга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оид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йиллардаги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Бухоро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амирлиги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Хоразм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хонлигиндаги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воқеа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жараёнларни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тарихий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давр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нуқтаи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назаридан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таҳлил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қилади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баҳо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беради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хулоса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чиқаради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муносабат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билдиради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fontAlgn="t"/>
                      <a:endParaRPr lang="ru-RU" sz="1400" b="1" dirty="0" smtClean="0">
                        <a:solidFill>
                          <a:srgbClr val="37533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t"/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БХСР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ХХСР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давлатларнинг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ташкил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топиши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давлат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шакли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давлатдаги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ижтимоий-иқтисодий-сиёсий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жараёнлар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ички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ташқи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муносабатлар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ҳарбий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салоҳият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инсоният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цивилизациясида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тутган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ўрни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ҳақида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ёзма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маълумот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бера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олади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  <a:p>
                      <a:pPr algn="just" fontAlgn="t"/>
                      <a:endParaRPr lang="ru-RU" sz="1400" b="1" dirty="0" smtClean="0">
                        <a:solidFill>
                          <a:srgbClr val="37533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550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Ахборот</a:t>
                      </a:r>
                      <a:r>
                        <a:rPr lang="ru-RU" sz="1400" b="1" dirty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билан</a:t>
                      </a:r>
                      <a:r>
                        <a:rPr lang="ru-RU" sz="1400" b="1" dirty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ишлай</a:t>
                      </a:r>
                      <a:r>
                        <a:rPr lang="ru-RU" sz="1400" b="1" dirty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E4404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олиш</a:t>
                      </a:r>
                      <a:endParaRPr lang="ru-RU" sz="1400" b="1" dirty="0" smtClean="0">
                        <a:solidFill>
                          <a:srgbClr val="7E4404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Мавжуд ахборот манбаларидан фойдалана олиш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21258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75B6F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Дарслик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билан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ишлай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олиш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Мавзуга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оида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қўшимча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манбалар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билан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ишлай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олиш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ҳужжатли</a:t>
                      </a:r>
                      <a:r>
                        <a:rPr lang="ru-RU" sz="1400" dirty="0" smtClean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филмидан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мавзуга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оид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маълумотлар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базасини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тўплай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олиш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кўникмаси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шакилланади</a:t>
                      </a:r>
                      <a:r>
                        <a:rPr lang="ru-RU" sz="1400" dirty="0">
                          <a:solidFill>
                            <a:srgbClr val="37533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032" marR="4203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9818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>
            <a:lum bright="10000" contrast="-16000"/>
          </a:blip>
          <a:srcRect l="59119" b="68795"/>
          <a:stretch>
            <a:fillRect/>
          </a:stretch>
        </p:blipFill>
        <p:spPr bwMode="auto">
          <a:xfrm>
            <a:off x="251520" y="260649"/>
            <a:ext cx="8712968" cy="6336703"/>
          </a:xfrm>
          <a:prstGeom prst="rect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22489">
                <a:schemeClr val="accent2">
                  <a:lumMod val="75000"/>
                </a:schemeClr>
              </a:gs>
              <a:gs pos="43000">
                <a:srgbClr val="AACAAB"/>
              </a:gs>
              <a:gs pos="6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47625">
            <a:noFill/>
            <a:miter lim="800000"/>
            <a:headEnd/>
            <a:tailEnd/>
          </a:ln>
        </p:spPr>
      </p:pic>
      <p:pic>
        <p:nvPicPr>
          <p:cNvPr id="6" name="Picture 2" descr="D:\МАМА\Все смайлы\Знаки\574a61436c4d46c39fe790e12904224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22099" y="5519696"/>
            <a:ext cx="1921901" cy="1338304"/>
          </a:xfrm>
          <a:prstGeom prst="rect">
            <a:avLst/>
          </a:prstGeom>
          <a:noFill/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3189534"/>
              </p:ext>
            </p:extLst>
          </p:nvPr>
        </p:nvGraphicFramePr>
        <p:xfrm>
          <a:off x="251520" y="260648"/>
          <a:ext cx="8424936" cy="6192688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088232"/>
                <a:gridCol w="2304256"/>
                <a:gridCol w="1224136"/>
                <a:gridCol w="2808312"/>
              </a:tblGrid>
              <a:tr h="2928958">
                <a:tc>
                  <a:txBody>
                    <a:bodyPr/>
                    <a:lstStyle/>
                    <a:p>
                      <a:pPr marL="0" marR="111760" lvl="0" indent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ru-RU" sz="1400" b="1" kern="1200" dirty="0" err="1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Ижтимоий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kern="1200" dirty="0" err="1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фаол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kern="1200" dirty="0" err="1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фуқаролик</a:t>
                      </a:r>
                      <a:r>
                        <a:rPr lang="ru-RU" sz="1400" b="1" kern="120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111760" lvl="0" indent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жамиятда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бўлаётган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воқя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ҳодиса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жараёнларга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дахлдорликни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ҳис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этиш</a:t>
                      </a:r>
                      <a:endParaRPr lang="ru-RU" sz="1600" kern="12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0589" marR="50589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Тарихий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манба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адабиётлар</a:t>
                      </a:r>
                      <a:endParaRPr lang="ru-RU" sz="1400" b="1" dirty="0" smtClean="0">
                        <a:solidFill>
                          <a:srgbClr val="37533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билан</a:t>
                      </a:r>
                      <a:endParaRPr lang="ru-RU" sz="1400" b="1" dirty="0" smtClean="0">
                        <a:solidFill>
                          <a:srgbClr val="37533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ишлаш</a:t>
                      </a:r>
                      <a:endParaRPr lang="ru-RU" sz="1400" b="1" dirty="0" smtClean="0">
                        <a:solidFill>
                          <a:srgbClr val="37533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0" indent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endParaRPr lang="ru-RU" sz="1400" kern="12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0589" marR="50589" marT="0" marB="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  <a:defRPr/>
                      </a:pPr>
                      <a:r>
                        <a:rPr lang="uz-Cyrl-UZ" sz="1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блис-сўров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тахнологиялари</a:t>
                      </a:r>
                      <a:endParaRPr lang="ru-RU" sz="1400" kern="12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0589" marR="50589" marT="0" marB="0" anchor="ctr"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uz-Cyrl-UZ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тарихий жараён ва воқеалар ҳақида маълумот </a:t>
                      </a:r>
                    </a:p>
                    <a:p>
                      <a:pPr algn="just" fontAlgn="t"/>
                      <a:r>
                        <a:rPr lang="uz-Cyrl-UZ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беришда қўшимча адабиёт ва манбалардан фойдалана олади</a:t>
                      </a:r>
                      <a:endParaRPr lang="ru-RU" sz="1400" b="1" dirty="0" smtClean="0">
                        <a:solidFill>
                          <a:srgbClr val="37533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0" indent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endParaRPr lang="ru-RU" sz="1400" kern="12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0589" marR="50589" marT="0" marB="0" anchor="ctr"/>
                </a:tc>
              </a:tr>
              <a:tr h="3263730"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uz-Cyrl-UZ" sz="1400" kern="120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Коммуникатив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  <a:defRPr/>
                      </a:pPr>
                      <a:r>
                        <a:rPr lang="uz-Cyrl-UZ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мулоқотда суҳбатдош фикрини ҳурмат қилган ҳолда ўз позициясини ҳимоя қила билади, уни  ишонтира билади;</a:t>
                      </a:r>
                      <a:endParaRPr lang="ru-RU" sz="1400" kern="12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0" indent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uz-Cyrl-UZ" sz="1400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lvl="0" indent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endParaRPr lang="ru-RU" sz="1400" kern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0" indent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uz-Cyrl-UZ" sz="1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kern="12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0589" marR="50589" marT="0" marB="0" anchor="ctr"/>
                </a:tc>
                <a:tc>
                  <a:txBody>
                    <a:bodyPr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Тарихий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манба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</a:t>
                      </a: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адабиётлар</a:t>
                      </a:r>
                      <a:endParaRPr lang="ru-RU" sz="1400" b="1" dirty="0" smtClean="0">
                        <a:solidFill>
                          <a:srgbClr val="37533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билан</a:t>
                      </a:r>
                      <a:endParaRPr lang="ru-RU" sz="1400" b="1" dirty="0" smtClean="0">
                        <a:solidFill>
                          <a:srgbClr val="37533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ишлаш</a:t>
                      </a:r>
                      <a:endParaRPr lang="ru-RU" sz="1400" b="1" dirty="0" smtClean="0">
                        <a:solidFill>
                          <a:srgbClr val="37533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0" indent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/>
                        <a:buNone/>
                        <a:tabLst>
                          <a:tab pos="409575" algn="l"/>
                        </a:tabLst>
                      </a:pPr>
                      <a:r>
                        <a:rPr lang="en-US" sz="1400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0589" marR="50589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uz-Cyrl-UZ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тарихий воқеликни баён қилишда муҳим бўлган тарихий топономик атамалар </a:t>
                      </a:r>
                    </a:p>
                    <a:p>
                      <a:pPr algn="just" fontAlgn="t"/>
                      <a:r>
                        <a:rPr lang="uz-Cyrl-UZ" sz="1400" b="1" dirty="0" smtClean="0">
                          <a:solidFill>
                            <a:srgbClr val="37533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мазмунини тушунтира олади</a:t>
                      </a:r>
                      <a:endParaRPr lang="ru-RU" sz="1400" kern="1200" dirty="0">
                        <a:solidFill>
                          <a:srgbClr val="375338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0589" marR="5058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6809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85728"/>
            <a:ext cx="8534752" cy="3046988"/>
          </a:xfrm>
          <a:prstGeom prst="rect">
            <a:avLst/>
          </a:prstGeom>
          <a:solidFill>
            <a:srgbClr val="DCF7BA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uz-Cyrl-UZ" sz="2400" dirty="0">
                <a:ln>
                  <a:solidFill>
                    <a:schemeClr val="accent1">
                      <a:alpha val="5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Ўзбекистон Республикаси Вазирлар Маҳкамасининг</a:t>
            </a:r>
            <a:r>
              <a:rPr lang="en-US" sz="2400" dirty="0">
                <a:ln>
                  <a:solidFill>
                    <a:schemeClr val="accent1">
                      <a:alpha val="5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 2017 </a:t>
            </a:r>
            <a:r>
              <a:rPr lang="uz-Cyrl-UZ" sz="2400" dirty="0">
                <a:ln>
                  <a:solidFill>
                    <a:schemeClr val="accent1">
                      <a:alpha val="5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йил 6 апрелдаги 187-сонли “Умумий ўрта ва ўрта махсус, касб-ҳунар таълимининг давлат таълим стандартларини тасдиқлаш тўғрисида”ги </a:t>
            </a:r>
            <a:r>
              <a:rPr lang="uz-Cyrl-UZ" sz="2400" dirty="0">
                <a:latin typeface="Times New Roman" pitchFamily="18" charset="0"/>
                <a:cs typeface="Times New Roman" pitchFamily="18" charset="0"/>
              </a:rPr>
              <a:t>қарори, Халқ таълими вазирлигининг 2017 йил</a:t>
            </a:r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400" dirty="0">
                <a:latin typeface="Times New Roman" pitchFamily="18" charset="0"/>
                <a:cs typeface="Times New Roman" pitchFamily="18" charset="0"/>
              </a:rPr>
              <a:t>3 июндаги 190-сонли буйруғи асосида </a:t>
            </a:r>
            <a:r>
              <a:rPr lang="uz-Cyrl-UZ" sz="2400" dirty="0" smtClean="0">
                <a:ln>
                  <a:solidFill>
                    <a:schemeClr val="accent1">
                      <a:alpha val="5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Ижтимоий фанлардан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компетенциявий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ёндашувга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асосланган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400" dirty="0">
                <a:latin typeface="Times New Roman" pitchFamily="18" charset="0"/>
                <a:cs typeface="Times New Roman" pitchFamily="18" charset="0"/>
              </a:rPr>
              <a:t>ўқ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дастурлари</a:t>
            </a:r>
            <a:r>
              <a:rPr lang="uz-Cyrl-UZ" sz="2400" dirty="0">
                <a:ln>
                  <a:solidFill>
                    <a:schemeClr val="accent1">
                      <a:alpha val="5000"/>
                    </a:schemeClr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400" dirty="0">
                <a:latin typeface="Times New Roman" pitchFamily="18" charset="0"/>
                <a:cs typeface="Times New Roman" pitchFamily="18" charset="0"/>
              </a:rPr>
              <a:t>тасдиқланди. 2017-2018 ўқув йилида 6,7-синфлар амалиётга жорий этилади.</a:t>
            </a:r>
            <a:endParaRPr lang="uz-Cyrl-UZ" sz="2400" dirty="0">
              <a:ln>
                <a:solidFill>
                  <a:schemeClr val="accent1">
                    <a:alpha val="5000"/>
                  </a:schemeClr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88" y="3500438"/>
            <a:ext cx="8501062" cy="30718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uz-Cyrl-U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Ўзбекистон Республикаси Вазирлар Маҳкамасининг 2017 йил 7 июлдаги “Умумтаълим мактаблари ва ўрта махсус, касб-ҳунар таълими муассасалари ўртасида ўзаро интеграцияни таъминланган ҳолда 11 йиллик таълим тизимини тубдан ислоҳ қилиш чоралари тўғрисида”ги 94-сонли баёни ҳамда 2017 йил 25 июлдаги 803-Ф фармойиши асосида 2017-2018 ўқув йилидан  ўқув дастурлари 10-синфларда амалиётга жорий этилади. </a:t>
            </a:r>
          </a:p>
        </p:txBody>
      </p:sp>
    </p:spTree>
    <p:extLst>
      <p:ext uri="{BB962C8B-B14F-4D97-AF65-F5344CB8AC3E}">
        <p14:creationId xmlns:p14="http://schemas.microsoft.com/office/powerpoint/2010/main" xmlns="" val="77734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>
            <a:lum bright="10000" contrast="-16000"/>
          </a:blip>
          <a:srcRect l="59119" b="68795"/>
          <a:stretch>
            <a:fillRect/>
          </a:stretch>
        </p:blipFill>
        <p:spPr bwMode="auto">
          <a:xfrm>
            <a:off x="323528" y="267717"/>
            <a:ext cx="6480720" cy="6336703"/>
          </a:xfrm>
          <a:prstGeom prst="rect">
            <a:avLst/>
          </a:prstGeom>
          <a:noFill/>
          <a:ln w="47625">
            <a:noFill/>
            <a:miter lim="800000"/>
            <a:headEnd/>
            <a:tailEnd/>
          </a:ln>
        </p:spPr>
      </p:pic>
      <p:pic>
        <p:nvPicPr>
          <p:cNvPr id="7" name="Picture 2" descr="C:\Users\Латыпов\Desktop\Картинки\86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1492" y="4377322"/>
            <a:ext cx="2174969" cy="2132909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814208" y="1772816"/>
            <a:ext cx="549935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z-Cyrl-UZ" sz="4800" b="1" dirty="0" smtClean="0">
                <a:solidFill>
                  <a:srgbClr val="075B6F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МАЪНАВИЯТ АСОСЛАРИ</a:t>
            </a:r>
            <a:endParaRPr lang="ru-RU" sz="4800" b="1" dirty="0">
              <a:solidFill>
                <a:srgbClr val="075B6F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572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51520" y="260648"/>
            <a:ext cx="8640960" cy="6336704"/>
            <a:chOff x="251520" y="260648"/>
            <a:chExt cx="8640960" cy="6336704"/>
          </a:xfrm>
        </p:grpSpPr>
        <p:pic>
          <p:nvPicPr>
            <p:cNvPr id="36" name="Picture 8"/>
            <p:cNvPicPr>
              <a:picLocks noChangeAspect="1" noChangeArrowheads="1"/>
            </p:cNvPicPr>
            <p:nvPr/>
          </p:nvPicPr>
          <p:blipFill rotWithShape="1">
            <a:blip r:embed="rId2">
              <a:lum bright="10000" contrast="-16000"/>
            </a:blip>
            <a:srcRect l="59119" r="27192" b="68795"/>
            <a:stretch/>
          </p:blipFill>
          <p:spPr bwMode="auto">
            <a:xfrm>
              <a:off x="7160752" y="260648"/>
              <a:ext cx="1731728" cy="6264696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  <p:pic>
          <p:nvPicPr>
            <p:cNvPr id="5" name="Picture 8"/>
            <p:cNvPicPr>
              <a:picLocks noChangeAspect="1" noChangeArrowheads="1"/>
            </p:cNvPicPr>
            <p:nvPr/>
          </p:nvPicPr>
          <p:blipFill>
            <a:blip r:embed="rId2">
              <a:lum bright="10000" contrast="-16000"/>
            </a:blip>
            <a:srcRect l="59119" b="68795"/>
            <a:stretch>
              <a:fillRect/>
            </a:stretch>
          </p:blipFill>
          <p:spPr bwMode="auto">
            <a:xfrm>
              <a:off x="251520" y="260649"/>
              <a:ext cx="6480720" cy="6336703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</p:grpSp>
      <p:pic>
        <p:nvPicPr>
          <p:cNvPr id="6" name="Picture 2" descr="D:\МАМА\Все смайлы\Знаки\574a61436c4d46c39fe790e12904224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51520" y="5250286"/>
            <a:ext cx="1407557" cy="1137971"/>
          </a:xfrm>
          <a:prstGeom prst="rect">
            <a:avLst/>
          </a:prstGeom>
          <a:noFill/>
        </p:spPr>
      </p:pic>
      <p:sp>
        <p:nvSpPr>
          <p:cNvPr id="26" name="AutoShape 45"/>
          <p:cNvSpPr>
            <a:spLocks noChangeArrowheads="1"/>
          </p:cNvSpPr>
          <p:nvPr/>
        </p:nvSpPr>
        <p:spPr bwMode="gray">
          <a:xfrm>
            <a:off x="1124800" y="1268760"/>
            <a:ext cx="5040560" cy="1241197"/>
          </a:xfrm>
          <a:prstGeom prst="roundRect">
            <a:avLst>
              <a:gd name="adj" fmla="val 24888"/>
            </a:avLst>
          </a:prstGeom>
          <a:gradFill flip="none" rotWithShape="1"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95417">
                <a:schemeClr val="accent1">
                  <a:lumMod val="20000"/>
                  <a:lumOff val="80000"/>
                </a:schemeClr>
              </a:gs>
              <a:gs pos="76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sz="28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Фанга оид компенетцяилар</a:t>
            </a:r>
            <a:endParaRPr lang="ru-RU" sz="2800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AutoShape 45"/>
          <p:cNvSpPr>
            <a:spLocks noChangeArrowheads="1"/>
          </p:cNvSpPr>
          <p:nvPr/>
        </p:nvSpPr>
        <p:spPr bwMode="gray">
          <a:xfrm>
            <a:off x="3707904" y="3068959"/>
            <a:ext cx="3096344" cy="2376265"/>
          </a:xfrm>
          <a:prstGeom prst="roundRect">
            <a:avLst>
              <a:gd name="adj" fmla="val 16052"/>
            </a:avLst>
          </a:prstGeom>
          <a:gradFill>
            <a:gsLst>
              <a:gs pos="54000">
                <a:schemeClr val="accent2">
                  <a:lumMod val="20000"/>
                  <a:lumOff val="80000"/>
                </a:schemeClr>
              </a:gs>
              <a:gs pos="6000">
                <a:schemeClr val="bg1"/>
              </a:gs>
              <a:gs pos="71000">
                <a:schemeClr val="accent1">
                  <a:lumMod val="60000"/>
                  <a:lumOff val="40000"/>
                </a:schemeClr>
              </a:gs>
              <a:gs pos="97083">
                <a:schemeClr val="accent1">
                  <a:lumMod val="75000"/>
                </a:schemeClr>
              </a:gs>
              <a:gs pos="86000">
                <a:schemeClr val="accent1">
                  <a:lumMod val="40000"/>
                  <a:lumOff val="60000"/>
                </a:scheme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Мафкуравий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иммунитетга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бўлиш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>
            <a:stCxn id="26" idx="2"/>
            <a:endCxn id="19" idx="0"/>
          </p:cNvCxnSpPr>
          <p:nvPr/>
        </p:nvCxnSpPr>
        <p:spPr>
          <a:xfrm flipH="1">
            <a:off x="1864617" y="2509957"/>
            <a:ext cx="1780463" cy="568587"/>
          </a:xfrm>
          <a:prstGeom prst="straightConnector1">
            <a:avLst/>
          </a:prstGeom>
          <a:ln w="12700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26" idx="2"/>
            <a:endCxn id="24" idx="0"/>
          </p:cNvCxnSpPr>
          <p:nvPr/>
        </p:nvCxnSpPr>
        <p:spPr>
          <a:xfrm>
            <a:off x="3645080" y="2509957"/>
            <a:ext cx="1610996" cy="559002"/>
          </a:xfrm>
          <a:prstGeom prst="straightConnector1">
            <a:avLst/>
          </a:prstGeom>
          <a:ln w="12700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utoShape 45"/>
          <p:cNvSpPr>
            <a:spLocks noChangeArrowheads="1"/>
          </p:cNvSpPr>
          <p:nvPr/>
        </p:nvSpPr>
        <p:spPr bwMode="gray">
          <a:xfrm>
            <a:off x="224270" y="3078544"/>
            <a:ext cx="3280693" cy="2368327"/>
          </a:xfrm>
          <a:prstGeom prst="roundRect">
            <a:avLst>
              <a:gd name="adj" fmla="val 14241"/>
            </a:avLst>
          </a:prstGeom>
          <a:gradFill>
            <a:gsLst>
              <a:gs pos="54000">
                <a:schemeClr val="accent2">
                  <a:lumMod val="20000"/>
                  <a:lumOff val="80000"/>
                </a:schemeClr>
              </a:gs>
              <a:gs pos="6000">
                <a:schemeClr val="bg1"/>
              </a:gs>
              <a:gs pos="71000">
                <a:schemeClr val="accent1">
                  <a:lumMod val="60000"/>
                  <a:lumOff val="40000"/>
                </a:schemeClr>
              </a:gs>
              <a:gs pos="97083">
                <a:schemeClr val="accent1">
                  <a:lumMod val="75000"/>
                </a:schemeClr>
              </a:gs>
              <a:gs pos="86000">
                <a:schemeClr val="accent1">
                  <a:lumMod val="40000"/>
                  <a:lumOff val="60000"/>
                </a:scheme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sz="1600" b="1" dirty="0">
                <a:latin typeface="Times New Roman" pitchFamily="18" charset="0"/>
                <a:cs typeface="Times New Roman" pitchFamily="18" charset="0"/>
              </a:rPr>
              <a:t>Маънавий-ахлоқий </a:t>
            </a:r>
            <a:endParaRPr lang="uz-Cyrl-UZ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uz-Cyrl-UZ" sz="1600" b="1" dirty="0" smtClean="0">
                <a:latin typeface="Times New Roman" pitchFamily="18" charset="0"/>
                <a:cs typeface="Times New Roman" pitchFamily="18" charset="0"/>
              </a:rPr>
              <a:t>маданиятлилик </a:t>
            </a:r>
          </a:p>
          <a:p>
            <a:pPr algn="ctr">
              <a:defRPr/>
            </a:pPr>
            <a:r>
              <a:rPr lang="uz-Cyrl-UZ" sz="1600" b="1" dirty="0" smtClean="0">
                <a:latin typeface="Times New Roman" pitchFamily="18" charset="0"/>
                <a:cs typeface="Times New Roman" pitchFamily="18" charset="0"/>
              </a:rPr>
              <a:t>компетенцияси</a:t>
            </a:r>
            <a:endParaRPr lang="ru-RU" sz="1600" b="1" dirty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7020272" y="332656"/>
            <a:ext cx="1904027" cy="6120680"/>
            <a:chOff x="7020272" y="188640"/>
            <a:chExt cx="1944216" cy="6540151"/>
          </a:xfrm>
        </p:grpSpPr>
        <p:pic>
          <p:nvPicPr>
            <p:cNvPr id="13" name="Picture 2" descr="C:\Users\Admin\Desktop\rasm\4025.jpg"/>
            <p:cNvPicPr>
              <a:picLocks noChangeAspect="1" noChangeArrowheads="1"/>
            </p:cNvPicPr>
            <p:nvPr/>
          </p:nvPicPr>
          <p:blipFill>
            <a:blip r:embed="rId4" cstate="print">
              <a:extLst/>
            </a:blip>
            <a:srcRect/>
            <a:stretch>
              <a:fillRect/>
            </a:stretch>
          </p:blipFill>
          <p:spPr bwMode="auto">
            <a:xfrm>
              <a:off x="7020272" y="2700187"/>
              <a:ext cx="1904026" cy="1423605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4" name="Picture 6" descr="C:\Users\Admin\Desktop\sadriddin aka rasm\1822_ed.jpg"/>
            <p:cNvPicPr>
              <a:picLocks noChangeAspect="1" noChangeArrowheads="1"/>
            </p:cNvPicPr>
            <p:nvPr/>
          </p:nvPicPr>
          <p:blipFill>
            <a:blip r:embed="rId5" cstate="print">
              <a:extLst/>
            </a:blip>
            <a:srcRect/>
            <a:stretch>
              <a:fillRect/>
            </a:stretch>
          </p:blipFill>
          <p:spPr bwMode="auto">
            <a:xfrm>
              <a:off x="7078081" y="188640"/>
              <a:ext cx="1846217" cy="137598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5" name="Picture 3" descr="C:\Users\Admin\Desktop\sadriddin aka rasm\7957.jpg"/>
            <p:cNvPicPr>
              <a:picLocks noChangeAspect="1" noChangeArrowheads="1"/>
            </p:cNvPicPr>
            <p:nvPr/>
          </p:nvPicPr>
          <p:blipFill>
            <a:blip r:embed="rId6" cstate="print">
              <a:extLst/>
            </a:blip>
            <a:srcRect b="10333"/>
            <a:stretch>
              <a:fillRect/>
            </a:stretch>
          </p:blipFill>
          <p:spPr bwMode="auto">
            <a:xfrm>
              <a:off x="7060461" y="1484784"/>
              <a:ext cx="1904027" cy="1418499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6" name="Picture 4" descr="C:\Users\Admin\Desktop\sadriddin aka rasm\7963.jpg"/>
            <p:cNvPicPr>
              <a:picLocks noChangeAspect="1" noChangeArrowheads="1"/>
            </p:cNvPicPr>
            <p:nvPr/>
          </p:nvPicPr>
          <p:blipFill>
            <a:blip r:embed="rId7" cstate="print">
              <a:extLst/>
            </a:blip>
            <a:srcRect b="8311"/>
            <a:stretch>
              <a:fillRect/>
            </a:stretch>
          </p:blipFill>
          <p:spPr bwMode="auto">
            <a:xfrm>
              <a:off x="7020272" y="4005064"/>
              <a:ext cx="1944216" cy="145280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7" name="Picture 5" descr="C:\Users\Admin\Desktop\sadriddin aka rasm\8273.jpg"/>
            <p:cNvPicPr>
              <a:picLocks noChangeAspect="1" noChangeArrowheads="1"/>
            </p:cNvPicPr>
            <p:nvPr/>
          </p:nvPicPr>
          <p:blipFill>
            <a:blip r:embed="rId8" cstate="print">
              <a:extLst/>
            </a:blip>
            <a:srcRect b="9755"/>
            <a:stretch>
              <a:fillRect/>
            </a:stretch>
          </p:blipFill>
          <p:spPr bwMode="auto">
            <a:xfrm>
              <a:off x="7059299" y="5301208"/>
              <a:ext cx="1905189" cy="142758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</p:grpSp>
    </p:spTree>
    <p:extLst>
      <p:ext uri="{BB962C8B-B14F-4D97-AF65-F5344CB8AC3E}">
        <p14:creationId xmlns:p14="http://schemas.microsoft.com/office/powerpoint/2010/main" xmlns="" val="216328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63058" y="260648"/>
            <a:ext cx="8640960" cy="6336704"/>
            <a:chOff x="251520" y="260648"/>
            <a:chExt cx="8640960" cy="6336704"/>
          </a:xfrm>
        </p:grpSpPr>
        <p:pic>
          <p:nvPicPr>
            <p:cNvPr id="36" name="Picture 8"/>
            <p:cNvPicPr>
              <a:picLocks noChangeAspect="1" noChangeArrowheads="1"/>
            </p:cNvPicPr>
            <p:nvPr/>
          </p:nvPicPr>
          <p:blipFill rotWithShape="1">
            <a:blip r:embed="rId2">
              <a:lum bright="10000" contrast="-16000"/>
            </a:blip>
            <a:srcRect l="59119" r="27192" b="68795"/>
            <a:stretch/>
          </p:blipFill>
          <p:spPr bwMode="auto">
            <a:xfrm>
              <a:off x="7160752" y="260648"/>
              <a:ext cx="1731728" cy="6264696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  <p:pic>
          <p:nvPicPr>
            <p:cNvPr id="5" name="Picture 8"/>
            <p:cNvPicPr>
              <a:picLocks noChangeAspect="1" noChangeArrowheads="1"/>
            </p:cNvPicPr>
            <p:nvPr/>
          </p:nvPicPr>
          <p:blipFill>
            <a:blip r:embed="rId2">
              <a:lum bright="10000" contrast="-16000"/>
            </a:blip>
            <a:srcRect l="59119" b="68795"/>
            <a:stretch>
              <a:fillRect/>
            </a:stretch>
          </p:blipFill>
          <p:spPr bwMode="auto">
            <a:xfrm>
              <a:off x="251520" y="260649"/>
              <a:ext cx="6480720" cy="6336703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</p:grpSp>
      <p:pic>
        <p:nvPicPr>
          <p:cNvPr id="6" name="Picture 2" descr="D:\МАМА\Все смайлы\Знаки\574a61436c4d46c39fe790e12904224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24648" y="5301208"/>
            <a:ext cx="1634208" cy="1137971"/>
          </a:xfrm>
          <a:prstGeom prst="rect">
            <a:avLst/>
          </a:prstGeom>
          <a:noFill/>
        </p:spPr>
      </p:pic>
      <p:sp>
        <p:nvSpPr>
          <p:cNvPr id="26" name="AutoShape 45"/>
          <p:cNvSpPr>
            <a:spLocks noChangeArrowheads="1"/>
          </p:cNvSpPr>
          <p:nvPr/>
        </p:nvSpPr>
        <p:spPr bwMode="gray">
          <a:xfrm>
            <a:off x="276672" y="1916832"/>
            <a:ext cx="2279104" cy="2625966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sz="1600" b="1" dirty="0">
                <a:latin typeface="Times New Roman" pitchFamily="18" charset="0"/>
                <a:cs typeface="Times New Roman" pitchFamily="18" charset="0"/>
              </a:rPr>
              <a:t>Маънавий-ахлоқий </a:t>
            </a:r>
          </a:p>
          <a:p>
            <a:pPr algn="ctr">
              <a:defRPr/>
            </a:pPr>
            <a:r>
              <a:rPr lang="uz-Cyrl-UZ" sz="1600" b="1" dirty="0">
                <a:latin typeface="Times New Roman" pitchFamily="18" charset="0"/>
                <a:cs typeface="Times New Roman" pitchFamily="18" charset="0"/>
              </a:rPr>
              <a:t>маданиятлилик </a:t>
            </a:r>
          </a:p>
          <a:p>
            <a:pPr algn="ctr">
              <a:defRPr/>
            </a:pPr>
            <a:r>
              <a:rPr lang="uz-Cyrl-UZ" sz="1600" b="1" dirty="0">
                <a:latin typeface="Times New Roman" pitchFamily="18" charset="0"/>
                <a:cs typeface="Times New Roman" pitchFamily="18" charset="0"/>
              </a:rPr>
              <a:t>компетенцияси</a:t>
            </a:r>
            <a:endParaRPr lang="ru-RU" sz="1600" b="1" dirty="0">
              <a:solidFill>
                <a:srgbClr val="37533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AutoShape 45"/>
          <p:cNvSpPr>
            <a:spLocks noChangeArrowheads="1"/>
          </p:cNvSpPr>
          <p:nvPr/>
        </p:nvSpPr>
        <p:spPr bwMode="gray">
          <a:xfrm>
            <a:off x="3131840" y="445811"/>
            <a:ext cx="4608512" cy="6054983"/>
          </a:xfrm>
          <a:prstGeom prst="roundRect">
            <a:avLst>
              <a:gd name="adj" fmla="val 5167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square" anchor="ctr">
            <a:spAutoFit/>
          </a:bodyPr>
          <a:lstStyle/>
          <a:p>
            <a:pPr marL="285750" indent="-285750" fontAlgn="t">
              <a:buFont typeface="Wingdings" pitchFamily="2" charset="2"/>
              <a:buChar char="Ø"/>
            </a:pP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Бурч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ҳамда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масъулият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ҳиссини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англайди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уларга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риоя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қилади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fontAlgn="t">
              <a:buFont typeface="Wingdings" pitchFamily="2" charset="2"/>
              <a:buChar char="Ø"/>
            </a:pP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миллий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умуминсоний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қадриятларни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миллий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ўзликни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англайди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унга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муносиб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бўлишга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ҳаракат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қилади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fontAlgn="t">
              <a:buFont typeface="Wingdings" pitchFamily="2" charset="2"/>
              <a:buChar char="Ø"/>
            </a:pP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хатти-ҳаракатларини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танқидий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баҳолай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ўзгалар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танқидини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тўғри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қабул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қилади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fontAlgn="t">
              <a:buFont typeface="Wingdings" pitchFamily="2" charset="2"/>
              <a:buChar char="Ø"/>
            </a:pP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миллатлараро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ҳамжиҳатлик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диний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бағрикенгликни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ўзида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намоён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эта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fontAlgn="t">
              <a:buFont typeface="Wingdings" pitchFamily="2" charset="2"/>
              <a:buChar char="Ø"/>
            </a:pP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шахсий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ижтимоий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муносабатларда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соғлом-маънавий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муҳитни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шакллантиради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fontAlgn="t">
              <a:buFont typeface="Wingdings" pitchFamily="2" charset="2"/>
              <a:buChar char="Ø"/>
            </a:pP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низоли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вазиятларда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ўзини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ўзи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идора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қила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fontAlgn="t">
              <a:buFont typeface="Wingdings" pitchFamily="2" charset="2"/>
              <a:buChar char="Ø"/>
            </a:pP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маънавий-ахлоқий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фазилатларни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тарғиб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қила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43" name="Прямая со стрелкой 42"/>
          <p:cNvCxnSpPr>
            <a:stCxn id="26" idx="3"/>
            <a:endCxn id="29" idx="1"/>
          </p:cNvCxnSpPr>
          <p:nvPr/>
        </p:nvCxnSpPr>
        <p:spPr>
          <a:xfrm>
            <a:off x="2555776" y="3229815"/>
            <a:ext cx="576064" cy="243488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1969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93218" y="260648"/>
            <a:ext cx="8640960" cy="6336704"/>
            <a:chOff x="251520" y="260648"/>
            <a:chExt cx="8640960" cy="6336704"/>
          </a:xfrm>
        </p:grpSpPr>
        <p:pic>
          <p:nvPicPr>
            <p:cNvPr id="36" name="Picture 8"/>
            <p:cNvPicPr>
              <a:picLocks noChangeAspect="1" noChangeArrowheads="1"/>
            </p:cNvPicPr>
            <p:nvPr/>
          </p:nvPicPr>
          <p:blipFill rotWithShape="1">
            <a:blip r:embed="rId2">
              <a:lum bright="10000" contrast="-16000"/>
            </a:blip>
            <a:srcRect l="59119" r="27192" b="68795"/>
            <a:stretch/>
          </p:blipFill>
          <p:spPr bwMode="auto">
            <a:xfrm>
              <a:off x="7160752" y="260648"/>
              <a:ext cx="1731728" cy="6264696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  <p:pic>
          <p:nvPicPr>
            <p:cNvPr id="5" name="Picture 8"/>
            <p:cNvPicPr>
              <a:picLocks noChangeAspect="1" noChangeArrowheads="1"/>
            </p:cNvPicPr>
            <p:nvPr/>
          </p:nvPicPr>
          <p:blipFill>
            <a:blip r:embed="rId2">
              <a:lum bright="10000" contrast="-16000"/>
            </a:blip>
            <a:srcRect l="59119" b="68795"/>
            <a:stretch>
              <a:fillRect/>
            </a:stretch>
          </p:blipFill>
          <p:spPr bwMode="auto">
            <a:xfrm>
              <a:off x="251520" y="260649"/>
              <a:ext cx="6480720" cy="6336703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</p:grpSp>
      <p:pic>
        <p:nvPicPr>
          <p:cNvPr id="6" name="Picture 2" descr="D:\МАМА\Все смайлы\Знаки\574a61436c4d46c39fe790e12904224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1568" y="5157192"/>
            <a:ext cx="1634208" cy="1137971"/>
          </a:xfrm>
          <a:prstGeom prst="rect">
            <a:avLst/>
          </a:prstGeom>
          <a:noFill/>
        </p:spPr>
      </p:pic>
      <p:sp>
        <p:nvSpPr>
          <p:cNvPr id="26" name="AutoShape 45"/>
          <p:cNvSpPr>
            <a:spLocks noChangeArrowheads="1"/>
          </p:cNvSpPr>
          <p:nvPr/>
        </p:nvSpPr>
        <p:spPr bwMode="gray">
          <a:xfrm>
            <a:off x="251520" y="1956543"/>
            <a:ext cx="2279104" cy="2739145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Мафкуравий</a:t>
            </a:r>
            <a:endParaRPr lang="ru-RU" sz="2400" b="1" dirty="0">
              <a:solidFill>
                <a:srgbClr val="075B6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иммунитетга</a:t>
            </a:r>
            <a:r>
              <a:rPr lang="ru-RU" sz="2400" b="1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solidFill>
                <a:srgbClr val="075B6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2400" b="1" dirty="0" smtClean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бўлиш</a:t>
            </a:r>
            <a:r>
              <a:rPr lang="ru-RU" sz="2400" b="1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9" name="AutoShape 45"/>
          <p:cNvSpPr>
            <a:spLocks noChangeArrowheads="1"/>
          </p:cNvSpPr>
          <p:nvPr/>
        </p:nvSpPr>
        <p:spPr bwMode="gray">
          <a:xfrm>
            <a:off x="2986665" y="562783"/>
            <a:ext cx="4105615" cy="5530513"/>
          </a:xfrm>
          <a:prstGeom prst="roundRect">
            <a:avLst>
              <a:gd name="adj" fmla="val 9793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square" anchor="ctr">
            <a:spAutoFit/>
          </a:bodyPr>
          <a:lstStyle/>
          <a:p>
            <a:pPr marL="342900" indent="-342900" fontAlgn="t">
              <a:buFont typeface="Wingdings" pitchFamily="2" charset="2"/>
              <a:buChar char="Ø"/>
            </a:pP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турли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маънавий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таҳдидлар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мафкуравий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хуружларни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англайди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тўғри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баҳолай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муносабат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билдиради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fontAlgn="t">
              <a:buFont typeface="Wingdings" pitchFamily="2" charset="2"/>
              <a:buChar char="Ø"/>
            </a:pP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мамлакатимиздаги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маънавий-мафкуравий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жараёнларда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иштирок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этиш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баҳолашда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фаол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фуқаролик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позицияга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fontAlgn="t">
              <a:buFont typeface="Wingdings" pitchFamily="2" charset="2"/>
              <a:buChar char="Ø"/>
            </a:pP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тинчлик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осойишталикнинг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қадрига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етади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таъминланишига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ҳисса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қўша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fontAlgn="t">
              <a:buFont typeface="Wingdings" pitchFamily="2" charset="2"/>
              <a:buChar char="Ø"/>
            </a:pP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фикрга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қарши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фикр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ғояга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қарши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ғоя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жаҳолатга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қарши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маърифат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кураша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sz="2000" dirty="0">
                <a:solidFill>
                  <a:srgbClr val="075B6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43" name="Прямая со стрелкой 42"/>
          <p:cNvCxnSpPr>
            <a:stCxn id="26" idx="3"/>
            <a:endCxn id="29" idx="1"/>
          </p:cNvCxnSpPr>
          <p:nvPr/>
        </p:nvCxnSpPr>
        <p:spPr>
          <a:xfrm>
            <a:off x="2530624" y="3326116"/>
            <a:ext cx="456041" cy="1924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703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>
            <a:lum bright="10000" contrast="-16000"/>
          </a:blip>
          <a:srcRect l="59119" b="68795"/>
          <a:stretch>
            <a:fillRect/>
          </a:stretch>
        </p:blipFill>
        <p:spPr bwMode="auto">
          <a:xfrm>
            <a:off x="179512" y="332656"/>
            <a:ext cx="6480720" cy="6336703"/>
          </a:xfrm>
          <a:prstGeom prst="rect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22489">
                <a:schemeClr val="accent2">
                  <a:lumMod val="75000"/>
                </a:schemeClr>
              </a:gs>
              <a:gs pos="43000">
                <a:srgbClr val="AACAAB"/>
              </a:gs>
              <a:gs pos="6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47625">
            <a:noFill/>
            <a:miter lim="800000"/>
            <a:headEnd/>
            <a:tailEnd/>
          </a:ln>
        </p:spPr>
      </p:pic>
      <p:grpSp>
        <p:nvGrpSpPr>
          <p:cNvPr id="4" name="Группа 3"/>
          <p:cNvGrpSpPr/>
          <p:nvPr/>
        </p:nvGrpSpPr>
        <p:grpSpPr>
          <a:xfrm>
            <a:off x="7020272" y="332656"/>
            <a:ext cx="1904027" cy="6120680"/>
            <a:chOff x="7020272" y="188640"/>
            <a:chExt cx="1944216" cy="6540151"/>
          </a:xfrm>
        </p:grpSpPr>
        <p:pic>
          <p:nvPicPr>
            <p:cNvPr id="7" name="Picture 2" descr="C:\Users\Admin\Desktop\rasm\4025.jpg"/>
            <p:cNvPicPr>
              <a:picLocks noChangeAspect="1" noChangeArrowheads="1"/>
            </p:cNvPicPr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 bwMode="auto">
            <a:xfrm>
              <a:off x="7020272" y="2700187"/>
              <a:ext cx="1904026" cy="1423605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8" name="Picture 6" descr="C:\Users\Admin\Desktop\sadriddin aka rasm\1822_ed.jpg"/>
            <p:cNvPicPr>
              <a:picLocks noChangeAspect="1" noChangeArrowheads="1"/>
            </p:cNvPicPr>
            <p:nvPr/>
          </p:nvPicPr>
          <p:blipFill>
            <a:blip r:embed="rId4" cstate="print">
              <a:extLst/>
            </a:blip>
            <a:srcRect/>
            <a:stretch>
              <a:fillRect/>
            </a:stretch>
          </p:blipFill>
          <p:spPr bwMode="auto">
            <a:xfrm>
              <a:off x="7078081" y="188640"/>
              <a:ext cx="1846217" cy="137598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9" name="Picture 3" descr="C:\Users\Admin\Desktop\sadriddin aka rasm\7957.jpg"/>
            <p:cNvPicPr>
              <a:picLocks noChangeAspect="1" noChangeArrowheads="1"/>
            </p:cNvPicPr>
            <p:nvPr/>
          </p:nvPicPr>
          <p:blipFill>
            <a:blip r:embed="rId5" cstate="print">
              <a:extLst/>
            </a:blip>
            <a:srcRect b="10333"/>
            <a:stretch>
              <a:fillRect/>
            </a:stretch>
          </p:blipFill>
          <p:spPr bwMode="auto">
            <a:xfrm>
              <a:off x="7060461" y="1484784"/>
              <a:ext cx="1904027" cy="1418499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0" name="Picture 4" descr="C:\Users\Admin\Desktop\sadriddin aka rasm\7963.jpg"/>
            <p:cNvPicPr>
              <a:picLocks noChangeAspect="1" noChangeArrowheads="1"/>
            </p:cNvPicPr>
            <p:nvPr/>
          </p:nvPicPr>
          <p:blipFill>
            <a:blip r:embed="rId6" cstate="print">
              <a:extLst/>
            </a:blip>
            <a:srcRect b="8311"/>
            <a:stretch>
              <a:fillRect/>
            </a:stretch>
          </p:blipFill>
          <p:spPr bwMode="auto">
            <a:xfrm>
              <a:off x="7020272" y="4005064"/>
              <a:ext cx="1944216" cy="145280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1" name="Picture 5" descr="C:\Users\Admin\Desktop\sadriddin aka rasm\8273.jpg"/>
            <p:cNvPicPr>
              <a:picLocks noChangeAspect="1" noChangeArrowheads="1"/>
            </p:cNvPicPr>
            <p:nvPr/>
          </p:nvPicPr>
          <p:blipFill>
            <a:blip r:embed="rId7" cstate="print">
              <a:extLst/>
            </a:blip>
            <a:srcRect b="9755"/>
            <a:stretch>
              <a:fillRect/>
            </a:stretch>
          </p:blipFill>
          <p:spPr bwMode="auto">
            <a:xfrm>
              <a:off x="7059299" y="5301208"/>
              <a:ext cx="1905189" cy="142758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</p:grpSp>
      <p:sp>
        <p:nvSpPr>
          <p:cNvPr id="12" name="AutoShape 45"/>
          <p:cNvSpPr>
            <a:spLocks noChangeArrowheads="1"/>
          </p:cNvSpPr>
          <p:nvPr/>
        </p:nvSpPr>
        <p:spPr bwMode="gray">
          <a:xfrm>
            <a:off x="179512" y="-27384"/>
            <a:ext cx="6360529" cy="720080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4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Дастурга</a:t>
            </a:r>
            <a:r>
              <a:rPr lang="ru-RU" sz="24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киритилган</a:t>
            </a:r>
            <a:r>
              <a:rPr lang="ru-RU" sz="24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ўзгартиришлар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utoShape 45"/>
          <p:cNvSpPr>
            <a:spLocks noChangeArrowheads="1"/>
          </p:cNvSpPr>
          <p:nvPr/>
        </p:nvSpPr>
        <p:spPr bwMode="gray">
          <a:xfrm>
            <a:off x="288033" y="764704"/>
            <a:ext cx="2987823" cy="423639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Амалдаги дастур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AutoShape 45"/>
          <p:cNvSpPr>
            <a:spLocks noChangeArrowheads="1"/>
          </p:cNvSpPr>
          <p:nvPr/>
        </p:nvSpPr>
        <p:spPr bwMode="gray">
          <a:xfrm>
            <a:off x="3491880" y="764704"/>
            <a:ext cx="2987823" cy="423639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Янги дастур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AutoShape 45"/>
          <p:cNvSpPr>
            <a:spLocks noChangeArrowheads="1"/>
          </p:cNvSpPr>
          <p:nvPr/>
        </p:nvSpPr>
        <p:spPr bwMode="gray">
          <a:xfrm>
            <a:off x="219581" y="1334285"/>
            <a:ext cx="2987823" cy="837068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 fontScale="92500" lnSpcReduction="10000"/>
          </a:bodyPr>
          <a:lstStyle/>
          <a:p>
            <a:pPr algn="ctr">
              <a:defRPr/>
            </a:pPr>
            <a:endParaRPr lang="uz-Cyrl-UZ" dirty="0" smtClean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Миллий истиқлол ғояси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20 соат</a:t>
            </a:r>
          </a:p>
          <a:p>
            <a:pPr algn="ctr">
              <a:defRPr/>
            </a:pPr>
            <a:endParaRPr lang="ru-RU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AutoShape 45"/>
          <p:cNvSpPr>
            <a:spLocks noChangeArrowheads="1"/>
          </p:cNvSpPr>
          <p:nvPr/>
        </p:nvSpPr>
        <p:spPr bwMode="gray">
          <a:xfrm>
            <a:off x="187933" y="3150408"/>
            <a:ext cx="2987823" cy="753895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 fontScale="92500" lnSpcReduction="20000"/>
          </a:bodyPr>
          <a:lstStyle/>
          <a:p>
            <a:pPr algn="ctr">
              <a:defRPr/>
            </a:pPr>
            <a:endParaRPr lang="uz-Cyrl-UZ" dirty="0" smtClean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Оила психологияси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20 соат</a:t>
            </a:r>
          </a:p>
          <a:p>
            <a:pPr algn="ctr">
              <a:defRPr/>
            </a:pPr>
            <a:endParaRPr lang="uz-Cyrl-UZ" dirty="0" smtClean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AutoShape 45"/>
          <p:cNvSpPr>
            <a:spLocks noChangeArrowheads="1"/>
          </p:cNvSpPr>
          <p:nvPr/>
        </p:nvSpPr>
        <p:spPr bwMode="gray">
          <a:xfrm>
            <a:off x="179512" y="2303900"/>
            <a:ext cx="2987823" cy="693052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Маънавият асослари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20 соат</a:t>
            </a:r>
            <a:endParaRPr lang="ru-RU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AutoShape 45"/>
          <p:cNvSpPr>
            <a:spLocks noChangeArrowheads="1"/>
          </p:cNvSpPr>
          <p:nvPr/>
        </p:nvSpPr>
        <p:spPr bwMode="gray">
          <a:xfrm>
            <a:off x="219580" y="4032092"/>
            <a:ext cx="2987823" cy="837068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Шахс ва жамият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20 соат</a:t>
            </a:r>
            <a:endParaRPr lang="ru-RU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AutoShape 45"/>
          <p:cNvSpPr>
            <a:spLocks noChangeArrowheads="1"/>
          </p:cNvSpPr>
          <p:nvPr/>
        </p:nvSpPr>
        <p:spPr bwMode="gray">
          <a:xfrm>
            <a:off x="3923928" y="3150409"/>
            <a:ext cx="2596763" cy="1862768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Маънавият асоалари</a:t>
            </a:r>
          </a:p>
          <a:p>
            <a:pPr algn="ctr">
              <a:defRPr/>
            </a:pPr>
            <a:r>
              <a:rPr lang="uz-Cyrl-UZ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17 соат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AutoShape 45"/>
          <p:cNvSpPr>
            <a:spLocks noChangeArrowheads="1"/>
          </p:cNvSpPr>
          <p:nvPr/>
        </p:nvSpPr>
        <p:spPr bwMode="gray">
          <a:xfrm>
            <a:off x="189868" y="4941168"/>
            <a:ext cx="2987823" cy="837068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 fontScale="92500" lnSpcReduction="10000"/>
          </a:bodyPr>
          <a:lstStyle/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Фуқаролик жамияти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асослари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20 соат</a:t>
            </a:r>
            <a:endParaRPr lang="ru-RU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AutoShape 45"/>
          <p:cNvSpPr>
            <a:spLocks noChangeArrowheads="1"/>
          </p:cNvSpPr>
          <p:nvPr/>
        </p:nvSpPr>
        <p:spPr bwMode="gray">
          <a:xfrm>
            <a:off x="205888" y="5877272"/>
            <a:ext cx="2987823" cy="837068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Эстетика 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20 соат</a:t>
            </a:r>
            <a:endParaRPr lang="ru-RU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авая фигурная скобка 1"/>
          <p:cNvSpPr/>
          <p:nvPr/>
        </p:nvSpPr>
        <p:spPr>
          <a:xfrm>
            <a:off x="3275856" y="1844824"/>
            <a:ext cx="360040" cy="4608512"/>
          </a:xfrm>
          <a:prstGeom prst="rightBrace">
            <a:avLst>
              <a:gd name="adj1" fmla="val 85054"/>
              <a:gd name="adj2" fmla="val 50000"/>
            </a:avLst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307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 64"/>
          <p:cNvSpPr>
            <a:spLocks noChangeArrowheads="1"/>
          </p:cNvSpPr>
          <p:nvPr/>
        </p:nvSpPr>
        <p:spPr bwMode="gray">
          <a:xfrm>
            <a:off x="378231" y="2323406"/>
            <a:ext cx="2090402" cy="1855949"/>
          </a:xfrm>
          <a:prstGeom prst="ellipse">
            <a:avLst/>
          </a:prstGeom>
          <a:solidFill>
            <a:srgbClr val="000000"/>
          </a:solidFill>
          <a:ln w="38100" algn="ctr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ru-RU" b="1">
              <a:solidFill>
                <a:srgbClr val="30311D"/>
              </a:solidFill>
              <a:latin typeface="Corbel" pitchFamily="34" charset="0"/>
            </a:endParaRPr>
          </a:p>
        </p:txBody>
      </p:sp>
      <p:pic>
        <p:nvPicPr>
          <p:cNvPr id="33" name="Picture 8"/>
          <p:cNvPicPr>
            <a:picLocks noChangeAspect="1" noChangeArrowheads="1"/>
          </p:cNvPicPr>
          <p:nvPr/>
        </p:nvPicPr>
        <p:blipFill>
          <a:blip r:embed="rId3">
            <a:lum bright="10000" contrast="-16000"/>
          </a:blip>
          <a:srcRect l="59119" b="68795"/>
          <a:stretch>
            <a:fillRect/>
          </a:stretch>
        </p:blipFill>
        <p:spPr bwMode="auto">
          <a:xfrm>
            <a:off x="107504" y="71411"/>
            <a:ext cx="8928992" cy="6669957"/>
          </a:xfrm>
          <a:prstGeom prst="rect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22489">
                <a:schemeClr val="accent2">
                  <a:lumMod val="75000"/>
                </a:schemeClr>
              </a:gs>
              <a:gs pos="43000">
                <a:srgbClr val="AACAAB"/>
              </a:gs>
              <a:gs pos="6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47625">
            <a:noFill/>
            <a:miter lim="800000"/>
            <a:headEnd/>
            <a:tailEnd/>
          </a:ln>
        </p:spPr>
      </p:pic>
      <p:sp>
        <p:nvSpPr>
          <p:cNvPr id="5" name="Скругленный прямоугольник 4"/>
          <p:cNvSpPr/>
          <p:nvPr/>
        </p:nvSpPr>
        <p:spPr>
          <a:xfrm>
            <a:off x="3007887" y="3393280"/>
            <a:ext cx="6028610" cy="96240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FFFFF"/>
              </a:gs>
              <a:gs pos="20000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60000">
                <a:srgbClr val="0070C0"/>
              </a:gs>
              <a:gs pos="65000">
                <a:srgbClr val="E6E6E6"/>
              </a:gs>
            </a:gsLst>
            <a:lin ang="5400000" scaled="0"/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Ижтимоий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фаол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фуқаролик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2539765" y="4571705"/>
            <a:ext cx="6496732" cy="873519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FFFFF"/>
              </a:gs>
              <a:gs pos="20000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60000">
                <a:srgbClr val="0070C0"/>
              </a:gs>
              <a:gs pos="65000">
                <a:srgbClr val="E6E6E6"/>
              </a:gs>
            </a:gsLst>
            <a:lin ang="5400000" scaled="0"/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Миллий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умуммаданий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2123728" y="5661249"/>
            <a:ext cx="6912768" cy="1009378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FFFFF"/>
              </a:gs>
              <a:gs pos="20000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60000">
                <a:srgbClr val="0070C0"/>
              </a:gs>
              <a:gs pos="65000">
                <a:srgbClr val="E6E6E6"/>
              </a:gs>
            </a:gsLst>
            <a:lin ang="5400000" scaled="0"/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Математик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саводхонлик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фан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техника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янгиликларидан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хабардор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бўлиш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ҳамда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фойдаланиш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2597765" y="1196752"/>
            <a:ext cx="6438732" cy="873519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FFFFF"/>
              </a:gs>
              <a:gs pos="20000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60000">
                <a:srgbClr val="0070C0"/>
              </a:gs>
              <a:gs pos="65000">
                <a:srgbClr val="E6E6E6"/>
              </a:gs>
            </a:gsLst>
            <a:lin ang="5400000" scaled="0"/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Ахборотлар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ишлаш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007888" y="2276872"/>
            <a:ext cx="6028609" cy="873519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FFFFF"/>
              </a:gs>
              <a:gs pos="20000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60000">
                <a:srgbClr val="0070C0"/>
              </a:gs>
              <a:gs pos="65000">
                <a:srgbClr val="E6E6E6"/>
              </a:gs>
            </a:gsLst>
            <a:lin ang="5400000" scaled="0"/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Ўзини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ўзи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ривожлантириш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979712" y="116632"/>
            <a:ext cx="7056784" cy="873519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FFFFF"/>
              </a:gs>
              <a:gs pos="7001">
                <a:srgbClr val="E6E6E6"/>
              </a:gs>
              <a:gs pos="12000">
                <a:srgbClr val="7D8496"/>
              </a:gs>
              <a:gs pos="48000">
                <a:srgbClr val="E6E6E6"/>
              </a:gs>
              <a:gs pos="61000">
                <a:schemeClr val="bg1">
                  <a:lumMod val="85000"/>
                </a:schemeClr>
              </a:gs>
              <a:gs pos="69000">
                <a:srgbClr val="E6E6E6"/>
              </a:gs>
            </a:gsLst>
            <a:path path="rect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Коммуникатив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2647847" y="1268760"/>
            <a:ext cx="772025" cy="66486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54000">
                <a:srgbClr val="E6E6E6"/>
              </a:gs>
              <a:gs pos="75000">
                <a:srgbClr val="7D8496"/>
              </a:gs>
              <a:gs pos="100000">
                <a:srgbClr val="E6E6E6"/>
              </a:gs>
            </a:gsLst>
            <a:path path="circle">
              <a:fillToRect l="50000" t="50000" r="50000" b="50000"/>
            </a:path>
            <a:tileRect/>
          </a:gradFill>
          <a:ln w="444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2915816" y="2328126"/>
            <a:ext cx="772025" cy="66486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54000">
                <a:srgbClr val="E6E6E6"/>
              </a:gs>
              <a:gs pos="75000">
                <a:srgbClr val="7D8496"/>
              </a:gs>
              <a:gs pos="100000">
                <a:srgbClr val="E6E6E6"/>
              </a:gs>
            </a:gsLst>
            <a:path path="circle">
              <a:fillToRect l="50000" t="50000" r="50000" b="50000"/>
            </a:path>
            <a:tileRect/>
          </a:gradFill>
          <a:ln w="444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3007887" y="3480254"/>
            <a:ext cx="772025" cy="66486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54000">
                <a:srgbClr val="E6E6E6"/>
              </a:gs>
              <a:gs pos="75000">
                <a:srgbClr val="7D8496"/>
              </a:gs>
              <a:gs pos="100000">
                <a:srgbClr val="E6E6E6"/>
              </a:gs>
            </a:gsLst>
            <a:path path="circle">
              <a:fillToRect l="50000" t="50000" r="50000" b="50000"/>
            </a:path>
            <a:tileRect/>
          </a:gradFill>
          <a:ln w="444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Скругленный прямоугольник 68"/>
          <p:cNvSpPr/>
          <p:nvPr/>
        </p:nvSpPr>
        <p:spPr>
          <a:xfrm>
            <a:off x="2575839" y="4636344"/>
            <a:ext cx="772025" cy="66486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54000">
                <a:srgbClr val="E6E6E6"/>
              </a:gs>
              <a:gs pos="75000">
                <a:srgbClr val="7D8496"/>
              </a:gs>
              <a:gs pos="100000">
                <a:srgbClr val="E6E6E6"/>
              </a:gs>
            </a:gsLst>
            <a:path path="circle">
              <a:fillToRect l="50000" t="50000" r="50000" b="50000"/>
            </a:path>
            <a:tileRect/>
          </a:gradFill>
          <a:ln w="444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6" name="Group 60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63122" y="1558157"/>
            <a:ext cx="2780686" cy="2882081"/>
            <a:chOff x="192" y="1631"/>
            <a:chExt cx="1684" cy="1683"/>
          </a:xfrm>
        </p:grpSpPr>
        <p:sp>
          <p:nvSpPr>
            <p:cNvPr id="37" name="Oval 61"/>
            <p:cNvSpPr>
              <a:spLocks noChangeArrowheads="1"/>
            </p:cNvSpPr>
            <p:nvPr/>
          </p:nvSpPr>
          <p:spPr bwMode="gray">
            <a:xfrm>
              <a:off x="192" y="1631"/>
              <a:ext cx="1684" cy="168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4582A7"/>
                </a:gs>
                <a:gs pos="100000">
                  <a:srgbClr val="FFFFFF"/>
                </a:gs>
              </a:gsLst>
              <a:lin ang="2700000" scaled="1"/>
            </a:gradFill>
            <a:ln w="38100" algn="ctr">
              <a:solidFill>
                <a:schemeClr val="accent4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defRPr/>
              </a:pPr>
              <a:endParaRPr lang="ru-RU" b="1">
                <a:solidFill>
                  <a:srgbClr val="30311D"/>
                </a:solidFill>
                <a:latin typeface="Corbel" pitchFamily="34" charset="0"/>
              </a:endParaRPr>
            </a:p>
          </p:txBody>
        </p:sp>
        <p:sp>
          <p:nvSpPr>
            <p:cNvPr id="38" name="Oval 62"/>
            <p:cNvSpPr>
              <a:spLocks noChangeArrowheads="1"/>
            </p:cNvSpPr>
            <p:nvPr/>
          </p:nvSpPr>
          <p:spPr bwMode="gray">
            <a:xfrm>
              <a:off x="304" y="1740"/>
              <a:ext cx="1461" cy="1462"/>
            </a:xfrm>
            <a:prstGeom prst="ellipse">
              <a:avLst/>
            </a:prstGeom>
            <a:gradFill rotWithShape="1">
              <a:gsLst>
                <a:gs pos="0">
                  <a:srgbClr val="25465A"/>
                </a:gs>
                <a:gs pos="50000">
                  <a:srgbClr val="4582A7"/>
                </a:gs>
                <a:gs pos="100000">
                  <a:srgbClr val="25465A"/>
                </a:gs>
              </a:gsLst>
              <a:lin ang="18900000" scaled="1"/>
            </a:gradFill>
            <a:ln w="38100" algn="ctr">
              <a:solidFill>
                <a:schemeClr val="accent4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>
                <a:defRPr/>
              </a:pPr>
              <a:endParaRPr lang="ru-RU" b="1">
                <a:solidFill>
                  <a:srgbClr val="30311D"/>
                </a:solidFill>
                <a:latin typeface="Corbel" pitchFamily="34" charset="0"/>
              </a:endParaRPr>
            </a:p>
          </p:txBody>
        </p:sp>
        <p:sp>
          <p:nvSpPr>
            <p:cNvPr id="39" name="Oval 63"/>
            <p:cNvSpPr>
              <a:spLocks noChangeArrowheads="1"/>
            </p:cNvSpPr>
            <p:nvPr/>
          </p:nvSpPr>
          <p:spPr bwMode="gray">
            <a:xfrm>
              <a:off x="288" y="1754"/>
              <a:ext cx="1461" cy="1462"/>
            </a:xfrm>
            <a:prstGeom prst="ellipse">
              <a:avLst/>
            </a:prstGeom>
            <a:gradFill rotWithShape="1">
              <a:gsLst>
                <a:gs pos="0">
                  <a:srgbClr val="2C536A"/>
                </a:gs>
                <a:gs pos="100000">
                  <a:srgbClr val="4582A7">
                    <a:alpha val="0"/>
                  </a:srgbClr>
                </a:gs>
              </a:gsLst>
              <a:lin ang="2700000" scaled="1"/>
            </a:gradFill>
            <a:ln w="38100" algn="ctr">
              <a:solidFill>
                <a:schemeClr val="accent4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>
                <a:defRPr/>
              </a:pPr>
              <a:endParaRPr lang="ru-RU" b="1">
                <a:solidFill>
                  <a:srgbClr val="30311D"/>
                </a:solidFill>
                <a:latin typeface="Corbel" pitchFamily="34" charset="0"/>
              </a:endParaRPr>
            </a:p>
          </p:txBody>
        </p:sp>
        <p:sp>
          <p:nvSpPr>
            <p:cNvPr id="40" name="Oval 64"/>
            <p:cNvSpPr>
              <a:spLocks noChangeArrowheads="1"/>
            </p:cNvSpPr>
            <p:nvPr/>
          </p:nvSpPr>
          <p:spPr bwMode="gray">
            <a:xfrm>
              <a:off x="374" y="1813"/>
              <a:ext cx="1318" cy="1317"/>
            </a:xfrm>
            <a:prstGeom prst="ellipse">
              <a:avLst/>
            </a:prstGeom>
            <a:solidFill>
              <a:srgbClr val="000000"/>
            </a:solidFill>
            <a:ln w="38100" algn="ctr">
              <a:solidFill>
                <a:schemeClr val="accent4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>
                <a:defRPr/>
              </a:pPr>
              <a:endParaRPr lang="ru-RU" b="1">
                <a:solidFill>
                  <a:srgbClr val="30311D"/>
                </a:solidFill>
                <a:latin typeface="Corbel" pitchFamily="34" charset="0"/>
              </a:endParaRPr>
            </a:p>
          </p:txBody>
        </p:sp>
        <p:sp>
          <p:nvSpPr>
            <p:cNvPr id="41" name="Oval 65"/>
            <p:cNvSpPr>
              <a:spLocks noChangeArrowheads="1"/>
            </p:cNvSpPr>
            <p:nvPr/>
          </p:nvSpPr>
          <p:spPr bwMode="gray">
            <a:xfrm>
              <a:off x="396" y="1835"/>
              <a:ext cx="1276" cy="1277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solidFill>
                <a:schemeClr val="accent4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ctr">
                <a:defRPr/>
              </a:pPr>
              <a:endParaRPr lang="ru-RU" b="1">
                <a:solidFill>
                  <a:srgbClr val="30311D"/>
                </a:solidFill>
                <a:latin typeface="Corbel" pitchFamily="34" charset="0"/>
              </a:endParaRPr>
            </a:p>
          </p:txBody>
        </p:sp>
        <p:sp>
          <p:nvSpPr>
            <p:cNvPr id="48" name="Oval 66"/>
            <p:cNvSpPr>
              <a:spLocks noChangeArrowheads="1"/>
            </p:cNvSpPr>
            <p:nvPr/>
          </p:nvSpPr>
          <p:spPr bwMode="gray">
            <a:xfrm>
              <a:off x="412" y="1842"/>
              <a:ext cx="1246" cy="124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 algn="ctr">
              <a:solidFill>
                <a:schemeClr val="accent4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ctr">
                <a:defRPr/>
              </a:pPr>
              <a:endParaRPr lang="ru-RU" b="1">
                <a:solidFill>
                  <a:srgbClr val="30311D"/>
                </a:solidFill>
                <a:latin typeface="Corbel" pitchFamily="34" charset="0"/>
              </a:endParaRPr>
            </a:p>
          </p:txBody>
        </p:sp>
        <p:sp>
          <p:nvSpPr>
            <p:cNvPr id="57" name="Oval 67"/>
            <p:cNvSpPr>
              <a:spLocks noChangeArrowheads="1"/>
            </p:cNvSpPr>
            <p:nvPr/>
          </p:nvSpPr>
          <p:spPr bwMode="gray">
            <a:xfrm>
              <a:off x="426" y="1854"/>
              <a:ext cx="1184" cy="1164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solidFill>
                <a:schemeClr val="accent4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ctr">
                <a:defRPr/>
              </a:pPr>
              <a:endParaRPr lang="ru-RU" b="1">
                <a:solidFill>
                  <a:srgbClr val="30311D"/>
                </a:solidFill>
                <a:latin typeface="Corbel" pitchFamily="34" charset="0"/>
              </a:endParaRPr>
            </a:p>
          </p:txBody>
        </p:sp>
        <p:sp>
          <p:nvSpPr>
            <p:cNvPr id="58" name="Oval 68"/>
            <p:cNvSpPr>
              <a:spLocks noChangeArrowheads="1"/>
            </p:cNvSpPr>
            <p:nvPr/>
          </p:nvSpPr>
          <p:spPr bwMode="gray">
            <a:xfrm>
              <a:off x="519" y="1947"/>
              <a:ext cx="1052" cy="94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 algn="ctr">
              <a:solidFill>
                <a:schemeClr val="accent4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ctr">
                <a:defRPr/>
              </a:pPr>
              <a:endParaRPr lang="ru-RU" b="1">
                <a:solidFill>
                  <a:srgbClr val="30311D"/>
                </a:solidFill>
                <a:latin typeface="Corbel" pitchFamily="34" charset="0"/>
              </a:endParaRPr>
            </a:p>
          </p:txBody>
        </p:sp>
      </p:grpSp>
      <p:sp>
        <p:nvSpPr>
          <p:cNvPr id="34" name="AutoShape 3"/>
          <p:cNvSpPr>
            <a:spLocks noChangeArrowheads="1"/>
          </p:cNvSpPr>
          <p:nvPr/>
        </p:nvSpPr>
        <p:spPr bwMode="ltGray">
          <a:xfrm rot="5400000">
            <a:off x="-2636242" y="731042"/>
            <a:ext cx="6643736" cy="53244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401 w 21600"/>
              <a:gd name="T13" fmla="*/ 0 h 21600"/>
              <a:gd name="T14" fmla="*/ 21199 w 21600"/>
              <a:gd name="T15" fmla="*/ 1362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rgbClr val="008080">
                  <a:alpha val="60001"/>
                </a:srgbClr>
              </a:gs>
              <a:gs pos="50000">
                <a:schemeClr val="bg2"/>
              </a:gs>
              <a:gs pos="100000">
                <a:srgbClr val="008080">
                  <a:alpha val="60001"/>
                </a:srgb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00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7884" y="2524688"/>
            <a:ext cx="16518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Cyrl-U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ТАЯНЧ</a:t>
            </a:r>
            <a:r>
              <a:rPr lang="uz-Cyrl-UZ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КОМПЕТЕНЦИЯЛАР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2051720" y="220959"/>
            <a:ext cx="772025" cy="66486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54000">
                <a:srgbClr val="E6E6E6"/>
              </a:gs>
              <a:gs pos="75000">
                <a:srgbClr val="7D8496"/>
              </a:gs>
              <a:gs pos="100000">
                <a:srgbClr val="E6E6E6"/>
              </a:gs>
            </a:gsLst>
            <a:path path="circle">
              <a:fillToRect l="50000" t="50000" r="50000" b="50000"/>
            </a:path>
            <a:tileRect/>
          </a:gradFill>
          <a:ln w="444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1835696" y="5716464"/>
            <a:ext cx="772025" cy="66486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54000">
                <a:srgbClr val="E6E6E6"/>
              </a:gs>
              <a:gs pos="75000">
                <a:srgbClr val="7D8496"/>
              </a:gs>
              <a:gs pos="100000">
                <a:srgbClr val="E6E6E6"/>
              </a:gs>
            </a:gsLst>
            <a:path path="circle">
              <a:fillToRect l="50000" t="50000" r="50000" b="50000"/>
            </a:path>
            <a:tileRect/>
          </a:gradFill>
          <a:ln w="444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127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51520" y="260648"/>
            <a:ext cx="8640960" cy="6336704"/>
            <a:chOff x="251520" y="260648"/>
            <a:chExt cx="8640960" cy="6336704"/>
          </a:xfrm>
        </p:grpSpPr>
        <p:pic>
          <p:nvPicPr>
            <p:cNvPr id="36" name="Picture 8"/>
            <p:cNvPicPr>
              <a:picLocks noChangeAspect="1" noChangeArrowheads="1"/>
            </p:cNvPicPr>
            <p:nvPr/>
          </p:nvPicPr>
          <p:blipFill rotWithShape="1">
            <a:blip r:embed="rId2">
              <a:lum bright="10000" contrast="-16000"/>
            </a:blip>
            <a:srcRect l="59119" r="27192" b="68795"/>
            <a:stretch/>
          </p:blipFill>
          <p:spPr bwMode="auto">
            <a:xfrm>
              <a:off x="7160752" y="260648"/>
              <a:ext cx="1731728" cy="6264696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  <p:pic>
          <p:nvPicPr>
            <p:cNvPr id="5" name="Picture 8"/>
            <p:cNvPicPr>
              <a:picLocks noChangeAspect="1" noChangeArrowheads="1"/>
            </p:cNvPicPr>
            <p:nvPr/>
          </p:nvPicPr>
          <p:blipFill>
            <a:blip r:embed="rId2">
              <a:lum bright="10000" contrast="-16000"/>
            </a:blip>
            <a:srcRect l="59119" b="68795"/>
            <a:stretch>
              <a:fillRect/>
            </a:stretch>
          </p:blipFill>
          <p:spPr bwMode="auto">
            <a:xfrm>
              <a:off x="251520" y="260649"/>
              <a:ext cx="6480720" cy="6336703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</p:grpSp>
      <p:pic>
        <p:nvPicPr>
          <p:cNvPr id="6" name="Picture 2" descr="D:\МАМА\Все смайлы\Знаки\574a61436c4d46c39fe790e12904224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51520" y="5250286"/>
            <a:ext cx="1407557" cy="1137971"/>
          </a:xfrm>
          <a:prstGeom prst="rect">
            <a:avLst/>
          </a:prstGeom>
          <a:noFill/>
        </p:spPr>
      </p:pic>
      <p:sp>
        <p:nvSpPr>
          <p:cNvPr id="26" name="AutoShape 45"/>
          <p:cNvSpPr>
            <a:spLocks noChangeArrowheads="1"/>
          </p:cNvSpPr>
          <p:nvPr/>
        </p:nvSpPr>
        <p:spPr bwMode="gray">
          <a:xfrm>
            <a:off x="1124800" y="1268760"/>
            <a:ext cx="5040560" cy="1241197"/>
          </a:xfrm>
          <a:prstGeom prst="roundRect">
            <a:avLst>
              <a:gd name="adj" fmla="val 24888"/>
            </a:avLst>
          </a:prstGeom>
          <a:gradFill flip="none" rotWithShape="1"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95417">
                <a:schemeClr val="accent1">
                  <a:lumMod val="20000"/>
                  <a:lumOff val="80000"/>
                </a:schemeClr>
              </a:gs>
              <a:gs pos="76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sz="28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Фанга оид компенетцяилар</a:t>
            </a:r>
            <a:endParaRPr lang="ru-RU" sz="2800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AutoShape 45"/>
          <p:cNvSpPr>
            <a:spLocks noChangeArrowheads="1"/>
          </p:cNvSpPr>
          <p:nvPr/>
        </p:nvSpPr>
        <p:spPr bwMode="gray">
          <a:xfrm>
            <a:off x="3707904" y="3068959"/>
            <a:ext cx="3096344" cy="1796617"/>
          </a:xfrm>
          <a:prstGeom prst="roundRect">
            <a:avLst>
              <a:gd name="adj" fmla="val 16052"/>
            </a:avLst>
          </a:prstGeom>
          <a:gradFill>
            <a:gsLst>
              <a:gs pos="54000">
                <a:schemeClr val="accent2">
                  <a:lumMod val="20000"/>
                  <a:lumOff val="80000"/>
                </a:schemeClr>
              </a:gs>
              <a:gs pos="6000">
                <a:schemeClr val="bg1"/>
              </a:gs>
              <a:gs pos="71000">
                <a:schemeClr val="accent1">
                  <a:lumMod val="60000"/>
                  <a:lumOff val="40000"/>
                </a:schemeClr>
              </a:gs>
              <a:gs pos="97083">
                <a:schemeClr val="accent1">
                  <a:lumMod val="75000"/>
                </a:schemeClr>
              </a:gs>
              <a:gs pos="86000">
                <a:schemeClr val="accent1">
                  <a:lumMod val="40000"/>
                  <a:lumOff val="60000"/>
                </a:scheme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cxnSp>
        <p:nvCxnSpPr>
          <p:cNvPr id="21" name="Прямая со стрелкой 20"/>
          <p:cNvCxnSpPr>
            <a:stCxn id="26" idx="2"/>
            <a:endCxn id="19" idx="0"/>
          </p:cNvCxnSpPr>
          <p:nvPr/>
        </p:nvCxnSpPr>
        <p:spPr>
          <a:xfrm flipH="1">
            <a:off x="1864617" y="2509957"/>
            <a:ext cx="1780463" cy="568587"/>
          </a:xfrm>
          <a:prstGeom prst="straightConnector1">
            <a:avLst/>
          </a:prstGeom>
          <a:ln w="12700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26" idx="2"/>
            <a:endCxn id="24" idx="0"/>
          </p:cNvCxnSpPr>
          <p:nvPr/>
        </p:nvCxnSpPr>
        <p:spPr>
          <a:xfrm>
            <a:off x="3645080" y="2509957"/>
            <a:ext cx="1610996" cy="559002"/>
          </a:xfrm>
          <a:prstGeom prst="straightConnector1">
            <a:avLst/>
          </a:prstGeom>
          <a:ln w="12700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utoShape 45"/>
          <p:cNvSpPr>
            <a:spLocks noChangeArrowheads="1"/>
          </p:cNvSpPr>
          <p:nvPr/>
        </p:nvSpPr>
        <p:spPr bwMode="gray">
          <a:xfrm>
            <a:off x="224270" y="3078544"/>
            <a:ext cx="3280693" cy="1790615"/>
          </a:xfrm>
          <a:prstGeom prst="roundRect">
            <a:avLst>
              <a:gd name="adj" fmla="val 14241"/>
            </a:avLst>
          </a:prstGeom>
          <a:gradFill>
            <a:gsLst>
              <a:gs pos="54000">
                <a:schemeClr val="accent2">
                  <a:lumMod val="20000"/>
                  <a:lumOff val="80000"/>
                </a:schemeClr>
              </a:gs>
              <a:gs pos="6000">
                <a:schemeClr val="bg1"/>
              </a:gs>
              <a:gs pos="71000">
                <a:schemeClr val="accent1">
                  <a:lumMod val="60000"/>
                  <a:lumOff val="40000"/>
                </a:schemeClr>
              </a:gs>
              <a:gs pos="97083">
                <a:schemeClr val="accent1">
                  <a:lumMod val="75000"/>
                </a:schemeClr>
              </a:gs>
              <a:gs pos="86000">
                <a:schemeClr val="accent1">
                  <a:lumMod val="40000"/>
                  <a:lumOff val="60000"/>
                </a:scheme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 err="1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Ҳуқуқий</a:t>
            </a:r>
            <a:r>
              <a:rPr lang="ru-RU" sz="2800" b="1" dirty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онгга</a:t>
            </a:r>
            <a:endParaRPr lang="ru-RU" sz="2800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2800" b="1" dirty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бўлиш</a:t>
            </a:r>
            <a:r>
              <a:rPr lang="ru-RU" sz="28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175896" y="3284984"/>
            <a:ext cx="2241190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800" b="1" dirty="0" err="1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Ҳуқуқий</a:t>
            </a:r>
            <a:r>
              <a:rPr lang="ru-RU" sz="2800" b="1" dirty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 smtClean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8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маданиятли</a:t>
            </a:r>
            <a:r>
              <a:rPr lang="ru-RU" sz="28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sz="28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бўлиш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7020272" y="332656"/>
            <a:ext cx="1904027" cy="6120680"/>
            <a:chOff x="7020272" y="188640"/>
            <a:chExt cx="1944216" cy="6540151"/>
          </a:xfrm>
        </p:grpSpPr>
        <p:pic>
          <p:nvPicPr>
            <p:cNvPr id="13" name="Picture 2" descr="C:\Users\Admin\Desktop\rasm\4025.jpg"/>
            <p:cNvPicPr>
              <a:picLocks noChangeAspect="1" noChangeArrowheads="1"/>
            </p:cNvPicPr>
            <p:nvPr/>
          </p:nvPicPr>
          <p:blipFill>
            <a:blip r:embed="rId4" cstate="print">
              <a:extLst/>
            </a:blip>
            <a:srcRect/>
            <a:stretch>
              <a:fillRect/>
            </a:stretch>
          </p:blipFill>
          <p:spPr bwMode="auto">
            <a:xfrm>
              <a:off x="7020272" y="2700187"/>
              <a:ext cx="1904026" cy="1423605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4" name="Picture 6" descr="C:\Users\Admin\Desktop\sadriddin aka rasm\1822_ed.jpg"/>
            <p:cNvPicPr>
              <a:picLocks noChangeAspect="1" noChangeArrowheads="1"/>
            </p:cNvPicPr>
            <p:nvPr/>
          </p:nvPicPr>
          <p:blipFill>
            <a:blip r:embed="rId5" cstate="print">
              <a:extLst/>
            </a:blip>
            <a:srcRect/>
            <a:stretch>
              <a:fillRect/>
            </a:stretch>
          </p:blipFill>
          <p:spPr bwMode="auto">
            <a:xfrm>
              <a:off x="7078081" y="188640"/>
              <a:ext cx="1846217" cy="137598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5" name="Picture 3" descr="C:\Users\Admin\Desktop\sadriddin aka rasm\7957.jpg"/>
            <p:cNvPicPr>
              <a:picLocks noChangeAspect="1" noChangeArrowheads="1"/>
            </p:cNvPicPr>
            <p:nvPr/>
          </p:nvPicPr>
          <p:blipFill>
            <a:blip r:embed="rId6" cstate="print">
              <a:extLst/>
            </a:blip>
            <a:srcRect b="10333"/>
            <a:stretch>
              <a:fillRect/>
            </a:stretch>
          </p:blipFill>
          <p:spPr bwMode="auto">
            <a:xfrm>
              <a:off x="7060461" y="1484784"/>
              <a:ext cx="1904027" cy="1418499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6" name="Picture 4" descr="C:\Users\Admin\Desktop\sadriddin aka rasm\7963.jpg"/>
            <p:cNvPicPr>
              <a:picLocks noChangeAspect="1" noChangeArrowheads="1"/>
            </p:cNvPicPr>
            <p:nvPr/>
          </p:nvPicPr>
          <p:blipFill>
            <a:blip r:embed="rId7" cstate="print">
              <a:extLst/>
            </a:blip>
            <a:srcRect b="8311"/>
            <a:stretch>
              <a:fillRect/>
            </a:stretch>
          </p:blipFill>
          <p:spPr bwMode="auto">
            <a:xfrm>
              <a:off x="7020272" y="4005064"/>
              <a:ext cx="1944216" cy="145280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7" name="Picture 5" descr="C:\Users\Admin\Desktop\sadriddin aka rasm\8273.jpg"/>
            <p:cNvPicPr>
              <a:picLocks noChangeAspect="1" noChangeArrowheads="1"/>
            </p:cNvPicPr>
            <p:nvPr/>
          </p:nvPicPr>
          <p:blipFill>
            <a:blip r:embed="rId8" cstate="print">
              <a:extLst/>
            </a:blip>
            <a:srcRect b="9755"/>
            <a:stretch>
              <a:fillRect/>
            </a:stretch>
          </p:blipFill>
          <p:spPr bwMode="auto">
            <a:xfrm>
              <a:off x="7059299" y="5301208"/>
              <a:ext cx="1905189" cy="142758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</p:grpSp>
    </p:spTree>
    <p:extLst>
      <p:ext uri="{BB962C8B-B14F-4D97-AF65-F5344CB8AC3E}">
        <p14:creationId xmlns:p14="http://schemas.microsoft.com/office/powerpoint/2010/main" xmlns="" val="315817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93218" y="332656"/>
            <a:ext cx="8640960" cy="6336704"/>
            <a:chOff x="251520" y="260648"/>
            <a:chExt cx="8640960" cy="6336704"/>
          </a:xfrm>
        </p:grpSpPr>
        <p:pic>
          <p:nvPicPr>
            <p:cNvPr id="36" name="Picture 8"/>
            <p:cNvPicPr>
              <a:picLocks noChangeAspect="1" noChangeArrowheads="1"/>
            </p:cNvPicPr>
            <p:nvPr/>
          </p:nvPicPr>
          <p:blipFill rotWithShape="1">
            <a:blip r:embed="rId2">
              <a:lum bright="10000" contrast="-16000"/>
            </a:blip>
            <a:srcRect l="59119" r="27192" b="68795"/>
            <a:stretch/>
          </p:blipFill>
          <p:spPr bwMode="auto">
            <a:xfrm>
              <a:off x="7160752" y="260648"/>
              <a:ext cx="1731728" cy="6264696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  <p:pic>
          <p:nvPicPr>
            <p:cNvPr id="5" name="Picture 8"/>
            <p:cNvPicPr>
              <a:picLocks noChangeAspect="1" noChangeArrowheads="1"/>
            </p:cNvPicPr>
            <p:nvPr/>
          </p:nvPicPr>
          <p:blipFill>
            <a:blip r:embed="rId2">
              <a:lum bright="10000" contrast="-16000"/>
            </a:blip>
            <a:srcRect l="59119" b="68795"/>
            <a:stretch>
              <a:fillRect/>
            </a:stretch>
          </p:blipFill>
          <p:spPr bwMode="auto">
            <a:xfrm>
              <a:off x="251520" y="260649"/>
              <a:ext cx="6480720" cy="6336703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</p:grpSp>
      <p:pic>
        <p:nvPicPr>
          <p:cNvPr id="6" name="Picture 2" descr="D:\МАМА\Все смайлы\Знаки\574a61436c4d46c39fe790e12904224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24648" y="5301208"/>
            <a:ext cx="1634208" cy="1137971"/>
          </a:xfrm>
          <a:prstGeom prst="rect">
            <a:avLst/>
          </a:prstGeom>
          <a:noFill/>
        </p:spPr>
      </p:pic>
      <p:sp>
        <p:nvSpPr>
          <p:cNvPr id="26" name="AutoShape 45"/>
          <p:cNvSpPr>
            <a:spLocks noChangeArrowheads="1"/>
          </p:cNvSpPr>
          <p:nvPr/>
        </p:nvSpPr>
        <p:spPr bwMode="gray">
          <a:xfrm>
            <a:off x="276672" y="2171186"/>
            <a:ext cx="2279104" cy="2625966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Ҳуқуқий</a:t>
            </a:r>
            <a:r>
              <a:rPr lang="ru-RU" sz="2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онгга</a:t>
            </a:r>
            <a:endParaRPr lang="ru-RU" sz="2400" b="1" dirty="0" smtClean="0">
              <a:solidFill>
                <a:srgbClr val="41634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400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2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бўлиш</a:t>
            </a:r>
            <a:r>
              <a:rPr lang="ru-RU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rgbClr val="41634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>
            <a:stCxn id="26" idx="3"/>
            <a:endCxn id="20" idx="1"/>
          </p:cNvCxnSpPr>
          <p:nvPr/>
        </p:nvCxnSpPr>
        <p:spPr>
          <a:xfrm flipV="1">
            <a:off x="2555776" y="404665"/>
            <a:ext cx="717600" cy="3079504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utoShape 45"/>
          <p:cNvSpPr>
            <a:spLocks noChangeArrowheads="1"/>
          </p:cNvSpPr>
          <p:nvPr/>
        </p:nvSpPr>
        <p:spPr bwMode="gray">
          <a:xfrm>
            <a:off x="3273376" y="116634"/>
            <a:ext cx="5619104" cy="576062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 lnSpcReduction="10000"/>
          </a:bodyPr>
          <a:lstStyle/>
          <a:p>
            <a:pPr algn="just" fontAlgn="t"/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Жамият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давлат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ҳуқуқнинг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пайдо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бўлиши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ҳуқуқбузарлик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b="1" dirty="0" smtClean="0">
              <a:solidFill>
                <a:srgbClr val="41634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ru-RU" sz="14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400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уларнинг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белгилари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ҳақида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маълумот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бера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23" name="AutoShape 45"/>
          <p:cNvSpPr>
            <a:spLocks noChangeArrowheads="1"/>
          </p:cNvSpPr>
          <p:nvPr/>
        </p:nvSpPr>
        <p:spPr bwMode="gray">
          <a:xfrm>
            <a:off x="3273376" y="836712"/>
            <a:ext cx="5643266" cy="648072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 lnSpcReduction="10000"/>
          </a:bodyPr>
          <a:lstStyle/>
          <a:p>
            <a:pPr algn="just" fontAlgn="t"/>
            <a:r>
              <a:rPr lang="ru-RU" sz="16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инсон</a:t>
            </a:r>
            <a:r>
              <a:rPr lang="ru-RU" sz="1600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600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фуқароларнинг</a:t>
            </a:r>
            <a:r>
              <a:rPr lang="ru-RU" sz="1600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конституциявий</a:t>
            </a:r>
            <a:r>
              <a:rPr lang="ru-RU" sz="1600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ҳуқуқ</a:t>
            </a:r>
            <a:endParaRPr lang="ru-RU" sz="1600" b="1" dirty="0" smtClean="0">
              <a:solidFill>
                <a:srgbClr val="41634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ru-RU" sz="1600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600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бурчларини</a:t>
            </a:r>
            <a:r>
              <a:rPr lang="ru-RU" sz="1600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билади</a:t>
            </a:r>
            <a:r>
              <a:rPr lang="ru-RU" sz="1600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600" b="1" dirty="0">
              <a:solidFill>
                <a:srgbClr val="41634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AutoShape 45"/>
          <p:cNvSpPr>
            <a:spLocks noChangeArrowheads="1"/>
          </p:cNvSpPr>
          <p:nvPr/>
        </p:nvSpPr>
        <p:spPr bwMode="gray">
          <a:xfrm>
            <a:off x="3274462" y="1628800"/>
            <a:ext cx="5618018" cy="648072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algn="just" fontAlgn="t"/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ҳокимият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унинг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бўлиниш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принциплари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белгилари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фуқаролик</a:t>
            </a:r>
            <a:r>
              <a:rPr lang="ru-RU" sz="1400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fontAlgn="t"/>
            <a:r>
              <a:rPr lang="ru-RU" sz="14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жамияти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ҳуқуқий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давлат</a:t>
            </a:r>
            <a:r>
              <a:rPr lang="ru-RU" sz="1400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400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унинг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асосларини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тушунтира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28" name="AutoShape 45"/>
          <p:cNvSpPr>
            <a:spLocks noChangeArrowheads="1"/>
          </p:cNvSpPr>
          <p:nvPr/>
        </p:nvSpPr>
        <p:spPr bwMode="gray">
          <a:xfrm>
            <a:off x="3273376" y="2348880"/>
            <a:ext cx="5643266" cy="864096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algn="just" fontAlgn="t"/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Ўзбекистон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Республикаси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фуқаролик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меҳнат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маъмурий</a:t>
            </a:r>
            <a:r>
              <a:rPr lang="ru-RU" sz="1400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endParaRPr lang="ru-RU" sz="1400" b="1" dirty="0" smtClean="0">
              <a:solidFill>
                <a:srgbClr val="41634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ru-RU" sz="14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жиноят</a:t>
            </a:r>
            <a:r>
              <a:rPr lang="ru-RU" sz="1400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қонунчилигида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белгиланган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етмаганларга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оид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b="1" dirty="0" smtClean="0">
              <a:solidFill>
                <a:srgbClr val="41634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ru-RU" sz="1400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ҳуқуқларни</a:t>
            </a:r>
            <a:r>
              <a:rPr lang="ru-RU" sz="1400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чекловларни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билади</a:t>
            </a:r>
            <a:r>
              <a:rPr lang="ru-RU" sz="1400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29" name="AutoShape 45"/>
          <p:cNvSpPr>
            <a:spLocks noChangeArrowheads="1"/>
          </p:cNvSpPr>
          <p:nvPr/>
        </p:nvSpPr>
        <p:spPr bwMode="gray">
          <a:xfrm>
            <a:off x="3273376" y="3356992"/>
            <a:ext cx="5643266" cy="1080120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 fontScale="92500" lnSpcReduction="20000"/>
          </a:bodyPr>
          <a:lstStyle/>
          <a:p>
            <a:pPr algn="just" fontAlgn="t"/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Ўзбекистон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Республикасининг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процессуал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қонунчилиги</a:t>
            </a:r>
            <a:r>
              <a:rPr lang="ru-RU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just" fontAlgn="t"/>
            <a:r>
              <a:rPr lang="ru-RU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белгиланган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етмаганларнинг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ҳуқуқларини</a:t>
            </a:r>
            <a:endParaRPr lang="ru-RU" b="1" dirty="0" smtClean="0">
              <a:solidFill>
                <a:srgbClr val="41634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ru-RU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билади</a:t>
            </a:r>
            <a:r>
              <a:rPr lang="ru-RU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b="1" dirty="0">
              <a:solidFill>
                <a:srgbClr val="41634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ҳуқуқ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соҳалари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ҳақида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маълумотга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бўлади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30" name="AutoShape 45"/>
          <p:cNvSpPr>
            <a:spLocks noChangeArrowheads="1"/>
          </p:cNvSpPr>
          <p:nvPr/>
        </p:nvSpPr>
        <p:spPr bwMode="gray">
          <a:xfrm>
            <a:off x="3275856" y="4509120"/>
            <a:ext cx="5643266" cy="936104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algn="just" fontAlgn="t"/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ҳуқуқий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воқеа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ҳодисаларни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идрок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қилади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b="1" dirty="0" smtClean="0">
              <a:solidFill>
                <a:srgbClr val="41634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ru-RU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тушунади</a:t>
            </a:r>
            <a:r>
              <a:rPr lang="ru-RU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тушунтириб</a:t>
            </a:r>
            <a:r>
              <a:rPr lang="ru-RU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бера</a:t>
            </a:r>
            <a:r>
              <a:rPr lang="ru-RU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b="1" dirty="0">
              <a:solidFill>
                <a:srgbClr val="41634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AutoShape 45"/>
          <p:cNvSpPr>
            <a:spLocks noChangeArrowheads="1"/>
          </p:cNvSpPr>
          <p:nvPr/>
        </p:nvSpPr>
        <p:spPr bwMode="gray">
          <a:xfrm>
            <a:off x="3305968" y="5589240"/>
            <a:ext cx="5643266" cy="985797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Autofit/>
          </a:bodyPr>
          <a:lstStyle/>
          <a:p>
            <a:pPr algn="just"/>
            <a:endParaRPr lang="ru-RU" b="1" dirty="0" smtClean="0">
              <a:solidFill>
                <a:srgbClr val="41634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кундалик</a:t>
            </a:r>
            <a:r>
              <a:rPr lang="ru-RU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фаолиятида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вужудга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келадиган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турли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41634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вазиятларни</a:t>
            </a:r>
            <a:r>
              <a:rPr lang="ru-RU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ҳуқуқий</a:t>
            </a:r>
            <a:r>
              <a:rPr lang="ru-RU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жиҳатдан</a:t>
            </a:r>
            <a:r>
              <a:rPr lang="ru-RU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тўғри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баҳолаб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b="1" dirty="0" smtClean="0">
              <a:solidFill>
                <a:srgbClr val="41634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err="1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мақбул</a:t>
            </a:r>
            <a:r>
              <a:rPr lang="ru-RU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қарор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қабул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қила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416343"/>
              </a:solidFill>
            </a:endParaRPr>
          </a:p>
          <a:p>
            <a:pPr algn="just" fontAlgn="t"/>
            <a:r>
              <a:rPr lang="ru-RU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cxnSp>
        <p:nvCxnSpPr>
          <p:cNvPr id="34" name="Прямая со стрелкой 33"/>
          <p:cNvCxnSpPr>
            <a:stCxn id="26" idx="3"/>
            <a:endCxn id="23" idx="1"/>
          </p:cNvCxnSpPr>
          <p:nvPr/>
        </p:nvCxnSpPr>
        <p:spPr>
          <a:xfrm flipV="1">
            <a:off x="2555776" y="1160748"/>
            <a:ext cx="717600" cy="2323421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26" idx="3"/>
            <a:endCxn id="25" idx="1"/>
          </p:cNvCxnSpPr>
          <p:nvPr/>
        </p:nvCxnSpPr>
        <p:spPr>
          <a:xfrm flipV="1">
            <a:off x="2555776" y="1952836"/>
            <a:ext cx="718686" cy="1531333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26" idx="3"/>
            <a:endCxn id="28" idx="1"/>
          </p:cNvCxnSpPr>
          <p:nvPr/>
        </p:nvCxnSpPr>
        <p:spPr>
          <a:xfrm flipV="1">
            <a:off x="2555776" y="2780928"/>
            <a:ext cx="717600" cy="703241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26" idx="3"/>
            <a:endCxn id="29" idx="1"/>
          </p:cNvCxnSpPr>
          <p:nvPr/>
        </p:nvCxnSpPr>
        <p:spPr>
          <a:xfrm>
            <a:off x="2555776" y="3484169"/>
            <a:ext cx="717600" cy="412883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26" idx="3"/>
            <a:endCxn id="30" idx="1"/>
          </p:cNvCxnSpPr>
          <p:nvPr/>
        </p:nvCxnSpPr>
        <p:spPr>
          <a:xfrm>
            <a:off x="2555776" y="3484169"/>
            <a:ext cx="720080" cy="1493003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26" idx="3"/>
            <a:endCxn id="33" idx="1"/>
          </p:cNvCxnSpPr>
          <p:nvPr/>
        </p:nvCxnSpPr>
        <p:spPr>
          <a:xfrm>
            <a:off x="2555776" y="3484169"/>
            <a:ext cx="750192" cy="2597970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4267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93218" y="260648"/>
            <a:ext cx="8640960" cy="6336704"/>
            <a:chOff x="251520" y="260648"/>
            <a:chExt cx="8640960" cy="6336704"/>
          </a:xfrm>
        </p:grpSpPr>
        <p:pic>
          <p:nvPicPr>
            <p:cNvPr id="36" name="Picture 8"/>
            <p:cNvPicPr>
              <a:picLocks noChangeAspect="1" noChangeArrowheads="1"/>
            </p:cNvPicPr>
            <p:nvPr/>
          </p:nvPicPr>
          <p:blipFill rotWithShape="1">
            <a:blip r:embed="rId2">
              <a:lum bright="10000" contrast="-16000"/>
            </a:blip>
            <a:srcRect l="59119" r="27192" b="68795"/>
            <a:stretch/>
          </p:blipFill>
          <p:spPr bwMode="auto">
            <a:xfrm>
              <a:off x="7160752" y="260648"/>
              <a:ext cx="1731728" cy="6264696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  <p:pic>
          <p:nvPicPr>
            <p:cNvPr id="5" name="Picture 8"/>
            <p:cNvPicPr>
              <a:picLocks noChangeAspect="1" noChangeArrowheads="1"/>
            </p:cNvPicPr>
            <p:nvPr/>
          </p:nvPicPr>
          <p:blipFill>
            <a:blip r:embed="rId2">
              <a:lum bright="10000" contrast="-16000"/>
            </a:blip>
            <a:srcRect l="59119" b="68795"/>
            <a:stretch>
              <a:fillRect/>
            </a:stretch>
          </p:blipFill>
          <p:spPr bwMode="auto">
            <a:xfrm>
              <a:off x="251520" y="260649"/>
              <a:ext cx="6480720" cy="6336703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</p:grpSp>
      <p:pic>
        <p:nvPicPr>
          <p:cNvPr id="6" name="Picture 2" descr="D:\МАМА\Все смайлы\Знаки\574a61436c4d46c39fe790e12904224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1568" y="5157192"/>
            <a:ext cx="1634208" cy="1137971"/>
          </a:xfrm>
          <a:prstGeom prst="rect">
            <a:avLst/>
          </a:prstGeom>
          <a:noFill/>
        </p:spPr>
      </p:pic>
      <p:sp>
        <p:nvSpPr>
          <p:cNvPr id="26" name="AutoShape 45"/>
          <p:cNvSpPr>
            <a:spLocks noChangeArrowheads="1"/>
          </p:cNvSpPr>
          <p:nvPr/>
        </p:nvSpPr>
        <p:spPr bwMode="gray">
          <a:xfrm>
            <a:off x="276672" y="2418047"/>
            <a:ext cx="1991072" cy="1659025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Ҳуқуқий</a:t>
            </a:r>
            <a:r>
              <a:rPr lang="ru-RU" sz="2400" b="1" dirty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sz="24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маданиятли</a:t>
            </a:r>
            <a:endParaRPr lang="ru-RU" sz="2400" b="1" dirty="0" smtClean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uz-Cyrl-UZ" sz="24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бўлиши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>
            <a:stCxn id="26" idx="3"/>
            <a:endCxn id="20" idx="1"/>
          </p:cNvCxnSpPr>
          <p:nvPr/>
        </p:nvCxnSpPr>
        <p:spPr>
          <a:xfrm flipV="1">
            <a:off x="2267744" y="692695"/>
            <a:ext cx="793002" cy="2554865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utoShape 45"/>
          <p:cNvSpPr>
            <a:spLocks noChangeArrowheads="1"/>
          </p:cNvSpPr>
          <p:nvPr/>
        </p:nvSpPr>
        <p:spPr bwMode="gray">
          <a:xfrm>
            <a:off x="3060746" y="188640"/>
            <a:ext cx="5831734" cy="1008110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algn="just" fontAlgn="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етмаганларга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оид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қонунчиликда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fontAlgn="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белгиланган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меъёрларга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риоя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этади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23" name="AutoShape 45"/>
          <p:cNvSpPr>
            <a:spLocks noChangeArrowheads="1"/>
          </p:cNvSpPr>
          <p:nvPr/>
        </p:nvSpPr>
        <p:spPr bwMode="gray">
          <a:xfrm>
            <a:off x="3059832" y="1556792"/>
            <a:ext cx="5856810" cy="1656184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Autofit/>
          </a:bodyPr>
          <a:lstStyle/>
          <a:p>
            <a:pPr algn="just" fontAlgn="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ўқувчиларнинг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онги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тафаккурида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инсон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фуқароларнинг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конституциявий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ҳуқуқ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бурч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мажбуриятларига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риоя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қилиш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рефлекси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fontAlgn="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шаклланади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кундалик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фаолиятига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айланади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);</a:t>
            </a:r>
          </a:p>
        </p:txBody>
      </p:sp>
      <p:sp>
        <p:nvSpPr>
          <p:cNvPr id="29" name="AutoShape 45"/>
          <p:cNvSpPr>
            <a:spLocks noChangeArrowheads="1"/>
          </p:cNvSpPr>
          <p:nvPr/>
        </p:nvSpPr>
        <p:spPr bwMode="gray">
          <a:xfrm>
            <a:off x="3059832" y="3503849"/>
            <a:ext cx="5856810" cy="1509327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algn="just" fontAlgn="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қонунчиликда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белгиланган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тартибда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ҳуқуқ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манфаатларини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ҳимоя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қила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AutoShape 45"/>
          <p:cNvSpPr>
            <a:spLocks noChangeArrowheads="1"/>
          </p:cNvSpPr>
          <p:nvPr/>
        </p:nvSpPr>
        <p:spPr bwMode="gray">
          <a:xfrm>
            <a:off x="3060746" y="5301208"/>
            <a:ext cx="5831734" cy="985797"/>
          </a:xfrm>
          <a:prstGeom prst="roundRect">
            <a:avLst>
              <a:gd name="adj" fmla="val 24888"/>
            </a:avLst>
          </a:prstGeom>
          <a:gradFill>
            <a:gsLst>
              <a:gs pos="15000">
                <a:schemeClr val="accent2">
                  <a:lumMod val="20000"/>
                  <a:lumOff val="80000"/>
                </a:schemeClr>
              </a:gs>
              <a:gs pos="61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  <a:gs pos="97000">
                <a:schemeClr val="accent1">
                  <a:lumMod val="75000"/>
                </a:schemeClr>
              </a:gs>
            </a:gsLst>
            <a:path path="circle">
              <a:fillToRect r="100000" b="100000"/>
            </a:path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коррупцияга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қарши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тоқатсизликни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намоён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эта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400" dirty="0">
              <a:solidFill>
                <a:srgbClr val="7E440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Прямая со стрелкой 33"/>
          <p:cNvCxnSpPr>
            <a:stCxn id="26" idx="3"/>
            <a:endCxn id="23" idx="1"/>
          </p:cNvCxnSpPr>
          <p:nvPr/>
        </p:nvCxnSpPr>
        <p:spPr>
          <a:xfrm flipV="1">
            <a:off x="2267744" y="2384884"/>
            <a:ext cx="792088" cy="862676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26" idx="3"/>
            <a:endCxn id="29" idx="1"/>
          </p:cNvCxnSpPr>
          <p:nvPr/>
        </p:nvCxnSpPr>
        <p:spPr>
          <a:xfrm>
            <a:off x="2267744" y="3247560"/>
            <a:ext cx="792088" cy="1010953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26" idx="3"/>
            <a:endCxn id="33" idx="1"/>
          </p:cNvCxnSpPr>
          <p:nvPr/>
        </p:nvCxnSpPr>
        <p:spPr>
          <a:xfrm>
            <a:off x="2267744" y="3247560"/>
            <a:ext cx="793002" cy="2546547"/>
          </a:xfrm>
          <a:prstGeom prst="straightConnector1">
            <a:avLst/>
          </a:prstGeom>
          <a:ln w="9525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0214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51520" y="260648"/>
            <a:ext cx="8640960" cy="6336704"/>
            <a:chOff x="251520" y="260648"/>
            <a:chExt cx="8640960" cy="6336704"/>
          </a:xfrm>
        </p:grpSpPr>
        <p:pic>
          <p:nvPicPr>
            <p:cNvPr id="36" name="Picture 8"/>
            <p:cNvPicPr>
              <a:picLocks noChangeAspect="1" noChangeArrowheads="1"/>
            </p:cNvPicPr>
            <p:nvPr/>
          </p:nvPicPr>
          <p:blipFill rotWithShape="1">
            <a:blip r:embed="rId2">
              <a:lum bright="10000" contrast="-16000"/>
            </a:blip>
            <a:srcRect l="59119" r="27192" b="68795"/>
            <a:stretch/>
          </p:blipFill>
          <p:spPr bwMode="auto">
            <a:xfrm>
              <a:off x="7160752" y="260648"/>
              <a:ext cx="1731728" cy="6264696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  <p:pic>
          <p:nvPicPr>
            <p:cNvPr id="5" name="Picture 8"/>
            <p:cNvPicPr>
              <a:picLocks noChangeAspect="1" noChangeArrowheads="1"/>
            </p:cNvPicPr>
            <p:nvPr/>
          </p:nvPicPr>
          <p:blipFill>
            <a:blip r:embed="rId2">
              <a:lum bright="10000" contrast="-16000"/>
            </a:blip>
            <a:srcRect l="59119" b="68795"/>
            <a:stretch>
              <a:fillRect/>
            </a:stretch>
          </p:blipFill>
          <p:spPr bwMode="auto">
            <a:xfrm>
              <a:off x="251520" y="260649"/>
              <a:ext cx="6480720" cy="6336703"/>
            </a:xfrm>
            <a:prstGeom prst="rect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22489">
                  <a:schemeClr val="accent2">
                    <a:lumMod val="75000"/>
                  </a:schemeClr>
                </a:gs>
                <a:gs pos="43000">
                  <a:srgbClr val="AACAAB"/>
                </a:gs>
                <a:gs pos="6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47625">
              <a:noFill/>
              <a:miter lim="800000"/>
              <a:headEnd/>
              <a:tailEnd/>
            </a:ln>
          </p:spPr>
        </p:pic>
      </p:grpSp>
      <p:sp>
        <p:nvSpPr>
          <p:cNvPr id="26" name="AutoShape 45"/>
          <p:cNvSpPr>
            <a:spLocks noChangeArrowheads="1"/>
          </p:cNvSpPr>
          <p:nvPr/>
        </p:nvSpPr>
        <p:spPr bwMode="gray">
          <a:xfrm>
            <a:off x="371711" y="332656"/>
            <a:ext cx="6360529" cy="720080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Ҳуқуқий</a:t>
            </a:r>
            <a:r>
              <a:rPr lang="ru-RU" sz="2400" b="1" dirty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онгга</a:t>
            </a:r>
            <a:r>
              <a:rPr lang="ru-RU" sz="24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err="1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2400" b="1" dirty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бўлиш</a:t>
            </a:r>
            <a:r>
              <a:rPr lang="ru-RU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8" name="Группа 37"/>
          <p:cNvGrpSpPr/>
          <p:nvPr/>
        </p:nvGrpSpPr>
        <p:grpSpPr>
          <a:xfrm>
            <a:off x="322429" y="1844824"/>
            <a:ext cx="2953428" cy="4524034"/>
            <a:chOff x="322429" y="2046676"/>
            <a:chExt cx="2819176" cy="4524034"/>
          </a:xfrm>
          <a:gradFill flip="none" rotWithShape="1">
            <a:gsLst>
              <a:gs pos="55000">
                <a:srgbClr val="DDEBCF"/>
              </a:gs>
              <a:gs pos="45000">
                <a:srgbClr val="DDEBCF"/>
              </a:gs>
              <a:gs pos="9500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27" name="AutoShape 45"/>
            <p:cNvSpPr>
              <a:spLocks noChangeArrowheads="1"/>
            </p:cNvSpPr>
            <p:nvPr/>
          </p:nvSpPr>
          <p:spPr bwMode="gray">
            <a:xfrm>
              <a:off x="322429" y="2563908"/>
              <a:ext cx="2818077" cy="4006802"/>
            </a:xfrm>
            <a:prstGeom prst="roundRect">
              <a:avLst>
                <a:gd name="adj" fmla="val 10911"/>
              </a:avLst>
            </a:prstGeom>
            <a:grpFill/>
            <a:ln w="19050">
              <a:solidFill>
                <a:srgbClr val="C0C0C0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ru-RU" b="1" dirty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AutoShape 45"/>
            <p:cNvSpPr>
              <a:spLocks noChangeArrowheads="1"/>
            </p:cNvSpPr>
            <p:nvPr/>
          </p:nvSpPr>
          <p:spPr bwMode="gray">
            <a:xfrm>
              <a:off x="323528" y="2046676"/>
              <a:ext cx="2818077" cy="729146"/>
            </a:xfrm>
            <a:prstGeom prst="roundRect">
              <a:avLst>
                <a:gd name="adj" fmla="val 24888"/>
              </a:avLst>
            </a:prstGeom>
            <a:grpFill/>
            <a:ln w="19050">
              <a:solidFill>
                <a:srgbClr val="C0C0C0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1700" b="1" dirty="0" err="1">
                  <a:solidFill>
                    <a:srgbClr val="3E2C00"/>
                  </a:solidFill>
                  <a:latin typeface="Times New Roman" pitchFamily="18" charset="0"/>
                  <a:cs typeface="Times New Roman" pitchFamily="18" charset="0"/>
                </a:rPr>
                <a:t>Ҳуқуқий</a:t>
              </a:r>
              <a:r>
                <a:rPr lang="ru-RU" sz="1700" b="1" dirty="0">
                  <a:solidFill>
                    <a:srgbClr val="3E2C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700" b="1" dirty="0" err="1">
                  <a:solidFill>
                    <a:srgbClr val="3E2C00"/>
                  </a:solidFill>
                  <a:latin typeface="Times New Roman" pitchFamily="18" charset="0"/>
                  <a:cs typeface="Times New Roman" pitchFamily="18" charset="0"/>
                </a:rPr>
                <a:t>онгга</a:t>
              </a:r>
              <a:endParaRPr lang="ru-RU" sz="1700" b="1" dirty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r>
                <a:rPr lang="ru-RU" sz="1700" b="1" dirty="0">
                  <a:solidFill>
                    <a:srgbClr val="3E2C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700" b="1" dirty="0" err="1">
                  <a:solidFill>
                    <a:srgbClr val="3E2C00"/>
                  </a:solidFill>
                  <a:latin typeface="Times New Roman" pitchFamily="18" charset="0"/>
                  <a:cs typeface="Times New Roman" pitchFamily="18" charset="0"/>
                </a:rPr>
                <a:t>эга</a:t>
              </a:r>
              <a:r>
                <a:rPr lang="ru-RU" sz="1700" b="1" dirty="0">
                  <a:solidFill>
                    <a:srgbClr val="3E2C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700" b="1" dirty="0" err="1" smtClean="0">
                  <a:solidFill>
                    <a:srgbClr val="3E2C00"/>
                  </a:solidFill>
                  <a:latin typeface="Times New Roman" pitchFamily="18" charset="0"/>
                  <a:cs typeface="Times New Roman" pitchFamily="18" charset="0"/>
                </a:rPr>
                <a:t>бўлиш</a:t>
              </a:r>
              <a:endParaRPr lang="ru-RU" sz="1700" b="1" dirty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3707904" y="1885962"/>
            <a:ext cx="2996666" cy="4381163"/>
            <a:chOff x="3707904" y="2189546"/>
            <a:chExt cx="2996666" cy="4381163"/>
          </a:xfrm>
          <a:gradFill flip="none" rotWithShape="1">
            <a:gsLst>
              <a:gs pos="55000">
                <a:srgbClr val="DDEBCF"/>
              </a:gs>
              <a:gs pos="45000">
                <a:srgbClr val="DDEBCF"/>
              </a:gs>
              <a:gs pos="9500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  <a:tileRect/>
          </a:gradFill>
        </p:grpSpPr>
        <p:sp>
          <p:nvSpPr>
            <p:cNvPr id="31" name="AutoShape 45"/>
            <p:cNvSpPr>
              <a:spLocks noChangeArrowheads="1"/>
            </p:cNvSpPr>
            <p:nvPr/>
          </p:nvSpPr>
          <p:spPr bwMode="gray">
            <a:xfrm>
              <a:off x="3735574" y="2563907"/>
              <a:ext cx="2963041" cy="4006802"/>
            </a:xfrm>
            <a:prstGeom prst="roundRect">
              <a:avLst>
                <a:gd name="adj" fmla="val 10911"/>
              </a:avLst>
            </a:prstGeom>
            <a:grpFill/>
            <a:ln w="19050">
              <a:solidFill>
                <a:srgbClr val="C0C0C0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ru-RU" b="1" dirty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2" name="Группа 410"/>
            <p:cNvGrpSpPr>
              <a:grpSpLocks/>
            </p:cNvGrpSpPr>
            <p:nvPr/>
          </p:nvGrpSpPr>
          <p:grpSpPr bwMode="auto">
            <a:xfrm>
              <a:off x="3707904" y="2189546"/>
              <a:ext cx="2996666" cy="725186"/>
              <a:chOff x="5965991" y="1863728"/>
              <a:chExt cx="2822015" cy="783111"/>
            </a:xfrm>
            <a:grpFill/>
          </p:grpSpPr>
          <p:sp>
            <p:nvSpPr>
              <p:cNvPr id="24" name="AutoShape 45"/>
              <p:cNvSpPr>
                <a:spLocks noChangeArrowheads="1"/>
              </p:cNvSpPr>
              <p:nvPr/>
            </p:nvSpPr>
            <p:spPr bwMode="gray">
              <a:xfrm>
                <a:off x="5965991" y="1863728"/>
                <a:ext cx="2822015" cy="783111"/>
              </a:xfrm>
              <a:prstGeom prst="roundRect">
                <a:avLst>
                  <a:gd name="adj" fmla="val 16052"/>
                </a:avLst>
              </a:prstGeom>
              <a:grpFill/>
              <a:ln w="19050">
                <a:solidFill>
                  <a:srgbClr val="C0C0C0"/>
                </a:solidFill>
                <a:round/>
                <a:headEnd/>
                <a:tailEnd/>
              </a:ln>
              <a:effectLst>
                <a:outerShdw dist="53882" dir="2700000" algn="ctr" rotWithShape="0">
                  <a:srgbClr val="292929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  <p:sp>
            <p:nvSpPr>
              <p:cNvPr id="25" name="Прямоугольник 385"/>
              <p:cNvSpPr>
                <a:spLocks noChangeArrowheads="1"/>
              </p:cNvSpPr>
              <p:nvPr/>
            </p:nvSpPr>
            <p:spPr bwMode="auto">
              <a:xfrm>
                <a:off x="6255502" y="2042632"/>
                <a:ext cx="2500839" cy="60420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normAutofit fontScale="77500" lnSpcReduction="20000"/>
              </a:bodyPr>
              <a:lstStyle/>
              <a:p>
                <a:pPr algn="ctr">
                  <a:defRPr/>
                </a:pPr>
                <a:r>
                  <a:rPr lang="ru-RU" sz="2400" b="1" dirty="0" err="1">
                    <a:solidFill>
                      <a:srgbClr val="3E2C00"/>
                    </a:solidFill>
                    <a:latin typeface="Times New Roman" pitchFamily="18" charset="0"/>
                    <a:cs typeface="Times New Roman" pitchFamily="18" charset="0"/>
                  </a:rPr>
                  <a:t>Ҳуқуқий</a:t>
                </a:r>
                <a:r>
                  <a:rPr lang="ru-RU" sz="2400" b="1" dirty="0">
                    <a:solidFill>
                      <a:srgbClr val="3E2C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b="1" dirty="0" err="1" smtClean="0">
                    <a:solidFill>
                      <a:srgbClr val="3E2C00"/>
                    </a:solidFill>
                    <a:latin typeface="Times New Roman" pitchFamily="18" charset="0"/>
                    <a:cs typeface="Times New Roman" pitchFamily="18" charset="0"/>
                  </a:rPr>
                  <a:t>маданиятли</a:t>
                </a:r>
                <a:endParaRPr lang="ru-RU" sz="2400" b="1" dirty="0" smtClean="0">
                  <a:solidFill>
                    <a:srgbClr val="3E2C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defRPr/>
                </a:pPr>
                <a:r>
                  <a:rPr lang="uz-Cyrl-UZ" sz="2400" b="1" dirty="0" smtClean="0">
                    <a:solidFill>
                      <a:srgbClr val="3E2C00"/>
                    </a:solidFill>
                    <a:latin typeface="Times New Roman" pitchFamily="18" charset="0"/>
                    <a:cs typeface="Times New Roman" pitchFamily="18" charset="0"/>
                  </a:rPr>
                  <a:t>бўлиш</a:t>
                </a:r>
                <a:endParaRPr lang="ru-RU" sz="24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cxnSp>
        <p:nvCxnSpPr>
          <p:cNvPr id="21" name="Прямая со стрелкой 20"/>
          <p:cNvCxnSpPr>
            <a:stCxn id="26" idx="2"/>
            <a:endCxn id="19" idx="0"/>
          </p:cNvCxnSpPr>
          <p:nvPr/>
        </p:nvCxnSpPr>
        <p:spPr>
          <a:xfrm flipH="1">
            <a:off x="1799719" y="1052736"/>
            <a:ext cx="1752257" cy="792088"/>
          </a:xfrm>
          <a:prstGeom prst="straightConnector1">
            <a:avLst/>
          </a:prstGeom>
          <a:ln w="12700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26" idx="2"/>
            <a:endCxn id="24" idx="0"/>
          </p:cNvCxnSpPr>
          <p:nvPr/>
        </p:nvCxnSpPr>
        <p:spPr>
          <a:xfrm>
            <a:off x="3551976" y="1052736"/>
            <a:ext cx="1654261" cy="833226"/>
          </a:xfrm>
          <a:prstGeom prst="straightConnector1">
            <a:avLst/>
          </a:prstGeom>
          <a:ln w="127000">
            <a:gradFill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0"/>
            </a:gra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398374" y="2852936"/>
            <a:ext cx="280038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uz-Cyrl-UZ" sz="1600" b="1" dirty="0" smtClean="0">
                <a:latin typeface="Times New Roman" pitchFamily="18" charset="0"/>
                <a:cs typeface="Times New Roman" pitchFamily="18" charset="0"/>
              </a:rPr>
              <a:t>Б 1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ҳуқуқ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манбаларини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билади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t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етмаганлар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боғлиқ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ижтимоий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муносабатларнинг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ҳуқуқий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асосларини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тушунтира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t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ҳуқуқий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воқеа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ҳодисаларни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идрок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қилади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тушунади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тушунтириб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беради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794641" y="2924944"/>
            <a:ext cx="27935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Б1</a:t>
            </a:r>
          </a:p>
          <a:p>
            <a:pPr algn="just" fontAlgn="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ҳуқуқий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қоидаларни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бажаради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ҳуқуқий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муносабатларда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иштирок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этади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ҳуқуқий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воқеа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ҳодисаларга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муносабат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билдиришда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ҳуқуқий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маданиятини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намоён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эта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олади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D:\МАМА\Все смайлы\Знаки\574a61436c4d46c39fe790e12904224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01366" y="5230887"/>
            <a:ext cx="1634208" cy="1137971"/>
          </a:xfrm>
          <a:prstGeom prst="rect">
            <a:avLst/>
          </a:prstGeom>
          <a:noFill/>
        </p:spPr>
      </p:pic>
      <p:grpSp>
        <p:nvGrpSpPr>
          <p:cNvPr id="20" name="Группа 19"/>
          <p:cNvGrpSpPr/>
          <p:nvPr/>
        </p:nvGrpSpPr>
        <p:grpSpPr>
          <a:xfrm>
            <a:off x="7020272" y="332656"/>
            <a:ext cx="1904027" cy="6120680"/>
            <a:chOff x="7020272" y="188640"/>
            <a:chExt cx="1944216" cy="6540151"/>
          </a:xfrm>
        </p:grpSpPr>
        <p:pic>
          <p:nvPicPr>
            <p:cNvPr id="23" name="Picture 2" descr="C:\Users\Admin\Desktop\rasm\4025.jpg"/>
            <p:cNvPicPr>
              <a:picLocks noChangeAspect="1" noChangeArrowheads="1"/>
            </p:cNvPicPr>
            <p:nvPr/>
          </p:nvPicPr>
          <p:blipFill>
            <a:blip r:embed="rId4" cstate="print">
              <a:extLst/>
            </a:blip>
            <a:srcRect/>
            <a:stretch>
              <a:fillRect/>
            </a:stretch>
          </p:blipFill>
          <p:spPr bwMode="auto">
            <a:xfrm>
              <a:off x="7020272" y="2700187"/>
              <a:ext cx="1904026" cy="1423605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28" name="Picture 6" descr="C:\Users\Admin\Desktop\sadriddin aka rasm\1822_ed.jpg"/>
            <p:cNvPicPr>
              <a:picLocks noChangeAspect="1" noChangeArrowheads="1"/>
            </p:cNvPicPr>
            <p:nvPr/>
          </p:nvPicPr>
          <p:blipFill>
            <a:blip r:embed="rId5" cstate="print">
              <a:extLst/>
            </a:blip>
            <a:srcRect/>
            <a:stretch>
              <a:fillRect/>
            </a:stretch>
          </p:blipFill>
          <p:spPr bwMode="auto">
            <a:xfrm>
              <a:off x="7078081" y="188640"/>
              <a:ext cx="1846217" cy="137598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29" name="Picture 3" descr="C:\Users\Admin\Desktop\sadriddin aka rasm\7957.jpg"/>
            <p:cNvPicPr>
              <a:picLocks noChangeAspect="1" noChangeArrowheads="1"/>
            </p:cNvPicPr>
            <p:nvPr/>
          </p:nvPicPr>
          <p:blipFill>
            <a:blip r:embed="rId6" cstate="print">
              <a:extLst/>
            </a:blip>
            <a:srcRect b="10333"/>
            <a:stretch>
              <a:fillRect/>
            </a:stretch>
          </p:blipFill>
          <p:spPr bwMode="auto">
            <a:xfrm>
              <a:off x="7060461" y="1484784"/>
              <a:ext cx="1904027" cy="1418499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30" name="Picture 4" descr="C:\Users\Admin\Desktop\sadriddin aka rasm\7963.jpg"/>
            <p:cNvPicPr>
              <a:picLocks noChangeAspect="1" noChangeArrowheads="1"/>
            </p:cNvPicPr>
            <p:nvPr/>
          </p:nvPicPr>
          <p:blipFill>
            <a:blip r:embed="rId7" cstate="print">
              <a:extLst/>
            </a:blip>
            <a:srcRect b="8311"/>
            <a:stretch>
              <a:fillRect/>
            </a:stretch>
          </p:blipFill>
          <p:spPr bwMode="auto">
            <a:xfrm>
              <a:off x="7020272" y="4005064"/>
              <a:ext cx="1944216" cy="145280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32" name="Picture 5" descr="C:\Users\Admin\Desktop\sadriddin aka rasm\8273.jpg"/>
            <p:cNvPicPr>
              <a:picLocks noChangeAspect="1" noChangeArrowheads="1"/>
            </p:cNvPicPr>
            <p:nvPr/>
          </p:nvPicPr>
          <p:blipFill>
            <a:blip r:embed="rId8" cstate="print">
              <a:extLst/>
            </a:blip>
            <a:srcRect b="9755"/>
            <a:stretch>
              <a:fillRect/>
            </a:stretch>
          </p:blipFill>
          <p:spPr bwMode="auto">
            <a:xfrm>
              <a:off x="7059299" y="5301208"/>
              <a:ext cx="1905189" cy="142758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</p:grpSp>
    </p:spTree>
    <p:extLst>
      <p:ext uri="{BB962C8B-B14F-4D97-AF65-F5344CB8AC3E}">
        <p14:creationId xmlns:p14="http://schemas.microsoft.com/office/powerpoint/2010/main" xmlns="" val="253013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>
            <a:lum bright="10000" contrast="-16000"/>
          </a:blip>
          <a:srcRect l="59119" b="68795"/>
          <a:stretch>
            <a:fillRect/>
          </a:stretch>
        </p:blipFill>
        <p:spPr bwMode="auto">
          <a:xfrm>
            <a:off x="219580" y="255687"/>
            <a:ext cx="8744907" cy="6336703"/>
          </a:xfrm>
          <a:prstGeom prst="rect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22489">
                <a:schemeClr val="accent2">
                  <a:lumMod val="75000"/>
                </a:schemeClr>
              </a:gs>
              <a:gs pos="43000">
                <a:srgbClr val="AACAAB"/>
              </a:gs>
              <a:gs pos="6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476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95536" y="246667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/>
            <a:r>
              <a:rPr lang="uz-Cyrl-UZ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6-§. Давлат ва ҳуқуқ асослари (Ҳуқуқшунослик) </a:t>
            </a:r>
            <a:r>
              <a:rPr lang="uz-Cyrl-UZ" b="1" dirty="0" smtClean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фани Умумий </a:t>
            </a:r>
            <a:r>
              <a:rPr lang="uz-Cyrl-UZ" b="1" dirty="0">
                <a:solidFill>
                  <a:srgbClr val="416343"/>
                </a:solidFill>
                <a:latin typeface="Times New Roman" pitchFamily="18" charset="0"/>
                <a:cs typeface="Times New Roman" pitchFamily="18" charset="0"/>
              </a:rPr>
              <a:t>ўрта таълим муассасаларида давлат ва ҳуқуқ асослари ва ўрта махсус, касб-ҳунар таълими муассасаларида ҳуқуқшунослик фанини ўрганиш босқичлари</a:t>
            </a:r>
            <a:endParaRPr lang="ru-RU" b="1" dirty="0">
              <a:solidFill>
                <a:srgbClr val="41634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48486911"/>
              </p:ext>
            </p:extLst>
          </p:nvPr>
        </p:nvGraphicFramePr>
        <p:xfrm>
          <a:off x="307557" y="1186384"/>
          <a:ext cx="8568951" cy="5150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2115"/>
                <a:gridCol w="2432302"/>
                <a:gridCol w="1528138"/>
                <a:gridCol w="3296396"/>
              </a:tblGrid>
              <a:tr h="275431">
                <a:tc>
                  <a:txBody>
                    <a:bodyPr/>
                    <a:lstStyle/>
                    <a:p>
                      <a:pPr indent="12065"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Таълим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босқичи</a:t>
                      </a:r>
                      <a:endParaRPr lang="ru-R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Битирувчилар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Стандарт даражаси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Даража номланиши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/>
                </a:tc>
              </a:tr>
              <a:tr h="1067296">
                <a:tc rowSpan="3">
                  <a:txBody>
                    <a:bodyPr/>
                    <a:lstStyle/>
                    <a:p>
                      <a:pPr indent="12065"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Умумий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ўрта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таълим</a:t>
                      </a:r>
                      <a:endParaRPr lang="ru-R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Умумтаълим мактабларининг </a:t>
                      </a:r>
                      <a:br>
                        <a:rPr lang="ru-RU" sz="1600">
                          <a:effectLst/>
                        </a:rPr>
                      </a:br>
                      <a:r>
                        <a:rPr lang="ru-RU" sz="1600">
                          <a:effectLst/>
                        </a:rPr>
                        <a:t>8-синф битирувчилари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А1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Давлат ва ҳуқуқ асослари фанини ўрганишнинг бошланғич даражаси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 anchor="ctr"/>
                </a:tc>
              </a:tr>
              <a:tr h="9984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Умумтаълим мактабларининг </a:t>
                      </a:r>
                      <a:br>
                        <a:rPr lang="ru-RU" sz="1600">
                          <a:effectLst/>
                        </a:rPr>
                      </a:br>
                      <a:r>
                        <a:rPr lang="ru-RU" sz="1600">
                          <a:effectLst/>
                        </a:rPr>
                        <a:t>9-синф битирувчилари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А2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Давлат ва ҳуқуқ асослари фанини ўрганишнинг таянч даражаси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 anchor="ctr"/>
                </a:tc>
              </a:tr>
              <a:tr h="12394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Давлат ва ҳуқуқ асослари фани чуқур ўрганиладиган ихтисослаштирилган умумтаълим мактабларининг 9-синф битирувчилари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А2+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Давлат ва ҳуқуқ асослари фанини ўрганишнинг кучайтирилган таянч даражаси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 anchor="ctr"/>
                </a:tc>
              </a:tr>
              <a:tr h="826294">
                <a:tc>
                  <a:txBody>
                    <a:bodyPr/>
                    <a:lstStyle/>
                    <a:p>
                      <a:pPr indent="12065"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Ўрта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</a:rPr>
                        <a:t>таълими</a:t>
                      </a:r>
                      <a:endParaRPr lang="ru-R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Ўрта махсус, касб-ҳунар таълими муассасалари битирувчилари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В1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Ҳуқуқшунослик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фанини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ўрганишнинг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умумий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даражаси</a:t>
                      </a:r>
                      <a:endParaRPr lang="ru-R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63" marR="2963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5672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>
            <a:lum bright="10000" contrast="-16000"/>
          </a:blip>
          <a:srcRect l="59119" b="68795"/>
          <a:stretch>
            <a:fillRect/>
          </a:stretch>
        </p:blipFill>
        <p:spPr bwMode="auto">
          <a:xfrm>
            <a:off x="219581" y="177591"/>
            <a:ext cx="6480720" cy="6336703"/>
          </a:xfrm>
          <a:prstGeom prst="rect">
            <a:avLst/>
          </a:prstGeom>
          <a:gradFill>
            <a:gsLst>
              <a:gs pos="0">
                <a:schemeClr val="accent2">
                  <a:lumMod val="50000"/>
                </a:schemeClr>
              </a:gs>
              <a:gs pos="22489">
                <a:schemeClr val="accent2">
                  <a:lumMod val="75000"/>
                </a:schemeClr>
              </a:gs>
              <a:gs pos="43000">
                <a:srgbClr val="AACAAB"/>
              </a:gs>
              <a:gs pos="6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47625">
            <a:noFill/>
            <a:miter lim="800000"/>
            <a:headEnd/>
            <a:tailEnd/>
          </a:ln>
        </p:spPr>
      </p:pic>
      <p:grpSp>
        <p:nvGrpSpPr>
          <p:cNvPr id="4" name="Группа 3"/>
          <p:cNvGrpSpPr/>
          <p:nvPr/>
        </p:nvGrpSpPr>
        <p:grpSpPr>
          <a:xfrm>
            <a:off x="7020272" y="332656"/>
            <a:ext cx="1904027" cy="6120680"/>
            <a:chOff x="7020272" y="188640"/>
            <a:chExt cx="1944216" cy="6540151"/>
          </a:xfrm>
        </p:grpSpPr>
        <p:pic>
          <p:nvPicPr>
            <p:cNvPr id="7" name="Picture 2" descr="C:\Users\Admin\Desktop\rasm\4025.jpg"/>
            <p:cNvPicPr>
              <a:picLocks noChangeAspect="1" noChangeArrowheads="1"/>
            </p:cNvPicPr>
            <p:nvPr/>
          </p:nvPicPr>
          <p:blipFill>
            <a:blip r:embed="rId3" cstate="print">
              <a:extLst/>
            </a:blip>
            <a:srcRect/>
            <a:stretch>
              <a:fillRect/>
            </a:stretch>
          </p:blipFill>
          <p:spPr bwMode="auto">
            <a:xfrm>
              <a:off x="7020272" y="2700187"/>
              <a:ext cx="1904026" cy="1423605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8" name="Picture 6" descr="C:\Users\Admin\Desktop\sadriddin aka rasm\1822_ed.jpg"/>
            <p:cNvPicPr>
              <a:picLocks noChangeAspect="1" noChangeArrowheads="1"/>
            </p:cNvPicPr>
            <p:nvPr/>
          </p:nvPicPr>
          <p:blipFill>
            <a:blip r:embed="rId4" cstate="print">
              <a:extLst/>
            </a:blip>
            <a:srcRect/>
            <a:stretch>
              <a:fillRect/>
            </a:stretch>
          </p:blipFill>
          <p:spPr bwMode="auto">
            <a:xfrm>
              <a:off x="7078081" y="188640"/>
              <a:ext cx="1846217" cy="137598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9" name="Picture 3" descr="C:\Users\Admin\Desktop\sadriddin aka rasm\7957.jpg"/>
            <p:cNvPicPr>
              <a:picLocks noChangeAspect="1" noChangeArrowheads="1"/>
            </p:cNvPicPr>
            <p:nvPr/>
          </p:nvPicPr>
          <p:blipFill>
            <a:blip r:embed="rId5" cstate="print">
              <a:extLst/>
            </a:blip>
            <a:srcRect b="10333"/>
            <a:stretch>
              <a:fillRect/>
            </a:stretch>
          </p:blipFill>
          <p:spPr bwMode="auto">
            <a:xfrm>
              <a:off x="7060461" y="1484784"/>
              <a:ext cx="1904027" cy="1418499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0" name="Picture 4" descr="C:\Users\Admin\Desktop\sadriddin aka rasm\7963.jpg"/>
            <p:cNvPicPr>
              <a:picLocks noChangeAspect="1" noChangeArrowheads="1"/>
            </p:cNvPicPr>
            <p:nvPr/>
          </p:nvPicPr>
          <p:blipFill>
            <a:blip r:embed="rId6" cstate="print">
              <a:extLst/>
            </a:blip>
            <a:srcRect b="8311"/>
            <a:stretch>
              <a:fillRect/>
            </a:stretch>
          </p:blipFill>
          <p:spPr bwMode="auto">
            <a:xfrm>
              <a:off x="7020272" y="4005064"/>
              <a:ext cx="1944216" cy="145280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  <p:pic>
          <p:nvPicPr>
            <p:cNvPr id="11" name="Picture 5" descr="C:\Users\Admin\Desktop\sadriddin aka rasm\8273.jpg"/>
            <p:cNvPicPr>
              <a:picLocks noChangeAspect="1" noChangeArrowheads="1"/>
            </p:cNvPicPr>
            <p:nvPr/>
          </p:nvPicPr>
          <p:blipFill>
            <a:blip r:embed="rId7" cstate="print">
              <a:extLst/>
            </a:blip>
            <a:srcRect b="9755"/>
            <a:stretch>
              <a:fillRect/>
            </a:stretch>
          </p:blipFill>
          <p:spPr bwMode="auto">
            <a:xfrm>
              <a:off x="7059299" y="5301208"/>
              <a:ext cx="1905189" cy="1427583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/>
          </p:spPr>
        </p:pic>
      </p:grpSp>
      <p:sp>
        <p:nvSpPr>
          <p:cNvPr id="12" name="AutoShape 45"/>
          <p:cNvSpPr>
            <a:spLocks noChangeArrowheads="1"/>
          </p:cNvSpPr>
          <p:nvPr/>
        </p:nvSpPr>
        <p:spPr bwMode="gray">
          <a:xfrm>
            <a:off x="179512" y="-27384"/>
            <a:ext cx="6360529" cy="720080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4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Дастурга</a:t>
            </a:r>
            <a:r>
              <a:rPr lang="ru-RU" sz="24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киритилган</a:t>
            </a:r>
            <a:r>
              <a:rPr lang="ru-RU" sz="2400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ўзгартиришлар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utoShape 45"/>
          <p:cNvSpPr>
            <a:spLocks noChangeArrowheads="1"/>
          </p:cNvSpPr>
          <p:nvPr/>
        </p:nvSpPr>
        <p:spPr bwMode="gray">
          <a:xfrm>
            <a:off x="288033" y="764704"/>
            <a:ext cx="2987823" cy="423639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Амалдаги дастур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AutoShape 45"/>
          <p:cNvSpPr>
            <a:spLocks noChangeArrowheads="1"/>
          </p:cNvSpPr>
          <p:nvPr/>
        </p:nvSpPr>
        <p:spPr bwMode="gray">
          <a:xfrm>
            <a:off x="3491880" y="764704"/>
            <a:ext cx="2987823" cy="423639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Янги дастур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AutoShape 45"/>
          <p:cNvSpPr>
            <a:spLocks noChangeArrowheads="1"/>
          </p:cNvSpPr>
          <p:nvPr/>
        </p:nvSpPr>
        <p:spPr bwMode="gray">
          <a:xfrm>
            <a:off x="219581" y="1295789"/>
            <a:ext cx="2987823" cy="837068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БКМ ларни шакллантиришга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йўналтирилган</a:t>
            </a:r>
            <a:endParaRPr lang="ru-RU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AutoShape 45"/>
          <p:cNvSpPr>
            <a:spLocks noChangeArrowheads="1"/>
          </p:cNvSpPr>
          <p:nvPr/>
        </p:nvSpPr>
        <p:spPr bwMode="gray">
          <a:xfrm>
            <a:off x="3521706" y="1305548"/>
            <a:ext cx="2987823" cy="827309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Ўқувчиларда компетен-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цияларни шакллан-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тиришга йўналтирилган</a:t>
            </a:r>
            <a:endParaRPr lang="ru-RU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AutoShape 45"/>
          <p:cNvSpPr>
            <a:spLocks noChangeArrowheads="1"/>
          </p:cNvSpPr>
          <p:nvPr/>
        </p:nvSpPr>
        <p:spPr bwMode="gray">
          <a:xfrm>
            <a:off x="187933" y="2306626"/>
            <a:ext cx="2987823" cy="1221185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Умумтаълим фанларини 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Ўрганиш босқичларга 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ажратилмаган</a:t>
            </a:r>
            <a:endParaRPr lang="ru-RU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AutoShape 45"/>
          <p:cNvSpPr>
            <a:spLocks noChangeArrowheads="1"/>
          </p:cNvSpPr>
          <p:nvPr/>
        </p:nvSpPr>
        <p:spPr bwMode="gray">
          <a:xfrm>
            <a:off x="3551976" y="2271325"/>
            <a:ext cx="2927728" cy="1229683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ДТСларига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асосланган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ҳолда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умумтаълим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фанларини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ўрганиш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босқичларга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ажратилди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AutoShape 45"/>
          <p:cNvSpPr>
            <a:spLocks noChangeArrowheads="1"/>
          </p:cNvSpPr>
          <p:nvPr/>
        </p:nvSpPr>
        <p:spPr bwMode="gray">
          <a:xfrm>
            <a:off x="251521" y="3645024"/>
            <a:ext cx="2952328" cy="898821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Таълимнинг ўзлаштириш 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Даражаси берилмаган</a:t>
            </a:r>
            <a:endParaRPr lang="ru-RU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AutoShape 45"/>
          <p:cNvSpPr>
            <a:spLocks noChangeArrowheads="1"/>
          </p:cNvSpPr>
          <p:nvPr/>
        </p:nvSpPr>
        <p:spPr bwMode="gray">
          <a:xfrm>
            <a:off x="3551976" y="3573016"/>
            <a:ext cx="2957553" cy="898821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uz-Cyrl-UZ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  А1; А2; А2+; В1</a:t>
            </a:r>
          </a:p>
          <a:p>
            <a:pPr algn="ctr">
              <a:defRPr/>
            </a:pPr>
            <a:r>
              <a:rPr lang="uz-Cyrl-UZ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даражаларга бўлинди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AutoShape 45"/>
          <p:cNvSpPr>
            <a:spLocks noChangeArrowheads="1"/>
          </p:cNvSpPr>
          <p:nvPr/>
        </p:nvSpPr>
        <p:spPr bwMode="gray">
          <a:xfrm>
            <a:off x="288033" y="4690419"/>
            <a:ext cx="2919372" cy="1042837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Таълимнинг натжавийлиги 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кўрсатилмаган</a:t>
            </a:r>
            <a:endParaRPr lang="ru-RU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AutoShape 45"/>
          <p:cNvSpPr>
            <a:spLocks noChangeArrowheads="1"/>
          </p:cNvSpPr>
          <p:nvPr/>
        </p:nvSpPr>
        <p:spPr bwMode="gray">
          <a:xfrm>
            <a:off x="3600402" y="4615834"/>
            <a:ext cx="2909128" cy="1117422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>
            <a:normAutofit fontScale="92500" lnSpcReduction="10000"/>
          </a:bodyPr>
          <a:lstStyle/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Ўқувчиларда шаклланиши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лозим бўлган таянч ва фанга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 оид компетенциялар белгилаб </a:t>
            </a:r>
          </a:p>
          <a:p>
            <a:pPr algn="ctr">
              <a:defRPr/>
            </a:pPr>
            <a:r>
              <a:rPr lang="uz-Cyrl-UZ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берилган</a:t>
            </a:r>
            <a:endParaRPr lang="ru-RU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AutoShape 45"/>
          <p:cNvSpPr>
            <a:spLocks noChangeArrowheads="1"/>
          </p:cNvSpPr>
          <p:nvPr/>
        </p:nvSpPr>
        <p:spPr bwMode="gray">
          <a:xfrm>
            <a:off x="269886" y="5785326"/>
            <a:ext cx="2987823" cy="665966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Назорат ишлар сони 2 та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AutoShape 45"/>
          <p:cNvSpPr>
            <a:spLocks noChangeArrowheads="1"/>
          </p:cNvSpPr>
          <p:nvPr/>
        </p:nvSpPr>
        <p:spPr bwMode="gray">
          <a:xfrm>
            <a:off x="3600402" y="5848328"/>
            <a:ext cx="2987823" cy="665966"/>
          </a:xfrm>
          <a:prstGeom prst="roundRect">
            <a:avLst>
              <a:gd name="adj" fmla="val 7459"/>
            </a:avLst>
          </a:prstGeom>
          <a:gradFill rotWithShape="1">
            <a:gsLst>
              <a:gs pos="0">
                <a:srgbClr val="F8F8F8"/>
              </a:gs>
              <a:gs pos="100000">
                <a:srgbClr val="BEBEBE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uz-Cyrl-UZ" b="1" dirty="0" smtClean="0">
                <a:solidFill>
                  <a:srgbClr val="3E2C00"/>
                </a:solidFill>
                <a:latin typeface="Times New Roman" pitchFamily="18" charset="0"/>
                <a:cs typeface="Times New Roman" pitchFamily="18" charset="0"/>
              </a:rPr>
              <a:t>Назорат ишлар сони 1 та</a:t>
            </a:r>
            <a:endParaRPr lang="ru-RU" b="1" dirty="0">
              <a:solidFill>
                <a:srgbClr val="3E2C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870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1170</TotalTime>
  <Words>1598</Words>
  <Application>Microsoft Office PowerPoint</Application>
  <PresentationFormat>Экран (4:3)</PresentationFormat>
  <Paragraphs>353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Сетка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Nargiza</dc:creator>
  <cp:lastModifiedBy>ibragimova.g</cp:lastModifiedBy>
  <cp:revision>79</cp:revision>
  <dcterms:created xsi:type="dcterms:W3CDTF">2017-03-06T14:05:51Z</dcterms:created>
  <dcterms:modified xsi:type="dcterms:W3CDTF">2017-08-18T09:36:21Z</dcterms:modified>
</cp:coreProperties>
</file>